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3"/>
  </p:notesMasterIdLst>
  <p:sldIdLst>
    <p:sldId id="256" r:id="rId2"/>
    <p:sldId id="257" r:id="rId3"/>
    <p:sldId id="301" r:id="rId4"/>
    <p:sldId id="259" r:id="rId5"/>
    <p:sldId id="302" r:id="rId6"/>
    <p:sldId id="260" r:id="rId7"/>
    <p:sldId id="286" r:id="rId8"/>
    <p:sldId id="261" r:id="rId9"/>
    <p:sldId id="289" r:id="rId10"/>
    <p:sldId id="290" r:id="rId11"/>
    <p:sldId id="303" r:id="rId12"/>
    <p:sldId id="284" r:id="rId13"/>
    <p:sldId id="266" r:id="rId14"/>
    <p:sldId id="264" r:id="rId15"/>
    <p:sldId id="265" r:id="rId16"/>
    <p:sldId id="267" r:id="rId17"/>
    <p:sldId id="299" r:id="rId18"/>
    <p:sldId id="300" r:id="rId19"/>
    <p:sldId id="268" r:id="rId20"/>
    <p:sldId id="269" r:id="rId21"/>
    <p:sldId id="270" r:id="rId22"/>
    <p:sldId id="271" r:id="rId23"/>
    <p:sldId id="304" r:id="rId24"/>
    <p:sldId id="263" r:id="rId25"/>
    <p:sldId id="285" r:id="rId26"/>
    <p:sldId id="272" r:id="rId27"/>
    <p:sldId id="273" r:id="rId28"/>
    <p:sldId id="287" r:id="rId29"/>
    <p:sldId id="274" r:id="rId30"/>
    <p:sldId id="277" r:id="rId31"/>
    <p:sldId id="305" r:id="rId32"/>
    <p:sldId id="280" r:id="rId33"/>
    <p:sldId id="275" r:id="rId34"/>
    <p:sldId id="276" r:id="rId35"/>
    <p:sldId id="278" r:id="rId36"/>
    <p:sldId id="296" r:id="rId37"/>
    <p:sldId id="279" r:id="rId38"/>
    <p:sldId id="306" r:id="rId39"/>
    <p:sldId id="281" r:id="rId40"/>
    <p:sldId id="282" r:id="rId41"/>
    <p:sldId id="283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70C0"/>
    <a:srgbClr val="0000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AF0BF-4E3F-4C6E-84DC-6C322500C0B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1A10F6B-65BB-46C8-97ED-27C7C5BDD1C1}">
      <dgm:prSet phldrT="[Κείμενο]"/>
      <dgm:spPr/>
      <dgm:t>
        <a:bodyPr/>
        <a:lstStyle/>
        <a:p>
          <a:r>
            <a:rPr lang="el-GR" b="1" dirty="0" smtClean="0"/>
            <a:t>Εξέταση των τεκμηρίων (πηγές)</a:t>
          </a:r>
          <a:endParaRPr lang="el-GR" b="1" dirty="0"/>
        </a:p>
      </dgm:t>
    </dgm:pt>
    <dgm:pt modelId="{05B37D48-1D0F-4556-B1AC-1FAA1FA21BA6}" type="parTrans" cxnId="{42C1D972-1F21-4D76-B6CA-63722DDA1714}">
      <dgm:prSet/>
      <dgm:spPr/>
      <dgm:t>
        <a:bodyPr/>
        <a:lstStyle/>
        <a:p>
          <a:endParaRPr lang="el-GR"/>
        </a:p>
      </dgm:t>
    </dgm:pt>
    <dgm:pt modelId="{2745982B-F1DB-4A17-A7B6-C1C262B1C3E4}" type="sibTrans" cxnId="{42C1D972-1F21-4D76-B6CA-63722DDA1714}">
      <dgm:prSet/>
      <dgm:spPr/>
      <dgm:t>
        <a:bodyPr/>
        <a:lstStyle/>
        <a:p>
          <a:endParaRPr lang="el-GR"/>
        </a:p>
      </dgm:t>
    </dgm:pt>
    <dgm:pt modelId="{06538641-2D1D-46DD-81B2-5F63B2E37D92}">
      <dgm:prSet phldrT="[Κείμενο]"/>
      <dgm:spPr/>
      <dgm:t>
        <a:bodyPr/>
        <a:lstStyle/>
        <a:p>
          <a:r>
            <a:rPr lang="el-GR" b="1" dirty="0" smtClean="0"/>
            <a:t>Χρήση ερμηνευτικής γλώσσας για το παρελθόν</a:t>
          </a:r>
          <a:endParaRPr lang="el-GR" b="1" dirty="0"/>
        </a:p>
      </dgm:t>
    </dgm:pt>
    <dgm:pt modelId="{B862CC5E-8A04-439C-8250-00A7A33FF7A1}" type="parTrans" cxnId="{7FDE0ECA-1C8C-42DF-BE3C-18EC1136C990}">
      <dgm:prSet/>
      <dgm:spPr/>
      <dgm:t>
        <a:bodyPr/>
        <a:lstStyle/>
        <a:p>
          <a:endParaRPr lang="el-GR"/>
        </a:p>
      </dgm:t>
    </dgm:pt>
    <dgm:pt modelId="{9576CF7F-97C0-4B76-9E4B-9D9D940E7E35}" type="sibTrans" cxnId="{7FDE0ECA-1C8C-42DF-BE3C-18EC1136C990}">
      <dgm:prSet/>
      <dgm:spPr/>
      <dgm:t>
        <a:bodyPr/>
        <a:lstStyle/>
        <a:p>
          <a:endParaRPr lang="el-GR"/>
        </a:p>
      </dgm:t>
    </dgm:pt>
    <dgm:pt modelId="{64242854-4E71-46F9-B3D4-65971D3551C0}">
      <dgm:prSet phldrT="[Κείμενο]"/>
      <dgm:spPr/>
      <dgm:t>
        <a:bodyPr/>
        <a:lstStyle/>
        <a:p>
          <a:r>
            <a:rPr lang="el-GR" b="1" dirty="0" smtClean="0"/>
            <a:t>Αφηγηματικότητα-Κατασκευή ιστοριών</a:t>
          </a:r>
          <a:endParaRPr lang="el-GR" b="1" dirty="0"/>
        </a:p>
      </dgm:t>
    </dgm:pt>
    <dgm:pt modelId="{5DB48E9F-87CB-4B47-911E-E7C4576E1C35}" type="parTrans" cxnId="{1B9F40EE-584B-4BB5-8112-0B83E12CEBA3}">
      <dgm:prSet/>
      <dgm:spPr/>
      <dgm:t>
        <a:bodyPr/>
        <a:lstStyle/>
        <a:p>
          <a:endParaRPr lang="el-GR"/>
        </a:p>
      </dgm:t>
    </dgm:pt>
    <dgm:pt modelId="{5654B0BC-1EF8-4F73-B825-B2B0792919F3}" type="sibTrans" cxnId="{1B9F40EE-584B-4BB5-8112-0B83E12CEBA3}">
      <dgm:prSet/>
      <dgm:spPr/>
      <dgm:t>
        <a:bodyPr/>
        <a:lstStyle/>
        <a:p>
          <a:endParaRPr lang="el-GR"/>
        </a:p>
      </dgm:t>
    </dgm:pt>
    <dgm:pt modelId="{54ACA14A-7DFA-437D-8C14-691A2FFAD912}">
      <dgm:prSet phldrT="[Κείμενο]"/>
      <dgm:spPr/>
      <dgm:t>
        <a:bodyPr/>
        <a:lstStyle/>
        <a:p>
          <a:r>
            <a:rPr lang="el-GR" b="1" dirty="0" smtClean="0"/>
            <a:t>Εξάσκηση της φαντασίας-Ιστορική ενσυναίσθηση</a:t>
          </a:r>
          <a:endParaRPr lang="el-GR" b="1" dirty="0"/>
        </a:p>
      </dgm:t>
    </dgm:pt>
    <dgm:pt modelId="{041F050D-CC87-41BD-9324-017D933D88BA}" type="parTrans" cxnId="{E75A7677-D8A2-4FE3-A36E-4F2BB6C1AD39}">
      <dgm:prSet/>
      <dgm:spPr/>
      <dgm:t>
        <a:bodyPr/>
        <a:lstStyle/>
        <a:p>
          <a:endParaRPr lang="el-GR"/>
        </a:p>
      </dgm:t>
    </dgm:pt>
    <dgm:pt modelId="{287A1FD6-BF92-41BE-994B-BE50C8CBB010}" type="sibTrans" cxnId="{E75A7677-D8A2-4FE3-A36E-4F2BB6C1AD39}">
      <dgm:prSet/>
      <dgm:spPr/>
      <dgm:t>
        <a:bodyPr/>
        <a:lstStyle/>
        <a:p>
          <a:endParaRPr lang="el-GR"/>
        </a:p>
      </dgm:t>
    </dgm:pt>
    <dgm:pt modelId="{308D2898-5301-4463-946A-9CF6A92EB72D}" type="pres">
      <dgm:prSet presAssocID="{008AF0BF-4E3F-4C6E-84DC-6C322500C0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A8FF8F0-7C33-4804-9FD5-1BA2CCB2218F}" type="pres">
      <dgm:prSet presAssocID="{A1A10F6B-65BB-46C8-97ED-27C7C5BDD1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5DF792-F46C-40DD-BE6F-D7B5593A2AB2}" type="pres">
      <dgm:prSet presAssocID="{2745982B-F1DB-4A17-A7B6-C1C262B1C3E4}" presName="sibTrans" presStyleCnt="0"/>
      <dgm:spPr/>
    </dgm:pt>
    <dgm:pt modelId="{7EB81B00-DEE5-4782-9612-0051564DF9E2}" type="pres">
      <dgm:prSet presAssocID="{06538641-2D1D-46DD-81B2-5F63B2E37D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D0D150-197C-4921-9AE6-33EF123D5311}" type="pres">
      <dgm:prSet presAssocID="{9576CF7F-97C0-4B76-9E4B-9D9D940E7E35}" presName="sibTrans" presStyleCnt="0"/>
      <dgm:spPr/>
    </dgm:pt>
    <dgm:pt modelId="{756D1E2A-B193-448B-88E9-B05D72AA822B}" type="pres">
      <dgm:prSet presAssocID="{64242854-4E71-46F9-B3D4-65971D3551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76AC2E-0178-408A-9745-0294E77F6AF9}" type="pres">
      <dgm:prSet presAssocID="{5654B0BC-1EF8-4F73-B825-B2B0792919F3}" presName="sibTrans" presStyleCnt="0"/>
      <dgm:spPr/>
    </dgm:pt>
    <dgm:pt modelId="{CC206A76-3D9B-44C2-8429-3AC63EDFBA6D}" type="pres">
      <dgm:prSet presAssocID="{54ACA14A-7DFA-437D-8C14-691A2FFAD91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F9D5D65-5048-4DE4-A735-281B1FADBB4F}" type="presOf" srcId="{54ACA14A-7DFA-437D-8C14-691A2FFAD912}" destId="{CC206A76-3D9B-44C2-8429-3AC63EDFBA6D}" srcOrd="0" destOrd="0" presId="urn:microsoft.com/office/officeart/2005/8/layout/default"/>
    <dgm:cxn modelId="{CF9B8156-0B49-4772-BC78-6B52F83F87AC}" type="presOf" srcId="{64242854-4E71-46F9-B3D4-65971D3551C0}" destId="{756D1E2A-B193-448B-88E9-B05D72AA822B}" srcOrd="0" destOrd="0" presId="urn:microsoft.com/office/officeart/2005/8/layout/default"/>
    <dgm:cxn modelId="{FCA174BF-6671-43F4-93A3-71E09277A5AB}" type="presOf" srcId="{06538641-2D1D-46DD-81B2-5F63B2E37D92}" destId="{7EB81B00-DEE5-4782-9612-0051564DF9E2}" srcOrd="0" destOrd="0" presId="urn:microsoft.com/office/officeart/2005/8/layout/default"/>
    <dgm:cxn modelId="{42C1D972-1F21-4D76-B6CA-63722DDA1714}" srcId="{008AF0BF-4E3F-4C6E-84DC-6C322500C0B6}" destId="{A1A10F6B-65BB-46C8-97ED-27C7C5BDD1C1}" srcOrd="0" destOrd="0" parTransId="{05B37D48-1D0F-4556-B1AC-1FAA1FA21BA6}" sibTransId="{2745982B-F1DB-4A17-A7B6-C1C262B1C3E4}"/>
    <dgm:cxn modelId="{E34479DC-01C6-43C5-BA8C-A041BAB4B01A}" type="presOf" srcId="{008AF0BF-4E3F-4C6E-84DC-6C322500C0B6}" destId="{308D2898-5301-4463-946A-9CF6A92EB72D}" srcOrd="0" destOrd="0" presId="urn:microsoft.com/office/officeart/2005/8/layout/default"/>
    <dgm:cxn modelId="{7FDE0ECA-1C8C-42DF-BE3C-18EC1136C990}" srcId="{008AF0BF-4E3F-4C6E-84DC-6C322500C0B6}" destId="{06538641-2D1D-46DD-81B2-5F63B2E37D92}" srcOrd="1" destOrd="0" parTransId="{B862CC5E-8A04-439C-8250-00A7A33FF7A1}" sibTransId="{9576CF7F-97C0-4B76-9E4B-9D9D940E7E35}"/>
    <dgm:cxn modelId="{1B9F40EE-584B-4BB5-8112-0B83E12CEBA3}" srcId="{008AF0BF-4E3F-4C6E-84DC-6C322500C0B6}" destId="{64242854-4E71-46F9-B3D4-65971D3551C0}" srcOrd="2" destOrd="0" parTransId="{5DB48E9F-87CB-4B47-911E-E7C4576E1C35}" sibTransId="{5654B0BC-1EF8-4F73-B825-B2B0792919F3}"/>
    <dgm:cxn modelId="{EFBB4BA8-2834-4AE5-B04A-E7C7D596966A}" type="presOf" srcId="{A1A10F6B-65BB-46C8-97ED-27C7C5BDD1C1}" destId="{CA8FF8F0-7C33-4804-9FD5-1BA2CCB2218F}" srcOrd="0" destOrd="0" presId="urn:microsoft.com/office/officeart/2005/8/layout/default"/>
    <dgm:cxn modelId="{E75A7677-D8A2-4FE3-A36E-4F2BB6C1AD39}" srcId="{008AF0BF-4E3F-4C6E-84DC-6C322500C0B6}" destId="{54ACA14A-7DFA-437D-8C14-691A2FFAD912}" srcOrd="3" destOrd="0" parTransId="{041F050D-CC87-41BD-9324-017D933D88BA}" sibTransId="{287A1FD6-BF92-41BE-994B-BE50C8CBB010}"/>
    <dgm:cxn modelId="{22C265D7-9A51-4498-8916-3C5D98A1F972}" type="presParOf" srcId="{308D2898-5301-4463-946A-9CF6A92EB72D}" destId="{CA8FF8F0-7C33-4804-9FD5-1BA2CCB2218F}" srcOrd="0" destOrd="0" presId="urn:microsoft.com/office/officeart/2005/8/layout/default"/>
    <dgm:cxn modelId="{C0415153-8CE9-4BB5-8A08-9936347C10B2}" type="presParOf" srcId="{308D2898-5301-4463-946A-9CF6A92EB72D}" destId="{075DF792-F46C-40DD-BE6F-D7B5593A2AB2}" srcOrd="1" destOrd="0" presId="urn:microsoft.com/office/officeart/2005/8/layout/default"/>
    <dgm:cxn modelId="{B0C98A86-FB6F-4794-8832-420052FD4658}" type="presParOf" srcId="{308D2898-5301-4463-946A-9CF6A92EB72D}" destId="{7EB81B00-DEE5-4782-9612-0051564DF9E2}" srcOrd="2" destOrd="0" presId="urn:microsoft.com/office/officeart/2005/8/layout/default"/>
    <dgm:cxn modelId="{E73A4D12-7414-413F-B0BF-58726AF6752D}" type="presParOf" srcId="{308D2898-5301-4463-946A-9CF6A92EB72D}" destId="{C6D0D150-197C-4921-9AE6-33EF123D5311}" srcOrd="3" destOrd="0" presId="urn:microsoft.com/office/officeart/2005/8/layout/default"/>
    <dgm:cxn modelId="{ACA0B70C-B384-4DC1-9D14-8B1534AF2214}" type="presParOf" srcId="{308D2898-5301-4463-946A-9CF6A92EB72D}" destId="{756D1E2A-B193-448B-88E9-B05D72AA822B}" srcOrd="4" destOrd="0" presId="urn:microsoft.com/office/officeart/2005/8/layout/default"/>
    <dgm:cxn modelId="{990AFEE8-8866-451F-8C7F-3E00E0FFE9DD}" type="presParOf" srcId="{308D2898-5301-4463-946A-9CF6A92EB72D}" destId="{EC76AC2E-0178-408A-9745-0294E77F6AF9}" srcOrd="5" destOrd="0" presId="urn:microsoft.com/office/officeart/2005/8/layout/default"/>
    <dgm:cxn modelId="{C6702485-5DC1-436E-A03E-3AFE2A7F6B66}" type="presParOf" srcId="{308D2898-5301-4463-946A-9CF6A92EB72D}" destId="{CC206A76-3D9B-44C2-8429-3AC63EDFBA6D}" srcOrd="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ABBAA9-4DAA-4D04-A714-2A4795D1416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6895627-87B7-4CFB-BD88-B824C9344C92}">
      <dgm:prSet phldrT="[Κείμενο]"/>
      <dgm:spPr/>
      <dgm:t>
        <a:bodyPr/>
        <a:lstStyle/>
        <a:p>
          <a:r>
            <a:rPr lang="el-GR" b="1" dirty="0" smtClean="0">
              <a:solidFill>
                <a:srgbClr val="FF6600"/>
              </a:solidFill>
            </a:rPr>
            <a:t>ΜΟΝΤΕΛΟ ΕΝΑΛΛΑΓΗΣ</a:t>
          </a:r>
          <a:endParaRPr lang="el-GR" b="1" dirty="0">
            <a:solidFill>
              <a:srgbClr val="FF6600"/>
            </a:solidFill>
          </a:endParaRPr>
        </a:p>
      </dgm:t>
    </dgm:pt>
    <dgm:pt modelId="{0BF2B4E8-728F-49CD-A8A3-7BB19FD73F66}" type="parTrans" cxnId="{538A9383-7FB2-40B3-9150-7A47FD8FDB4D}">
      <dgm:prSet/>
      <dgm:spPr/>
      <dgm:t>
        <a:bodyPr/>
        <a:lstStyle/>
        <a:p>
          <a:endParaRPr lang="el-GR"/>
        </a:p>
      </dgm:t>
    </dgm:pt>
    <dgm:pt modelId="{54107B72-C3A5-4519-A41F-1304974563CF}" type="sibTrans" cxnId="{538A9383-7FB2-40B3-9150-7A47FD8FDB4D}">
      <dgm:prSet/>
      <dgm:spPr/>
      <dgm:t>
        <a:bodyPr/>
        <a:lstStyle/>
        <a:p>
          <a:endParaRPr lang="el-GR"/>
        </a:p>
      </dgm:t>
    </dgm:pt>
    <dgm:pt modelId="{628959F4-19BE-425B-B843-F80904957DB3}">
      <dgm:prSet phldrT="[Κείμενο]"/>
      <dgm:spPr/>
      <dgm:t>
        <a:bodyPr/>
        <a:lstStyle/>
        <a:p>
          <a:r>
            <a:rPr lang="el-GR" b="1" dirty="0" smtClean="0"/>
            <a:t>Μοντέλο εναλλαγής του σταθμού</a:t>
          </a:r>
          <a:endParaRPr lang="el-GR" b="1" dirty="0"/>
        </a:p>
      </dgm:t>
    </dgm:pt>
    <dgm:pt modelId="{D4388646-8E78-4C16-A264-090D1263E173}" type="parTrans" cxnId="{2F86E3CA-3AD3-4C21-8881-350940AE9F17}">
      <dgm:prSet/>
      <dgm:spPr/>
      <dgm:t>
        <a:bodyPr/>
        <a:lstStyle/>
        <a:p>
          <a:endParaRPr lang="el-GR"/>
        </a:p>
      </dgm:t>
    </dgm:pt>
    <dgm:pt modelId="{11A10EFA-255D-40D0-9146-FA098197B059}" type="sibTrans" cxnId="{2F86E3CA-3AD3-4C21-8881-350940AE9F17}">
      <dgm:prSet/>
      <dgm:spPr/>
      <dgm:t>
        <a:bodyPr/>
        <a:lstStyle/>
        <a:p>
          <a:endParaRPr lang="el-GR"/>
        </a:p>
      </dgm:t>
    </dgm:pt>
    <dgm:pt modelId="{4FFA4FA1-A864-4D53-AA4A-14079676775F}">
      <dgm:prSet phldrT="[Κείμενο]"/>
      <dgm:spPr/>
      <dgm:t>
        <a:bodyPr/>
        <a:lstStyle/>
        <a:p>
          <a:r>
            <a:rPr lang="el-GR" b="1" dirty="0" smtClean="0"/>
            <a:t>Ανεστραμμένη τάξη</a:t>
          </a:r>
          <a:endParaRPr lang="el-GR" b="1" dirty="0"/>
        </a:p>
      </dgm:t>
    </dgm:pt>
    <dgm:pt modelId="{AC094195-4973-4D9B-BBDE-8F96975D0D26}" type="parTrans" cxnId="{7160091D-1FD7-40B0-BDFF-EA9B7872E1D0}">
      <dgm:prSet/>
      <dgm:spPr/>
      <dgm:t>
        <a:bodyPr/>
        <a:lstStyle/>
        <a:p>
          <a:endParaRPr lang="el-GR"/>
        </a:p>
      </dgm:t>
    </dgm:pt>
    <dgm:pt modelId="{0DF1704A-8B0E-4ED2-A532-62AC7CF58A7E}" type="sibTrans" cxnId="{7160091D-1FD7-40B0-BDFF-EA9B7872E1D0}">
      <dgm:prSet/>
      <dgm:spPr/>
      <dgm:t>
        <a:bodyPr/>
        <a:lstStyle/>
        <a:p>
          <a:endParaRPr lang="el-GR"/>
        </a:p>
      </dgm:t>
    </dgm:pt>
    <dgm:pt modelId="{68CB3866-C971-49CB-98E4-58E03EF1BB11}">
      <dgm:prSet phldrT="[Κείμενο]"/>
      <dgm:spPr/>
      <dgm:t>
        <a:bodyPr/>
        <a:lstStyle/>
        <a:p>
          <a:r>
            <a:rPr lang="el-GR" b="1" dirty="0" smtClean="0"/>
            <a:t>Ατομικό μοντέλο  εναλλαγής</a:t>
          </a:r>
          <a:endParaRPr lang="el-GR" b="1" dirty="0"/>
        </a:p>
      </dgm:t>
    </dgm:pt>
    <dgm:pt modelId="{57BDCB63-0641-4859-A520-1D5772BB7042}" type="parTrans" cxnId="{D3E18BC0-4A8B-42C1-BE9C-77E4D11325C5}">
      <dgm:prSet/>
      <dgm:spPr/>
      <dgm:t>
        <a:bodyPr/>
        <a:lstStyle/>
        <a:p>
          <a:endParaRPr lang="el-GR"/>
        </a:p>
      </dgm:t>
    </dgm:pt>
    <dgm:pt modelId="{6F18BB80-0DEE-4301-B6AE-F7568BA30FFB}" type="sibTrans" cxnId="{D3E18BC0-4A8B-42C1-BE9C-77E4D11325C5}">
      <dgm:prSet/>
      <dgm:spPr/>
      <dgm:t>
        <a:bodyPr/>
        <a:lstStyle/>
        <a:p>
          <a:endParaRPr lang="el-GR"/>
        </a:p>
      </dgm:t>
    </dgm:pt>
    <dgm:pt modelId="{544B8216-9BA4-4A14-9081-CFE9087FA1E3}">
      <dgm:prSet/>
      <dgm:spPr/>
      <dgm:t>
        <a:bodyPr/>
        <a:lstStyle/>
        <a:p>
          <a:r>
            <a:rPr lang="el-GR" b="1" dirty="0" smtClean="0"/>
            <a:t>Μοντέλο εναλλαγής του  εργαστηρίου</a:t>
          </a:r>
          <a:endParaRPr lang="el-GR" b="1" dirty="0"/>
        </a:p>
      </dgm:t>
    </dgm:pt>
    <dgm:pt modelId="{DD2782E4-39B2-4FDF-B943-4D57C9E6B725}" type="parTrans" cxnId="{F1CCBFA3-0275-4AF5-82DA-4BD4968232F0}">
      <dgm:prSet/>
      <dgm:spPr/>
      <dgm:t>
        <a:bodyPr/>
        <a:lstStyle/>
        <a:p>
          <a:endParaRPr lang="el-GR"/>
        </a:p>
      </dgm:t>
    </dgm:pt>
    <dgm:pt modelId="{68E89ECA-9A75-4C4C-9328-AE42B0EA1873}" type="sibTrans" cxnId="{F1CCBFA3-0275-4AF5-82DA-4BD4968232F0}">
      <dgm:prSet/>
      <dgm:spPr/>
      <dgm:t>
        <a:bodyPr/>
        <a:lstStyle/>
        <a:p>
          <a:endParaRPr lang="el-GR"/>
        </a:p>
      </dgm:t>
    </dgm:pt>
    <dgm:pt modelId="{24BF0E27-65C1-4765-9859-21789A29CF5F}" type="pres">
      <dgm:prSet presAssocID="{ADABBAA9-4DAA-4D04-A714-2A4795D1416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1787335-3C73-47D3-94E6-EF487E52113F}" type="pres">
      <dgm:prSet presAssocID="{ADABBAA9-4DAA-4D04-A714-2A4795D14165}" presName="radial" presStyleCnt="0">
        <dgm:presLayoutVars>
          <dgm:animLvl val="ctr"/>
        </dgm:presLayoutVars>
      </dgm:prSet>
      <dgm:spPr/>
    </dgm:pt>
    <dgm:pt modelId="{A92C6630-9E2E-4361-9F63-2C17D5B3DF6B}" type="pres">
      <dgm:prSet presAssocID="{D6895627-87B7-4CFB-BD88-B824C9344C92}" presName="centerShape" presStyleLbl="vennNode1" presStyleIdx="0" presStyleCnt="5" custScaleX="87793" custScaleY="72922" custLinFactNeighborX="-9702" custLinFactNeighborY="-13202"/>
      <dgm:spPr/>
      <dgm:t>
        <a:bodyPr/>
        <a:lstStyle/>
        <a:p>
          <a:endParaRPr lang="el-GR"/>
        </a:p>
      </dgm:t>
    </dgm:pt>
    <dgm:pt modelId="{1D5FAAC5-68F3-441C-B08B-5733DA589774}" type="pres">
      <dgm:prSet presAssocID="{628959F4-19BE-425B-B843-F80904957DB3}" presName="node" presStyleLbl="vennNode1" presStyleIdx="1" presStyleCnt="5" custScaleX="188230" custScaleY="104920" custRadScaleRad="114508" custRadScaleInc="-81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734BE7-6C59-45D5-BCF2-38821173D901}" type="pres">
      <dgm:prSet presAssocID="{544B8216-9BA4-4A14-9081-CFE9087FA1E3}" presName="node" presStyleLbl="vennNode1" presStyleIdx="2" presStyleCnt="5" custScaleX="194156" custRadScaleRad="109336" custRadScaleInc="-1934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73EC0A-2305-42EC-9005-30187C597545}" type="pres">
      <dgm:prSet presAssocID="{4FFA4FA1-A864-4D53-AA4A-14079676775F}" presName="node" presStyleLbl="vennNode1" presStyleIdx="3" presStyleCnt="5" custScaleX="204747" custScaleY="91106" custRadScaleRad="42141" custRadScaleInc="2435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82C632-96FD-47D4-95AD-EE92AA8F80BF}" type="pres">
      <dgm:prSet presAssocID="{68CB3866-C971-49CB-98E4-58E03EF1BB11}" presName="node" presStyleLbl="vennNode1" presStyleIdx="4" presStyleCnt="5" custScaleX="170458" custRadScaleRad="134492" custRadScaleInc="156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F86E3CA-3AD3-4C21-8881-350940AE9F17}" srcId="{D6895627-87B7-4CFB-BD88-B824C9344C92}" destId="{628959F4-19BE-425B-B843-F80904957DB3}" srcOrd="0" destOrd="0" parTransId="{D4388646-8E78-4C16-A264-090D1263E173}" sibTransId="{11A10EFA-255D-40D0-9146-FA098197B059}"/>
    <dgm:cxn modelId="{24DBA4B0-50ED-40DE-BDF5-367133BCBB53}" type="presOf" srcId="{68CB3866-C971-49CB-98E4-58E03EF1BB11}" destId="{5F82C632-96FD-47D4-95AD-EE92AA8F80BF}" srcOrd="0" destOrd="0" presId="urn:microsoft.com/office/officeart/2005/8/layout/radial3"/>
    <dgm:cxn modelId="{9499DE0D-5CEE-4FBE-9D2B-DF0C65733F31}" type="presOf" srcId="{544B8216-9BA4-4A14-9081-CFE9087FA1E3}" destId="{9A734BE7-6C59-45D5-BCF2-38821173D901}" srcOrd="0" destOrd="0" presId="urn:microsoft.com/office/officeart/2005/8/layout/radial3"/>
    <dgm:cxn modelId="{55397F96-12AE-443E-A5F8-31BC175E00A0}" type="presOf" srcId="{4FFA4FA1-A864-4D53-AA4A-14079676775F}" destId="{0C73EC0A-2305-42EC-9005-30187C597545}" srcOrd="0" destOrd="0" presId="urn:microsoft.com/office/officeart/2005/8/layout/radial3"/>
    <dgm:cxn modelId="{D3E18BC0-4A8B-42C1-BE9C-77E4D11325C5}" srcId="{D6895627-87B7-4CFB-BD88-B824C9344C92}" destId="{68CB3866-C971-49CB-98E4-58E03EF1BB11}" srcOrd="3" destOrd="0" parTransId="{57BDCB63-0641-4859-A520-1D5772BB7042}" sibTransId="{6F18BB80-0DEE-4301-B6AE-F7568BA30FFB}"/>
    <dgm:cxn modelId="{538A9383-7FB2-40B3-9150-7A47FD8FDB4D}" srcId="{ADABBAA9-4DAA-4D04-A714-2A4795D14165}" destId="{D6895627-87B7-4CFB-BD88-B824C9344C92}" srcOrd="0" destOrd="0" parTransId="{0BF2B4E8-728F-49CD-A8A3-7BB19FD73F66}" sibTransId="{54107B72-C3A5-4519-A41F-1304974563CF}"/>
    <dgm:cxn modelId="{C5122110-2A5A-4C26-B515-F00EF8519F3B}" type="presOf" srcId="{ADABBAA9-4DAA-4D04-A714-2A4795D14165}" destId="{24BF0E27-65C1-4765-9859-21789A29CF5F}" srcOrd="0" destOrd="0" presId="urn:microsoft.com/office/officeart/2005/8/layout/radial3"/>
    <dgm:cxn modelId="{BC8235FA-997F-49F6-AA40-3353F954D1C5}" type="presOf" srcId="{D6895627-87B7-4CFB-BD88-B824C9344C92}" destId="{A92C6630-9E2E-4361-9F63-2C17D5B3DF6B}" srcOrd="0" destOrd="0" presId="urn:microsoft.com/office/officeart/2005/8/layout/radial3"/>
    <dgm:cxn modelId="{45AB37AA-6FFF-4CE8-B22C-2B47A44DE59B}" type="presOf" srcId="{628959F4-19BE-425B-B843-F80904957DB3}" destId="{1D5FAAC5-68F3-441C-B08B-5733DA589774}" srcOrd="0" destOrd="0" presId="urn:microsoft.com/office/officeart/2005/8/layout/radial3"/>
    <dgm:cxn modelId="{7160091D-1FD7-40B0-BDFF-EA9B7872E1D0}" srcId="{D6895627-87B7-4CFB-BD88-B824C9344C92}" destId="{4FFA4FA1-A864-4D53-AA4A-14079676775F}" srcOrd="2" destOrd="0" parTransId="{AC094195-4973-4D9B-BBDE-8F96975D0D26}" sibTransId="{0DF1704A-8B0E-4ED2-A532-62AC7CF58A7E}"/>
    <dgm:cxn modelId="{F1CCBFA3-0275-4AF5-82DA-4BD4968232F0}" srcId="{D6895627-87B7-4CFB-BD88-B824C9344C92}" destId="{544B8216-9BA4-4A14-9081-CFE9087FA1E3}" srcOrd="1" destOrd="0" parTransId="{DD2782E4-39B2-4FDF-B943-4D57C9E6B725}" sibTransId="{68E89ECA-9A75-4C4C-9328-AE42B0EA1873}"/>
    <dgm:cxn modelId="{88750A75-00C9-4BF8-AFCD-D5308BB86A1A}" type="presParOf" srcId="{24BF0E27-65C1-4765-9859-21789A29CF5F}" destId="{B1787335-3C73-47D3-94E6-EF487E52113F}" srcOrd="0" destOrd="0" presId="urn:microsoft.com/office/officeart/2005/8/layout/radial3"/>
    <dgm:cxn modelId="{3BA64F3D-0F7D-412B-B5BD-B971570D9736}" type="presParOf" srcId="{B1787335-3C73-47D3-94E6-EF487E52113F}" destId="{A92C6630-9E2E-4361-9F63-2C17D5B3DF6B}" srcOrd="0" destOrd="0" presId="urn:microsoft.com/office/officeart/2005/8/layout/radial3"/>
    <dgm:cxn modelId="{6ABE757C-D5FE-4A93-A8A5-DBA231D0EF60}" type="presParOf" srcId="{B1787335-3C73-47D3-94E6-EF487E52113F}" destId="{1D5FAAC5-68F3-441C-B08B-5733DA589774}" srcOrd="1" destOrd="0" presId="urn:microsoft.com/office/officeart/2005/8/layout/radial3"/>
    <dgm:cxn modelId="{44FF8B11-2362-4142-8048-36A918F55770}" type="presParOf" srcId="{B1787335-3C73-47D3-94E6-EF487E52113F}" destId="{9A734BE7-6C59-45D5-BCF2-38821173D901}" srcOrd="2" destOrd="0" presId="urn:microsoft.com/office/officeart/2005/8/layout/radial3"/>
    <dgm:cxn modelId="{FB174FCA-DA33-4864-9E67-FE5E7A78008B}" type="presParOf" srcId="{B1787335-3C73-47D3-94E6-EF487E52113F}" destId="{0C73EC0A-2305-42EC-9005-30187C597545}" srcOrd="3" destOrd="0" presId="urn:microsoft.com/office/officeart/2005/8/layout/radial3"/>
    <dgm:cxn modelId="{46FA1240-E022-4DA0-8BC1-8CD3A5FCA333}" type="presParOf" srcId="{B1787335-3C73-47D3-94E6-EF487E52113F}" destId="{5F82C632-96FD-47D4-95AD-EE92AA8F80BF}" srcOrd="4" destOrd="0" presId="urn:microsoft.com/office/officeart/2005/8/layout/radial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369302-C211-4645-9803-F6324128C11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228C5C2-A81F-48D6-B181-AE29FCAB8240}">
      <dgm:prSet phldrT="[Κείμενο]"/>
      <dgm:spPr/>
      <dgm:t>
        <a:bodyPr/>
        <a:lstStyle/>
        <a:p>
          <a:r>
            <a:rPr lang="el-GR" b="1" dirty="0" smtClean="0"/>
            <a:t>Εικόνες</a:t>
          </a:r>
          <a:endParaRPr lang="el-GR" b="1" dirty="0"/>
        </a:p>
      </dgm:t>
    </dgm:pt>
    <dgm:pt modelId="{53EACF54-2D35-4F03-B075-97DCD7D4F6FE}" type="parTrans" cxnId="{D20D77CC-A375-476D-993F-5F4A8F3F4FE0}">
      <dgm:prSet/>
      <dgm:spPr/>
      <dgm:t>
        <a:bodyPr/>
        <a:lstStyle/>
        <a:p>
          <a:endParaRPr lang="el-GR"/>
        </a:p>
      </dgm:t>
    </dgm:pt>
    <dgm:pt modelId="{C792519A-9E53-41F0-B2DF-735D39837C63}" type="sibTrans" cxnId="{D20D77CC-A375-476D-993F-5F4A8F3F4FE0}">
      <dgm:prSet/>
      <dgm:spPr/>
      <dgm:t>
        <a:bodyPr/>
        <a:lstStyle/>
        <a:p>
          <a:endParaRPr lang="el-GR"/>
        </a:p>
      </dgm:t>
    </dgm:pt>
    <dgm:pt modelId="{7E9154DB-30E3-468C-B737-5FC50DE26D53}">
      <dgm:prSet phldrT="[Κείμενο]"/>
      <dgm:spPr/>
      <dgm:t>
        <a:bodyPr/>
        <a:lstStyle/>
        <a:p>
          <a:r>
            <a:rPr lang="el-GR" b="1" dirty="0" smtClean="0"/>
            <a:t>Διαδραστικό βίντεο</a:t>
          </a:r>
          <a:endParaRPr lang="el-GR" b="1" dirty="0"/>
        </a:p>
      </dgm:t>
    </dgm:pt>
    <dgm:pt modelId="{9DA264B6-3E83-4D5E-8025-A88F6987A02F}" type="parTrans" cxnId="{D4426928-AFBD-4CAC-BA51-45E00716DB82}">
      <dgm:prSet/>
      <dgm:spPr/>
      <dgm:t>
        <a:bodyPr/>
        <a:lstStyle/>
        <a:p>
          <a:endParaRPr lang="el-GR"/>
        </a:p>
      </dgm:t>
    </dgm:pt>
    <dgm:pt modelId="{10EE01B5-3768-490F-BADE-4BB60FE231F1}" type="sibTrans" cxnId="{D4426928-AFBD-4CAC-BA51-45E00716DB82}">
      <dgm:prSet/>
      <dgm:spPr/>
      <dgm:t>
        <a:bodyPr/>
        <a:lstStyle/>
        <a:p>
          <a:endParaRPr lang="el-GR"/>
        </a:p>
      </dgm:t>
    </dgm:pt>
    <dgm:pt modelId="{AF31EC99-8BC4-46DC-9383-F5B30612B750}">
      <dgm:prSet phldrT="[Κείμενο]"/>
      <dgm:spPr/>
      <dgm:t>
        <a:bodyPr/>
        <a:lstStyle/>
        <a:p>
          <a:r>
            <a:rPr lang="el-GR" b="1" dirty="0" smtClean="0"/>
            <a:t>Λογοτεχνικά κείμενα - τραγούδια</a:t>
          </a:r>
          <a:endParaRPr lang="el-GR" b="1" dirty="0"/>
        </a:p>
      </dgm:t>
    </dgm:pt>
    <dgm:pt modelId="{4FFEE6D0-038F-4A5B-B233-291AE6A1F444}" type="parTrans" cxnId="{67AF523C-E58D-4A57-B8D1-4FC03A975FA4}">
      <dgm:prSet/>
      <dgm:spPr/>
      <dgm:t>
        <a:bodyPr/>
        <a:lstStyle/>
        <a:p>
          <a:endParaRPr lang="el-GR"/>
        </a:p>
      </dgm:t>
    </dgm:pt>
    <dgm:pt modelId="{66EF34F6-7889-4E50-9B64-98FB5D7FA626}" type="sibTrans" cxnId="{67AF523C-E58D-4A57-B8D1-4FC03A975FA4}">
      <dgm:prSet/>
      <dgm:spPr/>
      <dgm:t>
        <a:bodyPr/>
        <a:lstStyle/>
        <a:p>
          <a:endParaRPr lang="el-GR"/>
        </a:p>
      </dgm:t>
    </dgm:pt>
    <dgm:pt modelId="{81D27DB0-03AF-4188-9485-C9AEEA856DEA}" type="pres">
      <dgm:prSet presAssocID="{54369302-C211-4645-9803-F6324128C1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C3BBFD2-ED95-49B4-8591-FE9BFF3D8DCD}" type="pres">
      <dgm:prSet presAssocID="{9228C5C2-A81F-48D6-B181-AE29FCAB8240}" presName="comp" presStyleCnt="0"/>
      <dgm:spPr/>
    </dgm:pt>
    <dgm:pt modelId="{90091CC3-708A-4095-B11D-8AF44DC4BE8E}" type="pres">
      <dgm:prSet presAssocID="{9228C5C2-A81F-48D6-B181-AE29FCAB8240}" presName="box" presStyleLbl="node1" presStyleIdx="0" presStyleCnt="3" custScaleX="35377" custScaleY="173315" custLinFactNeighborX="2761" custLinFactNeighborY="-2508"/>
      <dgm:spPr/>
      <dgm:t>
        <a:bodyPr/>
        <a:lstStyle/>
        <a:p>
          <a:endParaRPr lang="el-GR"/>
        </a:p>
      </dgm:t>
    </dgm:pt>
    <dgm:pt modelId="{0C5D5B8D-D524-41C2-A1BE-B3ACF2D65A4E}" type="pres">
      <dgm:prSet presAssocID="{9228C5C2-A81F-48D6-B181-AE29FCAB8240}" presName="img" presStyleLbl="fgImgPlace1" presStyleIdx="0" presStyleCnt="3" custScaleX="221324" custScaleY="284617" custLinFactNeighborX="-48786" custLinFactNeighborY="-102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364329-6D03-4ACD-B0B9-ADB2E9869D50}" type="pres">
      <dgm:prSet presAssocID="{9228C5C2-A81F-48D6-B181-AE29FCAB824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6E8FAF-7E6F-42E9-9D45-B4DBBC6F5F02}" type="pres">
      <dgm:prSet presAssocID="{C792519A-9E53-41F0-B2DF-735D39837C63}" presName="spacer" presStyleCnt="0"/>
      <dgm:spPr/>
    </dgm:pt>
    <dgm:pt modelId="{20C0F61E-FDB9-4198-A071-A493E0DB7B6C}" type="pres">
      <dgm:prSet presAssocID="{7E9154DB-30E3-468C-B737-5FC50DE26D53}" presName="comp" presStyleCnt="0"/>
      <dgm:spPr/>
    </dgm:pt>
    <dgm:pt modelId="{9D010A31-EB5E-4AF9-8F05-BA29096EBC51}" type="pres">
      <dgm:prSet presAssocID="{7E9154DB-30E3-468C-B737-5FC50DE26D53}" presName="box" presStyleLbl="node1" presStyleIdx="1" presStyleCnt="3" custScaleX="37209" custScaleY="166347" custLinFactNeighborX="1862" custLinFactNeighborY="-15733"/>
      <dgm:spPr/>
      <dgm:t>
        <a:bodyPr/>
        <a:lstStyle/>
        <a:p>
          <a:endParaRPr lang="el-GR"/>
        </a:p>
      </dgm:t>
    </dgm:pt>
    <dgm:pt modelId="{8912860F-E206-4A2D-B978-93759D8E6106}" type="pres">
      <dgm:prSet presAssocID="{7E9154DB-30E3-468C-B737-5FC50DE26D53}" presName="img" presStyleLbl="fgImgPlace1" presStyleIdx="1" presStyleCnt="3" custScaleX="232894" custScaleY="228940" custLinFactNeighborX="-49854" custLinFactNeighborY="-126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E81A55-39AB-4C0F-871C-D84A88B5A23B}" type="pres">
      <dgm:prSet presAssocID="{7E9154DB-30E3-468C-B737-5FC50DE26D5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17599C-CB90-4F81-9E1D-D3AB3DF8CB8C}" type="pres">
      <dgm:prSet presAssocID="{10EE01B5-3768-490F-BADE-4BB60FE231F1}" presName="spacer" presStyleCnt="0"/>
      <dgm:spPr/>
    </dgm:pt>
    <dgm:pt modelId="{BFA28260-2C70-436C-A1E1-33471D5AFA69}" type="pres">
      <dgm:prSet presAssocID="{AF31EC99-8BC4-46DC-9383-F5B30612B750}" presName="comp" presStyleCnt="0"/>
      <dgm:spPr/>
    </dgm:pt>
    <dgm:pt modelId="{EDA23D2B-A4DA-43A2-9911-D3DD37DD8E1C}" type="pres">
      <dgm:prSet presAssocID="{AF31EC99-8BC4-46DC-9383-F5B30612B750}" presName="box" presStyleLbl="node1" presStyleIdx="2" presStyleCnt="3" custScaleX="37040" custScaleY="148260" custLinFactNeighborX="1947" custLinFactNeighborY="-13693"/>
      <dgm:spPr/>
      <dgm:t>
        <a:bodyPr/>
        <a:lstStyle/>
        <a:p>
          <a:endParaRPr lang="el-GR"/>
        </a:p>
      </dgm:t>
    </dgm:pt>
    <dgm:pt modelId="{9DBC6707-9C1A-42E1-B099-7D6EE3C02685}" type="pres">
      <dgm:prSet presAssocID="{AF31EC99-8BC4-46DC-9383-F5B30612B750}" presName="img" presStyleLbl="fgImgPlace1" presStyleIdx="2" presStyleCnt="3" custScaleX="228652" custScaleY="211987" custLinFactNeighborX="-49112" custLinFactNeighborY="18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F6C8883-0B85-4BD8-A9CD-F8BB47C74D98}" type="pres">
      <dgm:prSet presAssocID="{AF31EC99-8BC4-46DC-9383-F5B30612B75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20D77CC-A375-476D-993F-5F4A8F3F4FE0}" srcId="{54369302-C211-4645-9803-F6324128C11C}" destId="{9228C5C2-A81F-48D6-B181-AE29FCAB8240}" srcOrd="0" destOrd="0" parTransId="{53EACF54-2D35-4F03-B075-97DCD7D4F6FE}" sibTransId="{C792519A-9E53-41F0-B2DF-735D39837C63}"/>
    <dgm:cxn modelId="{B8A1B188-9AB0-49C5-938C-F564086C8B08}" type="presOf" srcId="{7E9154DB-30E3-468C-B737-5FC50DE26D53}" destId="{9D010A31-EB5E-4AF9-8F05-BA29096EBC51}" srcOrd="0" destOrd="0" presId="urn:microsoft.com/office/officeart/2005/8/layout/vList4"/>
    <dgm:cxn modelId="{D4426928-AFBD-4CAC-BA51-45E00716DB82}" srcId="{54369302-C211-4645-9803-F6324128C11C}" destId="{7E9154DB-30E3-468C-B737-5FC50DE26D53}" srcOrd="1" destOrd="0" parTransId="{9DA264B6-3E83-4D5E-8025-A88F6987A02F}" sibTransId="{10EE01B5-3768-490F-BADE-4BB60FE231F1}"/>
    <dgm:cxn modelId="{11D69A55-23E4-42AE-BFFD-E08CA136496E}" type="presOf" srcId="{AF31EC99-8BC4-46DC-9383-F5B30612B750}" destId="{EDA23D2B-A4DA-43A2-9911-D3DD37DD8E1C}" srcOrd="0" destOrd="0" presId="urn:microsoft.com/office/officeart/2005/8/layout/vList4"/>
    <dgm:cxn modelId="{38B8DBBF-5405-4E8E-BD25-B06D0DA2AF34}" type="presOf" srcId="{9228C5C2-A81F-48D6-B181-AE29FCAB8240}" destId="{90091CC3-708A-4095-B11D-8AF44DC4BE8E}" srcOrd="0" destOrd="0" presId="urn:microsoft.com/office/officeart/2005/8/layout/vList4"/>
    <dgm:cxn modelId="{32AF2A00-4EDF-48FC-8638-C4D0B778364F}" type="presOf" srcId="{54369302-C211-4645-9803-F6324128C11C}" destId="{81D27DB0-03AF-4188-9485-C9AEEA856DEA}" srcOrd="0" destOrd="0" presId="urn:microsoft.com/office/officeart/2005/8/layout/vList4"/>
    <dgm:cxn modelId="{67AF523C-E58D-4A57-B8D1-4FC03A975FA4}" srcId="{54369302-C211-4645-9803-F6324128C11C}" destId="{AF31EC99-8BC4-46DC-9383-F5B30612B750}" srcOrd="2" destOrd="0" parTransId="{4FFEE6D0-038F-4A5B-B233-291AE6A1F444}" sibTransId="{66EF34F6-7889-4E50-9B64-98FB5D7FA626}"/>
    <dgm:cxn modelId="{0D3F1758-FB3D-4B74-A67D-7DDB2DA20C75}" type="presOf" srcId="{9228C5C2-A81F-48D6-B181-AE29FCAB8240}" destId="{4B364329-6D03-4ACD-B0B9-ADB2E9869D50}" srcOrd="1" destOrd="0" presId="urn:microsoft.com/office/officeart/2005/8/layout/vList4"/>
    <dgm:cxn modelId="{40511420-03E3-45BE-8F0E-581F8ED888E8}" type="presOf" srcId="{7E9154DB-30E3-468C-B737-5FC50DE26D53}" destId="{5EE81A55-39AB-4C0F-871C-D84A88B5A23B}" srcOrd="1" destOrd="0" presId="urn:microsoft.com/office/officeart/2005/8/layout/vList4"/>
    <dgm:cxn modelId="{2112DDA9-F8DE-4B61-BD53-D2C97BB9F292}" type="presOf" srcId="{AF31EC99-8BC4-46DC-9383-F5B30612B750}" destId="{1F6C8883-0B85-4BD8-A9CD-F8BB47C74D98}" srcOrd="1" destOrd="0" presId="urn:microsoft.com/office/officeart/2005/8/layout/vList4"/>
    <dgm:cxn modelId="{629033B0-5E47-44E2-8824-ACCEFEE61CD0}" type="presParOf" srcId="{81D27DB0-03AF-4188-9485-C9AEEA856DEA}" destId="{3C3BBFD2-ED95-49B4-8591-FE9BFF3D8DCD}" srcOrd="0" destOrd="0" presId="urn:microsoft.com/office/officeart/2005/8/layout/vList4"/>
    <dgm:cxn modelId="{AFA244E7-9226-484B-92E4-D870B446E4A5}" type="presParOf" srcId="{3C3BBFD2-ED95-49B4-8591-FE9BFF3D8DCD}" destId="{90091CC3-708A-4095-B11D-8AF44DC4BE8E}" srcOrd="0" destOrd="0" presId="urn:microsoft.com/office/officeart/2005/8/layout/vList4"/>
    <dgm:cxn modelId="{6A76E414-6CBB-4156-8CDF-D922B1633A76}" type="presParOf" srcId="{3C3BBFD2-ED95-49B4-8591-FE9BFF3D8DCD}" destId="{0C5D5B8D-D524-41C2-A1BE-B3ACF2D65A4E}" srcOrd="1" destOrd="0" presId="urn:microsoft.com/office/officeart/2005/8/layout/vList4"/>
    <dgm:cxn modelId="{2630F0F5-43C7-4E80-B2A1-6DD4C6104000}" type="presParOf" srcId="{3C3BBFD2-ED95-49B4-8591-FE9BFF3D8DCD}" destId="{4B364329-6D03-4ACD-B0B9-ADB2E9869D50}" srcOrd="2" destOrd="0" presId="urn:microsoft.com/office/officeart/2005/8/layout/vList4"/>
    <dgm:cxn modelId="{1B80F5C4-C745-430A-A09E-0D856DC13CF7}" type="presParOf" srcId="{81D27DB0-03AF-4188-9485-C9AEEA856DEA}" destId="{276E8FAF-7E6F-42E9-9D45-B4DBBC6F5F02}" srcOrd="1" destOrd="0" presId="urn:microsoft.com/office/officeart/2005/8/layout/vList4"/>
    <dgm:cxn modelId="{95E82927-1C0A-4228-949A-E94B03B6EDBB}" type="presParOf" srcId="{81D27DB0-03AF-4188-9485-C9AEEA856DEA}" destId="{20C0F61E-FDB9-4198-A071-A493E0DB7B6C}" srcOrd="2" destOrd="0" presId="urn:microsoft.com/office/officeart/2005/8/layout/vList4"/>
    <dgm:cxn modelId="{E29EB07E-03BA-4E36-8CD4-34214D427A2A}" type="presParOf" srcId="{20C0F61E-FDB9-4198-A071-A493E0DB7B6C}" destId="{9D010A31-EB5E-4AF9-8F05-BA29096EBC51}" srcOrd="0" destOrd="0" presId="urn:microsoft.com/office/officeart/2005/8/layout/vList4"/>
    <dgm:cxn modelId="{9DC7A192-248E-4546-9CA5-BDC88E2DB8E4}" type="presParOf" srcId="{20C0F61E-FDB9-4198-A071-A493E0DB7B6C}" destId="{8912860F-E206-4A2D-B978-93759D8E6106}" srcOrd="1" destOrd="0" presId="urn:microsoft.com/office/officeart/2005/8/layout/vList4"/>
    <dgm:cxn modelId="{4A8C4014-AC5E-4939-80FD-63EC264A2533}" type="presParOf" srcId="{20C0F61E-FDB9-4198-A071-A493E0DB7B6C}" destId="{5EE81A55-39AB-4C0F-871C-D84A88B5A23B}" srcOrd="2" destOrd="0" presId="urn:microsoft.com/office/officeart/2005/8/layout/vList4"/>
    <dgm:cxn modelId="{AE02B25D-C952-4B49-AC3C-E1F790CA8689}" type="presParOf" srcId="{81D27DB0-03AF-4188-9485-C9AEEA856DEA}" destId="{E717599C-CB90-4F81-9E1D-D3AB3DF8CB8C}" srcOrd="3" destOrd="0" presId="urn:microsoft.com/office/officeart/2005/8/layout/vList4"/>
    <dgm:cxn modelId="{1712F05C-D727-4CD2-9952-84D210F2A563}" type="presParOf" srcId="{81D27DB0-03AF-4188-9485-C9AEEA856DEA}" destId="{BFA28260-2C70-436C-A1E1-33471D5AFA69}" srcOrd="4" destOrd="0" presId="urn:microsoft.com/office/officeart/2005/8/layout/vList4"/>
    <dgm:cxn modelId="{F17F96C8-87BD-4CE1-A48A-A0D8D1D86FD3}" type="presParOf" srcId="{BFA28260-2C70-436C-A1E1-33471D5AFA69}" destId="{EDA23D2B-A4DA-43A2-9911-D3DD37DD8E1C}" srcOrd="0" destOrd="0" presId="urn:microsoft.com/office/officeart/2005/8/layout/vList4"/>
    <dgm:cxn modelId="{A0B4F232-2011-496D-81B1-FE409E1B52EE}" type="presParOf" srcId="{BFA28260-2C70-436C-A1E1-33471D5AFA69}" destId="{9DBC6707-9C1A-42E1-B099-7D6EE3C02685}" srcOrd="1" destOrd="0" presId="urn:microsoft.com/office/officeart/2005/8/layout/vList4"/>
    <dgm:cxn modelId="{5611FFF3-3AFE-427D-BC9E-418ADCCAB30F}" type="presParOf" srcId="{BFA28260-2C70-436C-A1E1-33471D5AFA69}" destId="{1F6C8883-0B85-4BD8-A9CD-F8BB47C74D98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369302-C211-4645-9803-F6324128C11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228C5C2-A81F-48D6-B181-AE29FCAB8240}">
      <dgm:prSet phldrT="[Κείμενο]"/>
      <dgm:spPr/>
      <dgm:t>
        <a:bodyPr/>
        <a:lstStyle/>
        <a:p>
          <a:r>
            <a:rPr lang="el-GR" b="1" dirty="0" smtClean="0"/>
            <a:t>Κουίζ</a:t>
          </a:r>
          <a:endParaRPr lang="el-GR" b="1" dirty="0"/>
        </a:p>
      </dgm:t>
    </dgm:pt>
    <dgm:pt modelId="{53EACF54-2D35-4F03-B075-97DCD7D4F6FE}" type="parTrans" cxnId="{D20D77CC-A375-476D-993F-5F4A8F3F4FE0}">
      <dgm:prSet/>
      <dgm:spPr/>
      <dgm:t>
        <a:bodyPr/>
        <a:lstStyle/>
        <a:p>
          <a:endParaRPr lang="el-GR"/>
        </a:p>
      </dgm:t>
    </dgm:pt>
    <dgm:pt modelId="{C792519A-9E53-41F0-B2DF-735D39837C63}" type="sibTrans" cxnId="{D20D77CC-A375-476D-993F-5F4A8F3F4FE0}">
      <dgm:prSet/>
      <dgm:spPr/>
      <dgm:t>
        <a:bodyPr/>
        <a:lstStyle/>
        <a:p>
          <a:endParaRPr lang="el-GR"/>
        </a:p>
      </dgm:t>
    </dgm:pt>
    <dgm:pt modelId="{7E9154DB-30E3-468C-B737-5FC50DE26D53}">
      <dgm:prSet phldrT="[Κείμενο]"/>
      <dgm:spPr/>
      <dgm:t>
        <a:bodyPr/>
        <a:lstStyle/>
        <a:p>
          <a:pPr algn="l"/>
          <a:r>
            <a:rPr lang="el-GR" b="1" dirty="0" smtClean="0"/>
            <a:t>Διερεύνηση πηγών- ομαδικές  δραστηριότητες</a:t>
          </a:r>
          <a:endParaRPr lang="el-GR" b="1" dirty="0"/>
        </a:p>
      </dgm:t>
    </dgm:pt>
    <dgm:pt modelId="{9DA264B6-3E83-4D5E-8025-A88F6987A02F}" type="parTrans" cxnId="{D4426928-AFBD-4CAC-BA51-45E00716DB82}">
      <dgm:prSet/>
      <dgm:spPr/>
      <dgm:t>
        <a:bodyPr/>
        <a:lstStyle/>
        <a:p>
          <a:endParaRPr lang="el-GR"/>
        </a:p>
      </dgm:t>
    </dgm:pt>
    <dgm:pt modelId="{10EE01B5-3768-490F-BADE-4BB60FE231F1}" type="sibTrans" cxnId="{D4426928-AFBD-4CAC-BA51-45E00716DB82}">
      <dgm:prSet/>
      <dgm:spPr/>
      <dgm:t>
        <a:bodyPr/>
        <a:lstStyle/>
        <a:p>
          <a:endParaRPr lang="el-GR"/>
        </a:p>
      </dgm:t>
    </dgm:pt>
    <dgm:pt modelId="{AF31EC99-8BC4-46DC-9383-F5B30612B750}">
      <dgm:prSet phldrT="[Κείμενο]"/>
      <dgm:spPr/>
      <dgm:t>
        <a:bodyPr/>
        <a:lstStyle/>
        <a:p>
          <a:pPr algn="l"/>
          <a:r>
            <a:rPr lang="el-GR" b="1" dirty="0" smtClean="0"/>
            <a:t>Τεστ αυτοαξιολόγησης</a:t>
          </a:r>
          <a:endParaRPr lang="el-GR" b="1" dirty="0"/>
        </a:p>
      </dgm:t>
    </dgm:pt>
    <dgm:pt modelId="{4FFEE6D0-038F-4A5B-B233-291AE6A1F444}" type="parTrans" cxnId="{67AF523C-E58D-4A57-B8D1-4FC03A975FA4}">
      <dgm:prSet/>
      <dgm:spPr/>
      <dgm:t>
        <a:bodyPr/>
        <a:lstStyle/>
        <a:p>
          <a:endParaRPr lang="el-GR"/>
        </a:p>
      </dgm:t>
    </dgm:pt>
    <dgm:pt modelId="{66EF34F6-7889-4E50-9B64-98FB5D7FA626}" type="sibTrans" cxnId="{67AF523C-E58D-4A57-B8D1-4FC03A975FA4}">
      <dgm:prSet/>
      <dgm:spPr/>
      <dgm:t>
        <a:bodyPr/>
        <a:lstStyle/>
        <a:p>
          <a:endParaRPr lang="el-GR"/>
        </a:p>
      </dgm:t>
    </dgm:pt>
    <dgm:pt modelId="{81D27DB0-03AF-4188-9485-C9AEEA856DEA}" type="pres">
      <dgm:prSet presAssocID="{54369302-C211-4645-9803-F6324128C1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C3BBFD2-ED95-49B4-8591-FE9BFF3D8DCD}" type="pres">
      <dgm:prSet presAssocID="{9228C5C2-A81F-48D6-B181-AE29FCAB8240}" presName="comp" presStyleCnt="0"/>
      <dgm:spPr/>
    </dgm:pt>
    <dgm:pt modelId="{90091CC3-708A-4095-B11D-8AF44DC4BE8E}" type="pres">
      <dgm:prSet presAssocID="{9228C5C2-A81F-48D6-B181-AE29FCAB8240}" presName="box" presStyleLbl="node1" presStyleIdx="0" presStyleCnt="3" custScaleX="39199" custScaleY="122867" custLinFactNeighborX="3541" custLinFactNeighborY="-1256"/>
      <dgm:spPr/>
      <dgm:t>
        <a:bodyPr/>
        <a:lstStyle/>
        <a:p>
          <a:endParaRPr lang="el-GR"/>
        </a:p>
      </dgm:t>
    </dgm:pt>
    <dgm:pt modelId="{0C5D5B8D-D524-41C2-A1BE-B3ACF2D65A4E}" type="pres">
      <dgm:prSet presAssocID="{9228C5C2-A81F-48D6-B181-AE29FCAB8240}" presName="img" presStyleLbl="fgImgPlace1" presStyleIdx="0" presStyleCnt="3" custScaleX="227739" custScaleY="177950" custLinFactNeighborX="-45425" custLinFactNeighborY="51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364329-6D03-4ACD-B0B9-ADB2E9869D50}" type="pres">
      <dgm:prSet presAssocID="{9228C5C2-A81F-48D6-B181-AE29FCAB824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6E8FAF-7E6F-42E9-9D45-B4DBBC6F5F02}" type="pres">
      <dgm:prSet presAssocID="{C792519A-9E53-41F0-B2DF-735D39837C63}" presName="spacer" presStyleCnt="0"/>
      <dgm:spPr/>
    </dgm:pt>
    <dgm:pt modelId="{20C0F61E-FDB9-4198-A071-A493E0DB7B6C}" type="pres">
      <dgm:prSet presAssocID="{7E9154DB-30E3-468C-B737-5FC50DE26D53}" presName="comp" presStyleCnt="0"/>
      <dgm:spPr/>
    </dgm:pt>
    <dgm:pt modelId="{9D010A31-EB5E-4AF9-8F05-BA29096EBC51}" type="pres">
      <dgm:prSet presAssocID="{7E9154DB-30E3-468C-B737-5FC50DE26D53}" presName="box" presStyleLbl="node1" presStyleIdx="1" presStyleCnt="3" custScaleX="37209" custScaleY="166347" custLinFactY="59986" custLinFactNeighborX="2523" custLinFactNeighborY="100000"/>
      <dgm:spPr/>
      <dgm:t>
        <a:bodyPr/>
        <a:lstStyle/>
        <a:p>
          <a:endParaRPr lang="el-GR"/>
        </a:p>
      </dgm:t>
    </dgm:pt>
    <dgm:pt modelId="{8912860F-E206-4A2D-B978-93759D8E6106}" type="pres">
      <dgm:prSet presAssocID="{7E9154DB-30E3-468C-B737-5FC50DE26D53}" presName="img" presStyleLbl="fgImgPlace1" presStyleIdx="1" presStyleCnt="3" custScaleX="238880" custScaleY="206837" custLinFactY="100000" custLinFactNeighborX="-40719" custLinFactNeighborY="1323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E81A55-39AB-4C0F-871C-D84A88B5A23B}" type="pres">
      <dgm:prSet presAssocID="{7E9154DB-30E3-468C-B737-5FC50DE26D5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17599C-CB90-4F81-9E1D-D3AB3DF8CB8C}" type="pres">
      <dgm:prSet presAssocID="{10EE01B5-3768-490F-BADE-4BB60FE231F1}" presName="spacer" presStyleCnt="0"/>
      <dgm:spPr/>
    </dgm:pt>
    <dgm:pt modelId="{BFA28260-2C70-436C-A1E1-33471D5AFA69}" type="pres">
      <dgm:prSet presAssocID="{AF31EC99-8BC4-46DC-9383-F5B30612B750}" presName="comp" presStyleCnt="0"/>
      <dgm:spPr/>
    </dgm:pt>
    <dgm:pt modelId="{EDA23D2B-A4DA-43A2-9911-D3DD37DD8E1C}" type="pres">
      <dgm:prSet presAssocID="{AF31EC99-8BC4-46DC-9383-F5B30612B750}" presName="box" presStyleLbl="node1" presStyleIdx="2" presStyleCnt="3" custScaleX="37040" custScaleY="148260" custLinFactY="-90831" custLinFactNeighborX="1828" custLinFactNeighborY="-100000"/>
      <dgm:spPr/>
      <dgm:t>
        <a:bodyPr/>
        <a:lstStyle/>
        <a:p>
          <a:endParaRPr lang="el-GR"/>
        </a:p>
      </dgm:t>
    </dgm:pt>
    <dgm:pt modelId="{9DBC6707-9C1A-42E1-B099-7D6EE3C02685}" type="pres">
      <dgm:prSet presAssocID="{AF31EC99-8BC4-46DC-9383-F5B30612B750}" presName="img" presStyleLbl="fgImgPlace1" presStyleIdx="2" presStyleCnt="3" custScaleX="232615" custScaleY="193393" custLinFactY="-100000" custLinFactNeighborX="-51313" custLinFactNeighborY="-11738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F6C8883-0B85-4BD8-A9CD-F8BB47C74D98}" type="pres">
      <dgm:prSet presAssocID="{AF31EC99-8BC4-46DC-9383-F5B30612B75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70DC48F-8B0B-4F02-8C13-B68E87D63C1C}" type="presOf" srcId="{AF31EC99-8BC4-46DC-9383-F5B30612B750}" destId="{EDA23D2B-A4DA-43A2-9911-D3DD37DD8E1C}" srcOrd="0" destOrd="0" presId="urn:microsoft.com/office/officeart/2005/8/layout/vList4"/>
    <dgm:cxn modelId="{D20D77CC-A375-476D-993F-5F4A8F3F4FE0}" srcId="{54369302-C211-4645-9803-F6324128C11C}" destId="{9228C5C2-A81F-48D6-B181-AE29FCAB8240}" srcOrd="0" destOrd="0" parTransId="{53EACF54-2D35-4F03-B075-97DCD7D4F6FE}" sibTransId="{C792519A-9E53-41F0-B2DF-735D39837C63}"/>
    <dgm:cxn modelId="{D4426928-AFBD-4CAC-BA51-45E00716DB82}" srcId="{54369302-C211-4645-9803-F6324128C11C}" destId="{7E9154DB-30E3-468C-B737-5FC50DE26D53}" srcOrd="1" destOrd="0" parTransId="{9DA264B6-3E83-4D5E-8025-A88F6987A02F}" sibTransId="{10EE01B5-3768-490F-BADE-4BB60FE231F1}"/>
    <dgm:cxn modelId="{E79F10B4-8AA4-4081-8AA7-4A9AE6687279}" type="presOf" srcId="{7E9154DB-30E3-468C-B737-5FC50DE26D53}" destId="{9D010A31-EB5E-4AF9-8F05-BA29096EBC51}" srcOrd="0" destOrd="0" presId="urn:microsoft.com/office/officeart/2005/8/layout/vList4"/>
    <dgm:cxn modelId="{31FBF890-FA15-4040-9F3F-364777B6A1FA}" type="presOf" srcId="{7E9154DB-30E3-468C-B737-5FC50DE26D53}" destId="{5EE81A55-39AB-4C0F-871C-D84A88B5A23B}" srcOrd="1" destOrd="0" presId="urn:microsoft.com/office/officeart/2005/8/layout/vList4"/>
    <dgm:cxn modelId="{6DEC6571-B646-4068-AB9C-B02196A12632}" type="presOf" srcId="{9228C5C2-A81F-48D6-B181-AE29FCAB8240}" destId="{90091CC3-708A-4095-B11D-8AF44DC4BE8E}" srcOrd="0" destOrd="0" presId="urn:microsoft.com/office/officeart/2005/8/layout/vList4"/>
    <dgm:cxn modelId="{21DC15B6-21A1-44E6-8486-398E1E062D9E}" type="presOf" srcId="{AF31EC99-8BC4-46DC-9383-F5B30612B750}" destId="{1F6C8883-0B85-4BD8-A9CD-F8BB47C74D98}" srcOrd="1" destOrd="0" presId="urn:microsoft.com/office/officeart/2005/8/layout/vList4"/>
    <dgm:cxn modelId="{A38A8A06-4408-413E-BACB-5917B1B8FB6D}" type="presOf" srcId="{54369302-C211-4645-9803-F6324128C11C}" destId="{81D27DB0-03AF-4188-9485-C9AEEA856DEA}" srcOrd="0" destOrd="0" presId="urn:microsoft.com/office/officeart/2005/8/layout/vList4"/>
    <dgm:cxn modelId="{67AF523C-E58D-4A57-B8D1-4FC03A975FA4}" srcId="{54369302-C211-4645-9803-F6324128C11C}" destId="{AF31EC99-8BC4-46DC-9383-F5B30612B750}" srcOrd="2" destOrd="0" parTransId="{4FFEE6D0-038F-4A5B-B233-291AE6A1F444}" sibTransId="{66EF34F6-7889-4E50-9B64-98FB5D7FA626}"/>
    <dgm:cxn modelId="{3A6523F8-319C-485B-BF0C-E913CFE34CB5}" type="presOf" srcId="{9228C5C2-A81F-48D6-B181-AE29FCAB8240}" destId="{4B364329-6D03-4ACD-B0B9-ADB2E9869D50}" srcOrd="1" destOrd="0" presId="urn:microsoft.com/office/officeart/2005/8/layout/vList4"/>
    <dgm:cxn modelId="{5DB35FD3-4DCB-4899-AC39-E85D399F4107}" type="presParOf" srcId="{81D27DB0-03AF-4188-9485-C9AEEA856DEA}" destId="{3C3BBFD2-ED95-49B4-8591-FE9BFF3D8DCD}" srcOrd="0" destOrd="0" presId="urn:microsoft.com/office/officeart/2005/8/layout/vList4"/>
    <dgm:cxn modelId="{6D369796-5056-4443-B736-71DE28787F91}" type="presParOf" srcId="{3C3BBFD2-ED95-49B4-8591-FE9BFF3D8DCD}" destId="{90091CC3-708A-4095-B11D-8AF44DC4BE8E}" srcOrd="0" destOrd="0" presId="urn:microsoft.com/office/officeart/2005/8/layout/vList4"/>
    <dgm:cxn modelId="{831236EE-F59F-4385-AD7D-4A1926DABA23}" type="presParOf" srcId="{3C3BBFD2-ED95-49B4-8591-FE9BFF3D8DCD}" destId="{0C5D5B8D-D524-41C2-A1BE-B3ACF2D65A4E}" srcOrd="1" destOrd="0" presId="urn:microsoft.com/office/officeart/2005/8/layout/vList4"/>
    <dgm:cxn modelId="{67E181B0-560C-49FF-BF35-9F9F0EA1EC4E}" type="presParOf" srcId="{3C3BBFD2-ED95-49B4-8591-FE9BFF3D8DCD}" destId="{4B364329-6D03-4ACD-B0B9-ADB2E9869D50}" srcOrd="2" destOrd="0" presId="urn:microsoft.com/office/officeart/2005/8/layout/vList4"/>
    <dgm:cxn modelId="{DC14C320-39B5-44F7-952E-0392A2495BF9}" type="presParOf" srcId="{81D27DB0-03AF-4188-9485-C9AEEA856DEA}" destId="{276E8FAF-7E6F-42E9-9D45-B4DBBC6F5F02}" srcOrd="1" destOrd="0" presId="urn:microsoft.com/office/officeart/2005/8/layout/vList4"/>
    <dgm:cxn modelId="{8906E746-85EA-466B-A0F2-F20140150C02}" type="presParOf" srcId="{81D27DB0-03AF-4188-9485-C9AEEA856DEA}" destId="{20C0F61E-FDB9-4198-A071-A493E0DB7B6C}" srcOrd="2" destOrd="0" presId="urn:microsoft.com/office/officeart/2005/8/layout/vList4"/>
    <dgm:cxn modelId="{F3BBA698-26EE-433B-8DB0-C307CE7117D8}" type="presParOf" srcId="{20C0F61E-FDB9-4198-A071-A493E0DB7B6C}" destId="{9D010A31-EB5E-4AF9-8F05-BA29096EBC51}" srcOrd="0" destOrd="0" presId="urn:microsoft.com/office/officeart/2005/8/layout/vList4"/>
    <dgm:cxn modelId="{D1AD1411-009B-4969-9B2A-E2E19B99B133}" type="presParOf" srcId="{20C0F61E-FDB9-4198-A071-A493E0DB7B6C}" destId="{8912860F-E206-4A2D-B978-93759D8E6106}" srcOrd="1" destOrd="0" presId="urn:microsoft.com/office/officeart/2005/8/layout/vList4"/>
    <dgm:cxn modelId="{DA58DFF7-B4DF-4A0C-829C-01A316AE1498}" type="presParOf" srcId="{20C0F61E-FDB9-4198-A071-A493E0DB7B6C}" destId="{5EE81A55-39AB-4C0F-871C-D84A88B5A23B}" srcOrd="2" destOrd="0" presId="urn:microsoft.com/office/officeart/2005/8/layout/vList4"/>
    <dgm:cxn modelId="{34C87A15-D471-40A9-B5DD-C769DD68EC90}" type="presParOf" srcId="{81D27DB0-03AF-4188-9485-C9AEEA856DEA}" destId="{E717599C-CB90-4F81-9E1D-D3AB3DF8CB8C}" srcOrd="3" destOrd="0" presId="urn:microsoft.com/office/officeart/2005/8/layout/vList4"/>
    <dgm:cxn modelId="{E3AF6D9E-3EC1-48CB-8424-7D5EF7C9DE5F}" type="presParOf" srcId="{81D27DB0-03AF-4188-9485-C9AEEA856DEA}" destId="{BFA28260-2C70-436C-A1E1-33471D5AFA69}" srcOrd="4" destOrd="0" presId="urn:microsoft.com/office/officeart/2005/8/layout/vList4"/>
    <dgm:cxn modelId="{234FF50B-E5DF-4A22-8DE1-CAD9601E8342}" type="presParOf" srcId="{BFA28260-2C70-436C-A1E1-33471D5AFA69}" destId="{EDA23D2B-A4DA-43A2-9911-D3DD37DD8E1C}" srcOrd="0" destOrd="0" presId="urn:microsoft.com/office/officeart/2005/8/layout/vList4"/>
    <dgm:cxn modelId="{DF6ABBC2-7877-4D9C-9A70-10785D9FE54C}" type="presParOf" srcId="{BFA28260-2C70-436C-A1E1-33471D5AFA69}" destId="{9DBC6707-9C1A-42E1-B099-7D6EE3C02685}" srcOrd="1" destOrd="0" presId="urn:microsoft.com/office/officeart/2005/8/layout/vList4"/>
    <dgm:cxn modelId="{704D926A-0CD1-46AE-A2A8-24135DA2CCD4}" type="presParOf" srcId="{BFA28260-2C70-436C-A1E1-33471D5AFA69}" destId="{1F6C8883-0B85-4BD8-A9CD-F8BB47C74D98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EEF96-5BD4-4FBF-91F3-0953A2498AFA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2786-F4AF-406F-8FCD-985F499FE3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2786-F4AF-406F-8FCD-985F499FE318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2786-F4AF-406F-8FCD-985F499FE318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hamilo.datacenter.uoc.gr/metchamilo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43852" cy="2743218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ΣχολικΗ</a:t>
            </a: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  Εξ </a:t>
            </a: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ΑποστΑσεωΣ</a:t>
            </a: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ΕκπΑΙδευση</a:t>
            </a: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ΣχεδιασμΟΣ</a:t>
            </a: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 και </a:t>
            </a: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ΑνΑπτυξη</a:t>
            </a: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εκπαιδευτικοΥ</a:t>
            </a: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υλικοΥ</a:t>
            </a: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 με τη </a:t>
            </a: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μΕθοδο</a:t>
            </a: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τηΣ</a:t>
            </a: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 ΕξΑΕ για </a:t>
            </a: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μαθητΕΣ</a:t>
            </a: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δημοτικοΥ</a:t>
            </a: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 στο </a:t>
            </a: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μΑθημα</a:t>
            </a: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τηΣ</a:t>
            </a:r>
            <a:r>
              <a:rPr lang="el-GR" sz="3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100" b="1" dirty="0" err="1" smtClean="0">
                <a:solidFill>
                  <a:schemeClr val="accent1">
                    <a:lumMod val="50000"/>
                  </a:schemeClr>
                </a:solidFill>
              </a:rPr>
              <a:t>ΙστοΡΙΑΣ</a:t>
            </a:r>
            <a:r>
              <a:rPr lang="el-GR" sz="3100" b="1" dirty="0" smtClean="0">
                <a:solidFill>
                  <a:srgbClr val="CC6600"/>
                </a:solidFill>
              </a:rPr>
              <a:t/>
            </a:r>
            <a:br>
              <a:rPr lang="el-GR" sz="3100" b="1" dirty="0" smtClean="0">
                <a:solidFill>
                  <a:srgbClr val="CC6600"/>
                </a:solidFill>
              </a:rPr>
            </a:br>
            <a:r>
              <a:rPr lang="el-GR" sz="3100" b="1" dirty="0" smtClean="0">
                <a:solidFill>
                  <a:srgbClr val="CC6600"/>
                </a:solidFill>
              </a:rPr>
              <a:t> 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971560"/>
          </a:xfrm>
        </p:spPr>
        <p:txBody>
          <a:bodyPr>
            <a:normAutofit lnSpcReduction="10000"/>
          </a:bodyPr>
          <a:lstStyle/>
          <a:p>
            <a:pPr algn="ctr"/>
            <a:endParaRPr lang="el-GR" b="1" dirty="0" smtClean="0">
              <a:solidFill>
                <a:schemeClr val="tx1"/>
              </a:solidFill>
            </a:endParaRPr>
          </a:p>
          <a:p>
            <a:pPr algn="ctr"/>
            <a:r>
              <a:rPr lang="el-GR" b="1" dirty="0" smtClean="0">
                <a:solidFill>
                  <a:schemeClr val="tx1"/>
                </a:solidFill>
              </a:rPr>
              <a:t>Ιωάννα </a:t>
            </a:r>
            <a:r>
              <a:rPr lang="el-GR" b="1" dirty="0" err="1" smtClean="0">
                <a:solidFill>
                  <a:schemeClr val="tx1"/>
                </a:solidFill>
              </a:rPr>
              <a:t>Σκαράκη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 smtClean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600" dirty="0" smtClean="0">
              <a:latin typeface="Book Antiqua" panose="02040602050305030304" pitchFamily="18" charset="0"/>
            </a:endParaRPr>
          </a:p>
          <a:p>
            <a:pPr algn="ctr"/>
            <a:r>
              <a:rPr lang="el-GR" sz="1600" dirty="0" smtClean="0">
                <a:latin typeface="Book Antiqua" panose="02040602050305030304" pitchFamily="18" charset="0"/>
              </a:rPr>
              <a:t>«Επιστήμες της Αγωγής - Εξ Αποστάσεως Εκπαίδευση  με την χρήση των ΤΠΕ (e-</a:t>
            </a:r>
            <a:r>
              <a:rPr lang="el-GR" sz="1600" dirty="0" err="1" smtClean="0">
                <a:latin typeface="Book Antiqua" panose="02040602050305030304" pitchFamily="18" charset="0"/>
              </a:rPr>
              <a:t>Learnin</a:t>
            </a:r>
            <a:r>
              <a:rPr lang="el-GR" sz="1600" dirty="0" smtClean="0">
                <a:latin typeface="Book Antiqua" panose="02040602050305030304" pitchFamily="18" charset="0"/>
              </a:rPr>
              <a:t>g)»</a:t>
            </a:r>
            <a:endParaRPr lang="el-GR" sz="1600" dirty="0">
              <a:latin typeface="Book Antiqua" panose="02040602050305030304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57224" y="4572008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/>
              <a:t>Επιτροπή κρίσης ΔΕ: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Αντώνιος Χουρδάκης – Γεώργιος </a:t>
            </a:r>
            <a:r>
              <a:rPr lang="el-GR" b="1" dirty="0" err="1" smtClean="0"/>
              <a:t>Φιλιππούσης</a:t>
            </a:r>
            <a:r>
              <a:rPr lang="el-GR" b="1" dirty="0" smtClean="0"/>
              <a:t> – Αικατερίνη Μαυραντωνάκη</a:t>
            </a:r>
            <a:endParaRPr lang="el-GR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2500298" y="614364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Ρέθυμνο, 2018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Μικτή μάθηση- Μοντέλα (5/5)</a:t>
            </a:r>
            <a:endParaRPr lang="el-GR" b="1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612774" y="1600200"/>
          <a:ext cx="853122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5643578"/>
            <a:ext cx="878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l-GR" sz="2000" b="1" dirty="0" smtClean="0">
                <a:solidFill>
                  <a:srgbClr val="FF6600"/>
                </a:solidFill>
              </a:rPr>
              <a:t>Μοντέλο εναλλαγής του σταθμού</a:t>
            </a:r>
            <a:r>
              <a:rPr lang="el-GR" sz="2000" dirty="0" smtClean="0">
                <a:solidFill>
                  <a:srgbClr val="FF6600"/>
                </a:solidFill>
              </a:rPr>
              <a:t>: </a:t>
            </a:r>
            <a:r>
              <a:rPr lang="el-GR" sz="2000" b="1" dirty="0" smtClean="0"/>
              <a:t>Οι μαθητές/τριες χρησιμοποιούν εναλλάξ μαθησιακούς τρόπους, εκ των οποίων</a:t>
            </a:r>
            <a:r>
              <a:rPr lang="en-US" sz="2000" b="1" smtClean="0"/>
              <a:t> </a:t>
            </a:r>
            <a:r>
              <a:rPr lang="el-GR" sz="2000" b="1" smtClean="0"/>
              <a:t>ένας </a:t>
            </a:r>
            <a:r>
              <a:rPr lang="el-GR" sz="2000" b="1" dirty="0" smtClean="0"/>
              <a:t>τουλάχιστον σταθμός είναι η διαδικτυακά υποστηριζόμενη μάθηση.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Δομή της παρουσίασης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1. Σκοπός της εργασίας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2. Συνεισφορά της Διπλωματικής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3. Ερευνητικά ερωτήματα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4. Δομή της παρουσίασης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5. Θεωρητικό πλαίσιο</a:t>
            </a:r>
          </a:p>
          <a:p>
            <a:r>
              <a:rPr lang="el-GR" b="1" dirty="0" smtClean="0">
                <a:solidFill>
                  <a:srgbClr val="FF6600"/>
                </a:solidFill>
              </a:rPr>
              <a:t>6. Ανάπτυξη εκπαιδευτικού υλικού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7. Μεθοδολογία της έρευνας- δείγμα της έρευνας- μέθοδοι συλλογής δεδομένων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8. Αποτελέσματα - Συμπεράσματα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9. Προτάσεις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6. Το εκπαιδευτικό υλικό (1/7)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86254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l-GR" sz="3400" dirty="0" smtClean="0"/>
              <a:t>Δημιουργήθηκε το μάθημα </a:t>
            </a:r>
            <a:r>
              <a:rPr lang="el-GR" sz="3400" b="1" dirty="0" smtClean="0">
                <a:solidFill>
                  <a:schemeClr val="accent1">
                    <a:lumMod val="50000"/>
                  </a:schemeClr>
                </a:solidFill>
              </a:rPr>
              <a:t>«Η Ελλάδα στον 20ό αιώνα»,</a:t>
            </a:r>
            <a:r>
              <a:rPr lang="el-GR" sz="3400" b="1" dirty="0" smtClean="0">
                <a:solidFill>
                  <a:srgbClr val="C00000"/>
                </a:solidFill>
              </a:rPr>
              <a:t> </a:t>
            </a:r>
            <a:r>
              <a:rPr lang="el-GR" sz="3400" dirty="0" smtClean="0"/>
              <a:t>μεταφορά των κεφαλαίων </a:t>
            </a:r>
            <a:r>
              <a:rPr lang="el-GR" sz="3400" b="1" dirty="0" smtClean="0"/>
              <a:t>1-6 της Ε΄ Ενότητας</a:t>
            </a:r>
            <a:r>
              <a:rPr lang="el-GR" sz="3400" dirty="0" smtClean="0"/>
              <a:t> του σχολικού βιβλίου της Ιστορίας της Στ΄ τάξης.</a:t>
            </a:r>
          </a:p>
          <a:p>
            <a:pPr>
              <a:spcAft>
                <a:spcPts val="600"/>
              </a:spcAft>
            </a:pPr>
            <a:r>
              <a:rPr lang="el-GR" sz="3400" dirty="0" smtClean="0"/>
              <a:t>Το υλικό δημιουργήθηκε με το 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l-GR" sz="34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l-GR" sz="34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l-GR" sz="3400" dirty="0" smtClean="0"/>
              <a:t> ένα λογισμικό ανοιχτού τύπου για τη δημιουργία διαδραστικών παρουσιάσεων. Στη συνέχεια ανέβηκε στην πλατφόρμα 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Chamilo LMS</a:t>
            </a:r>
            <a:r>
              <a:rPr lang="el-GR" sz="3400" b="1" dirty="0" smtClean="0">
                <a:solidFill>
                  <a:srgbClr val="FF6600"/>
                </a:solidFill>
              </a:rPr>
              <a:t> </a:t>
            </a:r>
            <a:r>
              <a:rPr lang="el-GR" sz="3400" dirty="0" smtClean="0"/>
              <a:t>που</a:t>
            </a:r>
            <a:r>
              <a:rPr lang="el-GR" sz="3400" b="1" dirty="0" smtClean="0"/>
              <a:t> </a:t>
            </a:r>
            <a:r>
              <a:rPr lang="el-GR" sz="3400" dirty="0" smtClean="0"/>
              <a:t>επιτρέπει τη δημιουργία </a:t>
            </a:r>
            <a:r>
              <a:rPr lang="el-GR" sz="3400" b="1" dirty="0" smtClean="0"/>
              <a:t>ψηφιακού εξ αποστάσεως εκπαιδευτικού υλικού</a:t>
            </a:r>
            <a:r>
              <a:rPr lang="el-GR" sz="3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l-GR" sz="3400" dirty="0" smtClean="0"/>
              <a:t>Οι μαθητές/τριες έκαναν </a:t>
            </a:r>
            <a:r>
              <a:rPr lang="el-GR" sz="3400" b="1" dirty="0" smtClean="0"/>
              <a:t>εγγραφή </a:t>
            </a:r>
            <a:r>
              <a:rPr lang="el-GR" sz="3400" dirty="0" smtClean="0"/>
              <a:t>στην πλατφόρμα με το </a:t>
            </a:r>
            <a:r>
              <a:rPr lang="en-US" sz="3400" dirty="0" smtClean="0"/>
              <a:t>e-mail</a:t>
            </a:r>
            <a:r>
              <a:rPr lang="el-GR" sz="3400" dirty="0" smtClean="0"/>
              <a:t> τους και έμπαιναν στην ακόλουθη διεύθυνση για να μελετήσουν το υλικό: </a:t>
            </a:r>
          </a:p>
          <a:p>
            <a:pPr>
              <a:spcAft>
                <a:spcPts val="600"/>
              </a:spcAft>
              <a:buNone/>
            </a:pPr>
            <a:r>
              <a:rPr lang="en-US" sz="3400" dirty="0" smtClean="0">
                <a:solidFill>
                  <a:srgbClr val="0000FF"/>
                </a:solidFill>
                <a:hlinkClick r:id="rId3"/>
              </a:rPr>
              <a:t>http://chamilo.datacenter.uoc.gr/metchamilo/</a:t>
            </a:r>
            <a:endParaRPr lang="el-GR" sz="3400" dirty="0" smtClean="0">
              <a:solidFill>
                <a:srgbClr val="0000FF"/>
              </a:solidFill>
            </a:endParaRPr>
          </a:p>
          <a:p>
            <a:endParaRPr lang="el-GR" sz="3400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Αρχική σελίδα του υλικού (2/7)</a:t>
            </a:r>
            <a:endParaRPr lang="el-GR" b="1" dirty="0"/>
          </a:p>
        </p:txBody>
      </p:sp>
      <p:pic>
        <p:nvPicPr>
          <p:cNvPr id="5" name="4 - Θέση περιεχομένου" descr="ΚΑΜΙΛΟ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00063"/>
            <a:ext cx="8153400" cy="4296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Το εκπαιδευτικό υλικό(3/7)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Το</a:t>
            </a:r>
            <a:r>
              <a:rPr lang="el-GR" b="1" dirty="0" smtClean="0"/>
              <a:t> </a:t>
            </a:r>
            <a:r>
              <a:rPr lang="el-GR" dirty="0" smtClean="0"/>
              <a:t>περιεχόμενο του μαθήματος αποτελείται από τα εξής κεφάλαια: </a:t>
            </a:r>
          </a:p>
          <a:p>
            <a:pPr lvl="0">
              <a:spcAft>
                <a:spcPts val="600"/>
              </a:spcAft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Το Κρητικό Ζήτημα</a:t>
            </a:r>
          </a:p>
          <a:p>
            <a:pPr lvl="0">
              <a:spcAft>
                <a:spcPts val="600"/>
              </a:spcAft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Ο Μακεδονικός Αγώνας</a:t>
            </a:r>
          </a:p>
          <a:p>
            <a:pPr lvl="0">
              <a:spcAft>
                <a:spcPts val="600"/>
              </a:spcAft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Το κίνημα στο Γουδί και η κυβέρνηση Βενιζέλου</a:t>
            </a:r>
          </a:p>
          <a:p>
            <a:pPr lvl="0">
              <a:spcAft>
                <a:spcPts val="600"/>
              </a:spcAft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Οι Βαλκανικοί πόλεμοι</a:t>
            </a:r>
          </a:p>
          <a:p>
            <a:pPr lvl="0">
              <a:spcAft>
                <a:spcPts val="600"/>
              </a:spcAft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Η Ελλάδα στον Α΄ Παγκόσμιο Πόλεμο</a:t>
            </a:r>
          </a:p>
          <a:p>
            <a:pPr lvl="0">
              <a:spcAft>
                <a:spcPts val="600"/>
              </a:spcAft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Η Μικρασιατική Εκστρατεία και η Καταστροφή</a:t>
            </a:r>
          </a:p>
          <a:p>
            <a:pPr lvl="0">
              <a:spcAft>
                <a:spcPts val="600"/>
              </a:spcAft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Ο Μεσοπόλεμος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Το εκπαιδευτικό υλικό(4/7)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Στο υλικό συμπεριλήφθηκαν: Α) </a:t>
            </a:r>
            <a:r>
              <a:rPr lang="el-GR" b="1" dirty="0" smtClean="0">
                <a:solidFill>
                  <a:srgbClr val="FF6600"/>
                </a:solidFill>
              </a:rPr>
              <a:t>Προκείμενα: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εισαγωγή, πίνακας περιεχομένων, οδηγός πλοήγησης, οδηγός μελέτης, χρονοδιάγραμμα, οι στόχοι του μαθήματος</a:t>
            </a: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l-GR" dirty="0" smtClean="0"/>
              <a:t>Β) </a:t>
            </a:r>
            <a:r>
              <a:rPr lang="el-GR" b="1" dirty="0" smtClean="0">
                <a:solidFill>
                  <a:srgbClr val="FF6600"/>
                </a:solidFill>
              </a:rPr>
              <a:t>Μετακείμενα: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σύνοψη, βιβλιογραφία, υλικό για περαιτέρω μελέτη </a:t>
            </a:r>
          </a:p>
          <a:p>
            <a:pPr>
              <a:spcAft>
                <a:spcPts val="600"/>
              </a:spcAft>
            </a:pPr>
            <a:r>
              <a:rPr lang="el-GR" b="1" dirty="0" smtClean="0"/>
              <a:t>Γ) </a:t>
            </a:r>
            <a:r>
              <a:rPr lang="el-GR" b="1" dirty="0" smtClean="0">
                <a:solidFill>
                  <a:srgbClr val="FF6600"/>
                </a:solidFill>
              </a:rPr>
              <a:t>Διακείμενα: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τεστ αυτοαξιολόγησης,  κουίζ, ερωτήσεις κινητοποίησης/προβληματισμού, δραστηριότητες διερεύνησης των πηγών  (ανοιχτού τύπου), όπως «Γίνε μικρός ιστορικός», ομαδικές δραστηριότητες «Μοιράσου τις σκέψεις σου» κ.λπ. </a:t>
            </a:r>
          </a:p>
          <a:p>
            <a:pPr>
              <a:spcAft>
                <a:spcPts val="600"/>
              </a:spcAft>
            </a:pPr>
            <a:r>
              <a:rPr lang="el-GR" b="1" dirty="0" smtClean="0"/>
              <a:t>Δ) </a:t>
            </a:r>
            <a:r>
              <a:rPr lang="el-GR" b="1" dirty="0" smtClean="0">
                <a:solidFill>
                  <a:srgbClr val="FF6600"/>
                </a:solidFill>
              </a:rPr>
              <a:t>Πολυμεσικό υλικό :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κείμενο, εικόνες, ήχος, διαδραστικό βίντεο, εργαλεία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web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 2.0 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Οδηγός πλοήγησης του υλικού (5/7)</a:t>
            </a:r>
            <a:endParaRPr lang="el-GR" b="1" dirty="0"/>
          </a:p>
        </p:txBody>
      </p:sp>
      <p:pic>
        <p:nvPicPr>
          <p:cNvPr id="4" name="3 - Θέση περιεχομένου" descr="ODHGOS PLOHGHSH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54549"/>
            <a:ext cx="8153400" cy="4187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Πολυμεσικό υλικό (6/7)</a:t>
            </a:r>
            <a:endParaRPr lang="el-GR" b="1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500034" y="1643050"/>
          <a:ext cx="8429684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Πολυμεσικό υλικό (7/7)</a:t>
            </a:r>
            <a:endParaRPr lang="el-GR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02629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Ανάπτυξη κριτικής ιστορικής σκέψης </a:t>
            </a:r>
            <a:r>
              <a:rPr lang="el-GR" dirty="0" smtClean="0"/>
              <a:t>(1/4)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Εισαγωγή  στην ιστορική μεθοδολογία – κριτική επεξεργασία πηγών:</a:t>
            </a: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b="1" dirty="0" smtClean="0">
                <a:solidFill>
                  <a:srgbClr val="FF6600"/>
                </a:solidFill>
              </a:rPr>
              <a:t>Ιστορικό ερώτημα: </a:t>
            </a:r>
            <a:r>
              <a:rPr lang="el-GR" dirty="0" smtClean="0"/>
              <a:t>Διατύπωση κατάλληλων ερωτήσεων ως προς τις πηγές.</a:t>
            </a:r>
          </a:p>
          <a:p>
            <a:r>
              <a:rPr lang="el-GR" dirty="0" smtClean="0"/>
              <a:t>Διαμόρφωση </a:t>
            </a:r>
            <a:r>
              <a:rPr lang="el-GR" b="1" dirty="0" smtClean="0">
                <a:solidFill>
                  <a:srgbClr val="FF6600"/>
                </a:solidFill>
              </a:rPr>
              <a:t>ιστορικών υποθέσεων/ συμπερασμάτων. </a:t>
            </a:r>
          </a:p>
          <a:p>
            <a:r>
              <a:rPr lang="el-GR" b="1" dirty="0" smtClean="0">
                <a:solidFill>
                  <a:srgbClr val="FF6600"/>
                </a:solidFill>
              </a:rPr>
              <a:t>Άρθρωση ιστορικού λόγου: </a:t>
            </a:r>
            <a:r>
              <a:rPr lang="el-GR" dirty="0" smtClean="0"/>
              <a:t>Παραγωγή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dirty="0" smtClean="0"/>
              <a:t>γραπτού κειμένου τύπου δοκιμίου, ενός διαλόγου, μίας αφήγησης κ.α. από τους μαθητές/τριες με στόχο την   παρουσίαση των απόψεων τους με λογικό ειρμό και τη διακίνηση ιδεών.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1. Σκοπός της έρευνας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l-GR" dirty="0" smtClean="0"/>
              <a:t>Γενικότερος σκοπός της έρευνας είναι να διερευνηθούν οι </a:t>
            </a:r>
            <a:r>
              <a:rPr lang="el-GR" b="1" dirty="0" smtClean="0"/>
              <a:t>απόψεις των  εκπαιδευτικών</a:t>
            </a:r>
            <a:r>
              <a:rPr lang="el-GR" dirty="0" smtClean="0"/>
              <a:t> και </a:t>
            </a:r>
            <a:r>
              <a:rPr lang="el-GR" b="1" dirty="0" smtClean="0"/>
              <a:t>των μαθητών/τριών  </a:t>
            </a:r>
            <a:r>
              <a:rPr lang="el-GR" dirty="0" smtClean="0"/>
              <a:t>σχετικά με τη </a:t>
            </a:r>
            <a:r>
              <a:rPr lang="el-GR" b="1" dirty="0" smtClean="0"/>
              <a:t>χρήση εκπαιδευτικού υλικού </a:t>
            </a:r>
            <a:r>
              <a:rPr lang="el-GR" dirty="0" smtClean="0"/>
              <a:t>σχεδιασμένου  σύμφωνα με τη </a:t>
            </a:r>
            <a:r>
              <a:rPr lang="el-GR" b="1" dirty="0" smtClean="0"/>
              <a:t>μεθοδολογία της ΕξΑΕ </a:t>
            </a:r>
            <a:r>
              <a:rPr lang="el-GR" dirty="0" smtClean="0"/>
              <a:t>στο μάθημα της Ιστορίας.</a:t>
            </a: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l-GR" b="1" dirty="0" smtClean="0">
                <a:solidFill>
                  <a:srgbClr val="FF6600"/>
                </a:solidFill>
              </a:rPr>
              <a:t>Λέξεις – Κλειδιά</a:t>
            </a:r>
            <a:endParaRPr lang="el-GR" dirty="0" smtClean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b="1" i="1" dirty="0" smtClean="0">
                <a:solidFill>
                  <a:schemeClr val="accent1">
                    <a:lumMod val="50000"/>
                  </a:schemeClr>
                </a:solidFill>
              </a:rPr>
              <a:t>κριτική σκέψη, εκπαιδευτικό λογισμικό, μεθοδολογία ΕξΑΕ, μικτή μάθηση, μοντέλο εναλλαγής του σταθμού, διδακτική της ιστορίας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Ανάπτυξη κριτικής ιστορικής σκέψης </a:t>
            </a:r>
            <a:r>
              <a:rPr lang="el-GR" dirty="0" smtClean="0"/>
              <a:t>(2/4)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Ανάπτυξη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της ιστορικής ενσυναίσθησης -διατύπωση ηθικών κρίσεων: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FF6600"/>
                </a:solidFill>
              </a:rPr>
              <a:t>Σκιαγράφηση των ιστορικών προσώπων </a:t>
            </a:r>
            <a:r>
              <a:rPr lang="el-GR" dirty="0" smtClean="0"/>
              <a:t>μέσα από αυθεντικούς διαλόγους, βίντεο, αναλύσεις ιστορικών, παράθεση περισσότερων στοιχείων και γεγονότων.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Αντικείμενο διαβούλευσης οι πράξεις και οι </a:t>
            </a:r>
            <a:r>
              <a:rPr lang="el-GR" b="1" dirty="0" smtClean="0">
                <a:solidFill>
                  <a:srgbClr val="FF6600"/>
                </a:solidFill>
              </a:rPr>
              <a:t>ηθικές αξίες</a:t>
            </a:r>
            <a:r>
              <a:rPr lang="el-GR" dirty="0" smtClean="0">
                <a:solidFill>
                  <a:srgbClr val="FF6600"/>
                </a:solidFill>
              </a:rPr>
              <a:t> </a:t>
            </a:r>
            <a:r>
              <a:rPr lang="el-GR" dirty="0" smtClean="0"/>
              <a:t>που αντιπροσωπεύουν τα ιστορικά πρόσωπα μέσα από δραστηριότητες.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Ανάπτυξη κριτικής ιστορικής σκέψης </a:t>
            </a:r>
            <a:r>
              <a:rPr lang="el-GR" dirty="0" smtClean="0"/>
              <a:t>(3/4)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Διερεύνηση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της ιστορικής γλώσσας και της ερμηνευτικής φύσης της: 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Διερεύνηση των </a:t>
            </a:r>
            <a:r>
              <a:rPr lang="el-GR" b="1" dirty="0" smtClean="0">
                <a:solidFill>
                  <a:srgbClr val="FF6600"/>
                </a:solidFill>
              </a:rPr>
              <a:t>ιστορικών εννοιών </a:t>
            </a:r>
            <a:r>
              <a:rPr lang="el-GR" dirty="0" smtClean="0"/>
              <a:t>και της </a:t>
            </a:r>
            <a:r>
              <a:rPr lang="el-GR" b="1" dirty="0" smtClean="0">
                <a:solidFill>
                  <a:srgbClr val="FF6600"/>
                </a:solidFill>
              </a:rPr>
              <a:t>εξέλιξής τους στον χρόνο </a:t>
            </a:r>
            <a:r>
              <a:rPr lang="el-GR" dirty="0" smtClean="0"/>
              <a:t>(π.χ. μέσω της αντιπαραβολής τους με πιο πρόσφατα γεγονότα).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Διαβούλευση στην τάξη για τον </a:t>
            </a:r>
            <a:r>
              <a:rPr lang="el-GR" b="1" dirty="0" smtClean="0">
                <a:solidFill>
                  <a:srgbClr val="FF6600"/>
                </a:solidFill>
              </a:rPr>
              <a:t>χαρακτηρισμό ενός γεγονότος </a:t>
            </a:r>
            <a:r>
              <a:rPr lang="el-GR" dirty="0" smtClean="0"/>
              <a:t>(π.χ. κίνημα, επανάσταση, πραξικόπημα).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Ανάπτυξη κριτικής ιστορικής σκέψης </a:t>
            </a:r>
            <a:r>
              <a:rPr lang="el-GR" dirty="0" smtClean="0"/>
              <a:t>(4/4)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Αξιοποίηση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της αφηγηματικότητας της ιστορίας: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Οργάνωση του υλικού σύμφωνα με </a:t>
            </a:r>
            <a:r>
              <a:rPr lang="el-GR" b="1" dirty="0" smtClean="0">
                <a:solidFill>
                  <a:srgbClr val="FF6600"/>
                </a:solidFill>
              </a:rPr>
              <a:t>το νοητικό σχήμα της αφήγησης</a:t>
            </a:r>
            <a:r>
              <a:rPr lang="el-GR" dirty="0" smtClean="0">
                <a:solidFill>
                  <a:srgbClr val="FF6600"/>
                </a:solidFill>
              </a:rPr>
              <a:t>:</a:t>
            </a:r>
            <a:r>
              <a:rPr lang="el-GR" dirty="0" smtClean="0"/>
              <a:t> τόπος (πού),  χρόνος (πότε), τα πρόσωπα της ιστορίας, το γεγονός ή τα γεγονότα (τι), τις συνέπειες (τι έγινε μετά) και τις αιτίες (γιατί). 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Αφήγηση μιας </a:t>
            </a:r>
            <a:r>
              <a:rPr lang="el-GR" b="1" i="1" dirty="0" smtClean="0">
                <a:solidFill>
                  <a:srgbClr val="FF6600"/>
                </a:solidFill>
              </a:rPr>
              <a:t>«καλής, δυνατής ιστορίας»</a:t>
            </a:r>
            <a:r>
              <a:rPr lang="el-GR" b="1" dirty="0" smtClean="0">
                <a:solidFill>
                  <a:srgbClr val="FF6600"/>
                </a:solidFill>
              </a:rPr>
              <a:t> </a:t>
            </a:r>
            <a:r>
              <a:rPr lang="el-GR" dirty="0" smtClean="0"/>
              <a:t>(</a:t>
            </a:r>
            <a:r>
              <a:rPr lang="en-US" sz="2400" dirty="0" smtClean="0"/>
              <a:t>Husbands</a:t>
            </a:r>
            <a:r>
              <a:rPr lang="el-GR" sz="2400" dirty="0" smtClean="0"/>
              <a:t>, 2000</a:t>
            </a:r>
            <a:r>
              <a:rPr lang="el-GR" dirty="0" smtClean="0"/>
              <a:t>) με έμφαση στη λογική αλληλουχία των γεγονότων, παράθεση λεπτομερειών και χρήση του ιστορικού Ενεστώτα, ώστε να γίνει πιο ζωντανή.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Δομή της παρουσίασης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1. Σκοπός της εργασίας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2. Συνεισφορά της Διπλωματικής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3. Ερευνητικά ερωτήματα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4. Δομή της παρουσίασης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5. Θεωρητικό πλαίσιο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6. Ανάπτυξη εκπαιδευτικού υλικού</a:t>
            </a:r>
          </a:p>
          <a:p>
            <a:r>
              <a:rPr lang="el-GR" b="1" dirty="0" smtClean="0">
                <a:solidFill>
                  <a:srgbClr val="FF6600"/>
                </a:solidFill>
              </a:rPr>
              <a:t>7. Μεθοδολογία της έρευνας- δείγμα της έρευνας- μέθοδοι συλλογής δεδομένων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8. Αποτελέσματα - Συμπεράσματα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9. Προτάσεις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7. Μεθοδολογία της έρευνας (1/7)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Η παρούσα εργασία αποτελεί ένα </a:t>
            </a:r>
            <a:r>
              <a:rPr lang="el-GR" b="1" dirty="0" smtClean="0"/>
              <a:t>ποιοτικό σχέδιο </a:t>
            </a:r>
            <a:r>
              <a:rPr lang="el-GR" dirty="0" smtClean="0"/>
              <a:t>έρευνας: συνδυάζει τη μεθοδολογική προσέγγιση της </a:t>
            </a:r>
            <a:r>
              <a:rPr lang="el-GR" b="1" dirty="0" smtClean="0">
                <a:solidFill>
                  <a:srgbClr val="FF6600"/>
                </a:solidFill>
              </a:rPr>
              <a:t>μελέτης περίπτωσης </a:t>
            </a:r>
            <a:r>
              <a:rPr lang="el-GR" dirty="0" smtClean="0"/>
              <a:t>με στοιχεία της </a:t>
            </a:r>
            <a:r>
              <a:rPr lang="el-GR" b="1" dirty="0" smtClean="0">
                <a:solidFill>
                  <a:srgbClr val="FF6600"/>
                </a:solidFill>
              </a:rPr>
              <a:t>έρευνας δράσης.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FF6600"/>
                </a:solidFill>
              </a:rPr>
              <a:t>Έρευνα δράση: </a:t>
            </a:r>
            <a:r>
              <a:rPr lang="el-GR" dirty="0" smtClean="0"/>
              <a:t>Προϋποθέτει μία </a:t>
            </a:r>
            <a:r>
              <a:rPr lang="el-GR" b="1" dirty="0" smtClean="0"/>
              <a:t>προβληματική κατάσταση </a:t>
            </a:r>
            <a:r>
              <a:rPr lang="el-GR" dirty="0" smtClean="0"/>
              <a:t>που επιδιώκουμε </a:t>
            </a:r>
            <a:r>
              <a:rPr lang="el-GR" b="1" dirty="0" smtClean="0"/>
              <a:t>να αλλάξουμε.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Στην παρούσα εργασία: </a:t>
            </a:r>
            <a:r>
              <a:rPr lang="el-GR" b="1" i="1" dirty="0" smtClean="0">
                <a:solidFill>
                  <a:schemeClr val="accent1">
                    <a:lumMod val="50000"/>
                  </a:schemeClr>
                </a:solidFill>
              </a:rPr>
              <a:t>«Πώς μπορούμε να αναπτύξουμε την ιστορική σκέψη και κατανόηση των μαθητών/τριών και εν γένει δεξιότητες κριτικής σκέψης στο μάθημα της Ιστορίας;».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Κύκλος της έρευνας-δράσης (2/7)</a:t>
            </a:r>
            <a:endParaRPr lang="el-GR" b="1" dirty="0"/>
          </a:p>
        </p:txBody>
      </p:sp>
      <p:pic>
        <p:nvPicPr>
          <p:cNvPr id="4" name="3 - Θέση περιεχομένου" descr="ΚΥΚΛΟΣ ΕΡΕΥΝΑΣ ΔΡΑΣΗΣ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1714488"/>
            <a:ext cx="5891647" cy="4202255"/>
          </a:xfrm>
        </p:spPr>
      </p:pic>
      <p:sp>
        <p:nvSpPr>
          <p:cNvPr id="5" name="4 - TextBox"/>
          <p:cNvSpPr txBox="1"/>
          <p:nvPr/>
        </p:nvSpPr>
        <p:spPr>
          <a:xfrm>
            <a:off x="0" y="62150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Gaffney, M. (2008). Participatory Action Research: An Overview. What makes it tick? </a:t>
            </a:r>
            <a:r>
              <a:rPr lang="en-US" i="1" dirty="0" err="1" smtClean="0"/>
              <a:t>Kairaranga</a:t>
            </a:r>
            <a:r>
              <a:rPr lang="en-US" dirty="0" smtClean="0"/>
              <a:t> – Vol. 9, special edition.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Το δείγμα της έρευνας (3/7)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b="1" dirty="0" smtClean="0"/>
              <a:t>Εννέα εκπαιδευτικοί </a:t>
            </a:r>
            <a:r>
              <a:rPr lang="el-GR" dirty="0" smtClean="0"/>
              <a:t>Πρωτοβάθμιας Εκπαίδευσης- δείγμα ευκολίας.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Οι </a:t>
            </a:r>
            <a:r>
              <a:rPr lang="el-GR" b="1" dirty="0" smtClean="0"/>
              <a:t>έντεκα μαθητές/μαθήτριες </a:t>
            </a:r>
            <a:r>
              <a:rPr lang="el-GR" dirty="0" smtClean="0"/>
              <a:t>του τμήματος Στ2 του Δ. Σ. Πλατανιά κατά σχολικό έτος 2017-18, στο οποίο διδάσκουσα ήταν η ερευνήτρια – δείγμα ευκολίας.</a:t>
            </a:r>
          </a:p>
          <a:p>
            <a:pPr>
              <a:spcAft>
                <a:spcPts val="600"/>
              </a:spcAft>
            </a:pPr>
            <a:r>
              <a:rPr lang="el-GR" b="1" dirty="0" smtClean="0"/>
              <a:t>Περιορισμοί της έρευνας: </a:t>
            </a:r>
            <a:r>
              <a:rPr lang="el-GR" dirty="0" smtClean="0"/>
              <a:t>Δεν είναι δυνατή η γενίκευση των συμπερασμάτων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Μέσα συλλογής δεδομένων (4/7)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FF6600"/>
                </a:solidFill>
              </a:rPr>
              <a:t>Ημιδομημένη συνέντευξη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/>
              <a:t>(εκπαιδευτικοί)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FF6600"/>
                </a:solidFill>
              </a:rPr>
              <a:t>Ερωτηματολόγιο ανοιχτού τύπου </a:t>
            </a:r>
            <a:r>
              <a:rPr lang="el-GR" b="1" dirty="0" smtClean="0"/>
              <a:t>(μαθητές/</a:t>
            </a:r>
            <a:r>
              <a:rPr lang="el-GR" b="1" dirty="0" err="1" smtClean="0"/>
              <a:t>τριε</a:t>
            </a:r>
            <a:r>
              <a:rPr lang="el-GR" b="1" dirty="0" smtClean="0"/>
              <a:t>ς)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FF6600"/>
                </a:solidFill>
              </a:rPr>
              <a:t>Συμμετοχική παρατήρηση: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dirty="0" smtClean="0"/>
              <a:t>αδόμητη παρατήρηση καθώς οι μαθητές/μαθήτριες μελετούσαν το υλικό και διεξαγωγή άτυπων συζητήσεων με στόχο την ανατροφοδότηση και τη βελτίωσή του – Καταγραφή στο </a:t>
            </a:r>
            <a:r>
              <a:rPr lang="el-GR" b="1" dirty="0" smtClean="0"/>
              <a:t>ημερολόγιο της ερευνήτριας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FF6600"/>
                </a:solidFill>
              </a:rPr>
              <a:t>Εγκυρότητα-Αξιοπιστία: </a:t>
            </a:r>
            <a:r>
              <a:rPr lang="el-GR" dirty="0" smtClean="0"/>
              <a:t>Αξιολόγηση του εκπαιδευτικού υλικού τόσο από εκπαιδευτικούς όσο και μαθητές/τριες – Παράθεση των συνεντεύξεων και των ερωτηματολογίων στο παράρτημα της εργασίας - Συνεχής συγκέντρωση δεδομένων μέσω της συμμετοχικής παρατήρησης κατά τη διάρκεια εφαρμογής του υλικού</a:t>
            </a:r>
          </a:p>
          <a:p>
            <a:pPr>
              <a:spcAft>
                <a:spcPts val="600"/>
              </a:spcAft>
            </a:pPr>
            <a:endParaRPr lang="el-GR" b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Ανατροφοδότηση (5/7)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Ανατροφοδότηση μαθητών/τριών:</a:t>
            </a:r>
          </a:p>
          <a:p>
            <a:pPr>
              <a:spcAft>
                <a:spcPts val="600"/>
              </a:spcAft>
            </a:pPr>
            <a:r>
              <a:rPr lang="el-GR" b="1" dirty="0" smtClean="0"/>
              <a:t>Ανάδειξη δυσκολιών</a:t>
            </a:r>
            <a:r>
              <a:rPr lang="el-GR" dirty="0" smtClean="0"/>
              <a:t>: Η ανατροφοδότηση ανέδειξε δυσκολίες που αφορούσαν τη </a:t>
            </a:r>
            <a:r>
              <a:rPr lang="el-GR" b="1" dirty="0" smtClean="0"/>
              <a:t>γλώσσα.</a:t>
            </a:r>
          </a:p>
          <a:p>
            <a:pPr>
              <a:spcAft>
                <a:spcPts val="600"/>
              </a:spcAft>
            </a:pPr>
            <a:r>
              <a:rPr lang="el-GR" b="1" dirty="0" smtClean="0"/>
              <a:t>Ανάδειξη θετικών στοιχείων</a:t>
            </a:r>
            <a:r>
              <a:rPr lang="el-GR" dirty="0" smtClean="0"/>
              <a:t>: το διαδραστικό βίντεο, οι ασκήσεις αυτοαξιολόγησης,  η συζήτηση των πηγών, τα λογοτεχνικά κείμενα (          καλύτερη κατανόηση, βίωση εποχής, φαντασία, ενσυναίσθηση)</a:t>
            </a:r>
          </a:p>
          <a:p>
            <a:pPr>
              <a:spcAft>
                <a:spcPts val="600"/>
              </a:spcAft>
              <a:buNone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Ανατροφοδότηση εκπαιδευτικών: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Ανάδειξη του ρόλου των Μ. Δυνάμεων της εποχής, ηχογράφηση  πηγών κ.α.</a:t>
            </a:r>
          </a:p>
          <a:p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5643570" y="3714752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Ανάλυση των δεδομένων (6/7)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dirty="0" smtClean="0"/>
              <a:t>Ακολουθήθηκε η μέθοδος της </a:t>
            </a:r>
            <a:r>
              <a:rPr lang="el-GR" b="1" dirty="0" smtClean="0">
                <a:solidFill>
                  <a:srgbClr val="FF6600"/>
                </a:solidFill>
              </a:rPr>
              <a:t>ανάλυσης περιεχομένου </a:t>
            </a:r>
            <a:r>
              <a:rPr lang="el-GR" dirty="0" smtClean="0"/>
              <a:t>γραπτών τεκμηρίων: Δημιουργία </a:t>
            </a:r>
            <a:r>
              <a:rPr lang="el-GR" b="1" dirty="0" smtClean="0">
                <a:solidFill>
                  <a:srgbClr val="FF6600"/>
                </a:solidFill>
              </a:rPr>
              <a:t>κατηγοριών</a:t>
            </a:r>
            <a:r>
              <a:rPr lang="el-GR" dirty="0" smtClean="0">
                <a:solidFill>
                  <a:srgbClr val="FF6600"/>
                </a:solidFill>
              </a:rPr>
              <a:t> </a:t>
            </a:r>
            <a:r>
              <a:rPr lang="el-GR" dirty="0" smtClean="0"/>
              <a:t>και κωδικοποίηση αποσπασμάτων των κειμένων σύμφωνα με τις δημιουργηθείσες κατηγορίες.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Έγινε χρήση του εξειδικευμένου λογισμικού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ATLAS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ti 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2. Συνεισφορά της Διπλωματικής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43050"/>
            <a:ext cx="8153400" cy="449580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l-GR" b="1" dirty="0" smtClean="0"/>
              <a:t>Σχεδιασμός /  ανάπτυξη εκπαιδευτικού υλικού </a:t>
            </a:r>
            <a:r>
              <a:rPr lang="el-GR" dirty="0" smtClean="0"/>
              <a:t>στο μάθημα της Ιστορίας από την ίδια την ερευνήτρια,</a:t>
            </a:r>
            <a:br>
              <a:rPr lang="el-GR" dirty="0" smtClean="0"/>
            </a:br>
            <a:r>
              <a:rPr lang="el-GR" dirty="0" smtClean="0"/>
              <a:t>που διατελεί εν ενεργεία εκπαιδευτικός και </a:t>
            </a:r>
            <a:r>
              <a:rPr lang="el-GR" b="1" dirty="0" smtClean="0"/>
              <a:t>αξιολόγηση του υλικού από τους/τις ίδιους/ιες τους/τις εκπαιδευτικούς και τους/τις μαθητές/τριες.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Προώθηση της </a:t>
            </a:r>
            <a:r>
              <a:rPr lang="el-GR" b="1" dirty="0" smtClean="0"/>
              <a:t>μικτής μάθησης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Προώθηση της ανάπτυξης της </a:t>
            </a:r>
            <a:r>
              <a:rPr lang="el-GR" b="1" dirty="0" smtClean="0"/>
              <a:t>κριτικής ιστορικής σκέψης </a:t>
            </a:r>
            <a:r>
              <a:rPr lang="el-GR" dirty="0" smtClean="0"/>
              <a:t>των μαθητών/τριών</a:t>
            </a:r>
            <a:br>
              <a:rPr lang="el-GR" dirty="0" smtClean="0"/>
            </a:br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Άξονες ανάλυσης (7/7)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Δημιουργήθηκαν τέσσερις άξονες με βάση τα ερευνητικά ερωτήματα. Επίσης, προστέθηκε ένας πέμπτος άξονας για τη συλλογή στοιχείων βελτίωσης του υλικού: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«Χρήση εκπαιδευτικού υλικού στον Η/Υ»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«Κατανόηση περιεχομένου»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«Κριτική σκέψη-Εμβάθυνση»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«Τρόπος διδασκαλίας της ιστορίας»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«Προτάσεις βελτίωσης»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Δομή της παρουσίασης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1. Σκοπός της εργασίας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2. Συνεισφορά της Διπλωματικής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3. Ερευνητικά ερωτήματα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4. Δομή της παρουσίασης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5. Θεωρητικό πλαίσιο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6. Ανάπτυξη εκπαιδευτικού υλικού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7. Μεθοδολογία της έρευνας- δείγμα της έρευνας- μέθοδοι συλλογής δεδομένων</a:t>
            </a:r>
          </a:p>
          <a:p>
            <a:r>
              <a:rPr lang="el-GR" b="1" dirty="0" smtClean="0">
                <a:solidFill>
                  <a:srgbClr val="FF6600"/>
                </a:solidFill>
              </a:rPr>
              <a:t>8. Αποτελέσματα - Συμπεράσματα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9. Προτάσεις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8. Αποτελέσματα-Συμπεράσματα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57560"/>
          </a:xfrm>
        </p:spPr>
        <p:txBody>
          <a:bodyPr/>
          <a:lstStyle/>
          <a:p>
            <a:r>
              <a:rPr lang="el-GR" dirty="0" smtClean="0"/>
              <a:t>Η παρούσα έρευνα ανέδειξε τη </a:t>
            </a:r>
            <a:r>
              <a:rPr lang="el-GR" b="1" dirty="0" smtClean="0"/>
              <a:t>θετική στάση </a:t>
            </a:r>
            <a:r>
              <a:rPr lang="el-GR" dirty="0" smtClean="0"/>
              <a:t> </a:t>
            </a:r>
            <a:r>
              <a:rPr lang="el-GR" b="1" dirty="0" smtClean="0"/>
              <a:t>των εκπαιδευτικών  και των μαθητών/μαθητριών </a:t>
            </a:r>
            <a:r>
              <a:rPr lang="el-GR" dirty="0" smtClean="0"/>
              <a:t>αναφορικά με τη χρήση εκπαιδευτικού λογισμικού σχεδιασμένου σύμφωνα με τη μεθοδολογία της ΕξΑΕ στο μάθημα της Ιστορίας.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1</a:t>
            </a:r>
            <a:r>
              <a:rPr lang="el-GR" b="1" baseline="30000" dirty="0" smtClean="0"/>
              <a:t>ο</a:t>
            </a:r>
            <a:r>
              <a:rPr lang="el-GR" b="1" dirty="0" smtClean="0"/>
              <a:t>  Ερευνητικό ερώτημα: Ευχρηστία του υλικού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Οι εκπαιδευτικοί και οι μαθητές/μαθήτριες θεωρούν το υλικό </a:t>
            </a:r>
            <a:r>
              <a:rPr lang="el-GR" b="1" dirty="0" smtClean="0"/>
              <a:t>εύχρηστο</a:t>
            </a:r>
            <a:r>
              <a:rPr lang="el-GR" dirty="0" smtClean="0"/>
              <a:t> και </a:t>
            </a:r>
            <a:r>
              <a:rPr lang="el-GR" b="1" dirty="0" smtClean="0"/>
              <a:t>καθοδηγητικό </a:t>
            </a:r>
            <a:r>
              <a:rPr lang="el-GR" dirty="0" smtClean="0"/>
              <a:t>στη μάθηση.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Βοηθητικά στοιχεία για μαθητές/τριες και εκπαιδευτικούς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l-GR" dirty="0" smtClean="0">
                <a:solidFill>
                  <a:srgbClr val="FF6600"/>
                </a:solidFill>
              </a:rPr>
              <a:t> </a:t>
            </a:r>
            <a:r>
              <a:rPr lang="el-GR" b="1" dirty="0" smtClean="0">
                <a:solidFill>
                  <a:srgbClr val="FF6600"/>
                </a:solidFill>
              </a:rPr>
              <a:t>ο οδηγός πλοήγησης</a:t>
            </a:r>
            <a:r>
              <a:rPr lang="el-GR" dirty="0" smtClean="0">
                <a:solidFill>
                  <a:srgbClr val="FF6600"/>
                </a:solidFill>
              </a:rPr>
              <a:t>, </a:t>
            </a:r>
            <a:r>
              <a:rPr lang="el-GR" b="1" dirty="0" smtClean="0">
                <a:solidFill>
                  <a:srgbClr val="FF6600"/>
                </a:solidFill>
              </a:rPr>
              <a:t>ο βοηθός-καρτούν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dirty="0" smtClean="0"/>
              <a:t>που εξηγεί δύσκολα σημεία, </a:t>
            </a:r>
            <a:r>
              <a:rPr lang="el-GR" b="1" dirty="0" smtClean="0">
                <a:solidFill>
                  <a:srgbClr val="FF6600"/>
                </a:solidFill>
              </a:rPr>
              <a:t>τα εύληπτα εικονίδια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Οι εκπαιδευτικοί ανέφεραν επίσης: </a:t>
            </a:r>
            <a:r>
              <a:rPr lang="el-GR" b="1" dirty="0" smtClean="0">
                <a:solidFill>
                  <a:srgbClr val="FF6600"/>
                </a:solidFill>
              </a:rPr>
              <a:t>το</a:t>
            </a:r>
            <a:r>
              <a:rPr lang="el-GR" dirty="0" smtClean="0">
                <a:solidFill>
                  <a:srgbClr val="FF6600"/>
                </a:solidFill>
              </a:rPr>
              <a:t> </a:t>
            </a:r>
            <a:r>
              <a:rPr lang="el-GR" b="1" dirty="0" smtClean="0">
                <a:solidFill>
                  <a:srgbClr val="FF6600"/>
                </a:solidFill>
              </a:rPr>
              <a:t>χρονοδιάγραμμα, οι</a:t>
            </a:r>
            <a:r>
              <a:rPr lang="el-GR" dirty="0" smtClean="0">
                <a:solidFill>
                  <a:srgbClr val="FF6600"/>
                </a:solidFill>
              </a:rPr>
              <a:t> </a:t>
            </a:r>
            <a:r>
              <a:rPr lang="el-GR" b="1" dirty="0" smtClean="0">
                <a:solidFill>
                  <a:srgbClr val="FF6600"/>
                </a:solidFill>
              </a:rPr>
              <a:t>ερωτήσεις </a:t>
            </a:r>
            <a:r>
              <a:rPr lang="el-GR" dirty="0" smtClean="0"/>
              <a:t>που εστιάζουν και κατευθύνουν, η σαφής διατύπωση των </a:t>
            </a:r>
            <a:r>
              <a:rPr lang="el-GR" b="1" dirty="0" smtClean="0">
                <a:solidFill>
                  <a:srgbClr val="FF6600"/>
                </a:solidFill>
              </a:rPr>
              <a:t>προσδοκώμενων αποτελεσμάτων, οι βιβλιογραφικές αναφορές</a:t>
            </a:r>
            <a:endParaRPr lang="el-GR" b="1" dirty="0">
              <a:solidFill>
                <a:srgbClr val="FF66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Ερευνητικό ερώτημα: Κατανόηση περιεχομένου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45632" cy="4829196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Η πλειοψηφία των εκπαιδευτικών συμφωνεί ότι η χρήση του υλικού μπορεί να συμβάλει στην </a:t>
            </a:r>
            <a:r>
              <a:rPr lang="el-GR" sz="2400" b="1" dirty="0" smtClean="0"/>
              <a:t>καλύτερη κατανόηση του περιεχομένου της μάθησης</a:t>
            </a:r>
            <a:r>
              <a:rPr lang="el-GR" sz="2400" dirty="0" smtClean="0"/>
              <a:t>, γεγονός που επιβεβαιώθηκε από την εφαρμογή του υλικού στους/στις μαθητές/τριες και την καταγραφή της άποψής τους. 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</a:rPr>
              <a:t>Βοηθητικά στοιχεία:  </a:t>
            </a:r>
            <a:r>
              <a:rPr lang="el-GR" sz="2400" b="1" dirty="0" smtClean="0">
                <a:solidFill>
                  <a:srgbClr val="FF6600"/>
                </a:solidFill>
              </a:rPr>
              <a:t>η καλή δομή </a:t>
            </a:r>
            <a:r>
              <a:rPr lang="el-GR" sz="2400" dirty="0" smtClean="0"/>
              <a:t> (μικρές νοηματικές ενότητες ),</a:t>
            </a:r>
            <a:r>
              <a:rPr lang="el-GR" sz="2400" dirty="0" smtClean="0">
                <a:solidFill>
                  <a:srgbClr val="FF6600"/>
                </a:solidFill>
              </a:rPr>
              <a:t> </a:t>
            </a:r>
            <a:r>
              <a:rPr lang="el-GR" sz="2400" b="1" dirty="0" smtClean="0">
                <a:solidFill>
                  <a:srgbClr val="FF6600"/>
                </a:solidFill>
              </a:rPr>
              <a:t>η</a:t>
            </a:r>
            <a:r>
              <a:rPr lang="el-GR" sz="2400" dirty="0" smtClean="0">
                <a:solidFill>
                  <a:srgbClr val="FF6600"/>
                </a:solidFill>
              </a:rPr>
              <a:t> </a:t>
            </a:r>
            <a:r>
              <a:rPr lang="el-GR" sz="2400" b="1" dirty="0" smtClean="0">
                <a:solidFill>
                  <a:srgbClr val="FF6600"/>
                </a:solidFill>
              </a:rPr>
              <a:t>λογική αλληλουχία των γεγονότων,</a:t>
            </a:r>
            <a:r>
              <a:rPr lang="el-GR" sz="2400" dirty="0" smtClean="0">
                <a:solidFill>
                  <a:srgbClr val="FF6600"/>
                </a:solidFill>
              </a:rPr>
              <a:t>  </a:t>
            </a:r>
            <a:r>
              <a:rPr lang="el-GR" sz="2400" b="1" dirty="0" smtClean="0">
                <a:solidFill>
                  <a:srgbClr val="FF6600"/>
                </a:solidFill>
              </a:rPr>
              <a:t>η χρήση των πολυμέσων </a:t>
            </a:r>
            <a:r>
              <a:rPr lang="el-GR" sz="2400" dirty="0" smtClean="0"/>
              <a:t>(κείμενο, εικόνα, ήχος, βίντεο, γραφικά), </a:t>
            </a:r>
            <a:r>
              <a:rPr lang="el-GR" sz="2400" b="1" dirty="0" smtClean="0">
                <a:solidFill>
                  <a:srgbClr val="FF6600"/>
                </a:solidFill>
              </a:rPr>
              <a:t>η αλληλεπίδραση</a:t>
            </a:r>
            <a:r>
              <a:rPr lang="el-GR" sz="2400" dirty="0" smtClean="0">
                <a:solidFill>
                  <a:srgbClr val="FF6600"/>
                </a:solidFill>
              </a:rPr>
              <a:t>  </a:t>
            </a:r>
            <a:r>
              <a:rPr lang="el-GR" sz="2400" dirty="0" smtClean="0"/>
              <a:t>με το εκπαιδευτικό υλικό/ </a:t>
            </a:r>
            <a:r>
              <a:rPr lang="el-GR" sz="2400" b="1" dirty="0" smtClean="0">
                <a:solidFill>
                  <a:srgbClr val="FF6600"/>
                </a:solidFill>
              </a:rPr>
              <a:t>η ενεργή συμμετοχή, η δυνατότητα αυτοαξιολόγησης,  η διέγερση της</a:t>
            </a:r>
            <a:r>
              <a:rPr lang="el-GR" sz="2400" dirty="0" smtClean="0">
                <a:solidFill>
                  <a:srgbClr val="FF6600"/>
                </a:solidFill>
              </a:rPr>
              <a:t> </a:t>
            </a:r>
            <a:r>
              <a:rPr lang="el-GR" sz="2400" b="1" dirty="0" smtClean="0">
                <a:solidFill>
                  <a:srgbClr val="FF6600"/>
                </a:solidFill>
              </a:rPr>
              <a:t>ιστορικής φαντασίας  </a:t>
            </a:r>
            <a:r>
              <a:rPr lang="el-GR" sz="2400" dirty="0" smtClean="0"/>
              <a:t>(«βίωση» της εποχής), </a:t>
            </a:r>
            <a:r>
              <a:rPr lang="el-GR" sz="2400" b="1" dirty="0" smtClean="0">
                <a:solidFill>
                  <a:srgbClr val="FF6600"/>
                </a:solidFill>
              </a:rPr>
              <a:t>η καλύτερη κατανόηση των ιστορικών εννοιών, η εξατομίκευση (μαθησιακό στυλ - ατομικός ρυθμός μάθησης)  </a:t>
            </a:r>
          </a:p>
          <a:p>
            <a:pPr>
              <a:spcBef>
                <a:spcPts val="600"/>
              </a:spcBef>
              <a:buNone/>
            </a:pPr>
            <a:endParaRPr lang="el-GR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 Ερευνητικό ερώτημα: Κριτική σκέψη-Εμβάθυνση (1/2)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31318" cy="4757758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l-GR" sz="3700" dirty="0" smtClean="0"/>
              <a:t>Η πλειοψηφία των εκπαιδευτικών συμφωνεί ότι το παρόν υλικό μπορεί να συμβάλει  στην </a:t>
            </a:r>
            <a:r>
              <a:rPr lang="el-GR" sz="3700" b="1" dirty="0" smtClean="0"/>
              <a:t>ανάπτυξη δεξιοτήτων κριτικής σκέψης </a:t>
            </a:r>
            <a:r>
              <a:rPr lang="el-GR" sz="3700" dirty="0" smtClean="0"/>
              <a:t>μέσα από τη χρήση διερευνητικών μεθόδων: </a:t>
            </a:r>
          </a:p>
          <a:p>
            <a:pPr>
              <a:spcAft>
                <a:spcPts val="600"/>
              </a:spcAft>
            </a:pPr>
            <a:r>
              <a:rPr lang="el-GR" sz="3700" b="1" dirty="0" smtClean="0">
                <a:solidFill>
                  <a:srgbClr val="FF6600"/>
                </a:solidFill>
              </a:rPr>
              <a:t>Ισότιμη διαχείριση των πηγών </a:t>
            </a:r>
            <a:r>
              <a:rPr lang="el-GR" sz="3700" dirty="0" smtClean="0"/>
              <a:t>στο υλικό</a:t>
            </a:r>
            <a:r>
              <a:rPr lang="el-GR" sz="3700" b="1" dirty="0" smtClean="0"/>
              <a:t> </a:t>
            </a:r>
            <a:r>
              <a:rPr lang="el-GR" sz="3700" b="1" dirty="0" smtClean="0">
                <a:solidFill>
                  <a:srgbClr val="FF6600"/>
                </a:solidFill>
              </a:rPr>
              <a:t>κριτική ανάλυσή τους</a:t>
            </a:r>
            <a:endParaRPr lang="el-GR" sz="3700" dirty="0" smtClean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3700" dirty="0" smtClean="0"/>
              <a:t> Ανάπτυξη της </a:t>
            </a:r>
            <a:r>
              <a:rPr lang="el-GR" sz="3700" b="1" dirty="0" smtClean="0">
                <a:solidFill>
                  <a:srgbClr val="FF6600"/>
                </a:solidFill>
              </a:rPr>
              <a:t>επιχειρηματολογίας</a:t>
            </a:r>
            <a:r>
              <a:rPr lang="el-GR" sz="3700" dirty="0" smtClean="0"/>
              <a:t> των μαθητών/μαθητριών και  </a:t>
            </a:r>
            <a:r>
              <a:rPr lang="el-GR" sz="3700" b="1" dirty="0" smtClean="0">
                <a:solidFill>
                  <a:srgbClr val="FF6600"/>
                </a:solidFill>
              </a:rPr>
              <a:t>διάλογος στην ομάδα</a:t>
            </a:r>
            <a:endParaRPr lang="el-GR" sz="3700" dirty="0" smtClean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3700" b="1" dirty="0" smtClean="0">
                <a:solidFill>
                  <a:srgbClr val="C00000"/>
                </a:solidFill>
              </a:rPr>
              <a:t> </a:t>
            </a:r>
            <a:r>
              <a:rPr lang="el-GR" sz="3700" dirty="0" smtClean="0"/>
              <a:t>Εξαγωγή</a:t>
            </a:r>
            <a:r>
              <a:rPr lang="el-GR" sz="3700" b="1" dirty="0" smtClean="0">
                <a:solidFill>
                  <a:srgbClr val="C00000"/>
                </a:solidFill>
              </a:rPr>
              <a:t> </a:t>
            </a:r>
            <a:r>
              <a:rPr lang="el-GR" sz="3700" b="1" dirty="0" smtClean="0">
                <a:solidFill>
                  <a:srgbClr val="FF6600"/>
                </a:solidFill>
              </a:rPr>
              <a:t>συμπερασμάτων /</a:t>
            </a:r>
            <a:r>
              <a:rPr lang="el-GR" sz="3700" dirty="0" smtClean="0">
                <a:solidFill>
                  <a:srgbClr val="FF6600"/>
                </a:solidFill>
              </a:rPr>
              <a:t> </a:t>
            </a:r>
            <a:r>
              <a:rPr lang="el-GR" sz="3700" b="1" dirty="0" smtClean="0">
                <a:solidFill>
                  <a:srgbClr val="FF6600"/>
                </a:solidFill>
              </a:rPr>
              <a:t>κρίσεων</a:t>
            </a:r>
            <a:r>
              <a:rPr lang="el-GR" sz="3700" b="1" dirty="0" smtClean="0">
                <a:solidFill>
                  <a:srgbClr val="C00000"/>
                </a:solidFill>
              </a:rPr>
              <a:t> </a:t>
            </a:r>
            <a:r>
              <a:rPr lang="el-GR" sz="3700" b="1" dirty="0" smtClean="0"/>
              <a:t>                </a:t>
            </a:r>
            <a:r>
              <a:rPr lang="el-GR" sz="3700" b="1" dirty="0" smtClean="0">
                <a:solidFill>
                  <a:srgbClr val="FF6600"/>
                </a:solidFill>
              </a:rPr>
              <a:t>Άρθρωση ιστορικού λόγου </a:t>
            </a:r>
            <a:r>
              <a:rPr lang="el-GR" sz="3700" b="1" dirty="0" smtClean="0"/>
              <a:t>από τους μαθητές/μαθήτριες</a:t>
            </a:r>
          </a:p>
          <a:p>
            <a:pPr>
              <a:spcAft>
                <a:spcPts val="600"/>
              </a:spcAft>
            </a:pPr>
            <a:r>
              <a:rPr lang="el-GR" sz="3700" dirty="0" smtClean="0"/>
              <a:t>Ανάπτυξη </a:t>
            </a:r>
            <a:r>
              <a:rPr lang="el-GR" sz="3700" b="1" dirty="0" smtClean="0">
                <a:solidFill>
                  <a:srgbClr val="FF6600"/>
                </a:solidFill>
              </a:rPr>
              <a:t>μεταγνωστικών δεξιοτήτων</a:t>
            </a:r>
          </a:p>
          <a:p>
            <a:pPr>
              <a:spcAft>
                <a:spcPts val="600"/>
              </a:spcAft>
            </a:pPr>
            <a:r>
              <a:rPr lang="el-GR" sz="3700" dirty="0" smtClean="0"/>
              <a:t>Με αυτό τον τρόπο ο/η μαθητής/τρια εισάγεται στην </a:t>
            </a:r>
            <a:r>
              <a:rPr lang="el-GR" sz="3700" b="1" dirty="0" smtClean="0">
                <a:solidFill>
                  <a:srgbClr val="FF6600"/>
                </a:solidFill>
              </a:rPr>
              <a:t>ιστορική μεθοδολογία, </a:t>
            </a:r>
            <a:r>
              <a:rPr lang="el-GR" sz="3700" dirty="0" smtClean="0"/>
              <a:t>αποκτά</a:t>
            </a:r>
            <a:r>
              <a:rPr lang="el-GR" sz="3700" b="1" dirty="0" smtClean="0"/>
              <a:t> </a:t>
            </a:r>
            <a:r>
              <a:rPr lang="el-GR" sz="3700" b="1" dirty="0" smtClean="0">
                <a:solidFill>
                  <a:srgbClr val="FF6600"/>
                </a:solidFill>
              </a:rPr>
              <a:t>ιστορικές δεξιότητες </a:t>
            </a:r>
            <a:r>
              <a:rPr lang="el-GR" sz="3700" dirty="0" smtClean="0"/>
              <a:t>και </a:t>
            </a:r>
            <a:r>
              <a:rPr lang="el-GR" sz="3700" dirty="0" err="1" smtClean="0"/>
              <a:t>νοηματοδοτείται</a:t>
            </a:r>
            <a:r>
              <a:rPr lang="el-GR" sz="3700" dirty="0" smtClean="0"/>
              <a:t> η ενασχόληση με την ιστορία. </a:t>
            </a:r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5715008" y="4143380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 Ερευνητικό ερώτημα: Κριτική σκέψη-Εμβάθυνση (2/2)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l-GR" b="1" dirty="0" smtClean="0"/>
              <a:t>Ενδείξεις </a:t>
            </a:r>
            <a:r>
              <a:rPr lang="el-GR" dirty="0" smtClean="0"/>
              <a:t>σχετικά με την ανάπτυξη της κριτικής σκέψης, όπως αυτή συνάγεται από τις αναφορές των μαθητών/μαθητριών: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Χρήση </a:t>
            </a:r>
            <a:r>
              <a:rPr lang="el-GR" b="1" dirty="0" err="1" smtClean="0">
                <a:solidFill>
                  <a:srgbClr val="FF6600"/>
                </a:solidFill>
              </a:rPr>
              <a:t>μεταγνωστικού</a:t>
            </a:r>
            <a:r>
              <a:rPr lang="el-GR" b="1" dirty="0" smtClean="0">
                <a:solidFill>
                  <a:srgbClr val="FF6600"/>
                </a:solidFill>
              </a:rPr>
              <a:t> λεξιλογίου </a:t>
            </a:r>
            <a:r>
              <a:rPr lang="el-GR" dirty="0" smtClean="0"/>
              <a:t>από μερίδα μαθητών/τριών</a:t>
            </a:r>
            <a:r>
              <a:rPr lang="el-GR" b="1" i="1" dirty="0" smtClean="0"/>
              <a:t>:  </a:t>
            </a:r>
            <a:r>
              <a:rPr lang="el-GR" b="1" i="1" dirty="0" smtClean="0">
                <a:solidFill>
                  <a:schemeClr val="accent1">
                    <a:lumMod val="50000"/>
                  </a:schemeClr>
                </a:solidFill>
              </a:rPr>
              <a:t>«αυτοκριτική», «με έβαζαν να σκεφτώ», «με βοηθούσαν να καταλάβω πως κατανόησα».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Αρκετοί/ές μαθητές/τριες κάνουν ιδιαίτερη αναφορά στη </a:t>
            </a:r>
            <a:r>
              <a:rPr lang="el-GR" b="1" dirty="0" smtClean="0">
                <a:solidFill>
                  <a:srgbClr val="FF6600"/>
                </a:solidFill>
              </a:rPr>
              <a:t>συζήτηση των πηγών</a:t>
            </a:r>
            <a:r>
              <a:rPr lang="el-GR" dirty="0" smtClean="0"/>
              <a:t>, που τους/τις βοηθούσε στην καλύτερη κατανόηση του μαθήματος.</a:t>
            </a:r>
            <a:endParaRPr lang="el-G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4</a:t>
            </a:r>
            <a:r>
              <a:rPr lang="el-GR" b="1" baseline="30000" dirty="0" smtClean="0"/>
              <a:t>ο</a:t>
            </a:r>
            <a:r>
              <a:rPr lang="el-GR" b="1" dirty="0" smtClean="0"/>
              <a:t>  Ερευνητικό ερώτημα: Τρόπος διδασκαλίας της ιστορίας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l-GR" sz="2800" dirty="0" smtClean="0"/>
              <a:t>Η πλειοψηφία των εκπαιδευτικών (7 στους 9) αναφορικά με τον τρόπο διδασκαλίας της Ιστορίας επέλεξε </a:t>
            </a:r>
            <a:r>
              <a:rPr lang="el-GR" sz="2800" b="1" dirty="0" smtClean="0">
                <a:solidFill>
                  <a:srgbClr val="FF6600"/>
                </a:solidFill>
              </a:rPr>
              <a:t>τον συνδυασμό της χρήσης του εκπαιδευτικού υλικού με το βιβλίο </a:t>
            </a:r>
            <a:r>
              <a:rPr lang="el-GR" sz="2800" dirty="0" smtClean="0"/>
              <a:t>(οι υπόλοιποι 2 επέλεξαν το εκπαιδευτικό υλικό).</a:t>
            </a:r>
          </a:p>
          <a:p>
            <a:pPr>
              <a:spcAft>
                <a:spcPts val="600"/>
              </a:spcAft>
            </a:pPr>
            <a:r>
              <a:rPr lang="el-GR" sz="2800" dirty="0" smtClean="0"/>
              <a:t>Η πλειοψηφία των μαθητών/μαθητριών (10 στους 11) επέλεξε τη </a:t>
            </a:r>
            <a:r>
              <a:rPr lang="el-GR" sz="2800" b="1" dirty="0" smtClean="0">
                <a:solidFill>
                  <a:srgbClr val="FF6600"/>
                </a:solidFill>
              </a:rPr>
              <a:t>χρήση του εκπαιδευτικού υλικού για τη διδασκαλία στην τάξη </a:t>
            </a:r>
            <a:r>
              <a:rPr lang="el-GR" sz="2800" dirty="0" smtClean="0"/>
              <a:t>(επιλογή βιβλίου για μελέτη στο σπίτι).</a:t>
            </a:r>
          </a:p>
          <a:p>
            <a:pPr>
              <a:spcAft>
                <a:spcPts val="600"/>
              </a:spcAft>
            </a:pPr>
            <a:r>
              <a:rPr lang="el-GR" sz="2800" dirty="0" smtClean="0"/>
              <a:t>Ιδιαίτερα σημαντικό ότι έγινε αποδεκτή η </a:t>
            </a:r>
            <a:r>
              <a:rPr lang="el-GR" sz="2800" b="1" dirty="0" smtClean="0"/>
              <a:t>ισότιμη αντιμετώπιση των πηγών από την πλειοψηφία των μαθητών/τριών</a:t>
            </a:r>
            <a:r>
              <a:rPr lang="el-GR" sz="2800" dirty="0" smtClean="0"/>
              <a:t> και αναδείχθηκε από τους/τις εκπαιδευτικούς η σημασία άρθρωσης ιστορικού λόγου από των μαθητών/τριών.</a:t>
            </a:r>
            <a:endParaRPr lang="el-GR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Δομή της παρουσίασης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1. Σκοπός της εργασίας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2. Συνεισφορά της Διπλωματικής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3. Ερευνητικά ερωτήματα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4. Δομή της παρουσίασης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5. Θεωρητικό πλαίσιο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6. Ανάπτυξη εκπαιδευτικού υλικού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7.Μεθοδολογία της έρευνας- δείγμα της έρευνας- μέθοδοι συλλογής δεδομένων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8. Αποτελέσματα - Συμπεράσματα</a:t>
            </a:r>
          </a:p>
          <a:p>
            <a:r>
              <a:rPr lang="el-GR" b="1" dirty="0" smtClean="0">
                <a:solidFill>
                  <a:srgbClr val="FF6600"/>
                </a:solidFill>
              </a:rPr>
              <a:t>9. Προτάσεις</a:t>
            </a:r>
            <a:endParaRPr lang="el-GR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9. Προτάσεις (1/2)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/>
              <a:t>Παραγωγή εκπαιδευτικού υλικού</a:t>
            </a:r>
            <a:r>
              <a:rPr lang="el-GR" dirty="0" smtClean="0"/>
              <a:t> </a:t>
            </a:r>
            <a:r>
              <a:rPr lang="el-GR" b="1" dirty="0" smtClean="0"/>
              <a:t>με τη μεθοδολογία της ΕξΑΕ </a:t>
            </a:r>
            <a:r>
              <a:rPr lang="el-GR" dirty="0" smtClean="0"/>
              <a:t>που να καλύπτει </a:t>
            </a:r>
            <a:r>
              <a:rPr lang="el-GR" b="1" dirty="0" smtClean="0"/>
              <a:t>ολόκληρη την ύλη της Ιστορίας </a:t>
            </a:r>
            <a:r>
              <a:rPr lang="el-GR" dirty="0" smtClean="0"/>
              <a:t>της Στ΄ τάξης ή των άλλων τάξεων και  διεξαγωγή μακροπρόθεσμης έρευνας εφαρμογής του υλικού.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Περαιτέρω διερεύνηση των απόψεων των εκπαιδευτικών μετά την  </a:t>
            </a:r>
            <a:r>
              <a:rPr lang="el-GR" b="1" dirty="0" smtClean="0"/>
              <a:t>εφαρμογή  του εκπαιδευτικού υλικού </a:t>
            </a:r>
            <a:r>
              <a:rPr lang="el-GR" dirty="0" smtClean="0"/>
              <a:t>στην τάξη τους.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Δημιουργία υλικού και σε άλλα γνωστικά αντικείμενα καθώς και η </a:t>
            </a:r>
            <a:r>
              <a:rPr lang="el-GR" b="1" dirty="0" smtClean="0"/>
              <a:t>περαιτέρω διερεύνηση του πεδίου της μικτής μάθησης </a:t>
            </a:r>
            <a:r>
              <a:rPr lang="el-GR" dirty="0" smtClean="0"/>
              <a:t>και των τρόπων εφαρμογής της στη διδακτική διαδικασία.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3. Ερευνητικά ερωτήματα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8153400" cy="4495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Ποιες είναι οι απόψεις των εκπαιδευτικών και των μαθητών/τριών αναφορικά με: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 την </a:t>
            </a:r>
            <a:r>
              <a:rPr lang="el-GR" b="1" dirty="0" smtClean="0"/>
              <a:t>ευχρηστία</a:t>
            </a:r>
            <a:r>
              <a:rPr lang="el-GR" dirty="0" smtClean="0"/>
              <a:t> του υλικού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την </a:t>
            </a:r>
            <a:r>
              <a:rPr lang="el-GR" b="1" dirty="0" smtClean="0"/>
              <a:t>κατανόηση του μαθήματος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τη συμβολή του υλικού στην εμβάθυνση των ιστορικών κειμένων και στην </a:t>
            </a:r>
            <a:r>
              <a:rPr lang="el-GR" b="1" dirty="0" smtClean="0"/>
              <a:t>ανάπτυξη της</a:t>
            </a:r>
            <a:r>
              <a:rPr lang="el-GR" dirty="0" smtClean="0"/>
              <a:t> </a:t>
            </a:r>
            <a:r>
              <a:rPr lang="el-GR" b="1" dirty="0" smtClean="0"/>
              <a:t>κριτικής σκέψης </a:t>
            </a:r>
            <a:r>
              <a:rPr lang="el-GR" dirty="0" smtClean="0"/>
              <a:t>των μαθητών/τριών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το ενδεχόμενο να συνδυαστεί ο </a:t>
            </a:r>
            <a:r>
              <a:rPr lang="el-GR" b="1" dirty="0" smtClean="0"/>
              <a:t>συμβατικός τρόπος διδασκαλίας</a:t>
            </a:r>
            <a:r>
              <a:rPr lang="el-GR" dirty="0" smtClean="0"/>
              <a:t> με τη </a:t>
            </a:r>
            <a:r>
              <a:rPr lang="el-GR" b="1" dirty="0" smtClean="0"/>
              <a:t>χρήση κατάλληλου εκπαιδευτικού λογισμικού</a:t>
            </a:r>
          </a:p>
          <a:p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Προτάσεις (2/2)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Μετασχηματισμός της διδακτικής μεθοδολογίας στην ιστορία: Εισαγωγή των μαθητών/τριών στην </a:t>
            </a:r>
            <a:r>
              <a:rPr lang="el-GR" b="1" dirty="0" smtClean="0"/>
              <a:t>ιστορική μεθοδολογία </a:t>
            </a:r>
            <a:r>
              <a:rPr lang="el-GR" dirty="0" smtClean="0"/>
              <a:t>και</a:t>
            </a:r>
            <a:r>
              <a:rPr lang="el-GR" b="1" dirty="0" smtClean="0"/>
              <a:t> την κριτική ιστορική σκέψη.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/>
              <a:t>Αναπροσαρμογή του εκπαιδευτικού πλαισίου </a:t>
            </a:r>
            <a:r>
              <a:rPr lang="el-GR" dirty="0" smtClean="0"/>
              <a:t>και  κατάλληλη </a:t>
            </a:r>
            <a:r>
              <a:rPr lang="el-GR" b="1" dirty="0" smtClean="0"/>
              <a:t>κατάρτιση </a:t>
            </a:r>
            <a:r>
              <a:rPr lang="el-GR" dirty="0" smtClean="0"/>
              <a:t>και </a:t>
            </a:r>
            <a:r>
              <a:rPr lang="el-GR" b="1" dirty="0" smtClean="0"/>
              <a:t>προετοιμασία των εκπαιδευτικών. </a:t>
            </a:r>
          </a:p>
          <a:p>
            <a:r>
              <a:rPr lang="el-GR" b="1" dirty="0" smtClean="0"/>
              <a:t>Εισαγωγή μαθήματος φιλοσοφίας</a:t>
            </a:r>
            <a:r>
              <a:rPr lang="el-GR" dirty="0" smtClean="0"/>
              <a:t> στην πρωτοβάθμια εκπαίδευση, ώστε οι μαθητές/τριες να διδαχθούν τις βασικές αρχές του συλλογισμού και το βασικό εννοιολογικό «οπλοστάσιο» της κριτικής σκέψης. </a:t>
            </a:r>
            <a:endParaRPr lang="el-GR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 smtClean="0">
                <a:solidFill>
                  <a:schemeClr val="accent1">
                    <a:lumMod val="50000"/>
                  </a:schemeClr>
                </a:solidFill>
              </a:rPr>
              <a:t>Ευχαριστώ για την προσοχή σας!</a:t>
            </a:r>
            <a:endParaRPr lang="el-G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4. Δομή της παρουσίασης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1. Σκοπός της εργασίας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2. Συνεισφορά της Διπλωματικής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3. Ερευνητικά ερωτήματα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4. Δομή της παρουσίασης</a:t>
            </a:r>
          </a:p>
          <a:p>
            <a:r>
              <a:rPr lang="el-GR" b="1" dirty="0" smtClean="0">
                <a:solidFill>
                  <a:srgbClr val="FF6600"/>
                </a:solidFill>
              </a:rPr>
              <a:t>5. Θεωρητικό πλαίσιο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6. Ανάπτυξη εκπαιδευτικού υλικού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7. Μεθοδολογία της έρευνας- δείγμα της έρευνας- μέθοδοι συλλογής δεδομένων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8. Αποτελέσματα - Συμπεράσματα</a:t>
            </a:r>
          </a:p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9. Προτάσεις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5. Θεωρητικό υπόβαθρο:</a:t>
            </a:r>
            <a:br>
              <a:rPr lang="el-GR" b="1" dirty="0" smtClean="0"/>
            </a:br>
            <a:r>
              <a:rPr lang="el-GR" b="1" dirty="0" smtClean="0"/>
              <a:t> Κριτική σκέψη (1/5)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9719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800" dirty="0" smtClean="0"/>
              <a:t>Κριτική σκέψη είναι η λογική, αναστοχαστική σκέψη που μας βοηθά να αποφασίσουμε </a:t>
            </a:r>
            <a:r>
              <a:rPr lang="el-GR" sz="2800" b="1" dirty="0" smtClean="0"/>
              <a:t>τι να πιστέψουμε ή να πράξουμε </a:t>
            </a:r>
            <a:r>
              <a:rPr lang="el-GR" sz="2800" dirty="0" smtClean="0"/>
              <a:t>(1989, </a:t>
            </a:r>
            <a:r>
              <a:rPr lang="en-US" sz="2800" dirty="0" smtClean="0"/>
              <a:t>Norris</a:t>
            </a:r>
            <a:r>
              <a:rPr lang="el-GR" sz="2800" dirty="0" smtClean="0"/>
              <a:t> &amp; </a:t>
            </a:r>
            <a:r>
              <a:rPr lang="en-US" sz="2800" dirty="0" smtClean="0"/>
              <a:t>Ennis</a:t>
            </a:r>
            <a:r>
              <a:rPr lang="el-GR" sz="2800" dirty="0" smtClean="0"/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 </a:t>
            </a:r>
            <a:r>
              <a:rPr lang="el-GR" sz="2800" dirty="0" smtClean="0"/>
              <a:t>Συνίσταται από μία σειρά από </a:t>
            </a:r>
            <a:r>
              <a:rPr lang="el-GR" sz="2800" b="1" dirty="0" smtClean="0"/>
              <a:t>δεξιότητες</a:t>
            </a:r>
            <a:r>
              <a:rPr lang="el-GR" sz="2800" dirty="0" smtClean="0"/>
              <a:t> (</a:t>
            </a:r>
            <a:r>
              <a:rPr lang="en-US" sz="2800" dirty="0" smtClean="0"/>
              <a:t>skills</a:t>
            </a:r>
            <a:r>
              <a:rPr lang="el-GR" sz="2800" dirty="0" smtClean="0"/>
              <a:t>) που μπορούν να διδαχθούν και  </a:t>
            </a:r>
            <a:r>
              <a:rPr lang="el-GR" sz="2800" b="1" dirty="0" smtClean="0"/>
              <a:t>ψυχικά χαρακτηριστικά </a:t>
            </a:r>
            <a:r>
              <a:rPr lang="el-GR" sz="2800" dirty="0" smtClean="0"/>
              <a:t>(</a:t>
            </a:r>
            <a:r>
              <a:rPr lang="en-US" sz="2800" dirty="0" smtClean="0"/>
              <a:t>dispositions</a:t>
            </a:r>
            <a:r>
              <a:rPr lang="el-GR" sz="2800" dirty="0" smtClean="0"/>
              <a:t>), όπως η ανοιχτότητα πνεύματος, η περιέργεια και η αμφισβήτηση.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Δεξιότητες κριτικής σκέψης (2/5)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74194" cy="4829196"/>
          </a:xfrm>
        </p:spPr>
        <p:txBody>
          <a:bodyPr>
            <a:noAutofit/>
          </a:bodyPr>
          <a:lstStyle/>
          <a:p>
            <a:pPr lvl="0"/>
            <a:r>
              <a:rPr lang="el-GR" sz="2200" dirty="0" smtClean="0"/>
              <a:t>Να κρίνει την </a:t>
            </a:r>
            <a:r>
              <a:rPr lang="el-GR" sz="2200" b="1" dirty="0" smtClean="0"/>
              <a:t>αξιοπιστία των πηγών.</a:t>
            </a:r>
          </a:p>
          <a:p>
            <a:pPr lvl="0"/>
            <a:r>
              <a:rPr lang="el-GR" sz="2200" dirty="0" smtClean="0"/>
              <a:t>Να αναγνωρίζει τα </a:t>
            </a:r>
            <a:r>
              <a:rPr lang="el-GR" sz="2200" b="1" dirty="0" smtClean="0"/>
              <a:t>συμπεράσματα</a:t>
            </a:r>
            <a:r>
              <a:rPr lang="el-GR" sz="2200" dirty="0" smtClean="0"/>
              <a:t> από τα </a:t>
            </a:r>
            <a:r>
              <a:rPr lang="el-GR" sz="2200" b="1" dirty="0" smtClean="0"/>
              <a:t>επιχειρήματα </a:t>
            </a:r>
            <a:r>
              <a:rPr lang="el-GR" sz="2200" dirty="0" smtClean="0"/>
              <a:t>και τις </a:t>
            </a:r>
            <a:r>
              <a:rPr lang="el-GR" sz="2200" b="1" dirty="0" smtClean="0"/>
              <a:t>υποθέσεις.</a:t>
            </a:r>
          </a:p>
          <a:p>
            <a:pPr lvl="0"/>
            <a:r>
              <a:rPr lang="el-GR" sz="2200" dirty="0" smtClean="0"/>
              <a:t>Να </a:t>
            </a:r>
            <a:r>
              <a:rPr lang="el-GR" sz="2200" b="1" dirty="0" smtClean="0"/>
              <a:t>κρίνει</a:t>
            </a:r>
            <a:r>
              <a:rPr lang="el-GR" sz="2200" dirty="0" smtClean="0"/>
              <a:t> την </a:t>
            </a:r>
            <a:r>
              <a:rPr lang="el-GR" sz="2200" b="1" dirty="0" smtClean="0"/>
              <a:t>ποιότητα των επιχειρημάτων.</a:t>
            </a:r>
          </a:p>
          <a:p>
            <a:pPr lvl="0"/>
            <a:r>
              <a:rPr lang="el-GR" sz="2200" dirty="0" smtClean="0"/>
              <a:t>Να αναπτύσσει και να υπερασπίζεται μία </a:t>
            </a:r>
            <a:r>
              <a:rPr lang="el-GR" sz="2200" b="1" dirty="0" smtClean="0"/>
              <a:t>άποψη </a:t>
            </a:r>
            <a:r>
              <a:rPr lang="el-GR" sz="2200" dirty="0" smtClean="0"/>
              <a:t> σ’ ένα θέμα.</a:t>
            </a:r>
          </a:p>
          <a:p>
            <a:pPr lvl="0"/>
            <a:r>
              <a:rPr lang="el-GR" sz="2200" dirty="0" smtClean="0"/>
              <a:t>Να κάνει κατάλληλες</a:t>
            </a:r>
            <a:r>
              <a:rPr lang="el-GR" sz="2200" b="1" dirty="0" smtClean="0"/>
              <a:t>, διευκρινιστικές ερωτήσεις</a:t>
            </a:r>
            <a:r>
              <a:rPr lang="el-GR" sz="2200" dirty="0" smtClean="0"/>
              <a:t>.</a:t>
            </a:r>
          </a:p>
          <a:p>
            <a:pPr lvl="0"/>
            <a:r>
              <a:rPr lang="el-GR" sz="2200" dirty="0" smtClean="0"/>
              <a:t>Να σχεδιάζει </a:t>
            </a:r>
            <a:r>
              <a:rPr lang="el-GR" sz="2200" b="1" dirty="0" smtClean="0"/>
              <a:t>πειράματα</a:t>
            </a:r>
            <a:r>
              <a:rPr lang="el-GR" sz="2200" dirty="0" smtClean="0"/>
              <a:t> και να κρίνει </a:t>
            </a:r>
            <a:r>
              <a:rPr lang="el-GR" sz="2200" b="1" dirty="0" smtClean="0"/>
              <a:t>ερευνητικά σχέδια</a:t>
            </a:r>
            <a:r>
              <a:rPr lang="el-GR" sz="2200" dirty="0" smtClean="0"/>
              <a:t>.</a:t>
            </a:r>
          </a:p>
          <a:p>
            <a:pPr lvl="0"/>
            <a:r>
              <a:rPr lang="el-GR" sz="2200" dirty="0" smtClean="0"/>
              <a:t>Να </a:t>
            </a:r>
            <a:r>
              <a:rPr lang="el-GR" sz="2200" b="1" dirty="0" smtClean="0"/>
              <a:t>ορίζει </a:t>
            </a:r>
            <a:r>
              <a:rPr lang="el-GR" sz="2200" dirty="0" smtClean="0"/>
              <a:t>κατάλληλα τις </a:t>
            </a:r>
            <a:r>
              <a:rPr lang="el-GR" sz="2200" b="1" dirty="0" smtClean="0"/>
              <a:t>έννοιες ανάλογα με το συγκείμενο.</a:t>
            </a:r>
          </a:p>
          <a:p>
            <a:pPr lvl="0"/>
            <a:r>
              <a:rPr lang="el-GR" sz="2200" dirty="0" smtClean="0"/>
              <a:t>Να είναι </a:t>
            </a:r>
            <a:r>
              <a:rPr lang="el-GR" sz="2200" b="1" dirty="0" smtClean="0"/>
              <a:t>ανοιχτόμυαλος/η.</a:t>
            </a:r>
          </a:p>
          <a:p>
            <a:pPr lvl="0"/>
            <a:r>
              <a:rPr lang="el-GR" sz="2200" dirty="0" smtClean="0"/>
              <a:t>Να προσπαθεί να είναι </a:t>
            </a:r>
            <a:r>
              <a:rPr lang="el-GR" sz="2200" b="1" dirty="0" smtClean="0"/>
              <a:t>καλά πληροφορημένος/η.</a:t>
            </a:r>
          </a:p>
          <a:p>
            <a:pPr lvl="0"/>
            <a:r>
              <a:rPr lang="el-GR" sz="2200" dirty="0" smtClean="0"/>
              <a:t>Να βγάζει </a:t>
            </a:r>
            <a:r>
              <a:rPr lang="el-GR" sz="2200" b="1" dirty="0" smtClean="0"/>
              <a:t>έγκυρα συμπεράσματα </a:t>
            </a:r>
            <a:r>
              <a:rPr lang="el-GR" sz="2200" dirty="0" smtClean="0"/>
              <a:t>αλλά με προσοχή.</a:t>
            </a:r>
          </a:p>
          <a:p>
            <a:endParaRPr lang="el-GR" sz="2200" dirty="0"/>
          </a:p>
        </p:txBody>
      </p:sp>
      <p:sp>
        <p:nvSpPr>
          <p:cNvPr id="5" name="4 - TextBox"/>
          <p:cNvSpPr txBox="1"/>
          <p:nvPr/>
        </p:nvSpPr>
        <p:spPr>
          <a:xfrm>
            <a:off x="6858016" y="62150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Ennis, 1993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Γνωστικό αντικείμενο: Ιστορία (3/5)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Κεντρική θέση στην </a:t>
            </a:r>
            <a:r>
              <a:rPr lang="el-GR" b="1" dirty="0" smtClean="0"/>
              <a:t>ιστορική μεθοδολογία </a:t>
            </a:r>
            <a:r>
              <a:rPr lang="el-GR" dirty="0" smtClean="0"/>
              <a:t>έχει το </a:t>
            </a:r>
            <a:r>
              <a:rPr lang="el-GR" b="1" dirty="0" smtClean="0"/>
              <a:t>ιστορικό ερώτημα </a:t>
            </a:r>
            <a:r>
              <a:rPr lang="el-GR" dirty="0" smtClean="0"/>
              <a:t>που θέτει ο/η ιστορικός, η διατύπωση </a:t>
            </a:r>
            <a:r>
              <a:rPr lang="el-GR" b="1" dirty="0" smtClean="0"/>
              <a:t>ερευνητικών υποθέσεων </a:t>
            </a:r>
            <a:r>
              <a:rPr lang="el-GR" dirty="0" smtClean="0"/>
              <a:t>και  η έρευνα που διεξάγει μέσα από τα </a:t>
            </a:r>
            <a:r>
              <a:rPr lang="el-GR" b="1" dirty="0" smtClean="0"/>
              <a:t>τεκμήρια ή πηγές </a:t>
            </a:r>
            <a:r>
              <a:rPr lang="el-GR" dirty="0" smtClean="0"/>
              <a:t>προκειμένου να ερμηνεύσει τα ιστορικά φαινόμενα.</a:t>
            </a:r>
            <a:endParaRPr lang="el-GR" b="1" dirty="0" smtClean="0"/>
          </a:p>
          <a:p>
            <a:pPr>
              <a:spcAft>
                <a:spcPts val="600"/>
              </a:spcAft>
            </a:pPr>
            <a:r>
              <a:rPr lang="el-GR" b="1" dirty="0" smtClean="0"/>
              <a:t>Βασικοί στόχοι της σύγχρονης διδακτικής: </a:t>
            </a:r>
            <a:r>
              <a:rPr lang="el-GR" dirty="0" smtClean="0"/>
              <a:t> Η  διαμόρφωση ιστορικών δεξιοτήτων, ο συγκερασμός της δηλωτικής γνώσης (τι) με τη διαδικαστική (πώς).</a:t>
            </a:r>
          </a:p>
          <a:p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Μορφές ιστορικής διερεύνησης (4/5)</a:t>
            </a:r>
            <a:endParaRPr lang="el-GR" b="1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500034" y="6143644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Husbands</a:t>
            </a:r>
            <a:r>
              <a:rPr lang="el-GR" dirty="0" smtClean="0"/>
              <a:t>, </a:t>
            </a:r>
            <a:r>
              <a:rPr lang="en-US" dirty="0" smtClean="0"/>
              <a:t>C</a:t>
            </a:r>
            <a:r>
              <a:rPr lang="el-GR" dirty="0" smtClean="0"/>
              <a:t>. (2000). </a:t>
            </a:r>
            <a:r>
              <a:rPr lang="el-GR" i="1" dirty="0" smtClean="0"/>
              <a:t>Τι σημαίνει διδασκαλία της Ιστορίας; Γλώσσα, ιδέες και νοήματα.</a:t>
            </a:r>
            <a:r>
              <a:rPr lang="el-GR" dirty="0" smtClean="0"/>
              <a:t> Αθήνα: Εκδόσεις Μεταίχμιο.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5.5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5|1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8.5|14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3.7|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3.9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.8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|4.2|2.2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1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|6.1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9.7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2125</TotalTime>
  <Words>2222</Words>
  <PresentationFormat>Προβολή στην οθόνη (4:3)</PresentationFormat>
  <Paragraphs>216</Paragraphs>
  <Slides>41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Διάμεσος</vt:lpstr>
      <vt:lpstr> ΣχολικΗ  Εξ ΑποστΑσεωΣ  ΕκπΑΙδευση: ΣχεδιασμΟΣ και ΑνΑπτυξη εκπαιδευτικοΥ υλικοΥ με τη μΕθοδο τηΣ ΕξΑΕ για μαθητΕΣ δημοτικοΥ στο μΑθημα τηΣ ΙστοΡΙΑΣ   </vt:lpstr>
      <vt:lpstr>1. Σκοπός της έρευνας</vt:lpstr>
      <vt:lpstr>2. Συνεισφορά της Διπλωματικής</vt:lpstr>
      <vt:lpstr>3. Ερευνητικά ερωτήματα</vt:lpstr>
      <vt:lpstr>4. Δομή της παρουσίασης</vt:lpstr>
      <vt:lpstr>5. Θεωρητικό υπόβαθρο:  Κριτική σκέψη (1/5)</vt:lpstr>
      <vt:lpstr>Δεξιότητες κριτικής σκέψης (2/5)</vt:lpstr>
      <vt:lpstr>Γνωστικό αντικείμενο: Ιστορία (3/5)</vt:lpstr>
      <vt:lpstr>Μορφές ιστορικής διερεύνησης (4/5)</vt:lpstr>
      <vt:lpstr>Μικτή μάθηση- Μοντέλα (5/5)</vt:lpstr>
      <vt:lpstr>Δομή της παρουσίασης</vt:lpstr>
      <vt:lpstr>6. Το εκπαιδευτικό υλικό (1/7)</vt:lpstr>
      <vt:lpstr>Αρχική σελίδα του υλικού (2/7)</vt:lpstr>
      <vt:lpstr>Το εκπαιδευτικό υλικό(3/7)</vt:lpstr>
      <vt:lpstr>Το εκπαιδευτικό υλικό(4/7)</vt:lpstr>
      <vt:lpstr>Οδηγός πλοήγησης του υλικού (5/7)</vt:lpstr>
      <vt:lpstr>Πολυμεσικό υλικό (6/7)</vt:lpstr>
      <vt:lpstr>Πολυμεσικό υλικό (7/7)</vt:lpstr>
      <vt:lpstr>Ανάπτυξη κριτικής ιστορικής σκέψης (1/4)</vt:lpstr>
      <vt:lpstr>Ανάπτυξη κριτικής ιστορικής σκέψης (2/4)</vt:lpstr>
      <vt:lpstr>Ανάπτυξη κριτικής ιστορικής σκέψης (3/4)</vt:lpstr>
      <vt:lpstr>Ανάπτυξη κριτικής ιστορικής σκέψης (4/4)</vt:lpstr>
      <vt:lpstr>Δομή της παρουσίασης</vt:lpstr>
      <vt:lpstr>7. Μεθοδολογία της έρευνας (1/7)</vt:lpstr>
      <vt:lpstr>Κύκλος της έρευνας-δράσης (2/7)</vt:lpstr>
      <vt:lpstr>Το δείγμα της έρευνας (3/7)</vt:lpstr>
      <vt:lpstr>Μέσα συλλογής δεδομένων (4/7)</vt:lpstr>
      <vt:lpstr>Ανατροφοδότηση (5/7)</vt:lpstr>
      <vt:lpstr>Ανάλυση των δεδομένων (6/7)</vt:lpstr>
      <vt:lpstr>Άξονες ανάλυσης (7/7)</vt:lpstr>
      <vt:lpstr>Δομή της παρουσίασης</vt:lpstr>
      <vt:lpstr>8. Αποτελέσματα-Συμπεράσματα</vt:lpstr>
      <vt:lpstr>1ο  Ερευνητικό ερώτημα: Ευχρηστία του υλικού</vt:lpstr>
      <vt:lpstr>2ο Ερευνητικό ερώτημα: Κατανόηση περιεχομένου</vt:lpstr>
      <vt:lpstr>3ο  Ερευνητικό ερώτημα: Κριτική σκέψη-Εμβάθυνση (1/2)</vt:lpstr>
      <vt:lpstr>3ο  Ερευνητικό ερώτημα: Κριτική σκέψη-Εμβάθυνση (2/2)</vt:lpstr>
      <vt:lpstr>4ο  Ερευνητικό ερώτημα: Τρόπος διδασκαλίας της ιστορίας</vt:lpstr>
      <vt:lpstr>Δομή της παρουσίασης</vt:lpstr>
      <vt:lpstr>9. Προτάσεις (1/2)</vt:lpstr>
      <vt:lpstr>Προτάσεις (2/2)</vt:lpstr>
      <vt:lpstr>Διαφάνεια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Σχολική Εξ Αποστάσεως Εκπαίδευση: Σχεδιασμός και Ανάπτυξη εκπαιδευτικού υλικού με τη μέθοδο της ΕξΑΕ για μαθητές δημοτικού στο μάθημα της Ιστορίας   </dc:title>
  <dc:creator>User</dc:creator>
  <cp:lastModifiedBy>User</cp:lastModifiedBy>
  <cp:revision>278</cp:revision>
  <dcterms:created xsi:type="dcterms:W3CDTF">2018-09-06T08:25:13Z</dcterms:created>
  <dcterms:modified xsi:type="dcterms:W3CDTF">2018-11-08T15:03:35Z</dcterms:modified>
</cp:coreProperties>
</file>