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40"/>
  </p:notesMasterIdLst>
  <p:sldIdLst>
    <p:sldId id="2023" r:id="rId2"/>
    <p:sldId id="2024" r:id="rId3"/>
    <p:sldId id="2025" r:id="rId4"/>
    <p:sldId id="2026" r:id="rId5"/>
    <p:sldId id="2027" r:id="rId6"/>
    <p:sldId id="2028" r:id="rId7"/>
    <p:sldId id="2076" r:id="rId8"/>
    <p:sldId id="2034" r:id="rId9"/>
    <p:sldId id="2078" r:id="rId10"/>
    <p:sldId id="2111" r:id="rId11"/>
    <p:sldId id="2084" r:id="rId12"/>
    <p:sldId id="2043" r:id="rId13"/>
    <p:sldId id="2044" r:id="rId14"/>
    <p:sldId id="2015" r:id="rId15"/>
    <p:sldId id="2046" r:id="rId16"/>
    <p:sldId id="2080" r:id="rId17"/>
    <p:sldId id="2081" r:id="rId18"/>
    <p:sldId id="2082" r:id="rId19"/>
    <p:sldId id="2085" r:id="rId20"/>
    <p:sldId id="2051" r:id="rId21"/>
    <p:sldId id="2083" r:id="rId22"/>
    <p:sldId id="2052" r:id="rId23"/>
    <p:sldId id="2110" r:id="rId24"/>
    <p:sldId id="2109" r:id="rId25"/>
    <p:sldId id="2059" r:id="rId26"/>
    <p:sldId id="2061" r:id="rId27"/>
    <p:sldId id="2089" r:id="rId28"/>
    <p:sldId id="2064" r:id="rId29"/>
    <p:sldId id="2066" r:id="rId30"/>
    <p:sldId id="2068" r:id="rId31"/>
    <p:sldId id="2070" r:id="rId32"/>
    <p:sldId id="2072" r:id="rId33"/>
    <p:sldId id="2074" r:id="rId34"/>
    <p:sldId id="2075" r:id="rId35"/>
    <p:sldId id="2086" r:id="rId36"/>
    <p:sldId id="2088" r:id="rId37"/>
    <p:sldId id="2087" r:id="rId38"/>
    <p:sldId id="2019" r:id="rId39"/>
  </p:sldIdLst>
  <p:sldSz cx="9144000" cy="6858000" type="screen4x3"/>
  <p:notesSz cx="6797675" cy="9926638"/>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200"/>
    <a:srgbClr val="F6BB00"/>
    <a:srgbClr val="DEA900"/>
    <a:srgbClr val="90CCAF"/>
    <a:srgbClr val="FFA54B"/>
    <a:srgbClr val="FFFFCC"/>
    <a:srgbClr val="931B1B"/>
    <a:srgbClr val="EDBE9B"/>
    <a:srgbClr val="ADDB7B"/>
    <a:srgbClr val="F4F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7985" autoAdjust="0"/>
  </p:normalViewPr>
  <p:slideViewPr>
    <p:cSldViewPr>
      <p:cViewPr varScale="1">
        <p:scale>
          <a:sx n="80" d="100"/>
          <a:sy n="80" d="100"/>
        </p:scale>
        <p:origin x="930" y="48"/>
      </p:cViewPr>
      <p:guideLst>
        <p:guide orient="horz" pos="2160"/>
        <p:guide pos="2880"/>
      </p:guideLst>
    </p:cSldViewPr>
  </p:slideViewPr>
  <p:outlineViewPr>
    <p:cViewPr>
      <p:scale>
        <a:sx n="75" d="100"/>
        <a:sy n="75" d="100"/>
      </p:scale>
      <p:origin x="0" y="89592"/>
    </p:cViewPr>
  </p:outlineViewPr>
  <p:notesTextViewPr>
    <p:cViewPr>
      <p:scale>
        <a:sx n="150" d="100"/>
        <a:sy n="15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_________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_________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_________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_________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_________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_____________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___________________Microsoft_Excel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ΓΝΩΡΙΖΩ</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Φύλλο1!$A$2:$A$5</c:f>
              <c:strCache>
                <c:ptCount val="4"/>
                <c:pt idx="0">
                  <c:v>PRE TEST</c:v>
                </c:pt>
                <c:pt idx="1">
                  <c:v>MAT TEST</c:v>
                </c:pt>
                <c:pt idx="2">
                  <c:v>EX TEST</c:v>
                </c:pt>
                <c:pt idx="3">
                  <c:v>POST TEST</c:v>
                </c:pt>
              </c:strCache>
            </c:strRef>
          </c:cat>
          <c:val>
            <c:numRef>
              <c:f>Φύλλο1!$B$2:$B$5</c:f>
              <c:numCache>
                <c:formatCode>General</c:formatCode>
                <c:ptCount val="4"/>
                <c:pt idx="0" formatCode="0%">
                  <c:v>0</c:v>
                </c:pt>
                <c:pt idx="2" formatCode="0%">
                  <c:v>0.34</c:v>
                </c:pt>
                <c:pt idx="3" formatCode="0%">
                  <c:v>0.86</c:v>
                </c:pt>
              </c:numCache>
            </c:numRef>
          </c:val>
          <c:smooth val="0"/>
          <c:extLst>
            <c:ext xmlns:c16="http://schemas.microsoft.com/office/drawing/2014/chart" uri="{C3380CC4-5D6E-409C-BE32-E72D297353CC}">
              <c16:uniqueId val="{00000000-97E3-4052-9540-BB5AB812528E}"/>
            </c:ext>
          </c:extLst>
        </c:ser>
        <c:ser>
          <c:idx val="1"/>
          <c:order val="1"/>
          <c:tx>
            <c:strRef>
              <c:f>Φύλλο1!$C$1</c:f>
              <c:strCache>
                <c:ptCount val="1"/>
                <c:pt idx="0">
                  <c:v>ΚΑΤΑΝΟΩ</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Φύλλο1!$A$2:$A$5</c:f>
              <c:strCache>
                <c:ptCount val="4"/>
                <c:pt idx="0">
                  <c:v>PRE TEST</c:v>
                </c:pt>
                <c:pt idx="1">
                  <c:v>MAT TEST</c:v>
                </c:pt>
                <c:pt idx="2">
                  <c:v>EX TEST</c:v>
                </c:pt>
                <c:pt idx="3">
                  <c:v>POST TEST</c:v>
                </c:pt>
              </c:strCache>
            </c:strRef>
          </c:cat>
          <c:val>
            <c:numRef>
              <c:f>Φύλλο1!$C$2:$C$5</c:f>
              <c:numCache>
                <c:formatCode>0%</c:formatCode>
                <c:ptCount val="4"/>
                <c:pt idx="0">
                  <c:v>0.1</c:v>
                </c:pt>
                <c:pt idx="1">
                  <c:v>0.75</c:v>
                </c:pt>
                <c:pt idx="2">
                  <c:v>0.6</c:v>
                </c:pt>
                <c:pt idx="3">
                  <c:v>0.83</c:v>
                </c:pt>
              </c:numCache>
            </c:numRef>
          </c:val>
          <c:smooth val="0"/>
          <c:extLst>
            <c:ext xmlns:c16="http://schemas.microsoft.com/office/drawing/2014/chart" uri="{C3380CC4-5D6E-409C-BE32-E72D297353CC}">
              <c16:uniqueId val="{00000001-97E3-4052-9540-BB5AB812528E}"/>
            </c:ext>
          </c:extLst>
        </c:ser>
        <c:ser>
          <c:idx val="2"/>
          <c:order val="2"/>
          <c:tx>
            <c:strRef>
              <c:f>Φύλλο1!$D$1</c:f>
              <c:strCache>
                <c:ptCount val="1"/>
                <c:pt idx="0">
                  <c:v>ΕΦΑΡΜΟΖΩ</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Φύλλο1!$A$2:$A$5</c:f>
              <c:strCache>
                <c:ptCount val="4"/>
                <c:pt idx="0">
                  <c:v>PRE TEST</c:v>
                </c:pt>
                <c:pt idx="1">
                  <c:v>MAT TEST</c:v>
                </c:pt>
                <c:pt idx="2">
                  <c:v>EX TEST</c:v>
                </c:pt>
                <c:pt idx="3">
                  <c:v>POST TEST</c:v>
                </c:pt>
              </c:strCache>
            </c:strRef>
          </c:cat>
          <c:val>
            <c:numRef>
              <c:f>Φύλλο1!$D$2:$D$5</c:f>
              <c:numCache>
                <c:formatCode>0%</c:formatCode>
                <c:ptCount val="4"/>
                <c:pt idx="0">
                  <c:v>0.11</c:v>
                </c:pt>
                <c:pt idx="1">
                  <c:v>0.56999999999999995</c:v>
                </c:pt>
                <c:pt idx="2">
                  <c:v>0.55000000000000004</c:v>
                </c:pt>
                <c:pt idx="3">
                  <c:v>0.72</c:v>
                </c:pt>
              </c:numCache>
            </c:numRef>
          </c:val>
          <c:smooth val="0"/>
          <c:extLst>
            <c:ext xmlns:c16="http://schemas.microsoft.com/office/drawing/2014/chart" uri="{C3380CC4-5D6E-409C-BE32-E72D297353CC}">
              <c16:uniqueId val="{00000002-97E3-4052-9540-BB5AB812528E}"/>
            </c:ext>
          </c:extLst>
        </c:ser>
        <c:ser>
          <c:idx val="3"/>
          <c:order val="3"/>
          <c:tx>
            <c:strRef>
              <c:f>Φύλλο1!$E$1</c:f>
              <c:strCache>
                <c:ptCount val="1"/>
                <c:pt idx="0">
                  <c:v>ΑΝΑΛΥΩ</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Φύλλο1!$A$2:$A$5</c:f>
              <c:strCache>
                <c:ptCount val="4"/>
                <c:pt idx="0">
                  <c:v>PRE TEST</c:v>
                </c:pt>
                <c:pt idx="1">
                  <c:v>MAT TEST</c:v>
                </c:pt>
                <c:pt idx="2">
                  <c:v>EX TEST</c:v>
                </c:pt>
                <c:pt idx="3">
                  <c:v>POST TEST</c:v>
                </c:pt>
              </c:strCache>
            </c:strRef>
          </c:cat>
          <c:val>
            <c:numRef>
              <c:f>Φύλλο1!$E$2:$E$5</c:f>
              <c:numCache>
                <c:formatCode>0%</c:formatCode>
                <c:ptCount val="4"/>
                <c:pt idx="0">
                  <c:v>0</c:v>
                </c:pt>
                <c:pt idx="1">
                  <c:v>0.71</c:v>
                </c:pt>
                <c:pt idx="2">
                  <c:v>0.39</c:v>
                </c:pt>
                <c:pt idx="3">
                  <c:v>0.71</c:v>
                </c:pt>
              </c:numCache>
            </c:numRef>
          </c:val>
          <c:smooth val="0"/>
          <c:extLst>
            <c:ext xmlns:c16="http://schemas.microsoft.com/office/drawing/2014/chart" uri="{C3380CC4-5D6E-409C-BE32-E72D297353CC}">
              <c16:uniqueId val="{00000003-97E3-4052-9540-BB5AB812528E}"/>
            </c:ext>
          </c:extLst>
        </c:ser>
        <c:ser>
          <c:idx val="4"/>
          <c:order val="4"/>
          <c:tx>
            <c:strRef>
              <c:f>Φύλλο1!$F$1</c:f>
              <c:strCache>
                <c:ptCount val="1"/>
                <c:pt idx="0">
                  <c:v>ΑΞΙΟΛΟΓΩ</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Φύλλο1!$A$2:$A$5</c:f>
              <c:strCache>
                <c:ptCount val="4"/>
                <c:pt idx="0">
                  <c:v>PRE TEST</c:v>
                </c:pt>
                <c:pt idx="1">
                  <c:v>MAT TEST</c:v>
                </c:pt>
                <c:pt idx="2">
                  <c:v>EX TEST</c:v>
                </c:pt>
                <c:pt idx="3">
                  <c:v>POST TEST</c:v>
                </c:pt>
              </c:strCache>
            </c:strRef>
          </c:cat>
          <c:val>
            <c:numRef>
              <c:f>Φύλλο1!$F$2:$F$5</c:f>
              <c:numCache>
                <c:formatCode>0%</c:formatCode>
                <c:ptCount val="4"/>
                <c:pt idx="0">
                  <c:v>0.11</c:v>
                </c:pt>
                <c:pt idx="1">
                  <c:v>0.6</c:v>
                </c:pt>
                <c:pt idx="2">
                  <c:v>0.5</c:v>
                </c:pt>
                <c:pt idx="3">
                  <c:v>0.63</c:v>
                </c:pt>
              </c:numCache>
            </c:numRef>
          </c:val>
          <c:smooth val="0"/>
          <c:extLst>
            <c:ext xmlns:c16="http://schemas.microsoft.com/office/drawing/2014/chart" uri="{C3380CC4-5D6E-409C-BE32-E72D297353CC}">
              <c16:uniqueId val="{00000004-97E3-4052-9540-BB5AB812528E}"/>
            </c:ext>
          </c:extLst>
        </c:ser>
        <c:ser>
          <c:idx val="5"/>
          <c:order val="5"/>
          <c:tx>
            <c:strRef>
              <c:f>Φύλλο1!$G$1</c:f>
              <c:strCache>
                <c:ptCount val="1"/>
                <c:pt idx="0">
                  <c:v>ΔΗΜΙΟΥΡΓΩ</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Φύλλο1!$A$2:$A$5</c:f>
              <c:strCache>
                <c:ptCount val="4"/>
                <c:pt idx="0">
                  <c:v>PRE TEST</c:v>
                </c:pt>
                <c:pt idx="1">
                  <c:v>MAT TEST</c:v>
                </c:pt>
                <c:pt idx="2">
                  <c:v>EX TEST</c:v>
                </c:pt>
                <c:pt idx="3">
                  <c:v>POST TEST</c:v>
                </c:pt>
              </c:strCache>
            </c:strRef>
          </c:cat>
          <c:val>
            <c:numRef>
              <c:f>Φύλλο1!$G$2:$G$5</c:f>
              <c:numCache>
                <c:formatCode>General</c:formatCode>
                <c:ptCount val="4"/>
                <c:pt idx="0" formatCode="0%">
                  <c:v>0</c:v>
                </c:pt>
                <c:pt idx="2" formatCode="0%">
                  <c:v>0.43</c:v>
                </c:pt>
                <c:pt idx="3" formatCode="0%">
                  <c:v>0.53</c:v>
                </c:pt>
              </c:numCache>
            </c:numRef>
          </c:val>
          <c:smooth val="0"/>
          <c:extLst>
            <c:ext xmlns:c16="http://schemas.microsoft.com/office/drawing/2014/chart" uri="{C3380CC4-5D6E-409C-BE32-E72D297353CC}">
              <c16:uniqueId val="{00000005-97E3-4052-9540-BB5AB812528E}"/>
            </c:ext>
          </c:extLst>
        </c:ser>
        <c:dLbls>
          <c:showLegendKey val="0"/>
          <c:showVal val="0"/>
          <c:showCatName val="0"/>
          <c:showSerName val="0"/>
          <c:showPercent val="0"/>
          <c:showBubbleSize val="0"/>
        </c:dLbls>
        <c:marker val="1"/>
        <c:smooth val="0"/>
        <c:axId val="1323312447"/>
        <c:axId val="1323313695"/>
      </c:lineChart>
      <c:catAx>
        <c:axId val="1323312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323313695"/>
        <c:crosses val="autoZero"/>
        <c:auto val="1"/>
        <c:lblAlgn val="ctr"/>
        <c:lblOffset val="100"/>
        <c:noMultiLvlLbl val="0"/>
      </c:catAx>
      <c:valAx>
        <c:axId val="13233136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323312447"/>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l-GR"/>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0.12081127164732373"/>
          <c:y val="0.1767762983600113"/>
          <c:w val="0.85552943304402496"/>
          <c:h val="0.52801576178145448"/>
        </c:manualLayout>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General</c:formatCode>
                <c:ptCount val="5"/>
                <c:pt idx="0" formatCode="0%">
                  <c:v>1</c:v>
                </c:pt>
                <c:pt idx="2" formatCode="0.00%">
                  <c:v>5.0000000000000001E-3</c:v>
                </c:pt>
                <c:pt idx="4" formatCode="0.00%">
                  <c:v>5.0000000000000001E-3</c:v>
                </c:pt>
              </c:numCache>
            </c:numRef>
          </c:val>
          <c:extLst>
            <c:ext xmlns:c16="http://schemas.microsoft.com/office/drawing/2014/chart" uri="{C3380CC4-5D6E-409C-BE32-E72D297353CC}">
              <c16:uniqueId val="{00000000-E45E-4FC9-B05C-8B3099CDD195}"/>
            </c:ext>
          </c:extLst>
        </c:ser>
        <c:ser>
          <c:idx val="1"/>
          <c:order val="1"/>
          <c:tx>
            <c:strRef>
              <c:f>Φύλλο1!$C$1</c:f>
              <c:strCache>
                <c:ptCount val="1"/>
                <c:pt idx="0">
                  <c:v>Ex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General</c:formatCode>
                <c:ptCount val="5"/>
                <c:pt idx="0" formatCode="0%">
                  <c:v>0.63</c:v>
                </c:pt>
                <c:pt idx="2" formatCode="0%">
                  <c:v>0.05</c:v>
                </c:pt>
                <c:pt idx="4" formatCode="0.00%">
                  <c:v>0.315</c:v>
                </c:pt>
              </c:numCache>
            </c:numRef>
          </c:val>
          <c:extLst>
            <c:ext xmlns:c16="http://schemas.microsoft.com/office/drawing/2014/chart" uri="{C3380CC4-5D6E-409C-BE32-E72D297353CC}">
              <c16:uniqueId val="{00000001-E45E-4FC9-B05C-8B3099CDD195}"/>
            </c:ext>
          </c:extLst>
        </c:ser>
        <c:ser>
          <c:idx val="2"/>
          <c:order val="2"/>
          <c:tx>
            <c:strRef>
              <c:f>Φύλλο1!$D$1</c:f>
              <c:strCache>
                <c:ptCount val="1"/>
                <c:pt idx="0">
                  <c:v>Post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General</c:formatCode>
                <c:ptCount val="5"/>
                <c:pt idx="0" formatCode="0.00%">
                  <c:v>0.105</c:v>
                </c:pt>
                <c:pt idx="2" formatCode="0%">
                  <c:v>0.08</c:v>
                </c:pt>
                <c:pt idx="4" formatCode="0.00%">
                  <c:v>0.81499999999999995</c:v>
                </c:pt>
              </c:numCache>
            </c:numRef>
          </c:val>
          <c:extLst>
            <c:ext xmlns:c16="http://schemas.microsoft.com/office/drawing/2014/chart" uri="{C3380CC4-5D6E-409C-BE32-E72D297353CC}">
              <c16:uniqueId val="{00000002-E45E-4FC9-B05C-8B3099CDD195}"/>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0%</c:formatCode>
                <c:ptCount val="5"/>
                <c:pt idx="0">
                  <c:v>0.97</c:v>
                </c:pt>
                <c:pt idx="1">
                  <c:v>0.03</c:v>
                </c:pt>
              </c:numCache>
            </c:numRef>
          </c:val>
          <c:extLst>
            <c:ext xmlns:c16="http://schemas.microsoft.com/office/drawing/2014/chart" uri="{C3380CC4-5D6E-409C-BE32-E72D297353CC}">
              <c16:uniqueId val="{00000000-533B-4D67-9FE6-2CC8D53851C2}"/>
            </c:ext>
          </c:extLst>
        </c:ser>
        <c:ser>
          <c:idx val="1"/>
          <c:order val="1"/>
          <c:tx>
            <c:strRef>
              <c:f>Φύλλο1!$C$1</c:f>
              <c:strCache>
                <c:ptCount val="1"/>
                <c:pt idx="0">
                  <c:v>Mat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General</c:formatCode>
                <c:ptCount val="5"/>
                <c:pt idx="2" formatCode="0%">
                  <c:v>0.16</c:v>
                </c:pt>
                <c:pt idx="3" formatCode="0%">
                  <c:v>0.47</c:v>
                </c:pt>
                <c:pt idx="4" formatCode="0%">
                  <c:v>0.37</c:v>
                </c:pt>
              </c:numCache>
            </c:numRef>
          </c:val>
          <c:extLst>
            <c:ext xmlns:c16="http://schemas.microsoft.com/office/drawing/2014/chart" uri="{C3380CC4-5D6E-409C-BE32-E72D297353CC}">
              <c16:uniqueId val="{00000001-533B-4D67-9FE6-2CC8D53851C2}"/>
            </c:ext>
          </c:extLst>
        </c:ser>
        <c:ser>
          <c:idx val="2"/>
          <c:order val="2"/>
          <c:tx>
            <c:strRef>
              <c:f>Φύλλο1!$D$1</c:f>
              <c:strCache>
                <c:ptCount val="1"/>
                <c:pt idx="0">
                  <c:v>Ex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0%</c:formatCode>
                <c:ptCount val="5"/>
                <c:pt idx="0">
                  <c:v>0.13</c:v>
                </c:pt>
                <c:pt idx="1">
                  <c:v>0.16</c:v>
                </c:pt>
                <c:pt idx="2">
                  <c:v>0.08</c:v>
                </c:pt>
                <c:pt idx="3">
                  <c:v>0.26</c:v>
                </c:pt>
                <c:pt idx="4" formatCode="0.00%">
                  <c:v>0.37</c:v>
                </c:pt>
              </c:numCache>
            </c:numRef>
          </c:val>
          <c:extLst>
            <c:ext xmlns:c16="http://schemas.microsoft.com/office/drawing/2014/chart" uri="{C3380CC4-5D6E-409C-BE32-E72D297353CC}">
              <c16:uniqueId val="{00000002-533B-4D67-9FE6-2CC8D53851C2}"/>
            </c:ext>
          </c:extLst>
        </c:ser>
        <c:ser>
          <c:idx val="3"/>
          <c:order val="3"/>
          <c:tx>
            <c:strRef>
              <c:f>Φύλλο1!$E$1</c:f>
              <c:strCache>
                <c:ptCount val="1"/>
                <c:pt idx="0">
                  <c:v>Post test</c:v>
                </c:pt>
              </c:strCache>
            </c:strRef>
          </c:tx>
          <c:spPr>
            <a:solidFill>
              <a:schemeClr val="accent4"/>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Φύλλο1!$E$2:$E$6</c:f>
              <c:numCache>
                <c:formatCode>0%</c:formatCode>
                <c:ptCount val="5"/>
                <c:pt idx="1">
                  <c:v>0.03</c:v>
                </c:pt>
                <c:pt idx="2">
                  <c:v>0.05</c:v>
                </c:pt>
                <c:pt idx="3">
                  <c:v>0.34</c:v>
                </c:pt>
                <c:pt idx="4" formatCode="0.00%">
                  <c:v>0.57999999999999996</c:v>
                </c:pt>
              </c:numCache>
            </c:numRef>
          </c:val>
          <c:extLst>
            <c:ext xmlns:c16="http://schemas.microsoft.com/office/drawing/2014/chart" uri="{C3380CC4-5D6E-409C-BE32-E72D297353CC}">
              <c16:uniqueId val="{00000003-533B-4D67-9FE6-2CC8D53851C2}"/>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0%</c:formatCode>
                <c:ptCount val="5"/>
                <c:pt idx="0">
                  <c:v>0.79</c:v>
                </c:pt>
                <c:pt idx="1">
                  <c:v>0.21</c:v>
                </c:pt>
              </c:numCache>
            </c:numRef>
          </c:val>
          <c:extLst>
            <c:ext xmlns:c16="http://schemas.microsoft.com/office/drawing/2014/chart" uri="{C3380CC4-5D6E-409C-BE32-E72D297353CC}">
              <c16:uniqueId val="{00000000-93B3-44E7-9C11-22EE03407F49}"/>
            </c:ext>
          </c:extLst>
        </c:ser>
        <c:ser>
          <c:idx val="1"/>
          <c:order val="1"/>
          <c:tx>
            <c:strRef>
              <c:f>Φύλλο1!$C$1</c:f>
              <c:strCache>
                <c:ptCount val="1"/>
                <c:pt idx="0">
                  <c:v>Mat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0%</c:formatCode>
                <c:ptCount val="5"/>
                <c:pt idx="1">
                  <c:v>0.34</c:v>
                </c:pt>
                <c:pt idx="2">
                  <c:v>0.24</c:v>
                </c:pt>
                <c:pt idx="3">
                  <c:v>0.21</c:v>
                </c:pt>
                <c:pt idx="4">
                  <c:v>0.21</c:v>
                </c:pt>
              </c:numCache>
            </c:numRef>
          </c:val>
          <c:extLst>
            <c:ext xmlns:c16="http://schemas.microsoft.com/office/drawing/2014/chart" uri="{C3380CC4-5D6E-409C-BE32-E72D297353CC}">
              <c16:uniqueId val="{00000001-93B3-44E7-9C11-22EE03407F49}"/>
            </c:ext>
          </c:extLst>
        </c:ser>
        <c:ser>
          <c:idx val="2"/>
          <c:order val="2"/>
          <c:tx>
            <c:strRef>
              <c:f>Φύλλο1!$D$1</c:f>
              <c:strCache>
                <c:ptCount val="1"/>
                <c:pt idx="0">
                  <c:v>Ex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0%</c:formatCode>
                <c:ptCount val="5"/>
                <c:pt idx="0">
                  <c:v>0.18</c:v>
                </c:pt>
                <c:pt idx="1">
                  <c:v>0.18</c:v>
                </c:pt>
                <c:pt idx="2">
                  <c:v>0.14000000000000001</c:v>
                </c:pt>
                <c:pt idx="3">
                  <c:v>0.26</c:v>
                </c:pt>
                <c:pt idx="4">
                  <c:v>0.24</c:v>
                </c:pt>
              </c:numCache>
            </c:numRef>
          </c:val>
          <c:extLst>
            <c:ext xmlns:c16="http://schemas.microsoft.com/office/drawing/2014/chart" uri="{C3380CC4-5D6E-409C-BE32-E72D297353CC}">
              <c16:uniqueId val="{00000002-93B3-44E7-9C11-22EE03407F49}"/>
            </c:ext>
          </c:extLst>
        </c:ser>
        <c:ser>
          <c:idx val="3"/>
          <c:order val="3"/>
          <c:tx>
            <c:strRef>
              <c:f>Φύλλο1!$E$1</c:f>
              <c:strCache>
                <c:ptCount val="1"/>
                <c:pt idx="0">
                  <c:v>Post test</c:v>
                </c:pt>
              </c:strCache>
            </c:strRef>
          </c:tx>
          <c:spPr>
            <a:solidFill>
              <a:schemeClr val="accent4"/>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Φύλλο1!$E$2:$E$6</c:f>
              <c:numCache>
                <c:formatCode>0%</c:formatCode>
                <c:ptCount val="5"/>
                <c:pt idx="1">
                  <c:v>0.08</c:v>
                </c:pt>
                <c:pt idx="2">
                  <c:v>0.18</c:v>
                </c:pt>
                <c:pt idx="3">
                  <c:v>0.4</c:v>
                </c:pt>
                <c:pt idx="4">
                  <c:v>0.34</c:v>
                </c:pt>
              </c:numCache>
            </c:numRef>
          </c:val>
          <c:extLst>
            <c:ext xmlns:c16="http://schemas.microsoft.com/office/drawing/2014/chart" uri="{C3380CC4-5D6E-409C-BE32-E72D297353CC}">
              <c16:uniqueId val="{00000003-93B3-44E7-9C11-22EE03407F49}"/>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General</c:formatCode>
                <c:ptCount val="5"/>
                <c:pt idx="0" formatCode="0%">
                  <c:v>1</c:v>
                </c:pt>
              </c:numCache>
            </c:numRef>
          </c:val>
          <c:extLst>
            <c:ext xmlns:c16="http://schemas.microsoft.com/office/drawing/2014/chart" uri="{C3380CC4-5D6E-409C-BE32-E72D297353CC}">
              <c16:uniqueId val="{00000000-791A-4E7D-8A8D-BAD974E8FC05}"/>
            </c:ext>
          </c:extLst>
        </c:ser>
        <c:ser>
          <c:idx val="1"/>
          <c:order val="1"/>
          <c:tx>
            <c:strRef>
              <c:f>Φύλλο1!$C$1</c:f>
              <c:strCache>
                <c:ptCount val="1"/>
                <c:pt idx="0">
                  <c:v>Mat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0%</c:formatCode>
                <c:ptCount val="5"/>
                <c:pt idx="0">
                  <c:v>0.03</c:v>
                </c:pt>
                <c:pt idx="1">
                  <c:v>0.03</c:v>
                </c:pt>
                <c:pt idx="2">
                  <c:v>0.21</c:v>
                </c:pt>
                <c:pt idx="3">
                  <c:v>0.34</c:v>
                </c:pt>
                <c:pt idx="4">
                  <c:v>0.39</c:v>
                </c:pt>
              </c:numCache>
            </c:numRef>
          </c:val>
          <c:extLst>
            <c:ext xmlns:c16="http://schemas.microsoft.com/office/drawing/2014/chart" uri="{C3380CC4-5D6E-409C-BE32-E72D297353CC}">
              <c16:uniqueId val="{00000001-791A-4E7D-8A8D-BAD974E8FC05}"/>
            </c:ext>
          </c:extLst>
        </c:ser>
        <c:ser>
          <c:idx val="2"/>
          <c:order val="2"/>
          <c:tx>
            <c:strRef>
              <c:f>Φύλλο1!$D$1</c:f>
              <c:strCache>
                <c:ptCount val="1"/>
                <c:pt idx="0">
                  <c:v>Ex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0%</c:formatCode>
                <c:ptCount val="5"/>
                <c:pt idx="0">
                  <c:v>0.28999999999999998</c:v>
                </c:pt>
                <c:pt idx="1">
                  <c:v>0.18</c:v>
                </c:pt>
                <c:pt idx="2">
                  <c:v>0.18</c:v>
                </c:pt>
                <c:pt idx="3">
                  <c:v>0.18</c:v>
                </c:pt>
                <c:pt idx="4">
                  <c:v>0.17</c:v>
                </c:pt>
              </c:numCache>
            </c:numRef>
          </c:val>
          <c:extLst>
            <c:ext xmlns:c16="http://schemas.microsoft.com/office/drawing/2014/chart" uri="{C3380CC4-5D6E-409C-BE32-E72D297353CC}">
              <c16:uniqueId val="{00000002-791A-4E7D-8A8D-BAD974E8FC05}"/>
            </c:ext>
          </c:extLst>
        </c:ser>
        <c:ser>
          <c:idx val="3"/>
          <c:order val="3"/>
          <c:tx>
            <c:strRef>
              <c:f>Φύλλο1!$E$1</c:f>
              <c:strCache>
                <c:ptCount val="1"/>
                <c:pt idx="0">
                  <c:v>Post test</c:v>
                </c:pt>
              </c:strCache>
            </c:strRef>
          </c:tx>
          <c:spPr>
            <a:solidFill>
              <a:schemeClr val="accent4"/>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Φύλλο1!$E$2:$E$6</c:f>
              <c:numCache>
                <c:formatCode>0%</c:formatCode>
                <c:ptCount val="5"/>
                <c:pt idx="0" formatCode="0.00%">
                  <c:v>0</c:v>
                </c:pt>
                <c:pt idx="1">
                  <c:v>0.13</c:v>
                </c:pt>
                <c:pt idx="2">
                  <c:v>0.13</c:v>
                </c:pt>
                <c:pt idx="3">
                  <c:v>0.39</c:v>
                </c:pt>
                <c:pt idx="4">
                  <c:v>0.35</c:v>
                </c:pt>
              </c:numCache>
            </c:numRef>
          </c:val>
          <c:extLst>
            <c:ext xmlns:c16="http://schemas.microsoft.com/office/drawing/2014/chart" uri="{C3380CC4-5D6E-409C-BE32-E72D297353CC}">
              <c16:uniqueId val="{00000003-791A-4E7D-8A8D-BAD974E8FC05}"/>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0%</c:formatCode>
                <c:ptCount val="5"/>
                <c:pt idx="0">
                  <c:v>0.55000000000000004</c:v>
                </c:pt>
                <c:pt idx="1">
                  <c:v>0.45</c:v>
                </c:pt>
              </c:numCache>
            </c:numRef>
          </c:val>
          <c:extLst>
            <c:ext xmlns:c16="http://schemas.microsoft.com/office/drawing/2014/chart" uri="{C3380CC4-5D6E-409C-BE32-E72D297353CC}">
              <c16:uniqueId val="{00000000-C209-4CE4-87DF-73400A336DC0}"/>
            </c:ext>
          </c:extLst>
        </c:ser>
        <c:ser>
          <c:idx val="1"/>
          <c:order val="1"/>
          <c:tx>
            <c:strRef>
              <c:f>Φύλλο1!$C$1</c:f>
              <c:strCache>
                <c:ptCount val="1"/>
                <c:pt idx="0">
                  <c:v>Mat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0%</c:formatCode>
                <c:ptCount val="5"/>
                <c:pt idx="0">
                  <c:v>0.05</c:v>
                </c:pt>
                <c:pt idx="1">
                  <c:v>0.08</c:v>
                </c:pt>
                <c:pt idx="2">
                  <c:v>0.45</c:v>
                </c:pt>
                <c:pt idx="3">
                  <c:v>0.18</c:v>
                </c:pt>
                <c:pt idx="4">
                  <c:v>0.24</c:v>
                </c:pt>
              </c:numCache>
            </c:numRef>
          </c:val>
          <c:extLst>
            <c:ext xmlns:c16="http://schemas.microsoft.com/office/drawing/2014/chart" uri="{C3380CC4-5D6E-409C-BE32-E72D297353CC}">
              <c16:uniqueId val="{00000001-C209-4CE4-87DF-73400A336DC0}"/>
            </c:ext>
          </c:extLst>
        </c:ser>
        <c:ser>
          <c:idx val="2"/>
          <c:order val="2"/>
          <c:tx>
            <c:strRef>
              <c:f>Φύλλο1!$D$1</c:f>
              <c:strCache>
                <c:ptCount val="1"/>
                <c:pt idx="0">
                  <c:v>Ex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0%</c:formatCode>
                <c:ptCount val="5"/>
                <c:pt idx="0">
                  <c:v>0.28999999999999998</c:v>
                </c:pt>
                <c:pt idx="1">
                  <c:v>0.18</c:v>
                </c:pt>
                <c:pt idx="2">
                  <c:v>0.18</c:v>
                </c:pt>
                <c:pt idx="3">
                  <c:v>0.18</c:v>
                </c:pt>
                <c:pt idx="4">
                  <c:v>0.17</c:v>
                </c:pt>
              </c:numCache>
            </c:numRef>
          </c:val>
          <c:extLst>
            <c:ext xmlns:c16="http://schemas.microsoft.com/office/drawing/2014/chart" uri="{C3380CC4-5D6E-409C-BE32-E72D297353CC}">
              <c16:uniqueId val="{00000002-C209-4CE4-87DF-73400A336DC0}"/>
            </c:ext>
          </c:extLst>
        </c:ser>
        <c:ser>
          <c:idx val="3"/>
          <c:order val="3"/>
          <c:tx>
            <c:strRef>
              <c:f>Φύλλο1!$E$1</c:f>
              <c:strCache>
                <c:ptCount val="1"/>
                <c:pt idx="0">
                  <c:v>Post test</c:v>
                </c:pt>
              </c:strCache>
            </c:strRef>
          </c:tx>
          <c:spPr>
            <a:solidFill>
              <a:schemeClr val="accent4"/>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Φύλλο1!$E$2:$E$6</c:f>
              <c:numCache>
                <c:formatCode>0%</c:formatCode>
                <c:ptCount val="5"/>
                <c:pt idx="0">
                  <c:v>0.13</c:v>
                </c:pt>
                <c:pt idx="1">
                  <c:v>0.28999999999999998</c:v>
                </c:pt>
                <c:pt idx="2">
                  <c:v>0.13</c:v>
                </c:pt>
                <c:pt idx="3">
                  <c:v>0.32</c:v>
                </c:pt>
                <c:pt idx="4">
                  <c:v>0.13</c:v>
                </c:pt>
              </c:numCache>
            </c:numRef>
          </c:val>
          <c:extLst>
            <c:ext xmlns:c16="http://schemas.microsoft.com/office/drawing/2014/chart" uri="{C3380CC4-5D6E-409C-BE32-E72D297353CC}">
              <c16:uniqueId val="{00000003-C209-4CE4-87DF-73400A336DC0}"/>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aseline="0"/>
              <a:t>Συγκριτικό ραβδόγραμμα σχετικών συχνοτήτων %</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Φύλλο1!$B$1</c:f>
              <c:strCache>
                <c:ptCount val="1"/>
                <c:pt idx="0">
                  <c:v>Pre test</c:v>
                </c:pt>
              </c:strCache>
            </c:strRef>
          </c:tx>
          <c:spPr>
            <a:solidFill>
              <a:schemeClr val="accent1"/>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Φύλλο1!$B$2:$B$6</c:f>
              <c:numCache>
                <c:formatCode>General</c:formatCode>
                <c:ptCount val="5"/>
                <c:pt idx="0" formatCode="0%">
                  <c:v>1</c:v>
                </c:pt>
              </c:numCache>
            </c:numRef>
          </c:val>
          <c:extLst>
            <c:ext xmlns:c16="http://schemas.microsoft.com/office/drawing/2014/chart" uri="{C3380CC4-5D6E-409C-BE32-E72D297353CC}">
              <c16:uniqueId val="{00000000-018E-408E-B544-D3426612FCD8}"/>
            </c:ext>
          </c:extLst>
        </c:ser>
        <c:ser>
          <c:idx val="1"/>
          <c:order val="1"/>
          <c:tx>
            <c:strRef>
              <c:f>Φύλλο1!$C$1</c:f>
              <c:strCache>
                <c:ptCount val="1"/>
                <c:pt idx="0">
                  <c:v>Ex test</c:v>
                </c:pt>
              </c:strCache>
            </c:strRef>
          </c:tx>
          <c:spPr>
            <a:solidFill>
              <a:schemeClr val="accent2"/>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Φύλλο1!$C$2:$C$6</c:f>
              <c:numCache>
                <c:formatCode>0%</c:formatCode>
                <c:ptCount val="5"/>
                <c:pt idx="0">
                  <c:v>0.28999999999999998</c:v>
                </c:pt>
                <c:pt idx="1">
                  <c:v>0.26</c:v>
                </c:pt>
                <c:pt idx="2">
                  <c:v>0.03</c:v>
                </c:pt>
                <c:pt idx="3">
                  <c:v>0.28999999999999998</c:v>
                </c:pt>
                <c:pt idx="4">
                  <c:v>0.13</c:v>
                </c:pt>
              </c:numCache>
            </c:numRef>
          </c:val>
          <c:extLst>
            <c:ext xmlns:c16="http://schemas.microsoft.com/office/drawing/2014/chart" uri="{C3380CC4-5D6E-409C-BE32-E72D297353CC}">
              <c16:uniqueId val="{00000001-018E-408E-B544-D3426612FCD8}"/>
            </c:ext>
          </c:extLst>
        </c:ser>
        <c:ser>
          <c:idx val="2"/>
          <c:order val="2"/>
          <c:tx>
            <c:strRef>
              <c:f>Φύλλο1!$D$1</c:f>
              <c:strCache>
                <c:ptCount val="1"/>
                <c:pt idx="0">
                  <c:v>Post test</c:v>
                </c:pt>
              </c:strCache>
            </c:strRef>
          </c:tx>
          <c:spPr>
            <a:solidFill>
              <a:schemeClr val="accent3"/>
            </a:solidFill>
            <a:ln>
              <a:noFill/>
            </a:ln>
            <a:effectLst/>
          </c:spPr>
          <c:invertIfNegative val="0"/>
          <c:cat>
            <c:strRef>
              <c:f>Φύλλο1!$A$2:$A$6</c:f>
              <c:strCache>
                <c:ptCount val="5"/>
                <c:pt idx="0">
                  <c:v>0-20</c:v>
                </c:pt>
                <c:pt idx="1">
                  <c:v>20-40</c:v>
                </c:pt>
                <c:pt idx="2">
                  <c:v>40-60</c:v>
                </c:pt>
                <c:pt idx="3">
                  <c:v>60-80</c:v>
                </c:pt>
                <c:pt idx="4">
                  <c:v>80-100</c:v>
                </c:pt>
              </c:strCache>
            </c:strRef>
          </c:cat>
          <c:val>
            <c:numRef>
              <c:f>Φύλλο1!$D$2:$D$6</c:f>
              <c:numCache>
                <c:formatCode>0%</c:formatCode>
                <c:ptCount val="5"/>
                <c:pt idx="0">
                  <c:v>0.28999999999999998</c:v>
                </c:pt>
                <c:pt idx="1">
                  <c:v>0.03</c:v>
                </c:pt>
                <c:pt idx="2">
                  <c:v>0.26</c:v>
                </c:pt>
                <c:pt idx="3">
                  <c:v>0.03</c:v>
                </c:pt>
                <c:pt idx="4">
                  <c:v>0.39</c:v>
                </c:pt>
              </c:numCache>
            </c:numRef>
          </c:val>
          <c:extLst>
            <c:ext xmlns:c16="http://schemas.microsoft.com/office/drawing/2014/chart" uri="{C3380CC4-5D6E-409C-BE32-E72D297353CC}">
              <c16:uniqueId val="{00000002-018E-408E-B544-D3426612FCD8}"/>
            </c:ext>
          </c:extLst>
        </c:ser>
        <c:dLbls>
          <c:showLegendKey val="0"/>
          <c:showVal val="0"/>
          <c:showCatName val="0"/>
          <c:showSerName val="0"/>
          <c:showPercent val="0"/>
          <c:showBubbleSize val="0"/>
        </c:dLbls>
        <c:gapWidth val="219"/>
        <c:overlap val="-27"/>
        <c:axId val="1191879008"/>
        <c:axId val="1191869856"/>
      </c:barChart>
      <c:catAx>
        <c:axId val="119187900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Επίδοση</a:t>
                </a:r>
                <a:r>
                  <a:rPr lang="el-GR" baseline="0"/>
                  <a:t> Μαθητών</a:t>
                </a:r>
                <a:endParaRPr lang="el-G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69856"/>
        <c:crosses val="autoZero"/>
        <c:auto val="1"/>
        <c:lblAlgn val="ctr"/>
        <c:lblOffset val="100"/>
        <c:noMultiLvlLbl val="0"/>
      </c:catAx>
      <c:valAx>
        <c:axId val="119186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l-GR"/>
                  <a:t>Ποσοστό </a:t>
                </a:r>
                <a:r>
                  <a:rPr lang="el-GR" baseline="0"/>
                  <a:t>Μαθητών</a:t>
                </a:r>
                <a:endParaRPr lang="el-G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l-GR"/>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191879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F5D454-7C38-4279-AE6A-525E6B97B6EB}"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l-GR"/>
        </a:p>
      </dgm:t>
    </dgm:pt>
    <dgm:pt modelId="{26D994ED-CFB0-42B0-AD82-B8B6A49DC55C}">
      <dgm:prSet phldrT="[Κείμενο]" custT="1"/>
      <dgm:spPr/>
      <dgm:t>
        <a:bodyPr/>
        <a:lstStyle/>
        <a:p>
          <a:r>
            <a:rPr lang="el-GR" sz="3600" dirty="0" smtClean="0"/>
            <a:t>ΜΑΘΗΤΗΣ</a:t>
          </a:r>
          <a:endParaRPr lang="el-GR" sz="3600" dirty="0"/>
        </a:p>
      </dgm:t>
    </dgm:pt>
    <dgm:pt modelId="{39760574-CCD8-46D9-B7BE-E4BDDE05D43C}" type="parTrans" cxnId="{9EE2C6F0-B248-4F80-BEF2-A5C1124E4697}">
      <dgm:prSet/>
      <dgm:spPr/>
      <dgm:t>
        <a:bodyPr/>
        <a:lstStyle/>
        <a:p>
          <a:endParaRPr lang="el-GR"/>
        </a:p>
      </dgm:t>
    </dgm:pt>
    <dgm:pt modelId="{2AFD1010-DB3B-46BE-AE31-26B3F5268C03}" type="sibTrans" cxnId="{9EE2C6F0-B248-4F80-BEF2-A5C1124E4697}">
      <dgm:prSet/>
      <dgm:spPr/>
      <dgm:t>
        <a:bodyPr/>
        <a:lstStyle/>
        <a:p>
          <a:endParaRPr lang="el-GR"/>
        </a:p>
      </dgm:t>
    </dgm:pt>
    <dgm:pt modelId="{69362F58-448C-42F1-B061-55F30525091C}">
      <dgm:prSet phldrT="[Κείμενο]" custT="1"/>
      <dgm:spPr/>
      <dgm:t>
        <a:bodyPr/>
        <a:lstStyle/>
        <a:p>
          <a:r>
            <a:rPr lang="el-GR" sz="3600" dirty="0" smtClean="0"/>
            <a:t>ΣΠΙΤΙ</a:t>
          </a:r>
          <a:r>
            <a:rPr lang="el-GR" sz="4400" dirty="0" smtClean="0"/>
            <a:t> </a:t>
          </a:r>
        </a:p>
        <a:p>
          <a:r>
            <a:rPr lang="el-GR" sz="2000" dirty="0" smtClean="0"/>
            <a:t>παράδοση μαθήματος</a:t>
          </a:r>
          <a:endParaRPr lang="el-GR" sz="4400" dirty="0"/>
        </a:p>
      </dgm:t>
    </dgm:pt>
    <dgm:pt modelId="{8BAAF160-0100-4C75-8A4E-E493BE7DD94A}" type="parTrans" cxnId="{8ACA0833-AB16-4C79-8368-24B6409F1D5C}">
      <dgm:prSet/>
      <dgm:spPr/>
      <dgm:t>
        <a:bodyPr/>
        <a:lstStyle/>
        <a:p>
          <a:endParaRPr lang="el-GR"/>
        </a:p>
      </dgm:t>
    </dgm:pt>
    <dgm:pt modelId="{11BDB853-CE63-43DB-8132-FEEEAB8F70FB}" type="sibTrans" cxnId="{8ACA0833-AB16-4C79-8368-24B6409F1D5C}">
      <dgm:prSet/>
      <dgm:spPr/>
      <dgm:t>
        <a:bodyPr/>
        <a:lstStyle/>
        <a:p>
          <a:endParaRPr lang="el-GR"/>
        </a:p>
      </dgm:t>
    </dgm:pt>
    <dgm:pt modelId="{D0BDC1D4-4131-4B3F-8DD9-01F7B28E7A4D}">
      <dgm:prSet phldrT="[Κείμενο]" custT="1"/>
      <dgm:spPr/>
      <dgm:t>
        <a:bodyPr/>
        <a:lstStyle/>
        <a:p>
          <a:r>
            <a:rPr lang="el-GR" sz="3200" dirty="0" smtClean="0"/>
            <a:t>ΣΧΟΛΕΙΟ</a:t>
          </a:r>
        </a:p>
        <a:p>
          <a:r>
            <a:rPr lang="el-GR" sz="2000" dirty="0" smtClean="0"/>
            <a:t>ομαδοσυνεργατικές ή άλλου τύπου εργασίες</a:t>
          </a:r>
          <a:endParaRPr lang="el-GR" sz="5300" dirty="0"/>
        </a:p>
      </dgm:t>
    </dgm:pt>
    <dgm:pt modelId="{B8004C9F-70BF-4245-A62D-E435393CB89E}" type="parTrans" cxnId="{9F247674-B53B-4834-A790-F74FFDF0B330}">
      <dgm:prSet/>
      <dgm:spPr/>
      <dgm:t>
        <a:bodyPr/>
        <a:lstStyle/>
        <a:p>
          <a:endParaRPr lang="el-GR"/>
        </a:p>
      </dgm:t>
    </dgm:pt>
    <dgm:pt modelId="{78708787-BC9C-4DE4-8FA0-A0A0A9057A47}" type="sibTrans" cxnId="{9F247674-B53B-4834-A790-F74FFDF0B330}">
      <dgm:prSet/>
      <dgm:spPr/>
      <dgm:t>
        <a:bodyPr/>
        <a:lstStyle/>
        <a:p>
          <a:endParaRPr lang="el-GR"/>
        </a:p>
      </dgm:t>
    </dgm:pt>
    <dgm:pt modelId="{82F082DC-4BB8-4B13-8E74-D78A0896807C}" type="pres">
      <dgm:prSet presAssocID="{5DF5D454-7C38-4279-AE6A-525E6B97B6EB}" presName="diagram" presStyleCnt="0">
        <dgm:presLayoutVars>
          <dgm:chPref val="1"/>
          <dgm:dir/>
          <dgm:animOne val="branch"/>
          <dgm:animLvl val="lvl"/>
          <dgm:resizeHandles val="exact"/>
        </dgm:presLayoutVars>
      </dgm:prSet>
      <dgm:spPr/>
      <dgm:t>
        <a:bodyPr/>
        <a:lstStyle/>
        <a:p>
          <a:endParaRPr lang="el-GR"/>
        </a:p>
      </dgm:t>
    </dgm:pt>
    <dgm:pt modelId="{43AEE49A-EF2C-433A-8EEE-0161FCCC1371}" type="pres">
      <dgm:prSet presAssocID="{26D994ED-CFB0-42B0-AD82-B8B6A49DC55C}" presName="root1" presStyleCnt="0"/>
      <dgm:spPr/>
    </dgm:pt>
    <dgm:pt modelId="{C7D1E176-57C4-4436-AC85-C2336096CFF1}" type="pres">
      <dgm:prSet presAssocID="{26D994ED-CFB0-42B0-AD82-B8B6A49DC55C}" presName="LevelOneTextNode" presStyleLbl="node0" presStyleIdx="0" presStyleCnt="1" custLinFactNeighborX="-57" custLinFactNeighborY="12353">
        <dgm:presLayoutVars>
          <dgm:chPref val="3"/>
        </dgm:presLayoutVars>
      </dgm:prSet>
      <dgm:spPr/>
      <dgm:t>
        <a:bodyPr/>
        <a:lstStyle/>
        <a:p>
          <a:endParaRPr lang="el-GR"/>
        </a:p>
      </dgm:t>
    </dgm:pt>
    <dgm:pt modelId="{1DBA9C3A-00AB-4E01-A740-29FE392345DF}" type="pres">
      <dgm:prSet presAssocID="{26D994ED-CFB0-42B0-AD82-B8B6A49DC55C}" presName="level2hierChild" presStyleCnt="0"/>
      <dgm:spPr/>
    </dgm:pt>
    <dgm:pt modelId="{DD3C5946-C8A9-4403-8BCD-5302811AA721}" type="pres">
      <dgm:prSet presAssocID="{8BAAF160-0100-4C75-8A4E-E493BE7DD94A}" presName="conn2-1" presStyleLbl="parChTrans1D2" presStyleIdx="0" presStyleCnt="2"/>
      <dgm:spPr/>
      <dgm:t>
        <a:bodyPr/>
        <a:lstStyle/>
        <a:p>
          <a:endParaRPr lang="el-GR"/>
        </a:p>
      </dgm:t>
    </dgm:pt>
    <dgm:pt modelId="{99C8D75D-16A3-45B1-B1E3-8F03B99AF749}" type="pres">
      <dgm:prSet presAssocID="{8BAAF160-0100-4C75-8A4E-E493BE7DD94A}" presName="connTx" presStyleLbl="parChTrans1D2" presStyleIdx="0" presStyleCnt="2"/>
      <dgm:spPr/>
      <dgm:t>
        <a:bodyPr/>
        <a:lstStyle/>
        <a:p>
          <a:endParaRPr lang="el-GR"/>
        </a:p>
      </dgm:t>
    </dgm:pt>
    <dgm:pt modelId="{D64B8F0E-C810-48CB-8BC4-C8B6657B1F5F}" type="pres">
      <dgm:prSet presAssocID="{69362F58-448C-42F1-B061-55F30525091C}" presName="root2" presStyleCnt="0"/>
      <dgm:spPr/>
    </dgm:pt>
    <dgm:pt modelId="{63EEDCFE-F406-46E1-9F94-144EC032BE42}" type="pres">
      <dgm:prSet presAssocID="{69362F58-448C-42F1-B061-55F30525091C}" presName="LevelTwoTextNode" presStyleLbl="node2" presStyleIdx="0" presStyleCnt="2" custScaleX="83676" custScaleY="77403" custLinFactNeighborX="73" custLinFactNeighborY="12541">
        <dgm:presLayoutVars>
          <dgm:chPref val="3"/>
        </dgm:presLayoutVars>
      </dgm:prSet>
      <dgm:spPr/>
      <dgm:t>
        <a:bodyPr/>
        <a:lstStyle/>
        <a:p>
          <a:endParaRPr lang="el-GR"/>
        </a:p>
      </dgm:t>
    </dgm:pt>
    <dgm:pt modelId="{52F9716E-091A-4668-9782-1A73C099C1EA}" type="pres">
      <dgm:prSet presAssocID="{69362F58-448C-42F1-B061-55F30525091C}" presName="level3hierChild" presStyleCnt="0"/>
      <dgm:spPr/>
    </dgm:pt>
    <dgm:pt modelId="{94703CDE-ACCB-4AFF-8B9A-8F979087BA2C}" type="pres">
      <dgm:prSet presAssocID="{B8004C9F-70BF-4245-A62D-E435393CB89E}" presName="conn2-1" presStyleLbl="parChTrans1D2" presStyleIdx="1" presStyleCnt="2"/>
      <dgm:spPr/>
      <dgm:t>
        <a:bodyPr/>
        <a:lstStyle/>
        <a:p>
          <a:endParaRPr lang="el-GR"/>
        </a:p>
      </dgm:t>
    </dgm:pt>
    <dgm:pt modelId="{59E31A63-8A9E-4094-9BA9-0F9AE8EF3669}" type="pres">
      <dgm:prSet presAssocID="{B8004C9F-70BF-4245-A62D-E435393CB89E}" presName="connTx" presStyleLbl="parChTrans1D2" presStyleIdx="1" presStyleCnt="2"/>
      <dgm:spPr/>
      <dgm:t>
        <a:bodyPr/>
        <a:lstStyle/>
        <a:p>
          <a:endParaRPr lang="el-GR"/>
        </a:p>
      </dgm:t>
    </dgm:pt>
    <dgm:pt modelId="{649E6927-A247-40F1-8373-857D6E06E413}" type="pres">
      <dgm:prSet presAssocID="{D0BDC1D4-4131-4B3F-8DD9-01F7B28E7A4D}" presName="root2" presStyleCnt="0"/>
      <dgm:spPr/>
    </dgm:pt>
    <dgm:pt modelId="{FA44F013-ACCB-45BB-8EAE-4FBA1A00415D}" type="pres">
      <dgm:prSet presAssocID="{D0BDC1D4-4131-4B3F-8DD9-01F7B28E7A4D}" presName="LevelTwoTextNode" presStyleLbl="node2" presStyleIdx="1" presStyleCnt="2" custScaleX="83039" custLinFactNeighborX="73" custLinFactNeighborY="12165">
        <dgm:presLayoutVars>
          <dgm:chPref val="3"/>
        </dgm:presLayoutVars>
      </dgm:prSet>
      <dgm:spPr/>
      <dgm:t>
        <a:bodyPr/>
        <a:lstStyle/>
        <a:p>
          <a:endParaRPr lang="el-GR"/>
        </a:p>
      </dgm:t>
    </dgm:pt>
    <dgm:pt modelId="{20CA8427-3AC2-490E-97CB-9A8B17042D56}" type="pres">
      <dgm:prSet presAssocID="{D0BDC1D4-4131-4B3F-8DD9-01F7B28E7A4D}" presName="level3hierChild" presStyleCnt="0"/>
      <dgm:spPr/>
    </dgm:pt>
  </dgm:ptLst>
  <dgm:cxnLst>
    <dgm:cxn modelId="{9EE2C6F0-B248-4F80-BEF2-A5C1124E4697}" srcId="{5DF5D454-7C38-4279-AE6A-525E6B97B6EB}" destId="{26D994ED-CFB0-42B0-AD82-B8B6A49DC55C}" srcOrd="0" destOrd="0" parTransId="{39760574-CCD8-46D9-B7BE-E4BDDE05D43C}" sibTransId="{2AFD1010-DB3B-46BE-AE31-26B3F5268C03}"/>
    <dgm:cxn modelId="{3EC1D23C-4F4C-4962-89C2-68FFB32C4F13}" type="presOf" srcId="{D0BDC1D4-4131-4B3F-8DD9-01F7B28E7A4D}" destId="{FA44F013-ACCB-45BB-8EAE-4FBA1A00415D}" srcOrd="0" destOrd="0" presId="urn:microsoft.com/office/officeart/2005/8/layout/hierarchy2"/>
    <dgm:cxn modelId="{21599148-052A-40B9-A91C-BF3F5DEE40B2}" type="presOf" srcId="{B8004C9F-70BF-4245-A62D-E435393CB89E}" destId="{94703CDE-ACCB-4AFF-8B9A-8F979087BA2C}" srcOrd="0" destOrd="0" presId="urn:microsoft.com/office/officeart/2005/8/layout/hierarchy2"/>
    <dgm:cxn modelId="{BEC781DA-89E8-4107-9DED-193F55233DB4}" type="presOf" srcId="{8BAAF160-0100-4C75-8A4E-E493BE7DD94A}" destId="{99C8D75D-16A3-45B1-B1E3-8F03B99AF749}" srcOrd="1" destOrd="0" presId="urn:microsoft.com/office/officeart/2005/8/layout/hierarchy2"/>
    <dgm:cxn modelId="{A2250FE3-7478-4ABB-A729-40A306C70929}" type="presOf" srcId="{8BAAF160-0100-4C75-8A4E-E493BE7DD94A}" destId="{DD3C5946-C8A9-4403-8BCD-5302811AA721}" srcOrd="0" destOrd="0" presId="urn:microsoft.com/office/officeart/2005/8/layout/hierarchy2"/>
    <dgm:cxn modelId="{5A35062C-43A4-438B-8081-F6DAFE35A017}" type="presOf" srcId="{69362F58-448C-42F1-B061-55F30525091C}" destId="{63EEDCFE-F406-46E1-9F94-144EC032BE42}" srcOrd="0" destOrd="0" presId="urn:microsoft.com/office/officeart/2005/8/layout/hierarchy2"/>
    <dgm:cxn modelId="{8ACA0833-AB16-4C79-8368-24B6409F1D5C}" srcId="{26D994ED-CFB0-42B0-AD82-B8B6A49DC55C}" destId="{69362F58-448C-42F1-B061-55F30525091C}" srcOrd="0" destOrd="0" parTransId="{8BAAF160-0100-4C75-8A4E-E493BE7DD94A}" sibTransId="{11BDB853-CE63-43DB-8132-FEEEAB8F70FB}"/>
    <dgm:cxn modelId="{6F1C537A-6225-4F81-A7A8-168531777DEF}" type="presOf" srcId="{26D994ED-CFB0-42B0-AD82-B8B6A49DC55C}" destId="{C7D1E176-57C4-4436-AC85-C2336096CFF1}" srcOrd="0" destOrd="0" presId="urn:microsoft.com/office/officeart/2005/8/layout/hierarchy2"/>
    <dgm:cxn modelId="{A14BFDF5-5A4B-4F46-B8C6-4474BED4F4AF}" type="presOf" srcId="{B8004C9F-70BF-4245-A62D-E435393CB89E}" destId="{59E31A63-8A9E-4094-9BA9-0F9AE8EF3669}" srcOrd="1" destOrd="0" presId="urn:microsoft.com/office/officeart/2005/8/layout/hierarchy2"/>
    <dgm:cxn modelId="{9F247674-B53B-4834-A790-F74FFDF0B330}" srcId="{26D994ED-CFB0-42B0-AD82-B8B6A49DC55C}" destId="{D0BDC1D4-4131-4B3F-8DD9-01F7B28E7A4D}" srcOrd="1" destOrd="0" parTransId="{B8004C9F-70BF-4245-A62D-E435393CB89E}" sibTransId="{78708787-BC9C-4DE4-8FA0-A0A0A9057A47}"/>
    <dgm:cxn modelId="{47776981-1F15-4E34-9653-BACF1BC33885}" type="presOf" srcId="{5DF5D454-7C38-4279-AE6A-525E6B97B6EB}" destId="{82F082DC-4BB8-4B13-8E74-D78A0896807C}" srcOrd="0" destOrd="0" presId="urn:microsoft.com/office/officeart/2005/8/layout/hierarchy2"/>
    <dgm:cxn modelId="{C270E011-995E-4A8D-A622-18C39CA14422}" type="presParOf" srcId="{82F082DC-4BB8-4B13-8E74-D78A0896807C}" destId="{43AEE49A-EF2C-433A-8EEE-0161FCCC1371}" srcOrd="0" destOrd="0" presId="urn:microsoft.com/office/officeart/2005/8/layout/hierarchy2"/>
    <dgm:cxn modelId="{6430ECAD-BFCA-42B1-8F5D-BB1DE670991A}" type="presParOf" srcId="{43AEE49A-EF2C-433A-8EEE-0161FCCC1371}" destId="{C7D1E176-57C4-4436-AC85-C2336096CFF1}" srcOrd="0" destOrd="0" presId="urn:microsoft.com/office/officeart/2005/8/layout/hierarchy2"/>
    <dgm:cxn modelId="{2E806FE5-0F18-41F1-85AC-E7F132BFE8F7}" type="presParOf" srcId="{43AEE49A-EF2C-433A-8EEE-0161FCCC1371}" destId="{1DBA9C3A-00AB-4E01-A740-29FE392345DF}" srcOrd="1" destOrd="0" presId="urn:microsoft.com/office/officeart/2005/8/layout/hierarchy2"/>
    <dgm:cxn modelId="{EEA501EB-B287-4B8A-AAE7-8D6EA32988FF}" type="presParOf" srcId="{1DBA9C3A-00AB-4E01-A740-29FE392345DF}" destId="{DD3C5946-C8A9-4403-8BCD-5302811AA721}" srcOrd="0" destOrd="0" presId="urn:microsoft.com/office/officeart/2005/8/layout/hierarchy2"/>
    <dgm:cxn modelId="{3A314251-ECA0-4A8D-84D7-3F5D81B824FA}" type="presParOf" srcId="{DD3C5946-C8A9-4403-8BCD-5302811AA721}" destId="{99C8D75D-16A3-45B1-B1E3-8F03B99AF749}" srcOrd="0" destOrd="0" presId="urn:microsoft.com/office/officeart/2005/8/layout/hierarchy2"/>
    <dgm:cxn modelId="{D0A1F2FA-45DA-491B-9841-5432E8B1807B}" type="presParOf" srcId="{1DBA9C3A-00AB-4E01-A740-29FE392345DF}" destId="{D64B8F0E-C810-48CB-8BC4-C8B6657B1F5F}" srcOrd="1" destOrd="0" presId="urn:microsoft.com/office/officeart/2005/8/layout/hierarchy2"/>
    <dgm:cxn modelId="{CF1CD373-2CFA-4BC3-A1D0-368B3BD51952}" type="presParOf" srcId="{D64B8F0E-C810-48CB-8BC4-C8B6657B1F5F}" destId="{63EEDCFE-F406-46E1-9F94-144EC032BE42}" srcOrd="0" destOrd="0" presId="urn:microsoft.com/office/officeart/2005/8/layout/hierarchy2"/>
    <dgm:cxn modelId="{70F2BBC3-3261-41CB-9D0E-54ABE2E8C0A9}" type="presParOf" srcId="{D64B8F0E-C810-48CB-8BC4-C8B6657B1F5F}" destId="{52F9716E-091A-4668-9782-1A73C099C1EA}" srcOrd="1" destOrd="0" presId="urn:microsoft.com/office/officeart/2005/8/layout/hierarchy2"/>
    <dgm:cxn modelId="{70FF4F32-95E9-4776-B973-8002769A9D43}" type="presParOf" srcId="{1DBA9C3A-00AB-4E01-A740-29FE392345DF}" destId="{94703CDE-ACCB-4AFF-8B9A-8F979087BA2C}" srcOrd="2" destOrd="0" presId="urn:microsoft.com/office/officeart/2005/8/layout/hierarchy2"/>
    <dgm:cxn modelId="{7BA6E8A1-BF73-4405-9545-203DEC888DCF}" type="presParOf" srcId="{94703CDE-ACCB-4AFF-8B9A-8F979087BA2C}" destId="{59E31A63-8A9E-4094-9BA9-0F9AE8EF3669}" srcOrd="0" destOrd="0" presId="urn:microsoft.com/office/officeart/2005/8/layout/hierarchy2"/>
    <dgm:cxn modelId="{AD0CF31B-6D2B-4D25-B7A9-A39A003D274C}" type="presParOf" srcId="{1DBA9C3A-00AB-4E01-A740-29FE392345DF}" destId="{649E6927-A247-40F1-8373-857D6E06E413}" srcOrd="3" destOrd="0" presId="urn:microsoft.com/office/officeart/2005/8/layout/hierarchy2"/>
    <dgm:cxn modelId="{7B7FBADB-1F5A-4619-A54E-18A1818D9905}" type="presParOf" srcId="{649E6927-A247-40F1-8373-857D6E06E413}" destId="{FA44F013-ACCB-45BB-8EAE-4FBA1A00415D}" srcOrd="0" destOrd="0" presId="urn:microsoft.com/office/officeart/2005/8/layout/hierarchy2"/>
    <dgm:cxn modelId="{86D0F393-1F1D-428C-A0E8-FE840D86C4C3}" type="presParOf" srcId="{649E6927-A247-40F1-8373-857D6E06E413}" destId="{20CA8427-3AC2-490E-97CB-9A8B17042D56}"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D1E176-57C4-4436-AC85-C2336096CFF1}">
      <dsp:nvSpPr>
        <dsp:cNvPr id="0" name=""/>
        <dsp:cNvSpPr/>
      </dsp:nvSpPr>
      <dsp:spPr>
        <a:xfrm>
          <a:off x="14" y="1512169"/>
          <a:ext cx="3442882" cy="1721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l-GR" sz="3600" kern="1200" dirty="0" smtClean="0"/>
            <a:t>ΜΑΘΗΤΗΣ</a:t>
          </a:r>
          <a:endParaRPr lang="el-GR" sz="3600" kern="1200" dirty="0"/>
        </a:p>
      </dsp:txBody>
      <dsp:txXfrm>
        <a:off x="50433" y="1562588"/>
        <a:ext cx="3342044" cy="1620603"/>
      </dsp:txXfrm>
    </dsp:sp>
    <dsp:sp modelId="{DD3C5946-C8A9-4403-8BCD-5302811AA721}">
      <dsp:nvSpPr>
        <dsp:cNvPr id="0" name=""/>
        <dsp:cNvSpPr/>
      </dsp:nvSpPr>
      <dsp:spPr>
        <a:xfrm rot="19467578">
          <a:off x="3284800" y="1843734"/>
          <a:ext cx="1697286" cy="71718"/>
        </a:xfrm>
        <a:custGeom>
          <a:avLst/>
          <a:gdLst/>
          <a:ahLst/>
          <a:cxnLst/>
          <a:rect l="0" t="0" r="0" b="0"/>
          <a:pathLst>
            <a:path>
              <a:moveTo>
                <a:pt x="0" y="35859"/>
              </a:moveTo>
              <a:lnTo>
                <a:pt x="1697286" y="3585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l-GR" sz="600" kern="1200"/>
        </a:p>
      </dsp:txBody>
      <dsp:txXfrm>
        <a:off x="4091011" y="1837161"/>
        <a:ext cx="84864" cy="84864"/>
      </dsp:txXfrm>
    </dsp:sp>
    <dsp:sp modelId="{63EEDCFE-F406-46E1-9F94-144EC032BE42}">
      <dsp:nvSpPr>
        <dsp:cNvPr id="0" name=""/>
        <dsp:cNvSpPr/>
      </dsp:nvSpPr>
      <dsp:spPr>
        <a:xfrm>
          <a:off x="4823989" y="720073"/>
          <a:ext cx="2880866" cy="13324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l-GR" sz="3600" kern="1200" dirty="0" smtClean="0"/>
            <a:t>ΣΠΙΤΙ</a:t>
          </a:r>
          <a:r>
            <a:rPr lang="el-GR" sz="4400" kern="1200" dirty="0" smtClean="0"/>
            <a:t> </a:t>
          </a:r>
        </a:p>
        <a:p>
          <a:pPr lvl="0" algn="ctr" defTabSz="1600200">
            <a:lnSpc>
              <a:spcPct val="90000"/>
            </a:lnSpc>
            <a:spcBef>
              <a:spcPct val="0"/>
            </a:spcBef>
            <a:spcAft>
              <a:spcPct val="35000"/>
            </a:spcAft>
          </a:pPr>
          <a:r>
            <a:rPr lang="el-GR" sz="2000" kern="1200" dirty="0" smtClean="0"/>
            <a:t>παράδοση μαθήματος</a:t>
          </a:r>
          <a:endParaRPr lang="el-GR" sz="4400" kern="1200" dirty="0"/>
        </a:p>
      </dsp:txBody>
      <dsp:txXfrm>
        <a:off x="4863015" y="759099"/>
        <a:ext cx="2802814" cy="1254395"/>
      </dsp:txXfrm>
    </dsp:sp>
    <dsp:sp modelId="{94703CDE-ACCB-4AFF-8B9A-8F979087BA2C}">
      <dsp:nvSpPr>
        <dsp:cNvPr id="0" name=""/>
        <dsp:cNvSpPr/>
      </dsp:nvSpPr>
      <dsp:spPr>
        <a:xfrm rot="1789553">
          <a:off x="3337421" y="2733077"/>
          <a:ext cx="1592580" cy="71718"/>
        </a:xfrm>
        <a:custGeom>
          <a:avLst/>
          <a:gdLst/>
          <a:ahLst/>
          <a:cxnLst/>
          <a:rect l="0" t="0" r="0" b="0"/>
          <a:pathLst>
            <a:path>
              <a:moveTo>
                <a:pt x="0" y="35859"/>
              </a:moveTo>
              <a:lnTo>
                <a:pt x="1592580" y="3585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4093896" y="2729122"/>
        <a:ext cx="79629" cy="79629"/>
      </dsp:txXfrm>
    </dsp:sp>
    <dsp:sp modelId="{FA44F013-ACCB-45BB-8EAE-4FBA1A00415D}">
      <dsp:nvSpPr>
        <dsp:cNvPr id="0" name=""/>
        <dsp:cNvSpPr/>
      </dsp:nvSpPr>
      <dsp:spPr>
        <a:xfrm>
          <a:off x="4824525" y="2304264"/>
          <a:ext cx="2858935" cy="1721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l-GR" sz="3200" kern="1200" dirty="0" smtClean="0"/>
            <a:t>ΣΧΟΛΕΙΟ</a:t>
          </a:r>
        </a:p>
        <a:p>
          <a:pPr lvl="0" algn="ctr" defTabSz="1422400">
            <a:lnSpc>
              <a:spcPct val="90000"/>
            </a:lnSpc>
            <a:spcBef>
              <a:spcPct val="0"/>
            </a:spcBef>
            <a:spcAft>
              <a:spcPct val="35000"/>
            </a:spcAft>
          </a:pPr>
          <a:r>
            <a:rPr lang="el-GR" sz="2000" kern="1200" dirty="0" smtClean="0"/>
            <a:t>ομαδοσυνεργατικές ή άλλου τύπου εργασίες</a:t>
          </a:r>
          <a:endParaRPr lang="el-GR" sz="5300" kern="1200" dirty="0"/>
        </a:p>
      </dsp:txBody>
      <dsp:txXfrm>
        <a:off x="4874944" y="2354683"/>
        <a:ext cx="2758097" cy="162060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45659" cy="4969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50443" y="0"/>
            <a:ext cx="2945659" cy="4969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19163" y="744538"/>
            <a:ext cx="4959350" cy="3721100"/>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79768" y="4715639"/>
            <a:ext cx="5438140" cy="44663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428040"/>
            <a:ext cx="2945659" cy="49698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50443" y="9428040"/>
            <a:ext cx="2945659" cy="49698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Η εργασία έχει θέμα την@</a:t>
            </a:r>
          </a:p>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398256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Υπάρχουν ολοένα και περισσότερες έρευνες συναφείς με την ΑΤ</a:t>
            </a:r>
          </a:p>
          <a:p>
            <a:r>
              <a:rPr lang="el-GR" dirty="0" smtClean="0"/>
              <a:t>Θα θέλαμε να επισημάνουμε </a:t>
            </a:r>
            <a:r>
              <a:rPr lang="el-GR" baseline="0" dirty="0" smtClean="0"/>
              <a:t>κάποιες οι οποίες επηρέασαν ιδιαίτερα την εργασία μας@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t>Το 2002 οι </a:t>
            </a:r>
            <a:r>
              <a:rPr lang="en-US" b="1" dirty="0" err="1" smtClean="0"/>
              <a:t>Fagen</a:t>
            </a:r>
            <a:r>
              <a:rPr lang="el-GR" b="1" dirty="0" smtClean="0"/>
              <a:t>, </a:t>
            </a:r>
            <a:r>
              <a:rPr lang="en-US" b="1" dirty="0" smtClean="0"/>
              <a:t>Crouch</a:t>
            </a:r>
            <a:r>
              <a:rPr lang="el-GR" b="1" dirty="0" smtClean="0"/>
              <a:t> &amp; </a:t>
            </a:r>
            <a:r>
              <a:rPr lang="en-US" b="1" dirty="0" smtClean="0"/>
              <a:t>Mazur</a:t>
            </a:r>
            <a:r>
              <a:rPr lang="el-GR" b="1" dirty="0" smtClean="0"/>
              <a:t> σε άρθρο τους ανέφεραν ότι Η ανεστραμμένη τάξη με τις δραστηριότητες του υλικού συνήθως εξασκεί τις χαμηλότερου επιπέδου γνωστικές δεξιότητες του μαθητή στο σπίτι, αφήνοντας περισσότερο χρόνο συμμετοχικών δραστηριοτήτων και κριτικής σκέψης μέσα στην τάξη@</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Το 2014</a:t>
            </a:r>
            <a:r>
              <a:rPr lang="el-GR" baseline="0" dirty="0" smtClean="0"/>
              <a:t> η Σπανού έπειτα από την εφαρμογή του μοντέλου παρατήρησε  </a:t>
            </a:r>
            <a:r>
              <a:rPr lang="el-GR" sz="1200" b="1" kern="1200" dirty="0" smtClean="0">
                <a:solidFill>
                  <a:schemeClr val="dk1"/>
                </a:solidFill>
                <a:effectLst/>
                <a:latin typeface="Times New Roman" pitchFamily="18" charset="0"/>
                <a:ea typeface="+mn-ea"/>
                <a:cs typeface="+mn-cs"/>
              </a:rPr>
              <a:t>οφέλη σημαντικά μεγαλύτερα για τους πιο αδύναμους μαθητές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dirty="0" smtClean="0">
                <a:solidFill>
                  <a:schemeClr val="dk1"/>
                </a:solidFill>
                <a:effectLst/>
                <a:latin typeface="Times New Roman" pitchFamily="18" charset="0"/>
                <a:ea typeface="+mn-ea"/>
                <a:cs typeface="+mn-cs"/>
              </a:rPr>
              <a:t>Το ίδιο έτος η </a:t>
            </a:r>
            <a:r>
              <a:rPr lang="el-GR" sz="1200" b="1" kern="1200" dirty="0" err="1" smtClean="0">
                <a:solidFill>
                  <a:schemeClr val="dk1"/>
                </a:solidFill>
                <a:effectLst/>
                <a:latin typeface="Times New Roman" pitchFamily="18" charset="0"/>
                <a:ea typeface="+mn-ea"/>
                <a:cs typeface="+mn-cs"/>
              </a:rPr>
              <a:t>Κατσά</a:t>
            </a:r>
            <a:r>
              <a:rPr lang="el-GR" sz="1200" b="1" kern="1200" dirty="0" smtClean="0">
                <a:solidFill>
                  <a:schemeClr val="dk1"/>
                </a:solidFill>
                <a:effectLst/>
                <a:latin typeface="Times New Roman" pitchFamily="18" charset="0"/>
                <a:ea typeface="+mn-ea"/>
                <a:cs typeface="+mn-cs"/>
              </a:rPr>
              <a:t> </a:t>
            </a:r>
            <a:r>
              <a:rPr lang="el-GR" b="1" dirty="0" smtClean="0"/>
              <a:t>Προτείνει διερεύνηση </a:t>
            </a:r>
            <a:r>
              <a:rPr lang="el-GR" sz="1200" b="1" kern="1200" dirty="0" smtClean="0">
                <a:solidFill>
                  <a:schemeClr val="dk1"/>
                </a:solidFill>
                <a:effectLst/>
                <a:latin typeface="Times New Roman" pitchFamily="18" charset="0"/>
                <a:ea typeface="+mn-ea"/>
                <a:cs typeface="+mn-cs"/>
              </a:rPr>
              <a:t>πιθανής σχέσης της βελτίωσης της επίδοσης των μαθητών με τους γνωστικούς στόχους της ταξινομίας του Bloom @</a:t>
            </a:r>
            <a:endParaRPr lang="el-GR" b="1"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Το 2015 η </a:t>
            </a:r>
            <a:r>
              <a:rPr lang="el-GR" dirty="0" err="1" smtClean="0"/>
              <a:t>Γαριού</a:t>
            </a:r>
            <a:r>
              <a:rPr lang="el-GR" dirty="0" smtClean="0"/>
              <a:t> </a:t>
            </a:r>
            <a:r>
              <a:rPr lang="el-GR" sz="1200" b="1" kern="1200" dirty="0" smtClean="0">
                <a:solidFill>
                  <a:schemeClr val="dk1"/>
                </a:solidFill>
                <a:effectLst/>
                <a:latin typeface="Times New Roman" pitchFamily="18" charset="0"/>
                <a:ea typeface="+mn-ea"/>
                <a:cs typeface="+mn-cs"/>
              </a:rPr>
              <a:t>προτείνει διαμορφωτικό τεστ ακριβώς πριν την τέλεση της διδασκαλίας ενώ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dirty="0" smtClean="0">
                <a:solidFill>
                  <a:schemeClr val="dk1"/>
                </a:solidFill>
                <a:effectLst/>
                <a:latin typeface="Times New Roman" pitchFamily="18" charset="0"/>
                <a:ea typeface="+mn-ea"/>
                <a:cs typeface="+mn-cs"/>
              </a:rPr>
              <a:t>το 2017 οι </a:t>
            </a:r>
            <a:r>
              <a:rPr lang="el-GR" sz="1200" b="1" kern="1200" dirty="0" err="1" smtClean="0">
                <a:solidFill>
                  <a:schemeClr val="dk1"/>
                </a:solidFill>
                <a:effectLst/>
                <a:latin typeface="Times New Roman" pitchFamily="18" charset="0"/>
                <a:ea typeface="+mn-ea"/>
                <a:cs typeface="+mn-cs"/>
              </a:rPr>
              <a:t>Graziano</a:t>
            </a:r>
            <a:r>
              <a:rPr lang="el-GR" sz="1200" b="1" kern="1200" dirty="0" smtClean="0">
                <a:solidFill>
                  <a:schemeClr val="dk1"/>
                </a:solidFill>
                <a:effectLst/>
                <a:latin typeface="Times New Roman" pitchFamily="18" charset="0"/>
                <a:ea typeface="+mn-ea"/>
                <a:cs typeface="+mn-cs"/>
              </a:rPr>
              <a:t> &amp;</a:t>
            </a:r>
            <a:r>
              <a:rPr lang="el-GR" sz="1200" b="1" kern="1200" baseline="0" dirty="0" smtClean="0">
                <a:solidFill>
                  <a:schemeClr val="dk1"/>
                </a:solidFill>
                <a:effectLst/>
                <a:latin typeface="Times New Roman" pitchFamily="18" charset="0"/>
                <a:ea typeface="+mn-ea"/>
                <a:cs typeface="+mn-cs"/>
              </a:rPr>
              <a:t> </a:t>
            </a:r>
            <a:r>
              <a:rPr lang="el-GR" sz="1200" b="1" kern="1200" dirty="0" err="1" smtClean="0">
                <a:solidFill>
                  <a:schemeClr val="dk1"/>
                </a:solidFill>
                <a:effectLst/>
                <a:latin typeface="Times New Roman" pitchFamily="18" charset="0"/>
                <a:ea typeface="+mn-ea"/>
                <a:cs typeface="+mn-cs"/>
              </a:rPr>
              <a:t>Heuett</a:t>
            </a:r>
            <a:r>
              <a:rPr lang="el-GR" sz="1200" b="1" kern="1200" dirty="0" smtClean="0">
                <a:solidFill>
                  <a:schemeClr val="dk1"/>
                </a:solidFill>
                <a:effectLst/>
                <a:latin typeface="Times New Roman" pitchFamily="18" charset="0"/>
                <a:ea typeface="+mn-ea"/>
                <a:cs typeface="+mn-cs"/>
              </a:rPr>
              <a:t> παρατήρησαν μεγάλη διαφορά στην ικανότητα επίλυσης προβλημάτων δηλαδή σε ανώτερου επιπέδου γνωστικές δεξιότητες</a:t>
            </a:r>
            <a:endParaRPr lang="el-GR" b="1"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10</a:t>
            </a:fld>
            <a:endParaRPr lang="el-GR"/>
          </a:p>
        </p:txBody>
      </p:sp>
    </p:spTree>
    <p:extLst>
      <p:ext uri="{BB962C8B-B14F-4D97-AF65-F5344CB8AC3E}">
        <p14:creationId xmlns:p14="http://schemas.microsoft.com/office/powerpoint/2010/main" val="3203387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b="0" baseline="0" dirty="0" smtClean="0"/>
              <a:t>Ο </a:t>
            </a:r>
            <a:r>
              <a:rPr lang="en-US" b="0" baseline="0" dirty="0" smtClean="0"/>
              <a:t>Mazur </a:t>
            </a:r>
            <a:r>
              <a:rPr lang="el-GR" b="0" baseline="0" dirty="0" smtClean="0"/>
              <a:t>το 2013 σε μία από τις διαλέξεις του, επεσήμανε ότι </a:t>
            </a:r>
            <a:r>
              <a:rPr lang="el-GR" sz="1200" dirty="0" smtClean="0"/>
              <a:t>Το πώς διατυπώνεις μία ερώτηση σε ένα τεστ και το πώς αξιολογείς την απάντηση καθορίζει ουσιαστικά σε ποια γνωστική δεξιότητα την κατατάσσεις, και ποια δεξιότητα αξιολογείς αντίστοιχα,  και προτείνει ότι πρέπει να ανέβει το επίπεδο σχετικά με το σε ποιες δεξιότητες πρέπει να στοχεύουν τα αυτομάτως αξιολογούμενα τεστ και τα τεστ γενικότερα </a:t>
            </a:r>
            <a:endParaRPr lang="el-GR" b="1"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11</a:t>
            </a:fld>
            <a:endParaRPr lang="el-GR"/>
          </a:p>
        </p:txBody>
      </p:sp>
    </p:spTree>
    <p:extLst>
      <p:ext uri="{BB962C8B-B14F-4D97-AF65-F5344CB8AC3E}">
        <p14:creationId xmlns:p14="http://schemas.microsoft.com/office/powerpoint/2010/main" val="2730311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Σχετικά</a:t>
            </a:r>
            <a:r>
              <a:rPr lang="el-GR" b="1" baseline="0" dirty="0" smtClean="0"/>
              <a:t> με τη μεθοδολογία , @ η χρονική περίοδος διεξαγωγής της έρευνας ήταν </a:t>
            </a:r>
            <a:r>
              <a:rPr lang="el-GR" b="1" baseline="0" dirty="0" err="1" smtClean="0"/>
              <a:t>Φεβρ</a:t>
            </a:r>
            <a:r>
              <a:rPr lang="el-GR" b="1" baseline="0" dirty="0" smtClean="0"/>
              <a:t> 18 – Μάιος 18@</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Πρόκειται για μία</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μελέτη περίπτωσης@</a:t>
            </a:r>
            <a:endParaRPr lang="el-GR" dirty="0" smtClean="0"/>
          </a:p>
          <a:p>
            <a:r>
              <a:rPr lang="el-GR" b="1" dirty="0" smtClean="0"/>
              <a:t>Με στοιχεία από έρευνα δράσης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Η έρευνα είναι</a:t>
            </a:r>
            <a:r>
              <a:rPr lang="el-GR" b="1" baseline="0" dirty="0" smtClean="0"/>
              <a:t> </a:t>
            </a:r>
            <a:r>
              <a:rPr lang="el-GR" b="1" dirty="0" smtClean="0"/>
              <a:t>Συγχρονική επιτόπια και χαρακτηρίζεται ως ποσοτική@</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Επιλέξαμε το κεφάλαιο των εξισώσεων@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κεφάλαιο που δεν τους είναι εντελώς άγνωστο,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διακρίνονται με μεγαλύτερη ευκολία οι γνωστικές δεξιότητες,@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1" dirty="0" smtClean="0"/>
              <a:t>και Έχουμε ήδη ελέγξει την προαπαιτούμενη γνώση των παιδιών@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b="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12</a:t>
            </a:fld>
            <a:endParaRPr lang="el-GR"/>
          </a:p>
        </p:txBody>
      </p:sp>
    </p:spTree>
    <p:extLst>
      <p:ext uri="{BB962C8B-B14F-4D97-AF65-F5344CB8AC3E}">
        <p14:creationId xmlns:p14="http://schemas.microsoft.com/office/powerpoint/2010/main" val="212775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Μας απασχόλησε@</a:t>
            </a:r>
          </a:p>
          <a:p>
            <a:r>
              <a:rPr lang="el-GR" dirty="0" smtClean="0"/>
              <a:t> η βελτίωση της επίδοσης των μαθητών @</a:t>
            </a:r>
          </a:p>
          <a:p>
            <a:r>
              <a:rPr lang="el-GR" dirty="0" smtClean="0"/>
              <a:t>σε κάθε στάδιο εφαρμογής της μεθοδολογίας της ανεστραμμένης τάξης και @</a:t>
            </a:r>
          </a:p>
          <a:p>
            <a:r>
              <a:rPr lang="el-GR" dirty="0" smtClean="0"/>
              <a:t>για κάθε επίπεδο ταξινομίας του </a:t>
            </a:r>
            <a:r>
              <a:rPr lang="en-US" dirty="0" smtClean="0"/>
              <a:t>Bloom</a:t>
            </a:r>
            <a:r>
              <a:rPr lang="el-GR" dirty="0" smtClean="0"/>
              <a:t> στο μάθημα των Μαθηματικών της Α Γυμνασίου στο κεφάλαιο των εξισώσεων. @</a:t>
            </a:r>
          </a:p>
          <a:p>
            <a:r>
              <a:rPr lang="el-GR" dirty="0" smtClean="0"/>
              <a:t>Ως έντυπα συλλογής δεδομένων χρησιμοποιήσαμε:@</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Ένα τεστ πριν δοθεί το υλικό στα παιδιά (</a:t>
            </a:r>
            <a:r>
              <a:rPr lang="en-US" dirty="0" smtClean="0"/>
              <a:t>Pre test</a:t>
            </a:r>
            <a:r>
              <a:rPr lang="el-GR"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 την αξιολόγηση των δραστηριοτήτων του υλικού (</a:t>
            </a:r>
            <a:r>
              <a:rPr lang="en-US" dirty="0" smtClean="0"/>
              <a:t>Mat test</a:t>
            </a:r>
            <a:r>
              <a:rPr lang="el-GR" dirty="0" smtClean="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ένα τεστ πριν τη διδασκαλία στην τάξη (</a:t>
            </a:r>
            <a:r>
              <a:rPr lang="en-US" dirty="0" smtClean="0"/>
              <a:t>Ex test</a:t>
            </a:r>
            <a:r>
              <a:rPr lang="el-GR"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 και ένα τελικό τεστ μετά τη διδασκαλία στην τάξη (</a:t>
            </a:r>
            <a:r>
              <a:rPr lang="en-US" dirty="0" smtClean="0"/>
              <a:t>Post test</a:t>
            </a:r>
            <a:r>
              <a:rPr lang="el-GR" dirty="0" smtClean="0"/>
              <a:t>). @</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13</a:t>
            </a:fld>
            <a:endParaRPr lang="el-GR"/>
          </a:p>
        </p:txBody>
      </p:sp>
    </p:spTree>
    <p:extLst>
      <p:ext uri="{BB962C8B-B14F-4D97-AF65-F5344CB8AC3E}">
        <p14:creationId xmlns:p14="http://schemas.microsoft.com/office/powerpoint/2010/main" val="1698660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Σχετικά με την αξιοπιστία αποφασίσαμε να ελέγξουμε σε </a:t>
            </a:r>
            <a:r>
              <a:rPr lang="el-GR" b="1" dirty="0" smtClean="0"/>
              <a:t>τέσσερα στάδια</a:t>
            </a:r>
            <a:r>
              <a:rPr lang="el-GR" dirty="0" smtClean="0"/>
              <a:t> τις επιδόσεις των μαθητών@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διευκολύναμε </a:t>
            </a:r>
            <a:r>
              <a:rPr lang="el-GR" b="1" dirty="0" smtClean="0"/>
              <a:t>όλα τα παιδιά</a:t>
            </a:r>
            <a:r>
              <a:rPr lang="el-GR" dirty="0" smtClean="0"/>
              <a:t> να αξιοποιήσουν το υλικό@</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0" dirty="0" smtClean="0"/>
              <a:t>Είχαμε</a:t>
            </a:r>
            <a:r>
              <a:rPr lang="el-GR" b="1" dirty="0" smtClean="0"/>
              <a:t> Ευελιξία </a:t>
            </a:r>
            <a:r>
              <a:rPr lang="el-GR" dirty="0" smtClean="0"/>
              <a:t>στον ακριβή χρόνο εφαρμογής της έρευνας@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Μάλιστα, Μία εβδομάδα πριν δοθεί το υλικό στους μαθητές, τους δόθηκε η πρόσβαση στην πλατφόρμα με οδηγίες για την πλοήγηση σε αυτήν.@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Καθ’ όλη τη διάρκεια της ενασχόλησης των παιδιών με το υλικό τους δόθηκε η δυνατότητα επικοινωνίας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με τον καθηγητή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αλλά και μεταξύ τους@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Για τη διασφάλιση της </a:t>
            </a:r>
            <a:r>
              <a:rPr lang="el-GR" b="1" dirty="0" smtClean="0"/>
              <a:t>αντικειμενικότητας</a:t>
            </a:r>
            <a:r>
              <a:rPr lang="el-GR" dirty="0" smtClean="0"/>
              <a:t> ενημερώθηκαν έγκαιρα όλοι οι εξωτερικοί συνεργάτες (συνάδελφοι</a:t>
            </a:r>
            <a:r>
              <a:rPr lang="el-GR" baseline="0" dirty="0" smtClean="0"/>
              <a:t> </a:t>
            </a:r>
            <a:r>
              <a:rPr lang="el-GR" dirty="0" smtClean="0"/>
              <a:t>Μαθηματικοί, κριτικός φίλος) για τους οποίους η πρόσβαση στο υλικό και στην τάξη ήταν ελεύθερη καθ’ όλη τη διάρκεια της παρέμβασης και οι παρατηρήσεις τους καταγράφηκαν και αξιοποιήθηκαν@</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14</a:t>
            </a:fld>
            <a:endParaRPr lang="el-GR"/>
          </a:p>
        </p:txBody>
      </p:sp>
    </p:spTree>
    <p:extLst>
      <p:ext uri="{BB962C8B-B14F-4D97-AF65-F5344CB8AC3E}">
        <p14:creationId xmlns:p14="http://schemas.microsoft.com/office/powerpoint/2010/main" val="3059241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@Κάθε άσκηση ή δραστηριότητα στα τεστ και στο υλικό διατυπώθηκε με τέτοιο τρόπο ώστε να αντιστοιχεί στη γνωστική δεξιότητα στην οποία στόχευε.@</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Αναλύσαμε τις πιθανές απαντήσεις και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κάναμε πειραματική βαθμολόγηση@</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Αναπροσαρμόζαμε συνεχώς τις ασκήσεις και τις δραστηριότητες σύμφωνα με τα δεδομένα που λαμβάναμε@</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Όλες οι δραστηριότητες φροντίσαμε</a:t>
            </a:r>
            <a:r>
              <a:rPr lang="el-GR" baseline="0" dirty="0" smtClean="0"/>
              <a:t> να </a:t>
            </a:r>
            <a:r>
              <a:rPr lang="el-GR" dirty="0" smtClean="0"/>
              <a:t>βαθμολογούνται με τον ίδιο μέγιστο - ελάχιστο βαθμό ώστε οι τυπικές αποκλίσεις και οι μέσοι όροι των αποτελεσμάτων να είναι άμεσα συγκρίσιμοι.@</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Χρησιμοποιώντας (Διαφορετικές πηγές, μεθόδους συλλογής δεδομένων, δια ζώσης επικοινωνία με μαθητές, κριτικό φίλο) πέτυχαμε την τριγωνοποίηση</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15</a:t>
            </a:fld>
            <a:endParaRPr lang="el-GR"/>
          </a:p>
        </p:txBody>
      </p:sp>
    </p:spTree>
    <p:extLst>
      <p:ext uri="{BB962C8B-B14F-4D97-AF65-F5344CB8AC3E}">
        <p14:creationId xmlns:p14="http://schemas.microsoft.com/office/powerpoint/2010/main" val="32254175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Ως προς</a:t>
            </a:r>
            <a:r>
              <a:rPr lang="el-GR" sz="1200" baseline="0" dirty="0" smtClean="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την </a:t>
            </a:r>
            <a:r>
              <a:rPr lang="el-GR" sz="1200" b="1" baseline="0" dirty="0" smtClean="0"/>
              <a:t>εγκυρότητα του περιεχομένου </a:t>
            </a:r>
            <a:r>
              <a:rPr lang="el-GR" sz="1200" baseline="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φ</a:t>
            </a:r>
            <a:r>
              <a:rPr lang="el-GR" sz="1200" dirty="0" smtClean="0"/>
              <a:t>ροντίσαμε</a:t>
            </a:r>
            <a:r>
              <a:rPr lang="el-GR" sz="1200" baseline="0" dirty="0" smtClean="0"/>
              <a:t> οι δραστηριότητες να καλύπτουν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επάξια όλα τα προσδοκώμενα μαθησιακά αποτελέσματα του κεφαλαίου αλλά και@</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όλες τις υπό διερεύνηση γνωστικές δεξιότητες όπου ήταν αυτό δυνατό.@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Επίσης η κατάλληλη διατύπωση των ερωτήσεων αποτελεί απαραίτητο στοιχείο εγκυρότητας περιεχομένου.@</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Ως</a:t>
            </a:r>
            <a:r>
              <a:rPr lang="el-GR" sz="1200" baseline="0" dirty="0" smtClean="0"/>
              <a:t> προς την </a:t>
            </a:r>
            <a:r>
              <a:rPr lang="el-GR" sz="1200" b="1" baseline="0" dirty="0" smtClean="0"/>
              <a:t>εγκυρότητα κριτηρίου </a:t>
            </a:r>
            <a:r>
              <a:rPr lang="el-GR" sz="1200" baseline="0" dirty="0" smtClean="0"/>
              <a:t>@</a:t>
            </a: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Φροντίσαμε Να γίνει εμπεριστατωμένη μελέτη των πιθανών απαντήσεων των μαθητών και ποιες γνωστικές δεξιότητες αυτές ευνοούσαν.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Τα κριτήρια αξιολόγησης των απαντήσεων των μαθητών δεν συσχετίζονταν απαραίτητα με το αποτέλεσμα αλλά με τη διαδικασία ή τη διατύπωση σκέψης που ακολούθησε ο μαθητής για να απαντήσει και ποια ή ποιες δεξιότητες ευνοούσε αυτή η διαδικασία-διατύπωση.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Τα κριτήρια αυτά ήταν σταθερά και διακριτά από την αρχή της αξιολόγησης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16</a:t>
            </a:fld>
            <a:endParaRPr lang="el-GR"/>
          </a:p>
        </p:txBody>
      </p:sp>
    </p:spTree>
    <p:extLst>
      <p:ext uri="{BB962C8B-B14F-4D97-AF65-F5344CB8AC3E}">
        <p14:creationId xmlns:p14="http://schemas.microsoft.com/office/powerpoint/2010/main" val="1257988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lvl="0"/>
            <a:r>
              <a:rPr lang="el-GR" dirty="0" smtClean="0"/>
              <a:t>Σχετικά με την @</a:t>
            </a:r>
          </a:p>
          <a:p>
            <a:pPr lvl="0"/>
            <a:r>
              <a:rPr lang="el-GR" dirty="0" smtClean="0"/>
              <a:t>εγκυρότητα του εργαλείου μέτρησης @</a:t>
            </a:r>
          </a:p>
          <a:p>
            <a:r>
              <a:rPr lang="el-GR" dirty="0" smtClean="0"/>
              <a:t>Προκειμένου να εκτιμηθεί η εσωτερική συνοχή/συνάφεια για την κλίμακα αλλά και για κάθε υποκλίμακα ξεχωριστά υπολογίσαμε @</a:t>
            </a:r>
          </a:p>
          <a:p>
            <a:r>
              <a:rPr lang="el-GR" dirty="0" smtClean="0"/>
              <a:t>το συντελεστή </a:t>
            </a:r>
            <a:r>
              <a:rPr lang="en-US" dirty="0" smtClean="0"/>
              <a:t>alpha</a:t>
            </a:r>
            <a:r>
              <a:rPr lang="el-GR" dirty="0" smtClean="0"/>
              <a:t> του </a:t>
            </a:r>
            <a:r>
              <a:rPr lang="en-US" dirty="0" smtClean="0"/>
              <a:t>Cronbach</a:t>
            </a:r>
            <a:r>
              <a:rPr lang="el-GR" dirty="0" smtClean="0"/>
              <a:t> με τρεις διαφορετικές </a:t>
            </a:r>
            <a:r>
              <a:rPr lang="el-GR" dirty="0" err="1" smtClean="0"/>
              <a:t>υποκλίμακες.χρησιμοποιώντας</a:t>
            </a:r>
            <a:r>
              <a:rPr lang="el-GR" dirty="0" smtClean="0"/>
              <a:t> @@@</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17</a:t>
            </a:fld>
            <a:endParaRPr lang="el-GR"/>
          </a:p>
        </p:txBody>
      </p:sp>
    </p:spTree>
    <p:extLst>
      <p:ext uri="{BB962C8B-B14F-4D97-AF65-F5344CB8AC3E}">
        <p14:creationId xmlns:p14="http://schemas.microsoft.com/office/powerpoint/2010/main" val="633954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@Από το</a:t>
            </a:r>
            <a:r>
              <a:rPr lang="el-GR" baseline="0" dirty="0" smtClean="0">
                <a:solidFill>
                  <a:srgbClr val="FF0000"/>
                </a:solidFill>
              </a:rPr>
              <a:t> Σεπ</a:t>
            </a:r>
            <a:r>
              <a:rPr lang="el-GR" dirty="0" smtClean="0">
                <a:solidFill>
                  <a:srgbClr val="FF0000"/>
                </a:solidFill>
              </a:rPr>
              <a:t> έως το Δεκ 17,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προβήκαμε  σε Ενημέρωση-έγκριση γονέων για την ηλεκτρονική επικοινωνία </a:t>
            </a:r>
            <a:r>
              <a:rPr lang="el-GR" dirty="0" err="1" smtClean="0">
                <a:solidFill>
                  <a:srgbClr val="FF0000"/>
                </a:solidFill>
              </a:rPr>
              <a:t>εκπ</a:t>
            </a:r>
            <a:r>
              <a:rPr lang="el-GR" dirty="0" smtClean="0">
                <a:solidFill>
                  <a:srgbClr val="FF0000"/>
                </a:solidFill>
              </a:rPr>
              <a:t>/</a:t>
            </a:r>
            <a:r>
              <a:rPr lang="el-GR" dirty="0" err="1" smtClean="0">
                <a:solidFill>
                  <a:srgbClr val="FF0000"/>
                </a:solidFill>
              </a:rPr>
              <a:t>κού</a:t>
            </a:r>
            <a:r>
              <a:rPr lang="el-GR" dirty="0" smtClean="0">
                <a:solidFill>
                  <a:srgbClr val="FF0000"/>
                </a:solidFill>
              </a:rPr>
              <a:t> μαθητών,@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επιλύσαμε προβλήματα πρόσβασης των μαθητών στο διαδίκτυο,@</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εξοικειώσαμε τους μαθητές σε τεχνικές λήψης-διαμοίρασης υλικού, ηλεκτρονικής επικοινωνίας και  παρακολούθησης διαδραστικού οπτικοακουστικού υλικού,@</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παρακολουθήσαμε την  μαθησιακή τους συμπεριφορά και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καταγράψαμε τις επιδόσεις τους.@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Κατά</a:t>
            </a:r>
            <a:r>
              <a:rPr lang="el-GR" baseline="0" dirty="0" smtClean="0">
                <a:solidFill>
                  <a:srgbClr val="FF0000"/>
                </a:solidFill>
              </a:rPr>
              <a:t> τον ΙΑΝ και ΦΕΒΡ,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solidFill>
                  <a:srgbClr val="FF0000"/>
                </a:solidFill>
              </a:rPr>
              <a:t>ε</a:t>
            </a:r>
            <a:r>
              <a:rPr lang="el-GR" dirty="0" smtClean="0">
                <a:solidFill>
                  <a:srgbClr val="FF0000"/>
                </a:solidFill>
              </a:rPr>
              <a:t>πιλέξαμε το θέμα της έρευνας.@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Μέσα από τη μελέτη συναφών ερευνών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και</a:t>
            </a:r>
            <a:r>
              <a:rPr lang="el-GR" baseline="0" dirty="0" smtClean="0">
                <a:solidFill>
                  <a:srgbClr val="FF0000"/>
                </a:solidFill>
              </a:rPr>
              <a:t> σε συνεργασία με τον επιβλέποντα καθηγητή, </a:t>
            </a:r>
            <a:r>
              <a:rPr lang="el-GR" dirty="0" smtClean="0">
                <a:solidFill>
                  <a:srgbClr val="FF0000"/>
                </a:solidFill>
              </a:rPr>
              <a:t>συγκεκριμενοποιήσαμε τα ερευνητικά μας ερωτήματα.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strike="noStrike" spc="-1" dirty="0" smtClean="0">
                <a:solidFill>
                  <a:srgbClr val="000000"/>
                </a:solidFill>
                <a:latin typeface="Times New Roman"/>
              </a:rPr>
              <a:t>Απ</a:t>
            </a:r>
            <a:r>
              <a:rPr lang="en-US" sz="1200" b="0" strike="noStrike" spc="-1" dirty="0" err="1" smtClean="0">
                <a:solidFill>
                  <a:srgbClr val="000000"/>
                </a:solidFill>
                <a:latin typeface="Times New Roman"/>
              </a:rPr>
              <a:t>οφ</a:t>
            </a:r>
            <a:r>
              <a:rPr lang="en-US" sz="1200" b="0" strike="noStrike" spc="-1" dirty="0" smtClean="0">
                <a:solidFill>
                  <a:srgbClr val="000000"/>
                </a:solidFill>
                <a:latin typeface="Times New Roman"/>
              </a:rPr>
              <a:t>ασίσαμε να </a:t>
            </a:r>
            <a:r>
              <a:rPr lang="el-GR" sz="1200" b="0" strike="noStrike" spc="-1" dirty="0" smtClean="0">
                <a:solidFill>
                  <a:srgbClr val="000000"/>
                </a:solidFill>
                <a:latin typeface="Times New Roman"/>
              </a:rPr>
              <a:t>ελέγξουμε</a:t>
            </a:r>
            <a:r>
              <a:rPr lang="en-US" sz="1200" b="0" strike="noStrike" spc="-1" dirty="0" smtClean="0">
                <a:solidFill>
                  <a:srgbClr val="000000"/>
                </a:solidFill>
                <a:latin typeface="Times New Roman"/>
              </a:rPr>
              <a:t> την επίδοση των μαθητών  διαιρεμένη σε τέσσερα στάδια</a:t>
            </a:r>
            <a:r>
              <a:rPr lang="el-GR" sz="1200" b="0" strike="noStrike" spc="-1" baseline="0" dirty="0" smtClean="0">
                <a:solidFill>
                  <a:srgbClr val="000000"/>
                </a:solidFill>
                <a:latin typeface="Times New Roman"/>
              </a:rPr>
              <a:t> προσθέτοντας ένα επιπλέον στάδιο ελέγχου, αυτό του ενδιάμεσου τεστ@</a:t>
            </a:r>
            <a:endParaRPr lang="el-GR" sz="1200" b="0" strike="noStrike" spc="-1" dirty="0" smtClean="0">
              <a:solidFill>
                <a:srgbClr val="000000"/>
              </a:solidFill>
              <a:latin typeface="Times New Roman"/>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18</a:t>
            </a:fld>
            <a:endParaRPr lang="el-GR"/>
          </a:p>
        </p:txBody>
      </p:sp>
    </p:spTree>
    <p:extLst>
      <p:ext uri="{BB962C8B-B14F-4D97-AF65-F5344CB8AC3E}">
        <p14:creationId xmlns:p14="http://schemas.microsoft.com/office/powerpoint/2010/main" val="31509066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@Τον ΜΑΡΤΙΟ,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επιλέξαμε το κεφάλαιο των εξισώσεων στα Μαθηματικά της Α Γυμνασίου ως ενότητα προς διερεύνηση.@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Τον Απρίλιο,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δημιουργήσαμε το υλικό μας και τις δραστηριότητές του,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ώστε να συνδυάζονται με τις ιδιαιτερότητες της ψηφιακής πλατφόρμας </a:t>
            </a:r>
            <a:r>
              <a:rPr lang="en-US" dirty="0" smtClean="0">
                <a:solidFill>
                  <a:srgbClr val="FF0000"/>
                </a:solidFill>
              </a:rPr>
              <a:t>Chamilo</a:t>
            </a:r>
            <a:r>
              <a:rPr lang="el-GR" dirty="0" smtClean="0">
                <a:solidFill>
                  <a:srgbClr val="FF0000"/>
                </a:solidFill>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Τον Μάιο,@</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solidFill>
                  <a:srgbClr val="FF0000"/>
                </a:solidFill>
              </a:rPr>
              <a:t>προχωρήσαμε</a:t>
            </a:r>
            <a:r>
              <a:rPr lang="el-GR" baseline="0" dirty="0" smtClean="0">
                <a:solidFill>
                  <a:srgbClr val="FF0000"/>
                </a:solidFill>
              </a:rPr>
              <a:t> στην υλοποίηση της έρευνας,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solidFill>
                  <a:srgbClr val="FF0000"/>
                </a:solidFill>
              </a:rPr>
              <a:t>μελετήσαμε τη στατιστική αξιολόγηση των αποτελεσμάτων και@</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solidFill>
                  <a:srgbClr val="FF0000"/>
                </a:solidFill>
              </a:rPr>
              <a:t>προβήκαμε σε ευρήματα και συμπεράσματα.@</a:t>
            </a: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19</a:t>
            </a:fld>
            <a:endParaRPr lang="el-GR"/>
          </a:p>
        </p:txBody>
      </p:sp>
    </p:spTree>
    <p:extLst>
      <p:ext uri="{BB962C8B-B14F-4D97-AF65-F5344CB8AC3E}">
        <p14:creationId xmlns:p14="http://schemas.microsoft.com/office/powerpoint/2010/main" val="3613920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Επιβλέπων</a:t>
            </a:r>
            <a:r>
              <a:rPr lang="el-GR" baseline="0" dirty="0" smtClean="0"/>
              <a:t> καθηγητής ήταν ο κ. Χαράλαμπος </a:t>
            </a:r>
            <a:r>
              <a:rPr lang="el-GR" baseline="0" dirty="0" err="1" smtClean="0"/>
              <a:t>Μουζάκης</a:t>
            </a:r>
            <a:r>
              <a:rPr lang="el-GR" baseline="0" dirty="0" smtClean="0"/>
              <a:t> τον οποίο και ευχαριστώ για την ξεκάθαρη </a:t>
            </a:r>
            <a:r>
              <a:rPr lang="el-GR" i="1" dirty="0" smtClean="0"/>
              <a:t>και έγκαιρη καθοδήγηση που μου παρείχε καθ’ όλη τη διάρκεια της εργασίας@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a:t>
            </a:fld>
            <a:endParaRPr lang="el-GR"/>
          </a:p>
        </p:txBody>
      </p:sp>
    </p:spTree>
    <p:extLst>
      <p:ext uri="{BB962C8B-B14F-4D97-AF65-F5344CB8AC3E}">
        <p14:creationId xmlns:p14="http://schemas.microsoft.com/office/powerpoint/2010/main" val="937054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@Σχετικά με τις επιλογές έρευνας,@</a:t>
            </a:r>
          </a:p>
          <a:p>
            <a:r>
              <a:rPr lang="el-GR" baseline="0" dirty="0" smtClean="0"/>
              <a:t> πρόκειται για μια μελέτη περίπτωσης με στοιχεία από έρευνα δράσης και@</a:t>
            </a:r>
          </a:p>
          <a:p>
            <a:r>
              <a:rPr lang="el-GR" baseline="0" dirty="0" smtClean="0"/>
              <a:t> είναι μια ποσοτική έρευνα.@</a:t>
            </a:r>
            <a:endParaRPr lang="el-GR"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Επιλέξαμε ως ενότητα προς διερεύνηση τις εξισώσεις της Α Γυμνασίου,@</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 διότι για τη συγκεκριμένη ενότητα είχαμε ελέγξει την προαπαιτούμενη γνώση των παιδιών και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είχαμε στη διάθεσή μας οπτικοακουστικό υλικό.@</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Για την επιλογή αυτή λάβαμε υπόψη </a:t>
            </a:r>
            <a:r>
              <a:rPr lang="el-GR" sz="1200" dirty="0" smtClean="0"/>
              <a:t>τη </a:t>
            </a:r>
            <a:r>
              <a:rPr lang="el-GR" sz="1200" b="1" dirty="0" smtClean="0"/>
              <a:t>φύση των εννοιών </a:t>
            </a:r>
            <a:r>
              <a:rPr lang="el-GR" sz="1200" dirty="0" smtClean="0"/>
              <a:t>και πώς αυτές αναλύονται στα επίπεδα γνωστικών δεξιοτήτων του </a:t>
            </a:r>
            <a:r>
              <a:rPr lang="en-US" sz="1200" dirty="0" smtClean="0"/>
              <a:t>Bloom</a:t>
            </a:r>
            <a:r>
              <a:rPr lang="el-GR" sz="120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dirty="0" smtClean="0"/>
              <a:t>το αναλυτικό πρόγραμμα@</a:t>
            </a: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το χρόνο σε </a:t>
            </a:r>
            <a:r>
              <a:rPr lang="el-GR" sz="1200" b="1" dirty="0" smtClean="0"/>
              <a:t>διδακτικές ώρες </a:t>
            </a:r>
            <a:r>
              <a:rPr lang="el-GR" sz="1200" dirty="0" smtClean="0"/>
              <a:t>που απαιτούνται και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τη </a:t>
            </a:r>
            <a:r>
              <a:rPr lang="el-GR" sz="1200" b="1" dirty="0" smtClean="0"/>
              <a:t>χρονική περίοδο</a:t>
            </a:r>
            <a:r>
              <a:rPr lang="el-GR" sz="1200" dirty="0" smtClean="0"/>
              <a:t> μέσα στο διδακτικό έτος.</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20</a:t>
            </a:fld>
            <a:endParaRPr lang="el-GR"/>
          </a:p>
        </p:txBody>
      </p:sp>
    </p:spTree>
    <p:extLst>
      <p:ext uri="{BB962C8B-B14F-4D97-AF65-F5344CB8AC3E}">
        <p14:creationId xmlns:p14="http://schemas.microsoft.com/office/powerpoint/2010/main" val="261816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@Για την ποσοτικοποίηση της έρευνας πραγματοποιήσαμε@ </a:t>
            </a:r>
          </a:p>
          <a:p>
            <a:r>
              <a:rPr lang="el-GR" dirty="0" smtClean="0"/>
              <a:t>τέσσερα στάδια ελέγχου της επίδοσης των παιδιών@</a:t>
            </a:r>
          </a:p>
          <a:p>
            <a:r>
              <a:rPr lang="el-GR" dirty="0" smtClean="0"/>
              <a:t>Ένα τεστ προϋπάρχουσας γνώσης,@</a:t>
            </a:r>
          </a:p>
          <a:p>
            <a:r>
              <a:rPr lang="el-GR" dirty="0" smtClean="0"/>
              <a:t>τις δραστηριότητες του υλικού,@</a:t>
            </a:r>
          </a:p>
          <a:p>
            <a:r>
              <a:rPr lang="el-GR" dirty="0" smtClean="0"/>
              <a:t>ένα ενδιάμεσο τεστ και@</a:t>
            </a:r>
          </a:p>
          <a:p>
            <a:r>
              <a:rPr lang="el-GR" dirty="0" smtClean="0"/>
              <a:t>ένα τελικό τεστ.@ </a:t>
            </a:r>
          </a:p>
          <a:p>
            <a:r>
              <a:rPr lang="el-GR" b="1" dirty="0" smtClean="0"/>
              <a:t>Ως προς την προετοιμασία του διαδραστικού υλικού,@</a:t>
            </a:r>
          </a:p>
          <a:p>
            <a:r>
              <a:rPr lang="el-GR" dirty="0" smtClean="0"/>
              <a:t>Προσαρμόσαμε το υλικό </a:t>
            </a:r>
            <a:r>
              <a:rPr lang="el-GR" baseline="0" dirty="0" smtClean="0"/>
              <a:t>στην πλατφόρμα </a:t>
            </a:r>
            <a:r>
              <a:rPr lang="en-US" baseline="0" dirty="0" smtClean="0"/>
              <a:t>Camillo</a:t>
            </a:r>
            <a:r>
              <a:rPr lang="el-GR" baseline="0" dirty="0" smtClean="0"/>
              <a:t>,@</a:t>
            </a:r>
          </a:p>
          <a:p>
            <a:r>
              <a:rPr lang="en-US" baseline="0" dirty="0" smtClean="0"/>
              <a:t> </a:t>
            </a:r>
            <a:r>
              <a:rPr lang="en-GB" baseline="0" dirty="0" smtClean="0"/>
              <a:t> </a:t>
            </a:r>
            <a:r>
              <a:rPr lang="el-GR" baseline="0" dirty="0" smtClean="0"/>
              <a:t>ακολουθώντας τις αρχές της Ανοικτής και εξ αποστάσεως εκπαίδευσης που πρέπει να διέπουν ένα διαδραστικό υλικό αλλά και @</a:t>
            </a:r>
          </a:p>
          <a:p>
            <a:r>
              <a:rPr lang="el-GR" baseline="0" dirty="0" smtClean="0"/>
              <a:t>τις ιδιαιτερότητες της πλατφόρμας@</a:t>
            </a:r>
          </a:p>
          <a:p>
            <a:r>
              <a:rPr lang="el-GR" baseline="0" dirty="0" smtClean="0"/>
              <a:t>Εδώ βλέπετε δύο παραδείγματα παύσης και ανατροφοδότησης στο οπτικοακουστικό υλικό όπου ο μαθητής καλείται να εστιάσει την προσοχή του στον ορισμό και στοχεύουν στη βελτίωση της δεξιότητας γνωρίζω – μαθαίνω ενώ@</a:t>
            </a:r>
          </a:p>
          <a:p>
            <a:r>
              <a:rPr lang="el-GR" baseline="0" dirty="0" smtClean="0"/>
              <a:t>εδώ βλέπετε ένα παράδειγμα ανατροφοδότησης στις δραστηριότητες του υλικού όπου ο μαθητής </a:t>
            </a:r>
            <a:r>
              <a:rPr lang="el-GR" baseline="0" dirty="0" err="1" smtClean="0"/>
              <a:t>βοηθείται</a:t>
            </a:r>
            <a:r>
              <a:rPr lang="el-GR" baseline="0" dirty="0" smtClean="0"/>
              <a:t> ως προς τις δεξιότητες Αναλύω - αξιολογώ</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21</a:t>
            </a:fld>
            <a:endParaRPr lang="el-GR"/>
          </a:p>
        </p:txBody>
      </p:sp>
    </p:spTree>
    <p:extLst>
      <p:ext uri="{BB962C8B-B14F-4D97-AF65-F5344CB8AC3E}">
        <p14:creationId xmlns:p14="http://schemas.microsoft.com/office/powerpoint/2010/main" val="23684722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@Χωρίσαμε το κεφάλαιο των εξισώσεων στις ενότητες που</a:t>
            </a:r>
            <a:r>
              <a:rPr lang="el-GR" baseline="0" dirty="0" smtClean="0"/>
              <a:t> ορίζει το Αναλυτικό Πρόγραμμα@</a:t>
            </a:r>
          </a:p>
          <a:p>
            <a:r>
              <a:rPr lang="el-GR" baseline="0" dirty="0" smtClean="0"/>
              <a:t>Δημιουργήσαμε βίντεο @</a:t>
            </a:r>
          </a:p>
          <a:p>
            <a:r>
              <a:rPr lang="el-GR" dirty="0" smtClean="0"/>
              <a:t>με μικρή διάρκεια,@</a:t>
            </a:r>
          </a:p>
          <a:p>
            <a:r>
              <a:rPr lang="el-GR" dirty="0" smtClean="0"/>
              <a:t> να στοχεύουν σε</a:t>
            </a:r>
            <a:r>
              <a:rPr lang="el-GR" baseline="0" dirty="0" smtClean="0"/>
              <a:t> συγκεκριμένα</a:t>
            </a:r>
            <a:r>
              <a:rPr lang="el-GR" dirty="0" smtClean="0"/>
              <a:t> μαθησιακά αποτελέσματα και@</a:t>
            </a:r>
          </a:p>
          <a:p>
            <a:r>
              <a:rPr lang="el-GR" baseline="0" dirty="0" smtClean="0"/>
              <a:t>εξασφαλίσαμε τη διαδραστικότητα τους κάνοντας παύσεις για ερωτήσεις κλειστού τύπου, ή ανατροφοδότηση.@</a:t>
            </a:r>
            <a:endParaRPr lang="el-GR"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Προσθέσαμε ένα υποθετικό σενάριο που η πλοκή του θέτει την προβληματική του κεφαλαίου και «απαντά» στους επιμέρους στόχους του</a:t>
            </a:r>
            <a:r>
              <a:rPr lang="el-GR" sz="1200" baseline="0" dirty="0" smtClean="0"/>
              <a:t> και</a:t>
            </a:r>
            <a:r>
              <a:rPr lang="el-GR" sz="120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δημιουργήσαμε σημειώσεις σε κάθε ενότητα.@</a:t>
            </a:r>
            <a:endParaRPr lang="el-GR" sz="1200"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Σχετικά με το σχεδιασμό των δραστηριοτήτων,@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dirty="0" smtClean="0"/>
              <a:t>εντοπίσαμε</a:t>
            </a:r>
            <a:r>
              <a:rPr lang="el-GR" sz="1200" dirty="0" smtClean="0"/>
              <a:t> τις ευνοούμενες γνωστικές δεξιότητες </a:t>
            </a:r>
            <a:r>
              <a:rPr lang="en-US" sz="1200" dirty="0" smtClean="0"/>
              <a:t>Bloom</a:t>
            </a:r>
            <a:r>
              <a:rPr lang="el-GR" sz="1200" dirty="0" smtClean="0"/>
              <a:t> ανά ενότητα, </a:t>
            </a:r>
            <a:r>
              <a:rPr lang="el-GR" sz="1200" b="1" dirty="0" smtClean="0"/>
              <a:t>σχεδιάσαμε</a:t>
            </a:r>
            <a:r>
              <a:rPr lang="el-GR" sz="1200" dirty="0" smtClean="0"/>
              <a:t> ανάλογα</a:t>
            </a:r>
            <a:r>
              <a:rPr lang="el-GR" sz="1200" baseline="0" dirty="0" smtClean="0"/>
              <a:t> τις</a:t>
            </a:r>
            <a:r>
              <a:rPr lang="el-GR" sz="1200" dirty="0" smtClean="0"/>
              <a:t> δραστηριότητες</a:t>
            </a:r>
            <a:r>
              <a:rPr lang="el-GR" sz="1200" baseline="0" dirty="0" smtClean="0"/>
              <a:t> του υλικού όπως φαίνεται στον παραπάνω πίνακα και@</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 τις μοριοδοτήσαμε, δίνοντας έμφαση στον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τρόπο παρουσίασης </a:t>
            </a:r>
            <a:r>
              <a:rPr lang="el-GR" sz="1200" dirty="0" smtClean="0"/>
              <a:t>μιας ερώτησης κλειστού τύπου έτσι ώστε να καθορίζεται σαφώς η ένταξή της σε ένα επίπεδο γνωστικών</a:t>
            </a:r>
            <a:r>
              <a:rPr lang="el-GR" sz="1200" baseline="0" dirty="0" smtClean="0"/>
              <a:t> δεξιοτήτων ανάλογα με την απάντηση που έδινε ο μαθητής ακολουθώντας την πρόταση του </a:t>
            </a:r>
            <a:r>
              <a:rPr lang="en-US" sz="1200" baseline="0" dirty="0" smtClean="0"/>
              <a:t>Mazur to 2013</a:t>
            </a:r>
            <a:r>
              <a:rPr lang="el-GR" sz="1200" baseline="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22</a:t>
            </a:fld>
            <a:endParaRPr lang="el-GR"/>
          </a:p>
        </p:txBody>
      </p:sp>
    </p:spTree>
    <p:extLst>
      <p:ext uri="{BB962C8B-B14F-4D97-AF65-F5344CB8AC3E}">
        <p14:creationId xmlns:p14="http://schemas.microsoft.com/office/powerpoint/2010/main" val="20593570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@Για παράδειγμα Στην ερώτηση Να βρείτε τη ρίζα της εξίσωσης </a:t>
            </a:r>
            <a:r>
              <a:rPr lang="en-US" sz="1200" dirty="0" smtClean="0"/>
              <a:t>x+4=7</a:t>
            </a:r>
            <a:r>
              <a:rPr lang="el-GR" sz="120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Αν ο μαθητής απαντήσει </a:t>
            </a:r>
            <a:r>
              <a:rPr lang="en-US" sz="1200" dirty="0" smtClean="0"/>
              <a:t>x=3 </a:t>
            </a:r>
            <a:r>
              <a:rPr lang="el-GR" sz="1200" dirty="0" smtClean="0"/>
              <a:t>κατέχει τη δεξιότητα</a:t>
            </a:r>
            <a:r>
              <a:rPr lang="el-GR" sz="1200" baseline="0" dirty="0" smtClean="0"/>
              <a:t> της κατανόησης ενώ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Αν ο μαθητής απαντήσει χ=7-4 δηλαδή χ=3 τότε ο μαθητής κατέχει και τη δεξιότητα της ανάλυσης@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Αν εμείς διατυπώσουμε την ερώτηση ως </a:t>
            </a:r>
            <a:r>
              <a:rPr lang="el-GR" sz="1200" dirty="0" smtClean="0"/>
              <a:t>Να επιλύσετε την εξίσωση </a:t>
            </a:r>
            <a:r>
              <a:rPr lang="en-US" sz="1200" dirty="0" smtClean="0"/>
              <a:t>x+4=7</a:t>
            </a:r>
            <a:r>
              <a:rPr lang="el-GR" sz="1200" dirty="0" smtClean="0"/>
              <a:t> γράφοντας όλα τα στάδια ανάμεσα στην αρχική εξίσωση και τη λύση της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dirty="0" smtClean="0"/>
              <a:t>μπορούμε</a:t>
            </a:r>
            <a:r>
              <a:rPr lang="el-GR" sz="1200" dirty="0" smtClean="0"/>
              <a:t> να αξιολογήσουμε το μαθητή αν</a:t>
            </a:r>
            <a:r>
              <a:rPr lang="el-GR" sz="1200" baseline="0" dirty="0" smtClean="0"/>
              <a:t> κατέχει</a:t>
            </a:r>
            <a:r>
              <a:rPr lang="el-GR" sz="1200" dirty="0" smtClean="0"/>
              <a:t> και τη δεξιότητα της ανάλυσης</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23</a:t>
            </a:fld>
            <a:endParaRPr lang="el-GR"/>
          </a:p>
        </p:txBody>
      </p:sp>
    </p:spTree>
    <p:extLst>
      <p:ext uri="{BB962C8B-B14F-4D97-AF65-F5344CB8AC3E}">
        <p14:creationId xmlns:p14="http://schemas.microsoft.com/office/powerpoint/2010/main" val="8480624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baseline="0" dirty="0" smtClean="0"/>
              <a:t>@κατά το διάστημα</a:t>
            </a:r>
            <a:r>
              <a:rPr lang="el-GR" sz="1200" b="1" dirty="0" smtClean="0"/>
              <a:t> εξοικείωσης των μαθητών με την πλατφόρμα </a:t>
            </a:r>
            <a:r>
              <a:rPr lang="en-US" sz="1200" b="1" dirty="0" smtClean="0"/>
              <a:t>Camillo</a:t>
            </a:r>
            <a:r>
              <a:rPr lang="el-GR" sz="1200" b="1" dirty="0" smtClean="0"/>
              <a:t>,</a:t>
            </a:r>
            <a:r>
              <a:rPr lang="en-US" sz="1200" b="1"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dirty="0" smtClean="0"/>
              <a:t>σχεδιάσαμε</a:t>
            </a:r>
            <a:r>
              <a:rPr lang="el-GR" sz="1200" b="1" baseline="0" dirty="0" smtClean="0"/>
              <a:t> το αρχικό και το ενδιάμεσο τεστ με (αναλογίες Δεξιοτήτων) όπως φαίνονται στον παρακάτω πίνακα και@</a:t>
            </a:r>
            <a:endParaRPr lang="en-US" sz="1200" b="1"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dirty="0" smtClean="0"/>
              <a:t>υλοποιήσαμε</a:t>
            </a:r>
            <a:r>
              <a:rPr lang="el-GR" sz="1200" b="1" baseline="0" dirty="0" smtClean="0"/>
              <a:t> το αρχικό τεστ</a:t>
            </a:r>
            <a:r>
              <a:rPr lang="el-GR" sz="1200" b="1" dirty="0" smtClean="0"/>
              <a:t>@</a:t>
            </a:r>
            <a:endParaRPr lang="en-US" sz="1200" b="1"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Αποτυπώσαμε</a:t>
            </a:r>
            <a:r>
              <a:rPr lang="el-GR" sz="1200" baseline="0" dirty="0" smtClean="0"/>
              <a:t> το</a:t>
            </a:r>
            <a:r>
              <a:rPr lang="el-GR" sz="1200" dirty="0" smtClean="0"/>
              <a:t> επίπεδο των μαθητών ως προς τις γνωστικές δεξιότητες του </a:t>
            </a:r>
            <a:r>
              <a:rPr lang="en-US" sz="1200" dirty="0" smtClean="0"/>
              <a:t>Bloom</a:t>
            </a:r>
            <a:r>
              <a:rPr lang="el-GR" sz="1200" dirty="0" smtClean="0"/>
              <a:t> πριν από την επαφή με το υλικό,</a:t>
            </a:r>
            <a:r>
              <a:rPr lang="el-GR" sz="1200" baseline="0" dirty="0" smtClean="0"/>
              <a:t> αξιολογήσαμε τα</a:t>
            </a:r>
            <a:r>
              <a:rPr lang="el-GR" sz="1200" dirty="0" smtClean="0"/>
              <a:t> αποτελέσματα</a:t>
            </a:r>
            <a:r>
              <a:rPr lang="el-GR" sz="1200" baseline="0" dirty="0" smtClean="0"/>
              <a:t> και αναδιαμορφώσαμε τις δραστηριότητες του υλικού μας</a:t>
            </a:r>
            <a:r>
              <a:rPr lang="el-GR" sz="1200" dirty="0" smtClean="0"/>
              <a:t> .@</a:t>
            </a:r>
            <a:endParaRPr lang="en-US"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Κατά</a:t>
            </a:r>
            <a:r>
              <a:rPr lang="el-GR" sz="1200" baseline="0" dirty="0" smtClean="0"/>
              <a:t> την επαφή των μαθητών με το διαδραστικό υλικό είχαμε διευκολύνει την επικοινωνία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μεταξύ μαθητών καθηγητή αλλά και@</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 την μεταξύ τους επικοινωνία.@</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aseline="0" dirty="0" smtClean="0"/>
              <a:t>Τα αποτελέσματα των δραστηριοτήτων του διαδραστικού υλικού αποτέλεσαν τα δεδομένα του τεστ δραστηριοτήτων </a:t>
            </a:r>
            <a:r>
              <a:rPr lang="en-US" sz="1200" b="1" dirty="0" smtClean="0"/>
              <a:t> </a:t>
            </a:r>
          </a:p>
          <a:p>
            <a:r>
              <a:rPr lang="el-GR" sz="1200" dirty="0" smtClean="0"/>
              <a:t>Αξιολογήσαμε την επίδοση των μαθητών στις δραστηριότητες του υλικού.</a:t>
            </a:r>
          </a:p>
          <a:p>
            <a:r>
              <a:rPr lang="el-GR" sz="1200" dirty="0" smtClean="0"/>
              <a:t>Αποφασίσαμε</a:t>
            </a:r>
            <a:r>
              <a:rPr lang="el-GR" sz="1200" baseline="0" dirty="0" smtClean="0"/>
              <a:t> να μην διαφοροποιήσουμε τις ερωτήσεις του ήδη σχεδιασμένου ενδιάμεσου τεστ</a:t>
            </a:r>
            <a:r>
              <a:rPr lang="el-GR" sz="1200" dirty="0" smtClean="0"/>
              <a:t>@</a:t>
            </a:r>
          </a:p>
          <a:p>
            <a:r>
              <a:rPr lang="el-GR" sz="1200" dirty="0" smtClean="0"/>
              <a:t>Υλοποιήσαμε το ενδιάμεσο τεστ και τα αποτελέσματά </a:t>
            </a:r>
            <a:r>
              <a:rPr lang="el-GR" sz="1200" baseline="0" dirty="0" smtClean="0"/>
              <a:t>του μας βοήθησαν: @</a:t>
            </a:r>
          </a:p>
          <a:p>
            <a:pPr marL="285750" indent="-285750">
              <a:buFont typeface="Arial" panose="020B0604020202020204" pitchFamily="34" charset="0"/>
              <a:buChar char="•"/>
            </a:pPr>
            <a:r>
              <a:rPr lang="el-GR" sz="1200" dirty="0" smtClean="0"/>
              <a:t>Να Ισχυροποιήσαμε</a:t>
            </a:r>
            <a:r>
              <a:rPr lang="el-GR" sz="1200" baseline="0" dirty="0" smtClean="0"/>
              <a:t> τις</a:t>
            </a:r>
            <a:r>
              <a:rPr lang="el-GR" sz="1200" dirty="0" smtClean="0"/>
              <a:t> ενδείξεις</a:t>
            </a:r>
            <a:r>
              <a:rPr lang="el-GR" sz="1200" baseline="0" dirty="0" smtClean="0"/>
              <a:t> της </a:t>
            </a:r>
            <a:r>
              <a:rPr lang="el-GR" sz="1200" dirty="0" smtClean="0"/>
              <a:t>πλατφόρμας</a:t>
            </a:r>
          </a:p>
          <a:p>
            <a:pPr marL="285750" indent="-285750">
              <a:buFont typeface="Arial" panose="020B0604020202020204" pitchFamily="34" charset="0"/>
              <a:buChar char="•"/>
            </a:pPr>
            <a:r>
              <a:rPr lang="el-GR" sz="1200" dirty="0" smtClean="0"/>
              <a:t>Να δούμε την Επίδοση των μαθητών σε γραπτό μαθηματικό λόγο</a:t>
            </a:r>
          </a:p>
          <a:p>
            <a:pPr marL="285750" indent="-285750">
              <a:buFont typeface="Arial" panose="020B0604020202020204" pitchFamily="34" charset="0"/>
              <a:buChar char="•"/>
            </a:pPr>
            <a:r>
              <a:rPr lang="el-GR" sz="1200" dirty="0" smtClean="0"/>
              <a:t>Να αποτιμήσουμε </a:t>
            </a:r>
            <a:r>
              <a:rPr lang="el-GR" sz="1200" baseline="0" dirty="0" smtClean="0"/>
              <a:t>τη</a:t>
            </a:r>
            <a:r>
              <a:rPr lang="el-GR" sz="1200" dirty="0" smtClean="0"/>
              <a:t> συνεισφορά του  διαδραστικού υλικού και</a:t>
            </a:r>
          </a:p>
          <a:p>
            <a:pPr marL="285750" indent="-285750">
              <a:buFont typeface="Arial" panose="020B0604020202020204" pitchFamily="34" charset="0"/>
              <a:buChar char="•"/>
            </a:pPr>
            <a:r>
              <a:rPr lang="el-GR" sz="1200" dirty="0" smtClean="0"/>
              <a:t>Να επιλέξουμε το δείγμα</a:t>
            </a:r>
          </a:p>
          <a:p>
            <a:endParaRPr lang="el-GR" sz="1200" baseline="0" dirty="0" smtClean="0"/>
          </a:p>
          <a:p>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24</a:t>
            </a:fld>
            <a:endParaRPr lang="el-GR"/>
          </a:p>
        </p:txBody>
      </p:sp>
    </p:spTree>
    <p:extLst>
      <p:ext uri="{BB962C8B-B14F-4D97-AF65-F5344CB8AC3E}">
        <p14:creationId xmlns:p14="http://schemas.microsoft.com/office/powerpoint/2010/main" val="727367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r>
              <a:rPr lang="el-GR" sz="1200" dirty="0" smtClean="0"/>
              <a:t>@Κατά την παρέμβαση στην τάξη και@</a:t>
            </a:r>
          </a:p>
          <a:p>
            <a:pPr marL="0" indent="0">
              <a:buFont typeface="Arial" panose="020B0604020202020204" pitchFamily="34" charset="0"/>
              <a:buNone/>
            </a:pPr>
            <a:r>
              <a:rPr lang="el-GR" sz="1200" dirty="0" smtClean="0"/>
              <a:t>για κάθε ωριαία διδασκαλία λάβαμε υπόψη την ανατροφοδότηση του υλικού και τα αποτελέσματα των δύο τεστ,@</a:t>
            </a:r>
          </a:p>
          <a:p>
            <a:pPr marL="0" indent="0">
              <a:buFont typeface="Arial" panose="020B0604020202020204" pitchFamily="34" charset="0"/>
              <a:buNone/>
            </a:pPr>
            <a:r>
              <a:rPr lang="el-GR" sz="1200" dirty="0" smtClean="0"/>
              <a:t>προκειμένου να στοχεύσουμε στις ιδιαιτερότητες των μαθητών μας όπως αυτές αποτυπώθηκαν.@</a:t>
            </a:r>
          </a:p>
          <a:p>
            <a:pPr marL="0" indent="0">
              <a:buFont typeface="Arial" panose="020B0604020202020204" pitchFamily="34" charset="0"/>
              <a:buNone/>
            </a:pPr>
            <a:r>
              <a:rPr lang="el-GR" sz="1200" dirty="0" smtClean="0"/>
              <a:t>Επίσης,</a:t>
            </a:r>
            <a:r>
              <a:rPr lang="el-GR" sz="1200" baseline="0" dirty="0" smtClean="0"/>
              <a:t> χ</a:t>
            </a:r>
            <a:r>
              <a:rPr lang="el-GR" sz="1200" dirty="0" smtClean="0"/>
              <a:t>ρησιμοποιήθηκε ως ανατροφοδότηση και αφετηρία για την επόμενη διδασκαλία@</a:t>
            </a:r>
            <a:endParaRPr lang="en-US" sz="1200" dirty="0" smtClean="0"/>
          </a:p>
          <a:p>
            <a:r>
              <a:rPr lang="el-GR" sz="1200" dirty="0" smtClean="0"/>
              <a:t>Οι συνάδελφοι μαθηματικοί που παρακολούθησαν τις διδασκαλίες,@</a:t>
            </a:r>
          </a:p>
          <a:p>
            <a:r>
              <a:rPr lang="el-GR" sz="1200" dirty="0" smtClean="0"/>
              <a:t> εστίασαν την προσοχή τους:@</a:t>
            </a:r>
          </a:p>
          <a:p>
            <a:pPr marL="285750" indent="-285750">
              <a:buFont typeface="Arial" panose="020B0604020202020204" pitchFamily="34" charset="0"/>
              <a:buChar char="•"/>
            </a:pPr>
            <a:r>
              <a:rPr lang="el-GR" sz="1200" dirty="0" smtClean="0">
                <a:ea typeface="Times New Roman" panose="02020603050405020304" pitchFamily="18" charset="0"/>
              </a:rPr>
              <a:t>στη συμμετοχή των παιδιών</a:t>
            </a:r>
          </a:p>
          <a:p>
            <a:pPr marL="285750" indent="-285750">
              <a:buFont typeface="Arial" panose="020B0604020202020204" pitchFamily="34" charset="0"/>
              <a:buChar char="•"/>
            </a:pPr>
            <a:r>
              <a:rPr lang="el-GR" sz="1200" dirty="0" smtClean="0">
                <a:ea typeface="Times New Roman" panose="02020603050405020304" pitchFamily="18" charset="0"/>
              </a:rPr>
              <a:t>στην αποδοτικότητα του εκπαιδευτικού σχεδιασμού προκειμένου να αναδεικνύονται οι γνωστικές δεξιότητες ταξινομίας του </a:t>
            </a:r>
            <a:r>
              <a:rPr lang="en-US" sz="1200" dirty="0" smtClean="0">
                <a:ea typeface="Times New Roman" panose="02020603050405020304" pitchFamily="18" charset="0"/>
              </a:rPr>
              <a:t>Bloom </a:t>
            </a:r>
            <a:r>
              <a:rPr lang="el-GR" sz="1200" dirty="0" smtClean="0">
                <a:ea typeface="Times New Roman" panose="02020603050405020304" pitchFamily="18" charset="0"/>
              </a:rPr>
              <a:t>και</a:t>
            </a:r>
          </a:p>
          <a:p>
            <a:pPr marL="285750" indent="-285750">
              <a:buFont typeface="Arial" panose="020B0604020202020204" pitchFamily="34" charset="0"/>
              <a:buChar char="•"/>
            </a:pPr>
            <a:r>
              <a:rPr lang="el-GR" sz="1200" dirty="0" smtClean="0">
                <a:ea typeface="Times New Roman" panose="02020603050405020304" pitchFamily="18" charset="0"/>
              </a:rPr>
              <a:t>στο επίπεδο των γνωστικών δεξιοτήτων που εμφάνιζαν οι μαθητές μέσα στην τάξη@</a:t>
            </a:r>
            <a:endParaRPr lang="en-US" sz="1200" dirty="0" smtClean="0"/>
          </a:p>
          <a:p>
            <a:r>
              <a:rPr lang="el-GR" dirty="0" smtClean="0"/>
              <a:t>Στη συζήτηση που ακολουθούσε </a:t>
            </a:r>
            <a:r>
              <a:rPr lang="el-GR" baseline="0" dirty="0" smtClean="0"/>
              <a:t>ασχοληθήκαμε με@</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t>Το </a:t>
            </a:r>
            <a:r>
              <a:rPr lang="el-GR" sz="1200" dirty="0" smtClean="0">
                <a:ea typeface="Times New Roman" panose="02020603050405020304" pitchFamily="18" charset="0"/>
              </a:rPr>
              <a:t>βαθμό εμπλοκής μαθητών@</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ea typeface="Times New Roman" panose="02020603050405020304" pitchFamily="18" charset="0"/>
              </a:rPr>
              <a:t>Τη σχέση των επιδόσεων</a:t>
            </a:r>
            <a:r>
              <a:rPr lang="el-GR" sz="1200" baseline="0" dirty="0" smtClean="0">
                <a:ea typeface="Times New Roman" panose="02020603050405020304" pitchFamily="18" charset="0"/>
              </a:rPr>
              <a:t> στις δραστηριότητες του υλικού και στο ενδιάμεσο τεστ</a:t>
            </a:r>
            <a:r>
              <a:rPr lang="el-GR" sz="1200" dirty="0" smtClean="0">
                <a:ea typeface="Times New Roman" panose="02020603050405020304" pitchFamily="18" charset="0"/>
              </a:rPr>
              <a:t> αλλά</a:t>
            </a:r>
            <a:r>
              <a:rPr lang="el-GR" sz="1200" baseline="0" dirty="0" smtClean="0">
                <a:ea typeface="Times New Roman" panose="02020603050405020304" pitchFamily="18" charset="0"/>
              </a:rPr>
              <a:t> και</a:t>
            </a:r>
            <a:r>
              <a:rPr lang="el-GR" sz="1200" dirty="0" smtClean="0">
                <a:ea typeface="Times New Roman" panose="02020603050405020304" pitchFamily="18" charset="0"/>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ea typeface="Times New Roman" panose="02020603050405020304" pitchFamily="18" charset="0"/>
              </a:rPr>
              <a:t>με τον απαιτούμενο χρόνο διδασκαλίας</a:t>
            </a:r>
            <a:endParaRPr lang="en-US" sz="1200" dirty="0" smtClean="0">
              <a:ea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ea typeface="Times New Roman" panose="02020603050405020304" pitchFamily="18" charset="0"/>
            </a:endParaRPr>
          </a:p>
          <a:p>
            <a:endParaRPr lang="el-GR" baseline="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25</a:t>
            </a:fld>
            <a:endParaRPr lang="el-GR"/>
          </a:p>
        </p:txBody>
      </p:sp>
    </p:spTree>
    <p:extLst>
      <p:ext uri="{BB962C8B-B14F-4D97-AF65-F5344CB8AC3E}">
        <p14:creationId xmlns:p14="http://schemas.microsoft.com/office/powerpoint/2010/main" val="9020054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ea typeface="Times New Roman" panose="02020603050405020304" pitchFamily="18" charset="0"/>
              </a:rPr>
              <a:t>@Από την πληροφορία που λάβαμε από το υλικό και το ενδιάμεσο τεστ αλλά και από τα σημεία δυσκολίας των μαθητών μέσα στην τάξη ενθαρρυνθήκαμε στο να τροποποιήσουμε το τελικό τεστ</a:t>
            </a:r>
            <a:r>
              <a:rPr lang="en-US" sz="1200" dirty="0" smtClean="0">
                <a:ea typeface="Times New Roman" panose="02020603050405020304" pitchFamily="18" charset="0"/>
              </a:rPr>
              <a:t> </a:t>
            </a:r>
            <a:r>
              <a:rPr lang="el-GR" sz="1200" dirty="0" smtClean="0">
                <a:ea typeface="Times New Roman" panose="02020603050405020304" pitchFamily="18" charset="0"/>
              </a:rPr>
              <a:t>ώστε οι ερωτήσεις να στοχεύουν σε υψηλότερες γνωστικές δεξιότητες</a:t>
            </a:r>
            <a:r>
              <a:rPr lang="en-US" sz="1200" baseline="0" dirty="0" smtClean="0">
                <a:ea typeface="Times New Roman" panose="02020603050405020304" pitchFamily="18" charset="0"/>
              </a:rPr>
              <a:t> </a:t>
            </a:r>
            <a:r>
              <a:rPr lang="el-GR" sz="1200" baseline="0" dirty="0" smtClean="0">
                <a:ea typeface="Times New Roman" panose="02020603050405020304" pitchFamily="18" charset="0"/>
              </a:rPr>
              <a:t>όπως φαίνεται στον παρακάτω πίνακα.</a:t>
            </a:r>
            <a:r>
              <a:rPr lang="el-GR" sz="1200" dirty="0" smtClean="0">
                <a:ea typeface="Times New Roman" panose="02020603050405020304" pitchFamily="18" charset="0"/>
              </a:rPr>
              <a:t>@</a:t>
            </a:r>
            <a:endParaRPr lang="el-GR" sz="1200" dirty="0" smtClean="0"/>
          </a:p>
          <a:p>
            <a:r>
              <a:rPr lang="el-GR" sz="1200" dirty="0" smtClean="0"/>
              <a:t>Η τελική επιλογή του δείγματος</a:t>
            </a:r>
            <a:r>
              <a:rPr lang="el-GR" sz="1200" baseline="0" dirty="0" smtClean="0"/>
              <a:t> ήταν@</a:t>
            </a:r>
          </a:p>
          <a:p>
            <a:r>
              <a:rPr lang="el-GR" sz="1200" baseline="0" dirty="0" smtClean="0"/>
              <a:t> ο</a:t>
            </a:r>
            <a:r>
              <a:rPr lang="el-GR" sz="1200" dirty="0" smtClean="0"/>
              <a:t>ι 38 μαθητές που ολοκλήρωσαν τις δραστηριότητες του υλικού.@</a:t>
            </a:r>
          </a:p>
          <a:p>
            <a:r>
              <a:rPr lang="el-GR" sz="1200" dirty="0" smtClean="0"/>
              <a:t>Έπειτα κάναμε την στατιστική ανάλυση</a:t>
            </a:r>
            <a:r>
              <a:rPr lang="el-GR" sz="1200" baseline="0" dirty="0" smtClean="0"/>
              <a:t> των αποτελεσμάτων χρησιμοποιώντας το στατιστικό λογισμικό </a:t>
            </a:r>
            <a:r>
              <a:rPr lang="en-US" sz="1200" baseline="0" dirty="0" smtClean="0"/>
              <a:t>SPSS</a:t>
            </a:r>
            <a:r>
              <a:rPr lang="el-GR" sz="1200" baseline="0" dirty="0" smtClean="0"/>
              <a:t> και@</a:t>
            </a:r>
          </a:p>
          <a:p>
            <a:r>
              <a:rPr lang="el-GR" sz="1200" baseline="0" dirty="0" smtClean="0"/>
              <a:t>τέλος διατυπώσαμε τα αποτελέσματα και τα συμπεράσματα μας σχετικά με τα ερευνητικά ερωτήματα τα οποία και θα παρουσιάσουμε αμέσως@</a:t>
            </a:r>
          </a:p>
          <a:p>
            <a:endParaRPr lang="en-US" sz="120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26</a:t>
            </a:fld>
            <a:endParaRPr lang="el-GR"/>
          </a:p>
        </p:txBody>
      </p:sp>
    </p:spTree>
    <p:extLst>
      <p:ext uri="{BB962C8B-B14F-4D97-AF65-F5344CB8AC3E}">
        <p14:creationId xmlns:p14="http://schemas.microsoft.com/office/powerpoint/2010/main" val="35211798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r>
              <a:rPr lang="el-GR" sz="1200" dirty="0" smtClean="0"/>
              <a:t>Στο</a:t>
            </a:r>
            <a:r>
              <a:rPr lang="el-GR" sz="1200" baseline="0" dirty="0" smtClean="0"/>
              <a:t> παραπάνω διάγραμμα βλέπουμε πώς εξελίσσεται ο ΜΟ επίδοσης των μαθητών στα τέσσερα στάδια ελέγχου.</a:t>
            </a:r>
          </a:p>
          <a:p>
            <a:pPr algn="just"/>
            <a:r>
              <a:rPr lang="el-GR" sz="1200" baseline="0" dirty="0" smtClean="0"/>
              <a:t>Σε κάθε χρώμα αντιστοιχεί και μία γνωστική δεξιότητα. </a:t>
            </a:r>
          </a:p>
          <a:p>
            <a:pPr algn="just"/>
            <a:r>
              <a:rPr lang="el-GR" sz="1200" baseline="0" dirty="0" smtClean="0"/>
              <a:t>παρατηρούμε ότι σε όλες τις γνωστικές δεξιότητες υπάρχει αύξηση της επίδοσης των μαθητών από το αρχικό τεστ στο τεστ δραστηριοτήτων που σημαίνει ότι το υλικό </a:t>
            </a:r>
            <a:r>
              <a:rPr lang="el-GR" sz="1200" baseline="0" dirty="0" err="1" smtClean="0"/>
              <a:t>επέδρασε</a:t>
            </a:r>
            <a:r>
              <a:rPr lang="el-GR" sz="1200" baseline="0" dirty="0" smtClean="0"/>
              <a:t> θετικά στους μαθητές, </a:t>
            </a:r>
          </a:p>
          <a:p>
            <a:pPr algn="just"/>
            <a:r>
              <a:rPr lang="el-GR" sz="1200" baseline="0" dirty="0" smtClean="0"/>
              <a:t>πτώση από το τεστ δραστηριοτήτων στο ενδιάμεσο τεστ το οποίο μπορεί να οφείλεται στη γραπτή μορφή εξέτασης και στην πίεση μιας ωριαίας σχολικής δοκιμασίας </a:t>
            </a:r>
          </a:p>
          <a:p>
            <a:pPr algn="just"/>
            <a:r>
              <a:rPr lang="el-GR" sz="1200" baseline="0" dirty="0" smtClean="0"/>
              <a:t>Η πτώση είναι μεγαλύτερη στη δεξιότητα αναλύω με το κίτρινο χρώμα διότι οι μαθητές ΄δεν κατανοούσαν τη σημαντικότητα των βημάτων επίλυσης μιας εξίσωσης αλλά έσπευδαν να βρουν τη λύση της με εμπειρικό τρόπο.</a:t>
            </a:r>
          </a:p>
          <a:p>
            <a:pPr algn="just"/>
            <a:r>
              <a:rPr lang="el-GR" sz="1200" baseline="0" dirty="0" smtClean="0"/>
              <a:t>Από το ενδιάμεσο στο τελικό τεστ οι ΜΟ αυξήθηκαν υπερβαίνοντας αυτούς του τεστ δραστηριοτήτων.</a:t>
            </a:r>
          </a:p>
          <a:p>
            <a:pPr algn="just"/>
            <a:r>
              <a:rPr lang="el-GR" sz="1200" baseline="0" dirty="0" smtClean="0"/>
              <a:t>Παρατηρούμε ότι ο ρυθμός μεταβολής των δεξιοτήτων Γνωρίζω- μαθαίνω με το μπλε χρώμα και αναλύω όπου οι μαθητές είχαν τη χαμηλότερη επίδοση στο ενδιάμεσο τεστ είναι μεγαλύτερος από ότι στις άλλες δεξιότητες που σημαίνει ότι η παρέμβαση στην τάξη ήταν μάλλον επιτυχώς στοχευμένη.</a:t>
            </a:r>
          </a:p>
          <a:p>
            <a:pPr algn="just"/>
            <a:r>
              <a:rPr lang="el-GR" sz="1200" baseline="0" dirty="0" smtClean="0"/>
              <a:t>Μπορούμε επίσης να παρατηρήσουμε ότι όσο αυξάνει το επίπεδο δεξιοτήτων τόσο πέφτει ο ΜΟ των μαθητών.</a:t>
            </a:r>
          </a:p>
          <a:p>
            <a:pPr algn="just"/>
            <a:endParaRPr lang="el-GR" sz="1200" baseline="0" dirty="0" smtClean="0"/>
          </a:p>
          <a:p>
            <a:pPr algn="just"/>
            <a:r>
              <a:rPr lang="el-GR" sz="1200" baseline="0" dirty="0" smtClean="0"/>
              <a:t>.</a:t>
            </a:r>
          </a:p>
          <a:p>
            <a:pPr algn="just"/>
            <a:endParaRPr lang="el-GR" sz="1200" dirty="0" smtClean="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27</a:t>
            </a:fld>
            <a:endParaRPr lang="el-GR"/>
          </a:p>
        </p:txBody>
      </p:sp>
    </p:spTree>
    <p:extLst>
      <p:ext uri="{BB962C8B-B14F-4D97-AF65-F5344CB8AC3E}">
        <p14:creationId xmlns:p14="http://schemas.microsoft.com/office/powerpoint/2010/main" val="36691164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r>
              <a:rPr lang="el-GR" sz="1200" b="0" dirty="0" smtClean="0"/>
              <a:t>Στη γνωστική δεξιότητα γνωρίζω μαθαίνω ο μαθητής εξοικειώνεται</a:t>
            </a:r>
            <a:r>
              <a:rPr lang="el-GR" sz="1200" b="0" baseline="0" dirty="0" smtClean="0"/>
              <a:t> στο να εκφράζει αυστηρά μαθηματικές έννοιες</a:t>
            </a:r>
            <a:r>
              <a:rPr lang="el-GR" sz="1200" b="0" dirty="0" smtClean="0"/>
              <a:t>, </a:t>
            </a:r>
            <a:endParaRPr lang="el-GR" sz="1200" b="0" baseline="0" dirty="0" smtClean="0"/>
          </a:p>
          <a:p>
            <a:pPr algn="just"/>
            <a:r>
              <a:rPr lang="el-GR" sz="1200" b="0" baseline="0" dirty="0" smtClean="0"/>
              <a:t>Κάθε ράβδος παρουσιάζει το ποσοστό των μαθητών σε συνάρτηση με τη βαθμολογία και κάθε χρώμα αντιστοιχεί σε ένα στάδιο ελέγχου. Φαίνονται τρία μόνο στάδια ελέγχου διότι στις δραστηριότητες του υλικού δεν είχε νόημα να ζητήσουμε απομνημόνευση ορισμών.@</a:t>
            </a:r>
          </a:p>
          <a:p>
            <a:pPr algn="just"/>
            <a:r>
              <a:rPr lang="el-GR" sz="1200" b="0" dirty="0" smtClean="0"/>
              <a:t>Το σύνολο των μαθητών έχει πολύ χαμηλή επίδοση στο Αρχικό τεστ </a:t>
            </a:r>
            <a:r>
              <a:rPr lang="el-GR" sz="1200" b="0" baseline="0" dirty="0" smtClean="0"/>
              <a:t>(γεγονός αναμενόμενο αφού οι μαθητές δεν είναι εξοικειωμένοι να αποτυπώνουν μαθηματικές έννοιες αυστηρά).@</a:t>
            </a:r>
          </a:p>
          <a:p>
            <a:pPr algn="just"/>
            <a:r>
              <a:rPr lang="el-GR" sz="1200" b="0" baseline="0" dirty="0" smtClean="0"/>
              <a:t>Στο ενδιάμεσο τεστ πάνω από το 1/3 των μαθητών βελτιώθηκε και μάλιστα το </a:t>
            </a:r>
            <a:r>
              <a:rPr lang="el-GR" sz="1200" b="0" dirty="0" smtClean="0"/>
              <a:t>32% των μαθητών έγραψαν άριστα@</a:t>
            </a:r>
          </a:p>
          <a:p>
            <a:pPr algn="just"/>
            <a:r>
              <a:rPr lang="el-GR" sz="1200" b="0" dirty="0" smtClean="0"/>
              <a:t>Στο τελικό τεστ 9 στους 10 βελτιώθηκαν με το 82% των μαθητών να αριστεύει.</a:t>
            </a:r>
          </a:p>
          <a:p>
            <a:pPr algn="just"/>
            <a:r>
              <a:rPr lang="el-GR" sz="1200" b="0" dirty="0" smtClean="0"/>
              <a:t>Παρατηρούμε ότι δεν υπάρχουν ενδιάμεσες</a:t>
            </a:r>
            <a:r>
              <a:rPr lang="el-GR" sz="1200" b="0" baseline="0" dirty="0" smtClean="0"/>
              <a:t> βαθμολογίες το οποίο οφείλεται στη φύση της δεξιότητας.@</a:t>
            </a:r>
            <a:endParaRPr lang="el-GR" sz="1200" b="0"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28</a:t>
            </a:fld>
            <a:endParaRPr lang="el-GR"/>
          </a:p>
        </p:txBody>
      </p:sp>
    </p:spTree>
    <p:extLst>
      <p:ext uri="{BB962C8B-B14F-4D97-AF65-F5344CB8AC3E}">
        <p14:creationId xmlns:p14="http://schemas.microsoft.com/office/powerpoint/2010/main" val="39047113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Στη γνωστική δεξιότητα κατανοώ οι μαθητές αξιολογήθηκαν στο κατά πόσο κατανόησαν τις έννοιες της εξίσωσης και της λύσης</a:t>
            </a:r>
            <a:r>
              <a:rPr lang="el-GR" sz="1200" baseline="0" dirty="0" smtClean="0"/>
              <a:t> της</a:t>
            </a:r>
            <a:r>
              <a:rPr lang="el-GR" sz="1200"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Οι μαθητές παρουσιάζουν πολύ χαμηλή επίδοση στο αρχικό τεστ@</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Στις δραστηριότητες του υλικού σχεδόν όλοι είναι πάνω από τη βάση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Στο ενδιάμεσο</a:t>
            </a:r>
            <a:r>
              <a:rPr lang="el-GR" sz="1200" baseline="0" dirty="0" smtClean="0"/>
              <a:t> τεστ υπάρχει πτώση αλλά 2 στους 3 παραμένουν πάνω από τη βάση@</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μετά τη διδασκαλία στην τάξη σχεδόν όλοι έχουν γράψει πάνω από τη βάση ενώ πάνω από τους μισούς έχουν απαντήσει άριστα.</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29</a:t>
            </a:fld>
            <a:endParaRPr lang="el-GR"/>
          </a:p>
        </p:txBody>
      </p:sp>
    </p:spTree>
    <p:extLst>
      <p:ext uri="{BB962C8B-B14F-4D97-AF65-F5344CB8AC3E}">
        <p14:creationId xmlns:p14="http://schemas.microsoft.com/office/powerpoint/2010/main" val="3267213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Σκοπός της παρούσας διπλωματικής εργασίας, είναι να διερευνήσουμε </a:t>
            </a:r>
            <a:r>
              <a:rPr lang="el-GR" b="1" dirty="0" smtClean="0"/>
              <a:t>ποιες</a:t>
            </a:r>
            <a:r>
              <a:rPr lang="el-GR" dirty="0" smtClean="0"/>
              <a:t> γνωστικές δεξιότητες της ταξινομίας του </a:t>
            </a:r>
            <a:r>
              <a:rPr lang="en-US" dirty="0" smtClean="0"/>
              <a:t>Bloom</a:t>
            </a:r>
            <a:r>
              <a:rPr lang="el-GR" dirty="0" smtClean="0"/>
              <a:t>,</a:t>
            </a:r>
            <a:r>
              <a:rPr lang="en-US" dirty="0" smtClean="0"/>
              <a:t> </a:t>
            </a:r>
            <a:r>
              <a:rPr lang="el-GR" dirty="0" smtClean="0"/>
              <a:t>και </a:t>
            </a:r>
            <a:r>
              <a:rPr lang="el-GR" b="1" dirty="0" smtClean="0"/>
              <a:t>σε ποιο βαθμό </a:t>
            </a:r>
            <a:r>
              <a:rPr lang="el-GR" dirty="0" smtClean="0"/>
              <a:t>αναπτύσσονται από τους μαθητές, εφαρμόζοντας το μοντέλο της ανεστραμμένης τάξης στη Δευτεροβάθμια εκπαίδευση και ειδικότερα στο μάθημα των Μαθηματικών της Α Γυμνασίου</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a:t>
            </a:fld>
            <a:endParaRPr lang="el-GR"/>
          </a:p>
        </p:txBody>
      </p:sp>
    </p:spTree>
    <p:extLst>
      <p:ext uri="{BB962C8B-B14F-4D97-AF65-F5344CB8AC3E}">
        <p14:creationId xmlns:p14="http://schemas.microsoft.com/office/powerpoint/2010/main" val="19220526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Στη γνωστική δεξιότητα εφαρμόζω, οι μαθητές αξιολογήθηκαν στο κατά πόσο εφάρμοσαν σωστά τη γνώση που έλαβαν  σε νέες καταστάσεις</a:t>
            </a:r>
            <a:r>
              <a:rPr lang="el-GR" baseline="0" dirty="0" smtClean="0"/>
              <a:t> </a:t>
            </a:r>
            <a:r>
              <a:rPr lang="el-GR" dirty="0" smtClean="0"/>
              <a:t>και στην ορθή</a:t>
            </a:r>
            <a:r>
              <a:rPr lang="el-GR" baseline="0" dirty="0" smtClean="0"/>
              <a:t> διεκπεραίωση των πράξεων.</a:t>
            </a:r>
            <a:r>
              <a:rPr lang="el-GR" dirty="0" smtClean="0"/>
              <a:t> Παρατηρούμε @</a:t>
            </a:r>
          </a:p>
          <a:p>
            <a:r>
              <a:rPr lang="el-GR" dirty="0" smtClean="0"/>
              <a:t>ότι ενώ οι χαμηλής επίδοσης μαθητές εμφανίζουν πτώση από τις δραστηριότητες στο ενδιάμεσο τεστ, οι υψηλότερης επίδοσης μαθητές επιτυγχάνουν άνοδο στα αποτελέσματα τους.</a:t>
            </a:r>
            <a:r>
              <a:rPr lang="el-GR" baseline="0" dirty="0" smtClean="0"/>
              <a:t> </a:t>
            </a:r>
            <a:r>
              <a:rPr lang="el-GR" baseline="0" dirty="0" smtClean="0">
                <a:solidFill>
                  <a:srgbClr val="FF0000"/>
                </a:solidFill>
              </a:rPr>
              <a:t>Αυτό συμβαίνει γιατί οι καλύτεροι σε επίδοση μαθητές μπορούν να στηριχθούν περισσότερο στην προαπαιτούμενη γνώση τους που είναι ισχυρότερη</a:t>
            </a:r>
            <a:r>
              <a:rPr lang="el-GR" baseline="0" dirty="0" smtClean="0">
                <a:solidFill>
                  <a:schemeClr val="tx1"/>
                </a:solidFill>
              </a:rPr>
              <a:t>.</a:t>
            </a:r>
            <a:r>
              <a:rPr lang="el-GR" dirty="0" smtClean="0"/>
              <a:t>@</a:t>
            </a:r>
          </a:p>
          <a:p>
            <a:r>
              <a:rPr lang="el-GR" dirty="0" smtClean="0"/>
              <a:t>Μετά την παρέμβαση στην τάξη παρατηρείται περαιτέρω</a:t>
            </a:r>
            <a:r>
              <a:rPr lang="el-GR" baseline="0" dirty="0" smtClean="0"/>
              <a:t> βελτίωση της επίδοσης των μαθητών</a:t>
            </a:r>
            <a:endParaRPr lang="el-GR" dirty="0" smtClean="0"/>
          </a:p>
          <a:p>
            <a:endParaRPr lang="el-GR" dirty="0" smtClean="0"/>
          </a:p>
          <a:p>
            <a:endParaRPr lang="el-GR" dirty="0" smtClean="0"/>
          </a:p>
          <a:p>
            <a:endParaRPr lang="el-GR" dirty="0" smtClean="0"/>
          </a:p>
          <a:p>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30</a:t>
            </a:fld>
            <a:endParaRPr lang="el-GR"/>
          </a:p>
        </p:txBody>
      </p:sp>
    </p:spTree>
    <p:extLst>
      <p:ext uri="{BB962C8B-B14F-4D97-AF65-F5344CB8AC3E}">
        <p14:creationId xmlns:p14="http://schemas.microsoft.com/office/powerpoint/2010/main" val="33968414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Στη γνωστική δεξιότητα αναλύω οι μαθητές καλούνται να αναλύσουν ένα πρόβλημα στα επιμέρους μέρη του ή να γράψουν τα στάδια μιας απλής εξίσωσης@</a:t>
            </a:r>
          </a:p>
          <a:p>
            <a:r>
              <a:rPr lang="el-GR" dirty="0" smtClean="0"/>
              <a:t>Παρατηρούμε ότι στις</a:t>
            </a:r>
            <a:r>
              <a:rPr lang="el-GR" baseline="0" dirty="0" smtClean="0"/>
              <a:t> δραστηριότητες του υλικού το 84% των μαθητών έγραψαν πάνω από τη βάση.@</a:t>
            </a:r>
          </a:p>
          <a:p>
            <a:r>
              <a:rPr lang="el-GR" baseline="0" dirty="0" smtClean="0"/>
              <a:t>Στο ενδιάμεσο τεστ ο αριθμός των παιδιών </a:t>
            </a:r>
            <a:r>
              <a:rPr lang="el-GR" baseline="0" dirty="0" err="1" smtClean="0"/>
              <a:t>ισοκατανέμεται</a:t>
            </a:r>
            <a:r>
              <a:rPr lang="el-GR" baseline="0" dirty="0" smtClean="0"/>
              <a:t> στις διάφορες βαθμολογίες.@</a:t>
            </a:r>
          </a:p>
          <a:p>
            <a:r>
              <a:rPr lang="el-GR" baseline="0" dirty="0" smtClean="0"/>
              <a:t>Μετά τη διδασκαλία στην τάξη δεν υπάρχουν πολύ χαμηλές βαθμολογίες και οι υψηλές βαθμολογίες φαίνεται να διατηρούν το επίπεδο των δραστηριοτήτων.@</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31</a:t>
            </a:fld>
            <a:endParaRPr lang="el-GR"/>
          </a:p>
        </p:txBody>
      </p:sp>
    </p:spTree>
    <p:extLst>
      <p:ext uri="{BB962C8B-B14F-4D97-AF65-F5344CB8AC3E}">
        <p14:creationId xmlns:p14="http://schemas.microsoft.com/office/powerpoint/2010/main" val="30410748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Στη δεξιότητα Αξιολογώ οι μαθητές καλούνται να επιλύσουν μια πιο σύνθετη εξίσωση στηριζόμενοι στην προτεραιότητα των πράξεων</a:t>
            </a:r>
          </a:p>
          <a:p>
            <a:r>
              <a:rPr lang="el-GR" dirty="0" smtClean="0"/>
              <a:t>Στο</a:t>
            </a:r>
            <a:r>
              <a:rPr lang="el-GR" baseline="0" dirty="0" smtClean="0"/>
              <a:t> ραβδόγραμμα μπορούμε να παρατηρήσουμε ότι@</a:t>
            </a:r>
          </a:p>
          <a:p>
            <a:r>
              <a:rPr lang="el-GR" baseline="0" dirty="0" smtClean="0"/>
              <a:t>Στο αρχικό τεστ όλοι οι μαθητές έγραψαν κάτω από τη βάση @</a:t>
            </a:r>
          </a:p>
          <a:p>
            <a:r>
              <a:rPr lang="el-GR" baseline="0" dirty="0" smtClean="0"/>
              <a:t>Στις δραστηριότητες το 65% έγραψε πάνω από τη βάση@</a:t>
            </a:r>
          </a:p>
          <a:p>
            <a:r>
              <a:rPr lang="el-GR" baseline="0" dirty="0" smtClean="0"/>
              <a:t>Στο ενδιάμεσο τεστ παρατηρούμε ισοκατανομή των βαθμολογιών ενώ στο τελικό τεστ @</a:t>
            </a:r>
          </a:p>
          <a:p>
            <a:r>
              <a:rPr lang="el-GR" baseline="0" dirty="0" smtClean="0"/>
              <a:t>περίπου μισοί μαθητές έχουν γράψει πάνω από τη βάση αποτυπώνοντας μία μικρή τελική βελτίωση στο ΜΟ τους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32</a:t>
            </a:fld>
            <a:endParaRPr lang="el-GR"/>
          </a:p>
        </p:txBody>
      </p:sp>
    </p:spTree>
    <p:extLst>
      <p:ext uri="{BB962C8B-B14F-4D97-AF65-F5344CB8AC3E}">
        <p14:creationId xmlns:p14="http://schemas.microsoft.com/office/powerpoint/2010/main" val="3417325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Στην ανώτερη γνωστική</a:t>
            </a:r>
            <a:r>
              <a:rPr lang="el-GR" baseline="0" dirty="0" smtClean="0"/>
              <a:t> δεξιότητα δημιουργώ οι μαθητές καλούνται να μετατρέψουν ένα πρόβλημα σε εξίσωση ή αντιστρόφως.@</a:t>
            </a:r>
          </a:p>
          <a:p>
            <a:r>
              <a:rPr lang="el-GR" baseline="0" dirty="0" smtClean="0"/>
              <a:t>Το 71% των μαθητών βελτιώθηκε μετά την ενασχόλησή τους με το υλικό ενώ@</a:t>
            </a:r>
          </a:p>
          <a:p>
            <a:r>
              <a:rPr lang="el-GR" baseline="0" dirty="0" smtClean="0"/>
              <a:t>οι πολύ αδύναμοι μαθητές δεν μπορούν να ακολουθήσουν με ευκολία παρά τη μεσολάβηση της μεθοδολογίας της ΑΤ .</a:t>
            </a:r>
          </a:p>
          <a:p>
            <a:r>
              <a:rPr lang="el-GR" baseline="0" dirty="0" smtClean="0"/>
              <a:t>Ωστόσο για τους υπόλοιπους αποτυπώνεται αξιοσημείωτη βελτίωση.@</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33</a:t>
            </a:fld>
            <a:endParaRPr lang="el-GR"/>
          </a:p>
        </p:txBody>
      </p:sp>
    </p:spTree>
    <p:extLst>
      <p:ext uri="{BB962C8B-B14F-4D97-AF65-F5344CB8AC3E}">
        <p14:creationId xmlns:p14="http://schemas.microsoft.com/office/powerpoint/2010/main" val="5324468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Συνοψίζοντας, μετά τη μελέτη του διαδραστικού υλικού@</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Σε όλα</a:t>
            </a:r>
            <a:r>
              <a:rPr lang="el-GR" sz="1200" kern="1200" baseline="0" dirty="0" smtClean="0">
                <a:solidFill>
                  <a:schemeClr val="tx1"/>
                </a:solidFill>
                <a:effectLst/>
                <a:latin typeface="Times New Roman" pitchFamily="18" charset="0"/>
                <a:ea typeface="+mn-ea"/>
                <a:cs typeface="+mn-cs"/>
              </a:rPr>
              <a:t> τα επίπεδα δεξιοτήτων εμφανίζεται αξιοσημείωτη βελτίωση.@</a:t>
            </a:r>
          </a:p>
          <a:p>
            <a:r>
              <a:rPr lang="el-GR" sz="1200" kern="1200" dirty="0" smtClean="0">
                <a:solidFill>
                  <a:schemeClr val="tx1"/>
                </a:solidFill>
                <a:effectLst/>
                <a:latin typeface="Times New Roman" pitchFamily="18" charset="0"/>
                <a:ea typeface="+mn-ea"/>
                <a:cs typeface="+mn-cs"/>
              </a:rPr>
              <a:t>Λόγω της μεγάλης στατιστικής σημαντικότητας που φάνηκε από τις στατιστικές μετρήσεις, μπορούμε με σχετική ασφάλεια να ισχυριστούμε ότι για τη σημαντική μεταβολή της επίδοσης των μαθητών ευθύνεται αυτό που μεσολάβησε δηλαδή η μελέτη του</a:t>
            </a:r>
            <a:r>
              <a:rPr lang="en-US" sz="1200" kern="1200" dirty="0" smtClean="0">
                <a:solidFill>
                  <a:schemeClr val="tx1"/>
                </a:solidFill>
                <a:effectLst/>
                <a:latin typeface="Times New Roman" pitchFamily="18" charset="0"/>
                <a:ea typeface="+mn-ea"/>
                <a:cs typeface="+mn-cs"/>
              </a:rPr>
              <a:t> </a:t>
            </a:r>
            <a:r>
              <a:rPr lang="el-GR" sz="1200" kern="1200" dirty="0" smtClean="0">
                <a:solidFill>
                  <a:schemeClr val="tx1"/>
                </a:solidFill>
                <a:effectLst/>
                <a:latin typeface="Times New Roman" pitchFamily="18" charset="0"/>
                <a:ea typeface="+mn-ea"/>
                <a:cs typeface="+mn-cs"/>
              </a:rPr>
              <a:t>διαδραστικού υλικού</a:t>
            </a:r>
            <a:r>
              <a:rPr lang="en-US" sz="1200" kern="1200" dirty="0" smtClean="0">
                <a:solidFill>
                  <a:schemeClr val="tx1"/>
                </a:solidFill>
                <a:effectLst/>
                <a:latin typeface="Times New Roman" pitchFamily="18" charset="0"/>
                <a:ea typeface="+mn-ea"/>
                <a:cs typeface="+mn-cs"/>
              </a:rPr>
              <a:t>.</a:t>
            </a:r>
            <a:r>
              <a:rPr lang="el-GR" sz="1200" kern="1200" dirty="0" smtClean="0">
                <a:solidFill>
                  <a:schemeClr val="tx1"/>
                </a:solidFill>
                <a:effectLst/>
                <a:latin typeface="Times New Roman" pitchFamily="18" charset="0"/>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η σχεδόν καθολική αύξηση των Μ.Ο. της επίδοσης των μαθητών από το αρχικό τεστ στο</a:t>
            </a:r>
            <a:r>
              <a:rPr lang="el-GR" sz="1200" kern="1200" baseline="0" dirty="0" smtClean="0">
                <a:solidFill>
                  <a:schemeClr val="tx1"/>
                </a:solidFill>
                <a:effectLst/>
                <a:latin typeface="Times New Roman" pitchFamily="18" charset="0"/>
                <a:ea typeface="+mn-ea"/>
                <a:cs typeface="+mn-cs"/>
              </a:rPr>
              <a:t> τεστ δραστηριοτήτων αλλά και από το αρχικό στο </a:t>
            </a:r>
            <a:r>
              <a:rPr lang="el-GR" sz="1200" kern="1200" dirty="0" smtClean="0">
                <a:solidFill>
                  <a:schemeClr val="tx1"/>
                </a:solidFill>
                <a:effectLst/>
                <a:latin typeface="Times New Roman" pitchFamily="18" charset="0"/>
                <a:ea typeface="+mn-ea"/>
                <a:cs typeface="+mn-cs"/>
              </a:rPr>
              <a:t>ενδιάμεσο τεστ ενισχύει την αίσθηση ότι η αύξηση ήταν γενικότερη.</a:t>
            </a:r>
            <a:r>
              <a:rPr lang="en-US" sz="1200" kern="1200" dirty="0" smtClean="0">
                <a:solidFill>
                  <a:schemeClr val="tx1"/>
                </a:solidFill>
                <a:effectLst/>
                <a:latin typeface="Times New Roman" pitchFamily="18" charset="0"/>
                <a:ea typeface="+mn-ea"/>
                <a:cs typeface="+mn-cs"/>
              </a:rPr>
              <a:t>@</a:t>
            </a:r>
            <a:endParaRPr lang="el-GR" sz="1200" kern="1200" dirty="0" smtClean="0">
              <a:solidFill>
                <a:schemeClr val="tx1"/>
              </a:solidFill>
              <a:effectLst/>
              <a:latin typeface="Times New Roman"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Από το τεστ δραστηριοτήτων στο ενδιάμεσο τεστ παρατηρείται μία πτώση η οποία μπορεί να δικαιολογηθεί από το είδος της εξέτασης που είναι γραπτή αλλά και την πίεση της ωριαίας δοκιμασίας@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t>Στη γνωστική δεξιότητα εφαρμόζω  παρατηρείται το αντίστροφο στους</a:t>
            </a:r>
            <a:r>
              <a:rPr lang="el-GR" dirty="0" smtClean="0"/>
              <a:t> υψηλότερης επίδοσης μαθητές.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baseline="0" dirty="0" smtClean="0">
                <a:solidFill>
                  <a:srgbClr val="FF0000"/>
                </a:solidFill>
              </a:rPr>
              <a:t>Αυτό συμβαίνει γιατί οι καλύτεροι σε επίδοση μαθητές μπορούν να στηριχθούν περισσότερο στην προαπαιτούμενη γνώση τους που είναι ισχυρότερη</a:t>
            </a:r>
            <a:r>
              <a:rPr lang="el-GR" baseline="0" dirty="0" smtClean="0">
                <a:solidFill>
                  <a:schemeClr val="tx1"/>
                </a:solidFill>
              </a:rPr>
              <a:t>.</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34</a:t>
            </a:fld>
            <a:endParaRPr lang="el-GR"/>
          </a:p>
        </p:txBody>
      </p:sp>
    </p:spTree>
    <p:extLst>
      <p:ext uri="{BB962C8B-B14F-4D97-AF65-F5344CB8AC3E}">
        <p14:creationId xmlns:p14="http://schemas.microsoft.com/office/powerpoint/2010/main" val="37176034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Σχετικά</a:t>
            </a:r>
            <a:r>
              <a:rPr lang="el-GR" sz="1200" kern="1200" baseline="0" dirty="0" smtClean="0">
                <a:solidFill>
                  <a:schemeClr val="tx1"/>
                </a:solidFill>
                <a:effectLst/>
                <a:latin typeface="Times New Roman" pitchFamily="18" charset="0"/>
                <a:ea typeface="+mn-ea"/>
                <a:cs typeface="+mn-cs"/>
              </a:rPr>
              <a:t> με την επίδοση των μαθητών @</a:t>
            </a:r>
          </a:p>
          <a:p>
            <a:r>
              <a:rPr lang="el-GR" sz="1200" kern="1200" baseline="0" dirty="0" smtClean="0">
                <a:solidFill>
                  <a:schemeClr val="tx1"/>
                </a:solidFill>
                <a:effectLst/>
                <a:latin typeface="Times New Roman" pitchFamily="18" charset="0"/>
                <a:ea typeface="+mn-ea"/>
                <a:cs typeface="+mn-cs"/>
              </a:rPr>
              <a:t>ως προϊόν της </a:t>
            </a:r>
            <a:r>
              <a:rPr lang="el-GR" sz="1200" kern="1200" baseline="0" dirty="0" err="1" smtClean="0">
                <a:solidFill>
                  <a:schemeClr val="tx1"/>
                </a:solidFill>
                <a:effectLst/>
                <a:latin typeface="Times New Roman" pitchFamily="18" charset="0"/>
                <a:ea typeface="+mn-ea"/>
                <a:cs typeface="+mn-cs"/>
              </a:rPr>
              <a:t>στοχευμένης</a:t>
            </a:r>
            <a:r>
              <a:rPr lang="el-GR" sz="1200" kern="1200" baseline="0" dirty="0" smtClean="0">
                <a:solidFill>
                  <a:schemeClr val="tx1"/>
                </a:solidFill>
                <a:effectLst/>
                <a:latin typeface="Times New Roman" pitchFamily="18" charset="0"/>
                <a:ea typeface="+mn-ea"/>
                <a:cs typeface="+mn-cs"/>
              </a:rPr>
              <a:t> παρέμβασης μέσα στην τάξη παρατηρούμε ότι@</a:t>
            </a:r>
          </a:p>
          <a:p>
            <a:r>
              <a:rPr lang="el-GR" sz="1200" kern="1200" baseline="0" dirty="0" smtClean="0">
                <a:solidFill>
                  <a:schemeClr val="tx1"/>
                </a:solidFill>
                <a:effectLst/>
                <a:latin typeface="Times New Roman" pitchFamily="18" charset="0"/>
                <a:ea typeface="+mn-ea"/>
                <a:cs typeface="+mn-cs"/>
              </a:rPr>
              <a:t>υπάρχει</a:t>
            </a:r>
            <a:r>
              <a:rPr lang="el-GR" sz="1200" kern="1200" dirty="0" smtClean="0">
                <a:solidFill>
                  <a:schemeClr val="tx1"/>
                </a:solidFill>
                <a:effectLst/>
                <a:latin typeface="Times New Roman" pitchFamily="18" charset="0"/>
                <a:ea typeface="+mn-ea"/>
                <a:cs typeface="+mn-cs"/>
              </a:rPr>
              <a:t> βελτίωση που παρουσιάζεται σε όλες τις γνωστικές δεξιότητες με μεγάλη στατιστική σημαντικότητα και @</a:t>
            </a:r>
          </a:p>
          <a:p>
            <a:r>
              <a:rPr lang="el-GR" sz="1200" kern="1200" dirty="0" smtClean="0">
                <a:solidFill>
                  <a:schemeClr val="tx1"/>
                </a:solidFill>
                <a:effectLst/>
                <a:latin typeface="Times New Roman" pitchFamily="18" charset="0"/>
                <a:ea typeface="+mn-ea"/>
                <a:cs typeface="+mn-cs"/>
              </a:rPr>
              <a:t>έχει καθολικά χαρακτηριστικά δηλαδή φαίνεται να αφορά όλους τους μαθητές.</a:t>
            </a:r>
            <a:r>
              <a:rPr lang="en-US" sz="1200" kern="1200" dirty="0" smtClean="0">
                <a:solidFill>
                  <a:schemeClr val="tx1"/>
                </a:solidFill>
                <a:effectLst/>
                <a:latin typeface="Times New Roman" pitchFamily="18" charset="0"/>
                <a:ea typeface="+mn-ea"/>
                <a:cs typeface="+mn-cs"/>
              </a:rPr>
              <a:t> </a:t>
            </a:r>
            <a:r>
              <a:rPr lang="el-GR" sz="1200" kern="1200" dirty="0" smtClean="0">
                <a:solidFill>
                  <a:schemeClr val="tx1"/>
                </a:solidFill>
                <a:effectLst/>
                <a:latin typeface="Times New Roman" pitchFamily="18" charset="0"/>
                <a:ea typeface="+mn-ea"/>
                <a:cs typeface="+mn-cs"/>
              </a:rPr>
              <a:t>Βέβαια</a:t>
            </a:r>
            <a:r>
              <a:rPr lang="el-GR" sz="1200" kern="1200" baseline="0" dirty="0" smtClean="0">
                <a:solidFill>
                  <a:schemeClr val="tx1"/>
                </a:solidFill>
                <a:effectLst/>
                <a:latin typeface="Times New Roman" pitchFamily="18" charset="0"/>
                <a:ea typeface="+mn-ea"/>
                <a:cs typeface="+mn-cs"/>
              </a:rPr>
              <a:t> θεωρούμε ότι αυτά τα θετικά αποτελέσματα είναι προϊόντα όλου του σχεδιασμού της ΑΤ και όχι μόνο της παρέμβασης στην τάξη </a:t>
            </a:r>
            <a:r>
              <a:rPr lang="el-GR" sz="1200" kern="1200" dirty="0" smtClean="0">
                <a:solidFill>
                  <a:schemeClr val="tx1"/>
                </a:solidFill>
                <a:effectLst/>
                <a:latin typeface="Times New Roman" pitchFamily="18" charset="0"/>
                <a:ea typeface="+mn-ea"/>
                <a:cs typeface="+mn-cs"/>
              </a:rPr>
              <a:t>@</a:t>
            </a:r>
          </a:p>
          <a:p>
            <a:r>
              <a:rPr lang="el-GR" sz="1200" kern="1200" dirty="0" smtClean="0">
                <a:solidFill>
                  <a:schemeClr val="tx1"/>
                </a:solidFill>
                <a:effectLst/>
                <a:latin typeface="Times New Roman" pitchFamily="18" charset="0"/>
                <a:ea typeface="+mn-ea"/>
                <a:cs typeface="+mn-cs"/>
              </a:rPr>
              <a:t>Επίσης φαίνεται ξεκάθαρα ότι δυσκολότερα </a:t>
            </a:r>
            <a:r>
              <a:rPr lang="el-GR" sz="1200" kern="1200" dirty="0" err="1" smtClean="0">
                <a:solidFill>
                  <a:schemeClr val="tx1"/>
                </a:solidFill>
                <a:effectLst/>
                <a:latin typeface="Times New Roman" pitchFamily="18" charset="0"/>
                <a:ea typeface="+mn-ea"/>
                <a:cs typeface="+mn-cs"/>
              </a:rPr>
              <a:t>κατακτήσιμες</a:t>
            </a:r>
            <a:r>
              <a:rPr lang="el-GR" sz="1200" kern="1200" dirty="0" smtClean="0">
                <a:solidFill>
                  <a:schemeClr val="tx1"/>
                </a:solidFill>
                <a:effectLst/>
                <a:latin typeface="Times New Roman" pitchFamily="18" charset="0"/>
                <a:ea typeface="+mn-ea"/>
                <a:cs typeface="+mn-cs"/>
              </a:rPr>
              <a:t> είναι οι δεξιότητες ανώτερων επιπέδων και@</a:t>
            </a:r>
          </a:p>
          <a:p>
            <a:r>
              <a:rPr lang="el-GR" sz="1200" kern="1200" dirty="0" smtClean="0">
                <a:solidFill>
                  <a:schemeClr val="tx1"/>
                </a:solidFill>
                <a:effectLst/>
                <a:latin typeface="Times New Roman" pitchFamily="18" charset="0"/>
                <a:ea typeface="+mn-ea"/>
                <a:cs typeface="+mn-cs"/>
              </a:rPr>
              <a:t>Ειδικότερα στη δεξιότητα της δημιουργίας οι πλέον αδύναμοι μαθητές δείχνουν να παραμένουν στάσιμοι.@</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35</a:t>
            </a:fld>
            <a:endParaRPr lang="el-GR"/>
          </a:p>
        </p:txBody>
      </p:sp>
    </p:spTree>
    <p:extLst>
      <p:ext uri="{BB962C8B-B14F-4D97-AF65-F5344CB8AC3E}">
        <p14:creationId xmlns:p14="http://schemas.microsoft.com/office/powerpoint/2010/main" val="25442431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Ως προς τους περιορισμούς της έρευνας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Επειδή το</a:t>
            </a:r>
            <a:r>
              <a:rPr lang="el-GR" sz="1200" baseline="0" dirty="0" smtClean="0"/>
              <a:t> </a:t>
            </a:r>
            <a:r>
              <a:rPr lang="el-GR" sz="1200" dirty="0" smtClean="0"/>
              <a:t>αντικείμενο της έρευνας συγκεκριμενοποιήθηκε το Φεβρουάριο οι μαθητές είχαν ήδη διδαχθεί πολλά από τα κεφάλαια του μαθήματος και οι επιλογές ήταν περιορισμένες@</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η βιβλιογραφία σχετική με τα Μαθηματικά στην ανεστραμμένη τάξη δεν είναι ιδιαίτερα πλούσια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Επίσης η Έλλειψη τεχνολογικής υποδομής στο χώρο διαμονής των μαθητών καθώς</a:t>
            </a:r>
            <a:r>
              <a:rPr lang="el-GR" sz="1200" baseline="0" dirty="0" smtClean="0"/>
              <a:t> και το ότι@</a:t>
            </a: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οι</a:t>
            </a:r>
            <a:r>
              <a:rPr lang="el-GR" sz="1200" baseline="0" dirty="0" smtClean="0"/>
              <a:t> μαθητές αδυνατούν να γράψουν ψηφιακά μαθηματικό κείμενο περιορίζουν τις δυνατότητές τους@</a:t>
            </a: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dirty="0" smtClean="0"/>
              <a:t>Η ανεστραμμένη τάξη απαιτεί από τους μαθητές αλλαγή νοοτροπίας ως προς τον τρόπο μελέτης και αυτό δυσκολεύει το πεδίο εφαρμογής της έρευνας@</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sz="1200" dirty="0" smtClean="0"/>
          </a:p>
          <a:p>
            <a:endParaRPr lang="el-GR" sz="1200" kern="1200" dirty="0" smtClean="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36</a:t>
            </a:fld>
            <a:endParaRPr lang="el-GR"/>
          </a:p>
        </p:txBody>
      </p:sp>
    </p:spTree>
    <p:extLst>
      <p:ext uri="{BB962C8B-B14F-4D97-AF65-F5344CB8AC3E}">
        <p14:creationId xmlns:p14="http://schemas.microsoft.com/office/powerpoint/2010/main" val="25903900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Times New Roman" pitchFamily="18" charset="0"/>
                <a:ea typeface="+mn-ea"/>
                <a:cs typeface="+mn-cs"/>
              </a:rPr>
              <a:t>Σίγουρα χρειαζόμαστε</a:t>
            </a:r>
            <a:r>
              <a:rPr lang="el-GR" sz="1200" kern="1200" baseline="0" dirty="0" smtClean="0">
                <a:solidFill>
                  <a:schemeClr val="tx1"/>
                </a:solidFill>
                <a:effectLst/>
                <a:latin typeface="Times New Roman" pitchFamily="18" charset="0"/>
                <a:ea typeface="+mn-ea"/>
                <a:cs typeface="+mn-cs"/>
              </a:rPr>
              <a:t> περισσότερες έρευνες σχετικές με τα Μαθηματικά και μάλιστα @</a:t>
            </a:r>
          </a:p>
          <a:p>
            <a:r>
              <a:rPr lang="el-GR" sz="1200" kern="1200" baseline="0" dirty="0" smtClean="0">
                <a:solidFill>
                  <a:schemeClr val="tx1"/>
                </a:solidFill>
                <a:effectLst/>
                <a:latin typeface="Times New Roman" pitchFamily="18" charset="0"/>
                <a:ea typeface="+mn-ea"/>
                <a:cs typeface="+mn-cs"/>
              </a:rPr>
              <a:t>σε περισσότερα κεφάλαια @</a:t>
            </a:r>
          </a:p>
          <a:p>
            <a:r>
              <a:rPr lang="el-GR" sz="1200" kern="1200" baseline="0" dirty="0" smtClean="0">
                <a:solidFill>
                  <a:schemeClr val="tx1"/>
                </a:solidFill>
                <a:effectLst/>
                <a:latin typeface="Times New Roman" pitchFamily="18" charset="0"/>
                <a:ea typeface="+mn-ea"/>
                <a:cs typeface="+mn-cs"/>
              </a:rPr>
              <a:t>σε διαφορετικές ηλικίες και @</a:t>
            </a:r>
          </a:p>
          <a:p>
            <a:r>
              <a:rPr lang="el-GR" sz="1200" kern="1200" baseline="0" dirty="0" smtClean="0">
                <a:solidFill>
                  <a:schemeClr val="tx1"/>
                </a:solidFill>
                <a:effectLst/>
                <a:latin typeface="Times New Roman" pitchFamily="18" charset="0"/>
                <a:ea typeface="+mn-ea"/>
                <a:cs typeface="+mn-cs"/>
              </a:rPr>
              <a:t>με μεγαλύτερο σε πληθυσμό δείγμα.@</a:t>
            </a:r>
          </a:p>
          <a:p>
            <a:r>
              <a:rPr lang="el-GR" sz="1200" kern="1200" baseline="0" dirty="0" smtClean="0">
                <a:solidFill>
                  <a:schemeClr val="tx1"/>
                </a:solidFill>
                <a:effectLst/>
                <a:latin typeface="Times New Roman" pitchFamily="18" charset="0"/>
                <a:ea typeface="+mn-ea"/>
                <a:cs typeface="+mn-cs"/>
              </a:rPr>
              <a:t>Σχετικά με το σχεδιασμό του εκπαιδευτικού υλικού @</a:t>
            </a:r>
          </a:p>
          <a:p>
            <a:r>
              <a:rPr lang="el-GR" sz="1200" kern="1200" baseline="0" dirty="0" smtClean="0">
                <a:solidFill>
                  <a:schemeClr val="tx1"/>
                </a:solidFill>
                <a:effectLst/>
                <a:latin typeface="Times New Roman" pitchFamily="18" charset="0"/>
                <a:ea typeface="+mn-ea"/>
                <a:cs typeface="+mn-cs"/>
              </a:rPr>
              <a:t>θα είχε μεγάλο ενδιαφέρον να ερευνηθεί η αναλογία επιπέδου δεξιοτήτων που πρέπει να στοχεύουν οι δραστηριότητες ώστε να γίνει περισσότερο αποδοτικό@ </a:t>
            </a:r>
          </a:p>
          <a:p>
            <a:r>
              <a:rPr lang="el-GR" sz="1200" kern="1200" baseline="0" dirty="0" smtClean="0">
                <a:solidFill>
                  <a:schemeClr val="tx1"/>
                </a:solidFill>
                <a:effectLst/>
                <a:latin typeface="Times New Roman" pitchFamily="18" charset="0"/>
                <a:ea typeface="+mn-ea"/>
                <a:cs typeface="+mn-cs"/>
              </a:rPr>
              <a:t>καθώς και ποια είναι τα κριτήρια που καθορίζουν αυτή την αναλογία @</a:t>
            </a:r>
          </a:p>
          <a:p>
            <a:r>
              <a:rPr lang="el-GR" sz="1200" kern="1200" baseline="0" dirty="0" smtClean="0">
                <a:solidFill>
                  <a:schemeClr val="tx1"/>
                </a:solidFill>
                <a:effectLst/>
                <a:latin typeface="Times New Roman" pitchFamily="18" charset="0"/>
                <a:ea typeface="+mn-ea"/>
                <a:cs typeface="+mn-cs"/>
              </a:rPr>
              <a:t>Επίσης </a:t>
            </a:r>
            <a:r>
              <a:rPr lang="el-GR" sz="1200" b="1" kern="1200" baseline="0" dirty="0" smtClean="0">
                <a:solidFill>
                  <a:schemeClr val="tx1"/>
                </a:solidFill>
                <a:effectLst/>
                <a:latin typeface="Times New Roman" pitchFamily="18" charset="0"/>
                <a:ea typeface="+mn-ea"/>
                <a:cs typeface="+mn-cs"/>
              </a:rPr>
              <a:t>θα θέλαμε </a:t>
            </a:r>
            <a:r>
              <a:rPr lang="el-GR" sz="1200" kern="1200" baseline="0" dirty="0" smtClean="0">
                <a:solidFill>
                  <a:schemeClr val="tx1"/>
                </a:solidFill>
                <a:effectLst/>
                <a:latin typeface="Times New Roman" pitchFamily="18" charset="0"/>
                <a:ea typeface="+mn-ea"/>
                <a:cs typeface="+mn-cs"/>
              </a:rPr>
              <a:t>να μελετήσουμε την επίδοση των μαθητών που ασχολήθηκαν με ένα μέρος του υλικού και οι οποίοι δεν συγκαταλέχθηκαν στο δείγμα μας@</a:t>
            </a:r>
          </a:p>
          <a:p>
            <a:r>
              <a:rPr lang="el-GR" sz="1200" kern="1200" baseline="0" dirty="0" smtClean="0">
                <a:solidFill>
                  <a:schemeClr val="tx1"/>
                </a:solidFill>
                <a:effectLst/>
                <a:latin typeface="Times New Roman" pitchFamily="18" charset="0"/>
                <a:ea typeface="+mn-ea"/>
                <a:cs typeface="+mn-cs"/>
              </a:rPr>
              <a:t>Καθώς και την επίδοση των μαθητών του δείγματος σε μεταγενέστερη χρονική περίοδο ώστε να εξετάσουμε το βαθμό εμπέδωσης της μάθησης.</a:t>
            </a:r>
          </a:p>
          <a:p>
            <a:endParaRPr lang="el-GR" sz="1200" kern="1200" dirty="0" smtClean="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37</a:t>
            </a:fld>
            <a:endParaRPr lang="el-GR"/>
          </a:p>
        </p:txBody>
      </p:sp>
    </p:spTree>
    <p:extLst>
      <p:ext uri="{BB962C8B-B14F-4D97-AF65-F5344CB8AC3E}">
        <p14:creationId xmlns:p14="http://schemas.microsoft.com/office/powerpoint/2010/main" val="37867039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38</a:t>
            </a:fld>
            <a:endParaRPr lang="el-GR"/>
          </a:p>
        </p:txBody>
      </p:sp>
    </p:spTree>
    <p:extLst>
      <p:ext uri="{BB962C8B-B14F-4D97-AF65-F5344CB8AC3E}">
        <p14:creationId xmlns:p14="http://schemas.microsoft.com/office/powerpoint/2010/main" val="4033753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Η εργασία φιλοδοξεί:@</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να διερευνήσει αν η μεθοδολογία της εξ αποστάσεως εκπαίδευσης εφαρμοζόμενη μέσα από το μοντέλο της ανεστραμμένης τάξης, αναπτύσσει συγκεκριμένες γνωστικές δεξιότητες των μαθητών και σε ποιο βαθμό αυτές εξελίσσονται στα διάφορα στάδια της διαδικασίας. και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dirty="0" smtClean="0"/>
              <a:t>να εμπλουτίσει τις λιγοστές έρευνες σχετικές με τα Μαθηματικά της Α Γυμνασίου προτείνοντας διαδραστικό υλικό που διερευνά, στοχεύει και αξιολογεί τις παραπάνω παρατηρήσεις.@</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a:t>
            </a:fld>
            <a:endParaRPr lang="el-GR"/>
          </a:p>
        </p:txBody>
      </p:sp>
    </p:spTree>
    <p:extLst>
      <p:ext uri="{BB962C8B-B14F-4D97-AF65-F5344CB8AC3E}">
        <p14:creationId xmlns:p14="http://schemas.microsoft.com/office/powerpoint/2010/main" val="807065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Τα ερευνητικά ερωτήματα που θέσαμε ήταν@</a:t>
            </a:r>
          </a:p>
          <a:p>
            <a:r>
              <a:rPr lang="el-GR" dirty="0" smtClean="0"/>
              <a:t>Εφαρμόζοντας το μοντέλο της ανεστραμμένης τάξης@</a:t>
            </a:r>
          </a:p>
          <a:p>
            <a:r>
              <a:rPr lang="el-GR" dirty="0" smtClean="0"/>
              <a:t>1</a:t>
            </a:r>
            <a:r>
              <a:rPr lang="el-GR" baseline="30000" dirty="0" smtClean="0"/>
              <a:t>ον</a:t>
            </a:r>
            <a:r>
              <a:rPr lang="el-GR" dirty="0" smtClean="0"/>
              <a:t> Ποιες γνωστικές δεξιότητες της ταξινομίας του </a:t>
            </a:r>
            <a:r>
              <a:rPr lang="en-US" dirty="0" smtClean="0"/>
              <a:t>Bloom</a:t>
            </a:r>
            <a:r>
              <a:rPr lang="el-GR" dirty="0" smtClean="0"/>
              <a:t> και σε ποιο βαθμό αναπτύσσονται κατά τη διάρκεια της μελέτης του </a:t>
            </a:r>
            <a:r>
              <a:rPr lang="el-GR" b="1" dirty="0" smtClean="0"/>
              <a:t>διαδραστικού υλικού </a:t>
            </a:r>
            <a:r>
              <a:rPr lang="el-GR" dirty="0" smtClean="0"/>
              <a:t>από τους μαθητές και@</a:t>
            </a:r>
          </a:p>
          <a:p>
            <a:r>
              <a:rPr lang="el-GR" dirty="0" smtClean="0"/>
              <a:t>2</a:t>
            </a:r>
            <a:r>
              <a:rPr lang="el-GR" baseline="30000" dirty="0" smtClean="0"/>
              <a:t>ον</a:t>
            </a:r>
            <a:r>
              <a:rPr lang="el-GR" dirty="0" smtClean="0"/>
              <a:t> Ποιες από τις παραπάνω δεξιότητες βελτιώθηκαν και σε ποιο βαθμό η κάθε μία μετά τη </a:t>
            </a:r>
            <a:r>
              <a:rPr lang="el-GR" b="1" dirty="0" smtClean="0"/>
              <a:t>διδασκαλία στην τάξη</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5</a:t>
            </a:fld>
            <a:endParaRPr lang="el-GR"/>
          </a:p>
        </p:txBody>
      </p:sp>
    </p:spTree>
    <p:extLst>
      <p:ext uri="{BB962C8B-B14F-4D97-AF65-F5344CB8AC3E}">
        <p14:creationId xmlns:p14="http://schemas.microsoft.com/office/powerpoint/2010/main" val="1703801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Η δομή της παρουσίασης ακολουθεί τη δομή της εργασίας@</a:t>
            </a:r>
          </a:p>
          <a:p>
            <a:r>
              <a:rPr lang="el-GR" dirty="0" smtClean="0"/>
              <a:t>Λίγα λόγια για το θεωρητικό πλαίσιο@</a:t>
            </a:r>
          </a:p>
          <a:p>
            <a:r>
              <a:rPr lang="el-GR" dirty="0" smtClean="0"/>
              <a:t>Τη βιβλιογραφική επισκόπηση συναφών ερευνών@</a:t>
            </a:r>
          </a:p>
          <a:p>
            <a:r>
              <a:rPr lang="el-GR" dirty="0" smtClean="0"/>
              <a:t>Θα δούμε συνοπτικά τη μεθοδολογία που ακολουθήσαμε@</a:t>
            </a:r>
          </a:p>
          <a:p>
            <a:r>
              <a:rPr lang="el-GR" dirty="0" smtClean="0"/>
              <a:t>Πώς εξασφαλίσαμε την εγκυρότητα και αξιοπιστία της έρευνας@</a:t>
            </a:r>
          </a:p>
          <a:p>
            <a:r>
              <a:rPr lang="el-GR" dirty="0" smtClean="0"/>
              <a:t>Το </a:t>
            </a:r>
            <a:r>
              <a:rPr lang="el-GR" dirty="0" err="1" smtClean="0"/>
              <a:t>χωροχρονικό</a:t>
            </a:r>
            <a:r>
              <a:rPr lang="el-GR" dirty="0" smtClean="0"/>
              <a:t> σχεδιασμό και την υλοποίηση της έρευνας@</a:t>
            </a:r>
          </a:p>
          <a:p>
            <a:r>
              <a:rPr lang="el-GR" dirty="0" smtClean="0"/>
              <a:t>Θα παρουσιάσουμε τα ευρήματα με τα συμπεράσματά</a:t>
            </a:r>
            <a:r>
              <a:rPr lang="el-GR" baseline="0" dirty="0" smtClean="0"/>
              <a:t> μας@</a:t>
            </a:r>
            <a:endParaRPr lang="el-GR" dirty="0" smtClean="0"/>
          </a:p>
          <a:p>
            <a:r>
              <a:rPr lang="el-GR" baseline="0" dirty="0" smtClean="0"/>
              <a:t>τους περιορισμούς που είχαμε@</a:t>
            </a:r>
          </a:p>
          <a:p>
            <a:r>
              <a:rPr lang="el-GR" baseline="0" dirty="0" smtClean="0"/>
              <a:t>και θα κάνουμε κάποιες προτάσεις για μελλοντικές εργασίες@</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6</a:t>
            </a:fld>
            <a:endParaRPr lang="el-GR"/>
          </a:p>
        </p:txBody>
      </p:sp>
    </p:spTree>
    <p:extLst>
      <p:ext uri="{BB962C8B-B14F-4D97-AF65-F5344CB8AC3E}">
        <p14:creationId xmlns:p14="http://schemas.microsoft.com/office/powerpoint/2010/main" val="1119171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Η Α.Τ. είναι ένα μοντέλο διδασκαλίας που υπάγεται στη συμπληρωματική σχολική εξ αποστάσεως </a:t>
            </a:r>
            <a:r>
              <a:rPr lang="el-GR" dirty="0" err="1" smtClean="0"/>
              <a:t>εκπ</a:t>
            </a:r>
            <a:r>
              <a:rPr lang="el-GR" dirty="0" smtClean="0"/>
              <a:t>/</a:t>
            </a:r>
            <a:r>
              <a:rPr lang="el-GR" dirty="0" err="1" smtClean="0"/>
              <a:t>ση</a:t>
            </a:r>
            <a:r>
              <a:rPr lang="el-GR" dirty="0" smtClean="0"/>
              <a:t> η οποία στηρίζεται στη θεωρία της ΑΕΞΑΕ@</a:t>
            </a: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7</a:t>
            </a:fld>
            <a:endParaRPr lang="el-GR"/>
          </a:p>
        </p:txBody>
      </p:sp>
    </p:spTree>
    <p:extLst>
      <p:ext uri="{BB962C8B-B14F-4D97-AF65-F5344CB8AC3E}">
        <p14:creationId xmlns:p14="http://schemas.microsoft.com/office/powerpoint/2010/main" val="3623885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Πρόκειται για@</a:t>
            </a:r>
          </a:p>
          <a:p>
            <a:r>
              <a:rPr lang="el-GR" dirty="0" smtClean="0"/>
              <a:t>Μία </a:t>
            </a:r>
            <a:r>
              <a:rPr lang="el-GR" b="1" dirty="0" smtClean="0"/>
              <a:t>στρατηγική διδασκαλίας </a:t>
            </a:r>
            <a:r>
              <a:rPr lang="el-GR" dirty="0" smtClean="0"/>
              <a:t>που </a:t>
            </a:r>
            <a:r>
              <a:rPr lang="el-GR" b="1" dirty="0" smtClean="0"/>
              <a:t>αντιστρέφει</a:t>
            </a:r>
            <a:r>
              <a:rPr lang="el-GR" dirty="0" smtClean="0"/>
              <a:t> το παραδοσιακό μαθησιακό περιβάλλον@</a:t>
            </a:r>
          </a:p>
          <a:p>
            <a:r>
              <a:rPr lang="el-GR" dirty="0" smtClean="0"/>
              <a:t>Ο μαθητής στο Σπίτι: παρακολουθεί την παράδοση του μαθήματος χρησιμοποιώντας νέες τεχνολογίες ενώ στο </a:t>
            </a:r>
          </a:p>
          <a:p>
            <a:r>
              <a:rPr lang="el-GR" dirty="0" smtClean="0"/>
              <a:t>Σχολείο: καλείται να συμμετέχει</a:t>
            </a:r>
            <a:r>
              <a:rPr lang="el-GR" baseline="0" dirty="0" smtClean="0"/>
              <a:t> σε ομαδοσυνεργατικές </a:t>
            </a:r>
            <a:r>
              <a:rPr lang="el-GR" dirty="0" smtClean="0"/>
              <a:t> Ή να εκτελεί άλλου τύπου εργασίες</a:t>
            </a: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8</a:t>
            </a:fld>
            <a:endParaRPr lang="el-GR"/>
          </a:p>
        </p:txBody>
      </p:sp>
    </p:spTree>
    <p:extLst>
      <p:ext uri="{BB962C8B-B14F-4D97-AF65-F5344CB8AC3E}">
        <p14:creationId xmlns:p14="http://schemas.microsoft.com/office/powerpoint/2010/main" val="1324640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smtClean="0">
                <a:solidFill>
                  <a:schemeClr val="tx1"/>
                </a:solidFill>
                <a:effectLst/>
                <a:latin typeface="Times New Roman" pitchFamily="18" charset="0"/>
                <a:ea typeface="+mn-ea"/>
                <a:cs typeface="+mn-cs"/>
              </a:rPr>
              <a:t>Ιδιαίτερα τα τελευταία χρόνια η εκπαιδευτική κοινότητα απασχολείται με την ταξινόμηση δεξιοτήτων και αυτή που βρίσκει αναφορά στην ανεστραμμένη τάξη είναι αυτή των γνωστικών δεξιοτήτων του </a:t>
            </a:r>
            <a:r>
              <a:rPr lang="en-US" sz="1200" b="1" kern="1200" dirty="0" smtClean="0">
                <a:solidFill>
                  <a:schemeClr val="tx1"/>
                </a:solidFill>
                <a:effectLst/>
                <a:latin typeface="Times New Roman" pitchFamily="18" charset="0"/>
                <a:ea typeface="+mn-ea"/>
                <a:cs typeface="+mn-cs"/>
              </a:rPr>
              <a:t>Bloom</a:t>
            </a:r>
            <a:r>
              <a:rPr lang="en-US" sz="1200" kern="1200" dirty="0" smtClean="0">
                <a:solidFill>
                  <a:schemeClr val="tx1"/>
                </a:solidFill>
                <a:effectLst/>
                <a:latin typeface="Times New Roman" pitchFamily="18" charset="0"/>
                <a:ea typeface="+mn-ea"/>
                <a:cs typeface="+mn-cs"/>
              </a:rPr>
              <a:t> </a:t>
            </a:r>
            <a:r>
              <a:rPr lang="el-GR" sz="1200" kern="1200" dirty="0" smtClean="0">
                <a:solidFill>
                  <a:schemeClr val="tx1"/>
                </a:solidFill>
                <a:effectLst/>
                <a:latin typeface="Times New Roman" pitchFamily="18" charset="0"/>
                <a:ea typeface="+mn-ea"/>
                <a:cs typeface="+mn-cs"/>
              </a:rPr>
              <a:t>(</a:t>
            </a:r>
            <a:r>
              <a:rPr lang="en-US" sz="1200" kern="1200" dirty="0" smtClean="0">
                <a:solidFill>
                  <a:schemeClr val="tx1"/>
                </a:solidFill>
                <a:effectLst/>
                <a:latin typeface="Times New Roman" pitchFamily="18" charset="0"/>
                <a:ea typeface="+mn-ea"/>
                <a:cs typeface="+mn-cs"/>
              </a:rPr>
              <a:t>Bloom</a:t>
            </a:r>
            <a:r>
              <a:rPr lang="el-GR" sz="1200" kern="1200" dirty="0" smtClean="0">
                <a:solidFill>
                  <a:schemeClr val="tx1"/>
                </a:solidFill>
                <a:effectLst/>
                <a:latin typeface="Times New Roman" pitchFamily="18" charset="0"/>
                <a:ea typeface="+mn-ea"/>
                <a:cs typeface="+mn-cs"/>
              </a:rPr>
              <a:t>, 1956).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baseline="0" dirty="0" smtClean="0">
                <a:solidFill>
                  <a:schemeClr val="tx1"/>
                </a:solidFill>
                <a:effectLst/>
                <a:latin typeface="Times New Roman" pitchFamily="18" charset="0"/>
                <a:ea typeface="+mn-ea"/>
                <a:cs typeface="+mn-cs"/>
              </a:rPr>
              <a:t>Στο κατώτερο επίπεδο της πυραμίδας βρίσκεται η μάθηση  (</a:t>
            </a:r>
            <a:r>
              <a:rPr lang="el-GR" sz="1200" b="1" kern="1200" baseline="0" dirty="0" err="1" smtClean="0">
                <a:solidFill>
                  <a:schemeClr val="tx1"/>
                </a:solidFill>
                <a:effectLst/>
                <a:latin typeface="Times New Roman" pitchFamily="18" charset="0"/>
                <a:ea typeface="+mn-ea"/>
                <a:cs typeface="+mn-cs"/>
              </a:rPr>
              <a:t>π.χ.</a:t>
            </a:r>
            <a:r>
              <a:rPr lang="el-GR" sz="1200" b="1" kern="1200" dirty="0" err="1" smtClean="0">
                <a:solidFill>
                  <a:schemeClr val="tx1"/>
                </a:solidFill>
                <a:effectLst/>
                <a:latin typeface="Times New Roman" pitchFamily="18" charset="0"/>
                <a:ea typeface="+mn-ea"/>
                <a:cs typeface="+mn-cs"/>
              </a:rPr>
              <a:t>Να</a:t>
            </a:r>
            <a:r>
              <a:rPr lang="el-GR" sz="1200" b="1" kern="1200" dirty="0" smtClean="0">
                <a:solidFill>
                  <a:schemeClr val="tx1"/>
                </a:solidFill>
                <a:effectLst/>
                <a:latin typeface="Times New Roman" pitchFamily="18" charset="0"/>
                <a:ea typeface="+mn-ea"/>
                <a:cs typeface="+mn-cs"/>
              </a:rPr>
              <a:t> απομνημονεύσουν έναν ορισμό</a:t>
            </a:r>
            <a:r>
              <a:rPr lang="el-GR" sz="1200" b="1" kern="1200" baseline="0" dirty="0" smtClean="0">
                <a:solidFill>
                  <a:schemeClr val="tx1"/>
                </a:solidFill>
                <a:effectLst/>
                <a:latin typeface="Times New Roman" pitchFamily="18" charset="0"/>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1" kern="1200" baseline="0" dirty="0" smtClean="0">
                <a:solidFill>
                  <a:schemeClr val="tx1"/>
                </a:solidFill>
                <a:effectLst/>
                <a:latin typeface="Times New Roman" pitchFamily="18" charset="0"/>
                <a:ea typeface="+mn-ea"/>
                <a:cs typeface="+mn-cs"/>
              </a:rPr>
              <a:t>Ακολουθεί η κατανόηση</a:t>
            </a:r>
            <a:r>
              <a:rPr lang="en-US" sz="1200" b="1" kern="1200" baseline="0" dirty="0" smtClean="0">
                <a:solidFill>
                  <a:schemeClr val="tx1"/>
                </a:solidFill>
                <a:effectLst/>
                <a:latin typeface="Times New Roman" pitchFamily="18" charset="0"/>
                <a:ea typeface="+mn-ea"/>
                <a:cs typeface="+mn-cs"/>
              </a:rPr>
              <a:t> </a:t>
            </a:r>
            <a:r>
              <a:rPr lang="el-GR" sz="1200" kern="1200" dirty="0" smtClean="0">
                <a:solidFill>
                  <a:schemeClr val="tx1"/>
                </a:solidFill>
                <a:effectLst/>
                <a:latin typeface="Times New Roman" pitchFamily="18" charset="0"/>
                <a:ea typeface="+mn-ea"/>
                <a:cs typeface="+mn-cs"/>
              </a:rPr>
              <a:t>(Να καταλάβεις βασικές ιδέες και έννοιες</a:t>
            </a:r>
            <a:r>
              <a:rPr lang="el-GR" sz="1200" b="1" kern="1200" dirty="0" smtClean="0">
                <a:solidFill>
                  <a:schemeClr val="tx1"/>
                </a:solidFill>
                <a:effectLst/>
                <a:latin typeface="Times New Roman" pitchFamily="18" charset="0"/>
                <a:ea typeface="+mn-ea"/>
                <a:cs typeface="+mn-cs"/>
              </a:rPr>
              <a:t>).</a:t>
            </a:r>
            <a:r>
              <a:rPr lang="el-GR" sz="1200" b="1" kern="1200" baseline="0" dirty="0" smtClean="0">
                <a:solidFill>
                  <a:schemeClr val="tx1"/>
                </a:solidFill>
                <a:effectLst/>
                <a:latin typeface="Times New Roman" pitchFamily="18" charset="0"/>
                <a:ea typeface="+mn-ea"/>
                <a:cs typeface="+mn-cs"/>
              </a:rPr>
              <a:t>, η εφαρμογή </a:t>
            </a:r>
            <a:r>
              <a:rPr lang="el-GR" sz="1200" kern="1200" dirty="0" smtClean="0">
                <a:solidFill>
                  <a:schemeClr val="tx1"/>
                </a:solidFill>
                <a:effectLst/>
                <a:latin typeface="Times New Roman" pitchFamily="18" charset="0"/>
                <a:ea typeface="+mn-ea"/>
                <a:cs typeface="+mn-cs"/>
              </a:rPr>
              <a:t>(Να χρησιμοποιείς έννοιες και μεθόδους).</a:t>
            </a:r>
            <a:r>
              <a:rPr lang="el-GR" sz="1200" kern="1200" baseline="0" dirty="0" smtClean="0">
                <a:solidFill>
                  <a:schemeClr val="tx1"/>
                </a:solidFill>
                <a:effectLst/>
                <a:latin typeface="Times New Roman" pitchFamily="18" charset="0"/>
                <a:ea typeface="+mn-ea"/>
                <a:cs typeface="+mn-cs"/>
              </a:rPr>
              <a:t>, </a:t>
            </a:r>
            <a:r>
              <a:rPr lang="el-GR" sz="1200" b="1" kern="1200" baseline="0" dirty="0" smtClean="0">
                <a:solidFill>
                  <a:schemeClr val="tx1"/>
                </a:solidFill>
                <a:effectLst/>
                <a:latin typeface="Times New Roman" pitchFamily="18" charset="0"/>
                <a:ea typeface="+mn-ea"/>
                <a:cs typeface="+mn-cs"/>
              </a:rPr>
              <a:t>η ανάλυση </a:t>
            </a:r>
            <a:r>
              <a:rPr lang="el-GR" sz="1200" kern="1200" dirty="0" smtClean="0">
                <a:solidFill>
                  <a:schemeClr val="tx1"/>
                </a:solidFill>
                <a:effectLst/>
                <a:latin typeface="Times New Roman" pitchFamily="18" charset="0"/>
                <a:ea typeface="+mn-ea"/>
                <a:cs typeface="+mn-cs"/>
              </a:rPr>
              <a:t>(Να παίρνεις μία έννοια ή ένα κομμάτι ξεχωριστό και να εξηγείς πώς λειτουργεί</a:t>
            </a:r>
            <a:r>
              <a:rPr lang="el-GR" sz="1200" b="0" kern="1200" dirty="0" smtClean="0">
                <a:solidFill>
                  <a:schemeClr val="tx1"/>
                </a:solidFill>
                <a:effectLst/>
                <a:latin typeface="Times New Roman" pitchFamily="18" charset="0"/>
                <a:ea typeface="+mn-ea"/>
                <a:cs typeface="+mn-cs"/>
              </a:rPr>
              <a:t>)</a:t>
            </a:r>
            <a:r>
              <a:rPr lang="el-GR" sz="1200" b="0" kern="1200" baseline="0" dirty="0" smtClean="0">
                <a:solidFill>
                  <a:schemeClr val="tx1"/>
                </a:solidFill>
                <a:effectLst/>
                <a:latin typeface="Times New Roman" pitchFamily="18" charset="0"/>
                <a:ea typeface="+mn-ea"/>
                <a:cs typeface="+mn-cs"/>
              </a:rPr>
              <a:t>,</a:t>
            </a:r>
            <a:r>
              <a:rPr lang="el-GR" sz="1200" b="1" kern="1200" baseline="0" dirty="0" smtClean="0">
                <a:solidFill>
                  <a:schemeClr val="tx1"/>
                </a:solidFill>
                <a:effectLst/>
                <a:latin typeface="Times New Roman" pitchFamily="18" charset="0"/>
                <a:ea typeface="+mn-ea"/>
                <a:cs typeface="+mn-cs"/>
              </a:rPr>
              <a:t> η αξιολόγηση</a:t>
            </a:r>
            <a:r>
              <a:rPr lang="el-GR" sz="1200" kern="1200" dirty="0" smtClean="0">
                <a:solidFill>
                  <a:schemeClr val="tx1"/>
                </a:solidFill>
                <a:effectLst/>
                <a:latin typeface="Times New Roman" pitchFamily="18" charset="0"/>
                <a:ea typeface="+mn-ea"/>
                <a:cs typeface="+mn-cs"/>
              </a:rPr>
              <a:t>(Να διακρίνεις και να κρίνεις).).</a:t>
            </a:r>
            <a:r>
              <a:rPr lang="el-GR" sz="1200" kern="1200" baseline="0" dirty="0" smtClean="0">
                <a:solidFill>
                  <a:schemeClr val="tx1"/>
                </a:solidFill>
                <a:effectLst/>
                <a:latin typeface="Times New Roman" pitchFamily="18" charset="0"/>
                <a:ea typeface="+mn-ea"/>
                <a:cs typeface="+mn-cs"/>
              </a:rPr>
              <a:t> </a:t>
            </a:r>
            <a:r>
              <a:rPr lang="el-GR" sz="1200" b="1" kern="1200" baseline="0" dirty="0" smtClean="0">
                <a:solidFill>
                  <a:schemeClr val="tx1"/>
                </a:solidFill>
                <a:effectLst/>
                <a:latin typeface="Times New Roman" pitchFamily="18" charset="0"/>
                <a:ea typeface="+mn-ea"/>
                <a:cs typeface="+mn-cs"/>
              </a:rPr>
              <a:t>και η δημιουργία</a:t>
            </a:r>
            <a:r>
              <a:rPr lang="el-GR" sz="1200" kern="1200" dirty="0" smtClean="0">
                <a:solidFill>
                  <a:schemeClr val="tx1"/>
                </a:solidFill>
                <a:effectLst/>
                <a:latin typeface="Times New Roman" pitchFamily="18" charset="0"/>
                <a:ea typeface="+mn-ea"/>
                <a:cs typeface="+mn-cs"/>
              </a:rPr>
              <a:t>(Να βάζεις διαφορετικές έννοιες ή πράγματα μαζί και να δημιουργείς κάτι καινούριο</a:t>
            </a:r>
          </a:p>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9</a:t>
            </a:fld>
            <a:endParaRPr lang="el-GR"/>
          </a:p>
        </p:txBody>
      </p:sp>
    </p:spTree>
    <p:extLst>
      <p:ext uri="{BB962C8B-B14F-4D97-AF65-F5344CB8AC3E}">
        <p14:creationId xmlns:p14="http://schemas.microsoft.com/office/powerpoint/2010/main" val="2656527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fld id="{1B71AC1B-18AE-4DF2-92BD-15FF22315DF0}" type="datetime1">
              <a:rPr lang="el-GR" smtClean="0"/>
              <a:t>2/12/2018</a:t>
            </a:fld>
            <a:endParaRPr lang="de-DE"/>
          </a:p>
        </p:txBody>
      </p:sp>
      <p:sp>
        <p:nvSpPr>
          <p:cNvPr id="5" name="Θέση υποσέλιδου 4"/>
          <p:cNvSpPr>
            <a:spLocks noGrp="1"/>
          </p:cNvSpPr>
          <p:nvPr>
            <p:ph type="ftr" sz="quarter" idx="11"/>
          </p:nvPr>
        </p:nvSpPr>
        <p:spPr/>
        <p:txBody>
          <a:bodyPr/>
          <a:lstStyle/>
          <a:p>
            <a:pPr>
              <a:defRPr/>
            </a:pPr>
            <a:r>
              <a:rPr lang="el-GR" smtClean="0"/>
              <a:t>Σύνολο διαφανειών 50</a:t>
            </a: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C371F6F-F34A-4B5B-A15F-E8394D0EC444}"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B59DF465-A415-480D-9552-75C2149278A7}"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fld id="{4793E69A-A327-40E7-B55C-7C12FDF65750}"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482BE6F4-563C-4884-86A6-B6402B27EF2E}"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FFDECA0F-EAD0-4316-BFBA-ADABA1DA3A44}" type="datetime1">
              <a:rPr lang="el-GR" smtClean="0"/>
              <a:t>2/12/2018</a:t>
            </a:fld>
            <a:endParaRPr lang="en-US" dirty="0"/>
          </a:p>
        </p:txBody>
      </p:sp>
      <p:sp>
        <p:nvSpPr>
          <p:cNvPr id="6" name="Θέση υποσέλιδου 5"/>
          <p:cNvSpPr>
            <a:spLocks noGrp="1"/>
          </p:cNvSpPr>
          <p:nvPr>
            <p:ph type="ftr" sz="quarter" idx="11"/>
          </p:nvPr>
        </p:nvSpPr>
        <p:spPr/>
        <p:txBody>
          <a:bodyPr/>
          <a:lstStyle/>
          <a:p>
            <a:r>
              <a:rPr lang="el-GR" smtClean="0"/>
              <a:t>Σύνολο διαφανειών 50</a:t>
            </a:r>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385F0E0-392E-4F39-98B5-180792F1F67B}" type="datetime1">
              <a:rPr lang="el-GR" smtClean="0"/>
              <a:t>2/12/2018</a:t>
            </a:fld>
            <a:endParaRPr lang="en-US" dirty="0"/>
          </a:p>
        </p:txBody>
      </p:sp>
      <p:sp>
        <p:nvSpPr>
          <p:cNvPr id="8" name="Θέση υποσέλιδου 7"/>
          <p:cNvSpPr>
            <a:spLocks noGrp="1"/>
          </p:cNvSpPr>
          <p:nvPr>
            <p:ph type="ftr" sz="quarter" idx="11"/>
          </p:nvPr>
        </p:nvSpPr>
        <p:spPr/>
        <p:txBody>
          <a:bodyPr/>
          <a:lstStyle/>
          <a:p>
            <a:r>
              <a:rPr lang="el-GR" smtClean="0"/>
              <a:t>Σύνολο διαφανειών 50</a:t>
            </a:r>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E40204B-7805-4616-BA0C-33B5E474A329}" type="datetime1">
              <a:rPr lang="el-GR" smtClean="0"/>
              <a:t>2/12/2018</a:t>
            </a:fld>
            <a:endParaRPr lang="en-US" dirty="0"/>
          </a:p>
        </p:txBody>
      </p:sp>
      <p:sp>
        <p:nvSpPr>
          <p:cNvPr id="4" name="Θέση υποσέλιδου 3"/>
          <p:cNvSpPr>
            <a:spLocks noGrp="1"/>
          </p:cNvSpPr>
          <p:nvPr>
            <p:ph type="ftr" sz="quarter" idx="11"/>
          </p:nvPr>
        </p:nvSpPr>
        <p:spPr/>
        <p:txBody>
          <a:bodyPr/>
          <a:lstStyle/>
          <a:p>
            <a:r>
              <a:rPr lang="el-GR" smtClean="0"/>
              <a:t>Σύνολο διαφανειών 50</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518FD22-B062-4A1C-A30C-8D254C04802F}" type="datetime1">
              <a:rPr lang="el-GR" smtClean="0"/>
              <a:t>2/12/2018</a:t>
            </a:fld>
            <a:endParaRPr lang="en-US" dirty="0"/>
          </a:p>
        </p:txBody>
      </p:sp>
      <p:sp>
        <p:nvSpPr>
          <p:cNvPr id="3" name="Θέση υποσέλιδου 2"/>
          <p:cNvSpPr>
            <a:spLocks noGrp="1"/>
          </p:cNvSpPr>
          <p:nvPr>
            <p:ph type="ftr" sz="quarter" idx="11"/>
          </p:nvPr>
        </p:nvSpPr>
        <p:spPr/>
        <p:txBody>
          <a:bodyPr/>
          <a:lstStyle/>
          <a:p>
            <a:r>
              <a:rPr lang="el-GR" smtClean="0"/>
              <a:t>Σύνολο διαφανειών 50</a:t>
            </a:r>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7B87310-5846-4020-A012-0460A3A3D73D}" type="datetime1">
              <a:rPr lang="el-GR" smtClean="0"/>
              <a:t>2/12/2018</a:t>
            </a:fld>
            <a:endParaRPr lang="en-US" dirty="0"/>
          </a:p>
        </p:txBody>
      </p:sp>
      <p:sp>
        <p:nvSpPr>
          <p:cNvPr id="6" name="Θέση υποσέλιδου 5"/>
          <p:cNvSpPr>
            <a:spLocks noGrp="1"/>
          </p:cNvSpPr>
          <p:nvPr>
            <p:ph type="ftr" sz="quarter" idx="11"/>
          </p:nvPr>
        </p:nvSpPr>
        <p:spPr/>
        <p:txBody>
          <a:bodyPr/>
          <a:lstStyle/>
          <a:p>
            <a:r>
              <a:rPr lang="el-GR" smtClean="0"/>
              <a:t>Σύνολο διαφανειών 50</a:t>
            </a:r>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69DB004B-CA32-4B7E-BDBD-493613D35215}" type="datetime1">
              <a:rPr lang="el-GR" smtClean="0"/>
              <a:t>2/12/2018</a:t>
            </a:fld>
            <a:endParaRPr lang="en-US" dirty="0"/>
          </a:p>
        </p:txBody>
      </p:sp>
      <p:sp>
        <p:nvSpPr>
          <p:cNvPr id="6" name="Θέση υποσέλιδου 5"/>
          <p:cNvSpPr>
            <a:spLocks noGrp="1"/>
          </p:cNvSpPr>
          <p:nvPr>
            <p:ph type="ftr" sz="quarter" idx="11"/>
          </p:nvPr>
        </p:nvSpPr>
        <p:spPr/>
        <p:txBody>
          <a:bodyPr/>
          <a:lstStyle/>
          <a:p>
            <a:r>
              <a:rPr lang="el-GR" smtClean="0"/>
              <a:t>Σύνολο διαφανειών 50</a:t>
            </a:r>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A6514C9-E95E-4E98-B08E-182E537531C0}" type="datetime1">
              <a:rPr lang="el-GR" smtClean="0"/>
              <a:t>2/12/2018</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l-GR" smtClean="0"/>
              <a:t>Σύνολο διαφανειών 50</a:t>
            </a:r>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chamilo.datacenter.uoc.gr/metchamilo/main/auth/inscription.php?c=KYREZHSNIKOSE3ISWSEIS&amp;e=1"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nvPr>
        </p:nvGraphicFramePr>
        <p:xfrm>
          <a:off x="1619672" y="4941168"/>
          <a:ext cx="7056786" cy="504056"/>
        </p:xfrm>
        <a:graphic>
          <a:graphicData uri="http://schemas.openxmlformats.org/drawingml/2006/table">
            <a:tbl>
              <a:tblPr firstRow="1" bandRow="1">
                <a:tableStyleId>{5C22544A-7EE6-4342-B048-85BDC9FD1C3A}</a:tableStyleId>
              </a:tblPr>
              <a:tblGrid>
                <a:gridCol w="2352262">
                  <a:extLst>
                    <a:ext uri="{9D8B030D-6E8A-4147-A177-3AD203B41FA5}">
                      <a16:colId xmlns:a16="http://schemas.microsoft.com/office/drawing/2014/main" val="20000"/>
                    </a:ext>
                  </a:extLst>
                </a:gridCol>
                <a:gridCol w="2352262">
                  <a:extLst>
                    <a:ext uri="{9D8B030D-6E8A-4147-A177-3AD203B41FA5}">
                      <a16:colId xmlns:a16="http://schemas.microsoft.com/office/drawing/2014/main" val="20001"/>
                    </a:ext>
                  </a:extLst>
                </a:gridCol>
                <a:gridCol w="2352262">
                  <a:extLst>
                    <a:ext uri="{9D8B030D-6E8A-4147-A177-3AD203B41FA5}">
                      <a16:colId xmlns:a16="http://schemas.microsoft.com/office/drawing/2014/main" val="20002"/>
                    </a:ext>
                  </a:extLst>
                </a:gridCol>
              </a:tblGrid>
              <a:tr h="504056">
                <a:tc>
                  <a:txBody>
                    <a:bodyPr/>
                    <a:lstStyle/>
                    <a:p>
                      <a:pPr algn="ctr"/>
                      <a:r>
                        <a:rPr lang="el-GR" sz="1800" b="1" kern="1200" dirty="0" smtClean="0">
                          <a:solidFill>
                            <a:schemeClr val="lt1"/>
                          </a:solidFill>
                          <a:latin typeface="Times New Roman" panose="02020603050405020304" pitchFamily="18" charset="0"/>
                          <a:ea typeface="+mn-ea"/>
                          <a:cs typeface="Times New Roman" panose="02020603050405020304" pitchFamily="18" charset="0"/>
                        </a:rPr>
                        <a:t>κ</a:t>
                      </a:r>
                      <a:endParaRPr lang="el-GR" sz="18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l-GR" sz="18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l-GR" sz="18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3074" name="Rectangle 2"/>
          <p:cNvSpPr>
            <a:spLocks noGrp="1" noChangeArrowheads="1"/>
          </p:cNvSpPr>
          <p:nvPr>
            <p:ph type="ctrTitle"/>
          </p:nvPr>
        </p:nvSpPr>
        <p:spPr>
          <a:xfrm>
            <a:off x="1741144" y="1084772"/>
            <a:ext cx="6430090" cy="1872208"/>
          </a:xfrm>
        </p:spPr>
        <p:txBody>
          <a:bodyPr>
            <a:noAutofit/>
          </a:bodyPr>
          <a:lstStyle/>
          <a:p>
            <a:r>
              <a:rPr lang="el-GR" sz="2800" dirty="0">
                <a:latin typeface="Times New Roman" panose="02020603050405020304" pitchFamily="18" charset="0"/>
                <a:cs typeface="Times New Roman" panose="02020603050405020304" pitchFamily="18" charset="0"/>
              </a:rPr>
              <a:t>Επίτευξη γνωστικών στόχων στην Ανεστραμμένη Τάξη: </a:t>
            </a:r>
            <a:br>
              <a:rPr lang="el-GR" sz="2800" dirty="0">
                <a:latin typeface="Times New Roman" panose="02020603050405020304" pitchFamily="18" charset="0"/>
                <a:cs typeface="Times New Roman" panose="02020603050405020304" pitchFamily="18" charset="0"/>
              </a:rPr>
            </a:br>
            <a:r>
              <a:rPr lang="el-GR" sz="2800" dirty="0">
                <a:latin typeface="Times New Roman" panose="02020603050405020304" pitchFamily="18" charset="0"/>
                <a:cs typeface="Times New Roman" panose="02020603050405020304" pitchFamily="18" charset="0"/>
              </a:rPr>
              <a:t>Μία Μελέτη Περίπτωσης στη Δευτεροβάθμια Εκπαίδευση</a:t>
            </a:r>
            <a:endParaRPr lang="el-GR" sz="2800" b="1" dirty="0">
              <a:solidFill>
                <a:srgbClr val="C00000"/>
              </a:solidFill>
              <a:latin typeface="Times New Roman" panose="02020603050405020304" pitchFamily="18" charset="0"/>
              <a:cs typeface="Times New Roman" panose="02020603050405020304" pitchFamily="18" charset="0"/>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2018</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23220"/>
          </a:xfrm>
          <a:prstGeom prst="rect">
            <a:avLst/>
          </a:prstGeom>
        </p:spPr>
        <p:txBody>
          <a:bodyPr wrap="square">
            <a:spAutoFit/>
          </a:bodyPr>
          <a:lstStyle/>
          <a:p>
            <a:pPr algn="ctr"/>
            <a:r>
              <a:rPr lang="el-GR" sz="2800" dirty="0" smtClean="0"/>
              <a:t>Νίκος Κυρέζης</a:t>
            </a:r>
            <a:endParaRPr lang="el-GR" sz="2800" dirty="0"/>
          </a:p>
        </p:txBody>
      </p:sp>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
        <p:nvSpPr>
          <p:cNvPr id="3" name="TextBox 2"/>
          <p:cNvSpPr txBox="1"/>
          <p:nvPr/>
        </p:nvSpPr>
        <p:spPr>
          <a:xfrm>
            <a:off x="1547664" y="5013176"/>
            <a:ext cx="7200800" cy="461665"/>
          </a:xfrm>
          <a:prstGeom prst="rect">
            <a:avLst/>
          </a:prstGeom>
          <a:noFill/>
        </p:spPr>
        <p:txBody>
          <a:bodyPr wrap="square" rtlCol="0">
            <a:spAutoFit/>
          </a:bodyPr>
          <a:lstStyle/>
          <a:p>
            <a:r>
              <a:rPr lang="el-GR" dirty="0" smtClean="0"/>
              <a:t> κ. </a:t>
            </a:r>
            <a:r>
              <a:rPr lang="el-GR" dirty="0" err="1" smtClean="0"/>
              <a:t>Μουζάκης</a:t>
            </a:r>
            <a:r>
              <a:rPr lang="el-GR" dirty="0" smtClean="0"/>
              <a:t>           κ. Σπαντιδάκης     κ. Παπαβασιλείου</a:t>
            </a:r>
            <a:endParaRPr lang="el-GR" dirty="0"/>
          </a:p>
        </p:txBody>
      </p:sp>
      <p:sp>
        <p:nvSpPr>
          <p:cNvPr id="4" name="Θέση ημερομηνίας 3"/>
          <p:cNvSpPr>
            <a:spLocks noGrp="1"/>
          </p:cNvSpPr>
          <p:nvPr>
            <p:ph type="dt" sz="half" idx="10"/>
          </p:nvPr>
        </p:nvSpPr>
        <p:spPr/>
        <p:txBody>
          <a:bodyPr/>
          <a:lstStyle/>
          <a:p>
            <a:pPr>
              <a:defRPr/>
            </a:pPr>
            <a:fld id="{FB5363C7-DB09-4A47-8790-C9569EF26E82}" type="datetime1">
              <a:rPr lang="el-GR" smtClean="0"/>
              <a:t>2/12/2018</a:t>
            </a:fld>
            <a:endParaRPr lang="de-DE"/>
          </a:p>
        </p:txBody>
      </p:sp>
      <p:sp>
        <p:nvSpPr>
          <p:cNvPr id="5" name="Θέση υποσέλιδου 4"/>
          <p:cNvSpPr>
            <a:spLocks noGrp="1"/>
          </p:cNvSpPr>
          <p:nvPr>
            <p:ph type="ftr" sz="quarter" idx="11"/>
          </p:nvPr>
        </p:nvSpPr>
        <p:spPr/>
        <p:txBody>
          <a:bodyPr/>
          <a:lstStyle/>
          <a:p>
            <a:pPr>
              <a:defRPr/>
            </a:pPr>
            <a:r>
              <a:rPr lang="el-GR" smtClean="0"/>
              <a:t>Σύνολο διαφανειών 50</a:t>
            </a: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1</a:t>
            </a:fld>
            <a:endParaRPr lang="de-DE" dirty="0"/>
          </a:p>
        </p:txBody>
      </p:sp>
    </p:spTree>
    <p:extLst>
      <p:ext uri="{BB962C8B-B14F-4D97-AF65-F5344CB8AC3E}">
        <p14:creationId xmlns:p14="http://schemas.microsoft.com/office/powerpoint/2010/main" val="1667575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332656"/>
            <a:ext cx="7199240" cy="765652"/>
          </a:xfrm>
        </p:spPr>
        <p:txBody>
          <a:bodyPr>
            <a:noAutofit/>
          </a:bodyPr>
          <a:lstStyle/>
          <a:p>
            <a:r>
              <a:rPr lang="el-GR" sz="3600" dirty="0"/>
              <a:t>6</a:t>
            </a:r>
            <a:r>
              <a:rPr lang="el-GR" sz="3600" dirty="0" smtClean="0"/>
              <a:t>. Συναφείς έρευνες (1/2)</a:t>
            </a:r>
            <a:endParaRPr lang="el-GR" sz="3600" b="1" dirty="0"/>
          </a:p>
        </p:txBody>
      </p:sp>
      <p:sp>
        <p:nvSpPr>
          <p:cNvPr id="3" name="Θέση ημερομηνίας 2"/>
          <p:cNvSpPr>
            <a:spLocks noGrp="1"/>
          </p:cNvSpPr>
          <p:nvPr>
            <p:ph type="dt" sz="half" idx="10"/>
          </p:nvPr>
        </p:nvSpPr>
        <p:spPr/>
        <p:txBody>
          <a:bodyPr/>
          <a:lstStyle/>
          <a:p>
            <a:fld id="{F12D79FD-3B54-4E6B-A279-3283B5F5DB6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10</a:t>
            </a:fld>
            <a:endParaRPr lang="en-US" dirty="0"/>
          </a:p>
        </p:txBody>
      </p:sp>
      <p:sp>
        <p:nvSpPr>
          <p:cNvPr id="7" name="TextBox 6"/>
          <p:cNvSpPr txBox="1"/>
          <p:nvPr/>
        </p:nvSpPr>
        <p:spPr>
          <a:xfrm>
            <a:off x="467544" y="1268760"/>
            <a:ext cx="8676456" cy="1815882"/>
          </a:xfrm>
          <a:prstGeom prst="rect">
            <a:avLst/>
          </a:prstGeom>
          <a:noFill/>
        </p:spPr>
        <p:txBody>
          <a:bodyPr wrap="square" rtlCol="0">
            <a:spAutoFit/>
          </a:bodyPr>
          <a:lstStyle/>
          <a:p>
            <a:pPr algn="just"/>
            <a:r>
              <a:rPr lang="el-GR" sz="2200" dirty="0"/>
              <a:t>Η ανεστραμμένη τάξη με τις δραστηριότητες του υλικού συνήθως εξασκεί τις χαμηλότερου επιπέδου γνωστικές δεξιότητες του μαθητή στο σπίτι αφήνοντας περισσότερο χρόνο συμμετοχικών δραστηριοτήτων και κριτικής σκέψης μέσα στην τάξη</a:t>
            </a:r>
            <a:r>
              <a:rPr lang="en-US" sz="2200" dirty="0"/>
              <a:t> </a:t>
            </a:r>
            <a:endParaRPr lang="el-GR" sz="2200" dirty="0"/>
          </a:p>
          <a:p>
            <a:pPr algn="r"/>
            <a:r>
              <a:rPr lang="en-US" b="1" dirty="0" err="1"/>
              <a:t>Fagen</a:t>
            </a:r>
            <a:r>
              <a:rPr lang="el-GR" b="1" dirty="0"/>
              <a:t>, </a:t>
            </a:r>
            <a:r>
              <a:rPr lang="en-US" b="1" dirty="0"/>
              <a:t>Crouch</a:t>
            </a:r>
            <a:r>
              <a:rPr lang="el-GR" b="1" dirty="0"/>
              <a:t> &amp; </a:t>
            </a:r>
            <a:r>
              <a:rPr lang="en-US" b="1" dirty="0"/>
              <a:t>Mazur</a:t>
            </a:r>
            <a:r>
              <a:rPr lang="el-GR" b="1" dirty="0"/>
              <a:t>, </a:t>
            </a:r>
            <a:r>
              <a:rPr lang="el-GR" b="1" dirty="0" smtClean="0"/>
              <a:t>2002</a:t>
            </a:r>
          </a:p>
        </p:txBody>
      </p:sp>
      <p:sp>
        <p:nvSpPr>
          <p:cNvPr id="9" name="TextBox 8"/>
          <p:cNvSpPr txBox="1"/>
          <p:nvPr/>
        </p:nvSpPr>
        <p:spPr>
          <a:xfrm>
            <a:off x="467544" y="3140968"/>
            <a:ext cx="8676456" cy="1846659"/>
          </a:xfrm>
          <a:prstGeom prst="rect">
            <a:avLst/>
          </a:prstGeom>
          <a:noFill/>
        </p:spPr>
        <p:txBody>
          <a:bodyPr wrap="square" rtlCol="0">
            <a:spAutoFit/>
          </a:bodyPr>
          <a:lstStyle/>
          <a:p>
            <a:r>
              <a:rPr lang="el-GR" sz="2200" dirty="0">
                <a:solidFill>
                  <a:schemeClr val="dk1"/>
                </a:solidFill>
              </a:rPr>
              <a:t>Ο</a:t>
            </a:r>
            <a:r>
              <a:rPr lang="el-GR" sz="2200" dirty="0" smtClean="0">
                <a:solidFill>
                  <a:schemeClr val="dk1"/>
                </a:solidFill>
              </a:rPr>
              <a:t>φέλη </a:t>
            </a:r>
            <a:r>
              <a:rPr lang="el-GR" sz="2200" dirty="0">
                <a:solidFill>
                  <a:schemeClr val="dk1"/>
                </a:solidFill>
              </a:rPr>
              <a:t>σημαντικά μεγαλύτερα για τους πιο αδύναμους μαθητές </a:t>
            </a:r>
            <a:endParaRPr lang="el-GR" sz="2200" dirty="0"/>
          </a:p>
          <a:p>
            <a:pPr algn="r"/>
            <a:r>
              <a:rPr lang="el-GR" b="1" dirty="0" smtClean="0"/>
              <a:t>Σπανού, 2014</a:t>
            </a:r>
          </a:p>
          <a:p>
            <a:r>
              <a:rPr lang="el-GR" sz="2200" dirty="0" smtClean="0"/>
              <a:t>Διερεύνηση </a:t>
            </a:r>
            <a:r>
              <a:rPr lang="el-GR" sz="2200" dirty="0">
                <a:solidFill>
                  <a:schemeClr val="dk1"/>
                </a:solidFill>
              </a:rPr>
              <a:t>πιθανής σχέσης της βελτίωσης της επίδοσης των μαθητών με τους γνωστικούς στόχους της ταξινομίας του Bloom </a:t>
            </a:r>
            <a:endParaRPr lang="el-GR" sz="2200" dirty="0" smtClean="0">
              <a:solidFill>
                <a:schemeClr val="dk1"/>
              </a:solidFill>
            </a:endParaRPr>
          </a:p>
          <a:p>
            <a:pPr algn="r"/>
            <a:r>
              <a:rPr lang="el-GR" b="1" dirty="0" err="1" smtClean="0">
                <a:solidFill>
                  <a:schemeClr val="dk1"/>
                </a:solidFill>
              </a:rPr>
              <a:t>Κατσά</a:t>
            </a:r>
            <a:r>
              <a:rPr lang="el-GR" b="1" dirty="0" smtClean="0">
                <a:solidFill>
                  <a:schemeClr val="dk1"/>
                </a:solidFill>
              </a:rPr>
              <a:t>, 2014</a:t>
            </a:r>
            <a:endParaRPr lang="el-GR" b="1" dirty="0"/>
          </a:p>
        </p:txBody>
      </p:sp>
      <p:sp>
        <p:nvSpPr>
          <p:cNvPr id="10" name="TextBox 9"/>
          <p:cNvSpPr txBox="1"/>
          <p:nvPr/>
        </p:nvSpPr>
        <p:spPr>
          <a:xfrm>
            <a:off x="467544" y="4941168"/>
            <a:ext cx="8676456" cy="1538883"/>
          </a:xfrm>
          <a:prstGeom prst="rect">
            <a:avLst/>
          </a:prstGeom>
          <a:noFill/>
        </p:spPr>
        <p:txBody>
          <a:bodyPr wrap="square" rtlCol="0">
            <a:spAutoFit/>
          </a:bodyPr>
          <a:lstStyle/>
          <a:p>
            <a:r>
              <a:rPr lang="el-GR" sz="2200" dirty="0">
                <a:solidFill>
                  <a:schemeClr val="dk1"/>
                </a:solidFill>
              </a:rPr>
              <a:t>Δ</a:t>
            </a:r>
            <a:r>
              <a:rPr lang="el-GR" sz="2200" dirty="0" smtClean="0">
                <a:solidFill>
                  <a:schemeClr val="dk1"/>
                </a:solidFill>
              </a:rPr>
              <a:t>ιαμορφωτικό </a:t>
            </a:r>
            <a:r>
              <a:rPr lang="el-GR" sz="2200" dirty="0">
                <a:solidFill>
                  <a:schemeClr val="dk1"/>
                </a:solidFill>
              </a:rPr>
              <a:t>τεστ ακριβώς πριν την τέλεση της διδασκαλίας </a:t>
            </a:r>
            <a:endParaRPr lang="el-GR" sz="2200" dirty="0" smtClean="0">
              <a:solidFill>
                <a:schemeClr val="dk1"/>
              </a:solidFill>
            </a:endParaRPr>
          </a:p>
          <a:p>
            <a:pPr algn="r"/>
            <a:r>
              <a:rPr lang="el-GR" b="1" dirty="0" err="1" smtClean="0"/>
              <a:t>Γαριού</a:t>
            </a:r>
            <a:r>
              <a:rPr lang="el-GR" b="1" dirty="0" smtClean="0"/>
              <a:t>, 2015</a:t>
            </a:r>
          </a:p>
          <a:p>
            <a:r>
              <a:rPr lang="el-GR" dirty="0" smtClean="0"/>
              <a:t> </a:t>
            </a:r>
            <a:r>
              <a:rPr lang="el-GR" sz="2200" dirty="0" smtClean="0">
                <a:solidFill>
                  <a:schemeClr val="dk1"/>
                </a:solidFill>
              </a:rPr>
              <a:t>Μεγάλη </a:t>
            </a:r>
            <a:r>
              <a:rPr lang="el-GR" sz="2200" dirty="0">
                <a:solidFill>
                  <a:schemeClr val="dk1"/>
                </a:solidFill>
              </a:rPr>
              <a:t>διαφορά στην ικανότητα επίλυσης προβλημάτων </a:t>
            </a:r>
            <a:endParaRPr lang="el-GR" sz="2200" dirty="0" smtClean="0">
              <a:solidFill>
                <a:schemeClr val="dk1"/>
              </a:solidFill>
            </a:endParaRPr>
          </a:p>
          <a:p>
            <a:pPr algn="r"/>
            <a:r>
              <a:rPr lang="el-GR" b="1" dirty="0" err="1">
                <a:solidFill>
                  <a:schemeClr val="dk1"/>
                </a:solidFill>
              </a:rPr>
              <a:t>Graziano</a:t>
            </a:r>
            <a:r>
              <a:rPr lang="el-GR" b="1" dirty="0">
                <a:solidFill>
                  <a:schemeClr val="dk1"/>
                </a:solidFill>
              </a:rPr>
              <a:t> &amp; </a:t>
            </a:r>
            <a:r>
              <a:rPr lang="el-GR" b="1" dirty="0" err="1" smtClean="0">
                <a:solidFill>
                  <a:schemeClr val="dk1"/>
                </a:solidFill>
              </a:rPr>
              <a:t>Heuett</a:t>
            </a:r>
            <a:r>
              <a:rPr lang="el-GR" b="1" dirty="0" smtClean="0">
                <a:solidFill>
                  <a:schemeClr val="dk1"/>
                </a:solidFill>
              </a:rPr>
              <a:t>, 2017 </a:t>
            </a:r>
            <a:endParaRPr lang="el-GR" b="1" dirty="0"/>
          </a:p>
        </p:txBody>
      </p:sp>
    </p:spTree>
    <p:extLst>
      <p:ext uri="{BB962C8B-B14F-4D97-AF65-F5344CB8AC3E}">
        <p14:creationId xmlns:p14="http://schemas.microsoft.com/office/powerpoint/2010/main" val="3959365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Right)">
                                      <p:cBhvr>
                                        <p:cTn id="12" dur="1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1"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trips(downRight)">
                                      <p:cBhvr>
                                        <p:cTn id="17" dur="1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6</a:t>
            </a:r>
            <a:r>
              <a:rPr lang="el-GR" sz="3600" dirty="0" smtClean="0"/>
              <a:t>. Συναφείς έρευνες (2/2)</a:t>
            </a:r>
            <a:endParaRPr lang="el-GR" sz="3600" b="1" dirty="0"/>
          </a:p>
        </p:txBody>
      </p:sp>
      <p:sp>
        <p:nvSpPr>
          <p:cNvPr id="3" name="Θέση ημερομηνίας 2"/>
          <p:cNvSpPr>
            <a:spLocks noGrp="1"/>
          </p:cNvSpPr>
          <p:nvPr>
            <p:ph type="dt" sz="half" idx="10"/>
          </p:nvPr>
        </p:nvSpPr>
        <p:spPr/>
        <p:txBody>
          <a:bodyPr/>
          <a:lstStyle/>
          <a:p>
            <a:fld id="{F12D79FD-3B54-4E6B-A279-3283B5F5DB6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11</a:t>
            </a:fld>
            <a:endParaRPr lang="en-US" dirty="0"/>
          </a:p>
        </p:txBody>
      </p:sp>
      <p:sp>
        <p:nvSpPr>
          <p:cNvPr id="7" name="TextBox 6"/>
          <p:cNvSpPr txBox="1"/>
          <p:nvPr/>
        </p:nvSpPr>
        <p:spPr>
          <a:xfrm>
            <a:off x="755576" y="2204864"/>
            <a:ext cx="8208912" cy="2739211"/>
          </a:xfrm>
          <a:prstGeom prst="rect">
            <a:avLst/>
          </a:prstGeom>
          <a:noFill/>
        </p:spPr>
        <p:txBody>
          <a:bodyPr wrap="square" rtlCol="0">
            <a:spAutoFit/>
          </a:bodyPr>
          <a:lstStyle/>
          <a:p>
            <a:pPr algn="just"/>
            <a:r>
              <a:rPr lang="el-GR" b="1" dirty="0"/>
              <a:t>Τ</a:t>
            </a:r>
            <a:r>
              <a:rPr lang="el-GR" b="1" dirty="0" smtClean="0"/>
              <a:t>ο </a:t>
            </a:r>
            <a:r>
              <a:rPr lang="el-GR" b="1" dirty="0"/>
              <a:t>πώς διατυπώνεις </a:t>
            </a:r>
            <a:r>
              <a:rPr lang="el-GR" dirty="0"/>
              <a:t>μία ερώτηση σε ένα τεστ και το </a:t>
            </a:r>
            <a:r>
              <a:rPr lang="el-GR" b="1" dirty="0"/>
              <a:t>πώς αξιολογείς</a:t>
            </a:r>
            <a:r>
              <a:rPr lang="el-GR" dirty="0"/>
              <a:t> την απάντηση καθορίζει ουσιαστικά σε ποια γνωστική δεξιότητα την </a:t>
            </a:r>
            <a:r>
              <a:rPr lang="el-GR" dirty="0" smtClean="0"/>
              <a:t>κατατάσσεις </a:t>
            </a:r>
            <a:r>
              <a:rPr lang="el-GR" dirty="0"/>
              <a:t>και ποια δεξιότητα αξιολογείς αντίστοιχα  και προτείνει ότι πρέπει </a:t>
            </a:r>
            <a:r>
              <a:rPr lang="el-GR" b="1" dirty="0"/>
              <a:t>να ανέβει </a:t>
            </a:r>
            <a:r>
              <a:rPr lang="el-GR" b="1" dirty="0" smtClean="0"/>
              <a:t>το επίπεδο </a:t>
            </a:r>
            <a:r>
              <a:rPr lang="el-GR" dirty="0"/>
              <a:t>σχετικά με το σε ποιες δεξιότητες πρέπει να στοχεύουν τα αυτομάτως αξιολογούμενα τεστ και τα τεστ </a:t>
            </a:r>
            <a:r>
              <a:rPr lang="el-GR" dirty="0" smtClean="0"/>
              <a:t>γενικότερα</a:t>
            </a:r>
          </a:p>
          <a:p>
            <a:pPr algn="r"/>
            <a:r>
              <a:rPr lang="en-US" b="1" dirty="0" smtClean="0"/>
              <a:t>Mazur 2013</a:t>
            </a:r>
            <a:endParaRPr lang="el-GR" dirty="0"/>
          </a:p>
        </p:txBody>
      </p:sp>
    </p:spTree>
    <p:extLst>
      <p:ext uri="{BB962C8B-B14F-4D97-AF65-F5344CB8AC3E}">
        <p14:creationId xmlns:p14="http://schemas.microsoft.com/office/powerpoint/2010/main" val="4058749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a:t>
            </a:r>
            <a:r>
              <a:rPr lang="el-GR" sz="3600" dirty="0" smtClean="0"/>
              <a:t>. </a:t>
            </a:r>
            <a:r>
              <a:rPr lang="el-GR" sz="3600" dirty="0"/>
              <a:t>Μεθοδολογία </a:t>
            </a:r>
            <a:r>
              <a:rPr lang="el-GR" sz="3600" dirty="0" smtClean="0"/>
              <a:t>(1/2)</a:t>
            </a:r>
            <a:endParaRPr lang="el-GR" sz="4000" b="1" dirty="0"/>
          </a:p>
        </p:txBody>
      </p:sp>
      <p:sp>
        <p:nvSpPr>
          <p:cNvPr id="4" name="9 - Ορθογώνιο"/>
          <p:cNvSpPr/>
          <p:nvPr/>
        </p:nvSpPr>
        <p:spPr>
          <a:xfrm>
            <a:off x="827584" y="1268760"/>
            <a:ext cx="7632848" cy="461665"/>
          </a:xfrm>
          <a:prstGeom prst="rect">
            <a:avLst/>
          </a:prstGeom>
        </p:spPr>
        <p:txBody>
          <a:bodyPr wrap="square">
            <a:spAutoFit/>
          </a:bodyPr>
          <a:lstStyle/>
          <a:p>
            <a:endParaRPr lang="el-GR" dirty="0" smtClean="0"/>
          </a:p>
        </p:txBody>
      </p:sp>
      <p:sp>
        <p:nvSpPr>
          <p:cNvPr id="5" name="9 - Ορθογώνιο"/>
          <p:cNvSpPr/>
          <p:nvPr/>
        </p:nvSpPr>
        <p:spPr>
          <a:xfrm>
            <a:off x="827584" y="2204864"/>
            <a:ext cx="7848872" cy="461665"/>
          </a:xfrm>
          <a:prstGeom prst="rect">
            <a:avLst/>
          </a:prstGeom>
        </p:spPr>
        <p:txBody>
          <a:bodyPr wrap="square">
            <a:spAutoFit/>
          </a:bodyPr>
          <a:lstStyle/>
          <a:p>
            <a:r>
              <a:rPr lang="el-GR" dirty="0" smtClean="0"/>
              <a:t>Μελέτη περίπτωσης</a:t>
            </a:r>
          </a:p>
        </p:txBody>
      </p:sp>
      <p:sp>
        <p:nvSpPr>
          <p:cNvPr id="6" name="9 - Ορθογώνιο"/>
          <p:cNvSpPr/>
          <p:nvPr/>
        </p:nvSpPr>
        <p:spPr>
          <a:xfrm>
            <a:off x="827584" y="2852936"/>
            <a:ext cx="7632848" cy="461665"/>
          </a:xfrm>
          <a:prstGeom prst="rect">
            <a:avLst/>
          </a:prstGeom>
        </p:spPr>
        <p:txBody>
          <a:bodyPr wrap="square">
            <a:spAutoFit/>
          </a:bodyPr>
          <a:lstStyle/>
          <a:p>
            <a:r>
              <a:rPr lang="el-GR" dirty="0" smtClean="0"/>
              <a:t>Στοιχεία από έρευνα δράσης</a:t>
            </a:r>
          </a:p>
        </p:txBody>
      </p:sp>
      <p:sp>
        <p:nvSpPr>
          <p:cNvPr id="7" name="9 - Ορθογώνιο"/>
          <p:cNvSpPr/>
          <p:nvPr/>
        </p:nvSpPr>
        <p:spPr>
          <a:xfrm>
            <a:off x="827584" y="3429000"/>
            <a:ext cx="7632848" cy="461665"/>
          </a:xfrm>
          <a:prstGeom prst="rect">
            <a:avLst/>
          </a:prstGeom>
        </p:spPr>
        <p:txBody>
          <a:bodyPr wrap="square">
            <a:spAutoFit/>
          </a:bodyPr>
          <a:lstStyle/>
          <a:p>
            <a:r>
              <a:rPr lang="el-GR" dirty="0"/>
              <a:t>Σ</a:t>
            </a:r>
            <a:r>
              <a:rPr lang="el-GR" dirty="0" smtClean="0"/>
              <a:t>υγχρονική </a:t>
            </a:r>
            <a:r>
              <a:rPr lang="el-GR" dirty="0"/>
              <a:t>επιτόπια και χαρακτηρίζεται ως </a:t>
            </a:r>
            <a:r>
              <a:rPr lang="el-GR" dirty="0" smtClean="0"/>
              <a:t>ποσοτική</a:t>
            </a:r>
            <a:endParaRPr lang="el-GR" dirty="0"/>
          </a:p>
        </p:txBody>
      </p:sp>
      <p:sp>
        <p:nvSpPr>
          <p:cNvPr id="3" name="Θέση ημερομηνίας 2"/>
          <p:cNvSpPr>
            <a:spLocks noGrp="1"/>
          </p:cNvSpPr>
          <p:nvPr>
            <p:ph type="dt" sz="half" idx="10"/>
          </p:nvPr>
        </p:nvSpPr>
        <p:spPr/>
        <p:txBody>
          <a:bodyPr/>
          <a:lstStyle/>
          <a:p>
            <a:fld id="{C5DA6B20-75E6-42B5-A691-3937A1EE2D01}" type="datetime1">
              <a:rPr lang="el-GR" smtClean="0"/>
              <a:t>2/12/2018</a:t>
            </a:fld>
            <a:endParaRPr lang="en-US" dirty="0"/>
          </a:p>
        </p:txBody>
      </p:sp>
      <p:sp>
        <p:nvSpPr>
          <p:cNvPr id="8" name="Θέση υποσέλιδου 7"/>
          <p:cNvSpPr>
            <a:spLocks noGrp="1"/>
          </p:cNvSpPr>
          <p:nvPr>
            <p:ph type="ftr" sz="quarter" idx="11"/>
          </p:nvPr>
        </p:nvSpPr>
        <p:spPr/>
        <p:txBody>
          <a:bodyPr/>
          <a:lstStyle/>
          <a:p>
            <a:r>
              <a:rPr lang="el-GR" smtClean="0"/>
              <a:t>Σύνολο διαφανειών 50</a:t>
            </a:r>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12</a:t>
            </a:fld>
            <a:endParaRPr lang="en-US" dirty="0"/>
          </a:p>
        </p:txBody>
      </p:sp>
      <p:sp>
        <p:nvSpPr>
          <p:cNvPr id="10" name="9 - Ορθογώνιο"/>
          <p:cNvSpPr/>
          <p:nvPr/>
        </p:nvSpPr>
        <p:spPr>
          <a:xfrm>
            <a:off x="827584" y="1196752"/>
            <a:ext cx="7632848" cy="461665"/>
          </a:xfrm>
          <a:prstGeom prst="rect">
            <a:avLst/>
          </a:prstGeom>
        </p:spPr>
        <p:txBody>
          <a:bodyPr wrap="square">
            <a:spAutoFit/>
          </a:bodyPr>
          <a:lstStyle/>
          <a:p>
            <a:r>
              <a:rPr lang="el-GR" dirty="0" smtClean="0"/>
              <a:t>Χρονική περίοδος διεξαγωγής έρευνας</a:t>
            </a:r>
          </a:p>
        </p:txBody>
      </p:sp>
      <p:sp>
        <p:nvSpPr>
          <p:cNvPr id="11" name="Ορθογώνιο 10"/>
          <p:cNvSpPr/>
          <p:nvPr/>
        </p:nvSpPr>
        <p:spPr>
          <a:xfrm>
            <a:off x="1835696" y="1628800"/>
            <a:ext cx="4318811" cy="461665"/>
          </a:xfrm>
          <a:prstGeom prst="rect">
            <a:avLst/>
          </a:prstGeom>
        </p:spPr>
        <p:txBody>
          <a:bodyPr wrap="none">
            <a:spAutoFit/>
          </a:bodyPr>
          <a:lstStyle/>
          <a:p>
            <a:r>
              <a:rPr lang="el-GR" dirty="0"/>
              <a:t>Φεβρουάριος 2018 – Μάιος 2018</a:t>
            </a:r>
          </a:p>
        </p:txBody>
      </p:sp>
      <p:sp>
        <p:nvSpPr>
          <p:cNvPr id="12" name="9 - Ορθογώνιο"/>
          <p:cNvSpPr/>
          <p:nvPr/>
        </p:nvSpPr>
        <p:spPr>
          <a:xfrm>
            <a:off x="827584" y="3933056"/>
            <a:ext cx="7632848" cy="461665"/>
          </a:xfrm>
          <a:prstGeom prst="rect">
            <a:avLst/>
          </a:prstGeom>
        </p:spPr>
        <p:txBody>
          <a:bodyPr wrap="square">
            <a:spAutoFit/>
          </a:bodyPr>
          <a:lstStyle/>
          <a:p>
            <a:r>
              <a:rPr lang="el-GR" dirty="0" smtClean="0"/>
              <a:t>Λόγοι επιλογής κεφαλαίου </a:t>
            </a:r>
            <a:endParaRPr lang="el-GR" dirty="0"/>
          </a:p>
        </p:txBody>
      </p:sp>
      <p:sp>
        <p:nvSpPr>
          <p:cNvPr id="13" name="9 - Ορθογώνιο"/>
          <p:cNvSpPr/>
          <p:nvPr/>
        </p:nvSpPr>
        <p:spPr>
          <a:xfrm>
            <a:off x="1187624" y="4437112"/>
            <a:ext cx="7632848" cy="461665"/>
          </a:xfrm>
          <a:prstGeom prst="rect">
            <a:avLst/>
          </a:prstGeom>
        </p:spPr>
        <p:txBody>
          <a:bodyPr wrap="square">
            <a:spAutoFit/>
          </a:bodyPr>
          <a:lstStyle/>
          <a:p>
            <a:pPr marL="342900" lvl="0" indent="-342900" eaLnBrk="0" hangingPunct="0">
              <a:spcBef>
                <a:spcPct val="30000"/>
              </a:spcBef>
              <a:buFont typeface="Arial" panose="020B0604020202020204" pitchFamily="34" charset="0"/>
              <a:buChar char="•"/>
              <a:defRPr/>
            </a:pPr>
            <a:r>
              <a:rPr lang="el-GR" dirty="0"/>
              <a:t>Δ</a:t>
            </a:r>
            <a:r>
              <a:rPr lang="el-GR" dirty="0" smtClean="0"/>
              <a:t>εν τους είναι εντελώς άγνωστο </a:t>
            </a:r>
            <a:endParaRPr lang="el-GR" dirty="0"/>
          </a:p>
        </p:txBody>
      </p:sp>
      <p:sp>
        <p:nvSpPr>
          <p:cNvPr id="14" name="9 - Ορθογώνιο"/>
          <p:cNvSpPr/>
          <p:nvPr/>
        </p:nvSpPr>
        <p:spPr>
          <a:xfrm>
            <a:off x="1187624" y="5013176"/>
            <a:ext cx="7632848" cy="830997"/>
          </a:xfrm>
          <a:prstGeom prst="rect">
            <a:avLst/>
          </a:prstGeom>
        </p:spPr>
        <p:txBody>
          <a:bodyPr wrap="square">
            <a:spAutoFit/>
          </a:bodyPr>
          <a:lstStyle/>
          <a:p>
            <a:pPr marL="342900" lvl="0" indent="-342900" eaLnBrk="0" hangingPunct="0">
              <a:spcBef>
                <a:spcPct val="30000"/>
              </a:spcBef>
              <a:buFont typeface="Arial" panose="020B0604020202020204" pitchFamily="34" charset="0"/>
              <a:buChar char="•"/>
              <a:defRPr/>
            </a:pPr>
            <a:r>
              <a:rPr lang="el-GR" dirty="0"/>
              <a:t>διακρίνονται με μεγαλύτερη ευκολία οι γνωστικές δεξιότητες </a:t>
            </a:r>
          </a:p>
        </p:txBody>
      </p:sp>
      <p:sp>
        <p:nvSpPr>
          <p:cNvPr id="16" name="9 - Ορθογώνιο"/>
          <p:cNvSpPr/>
          <p:nvPr/>
        </p:nvSpPr>
        <p:spPr>
          <a:xfrm>
            <a:off x="1187624" y="5805264"/>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Έχουμε ήδη ελέγξει προαπαιτούμενη </a:t>
            </a:r>
            <a:r>
              <a:rPr lang="el-GR" dirty="0"/>
              <a:t>γνώση </a:t>
            </a:r>
          </a:p>
        </p:txBody>
      </p:sp>
    </p:spTree>
    <p:extLst>
      <p:ext uri="{BB962C8B-B14F-4D97-AF65-F5344CB8AC3E}">
        <p14:creationId xmlns:p14="http://schemas.microsoft.com/office/powerpoint/2010/main" val="371291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2000"/>
                                        <p:tgtEl>
                                          <p:spTgt spid="4"/>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strips(downRight)">
                                      <p:cBhvr>
                                        <p:cTn id="10" dur="1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1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strips(downRight)">
                                      <p:cBhvr>
                                        <p:cTn id="20" dur="1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Right)">
                                      <p:cBhvr>
                                        <p:cTn id="25" dur="1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strips(downRight)">
                                      <p:cBhvr>
                                        <p:cTn id="30" dur="1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Right)">
                                      <p:cBhvr>
                                        <p:cTn id="35" dur="1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6"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strips(downRight)">
                                      <p:cBhvr>
                                        <p:cTn id="40" dur="1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6"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strips(downRight)">
                                      <p:cBhvr>
                                        <p:cTn id="45" dur="1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1" grpId="0"/>
      <p:bldP spid="12" grpId="0"/>
      <p:bldP spid="13" grpId="0"/>
      <p:bldP spid="14"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a:t>
            </a:r>
            <a:r>
              <a:rPr lang="el-GR" sz="3600" dirty="0" smtClean="0"/>
              <a:t>. </a:t>
            </a:r>
            <a:r>
              <a:rPr lang="el-GR" sz="3600" dirty="0"/>
              <a:t>Μεθοδολογία </a:t>
            </a:r>
            <a:r>
              <a:rPr lang="el-GR" sz="3600" dirty="0" smtClean="0"/>
              <a:t>(2/2)</a:t>
            </a:r>
            <a:endParaRPr lang="el-GR" sz="4000" b="1" dirty="0"/>
          </a:p>
        </p:txBody>
      </p:sp>
      <p:sp>
        <p:nvSpPr>
          <p:cNvPr id="5" name="9 - Ορθογώνιο"/>
          <p:cNvSpPr/>
          <p:nvPr/>
        </p:nvSpPr>
        <p:spPr>
          <a:xfrm>
            <a:off x="827584" y="1268760"/>
            <a:ext cx="2448272" cy="461665"/>
          </a:xfrm>
          <a:prstGeom prst="rect">
            <a:avLst/>
          </a:prstGeom>
        </p:spPr>
        <p:txBody>
          <a:bodyPr wrap="square">
            <a:spAutoFit/>
          </a:bodyPr>
          <a:lstStyle/>
          <a:p>
            <a:r>
              <a:rPr lang="el-GR" dirty="0" smtClean="0"/>
              <a:t>Μας απασχόλησε:</a:t>
            </a:r>
            <a:endParaRPr lang="el-GR" dirty="0"/>
          </a:p>
        </p:txBody>
      </p:sp>
      <p:sp>
        <p:nvSpPr>
          <p:cNvPr id="6" name="9 - Ορθογώνιο"/>
          <p:cNvSpPr/>
          <p:nvPr/>
        </p:nvSpPr>
        <p:spPr>
          <a:xfrm>
            <a:off x="827584" y="3501008"/>
            <a:ext cx="4104456" cy="461665"/>
          </a:xfrm>
          <a:prstGeom prst="rect">
            <a:avLst/>
          </a:prstGeom>
        </p:spPr>
        <p:txBody>
          <a:bodyPr wrap="square">
            <a:spAutoFit/>
          </a:bodyPr>
          <a:lstStyle/>
          <a:p>
            <a:r>
              <a:rPr lang="el-GR" b="1" dirty="0"/>
              <a:t>Έ</a:t>
            </a:r>
            <a:r>
              <a:rPr lang="el-GR" b="1" dirty="0" smtClean="0"/>
              <a:t>ντυπα </a:t>
            </a:r>
            <a:r>
              <a:rPr lang="el-GR" b="1" dirty="0"/>
              <a:t>συλλογής δεδομένων </a:t>
            </a:r>
            <a:endParaRPr lang="el-GR"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13</a:t>
            </a:fld>
            <a:endParaRPr lang="en-US" dirty="0"/>
          </a:p>
        </p:txBody>
      </p:sp>
      <p:sp>
        <p:nvSpPr>
          <p:cNvPr id="9" name="9 - Ορθογώνιο"/>
          <p:cNvSpPr/>
          <p:nvPr/>
        </p:nvSpPr>
        <p:spPr>
          <a:xfrm>
            <a:off x="827584" y="1700808"/>
            <a:ext cx="7848872" cy="461665"/>
          </a:xfrm>
          <a:prstGeom prst="rect">
            <a:avLst/>
          </a:prstGeom>
        </p:spPr>
        <p:txBody>
          <a:bodyPr wrap="square">
            <a:spAutoFit/>
          </a:bodyPr>
          <a:lstStyle/>
          <a:p>
            <a:r>
              <a:rPr lang="el-GR" b="1" dirty="0" smtClean="0"/>
              <a:t>βελτίωση </a:t>
            </a:r>
            <a:r>
              <a:rPr lang="el-GR" b="1" dirty="0"/>
              <a:t>της </a:t>
            </a:r>
            <a:r>
              <a:rPr lang="el-GR" b="1" dirty="0" smtClean="0"/>
              <a:t>επίδοσης των μαθητών</a:t>
            </a:r>
            <a:endParaRPr lang="el-GR" b="1" dirty="0"/>
          </a:p>
        </p:txBody>
      </p:sp>
      <p:sp>
        <p:nvSpPr>
          <p:cNvPr id="10" name="9 - Ορθογώνιο"/>
          <p:cNvSpPr/>
          <p:nvPr/>
        </p:nvSpPr>
        <p:spPr>
          <a:xfrm>
            <a:off x="1268945" y="2060848"/>
            <a:ext cx="7848872" cy="830997"/>
          </a:xfrm>
          <a:prstGeom prst="rect">
            <a:avLst/>
          </a:prstGeom>
        </p:spPr>
        <p:txBody>
          <a:bodyPr wrap="square">
            <a:spAutoFit/>
          </a:bodyPr>
          <a:lstStyle/>
          <a:p>
            <a:pPr marL="342900" indent="-342900">
              <a:buFont typeface="Arial" panose="020B0604020202020204" pitchFamily="34" charset="0"/>
              <a:buChar char="•"/>
            </a:pPr>
            <a:r>
              <a:rPr lang="el-GR" dirty="0" smtClean="0"/>
              <a:t>σε </a:t>
            </a:r>
            <a:r>
              <a:rPr lang="el-GR" dirty="0"/>
              <a:t>κάθε στάδιο εφαρμογής της μεθοδολογίας της ανεστραμμένης </a:t>
            </a:r>
            <a:r>
              <a:rPr lang="el-GR" dirty="0" smtClean="0"/>
              <a:t>τάξης</a:t>
            </a:r>
            <a:endParaRPr lang="el-GR" dirty="0"/>
          </a:p>
        </p:txBody>
      </p:sp>
      <p:sp>
        <p:nvSpPr>
          <p:cNvPr id="11" name="9 - Ορθογώνιο"/>
          <p:cNvSpPr/>
          <p:nvPr/>
        </p:nvSpPr>
        <p:spPr>
          <a:xfrm>
            <a:off x="1295128" y="2924944"/>
            <a:ext cx="7848872" cy="461665"/>
          </a:xfrm>
          <a:prstGeom prst="rect">
            <a:avLst/>
          </a:prstGeom>
        </p:spPr>
        <p:txBody>
          <a:bodyPr wrap="square">
            <a:spAutoFit/>
          </a:bodyPr>
          <a:lstStyle/>
          <a:p>
            <a:pPr marL="342900" indent="-342900">
              <a:buFont typeface="Arial" panose="020B0604020202020204" pitchFamily="34" charset="0"/>
              <a:buChar char="•"/>
            </a:pPr>
            <a:r>
              <a:rPr lang="el-GR" dirty="0" smtClean="0"/>
              <a:t>για </a:t>
            </a:r>
            <a:r>
              <a:rPr lang="el-GR" dirty="0"/>
              <a:t>κάθε επίπεδο ταξινομίας του </a:t>
            </a:r>
            <a:r>
              <a:rPr lang="en-US" dirty="0" smtClean="0"/>
              <a:t>Bloom</a:t>
            </a:r>
            <a:endParaRPr lang="el-GR" dirty="0"/>
          </a:p>
        </p:txBody>
      </p:sp>
      <p:sp>
        <p:nvSpPr>
          <p:cNvPr id="13" name="9 - Ορθογώνιο"/>
          <p:cNvSpPr/>
          <p:nvPr/>
        </p:nvSpPr>
        <p:spPr>
          <a:xfrm>
            <a:off x="1259632" y="3933056"/>
            <a:ext cx="1584176" cy="461665"/>
          </a:xfrm>
          <a:prstGeom prst="rect">
            <a:avLst/>
          </a:prstGeom>
        </p:spPr>
        <p:txBody>
          <a:bodyPr wrap="square">
            <a:spAutoFit/>
          </a:bodyPr>
          <a:lstStyle/>
          <a:p>
            <a:pPr marL="342900" indent="-342900">
              <a:buFont typeface="Arial" panose="020B0604020202020204" pitchFamily="34" charset="0"/>
              <a:buChar char="•"/>
            </a:pPr>
            <a:r>
              <a:rPr lang="en-US" dirty="0" smtClean="0"/>
              <a:t>Pre test</a:t>
            </a:r>
            <a:endParaRPr lang="el-GR" dirty="0"/>
          </a:p>
        </p:txBody>
      </p:sp>
      <p:sp>
        <p:nvSpPr>
          <p:cNvPr id="15" name="9 - Ορθογώνιο"/>
          <p:cNvSpPr/>
          <p:nvPr/>
        </p:nvSpPr>
        <p:spPr>
          <a:xfrm>
            <a:off x="1259632" y="4365104"/>
            <a:ext cx="1584176" cy="461665"/>
          </a:xfrm>
          <a:prstGeom prst="rect">
            <a:avLst/>
          </a:prstGeom>
        </p:spPr>
        <p:txBody>
          <a:bodyPr wrap="square">
            <a:spAutoFit/>
          </a:bodyPr>
          <a:lstStyle/>
          <a:p>
            <a:pPr marL="342900" indent="-342900">
              <a:buFont typeface="Arial" panose="020B0604020202020204" pitchFamily="34" charset="0"/>
              <a:buChar char="•"/>
            </a:pPr>
            <a:r>
              <a:rPr lang="en-US" dirty="0" smtClean="0"/>
              <a:t>Mat test</a:t>
            </a:r>
            <a:endParaRPr lang="el-GR" dirty="0"/>
          </a:p>
        </p:txBody>
      </p:sp>
      <p:sp>
        <p:nvSpPr>
          <p:cNvPr id="16" name="9 - Ορθογώνιο"/>
          <p:cNvSpPr/>
          <p:nvPr/>
        </p:nvSpPr>
        <p:spPr>
          <a:xfrm>
            <a:off x="1259632" y="4869160"/>
            <a:ext cx="1584176" cy="461665"/>
          </a:xfrm>
          <a:prstGeom prst="rect">
            <a:avLst/>
          </a:prstGeom>
        </p:spPr>
        <p:txBody>
          <a:bodyPr wrap="square">
            <a:spAutoFit/>
          </a:bodyPr>
          <a:lstStyle/>
          <a:p>
            <a:pPr marL="342900" indent="-342900">
              <a:buFont typeface="Arial" panose="020B0604020202020204" pitchFamily="34" charset="0"/>
              <a:buChar char="•"/>
            </a:pPr>
            <a:r>
              <a:rPr lang="en-US" dirty="0" smtClean="0"/>
              <a:t>Ex test</a:t>
            </a:r>
            <a:endParaRPr lang="el-GR" dirty="0"/>
          </a:p>
        </p:txBody>
      </p:sp>
      <p:sp>
        <p:nvSpPr>
          <p:cNvPr id="17" name="9 - Ορθογώνιο"/>
          <p:cNvSpPr/>
          <p:nvPr/>
        </p:nvSpPr>
        <p:spPr>
          <a:xfrm>
            <a:off x="1259632" y="5415607"/>
            <a:ext cx="1584176" cy="461665"/>
          </a:xfrm>
          <a:prstGeom prst="rect">
            <a:avLst/>
          </a:prstGeom>
        </p:spPr>
        <p:txBody>
          <a:bodyPr wrap="square">
            <a:spAutoFit/>
          </a:bodyPr>
          <a:lstStyle/>
          <a:p>
            <a:pPr marL="342900" indent="-342900">
              <a:buFont typeface="Arial" panose="020B0604020202020204" pitchFamily="34" charset="0"/>
              <a:buChar char="•"/>
            </a:pPr>
            <a:r>
              <a:rPr lang="en-US" dirty="0" smtClean="0"/>
              <a:t>Post test</a:t>
            </a:r>
            <a:endParaRPr lang="el-GR" dirty="0"/>
          </a:p>
        </p:txBody>
      </p:sp>
    </p:spTree>
    <p:extLst>
      <p:ext uri="{BB962C8B-B14F-4D97-AF65-F5344CB8AC3E}">
        <p14:creationId xmlns:p14="http://schemas.microsoft.com/office/powerpoint/2010/main" val="79056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Right)">
                                      <p:cBhvr>
                                        <p:cTn id="12" dur="1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trips(downRight)">
                                      <p:cBhvr>
                                        <p:cTn id="17" dur="1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trips(downRight)">
                                      <p:cBhvr>
                                        <p:cTn id="22" dur="1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trips(downRight)">
                                      <p:cBhvr>
                                        <p:cTn id="27" dur="1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trips(downRight)">
                                      <p:cBhvr>
                                        <p:cTn id="32" dur="1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strips(downRight)">
                                      <p:cBhvr>
                                        <p:cTn id="37" dur="1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strips(downRight)">
                                      <p:cBhvr>
                                        <p:cTn id="42" dur="1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strips(downRight)">
                                      <p:cBhvr>
                                        <p:cTn id="47" dur="1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P spid="11" grpId="0"/>
      <p:bldP spid="13" grpId="0"/>
      <p:bldP spid="15" grpId="0"/>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620688"/>
            <a:ext cx="8424936" cy="576064"/>
          </a:xfrm>
        </p:spPr>
        <p:txBody>
          <a:bodyPr>
            <a:noAutofit/>
          </a:bodyPr>
          <a:lstStyle/>
          <a:p>
            <a:r>
              <a:rPr lang="el-GR" sz="2800" dirty="0"/>
              <a:t>8</a:t>
            </a:r>
            <a:r>
              <a:rPr lang="el-GR" sz="2800" dirty="0" smtClean="0"/>
              <a:t>. </a:t>
            </a:r>
            <a:r>
              <a:rPr lang="el-GR" sz="2800" dirty="0"/>
              <a:t>Στοιχεία αξιοπιστίας και εγκυρότητας της </a:t>
            </a:r>
            <a:r>
              <a:rPr lang="el-GR" sz="2800" dirty="0" smtClean="0"/>
              <a:t>έρευνας (1/4)</a:t>
            </a:r>
            <a:endParaRPr lang="el-GR" sz="2800" dirty="0"/>
          </a:p>
        </p:txBody>
      </p:sp>
      <p:sp>
        <p:nvSpPr>
          <p:cNvPr id="8" name="9 - Ορθογώνιο"/>
          <p:cNvSpPr/>
          <p:nvPr/>
        </p:nvSpPr>
        <p:spPr>
          <a:xfrm>
            <a:off x="899592" y="1556792"/>
            <a:ext cx="7632848" cy="461665"/>
          </a:xfrm>
          <a:prstGeom prst="rect">
            <a:avLst/>
          </a:prstGeom>
        </p:spPr>
        <p:txBody>
          <a:bodyPr wrap="square">
            <a:spAutoFit/>
          </a:bodyPr>
          <a:lstStyle/>
          <a:p>
            <a:r>
              <a:rPr lang="el-GR" b="1" dirty="0" smtClean="0"/>
              <a:t>Τέσσερα στάδια ελέγχου</a:t>
            </a:r>
            <a:r>
              <a:rPr lang="el-GR" dirty="0" smtClean="0"/>
              <a:t> </a:t>
            </a:r>
            <a:endParaRPr lang="el-GR" dirty="0"/>
          </a:p>
        </p:txBody>
      </p:sp>
      <p:sp>
        <p:nvSpPr>
          <p:cNvPr id="9" name="9 - Ορθογώνιο"/>
          <p:cNvSpPr/>
          <p:nvPr/>
        </p:nvSpPr>
        <p:spPr>
          <a:xfrm>
            <a:off x="899592" y="2132856"/>
            <a:ext cx="7632848" cy="461665"/>
          </a:xfrm>
          <a:prstGeom prst="rect">
            <a:avLst/>
          </a:prstGeom>
        </p:spPr>
        <p:txBody>
          <a:bodyPr wrap="square">
            <a:spAutoFit/>
          </a:bodyPr>
          <a:lstStyle/>
          <a:p>
            <a:r>
              <a:rPr lang="el-GR" dirty="0" smtClean="0"/>
              <a:t>Δυνατότητα – διευκόλυνση </a:t>
            </a:r>
            <a:r>
              <a:rPr lang="el-GR" b="1" dirty="0" smtClean="0"/>
              <a:t>πρόσβασης σε όλα τα παιδιά</a:t>
            </a:r>
            <a:endParaRPr lang="el-GR" b="1" dirty="0"/>
          </a:p>
        </p:txBody>
      </p:sp>
      <p:sp>
        <p:nvSpPr>
          <p:cNvPr id="3" name="Θέση ημερομηνίας 2"/>
          <p:cNvSpPr>
            <a:spLocks noGrp="1"/>
          </p:cNvSpPr>
          <p:nvPr>
            <p:ph type="dt" sz="half" idx="10"/>
          </p:nvPr>
        </p:nvSpPr>
        <p:spPr/>
        <p:txBody>
          <a:bodyPr/>
          <a:lstStyle/>
          <a:p>
            <a:fld id="{88439946-5847-412B-B03C-6834D7989CA5}" type="datetime1">
              <a:rPr lang="el-GR" smtClean="0"/>
              <a:t>2/12/2018</a:t>
            </a:fld>
            <a:endParaRPr lang="en-US" dirty="0"/>
          </a:p>
        </p:txBody>
      </p:sp>
      <p:sp>
        <p:nvSpPr>
          <p:cNvPr id="10" name="Θέση υποσέλιδου 9"/>
          <p:cNvSpPr>
            <a:spLocks noGrp="1"/>
          </p:cNvSpPr>
          <p:nvPr>
            <p:ph type="ftr" sz="quarter" idx="11"/>
          </p:nvPr>
        </p:nvSpPr>
        <p:spPr/>
        <p:txBody>
          <a:bodyPr/>
          <a:lstStyle/>
          <a:p>
            <a:r>
              <a:rPr lang="el-GR" smtClean="0"/>
              <a:t>Σύνολο διαφανειών 50</a:t>
            </a:r>
            <a:endParaRPr lang="en-US" dirty="0"/>
          </a:p>
        </p:txBody>
      </p:sp>
      <p:sp>
        <p:nvSpPr>
          <p:cNvPr id="11" name="Θέση αριθμού διαφάνειας 10"/>
          <p:cNvSpPr>
            <a:spLocks noGrp="1"/>
          </p:cNvSpPr>
          <p:nvPr>
            <p:ph type="sldNum" sz="quarter" idx="12"/>
          </p:nvPr>
        </p:nvSpPr>
        <p:spPr/>
        <p:txBody>
          <a:bodyPr/>
          <a:lstStyle/>
          <a:p>
            <a:fld id="{D57F1E4F-1CFF-5643-939E-217C01CDF565}" type="slidenum">
              <a:rPr lang="en-US" smtClean="0"/>
              <a:pPr/>
              <a:t>14</a:t>
            </a:fld>
            <a:endParaRPr lang="en-US" dirty="0"/>
          </a:p>
        </p:txBody>
      </p:sp>
      <p:sp>
        <p:nvSpPr>
          <p:cNvPr id="12" name="9 - Ορθογώνιο"/>
          <p:cNvSpPr/>
          <p:nvPr/>
        </p:nvSpPr>
        <p:spPr>
          <a:xfrm>
            <a:off x="899592" y="2780928"/>
            <a:ext cx="7632848" cy="461665"/>
          </a:xfrm>
          <a:prstGeom prst="rect">
            <a:avLst/>
          </a:prstGeom>
        </p:spPr>
        <p:txBody>
          <a:bodyPr wrap="square">
            <a:spAutoFit/>
          </a:bodyPr>
          <a:lstStyle/>
          <a:p>
            <a:r>
              <a:rPr lang="el-GR" b="1" dirty="0" smtClean="0"/>
              <a:t>Ευελιξία </a:t>
            </a:r>
            <a:r>
              <a:rPr lang="el-GR" dirty="0" smtClean="0"/>
              <a:t>στο χρόνο εφαρμογής</a:t>
            </a:r>
            <a:endParaRPr lang="el-GR" dirty="0"/>
          </a:p>
        </p:txBody>
      </p:sp>
      <p:sp>
        <p:nvSpPr>
          <p:cNvPr id="13" name="9 - Ορθογώνιο"/>
          <p:cNvSpPr/>
          <p:nvPr/>
        </p:nvSpPr>
        <p:spPr>
          <a:xfrm>
            <a:off x="899592" y="3429000"/>
            <a:ext cx="7632848" cy="830997"/>
          </a:xfrm>
          <a:prstGeom prst="rect">
            <a:avLst/>
          </a:prstGeom>
        </p:spPr>
        <p:txBody>
          <a:bodyPr wrap="square">
            <a:spAutoFit/>
          </a:bodyPr>
          <a:lstStyle/>
          <a:p>
            <a:r>
              <a:rPr lang="el-GR" dirty="0" smtClean="0"/>
              <a:t>Πρόσβαση στην πλατφόρμα </a:t>
            </a:r>
            <a:r>
              <a:rPr lang="el-GR" b="1" dirty="0" smtClean="0"/>
              <a:t>νωρίτερα</a:t>
            </a:r>
            <a:r>
              <a:rPr lang="el-GR" dirty="0" smtClean="0"/>
              <a:t> από το χρόνο της έρευνας</a:t>
            </a:r>
            <a:endParaRPr lang="el-GR" dirty="0"/>
          </a:p>
        </p:txBody>
      </p:sp>
      <p:sp>
        <p:nvSpPr>
          <p:cNvPr id="14" name="9 - Ορθογώνιο"/>
          <p:cNvSpPr/>
          <p:nvPr/>
        </p:nvSpPr>
        <p:spPr>
          <a:xfrm>
            <a:off x="899592" y="4293096"/>
            <a:ext cx="7632848" cy="461665"/>
          </a:xfrm>
          <a:prstGeom prst="rect">
            <a:avLst/>
          </a:prstGeom>
        </p:spPr>
        <p:txBody>
          <a:bodyPr wrap="square">
            <a:spAutoFit/>
          </a:bodyPr>
          <a:lstStyle/>
          <a:p>
            <a:r>
              <a:rPr lang="el-GR" dirty="0" smtClean="0"/>
              <a:t>Δυνατότητα </a:t>
            </a:r>
            <a:r>
              <a:rPr lang="el-GR" b="1" dirty="0" smtClean="0"/>
              <a:t>επικοινωνίας</a:t>
            </a:r>
            <a:endParaRPr lang="el-GR" b="1" dirty="0"/>
          </a:p>
        </p:txBody>
      </p:sp>
      <p:sp>
        <p:nvSpPr>
          <p:cNvPr id="15" name="9 - Ορθογώνιο"/>
          <p:cNvSpPr/>
          <p:nvPr/>
        </p:nvSpPr>
        <p:spPr>
          <a:xfrm>
            <a:off x="1259632" y="4725144"/>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Καθηγητή - μαθητών</a:t>
            </a:r>
            <a:endParaRPr lang="el-GR" dirty="0"/>
          </a:p>
        </p:txBody>
      </p:sp>
      <p:sp>
        <p:nvSpPr>
          <p:cNvPr id="16" name="9 - Ορθογώνιο"/>
          <p:cNvSpPr/>
          <p:nvPr/>
        </p:nvSpPr>
        <p:spPr>
          <a:xfrm>
            <a:off x="1259632" y="5229200"/>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Μαθητών μεταξύ τους</a:t>
            </a:r>
            <a:endParaRPr lang="el-GR" dirty="0"/>
          </a:p>
        </p:txBody>
      </p:sp>
      <p:sp>
        <p:nvSpPr>
          <p:cNvPr id="4" name="TextBox 3"/>
          <p:cNvSpPr txBox="1"/>
          <p:nvPr/>
        </p:nvSpPr>
        <p:spPr>
          <a:xfrm>
            <a:off x="899592" y="5733256"/>
            <a:ext cx="6552728" cy="461665"/>
          </a:xfrm>
          <a:prstGeom prst="rect">
            <a:avLst/>
          </a:prstGeom>
          <a:noFill/>
        </p:spPr>
        <p:txBody>
          <a:bodyPr wrap="square" rtlCol="0">
            <a:spAutoFit/>
          </a:bodyPr>
          <a:lstStyle/>
          <a:p>
            <a:r>
              <a:rPr lang="el-GR" b="1" dirty="0" smtClean="0"/>
              <a:t>Αντικειμενικότητα</a:t>
            </a:r>
            <a:endParaRPr lang="el-GR" dirty="0"/>
          </a:p>
        </p:txBody>
      </p:sp>
    </p:spTree>
    <p:extLst>
      <p:ext uri="{BB962C8B-B14F-4D97-AF65-F5344CB8AC3E}">
        <p14:creationId xmlns:p14="http://schemas.microsoft.com/office/powerpoint/2010/main"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Right)">
                                      <p:cBhvr>
                                        <p:cTn id="7" dur="1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Right)">
                                      <p:cBhvr>
                                        <p:cTn id="12" dur="1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strips(downRight)">
                                      <p:cBhvr>
                                        <p:cTn id="17" dur="1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strips(downRight)">
                                      <p:cBhvr>
                                        <p:cTn id="22" dur="1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strips(downRight)">
                                      <p:cBhvr>
                                        <p:cTn id="27" dur="1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strips(downRight)">
                                      <p:cBhvr>
                                        <p:cTn id="32" dur="1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trips(downRight)">
                                      <p:cBhvr>
                                        <p:cTn id="37" dur="1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strips(downRight)">
                                      <p:cBhvr>
                                        <p:cTn id="42"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P spid="13" grpId="0"/>
      <p:bldP spid="14" grpId="0"/>
      <p:bldP spid="15" grpId="0"/>
      <p:bldP spid="16"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620688"/>
            <a:ext cx="8424936" cy="576064"/>
          </a:xfrm>
        </p:spPr>
        <p:txBody>
          <a:bodyPr>
            <a:noAutofit/>
          </a:bodyPr>
          <a:lstStyle/>
          <a:p>
            <a:r>
              <a:rPr lang="el-GR" sz="2800" dirty="0"/>
              <a:t>8</a:t>
            </a:r>
            <a:r>
              <a:rPr lang="el-GR" sz="2800" dirty="0" smtClean="0"/>
              <a:t>. </a:t>
            </a:r>
            <a:r>
              <a:rPr lang="el-GR" sz="2800" dirty="0"/>
              <a:t>Στοιχεία αξιοπιστίας και εγκυρότητας της έρευνας </a:t>
            </a:r>
            <a:r>
              <a:rPr lang="el-GR" sz="2800" dirty="0" smtClean="0"/>
              <a:t>(2/4)</a:t>
            </a:r>
            <a:endParaRPr lang="el-GR" sz="2800" b="1" dirty="0"/>
          </a:p>
        </p:txBody>
      </p:sp>
      <p:sp>
        <p:nvSpPr>
          <p:cNvPr id="5" name="9 - Ορθογώνιο"/>
          <p:cNvSpPr/>
          <p:nvPr/>
        </p:nvSpPr>
        <p:spPr>
          <a:xfrm>
            <a:off x="827584" y="1484784"/>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Κατάλληλη διατύπωση δραστηριοτήτων</a:t>
            </a:r>
            <a:endParaRPr lang="el-GR" dirty="0"/>
          </a:p>
        </p:txBody>
      </p:sp>
      <p:sp>
        <p:nvSpPr>
          <p:cNvPr id="6" name="9 - Ορθογώνιο"/>
          <p:cNvSpPr/>
          <p:nvPr/>
        </p:nvSpPr>
        <p:spPr>
          <a:xfrm>
            <a:off x="827584" y="2132856"/>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Ανάλυση </a:t>
            </a:r>
            <a:r>
              <a:rPr lang="el-GR" dirty="0"/>
              <a:t>των πιθανών απαντήσεων </a:t>
            </a:r>
            <a:endParaRPr lang="el-GR" dirty="0" smtClean="0"/>
          </a:p>
        </p:txBody>
      </p:sp>
      <p:sp>
        <p:nvSpPr>
          <p:cNvPr id="7" name="9 - Ορθογώνιο"/>
          <p:cNvSpPr/>
          <p:nvPr/>
        </p:nvSpPr>
        <p:spPr>
          <a:xfrm>
            <a:off x="827584" y="4437112"/>
            <a:ext cx="7632848" cy="461665"/>
          </a:xfrm>
          <a:prstGeom prst="rect">
            <a:avLst/>
          </a:prstGeom>
        </p:spPr>
        <p:txBody>
          <a:bodyPr wrap="square">
            <a:spAutoFit/>
          </a:bodyPr>
          <a:lstStyle/>
          <a:p>
            <a:pPr marL="342900" indent="-342900">
              <a:buFont typeface="Arial" panose="020B0604020202020204" pitchFamily="34" charset="0"/>
              <a:buChar char="•"/>
            </a:pPr>
            <a:r>
              <a:rPr lang="el-GR" dirty="0"/>
              <a:t>Α</a:t>
            </a:r>
            <a:r>
              <a:rPr lang="el-GR" dirty="0" smtClean="0"/>
              <a:t>σκήσεις με ίδια </a:t>
            </a:r>
            <a:r>
              <a:rPr lang="el-GR" dirty="0"/>
              <a:t>βαρύτητα </a:t>
            </a:r>
            <a:endParaRPr lang="el-GR" dirty="0" smtClean="0"/>
          </a:p>
        </p:txBody>
      </p:sp>
      <p:sp>
        <p:nvSpPr>
          <p:cNvPr id="3" name="Θέση ημερομηνίας 2"/>
          <p:cNvSpPr>
            <a:spLocks noGrp="1"/>
          </p:cNvSpPr>
          <p:nvPr>
            <p:ph type="dt" sz="half" idx="10"/>
          </p:nvPr>
        </p:nvSpPr>
        <p:spPr/>
        <p:txBody>
          <a:bodyPr/>
          <a:lstStyle/>
          <a:p>
            <a:fld id="{88439946-5847-412B-B03C-6834D7989CA5}" type="datetime1">
              <a:rPr lang="el-GR" smtClean="0"/>
              <a:t>2/12/2018</a:t>
            </a:fld>
            <a:endParaRPr lang="en-US" dirty="0"/>
          </a:p>
        </p:txBody>
      </p:sp>
      <p:sp>
        <p:nvSpPr>
          <p:cNvPr id="10" name="Θέση υποσέλιδου 9"/>
          <p:cNvSpPr>
            <a:spLocks noGrp="1"/>
          </p:cNvSpPr>
          <p:nvPr>
            <p:ph type="ftr" sz="quarter" idx="11"/>
          </p:nvPr>
        </p:nvSpPr>
        <p:spPr/>
        <p:txBody>
          <a:bodyPr/>
          <a:lstStyle/>
          <a:p>
            <a:r>
              <a:rPr lang="el-GR" smtClean="0"/>
              <a:t>Σύνολο διαφανειών 50</a:t>
            </a:r>
            <a:endParaRPr lang="en-US" dirty="0"/>
          </a:p>
        </p:txBody>
      </p:sp>
      <p:sp>
        <p:nvSpPr>
          <p:cNvPr id="11" name="Θέση αριθμού διαφάνειας 10"/>
          <p:cNvSpPr>
            <a:spLocks noGrp="1"/>
          </p:cNvSpPr>
          <p:nvPr>
            <p:ph type="sldNum" sz="quarter" idx="12"/>
          </p:nvPr>
        </p:nvSpPr>
        <p:spPr/>
        <p:txBody>
          <a:bodyPr/>
          <a:lstStyle/>
          <a:p>
            <a:fld id="{D57F1E4F-1CFF-5643-939E-217C01CDF565}" type="slidenum">
              <a:rPr lang="en-US" smtClean="0"/>
              <a:pPr/>
              <a:t>15</a:t>
            </a:fld>
            <a:endParaRPr lang="en-US" dirty="0"/>
          </a:p>
        </p:txBody>
      </p:sp>
      <p:sp>
        <p:nvSpPr>
          <p:cNvPr id="12" name="9 - Ορθογώνιο"/>
          <p:cNvSpPr/>
          <p:nvPr/>
        </p:nvSpPr>
        <p:spPr>
          <a:xfrm>
            <a:off x="827584" y="5157192"/>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Τριγωνοποίηση</a:t>
            </a:r>
            <a:endParaRPr lang="el-GR" dirty="0"/>
          </a:p>
        </p:txBody>
      </p:sp>
      <p:sp>
        <p:nvSpPr>
          <p:cNvPr id="13" name="9 - Ορθογώνιο"/>
          <p:cNvSpPr/>
          <p:nvPr/>
        </p:nvSpPr>
        <p:spPr>
          <a:xfrm>
            <a:off x="827584" y="2852936"/>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Πειραματική βαθμολόγηση </a:t>
            </a:r>
          </a:p>
        </p:txBody>
      </p:sp>
      <p:sp>
        <p:nvSpPr>
          <p:cNvPr id="14" name="9 - Ορθογώνιο"/>
          <p:cNvSpPr/>
          <p:nvPr/>
        </p:nvSpPr>
        <p:spPr>
          <a:xfrm>
            <a:off x="827584" y="3645024"/>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Ανατροφοδότηση - Αναπροσαρμογή</a:t>
            </a:r>
            <a:endParaRPr lang="el-GR" dirty="0"/>
          </a:p>
        </p:txBody>
      </p:sp>
    </p:spTree>
    <p:extLst>
      <p:ext uri="{BB962C8B-B14F-4D97-AF65-F5344CB8AC3E}">
        <p14:creationId xmlns:p14="http://schemas.microsoft.com/office/powerpoint/2010/main" val="82179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trips(downRight)">
                                      <p:cBhvr>
                                        <p:cTn id="17" dur="1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strips(downRight)">
                                      <p:cBhvr>
                                        <p:cTn id="22" dur="1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strips(downRight)">
                                      <p:cBhvr>
                                        <p:cTn id="27" dur="1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Right)">
                                      <p:cBhvr>
                                        <p:cTn id="32"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76" y="620688"/>
            <a:ext cx="8388424" cy="576064"/>
          </a:xfrm>
        </p:spPr>
        <p:txBody>
          <a:bodyPr>
            <a:noAutofit/>
          </a:bodyPr>
          <a:lstStyle/>
          <a:p>
            <a:r>
              <a:rPr lang="el-GR" sz="2800" dirty="0"/>
              <a:t>8</a:t>
            </a:r>
            <a:r>
              <a:rPr lang="el-GR" sz="2800" dirty="0" smtClean="0"/>
              <a:t>. </a:t>
            </a:r>
            <a:r>
              <a:rPr lang="el-GR" sz="2800" dirty="0"/>
              <a:t>Στοιχεία αξιοπιστίας και εγκυρότητας της έρευνας </a:t>
            </a:r>
            <a:r>
              <a:rPr lang="el-GR" sz="2800" dirty="0" smtClean="0"/>
              <a:t>(3/4)</a:t>
            </a:r>
            <a:endParaRPr lang="el-GR" sz="2800" b="1" dirty="0"/>
          </a:p>
        </p:txBody>
      </p:sp>
      <p:sp>
        <p:nvSpPr>
          <p:cNvPr id="5" name="9 - Ορθογώνιο"/>
          <p:cNvSpPr/>
          <p:nvPr/>
        </p:nvSpPr>
        <p:spPr>
          <a:xfrm>
            <a:off x="971600" y="1412776"/>
            <a:ext cx="7632848" cy="461665"/>
          </a:xfrm>
          <a:prstGeom prst="rect">
            <a:avLst/>
          </a:prstGeom>
        </p:spPr>
        <p:txBody>
          <a:bodyPr wrap="square">
            <a:spAutoFit/>
          </a:bodyPr>
          <a:lstStyle/>
          <a:p>
            <a:r>
              <a:rPr lang="el-GR" b="1" dirty="0" smtClean="0"/>
              <a:t>Εγκυρότητα περιεχομένου</a:t>
            </a:r>
            <a:endParaRPr lang="el-GR" b="1" dirty="0"/>
          </a:p>
        </p:txBody>
      </p:sp>
      <p:sp>
        <p:nvSpPr>
          <p:cNvPr id="6" name="9 - Ορθογώνιο"/>
          <p:cNvSpPr/>
          <p:nvPr/>
        </p:nvSpPr>
        <p:spPr>
          <a:xfrm>
            <a:off x="1187624" y="2060848"/>
            <a:ext cx="7632848" cy="461665"/>
          </a:xfrm>
          <a:prstGeom prst="rect">
            <a:avLst/>
          </a:prstGeom>
        </p:spPr>
        <p:txBody>
          <a:bodyPr wrap="square">
            <a:spAutoFit/>
          </a:bodyPr>
          <a:lstStyle/>
          <a:p>
            <a:r>
              <a:rPr lang="el-GR" dirty="0" smtClean="0"/>
              <a:t>Οι δραστηριότητες καλύπτουν</a:t>
            </a:r>
          </a:p>
        </p:txBody>
      </p:sp>
      <p:sp>
        <p:nvSpPr>
          <p:cNvPr id="3" name="Θέση ημερομηνίας 2"/>
          <p:cNvSpPr>
            <a:spLocks noGrp="1"/>
          </p:cNvSpPr>
          <p:nvPr>
            <p:ph type="dt" sz="half" idx="10"/>
          </p:nvPr>
        </p:nvSpPr>
        <p:spPr/>
        <p:txBody>
          <a:bodyPr/>
          <a:lstStyle/>
          <a:p>
            <a:fld id="{88439946-5847-412B-B03C-6834D7989CA5}" type="datetime1">
              <a:rPr lang="el-GR" smtClean="0"/>
              <a:t>2/12/2018</a:t>
            </a:fld>
            <a:endParaRPr lang="en-US" dirty="0"/>
          </a:p>
        </p:txBody>
      </p:sp>
      <p:sp>
        <p:nvSpPr>
          <p:cNvPr id="10" name="Θέση υποσέλιδου 9"/>
          <p:cNvSpPr>
            <a:spLocks noGrp="1"/>
          </p:cNvSpPr>
          <p:nvPr>
            <p:ph type="ftr" sz="quarter" idx="11"/>
          </p:nvPr>
        </p:nvSpPr>
        <p:spPr/>
        <p:txBody>
          <a:bodyPr/>
          <a:lstStyle/>
          <a:p>
            <a:r>
              <a:rPr lang="el-GR" smtClean="0"/>
              <a:t>Σύνολο διαφανειών 50</a:t>
            </a:r>
            <a:endParaRPr lang="en-US" dirty="0"/>
          </a:p>
        </p:txBody>
      </p:sp>
      <p:sp>
        <p:nvSpPr>
          <p:cNvPr id="11" name="Θέση αριθμού διαφάνειας 10"/>
          <p:cNvSpPr>
            <a:spLocks noGrp="1"/>
          </p:cNvSpPr>
          <p:nvPr>
            <p:ph type="sldNum" sz="quarter" idx="12"/>
          </p:nvPr>
        </p:nvSpPr>
        <p:spPr/>
        <p:txBody>
          <a:bodyPr/>
          <a:lstStyle/>
          <a:p>
            <a:fld id="{D57F1E4F-1CFF-5643-939E-217C01CDF565}" type="slidenum">
              <a:rPr lang="en-US" smtClean="0"/>
              <a:pPr/>
              <a:t>16</a:t>
            </a:fld>
            <a:endParaRPr lang="en-US" dirty="0"/>
          </a:p>
        </p:txBody>
      </p:sp>
      <p:sp>
        <p:nvSpPr>
          <p:cNvPr id="13" name="9 - Ορθογώνιο"/>
          <p:cNvSpPr/>
          <p:nvPr/>
        </p:nvSpPr>
        <p:spPr>
          <a:xfrm>
            <a:off x="1259632" y="3717032"/>
            <a:ext cx="7632848" cy="461665"/>
          </a:xfrm>
          <a:prstGeom prst="rect">
            <a:avLst/>
          </a:prstGeom>
        </p:spPr>
        <p:txBody>
          <a:bodyPr wrap="square">
            <a:spAutoFit/>
          </a:bodyPr>
          <a:lstStyle/>
          <a:p>
            <a:r>
              <a:rPr lang="el-GR" dirty="0" smtClean="0"/>
              <a:t>Κατάλληλη διατύπωση </a:t>
            </a:r>
            <a:r>
              <a:rPr lang="el-GR" dirty="0"/>
              <a:t>ερωτήσεων</a:t>
            </a:r>
            <a:endParaRPr lang="el-GR" dirty="0" smtClean="0"/>
          </a:p>
        </p:txBody>
      </p:sp>
      <p:sp>
        <p:nvSpPr>
          <p:cNvPr id="14" name="9 - Ορθογώνιο"/>
          <p:cNvSpPr/>
          <p:nvPr/>
        </p:nvSpPr>
        <p:spPr>
          <a:xfrm>
            <a:off x="1259632" y="4869160"/>
            <a:ext cx="7632848" cy="461665"/>
          </a:xfrm>
          <a:prstGeom prst="rect">
            <a:avLst/>
          </a:prstGeom>
        </p:spPr>
        <p:txBody>
          <a:bodyPr wrap="square">
            <a:spAutoFit/>
          </a:bodyPr>
          <a:lstStyle/>
          <a:p>
            <a:r>
              <a:rPr lang="el-GR" dirty="0" smtClean="0"/>
              <a:t>Εμπεριστατωμένη μελέτη </a:t>
            </a:r>
            <a:r>
              <a:rPr lang="el-GR" dirty="0"/>
              <a:t>πιθανών απαντήσεων </a:t>
            </a:r>
          </a:p>
        </p:txBody>
      </p:sp>
      <p:sp>
        <p:nvSpPr>
          <p:cNvPr id="15" name="9 - Ορθογώνιο"/>
          <p:cNvSpPr/>
          <p:nvPr/>
        </p:nvSpPr>
        <p:spPr>
          <a:xfrm>
            <a:off x="1331640" y="2636912"/>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όλα τα προσδοκώμενα μαθησιακά </a:t>
            </a:r>
            <a:r>
              <a:rPr lang="el-GR" dirty="0" err="1" smtClean="0"/>
              <a:t>αποτελεσμάτα</a:t>
            </a:r>
            <a:endParaRPr lang="el-GR" dirty="0" smtClean="0"/>
          </a:p>
        </p:txBody>
      </p:sp>
      <p:sp>
        <p:nvSpPr>
          <p:cNvPr id="16" name="9 - Ορθογώνιο"/>
          <p:cNvSpPr/>
          <p:nvPr/>
        </p:nvSpPr>
        <p:spPr>
          <a:xfrm>
            <a:off x="1331640" y="3140968"/>
            <a:ext cx="7632848" cy="461665"/>
          </a:xfrm>
          <a:prstGeom prst="rect">
            <a:avLst/>
          </a:prstGeom>
        </p:spPr>
        <p:txBody>
          <a:bodyPr wrap="square">
            <a:spAutoFit/>
          </a:bodyPr>
          <a:lstStyle/>
          <a:p>
            <a:pPr marL="342900" indent="-342900">
              <a:buFont typeface="Arial" panose="020B0604020202020204" pitchFamily="34" charset="0"/>
              <a:buChar char="•"/>
            </a:pPr>
            <a:r>
              <a:rPr lang="el-GR" dirty="0" smtClean="0"/>
              <a:t>όλες τις  </a:t>
            </a:r>
            <a:r>
              <a:rPr lang="el-GR" dirty="0"/>
              <a:t>υπό διερεύνηση </a:t>
            </a:r>
            <a:r>
              <a:rPr lang="el-GR" smtClean="0"/>
              <a:t>γνωστικές δεξιότητες </a:t>
            </a:r>
            <a:endParaRPr lang="el-GR" dirty="0" smtClean="0"/>
          </a:p>
        </p:txBody>
      </p:sp>
      <p:sp>
        <p:nvSpPr>
          <p:cNvPr id="17" name="9 - Ορθογώνιο"/>
          <p:cNvSpPr/>
          <p:nvPr/>
        </p:nvSpPr>
        <p:spPr>
          <a:xfrm>
            <a:off x="1043608" y="4437112"/>
            <a:ext cx="7632848" cy="461665"/>
          </a:xfrm>
          <a:prstGeom prst="rect">
            <a:avLst/>
          </a:prstGeom>
        </p:spPr>
        <p:txBody>
          <a:bodyPr wrap="square">
            <a:spAutoFit/>
          </a:bodyPr>
          <a:lstStyle/>
          <a:p>
            <a:r>
              <a:rPr lang="el-GR" b="1" dirty="0" smtClean="0"/>
              <a:t>Εγκυρότητα κριτηρίου</a:t>
            </a:r>
            <a:endParaRPr lang="el-GR" b="1" dirty="0"/>
          </a:p>
        </p:txBody>
      </p:sp>
      <p:sp>
        <p:nvSpPr>
          <p:cNvPr id="18" name="9 - Ορθογώνιο"/>
          <p:cNvSpPr/>
          <p:nvPr/>
        </p:nvSpPr>
        <p:spPr>
          <a:xfrm>
            <a:off x="1259632" y="5373216"/>
            <a:ext cx="7632848" cy="461665"/>
          </a:xfrm>
          <a:prstGeom prst="rect">
            <a:avLst/>
          </a:prstGeom>
        </p:spPr>
        <p:txBody>
          <a:bodyPr wrap="square">
            <a:spAutoFit/>
          </a:bodyPr>
          <a:lstStyle/>
          <a:p>
            <a:r>
              <a:rPr lang="el-GR" dirty="0" smtClean="0"/>
              <a:t>Αξιολόγηση διαδικασίας ή διατύπωσης </a:t>
            </a:r>
            <a:r>
              <a:rPr lang="el-GR" dirty="0"/>
              <a:t>σκέψης</a:t>
            </a:r>
          </a:p>
        </p:txBody>
      </p:sp>
      <p:sp>
        <p:nvSpPr>
          <p:cNvPr id="19" name="9 - Ορθογώνιο"/>
          <p:cNvSpPr/>
          <p:nvPr/>
        </p:nvSpPr>
        <p:spPr>
          <a:xfrm>
            <a:off x="1259632" y="5877272"/>
            <a:ext cx="7632848" cy="461665"/>
          </a:xfrm>
          <a:prstGeom prst="rect">
            <a:avLst/>
          </a:prstGeom>
        </p:spPr>
        <p:txBody>
          <a:bodyPr wrap="square">
            <a:spAutoFit/>
          </a:bodyPr>
          <a:lstStyle/>
          <a:p>
            <a:r>
              <a:rPr lang="el-GR" dirty="0"/>
              <a:t>Κ</a:t>
            </a:r>
            <a:r>
              <a:rPr lang="el-GR" dirty="0" smtClean="0"/>
              <a:t>ριτήρια </a:t>
            </a:r>
            <a:r>
              <a:rPr lang="el-GR" dirty="0"/>
              <a:t>σταθερά και διακριτά </a:t>
            </a:r>
          </a:p>
        </p:txBody>
      </p:sp>
    </p:spTree>
    <p:extLst>
      <p:ext uri="{BB962C8B-B14F-4D97-AF65-F5344CB8AC3E}">
        <p14:creationId xmlns:p14="http://schemas.microsoft.com/office/powerpoint/2010/main" val="361950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strips(downRight)">
                                      <p:cBhvr>
                                        <p:cTn id="22" dur="1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trips(downRight)">
                                      <p:cBhvr>
                                        <p:cTn id="27" dur="1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strips(downRight)">
                                      <p:cBhvr>
                                        <p:cTn id="32" dur="1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strips(downRight)">
                                      <p:cBhvr>
                                        <p:cTn id="37" dur="1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strips(downRight)">
                                      <p:cBhvr>
                                        <p:cTn id="42" dur="1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strips(downRight)">
                                      <p:cBhvr>
                                        <p:cTn id="47" dur="1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3" grpId="0"/>
      <p:bldP spid="14" grpId="0"/>
      <p:bldP spid="15" grpId="0"/>
      <p:bldP spid="16" grpId="0"/>
      <p:bldP spid="17" grpId="0"/>
      <p:bldP spid="18"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19064" y="548680"/>
            <a:ext cx="8424936" cy="576064"/>
          </a:xfrm>
        </p:spPr>
        <p:txBody>
          <a:bodyPr>
            <a:noAutofit/>
          </a:bodyPr>
          <a:lstStyle/>
          <a:p>
            <a:r>
              <a:rPr lang="el-GR" sz="2800" dirty="0"/>
              <a:t>8</a:t>
            </a:r>
            <a:r>
              <a:rPr lang="el-GR" sz="2800" dirty="0" smtClean="0"/>
              <a:t>. </a:t>
            </a:r>
            <a:r>
              <a:rPr lang="el-GR" sz="2800" dirty="0"/>
              <a:t>Στοιχεία αξιοπιστίας και εγκυρότητας της έρευνας </a:t>
            </a:r>
            <a:r>
              <a:rPr lang="el-GR" sz="2800" dirty="0" smtClean="0"/>
              <a:t>(4/4)</a:t>
            </a:r>
            <a:endParaRPr lang="el-GR" sz="2800" b="1" dirty="0"/>
          </a:p>
        </p:txBody>
      </p:sp>
      <p:sp>
        <p:nvSpPr>
          <p:cNvPr id="5" name="9 - Ορθογώνιο"/>
          <p:cNvSpPr/>
          <p:nvPr/>
        </p:nvSpPr>
        <p:spPr>
          <a:xfrm>
            <a:off x="971600" y="1412776"/>
            <a:ext cx="7632848" cy="461665"/>
          </a:xfrm>
          <a:prstGeom prst="rect">
            <a:avLst/>
          </a:prstGeom>
        </p:spPr>
        <p:txBody>
          <a:bodyPr wrap="square">
            <a:spAutoFit/>
          </a:bodyPr>
          <a:lstStyle/>
          <a:p>
            <a:r>
              <a:rPr lang="el-GR" b="1" dirty="0" smtClean="0"/>
              <a:t>Εγκυρότητα εργαλείου μέτρησης</a:t>
            </a:r>
            <a:endParaRPr lang="el-GR" b="1" dirty="0"/>
          </a:p>
        </p:txBody>
      </p:sp>
      <p:sp>
        <p:nvSpPr>
          <p:cNvPr id="3" name="Θέση ημερομηνίας 2"/>
          <p:cNvSpPr>
            <a:spLocks noGrp="1"/>
          </p:cNvSpPr>
          <p:nvPr>
            <p:ph type="dt" sz="half" idx="10"/>
          </p:nvPr>
        </p:nvSpPr>
        <p:spPr/>
        <p:txBody>
          <a:bodyPr/>
          <a:lstStyle/>
          <a:p>
            <a:fld id="{88439946-5847-412B-B03C-6834D7989CA5}" type="datetime1">
              <a:rPr lang="el-GR" smtClean="0"/>
              <a:t>2/12/2018</a:t>
            </a:fld>
            <a:endParaRPr lang="en-US" dirty="0"/>
          </a:p>
        </p:txBody>
      </p:sp>
      <p:sp>
        <p:nvSpPr>
          <p:cNvPr id="10" name="Θέση υποσέλιδου 9"/>
          <p:cNvSpPr>
            <a:spLocks noGrp="1"/>
          </p:cNvSpPr>
          <p:nvPr>
            <p:ph type="ftr" sz="quarter" idx="11"/>
          </p:nvPr>
        </p:nvSpPr>
        <p:spPr/>
        <p:txBody>
          <a:bodyPr/>
          <a:lstStyle/>
          <a:p>
            <a:r>
              <a:rPr lang="el-GR" smtClean="0"/>
              <a:t>Σύνολο διαφανειών 50</a:t>
            </a:r>
            <a:endParaRPr lang="en-US" dirty="0"/>
          </a:p>
        </p:txBody>
      </p:sp>
      <p:sp>
        <p:nvSpPr>
          <p:cNvPr id="11" name="Θέση αριθμού διαφάνειας 10"/>
          <p:cNvSpPr>
            <a:spLocks noGrp="1"/>
          </p:cNvSpPr>
          <p:nvPr>
            <p:ph type="sldNum" sz="quarter" idx="12"/>
          </p:nvPr>
        </p:nvSpPr>
        <p:spPr/>
        <p:txBody>
          <a:bodyPr/>
          <a:lstStyle/>
          <a:p>
            <a:fld id="{D57F1E4F-1CFF-5643-939E-217C01CDF565}" type="slidenum">
              <a:rPr lang="en-US" smtClean="0"/>
              <a:pPr/>
              <a:t>17</a:t>
            </a:fld>
            <a:endParaRPr lang="en-US" dirty="0"/>
          </a:p>
        </p:txBody>
      </p:sp>
      <p:sp>
        <p:nvSpPr>
          <p:cNvPr id="4" name="Ορθογώνιο 3"/>
          <p:cNvSpPr/>
          <p:nvPr/>
        </p:nvSpPr>
        <p:spPr>
          <a:xfrm>
            <a:off x="1187624" y="1988840"/>
            <a:ext cx="3868367" cy="461665"/>
          </a:xfrm>
          <a:prstGeom prst="rect">
            <a:avLst/>
          </a:prstGeom>
        </p:spPr>
        <p:txBody>
          <a:bodyPr wrap="none">
            <a:spAutoFit/>
          </a:bodyPr>
          <a:lstStyle/>
          <a:p>
            <a:r>
              <a:rPr lang="el-GR" dirty="0" smtClean="0"/>
              <a:t>Εσωτερική </a:t>
            </a:r>
            <a:r>
              <a:rPr lang="el-GR" dirty="0"/>
              <a:t>συνοχή/συνάφεια </a:t>
            </a:r>
          </a:p>
        </p:txBody>
      </p:sp>
      <p:sp>
        <p:nvSpPr>
          <p:cNvPr id="7" name="Ορθογώνιο 6"/>
          <p:cNvSpPr/>
          <p:nvPr/>
        </p:nvSpPr>
        <p:spPr>
          <a:xfrm>
            <a:off x="1187624" y="2636912"/>
            <a:ext cx="7056784" cy="461665"/>
          </a:xfrm>
          <a:prstGeom prst="rect">
            <a:avLst/>
          </a:prstGeom>
        </p:spPr>
        <p:txBody>
          <a:bodyPr wrap="square">
            <a:spAutoFit/>
          </a:bodyPr>
          <a:lstStyle/>
          <a:p>
            <a:r>
              <a:rPr lang="el-GR" dirty="0" smtClean="0"/>
              <a:t>Συντελεστής </a:t>
            </a:r>
            <a:r>
              <a:rPr lang="en-US" dirty="0"/>
              <a:t>alpha</a:t>
            </a:r>
            <a:r>
              <a:rPr lang="el-GR" dirty="0"/>
              <a:t> του </a:t>
            </a:r>
            <a:r>
              <a:rPr lang="en-US" dirty="0"/>
              <a:t>Cronbach</a:t>
            </a:r>
            <a:r>
              <a:rPr lang="el-GR" dirty="0"/>
              <a:t> </a:t>
            </a:r>
          </a:p>
        </p:txBody>
      </p:sp>
      <p:sp>
        <p:nvSpPr>
          <p:cNvPr id="20" name="9 - Ορθογώνιο"/>
          <p:cNvSpPr/>
          <p:nvPr/>
        </p:nvSpPr>
        <p:spPr>
          <a:xfrm>
            <a:off x="1187624" y="3212976"/>
            <a:ext cx="7632848" cy="461665"/>
          </a:xfrm>
          <a:prstGeom prst="rect">
            <a:avLst/>
          </a:prstGeom>
        </p:spPr>
        <p:txBody>
          <a:bodyPr wrap="square">
            <a:spAutoFit/>
          </a:bodyPr>
          <a:lstStyle/>
          <a:p>
            <a:pPr marL="342900" indent="-342900">
              <a:buFont typeface="Arial" panose="020B0604020202020204" pitchFamily="34" charset="0"/>
              <a:buChar char="•"/>
            </a:pPr>
            <a:r>
              <a:rPr lang="el-GR" dirty="0"/>
              <a:t>Κ</a:t>
            </a:r>
            <a:r>
              <a:rPr lang="el-GR" dirty="0" smtClean="0"/>
              <a:t>άθε ερώτηση </a:t>
            </a:r>
            <a:r>
              <a:rPr lang="el-GR" dirty="0"/>
              <a:t>ως ξεχωριστή μεταβλητή</a:t>
            </a:r>
            <a:r>
              <a:rPr lang="el-GR" dirty="0" smtClean="0"/>
              <a:t>. </a:t>
            </a:r>
            <a:r>
              <a:rPr lang="el-GR" b="1" dirty="0" smtClean="0"/>
              <a:t>(α=0,979)  </a:t>
            </a:r>
            <a:endParaRPr lang="el-GR" sz="1800" b="1" dirty="0"/>
          </a:p>
        </p:txBody>
      </p:sp>
      <p:sp>
        <p:nvSpPr>
          <p:cNvPr id="21" name="9 - Ορθογώνιο"/>
          <p:cNvSpPr/>
          <p:nvPr/>
        </p:nvSpPr>
        <p:spPr>
          <a:xfrm>
            <a:off x="1187624" y="3861048"/>
            <a:ext cx="7632848" cy="830997"/>
          </a:xfrm>
          <a:prstGeom prst="rect">
            <a:avLst/>
          </a:prstGeom>
        </p:spPr>
        <p:txBody>
          <a:bodyPr wrap="square">
            <a:spAutoFit/>
          </a:bodyPr>
          <a:lstStyle/>
          <a:p>
            <a:pPr marL="342900" indent="-342900">
              <a:buFont typeface="Arial" panose="020B0604020202020204" pitchFamily="34" charset="0"/>
              <a:buChar char="•"/>
            </a:pPr>
            <a:r>
              <a:rPr lang="el-GR" dirty="0"/>
              <a:t>Τ</a:t>
            </a:r>
            <a:r>
              <a:rPr lang="el-GR" dirty="0" smtClean="0"/>
              <a:t>ο </a:t>
            </a:r>
            <a:r>
              <a:rPr lang="el-GR" dirty="0"/>
              <a:t>Μ.Ο. κάθε γνωστικής δεξιότητας ανά στάδιο ελέγχου ως ξεχωριστή </a:t>
            </a:r>
            <a:r>
              <a:rPr lang="el-GR" dirty="0" smtClean="0"/>
              <a:t>μεταβλητή </a:t>
            </a:r>
            <a:r>
              <a:rPr lang="el-GR" b="1" dirty="0"/>
              <a:t>(</a:t>
            </a:r>
            <a:r>
              <a:rPr lang="el-GR" b="1" dirty="0" smtClean="0"/>
              <a:t>α=0,929</a:t>
            </a:r>
            <a:r>
              <a:rPr lang="el-GR" b="1" dirty="0"/>
              <a:t>) </a:t>
            </a:r>
            <a:endParaRPr lang="el-GR" dirty="0"/>
          </a:p>
        </p:txBody>
      </p:sp>
      <p:sp>
        <p:nvSpPr>
          <p:cNvPr id="22" name="9 - Ορθογώνιο"/>
          <p:cNvSpPr/>
          <p:nvPr/>
        </p:nvSpPr>
        <p:spPr>
          <a:xfrm>
            <a:off x="1187624" y="4869160"/>
            <a:ext cx="7632848" cy="1477328"/>
          </a:xfrm>
          <a:prstGeom prst="rect">
            <a:avLst/>
          </a:prstGeom>
        </p:spPr>
        <p:txBody>
          <a:bodyPr wrap="square">
            <a:spAutoFit/>
          </a:bodyPr>
          <a:lstStyle/>
          <a:p>
            <a:pPr marL="342900" indent="-342900">
              <a:buFont typeface="Arial" panose="020B0604020202020204" pitchFamily="34" charset="0"/>
              <a:buChar char="•"/>
            </a:pPr>
            <a:r>
              <a:rPr lang="el-GR" dirty="0"/>
              <a:t>Τ</a:t>
            </a:r>
            <a:r>
              <a:rPr lang="el-GR" dirty="0" smtClean="0"/>
              <a:t>ο </a:t>
            </a:r>
            <a:r>
              <a:rPr lang="el-GR" dirty="0"/>
              <a:t>Μ.Ο. κάθε γνωστικής δεξιότητας που υπήρχαν αντίστοιχες δραστηριότητες στο υλικό ως ξεχωριστή μεταβλητή</a:t>
            </a:r>
            <a:r>
              <a:rPr lang="el-GR" dirty="0" smtClean="0"/>
              <a:t>. </a:t>
            </a:r>
            <a:r>
              <a:rPr lang="el-GR" b="1" dirty="0" smtClean="0"/>
              <a:t>(α</a:t>
            </a:r>
            <a:r>
              <a:rPr lang="el-GR" b="1" dirty="0" smtClean="0">
                <a:latin typeface="Cambria Math" panose="02040503050406030204" pitchFamily="18" charset="0"/>
                <a:ea typeface="Cambria Math" panose="02040503050406030204" pitchFamily="18" charset="0"/>
              </a:rPr>
              <a:t>≃0,7)</a:t>
            </a:r>
            <a:endParaRPr lang="el-GR" b="1" dirty="0"/>
          </a:p>
          <a:p>
            <a:pPr marL="285750" lvl="0" indent="-285750">
              <a:buFont typeface="Arial" panose="020B0604020202020204" pitchFamily="34" charset="0"/>
              <a:buChar char="•"/>
            </a:pPr>
            <a:endParaRPr lang="el-GR" sz="1800" dirty="0"/>
          </a:p>
        </p:txBody>
      </p:sp>
    </p:spTree>
    <p:extLst>
      <p:ext uri="{BB962C8B-B14F-4D97-AF65-F5344CB8AC3E}">
        <p14:creationId xmlns:p14="http://schemas.microsoft.com/office/powerpoint/2010/main" val="2788273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downRight)">
                                      <p:cBhvr>
                                        <p:cTn id="12" dur="1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1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trips(downRight)">
                                      <p:cBhvr>
                                        <p:cTn id="22" dur="1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strips(downRight)">
                                      <p:cBhvr>
                                        <p:cTn id="27" dur="1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strips(downRight)">
                                      <p:cBhvr>
                                        <p:cTn id="32" dur="1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7" grpId="0"/>
      <p:bldP spid="20"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9.1 </a:t>
            </a:r>
            <a:r>
              <a:rPr lang="el-GR" sz="3600" dirty="0"/>
              <a:t>Χ</a:t>
            </a:r>
            <a:r>
              <a:rPr lang="el-GR" sz="3600" dirty="0" smtClean="0"/>
              <a:t>ρονικός σχεδιασμός (1/2) </a:t>
            </a:r>
            <a:endParaRPr lang="el-GR" sz="4000" b="1" dirty="0"/>
          </a:p>
        </p:txBody>
      </p:sp>
      <p:sp>
        <p:nvSpPr>
          <p:cNvPr id="4" name="9 - Ορθογώνιο"/>
          <p:cNvSpPr/>
          <p:nvPr/>
        </p:nvSpPr>
        <p:spPr>
          <a:xfrm>
            <a:off x="827584" y="1196752"/>
            <a:ext cx="7632848" cy="461665"/>
          </a:xfrm>
          <a:prstGeom prst="rect">
            <a:avLst/>
          </a:prstGeom>
        </p:spPr>
        <p:txBody>
          <a:bodyPr wrap="square">
            <a:spAutoFit/>
          </a:bodyPr>
          <a:lstStyle/>
          <a:p>
            <a:r>
              <a:rPr lang="el-GR" dirty="0" smtClean="0"/>
              <a:t>ΣΕΠΤΕΜΒΡΙΟΣ - ΔΕΚΕΜΒΡΙΟΣ 2017</a:t>
            </a:r>
            <a:endParaRPr lang="el-GR"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18</a:t>
            </a:fld>
            <a:endParaRPr lang="en-US" dirty="0"/>
          </a:p>
        </p:txBody>
      </p:sp>
      <p:sp>
        <p:nvSpPr>
          <p:cNvPr id="15" name="CustomShape 5"/>
          <p:cNvSpPr/>
          <p:nvPr/>
        </p:nvSpPr>
        <p:spPr>
          <a:xfrm>
            <a:off x="828072" y="4077072"/>
            <a:ext cx="763236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2400" b="0" strike="noStrike" spc="-1" dirty="0" smtClean="0">
                <a:solidFill>
                  <a:srgbClr val="000000"/>
                </a:solidFill>
                <a:latin typeface="Times New Roman"/>
              </a:rPr>
              <a:t>ΙΑΝΟΥΑΡΙΟΣ</a:t>
            </a:r>
            <a:r>
              <a:rPr lang="el-GR" sz="2400" b="0" strike="noStrike" spc="-1" dirty="0" smtClean="0">
                <a:solidFill>
                  <a:srgbClr val="000000"/>
                </a:solidFill>
                <a:latin typeface="Times New Roman"/>
              </a:rPr>
              <a:t> -</a:t>
            </a:r>
            <a:r>
              <a:rPr lang="en-US" sz="2400" b="0" strike="noStrike" spc="-1" dirty="0" smtClean="0">
                <a:solidFill>
                  <a:srgbClr val="000000"/>
                </a:solidFill>
                <a:latin typeface="Times New Roman"/>
              </a:rPr>
              <a:t> </a:t>
            </a:r>
            <a:r>
              <a:rPr lang="el-GR" sz="2400" b="0" strike="noStrike" spc="-1" dirty="0" smtClean="0">
                <a:solidFill>
                  <a:srgbClr val="000000"/>
                </a:solidFill>
                <a:latin typeface="Times New Roman"/>
              </a:rPr>
              <a:t>ΦΕΒΡΟΥΑΡΙΟΣ </a:t>
            </a:r>
            <a:r>
              <a:rPr lang="en-US" sz="2400" b="0" strike="noStrike" spc="-1" dirty="0" smtClean="0">
                <a:solidFill>
                  <a:srgbClr val="000000"/>
                </a:solidFill>
                <a:latin typeface="Times New Roman"/>
              </a:rPr>
              <a:t>2018</a:t>
            </a:r>
            <a:endParaRPr lang="en-US" sz="2400" b="0" strike="noStrike" spc="-1" dirty="0">
              <a:latin typeface="Arial"/>
            </a:endParaRPr>
          </a:p>
        </p:txBody>
      </p:sp>
      <p:sp>
        <p:nvSpPr>
          <p:cNvPr id="16" name="CustomShape 6"/>
          <p:cNvSpPr/>
          <p:nvPr/>
        </p:nvSpPr>
        <p:spPr>
          <a:xfrm>
            <a:off x="1043608" y="4581128"/>
            <a:ext cx="5256584"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b="0" strike="noStrike" spc="-1" dirty="0" smtClean="0">
                <a:solidFill>
                  <a:srgbClr val="000000"/>
                </a:solidFill>
                <a:latin typeface="Times New Roman"/>
              </a:rPr>
              <a:t>Θέμα έρευνας - Ανεστραμμένη τάξη</a:t>
            </a:r>
            <a:endParaRPr lang="en-US" b="0" strike="noStrike" spc="-1" dirty="0">
              <a:latin typeface="Arial"/>
            </a:endParaRPr>
          </a:p>
        </p:txBody>
      </p:sp>
      <p:sp>
        <p:nvSpPr>
          <p:cNvPr id="17" name="CustomShape 9"/>
          <p:cNvSpPr/>
          <p:nvPr/>
        </p:nvSpPr>
        <p:spPr>
          <a:xfrm>
            <a:off x="1043607" y="5445224"/>
            <a:ext cx="4464497"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b="0" strike="noStrike" spc="-1" dirty="0" smtClean="0">
                <a:solidFill>
                  <a:srgbClr val="000000"/>
                </a:solidFill>
                <a:latin typeface="Times New Roman"/>
              </a:rPr>
              <a:t>Ε</a:t>
            </a:r>
            <a:r>
              <a:rPr lang="en-US" b="0" strike="noStrike" spc="-1" dirty="0" err="1" smtClean="0">
                <a:solidFill>
                  <a:srgbClr val="000000"/>
                </a:solidFill>
                <a:latin typeface="Times New Roman"/>
              </a:rPr>
              <a:t>ρευνητικά</a:t>
            </a:r>
            <a:r>
              <a:rPr lang="en-US" b="0" strike="noStrike" spc="-1" dirty="0" smtClean="0">
                <a:solidFill>
                  <a:srgbClr val="000000"/>
                </a:solidFill>
                <a:latin typeface="Times New Roman"/>
              </a:rPr>
              <a:t> </a:t>
            </a:r>
            <a:r>
              <a:rPr lang="en-US" b="0" strike="noStrike" spc="-1" dirty="0">
                <a:solidFill>
                  <a:srgbClr val="000000"/>
                </a:solidFill>
                <a:latin typeface="Times New Roman"/>
              </a:rPr>
              <a:t>ερωτήματα</a:t>
            </a:r>
            <a:endParaRPr lang="en-US" b="0" strike="noStrike" spc="-1" dirty="0">
              <a:latin typeface="Arial"/>
            </a:endParaRPr>
          </a:p>
        </p:txBody>
      </p:sp>
      <p:sp>
        <p:nvSpPr>
          <p:cNvPr id="19" name="CustomShape 8"/>
          <p:cNvSpPr/>
          <p:nvPr/>
        </p:nvSpPr>
        <p:spPr>
          <a:xfrm>
            <a:off x="1043607" y="5877272"/>
            <a:ext cx="4536505" cy="41158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trike="noStrike" spc="-1" dirty="0" smtClean="0">
                <a:solidFill>
                  <a:srgbClr val="000000"/>
                </a:solidFill>
                <a:latin typeface="Times New Roman"/>
              </a:rPr>
              <a:t>Τ</a:t>
            </a:r>
            <a:r>
              <a:rPr lang="en-US" strike="noStrike" spc="-1" dirty="0" err="1" smtClean="0">
                <a:solidFill>
                  <a:srgbClr val="000000"/>
                </a:solidFill>
                <a:latin typeface="Times New Roman"/>
              </a:rPr>
              <a:t>έσσερ</a:t>
            </a:r>
            <a:r>
              <a:rPr lang="en-US" strike="noStrike" spc="-1" dirty="0" smtClean="0">
                <a:solidFill>
                  <a:srgbClr val="000000"/>
                </a:solidFill>
                <a:latin typeface="Times New Roman"/>
              </a:rPr>
              <a:t>α στάδια</a:t>
            </a:r>
            <a:r>
              <a:rPr lang="el-GR" strike="noStrike" spc="-1" dirty="0" smtClean="0">
                <a:solidFill>
                  <a:srgbClr val="000000"/>
                </a:solidFill>
                <a:latin typeface="Times New Roman"/>
              </a:rPr>
              <a:t> ελέγχου</a:t>
            </a:r>
            <a:endParaRPr lang="en-US" strike="noStrike" spc="-1" dirty="0">
              <a:latin typeface="Arial"/>
            </a:endParaRPr>
          </a:p>
        </p:txBody>
      </p:sp>
      <p:sp>
        <p:nvSpPr>
          <p:cNvPr id="26" name="CustomShape 6"/>
          <p:cNvSpPr/>
          <p:nvPr/>
        </p:nvSpPr>
        <p:spPr>
          <a:xfrm>
            <a:off x="1043608" y="5013176"/>
            <a:ext cx="2442994"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pc="-1" dirty="0" smtClean="0">
                <a:solidFill>
                  <a:srgbClr val="000000"/>
                </a:solidFill>
                <a:latin typeface="Times New Roman"/>
              </a:rPr>
              <a:t>Συναφείς έρευνες</a:t>
            </a:r>
            <a:endParaRPr lang="en-US" b="0" strike="noStrike" spc="-1" dirty="0">
              <a:latin typeface="Arial"/>
            </a:endParaRPr>
          </a:p>
        </p:txBody>
      </p:sp>
      <p:sp>
        <p:nvSpPr>
          <p:cNvPr id="27" name="9 - Ορθογώνιο"/>
          <p:cNvSpPr/>
          <p:nvPr/>
        </p:nvSpPr>
        <p:spPr>
          <a:xfrm>
            <a:off x="1043608" y="1700808"/>
            <a:ext cx="5832648" cy="461665"/>
          </a:xfrm>
          <a:prstGeom prst="rect">
            <a:avLst/>
          </a:prstGeom>
        </p:spPr>
        <p:txBody>
          <a:bodyPr wrap="square">
            <a:spAutoFit/>
          </a:bodyPr>
          <a:lstStyle/>
          <a:p>
            <a:r>
              <a:rPr lang="el-GR" dirty="0" smtClean="0"/>
              <a:t>Ενημέρωση-έγκριση γονέων</a:t>
            </a:r>
            <a:endParaRPr lang="el-GR" dirty="0"/>
          </a:p>
        </p:txBody>
      </p:sp>
      <p:sp>
        <p:nvSpPr>
          <p:cNvPr id="28" name="9 - Ορθογώνιο"/>
          <p:cNvSpPr/>
          <p:nvPr/>
        </p:nvSpPr>
        <p:spPr>
          <a:xfrm>
            <a:off x="1043608" y="2204864"/>
            <a:ext cx="7682024" cy="461665"/>
          </a:xfrm>
          <a:prstGeom prst="rect">
            <a:avLst/>
          </a:prstGeom>
        </p:spPr>
        <p:txBody>
          <a:bodyPr wrap="square">
            <a:spAutoFit/>
          </a:bodyPr>
          <a:lstStyle/>
          <a:p>
            <a:r>
              <a:rPr lang="el-GR" dirty="0" smtClean="0"/>
              <a:t>Επίλυση προβλημάτων πρόσβασης</a:t>
            </a:r>
            <a:endParaRPr lang="el-GR" dirty="0"/>
          </a:p>
        </p:txBody>
      </p:sp>
      <p:sp>
        <p:nvSpPr>
          <p:cNvPr id="29" name="9 - Ορθογώνιο"/>
          <p:cNvSpPr/>
          <p:nvPr/>
        </p:nvSpPr>
        <p:spPr>
          <a:xfrm>
            <a:off x="1043608" y="2636912"/>
            <a:ext cx="4979090" cy="461665"/>
          </a:xfrm>
          <a:prstGeom prst="rect">
            <a:avLst/>
          </a:prstGeom>
        </p:spPr>
        <p:txBody>
          <a:bodyPr wrap="square">
            <a:spAutoFit/>
          </a:bodyPr>
          <a:lstStyle/>
          <a:p>
            <a:r>
              <a:rPr lang="el-GR" dirty="0" smtClean="0"/>
              <a:t>Εξοικείωση μαθητών</a:t>
            </a:r>
            <a:endParaRPr lang="el-GR" dirty="0"/>
          </a:p>
        </p:txBody>
      </p:sp>
      <p:sp>
        <p:nvSpPr>
          <p:cNvPr id="30" name="9 - Ορθογώνιο"/>
          <p:cNvSpPr/>
          <p:nvPr/>
        </p:nvSpPr>
        <p:spPr>
          <a:xfrm>
            <a:off x="1043608" y="3140968"/>
            <a:ext cx="8535582" cy="461665"/>
          </a:xfrm>
          <a:prstGeom prst="rect">
            <a:avLst/>
          </a:prstGeom>
        </p:spPr>
        <p:txBody>
          <a:bodyPr wrap="square">
            <a:spAutoFit/>
          </a:bodyPr>
          <a:lstStyle/>
          <a:p>
            <a:r>
              <a:rPr lang="el-GR" dirty="0" smtClean="0"/>
              <a:t>Παρακολούθηση μαθησιακής συμπεριφοράς</a:t>
            </a:r>
            <a:endParaRPr lang="el-GR" dirty="0"/>
          </a:p>
        </p:txBody>
      </p:sp>
      <p:sp>
        <p:nvSpPr>
          <p:cNvPr id="32" name="9 - Ορθογώνιο"/>
          <p:cNvSpPr/>
          <p:nvPr/>
        </p:nvSpPr>
        <p:spPr>
          <a:xfrm>
            <a:off x="1043608" y="3645024"/>
            <a:ext cx="4694570" cy="461665"/>
          </a:xfrm>
          <a:prstGeom prst="rect">
            <a:avLst/>
          </a:prstGeom>
        </p:spPr>
        <p:txBody>
          <a:bodyPr wrap="square">
            <a:spAutoFit/>
          </a:bodyPr>
          <a:lstStyle/>
          <a:p>
            <a:r>
              <a:rPr lang="el-GR" dirty="0"/>
              <a:t>Κ</a:t>
            </a:r>
            <a:r>
              <a:rPr lang="el-GR" dirty="0" smtClean="0"/>
              <a:t>αταγραφή επίδοσης</a:t>
            </a:r>
            <a:endParaRPr lang="el-GR" dirty="0"/>
          </a:p>
        </p:txBody>
      </p:sp>
    </p:spTree>
    <p:extLst>
      <p:ext uri="{BB962C8B-B14F-4D97-AF65-F5344CB8AC3E}">
        <p14:creationId xmlns:p14="http://schemas.microsoft.com/office/powerpoint/2010/main" val="397644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strips(downRight)">
                                      <p:cBhvr>
                                        <p:cTn id="12" dur="1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strips(downRight)">
                                      <p:cBhvr>
                                        <p:cTn id="17" dur="20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strips(downRight)">
                                      <p:cBhvr>
                                        <p:cTn id="22" dur="1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strips(downRight)">
                                      <p:cBhvr>
                                        <p:cTn id="27" dur="1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strips(downRight)">
                                      <p:cBhvr>
                                        <p:cTn id="32" dur="1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strips(downRight)">
                                      <p:cBhvr additive="repl">
                                        <p:cTn id="37" dur="1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strips(downRight)">
                                      <p:cBhvr additive="repl">
                                        <p:cTn id="42" dur="1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strips(downRight)">
                                      <p:cBhvr additive="repl">
                                        <p:cTn id="47" dur="15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strips(downRight)">
                                      <p:cBhvr additive="repl">
                                        <p:cTn id="52" dur="1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strips(downRight)">
                                      <p:cBhvr additive="repl">
                                        <p:cTn id="57" dur="1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7" grpId="0"/>
      <p:bldP spid="28" grpId="0"/>
      <p:bldP spid="29" grpId="0"/>
      <p:bldP spid="30" grpId="0"/>
      <p:bldP spid="3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9.1 Χρονικός σχεδιασμός (2/2) </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19</a:t>
            </a:fld>
            <a:endParaRPr lang="en-US" dirty="0"/>
          </a:p>
        </p:txBody>
      </p:sp>
      <p:sp>
        <p:nvSpPr>
          <p:cNvPr id="22" name="CustomShape 5"/>
          <p:cNvSpPr/>
          <p:nvPr/>
        </p:nvSpPr>
        <p:spPr>
          <a:xfrm>
            <a:off x="899640" y="2560144"/>
            <a:ext cx="763236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2400" b="0" strike="noStrike" spc="-1" dirty="0">
                <a:solidFill>
                  <a:srgbClr val="000000"/>
                </a:solidFill>
                <a:latin typeface="Times New Roman"/>
              </a:rPr>
              <a:t>ΑΠΡΙΛΙΟΣ 2018</a:t>
            </a:r>
            <a:endParaRPr lang="en-US" sz="2400" b="0" strike="noStrike" spc="-1" dirty="0">
              <a:latin typeface="Arial"/>
            </a:endParaRPr>
          </a:p>
        </p:txBody>
      </p:sp>
      <p:sp>
        <p:nvSpPr>
          <p:cNvPr id="23" name="CustomShape 6"/>
          <p:cNvSpPr/>
          <p:nvPr/>
        </p:nvSpPr>
        <p:spPr>
          <a:xfrm>
            <a:off x="1043608" y="3424360"/>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b="0" strike="noStrike" spc="-1" dirty="0" smtClean="0">
                <a:solidFill>
                  <a:srgbClr val="000000"/>
                </a:solidFill>
                <a:latin typeface="Times New Roman"/>
              </a:rPr>
              <a:t>Ε</a:t>
            </a:r>
            <a:r>
              <a:rPr lang="el-GR" b="0" strike="noStrike" spc="-1" dirty="0" err="1" smtClean="0">
                <a:solidFill>
                  <a:srgbClr val="000000"/>
                </a:solidFill>
                <a:latin typeface="Times New Roman"/>
              </a:rPr>
              <a:t>νσωμάτωση</a:t>
            </a:r>
            <a:r>
              <a:rPr lang="el-GR" b="0" strike="noStrike" spc="-1" dirty="0" smtClean="0">
                <a:solidFill>
                  <a:srgbClr val="000000"/>
                </a:solidFill>
                <a:latin typeface="Times New Roman"/>
              </a:rPr>
              <a:t> στην </a:t>
            </a:r>
            <a:r>
              <a:rPr lang="en-US" b="0" strike="noStrike" spc="-1" dirty="0" err="1" smtClean="0">
                <a:solidFill>
                  <a:srgbClr val="000000"/>
                </a:solidFill>
                <a:latin typeface="Times New Roman"/>
              </a:rPr>
              <a:t>ψηφι</a:t>
            </a:r>
            <a:r>
              <a:rPr lang="en-US" b="0" strike="noStrike" spc="-1" dirty="0" smtClean="0">
                <a:solidFill>
                  <a:srgbClr val="000000"/>
                </a:solidFill>
                <a:latin typeface="Times New Roman"/>
              </a:rPr>
              <a:t>ακή πλατφόρμα</a:t>
            </a:r>
            <a:endParaRPr lang="en-US" b="0" strike="noStrike" spc="-1" dirty="0">
              <a:latin typeface="Arial"/>
            </a:endParaRPr>
          </a:p>
        </p:txBody>
      </p:sp>
      <p:sp>
        <p:nvSpPr>
          <p:cNvPr id="24" name="CustomShape 7"/>
          <p:cNvSpPr/>
          <p:nvPr/>
        </p:nvSpPr>
        <p:spPr>
          <a:xfrm>
            <a:off x="1043608" y="2992312"/>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pc="-1" dirty="0" smtClean="0">
                <a:solidFill>
                  <a:srgbClr val="000000"/>
                </a:solidFill>
                <a:latin typeface="Times New Roman"/>
              </a:rPr>
              <a:t>Δημιουργία - επεξεργασία</a:t>
            </a:r>
            <a:r>
              <a:rPr lang="en-US" b="0" strike="noStrike" spc="-1" dirty="0" smtClean="0">
                <a:solidFill>
                  <a:srgbClr val="000000"/>
                </a:solidFill>
                <a:latin typeface="Times New Roman"/>
              </a:rPr>
              <a:t> </a:t>
            </a:r>
            <a:r>
              <a:rPr lang="en-US" b="0" strike="noStrike" spc="-1" dirty="0" err="1">
                <a:solidFill>
                  <a:srgbClr val="000000"/>
                </a:solidFill>
                <a:latin typeface="Times New Roman"/>
              </a:rPr>
              <a:t>υλικού</a:t>
            </a:r>
            <a:r>
              <a:rPr lang="en-US" b="0" strike="noStrike" spc="-1" dirty="0">
                <a:solidFill>
                  <a:srgbClr val="000000"/>
                </a:solidFill>
                <a:latin typeface="Times New Roman"/>
              </a:rPr>
              <a:t> </a:t>
            </a:r>
            <a:r>
              <a:rPr lang="el-GR" b="0" strike="noStrike" spc="-1" dirty="0" smtClean="0">
                <a:solidFill>
                  <a:srgbClr val="000000"/>
                </a:solidFill>
                <a:latin typeface="Times New Roman"/>
              </a:rPr>
              <a:t>-δραστηριοτήτων</a:t>
            </a:r>
            <a:endParaRPr lang="en-US" b="0" strike="noStrike" spc="-1" dirty="0">
              <a:latin typeface="Arial"/>
            </a:endParaRPr>
          </a:p>
        </p:txBody>
      </p:sp>
      <p:sp>
        <p:nvSpPr>
          <p:cNvPr id="26" name="CustomShape 5"/>
          <p:cNvSpPr/>
          <p:nvPr/>
        </p:nvSpPr>
        <p:spPr>
          <a:xfrm>
            <a:off x="899592" y="4000424"/>
            <a:ext cx="763236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z="2400" b="0" strike="noStrike" spc="-1" dirty="0" smtClean="0">
                <a:solidFill>
                  <a:srgbClr val="000000"/>
                </a:solidFill>
                <a:latin typeface="Times New Roman"/>
              </a:rPr>
              <a:t>ΜΑΪΟΣ </a:t>
            </a:r>
            <a:r>
              <a:rPr lang="en-US" sz="2400" b="0" strike="noStrike" spc="-1" dirty="0" smtClean="0">
                <a:solidFill>
                  <a:srgbClr val="000000"/>
                </a:solidFill>
                <a:latin typeface="Times New Roman"/>
              </a:rPr>
              <a:t>2018</a:t>
            </a:r>
            <a:endParaRPr lang="en-US" sz="2400" b="0" strike="noStrike" spc="-1" dirty="0">
              <a:latin typeface="Arial"/>
            </a:endParaRPr>
          </a:p>
        </p:txBody>
      </p:sp>
      <p:sp>
        <p:nvSpPr>
          <p:cNvPr id="27" name="CustomShape 7"/>
          <p:cNvSpPr/>
          <p:nvPr/>
        </p:nvSpPr>
        <p:spPr>
          <a:xfrm>
            <a:off x="1187624" y="4648496"/>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pc="-1" dirty="0" smtClean="0">
                <a:solidFill>
                  <a:srgbClr val="000000"/>
                </a:solidFill>
                <a:latin typeface="Times New Roman"/>
              </a:rPr>
              <a:t>Υλοποίηση έρευνας</a:t>
            </a:r>
            <a:endParaRPr lang="en-US" b="0" strike="noStrike" spc="-1" dirty="0">
              <a:latin typeface="Arial"/>
            </a:endParaRPr>
          </a:p>
        </p:txBody>
      </p:sp>
      <p:sp>
        <p:nvSpPr>
          <p:cNvPr id="29" name="CustomShape 7"/>
          <p:cNvSpPr/>
          <p:nvPr/>
        </p:nvSpPr>
        <p:spPr>
          <a:xfrm>
            <a:off x="1259632" y="5157192"/>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pc="-1" dirty="0" smtClean="0">
                <a:solidFill>
                  <a:srgbClr val="000000"/>
                </a:solidFill>
                <a:latin typeface="Times New Roman"/>
              </a:rPr>
              <a:t>Στατιστική αξιολόγηση αποτελεσμάτων</a:t>
            </a:r>
            <a:endParaRPr lang="en-US" b="0" strike="noStrike" spc="-1" dirty="0">
              <a:latin typeface="Arial"/>
            </a:endParaRPr>
          </a:p>
        </p:txBody>
      </p:sp>
      <p:sp>
        <p:nvSpPr>
          <p:cNvPr id="30" name="CustomShape 7"/>
          <p:cNvSpPr/>
          <p:nvPr/>
        </p:nvSpPr>
        <p:spPr>
          <a:xfrm>
            <a:off x="1259632" y="5661248"/>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l-GR" spc="-1" dirty="0" smtClean="0">
                <a:solidFill>
                  <a:srgbClr val="000000"/>
                </a:solidFill>
                <a:latin typeface="Times New Roman"/>
              </a:rPr>
              <a:t>Ευρήματα - συμπεράσματα</a:t>
            </a:r>
            <a:endParaRPr lang="en-US" b="0" strike="noStrike" spc="-1" dirty="0">
              <a:latin typeface="Arial"/>
            </a:endParaRPr>
          </a:p>
        </p:txBody>
      </p:sp>
      <p:sp>
        <p:nvSpPr>
          <p:cNvPr id="14" name="CustomShape 5"/>
          <p:cNvSpPr/>
          <p:nvPr/>
        </p:nvSpPr>
        <p:spPr>
          <a:xfrm>
            <a:off x="971600" y="1412776"/>
            <a:ext cx="763236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2400" b="0" strike="noStrike" spc="-1" dirty="0">
                <a:solidFill>
                  <a:srgbClr val="000000"/>
                </a:solidFill>
                <a:latin typeface="Times New Roman"/>
              </a:rPr>
              <a:t>ΜΑΡΤΙΟΣ 2018</a:t>
            </a:r>
            <a:endParaRPr lang="en-US" sz="2400" b="0" strike="noStrike" spc="-1" dirty="0">
              <a:latin typeface="Arial"/>
            </a:endParaRPr>
          </a:p>
        </p:txBody>
      </p:sp>
      <p:sp>
        <p:nvSpPr>
          <p:cNvPr id="15" name="CustomShape 6"/>
          <p:cNvSpPr/>
          <p:nvPr/>
        </p:nvSpPr>
        <p:spPr>
          <a:xfrm>
            <a:off x="1187624" y="1916832"/>
            <a:ext cx="763236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b="0" strike="noStrike" spc="-1" dirty="0">
                <a:solidFill>
                  <a:srgbClr val="000000"/>
                </a:solidFill>
                <a:latin typeface="Times New Roman"/>
              </a:rPr>
              <a:t>Επ</a:t>
            </a:r>
            <a:r>
              <a:rPr lang="en-US" b="0" strike="noStrike" spc="-1" dirty="0" err="1">
                <a:solidFill>
                  <a:srgbClr val="000000"/>
                </a:solidFill>
                <a:latin typeface="Times New Roman"/>
              </a:rPr>
              <a:t>ιλογή</a:t>
            </a:r>
            <a:r>
              <a:rPr lang="en-US" b="0" strike="noStrike" spc="-1" dirty="0">
                <a:solidFill>
                  <a:srgbClr val="000000"/>
                </a:solidFill>
                <a:latin typeface="Times New Roman"/>
              </a:rPr>
              <a:t> </a:t>
            </a:r>
            <a:r>
              <a:rPr lang="en-US" b="0" strike="noStrike" spc="-1" dirty="0" err="1">
                <a:solidFill>
                  <a:srgbClr val="000000"/>
                </a:solidFill>
                <a:latin typeface="Times New Roman"/>
              </a:rPr>
              <a:t>ενότητ</a:t>
            </a:r>
            <a:r>
              <a:rPr lang="en-US" b="0" strike="noStrike" spc="-1" dirty="0">
                <a:solidFill>
                  <a:srgbClr val="000000"/>
                </a:solidFill>
                <a:latin typeface="Times New Roman"/>
              </a:rPr>
              <a:t>ας προς διερεύνηση</a:t>
            </a:r>
            <a:r>
              <a:rPr lang="en-US" b="0" strike="noStrike" spc="-1" dirty="0" smtClean="0">
                <a:solidFill>
                  <a:srgbClr val="000000"/>
                </a:solidFill>
                <a:latin typeface="Times New Roman"/>
              </a:rPr>
              <a:t>.</a:t>
            </a:r>
            <a:endParaRPr lang="en-US" b="0" strike="noStrike" spc="-1" dirty="0">
              <a:latin typeface="Arial"/>
            </a:endParaRPr>
          </a:p>
        </p:txBody>
      </p:sp>
    </p:spTree>
    <p:extLst>
      <p:ext uri="{BB962C8B-B14F-4D97-AF65-F5344CB8AC3E}">
        <p14:creationId xmlns:p14="http://schemas.microsoft.com/office/powerpoint/2010/main" val="205006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Right)">
                                      <p:cBhvr additive="repl">
                                        <p:cTn id="7" dur="1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downRight)">
                                      <p:cBhvr additive="repl">
                                        <p:cTn id="12" dur="1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strips(downRight)">
                                      <p:cBhvr additive="repl">
                                        <p:cTn id="17" dur="1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strips(downRight)">
                                      <p:cBhvr additive="repl">
                                        <p:cTn id="22" dur="1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strips(downRight)">
                                      <p:cBhvr additive="repl">
                                        <p:cTn id="27" dur="1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strips(downRight)">
                                      <p:cBhvr additive="repl">
                                        <p:cTn id="32" dur="1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strips(downRight)">
                                      <p:cBhvr additive="repl">
                                        <p:cTn id="37" dur="1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strips(downRight)">
                                      <p:cBhvr additive="repl">
                                        <p:cTn id="42" dur="15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strips(downRight)">
                                      <p:cBhvr additive="repl">
                                        <p:cTn id="47" dur="1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547664" y="1700808"/>
            <a:ext cx="6912768" cy="2308324"/>
          </a:xfrm>
          <a:prstGeom prst="rect">
            <a:avLst/>
          </a:prstGeom>
        </p:spPr>
        <p:txBody>
          <a:bodyPr wrap="square">
            <a:spAutoFit/>
          </a:bodyPr>
          <a:lstStyle/>
          <a:p>
            <a:r>
              <a:rPr lang="el-GR" i="1" dirty="0"/>
              <a:t>Ευχαριστώ</a:t>
            </a:r>
            <a:r>
              <a:rPr lang="el-GR" i="1" dirty="0" smtClean="0"/>
              <a:t>,</a:t>
            </a:r>
          </a:p>
          <a:p>
            <a:endParaRPr lang="el-GR" dirty="0"/>
          </a:p>
          <a:p>
            <a:pPr algn="just"/>
            <a:r>
              <a:rPr lang="el-GR" i="1" dirty="0"/>
              <a:t>Τον επιβλέποντα καθηγητή μου κ. Χαράλαμπο </a:t>
            </a:r>
            <a:r>
              <a:rPr lang="el-GR" i="1" dirty="0" err="1"/>
              <a:t>Μουζάκη</a:t>
            </a:r>
            <a:r>
              <a:rPr lang="el-GR" i="1" dirty="0"/>
              <a:t> για την ξεκάθαρη και έγκαιρη καθοδήγηση που μου παρείχε καθ’ όλη τη διάρκεια της </a:t>
            </a:r>
            <a:r>
              <a:rPr lang="el-GR" i="1" dirty="0" smtClean="0"/>
              <a:t>εργασίας,</a:t>
            </a:r>
          </a:p>
          <a:p>
            <a:endParaRPr lang="el-GR" dirty="0"/>
          </a:p>
        </p:txBody>
      </p:sp>
      <p:sp>
        <p:nvSpPr>
          <p:cNvPr id="5" name="Τίτλος 4"/>
          <p:cNvSpPr>
            <a:spLocks noGrp="1"/>
          </p:cNvSpPr>
          <p:nvPr>
            <p:ph type="title"/>
          </p:nvPr>
        </p:nvSpPr>
        <p:spPr/>
        <p:txBody>
          <a:bodyPr/>
          <a:lstStyle/>
          <a:p>
            <a:r>
              <a:rPr lang="el-GR" dirty="0" smtClean="0"/>
              <a:t>  </a:t>
            </a:r>
            <a:r>
              <a:rPr lang="el-GR" dirty="0" smtClean="0">
                <a:cs typeface="Times New Roman" panose="02020603050405020304" pitchFamily="18" charset="0"/>
              </a:rPr>
              <a:t>Ευχαριστίες</a:t>
            </a:r>
            <a:endParaRPr lang="el-GR" dirty="0">
              <a:cs typeface="Times New Roman" panose="02020603050405020304" pitchFamily="18" charset="0"/>
            </a:endParaRPr>
          </a:p>
        </p:txBody>
      </p:sp>
      <p:sp>
        <p:nvSpPr>
          <p:cNvPr id="2" name="Θέση ημερομηνίας 1"/>
          <p:cNvSpPr>
            <a:spLocks noGrp="1"/>
          </p:cNvSpPr>
          <p:nvPr>
            <p:ph type="dt" sz="half" idx="10"/>
          </p:nvPr>
        </p:nvSpPr>
        <p:spPr/>
        <p:txBody>
          <a:bodyPr/>
          <a:lstStyle/>
          <a:p>
            <a:fld id="{CFDF9A39-79F1-4EC9-8A24-A0D245D9F805}" type="datetime1">
              <a:rPr lang="el-GR" smtClean="0"/>
              <a:t>2/12/2018</a:t>
            </a:fld>
            <a:endParaRPr lang="en-US" dirty="0"/>
          </a:p>
        </p:txBody>
      </p:sp>
      <p:sp>
        <p:nvSpPr>
          <p:cNvPr id="3" name="Θέση υποσέλιδου 2"/>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247649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5616" y="620688"/>
            <a:ext cx="7776864" cy="576064"/>
          </a:xfrm>
        </p:spPr>
        <p:txBody>
          <a:bodyPr>
            <a:noAutofit/>
          </a:bodyPr>
          <a:lstStyle/>
          <a:p>
            <a:r>
              <a:rPr lang="el-GR" sz="3600" dirty="0" smtClean="0"/>
              <a:t>9.2 Μελέτη περίπτωσης (1/7)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20</a:t>
            </a:fld>
            <a:endParaRPr lang="en-US" dirty="0"/>
          </a:p>
        </p:txBody>
      </p:sp>
      <p:sp>
        <p:nvSpPr>
          <p:cNvPr id="13" name="9 - Ορθογώνιο"/>
          <p:cNvSpPr/>
          <p:nvPr/>
        </p:nvSpPr>
        <p:spPr>
          <a:xfrm>
            <a:off x="899592" y="1268760"/>
            <a:ext cx="4104456" cy="461665"/>
          </a:xfrm>
          <a:prstGeom prst="rect">
            <a:avLst/>
          </a:prstGeom>
        </p:spPr>
        <p:txBody>
          <a:bodyPr wrap="square">
            <a:spAutoFit/>
          </a:bodyPr>
          <a:lstStyle/>
          <a:p>
            <a:r>
              <a:rPr lang="el-GR" b="1" dirty="0" smtClean="0"/>
              <a:t>Επιλογές έρευνας</a:t>
            </a:r>
            <a:endParaRPr lang="el-GR" b="1" dirty="0"/>
          </a:p>
        </p:txBody>
      </p:sp>
      <p:sp>
        <p:nvSpPr>
          <p:cNvPr id="14" name="9 - Ορθογώνιο"/>
          <p:cNvSpPr/>
          <p:nvPr/>
        </p:nvSpPr>
        <p:spPr>
          <a:xfrm>
            <a:off x="1187624" y="2843644"/>
            <a:ext cx="5976664" cy="461665"/>
          </a:xfrm>
          <a:prstGeom prst="rect">
            <a:avLst/>
          </a:prstGeom>
        </p:spPr>
        <p:txBody>
          <a:bodyPr wrap="square">
            <a:spAutoFit/>
          </a:bodyPr>
          <a:lstStyle/>
          <a:p>
            <a:r>
              <a:rPr lang="el-GR" dirty="0" smtClean="0"/>
              <a:t>Επιλογή: </a:t>
            </a:r>
            <a:r>
              <a:rPr lang="el-GR" b="1" dirty="0" smtClean="0"/>
              <a:t>Εξισώσεις Α Γυμνασίου</a:t>
            </a:r>
          </a:p>
        </p:txBody>
      </p:sp>
      <p:sp>
        <p:nvSpPr>
          <p:cNvPr id="16" name="9 - Ορθογώνιο"/>
          <p:cNvSpPr/>
          <p:nvPr/>
        </p:nvSpPr>
        <p:spPr>
          <a:xfrm>
            <a:off x="1262608" y="3789040"/>
            <a:ext cx="4320480" cy="461665"/>
          </a:xfrm>
          <a:prstGeom prst="rect">
            <a:avLst/>
          </a:prstGeom>
        </p:spPr>
        <p:txBody>
          <a:bodyPr wrap="square">
            <a:spAutoFit/>
          </a:bodyPr>
          <a:lstStyle/>
          <a:p>
            <a:pPr marL="285750" indent="-285750">
              <a:buFont typeface="Arial" panose="020B0604020202020204" pitchFamily="34" charset="0"/>
              <a:buChar char="•"/>
            </a:pPr>
            <a:r>
              <a:rPr lang="el-GR" dirty="0" smtClean="0"/>
              <a:t>προϋπάρχον υλικό </a:t>
            </a:r>
            <a:endParaRPr lang="el-GR" dirty="0"/>
          </a:p>
        </p:txBody>
      </p:sp>
      <p:sp>
        <p:nvSpPr>
          <p:cNvPr id="17" name="9 - Ορθογώνιο"/>
          <p:cNvSpPr/>
          <p:nvPr/>
        </p:nvSpPr>
        <p:spPr>
          <a:xfrm>
            <a:off x="1262608" y="3284984"/>
            <a:ext cx="4032448" cy="461665"/>
          </a:xfrm>
          <a:prstGeom prst="rect">
            <a:avLst/>
          </a:prstGeom>
        </p:spPr>
        <p:txBody>
          <a:bodyPr wrap="square">
            <a:spAutoFit/>
          </a:bodyPr>
          <a:lstStyle/>
          <a:p>
            <a:pPr marL="285750" indent="-285750">
              <a:buFont typeface="Arial" panose="020B0604020202020204" pitchFamily="34" charset="0"/>
              <a:buChar char="•"/>
            </a:pPr>
            <a:r>
              <a:rPr lang="el-GR" dirty="0" smtClean="0"/>
              <a:t>προαπαιτούμενη γνώση</a:t>
            </a:r>
            <a:endParaRPr lang="el-GR" dirty="0"/>
          </a:p>
        </p:txBody>
      </p:sp>
      <p:sp>
        <p:nvSpPr>
          <p:cNvPr id="24" name="9 - Ορθογώνιο"/>
          <p:cNvSpPr/>
          <p:nvPr/>
        </p:nvSpPr>
        <p:spPr>
          <a:xfrm>
            <a:off x="1262608" y="4293096"/>
            <a:ext cx="6480720" cy="461665"/>
          </a:xfrm>
          <a:prstGeom prst="rect">
            <a:avLst/>
          </a:prstGeom>
        </p:spPr>
        <p:txBody>
          <a:bodyPr wrap="square">
            <a:spAutoFit/>
          </a:bodyPr>
          <a:lstStyle/>
          <a:p>
            <a:pPr marL="285750" lvl="0" indent="-285750">
              <a:buFont typeface="Arial" panose="020B0604020202020204" pitchFamily="34" charset="0"/>
              <a:buChar char="•"/>
            </a:pPr>
            <a:r>
              <a:rPr lang="el-GR" dirty="0" smtClean="0"/>
              <a:t>τη φύση </a:t>
            </a:r>
            <a:r>
              <a:rPr lang="el-GR" dirty="0"/>
              <a:t>των </a:t>
            </a:r>
            <a:r>
              <a:rPr lang="el-GR" dirty="0" smtClean="0"/>
              <a:t>εννοιών</a:t>
            </a:r>
            <a:endParaRPr lang="el-GR" dirty="0"/>
          </a:p>
        </p:txBody>
      </p:sp>
      <p:sp>
        <p:nvSpPr>
          <p:cNvPr id="25" name="9 - Ορθογώνιο"/>
          <p:cNvSpPr/>
          <p:nvPr/>
        </p:nvSpPr>
        <p:spPr>
          <a:xfrm>
            <a:off x="1262608" y="4797152"/>
            <a:ext cx="6408712" cy="461665"/>
          </a:xfrm>
          <a:prstGeom prst="rect">
            <a:avLst/>
          </a:prstGeom>
        </p:spPr>
        <p:txBody>
          <a:bodyPr wrap="square">
            <a:spAutoFit/>
          </a:bodyPr>
          <a:lstStyle/>
          <a:p>
            <a:pPr marL="285750" indent="-285750">
              <a:buFont typeface="Arial" panose="020B0604020202020204" pitchFamily="34" charset="0"/>
              <a:buChar char="•"/>
            </a:pPr>
            <a:r>
              <a:rPr lang="el-GR" dirty="0" smtClean="0"/>
              <a:t>το </a:t>
            </a:r>
            <a:r>
              <a:rPr lang="el-GR" dirty="0"/>
              <a:t>αναλυτικό </a:t>
            </a:r>
            <a:r>
              <a:rPr lang="el-GR" dirty="0" smtClean="0"/>
              <a:t>πρόγραμμα</a:t>
            </a:r>
            <a:endParaRPr lang="el-GR" dirty="0"/>
          </a:p>
        </p:txBody>
      </p:sp>
      <p:sp>
        <p:nvSpPr>
          <p:cNvPr id="26" name="9 - Ορθογώνιο"/>
          <p:cNvSpPr/>
          <p:nvPr/>
        </p:nvSpPr>
        <p:spPr>
          <a:xfrm>
            <a:off x="1262608" y="5301208"/>
            <a:ext cx="6192688" cy="461665"/>
          </a:xfrm>
          <a:prstGeom prst="rect">
            <a:avLst/>
          </a:prstGeom>
        </p:spPr>
        <p:txBody>
          <a:bodyPr wrap="square">
            <a:spAutoFit/>
          </a:bodyPr>
          <a:lstStyle/>
          <a:p>
            <a:pPr marL="285750" indent="-285750">
              <a:buFont typeface="Arial" panose="020B0604020202020204" pitchFamily="34" charset="0"/>
              <a:buChar char="•"/>
            </a:pPr>
            <a:r>
              <a:rPr lang="el-GR" dirty="0"/>
              <a:t>τ</a:t>
            </a:r>
            <a:r>
              <a:rPr lang="el-GR" dirty="0" smtClean="0"/>
              <a:t>ις διδακτικές ώρες </a:t>
            </a:r>
            <a:endParaRPr lang="el-GR" dirty="0"/>
          </a:p>
        </p:txBody>
      </p:sp>
      <p:sp>
        <p:nvSpPr>
          <p:cNvPr id="28" name="9 - Ορθογώνιο"/>
          <p:cNvSpPr/>
          <p:nvPr/>
        </p:nvSpPr>
        <p:spPr>
          <a:xfrm>
            <a:off x="1259632" y="5805264"/>
            <a:ext cx="4539480" cy="461665"/>
          </a:xfrm>
          <a:prstGeom prst="rect">
            <a:avLst/>
          </a:prstGeom>
        </p:spPr>
        <p:txBody>
          <a:bodyPr wrap="square">
            <a:spAutoFit/>
          </a:bodyPr>
          <a:lstStyle/>
          <a:p>
            <a:pPr marL="285750" indent="-285750">
              <a:buFont typeface="Arial" panose="020B0604020202020204" pitchFamily="34" charset="0"/>
              <a:buChar char="•"/>
            </a:pPr>
            <a:r>
              <a:rPr lang="el-GR" dirty="0"/>
              <a:t>τη χρονική </a:t>
            </a:r>
            <a:r>
              <a:rPr lang="el-GR" dirty="0" smtClean="0"/>
              <a:t>περίοδο </a:t>
            </a:r>
            <a:endParaRPr lang="el-GR" dirty="0"/>
          </a:p>
        </p:txBody>
      </p:sp>
      <p:sp>
        <p:nvSpPr>
          <p:cNvPr id="15" name="9 - Ορθογώνιο"/>
          <p:cNvSpPr/>
          <p:nvPr/>
        </p:nvSpPr>
        <p:spPr>
          <a:xfrm>
            <a:off x="1187624" y="1772816"/>
            <a:ext cx="7632848" cy="461665"/>
          </a:xfrm>
          <a:prstGeom prst="rect">
            <a:avLst/>
          </a:prstGeom>
        </p:spPr>
        <p:txBody>
          <a:bodyPr wrap="square">
            <a:spAutoFit/>
          </a:bodyPr>
          <a:lstStyle/>
          <a:p>
            <a:r>
              <a:rPr lang="el-GR" dirty="0"/>
              <a:t>Μ</a:t>
            </a:r>
            <a:r>
              <a:rPr lang="el-GR" dirty="0" smtClean="0"/>
              <a:t>ελέτη περίπτωσης με στοιχεία από έρευνα δράσης</a:t>
            </a:r>
            <a:endParaRPr lang="el-GR" dirty="0"/>
          </a:p>
        </p:txBody>
      </p:sp>
      <p:sp>
        <p:nvSpPr>
          <p:cNvPr id="18" name="9 - Ορθογώνιο"/>
          <p:cNvSpPr/>
          <p:nvPr/>
        </p:nvSpPr>
        <p:spPr>
          <a:xfrm>
            <a:off x="1187624" y="2204864"/>
            <a:ext cx="7632848" cy="461665"/>
          </a:xfrm>
          <a:prstGeom prst="rect">
            <a:avLst/>
          </a:prstGeom>
        </p:spPr>
        <p:txBody>
          <a:bodyPr wrap="square">
            <a:spAutoFit/>
          </a:bodyPr>
          <a:lstStyle/>
          <a:p>
            <a:r>
              <a:rPr lang="el-GR" dirty="0" smtClean="0"/>
              <a:t>Ποσοτική έρευνα</a:t>
            </a:r>
            <a:endParaRPr lang="el-GR" dirty="0"/>
          </a:p>
        </p:txBody>
      </p:sp>
    </p:spTree>
    <p:extLst>
      <p:ext uri="{BB962C8B-B14F-4D97-AF65-F5344CB8AC3E}">
        <p14:creationId xmlns:p14="http://schemas.microsoft.com/office/powerpoint/2010/main" val="150749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downRight)">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strips(downRight)">
                                      <p:cBhvr>
                                        <p:cTn id="17" dur="20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strips(downRight)">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strips(downRight)">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strips(downRight)">
                                      <p:cBhvr>
                                        <p:cTn id="32" dur="20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strips(downRight)">
                                      <p:cBhvr>
                                        <p:cTn id="37" dur="2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strips(downRight)">
                                      <p:cBhvr>
                                        <p:cTn id="42" dur="20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strips(downRight)">
                                      <p:cBhvr>
                                        <p:cTn id="47" dur="20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strips(downRight)">
                                      <p:cBhvr>
                                        <p:cTn id="52"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6" grpId="0"/>
      <p:bldP spid="17" grpId="0"/>
      <p:bldP spid="24" grpId="0"/>
      <p:bldP spid="25" grpId="0"/>
      <p:bldP spid="26" grpId="0"/>
      <p:bldP spid="28" grpId="0"/>
      <p:bldP spid="15"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9.2 Μελέτη περίπτωσης (</a:t>
            </a:r>
            <a:r>
              <a:rPr lang="en-US" sz="3600" dirty="0" smtClean="0"/>
              <a:t>2</a:t>
            </a:r>
            <a:r>
              <a:rPr lang="el-GR" sz="3600" dirty="0" smtClean="0"/>
              <a:t>/7)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21</a:t>
            </a:fld>
            <a:endParaRPr lang="en-US" dirty="0"/>
          </a:p>
        </p:txBody>
      </p:sp>
      <p:sp>
        <p:nvSpPr>
          <p:cNvPr id="13" name="9 - Ορθογώνιο"/>
          <p:cNvSpPr/>
          <p:nvPr/>
        </p:nvSpPr>
        <p:spPr>
          <a:xfrm>
            <a:off x="899592" y="1196752"/>
            <a:ext cx="7632848" cy="461665"/>
          </a:xfrm>
          <a:prstGeom prst="rect">
            <a:avLst/>
          </a:prstGeom>
        </p:spPr>
        <p:txBody>
          <a:bodyPr wrap="square">
            <a:spAutoFit/>
          </a:bodyPr>
          <a:lstStyle/>
          <a:p>
            <a:r>
              <a:rPr lang="el-GR" dirty="0" smtClean="0"/>
              <a:t> </a:t>
            </a:r>
            <a:r>
              <a:rPr lang="el-GR" b="1" dirty="0" smtClean="0"/>
              <a:t>Επιλογές έρευνας</a:t>
            </a:r>
            <a:endParaRPr lang="el-GR" b="1" dirty="0"/>
          </a:p>
        </p:txBody>
      </p:sp>
      <p:sp>
        <p:nvSpPr>
          <p:cNvPr id="16" name="9 - Ορθογώνιο"/>
          <p:cNvSpPr/>
          <p:nvPr/>
        </p:nvSpPr>
        <p:spPr>
          <a:xfrm>
            <a:off x="1115616" y="1628800"/>
            <a:ext cx="7632848" cy="461665"/>
          </a:xfrm>
          <a:prstGeom prst="rect">
            <a:avLst/>
          </a:prstGeom>
        </p:spPr>
        <p:txBody>
          <a:bodyPr wrap="square">
            <a:spAutoFit/>
          </a:bodyPr>
          <a:lstStyle/>
          <a:p>
            <a:r>
              <a:rPr lang="el-GR" dirty="0" smtClean="0"/>
              <a:t>Τέσσερα στάδια ελέγχου:</a:t>
            </a:r>
            <a:endParaRPr lang="el-GR" dirty="0"/>
          </a:p>
        </p:txBody>
      </p:sp>
      <p:sp>
        <p:nvSpPr>
          <p:cNvPr id="18" name="9 - Ορθογώνιο"/>
          <p:cNvSpPr/>
          <p:nvPr/>
        </p:nvSpPr>
        <p:spPr>
          <a:xfrm>
            <a:off x="4283968" y="1628800"/>
            <a:ext cx="1224136" cy="461665"/>
          </a:xfrm>
          <a:prstGeom prst="rect">
            <a:avLst/>
          </a:prstGeom>
        </p:spPr>
        <p:txBody>
          <a:bodyPr wrap="square">
            <a:spAutoFit/>
          </a:bodyPr>
          <a:lstStyle/>
          <a:p>
            <a:r>
              <a:rPr lang="en-US" dirty="0" smtClean="0"/>
              <a:t>Pre test</a:t>
            </a:r>
            <a:r>
              <a:rPr lang="el-GR" dirty="0" smtClean="0"/>
              <a:t>,</a:t>
            </a:r>
            <a:endParaRPr lang="el-GR" dirty="0"/>
          </a:p>
        </p:txBody>
      </p:sp>
      <p:sp>
        <p:nvSpPr>
          <p:cNvPr id="19" name="9 - Ορθογώνιο"/>
          <p:cNvSpPr/>
          <p:nvPr/>
        </p:nvSpPr>
        <p:spPr>
          <a:xfrm>
            <a:off x="5364088" y="1628800"/>
            <a:ext cx="1296144" cy="461665"/>
          </a:xfrm>
          <a:prstGeom prst="rect">
            <a:avLst/>
          </a:prstGeom>
        </p:spPr>
        <p:txBody>
          <a:bodyPr wrap="square">
            <a:spAutoFit/>
          </a:bodyPr>
          <a:lstStyle/>
          <a:p>
            <a:r>
              <a:rPr lang="en-US" dirty="0" smtClean="0"/>
              <a:t>Mat test</a:t>
            </a:r>
            <a:r>
              <a:rPr lang="el-GR" dirty="0" smtClean="0"/>
              <a:t>,</a:t>
            </a:r>
            <a:endParaRPr lang="el-GR" dirty="0"/>
          </a:p>
        </p:txBody>
      </p:sp>
      <p:sp>
        <p:nvSpPr>
          <p:cNvPr id="20" name="9 - Ορθογώνιο"/>
          <p:cNvSpPr/>
          <p:nvPr/>
        </p:nvSpPr>
        <p:spPr>
          <a:xfrm>
            <a:off x="6516216" y="1628800"/>
            <a:ext cx="1152128" cy="461665"/>
          </a:xfrm>
          <a:prstGeom prst="rect">
            <a:avLst/>
          </a:prstGeom>
        </p:spPr>
        <p:txBody>
          <a:bodyPr wrap="square">
            <a:spAutoFit/>
          </a:bodyPr>
          <a:lstStyle/>
          <a:p>
            <a:r>
              <a:rPr lang="en-US" dirty="0" smtClean="0"/>
              <a:t>Ex test</a:t>
            </a:r>
            <a:r>
              <a:rPr lang="el-GR" dirty="0" smtClean="0"/>
              <a:t>,</a:t>
            </a:r>
            <a:endParaRPr lang="el-GR" dirty="0"/>
          </a:p>
        </p:txBody>
      </p:sp>
      <p:sp>
        <p:nvSpPr>
          <p:cNvPr id="21" name="9 - Ορθογώνιο"/>
          <p:cNvSpPr/>
          <p:nvPr/>
        </p:nvSpPr>
        <p:spPr>
          <a:xfrm>
            <a:off x="7524328" y="1628800"/>
            <a:ext cx="1296144" cy="461665"/>
          </a:xfrm>
          <a:prstGeom prst="rect">
            <a:avLst/>
          </a:prstGeom>
        </p:spPr>
        <p:txBody>
          <a:bodyPr wrap="square">
            <a:spAutoFit/>
          </a:bodyPr>
          <a:lstStyle/>
          <a:p>
            <a:r>
              <a:rPr lang="en-US" dirty="0" smtClean="0"/>
              <a:t>Post test</a:t>
            </a:r>
            <a:endParaRPr lang="el-GR" dirty="0"/>
          </a:p>
        </p:txBody>
      </p:sp>
      <p:sp>
        <p:nvSpPr>
          <p:cNvPr id="25" name="9 - Ορθογώνιο"/>
          <p:cNvSpPr/>
          <p:nvPr/>
        </p:nvSpPr>
        <p:spPr>
          <a:xfrm>
            <a:off x="1115616" y="2420888"/>
            <a:ext cx="7560840" cy="461665"/>
          </a:xfrm>
          <a:prstGeom prst="rect">
            <a:avLst/>
          </a:prstGeom>
        </p:spPr>
        <p:txBody>
          <a:bodyPr wrap="square">
            <a:spAutoFit/>
          </a:bodyPr>
          <a:lstStyle/>
          <a:p>
            <a:r>
              <a:rPr lang="el-GR" b="1" dirty="0" smtClean="0"/>
              <a:t>Προσαρμογή υλικού </a:t>
            </a:r>
            <a:r>
              <a:rPr lang="el-GR" dirty="0" smtClean="0"/>
              <a:t>στις:</a:t>
            </a:r>
            <a:endParaRPr lang="el-GR" dirty="0"/>
          </a:p>
        </p:txBody>
      </p:sp>
      <p:sp>
        <p:nvSpPr>
          <p:cNvPr id="27" name="9 - Ορθογώνιο"/>
          <p:cNvSpPr/>
          <p:nvPr/>
        </p:nvSpPr>
        <p:spPr>
          <a:xfrm>
            <a:off x="1187624" y="2852936"/>
            <a:ext cx="7344816" cy="461665"/>
          </a:xfrm>
          <a:prstGeom prst="rect">
            <a:avLst/>
          </a:prstGeom>
        </p:spPr>
        <p:txBody>
          <a:bodyPr wrap="square">
            <a:spAutoFit/>
          </a:bodyPr>
          <a:lstStyle/>
          <a:p>
            <a:r>
              <a:rPr lang="el-GR" dirty="0"/>
              <a:t>Α</a:t>
            </a:r>
            <a:r>
              <a:rPr lang="el-GR" dirty="0" smtClean="0"/>
              <a:t>ρχές </a:t>
            </a:r>
            <a:r>
              <a:rPr lang="el-GR" dirty="0"/>
              <a:t>της ΑΕΞΑΕ </a:t>
            </a:r>
          </a:p>
        </p:txBody>
      </p:sp>
      <p:sp>
        <p:nvSpPr>
          <p:cNvPr id="28" name="9 - Ορθογώνιο"/>
          <p:cNvSpPr/>
          <p:nvPr/>
        </p:nvSpPr>
        <p:spPr>
          <a:xfrm>
            <a:off x="1187624" y="3284984"/>
            <a:ext cx="6408712" cy="461665"/>
          </a:xfrm>
          <a:prstGeom prst="rect">
            <a:avLst/>
          </a:prstGeom>
        </p:spPr>
        <p:txBody>
          <a:bodyPr wrap="square">
            <a:spAutoFit/>
          </a:bodyPr>
          <a:lstStyle/>
          <a:p>
            <a:r>
              <a:rPr lang="el-GR" dirty="0"/>
              <a:t>Ι</a:t>
            </a:r>
            <a:r>
              <a:rPr lang="el-GR" dirty="0" smtClean="0"/>
              <a:t>διαιτερότητες της πλατφόρμας </a:t>
            </a:r>
            <a:r>
              <a:rPr lang="en-US" dirty="0" smtClean="0"/>
              <a:t>Camillo</a:t>
            </a:r>
            <a:endParaRPr lang="el-GR" dirty="0"/>
          </a:p>
        </p:txBody>
      </p:sp>
      <p:sp>
        <p:nvSpPr>
          <p:cNvPr id="22" name="9 - Ορθογώνιο"/>
          <p:cNvSpPr/>
          <p:nvPr/>
        </p:nvSpPr>
        <p:spPr>
          <a:xfrm>
            <a:off x="971600" y="1988840"/>
            <a:ext cx="5040560" cy="461665"/>
          </a:xfrm>
          <a:prstGeom prst="rect">
            <a:avLst/>
          </a:prstGeom>
        </p:spPr>
        <p:txBody>
          <a:bodyPr wrap="square">
            <a:spAutoFit/>
          </a:bodyPr>
          <a:lstStyle/>
          <a:p>
            <a:r>
              <a:rPr lang="el-GR" b="1" dirty="0" smtClean="0"/>
              <a:t>Προετοιμασία διαδραστικού υλικού</a:t>
            </a:r>
            <a:endParaRPr lang="el-GR" b="1" dirty="0"/>
          </a:p>
        </p:txBody>
      </p:sp>
      <p:pic>
        <p:nvPicPr>
          <p:cNvPr id="17" name="Εικόνα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7624" y="3719829"/>
            <a:ext cx="2332294" cy="2492879"/>
          </a:xfrm>
          <a:prstGeom prst="rect">
            <a:avLst/>
          </a:prstGeom>
        </p:spPr>
      </p:pic>
      <p:pic>
        <p:nvPicPr>
          <p:cNvPr id="23" name="Εικόνα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6016" y="3791837"/>
            <a:ext cx="2160240" cy="2416410"/>
          </a:xfrm>
          <a:prstGeom prst="rect">
            <a:avLst/>
          </a:prstGeom>
        </p:spPr>
      </p:pic>
      <p:pic>
        <p:nvPicPr>
          <p:cNvPr id="24" name="Εικόνα 23"/>
          <p:cNvPicPr>
            <a:picLocks noChangeAspect="1"/>
          </p:cNvPicPr>
          <p:nvPr/>
        </p:nvPicPr>
        <p:blipFill>
          <a:blip r:embed="rId5"/>
          <a:stretch>
            <a:fillRect/>
          </a:stretch>
        </p:blipFill>
        <p:spPr>
          <a:xfrm>
            <a:off x="611560" y="1196752"/>
            <a:ext cx="8306145" cy="4968552"/>
          </a:xfrm>
          <a:prstGeom prst="rect">
            <a:avLst/>
          </a:prstGeom>
        </p:spPr>
      </p:pic>
    </p:spTree>
    <p:extLst>
      <p:ext uri="{BB962C8B-B14F-4D97-AF65-F5344CB8AC3E}">
        <p14:creationId xmlns:p14="http://schemas.microsoft.com/office/powerpoint/2010/main" val="55106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1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strips(downRight)">
                                      <p:cBhvr>
                                        <p:cTn id="12" dur="1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strips(downRight)">
                                      <p:cBhvr>
                                        <p:cTn id="17" dur="1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strips(downRight)">
                                      <p:cBhvr>
                                        <p:cTn id="22" dur="1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trips(downRight)">
                                      <p:cBhvr>
                                        <p:cTn id="27" dur="1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Right)">
                                      <p:cBhvr>
                                        <p:cTn id="32" dur="1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strips(downRight)">
                                      <p:cBhvr>
                                        <p:cTn id="37" dur="1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strips(downRight)">
                                      <p:cBhvr>
                                        <p:cTn id="42" dur="1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strips(downRight)">
                                      <p:cBhvr>
                                        <p:cTn id="47" dur="1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strips(downRight)">
                                      <p:cBhvr>
                                        <p:cTn id="52" dur="1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strips(downRight)">
                                      <p:cBhvr>
                                        <p:cTn id="57" dur="1500"/>
                                        <p:tgtEl>
                                          <p:spTgt spid="17"/>
                                        </p:tgtEl>
                                      </p:cBhvr>
                                    </p:animEffect>
                                  </p:childTnLst>
                                </p:cTn>
                              </p:par>
                              <p:par>
                                <p:cTn id="58" presetID="18" presetClass="entr" presetSubtype="6" fill="hold"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strips(downRight)">
                                      <p:cBhvr>
                                        <p:cTn id="60" dur="1500"/>
                                        <p:tgtEl>
                                          <p:spTgt spid="2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4"/>
                                        </p:tgtEl>
                                        <p:attrNameLst>
                                          <p:attrName>style.visibility</p:attrName>
                                        </p:attrNameLst>
                                      </p:cBhvr>
                                      <p:to>
                                        <p:strVal val="visible"/>
                                      </p:to>
                                    </p:set>
                                    <p:animEffect transition="in" filter="fade">
                                      <p:cBhvr>
                                        <p:cTn id="65"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18" grpId="0"/>
      <p:bldP spid="19" grpId="0"/>
      <p:bldP spid="20" grpId="0"/>
      <p:bldP spid="21" grpId="0"/>
      <p:bldP spid="25" grpId="0"/>
      <p:bldP spid="27" grpId="0"/>
      <p:bldP spid="28"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476672"/>
            <a:ext cx="7776864" cy="576064"/>
          </a:xfrm>
        </p:spPr>
        <p:txBody>
          <a:bodyPr>
            <a:noAutofit/>
          </a:bodyPr>
          <a:lstStyle/>
          <a:p>
            <a:r>
              <a:rPr lang="el-GR" sz="3600" dirty="0" smtClean="0"/>
              <a:t>9.2 Μελέτη περίπτωσης (</a:t>
            </a:r>
            <a:r>
              <a:rPr lang="en-US" sz="3600" dirty="0" smtClean="0"/>
              <a:t>3</a:t>
            </a:r>
            <a:r>
              <a:rPr lang="el-GR" sz="3600" dirty="0" smtClean="0"/>
              <a:t>/7)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22</a:t>
            </a:fld>
            <a:endParaRPr lang="en-US" dirty="0"/>
          </a:p>
        </p:txBody>
      </p:sp>
      <p:sp>
        <p:nvSpPr>
          <p:cNvPr id="13" name="9 - Ορθογώνιο"/>
          <p:cNvSpPr/>
          <p:nvPr/>
        </p:nvSpPr>
        <p:spPr>
          <a:xfrm>
            <a:off x="755576" y="1124744"/>
            <a:ext cx="5040560" cy="461665"/>
          </a:xfrm>
          <a:prstGeom prst="rect">
            <a:avLst/>
          </a:prstGeom>
        </p:spPr>
        <p:txBody>
          <a:bodyPr wrap="square">
            <a:spAutoFit/>
          </a:bodyPr>
          <a:lstStyle/>
          <a:p>
            <a:r>
              <a:rPr lang="el-GR" b="1" dirty="0" smtClean="0"/>
              <a:t>Προετοιμασία διαδραστικού υλικού</a:t>
            </a:r>
            <a:endParaRPr lang="el-GR" b="1" dirty="0"/>
          </a:p>
        </p:txBody>
      </p:sp>
      <p:sp>
        <p:nvSpPr>
          <p:cNvPr id="26" name="9 - Ορθογώνιο"/>
          <p:cNvSpPr/>
          <p:nvPr/>
        </p:nvSpPr>
        <p:spPr>
          <a:xfrm>
            <a:off x="827584" y="1484784"/>
            <a:ext cx="8676456" cy="461665"/>
          </a:xfrm>
          <a:prstGeom prst="rect">
            <a:avLst/>
          </a:prstGeom>
        </p:spPr>
        <p:txBody>
          <a:bodyPr wrap="square">
            <a:spAutoFit/>
          </a:bodyPr>
          <a:lstStyle/>
          <a:p>
            <a:r>
              <a:rPr lang="el-GR" b="1" dirty="0" smtClean="0"/>
              <a:t>Χωρισμός κεφαλαίου </a:t>
            </a:r>
            <a:r>
              <a:rPr lang="el-GR" dirty="0" smtClean="0"/>
              <a:t>σε ενότητες όπως ορίζει το Α.Π.</a:t>
            </a:r>
            <a:endParaRPr lang="el-GR" dirty="0"/>
          </a:p>
        </p:txBody>
      </p:sp>
      <p:sp>
        <p:nvSpPr>
          <p:cNvPr id="27" name="9 - Ορθογώνιο"/>
          <p:cNvSpPr/>
          <p:nvPr/>
        </p:nvSpPr>
        <p:spPr>
          <a:xfrm>
            <a:off x="827584" y="1844824"/>
            <a:ext cx="7632848" cy="461665"/>
          </a:xfrm>
          <a:prstGeom prst="rect">
            <a:avLst/>
          </a:prstGeom>
        </p:spPr>
        <p:txBody>
          <a:bodyPr wrap="square">
            <a:spAutoFit/>
          </a:bodyPr>
          <a:lstStyle/>
          <a:p>
            <a:r>
              <a:rPr lang="el-GR" b="1" dirty="0" smtClean="0"/>
              <a:t>Δημιουργία βίντεο </a:t>
            </a:r>
            <a:endParaRPr lang="el-GR" b="1" dirty="0"/>
          </a:p>
        </p:txBody>
      </p:sp>
      <p:sp>
        <p:nvSpPr>
          <p:cNvPr id="28" name="9 - Ορθογώνιο"/>
          <p:cNvSpPr/>
          <p:nvPr/>
        </p:nvSpPr>
        <p:spPr>
          <a:xfrm>
            <a:off x="1115616" y="2204864"/>
            <a:ext cx="5794332" cy="461665"/>
          </a:xfrm>
          <a:prstGeom prst="rect">
            <a:avLst/>
          </a:prstGeom>
        </p:spPr>
        <p:txBody>
          <a:bodyPr wrap="square">
            <a:spAutoFit/>
          </a:bodyPr>
          <a:lstStyle/>
          <a:p>
            <a:r>
              <a:rPr lang="el-GR" dirty="0" smtClean="0"/>
              <a:t>μικρή </a:t>
            </a:r>
            <a:r>
              <a:rPr lang="el-GR" dirty="0"/>
              <a:t>χρονική </a:t>
            </a:r>
            <a:r>
              <a:rPr lang="el-GR" dirty="0" smtClean="0"/>
              <a:t>διάρκεια (3΄-5΄)</a:t>
            </a:r>
            <a:endParaRPr lang="el-GR" dirty="0"/>
          </a:p>
        </p:txBody>
      </p:sp>
      <p:sp>
        <p:nvSpPr>
          <p:cNvPr id="18" name="9 - Ορθογώνιο"/>
          <p:cNvSpPr/>
          <p:nvPr/>
        </p:nvSpPr>
        <p:spPr>
          <a:xfrm>
            <a:off x="1115616" y="2564904"/>
            <a:ext cx="4861048" cy="461665"/>
          </a:xfrm>
          <a:prstGeom prst="rect">
            <a:avLst/>
          </a:prstGeom>
        </p:spPr>
        <p:txBody>
          <a:bodyPr wrap="square">
            <a:spAutoFit/>
          </a:bodyPr>
          <a:lstStyle/>
          <a:p>
            <a:r>
              <a:rPr lang="el-GR" dirty="0"/>
              <a:t>στόχευση </a:t>
            </a:r>
            <a:endParaRPr lang="el-GR" dirty="0">
              <a:solidFill>
                <a:schemeClr val="accent6">
                  <a:lumMod val="60000"/>
                  <a:lumOff val="40000"/>
                </a:schemeClr>
              </a:solidFill>
            </a:endParaRPr>
          </a:p>
        </p:txBody>
      </p:sp>
      <p:sp>
        <p:nvSpPr>
          <p:cNvPr id="19" name="9 - Ορθογώνιο"/>
          <p:cNvSpPr/>
          <p:nvPr/>
        </p:nvSpPr>
        <p:spPr>
          <a:xfrm>
            <a:off x="1115616" y="2924944"/>
            <a:ext cx="7093296" cy="461665"/>
          </a:xfrm>
          <a:prstGeom prst="rect">
            <a:avLst/>
          </a:prstGeom>
        </p:spPr>
        <p:txBody>
          <a:bodyPr wrap="square">
            <a:spAutoFit/>
          </a:bodyPr>
          <a:lstStyle/>
          <a:p>
            <a:r>
              <a:rPr lang="el-GR" dirty="0"/>
              <a:t>δ</a:t>
            </a:r>
            <a:r>
              <a:rPr lang="el-GR" dirty="0" smtClean="0"/>
              <a:t>ιαδραστικότητα </a:t>
            </a:r>
            <a:endParaRPr lang="el-GR" dirty="0">
              <a:solidFill>
                <a:schemeClr val="accent6">
                  <a:lumMod val="60000"/>
                  <a:lumOff val="40000"/>
                </a:schemeClr>
              </a:solidFill>
            </a:endParaRPr>
          </a:p>
        </p:txBody>
      </p:sp>
      <p:sp>
        <p:nvSpPr>
          <p:cNvPr id="20" name="9 - Ορθογώνιο"/>
          <p:cNvSpPr/>
          <p:nvPr/>
        </p:nvSpPr>
        <p:spPr>
          <a:xfrm>
            <a:off x="827584" y="3284984"/>
            <a:ext cx="7632848" cy="461665"/>
          </a:xfrm>
          <a:prstGeom prst="rect">
            <a:avLst/>
          </a:prstGeom>
        </p:spPr>
        <p:txBody>
          <a:bodyPr wrap="square">
            <a:spAutoFit/>
          </a:bodyPr>
          <a:lstStyle/>
          <a:p>
            <a:r>
              <a:rPr lang="en-US" b="1" dirty="0"/>
              <a:t>Y</a:t>
            </a:r>
            <a:r>
              <a:rPr lang="el-GR" b="1" dirty="0" err="1" smtClean="0"/>
              <a:t>ποθετικό</a:t>
            </a:r>
            <a:r>
              <a:rPr lang="el-GR" b="1" dirty="0" smtClean="0"/>
              <a:t> σενάριο</a:t>
            </a:r>
            <a:r>
              <a:rPr lang="el-GR" dirty="0" smtClean="0"/>
              <a:t> </a:t>
            </a:r>
            <a:endParaRPr lang="el-GR" dirty="0"/>
          </a:p>
        </p:txBody>
      </p:sp>
      <p:sp>
        <p:nvSpPr>
          <p:cNvPr id="21" name="9 - Ορθογώνιο"/>
          <p:cNvSpPr/>
          <p:nvPr/>
        </p:nvSpPr>
        <p:spPr>
          <a:xfrm>
            <a:off x="827584" y="3645024"/>
            <a:ext cx="6480720" cy="461665"/>
          </a:xfrm>
          <a:prstGeom prst="rect">
            <a:avLst/>
          </a:prstGeom>
        </p:spPr>
        <p:txBody>
          <a:bodyPr wrap="square">
            <a:spAutoFit/>
          </a:bodyPr>
          <a:lstStyle/>
          <a:p>
            <a:r>
              <a:rPr lang="el-GR" b="1" dirty="0" smtClean="0"/>
              <a:t>Σημειώσεις</a:t>
            </a:r>
            <a:endParaRPr lang="el-GR" b="1" dirty="0"/>
          </a:p>
        </p:txBody>
      </p:sp>
      <p:sp>
        <p:nvSpPr>
          <p:cNvPr id="22" name="9 - Ορθογώνιο"/>
          <p:cNvSpPr/>
          <p:nvPr/>
        </p:nvSpPr>
        <p:spPr>
          <a:xfrm>
            <a:off x="827584" y="4221088"/>
            <a:ext cx="7128792" cy="461665"/>
          </a:xfrm>
          <a:prstGeom prst="rect">
            <a:avLst/>
          </a:prstGeom>
        </p:spPr>
        <p:txBody>
          <a:bodyPr wrap="square">
            <a:spAutoFit/>
          </a:bodyPr>
          <a:lstStyle/>
          <a:p>
            <a:r>
              <a:rPr lang="el-GR" b="1" dirty="0" smtClean="0"/>
              <a:t>Σχεδιασμός Δραστηριοτήτων υλικού</a:t>
            </a:r>
            <a:endParaRPr lang="el-GR" b="1" dirty="0"/>
          </a:p>
        </p:txBody>
      </p:sp>
      <p:sp>
        <p:nvSpPr>
          <p:cNvPr id="23" name="9 - Ορθογώνιο"/>
          <p:cNvSpPr/>
          <p:nvPr/>
        </p:nvSpPr>
        <p:spPr>
          <a:xfrm>
            <a:off x="1043608" y="4653136"/>
            <a:ext cx="8208912" cy="830997"/>
          </a:xfrm>
          <a:prstGeom prst="rect">
            <a:avLst/>
          </a:prstGeom>
        </p:spPr>
        <p:txBody>
          <a:bodyPr wrap="square">
            <a:spAutoFit/>
          </a:bodyPr>
          <a:lstStyle/>
          <a:p>
            <a:r>
              <a:rPr lang="el-GR" b="1" dirty="0" smtClean="0"/>
              <a:t>Εντοπισμός</a:t>
            </a:r>
            <a:r>
              <a:rPr lang="el-GR" dirty="0" smtClean="0"/>
              <a:t> ευνοούμενων γνωστικών δεξιοτήτων </a:t>
            </a:r>
            <a:r>
              <a:rPr lang="en-US" dirty="0" smtClean="0"/>
              <a:t>Bloom</a:t>
            </a:r>
            <a:r>
              <a:rPr lang="el-GR" dirty="0" smtClean="0"/>
              <a:t> ανά ενότητα</a:t>
            </a:r>
            <a:endParaRPr lang="el-GR" dirty="0"/>
          </a:p>
        </p:txBody>
      </p:sp>
      <p:sp>
        <p:nvSpPr>
          <p:cNvPr id="29" name="9 - Ορθογώνιο"/>
          <p:cNvSpPr/>
          <p:nvPr/>
        </p:nvSpPr>
        <p:spPr>
          <a:xfrm>
            <a:off x="1331640" y="5805264"/>
            <a:ext cx="3059832" cy="461665"/>
          </a:xfrm>
          <a:prstGeom prst="rect">
            <a:avLst/>
          </a:prstGeom>
        </p:spPr>
        <p:txBody>
          <a:bodyPr wrap="square">
            <a:spAutoFit/>
          </a:bodyPr>
          <a:lstStyle/>
          <a:p>
            <a:r>
              <a:rPr lang="el-GR" dirty="0" smtClean="0"/>
              <a:t>τρόπος παρουσίασης</a:t>
            </a:r>
            <a:endParaRPr lang="el-GR" dirty="0"/>
          </a:p>
        </p:txBody>
      </p:sp>
      <p:sp>
        <p:nvSpPr>
          <p:cNvPr id="30" name="9 - Ορθογώνιο"/>
          <p:cNvSpPr/>
          <p:nvPr/>
        </p:nvSpPr>
        <p:spPr>
          <a:xfrm>
            <a:off x="971600" y="5373216"/>
            <a:ext cx="4464496" cy="461665"/>
          </a:xfrm>
          <a:prstGeom prst="rect">
            <a:avLst/>
          </a:prstGeom>
        </p:spPr>
        <p:txBody>
          <a:bodyPr wrap="square">
            <a:spAutoFit/>
          </a:bodyPr>
          <a:lstStyle/>
          <a:p>
            <a:r>
              <a:rPr lang="el-GR" b="1" dirty="0" smtClean="0"/>
              <a:t>Μοριοδότηση Δραστηριοτήτων</a:t>
            </a:r>
            <a:endParaRPr lang="el-GR" b="1" dirty="0"/>
          </a:p>
        </p:txBody>
      </p:sp>
      <p:pic>
        <p:nvPicPr>
          <p:cNvPr id="24" name="Εικόνα 23"/>
          <p:cNvPicPr>
            <a:picLocks noChangeAspect="1"/>
          </p:cNvPicPr>
          <p:nvPr/>
        </p:nvPicPr>
        <p:blipFill>
          <a:blip r:embed="rId3"/>
          <a:stretch>
            <a:fillRect/>
          </a:stretch>
        </p:blipFill>
        <p:spPr>
          <a:xfrm>
            <a:off x="827584" y="1124744"/>
            <a:ext cx="7488832" cy="3024336"/>
          </a:xfrm>
          <a:prstGeom prst="rect">
            <a:avLst/>
          </a:prstGeom>
        </p:spPr>
      </p:pic>
    </p:spTree>
    <p:extLst>
      <p:ext uri="{BB962C8B-B14F-4D97-AF65-F5344CB8AC3E}">
        <p14:creationId xmlns:p14="http://schemas.microsoft.com/office/powerpoint/2010/main" val="259823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Right)">
                                      <p:cBhvr>
                                        <p:cTn id="7" dur="2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strips(downRight)">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strips(downRight)">
                                      <p:cBhvr>
                                        <p:cTn id="17" dur="20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strips(downRight)">
                                      <p:cBhvr>
                                        <p:cTn id="22" dur="2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trips(downRight)">
                                      <p:cBhvr>
                                        <p:cTn id="27" dur="2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downRight)">
                                      <p:cBhvr>
                                        <p:cTn id="32" dur="2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strips(downRight)">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strips(downRight)">
                                      <p:cBhvr>
                                        <p:cTn id="42" dur="2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strips(downRight)">
                                      <p:cBhvr>
                                        <p:cTn id="47" dur="2000"/>
                                        <p:tgtEl>
                                          <p:spTgt spid="23"/>
                                        </p:tgtEl>
                                      </p:cBhvr>
                                    </p:animEffect>
                                  </p:childTnLst>
                                </p:cTn>
                              </p:par>
                              <p:par>
                                <p:cTn id="48" presetID="18" presetClass="entr" presetSubtype="6" fill="hold" nodeType="with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strips(downRight)">
                                      <p:cBhvr>
                                        <p:cTn id="50" dur="1500"/>
                                        <p:tgtEl>
                                          <p:spTgt spid="24"/>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6"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strips(downRight)">
                                      <p:cBhvr>
                                        <p:cTn id="55" dur="2000"/>
                                        <p:tgtEl>
                                          <p:spTgt spid="30"/>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6" fill="hold" grpId="0" nodeType="clickEffect">
                                  <p:stCondLst>
                                    <p:cond delay="0"/>
                                  </p:stCondLst>
                                  <p:childTnLst>
                                    <p:set>
                                      <p:cBhvr>
                                        <p:cTn id="59" dur="1" fill="hold">
                                          <p:stCondLst>
                                            <p:cond delay="0"/>
                                          </p:stCondLst>
                                        </p:cTn>
                                        <p:tgtEl>
                                          <p:spTgt spid="29"/>
                                        </p:tgtEl>
                                        <p:attrNameLst>
                                          <p:attrName>style.visibility</p:attrName>
                                        </p:attrNameLst>
                                      </p:cBhvr>
                                      <p:to>
                                        <p:strVal val="visible"/>
                                      </p:to>
                                    </p:set>
                                    <p:animEffect transition="in" filter="strips(downRight)">
                                      <p:cBhvr>
                                        <p:cTn id="60"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18" grpId="0"/>
      <p:bldP spid="19" grpId="0"/>
      <p:bldP spid="20" grpId="0"/>
      <p:bldP spid="21" grpId="0"/>
      <p:bldP spid="22" grpId="0"/>
      <p:bldP spid="23" grpId="0"/>
      <p:bldP spid="29" grpId="0"/>
      <p:bldP spid="3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9.2 Μελέτη περίπτωσης (4/7)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23</a:t>
            </a:fld>
            <a:endParaRPr lang="en-US" dirty="0"/>
          </a:p>
        </p:txBody>
      </p:sp>
      <p:sp>
        <p:nvSpPr>
          <p:cNvPr id="29" name="9 - Ορθογώνιο"/>
          <p:cNvSpPr/>
          <p:nvPr/>
        </p:nvSpPr>
        <p:spPr>
          <a:xfrm>
            <a:off x="899592" y="1412776"/>
            <a:ext cx="7344816" cy="1200329"/>
          </a:xfrm>
          <a:prstGeom prst="rect">
            <a:avLst/>
          </a:prstGeom>
        </p:spPr>
        <p:txBody>
          <a:bodyPr wrap="square">
            <a:spAutoFit/>
          </a:bodyPr>
          <a:lstStyle/>
          <a:p>
            <a:r>
              <a:rPr lang="el-GR" dirty="0"/>
              <a:t>Ο </a:t>
            </a:r>
            <a:r>
              <a:rPr lang="el-GR" b="1" dirty="0"/>
              <a:t>τρόπος παρουσίασης </a:t>
            </a:r>
            <a:r>
              <a:rPr lang="el-GR" dirty="0"/>
              <a:t>μιας ερώτησης κλειστού τύπου καθορίζει την ένταξή της σε ένα ή περισσότερα επίπεδα γνωστικών δεξιοτήτων (</a:t>
            </a:r>
            <a:r>
              <a:rPr lang="en-US" dirty="0"/>
              <a:t>Mazur</a:t>
            </a:r>
            <a:r>
              <a:rPr lang="el-GR" dirty="0"/>
              <a:t>, </a:t>
            </a:r>
            <a:r>
              <a:rPr lang="el-GR" dirty="0" smtClean="0"/>
              <a:t>2013)</a:t>
            </a:r>
            <a:endParaRPr lang="el-GR" dirty="0"/>
          </a:p>
        </p:txBody>
      </p:sp>
      <p:sp>
        <p:nvSpPr>
          <p:cNvPr id="25" name="9 - Ορθογώνιο"/>
          <p:cNvSpPr/>
          <p:nvPr/>
        </p:nvSpPr>
        <p:spPr>
          <a:xfrm>
            <a:off x="827584" y="2852936"/>
            <a:ext cx="7632848" cy="461665"/>
          </a:xfrm>
          <a:prstGeom prst="rect">
            <a:avLst/>
          </a:prstGeom>
        </p:spPr>
        <p:txBody>
          <a:bodyPr wrap="square">
            <a:spAutoFit/>
          </a:bodyPr>
          <a:lstStyle/>
          <a:p>
            <a:r>
              <a:rPr lang="el-GR" b="1" dirty="0" smtClean="0"/>
              <a:t>Παράδειγμα: </a:t>
            </a:r>
            <a:r>
              <a:rPr lang="el-GR" dirty="0" smtClean="0"/>
              <a:t>Να βρείτε τη ρίζα της εξίσωσης </a:t>
            </a:r>
            <a:r>
              <a:rPr lang="en-US" dirty="0" smtClean="0"/>
              <a:t>x+4=7</a:t>
            </a:r>
            <a:endParaRPr lang="el-GR" dirty="0"/>
          </a:p>
        </p:txBody>
      </p:sp>
      <p:sp>
        <p:nvSpPr>
          <p:cNvPr id="31" name="9 - Ορθογώνιο"/>
          <p:cNvSpPr/>
          <p:nvPr/>
        </p:nvSpPr>
        <p:spPr>
          <a:xfrm>
            <a:off x="755576" y="4797152"/>
            <a:ext cx="7848872" cy="1569660"/>
          </a:xfrm>
          <a:prstGeom prst="rect">
            <a:avLst/>
          </a:prstGeom>
        </p:spPr>
        <p:txBody>
          <a:bodyPr wrap="square">
            <a:spAutoFit/>
          </a:bodyPr>
          <a:lstStyle/>
          <a:p>
            <a:r>
              <a:rPr lang="el-GR" b="1" dirty="0" smtClean="0"/>
              <a:t>Παράδειγμα: </a:t>
            </a:r>
            <a:r>
              <a:rPr lang="el-GR" dirty="0" smtClean="0"/>
              <a:t>Να επιλύσετε την εξίσωση </a:t>
            </a:r>
            <a:r>
              <a:rPr lang="en-US" dirty="0" smtClean="0"/>
              <a:t>x+4=7</a:t>
            </a:r>
            <a:r>
              <a:rPr lang="el-GR" dirty="0" smtClean="0"/>
              <a:t> γράφοντας όλα τα στάδια ανάμεσα στην αρχική εξ</a:t>
            </a:r>
            <a:r>
              <a:rPr lang="el-GR" dirty="0"/>
              <a:t>ί</a:t>
            </a:r>
            <a:r>
              <a:rPr lang="el-GR" dirty="0" smtClean="0"/>
              <a:t>σωση και τη λύση της.</a:t>
            </a:r>
          </a:p>
          <a:p>
            <a:pPr algn="r"/>
            <a:endParaRPr lang="el-GR" dirty="0" smtClean="0"/>
          </a:p>
          <a:p>
            <a:pPr algn="ctr"/>
            <a:r>
              <a:rPr lang="el-GR" dirty="0" smtClean="0"/>
              <a:t>Ανάλυση</a:t>
            </a:r>
            <a:endParaRPr lang="el-GR" dirty="0"/>
          </a:p>
        </p:txBody>
      </p:sp>
      <p:sp>
        <p:nvSpPr>
          <p:cNvPr id="33" name="9 - Ορθογώνιο"/>
          <p:cNvSpPr/>
          <p:nvPr/>
        </p:nvSpPr>
        <p:spPr>
          <a:xfrm>
            <a:off x="1259632" y="3284984"/>
            <a:ext cx="7632848" cy="523220"/>
          </a:xfrm>
          <a:prstGeom prst="rect">
            <a:avLst/>
          </a:prstGeom>
        </p:spPr>
        <p:txBody>
          <a:bodyPr wrap="square">
            <a:spAutoFit/>
          </a:bodyPr>
          <a:lstStyle/>
          <a:p>
            <a:r>
              <a:rPr lang="el-GR" b="1" dirty="0" smtClean="0"/>
              <a:t>Μαθητής 1:     </a:t>
            </a:r>
            <a:r>
              <a:rPr lang="en-US" sz="2800" dirty="0" smtClean="0"/>
              <a:t>x=3</a:t>
            </a:r>
            <a:r>
              <a:rPr lang="en-US" dirty="0" smtClean="0"/>
              <a:t>      </a:t>
            </a:r>
            <a:r>
              <a:rPr lang="el-GR" dirty="0" smtClean="0"/>
              <a:t>   Κατανόηση</a:t>
            </a:r>
            <a:endParaRPr lang="el-GR" dirty="0"/>
          </a:p>
        </p:txBody>
      </p:sp>
      <p:sp>
        <p:nvSpPr>
          <p:cNvPr id="34" name="9 - Ορθογώνιο"/>
          <p:cNvSpPr/>
          <p:nvPr/>
        </p:nvSpPr>
        <p:spPr>
          <a:xfrm>
            <a:off x="1259632" y="3861048"/>
            <a:ext cx="8064896" cy="954107"/>
          </a:xfrm>
          <a:prstGeom prst="rect">
            <a:avLst/>
          </a:prstGeom>
        </p:spPr>
        <p:txBody>
          <a:bodyPr wrap="square">
            <a:spAutoFit/>
          </a:bodyPr>
          <a:lstStyle/>
          <a:p>
            <a:r>
              <a:rPr lang="el-GR" b="1" dirty="0" smtClean="0"/>
              <a:t>Μαθητής 2:     </a:t>
            </a:r>
            <a:r>
              <a:rPr lang="en-US" sz="2800" dirty="0" smtClean="0"/>
              <a:t>x=</a:t>
            </a:r>
            <a:r>
              <a:rPr lang="el-GR" sz="2800" dirty="0" smtClean="0"/>
              <a:t>7-4</a:t>
            </a:r>
          </a:p>
          <a:p>
            <a:r>
              <a:rPr lang="el-GR" dirty="0"/>
              <a:t> </a:t>
            </a:r>
            <a:r>
              <a:rPr lang="el-GR" dirty="0" smtClean="0"/>
              <a:t>                         </a:t>
            </a:r>
            <a:r>
              <a:rPr lang="en-US" sz="2800" dirty="0" smtClean="0"/>
              <a:t>x</a:t>
            </a:r>
            <a:r>
              <a:rPr lang="el-GR" sz="2800" dirty="0" smtClean="0"/>
              <a:t>=3   </a:t>
            </a:r>
            <a:r>
              <a:rPr lang="en-US" sz="2800" dirty="0" smtClean="0"/>
              <a:t>    </a:t>
            </a:r>
            <a:r>
              <a:rPr lang="el-GR" dirty="0" smtClean="0"/>
              <a:t>Κατανόηση και Ανάλυση</a:t>
            </a:r>
            <a:endParaRPr lang="el-GR" dirty="0"/>
          </a:p>
        </p:txBody>
      </p:sp>
    </p:spTree>
    <p:extLst>
      <p:ext uri="{BB962C8B-B14F-4D97-AF65-F5344CB8AC3E}">
        <p14:creationId xmlns:p14="http://schemas.microsoft.com/office/powerpoint/2010/main" val="204392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strips(downRight)">
                                      <p:cBhvr>
                                        <p:cTn id="7" dur="20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strips(downRight)">
                                      <p:cBhvr>
                                        <p:cTn id="12" dur="20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strips(downRight)">
                                      <p:cBhvr>
                                        <p:cTn id="17" dur="20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strips(downRight)">
                                      <p:cBhvr>
                                        <p:cTn id="22" dur="2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1" grpId="0"/>
      <p:bldP spid="33" grpId="0"/>
      <p:bldP spid="3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9.2 Μελέτη περίπτωσης (5/7)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24</a:t>
            </a:fld>
            <a:endParaRPr lang="en-US" dirty="0"/>
          </a:p>
        </p:txBody>
      </p:sp>
      <p:sp>
        <p:nvSpPr>
          <p:cNvPr id="28" name="9 - Ορθογώνιο"/>
          <p:cNvSpPr/>
          <p:nvPr/>
        </p:nvSpPr>
        <p:spPr>
          <a:xfrm>
            <a:off x="899592" y="1268760"/>
            <a:ext cx="7632848" cy="461665"/>
          </a:xfrm>
          <a:prstGeom prst="rect">
            <a:avLst/>
          </a:prstGeom>
        </p:spPr>
        <p:txBody>
          <a:bodyPr wrap="square">
            <a:spAutoFit/>
          </a:bodyPr>
          <a:lstStyle/>
          <a:p>
            <a:r>
              <a:rPr lang="el-GR" b="1" dirty="0" smtClean="0"/>
              <a:t>Εξοικείωση μαθητών με πλατφόρμα</a:t>
            </a:r>
            <a:endParaRPr lang="el-GR" b="1" dirty="0"/>
          </a:p>
        </p:txBody>
      </p:sp>
      <p:sp>
        <p:nvSpPr>
          <p:cNvPr id="15" name="9 - Ορθογώνιο"/>
          <p:cNvSpPr/>
          <p:nvPr/>
        </p:nvSpPr>
        <p:spPr>
          <a:xfrm>
            <a:off x="899592" y="1700808"/>
            <a:ext cx="7632848" cy="461665"/>
          </a:xfrm>
          <a:prstGeom prst="rect">
            <a:avLst/>
          </a:prstGeom>
        </p:spPr>
        <p:txBody>
          <a:bodyPr wrap="square">
            <a:spAutoFit/>
          </a:bodyPr>
          <a:lstStyle/>
          <a:p>
            <a:r>
              <a:rPr lang="el-GR" b="1" dirty="0" smtClean="0"/>
              <a:t>Σχεδιασμός  </a:t>
            </a:r>
            <a:r>
              <a:rPr lang="en-US" b="1" dirty="0" smtClean="0"/>
              <a:t>Pre test</a:t>
            </a:r>
            <a:r>
              <a:rPr lang="el-GR" b="1" dirty="0" smtClean="0"/>
              <a:t> και Ε</a:t>
            </a:r>
            <a:r>
              <a:rPr lang="en-US" b="1" dirty="0" smtClean="0"/>
              <a:t>x test</a:t>
            </a:r>
            <a:endParaRPr lang="el-GR" b="1" dirty="0"/>
          </a:p>
        </p:txBody>
      </p:sp>
      <p:sp>
        <p:nvSpPr>
          <p:cNvPr id="16" name="9 - Ορθογώνιο"/>
          <p:cNvSpPr/>
          <p:nvPr/>
        </p:nvSpPr>
        <p:spPr>
          <a:xfrm>
            <a:off x="899592" y="3212976"/>
            <a:ext cx="7632848" cy="461665"/>
          </a:xfrm>
          <a:prstGeom prst="rect">
            <a:avLst/>
          </a:prstGeom>
        </p:spPr>
        <p:txBody>
          <a:bodyPr wrap="square">
            <a:spAutoFit/>
          </a:bodyPr>
          <a:lstStyle/>
          <a:p>
            <a:r>
              <a:rPr lang="el-GR" b="1" dirty="0" smtClean="0"/>
              <a:t>Μαθητές – διαδραστικό υλικό – αμφίδρομη επικοινωνία </a:t>
            </a:r>
            <a:endParaRPr lang="el-GR" b="1" dirty="0"/>
          </a:p>
        </p:txBody>
      </p:sp>
      <p:sp>
        <p:nvSpPr>
          <p:cNvPr id="4" name="Ορθογώνιο 3"/>
          <p:cNvSpPr/>
          <p:nvPr/>
        </p:nvSpPr>
        <p:spPr>
          <a:xfrm>
            <a:off x="899592" y="4509120"/>
            <a:ext cx="2698175" cy="461665"/>
          </a:xfrm>
          <a:prstGeom prst="rect">
            <a:avLst/>
          </a:prstGeom>
        </p:spPr>
        <p:txBody>
          <a:bodyPr wrap="none">
            <a:spAutoFit/>
          </a:bodyPr>
          <a:lstStyle/>
          <a:p>
            <a:r>
              <a:rPr lang="el-GR" b="1" dirty="0" smtClean="0"/>
              <a:t>Υλοποίηση </a:t>
            </a:r>
            <a:r>
              <a:rPr lang="en-US" b="1" dirty="0" smtClean="0"/>
              <a:t>Ex </a:t>
            </a:r>
            <a:r>
              <a:rPr lang="en-US" b="1" dirty="0"/>
              <a:t>test </a:t>
            </a:r>
          </a:p>
        </p:txBody>
      </p:sp>
      <p:sp>
        <p:nvSpPr>
          <p:cNvPr id="20" name="9 - Ορθογώνιο"/>
          <p:cNvSpPr/>
          <p:nvPr/>
        </p:nvSpPr>
        <p:spPr>
          <a:xfrm>
            <a:off x="1979712" y="4941168"/>
            <a:ext cx="7632848" cy="1569660"/>
          </a:xfrm>
          <a:prstGeom prst="rect">
            <a:avLst/>
          </a:prstGeom>
        </p:spPr>
        <p:txBody>
          <a:bodyPr wrap="square">
            <a:spAutoFit/>
          </a:bodyPr>
          <a:lstStyle/>
          <a:p>
            <a:pPr marL="285750" indent="-285750">
              <a:buFont typeface="Arial" panose="020B0604020202020204" pitchFamily="34" charset="0"/>
              <a:buChar char="•"/>
            </a:pPr>
            <a:r>
              <a:rPr lang="el-GR" dirty="0" smtClean="0"/>
              <a:t>Ισχυροποίηση ενδείξεων πλατφόρμας</a:t>
            </a:r>
          </a:p>
          <a:p>
            <a:pPr marL="285750" indent="-285750">
              <a:buFont typeface="Arial" panose="020B0604020202020204" pitchFamily="34" charset="0"/>
              <a:buChar char="•"/>
            </a:pPr>
            <a:r>
              <a:rPr lang="el-GR" dirty="0" smtClean="0"/>
              <a:t>Επίδοση σε γραπτό μαθηματικό λόγο</a:t>
            </a:r>
          </a:p>
          <a:p>
            <a:pPr marL="285750" indent="-285750">
              <a:buFont typeface="Arial" panose="020B0604020202020204" pitchFamily="34" charset="0"/>
              <a:buChar char="•"/>
            </a:pPr>
            <a:r>
              <a:rPr lang="el-GR" dirty="0" smtClean="0"/>
              <a:t>Αποτίμηση συνεισφοράς διαδραστικού υλικού</a:t>
            </a:r>
          </a:p>
          <a:p>
            <a:pPr marL="285750" indent="-285750">
              <a:buFont typeface="Arial" panose="020B0604020202020204" pitchFamily="34" charset="0"/>
              <a:buChar char="•"/>
            </a:pPr>
            <a:r>
              <a:rPr lang="el-GR" dirty="0" smtClean="0"/>
              <a:t>Βοήθεια στην επιλογή του δείγματος</a:t>
            </a:r>
          </a:p>
        </p:txBody>
      </p:sp>
      <p:sp>
        <p:nvSpPr>
          <p:cNvPr id="11" name="9 - Ορθογώνιο"/>
          <p:cNvSpPr/>
          <p:nvPr/>
        </p:nvSpPr>
        <p:spPr>
          <a:xfrm>
            <a:off x="899592" y="2204864"/>
            <a:ext cx="7632848" cy="461665"/>
          </a:xfrm>
          <a:prstGeom prst="rect">
            <a:avLst/>
          </a:prstGeom>
        </p:spPr>
        <p:txBody>
          <a:bodyPr wrap="square">
            <a:spAutoFit/>
          </a:bodyPr>
          <a:lstStyle/>
          <a:p>
            <a:r>
              <a:rPr lang="el-GR" b="1" dirty="0" smtClean="0"/>
              <a:t>Υλοποίηση </a:t>
            </a:r>
            <a:r>
              <a:rPr lang="en-US" b="1" dirty="0" smtClean="0"/>
              <a:t>Pre test</a:t>
            </a:r>
            <a:endParaRPr lang="el-GR" b="1" dirty="0"/>
          </a:p>
        </p:txBody>
      </p:sp>
      <p:sp>
        <p:nvSpPr>
          <p:cNvPr id="12" name="9 - Ορθογώνιο"/>
          <p:cNvSpPr/>
          <p:nvPr/>
        </p:nvSpPr>
        <p:spPr>
          <a:xfrm>
            <a:off x="899592" y="2708920"/>
            <a:ext cx="8244408" cy="461665"/>
          </a:xfrm>
          <a:prstGeom prst="rect">
            <a:avLst/>
          </a:prstGeom>
        </p:spPr>
        <p:txBody>
          <a:bodyPr wrap="square">
            <a:spAutoFit/>
          </a:bodyPr>
          <a:lstStyle/>
          <a:p>
            <a:r>
              <a:rPr lang="el-GR" b="1" dirty="0" smtClean="0"/>
              <a:t>Ανατροφοδότηση – Αναδιαμόρφωση δραστηριοτήτων υλικού</a:t>
            </a:r>
            <a:endParaRPr lang="el-GR" b="1" dirty="0"/>
          </a:p>
        </p:txBody>
      </p:sp>
      <p:sp>
        <p:nvSpPr>
          <p:cNvPr id="13" name="9 - Ορθογώνιο"/>
          <p:cNvSpPr/>
          <p:nvPr/>
        </p:nvSpPr>
        <p:spPr>
          <a:xfrm>
            <a:off x="1547664" y="3573016"/>
            <a:ext cx="7632848" cy="461665"/>
          </a:xfrm>
          <a:prstGeom prst="rect">
            <a:avLst/>
          </a:prstGeom>
        </p:spPr>
        <p:txBody>
          <a:bodyPr wrap="square">
            <a:spAutoFit/>
          </a:bodyPr>
          <a:lstStyle/>
          <a:p>
            <a:pPr marL="285750" indent="-285750">
              <a:buFont typeface="Arial" panose="020B0604020202020204" pitchFamily="34" charset="0"/>
              <a:buChar char="•"/>
            </a:pPr>
            <a:r>
              <a:rPr lang="el-GR" dirty="0" smtClean="0"/>
              <a:t>Μαθητές – Καθηγητής</a:t>
            </a:r>
            <a:endParaRPr lang="el-GR" dirty="0"/>
          </a:p>
        </p:txBody>
      </p:sp>
      <p:sp>
        <p:nvSpPr>
          <p:cNvPr id="14" name="9 - Ορθογώνιο"/>
          <p:cNvSpPr/>
          <p:nvPr/>
        </p:nvSpPr>
        <p:spPr>
          <a:xfrm>
            <a:off x="1547664" y="3933056"/>
            <a:ext cx="7662695" cy="461665"/>
          </a:xfrm>
          <a:prstGeom prst="rect">
            <a:avLst/>
          </a:prstGeom>
        </p:spPr>
        <p:txBody>
          <a:bodyPr wrap="square">
            <a:spAutoFit/>
          </a:bodyPr>
          <a:lstStyle/>
          <a:p>
            <a:pPr marL="285750" indent="-285750">
              <a:buFont typeface="Arial" panose="020B0604020202020204" pitchFamily="34" charset="0"/>
              <a:buChar char="•"/>
            </a:pPr>
            <a:r>
              <a:rPr lang="el-GR" dirty="0" smtClean="0"/>
              <a:t>Μαθητές μεταξύ τους</a:t>
            </a:r>
            <a:endParaRPr lang="el-GR" dirty="0"/>
          </a:p>
        </p:txBody>
      </p:sp>
      <p:sp>
        <p:nvSpPr>
          <p:cNvPr id="17" name="9 - Ορθογώνιο"/>
          <p:cNvSpPr/>
          <p:nvPr/>
        </p:nvSpPr>
        <p:spPr>
          <a:xfrm>
            <a:off x="899592" y="4149080"/>
            <a:ext cx="7632848" cy="461665"/>
          </a:xfrm>
          <a:prstGeom prst="rect">
            <a:avLst/>
          </a:prstGeom>
        </p:spPr>
        <p:txBody>
          <a:bodyPr wrap="square">
            <a:spAutoFit/>
          </a:bodyPr>
          <a:lstStyle/>
          <a:p>
            <a:r>
              <a:rPr lang="en-US" b="1" dirty="0" smtClean="0"/>
              <a:t>Mat test</a:t>
            </a:r>
            <a:endParaRPr lang="el-GR" b="1" dirty="0"/>
          </a:p>
        </p:txBody>
      </p:sp>
      <p:pic>
        <p:nvPicPr>
          <p:cNvPr id="18" name="Εικόνα 17"/>
          <p:cNvPicPr>
            <a:picLocks noChangeAspect="1"/>
          </p:cNvPicPr>
          <p:nvPr/>
        </p:nvPicPr>
        <p:blipFill>
          <a:blip r:embed="rId3"/>
          <a:stretch>
            <a:fillRect/>
          </a:stretch>
        </p:blipFill>
        <p:spPr>
          <a:xfrm>
            <a:off x="827584" y="2204864"/>
            <a:ext cx="6480720" cy="3331211"/>
          </a:xfrm>
          <a:prstGeom prst="rect">
            <a:avLst/>
          </a:prstGeom>
        </p:spPr>
      </p:pic>
    </p:spTree>
    <p:extLst>
      <p:ext uri="{BB962C8B-B14F-4D97-AF65-F5344CB8AC3E}">
        <p14:creationId xmlns:p14="http://schemas.microsoft.com/office/powerpoint/2010/main" val="49352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strips(downRight)">
                                      <p:cBhvr>
                                        <p:cTn id="7" dur="1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downRight)">
                                      <p:cBhvr>
                                        <p:cTn id="12" dur="1500"/>
                                        <p:tgtEl>
                                          <p:spTgt spid="15"/>
                                        </p:tgtEl>
                                      </p:cBhvr>
                                    </p:animEffect>
                                  </p:childTnLst>
                                </p:cTn>
                              </p:par>
                              <p:par>
                                <p:cTn id="13" presetID="18" presetClass="entr" presetSubtype="6"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strips(downRight)">
                                      <p:cBhvr>
                                        <p:cTn id="15" dur="15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8"/>
                                        </p:tgtEl>
                                      </p:cBhvr>
                                    </p:animEffect>
                                    <p:set>
                                      <p:cBhvr>
                                        <p:cTn id="20" dur="1" fill="hold">
                                          <p:stCondLst>
                                            <p:cond delay="499"/>
                                          </p:stCondLst>
                                        </p:cTn>
                                        <p:tgtEl>
                                          <p:spTgt spid="18"/>
                                        </p:tgtEl>
                                        <p:attrNameLst>
                                          <p:attrName>style.visibility</p:attrName>
                                        </p:attrNameLst>
                                      </p:cBhvr>
                                      <p:to>
                                        <p:strVal val="hidden"/>
                                      </p:to>
                                    </p:set>
                                  </p:childTnLst>
                                </p:cTn>
                              </p:par>
                            </p:childTnLst>
                          </p:cTn>
                        </p:par>
                        <p:par>
                          <p:cTn id="21" fill="hold">
                            <p:stCondLst>
                              <p:cond delay="500"/>
                            </p:stCondLst>
                            <p:childTnLst>
                              <p:par>
                                <p:cTn id="22" presetID="18" presetClass="entr" presetSubtype="6"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trips(downRight)">
                                      <p:cBhvr>
                                        <p:cTn id="24" dur="1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strips(downRight)">
                                      <p:cBhvr>
                                        <p:cTn id="29" dur="1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6"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strips(downRight)">
                                      <p:cBhvr>
                                        <p:cTn id="34" dur="1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6"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strips(downRight)">
                                      <p:cBhvr>
                                        <p:cTn id="39" dur="1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strips(downRight)">
                                      <p:cBhvr>
                                        <p:cTn id="44" dur="15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6"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strips(downRight)">
                                      <p:cBhvr>
                                        <p:cTn id="49" dur="1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6"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strips(downRight)">
                                      <p:cBhvr>
                                        <p:cTn id="54" dur="1500"/>
                                        <p:tgtEl>
                                          <p:spTgt spid="4"/>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6"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strips(downRight)">
                                      <p:cBhvr>
                                        <p:cTn id="59" dur="1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15" grpId="0"/>
      <p:bldP spid="16" grpId="0"/>
      <p:bldP spid="4" grpId="0"/>
      <p:bldP spid="20" grpId="0"/>
      <p:bldP spid="11" grpId="0"/>
      <p:bldP spid="12" grpId="0"/>
      <p:bldP spid="13" grpId="0"/>
      <p:bldP spid="14"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9.2 Μελέτη περίπτωσης (6/7)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25</a:t>
            </a:fld>
            <a:endParaRPr lang="en-US" dirty="0"/>
          </a:p>
        </p:txBody>
      </p:sp>
      <p:sp>
        <p:nvSpPr>
          <p:cNvPr id="9" name="9 - Ορθογώνιο"/>
          <p:cNvSpPr/>
          <p:nvPr/>
        </p:nvSpPr>
        <p:spPr>
          <a:xfrm>
            <a:off x="899592" y="3861048"/>
            <a:ext cx="6912768" cy="1200329"/>
          </a:xfrm>
          <a:prstGeom prst="rect">
            <a:avLst/>
          </a:prstGeom>
        </p:spPr>
        <p:txBody>
          <a:bodyPr wrap="square">
            <a:spAutoFit/>
          </a:bodyPr>
          <a:lstStyle/>
          <a:p>
            <a:pPr marL="285750" indent="-285750">
              <a:buFont typeface="Arial" panose="020B0604020202020204" pitchFamily="34" charset="0"/>
              <a:buChar char="•"/>
            </a:pPr>
            <a:r>
              <a:rPr lang="el-GR" dirty="0" smtClean="0">
                <a:ea typeface="Times New Roman" panose="02020603050405020304" pitchFamily="18" charset="0"/>
              </a:rPr>
              <a:t>συμμετοχή </a:t>
            </a:r>
          </a:p>
          <a:p>
            <a:pPr marL="285750" indent="-285750">
              <a:buFont typeface="Arial" panose="020B0604020202020204" pitchFamily="34" charset="0"/>
              <a:buChar char="•"/>
            </a:pPr>
            <a:r>
              <a:rPr lang="el-GR" dirty="0" smtClean="0">
                <a:ea typeface="Times New Roman" panose="02020603050405020304" pitchFamily="18" charset="0"/>
              </a:rPr>
              <a:t>αποδοτικότητα </a:t>
            </a:r>
            <a:r>
              <a:rPr lang="el-GR" dirty="0">
                <a:ea typeface="Times New Roman" panose="02020603050405020304" pitchFamily="18" charset="0"/>
              </a:rPr>
              <a:t>του εκπαιδευτικού </a:t>
            </a:r>
            <a:r>
              <a:rPr lang="el-GR" dirty="0" smtClean="0">
                <a:ea typeface="Times New Roman" panose="02020603050405020304" pitchFamily="18" charset="0"/>
              </a:rPr>
              <a:t>σχεδιασμού</a:t>
            </a:r>
          </a:p>
          <a:p>
            <a:pPr marL="285750" indent="-285750">
              <a:buFont typeface="Arial" panose="020B0604020202020204" pitchFamily="34" charset="0"/>
              <a:buChar char="•"/>
            </a:pPr>
            <a:r>
              <a:rPr lang="el-GR" dirty="0" smtClean="0">
                <a:ea typeface="Times New Roman" panose="02020603050405020304" pitchFamily="18" charset="0"/>
              </a:rPr>
              <a:t>επίπεδο </a:t>
            </a:r>
            <a:r>
              <a:rPr lang="el-GR" dirty="0">
                <a:ea typeface="Times New Roman" panose="02020603050405020304" pitchFamily="18" charset="0"/>
              </a:rPr>
              <a:t>των γνωστικών </a:t>
            </a:r>
            <a:r>
              <a:rPr lang="el-GR" dirty="0" smtClean="0">
                <a:ea typeface="Times New Roman" panose="02020603050405020304" pitchFamily="18" charset="0"/>
              </a:rPr>
              <a:t>δεξιοτήτων</a:t>
            </a:r>
            <a:endParaRPr lang="en-US" dirty="0" smtClean="0"/>
          </a:p>
        </p:txBody>
      </p:sp>
      <p:sp>
        <p:nvSpPr>
          <p:cNvPr id="11" name="9 - Ορθογώνιο"/>
          <p:cNvSpPr/>
          <p:nvPr/>
        </p:nvSpPr>
        <p:spPr>
          <a:xfrm>
            <a:off x="827584" y="3501008"/>
            <a:ext cx="7632848" cy="461665"/>
          </a:xfrm>
          <a:prstGeom prst="rect">
            <a:avLst/>
          </a:prstGeom>
        </p:spPr>
        <p:txBody>
          <a:bodyPr wrap="square">
            <a:spAutoFit/>
          </a:bodyPr>
          <a:lstStyle/>
          <a:p>
            <a:r>
              <a:rPr lang="el-GR" b="1" dirty="0" smtClean="0"/>
              <a:t>Εστίαση προσοχής</a:t>
            </a:r>
          </a:p>
        </p:txBody>
      </p:sp>
      <p:sp>
        <p:nvSpPr>
          <p:cNvPr id="12" name="9 - Ορθογώνιο"/>
          <p:cNvSpPr/>
          <p:nvPr/>
        </p:nvSpPr>
        <p:spPr>
          <a:xfrm>
            <a:off x="827584" y="4941168"/>
            <a:ext cx="2160240" cy="461665"/>
          </a:xfrm>
          <a:prstGeom prst="rect">
            <a:avLst/>
          </a:prstGeom>
        </p:spPr>
        <p:txBody>
          <a:bodyPr wrap="square">
            <a:spAutoFit/>
          </a:bodyPr>
          <a:lstStyle/>
          <a:p>
            <a:r>
              <a:rPr lang="el-GR" b="1" dirty="0" smtClean="0"/>
              <a:t>Συζήτηση </a:t>
            </a:r>
          </a:p>
        </p:txBody>
      </p:sp>
      <p:sp>
        <p:nvSpPr>
          <p:cNvPr id="14" name="9 - Ορθογώνιο"/>
          <p:cNvSpPr/>
          <p:nvPr/>
        </p:nvSpPr>
        <p:spPr>
          <a:xfrm>
            <a:off x="899592" y="5301208"/>
            <a:ext cx="4464496" cy="461665"/>
          </a:xfrm>
          <a:prstGeom prst="rect">
            <a:avLst/>
          </a:prstGeom>
        </p:spPr>
        <p:txBody>
          <a:bodyPr wrap="square">
            <a:spAutoFit/>
          </a:bodyPr>
          <a:lstStyle/>
          <a:p>
            <a:pPr marL="285750" indent="-285750">
              <a:buFont typeface="Arial" panose="020B0604020202020204" pitchFamily="34" charset="0"/>
              <a:buChar char="•"/>
            </a:pPr>
            <a:r>
              <a:rPr lang="el-GR" dirty="0" smtClean="0">
                <a:ea typeface="Times New Roman" panose="02020603050405020304" pitchFamily="18" charset="0"/>
              </a:rPr>
              <a:t>βαθμός εμπλοκής μαθητών</a:t>
            </a:r>
          </a:p>
        </p:txBody>
      </p:sp>
      <p:sp>
        <p:nvSpPr>
          <p:cNvPr id="15" name="9 - Ορθογώνιο"/>
          <p:cNvSpPr/>
          <p:nvPr/>
        </p:nvSpPr>
        <p:spPr>
          <a:xfrm>
            <a:off x="899592" y="5589240"/>
            <a:ext cx="5400600" cy="461665"/>
          </a:xfrm>
          <a:prstGeom prst="rect">
            <a:avLst/>
          </a:prstGeom>
        </p:spPr>
        <p:txBody>
          <a:bodyPr wrap="square">
            <a:spAutoFit/>
          </a:bodyPr>
          <a:lstStyle/>
          <a:p>
            <a:pPr marL="285750" indent="-285750">
              <a:buFont typeface="Arial" panose="020B0604020202020204" pitchFamily="34" charset="0"/>
              <a:buChar char="•"/>
            </a:pPr>
            <a:r>
              <a:rPr lang="el-GR" dirty="0" smtClean="0">
                <a:ea typeface="Times New Roman" panose="02020603050405020304" pitchFamily="18" charset="0"/>
              </a:rPr>
              <a:t>σχέση </a:t>
            </a:r>
            <a:r>
              <a:rPr lang="el-GR" dirty="0">
                <a:ea typeface="Times New Roman" panose="02020603050405020304" pitchFamily="18" charset="0"/>
              </a:rPr>
              <a:t>επίδοσης </a:t>
            </a:r>
            <a:r>
              <a:rPr lang="en-US" dirty="0" smtClean="0">
                <a:ea typeface="Times New Roman" panose="02020603050405020304" pitchFamily="18" charset="0"/>
              </a:rPr>
              <a:t>Mat test – Ex test</a:t>
            </a:r>
          </a:p>
        </p:txBody>
      </p:sp>
      <p:sp>
        <p:nvSpPr>
          <p:cNvPr id="16" name="9 - Ορθογώνιο"/>
          <p:cNvSpPr/>
          <p:nvPr/>
        </p:nvSpPr>
        <p:spPr>
          <a:xfrm>
            <a:off x="899592" y="5949280"/>
            <a:ext cx="5112568" cy="461665"/>
          </a:xfrm>
          <a:prstGeom prst="rect">
            <a:avLst/>
          </a:prstGeom>
        </p:spPr>
        <p:txBody>
          <a:bodyPr wrap="square">
            <a:spAutoFit/>
          </a:bodyPr>
          <a:lstStyle/>
          <a:p>
            <a:pPr marL="285750" indent="-285750">
              <a:buFont typeface="Arial" panose="020B0604020202020204" pitchFamily="34" charset="0"/>
              <a:buChar char="•"/>
            </a:pPr>
            <a:r>
              <a:rPr lang="el-GR" dirty="0" smtClean="0">
                <a:ea typeface="Times New Roman" panose="02020603050405020304" pitchFamily="18" charset="0"/>
                <a:cs typeface="Times New Roman" panose="02020603050405020304" pitchFamily="18" charset="0"/>
              </a:rPr>
              <a:t>προβλεπόμενος χρόνος διδασκαλίας</a:t>
            </a:r>
            <a:endParaRPr lang="el-GR"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3" name="9 - Ορθογώνιο"/>
          <p:cNvSpPr/>
          <p:nvPr/>
        </p:nvSpPr>
        <p:spPr>
          <a:xfrm>
            <a:off x="827584" y="1196752"/>
            <a:ext cx="7632848" cy="461665"/>
          </a:xfrm>
          <a:prstGeom prst="rect">
            <a:avLst/>
          </a:prstGeom>
        </p:spPr>
        <p:txBody>
          <a:bodyPr wrap="square">
            <a:spAutoFit/>
          </a:bodyPr>
          <a:lstStyle/>
          <a:p>
            <a:r>
              <a:rPr lang="el-GR" b="1" dirty="0" smtClean="0"/>
              <a:t>Παρέμβαση στην τάξη</a:t>
            </a:r>
          </a:p>
        </p:txBody>
      </p:sp>
      <p:sp>
        <p:nvSpPr>
          <p:cNvPr id="17" name="9 - Ορθογώνιο"/>
          <p:cNvSpPr/>
          <p:nvPr/>
        </p:nvSpPr>
        <p:spPr>
          <a:xfrm>
            <a:off x="899592" y="1552724"/>
            <a:ext cx="4464496" cy="1569660"/>
          </a:xfrm>
          <a:prstGeom prst="rect">
            <a:avLst/>
          </a:prstGeom>
        </p:spPr>
        <p:txBody>
          <a:bodyPr wrap="square">
            <a:spAutoFit/>
          </a:bodyPr>
          <a:lstStyle/>
          <a:p>
            <a:r>
              <a:rPr lang="el-GR" b="1" dirty="0" smtClean="0"/>
              <a:t>Ωριαία διδασκαλία </a:t>
            </a:r>
          </a:p>
          <a:p>
            <a:pPr marL="285750" indent="-285750">
              <a:buFont typeface="Arial" panose="020B0604020202020204" pitchFamily="34" charset="0"/>
              <a:buChar char="•"/>
            </a:pPr>
            <a:r>
              <a:rPr lang="el-GR" dirty="0" smtClean="0"/>
              <a:t>ανατροφοδότηση από το υλικό </a:t>
            </a:r>
          </a:p>
          <a:p>
            <a:pPr marL="285750" indent="-285750">
              <a:buFont typeface="Arial" panose="020B0604020202020204" pitchFamily="34" charset="0"/>
              <a:buChar char="•"/>
            </a:pPr>
            <a:r>
              <a:rPr lang="el-GR" dirty="0" smtClean="0"/>
              <a:t>τα αποτελέσματα των δύο τεστ     </a:t>
            </a:r>
          </a:p>
          <a:p>
            <a:endParaRPr lang="el-GR" dirty="0" smtClean="0"/>
          </a:p>
        </p:txBody>
      </p:sp>
      <p:sp>
        <p:nvSpPr>
          <p:cNvPr id="18" name="TextBox 17"/>
          <p:cNvSpPr txBox="1"/>
          <p:nvPr/>
        </p:nvSpPr>
        <p:spPr>
          <a:xfrm>
            <a:off x="899592" y="2708920"/>
            <a:ext cx="6912768" cy="461665"/>
          </a:xfrm>
          <a:prstGeom prst="rect">
            <a:avLst/>
          </a:prstGeom>
          <a:noFill/>
        </p:spPr>
        <p:txBody>
          <a:bodyPr wrap="square" rtlCol="0">
            <a:spAutoFit/>
          </a:bodyPr>
          <a:lstStyle/>
          <a:p>
            <a:pPr marL="285750" indent="-285750">
              <a:buFont typeface="Arial" panose="020B0604020202020204" pitchFamily="34" charset="0"/>
              <a:buChar char="•"/>
            </a:pPr>
            <a:r>
              <a:rPr lang="el-GR" b="1" dirty="0" smtClean="0"/>
              <a:t>Ανατροφοδότηση</a:t>
            </a:r>
            <a:r>
              <a:rPr lang="el-GR" dirty="0" smtClean="0"/>
              <a:t> για την επόμενη παρέμβαση </a:t>
            </a:r>
            <a:endParaRPr lang="el-GR" dirty="0"/>
          </a:p>
        </p:txBody>
      </p:sp>
      <p:sp>
        <p:nvSpPr>
          <p:cNvPr id="19" name="TextBox 18"/>
          <p:cNvSpPr txBox="1"/>
          <p:nvPr/>
        </p:nvSpPr>
        <p:spPr>
          <a:xfrm>
            <a:off x="5004048" y="1772816"/>
            <a:ext cx="4176464" cy="923330"/>
          </a:xfrm>
          <a:prstGeom prst="rect">
            <a:avLst/>
          </a:prstGeom>
          <a:noFill/>
        </p:spPr>
        <p:txBody>
          <a:bodyPr wrap="square" rtlCol="0">
            <a:spAutoFit/>
          </a:bodyPr>
          <a:lstStyle/>
          <a:p>
            <a:r>
              <a:rPr lang="el-GR" sz="5400" dirty="0" smtClean="0"/>
              <a:t>}</a:t>
            </a:r>
            <a:r>
              <a:rPr lang="el-GR" sz="5400" b="1" dirty="0" smtClean="0"/>
              <a:t>→</a:t>
            </a:r>
            <a:r>
              <a:rPr lang="el-GR" dirty="0" smtClean="0"/>
              <a:t>  </a:t>
            </a:r>
            <a:r>
              <a:rPr lang="el-GR" sz="3200" b="1" dirty="0" smtClean="0"/>
              <a:t>Εξατομίκευση</a:t>
            </a:r>
            <a:endParaRPr lang="el-GR" sz="3200" b="1" dirty="0"/>
          </a:p>
        </p:txBody>
      </p:sp>
      <p:sp>
        <p:nvSpPr>
          <p:cNvPr id="20" name="TextBox 19"/>
          <p:cNvSpPr txBox="1"/>
          <p:nvPr/>
        </p:nvSpPr>
        <p:spPr>
          <a:xfrm>
            <a:off x="827584" y="3140968"/>
            <a:ext cx="7128792" cy="461665"/>
          </a:xfrm>
          <a:prstGeom prst="rect">
            <a:avLst/>
          </a:prstGeom>
          <a:noFill/>
        </p:spPr>
        <p:txBody>
          <a:bodyPr wrap="square" rtlCol="0">
            <a:spAutoFit/>
          </a:bodyPr>
          <a:lstStyle/>
          <a:p>
            <a:r>
              <a:rPr lang="el-GR" b="1" dirty="0" smtClean="0"/>
              <a:t>Παρουσία Κριτικού φίλου και συναδέλφων</a:t>
            </a:r>
            <a:endParaRPr lang="el-GR" b="1" dirty="0"/>
          </a:p>
        </p:txBody>
      </p:sp>
    </p:spTree>
    <p:extLst>
      <p:ext uri="{BB962C8B-B14F-4D97-AF65-F5344CB8AC3E}">
        <p14:creationId xmlns:p14="http://schemas.microsoft.com/office/powerpoint/2010/main" val="3950994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1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strips(downRight)">
                                      <p:cBhvr>
                                        <p:cTn id="12" dur="1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strips(downRight)">
                                      <p:cBhvr>
                                        <p:cTn id="17" dur="1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strips(downRight)">
                                      <p:cBhvr>
                                        <p:cTn id="22" dur="1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trips(downRight)">
                                      <p:cBhvr>
                                        <p:cTn id="27" dur="1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Right)">
                                      <p:cBhvr>
                                        <p:cTn id="32" dur="1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strips(downRight)">
                                      <p:cBhvr>
                                        <p:cTn id="37" dur="1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strips(downRight)">
                                      <p:cBhvr>
                                        <p:cTn id="42" dur="1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strips(downRight)">
                                      <p:cBhvr>
                                        <p:cTn id="47" dur="1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strips(downRight)">
                                      <p:cBhvr>
                                        <p:cTn id="52" dur="1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strips(downRight)">
                                      <p:cBhvr>
                                        <p:cTn id="57" dur="1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4" grpId="0"/>
      <p:bldP spid="15" grpId="0"/>
      <p:bldP spid="16" grpId="0"/>
      <p:bldP spid="13" grpId="0"/>
      <p:bldP spid="17" grpId="0"/>
      <p:bldP spid="18" grpId="0"/>
      <p:bldP spid="19" grpId="0"/>
      <p:bldP spid="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9.2 Μελέτη περίπτωσης (7/7)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26</a:t>
            </a:fld>
            <a:endParaRPr lang="en-US" dirty="0"/>
          </a:p>
        </p:txBody>
      </p:sp>
      <p:sp>
        <p:nvSpPr>
          <p:cNvPr id="9" name="9 - Ορθογώνιο"/>
          <p:cNvSpPr/>
          <p:nvPr/>
        </p:nvSpPr>
        <p:spPr>
          <a:xfrm>
            <a:off x="971600" y="1196752"/>
            <a:ext cx="8352928" cy="1200329"/>
          </a:xfrm>
          <a:prstGeom prst="rect">
            <a:avLst/>
          </a:prstGeom>
        </p:spPr>
        <p:txBody>
          <a:bodyPr wrap="square">
            <a:spAutoFit/>
          </a:bodyPr>
          <a:lstStyle/>
          <a:p>
            <a:r>
              <a:rPr lang="el-GR" b="1" dirty="0" smtClean="0"/>
              <a:t>Τελικό τεστ - </a:t>
            </a:r>
            <a:r>
              <a:rPr lang="en-US" b="1" dirty="0" smtClean="0"/>
              <a:t>Post test </a:t>
            </a:r>
          </a:p>
          <a:p>
            <a:pPr marL="285750" indent="-285750">
              <a:buFont typeface="Arial" panose="020B0604020202020204" pitchFamily="34" charset="0"/>
              <a:buChar char="•"/>
            </a:pPr>
            <a:r>
              <a:rPr lang="el-GR" dirty="0" smtClean="0">
                <a:ea typeface="Times New Roman" panose="02020603050405020304" pitchFamily="18" charset="0"/>
              </a:rPr>
              <a:t>Αναδιαμόρφωση (Στόχος υψηλότερες </a:t>
            </a:r>
            <a:r>
              <a:rPr lang="el-GR" dirty="0">
                <a:ea typeface="Times New Roman" panose="02020603050405020304" pitchFamily="18" charset="0"/>
              </a:rPr>
              <a:t>γνωστικές </a:t>
            </a:r>
            <a:r>
              <a:rPr lang="el-GR" dirty="0" smtClean="0">
                <a:ea typeface="Times New Roman" panose="02020603050405020304" pitchFamily="18" charset="0"/>
              </a:rPr>
              <a:t>δεξιότητες)</a:t>
            </a:r>
            <a:endParaRPr lang="en-US" dirty="0" smtClean="0">
              <a:ea typeface="Times New Roman" panose="02020603050405020304" pitchFamily="18" charset="0"/>
            </a:endParaRPr>
          </a:p>
          <a:p>
            <a:pPr marL="285750" indent="-285750">
              <a:buFont typeface="Arial" panose="020B0604020202020204" pitchFamily="34" charset="0"/>
              <a:buChar char="•"/>
            </a:pPr>
            <a:r>
              <a:rPr lang="el-GR" dirty="0" smtClean="0"/>
              <a:t>Υλοποίηση</a:t>
            </a:r>
            <a:endParaRPr lang="el-GR" dirty="0"/>
          </a:p>
        </p:txBody>
      </p:sp>
      <p:sp>
        <p:nvSpPr>
          <p:cNvPr id="11" name="9 - Ορθογώνιο"/>
          <p:cNvSpPr/>
          <p:nvPr/>
        </p:nvSpPr>
        <p:spPr>
          <a:xfrm>
            <a:off x="899592" y="5301208"/>
            <a:ext cx="3672408" cy="461665"/>
          </a:xfrm>
          <a:prstGeom prst="rect">
            <a:avLst/>
          </a:prstGeom>
        </p:spPr>
        <p:txBody>
          <a:bodyPr wrap="square">
            <a:spAutoFit/>
          </a:bodyPr>
          <a:lstStyle/>
          <a:p>
            <a:r>
              <a:rPr lang="el-GR" b="1" dirty="0" smtClean="0"/>
              <a:t>Τελική επιλογή δείγματος</a:t>
            </a:r>
          </a:p>
        </p:txBody>
      </p:sp>
      <p:sp>
        <p:nvSpPr>
          <p:cNvPr id="10" name="9 - Ορθογώνιο"/>
          <p:cNvSpPr/>
          <p:nvPr/>
        </p:nvSpPr>
        <p:spPr>
          <a:xfrm>
            <a:off x="4499992" y="5301208"/>
            <a:ext cx="2736304" cy="461665"/>
          </a:xfrm>
          <a:prstGeom prst="rect">
            <a:avLst/>
          </a:prstGeom>
        </p:spPr>
        <p:txBody>
          <a:bodyPr wrap="square">
            <a:spAutoFit/>
          </a:bodyPr>
          <a:lstStyle/>
          <a:p>
            <a:r>
              <a:rPr lang="el-GR" dirty="0" smtClean="0"/>
              <a:t>38 μαθητές</a:t>
            </a:r>
          </a:p>
        </p:txBody>
      </p:sp>
      <p:sp>
        <p:nvSpPr>
          <p:cNvPr id="4" name="Ορθογώνιο 3"/>
          <p:cNvSpPr/>
          <p:nvPr/>
        </p:nvSpPr>
        <p:spPr>
          <a:xfrm>
            <a:off x="899592" y="5661248"/>
            <a:ext cx="7776864" cy="461665"/>
          </a:xfrm>
          <a:prstGeom prst="rect">
            <a:avLst/>
          </a:prstGeom>
        </p:spPr>
        <p:txBody>
          <a:bodyPr wrap="square">
            <a:spAutoFit/>
          </a:bodyPr>
          <a:lstStyle/>
          <a:p>
            <a:r>
              <a:rPr lang="el-GR" b="1" dirty="0" smtClean="0">
                <a:ea typeface="Times New Roman" panose="02020603050405020304" pitchFamily="18" charset="0"/>
              </a:rPr>
              <a:t>Στατιστική ανάλυση των αποτελεσμάτων</a:t>
            </a:r>
            <a:endParaRPr lang="en-US" b="1" dirty="0">
              <a:ea typeface="Times New Roman" panose="02020603050405020304" pitchFamily="18" charset="0"/>
            </a:endParaRPr>
          </a:p>
        </p:txBody>
      </p:sp>
      <p:sp>
        <p:nvSpPr>
          <p:cNvPr id="12" name="Ορθογώνιο 11"/>
          <p:cNvSpPr/>
          <p:nvPr/>
        </p:nvSpPr>
        <p:spPr>
          <a:xfrm>
            <a:off x="899592" y="6021288"/>
            <a:ext cx="7776864" cy="461665"/>
          </a:xfrm>
          <a:prstGeom prst="rect">
            <a:avLst/>
          </a:prstGeom>
        </p:spPr>
        <p:txBody>
          <a:bodyPr wrap="square">
            <a:spAutoFit/>
          </a:bodyPr>
          <a:lstStyle/>
          <a:p>
            <a:r>
              <a:rPr lang="el-GR" b="1" dirty="0" smtClean="0">
                <a:ea typeface="Times New Roman" panose="02020603050405020304" pitchFamily="18" charset="0"/>
              </a:rPr>
              <a:t>Ευρήματα - Συμπεράσματα</a:t>
            </a:r>
          </a:p>
        </p:txBody>
      </p:sp>
      <p:pic>
        <p:nvPicPr>
          <p:cNvPr id="13" name="Εικόνα 12"/>
          <p:cNvPicPr>
            <a:picLocks noChangeAspect="1"/>
          </p:cNvPicPr>
          <p:nvPr/>
        </p:nvPicPr>
        <p:blipFill>
          <a:blip r:embed="rId3"/>
          <a:stretch>
            <a:fillRect/>
          </a:stretch>
        </p:blipFill>
        <p:spPr>
          <a:xfrm>
            <a:off x="1403648" y="2348880"/>
            <a:ext cx="5875592" cy="3096344"/>
          </a:xfrm>
          <a:prstGeom prst="rect">
            <a:avLst/>
          </a:prstGeom>
        </p:spPr>
      </p:pic>
    </p:spTree>
    <p:extLst>
      <p:ext uri="{BB962C8B-B14F-4D97-AF65-F5344CB8AC3E}">
        <p14:creationId xmlns:p14="http://schemas.microsoft.com/office/powerpoint/2010/main" val="1520358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1500"/>
                                        <p:tgtEl>
                                          <p:spTgt spid="9"/>
                                        </p:tgtEl>
                                      </p:cBhvr>
                                    </p:animEffect>
                                  </p:childTnLst>
                                </p:cTn>
                              </p:par>
                              <p:par>
                                <p:cTn id="8" presetID="18" presetClass="entr" presetSubtype="6"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strips(downRight)">
                                      <p:cBhvr>
                                        <p:cTn id="10" dur="1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downRight)">
                                      <p:cBhvr>
                                        <p:cTn id="15" dur="1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trips(downRight)">
                                      <p:cBhvr>
                                        <p:cTn id="20" dur="1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0" grpId="0"/>
      <p:bldP spid="4" grpId="0"/>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064896" cy="576064"/>
          </a:xfrm>
        </p:spPr>
        <p:txBody>
          <a:bodyPr>
            <a:noAutofit/>
          </a:bodyPr>
          <a:lstStyle/>
          <a:p>
            <a:r>
              <a:rPr lang="el-GR" sz="3600" dirty="0" smtClean="0"/>
              <a:t>10. Αποτελέσματα–Κύρια ευρήματα (1/7)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27</a:t>
            </a:fld>
            <a:endParaRPr lang="en-US" dirty="0"/>
          </a:p>
        </p:txBody>
      </p:sp>
      <p:graphicFrame>
        <p:nvGraphicFramePr>
          <p:cNvPr id="11" name="Γράφημα 10"/>
          <p:cNvGraphicFramePr/>
          <p:nvPr>
            <p:extLst>
              <p:ext uri="{D42A27DB-BD31-4B8C-83A1-F6EECF244321}">
                <p14:modId xmlns:p14="http://schemas.microsoft.com/office/powerpoint/2010/main" val="1705947793"/>
              </p:ext>
            </p:extLst>
          </p:nvPr>
        </p:nvGraphicFramePr>
        <p:xfrm>
          <a:off x="1475656" y="1340768"/>
          <a:ext cx="6840760" cy="50405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084806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100392" cy="576064"/>
          </a:xfrm>
        </p:spPr>
        <p:txBody>
          <a:bodyPr>
            <a:noAutofit/>
          </a:bodyPr>
          <a:lstStyle/>
          <a:p>
            <a:r>
              <a:rPr lang="el-GR" sz="3600" dirty="0"/>
              <a:t>10. </a:t>
            </a:r>
            <a:r>
              <a:rPr lang="el-GR" sz="3600" dirty="0" smtClean="0"/>
              <a:t>Αποτελέσματα–Κύρια ευρήματα (2/7)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28</a:t>
            </a:fld>
            <a:endParaRPr lang="en-US" dirty="0"/>
          </a:p>
        </p:txBody>
      </p:sp>
      <p:sp>
        <p:nvSpPr>
          <p:cNvPr id="9" name="9 - Ορθογώνιο"/>
          <p:cNvSpPr/>
          <p:nvPr/>
        </p:nvSpPr>
        <p:spPr>
          <a:xfrm>
            <a:off x="1835696" y="1196752"/>
            <a:ext cx="5688632" cy="461665"/>
          </a:xfrm>
          <a:prstGeom prst="rect">
            <a:avLst/>
          </a:prstGeom>
        </p:spPr>
        <p:txBody>
          <a:bodyPr wrap="square">
            <a:spAutoFit/>
          </a:bodyPr>
          <a:lstStyle/>
          <a:p>
            <a:r>
              <a:rPr lang="el-GR" b="1" dirty="0"/>
              <a:t>Γνωστική Δεξιότητα Γνωρίζω </a:t>
            </a:r>
            <a:r>
              <a:rPr lang="el-GR" b="1" dirty="0" smtClean="0"/>
              <a:t>– Μαθαίνω</a:t>
            </a:r>
          </a:p>
        </p:txBody>
      </p:sp>
      <p:graphicFrame>
        <p:nvGraphicFramePr>
          <p:cNvPr id="11" name="Γράφημα 10"/>
          <p:cNvGraphicFramePr/>
          <p:nvPr>
            <p:extLst>
              <p:ext uri="{D42A27DB-BD31-4B8C-83A1-F6EECF244321}">
                <p14:modId xmlns:p14="http://schemas.microsoft.com/office/powerpoint/2010/main" val="1303888313"/>
              </p:ext>
            </p:extLst>
          </p:nvPr>
        </p:nvGraphicFramePr>
        <p:xfrm>
          <a:off x="1835696" y="1844824"/>
          <a:ext cx="5904656" cy="280831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187624" y="4437112"/>
            <a:ext cx="4392488" cy="461665"/>
          </a:xfrm>
          <a:prstGeom prst="rect">
            <a:avLst/>
          </a:prstGeom>
          <a:noFill/>
        </p:spPr>
        <p:txBody>
          <a:bodyPr wrap="square" rtlCol="0">
            <a:spAutoFit/>
          </a:bodyPr>
          <a:lstStyle/>
          <a:p>
            <a:r>
              <a:rPr lang="en-US" dirty="0" smtClean="0">
                <a:solidFill>
                  <a:schemeClr val="accent1">
                    <a:lumMod val="75000"/>
                  </a:schemeClr>
                </a:solidFill>
              </a:rPr>
              <a:t>Pre test</a:t>
            </a:r>
            <a:r>
              <a:rPr lang="el-GR" dirty="0" smtClean="0">
                <a:solidFill>
                  <a:schemeClr val="accent1">
                    <a:lumMod val="75000"/>
                  </a:schemeClr>
                </a:solidFill>
              </a:rPr>
              <a:t>:</a:t>
            </a:r>
            <a:r>
              <a:rPr lang="en-US" dirty="0" smtClean="0">
                <a:solidFill>
                  <a:schemeClr val="accent1">
                    <a:lumMod val="75000"/>
                  </a:schemeClr>
                </a:solidFill>
              </a:rPr>
              <a:t> </a:t>
            </a:r>
            <a:r>
              <a:rPr lang="el-GR" dirty="0" smtClean="0">
                <a:solidFill>
                  <a:schemeClr val="accent1">
                    <a:lumMod val="75000"/>
                  </a:schemeClr>
                </a:solidFill>
              </a:rPr>
              <a:t>πολύ χαμηλή επίδοση</a:t>
            </a:r>
            <a:endParaRPr lang="el-GR" dirty="0">
              <a:solidFill>
                <a:schemeClr val="accent1">
                  <a:lumMod val="75000"/>
                </a:schemeClr>
              </a:solidFill>
            </a:endParaRPr>
          </a:p>
        </p:txBody>
      </p:sp>
      <p:sp>
        <p:nvSpPr>
          <p:cNvPr id="10" name="TextBox 9"/>
          <p:cNvSpPr txBox="1"/>
          <p:nvPr/>
        </p:nvSpPr>
        <p:spPr>
          <a:xfrm>
            <a:off x="1187624" y="4797152"/>
            <a:ext cx="4392488" cy="830997"/>
          </a:xfrm>
          <a:prstGeom prst="rect">
            <a:avLst/>
          </a:prstGeom>
          <a:noFill/>
        </p:spPr>
        <p:txBody>
          <a:bodyPr wrap="square" rtlCol="0">
            <a:spAutoFit/>
          </a:bodyPr>
          <a:lstStyle/>
          <a:p>
            <a:r>
              <a:rPr lang="en-US" dirty="0" smtClean="0">
                <a:solidFill>
                  <a:schemeClr val="accent2">
                    <a:lumMod val="75000"/>
                  </a:schemeClr>
                </a:solidFill>
              </a:rPr>
              <a:t>Ex test</a:t>
            </a:r>
            <a:r>
              <a:rPr lang="el-GR" dirty="0" smtClean="0">
                <a:solidFill>
                  <a:schemeClr val="accent2">
                    <a:lumMod val="75000"/>
                  </a:schemeClr>
                </a:solidFill>
              </a:rPr>
              <a:t>:</a:t>
            </a:r>
            <a:r>
              <a:rPr lang="en-US" dirty="0" smtClean="0">
                <a:solidFill>
                  <a:schemeClr val="accent2">
                    <a:lumMod val="75000"/>
                  </a:schemeClr>
                </a:solidFill>
              </a:rPr>
              <a:t> </a:t>
            </a:r>
            <a:r>
              <a:rPr lang="el-GR" dirty="0" smtClean="0">
                <a:solidFill>
                  <a:schemeClr val="accent2">
                    <a:lumMod val="75000"/>
                  </a:schemeClr>
                </a:solidFill>
              </a:rPr>
              <a:t>1/3 βελτιώθηκε</a:t>
            </a:r>
          </a:p>
          <a:p>
            <a:r>
              <a:rPr lang="el-GR" dirty="0">
                <a:solidFill>
                  <a:schemeClr val="accent2">
                    <a:lumMod val="75000"/>
                  </a:schemeClr>
                </a:solidFill>
              </a:rPr>
              <a:t> </a:t>
            </a:r>
            <a:r>
              <a:rPr lang="el-GR" dirty="0" smtClean="0">
                <a:solidFill>
                  <a:schemeClr val="accent2">
                    <a:lumMod val="75000"/>
                  </a:schemeClr>
                </a:solidFill>
              </a:rPr>
              <a:t>            Αρίστευσε το 32%</a:t>
            </a:r>
          </a:p>
        </p:txBody>
      </p:sp>
      <p:sp>
        <p:nvSpPr>
          <p:cNvPr id="12" name="TextBox 11"/>
          <p:cNvSpPr txBox="1"/>
          <p:nvPr/>
        </p:nvSpPr>
        <p:spPr>
          <a:xfrm>
            <a:off x="1187624" y="5589240"/>
            <a:ext cx="4392488" cy="830997"/>
          </a:xfrm>
          <a:prstGeom prst="rect">
            <a:avLst/>
          </a:prstGeom>
          <a:noFill/>
        </p:spPr>
        <p:txBody>
          <a:bodyPr wrap="square" rtlCol="0">
            <a:spAutoFit/>
          </a:bodyPr>
          <a:lstStyle/>
          <a:p>
            <a:r>
              <a:rPr lang="en-US" dirty="0" smtClean="0"/>
              <a:t> Post test</a:t>
            </a:r>
            <a:r>
              <a:rPr lang="el-GR" dirty="0" smtClean="0"/>
              <a:t>:</a:t>
            </a:r>
            <a:r>
              <a:rPr lang="en-US" dirty="0" smtClean="0"/>
              <a:t> 9</a:t>
            </a:r>
            <a:r>
              <a:rPr lang="el-GR" dirty="0" smtClean="0"/>
              <a:t>/</a:t>
            </a:r>
            <a:r>
              <a:rPr lang="en-US" dirty="0" smtClean="0"/>
              <a:t>10</a:t>
            </a:r>
            <a:r>
              <a:rPr lang="el-GR" dirty="0" smtClean="0"/>
              <a:t> βελτιώθηκαν</a:t>
            </a:r>
          </a:p>
          <a:p>
            <a:r>
              <a:rPr lang="el-GR" dirty="0"/>
              <a:t> </a:t>
            </a:r>
            <a:r>
              <a:rPr lang="el-GR" dirty="0" smtClean="0"/>
              <a:t>            </a:t>
            </a:r>
            <a:r>
              <a:rPr lang="en-US" dirty="0" smtClean="0"/>
              <a:t>    </a:t>
            </a:r>
            <a:r>
              <a:rPr lang="el-GR" dirty="0" smtClean="0"/>
              <a:t>Αρίστευσε το 82%</a:t>
            </a:r>
          </a:p>
        </p:txBody>
      </p:sp>
      <p:sp>
        <p:nvSpPr>
          <p:cNvPr id="13" name="9 - Ορθογώνιο"/>
          <p:cNvSpPr/>
          <p:nvPr/>
        </p:nvSpPr>
        <p:spPr>
          <a:xfrm>
            <a:off x="2987824" y="1556792"/>
            <a:ext cx="3096344" cy="400110"/>
          </a:xfrm>
          <a:prstGeom prst="rect">
            <a:avLst/>
          </a:prstGeom>
        </p:spPr>
        <p:txBody>
          <a:bodyPr wrap="square">
            <a:spAutoFit/>
          </a:bodyPr>
          <a:lstStyle/>
          <a:p>
            <a:r>
              <a:rPr lang="el-GR" sz="2000" b="1" dirty="0" err="1" smtClean="0"/>
              <a:t>Απομνημόμευση</a:t>
            </a:r>
            <a:r>
              <a:rPr lang="el-GR" sz="2000" b="1" dirty="0" smtClean="0"/>
              <a:t> ορισμών</a:t>
            </a:r>
          </a:p>
        </p:txBody>
      </p:sp>
    </p:spTree>
    <p:extLst>
      <p:ext uri="{BB962C8B-B14F-4D97-AF65-F5344CB8AC3E}">
        <p14:creationId xmlns:p14="http://schemas.microsoft.com/office/powerpoint/2010/main" val="324441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downRight)">
                                      <p:cBhvr>
                                        <p:cTn id="12" dur="1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strips(downRight)">
                                      <p:cBhvr>
                                        <p:cTn id="17"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064896" cy="576064"/>
          </a:xfrm>
        </p:spPr>
        <p:txBody>
          <a:bodyPr>
            <a:noAutofit/>
          </a:bodyPr>
          <a:lstStyle/>
          <a:p>
            <a:r>
              <a:rPr lang="el-GR" sz="3600" dirty="0" smtClean="0"/>
              <a:t>10. Αποτελέσματα–Κύρια ευρήματα (3/7)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29</a:t>
            </a:fld>
            <a:endParaRPr lang="en-US" dirty="0"/>
          </a:p>
        </p:txBody>
      </p:sp>
      <p:sp>
        <p:nvSpPr>
          <p:cNvPr id="9" name="9 - Ορθογώνιο"/>
          <p:cNvSpPr/>
          <p:nvPr/>
        </p:nvSpPr>
        <p:spPr>
          <a:xfrm>
            <a:off x="2915816" y="1124744"/>
            <a:ext cx="4176464" cy="461665"/>
          </a:xfrm>
          <a:prstGeom prst="rect">
            <a:avLst/>
          </a:prstGeom>
        </p:spPr>
        <p:txBody>
          <a:bodyPr wrap="square">
            <a:spAutoFit/>
          </a:bodyPr>
          <a:lstStyle/>
          <a:p>
            <a:r>
              <a:rPr lang="el-GR" b="1" dirty="0"/>
              <a:t>Γνωστική Δεξιότητα Κατανοώ</a:t>
            </a:r>
            <a:endParaRPr lang="el-GR" b="1" dirty="0" smtClean="0"/>
          </a:p>
        </p:txBody>
      </p:sp>
      <p:graphicFrame>
        <p:nvGraphicFramePr>
          <p:cNvPr id="12" name="Γράφημα 11"/>
          <p:cNvGraphicFramePr/>
          <p:nvPr>
            <p:extLst>
              <p:ext uri="{D42A27DB-BD31-4B8C-83A1-F6EECF244321}">
                <p14:modId xmlns:p14="http://schemas.microsoft.com/office/powerpoint/2010/main" val="290191153"/>
              </p:ext>
            </p:extLst>
          </p:nvPr>
        </p:nvGraphicFramePr>
        <p:xfrm>
          <a:off x="1619672" y="1772816"/>
          <a:ext cx="6840760" cy="295232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043608" y="4509120"/>
            <a:ext cx="4392488" cy="461665"/>
          </a:xfrm>
          <a:prstGeom prst="rect">
            <a:avLst/>
          </a:prstGeom>
          <a:noFill/>
        </p:spPr>
        <p:txBody>
          <a:bodyPr wrap="square" rtlCol="0">
            <a:spAutoFit/>
          </a:bodyPr>
          <a:lstStyle/>
          <a:p>
            <a:r>
              <a:rPr lang="en-US" dirty="0" smtClean="0">
                <a:solidFill>
                  <a:schemeClr val="accent1">
                    <a:lumMod val="75000"/>
                  </a:schemeClr>
                </a:solidFill>
              </a:rPr>
              <a:t>Pre test</a:t>
            </a:r>
            <a:r>
              <a:rPr lang="el-GR" dirty="0" smtClean="0">
                <a:solidFill>
                  <a:schemeClr val="accent1">
                    <a:lumMod val="75000"/>
                  </a:schemeClr>
                </a:solidFill>
              </a:rPr>
              <a:t>:</a:t>
            </a:r>
            <a:r>
              <a:rPr lang="en-US" dirty="0" smtClean="0">
                <a:solidFill>
                  <a:schemeClr val="accent1">
                    <a:lumMod val="75000"/>
                  </a:schemeClr>
                </a:solidFill>
              </a:rPr>
              <a:t> </a:t>
            </a:r>
            <a:r>
              <a:rPr lang="el-GR" dirty="0" smtClean="0">
                <a:solidFill>
                  <a:schemeClr val="accent1">
                    <a:lumMod val="75000"/>
                  </a:schemeClr>
                </a:solidFill>
              </a:rPr>
              <a:t>  πολύ χαμηλή επίδοση</a:t>
            </a:r>
            <a:endParaRPr lang="el-GR" dirty="0">
              <a:solidFill>
                <a:schemeClr val="accent1">
                  <a:lumMod val="75000"/>
                </a:schemeClr>
              </a:solidFill>
            </a:endParaRPr>
          </a:p>
        </p:txBody>
      </p:sp>
      <p:sp>
        <p:nvSpPr>
          <p:cNvPr id="11" name="TextBox 10"/>
          <p:cNvSpPr txBox="1"/>
          <p:nvPr/>
        </p:nvSpPr>
        <p:spPr>
          <a:xfrm>
            <a:off x="1043608" y="5013176"/>
            <a:ext cx="4392488" cy="461665"/>
          </a:xfrm>
          <a:prstGeom prst="rect">
            <a:avLst/>
          </a:prstGeom>
          <a:noFill/>
        </p:spPr>
        <p:txBody>
          <a:bodyPr wrap="square" rtlCol="0">
            <a:spAutoFit/>
          </a:bodyPr>
          <a:lstStyle>
            <a:defPPr>
              <a:defRPr lang="de-DE"/>
            </a:defPPr>
            <a:lvl1pPr>
              <a:defRPr>
                <a:solidFill>
                  <a:schemeClr val="accent2">
                    <a:lumMod val="75000"/>
                  </a:schemeClr>
                </a:solidFill>
              </a:defRPr>
            </a:lvl1pPr>
          </a:lstStyle>
          <a:p>
            <a:r>
              <a:rPr lang="en-US" dirty="0"/>
              <a:t>Mat test</a:t>
            </a:r>
            <a:r>
              <a:rPr lang="el-GR" dirty="0"/>
              <a:t>:</a:t>
            </a:r>
            <a:r>
              <a:rPr lang="en-US" dirty="0"/>
              <a:t> </a:t>
            </a:r>
            <a:r>
              <a:rPr lang="el-GR" dirty="0" smtClean="0"/>
              <a:t> </a:t>
            </a:r>
            <a:r>
              <a:rPr lang="en-US" dirty="0" smtClean="0"/>
              <a:t>9</a:t>
            </a:r>
            <a:r>
              <a:rPr lang="el-GR" dirty="0" smtClean="0"/>
              <a:t>2%</a:t>
            </a:r>
            <a:r>
              <a:rPr lang="en-US" dirty="0" smtClean="0"/>
              <a:t> </a:t>
            </a:r>
            <a:r>
              <a:rPr lang="el-GR" dirty="0"/>
              <a:t>πάνω από τη βάση</a:t>
            </a:r>
          </a:p>
        </p:txBody>
      </p:sp>
      <p:sp>
        <p:nvSpPr>
          <p:cNvPr id="13" name="TextBox 12"/>
          <p:cNvSpPr txBox="1"/>
          <p:nvPr/>
        </p:nvSpPr>
        <p:spPr>
          <a:xfrm>
            <a:off x="971600" y="5487615"/>
            <a:ext cx="4392488" cy="461665"/>
          </a:xfrm>
          <a:prstGeom prst="rect">
            <a:avLst/>
          </a:prstGeom>
          <a:noFill/>
        </p:spPr>
        <p:txBody>
          <a:bodyPr wrap="square" rtlCol="0">
            <a:spAutoFit/>
          </a:bodyPr>
          <a:lstStyle/>
          <a:p>
            <a:r>
              <a:rPr lang="en-US" dirty="0" smtClean="0"/>
              <a:t> Ex test</a:t>
            </a:r>
            <a:r>
              <a:rPr lang="el-GR" dirty="0" smtClean="0"/>
              <a:t>:</a:t>
            </a:r>
            <a:r>
              <a:rPr lang="en-US" dirty="0" smtClean="0"/>
              <a:t> </a:t>
            </a:r>
            <a:r>
              <a:rPr lang="el-GR" dirty="0" smtClean="0"/>
              <a:t>   67% πάνω από τη βάση</a:t>
            </a:r>
          </a:p>
        </p:txBody>
      </p:sp>
      <p:sp>
        <p:nvSpPr>
          <p:cNvPr id="14" name="TextBox 13"/>
          <p:cNvSpPr txBox="1"/>
          <p:nvPr/>
        </p:nvSpPr>
        <p:spPr>
          <a:xfrm>
            <a:off x="971600" y="5949280"/>
            <a:ext cx="5904656" cy="461665"/>
          </a:xfrm>
          <a:prstGeom prst="rect">
            <a:avLst/>
          </a:prstGeom>
          <a:noFill/>
        </p:spPr>
        <p:txBody>
          <a:bodyPr wrap="square" rtlCol="0">
            <a:spAutoFit/>
          </a:bodyPr>
          <a:lstStyle/>
          <a:p>
            <a:r>
              <a:rPr lang="en-US" dirty="0" smtClean="0">
                <a:solidFill>
                  <a:srgbClr val="EAB200"/>
                </a:solidFill>
              </a:rPr>
              <a:t> Post test</a:t>
            </a:r>
            <a:r>
              <a:rPr lang="el-GR" dirty="0" smtClean="0">
                <a:solidFill>
                  <a:srgbClr val="EAB200"/>
                </a:solidFill>
              </a:rPr>
              <a:t>:</a:t>
            </a:r>
            <a:r>
              <a:rPr lang="en-US" dirty="0" smtClean="0">
                <a:solidFill>
                  <a:srgbClr val="EAB200"/>
                </a:solidFill>
              </a:rPr>
              <a:t> </a:t>
            </a:r>
            <a:r>
              <a:rPr lang="el-GR" dirty="0" smtClean="0">
                <a:solidFill>
                  <a:srgbClr val="EAB200"/>
                </a:solidFill>
              </a:rPr>
              <a:t> 58% αρίστευσαν</a:t>
            </a:r>
          </a:p>
        </p:txBody>
      </p:sp>
      <p:sp>
        <p:nvSpPr>
          <p:cNvPr id="15" name="9 - Ορθογώνιο"/>
          <p:cNvSpPr/>
          <p:nvPr/>
        </p:nvSpPr>
        <p:spPr>
          <a:xfrm>
            <a:off x="3275856" y="1484784"/>
            <a:ext cx="3096344" cy="400110"/>
          </a:xfrm>
          <a:prstGeom prst="rect">
            <a:avLst/>
          </a:prstGeom>
        </p:spPr>
        <p:txBody>
          <a:bodyPr wrap="square">
            <a:spAutoFit/>
          </a:bodyPr>
          <a:lstStyle/>
          <a:p>
            <a:r>
              <a:rPr lang="el-GR" sz="2000" b="1" dirty="0" smtClean="0"/>
              <a:t>Κατανόηση εννοιών</a:t>
            </a:r>
          </a:p>
        </p:txBody>
      </p:sp>
    </p:spTree>
    <p:extLst>
      <p:ext uri="{BB962C8B-B14F-4D97-AF65-F5344CB8AC3E}">
        <p14:creationId xmlns:p14="http://schemas.microsoft.com/office/powerpoint/2010/main" val="339012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Right)">
                                      <p:cBhvr>
                                        <p:cTn id="7" dur="1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trips(downRight)">
                                      <p:cBhvr>
                                        <p:cTn id="12" dur="1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trips(downRight)">
                                      <p:cBhvr>
                                        <p:cTn id="17" dur="1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strips(downRight)">
                                      <p:cBhvr>
                                        <p:cTn id="22"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 </a:t>
            </a:r>
            <a:endParaRPr lang="el-GR" sz="3600" b="1" dirty="0"/>
          </a:p>
        </p:txBody>
      </p:sp>
      <p:sp>
        <p:nvSpPr>
          <p:cNvPr id="4" name="9 - Ορθογώνιο"/>
          <p:cNvSpPr/>
          <p:nvPr/>
        </p:nvSpPr>
        <p:spPr>
          <a:xfrm>
            <a:off x="1475656" y="1988840"/>
            <a:ext cx="6840760" cy="2677656"/>
          </a:xfrm>
          <a:prstGeom prst="rect">
            <a:avLst/>
          </a:prstGeom>
        </p:spPr>
        <p:txBody>
          <a:bodyPr wrap="square">
            <a:spAutoFit/>
          </a:bodyPr>
          <a:lstStyle/>
          <a:p>
            <a:pPr algn="just"/>
            <a:r>
              <a:rPr lang="el-GR" dirty="0"/>
              <a:t>Σκοπός της παρούσας διπλωματικής εργασίας είναι να διερευνήσουμε </a:t>
            </a:r>
            <a:r>
              <a:rPr lang="el-GR" b="1" dirty="0"/>
              <a:t>ποιες</a:t>
            </a:r>
            <a:r>
              <a:rPr lang="el-GR" dirty="0"/>
              <a:t> γνωστικές δεξιότητες της ταξινομίας του </a:t>
            </a:r>
            <a:r>
              <a:rPr lang="en-US" dirty="0"/>
              <a:t>Bloom </a:t>
            </a:r>
            <a:r>
              <a:rPr lang="el-GR" dirty="0"/>
              <a:t>και </a:t>
            </a:r>
            <a:r>
              <a:rPr lang="el-GR" b="1" dirty="0"/>
              <a:t>σε ποιο βαθμό </a:t>
            </a:r>
            <a:r>
              <a:rPr lang="el-GR" dirty="0"/>
              <a:t>αναπτύσσονται από τους μαθητές εφαρμόζοντας το μοντέλο της ανεστραμμένης τάξης στη Δευτεροβάθμια εκπαίδευση και ειδικότερα στο μάθημα των Μαθηματικών της Α Γυμνασίου. </a:t>
            </a:r>
          </a:p>
        </p:txBody>
      </p:sp>
      <p:sp>
        <p:nvSpPr>
          <p:cNvPr id="3" name="Θέση ημερομηνίας 2"/>
          <p:cNvSpPr>
            <a:spLocks noGrp="1"/>
          </p:cNvSpPr>
          <p:nvPr>
            <p:ph type="dt" sz="half" idx="10"/>
          </p:nvPr>
        </p:nvSpPr>
        <p:spPr/>
        <p:txBody>
          <a:bodyPr/>
          <a:lstStyle/>
          <a:p>
            <a:fld id="{4DD0CC9A-43B8-4D75-A6B4-A58F3275D861}"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5972482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100392" cy="576064"/>
          </a:xfrm>
        </p:spPr>
        <p:txBody>
          <a:bodyPr>
            <a:noAutofit/>
          </a:bodyPr>
          <a:lstStyle/>
          <a:p>
            <a:r>
              <a:rPr lang="el-GR" sz="3600" dirty="0" smtClean="0"/>
              <a:t>10. Αποτελέσματα–Κύρια ευρήματα (4/7)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30</a:t>
            </a:fld>
            <a:endParaRPr lang="en-US" dirty="0"/>
          </a:p>
        </p:txBody>
      </p:sp>
      <p:sp>
        <p:nvSpPr>
          <p:cNvPr id="9" name="9 - Ορθογώνιο"/>
          <p:cNvSpPr/>
          <p:nvPr/>
        </p:nvSpPr>
        <p:spPr>
          <a:xfrm>
            <a:off x="2771800" y="1196752"/>
            <a:ext cx="4752528" cy="461665"/>
          </a:xfrm>
          <a:prstGeom prst="rect">
            <a:avLst/>
          </a:prstGeom>
        </p:spPr>
        <p:txBody>
          <a:bodyPr wrap="square">
            <a:spAutoFit/>
          </a:bodyPr>
          <a:lstStyle/>
          <a:p>
            <a:r>
              <a:rPr lang="el-GR" b="1" dirty="0"/>
              <a:t>Γνωστική Δεξιότητα </a:t>
            </a:r>
            <a:r>
              <a:rPr lang="el-GR" b="1" dirty="0" smtClean="0"/>
              <a:t>Εφαρμόζω</a:t>
            </a:r>
          </a:p>
        </p:txBody>
      </p:sp>
      <p:graphicFrame>
        <p:nvGraphicFramePr>
          <p:cNvPr id="11" name="Γράφημα 10"/>
          <p:cNvGraphicFramePr/>
          <p:nvPr>
            <p:extLst>
              <p:ext uri="{D42A27DB-BD31-4B8C-83A1-F6EECF244321}">
                <p14:modId xmlns:p14="http://schemas.microsoft.com/office/powerpoint/2010/main" val="86453384"/>
              </p:ext>
            </p:extLst>
          </p:nvPr>
        </p:nvGraphicFramePr>
        <p:xfrm>
          <a:off x="1259632" y="1988840"/>
          <a:ext cx="7128792" cy="288032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1043608" y="4869160"/>
            <a:ext cx="7632848" cy="830997"/>
          </a:xfrm>
          <a:prstGeom prst="rect">
            <a:avLst/>
          </a:prstGeom>
          <a:noFill/>
        </p:spPr>
        <p:txBody>
          <a:bodyPr wrap="square" rtlCol="0">
            <a:spAutoFit/>
          </a:bodyPr>
          <a:lstStyle>
            <a:defPPr>
              <a:defRPr lang="de-DE"/>
            </a:defPPr>
            <a:lvl1pPr>
              <a:defRPr>
                <a:solidFill>
                  <a:schemeClr val="accent2">
                    <a:lumMod val="75000"/>
                  </a:schemeClr>
                </a:solidFill>
              </a:defRPr>
            </a:lvl1pPr>
          </a:lstStyle>
          <a:p>
            <a:r>
              <a:rPr lang="en-US" dirty="0"/>
              <a:t>Mat </a:t>
            </a:r>
            <a:r>
              <a:rPr lang="en-US" dirty="0" smtClean="0"/>
              <a:t>test</a:t>
            </a:r>
            <a:r>
              <a:rPr lang="el-GR" dirty="0" smtClean="0"/>
              <a:t>→</a:t>
            </a:r>
            <a:r>
              <a:rPr lang="en-US" dirty="0" smtClean="0"/>
              <a:t> </a:t>
            </a:r>
            <a:r>
              <a:rPr lang="en-US" dirty="0">
                <a:solidFill>
                  <a:schemeClr val="tx1"/>
                </a:solidFill>
              </a:rPr>
              <a:t>Ex test</a:t>
            </a:r>
            <a:r>
              <a:rPr lang="el-GR" dirty="0" smtClean="0">
                <a:solidFill>
                  <a:schemeClr val="tx1"/>
                </a:solidFill>
              </a:rPr>
              <a:t>  Χαμηλής επίδοσης μαθητές </a:t>
            </a:r>
            <a:r>
              <a:rPr lang="el-GR" dirty="0" smtClean="0">
                <a:solidFill>
                  <a:srgbClr val="FF0000"/>
                </a:solidFill>
              </a:rPr>
              <a:t>πτώση</a:t>
            </a:r>
          </a:p>
          <a:p>
            <a:r>
              <a:rPr lang="el-GR" dirty="0">
                <a:solidFill>
                  <a:schemeClr val="tx1"/>
                </a:solidFill>
              </a:rPr>
              <a:t> </a:t>
            </a:r>
            <a:r>
              <a:rPr lang="el-GR" dirty="0" smtClean="0">
                <a:solidFill>
                  <a:schemeClr val="tx1"/>
                </a:solidFill>
              </a:rPr>
              <a:t>                               Υψηλής </a:t>
            </a:r>
            <a:r>
              <a:rPr lang="el-GR" dirty="0">
                <a:solidFill>
                  <a:schemeClr val="tx1"/>
                </a:solidFill>
              </a:rPr>
              <a:t>επίδοσης μαθητές </a:t>
            </a:r>
            <a:r>
              <a:rPr lang="el-GR" dirty="0" smtClean="0">
                <a:solidFill>
                  <a:srgbClr val="00B050"/>
                </a:solidFill>
              </a:rPr>
              <a:t>άνοδος</a:t>
            </a:r>
            <a:endParaRPr lang="el-GR" dirty="0">
              <a:solidFill>
                <a:srgbClr val="00B050"/>
              </a:solidFill>
            </a:endParaRPr>
          </a:p>
        </p:txBody>
      </p:sp>
      <p:sp>
        <p:nvSpPr>
          <p:cNvPr id="14" name="TextBox 13"/>
          <p:cNvSpPr txBox="1"/>
          <p:nvPr/>
        </p:nvSpPr>
        <p:spPr>
          <a:xfrm>
            <a:off x="971600" y="5805264"/>
            <a:ext cx="5904656" cy="461665"/>
          </a:xfrm>
          <a:prstGeom prst="rect">
            <a:avLst/>
          </a:prstGeom>
          <a:noFill/>
        </p:spPr>
        <p:txBody>
          <a:bodyPr wrap="square" rtlCol="0">
            <a:spAutoFit/>
          </a:bodyPr>
          <a:lstStyle/>
          <a:p>
            <a:r>
              <a:rPr lang="en-US" dirty="0" smtClean="0">
                <a:solidFill>
                  <a:srgbClr val="EAB200"/>
                </a:solidFill>
              </a:rPr>
              <a:t> Post test</a:t>
            </a:r>
            <a:r>
              <a:rPr lang="el-GR" dirty="0" smtClean="0">
                <a:solidFill>
                  <a:srgbClr val="EAB200"/>
                </a:solidFill>
              </a:rPr>
              <a:t>:</a:t>
            </a:r>
            <a:r>
              <a:rPr lang="en-US" dirty="0" smtClean="0">
                <a:solidFill>
                  <a:srgbClr val="EAB200"/>
                </a:solidFill>
              </a:rPr>
              <a:t> </a:t>
            </a:r>
            <a:r>
              <a:rPr lang="el-GR" dirty="0" smtClean="0">
                <a:solidFill>
                  <a:srgbClr val="EAB200"/>
                </a:solidFill>
              </a:rPr>
              <a:t> Βελτίωση</a:t>
            </a:r>
          </a:p>
        </p:txBody>
      </p:sp>
      <p:sp>
        <p:nvSpPr>
          <p:cNvPr id="15" name="9 - Ορθογώνιο"/>
          <p:cNvSpPr/>
          <p:nvPr/>
        </p:nvSpPr>
        <p:spPr>
          <a:xfrm>
            <a:off x="1907704" y="1556792"/>
            <a:ext cx="6624736" cy="400110"/>
          </a:xfrm>
          <a:prstGeom prst="rect">
            <a:avLst/>
          </a:prstGeom>
        </p:spPr>
        <p:txBody>
          <a:bodyPr wrap="square">
            <a:spAutoFit/>
          </a:bodyPr>
          <a:lstStyle/>
          <a:p>
            <a:r>
              <a:rPr lang="el-GR" sz="2000" b="1" dirty="0" smtClean="0"/>
              <a:t>Εφαρμογή σε νέες καταστάσεις - διεκπεραίωση </a:t>
            </a:r>
            <a:r>
              <a:rPr lang="el-GR" sz="2000" b="1" dirty="0"/>
              <a:t>πράξεων</a:t>
            </a:r>
            <a:endParaRPr lang="el-GR" sz="2000" b="1" dirty="0" smtClean="0"/>
          </a:p>
        </p:txBody>
      </p:sp>
    </p:spTree>
    <p:extLst>
      <p:ext uri="{BB962C8B-B14F-4D97-AF65-F5344CB8AC3E}">
        <p14:creationId xmlns:p14="http://schemas.microsoft.com/office/powerpoint/2010/main" val="53277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Right)">
                                      <p:cBhvr>
                                        <p:cTn id="12"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100392" cy="576064"/>
          </a:xfrm>
        </p:spPr>
        <p:txBody>
          <a:bodyPr>
            <a:noAutofit/>
          </a:bodyPr>
          <a:lstStyle/>
          <a:p>
            <a:r>
              <a:rPr lang="el-GR" sz="3600" dirty="0" smtClean="0"/>
              <a:t>10. Αποτελέσματα–Κύρια ευρήματα (5/7)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31</a:t>
            </a:fld>
            <a:endParaRPr lang="en-US" dirty="0"/>
          </a:p>
        </p:txBody>
      </p:sp>
      <p:sp>
        <p:nvSpPr>
          <p:cNvPr id="9" name="9 - Ορθογώνιο"/>
          <p:cNvSpPr/>
          <p:nvPr/>
        </p:nvSpPr>
        <p:spPr>
          <a:xfrm>
            <a:off x="2843808" y="1196752"/>
            <a:ext cx="4104456" cy="461665"/>
          </a:xfrm>
          <a:prstGeom prst="rect">
            <a:avLst/>
          </a:prstGeom>
        </p:spPr>
        <p:txBody>
          <a:bodyPr wrap="square">
            <a:spAutoFit/>
          </a:bodyPr>
          <a:lstStyle/>
          <a:p>
            <a:r>
              <a:rPr lang="el-GR" b="1" dirty="0"/>
              <a:t>Γνωστική Δεξιότητα </a:t>
            </a:r>
            <a:r>
              <a:rPr lang="el-GR" b="1" dirty="0" smtClean="0"/>
              <a:t>Αναλύω</a:t>
            </a:r>
          </a:p>
        </p:txBody>
      </p:sp>
      <p:graphicFrame>
        <p:nvGraphicFramePr>
          <p:cNvPr id="10" name="Γράφημα 9"/>
          <p:cNvGraphicFramePr/>
          <p:nvPr>
            <p:extLst>
              <p:ext uri="{D42A27DB-BD31-4B8C-83A1-F6EECF244321}">
                <p14:modId xmlns:p14="http://schemas.microsoft.com/office/powerpoint/2010/main" val="3931528948"/>
              </p:ext>
            </p:extLst>
          </p:nvPr>
        </p:nvGraphicFramePr>
        <p:xfrm>
          <a:off x="1259632" y="1844824"/>
          <a:ext cx="7128792" cy="2736304"/>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55576" y="4437112"/>
            <a:ext cx="5616624" cy="461665"/>
          </a:xfrm>
          <a:prstGeom prst="rect">
            <a:avLst/>
          </a:prstGeom>
          <a:noFill/>
        </p:spPr>
        <p:txBody>
          <a:bodyPr wrap="square" rtlCol="0">
            <a:spAutoFit/>
          </a:bodyPr>
          <a:lstStyle>
            <a:defPPr>
              <a:defRPr lang="de-DE"/>
            </a:defPPr>
            <a:lvl1pPr>
              <a:defRPr>
                <a:solidFill>
                  <a:schemeClr val="accent2">
                    <a:lumMod val="75000"/>
                  </a:schemeClr>
                </a:solidFill>
              </a:defRPr>
            </a:lvl1pPr>
          </a:lstStyle>
          <a:p>
            <a:r>
              <a:rPr lang="en-US" dirty="0"/>
              <a:t>Mat test</a:t>
            </a:r>
            <a:r>
              <a:rPr lang="el-GR" dirty="0"/>
              <a:t>:</a:t>
            </a:r>
            <a:r>
              <a:rPr lang="en-US" dirty="0"/>
              <a:t> </a:t>
            </a:r>
            <a:r>
              <a:rPr lang="el-GR" dirty="0" smtClean="0"/>
              <a:t> 84%</a:t>
            </a:r>
            <a:r>
              <a:rPr lang="en-US" dirty="0" smtClean="0"/>
              <a:t> </a:t>
            </a:r>
            <a:r>
              <a:rPr lang="el-GR" dirty="0"/>
              <a:t>πάνω από τη βάση</a:t>
            </a:r>
          </a:p>
        </p:txBody>
      </p:sp>
      <p:sp>
        <p:nvSpPr>
          <p:cNvPr id="13" name="TextBox 12"/>
          <p:cNvSpPr txBox="1"/>
          <p:nvPr/>
        </p:nvSpPr>
        <p:spPr>
          <a:xfrm>
            <a:off x="683568" y="4941168"/>
            <a:ext cx="7632848" cy="461665"/>
          </a:xfrm>
          <a:prstGeom prst="rect">
            <a:avLst/>
          </a:prstGeom>
          <a:noFill/>
        </p:spPr>
        <p:txBody>
          <a:bodyPr wrap="square" rtlCol="0">
            <a:spAutoFit/>
          </a:bodyPr>
          <a:lstStyle/>
          <a:p>
            <a:r>
              <a:rPr lang="en-US" dirty="0" smtClean="0"/>
              <a:t> Ex test</a:t>
            </a:r>
            <a:r>
              <a:rPr lang="el-GR" dirty="0" smtClean="0"/>
              <a:t>:</a:t>
            </a:r>
            <a:r>
              <a:rPr lang="en-US" dirty="0" smtClean="0"/>
              <a:t> </a:t>
            </a:r>
            <a:r>
              <a:rPr lang="el-GR" dirty="0" smtClean="0"/>
              <a:t>   οι μαθητές </a:t>
            </a:r>
            <a:r>
              <a:rPr lang="el-GR" dirty="0" err="1" smtClean="0"/>
              <a:t>ισοκατανέμονται</a:t>
            </a:r>
            <a:r>
              <a:rPr lang="el-GR" dirty="0" smtClean="0"/>
              <a:t> στις βαθμολογίες  </a:t>
            </a:r>
          </a:p>
        </p:txBody>
      </p:sp>
      <p:sp>
        <p:nvSpPr>
          <p:cNvPr id="14" name="TextBox 13"/>
          <p:cNvSpPr txBox="1"/>
          <p:nvPr/>
        </p:nvSpPr>
        <p:spPr>
          <a:xfrm>
            <a:off x="683568" y="5445224"/>
            <a:ext cx="8676456" cy="830997"/>
          </a:xfrm>
          <a:prstGeom prst="rect">
            <a:avLst/>
          </a:prstGeom>
          <a:noFill/>
        </p:spPr>
        <p:txBody>
          <a:bodyPr wrap="square" rtlCol="0">
            <a:spAutoFit/>
          </a:bodyPr>
          <a:lstStyle/>
          <a:p>
            <a:r>
              <a:rPr lang="en-US" dirty="0" smtClean="0">
                <a:solidFill>
                  <a:srgbClr val="EAB200"/>
                </a:solidFill>
              </a:rPr>
              <a:t> Post test</a:t>
            </a:r>
            <a:r>
              <a:rPr lang="el-GR" dirty="0" smtClean="0">
                <a:solidFill>
                  <a:srgbClr val="EAB200"/>
                </a:solidFill>
              </a:rPr>
              <a:t>:</a:t>
            </a:r>
            <a:r>
              <a:rPr lang="en-US" dirty="0" smtClean="0">
                <a:solidFill>
                  <a:srgbClr val="EAB200"/>
                </a:solidFill>
              </a:rPr>
              <a:t> </a:t>
            </a:r>
            <a:r>
              <a:rPr lang="el-GR" dirty="0" smtClean="0">
                <a:solidFill>
                  <a:srgbClr val="EAB200"/>
                </a:solidFill>
              </a:rPr>
              <a:t>Δεν </a:t>
            </a:r>
            <a:r>
              <a:rPr lang="el-GR" dirty="0">
                <a:solidFill>
                  <a:srgbClr val="EAB200"/>
                </a:solidFill>
              </a:rPr>
              <a:t>υπάρχουν </a:t>
            </a:r>
            <a:r>
              <a:rPr lang="el-GR" dirty="0" smtClean="0">
                <a:solidFill>
                  <a:srgbClr val="EAB200"/>
                </a:solidFill>
              </a:rPr>
              <a:t>χαμηλές βαθμολογίες και στις υψηλές </a:t>
            </a:r>
          </a:p>
          <a:p>
            <a:r>
              <a:rPr lang="el-GR" dirty="0">
                <a:solidFill>
                  <a:srgbClr val="EAB200"/>
                </a:solidFill>
              </a:rPr>
              <a:t> </a:t>
            </a:r>
            <a:r>
              <a:rPr lang="el-GR" dirty="0" smtClean="0">
                <a:solidFill>
                  <a:srgbClr val="EAB200"/>
                </a:solidFill>
              </a:rPr>
              <a:t>               διατηρούνται τα ποσοστά του </a:t>
            </a:r>
            <a:r>
              <a:rPr lang="en-US" dirty="0" smtClean="0">
                <a:solidFill>
                  <a:srgbClr val="EAB200"/>
                </a:solidFill>
              </a:rPr>
              <a:t>Mat test</a:t>
            </a:r>
            <a:endParaRPr lang="el-GR" dirty="0" smtClean="0">
              <a:solidFill>
                <a:srgbClr val="EAB200"/>
              </a:solidFill>
            </a:endParaRPr>
          </a:p>
        </p:txBody>
      </p:sp>
      <p:sp>
        <p:nvSpPr>
          <p:cNvPr id="15" name="9 - Ορθογώνιο"/>
          <p:cNvSpPr/>
          <p:nvPr/>
        </p:nvSpPr>
        <p:spPr>
          <a:xfrm>
            <a:off x="2411760" y="1556792"/>
            <a:ext cx="6624736" cy="400110"/>
          </a:xfrm>
          <a:prstGeom prst="rect">
            <a:avLst/>
          </a:prstGeom>
        </p:spPr>
        <p:txBody>
          <a:bodyPr wrap="square">
            <a:spAutoFit/>
          </a:bodyPr>
          <a:lstStyle/>
          <a:p>
            <a:r>
              <a:rPr lang="el-GR" sz="2000" b="1" dirty="0" smtClean="0"/>
              <a:t>Ανάλυση προβλήματος στα επιμέρους μέρη του</a:t>
            </a:r>
          </a:p>
        </p:txBody>
      </p:sp>
    </p:spTree>
    <p:extLst>
      <p:ext uri="{BB962C8B-B14F-4D97-AF65-F5344CB8AC3E}">
        <p14:creationId xmlns:p14="http://schemas.microsoft.com/office/powerpoint/2010/main" val="143373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Right)">
                                      <p:cBhvr>
                                        <p:cTn id="17"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8100392" cy="576064"/>
          </a:xfrm>
        </p:spPr>
        <p:txBody>
          <a:bodyPr>
            <a:noAutofit/>
          </a:bodyPr>
          <a:lstStyle/>
          <a:p>
            <a:r>
              <a:rPr lang="el-GR" sz="3600" dirty="0" smtClean="0"/>
              <a:t>10. Αποτελέσματα–Κύρια ευρήματα(6/7)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32</a:t>
            </a:fld>
            <a:endParaRPr lang="en-US" dirty="0"/>
          </a:p>
        </p:txBody>
      </p:sp>
      <p:sp>
        <p:nvSpPr>
          <p:cNvPr id="9" name="9 - Ορθογώνιο"/>
          <p:cNvSpPr/>
          <p:nvPr/>
        </p:nvSpPr>
        <p:spPr>
          <a:xfrm>
            <a:off x="2915816" y="1124744"/>
            <a:ext cx="4248472" cy="461665"/>
          </a:xfrm>
          <a:prstGeom prst="rect">
            <a:avLst/>
          </a:prstGeom>
        </p:spPr>
        <p:txBody>
          <a:bodyPr wrap="square">
            <a:spAutoFit/>
          </a:bodyPr>
          <a:lstStyle/>
          <a:p>
            <a:r>
              <a:rPr lang="el-GR" b="1" dirty="0"/>
              <a:t>Γνωστική Δεξιότητα </a:t>
            </a:r>
            <a:r>
              <a:rPr lang="el-GR" b="1" dirty="0" smtClean="0"/>
              <a:t>Αξιολογώ</a:t>
            </a:r>
          </a:p>
        </p:txBody>
      </p:sp>
      <p:graphicFrame>
        <p:nvGraphicFramePr>
          <p:cNvPr id="11" name="Γράφημα 10"/>
          <p:cNvGraphicFramePr/>
          <p:nvPr>
            <p:extLst>
              <p:ext uri="{D42A27DB-BD31-4B8C-83A1-F6EECF244321}">
                <p14:modId xmlns:p14="http://schemas.microsoft.com/office/powerpoint/2010/main" val="4089503782"/>
              </p:ext>
            </p:extLst>
          </p:nvPr>
        </p:nvGraphicFramePr>
        <p:xfrm>
          <a:off x="1475656" y="1916832"/>
          <a:ext cx="7056784" cy="2376264"/>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043608" y="4077072"/>
            <a:ext cx="4392488" cy="461665"/>
          </a:xfrm>
          <a:prstGeom prst="rect">
            <a:avLst/>
          </a:prstGeom>
          <a:noFill/>
        </p:spPr>
        <p:txBody>
          <a:bodyPr wrap="square" rtlCol="0">
            <a:spAutoFit/>
          </a:bodyPr>
          <a:lstStyle/>
          <a:p>
            <a:r>
              <a:rPr lang="en-US" dirty="0" smtClean="0">
                <a:solidFill>
                  <a:schemeClr val="accent1">
                    <a:lumMod val="75000"/>
                  </a:schemeClr>
                </a:solidFill>
              </a:rPr>
              <a:t>Pre test</a:t>
            </a:r>
            <a:r>
              <a:rPr lang="el-GR" dirty="0" smtClean="0">
                <a:solidFill>
                  <a:schemeClr val="accent1">
                    <a:lumMod val="75000"/>
                  </a:schemeClr>
                </a:solidFill>
              </a:rPr>
              <a:t>:</a:t>
            </a:r>
            <a:r>
              <a:rPr lang="en-US" dirty="0" smtClean="0">
                <a:solidFill>
                  <a:schemeClr val="accent1">
                    <a:lumMod val="75000"/>
                  </a:schemeClr>
                </a:solidFill>
              </a:rPr>
              <a:t> </a:t>
            </a:r>
            <a:r>
              <a:rPr lang="el-GR" dirty="0" smtClean="0">
                <a:solidFill>
                  <a:schemeClr val="accent1">
                    <a:lumMod val="75000"/>
                  </a:schemeClr>
                </a:solidFill>
              </a:rPr>
              <a:t>  όλοι κάτω από τη βάση</a:t>
            </a:r>
            <a:endParaRPr lang="el-GR" dirty="0">
              <a:solidFill>
                <a:schemeClr val="accent1">
                  <a:lumMod val="75000"/>
                </a:schemeClr>
              </a:solidFill>
            </a:endParaRPr>
          </a:p>
        </p:txBody>
      </p:sp>
      <p:sp>
        <p:nvSpPr>
          <p:cNvPr id="12" name="TextBox 11"/>
          <p:cNvSpPr txBox="1"/>
          <p:nvPr/>
        </p:nvSpPr>
        <p:spPr>
          <a:xfrm>
            <a:off x="1043608" y="4509120"/>
            <a:ext cx="4392488" cy="461665"/>
          </a:xfrm>
          <a:prstGeom prst="rect">
            <a:avLst/>
          </a:prstGeom>
          <a:noFill/>
        </p:spPr>
        <p:txBody>
          <a:bodyPr wrap="square" rtlCol="0">
            <a:spAutoFit/>
          </a:bodyPr>
          <a:lstStyle>
            <a:defPPr>
              <a:defRPr lang="de-DE"/>
            </a:defPPr>
            <a:lvl1pPr>
              <a:defRPr>
                <a:solidFill>
                  <a:schemeClr val="accent2">
                    <a:lumMod val="75000"/>
                  </a:schemeClr>
                </a:solidFill>
              </a:defRPr>
            </a:lvl1pPr>
          </a:lstStyle>
          <a:p>
            <a:r>
              <a:rPr lang="en-US" dirty="0"/>
              <a:t>Mat test</a:t>
            </a:r>
            <a:r>
              <a:rPr lang="el-GR" dirty="0"/>
              <a:t>:</a:t>
            </a:r>
            <a:r>
              <a:rPr lang="en-US" dirty="0"/>
              <a:t> </a:t>
            </a:r>
            <a:r>
              <a:rPr lang="el-GR" dirty="0" smtClean="0"/>
              <a:t> 65%</a:t>
            </a:r>
            <a:r>
              <a:rPr lang="en-US" dirty="0" smtClean="0"/>
              <a:t> </a:t>
            </a:r>
            <a:r>
              <a:rPr lang="el-GR" dirty="0"/>
              <a:t>πάνω από τη βάση</a:t>
            </a:r>
          </a:p>
        </p:txBody>
      </p:sp>
      <p:sp>
        <p:nvSpPr>
          <p:cNvPr id="13" name="TextBox 12"/>
          <p:cNvSpPr txBox="1"/>
          <p:nvPr/>
        </p:nvSpPr>
        <p:spPr>
          <a:xfrm>
            <a:off x="971600" y="4869160"/>
            <a:ext cx="8172400" cy="830997"/>
          </a:xfrm>
          <a:prstGeom prst="rect">
            <a:avLst/>
          </a:prstGeom>
          <a:noFill/>
        </p:spPr>
        <p:txBody>
          <a:bodyPr wrap="square" rtlCol="0">
            <a:spAutoFit/>
          </a:bodyPr>
          <a:lstStyle/>
          <a:p>
            <a:r>
              <a:rPr lang="en-US" dirty="0" smtClean="0"/>
              <a:t> Ex test</a:t>
            </a:r>
            <a:r>
              <a:rPr lang="el-GR" dirty="0" smtClean="0"/>
              <a:t>:</a:t>
            </a:r>
            <a:r>
              <a:rPr lang="en-US" dirty="0" smtClean="0"/>
              <a:t> </a:t>
            </a:r>
            <a:r>
              <a:rPr lang="el-GR" dirty="0" smtClean="0"/>
              <a:t>   44% πάνω από τη βάση οι οποίοι κατανέμονται   </a:t>
            </a:r>
          </a:p>
          <a:p>
            <a:r>
              <a:rPr lang="el-GR" dirty="0"/>
              <a:t> </a:t>
            </a:r>
            <a:r>
              <a:rPr lang="el-GR" dirty="0" smtClean="0"/>
              <a:t>                ομοιόμορφα στις διάφορες βαθμολογίες                     </a:t>
            </a:r>
          </a:p>
        </p:txBody>
      </p:sp>
      <p:sp>
        <p:nvSpPr>
          <p:cNvPr id="14" name="TextBox 13"/>
          <p:cNvSpPr txBox="1"/>
          <p:nvPr/>
        </p:nvSpPr>
        <p:spPr>
          <a:xfrm>
            <a:off x="971600" y="5661248"/>
            <a:ext cx="5976664" cy="830997"/>
          </a:xfrm>
          <a:prstGeom prst="rect">
            <a:avLst/>
          </a:prstGeom>
          <a:noFill/>
        </p:spPr>
        <p:txBody>
          <a:bodyPr wrap="square" rtlCol="0">
            <a:spAutoFit/>
          </a:bodyPr>
          <a:lstStyle/>
          <a:p>
            <a:r>
              <a:rPr lang="en-US" dirty="0" smtClean="0">
                <a:solidFill>
                  <a:srgbClr val="EAB200"/>
                </a:solidFill>
              </a:rPr>
              <a:t> Post test</a:t>
            </a:r>
            <a:r>
              <a:rPr lang="el-GR" dirty="0" smtClean="0">
                <a:solidFill>
                  <a:srgbClr val="EAB200"/>
                </a:solidFill>
              </a:rPr>
              <a:t>:</a:t>
            </a:r>
            <a:r>
              <a:rPr lang="en-US" dirty="0" smtClean="0">
                <a:solidFill>
                  <a:srgbClr val="EAB200"/>
                </a:solidFill>
              </a:rPr>
              <a:t> </a:t>
            </a:r>
            <a:r>
              <a:rPr lang="el-GR" dirty="0" smtClean="0">
                <a:solidFill>
                  <a:srgbClr val="EAB200"/>
                </a:solidFill>
              </a:rPr>
              <a:t> 52% πάνω από τη βάση </a:t>
            </a:r>
          </a:p>
          <a:p>
            <a:r>
              <a:rPr lang="el-GR" dirty="0">
                <a:solidFill>
                  <a:srgbClr val="EAB200"/>
                </a:solidFill>
              </a:rPr>
              <a:t> </a:t>
            </a:r>
            <a:r>
              <a:rPr lang="el-GR" dirty="0" smtClean="0">
                <a:solidFill>
                  <a:srgbClr val="EAB200"/>
                </a:solidFill>
              </a:rPr>
              <a:t>                 Μικρή βελτίωση</a:t>
            </a:r>
          </a:p>
        </p:txBody>
      </p:sp>
      <p:sp>
        <p:nvSpPr>
          <p:cNvPr id="15" name="9 - Ορθογώνιο"/>
          <p:cNvSpPr/>
          <p:nvPr/>
        </p:nvSpPr>
        <p:spPr>
          <a:xfrm>
            <a:off x="2987824" y="1556792"/>
            <a:ext cx="4320480" cy="400110"/>
          </a:xfrm>
          <a:prstGeom prst="rect">
            <a:avLst/>
          </a:prstGeom>
        </p:spPr>
        <p:txBody>
          <a:bodyPr wrap="square">
            <a:spAutoFit/>
          </a:bodyPr>
          <a:lstStyle/>
          <a:p>
            <a:r>
              <a:rPr lang="el-GR" sz="2000" b="1" dirty="0" smtClean="0"/>
              <a:t>Στάδια επίλυσης σύνθετης εξίσωσης</a:t>
            </a:r>
          </a:p>
        </p:txBody>
      </p:sp>
    </p:spTree>
    <p:extLst>
      <p:ext uri="{BB962C8B-B14F-4D97-AF65-F5344CB8AC3E}">
        <p14:creationId xmlns:p14="http://schemas.microsoft.com/office/powerpoint/2010/main" val="196408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Right)">
                                      <p:cBhvr>
                                        <p:cTn id="7" dur="1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strips(downRight)">
                                      <p:cBhvr>
                                        <p:cTn id="12" dur="1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trips(downRight)">
                                      <p:cBhvr>
                                        <p:cTn id="17" dur="1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strips(downRight)">
                                      <p:cBhvr>
                                        <p:cTn id="22"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9.Αποτελέσματα–Κύρια ευρήματα(7/7)</a:t>
            </a:r>
            <a:endParaRPr lang="el-GR" sz="4000" b="1" dirty="0"/>
          </a:p>
        </p:txBody>
      </p:sp>
      <p:sp>
        <p:nvSpPr>
          <p:cNvPr id="3" name="Θέση ημερομηνίας 2"/>
          <p:cNvSpPr>
            <a:spLocks noGrp="1"/>
          </p:cNvSpPr>
          <p:nvPr>
            <p:ph type="dt" sz="half" idx="10"/>
          </p:nvPr>
        </p:nvSpPr>
        <p:spPr/>
        <p:txBody>
          <a:bodyPr/>
          <a:lstStyle/>
          <a:p>
            <a:fld id="{EEF7B6A6-51EE-4650-96EB-83538FF20746}"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dirty="0"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33</a:t>
            </a:fld>
            <a:endParaRPr lang="en-US" dirty="0"/>
          </a:p>
        </p:txBody>
      </p:sp>
      <p:sp>
        <p:nvSpPr>
          <p:cNvPr id="9" name="9 - Ορθογώνιο"/>
          <p:cNvSpPr/>
          <p:nvPr/>
        </p:nvSpPr>
        <p:spPr>
          <a:xfrm>
            <a:off x="2627784" y="1124744"/>
            <a:ext cx="4536504" cy="461665"/>
          </a:xfrm>
          <a:prstGeom prst="rect">
            <a:avLst/>
          </a:prstGeom>
        </p:spPr>
        <p:txBody>
          <a:bodyPr wrap="square">
            <a:spAutoFit/>
          </a:bodyPr>
          <a:lstStyle/>
          <a:p>
            <a:r>
              <a:rPr lang="el-GR" b="1" dirty="0"/>
              <a:t>Γνωστική Δεξιότητα </a:t>
            </a:r>
            <a:r>
              <a:rPr lang="el-GR" b="1" dirty="0" smtClean="0"/>
              <a:t>Δημιουργώ</a:t>
            </a:r>
          </a:p>
        </p:txBody>
      </p:sp>
      <p:graphicFrame>
        <p:nvGraphicFramePr>
          <p:cNvPr id="10" name="Γράφημα 9"/>
          <p:cNvGraphicFramePr/>
          <p:nvPr>
            <p:extLst>
              <p:ext uri="{D42A27DB-BD31-4B8C-83A1-F6EECF244321}">
                <p14:modId xmlns:p14="http://schemas.microsoft.com/office/powerpoint/2010/main" val="3894502564"/>
              </p:ext>
            </p:extLst>
          </p:nvPr>
        </p:nvGraphicFramePr>
        <p:xfrm>
          <a:off x="1331640" y="1844824"/>
          <a:ext cx="7200800"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1043608" y="5013176"/>
            <a:ext cx="4392488" cy="461665"/>
          </a:xfrm>
          <a:prstGeom prst="rect">
            <a:avLst/>
          </a:prstGeom>
          <a:noFill/>
        </p:spPr>
        <p:txBody>
          <a:bodyPr wrap="square" rtlCol="0">
            <a:spAutoFit/>
          </a:bodyPr>
          <a:lstStyle>
            <a:defPPr>
              <a:defRPr lang="de-DE"/>
            </a:defPPr>
            <a:lvl1pPr>
              <a:defRPr>
                <a:solidFill>
                  <a:schemeClr val="accent2">
                    <a:lumMod val="75000"/>
                  </a:schemeClr>
                </a:solidFill>
              </a:defRPr>
            </a:lvl1pPr>
          </a:lstStyle>
          <a:p>
            <a:r>
              <a:rPr lang="en-US" dirty="0" smtClean="0"/>
              <a:t>Ex </a:t>
            </a:r>
            <a:r>
              <a:rPr lang="en-US" dirty="0"/>
              <a:t>test</a:t>
            </a:r>
            <a:r>
              <a:rPr lang="el-GR" dirty="0"/>
              <a:t>:</a:t>
            </a:r>
            <a:r>
              <a:rPr lang="en-US" dirty="0"/>
              <a:t> </a:t>
            </a:r>
            <a:r>
              <a:rPr lang="el-GR" dirty="0" smtClean="0"/>
              <a:t> 71%</a:t>
            </a:r>
            <a:r>
              <a:rPr lang="en-US" dirty="0" smtClean="0"/>
              <a:t> </a:t>
            </a:r>
            <a:r>
              <a:rPr lang="el-GR" dirty="0" smtClean="0"/>
              <a:t>βελτιώθηκε</a:t>
            </a:r>
            <a:endParaRPr lang="el-GR" dirty="0"/>
          </a:p>
        </p:txBody>
      </p:sp>
      <p:sp>
        <p:nvSpPr>
          <p:cNvPr id="13" name="TextBox 12"/>
          <p:cNvSpPr txBox="1"/>
          <p:nvPr/>
        </p:nvSpPr>
        <p:spPr>
          <a:xfrm>
            <a:off x="971600" y="5517232"/>
            <a:ext cx="7776864" cy="830997"/>
          </a:xfrm>
          <a:prstGeom prst="rect">
            <a:avLst/>
          </a:prstGeom>
          <a:noFill/>
        </p:spPr>
        <p:txBody>
          <a:bodyPr wrap="square" rtlCol="0">
            <a:spAutoFit/>
          </a:bodyPr>
          <a:lstStyle/>
          <a:p>
            <a:r>
              <a:rPr lang="en-US" dirty="0" smtClean="0"/>
              <a:t> Post test</a:t>
            </a:r>
            <a:r>
              <a:rPr lang="el-GR" dirty="0" smtClean="0"/>
              <a:t>:</a:t>
            </a:r>
            <a:r>
              <a:rPr lang="en-US" dirty="0" smtClean="0"/>
              <a:t> </a:t>
            </a:r>
            <a:r>
              <a:rPr lang="el-GR" dirty="0" smtClean="0"/>
              <a:t>   Αδύναμοι →Στάσιμοι</a:t>
            </a:r>
          </a:p>
          <a:p>
            <a:r>
              <a:rPr lang="el-GR" dirty="0"/>
              <a:t> </a:t>
            </a:r>
            <a:r>
              <a:rPr lang="el-GR" dirty="0" smtClean="0"/>
              <a:t>                  Υπόλοιποι</a:t>
            </a:r>
            <a:r>
              <a:rPr lang="el-GR" dirty="0"/>
              <a:t> → </a:t>
            </a:r>
            <a:r>
              <a:rPr lang="el-GR" dirty="0" smtClean="0"/>
              <a:t>Αξιοσημείωτη βελτίωση </a:t>
            </a:r>
          </a:p>
        </p:txBody>
      </p:sp>
      <p:sp>
        <p:nvSpPr>
          <p:cNvPr id="15" name="9 - Ορθογώνιο"/>
          <p:cNvSpPr/>
          <p:nvPr/>
        </p:nvSpPr>
        <p:spPr>
          <a:xfrm>
            <a:off x="2699792" y="1556792"/>
            <a:ext cx="4320480" cy="400110"/>
          </a:xfrm>
          <a:prstGeom prst="rect">
            <a:avLst/>
          </a:prstGeom>
        </p:spPr>
        <p:txBody>
          <a:bodyPr wrap="square">
            <a:spAutoFit/>
          </a:bodyPr>
          <a:lstStyle/>
          <a:p>
            <a:r>
              <a:rPr lang="el-GR" sz="2000" b="1" dirty="0" smtClean="0"/>
              <a:t>Μετατροπή προβλήματος σε εξίσωση</a:t>
            </a:r>
          </a:p>
        </p:txBody>
      </p:sp>
    </p:spTree>
    <p:extLst>
      <p:ext uri="{BB962C8B-B14F-4D97-AF65-F5344CB8AC3E}">
        <p14:creationId xmlns:p14="http://schemas.microsoft.com/office/powerpoint/2010/main" val="24972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48680"/>
            <a:ext cx="7776864" cy="576064"/>
          </a:xfrm>
        </p:spPr>
        <p:txBody>
          <a:bodyPr>
            <a:noAutofit/>
          </a:bodyPr>
          <a:lstStyle/>
          <a:p>
            <a:r>
              <a:rPr lang="el-GR" sz="3600" dirty="0" smtClean="0"/>
              <a:t>11. Συμπεράσματα (1/2)</a:t>
            </a:r>
            <a:endParaRPr lang="el-GR" sz="4000" b="1" dirty="0"/>
          </a:p>
        </p:txBody>
      </p:sp>
      <p:sp>
        <p:nvSpPr>
          <p:cNvPr id="4" name="9 - Ορθογώνιο"/>
          <p:cNvSpPr/>
          <p:nvPr/>
        </p:nvSpPr>
        <p:spPr>
          <a:xfrm>
            <a:off x="971600" y="1484784"/>
            <a:ext cx="7992888" cy="584775"/>
          </a:xfrm>
          <a:prstGeom prst="rect">
            <a:avLst/>
          </a:prstGeom>
        </p:spPr>
        <p:txBody>
          <a:bodyPr wrap="square">
            <a:spAutoFit/>
          </a:bodyPr>
          <a:lstStyle/>
          <a:p>
            <a:r>
              <a:rPr lang="el-GR" sz="3200" dirty="0" smtClean="0"/>
              <a:t>Μετά τη μελέτη του διαδραστικού υλικού</a:t>
            </a:r>
            <a:endParaRPr lang="el-GR" sz="3200" dirty="0"/>
          </a:p>
        </p:txBody>
      </p:sp>
      <p:sp>
        <p:nvSpPr>
          <p:cNvPr id="3" name="Θέση ημερομηνίας 2"/>
          <p:cNvSpPr>
            <a:spLocks noGrp="1"/>
          </p:cNvSpPr>
          <p:nvPr>
            <p:ph type="dt" sz="half" idx="10"/>
          </p:nvPr>
        </p:nvSpPr>
        <p:spPr/>
        <p:txBody>
          <a:bodyPr/>
          <a:lstStyle/>
          <a:p>
            <a:fld id="{9C2950C8-6317-40BB-B6C7-CF5D552F3E1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34</a:t>
            </a:fld>
            <a:endParaRPr lang="en-US" dirty="0"/>
          </a:p>
        </p:txBody>
      </p:sp>
      <p:sp>
        <p:nvSpPr>
          <p:cNvPr id="13" name="9 - Ορθογώνιο"/>
          <p:cNvSpPr/>
          <p:nvPr/>
        </p:nvSpPr>
        <p:spPr>
          <a:xfrm>
            <a:off x="1043608" y="2060848"/>
            <a:ext cx="8136904" cy="830997"/>
          </a:xfrm>
          <a:prstGeom prst="rect">
            <a:avLst/>
          </a:prstGeom>
        </p:spPr>
        <p:txBody>
          <a:bodyPr wrap="square">
            <a:spAutoFit/>
          </a:bodyPr>
          <a:lstStyle/>
          <a:p>
            <a:pPr marL="285750" indent="-285750">
              <a:buFont typeface="Arial" panose="020B0604020202020204" pitchFamily="34" charset="0"/>
              <a:buChar char="•"/>
            </a:pPr>
            <a:r>
              <a:rPr lang="el-GR" dirty="0" smtClean="0"/>
              <a:t>Σημαντική βελτίωση σε όλα τα επίπεδα γνωστικών δεξιοτήτων</a:t>
            </a:r>
            <a:endParaRPr lang="el-GR" dirty="0"/>
          </a:p>
        </p:txBody>
      </p:sp>
      <p:sp>
        <p:nvSpPr>
          <p:cNvPr id="14" name="9 - Ορθογώνιο"/>
          <p:cNvSpPr/>
          <p:nvPr/>
        </p:nvSpPr>
        <p:spPr>
          <a:xfrm>
            <a:off x="1043608" y="2996952"/>
            <a:ext cx="6336704" cy="461665"/>
          </a:xfrm>
          <a:prstGeom prst="rect">
            <a:avLst/>
          </a:prstGeom>
        </p:spPr>
        <p:txBody>
          <a:bodyPr wrap="square">
            <a:spAutoFit/>
          </a:bodyPr>
          <a:lstStyle/>
          <a:p>
            <a:pPr marL="285750" indent="-285750">
              <a:buFont typeface="Arial" panose="020B0604020202020204" pitchFamily="34" charset="0"/>
              <a:buChar char="•"/>
            </a:pPr>
            <a:r>
              <a:rPr lang="el-GR" dirty="0" smtClean="0"/>
              <a:t>Μεγάλη στατιστική σημαντικότητα </a:t>
            </a:r>
            <a:r>
              <a:rPr lang="en-US" b="1" dirty="0" smtClean="0"/>
              <a:t>sig=0,00</a:t>
            </a:r>
            <a:endParaRPr lang="el-GR" dirty="0"/>
          </a:p>
        </p:txBody>
      </p:sp>
      <p:sp>
        <p:nvSpPr>
          <p:cNvPr id="15" name="9 - Ορθογώνιο"/>
          <p:cNvSpPr/>
          <p:nvPr/>
        </p:nvSpPr>
        <p:spPr>
          <a:xfrm>
            <a:off x="1043608" y="3645024"/>
            <a:ext cx="4248472" cy="461665"/>
          </a:xfrm>
          <a:prstGeom prst="rect">
            <a:avLst/>
          </a:prstGeom>
        </p:spPr>
        <p:txBody>
          <a:bodyPr wrap="square">
            <a:spAutoFit/>
          </a:bodyPr>
          <a:lstStyle/>
          <a:p>
            <a:pPr marL="285750" indent="-285750">
              <a:buFont typeface="Arial" panose="020B0604020202020204" pitchFamily="34" charset="0"/>
              <a:buChar char="•"/>
            </a:pPr>
            <a:r>
              <a:rPr lang="el-GR" dirty="0" smtClean="0"/>
              <a:t>Καθολικά χαρακτηριστικά</a:t>
            </a:r>
            <a:endParaRPr lang="el-GR" dirty="0"/>
          </a:p>
        </p:txBody>
      </p:sp>
      <p:sp>
        <p:nvSpPr>
          <p:cNvPr id="10" name="9 - Ορθογώνιο"/>
          <p:cNvSpPr/>
          <p:nvPr/>
        </p:nvSpPr>
        <p:spPr>
          <a:xfrm>
            <a:off x="1043608" y="4293096"/>
            <a:ext cx="7056784" cy="461665"/>
          </a:xfrm>
          <a:prstGeom prst="rect">
            <a:avLst/>
          </a:prstGeom>
        </p:spPr>
        <p:txBody>
          <a:bodyPr wrap="square">
            <a:spAutoFit/>
          </a:bodyPr>
          <a:lstStyle/>
          <a:p>
            <a:r>
              <a:rPr lang="en-GB" dirty="0" smtClean="0"/>
              <a:t>Pre </a:t>
            </a:r>
            <a:r>
              <a:rPr lang="en-US" dirty="0" smtClean="0"/>
              <a:t>test </a:t>
            </a:r>
            <a:r>
              <a:rPr lang="el-GR" dirty="0" smtClean="0"/>
              <a:t>-</a:t>
            </a:r>
            <a:r>
              <a:rPr lang="en-US" dirty="0" smtClean="0"/>
              <a:t> Mat test   </a:t>
            </a:r>
            <a:r>
              <a:rPr lang="el-GR" dirty="0" smtClean="0"/>
              <a:t>Μεγάλη αύξηση επίδοσης </a:t>
            </a:r>
            <a:endParaRPr lang="el-GR" dirty="0"/>
          </a:p>
        </p:txBody>
      </p:sp>
      <p:sp>
        <p:nvSpPr>
          <p:cNvPr id="11" name="9 - Ορθογώνιο"/>
          <p:cNvSpPr/>
          <p:nvPr/>
        </p:nvSpPr>
        <p:spPr>
          <a:xfrm>
            <a:off x="1043608" y="4797152"/>
            <a:ext cx="6984776" cy="461665"/>
          </a:xfrm>
          <a:prstGeom prst="rect">
            <a:avLst/>
          </a:prstGeom>
        </p:spPr>
        <p:txBody>
          <a:bodyPr wrap="square">
            <a:spAutoFit/>
          </a:bodyPr>
          <a:lstStyle/>
          <a:p>
            <a:r>
              <a:rPr lang="en-GB" dirty="0" smtClean="0"/>
              <a:t>Mat </a:t>
            </a:r>
            <a:r>
              <a:rPr lang="en-US" dirty="0" smtClean="0"/>
              <a:t>test </a:t>
            </a:r>
            <a:r>
              <a:rPr lang="el-GR" dirty="0" smtClean="0"/>
              <a:t>-</a:t>
            </a:r>
            <a:r>
              <a:rPr lang="en-US" dirty="0" smtClean="0"/>
              <a:t> Ex test</a:t>
            </a:r>
            <a:r>
              <a:rPr lang="el-GR" dirty="0" smtClean="0"/>
              <a:t>    Μικρή πτώση επίδοσης </a:t>
            </a:r>
            <a:endParaRPr lang="el-GR" dirty="0"/>
          </a:p>
        </p:txBody>
      </p:sp>
      <p:sp>
        <p:nvSpPr>
          <p:cNvPr id="12" name="9 - Ορθογώνιο"/>
          <p:cNvSpPr/>
          <p:nvPr/>
        </p:nvSpPr>
        <p:spPr>
          <a:xfrm>
            <a:off x="1043608" y="5373216"/>
            <a:ext cx="7776864" cy="461665"/>
          </a:xfrm>
          <a:prstGeom prst="rect">
            <a:avLst/>
          </a:prstGeom>
        </p:spPr>
        <p:txBody>
          <a:bodyPr wrap="square">
            <a:spAutoFit/>
          </a:bodyPr>
          <a:lstStyle/>
          <a:p>
            <a:pPr marL="342900" indent="-342900">
              <a:buFont typeface="Arial" panose="020B0604020202020204" pitchFamily="34" charset="0"/>
              <a:buChar char="•"/>
            </a:pPr>
            <a:r>
              <a:rPr lang="el-GR" dirty="0" smtClean="0"/>
              <a:t>Εφαρμόζω: Αύξηση επίδοσης στους καλύτερους μαθητές </a:t>
            </a:r>
            <a:endParaRPr lang="el-GR" dirty="0"/>
          </a:p>
        </p:txBody>
      </p:sp>
    </p:spTree>
    <p:extLst>
      <p:ext uri="{BB962C8B-B14F-4D97-AF65-F5344CB8AC3E}">
        <p14:creationId xmlns:p14="http://schemas.microsoft.com/office/powerpoint/2010/main" val="277080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1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Right)">
                                      <p:cBhvr>
                                        <p:cTn id="12" dur="1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500"/>
                                        <p:tgtEl>
                                          <p:spTgt spid="15"/>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trips(downRight)">
                                      <p:cBhvr>
                                        <p:cTn id="20" dur="1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strips(downRight)">
                                      <p:cBhvr>
                                        <p:cTn id="25" dur="1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strips(downRight)">
                                      <p:cBhvr>
                                        <p:cTn id="30"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0" grpId="0"/>
      <p:bldP spid="11" grpId="0"/>
      <p:bldP spid="1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620688"/>
            <a:ext cx="7776864" cy="576064"/>
          </a:xfrm>
        </p:spPr>
        <p:txBody>
          <a:bodyPr>
            <a:noAutofit/>
          </a:bodyPr>
          <a:lstStyle/>
          <a:p>
            <a:r>
              <a:rPr lang="el-GR" sz="3600" dirty="0" smtClean="0"/>
              <a:t>11. Συμπεράσματα (2/2)</a:t>
            </a:r>
            <a:endParaRPr lang="el-GR" sz="4000" b="1" dirty="0"/>
          </a:p>
        </p:txBody>
      </p:sp>
      <p:sp>
        <p:nvSpPr>
          <p:cNvPr id="4" name="9 - Ορθογώνιο"/>
          <p:cNvSpPr/>
          <p:nvPr/>
        </p:nvSpPr>
        <p:spPr>
          <a:xfrm>
            <a:off x="899592" y="1268760"/>
            <a:ext cx="7992888" cy="584775"/>
          </a:xfrm>
          <a:prstGeom prst="rect">
            <a:avLst/>
          </a:prstGeom>
        </p:spPr>
        <p:txBody>
          <a:bodyPr wrap="square">
            <a:spAutoFit/>
          </a:bodyPr>
          <a:lstStyle/>
          <a:p>
            <a:r>
              <a:rPr lang="el-GR" sz="3200" dirty="0" smtClean="0"/>
              <a:t>Μετά τη διδασκαλία στην τάξη</a:t>
            </a:r>
            <a:endParaRPr lang="el-GR" sz="3200" dirty="0"/>
          </a:p>
        </p:txBody>
      </p:sp>
      <p:sp>
        <p:nvSpPr>
          <p:cNvPr id="3" name="Θέση ημερομηνίας 2"/>
          <p:cNvSpPr>
            <a:spLocks noGrp="1"/>
          </p:cNvSpPr>
          <p:nvPr>
            <p:ph type="dt" sz="half" idx="10"/>
          </p:nvPr>
        </p:nvSpPr>
        <p:spPr/>
        <p:txBody>
          <a:bodyPr/>
          <a:lstStyle/>
          <a:p>
            <a:fld id="{9C2950C8-6317-40BB-B6C7-CF5D552F3E1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35</a:t>
            </a:fld>
            <a:endParaRPr lang="en-US" dirty="0"/>
          </a:p>
        </p:txBody>
      </p:sp>
      <p:sp>
        <p:nvSpPr>
          <p:cNvPr id="13" name="9 - Ορθογώνιο"/>
          <p:cNvSpPr/>
          <p:nvPr/>
        </p:nvSpPr>
        <p:spPr>
          <a:xfrm>
            <a:off x="899592" y="1844824"/>
            <a:ext cx="2520280" cy="461665"/>
          </a:xfrm>
          <a:prstGeom prst="rect">
            <a:avLst/>
          </a:prstGeom>
        </p:spPr>
        <p:txBody>
          <a:bodyPr wrap="square">
            <a:spAutoFit/>
          </a:bodyPr>
          <a:lstStyle/>
          <a:p>
            <a:r>
              <a:rPr lang="el-GR" dirty="0" smtClean="0"/>
              <a:t>Επίδοση μαθητών</a:t>
            </a:r>
            <a:endParaRPr lang="el-GR" dirty="0"/>
          </a:p>
        </p:txBody>
      </p:sp>
      <p:sp>
        <p:nvSpPr>
          <p:cNvPr id="14" name="9 - Ορθογώνιο"/>
          <p:cNvSpPr/>
          <p:nvPr/>
        </p:nvSpPr>
        <p:spPr>
          <a:xfrm>
            <a:off x="899592" y="3068960"/>
            <a:ext cx="8244408" cy="461665"/>
          </a:xfrm>
          <a:prstGeom prst="rect">
            <a:avLst/>
          </a:prstGeom>
        </p:spPr>
        <p:txBody>
          <a:bodyPr wrap="square">
            <a:spAutoFit/>
          </a:bodyPr>
          <a:lstStyle/>
          <a:p>
            <a:pPr marL="285750" indent="-285750">
              <a:buFont typeface="Arial" panose="020B0604020202020204" pitchFamily="34" charset="0"/>
              <a:buChar char="•"/>
            </a:pPr>
            <a:r>
              <a:rPr lang="el-GR" dirty="0" smtClean="0"/>
              <a:t>Βελτίωση σε όλα τα επίπεδα γνωστικών δεξιοτήτων</a:t>
            </a:r>
            <a:r>
              <a:rPr lang="en-US" dirty="0" smtClean="0"/>
              <a:t> (</a:t>
            </a:r>
            <a:r>
              <a:rPr lang="en-US" b="1" dirty="0" smtClean="0"/>
              <a:t>sig=0,00)</a:t>
            </a:r>
            <a:endParaRPr lang="el-GR" b="1" dirty="0"/>
          </a:p>
        </p:txBody>
      </p:sp>
      <p:sp>
        <p:nvSpPr>
          <p:cNvPr id="15" name="9 - Ορθογώνιο"/>
          <p:cNvSpPr/>
          <p:nvPr/>
        </p:nvSpPr>
        <p:spPr>
          <a:xfrm>
            <a:off x="899592" y="3789040"/>
            <a:ext cx="4032448" cy="461665"/>
          </a:xfrm>
          <a:prstGeom prst="rect">
            <a:avLst/>
          </a:prstGeom>
        </p:spPr>
        <p:txBody>
          <a:bodyPr wrap="square">
            <a:spAutoFit/>
          </a:bodyPr>
          <a:lstStyle/>
          <a:p>
            <a:pPr marL="285750" indent="-285750">
              <a:buFont typeface="Arial" panose="020B0604020202020204" pitchFamily="34" charset="0"/>
              <a:buChar char="•"/>
            </a:pPr>
            <a:r>
              <a:rPr lang="el-GR" dirty="0" smtClean="0"/>
              <a:t>Καθολικά χαρακτηριστικά</a:t>
            </a:r>
            <a:endParaRPr lang="el-GR" dirty="0"/>
          </a:p>
        </p:txBody>
      </p:sp>
      <p:sp>
        <p:nvSpPr>
          <p:cNvPr id="30" name="9 - Ορθογώνιο"/>
          <p:cNvSpPr/>
          <p:nvPr/>
        </p:nvSpPr>
        <p:spPr>
          <a:xfrm>
            <a:off x="899592" y="4509120"/>
            <a:ext cx="8064896" cy="461665"/>
          </a:xfrm>
          <a:prstGeom prst="rect">
            <a:avLst/>
          </a:prstGeom>
        </p:spPr>
        <p:txBody>
          <a:bodyPr wrap="square">
            <a:spAutoFit/>
          </a:bodyPr>
          <a:lstStyle/>
          <a:p>
            <a:pPr marL="285750" indent="-285750">
              <a:buFont typeface="Arial" panose="020B0604020202020204" pitchFamily="34" charset="0"/>
              <a:buChar char="•"/>
            </a:pPr>
            <a:r>
              <a:rPr lang="el-GR" dirty="0" smtClean="0"/>
              <a:t>Δυσκολότερα </a:t>
            </a:r>
            <a:r>
              <a:rPr lang="el-GR" dirty="0" err="1" smtClean="0"/>
              <a:t>κατακτήσιμες</a:t>
            </a:r>
            <a:r>
              <a:rPr lang="el-GR" dirty="0" smtClean="0"/>
              <a:t> οι δεξιότητες ανώτερου επιπέδου</a:t>
            </a:r>
            <a:endParaRPr lang="el-GR" dirty="0"/>
          </a:p>
        </p:txBody>
      </p:sp>
      <p:sp>
        <p:nvSpPr>
          <p:cNvPr id="31" name="9 - Ορθογώνιο"/>
          <p:cNvSpPr/>
          <p:nvPr/>
        </p:nvSpPr>
        <p:spPr>
          <a:xfrm>
            <a:off x="899592" y="5229200"/>
            <a:ext cx="7632848" cy="830997"/>
          </a:xfrm>
          <a:prstGeom prst="rect">
            <a:avLst/>
          </a:prstGeom>
        </p:spPr>
        <p:txBody>
          <a:bodyPr wrap="square">
            <a:spAutoFit/>
          </a:bodyPr>
          <a:lstStyle/>
          <a:p>
            <a:pPr marL="285750" indent="-285750">
              <a:buFont typeface="Arial" panose="020B0604020202020204" pitchFamily="34" charset="0"/>
              <a:buChar char="•"/>
            </a:pPr>
            <a:r>
              <a:rPr lang="el-GR" dirty="0" smtClean="0"/>
              <a:t>Ειδικότερα στη δεξιότητα της δημιουργίας οι πλέον αδύναμοι μαθητές δείχνουν να παραμένουν στάσιμοι.</a:t>
            </a:r>
            <a:endParaRPr lang="el-GR" dirty="0"/>
          </a:p>
        </p:txBody>
      </p:sp>
      <p:sp>
        <p:nvSpPr>
          <p:cNvPr id="32" name="9 - Ορθογώνιο"/>
          <p:cNvSpPr/>
          <p:nvPr/>
        </p:nvSpPr>
        <p:spPr>
          <a:xfrm>
            <a:off x="899592" y="2420888"/>
            <a:ext cx="3744416" cy="461665"/>
          </a:xfrm>
          <a:prstGeom prst="rect">
            <a:avLst/>
          </a:prstGeom>
        </p:spPr>
        <p:txBody>
          <a:bodyPr wrap="square">
            <a:spAutoFit/>
          </a:bodyPr>
          <a:lstStyle/>
          <a:p>
            <a:pPr marL="285750" indent="-285750">
              <a:buFont typeface="Arial" panose="020B0604020202020204" pitchFamily="34" charset="0"/>
              <a:buChar char="•"/>
            </a:pPr>
            <a:r>
              <a:rPr lang="el-GR" dirty="0" smtClean="0"/>
              <a:t>Στοχευμένη παρέμβαση</a:t>
            </a:r>
            <a:endParaRPr lang="el-GR" dirty="0"/>
          </a:p>
        </p:txBody>
      </p:sp>
    </p:spTree>
    <p:extLst>
      <p:ext uri="{BB962C8B-B14F-4D97-AF65-F5344CB8AC3E}">
        <p14:creationId xmlns:p14="http://schemas.microsoft.com/office/powerpoint/2010/main" val="558309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1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strips(downRight)">
                                      <p:cBhvr>
                                        <p:cTn id="12" dur="1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Right)">
                                      <p:cBhvr>
                                        <p:cTn id="17" dur="1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strips(downRight)">
                                      <p:cBhvr>
                                        <p:cTn id="22" dur="1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strips(downRight)">
                                      <p:cBhvr>
                                        <p:cTn id="27" dur="1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strips(downRight)">
                                      <p:cBhvr>
                                        <p:cTn id="32"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30" grpId="0"/>
      <p:bldP spid="31" grpId="0"/>
      <p:bldP spid="3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53740" y="548680"/>
            <a:ext cx="7738740" cy="576064"/>
          </a:xfrm>
        </p:spPr>
        <p:txBody>
          <a:bodyPr>
            <a:noAutofit/>
          </a:bodyPr>
          <a:lstStyle/>
          <a:p>
            <a:r>
              <a:rPr lang="el-GR" sz="3600" dirty="0" smtClean="0"/>
              <a:t>12. Περιορισμοί της έρευνας</a:t>
            </a:r>
            <a:endParaRPr lang="el-GR" sz="4000" b="1" dirty="0"/>
          </a:p>
        </p:txBody>
      </p:sp>
      <p:sp>
        <p:nvSpPr>
          <p:cNvPr id="3" name="Θέση ημερομηνίας 2"/>
          <p:cNvSpPr>
            <a:spLocks noGrp="1"/>
          </p:cNvSpPr>
          <p:nvPr>
            <p:ph type="dt" sz="half" idx="10"/>
          </p:nvPr>
        </p:nvSpPr>
        <p:spPr/>
        <p:txBody>
          <a:bodyPr/>
          <a:lstStyle/>
          <a:p>
            <a:fld id="{9C2950C8-6317-40BB-B6C7-CF5D552F3E1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36</a:t>
            </a:fld>
            <a:endParaRPr lang="en-US" dirty="0"/>
          </a:p>
        </p:txBody>
      </p:sp>
      <p:sp>
        <p:nvSpPr>
          <p:cNvPr id="7" name="9 - Ορθογώνιο"/>
          <p:cNvSpPr/>
          <p:nvPr/>
        </p:nvSpPr>
        <p:spPr>
          <a:xfrm>
            <a:off x="1043608" y="1700808"/>
            <a:ext cx="7992888" cy="461665"/>
          </a:xfrm>
          <a:prstGeom prst="rect">
            <a:avLst/>
          </a:prstGeom>
        </p:spPr>
        <p:txBody>
          <a:bodyPr wrap="square">
            <a:spAutoFit/>
          </a:bodyPr>
          <a:lstStyle/>
          <a:p>
            <a:pPr marL="285750" indent="-285750">
              <a:buFont typeface="Arial" panose="020B0604020202020204" pitchFamily="34" charset="0"/>
              <a:buChar char="•"/>
            </a:pPr>
            <a:r>
              <a:rPr lang="el-GR" dirty="0" smtClean="0"/>
              <a:t>Χρονική περίοδος εφαρμογής της έρευνας</a:t>
            </a:r>
            <a:endParaRPr lang="el-GR" dirty="0"/>
          </a:p>
        </p:txBody>
      </p:sp>
      <p:sp>
        <p:nvSpPr>
          <p:cNvPr id="9" name="9 - Ορθογώνιο"/>
          <p:cNvSpPr/>
          <p:nvPr/>
        </p:nvSpPr>
        <p:spPr>
          <a:xfrm>
            <a:off x="1043608" y="2564904"/>
            <a:ext cx="7992888" cy="646331"/>
          </a:xfrm>
          <a:prstGeom prst="rect">
            <a:avLst/>
          </a:prstGeom>
        </p:spPr>
        <p:txBody>
          <a:bodyPr wrap="square">
            <a:spAutoFit/>
          </a:bodyPr>
          <a:lstStyle/>
          <a:p>
            <a:pPr marL="285750" indent="-285750">
              <a:lnSpc>
                <a:spcPct val="150000"/>
              </a:lnSpc>
              <a:buFont typeface="Arial" panose="020B0604020202020204" pitchFamily="34" charset="0"/>
              <a:buChar char="•"/>
            </a:pPr>
            <a:r>
              <a:rPr lang="el-GR" dirty="0" smtClean="0"/>
              <a:t>Περιορισμένη βιβλιογραφία σχετική </a:t>
            </a:r>
            <a:r>
              <a:rPr lang="el-GR" dirty="0"/>
              <a:t>με τα </a:t>
            </a:r>
            <a:r>
              <a:rPr lang="el-GR" dirty="0" smtClean="0"/>
              <a:t>Μαθηματικά</a:t>
            </a:r>
            <a:endParaRPr lang="el-GR" dirty="0"/>
          </a:p>
        </p:txBody>
      </p:sp>
      <p:sp>
        <p:nvSpPr>
          <p:cNvPr id="11" name="9 - Ορθογώνιο"/>
          <p:cNvSpPr/>
          <p:nvPr/>
        </p:nvSpPr>
        <p:spPr>
          <a:xfrm>
            <a:off x="1043608" y="3573016"/>
            <a:ext cx="7992888" cy="830997"/>
          </a:xfrm>
          <a:prstGeom prst="rect">
            <a:avLst/>
          </a:prstGeom>
        </p:spPr>
        <p:txBody>
          <a:bodyPr wrap="square">
            <a:spAutoFit/>
          </a:bodyPr>
          <a:lstStyle/>
          <a:p>
            <a:pPr marL="285750" indent="-285750">
              <a:buFont typeface="Arial" panose="020B0604020202020204" pitchFamily="34" charset="0"/>
              <a:buChar char="•"/>
            </a:pPr>
            <a:r>
              <a:rPr lang="el-GR" dirty="0"/>
              <a:t>Έ</a:t>
            </a:r>
            <a:r>
              <a:rPr lang="el-GR" dirty="0" smtClean="0"/>
              <a:t>λλειψη </a:t>
            </a:r>
            <a:r>
              <a:rPr lang="el-GR" dirty="0"/>
              <a:t>τεχνολογικής υποδομής στο χώρο διαμονής </a:t>
            </a:r>
            <a:r>
              <a:rPr lang="el-GR" dirty="0" smtClean="0"/>
              <a:t>των μαθητών - τεχνογνωσίας</a:t>
            </a:r>
            <a:endParaRPr lang="el-GR" dirty="0"/>
          </a:p>
        </p:txBody>
      </p:sp>
      <p:sp>
        <p:nvSpPr>
          <p:cNvPr id="12" name="9 - Ορθογώνιο"/>
          <p:cNvSpPr/>
          <p:nvPr/>
        </p:nvSpPr>
        <p:spPr>
          <a:xfrm>
            <a:off x="1043608" y="5373216"/>
            <a:ext cx="7992888" cy="461665"/>
          </a:xfrm>
          <a:prstGeom prst="rect">
            <a:avLst/>
          </a:prstGeom>
        </p:spPr>
        <p:txBody>
          <a:bodyPr wrap="square">
            <a:spAutoFit/>
          </a:bodyPr>
          <a:lstStyle/>
          <a:p>
            <a:pPr marL="285750" indent="-285750">
              <a:buFont typeface="Arial" panose="020B0604020202020204" pitchFamily="34" charset="0"/>
              <a:buChar char="•"/>
            </a:pPr>
            <a:r>
              <a:rPr lang="el-GR" dirty="0" smtClean="0"/>
              <a:t>Αλλαγή </a:t>
            </a:r>
            <a:r>
              <a:rPr lang="el-GR" dirty="0"/>
              <a:t>νοοτροπίας και τρόπου μελέτης των μαθητών </a:t>
            </a:r>
          </a:p>
        </p:txBody>
      </p:sp>
      <p:sp>
        <p:nvSpPr>
          <p:cNvPr id="13" name="9 - Ορθογώνιο"/>
          <p:cNvSpPr/>
          <p:nvPr/>
        </p:nvSpPr>
        <p:spPr>
          <a:xfrm>
            <a:off x="1043608" y="4581128"/>
            <a:ext cx="7992888" cy="461665"/>
          </a:xfrm>
          <a:prstGeom prst="rect">
            <a:avLst/>
          </a:prstGeom>
        </p:spPr>
        <p:txBody>
          <a:bodyPr wrap="square">
            <a:spAutoFit/>
          </a:bodyPr>
          <a:lstStyle/>
          <a:p>
            <a:pPr marL="285750" indent="-285750">
              <a:buFont typeface="Arial" panose="020B0604020202020204" pitchFamily="34" charset="0"/>
              <a:buChar char="•"/>
            </a:pPr>
            <a:r>
              <a:rPr lang="el-GR" dirty="0" smtClean="0"/>
              <a:t>Αδυναμία γραφής ψηφιακού μαθηματικού κειμένου</a:t>
            </a:r>
            <a:endParaRPr lang="el-GR" dirty="0"/>
          </a:p>
        </p:txBody>
      </p:sp>
    </p:spTree>
    <p:extLst>
      <p:ext uri="{BB962C8B-B14F-4D97-AF65-F5344CB8AC3E}">
        <p14:creationId xmlns:p14="http://schemas.microsoft.com/office/powerpoint/2010/main" val="1686107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Right)">
                                      <p:cBhvr>
                                        <p:cTn id="12" dur="1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trips(downRight)">
                                      <p:cBhvr>
                                        <p:cTn id="17" dur="1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strips(downRight)">
                                      <p:cBhvr>
                                        <p:cTn id="22" dur="1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trips(downRight)">
                                      <p:cBhvr>
                                        <p:cTn id="27"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2" grpId="0"/>
      <p:bldP spid="1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5616" y="548680"/>
            <a:ext cx="7776864" cy="576064"/>
          </a:xfrm>
        </p:spPr>
        <p:txBody>
          <a:bodyPr>
            <a:noAutofit/>
          </a:bodyPr>
          <a:lstStyle/>
          <a:p>
            <a:r>
              <a:rPr lang="el-GR" sz="3600" dirty="0" smtClean="0"/>
              <a:t>13. Προτάσεις </a:t>
            </a:r>
            <a:r>
              <a:rPr lang="el-GR" sz="3600" dirty="0"/>
              <a:t>για μελλοντική έρευνα</a:t>
            </a:r>
            <a:endParaRPr lang="el-GR" sz="4000" b="1" dirty="0"/>
          </a:p>
        </p:txBody>
      </p:sp>
      <p:sp>
        <p:nvSpPr>
          <p:cNvPr id="3" name="Θέση ημερομηνίας 2"/>
          <p:cNvSpPr>
            <a:spLocks noGrp="1"/>
          </p:cNvSpPr>
          <p:nvPr>
            <p:ph type="dt" sz="half" idx="10"/>
          </p:nvPr>
        </p:nvSpPr>
        <p:spPr/>
        <p:txBody>
          <a:bodyPr/>
          <a:lstStyle/>
          <a:p>
            <a:fld id="{9C2950C8-6317-40BB-B6C7-CF5D552F3E1A}"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37</a:t>
            </a:fld>
            <a:endParaRPr lang="en-US" dirty="0"/>
          </a:p>
        </p:txBody>
      </p:sp>
      <p:sp>
        <p:nvSpPr>
          <p:cNvPr id="7" name="9 - Ορθογώνιο"/>
          <p:cNvSpPr/>
          <p:nvPr/>
        </p:nvSpPr>
        <p:spPr>
          <a:xfrm>
            <a:off x="899592" y="1196752"/>
            <a:ext cx="7992888" cy="461665"/>
          </a:xfrm>
          <a:prstGeom prst="rect">
            <a:avLst/>
          </a:prstGeom>
        </p:spPr>
        <p:txBody>
          <a:bodyPr wrap="square">
            <a:spAutoFit/>
          </a:bodyPr>
          <a:lstStyle/>
          <a:p>
            <a:r>
              <a:rPr lang="el-GR" b="1" dirty="0" smtClean="0"/>
              <a:t>Περισσότερες </a:t>
            </a:r>
            <a:r>
              <a:rPr lang="el-GR" b="1" dirty="0"/>
              <a:t>έρευνες </a:t>
            </a:r>
          </a:p>
        </p:txBody>
      </p:sp>
      <p:sp>
        <p:nvSpPr>
          <p:cNvPr id="8" name="9 - Ορθογώνιο"/>
          <p:cNvSpPr/>
          <p:nvPr/>
        </p:nvSpPr>
        <p:spPr>
          <a:xfrm>
            <a:off x="971600" y="1628800"/>
            <a:ext cx="7992888" cy="461665"/>
          </a:xfrm>
          <a:prstGeom prst="rect">
            <a:avLst/>
          </a:prstGeom>
        </p:spPr>
        <p:txBody>
          <a:bodyPr wrap="square">
            <a:spAutoFit/>
          </a:bodyPr>
          <a:lstStyle/>
          <a:p>
            <a:pPr marL="285750" indent="-285750">
              <a:buFont typeface="Arial" panose="020B0604020202020204" pitchFamily="34" charset="0"/>
              <a:buChar char="•"/>
            </a:pPr>
            <a:r>
              <a:rPr lang="el-GR" dirty="0"/>
              <a:t>περισσότερα κεφάλαια των Μαθηματικών</a:t>
            </a:r>
          </a:p>
        </p:txBody>
      </p:sp>
      <p:sp>
        <p:nvSpPr>
          <p:cNvPr id="10" name="9 - Ορθογώνιο"/>
          <p:cNvSpPr/>
          <p:nvPr/>
        </p:nvSpPr>
        <p:spPr>
          <a:xfrm>
            <a:off x="971600" y="2060848"/>
            <a:ext cx="7992888" cy="461665"/>
          </a:xfrm>
          <a:prstGeom prst="rect">
            <a:avLst/>
          </a:prstGeom>
        </p:spPr>
        <p:txBody>
          <a:bodyPr wrap="square">
            <a:spAutoFit/>
          </a:bodyPr>
          <a:lstStyle/>
          <a:p>
            <a:pPr marL="285750" indent="-285750">
              <a:buFont typeface="Arial" panose="020B0604020202020204" pitchFamily="34" charset="0"/>
              <a:buChar char="•"/>
            </a:pPr>
            <a:r>
              <a:rPr lang="el-GR" dirty="0"/>
              <a:t>διαφορετικές ηλικίες </a:t>
            </a:r>
          </a:p>
        </p:txBody>
      </p:sp>
      <p:sp>
        <p:nvSpPr>
          <p:cNvPr id="11" name="9 - Ορθογώνιο"/>
          <p:cNvSpPr/>
          <p:nvPr/>
        </p:nvSpPr>
        <p:spPr>
          <a:xfrm>
            <a:off x="971600" y="2492896"/>
            <a:ext cx="7992888" cy="461665"/>
          </a:xfrm>
          <a:prstGeom prst="rect">
            <a:avLst/>
          </a:prstGeom>
        </p:spPr>
        <p:txBody>
          <a:bodyPr wrap="square">
            <a:spAutoFit/>
          </a:bodyPr>
          <a:lstStyle/>
          <a:p>
            <a:pPr marL="285750" indent="-285750">
              <a:buFont typeface="Arial" panose="020B0604020202020204" pitchFamily="34" charset="0"/>
              <a:buChar char="•"/>
            </a:pPr>
            <a:r>
              <a:rPr lang="el-GR" dirty="0"/>
              <a:t>περισσότερους μαθητές</a:t>
            </a:r>
          </a:p>
        </p:txBody>
      </p:sp>
      <p:sp>
        <p:nvSpPr>
          <p:cNvPr id="12" name="9 - Ορθογώνιο"/>
          <p:cNvSpPr/>
          <p:nvPr/>
        </p:nvSpPr>
        <p:spPr>
          <a:xfrm>
            <a:off x="899592" y="2996952"/>
            <a:ext cx="7992888" cy="461665"/>
          </a:xfrm>
          <a:prstGeom prst="rect">
            <a:avLst/>
          </a:prstGeom>
        </p:spPr>
        <p:txBody>
          <a:bodyPr wrap="square">
            <a:spAutoFit/>
          </a:bodyPr>
          <a:lstStyle/>
          <a:p>
            <a:r>
              <a:rPr lang="el-GR" b="1" dirty="0" smtClean="0"/>
              <a:t>Εκπαιδευτικό υλικό</a:t>
            </a:r>
            <a:endParaRPr lang="el-GR" b="1" dirty="0"/>
          </a:p>
        </p:txBody>
      </p:sp>
      <p:sp>
        <p:nvSpPr>
          <p:cNvPr id="13" name="9 - Ορθογώνιο"/>
          <p:cNvSpPr/>
          <p:nvPr/>
        </p:nvSpPr>
        <p:spPr>
          <a:xfrm>
            <a:off x="971600" y="3501008"/>
            <a:ext cx="7992888" cy="461665"/>
          </a:xfrm>
          <a:prstGeom prst="rect">
            <a:avLst/>
          </a:prstGeom>
        </p:spPr>
        <p:txBody>
          <a:bodyPr wrap="square">
            <a:spAutoFit/>
          </a:bodyPr>
          <a:lstStyle/>
          <a:p>
            <a:pPr marL="285750" indent="-285750">
              <a:buFont typeface="Arial" panose="020B0604020202020204" pitchFamily="34" charset="0"/>
              <a:buChar char="•"/>
            </a:pPr>
            <a:r>
              <a:rPr lang="el-GR" dirty="0" smtClean="0"/>
              <a:t>Αναλογία </a:t>
            </a:r>
            <a:r>
              <a:rPr lang="el-GR" dirty="0"/>
              <a:t>δεξιοτήτων</a:t>
            </a:r>
          </a:p>
        </p:txBody>
      </p:sp>
      <p:sp>
        <p:nvSpPr>
          <p:cNvPr id="14" name="9 - Ορθογώνιο"/>
          <p:cNvSpPr/>
          <p:nvPr/>
        </p:nvSpPr>
        <p:spPr>
          <a:xfrm>
            <a:off x="899592" y="4725144"/>
            <a:ext cx="7992888" cy="830997"/>
          </a:xfrm>
          <a:prstGeom prst="rect">
            <a:avLst/>
          </a:prstGeom>
        </p:spPr>
        <p:txBody>
          <a:bodyPr wrap="square">
            <a:spAutoFit/>
          </a:bodyPr>
          <a:lstStyle/>
          <a:p>
            <a:r>
              <a:rPr lang="el-GR" b="1" dirty="0" smtClean="0"/>
              <a:t>Επίδοση </a:t>
            </a:r>
            <a:r>
              <a:rPr lang="el-GR" b="1" dirty="0"/>
              <a:t>των μαθητών που </a:t>
            </a:r>
            <a:r>
              <a:rPr lang="el-GR" b="1" dirty="0" smtClean="0"/>
              <a:t>ασχολήθηκαν με μέρος </a:t>
            </a:r>
            <a:r>
              <a:rPr lang="el-GR" b="1" dirty="0"/>
              <a:t>του υλικού </a:t>
            </a:r>
          </a:p>
        </p:txBody>
      </p:sp>
      <p:sp>
        <p:nvSpPr>
          <p:cNvPr id="15" name="9 - Ορθογώνιο"/>
          <p:cNvSpPr/>
          <p:nvPr/>
        </p:nvSpPr>
        <p:spPr>
          <a:xfrm>
            <a:off x="899592" y="5517232"/>
            <a:ext cx="7992888" cy="830997"/>
          </a:xfrm>
          <a:prstGeom prst="rect">
            <a:avLst/>
          </a:prstGeom>
        </p:spPr>
        <p:txBody>
          <a:bodyPr wrap="square">
            <a:spAutoFit/>
          </a:bodyPr>
          <a:lstStyle/>
          <a:p>
            <a:r>
              <a:rPr lang="el-GR" b="1" dirty="0"/>
              <a:t>Ε</a:t>
            </a:r>
            <a:r>
              <a:rPr lang="el-GR" b="1" dirty="0" smtClean="0"/>
              <a:t>πίδοση </a:t>
            </a:r>
            <a:r>
              <a:rPr lang="el-GR" b="1" dirty="0"/>
              <a:t>των μαθητών ένα μήνα μετά τη διδασκαλία του μαθήματος </a:t>
            </a:r>
          </a:p>
        </p:txBody>
      </p:sp>
      <p:sp>
        <p:nvSpPr>
          <p:cNvPr id="16" name="9 - Ορθογώνιο"/>
          <p:cNvSpPr/>
          <p:nvPr/>
        </p:nvSpPr>
        <p:spPr>
          <a:xfrm>
            <a:off x="971600" y="3933056"/>
            <a:ext cx="7992888" cy="830997"/>
          </a:xfrm>
          <a:prstGeom prst="rect">
            <a:avLst/>
          </a:prstGeom>
        </p:spPr>
        <p:txBody>
          <a:bodyPr wrap="square">
            <a:spAutoFit/>
          </a:bodyPr>
          <a:lstStyle/>
          <a:p>
            <a:pPr marL="285750" indent="-285750">
              <a:buFont typeface="Arial" panose="020B0604020202020204" pitchFamily="34" charset="0"/>
              <a:buChar char="•"/>
            </a:pPr>
            <a:r>
              <a:rPr lang="el-GR" dirty="0" smtClean="0"/>
              <a:t>Κριτήρια (επίπεδο </a:t>
            </a:r>
            <a:r>
              <a:rPr lang="el-GR" dirty="0"/>
              <a:t>έμψυχου υλικού, ομοιογένεια, πρόσβαση σε ΤΠΕ </a:t>
            </a:r>
            <a:r>
              <a:rPr lang="el-GR" dirty="0" err="1" smtClean="0"/>
              <a:t>κλπ</a:t>
            </a:r>
            <a:r>
              <a:rPr lang="el-GR" dirty="0" smtClean="0"/>
              <a:t>)</a:t>
            </a:r>
            <a:endParaRPr lang="el-GR" dirty="0"/>
          </a:p>
        </p:txBody>
      </p:sp>
    </p:spTree>
    <p:extLst>
      <p:ext uri="{BB962C8B-B14F-4D97-AF65-F5344CB8AC3E}">
        <p14:creationId xmlns:p14="http://schemas.microsoft.com/office/powerpoint/2010/main" val="350963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1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trips(downRight)">
                                      <p:cBhvr>
                                        <p:cTn id="17" dur="1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trips(downRight)">
                                      <p:cBhvr>
                                        <p:cTn id="22" dur="1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trips(downRight)">
                                      <p:cBhvr>
                                        <p:cTn id="27" dur="1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trips(downRight)">
                                      <p:cBhvr>
                                        <p:cTn id="32" dur="1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trips(downRight)">
                                      <p:cBhvr>
                                        <p:cTn id="37" dur="1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strips(downRight)">
                                      <p:cBhvr>
                                        <p:cTn id="42" dur="1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strips(downRight)">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619672" y="2780928"/>
            <a:ext cx="6192688" cy="584775"/>
          </a:xfrm>
          <a:prstGeom prst="rect">
            <a:avLst/>
          </a:prstGeom>
        </p:spPr>
        <p:txBody>
          <a:bodyPr wrap="square">
            <a:spAutoFit/>
          </a:bodyPr>
          <a:lstStyle/>
          <a:p>
            <a:r>
              <a:rPr lang="el-GR" sz="3200" dirty="0"/>
              <a:t>Σας ευχαριστώ για την προσοχή σας</a:t>
            </a:r>
          </a:p>
        </p:txBody>
      </p:sp>
      <p:sp>
        <p:nvSpPr>
          <p:cNvPr id="2" name="Θέση ημερομηνίας 1"/>
          <p:cNvSpPr>
            <a:spLocks noGrp="1"/>
          </p:cNvSpPr>
          <p:nvPr>
            <p:ph type="dt" sz="half" idx="10"/>
          </p:nvPr>
        </p:nvSpPr>
        <p:spPr/>
        <p:txBody>
          <a:bodyPr/>
          <a:lstStyle/>
          <a:p>
            <a:fld id="{957E8A08-9B37-4376-8FFE-5802C871AB9F}" type="datetime1">
              <a:rPr lang="el-GR" smtClean="0"/>
              <a:t>2/12/2018</a:t>
            </a:fld>
            <a:endParaRPr lang="en-US" dirty="0"/>
          </a:p>
        </p:txBody>
      </p:sp>
      <p:sp>
        <p:nvSpPr>
          <p:cNvPr id="3" name="Θέση υποσέλιδου 2"/>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38</a:t>
            </a:fld>
            <a:endParaRPr lang="en-US" dirty="0"/>
          </a:p>
        </p:txBody>
      </p:sp>
      <p:sp>
        <p:nvSpPr>
          <p:cNvPr id="5" name="TextBox 4"/>
          <p:cNvSpPr txBox="1"/>
          <p:nvPr/>
        </p:nvSpPr>
        <p:spPr>
          <a:xfrm>
            <a:off x="827584" y="5724545"/>
            <a:ext cx="7560840" cy="276999"/>
          </a:xfrm>
          <a:prstGeom prst="rect">
            <a:avLst/>
          </a:prstGeom>
          <a:noFill/>
        </p:spPr>
        <p:txBody>
          <a:bodyPr wrap="square" rtlCol="0">
            <a:spAutoFit/>
          </a:bodyPr>
          <a:lstStyle/>
          <a:p>
            <a:r>
              <a:rPr lang="en-US" sz="1200" u="sng" dirty="0">
                <a:hlinkClick r:id="rId3"/>
              </a:rPr>
              <a:t>http://chamilo.datacenter.uoc.gr/metchamilo/main/auth/inscription.php?c=KYREZHSNIKOSE3ISWSEIS&amp;e=1</a:t>
            </a:r>
            <a:endParaRPr lang="el-GR" sz="1200" dirty="0"/>
          </a:p>
        </p:txBody>
      </p:sp>
      <p:sp>
        <p:nvSpPr>
          <p:cNvPr id="8" name="TextBox 7"/>
          <p:cNvSpPr txBox="1"/>
          <p:nvPr/>
        </p:nvSpPr>
        <p:spPr>
          <a:xfrm>
            <a:off x="827584" y="5364505"/>
            <a:ext cx="7344816" cy="276999"/>
          </a:xfrm>
          <a:prstGeom prst="rect">
            <a:avLst/>
          </a:prstGeom>
          <a:noFill/>
        </p:spPr>
        <p:txBody>
          <a:bodyPr wrap="square" rtlCol="0">
            <a:spAutoFit/>
          </a:bodyPr>
          <a:lstStyle/>
          <a:p>
            <a:r>
              <a:rPr lang="el-GR" sz="1200" dirty="0" smtClean="0"/>
              <a:t>Το υλικό βρίσκεται στην παρακάτω διεύθυνση:</a:t>
            </a:r>
            <a:endParaRPr lang="el-GR" sz="1200" dirty="0"/>
          </a:p>
        </p:txBody>
      </p:sp>
    </p:spTree>
    <p:extLst>
      <p:ext uri="{BB962C8B-B14F-4D97-AF65-F5344CB8AC3E}">
        <p14:creationId xmlns:p14="http://schemas.microsoft.com/office/powerpoint/2010/main" val="1026120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sp>
        <p:nvSpPr>
          <p:cNvPr id="4" name="9 - Ορθογώνιο"/>
          <p:cNvSpPr/>
          <p:nvPr/>
        </p:nvSpPr>
        <p:spPr>
          <a:xfrm>
            <a:off x="899592" y="1340768"/>
            <a:ext cx="6840760" cy="461665"/>
          </a:xfrm>
          <a:prstGeom prst="rect">
            <a:avLst/>
          </a:prstGeom>
        </p:spPr>
        <p:txBody>
          <a:bodyPr wrap="square">
            <a:spAutoFit/>
          </a:bodyPr>
          <a:lstStyle/>
          <a:p>
            <a:r>
              <a:rPr lang="el-GR" dirty="0" smtClean="0"/>
              <a:t>Η εργασία </a:t>
            </a:r>
            <a:r>
              <a:rPr lang="el-GR" dirty="0"/>
              <a:t>φιλοδοξεί:</a:t>
            </a:r>
          </a:p>
        </p:txBody>
      </p:sp>
      <p:sp>
        <p:nvSpPr>
          <p:cNvPr id="5" name="9 - Ορθογώνιο"/>
          <p:cNvSpPr/>
          <p:nvPr/>
        </p:nvSpPr>
        <p:spPr>
          <a:xfrm>
            <a:off x="899592" y="1988840"/>
            <a:ext cx="7560840" cy="1938992"/>
          </a:xfrm>
          <a:prstGeom prst="rect">
            <a:avLst/>
          </a:prstGeom>
        </p:spPr>
        <p:txBody>
          <a:bodyPr wrap="square">
            <a:spAutoFit/>
          </a:bodyPr>
          <a:lstStyle/>
          <a:p>
            <a:pPr marL="342900" lvl="0" indent="-342900" algn="just">
              <a:buFont typeface="Arial" panose="020B0604020202020204" pitchFamily="34" charset="0"/>
              <a:buChar char="•"/>
            </a:pPr>
            <a:r>
              <a:rPr lang="el-GR" dirty="0"/>
              <a:t>να διερευνήσει αν η μεθοδολογία της εξ αποστάσεως εκπαίδευσης εφαρμοζόμενη μέσα από το μοντέλο της ανεστραμμένης τάξης, αναπτύσσει συγκεκριμένες γνωστικές δεξιότητες των μαθητών και σε ποιο βαθμό αυτές εξελίσσονται στα διάφορα στάδια της διαδικασίας.</a:t>
            </a:r>
          </a:p>
        </p:txBody>
      </p:sp>
      <p:sp>
        <p:nvSpPr>
          <p:cNvPr id="6" name="9 - Ορθογώνιο"/>
          <p:cNvSpPr/>
          <p:nvPr/>
        </p:nvSpPr>
        <p:spPr>
          <a:xfrm>
            <a:off x="899592" y="4149080"/>
            <a:ext cx="7560840" cy="1569660"/>
          </a:xfrm>
          <a:prstGeom prst="rect">
            <a:avLst/>
          </a:prstGeom>
        </p:spPr>
        <p:txBody>
          <a:bodyPr wrap="square">
            <a:spAutoFit/>
          </a:bodyPr>
          <a:lstStyle/>
          <a:p>
            <a:pPr marL="342900" lvl="0" indent="-342900" algn="just">
              <a:buFont typeface="Arial" panose="020B0604020202020204" pitchFamily="34" charset="0"/>
              <a:buChar char="•"/>
            </a:pPr>
            <a:r>
              <a:rPr lang="el-GR" dirty="0"/>
              <a:t>να εμπλουτίσει τις λιγοστές έρευνες σχετικές με τα Μαθηματικά Α Γυμνασίου και να προτείνει διαδραστικό υλικό που διερευνά, στοχεύει και αξιολογεί τις παραπάνω παρατηρήσεις.</a:t>
            </a:r>
          </a:p>
        </p:txBody>
      </p:sp>
      <p:sp>
        <p:nvSpPr>
          <p:cNvPr id="3" name="Θέση ημερομηνίας 2"/>
          <p:cNvSpPr>
            <a:spLocks noGrp="1"/>
          </p:cNvSpPr>
          <p:nvPr>
            <p:ph type="dt" sz="half" idx="10"/>
          </p:nvPr>
        </p:nvSpPr>
        <p:spPr/>
        <p:txBody>
          <a:bodyPr/>
          <a:lstStyle/>
          <a:p>
            <a:fld id="{BD2A75FF-7195-4193-842D-643B329886DF}" type="datetime1">
              <a:rPr lang="el-GR" smtClean="0"/>
              <a:t>2/12/2018</a:t>
            </a:fld>
            <a:endParaRPr lang="en-US" dirty="0"/>
          </a:p>
        </p:txBody>
      </p:sp>
      <p:sp>
        <p:nvSpPr>
          <p:cNvPr id="7" name="Θέση υποσέλιδου 6"/>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08363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    3</a:t>
            </a:r>
            <a:r>
              <a:rPr lang="el-GR" sz="3600" dirty="0"/>
              <a:t>. Ερευνητικά Ερωτήματα </a:t>
            </a:r>
            <a:r>
              <a:rPr lang="el-GR" sz="3600" dirty="0" smtClean="0"/>
              <a:t> </a:t>
            </a:r>
            <a:endParaRPr lang="el-GR" sz="4000" b="1" dirty="0"/>
          </a:p>
        </p:txBody>
      </p:sp>
      <p:sp>
        <p:nvSpPr>
          <p:cNvPr id="4" name="9 - Ορθογώνιο"/>
          <p:cNvSpPr/>
          <p:nvPr/>
        </p:nvSpPr>
        <p:spPr>
          <a:xfrm>
            <a:off x="827584" y="1556792"/>
            <a:ext cx="7632848" cy="461665"/>
          </a:xfrm>
          <a:prstGeom prst="rect">
            <a:avLst/>
          </a:prstGeom>
        </p:spPr>
        <p:txBody>
          <a:bodyPr wrap="square">
            <a:spAutoFit/>
          </a:bodyPr>
          <a:lstStyle/>
          <a:p>
            <a:pPr algn="just"/>
            <a:r>
              <a:rPr lang="el-GR" dirty="0"/>
              <a:t>Τα ερευνητικά ερωτήματα </a:t>
            </a:r>
            <a:r>
              <a:rPr lang="el-GR" dirty="0" smtClean="0"/>
              <a:t>που θέσαμε ήταν:</a:t>
            </a:r>
            <a:endParaRPr lang="el-GR" dirty="0"/>
          </a:p>
        </p:txBody>
      </p:sp>
      <p:sp>
        <p:nvSpPr>
          <p:cNvPr id="5" name="9 - Ορθογώνιο"/>
          <p:cNvSpPr/>
          <p:nvPr/>
        </p:nvSpPr>
        <p:spPr>
          <a:xfrm>
            <a:off x="827584" y="2780928"/>
            <a:ext cx="7632848" cy="1200329"/>
          </a:xfrm>
          <a:prstGeom prst="rect">
            <a:avLst/>
          </a:prstGeom>
        </p:spPr>
        <p:txBody>
          <a:bodyPr wrap="square">
            <a:spAutoFit/>
          </a:bodyPr>
          <a:lstStyle/>
          <a:p>
            <a:pPr marL="457200" lvl="0" indent="-457200" algn="just">
              <a:buFont typeface="+mj-lt"/>
              <a:buAutoNum type="arabicPeriod"/>
            </a:pPr>
            <a:r>
              <a:rPr lang="el-GR" dirty="0" smtClean="0"/>
              <a:t>Ποιες </a:t>
            </a:r>
            <a:r>
              <a:rPr lang="el-GR" dirty="0"/>
              <a:t>γνωστικές δεξιότητες της ταξινομίας του </a:t>
            </a:r>
            <a:r>
              <a:rPr lang="en-US" dirty="0"/>
              <a:t>Bloom</a:t>
            </a:r>
            <a:r>
              <a:rPr lang="el-GR" dirty="0"/>
              <a:t> και σε ποιο βαθμό αναπτύσσονται κατά τη διάρκεια της μελέτης του </a:t>
            </a:r>
            <a:r>
              <a:rPr lang="el-GR" b="1" dirty="0"/>
              <a:t>διαδραστικού υλικού </a:t>
            </a:r>
            <a:r>
              <a:rPr lang="el-GR" dirty="0"/>
              <a:t>από τους μαθητές.</a:t>
            </a:r>
          </a:p>
        </p:txBody>
      </p:sp>
      <p:sp>
        <p:nvSpPr>
          <p:cNvPr id="6" name="9 - Ορθογώνιο"/>
          <p:cNvSpPr/>
          <p:nvPr/>
        </p:nvSpPr>
        <p:spPr>
          <a:xfrm>
            <a:off x="827584" y="4149080"/>
            <a:ext cx="7632848" cy="830997"/>
          </a:xfrm>
          <a:prstGeom prst="rect">
            <a:avLst/>
          </a:prstGeom>
        </p:spPr>
        <p:txBody>
          <a:bodyPr wrap="square">
            <a:spAutoFit/>
          </a:bodyPr>
          <a:lstStyle/>
          <a:p>
            <a:pPr marL="457200" indent="-457200" algn="just">
              <a:buFont typeface="+mj-lt"/>
              <a:buAutoNum type="arabicPeriod" startAt="2"/>
            </a:pPr>
            <a:r>
              <a:rPr lang="el-GR" dirty="0" smtClean="0"/>
              <a:t>Ποιες </a:t>
            </a:r>
            <a:r>
              <a:rPr lang="el-GR" dirty="0"/>
              <a:t>από τις </a:t>
            </a:r>
            <a:r>
              <a:rPr lang="el-GR" dirty="0" smtClean="0"/>
              <a:t>παραπάνω </a:t>
            </a:r>
            <a:r>
              <a:rPr lang="el-GR" dirty="0"/>
              <a:t>δεξιότητες </a:t>
            </a:r>
            <a:r>
              <a:rPr lang="el-GR" dirty="0" smtClean="0"/>
              <a:t>βελτιώθηκαν </a:t>
            </a:r>
            <a:r>
              <a:rPr lang="el-GR" dirty="0"/>
              <a:t>και σε ποιο βαθμό η κάθε </a:t>
            </a:r>
            <a:r>
              <a:rPr lang="el-GR" dirty="0" smtClean="0"/>
              <a:t>μία μετά </a:t>
            </a:r>
            <a:r>
              <a:rPr lang="el-GR" dirty="0"/>
              <a:t>τη </a:t>
            </a:r>
            <a:r>
              <a:rPr lang="el-GR" b="1" dirty="0"/>
              <a:t>διδασκαλία στην </a:t>
            </a:r>
            <a:r>
              <a:rPr lang="el-GR" b="1" dirty="0" smtClean="0"/>
              <a:t>τάξη</a:t>
            </a:r>
            <a:r>
              <a:rPr lang="el-GR" dirty="0" smtClean="0"/>
              <a:t>.</a:t>
            </a:r>
            <a:endParaRPr lang="el-GR" dirty="0"/>
          </a:p>
        </p:txBody>
      </p:sp>
      <p:sp>
        <p:nvSpPr>
          <p:cNvPr id="7" name="9 - Ορθογώνιο"/>
          <p:cNvSpPr/>
          <p:nvPr/>
        </p:nvSpPr>
        <p:spPr>
          <a:xfrm>
            <a:off x="827584" y="2060848"/>
            <a:ext cx="7632848" cy="461665"/>
          </a:xfrm>
          <a:prstGeom prst="rect">
            <a:avLst/>
          </a:prstGeom>
        </p:spPr>
        <p:txBody>
          <a:bodyPr wrap="square">
            <a:spAutoFit/>
          </a:bodyPr>
          <a:lstStyle/>
          <a:p>
            <a:pPr algn="just"/>
            <a:r>
              <a:rPr lang="el-GR" dirty="0" smtClean="0"/>
              <a:t>Εφαρμόζοντας το μοντέλο της ανεστραμμένης τάξης,</a:t>
            </a:r>
            <a:endParaRPr lang="el-GR" dirty="0"/>
          </a:p>
        </p:txBody>
      </p:sp>
      <p:sp>
        <p:nvSpPr>
          <p:cNvPr id="3" name="Θέση ημερομηνίας 2"/>
          <p:cNvSpPr>
            <a:spLocks noGrp="1"/>
          </p:cNvSpPr>
          <p:nvPr>
            <p:ph type="dt" sz="half" idx="10"/>
          </p:nvPr>
        </p:nvSpPr>
        <p:spPr/>
        <p:txBody>
          <a:bodyPr/>
          <a:lstStyle/>
          <a:p>
            <a:fld id="{F9AAD8EC-999D-417B-8388-85CBE12DCE57}" type="datetime1">
              <a:rPr lang="el-GR" smtClean="0"/>
              <a:t>2/12/2018</a:t>
            </a:fld>
            <a:endParaRPr lang="en-US" dirty="0"/>
          </a:p>
        </p:txBody>
      </p:sp>
      <p:sp>
        <p:nvSpPr>
          <p:cNvPr id="8" name="Θέση υποσέλιδου 7"/>
          <p:cNvSpPr>
            <a:spLocks noGrp="1"/>
          </p:cNvSpPr>
          <p:nvPr>
            <p:ph type="ftr" sz="quarter" idx="11"/>
          </p:nvPr>
        </p:nvSpPr>
        <p:spPr/>
        <p:txBody>
          <a:bodyPr/>
          <a:lstStyle/>
          <a:p>
            <a:r>
              <a:rPr lang="el-GR" smtClean="0"/>
              <a:t>Σύνολο διαφανειών 50</a:t>
            </a:r>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73969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1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Right)">
                                      <p:cBhvr>
                                        <p:cTn id="17" dur="1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4. </a:t>
            </a:r>
            <a:r>
              <a:rPr lang="el-GR" sz="3600" dirty="0"/>
              <a:t>Δομή της </a:t>
            </a:r>
            <a:r>
              <a:rPr lang="el-GR" sz="3600" dirty="0" smtClean="0"/>
              <a:t>παρουσίασης</a:t>
            </a:r>
            <a:endParaRPr lang="el-GR" sz="3600" b="1" dirty="0"/>
          </a:p>
        </p:txBody>
      </p:sp>
      <p:sp>
        <p:nvSpPr>
          <p:cNvPr id="16" name="TextBox 15"/>
          <p:cNvSpPr txBox="1"/>
          <p:nvPr/>
        </p:nvSpPr>
        <p:spPr>
          <a:xfrm>
            <a:off x="1475656" y="1196752"/>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a:t>Θεωρητικό πλαίσιο</a:t>
            </a:r>
          </a:p>
        </p:txBody>
      </p:sp>
      <p:sp>
        <p:nvSpPr>
          <p:cNvPr id="22" name="TextBox 21"/>
          <p:cNvSpPr txBox="1"/>
          <p:nvPr/>
        </p:nvSpPr>
        <p:spPr>
          <a:xfrm>
            <a:off x="1475656" y="2348880"/>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smtClean="0"/>
              <a:t>Μεθοδολογία</a:t>
            </a:r>
            <a:endParaRPr lang="el-GR" dirty="0"/>
          </a:p>
        </p:txBody>
      </p:sp>
      <p:sp>
        <p:nvSpPr>
          <p:cNvPr id="12" name="TextBox 11"/>
          <p:cNvSpPr txBox="1"/>
          <p:nvPr/>
        </p:nvSpPr>
        <p:spPr>
          <a:xfrm>
            <a:off x="1475656" y="1772816"/>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smtClean="0"/>
              <a:t>Βιβλιογραφική επισκόπηση συναφών ερευνών</a:t>
            </a:r>
            <a:endParaRPr lang="el-GR" dirty="0"/>
          </a:p>
        </p:txBody>
      </p:sp>
      <p:sp>
        <p:nvSpPr>
          <p:cNvPr id="3" name="Θέση ημερομηνίας 2"/>
          <p:cNvSpPr>
            <a:spLocks noGrp="1"/>
          </p:cNvSpPr>
          <p:nvPr>
            <p:ph type="dt" sz="half" idx="10"/>
          </p:nvPr>
        </p:nvSpPr>
        <p:spPr/>
        <p:txBody>
          <a:bodyPr/>
          <a:lstStyle/>
          <a:p>
            <a:fld id="{696256E4-5C99-4ABB-97FA-A650B975D7CB}" type="datetime1">
              <a:rPr lang="el-GR" smtClean="0"/>
              <a:t>2/12/2018</a:t>
            </a:fld>
            <a:endParaRPr lang="en-US" dirty="0"/>
          </a:p>
        </p:txBody>
      </p:sp>
      <p:sp>
        <p:nvSpPr>
          <p:cNvPr id="4" name="Θέση υποσέλιδου 3"/>
          <p:cNvSpPr>
            <a:spLocks noGrp="1"/>
          </p:cNvSpPr>
          <p:nvPr>
            <p:ph type="ftr" sz="quarter" idx="11"/>
          </p:nvPr>
        </p:nvSpPr>
        <p:spPr/>
        <p:txBody>
          <a:bodyPr/>
          <a:lstStyle/>
          <a:p>
            <a:r>
              <a:rPr lang="el-GR" smtClean="0"/>
              <a:t>Σύνολο διαφανειών 50</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6</a:t>
            </a:fld>
            <a:endParaRPr lang="en-US" dirty="0"/>
          </a:p>
        </p:txBody>
      </p:sp>
      <p:sp>
        <p:nvSpPr>
          <p:cNvPr id="23" name="TextBox 22"/>
          <p:cNvSpPr txBox="1"/>
          <p:nvPr/>
        </p:nvSpPr>
        <p:spPr>
          <a:xfrm>
            <a:off x="1475656" y="3573016"/>
            <a:ext cx="7344816" cy="461665"/>
          </a:xfrm>
          <a:prstGeom prst="rect">
            <a:avLst/>
          </a:prstGeom>
          <a:noFill/>
        </p:spPr>
        <p:txBody>
          <a:bodyPr wrap="square" rtlCol="0">
            <a:spAutoFit/>
          </a:bodyPr>
          <a:lstStyle/>
          <a:p>
            <a:pPr marL="457200" indent="-457200">
              <a:buFont typeface="Arial" panose="020B0604020202020204" pitchFamily="34" charset="0"/>
              <a:buChar char="•"/>
            </a:pPr>
            <a:r>
              <a:rPr lang="el-GR" dirty="0" err="1" smtClean="0"/>
              <a:t>Χωροχρονικός</a:t>
            </a:r>
            <a:r>
              <a:rPr lang="el-GR" dirty="0" smtClean="0"/>
              <a:t> σχεδιασμός – υλοποίηση της έρευνας</a:t>
            </a:r>
            <a:endParaRPr lang="el-GR" dirty="0"/>
          </a:p>
        </p:txBody>
      </p:sp>
      <p:sp>
        <p:nvSpPr>
          <p:cNvPr id="24" name="TextBox 23"/>
          <p:cNvSpPr txBox="1"/>
          <p:nvPr/>
        </p:nvSpPr>
        <p:spPr>
          <a:xfrm>
            <a:off x="1475656" y="2924944"/>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smtClean="0"/>
              <a:t>Εγκυρότητα </a:t>
            </a:r>
            <a:r>
              <a:rPr lang="el-GR" dirty="0"/>
              <a:t>και αξιοπιστία της </a:t>
            </a:r>
            <a:r>
              <a:rPr lang="el-GR" dirty="0" smtClean="0"/>
              <a:t>έρευνας</a:t>
            </a:r>
            <a:endParaRPr lang="el-GR" dirty="0"/>
          </a:p>
        </p:txBody>
      </p:sp>
      <p:sp>
        <p:nvSpPr>
          <p:cNvPr id="25" name="TextBox 24"/>
          <p:cNvSpPr txBox="1"/>
          <p:nvPr/>
        </p:nvSpPr>
        <p:spPr>
          <a:xfrm>
            <a:off x="1475656" y="4221088"/>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a:t>Ευρήματα </a:t>
            </a:r>
            <a:r>
              <a:rPr lang="el-GR" dirty="0" smtClean="0"/>
              <a:t>- Συμπεράσματα </a:t>
            </a:r>
            <a:r>
              <a:rPr lang="el-GR" dirty="0"/>
              <a:t>της </a:t>
            </a:r>
            <a:r>
              <a:rPr lang="el-GR" dirty="0" smtClean="0"/>
              <a:t>έρευνας</a:t>
            </a:r>
            <a:endParaRPr lang="el-GR" dirty="0"/>
          </a:p>
        </p:txBody>
      </p:sp>
      <p:sp>
        <p:nvSpPr>
          <p:cNvPr id="26" name="TextBox 25"/>
          <p:cNvSpPr txBox="1"/>
          <p:nvPr/>
        </p:nvSpPr>
        <p:spPr>
          <a:xfrm>
            <a:off x="1475656" y="4941168"/>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smtClean="0"/>
              <a:t>Περιορισμοί της έρευνας</a:t>
            </a:r>
            <a:endParaRPr lang="el-GR" dirty="0"/>
          </a:p>
        </p:txBody>
      </p:sp>
      <p:sp>
        <p:nvSpPr>
          <p:cNvPr id="27" name="TextBox 26"/>
          <p:cNvSpPr txBox="1"/>
          <p:nvPr/>
        </p:nvSpPr>
        <p:spPr>
          <a:xfrm>
            <a:off x="1475656" y="5589240"/>
            <a:ext cx="7056784" cy="461665"/>
          </a:xfrm>
          <a:prstGeom prst="rect">
            <a:avLst/>
          </a:prstGeom>
          <a:noFill/>
        </p:spPr>
        <p:txBody>
          <a:bodyPr wrap="square" rtlCol="0">
            <a:spAutoFit/>
          </a:bodyPr>
          <a:lstStyle/>
          <a:p>
            <a:pPr marL="457200" indent="-457200">
              <a:buFont typeface="Arial" panose="020B0604020202020204" pitchFamily="34" charset="0"/>
              <a:buChar char="•"/>
            </a:pPr>
            <a:r>
              <a:rPr lang="el-GR" dirty="0" smtClean="0"/>
              <a:t>Προτάσεις για μελλοντικές εργασίες</a:t>
            </a:r>
            <a:endParaRPr lang="el-GR" dirty="0"/>
          </a:p>
        </p:txBody>
      </p:sp>
    </p:spTree>
    <p:extLst>
      <p:ext uri="{BB962C8B-B14F-4D97-AF65-F5344CB8AC3E}">
        <p14:creationId xmlns:p14="http://schemas.microsoft.com/office/powerpoint/2010/main" val="189339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trips(downRight)">
                                      <p:cBhvr>
                                        <p:cTn id="7" dur="1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strips(downRight)">
                                      <p:cBhvr>
                                        <p:cTn id="12" dur="1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strips(downRight)">
                                      <p:cBhvr>
                                        <p:cTn id="17" dur="1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strips(downRight)">
                                      <p:cBhvr>
                                        <p:cTn id="22" dur="1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strips(downRight)">
                                      <p:cBhvr>
                                        <p:cTn id="27" dur="1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strips(downRight)">
                                      <p:cBhvr>
                                        <p:cTn id="32" dur="1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strips(downRight)">
                                      <p:cBhvr>
                                        <p:cTn id="37" dur="1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strips(downRight)">
                                      <p:cBhvr>
                                        <p:cTn id="42" dur="1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2" grpId="0"/>
      <p:bldP spid="12" grpId="0"/>
      <p:bldP spid="23" grpId="0"/>
      <p:bldP spid="24" grpId="0"/>
      <p:bldP spid="25" grpId="0"/>
      <p:bldP spid="26"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Διάγραμμα ροής: Εναλλακτική διεργασία 7"/>
          <p:cNvSpPr/>
          <p:nvPr/>
        </p:nvSpPr>
        <p:spPr>
          <a:xfrm>
            <a:off x="2699792" y="1340768"/>
            <a:ext cx="2736304" cy="86409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Τίτλος 1"/>
          <p:cNvSpPr>
            <a:spLocks noGrp="1"/>
          </p:cNvSpPr>
          <p:nvPr>
            <p:ph type="title"/>
          </p:nvPr>
        </p:nvSpPr>
        <p:spPr>
          <a:xfrm>
            <a:off x="1405208" y="548680"/>
            <a:ext cx="7199240" cy="765652"/>
          </a:xfrm>
        </p:spPr>
        <p:txBody>
          <a:bodyPr>
            <a:noAutofit/>
          </a:bodyPr>
          <a:lstStyle/>
          <a:p>
            <a:r>
              <a:rPr lang="el-GR" sz="3600" dirty="0" smtClean="0"/>
              <a:t>5.1 </a:t>
            </a:r>
            <a:r>
              <a:rPr lang="el-GR" sz="3600" dirty="0"/>
              <a:t>Θεωρητικό Πλαίσιο </a:t>
            </a:r>
            <a:r>
              <a:rPr lang="el-GR" sz="3600" dirty="0" smtClean="0"/>
              <a:t>(1/3)</a:t>
            </a:r>
            <a:endParaRPr lang="el-GR" sz="3600" b="1" dirty="0"/>
          </a:p>
        </p:txBody>
      </p:sp>
      <p:sp>
        <p:nvSpPr>
          <p:cNvPr id="3" name="Θέση ημερομηνίας 2"/>
          <p:cNvSpPr>
            <a:spLocks noGrp="1"/>
          </p:cNvSpPr>
          <p:nvPr>
            <p:ph type="dt" sz="half" idx="10"/>
          </p:nvPr>
        </p:nvSpPr>
        <p:spPr/>
        <p:txBody>
          <a:bodyPr/>
          <a:lstStyle/>
          <a:p>
            <a:fld id="{C43CBAC6-9848-49DA-AF2A-C561D0464C1E}" type="datetime1">
              <a:rPr lang="el-GR" smtClean="0"/>
              <a:t>2/12/2018</a:t>
            </a:fld>
            <a:endParaRPr lang="en-US" dirty="0"/>
          </a:p>
        </p:txBody>
      </p:sp>
      <p:sp>
        <p:nvSpPr>
          <p:cNvPr id="6" name="Θέση υποσέλιδου 5"/>
          <p:cNvSpPr>
            <a:spLocks noGrp="1"/>
          </p:cNvSpPr>
          <p:nvPr>
            <p:ph type="ftr" sz="quarter" idx="11"/>
          </p:nvPr>
        </p:nvSpPr>
        <p:spPr/>
        <p:txBody>
          <a:bodyPr/>
          <a:lstStyle/>
          <a:p>
            <a:r>
              <a:rPr lang="el-GR" smtClean="0"/>
              <a:t>Σύνολο διαφανειών 50</a:t>
            </a:r>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7</a:t>
            </a:fld>
            <a:endParaRPr lang="en-US" dirty="0"/>
          </a:p>
        </p:txBody>
      </p:sp>
      <p:sp>
        <p:nvSpPr>
          <p:cNvPr id="10" name="Κάτω βέλος 9"/>
          <p:cNvSpPr/>
          <p:nvPr/>
        </p:nvSpPr>
        <p:spPr>
          <a:xfrm rot="18830801">
            <a:off x="4192714" y="2211349"/>
            <a:ext cx="409979" cy="920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Διάγραμμα ροής: Εναλλακτική διεργασία 10"/>
          <p:cNvSpPr/>
          <p:nvPr/>
        </p:nvSpPr>
        <p:spPr>
          <a:xfrm>
            <a:off x="3779912" y="3068960"/>
            <a:ext cx="2592288" cy="86409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Κάτω βέλος 11"/>
          <p:cNvSpPr/>
          <p:nvPr/>
        </p:nvSpPr>
        <p:spPr>
          <a:xfrm rot="18830801">
            <a:off x="5560865" y="4011548"/>
            <a:ext cx="409979" cy="920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Κάτω βέλος 12"/>
          <p:cNvSpPr/>
          <p:nvPr/>
        </p:nvSpPr>
        <p:spPr>
          <a:xfrm rot="2259139">
            <a:off x="4306269" y="4034476"/>
            <a:ext cx="409979" cy="920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Διάγραμμα ροής: Εναλλακτική διεργασία 13"/>
          <p:cNvSpPr/>
          <p:nvPr/>
        </p:nvSpPr>
        <p:spPr>
          <a:xfrm>
            <a:off x="1979712" y="4941168"/>
            <a:ext cx="244827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Διάγραμμα ροής: Εναλλακτική διεργασία 14"/>
          <p:cNvSpPr/>
          <p:nvPr/>
        </p:nvSpPr>
        <p:spPr>
          <a:xfrm>
            <a:off x="5724128" y="4941168"/>
            <a:ext cx="244827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Κάτω βέλος 15"/>
          <p:cNvSpPr/>
          <p:nvPr/>
        </p:nvSpPr>
        <p:spPr>
          <a:xfrm>
            <a:off x="6732240" y="5517232"/>
            <a:ext cx="409979" cy="4255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Διάγραμμα ροής: Εναλλακτική διεργασία 16"/>
          <p:cNvSpPr/>
          <p:nvPr/>
        </p:nvSpPr>
        <p:spPr>
          <a:xfrm>
            <a:off x="5868144" y="6021288"/>
            <a:ext cx="2880320" cy="3600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TextBox 17"/>
          <p:cNvSpPr txBox="1"/>
          <p:nvPr/>
        </p:nvSpPr>
        <p:spPr>
          <a:xfrm>
            <a:off x="2915816" y="1268760"/>
            <a:ext cx="2376264" cy="1015663"/>
          </a:xfrm>
          <a:prstGeom prst="rect">
            <a:avLst/>
          </a:prstGeom>
          <a:noFill/>
        </p:spPr>
        <p:txBody>
          <a:bodyPr wrap="square" rtlCol="0">
            <a:spAutoFit/>
          </a:bodyPr>
          <a:lstStyle/>
          <a:p>
            <a:r>
              <a:rPr lang="el-GR" sz="2000" dirty="0" smtClean="0">
                <a:solidFill>
                  <a:schemeClr val="bg1"/>
                </a:solidFill>
              </a:rPr>
              <a:t>ΑΝΟΙΧΤΗ ΚΑΙ </a:t>
            </a:r>
          </a:p>
          <a:p>
            <a:r>
              <a:rPr lang="el-GR" sz="2000" dirty="0" smtClean="0">
                <a:solidFill>
                  <a:schemeClr val="bg1"/>
                </a:solidFill>
              </a:rPr>
              <a:t>ΕΞ ΑΠΟΣΤΑΣΕΩΣ ΕΚΠΑΙΔΕΥΣΗ</a:t>
            </a:r>
            <a:endParaRPr lang="el-GR" sz="2000" dirty="0">
              <a:solidFill>
                <a:schemeClr val="bg1"/>
              </a:solidFill>
            </a:endParaRPr>
          </a:p>
        </p:txBody>
      </p:sp>
      <p:sp>
        <p:nvSpPr>
          <p:cNvPr id="19" name="TextBox 18"/>
          <p:cNvSpPr txBox="1"/>
          <p:nvPr/>
        </p:nvSpPr>
        <p:spPr>
          <a:xfrm>
            <a:off x="3923928" y="2996952"/>
            <a:ext cx="2376264" cy="1015663"/>
          </a:xfrm>
          <a:prstGeom prst="rect">
            <a:avLst/>
          </a:prstGeom>
          <a:noFill/>
        </p:spPr>
        <p:txBody>
          <a:bodyPr wrap="square" rtlCol="0">
            <a:spAutoFit/>
          </a:bodyPr>
          <a:lstStyle/>
          <a:p>
            <a:r>
              <a:rPr lang="el-GR" sz="2000" dirty="0" smtClean="0">
                <a:solidFill>
                  <a:schemeClr val="bg1"/>
                </a:solidFill>
              </a:rPr>
              <a:t>ΣΧΟΛΙΚΗ </a:t>
            </a:r>
          </a:p>
          <a:p>
            <a:r>
              <a:rPr lang="el-GR" sz="2000" dirty="0" smtClean="0">
                <a:solidFill>
                  <a:schemeClr val="bg1"/>
                </a:solidFill>
              </a:rPr>
              <a:t>ΕΞ ΑΠΟΣΤΑΣΕΩΣ ΕΚΠΑΙΔΕΥΣΗ</a:t>
            </a:r>
            <a:endParaRPr lang="el-GR" sz="2000" dirty="0">
              <a:solidFill>
                <a:schemeClr val="bg1"/>
              </a:solidFill>
            </a:endParaRPr>
          </a:p>
        </p:txBody>
      </p:sp>
      <p:sp>
        <p:nvSpPr>
          <p:cNvPr id="20" name="TextBox 19"/>
          <p:cNvSpPr txBox="1"/>
          <p:nvPr/>
        </p:nvSpPr>
        <p:spPr>
          <a:xfrm>
            <a:off x="2123728" y="5013176"/>
            <a:ext cx="2376264" cy="400110"/>
          </a:xfrm>
          <a:prstGeom prst="rect">
            <a:avLst/>
          </a:prstGeom>
          <a:noFill/>
        </p:spPr>
        <p:txBody>
          <a:bodyPr wrap="square" rtlCol="0">
            <a:spAutoFit/>
          </a:bodyPr>
          <a:lstStyle/>
          <a:p>
            <a:r>
              <a:rPr lang="el-GR" sz="2000" dirty="0" smtClean="0">
                <a:solidFill>
                  <a:schemeClr val="bg1"/>
                </a:solidFill>
              </a:rPr>
              <a:t>ΑΥΤΟΔΥΝΑΜΗ</a:t>
            </a:r>
            <a:endParaRPr lang="el-GR" sz="2000" dirty="0">
              <a:solidFill>
                <a:schemeClr val="bg1"/>
              </a:solidFill>
            </a:endParaRPr>
          </a:p>
        </p:txBody>
      </p:sp>
      <p:sp>
        <p:nvSpPr>
          <p:cNvPr id="21" name="TextBox 20"/>
          <p:cNvSpPr txBox="1"/>
          <p:nvPr/>
        </p:nvSpPr>
        <p:spPr>
          <a:xfrm>
            <a:off x="5652120" y="5013176"/>
            <a:ext cx="2664296" cy="400110"/>
          </a:xfrm>
          <a:prstGeom prst="rect">
            <a:avLst/>
          </a:prstGeom>
          <a:noFill/>
        </p:spPr>
        <p:txBody>
          <a:bodyPr wrap="square" rtlCol="0">
            <a:spAutoFit/>
          </a:bodyPr>
          <a:lstStyle/>
          <a:p>
            <a:r>
              <a:rPr lang="el-GR" sz="2000" dirty="0" smtClean="0">
                <a:solidFill>
                  <a:schemeClr val="bg1"/>
                </a:solidFill>
              </a:rPr>
              <a:t>ΣΥΜΠΛΗΡΩΜΑΤΙΚΗ</a:t>
            </a:r>
            <a:endParaRPr lang="el-GR" sz="2000" dirty="0">
              <a:solidFill>
                <a:schemeClr val="bg1"/>
              </a:solidFill>
            </a:endParaRPr>
          </a:p>
        </p:txBody>
      </p:sp>
      <p:sp>
        <p:nvSpPr>
          <p:cNvPr id="24" name="TextBox 23"/>
          <p:cNvSpPr txBox="1"/>
          <p:nvPr/>
        </p:nvSpPr>
        <p:spPr>
          <a:xfrm>
            <a:off x="5796136" y="6021288"/>
            <a:ext cx="3168352" cy="400110"/>
          </a:xfrm>
          <a:prstGeom prst="rect">
            <a:avLst/>
          </a:prstGeom>
          <a:noFill/>
        </p:spPr>
        <p:txBody>
          <a:bodyPr wrap="square" rtlCol="0">
            <a:spAutoFit/>
          </a:bodyPr>
          <a:lstStyle/>
          <a:p>
            <a:r>
              <a:rPr lang="el-GR" sz="2000" dirty="0" smtClean="0">
                <a:solidFill>
                  <a:schemeClr val="bg1"/>
                </a:solidFill>
              </a:rPr>
              <a:t>ΑΝΕΣΤΡΑΜΜΕΝΗ ΤΑΞΗ</a:t>
            </a:r>
            <a:endParaRPr lang="el-GR" sz="2000" dirty="0">
              <a:solidFill>
                <a:schemeClr val="bg1"/>
              </a:solidFill>
            </a:endParaRPr>
          </a:p>
        </p:txBody>
      </p:sp>
    </p:spTree>
    <p:extLst>
      <p:ext uri="{BB962C8B-B14F-4D97-AF65-F5344CB8AC3E}">
        <p14:creationId xmlns:p14="http://schemas.microsoft.com/office/powerpoint/2010/main" val="1348782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5.3 </a:t>
            </a:r>
            <a:r>
              <a:rPr lang="el-GR" sz="3600" dirty="0"/>
              <a:t>Θεωρητικό </a:t>
            </a:r>
            <a:r>
              <a:rPr lang="el-GR" sz="3600" dirty="0" smtClean="0"/>
              <a:t>Πλαίσιο (2/3)</a:t>
            </a:r>
            <a:endParaRPr lang="el-GR" sz="3600" b="1" dirty="0"/>
          </a:p>
        </p:txBody>
      </p:sp>
      <p:sp>
        <p:nvSpPr>
          <p:cNvPr id="4" name="9 - Ορθογώνιο"/>
          <p:cNvSpPr/>
          <p:nvPr/>
        </p:nvSpPr>
        <p:spPr>
          <a:xfrm>
            <a:off x="827584" y="1196752"/>
            <a:ext cx="7776864" cy="584775"/>
          </a:xfrm>
          <a:prstGeom prst="rect">
            <a:avLst/>
          </a:prstGeom>
        </p:spPr>
        <p:txBody>
          <a:bodyPr wrap="square">
            <a:spAutoFit/>
          </a:bodyPr>
          <a:lstStyle/>
          <a:p>
            <a:r>
              <a:rPr lang="el-GR" sz="3200" dirty="0" smtClean="0"/>
              <a:t>-Ανεστραμμένη τάξη </a:t>
            </a:r>
            <a:endParaRPr lang="el-GR" sz="3200" dirty="0"/>
          </a:p>
        </p:txBody>
      </p:sp>
      <p:sp>
        <p:nvSpPr>
          <p:cNvPr id="3" name="Θέση ημερομηνίας 2"/>
          <p:cNvSpPr>
            <a:spLocks noGrp="1"/>
          </p:cNvSpPr>
          <p:nvPr>
            <p:ph type="dt" sz="half" idx="10"/>
          </p:nvPr>
        </p:nvSpPr>
        <p:spPr/>
        <p:txBody>
          <a:bodyPr/>
          <a:lstStyle/>
          <a:p>
            <a:fld id="{AF1C1AFD-C137-4140-9161-5775A441CF35}"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8" name="Θέση αριθμού διαφάνειας 7"/>
          <p:cNvSpPr>
            <a:spLocks noGrp="1"/>
          </p:cNvSpPr>
          <p:nvPr>
            <p:ph type="sldNum" sz="quarter" idx="12"/>
          </p:nvPr>
        </p:nvSpPr>
        <p:spPr/>
        <p:txBody>
          <a:bodyPr/>
          <a:lstStyle/>
          <a:p>
            <a:fld id="{D57F1E4F-1CFF-5643-939E-217C01CDF565}" type="slidenum">
              <a:rPr lang="en-US" smtClean="0"/>
              <a:pPr/>
              <a:t>8</a:t>
            </a:fld>
            <a:endParaRPr lang="en-US" dirty="0"/>
          </a:p>
        </p:txBody>
      </p:sp>
      <p:sp>
        <p:nvSpPr>
          <p:cNvPr id="10" name="TextBox 9"/>
          <p:cNvSpPr txBox="1"/>
          <p:nvPr/>
        </p:nvSpPr>
        <p:spPr>
          <a:xfrm>
            <a:off x="899592" y="1700808"/>
            <a:ext cx="7056784" cy="830997"/>
          </a:xfrm>
          <a:prstGeom prst="rect">
            <a:avLst/>
          </a:prstGeom>
          <a:noFill/>
        </p:spPr>
        <p:txBody>
          <a:bodyPr wrap="square" rtlCol="0">
            <a:spAutoFit/>
          </a:bodyPr>
          <a:lstStyle/>
          <a:p>
            <a:pPr algn="just"/>
            <a:r>
              <a:rPr lang="el-GR" dirty="0" smtClean="0"/>
              <a:t>Μία </a:t>
            </a:r>
            <a:r>
              <a:rPr lang="el-GR" b="1" dirty="0"/>
              <a:t>στρατηγική διδασκαλίας </a:t>
            </a:r>
            <a:r>
              <a:rPr lang="el-GR" dirty="0" smtClean="0"/>
              <a:t>που </a:t>
            </a:r>
            <a:r>
              <a:rPr lang="el-GR" b="1" dirty="0"/>
              <a:t>αντιστρέφει</a:t>
            </a:r>
            <a:r>
              <a:rPr lang="el-GR" dirty="0"/>
              <a:t> το παραδοσιακό μαθησιακό περιβάλλον. </a:t>
            </a:r>
          </a:p>
        </p:txBody>
      </p:sp>
      <p:graphicFrame>
        <p:nvGraphicFramePr>
          <p:cNvPr id="7" name="Διάγραμμα 6"/>
          <p:cNvGraphicFramePr/>
          <p:nvPr>
            <p:extLst>
              <p:ext uri="{D42A27DB-BD31-4B8C-83A1-F6EECF244321}">
                <p14:modId xmlns:p14="http://schemas.microsoft.com/office/powerpoint/2010/main" val="1035652436"/>
              </p:ext>
            </p:extLst>
          </p:nvPr>
        </p:nvGraphicFramePr>
        <p:xfrm>
          <a:off x="1115616" y="1844824"/>
          <a:ext cx="7704856"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689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Right)">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Right)">
                                      <p:cBhvr>
                                        <p:cTn id="12"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Graphic spid="7"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5.3 </a:t>
            </a:r>
            <a:r>
              <a:rPr lang="el-GR" sz="3600" dirty="0"/>
              <a:t>Θεωρητικό </a:t>
            </a:r>
            <a:r>
              <a:rPr lang="el-GR" sz="3600" dirty="0" smtClean="0"/>
              <a:t>Πλαίσιο (3/3)</a:t>
            </a:r>
            <a:endParaRPr lang="el-GR" sz="3600" b="1" dirty="0"/>
          </a:p>
        </p:txBody>
      </p:sp>
      <p:sp>
        <p:nvSpPr>
          <p:cNvPr id="4" name="9 - Ορθογώνιο"/>
          <p:cNvSpPr/>
          <p:nvPr/>
        </p:nvSpPr>
        <p:spPr>
          <a:xfrm>
            <a:off x="827584" y="1196752"/>
            <a:ext cx="7776864" cy="584775"/>
          </a:xfrm>
          <a:prstGeom prst="rect">
            <a:avLst/>
          </a:prstGeom>
        </p:spPr>
        <p:txBody>
          <a:bodyPr wrap="square">
            <a:spAutoFit/>
          </a:bodyPr>
          <a:lstStyle/>
          <a:p>
            <a:r>
              <a:rPr lang="el-GR" sz="3200" dirty="0"/>
              <a:t>- Ανεστραμμένη </a:t>
            </a:r>
            <a:r>
              <a:rPr lang="el-GR" sz="3200" dirty="0" smtClean="0"/>
              <a:t>τάξη</a:t>
            </a:r>
            <a:endParaRPr lang="el-GR" sz="3200" dirty="0"/>
          </a:p>
        </p:txBody>
      </p:sp>
      <p:pic>
        <p:nvPicPr>
          <p:cNvPr id="8" name="Εικόνα 7"/>
          <p:cNvPicPr/>
          <p:nvPr/>
        </p:nvPicPr>
        <p:blipFill>
          <a:blip r:embed="rId3"/>
          <a:stretch>
            <a:fillRect/>
          </a:stretch>
        </p:blipFill>
        <p:spPr>
          <a:xfrm>
            <a:off x="1907704" y="1916832"/>
            <a:ext cx="5616624" cy="4176464"/>
          </a:xfrm>
          <a:prstGeom prst="rect">
            <a:avLst/>
          </a:prstGeom>
        </p:spPr>
      </p:pic>
      <p:sp>
        <p:nvSpPr>
          <p:cNvPr id="3" name="Θέση ημερομηνίας 2"/>
          <p:cNvSpPr>
            <a:spLocks noGrp="1"/>
          </p:cNvSpPr>
          <p:nvPr>
            <p:ph type="dt" sz="half" idx="10"/>
          </p:nvPr>
        </p:nvSpPr>
        <p:spPr/>
        <p:txBody>
          <a:bodyPr/>
          <a:lstStyle/>
          <a:p>
            <a:fld id="{638DB140-34F0-4172-B4BA-DA227306C305}" type="datetime1">
              <a:rPr lang="el-GR" smtClean="0"/>
              <a:t>2/12/2018</a:t>
            </a:fld>
            <a:endParaRPr lang="en-US" dirty="0"/>
          </a:p>
        </p:txBody>
      </p:sp>
      <p:sp>
        <p:nvSpPr>
          <p:cNvPr id="5" name="Θέση υποσέλιδου 4"/>
          <p:cNvSpPr>
            <a:spLocks noGrp="1"/>
          </p:cNvSpPr>
          <p:nvPr>
            <p:ph type="ftr" sz="quarter" idx="11"/>
          </p:nvPr>
        </p:nvSpPr>
        <p:spPr/>
        <p:txBody>
          <a:bodyPr/>
          <a:lstStyle/>
          <a:p>
            <a:r>
              <a:rPr lang="el-GR" smtClean="0"/>
              <a:t>Σύνολο διαφανειών 50</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9</a:t>
            </a:fld>
            <a:endParaRPr lang="en-US" dirty="0"/>
          </a:p>
        </p:txBody>
      </p:sp>
      <p:sp>
        <p:nvSpPr>
          <p:cNvPr id="9" name="TextBox 8"/>
          <p:cNvSpPr txBox="1"/>
          <p:nvPr/>
        </p:nvSpPr>
        <p:spPr>
          <a:xfrm>
            <a:off x="1259632" y="2060848"/>
            <a:ext cx="2232248" cy="830997"/>
          </a:xfrm>
          <a:prstGeom prst="rect">
            <a:avLst/>
          </a:prstGeom>
          <a:noFill/>
        </p:spPr>
        <p:txBody>
          <a:bodyPr wrap="square" rtlCol="0">
            <a:spAutoFit/>
          </a:bodyPr>
          <a:lstStyle/>
          <a:p>
            <a:pPr algn="ctr"/>
            <a:r>
              <a:rPr lang="el-GR" dirty="0" smtClean="0"/>
              <a:t>Ταξινομία </a:t>
            </a:r>
            <a:r>
              <a:rPr lang="en-US" b="1" dirty="0" smtClean="0"/>
              <a:t>Bloom</a:t>
            </a:r>
            <a:endParaRPr lang="el-GR" b="1" dirty="0" smtClean="0"/>
          </a:p>
        </p:txBody>
      </p:sp>
      <p:sp>
        <p:nvSpPr>
          <p:cNvPr id="10" name="TextBox 9"/>
          <p:cNvSpPr txBox="1"/>
          <p:nvPr/>
        </p:nvSpPr>
        <p:spPr>
          <a:xfrm>
            <a:off x="6156176" y="1916832"/>
            <a:ext cx="2232248" cy="1200329"/>
          </a:xfrm>
          <a:prstGeom prst="rect">
            <a:avLst/>
          </a:prstGeom>
          <a:noFill/>
        </p:spPr>
        <p:txBody>
          <a:bodyPr wrap="square" rtlCol="0">
            <a:spAutoFit/>
          </a:bodyPr>
          <a:lstStyle/>
          <a:p>
            <a:pPr algn="ctr"/>
            <a:r>
              <a:rPr lang="el-GR" dirty="0" smtClean="0"/>
              <a:t>Ταξινομία </a:t>
            </a:r>
            <a:r>
              <a:rPr lang="el-GR" b="1" dirty="0" smtClean="0"/>
              <a:t>γνωστικών δεξιοτήτων</a:t>
            </a:r>
          </a:p>
        </p:txBody>
      </p:sp>
    </p:spTree>
    <p:extLst>
      <p:ext uri="{BB962C8B-B14F-4D97-AF65-F5344CB8AC3E}">
        <p14:creationId xmlns:p14="http://schemas.microsoft.com/office/powerpoint/2010/main" val="374698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1500"/>
                                        <p:tgtEl>
                                          <p:spTgt spid="9"/>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strips(downRight)">
                                      <p:cBhvr>
                                        <p:cTn id="10" dur="1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10153</TotalTime>
  <Words>5347</Words>
  <Application>Microsoft Office PowerPoint</Application>
  <PresentationFormat>Προβολή στην οθόνη (4:3)</PresentationFormat>
  <Paragraphs>719</Paragraphs>
  <Slides>38</Slides>
  <Notes>38</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38</vt:i4>
      </vt:variant>
    </vt:vector>
  </HeadingPairs>
  <TitlesOfParts>
    <vt:vector size="45" baseType="lpstr">
      <vt:lpstr>Arial</vt:lpstr>
      <vt:lpstr>Book Antiqua</vt:lpstr>
      <vt:lpstr>Calibri</vt:lpstr>
      <vt:lpstr>Calibri Light</vt:lpstr>
      <vt:lpstr>Cambria Math</vt:lpstr>
      <vt:lpstr>Times New Roman</vt:lpstr>
      <vt:lpstr>Θέμα του Office</vt:lpstr>
      <vt:lpstr>Επίτευξη γνωστικών στόχων στην Ανεστραμμένη Τάξη:  Μία Μελέτη Περίπτωσης στη Δευτεροβάθμια Εκπαίδευση</vt:lpstr>
      <vt:lpstr>  Ευχαριστίες</vt:lpstr>
      <vt:lpstr>1. Σκοπός </vt:lpstr>
      <vt:lpstr>2. Συνεισφορά της διπλωματικής</vt:lpstr>
      <vt:lpstr>    3. Ερευνητικά Ερωτήματα  </vt:lpstr>
      <vt:lpstr>4. Δομή της παρουσίασης</vt:lpstr>
      <vt:lpstr>5.1 Θεωρητικό Πλαίσιο (1/3)</vt:lpstr>
      <vt:lpstr>5.3 Θεωρητικό Πλαίσιο (2/3)</vt:lpstr>
      <vt:lpstr>5.3 Θεωρητικό Πλαίσιο (3/3)</vt:lpstr>
      <vt:lpstr>6. Συναφείς έρευνες (1/2)</vt:lpstr>
      <vt:lpstr>6. Συναφείς έρευνες (2/2)</vt:lpstr>
      <vt:lpstr>7. Μεθοδολογία (1/2)</vt:lpstr>
      <vt:lpstr>7. Μεθοδολογία (2/2)</vt:lpstr>
      <vt:lpstr>8. Στοιχεία αξιοπιστίας και εγκυρότητας της έρευνας (1/4)</vt:lpstr>
      <vt:lpstr>8. Στοιχεία αξιοπιστίας και εγκυρότητας της έρευνας (2/4)</vt:lpstr>
      <vt:lpstr>8. Στοιχεία αξιοπιστίας και εγκυρότητας της έρευνας (3/4)</vt:lpstr>
      <vt:lpstr>8. Στοιχεία αξιοπιστίας και εγκυρότητας της έρευνας (4/4)</vt:lpstr>
      <vt:lpstr>9.1 Χρονικός σχεδιασμός (1/2) </vt:lpstr>
      <vt:lpstr>9.1 Χρονικός σχεδιασμός (2/2) </vt:lpstr>
      <vt:lpstr>9.2 Μελέτη περίπτωσης (1/7)</vt:lpstr>
      <vt:lpstr>9.2 Μελέτη περίπτωσης (2/7)</vt:lpstr>
      <vt:lpstr>9.2 Μελέτη περίπτωσης (3/7)</vt:lpstr>
      <vt:lpstr>9.2 Μελέτη περίπτωσης (4/7)</vt:lpstr>
      <vt:lpstr>9.2 Μελέτη περίπτωσης (5/7)</vt:lpstr>
      <vt:lpstr>9.2 Μελέτη περίπτωσης (6/7)</vt:lpstr>
      <vt:lpstr>9.2 Μελέτη περίπτωσης (7/7)</vt:lpstr>
      <vt:lpstr>10. Αποτελέσματα–Κύρια ευρήματα (1/7)</vt:lpstr>
      <vt:lpstr>10. Αποτελέσματα–Κύρια ευρήματα (2/7)</vt:lpstr>
      <vt:lpstr>10. Αποτελέσματα–Κύρια ευρήματα (3/7)</vt:lpstr>
      <vt:lpstr>10. Αποτελέσματα–Κύρια ευρήματα (4/7)</vt:lpstr>
      <vt:lpstr>10. Αποτελέσματα–Κύρια ευρήματα (5/7)</vt:lpstr>
      <vt:lpstr>10. Αποτελέσματα–Κύρια ευρήματα(6/7)</vt:lpstr>
      <vt:lpstr>9.Αποτελέσματα–Κύρια ευρήματα(7/7)</vt:lpstr>
      <vt:lpstr>11. Συμπεράσματα (1/2)</vt:lpstr>
      <vt:lpstr>11. Συμπεράσματα (2/2)</vt:lpstr>
      <vt:lpstr>12. Περιορισμοί της έρευνας</vt:lpstr>
      <vt:lpstr>13. Προτάσεις για μελλοντική έρευνα</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ΝΙΚΟΛΑΟΣ ΚΥΡΕΖΗΣ</cp:lastModifiedBy>
  <cp:revision>2100</cp:revision>
  <cp:lastPrinted>2018-11-08T10:14:14Z</cp:lastPrinted>
  <dcterms:created xsi:type="dcterms:W3CDTF">2003-10-16T17:37:47Z</dcterms:created>
  <dcterms:modified xsi:type="dcterms:W3CDTF">2018-12-02T17:06:45Z</dcterms:modified>
</cp:coreProperties>
</file>