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21"/>
  </p:notesMasterIdLst>
  <p:handoutMasterIdLst>
    <p:handoutMasterId r:id="rId22"/>
  </p:handoutMasterIdLst>
  <p:sldIdLst>
    <p:sldId id="259" r:id="rId2"/>
    <p:sldId id="260" r:id="rId3"/>
    <p:sldId id="261" r:id="rId4"/>
    <p:sldId id="267" r:id="rId5"/>
    <p:sldId id="265" r:id="rId6"/>
    <p:sldId id="266" r:id="rId7"/>
    <p:sldId id="264" r:id="rId8"/>
    <p:sldId id="268" r:id="rId9"/>
    <p:sldId id="269" r:id="rId10"/>
    <p:sldId id="270" r:id="rId11"/>
    <p:sldId id="262" r:id="rId12"/>
    <p:sldId id="263" r:id="rId13"/>
    <p:sldId id="271" r:id="rId14"/>
    <p:sldId id="272" r:id="rId15"/>
    <p:sldId id="274" r:id="rId16"/>
    <p:sldId id="276" r:id="rId17"/>
    <p:sldId id="277" r:id="rId18"/>
    <p:sldId id="279" r:id="rId19"/>
    <p:sldId id="280" r:id="rId20"/>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00" autoAdjust="0"/>
    <p:restoredTop sz="96182" autoAdjust="0"/>
  </p:normalViewPr>
  <p:slideViewPr>
    <p:cSldViewPr showGuides="1">
      <p:cViewPr varScale="1">
        <p:scale>
          <a:sx n="47" d="100"/>
          <a:sy n="47" d="100"/>
        </p:scale>
        <p:origin x="-594"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69" d="100"/>
          <a:sy n="69" d="100"/>
        </p:scale>
        <p:origin x="4134"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F5551-6B4E-49F8-89E5-9422E6968CCA}" type="doc">
      <dgm:prSet loTypeId="urn:microsoft.com/office/officeart/2005/8/layout/gear1" loCatId="cycle" qsTypeId="urn:microsoft.com/office/officeart/2005/8/quickstyle/simple1" qsCatId="simple" csTypeId="urn:microsoft.com/office/officeart/2005/8/colors/accent1_2" csCatId="accent1" phldr="1"/>
      <dgm:spPr/>
    </dgm:pt>
    <dgm:pt modelId="{D2416A66-EDD8-46A3-8404-847D783E4D10}">
      <dgm:prSet phldrT="[Κείμενο]" custT="1"/>
      <dgm:spPr>
        <a:solidFill>
          <a:schemeClr val="accent4">
            <a:lumMod val="75000"/>
          </a:schemeClr>
        </a:solidFill>
      </dgm:spPr>
      <dgm:t>
        <a:bodyPr/>
        <a:lstStyle/>
        <a:p>
          <a:r>
            <a:rPr lang="en-US" sz="2000" dirty="0" smtClean="0"/>
            <a:t>e-learning</a:t>
          </a:r>
          <a:endParaRPr lang="el-GR" sz="2000" dirty="0"/>
        </a:p>
      </dgm:t>
    </dgm:pt>
    <dgm:pt modelId="{C84B9D14-0BD8-4450-971E-96DC147E3CC3}" type="parTrans" cxnId="{13A22F2C-7756-4D3C-859A-D7012314D382}">
      <dgm:prSet/>
      <dgm:spPr/>
      <dgm:t>
        <a:bodyPr/>
        <a:lstStyle/>
        <a:p>
          <a:endParaRPr lang="el-GR"/>
        </a:p>
      </dgm:t>
    </dgm:pt>
    <dgm:pt modelId="{D598D3C4-5522-4B4C-81CA-371936071D4B}" type="sibTrans" cxnId="{13A22F2C-7756-4D3C-859A-D7012314D382}">
      <dgm:prSet/>
      <dgm:spPr/>
      <dgm:t>
        <a:bodyPr/>
        <a:lstStyle/>
        <a:p>
          <a:endParaRPr lang="el-GR"/>
        </a:p>
      </dgm:t>
    </dgm:pt>
    <dgm:pt modelId="{7A31C2E7-6D8E-40FA-8612-7871010E841E}">
      <dgm:prSet phldrT="[Κείμενο]" custT="1"/>
      <dgm:spPr>
        <a:solidFill>
          <a:schemeClr val="accent6">
            <a:lumMod val="60000"/>
            <a:lumOff val="40000"/>
          </a:schemeClr>
        </a:solidFill>
      </dgm:spPr>
      <dgm:t>
        <a:bodyPr/>
        <a:lstStyle/>
        <a:p>
          <a:r>
            <a:rPr lang="el-GR" sz="1200" dirty="0" smtClean="0">
              <a:solidFill>
                <a:schemeClr val="bg1"/>
              </a:solidFill>
            </a:rPr>
            <a:t>Ψηφιακός </a:t>
          </a:r>
          <a:r>
            <a:rPr lang="el-GR" sz="1200" dirty="0" err="1" smtClean="0">
              <a:solidFill>
                <a:schemeClr val="bg1"/>
              </a:solidFill>
            </a:rPr>
            <a:t>γραμματισμός</a:t>
          </a:r>
          <a:endParaRPr lang="el-GR" sz="1200" dirty="0">
            <a:solidFill>
              <a:schemeClr val="bg1"/>
            </a:solidFill>
          </a:endParaRPr>
        </a:p>
      </dgm:t>
    </dgm:pt>
    <dgm:pt modelId="{3F1410B9-E751-4B26-A73C-DDA64504352B}" type="parTrans" cxnId="{39B3800D-1398-4D47-8BBC-97BAAC05A5C3}">
      <dgm:prSet/>
      <dgm:spPr/>
      <dgm:t>
        <a:bodyPr/>
        <a:lstStyle/>
        <a:p>
          <a:endParaRPr lang="el-GR"/>
        </a:p>
      </dgm:t>
    </dgm:pt>
    <dgm:pt modelId="{94A01CDE-DA31-4A34-A2B9-98E8855970CE}" type="sibTrans" cxnId="{39B3800D-1398-4D47-8BBC-97BAAC05A5C3}">
      <dgm:prSet/>
      <dgm:spPr/>
      <dgm:t>
        <a:bodyPr/>
        <a:lstStyle/>
        <a:p>
          <a:endParaRPr lang="el-GR"/>
        </a:p>
      </dgm:t>
    </dgm:pt>
    <dgm:pt modelId="{70E345D9-E076-44DD-B520-82CF6245E7CE}">
      <dgm:prSet phldrT="[Κείμενο]" custT="1"/>
      <dgm:spPr>
        <a:solidFill>
          <a:schemeClr val="accent3"/>
        </a:solidFill>
      </dgm:spPr>
      <dgm:t>
        <a:bodyPr/>
        <a:lstStyle/>
        <a:p>
          <a:r>
            <a:rPr lang="el-GR" sz="1100" dirty="0" smtClean="0"/>
            <a:t>Συναισθηματικός </a:t>
          </a:r>
          <a:r>
            <a:rPr lang="el-GR" sz="1100" dirty="0" err="1" smtClean="0"/>
            <a:t>γραμματισμός</a:t>
          </a:r>
          <a:endParaRPr lang="el-GR" sz="1100" dirty="0"/>
        </a:p>
      </dgm:t>
    </dgm:pt>
    <dgm:pt modelId="{C698AD75-AB0C-450B-BAAB-D0302D022E4B}" type="parTrans" cxnId="{989C2B08-E5CC-41DD-A5F1-9C321C13599C}">
      <dgm:prSet/>
      <dgm:spPr/>
      <dgm:t>
        <a:bodyPr/>
        <a:lstStyle/>
        <a:p>
          <a:endParaRPr lang="el-GR"/>
        </a:p>
      </dgm:t>
    </dgm:pt>
    <dgm:pt modelId="{7E71D939-1D35-4D36-B660-8060E10BFE6A}" type="sibTrans" cxnId="{989C2B08-E5CC-41DD-A5F1-9C321C13599C}">
      <dgm:prSet/>
      <dgm:spPr/>
      <dgm:t>
        <a:bodyPr/>
        <a:lstStyle/>
        <a:p>
          <a:endParaRPr lang="el-GR"/>
        </a:p>
      </dgm:t>
    </dgm:pt>
    <dgm:pt modelId="{8DF81AC4-0B0C-4BF6-A8B9-7F1AF8D3C46B}" type="pres">
      <dgm:prSet presAssocID="{D45F5551-6B4E-49F8-89E5-9422E6968CCA}" presName="composite" presStyleCnt="0">
        <dgm:presLayoutVars>
          <dgm:chMax val="3"/>
          <dgm:animLvl val="lvl"/>
          <dgm:resizeHandles val="exact"/>
        </dgm:presLayoutVars>
      </dgm:prSet>
      <dgm:spPr/>
    </dgm:pt>
    <dgm:pt modelId="{28DE9DFE-704A-4634-AF2E-4D78005E3159}" type="pres">
      <dgm:prSet presAssocID="{D2416A66-EDD8-46A3-8404-847D783E4D10}" presName="gear1" presStyleLbl="node1" presStyleIdx="0" presStyleCnt="3" custLinFactNeighborX="21212" custLinFactNeighborY="-23636">
        <dgm:presLayoutVars>
          <dgm:chMax val="1"/>
          <dgm:bulletEnabled val="1"/>
        </dgm:presLayoutVars>
      </dgm:prSet>
      <dgm:spPr/>
      <dgm:t>
        <a:bodyPr/>
        <a:lstStyle/>
        <a:p>
          <a:endParaRPr lang="el-GR"/>
        </a:p>
      </dgm:t>
    </dgm:pt>
    <dgm:pt modelId="{1ABA9653-6E09-425C-A00A-D57099A9D94C}" type="pres">
      <dgm:prSet presAssocID="{D2416A66-EDD8-46A3-8404-847D783E4D10}" presName="gear1srcNode" presStyleLbl="node1" presStyleIdx="0" presStyleCnt="3"/>
      <dgm:spPr/>
      <dgm:t>
        <a:bodyPr/>
        <a:lstStyle/>
        <a:p>
          <a:endParaRPr lang="el-GR"/>
        </a:p>
      </dgm:t>
    </dgm:pt>
    <dgm:pt modelId="{40F3ADA9-3AAC-48C1-8736-942B5AB07160}" type="pres">
      <dgm:prSet presAssocID="{D2416A66-EDD8-46A3-8404-847D783E4D10}" presName="gear1dstNode" presStyleLbl="node1" presStyleIdx="0" presStyleCnt="3"/>
      <dgm:spPr/>
      <dgm:t>
        <a:bodyPr/>
        <a:lstStyle/>
        <a:p>
          <a:endParaRPr lang="el-GR"/>
        </a:p>
      </dgm:t>
    </dgm:pt>
    <dgm:pt modelId="{2D1AF551-454D-4DAC-AF0F-578EC3F8F7EE}" type="pres">
      <dgm:prSet presAssocID="{7A31C2E7-6D8E-40FA-8612-7871010E841E}" presName="gear2" presStyleLbl="node1" presStyleIdx="1" presStyleCnt="3" custScaleX="123462" custScaleY="98461">
        <dgm:presLayoutVars>
          <dgm:chMax val="1"/>
          <dgm:bulletEnabled val="1"/>
        </dgm:presLayoutVars>
      </dgm:prSet>
      <dgm:spPr/>
      <dgm:t>
        <a:bodyPr/>
        <a:lstStyle/>
        <a:p>
          <a:endParaRPr lang="el-GR"/>
        </a:p>
      </dgm:t>
    </dgm:pt>
    <dgm:pt modelId="{BE7C79CA-164F-40AF-BC2C-C4D1B41CDC33}" type="pres">
      <dgm:prSet presAssocID="{7A31C2E7-6D8E-40FA-8612-7871010E841E}" presName="gear2srcNode" presStyleLbl="node1" presStyleIdx="1" presStyleCnt="3"/>
      <dgm:spPr/>
      <dgm:t>
        <a:bodyPr/>
        <a:lstStyle/>
        <a:p>
          <a:endParaRPr lang="el-GR"/>
        </a:p>
      </dgm:t>
    </dgm:pt>
    <dgm:pt modelId="{5A120441-7B2C-4547-82CA-F2BCAF19759B}" type="pres">
      <dgm:prSet presAssocID="{7A31C2E7-6D8E-40FA-8612-7871010E841E}" presName="gear2dstNode" presStyleLbl="node1" presStyleIdx="1" presStyleCnt="3"/>
      <dgm:spPr/>
      <dgm:t>
        <a:bodyPr/>
        <a:lstStyle/>
        <a:p>
          <a:endParaRPr lang="el-GR"/>
        </a:p>
      </dgm:t>
    </dgm:pt>
    <dgm:pt modelId="{DC94DB4E-E575-46CC-8EF3-D63567025D2F}" type="pres">
      <dgm:prSet presAssocID="{70E345D9-E076-44DD-B520-82CF6245E7CE}" presName="gear3" presStyleLbl="node1" presStyleIdx="2" presStyleCnt="3" custScaleX="116536" custScaleY="94486" custLinFactNeighborX="694" custLinFactNeighborY="2778"/>
      <dgm:spPr/>
      <dgm:t>
        <a:bodyPr/>
        <a:lstStyle/>
        <a:p>
          <a:endParaRPr lang="el-GR"/>
        </a:p>
      </dgm:t>
    </dgm:pt>
    <dgm:pt modelId="{E4181554-8FE4-4D5F-AF70-C61DC7C4D609}" type="pres">
      <dgm:prSet presAssocID="{70E345D9-E076-44DD-B520-82CF6245E7CE}" presName="gear3tx" presStyleLbl="node1" presStyleIdx="2" presStyleCnt="3">
        <dgm:presLayoutVars>
          <dgm:chMax val="1"/>
          <dgm:bulletEnabled val="1"/>
        </dgm:presLayoutVars>
      </dgm:prSet>
      <dgm:spPr/>
      <dgm:t>
        <a:bodyPr/>
        <a:lstStyle/>
        <a:p>
          <a:endParaRPr lang="el-GR"/>
        </a:p>
      </dgm:t>
    </dgm:pt>
    <dgm:pt modelId="{C992FB11-831A-41D2-9CD2-A760AEA5A547}" type="pres">
      <dgm:prSet presAssocID="{70E345D9-E076-44DD-B520-82CF6245E7CE}" presName="gear3srcNode" presStyleLbl="node1" presStyleIdx="2" presStyleCnt="3"/>
      <dgm:spPr/>
      <dgm:t>
        <a:bodyPr/>
        <a:lstStyle/>
        <a:p>
          <a:endParaRPr lang="el-GR"/>
        </a:p>
      </dgm:t>
    </dgm:pt>
    <dgm:pt modelId="{7035E547-3269-4973-98A7-8D9594C93A44}" type="pres">
      <dgm:prSet presAssocID="{70E345D9-E076-44DD-B520-82CF6245E7CE}" presName="gear3dstNode" presStyleLbl="node1" presStyleIdx="2" presStyleCnt="3"/>
      <dgm:spPr/>
      <dgm:t>
        <a:bodyPr/>
        <a:lstStyle/>
        <a:p>
          <a:endParaRPr lang="el-GR"/>
        </a:p>
      </dgm:t>
    </dgm:pt>
    <dgm:pt modelId="{65E6A608-7D17-4F8A-8BD0-3C02D2BBC1E7}" type="pres">
      <dgm:prSet presAssocID="{D598D3C4-5522-4B4C-81CA-371936071D4B}" presName="connector1" presStyleLbl="sibTrans2D1" presStyleIdx="0" presStyleCnt="3" custLinFactNeighborX="16553" custLinFactNeighborY="-17466"/>
      <dgm:spPr/>
      <dgm:t>
        <a:bodyPr/>
        <a:lstStyle/>
        <a:p>
          <a:endParaRPr lang="el-GR"/>
        </a:p>
      </dgm:t>
    </dgm:pt>
    <dgm:pt modelId="{AEB85E52-21D8-43BF-B14F-F936C5076F71}" type="pres">
      <dgm:prSet presAssocID="{94A01CDE-DA31-4A34-A2B9-98E8855970CE}" presName="connector2" presStyleLbl="sibTrans2D1" presStyleIdx="1" presStyleCnt="3"/>
      <dgm:spPr/>
      <dgm:t>
        <a:bodyPr/>
        <a:lstStyle/>
        <a:p>
          <a:endParaRPr lang="el-GR"/>
        </a:p>
      </dgm:t>
    </dgm:pt>
    <dgm:pt modelId="{AE9AEC72-5ACB-44F4-96BE-FAA4E720F62B}" type="pres">
      <dgm:prSet presAssocID="{7E71D939-1D35-4D36-B660-8060E10BFE6A}" presName="connector3" presStyleLbl="sibTrans2D1" presStyleIdx="2" presStyleCnt="3" custLinFactNeighborX="-5386" custLinFactNeighborY="10445"/>
      <dgm:spPr/>
      <dgm:t>
        <a:bodyPr/>
        <a:lstStyle/>
        <a:p>
          <a:endParaRPr lang="el-GR"/>
        </a:p>
      </dgm:t>
    </dgm:pt>
  </dgm:ptLst>
  <dgm:cxnLst>
    <dgm:cxn modelId="{13A22F2C-7756-4D3C-859A-D7012314D382}" srcId="{D45F5551-6B4E-49F8-89E5-9422E6968CCA}" destId="{D2416A66-EDD8-46A3-8404-847D783E4D10}" srcOrd="0" destOrd="0" parTransId="{C84B9D14-0BD8-4450-971E-96DC147E3CC3}" sibTransId="{D598D3C4-5522-4B4C-81CA-371936071D4B}"/>
    <dgm:cxn modelId="{3E3D6232-A303-43C7-9D33-C44517584C44}" type="presOf" srcId="{D598D3C4-5522-4B4C-81CA-371936071D4B}" destId="{65E6A608-7D17-4F8A-8BD0-3C02D2BBC1E7}" srcOrd="0" destOrd="0" presId="urn:microsoft.com/office/officeart/2005/8/layout/gear1"/>
    <dgm:cxn modelId="{BFF56E0A-9381-4AC3-B9B8-2F2322064C93}" type="presOf" srcId="{70E345D9-E076-44DD-B520-82CF6245E7CE}" destId="{DC94DB4E-E575-46CC-8EF3-D63567025D2F}" srcOrd="0" destOrd="0" presId="urn:microsoft.com/office/officeart/2005/8/layout/gear1"/>
    <dgm:cxn modelId="{9E363C85-4EF8-4D6E-940B-55074F3FB086}" type="presOf" srcId="{94A01CDE-DA31-4A34-A2B9-98E8855970CE}" destId="{AEB85E52-21D8-43BF-B14F-F936C5076F71}" srcOrd="0" destOrd="0" presId="urn:microsoft.com/office/officeart/2005/8/layout/gear1"/>
    <dgm:cxn modelId="{C43AC228-761F-4215-9746-0663224280C1}" type="presOf" srcId="{D45F5551-6B4E-49F8-89E5-9422E6968CCA}" destId="{8DF81AC4-0B0C-4BF6-A8B9-7F1AF8D3C46B}" srcOrd="0" destOrd="0" presId="urn:microsoft.com/office/officeart/2005/8/layout/gear1"/>
    <dgm:cxn modelId="{3E35F903-FE47-4DBC-AE1F-A36981653279}" type="presOf" srcId="{70E345D9-E076-44DD-B520-82CF6245E7CE}" destId="{E4181554-8FE4-4D5F-AF70-C61DC7C4D609}" srcOrd="1" destOrd="0" presId="urn:microsoft.com/office/officeart/2005/8/layout/gear1"/>
    <dgm:cxn modelId="{EE67D535-CDBA-4D31-B949-1DBD54E72E24}" type="presOf" srcId="{70E345D9-E076-44DD-B520-82CF6245E7CE}" destId="{C992FB11-831A-41D2-9CD2-A760AEA5A547}" srcOrd="2" destOrd="0" presId="urn:microsoft.com/office/officeart/2005/8/layout/gear1"/>
    <dgm:cxn modelId="{39B3800D-1398-4D47-8BBC-97BAAC05A5C3}" srcId="{D45F5551-6B4E-49F8-89E5-9422E6968CCA}" destId="{7A31C2E7-6D8E-40FA-8612-7871010E841E}" srcOrd="1" destOrd="0" parTransId="{3F1410B9-E751-4B26-A73C-DDA64504352B}" sibTransId="{94A01CDE-DA31-4A34-A2B9-98E8855970CE}"/>
    <dgm:cxn modelId="{36241C48-39EA-4CE1-8FAE-3901754EC475}" type="presOf" srcId="{7E71D939-1D35-4D36-B660-8060E10BFE6A}" destId="{AE9AEC72-5ACB-44F4-96BE-FAA4E720F62B}" srcOrd="0" destOrd="0" presId="urn:microsoft.com/office/officeart/2005/8/layout/gear1"/>
    <dgm:cxn modelId="{6AC7505B-ACD5-416A-882D-CA0F8927FC35}" type="presOf" srcId="{7A31C2E7-6D8E-40FA-8612-7871010E841E}" destId="{BE7C79CA-164F-40AF-BC2C-C4D1B41CDC33}" srcOrd="1" destOrd="0" presId="urn:microsoft.com/office/officeart/2005/8/layout/gear1"/>
    <dgm:cxn modelId="{8FACA525-6DB8-4985-945C-7291A29FB327}" type="presOf" srcId="{7A31C2E7-6D8E-40FA-8612-7871010E841E}" destId="{5A120441-7B2C-4547-82CA-F2BCAF19759B}" srcOrd="2" destOrd="0" presId="urn:microsoft.com/office/officeart/2005/8/layout/gear1"/>
    <dgm:cxn modelId="{989C2B08-E5CC-41DD-A5F1-9C321C13599C}" srcId="{D45F5551-6B4E-49F8-89E5-9422E6968CCA}" destId="{70E345D9-E076-44DD-B520-82CF6245E7CE}" srcOrd="2" destOrd="0" parTransId="{C698AD75-AB0C-450B-BAAB-D0302D022E4B}" sibTransId="{7E71D939-1D35-4D36-B660-8060E10BFE6A}"/>
    <dgm:cxn modelId="{AFF75580-5F1C-4C77-B9FD-9F251950B8D1}" type="presOf" srcId="{7A31C2E7-6D8E-40FA-8612-7871010E841E}" destId="{2D1AF551-454D-4DAC-AF0F-578EC3F8F7EE}" srcOrd="0" destOrd="0" presId="urn:microsoft.com/office/officeart/2005/8/layout/gear1"/>
    <dgm:cxn modelId="{EAB4FD17-EC74-4741-9A8C-98EC2142C95E}" type="presOf" srcId="{D2416A66-EDD8-46A3-8404-847D783E4D10}" destId="{28DE9DFE-704A-4634-AF2E-4D78005E3159}" srcOrd="0" destOrd="0" presId="urn:microsoft.com/office/officeart/2005/8/layout/gear1"/>
    <dgm:cxn modelId="{DD34F711-E339-4326-B9CB-072ECA7A768F}" type="presOf" srcId="{D2416A66-EDD8-46A3-8404-847D783E4D10}" destId="{40F3ADA9-3AAC-48C1-8736-942B5AB07160}" srcOrd="2" destOrd="0" presId="urn:microsoft.com/office/officeart/2005/8/layout/gear1"/>
    <dgm:cxn modelId="{D6F82092-99B8-42B9-BE11-F738EFA1B067}" type="presOf" srcId="{70E345D9-E076-44DD-B520-82CF6245E7CE}" destId="{7035E547-3269-4973-98A7-8D9594C93A44}" srcOrd="3" destOrd="0" presId="urn:microsoft.com/office/officeart/2005/8/layout/gear1"/>
    <dgm:cxn modelId="{CF559D10-DA1B-4796-9242-353FE7115CE8}" type="presOf" srcId="{D2416A66-EDD8-46A3-8404-847D783E4D10}" destId="{1ABA9653-6E09-425C-A00A-D57099A9D94C}" srcOrd="1" destOrd="0" presId="urn:microsoft.com/office/officeart/2005/8/layout/gear1"/>
    <dgm:cxn modelId="{D986B11A-295A-481B-9947-0BBA584E91E0}" type="presParOf" srcId="{8DF81AC4-0B0C-4BF6-A8B9-7F1AF8D3C46B}" destId="{28DE9DFE-704A-4634-AF2E-4D78005E3159}" srcOrd="0" destOrd="0" presId="urn:microsoft.com/office/officeart/2005/8/layout/gear1"/>
    <dgm:cxn modelId="{C519D280-32AA-429D-92CD-2037B01E780D}" type="presParOf" srcId="{8DF81AC4-0B0C-4BF6-A8B9-7F1AF8D3C46B}" destId="{1ABA9653-6E09-425C-A00A-D57099A9D94C}" srcOrd="1" destOrd="0" presId="urn:microsoft.com/office/officeart/2005/8/layout/gear1"/>
    <dgm:cxn modelId="{462234E2-0730-4E87-AD03-BD089A952ABE}" type="presParOf" srcId="{8DF81AC4-0B0C-4BF6-A8B9-7F1AF8D3C46B}" destId="{40F3ADA9-3AAC-48C1-8736-942B5AB07160}" srcOrd="2" destOrd="0" presId="urn:microsoft.com/office/officeart/2005/8/layout/gear1"/>
    <dgm:cxn modelId="{D1FC1CB8-7276-4823-B74B-5351042A0DD9}" type="presParOf" srcId="{8DF81AC4-0B0C-4BF6-A8B9-7F1AF8D3C46B}" destId="{2D1AF551-454D-4DAC-AF0F-578EC3F8F7EE}" srcOrd="3" destOrd="0" presId="urn:microsoft.com/office/officeart/2005/8/layout/gear1"/>
    <dgm:cxn modelId="{182B8DE8-FCC7-4728-8029-6104F293DC52}" type="presParOf" srcId="{8DF81AC4-0B0C-4BF6-A8B9-7F1AF8D3C46B}" destId="{BE7C79CA-164F-40AF-BC2C-C4D1B41CDC33}" srcOrd="4" destOrd="0" presId="urn:microsoft.com/office/officeart/2005/8/layout/gear1"/>
    <dgm:cxn modelId="{8B47BE40-4BC6-4500-AF5E-33E53E6CDEBC}" type="presParOf" srcId="{8DF81AC4-0B0C-4BF6-A8B9-7F1AF8D3C46B}" destId="{5A120441-7B2C-4547-82CA-F2BCAF19759B}" srcOrd="5" destOrd="0" presId="urn:microsoft.com/office/officeart/2005/8/layout/gear1"/>
    <dgm:cxn modelId="{A14A81F5-E766-4865-BC7A-91562DFE2955}" type="presParOf" srcId="{8DF81AC4-0B0C-4BF6-A8B9-7F1AF8D3C46B}" destId="{DC94DB4E-E575-46CC-8EF3-D63567025D2F}" srcOrd="6" destOrd="0" presId="urn:microsoft.com/office/officeart/2005/8/layout/gear1"/>
    <dgm:cxn modelId="{FC40FAF6-5200-4D3E-8359-C28A7A7B4B8A}" type="presParOf" srcId="{8DF81AC4-0B0C-4BF6-A8B9-7F1AF8D3C46B}" destId="{E4181554-8FE4-4D5F-AF70-C61DC7C4D609}" srcOrd="7" destOrd="0" presId="urn:microsoft.com/office/officeart/2005/8/layout/gear1"/>
    <dgm:cxn modelId="{41D2672C-AFBC-420B-821D-B4A6A4AF45F0}" type="presParOf" srcId="{8DF81AC4-0B0C-4BF6-A8B9-7F1AF8D3C46B}" destId="{C992FB11-831A-41D2-9CD2-A760AEA5A547}" srcOrd="8" destOrd="0" presId="urn:microsoft.com/office/officeart/2005/8/layout/gear1"/>
    <dgm:cxn modelId="{97E9F1EA-FAD8-44BF-8C57-276FA1FEA447}" type="presParOf" srcId="{8DF81AC4-0B0C-4BF6-A8B9-7F1AF8D3C46B}" destId="{7035E547-3269-4973-98A7-8D9594C93A44}" srcOrd="9" destOrd="0" presId="urn:microsoft.com/office/officeart/2005/8/layout/gear1"/>
    <dgm:cxn modelId="{3BED9AC3-A747-41E3-9652-F849DF101F8D}" type="presParOf" srcId="{8DF81AC4-0B0C-4BF6-A8B9-7F1AF8D3C46B}" destId="{65E6A608-7D17-4F8A-8BD0-3C02D2BBC1E7}" srcOrd="10" destOrd="0" presId="urn:microsoft.com/office/officeart/2005/8/layout/gear1"/>
    <dgm:cxn modelId="{B181CF2F-97D5-4C91-B7D5-DB48C8F5F509}" type="presParOf" srcId="{8DF81AC4-0B0C-4BF6-A8B9-7F1AF8D3C46B}" destId="{AEB85E52-21D8-43BF-B14F-F936C5076F71}" srcOrd="11" destOrd="0" presId="urn:microsoft.com/office/officeart/2005/8/layout/gear1"/>
    <dgm:cxn modelId="{8D70C7C2-346A-4A26-9BFF-0D9911A272F3}" type="presParOf" srcId="{8DF81AC4-0B0C-4BF6-A8B9-7F1AF8D3C46B}" destId="{AE9AEC72-5ACB-44F4-96BE-FAA4E720F62B}" srcOrd="12"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4D13582-BB2D-4963-A103-433CE83A4A5F}" type="datetime1">
              <a:rPr lang="el-GR" smtClean="0">
                <a:solidFill>
                  <a:schemeClr val="tx2"/>
                </a:solidFill>
                <a:latin typeface="Tahoma" panose="020B0604030504040204" pitchFamily="34" charset="0"/>
                <a:ea typeface="Tahoma" panose="020B0604030504040204" pitchFamily="34" charset="0"/>
                <a:cs typeface="Tahoma" panose="020B0604030504040204" pitchFamily="34" charset="0"/>
              </a:rPr>
              <a:pPr rtl="0"/>
              <a:t>5/12/2018</a:t>
            </a:fld>
            <a:endParaRPr lang="el-GR">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l-GR">
                <a:solidFill>
                  <a:schemeClr val="tx2"/>
                </a:solidFill>
                <a:latin typeface="Tahoma" panose="020B0604030504040204" pitchFamily="34" charset="0"/>
                <a:ea typeface="Tahoma" panose="020B0604030504040204" pitchFamily="34" charset="0"/>
                <a:cs typeface="Tahoma" panose="020B0604030504040204" pitchFamily="34" charset="0"/>
              </a:rPr>
              <a:pPr rtl="0"/>
              <a:t>‹#›</a:t>
            </a:fld>
            <a:endParaRPr lang="el-GR">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5EA77D25-BB5A-4D47-B74B-4444EA5CF30A}" type="datetime1">
              <a:rPr lang="el-GR" noProof="0" smtClean="0"/>
              <a:pPr/>
              <a:t>5/12/2018</a:t>
            </a:fld>
            <a:endParaRPr lang="el-GR" noProof="0"/>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B8796F01-7154-41E0-B48B-A6921757531A}" type="slidenum">
              <a:rPr lang="el-GR" noProof="0" smtClean="0"/>
              <a:pPr/>
              <a:t>‹#›</a:t>
            </a:fld>
            <a:endParaRPr lang="el-GR" noProof="0"/>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09493" algn="l" defTabSz="1218987" rtl="0"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218987" algn="l" defTabSz="1218987" rtl="0"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828480" algn="l" defTabSz="1218987" rtl="0"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437973" algn="l" defTabSz="1218987" rtl="0" eaLnBrk="1" latinLnBrk="0" hangingPunct="1">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xmlns=""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l-GR" baseline="0" dirty="0" smtClean="0"/>
              <a:t>Αρχές </a:t>
            </a:r>
            <a:r>
              <a:rPr lang="el-GR" baseline="0" dirty="0" err="1" smtClean="0"/>
              <a:t>πολυμεσικές</a:t>
            </a:r>
            <a:r>
              <a:rPr lang="el-GR" baseline="0" dirty="0" smtClean="0"/>
              <a:t>, διαδοχής εικόνας-κειμένου, πλεονασμού, προσαρμοστικότητας, κατάτμησης, σηματοδότησης, συνάφειας ή εγγύτητας, φιλικός τρόπος παρουσίασης με πράκτορα στην οθόνη κα</a:t>
            </a: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Κριτήρια</a:t>
            </a:r>
            <a:r>
              <a:rPr lang="en-US" sz="1200" dirty="0" smtClean="0"/>
              <a:t> </a:t>
            </a:r>
            <a:r>
              <a:rPr lang="en-US" sz="1200" dirty="0" err="1" smtClean="0"/>
              <a:t>i</a:t>
            </a:r>
            <a:r>
              <a:rPr lang="en-US" sz="1200" dirty="0" smtClean="0"/>
              <a:t>) </a:t>
            </a:r>
            <a:r>
              <a:rPr lang="el-GR" sz="1200" dirty="0" smtClean="0"/>
              <a:t>παιδαγωγικά: κάλυψη των στόχων,</a:t>
            </a:r>
          </a:p>
          <a:p>
            <a:r>
              <a:rPr lang="en-US" sz="1200" dirty="0" smtClean="0"/>
              <a:t>ii) </a:t>
            </a:r>
            <a:r>
              <a:rPr lang="el-GR" sz="1200" dirty="0" smtClean="0"/>
              <a:t>τεχνολογικά: δομή, παρουσίαση, ευχρηστία-καθοδήγηση-κατανόηση</a:t>
            </a:r>
          </a:p>
          <a:p>
            <a:r>
              <a:rPr lang="en-US" sz="1200" dirty="0" smtClean="0"/>
              <a:t>iii) </a:t>
            </a:r>
            <a:r>
              <a:rPr lang="el-GR" sz="1200" dirty="0" smtClean="0"/>
              <a:t>Κριτή</a:t>
            </a:r>
            <a:r>
              <a:rPr lang="en-US" sz="1200" dirty="0" smtClean="0"/>
              <a:t>     </a:t>
            </a:r>
            <a:r>
              <a:rPr lang="el-GR" sz="1200" dirty="0" smtClean="0"/>
              <a:t>ρια μεθοδολογίας</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Από το ερωτηματολόγιο μαθητών εξήχθησαν ποσοτικά δεδομένα με περιγραφική ανάλυση  όσον αφορά παιδαγωγικά κριτήρια (κάλυψη στόχων), τεχνολογικά (δομή, αισθητική παρουσίαση, ευχρηστία, καθοδήγηση, κατανόηση οδηγιών) και  τη μεθοδολογία διδασκαλίας.</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Από το ερωτηματολόγιο εκπαιδευτικών/ειδικών εξήχθησαν ποιοτικά δεδομένα με ανάλυση περιεχομένου. (</a:t>
            </a:r>
            <a:r>
              <a:rPr lang="el-GR" sz="1200" dirty="0" smtClean="0">
                <a:hlinkClick r:id="rId2" action="ppaction://hlinksldjump"/>
              </a:rPr>
              <a:t>πίνακας 3</a:t>
            </a:r>
            <a:r>
              <a:rPr lang="el-GR" sz="1200" dirty="0" smtClean="0"/>
              <a:t> σελ 107)</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λόγω ευαισθητοποίησής τους από βίντεο που συνδέονται με τη ζωή και την καθημερινότητά τους </a:t>
            </a: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εάν επιβεβαιώθηκαν ή διαψεύστηκαν.</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dirty="0" smtClean="0"/>
              <a:t>Με εξάσκηση των μαθητών σε σωστές τεχνικές και συνήθειες από μικρή ηλικία καθώς βιώνονται και επαναλαμβάνονται και εκτός σχολείου, οι γνώσεις γίνονται </a:t>
            </a:r>
            <a:r>
              <a:rPr lang="el-GR" dirty="0" err="1" smtClean="0"/>
              <a:t>μεταγνώση</a:t>
            </a:r>
            <a:r>
              <a:rPr lang="el-GR"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u="sng" dirty="0" smtClean="0"/>
              <a:t>Ευχαριστίες</a:t>
            </a:r>
            <a:r>
              <a:rPr lang="el-GR" sz="1200" dirty="0" smtClean="0"/>
              <a:t>: παρευρισκομένους ,κ. Μουζάκη, γονείς /μαθητές συναδέλφους</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Απαραίτητο εργαλείο για τον εκπαιδευτικό για εκπόνηση προγραμμάτων Κοινωνικής και Συναισθηματικής Αγωγής και την ενίσχυση καλού ψυχολογικού κλίματος στην τάξη.</a:t>
            </a: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Διδακτικά εφαρμόστηκε το μοντέλο της αντεστραμμένης τάξης (ακολούθησε βιωματική δραστηριότητα της ηλεκτρονικής μάθησης)</a:t>
            </a:r>
          </a:p>
          <a:p>
            <a:r>
              <a:rPr lang="el-GR" sz="1200" dirty="0" smtClean="0"/>
              <a:t> Ερευνητικά δημιουργήθηκε </a:t>
            </a:r>
            <a:r>
              <a:rPr lang="el-GR" sz="1200" dirty="0" err="1" smtClean="0"/>
              <a:t>κοινωνιομετρικός</a:t>
            </a:r>
            <a:r>
              <a:rPr lang="el-GR" sz="1200" dirty="0" smtClean="0"/>
              <a:t> πίνακας και διεξήχθη μελέτη περίπτωσης για τη μεταβολή </a:t>
            </a:r>
            <a:r>
              <a:rPr lang="el-GR" sz="1200" dirty="0" err="1" smtClean="0"/>
              <a:t>ενσυναίσθησης</a:t>
            </a:r>
            <a:r>
              <a:rPr lang="el-GR" sz="1200" dirty="0" smtClean="0"/>
              <a:t> μαθητών πριν και μετά. </a:t>
            </a:r>
          </a:p>
          <a:p>
            <a:r>
              <a:rPr lang="el-GR" sz="1200" dirty="0" smtClean="0"/>
              <a:t>Το μάθημα αξιολογήθηκε με παιδαγωγικά, τεχνολογικά και μαθησιακής διαδικασίας κριτήρια από μαθητές και εκπαιδευτικούς/ειδικούς</a:t>
            </a: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l-GR" baseline="0" dirty="0" smtClean="0"/>
              <a:t>Προσέλκυση προσοχής, 2. παρουσίαση εκπαιδευτικών στόχων, 3.Ανάκληση προηγούμενων γνώσεων, 4.Παρουσίαση νέου υλικού μάθησης, 5. Υποστήριξη εκπαιδευομένων, 6. Ενεργός μάθηση-δράση, 7. Ανατροφοδότηση-ανάδραση, 8. Αξιολόγηση επίδοσης, 9. Ενίσχυση και διατήρηση μνήμης</a:t>
            </a:r>
          </a:p>
          <a:p>
            <a:pPr marL="228600" indent="-228600">
              <a:buAutoNum type="arabicPeriod"/>
            </a:pPr>
            <a:r>
              <a:rPr lang="el-GR" baseline="0" dirty="0" smtClean="0"/>
              <a:t>Αρχές </a:t>
            </a:r>
            <a:r>
              <a:rPr lang="el-GR" baseline="0" dirty="0" err="1" smtClean="0"/>
              <a:t>πολυμεσικές</a:t>
            </a:r>
            <a:r>
              <a:rPr lang="el-GR" baseline="0" dirty="0" smtClean="0"/>
              <a:t>, διαδοχής εικόνας-κειμένου, πλεονασμού, προσαρμοστικότητας, κατάτμησης, σηματοδότησης, συνάφειας ή εγγύτητας, φιλικός τρόπος παρουσίασης με πράκτορα στην οθόνη κα</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B8796F01-7154-41E0-B48B-A6921757531A}" type="slidenum">
              <a:rPr lang="el-GR" noProof="0" smtClean="0"/>
              <a:pPr/>
              <a:t>5</a:t>
            </a:fld>
            <a:endParaRPr lang="el-GR" noProof="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600" dirty="0" smtClean="0"/>
              <a:t>Η </a:t>
            </a:r>
            <a:r>
              <a:rPr lang="el-GR" sz="1600" b="1" dirty="0" smtClean="0"/>
              <a:t>Συναισθηματική Νοημοσύνη </a:t>
            </a:r>
            <a:r>
              <a:rPr lang="el-GR" sz="1600" dirty="0" smtClean="0"/>
              <a:t>(Σ.Ν.) αναφέρεται στην </a:t>
            </a:r>
            <a:r>
              <a:rPr lang="el-GR" sz="1600" dirty="0" err="1" smtClean="0"/>
              <a:t>κοινωνικοσυναισθηματική</a:t>
            </a:r>
            <a:r>
              <a:rPr lang="el-GR" sz="1600" dirty="0" smtClean="0"/>
              <a:t> επάρκεια, μία σύγχρονη μορφή κοινωνικής </a:t>
            </a:r>
            <a:r>
              <a:rPr lang="el-GR" sz="1600" dirty="0" err="1" smtClean="0"/>
              <a:t>ευφυίας</a:t>
            </a:r>
            <a:r>
              <a:rPr lang="el-GR" sz="1600" dirty="0" smtClean="0"/>
              <a:t>, που βοηθά να αναπτυχθούμε προσωπικά και κοινωνικά. </a:t>
            </a:r>
          </a:p>
          <a:p>
            <a:r>
              <a:rPr lang="el-GR" sz="1600" dirty="0" smtClean="0"/>
              <a:t>Διάστασή της είναι η </a:t>
            </a:r>
            <a:r>
              <a:rPr lang="el-GR" sz="1600" b="1" dirty="0" err="1" smtClean="0"/>
              <a:t>ενσυναίσθηση</a:t>
            </a:r>
            <a:r>
              <a:rPr lang="el-GR" sz="1600" dirty="0" smtClean="0"/>
              <a:t>, η προσπάθεια κατανόησης της ετερότητας, αξιοποιώντας γνωστικά, συναισθηματικά και κοινωνικά στοιχεία και καθιστώντας το άτομα </a:t>
            </a:r>
            <a:r>
              <a:rPr lang="el-GR" sz="1600" i="1" dirty="0" smtClean="0"/>
              <a:t>«συναισθηματικά εγγράμματο»</a:t>
            </a:r>
            <a:r>
              <a:rPr lang="el-GR" sz="1600" dirty="0" smtClean="0"/>
              <a:t>.</a:t>
            </a:r>
          </a:p>
          <a:p>
            <a:endParaRPr lang="el-GR" dirty="0"/>
          </a:p>
        </p:txBody>
      </p:sp>
      <p:sp>
        <p:nvSpPr>
          <p:cNvPr id="4" name="3 - Θέση αριθμού διαφάνειας"/>
          <p:cNvSpPr>
            <a:spLocks noGrp="1"/>
          </p:cNvSpPr>
          <p:nvPr>
            <p:ph type="sldNum" sz="quarter" idx="10"/>
          </p:nvPr>
        </p:nvSpPr>
        <p:spPr/>
        <p:txBody>
          <a:bodyPr/>
          <a:lstStyle/>
          <a:p>
            <a:fld id="{B8796F01-7154-41E0-B48B-A6921757531A}" type="slidenum">
              <a:rPr lang="el-GR" noProof="0" smtClean="0"/>
              <a:pPr/>
              <a:t>6</a:t>
            </a:fld>
            <a:endParaRPr lang="el-GR" noProof="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smtClean="0"/>
              <a:t>( </a:t>
            </a:r>
            <a:r>
              <a:rPr lang="el-GR" sz="1200" dirty="0" err="1" smtClean="0"/>
              <a:t>εξαε</a:t>
            </a:r>
            <a:r>
              <a:rPr lang="el-GR" sz="1200" dirty="0" smtClean="0"/>
              <a:t> =έννοια, μεθοδολογία, παιδαγωγικές αρχές και μοντέλα σχεδιασμού υλικού </a:t>
            </a:r>
            <a:r>
              <a:rPr lang="el-GR" sz="1200" dirty="0" err="1" smtClean="0"/>
              <a:t>εξαε</a:t>
            </a:r>
            <a:r>
              <a:rPr lang="el-GR" sz="1200" dirty="0" smtClean="0"/>
              <a:t>, σχολική </a:t>
            </a:r>
            <a:r>
              <a:rPr lang="el-GR" sz="1200" dirty="0" err="1" smtClean="0"/>
              <a:t>εξαε</a:t>
            </a:r>
            <a:r>
              <a:rPr lang="el-GR" sz="1200" dirty="0" smtClean="0"/>
              <a:t>)</a:t>
            </a: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b="1" dirty="0" smtClean="0"/>
              <a:t>Δραστηριότητες</a:t>
            </a:r>
            <a:r>
              <a:rPr lang="el-GR" sz="1200" dirty="0" smtClean="0"/>
              <a:t>: </a:t>
            </a:r>
            <a:r>
              <a:rPr lang="el-GR" sz="1200" dirty="0" err="1" smtClean="0"/>
              <a:t>αυτοελέγχου,ανατροφοδότησης</a:t>
            </a:r>
            <a:r>
              <a:rPr lang="el-GR" sz="1200" dirty="0" smtClean="0"/>
              <a:t>, επέκτασης γνώσης, αλληλεπιδραστικά </a:t>
            </a:r>
            <a:r>
              <a:rPr lang="el-GR" sz="1200" dirty="0" err="1" smtClean="0"/>
              <a:t>πολυμεσικά</a:t>
            </a:r>
            <a:r>
              <a:rPr lang="el-GR" sz="1200" dirty="0" smtClean="0"/>
              <a:t> στοιχεία με παιγνιώδη χαρακτήρα, πολλαπλή </a:t>
            </a:r>
            <a:r>
              <a:rPr lang="el-GR" sz="1200" dirty="0" err="1" smtClean="0"/>
              <a:t>πολυαισθητηριακή</a:t>
            </a:r>
            <a:r>
              <a:rPr lang="el-GR" sz="1200" dirty="0" smtClean="0"/>
              <a:t> αναπαράσταση πραγματικότητας μέσω τέχνης (δραματοποίηση, ψηφιακή αφήγηση)</a:t>
            </a:r>
          </a:p>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Times New Roman" pitchFamily="18" charset="0"/>
                <a:ea typeface="+mn-ea"/>
                <a:cs typeface="+mn-cs"/>
              </a:rPr>
              <a:t>οι μαθητές μέσω προβολής βίντεο και ψηφιακής αφήγησης ιστοριών ήρθαν σε επαφή με πραγματικές καταστάσεις και μπήκαν σε διαδικασία προβληματισμού και ευαισθητοποίησης σε θέματα πρόληψης της βίας και φαινομένων σχολικού εκφοβισμού, αποδοχής της διαφορετικότητας, θέματα πολιτισμού, θρησκείας, σεβασμού των  ευπαθών ομάδων, των ζώων, της φύσης, της τρίτης ηλικίας, των προσφύγων κ.α.. </a:t>
            </a: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909583" y="359898"/>
            <a:ext cx="9872948"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7A81B128-3D52-4B5C-88AF-6DF8C57AAE9B}" type="datetime1">
              <a:rPr lang="el-GR" smtClean="0"/>
              <a:pPr/>
              <a:t>5/12/2018</a:t>
            </a:fld>
            <a:endParaRPr lang="el-GR"/>
          </a:p>
        </p:txBody>
      </p:sp>
      <p:sp>
        <p:nvSpPr>
          <p:cNvPr id="20" name="19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10" name="9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
        <p:nvSpPr>
          <p:cNvPr id="8" name="7 - Έλλειψη"/>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EF5980F-5E95-49D3-B65A-516868685918}" type="datetime1">
              <a:rPr lang="el-GR" smtClean="0"/>
              <a:pPr/>
              <a:t>5/12/2018</a:t>
            </a:fld>
            <a:endParaRPr lang="el-GR" dirty="0"/>
          </a:p>
        </p:txBody>
      </p:sp>
      <p:sp>
        <p:nvSpPr>
          <p:cNvPr id="5" name="4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6" name="5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41619" y="274640"/>
            <a:ext cx="2437765"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523603" y="274641"/>
            <a:ext cx="7414869"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EF5980F-5E95-49D3-B65A-516868685918}" type="datetime1">
              <a:rPr lang="el-GR" smtClean="0"/>
              <a:pPr/>
              <a:t>5/12/2018</a:t>
            </a:fld>
            <a:endParaRPr lang="el-GR" dirty="0"/>
          </a:p>
        </p:txBody>
      </p:sp>
      <p:sp>
        <p:nvSpPr>
          <p:cNvPr id="5" name="4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6" name="5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623230"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2028882" y="1194394"/>
            <a:ext cx="9376467"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623230" y="6453337"/>
            <a:ext cx="11298802"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623230" y="628501"/>
            <a:ext cx="767885"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623230" y="603852"/>
            <a:ext cx="900373"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523603" y="365127"/>
            <a:ext cx="982724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xmlns="" val="398985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EF5980F-5E95-49D3-B65A-516868685918}" type="datetime1">
              <a:rPr lang="el-GR" smtClean="0"/>
              <a:pPr/>
              <a:t>5/12/2018</a:t>
            </a:fld>
            <a:endParaRPr lang="el-GR" dirty="0"/>
          </a:p>
        </p:txBody>
      </p:sp>
      <p:sp>
        <p:nvSpPr>
          <p:cNvPr id="5" name="4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6" name="5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7CB2C724-1D07-45AD-9A0C-713FA5988050}" type="datetime1">
              <a:rPr lang="el-GR" smtClean="0"/>
              <a:pPr/>
              <a:t>5/12/2018</a:t>
            </a:fld>
            <a:endParaRPr lang="el-GR"/>
          </a:p>
        </p:txBody>
      </p:sp>
      <p:sp>
        <p:nvSpPr>
          <p:cNvPr id="5" name="4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6" name="5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
        <p:nvSpPr>
          <p:cNvPr id="10" name="9 - Ορθογώνιο"/>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13645" y="274320"/>
            <a:ext cx="9994837"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pPr rtl="0"/>
            <a:fld id="{EF7EA2A9-D6F1-4E77-B56D-88B2CD87F731}" type="datetime1">
              <a:rPr lang="el-GR" noProof="0" smtClean="0"/>
              <a:pPr rtl="0"/>
              <a:t>5/12/2018</a:t>
            </a:fld>
            <a:endParaRPr lang="el-GR" noProof="0"/>
          </a:p>
        </p:txBody>
      </p:sp>
      <p:sp>
        <p:nvSpPr>
          <p:cNvPr id="6" name="5 - Θέση υποσέλιδου"/>
          <p:cNvSpPr>
            <a:spLocks noGrp="1"/>
          </p:cNvSpPr>
          <p:nvPr>
            <p:ph type="ftr" sz="quarter" idx="11"/>
          </p:nvPr>
        </p:nvSpPr>
        <p:spPr/>
        <p:txBody>
          <a:bodyPr/>
          <a:lstStyle>
            <a:extLst/>
          </a:lstStyle>
          <a:p>
            <a:pPr rtl="0"/>
            <a:r>
              <a:rPr lang="el-GR" noProof="0" smtClean="0"/>
              <a:t>Προσθήκη υποσέλιδου</a:t>
            </a:r>
            <a:endParaRPr lang="el-GR" noProof="0"/>
          </a:p>
        </p:txBody>
      </p:sp>
      <p:sp>
        <p:nvSpPr>
          <p:cNvPr id="7" name="6 - Θέση αριθμού διαφάνειας"/>
          <p:cNvSpPr>
            <a:spLocks noGrp="1"/>
          </p:cNvSpPr>
          <p:nvPr>
            <p:ph type="sldNum" sz="quarter" idx="12"/>
          </p:nvPr>
        </p:nvSpPr>
        <p:spPr/>
        <p:txBody>
          <a:bodyPr/>
          <a:lstStyle>
            <a:extLst/>
          </a:lstStyle>
          <a:p>
            <a:pPr rtl="0"/>
            <a:fld id="{EB37DED6-D4C7-42EE-AB49-D2E39E64FDE4}" type="slidenum">
              <a:rPr lang="el-GR" noProof="0" smtClean="0"/>
              <a:pPr rtl="0"/>
              <a:t>‹#›</a:t>
            </a:fld>
            <a:endParaRPr lang="el-GR" noProof="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pPr rtl="0"/>
            <a:fld id="{BBBF2062-C928-4986-8599-7FFA989A1156}" type="datetime1">
              <a:rPr lang="el-GR" noProof="0" smtClean="0"/>
              <a:pPr rtl="0"/>
              <a:t>5/12/2018</a:t>
            </a:fld>
            <a:endParaRPr lang="el-GR" noProof="0"/>
          </a:p>
        </p:txBody>
      </p:sp>
      <p:sp>
        <p:nvSpPr>
          <p:cNvPr id="8" name="7 - Θέση υποσέλιδου"/>
          <p:cNvSpPr>
            <a:spLocks noGrp="1"/>
          </p:cNvSpPr>
          <p:nvPr>
            <p:ph type="ftr" sz="quarter" idx="11"/>
          </p:nvPr>
        </p:nvSpPr>
        <p:spPr/>
        <p:txBody>
          <a:bodyPr/>
          <a:lstStyle>
            <a:extLst/>
          </a:lstStyle>
          <a:p>
            <a:pPr rtl="0"/>
            <a:r>
              <a:rPr lang="el-GR" noProof="0" smtClean="0"/>
              <a:t>Προσθήκη υποσέλιδου</a:t>
            </a:r>
            <a:endParaRPr lang="el-GR" noProof="0"/>
          </a:p>
        </p:txBody>
      </p:sp>
      <p:sp>
        <p:nvSpPr>
          <p:cNvPr id="9" name="8 - Θέση αριθμού διαφάνειας"/>
          <p:cNvSpPr>
            <a:spLocks noGrp="1"/>
          </p:cNvSpPr>
          <p:nvPr>
            <p:ph type="sldNum" sz="quarter" idx="12"/>
          </p:nvPr>
        </p:nvSpPr>
        <p:spPr/>
        <p:txBody>
          <a:bodyPr/>
          <a:lstStyle>
            <a:extLst/>
          </a:lstStyle>
          <a:p>
            <a:pPr rtl="0"/>
            <a:fld id="{EB37DED6-D4C7-42EE-AB49-D2E39E64FDE4}" type="slidenum">
              <a:rPr lang="el-GR" noProof="0" smtClean="0"/>
              <a:pPr rtl="0"/>
              <a:t>‹#›</a:t>
            </a:fld>
            <a:endParaRPr lang="el-GR" noProof="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13645" y="274320"/>
            <a:ext cx="9994837"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pPr rtl="0"/>
            <a:fld id="{22387B79-2FBE-46AD-950D-AAA9CDF08CEA}" type="datetime1">
              <a:rPr lang="el-GR" noProof="0" smtClean="0"/>
              <a:pPr rtl="0"/>
              <a:t>5/12/2018</a:t>
            </a:fld>
            <a:endParaRPr lang="el-GR" noProof="0"/>
          </a:p>
        </p:txBody>
      </p:sp>
      <p:sp>
        <p:nvSpPr>
          <p:cNvPr id="4" name="3 - Θέση υποσέλιδου"/>
          <p:cNvSpPr>
            <a:spLocks noGrp="1"/>
          </p:cNvSpPr>
          <p:nvPr>
            <p:ph type="ftr" sz="quarter" idx="11"/>
          </p:nvPr>
        </p:nvSpPr>
        <p:spPr/>
        <p:txBody>
          <a:bodyPr/>
          <a:lstStyle>
            <a:extLst/>
          </a:lstStyle>
          <a:p>
            <a:pPr rtl="0"/>
            <a:r>
              <a:rPr lang="el-GR" noProof="0" smtClean="0"/>
              <a:t>Προσθήκη υποσέλιδου</a:t>
            </a:r>
            <a:endParaRPr lang="el-GR" noProof="0"/>
          </a:p>
        </p:txBody>
      </p:sp>
      <p:sp>
        <p:nvSpPr>
          <p:cNvPr id="5" name="4 - Θέση αριθμού διαφάνειας"/>
          <p:cNvSpPr>
            <a:spLocks noGrp="1"/>
          </p:cNvSpPr>
          <p:nvPr>
            <p:ph type="sldNum" sz="quarter" idx="12"/>
          </p:nvPr>
        </p:nvSpPr>
        <p:spPr/>
        <p:txBody>
          <a:bodyPr/>
          <a:lstStyle>
            <a:extLst/>
          </a:lstStyle>
          <a:p>
            <a:pPr rtl="0"/>
            <a:fld id="{EB37DED6-D4C7-42EE-AB49-D2E39E64FDE4}" type="slidenum">
              <a:rPr lang="el-GR" noProof="0" smtClean="0"/>
              <a:pPr rtl="0"/>
              <a:t>‹#›</a:t>
            </a:fld>
            <a:endParaRPr lang="el-GR" noProof="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3EF5980F-5E95-49D3-B65A-516868685918}" type="datetime1">
              <a:rPr lang="el-GR" smtClean="0"/>
              <a:pPr/>
              <a:t>5/12/2018</a:t>
            </a:fld>
            <a:endParaRPr lang="el-GR" dirty="0"/>
          </a:p>
        </p:txBody>
      </p:sp>
      <p:sp>
        <p:nvSpPr>
          <p:cNvPr id="3" name="2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4" name="3 - Θέση αριθμού διαφάνειας"/>
          <p:cNvSpPr>
            <a:spLocks noGrp="1"/>
          </p:cNvSpPr>
          <p:nvPr>
            <p:ph type="sldNum" sz="quarter" idx="12"/>
          </p:nvPr>
        </p:nvSpPr>
        <p:spPr/>
        <p:txBody>
          <a:bodyPr/>
          <a:lstStyle>
            <a:extLst/>
          </a:lstStyle>
          <a:p>
            <a:fld id="{EB37DED6-D4C7-42EE-AB49-D2E39E64FDE4}" type="slidenum">
              <a:rPr lang="el-GR" smtClean="0"/>
              <a:pPr/>
              <a:t>‹#›</a:t>
            </a:fld>
            <a:endParaRPr lang="el-GR"/>
          </a:p>
        </p:txBody>
      </p:sp>
      <p:sp>
        <p:nvSpPr>
          <p:cNvPr id="6" name="5 - Ορθογώνιο"/>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3E3509D-536E-4387-A82C-24FE17D43747}" type="datetime1">
              <a:rPr lang="el-GR" smtClean="0"/>
              <a:pPr/>
              <a:t>5/12/2018</a:t>
            </a:fld>
            <a:endParaRPr lang="el-GR" dirty="0"/>
          </a:p>
        </p:txBody>
      </p:sp>
      <p:sp>
        <p:nvSpPr>
          <p:cNvPr id="6" name="5 - Θέση υποσέλιδου"/>
          <p:cNvSpPr>
            <a:spLocks noGrp="1"/>
          </p:cNvSpPr>
          <p:nvPr>
            <p:ph type="ftr" sz="quarter" idx="11"/>
          </p:nvPr>
        </p:nvSpPr>
        <p:spPr/>
        <p:txBody>
          <a:bodyPr/>
          <a:lstStyle>
            <a:extLst/>
          </a:lstStyle>
          <a:p>
            <a:r>
              <a:rPr lang="el-GR" smtClean="0"/>
              <a:t>Προσθήκη υποσέλιδου</a:t>
            </a:r>
            <a:endParaRPr lang="el-GR" dirty="0"/>
          </a:p>
        </p:txBody>
      </p:sp>
      <p:sp>
        <p:nvSpPr>
          <p:cNvPr id="7" name="6 - Θέση αριθμού διαφάνειας"/>
          <p:cNvSpPr>
            <a:spLocks noGrp="1"/>
          </p:cNvSpPr>
          <p:nvPr>
            <p:ph type="sldNum" sz="quarter" idx="12"/>
          </p:nvPr>
        </p:nvSpPr>
        <p:spPr/>
        <p:txBody>
          <a:bodyPr/>
          <a:lstStyle>
            <a:extLst/>
          </a:lstStyle>
          <a:p>
            <a:fld id="{2DFBB78A-01B4-41F2-96B0-677A4A282832}" type="slidenum">
              <a:rPr lang="el-GR" smtClean="0"/>
              <a:pPr/>
              <a:t>‹#›</a:t>
            </a:fld>
            <a:endParaRPr lang="el-GR"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685B3A2F-DE25-48EE-A2F4-37B957D7FB54}" type="datetime1">
              <a:rPr lang="el-GR" smtClean="0"/>
              <a:pPr/>
              <a:t>5/12/2018</a:t>
            </a:fld>
            <a:endParaRPr lang="el-GR"/>
          </a:p>
        </p:txBody>
      </p:sp>
      <p:sp>
        <p:nvSpPr>
          <p:cNvPr id="6" name="5 - Θέση υποσέλιδου"/>
          <p:cNvSpPr>
            <a:spLocks noGrp="1"/>
          </p:cNvSpPr>
          <p:nvPr>
            <p:ph type="ftr" sz="quarter" idx="11"/>
          </p:nvPr>
        </p:nvSpPr>
        <p:spPr/>
        <p:txBody>
          <a:bodyPr/>
          <a:lstStyle>
            <a:extLst/>
          </a:lstStyle>
          <a:p>
            <a:r>
              <a:rPr lang="el-GR" smtClean="0"/>
              <a:t>Προσθήκη υποσέλιδου</a:t>
            </a:r>
            <a:endParaRPr lang="el-GR"/>
          </a:p>
        </p:txBody>
      </p:sp>
      <p:sp>
        <p:nvSpPr>
          <p:cNvPr id="7" name="6 - Θέση αριθμού διαφάνειας"/>
          <p:cNvSpPr>
            <a:spLocks noGrp="1"/>
          </p:cNvSpPr>
          <p:nvPr>
            <p:ph type="sldNum" sz="quarter" idx="12"/>
          </p:nvPr>
        </p:nvSpPr>
        <p:spPr/>
        <p:txBody>
          <a:bodyPr/>
          <a:lstStyle>
            <a:extLst/>
          </a:lstStyle>
          <a:p>
            <a:fld id="{2DFBB78A-01B4-41F2-96B0-677A4A282832}" type="slidenum">
              <a:rPr lang="el-GR" smtClean="0"/>
              <a:pPr/>
              <a:t>‹#›</a:t>
            </a:fld>
            <a:endParaRPr lang="el-GR"/>
          </a:p>
        </p:txBody>
      </p:sp>
      <p:sp>
        <p:nvSpPr>
          <p:cNvPr id="8" name="7 - Ορθογώνιο"/>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913645" y="274638"/>
            <a:ext cx="9994837"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913645" y="1447800"/>
            <a:ext cx="9994837"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F5980F-5E95-49D3-B65A-516868685918}" type="datetime1">
              <a:rPr lang="el-GR" smtClean="0"/>
              <a:pPr/>
              <a:t>5/12/2018</a:t>
            </a:fld>
            <a:endParaRPr lang="el-GR" dirty="0"/>
          </a:p>
        </p:txBody>
      </p:sp>
      <p:sp>
        <p:nvSpPr>
          <p:cNvPr id="10" name="9 - Θέση υποσέλιδου"/>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l-GR" smtClean="0"/>
              <a:t>Προσθήκη υποσέλιδου</a:t>
            </a:r>
            <a:endParaRPr lang="el-GR"/>
          </a:p>
        </p:txBody>
      </p:sp>
      <p:sp>
        <p:nvSpPr>
          <p:cNvPr id="22" name="21 - Θέση αριθμού διαφάνειας"/>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B37DED6-D4C7-42EE-AB49-D2E39E64FDE4}" type="slidenum">
              <a:rPr lang="el-GR" smtClean="0"/>
              <a:pPr/>
              <a:t>‹#›</a:t>
            </a:fld>
            <a:endParaRPr lang="el-GR"/>
          </a:p>
        </p:txBody>
      </p:sp>
      <p:sp>
        <p:nvSpPr>
          <p:cNvPr id="15" name="14 - Ορθογώνιο"/>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ransition spd="med">
    <p:fade/>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hamilo.datacenter.uoc.gr/metchamilo/main/lp/lp_controller.php?cidReq=CHMANOUSAKI&amp;id_session=0&amp;gidReq=0&amp;gradebook=0&amp;origin=&amp;action=view&amp;lp_id=406&amp;isStudentView=tru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chamilo.datacenter.uoc.gr/metchamilo/main/lp/lp_controller.php?cidReq=CHMANOUSAKI&amp;id_session=0&amp;gidReq=0&amp;gradebook=0&amp;origin=&amp;action=view&amp;lp_id=406&amp;isStudentView=tru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36694" y="1428736"/>
            <a:ext cx="9880818" cy="2071702"/>
          </a:xfrm>
        </p:spPr>
        <p:txBody>
          <a:bodyPr anchor="ctr">
            <a:noAutofit/>
          </a:bodyPr>
          <a:lstStyle/>
          <a:p>
            <a:pPr algn="just"/>
            <a:r>
              <a:rPr lang="el-GR" sz="2800" b="0" i="1" dirty="0" smtClean="0">
                <a:latin typeface="Times New Roman" pitchFamily="18" charset="0"/>
                <a:cs typeface="Times New Roman" pitchFamily="18" charset="0"/>
              </a:rPr>
              <a:t>«</a:t>
            </a:r>
            <a:r>
              <a:rPr lang="el-GR" sz="2800" b="0" dirty="0" smtClean="0">
                <a:latin typeface="Times New Roman" pitchFamily="18" charset="0"/>
                <a:cs typeface="Times New Roman" pitchFamily="18" charset="0"/>
              </a:rPr>
              <a:t>Σχολική Εξ Αποστάσεως Εκπαίδευση: Σχεδιασμός και ανάπτυξη πολυμορφικού εκπαιδευτικού υλικού με τη μέθοδο της </a:t>
            </a:r>
            <a:r>
              <a:rPr lang="el-GR" sz="2800" b="0" dirty="0" err="1" smtClean="0">
                <a:latin typeface="Times New Roman" pitchFamily="18" charset="0"/>
                <a:cs typeface="Times New Roman" pitchFamily="18" charset="0"/>
              </a:rPr>
              <a:t>ΕξΑΕ</a:t>
            </a:r>
            <a:r>
              <a:rPr lang="el-GR" sz="2800" b="0" dirty="0" smtClean="0">
                <a:latin typeface="Times New Roman" pitchFamily="18" charset="0"/>
                <a:cs typeface="Times New Roman" pitchFamily="18" charset="0"/>
              </a:rPr>
              <a:t> για την ανάπτυξη συναισθηματικών και κοινωνικών δεξιοτήτων της Συναισθηματικής Νοημοσύνης σε μαθητές του δημοτικού:  εστίαση στην </a:t>
            </a:r>
            <a:r>
              <a:rPr lang="el-GR" sz="2800" b="0" dirty="0" err="1" smtClean="0">
                <a:latin typeface="Times New Roman" pitchFamily="18" charset="0"/>
                <a:cs typeface="Times New Roman" pitchFamily="18" charset="0"/>
              </a:rPr>
              <a:t>ενσυναίσθηση</a:t>
            </a:r>
            <a:r>
              <a:rPr lang="el-GR" sz="2800" b="0" dirty="0" smtClean="0">
                <a:latin typeface="Times New Roman" pitchFamily="18" charset="0"/>
                <a:cs typeface="Times New Roman" pitchFamily="18" charset="0"/>
              </a:rPr>
              <a:t>»</a:t>
            </a:r>
            <a:endParaRPr lang="el-GR" sz="2800" b="0" dirty="0">
              <a:latin typeface="Times New Roman" pitchFamily="18" charset="0"/>
              <a:cs typeface="Times New Roman" pitchFamily="18" charset="0"/>
            </a:endParaRPr>
          </a:p>
        </p:txBody>
      </p:sp>
      <p:cxnSp>
        <p:nvCxnSpPr>
          <p:cNvPr id="16" name="15 - Ευθεία γραμμή σύνδεσης"/>
          <p:cNvCxnSpPr/>
          <p:nvPr/>
        </p:nvCxnSpPr>
        <p:spPr bwMode="auto">
          <a:xfrm>
            <a:off x="1714023" y="1071547"/>
            <a:ext cx="9376467"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856990" y="285729"/>
            <a:ext cx="11331835" cy="707886"/>
          </a:xfrm>
          <a:prstGeom prst="rect">
            <a:avLst/>
          </a:prstGeom>
          <a:noFill/>
          <a:ln w="9525">
            <a:noFill/>
            <a:miter lim="800000"/>
            <a:headEnd/>
            <a:tailEnd/>
          </a:ln>
        </p:spPr>
        <p:txBody>
          <a:bodyPr wrap="square">
            <a:spAutoFit/>
          </a:bodyPr>
          <a:lstStyle/>
          <a:p>
            <a:pPr algn="ctr"/>
            <a:r>
              <a:rPr lang="el-GR" sz="2000" dirty="0">
                <a:latin typeface="Times New Roman" pitchFamily="18" charset="0"/>
                <a:cs typeface="Times New Roman" pitchFamily="18" charset="0"/>
              </a:rPr>
              <a:t>Πρόγραμμα Μεταπτυχιακών Σπουδών: </a:t>
            </a:r>
            <a:endParaRPr lang="en-US" sz="2000" dirty="0">
              <a:latin typeface="Times New Roman" pitchFamily="18" charset="0"/>
              <a:cs typeface="Times New Roman" pitchFamily="18" charset="0"/>
            </a:endParaRPr>
          </a:p>
          <a:p>
            <a:pPr algn="ctr"/>
            <a:r>
              <a:rPr lang="el-GR" sz="2000" dirty="0">
                <a:latin typeface="Times New Roman" pitchFamily="18" charset="0"/>
                <a:cs typeface="Times New Roman" pitchFamily="18" charset="0"/>
              </a:rPr>
              <a:t>«Επιστήμες της Αγωγής - Εξ Αποστάσεως Εκπαίδευση  με την χρήση των ΤΠΕ (e-</a:t>
            </a:r>
            <a:r>
              <a:rPr lang="el-GR" sz="2000" dirty="0" err="1">
                <a:latin typeface="Times New Roman" pitchFamily="18" charset="0"/>
                <a:cs typeface="Times New Roman" pitchFamily="18" charset="0"/>
              </a:rPr>
              <a:t>Learning</a:t>
            </a:r>
            <a:r>
              <a:rPr lang="el-GR" sz="2000" dirty="0">
                <a:latin typeface="Times New Roman" pitchFamily="18" charset="0"/>
                <a:cs typeface="Times New Roman" pitchFamily="18" charset="0"/>
              </a:rPr>
              <a:t>)»</a:t>
            </a:r>
          </a:p>
        </p:txBody>
      </p:sp>
      <p:sp>
        <p:nvSpPr>
          <p:cNvPr id="11" name="Rectangle 1"/>
          <p:cNvSpPr>
            <a:spLocks noChangeArrowheads="1"/>
          </p:cNvSpPr>
          <p:nvPr/>
        </p:nvSpPr>
        <p:spPr bwMode="auto">
          <a:xfrm>
            <a:off x="1618797" y="6457890"/>
            <a:ext cx="96031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Ρέθυμνο,</a:t>
            </a:r>
            <a:r>
              <a:rPr kumimoji="0" lang="el-GR" sz="2000" b="0" i="1"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2018</a:t>
            </a:r>
            <a:endParaRPr kumimoji="0" lang="el-GR" sz="2000" b="0" i="1"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7" name="15 - Ευθεία γραμμή σύνδεσης"/>
          <p:cNvCxnSpPr/>
          <p:nvPr/>
        </p:nvCxnSpPr>
        <p:spPr bwMode="auto">
          <a:xfrm flipV="1">
            <a:off x="1714023" y="1000109"/>
            <a:ext cx="9376467"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2184339" y="5589241"/>
            <a:ext cx="9319872"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904475" y="3643314"/>
            <a:ext cx="9118638" cy="523220"/>
          </a:xfrm>
          <a:prstGeom prst="rect">
            <a:avLst/>
          </a:prstGeom>
        </p:spPr>
        <p:txBody>
          <a:bodyPr wrap="square">
            <a:spAutoFit/>
          </a:bodyPr>
          <a:lstStyle/>
          <a:p>
            <a:pPr algn="ctr"/>
            <a:r>
              <a:rPr lang="el-GR" sz="2800" dirty="0" err="1" smtClean="0">
                <a:latin typeface="Times New Roman" pitchFamily="18" charset="0"/>
                <a:cs typeface="Times New Roman" pitchFamily="18" charset="0"/>
              </a:rPr>
              <a:t>Μανουσάκη</a:t>
            </a:r>
            <a:r>
              <a:rPr lang="el-GR" sz="2800" dirty="0" smtClean="0">
                <a:latin typeface="Times New Roman" pitchFamily="18" charset="0"/>
                <a:cs typeface="Times New Roman" pitchFamily="18" charset="0"/>
              </a:rPr>
              <a:t> Χρυσή</a:t>
            </a:r>
            <a:endParaRPr lang="el-GR" sz="2800" dirty="0">
              <a:latin typeface="Times New Roman" pitchFamily="18" charset="0"/>
              <a:cs typeface="Times New Roman" pitchFamily="18"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xmlns="" val="3421610044"/>
              </p:ext>
            </p:extLst>
          </p:nvPr>
        </p:nvGraphicFramePr>
        <p:xfrm>
          <a:off x="1736694" y="4786322"/>
          <a:ext cx="9666579" cy="1357322"/>
        </p:xfrm>
        <a:graphic>
          <a:graphicData uri="http://schemas.openxmlformats.org/drawingml/2006/table">
            <a:tbl>
              <a:tblPr firstRow="1" bandRow="1">
                <a:tableStyleId>{5C22544A-7EE6-4342-B048-85BDC9FD1C3A}</a:tableStyleId>
              </a:tblPr>
              <a:tblGrid>
                <a:gridCol w="3222193">
                  <a:extLst>
                    <a:ext uri="{9D8B030D-6E8A-4147-A177-3AD203B41FA5}">
                      <a16:colId xmlns="" xmlns:a16="http://schemas.microsoft.com/office/drawing/2014/main" val="20000"/>
                    </a:ext>
                  </a:extLst>
                </a:gridCol>
                <a:gridCol w="3222193">
                  <a:extLst>
                    <a:ext uri="{9D8B030D-6E8A-4147-A177-3AD203B41FA5}">
                      <a16:colId xmlns="" xmlns:a16="http://schemas.microsoft.com/office/drawing/2014/main" val="20001"/>
                    </a:ext>
                  </a:extLst>
                </a:gridCol>
                <a:gridCol w="3222193">
                  <a:extLst>
                    <a:ext uri="{9D8B030D-6E8A-4147-A177-3AD203B41FA5}">
                      <a16:colId xmlns="" xmlns:a16="http://schemas.microsoft.com/office/drawing/2014/main" val="20002"/>
                    </a:ext>
                  </a:extLst>
                </a:gridCol>
              </a:tblGrid>
              <a:tr h="1357322">
                <a:tc>
                  <a:txBody>
                    <a:bodyPr/>
                    <a:lstStyle/>
                    <a:p>
                      <a:pPr algn="ctr">
                        <a:lnSpc>
                          <a:spcPct val="100000"/>
                        </a:lnSpc>
                      </a:pPr>
                      <a:r>
                        <a:rPr lang="el-GR" sz="1800" b="0" kern="1200" dirty="0" smtClean="0">
                          <a:solidFill>
                            <a:schemeClr val="tx1"/>
                          </a:solidFill>
                          <a:latin typeface="Times New Roman" pitchFamily="18" charset="0"/>
                          <a:ea typeface="+mn-ea"/>
                          <a:cs typeface="Times New Roman" pitchFamily="18" charset="0"/>
                        </a:rPr>
                        <a:t>Καθηγητής Π.Μ.Σ:</a:t>
                      </a:r>
                      <a:r>
                        <a:rPr lang="el-GR" sz="1800" b="0" kern="1200" baseline="0" dirty="0" smtClean="0">
                          <a:solidFill>
                            <a:schemeClr val="tx1"/>
                          </a:solidFill>
                          <a:latin typeface="Times New Roman" pitchFamily="18" charset="0"/>
                          <a:ea typeface="+mn-ea"/>
                          <a:cs typeface="Times New Roman" pitchFamily="18" charset="0"/>
                        </a:rPr>
                        <a:t> Παναγιώτης Αναστασιάδης</a:t>
                      </a:r>
                      <a:endParaRPr lang="el-GR" sz="1800" b="0" kern="1200" dirty="0" smtClean="0">
                        <a:solidFill>
                          <a:schemeClr val="tx1"/>
                        </a:solidFill>
                        <a:latin typeface="Times New Roman" pitchFamily="18" charset="0"/>
                        <a:ea typeface="+mn-ea"/>
                        <a:cs typeface="Times New Roman" pitchFamily="18" charset="0"/>
                      </a:endParaRPr>
                    </a:p>
                    <a:p>
                      <a:pPr algn="ctr">
                        <a:lnSpc>
                          <a:spcPct val="100000"/>
                        </a:lnSpc>
                      </a:pPr>
                      <a:endParaRPr lang="el-GR" sz="1800" b="0" kern="1200" dirty="0">
                        <a:solidFill>
                          <a:schemeClr val="tx1"/>
                        </a:solidFill>
                        <a:latin typeface="Times New Roman" pitchFamily="18" charset="0"/>
                        <a:ea typeface="+mn-ea"/>
                        <a:cs typeface="Times New Roman" pitchFamily="18" charset="0"/>
                      </a:endParaRPr>
                    </a:p>
                  </a:txBody>
                  <a:tcPr marL="121888" marR="121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pPr>
                      <a:r>
                        <a:rPr lang="el-GR" sz="1800" b="0" kern="1200" dirty="0" smtClean="0">
                          <a:solidFill>
                            <a:schemeClr val="tx1"/>
                          </a:solidFill>
                          <a:latin typeface="Times New Roman" pitchFamily="18" charset="0"/>
                          <a:ea typeface="+mn-ea"/>
                          <a:cs typeface="Times New Roman" pitchFamily="18" charset="0"/>
                        </a:rPr>
                        <a:t>Επιβλέπων Καθηγητής</a:t>
                      </a:r>
                      <a:r>
                        <a:rPr lang="el-GR" sz="1800" b="0" i="1" kern="1200" dirty="0" smtClean="0">
                          <a:solidFill>
                            <a:schemeClr val="tx1"/>
                          </a:solidFill>
                          <a:latin typeface="Times New Roman" pitchFamily="18" charset="0"/>
                          <a:ea typeface="+mn-ea"/>
                          <a:cs typeface="Times New Roman" pitchFamily="18" charset="0"/>
                        </a:rPr>
                        <a:t>: </a:t>
                      </a:r>
                    </a:p>
                    <a:p>
                      <a:pPr algn="ctr">
                        <a:lnSpc>
                          <a:spcPct val="100000"/>
                        </a:lnSpc>
                      </a:pPr>
                      <a:r>
                        <a:rPr lang="el-GR" sz="1800" b="0" kern="1200" dirty="0" smtClean="0">
                          <a:solidFill>
                            <a:schemeClr val="tx1"/>
                          </a:solidFill>
                          <a:latin typeface="Times New Roman" pitchFamily="18" charset="0"/>
                          <a:ea typeface="+mn-ea"/>
                          <a:cs typeface="Times New Roman" pitchFamily="18" charset="0"/>
                        </a:rPr>
                        <a:t>Χαράλαμπος Μουζάκης</a:t>
                      </a:r>
                    </a:p>
                    <a:p>
                      <a:pPr algn="ctr">
                        <a:lnSpc>
                          <a:spcPct val="100000"/>
                        </a:lnSpc>
                      </a:pPr>
                      <a:endParaRPr lang="el-GR" sz="1800" b="0" kern="1200" dirty="0" smtClean="0">
                        <a:solidFill>
                          <a:schemeClr val="tx1"/>
                        </a:solidFill>
                        <a:latin typeface="Times New Roman" pitchFamily="18" charset="0"/>
                        <a:ea typeface="+mn-ea"/>
                        <a:cs typeface="Times New Roman" pitchFamily="18" charset="0"/>
                      </a:endParaRPr>
                    </a:p>
                  </a:txBody>
                  <a:tcPr marL="121888" marR="121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tx1"/>
                          </a:solidFill>
                          <a:latin typeface="Times New Roman" pitchFamily="18" charset="0"/>
                          <a:ea typeface="+mn-ea"/>
                          <a:cs typeface="Times New Roman" pitchFamily="18" charset="0"/>
                        </a:rPr>
                        <a:t>Μαρία </a:t>
                      </a:r>
                      <a:r>
                        <a:rPr lang="el-GR" sz="1800" b="0" kern="1200" dirty="0" err="1" smtClean="0">
                          <a:solidFill>
                            <a:schemeClr val="tx1"/>
                          </a:solidFill>
                          <a:latin typeface="Times New Roman" pitchFamily="18" charset="0"/>
                          <a:ea typeface="+mn-ea"/>
                          <a:cs typeface="Times New Roman" pitchFamily="18" charset="0"/>
                        </a:rPr>
                        <a:t>Ιβρίντελη</a:t>
                      </a:r>
                      <a:endParaRPr lang="el-GR" sz="1800" b="0" kern="1200" dirty="0" smtClean="0">
                        <a:solidFill>
                          <a:schemeClr val="tx1"/>
                        </a:solidFill>
                        <a:latin typeface="Times New Roman" pitchFamily="18" charset="0"/>
                        <a:ea typeface="+mn-ea"/>
                        <a:cs typeface="Times New Roman" pitchFamily="18"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tx1"/>
                          </a:solidFill>
                          <a:latin typeface="Times New Roman" pitchFamily="18" charset="0"/>
                          <a:ea typeface="+mn-ea"/>
                          <a:cs typeface="Times New Roman" pitchFamily="18" charset="0"/>
                        </a:rPr>
                        <a:t>&amp;</a:t>
                      </a:r>
                    </a:p>
                    <a:p>
                      <a:pPr algn="ctr">
                        <a:lnSpc>
                          <a:spcPct val="100000"/>
                        </a:lnSpc>
                      </a:pPr>
                      <a:r>
                        <a:rPr lang="el-GR" sz="1800" b="0" kern="1200" dirty="0" smtClean="0">
                          <a:solidFill>
                            <a:schemeClr val="tx1"/>
                          </a:solidFill>
                          <a:latin typeface="Times New Roman" pitchFamily="18" charset="0"/>
                          <a:ea typeface="+mn-ea"/>
                          <a:cs typeface="Times New Roman" pitchFamily="18" charset="0"/>
                        </a:rPr>
                        <a:t>Μιχαήλ </a:t>
                      </a:r>
                      <a:r>
                        <a:rPr lang="el-GR" sz="1800" b="0" kern="1200" dirty="0" err="1" smtClean="0">
                          <a:solidFill>
                            <a:schemeClr val="tx1"/>
                          </a:solidFill>
                          <a:latin typeface="Times New Roman" pitchFamily="18" charset="0"/>
                          <a:ea typeface="+mn-ea"/>
                          <a:cs typeface="Times New Roman" pitchFamily="18" charset="0"/>
                        </a:rPr>
                        <a:t>Κλεισαρχάκης</a:t>
                      </a:r>
                      <a:endParaRPr lang="el-GR" sz="1800" b="0" kern="1200" dirty="0" smtClean="0">
                        <a:solidFill>
                          <a:schemeClr val="tx1"/>
                        </a:solidFill>
                        <a:latin typeface="Times New Roman" pitchFamily="18" charset="0"/>
                        <a:ea typeface="+mn-ea"/>
                        <a:cs typeface="Times New Roman" pitchFamily="18" charset="0"/>
                      </a:endParaRPr>
                    </a:p>
                    <a:p>
                      <a:pPr algn="ctr">
                        <a:lnSpc>
                          <a:spcPct val="100000"/>
                        </a:lnSpc>
                      </a:pPr>
                      <a:endParaRPr lang="el-GR" sz="1800" b="0" kern="1200" dirty="0">
                        <a:solidFill>
                          <a:schemeClr val="tx1"/>
                        </a:solidFill>
                        <a:latin typeface="Times New Roman" pitchFamily="18" charset="0"/>
                        <a:ea typeface="+mn-ea"/>
                        <a:cs typeface="Times New Roman" pitchFamily="18" charset="0"/>
                      </a:endParaRPr>
                    </a:p>
                  </a:txBody>
                  <a:tcPr marL="121888" marR="1218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bl>
          </a:graphicData>
        </a:graphic>
      </p:graphicFrame>
      <p:sp>
        <p:nvSpPr>
          <p:cNvPr id="13" name="9 - Ορθογώνιο"/>
          <p:cNvSpPr/>
          <p:nvPr/>
        </p:nvSpPr>
        <p:spPr>
          <a:xfrm>
            <a:off x="1665256" y="4357694"/>
            <a:ext cx="9118638" cy="400110"/>
          </a:xfrm>
          <a:prstGeom prst="rect">
            <a:avLst/>
          </a:prstGeom>
        </p:spPr>
        <p:txBody>
          <a:bodyPr wrap="square">
            <a:spAutoFit/>
          </a:bodyPr>
          <a:lstStyle/>
          <a:p>
            <a:pPr algn="ctr"/>
            <a:r>
              <a:rPr lang="el-GR" sz="2000" dirty="0">
                <a:latin typeface="Times New Roman" pitchFamily="18" charset="0"/>
                <a:cs typeface="Times New Roman" pitchFamily="18" charset="0"/>
              </a:rPr>
              <a:t>Επιτροπή Κρίσης </a:t>
            </a:r>
            <a:r>
              <a:rPr lang="el-GR" sz="2000" dirty="0" smtClean="0">
                <a:latin typeface="Times New Roman" pitchFamily="18" charset="0"/>
                <a:cs typeface="Times New Roman" pitchFamily="18" charset="0"/>
              </a:rPr>
              <a:t>ΔΕ:</a:t>
            </a:r>
            <a:endParaRPr lang="el-GR" sz="2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5256" y="332656"/>
            <a:ext cx="10380268" cy="765652"/>
          </a:xfrm>
        </p:spPr>
        <p:txBody>
          <a:bodyPr>
            <a:noAutofit/>
          </a:bodyPr>
          <a:lstStyle/>
          <a:p>
            <a:r>
              <a:rPr lang="el-GR" sz="3600" dirty="0"/>
              <a:t/>
            </a:r>
            <a:br>
              <a:rPr lang="el-GR" sz="3600" dirty="0"/>
            </a:br>
            <a:r>
              <a:rPr lang="el-GR" sz="3600" dirty="0" smtClean="0">
                <a:latin typeface="Times New Roman" pitchFamily="18" charset="0"/>
                <a:cs typeface="Times New Roman" pitchFamily="18" charset="0"/>
              </a:rPr>
              <a:t> 6. Παραγόμενο εκπαιδευτικό υλικό (3/3)</a:t>
            </a:r>
            <a:endParaRPr lang="el-GR" sz="3600" b="1" dirty="0">
              <a:solidFill>
                <a:srgbClr val="FF0000"/>
              </a:solidFill>
            </a:endParaRPr>
          </a:p>
        </p:txBody>
      </p:sp>
      <p:sp>
        <p:nvSpPr>
          <p:cNvPr id="4" name="9 - Ορθογώνιο"/>
          <p:cNvSpPr/>
          <p:nvPr/>
        </p:nvSpPr>
        <p:spPr>
          <a:xfrm>
            <a:off x="1450942" y="5857893"/>
            <a:ext cx="10404672" cy="769441"/>
          </a:xfrm>
          <a:prstGeom prst="rect">
            <a:avLst/>
          </a:prstGeom>
        </p:spPr>
        <p:txBody>
          <a:bodyPr wrap="square">
            <a:spAutoFit/>
          </a:bodyPr>
          <a:lstStyle/>
          <a:p>
            <a:r>
              <a:rPr lang="en-US" sz="1400" dirty="0" smtClean="0">
                <a:hlinkClick r:id="rId3"/>
              </a:rPr>
              <a:t>http://chamilo.datacenter.uoc.gr/metchamilo/main/lp/lp_controller.php?cidReq=CHMANOUSAKI&amp;id_session=0&amp;gidReq=0&amp;gradebook=0&amp;origin=&amp;action=view&amp;lp_id=406&amp;isStudentView=true</a:t>
            </a:r>
            <a:endParaRPr lang="en-US" sz="1400" dirty="0" smtClean="0"/>
          </a:p>
          <a:p>
            <a:endParaRPr lang="el-GR" sz="1600" dirty="0"/>
          </a:p>
        </p:txBody>
      </p:sp>
      <p:sp>
        <p:nvSpPr>
          <p:cNvPr id="5" name="1 - Θέση περιεχομένου"/>
          <p:cNvSpPr txBox="1">
            <a:spLocks/>
          </p:cNvSpPr>
          <p:nvPr/>
        </p:nvSpPr>
        <p:spPr>
          <a:xfrm>
            <a:off x="1450942" y="1285860"/>
            <a:ext cx="10215634" cy="485778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l-G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l-GR"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Η </a:t>
            </a:r>
            <a:r>
              <a:rPr kumimoji="0" lang="el-GR"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διδακτική σχεδίαση </a:t>
            </a:r>
            <a:r>
              <a:rPr kumimoji="0" lang="el-GR"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του υλικού</a:t>
            </a:r>
            <a:r>
              <a:rPr kumimoji="0" lang="el-GR"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lang="el-GR" sz="1800" dirty="0" smtClean="0">
                <a:latin typeface="Times New Roman" pitchFamily="18" charset="0"/>
                <a:cs typeface="Times New Roman" pitchFamily="18" charset="0"/>
              </a:rPr>
              <a:t>βασίστηκε σε συνδυαστικές </a:t>
            </a:r>
            <a:r>
              <a:rPr lang="el-GR" sz="1800" b="1" dirty="0" smtClean="0">
                <a:latin typeface="Times New Roman" pitchFamily="18" charset="0"/>
                <a:cs typeface="Times New Roman" pitchFamily="18" charset="0"/>
              </a:rPr>
              <a:t>θεωρίες μάθησης</a:t>
            </a:r>
            <a:r>
              <a:rPr lang="el-GR" sz="1800" dirty="0" smtClean="0">
                <a:latin typeface="Times New Roman" pitchFamily="18" charset="0"/>
                <a:cs typeface="Times New Roman" pitchFamily="18" charset="0"/>
              </a:rPr>
              <a: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l-GR" sz="1600"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Συμπεριφοριστικές θεωρίες μάθησης  </a:t>
            </a:r>
          </a:p>
          <a:p>
            <a:pPr marL="365760" lvl="0" indent="-283464" defTabSz="914400">
              <a:spcBef>
                <a:spcPts val="600"/>
              </a:spcBef>
              <a:buClr>
                <a:schemeClr val="accent1"/>
              </a:buClr>
              <a:buSzPct val="80000"/>
            </a:pP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πολυμεσικό</a:t>
            </a:r>
            <a:r>
              <a:rPr lang="el-GR" sz="1600" dirty="0" smtClean="0">
                <a:latin typeface="Times New Roman" pitchFamily="18" charset="0"/>
                <a:cs typeface="Times New Roman" pitchFamily="18" charset="0"/>
              </a:rPr>
              <a:t> και  αλληλεπιδραστικό περιεχόμενο με καθοδηγούμενη διερεύνηση και πρακτική</a:t>
            </a:r>
          </a:p>
          <a:p>
            <a:pPr marL="365760" lvl="0" indent="-283464" defTabSz="914400">
              <a:spcBef>
                <a:spcPts val="600"/>
              </a:spcBef>
              <a:buClr>
                <a:schemeClr val="accent1"/>
              </a:buClr>
              <a:buSzPct val="80000"/>
              <a:buFont typeface="Arial" pitchFamily="34" charset="0"/>
              <a:buChar char="•"/>
            </a:pPr>
            <a:r>
              <a:rPr lang="el-GR" dirty="0" smtClean="0">
                <a:latin typeface="Times New Roman" pitchFamily="18" charset="0"/>
                <a:cs typeface="Times New Roman" pitchFamily="18" charset="0"/>
              </a:rPr>
              <a:t>Στοιχεία  </a:t>
            </a:r>
            <a:r>
              <a:rPr lang="el-GR" dirty="0" err="1" smtClean="0">
                <a:latin typeface="Times New Roman" pitchFamily="18" charset="0"/>
                <a:cs typeface="Times New Roman" pitchFamily="18" charset="0"/>
              </a:rPr>
              <a:t>κοινωνικοπολιτισμικών</a:t>
            </a:r>
            <a:r>
              <a:rPr lang="el-GR" dirty="0" smtClean="0">
                <a:latin typeface="Times New Roman" pitchFamily="18" charset="0"/>
                <a:cs typeface="Times New Roman" pitchFamily="18" charset="0"/>
              </a:rPr>
              <a:t>  θεωριών μάθησης</a:t>
            </a:r>
          </a:p>
          <a:p>
            <a:pPr marL="365760" lvl="0" indent="-283464" defTabSz="914400">
              <a:spcBef>
                <a:spcPts val="600"/>
              </a:spcBef>
              <a:buClr>
                <a:schemeClr val="accent1"/>
              </a:buClr>
              <a:buSzPct val="80000"/>
            </a:pPr>
            <a:r>
              <a:rPr lang="el-GR" sz="1600" dirty="0" smtClean="0">
                <a:latin typeface="Times New Roman" pitchFamily="18" charset="0"/>
                <a:cs typeface="Times New Roman" pitchFamily="18" charset="0"/>
              </a:rPr>
              <a:t>	αλληλεπίδραση μαθητών με δραστηριότητες  έκφρασης και επικοινωνίας σε πίνακες ανακοινώσεων (</a:t>
            </a:r>
            <a:r>
              <a:rPr lang="en-US" sz="1600" dirty="0" err="1" smtClean="0">
                <a:latin typeface="Times New Roman" pitchFamily="18" charset="0"/>
                <a:cs typeface="Times New Roman" pitchFamily="18" charset="0"/>
              </a:rPr>
              <a:t>padlet</a:t>
            </a:r>
            <a:r>
              <a:rPr lang="el-GR" sz="1600" dirty="0" smtClean="0">
                <a:latin typeface="Times New Roman" pitchFamily="18" charset="0"/>
                <a:cs typeface="Times New Roman" pitchFamily="18" charset="0"/>
              </a:rPr>
              <a:t>)</a:t>
            </a:r>
          </a:p>
          <a:p>
            <a:pPr marL="365760" lvl="0" indent="-283464" defTabSz="914400">
              <a:spcBef>
                <a:spcPts val="600"/>
              </a:spcBef>
              <a:buClr>
                <a:schemeClr val="accent1"/>
              </a:buClr>
              <a:buSzPct val="80000"/>
              <a:buFont typeface="Arial" pitchFamily="34" charset="0"/>
              <a:buChar char="•"/>
            </a:pPr>
            <a:r>
              <a:rPr lang="el-GR" dirty="0" smtClean="0">
                <a:latin typeface="Times New Roman" pitchFamily="18" charset="0"/>
                <a:cs typeface="Times New Roman" pitchFamily="18" charset="0"/>
              </a:rPr>
              <a:t>Αρχές σχεδιασμού  </a:t>
            </a:r>
            <a:r>
              <a:rPr lang="el-GR" dirty="0" err="1" smtClean="0">
                <a:latin typeface="Times New Roman" pitchFamily="18" charset="0"/>
                <a:cs typeface="Times New Roman" pitchFamily="18" charset="0"/>
              </a:rPr>
              <a:t>πολυμεσικών</a:t>
            </a:r>
            <a:r>
              <a:rPr lang="el-GR" dirty="0" smtClean="0">
                <a:latin typeface="Times New Roman" pitchFamily="18" charset="0"/>
                <a:cs typeface="Times New Roman" pitchFamily="18" charset="0"/>
              </a:rPr>
              <a:t> υλικών</a:t>
            </a:r>
          </a:p>
          <a:p>
            <a:pPr marL="365760" lvl="0" indent="-283464" defTabSz="914400">
              <a:spcBef>
                <a:spcPts val="600"/>
              </a:spcBef>
              <a:buClr>
                <a:schemeClr val="accent1"/>
              </a:buClr>
              <a:buSzPct val="80000"/>
            </a:pPr>
            <a:r>
              <a:rPr lang="el-GR" sz="1600" dirty="0" smtClean="0">
                <a:latin typeface="Times New Roman" pitchFamily="18" charset="0"/>
                <a:cs typeface="Times New Roman" pitchFamily="18" charset="0"/>
              </a:rPr>
              <a:t>	 Κατάτμησης, συνοχής, πλεονασμού, </a:t>
            </a:r>
            <a:r>
              <a:rPr lang="el-GR" sz="1600" dirty="0" err="1" smtClean="0">
                <a:latin typeface="Times New Roman" pitchFamily="18" charset="0"/>
                <a:cs typeface="Times New Roman" pitchFamily="18" charset="0"/>
              </a:rPr>
              <a:t>προσαροστικότητας</a:t>
            </a:r>
            <a:r>
              <a:rPr lang="el-GR" sz="1600" dirty="0" smtClean="0">
                <a:latin typeface="Times New Roman" pitchFamily="18" charset="0"/>
                <a:cs typeface="Times New Roman" pitchFamily="18" charset="0"/>
              </a:rPr>
              <a:t>, συνάφειας, εγγύτητας</a:t>
            </a:r>
          </a:p>
          <a:p>
            <a:pPr marL="365760" lvl="0" indent="-283464" defTabSz="914400">
              <a:spcBef>
                <a:spcPts val="600"/>
              </a:spcBef>
              <a:buClr>
                <a:schemeClr val="accent1"/>
              </a:buClr>
              <a:buSzPct val="80000"/>
              <a:buFont typeface="Arial" pitchFamily="34" charset="0"/>
              <a:buChar char="•"/>
            </a:pPr>
            <a:r>
              <a:rPr lang="el-GR" dirty="0" smtClean="0">
                <a:latin typeface="Times New Roman" pitchFamily="18" charset="0"/>
                <a:cs typeface="Times New Roman" pitchFamily="18" charset="0"/>
              </a:rPr>
              <a:t>Το πολυμορφικό μοντέλο κατηγοριοποίησης </a:t>
            </a:r>
            <a:r>
              <a:rPr lang="en-US" dirty="0" smtClean="0">
                <a:latin typeface="Times New Roman" pitchFamily="18" charset="0"/>
                <a:cs typeface="Times New Roman" pitchFamily="18" charset="0"/>
              </a:rPr>
              <a:t>West-</a:t>
            </a:r>
            <a:r>
              <a:rPr lang="el-GR" b="1" dirty="0" err="1" smtClean="0">
                <a:latin typeface="Times New Roman" pitchFamily="18" charset="0"/>
                <a:cs typeface="Times New Roman" pitchFamily="18" charset="0"/>
              </a:rPr>
              <a:t>Λιοναράκη</a:t>
            </a:r>
            <a:r>
              <a:rPr lang="el-GR" dirty="0" smtClean="0">
                <a:latin typeface="Times New Roman" pitchFamily="18" charset="0"/>
                <a:cs typeface="Times New Roman" pitchFamily="18" charset="0"/>
              </a:rPr>
              <a:t> κατ’ ακολουθία μοντέλου </a:t>
            </a:r>
            <a:r>
              <a:rPr lang="en-US" dirty="0" smtClean="0">
                <a:latin typeface="Times New Roman" pitchFamily="18" charset="0"/>
                <a:cs typeface="Times New Roman" pitchFamily="18" charset="0"/>
              </a:rPr>
              <a:t>Gagne</a:t>
            </a:r>
            <a:endParaRPr lang="el-GR" dirty="0" smtClean="0">
              <a:latin typeface="Times New Roman" pitchFamily="18" charset="0"/>
              <a:cs typeface="Times New Roman" pitchFamily="18" charset="0"/>
            </a:endParaRPr>
          </a:p>
          <a:p>
            <a:pPr marL="365760" indent="-283464" defTabSz="914400">
              <a:spcBef>
                <a:spcPts val="600"/>
              </a:spcBef>
              <a:buClr>
                <a:schemeClr val="accent1"/>
              </a:buClr>
              <a:buSzPct val="80000"/>
              <a:buFont typeface="Arial" pitchFamily="34" charset="0"/>
              <a:buChar char="•"/>
            </a:pPr>
            <a:r>
              <a:rPr lang="el-GR" sz="1600" dirty="0" smtClean="0">
                <a:latin typeface="Times New Roman" pitchFamily="18" charset="0"/>
                <a:cs typeface="Times New Roman" pitchFamily="18" charset="0"/>
              </a:rPr>
              <a:t>1.Προσέλκυση προσοχής, 2. παρουσίαση εκπαιδευτικών στόχων, 3.Ανάκληση προηγούμενων γνώσεων, 4.Παρουσίαση νέου υλικού μάθησης, 5. Υποστήριξη εκπαιδευομένων, 6. Ενεργός μάθηση-δράση, 7. Ανατροφοδότηση-ανάδραση, 8. Αξιολόγηση επίδοσης, 9. Ενίσχυση και διατήρηση μνήμης</a:t>
            </a:r>
          </a:p>
          <a:p>
            <a:pPr marL="365760" lvl="0" indent="-283464" defTabSz="914400">
              <a:spcBef>
                <a:spcPts val="600"/>
              </a:spcBef>
              <a:buClr>
                <a:schemeClr val="accent1"/>
              </a:buClr>
              <a:buSzPct val="80000"/>
              <a:buFont typeface="Arial" pitchFamily="34" charset="0"/>
              <a:buChar char="•"/>
            </a:pPr>
            <a:endParaRPr lang="el-GR" dirty="0" smtClean="0">
              <a:latin typeface="Times New Roman" pitchFamily="18" charset="0"/>
              <a:cs typeface="Times New Roman" pitchFamily="18" charset="0"/>
            </a:endParaRPr>
          </a:p>
          <a:p>
            <a:pPr marL="365760" lvl="0" indent="-283464" defTabSz="914400">
              <a:spcBef>
                <a:spcPts val="600"/>
              </a:spcBef>
              <a:buClr>
                <a:schemeClr val="accent1"/>
              </a:buClr>
              <a:buSzPct val="80000"/>
            </a:pPr>
            <a:r>
              <a:rPr kumimoji="0" lang="el-GR" sz="1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65760" lvl="0" indent="-283464" defTabSz="914400">
              <a:spcBef>
                <a:spcPts val="600"/>
              </a:spcBef>
              <a:buClr>
                <a:schemeClr val="accent1"/>
              </a:buClr>
              <a:buSzPct val="80000"/>
            </a:pPr>
            <a:endParaRPr kumimoji="0" lang="el-GR" sz="18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l-G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l-G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7452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2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9569" y="620688"/>
            <a:ext cx="9877997" cy="576064"/>
          </a:xfrm>
        </p:spPr>
        <p:txBody>
          <a:bodyPr>
            <a:noAutofit/>
          </a:bodyPr>
          <a:lstStyle/>
          <a:p>
            <a:r>
              <a:rPr lang="el-GR" sz="3600" dirty="0" smtClean="0">
                <a:latin typeface="Times New Roman" pitchFamily="18" charset="0"/>
                <a:cs typeface="Times New Roman" pitchFamily="18" charset="0"/>
              </a:rPr>
              <a:t>7. </a:t>
            </a:r>
            <a:r>
              <a:rPr lang="el-GR" sz="3600" dirty="0">
                <a:latin typeface="Times New Roman" pitchFamily="18" charset="0"/>
                <a:cs typeface="Times New Roman" pitchFamily="18" charset="0"/>
              </a:rPr>
              <a:t>Ερευνητικά </a:t>
            </a:r>
            <a:r>
              <a:rPr lang="el-GR" sz="3600" dirty="0" smtClean="0">
                <a:latin typeface="Times New Roman" pitchFamily="18" charset="0"/>
                <a:cs typeface="Times New Roman" pitchFamily="18" charset="0"/>
              </a:rPr>
              <a:t>Ερωτήματα (1/2)</a:t>
            </a:r>
            <a:endParaRPr lang="el-GR" sz="4000" b="1" dirty="0">
              <a:latin typeface="Times New Roman" pitchFamily="18" charset="0"/>
              <a:cs typeface="Times New Roman" pitchFamily="18" charset="0"/>
            </a:endParaRPr>
          </a:p>
        </p:txBody>
      </p:sp>
      <p:sp>
        <p:nvSpPr>
          <p:cNvPr id="4" name="9 - Ορθογώνιο"/>
          <p:cNvSpPr/>
          <p:nvPr/>
        </p:nvSpPr>
        <p:spPr>
          <a:xfrm>
            <a:off x="1522380" y="1357298"/>
            <a:ext cx="10158430" cy="1569660"/>
          </a:xfrm>
          <a:prstGeom prst="rect">
            <a:avLst/>
          </a:prstGeom>
        </p:spPr>
        <p:txBody>
          <a:bodyPr wrap="square">
            <a:spAutoFit/>
          </a:bodyPr>
          <a:lstStyle/>
          <a:p>
            <a:pPr algn="just"/>
            <a:r>
              <a:rPr lang="el-GR" dirty="0" smtClean="0">
                <a:latin typeface="Times New Roman" pitchFamily="18" charset="0"/>
                <a:cs typeface="Times New Roman" pitchFamily="18" charset="0"/>
              </a:rPr>
              <a:t>1. Αφορά  στην </a:t>
            </a:r>
            <a:r>
              <a:rPr lang="el-GR" b="1" dirty="0" smtClean="0">
                <a:latin typeface="Times New Roman" pitchFamily="18" charset="0"/>
                <a:cs typeface="Times New Roman" pitchFamily="18" charset="0"/>
              </a:rPr>
              <a:t>αξιολόγηση μαθήματος:</a:t>
            </a:r>
            <a:endParaRPr lang="el-GR" sz="2800" b="1"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Ποια κριτήρια (</a:t>
            </a:r>
            <a:r>
              <a:rPr lang="el-GR" dirty="0" err="1" smtClean="0">
                <a:latin typeface="Times New Roman" pitchFamily="18" charset="0"/>
                <a:cs typeface="Times New Roman" pitchFamily="18" charset="0"/>
              </a:rPr>
              <a:t>παιδαγωγικά,τεχνολογικά</a:t>
            </a:r>
            <a:r>
              <a:rPr lang="el-GR" dirty="0" smtClean="0">
                <a:latin typeface="Times New Roman" pitchFamily="18" charset="0"/>
                <a:cs typeface="Times New Roman" pitchFamily="18" charset="0"/>
              </a:rPr>
              <a:t> και μαθησιακής διαδικασίας) </a:t>
            </a:r>
            <a:r>
              <a:rPr lang="el-GR" dirty="0" err="1" smtClean="0">
                <a:latin typeface="Times New Roman" pitchFamily="18" charset="0"/>
                <a:cs typeface="Times New Roman" pitchFamily="18" charset="0"/>
              </a:rPr>
              <a:t>πληρεί</a:t>
            </a:r>
            <a:r>
              <a:rPr lang="el-GR" dirty="0" smtClean="0">
                <a:latin typeface="Times New Roman" pitchFamily="18" charset="0"/>
                <a:cs typeface="Times New Roman" pitchFamily="18" charset="0"/>
              </a:rPr>
              <a:t> το υλικό σύμφωνα με την άποψη </a:t>
            </a:r>
            <a:r>
              <a:rPr lang="el-GR" b="1" dirty="0" smtClean="0">
                <a:latin typeface="Times New Roman" pitchFamily="18" charset="0"/>
                <a:cs typeface="Times New Roman" pitchFamily="18" charset="0"/>
              </a:rPr>
              <a:t>α) μαθητών </a:t>
            </a:r>
            <a:r>
              <a:rPr lang="el-GR" dirty="0" smtClean="0">
                <a:latin typeface="Times New Roman" pitchFamily="18" charset="0"/>
                <a:cs typeface="Times New Roman" pitchFamily="18" charset="0"/>
              </a:rPr>
              <a:t>και </a:t>
            </a:r>
            <a:r>
              <a:rPr lang="el-GR" b="1" dirty="0" smtClean="0">
                <a:latin typeface="Times New Roman" pitchFamily="18" charset="0"/>
                <a:cs typeface="Times New Roman" pitchFamily="18" charset="0"/>
              </a:rPr>
              <a:t>β) εκπαιδευτικών-ειδικών/εκπαιδευτικών</a:t>
            </a:r>
            <a:r>
              <a:rPr lang="el-GR" dirty="0" smtClean="0"/>
              <a:t>; </a:t>
            </a:r>
          </a:p>
        </p:txBody>
      </p:sp>
      <p:pic>
        <p:nvPicPr>
          <p:cNvPr id="47106" name="Picture 2"/>
          <p:cNvPicPr>
            <a:picLocks noChangeAspect="1" noChangeArrowheads="1"/>
          </p:cNvPicPr>
          <p:nvPr/>
        </p:nvPicPr>
        <p:blipFill>
          <a:blip r:embed="rId3"/>
          <a:srcRect/>
          <a:stretch>
            <a:fillRect/>
          </a:stretch>
        </p:blipFill>
        <p:spPr bwMode="auto">
          <a:xfrm>
            <a:off x="1593818" y="3071810"/>
            <a:ext cx="2782096" cy="271462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4"/>
          <a:srcRect/>
          <a:stretch>
            <a:fillRect/>
          </a:stretch>
        </p:blipFill>
        <p:spPr bwMode="auto">
          <a:xfrm>
            <a:off x="4737090" y="3143248"/>
            <a:ext cx="2446230" cy="1897627"/>
          </a:xfrm>
          <a:prstGeom prst="rect">
            <a:avLst/>
          </a:prstGeom>
          <a:noFill/>
          <a:ln w="9525">
            <a:noFill/>
            <a:miter lim="800000"/>
            <a:headEnd/>
            <a:tailEnd/>
          </a:ln>
          <a:effectLst/>
        </p:spPr>
      </p:pic>
      <p:grpSp>
        <p:nvGrpSpPr>
          <p:cNvPr id="12" name="11 - Ομάδα"/>
          <p:cNvGrpSpPr/>
          <p:nvPr/>
        </p:nvGrpSpPr>
        <p:grpSpPr>
          <a:xfrm>
            <a:off x="7808924" y="2714620"/>
            <a:ext cx="3423216" cy="4143380"/>
            <a:chOff x="8765609" y="2714620"/>
            <a:chExt cx="3423216" cy="4143380"/>
          </a:xfrm>
        </p:grpSpPr>
        <p:pic>
          <p:nvPicPr>
            <p:cNvPr id="47105" name="Picture 1"/>
            <p:cNvPicPr>
              <a:picLocks noChangeAspect="1" noChangeArrowheads="1"/>
            </p:cNvPicPr>
            <p:nvPr/>
          </p:nvPicPr>
          <p:blipFill>
            <a:blip r:embed="rId5"/>
            <a:srcRect/>
            <a:stretch>
              <a:fillRect/>
            </a:stretch>
          </p:blipFill>
          <p:spPr bwMode="auto">
            <a:xfrm>
              <a:off x="8880494" y="3071810"/>
              <a:ext cx="2857520" cy="2518318"/>
            </a:xfrm>
            <a:prstGeom prst="rect">
              <a:avLst/>
            </a:prstGeom>
            <a:noFill/>
            <a:ln w="9525">
              <a:noFill/>
              <a:miter lim="800000"/>
              <a:headEnd/>
              <a:tailEnd/>
            </a:ln>
            <a:effectLst/>
          </p:spPr>
        </p:pic>
        <p:pic>
          <p:nvPicPr>
            <p:cNvPr id="47108" name="Picture 4"/>
            <p:cNvPicPr>
              <a:picLocks noChangeAspect="1" noChangeArrowheads="1"/>
            </p:cNvPicPr>
            <p:nvPr/>
          </p:nvPicPr>
          <p:blipFill>
            <a:blip r:embed="rId6"/>
            <a:srcRect/>
            <a:stretch>
              <a:fillRect/>
            </a:stretch>
          </p:blipFill>
          <p:spPr bwMode="auto">
            <a:xfrm>
              <a:off x="8765609" y="2714620"/>
              <a:ext cx="3423216" cy="410555"/>
            </a:xfrm>
            <a:prstGeom prst="rect">
              <a:avLst/>
            </a:prstGeom>
            <a:noFill/>
            <a:ln w="9525">
              <a:noFill/>
              <a:miter lim="800000"/>
              <a:headEnd/>
              <a:tailEnd/>
            </a:ln>
            <a:effectLst/>
          </p:spPr>
        </p:pic>
        <p:pic>
          <p:nvPicPr>
            <p:cNvPr id="47109" name="Picture 5"/>
            <p:cNvPicPr>
              <a:picLocks noChangeAspect="1" noChangeArrowheads="1"/>
            </p:cNvPicPr>
            <p:nvPr/>
          </p:nvPicPr>
          <p:blipFill>
            <a:blip r:embed="rId7"/>
            <a:srcRect/>
            <a:stretch>
              <a:fillRect/>
            </a:stretch>
          </p:blipFill>
          <p:spPr bwMode="auto">
            <a:xfrm>
              <a:off x="8951932" y="5565162"/>
              <a:ext cx="2843213" cy="1292838"/>
            </a:xfrm>
            <a:prstGeom prst="rect">
              <a:avLst/>
            </a:prstGeom>
            <a:noFill/>
            <a:ln w="9525">
              <a:noFill/>
              <a:miter lim="800000"/>
              <a:headEnd/>
              <a:tailEnd/>
            </a:ln>
            <a:effectLst/>
          </p:spPr>
        </p:pic>
      </p:grpSp>
    </p:spTree>
    <p:extLst>
      <p:ext uri="{BB962C8B-B14F-4D97-AF65-F5344CB8AC3E}">
        <p14:creationId xmlns:p14="http://schemas.microsoft.com/office/powerpoint/2010/main" xmlns="" val="15389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36694" y="1428736"/>
            <a:ext cx="9976044" cy="4962543"/>
          </a:xfrm>
        </p:spPr>
        <p:txBody>
          <a:bodyPr>
            <a:normAutofit/>
          </a:bodyPr>
          <a:lstStyle/>
          <a:p>
            <a:pPr algn="just">
              <a:lnSpc>
                <a:spcPct val="100000"/>
              </a:lnSpc>
              <a:buNone/>
            </a:pPr>
            <a:r>
              <a:rPr lang="el-GR" sz="2400" dirty="0" smtClean="0">
                <a:latin typeface="Times New Roman" pitchFamily="18" charset="0"/>
                <a:cs typeface="Times New Roman" pitchFamily="18" charset="0"/>
              </a:rPr>
              <a:t>	2. Αφορά  στη </a:t>
            </a:r>
            <a:r>
              <a:rPr lang="el-GR" sz="2400" b="1" dirty="0" smtClean="0">
                <a:latin typeface="Times New Roman" pitchFamily="18" charset="0"/>
                <a:cs typeface="Times New Roman" pitchFamily="18" charset="0"/>
              </a:rPr>
              <a:t>μέτρηση της </a:t>
            </a:r>
            <a:r>
              <a:rPr lang="el-GR" sz="2400" b="1" dirty="0" err="1" smtClean="0">
                <a:latin typeface="Times New Roman" pitchFamily="18" charset="0"/>
                <a:cs typeface="Times New Roman" pitchFamily="18" charset="0"/>
              </a:rPr>
              <a:t>ενσυναίσθησης</a:t>
            </a:r>
            <a:endParaRPr lang="el-GR" sz="2400" b="1" dirty="0" smtClean="0">
              <a:latin typeface="Times New Roman" pitchFamily="18" charset="0"/>
              <a:cs typeface="Times New Roman" pitchFamily="18" charset="0"/>
            </a:endParaRPr>
          </a:p>
          <a:p>
            <a:pPr>
              <a:lnSpc>
                <a:spcPct val="100000"/>
              </a:lnSpc>
              <a:buNone/>
            </a:pPr>
            <a:r>
              <a:rPr lang="el-GR" sz="2400" dirty="0" smtClean="0">
                <a:latin typeface="Times New Roman" pitchFamily="18" charset="0"/>
                <a:cs typeface="Times New Roman" pitchFamily="18" charset="0"/>
              </a:rPr>
              <a:t> 	Μπορεί ένα διαδικτυακό πολυμορφικό ψηφιακό υλικό εξ </a:t>
            </a:r>
            <a:r>
              <a:rPr lang="el-GR" sz="2400" dirty="0" err="1" smtClean="0">
                <a:latin typeface="Times New Roman" pitchFamily="18" charset="0"/>
                <a:cs typeface="Times New Roman" pitchFamily="18" charset="0"/>
              </a:rPr>
              <a:t>αε</a:t>
            </a:r>
            <a:r>
              <a:rPr lang="el-GR" sz="2400" dirty="0" smtClean="0">
                <a:latin typeface="Times New Roman" pitchFamily="18" charset="0"/>
                <a:cs typeface="Times New Roman" pitchFamily="18" charset="0"/>
              </a:rPr>
              <a:t>  να αναπτύξει την </a:t>
            </a:r>
            <a:r>
              <a:rPr lang="el-GR" sz="2400" dirty="0" err="1" smtClean="0">
                <a:latin typeface="Times New Roman" pitchFamily="18" charset="0"/>
                <a:cs typeface="Times New Roman" pitchFamily="18" charset="0"/>
              </a:rPr>
              <a:t>ενσυναίσθηση</a:t>
            </a:r>
            <a:r>
              <a:rPr lang="el-GR" sz="2400" dirty="0" smtClean="0">
                <a:latin typeface="Times New Roman" pitchFamily="18" charset="0"/>
                <a:cs typeface="Times New Roman" pitchFamily="18" charset="0"/>
              </a:rPr>
              <a:t>;</a:t>
            </a:r>
          </a:p>
          <a:p>
            <a:pPr algn="just">
              <a:lnSpc>
                <a:spcPct val="100000"/>
              </a:lnSpc>
              <a:buNone/>
            </a:pPr>
            <a:r>
              <a:rPr lang="el-GR" sz="2400" dirty="0" smtClean="0">
                <a:latin typeface="Times New Roman" pitchFamily="18" charset="0"/>
                <a:cs typeface="Times New Roman" pitchFamily="18" charset="0"/>
              </a:rPr>
              <a:t>	α) Παρατηρήθηκε μεταβολή στην </a:t>
            </a:r>
            <a:r>
              <a:rPr lang="el-GR" sz="2400" dirty="0" err="1" smtClean="0">
                <a:latin typeface="Times New Roman" pitchFamily="18" charset="0"/>
                <a:cs typeface="Times New Roman" pitchFamily="18" charset="0"/>
              </a:rPr>
              <a:t>ενσυναίσθηση</a:t>
            </a:r>
            <a:r>
              <a:rPr lang="el-GR" sz="2400" dirty="0" smtClean="0">
                <a:latin typeface="Times New Roman" pitchFamily="18" charset="0"/>
                <a:cs typeface="Times New Roman" pitchFamily="18" charset="0"/>
              </a:rPr>
              <a:t> των μαθητών μετά την παρακολούθηση του μαθήματος; </a:t>
            </a:r>
          </a:p>
          <a:p>
            <a:pPr algn="just">
              <a:lnSpc>
                <a:spcPct val="100000"/>
              </a:lnSpc>
              <a:buNone/>
            </a:pPr>
            <a:r>
              <a:rPr lang="el-GR" sz="2400" dirty="0" smtClean="0">
                <a:latin typeface="Times New Roman" pitchFamily="18" charset="0"/>
                <a:cs typeface="Times New Roman" pitchFamily="18" charset="0"/>
              </a:rPr>
              <a:t>	β) Παρατηρήθηκε εκδήλωση </a:t>
            </a:r>
            <a:r>
              <a:rPr lang="el-GR" sz="2400" dirty="0" err="1" smtClean="0">
                <a:latin typeface="Times New Roman" pitchFamily="18" charset="0"/>
                <a:cs typeface="Times New Roman" pitchFamily="18" charset="0"/>
              </a:rPr>
              <a:t>ενσυναίσθησης</a:t>
            </a:r>
            <a:r>
              <a:rPr lang="el-GR" sz="2400" dirty="0" smtClean="0">
                <a:latin typeface="Times New Roman" pitchFamily="18" charset="0"/>
                <a:cs typeface="Times New Roman" pitchFamily="18" charset="0"/>
              </a:rPr>
              <a:t> από τους μαθητές κατά τη βιωματική δραστηριότητα;</a:t>
            </a:r>
          </a:p>
          <a:p>
            <a:pPr algn="just"/>
            <a:endParaRPr lang="el-GR" sz="1800" i="1" dirty="0" smtClean="0"/>
          </a:p>
          <a:p>
            <a:pPr algn="just"/>
            <a:endParaRPr lang="el-GR" sz="1800" i="1" dirty="0" smtClean="0"/>
          </a:p>
          <a:p>
            <a:pPr algn="just"/>
            <a:endParaRPr lang="el-GR" sz="1800" i="1" dirty="0" smtClean="0"/>
          </a:p>
          <a:p>
            <a:pPr algn="just"/>
            <a:r>
              <a:rPr lang="en-US" sz="1800" i="1" dirty="0" smtClean="0"/>
              <a:t>(</a:t>
            </a:r>
            <a:r>
              <a:rPr lang="en-US" sz="1800" i="1" dirty="0" smtClean="0"/>
              <a:t>Bryant’s Index of Empathy for Children and Adolescents, BIECA) </a:t>
            </a:r>
            <a:endParaRPr lang="el-GR" sz="1800" dirty="0"/>
          </a:p>
        </p:txBody>
      </p:sp>
      <p:sp>
        <p:nvSpPr>
          <p:cNvPr id="3" name="2 - Τίτλος"/>
          <p:cNvSpPr>
            <a:spLocks noGrp="1"/>
          </p:cNvSpPr>
          <p:nvPr>
            <p:ph type="title"/>
          </p:nvPr>
        </p:nvSpPr>
        <p:spPr>
          <a:xfrm>
            <a:off x="1523603" y="357166"/>
            <a:ext cx="10665222" cy="1083351"/>
          </a:xfrm>
        </p:spPr>
        <p:txBody>
          <a:bodyPr>
            <a:normAutofit/>
          </a:bodyPr>
          <a:lstStyle/>
          <a:p>
            <a:r>
              <a:rPr lang="el-GR" dirty="0" smtClean="0">
                <a:latin typeface="Times New Roman" pitchFamily="18" charset="0"/>
                <a:cs typeface="Times New Roman" pitchFamily="18" charset="0"/>
              </a:rPr>
              <a:t>7. </a:t>
            </a:r>
            <a:r>
              <a:rPr lang="el-GR" sz="3600" dirty="0" smtClean="0">
                <a:latin typeface="Times New Roman" pitchFamily="18" charset="0"/>
                <a:cs typeface="Times New Roman" pitchFamily="18" charset="0"/>
              </a:rPr>
              <a:t>Ερευνητικά Ερωτήματα (2/2)</a:t>
            </a:r>
            <a:endParaRPr lang="el-GR" sz="3600"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7974005" y="4214818"/>
            <a:ext cx="4214820" cy="20126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36693" y="332656"/>
            <a:ext cx="10452131" cy="576064"/>
          </a:xfrm>
        </p:spPr>
        <p:txBody>
          <a:bodyPr>
            <a:noAutofit/>
          </a:bodyPr>
          <a:lstStyle/>
          <a:p>
            <a:r>
              <a:rPr lang="el-GR" sz="3600" dirty="0" smtClean="0">
                <a:latin typeface="Times New Roman" pitchFamily="18" charset="0"/>
                <a:cs typeface="Times New Roman" pitchFamily="18" charset="0"/>
              </a:rPr>
              <a:t>8. Αποτελέσματα (1/4)</a:t>
            </a:r>
            <a:endParaRPr lang="el-GR" sz="4000" b="1" dirty="0">
              <a:latin typeface="Times New Roman" pitchFamily="18" charset="0"/>
              <a:cs typeface="Times New Roman" pitchFamily="18" charset="0"/>
            </a:endParaRPr>
          </a:p>
        </p:txBody>
      </p:sp>
      <p:sp>
        <p:nvSpPr>
          <p:cNvPr id="6" name="9 - Ορθογώνιο"/>
          <p:cNvSpPr/>
          <p:nvPr/>
        </p:nvSpPr>
        <p:spPr>
          <a:xfrm>
            <a:off x="1736694" y="1285860"/>
            <a:ext cx="9785593" cy="5826860"/>
          </a:xfrm>
          <a:prstGeom prst="rect">
            <a:avLst/>
          </a:prstGeom>
        </p:spPr>
        <p:txBody>
          <a:bodyPr wrap="square">
            <a:spAutoFit/>
          </a:bodyPr>
          <a:lstStyle/>
          <a:p>
            <a:r>
              <a:rPr lang="el-GR" b="1" dirty="0" smtClean="0">
                <a:latin typeface="Times New Roman" pitchFamily="18" charset="0"/>
                <a:cs typeface="Times New Roman" pitchFamily="18" charset="0"/>
              </a:rPr>
              <a:t>1α. Κύρια ευρήματα αξιολόγησης υλικού από μαθητές </a:t>
            </a:r>
            <a:r>
              <a:rPr lang="el-GR" dirty="0" smtClean="0">
                <a:latin typeface="Times New Roman" pitchFamily="18" charset="0"/>
                <a:cs typeface="Times New Roman" pitchFamily="18" charset="0"/>
              </a:rPr>
              <a:t>με περιγραφική στατιστική ανάλυση</a:t>
            </a:r>
          </a:p>
          <a:p>
            <a:endParaRPr lang="el-GR" sz="2800"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Το μάθημα έτυχε θετικής αποδοχής από την πλειοψηφία των μαθητών και θα παρακολουθούσαν ξανά μάθημα με αυτό τον τρόπο (66,7%)</a:t>
            </a:r>
          </a:p>
          <a:p>
            <a:pPr>
              <a:buFont typeface="Arial" pitchFamily="34" charset="0"/>
              <a:buChar char="•"/>
            </a:pPr>
            <a:r>
              <a:rPr lang="el-GR" dirty="0" smtClean="0">
                <a:latin typeface="Times New Roman" pitchFamily="18" charset="0"/>
                <a:cs typeface="Times New Roman" pitchFamily="18" charset="0"/>
              </a:rPr>
              <a:t>Το θεώρησαν ενδιαφέρον και χρήσιμο για τη βιωματική δραστηριότητα (50%) και  τη μετέπειτα ζωή τους (66,7%). </a:t>
            </a:r>
          </a:p>
          <a:p>
            <a:pPr>
              <a:buFont typeface="Arial" pitchFamily="34" charset="0"/>
              <a:buChar char="•"/>
            </a:pPr>
            <a:r>
              <a:rPr lang="el-GR" dirty="0" smtClean="0">
                <a:latin typeface="Times New Roman" pitchFamily="18" charset="0"/>
                <a:cs typeface="Times New Roman" pitchFamily="18" charset="0"/>
              </a:rPr>
              <a:t>Ήταν από την αρχή ξεκάθαρος ο σκοπός και οι  στόχοι (50%)</a:t>
            </a:r>
          </a:p>
          <a:p>
            <a:pPr>
              <a:buFont typeface="Arial" pitchFamily="34" charset="0"/>
              <a:buChar char="•"/>
            </a:pPr>
            <a:r>
              <a:rPr lang="el-GR" dirty="0" smtClean="0">
                <a:latin typeface="Times New Roman" pitchFamily="18" charset="0"/>
                <a:cs typeface="Times New Roman" pitchFamily="18" charset="0"/>
              </a:rPr>
              <a:t>Τους άρεσαν  πολύ οι  δραστηριότητες με άμεση ανατροφοδότηση και τα </a:t>
            </a:r>
            <a:r>
              <a:rPr lang="el-GR" dirty="0" err="1" smtClean="0">
                <a:latin typeface="Times New Roman" pitchFamily="18" charset="0"/>
                <a:cs typeface="Times New Roman" pitchFamily="18" charset="0"/>
              </a:rPr>
              <a:t>διαδραστικά</a:t>
            </a:r>
            <a:r>
              <a:rPr lang="el-GR" dirty="0" smtClean="0">
                <a:latin typeface="Times New Roman" pitchFamily="18" charset="0"/>
                <a:cs typeface="Times New Roman" pitchFamily="18" charset="0"/>
              </a:rPr>
              <a:t> βίντεο (83,3%). </a:t>
            </a:r>
          </a:p>
          <a:p>
            <a:pPr>
              <a:buFont typeface="Arial" pitchFamily="34" charset="0"/>
              <a:buChar char="•"/>
            </a:pPr>
            <a:r>
              <a:rPr lang="el-GR" dirty="0" smtClean="0">
                <a:latin typeface="Times New Roman" pitchFamily="18" charset="0"/>
                <a:cs typeface="Times New Roman" pitchFamily="18" charset="0"/>
              </a:rPr>
              <a:t>Το περιβάλλον ήταν ευχάριστο και λειτουργικό με καθοδηγητικές οδηγίες και ενθάρρυνση στην προσπάθεια μελέτης (50%)</a:t>
            </a:r>
          </a:p>
          <a:p>
            <a:pPr>
              <a:buFont typeface="Arial" pitchFamily="34" charset="0"/>
              <a:buChar char="•"/>
            </a:pPr>
            <a:r>
              <a:rPr lang="el-GR" dirty="0" smtClean="0">
                <a:latin typeface="Times New Roman" pitchFamily="18" charset="0"/>
                <a:cs typeface="Times New Roman" pitchFamily="18" charset="0"/>
              </a:rPr>
              <a:t>Ήταν εύκολο κατά την πλοήγηση (66,7%)</a:t>
            </a:r>
          </a:p>
          <a:p>
            <a:pPr>
              <a:buFont typeface="Arial" pitchFamily="34" charset="0"/>
              <a:buChar char="•"/>
            </a:pPr>
            <a:r>
              <a:rPr lang="el-GR" dirty="0" smtClean="0">
                <a:latin typeface="Times New Roman" pitchFamily="18" charset="0"/>
                <a:cs typeface="Times New Roman" pitchFamily="18" charset="0"/>
              </a:rPr>
              <a:t>Τους άρεσε η δομή του (66,7%)</a:t>
            </a:r>
            <a:endParaRPr lang="el-GR" sz="3200" dirty="0" smtClean="0">
              <a:latin typeface="Times New Roman" pitchFamily="18" charset="0"/>
              <a:cs typeface="Times New Roman" pitchFamily="18" charset="0"/>
            </a:endParaRPr>
          </a:p>
          <a:p>
            <a:endParaRPr lang="el-GR" sz="2800" dirty="0"/>
          </a:p>
        </p:txBody>
      </p:sp>
    </p:spTree>
    <p:extLst>
      <p:ext uri="{BB962C8B-B14F-4D97-AF65-F5344CB8AC3E}">
        <p14:creationId xmlns:p14="http://schemas.microsoft.com/office/powerpoint/2010/main" xmlns="" val="38350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20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20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8131" y="500042"/>
            <a:ext cx="10380693" cy="576064"/>
          </a:xfrm>
        </p:spPr>
        <p:txBody>
          <a:bodyPr>
            <a:noAutofit/>
          </a:bodyPr>
          <a:lstStyle/>
          <a:p>
            <a:r>
              <a:rPr lang="el-GR" sz="3600" dirty="0" smtClean="0">
                <a:latin typeface="Times New Roman" pitchFamily="18" charset="0"/>
                <a:cs typeface="Times New Roman" pitchFamily="18" charset="0"/>
              </a:rPr>
              <a:t>8. Αποτελέσματα  (2/4)</a:t>
            </a:r>
            <a:endParaRPr lang="el-GR" sz="4000" b="1" dirty="0">
              <a:latin typeface="Times New Roman" pitchFamily="18" charset="0"/>
              <a:cs typeface="Times New Roman" pitchFamily="18" charset="0"/>
            </a:endParaRPr>
          </a:p>
        </p:txBody>
      </p:sp>
      <p:sp>
        <p:nvSpPr>
          <p:cNvPr id="5" name="9 - Ορθογώνιο"/>
          <p:cNvSpPr/>
          <p:nvPr/>
        </p:nvSpPr>
        <p:spPr>
          <a:xfrm>
            <a:off x="1593818" y="1214422"/>
            <a:ext cx="10214146" cy="5324535"/>
          </a:xfrm>
          <a:prstGeom prst="rect">
            <a:avLst/>
          </a:prstGeom>
        </p:spPr>
        <p:txBody>
          <a:bodyPr wrap="square">
            <a:spAutoFit/>
          </a:bodyPr>
          <a:lstStyle/>
          <a:p>
            <a:r>
              <a:rPr lang="el-GR"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1β.  Κύρια ευρήματα αξιολόγησης υλικού από εκπαιδευτικούς/ειδικούς</a:t>
            </a:r>
            <a:r>
              <a:rPr lang="el-GR" dirty="0" smtClean="0">
                <a:latin typeface="Times New Roman" pitchFamily="18" charset="0"/>
                <a:cs typeface="Times New Roman" pitchFamily="18" charset="0"/>
              </a:rPr>
              <a:t> με ποιοτική ανάλυση  περιεχομένου:</a:t>
            </a:r>
          </a:p>
          <a:p>
            <a:r>
              <a:rPr lang="el-GR" sz="2000" b="1" dirty="0" smtClean="0">
                <a:latin typeface="Times New Roman" pitchFamily="18" charset="0"/>
                <a:cs typeface="Times New Roman" pitchFamily="18" charset="0"/>
              </a:rPr>
              <a:t>Παιδαγωγικά κριτήρια</a:t>
            </a:r>
            <a:r>
              <a:rPr lang="el-GR" sz="2000" dirty="0" smtClean="0">
                <a:latin typeface="Times New Roman" pitchFamily="18" charset="0"/>
                <a:cs typeface="Times New Roman" pitchFamily="18" charset="0"/>
              </a:rPr>
              <a:t>:</a:t>
            </a:r>
            <a:endParaRPr lang="el-GR" dirty="0" smtClean="0">
              <a:latin typeface="Times New Roman" pitchFamily="18" charset="0"/>
              <a:cs typeface="Times New Roman" pitchFamily="18" charset="0"/>
            </a:endParaRPr>
          </a:p>
          <a:p>
            <a:pPr>
              <a:buFont typeface="Arial" pitchFamily="34" charset="0"/>
              <a:buChar char="•"/>
            </a:pPr>
            <a:r>
              <a:rPr lang="el-GR" sz="2000" dirty="0" smtClean="0">
                <a:latin typeface="Times New Roman" pitchFamily="18" charset="0"/>
                <a:cs typeface="Times New Roman" pitchFamily="18" charset="0"/>
              </a:rPr>
              <a:t>Οι στόχοι καλύπτονται με ποικιλία δραστηριοτήτων</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ανταποκρινόμενο σε πολλαπλούς τύπους μάθησης. </a:t>
            </a:r>
          </a:p>
          <a:p>
            <a:pPr>
              <a:buFont typeface="Arial" pitchFamily="34" charset="0"/>
              <a:buChar char="•"/>
            </a:pPr>
            <a:r>
              <a:rPr lang="el-GR" sz="2000" dirty="0" smtClean="0">
                <a:latin typeface="Times New Roman" pitchFamily="18" charset="0"/>
                <a:cs typeface="Times New Roman" pitchFamily="18" charset="0"/>
              </a:rPr>
              <a:t>Ανταποκρίνεται στο γνωστικό επίπεδο παιδιών μεγαλύτερων τάξεων. </a:t>
            </a:r>
          </a:p>
          <a:p>
            <a:r>
              <a:rPr lang="el-GR" sz="1600" dirty="0" smtClean="0">
                <a:latin typeface="Times New Roman" pitchFamily="18" charset="0"/>
                <a:cs typeface="Times New Roman" pitchFamily="18" charset="0"/>
              </a:rPr>
              <a:t>(Εξέφρασαν ανησυχίες εγκατάλειψης της μελέτης λόγω της μεγάλης έκτασης υλικού, δύσκολων εννοιών, αγγλικών λέξεων</a:t>
            </a:r>
            <a:r>
              <a:rPr lang="el-GR" sz="12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τα παιδιά όμως αποπεράτωσαν στον προβλεπόμενο χρόνο)</a:t>
            </a:r>
            <a:endParaRPr lang="el-GR" sz="2000" dirty="0" smtClean="0">
              <a:latin typeface="Times New Roman" pitchFamily="18" charset="0"/>
              <a:cs typeface="Times New Roman" pitchFamily="18" charset="0"/>
            </a:endParaRPr>
          </a:p>
          <a:p>
            <a:pPr>
              <a:buFont typeface="Arial" pitchFamily="34" charset="0"/>
              <a:buChar char="•"/>
            </a:pPr>
            <a:r>
              <a:rPr lang="el-GR" sz="2000" dirty="0" smtClean="0">
                <a:latin typeface="Times New Roman" pitchFamily="18" charset="0"/>
                <a:cs typeface="Times New Roman" pitchFamily="18" charset="0"/>
              </a:rPr>
              <a:t>Εφιστά την προσοχή, εμψυχώνει, προκαλεί το ενδιαφέρον, ανακεφαλαιώνει τη γνώση, παρέχει ανατροφοδότηση. </a:t>
            </a:r>
          </a:p>
          <a:p>
            <a:pPr>
              <a:buFont typeface="Arial" pitchFamily="34" charset="0"/>
              <a:buChar char="•"/>
            </a:pPr>
            <a:r>
              <a:rPr lang="el-GR" sz="2000" dirty="0" smtClean="0">
                <a:latin typeface="Times New Roman" pitchFamily="18" charset="0"/>
                <a:cs typeface="Times New Roman" pitchFamily="18" charset="0"/>
              </a:rPr>
              <a:t>Προσφέρει δυνατότητες επικοινωνίας και συνεργασίας.</a:t>
            </a:r>
          </a:p>
          <a:p>
            <a:r>
              <a:rPr lang="el-GR" sz="2000" b="1" dirty="0" smtClean="0">
                <a:latin typeface="Times New Roman" pitchFamily="18" charset="0"/>
                <a:cs typeface="Times New Roman" pitchFamily="18" charset="0"/>
              </a:rPr>
              <a:t>Τεχνολογικά κριτήρια</a:t>
            </a:r>
            <a:r>
              <a:rPr lang="el-GR" sz="2000" dirty="0" smtClean="0">
                <a:latin typeface="Times New Roman" pitchFamily="18" charset="0"/>
                <a:cs typeface="Times New Roman" pitchFamily="18" charset="0"/>
              </a:rPr>
              <a:t>:</a:t>
            </a:r>
          </a:p>
          <a:p>
            <a:r>
              <a:rPr lang="el-GR" sz="2000" dirty="0" smtClean="0">
                <a:latin typeface="Times New Roman" pitchFamily="18" charset="0"/>
                <a:cs typeface="Times New Roman" pitchFamily="18" charset="0"/>
              </a:rPr>
              <a:t>Ευανάγνωστο, ελκυστικό, κατανοητό, εύκολο στη χρήση</a:t>
            </a:r>
          </a:p>
          <a:p>
            <a:r>
              <a:rPr lang="el-GR" sz="2000" b="1" dirty="0" smtClean="0">
                <a:latin typeface="Times New Roman" pitchFamily="18" charset="0"/>
                <a:cs typeface="Times New Roman" pitchFamily="18" charset="0"/>
              </a:rPr>
              <a:t>Μαθησιακής διαδικασίας κριτήρια:</a:t>
            </a:r>
          </a:p>
          <a:p>
            <a:r>
              <a:rPr lang="el-GR" sz="2000" i="1" dirty="0" smtClean="0">
                <a:latin typeface="Times New Roman" pitchFamily="18" charset="0"/>
                <a:cs typeface="Times New Roman" pitchFamily="18" charset="0"/>
              </a:rPr>
              <a:t>Θα το εφάρμοζαν με χρήση </a:t>
            </a:r>
            <a:r>
              <a:rPr lang="el-GR" sz="2000" i="1" dirty="0" err="1" smtClean="0">
                <a:latin typeface="Times New Roman" pitchFamily="18" charset="0"/>
                <a:cs typeface="Times New Roman" pitchFamily="18" charset="0"/>
              </a:rPr>
              <a:t>διαδραστικού</a:t>
            </a:r>
            <a:r>
              <a:rPr lang="el-GR" sz="2000" i="1" dirty="0" smtClean="0">
                <a:latin typeface="Times New Roman" pitchFamily="18" charset="0"/>
                <a:cs typeface="Times New Roman" pitchFamily="18" charset="0"/>
              </a:rPr>
              <a:t> πίνακα. Επειδή «χρειάζεται η εμψύχωση του δασκάλου, η ομάδα και πραγματικές συνθήκες εφαρμογής»</a:t>
            </a:r>
            <a:r>
              <a:rPr lang="el-GR" sz="2000" dirty="0" smtClean="0">
                <a:latin typeface="Times New Roman" pitchFamily="18" charset="0"/>
                <a:cs typeface="Times New Roman" pitchFamily="18" charset="0"/>
              </a:rPr>
              <a:t>, θεώρησαν αποτελεσματικότερη την εκπαιδευτική χρήση στην τάξη με δυνατότητα ενασχόλησης των μαθητών με το υλικό από το σπίτι.</a:t>
            </a: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350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20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36693" y="428604"/>
            <a:ext cx="10452131" cy="576064"/>
          </a:xfrm>
        </p:spPr>
        <p:txBody>
          <a:bodyPr>
            <a:noAutofit/>
          </a:bodyPr>
          <a:lstStyle/>
          <a:p>
            <a:r>
              <a:rPr lang="el-GR" sz="3600" dirty="0" smtClean="0">
                <a:latin typeface="Times New Roman" pitchFamily="18" charset="0"/>
                <a:cs typeface="Times New Roman" pitchFamily="18" charset="0"/>
              </a:rPr>
              <a:t>8. Αποτελέσματα  (3/4)</a:t>
            </a:r>
            <a:endParaRPr lang="el-GR" sz="4000" b="1" dirty="0"/>
          </a:p>
        </p:txBody>
      </p:sp>
      <p:sp>
        <p:nvSpPr>
          <p:cNvPr id="4" name="9 - Ορθογώνιο"/>
          <p:cNvSpPr/>
          <p:nvPr/>
        </p:nvSpPr>
        <p:spPr>
          <a:xfrm>
            <a:off x="1593818" y="1357298"/>
            <a:ext cx="10214146" cy="4893647"/>
          </a:xfrm>
          <a:prstGeom prst="rect">
            <a:avLst/>
          </a:prstGeom>
        </p:spPr>
        <p:txBody>
          <a:bodyPr wrap="square">
            <a:spAutoFit/>
          </a:bodyPr>
          <a:lstStyle/>
          <a:p>
            <a:r>
              <a:rPr lang="el-GR" b="1" dirty="0" smtClean="0">
                <a:latin typeface="Times New Roman" pitchFamily="18" charset="0"/>
                <a:cs typeface="Times New Roman" pitchFamily="18" charset="0"/>
              </a:rPr>
              <a:t>2</a:t>
            </a:r>
            <a:r>
              <a:rPr lang="el-GR" b="1" baseline="30000" dirty="0" smtClean="0">
                <a:latin typeface="Times New Roman" pitchFamily="18" charset="0"/>
                <a:cs typeface="Times New Roman" pitchFamily="18" charset="0"/>
              </a:rPr>
              <a:t>α</a:t>
            </a:r>
            <a:r>
              <a:rPr lang="el-GR" b="1" dirty="0" smtClean="0">
                <a:latin typeface="Times New Roman" pitchFamily="18" charset="0"/>
                <a:cs typeface="Times New Roman" pitchFamily="18" charset="0"/>
              </a:rPr>
              <a:t>. Κύρια ευρήματα μεταβολής </a:t>
            </a:r>
            <a:r>
              <a:rPr lang="el-GR" b="1" dirty="0" err="1" smtClean="0">
                <a:latin typeface="Times New Roman" pitchFamily="18" charset="0"/>
                <a:cs typeface="Times New Roman" pitchFamily="18" charset="0"/>
              </a:rPr>
              <a:t>ενσυναίσθησης</a:t>
            </a:r>
            <a:r>
              <a:rPr lang="el-GR" b="1" dirty="0" smtClean="0">
                <a:latin typeface="Times New Roman" pitchFamily="18" charset="0"/>
                <a:cs typeface="Times New Roman" pitchFamily="18" charset="0"/>
              </a:rPr>
              <a:t> (πριν/μετά το μάθημα)</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Διαπιστώνουμε θετική μεταβολή σε 4 από τα 6 άτομα (1 μάλιστα δεν έδειξε μετά το μάθημα καμία έλλειψη). </a:t>
            </a:r>
          </a:p>
          <a:p>
            <a:r>
              <a:rPr lang="el-GR" dirty="0" smtClean="0">
                <a:latin typeface="Times New Roman" pitchFamily="18" charset="0"/>
                <a:cs typeface="Times New Roman" pitchFamily="18" charset="0"/>
              </a:rPr>
              <a:t>Στα 2 παιδιά που δε σημειώθηκε μεταβολή το ένα δεν εμφάνιζε καμία έλλειψη </a:t>
            </a:r>
            <a:r>
              <a:rPr lang="el-GR" dirty="0" err="1" smtClean="0">
                <a:latin typeface="Times New Roman" pitchFamily="18" charset="0"/>
                <a:cs typeface="Times New Roman" pitchFamily="18" charset="0"/>
              </a:rPr>
              <a:t>ενσυναίσθησης</a:t>
            </a:r>
            <a:r>
              <a:rPr lang="el-GR" dirty="0" smtClean="0">
                <a:latin typeface="Times New Roman" pitchFamily="18" charset="0"/>
                <a:cs typeface="Times New Roman" pitchFamily="18" charset="0"/>
              </a:rPr>
              <a:t> εξ αρχής και το άλλο δε μετέβαλε τις δηλώσεις του μετά τη μεσολάβηση του μαθήματος. </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Ειδικότερα προέκυψαν </a:t>
            </a:r>
            <a:r>
              <a:rPr lang="el-GR" dirty="0" smtClean="0">
                <a:latin typeface="Times New Roman" pitchFamily="18" charset="0"/>
                <a:cs typeface="Times New Roman" pitchFamily="18" charset="0"/>
              </a:rPr>
              <a:t>μεταβολές:</a:t>
            </a:r>
          </a:p>
          <a:p>
            <a:r>
              <a:rPr lang="el-GR" dirty="0" smtClean="0">
                <a:latin typeface="Times New Roman" pitchFamily="18" charset="0"/>
                <a:cs typeface="Times New Roman" pitchFamily="18" charset="0"/>
              </a:rPr>
              <a:t>α) στη γνωστική διάσταση </a:t>
            </a:r>
            <a:r>
              <a:rPr lang="el-GR" dirty="0" err="1" smtClean="0">
                <a:latin typeface="Times New Roman" pitchFamily="18" charset="0"/>
                <a:cs typeface="Times New Roman" pitchFamily="18" charset="0"/>
              </a:rPr>
              <a:t>ενσυναίσθησης</a:t>
            </a:r>
            <a:r>
              <a:rPr lang="el-GR" dirty="0" smtClean="0">
                <a:latin typeface="Times New Roman" pitchFamily="18" charset="0"/>
                <a:cs typeface="Times New Roman" pitchFamily="18" charset="0"/>
              </a:rPr>
              <a:t> (κατανόηση συναισθηματικής κατάστασης) για ένα μαθητή και  </a:t>
            </a:r>
          </a:p>
          <a:p>
            <a:r>
              <a:rPr lang="el-GR" dirty="0" smtClean="0">
                <a:latin typeface="Times New Roman" pitchFamily="18" charset="0"/>
                <a:cs typeface="Times New Roman" pitchFamily="18" charset="0"/>
              </a:rPr>
              <a:t>β) στη συναισθηματική διάστασή της (συμμετοχή στη συναισθηματική εμπειρία) για όλους τους συμμετέχοντες. </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xmlns="" val="38350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9570" y="332656"/>
            <a:ext cx="10309255" cy="738890"/>
          </a:xfrm>
        </p:spPr>
        <p:txBody>
          <a:bodyPr>
            <a:noAutofit/>
          </a:bodyPr>
          <a:lstStyle/>
          <a:p>
            <a:r>
              <a:rPr lang="el-GR" sz="3600" dirty="0" smtClean="0">
                <a:latin typeface="Times New Roman" pitchFamily="18" charset="0"/>
                <a:cs typeface="Times New Roman" pitchFamily="18" charset="0"/>
              </a:rPr>
              <a:t>8. Αποτελέσματα  (4/4)</a:t>
            </a:r>
            <a:endParaRPr lang="el-GR" sz="4000" b="1" dirty="0"/>
          </a:p>
        </p:txBody>
      </p:sp>
      <p:sp>
        <p:nvSpPr>
          <p:cNvPr id="4" name="9 - Ορθογώνιο"/>
          <p:cNvSpPr/>
          <p:nvPr/>
        </p:nvSpPr>
        <p:spPr>
          <a:xfrm>
            <a:off x="1808132" y="1214422"/>
            <a:ext cx="9398068" cy="5324535"/>
          </a:xfrm>
          <a:prstGeom prst="rect">
            <a:avLst/>
          </a:prstGeom>
        </p:spPr>
        <p:txBody>
          <a:bodyPr wrap="square">
            <a:spAutoFit/>
          </a:bodyPr>
          <a:lstStyle/>
          <a:p>
            <a:r>
              <a:rPr lang="el-GR" sz="2800" b="1" dirty="0" smtClean="0">
                <a:latin typeface="Times New Roman" pitchFamily="18" charset="0"/>
                <a:cs typeface="Times New Roman" pitchFamily="18" charset="0"/>
              </a:rPr>
              <a:t>Κύρια ευρήματα μεταβολής </a:t>
            </a:r>
            <a:r>
              <a:rPr lang="el-GR" sz="2800" b="1" dirty="0" err="1" smtClean="0">
                <a:latin typeface="Times New Roman" pitchFamily="18" charset="0"/>
                <a:cs typeface="Times New Roman" pitchFamily="18" charset="0"/>
              </a:rPr>
              <a:t>ενσυναίσθησης</a:t>
            </a:r>
            <a:r>
              <a:rPr lang="el-GR" sz="2800" b="1" dirty="0" smtClean="0">
                <a:latin typeface="Times New Roman" pitchFamily="18" charset="0"/>
                <a:cs typeface="Times New Roman" pitchFamily="18" charset="0"/>
              </a:rPr>
              <a:t>  (βιωματικά)</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 Ήταν εμφανής η επίδειξη της </a:t>
            </a:r>
            <a:r>
              <a:rPr lang="el-GR" dirty="0" err="1" smtClean="0">
                <a:latin typeface="Times New Roman" pitchFamily="18" charset="0"/>
                <a:cs typeface="Times New Roman" pitchFamily="18" charset="0"/>
              </a:rPr>
              <a:t>ενσυναίσθησης</a:t>
            </a:r>
            <a:r>
              <a:rPr lang="el-GR" dirty="0" smtClean="0">
                <a:latin typeface="Times New Roman" pitchFamily="18" charset="0"/>
                <a:cs typeface="Times New Roman" pitchFamily="18" charset="0"/>
              </a:rPr>
              <a:t> από τους μαθητές που παρακολούθησαν το μάθημα :</a:t>
            </a: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Εξέφραζαν με άνεση τα  συναισθήματά τους υποδυόμενοι έναν ρόλο (θύτη, θύματος, παρατηρητή)</a:t>
            </a: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Κατανοούσαν τα συναισθήματα των άλλων</a:t>
            </a: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Διατύπωσαν σκέψεις για τον εαυτό τους και για άλλους και </a:t>
            </a: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Όρισαν θετικά τη συμπεριφορά τους παρέχοντας βοήθεια στον μικρό Ορφέα.</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xmlns="" val="38350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1115" y="332656"/>
            <a:ext cx="10366452" cy="576064"/>
          </a:xfrm>
        </p:spPr>
        <p:txBody>
          <a:bodyPr>
            <a:noAutofit/>
          </a:bodyPr>
          <a:lstStyle/>
          <a:p>
            <a:r>
              <a:rPr lang="el-GR" sz="3600" dirty="0">
                <a:latin typeface="Times New Roman" pitchFamily="18" charset="0"/>
                <a:cs typeface="Times New Roman" pitchFamily="18" charset="0"/>
              </a:rPr>
              <a:t>Συμπεράσματα </a:t>
            </a:r>
            <a:r>
              <a:rPr lang="el-GR" sz="3600" dirty="0" smtClean="0">
                <a:latin typeface="Times New Roman" pitchFamily="18" charset="0"/>
                <a:cs typeface="Times New Roman" pitchFamily="18" charset="0"/>
              </a:rPr>
              <a:t>(1/2)</a:t>
            </a:r>
            <a:endParaRPr lang="el-GR" sz="4000" b="1" dirty="0">
              <a:latin typeface="Times New Roman" pitchFamily="18" charset="0"/>
              <a:cs typeface="Times New Roman" pitchFamily="18" charset="0"/>
            </a:endParaRPr>
          </a:p>
        </p:txBody>
      </p:sp>
      <p:sp>
        <p:nvSpPr>
          <p:cNvPr id="5" name="4 - TextBox"/>
          <p:cNvSpPr txBox="1"/>
          <p:nvPr/>
        </p:nvSpPr>
        <p:spPr>
          <a:xfrm>
            <a:off x="1593818" y="1357297"/>
            <a:ext cx="10023695" cy="5262979"/>
          </a:xfrm>
          <a:prstGeom prst="rect">
            <a:avLst/>
          </a:prstGeom>
          <a:noFill/>
        </p:spPr>
        <p:txBody>
          <a:bodyPr wrap="square" rtlCol="0">
            <a:spAutoFit/>
          </a:bodyPr>
          <a:lstStyle/>
          <a:p>
            <a:r>
              <a:rPr lang="el-GR" dirty="0" smtClean="0">
                <a:latin typeface="Times New Roman" pitchFamily="18" charset="0"/>
                <a:cs typeface="Times New Roman" pitchFamily="18" charset="0"/>
              </a:rPr>
              <a:t>Η </a:t>
            </a:r>
            <a:r>
              <a:rPr lang="el-GR" dirty="0" err="1" smtClean="0">
                <a:latin typeface="Times New Roman" pitchFamily="18" charset="0"/>
                <a:cs typeface="Times New Roman" pitchFamily="18" charset="0"/>
              </a:rPr>
              <a:t>ενσυναίσθηση</a:t>
            </a:r>
            <a:r>
              <a:rPr lang="el-GR" dirty="0" smtClean="0">
                <a:latin typeface="Times New Roman" pitchFamily="18" charset="0"/>
                <a:cs typeface="Times New Roman" pitchFamily="18" charset="0"/>
              </a:rPr>
              <a:t> μπορεί να αναπτυχθεί μέσω Ηλεκτρονικής υποστηριζόμενης μάθησης σε συνδυασμό με το μοντέλο αντεστραμμένης τάξης με αλληλεπιδραστικές και βιωματικές δραστηριότητες.</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Η </a:t>
            </a:r>
            <a:r>
              <a:rPr lang="el-GR" dirty="0" err="1" smtClean="0">
                <a:latin typeface="Times New Roman" pitchFamily="18" charset="0"/>
                <a:cs typeface="Times New Roman" pitchFamily="18" charset="0"/>
              </a:rPr>
              <a:t>ενσυναίσθηση</a:t>
            </a:r>
            <a:r>
              <a:rPr lang="el-GR" dirty="0" smtClean="0">
                <a:latin typeface="Times New Roman" pitchFamily="18" charset="0"/>
                <a:cs typeface="Times New Roman" pitchFamily="18" charset="0"/>
              </a:rPr>
              <a:t> συνδέεται με:</a:t>
            </a:r>
          </a:p>
          <a:p>
            <a:pPr>
              <a:buFont typeface="Arial" pitchFamily="34" charset="0"/>
              <a:buChar char="•"/>
            </a:pPr>
            <a:r>
              <a:rPr lang="el-GR" dirty="0" smtClean="0">
                <a:latin typeface="Times New Roman" pitchFamily="18" charset="0"/>
                <a:cs typeface="Times New Roman" pitchFamily="18" charset="0"/>
              </a:rPr>
              <a:t> την ανάπτυξη αυτοπεποίθησης, αυτοδιαχείρισης</a:t>
            </a:r>
          </a:p>
          <a:p>
            <a:pPr>
              <a:buFont typeface="Arial" pitchFamily="34" charset="0"/>
              <a:buChar char="•"/>
            </a:pPr>
            <a:r>
              <a:rPr lang="el-GR" dirty="0" smtClean="0">
                <a:latin typeface="Times New Roman" pitchFamily="18" charset="0"/>
                <a:cs typeface="Times New Roman" pitchFamily="18" charset="0"/>
              </a:rPr>
              <a:t>τον περιορισμό της επιθετικής συμπεριφοράς, </a:t>
            </a:r>
          </a:p>
          <a:p>
            <a:pPr>
              <a:buFont typeface="Arial" pitchFamily="34" charset="0"/>
              <a:buChar char="•"/>
            </a:pPr>
            <a:r>
              <a:rPr lang="el-GR" dirty="0" smtClean="0">
                <a:latin typeface="Times New Roman" pitchFamily="18" charset="0"/>
                <a:cs typeface="Times New Roman" pitchFamily="18" charset="0"/>
              </a:rPr>
              <a:t>την αποδοχή της διαφορετικότητας, </a:t>
            </a:r>
          </a:p>
          <a:p>
            <a:pPr>
              <a:buFont typeface="Arial" pitchFamily="34" charset="0"/>
              <a:buChar char="•"/>
            </a:pPr>
            <a:r>
              <a:rPr lang="el-GR" dirty="0" smtClean="0">
                <a:latin typeface="Times New Roman" pitchFamily="18" charset="0"/>
                <a:cs typeface="Times New Roman" pitchFamily="18" charset="0"/>
              </a:rPr>
              <a:t>την πρόληψη φαινομένων </a:t>
            </a:r>
            <a:r>
              <a:rPr lang="el-GR" dirty="0" err="1" smtClean="0">
                <a:latin typeface="Times New Roman" pitchFamily="18" charset="0"/>
                <a:cs typeface="Times New Roman" pitchFamily="18" charset="0"/>
              </a:rPr>
              <a:t>ενδοσχολικής</a:t>
            </a:r>
            <a:r>
              <a:rPr lang="el-GR" dirty="0" smtClean="0">
                <a:latin typeface="Times New Roman" pitchFamily="18" charset="0"/>
                <a:cs typeface="Times New Roman" pitchFamily="18" charset="0"/>
              </a:rPr>
              <a:t> βίας </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Οι μαθητές με ανεπτυγμένες κοινωνικές και συναισθηματικές δεξιότητες μπορούν να συνάπτουν υγιείς διαπροσωπικές σχέσεις και να λειτουργούν επιτυχημένα στη σχολική και μετέπειτα ζωή τους με επακόλουθο την κοινωνική ευημερία!</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xmlns="" val="1704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91115" y="332656"/>
            <a:ext cx="10366452" cy="576064"/>
          </a:xfrm>
        </p:spPr>
        <p:txBody>
          <a:bodyPr>
            <a:noAutofit/>
          </a:bodyPr>
          <a:lstStyle/>
          <a:p>
            <a:r>
              <a:rPr lang="el-GR" sz="3600" dirty="0">
                <a:latin typeface="Times New Roman" pitchFamily="18" charset="0"/>
                <a:cs typeface="Times New Roman" pitchFamily="18" charset="0"/>
              </a:rPr>
              <a:t>Συμπεράσματα </a:t>
            </a:r>
            <a:r>
              <a:rPr lang="el-GR" sz="3600" dirty="0" smtClean="0">
                <a:latin typeface="Times New Roman" pitchFamily="18" charset="0"/>
                <a:cs typeface="Times New Roman" pitchFamily="18" charset="0"/>
              </a:rPr>
              <a:t>(2/2)</a:t>
            </a:r>
            <a:endParaRPr lang="el-GR" sz="4000" b="1" dirty="0">
              <a:latin typeface="Times New Roman" pitchFamily="18" charset="0"/>
              <a:cs typeface="Times New Roman" pitchFamily="18" charset="0"/>
            </a:endParaRPr>
          </a:p>
        </p:txBody>
      </p:sp>
      <p:sp>
        <p:nvSpPr>
          <p:cNvPr id="4" name="9 - Ορθογώνιο"/>
          <p:cNvSpPr/>
          <p:nvPr/>
        </p:nvSpPr>
        <p:spPr>
          <a:xfrm>
            <a:off x="1808132" y="1357298"/>
            <a:ext cx="9893719" cy="5078313"/>
          </a:xfrm>
          <a:prstGeom prst="rect">
            <a:avLst/>
          </a:prstGeom>
        </p:spPr>
        <p:txBody>
          <a:bodyPr wrap="square">
            <a:spAutoFit/>
          </a:bodyPr>
          <a:lstStyle/>
          <a:p>
            <a:pPr marL="457200" indent="-457200"/>
            <a:r>
              <a:rPr lang="el-GR" dirty="0" smtClean="0">
                <a:latin typeface="Times New Roman" pitchFamily="18" charset="0"/>
                <a:cs typeface="Times New Roman" pitchFamily="18" charset="0"/>
              </a:rPr>
              <a:t>	Η παρούσα έρευνα </a:t>
            </a:r>
            <a:r>
              <a:rPr lang="el-GR" b="1" dirty="0" smtClean="0">
                <a:latin typeface="Times New Roman" pitchFamily="18" charset="0"/>
                <a:cs typeface="Times New Roman" pitchFamily="18" charset="0"/>
              </a:rPr>
              <a:t>υπόκειται σε περιορισμούς </a:t>
            </a:r>
            <a:r>
              <a:rPr lang="el-GR" dirty="0" smtClean="0">
                <a:latin typeface="Times New Roman" pitchFamily="18" charset="0"/>
                <a:cs typeface="Times New Roman" pitchFamily="18" charset="0"/>
              </a:rPr>
              <a:t>λόγω αδυναμίας γενίκευσης των αποτελεσμάτων καθώς εφαρμόστηκε σε μικρό αριθμό μαθητών</a:t>
            </a:r>
            <a:r>
              <a:rPr lang="el-GR" sz="2800" dirty="0" smtClean="0">
                <a:latin typeface="Times New Roman" pitchFamily="18" charset="0"/>
                <a:cs typeface="Times New Roman" pitchFamily="18" charset="0"/>
              </a:rPr>
              <a:t>.</a:t>
            </a:r>
          </a:p>
          <a:p>
            <a:pPr marL="457200" indent="-457200"/>
            <a:r>
              <a:rPr lang="el-GR" sz="2800" smtClean="0">
                <a:latin typeface="Times New Roman" pitchFamily="18" charset="0"/>
                <a:cs typeface="Times New Roman" pitchFamily="18" charset="0"/>
              </a:rPr>
              <a:t>	</a:t>
            </a:r>
            <a:r>
              <a:rPr lang="el-GR" sz="2000" smtClean="0">
                <a:latin typeface="Times New Roman" pitchFamily="18" charset="0"/>
                <a:cs typeface="Times New Roman" pitchFamily="18" charset="0"/>
              </a:rPr>
              <a:t>Μετά </a:t>
            </a:r>
            <a:r>
              <a:rPr lang="el-GR" sz="2000" dirty="0" smtClean="0">
                <a:latin typeface="Times New Roman" pitchFamily="18" charset="0"/>
                <a:cs typeface="Times New Roman" pitchFamily="18" charset="0"/>
              </a:rPr>
              <a:t>την αξιολόγηση </a:t>
            </a:r>
            <a:r>
              <a:rPr lang="el-GR" sz="2000" dirty="0" smtClean="0">
                <a:latin typeface="Times New Roman" pitchFamily="18" charset="0"/>
                <a:cs typeface="Times New Roman" pitchFamily="18" charset="0"/>
              </a:rPr>
              <a:t>διαχωρίστηκε το </a:t>
            </a:r>
            <a:r>
              <a:rPr lang="el-GR" sz="2000" dirty="0" smtClean="0">
                <a:latin typeface="Times New Roman" pitchFamily="18" charset="0"/>
                <a:cs typeface="Times New Roman" pitchFamily="18" charset="0"/>
              </a:rPr>
              <a:t>ψηφιακό υλικό στην πλατφόρμα για  παιδιά ΑΒ δημοτικού (χωρίς </a:t>
            </a:r>
            <a:r>
              <a:rPr lang="en-US" sz="2000" dirty="0" err="1" smtClean="0">
                <a:latin typeface="Times New Roman" pitchFamily="18" charset="0"/>
                <a:cs typeface="Times New Roman" pitchFamily="18" charset="0"/>
              </a:rPr>
              <a:t>padlets</a:t>
            </a:r>
            <a:r>
              <a:rPr lang="el-GR" sz="2000" dirty="0" smtClean="0">
                <a:latin typeface="Times New Roman" pitchFamily="18" charset="0"/>
                <a:cs typeface="Times New Roman" pitchFamily="18" charset="0"/>
              </a:rPr>
              <a:t>) και ΓΔΕΣΤ τάξεων  (μεγαλύτερου βαθμού δυσκολίας).</a:t>
            </a:r>
            <a:endParaRPr lang="el-GR" dirty="0" smtClean="0">
              <a:latin typeface="Times New Roman" pitchFamily="18" charset="0"/>
              <a:cs typeface="Times New Roman" pitchFamily="18" charset="0"/>
            </a:endParaRPr>
          </a:p>
          <a:p>
            <a:pPr marL="457200" indent="-457200"/>
            <a:endParaRPr lang="el-GR" b="1" dirty="0" smtClean="0">
              <a:latin typeface="Times New Roman" pitchFamily="18" charset="0"/>
              <a:cs typeface="Times New Roman" pitchFamily="18" charset="0"/>
            </a:endParaRPr>
          </a:p>
          <a:p>
            <a:pPr marL="457200" indent="-457200"/>
            <a:r>
              <a:rPr lang="el-GR" b="1" dirty="0" smtClean="0">
                <a:latin typeface="Times New Roman" pitchFamily="18" charset="0"/>
                <a:cs typeface="Times New Roman" pitchFamily="18" charset="0"/>
              </a:rPr>
              <a:t>Προτάσεις για μελλοντική έρευνα</a:t>
            </a:r>
            <a:r>
              <a:rPr lang="el-GR" dirty="0" smtClean="0">
                <a:latin typeface="Times New Roman" pitchFamily="18" charset="0"/>
                <a:cs typeface="Times New Roman" pitchFamily="18" charset="0"/>
              </a:rPr>
              <a:t>:</a:t>
            </a:r>
          </a:p>
          <a:p>
            <a:pPr marL="457200" indent="-457200">
              <a:buFont typeface="Arial" panose="020B0604020202020204" pitchFamily="34" charset="0"/>
              <a:buChar char="•"/>
            </a:pPr>
            <a:r>
              <a:rPr lang="el-GR" dirty="0" smtClean="0">
                <a:latin typeface="Times New Roman" pitchFamily="18" charset="0"/>
                <a:cs typeface="Times New Roman" pitchFamily="18" charset="0"/>
              </a:rPr>
              <a:t>Διεξαγωγή </a:t>
            </a:r>
            <a:r>
              <a:rPr lang="el-GR" dirty="0" smtClean="0">
                <a:latin typeface="Times New Roman" pitchFamily="18" charset="0"/>
                <a:cs typeface="Times New Roman" pitchFamily="18" charset="0"/>
              </a:rPr>
              <a:t>έρευνας δράσης καθ όλη τη διάρκεια της χρονιάς σε μεγαλύτερο πλήθος μαθητών και σε παιδιά μεγαλύτερης ηλικίας </a:t>
            </a:r>
          </a:p>
          <a:p>
            <a:pPr marL="457200" indent="-457200">
              <a:buFont typeface="Arial" panose="020B0604020202020204" pitchFamily="34" charset="0"/>
              <a:buChar char="•"/>
            </a:pPr>
            <a:r>
              <a:rPr lang="el-GR" dirty="0" smtClean="0">
                <a:latin typeface="Times New Roman" pitchFamily="18" charset="0"/>
                <a:cs typeface="Times New Roman" pitchFamily="18" charset="0"/>
              </a:rPr>
              <a:t>Επιμόρφωση  ενηλίκων (εκπαιδευτικών, γονέων) που αποτελούν πρότυπα συμπεριφοράς</a:t>
            </a:r>
          </a:p>
          <a:p>
            <a:pPr marL="457200" indent="-457200">
              <a:buFont typeface="Arial" panose="020B0604020202020204" pitchFamily="34" charset="0"/>
              <a:buChar char="•"/>
            </a:pPr>
            <a:r>
              <a:rPr lang="el-GR" dirty="0" smtClean="0">
                <a:latin typeface="Times New Roman" pitchFamily="18" charset="0"/>
                <a:cs typeface="Times New Roman" pitchFamily="18" charset="0"/>
              </a:rPr>
              <a:t>Εκπαίδευση παιδιών με αυτισμό που παρουσιάζουν έλλειμμα στις κοινωνικές συναλλαγές</a:t>
            </a:r>
            <a:r>
              <a:rPr lang="el-GR" sz="3200" dirty="0" smtClean="0"/>
              <a:t>. </a:t>
            </a:r>
            <a:endParaRPr lang="el-GR" sz="3200" dirty="0"/>
          </a:p>
        </p:txBody>
      </p:sp>
    </p:spTree>
    <p:extLst>
      <p:ext uri="{BB962C8B-B14F-4D97-AF65-F5344CB8AC3E}">
        <p14:creationId xmlns:p14="http://schemas.microsoft.com/office/powerpoint/2010/main" xmlns="" val="1704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2665388" y="1500174"/>
            <a:ext cx="7266870" cy="4714908"/>
          </a:xfrm>
          <a:prstGeom prst="rect">
            <a:avLst/>
          </a:prstGeom>
          <a:noFill/>
          <a:ln w="9525">
            <a:noFill/>
            <a:miter lim="800000"/>
            <a:headEnd/>
            <a:tailEnd/>
          </a:ln>
          <a:effectLst/>
        </p:spPr>
      </p:pic>
      <p:sp>
        <p:nvSpPr>
          <p:cNvPr id="5" name="9 - Ορθογώνιο"/>
          <p:cNvSpPr/>
          <p:nvPr/>
        </p:nvSpPr>
        <p:spPr>
          <a:xfrm>
            <a:off x="1808132" y="500042"/>
            <a:ext cx="10174480"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p14="http://schemas.microsoft.com/office/powerpoint/2010/main" xmlns="" val="102612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9570" y="571480"/>
            <a:ext cx="9596487" cy="765652"/>
          </a:xfrm>
        </p:spPr>
        <p:txBody>
          <a:bodyPr>
            <a:noAutofit/>
          </a:bodyPr>
          <a:lstStyle/>
          <a:p>
            <a:r>
              <a:rPr lang="el-GR" sz="3600" dirty="0">
                <a:latin typeface="Times New Roman" pitchFamily="18" charset="0"/>
                <a:cs typeface="Times New Roman" pitchFamily="18" charset="0"/>
              </a:rPr>
              <a:t>1. </a:t>
            </a:r>
            <a:r>
              <a:rPr lang="el-GR" sz="3600" dirty="0" smtClean="0">
                <a:latin typeface="Times New Roman" pitchFamily="18" charset="0"/>
                <a:cs typeface="Times New Roman" pitchFamily="18" charset="0"/>
              </a:rPr>
              <a:t>Σκοπός</a:t>
            </a:r>
            <a:endParaRPr lang="el-GR" sz="3600" b="1" dirty="0">
              <a:latin typeface="Times New Roman" pitchFamily="18" charset="0"/>
              <a:cs typeface="Times New Roman" pitchFamily="18" charset="0"/>
            </a:endParaRPr>
          </a:p>
        </p:txBody>
      </p:sp>
      <p:sp>
        <p:nvSpPr>
          <p:cNvPr id="4" name="9 - Ορθογώνιο"/>
          <p:cNvSpPr/>
          <p:nvPr/>
        </p:nvSpPr>
        <p:spPr>
          <a:xfrm>
            <a:off x="2308199" y="1285860"/>
            <a:ext cx="9286940" cy="2123658"/>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Η ανάπτυξη της </a:t>
            </a:r>
            <a:r>
              <a:rPr lang="el-GR" sz="2800" dirty="0" err="1" smtClean="0">
                <a:latin typeface="Times New Roman" pitchFamily="18" charset="0"/>
                <a:cs typeface="Times New Roman" pitchFamily="18" charset="0"/>
              </a:rPr>
              <a:t>ενσυναίσθησης</a:t>
            </a:r>
            <a:r>
              <a:rPr lang="el-GR" sz="2800" dirty="0" smtClean="0">
                <a:latin typeface="Times New Roman" pitchFamily="18" charset="0"/>
                <a:cs typeface="Times New Roman" pitchFamily="18" charset="0"/>
              </a:rPr>
              <a:t>  μαθητών Δημοτικού με τη μέθοδο της εξ αποστάσεως εκπαίδευσης</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μέσω Διαδικτυακής Ηλεκτρονικής μάθησης. </a:t>
            </a:r>
          </a:p>
          <a:p>
            <a:r>
              <a:rPr lang="el-GR" dirty="0" smtClean="0">
                <a:latin typeface="Times New Roman" pitchFamily="18" charset="0"/>
                <a:cs typeface="Times New Roman" pitchFamily="18" charset="0"/>
              </a:rPr>
              <a:t>Σκόπιμα επιδιώχθηκε η εμπλοκή γονέων για ανάπτυξη και δικών τους δεξιοτήτων.</a:t>
            </a:r>
            <a:endParaRPr lang="el-GR" sz="2800" dirty="0">
              <a:latin typeface="Times New Roman" pitchFamily="18" charset="0"/>
              <a:cs typeface="Times New Roman" pitchFamily="18" charset="0"/>
            </a:endParaRPr>
          </a:p>
        </p:txBody>
      </p:sp>
      <p:graphicFrame>
        <p:nvGraphicFramePr>
          <p:cNvPr id="5" name="4 - Διάγραμμα"/>
          <p:cNvGraphicFramePr/>
          <p:nvPr/>
        </p:nvGraphicFramePr>
        <p:xfrm>
          <a:off x="3044761" y="2571744"/>
          <a:ext cx="9144064"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02" name="Picture 2" descr="ÎÏÎ¿ÏÎ­Î»ÎµÏÎ¼Î± ÎµÎ¹ÎºÏÎ½Î±Ï Î³Î¹Î± ÏÎºÎ¿ÏÏÏ"/>
          <p:cNvPicPr>
            <a:picLocks noChangeAspect="1" noChangeArrowheads="1"/>
          </p:cNvPicPr>
          <p:nvPr/>
        </p:nvPicPr>
        <p:blipFill>
          <a:blip r:embed="rId7"/>
          <a:srcRect/>
          <a:stretch>
            <a:fillRect/>
          </a:stretch>
        </p:blipFill>
        <p:spPr bwMode="auto">
          <a:xfrm>
            <a:off x="1379504" y="1714488"/>
            <a:ext cx="1071570" cy="1000132"/>
          </a:xfrm>
          <a:prstGeom prst="rect">
            <a:avLst/>
          </a:prstGeom>
          <a:noFill/>
        </p:spPr>
      </p:pic>
      <p:pic>
        <p:nvPicPr>
          <p:cNvPr id="7" name="Picture 1"/>
          <p:cNvPicPr>
            <a:picLocks noChangeAspect="1" noChangeArrowheads="1"/>
          </p:cNvPicPr>
          <p:nvPr/>
        </p:nvPicPr>
        <p:blipFill>
          <a:blip r:embed="rId8"/>
          <a:srcRect/>
          <a:stretch>
            <a:fillRect/>
          </a:stretch>
        </p:blipFill>
        <p:spPr bwMode="auto">
          <a:xfrm>
            <a:off x="8951932" y="357166"/>
            <a:ext cx="2047875" cy="800100"/>
          </a:xfrm>
          <a:prstGeom prst="rect">
            <a:avLst/>
          </a:prstGeom>
          <a:noFill/>
          <a:ln w="9525">
            <a:noFill/>
            <a:miter lim="800000"/>
            <a:headEnd/>
            <a:tailEnd/>
          </a:ln>
          <a:effectLst/>
        </p:spPr>
      </p:pic>
    </p:spTree>
    <p:extLst>
      <p:ext uri="{BB962C8B-B14F-4D97-AF65-F5344CB8AC3E}">
        <p14:creationId xmlns:p14="http://schemas.microsoft.com/office/powerpoint/2010/main" xmlns="" val="67264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3123" y="428604"/>
            <a:ext cx="6697162" cy="839016"/>
          </a:xfrm>
        </p:spPr>
        <p:txBody>
          <a:bodyPr>
            <a:noAutofit/>
          </a:bodyPr>
          <a:lstStyle/>
          <a:p>
            <a:r>
              <a:rPr lang="el-GR" sz="3600" dirty="0">
                <a:latin typeface="Times New Roman" pitchFamily="18" charset="0"/>
                <a:cs typeface="Times New Roman" pitchFamily="18" charset="0"/>
              </a:rPr>
              <a:t>2. Συνεισφορά της </a:t>
            </a:r>
            <a:r>
              <a:rPr lang="el-GR" sz="3600" dirty="0" smtClean="0">
                <a:latin typeface="Times New Roman" pitchFamily="18" charset="0"/>
                <a:cs typeface="Times New Roman" pitchFamily="18" charset="0"/>
              </a:rPr>
              <a:t>διπλωματικής</a:t>
            </a:r>
            <a:endParaRPr lang="el-GR" sz="3600" b="1" dirty="0">
              <a:latin typeface="Times New Roman" pitchFamily="18" charset="0"/>
              <a:cs typeface="Times New Roman" pitchFamily="18" charset="0"/>
            </a:endParaRPr>
          </a:p>
        </p:txBody>
      </p:sp>
      <p:sp>
        <p:nvSpPr>
          <p:cNvPr id="4" name="9 - Ορθογώνιο"/>
          <p:cNvSpPr/>
          <p:nvPr/>
        </p:nvSpPr>
        <p:spPr>
          <a:xfrm>
            <a:off x="1522380" y="1285860"/>
            <a:ext cx="10285584" cy="6063198"/>
          </a:xfrm>
          <a:prstGeom prst="rect">
            <a:avLst/>
          </a:prstGeom>
        </p:spPr>
        <p:txBody>
          <a:bodyPr wrap="square">
            <a:spAutoFit/>
          </a:bodyPr>
          <a:lstStyle/>
          <a:p>
            <a:r>
              <a:rPr lang="el-GR" dirty="0" smtClean="0">
                <a:latin typeface="Times New Roman" pitchFamily="18" charset="0"/>
                <a:cs typeface="Times New Roman" pitchFamily="18" charset="0"/>
              </a:rPr>
              <a:t>Προβλήματα συμπεριφοράς σε προσωπικό και κοινωνικό επίπεδο</a:t>
            </a:r>
          </a:p>
          <a:p>
            <a:r>
              <a:rPr lang="el-GR" dirty="0" smtClean="0">
                <a:latin typeface="Times New Roman" pitchFamily="18" charset="0"/>
                <a:cs typeface="Times New Roman" pitchFamily="18" charset="0"/>
              </a:rPr>
              <a:t>			 </a:t>
            </a:r>
          </a:p>
          <a:p>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Ανάγκη ανάπτυξης δεξιοτήτων ζωής</a:t>
            </a:r>
          </a:p>
          <a:p>
            <a:r>
              <a:rPr lang="el-GR" sz="2000" dirty="0" smtClean="0">
                <a:latin typeface="Times New Roman" pitchFamily="18" charset="0"/>
                <a:cs typeface="Times New Roman" pitchFamily="18" charset="0"/>
              </a:rPr>
              <a:t>     (Μη τυπική –άτυπη εκπαίδευση)</a:t>
            </a:r>
            <a:endParaRPr lang="el-GR" dirty="0" smtClean="0">
              <a:latin typeface="Times New Roman" pitchFamily="18" charset="0"/>
              <a:cs typeface="Times New Roman" pitchFamily="18" charset="0"/>
            </a:endParaRP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Μέσω τεχνολογικά υποστηριζόμενης μάθησης</a:t>
            </a:r>
          </a:p>
          <a:p>
            <a:r>
              <a:rPr lang="el-GR" sz="2000" dirty="0" smtClean="0">
                <a:latin typeface="Times New Roman" pitchFamily="18" charset="0"/>
                <a:cs typeface="Times New Roman" pitchFamily="18" charset="0"/>
              </a:rPr>
              <a:t> (Συμβολή στη Νέα εκπαίδευση της Κοινωνίας της Γνώσης)</a:t>
            </a:r>
          </a:p>
          <a:p>
            <a:endParaRPr lang="el-GR" sz="2800" dirty="0" smtClean="0"/>
          </a:p>
          <a:p>
            <a:endParaRPr lang="el-GR" sz="2800" dirty="0" smtClean="0"/>
          </a:p>
          <a:p>
            <a:r>
              <a:rPr lang="el-GR" sz="2800" dirty="0" smtClean="0"/>
              <a:t> </a:t>
            </a:r>
          </a:p>
          <a:p>
            <a:pPr algn="just"/>
            <a:endParaRPr lang="el-GR" sz="3200" dirty="0" smtClean="0"/>
          </a:p>
          <a:p>
            <a:pPr algn="just"/>
            <a:endParaRPr lang="el-GR" sz="3200" dirty="0" smtClean="0"/>
          </a:p>
          <a:p>
            <a:pPr algn="just"/>
            <a:endParaRPr lang="el-GR" sz="3200" dirty="0" smtClean="0"/>
          </a:p>
        </p:txBody>
      </p:sp>
      <p:pic>
        <p:nvPicPr>
          <p:cNvPr id="1026" name="Picture 2"/>
          <p:cNvPicPr>
            <a:picLocks noChangeAspect="1" noChangeArrowheads="1"/>
          </p:cNvPicPr>
          <p:nvPr/>
        </p:nvPicPr>
        <p:blipFill>
          <a:blip r:embed="rId3"/>
          <a:srcRect/>
          <a:stretch>
            <a:fillRect/>
          </a:stretch>
        </p:blipFill>
        <p:spPr bwMode="auto">
          <a:xfrm>
            <a:off x="6451602" y="1714488"/>
            <a:ext cx="5072098" cy="2066005"/>
          </a:xfrm>
          <a:prstGeom prst="rect">
            <a:avLst/>
          </a:prstGeom>
          <a:noFill/>
          <a:ln w="9525">
            <a:noFill/>
            <a:miter lim="800000"/>
            <a:headEnd/>
            <a:tailEnd/>
          </a:ln>
          <a:effectLst/>
        </p:spPr>
      </p:pic>
      <p:sp>
        <p:nvSpPr>
          <p:cNvPr id="8" name="7 - Βέλος προς τα κάτω"/>
          <p:cNvSpPr/>
          <p:nvPr/>
        </p:nvSpPr>
        <p:spPr>
          <a:xfrm>
            <a:off x="3808396" y="1785926"/>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κάτω"/>
          <p:cNvSpPr/>
          <p:nvPr/>
        </p:nvSpPr>
        <p:spPr>
          <a:xfrm>
            <a:off x="3808396" y="3214686"/>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8094676" y="3714752"/>
            <a:ext cx="3500462" cy="1569660"/>
          </a:xfrm>
          <a:prstGeom prst="rect">
            <a:avLst/>
          </a:prstGeom>
          <a:noFill/>
        </p:spPr>
        <p:txBody>
          <a:bodyPr wrap="square" rtlCol="0">
            <a:spAutoFit/>
          </a:bodyPr>
          <a:lstStyle/>
          <a:p>
            <a:r>
              <a:rPr lang="el-GR" dirty="0" smtClean="0"/>
              <a:t>Πώς να υπάρχει</a:t>
            </a:r>
          </a:p>
          <a:p>
            <a:r>
              <a:rPr lang="el-GR" dirty="0" smtClean="0"/>
              <a:t>Πώς να μαθαίνει</a:t>
            </a:r>
          </a:p>
          <a:p>
            <a:r>
              <a:rPr lang="el-GR" dirty="0" smtClean="0"/>
              <a:t>Πώς να ενεργεί</a:t>
            </a:r>
          </a:p>
          <a:p>
            <a:r>
              <a:rPr lang="el-GR" dirty="0" smtClean="0"/>
              <a:t>Πώς να ζει με άλλους</a:t>
            </a:r>
          </a:p>
        </p:txBody>
      </p:sp>
      <p:sp>
        <p:nvSpPr>
          <p:cNvPr id="11" name="10 - Αριστερό άγκιστρο"/>
          <p:cNvSpPr/>
          <p:nvPr/>
        </p:nvSpPr>
        <p:spPr>
          <a:xfrm>
            <a:off x="7880362" y="3714752"/>
            <a:ext cx="285752" cy="1500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14 - Ορθογώνιο"/>
          <p:cNvSpPr/>
          <p:nvPr/>
        </p:nvSpPr>
        <p:spPr>
          <a:xfrm>
            <a:off x="1165190" y="5214950"/>
            <a:ext cx="6643734" cy="461665"/>
          </a:xfrm>
          <a:prstGeom prst="rect">
            <a:avLst/>
          </a:prstGeom>
        </p:spPr>
        <p:txBody>
          <a:bodyPr wrap="square">
            <a:spAutoFit/>
          </a:bodyPr>
          <a:lstStyle/>
          <a:p>
            <a:pPr lvl="0" algn="ctr"/>
            <a:r>
              <a:rPr lang="el-GR" b="1" dirty="0" smtClean="0">
                <a:ln w="12700">
                  <a:solidFill>
                    <a:srgbClr val="4F271C">
                      <a:satMod val="155000"/>
                    </a:srgbClr>
                  </a:solidFill>
                  <a:prstDash val="solid"/>
                </a:ln>
                <a:solidFill>
                  <a:srgbClr val="E7DEC9">
                    <a:tint val="85000"/>
                    <a:satMod val="155000"/>
                  </a:srgbClr>
                </a:solidFill>
                <a:effectLst>
                  <a:outerShdw blurRad="41275" dist="20320" dir="1800000" algn="tl" rotWithShape="0">
                    <a:srgbClr val="000000">
                      <a:alpha val="40000"/>
                    </a:srgbClr>
                  </a:outerShdw>
                </a:effectLst>
              </a:rPr>
              <a:t>Σημαντικό εργαλείο για τον εκπαιδευτικό: </a:t>
            </a:r>
            <a:endParaRPr lang="el-GR" b="1" dirty="0">
              <a:ln w="12700">
                <a:solidFill>
                  <a:srgbClr val="4F271C">
                    <a:satMod val="155000"/>
                  </a:srgbClr>
                </a:solidFill>
                <a:prstDash val="solid"/>
              </a:ln>
              <a:solidFill>
                <a:srgbClr val="E7DEC9">
                  <a:tint val="85000"/>
                  <a:satMod val="155000"/>
                </a:srgbClr>
              </a:solidFill>
              <a:effectLst>
                <a:outerShdw blurRad="41275" dist="20320" dir="1800000" algn="tl" rotWithShape="0">
                  <a:srgbClr val="000000">
                    <a:alpha val="40000"/>
                  </a:srgbClr>
                </a:outerShdw>
              </a:effectLst>
            </a:endParaRPr>
          </a:p>
        </p:txBody>
      </p:sp>
      <p:sp>
        <p:nvSpPr>
          <p:cNvPr id="16" name="15 - TextBox"/>
          <p:cNvSpPr txBox="1"/>
          <p:nvPr/>
        </p:nvSpPr>
        <p:spPr>
          <a:xfrm>
            <a:off x="1450942" y="5715016"/>
            <a:ext cx="8572560" cy="830997"/>
          </a:xfrm>
          <a:prstGeom prst="rect">
            <a:avLst/>
          </a:prstGeom>
          <a:noFill/>
        </p:spPr>
        <p:txBody>
          <a:bodyPr wrap="square" rtlCol="0">
            <a:spAutoFit/>
          </a:bodyPr>
          <a:lstStyle/>
          <a:p>
            <a:r>
              <a:rPr lang="el-GR" dirty="0" smtClean="0"/>
              <a:t>√ ενισχύει το θετικό ψυχολογικό κλίμα της τάξης</a:t>
            </a:r>
          </a:p>
          <a:p>
            <a:r>
              <a:rPr lang="el-GR" dirty="0" smtClean="0"/>
              <a:t>√ ευνοεί τη μαθησιακή διαδικασία</a:t>
            </a:r>
          </a:p>
        </p:txBody>
      </p:sp>
      <p:pic>
        <p:nvPicPr>
          <p:cNvPr id="49157" name="Picture 5"/>
          <p:cNvPicPr>
            <a:picLocks noChangeAspect="1" noChangeArrowheads="1"/>
          </p:cNvPicPr>
          <p:nvPr/>
        </p:nvPicPr>
        <p:blipFill>
          <a:blip r:embed="rId4"/>
          <a:srcRect/>
          <a:stretch>
            <a:fillRect/>
          </a:stretch>
        </p:blipFill>
        <p:spPr bwMode="auto">
          <a:xfrm>
            <a:off x="8094676" y="5429264"/>
            <a:ext cx="2423505" cy="1142984"/>
          </a:xfrm>
          <a:prstGeom prst="rect">
            <a:avLst/>
          </a:prstGeom>
          <a:noFill/>
          <a:ln w="9525">
            <a:noFill/>
            <a:miter lim="800000"/>
            <a:headEnd/>
            <a:tailEnd/>
          </a:ln>
          <a:effectLst/>
        </p:spPr>
      </p:pic>
    </p:spTree>
    <p:extLst>
      <p:ext uri="{BB962C8B-B14F-4D97-AF65-F5344CB8AC3E}">
        <p14:creationId xmlns:p14="http://schemas.microsoft.com/office/powerpoint/2010/main" xmlns="" val="27909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2000"/>
                                        <p:tgtEl>
                                          <p:spTgt spid="4">
                                            <p:txEl>
                                              <p:pRg st="7" end="7"/>
                                            </p:txEl>
                                          </p:spTgt>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20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7"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0" fill="hold"/>
                                        <p:tgtEl>
                                          <p:spTgt spid="10"/>
                                        </p:tgtEl>
                                        <p:attrNameLst>
                                          <p:attrName>ppt_x</p:attrName>
                                        </p:attrNameLst>
                                      </p:cBhvr>
                                      <p:tavLst>
                                        <p:tav tm="0">
                                          <p:val>
                                            <p:strVal val="#ppt_x"/>
                                          </p:val>
                                        </p:tav>
                                        <p:tav tm="100000">
                                          <p:val>
                                            <p:strVal val="#ppt_x"/>
                                          </p:val>
                                        </p:tav>
                                      </p:tavLst>
                                    </p:anim>
                                    <p:anim calcmode="lin" valueType="num">
                                      <p:cBhvr additive="base">
                                        <p:cTn id="69"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7"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0" fill="hold"/>
                                        <p:tgtEl>
                                          <p:spTgt spid="15"/>
                                        </p:tgtEl>
                                        <p:attrNameLst>
                                          <p:attrName>ppt_x</p:attrName>
                                        </p:attrNameLst>
                                      </p:cBhvr>
                                      <p:tavLst>
                                        <p:tav tm="0">
                                          <p:val>
                                            <p:strVal val="#ppt_x"/>
                                          </p:val>
                                        </p:tav>
                                        <p:tav tm="100000">
                                          <p:val>
                                            <p:strVal val="#ppt_x"/>
                                          </p:val>
                                        </p:tav>
                                      </p:tavLst>
                                    </p:anim>
                                    <p:anim calcmode="lin" valueType="num">
                                      <p:cBhvr additive="base">
                                        <p:cTn id="75" dur="50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Effect transition="in" filter="fade">
                                      <p:cBhvr>
                                        <p:cTn id="79" dur="2000"/>
                                        <p:tgtEl>
                                          <p:spTgt spid="4">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7" presetClass="entr" presetSubtype="4"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0" fill="hold"/>
                                        <p:tgtEl>
                                          <p:spTgt spid="16"/>
                                        </p:tgtEl>
                                        <p:attrNameLst>
                                          <p:attrName>ppt_x</p:attrName>
                                        </p:attrNameLst>
                                      </p:cBhvr>
                                      <p:tavLst>
                                        <p:tav tm="0">
                                          <p:val>
                                            <p:strVal val="#ppt_x"/>
                                          </p:val>
                                        </p:tav>
                                        <p:tav tm="100000">
                                          <p:val>
                                            <p:strVal val="#ppt_x"/>
                                          </p:val>
                                        </p:tav>
                                      </p:tavLst>
                                    </p:anim>
                                    <p:anim calcmode="lin" valueType="num">
                                      <p:cBhvr additive="base">
                                        <p:cTn id="8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49157"/>
                                        </p:tgtEl>
                                        <p:attrNameLst>
                                          <p:attrName>style.visibility</p:attrName>
                                        </p:attrNameLst>
                                      </p:cBhvr>
                                      <p:to>
                                        <p:strVal val="visible"/>
                                      </p:to>
                                    </p:set>
                                    <p:anim calcmode="lin" valueType="num">
                                      <p:cBhvr>
                                        <p:cTn id="90" dur="500" fill="hold"/>
                                        <p:tgtEl>
                                          <p:spTgt spid="49157"/>
                                        </p:tgtEl>
                                        <p:attrNameLst>
                                          <p:attrName>ppt_w</p:attrName>
                                        </p:attrNameLst>
                                      </p:cBhvr>
                                      <p:tavLst>
                                        <p:tav tm="0">
                                          <p:val>
                                            <p:fltVal val="0"/>
                                          </p:val>
                                        </p:tav>
                                        <p:tav tm="100000">
                                          <p:val>
                                            <p:strVal val="#ppt_w"/>
                                          </p:val>
                                        </p:tav>
                                      </p:tavLst>
                                    </p:anim>
                                    <p:anim calcmode="lin" valueType="num">
                                      <p:cBhvr>
                                        <p:cTn id="91" dur="500" fill="hold"/>
                                        <p:tgtEl>
                                          <p:spTgt spid="49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P spid="10" grpId="0"/>
      <p:bldP spid="11"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1008" y="571480"/>
            <a:ext cx="9605686" cy="576064"/>
          </a:xfrm>
        </p:spPr>
        <p:txBody>
          <a:bodyPr>
            <a:noAutofit/>
          </a:bodyPr>
          <a:lstStyle/>
          <a:p>
            <a:r>
              <a:rPr lang="el-GR" sz="3600" dirty="0">
                <a:latin typeface="Times New Roman" pitchFamily="18" charset="0"/>
                <a:cs typeface="Times New Roman" pitchFamily="18" charset="0"/>
              </a:rPr>
              <a:t>3</a:t>
            </a:r>
            <a:r>
              <a:rPr lang="el-GR" sz="3600" dirty="0" smtClean="0">
                <a:latin typeface="Times New Roman" pitchFamily="18" charset="0"/>
                <a:cs typeface="Times New Roman" pitchFamily="18" charset="0"/>
              </a:rPr>
              <a:t>. Μεθοδολογία</a:t>
            </a:r>
            <a:endParaRPr lang="el-GR" sz="40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6308726" y="1857364"/>
            <a:ext cx="419100" cy="323850"/>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6380164" y="2571744"/>
            <a:ext cx="371475" cy="314325"/>
          </a:xfrm>
          <a:prstGeom prst="rect">
            <a:avLst/>
          </a:prstGeom>
          <a:noFill/>
          <a:ln w="9525">
            <a:noFill/>
            <a:miter lim="800000"/>
            <a:headEnd/>
            <a:tailEnd/>
          </a:ln>
          <a:effectLst/>
        </p:spPr>
      </p:pic>
      <p:pic>
        <p:nvPicPr>
          <p:cNvPr id="8" name="Picture 4"/>
          <p:cNvPicPr>
            <a:picLocks noChangeAspect="1" noChangeArrowheads="1"/>
          </p:cNvPicPr>
          <p:nvPr/>
        </p:nvPicPr>
        <p:blipFill>
          <a:blip r:embed="rId5"/>
          <a:srcRect/>
          <a:stretch>
            <a:fillRect/>
          </a:stretch>
        </p:blipFill>
        <p:spPr bwMode="auto">
          <a:xfrm>
            <a:off x="6380164" y="1285860"/>
            <a:ext cx="333375" cy="285750"/>
          </a:xfrm>
          <a:prstGeom prst="rect">
            <a:avLst/>
          </a:prstGeom>
          <a:noFill/>
          <a:ln w="9525">
            <a:noFill/>
            <a:miter lim="800000"/>
            <a:headEnd/>
            <a:tailEnd/>
          </a:ln>
          <a:effectLst/>
        </p:spPr>
      </p:pic>
      <p:sp>
        <p:nvSpPr>
          <p:cNvPr id="10" name="9 - TextBox"/>
          <p:cNvSpPr txBox="1"/>
          <p:nvPr/>
        </p:nvSpPr>
        <p:spPr>
          <a:xfrm>
            <a:off x="2022446" y="1214422"/>
            <a:ext cx="4143404" cy="5386090"/>
          </a:xfrm>
          <a:prstGeom prst="rect">
            <a:avLst/>
          </a:prstGeom>
          <a:noFill/>
        </p:spPr>
        <p:txBody>
          <a:bodyPr wrap="square" rtlCol="0">
            <a:spAutoFit/>
          </a:bodyPr>
          <a:lstStyle/>
          <a:p>
            <a:r>
              <a:rPr lang="el-GR" b="1" spc="300" dirty="0" smtClean="0">
                <a:latin typeface="Times New Roman" pitchFamily="18" charset="0"/>
                <a:cs typeface="Times New Roman" pitchFamily="18" charset="0"/>
              </a:rPr>
              <a:t>Έρευνα</a:t>
            </a:r>
            <a:r>
              <a:rPr lang="el-GR" b="1" spc="300" dirty="0" smtClean="0"/>
              <a:t>:</a:t>
            </a:r>
          </a:p>
          <a:p>
            <a:pPr>
              <a:buFont typeface="Arial" pitchFamily="34" charset="0"/>
              <a:buChar char="•"/>
            </a:pPr>
            <a:r>
              <a:rPr lang="el-GR" dirty="0" smtClean="0"/>
              <a:t> </a:t>
            </a:r>
            <a:r>
              <a:rPr lang="el-GR" dirty="0" smtClean="0">
                <a:latin typeface="Times New Roman" pitchFamily="18" charset="0"/>
                <a:cs typeface="Times New Roman" pitchFamily="18" charset="0"/>
              </a:rPr>
              <a:t>Βιβλιογραφική επισκόπηση</a:t>
            </a:r>
          </a:p>
          <a:p>
            <a:r>
              <a:rPr lang="el-GR" sz="1400" dirty="0" smtClean="0">
                <a:latin typeface="Times New Roman" pitchFamily="18" charset="0"/>
                <a:cs typeface="Times New Roman" pitchFamily="18" charset="0"/>
              </a:rPr>
              <a:t>       </a:t>
            </a: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endParaRPr lang="el-GR" dirty="0" smtClean="0">
              <a:latin typeface="Times New Roman" pitchFamily="18" charset="0"/>
              <a:cs typeface="Times New Roman" pitchFamily="18" charset="0"/>
            </a:endParaRPr>
          </a:p>
          <a:p>
            <a:pPr>
              <a:buFont typeface="Arial" pitchFamily="34" charset="0"/>
              <a:buChar char="•"/>
            </a:pPr>
            <a:r>
              <a:rPr lang="el-GR" dirty="0" err="1" smtClean="0">
                <a:latin typeface="Times New Roman" pitchFamily="18" charset="0"/>
                <a:cs typeface="Times New Roman" pitchFamily="18" charset="0"/>
              </a:rPr>
              <a:t>Κοινωνιομετρικός</a:t>
            </a:r>
            <a:r>
              <a:rPr lang="el-GR" dirty="0" smtClean="0">
                <a:latin typeface="Times New Roman" pitchFamily="18" charset="0"/>
                <a:cs typeface="Times New Roman" pitchFamily="18" charset="0"/>
              </a:rPr>
              <a:t> πίνακας</a:t>
            </a:r>
          </a:p>
          <a:p>
            <a:r>
              <a:rPr lang="el-GR" sz="1400" dirty="0" smtClean="0">
                <a:latin typeface="Times New Roman" pitchFamily="18" charset="0"/>
                <a:cs typeface="Times New Roman" pitchFamily="18" charset="0"/>
              </a:rPr>
              <a:t>Διερεύνηση σχέσεων στην ομάδα συνομηλίκων</a:t>
            </a:r>
            <a:r>
              <a:rPr lang="el-GR" dirty="0" smtClean="0">
                <a:latin typeface="Times New Roman" pitchFamily="18" charset="0"/>
                <a:cs typeface="Times New Roman" pitchFamily="18" charset="0"/>
              </a:rPr>
              <a:t> </a:t>
            </a:r>
          </a:p>
          <a:p>
            <a:pPr>
              <a:buFont typeface="Arial" pitchFamily="34" charset="0"/>
              <a:buChar char="•"/>
            </a:pPr>
            <a:endParaRPr lang="el-GR"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Διεξαγωγή μελέτη περίπτωσης</a:t>
            </a:r>
          </a:p>
          <a:p>
            <a:pPr>
              <a:buFont typeface="Arial" pitchFamily="34" charset="0"/>
              <a:buChar char="•"/>
            </a:pPr>
            <a:r>
              <a:rPr lang="el-GR" sz="1400" dirty="0" smtClean="0">
                <a:latin typeface="Times New Roman" pitchFamily="18" charset="0"/>
                <a:cs typeface="Times New Roman" pitchFamily="18" charset="0"/>
              </a:rPr>
              <a:t>εθελοντές μαθητές με σύμφωνη γνώμη και επιμόρφωση </a:t>
            </a:r>
            <a:r>
              <a:rPr lang="el-GR" sz="1400" dirty="0" smtClean="0">
                <a:latin typeface="Times New Roman" pitchFamily="18" charset="0"/>
                <a:cs typeface="Times New Roman" pitchFamily="18" charset="0"/>
              </a:rPr>
              <a:t>γονέων</a:t>
            </a:r>
            <a:r>
              <a:rPr lang="en-US" sz="1400" dirty="0" smtClean="0">
                <a:latin typeface="Times New Roman" pitchFamily="18" charset="0"/>
                <a:cs typeface="Times New Roman" pitchFamily="18" charset="0"/>
              </a:rPr>
              <a:t> </a:t>
            </a:r>
            <a:endParaRPr lang="el-GR" sz="1400" dirty="0" smtClean="0">
              <a:latin typeface="Times New Roman" pitchFamily="18" charset="0"/>
              <a:cs typeface="Times New Roman" pitchFamily="18" charset="0"/>
            </a:endParaRPr>
          </a:p>
          <a:p>
            <a:pPr>
              <a:buFont typeface="Arial" pitchFamily="34" charset="0"/>
              <a:buChar char="•"/>
            </a:pPr>
            <a:r>
              <a:rPr lang="el-GR" sz="1400" dirty="0" smtClean="0">
                <a:latin typeface="Times New Roman" pitchFamily="18" charset="0"/>
                <a:cs typeface="Times New Roman" pitchFamily="18" charset="0"/>
              </a:rPr>
              <a:t>1-13 Ιούνη 2018</a:t>
            </a:r>
            <a:endParaRPr lang="el-GR" sz="1400" dirty="0" smtClean="0">
              <a:latin typeface="Times New Roman" pitchFamily="18" charset="0"/>
              <a:cs typeface="Times New Roman" pitchFamily="18" charset="0"/>
            </a:endParaRPr>
          </a:p>
          <a:p>
            <a:endParaRPr lang="el-GR" dirty="0" smtClean="0">
              <a:latin typeface="Times New Roman" pitchFamily="18" charset="0"/>
              <a:cs typeface="Times New Roman" pitchFamily="18" charset="0"/>
            </a:endParaRPr>
          </a:p>
          <a:p>
            <a:pPr>
              <a:buFont typeface="Arial" pitchFamily="34" charset="0"/>
              <a:buChar char="•"/>
            </a:pPr>
            <a:r>
              <a:rPr lang="el-GR" dirty="0" err="1" smtClean="0">
                <a:latin typeface="Times New Roman" pitchFamily="18" charset="0"/>
                <a:cs typeface="Times New Roman" pitchFamily="18" charset="0"/>
              </a:rPr>
              <a:t>Τριγωνοποίηση</a:t>
            </a:r>
            <a:endParaRPr lang="el-GR" dirty="0">
              <a:latin typeface="Times New Roman" pitchFamily="18" charset="0"/>
              <a:cs typeface="Times New Roman" pitchFamily="18" charset="0"/>
            </a:endParaRPr>
          </a:p>
        </p:txBody>
      </p:sp>
      <p:sp>
        <p:nvSpPr>
          <p:cNvPr id="12" name="11 - TextBox"/>
          <p:cNvSpPr txBox="1"/>
          <p:nvPr/>
        </p:nvSpPr>
        <p:spPr>
          <a:xfrm>
            <a:off x="6880230" y="1214422"/>
            <a:ext cx="5308595" cy="2062103"/>
          </a:xfrm>
          <a:prstGeom prst="rect">
            <a:avLst/>
          </a:prstGeom>
          <a:noFill/>
        </p:spPr>
        <p:txBody>
          <a:bodyPr wrap="square" rtlCol="0">
            <a:spAutoFit/>
          </a:bodyPr>
          <a:lstStyle/>
          <a:p>
            <a:r>
              <a:rPr lang="el-GR" dirty="0" smtClean="0">
                <a:latin typeface="Times New Roman" pitchFamily="18" charset="0"/>
                <a:cs typeface="Times New Roman" pitchFamily="18" charset="0"/>
              </a:rPr>
              <a:t>Επιστήμη Υπολογιστών</a:t>
            </a:r>
          </a:p>
          <a:p>
            <a:r>
              <a:rPr lang="el-GR" sz="1400" dirty="0" smtClean="0">
                <a:latin typeface="Times New Roman" pitchFamily="18" charset="0"/>
                <a:cs typeface="Times New Roman" pitchFamily="18" charset="0"/>
              </a:rPr>
              <a:t>Αρχές σχεδίασης</a:t>
            </a:r>
          </a:p>
          <a:p>
            <a:r>
              <a:rPr lang="el-GR" dirty="0" smtClean="0">
                <a:latin typeface="Times New Roman" pitchFamily="18" charset="0"/>
                <a:cs typeface="Times New Roman" pitchFamily="18" charset="0"/>
              </a:rPr>
              <a:t>Παιδαγωγική </a:t>
            </a:r>
          </a:p>
          <a:p>
            <a:r>
              <a:rPr lang="el-GR" sz="1400" dirty="0" smtClean="0">
                <a:latin typeface="Times New Roman" pitchFamily="18" charset="0"/>
                <a:cs typeface="Times New Roman" pitchFamily="18" charset="0"/>
              </a:rPr>
              <a:t>Θεωρίες μάθησης</a:t>
            </a:r>
          </a:p>
          <a:p>
            <a:r>
              <a:rPr lang="el-GR" dirty="0" smtClean="0">
                <a:latin typeface="Times New Roman" pitchFamily="18" charset="0"/>
                <a:cs typeface="Times New Roman" pitchFamily="18" charset="0"/>
              </a:rPr>
              <a:t>Ψυχολογία </a:t>
            </a:r>
          </a:p>
          <a:p>
            <a:r>
              <a:rPr lang="el-GR" sz="1400" dirty="0" smtClean="0">
                <a:latin typeface="Times New Roman" pitchFamily="18" charset="0"/>
                <a:cs typeface="Times New Roman" pitchFamily="18" charset="0"/>
              </a:rPr>
              <a:t>Βιωματική μάθηση από μικρή ηλικία και πρότυπα σημαντικών άλλων</a:t>
            </a:r>
          </a:p>
          <a:p>
            <a:r>
              <a:rPr lang="el-GR" sz="1400" dirty="0" smtClean="0">
                <a:latin typeface="Times New Roman" pitchFamily="18" charset="0"/>
                <a:cs typeface="Times New Roman" pitchFamily="18" charset="0"/>
              </a:rPr>
              <a:t>Εφαρμογή μοντέλου αντεστραμμένης τάξης</a:t>
            </a:r>
            <a:endParaRPr lang="el-GR" sz="1400" dirty="0">
              <a:latin typeface="Times New Roman" pitchFamily="18" charset="0"/>
              <a:cs typeface="Times New Roman" pitchFamily="18" charset="0"/>
            </a:endParaRPr>
          </a:p>
        </p:txBody>
      </p:sp>
      <p:sp>
        <p:nvSpPr>
          <p:cNvPr id="13" name="12 - Αριστερό άγκιστρο"/>
          <p:cNvSpPr/>
          <p:nvPr/>
        </p:nvSpPr>
        <p:spPr>
          <a:xfrm>
            <a:off x="6165850" y="1357298"/>
            <a:ext cx="214314" cy="1500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7" name="16 - Εικόνα" descr="τρίγωνοποιηση.jpg"/>
          <p:cNvPicPr>
            <a:picLocks noChangeAspect="1"/>
          </p:cNvPicPr>
          <p:nvPr/>
        </p:nvPicPr>
        <p:blipFill>
          <a:blip r:embed="rId6"/>
          <a:stretch>
            <a:fillRect/>
          </a:stretch>
        </p:blipFill>
        <p:spPr>
          <a:xfrm>
            <a:off x="7165982" y="3177678"/>
            <a:ext cx="4714908" cy="3957459"/>
          </a:xfrm>
          <a:prstGeom prst="rect">
            <a:avLst/>
          </a:prstGeom>
        </p:spPr>
      </p:pic>
      <p:sp>
        <p:nvSpPr>
          <p:cNvPr id="18" name="17 - Δεξιό βέλος"/>
          <p:cNvSpPr/>
          <p:nvPr/>
        </p:nvSpPr>
        <p:spPr>
          <a:xfrm>
            <a:off x="4879966" y="6215082"/>
            <a:ext cx="1714512" cy="142876"/>
          </a:xfrm>
          <a:prstGeom prst="rightArrow">
            <a:avLst/>
          </a:prstGeom>
          <a:solidFill>
            <a:schemeClr val="accent1">
              <a:lumMod val="20000"/>
              <a:lumOff val="80000"/>
            </a:schemeClr>
          </a:solid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8136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20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2000"/>
                                        <p:tgtEl>
                                          <p:spTgt spid="10">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animEffect transition="in" filter="fade">
                                      <p:cBhvr>
                                        <p:cTn id="57" dur="2000"/>
                                        <p:tgtEl>
                                          <p:spTgt spid="10">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fade">
                                      <p:cBhvr>
                                        <p:cTn id="62" dur="2000"/>
                                        <p:tgtEl>
                                          <p:spTgt spid="1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Effect transition="in" filter="fade">
                                      <p:cBhvr>
                                        <p:cTn id="67" dur="2000"/>
                                        <p:tgtEl>
                                          <p:spTgt spid="10">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12" end="12"/>
                                            </p:txEl>
                                          </p:spTgt>
                                        </p:tgtEl>
                                        <p:attrNameLst>
                                          <p:attrName>style.visibility</p:attrName>
                                        </p:attrNameLst>
                                      </p:cBhvr>
                                      <p:to>
                                        <p:strVal val="visible"/>
                                      </p:to>
                                    </p:set>
                                    <p:animEffect transition="in" filter="fade">
                                      <p:cBhvr>
                                        <p:cTn id="72" dur="2000"/>
                                        <p:tgtEl>
                                          <p:spTgt spid="10">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14" end="14"/>
                                            </p:txEl>
                                          </p:spTgt>
                                        </p:tgtEl>
                                        <p:attrNameLst>
                                          <p:attrName>style.visibility</p:attrName>
                                        </p:attrNameLst>
                                      </p:cBhvr>
                                      <p:to>
                                        <p:strVal val="visible"/>
                                      </p:to>
                                    </p:set>
                                    <p:animEffect transition="in" filter="fade">
                                      <p:cBhvr>
                                        <p:cTn id="77" dur="2000"/>
                                        <p:tgtEl>
                                          <p:spTgt spid="1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35"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000"/>
                                        <p:tgtEl>
                                          <p:spTgt spid="17"/>
                                        </p:tgtEl>
                                      </p:cBhvr>
                                    </p:animEffect>
                                    <p:anim calcmode="lin" valueType="num">
                                      <p:cBhvr>
                                        <p:cTn id="87" dur="2000" fill="hold"/>
                                        <p:tgtEl>
                                          <p:spTgt spid="17"/>
                                        </p:tgtEl>
                                        <p:attrNameLst>
                                          <p:attrName>style.rotation</p:attrName>
                                        </p:attrNameLst>
                                      </p:cBhvr>
                                      <p:tavLst>
                                        <p:tav tm="0">
                                          <p:val>
                                            <p:fltVal val="720"/>
                                          </p:val>
                                        </p:tav>
                                        <p:tav tm="100000">
                                          <p:val>
                                            <p:fltVal val="0"/>
                                          </p:val>
                                        </p:tav>
                                      </p:tavLst>
                                    </p:anim>
                                    <p:anim calcmode="lin" valueType="num">
                                      <p:cBhvr>
                                        <p:cTn id="88" dur="2000" fill="hold"/>
                                        <p:tgtEl>
                                          <p:spTgt spid="17"/>
                                        </p:tgtEl>
                                        <p:attrNameLst>
                                          <p:attrName>ppt_h</p:attrName>
                                        </p:attrNameLst>
                                      </p:cBhvr>
                                      <p:tavLst>
                                        <p:tav tm="0">
                                          <p:val>
                                            <p:fltVal val="0"/>
                                          </p:val>
                                        </p:tav>
                                        <p:tav tm="100000">
                                          <p:val>
                                            <p:strVal val="#ppt_h"/>
                                          </p:val>
                                        </p:tav>
                                      </p:tavLst>
                                    </p:anim>
                                    <p:anim calcmode="lin" valueType="num">
                                      <p:cBhvr>
                                        <p:cTn id="89"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523603" y="365128"/>
            <a:ext cx="9998683" cy="920733"/>
          </a:xfrm>
        </p:spPr>
        <p:txBody>
          <a:bodyPr>
            <a:normAutofit/>
          </a:bodyPr>
          <a:lstStyle/>
          <a:p>
            <a:r>
              <a:rPr lang="el-GR" sz="3600" dirty="0" smtClean="0">
                <a:latin typeface="Times New Roman" pitchFamily="18" charset="0"/>
                <a:cs typeface="Times New Roman" pitchFamily="18" charset="0"/>
              </a:rPr>
              <a:t>4. Θεωρητικό Πλαίσιο (1/2)</a:t>
            </a:r>
            <a:endParaRPr lang="el-GR" sz="3600" dirty="0">
              <a:latin typeface="Times New Roman" pitchFamily="18" charset="0"/>
              <a:cs typeface="Times New Roman" pitchFamily="18" charset="0"/>
            </a:endParaRPr>
          </a:p>
        </p:txBody>
      </p:sp>
      <p:pic>
        <p:nvPicPr>
          <p:cNvPr id="41986" name="Picture 2" descr="C:\Users\admin\Downloads\Word Art.jpeg"/>
          <p:cNvPicPr>
            <a:picLocks noChangeAspect="1" noChangeArrowheads="1"/>
          </p:cNvPicPr>
          <p:nvPr/>
        </p:nvPicPr>
        <p:blipFill>
          <a:blip r:embed="rId3"/>
          <a:srcRect/>
          <a:stretch>
            <a:fillRect/>
          </a:stretch>
        </p:blipFill>
        <p:spPr bwMode="auto">
          <a:xfrm>
            <a:off x="665124" y="1498999"/>
            <a:ext cx="5786478" cy="5359002"/>
          </a:xfrm>
          <a:prstGeom prst="rect">
            <a:avLst/>
          </a:prstGeom>
          <a:noFill/>
        </p:spPr>
      </p:pic>
      <p:sp>
        <p:nvSpPr>
          <p:cNvPr id="8" name="1 - Θέση περιεχομένου"/>
          <p:cNvSpPr txBox="1">
            <a:spLocks/>
          </p:cNvSpPr>
          <p:nvPr/>
        </p:nvSpPr>
        <p:spPr>
          <a:xfrm>
            <a:off x="5737222" y="1142984"/>
            <a:ext cx="6451603" cy="5429288"/>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l-GR"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l-G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l-GR"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Μοντέλο</a:t>
            </a:r>
            <a:r>
              <a:rPr kumimoji="0" lang="el-GR"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US"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ADDIE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l-GR"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Ανάλυση</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l-GR" sz="2000" dirty="0" smtClean="0">
                <a:latin typeface="Times New Roman" pitchFamily="18" charset="0"/>
                <a:cs typeface="Times New Roman" pitchFamily="18" charset="0"/>
              </a:rPr>
              <a:t>	αναγκών, στόχων, περιεχομένου</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l-GR" sz="2000" dirty="0" smtClean="0">
                <a:latin typeface="Times New Roman" pitchFamily="18" charset="0"/>
                <a:cs typeface="Times New Roman" pitchFamily="18" charset="0"/>
              </a:rPr>
              <a:t>	σύνδεση με καθημερινότητα</a:t>
            </a:r>
            <a:endParaRPr kumimoji="0" lang="el-GR"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l-GR" b="1" baseline="0" dirty="0" smtClean="0">
                <a:latin typeface="Times New Roman" pitchFamily="18" charset="0"/>
                <a:cs typeface="Times New Roman" pitchFamily="18" charset="0"/>
              </a:rPr>
              <a:t>Σχεδίαση</a:t>
            </a:r>
          </a:p>
          <a:p>
            <a:pPr marL="365760" lvl="0" indent="-283464" defTabSz="914400">
              <a:spcBef>
                <a:spcPts val="600"/>
              </a:spcBef>
              <a:buClr>
                <a:schemeClr val="accent1"/>
              </a:buClr>
              <a:buSzPct val="80000"/>
            </a:pPr>
            <a:r>
              <a:rPr lang="el-GR" sz="2000" baseline="0" dirty="0" smtClean="0">
                <a:latin typeface="Times New Roman" pitchFamily="18" charset="0"/>
                <a:cs typeface="Times New Roman" pitchFamily="18" charset="0"/>
              </a:rPr>
              <a:t>	βάσει </a:t>
            </a:r>
            <a:r>
              <a:rPr lang="el-GR" sz="2000" dirty="0" smtClean="0">
                <a:latin typeface="Times New Roman" pitchFamily="18" charset="0"/>
                <a:cs typeface="Times New Roman" pitchFamily="18" charset="0"/>
              </a:rPr>
              <a:t>παιδαγωγικών κριτηρίων και τεχνολογικών αρχών </a:t>
            </a:r>
            <a:endParaRPr lang="el-GR" sz="2000" baseline="0" dirty="0" smtClean="0">
              <a:latin typeface="Times New Roman" pitchFamily="18" charset="0"/>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l-GR"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Ανάπτυξη</a:t>
            </a:r>
          </a:p>
          <a:p>
            <a:pPr marL="365760" lvl="0" indent="-283464" defTabSz="914400">
              <a:spcBef>
                <a:spcPts val="600"/>
              </a:spcBef>
              <a:buClr>
                <a:schemeClr val="accent1"/>
              </a:buClr>
              <a:buSzPct val="80000"/>
            </a:pPr>
            <a:r>
              <a:rPr lang="el-GR" sz="18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υλικό σε ρόλο διδάσκοντα, αλληλεπίδραση</a:t>
            </a:r>
            <a:endParaRPr kumimoji="0" lang="el-GR"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l-GR" b="1" baseline="0" dirty="0" smtClean="0">
                <a:latin typeface="Times New Roman" pitchFamily="18" charset="0"/>
                <a:cs typeface="Times New Roman" pitchFamily="18" charset="0"/>
              </a:rPr>
              <a:t>Εφαρμογή</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l-GR" sz="2000" dirty="0" smtClean="0">
                <a:latin typeface="Times New Roman" pitchFamily="18" charset="0"/>
                <a:cs typeface="Times New Roman" pitchFamily="18" charset="0"/>
              </a:rPr>
              <a:t>	μεικτή- συνδυαστική μάθηση: μ</a:t>
            </a:r>
            <a:r>
              <a:rPr lang="el-GR" sz="2000" baseline="0" dirty="0" smtClean="0">
                <a:latin typeface="Times New Roman" pitchFamily="18" charset="0"/>
                <a:cs typeface="Times New Roman" pitchFamily="18" charset="0"/>
              </a:rPr>
              <a:t>οντέλο αντεστραμμένης τάξης (διαδικτυακά και βιωματικά)</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kumimoji="0" lang="el-GR"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Αξιολόγηση</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Char char="•"/>
              <a:tabLst/>
              <a:defRPr/>
            </a:pPr>
            <a:r>
              <a:rPr lang="el-GR" sz="2000" baseline="0" dirty="0" smtClean="0">
                <a:latin typeface="Times New Roman" pitchFamily="18" charset="0"/>
                <a:cs typeface="Times New Roman" pitchFamily="18" charset="0"/>
              </a:rPr>
              <a:t>Σύμφωνα με παιδαγωγικά, τεχνολογικά και μαθησιακής διαδικασίας κριτήρια</a:t>
            </a:r>
            <a:endParaRPr kumimoji="0" lang="el-GR" sz="20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2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20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20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2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3818" y="448770"/>
            <a:ext cx="9875792" cy="765652"/>
          </a:xfrm>
        </p:spPr>
        <p:txBody>
          <a:bodyPr>
            <a:noAutofit/>
          </a:bodyPr>
          <a:lstStyle/>
          <a:p>
            <a:r>
              <a:rPr lang="el-GR" sz="3600" dirty="0">
                <a:latin typeface="Times New Roman" pitchFamily="18" charset="0"/>
                <a:cs typeface="Times New Roman" pitchFamily="18" charset="0"/>
              </a:rPr>
              <a:t>4</a:t>
            </a:r>
            <a:r>
              <a:rPr lang="el-GR" sz="3600" dirty="0" smtClean="0">
                <a:latin typeface="Times New Roman" pitchFamily="18" charset="0"/>
                <a:cs typeface="Times New Roman" pitchFamily="18" charset="0"/>
              </a:rPr>
              <a:t>. </a:t>
            </a:r>
            <a:r>
              <a:rPr lang="el-GR" sz="3600" dirty="0">
                <a:latin typeface="Times New Roman" pitchFamily="18" charset="0"/>
                <a:cs typeface="Times New Roman" pitchFamily="18" charset="0"/>
              </a:rPr>
              <a:t>Θεωρητικό </a:t>
            </a:r>
            <a:r>
              <a:rPr lang="el-GR" sz="3600" dirty="0" smtClean="0">
                <a:latin typeface="Times New Roman" pitchFamily="18" charset="0"/>
                <a:cs typeface="Times New Roman" pitchFamily="18" charset="0"/>
              </a:rPr>
              <a:t>Πλαίσιο (2/2)</a:t>
            </a:r>
            <a:endParaRPr lang="el-GR"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593817" y="1269790"/>
            <a:ext cx="7643867" cy="2713646"/>
          </a:xfrm>
          <a:prstGeom prst="rect">
            <a:avLst/>
          </a:prstGeom>
          <a:noFill/>
          <a:ln w="9525">
            <a:noFill/>
            <a:miter lim="800000"/>
            <a:headEnd/>
            <a:tailEnd/>
          </a:ln>
          <a:effectLst/>
        </p:spPr>
      </p:pic>
      <p:pic>
        <p:nvPicPr>
          <p:cNvPr id="40961" name="Picture 1"/>
          <p:cNvPicPr>
            <a:picLocks noChangeAspect="1" noChangeArrowheads="1"/>
          </p:cNvPicPr>
          <p:nvPr/>
        </p:nvPicPr>
        <p:blipFill>
          <a:blip r:embed="rId4"/>
          <a:srcRect/>
          <a:stretch>
            <a:fillRect/>
          </a:stretch>
        </p:blipFill>
        <p:spPr bwMode="auto">
          <a:xfrm>
            <a:off x="4808528" y="2143116"/>
            <a:ext cx="841810" cy="598980"/>
          </a:xfrm>
          <a:prstGeom prst="rect">
            <a:avLst/>
          </a:prstGeom>
          <a:noFill/>
          <a:ln w="9525">
            <a:noFill/>
            <a:miter lim="800000"/>
            <a:headEnd/>
            <a:tailEnd/>
          </a:ln>
          <a:effectLst/>
        </p:spPr>
      </p:pic>
      <p:pic>
        <p:nvPicPr>
          <p:cNvPr id="40962" name="Picture 2"/>
          <p:cNvPicPr>
            <a:picLocks noChangeAspect="1" noChangeArrowheads="1"/>
          </p:cNvPicPr>
          <p:nvPr/>
        </p:nvPicPr>
        <p:blipFill>
          <a:blip r:embed="rId5"/>
          <a:srcRect/>
          <a:stretch>
            <a:fillRect/>
          </a:stretch>
        </p:blipFill>
        <p:spPr bwMode="auto">
          <a:xfrm>
            <a:off x="2522512" y="3533376"/>
            <a:ext cx="6215106" cy="3324624"/>
          </a:xfrm>
          <a:prstGeom prst="rect">
            <a:avLst/>
          </a:prstGeom>
          <a:noFill/>
          <a:ln w="9525">
            <a:noFill/>
            <a:miter lim="800000"/>
            <a:headEnd/>
            <a:tailEnd/>
          </a:ln>
          <a:effectLst/>
        </p:spPr>
      </p:pic>
      <p:sp>
        <p:nvSpPr>
          <p:cNvPr id="10" name="9 - Επεξήγηση με γραμμή 1"/>
          <p:cNvSpPr/>
          <p:nvPr/>
        </p:nvSpPr>
        <p:spPr>
          <a:xfrm>
            <a:off x="593686" y="5715016"/>
            <a:ext cx="1785949" cy="928694"/>
          </a:xfrm>
          <a:prstGeom prst="borderCallout1">
            <a:avLst>
              <a:gd name="adj1" fmla="val 1081"/>
              <a:gd name="adj2" fmla="val 169845"/>
              <a:gd name="adj3" fmla="val 5829"/>
              <a:gd name="adj4" fmla="val 100168"/>
            </a:avLst>
          </a:prstGeom>
          <a:blipFill>
            <a:blip r:embed="rId6"/>
            <a:tile tx="0" ty="0" sx="100000" sy="100000" flip="none" algn="tl"/>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Γνωστική</a:t>
            </a:r>
          </a:p>
          <a:p>
            <a:pPr algn="ctr"/>
            <a:r>
              <a:rPr lang="el-GR" sz="1600" b="1" dirty="0" smtClean="0"/>
              <a:t> Συναισθηματική</a:t>
            </a:r>
          </a:p>
          <a:p>
            <a:pPr algn="ctr"/>
            <a:r>
              <a:rPr lang="el-GR" sz="1600" b="1" dirty="0" smtClean="0"/>
              <a:t> Επικοινωνιακή</a:t>
            </a:r>
            <a:endParaRPr lang="el-GR" sz="1600" b="1" dirty="0"/>
          </a:p>
        </p:txBody>
      </p:sp>
      <p:sp>
        <p:nvSpPr>
          <p:cNvPr id="11" name="10 - TextBox"/>
          <p:cNvSpPr txBox="1"/>
          <p:nvPr/>
        </p:nvSpPr>
        <p:spPr>
          <a:xfrm>
            <a:off x="9166246" y="1857364"/>
            <a:ext cx="2714644" cy="3539430"/>
          </a:xfrm>
          <a:prstGeom prst="rect">
            <a:avLst/>
          </a:prstGeom>
          <a:solidFill>
            <a:schemeClr val="accent2">
              <a:lumMod val="20000"/>
              <a:lumOff val="80000"/>
            </a:schemeClr>
          </a:solidFill>
        </p:spPr>
        <p:txBody>
          <a:bodyPr wrap="square" rtlCol="0">
            <a:spAutoFit/>
          </a:bodyPr>
          <a:lstStyle/>
          <a:p>
            <a:r>
              <a:rPr lang="el-GR" sz="2000" b="1" i="1" dirty="0" smtClean="0"/>
              <a:t>Πολλαπλή νοημοσύνη</a:t>
            </a:r>
            <a:r>
              <a:rPr lang="el-GR" b="1" i="1" dirty="0" smtClean="0"/>
              <a:t>:</a:t>
            </a:r>
          </a:p>
          <a:p>
            <a:pPr marL="457200" indent="-457200">
              <a:buAutoNum type="arabicPeriod"/>
            </a:pPr>
            <a:r>
              <a:rPr lang="el-GR" sz="2000" dirty="0" smtClean="0"/>
              <a:t>Γλωσσική</a:t>
            </a:r>
          </a:p>
          <a:p>
            <a:pPr marL="457200" indent="-457200">
              <a:buAutoNum type="arabicPeriod"/>
            </a:pPr>
            <a:r>
              <a:rPr lang="el-GR" sz="2000" dirty="0" err="1" smtClean="0"/>
              <a:t>Λογικομαθηματική</a:t>
            </a:r>
            <a:endParaRPr lang="el-GR" sz="2000" dirty="0" smtClean="0"/>
          </a:p>
          <a:p>
            <a:pPr marL="457200" indent="-457200">
              <a:buAutoNum type="arabicPeriod"/>
            </a:pPr>
            <a:r>
              <a:rPr lang="el-GR" sz="2000" dirty="0" smtClean="0"/>
              <a:t>Οπτική-χωρική</a:t>
            </a:r>
          </a:p>
          <a:p>
            <a:pPr marL="457200" indent="-457200">
              <a:buAutoNum type="arabicPeriod"/>
            </a:pPr>
            <a:r>
              <a:rPr lang="el-GR" sz="2000" dirty="0" smtClean="0"/>
              <a:t>Κιναισθητική</a:t>
            </a:r>
          </a:p>
          <a:p>
            <a:pPr marL="457200" indent="-457200">
              <a:buAutoNum type="arabicPeriod"/>
            </a:pPr>
            <a:r>
              <a:rPr lang="el-GR" sz="2000" dirty="0" smtClean="0"/>
              <a:t>Μουσική</a:t>
            </a:r>
          </a:p>
          <a:p>
            <a:pPr marL="457200" indent="-457200">
              <a:buAutoNum type="arabicPeriod"/>
            </a:pPr>
            <a:r>
              <a:rPr lang="el-GR" sz="2000" dirty="0" smtClean="0"/>
              <a:t>Νατουραλιστική</a:t>
            </a:r>
          </a:p>
          <a:p>
            <a:pPr marL="457200" indent="-457200">
              <a:buAutoNum type="arabicPeriod"/>
            </a:pPr>
            <a:r>
              <a:rPr lang="el-GR" sz="2000" dirty="0" smtClean="0"/>
              <a:t>Υπαρξιακή</a:t>
            </a:r>
          </a:p>
          <a:p>
            <a:pPr marL="457200" indent="-457200">
              <a:buAutoNum type="arabicPeriod"/>
            </a:pPr>
            <a:r>
              <a:rPr lang="el-GR" sz="2000" dirty="0" err="1" smtClean="0"/>
              <a:t>Ενδοπροσωπική</a:t>
            </a:r>
            <a:endParaRPr lang="el-GR" sz="2000" dirty="0" smtClean="0"/>
          </a:p>
          <a:p>
            <a:pPr marL="457200" indent="-457200">
              <a:buAutoNum type="arabicPeriod"/>
            </a:pPr>
            <a:r>
              <a:rPr lang="el-GR" sz="2000" dirty="0" smtClean="0"/>
              <a:t>Διαπροσωπική</a:t>
            </a:r>
          </a:p>
          <a:p>
            <a:pPr marL="457200" indent="-457200">
              <a:buAutoNum type="arabicPeriod"/>
            </a:pPr>
            <a:endParaRPr lang="el-GR" sz="2000" dirty="0"/>
          </a:p>
        </p:txBody>
      </p:sp>
      <p:cxnSp>
        <p:nvCxnSpPr>
          <p:cNvPr id="14" name="13 - Καμπύλη γραμμή σύνδεσης"/>
          <p:cNvCxnSpPr/>
          <p:nvPr/>
        </p:nvCxnSpPr>
        <p:spPr>
          <a:xfrm rot="10800000" flipV="1">
            <a:off x="8523304" y="4643446"/>
            <a:ext cx="1143008" cy="2857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Καμπύλη γραμμή σύνδεσης"/>
          <p:cNvCxnSpPr/>
          <p:nvPr/>
        </p:nvCxnSpPr>
        <p:spPr>
          <a:xfrm rot="10800000" flipV="1">
            <a:off x="8666180" y="4929198"/>
            <a:ext cx="1071570" cy="928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2000"/>
                                        <p:tgtEl>
                                          <p:spTgt spid="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2000"/>
                                        <p:tgtEl>
                                          <p:spTgt spid="1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2000"/>
                                        <p:tgtEl>
                                          <p:spTgt spid="1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2000"/>
                                        <p:tgtEl>
                                          <p:spTgt spid="1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2000"/>
                                        <p:tgtEl>
                                          <p:spTgt spid="1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2000"/>
                                        <p:tgtEl>
                                          <p:spTgt spid="1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fade">
                                      <p:cBhvr>
                                        <p:cTn id="37" dur="2000"/>
                                        <p:tgtEl>
                                          <p:spTgt spid="1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par>
                                <p:cTn id="45" presetID="55"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0.70"/>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962"/>
                                        </p:tgtEl>
                                        <p:attrNameLst>
                                          <p:attrName>style.visibility</p:attrName>
                                        </p:attrNameLst>
                                      </p:cBhvr>
                                      <p:to>
                                        <p:strVal val="visible"/>
                                      </p:to>
                                    </p:set>
                                    <p:animEffect transition="in" filter="fade">
                                      <p:cBhvr>
                                        <p:cTn id="54" dur="2000"/>
                                        <p:tgtEl>
                                          <p:spTgt spid="4096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 calcmode="lin" valueType="num">
                                      <p:cBhvr>
                                        <p:cTn id="63" dur="1000" fill="hold"/>
                                        <p:tgtEl>
                                          <p:spTgt spid="2050"/>
                                        </p:tgtEl>
                                        <p:attrNameLst>
                                          <p:attrName>ppt_w</p:attrName>
                                        </p:attrNameLst>
                                      </p:cBhvr>
                                      <p:tavLst>
                                        <p:tav tm="0">
                                          <p:val>
                                            <p:strVal val="#ppt_w*0.70"/>
                                          </p:val>
                                        </p:tav>
                                        <p:tav tm="100000">
                                          <p:val>
                                            <p:strVal val="#ppt_w"/>
                                          </p:val>
                                        </p:tav>
                                      </p:tavLst>
                                    </p:anim>
                                    <p:anim calcmode="lin" valueType="num">
                                      <p:cBhvr>
                                        <p:cTn id="64" dur="1000" fill="hold"/>
                                        <p:tgtEl>
                                          <p:spTgt spid="2050"/>
                                        </p:tgtEl>
                                        <p:attrNameLst>
                                          <p:attrName>ppt_h</p:attrName>
                                        </p:attrNameLst>
                                      </p:cBhvr>
                                      <p:tavLst>
                                        <p:tav tm="0">
                                          <p:val>
                                            <p:strVal val="#ppt_h"/>
                                          </p:val>
                                        </p:tav>
                                        <p:tav tm="100000">
                                          <p:val>
                                            <p:strVal val="#ppt_h"/>
                                          </p:val>
                                        </p:tav>
                                      </p:tavLst>
                                    </p:anim>
                                    <p:animEffect transition="in" filter="fade">
                                      <p:cBhvr>
                                        <p:cTn id="65" dur="1000"/>
                                        <p:tgtEl>
                                          <p:spTgt spid="2050"/>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40961"/>
                                        </p:tgtEl>
                                        <p:attrNameLst>
                                          <p:attrName>style.visibility</p:attrName>
                                        </p:attrNameLst>
                                      </p:cBhvr>
                                      <p:to>
                                        <p:strVal val="visible"/>
                                      </p:to>
                                    </p:set>
                                    <p:animEffect transition="in" filter="wipe(down)">
                                      <p:cBhvr>
                                        <p:cTn id="70" dur="580">
                                          <p:stCondLst>
                                            <p:cond delay="0"/>
                                          </p:stCondLst>
                                        </p:cTn>
                                        <p:tgtEl>
                                          <p:spTgt spid="40961"/>
                                        </p:tgtEl>
                                      </p:cBhvr>
                                    </p:animEffect>
                                    <p:anim calcmode="lin" valueType="num">
                                      <p:cBhvr>
                                        <p:cTn id="71" dur="1822" tmFilter="0,0; 0.14,0.36; 0.43,0.73; 0.71,0.91; 1.0,1.0">
                                          <p:stCondLst>
                                            <p:cond delay="0"/>
                                          </p:stCondLst>
                                        </p:cTn>
                                        <p:tgtEl>
                                          <p:spTgt spid="4096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096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096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096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0961"/>
                                        </p:tgtEl>
                                        <p:attrNameLst>
                                          <p:attrName>ppt_y</p:attrName>
                                        </p:attrNameLst>
                                      </p:cBhvr>
                                      <p:tavLst>
                                        <p:tav tm="0" fmla="#ppt_y-sin(pi*$)/81">
                                          <p:val>
                                            <p:fltVal val="0"/>
                                          </p:val>
                                        </p:tav>
                                        <p:tav tm="100000">
                                          <p:val>
                                            <p:fltVal val="1"/>
                                          </p:val>
                                        </p:tav>
                                      </p:tavLst>
                                    </p:anim>
                                    <p:animScale>
                                      <p:cBhvr>
                                        <p:cTn id="76" dur="26">
                                          <p:stCondLst>
                                            <p:cond delay="650"/>
                                          </p:stCondLst>
                                        </p:cTn>
                                        <p:tgtEl>
                                          <p:spTgt spid="40961"/>
                                        </p:tgtEl>
                                      </p:cBhvr>
                                      <p:to x="100000" y="60000"/>
                                    </p:animScale>
                                    <p:animScale>
                                      <p:cBhvr>
                                        <p:cTn id="77" dur="166" decel="50000">
                                          <p:stCondLst>
                                            <p:cond delay="676"/>
                                          </p:stCondLst>
                                        </p:cTn>
                                        <p:tgtEl>
                                          <p:spTgt spid="40961"/>
                                        </p:tgtEl>
                                      </p:cBhvr>
                                      <p:to x="100000" y="100000"/>
                                    </p:animScale>
                                    <p:animScale>
                                      <p:cBhvr>
                                        <p:cTn id="78" dur="26">
                                          <p:stCondLst>
                                            <p:cond delay="1312"/>
                                          </p:stCondLst>
                                        </p:cTn>
                                        <p:tgtEl>
                                          <p:spTgt spid="40961"/>
                                        </p:tgtEl>
                                      </p:cBhvr>
                                      <p:to x="100000" y="80000"/>
                                    </p:animScale>
                                    <p:animScale>
                                      <p:cBhvr>
                                        <p:cTn id="79" dur="166" decel="50000">
                                          <p:stCondLst>
                                            <p:cond delay="1338"/>
                                          </p:stCondLst>
                                        </p:cTn>
                                        <p:tgtEl>
                                          <p:spTgt spid="40961"/>
                                        </p:tgtEl>
                                      </p:cBhvr>
                                      <p:to x="100000" y="100000"/>
                                    </p:animScale>
                                    <p:animScale>
                                      <p:cBhvr>
                                        <p:cTn id="80" dur="26">
                                          <p:stCondLst>
                                            <p:cond delay="1642"/>
                                          </p:stCondLst>
                                        </p:cTn>
                                        <p:tgtEl>
                                          <p:spTgt spid="40961"/>
                                        </p:tgtEl>
                                      </p:cBhvr>
                                      <p:to x="100000" y="90000"/>
                                    </p:animScale>
                                    <p:animScale>
                                      <p:cBhvr>
                                        <p:cTn id="81" dur="166" decel="50000">
                                          <p:stCondLst>
                                            <p:cond delay="1668"/>
                                          </p:stCondLst>
                                        </p:cTn>
                                        <p:tgtEl>
                                          <p:spTgt spid="40961"/>
                                        </p:tgtEl>
                                      </p:cBhvr>
                                      <p:to x="100000" y="100000"/>
                                    </p:animScale>
                                    <p:animScale>
                                      <p:cBhvr>
                                        <p:cTn id="82" dur="26">
                                          <p:stCondLst>
                                            <p:cond delay="1808"/>
                                          </p:stCondLst>
                                        </p:cTn>
                                        <p:tgtEl>
                                          <p:spTgt spid="40961"/>
                                        </p:tgtEl>
                                      </p:cBhvr>
                                      <p:to x="100000" y="95000"/>
                                    </p:animScale>
                                    <p:animScale>
                                      <p:cBhvr>
                                        <p:cTn id="83" dur="166" decel="50000">
                                          <p:stCondLst>
                                            <p:cond delay="1834"/>
                                          </p:stCondLst>
                                        </p:cTn>
                                        <p:tgtEl>
                                          <p:spTgt spid="409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3123" y="548680"/>
            <a:ext cx="9596487" cy="765652"/>
          </a:xfrm>
        </p:spPr>
        <p:txBody>
          <a:bodyPr>
            <a:noAutofit/>
          </a:bodyPr>
          <a:lstStyle/>
          <a:p>
            <a:r>
              <a:rPr lang="el-GR" sz="3600" dirty="0" smtClean="0">
                <a:latin typeface="Times New Roman" pitchFamily="18" charset="0"/>
                <a:cs typeface="Times New Roman" pitchFamily="18" charset="0"/>
              </a:rPr>
              <a:t>5. </a:t>
            </a:r>
            <a:r>
              <a:rPr lang="el-GR" sz="3600" dirty="0">
                <a:latin typeface="Times New Roman" pitchFamily="18" charset="0"/>
                <a:cs typeface="Times New Roman" pitchFamily="18" charset="0"/>
              </a:rPr>
              <a:t>Δομή της </a:t>
            </a:r>
            <a:r>
              <a:rPr lang="el-GR" sz="3600" dirty="0" smtClean="0">
                <a:latin typeface="Times New Roman" pitchFamily="18" charset="0"/>
                <a:cs typeface="Times New Roman" pitchFamily="18" charset="0"/>
              </a:rPr>
              <a:t>διπλωματικής εργασίας </a:t>
            </a:r>
            <a:endParaRPr lang="el-GR" sz="3600" b="1" dirty="0">
              <a:latin typeface="Times New Roman" pitchFamily="18" charset="0"/>
              <a:cs typeface="Times New Roman" pitchFamily="18" charset="0"/>
            </a:endParaRPr>
          </a:p>
        </p:txBody>
      </p:sp>
      <p:sp>
        <p:nvSpPr>
          <p:cNvPr id="4" name="9 - Ορθογώνιο"/>
          <p:cNvSpPr/>
          <p:nvPr/>
        </p:nvSpPr>
        <p:spPr>
          <a:xfrm>
            <a:off x="2236760" y="1500174"/>
            <a:ext cx="8429684" cy="5016758"/>
          </a:xfrm>
          <a:prstGeom prst="rect">
            <a:avLst/>
          </a:prstGeom>
        </p:spPr>
        <p:txBody>
          <a:bodyPr wrap="square">
            <a:spAutoFit/>
          </a:bodyPr>
          <a:lstStyle/>
          <a:p>
            <a:pPr marL="457200" indent="-457200">
              <a:lnSpc>
                <a:spcPct val="150000"/>
              </a:lnSpc>
            </a:pPr>
            <a:r>
              <a:rPr lang="el-GR" dirty="0" smtClean="0">
                <a:latin typeface="Times New Roman" pitchFamily="18" charset="0"/>
                <a:cs typeface="Times New Roman" pitchFamily="18" charset="0"/>
              </a:rPr>
              <a:t>Κεφ.1:	 Εξ αποστάσεως Εκπαίδευση </a:t>
            </a:r>
          </a:p>
          <a:p>
            <a:pPr marL="457200" indent="-457200">
              <a:lnSpc>
                <a:spcPct val="150000"/>
              </a:lnSpc>
            </a:pPr>
            <a:r>
              <a:rPr lang="el-GR" dirty="0" smtClean="0">
                <a:latin typeface="Times New Roman" pitchFamily="18" charset="0"/>
                <a:cs typeface="Times New Roman" pitchFamily="18" charset="0"/>
              </a:rPr>
              <a:t>Κεφ.2: 	Η </a:t>
            </a:r>
            <a:r>
              <a:rPr lang="el-GR" dirty="0" err="1" smtClean="0">
                <a:latin typeface="Times New Roman" pitchFamily="18" charset="0"/>
                <a:cs typeface="Times New Roman" pitchFamily="18" charset="0"/>
              </a:rPr>
              <a:t>ενσυναίσθηση</a:t>
            </a:r>
            <a:r>
              <a:rPr lang="el-GR" dirty="0" smtClean="0">
                <a:latin typeface="Times New Roman" pitchFamily="18" charset="0"/>
                <a:cs typeface="Times New Roman" pitchFamily="18" charset="0"/>
              </a:rPr>
              <a:t> στο πλαίσιο της 	Συναισθηματικής Νοημοσύνης (θεωρίες και έρευνες)</a:t>
            </a:r>
          </a:p>
          <a:p>
            <a:pPr marL="457200" indent="-457200">
              <a:lnSpc>
                <a:spcPct val="150000"/>
              </a:lnSpc>
            </a:pPr>
            <a:r>
              <a:rPr lang="el-GR" dirty="0" smtClean="0">
                <a:latin typeface="Times New Roman" pitchFamily="18" charset="0"/>
                <a:cs typeface="Times New Roman" pitchFamily="18" charset="0"/>
              </a:rPr>
              <a:t>Κεφ. 3: 	Σχεδιασμός και ανάπτυξη  εκπαιδευτικού υλικού </a:t>
            </a:r>
            <a:r>
              <a:rPr lang="en-US" dirty="0" smtClean="0">
                <a:latin typeface="Times New Roman" pitchFamily="18" charset="0"/>
                <a:cs typeface="Times New Roman" pitchFamily="18" charset="0"/>
              </a:rPr>
              <a:t>e</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learning</a:t>
            </a:r>
            <a:r>
              <a:rPr lang="el-GR" dirty="0" smtClean="0">
                <a:latin typeface="Times New Roman" pitchFamily="18" charset="0"/>
                <a:cs typeface="Times New Roman" pitchFamily="18" charset="0"/>
              </a:rPr>
              <a:t> για την υποστήριξη της </a:t>
            </a:r>
            <a:r>
              <a:rPr lang="el-GR" dirty="0" err="1" smtClean="0">
                <a:latin typeface="Times New Roman" pitchFamily="18" charset="0"/>
                <a:cs typeface="Times New Roman" pitchFamily="18" charset="0"/>
              </a:rPr>
              <a:t>ενσυναίσθησης</a:t>
            </a:r>
            <a:endParaRPr lang="en-US" dirty="0" smtClean="0">
              <a:latin typeface="Times New Roman" pitchFamily="18" charset="0"/>
              <a:cs typeface="Times New Roman" pitchFamily="18" charset="0"/>
            </a:endParaRPr>
          </a:p>
          <a:p>
            <a:pPr marL="457200" indent="-457200">
              <a:lnSpc>
                <a:spcPct val="150000"/>
              </a:lnSpc>
            </a:pPr>
            <a:r>
              <a:rPr lang="el-GR" dirty="0" smtClean="0">
                <a:latin typeface="Times New Roman" pitchFamily="18" charset="0"/>
                <a:cs typeface="Times New Roman" pitchFamily="18" charset="0"/>
              </a:rPr>
              <a:t>Κεφ.4: 	Μεθοδολογία έρευνας</a:t>
            </a:r>
          </a:p>
          <a:p>
            <a:pPr marL="457200" indent="-457200">
              <a:lnSpc>
                <a:spcPct val="150000"/>
              </a:lnSpc>
            </a:pPr>
            <a:r>
              <a:rPr lang="el-GR" dirty="0" smtClean="0">
                <a:latin typeface="Times New Roman" pitchFamily="18" charset="0"/>
                <a:cs typeface="Times New Roman" pitchFamily="18" charset="0"/>
              </a:rPr>
              <a:t>Κεφ.5.	Αποτελέσματα έρευνας</a:t>
            </a:r>
          </a:p>
          <a:p>
            <a:pPr marL="457200" indent="-457200">
              <a:lnSpc>
                <a:spcPct val="150000"/>
              </a:lnSpc>
            </a:pPr>
            <a:r>
              <a:rPr lang="el-GR" dirty="0" smtClean="0">
                <a:latin typeface="Times New Roman" pitchFamily="18" charset="0"/>
                <a:cs typeface="Times New Roman" pitchFamily="18" charset="0"/>
              </a:rPr>
              <a:t>Κεφ.6: 	Συζήτηση -Συμπεράσματα</a:t>
            </a:r>
            <a:endParaRPr lang="el-GR" dirty="0">
              <a:latin typeface="Times New Roman" pitchFamily="18" charset="0"/>
              <a:cs typeface="Times New Roman" pitchFamily="18" charset="0"/>
            </a:endParaRPr>
          </a:p>
          <a:p>
            <a:endParaRPr lang="el-GR" sz="3200" dirty="0"/>
          </a:p>
        </p:txBody>
      </p:sp>
      <p:pic>
        <p:nvPicPr>
          <p:cNvPr id="5" name="Picture 2"/>
          <p:cNvPicPr>
            <a:picLocks noChangeAspect="1" noChangeArrowheads="1"/>
          </p:cNvPicPr>
          <p:nvPr/>
        </p:nvPicPr>
        <p:blipFill>
          <a:blip r:embed="rId3"/>
          <a:srcRect/>
          <a:stretch>
            <a:fillRect/>
          </a:stretch>
        </p:blipFill>
        <p:spPr bwMode="auto">
          <a:xfrm>
            <a:off x="1665256" y="4429132"/>
            <a:ext cx="419100" cy="32385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1593818" y="1714488"/>
            <a:ext cx="371475" cy="314325"/>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1736694" y="5000636"/>
            <a:ext cx="333375" cy="28575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1593818" y="2357430"/>
            <a:ext cx="419100" cy="32385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1665256" y="5500702"/>
            <a:ext cx="371475" cy="314325"/>
          </a:xfrm>
          <a:prstGeom prst="rect">
            <a:avLst/>
          </a:prstGeom>
          <a:noFill/>
          <a:ln w="9525">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1665256" y="3429000"/>
            <a:ext cx="333375" cy="285750"/>
          </a:xfrm>
          <a:prstGeom prst="rect">
            <a:avLst/>
          </a:prstGeom>
          <a:noFill/>
          <a:ln w="9525">
            <a:noFill/>
            <a:miter lim="800000"/>
            <a:headEnd/>
            <a:tailEnd/>
          </a:ln>
          <a:effectLst/>
        </p:spPr>
      </p:pic>
    </p:spTree>
    <p:extLst>
      <p:ext uri="{BB962C8B-B14F-4D97-AF65-F5344CB8AC3E}">
        <p14:creationId xmlns:p14="http://schemas.microsoft.com/office/powerpoint/2010/main" xmlns="" val="13688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36694" y="332656"/>
            <a:ext cx="10308830" cy="765652"/>
          </a:xfrm>
        </p:spPr>
        <p:txBody>
          <a:bodyPr>
            <a:noAutofit/>
          </a:bodyPr>
          <a:lstStyle/>
          <a:p>
            <a:r>
              <a:rPr lang="el-GR" sz="3600" dirty="0"/>
              <a:t/>
            </a:r>
            <a:br>
              <a:rPr lang="el-GR" sz="3600" dirty="0"/>
            </a:br>
            <a:r>
              <a:rPr lang="el-GR" sz="3600" dirty="0" smtClean="0">
                <a:latin typeface="Times New Roman" pitchFamily="18" charset="0"/>
                <a:cs typeface="Times New Roman" pitchFamily="18" charset="0"/>
              </a:rPr>
              <a:t>6. </a:t>
            </a:r>
            <a:r>
              <a:rPr lang="el-GR" sz="3600" dirty="0">
                <a:latin typeface="Times New Roman" pitchFamily="18" charset="0"/>
                <a:cs typeface="Times New Roman" pitchFamily="18" charset="0"/>
              </a:rPr>
              <a:t>Παραγόμενο εκπαιδευτικό υλικό </a:t>
            </a:r>
            <a:r>
              <a:rPr lang="el-GR" sz="3600" dirty="0" smtClean="0">
                <a:latin typeface="Times New Roman" pitchFamily="18" charset="0"/>
                <a:cs typeface="Times New Roman" pitchFamily="18" charset="0"/>
              </a:rPr>
              <a:t>(1/3)</a:t>
            </a:r>
            <a:endParaRPr lang="el-GR" sz="3600" b="1" dirty="0">
              <a:solidFill>
                <a:srgbClr val="FF0000"/>
              </a:solidFill>
              <a:latin typeface="Times New Roman" pitchFamily="18" charset="0"/>
              <a:cs typeface="Times New Roman" pitchFamily="18" charset="0"/>
            </a:endParaRPr>
          </a:p>
        </p:txBody>
      </p:sp>
      <p:sp>
        <p:nvSpPr>
          <p:cNvPr id="4" name="9 - Ορθογώνιο"/>
          <p:cNvSpPr/>
          <p:nvPr/>
        </p:nvSpPr>
        <p:spPr>
          <a:xfrm>
            <a:off x="1593818" y="1357298"/>
            <a:ext cx="10214146" cy="6924973"/>
          </a:xfrm>
          <a:prstGeom prst="rect">
            <a:avLst/>
          </a:prstGeom>
        </p:spPr>
        <p:txBody>
          <a:bodyPr wrap="square">
            <a:spAutoFit/>
          </a:bodyPr>
          <a:lstStyle/>
          <a:p>
            <a:r>
              <a:rPr lang="el-GR" sz="2800"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Πρωτοποριακό» πολυμορφικό ηλεκτρονικό </a:t>
            </a:r>
            <a:r>
              <a:rPr lang="el-GR" b="1" dirty="0" smtClean="0">
                <a:latin typeface="Times New Roman" pitchFamily="18" charset="0"/>
                <a:cs typeface="Times New Roman" pitchFamily="18" charset="0"/>
              </a:rPr>
              <a:t>Μάθημα Ζωής </a:t>
            </a:r>
            <a:endParaRPr lang="el-GR" sz="2800" b="1"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Τίτλος:</a:t>
            </a:r>
            <a:r>
              <a:rPr lang="el-GR" sz="2800"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«Με το νου και την καρδιά»</a:t>
            </a:r>
            <a:endParaRPr lang="el-GR" sz="2800" dirty="0" smtClean="0">
              <a:latin typeface="Times New Roman" pitchFamily="18" charset="0"/>
              <a:cs typeface="Times New Roman" pitchFamily="18" charset="0"/>
            </a:endParaRPr>
          </a:p>
          <a:p>
            <a:endParaRPr lang="el-GR" sz="2800" b="1" dirty="0" smtClean="0">
              <a:latin typeface="Times New Roman" pitchFamily="18" charset="0"/>
              <a:cs typeface="Times New Roman" pitchFamily="18" charset="0"/>
            </a:endParaRPr>
          </a:p>
          <a:p>
            <a:r>
              <a:rPr lang="el-GR" sz="2800" b="1" dirty="0" smtClean="0">
                <a:latin typeface="Times New Roman" pitchFamily="18" charset="0"/>
                <a:cs typeface="Times New Roman" pitchFamily="18" charset="0"/>
              </a:rPr>
              <a:t>Σκοπός</a:t>
            </a:r>
            <a:r>
              <a:rPr lang="el-GR" sz="2800" dirty="0" smtClean="0">
                <a:latin typeface="Times New Roman" pitchFamily="18" charset="0"/>
                <a:cs typeface="Times New Roman" pitchFamily="18" charset="0"/>
              </a:rPr>
              <a:t>: </a:t>
            </a:r>
          </a:p>
          <a:p>
            <a:pPr>
              <a:buFont typeface="Arial" pitchFamily="34" charset="0"/>
              <a:buChar char="•"/>
            </a:pPr>
            <a:r>
              <a:rPr lang="el-GR" dirty="0" smtClean="0">
                <a:latin typeface="Times New Roman" pitchFamily="18" charset="0"/>
                <a:cs typeface="Times New Roman" pitchFamily="18" charset="0"/>
              </a:rPr>
              <a:t>Η ανάπτυξη συναισθηματικών και κοινωνικών  δεξιοτήτων που προαπαιτούνται της </a:t>
            </a:r>
            <a:r>
              <a:rPr lang="el-GR" dirty="0" err="1" smtClean="0">
                <a:latin typeface="Times New Roman" pitchFamily="18" charset="0"/>
                <a:cs typeface="Times New Roman" pitchFamily="18" charset="0"/>
              </a:rPr>
              <a:t>ενσυναίσθησης</a:t>
            </a:r>
            <a:r>
              <a:rPr lang="el-GR" dirty="0" smtClean="0">
                <a:latin typeface="Times New Roman" pitchFamily="18" charset="0"/>
                <a:cs typeface="Times New Roman" pitchFamily="18" charset="0"/>
              </a:rPr>
              <a:t> σε παιδιά δημοτικού</a:t>
            </a:r>
          </a:p>
          <a:p>
            <a:pPr>
              <a:buFont typeface="Arial" pitchFamily="34" charset="0"/>
              <a:buChar char="•"/>
            </a:pPr>
            <a:r>
              <a:rPr lang="el-GR" dirty="0" smtClean="0">
                <a:latin typeface="Times New Roman" pitchFamily="18" charset="0"/>
                <a:cs typeface="Times New Roman" pitchFamily="18" charset="0"/>
              </a:rPr>
              <a:t>Ανάπτυξη </a:t>
            </a:r>
            <a:r>
              <a:rPr lang="el-GR" dirty="0" err="1" smtClean="0">
                <a:latin typeface="Times New Roman" pitchFamily="18" charset="0"/>
                <a:cs typeface="Times New Roman" pitchFamily="18" charset="0"/>
              </a:rPr>
              <a:t>ευνσυναίσθησης</a:t>
            </a:r>
            <a:r>
              <a:rPr lang="el-GR" dirty="0" smtClean="0">
                <a:latin typeface="Times New Roman" pitchFamily="18" charset="0"/>
                <a:cs typeface="Times New Roman" pitchFamily="18" charset="0"/>
              </a:rPr>
              <a:t> σε τρία επίπεδα: γνωστικό, συναισθηματικό και επικοινωνιακό και διερεύνησή της πριν και μετά την παρακολούθηση του μαθήματος</a:t>
            </a:r>
          </a:p>
          <a:p>
            <a:pPr>
              <a:buFont typeface="Arial" pitchFamily="34" charset="0"/>
              <a:buChar char="•"/>
            </a:pPr>
            <a:r>
              <a:rPr lang="el-GR" dirty="0" smtClean="0">
                <a:latin typeface="Times New Roman" pitchFamily="18" charset="0"/>
                <a:cs typeface="Times New Roman" pitchFamily="18" charset="0"/>
              </a:rPr>
              <a:t>Επίτευξη επιμέρους στόχων με κατάλληλες δραστηριότητες </a:t>
            </a:r>
          </a:p>
          <a:p>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αυτοαξιολόγησης</a:t>
            </a:r>
            <a:r>
              <a:rPr lang="el-GR" sz="1600" dirty="0" smtClean="0">
                <a:latin typeface="Times New Roman" pitchFamily="18" charset="0"/>
                <a:cs typeface="Times New Roman" pitchFamily="18" charset="0"/>
              </a:rPr>
              <a:t>, έκφρασης, άμεσης ανατροφοδότησης, καθοδήγησης, διερεύνησης, προβληματισμού, επίλυσης προβλήματος, ανακεφαλαίωσης αλληλεπιδραστικά </a:t>
            </a:r>
            <a:r>
              <a:rPr lang="el-GR" sz="1600" dirty="0" err="1" smtClean="0">
                <a:latin typeface="Times New Roman" pitchFamily="18" charset="0"/>
                <a:cs typeface="Times New Roman" pitchFamily="18" charset="0"/>
              </a:rPr>
              <a:t>πολυμεσικά</a:t>
            </a:r>
            <a:r>
              <a:rPr lang="el-GR" sz="1600" dirty="0" smtClean="0">
                <a:latin typeface="Times New Roman" pitchFamily="18" charset="0"/>
                <a:cs typeface="Times New Roman" pitchFamily="18" charset="0"/>
              </a:rPr>
              <a:t> στοιχεία με παιγνιώδη χαρακτήρα, πολλαπλή </a:t>
            </a:r>
            <a:r>
              <a:rPr lang="el-GR" sz="1600" dirty="0" err="1" smtClean="0">
                <a:latin typeface="Times New Roman" pitchFamily="18" charset="0"/>
                <a:cs typeface="Times New Roman" pitchFamily="18" charset="0"/>
              </a:rPr>
              <a:t>πολυαισθητηριακή</a:t>
            </a:r>
            <a:r>
              <a:rPr lang="el-GR" sz="1600" dirty="0" smtClean="0">
                <a:latin typeface="Times New Roman" pitchFamily="18" charset="0"/>
                <a:cs typeface="Times New Roman" pitchFamily="18" charset="0"/>
              </a:rPr>
              <a:t> αναπαράσταση πραγματικότητας μέσω τέχνης (δραματοποίηση, ψηφιακή αφήγηση) κα</a:t>
            </a:r>
            <a:endParaRPr lang="el-GR" sz="1800" dirty="0" smtClean="0">
              <a:latin typeface="Times New Roman" pitchFamily="18" charset="0"/>
              <a:cs typeface="Times New Roman" pitchFamily="18" charset="0"/>
            </a:endParaRPr>
          </a:p>
          <a:p>
            <a:endParaRPr lang="el-GR" sz="2800" dirty="0" smtClean="0"/>
          </a:p>
          <a:p>
            <a:endParaRPr lang="el-GR" sz="2800" dirty="0" smtClean="0"/>
          </a:p>
          <a:p>
            <a:endParaRPr lang="el-GR" sz="2800" dirty="0" smtClean="0"/>
          </a:p>
          <a:p>
            <a:endParaRPr lang="el-GR" sz="2800" dirty="0"/>
          </a:p>
        </p:txBody>
      </p:sp>
      <p:pic>
        <p:nvPicPr>
          <p:cNvPr id="5" name="Picture 2">
            <a:hlinkClick r:id="rId3"/>
          </p:cNvPr>
          <p:cNvPicPr>
            <a:picLocks noChangeAspect="1" noChangeArrowheads="1"/>
          </p:cNvPicPr>
          <p:nvPr/>
        </p:nvPicPr>
        <p:blipFill>
          <a:blip r:embed="rId4"/>
          <a:srcRect/>
          <a:stretch>
            <a:fillRect/>
          </a:stretch>
        </p:blipFill>
        <p:spPr bwMode="auto">
          <a:xfrm>
            <a:off x="7237420" y="1857364"/>
            <a:ext cx="3786214" cy="1548461"/>
          </a:xfrm>
          <a:prstGeom prst="rect">
            <a:avLst/>
          </a:prstGeom>
          <a:noFill/>
          <a:ln w="9525">
            <a:noFill/>
            <a:miter lim="800000"/>
            <a:headEnd/>
            <a:tailEnd/>
          </a:ln>
          <a:effectLst/>
        </p:spPr>
      </p:pic>
    </p:spTree>
    <p:extLst>
      <p:ext uri="{BB962C8B-B14F-4D97-AF65-F5344CB8AC3E}">
        <p14:creationId xmlns:p14="http://schemas.microsoft.com/office/powerpoint/2010/main" xmlns="" val="27452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20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2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20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2380" y="332656"/>
            <a:ext cx="10523144" cy="765652"/>
          </a:xfrm>
        </p:spPr>
        <p:txBody>
          <a:bodyPr>
            <a:noAutofit/>
          </a:bodyPr>
          <a:lstStyle/>
          <a:p>
            <a:r>
              <a:rPr lang="el-GR" sz="3600" dirty="0"/>
              <a:t/>
            </a:r>
            <a:br>
              <a:rPr lang="el-GR" sz="3600" dirty="0"/>
            </a:br>
            <a:r>
              <a:rPr lang="el-GR" sz="3600" dirty="0" smtClean="0">
                <a:latin typeface="Times New Roman" pitchFamily="18" charset="0"/>
                <a:cs typeface="Times New Roman" pitchFamily="18" charset="0"/>
              </a:rPr>
              <a:t> 6. Παραγόμενο εκπαιδευτικό υλικό (2/3)</a:t>
            </a:r>
            <a:endParaRPr lang="el-GR" sz="3600" b="1" dirty="0">
              <a:solidFill>
                <a:srgbClr val="FF0000"/>
              </a:solidFill>
            </a:endParaRPr>
          </a:p>
        </p:txBody>
      </p:sp>
      <p:sp>
        <p:nvSpPr>
          <p:cNvPr id="4" name="9 - Ορθογώνιο"/>
          <p:cNvSpPr/>
          <p:nvPr/>
        </p:nvSpPr>
        <p:spPr>
          <a:xfrm>
            <a:off x="1879569" y="1428737"/>
            <a:ext cx="10309255" cy="5447645"/>
          </a:xfrm>
          <a:prstGeom prst="rect">
            <a:avLst/>
          </a:prstGeom>
        </p:spPr>
        <p:txBody>
          <a:bodyPr wrap="square">
            <a:spAutoFit/>
          </a:bodyPr>
          <a:lstStyle/>
          <a:p>
            <a:r>
              <a:rPr lang="el-GR" sz="2800" b="1" dirty="0" smtClean="0">
                <a:latin typeface="Times New Roman" pitchFamily="18" charset="0"/>
                <a:cs typeface="Times New Roman" pitchFamily="18" charset="0"/>
              </a:rPr>
              <a:t>Περιεχόμενα</a:t>
            </a:r>
            <a:r>
              <a:rPr lang="el-GR" sz="2800" dirty="0" smtClean="0">
                <a:latin typeface="Times New Roman" pitchFamily="18" charset="0"/>
                <a:cs typeface="Times New Roman" pitchFamily="18" charset="0"/>
              </a:rPr>
              <a:t> ηλεκτρονικού μαθήματος:</a:t>
            </a:r>
          </a:p>
          <a:p>
            <a:r>
              <a:rPr lang="el-GR" sz="2800" dirty="0" smtClean="0">
                <a:latin typeface="Times New Roman" pitchFamily="18" charset="0"/>
                <a:cs typeface="Times New Roman" pitchFamily="18" charset="0"/>
              </a:rPr>
              <a:t>1. </a:t>
            </a:r>
            <a:r>
              <a:rPr lang="el-GR" sz="2800" b="1" dirty="0" smtClean="0">
                <a:latin typeface="Times New Roman" pitchFamily="18" charset="0"/>
                <a:cs typeface="Times New Roman" pitchFamily="18" charset="0"/>
              </a:rPr>
              <a:t>Εισαγωγή στο θέμα/τεστ </a:t>
            </a:r>
            <a:r>
              <a:rPr lang="el-GR" sz="2800" b="1" dirty="0" err="1" smtClean="0">
                <a:latin typeface="Times New Roman" pitchFamily="18" charset="0"/>
                <a:cs typeface="Times New Roman" pitchFamily="18" charset="0"/>
              </a:rPr>
              <a:t>ενσυναίσθησης</a:t>
            </a:r>
            <a:endParaRPr lang="el-GR" sz="2800" b="1"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με</a:t>
            </a:r>
            <a:r>
              <a:rPr lang="el-GR"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padlet</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«Γνωριζόμαστε καλύτερα»</a:t>
            </a:r>
          </a:p>
          <a:p>
            <a:r>
              <a:rPr lang="el-GR" sz="2800" dirty="0" smtClean="0">
                <a:latin typeface="Times New Roman" pitchFamily="18" charset="0"/>
                <a:cs typeface="Times New Roman" pitchFamily="18" charset="0"/>
              </a:rPr>
              <a:t>2.</a:t>
            </a:r>
            <a:r>
              <a:rPr lang="el-GR" sz="2800" b="1" dirty="0" smtClean="0">
                <a:latin typeface="Times New Roman" pitchFamily="18" charset="0"/>
                <a:cs typeface="Times New Roman" pitchFamily="18" charset="0"/>
              </a:rPr>
              <a:t>Συναισθήματα</a:t>
            </a:r>
            <a:r>
              <a:rPr lang="el-GR" sz="2800" dirty="0" smtClean="0">
                <a:latin typeface="Times New Roman" pitchFamily="18" charset="0"/>
                <a:cs typeface="Times New Roman" pitchFamily="18" charset="0"/>
              </a:rPr>
              <a:t> </a:t>
            </a:r>
          </a:p>
          <a:p>
            <a:r>
              <a:rPr lang="el-GR" dirty="0" smtClean="0">
                <a:latin typeface="Times New Roman" pitchFamily="18" charset="0"/>
                <a:cs typeface="Times New Roman" pitchFamily="18" charset="0"/>
              </a:rPr>
              <a:t>(αναγνώριση, κατανόηση, διαχείριση) με </a:t>
            </a:r>
            <a:r>
              <a:rPr lang="en-US" i="1" dirty="0" err="1" smtClean="0">
                <a:latin typeface="Times New Roman" pitchFamily="18" charset="0"/>
                <a:cs typeface="Times New Roman" pitchFamily="18" charset="0"/>
              </a:rPr>
              <a:t>padlet</a:t>
            </a:r>
            <a:r>
              <a:rPr lang="el-GR" i="1" dirty="0" smtClean="0">
                <a:latin typeface="Times New Roman" pitchFamily="18" charset="0"/>
                <a:cs typeface="Times New Roman" pitchFamily="18" charset="0"/>
              </a:rPr>
              <a:t> Χάρτης/Μουσείο Συναισθημάτων</a:t>
            </a:r>
            <a:endParaRPr lang="el-GR" sz="3200" i="1"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3. </a:t>
            </a:r>
            <a:r>
              <a:rPr lang="el-GR" sz="2800" b="1" dirty="0" smtClean="0">
                <a:latin typeface="Times New Roman" pitchFamily="18" charset="0"/>
                <a:cs typeface="Times New Roman" pitchFamily="18" charset="0"/>
              </a:rPr>
              <a:t>Δώσε την αγάπη </a:t>
            </a:r>
          </a:p>
          <a:p>
            <a:r>
              <a:rPr lang="el-GR" dirty="0" smtClean="0">
                <a:latin typeface="Times New Roman" pitchFamily="18" charset="0"/>
                <a:cs typeface="Times New Roman" pitchFamily="18" charset="0"/>
              </a:rPr>
              <a:t>(αποδοχή διαφορετικότητας)</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με</a:t>
            </a:r>
            <a:r>
              <a:rPr lang="el-GR"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padlet</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«Γιορτή Φιλίας»</a:t>
            </a:r>
          </a:p>
          <a:p>
            <a:r>
              <a:rPr lang="el-GR" sz="3200" dirty="0" smtClean="0">
                <a:latin typeface="Times New Roman" pitchFamily="18" charset="0"/>
                <a:cs typeface="Times New Roman" pitchFamily="18" charset="0"/>
              </a:rPr>
              <a:t>4.</a:t>
            </a:r>
            <a:r>
              <a:rPr lang="el-GR" sz="28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Παίζουμε παντομίμα </a:t>
            </a:r>
            <a:endParaRPr lang="el-GR" sz="3200"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ενεργητική ακρόαση και μη λεκτική επικοινωνία)</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με </a:t>
            </a:r>
            <a:r>
              <a:rPr lang="en-US" i="1" dirty="0" err="1" smtClean="0">
                <a:latin typeface="Times New Roman" pitchFamily="18" charset="0"/>
                <a:cs typeface="Times New Roman" pitchFamily="18" charset="0"/>
              </a:rPr>
              <a:t>padlet</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«Η παντομίμα μας»</a:t>
            </a:r>
            <a:endParaRPr lang="el-GR" sz="3200" i="1"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5.</a:t>
            </a:r>
            <a:r>
              <a:rPr lang="el-GR" sz="2800" b="1" dirty="0" smtClean="0">
                <a:latin typeface="Times New Roman" pitchFamily="18" charset="0"/>
                <a:cs typeface="Times New Roman" pitchFamily="18" charset="0"/>
              </a:rPr>
              <a:t> Μπαίνω στη θέση του άλλου</a:t>
            </a:r>
            <a:r>
              <a:rPr lang="el-GR" sz="2800" dirty="0" smtClean="0">
                <a:latin typeface="Times New Roman" pitchFamily="18" charset="0"/>
                <a:cs typeface="Times New Roman" pitchFamily="18" charset="0"/>
              </a:rPr>
              <a:t>: </a:t>
            </a:r>
          </a:p>
          <a:p>
            <a:r>
              <a:rPr lang="el-GR" dirty="0" smtClean="0">
                <a:latin typeface="Times New Roman" pitchFamily="18" charset="0"/>
                <a:cs typeface="Times New Roman" pitchFamily="18" charset="0"/>
              </a:rPr>
              <a:t>(πρόληψη </a:t>
            </a:r>
            <a:r>
              <a:rPr lang="el-GR" dirty="0" err="1" smtClean="0">
                <a:latin typeface="Times New Roman" pitchFamily="18" charset="0"/>
                <a:cs typeface="Times New Roman" pitchFamily="18" charset="0"/>
              </a:rPr>
              <a:t>ενδοσχολικής</a:t>
            </a:r>
            <a:r>
              <a:rPr lang="el-GR" dirty="0" smtClean="0">
                <a:latin typeface="Times New Roman" pitchFamily="18" charset="0"/>
                <a:cs typeface="Times New Roman" pitchFamily="18" charset="0"/>
              </a:rPr>
              <a:t> βίας) λίγο πριν τη </a:t>
            </a:r>
            <a:r>
              <a:rPr lang="el-GR" i="1" dirty="0" smtClean="0">
                <a:latin typeface="Times New Roman" pitchFamily="18" charset="0"/>
                <a:cs typeface="Times New Roman" pitchFamily="18" charset="0"/>
              </a:rPr>
              <a:t>δια ζώσης βιωματική δραστηριότητα</a:t>
            </a:r>
            <a:endParaRPr lang="el-GR" sz="3200" dirty="0" smtClean="0">
              <a:latin typeface="Times New Roman" pitchFamily="18" charset="0"/>
              <a:cs typeface="Times New Roman" pitchFamily="18" charset="0"/>
            </a:endParaRPr>
          </a:p>
          <a:p>
            <a:endParaRPr lang="el-GR" sz="2800" dirty="0" smtClean="0"/>
          </a:p>
          <a:p>
            <a:endParaRPr lang="el-GR" sz="2800" dirty="0"/>
          </a:p>
        </p:txBody>
      </p:sp>
    </p:spTree>
    <p:extLst>
      <p:ext uri="{BB962C8B-B14F-4D97-AF65-F5344CB8AC3E}">
        <p14:creationId xmlns:p14="http://schemas.microsoft.com/office/powerpoint/2010/main" xmlns="" val="27452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1566</TotalTime>
  <Words>1349</Words>
  <Application>Microsoft Office PowerPoint</Application>
  <PresentationFormat>Προσαρμογή</PresentationFormat>
  <Paragraphs>246</Paragraphs>
  <Slides>19</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Ηλιοστάσιο</vt:lpstr>
      <vt:lpstr>«Σχολική Εξ Αποστάσεως Εκπαίδευση: Σχεδιασμός και ανάπτυξη πολυμορφικού εκπαιδευτικού υλικού με τη μέθοδο της ΕξΑΕ για την ανάπτυξη συναισθηματικών και κοινωνικών δεξιοτήτων της Συναισθηματικής Νοημοσύνης σε μαθητές του δημοτικού:  εστίαση στην ενσυναίσθηση»</vt:lpstr>
      <vt:lpstr>1. Σκοπός</vt:lpstr>
      <vt:lpstr>2. Συνεισφορά της διπλωματικής</vt:lpstr>
      <vt:lpstr>3. Μεθοδολογία</vt:lpstr>
      <vt:lpstr>4. Θεωρητικό Πλαίσιο (1/2)</vt:lpstr>
      <vt:lpstr>4. Θεωρητικό Πλαίσιο (2/2)</vt:lpstr>
      <vt:lpstr>5. Δομή της διπλωματικής εργασίας </vt:lpstr>
      <vt:lpstr> 6. Παραγόμενο εκπαιδευτικό υλικό (1/3)</vt:lpstr>
      <vt:lpstr>  6. Παραγόμενο εκπαιδευτικό υλικό (2/3)</vt:lpstr>
      <vt:lpstr>  6. Παραγόμενο εκπαιδευτικό υλικό (3/3)</vt:lpstr>
      <vt:lpstr>7. Ερευνητικά Ερωτήματα (1/2)</vt:lpstr>
      <vt:lpstr>7. Ερευνητικά Ερωτήματα (2/2)</vt:lpstr>
      <vt:lpstr>8. Αποτελέσματα (1/4)</vt:lpstr>
      <vt:lpstr>8. Αποτελέσματα  (2/4)</vt:lpstr>
      <vt:lpstr>8. Αποτελέσματα  (3/4)</vt:lpstr>
      <vt:lpstr>8. Αποτελέσματα  (4/4)</vt:lpstr>
      <vt:lpstr>Συμπεράσματα (1/2)</vt:lpstr>
      <vt:lpstr>Συμπεράσματα (2/2)</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Επίσκεψη γνωριμίας</dc:title>
  <dc:creator>admin</dc:creator>
  <cp:lastModifiedBy>user</cp:lastModifiedBy>
  <cp:revision>240</cp:revision>
  <dcterms:created xsi:type="dcterms:W3CDTF">2018-11-07T19:08:01Z</dcterms:created>
  <dcterms:modified xsi:type="dcterms:W3CDTF">2018-12-04T22:37:15Z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