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68" r:id="rId19"/>
    <p:sldId id="277" r:id="rId20"/>
    <p:sldId id="276" r:id="rId21"/>
  </p:sldIdLst>
  <p:sldSz cx="9144000" cy="6858000" type="screen4x3"/>
  <p:notesSz cx="6858000" cy="9734550"/>
  <p:embeddedFontLst>
    <p:embeddedFont>
      <p:font typeface="Book Antiqua" panose="020406020503050303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/lXxQSAO8qMXYfv3PtaDdjQP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FF3058-2493-45A6-8F98-64E6352F0140}">
  <a:tblStyle styleId="{B4FF3058-2493-45A6-8F98-64E6352F014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99" autoAdjust="0"/>
  </p:normalViewPr>
  <p:slideViewPr>
    <p:cSldViewPr snapToGrid="0"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0C7A5-E19F-4589-9FF4-21C6C46F53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1607EBB-19A6-4CD6-8B08-005E917EC740}">
      <dgm:prSet phldrT="[Κείμενο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Ε.Ε. 1:</a:t>
          </a:r>
          <a:r>
            <a:rPr lang="el-G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l-GR"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rPr>
            <a:t>Το εκπαιδευτικό υλικό </a:t>
          </a:r>
          <a:r>
            <a:rPr lang="el-GR" sz="2000" b="0" i="0" u="none" strike="noStrike" cap="none" dirty="0" err="1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rPr>
            <a:t>διέπεται</a:t>
          </a:r>
          <a:r>
            <a:rPr lang="el-GR"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rPr>
            <a:t> από τις αρχές και τη μεθοδολογία της εξ αποστάσεως εκπαίδευσης.</a:t>
          </a:r>
          <a:endParaRPr lang="el-G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140E64-3A37-46EE-89F2-FBA0EE32EBA8}" type="parTrans" cxnId="{1E1E18D4-4E14-48EC-95EC-AEF1356BDDF7}">
      <dgm:prSet/>
      <dgm:spPr/>
      <dgm:t>
        <a:bodyPr/>
        <a:lstStyle/>
        <a:p>
          <a:endParaRPr lang="el-GR"/>
        </a:p>
      </dgm:t>
    </dgm:pt>
    <dgm:pt modelId="{43D3EB16-C2AB-4132-B849-94446CA004AD}" type="sibTrans" cxnId="{1E1E18D4-4E14-48EC-95EC-AEF1356BDDF7}">
      <dgm:prSet/>
      <dgm:spPr/>
      <dgm:t>
        <a:bodyPr/>
        <a:lstStyle/>
        <a:p>
          <a:endParaRPr lang="el-GR"/>
        </a:p>
      </dgm:t>
    </dgm:pt>
    <dgm:pt modelId="{111F0C76-3E7C-4BDD-9E24-EB970D4338AA}">
      <dgm:prSet phldrT="[Κείμενο]" custT="1"/>
      <dgm:spPr/>
      <dgm:t>
        <a:bodyPr/>
        <a:lstStyle/>
        <a:p>
          <a:r>
            <a:rPr lang="el-GR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Φιλικό ύφος, χρήση καθομιλουμένης γλώσσας, πλήθος πηγών, σαφή προσδοκώμενα αποτελέσματα, κ.α. </a:t>
          </a:r>
        </a:p>
      </dgm:t>
    </dgm:pt>
    <dgm:pt modelId="{8ACC1900-3C8F-477D-A3BD-9F9EC69B6CA2}" type="parTrans" cxnId="{FA70A1E8-6188-4566-8BB3-EAD7B14B099F}">
      <dgm:prSet/>
      <dgm:spPr/>
      <dgm:t>
        <a:bodyPr/>
        <a:lstStyle/>
        <a:p>
          <a:endParaRPr lang="el-GR"/>
        </a:p>
      </dgm:t>
    </dgm:pt>
    <dgm:pt modelId="{0F0F75FD-5B04-45E2-B354-8792003BF919}" type="sibTrans" cxnId="{FA70A1E8-6188-4566-8BB3-EAD7B14B099F}">
      <dgm:prSet/>
      <dgm:spPr/>
      <dgm:t>
        <a:bodyPr/>
        <a:lstStyle/>
        <a:p>
          <a:endParaRPr lang="el-GR"/>
        </a:p>
      </dgm:t>
    </dgm:pt>
    <dgm:pt modelId="{BD913C6F-9342-4287-98E6-E9EA04A06DF7}">
      <dgm:prSet phldrT="[Κείμενο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buClr>
              <a:srgbClr val="000000"/>
            </a:buClr>
            <a:buSzPts val="2800"/>
            <a:buFont typeface="Arial"/>
            <a:buNone/>
          </a:pPr>
          <a:r>
            <a:rPr lang="el-GR" sz="20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rPr>
            <a:t>Ε.Ε. 2.</a:t>
          </a:r>
          <a:r>
            <a:rPr lang="el-GR"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rPr>
            <a:t> Το εκπαιδευτικό υλικό έχει δημιουργηθεί σύμφωνα με τις αρχές της </a:t>
          </a:r>
          <a:r>
            <a:rPr lang="el-GR" sz="2000" b="0" i="0" u="none" strike="noStrike" cap="none" dirty="0" err="1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rPr>
            <a:t>Πολυμεσικής</a:t>
          </a:r>
          <a:r>
            <a:rPr lang="el-GR"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rPr>
            <a:t> Μάθησης</a:t>
          </a:r>
          <a:endParaRPr lang="el-G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CDB2CF-7723-4532-B9D2-745DFE226B18}" type="parTrans" cxnId="{68CCD5C6-2F93-4F3D-B938-161DCA6C7100}">
      <dgm:prSet/>
      <dgm:spPr/>
      <dgm:t>
        <a:bodyPr/>
        <a:lstStyle/>
        <a:p>
          <a:endParaRPr lang="el-GR"/>
        </a:p>
      </dgm:t>
    </dgm:pt>
    <dgm:pt modelId="{F75A09AB-0F47-4ECF-87AB-714C0C8C3EDA}" type="sibTrans" cxnId="{68CCD5C6-2F93-4F3D-B938-161DCA6C7100}">
      <dgm:prSet/>
      <dgm:spPr/>
      <dgm:t>
        <a:bodyPr/>
        <a:lstStyle/>
        <a:p>
          <a:endParaRPr lang="el-GR"/>
        </a:p>
      </dgm:t>
    </dgm:pt>
    <dgm:pt modelId="{610F7931-B82F-441E-9A4D-817EBA652F1A}">
      <dgm:prSet phldrT="[Κείμενο]" custT="1"/>
      <dgm:spPr/>
      <dgm:t>
        <a:bodyPr/>
        <a:lstStyle/>
        <a:p>
          <a:r>
            <a:rPr lang="el-GR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Συνδυασμός εικόνας, βίντεο, αφήγηση σε φιλική γλώσσα, μικρά και περιεκτικά κείμενα, απουσία μη σχετικών πληροφοριών, χρήση </a:t>
          </a:r>
          <a:r>
            <a:rPr lang="en-GB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avatar, </a:t>
          </a:r>
          <a:r>
            <a:rPr lang="el-GR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διαδραστικές</a:t>
          </a:r>
          <a:r>
            <a:rPr lang="el-GR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δραστηριότητες, κ.α.  </a:t>
          </a:r>
        </a:p>
      </dgm:t>
    </dgm:pt>
    <dgm:pt modelId="{62A83844-DEFF-47CA-B546-D03894897CE7}" type="parTrans" cxnId="{496141ED-8D03-4AAE-BB48-AD51E6607490}">
      <dgm:prSet/>
      <dgm:spPr/>
      <dgm:t>
        <a:bodyPr/>
        <a:lstStyle/>
        <a:p>
          <a:endParaRPr lang="el-GR"/>
        </a:p>
      </dgm:t>
    </dgm:pt>
    <dgm:pt modelId="{D2546400-7F19-4F2D-A510-D6FB5CD386F6}" type="sibTrans" cxnId="{496141ED-8D03-4AAE-BB48-AD51E6607490}">
      <dgm:prSet/>
      <dgm:spPr/>
      <dgm:t>
        <a:bodyPr/>
        <a:lstStyle/>
        <a:p>
          <a:endParaRPr lang="el-GR"/>
        </a:p>
      </dgm:t>
    </dgm:pt>
    <dgm:pt modelId="{01365EFD-BB7A-46F4-A6C5-1F3DAB6E511C}" type="pres">
      <dgm:prSet presAssocID="{E7C0C7A5-E19F-4589-9FF4-21C6C46F532C}" presName="linear" presStyleCnt="0">
        <dgm:presLayoutVars>
          <dgm:animLvl val="lvl"/>
          <dgm:resizeHandles val="exact"/>
        </dgm:presLayoutVars>
      </dgm:prSet>
      <dgm:spPr/>
    </dgm:pt>
    <dgm:pt modelId="{CD307AFD-4023-473F-A2B2-E9F0662DB840}" type="pres">
      <dgm:prSet presAssocID="{01607EBB-19A6-4CD6-8B08-005E917EC740}" presName="parentText" presStyleLbl="node1" presStyleIdx="0" presStyleCnt="2" custScaleX="92311" custScaleY="82218" custLinFactNeighborX="-2035" custLinFactNeighborY="-6007">
        <dgm:presLayoutVars>
          <dgm:chMax val="0"/>
          <dgm:bulletEnabled val="1"/>
        </dgm:presLayoutVars>
      </dgm:prSet>
      <dgm:spPr/>
    </dgm:pt>
    <dgm:pt modelId="{A5F21F1D-03D6-4C3E-9354-E0B1A2C12497}" type="pres">
      <dgm:prSet presAssocID="{01607EBB-19A6-4CD6-8B08-005E917EC740}" presName="childText" presStyleLbl="revTx" presStyleIdx="0" presStyleCnt="2">
        <dgm:presLayoutVars>
          <dgm:bulletEnabled val="1"/>
        </dgm:presLayoutVars>
      </dgm:prSet>
      <dgm:spPr/>
    </dgm:pt>
    <dgm:pt modelId="{80F90E25-040C-46D4-9E74-BADCF9288A31}" type="pres">
      <dgm:prSet presAssocID="{BD913C6F-9342-4287-98E6-E9EA04A06DF7}" presName="parentText" presStyleLbl="node1" presStyleIdx="1" presStyleCnt="2" custScaleX="93443" custScaleY="72966" custLinFactNeighborX="2" custLinFactNeighborY="-8581">
        <dgm:presLayoutVars>
          <dgm:chMax val="0"/>
          <dgm:bulletEnabled val="1"/>
        </dgm:presLayoutVars>
      </dgm:prSet>
      <dgm:spPr/>
    </dgm:pt>
    <dgm:pt modelId="{61BCB6F0-9BFD-4DC3-AC1E-8C7E8BDD6870}" type="pres">
      <dgm:prSet presAssocID="{BD913C6F-9342-4287-98E6-E9EA04A06DF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EC39D07-6FE3-4437-89A9-771107043621}" type="presOf" srcId="{111F0C76-3E7C-4BDD-9E24-EB970D4338AA}" destId="{A5F21F1D-03D6-4C3E-9354-E0B1A2C12497}" srcOrd="0" destOrd="0" presId="urn:microsoft.com/office/officeart/2005/8/layout/vList2"/>
    <dgm:cxn modelId="{90BC5F27-3DC5-44E1-A8B7-61B8E21B5B44}" type="presOf" srcId="{01607EBB-19A6-4CD6-8B08-005E917EC740}" destId="{CD307AFD-4023-473F-A2B2-E9F0662DB840}" srcOrd="0" destOrd="0" presId="urn:microsoft.com/office/officeart/2005/8/layout/vList2"/>
    <dgm:cxn modelId="{04BE1D35-2867-44C2-8BCA-7187946FAFC3}" type="presOf" srcId="{610F7931-B82F-441E-9A4D-817EBA652F1A}" destId="{61BCB6F0-9BFD-4DC3-AC1E-8C7E8BDD6870}" srcOrd="0" destOrd="0" presId="urn:microsoft.com/office/officeart/2005/8/layout/vList2"/>
    <dgm:cxn modelId="{1C557892-D34A-4697-8403-96F2078A4890}" type="presOf" srcId="{E7C0C7A5-E19F-4589-9FF4-21C6C46F532C}" destId="{01365EFD-BB7A-46F4-A6C5-1F3DAB6E511C}" srcOrd="0" destOrd="0" presId="urn:microsoft.com/office/officeart/2005/8/layout/vList2"/>
    <dgm:cxn modelId="{68CCD5C6-2F93-4F3D-B938-161DCA6C7100}" srcId="{E7C0C7A5-E19F-4589-9FF4-21C6C46F532C}" destId="{BD913C6F-9342-4287-98E6-E9EA04A06DF7}" srcOrd="1" destOrd="0" parTransId="{84CDB2CF-7723-4532-B9D2-745DFE226B18}" sibTransId="{F75A09AB-0F47-4ECF-87AB-714C0C8C3EDA}"/>
    <dgm:cxn modelId="{1E1E18D4-4E14-48EC-95EC-AEF1356BDDF7}" srcId="{E7C0C7A5-E19F-4589-9FF4-21C6C46F532C}" destId="{01607EBB-19A6-4CD6-8B08-005E917EC740}" srcOrd="0" destOrd="0" parTransId="{50140E64-3A37-46EE-89F2-FBA0EE32EBA8}" sibTransId="{43D3EB16-C2AB-4132-B849-94446CA004AD}"/>
    <dgm:cxn modelId="{FA70A1E8-6188-4566-8BB3-EAD7B14B099F}" srcId="{01607EBB-19A6-4CD6-8B08-005E917EC740}" destId="{111F0C76-3E7C-4BDD-9E24-EB970D4338AA}" srcOrd="0" destOrd="0" parTransId="{8ACC1900-3C8F-477D-A3BD-9F9EC69B6CA2}" sibTransId="{0F0F75FD-5B04-45E2-B354-8792003BF919}"/>
    <dgm:cxn modelId="{496141ED-8D03-4AAE-BB48-AD51E6607490}" srcId="{BD913C6F-9342-4287-98E6-E9EA04A06DF7}" destId="{610F7931-B82F-441E-9A4D-817EBA652F1A}" srcOrd="0" destOrd="0" parTransId="{62A83844-DEFF-47CA-B546-D03894897CE7}" sibTransId="{D2546400-7F19-4F2D-A510-D6FB5CD386F6}"/>
    <dgm:cxn modelId="{3CD01BF3-457C-44EB-B515-9FB9381CE95E}" type="presOf" srcId="{BD913C6F-9342-4287-98E6-E9EA04A06DF7}" destId="{80F90E25-040C-46D4-9E74-BADCF9288A31}" srcOrd="0" destOrd="0" presId="urn:microsoft.com/office/officeart/2005/8/layout/vList2"/>
    <dgm:cxn modelId="{91AE5C06-081D-4FB6-B1AE-9B7606D38EEA}" type="presParOf" srcId="{01365EFD-BB7A-46F4-A6C5-1F3DAB6E511C}" destId="{CD307AFD-4023-473F-A2B2-E9F0662DB840}" srcOrd="0" destOrd="0" presId="urn:microsoft.com/office/officeart/2005/8/layout/vList2"/>
    <dgm:cxn modelId="{4B0BC0D8-6264-4BF9-9680-84F4F842FCFB}" type="presParOf" srcId="{01365EFD-BB7A-46F4-A6C5-1F3DAB6E511C}" destId="{A5F21F1D-03D6-4C3E-9354-E0B1A2C12497}" srcOrd="1" destOrd="0" presId="urn:microsoft.com/office/officeart/2005/8/layout/vList2"/>
    <dgm:cxn modelId="{5C8A577C-F0A2-45EB-88FF-D9AA62131CC8}" type="presParOf" srcId="{01365EFD-BB7A-46F4-A6C5-1F3DAB6E511C}" destId="{80F90E25-040C-46D4-9E74-BADCF9288A31}" srcOrd="2" destOrd="0" presId="urn:microsoft.com/office/officeart/2005/8/layout/vList2"/>
    <dgm:cxn modelId="{5C8058F5-B3F6-4310-BA28-5BE1FE203DD0}" type="presParOf" srcId="{01365EFD-BB7A-46F4-A6C5-1F3DAB6E511C}" destId="{61BCB6F0-9BFD-4DC3-AC1E-8C7E8BDD687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07AFD-4023-473F-A2B2-E9F0662DB840}">
      <dsp:nvSpPr>
        <dsp:cNvPr id="0" name=""/>
        <dsp:cNvSpPr/>
      </dsp:nvSpPr>
      <dsp:spPr>
        <a:xfrm>
          <a:off x="147740" y="0"/>
          <a:ext cx="7536907" cy="93886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Ε.Ε. 1:</a:t>
          </a:r>
          <a:r>
            <a:rPr lang="el-G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l-GR" sz="2000" b="0" i="0" u="none" strike="noStrike" kern="1200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rPr>
            <a:t>Το εκπαιδευτικό υλικό </a:t>
          </a:r>
          <a:r>
            <a:rPr lang="el-GR" sz="2000" b="0" i="0" u="none" strike="noStrike" kern="1200" cap="none" dirty="0" err="1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rPr>
            <a:t>διέπεται</a:t>
          </a:r>
          <a:r>
            <a:rPr lang="el-GR" sz="2000" b="0" i="0" u="none" strike="noStrike" kern="1200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rPr>
            <a:t> από τις αρχές και τη μεθοδολογία της εξ αποστάσεως εκπαίδευσης.</a:t>
          </a:r>
          <a:endParaRPr lang="el-G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572" y="45832"/>
        <a:ext cx="7445243" cy="847199"/>
      </dsp:txXfrm>
    </dsp:sp>
    <dsp:sp modelId="{A5F21F1D-03D6-4C3E-9354-E0B1A2C12497}">
      <dsp:nvSpPr>
        <dsp:cNvPr id="0" name=""/>
        <dsp:cNvSpPr/>
      </dsp:nvSpPr>
      <dsp:spPr>
        <a:xfrm>
          <a:off x="0" y="950393"/>
          <a:ext cx="8164691" cy="101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29" tIns="33020" rIns="184912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Φιλικό ύφος, χρήση καθομιλουμένης γλώσσας, πλήθος πηγών, σαφή προσδοκώμενα αποτελέσματα, κ.α. </a:t>
          </a:r>
        </a:p>
      </dsp:txBody>
      <dsp:txXfrm>
        <a:off x="0" y="950393"/>
        <a:ext cx="8164691" cy="1010160"/>
      </dsp:txXfrm>
    </dsp:sp>
    <dsp:sp modelId="{80F90E25-040C-46D4-9E74-BADCF9288A31}">
      <dsp:nvSpPr>
        <dsp:cNvPr id="0" name=""/>
        <dsp:cNvSpPr/>
      </dsp:nvSpPr>
      <dsp:spPr>
        <a:xfrm>
          <a:off x="267842" y="1835948"/>
          <a:ext cx="7629332" cy="83321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2800"/>
            <a:buFont typeface="Arial"/>
            <a:buNone/>
          </a:pPr>
          <a:r>
            <a:rPr lang="el-GR" sz="2000" b="1" i="0" u="none" strike="noStrike" kern="1200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rPr>
            <a:t>Ε.Ε. 2.</a:t>
          </a:r>
          <a:r>
            <a:rPr lang="el-GR" sz="2000" b="0" i="0" u="none" strike="noStrike" kern="1200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rPr>
            <a:t> Το εκπαιδευτικό υλικό έχει δημιουργηθεί σύμφωνα με τις αρχές της </a:t>
          </a:r>
          <a:r>
            <a:rPr lang="el-GR" sz="2000" b="0" i="0" u="none" strike="noStrike" kern="1200" cap="none" dirty="0" err="1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rPr>
            <a:t>Πολυμεσικής</a:t>
          </a:r>
          <a:r>
            <a:rPr lang="el-GR" sz="2000" b="0" i="0" u="none" strike="noStrike" kern="1200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rPr>
            <a:t> Μάθησης</a:t>
          </a:r>
          <a:endParaRPr lang="el-G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516" y="1876622"/>
        <a:ext cx="7547984" cy="751865"/>
      </dsp:txXfrm>
    </dsp:sp>
    <dsp:sp modelId="{61BCB6F0-9BFD-4DC3-AC1E-8C7E8BDD6870}">
      <dsp:nvSpPr>
        <dsp:cNvPr id="0" name=""/>
        <dsp:cNvSpPr/>
      </dsp:nvSpPr>
      <dsp:spPr>
        <a:xfrm>
          <a:off x="0" y="2793766"/>
          <a:ext cx="8164691" cy="145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29" tIns="33020" rIns="184912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Συνδυασμός εικόνας, βίντεο, αφήγηση σε φιλική γλώσσα, μικρά και περιεκτικά κείμενα, απουσία μη σχετικών πληροφοριών, χρήση </a:t>
          </a:r>
          <a:r>
            <a:rPr lang="en-GB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avatar, </a:t>
          </a:r>
          <a:r>
            <a:rPr lang="el-GR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διαδραστικές</a:t>
          </a:r>
          <a:r>
            <a:rPr lang="el-GR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δραστηριότητες, κ.α.  </a:t>
          </a:r>
        </a:p>
      </dsp:txBody>
      <dsp:txXfrm>
        <a:off x="0" y="2793766"/>
        <a:ext cx="8164691" cy="1452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245600"/>
            <a:ext cx="297180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245600"/>
            <a:ext cx="297180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9245600"/>
            <a:ext cx="297180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12:notes"/>
          <p:cNvSpPr txBox="1">
            <a:spLocks noGrp="1"/>
          </p:cNvSpPr>
          <p:nvPr>
            <p:ph type="sldNum" idx="12"/>
          </p:nvPr>
        </p:nvSpPr>
        <p:spPr>
          <a:xfrm>
            <a:off x="3884613" y="9245600"/>
            <a:ext cx="297180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:notes"/>
          <p:cNvSpPr txBox="1">
            <a:spLocks noGrp="1"/>
          </p:cNvSpPr>
          <p:nvPr>
            <p:ph type="body" idx="1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:notes"/>
          <p:cNvSpPr txBox="1">
            <a:spLocks noGrp="1"/>
          </p:cNvSpPr>
          <p:nvPr>
            <p:ph type="body" idx="1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:notes"/>
          <p:cNvSpPr txBox="1">
            <a:spLocks noGrp="1"/>
          </p:cNvSpPr>
          <p:nvPr>
            <p:ph type="body" idx="1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:notes"/>
          <p:cNvSpPr txBox="1">
            <a:spLocks noGrp="1"/>
          </p:cNvSpPr>
          <p:nvPr>
            <p:ph type="body" idx="1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13:notes"/>
          <p:cNvSpPr txBox="1">
            <a:spLocks noGrp="1"/>
          </p:cNvSpPr>
          <p:nvPr>
            <p:ph type="sldNum" idx="12"/>
          </p:nvPr>
        </p:nvSpPr>
        <p:spPr>
          <a:xfrm>
            <a:off x="3884613" y="9245600"/>
            <a:ext cx="297180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13:notes"/>
          <p:cNvSpPr txBox="1">
            <a:spLocks noGrp="1"/>
          </p:cNvSpPr>
          <p:nvPr>
            <p:ph type="sldNum" idx="12"/>
          </p:nvPr>
        </p:nvSpPr>
        <p:spPr>
          <a:xfrm>
            <a:off x="3884613" y="9245600"/>
            <a:ext cx="297180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880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2:notes"/>
          <p:cNvSpPr txBox="1">
            <a:spLocks noGrp="1"/>
          </p:cNvSpPr>
          <p:nvPr>
            <p:ph type="sldNum" idx="12"/>
          </p:nvPr>
        </p:nvSpPr>
        <p:spPr>
          <a:xfrm>
            <a:off x="3884613" y="9245600"/>
            <a:ext cx="297180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 txBox="1">
            <a:spLocks noGrp="1"/>
          </p:cNvSpPr>
          <p:nvPr>
            <p:ph type="body" idx="1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00"/>
              <a:buNone/>
            </a:pPr>
            <a:r>
              <a:rPr lang="el-GR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3884613" y="9245600"/>
            <a:ext cx="297180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157" name="Google Shape;157;p8:notes"/>
          <p:cNvSpPr txBox="1">
            <a:spLocks noGrp="1"/>
          </p:cNvSpPr>
          <p:nvPr>
            <p:ph type="sldNum" idx="12"/>
          </p:nvPr>
        </p:nvSpPr>
        <p:spPr>
          <a:xfrm>
            <a:off x="3884613" y="9245600"/>
            <a:ext cx="297180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ctrTitle"/>
          </p:nvPr>
        </p:nvSpPr>
        <p:spPr>
          <a:xfrm>
            <a:off x="1143000" y="784188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22" name="Google Shape;22;p18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467544" y="764704"/>
            <a:ext cx="576064" cy="1008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467544" y="2316163"/>
            <a:ext cx="675456" cy="792088"/>
          </a:xfrm>
          <a:prstGeom prst="homePlate">
            <a:avLst>
              <a:gd name="adj" fmla="val 50000"/>
            </a:avLst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>
  <p:cSld name="Τίτλος και περιεχόμενο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80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marL="914400" lvl="1" indent="-482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31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6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30" name="Google Shape;30;p19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19"/>
          <p:cNvCxnSpPr/>
          <p:nvPr/>
        </p:nvCxnSpPr>
        <p:spPr>
          <a:xfrm>
            <a:off x="1522058" y="1194393"/>
            <a:ext cx="7034182" cy="7353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2;p19"/>
          <p:cNvCxnSpPr/>
          <p:nvPr/>
        </p:nvCxnSpPr>
        <p:spPr>
          <a:xfrm>
            <a:off x="467544" y="6453336"/>
            <a:ext cx="8476309" cy="19555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FEC51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19"/>
          <p:cNvSpPr/>
          <p:nvPr/>
        </p:nvSpPr>
        <p:spPr>
          <a:xfrm>
            <a:off x="467544" y="628501"/>
            <a:ext cx="576064" cy="1008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19"/>
          <p:cNvSpPr/>
          <p:nvPr/>
        </p:nvSpPr>
        <p:spPr>
          <a:xfrm>
            <a:off x="467544" y="603852"/>
            <a:ext cx="675456" cy="792088"/>
          </a:xfrm>
          <a:prstGeom prst="homePlate">
            <a:avLst>
              <a:gd name="adj" fmla="val 50000"/>
            </a:avLst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1143000" y="365127"/>
            <a:ext cx="7372350" cy="1075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5" name="Google Shape;15;p17"/>
          <p:cNvSpPr/>
          <p:nvPr/>
        </p:nvSpPr>
        <p:spPr>
          <a:xfrm>
            <a:off x="163906" y="796626"/>
            <a:ext cx="865983" cy="781781"/>
          </a:xfrm>
          <a:custGeom>
            <a:avLst/>
            <a:gdLst/>
            <a:ahLst/>
            <a:cxnLst/>
            <a:rect l="l" t="t" r="r" b="b"/>
            <a:pathLst>
              <a:path w="8042" h="10000" extrusionOk="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://chamilo.datacenter.uoc.gr/metchamilo/courses/FILANAGNWSIAAMPDHMOSIAKENTRIKHBIBL/index.php?id_session=0" TargetMode="External"/><Relationship Id="rId7" Type="http://schemas.openxmlformats.org/officeDocument/2006/relationships/hyperlink" Target="http://chamilo.datacenter.uoc.gr/metchamilo/main/lp/lp_controller.php?cidReq=FILANAGNWSIAAMPDHMOSIAKENTRIKHBIBL&amp;id_session=0&amp;gidReq=0&amp;gradebook=0&amp;origin=&amp;action=view&amp;lp_id=182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://chamilo.datacenter.uoc.gr/metchamilo/main/lp/lp_controller.php?cidReq=FILANAGNWSIAAMPDHMOSIAKENTRIKHBIBL&amp;id_session=0&amp;gidReq=0&amp;gradebook=0&amp;origin=&amp;action=view&amp;lp_id=1814" TargetMode="Externa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1115616" y="1393005"/>
            <a:ext cx="7776864" cy="180843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l-GR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Σχεδιασμός, ανάπτυξη και αποτίμηση επιμορφωτικού υλικού με τη μέθοδο της ΕξΑΕ για την ενίσχυση της Φιλαναγνωσίας και των γνώσεων για την Δημόσια Κεντρική Βιβλιοθήκη Ρεθύμνου σε εκπαιδευτικούς Πρωτοβάθμιας Εκπαίδευσης.</a:t>
            </a:r>
            <a:br>
              <a:rPr lang="el-GR" sz="18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l-GR" sz="18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cxnSp>
        <p:nvCxnSpPr>
          <p:cNvPr id="99" name="Google Shape;99;p1"/>
          <p:cNvCxnSpPr/>
          <p:nvPr/>
        </p:nvCxnSpPr>
        <p:spPr>
          <a:xfrm>
            <a:off x="1789760" y="1045383"/>
            <a:ext cx="7034182" cy="7353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1"/>
          <p:cNvSpPr/>
          <p:nvPr/>
        </p:nvSpPr>
        <p:spPr>
          <a:xfrm>
            <a:off x="1604896" y="251187"/>
            <a:ext cx="74039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Πρόγραμμα Μεταπτυχιακών Σπουδών: </a:t>
            </a:r>
            <a:endParaRPr sz="14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«Επιστήμες της Αγωγής - Εξ Αποστάσεως Εκπαίδευση  με την χρήση των ΤΠΕ (e-Learning)»</a:t>
            </a:r>
            <a:endParaRPr sz="12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187624" y="5933891"/>
            <a:ext cx="72042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None/>
            </a:pPr>
            <a:r>
              <a:rPr lang="el-GR" sz="2000" b="0" i="1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Ρέθυμνο, 2022</a:t>
            </a:r>
            <a:endParaRPr sz="20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1"/>
          <p:cNvCxnSpPr/>
          <p:nvPr/>
        </p:nvCxnSpPr>
        <p:spPr>
          <a:xfrm rot="10800000" flipH="1">
            <a:off x="1789760" y="1101540"/>
            <a:ext cx="7034182" cy="1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1"/>
          <p:cNvCxnSpPr/>
          <p:nvPr/>
        </p:nvCxnSpPr>
        <p:spPr>
          <a:xfrm>
            <a:off x="1638680" y="5589240"/>
            <a:ext cx="6991725" cy="12969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FEC51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" name="Google Shape;104;p1"/>
          <p:cNvSpPr/>
          <p:nvPr/>
        </p:nvSpPr>
        <p:spPr>
          <a:xfrm>
            <a:off x="1908189" y="3524605"/>
            <a:ext cx="6029664" cy="584775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l-GR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Βαρβαντάκη Σταυρούλα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5" name="Google Shape;105;p1"/>
          <p:cNvGraphicFramePr/>
          <p:nvPr/>
        </p:nvGraphicFramePr>
        <p:xfrm>
          <a:off x="1908189" y="4970642"/>
          <a:ext cx="6096000" cy="640090"/>
        </p:xfrm>
        <a:graphic>
          <a:graphicData uri="http://schemas.openxmlformats.org/drawingml/2006/table">
            <a:tbl>
              <a:tblPr firstRow="1" bandRow="1">
                <a:noFill/>
                <a:tableStyleId>{B4FF3058-2493-45A6-8F98-64E6352F0140}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b="1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Δρ. </a:t>
                      </a:r>
                      <a:r>
                        <a:rPr lang="el-GR" sz="1800" b="1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Κωτσίδης</a:t>
                      </a:r>
                      <a:r>
                        <a:rPr lang="el-GR" sz="1800" b="1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Κωνσταντίνος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Δρ. Τρούλη Καλλιόπη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b="1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Δρ. Παπαδημητρίου Σοφία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0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6" name="Google Shape;106;p1"/>
          <p:cNvSpPr/>
          <p:nvPr/>
        </p:nvSpPr>
        <p:spPr>
          <a:xfrm>
            <a:off x="1535809" y="4544582"/>
            <a:ext cx="68407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Επιτροπή Κρίσης ΔΕ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 txBox="1"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lang="el-GR" sz="3600"/>
            </a:br>
            <a:r>
              <a:rPr lang="el-GR" sz="3600"/>
              <a:t>	</a:t>
            </a:r>
            <a:r>
              <a:rPr lang="el-GR" sz="3600">
                <a:latin typeface="Times New Roman"/>
                <a:ea typeface="Times New Roman"/>
                <a:cs typeface="Times New Roman"/>
                <a:sym typeface="Times New Roman"/>
              </a:rPr>
              <a:t>Εκπαιδευτικό υλικό 2/2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3" name="Google Shape;203;p1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2997732"/>
            <a:ext cx="3006334" cy="307336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/>
          <p:nvPr/>
        </p:nvSpPr>
        <p:spPr>
          <a:xfrm>
            <a:off x="1835696" y="1309444"/>
            <a:ext cx="5328592" cy="64807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AF81A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Περιγραφή Ε.Υ.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79912" y="2040331"/>
            <a:ext cx="3006334" cy="213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0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6108" y="4306958"/>
            <a:ext cx="3196967" cy="213715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 txBox="1"/>
          <p:nvPr/>
        </p:nvSpPr>
        <p:spPr>
          <a:xfrm>
            <a:off x="1102281" y="2333341"/>
            <a:ext cx="2024892" cy="36929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Αρχική οθόνη Ε.Υ.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7276987" y="2817712"/>
            <a:ext cx="720080" cy="3600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1EFD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7124591" y="2366376"/>
            <a:ext cx="1014530" cy="369332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l-GR" sz="18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</a:t>
            </a:r>
            <a:r>
              <a:rPr lang="el-GR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Δ.Ε.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4036401" y="4653136"/>
            <a:ext cx="1014530" cy="369332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l-GR" sz="18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</a:t>
            </a:r>
            <a:r>
              <a:rPr lang="el-GR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Δ.Ε.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4214089" y="5241565"/>
            <a:ext cx="535599" cy="28571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4E0B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 txBox="1"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lang="el-GR" sz="3600"/>
            </a:br>
            <a:r>
              <a:rPr lang="el-GR" sz="3600"/>
              <a:t> 	</a:t>
            </a:r>
            <a:r>
              <a:rPr lang="el-GR" sz="3600">
                <a:latin typeface="Times New Roman"/>
                <a:ea typeface="Times New Roman"/>
                <a:cs typeface="Times New Roman"/>
                <a:sym typeface="Times New Roman"/>
              </a:rPr>
              <a:t>Δημιουργία εκπαιδευτικού υλικού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1"/>
          <p:cNvSpPr/>
          <p:nvPr/>
        </p:nvSpPr>
        <p:spPr>
          <a:xfrm>
            <a:off x="3203848" y="3311420"/>
            <a:ext cx="3672408" cy="263786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l-GR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H5P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l-GR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Chamilo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l-GR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Padlet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l-GR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Xbox Game Bar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l-GR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Youtube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>
            <a:off x="1547664" y="1700808"/>
            <a:ext cx="6480720" cy="1008112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Τεχνολογικά εργαλεία που χρησιμοποιήθηκαν στην δημιουργία του εκπαιδευτικού υλικού.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>
            <a:spLocks noGrp="1"/>
          </p:cNvSpPr>
          <p:nvPr>
            <p:ph type="title"/>
          </p:nvPr>
        </p:nvSpPr>
        <p:spPr>
          <a:xfrm>
            <a:off x="1043608" y="620688"/>
            <a:ext cx="77768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l-GR" sz="3600">
                <a:latin typeface="Times New Roman"/>
                <a:ea typeface="Times New Roman"/>
                <a:cs typeface="Times New Roman"/>
                <a:sym typeface="Times New Roman"/>
              </a:rPr>
              <a:t>Μεθοδολογία έρευνας</a:t>
            </a:r>
            <a:endParaRPr sz="4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12"/>
          <p:cNvSpPr/>
          <p:nvPr/>
        </p:nvSpPr>
        <p:spPr>
          <a:xfrm>
            <a:off x="827584" y="1196752"/>
            <a:ext cx="7992888" cy="5093662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l-GR" sz="2500" b="1" i="0" u="none" strike="noStrike" cap="none" dirty="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Είδος</a:t>
            </a:r>
            <a:r>
              <a:rPr lang="el-GR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l-GR" sz="25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Ποιοτική έ</a:t>
            </a:r>
            <a:r>
              <a:rPr lang="el-GR" sz="25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ρευνα διαμορφωτικής αξιολόγησης Ε.Υ.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l-GR" sz="2500" b="1" i="0" u="none" strike="noStrike" cap="none" dirty="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Χρονική Περίοδος</a:t>
            </a:r>
            <a:r>
              <a:rPr lang="el-GR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l-GR" sz="25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Νοέμβριος – Δεκέμβριος 2021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l-GR" sz="2500" b="1" i="0" u="none" strike="noStrike" cap="none" dirty="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Μέθοδος δειγματοληψίας</a:t>
            </a:r>
            <a:r>
              <a:rPr lang="el-GR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l-GR" sz="25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Σκόπιμη δειγματοληψία (</a:t>
            </a:r>
            <a:r>
              <a:rPr lang="el-GR" sz="18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δειγματοληψία ειδικών)</a:t>
            </a:r>
            <a:endParaRPr sz="25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l-GR" sz="2500" b="1" i="0" u="none" strike="noStrike" cap="none" dirty="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Συμμετέχοντες</a:t>
            </a:r>
            <a:r>
              <a:rPr lang="el-GR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l-GR" sz="25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μεταπτυχιακοί φοιτητές του ΠΜΣ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l-GR" sz="2500" b="1" i="0" u="none" strike="noStrike" cap="none" dirty="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Μέσα συλλογής δεδομένων</a:t>
            </a:r>
            <a:r>
              <a:rPr lang="el-GR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l-GR" sz="25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Ερωτηματολόγια ανοικτού τύπου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l-GR" sz="2500" b="1" i="0" u="none" strike="noStrike" cap="none" dirty="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Μονάδα ανάλυσης </a:t>
            </a:r>
            <a:r>
              <a:rPr lang="el-GR" sz="25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l-GR" sz="25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Φράση με αυτοτελές εννοιολογικό περιεχόμενο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 txBox="1"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>
                <a:latin typeface="Times New Roman"/>
                <a:ea typeface="Times New Roman"/>
                <a:cs typeface="Times New Roman"/>
                <a:sym typeface="Times New Roman"/>
              </a:rPr>
              <a:t>Αποτελέσματα έρευνας 1/3</a:t>
            </a:r>
            <a:endParaRPr sz="4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8" name="Google Shape;238;p14"/>
          <p:cNvGrpSpPr/>
          <p:nvPr/>
        </p:nvGrpSpPr>
        <p:grpSpPr>
          <a:xfrm>
            <a:off x="1320621" y="1485157"/>
            <a:ext cx="7415005" cy="5037695"/>
            <a:chOff x="0" y="60449"/>
            <a:chExt cx="7415005" cy="5037695"/>
          </a:xfrm>
        </p:grpSpPr>
        <p:sp>
          <p:nvSpPr>
            <p:cNvPr id="239" name="Google Shape;239;p14"/>
            <p:cNvSpPr/>
            <p:nvPr/>
          </p:nvSpPr>
          <p:spPr>
            <a:xfrm rot="5400000">
              <a:off x="4345532" y="-1521710"/>
              <a:ext cx="1393342" cy="474560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7CAAC">
                <a:alpha val="89803"/>
              </a:srgbClr>
            </a:solidFill>
            <a:ln w="25400" cap="flat" cmpd="sng">
              <a:solidFill>
                <a:srgbClr val="CFDE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 txBox="1"/>
            <p:nvPr/>
          </p:nvSpPr>
          <p:spPr>
            <a:xfrm>
              <a:off x="2669402" y="222437"/>
              <a:ext cx="4677586" cy="1257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l-GR" sz="20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Βιβλιογραφική τεκμηρίωση 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l-GR" sz="20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Συγκριτική ανάλυση/ κριτική συζήτηση 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l-GR" sz="20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Επιπλέον πηγές για μελέτη</a:t>
              </a: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0" y="60449"/>
              <a:ext cx="2669402" cy="1643759"/>
            </a:xfrm>
            <a:prstGeom prst="roundRect">
              <a:avLst>
                <a:gd name="adj" fmla="val 16667"/>
              </a:avLst>
            </a:prstGeom>
            <a:solidFill>
              <a:srgbClr val="C55A1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 txBox="1"/>
            <p:nvPr/>
          </p:nvSpPr>
          <p:spPr>
            <a:xfrm>
              <a:off x="80242" y="140691"/>
              <a:ext cx="2508918" cy="1483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49525" rIns="99050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l-GR" sz="26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Επιστημονική συνοχή – τεκμηρίωση</a:t>
              </a: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 rot="5400000">
              <a:off x="4305898" y="177515"/>
              <a:ext cx="1472611" cy="474560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4E0B2">
                <a:alpha val="89803"/>
              </a:srgbClr>
            </a:solidFill>
            <a:ln w="25400" cap="flat" cmpd="sng">
              <a:solidFill>
                <a:srgbClr val="CFDE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 txBox="1"/>
            <p:nvPr/>
          </p:nvSpPr>
          <p:spPr>
            <a:xfrm>
              <a:off x="2669403" y="1885898"/>
              <a:ext cx="4673716" cy="1328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lang="el-GR" sz="17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Χρήση καθομιλουμένης, (χωρίς απώλεια επιστ. υπόβαθρου)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lang="el-GR" sz="17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Φιλικό ύφος, χρήση προσωπικών αντωνυμιών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lang="el-GR" sz="17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Πολυμεσικό υλικό (χρήση εικόνων, βίντεο)</a:t>
              </a: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9491" y="1776583"/>
              <a:ext cx="2669402" cy="1643759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 txBox="1"/>
            <p:nvPr/>
          </p:nvSpPr>
          <p:spPr>
            <a:xfrm>
              <a:off x="89733" y="1856825"/>
              <a:ext cx="2508918" cy="1483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49525" rIns="99050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l-GR" sz="26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Παρουσίαση γνωστικού αντικειμένου</a:t>
              </a:r>
              <a:r>
                <a:rPr lang="el-GR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 rot="5400000">
              <a:off x="4384700" y="1903462"/>
              <a:ext cx="1315007" cy="474560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7CAAC">
                <a:alpha val="89803"/>
              </a:srgbClr>
            </a:solidFill>
            <a:ln w="25400" cap="flat" cmpd="sng">
              <a:solidFill>
                <a:srgbClr val="CFDE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 txBox="1"/>
            <p:nvPr/>
          </p:nvSpPr>
          <p:spPr>
            <a:xfrm>
              <a:off x="2669403" y="3682953"/>
              <a:ext cx="4681410" cy="11866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26650" rIns="53325" bIns="26650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l-GR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Εύκολη πλοήγηση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l-GR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Αξιόπιστοι υπερσύνδεσμοι</a:t>
              </a: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l-GR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Επαρκής επεξήγηση κουμπιών  και εικονιδίων</a:t>
              </a: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0" y="3454385"/>
              <a:ext cx="2669402" cy="1643759"/>
            </a:xfrm>
            <a:prstGeom prst="roundRect">
              <a:avLst>
                <a:gd name="adj" fmla="val 16667"/>
              </a:avLst>
            </a:prstGeom>
            <a:solidFill>
              <a:srgbClr val="C55A11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 txBox="1"/>
            <p:nvPr/>
          </p:nvSpPr>
          <p:spPr>
            <a:xfrm>
              <a:off x="80242" y="3534627"/>
              <a:ext cx="2508918" cy="1483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47625" rIns="95250" bIns="4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l-GR" sz="2500" b="0" i="0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Ευχρηστία</a:t>
              </a:r>
              <a:r>
                <a:rPr lang="el-GR" sz="25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Ε.Υ</a:t>
              </a:r>
              <a:r>
                <a:rPr lang="el-GR" sz="2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	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>
            <a:spLocks noGrp="1"/>
          </p:cNvSpPr>
          <p:nvPr>
            <p:ph type="title"/>
          </p:nvPr>
        </p:nvSpPr>
        <p:spPr>
          <a:xfrm>
            <a:off x="1043608" y="481731"/>
            <a:ext cx="77769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>
                <a:latin typeface="Times New Roman"/>
                <a:ea typeface="Times New Roman"/>
                <a:cs typeface="Times New Roman"/>
                <a:sym typeface="Times New Roman"/>
              </a:rPr>
              <a:t>Αποτελέσματα έρευνας 2/3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6" name="Google Shape;256;p29"/>
          <p:cNvGrpSpPr/>
          <p:nvPr/>
        </p:nvGrpSpPr>
        <p:grpSpPr>
          <a:xfrm>
            <a:off x="1320621" y="1482697"/>
            <a:ext cx="7222836" cy="4832586"/>
            <a:chOff x="0" y="57988"/>
            <a:chExt cx="7222836" cy="4832586"/>
          </a:xfrm>
        </p:grpSpPr>
        <p:sp>
          <p:nvSpPr>
            <p:cNvPr id="257" name="Google Shape;257;p29"/>
            <p:cNvSpPr/>
            <p:nvPr/>
          </p:nvSpPr>
          <p:spPr>
            <a:xfrm rot="5400000">
              <a:off x="4289411" y="-1522583"/>
              <a:ext cx="1244235" cy="462261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4E0B2">
                <a:alpha val="89803"/>
              </a:srgbClr>
            </a:solidFill>
            <a:ln w="25400" cap="flat" cmpd="sng">
              <a:solidFill>
                <a:srgbClr val="CFDE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 txBox="1"/>
            <p:nvPr/>
          </p:nvSpPr>
          <p:spPr>
            <a:xfrm>
              <a:off x="2600222" y="227345"/>
              <a:ext cx="4561876" cy="1122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59050" rIns="118100" bIns="5905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"/>
              </a:pPr>
              <a:r>
                <a:rPr lang="el-GR" sz="19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Επισήμανση σημαντικών σημείων με κατάλληλη μορφοποίηση 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"/>
              </a:pPr>
              <a:r>
                <a:rPr lang="el-GR" sz="19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Έλλειψη συμβουλών μελέτης, χωρίς ωστόσο να αναφέρεται η αναγκαιότητά τους</a:t>
              </a: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0" y="57988"/>
              <a:ext cx="2600221" cy="1576834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9"/>
            <p:cNvSpPr txBox="1"/>
            <p:nvPr/>
          </p:nvSpPr>
          <p:spPr>
            <a:xfrm>
              <a:off x="76975" y="134963"/>
              <a:ext cx="2446271" cy="1422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49525" rIns="99050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l-GR" sz="26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Υποστήριξη στη μελέτη</a:t>
              </a: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 rot="5400000">
              <a:off x="4263828" y="135174"/>
              <a:ext cx="1295400" cy="462261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4B081">
                <a:alpha val="89803"/>
              </a:srgbClr>
            </a:solidFill>
            <a:ln w="25400" cap="flat" cmpd="sng">
              <a:solidFill>
                <a:srgbClr val="CFDE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9"/>
            <p:cNvSpPr txBox="1"/>
            <p:nvPr/>
          </p:nvSpPr>
          <p:spPr>
            <a:xfrm>
              <a:off x="2600221" y="1862017"/>
              <a:ext cx="4559379" cy="1168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59050" rIns="118100" bIns="5905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"/>
              </a:pPr>
              <a:r>
                <a:rPr lang="el-GR" sz="19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Ελλιπής συναισθηματική εμπλοκή χρήστη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"/>
              </a:pPr>
              <a:r>
                <a:rPr lang="el-GR" sz="19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Μη δυνατότητα κατάθεσης ερωτημάτων 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"/>
              </a:pPr>
              <a:r>
                <a:rPr lang="el-GR" sz="19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Ενθάρρυνση διατύπωσης απόψεων χρήστη</a:t>
              </a: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9245" y="1704250"/>
              <a:ext cx="2600221" cy="1576834"/>
            </a:xfrm>
            <a:prstGeom prst="roundRect">
              <a:avLst>
                <a:gd name="adj" fmla="val 16667"/>
              </a:avLst>
            </a:prstGeom>
            <a:solidFill>
              <a:srgbClr val="C55A1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 txBox="1"/>
            <p:nvPr/>
          </p:nvSpPr>
          <p:spPr>
            <a:xfrm>
              <a:off x="86220" y="1781225"/>
              <a:ext cx="2446271" cy="1422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43800" rIns="87625" bIns="4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l-GR" sz="23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Αλληλεπίδραση εκπαιδευόμενου με Ε.Υ. και εκπ/ων μεταξύ τους</a:t>
              </a: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 rot="5400000">
              <a:off x="4280795" y="1790849"/>
              <a:ext cx="1261467" cy="462261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4E0B2">
                <a:alpha val="89803"/>
              </a:srgbClr>
            </a:solidFill>
            <a:ln w="25400" cap="flat" cmpd="sng">
              <a:solidFill>
                <a:srgbClr val="CFDE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9"/>
            <p:cNvSpPr txBox="1"/>
            <p:nvPr/>
          </p:nvSpPr>
          <p:spPr>
            <a:xfrm>
              <a:off x="2600221" y="3533003"/>
              <a:ext cx="4561035" cy="113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36175" rIns="72375" bIns="361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"/>
              </a:pPr>
              <a:r>
                <a:rPr lang="el-GR" sz="19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Δυνατότητα αυτό αξιολόγησης/ αναστοχασμού/ έκφραση κριτικής σκέψης 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"/>
              </a:pPr>
              <a:r>
                <a:rPr lang="el-GR" sz="19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Εφαρμογή νέων γνώσεων από τον χρήστη </a:t>
              </a: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0" y="3313740"/>
              <a:ext cx="2600221" cy="1576834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 txBox="1"/>
            <p:nvPr/>
          </p:nvSpPr>
          <p:spPr>
            <a:xfrm>
              <a:off x="76975" y="3390715"/>
              <a:ext cx="2446271" cy="1422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43800" rIns="87625" bIns="4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l-GR" sz="23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Αυτο-αξιολόγηση / αναστοχασμός</a:t>
              </a:r>
              <a:endParaRPr sz="2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>
                <a:latin typeface="Times New Roman"/>
                <a:ea typeface="Times New Roman"/>
                <a:cs typeface="Times New Roman"/>
                <a:sym typeface="Times New Roman"/>
              </a:rPr>
              <a:t>Αποτελέσματα έρευνας 3/3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4" name="Google Shape;274;p30"/>
          <p:cNvGrpSpPr/>
          <p:nvPr/>
        </p:nvGrpSpPr>
        <p:grpSpPr>
          <a:xfrm>
            <a:off x="1107557" y="1828722"/>
            <a:ext cx="7272961" cy="3685251"/>
            <a:chOff x="0" y="0"/>
            <a:chExt cx="7272961" cy="3685251"/>
          </a:xfrm>
        </p:grpSpPr>
        <p:sp>
          <p:nvSpPr>
            <p:cNvPr id="275" name="Google Shape;275;p30"/>
            <p:cNvSpPr/>
            <p:nvPr/>
          </p:nvSpPr>
          <p:spPr>
            <a:xfrm rot="5400000">
              <a:off x="4108143" y="-1655515"/>
              <a:ext cx="1402781" cy="49268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4E0B2">
                <a:alpha val="89803"/>
              </a:srgbClr>
            </a:solidFill>
            <a:ln w="25400" cap="flat" cmpd="sng">
              <a:solidFill>
                <a:srgbClr val="CFDE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/>
            <p:cNvSpPr txBox="1"/>
            <p:nvPr/>
          </p:nvSpPr>
          <p:spPr>
            <a:xfrm>
              <a:off x="2346106" y="175000"/>
              <a:ext cx="4858378" cy="1265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"/>
              </a:pPr>
              <a:r>
                <a:rPr lang="el-GR" sz="19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Σαφήνεια στην διατύπωση τους 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"/>
              </a:pPr>
              <a:r>
                <a:rPr lang="el-GR" sz="19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Προσδοκώμενα αποτελέσματα παρακινούν σε επίπεδο γνώσεων, στάσεων, δεξιοτήτων</a:t>
              </a: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0" y="0"/>
              <a:ext cx="2231129" cy="1569378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 txBox="1"/>
            <p:nvPr/>
          </p:nvSpPr>
          <p:spPr>
            <a:xfrm>
              <a:off x="76611" y="76611"/>
              <a:ext cx="2077907" cy="1416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41900" rIns="838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l-GR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Σκοπός /προσδοκώμενα αποτελέσματα</a:t>
              </a: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 rot="5400000">
              <a:off x="4046020" y="353326"/>
              <a:ext cx="1376573" cy="507550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4B081">
                <a:alpha val="89803"/>
              </a:srgbClr>
            </a:solidFill>
            <a:ln w="25400" cap="flat" cmpd="sng">
              <a:solidFill>
                <a:srgbClr val="CFDE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0"/>
            <p:cNvSpPr txBox="1"/>
            <p:nvPr/>
          </p:nvSpPr>
          <p:spPr>
            <a:xfrm>
              <a:off x="2196554" y="2269992"/>
              <a:ext cx="5008308" cy="1242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"/>
              </a:pPr>
              <a:r>
                <a:rPr lang="el-GR" sz="19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Εφαρμογή και των 12 αρχών της Πολυμεσικής Μάθησης του Mayer</a:t>
              </a:r>
              <a:endParaRPr sz="1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27146" y="2096877"/>
              <a:ext cx="2195205" cy="1588374"/>
            </a:xfrm>
            <a:prstGeom prst="roundRect">
              <a:avLst>
                <a:gd name="adj" fmla="val 16667"/>
              </a:avLst>
            </a:prstGeom>
            <a:solidFill>
              <a:srgbClr val="C55A1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0"/>
            <p:cNvSpPr txBox="1"/>
            <p:nvPr/>
          </p:nvSpPr>
          <p:spPr>
            <a:xfrm>
              <a:off x="104684" y="2174415"/>
              <a:ext cx="2040129" cy="1433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41900" rIns="838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l-GR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Αρχές Πολυμεσικής Μάθησης </a:t>
              </a:r>
              <a:r>
                <a:rPr lang="el-GR" sz="25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"/>
          <p:cNvSpPr txBox="1"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 dirty="0">
                <a:latin typeface="Times New Roman"/>
                <a:ea typeface="Times New Roman"/>
                <a:cs typeface="Times New Roman"/>
                <a:sym typeface="Times New Roman"/>
              </a:rPr>
              <a:t>Συμπεράσματα 1/2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88" name="Google Shape;288;p15"/>
          <p:cNvGrpSpPr/>
          <p:nvPr/>
        </p:nvGrpSpPr>
        <p:grpSpPr>
          <a:xfrm>
            <a:off x="1502852" y="1396999"/>
            <a:ext cx="7294395" cy="4351764"/>
            <a:chOff x="-21148" y="0"/>
            <a:chExt cx="7294395" cy="4351764"/>
          </a:xfrm>
        </p:grpSpPr>
        <p:sp>
          <p:nvSpPr>
            <p:cNvPr id="289" name="Google Shape;289;p15"/>
            <p:cNvSpPr/>
            <p:nvPr/>
          </p:nvSpPr>
          <p:spPr>
            <a:xfrm>
              <a:off x="257007" y="498405"/>
              <a:ext cx="7016240" cy="3853359"/>
            </a:xfrm>
            <a:prstGeom prst="rect">
              <a:avLst/>
            </a:prstGeom>
            <a:solidFill>
              <a:srgbClr val="C7DBB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825242" y="1363758"/>
              <a:ext cx="2947774" cy="28064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 txBox="1"/>
            <p:nvPr/>
          </p:nvSpPr>
          <p:spPr>
            <a:xfrm>
              <a:off x="825242" y="1363758"/>
              <a:ext cx="2947774" cy="28064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43800" rIns="43800" bIns="43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l-GR" sz="23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Δυνατά σημεία Ε.Υ.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l-GR" sz="17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Times New Roman"/>
                <a:buChar char="•"/>
              </a:pPr>
              <a:r>
                <a:rPr lang="el-GR" sz="17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Γνωστικό αντικείμενο Ε.Υ.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Times New Roman"/>
                <a:buChar char="•"/>
              </a:pPr>
              <a:r>
                <a:rPr lang="el-GR" sz="17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Πρωτοτυπία θέματος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Times New Roman"/>
                <a:buChar char="•"/>
              </a:pPr>
              <a:r>
                <a:rPr lang="el-GR" sz="17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Φιλικός τρόπος παρουσίασης 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Times New Roman"/>
                <a:buChar char="•"/>
              </a:pPr>
              <a:r>
                <a:rPr lang="el-GR" sz="17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Μικρή έκταση κειμένων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Times New Roman"/>
                <a:buChar char="•"/>
              </a:pPr>
              <a:r>
                <a:rPr lang="el-GR" sz="17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Περιεκτικά κείμενα 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Times New Roman"/>
                <a:buChar char="•"/>
              </a:pPr>
              <a:r>
                <a:rPr lang="el-GR" sz="17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Εισαγωγικές δραστηριότητες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71450" marR="0" lvl="1" indent="-6350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3816400" y="1462364"/>
              <a:ext cx="2992345" cy="260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 txBox="1"/>
            <p:nvPr/>
          </p:nvSpPr>
          <p:spPr>
            <a:xfrm>
              <a:off x="3816400" y="1462364"/>
              <a:ext cx="2992345" cy="260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43800" rIns="43800" bIns="4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l-GR" sz="23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Προτάσεις για διόρθωση  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Times New Roman"/>
                <a:buChar char="•"/>
              </a:pPr>
              <a:r>
                <a:rPr lang="el-GR" sz="17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Προσθήκη δραστηριότητας αυτοαξιολόγησης στο τέλος κάθε Δ.Ε.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Times New Roman"/>
                <a:buChar char="•"/>
              </a:pPr>
              <a:r>
                <a:rPr lang="el-GR" sz="17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Περισσότερα βίντεο/ λιγότερη αφήγηση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Times New Roman"/>
                <a:buChar char="•"/>
              </a:pPr>
              <a:r>
                <a:rPr lang="el-GR" sz="17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Μεγαλύτερη αλληλεπίδραση εκπαιδευόμενων μεταξύ τους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-21148" y="0"/>
              <a:ext cx="1240400" cy="1240400"/>
            </a:xfrm>
            <a:prstGeom prst="plus">
              <a:avLst>
                <a:gd name="adj" fmla="val 32810"/>
              </a:avLst>
            </a:prstGeom>
            <a:gradFill>
              <a:gsLst>
                <a:gs pos="0">
                  <a:srgbClr val="BBF7A3">
                    <a:alpha val="89803"/>
                  </a:srgbClr>
                </a:gs>
                <a:gs pos="35000">
                  <a:srgbClr val="CDF8BE">
                    <a:alpha val="89803"/>
                  </a:srgbClr>
                </a:gs>
                <a:gs pos="100000">
                  <a:srgbClr val="ECFDE5">
                    <a:alpha val="89803"/>
                  </a:srgbClr>
                </a:gs>
              </a:gsLst>
              <a:lin ang="16200000" scaled="0"/>
            </a:gradFill>
            <a:ln w="9525" cap="flat" cmpd="sng">
              <a:solidFill>
                <a:schemeClr val="accent6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6027989" y="257453"/>
              <a:ext cx="1167435" cy="400069"/>
            </a:xfrm>
            <a:prstGeom prst="rect">
              <a:avLst/>
            </a:prstGeom>
            <a:gradFill>
              <a:gsLst>
                <a:gs pos="0">
                  <a:srgbClr val="BBF7A3">
                    <a:alpha val="49803"/>
                  </a:srgbClr>
                </a:gs>
                <a:gs pos="35000">
                  <a:srgbClr val="CDF8BE">
                    <a:alpha val="49803"/>
                  </a:srgbClr>
                </a:gs>
                <a:gs pos="100000">
                  <a:srgbClr val="ECFDE5">
                    <a:alpha val="49803"/>
                  </a:srgbClr>
                </a:gs>
              </a:gsLst>
              <a:lin ang="16200000" scaled="0"/>
            </a:gradFill>
            <a:ln w="9525" cap="flat" cmpd="sng">
              <a:solidFill>
                <a:schemeClr val="accent6">
                  <a:alpha val="49803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6" name="Google Shape;296;p15"/>
            <p:cNvCxnSpPr/>
            <p:nvPr/>
          </p:nvCxnSpPr>
          <p:spPr>
            <a:xfrm>
              <a:off x="3809499" y="1369759"/>
              <a:ext cx="729" cy="2680467"/>
            </a:xfrm>
            <a:prstGeom prst="straightConnector1">
              <a:avLst/>
            </a:prstGeom>
            <a:noFill/>
            <a:ln w="25400" cap="flat" cmpd="sng">
              <a:solidFill>
                <a:srgbClr val="659C4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 dirty="0">
                <a:latin typeface="Times New Roman"/>
                <a:ea typeface="Times New Roman"/>
                <a:cs typeface="Times New Roman"/>
                <a:sym typeface="Times New Roman"/>
              </a:rPr>
              <a:t>Συμπεράσματα 2/2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83501035-1F7C-425E-B824-43742BEFD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699200"/>
              </p:ext>
            </p:extLst>
          </p:nvPr>
        </p:nvGraphicFramePr>
        <p:xfrm>
          <a:off x="655781" y="1831671"/>
          <a:ext cx="8164691" cy="425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C88901-054B-47A7-8272-FB37252EEAF1}"/>
              </a:ext>
            </a:extLst>
          </p:cNvPr>
          <p:cNvSpPr txBox="1"/>
          <p:nvPr/>
        </p:nvSpPr>
        <p:spPr>
          <a:xfrm>
            <a:off x="655781" y="1360739"/>
            <a:ext cx="571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σχέση με τα ερευνητικά ερωτήματα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1043608" y="620688"/>
            <a:ext cx="77768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l-GR" sz="3600">
                <a:latin typeface="Times New Roman"/>
                <a:ea typeface="Times New Roman"/>
                <a:cs typeface="Times New Roman"/>
                <a:sym typeface="Times New Roman"/>
              </a:rPr>
              <a:t>Περιορισμοί έρευνας</a:t>
            </a:r>
            <a:endParaRPr sz="4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951243" y="1311564"/>
            <a:ext cx="7776863" cy="5309105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❖"/>
            </a:pPr>
            <a:r>
              <a:rPr lang="el-GR" sz="25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Απουσία τελικής αξιολόγησης του ΕΥ από Εκπαιδευτικούς Πρωτοβάθμιας Εκπαίδευσης και από υπαλλήλους της ΔΚΒΡ</a:t>
            </a:r>
            <a:r>
              <a:rPr lang="en-GB" sz="25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endParaRPr lang="el-GR" sz="25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❖"/>
            </a:pPr>
            <a:r>
              <a:rPr lang="el-GR" sz="25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Πανδημία </a:t>
            </a:r>
            <a:r>
              <a:rPr lang="en-GB" sz="25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Covid-19</a:t>
            </a:r>
            <a:endParaRPr lang="el-GR" sz="25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endParaRPr sz="25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❖"/>
            </a:pPr>
            <a:r>
              <a:rPr lang="el-GR" sz="25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Μικρός αριθμός συμμετεχόντων στην έρευνα </a:t>
            </a:r>
            <a:r>
              <a:rPr lang="el-GR" sz="25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άρα α</a:t>
            </a:r>
            <a:r>
              <a:rPr lang="el-GR" sz="25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δυναμία εξαγωγής γενικών συμπερασμάτων</a:t>
            </a:r>
            <a:r>
              <a:rPr lang="el-GR" dirty="0">
                <a:ea typeface="Times New Roman"/>
              </a:rPr>
              <a:t>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endParaRPr lang="el-GR" dirty="0">
              <a:ea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❖"/>
            </a:pPr>
            <a:r>
              <a:rPr lang="el-GR" sz="2500" i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Έλλειψη χρόνου λόγω αυξημένων επαγγελματικών και οικογενειακών υποχρεώσεων</a:t>
            </a:r>
            <a:endParaRPr lang="en-GB" sz="2500" i="1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endParaRPr sz="2500" b="1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1043608" y="620688"/>
            <a:ext cx="77768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l-GR" sz="3600" dirty="0">
                <a:latin typeface="Times New Roman"/>
                <a:ea typeface="Times New Roman"/>
                <a:cs typeface="Times New Roman"/>
                <a:sym typeface="Times New Roman"/>
              </a:rPr>
              <a:t>Μελλοντικά σχέδια</a:t>
            </a:r>
            <a:endParaRPr sz="4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932770" y="1533237"/>
            <a:ext cx="7776863" cy="4708941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❖"/>
            </a:pPr>
            <a:r>
              <a:rPr lang="el-GR" sz="25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Αποτίμηση ΕΥ από Εκπαιδευτικούς Πρωτοβάθμιας εκπαίδευσης του φιλικού περιβάλλοντος της ερευνήτριας </a:t>
            </a:r>
            <a:endParaRPr lang="en-GB" sz="25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endParaRPr lang="el-GR" sz="25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❖"/>
            </a:pPr>
            <a:r>
              <a:rPr lang="el-GR" sz="25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Παρουσίαση ΕΥ στο προσωπικό της ΔΚΒΡ με σκοπό τη διερεύνηση δυνατότητας χρήσης του και από άλλες κοινωνικές ομάδες (χρήστες ή μη της βιβλιοθήκης)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❖"/>
            </a:pPr>
            <a:endParaRPr lang="el-GR" sz="25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❖"/>
            </a:pPr>
            <a:r>
              <a:rPr lang="el-GR" sz="25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Εμπλουτισμός του ΕΥ με  μία εφαρμογή επαυξημένης πραγματικότητας (</a:t>
            </a:r>
            <a:r>
              <a:rPr lang="en-GB" sz="25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ActionBound</a:t>
            </a:r>
            <a:r>
              <a:rPr lang="en-GB" sz="25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el-GR" sz="25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κυνήγι θησαυρού εντός της ΔΚΒΡ </a:t>
            </a:r>
            <a:r>
              <a:rPr lang="el-GR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οποίο δεν πραγματοποιήθηκε στην παρούσα φάση λόγω έλλειψης χρόνου</a:t>
            </a:r>
            <a:r>
              <a:rPr lang="el-GR" sz="25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el-GR" sz="25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930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l-GR" sz="3600">
                <a:latin typeface="Times New Roman"/>
                <a:ea typeface="Times New Roman"/>
                <a:cs typeface="Times New Roman"/>
                <a:sym typeface="Times New Roman"/>
              </a:rPr>
              <a:t>Ευχαριστίες</a:t>
            </a:r>
            <a:r>
              <a:rPr lang="el-GR" sz="3600"/>
              <a:t> 	</a:t>
            </a:r>
            <a:endParaRPr sz="3600" b="1"/>
          </a:p>
        </p:txBody>
      </p:sp>
      <p:sp>
        <p:nvSpPr>
          <p:cNvPr id="113" name="Google Shape;113;p2"/>
          <p:cNvSpPr/>
          <p:nvPr/>
        </p:nvSpPr>
        <p:spPr>
          <a:xfrm>
            <a:off x="1584448" y="1314332"/>
            <a:ext cx="6803976" cy="289310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rgbClr val="C4E0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l-GR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Στην τριμελή επιτροπή επίβλεψης: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lang="el-GR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Κωτσίδη Κωνσταντίνο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lang="el-GR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Τρούλη Καλλιόπη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lang="el-GR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Παπαδημητρίου Σοφία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l-GR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αλλά και στο υπόλοιπο προσωπικό του ΕΔΙΒΕΑ, εκπαιδευτικού και μη. </a:t>
            </a:r>
            <a:r>
              <a:rPr lang="el-GR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Ιδιαίτερα ευχαριστήρια στον κο Μαρκάκη Νίκο, τεχνικό.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2339752" y="5543668"/>
            <a:ext cx="5111008" cy="492443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rgbClr val="C4E0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l-GR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…στην οικογένεια μου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798912" y="4429274"/>
            <a:ext cx="6192688" cy="892552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rgbClr val="C4E0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l-GR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…στους συμφοιτητές και μέλη της ομάδας μου #toxoume#</a:t>
            </a:r>
            <a:endParaRPr sz="2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"/>
          <p:cNvSpPr/>
          <p:nvPr/>
        </p:nvSpPr>
        <p:spPr>
          <a:xfrm>
            <a:off x="1150322" y="2644190"/>
            <a:ext cx="7411786" cy="156962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l-GR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Σας ευχαριστώ για την προσοχή και το χρόνο σας!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l-GR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Στη διάθεση σας για ερωτήσεις…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1405208" y="548680"/>
            <a:ext cx="719924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/>
              <a:t> </a:t>
            </a:r>
            <a:r>
              <a:rPr lang="el-GR" sz="3600">
                <a:latin typeface="Times New Roman"/>
                <a:ea typeface="Times New Roman"/>
                <a:cs typeface="Times New Roman"/>
                <a:sym typeface="Times New Roman"/>
              </a:rPr>
              <a:t>Σκοπός της ΔΕ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755576" y="1695291"/>
            <a:ext cx="8172400" cy="1938992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Σκοπός</a:t>
            </a:r>
            <a:r>
              <a:rPr lang="el-GR" sz="24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της παρούσας διπλωματικής εργασίας είναι ο </a:t>
            </a:r>
            <a:r>
              <a:rPr lang="el-GR" sz="2400" b="0" i="0" u="none" strike="noStrike" cap="none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σχεδιασμός</a:t>
            </a:r>
            <a:r>
              <a:rPr lang="el-GR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l-GR" sz="24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ανάπτυξη</a:t>
            </a:r>
            <a:r>
              <a:rPr lang="el-GR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και </a:t>
            </a:r>
            <a:r>
              <a:rPr lang="el-GR" sz="2400" b="1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αποτίμηση</a:t>
            </a:r>
            <a:r>
              <a:rPr lang="el-GR" sz="24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400" b="1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επιμορφωτικού</a:t>
            </a:r>
            <a:r>
              <a:rPr lang="el-GR" sz="24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400" b="1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υλικού</a:t>
            </a:r>
            <a:r>
              <a:rPr lang="el-GR" sz="24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 τη </a:t>
            </a:r>
            <a:r>
              <a:rPr lang="el-GR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μέθοδο της ΕξΑΕ </a:t>
            </a:r>
            <a:r>
              <a:rPr lang="el-GR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για την ενίσχυση της </a:t>
            </a:r>
            <a:r>
              <a:rPr lang="el-GR" sz="2400" b="1" i="1" u="none" strike="noStrike" cap="none">
                <a:solidFill>
                  <a:srgbClr val="7F6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Φιλαναγνωσίας </a:t>
            </a:r>
            <a:r>
              <a:rPr lang="el-GR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και των γνώσεων για την </a:t>
            </a:r>
            <a:r>
              <a:rPr lang="el-GR" sz="2400" b="1" i="1" u="none" strike="noStrike" cap="none">
                <a:solidFill>
                  <a:srgbClr val="7F6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Δημόσια</a:t>
            </a:r>
            <a:r>
              <a:rPr lang="el-GR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400" b="1" i="1" u="none" strike="noStrike" cap="none">
                <a:solidFill>
                  <a:srgbClr val="7F6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Κεντρική Βιβλιοθήκη Ρεθύμνου</a:t>
            </a:r>
            <a:r>
              <a:rPr lang="el-GR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σε </a:t>
            </a:r>
            <a:r>
              <a:rPr lang="el-GR" sz="2400" b="1" i="1" u="none" strike="noStrike" cap="none">
                <a:solidFill>
                  <a:srgbClr val="7F6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εκπαιδευτικούς</a:t>
            </a:r>
            <a:r>
              <a:rPr lang="el-GR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Πρωτοβάθμιας Εκπαίδευσης. 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953344" y="4509120"/>
            <a:ext cx="7776864" cy="830997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επιμορφωτικό υλικό </a:t>
            </a:r>
            <a:r>
              <a:rPr lang="el-GR" sz="2400" b="0" i="0" u="none" strike="noStrike" cap="none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σχεδιάστηκε</a:t>
            </a:r>
            <a:r>
              <a:rPr lang="el-GR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με τη χρήση του </a:t>
            </a:r>
            <a:r>
              <a:rPr lang="el-GR" sz="2400" b="0" i="0" u="none" strike="noStrike" cap="none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προγράμματος H5P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1405208" y="548680"/>
            <a:ext cx="719924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/>
              <a:t> </a:t>
            </a:r>
            <a:r>
              <a:rPr lang="el-GR" sz="3600">
                <a:latin typeface="Times New Roman"/>
                <a:ea typeface="Times New Roman"/>
                <a:cs typeface="Times New Roman"/>
                <a:sym typeface="Times New Roman"/>
              </a:rPr>
              <a:t>Συνεισφορά της διπλωματικής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11559" y="1124744"/>
            <a:ext cx="8467785" cy="547001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4E0B2"/>
          </a:solidFill>
          <a:ln w="12700" cap="flat" cmpd="sng">
            <a:solidFill>
              <a:srgbClr val="A8D0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l-GR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Πρωτοτυπία</a:t>
            </a:r>
            <a:r>
              <a:rPr lang="el-G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Έλλειψη παρόμοιας εκπαιδευτικής εφαρμογής σε H5P*</a:t>
            </a: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l-G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Σε </a:t>
            </a:r>
            <a:r>
              <a:rPr lang="el-GR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εκπαιδευτικό επίπεδο, </a:t>
            </a:r>
            <a:r>
              <a:rPr lang="el-G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δημιουργία ενός άρτιου ΕΥ με βάση τις αρχές δημιουργίας ΕΥ στην </a:t>
            </a:r>
            <a:r>
              <a:rPr lang="el-GR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ΕξΑΕ</a:t>
            </a:r>
            <a:r>
              <a:rPr lang="el-G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endParaRPr lang="el-GR" sz="2200" dirty="0">
              <a:ea typeface="Times New Roman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l-GR" sz="22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Σε ερευνητικό επίπεδο, </a:t>
            </a:r>
            <a:r>
              <a:rPr lang="el-GR" sz="22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εφαρμογή μεθόδων αποτίμησης ΕΥ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endParaRPr sz="2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l-G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Σε </a:t>
            </a:r>
            <a:r>
              <a:rPr lang="el-GR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επίπεδο κοινωνικής συνεισφοράς</a:t>
            </a:r>
            <a:r>
              <a:rPr lang="el-G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ενισχύει την </a:t>
            </a:r>
            <a:r>
              <a:rPr lang="el-GR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φιλαναγνωσία</a:t>
            </a:r>
            <a:r>
              <a:rPr lang="el-G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και την θέση της ΔΚΒΡ στο μυαλό των εκπαιδευτικών 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l-GR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Μελλοντικά </a:t>
            </a:r>
            <a:r>
              <a:rPr lang="el-G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μπορεί να χρησιμοποιηθεί και από άλλες ομάδες (παιδιά, πολίτες όλων των ηλικιών) για την ενίσχυση της </a:t>
            </a:r>
            <a:r>
              <a:rPr lang="el-GR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αναγνωρισιμότητας</a:t>
            </a:r>
            <a:r>
              <a:rPr lang="el-G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της ΔΚΒΡ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4"/>
          <p:cNvSpPr txBox="1">
            <a:spLocks noGrp="1"/>
          </p:cNvSpPr>
          <p:nvPr>
            <p:ph type="ftr" idx="11"/>
          </p:nvPr>
        </p:nvSpPr>
        <p:spPr>
          <a:xfrm>
            <a:off x="611559" y="6165304"/>
            <a:ext cx="4608512" cy="28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sz="1200" dirty="0">
                <a:solidFill>
                  <a:srgbClr val="0C0C0C"/>
                </a:solidFill>
              </a:rPr>
              <a:t>*στο πλαίσιο της βιβλιογραφικής έρευνας που πραγματοποιήθηκε</a:t>
            </a:r>
            <a:endParaRPr sz="1200" dirty="0">
              <a:solidFill>
                <a:srgbClr val="0C0C0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1043608" y="620688"/>
            <a:ext cx="77768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/>
              <a:t> </a:t>
            </a:r>
            <a:r>
              <a:rPr lang="el-GR" sz="3600">
                <a:latin typeface="Times New Roman"/>
                <a:ea typeface="Times New Roman"/>
                <a:cs typeface="Times New Roman"/>
                <a:sym typeface="Times New Roman"/>
              </a:rPr>
              <a:t>Ερευνητικά Ερωτήματα</a:t>
            </a:r>
            <a:endParaRPr sz="4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611560" y="1994263"/>
            <a:ext cx="8280920" cy="105195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l-GR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Ε.Ε. 1.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Το εκπαιδευτικό υλικό </a:t>
            </a:r>
            <a:r>
              <a:rPr lang="el-GR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διέπεται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από τις αρχές και τη μεθοδολογία της εξ αποστάσεως εκπαίδευσης;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899592" y="4437112"/>
            <a:ext cx="7920880" cy="105195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l-GR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Ε.Ε. 2.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Το εκπαιδευτικό υλικό έχει δημιουργηθεί σύμφωνα με τις αρχές της </a:t>
            </a:r>
            <a:r>
              <a:rPr lang="el-GR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Πολυμεσικής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Μάθησης;  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/>
              <a:t>  </a:t>
            </a:r>
            <a:r>
              <a:rPr lang="el-GR" sz="3600">
                <a:latin typeface="Times New Roman"/>
                <a:ea typeface="Times New Roman"/>
                <a:cs typeface="Times New Roman"/>
                <a:sym typeface="Times New Roman"/>
              </a:rPr>
              <a:t>Δομή της εργασίας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1397317" y="1317532"/>
            <a:ext cx="6840760" cy="5078313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❖"/>
            </a:pPr>
            <a:r>
              <a:rPr lang="el-GR"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Θεωρητικό πλαίσιο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✔"/>
            </a:pPr>
            <a:r>
              <a:rPr lang="el-GR"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Ανάγνωση – Φιλαναγνωσία</a:t>
            </a:r>
            <a:endParaRPr sz="2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✔"/>
            </a:pPr>
            <a:r>
              <a:rPr lang="el-GR"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Βιβλιοθήκες και ΔΚΒΡ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✔"/>
            </a:pPr>
            <a:r>
              <a:rPr lang="el-GR"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ΕξΑΕ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✔"/>
            </a:pPr>
            <a:r>
              <a:rPr lang="el-GR"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Εκπαίδευση Ενηλίκων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❖"/>
            </a:pPr>
            <a:r>
              <a:rPr lang="el-GR"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Εκπαιδευτικό Υλικό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❖"/>
            </a:pPr>
            <a:r>
              <a:rPr lang="el-GR"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Μεθοδολογία έρευνας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❖"/>
            </a:pPr>
            <a:r>
              <a:rPr lang="el-GR"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Αποτελέσματα έρευνας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❖"/>
            </a:pPr>
            <a:r>
              <a:rPr lang="el-GR"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Σύνοψη, συμπεράσματα, συνεισφορά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❖"/>
            </a:pPr>
            <a:r>
              <a:rPr lang="el-GR"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Βιβλιογραφία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❖"/>
            </a:pPr>
            <a:r>
              <a:rPr lang="el-GR"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Παράρτημα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l-GR" sz="3600">
                <a:latin typeface="Times New Roman"/>
                <a:ea typeface="Times New Roman"/>
                <a:cs typeface="Times New Roman"/>
                <a:sym typeface="Times New Roman"/>
              </a:rPr>
              <a:t>	Θεωρητικό Πλαίσιο   1/2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1259632" y="1681323"/>
            <a:ext cx="2592288" cy="1584176"/>
          </a:xfrm>
          <a:prstGeom prst="ellipse">
            <a:avLst/>
          </a:prstGeom>
          <a:solidFill>
            <a:srgbClr val="A8D0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Ανάγνωση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1373635" y="3717032"/>
            <a:ext cx="2592288" cy="1584176"/>
          </a:xfrm>
          <a:prstGeom prst="ellipse">
            <a:avLst/>
          </a:prstGeom>
          <a:solidFill>
            <a:srgbClr val="A8D0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Βιβλιοθήκες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5076056" y="3671460"/>
            <a:ext cx="2592288" cy="1584176"/>
          </a:xfrm>
          <a:prstGeom prst="ellipse">
            <a:avLst/>
          </a:prstGeom>
          <a:solidFill>
            <a:srgbClr val="A8D0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ΔΚΒΡ*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 txBox="1">
            <a:spLocks noGrp="1"/>
          </p:cNvSpPr>
          <p:nvPr>
            <p:ph type="ftr" idx="11"/>
          </p:nvPr>
        </p:nvSpPr>
        <p:spPr>
          <a:xfrm>
            <a:off x="1084734" y="5943465"/>
            <a:ext cx="34872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sz="1200" b="1"/>
              <a:t>*Δημόσια Κεντρική Βιβλιοθήκη Ρεθύμνου</a:t>
            </a:r>
            <a:endParaRPr sz="1200" b="1"/>
          </a:p>
        </p:txBody>
      </p:sp>
      <p:sp>
        <p:nvSpPr>
          <p:cNvPr id="153" name="Google Shape;153;p7"/>
          <p:cNvSpPr/>
          <p:nvPr/>
        </p:nvSpPr>
        <p:spPr>
          <a:xfrm>
            <a:off x="5076056" y="1700808"/>
            <a:ext cx="2880320" cy="1584176"/>
          </a:xfrm>
          <a:prstGeom prst="ellipse">
            <a:avLst/>
          </a:prstGeom>
          <a:solidFill>
            <a:srgbClr val="A8D0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Φιλαναγνωσία</a:t>
            </a: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/>
              <a:t> </a:t>
            </a:r>
            <a:r>
              <a:rPr lang="el-GR" sz="3600">
                <a:latin typeface="Times New Roman"/>
                <a:ea typeface="Times New Roman"/>
                <a:cs typeface="Times New Roman"/>
                <a:sym typeface="Times New Roman"/>
              </a:rPr>
              <a:t>Θεωρητικό Πλαίσιο   2/2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0" name="Google Shape;160;p8"/>
          <p:cNvGrpSpPr/>
          <p:nvPr/>
        </p:nvGrpSpPr>
        <p:grpSpPr>
          <a:xfrm>
            <a:off x="685787" y="2141485"/>
            <a:ext cx="8276481" cy="2935068"/>
            <a:chOff x="2219" y="296661"/>
            <a:chExt cx="8276481" cy="2935068"/>
          </a:xfrm>
        </p:grpSpPr>
        <p:sp>
          <p:nvSpPr>
            <p:cNvPr id="161" name="Google Shape;161;p8"/>
            <p:cNvSpPr/>
            <p:nvPr/>
          </p:nvSpPr>
          <p:spPr>
            <a:xfrm>
              <a:off x="2219" y="296661"/>
              <a:ext cx="3428818" cy="1371527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8"/>
            <p:cNvSpPr txBox="1"/>
            <p:nvPr/>
          </p:nvSpPr>
          <p:spPr>
            <a:xfrm>
              <a:off x="687983" y="296661"/>
              <a:ext cx="2057291" cy="1371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20300" rIns="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Times New Roman"/>
                <a:buNone/>
              </a:pPr>
              <a:r>
                <a:rPr lang="el-GR" sz="3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ΕξΑΕ</a:t>
              </a:r>
              <a:endPara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2985291" y="413241"/>
              <a:ext cx="2845919" cy="1138367"/>
            </a:xfrm>
            <a:prstGeom prst="chevron">
              <a:avLst>
                <a:gd name="adj" fmla="val 50000"/>
              </a:avLst>
            </a:prstGeom>
            <a:solidFill>
              <a:srgbClr val="CCD3EA">
                <a:alpha val="89411"/>
              </a:srgbClr>
            </a:solidFill>
            <a:ln w="12700" cap="flat" cmpd="sng">
              <a:solidFill>
                <a:srgbClr val="CCD3E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8"/>
            <p:cNvSpPr txBox="1"/>
            <p:nvPr/>
          </p:nvSpPr>
          <p:spPr>
            <a:xfrm>
              <a:off x="3554475" y="413241"/>
              <a:ext cx="1707552" cy="1138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3325" rIns="0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None/>
              </a:pPr>
              <a:r>
                <a:rPr lang="el-GR" sz="2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Θεωρίες ΕξΑΕ</a:t>
              </a:r>
              <a:endPara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5432781" y="413241"/>
              <a:ext cx="2845919" cy="1138367"/>
            </a:xfrm>
            <a:prstGeom prst="chevron">
              <a:avLst>
                <a:gd name="adj" fmla="val 50000"/>
              </a:avLst>
            </a:prstGeom>
            <a:solidFill>
              <a:srgbClr val="CBE4E7">
                <a:alpha val="89411"/>
              </a:srgbClr>
            </a:solidFill>
            <a:ln w="12700" cap="flat" cmpd="sng">
              <a:solidFill>
                <a:srgbClr val="CBE4E7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8"/>
            <p:cNvSpPr txBox="1"/>
            <p:nvPr/>
          </p:nvSpPr>
          <p:spPr>
            <a:xfrm>
              <a:off x="6001965" y="413241"/>
              <a:ext cx="1707552" cy="1138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3325" rIns="0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None/>
              </a:pPr>
              <a:r>
                <a:rPr lang="el-GR" sz="2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Παιδαγωγική ΕξΑΕ</a:t>
              </a:r>
              <a:endPara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2219" y="1860202"/>
              <a:ext cx="3428818" cy="1371527"/>
            </a:xfrm>
            <a:prstGeom prst="chevron">
              <a:avLst>
                <a:gd name="adj" fmla="val 50000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8"/>
            <p:cNvSpPr txBox="1"/>
            <p:nvPr/>
          </p:nvSpPr>
          <p:spPr>
            <a:xfrm>
              <a:off x="687983" y="1860202"/>
              <a:ext cx="2057291" cy="1371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20300" rIns="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Times New Roman"/>
                <a:buNone/>
              </a:pPr>
              <a:r>
                <a:rPr lang="el-GR" sz="3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Εκπαίδευση Ενηλίκων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2985291" y="1976782"/>
              <a:ext cx="2845919" cy="1138367"/>
            </a:xfrm>
            <a:prstGeom prst="chevron">
              <a:avLst>
                <a:gd name="adj" fmla="val 50000"/>
              </a:avLst>
            </a:prstGeom>
            <a:solidFill>
              <a:srgbClr val="CCE4D5">
                <a:alpha val="89411"/>
              </a:srgbClr>
            </a:solidFill>
            <a:ln w="12700" cap="flat" cmpd="sng">
              <a:solidFill>
                <a:srgbClr val="CCE4D5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8"/>
            <p:cNvSpPr txBox="1"/>
            <p:nvPr/>
          </p:nvSpPr>
          <p:spPr>
            <a:xfrm>
              <a:off x="3554475" y="1976782"/>
              <a:ext cx="1707552" cy="1138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3325" rIns="0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None/>
              </a:pPr>
              <a:r>
                <a:rPr lang="el-GR" sz="2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Θεωρίες και μοντέλα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5432781" y="1976782"/>
              <a:ext cx="2845919" cy="1138367"/>
            </a:xfrm>
            <a:prstGeom prst="chevron">
              <a:avLst>
                <a:gd name="adj" fmla="val 50000"/>
              </a:avLst>
            </a:prstGeom>
            <a:solidFill>
              <a:srgbClr val="D2E2CB">
                <a:alpha val="89411"/>
              </a:srgbClr>
            </a:solidFill>
            <a:ln w="12700" cap="flat" cmpd="sng">
              <a:solidFill>
                <a:srgbClr val="D2E2CB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8"/>
            <p:cNvSpPr txBox="1"/>
            <p:nvPr/>
          </p:nvSpPr>
          <p:spPr>
            <a:xfrm>
              <a:off x="6001965" y="1976782"/>
              <a:ext cx="1707552" cy="1138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3325" rIns="0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None/>
              </a:pPr>
              <a:r>
                <a:rPr lang="el-GR" sz="2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Επιμόρφωση Εκπαιδευτικών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lang="el-GR" sz="3600"/>
            </a:br>
            <a:r>
              <a:rPr lang="el-GR" sz="3600"/>
              <a:t>	</a:t>
            </a:r>
            <a:r>
              <a:rPr lang="el-GR" sz="3600">
                <a:latin typeface="Times New Roman"/>
                <a:ea typeface="Times New Roman"/>
                <a:cs typeface="Times New Roman"/>
                <a:sym typeface="Times New Roman"/>
              </a:rPr>
              <a:t>Εκπαιδευτικό υλικό 1/2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8" name="Google Shape;178;p9"/>
          <p:cNvGrpSpPr/>
          <p:nvPr/>
        </p:nvGrpSpPr>
        <p:grpSpPr>
          <a:xfrm>
            <a:off x="829604" y="2111259"/>
            <a:ext cx="7916839" cy="4003632"/>
            <a:chOff x="2020" y="122419"/>
            <a:chExt cx="7916839" cy="4003632"/>
          </a:xfrm>
        </p:grpSpPr>
        <p:sp>
          <p:nvSpPr>
            <p:cNvPr id="179" name="Google Shape;179;p9"/>
            <p:cNvSpPr/>
            <p:nvPr/>
          </p:nvSpPr>
          <p:spPr>
            <a:xfrm>
              <a:off x="2020" y="122419"/>
              <a:ext cx="3051549" cy="1220619"/>
            </a:xfrm>
            <a:prstGeom prst="chevron">
              <a:avLst>
                <a:gd name="adj" fmla="val 50000"/>
              </a:avLst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9"/>
            <p:cNvSpPr txBox="1"/>
            <p:nvPr/>
          </p:nvSpPr>
          <p:spPr>
            <a:xfrm>
              <a:off x="612330" y="122419"/>
              <a:ext cx="1830930" cy="1220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17775" rIns="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lang="el-GR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Σκοπός Ε.Υ.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2656868" y="226171"/>
              <a:ext cx="3083794" cy="1013114"/>
            </a:xfrm>
            <a:prstGeom prst="chevron">
              <a:avLst>
                <a:gd name="adj" fmla="val 50000"/>
              </a:avLst>
            </a:prstGeom>
            <a:solidFill>
              <a:srgbClr val="C4E0B2">
                <a:alpha val="89411"/>
              </a:srgbClr>
            </a:solidFill>
            <a:ln w="12700" cap="flat" cmpd="sng">
              <a:solidFill>
                <a:srgbClr val="CFDEEF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9"/>
            <p:cNvSpPr txBox="1"/>
            <p:nvPr/>
          </p:nvSpPr>
          <p:spPr>
            <a:xfrm>
              <a:off x="3163425" y="226171"/>
              <a:ext cx="2070680" cy="101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12700" rIns="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l-GR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Ενίσχυση Φιλαναγνωσίας</a:t>
              </a:r>
              <a:endPara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386073" y="226171"/>
              <a:ext cx="2532786" cy="1013114"/>
            </a:xfrm>
            <a:prstGeom prst="chevron">
              <a:avLst>
                <a:gd name="adj" fmla="val 50000"/>
              </a:avLst>
            </a:prstGeom>
            <a:solidFill>
              <a:schemeClr val="accent6">
                <a:alpha val="89411"/>
              </a:schemeClr>
            </a:solidFill>
            <a:ln w="12700" cap="flat" cmpd="sng">
              <a:solidFill>
                <a:srgbClr val="CFDEEF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9"/>
            <p:cNvSpPr txBox="1"/>
            <p:nvPr/>
          </p:nvSpPr>
          <p:spPr>
            <a:xfrm>
              <a:off x="5892630" y="226170"/>
              <a:ext cx="1594182" cy="1036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12700" rIns="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l-GR" sz="20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Επιμόρφωση εκπαιδευτικών σχετικά με την ΔΚΒΡ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2020" y="1513926"/>
              <a:ext cx="3559724" cy="1220619"/>
            </a:xfrm>
            <a:prstGeom prst="chevron">
              <a:avLst>
                <a:gd name="adj" fmla="val 50000"/>
              </a:avLst>
            </a:prstGeom>
            <a:solidFill>
              <a:srgbClr val="2F549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9"/>
            <p:cNvSpPr txBox="1"/>
            <p:nvPr/>
          </p:nvSpPr>
          <p:spPr>
            <a:xfrm>
              <a:off x="612330" y="1513926"/>
              <a:ext cx="2339105" cy="1220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17775" rIns="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lang="el-GR" sz="2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Περιεχόμενα Ε.Υ.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3165043" y="1617678"/>
              <a:ext cx="2532786" cy="1013114"/>
            </a:xfrm>
            <a:prstGeom prst="chevron">
              <a:avLst>
                <a:gd name="adj" fmla="val 50000"/>
              </a:avLst>
            </a:prstGeom>
            <a:solidFill>
              <a:srgbClr val="CFDEEF">
                <a:alpha val="89411"/>
              </a:srgbClr>
            </a:solidFill>
            <a:ln w="12700" cap="flat" cmpd="sng">
              <a:solidFill>
                <a:srgbClr val="CFDEEF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9"/>
            <p:cNvSpPr txBox="1"/>
            <p:nvPr/>
          </p:nvSpPr>
          <p:spPr>
            <a:xfrm>
              <a:off x="3671600" y="1617678"/>
              <a:ext cx="1519672" cy="101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12700" rIns="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l-GR" sz="20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Δ.Ε.1: Ανάγνωση και </a:t>
              </a:r>
              <a:r>
                <a:rPr lang="el-GR" sz="20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Φιλαναγνωσία</a:t>
              </a:r>
              <a:endParaRPr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5343239" y="1617678"/>
              <a:ext cx="2532786" cy="1013114"/>
            </a:xfrm>
            <a:prstGeom prst="chevron">
              <a:avLst>
                <a:gd name="adj" fmla="val 50000"/>
              </a:avLst>
            </a:prstGeom>
            <a:solidFill>
              <a:srgbClr val="8DA9DB">
                <a:alpha val="89411"/>
              </a:srgbClr>
            </a:solidFill>
            <a:ln w="12700" cap="flat" cmpd="sng">
              <a:solidFill>
                <a:srgbClr val="CFDEEF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9"/>
            <p:cNvSpPr txBox="1"/>
            <p:nvPr/>
          </p:nvSpPr>
          <p:spPr>
            <a:xfrm>
              <a:off x="5849796" y="1617678"/>
              <a:ext cx="1519672" cy="101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12700" rIns="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l-GR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Δ.Ε.2: Βιβλιοθήκες και ΔΚΒΡ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2020" y="2905432"/>
              <a:ext cx="3051549" cy="1220619"/>
            </a:xfrm>
            <a:prstGeom prst="chevron">
              <a:avLst>
                <a:gd name="adj" fmla="val 50000"/>
              </a:avLst>
            </a:prstGeom>
            <a:solidFill>
              <a:srgbClr val="EDBE9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9"/>
            <p:cNvSpPr txBox="1"/>
            <p:nvPr/>
          </p:nvSpPr>
          <p:spPr>
            <a:xfrm>
              <a:off x="612330" y="2905432"/>
              <a:ext cx="1830930" cy="1220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17775" rIns="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lang="el-GR" sz="2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Αρχές ανάπτυξης Ε.Υ.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2656868" y="3009185"/>
              <a:ext cx="2532786" cy="1013114"/>
            </a:xfrm>
            <a:prstGeom prst="chevron">
              <a:avLst>
                <a:gd name="adj" fmla="val 50000"/>
              </a:avLst>
            </a:prstGeom>
            <a:solidFill>
              <a:srgbClr val="FEE599">
                <a:alpha val="89411"/>
              </a:srgbClr>
            </a:solidFill>
            <a:ln w="12700" cap="flat" cmpd="sng">
              <a:solidFill>
                <a:srgbClr val="CFDEEF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9"/>
            <p:cNvSpPr txBox="1"/>
            <p:nvPr/>
          </p:nvSpPr>
          <p:spPr>
            <a:xfrm>
              <a:off x="3163425" y="3009185"/>
              <a:ext cx="1519672" cy="101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12700" rIns="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l-GR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Αρχές πολυμεσικής Μάθησης (Mayer)</a:t>
              </a:r>
              <a:endPara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4835065" y="3009185"/>
              <a:ext cx="3072725" cy="1013114"/>
            </a:xfrm>
            <a:prstGeom prst="chevron">
              <a:avLst>
                <a:gd name="adj" fmla="val 50000"/>
              </a:avLst>
            </a:prstGeom>
            <a:solidFill>
              <a:srgbClr val="FBE4D4">
                <a:alpha val="89411"/>
              </a:srgbClr>
            </a:solidFill>
            <a:ln w="12700" cap="flat" cmpd="sng">
              <a:solidFill>
                <a:srgbClr val="CFDEEF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9"/>
            <p:cNvSpPr txBox="1"/>
            <p:nvPr/>
          </p:nvSpPr>
          <p:spPr>
            <a:xfrm>
              <a:off x="5341622" y="3009185"/>
              <a:ext cx="2059611" cy="101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12700" rIns="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l-GR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Χαρακτηριστικά Ε.Υ. Holmberg</a:t>
              </a:r>
              <a:endPara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7" name="Google Shape;197;p9"/>
          <p:cNvSpPr/>
          <p:nvPr/>
        </p:nvSpPr>
        <p:spPr>
          <a:xfrm>
            <a:off x="1835696" y="1309444"/>
            <a:ext cx="5328592" cy="64807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AF81A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Δημιουργία Ε.Υ.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956</Words>
  <Application>Microsoft Office PowerPoint</Application>
  <PresentationFormat>Προβολή στην οθόνη (4:3)</PresentationFormat>
  <Paragraphs>167</Paragraphs>
  <Slides>20</Slides>
  <Notes>20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6" baseType="lpstr">
      <vt:lpstr>Book Antiqua</vt:lpstr>
      <vt:lpstr>Noto Sans Symbols</vt:lpstr>
      <vt:lpstr>Times New Roman</vt:lpstr>
      <vt:lpstr>Arial</vt:lpstr>
      <vt:lpstr>Calibri</vt:lpstr>
      <vt:lpstr>Θέμα του Office</vt:lpstr>
      <vt:lpstr>Σχεδιασμός, ανάπτυξη και αποτίμηση επιμορφωτικού υλικού με τη μέθοδο της ΕξΑΕ για την ενίσχυση της Φιλαναγνωσίας και των γνώσεων για την Δημόσια Κεντρική Βιβλιοθήκη Ρεθύμνου σε εκπαιδευτικούς Πρωτοβάθμιας Εκπαίδευσης.  </vt:lpstr>
      <vt:lpstr>Ευχαριστίες  </vt:lpstr>
      <vt:lpstr> Σκοπός της ΔΕ</vt:lpstr>
      <vt:lpstr> Συνεισφορά της διπλωματικής</vt:lpstr>
      <vt:lpstr> Ερευνητικά Ερωτήματα</vt:lpstr>
      <vt:lpstr>  Δομή της εργασίας</vt:lpstr>
      <vt:lpstr> Θεωρητικό Πλαίσιο   1/2</vt:lpstr>
      <vt:lpstr> Θεωρητικό Πλαίσιο   2/2</vt:lpstr>
      <vt:lpstr>  Εκπαιδευτικό υλικό 1/2</vt:lpstr>
      <vt:lpstr>  Εκπαιδευτικό υλικό 2/2</vt:lpstr>
      <vt:lpstr>   Δημιουργία εκπαιδευτικού υλικού</vt:lpstr>
      <vt:lpstr>Μεθοδολογία έρευνας</vt:lpstr>
      <vt:lpstr>Αποτελέσματα έρευνας 1/3</vt:lpstr>
      <vt:lpstr>Αποτελέσματα έρευνας 2/3</vt:lpstr>
      <vt:lpstr>Αποτελέσματα έρευνας 3/3</vt:lpstr>
      <vt:lpstr>Συμπεράσματα 1/2</vt:lpstr>
      <vt:lpstr>Συμπεράσματα 2/2</vt:lpstr>
      <vt:lpstr>Περιορισμοί έρευνας</vt:lpstr>
      <vt:lpstr>Μελλοντικά σχέδια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Σχεδιασμός, ανάπτυξη και αποτίμηση επιμορφωτικού υλικού με τη μέθοδο της ΕξΑΕ για την ενίσχυση της Φιλαναγνωσίας και των γνώσεων για την Δημόσια Κεντρική Βιβλιοθήκη Ρεθύμνου σε εκπαιδευτικούς Πρωτοβάθμιας Εκπαίδευσης.  </dc:title>
  <dc:creator>Kos Pap</dc:creator>
  <cp:lastModifiedBy>Kos Pap</cp:lastModifiedBy>
  <cp:revision>4</cp:revision>
  <dcterms:created xsi:type="dcterms:W3CDTF">2022-03-07T10:39:29Z</dcterms:created>
  <dcterms:modified xsi:type="dcterms:W3CDTF">2022-04-20T11:41:02Z</dcterms:modified>
</cp:coreProperties>
</file>