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0" r:id="rId1"/>
  </p:sldMasterIdLst>
  <p:notesMasterIdLst>
    <p:notesMasterId r:id="rId26"/>
  </p:notesMasterIdLst>
  <p:sldIdLst>
    <p:sldId id="1482" r:id="rId2"/>
    <p:sldId id="2013" r:id="rId3"/>
    <p:sldId id="2032" r:id="rId4"/>
    <p:sldId id="2023" r:id="rId5"/>
    <p:sldId id="2021" r:id="rId6"/>
    <p:sldId id="2014" r:id="rId7"/>
    <p:sldId id="2024" r:id="rId8"/>
    <p:sldId id="2025" r:id="rId9"/>
    <p:sldId id="2020" r:id="rId10"/>
    <p:sldId id="2012" r:id="rId11"/>
    <p:sldId id="2029" r:id="rId12"/>
    <p:sldId id="2016" r:id="rId13"/>
    <p:sldId id="2031" r:id="rId14"/>
    <p:sldId id="2030" r:id="rId15"/>
    <p:sldId id="2022" r:id="rId16"/>
    <p:sldId id="2015" r:id="rId17"/>
    <p:sldId id="2033" r:id="rId18"/>
    <p:sldId id="2034" r:id="rId19"/>
    <p:sldId id="2017" r:id="rId20"/>
    <p:sldId id="2018" r:id="rId21"/>
    <p:sldId id="2026" r:id="rId22"/>
    <p:sldId id="2027" r:id="rId23"/>
    <p:sldId id="2028" r:id="rId24"/>
    <p:sldId id="2019" r:id="rId25"/>
  </p:sldIdLst>
  <p:sldSz cx="9144000" cy="6858000" type="screen4x3"/>
  <p:notesSz cx="6858000" cy="97345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A54B"/>
    <a:srgbClr val="FFAD5B"/>
    <a:srgbClr val="FFFFCC"/>
    <a:srgbClr val="90CCAF"/>
    <a:srgbClr val="931B1B"/>
    <a:srgbClr val="EDBE9B"/>
    <a:srgbClr val="ADDB7B"/>
    <a:srgbClr val="F4F694"/>
    <a:srgbClr val="FF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58" autoAdjust="0"/>
    <p:restoredTop sz="89528" autoAdjust="0"/>
  </p:normalViewPr>
  <p:slideViewPr>
    <p:cSldViewPr>
      <p:cViewPr>
        <p:scale>
          <a:sx n="72" d="100"/>
          <a:sy n="72" d="100"/>
        </p:scale>
        <p:origin x="-1092" y="162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sz="2400" dirty="0" smtClean="0">
                <a:latin typeface="Bahnschrift Condensed" panose="020B0502040204020203" pitchFamily="34" charset="0"/>
              </a:rPr>
              <a:t>Θα επιθυμούσα</a:t>
            </a:r>
            <a:r>
              <a:rPr lang="el-GR" sz="2400" baseline="0" dirty="0" smtClean="0">
                <a:latin typeface="Bahnschrift Condensed" panose="020B0502040204020203" pitchFamily="34" charset="0"/>
              </a:rPr>
              <a:t> να ευχαριστήσω ιδιαιτέρως και τον διδάκτορα κο. </a:t>
            </a:r>
            <a:r>
              <a:rPr lang="el-GR" sz="2400" b="1" baseline="0" dirty="0" smtClean="0">
                <a:latin typeface="Bahnschrift Condensed" panose="020B0502040204020203" pitchFamily="34" charset="0"/>
              </a:rPr>
              <a:t>Κωτσίδη Κωνσταντίνο</a:t>
            </a:r>
            <a:r>
              <a:rPr lang="el-GR" sz="2400" baseline="0" dirty="0" smtClean="0">
                <a:latin typeface="Bahnschrift Condensed" panose="020B0502040204020203" pitchFamily="34" charset="0"/>
              </a:rPr>
              <a:t>, για την καίρια αρωγή του ως προς το σχεδιασμό και την υλοποίηση του Ε.Υ. Επιπροσθέτως, θα ήθελα να εκφράσω τις ευχαριστίες μου και στον μεταπτυχιακό φοιτητή κο. </a:t>
            </a:r>
            <a:r>
              <a:rPr lang="el-GR" sz="2400" b="1" baseline="0" dirty="0" smtClean="0">
                <a:latin typeface="Bahnschrift Condensed" panose="020B0502040204020203" pitchFamily="34" charset="0"/>
              </a:rPr>
              <a:t>Στρατικόπουλο Κωνσταντίνο</a:t>
            </a:r>
            <a:r>
              <a:rPr lang="el-GR" sz="2400" baseline="0" dirty="0" smtClean="0">
                <a:latin typeface="Bahnschrift Condensed" panose="020B0502040204020203" pitchFamily="34" charset="0"/>
              </a:rPr>
              <a:t> για τη συνδρομή του στη μεθοδολογία έρευνας.</a:t>
            </a:r>
            <a:endParaRPr lang="en-GB" sz="2400" dirty="0">
              <a:latin typeface="Bahnschrift Condensed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6619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7510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784188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Πεντάγωνο 9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124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6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8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6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3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2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4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3/29/2022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4271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chamilo.datacenter.uoc.gr/metchamilo/courses/EPIMORFWSHEKPAIDEYTIKWNDEYTEROBA8MIAS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41144" y="1084772"/>
            <a:ext cx="6430090" cy="1872208"/>
          </a:xfrm>
        </p:spPr>
        <p:txBody>
          <a:bodyPr>
            <a:noAutofit/>
          </a:bodyPr>
          <a:lstStyle/>
          <a:p>
            <a:pPr algn="ctr"/>
            <a:endParaRPr lang="el-GR" sz="3600" b="1" dirty="0">
              <a:solidFill>
                <a:srgbClr val="C00000"/>
              </a:solidFill>
            </a:endParaRPr>
          </a:p>
        </p:txBody>
      </p:sp>
      <p:cxnSp>
        <p:nvCxnSpPr>
          <p:cNvPr id="16" name="15 - Ευθεία γραμμή σύνδεσης"/>
          <p:cNvCxnSpPr/>
          <p:nvPr/>
        </p:nvCxnSpPr>
        <p:spPr bwMode="auto">
          <a:xfrm>
            <a:off x="1789760" y="104538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604896" y="251187"/>
            <a:ext cx="7403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την χρήση των ΤΠΕ (e-</a:t>
            </a:r>
            <a:r>
              <a:rPr lang="el-GR" sz="1400" dirty="0" err="1">
                <a:latin typeface="Book Antiqua" panose="02040602050305030304" pitchFamily="18" charset="0"/>
              </a:rPr>
              <a:t>Learning</a:t>
            </a:r>
            <a:r>
              <a:rPr lang="el-GR" sz="1400" dirty="0">
                <a:latin typeface="Book Antiqua" panose="02040602050305030304" pitchFamily="18" charset="0"/>
              </a:rPr>
              <a:t>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</a:t>
            </a:r>
            <a:r>
              <a:rPr kumimoji="0" lang="el-G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, Μάρτιος</a:t>
            </a:r>
            <a:r>
              <a:rPr kumimoji="0" lang="el-GR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2022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789760" y="1101540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369379" y="3483916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b="1" dirty="0" smtClean="0">
                <a:solidFill>
                  <a:srgbClr val="0070C0"/>
                </a:solidFill>
              </a:rPr>
              <a:t>Μαρία Δασκαλάκη</a:t>
            </a:r>
            <a:endParaRPr lang="el-GR" sz="3200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405405"/>
              </p:ext>
            </p:extLst>
          </p:nvPr>
        </p:nvGraphicFramePr>
        <p:xfrm>
          <a:off x="1908189" y="5015409"/>
          <a:ext cx="6096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Μουζάκης</a:t>
                      </a:r>
                      <a:r>
                        <a:rPr lang="el-GR" sz="18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Χ.</a:t>
                      </a:r>
                    </a:p>
                    <a:p>
                      <a:pPr algn="ctr"/>
                      <a:r>
                        <a:rPr lang="el-GR" sz="18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Καθηγητής – Σύμβουλος Ε.Α.Π.</a:t>
                      </a:r>
                      <a:endParaRPr lang="el-GR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Τραγουλιά Ε.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Μέλος Ε.ΔΙ.Π.</a:t>
                      </a:r>
                      <a:r>
                        <a:rPr lang="el-GR" sz="18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του Π.Τ.Δ.Ε. του Πανεπιστημίου Κρήτης</a:t>
                      </a:r>
                      <a:endParaRPr lang="el-GR" sz="18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l-GR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Βιταλάκη</a:t>
                      </a:r>
                      <a:r>
                        <a:rPr lang="el-GR" sz="18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Ε.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Μέλος Ε.ΔΙ.Π.</a:t>
                      </a:r>
                      <a:r>
                        <a:rPr lang="el-GR" sz="18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του Φ.Κ.Σ. του Πανεπιστημίου Κρήτης</a:t>
                      </a:r>
                      <a:endParaRPr lang="el-GR" sz="18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535809" y="454458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</a:t>
            </a:r>
            <a:r>
              <a:rPr lang="el-GR" sz="1800" dirty="0" smtClean="0"/>
              <a:t>Δ.Ε.</a:t>
            </a:r>
            <a:endParaRPr lang="el-GR" sz="1800" dirty="0"/>
          </a:p>
        </p:txBody>
      </p:sp>
      <p:sp>
        <p:nvSpPr>
          <p:cNvPr id="3" name="Rounded Rectangle 2"/>
          <p:cNvSpPr/>
          <p:nvPr/>
        </p:nvSpPr>
        <p:spPr>
          <a:xfrm>
            <a:off x="1638680" y="1412776"/>
            <a:ext cx="6420379" cy="18234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rgbClr val="C00000"/>
                </a:solidFill>
              </a:rPr>
              <a:t>Σχεδιασμός, Υλοποίηση και Αποτίμηση Εκπαιδευτικού Υλικού με τη μέθοδο της ΕξΑΕ για την Επιμόρφωση Εκπαιδευτικών Δευτεροβάθμιας Εκπαίδευσης  σχετικά με τον Αυτισμό.</a:t>
            </a:r>
            <a:endParaRPr lang="en-GB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5</a:t>
            </a:r>
            <a:r>
              <a:rPr lang="el-GR" sz="3600" dirty="0" smtClean="0"/>
              <a:t>. </a:t>
            </a:r>
            <a:r>
              <a:rPr lang="el-GR" sz="3600" dirty="0"/>
              <a:t>Θεωρητικό Πλαίσιο (</a:t>
            </a:r>
            <a:r>
              <a:rPr lang="el-GR" sz="3600" dirty="0" smtClean="0"/>
              <a:t>1/2)</a:t>
            </a:r>
            <a:endParaRPr lang="el-GR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619672" y="1628800"/>
            <a:ext cx="6984776" cy="50405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Εννοιολογικός προσδιορισμός των όρων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2564904"/>
            <a:ext cx="1152128" cy="7552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22387" y="2379103"/>
            <a:ext cx="5351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3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ΕξΑΕ</a:t>
            </a:r>
            <a:r>
              <a:rPr lang="el-GR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 </a:t>
            </a:r>
          </a:p>
          <a:p>
            <a:r>
              <a:rPr lang="el-GR" sz="2000" b="1" dirty="0" smtClean="0">
                <a:latin typeface="Bahnschrift Condensed" panose="020B0502040204020203" pitchFamily="34" charset="0"/>
              </a:rPr>
              <a:t>Ορισμοί, κύρια χαρακτηριστικά της μεθοδολογίας</a:t>
            </a:r>
            <a:r>
              <a:rPr lang="el-GR" sz="1800" b="1" dirty="0" smtClean="0">
                <a:latin typeface="Bahnschrift Condensed" panose="020B0502040204020203" pitchFamily="34" charset="0"/>
              </a:rPr>
              <a:t> </a:t>
            </a:r>
            <a:endParaRPr lang="en-GB" sz="1800" b="1" dirty="0">
              <a:latin typeface="Bahnschrift Condensed" panose="020B05020402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79" y="3654409"/>
            <a:ext cx="1152129" cy="97816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40768" y="3654409"/>
            <a:ext cx="5207496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3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Επιμόρφωση Εκπαιδευτικών και Εξ Αποστάσεως Επιμόρφωση Εκπαιδευτικών </a:t>
            </a:r>
          </a:p>
          <a:p>
            <a:r>
              <a:rPr lang="el-GR" sz="2000" b="1" dirty="0" smtClean="0">
                <a:latin typeface="Bahnschrift Condensed" panose="020B0502040204020203" pitchFamily="34" charset="0"/>
              </a:rPr>
              <a:t>Έννοιες</a:t>
            </a:r>
          </a:p>
          <a:p>
            <a:endParaRPr lang="en-GB" sz="23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1" y="5116348"/>
            <a:ext cx="1152128" cy="10099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40768" y="5157528"/>
            <a:ext cx="520749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3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Αυτισμός</a:t>
            </a:r>
          </a:p>
          <a:p>
            <a:r>
              <a:rPr lang="el-GR" sz="2000" b="1" dirty="0" smtClean="0">
                <a:latin typeface="Bahnschrift Light Condensed" panose="020B0502040204020203" pitchFamily="34" charset="0"/>
              </a:rPr>
              <a:t>Ορισμοί,  Επιδημιολογία,  Αίτια,  Διαγνωστικά κριτήρια </a:t>
            </a:r>
          </a:p>
          <a:p>
            <a:r>
              <a:rPr lang="el-GR" sz="2000" b="1" dirty="0" smtClean="0">
                <a:latin typeface="Bahnschrift Light Condensed" panose="020B0502040204020203" pitchFamily="34" charset="0"/>
              </a:rPr>
              <a:t>Πρακτικές Αντιμετώπισης</a:t>
            </a:r>
            <a:endParaRPr lang="en-GB" sz="2000" b="1" dirty="0"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5</a:t>
            </a:r>
            <a:r>
              <a:rPr lang="el-GR" sz="3600" dirty="0" smtClean="0"/>
              <a:t>. </a:t>
            </a:r>
            <a:r>
              <a:rPr lang="el-GR" sz="3600" dirty="0"/>
              <a:t>Θεωρητικό Πλαίσιο </a:t>
            </a:r>
            <a:r>
              <a:rPr lang="el-GR" sz="3600" dirty="0" smtClean="0"/>
              <a:t>(</a:t>
            </a:r>
            <a:r>
              <a:rPr lang="el-GR" sz="3600" dirty="0"/>
              <a:t>2</a:t>
            </a:r>
            <a:r>
              <a:rPr lang="el-GR" sz="3600" dirty="0" smtClean="0"/>
              <a:t>/2)</a:t>
            </a:r>
            <a:endParaRPr lang="el-GR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619672" y="1628800"/>
            <a:ext cx="6984776" cy="50405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Βιβλιογραφική έρευνα – Επισκόπηση Βιβλιογραφίας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403648" y="2672915"/>
            <a:ext cx="108012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Arrow 11"/>
          <p:cNvSpPr/>
          <p:nvPr/>
        </p:nvSpPr>
        <p:spPr>
          <a:xfrm>
            <a:off x="1312268" y="3789040"/>
            <a:ext cx="118674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>
            <a:off x="1403648" y="5075786"/>
            <a:ext cx="122413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772138" y="2509445"/>
            <a:ext cx="576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300" b="1" dirty="0" smtClean="0">
                <a:solidFill>
                  <a:srgbClr val="FFC000"/>
                </a:solidFill>
                <a:latin typeface="Bahnschrift Condensed" panose="020B0502040204020203" pitchFamily="34" charset="0"/>
              </a:rPr>
              <a:t>Αποδελτίωση ερευνών που αφορούν την Πρωτοβάθμια Εκπαίδευση</a:t>
            </a:r>
            <a:endParaRPr lang="en-GB" sz="2300" b="1" dirty="0">
              <a:solidFill>
                <a:srgbClr val="FFC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6817" y="3625569"/>
            <a:ext cx="4824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Αποδελτίωση ερευνών που αφορούν την Δευτεροβάθμια Εκπαίδευση</a:t>
            </a:r>
            <a:endParaRPr lang="en-GB" b="1" dirty="0">
              <a:solidFill>
                <a:schemeClr val="accent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7824" y="5075786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Αποδελτίωση ερευνών που αφορούν την Τριτοβάθμια Εκπαίδευση</a:t>
            </a:r>
            <a:endParaRPr lang="en-GB" sz="2300" b="1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954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992888" cy="936104"/>
          </a:xfrm>
        </p:spPr>
        <p:txBody>
          <a:bodyPr>
            <a:noAutofit/>
          </a:bodyPr>
          <a:lstStyle/>
          <a:p>
            <a:r>
              <a:rPr lang="el-GR" sz="3600" dirty="0"/>
              <a:t/>
            </a:r>
            <a:br>
              <a:rPr lang="el-GR" sz="3600" dirty="0"/>
            </a:br>
            <a:r>
              <a:rPr lang="el-GR" sz="3600" dirty="0" smtClean="0"/>
              <a:t>6α</a:t>
            </a:r>
            <a:r>
              <a:rPr lang="el-GR" sz="3600" dirty="0"/>
              <a:t>. Παραγόμενο εκπαιδευτικό υλικό </a:t>
            </a:r>
            <a:r>
              <a:rPr lang="el-GR" sz="3600" dirty="0" smtClean="0"/>
              <a:t>(1/3)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971600" y="2420888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051720" y="328498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2123728" y="1628800"/>
            <a:ext cx="6120680" cy="6480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Σχεδιασμός Ε.Υ.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91680" y="2852936"/>
            <a:ext cx="6912768" cy="8937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Αρχές σχεδιασμού  Ε.Υ. Για ΕξΑΕ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3948" y="3713252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Αρχές </a:t>
            </a:r>
            <a:r>
              <a:rPr lang="en-GB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Holmberg</a:t>
            </a:r>
            <a:endParaRPr lang="el-GR" dirty="0" smtClean="0">
              <a:solidFill>
                <a:srgbClr val="FF0000"/>
              </a:solidFill>
              <a:latin typeface="Bahnschrift Condensed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Αρχές </a:t>
            </a:r>
            <a:r>
              <a:rPr lang="en-GB" dirty="0">
                <a:solidFill>
                  <a:srgbClr val="FF0000"/>
                </a:solidFill>
                <a:latin typeface="Bahnschrift Condensed" panose="020B0502040204020203" pitchFamily="34" charset="0"/>
              </a:rPr>
              <a:t>Mena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  <a:latin typeface="Bahnschrift Condensed" panose="020B0502040204020203" pitchFamily="34" charset="0"/>
              </a:rPr>
              <a:t>12 </a:t>
            </a:r>
            <a:r>
              <a:rPr lang="el-GR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Αρχές </a:t>
            </a:r>
            <a:r>
              <a:rPr lang="en-GB" dirty="0">
                <a:solidFill>
                  <a:srgbClr val="FF0000"/>
                </a:solidFill>
                <a:latin typeface="Bahnschrift Condensed" panose="020B0502040204020203" pitchFamily="34" charset="0"/>
              </a:rPr>
              <a:t>Mayer</a:t>
            </a:r>
          </a:p>
        </p:txBody>
      </p:sp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992888" cy="936104"/>
          </a:xfrm>
        </p:spPr>
        <p:txBody>
          <a:bodyPr>
            <a:noAutofit/>
          </a:bodyPr>
          <a:lstStyle/>
          <a:p>
            <a:r>
              <a:rPr lang="el-GR" sz="3600" dirty="0"/>
              <a:t/>
            </a:r>
            <a:br>
              <a:rPr lang="el-GR" sz="3600" dirty="0"/>
            </a:br>
            <a:r>
              <a:rPr lang="el-GR" sz="3600" dirty="0" smtClean="0"/>
              <a:t>6α</a:t>
            </a:r>
            <a:r>
              <a:rPr lang="el-GR" sz="3600" dirty="0"/>
              <a:t>. Παραγόμενο εκπαιδευτικό υλικό </a:t>
            </a:r>
            <a:r>
              <a:rPr lang="el-GR" sz="3600" dirty="0" smtClean="0"/>
              <a:t>(2/3)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971600" y="2420888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971600" y="3582071"/>
            <a:ext cx="1512168" cy="1543816"/>
          </a:xfrm>
          <a:prstGeom prst="round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300" b="1" dirty="0">
              <a:latin typeface="Bahnschrift Condensed" panose="020B0502040204020203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858919" y="3582071"/>
            <a:ext cx="1584176" cy="1603870"/>
          </a:xfrm>
          <a:prstGeom prst="round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300" b="1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788024" y="3597891"/>
            <a:ext cx="1728192" cy="1543816"/>
          </a:xfrm>
          <a:prstGeom prst="round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atin typeface="Bahnschrift Condensed" panose="020B05020402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67744" y="1700808"/>
            <a:ext cx="5832648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Σχεδιασμός Ε.Υ</a:t>
            </a:r>
            <a:r>
              <a:rPr lang="el-GR" dirty="0" smtClean="0"/>
              <a:t>.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915816" y="2713275"/>
            <a:ext cx="4032448" cy="6437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latin typeface="Bahnschrift Condensed" panose="020B0502040204020203" pitchFamily="34" charset="0"/>
              </a:rPr>
              <a:t>Εργαλεία ΤΠΕ και δημιουργίας πολυμεσικού υλικού 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182" y="3834018"/>
            <a:ext cx="1071562" cy="10715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728" y="3769643"/>
            <a:ext cx="1348557" cy="12287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288" y="3747580"/>
            <a:ext cx="1202903" cy="1115138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6948264" y="3597891"/>
            <a:ext cx="1656184" cy="1527995"/>
          </a:xfrm>
          <a:prstGeom prst="round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3712492"/>
            <a:ext cx="1296144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16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992888" cy="936104"/>
          </a:xfrm>
        </p:spPr>
        <p:txBody>
          <a:bodyPr>
            <a:noAutofit/>
          </a:bodyPr>
          <a:lstStyle/>
          <a:p>
            <a:r>
              <a:rPr lang="el-GR" sz="3600" dirty="0"/>
              <a:t/>
            </a:r>
            <a:br>
              <a:rPr lang="el-GR" sz="3600" dirty="0"/>
            </a:br>
            <a:r>
              <a:rPr lang="el-GR" sz="3600" dirty="0" smtClean="0"/>
              <a:t>6α</a:t>
            </a:r>
            <a:r>
              <a:rPr lang="el-GR" sz="3600" dirty="0"/>
              <a:t>. Παραγόμενο εκπαιδευτικό υλικό </a:t>
            </a:r>
            <a:r>
              <a:rPr lang="el-GR" sz="3600" dirty="0" smtClean="0"/>
              <a:t>(3/3)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123728" y="1556792"/>
            <a:ext cx="5976664" cy="7920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Σχεδιασμός Ε.Υ.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19872" y="2780928"/>
            <a:ext cx="39604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Σκοπός Ε.Υ.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3573016"/>
            <a:ext cx="69127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300" b="1" dirty="0">
                <a:latin typeface="Bahnschrift Condensed" panose="020B0502040204020203" pitchFamily="34" charset="0"/>
              </a:rPr>
              <a:t>Κύριος σκοπός του παρόντος Ε.Υ. </a:t>
            </a:r>
            <a:r>
              <a:rPr lang="el-GR" sz="2300" dirty="0">
                <a:latin typeface="Bahnschrift Condensed" panose="020B0502040204020203" pitchFamily="34" charset="0"/>
              </a:rPr>
              <a:t>είναι να μπορέσουν οι επιμορφούμενοι να αποκομίσουν τα μέγιστα, ώστε να επιτευχθεί η επιμόρφωσή τους. Για τον λόγο αυτό ο </a:t>
            </a:r>
            <a:r>
              <a:rPr lang="el-GR" sz="2300" b="1" dirty="0">
                <a:latin typeface="Bahnschrift Condensed" panose="020B0502040204020203" pitchFamily="34" charset="0"/>
              </a:rPr>
              <a:t>σχεδιασμός</a:t>
            </a:r>
            <a:r>
              <a:rPr lang="el-GR" sz="2300" dirty="0">
                <a:latin typeface="Bahnschrift Condensed" panose="020B0502040204020203" pitchFamily="34" charset="0"/>
              </a:rPr>
              <a:t> και η </a:t>
            </a:r>
            <a:r>
              <a:rPr lang="el-GR" sz="2300" b="1" dirty="0">
                <a:latin typeface="Bahnschrift Condensed" panose="020B0502040204020203" pitchFamily="34" charset="0"/>
              </a:rPr>
              <a:t>υλοποίηση</a:t>
            </a:r>
            <a:r>
              <a:rPr lang="el-GR" sz="2300" dirty="0">
                <a:latin typeface="Bahnschrift Condensed" panose="020B0502040204020203" pitchFamily="34" charset="0"/>
              </a:rPr>
              <a:t> του </a:t>
            </a:r>
            <a:r>
              <a:rPr lang="el-GR" sz="2300" b="1" dirty="0">
                <a:latin typeface="Bahnschrift Condensed" panose="020B0502040204020203" pitchFamily="34" charset="0"/>
              </a:rPr>
              <a:t>εκπαιδευτικού υλικού </a:t>
            </a:r>
            <a:r>
              <a:rPr lang="el-GR" sz="2300" dirty="0">
                <a:latin typeface="Bahnschrift Condensed" panose="020B0502040204020203" pitchFamily="34" charset="0"/>
              </a:rPr>
              <a:t>θα πρέπει να έχει μια τέτοια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συνοχή</a:t>
            </a:r>
            <a:r>
              <a:rPr lang="el-GR" sz="2300" dirty="0">
                <a:latin typeface="Bahnschrift Condensed" panose="020B0502040204020203" pitchFamily="34" charset="0"/>
              </a:rPr>
              <a:t>,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τεκμηρίωση</a:t>
            </a:r>
            <a:r>
              <a:rPr lang="el-GR" sz="2300" dirty="0">
                <a:latin typeface="Bahnschrift Condensed" panose="020B0502040204020203" pitchFamily="34" charset="0"/>
              </a:rPr>
              <a:t>,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ευχρηστία</a:t>
            </a:r>
            <a:r>
              <a:rPr lang="el-GR" sz="2300" dirty="0">
                <a:latin typeface="Bahnschrift Condensed" panose="020B0502040204020203" pitchFamily="34" charset="0"/>
              </a:rPr>
              <a:t>,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αλληλεπίδραση</a:t>
            </a:r>
            <a:r>
              <a:rPr lang="el-GR" sz="2300" dirty="0">
                <a:latin typeface="Bahnschrift Condensed" panose="020B0502040204020203" pitchFamily="34" charset="0"/>
              </a:rPr>
              <a:t>,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αυτοαξιολόγηση</a:t>
            </a:r>
            <a:r>
              <a:rPr lang="el-GR" sz="2300" dirty="0">
                <a:latin typeface="Bahnschrift Condensed" panose="020B0502040204020203" pitchFamily="34" charset="0"/>
              </a:rPr>
              <a:t> και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χρήση της γλώσσας</a:t>
            </a:r>
            <a:r>
              <a:rPr lang="el-GR" sz="2300" dirty="0">
                <a:latin typeface="Bahnschrift Condensed" panose="020B0502040204020203" pitchFamily="34" charset="0"/>
              </a:rPr>
              <a:t>, που θα μπορούν να εξυπηρετούν τον σκοπό αυτό. </a:t>
            </a:r>
            <a:endParaRPr lang="en-GB" sz="2300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848872" cy="432048"/>
          </a:xfrm>
        </p:spPr>
        <p:txBody>
          <a:bodyPr>
            <a:noAutofit/>
          </a:bodyPr>
          <a:lstStyle/>
          <a:p>
            <a:r>
              <a:rPr lang="el-GR" sz="3600" dirty="0" smtClean="0"/>
              <a:t>6β</a:t>
            </a:r>
            <a:r>
              <a:rPr lang="el-GR" sz="3600" dirty="0"/>
              <a:t>. Παρουσίαση του βασικού μέρους της </a:t>
            </a:r>
            <a:r>
              <a:rPr lang="el-GR" sz="3600" dirty="0" smtClean="0"/>
              <a:t>εργασίας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411760" y="1484784"/>
            <a:ext cx="55446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Περιεχόμενα και δομή του Ε.Υ.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76328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α) </a:t>
            </a:r>
            <a:r>
              <a:rPr lang="el-GR" b="1" dirty="0" smtClean="0">
                <a:solidFill>
                  <a:srgbClr val="FF0000"/>
                </a:solidFill>
              </a:rPr>
              <a:t>αρχική είσοδος</a:t>
            </a:r>
            <a:r>
              <a:rPr lang="el-GR" dirty="0" smtClean="0"/>
              <a:t> </a:t>
            </a:r>
            <a:r>
              <a:rPr lang="el-GR" dirty="0"/>
              <a:t>του εκπαιδευόμενου στο περιβάλλον του μαθήματος, </a:t>
            </a:r>
            <a:endParaRPr lang="el-GR" dirty="0" smtClean="0"/>
          </a:p>
          <a:p>
            <a:pPr algn="just"/>
            <a:r>
              <a:rPr lang="el-GR" dirty="0" smtClean="0"/>
              <a:t>β</a:t>
            </a:r>
            <a:r>
              <a:rPr lang="el-GR" dirty="0"/>
              <a:t>) </a:t>
            </a:r>
            <a:r>
              <a:rPr lang="el-GR" dirty="0" smtClean="0"/>
              <a:t> </a:t>
            </a:r>
            <a:r>
              <a:rPr lang="el-GR" b="1" dirty="0" smtClean="0">
                <a:solidFill>
                  <a:srgbClr val="00B050"/>
                </a:solidFill>
              </a:rPr>
              <a:t>δομή </a:t>
            </a:r>
            <a:r>
              <a:rPr lang="el-GR" b="1" dirty="0">
                <a:solidFill>
                  <a:srgbClr val="00B050"/>
                </a:solidFill>
              </a:rPr>
              <a:t>και τα περιεχόμενα του μαθήματος </a:t>
            </a:r>
            <a:endParaRPr lang="el-GR" b="1" dirty="0" smtClean="0">
              <a:solidFill>
                <a:srgbClr val="00B050"/>
              </a:solidFill>
            </a:endParaRPr>
          </a:p>
          <a:p>
            <a:pPr algn="just"/>
            <a:r>
              <a:rPr lang="el-GR" dirty="0" smtClean="0"/>
              <a:t>γ</a:t>
            </a:r>
            <a:r>
              <a:rPr lang="el-GR" dirty="0"/>
              <a:t>) </a:t>
            </a:r>
            <a:r>
              <a:rPr lang="el-GR" b="1" dirty="0" smtClean="0">
                <a:solidFill>
                  <a:srgbClr val="FF9933"/>
                </a:solidFill>
              </a:rPr>
              <a:t>δομή </a:t>
            </a:r>
            <a:r>
              <a:rPr lang="el-GR" b="1" dirty="0">
                <a:solidFill>
                  <a:srgbClr val="FF9933"/>
                </a:solidFill>
              </a:rPr>
              <a:t>και </a:t>
            </a:r>
            <a:r>
              <a:rPr lang="el-GR" b="1" dirty="0" smtClean="0">
                <a:solidFill>
                  <a:srgbClr val="FF9933"/>
                </a:solidFill>
              </a:rPr>
              <a:t>μορφή </a:t>
            </a:r>
            <a:r>
              <a:rPr lang="el-GR" b="1" dirty="0">
                <a:solidFill>
                  <a:srgbClr val="FF9933"/>
                </a:solidFill>
              </a:rPr>
              <a:t>της παρουσίασης </a:t>
            </a:r>
            <a:r>
              <a:rPr lang="el-GR" b="1" dirty="0" smtClean="0">
                <a:solidFill>
                  <a:srgbClr val="FF9933"/>
                </a:solidFill>
              </a:rPr>
              <a:t>κάθε διδακτικής </a:t>
            </a:r>
            <a:r>
              <a:rPr lang="el-GR" b="1" dirty="0">
                <a:solidFill>
                  <a:srgbClr val="FF9933"/>
                </a:solidFill>
              </a:rPr>
              <a:t>ενότητας</a:t>
            </a:r>
            <a:r>
              <a:rPr lang="el-GR" dirty="0"/>
              <a:t>.</a:t>
            </a:r>
            <a:endParaRPr lang="en-GB" dirty="0"/>
          </a:p>
          <a:p>
            <a:endParaRPr lang="el-GR" dirty="0" smtClean="0"/>
          </a:p>
          <a:p>
            <a:pPr algn="just"/>
            <a:r>
              <a:rPr lang="el-GR" dirty="0" smtClean="0"/>
              <a:t>Συγκεκριμένα</a:t>
            </a:r>
            <a:r>
              <a:rPr lang="el-GR" dirty="0"/>
              <a:t>, ο εκπαιδευόμενος, για να μεταβεί στην </a:t>
            </a:r>
            <a:r>
              <a:rPr lang="el-GR" b="1" dirty="0"/>
              <a:t>πλατφόρμα </a:t>
            </a:r>
            <a:r>
              <a:rPr lang="en-US" b="1" dirty="0" err="1" smtClean="0"/>
              <a:t>Chamilo</a:t>
            </a:r>
            <a:r>
              <a:rPr lang="en-US" b="1" dirty="0" smtClean="0"/>
              <a:t> </a:t>
            </a:r>
            <a:r>
              <a:rPr lang="el-GR" dirty="0" smtClean="0"/>
              <a:t>θα </a:t>
            </a:r>
            <a:r>
              <a:rPr lang="el-GR" dirty="0"/>
              <a:t>πρέπει να κλικ στο παρακάτω λινκ</a:t>
            </a:r>
            <a:r>
              <a:rPr lang="el-GR" dirty="0" smtClean="0"/>
              <a:t>:</a:t>
            </a:r>
            <a:endParaRPr lang="en-US" dirty="0" smtClean="0"/>
          </a:p>
          <a:p>
            <a:pPr algn="just"/>
            <a:r>
              <a:rPr lang="el-GR" dirty="0" smtClean="0"/>
              <a:t> </a:t>
            </a:r>
            <a:endParaRPr lang="en-GB" dirty="0"/>
          </a:p>
          <a:p>
            <a:r>
              <a:rPr lang="el-GR" u="sng" dirty="0">
                <a:hlinkClick r:id="rId2"/>
              </a:rPr>
              <a:t>http://chamilo.datacenter.uoc.gr/metchamilo/courses/EPIMORFWSHEKPAIDEYTIKWNDEYTEROBA8MIAS/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816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7</a:t>
            </a:r>
            <a:r>
              <a:rPr lang="el-GR" sz="3600" dirty="0" smtClean="0"/>
              <a:t>. </a:t>
            </a:r>
            <a:r>
              <a:rPr lang="el-GR" sz="3600" dirty="0"/>
              <a:t>Μεθοδολογία (</a:t>
            </a:r>
            <a:r>
              <a:rPr lang="el-GR" sz="3600" dirty="0" smtClean="0"/>
              <a:t>1/2)</a:t>
            </a:r>
            <a:endParaRPr lang="el-GR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87624" y="1572679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16632"/>
            <a:ext cx="2051135" cy="105462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755576" y="1803512"/>
            <a:ext cx="2160240" cy="23762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latin typeface="Bahnschrift Condensed" panose="020B0502040204020203" pitchFamily="34" charset="0"/>
              </a:rPr>
              <a:t>Έρευνα Ε.Υ.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2003648"/>
            <a:ext cx="568863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066800">
              <a:spcAft>
                <a:spcPts val="0"/>
              </a:spcAft>
            </a:pP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Είδος Έρευνας: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Διαμορφωτική Αξιολόγηση 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Ε.Υ. </a:t>
            </a:r>
            <a:endParaRPr lang="el-GR" sz="2300" b="1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  <a:p>
            <a:pPr lvl="0" defTabSz="1066800">
              <a:spcAft>
                <a:spcPts val="0"/>
              </a:spcAft>
            </a:pP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Χρονική περίοδος: 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Νοέμβριος – Δεκέμβριος 2021</a:t>
            </a:r>
            <a:endParaRPr lang="el-GR" sz="2300" b="1" dirty="0" smtClean="0">
              <a:solidFill>
                <a:srgbClr val="FF9933"/>
              </a:solidFill>
              <a:latin typeface="Bahnschrift Condensed" panose="020B0502040204020203" pitchFamily="34" charset="0"/>
            </a:endParaRPr>
          </a:p>
          <a:p>
            <a:pPr lvl="0" defTabSz="1066800">
              <a:spcAft>
                <a:spcPts val="0"/>
              </a:spcAft>
            </a:pPr>
            <a:r>
              <a:rPr lang="el-GR" sz="2300" b="1" dirty="0" smtClean="0">
                <a:solidFill>
                  <a:srgbClr val="FF9933"/>
                </a:solidFill>
                <a:latin typeface="Bahnschrift Condensed" panose="020B0502040204020203" pitchFamily="34" charset="0"/>
              </a:rPr>
              <a:t>Δειγματοληψία</a:t>
            </a: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:</a:t>
            </a:r>
            <a:r>
              <a:rPr lang="el-GR" sz="2300" b="1" dirty="0">
                <a:solidFill>
                  <a:srgbClr val="6195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Σκόπιμη δειγματοληψία 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ειδημόνων 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- </a:t>
            </a:r>
            <a:endParaRPr lang="el-GR" sz="2300" b="1" dirty="0" smtClean="0">
              <a:solidFill>
                <a:srgbClr val="00B050"/>
              </a:solidFill>
              <a:latin typeface="Bahnschrift Condensed" panose="020B0502040204020203" pitchFamily="34" charset="0"/>
            </a:endParaRPr>
          </a:p>
          <a:p>
            <a:pPr lvl="0" defTabSz="1066800">
              <a:spcAft>
                <a:spcPts val="0"/>
              </a:spcAft>
            </a:pP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3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 συμμετέχοντες από την ομάδα του Π.Μ.Σ. 2019 </a:t>
            </a:r>
          </a:p>
          <a:p>
            <a:pPr lvl="0" defTabSz="1066800">
              <a:spcAft>
                <a:spcPts val="0"/>
              </a:spcAft>
            </a:pP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«</a:t>
            </a:r>
            <a:r>
              <a:rPr lang="en-US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e-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συνοδοιπόροι»</a:t>
            </a:r>
            <a:endParaRPr lang="el-GR" sz="2300" b="1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  <a:p>
            <a:pPr lvl="0" defTabSz="1066800">
              <a:spcAft>
                <a:spcPts val="0"/>
              </a:spcAft>
            </a:pP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Μέθοδος: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Έρευνα Απόψεων με Ποιοτική Ανάλυση Περιεχομένου</a:t>
            </a:r>
          </a:p>
          <a:p>
            <a:pPr lvl="0" defTabSz="1066800">
              <a:spcAft>
                <a:spcPts val="0"/>
              </a:spcAft>
            </a:pP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Μέσα συλλογής δεδομένων: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Ερωτηματολόγια Ανοιχτών 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Ερωτήσεων</a:t>
            </a:r>
            <a:endParaRPr lang="el-GR" sz="2300" b="1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7</a:t>
            </a:r>
            <a:r>
              <a:rPr lang="el-GR" sz="3600" dirty="0" smtClean="0"/>
              <a:t>. </a:t>
            </a:r>
            <a:r>
              <a:rPr lang="el-GR" sz="3600" dirty="0"/>
              <a:t>Μεθοδολογία </a:t>
            </a:r>
            <a:r>
              <a:rPr lang="el-GR" sz="3600" dirty="0" smtClean="0"/>
              <a:t>(</a:t>
            </a:r>
            <a:r>
              <a:rPr lang="el-GR" sz="3600" dirty="0"/>
              <a:t>2</a:t>
            </a:r>
            <a:r>
              <a:rPr lang="el-GR" sz="3600" dirty="0" smtClean="0"/>
              <a:t>/2)</a:t>
            </a:r>
            <a:endParaRPr lang="el-GR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131840" y="1797292"/>
            <a:ext cx="53285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066800">
              <a:spcAft>
                <a:spcPts val="0"/>
              </a:spcAft>
            </a:pP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Επεξεργασία δεδομένων:</a:t>
            </a:r>
            <a:r>
              <a:rPr lang="el-GR" sz="2300" b="1" dirty="0">
                <a:solidFill>
                  <a:srgbClr val="9F1D1D"/>
                </a:solidFill>
                <a:latin typeface="Bahnschrift Condensed" panose="020B0502040204020203" pitchFamily="34" charset="0"/>
              </a:rPr>
              <a:t>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Μονάδα ανάλυσης η φράση με αυτοτελές εννοιολογικό  περιεχόμενο 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–</a:t>
            </a:r>
          </a:p>
          <a:p>
            <a:pPr lvl="0" defTabSz="1066800">
              <a:spcAft>
                <a:spcPts val="0"/>
              </a:spcAft>
            </a:pP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10 ερευνητικοί άξονες &amp; </a:t>
            </a:r>
            <a:endParaRPr lang="el-GR" sz="2300" b="1" dirty="0" smtClean="0">
              <a:solidFill>
                <a:srgbClr val="00B050"/>
              </a:solidFill>
              <a:latin typeface="Bahnschrift Condensed" panose="020B0502040204020203" pitchFamily="34" charset="0"/>
            </a:endParaRPr>
          </a:p>
          <a:p>
            <a:pPr lvl="0" defTabSz="1066800">
              <a:spcAft>
                <a:spcPts val="0"/>
              </a:spcAft>
            </a:pP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επιμέρους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κατηγορίες ανάλυσης</a:t>
            </a:r>
          </a:p>
          <a:p>
            <a:pPr lvl="0" defTabSz="1066800">
              <a:spcAft>
                <a:spcPts val="0"/>
              </a:spcAft>
            </a:pP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Αξιοπιστία-Εγκυρότητα: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Τριγωνισμός μέσω της αποτίμησης από 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3 ειδήμονες. </a:t>
            </a:r>
            <a:endParaRPr lang="en-GB" sz="2300" b="1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8902"/>
            <a:ext cx="2088232" cy="1073699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99592" y="1797292"/>
            <a:ext cx="2088232" cy="20637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latin typeface="Bahnschrift Condensed" panose="020B0502040204020203" pitchFamily="34" charset="0"/>
              </a:rPr>
              <a:t>Έρευνα Ε.Υ.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080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 smtClean="0"/>
              <a:t>8. Αποτελέσματα </a:t>
            </a:r>
            <a:r>
              <a:rPr lang="el-GR" sz="3600" dirty="0"/>
              <a:t>- Κύρια ευρήματα  </a:t>
            </a:r>
            <a:r>
              <a:rPr lang="el-GR" sz="3600" dirty="0" smtClean="0"/>
              <a:t>(1/2)</a:t>
            </a:r>
            <a:endParaRPr lang="el-GR" sz="40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950234" y="2866593"/>
            <a:ext cx="273630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Bahnschrift Condensed" panose="020B0502040204020203" pitchFamily="34" charset="0"/>
              </a:rPr>
              <a:t>Έρευνα Ε.Υ.</a:t>
            </a:r>
            <a:endParaRPr lang="en-GB" b="1" dirty="0">
              <a:latin typeface="Bahnschrift Condensed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6640" y="1531947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b="1" dirty="0" smtClean="0">
                <a:solidFill>
                  <a:srgbClr val="FF0000"/>
                </a:solidFill>
                <a:latin typeface="Bahnschrift Light Condensed" panose="020B0502040204020203" pitchFamily="34" charset="0"/>
              </a:rPr>
              <a:t>7</a:t>
            </a:r>
            <a:r>
              <a:rPr lang="el-GR" dirty="0" smtClean="0">
                <a:latin typeface="Bahnschrift Light Condensed" panose="020B0502040204020203" pitchFamily="34" charset="0"/>
              </a:rPr>
              <a:t> </a:t>
            </a:r>
            <a:r>
              <a:rPr lang="el-GR" b="1" dirty="0" smtClean="0">
                <a:solidFill>
                  <a:srgbClr val="FF0000"/>
                </a:solidFill>
                <a:latin typeface="Bahnschrift Light Condensed" panose="020B0502040204020203" pitchFamily="34" charset="0"/>
              </a:rPr>
              <a:t>ερωτήσεις δημογραφικού περιεχομένου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b="1" dirty="0" smtClean="0">
                <a:solidFill>
                  <a:srgbClr val="00B050"/>
                </a:solidFill>
                <a:latin typeface="Bahnschrift Light Condensed" panose="020B0502040204020203" pitchFamily="34" charset="0"/>
              </a:rPr>
              <a:t>56 ερωτήσεις σχετικά με την αποτίμηση Ε.Υ.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b="1" dirty="0" smtClean="0">
                <a:solidFill>
                  <a:srgbClr val="FF9933"/>
                </a:solidFill>
                <a:latin typeface="Bahnschrift Light Condensed" panose="020B0502040204020203" pitchFamily="34" charset="0"/>
              </a:rPr>
              <a:t>10 ερευνητικοί άξονες</a:t>
            </a:r>
            <a:endParaRPr lang="en-GB" b="1" dirty="0">
              <a:solidFill>
                <a:srgbClr val="FF9933"/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796136" y="2924944"/>
            <a:ext cx="604800" cy="72008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707904" y="4077072"/>
            <a:ext cx="5069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Θετική αποτίμηση </a:t>
            </a:r>
            <a:r>
              <a:rPr lang="el-GR" dirty="0" smtClean="0">
                <a:latin typeface="Bahnschrift Condensed" panose="020B0502040204020203" pitchFamily="34" charset="0"/>
              </a:rPr>
              <a:t>ως προς την πλειοψηφία των ερευνητικών αξόνων. </a:t>
            </a:r>
          </a:p>
          <a:p>
            <a:pPr algn="ctr"/>
            <a:r>
              <a:rPr lang="el-GR" u="sng" dirty="0" smtClean="0">
                <a:latin typeface="Bahnschrift Condensed" panose="020B0502040204020203" pitchFamily="34" charset="0"/>
              </a:rPr>
              <a:t>Όμως</a:t>
            </a:r>
            <a:r>
              <a:rPr lang="el-GR" dirty="0" smtClean="0">
                <a:latin typeface="Bahnschrift Condensed" panose="020B0502040204020203" pitchFamily="34" charset="0"/>
              </a:rPr>
              <a:t>, το παρόν Ε.Υ. </a:t>
            </a:r>
            <a:r>
              <a:rPr lang="el-GR" b="1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μειονεκτεί</a:t>
            </a:r>
            <a:r>
              <a:rPr lang="el-GR" dirty="0" smtClean="0">
                <a:latin typeface="Bahnschrift Condensed" panose="020B0502040204020203" pitchFamily="34" charset="0"/>
              </a:rPr>
              <a:t> ως προς την ύπαρξη δραστηριότητων, οι οποίες ενισχύουν την κριτική σκέψη του εκπαιδευόμενου. Επίσης, </a:t>
            </a:r>
            <a:r>
              <a:rPr lang="el-GR" b="1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υστερεί </a:t>
            </a:r>
            <a:r>
              <a:rPr lang="el-GR" dirty="0" smtClean="0">
                <a:latin typeface="Bahnschrift Condensed" panose="020B0502040204020203" pitchFamily="34" charset="0"/>
              </a:rPr>
              <a:t>σε βιβλιογραφικές παραπομπές.</a:t>
            </a:r>
            <a:endParaRPr lang="en-GB" b="1" dirty="0">
              <a:solidFill>
                <a:schemeClr val="accent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90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17712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 smtClean="0"/>
              <a:t>8. Αποτελέσματα </a:t>
            </a:r>
            <a:r>
              <a:rPr lang="el-GR" sz="3600" dirty="0"/>
              <a:t>- Κύρια ευρήματα  </a:t>
            </a:r>
            <a:r>
              <a:rPr lang="el-GR" sz="3600" dirty="0" smtClean="0"/>
              <a:t>(2/2)</a:t>
            </a:r>
            <a:endParaRPr lang="el-GR" sz="4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187624" y="2708920"/>
            <a:ext cx="252028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latin typeface="Bahnschrift Condensed" panose="020B0502040204020203" pitchFamily="34" charset="0"/>
              </a:rPr>
              <a:t>Έρευνα Ε.Υ.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21222" y="1412776"/>
            <a:ext cx="44552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Ε.Ε. 1-7: </a:t>
            </a:r>
            <a:r>
              <a:rPr lang="el-GR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Bahnschrift Condensed" panose="020B0502040204020203" pitchFamily="34" charset="0"/>
              </a:rPr>
              <a:t>Το </a:t>
            </a:r>
            <a:r>
              <a:rPr lang="el-GR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Ε.Υ. </a:t>
            </a:r>
            <a:r>
              <a:rPr lang="el-GR" dirty="0">
                <a:solidFill>
                  <a:srgbClr val="00B050"/>
                </a:solidFill>
                <a:latin typeface="Bahnschrift Condensed" panose="020B0502040204020203" pitchFamily="34" charset="0"/>
              </a:rPr>
              <a:t>έχει σχεδιαστεί στο σύνολό του σύμφωνα με τις αρχές της ΕξΑΕ. </a:t>
            </a:r>
          </a:p>
          <a:p>
            <a:pPr algn="just"/>
            <a:r>
              <a:rPr lang="el-GR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Ε.Ε. 8: </a:t>
            </a:r>
            <a:r>
              <a:rPr lang="el-GR" dirty="0">
                <a:solidFill>
                  <a:srgbClr val="00B050"/>
                </a:solidFill>
                <a:latin typeface="Bahnschrift Condensed" panose="020B0502040204020203" pitchFamily="34" charset="0"/>
              </a:rPr>
              <a:t>Εφαρμόζονται οι αρχές της Θεωρίας Πολυμεσικής </a:t>
            </a:r>
            <a:r>
              <a:rPr lang="el-GR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Μάθησης.</a:t>
            </a:r>
            <a:endParaRPr lang="el-GR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  <a:p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4067942" y="3306654"/>
            <a:ext cx="4752529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Ε.Ε. </a:t>
            </a:r>
            <a:r>
              <a:rPr lang="el-GR" sz="2300" b="1" dirty="0" smtClean="0">
                <a:solidFill>
                  <a:srgbClr val="FF9933"/>
                </a:solidFill>
                <a:latin typeface="Bahnschrift Condensed" panose="020B0502040204020203" pitchFamily="34" charset="0"/>
              </a:rPr>
              <a:t>9 - Δυνατά σημεία:</a:t>
            </a:r>
            <a:r>
              <a:rPr lang="el-GR" sz="2300" dirty="0">
                <a:latin typeface="Bahnschrift Condensed" panose="020B0502040204020203" pitchFamily="34" charset="0"/>
              </a:rPr>
              <a:t> </a:t>
            </a:r>
            <a:r>
              <a:rPr lang="el-GR" sz="2300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σωρεία και ποικιλία δραστηριοτήτων, τμηματική παρουσίαση του εν λόγω υλικού, απλή και κατανοητή παρουσίαση του γνωστικού αντικειμένου, ευχρηστία υλικού.</a:t>
            </a:r>
            <a:endParaRPr lang="el-GR" sz="2300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  <a:p>
            <a:pPr algn="just"/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Ε.Ε. 10 - Προτάσεις</a:t>
            </a:r>
            <a:r>
              <a:rPr lang="el-GR" sz="2300" b="1" dirty="0" smtClean="0">
                <a:solidFill>
                  <a:srgbClr val="FF9933"/>
                </a:solidFill>
                <a:latin typeface="Bahnschrift Condensed" panose="020B0502040204020203" pitchFamily="34" charset="0"/>
              </a:rPr>
              <a:t>: </a:t>
            </a:r>
            <a:r>
              <a:rPr lang="el-GR" sz="2300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προσθήκη συνδέσμων για σχετικές βιβλιογραφίες, εμπλουτισμός υλικού με δραστηριότητες, οι οποίες ενισχύουν την κριτική ικανότητα</a:t>
            </a:r>
            <a:endParaRPr lang="el-GR" sz="2300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195736" y="4149080"/>
            <a:ext cx="252028" cy="864096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115616" y="5157192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Θετική αποτίμηση</a:t>
            </a:r>
            <a:endParaRPr lang="en-GB" b="1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 smtClean="0"/>
              <a:t>Ευχαριστίες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971600" y="1631020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l-GR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1115616" y="1268761"/>
            <a:ext cx="6552728" cy="9470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Στον επιστημονικά υπεύθυνο του Π.Μ.Σ. &amp; </a:t>
            </a:r>
          </a:p>
          <a:p>
            <a:pPr algn="ctr"/>
            <a:r>
              <a:rPr lang="el-GR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στην τριμελή επιτροπή επίβλεψης</a:t>
            </a:r>
            <a:endParaRPr lang="en-GB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15616" y="3750606"/>
            <a:ext cx="6552728" cy="3264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rgbClr val="C00000"/>
                </a:solidFill>
              </a:rPr>
              <a:t>Στους συμμετέχοντες στην έρευνα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115616" y="4667364"/>
            <a:ext cx="6552728" cy="56183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rgbClr val="C00000"/>
                </a:solidFill>
              </a:rPr>
              <a:t>Στην οικογένειά μου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616" y="2242502"/>
            <a:ext cx="49685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300" b="1" dirty="0" smtClean="0">
                <a:latin typeface="Bahnschrift Condensed" panose="020B0502040204020203" pitchFamily="34" charset="0"/>
              </a:rPr>
              <a:t>Αναστασιάδης Π.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300" b="1" dirty="0" smtClean="0">
                <a:latin typeface="Bahnschrift Condensed" panose="020B0502040204020203" pitchFamily="34" charset="0"/>
              </a:rPr>
              <a:t>Μουζάκης Χ.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300" b="1" dirty="0" smtClean="0">
                <a:latin typeface="Bahnschrift Condensed" panose="020B0502040204020203" pitchFamily="34" charset="0"/>
              </a:rPr>
              <a:t>Τραγουλιά Ε.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300" b="1" dirty="0" smtClean="0">
                <a:latin typeface="Bahnschrift Condensed" panose="020B0502040204020203" pitchFamily="34" charset="0"/>
              </a:rPr>
              <a:t>Βιταλάκη Ε.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4221087"/>
            <a:ext cx="648071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300" b="1" dirty="0" smtClean="0">
                <a:latin typeface="Bahnschrift Condensed" panose="020B0502040204020203" pitchFamily="34" charset="0"/>
              </a:rPr>
              <a:t>Στις συμφοιτήτριές μου και ομάδα μου </a:t>
            </a:r>
            <a:r>
              <a:rPr lang="en-US" sz="2300" b="1" dirty="0" smtClean="0">
                <a:latin typeface="Bahnschrift Condensed" panose="020B0502040204020203" pitchFamily="34" charset="0"/>
              </a:rPr>
              <a:t>e-</a:t>
            </a:r>
            <a:r>
              <a:rPr lang="el-GR" sz="2300" b="1" dirty="0" smtClean="0">
                <a:latin typeface="Bahnschrift Condensed" panose="020B0502040204020203" pitchFamily="34" charset="0"/>
              </a:rPr>
              <a:t>συνοδοιπόροι  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7624" y="5229200"/>
            <a:ext cx="741682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300" b="1" dirty="0" smtClean="0">
                <a:latin typeface="Bahnschrift Condensed" panose="020B0502040204020203" pitchFamily="34" charset="0"/>
              </a:rPr>
              <a:t>Στον πολυαγαπημένο σύζυγό </a:t>
            </a:r>
            <a:r>
              <a:rPr lang="el-GR" sz="2300" b="1" dirty="0">
                <a:latin typeface="Bahnschrift Condensed" panose="020B0502040204020203" pitchFamily="34" charset="0"/>
              </a:rPr>
              <a:t>μου, </a:t>
            </a:r>
            <a:r>
              <a:rPr lang="el-GR" sz="2300" b="1" dirty="0" smtClean="0">
                <a:latin typeface="Bahnschrift Condensed" panose="020B0502040204020203" pitchFamily="34" charset="0"/>
              </a:rPr>
              <a:t>Γιώργο Κουτσουρούμπη</a:t>
            </a:r>
            <a:endParaRPr lang="en-GB" sz="2300" b="1" dirty="0">
              <a:latin typeface="Bahnschrift Condensed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300" b="1" dirty="0" smtClean="0">
                <a:latin typeface="Bahnschrift Condensed" panose="020B0502040204020203" pitchFamily="34" charset="0"/>
              </a:rPr>
              <a:t>Στους λατρεμένους γονείς μου, Νίκο και Φωτεινή Δασκαλάκη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300" b="1" dirty="0" smtClean="0">
                <a:latin typeface="Bahnschrift Condensed" panose="020B0502040204020203" pitchFamily="34" charset="0"/>
              </a:rPr>
              <a:t>Στα αγαπητά αδέρφια μου, Σάββα και Σταύρο Δασκαλάκη</a:t>
            </a:r>
          </a:p>
        </p:txBody>
      </p:sp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 smtClean="0"/>
              <a:t>9. Συμπεράσματα (1/4)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124744"/>
            <a:ext cx="79928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l-G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2155794"/>
            <a:ext cx="7704856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l-GR" sz="2300" dirty="0" smtClean="0">
                <a:latin typeface="Bahnschrift Condensed" panose="020B0502040204020203" pitchFamily="34" charset="0"/>
              </a:rPr>
              <a:t>Επαρκή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βιβλιογραφική υποστήριξη </a:t>
            </a:r>
            <a:r>
              <a:rPr lang="el-GR" sz="2300" dirty="0">
                <a:latin typeface="Bahnschrift Condensed" panose="020B0502040204020203" pitchFamily="34" charset="0"/>
              </a:rPr>
              <a:t>ως προς την </a:t>
            </a:r>
            <a:r>
              <a:rPr lang="el-GR" sz="2300" dirty="0">
                <a:solidFill>
                  <a:srgbClr val="FF0000"/>
                </a:solidFill>
                <a:latin typeface="Bahnschrift Condensed" panose="020B0502040204020203" pitchFamily="34" charset="0"/>
              </a:rPr>
              <a:t>παράθεση του </a:t>
            </a:r>
            <a:r>
              <a:rPr lang="el-GR" sz="2300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περιεχομένου</a:t>
            </a:r>
            <a:r>
              <a:rPr lang="el-GR" sz="2300" dirty="0" smtClean="0">
                <a:latin typeface="Bahnschrift Condensed" panose="020B0502040204020203" pitchFamily="34" charset="0"/>
              </a:rPr>
              <a:t>, </a:t>
            </a:r>
            <a:r>
              <a:rPr lang="el-GR" sz="2300" dirty="0">
                <a:latin typeface="Bahnschrift Condensed" panose="020B0502040204020203" pitchFamily="34" charset="0"/>
              </a:rPr>
              <a:t>τη </a:t>
            </a:r>
            <a:r>
              <a:rPr lang="el-GR" sz="2300" dirty="0">
                <a:solidFill>
                  <a:srgbClr val="FF0000"/>
                </a:solidFill>
                <a:latin typeface="Bahnschrift Condensed" panose="020B0502040204020203" pitchFamily="34" charset="0"/>
              </a:rPr>
              <a:t>συγκριτική ανάλυση </a:t>
            </a:r>
            <a:r>
              <a:rPr lang="el-GR" sz="2300" dirty="0">
                <a:latin typeface="Bahnschrift Condensed" panose="020B0502040204020203" pitchFamily="34" charset="0"/>
              </a:rPr>
              <a:t>και την </a:t>
            </a:r>
            <a:r>
              <a:rPr lang="el-GR" sz="2300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ερμηνεία </a:t>
            </a:r>
            <a:r>
              <a:rPr lang="el-GR" sz="2300" dirty="0" smtClean="0">
                <a:latin typeface="Bahnschrift Condensed" panose="020B0502040204020203" pitchFamily="34" charset="0"/>
              </a:rPr>
              <a:t>του εν λόγω Ε.Υ. .</a:t>
            </a:r>
          </a:p>
          <a:p>
            <a:pPr marL="457200" indent="-457200" algn="just">
              <a:buAutoNum type="arabicPeriod"/>
            </a:pPr>
            <a:r>
              <a:rPr lang="el-GR" sz="2300" dirty="0" smtClean="0">
                <a:latin typeface="Bahnschrift Condensed" panose="020B0502040204020203" pitchFamily="34" charset="0"/>
              </a:rPr>
              <a:t>Το </a:t>
            </a:r>
            <a:r>
              <a:rPr lang="el-GR" sz="2300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γνωστικό αντικείμενο </a:t>
            </a:r>
            <a:r>
              <a:rPr lang="el-GR" sz="2300" dirty="0" smtClean="0">
                <a:latin typeface="Bahnschrift Condensed" panose="020B0502040204020203" pitchFamily="34" charset="0"/>
              </a:rPr>
              <a:t>παρουσιάζεται </a:t>
            </a:r>
            <a:r>
              <a:rPr lang="el-GR" sz="23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απλά</a:t>
            </a:r>
            <a:r>
              <a:rPr lang="el-GR" sz="2300" dirty="0" smtClean="0">
                <a:latin typeface="Bahnschrift Condensed" panose="020B0502040204020203" pitchFamily="34" charset="0"/>
              </a:rPr>
              <a:t> και </a:t>
            </a:r>
            <a:r>
              <a:rPr lang="el-GR" sz="23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εύληπτα</a:t>
            </a:r>
            <a:r>
              <a:rPr lang="el-GR" sz="2300" dirty="0" smtClean="0">
                <a:latin typeface="Bahnschrift Condensed" panose="020B0502040204020203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l-GR" sz="2300" dirty="0" smtClean="0">
                <a:latin typeface="Bahnschrift Condensed" panose="020B0502040204020203" pitchFamily="34" charset="0"/>
              </a:rPr>
              <a:t>Το παρόν Ε.Υ. διακρίνεται για την 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ευχρηστία</a:t>
            </a:r>
            <a:r>
              <a:rPr lang="el-GR" sz="2300" dirty="0" smtClean="0">
                <a:latin typeface="Bahnschrift Condensed" panose="020B0502040204020203" pitchFamily="34" charset="0"/>
              </a:rPr>
              <a:t> του.</a:t>
            </a:r>
          </a:p>
          <a:p>
            <a:pPr marL="457200" indent="-457200" algn="just">
              <a:buAutoNum type="arabicPeriod" startAt="4"/>
            </a:pPr>
            <a:r>
              <a:rPr lang="el-GR" sz="2300" dirty="0" smtClean="0">
                <a:latin typeface="Bahnschrift Condensed" panose="020B0502040204020203" pitchFamily="34" charset="0"/>
              </a:rPr>
              <a:t>Το </a:t>
            </a:r>
            <a:r>
              <a:rPr lang="el-GR" sz="2300" dirty="0">
                <a:latin typeface="Bahnschrift Condensed" panose="020B0502040204020203" pitchFamily="34" charset="0"/>
              </a:rPr>
              <a:t>εν λόγω Ε.Υ. παρέχει την κατάλληλη </a:t>
            </a: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υποστήριξη-καθοδήγηση</a:t>
            </a:r>
            <a:r>
              <a:rPr lang="el-GR" sz="2300" dirty="0">
                <a:latin typeface="Bahnschrift Condensed" panose="020B0502040204020203" pitchFamily="34" charset="0"/>
              </a:rPr>
              <a:t>, ώστε η </a:t>
            </a:r>
            <a:r>
              <a:rPr lang="el-GR" sz="2300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μελέτη</a:t>
            </a:r>
            <a:r>
              <a:rPr lang="el-GR" sz="2300" dirty="0">
                <a:latin typeface="Bahnschrift Condensed" panose="020B0502040204020203" pitchFamily="34" charset="0"/>
              </a:rPr>
              <a:t> του εκπαιδευόμενου να είναι ευχάριστη. </a:t>
            </a:r>
            <a:endParaRPr lang="el-GR" sz="2300" dirty="0" smtClean="0">
              <a:latin typeface="Bahnschrift Condensed" panose="020B0502040204020203" pitchFamily="34" charset="0"/>
            </a:endParaRPr>
          </a:p>
          <a:p>
            <a:pPr algn="just"/>
            <a:r>
              <a:rPr lang="el-GR" sz="2300" dirty="0" smtClean="0">
                <a:latin typeface="Bahnschrift Condensed" panose="020B0502040204020203" pitchFamily="34" charset="0"/>
              </a:rPr>
              <a:t>5.      Σωρεία </a:t>
            </a:r>
            <a:r>
              <a:rPr lang="el-GR" sz="23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δρατηριοτήτων</a:t>
            </a:r>
            <a:r>
              <a:rPr lang="el-GR" sz="2300" dirty="0" smtClean="0">
                <a:latin typeface="Bahnschrift Condensed" panose="020B0502040204020203" pitchFamily="34" charset="0"/>
              </a:rPr>
              <a:t>, γεγονός το οποίο συμβάλλει </a:t>
            </a:r>
            <a:r>
              <a:rPr lang="el-GR" sz="23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στην άμεση   αυτιαξιολόγηση του επιμορφούμενου</a:t>
            </a:r>
            <a:r>
              <a:rPr lang="el-GR" sz="2300" dirty="0" smtClean="0">
                <a:latin typeface="Bahnschrift Condensed" panose="020B0502040204020203" pitchFamily="34" charset="0"/>
              </a:rPr>
              <a:t>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80998"/>
            <a:ext cx="1305496" cy="977862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051720" y="1412776"/>
            <a:ext cx="612068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latin typeface="Bahnschrift Condensed" panose="020B0502040204020203" pitchFamily="34" charset="0"/>
              </a:rPr>
              <a:t>Συμπεράσματα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9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 smtClean="0"/>
              <a:t>9. Συμπεράσματα (2/4)</a:t>
            </a:r>
            <a:endParaRPr lang="el-GR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00819"/>
            <a:ext cx="1233487" cy="923925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587083" y="1412776"/>
            <a:ext cx="6408712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latin typeface="Bahnschrift Condensed" panose="020B0502040204020203" pitchFamily="34" charset="0"/>
              </a:rPr>
              <a:t>Συμπεράσματα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96075" y="1844824"/>
            <a:ext cx="7455905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>
                <a:latin typeface="Bahnschrift Condensed" panose="020B0502040204020203" pitchFamily="34" charset="0"/>
              </a:rPr>
              <a:t>6. </a:t>
            </a:r>
            <a:r>
              <a:rPr lang="el-GR" sz="2300" dirty="0" smtClean="0">
                <a:latin typeface="Bahnschrift Condensed" panose="020B0502040204020203" pitchFamily="34" charset="0"/>
              </a:rPr>
              <a:t>Ενθάρρυνση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αναστοχασμού</a:t>
            </a:r>
            <a:r>
              <a:rPr lang="el-GR" sz="2300" dirty="0">
                <a:latin typeface="Bahnschrift Condensed" panose="020B0502040204020203" pitchFamily="34" charset="0"/>
              </a:rPr>
              <a:t> και </a:t>
            </a:r>
            <a:r>
              <a:rPr lang="el-GR" sz="23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αυτοαξιολόγησης</a:t>
            </a:r>
            <a:r>
              <a:rPr lang="en-US" sz="23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 </a:t>
            </a:r>
            <a:r>
              <a:rPr lang="el-GR" sz="2300" dirty="0">
                <a:latin typeface="Bahnschrift Condensed" panose="020B0502040204020203" pitchFamily="34" charset="0"/>
              </a:rPr>
              <a:t>μέσω </a:t>
            </a:r>
            <a:r>
              <a:rPr lang="el-GR" sz="2300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δραστηριοτήτων αυτοαξιολόγησης</a:t>
            </a:r>
            <a:r>
              <a:rPr lang="el-GR" sz="2300" dirty="0" smtClean="0">
                <a:latin typeface="Bahnschrift Condensed" panose="020B0502040204020203" pitchFamily="34" charset="0"/>
              </a:rPr>
              <a:t>. </a:t>
            </a:r>
            <a:endParaRPr lang="en-US" sz="2300" dirty="0" smtClean="0">
              <a:latin typeface="Bahnschrift Condensed" panose="020B0502040204020203" pitchFamily="34" charset="0"/>
            </a:endParaRPr>
          </a:p>
          <a:p>
            <a:pPr algn="just"/>
            <a:r>
              <a:rPr lang="en-US" sz="2300" dirty="0" smtClean="0">
                <a:latin typeface="Bahnschrift Condensed" panose="020B0502040204020203" pitchFamily="34" charset="0"/>
              </a:rPr>
              <a:t>7. </a:t>
            </a:r>
            <a:r>
              <a:rPr lang="el-GR" sz="2300" b="1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Σαφήνεια </a:t>
            </a:r>
            <a:r>
              <a:rPr lang="el-GR" sz="2300" dirty="0" smtClean="0">
                <a:latin typeface="Bahnschrift Condensed" panose="020B0502040204020203" pitchFamily="34" charset="0"/>
              </a:rPr>
              <a:t>ως προς τη διατύπωση του </a:t>
            </a:r>
            <a:r>
              <a:rPr lang="el-GR" sz="2300" b="1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σκοπού και των προσδοκώμενων μαθησιακών αποτελεσμάτων</a:t>
            </a:r>
            <a:r>
              <a:rPr lang="el-GR" sz="2300" dirty="0" smtClean="0">
                <a:latin typeface="Bahnschrift Condensed" panose="020B0502040204020203" pitchFamily="34" charset="0"/>
              </a:rPr>
              <a:t> σε επίπεδο </a:t>
            </a:r>
            <a:r>
              <a:rPr lang="el-GR" sz="2300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γνώσεων</a:t>
            </a:r>
            <a:r>
              <a:rPr lang="el-GR" sz="2300" dirty="0" smtClean="0">
                <a:latin typeface="Bahnschrift Condensed" panose="020B0502040204020203" pitchFamily="34" charset="0"/>
              </a:rPr>
              <a:t>, </a:t>
            </a:r>
            <a:r>
              <a:rPr lang="el-GR" sz="2300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δεξιοτήτων</a:t>
            </a:r>
            <a:r>
              <a:rPr lang="el-GR" sz="2300" dirty="0" smtClean="0">
                <a:latin typeface="Bahnschrift Condensed" panose="020B0502040204020203" pitchFamily="34" charset="0"/>
              </a:rPr>
              <a:t> και </a:t>
            </a:r>
            <a:r>
              <a:rPr lang="el-GR" sz="2300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στάσεων</a:t>
            </a:r>
            <a:r>
              <a:rPr lang="el-GR" sz="2300" dirty="0" smtClean="0">
                <a:latin typeface="Bahnschrift Condensed" panose="020B0502040204020203" pitchFamily="34" charset="0"/>
              </a:rPr>
              <a:t>. </a:t>
            </a:r>
          </a:p>
          <a:p>
            <a:pPr algn="just"/>
            <a:r>
              <a:rPr lang="el-GR" sz="2300" dirty="0" smtClean="0">
                <a:latin typeface="Bahnschrift Condensed" panose="020B0502040204020203" pitchFamily="34" charset="0"/>
              </a:rPr>
              <a:t>8</a:t>
            </a:r>
            <a:r>
              <a:rPr lang="el-GR" sz="2300" dirty="0">
                <a:latin typeface="Bahnschrift Condensed" panose="020B0502040204020203" pitchFamily="34" charset="0"/>
              </a:rPr>
              <a:t>. </a:t>
            </a:r>
            <a:r>
              <a:rPr lang="el-GR" sz="2300" dirty="0" smtClean="0">
                <a:latin typeface="Bahnschrift Condensed" panose="020B0502040204020203" pitchFamily="34" charset="0"/>
              </a:rPr>
              <a:t>Εφαρμογή των </a:t>
            </a:r>
            <a:r>
              <a:rPr lang="el-GR" sz="23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12 αρχών </a:t>
            </a:r>
            <a:r>
              <a:rPr lang="el-GR" sz="2300" dirty="0">
                <a:latin typeface="Bahnschrift Condensed" panose="020B0502040204020203" pitchFamily="34" charset="0"/>
              </a:rPr>
              <a:t>της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Γνωστικής Θεωρίας </a:t>
            </a:r>
            <a:r>
              <a:rPr lang="el-GR" sz="23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της Πολυμεσικής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Μάθησης του Mayer</a:t>
            </a:r>
            <a:r>
              <a:rPr lang="el-GR" sz="2300" dirty="0">
                <a:latin typeface="Bahnschrift Condensed" panose="020B0502040204020203" pitchFamily="34" charset="0"/>
              </a:rPr>
              <a:t> σε όλη την έκταση του Ε.Υ. </a:t>
            </a:r>
            <a:r>
              <a:rPr lang="el-GR" sz="2300" dirty="0" smtClean="0">
                <a:latin typeface="Bahnschrift Condensed" panose="020B0502040204020203" pitchFamily="34" charset="0"/>
              </a:rPr>
              <a:t>.</a:t>
            </a:r>
          </a:p>
          <a:p>
            <a:pPr algn="just"/>
            <a:r>
              <a:rPr lang="el-GR" sz="2300" dirty="0">
                <a:latin typeface="Bahnschrift Condensed" panose="020B0502040204020203" pitchFamily="34" charset="0"/>
              </a:rPr>
              <a:t>9. </a:t>
            </a:r>
            <a:r>
              <a:rPr lang="el-GR" sz="2300" dirty="0" smtClean="0">
                <a:latin typeface="Bahnschrift Condensed" panose="020B0502040204020203" pitchFamily="34" charset="0"/>
              </a:rPr>
              <a:t>Από τα δυνατά σημεία του παρόντος Ε.Υ. Είναι η </a:t>
            </a:r>
            <a:r>
              <a:rPr lang="el-GR" sz="2300" b="1" dirty="0" smtClean="0">
                <a:solidFill>
                  <a:srgbClr val="FF9933"/>
                </a:solidFill>
                <a:latin typeface="Bahnschrift Condensed" panose="020B0502040204020203" pitchFamily="34" charset="0"/>
              </a:rPr>
              <a:t>διαδραστικότητα</a:t>
            </a:r>
            <a:r>
              <a:rPr lang="el-GR" sz="2300" dirty="0">
                <a:latin typeface="Bahnschrift Condensed" panose="020B0502040204020203" pitchFamily="34" charset="0"/>
              </a:rPr>
              <a:t>, η </a:t>
            </a: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κατάτμηση του υλικού</a:t>
            </a:r>
            <a:r>
              <a:rPr lang="el-GR" sz="2300" dirty="0">
                <a:latin typeface="Bahnschrift Condensed" panose="020B0502040204020203" pitchFamily="34" charset="0"/>
              </a:rPr>
              <a:t>, η </a:t>
            </a: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επιλογή του συγκεκριμένου γνωστικού αντικειμένου</a:t>
            </a:r>
            <a:r>
              <a:rPr lang="el-GR" sz="2300" dirty="0">
                <a:latin typeface="Bahnschrift Condensed" panose="020B0502040204020203" pitchFamily="34" charset="0"/>
              </a:rPr>
              <a:t>, το </a:t>
            </a: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ύφος γραφής </a:t>
            </a:r>
            <a:r>
              <a:rPr lang="el-GR" sz="2300" dirty="0">
                <a:latin typeface="Bahnschrift Condensed" panose="020B0502040204020203" pitchFamily="34" charset="0"/>
              </a:rPr>
              <a:t>και </a:t>
            </a:r>
            <a:r>
              <a:rPr lang="el-GR" sz="2300" b="1" dirty="0">
                <a:solidFill>
                  <a:srgbClr val="FF9933"/>
                </a:solidFill>
                <a:latin typeface="Bahnschrift Condensed" panose="020B0502040204020203" pitchFamily="34" charset="0"/>
              </a:rPr>
              <a:t>παρουσίασης</a:t>
            </a:r>
            <a:r>
              <a:rPr lang="el-GR" sz="2300" dirty="0">
                <a:latin typeface="Bahnschrift Condensed" panose="020B0502040204020203" pitchFamily="34" charset="0"/>
              </a:rPr>
              <a:t>. </a:t>
            </a:r>
            <a:endParaRPr lang="el-GR" sz="2300" dirty="0" smtClean="0">
              <a:latin typeface="Bahnschrift Condensed" panose="020B0502040204020203" pitchFamily="34" charset="0"/>
            </a:endParaRPr>
          </a:p>
          <a:p>
            <a:pPr lvl="0" algn="just"/>
            <a:r>
              <a:rPr lang="el-GR" sz="2300" dirty="0" smtClean="0">
                <a:latin typeface="Bahnschrift Condensed" panose="020B0502040204020203" pitchFamily="34" charset="0"/>
              </a:rPr>
              <a:t>10. Θα μπορούσε να προστεθεί </a:t>
            </a:r>
            <a:r>
              <a:rPr lang="el-GR" sz="23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παράθεση </a:t>
            </a:r>
            <a:r>
              <a:rPr lang="el-GR" sz="2300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ιστοσελίδων</a:t>
            </a:r>
            <a:r>
              <a:rPr lang="el-GR" sz="2300" dirty="0">
                <a:latin typeface="Bahnschrift Condensed" panose="020B0502040204020203" pitchFamily="34" charset="0"/>
              </a:rPr>
              <a:t>, για </a:t>
            </a:r>
            <a:r>
              <a:rPr lang="el-GR" sz="2300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να ενισχυθεί η βιβλιογραφία του παρόντος πονήματος</a:t>
            </a:r>
            <a:r>
              <a:rPr lang="el-GR" sz="2300" dirty="0">
                <a:latin typeface="Bahnschrift Condensed" panose="020B0502040204020203" pitchFamily="34" charset="0"/>
              </a:rPr>
              <a:t>. Τέλος, </a:t>
            </a:r>
            <a:r>
              <a:rPr lang="el-GR" sz="2300" dirty="0" smtClean="0">
                <a:latin typeface="Bahnschrift Condensed" panose="020B0502040204020203" pitchFamily="34" charset="0"/>
              </a:rPr>
              <a:t>επιδέχεται </a:t>
            </a:r>
            <a:r>
              <a:rPr lang="el-GR" sz="23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βελτίωση</a:t>
            </a:r>
            <a:r>
              <a:rPr lang="el-GR" sz="2300" dirty="0" smtClean="0">
                <a:latin typeface="Bahnschrift Condensed" panose="020B0502040204020203" pitchFamily="34" charset="0"/>
              </a:rPr>
              <a:t> </a:t>
            </a:r>
            <a:r>
              <a:rPr lang="el-GR" sz="2300" dirty="0">
                <a:latin typeface="Bahnschrift Condensed" panose="020B0502040204020203" pitchFamily="34" charset="0"/>
              </a:rPr>
              <a:t>ως προς την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παρουσιάση του υλικού στην πρώτη και δεύτερη Δ.Ε. </a:t>
            </a:r>
            <a:r>
              <a:rPr lang="el-GR" sz="2300" dirty="0">
                <a:latin typeface="Bahnschrift Condensed" panose="020B0502040204020203" pitchFamily="34" charset="0"/>
              </a:rPr>
              <a:t>.</a:t>
            </a:r>
            <a:endParaRPr lang="en-GB" sz="2300" dirty="0">
              <a:latin typeface="Bahnschrift Condensed" panose="020B0502040204020203" pitchFamily="34" charset="0"/>
            </a:endParaRPr>
          </a:p>
          <a:p>
            <a:r>
              <a:rPr lang="el-GR" sz="2300" b="1" dirty="0">
                <a:latin typeface="Bahnschrift Condensed" panose="020B0502040204020203" pitchFamily="34" charset="0"/>
              </a:rPr>
              <a:t> </a:t>
            </a:r>
            <a:endParaRPr lang="en-GB" sz="2300" dirty="0">
              <a:latin typeface="Bahnschrift Condensed" panose="020B0502040204020203" pitchFamily="34" charset="0"/>
            </a:endParaRPr>
          </a:p>
          <a:p>
            <a:pPr algn="just"/>
            <a:endParaRPr lang="el-GR" sz="2300" dirty="0">
              <a:latin typeface="Bahnschrift Condensed" panose="020B0502040204020203" pitchFamily="34" charset="0"/>
            </a:endParaRPr>
          </a:p>
          <a:p>
            <a:pPr algn="just"/>
            <a:endParaRPr lang="en-GB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2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 smtClean="0"/>
              <a:t>9. Συμπεράσματα </a:t>
            </a:r>
            <a:r>
              <a:rPr lang="el-GR" sz="3600" dirty="0"/>
              <a:t>(</a:t>
            </a:r>
            <a:r>
              <a:rPr lang="el-GR" sz="3600" dirty="0" smtClean="0"/>
              <a:t>3/4 )</a:t>
            </a:r>
            <a:endParaRPr lang="el-GR" sz="40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979712" y="1484784"/>
            <a:ext cx="5472608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Περιορισμοί της έρευνας</a:t>
            </a:r>
            <a:endParaRPr lang="en-GB" sz="2300" b="1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697" y="116632"/>
            <a:ext cx="1233487" cy="9239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75656" y="2060848"/>
            <a:ext cx="7200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l-GR" sz="2300" dirty="0" smtClean="0">
                <a:latin typeface="Bahnschrift Condensed" panose="020B0502040204020203" pitchFamily="34" charset="0"/>
              </a:rPr>
              <a:t>Η</a:t>
            </a:r>
            <a:r>
              <a:rPr lang="x-none" sz="2300" smtClean="0">
                <a:latin typeface="Bahnschrift Condensed" panose="020B0502040204020203" pitchFamily="34" charset="0"/>
              </a:rPr>
              <a:t> </a:t>
            </a:r>
            <a:r>
              <a:rPr lang="x-none" sz="2300">
                <a:latin typeface="Bahnschrift Condensed" panose="020B0502040204020203" pitchFamily="34" charset="0"/>
              </a:rPr>
              <a:t>παρούσα έρευνα αξιολογήθηκε μεν από </a:t>
            </a:r>
            <a:r>
              <a:rPr lang="x-none" sz="2300" b="1">
                <a:solidFill>
                  <a:srgbClr val="00B050"/>
                </a:solidFill>
                <a:latin typeface="Bahnschrift Condensed" panose="020B0502040204020203" pitchFamily="34" charset="0"/>
              </a:rPr>
              <a:t>ειδήμονες ως προς την ΕξΑΕ</a:t>
            </a:r>
            <a:r>
              <a:rPr lang="x-none" sz="2300">
                <a:latin typeface="Bahnschrift Condensed" panose="020B0502040204020203" pitchFamily="34" charset="0"/>
              </a:rPr>
              <a:t>, όμως </a:t>
            </a:r>
            <a:r>
              <a:rPr lang="x-none" sz="2300" b="1">
                <a:solidFill>
                  <a:srgbClr val="FF9933"/>
                </a:solidFill>
                <a:latin typeface="Bahnschrift Condensed" panose="020B0502040204020203" pitchFamily="34" charset="0"/>
              </a:rPr>
              <a:t>οι συμμετέχοντες της έρευνας δεν κατέχουν ειδικές γνώσεις στον τομέα της ειδικής αγωγής</a:t>
            </a:r>
            <a:r>
              <a:rPr lang="x-none" sz="2300">
                <a:latin typeface="Bahnschrift Condensed" panose="020B0502040204020203" pitchFamily="34" charset="0"/>
              </a:rPr>
              <a:t>. Αυτός ο περιορισμός μπορεί να αποτελέσει σημαντικό παράγοντα ως προς την αξιολόγηση του περιεχομένου του εν λόγω Ε.Υ. </a:t>
            </a:r>
            <a:r>
              <a:rPr lang="x-none" sz="2300" b="1">
                <a:solidFill>
                  <a:srgbClr val="C00000"/>
                </a:solidFill>
                <a:latin typeface="Bahnschrift Condensed" panose="020B0502040204020203" pitchFamily="34" charset="0"/>
              </a:rPr>
              <a:t>Οι αξιολογητές μπορούν</a:t>
            </a:r>
            <a:r>
              <a:rPr lang="x-none" sz="2300">
                <a:solidFill>
                  <a:srgbClr val="C00000"/>
                </a:solidFill>
                <a:latin typeface="Bahnschrift Condensed" panose="020B0502040204020203" pitchFamily="34" charset="0"/>
              </a:rPr>
              <a:t>, </a:t>
            </a:r>
            <a:r>
              <a:rPr lang="x-none" sz="2300">
                <a:latin typeface="Bahnschrift Condensed" panose="020B0502040204020203" pitchFamily="34" charset="0"/>
              </a:rPr>
              <a:t>δηλαδή</a:t>
            </a:r>
            <a:r>
              <a:rPr lang="x-none" sz="2300">
                <a:solidFill>
                  <a:srgbClr val="C00000"/>
                </a:solidFill>
                <a:latin typeface="Bahnschrift Condensed" panose="020B0502040204020203" pitchFamily="34" charset="0"/>
              </a:rPr>
              <a:t> </a:t>
            </a:r>
            <a:r>
              <a:rPr lang="x-none" sz="2300" b="1">
                <a:solidFill>
                  <a:srgbClr val="C00000"/>
                </a:solidFill>
                <a:latin typeface="Bahnschrift Condensed" panose="020B0502040204020203" pitchFamily="34" charset="0"/>
              </a:rPr>
              <a:t>να αξιολογήσουν αν το Ε.Υ. σχεδιάστηκε, σύμφωνα με τις αρχές της ΕξΑΕ</a:t>
            </a:r>
            <a:r>
              <a:rPr lang="x-none" sz="2300">
                <a:latin typeface="Bahnschrift Condensed" panose="020B0502040204020203" pitchFamily="34" charset="0"/>
              </a:rPr>
              <a:t>, </a:t>
            </a:r>
            <a:r>
              <a:rPr lang="x-none" sz="2300" b="1">
                <a:solidFill>
                  <a:srgbClr val="0070C0"/>
                </a:solidFill>
                <a:latin typeface="Bahnschrift Condensed" panose="020B0502040204020203" pitchFamily="34" charset="0"/>
              </a:rPr>
              <a:t>δεν μπορούν</a:t>
            </a:r>
            <a:r>
              <a:rPr lang="x-none" sz="2300">
                <a:latin typeface="Bahnschrift Condensed" panose="020B0502040204020203" pitchFamily="34" charset="0"/>
              </a:rPr>
              <a:t>, βέβαια, </a:t>
            </a:r>
            <a:r>
              <a:rPr lang="x-none" sz="2300">
                <a:solidFill>
                  <a:srgbClr val="0070C0"/>
                </a:solidFill>
                <a:latin typeface="Bahnschrift Condensed" panose="020B0502040204020203" pitchFamily="34" charset="0"/>
              </a:rPr>
              <a:t>να </a:t>
            </a:r>
            <a:r>
              <a:rPr lang="x-none" sz="2300" b="1">
                <a:solidFill>
                  <a:srgbClr val="0070C0"/>
                </a:solidFill>
                <a:latin typeface="Bahnschrift Condensed" panose="020B0502040204020203" pitchFamily="34" charset="0"/>
              </a:rPr>
              <a:t>αξιολογήσουν επιστημονικά το περιεχόμενο του εν λόγω Ε.Υ</a:t>
            </a:r>
            <a:r>
              <a:rPr lang="x-none" sz="2300" b="1">
                <a:latin typeface="Bahnschrift Condensed" panose="020B0502040204020203" pitchFamily="34" charset="0"/>
              </a:rPr>
              <a:t>. . </a:t>
            </a:r>
            <a:endParaRPr lang="el-GR" sz="2300" b="1" dirty="0" smtClean="0">
              <a:latin typeface="Bahnschrift Condensed" panose="020B0502040204020203" pitchFamily="34" charset="0"/>
            </a:endParaRPr>
          </a:p>
          <a:p>
            <a:pPr marL="457200" indent="-457200" algn="just">
              <a:buAutoNum type="arabicPeriod"/>
            </a:pPr>
            <a:r>
              <a:rPr lang="x-none" sz="2300" smtClean="0">
                <a:latin typeface="Bahnschrift Condensed" panose="020B0502040204020203" pitchFamily="34" charset="0"/>
              </a:rPr>
              <a:t>Επιπροσθέτως</a:t>
            </a:r>
            <a:r>
              <a:rPr lang="el-GR" sz="2300" dirty="0" smtClean="0">
                <a:latin typeface="Bahnschrift Condensed" panose="020B0502040204020203" pitchFamily="34" charset="0"/>
              </a:rPr>
              <a:t>, </a:t>
            </a:r>
            <a:r>
              <a:rPr lang="x-none" sz="2300" smtClean="0">
                <a:latin typeface="Bahnschrift Condensed" panose="020B0502040204020203" pitchFamily="34" charset="0"/>
              </a:rPr>
              <a:t>σε </a:t>
            </a:r>
            <a:r>
              <a:rPr lang="x-none" sz="2300">
                <a:latin typeface="Bahnschrift Condensed" panose="020B0502040204020203" pitchFamily="34" charset="0"/>
              </a:rPr>
              <a:t>αυτή την έρευνα </a:t>
            </a:r>
            <a:r>
              <a:rPr lang="x-none" sz="2300" b="1">
                <a:solidFill>
                  <a:srgbClr val="FF0000"/>
                </a:solidFill>
                <a:latin typeface="Bahnschrift Condensed" panose="020B0502040204020203" pitchFamily="34" charset="0"/>
              </a:rPr>
              <a:t>δεν πραγματοποιήθηκε αποτίμηση του Ε.Υ. στο στάδιο της δοκιμασίας</a:t>
            </a:r>
            <a:r>
              <a:rPr lang="x-none" sz="2300">
                <a:latin typeface="Bahnschrift Condensed" panose="020B0502040204020203" pitchFamily="34" charset="0"/>
              </a:rPr>
              <a:t>, στα πλαίσια της εκπαιδευτικής παρέμβασης, γεγονός το οποίο αποτελεί επιπρόσθετο περιορισμό της έρευνας. </a:t>
            </a:r>
            <a:endParaRPr lang="en-GB" sz="2300" b="1" i="1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33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 smtClean="0"/>
              <a:t>9. Συμπεράσματα (</a:t>
            </a:r>
            <a:r>
              <a:rPr lang="el-GR" sz="3600" dirty="0"/>
              <a:t>4</a:t>
            </a:r>
            <a:r>
              <a:rPr lang="el-GR" sz="3600" dirty="0" smtClean="0"/>
              <a:t>/4 )</a:t>
            </a:r>
            <a:endParaRPr lang="el-GR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16632"/>
            <a:ext cx="1368152" cy="10247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494" y="4077072"/>
            <a:ext cx="1224135" cy="1077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3" y="4066680"/>
            <a:ext cx="1767471" cy="10777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47664" y="1844824"/>
            <a:ext cx="647940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l-GR" sz="2300" dirty="0" smtClean="0">
              <a:latin typeface="Bahnschrift Condensed" panose="020B0502040204020203" pitchFamily="34" charset="0"/>
            </a:endParaRPr>
          </a:p>
          <a:p>
            <a:pPr algn="just"/>
            <a:r>
              <a:rPr lang="el-GR" sz="2300" dirty="0" smtClean="0">
                <a:latin typeface="Bahnschrift Condensed" panose="020B0502040204020203" pitchFamily="34" charset="0"/>
              </a:rPr>
              <a:t>Εν </a:t>
            </a:r>
            <a:r>
              <a:rPr lang="el-GR" sz="2300" dirty="0">
                <a:latin typeface="Bahnschrift Condensed" panose="020B0502040204020203" pitchFamily="34" charset="0"/>
              </a:rPr>
              <a:t>κατακλείδι, </a:t>
            </a:r>
            <a:r>
              <a:rPr lang="el-GR" sz="2300" dirty="0" smtClean="0">
                <a:latin typeface="Bahnschrift Condensed" panose="020B0502040204020203" pitchFamily="34" charset="0"/>
              </a:rPr>
              <a:t> </a:t>
            </a:r>
            <a:r>
              <a:rPr lang="el-GR" sz="2300" dirty="0">
                <a:latin typeface="Bahnschrift Condensed" panose="020B0502040204020203" pitchFamily="34" charset="0"/>
              </a:rPr>
              <a:t>όπως έγινε αυτή η προσπάθεια, θα μπορούσαν να </a:t>
            </a:r>
            <a:r>
              <a:rPr lang="el-GR" sz="2300" dirty="0" smtClean="0">
                <a:latin typeface="Bahnschrift Condensed" panose="020B0502040204020203" pitchFamily="34" charset="0"/>
              </a:rPr>
              <a:t>υλοποιηθούν μελλοντικά </a:t>
            </a:r>
            <a:r>
              <a:rPr lang="el-GR" sz="2300" dirty="0">
                <a:latin typeface="Bahnschrift Condensed" panose="020B0502040204020203" pitchFamily="34" charset="0"/>
              </a:rPr>
              <a:t>και </a:t>
            </a:r>
            <a:r>
              <a:rPr lang="el-GR" sz="2300" dirty="0" smtClean="0">
                <a:latin typeface="Bahnschrift Condensed" panose="020B0502040204020203" pitchFamily="34" charset="0"/>
              </a:rPr>
              <a:t>αντίστοιχα πονήματα </a:t>
            </a:r>
            <a:r>
              <a:rPr lang="el-GR" sz="2300" dirty="0">
                <a:latin typeface="Bahnschrift Condensed" panose="020B0502040204020203" pitchFamily="34" charset="0"/>
              </a:rPr>
              <a:t>για τη Δευτεροβάθμια Εκπαίδευση και για άλλες εξίσου σημαντικές διαταραχές, όπως η </a:t>
            </a:r>
            <a:r>
              <a:rPr lang="el-GR" sz="23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σχιζοφρένεια</a:t>
            </a:r>
            <a:r>
              <a:rPr lang="el-GR" sz="2300" dirty="0">
                <a:latin typeface="Bahnschrift Condensed" panose="020B0502040204020203" pitchFamily="34" charset="0"/>
              </a:rPr>
              <a:t>, η </a:t>
            </a:r>
            <a:r>
              <a:rPr lang="el-GR" sz="2300" b="1" dirty="0">
                <a:solidFill>
                  <a:srgbClr val="00B050"/>
                </a:solidFill>
                <a:latin typeface="Bahnschrift Condensed" panose="020B0502040204020203" pitchFamily="34" charset="0"/>
              </a:rPr>
              <a:t>μανιοκατάθλιψη</a:t>
            </a:r>
            <a:r>
              <a:rPr lang="el-GR" sz="2300" dirty="0">
                <a:latin typeface="Bahnschrift Condensed" panose="020B0502040204020203" pitchFamily="34" charset="0"/>
              </a:rPr>
              <a:t> κτλ. </a:t>
            </a:r>
            <a:endParaRPr lang="en-GB" sz="2300" dirty="0">
              <a:latin typeface="Bahnschrift Condensed" panose="020B05020402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91680" y="1484784"/>
            <a:ext cx="6335390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Προτάσεις για περαιτέρω μελλοντική έρευνα</a:t>
            </a:r>
            <a:endParaRPr lang="en-GB" sz="2300" b="1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66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477641" y="2852936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>
                <a:solidFill>
                  <a:schemeClr val="accent1"/>
                </a:solidFill>
              </a:rPr>
              <a:t>Σας ευχαριστώ για την προσοχή </a:t>
            </a:r>
            <a:r>
              <a:rPr lang="el-GR" sz="3200" b="1" dirty="0" smtClean="0">
                <a:solidFill>
                  <a:schemeClr val="accent1"/>
                </a:solidFill>
              </a:rPr>
              <a:t>σας </a:t>
            </a:r>
            <a:r>
              <a:rPr lang="el-GR" sz="3200" b="1" dirty="0" smtClean="0">
                <a:solidFill>
                  <a:srgbClr val="FF0000"/>
                </a:solidFill>
              </a:rPr>
              <a:t>! </a:t>
            </a:r>
            <a:r>
              <a:rPr lang="el-GR" sz="3200" b="1" dirty="0" smtClean="0">
                <a:solidFill>
                  <a:schemeClr val="accent1"/>
                </a:solidFill>
              </a:rPr>
              <a:t> </a:t>
            </a:r>
            <a:endParaRPr lang="el-GR" sz="3200" b="1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77641" y="692696"/>
            <a:ext cx="5110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latin typeface="+mj-lt"/>
              </a:rPr>
              <a:t>10.Τέλος παρουσίασης</a:t>
            </a:r>
            <a:endParaRPr lang="en-GB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 smtClean="0"/>
              <a:t>Αφιέρωση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971600" y="1631020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l-GR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547664" y="1631020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>
                <a:latin typeface="Bahnschrift Condensed" panose="020B0502040204020203" pitchFamily="34" charset="0"/>
              </a:rPr>
              <a:t>Στο </a:t>
            </a:r>
            <a:r>
              <a:rPr lang="el-GR" sz="2800" b="1" dirty="0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λατρευτό</a:t>
            </a:r>
            <a:r>
              <a:rPr lang="el-GR" dirty="0" smtClean="0">
                <a:latin typeface="Bahnschrift Condensed" panose="020B0502040204020203" pitchFamily="34" charset="0"/>
              </a:rPr>
              <a:t> μας τον </a:t>
            </a:r>
            <a:r>
              <a:rPr lang="el-GR" sz="2800" b="1" dirty="0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γιό</a:t>
            </a:r>
            <a:r>
              <a:rPr lang="el-GR" dirty="0" smtClean="0">
                <a:latin typeface="Bahnschrift Condensed" panose="020B0502040204020203" pitchFamily="34" charset="0"/>
              </a:rPr>
              <a:t>, του οποίου την </a:t>
            </a:r>
            <a:r>
              <a:rPr lang="el-GR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γέννηση</a:t>
            </a:r>
            <a:r>
              <a:rPr lang="el-GR" dirty="0" smtClean="0">
                <a:latin typeface="Bahnschrift Condensed" panose="020B0502040204020203" pitchFamily="34" charset="0"/>
              </a:rPr>
              <a:t>  αναμένουμε με </a:t>
            </a:r>
            <a:r>
              <a:rPr lang="el-GR" sz="28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απεριόριστη αγάπη </a:t>
            </a:r>
            <a:r>
              <a:rPr lang="el-GR" dirty="0" smtClean="0">
                <a:latin typeface="Bahnschrift Condensed" panose="020B0502040204020203" pitchFamily="34" charset="0"/>
              </a:rPr>
              <a:t>πλέον από </a:t>
            </a:r>
            <a:r>
              <a:rPr lang="el-GR" b="1" dirty="0" smtClean="0">
                <a:solidFill>
                  <a:srgbClr val="FFC000"/>
                </a:solidFill>
                <a:latin typeface="Bahnschrift Condensed" panose="020B0502040204020203" pitchFamily="34" charset="0"/>
              </a:rPr>
              <a:t>μέρα σε μέρα</a:t>
            </a:r>
            <a:r>
              <a:rPr lang="el-GR" dirty="0" smtClean="0">
                <a:latin typeface="Bahnschrift Condensed" panose="020B0502040204020203" pitchFamily="34" charset="0"/>
              </a:rPr>
              <a:t>...</a:t>
            </a:r>
            <a:endParaRPr lang="en-GB" dirty="0">
              <a:latin typeface="Bahnschrift Condensed" panose="020B05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068960"/>
            <a:ext cx="3384377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66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1. Σκοπός 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68407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Σκοπός της παρούσας διπλωματικής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ερευνητικής εργασίας ήταν να </a:t>
            </a:r>
            <a:r>
              <a:rPr lang="el-GR" b="1" dirty="0">
                <a:solidFill>
                  <a:srgbClr val="9020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σχεδιαστεί</a:t>
            </a:r>
            <a:r>
              <a:rPr lang="el-GR" dirty="0">
                <a:solidFill>
                  <a:srgbClr val="9020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,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 να </a:t>
            </a:r>
            <a:r>
              <a:rPr lang="el-GR" b="1" dirty="0" smtClean="0">
                <a:solidFill>
                  <a:srgbClr val="9020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υλοποιηθεί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και στη συνέχεια να </a:t>
            </a:r>
            <a:r>
              <a:rPr lang="el-GR" b="1" dirty="0">
                <a:solidFill>
                  <a:srgbClr val="9020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αποτιμηθεί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 </a:t>
            </a:r>
            <a:r>
              <a:rPr lang="el-G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διαδραστικό εκπαιδευτικό υλικό  (</a:t>
            </a:r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Ε.Υ.)</a:t>
            </a:r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 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με στόχο την </a:t>
            </a:r>
            <a:r>
              <a:rPr lang="el-G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επιμόρφωση  ενηλίκων </a:t>
            </a:r>
            <a:r>
              <a:rPr lang="el-GR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σε περιβάλλον </a:t>
            </a: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e</a:t>
            </a:r>
            <a:r>
              <a:rPr lang="el-G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-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Learning</a:t>
            </a:r>
            <a:r>
              <a:rPr lang="el-G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με τη χρήση ΤΠΕ </a:t>
            </a:r>
          </a:p>
          <a:p>
            <a:pPr algn="just"/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με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βάση τη </a:t>
            </a:r>
            <a:r>
              <a:rPr lang="el-GR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μεθοδολογία της εξ αποστάσεως εκπαίδευσης </a:t>
            </a:r>
            <a:r>
              <a:rPr lang="el-GR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και τις </a:t>
            </a:r>
            <a:r>
              <a:rPr lang="el-GR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αρχές σχεδιασμού </a:t>
            </a:r>
            <a:r>
              <a:rPr lang="el-GR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Ε.Υ.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που έχουν προταθεί από τους θεωρητικούς του πεδίου. </a:t>
            </a:r>
            <a:endParaRPr lang="el-G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 Condensed" pitchFamily="34" charset="0"/>
            </a:endParaRPr>
          </a:p>
          <a:p>
            <a:pPr algn="just"/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Το περιεχόμενο αυτού του Ε.Υ. υπάγεται στο θεματικό πεδίο 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Επιμόρφωση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Εκπαιδευτικών Δευτεροβάθμιας Εκπαίδευσης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και αφορά </a:t>
            </a:r>
            <a:r>
              <a:rPr lang="el-GR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τον Αυτισμό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.</a:t>
            </a:r>
            <a:endParaRPr lang="el-G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 Condensed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4941168"/>
            <a:ext cx="8208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16632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38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576064"/>
          </a:xfrm>
        </p:spPr>
        <p:txBody>
          <a:bodyPr>
            <a:noAutofit/>
          </a:bodyPr>
          <a:lstStyle/>
          <a:p>
            <a:r>
              <a:rPr lang="el-GR" sz="3600" dirty="0"/>
              <a:t>2. Συνεισφορά της </a:t>
            </a:r>
            <a:r>
              <a:rPr lang="el-GR" sz="3600" dirty="0" smtClean="0"/>
              <a:t>διπλωματικής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99592" y="2276872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09" y="1946502"/>
            <a:ext cx="1656184" cy="936105"/>
          </a:xfrm>
          <a:prstGeom prst="rect">
            <a:avLst/>
          </a:prstGeom>
          <a:effectLst>
            <a:outerShdw blurRad="50800" dist="50800" dir="5400000" algn="ctr" rotWithShape="0">
              <a:srgbClr val="C00000"/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240261" y="1403752"/>
            <a:ext cx="154817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300" dirty="0" smtClean="0">
                <a:latin typeface="Bahnschrift Condensed" panose="020B0502040204020203" pitchFamily="34" charset="0"/>
              </a:rPr>
              <a:t>Εκπαιδευτική</a:t>
            </a:r>
            <a:endParaRPr lang="en-GB" sz="2300" dirty="0">
              <a:latin typeface="Bahnschrift Condensed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158" y="1980384"/>
            <a:ext cx="981460" cy="923925"/>
          </a:xfrm>
          <a:prstGeom prst="rect">
            <a:avLst/>
          </a:prstGeom>
          <a:effectLst>
            <a:outerShdw blurRad="50800" dist="50800" dir="5400000" algn="ctr" rotWithShape="0">
              <a:srgbClr val="0070C0"/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3073158" y="1403752"/>
            <a:ext cx="129614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300" dirty="0" smtClean="0">
                <a:latin typeface="Bahnschrift Condensed" panose="020B0502040204020203" pitchFamily="34" charset="0"/>
              </a:rPr>
              <a:t>Ερευνητική</a:t>
            </a:r>
            <a:endParaRPr lang="en-GB" sz="2300" dirty="0">
              <a:latin typeface="Bahnschrift Condensed" panose="020B0502040204020203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888755"/>
            <a:ext cx="1309687" cy="1015554"/>
          </a:xfrm>
          <a:prstGeom prst="rect">
            <a:avLst/>
          </a:prstGeom>
          <a:effectLst>
            <a:outerShdw blurRad="50800" dist="50800" dir="5400000" algn="ctr" rotWithShape="0">
              <a:srgbClr val="FFAD5B"/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4716015" y="1374082"/>
            <a:ext cx="128383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300" dirty="0" smtClean="0">
                <a:latin typeface="Bahnschrift Condensed" panose="020B0502040204020203" pitchFamily="34" charset="0"/>
              </a:rPr>
              <a:t>Θεωρητική</a:t>
            </a:r>
            <a:endParaRPr lang="en-GB" sz="2300" dirty="0">
              <a:latin typeface="Bahnschrift Condensed" panose="020B05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451" y="1980383"/>
            <a:ext cx="1377503" cy="923925"/>
          </a:xfrm>
          <a:prstGeom prst="rect">
            <a:avLst/>
          </a:prstGeom>
          <a:effectLst>
            <a:outerShdw blurRad="50800" dist="50800" dir="5400000" algn="ctr" rotWithShape="0">
              <a:srgbClr val="00B050"/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6288743" y="1403752"/>
            <a:ext cx="1522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300" dirty="0" smtClean="0">
                <a:latin typeface="Bahnschrift Light Condensed" panose="020B0502040204020203" pitchFamily="34" charset="0"/>
              </a:rPr>
              <a:t>Κοινωνική</a:t>
            </a:r>
            <a:endParaRPr lang="en-GB" sz="2300" dirty="0">
              <a:latin typeface="Bahnschrift Light Condensed" panose="020B05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45331" y="2996952"/>
            <a:ext cx="7223907" cy="80021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l-GR" sz="2300" dirty="0">
                <a:solidFill>
                  <a:srgbClr val="FFFFCC"/>
                </a:solidFill>
                <a:latin typeface="Bahnschrift Condensed" panose="020B0502040204020203" pitchFamily="34" charset="0"/>
              </a:rPr>
              <a:t>Ε</a:t>
            </a:r>
            <a:r>
              <a:rPr lang="el-GR" sz="2300" dirty="0" smtClean="0">
                <a:solidFill>
                  <a:srgbClr val="FFFFCC"/>
                </a:solidFill>
                <a:latin typeface="Bahnschrift Condensed" panose="020B0502040204020203" pitchFamily="34" charset="0"/>
              </a:rPr>
              <a:t>νδελεχή </a:t>
            </a:r>
            <a:r>
              <a:rPr lang="el-GR" sz="2300" dirty="0">
                <a:solidFill>
                  <a:srgbClr val="FFFFCC"/>
                </a:solidFill>
                <a:latin typeface="Bahnschrift Condensed" panose="020B0502040204020203" pitchFamily="34" charset="0"/>
              </a:rPr>
              <a:t>εμβάθυνση για περαιτέρω μελέτη σχετικά με τον αυτισμό, σε μαθητές μεγαλύτερων από το δημοτικό τάξεων.</a:t>
            </a:r>
            <a:endParaRPr lang="en-GB" sz="2300" dirty="0">
              <a:solidFill>
                <a:srgbClr val="FFFFCC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6495" y="3797171"/>
            <a:ext cx="7212743" cy="44627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l-GR" sz="23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Έρευνα και αποτίμηση Ε.Υ. από ειδήμονες στην ΕξΑΕ.</a:t>
            </a:r>
            <a:endParaRPr lang="en-GB" sz="23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5331" y="4243447"/>
            <a:ext cx="7223907" cy="80021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l-GR" sz="23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Θ</a:t>
            </a:r>
            <a:r>
              <a:rPr lang="el-GR" sz="23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εωρητικές γνώσεις για την καλύτερη αναπόκριση προς </a:t>
            </a:r>
            <a:r>
              <a:rPr lang="el-GR" sz="23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όλα τα παιδιά και προς όλες τις μαθησιακές ανάγκες του εκάστοτε μαθησιακού προφίλ. </a:t>
            </a:r>
            <a:endParaRPr lang="en-GB" sz="2300" dirty="0">
              <a:solidFill>
                <a:schemeClr val="bg1"/>
              </a:solidFill>
              <a:effectLst/>
              <a:latin typeface="Bahnschrift Condensed" panose="020B05020402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45331" y="5043666"/>
            <a:ext cx="7223907" cy="80021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l-GR" sz="23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2 Απριλίου</a:t>
            </a:r>
            <a:r>
              <a:rPr lang="en-US" sz="23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: </a:t>
            </a:r>
            <a:r>
              <a:rPr lang="el-GR" sz="23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Ημέρα ευαισθητοποίησης και ενημέρωσης σχετικά με τον Αυτισμό.</a:t>
            </a:r>
            <a:endParaRPr lang="en-GB" sz="23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 (</a:t>
            </a:r>
            <a:r>
              <a:rPr lang="el-GR" sz="3600" dirty="0" smtClean="0"/>
              <a:t>1/3)</a:t>
            </a:r>
            <a:endParaRPr lang="el-GR" sz="4000" b="1" dirty="0"/>
          </a:p>
        </p:txBody>
      </p:sp>
      <p:sp>
        <p:nvSpPr>
          <p:cNvPr id="3" name="Rectangle 2"/>
          <p:cNvSpPr/>
          <p:nvPr/>
        </p:nvSpPr>
        <p:spPr>
          <a:xfrm>
            <a:off x="755576" y="1772816"/>
            <a:ext cx="81724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el-GR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Είναι αισθητή η </a:t>
            </a:r>
            <a:r>
              <a:rPr lang="el-G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επιστημονική συνοχή </a:t>
            </a: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και </a:t>
            </a:r>
            <a:r>
              <a:rPr lang="el-G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τεκμηρίωση</a:t>
            </a:r>
            <a:r>
              <a:rPr lang="el-GR" sz="2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 </a:t>
            </a: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 του </a:t>
            </a:r>
            <a:r>
              <a:rPr lang="el-GR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Ε.Υ.; </a:t>
            </a:r>
            <a:endParaRPr lang="en-GB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itchFamily="34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Το Ε.Υ. </a:t>
            </a:r>
            <a:r>
              <a:rPr lang="el-GR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συμβάλλει </a:t>
            </a: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στην </a:t>
            </a:r>
            <a:r>
              <a:rPr lang="el-GR" sz="23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απλή</a:t>
            </a:r>
            <a:r>
              <a:rPr lang="el-GR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 </a:t>
            </a: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και </a:t>
            </a:r>
            <a:r>
              <a:rPr lang="el-GR" sz="23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κατανοητή παρουσίαση </a:t>
            </a: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του γνωστικού αντικειμένου; </a:t>
            </a:r>
            <a:endParaRPr lang="en-GB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itchFamily="34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l-GR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Το Ε.Υ. είναι </a:t>
            </a:r>
            <a:r>
              <a:rPr lang="el-GR" sz="2300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εύχρηστο</a:t>
            </a: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;  </a:t>
            </a:r>
          </a:p>
          <a:p>
            <a:pPr marL="457200" lvl="0" indent="-457200" algn="just">
              <a:buFont typeface="+mj-lt"/>
              <a:buNone/>
            </a:pP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4.</a:t>
            </a:r>
            <a:r>
              <a:rPr lang="el-GR" sz="2300" b="1" dirty="0">
                <a:solidFill>
                  <a:srgbClr val="317C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 </a:t>
            </a:r>
            <a:r>
              <a:rPr lang="el-GR" sz="2300" b="1" dirty="0" smtClean="0">
                <a:solidFill>
                  <a:srgbClr val="317C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  </a:t>
            </a:r>
            <a:r>
              <a:rPr lang="el-GR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Το </a:t>
            </a: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Ε.Υ. </a:t>
            </a:r>
            <a:r>
              <a:rPr lang="el-GR" sz="23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υ</a:t>
            </a:r>
            <a:r>
              <a:rPr lang="el-GR" sz="23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ποστηρίζει </a:t>
            </a:r>
            <a:r>
              <a:rPr lang="el-GR" sz="23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- καθοδηγεί </a:t>
            </a:r>
            <a:r>
              <a:rPr lang="el-GR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τον εκπαιδευόμενο στη μελέτη του; </a:t>
            </a:r>
            <a:endParaRPr lang="en-GB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291003"/>
            <a:ext cx="2808312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 </a:t>
            </a:r>
            <a:r>
              <a:rPr lang="el-GR" sz="3600" dirty="0" smtClean="0"/>
              <a:t>(</a:t>
            </a:r>
            <a:r>
              <a:rPr lang="el-GR" sz="3600" dirty="0"/>
              <a:t>2</a:t>
            </a:r>
            <a:r>
              <a:rPr lang="el-GR" sz="3600" dirty="0" smtClean="0"/>
              <a:t>/3)</a:t>
            </a:r>
            <a:endParaRPr lang="el-GR" sz="4000" b="1" dirty="0"/>
          </a:p>
        </p:txBody>
      </p:sp>
      <p:sp>
        <p:nvSpPr>
          <p:cNvPr id="3" name="Rectangle 2"/>
          <p:cNvSpPr/>
          <p:nvPr/>
        </p:nvSpPr>
        <p:spPr>
          <a:xfrm>
            <a:off x="899592" y="1536174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+mj-lt"/>
              <a:buAutoNum type="arabicPeriod" startAt="5"/>
            </a:pP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Υποστηρίζεται ο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εκπαιδευόμενος 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στην 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αλληλεπίδραση</a:t>
            </a:r>
            <a:r>
              <a: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με το Ε.Υ.; </a:t>
            </a:r>
          </a:p>
          <a:p>
            <a:pPr marL="457200" lvl="0" indent="-457200" algn="just">
              <a:buFont typeface="+mj-lt"/>
              <a:buAutoNum type="arabicPeriod" startAt="5"/>
            </a:pP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Το Ε.Υ.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π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αρέχει τη δυνατότητα </a:t>
            </a:r>
            <a:r>
              <a:rPr lang="el-G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αναστοχασμού - αυτοαξιολόγησης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στον εκπαιδευόμενο; </a:t>
            </a:r>
          </a:p>
          <a:p>
            <a:pPr marL="457200" lvl="0" indent="-457200" algn="just">
              <a:buFont typeface="+mj-lt"/>
              <a:buAutoNum type="arabicPeriod" startAt="5"/>
            </a:pP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Στο Ε.Υ. προσδιορίζονται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με σαφήνεια ο </a:t>
            </a:r>
            <a:r>
              <a:rPr lang="el-GR" b="1" dirty="0">
                <a:solidFill>
                  <a:srgbClr val="FFA5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σκοπός</a:t>
            </a:r>
            <a:r>
              <a:rPr lang="el-GR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και τα </a:t>
            </a:r>
            <a:r>
              <a:rPr lang="el-GR" b="1" dirty="0">
                <a:solidFill>
                  <a:srgbClr val="FFA5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προσδοκώμενα </a:t>
            </a:r>
            <a:r>
              <a:rPr lang="el-GR" b="1" dirty="0" smtClean="0">
                <a:solidFill>
                  <a:srgbClr val="FFA5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μαθησιακά αποτελέσματα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;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550" y="4300537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866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 </a:t>
            </a:r>
            <a:r>
              <a:rPr lang="el-GR" sz="3600" dirty="0" smtClean="0"/>
              <a:t>(</a:t>
            </a:r>
            <a:r>
              <a:rPr lang="el-GR" sz="3600" dirty="0"/>
              <a:t>3</a:t>
            </a:r>
            <a:r>
              <a:rPr lang="el-GR" sz="3600" dirty="0" smtClean="0"/>
              <a:t>/3)</a:t>
            </a:r>
            <a:endParaRPr lang="el-GR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1115616" y="2090172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8.   Το Ε.Υ. έχει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δημιουργηθεί σύμφωνα με τις 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αρχές της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Γνωστικής Θεωρίας της Πολυμεσικής Μάθησης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; 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itchFamily="34" charset="0"/>
            </a:endParaRPr>
          </a:p>
          <a:p>
            <a:pPr marL="457200" lvl="0" indent="-457200" algn="just">
              <a:buFont typeface="+mj-lt"/>
              <a:buAutoNum type="arabicPeriod" startAt="9"/>
            </a:pP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Ποια είναι τα πιο </a:t>
            </a:r>
            <a:r>
              <a:rPr lang="el-GR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δυνατά σημεία </a:t>
            </a: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του </a:t>
            </a:r>
            <a:r>
              <a:rPr lang="el-GR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Ε.Υ.; </a:t>
            </a:r>
            <a:r>
              <a:rPr lang="el-GR" sz="1400" b="1" dirty="0">
                <a:solidFill>
                  <a:schemeClr val="lt1"/>
                </a:solidFill>
                <a:latin typeface="Bahnschrift SemiCondensed" pitchFamily="34" charset="0"/>
              </a:rPr>
              <a:t>.;</a:t>
            </a:r>
          </a:p>
          <a:p>
            <a:pPr marL="457200" lvl="0" indent="-457200" algn="just">
              <a:buFont typeface="+mj-lt"/>
              <a:buAutoNum type="arabicPeriod" startAt="9"/>
            </a:pP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Με ποιες αλλαγές θα μπορούσε να υπάρξει </a:t>
            </a:r>
            <a:r>
              <a:rPr lang="el-GR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περαιτέρω βελτίωση </a:t>
            </a:r>
            <a:r>
              <a:rPr lang="el-GR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itchFamily="34" charset="0"/>
              </a:rPr>
              <a:t>του Ε.Υ.; 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509120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67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4. Δομή της </a:t>
            </a:r>
            <a:r>
              <a:rPr lang="el-GR" sz="3600" dirty="0" smtClean="0"/>
              <a:t>εργασίας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4941168"/>
            <a:ext cx="8208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971600" y="1311295"/>
            <a:ext cx="2448272" cy="1333965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 smtClean="0"/>
          </a:p>
          <a:p>
            <a:pPr algn="ctr"/>
            <a:r>
              <a:rPr lang="el-GR" sz="2300" b="1" dirty="0" smtClean="0">
                <a:latin typeface="Bahnschrift Condensed" panose="020B0502040204020203" pitchFamily="34" charset="0"/>
              </a:rPr>
              <a:t>Θεωρητικό πλαίσιο</a:t>
            </a:r>
            <a:endParaRPr lang="en-GB" sz="2300" b="1" dirty="0">
              <a:latin typeface="Bahnschrift Condensed" panose="020B0502040204020203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971600" y="2852936"/>
            <a:ext cx="2448272" cy="1329971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latin typeface="Bahnschrift Condensed" panose="020B0502040204020203" pitchFamily="34" charset="0"/>
              </a:rPr>
              <a:t>Δημιουργία Ε.Υ. 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71600" y="4404014"/>
            <a:ext cx="2448272" cy="14012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latin typeface="Bahnschrift Condensed" panose="020B0502040204020203" pitchFamily="34" charset="0"/>
              </a:rPr>
              <a:t>Αποτίμηση Ε.Υ.</a:t>
            </a:r>
            <a:endParaRPr lang="en-GB" sz="2300" b="1" dirty="0">
              <a:latin typeface="Bahnschrift Condensed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5896" y="1556792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3883698" y="1311296"/>
            <a:ext cx="4608512" cy="13339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100" dirty="0" smtClean="0">
              <a:latin typeface="Bahnschrift Condensed" panose="020B0502040204020203" pitchFamily="34" charset="0"/>
            </a:endParaRPr>
          </a:p>
          <a:p>
            <a:pPr algn="ctr"/>
            <a:r>
              <a:rPr lang="el-GR" sz="21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Εισαγωγή</a:t>
            </a:r>
          </a:p>
          <a:p>
            <a:pPr marL="457200" indent="-457200" algn="ctr">
              <a:buAutoNum type="arabicPeriod"/>
            </a:pPr>
            <a:r>
              <a:rPr lang="el-GR" sz="21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Εννοιολογικός προσδιορισμός όρων</a:t>
            </a:r>
          </a:p>
          <a:p>
            <a:pPr algn="ctr"/>
            <a:r>
              <a:rPr lang="el-GR" sz="21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2.    Βιβλιογραφική Έρευνα - Επισκόπηση Βιβλιογραφίας</a:t>
            </a:r>
          </a:p>
          <a:p>
            <a:pPr algn="ctr"/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883698" y="2852936"/>
            <a:ext cx="4608512" cy="1329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100" b="1" dirty="0" smtClean="0">
                <a:solidFill>
                  <a:schemeClr val="accent1"/>
                </a:solidFill>
                <a:latin typeface="Bahnschrift Condensed" panose="020B0502040204020203" pitchFamily="34" charset="0"/>
              </a:rPr>
              <a:t>3. Σχεδιασμός – Υλοποίηση Ε.Υ. </a:t>
            </a:r>
            <a:endParaRPr lang="en-GB" sz="2100" b="1" dirty="0">
              <a:solidFill>
                <a:schemeClr val="accent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83698" y="4404014"/>
            <a:ext cx="4608512" cy="13292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1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4. Αποτίμηση Ε.Υ.</a:t>
            </a:r>
          </a:p>
          <a:p>
            <a:pPr algn="ctr"/>
            <a:r>
              <a:rPr lang="el-GR" sz="21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5. Παρουσίαση και σχολιασμός Ε.Υ. </a:t>
            </a:r>
          </a:p>
          <a:p>
            <a:pPr algn="ctr"/>
            <a:r>
              <a:rPr lang="el-GR" sz="21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6. Σύνοχη – Συμπεράσματα - Συνεισφορά </a:t>
            </a:r>
            <a:endParaRPr lang="en-GB" sz="2100" b="1" dirty="0">
              <a:solidFill>
                <a:srgbClr val="00B050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4050</TotalTime>
  <Words>1440</Words>
  <Application>Microsoft Office PowerPoint</Application>
  <PresentationFormat>On-screen Show (4:3)</PresentationFormat>
  <Paragraphs>162</Paragraphs>
  <Slides>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Θέμα του Office</vt:lpstr>
      <vt:lpstr>PowerPoint Presentation</vt:lpstr>
      <vt:lpstr>Ευχαριστίες</vt:lpstr>
      <vt:lpstr>Αφιέρωση</vt:lpstr>
      <vt:lpstr>1. Σκοπός </vt:lpstr>
      <vt:lpstr>2. Συνεισφορά της διπλωματικής</vt:lpstr>
      <vt:lpstr>3. Ερευνητικά Ερωτήματα (1/3)</vt:lpstr>
      <vt:lpstr>3. Ερευνητικά Ερωτήματα (2/3)</vt:lpstr>
      <vt:lpstr>3. Ερευνητικά Ερωτήματα (3/3)</vt:lpstr>
      <vt:lpstr>4. Δομή της εργασίας</vt:lpstr>
      <vt:lpstr>5. Θεωρητικό Πλαίσιο (1/2)</vt:lpstr>
      <vt:lpstr>5. Θεωρητικό Πλαίσιο (2/2)</vt:lpstr>
      <vt:lpstr> 6α. Παραγόμενο εκπαιδευτικό υλικό (1/3)</vt:lpstr>
      <vt:lpstr> 6α. Παραγόμενο εκπαιδευτικό υλικό (2/3)</vt:lpstr>
      <vt:lpstr> 6α. Παραγόμενο εκπαιδευτικό υλικό (3/3)</vt:lpstr>
      <vt:lpstr>6β. Παρουσίαση του βασικού μέρους της εργασίας</vt:lpstr>
      <vt:lpstr>7. Μεθοδολογία (1/2)</vt:lpstr>
      <vt:lpstr>7. Μεθοδολογία (2/2)</vt:lpstr>
      <vt:lpstr>8. Αποτελέσματα - Κύρια ευρήματα  (1/2)</vt:lpstr>
      <vt:lpstr>8. Αποτελέσματα - Κύρια ευρήματα  (2/2)</vt:lpstr>
      <vt:lpstr>9. Συμπεράσματα (1/4)</vt:lpstr>
      <vt:lpstr>9. Συμπεράσματα (2/4)</vt:lpstr>
      <vt:lpstr>9. Συμπεράσματα (3/4 )</vt:lpstr>
      <vt:lpstr>9. Συμπεράσματα (4/4 )</vt:lpstr>
      <vt:lpstr>PowerPoint Presentation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Maria Daskalaki</cp:lastModifiedBy>
  <cp:revision>1748</cp:revision>
  <dcterms:created xsi:type="dcterms:W3CDTF">2003-10-16T17:37:47Z</dcterms:created>
  <dcterms:modified xsi:type="dcterms:W3CDTF">2022-03-29T20:11:14Z</dcterms:modified>
</cp:coreProperties>
</file>