
<file path=[Content_Types].xml><?xml version="1.0" encoding="utf-8"?>
<Types xmlns="http://schemas.openxmlformats.org/package/2006/content-types">
  <Override PartName="/ppt/diagrams/drawing2.xml" ContentType="application/vnd.ms-office.drawingml.diagramDrawing+xml"/>
  <Override PartName="/ppt/notesSlides/notesSlide2.xml" ContentType="application/vnd.openxmlformats-officedocument.presentationml.notesSlide+xml"/>
  <Override PartName="/ppt/diagrams/data17.xml" ContentType="application/vnd.openxmlformats-officedocument.drawingml.diagramData+xml"/>
  <Override PartName="/ppt/diagrams/colors22.xml" ContentType="application/vnd.openxmlformats-officedocument.drawingml.diagramColor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diagrams/data24.xml" ContentType="application/vnd.openxmlformats-officedocument.drawingml.diagramData+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rawing18.xml" ContentType="application/vnd.ms-office.drawingml.diagramDrawing+xml"/>
  <Override PartName="/ppt/diagrams/data20.xml" ContentType="application/vnd.openxmlformats-officedocument.drawingml.diagramData+xml"/>
  <Override PartName="/ppt/slides/slide10.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quickStyle24.xml" ContentType="application/vnd.openxmlformats-officedocument.drawingml.diagramStyle+xml"/>
  <Override PartName="/ppt/diagrams/drawing25.xml" ContentType="application/vnd.ms-office.drawingml.diagramDrawing+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diagrams/layout13.xml" ContentType="application/vnd.openxmlformats-officedocument.drawingml.diagramLayout+xml"/>
  <Override PartName="/ppt/diagrams/quickStyle20.xml" ContentType="application/vnd.openxmlformats-officedocument.drawingml.diagramStyle+xml"/>
  <Override PartName="/ppt/diagrams/drawing21.xml" ContentType="application/vnd.ms-office.drawingml.diagramDrawing+xml"/>
  <Override PartName="/ppt/diagrams/layout24.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diagrams/colors16.xml" ContentType="application/vnd.openxmlformats-officedocument.drawingml.diagramColors+xml"/>
  <Override PartName="/ppt/diagrams/data18.xml" ContentType="application/vnd.openxmlformats-officedocument.drawingml.diagramData+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drawing3.xml" ContentType="application/vnd.ms-office.drawingml.diagramDrawing+xml"/>
  <Override PartName="/ppt/notesSlides/notesSlide3.xml" ContentType="application/vnd.openxmlformats-officedocument.presentationml.notesSlide+xml"/>
  <Override PartName="/ppt/diagrams/colors12.xml" ContentType="application/vnd.openxmlformats-officedocument.drawingml.diagramColors+xml"/>
  <Override PartName="/ppt/diagrams/layout20.xml" ContentType="application/vnd.openxmlformats-officedocument.drawingml.diagramLayout+xml"/>
  <Override PartName="/ppt/diagrams/colors23.xml" ContentType="application/vnd.openxmlformats-officedocument.drawingml.diagramColors+xml"/>
  <Override PartName="/ppt/diagrams/data25.xml" ContentType="application/vnd.openxmlformats-officedocument.drawingml.diagramData+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drawing19.xml" ContentType="application/vnd.ms-office.drawingml.diagramDrawing+xml"/>
  <Override PartName="/ppt/diagrams/data21.xml" ContentType="application/vnd.openxmlformats-officedocument.drawingml.diagramData+xml"/>
  <Override PartName="/ppt/presentation.xml" ContentType="application/vnd.openxmlformats-officedocument.presentationml.presentation.main+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diagrams/layout18.xml" ContentType="application/vnd.openxmlformats-officedocument.drawingml.diagramLayout+xml"/>
  <Override PartName="/ppt/diagrams/quickStyle25.xml" ContentType="application/vnd.openxmlformats-officedocument.drawingml.diagramStyle+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Override PartName="/ppt/diagrams/drawing8.xml" ContentType="application/vnd.ms-office.drawingml.diagramDrawing+xml"/>
  <Override PartName="/ppt/diagrams/layout25.xml" ContentType="application/vnd.openxmlformats-officedocument.drawingml.diagramLayout+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diagrams/colors17.xml" ContentType="application/vnd.openxmlformats-officedocument.drawingml.diagramColors+xml"/>
  <Override PartName="/ppt/diagrams/drawing20.xml" ContentType="application/vnd.ms-office.drawingml.diagramDrawing+xml"/>
  <Override PartName="/ppt/notesSlides/notesSlide6.xml" ContentType="application/vnd.openxmlformats-officedocument.presentationml.notesSlide+xml"/>
  <Override PartName="/ppt/diagrams/quickStyle21.xml" ContentType="application/vnd.openxmlformats-officedocument.drawingml.diagramStyle+xml"/>
  <Override PartName="/ppt/diagrams/drawing22.xml" ContentType="application/vnd.ms-office.drawingml.diagramDrawing+xml"/>
  <Override PartName="/ppt/diagrams/layout23.xml" ContentType="application/vnd.openxmlformats-officedocument.drawingml.diagramLayout+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notesSlides/notesSlide4.xml" ContentType="application/vnd.openxmlformats-officedocument.presentationml.notesSlide+xml"/>
  <Override PartName="/ppt/diagrams/layout12.xml" ContentType="application/vnd.openxmlformats-officedocument.drawingml.diagramLayout+xml"/>
  <Override PartName="/ppt/diagrams/colors15.xml" ContentType="application/vnd.openxmlformats-officedocument.drawingml.diagramColors+xml"/>
  <Override PartName="/ppt/diagrams/data19.xml" ContentType="application/vnd.openxmlformats-officedocument.drawingml.diagramData+xml"/>
  <Override PartName="/ppt/diagrams/layout21.xml" ContentType="application/vnd.openxmlformats-officedocument.drawingml.diagramLayout+xml"/>
  <Override PartName="/ppt/diagrams/colors24.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Override PartName="/ppt/diagrams/data22.xml" ContentType="application/vnd.openxmlformats-officedocument.drawingml.diagramData+xml"/>
  <Default Extension="rels" ContentType="application/vnd.openxmlformats-package.relationships+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drawing16.xml" ContentType="application/vnd.ms-office.drawingml.diagramDrawing+xml"/>
  <Override PartName="/ppt/diagrams/layout19.xml" ContentType="application/vnd.openxmlformats-officedocument.drawingml.diagramLayout+xml"/>
  <Override PartName="/ppt/commentAuthors.xml" ContentType="application/vnd.openxmlformats-officedocument.presentationml.commentAuthors+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diagrams/quickStyle22.xml" ContentType="application/vnd.openxmlformats-officedocument.drawingml.diagramStyle+xml"/>
  <Override PartName="/ppt/diagrams/drawing23.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colors18.xml" ContentType="application/vnd.openxmlformats-officedocument.drawingml.diagramColors+xml"/>
  <Override PartName="/ppt/slides/slide7.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notesSlides/notesSlide5.xml" ContentType="application/vnd.openxmlformats-officedocument.presentationml.notesSlide+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diagrams/quickStyle1.xml" ContentType="application/vnd.openxmlformats-officedocument.drawingml.diagramStyle+xml"/>
  <Default Extension="jpeg" ContentType="image/jpeg"/>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drawing24.xml" ContentType="application/vnd.ms-office.drawingml.diagramDrawing+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22"/>
  </p:notesMasterIdLst>
  <p:sldIdLst>
    <p:sldId id="1482" r:id="rId2"/>
    <p:sldId id="2013" r:id="rId3"/>
    <p:sldId id="2023" r:id="rId4"/>
    <p:sldId id="2021" r:id="rId5"/>
    <p:sldId id="2014" r:id="rId6"/>
    <p:sldId id="2035" r:id="rId7"/>
    <p:sldId id="2020" r:id="rId8"/>
    <p:sldId id="2012" r:id="rId9"/>
    <p:sldId id="2048" r:id="rId10"/>
    <p:sldId id="2052" r:id="rId11"/>
    <p:sldId id="2049" r:id="rId12"/>
    <p:sldId id="2045" r:id="rId13"/>
    <p:sldId id="2046" r:id="rId14"/>
    <p:sldId id="2053" r:id="rId15"/>
    <p:sldId id="2054" r:id="rId16"/>
    <p:sldId id="2056" r:id="rId17"/>
    <p:sldId id="2063" r:id="rId18"/>
    <p:sldId id="2064" r:id="rId19"/>
    <p:sldId id="2061" r:id="rId20"/>
    <p:sldId id="2062" r:id="rId21"/>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xmlns=""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EB7321"/>
    <a:srgbClr val="2E74B4"/>
    <a:srgbClr val="1B8391"/>
    <a:srgbClr val="9F1D1D"/>
    <a:srgbClr val="A27B00"/>
    <a:srgbClr val="28659C"/>
    <a:srgbClr val="61953D"/>
    <a:srgbClr val="135963"/>
    <a:srgbClr val="567380"/>
    <a:srgbClr val="1B246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8958" autoAdjust="0"/>
    <p:restoredTop sz="89785" autoAdjust="0"/>
  </p:normalViewPr>
  <p:slideViewPr>
    <p:cSldViewPr>
      <p:cViewPr varScale="1">
        <p:scale>
          <a:sx n="65" d="100"/>
          <a:sy n="65" d="100"/>
        </p:scale>
        <p:origin x="-1302" y="-108"/>
      </p:cViewPr>
      <p:guideLst>
        <p:guide orient="horz" pos="2160"/>
        <p:guide pos="2880"/>
      </p:guideLst>
    </p:cSldViewPr>
  </p:slideViewPr>
  <p:outlineViewPr>
    <p:cViewPr>
      <p:scale>
        <a:sx n="75" d="100"/>
        <a:sy n="75" d="100"/>
      </p:scale>
      <p:origin x="0" y="1626"/>
    </p:cViewPr>
  </p:outlineViewPr>
  <p:notesTextViewPr>
    <p:cViewPr>
      <p:scale>
        <a:sx n="100" d="100"/>
        <a:sy n="100" d="100"/>
      </p:scale>
      <p:origin x="0" y="0"/>
    </p:cViewPr>
  </p:notesTextViewPr>
  <p:sorterViewPr>
    <p:cViewPr>
      <p:scale>
        <a:sx n="100" d="100"/>
        <a:sy n="100" d="100"/>
      </p:scale>
      <p:origin x="0" y="1200"/>
    </p:cViewPr>
  </p:sorterViewPr>
  <p:notesViewPr>
    <p:cSldViewPr>
      <p:cViewPr varScale="1">
        <p:scale>
          <a:sx n="81" d="100"/>
          <a:sy n="81" d="100"/>
        </p:scale>
        <p:origin x="3894" y="84"/>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70256D-F23E-4CA2-84F7-87D9ED9473CA}"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GB"/>
        </a:p>
      </dgm:t>
    </dgm:pt>
    <dgm:pt modelId="{08AC25F1-FCCA-42A2-8A88-B5A113987AB1}">
      <dgm:prSet custT="1"/>
      <dgm:spPr>
        <a:solidFill>
          <a:srgbClr val="1B8391"/>
        </a:solidFill>
      </dgm:spPr>
      <dgm:t>
        <a:bodyPr/>
        <a:lstStyle/>
        <a:p>
          <a:pPr algn="ctr" rtl="0"/>
          <a:r>
            <a:rPr lang="el-GR" sz="2400" dirty="0" smtClean="0">
              <a:latin typeface="+mj-lt"/>
              <a:cs typeface="Arial" pitchFamily="34" charset="0"/>
            </a:rPr>
            <a:t>Δημιουργία, υλοποίηση και αποτίμηση </a:t>
          </a:r>
          <a:r>
            <a:rPr lang="el-GR" sz="2400" dirty="0" err="1" smtClean="0">
              <a:latin typeface="+mj-lt"/>
              <a:cs typeface="Arial" pitchFamily="34" charset="0"/>
            </a:rPr>
            <a:t>πολυμεσικού</a:t>
          </a:r>
          <a:r>
            <a:rPr lang="el-GR" sz="2400" dirty="0" smtClean="0">
              <a:latin typeface="+mj-lt"/>
              <a:cs typeface="Arial" pitchFamily="34" charset="0"/>
            </a:rPr>
            <a:t> εκπαιδευτικού υλικού με τη μέθοδο της Εξ αποστάσεως Εκπαίδευσης για τη θεματική ενότητα “Το φυσικό περιβάλλον”, στη Γεωγραφία ΣΤ’ Δημοτικού</a:t>
          </a:r>
          <a:endParaRPr lang="el-GR" sz="2400" b="1" dirty="0">
            <a:effectLst>
              <a:outerShdw blurRad="38100" dist="38100" dir="2700000" algn="tl">
                <a:srgbClr val="000000">
                  <a:alpha val="43137"/>
                </a:srgbClr>
              </a:outerShdw>
            </a:effectLst>
            <a:latin typeface="+mj-lt"/>
            <a:cs typeface="Arial" pitchFamily="34" charset="0"/>
          </a:endParaRPr>
        </a:p>
      </dgm:t>
    </dgm:pt>
    <dgm:pt modelId="{ACD5E72C-3D3D-4B70-88B5-4A6A11EFCD41}" type="parTrans" cxnId="{9CD6DBD1-7531-456A-857B-E1813DC65011}">
      <dgm:prSet/>
      <dgm:spPr/>
      <dgm:t>
        <a:bodyPr/>
        <a:lstStyle/>
        <a:p>
          <a:endParaRPr lang="en-GB"/>
        </a:p>
      </dgm:t>
    </dgm:pt>
    <dgm:pt modelId="{366E6A00-39CD-487F-9A5C-9247F3532896}" type="sibTrans" cxnId="{9CD6DBD1-7531-456A-857B-E1813DC65011}">
      <dgm:prSet/>
      <dgm:spPr/>
      <dgm:t>
        <a:bodyPr/>
        <a:lstStyle/>
        <a:p>
          <a:endParaRPr lang="en-GB"/>
        </a:p>
      </dgm:t>
    </dgm:pt>
    <dgm:pt modelId="{3AEC3421-2381-46C9-AC1C-24FFBC4525C6}" type="pres">
      <dgm:prSet presAssocID="{4270256D-F23E-4CA2-84F7-87D9ED9473CA}" presName="linear" presStyleCnt="0">
        <dgm:presLayoutVars>
          <dgm:animLvl val="lvl"/>
          <dgm:resizeHandles val="exact"/>
        </dgm:presLayoutVars>
      </dgm:prSet>
      <dgm:spPr/>
      <dgm:t>
        <a:bodyPr/>
        <a:lstStyle/>
        <a:p>
          <a:endParaRPr lang="en-GB"/>
        </a:p>
      </dgm:t>
    </dgm:pt>
    <dgm:pt modelId="{5F4B5280-1BFD-4A96-A1AA-FD822BDCBC92}" type="pres">
      <dgm:prSet presAssocID="{08AC25F1-FCCA-42A2-8A88-B5A113987AB1}" presName="parentText" presStyleLbl="node1" presStyleIdx="0" presStyleCnt="1" custLinFactNeighborX="-357" custLinFactNeighborY="-5649">
        <dgm:presLayoutVars>
          <dgm:chMax val="0"/>
          <dgm:bulletEnabled val="1"/>
        </dgm:presLayoutVars>
      </dgm:prSet>
      <dgm:spPr/>
      <dgm:t>
        <a:bodyPr/>
        <a:lstStyle/>
        <a:p>
          <a:endParaRPr lang="en-GB"/>
        </a:p>
      </dgm:t>
    </dgm:pt>
  </dgm:ptLst>
  <dgm:cxnLst>
    <dgm:cxn modelId="{2076C547-7951-41D9-BB00-CA25E3B9A508}" type="presOf" srcId="{4270256D-F23E-4CA2-84F7-87D9ED9473CA}" destId="{3AEC3421-2381-46C9-AC1C-24FFBC4525C6}" srcOrd="0" destOrd="0" presId="urn:microsoft.com/office/officeart/2005/8/layout/vList2"/>
    <dgm:cxn modelId="{9CD6DBD1-7531-456A-857B-E1813DC65011}" srcId="{4270256D-F23E-4CA2-84F7-87D9ED9473CA}" destId="{08AC25F1-FCCA-42A2-8A88-B5A113987AB1}" srcOrd="0" destOrd="0" parTransId="{ACD5E72C-3D3D-4B70-88B5-4A6A11EFCD41}" sibTransId="{366E6A00-39CD-487F-9A5C-9247F3532896}"/>
    <dgm:cxn modelId="{164B7032-6793-4F69-9BA5-D712964B1C01}" type="presOf" srcId="{08AC25F1-FCCA-42A2-8A88-B5A113987AB1}" destId="{5F4B5280-1BFD-4A96-A1AA-FD822BDCBC92}" srcOrd="0" destOrd="0" presId="urn:microsoft.com/office/officeart/2005/8/layout/vList2"/>
    <dgm:cxn modelId="{339BB4E4-C21F-4249-BE61-44E5CE3BC789}" type="presParOf" srcId="{3AEC3421-2381-46C9-AC1C-24FFBC4525C6}" destId="{5F4B5280-1BFD-4A96-A1AA-FD822BDCBC92}"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EDF1129-787D-4E59-A47F-5E0A5C8669D1}" type="doc">
      <dgm:prSet loTypeId="urn:microsoft.com/office/officeart/2005/8/layout/radial5" loCatId="cycle" qsTypeId="urn:microsoft.com/office/officeart/2005/8/quickstyle/simple1" qsCatId="simple" csTypeId="urn:microsoft.com/office/officeart/2005/8/colors/colorful1" csCatId="colorful" phldr="1"/>
      <dgm:spPr/>
      <dgm:t>
        <a:bodyPr/>
        <a:lstStyle/>
        <a:p>
          <a:endParaRPr lang="en-GB"/>
        </a:p>
      </dgm:t>
    </dgm:pt>
    <dgm:pt modelId="{30E4C437-6C84-409E-816F-A5D8207ABF14}">
      <dgm:prSet phldrT="[Κείμενο]" custT="1"/>
      <dgm:spPr/>
      <dgm:t>
        <a:bodyPr/>
        <a:lstStyle/>
        <a:p>
          <a:r>
            <a:rPr lang="el-GR" sz="2800" b="1" dirty="0" smtClean="0">
              <a:solidFill>
                <a:schemeClr val="tx1"/>
              </a:solidFill>
              <a:latin typeface="Times New Roman" pitchFamily="18" charset="0"/>
              <a:cs typeface="Times New Roman" pitchFamily="18" charset="0"/>
            </a:rPr>
            <a:t>ΕΥ στη Σχολική </a:t>
          </a:r>
          <a:r>
            <a:rPr lang="el-GR" sz="2800" b="1" dirty="0" err="1" smtClean="0">
              <a:solidFill>
                <a:schemeClr val="tx1"/>
              </a:solidFill>
              <a:latin typeface="Times New Roman" pitchFamily="18" charset="0"/>
              <a:cs typeface="Times New Roman" pitchFamily="18" charset="0"/>
            </a:rPr>
            <a:t>ΕξΑΕ</a:t>
          </a:r>
          <a:endParaRPr lang="en-GB" sz="2800" b="1" dirty="0">
            <a:solidFill>
              <a:schemeClr val="tx1"/>
            </a:solidFill>
            <a:latin typeface="Times New Roman" pitchFamily="18" charset="0"/>
            <a:cs typeface="Times New Roman" pitchFamily="18" charset="0"/>
          </a:endParaRPr>
        </a:p>
      </dgm:t>
    </dgm:pt>
    <dgm:pt modelId="{71F07448-1B5F-483F-BEF4-D08E93D45F57}" type="parTrans" cxnId="{551D6253-3BD0-45DF-9ED6-144AA94C5966}">
      <dgm:prSet/>
      <dgm:spPr/>
      <dgm:t>
        <a:bodyPr/>
        <a:lstStyle/>
        <a:p>
          <a:endParaRPr lang="en-GB"/>
        </a:p>
      </dgm:t>
    </dgm:pt>
    <dgm:pt modelId="{F16D659C-DE81-48C4-AE4C-47DE207CE186}" type="sibTrans" cxnId="{551D6253-3BD0-45DF-9ED6-144AA94C5966}">
      <dgm:prSet/>
      <dgm:spPr/>
      <dgm:t>
        <a:bodyPr/>
        <a:lstStyle/>
        <a:p>
          <a:endParaRPr lang="en-GB"/>
        </a:p>
      </dgm:t>
    </dgm:pt>
    <dgm:pt modelId="{A4299F8F-E474-491B-8293-EAD4753DD3CF}">
      <dgm:prSet phldrT="[Κείμενο]" custT="1"/>
      <dgm:spPr/>
      <dgm:t>
        <a:bodyPr/>
        <a:lstStyle/>
        <a:p>
          <a:r>
            <a:rPr lang="el-GR" sz="2400" b="0" spc="-15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Πολυμορφικότητα</a:t>
          </a:r>
          <a:endParaRPr lang="en-GB" sz="2400" b="0" spc="-15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B0354B90-BF40-413F-BD66-98DD6979A631}" type="parTrans" cxnId="{8464B36D-F026-413A-A3A2-4F89E6A1FF17}">
      <dgm:prSet/>
      <dgm:spPr/>
      <dgm:t>
        <a:bodyPr/>
        <a:lstStyle/>
        <a:p>
          <a:endParaRPr lang="en-GB"/>
        </a:p>
      </dgm:t>
    </dgm:pt>
    <dgm:pt modelId="{98BE6221-042F-4729-A8E5-DCBAEC857AEC}" type="sibTrans" cxnId="{8464B36D-F026-413A-A3A2-4F89E6A1FF17}">
      <dgm:prSet/>
      <dgm:spPr/>
      <dgm:t>
        <a:bodyPr/>
        <a:lstStyle/>
        <a:p>
          <a:endParaRPr lang="en-GB" dirty="0"/>
        </a:p>
      </dgm:t>
    </dgm:pt>
    <dgm:pt modelId="{8FA79FCB-031A-419A-A5AB-5807DCC77C43}">
      <dgm:prSet phldrT="[Κείμενο]" custT="1"/>
      <dgm:spPr/>
      <dgm:t>
        <a:bodyPr/>
        <a:lstStyle/>
        <a:p>
          <a:r>
            <a:rPr lang="el-GR" sz="2400" b="0" spc="-15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Δομικά Χαρακτηριστικά</a:t>
          </a:r>
          <a:endParaRPr lang="en-GB" sz="2400" b="0" spc="-15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E143A204-CB48-4BCA-8596-9C7E3BFF50A7}" type="parTrans" cxnId="{69256CF9-3AC2-498B-8D71-973046E7833D}">
      <dgm:prSet/>
      <dgm:spPr/>
      <dgm:t>
        <a:bodyPr/>
        <a:lstStyle/>
        <a:p>
          <a:endParaRPr lang="en-GB"/>
        </a:p>
      </dgm:t>
    </dgm:pt>
    <dgm:pt modelId="{DEDEF8DE-5660-4562-BFE8-23F77BFF8485}" type="sibTrans" cxnId="{69256CF9-3AC2-498B-8D71-973046E7833D}">
      <dgm:prSet/>
      <dgm:spPr/>
      <dgm:t>
        <a:bodyPr/>
        <a:lstStyle/>
        <a:p>
          <a:endParaRPr lang="en-GB" dirty="0"/>
        </a:p>
      </dgm:t>
    </dgm:pt>
    <dgm:pt modelId="{C6C1404D-C135-47D0-B077-73319300E477}">
      <dgm:prSet phldrT="[Κείμενο]" custT="1"/>
      <dgm:spPr/>
      <dgm:t>
        <a:bodyPr/>
        <a:lstStyle/>
        <a:p>
          <a:r>
            <a:rPr lang="el-GR" sz="2400" b="0" spc="-15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Δραστηριότητες</a:t>
          </a:r>
          <a:endParaRPr lang="en-GB" sz="2400" b="0" spc="-15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E1A3646B-F13E-46A9-8F4A-260736433A41}" type="parTrans" cxnId="{75253D58-6830-4CE8-802F-CD6157CF8169}">
      <dgm:prSet/>
      <dgm:spPr/>
      <dgm:t>
        <a:bodyPr/>
        <a:lstStyle/>
        <a:p>
          <a:endParaRPr lang="en-GB"/>
        </a:p>
      </dgm:t>
    </dgm:pt>
    <dgm:pt modelId="{6CAA815B-5A80-4045-8FB3-9C8B8308BDD8}" type="sibTrans" cxnId="{75253D58-6830-4CE8-802F-CD6157CF8169}">
      <dgm:prSet/>
      <dgm:spPr/>
      <dgm:t>
        <a:bodyPr/>
        <a:lstStyle/>
        <a:p>
          <a:endParaRPr lang="en-GB" dirty="0"/>
        </a:p>
      </dgm:t>
    </dgm:pt>
    <dgm:pt modelId="{03475818-2451-4553-87FC-820998977D0B}">
      <dgm:prSet phldrT="[Κείμενο]" custT="1"/>
      <dgm:spPr/>
      <dgm:t>
        <a:bodyPr/>
        <a:lstStyle/>
        <a:p>
          <a:r>
            <a:rPr lang="el-GR" sz="2400" b="0" spc="-15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Εκπαιδευτικός</a:t>
          </a:r>
          <a:endParaRPr lang="en-GB" sz="2400" b="0" spc="-15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954F2CA4-9C0A-4F39-B7B4-2699A51D78F4}" type="parTrans" cxnId="{609B218B-68F4-421B-9FB3-CB414BF15978}">
      <dgm:prSet/>
      <dgm:spPr/>
      <dgm:t>
        <a:bodyPr/>
        <a:lstStyle/>
        <a:p>
          <a:endParaRPr lang="en-GB"/>
        </a:p>
      </dgm:t>
    </dgm:pt>
    <dgm:pt modelId="{5B974AC7-4D8F-4380-89B8-E6712B0911BE}" type="sibTrans" cxnId="{609B218B-68F4-421B-9FB3-CB414BF15978}">
      <dgm:prSet/>
      <dgm:spPr/>
      <dgm:t>
        <a:bodyPr/>
        <a:lstStyle/>
        <a:p>
          <a:endParaRPr lang="en-GB" dirty="0"/>
        </a:p>
      </dgm:t>
    </dgm:pt>
    <dgm:pt modelId="{CF45972B-5ACC-4A68-BB14-FBBC2EDA75B1}">
      <dgm:prSet phldrT="[Κείμενο]" custT="1"/>
      <dgm:spPr/>
      <dgm:t>
        <a:bodyPr/>
        <a:lstStyle/>
        <a:p>
          <a:r>
            <a:rPr lang="el-GR" sz="2400" b="0" spc="-15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Αξιολόγηση</a:t>
          </a:r>
        </a:p>
      </dgm:t>
    </dgm:pt>
    <dgm:pt modelId="{E8C7F68B-BFFB-46ED-94DB-F9D40A4E9CD5}" type="parTrans" cxnId="{A2D546D6-FB7D-47D5-9A45-DD3FEB8F4C79}">
      <dgm:prSet/>
      <dgm:spPr/>
      <dgm:t>
        <a:bodyPr/>
        <a:lstStyle/>
        <a:p>
          <a:endParaRPr lang="en-GB"/>
        </a:p>
      </dgm:t>
    </dgm:pt>
    <dgm:pt modelId="{A5654E18-6D43-4EA2-B533-FF6C097FC66D}" type="sibTrans" cxnId="{A2D546D6-FB7D-47D5-9A45-DD3FEB8F4C79}">
      <dgm:prSet/>
      <dgm:spPr/>
      <dgm:t>
        <a:bodyPr/>
        <a:lstStyle/>
        <a:p>
          <a:endParaRPr lang="en-GB" dirty="0"/>
        </a:p>
      </dgm:t>
    </dgm:pt>
    <dgm:pt modelId="{E00D59A0-9071-49B8-A2FB-D3512B27DDAC}" type="pres">
      <dgm:prSet presAssocID="{9EDF1129-787D-4E59-A47F-5E0A5C8669D1}" presName="Name0" presStyleCnt="0">
        <dgm:presLayoutVars>
          <dgm:chMax val="1"/>
          <dgm:dir/>
          <dgm:animLvl val="ctr"/>
          <dgm:resizeHandles val="exact"/>
        </dgm:presLayoutVars>
      </dgm:prSet>
      <dgm:spPr/>
      <dgm:t>
        <a:bodyPr/>
        <a:lstStyle/>
        <a:p>
          <a:endParaRPr lang="el-GR"/>
        </a:p>
      </dgm:t>
    </dgm:pt>
    <dgm:pt modelId="{F34C1780-B66C-4A28-BC49-0B3CE3E75571}" type="pres">
      <dgm:prSet presAssocID="{30E4C437-6C84-409E-816F-A5D8207ABF14}" presName="centerShape" presStyleLbl="node0" presStyleIdx="0" presStyleCnt="1" custScaleX="160237" custScaleY="138980" custLinFactNeighborX="418" custLinFactNeighborY="3852"/>
      <dgm:spPr/>
      <dgm:t>
        <a:bodyPr/>
        <a:lstStyle/>
        <a:p>
          <a:endParaRPr lang="el-GR"/>
        </a:p>
      </dgm:t>
    </dgm:pt>
    <dgm:pt modelId="{0B330197-40B4-428D-A69E-D28ED571CE19}" type="pres">
      <dgm:prSet presAssocID="{B0354B90-BF40-413F-BD66-98DD6979A631}" presName="parTrans" presStyleLbl="sibTrans2D1" presStyleIdx="0" presStyleCnt="5"/>
      <dgm:spPr/>
      <dgm:t>
        <a:bodyPr/>
        <a:lstStyle/>
        <a:p>
          <a:endParaRPr lang="el-GR"/>
        </a:p>
      </dgm:t>
    </dgm:pt>
    <dgm:pt modelId="{57810773-0D89-45CF-8239-9B8AC8DD5795}" type="pres">
      <dgm:prSet presAssocID="{B0354B90-BF40-413F-BD66-98DD6979A631}" presName="connectorText" presStyleLbl="sibTrans2D1" presStyleIdx="0" presStyleCnt="5"/>
      <dgm:spPr/>
      <dgm:t>
        <a:bodyPr/>
        <a:lstStyle/>
        <a:p>
          <a:endParaRPr lang="el-GR"/>
        </a:p>
      </dgm:t>
    </dgm:pt>
    <dgm:pt modelId="{D061BF1D-BFBB-4FD5-87E4-2E1A419D123A}" type="pres">
      <dgm:prSet presAssocID="{A4299F8F-E474-491B-8293-EAD4753DD3CF}" presName="node" presStyleLbl="node1" presStyleIdx="0" presStyleCnt="5" custScaleX="241042" custScaleY="91445" custRadScaleRad="102480" custRadScaleInc="3873">
        <dgm:presLayoutVars>
          <dgm:bulletEnabled val="1"/>
        </dgm:presLayoutVars>
      </dgm:prSet>
      <dgm:spPr/>
      <dgm:t>
        <a:bodyPr/>
        <a:lstStyle/>
        <a:p>
          <a:endParaRPr lang="el-GR"/>
        </a:p>
      </dgm:t>
    </dgm:pt>
    <dgm:pt modelId="{BDCA9A94-481D-4F50-8C65-95F148BD240A}" type="pres">
      <dgm:prSet presAssocID="{E143A204-CB48-4BCA-8596-9C7E3BFF50A7}" presName="parTrans" presStyleLbl="sibTrans2D1" presStyleIdx="1" presStyleCnt="5"/>
      <dgm:spPr/>
      <dgm:t>
        <a:bodyPr/>
        <a:lstStyle/>
        <a:p>
          <a:endParaRPr lang="el-GR"/>
        </a:p>
      </dgm:t>
    </dgm:pt>
    <dgm:pt modelId="{2A17170A-9894-40F6-9A5D-C1CBCD978528}" type="pres">
      <dgm:prSet presAssocID="{E143A204-CB48-4BCA-8596-9C7E3BFF50A7}" presName="connectorText" presStyleLbl="sibTrans2D1" presStyleIdx="1" presStyleCnt="5"/>
      <dgm:spPr/>
      <dgm:t>
        <a:bodyPr/>
        <a:lstStyle/>
        <a:p>
          <a:endParaRPr lang="el-GR"/>
        </a:p>
      </dgm:t>
    </dgm:pt>
    <dgm:pt modelId="{C4E6131A-F094-4F00-89F3-010AF2FE4FD1}" type="pres">
      <dgm:prSet presAssocID="{8FA79FCB-031A-419A-A5AB-5807DCC77C43}" presName="node" presStyleLbl="node1" presStyleIdx="1" presStyleCnt="5" custScaleX="198798" custScaleY="109048" custRadScaleRad="142961" custRadScaleInc="11735">
        <dgm:presLayoutVars>
          <dgm:bulletEnabled val="1"/>
        </dgm:presLayoutVars>
      </dgm:prSet>
      <dgm:spPr/>
      <dgm:t>
        <a:bodyPr/>
        <a:lstStyle/>
        <a:p>
          <a:endParaRPr lang="el-GR"/>
        </a:p>
      </dgm:t>
    </dgm:pt>
    <dgm:pt modelId="{77809BCE-35D7-4B6E-AF09-AB5D38B4455E}" type="pres">
      <dgm:prSet presAssocID="{E1A3646B-F13E-46A9-8F4A-260736433A41}" presName="parTrans" presStyleLbl="sibTrans2D1" presStyleIdx="2" presStyleCnt="5"/>
      <dgm:spPr/>
      <dgm:t>
        <a:bodyPr/>
        <a:lstStyle/>
        <a:p>
          <a:endParaRPr lang="el-GR"/>
        </a:p>
      </dgm:t>
    </dgm:pt>
    <dgm:pt modelId="{53E96D3A-F898-433D-A09B-58C4EF115167}" type="pres">
      <dgm:prSet presAssocID="{E1A3646B-F13E-46A9-8F4A-260736433A41}" presName="connectorText" presStyleLbl="sibTrans2D1" presStyleIdx="2" presStyleCnt="5"/>
      <dgm:spPr/>
      <dgm:t>
        <a:bodyPr/>
        <a:lstStyle/>
        <a:p>
          <a:endParaRPr lang="el-GR"/>
        </a:p>
      </dgm:t>
    </dgm:pt>
    <dgm:pt modelId="{04637D8C-BD84-404A-B0F1-8E125B2AB116}" type="pres">
      <dgm:prSet presAssocID="{C6C1404D-C135-47D0-B077-73319300E477}" presName="node" presStyleLbl="node1" presStyleIdx="2" presStyleCnt="5" custScaleX="200388" custRadScaleRad="145965" custRadScaleInc="-53607">
        <dgm:presLayoutVars>
          <dgm:bulletEnabled val="1"/>
        </dgm:presLayoutVars>
      </dgm:prSet>
      <dgm:spPr/>
      <dgm:t>
        <a:bodyPr/>
        <a:lstStyle/>
        <a:p>
          <a:endParaRPr lang="el-GR"/>
        </a:p>
      </dgm:t>
    </dgm:pt>
    <dgm:pt modelId="{BAE291E1-AC5B-4C2C-957B-70B341C19527}" type="pres">
      <dgm:prSet presAssocID="{954F2CA4-9C0A-4F39-B7B4-2699A51D78F4}" presName="parTrans" presStyleLbl="sibTrans2D1" presStyleIdx="3" presStyleCnt="5"/>
      <dgm:spPr/>
      <dgm:t>
        <a:bodyPr/>
        <a:lstStyle/>
        <a:p>
          <a:endParaRPr lang="el-GR"/>
        </a:p>
      </dgm:t>
    </dgm:pt>
    <dgm:pt modelId="{8C332A75-FDE1-43DB-BC82-F239AC2081E6}" type="pres">
      <dgm:prSet presAssocID="{954F2CA4-9C0A-4F39-B7B4-2699A51D78F4}" presName="connectorText" presStyleLbl="sibTrans2D1" presStyleIdx="3" presStyleCnt="5"/>
      <dgm:spPr/>
      <dgm:t>
        <a:bodyPr/>
        <a:lstStyle/>
        <a:p>
          <a:endParaRPr lang="el-GR"/>
        </a:p>
      </dgm:t>
    </dgm:pt>
    <dgm:pt modelId="{3717A273-14D3-411B-A29D-CE8F63877E60}" type="pres">
      <dgm:prSet presAssocID="{03475818-2451-4553-87FC-820998977D0B}" presName="node" presStyleLbl="node1" presStyleIdx="3" presStyleCnt="5" custScaleX="188284" custRadScaleRad="144768" custRadScaleInc="57849">
        <dgm:presLayoutVars>
          <dgm:bulletEnabled val="1"/>
        </dgm:presLayoutVars>
      </dgm:prSet>
      <dgm:spPr/>
      <dgm:t>
        <a:bodyPr/>
        <a:lstStyle/>
        <a:p>
          <a:endParaRPr lang="el-GR"/>
        </a:p>
      </dgm:t>
    </dgm:pt>
    <dgm:pt modelId="{70A01D50-40C1-4F00-BA89-2CE2A233CFD6}" type="pres">
      <dgm:prSet presAssocID="{E8C7F68B-BFFB-46ED-94DB-F9D40A4E9CD5}" presName="parTrans" presStyleLbl="sibTrans2D1" presStyleIdx="4" presStyleCnt="5"/>
      <dgm:spPr/>
      <dgm:t>
        <a:bodyPr/>
        <a:lstStyle/>
        <a:p>
          <a:endParaRPr lang="el-GR"/>
        </a:p>
      </dgm:t>
    </dgm:pt>
    <dgm:pt modelId="{58689BC4-1C79-4A20-859B-209A355DE4A6}" type="pres">
      <dgm:prSet presAssocID="{E8C7F68B-BFFB-46ED-94DB-F9D40A4E9CD5}" presName="connectorText" presStyleLbl="sibTrans2D1" presStyleIdx="4" presStyleCnt="5"/>
      <dgm:spPr/>
      <dgm:t>
        <a:bodyPr/>
        <a:lstStyle/>
        <a:p>
          <a:endParaRPr lang="el-GR"/>
        </a:p>
      </dgm:t>
    </dgm:pt>
    <dgm:pt modelId="{B418B395-95E6-4D7F-B33C-C5E17F3AA8E4}" type="pres">
      <dgm:prSet presAssocID="{CF45972B-5ACC-4A68-BB14-FBBC2EDA75B1}" presName="node" presStyleLbl="node1" presStyleIdx="4" presStyleCnt="5" custScaleX="166780" custScaleY="125915" custRadScaleRad="141222" custRadScaleInc="-9223">
        <dgm:presLayoutVars>
          <dgm:bulletEnabled val="1"/>
        </dgm:presLayoutVars>
      </dgm:prSet>
      <dgm:spPr/>
      <dgm:t>
        <a:bodyPr/>
        <a:lstStyle/>
        <a:p>
          <a:endParaRPr lang="el-GR"/>
        </a:p>
      </dgm:t>
    </dgm:pt>
  </dgm:ptLst>
  <dgm:cxnLst>
    <dgm:cxn modelId="{A2D546D6-FB7D-47D5-9A45-DD3FEB8F4C79}" srcId="{30E4C437-6C84-409E-816F-A5D8207ABF14}" destId="{CF45972B-5ACC-4A68-BB14-FBBC2EDA75B1}" srcOrd="4" destOrd="0" parTransId="{E8C7F68B-BFFB-46ED-94DB-F9D40A4E9CD5}" sibTransId="{A5654E18-6D43-4EA2-B533-FF6C097FC66D}"/>
    <dgm:cxn modelId="{6D2AE83D-F401-4FD8-BFAB-4D76E4C2396A}" type="presOf" srcId="{B0354B90-BF40-413F-BD66-98DD6979A631}" destId="{0B330197-40B4-428D-A69E-D28ED571CE19}" srcOrd="0" destOrd="0" presId="urn:microsoft.com/office/officeart/2005/8/layout/radial5"/>
    <dgm:cxn modelId="{F86350DD-0FCD-4CE0-9D6F-FA2E842FA0C9}" type="presOf" srcId="{954F2CA4-9C0A-4F39-B7B4-2699A51D78F4}" destId="{8C332A75-FDE1-43DB-BC82-F239AC2081E6}" srcOrd="1" destOrd="0" presId="urn:microsoft.com/office/officeart/2005/8/layout/radial5"/>
    <dgm:cxn modelId="{150F64A5-637D-47FD-8E2D-1BDC178B4B3D}" type="presOf" srcId="{E1A3646B-F13E-46A9-8F4A-260736433A41}" destId="{53E96D3A-F898-433D-A09B-58C4EF115167}" srcOrd="1" destOrd="0" presId="urn:microsoft.com/office/officeart/2005/8/layout/radial5"/>
    <dgm:cxn modelId="{09DA1EC2-4388-4BCA-B5CA-2B2042D9D555}" type="presOf" srcId="{9EDF1129-787D-4E59-A47F-5E0A5C8669D1}" destId="{E00D59A0-9071-49B8-A2FB-D3512B27DDAC}" srcOrd="0" destOrd="0" presId="urn:microsoft.com/office/officeart/2005/8/layout/radial5"/>
    <dgm:cxn modelId="{E71231B4-F29E-4C24-ABCD-D86174DBD455}" type="presOf" srcId="{B0354B90-BF40-413F-BD66-98DD6979A631}" destId="{57810773-0D89-45CF-8239-9B8AC8DD5795}" srcOrd="1" destOrd="0" presId="urn:microsoft.com/office/officeart/2005/8/layout/radial5"/>
    <dgm:cxn modelId="{D24143C2-9A49-4A59-ADB3-8B23839142B0}" type="presOf" srcId="{03475818-2451-4553-87FC-820998977D0B}" destId="{3717A273-14D3-411B-A29D-CE8F63877E60}" srcOrd="0" destOrd="0" presId="urn:microsoft.com/office/officeart/2005/8/layout/radial5"/>
    <dgm:cxn modelId="{B2B278C2-154D-4E84-B1CC-7C5300718465}" type="presOf" srcId="{E1A3646B-F13E-46A9-8F4A-260736433A41}" destId="{77809BCE-35D7-4B6E-AF09-AB5D38B4455E}" srcOrd="0" destOrd="0" presId="urn:microsoft.com/office/officeart/2005/8/layout/radial5"/>
    <dgm:cxn modelId="{69256CF9-3AC2-498B-8D71-973046E7833D}" srcId="{30E4C437-6C84-409E-816F-A5D8207ABF14}" destId="{8FA79FCB-031A-419A-A5AB-5807DCC77C43}" srcOrd="1" destOrd="0" parTransId="{E143A204-CB48-4BCA-8596-9C7E3BFF50A7}" sibTransId="{DEDEF8DE-5660-4562-BFE8-23F77BFF8485}"/>
    <dgm:cxn modelId="{6B744F1E-A839-4D1E-9751-C0B9B4E665B4}" type="presOf" srcId="{C6C1404D-C135-47D0-B077-73319300E477}" destId="{04637D8C-BD84-404A-B0F1-8E125B2AB116}" srcOrd="0" destOrd="0" presId="urn:microsoft.com/office/officeart/2005/8/layout/radial5"/>
    <dgm:cxn modelId="{8932AA9D-83EE-4C18-A9B3-521AE695133D}" type="presOf" srcId="{8FA79FCB-031A-419A-A5AB-5807DCC77C43}" destId="{C4E6131A-F094-4F00-89F3-010AF2FE4FD1}" srcOrd="0" destOrd="0" presId="urn:microsoft.com/office/officeart/2005/8/layout/radial5"/>
    <dgm:cxn modelId="{2F5AFA24-5F69-4B6D-941B-6CF109179536}" type="presOf" srcId="{CF45972B-5ACC-4A68-BB14-FBBC2EDA75B1}" destId="{B418B395-95E6-4D7F-B33C-C5E17F3AA8E4}" srcOrd="0" destOrd="0" presId="urn:microsoft.com/office/officeart/2005/8/layout/radial5"/>
    <dgm:cxn modelId="{8464B36D-F026-413A-A3A2-4F89E6A1FF17}" srcId="{30E4C437-6C84-409E-816F-A5D8207ABF14}" destId="{A4299F8F-E474-491B-8293-EAD4753DD3CF}" srcOrd="0" destOrd="0" parTransId="{B0354B90-BF40-413F-BD66-98DD6979A631}" sibTransId="{98BE6221-042F-4729-A8E5-DCBAEC857AEC}"/>
    <dgm:cxn modelId="{C4F3EC7C-240E-4DA2-A930-3E1A7D411FD6}" type="presOf" srcId="{A4299F8F-E474-491B-8293-EAD4753DD3CF}" destId="{D061BF1D-BFBB-4FD5-87E4-2E1A419D123A}" srcOrd="0" destOrd="0" presId="urn:microsoft.com/office/officeart/2005/8/layout/radial5"/>
    <dgm:cxn modelId="{CF69F7BE-EAA0-447D-A6C0-72CE90AF8463}" type="presOf" srcId="{E8C7F68B-BFFB-46ED-94DB-F9D40A4E9CD5}" destId="{58689BC4-1C79-4A20-859B-209A355DE4A6}" srcOrd="1" destOrd="0" presId="urn:microsoft.com/office/officeart/2005/8/layout/radial5"/>
    <dgm:cxn modelId="{551D6253-3BD0-45DF-9ED6-144AA94C5966}" srcId="{9EDF1129-787D-4E59-A47F-5E0A5C8669D1}" destId="{30E4C437-6C84-409E-816F-A5D8207ABF14}" srcOrd="0" destOrd="0" parTransId="{71F07448-1B5F-483F-BEF4-D08E93D45F57}" sibTransId="{F16D659C-DE81-48C4-AE4C-47DE207CE186}"/>
    <dgm:cxn modelId="{90BCF10D-02C4-47D9-B739-E8E9AE5FDAE7}" type="presOf" srcId="{E143A204-CB48-4BCA-8596-9C7E3BFF50A7}" destId="{2A17170A-9894-40F6-9A5D-C1CBCD978528}" srcOrd="1" destOrd="0" presId="urn:microsoft.com/office/officeart/2005/8/layout/radial5"/>
    <dgm:cxn modelId="{75253D58-6830-4CE8-802F-CD6157CF8169}" srcId="{30E4C437-6C84-409E-816F-A5D8207ABF14}" destId="{C6C1404D-C135-47D0-B077-73319300E477}" srcOrd="2" destOrd="0" parTransId="{E1A3646B-F13E-46A9-8F4A-260736433A41}" sibTransId="{6CAA815B-5A80-4045-8FB3-9C8B8308BDD8}"/>
    <dgm:cxn modelId="{83C64502-D646-4482-B4A9-4950B2F92EF7}" type="presOf" srcId="{954F2CA4-9C0A-4F39-B7B4-2699A51D78F4}" destId="{BAE291E1-AC5B-4C2C-957B-70B341C19527}" srcOrd="0" destOrd="0" presId="urn:microsoft.com/office/officeart/2005/8/layout/radial5"/>
    <dgm:cxn modelId="{609B218B-68F4-421B-9FB3-CB414BF15978}" srcId="{30E4C437-6C84-409E-816F-A5D8207ABF14}" destId="{03475818-2451-4553-87FC-820998977D0B}" srcOrd="3" destOrd="0" parTransId="{954F2CA4-9C0A-4F39-B7B4-2699A51D78F4}" sibTransId="{5B974AC7-4D8F-4380-89B8-E6712B0911BE}"/>
    <dgm:cxn modelId="{878D9A9D-DFB5-47A8-A0C4-5222B85FEFC3}" type="presOf" srcId="{30E4C437-6C84-409E-816F-A5D8207ABF14}" destId="{F34C1780-B66C-4A28-BC49-0B3CE3E75571}" srcOrd="0" destOrd="0" presId="urn:microsoft.com/office/officeart/2005/8/layout/radial5"/>
    <dgm:cxn modelId="{5F06BFE9-D366-434E-8C91-A35020945614}" type="presOf" srcId="{E143A204-CB48-4BCA-8596-9C7E3BFF50A7}" destId="{BDCA9A94-481D-4F50-8C65-95F148BD240A}" srcOrd="0" destOrd="0" presId="urn:microsoft.com/office/officeart/2005/8/layout/radial5"/>
    <dgm:cxn modelId="{C02EE0FF-55EF-4DAD-ABAA-EE8B071622FE}" type="presOf" srcId="{E8C7F68B-BFFB-46ED-94DB-F9D40A4E9CD5}" destId="{70A01D50-40C1-4F00-BA89-2CE2A233CFD6}" srcOrd="0" destOrd="0" presId="urn:microsoft.com/office/officeart/2005/8/layout/radial5"/>
    <dgm:cxn modelId="{CEEB0581-00AD-4773-A7BC-5ECE5C530CE4}" type="presParOf" srcId="{E00D59A0-9071-49B8-A2FB-D3512B27DDAC}" destId="{F34C1780-B66C-4A28-BC49-0B3CE3E75571}" srcOrd="0" destOrd="0" presId="urn:microsoft.com/office/officeart/2005/8/layout/radial5"/>
    <dgm:cxn modelId="{D7A2E159-E926-41A8-9842-F279BFCE2490}" type="presParOf" srcId="{E00D59A0-9071-49B8-A2FB-D3512B27DDAC}" destId="{0B330197-40B4-428D-A69E-D28ED571CE19}" srcOrd="1" destOrd="0" presId="urn:microsoft.com/office/officeart/2005/8/layout/radial5"/>
    <dgm:cxn modelId="{09C5A5E0-9DC7-47FF-A4F5-2A968CD503A3}" type="presParOf" srcId="{0B330197-40B4-428D-A69E-D28ED571CE19}" destId="{57810773-0D89-45CF-8239-9B8AC8DD5795}" srcOrd="0" destOrd="0" presId="urn:microsoft.com/office/officeart/2005/8/layout/radial5"/>
    <dgm:cxn modelId="{B97959C8-A23A-4A70-989C-BBE54150BF18}" type="presParOf" srcId="{E00D59A0-9071-49B8-A2FB-D3512B27DDAC}" destId="{D061BF1D-BFBB-4FD5-87E4-2E1A419D123A}" srcOrd="2" destOrd="0" presId="urn:microsoft.com/office/officeart/2005/8/layout/radial5"/>
    <dgm:cxn modelId="{22D0AE82-14E8-4233-9727-791D5B4F50DA}" type="presParOf" srcId="{E00D59A0-9071-49B8-A2FB-D3512B27DDAC}" destId="{BDCA9A94-481D-4F50-8C65-95F148BD240A}" srcOrd="3" destOrd="0" presId="urn:microsoft.com/office/officeart/2005/8/layout/radial5"/>
    <dgm:cxn modelId="{15993552-C9D9-4305-94F0-536C9EAF1348}" type="presParOf" srcId="{BDCA9A94-481D-4F50-8C65-95F148BD240A}" destId="{2A17170A-9894-40F6-9A5D-C1CBCD978528}" srcOrd="0" destOrd="0" presId="urn:microsoft.com/office/officeart/2005/8/layout/radial5"/>
    <dgm:cxn modelId="{4344D421-39C8-4D39-B554-034D51E4A12F}" type="presParOf" srcId="{E00D59A0-9071-49B8-A2FB-D3512B27DDAC}" destId="{C4E6131A-F094-4F00-89F3-010AF2FE4FD1}" srcOrd="4" destOrd="0" presId="urn:microsoft.com/office/officeart/2005/8/layout/radial5"/>
    <dgm:cxn modelId="{37FBA02E-F412-44BF-96E7-6ABC53B240FA}" type="presParOf" srcId="{E00D59A0-9071-49B8-A2FB-D3512B27DDAC}" destId="{77809BCE-35D7-4B6E-AF09-AB5D38B4455E}" srcOrd="5" destOrd="0" presId="urn:microsoft.com/office/officeart/2005/8/layout/radial5"/>
    <dgm:cxn modelId="{CD452885-C931-45FB-8298-7D1870DE15AB}" type="presParOf" srcId="{77809BCE-35D7-4B6E-AF09-AB5D38B4455E}" destId="{53E96D3A-F898-433D-A09B-58C4EF115167}" srcOrd="0" destOrd="0" presId="urn:microsoft.com/office/officeart/2005/8/layout/radial5"/>
    <dgm:cxn modelId="{2BFCDB90-7BCD-466E-A830-8E944D38DE99}" type="presParOf" srcId="{E00D59A0-9071-49B8-A2FB-D3512B27DDAC}" destId="{04637D8C-BD84-404A-B0F1-8E125B2AB116}" srcOrd="6" destOrd="0" presId="urn:microsoft.com/office/officeart/2005/8/layout/radial5"/>
    <dgm:cxn modelId="{998FFDE9-DCA7-4CDE-8FCB-6784F7209C0E}" type="presParOf" srcId="{E00D59A0-9071-49B8-A2FB-D3512B27DDAC}" destId="{BAE291E1-AC5B-4C2C-957B-70B341C19527}" srcOrd="7" destOrd="0" presId="urn:microsoft.com/office/officeart/2005/8/layout/radial5"/>
    <dgm:cxn modelId="{B6EDC737-ACCD-4AD3-BC4E-5910DCE0D80C}" type="presParOf" srcId="{BAE291E1-AC5B-4C2C-957B-70B341C19527}" destId="{8C332A75-FDE1-43DB-BC82-F239AC2081E6}" srcOrd="0" destOrd="0" presId="urn:microsoft.com/office/officeart/2005/8/layout/radial5"/>
    <dgm:cxn modelId="{1826A848-2139-4FA3-BBC4-BEBBA06E75DB}" type="presParOf" srcId="{E00D59A0-9071-49B8-A2FB-D3512B27DDAC}" destId="{3717A273-14D3-411B-A29D-CE8F63877E60}" srcOrd="8" destOrd="0" presId="urn:microsoft.com/office/officeart/2005/8/layout/radial5"/>
    <dgm:cxn modelId="{7E5D0498-91E2-4869-874F-98B7C7F007F2}" type="presParOf" srcId="{E00D59A0-9071-49B8-A2FB-D3512B27DDAC}" destId="{70A01D50-40C1-4F00-BA89-2CE2A233CFD6}" srcOrd="9" destOrd="0" presId="urn:microsoft.com/office/officeart/2005/8/layout/radial5"/>
    <dgm:cxn modelId="{86DCB956-E6C0-4B96-A19D-57A0DDF7771B}" type="presParOf" srcId="{70A01D50-40C1-4F00-BA89-2CE2A233CFD6}" destId="{58689BC4-1C79-4A20-859B-209A355DE4A6}" srcOrd="0" destOrd="0" presId="urn:microsoft.com/office/officeart/2005/8/layout/radial5"/>
    <dgm:cxn modelId="{5D554FE6-6026-4DE1-8AF6-B44427C93F8D}" type="presParOf" srcId="{E00D59A0-9071-49B8-A2FB-D3512B27DDAC}" destId="{B418B395-95E6-4D7F-B33C-C5E17F3AA8E4}" srcOrd="10" destOrd="0" presId="urn:microsoft.com/office/officeart/2005/8/layout/radial5"/>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Lst>
  <dgm:cxnLst>
    <dgm:cxn modelId="{01AE78EB-EA55-47CC-AE33-538D888E765F}" type="presOf" srcId="{524C50A4-AE8F-45A3-AAF6-16A064FB1AB5}" destId="{7CB75B64-E489-4A77-AA5C-028549BA6106}"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B6B04DC-F30A-4688-90DA-B527EA663530}"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GB"/>
        </a:p>
      </dgm:t>
    </dgm:pt>
    <dgm:pt modelId="{41990A10-3193-4D64-A104-72498A722771}">
      <dgm:prSet phldrT="[Κείμενο]" custT="1"/>
      <dgm:spPr>
        <a:solidFill>
          <a:srgbClr val="1B8391"/>
        </a:solidFill>
      </dgm:spPr>
      <dgm:t>
        <a:bodyPr/>
        <a:lstStyle/>
        <a:p>
          <a:pPr algn="ctr"/>
          <a:r>
            <a:rPr lang="el-GR" sz="2400" b="1" dirty="0" smtClean="0">
              <a:effectLst>
                <a:outerShdw blurRad="38100" dist="38100" dir="2700000" algn="tl">
                  <a:srgbClr val="000000">
                    <a:alpha val="43137"/>
                  </a:srgbClr>
                </a:outerShdw>
              </a:effectLst>
            </a:rPr>
            <a:t>Αρχές Δημιουργίας ΕΥ με τη μέθοδο της </a:t>
          </a:r>
          <a:r>
            <a:rPr lang="el-GR" sz="2400" b="1" dirty="0" err="1" smtClean="0">
              <a:effectLst>
                <a:outerShdw blurRad="38100" dist="38100" dir="2700000" algn="tl">
                  <a:srgbClr val="000000">
                    <a:alpha val="43137"/>
                  </a:srgbClr>
                </a:outerShdw>
              </a:effectLst>
            </a:rPr>
            <a:t>ΕξΑΕ</a:t>
          </a:r>
          <a:endParaRPr lang="en-GB" sz="2400" b="1" dirty="0">
            <a:effectLst>
              <a:outerShdw blurRad="38100" dist="38100" dir="2700000" algn="tl">
                <a:srgbClr val="000000">
                  <a:alpha val="43137"/>
                </a:srgbClr>
              </a:outerShdw>
            </a:effectLst>
          </a:endParaRPr>
        </a:p>
      </dgm:t>
    </dgm:pt>
    <dgm:pt modelId="{34DCA7E3-CD35-4294-B9AD-8BE519651E96}" type="parTrans" cxnId="{65B39F6F-4187-4132-A195-C000C615A868}">
      <dgm:prSet/>
      <dgm:spPr/>
      <dgm:t>
        <a:bodyPr/>
        <a:lstStyle/>
        <a:p>
          <a:endParaRPr lang="en-GB"/>
        </a:p>
      </dgm:t>
    </dgm:pt>
    <dgm:pt modelId="{9723D3B5-69D7-4457-93AE-E53100854ABD}" type="sibTrans" cxnId="{65B39F6F-4187-4132-A195-C000C615A868}">
      <dgm:prSet/>
      <dgm:spPr/>
      <dgm:t>
        <a:bodyPr/>
        <a:lstStyle/>
        <a:p>
          <a:endParaRPr lang="en-GB"/>
        </a:p>
      </dgm:t>
    </dgm:pt>
    <dgm:pt modelId="{AC44A09C-B165-4BAE-8B0D-8CAD3239F3F7}" type="pres">
      <dgm:prSet presAssocID="{EB6B04DC-F30A-4688-90DA-B527EA663530}" presName="linear" presStyleCnt="0">
        <dgm:presLayoutVars>
          <dgm:animLvl val="lvl"/>
          <dgm:resizeHandles val="exact"/>
        </dgm:presLayoutVars>
      </dgm:prSet>
      <dgm:spPr/>
      <dgm:t>
        <a:bodyPr/>
        <a:lstStyle/>
        <a:p>
          <a:endParaRPr lang="en-GB"/>
        </a:p>
      </dgm:t>
    </dgm:pt>
    <dgm:pt modelId="{54F7B442-C860-47EE-AFBD-A2DDE3987290}" type="pres">
      <dgm:prSet presAssocID="{41990A10-3193-4D64-A104-72498A722771}" presName="parentText" presStyleLbl="node1" presStyleIdx="0" presStyleCnt="1" custLinFactNeighborY="-16066">
        <dgm:presLayoutVars>
          <dgm:chMax val="0"/>
          <dgm:bulletEnabled val="1"/>
        </dgm:presLayoutVars>
      </dgm:prSet>
      <dgm:spPr/>
      <dgm:t>
        <a:bodyPr/>
        <a:lstStyle/>
        <a:p>
          <a:endParaRPr lang="en-GB"/>
        </a:p>
      </dgm:t>
    </dgm:pt>
  </dgm:ptLst>
  <dgm:cxnLst>
    <dgm:cxn modelId="{65B39F6F-4187-4132-A195-C000C615A868}" srcId="{EB6B04DC-F30A-4688-90DA-B527EA663530}" destId="{41990A10-3193-4D64-A104-72498A722771}" srcOrd="0" destOrd="0" parTransId="{34DCA7E3-CD35-4294-B9AD-8BE519651E96}" sibTransId="{9723D3B5-69D7-4457-93AE-E53100854ABD}"/>
    <dgm:cxn modelId="{A551BECC-A7A3-4D11-BF35-9AF57BA00EA0}" type="presOf" srcId="{41990A10-3193-4D64-A104-72498A722771}" destId="{54F7B442-C860-47EE-AFBD-A2DDE3987290}" srcOrd="0" destOrd="0" presId="urn:microsoft.com/office/officeart/2005/8/layout/vList2"/>
    <dgm:cxn modelId="{A42F5F11-A7D6-42F3-9929-7C7B794C6A2B}" type="presOf" srcId="{EB6B04DC-F30A-4688-90DA-B527EA663530}" destId="{AC44A09C-B165-4BAE-8B0D-8CAD3239F3F7}" srcOrd="0" destOrd="0" presId="urn:microsoft.com/office/officeart/2005/8/layout/vList2"/>
    <dgm:cxn modelId="{6698C5E8-49D5-4126-A224-4DF42A4881CB}" type="presParOf" srcId="{AC44A09C-B165-4BAE-8B0D-8CAD3239F3F7}" destId="{54F7B442-C860-47EE-AFBD-A2DDE3987290}" srcOrd="0"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080C52B-1755-4783-A6A3-27EC302A80D3}" type="doc">
      <dgm:prSet loTypeId="urn:microsoft.com/office/officeart/2005/8/layout/matrix2" loCatId="matrix" qsTypeId="urn:microsoft.com/office/officeart/2005/8/quickstyle/simple5" qsCatId="simple" csTypeId="urn:microsoft.com/office/officeart/2005/8/colors/colorful3" csCatId="colorful" phldr="1"/>
      <dgm:spPr/>
      <dgm:t>
        <a:bodyPr/>
        <a:lstStyle/>
        <a:p>
          <a:endParaRPr lang="el-GR"/>
        </a:p>
      </dgm:t>
    </dgm:pt>
    <dgm:pt modelId="{902304B8-0BFB-492F-9DA9-7C83C5ADDE64}">
      <dgm:prSet phldrT="[Κείμενο]"/>
      <dgm:spPr/>
      <dgm:t>
        <a:bodyPr/>
        <a:lstStyle/>
        <a:p>
          <a:r>
            <a:rPr lang="el-GR" b="1" dirty="0" smtClean="0"/>
            <a:t>Αρχές Κατευθυνόμενης Διαλογικής μορφής του κειμένου</a:t>
          </a:r>
          <a:endParaRPr lang="el-GR" b="1" dirty="0"/>
        </a:p>
      </dgm:t>
    </dgm:pt>
    <dgm:pt modelId="{73739A77-5AD9-4BCB-97DD-B8DB02345924}" type="parTrans" cxnId="{7DBA1CF3-5EFE-44BD-A787-A96E3D4499AA}">
      <dgm:prSet/>
      <dgm:spPr/>
      <dgm:t>
        <a:bodyPr/>
        <a:lstStyle/>
        <a:p>
          <a:endParaRPr lang="el-GR"/>
        </a:p>
      </dgm:t>
    </dgm:pt>
    <dgm:pt modelId="{14463AC2-08F2-410F-91AF-DEBFEE392351}" type="sibTrans" cxnId="{7DBA1CF3-5EFE-44BD-A787-A96E3D4499AA}">
      <dgm:prSet/>
      <dgm:spPr/>
      <dgm:t>
        <a:bodyPr/>
        <a:lstStyle/>
        <a:p>
          <a:endParaRPr lang="el-GR"/>
        </a:p>
      </dgm:t>
    </dgm:pt>
    <dgm:pt modelId="{989E3473-9D40-4573-829C-ED3F4EF6AA0C}">
      <dgm:prSet phldrT="[Κείμενο]"/>
      <dgm:spPr/>
      <dgm:t>
        <a:bodyPr/>
        <a:lstStyle/>
        <a:p>
          <a:r>
            <a:rPr lang="el-GR" b="1" dirty="0" smtClean="0"/>
            <a:t>Αρχή των Προσδοκώμενων Μαθησιακών Αποτελεσμάτων</a:t>
          </a:r>
          <a:endParaRPr lang="el-GR" b="1" dirty="0"/>
        </a:p>
      </dgm:t>
    </dgm:pt>
    <dgm:pt modelId="{771A0EE9-1858-403E-91E5-A31D1C4C1206}" type="parTrans" cxnId="{37020156-8C1B-4245-B2DD-E2DDAFDBFD30}">
      <dgm:prSet/>
      <dgm:spPr/>
      <dgm:t>
        <a:bodyPr/>
        <a:lstStyle/>
        <a:p>
          <a:endParaRPr lang="el-GR"/>
        </a:p>
      </dgm:t>
    </dgm:pt>
    <dgm:pt modelId="{6DF29E3B-62EA-461C-83CE-DAD2F404BBE8}" type="sibTrans" cxnId="{37020156-8C1B-4245-B2DD-E2DDAFDBFD30}">
      <dgm:prSet/>
      <dgm:spPr/>
      <dgm:t>
        <a:bodyPr/>
        <a:lstStyle/>
        <a:p>
          <a:endParaRPr lang="el-GR"/>
        </a:p>
      </dgm:t>
    </dgm:pt>
    <dgm:pt modelId="{52B9E9AD-3115-4F1C-88CC-FA9481001685}">
      <dgm:prSet phldrT="[Κείμενο]"/>
      <dgm:spPr/>
      <dgm:t>
        <a:bodyPr/>
        <a:lstStyle/>
        <a:p>
          <a:r>
            <a:rPr lang="el-GR" b="1" dirty="0" smtClean="0"/>
            <a:t>Αρχή της Αλληλεπίδρασης</a:t>
          </a:r>
          <a:endParaRPr lang="el-GR" b="1" dirty="0"/>
        </a:p>
      </dgm:t>
    </dgm:pt>
    <dgm:pt modelId="{94E7D7BB-370D-45C8-884C-1B3F60D12C76}" type="parTrans" cxnId="{2D1F3B1E-F8FD-4369-8D9D-6E1F7D7B9477}">
      <dgm:prSet/>
      <dgm:spPr/>
      <dgm:t>
        <a:bodyPr/>
        <a:lstStyle/>
        <a:p>
          <a:endParaRPr lang="el-GR"/>
        </a:p>
      </dgm:t>
    </dgm:pt>
    <dgm:pt modelId="{442A4EC5-AB41-4DB0-8D37-7D67D9553E74}" type="sibTrans" cxnId="{2D1F3B1E-F8FD-4369-8D9D-6E1F7D7B9477}">
      <dgm:prSet/>
      <dgm:spPr/>
      <dgm:t>
        <a:bodyPr/>
        <a:lstStyle/>
        <a:p>
          <a:endParaRPr lang="el-GR"/>
        </a:p>
      </dgm:t>
    </dgm:pt>
    <dgm:pt modelId="{A5F10A5A-C16B-4F22-B949-6547340FE6BF}">
      <dgm:prSet phldrT="[Κείμενο]"/>
      <dgm:spPr/>
      <dgm:t>
        <a:bodyPr/>
        <a:lstStyle/>
        <a:p>
          <a:r>
            <a:rPr lang="el-GR" b="1" dirty="0" smtClean="0"/>
            <a:t>Αρχές της Γνωστικής Θεωρίας για την </a:t>
          </a:r>
          <a:r>
            <a:rPr lang="el-GR" b="1" dirty="0" err="1" smtClean="0"/>
            <a:t>Πολυμεσική</a:t>
          </a:r>
          <a:r>
            <a:rPr lang="el-GR" b="1" dirty="0" smtClean="0"/>
            <a:t> Μάθηση</a:t>
          </a:r>
          <a:endParaRPr lang="el-GR" b="1" dirty="0"/>
        </a:p>
      </dgm:t>
    </dgm:pt>
    <dgm:pt modelId="{AC04E272-2952-4D3F-8978-F604DF519024}" type="parTrans" cxnId="{3F1A0D05-1638-45D6-855B-CAA92644B1AE}">
      <dgm:prSet/>
      <dgm:spPr/>
      <dgm:t>
        <a:bodyPr/>
        <a:lstStyle/>
        <a:p>
          <a:endParaRPr lang="el-GR"/>
        </a:p>
      </dgm:t>
    </dgm:pt>
    <dgm:pt modelId="{3DBBEE99-6269-45E7-A27B-1C8CD280A0B9}" type="sibTrans" cxnId="{3F1A0D05-1638-45D6-855B-CAA92644B1AE}">
      <dgm:prSet/>
      <dgm:spPr/>
      <dgm:t>
        <a:bodyPr/>
        <a:lstStyle/>
        <a:p>
          <a:endParaRPr lang="el-GR"/>
        </a:p>
      </dgm:t>
    </dgm:pt>
    <dgm:pt modelId="{9E733AC7-C86C-46FC-9393-F13D1EE55819}" type="pres">
      <dgm:prSet presAssocID="{7080C52B-1755-4783-A6A3-27EC302A80D3}" presName="matrix" presStyleCnt="0">
        <dgm:presLayoutVars>
          <dgm:chMax val="1"/>
          <dgm:dir/>
          <dgm:resizeHandles val="exact"/>
        </dgm:presLayoutVars>
      </dgm:prSet>
      <dgm:spPr/>
      <dgm:t>
        <a:bodyPr/>
        <a:lstStyle/>
        <a:p>
          <a:endParaRPr lang="el-GR"/>
        </a:p>
      </dgm:t>
    </dgm:pt>
    <dgm:pt modelId="{01F3DBA6-E241-4117-A6E4-1CD405DDB233}" type="pres">
      <dgm:prSet presAssocID="{7080C52B-1755-4783-A6A3-27EC302A80D3}" presName="axisShape" presStyleLbl="bgShp" presStyleIdx="0" presStyleCnt="1" custLinFactNeighborX="-194" custLinFactNeighborY="-5637"/>
      <dgm:spPr/>
    </dgm:pt>
    <dgm:pt modelId="{7805C0C3-D173-4650-BA9E-064C634931FA}" type="pres">
      <dgm:prSet presAssocID="{7080C52B-1755-4783-A6A3-27EC302A80D3}" presName="rect1" presStyleLbl="node1" presStyleIdx="0" presStyleCnt="4" custScaleX="112132" custScaleY="96136" custLinFactNeighborX="-470" custLinFactNeighborY="3370">
        <dgm:presLayoutVars>
          <dgm:chMax val="0"/>
          <dgm:chPref val="0"/>
          <dgm:bulletEnabled val="1"/>
        </dgm:presLayoutVars>
      </dgm:prSet>
      <dgm:spPr/>
      <dgm:t>
        <a:bodyPr/>
        <a:lstStyle/>
        <a:p>
          <a:endParaRPr lang="el-GR"/>
        </a:p>
      </dgm:t>
    </dgm:pt>
    <dgm:pt modelId="{373E0142-1C01-482C-9C53-0956A951FDB9}" type="pres">
      <dgm:prSet presAssocID="{7080C52B-1755-4783-A6A3-27EC302A80D3}" presName="rect2" presStyleLbl="node1" presStyleIdx="1" presStyleCnt="4" custScaleX="104002" custScaleY="99345" custLinFactNeighborX="-1346" custLinFactNeighborY="664">
        <dgm:presLayoutVars>
          <dgm:chMax val="0"/>
          <dgm:chPref val="0"/>
          <dgm:bulletEnabled val="1"/>
        </dgm:presLayoutVars>
      </dgm:prSet>
      <dgm:spPr/>
      <dgm:t>
        <a:bodyPr/>
        <a:lstStyle/>
        <a:p>
          <a:endParaRPr lang="el-GR"/>
        </a:p>
      </dgm:t>
    </dgm:pt>
    <dgm:pt modelId="{61DF34AE-D0D0-48D3-8044-11A37EE713C5}" type="pres">
      <dgm:prSet presAssocID="{7080C52B-1755-4783-A6A3-27EC302A80D3}" presName="rect3" presStyleLbl="node1" presStyleIdx="2" presStyleCnt="4" custScaleX="103385" custScaleY="96184" custLinFactNeighborX="3777" custLinFactNeighborY="-6348">
        <dgm:presLayoutVars>
          <dgm:chMax val="0"/>
          <dgm:chPref val="0"/>
          <dgm:bulletEnabled val="1"/>
        </dgm:presLayoutVars>
      </dgm:prSet>
      <dgm:spPr/>
      <dgm:t>
        <a:bodyPr/>
        <a:lstStyle/>
        <a:p>
          <a:endParaRPr lang="el-GR"/>
        </a:p>
      </dgm:t>
    </dgm:pt>
    <dgm:pt modelId="{A88C2EB1-49E4-4BB1-A11A-91F5A81773F2}" type="pres">
      <dgm:prSet presAssocID="{7080C52B-1755-4783-A6A3-27EC302A80D3}" presName="rect4" presStyleLbl="node1" presStyleIdx="3" presStyleCnt="4" custScaleX="102381" custScaleY="95712" custLinFactNeighborX="-2156" custLinFactNeighborY="-6584">
        <dgm:presLayoutVars>
          <dgm:chMax val="0"/>
          <dgm:chPref val="0"/>
          <dgm:bulletEnabled val="1"/>
        </dgm:presLayoutVars>
      </dgm:prSet>
      <dgm:spPr/>
      <dgm:t>
        <a:bodyPr/>
        <a:lstStyle/>
        <a:p>
          <a:endParaRPr lang="el-GR"/>
        </a:p>
      </dgm:t>
    </dgm:pt>
  </dgm:ptLst>
  <dgm:cxnLst>
    <dgm:cxn modelId="{85D6378A-0A77-4FE7-9F2B-E73E96C5BFE5}" type="presOf" srcId="{7080C52B-1755-4783-A6A3-27EC302A80D3}" destId="{9E733AC7-C86C-46FC-9393-F13D1EE55819}" srcOrd="0" destOrd="0" presId="urn:microsoft.com/office/officeart/2005/8/layout/matrix2"/>
    <dgm:cxn modelId="{3F1A0D05-1638-45D6-855B-CAA92644B1AE}" srcId="{7080C52B-1755-4783-A6A3-27EC302A80D3}" destId="{A5F10A5A-C16B-4F22-B949-6547340FE6BF}" srcOrd="3" destOrd="0" parTransId="{AC04E272-2952-4D3F-8978-F604DF519024}" sibTransId="{3DBBEE99-6269-45E7-A27B-1C8CD280A0B9}"/>
    <dgm:cxn modelId="{BCE15C09-F622-4E1E-8CBE-F9D4478C51EB}" type="presOf" srcId="{989E3473-9D40-4573-829C-ED3F4EF6AA0C}" destId="{373E0142-1C01-482C-9C53-0956A951FDB9}" srcOrd="0" destOrd="0" presId="urn:microsoft.com/office/officeart/2005/8/layout/matrix2"/>
    <dgm:cxn modelId="{37020156-8C1B-4245-B2DD-E2DDAFDBFD30}" srcId="{7080C52B-1755-4783-A6A3-27EC302A80D3}" destId="{989E3473-9D40-4573-829C-ED3F4EF6AA0C}" srcOrd="1" destOrd="0" parTransId="{771A0EE9-1858-403E-91E5-A31D1C4C1206}" sibTransId="{6DF29E3B-62EA-461C-83CE-DAD2F404BBE8}"/>
    <dgm:cxn modelId="{7DBA1CF3-5EFE-44BD-A787-A96E3D4499AA}" srcId="{7080C52B-1755-4783-A6A3-27EC302A80D3}" destId="{902304B8-0BFB-492F-9DA9-7C83C5ADDE64}" srcOrd="0" destOrd="0" parTransId="{73739A77-5AD9-4BCB-97DD-B8DB02345924}" sibTransId="{14463AC2-08F2-410F-91AF-DEBFEE392351}"/>
    <dgm:cxn modelId="{0120C5C2-136E-4890-8BAF-FE3506AE6A13}" type="presOf" srcId="{A5F10A5A-C16B-4F22-B949-6547340FE6BF}" destId="{A88C2EB1-49E4-4BB1-A11A-91F5A81773F2}" srcOrd="0" destOrd="0" presId="urn:microsoft.com/office/officeart/2005/8/layout/matrix2"/>
    <dgm:cxn modelId="{17E58DF9-8CA1-4A72-B268-42DF30E740AE}" type="presOf" srcId="{52B9E9AD-3115-4F1C-88CC-FA9481001685}" destId="{61DF34AE-D0D0-48D3-8044-11A37EE713C5}" srcOrd="0" destOrd="0" presId="urn:microsoft.com/office/officeart/2005/8/layout/matrix2"/>
    <dgm:cxn modelId="{DD622DD5-DEDE-4544-867F-6A9B03143286}" type="presOf" srcId="{902304B8-0BFB-492F-9DA9-7C83C5ADDE64}" destId="{7805C0C3-D173-4650-BA9E-064C634931FA}" srcOrd="0" destOrd="0" presId="urn:microsoft.com/office/officeart/2005/8/layout/matrix2"/>
    <dgm:cxn modelId="{2D1F3B1E-F8FD-4369-8D9D-6E1F7D7B9477}" srcId="{7080C52B-1755-4783-A6A3-27EC302A80D3}" destId="{52B9E9AD-3115-4F1C-88CC-FA9481001685}" srcOrd="2" destOrd="0" parTransId="{94E7D7BB-370D-45C8-884C-1B3F60D12C76}" sibTransId="{442A4EC5-AB41-4DB0-8D37-7D67D9553E74}"/>
    <dgm:cxn modelId="{7A5686CB-A2E1-487E-AAD1-EA45275CD9D8}" type="presParOf" srcId="{9E733AC7-C86C-46FC-9393-F13D1EE55819}" destId="{01F3DBA6-E241-4117-A6E4-1CD405DDB233}" srcOrd="0" destOrd="0" presId="urn:microsoft.com/office/officeart/2005/8/layout/matrix2"/>
    <dgm:cxn modelId="{69F9E8C8-6E66-4F22-9005-072EBE9CB962}" type="presParOf" srcId="{9E733AC7-C86C-46FC-9393-F13D1EE55819}" destId="{7805C0C3-D173-4650-BA9E-064C634931FA}" srcOrd="1" destOrd="0" presId="urn:microsoft.com/office/officeart/2005/8/layout/matrix2"/>
    <dgm:cxn modelId="{CAB8A07E-0145-44ED-888D-DB11AB0BCA1A}" type="presParOf" srcId="{9E733AC7-C86C-46FC-9393-F13D1EE55819}" destId="{373E0142-1C01-482C-9C53-0956A951FDB9}" srcOrd="2" destOrd="0" presId="urn:microsoft.com/office/officeart/2005/8/layout/matrix2"/>
    <dgm:cxn modelId="{407319DB-D046-4AF3-A216-49C165705AF6}" type="presParOf" srcId="{9E733AC7-C86C-46FC-9393-F13D1EE55819}" destId="{61DF34AE-D0D0-48D3-8044-11A37EE713C5}" srcOrd="3" destOrd="0" presId="urn:microsoft.com/office/officeart/2005/8/layout/matrix2"/>
    <dgm:cxn modelId="{E3D8CC64-E7F0-4D56-8438-051DE5517062}" type="presParOf" srcId="{9E733AC7-C86C-46FC-9393-F13D1EE55819}" destId="{A88C2EB1-49E4-4BB1-A11A-91F5A81773F2}" srcOrd="4" destOrd="0" presId="urn:microsoft.com/office/officeart/2005/8/layout/matrix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8D5E54C2-1B0F-4DCC-93C9-145DB19D027C}">
      <dgm:prSet custT="1"/>
      <dgm:spPr>
        <a:solidFill>
          <a:schemeClr val="accent6">
            <a:lumMod val="50000"/>
          </a:schemeClr>
        </a:solidFill>
        <a:ln>
          <a:solidFill>
            <a:schemeClr val="accent5">
              <a:lumMod val="50000"/>
            </a:schemeClr>
          </a:solidFill>
        </a:ln>
      </dgm:spPr>
      <dgm:t>
        <a:bodyPr/>
        <a:lstStyle/>
        <a:p>
          <a:pPr algn="ctr" rtl="0"/>
          <a:r>
            <a:rPr lang="el-GR" sz="2800" b="1" dirty="0" smtClean="0">
              <a:effectLst>
                <a:outerShdw blurRad="38100" dist="38100" dir="2700000" algn="tl">
                  <a:srgbClr val="000000">
                    <a:alpha val="43137"/>
                  </a:srgbClr>
                </a:outerShdw>
              </a:effectLst>
            </a:rPr>
            <a:t>Μεθοδολογία δημιουργίας ΕΥ</a:t>
          </a:r>
          <a:endParaRPr lang="en-GB" sz="2800" b="1" dirty="0">
            <a:effectLst>
              <a:outerShdw blurRad="38100" dist="38100" dir="2700000" algn="tl">
                <a:srgbClr val="000000">
                  <a:alpha val="43137"/>
                </a:srgbClr>
              </a:outerShdw>
            </a:effectLst>
          </a:endParaRPr>
        </a:p>
      </dgm:t>
    </dgm:pt>
    <dgm:pt modelId="{BF554970-C263-4ACA-98C6-F388F7390692}" type="parTrans" cxnId="{2B2679F0-446C-4A09-8ABF-D951099CCD73}">
      <dgm:prSet/>
      <dgm:spPr/>
      <dgm:t>
        <a:bodyPr/>
        <a:lstStyle/>
        <a:p>
          <a:endParaRPr lang="en-GB"/>
        </a:p>
      </dgm:t>
    </dgm:pt>
    <dgm:pt modelId="{CBEA54EC-73BD-4C1F-8CE1-2BEE78B4D385}" type="sibTrans" cxnId="{2B2679F0-446C-4A09-8ABF-D951099CCD73}">
      <dgm:prSet/>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 modelId="{944A9A7B-2339-4B8E-AA06-644B54FEBA87}" type="pres">
      <dgm:prSet presAssocID="{8D5E54C2-1B0F-4DCC-93C9-145DB19D027C}" presName="parentText" presStyleLbl="node1" presStyleIdx="0" presStyleCnt="1" custLinFactNeighborY="-46435">
        <dgm:presLayoutVars>
          <dgm:chMax val="0"/>
          <dgm:bulletEnabled val="1"/>
        </dgm:presLayoutVars>
      </dgm:prSet>
      <dgm:spPr/>
      <dgm:t>
        <a:bodyPr/>
        <a:lstStyle/>
        <a:p>
          <a:endParaRPr lang="en-GB"/>
        </a:p>
      </dgm:t>
    </dgm:pt>
  </dgm:ptLst>
  <dgm:cxnLst>
    <dgm:cxn modelId="{2B2679F0-446C-4A09-8ABF-D951099CCD73}" srcId="{524C50A4-AE8F-45A3-AAF6-16A064FB1AB5}" destId="{8D5E54C2-1B0F-4DCC-93C9-145DB19D027C}" srcOrd="0" destOrd="0" parTransId="{BF554970-C263-4ACA-98C6-F388F7390692}" sibTransId="{CBEA54EC-73BD-4C1F-8CE1-2BEE78B4D385}"/>
    <dgm:cxn modelId="{FB9B95E8-F353-4326-917F-E52F6DD89C4E}" type="presOf" srcId="{8D5E54C2-1B0F-4DCC-93C9-145DB19D027C}" destId="{944A9A7B-2339-4B8E-AA06-644B54FEBA87}" srcOrd="0" destOrd="0" presId="urn:microsoft.com/office/officeart/2005/8/layout/vList2"/>
    <dgm:cxn modelId="{8321373A-DD38-4699-9F24-221793CD1502}" type="presOf" srcId="{524C50A4-AE8F-45A3-AAF6-16A064FB1AB5}" destId="{7CB75B64-E489-4A77-AA5C-028549BA6106}" srcOrd="0" destOrd="0" presId="urn:microsoft.com/office/officeart/2005/8/layout/vList2"/>
    <dgm:cxn modelId="{EF79F6DA-1ADB-4BC9-A500-EEA57B71D29F}" type="presParOf" srcId="{7CB75B64-E489-4A77-AA5C-028549BA6106}" destId="{944A9A7B-2339-4B8E-AA06-644B54FEBA87}"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AD9C3E2-4323-4A31-91DC-A0C3AE075BD7}" type="doc">
      <dgm:prSet loTypeId="urn:microsoft.com/office/officeart/2005/8/layout/process4" loCatId="list" qsTypeId="urn:microsoft.com/office/officeart/2005/8/quickstyle/3d1" qsCatId="3D" csTypeId="urn:microsoft.com/office/officeart/2005/8/colors/accent0_1" csCatId="mainScheme" phldr="1"/>
      <dgm:spPr/>
      <dgm:t>
        <a:bodyPr/>
        <a:lstStyle/>
        <a:p>
          <a:endParaRPr lang="el-GR"/>
        </a:p>
      </dgm:t>
    </dgm:pt>
    <dgm:pt modelId="{A2748DD4-423B-48D6-9329-E5AEB1A7C34D}">
      <dgm:prSet phldrT="[Κείμενο]"/>
      <dgm:spPr/>
      <dgm:t>
        <a:bodyPr/>
        <a:lstStyle/>
        <a:p>
          <a:r>
            <a:rPr lang="el-GR" b="1" dirty="0" smtClean="0">
              <a:effectLst>
                <a:outerShdw blurRad="38100" dist="38100" dir="2700000" algn="tl">
                  <a:srgbClr val="000000">
                    <a:alpha val="43137"/>
                  </a:srgbClr>
                </a:outerShdw>
              </a:effectLst>
            </a:rPr>
            <a:t>Θεωρητικό πλαίσιο</a:t>
          </a:r>
          <a:endParaRPr lang="el-GR" b="1" dirty="0">
            <a:effectLst>
              <a:outerShdw blurRad="38100" dist="38100" dir="2700000" algn="tl">
                <a:srgbClr val="000000">
                  <a:alpha val="43137"/>
                </a:srgbClr>
              </a:outerShdw>
            </a:effectLst>
          </a:endParaRPr>
        </a:p>
      </dgm:t>
    </dgm:pt>
    <dgm:pt modelId="{C2A011C2-FBF2-4E54-8C61-50F7B389D87E}" type="parTrans" cxnId="{754D3CEC-9EFD-4C41-82E0-C540C6DFEA21}">
      <dgm:prSet/>
      <dgm:spPr/>
      <dgm:t>
        <a:bodyPr/>
        <a:lstStyle/>
        <a:p>
          <a:endParaRPr lang="el-GR"/>
        </a:p>
      </dgm:t>
    </dgm:pt>
    <dgm:pt modelId="{8A1B4D80-A568-4DF1-9C06-19BF0AF936F2}" type="sibTrans" cxnId="{754D3CEC-9EFD-4C41-82E0-C540C6DFEA21}">
      <dgm:prSet/>
      <dgm:spPr/>
      <dgm:t>
        <a:bodyPr/>
        <a:lstStyle/>
        <a:p>
          <a:endParaRPr lang="el-GR"/>
        </a:p>
      </dgm:t>
    </dgm:pt>
    <dgm:pt modelId="{5F13DEF2-39B7-469F-BC65-EF56F470BC94}">
      <dgm:prSet phldrT="[Κείμενο]"/>
      <dgm:spPr/>
      <dgm:t>
        <a:bodyPr/>
        <a:lstStyle/>
        <a:p>
          <a:r>
            <a:rPr lang="el-GR" b="1" dirty="0" smtClean="0"/>
            <a:t>Αρχές του </a:t>
          </a:r>
          <a:r>
            <a:rPr lang="en-US" b="1" dirty="0" smtClean="0"/>
            <a:t>Holmberg, </a:t>
          </a:r>
          <a:r>
            <a:rPr lang="el-GR" b="1" dirty="0" smtClean="0"/>
            <a:t>Αναστασιάδη και </a:t>
          </a:r>
          <a:r>
            <a:rPr lang="el-GR" b="1" dirty="0" err="1" smtClean="0"/>
            <a:t>Σπαντιδάκη</a:t>
          </a:r>
          <a:r>
            <a:rPr lang="el-GR" b="1" dirty="0" smtClean="0"/>
            <a:t>, </a:t>
          </a:r>
          <a:r>
            <a:rPr lang="en-US" b="1" dirty="0" smtClean="0"/>
            <a:t>Moore </a:t>
          </a:r>
          <a:r>
            <a:rPr lang="el-GR" b="1" dirty="0" smtClean="0"/>
            <a:t>και </a:t>
          </a:r>
          <a:r>
            <a:rPr lang="en-US" b="1" dirty="0" smtClean="0"/>
            <a:t>Mayer</a:t>
          </a:r>
          <a:endParaRPr lang="el-GR" b="1" dirty="0"/>
        </a:p>
      </dgm:t>
    </dgm:pt>
    <dgm:pt modelId="{F60BA402-453B-4E6F-B505-61FDF69A8E77}" type="parTrans" cxnId="{05689841-6141-477E-89FF-AE39B7A3C5FD}">
      <dgm:prSet/>
      <dgm:spPr/>
      <dgm:t>
        <a:bodyPr/>
        <a:lstStyle/>
        <a:p>
          <a:endParaRPr lang="el-GR"/>
        </a:p>
      </dgm:t>
    </dgm:pt>
    <dgm:pt modelId="{53CAE50F-8B46-4635-AC14-2FCD358D2806}" type="sibTrans" cxnId="{05689841-6141-477E-89FF-AE39B7A3C5FD}">
      <dgm:prSet/>
      <dgm:spPr/>
      <dgm:t>
        <a:bodyPr/>
        <a:lstStyle/>
        <a:p>
          <a:endParaRPr lang="el-GR"/>
        </a:p>
      </dgm:t>
    </dgm:pt>
    <dgm:pt modelId="{1BDA7616-9C25-4776-9872-7863A9643A1F}">
      <dgm:prSet phldrT="[Κείμενο]"/>
      <dgm:spPr/>
      <dgm:t>
        <a:bodyPr/>
        <a:lstStyle/>
        <a:p>
          <a:r>
            <a:rPr lang="el-GR" b="1" dirty="0" smtClean="0">
              <a:effectLst>
                <a:outerShdw blurRad="38100" dist="38100" dir="2700000" algn="tl">
                  <a:srgbClr val="000000">
                    <a:alpha val="43137"/>
                  </a:srgbClr>
                </a:outerShdw>
              </a:effectLst>
            </a:rPr>
            <a:t>Η δομή των Διδακτικών Ενοτήτων</a:t>
          </a:r>
          <a:endParaRPr lang="el-GR" b="1" dirty="0">
            <a:effectLst>
              <a:outerShdw blurRad="38100" dist="38100" dir="2700000" algn="tl">
                <a:srgbClr val="000000">
                  <a:alpha val="43137"/>
                </a:srgbClr>
              </a:outerShdw>
            </a:effectLst>
          </a:endParaRPr>
        </a:p>
      </dgm:t>
    </dgm:pt>
    <dgm:pt modelId="{62F5D289-3379-4BA0-8FFD-925C7566B5BF}" type="parTrans" cxnId="{18FCC2A0-94AA-46C9-8828-7D39AE05AE64}">
      <dgm:prSet/>
      <dgm:spPr/>
      <dgm:t>
        <a:bodyPr/>
        <a:lstStyle/>
        <a:p>
          <a:endParaRPr lang="el-GR"/>
        </a:p>
      </dgm:t>
    </dgm:pt>
    <dgm:pt modelId="{AAD6CFD3-A21F-4B0E-ACFD-3F1286163C78}" type="sibTrans" cxnId="{18FCC2A0-94AA-46C9-8828-7D39AE05AE64}">
      <dgm:prSet/>
      <dgm:spPr/>
      <dgm:t>
        <a:bodyPr/>
        <a:lstStyle/>
        <a:p>
          <a:endParaRPr lang="el-GR"/>
        </a:p>
      </dgm:t>
    </dgm:pt>
    <dgm:pt modelId="{A3AAE8B8-6824-4A64-8CF7-227CC3E9D3CE}">
      <dgm:prSet phldrT="[Κείμενο]"/>
      <dgm:spPr/>
      <dgm:t>
        <a:bodyPr/>
        <a:lstStyle/>
        <a:p>
          <a:r>
            <a:rPr lang="el-GR" b="1" dirty="0" smtClean="0"/>
            <a:t>Παρουσίαση</a:t>
          </a:r>
          <a:endParaRPr lang="el-GR" b="1" dirty="0"/>
        </a:p>
      </dgm:t>
    </dgm:pt>
    <dgm:pt modelId="{0C827F0E-6C7E-45BC-8548-F06F31E58325}" type="parTrans" cxnId="{55B81F45-26A6-4AE0-9340-14408ECF4983}">
      <dgm:prSet/>
      <dgm:spPr/>
      <dgm:t>
        <a:bodyPr/>
        <a:lstStyle/>
        <a:p>
          <a:endParaRPr lang="el-GR"/>
        </a:p>
      </dgm:t>
    </dgm:pt>
    <dgm:pt modelId="{AF861EC4-B639-4E36-A3E1-401C99C72CE7}" type="sibTrans" cxnId="{55B81F45-26A6-4AE0-9340-14408ECF4983}">
      <dgm:prSet/>
      <dgm:spPr/>
      <dgm:t>
        <a:bodyPr/>
        <a:lstStyle/>
        <a:p>
          <a:endParaRPr lang="el-GR"/>
        </a:p>
      </dgm:t>
    </dgm:pt>
    <dgm:pt modelId="{8033FA7D-E9CD-4F59-A2BE-5AC7BCFBB974}">
      <dgm:prSet phldrT="[Κείμενο]"/>
      <dgm:spPr/>
      <dgm:t>
        <a:bodyPr/>
        <a:lstStyle/>
        <a:p>
          <a:r>
            <a:rPr lang="el-GR" b="1" dirty="0" smtClean="0">
              <a:effectLst>
                <a:outerShdw blurRad="38100" dist="38100" dir="2700000" algn="tl">
                  <a:srgbClr val="000000">
                    <a:alpha val="43137"/>
                  </a:srgbClr>
                </a:outerShdw>
              </a:effectLst>
            </a:rPr>
            <a:t>Δημιουργία του ΕΥ</a:t>
          </a:r>
          <a:endParaRPr lang="el-GR" b="1" dirty="0">
            <a:effectLst>
              <a:outerShdw blurRad="38100" dist="38100" dir="2700000" algn="tl">
                <a:srgbClr val="000000">
                  <a:alpha val="43137"/>
                </a:srgbClr>
              </a:outerShdw>
            </a:effectLst>
          </a:endParaRPr>
        </a:p>
      </dgm:t>
    </dgm:pt>
    <dgm:pt modelId="{295D979D-97C3-45D2-B1E4-2641CFE0F2BB}" type="parTrans" cxnId="{F1BC430D-2D2F-406E-AF99-FA03F01101DC}">
      <dgm:prSet/>
      <dgm:spPr/>
      <dgm:t>
        <a:bodyPr/>
        <a:lstStyle/>
        <a:p>
          <a:endParaRPr lang="el-GR"/>
        </a:p>
      </dgm:t>
    </dgm:pt>
    <dgm:pt modelId="{47ED7A7F-D500-4942-B454-C0928A561EB0}" type="sibTrans" cxnId="{F1BC430D-2D2F-406E-AF99-FA03F01101DC}">
      <dgm:prSet/>
      <dgm:spPr/>
      <dgm:t>
        <a:bodyPr/>
        <a:lstStyle/>
        <a:p>
          <a:endParaRPr lang="el-GR"/>
        </a:p>
      </dgm:t>
    </dgm:pt>
    <dgm:pt modelId="{2940F111-709F-451F-A209-7D95AE3CBC72}">
      <dgm:prSet phldrT="[Κείμενο]"/>
      <dgm:spPr/>
      <dgm:t>
        <a:bodyPr/>
        <a:lstStyle/>
        <a:p>
          <a:r>
            <a:rPr lang="el-GR" b="1" dirty="0" smtClean="0"/>
            <a:t>Εισαγωγικά στοιχεία</a:t>
          </a:r>
          <a:endParaRPr lang="el-GR" b="1" dirty="0"/>
        </a:p>
      </dgm:t>
    </dgm:pt>
    <dgm:pt modelId="{D2D8E66C-0FF6-44A7-A98F-7E91BEDC8948}" type="sibTrans" cxnId="{E8E55418-AE1F-43B3-B1BA-556B9CD38A1B}">
      <dgm:prSet/>
      <dgm:spPr/>
      <dgm:t>
        <a:bodyPr/>
        <a:lstStyle/>
        <a:p>
          <a:endParaRPr lang="el-GR"/>
        </a:p>
      </dgm:t>
    </dgm:pt>
    <dgm:pt modelId="{9CB19E3B-1F00-491D-BC92-1C9089DC9CB8}" type="parTrans" cxnId="{E8E55418-AE1F-43B3-B1BA-556B9CD38A1B}">
      <dgm:prSet/>
      <dgm:spPr/>
      <dgm:t>
        <a:bodyPr/>
        <a:lstStyle/>
        <a:p>
          <a:endParaRPr lang="el-GR"/>
        </a:p>
      </dgm:t>
    </dgm:pt>
    <dgm:pt modelId="{C9AD0525-B06E-42D8-8312-BEC9BBBB07BD}">
      <dgm:prSet/>
      <dgm:spPr/>
      <dgm:t>
        <a:bodyPr/>
        <a:lstStyle/>
        <a:p>
          <a:r>
            <a:rPr lang="el-GR" b="1" dirty="0" smtClean="0"/>
            <a:t>Εργαλείο:</a:t>
          </a:r>
          <a:r>
            <a:rPr lang="en-US" b="1" dirty="0" smtClean="0"/>
            <a:t> H5P</a:t>
          </a:r>
          <a:endParaRPr lang="el-GR" b="1" dirty="0"/>
        </a:p>
      </dgm:t>
    </dgm:pt>
    <dgm:pt modelId="{18F31F60-95AA-4021-B2B3-900A21987B29}" type="parTrans" cxnId="{940980BF-C1CE-4EFF-B8D8-9472A1885CDA}">
      <dgm:prSet/>
      <dgm:spPr/>
      <dgm:t>
        <a:bodyPr/>
        <a:lstStyle/>
        <a:p>
          <a:endParaRPr lang="el-GR"/>
        </a:p>
      </dgm:t>
    </dgm:pt>
    <dgm:pt modelId="{AA85725E-34E4-48BB-8ACD-3BAAFDA354BF}" type="sibTrans" cxnId="{940980BF-C1CE-4EFF-B8D8-9472A1885CDA}">
      <dgm:prSet/>
      <dgm:spPr/>
      <dgm:t>
        <a:bodyPr/>
        <a:lstStyle/>
        <a:p>
          <a:endParaRPr lang="el-GR"/>
        </a:p>
      </dgm:t>
    </dgm:pt>
    <dgm:pt modelId="{526DA15D-4DA5-492F-94F3-AE24B65A9973}">
      <dgm:prSet/>
      <dgm:spPr/>
      <dgm:t>
        <a:bodyPr/>
        <a:lstStyle/>
        <a:p>
          <a:r>
            <a:rPr lang="el-GR" b="1" dirty="0" smtClean="0"/>
            <a:t>Πλατφόρμα: </a:t>
          </a:r>
          <a:r>
            <a:rPr lang="en-US" b="1" dirty="0" err="1" smtClean="0"/>
            <a:t>Chamilo</a:t>
          </a:r>
          <a:endParaRPr lang="el-GR" b="1" dirty="0"/>
        </a:p>
      </dgm:t>
    </dgm:pt>
    <dgm:pt modelId="{E5CFD44D-1684-4126-A3F2-F09AC62FB148}" type="parTrans" cxnId="{304FC798-101E-4F55-A76A-F2487E7E1690}">
      <dgm:prSet/>
      <dgm:spPr/>
      <dgm:t>
        <a:bodyPr/>
        <a:lstStyle/>
        <a:p>
          <a:endParaRPr lang="el-GR"/>
        </a:p>
      </dgm:t>
    </dgm:pt>
    <dgm:pt modelId="{2C4F807A-D36E-44E1-A697-614CD42EC4AD}" type="sibTrans" cxnId="{304FC798-101E-4F55-A76A-F2487E7E1690}">
      <dgm:prSet/>
      <dgm:spPr/>
      <dgm:t>
        <a:bodyPr/>
        <a:lstStyle/>
        <a:p>
          <a:endParaRPr lang="el-GR"/>
        </a:p>
      </dgm:t>
    </dgm:pt>
    <dgm:pt modelId="{623D05E0-AF2C-4709-A18B-5A946F3A8E9B}">
      <dgm:prSet/>
      <dgm:spPr/>
      <dgm:t>
        <a:bodyPr/>
        <a:lstStyle/>
        <a:p>
          <a:r>
            <a:rPr lang="el-GR" b="1" dirty="0" smtClean="0"/>
            <a:t>3 Διδακτικές Ενότητες Γεωγραφίας Στ’ Τάξης</a:t>
          </a:r>
          <a:endParaRPr lang="el-GR" b="1" dirty="0"/>
        </a:p>
      </dgm:t>
    </dgm:pt>
    <dgm:pt modelId="{EAF20CE5-8D4A-4CD4-87F3-0C7EBFF4E3A1}" type="parTrans" cxnId="{DD0D379C-6BE2-4D14-B934-78B36D928CEE}">
      <dgm:prSet/>
      <dgm:spPr/>
      <dgm:t>
        <a:bodyPr/>
        <a:lstStyle/>
        <a:p>
          <a:endParaRPr lang="el-GR"/>
        </a:p>
      </dgm:t>
    </dgm:pt>
    <dgm:pt modelId="{2D3A6732-8F66-4AAF-8844-E0E26C28396A}" type="sibTrans" cxnId="{DD0D379C-6BE2-4D14-B934-78B36D928CEE}">
      <dgm:prSet/>
      <dgm:spPr/>
      <dgm:t>
        <a:bodyPr/>
        <a:lstStyle/>
        <a:p>
          <a:endParaRPr lang="el-GR"/>
        </a:p>
      </dgm:t>
    </dgm:pt>
    <dgm:pt modelId="{B656894B-5EF5-4895-A825-F77837AA2452}" type="pres">
      <dgm:prSet presAssocID="{3AD9C3E2-4323-4A31-91DC-A0C3AE075BD7}" presName="Name0" presStyleCnt="0">
        <dgm:presLayoutVars>
          <dgm:dir/>
          <dgm:animLvl val="lvl"/>
          <dgm:resizeHandles val="exact"/>
        </dgm:presLayoutVars>
      </dgm:prSet>
      <dgm:spPr/>
      <dgm:t>
        <a:bodyPr/>
        <a:lstStyle/>
        <a:p>
          <a:endParaRPr lang="el-GR"/>
        </a:p>
      </dgm:t>
    </dgm:pt>
    <dgm:pt modelId="{F537FD24-9F1E-4167-971E-904F450F0820}" type="pres">
      <dgm:prSet presAssocID="{8033FA7D-E9CD-4F59-A2BE-5AC7BCFBB974}" presName="boxAndChildren" presStyleCnt="0"/>
      <dgm:spPr/>
      <dgm:t>
        <a:bodyPr/>
        <a:lstStyle/>
        <a:p>
          <a:endParaRPr lang="el-GR"/>
        </a:p>
      </dgm:t>
    </dgm:pt>
    <dgm:pt modelId="{6CE7A669-3FDB-4F81-8635-DFA365FB89EC}" type="pres">
      <dgm:prSet presAssocID="{8033FA7D-E9CD-4F59-A2BE-5AC7BCFBB974}" presName="parentTextBox" presStyleLbl="node1" presStyleIdx="0" presStyleCnt="3"/>
      <dgm:spPr/>
      <dgm:t>
        <a:bodyPr/>
        <a:lstStyle/>
        <a:p>
          <a:endParaRPr lang="el-GR"/>
        </a:p>
      </dgm:t>
    </dgm:pt>
    <dgm:pt modelId="{99BBBFB0-61C1-4807-8EF9-8F0A3A5B2281}" type="pres">
      <dgm:prSet presAssocID="{8033FA7D-E9CD-4F59-A2BE-5AC7BCFBB974}" presName="entireBox" presStyleLbl="node1" presStyleIdx="0" presStyleCnt="3" custScaleX="100000" custScaleY="113361" custLinFactNeighborX="-1181" custLinFactNeighborY="-11366"/>
      <dgm:spPr/>
      <dgm:t>
        <a:bodyPr/>
        <a:lstStyle/>
        <a:p>
          <a:endParaRPr lang="el-GR"/>
        </a:p>
      </dgm:t>
    </dgm:pt>
    <dgm:pt modelId="{7DFD853B-6A08-4392-8A96-EFF12D0A9118}" type="pres">
      <dgm:prSet presAssocID="{8033FA7D-E9CD-4F59-A2BE-5AC7BCFBB974}" presName="descendantBox" presStyleCnt="0"/>
      <dgm:spPr/>
      <dgm:t>
        <a:bodyPr/>
        <a:lstStyle/>
        <a:p>
          <a:endParaRPr lang="el-GR"/>
        </a:p>
      </dgm:t>
    </dgm:pt>
    <dgm:pt modelId="{D63E2629-9760-4AD4-9716-80ECB73640F7}" type="pres">
      <dgm:prSet presAssocID="{526DA15D-4DA5-492F-94F3-AE24B65A9973}" presName="childTextBox" presStyleLbl="fgAccFollowNode1" presStyleIdx="0" presStyleCnt="6">
        <dgm:presLayoutVars>
          <dgm:bulletEnabled val="1"/>
        </dgm:presLayoutVars>
      </dgm:prSet>
      <dgm:spPr/>
      <dgm:t>
        <a:bodyPr/>
        <a:lstStyle/>
        <a:p>
          <a:endParaRPr lang="el-GR"/>
        </a:p>
      </dgm:t>
    </dgm:pt>
    <dgm:pt modelId="{2F389135-6344-4EC6-92F5-CFCC52ACA903}" type="pres">
      <dgm:prSet presAssocID="{C9AD0525-B06E-42D8-8312-BEC9BBBB07BD}" presName="childTextBox" presStyleLbl="fgAccFollowNode1" presStyleIdx="1" presStyleCnt="6">
        <dgm:presLayoutVars>
          <dgm:bulletEnabled val="1"/>
        </dgm:presLayoutVars>
      </dgm:prSet>
      <dgm:spPr/>
      <dgm:t>
        <a:bodyPr/>
        <a:lstStyle/>
        <a:p>
          <a:endParaRPr lang="el-GR"/>
        </a:p>
      </dgm:t>
    </dgm:pt>
    <dgm:pt modelId="{107F5F74-A3D4-413E-B4ED-912EE5977C0A}" type="pres">
      <dgm:prSet presAssocID="{623D05E0-AF2C-4709-A18B-5A946F3A8E9B}" presName="childTextBox" presStyleLbl="fgAccFollowNode1" presStyleIdx="2" presStyleCnt="6">
        <dgm:presLayoutVars>
          <dgm:bulletEnabled val="1"/>
        </dgm:presLayoutVars>
      </dgm:prSet>
      <dgm:spPr/>
      <dgm:t>
        <a:bodyPr/>
        <a:lstStyle/>
        <a:p>
          <a:endParaRPr lang="el-GR"/>
        </a:p>
      </dgm:t>
    </dgm:pt>
    <dgm:pt modelId="{CCA441EE-001D-42C8-9F54-B6ADD2FDFA9D}" type="pres">
      <dgm:prSet presAssocID="{AAD6CFD3-A21F-4B0E-ACFD-3F1286163C78}" presName="sp" presStyleCnt="0"/>
      <dgm:spPr/>
      <dgm:t>
        <a:bodyPr/>
        <a:lstStyle/>
        <a:p>
          <a:endParaRPr lang="el-GR"/>
        </a:p>
      </dgm:t>
    </dgm:pt>
    <dgm:pt modelId="{87BA410F-DD71-4E0A-B123-4F7CFED33DFA}" type="pres">
      <dgm:prSet presAssocID="{1BDA7616-9C25-4776-9872-7863A9643A1F}" presName="arrowAndChildren" presStyleCnt="0"/>
      <dgm:spPr/>
      <dgm:t>
        <a:bodyPr/>
        <a:lstStyle/>
        <a:p>
          <a:endParaRPr lang="el-GR"/>
        </a:p>
      </dgm:t>
    </dgm:pt>
    <dgm:pt modelId="{5C5C1A9D-D8CE-409D-B8AB-86D30477D0EA}" type="pres">
      <dgm:prSet presAssocID="{1BDA7616-9C25-4776-9872-7863A9643A1F}" presName="parentTextArrow" presStyleLbl="node1" presStyleIdx="0" presStyleCnt="3"/>
      <dgm:spPr/>
      <dgm:t>
        <a:bodyPr/>
        <a:lstStyle/>
        <a:p>
          <a:endParaRPr lang="el-GR"/>
        </a:p>
      </dgm:t>
    </dgm:pt>
    <dgm:pt modelId="{E06B16E1-9CE5-4528-B5F1-CCCB510C64B8}" type="pres">
      <dgm:prSet presAssocID="{1BDA7616-9C25-4776-9872-7863A9643A1F}" presName="arrow" presStyleLbl="node1" presStyleIdx="1" presStyleCnt="3"/>
      <dgm:spPr/>
      <dgm:t>
        <a:bodyPr/>
        <a:lstStyle/>
        <a:p>
          <a:endParaRPr lang="el-GR"/>
        </a:p>
      </dgm:t>
    </dgm:pt>
    <dgm:pt modelId="{B5F041D3-33C1-4A2C-903E-515897D6475F}" type="pres">
      <dgm:prSet presAssocID="{1BDA7616-9C25-4776-9872-7863A9643A1F}" presName="descendantArrow" presStyleCnt="0"/>
      <dgm:spPr/>
      <dgm:t>
        <a:bodyPr/>
        <a:lstStyle/>
        <a:p>
          <a:endParaRPr lang="el-GR"/>
        </a:p>
      </dgm:t>
    </dgm:pt>
    <dgm:pt modelId="{E89A4703-BA3D-4A69-8A53-5BECE6BB53A7}" type="pres">
      <dgm:prSet presAssocID="{2940F111-709F-451F-A209-7D95AE3CBC72}" presName="childTextArrow" presStyleLbl="fgAccFollowNode1" presStyleIdx="3" presStyleCnt="6">
        <dgm:presLayoutVars>
          <dgm:bulletEnabled val="1"/>
        </dgm:presLayoutVars>
      </dgm:prSet>
      <dgm:spPr/>
      <dgm:t>
        <a:bodyPr/>
        <a:lstStyle/>
        <a:p>
          <a:endParaRPr lang="el-GR"/>
        </a:p>
      </dgm:t>
    </dgm:pt>
    <dgm:pt modelId="{B1A116D2-855E-4BE2-8A07-9FE417BBE4E7}" type="pres">
      <dgm:prSet presAssocID="{A3AAE8B8-6824-4A64-8CF7-227CC3E9D3CE}" presName="childTextArrow" presStyleLbl="fgAccFollowNode1" presStyleIdx="4" presStyleCnt="6">
        <dgm:presLayoutVars>
          <dgm:bulletEnabled val="1"/>
        </dgm:presLayoutVars>
      </dgm:prSet>
      <dgm:spPr/>
      <dgm:t>
        <a:bodyPr/>
        <a:lstStyle/>
        <a:p>
          <a:endParaRPr lang="el-GR"/>
        </a:p>
      </dgm:t>
    </dgm:pt>
    <dgm:pt modelId="{F58F0D77-CDA1-4E8D-85CE-91733B9364E5}" type="pres">
      <dgm:prSet presAssocID="{8A1B4D80-A568-4DF1-9C06-19BF0AF936F2}" presName="sp" presStyleCnt="0"/>
      <dgm:spPr/>
      <dgm:t>
        <a:bodyPr/>
        <a:lstStyle/>
        <a:p>
          <a:endParaRPr lang="el-GR"/>
        </a:p>
      </dgm:t>
    </dgm:pt>
    <dgm:pt modelId="{33C8B256-A67B-4C97-9010-72FEF0A7B5CD}" type="pres">
      <dgm:prSet presAssocID="{A2748DD4-423B-48D6-9329-E5AEB1A7C34D}" presName="arrowAndChildren" presStyleCnt="0"/>
      <dgm:spPr/>
      <dgm:t>
        <a:bodyPr/>
        <a:lstStyle/>
        <a:p>
          <a:endParaRPr lang="el-GR"/>
        </a:p>
      </dgm:t>
    </dgm:pt>
    <dgm:pt modelId="{8AD359DD-EBB2-42EA-A810-5B630190C90B}" type="pres">
      <dgm:prSet presAssocID="{A2748DD4-423B-48D6-9329-E5AEB1A7C34D}" presName="parentTextArrow" presStyleLbl="node1" presStyleIdx="1" presStyleCnt="3"/>
      <dgm:spPr/>
      <dgm:t>
        <a:bodyPr/>
        <a:lstStyle/>
        <a:p>
          <a:endParaRPr lang="el-GR"/>
        </a:p>
      </dgm:t>
    </dgm:pt>
    <dgm:pt modelId="{3725C788-3AE8-4165-855B-7D7A046CBD58}" type="pres">
      <dgm:prSet presAssocID="{A2748DD4-423B-48D6-9329-E5AEB1A7C34D}" presName="arrow" presStyleLbl="node1" presStyleIdx="2" presStyleCnt="3"/>
      <dgm:spPr/>
      <dgm:t>
        <a:bodyPr/>
        <a:lstStyle/>
        <a:p>
          <a:endParaRPr lang="el-GR"/>
        </a:p>
      </dgm:t>
    </dgm:pt>
    <dgm:pt modelId="{90BD4F7A-3E21-4547-9E91-1723FB4EB58A}" type="pres">
      <dgm:prSet presAssocID="{A2748DD4-423B-48D6-9329-E5AEB1A7C34D}" presName="descendantArrow" presStyleCnt="0"/>
      <dgm:spPr/>
      <dgm:t>
        <a:bodyPr/>
        <a:lstStyle/>
        <a:p>
          <a:endParaRPr lang="el-GR"/>
        </a:p>
      </dgm:t>
    </dgm:pt>
    <dgm:pt modelId="{101D784D-B095-4BB1-B18D-703F76A4BB8F}" type="pres">
      <dgm:prSet presAssocID="{5F13DEF2-39B7-469F-BC65-EF56F470BC94}" presName="childTextArrow" presStyleLbl="fgAccFollowNode1" presStyleIdx="5" presStyleCnt="6">
        <dgm:presLayoutVars>
          <dgm:bulletEnabled val="1"/>
        </dgm:presLayoutVars>
      </dgm:prSet>
      <dgm:spPr/>
      <dgm:t>
        <a:bodyPr/>
        <a:lstStyle/>
        <a:p>
          <a:endParaRPr lang="el-GR"/>
        </a:p>
      </dgm:t>
    </dgm:pt>
  </dgm:ptLst>
  <dgm:cxnLst>
    <dgm:cxn modelId="{89C56B2D-DF0A-4C0B-840F-BE3B29DD189D}" type="presOf" srcId="{5F13DEF2-39B7-469F-BC65-EF56F470BC94}" destId="{101D784D-B095-4BB1-B18D-703F76A4BB8F}" srcOrd="0" destOrd="0" presId="urn:microsoft.com/office/officeart/2005/8/layout/process4"/>
    <dgm:cxn modelId="{E8E55418-AE1F-43B3-B1BA-556B9CD38A1B}" srcId="{1BDA7616-9C25-4776-9872-7863A9643A1F}" destId="{2940F111-709F-451F-A209-7D95AE3CBC72}" srcOrd="0" destOrd="0" parTransId="{9CB19E3B-1F00-491D-BC92-1C9089DC9CB8}" sibTransId="{D2D8E66C-0FF6-44A7-A98F-7E91BEDC8948}"/>
    <dgm:cxn modelId="{DD0D379C-6BE2-4D14-B934-78B36D928CEE}" srcId="{8033FA7D-E9CD-4F59-A2BE-5AC7BCFBB974}" destId="{623D05E0-AF2C-4709-A18B-5A946F3A8E9B}" srcOrd="2" destOrd="0" parTransId="{EAF20CE5-8D4A-4CD4-87F3-0C7EBFF4E3A1}" sibTransId="{2D3A6732-8F66-4AAF-8844-E0E26C28396A}"/>
    <dgm:cxn modelId="{55B81F45-26A6-4AE0-9340-14408ECF4983}" srcId="{1BDA7616-9C25-4776-9872-7863A9643A1F}" destId="{A3AAE8B8-6824-4A64-8CF7-227CC3E9D3CE}" srcOrd="1" destOrd="0" parTransId="{0C827F0E-6C7E-45BC-8548-F06F31E58325}" sibTransId="{AF861EC4-B639-4E36-A3E1-401C99C72CE7}"/>
    <dgm:cxn modelId="{18FCC2A0-94AA-46C9-8828-7D39AE05AE64}" srcId="{3AD9C3E2-4323-4A31-91DC-A0C3AE075BD7}" destId="{1BDA7616-9C25-4776-9872-7863A9643A1F}" srcOrd="1" destOrd="0" parTransId="{62F5D289-3379-4BA0-8FFD-925C7566B5BF}" sibTransId="{AAD6CFD3-A21F-4B0E-ACFD-3F1286163C78}"/>
    <dgm:cxn modelId="{0B93BAA5-FAE9-4FDB-8F13-20BD6CBE61C9}" type="presOf" srcId="{2940F111-709F-451F-A209-7D95AE3CBC72}" destId="{E89A4703-BA3D-4A69-8A53-5BECE6BB53A7}" srcOrd="0" destOrd="0" presId="urn:microsoft.com/office/officeart/2005/8/layout/process4"/>
    <dgm:cxn modelId="{F1BC430D-2D2F-406E-AF99-FA03F01101DC}" srcId="{3AD9C3E2-4323-4A31-91DC-A0C3AE075BD7}" destId="{8033FA7D-E9CD-4F59-A2BE-5AC7BCFBB974}" srcOrd="2" destOrd="0" parTransId="{295D979D-97C3-45D2-B1E4-2641CFE0F2BB}" sibTransId="{47ED7A7F-D500-4942-B454-C0928A561EB0}"/>
    <dgm:cxn modelId="{05689841-6141-477E-89FF-AE39B7A3C5FD}" srcId="{A2748DD4-423B-48D6-9329-E5AEB1A7C34D}" destId="{5F13DEF2-39B7-469F-BC65-EF56F470BC94}" srcOrd="0" destOrd="0" parTransId="{F60BA402-453B-4E6F-B505-61FDF69A8E77}" sibTransId="{53CAE50F-8B46-4635-AC14-2FCD358D2806}"/>
    <dgm:cxn modelId="{DB9E015C-D4E6-465B-BF28-DBD209C92652}" type="presOf" srcId="{C9AD0525-B06E-42D8-8312-BEC9BBBB07BD}" destId="{2F389135-6344-4EC6-92F5-CFCC52ACA903}" srcOrd="0" destOrd="0" presId="urn:microsoft.com/office/officeart/2005/8/layout/process4"/>
    <dgm:cxn modelId="{33F03412-3680-4CD5-A1D1-5F03815D75A3}" type="presOf" srcId="{526DA15D-4DA5-492F-94F3-AE24B65A9973}" destId="{D63E2629-9760-4AD4-9716-80ECB73640F7}" srcOrd="0" destOrd="0" presId="urn:microsoft.com/office/officeart/2005/8/layout/process4"/>
    <dgm:cxn modelId="{DDC722B8-DCC6-4ACB-8539-BEF1551093FE}" type="presOf" srcId="{1BDA7616-9C25-4776-9872-7863A9643A1F}" destId="{E06B16E1-9CE5-4528-B5F1-CCCB510C64B8}" srcOrd="1" destOrd="0" presId="urn:microsoft.com/office/officeart/2005/8/layout/process4"/>
    <dgm:cxn modelId="{47EC92E0-AC5A-457B-B525-DE89B95D1353}" type="presOf" srcId="{A2748DD4-423B-48D6-9329-E5AEB1A7C34D}" destId="{8AD359DD-EBB2-42EA-A810-5B630190C90B}" srcOrd="0" destOrd="0" presId="urn:microsoft.com/office/officeart/2005/8/layout/process4"/>
    <dgm:cxn modelId="{B06B6D88-B438-4D2B-A939-F9F4DAACD219}" type="presOf" srcId="{A3AAE8B8-6824-4A64-8CF7-227CC3E9D3CE}" destId="{B1A116D2-855E-4BE2-8A07-9FE417BBE4E7}" srcOrd="0" destOrd="0" presId="urn:microsoft.com/office/officeart/2005/8/layout/process4"/>
    <dgm:cxn modelId="{940980BF-C1CE-4EFF-B8D8-9472A1885CDA}" srcId="{8033FA7D-E9CD-4F59-A2BE-5AC7BCFBB974}" destId="{C9AD0525-B06E-42D8-8312-BEC9BBBB07BD}" srcOrd="1" destOrd="0" parTransId="{18F31F60-95AA-4021-B2B3-900A21987B29}" sibTransId="{AA85725E-34E4-48BB-8ACD-3BAAFDA354BF}"/>
    <dgm:cxn modelId="{20F53B06-0775-463B-BF76-D122E520C6EB}" type="presOf" srcId="{1BDA7616-9C25-4776-9872-7863A9643A1F}" destId="{5C5C1A9D-D8CE-409D-B8AB-86D30477D0EA}" srcOrd="0" destOrd="0" presId="urn:microsoft.com/office/officeart/2005/8/layout/process4"/>
    <dgm:cxn modelId="{304FC798-101E-4F55-A76A-F2487E7E1690}" srcId="{8033FA7D-E9CD-4F59-A2BE-5AC7BCFBB974}" destId="{526DA15D-4DA5-492F-94F3-AE24B65A9973}" srcOrd="0" destOrd="0" parTransId="{E5CFD44D-1684-4126-A3F2-F09AC62FB148}" sibTransId="{2C4F807A-D36E-44E1-A697-614CD42EC4AD}"/>
    <dgm:cxn modelId="{5C57D0C7-4988-4298-8CBE-D04F5FFF65D2}" type="presOf" srcId="{8033FA7D-E9CD-4F59-A2BE-5AC7BCFBB974}" destId="{6CE7A669-3FDB-4F81-8635-DFA365FB89EC}" srcOrd="0" destOrd="0" presId="urn:microsoft.com/office/officeart/2005/8/layout/process4"/>
    <dgm:cxn modelId="{563E94EF-A43F-4703-BE01-DF392473DA5A}" type="presOf" srcId="{A2748DD4-423B-48D6-9329-E5AEB1A7C34D}" destId="{3725C788-3AE8-4165-855B-7D7A046CBD58}" srcOrd="1" destOrd="0" presId="urn:microsoft.com/office/officeart/2005/8/layout/process4"/>
    <dgm:cxn modelId="{D49B47BF-62FB-4E35-9E01-47BEF260B5D6}" type="presOf" srcId="{3AD9C3E2-4323-4A31-91DC-A0C3AE075BD7}" destId="{B656894B-5EF5-4895-A825-F77837AA2452}" srcOrd="0" destOrd="0" presId="urn:microsoft.com/office/officeart/2005/8/layout/process4"/>
    <dgm:cxn modelId="{B4C3273B-AF45-43F8-A5F7-7BBC29A35A62}" type="presOf" srcId="{8033FA7D-E9CD-4F59-A2BE-5AC7BCFBB974}" destId="{99BBBFB0-61C1-4807-8EF9-8F0A3A5B2281}" srcOrd="1" destOrd="0" presId="urn:microsoft.com/office/officeart/2005/8/layout/process4"/>
    <dgm:cxn modelId="{754D3CEC-9EFD-4C41-82E0-C540C6DFEA21}" srcId="{3AD9C3E2-4323-4A31-91DC-A0C3AE075BD7}" destId="{A2748DD4-423B-48D6-9329-E5AEB1A7C34D}" srcOrd="0" destOrd="0" parTransId="{C2A011C2-FBF2-4E54-8C61-50F7B389D87E}" sibTransId="{8A1B4D80-A568-4DF1-9C06-19BF0AF936F2}"/>
    <dgm:cxn modelId="{9307C657-379E-447F-A0F5-03DFC4C85020}" type="presOf" srcId="{623D05E0-AF2C-4709-A18B-5A946F3A8E9B}" destId="{107F5F74-A3D4-413E-B4ED-912EE5977C0A}" srcOrd="0" destOrd="0" presId="urn:microsoft.com/office/officeart/2005/8/layout/process4"/>
    <dgm:cxn modelId="{5378406D-C406-4B87-880A-1664D79A2DCA}" type="presParOf" srcId="{B656894B-5EF5-4895-A825-F77837AA2452}" destId="{F537FD24-9F1E-4167-971E-904F450F0820}" srcOrd="0" destOrd="0" presId="urn:microsoft.com/office/officeart/2005/8/layout/process4"/>
    <dgm:cxn modelId="{1D525E2B-279F-440E-8D36-43A5FDC9D820}" type="presParOf" srcId="{F537FD24-9F1E-4167-971E-904F450F0820}" destId="{6CE7A669-3FDB-4F81-8635-DFA365FB89EC}" srcOrd="0" destOrd="0" presId="urn:microsoft.com/office/officeart/2005/8/layout/process4"/>
    <dgm:cxn modelId="{79FF6EC2-C745-4FD0-951A-C9BF53815BDA}" type="presParOf" srcId="{F537FD24-9F1E-4167-971E-904F450F0820}" destId="{99BBBFB0-61C1-4807-8EF9-8F0A3A5B2281}" srcOrd="1" destOrd="0" presId="urn:microsoft.com/office/officeart/2005/8/layout/process4"/>
    <dgm:cxn modelId="{A983A742-7295-405F-AD5F-17A20713DDB5}" type="presParOf" srcId="{F537FD24-9F1E-4167-971E-904F450F0820}" destId="{7DFD853B-6A08-4392-8A96-EFF12D0A9118}" srcOrd="2" destOrd="0" presId="urn:microsoft.com/office/officeart/2005/8/layout/process4"/>
    <dgm:cxn modelId="{C55B1C14-F0D3-4AFE-876B-405684C9CB44}" type="presParOf" srcId="{7DFD853B-6A08-4392-8A96-EFF12D0A9118}" destId="{D63E2629-9760-4AD4-9716-80ECB73640F7}" srcOrd="0" destOrd="0" presId="urn:microsoft.com/office/officeart/2005/8/layout/process4"/>
    <dgm:cxn modelId="{19C8EC39-658A-4970-943E-91004311469D}" type="presParOf" srcId="{7DFD853B-6A08-4392-8A96-EFF12D0A9118}" destId="{2F389135-6344-4EC6-92F5-CFCC52ACA903}" srcOrd="1" destOrd="0" presId="urn:microsoft.com/office/officeart/2005/8/layout/process4"/>
    <dgm:cxn modelId="{0A32A2FE-FBB8-40E9-AF56-D23F2500051A}" type="presParOf" srcId="{7DFD853B-6A08-4392-8A96-EFF12D0A9118}" destId="{107F5F74-A3D4-413E-B4ED-912EE5977C0A}" srcOrd="2" destOrd="0" presId="urn:microsoft.com/office/officeart/2005/8/layout/process4"/>
    <dgm:cxn modelId="{11A0932F-CB86-4F6C-9647-73541AA2667B}" type="presParOf" srcId="{B656894B-5EF5-4895-A825-F77837AA2452}" destId="{CCA441EE-001D-42C8-9F54-B6ADD2FDFA9D}" srcOrd="1" destOrd="0" presId="urn:microsoft.com/office/officeart/2005/8/layout/process4"/>
    <dgm:cxn modelId="{F7B1D898-585A-40A4-AA86-0DF944D1E094}" type="presParOf" srcId="{B656894B-5EF5-4895-A825-F77837AA2452}" destId="{87BA410F-DD71-4E0A-B123-4F7CFED33DFA}" srcOrd="2" destOrd="0" presId="urn:microsoft.com/office/officeart/2005/8/layout/process4"/>
    <dgm:cxn modelId="{73B3985D-32D1-4A2A-8446-61CFAB3E29D3}" type="presParOf" srcId="{87BA410F-DD71-4E0A-B123-4F7CFED33DFA}" destId="{5C5C1A9D-D8CE-409D-B8AB-86D30477D0EA}" srcOrd="0" destOrd="0" presId="urn:microsoft.com/office/officeart/2005/8/layout/process4"/>
    <dgm:cxn modelId="{2D195CDA-168B-456B-80A0-69BCC8E6560E}" type="presParOf" srcId="{87BA410F-DD71-4E0A-B123-4F7CFED33DFA}" destId="{E06B16E1-9CE5-4528-B5F1-CCCB510C64B8}" srcOrd="1" destOrd="0" presId="urn:microsoft.com/office/officeart/2005/8/layout/process4"/>
    <dgm:cxn modelId="{7AD2F419-098F-4252-AD12-4B6D37F14930}" type="presParOf" srcId="{87BA410F-DD71-4E0A-B123-4F7CFED33DFA}" destId="{B5F041D3-33C1-4A2C-903E-515897D6475F}" srcOrd="2" destOrd="0" presId="urn:microsoft.com/office/officeart/2005/8/layout/process4"/>
    <dgm:cxn modelId="{DDE907DE-FC22-4619-9C42-5BA3DBB56EB7}" type="presParOf" srcId="{B5F041D3-33C1-4A2C-903E-515897D6475F}" destId="{E89A4703-BA3D-4A69-8A53-5BECE6BB53A7}" srcOrd="0" destOrd="0" presId="urn:microsoft.com/office/officeart/2005/8/layout/process4"/>
    <dgm:cxn modelId="{0089261B-16C1-4953-9CA6-8DCBBC25BD3D}" type="presParOf" srcId="{B5F041D3-33C1-4A2C-903E-515897D6475F}" destId="{B1A116D2-855E-4BE2-8A07-9FE417BBE4E7}" srcOrd="1" destOrd="0" presId="urn:microsoft.com/office/officeart/2005/8/layout/process4"/>
    <dgm:cxn modelId="{A00E7E25-ED4F-4FA6-8624-202B336BC5F7}" type="presParOf" srcId="{B656894B-5EF5-4895-A825-F77837AA2452}" destId="{F58F0D77-CDA1-4E8D-85CE-91733B9364E5}" srcOrd="3" destOrd="0" presId="urn:microsoft.com/office/officeart/2005/8/layout/process4"/>
    <dgm:cxn modelId="{5E6CEE46-264F-4CF7-8AA0-C8D6315713CD}" type="presParOf" srcId="{B656894B-5EF5-4895-A825-F77837AA2452}" destId="{33C8B256-A67B-4C97-9010-72FEF0A7B5CD}" srcOrd="4" destOrd="0" presId="urn:microsoft.com/office/officeart/2005/8/layout/process4"/>
    <dgm:cxn modelId="{6C252899-B0F3-4D54-845C-7246BF7DC6F5}" type="presParOf" srcId="{33C8B256-A67B-4C97-9010-72FEF0A7B5CD}" destId="{8AD359DD-EBB2-42EA-A810-5B630190C90B}" srcOrd="0" destOrd="0" presId="urn:microsoft.com/office/officeart/2005/8/layout/process4"/>
    <dgm:cxn modelId="{930F39C3-7095-425E-939E-FA5D5E17D648}" type="presParOf" srcId="{33C8B256-A67B-4C97-9010-72FEF0A7B5CD}" destId="{3725C788-3AE8-4165-855B-7D7A046CBD58}" srcOrd="1" destOrd="0" presId="urn:microsoft.com/office/officeart/2005/8/layout/process4"/>
    <dgm:cxn modelId="{AB6E14D4-7AD0-46C5-93F0-E25AED78E936}" type="presParOf" srcId="{33C8B256-A67B-4C97-9010-72FEF0A7B5CD}" destId="{90BD4F7A-3E21-4547-9E91-1723FB4EB58A}" srcOrd="2" destOrd="0" presId="urn:microsoft.com/office/officeart/2005/8/layout/process4"/>
    <dgm:cxn modelId="{9063D531-8A71-430D-9308-482AA2F0586E}" type="presParOf" srcId="{90BD4F7A-3E21-4547-9E91-1723FB4EB58A}" destId="{101D784D-B095-4BB1-B18D-703F76A4BB8F}" srcOrd="0" destOrd="0" presId="urn:microsoft.com/office/officeart/2005/8/layout/process4"/>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8D5E54C2-1B0F-4DCC-93C9-145DB19D027C}">
      <dgm:prSet custT="1"/>
      <dgm:spPr>
        <a:solidFill>
          <a:schemeClr val="accent6">
            <a:lumMod val="50000"/>
          </a:schemeClr>
        </a:solidFill>
        <a:ln>
          <a:solidFill>
            <a:schemeClr val="accent5">
              <a:lumMod val="50000"/>
            </a:schemeClr>
          </a:solidFill>
        </a:ln>
      </dgm:spPr>
      <dgm:t>
        <a:bodyPr/>
        <a:lstStyle/>
        <a:p>
          <a:pPr algn="ctr" rtl="0"/>
          <a:r>
            <a:rPr lang="el-GR" sz="2800" b="1" spc="-150" dirty="0" smtClean="0"/>
            <a:t>Υλοποίηση Εκπαιδευτικού Υλικού</a:t>
          </a:r>
          <a:endParaRPr lang="en-GB" sz="2800" b="1" spc="-150" dirty="0"/>
        </a:p>
      </dgm:t>
    </dgm:pt>
    <dgm:pt modelId="{BF554970-C263-4ACA-98C6-F388F7390692}" type="parTrans" cxnId="{2B2679F0-446C-4A09-8ABF-D951099CCD73}">
      <dgm:prSet/>
      <dgm:spPr/>
      <dgm:t>
        <a:bodyPr/>
        <a:lstStyle/>
        <a:p>
          <a:endParaRPr lang="en-GB"/>
        </a:p>
      </dgm:t>
    </dgm:pt>
    <dgm:pt modelId="{CBEA54EC-73BD-4C1F-8CE1-2BEE78B4D385}" type="sibTrans" cxnId="{2B2679F0-446C-4A09-8ABF-D951099CCD73}">
      <dgm:prSet/>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 modelId="{944A9A7B-2339-4B8E-AA06-644B54FEBA87}" type="pres">
      <dgm:prSet presAssocID="{8D5E54C2-1B0F-4DCC-93C9-145DB19D027C}" presName="parentText" presStyleLbl="node1" presStyleIdx="0" presStyleCnt="1">
        <dgm:presLayoutVars>
          <dgm:chMax val="0"/>
          <dgm:bulletEnabled val="1"/>
        </dgm:presLayoutVars>
      </dgm:prSet>
      <dgm:spPr/>
      <dgm:t>
        <a:bodyPr/>
        <a:lstStyle/>
        <a:p>
          <a:endParaRPr lang="en-GB"/>
        </a:p>
      </dgm:t>
    </dgm:pt>
  </dgm:ptLst>
  <dgm:cxnLst>
    <dgm:cxn modelId="{9E96A86F-24EA-4AC3-92AF-EB38B9D02D04}" type="presOf" srcId="{8D5E54C2-1B0F-4DCC-93C9-145DB19D027C}" destId="{944A9A7B-2339-4B8E-AA06-644B54FEBA87}" srcOrd="0" destOrd="0" presId="urn:microsoft.com/office/officeart/2005/8/layout/vList2"/>
    <dgm:cxn modelId="{C712A113-E2F3-4309-9DC6-F2399D2CA850}" type="presOf" srcId="{524C50A4-AE8F-45A3-AAF6-16A064FB1AB5}" destId="{7CB75B64-E489-4A77-AA5C-028549BA6106}" srcOrd="0" destOrd="0" presId="urn:microsoft.com/office/officeart/2005/8/layout/vList2"/>
    <dgm:cxn modelId="{2B2679F0-446C-4A09-8ABF-D951099CCD73}" srcId="{524C50A4-AE8F-45A3-AAF6-16A064FB1AB5}" destId="{8D5E54C2-1B0F-4DCC-93C9-145DB19D027C}" srcOrd="0" destOrd="0" parTransId="{BF554970-C263-4ACA-98C6-F388F7390692}" sibTransId="{CBEA54EC-73BD-4C1F-8CE1-2BEE78B4D385}"/>
    <dgm:cxn modelId="{23E874E2-6247-48F4-ADC0-B60AFEF69825}" type="presParOf" srcId="{7CB75B64-E489-4A77-AA5C-028549BA6106}" destId="{944A9A7B-2339-4B8E-AA06-644B54FEBA87}"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8D5E54C2-1B0F-4DCC-93C9-145DB19D027C}">
      <dgm:prSet custT="1"/>
      <dgm:spPr>
        <a:solidFill>
          <a:schemeClr val="accent6">
            <a:lumMod val="50000"/>
          </a:schemeClr>
        </a:solidFill>
        <a:ln>
          <a:solidFill>
            <a:schemeClr val="accent5">
              <a:lumMod val="50000"/>
            </a:schemeClr>
          </a:solidFill>
        </a:ln>
      </dgm:spPr>
      <dgm:t>
        <a:bodyPr/>
        <a:lstStyle/>
        <a:p>
          <a:pPr algn="ctr" rtl="0"/>
          <a:r>
            <a:rPr lang="el-GR" sz="2800" b="1" spc="-150" dirty="0" smtClean="0"/>
            <a:t>Αποτίμηση Εκπαιδευτικού Υλικού</a:t>
          </a:r>
          <a:endParaRPr lang="en-GB" sz="2800" b="1" spc="-150" dirty="0"/>
        </a:p>
      </dgm:t>
    </dgm:pt>
    <dgm:pt modelId="{BF554970-C263-4ACA-98C6-F388F7390692}" type="parTrans" cxnId="{2B2679F0-446C-4A09-8ABF-D951099CCD73}">
      <dgm:prSet/>
      <dgm:spPr/>
      <dgm:t>
        <a:bodyPr/>
        <a:lstStyle/>
        <a:p>
          <a:endParaRPr lang="en-GB"/>
        </a:p>
      </dgm:t>
    </dgm:pt>
    <dgm:pt modelId="{CBEA54EC-73BD-4C1F-8CE1-2BEE78B4D385}" type="sibTrans" cxnId="{2B2679F0-446C-4A09-8ABF-D951099CCD73}">
      <dgm:prSet/>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 modelId="{944A9A7B-2339-4B8E-AA06-644B54FEBA87}" type="pres">
      <dgm:prSet presAssocID="{8D5E54C2-1B0F-4DCC-93C9-145DB19D027C}" presName="parentText" presStyleLbl="node1" presStyleIdx="0" presStyleCnt="1" custLinFactNeighborX="988" custLinFactNeighborY="15566">
        <dgm:presLayoutVars>
          <dgm:chMax val="0"/>
          <dgm:bulletEnabled val="1"/>
        </dgm:presLayoutVars>
      </dgm:prSet>
      <dgm:spPr/>
      <dgm:t>
        <a:bodyPr/>
        <a:lstStyle/>
        <a:p>
          <a:endParaRPr lang="en-GB"/>
        </a:p>
      </dgm:t>
    </dgm:pt>
  </dgm:ptLst>
  <dgm:cxnLst>
    <dgm:cxn modelId="{2D83C64E-7A8F-4B1C-AF31-CC559E558E5B}" type="presOf" srcId="{8D5E54C2-1B0F-4DCC-93C9-145DB19D027C}" destId="{944A9A7B-2339-4B8E-AA06-644B54FEBA87}" srcOrd="0" destOrd="0" presId="urn:microsoft.com/office/officeart/2005/8/layout/vList2"/>
    <dgm:cxn modelId="{2B2679F0-446C-4A09-8ABF-D951099CCD73}" srcId="{524C50A4-AE8F-45A3-AAF6-16A064FB1AB5}" destId="{8D5E54C2-1B0F-4DCC-93C9-145DB19D027C}" srcOrd="0" destOrd="0" parTransId="{BF554970-C263-4ACA-98C6-F388F7390692}" sibTransId="{CBEA54EC-73BD-4C1F-8CE1-2BEE78B4D385}"/>
    <dgm:cxn modelId="{1F648846-9CC9-4F2C-AFE9-ABE5B1583206}" type="presOf" srcId="{524C50A4-AE8F-45A3-AAF6-16A064FB1AB5}" destId="{7CB75B64-E489-4A77-AA5C-028549BA6106}" srcOrd="0" destOrd="0" presId="urn:microsoft.com/office/officeart/2005/8/layout/vList2"/>
    <dgm:cxn modelId="{A2B19C04-D320-4F45-8FB1-F89E09C3A9CA}" type="presParOf" srcId="{7CB75B64-E489-4A77-AA5C-028549BA6106}" destId="{944A9A7B-2339-4B8E-AA06-644B54FEBA87}" srcOrd="0"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8D5E54C2-1B0F-4DCC-93C9-145DB19D027C}">
      <dgm:prSet custT="1"/>
      <dgm:spPr>
        <a:solidFill>
          <a:srgbClr val="9F1D1D"/>
        </a:solidFill>
        <a:ln>
          <a:solidFill>
            <a:schemeClr val="accent5">
              <a:lumMod val="50000"/>
            </a:schemeClr>
          </a:solidFill>
        </a:ln>
      </dgm:spPr>
      <dgm:t>
        <a:bodyPr/>
        <a:lstStyle/>
        <a:p>
          <a:pPr algn="ctr" rtl="0"/>
          <a:r>
            <a:rPr lang="el-GR" sz="2800" b="1" dirty="0" smtClean="0"/>
            <a:t>Μεθοδολογία Έρευνας </a:t>
          </a:r>
          <a:endParaRPr lang="en-GB" sz="2800" b="1" dirty="0"/>
        </a:p>
      </dgm:t>
    </dgm:pt>
    <dgm:pt modelId="{BF554970-C263-4ACA-98C6-F388F7390692}" type="parTrans" cxnId="{2B2679F0-446C-4A09-8ABF-D951099CCD73}">
      <dgm:prSet/>
      <dgm:spPr/>
      <dgm:t>
        <a:bodyPr/>
        <a:lstStyle/>
        <a:p>
          <a:endParaRPr lang="en-GB"/>
        </a:p>
      </dgm:t>
    </dgm:pt>
    <dgm:pt modelId="{CBEA54EC-73BD-4C1F-8CE1-2BEE78B4D385}" type="sibTrans" cxnId="{2B2679F0-446C-4A09-8ABF-D951099CCD73}">
      <dgm:prSet/>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 modelId="{944A9A7B-2339-4B8E-AA06-644B54FEBA87}" type="pres">
      <dgm:prSet presAssocID="{8D5E54C2-1B0F-4DCC-93C9-145DB19D027C}" presName="parentText" presStyleLbl="node1" presStyleIdx="0" presStyleCnt="1" custLinFactNeighborY="-15535">
        <dgm:presLayoutVars>
          <dgm:chMax val="0"/>
          <dgm:bulletEnabled val="1"/>
        </dgm:presLayoutVars>
      </dgm:prSet>
      <dgm:spPr/>
      <dgm:t>
        <a:bodyPr/>
        <a:lstStyle/>
        <a:p>
          <a:endParaRPr lang="en-GB"/>
        </a:p>
      </dgm:t>
    </dgm:pt>
  </dgm:ptLst>
  <dgm:cxnLst>
    <dgm:cxn modelId="{693308F5-CA46-48A7-A7B7-5E70F6D6CD2C}" type="presOf" srcId="{8D5E54C2-1B0F-4DCC-93C9-145DB19D027C}" destId="{944A9A7B-2339-4B8E-AA06-644B54FEBA87}" srcOrd="0" destOrd="0" presId="urn:microsoft.com/office/officeart/2005/8/layout/vList2"/>
    <dgm:cxn modelId="{2B2679F0-446C-4A09-8ABF-D951099CCD73}" srcId="{524C50A4-AE8F-45A3-AAF6-16A064FB1AB5}" destId="{8D5E54C2-1B0F-4DCC-93C9-145DB19D027C}" srcOrd="0" destOrd="0" parTransId="{BF554970-C263-4ACA-98C6-F388F7390692}" sibTransId="{CBEA54EC-73BD-4C1F-8CE1-2BEE78B4D385}"/>
    <dgm:cxn modelId="{4DC1C1A9-502D-42A2-BBF1-BAE9A7014585}" type="presOf" srcId="{524C50A4-AE8F-45A3-AAF6-16A064FB1AB5}" destId="{7CB75B64-E489-4A77-AA5C-028549BA6106}" srcOrd="0" destOrd="0" presId="urn:microsoft.com/office/officeart/2005/8/layout/vList2"/>
    <dgm:cxn modelId="{21A6C9CD-A00D-4140-BEFF-DF654002ECB7}" type="presParOf" srcId="{7CB75B64-E489-4A77-AA5C-028549BA6106}" destId="{944A9A7B-2339-4B8E-AA06-644B54FEBA87}"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8D5E54C2-1B0F-4DCC-93C9-145DB19D027C}">
      <dgm:prSet custT="1"/>
      <dgm:spPr>
        <a:solidFill>
          <a:srgbClr val="9F1D1D"/>
        </a:solidFill>
        <a:ln>
          <a:solidFill>
            <a:schemeClr val="accent5">
              <a:lumMod val="50000"/>
            </a:schemeClr>
          </a:solidFill>
        </a:ln>
      </dgm:spPr>
      <dgm:t>
        <a:bodyPr/>
        <a:lstStyle/>
        <a:p>
          <a:pPr algn="ctr" rtl="0"/>
          <a:r>
            <a:rPr lang="el-GR" sz="2800" b="1" dirty="0" smtClean="0"/>
            <a:t>Μεθοδολογία Έρευνας </a:t>
          </a:r>
          <a:endParaRPr lang="en-GB" sz="2800" b="1" dirty="0"/>
        </a:p>
      </dgm:t>
    </dgm:pt>
    <dgm:pt modelId="{BF554970-C263-4ACA-98C6-F388F7390692}" type="parTrans" cxnId="{2B2679F0-446C-4A09-8ABF-D951099CCD73}">
      <dgm:prSet/>
      <dgm:spPr/>
      <dgm:t>
        <a:bodyPr/>
        <a:lstStyle/>
        <a:p>
          <a:endParaRPr lang="en-GB"/>
        </a:p>
      </dgm:t>
    </dgm:pt>
    <dgm:pt modelId="{CBEA54EC-73BD-4C1F-8CE1-2BEE78B4D385}" type="sibTrans" cxnId="{2B2679F0-446C-4A09-8ABF-D951099CCD73}">
      <dgm:prSet/>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 modelId="{944A9A7B-2339-4B8E-AA06-644B54FEBA87}" type="pres">
      <dgm:prSet presAssocID="{8D5E54C2-1B0F-4DCC-93C9-145DB19D027C}" presName="parentText" presStyleLbl="node1" presStyleIdx="0" presStyleCnt="1" custLinFactNeighborY="-31023">
        <dgm:presLayoutVars>
          <dgm:chMax val="0"/>
          <dgm:bulletEnabled val="1"/>
        </dgm:presLayoutVars>
      </dgm:prSet>
      <dgm:spPr/>
      <dgm:t>
        <a:bodyPr/>
        <a:lstStyle/>
        <a:p>
          <a:endParaRPr lang="en-GB"/>
        </a:p>
      </dgm:t>
    </dgm:pt>
  </dgm:ptLst>
  <dgm:cxnLst>
    <dgm:cxn modelId="{68DBB7C4-8087-405D-AA86-CE2948F631F4}" type="presOf" srcId="{8D5E54C2-1B0F-4DCC-93C9-145DB19D027C}" destId="{944A9A7B-2339-4B8E-AA06-644B54FEBA87}" srcOrd="0" destOrd="0" presId="urn:microsoft.com/office/officeart/2005/8/layout/vList2"/>
    <dgm:cxn modelId="{2B2679F0-446C-4A09-8ABF-D951099CCD73}" srcId="{524C50A4-AE8F-45A3-AAF6-16A064FB1AB5}" destId="{8D5E54C2-1B0F-4DCC-93C9-145DB19D027C}" srcOrd="0" destOrd="0" parTransId="{BF554970-C263-4ACA-98C6-F388F7390692}" sibTransId="{CBEA54EC-73BD-4C1F-8CE1-2BEE78B4D385}"/>
    <dgm:cxn modelId="{360E8A37-35ED-4B21-9592-AA45E07C67CC}" type="presOf" srcId="{524C50A4-AE8F-45A3-AAF6-16A064FB1AB5}" destId="{7CB75B64-E489-4A77-AA5C-028549BA6106}" srcOrd="0" destOrd="0" presId="urn:microsoft.com/office/officeart/2005/8/layout/vList2"/>
    <dgm:cxn modelId="{3C45EEA4-062A-4AC1-B747-45D7A4554168}" type="presParOf" srcId="{7CB75B64-E489-4A77-AA5C-028549BA6106}" destId="{944A9A7B-2339-4B8E-AA06-644B54FEBA87}"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7591D3-973D-4809-B1D4-6A4DC57B0284}" type="doc">
      <dgm:prSet loTypeId="urn:microsoft.com/office/officeart/2005/8/layout/vList2" loCatId="list" qsTypeId="urn:microsoft.com/office/officeart/2005/8/quickstyle/simple3" qsCatId="simple" csTypeId="urn:microsoft.com/office/officeart/2005/8/colors/accent6_2" csCatId="accent6" phldr="1"/>
      <dgm:spPr/>
      <dgm:t>
        <a:bodyPr/>
        <a:lstStyle/>
        <a:p>
          <a:endParaRPr lang="en-GB"/>
        </a:p>
      </dgm:t>
    </dgm:pt>
    <dgm:pt modelId="{A7718DBF-4D50-45B0-8DBF-AA48624A3911}">
      <dgm:prSet phldrT="[Κείμενο]" custT="1"/>
      <dgm:spPr>
        <a:solidFill>
          <a:srgbClr val="1B8391"/>
        </a:solidFill>
      </dgm:spPr>
      <dgm:t>
        <a:bodyPr/>
        <a:lstStyle/>
        <a:p>
          <a:r>
            <a:rPr lang="el-GR" sz="2800" b="1" dirty="0" smtClean="0">
              <a:solidFill>
                <a:schemeClr val="bg1"/>
              </a:solidFill>
              <a:effectLst>
                <a:outerShdw blurRad="38100" dist="38100" dir="2700000" algn="tl">
                  <a:srgbClr val="000000">
                    <a:alpha val="43137"/>
                  </a:srgbClr>
                </a:outerShdw>
              </a:effectLst>
            </a:rPr>
            <a:t>Στην τριμελή Επιτροπή Επίβλεψης </a:t>
          </a:r>
          <a:endParaRPr lang="en-GB" sz="2800" b="1" dirty="0">
            <a:solidFill>
              <a:schemeClr val="bg1"/>
            </a:solidFill>
            <a:effectLst>
              <a:outerShdw blurRad="38100" dist="38100" dir="2700000" algn="tl">
                <a:srgbClr val="000000">
                  <a:alpha val="43137"/>
                </a:srgbClr>
              </a:outerShdw>
            </a:effectLst>
          </a:endParaRPr>
        </a:p>
      </dgm:t>
    </dgm:pt>
    <dgm:pt modelId="{62D43FC0-514B-4872-8988-634920D3D1BD}" type="parTrans" cxnId="{57832ED2-4B58-4118-BB4A-F5391F276FB5}">
      <dgm:prSet/>
      <dgm:spPr/>
      <dgm:t>
        <a:bodyPr/>
        <a:lstStyle/>
        <a:p>
          <a:endParaRPr lang="en-GB"/>
        </a:p>
      </dgm:t>
    </dgm:pt>
    <dgm:pt modelId="{E7FACF3F-DCCC-4494-B77F-6CDE59BA23C3}" type="sibTrans" cxnId="{57832ED2-4B58-4118-BB4A-F5391F276FB5}">
      <dgm:prSet/>
      <dgm:spPr/>
      <dgm:t>
        <a:bodyPr/>
        <a:lstStyle/>
        <a:p>
          <a:endParaRPr lang="en-GB"/>
        </a:p>
      </dgm:t>
    </dgm:pt>
    <dgm:pt modelId="{5634B5C3-277D-4ECC-A007-B8CB32F68F0A}">
      <dgm:prSet phldrT="[Κείμενο]" custT="1"/>
      <dgm:spPr/>
      <dgm:t>
        <a:bodyPr/>
        <a:lstStyle/>
        <a:p>
          <a:r>
            <a:rPr lang="el-GR" sz="2400" dirty="0" smtClean="0">
              <a:effectLst>
                <a:outerShdw blurRad="38100" dist="38100" dir="2700000" algn="tl">
                  <a:srgbClr val="000000">
                    <a:alpha val="43137"/>
                  </a:srgbClr>
                </a:outerShdw>
              </a:effectLst>
            </a:rPr>
            <a:t>Καθηγητή κ. Παπαβασιλείου Ευάγγελο</a:t>
          </a:r>
          <a:endParaRPr lang="en-GB" sz="2400" dirty="0"/>
        </a:p>
      </dgm:t>
    </dgm:pt>
    <dgm:pt modelId="{1623ADB0-5B8A-49BA-8D8B-6B5B8D41DF36}" type="parTrans" cxnId="{F516E2E2-526D-49C7-98C3-962AF0971936}">
      <dgm:prSet/>
      <dgm:spPr/>
      <dgm:t>
        <a:bodyPr/>
        <a:lstStyle/>
        <a:p>
          <a:endParaRPr lang="en-GB"/>
        </a:p>
      </dgm:t>
    </dgm:pt>
    <dgm:pt modelId="{500B451F-A789-4667-9B8C-29ABDB77575D}" type="sibTrans" cxnId="{F516E2E2-526D-49C7-98C3-962AF0971936}">
      <dgm:prSet/>
      <dgm:spPr/>
      <dgm:t>
        <a:bodyPr/>
        <a:lstStyle/>
        <a:p>
          <a:endParaRPr lang="en-GB"/>
        </a:p>
      </dgm:t>
    </dgm:pt>
    <dgm:pt modelId="{B54E78FF-4087-4813-9A00-15D4B046DD10}">
      <dgm:prSet custT="1"/>
      <dgm:spPr/>
      <dgm:t>
        <a:bodyPr/>
        <a:lstStyle/>
        <a:p>
          <a:r>
            <a:rPr lang="el-GR" sz="2400" dirty="0" smtClean="0">
              <a:effectLst>
                <a:outerShdw blurRad="38100" dist="38100" dir="2700000" algn="tl">
                  <a:srgbClr val="000000">
                    <a:alpha val="43137"/>
                  </a:srgbClr>
                </a:outerShdw>
              </a:effectLst>
            </a:rPr>
            <a:t>Διδάκτορα κ. Κωτσίδη Κωνσταντίνο</a:t>
          </a:r>
        </a:p>
      </dgm:t>
    </dgm:pt>
    <dgm:pt modelId="{8E51CAA6-54C6-4721-8CB6-237373A6E1B6}" type="parTrans" cxnId="{C838BB1A-F2FA-4215-BE76-95A0AC499FBC}">
      <dgm:prSet/>
      <dgm:spPr/>
      <dgm:t>
        <a:bodyPr/>
        <a:lstStyle/>
        <a:p>
          <a:endParaRPr lang="en-GB"/>
        </a:p>
      </dgm:t>
    </dgm:pt>
    <dgm:pt modelId="{C3C38937-E297-4C81-8657-AB54603DCDE0}" type="sibTrans" cxnId="{C838BB1A-F2FA-4215-BE76-95A0AC499FBC}">
      <dgm:prSet/>
      <dgm:spPr/>
      <dgm:t>
        <a:bodyPr/>
        <a:lstStyle/>
        <a:p>
          <a:endParaRPr lang="en-GB"/>
        </a:p>
      </dgm:t>
    </dgm:pt>
    <dgm:pt modelId="{C2EC61AE-D62F-4FC3-A631-0BDA02A359C4}">
      <dgm:prSet phldrT="[Κείμενο]" custT="1"/>
      <dgm:spPr/>
      <dgm:t>
        <a:bodyPr/>
        <a:lstStyle/>
        <a:p>
          <a:endParaRPr lang="en-GB" sz="2800" dirty="0"/>
        </a:p>
      </dgm:t>
    </dgm:pt>
    <dgm:pt modelId="{00A40EB0-2A71-4E86-BF15-0A83CE503CDC}" type="parTrans" cxnId="{A20333D3-B9D0-4BE3-9784-FD07CC7FF558}">
      <dgm:prSet/>
      <dgm:spPr/>
      <dgm:t>
        <a:bodyPr/>
        <a:lstStyle/>
        <a:p>
          <a:endParaRPr lang="el-GR"/>
        </a:p>
      </dgm:t>
    </dgm:pt>
    <dgm:pt modelId="{3000576F-A3B2-4EF3-BB9B-28001FB770BD}" type="sibTrans" cxnId="{A20333D3-B9D0-4BE3-9784-FD07CC7FF558}">
      <dgm:prSet/>
      <dgm:spPr/>
      <dgm:t>
        <a:bodyPr/>
        <a:lstStyle/>
        <a:p>
          <a:endParaRPr lang="el-GR"/>
        </a:p>
      </dgm:t>
    </dgm:pt>
    <dgm:pt modelId="{99F5F911-3472-4919-B30F-4C00C6CB6039}">
      <dgm:prSet custT="1"/>
      <dgm:spPr/>
      <dgm:t>
        <a:bodyPr/>
        <a:lstStyle/>
        <a:p>
          <a:r>
            <a:rPr lang="el-GR" sz="2400" dirty="0" smtClean="0">
              <a:effectLst>
                <a:outerShdw blurRad="38100" dist="38100" dir="2700000" algn="tl">
                  <a:srgbClr val="000000">
                    <a:alpha val="43137"/>
                  </a:srgbClr>
                </a:outerShdw>
              </a:effectLst>
            </a:rPr>
            <a:t>Ε.Ε.Δ.Ι.Π. κ. </a:t>
          </a:r>
          <a:r>
            <a:rPr lang="el-GR" sz="2400" dirty="0" err="1" smtClean="0">
              <a:effectLst>
                <a:outerShdw blurRad="38100" dist="38100" dir="2700000" algn="tl">
                  <a:srgbClr val="000000">
                    <a:alpha val="43137"/>
                  </a:srgbClr>
                </a:outerShdw>
              </a:effectLst>
            </a:rPr>
            <a:t>Μανταδάκη</a:t>
          </a:r>
          <a:r>
            <a:rPr lang="el-GR" sz="2400" dirty="0" smtClean="0">
              <a:effectLst>
                <a:outerShdw blurRad="38100" dist="38100" dir="2700000" algn="tl">
                  <a:srgbClr val="000000">
                    <a:alpha val="43137"/>
                  </a:srgbClr>
                </a:outerShdw>
              </a:effectLst>
            </a:rPr>
            <a:t> Ευάγγελο</a:t>
          </a:r>
        </a:p>
      </dgm:t>
    </dgm:pt>
    <dgm:pt modelId="{7616576E-0339-45E7-A23B-C2E45287D6A6}" type="parTrans" cxnId="{B6A612AB-B997-456B-B1FD-E294B9B4E5FF}">
      <dgm:prSet/>
      <dgm:spPr/>
      <dgm:t>
        <a:bodyPr/>
        <a:lstStyle/>
        <a:p>
          <a:endParaRPr lang="el-GR"/>
        </a:p>
      </dgm:t>
    </dgm:pt>
    <dgm:pt modelId="{22B3A852-5A06-4263-AAD3-FEAEC14199BE}" type="sibTrans" cxnId="{B6A612AB-B997-456B-B1FD-E294B9B4E5FF}">
      <dgm:prSet/>
      <dgm:spPr/>
      <dgm:t>
        <a:bodyPr/>
        <a:lstStyle/>
        <a:p>
          <a:endParaRPr lang="el-GR"/>
        </a:p>
      </dgm:t>
    </dgm:pt>
    <dgm:pt modelId="{A88C8B4D-8326-42B7-82E5-93F6091615EA}" type="pres">
      <dgm:prSet presAssocID="{907591D3-973D-4809-B1D4-6A4DC57B0284}" presName="linear" presStyleCnt="0">
        <dgm:presLayoutVars>
          <dgm:animLvl val="lvl"/>
          <dgm:resizeHandles val="exact"/>
        </dgm:presLayoutVars>
      </dgm:prSet>
      <dgm:spPr/>
      <dgm:t>
        <a:bodyPr/>
        <a:lstStyle/>
        <a:p>
          <a:endParaRPr lang="en-GB"/>
        </a:p>
      </dgm:t>
    </dgm:pt>
    <dgm:pt modelId="{2E971370-EEB9-4260-82BF-C766048C992D}" type="pres">
      <dgm:prSet presAssocID="{A7718DBF-4D50-45B0-8DBF-AA48624A3911}" presName="parentText" presStyleLbl="node1" presStyleIdx="0" presStyleCnt="1" custScaleY="47882" custLinFactNeighborX="1045" custLinFactNeighborY="581">
        <dgm:presLayoutVars>
          <dgm:chMax val="0"/>
          <dgm:bulletEnabled val="1"/>
        </dgm:presLayoutVars>
      </dgm:prSet>
      <dgm:spPr/>
      <dgm:t>
        <a:bodyPr/>
        <a:lstStyle/>
        <a:p>
          <a:endParaRPr lang="en-GB"/>
        </a:p>
      </dgm:t>
    </dgm:pt>
    <dgm:pt modelId="{C0C40DAC-FB94-4547-818D-5F8102F41166}" type="pres">
      <dgm:prSet presAssocID="{A7718DBF-4D50-45B0-8DBF-AA48624A3911}" presName="childText" presStyleLbl="revTx" presStyleIdx="0" presStyleCnt="1">
        <dgm:presLayoutVars>
          <dgm:bulletEnabled val="1"/>
        </dgm:presLayoutVars>
      </dgm:prSet>
      <dgm:spPr/>
      <dgm:t>
        <a:bodyPr/>
        <a:lstStyle/>
        <a:p>
          <a:endParaRPr lang="en-GB"/>
        </a:p>
      </dgm:t>
    </dgm:pt>
  </dgm:ptLst>
  <dgm:cxnLst>
    <dgm:cxn modelId="{A20333D3-B9D0-4BE3-9784-FD07CC7FF558}" srcId="{A7718DBF-4D50-45B0-8DBF-AA48624A3911}" destId="{C2EC61AE-D62F-4FC3-A631-0BDA02A359C4}" srcOrd="0" destOrd="0" parTransId="{00A40EB0-2A71-4E86-BF15-0A83CE503CDC}" sibTransId="{3000576F-A3B2-4EF3-BB9B-28001FB770BD}"/>
    <dgm:cxn modelId="{DE10240E-234D-4786-88C4-DA5FAD95504F}" type="presOf" srcId="{5634B5C3-277D-4ECC-A007-B8CB32F68F0A}" destId="{C0C40DAC-FB94-4547-818D-5F8102F41166}" srcOrd="0" destOrd="1" presId="urn:microsoft.com/office/officeart/2005/8/layout/vList2"/>
    <dgm:cxn modelId="{93763049-D4FA-48A0-A9B1-DFAE12B56DE7}" type="presOf" srcId="{C2EC61AE-D62F-4FC3-A631-0BDA02A359C4}" destId="{C0C40DAC-FB94-4547-818D-5F8102F41166}" srcOrd="0" destOrd="0" presId="urn:microsoft.com/office/officeart/2005/8/layout/vList2"/>
    <dgm:cxn modelId="{C838BB1A-F2FA-4215-BE76-95A0AC499FBC}" srcId="{A7718DBF-4D50-45B0-8DBF-AA48624A3911}" destId="{B54E78FF-4087-4813-9A00-15D4B046DD10}" srcOrd="2" destOrd="0" parTransId="{8E51CAA6-54C6-4721-8CB6-237373A6E1B6}" sibTransId="{C3C38937-E297-4C81-8657-AB54603DCDE0}"/>
    <dgm:cxn modelId="{26BF75DD-178B-4BE9-9636-74025CB9439E}" type="presOf" srcId="{907591D3-973D-4809-B1D4-6A4DC57B0284}" destId="{A88C8B4D-8326-42B7-82E5-93F6091615EA}" srcOrd="0" destOrd="0" presId="urn:microsoft.com/office/officeart/2005/8/layout/vList2"/>
    <dgm:cxn modelId="{B6A612AB-B997-456B-B1FD-E294B9B4E5FF}" srcId="{A7718DBF-4D50-45B0-8DBF-AA48624A3911}" destId="{99F5F911-3472-4919-B30F-4C00C6CB6039}" srcOrd="3" destOrd="0" parTransId="{7616576E-0339-45E7-A23B-C2E45287D6A6}" sibTransId="{22B3A852-5A06-4263-AAD3-FEAEC14199BE}"/>
    <dgm:cxn modelId="{8F4AC1AB-43DB-4BC3-B52C-66C42792EE67}" type="presOf" srcId="{B54E78FF-4087-4813-9A00-15D4B046DD10}" destId="{C0C40DAC-FB94-4547-818D-5F8102F41166}" srcOrd="0" destOrd="2" presId="urn:microsoft.com/office/officeart/2005/8/layout/vList2"/>
    <dgm:cxn modelId="{ACF3526D-BB61-4576-8BA7-FCEAFF2E7183}" type="presOf" srcId="{A7718DBF-4D50-45B0-8DBF-AA48624A3911}" destId="{2E971370-EEB9-4260-82BF-C766048C992D}" srcOrd="0" destOrd="0" presId="urn:microsoft.com/office/officeart/2005/8/layout/vList2"/>
    <dgm:cxn modelId="{DD9C2B4E-EFBD-4892-BB19-3E62FB312D75}" type="presOf" srcId="{99F5F911-3472-4919-B30F-4C00C6CB6039}" destId="{C0C40DAC-FB94-4547-818D-5F8102F41166}" srcOrd="0" destOrd="3" presId="urn:microsoft.com/office/officeart/2005/8/layout/vList2"/>
    <dgm:cxn modelId="{57832ED2-4B58-4118-BB4A-F5391F276FB5}" srcId="{907591D3-973D-4809-B1D4-6A4DC57B0284}" destId="{A7718DBF-4D50-45B0-8DBF-AA48624A3911}" srcOrd="0" destOrd="0" parTransId="{62D43FC0-514B-4872-8988-634920D3D1BD}" sibTransId="{E7FACF3F-DCCC-4494-B77F-6CDE59BA23C3}"/>
    <dgm:cxn modelId="{F516E2E2-526D-49C7-98C3-962AF0971936}" srcId="{A7718DBF-4D50-45B0-8DBF-AA48624A3911}" destId="{5634B5C3-277D-4ECC-A007-B8CB32F68F0A}" srcOrd="1" destOrd="0" parTransId="{1623ADB0-5B8A-49BA-8D8B-6B5B8D41DF36}" sibTransId="{500B451F-A789-4667-9B8C-29ABDB77575D}"/>
    <dgm:cxn modelId="{C8D66F8E-1AF9-4E19-9589-BC8FD2D2C727}" type="presParOf" srcId="{A88C8B4D-8326-42B7-82E5-93F6091615EA}" destId="{2E971370-EEB9-4260-82BF-C766048C992D}" srcOrd="0" destOrd="0" presId="urn:microsoft.com/office/officeart/2005/8/layout/vList2"/>
    <dgm:cxn modelId="{657C5ACD-6042-47C4-87E6-73A82811EC83}" type="presParOf" srcId="{A88C8B4D-8326-42B7-82E5-93F6091615EA}" destId="{C0C40DAC-FB94-4547-818D-5F8102F41166}" srcOrd="1"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8D5E54C2-1B0F-4DCC-93C9-145DB19D027C}">
      <dgm:prSet custT="1"/>
      <dgm:spPr>
        <a:solidFill>
          <a:srgbClr val="9F1D1D"/>
        </a:solidFill>
        <a:ln>
          <a:solidFill>
            <a:schemeClr val="accent5">
              <a:lumMod val="50000"/>
            </a:schemeClr>
          </a:solidFill>
        </a:ln>
      </dgm:spPr>
      <dgm:t>
        <a:bodyPr/>
        <a:lstStyle/>
        <a:p>
          <a:pPr algn="ctr" rtl="0"/>
          <a:r>
            <a:rPr lang="el-GR" sz="2800" b="1" dirty="0" smtClean="0"/>
            <a:t>Μεθοδολογία Έρευνας </a:t>
          </a:r>
          <a:endParaRPr lang="en-GB" sz="2800" b="1" dirty="0"/>
        </a:p>
      </dgm:t>
    </dgm:pt>
    <dgm:pt modelId="{BF554970-C263-4ACA-98C6-F388F7390692}" type="parTrans" cxnId="{2B2679F0-446C-4A09-8ABF-D951099CCD73}">
      <dgm:prSet/>
      <dgm:spPr/>
      <dgm:t>
        <a:bodyPr/>
        <a:lstStyle/>
        <a:p>
          <a:endParaRPr lang="en-GB"/>
        </a:p>
      </dgm:t>
    </dgm:pt>
    <dgm:pt modelId="{CBEA54EC-73BD-4C1F-8CE1-2BEE78B4D385}" type="sibTrans" cxnId="{2B2679F0-446C-4A09-8ABF-D951099CCD73}">
      <dgm:prSet/>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 modelId="{944A9A7B-2339-4B8E-AA06-644B54FEBA87}" type="pres">
      <dgm:prSet presAssocID="{8D5E54C2-1B0F-4DCC-93C9-145DB19D027C}" presName="parentText" presStyleLbl="node1" presStyleIdx="0" presStyleCnt="1" custLinFactNeighborY="-31023">
        <dgm:presLayoutVars>
          <dgm:chMax val="0"/>
          <dgm:bulletEnabled val="1"/>
        </dgm:presLayoutVars>
      </dgm:prSet>
      <dgm:spPr/>
      <dgm:t>
        <a:bodyPr/>
        <a:lstStyle/>
        <a:p>
          <a:endParaRPr lang="en-GB"/>
        </a:p>
      </dgm:t>
    </dgm:pt>
  </dgm:ptLst>
  <dgm:cxnLst>
    <dgm:cxn modelId="{2B2679F0-446C-4A09-8ABF-D951099CCD73}" srcId="{524C50A4-AE8F-45A3-AAF6-16A064FB1AB5}" destId="{8D5E54C2-1B0F-4DCC-93C9-145DB19D027C}" srcOrd="0" destOrd="0" parTransId="{BF554970-C263-4ACA-98C6-F388F7390692}" sibTransId="{CBEA54EC-73BD-4C1F-8CE1-2BEE78B4D385}"/>
    <dgm:cxn modelId="{88881564-8299-46E3-92F2-D2E64B23A165}" type="presOf" srcId="{8D5E54C2-1B0F-4DCC-93C9-145DB19D027C}" destId="{944A9A7B-2339-4B8E-AA06-644B54FEBA87}" srcOrd="0" destOrd="0" presId="urn:microsoft.com/office/officeart/2005/8/layout/vList2"/>
    <dgm:cxn modelId="{6ACB6919-5E56-4176-82CB-9EB60B6C6A62}" type="presOf" srcId="{524C50A4-AE8F-45A3-AAF6-16A064FB1AB5}" destId="{7CB75B64-E489-4A77-AA5C-028549BA6106}" srcOrd="0" destOrd="0" presId="urn:microsoft.com/office/officeart/2005/8/layout/vList2"/>
    <dgm:cxn modelId="{6AEFA1F3-084A-4970-BCB0-F668447A1B82}" type="presParOf" srcId="{7CB75B64-E489-4A77-AA5C-028549BA6106}" destId="{944A9A7B-2339-4B8E-AA06-644B54FEBA87}"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8D5E54C2-1B0F-4DCC-93C9-145DB19D027C}">
      <dgm:prSet custT="1"/>
      <dgm:spPr>
        <a:solidFill>
          <a:srgbClr val="9F1D1D"/>
        </a:solidFill>
        <a:ln>
          <a:solidFill>
            <a:schemeClr val="accent5">
              <a:lumMod val="50000"/>
            </a:schemeClr>
          </a:solidFill>
        </a:ln>
      </dgm:spPr>
      <dgm:t>
        <a:bodyPr/>
        <a:lstStyle/>
        <a:p>
          <a:pPr algn="ctr" rtl="0"/>
          <a:r>
            <a:rPr lang="el-GR" sz="2800" b="1" dirty="0" smtClean="0"/>
            <a:t>Παρουσίαση-Σχολιασμός των αποτελεσμάτων</a:t>
          </a:r>
          <a:endParaRPr lang="en-GB" sz="2800" b="1" dirty="0"/>
        </a:p>
      </dgm:t>
    </dgm:pt>
    <dgm:pt modelId="{BF554970-C263-4ACA-98C6-F388F7390692}" type="parTrans" cxnId="{2B2679F0-446C-4A09-8ABF-D951099CCD73}">
      <dgm:prSet/>
      <dgm:spPr/>
      <dgm:t>
        <a:bodyPr/>
        <a:lstStyle/>
        <a:p>
          <a:endParaRPr lang="en-GB"/>
        </a:p>
      </dgm:t>
    </dgm:pt>
    <dgm:pt modelId="{CBEA54EC-73BD-4C1F-8CE1-2BEE78B4D385}" type="sibTrans" cxnId="{2B2679F0-446C-4A09-8ABF-D951099CCD73}">
      <dgm:prSet/>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 modelId="{944A9A7B-2339-4B8E-AA06-644B54FEBA87}" type="pres">
      <dgm:prSet presAssocID="{8D5E54C2-1B0F-4DCC-93C9-145DB19D027C}" presName="parentText" presStyleLbl="node1" presStyleIdx="0" presStyleCnt="1">
        <dgm:presLayoutVars>
          <dgm:chMax val="0"/>
          <dgm:bulletEnabled val="1"/>
        </dgm:presLayoutVars>
      </dgm:prSet>
      <dgm:spPr/>
      <dgm:t>
        <a:bodyPr/>
        <a:lstStyle/>
        <a:p>
          <a:endParaRPr lang="en-GB"/>
        </a:p>
      </dgm:t>
    </dgm:pt>
  </dgm:ptLst>
  <dgm:cxnLst>
    <dgm:cxn modelId="{2B2679F0-446C-4A09-8ABF-D951099CCD73}" srcId="{524C50A4-AE8F-45A3-AAF6-16A064FB1AB5}" destId="{8D5E54C2-1B0F-4DCC-93C9-145DB19D027C}" srcOrd="0" destOrd="0" parTransId="{BF554970-C263-4ACA-98C6-F388F7390692}" sibTransId="{CBEA54EC-73BD-4C1F-8CE1-2BEE78B4D385}"/>
    <dgm:cxn modelId="{2CDB8337-428A-4BED-ADED-C70904C11DB5}" type="presOf" srcId="{524C50A4-AE8F-45A3-AAF6-16A064FB1AB5}" destId="{7CB75B64-E489-4A77-AA5C-028549BA6106}" srcOrd="0" destOrd="0" presId="urn:microsoft.com/office/officeart/2005/8/layout/vList2"/>
    <dgm:cxn modelId="{EC0AB457-239B-4E57-8A7E-6F5B5A17092C}" type="presOf" srcId="{8D5E54C2-1B0F-4DCC-93C9-145DB19D027C}" destId="{944A9A7B-2339-4B8E-AA06-644B54FEBA87}" srcOrd="0" destOrd="0" presId="urn:microsoft.com/office/officeart/2005/8/layout/vList2"/>
    <dgm:cxn modelId="{6BECC195-B792-495F-9E9D-8C1EAB78E2AD}" type="presParOf" srcId="{7CB75B64-E489-4A77-AA5C-028549BA6106}" destId="{944A9A7B-2339-4B8E-AA06-644B54FEBA87}"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8D5E54C2-1B0F-4DCC-93C9-145DB19D027C}">
      <dgm:prSet custT="1"/>
      <dgm:spPr>
        <a:solidFill>
          <a:srgbClr val="9F1D1D"/>
        </a:solidFill>
        <a:ln>
          <a:solidFill>
            <a:schemeClr val="accent5">
              <a:lumMod val="50000"/>
            </a:schemeClr>
          </a:solidFill>
        </a:ln>
      </dgm:spPr>
      <dgm:t>
        <a:bodyPr/>
        <a:lstStyle/>
        <a:p>
          <a:pPr algn="ctr" rtl="0"/>
          <a:r>
            <a:rPr lang="el-GR" sz="2800" b="1" dirty="0" smtClean="0"/>
            <a:t>Παρουσίαση-Σχολιασμός των αποτελεσμάτων</a:t>
          </a:r>
          <a:endParaRPr lang="en-GB" sz="2800" b="1" dirty="0"/>
        </a:p>
      </dgm:t>
    </dgm:pt>
    <dgm:pt modelId="{BF554970-C263-4ACA-98C6-F388F7390692}" type="parTrans" cxnId="{2B2679F0-446C-4A09-8ABF-D951099CCD73}">
      <dgm:prSet/>
      <dgm:spPr/>
      <dgm:t>
        <a:bodyPr/>
        <a:lstStyle/>
        <a:p>
          <a:endParaRPr lang="en-GB"/>
        </a:p>
      </dgm:t>
    </dgm:pt>
    <dgm:pt modelId="{CBEA54EC-73BD-4C1F-8CE1-2BEE78B4D385}" type="sibTrans" cxnId="{2B2679F0-446C-4A09-8ABF-D951099CCD73}">
      <dgm:prSet/>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 modelId="{944A9A7B-2339-4B8E-AA06-644B54FEBA87}" type="pres">
      <dgm:prSet presAssocID="{8D5E54C2-1B0F-4DCC-93C9-145DB19D027C}" presName="parentText" presStyleLbl="node1" presStyleIdx="0" presStyleCnt="1">
        <dgm:presLayoutVars>
          <dgm:chMax val="0"/>
          <dgm:bulletEnabled val="1"/>
        </dgm:presLayoutVars>
      </dgm:prSet>
      <dgm:spPr/>
      <dgm:t>
        <a:bodyPr/>
        <a:lstStyle/>
        <a:p>
          <a:endParaRPr lang="en-GB"/>
        </a:p>
      </dgm:t>
    </dgm:pt>
  </dgm:ptLst>
  <dgm:cxnLst>
    <dgm:cxn modelId="{2B2679F0-446C-4A09-8ABF-D951099CCD73}" srcId="{524C50A4-AE8F-45A3-AAF6-16A064FB1AB5}" destId="{8D5E54C2-1B0F-4DCC-93C9-145DB19D027C}" srcOrd="0" destOrd="0" parTransId="{BF554970-C263-4ACA-98C6-F388F7390692}" sibTransId="{CBEA54EC-73BD-4C1F-8CE1-2BEE78B4D385}"/>
    <dgm:cxn modelId="{10CFEECB-709E-4784-979F-6432199DF76F}" type="presOf" srcId="{8D5E54C2-1B0F-4DCC-93C9-145DB19D027C}" destId="{944A9A7B-2339-4B8E-AA06-644B54FEBA87}" srcOrd="0" destOrd="0" presId="urn:microsoft.com/office/officeart/2005/8/layout/vList2"/>
    <dgm:cxn modelId="{31E5F181-0D77-4027-965D-87B3AED76F05}" type="presOf" srcId="{524C50A4-AE8F-45A3-AAF6-16A064FB1AB5}" destId="{7CB75B64-E489-4A77-AA5C-028549BA6106}" srcOrd="0" destOrd="0" presId="urn:microsoft.com/office/officeart/2005/8/layout/vList2"/>
    <dgm:cxn modelId="{ADEAAB52-802F-432D-BE5C-C1381927002A}" type="presParOf" srcId="{7CB75B64-E489-4A77-AA5C-028549BA6106}" destId="{944A9A7B-2339-4B8E-AA06-644B54FEBA87}"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8D5E54C2-1B0F-4DCC-93C9-145DB19D027C}">
      <dgm:prSet custT="1"/>
      <dgm:spPr>
        <a:solidFill>
          <a:srgbClr val="9F1D1D"/>
        </a:solidFill>
        <a:ln>
          <a:solidFill>
            <a:schemeClr val="accent5">
              <a:lumMod val="50000"/>
            </a:schemeClr>
          </a:solidFill>
        </a:ln>
      </dgm:spPr>
      <dgm:t>
        <a:bodyPr/>
        <a:lstStyle/>
        <a:p>
          <a:pPr algn="ctr" rtl="0"/>
          <a:r>
            <a:rPr lang="el-GR" sz="2800" b="1" dirty="0" smtClean="0"/>
            <a:t>Συζήτηση των ευρημάτων- Συμπεράσματα </a:t>
          </a:r>
          <a:endParaRPr lang="en-GB" sz="2800" b="1" dirty="0"/>
        </a:p>
      </dgm:t>
    </dgm:pt>
    <dgm:pt modelId="{BF554970-C263-4ACA-98C6-F388F7390692}" type="parTrans" cxnId="{2B2679F0-446C-4A09-8ABF-D951099CCD73}">
      <dgm:prSet/>
      <dgm:spPr/>
      <dgm:t>
        <a:bodyPr/>
        <a:lstStyle/>
        <a:p>
          <a:endParaRPr lang="en-GB"/>
        </a:p>
      </dgm:t>
    </dgm:pt>
    <dgm:pt modelId="{CBEA54EC-73BD-4C1F-8CE1-2BEE78B4D385}" type="sibTrans" cxnId="{2B2679F0-446C-4A09-8ABF-D951099CCD73}">
      <dgm:prSet/>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 modelId="{944A9A7B-2339-4B8E-AA06-644B54FEBA87}" type="pres">
      <dgm:prSet presAssocID="{8D5E54C2-1B0F-4DCC-93C9-145DB19D027C}" presName="parentText" presStyleLbl="node1" presStyleIdx="0" presStyleCnt="1">
        <dgm:presLayoutVars>
          <dgm:chMax val="0"/>
          <dgm:bulletEnabled val="1"/>
        </dgm:presLayoutVars>
      </dgm:prSet>
      <dgm:spPr/>
      <dgm:t>
        <a:bodyPr/>
        <a:lstStyle/>
        <a:p>
          <a:endParaRPr lang="en-GB"/>
        </a:p>
      </dgm:t>
    </dgm:pt>
  </dgm:ptLst>
  <dgm:cxnLst>
    <dgm:cxn modelId="{32C44E6B-8A22-4737-8D93-417293A7961A}" type="presOf" srcId="{524C50A4-AE8F-45A3-AAF6-16A064FB1AB5}" destId="{7CB75B64-E489-4A77-AA5C-028549BA6106}" srcOrd="0" destOrd="0" presId="urn:microsoft.com/office/officeart/2005/8/layout/vList2"/>
    <dgm:cxn modelId="{2B2679F0-446C-4A09-8ABF-D951099CCD73}" srcId="{524C50A4-AE8F-45A3-AAF6-16A064FB1AB5}" destId="{8D5E54C2-1B0F-4DCC-93C9-145DB19D027C}" srcOrd="0" destOrd="0" parTransId="{BF554970-C263-4ACA-98C6-F388F7390692}" sibTransId="{CBEA54EC-73BD-4C1F-8CE1-2BEE78B4D385}"/>
    <dgm:cxn modelId="{BD76A4A1-D2A0-4FBA-A282-8FA00A12928F}" type="presOf" srcId="{8D5E54C2-1B0F-4DCC-93C9-145DB19D027C}" destId="{944A9A7B-2339-4B8E-AA06-644B54FEBA87}" srcOrd="0" destOrd="0" presId="urn:microsoft.com/office/officeart/2005/8/layout/vList2"/>
    <dgm:cxn modelId="{A9CC20F3-18F2-4B4A-8697-4BE1B649B3B7}" type="presParOf" srcId="{7CB75B64-E489-4A77-AA5C-028549BA6106}" destId="{944A9A7B-2339-4B8E-AA06-644B54FEBA87}"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069AE2EC-6BFE-4DB2-AEEC-B072A6D68A9C}" type="doc">
      <dgm:prSet loTypeId="urn:microsoft.com/office/officeart/2005/8/layout/vList2" loCatId="list" qsTypeId="urn:microsoft.com/office/officeart/2005/8/quickstyle/3d4" qsCatId="3D" csTypeId="urn:microsoft.com/office/officeart/2005/8/colors/colorful1" csCatId="colorful" phldr="1"/>
      <dgm:spPr/>
      <dgm:t>
        <a:bodyPr/>
        <a:lstStyle/>
        <a:p>
          <a:endParaRPr lang="en-GB"/>
        </a:p>
      </dgm:t>
    </dgm:pt>
    <dgm:pt modelId="{DF4DB761-A31C-4744-B0F3-6ECF134C7D9D}">
      <dgm:prSet phldrT="[Κείμενο]" custT="1"/>
      <dgm:spPr>
        <a:solidFill>
          <a:srgbClr val="00B050"/>
        </a:solidFill>
      </dgm:spPr>
      <dgm:t>
        <a:bodyPr/>
        <a:lstStyle/>
        <a:p>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Η αποτίμηση του ΕΥ, από μεριάς των ειδικών της </a:t>
          </a:r>
          <a:r>
            <a:rPr lang="el-GR" sz="1800" b="1" kern="1200" dirty="0" err="1" smtClean="0">
              <a:solidFill>
                <a:schemeClr val="bg1"/>
              </a:solidFill>
              <a:effectLst>
                <a:outerShdw blurRad="38100" dist="38100" dir="2700000" algn="tl">
                  <a:srgbClr val="000000">
                    <a:alpha val="43137"/>
                  </a:srgbClr>
                </a:outerShdw>
              </a:effectLst>
              <a:latin typeface="+mn-lt"/>
              <a:ea typeface="+mn-ea"/>
              <a:cs typeface="+mn-cs"/>
            </a:rPr>
            <a:t>ΕξΑΕ</a:t>
          </a: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 κρίνεται ιδιαίτερα θετική ως προς τη μεθοδολογία της </a:t>
          </a:r>
          <a:r>
            <a:rPr lang="el-GR" sz="1800" b="1" kern="1200" dirty="0" err="1" smtClean="0">
              <a:solidFill>
                <a:schemeClr val="bg1"/>
              </a:solidFill>
              <a:effectLst>
                <a:outerShdw blurRad="38100" dist="38100" dir="2700000" algn="tl">
                  <a:srgbClr val="000000">
                    <a:alpha val="43137"/>
                  </a:srgbClr>
                </a:outerShdw>
              </a:effectLst>
              <a:latin typeface="+mn-lt"/>
              <a:ea typeface="+mn-ea"/>
              <a:cs typeface="+mn-cs"/>
            </a:rPr>
            <a:t>ΕξΑΕ</a:t>
          </a: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 και τις αρχές της </a:t>
          </a:r>
          <a:r>
            <a:rPr lang="el-GR" sz="1800" b="1" kern="1200" dirty="0" err="1" smtClean="0">
              <a:solidFill>
                <a:schemeClr val="bg1"/>
              </a:solidFill>
              <a:effectLst>
                <a:outerShdw blurRad="38100" dist="38100" dir="2700000" algn="tl">
                  <a:srgbClr val="000000">
                    <a:alpha val="43137"/>
                  </a:srgbClr>
                </a:outerShdw>
              </a:effectLst>
              <a:latin typeface="+mn-lt"/>
              <a:ea typeface="+mn-ea"/>
              <a:cs typeface="+mn-cs"/>
            </a:rPr>
            <a:t>Πολυμεσικής</a:t>
          </a: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 μάθησης</a:t>
          </a:r>
          <a:endParaRPr lang="en-GB" sz="1800" b="1" kern="1200" dirty="0">
            <a:solidFill>
              <a:schemeClr val="bg1"/>
            </a:solidFill>
            <a:effectLst>
              <a:outerShdw blurRad="38100" dist="38100" dir="2700000" algn="tl">
                <a:srgbClr val="000000">
                  <a:alpha val="43137"/>
                </a:srgbClr>
              </a:outerShdw>
            </a:effectLst>
            <a:latin typeface="+mn-lt"/>
            <a:ea typeface="+mn-ea"/>
            <a:cs typeface="+mn-cs"/>
          </a:endParaRPr>
        </a:p>
      </dgm:t>
    </dgm:pt>
    <dgm:pt modelId="{E4801C44-886E-4B4B-B91E-E11AF899DB44}" type="parTrans" cxnId="{0CD653A5-F984-45A0-A3D8-C28EDCC3EDE6}">
      <dgm:prSet/>
      <dgm:spPr/>
      <dgm:t>
        <a:bodyPr/>
        <a:lstStyle/>
        <a:p>
          <a:endParaRPr lang="en-GB"/>
        </a:p>
      </dgm:t>
    </dgm:pt>
    <dgm:pt modelId="{66C965C4-4C4D-4F17-B7A7-B88E4B98EB48}" type="sibTrans" cxnId="{0CD653A5-F984-45A0-A3D8-C28EDCC3EDE6}">
      <dgm:prSet/>
      <dgm:spPr/>
      <dgm:t>
        <a:bodyPr/>
        <a:lstStyle/>
        <a:p>
          <a:endParaRPr lang="en-GB"/>
        </a:p>
      </dgm:t>
    </dgm:pt>
    <dgm:pt modelId="{59535364-DA76-4E7F-A0C4-602136595211}">
      <dgm:prSet phldrT="[Κείμενο]" custT="1"/>
      <dgm:spPr/>
      <dgm:t>
        <a:bodyPr/>
        <a:lstStyle/>
        <a:p>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Προτείνεται η εφαρμογή του ΕΥ σε μεγαλύτερο αριθμό σχολείων Πρωτοβάθμιας και Δευτεροβάθμιας Εκπαίδευσης</a:t>
          </a:r>
          <a:endParaRPr lang="en-GB" sz="1800" b="1" kern="1200" dirty="0">
            <a:solidFill>
              <a:schemeClr val="bg1"/>
            </a:solidFill>
            <a:effectLst>
              <a:outerShdw blurRad="38100" dist="38100" dir="2700000" algn="tl">
                <a:srgbClr val="000000">
                  <a:alpha val="43137"/>
                </a:srgbClr>
              </a:outerShdw>
            </a:effectLst>
            <a:latin typeface="+mn-lt"/>
            <a:ea typeface="+mn-ea"/>
            <a:cs typeface="+mn-cs"/>
          </a:endParaRPr>
        </a:p>
      </dgm:t>
    </dgm:pt>
    <dgm:pt modelId="{6277068D-A489-421D-A6B6-9EA6B2586BC4}" type="parTrans" cxnId="{BDB97591-5040-42FE-B206-73DE512AB0BE}">
      <dgm:prSet/>
      <dgm:spPr/>
      <dgm:t>
        <a:bodyPr/>
        <a:lstStyle/>
        <a:p>
          <a:endParaRPr lang="en-GB"/>
        </a:p>
      </dgm:t>
    </dgm:pt>
    <dgm:pt modelId="{07504B44-688D-4B48-A382-126334AEF4D6}" type="sibTrans" cxnId="{BDB97591-5040-42FE-B206-73DE512AB0BE}">
      <dgm:prSet/>
      <dgm:spPr/>
      <dgm:t>
        <a:bodyPr/>
        <a:lstStyle/>
        <a:p>
          <a:endParaRPr lang="en-GB"/>
        </a:p>
      </dgm:t>
    </dgm:pt>
    <dgm:pt modelId="{4D725C6E-2ACB-4471-85AB-6E2340DA813D}">
      <dgm:prSet phldrT="[Κείμενο]" custT="1"/>
      <dgm:spPr>
        <a:solidFill>
          <a:srgbClr val="002060"/>
        </a:solidFill>
      </dgm:spPr>
      <dgm:t>
        <a:bodyPr/>
        <a:lstStyle/>
        <a:p>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Οι μαθητές διαμόρφωσαν θετική άποψη για το ΕΥ τόσο προς τη χρήση και κατανόηση των αντικειμένων όσο και προς το ενδιαφέρον που τους δημιουργήθηκε μελετώντας το</a:t>
          </a:r>
          <a:endParaRPr lang="en-GB" sz="1800" b="1" kern="1200" dirty="0">
            <a:solidFill>
              <a:schemeClr val="bg1"/>
            </a:solidFill>
            <a:effectLst>
              <a:outerShdw blurRad="38100" dist="38100" dir="2700000" algn="tl">
                <a:srgbClr val="000000">
                  <a:alpha val="43137"/>
                </a:srgbClr>
              </a:outerShdw>
            </a:effectLst>
            <a:latin typeface="+mn-lt"/>
            <a:ea typeface="+mn-ea"/>
            <a:cs typeface="+mn-cs"/>
          </a:endParaRPr>
        </a:p>
      </dgm:t>
    </dgm:pt>
    <dgm:pt modelId="{9C17A677-C74A-45AB-913E-54E4B14BE2B7}" type="parTrans" cxnId="{60C137F0-D738-4BC1-8A4F-8B3A2CD6E460}">
      <dgm:prSet/>
      <dgm:spPr/>
      <dgm:t>
        <a:bodyPr/>
        <a:lstStyle/>
        <a:p>
          <a:endParaRPr lang="en-GB"/>
        </a:p>
      </dgm:t>
    </dgm:pt>
    <dgm:pt modelId="{416D368E-E139-4A14-8043-09FE76D9F2F7}" type="sibTrans" cxnId="{60C137F0-D738-4BC1-8A4F-8B3A2CD6E460}">
      <dgm:prSet/>
      <dgm:spPr/>
      <dgm:t>
        <a:bodyPr/>
        <a:lstStyle/>
        <a:p>
          <a:endParaRPr lang="en-GB"/>
        </a:p>
      </dgm:t>
    </dgm:pt>
    <dgm:pt modelId="{D05AFB49-1AB1-4808-9418-82862A4588EB}">
      <dgm:prSet phldrT="[Κείμενο]" custT="1"/>
      <dgm:spPr>
        <a:solidFill>
          <a:srgbClr val="002060"/>
        </a:solidFill>
      </dgm:spPr>
      <dgm:t>
        <a:bodyPr/>
        <a:lstStyle/>
        <a:p>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Τα αποτελέσματα των μαθητών στα 2 </a:t>
          </a:r>
          <a:r>
            <a:rPr lang="en-US" sz="1800" b="1" kern="1200" dirty="0" smtClean="0">
              <a:solidFill>
                <a:schemeClr val="bg1"/>
              </a:solidFill>
              <a:effectLst>
                <a:outerShdw blurRad="38100" dist="38100" dir="2700000" algn="tl">
                  <a:srgbClr val="000000">
                    <a:alpha val="43137"/>
                  </a:srgbClr>
                </a:outerShdw>
              </a:effectLst>
              <a:latin typeface="+mn-lt"/>
              <a:ea typeface="+mn-ea"/>
              <a:cs typeface="+mn-cs"/>
            </a:rPr>
            <a:t>test </a:t>
          </a: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αξιολόγησης αποδεικνύουν πως εμπέδωσαν σε μεγάλο βαθμό τους στόχους του ΕΥ, επιβεβαιώνοντας τη μαθησιακή αποτελεσματικότητά του</a:t>
          </a:r>
          <a:endParaRPr lang="en-GB" sz="1800" b="1" kern="1200" dirty="0">
            <a:solidFill>
              <a:schemeClr val="bg1"/>
            </a:solidFill>
            <a:effectLst>
              <a:outerShdw blurRad="38100" dist="38100" dir="2700000" algn="tl">
                <a:srgbClr val="000000">
                  <a:alpha val="43137"/>
                </a:srgbClr>
              </a:outerShdw>
            </a:effectLst>
            <a:latin typeface="+mn-lt"/>
            <a:ea typeface="+mn-ea"/>
            <a:cs typeface="+mn-cs"/>
          </a:endParaRPr>
        </a:p>
      </dgm:t>
    </dgm:pt>
    <dgm:pt modelId="{7BAEB8AB-2939-43F8-8659-2E252F774671}" type="parTrans" cxnId="{11EA04C3-0A66-4AA0-BD60-01677F616B4B}">
      <dgm:prSet/>
      <dgm:spPr/>
      <dgm:t>
        <a:bodyPr/>
        <a:lstStyle/>
        <a:p>
          <a:endParaRPr lang="en-GB"/>
        </a:p>
      </dgm:t>
    </dgm:pt>
    <dgm:pt modelId="{DBF4B2E2-DBED-4031-B05D-027260F493C7}" type="sibTrans" cxnId="{11EA04C3-0A66-4AA0-BD60-01677F616B4B}">
      <dgm:prSet/>
      <dgm:spPr/>
      <dgm:t>
        <a:bodyPr/>
        <a:lstStyle/>
        <a:p>
          <a:endParaRPr lang="en-GB"/>
        </a:p>
      </dgm:t>
    </dgm:pt>
    <dgm:pt modelId="{D46F1167-99D8-4AF7-8B52-56A2864D473E}">
      <dgm:prSet phldrT="[Κείμενο]" custT="1"/>
      <dgm:spPr>
        <a:solidFill>
          <a:srgbClr val="00B050"/>
        </a:solidFill>
      </dgm:spPr>
      <dgm:t>
        <a:bodyPr/>
        <a:lstStyle/>
        <a:p>
          <a:r>
            <a:rPr lang="el-GR" sz="1600" b="1" kern="1200" dirty="0" smtClean="0">
              <a:solidFill>
                <a:schemeClr val="bg1"/>
              </a:solidFill>
              <a:effectLst>
                <a:outerShdw blurRad="38100" dist="38100" dir="2700000" algn="tl">
                  <a:srgbClr val="000000">
                    <a:alpha val="43137"/>
                  </a:srgbClr>
                </a:outerShdw>
              </a:effectLst>
              <a:latin typeface="+mn-lt"/>
              <a:ea typeface="+mn-ea"/>
              <a:cs typeface="+mn-cs"/>
            </a:rPr>
            <a:t>Το ΕΥ, σύμφωνα με τους ειδικούς της </a:t>
          </a:r>
          <a:r>
            <a:rPr lang="el-GR" sz="1600" b="1" kern="1200" dirty="0" err="1" smtClean="0">
              <a:solidFill>
                <a:schemeClr val="bg1"/>
              </a:solidFill>
              <a:effectLst>
                <a:outerShdw blurRad="38100" dist="38100" dir="2700000" algn="tl">
                  <a:srgbClr val="000000">
                    <a:alpha val="43137"/>
                  </a:srgbClr>
                </a:outerShdw>
              </a:effectLst>
              <a:latin typeface="+mn-lt"/>
              <a:ea typeface="+mn-ea"/>
              <a:cs typeface="+mn-cs"/>
            </a:rPr>
            <a:t>ΕξΑΕ</a:t>
          </a:r>
          <a:r>
            <a:rPr lang="el-GR" sz="1600" b="1" kern="1200" dirty="0" smtClean="0">
              <a:solidFill>
                <a:schemeClr val="bg1"/>
              </a:solidFill>
              <a:effectLst>
                <a:outerShdw blurRad="38100" dist="38100" dir="2700000" algn="tl">
                  <a:srgbClr val="000000">
                    <a:alpha val="43137"/>
                  </a:srgbClr>
                </a:outerShdw>
              </a:effectLst>
              <a:latin typeface="+mn-lt"/>
              <a:ea typeface="+mn-ea"/>
              <a:cs typeface="+mn-cs"/>
            </a:rPr>
            <a:t>, διαθέτει πληθώρα θετικών στοιχείων όπως η </a:t>
          </a:r>
          <a:r>
            <a:rPr lang="el-GR" sz="1600" b="1" kern="1200" dirty="0" err="1" smtClean="0">
              <a:solidFill>
                <a:schemeClr val="bg1"/>
              </a:solidFill>
              <a:effectLst>
                <a:outerShdw blurRad="38100" dist="38100" dir="2700000" algn="tl">
                  <a:srgbClr val="000000">
                    <a:alpha val="43137"/>
                  </a:srgbClr>
                </a:outerShdw>
              </a:effectLst>
              <a:latin typeface="+mn-lt"/>
              <a:ea typeface="+mn-ea"/>
              <a:cs typeface="+mn-cs"/>
            </a:rPr>
            <a:t>πολυμεσικότητα</a:t>
          </a:r>
          <a:r>
            <a:rPr lang="el-GR" sz="1600" b="1" kern="1200" dirty="0" smtClean="0">
              <a:solidFill>
                <a:schemeClr val="bg1"/>
              </a:solidFill>
              <a:effectLst>
                <a:outerShdw blurRad="38100" dist="38100" dir="2700000" algn="tl">
                  <a:srgbClr val="000000">
                    <a:alpha val="43137"/>
                  </a:srgbClr>
                </a:outerShdw>
              </a:effectLst>
              <a:latin typeface="+mn-lt"/>
              <a:ea typeface="+mn-ea"/>
              <a:cs typeface="+mn-cs"/>
            </a:rPr>
            <a:t> και το εύρος των δραστηριοτήτων-ανάγκη για συμπληρωματικές βελτιωτικές κινήσεις (αλληλεπίδραση στο ΕΥ, τεχνικά ζητήματα)</a:t>
          </a:r>
          <a:endParaRPr lang="en-GB" sz="1600" b="1" kern="1200" dirty="0">
            <a:solidFill>
              <a:schemeClr val="bg1"/>
            </a:solidFill>
            <a:effectLst>
              <a:outerShdw blurRad="38100" dist="38100" dir="2700000" algn="tl">
                <a:srgbClr val="000000">
                  <a:alpha val="43137"/>
                </a:srgbClr>
              </a:outerShdw>
            </a:effectLst>
            <a:latin typeface="+mn-lt"/>
            <a:ea typeface="+mn-ea"/>
            <a:cs typeface="+mn-cs"/>
          </a:endParaRPr>
        </a:p>
      </dgm:t>
    </dgm:pt>
    <dgm:pt modelId="{56906C9C-2034-41C1-8DF8-06AC180A8A30}" type="parTrans" cxnId="{15C2CD90-4087-4FB2-BC4A-BA1455AA65D0}">
      <dgm:prSet/>
      <dgm:spPr/>
      <dgm:t>
        <a:bodyPr/>
        <a:lstStyle/>
        <a:p>
          <a:endParaRPr lang="el-GR"/>
        </a:p>
      </dgm:t>
    </dgm:pt>
    <dgm:pt modelId="{136DF3E8-EA5F-470D-A88A-F08094E4C6C5}" type="sibTrans" cxnId="{15C2CD90-4087-4FB2-BC4A-BA1455AA65D0}">
      <dgm:prSet/>
      <dgm:spPr/>
      <dgm:t>
        <a:bodyPr/>
        <a:lstStyle/>
        <a:p>
          <a:endParaRPr lang="el-GR"/>
        </a:p>
      </dgm:t>
    </dgm:pt>
    <dgm:pt modelId="{62827747-B68B-44B8-A81F-913AB38C5CD3}" type="pres">
      <dgm:prSet presAssocID="{069AE2EC-6BFE-4DB2-AEEC-B072A6D68A9C}" presName="linear" presStyleCnt="0">
        <dgm:presLayoutVars>
          <dgm:animLvl val="lvl"/>
          <dgm:resizeHandles val="exact"/>
        </dgm:presLayoutVars>
      </dgm:prSet>
      <dgm:spPr/>
      <dgm:t>
        <a:bodyPr/>
        <a:lstStyle/>
        <a:p>
          <a:endParaRPr lang="el-GR"/>
        </a:p>
      </dgm:t>
    </dgm:pt>
    <dgm:pt modelId="{EC4FA889-CCE6-4447-B45D-D5AEBBB97C3D}" type="pres">
      <dgm:prSet presAssocID="{4D725C6E-2ACB-4471-85AB-6E2340DA813D}" presName="parentText" presStyleLbl="node1" presStyleIdx="0" presStyleCnt="5" custLinFactY="184417" custLinFactNeighborY="200000">
        <dgm:presLayoutVars>
          <dgm:chMax val="0"/>
          <dgm:bulletEnabled val="1"/>
        </dgm:presLayoutVars>
      </dgm:prSet>
      <dgm:spPr/>
      <dgm:t>
        <a:bodyPr/>
        <a:lstStyle/>
        <a:p>
          <a:endParaRPr lang="el-GR"/>
        </a:p>
      </dgm:t>
    </dgm:pt>
    <dgm:pt modelId="{895ED1AD-EC37-4279-8E42-10D44833A72A}" type="pres">
      <dgm:prSet presAssocID="{416D368E-E139-4A14-8043-09FE76D9F2F7}" presName="spacer" presStyleCnt="0"/>
      <dgm:spPr/>
    </dgm:pt>
    <dgm:pt modelId="{51653F1F-7887-415D-B8D6-A0E006BA6B34}" type="pres">
      <dgm:prSet presAssocID="{D05AFB49-1AB1-4808-9418-82862A4588EB}" presName="parentText" presStyleLbl="node1" presStyleIdx="1" presStyleCnt="5" custLinFactY="178201" custLinFactNeighborY="200000">
        <dgm:presLayoutVars>
          <dgm:chMax val="0"/>
          <dgm:bulletEnabled val="1"/>
        </dgm:presLayoutVars>
      </dgm:prSet>
      <dgm:spPr/>
      <dgm:t>
        <a:bodyPr/>
        <a:lstStyle/>
        <a:p>
          <a:endParaRPr lang="el-GR"/>
        </a:p>
      </dgm:t>
    </dgm:pt>
    <dgm:pt modelId="{EF8C63AE-299B-4724-A920-1274FC018754}" type="pres">
      <dgm:prSet presAssocID="{DBF4B2E2-DBED-4031-B05D-027260F493C7}" presName="spacer" presStyleCnt="0"/>
      <dgm:spPr/>
    </dgm:pt>
    <dgm:pt modelId="{5ABC8271-ECE5-4AE7-A834-C440DF68FEB1}" type="pres">
      <dgm:prSet presAssocID="{DF4DB761-A31C-4744-B0F3-6ECF134C7D9D}" presName="parentText" presStyleLbl="node1" presStyleIdx="2" presStyleCnt="5" custLinFactY="-200000" custLinFactNeighborY="-268631">
        <dgm:presLayoutVars>
          <dgm:chMax val="0"/>
          <dgm:bulletEnabled val="1"/>
        </dgm:presLayoutVars>
      </dgm:prSet>
      <dgm:spPr/>
      <dgm:t>
        <a:bodyPr/>
        <a:lstStyle/>
        <a:p>
          <a:endParaRPr lang="el-GR"/>
        </a:p>
      </dgm:t>
    </dgm:pt>
    <dgm:pt modelId="{FA62634A-09B5-4F31-8235-A022514E7BA4}" type="pres">
      <dgm:prSet presAssocID="{66C965C4-4C4D-4F17-B7A7-B88E4B98EB48}" presName="spacer" presStyleCnt="0"/>
      <dgm:spPr/>
    </dgm:pt>
    <dgm:pt modelId="{F88847E6-0990-471E-BF51-31A840A57CFA}" type="pres">
      <dgm:prSet presAssocID="{59535364-DA76-4E7F-A0C4-602136595211}" presName="parentText" presStyleLbl="node1" presStyleIdx="3" presStyleCnt="5" custLinFactY="71985" custLinFactNeighborY="100000">
        <dgm:presLayoutVars>
          <dgm:chMax val="0"/>
          <dgm:bulletEnabled val="1"/>
        </dgm:presLayoutVars>
      </dgm:prSet>
      <dgm:spPr/>
      <dgm:t>
        <a:bodyPr/>
        <a:lstStyle/>
        <a:p>
          <a:endParaRPr lang="el-GR"/>
        </a:p>
      </dgm:t>
    </dgm:pt>
    <dgm:pt modelId="{596690EC-01CA-4C48-84BD-B4AF419AE08B}" type="pres">
      <dgm:prSet presAssocID="{07504B44-688D-4B48-A382-126334AEF4D6}" presName="spacer" presStyleCnt="0"/>
      <dgm:spPr/>
    </dgm:pt>
    <dgm:pt modelId="{17976FEE-368C-4D61-BB3E-0E7C7F5D16AE}" type="pres">
      <dgm:prSet presAssocID="{D46F1167-99D8-4AF7-8B52-56A2864D473E}" presName="parentText" presStyleLbl="node1" presStyleIdx="4" presStyleCnt="5" custLinFactY="-304776" custLinFactNeighborY="-400000">
        <dgm:presLayoutVars>
          <dgm:chMax val="0"/>
          <dgm:bulletEnabled val="1"/>
        </dgm:presLayoutVars>
      </dgm:prSet>
      <dgm:spPr/>
      <dgm:t>
        <a:bodyPr/>
        <a:lstStyle/>
        <a:p>
          <a:endParaRPr lang="el-GR"/>
        </a:p>
      </dgm:t>
    </dgm:pt>
  </dgm:ptLst>
  <dgm:cxnLst>
    <dgm:cxn modelId="{4F2A7A08-A994-45B7-B4D7-42404DB14C61}" type="presOf" srcId="{4D725C6E-2ACB-4471-85AB-6E2340DA813D}" destId="{EC4FA889-CCE6-4447-B45D-D5AEBBB97C3D}" srcOrd="0" destOrd="0" presId="urn:microsoft.com/office/officeart/2005/8/layout/vList2"/>
    <dgm:cxn modelId="{61149535-06BC-4871-907A-CA3E707D78FB}" type="presOf" srcId="{069AE2EC-6BFE-4DB2-AEEC-B072A6D68A9C}" destId="{62827747-B68B-44B8-A81F-913AB38C5CD3}" srcOrd="0" destOrd="0" presId="urn:microsoft.com/office/officeart/2005/8/layout/vList2"/>
    <dgm:cxn modelId="{C37E8DB6-BE6A-45B3-BD4E-28A7BA67B3D3}" type="presOf" srcId="{DF4DB761-A31C-4744-B0F3-6ECF134C7D9D}" destId="{5ABC8271-ECE5-4AE7-A834-C440DF68FEB1}" srcOrd="0" destOrd="0" presId="urn:microsoft.com/office/officeart/2005/8/layout/vList2"/>
    <dgm:cxn modelId="{11EA04C3-0A66-4AA0-BD60-01677F616B4B}" srcId="{069AE2EC-6BFE-4DB2-AEEC-B072A6D68A9C}" destId="{D05AFB49-1AB1-4808-9418-82862A4588EB}" srcOrd="1" destOrd="0" parTransId="{7BAEB8AB-2939-43F8-8659-2E252F774671}" sibTransId="{DBF4B2E2-DBED-4031-B05D-027260F493C7}"/>
    <dgm:cxn modelId="{15C2CD90-4087-4FB2-BC4A-BA1455AA65D0}" srcId="{069AE2EC-6BFE-4DB2-AEEC-B072A6D68A9C}" destId="{D46F1167-99D8-4AF7-8B52-56A2864D473E}" srcOrd="4" destOrd="0" parTransId="{56906C9C-2034-41C1-8DF8-06AC180A8A30}" sibTransId="{136DF3E8-EA5F-470D-A88A-F08094E4C6C5}"/>
    <dgm:cxn modelId="{1B29A3F8-EB9C-4D1F-AA1A-54F4B5E0C197}" type="presOf" srcId="{D46F1167-99D8-4AF7-8B52-56A2864D473E}" destId="{17976FEE-368C-4D61-BB3E-0E7C7F5D16AE}" srcOrd="0" destOrd="0" presId="urn:microsoft.com/office/officeart/2005/8/layout/vList2"/>
    <dgm:cxn modelId="{32DBA331-3FAD-4875-966F-C11C5DB12402}" type="presOf" srcId="{D05AFB49-1AB1-4808-9418-82862A4588EB}" destId="{51653F1F-7887-415D-B8D6-A0E006BA6B34}" srcOrd="0" destOrd="0" presId="urn:microsoft.com/office/officeart/2005/8/layout/vList2"/>
    <dgm:cxn modelId="{BDB97591-5040-42FE-B206-73DE512AB0BE}" srcId="{069AE2EC-6BFE-4DB2-AEEC-B072A6D68A9C}" destId="{59535364-DA76-4E7F-A0C4-602136595211}" srcOrd="3" destOrd="0" parTransId="{6277068D-A489-421D-A6B6-9EA6B2586BC4}" sibTransId="{07504B44-688D-4B48-A382-126334AEF4D6}"/>
    <dgm:cxn modelId="{60C137F0-D738-4BC1-8A4F-8B3A2CD6E460}" srcId="{069AE2EC-6BFE-4DB2-AEEC-B072A6D68A9C}" destId="{4D725C6E-2ACB-4471-85AB-6E2340DA813D}" srcOrd="0" destOrd="0" parTransId="{9C17A677-C74A-45AB-913E-54E4B14BE2B7}" sibTransId="{416D368E-E139-4A14-8043-09FE76D9F2F7}"/>
    <dgm:cxn modelId="{0CD653A5-F984-45A0-A3D8-C28EDCC3EDE6}" srcId="{069AE2EC-6BFE-4DB2-AEEC-B072A6D68A9C}" destId="{DF4DB761-A31C-4744-B0F3-6ECF134C7D9D}" srcOrd="2" destOrd="0" parTransId="{E4801C44-886E-4B4B-B91E-E11AF899DB44}" sibTransId="{66C965C4-4C4D-4F17-B7A7-B88E4B98EB48}"/>
    <dgm:cxn modelId="{FEB04D9D-6BB4-4179-B456-78D0656F4650}" type="presOf" srcId="{59535364-DA76-4E7F-A0C4-602136595211}" destId="{F88847E6-0990-471E-BF51-31A840A57CFA}" srcOrd="0" destOrd="0" presId="urn:microsoft.com/office/officeart/2005/8/layout/vList2"/>
    <dgm:cxn modelId="{6C18C9DA-3B55-4011-852E-E2275A7ABE87}" type="presParOf" srcId="{62827747-B68B-44B8-A81F-913AB38C5CD3}" destId="{EC4FA889-CCE6-4447-B45D-D5AEBBB97C3D}" srcOrd="0" destOrd="0" presId="urn:microsoft.com/office/officeart/2005/8/layout/vList2"/>
    <dgm:cxn modelId="{86B3A9A6-C3B0-4369-B619-5EA6B28A3576}" type="presParOf" srcId="{62827747-B68B-44B8-A81F-913AB38C5CD3}" destId="{895ED1AD-EC37-4279-8E42-10D44833A72A}" srcOrd="1" destOrd="0" presId="urn:microsoft.com/office/officeart/2005/8/layout/vList2"/>
    <dgm:cxn modelId="{47AB82FD-1A4E-482D-83EE-30BAEBDBD1DD}" type="presParOf" srcId="{62827747-B68B-44B8-A81F-913AB38C5CD3}" destId="{51653F1F-7887-415D-B8D6-A0E006BA6B34}" srcOrd="2" destOrd="0" presId="urn:microsoft.com/office/officeart/2005/8/layout/vList2"/>
    <dgm:cxn modelId="{EAF73273-F18E-491B-9E8B-37D8E05C0C99}" type="presParOf" srcId="{62827747-B68B-44B8-A81F-913AB38C5CD3}" destId="{EF8C63AE-299B-4724-A920-1274FC018754}" srcOrd="3" destOrd="0" presId="urn:microsoft.com/office/officeart/2005/8/layout/vList2"/>
    <dgm:cxn modelId="{B8CC39C7-1212-4FAE-90E5-E26BB970F835}" type="presParOf" srcId="{62827747-B68B-44B8-A81F-913AB38C5CD3}" destId="{5ABC8271-ECE5-4AE7-A834-C440DF68FEB1}" srcOrd="4" destOrd="0" presId="urn:microsoft.com/office/officeart/2005/8/layout/vList2"/>
    <dgm:cxn modelId="{DBE01C6F-01A1-45BA-8BD9-824F15AE2F68}" type="presParOf" srcId="{62827747-B68B-44B8-A81F-913AB38C5CD3}" destId="{FA62634A-09B5-4F31-8235-A022514E7BA4}" srcOrd="5" destOrd="0" presId="urn:microsoft.com/office/officeart/2005/8/layout/vList2"/>
    <dgm:cxn modelId="{76B11009-399B-4510-B879-BA0DCF69D855}" type="presParOf" srcId="{62827747-B68B-44B8-A81F-913AB38C5CD3}" destId="{F88847E6-0990-471E-BF51-31A840A57CFA}" srcOrd="6" destOrd="0" presId="urn:microsoft.com/office/officeart/2005/8/layout/vList2"/>
    <dgm:cxn modelId="{98D898E4-A257-4FAB-BCBA-A4149BF1B9FB}" type="presParOf" srcId="{62827747-B68B-44B8-A81F-913AB38C5CD3}" destId="{596690EC-01CA-4C48-84BD-B4AF419AE08B}" srcOrd="7" destOrd="0" presId="urn:microsoft.com/office/officeart/2005/8/layout/vList2"/>
    <dgm:cxn modelId="{531887D9-4828-42F4-B62C-6E788F7E498A}" type="presParOf" srcId="{62827747-B68B-44B8-A81F-913AB38C5CD3}" destId="{17976FEE-368C-4D61-BB3E-0E7C7F5D16AE}" srcOrd="8"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Lst>
  <dgm:cxnLst>
    <dgm:cxn modelId="{EDAC873C-DB29-4709-AA00-75070AB58619}" type="presOf" srcId="{524C50A4-AE8F-45A3-AAF6-16A064FB1AB5}" destId="{7CB75B64-E489-4A77-AA5C-028549BA6106}"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07B339F-9FEE-4F76-B8B3-C280A3EBAEDE}" type="doc">
      <dgm:prSet loTypeId="urn:microsoft.com/office/officeart/2005/8/layout/hList6" loCatId="list" qsTypeId="urn:microsoft.com/office/officeart/2005/8/quickstyle/simple1" qsCatId="simple" csTypeId="urn:microsoft.com/office/officeart/2005/8/colors/colorful5" csCatId="colorful" phldr="1"/>
      <dgm:spPr/>
      <dgm:t>
        <a:bodyPr/>
        <a:lstStyle/>
        <a:p>
          <a:endParaRPr lang="en-GB"/>
        </a:p>
      </dgm:t>
    </dgm:pt>
    <dgm:pt modelId="{6CF7AF40-68FC-4A23-906F-4FDFB1287BCD}">
      <dgm:prSet phldrT="[Κείμενο]" custT="1"/>
      <dgm:spPr>
        <a:scene3d>
          <a:camera prst="orthographicFront"/>
          <a:lightRig rig="threePt" dir="t"/>
        </a:scene3d>
        <a:sp3d>
          <a:bevelT prst="angle"/>
        </a:sp3d>
      </dgm:spPr>
      <dgm:t>
        <a:bodyPr tIns="324000" anchor="t" anchorCtr="0"/>
        <a:lstStyle/>
        <a:p>
          <a:r>
            <a:rPr lang="el-GR" sz="2300" b="1" smtClean="0">
              <a:effectLst>
                <a:outerShdw blurRad="38100" dist="38100" dir="2700000" algn="tl">
                  <a:srgbClr val="000000">
                    <a:alpha val="43137"/>
                  </a:srgbClr>
                </a:outerShdw>
              </a:effectLst>
              <a:latin typeface="Bahnschrift Condensed" pitchFamily="34" charset="0"/>
            </a:rPr>
            <a:t>Εκπαιδευτική</a:t>
          </a:r>
          <a:endParaRPr lang="en-GB" sz="2300" b="1" dirty="0">
            <a:effectLst>
              <a:outerShdw blurRad="38100" dist="38100" dir="2700000" algn="tl">
                <a:srgbClr val="000000">
                  <a:alpha val="43137"/>
                </a:srgbClr>
              </a:outerShdw>
            </a:effectLst>
            <a:latin typeface="Bahnschrift Condensed" pitchFamily="34" charset="0"/>
          </a:endParaRPr>
        </a:p>
      </dgm:t>
    </dgm:pt>
    <dgm:pt modelId="{D388D6A6-C69E-481B-9E0B-366F5D7DF4B6}" type="parTrans" cxnId="{3EE3DFAE-0FD5-45B2-93EB-E041ABCBD06A}">
      <dgm:prSet/>
      <dgm:spPr/>
      <dgm:t>
        <a:bodyPr/>
        <a:lstStyle/>
        <a:p>
          <a:endParaRPr lang="en-GB"/>
        </a:p>
      </dgm:t>
    </dgm:pt>
    <dgm:pt modelId="{E1890474-4F16-4156-B464-E2332C9D9CED}" type="sibTrans" cxnId="{3EE3DFAE-0FD5-45B2-93EB-E041ABCBD06A}">
      <dgm:prSet/>
      <dgm:spPr/>
      <dgm:t>
        <a:bodyPr/>
        <a:lstStyle/>
        <a:p>
          <a:endParaRPr lang="en-GB"/>
        </a:p>
      </dgm:t>
    </dgm:pt>
    <dgm:pt modelId="{440C6B91-8A5F-40D1-9C1D-24213F8B6103}">
      <dgm:prSet phldrT="[Κείμενο]" custT="1"/>
      <dgm:spPr>
        <a:scene3d>
          <a:camera prst="orthographicFront"/>
          <a:lightRig rig="threePt" dir="t"/>
        </a:scene3d>
        <a:sp3d>
          <a:bevelT prst="angle"/>
        </a:sp3d>
      </dgm:spPr>
      <dgm:t>
        <a:bodyPr tIns="324000" anchor="t" anchorCtr="0"/>
        <a:lstStyle/>
        <a:p>
          <a:r>
            <a:rPr lang="el-GR" sz="2300" b="1" smtClean="0">
              <a:effectLst>
                <a:outerShdw blurRad="38100" dist="38100" dir="2700000" algn="tl">
                  <a:srgbClr val="000000">
                    <a:alpha val="43137"/>
                  </a:srgbClr>
                </a:outerShdw>
              </a:effectLst>
              <a:latin typeface="Bahnschrift Condensed" pitchFamily="34" charset="0"/>
            </a:rPr>
            <a:t>Ακαδημαϊκή </a:t>
          </a:r>
          <a:endParaRPr lang="en-GB" sz="2300" b="1" dirty="0">
            <a:effectLst>
              <a:outerShdw blurRad="38100" dist="38100" dir="2700000" algn="tl">
                <a:srgbClr val="000000">
                  <a:alpha val="43137"/>
                </a:srgbClr>
              </a:outerShdw>
            </a:effectLst>
            <a:latin typeface="Bahnschrift Condensed" pitchFamily="34" charset="0"/>
          </a:endParaRPr>
        </a:p>
      </dgm:t>
    </dgm:pt>
    <dgm:pt modelId="{D5D13797-87E1-4BBE-9758-19679A309DA9}" type="sibTrans" cxnId="{1B02AFB1-0D12-4F27-8DCC-5C17F5F7DB68}">
      <dgm:prSet/>
      <dgm:spPr/>
      <dgm:t>
        <a:bodyPr/>
        <a:lstStyle/>
        <a:p>
          <a:endParaRPr lang="en-GB"/>
        </a:p>
      </dgm:t>
    </dgm:pt>
    <dgm:pt modelId="{11EF64C8-87AD-4021-AD19-107206D98EA4}" type="parTrans" cxnId="{1B02AFB1-0D12-4F27-8DCC-5C17F5F7DB68}">
      <dgm:prSet/>
      <dgm:spPr/>
      <dgm:t>
        <a:bodyPr/>
        <a:lstStyle/>
        <a:p>
          <a:endParaRPr lang="en-GB"/>
        </a:p>
      </dgm:t>
    </dgm:pt>
    <dgm:pt modelId="{9C9EE305-0697-45C1-A372-94D64A94E9F5}">
      <dgm:prSet phldrT="[Κείμενο]" custT="1"/>
      <dgm:spPr>
        <a:scene3d>
          <a:camera prst="orthographicFront"/>
          <a:lightRig rig="threePt" dir="t"/>
        </a:scene3d>
        <a:sp3d>
          <a:bevelT prst="angle"/>
        </a:sp3d>
      </dgm:spPr>
      <dgm:t>
        <a:bodyPr tIns="324000" anchor="t" anchorCtr="0"/>
        <a:lstStyle/>
        <a:p>
          <a:pPr marL="0" marR="0" indent="0" defTabSz="914400" eaLnBrk="1" fontAlgn="auto" latinLnBrk="0" hangingPunct="1">
            <a:lnSpc>
              <a:spcPct val="100000"/>
            </a:lnSpc>
            <a:spcBef>
              <a:spcPts val="0"/>
            </a:spcBef>
            <a:spcAft>
              <a:spcPts val="0"/>
            </a:spcAft>
            <a:buClrTx/>
            <a:buSzTx/>
            <a:buFontTx/>
            <a:buNone/>
            <a:tabLst/>
            <a:defRPr/>
          </a:pPr>
          <a:r>
            <a:rPr lang="el-GR" sz="2300" b="1" smtClean="0">
              <a:effectLst>
                <a:outerShdw blurRad="38100" dist="38100" dir="2700000" algn="tl">
                  <a:srgbClr val="000000">
                    <a:alpha val="43137"/>
                  </a:srgbClr>
                </a:outerShdw>
              </a:effectLst>
              <a:latin typeface="Bahnschrift Condensed" pitchFamily="34" charset="0"/>
            </a:rPr>
            <a:t>Ερευνητική</a:t>
          </a:r>
          <a:endParaRPr lang="en-GB" sz="2300" b="1" smtClean="0">
            <a:effectLst>
              <a:outerShdw blurRad="38100" dist="38100" dir="2700000" algn="tl">
                <a:srgbClr val="000000">
                  <a:alpha val="43137"/>
                </a:srgbClr>
              </a:outerShdw>
            </a:effectLst>
            <a:latin typeface="Bahnschrift Condensed" pitchFamily="34" charset="0"/>
          </a:endParaRPr>
        </a:p>
        <a:p>
          <a:pPr defTabSz="1022350">
            <a:lnSpc>
              <a:spcPct val="90000"/>
            </a:lnSpc>
            <a:spcBef>
              <a:spcPct val="0"/>
            </a:spcBef>
            <a:spcAft>
              <a:spcPct val="35000"/>
            </a:spcAft>
          </a:pPr>
          <a:endParaRPr lang="en-GB" sz="2300" b="1" dirty="0">
            <a:effectLst>
              <a:outerShdw blurRad="38100" dist="38100" dir="2700000" algn="tl">
                <a:srgbClr val="000000">
                  <a:alpha val="43137"/>
                </a:srgbClr>
              </a:outerShdw>
            </a:effectLst>
            <a:latin typeface="Bahnschrift Condensed" pitchFamily="34" charset="0"/>
          </a:endParaRPr>
        </a:p>
      </dgm:t>
    </dgm:pt>
    <dgm:pt modelId="{E6DD1C88-6F5E-4B3B-9B8F-FE740B2F0898}" type="parTrans" cxnId="{FE07C60C-0133-42A8-B7A6-A2A421534B88}">
      <dgm:prSet/>
      <dgm:spPr/>
      <dgm:t>
        <a:bodyPr/>
        <a:lstStyle/>
        <a:p>
          <a:endParaRPr lang="en-GB"/>
        </a:p>
      </dgm:t>
    </dgm:pt>
    <dgm:pt modelId="{7FC37DB0-A5E3-4C40-821C-441B8A85F685}" type="sibTrans" cxnId="{FE07C60C-0133-42A8-B7A6-A2A421534B88}">
      <dgm:prSet/>
      <dgm:spPr/>
      <dgm:t>
        <a:bodyPr/>
        <a:lstStyle/>
        <a:p>
          <a:endParaRPr lang="en-GB"/>
        </a:p>
      </dgm:t>
    </dgm:pt>
    <dgm:pt modelId="{655C812F-9170-43D9-BAF1-E56AF5FA0A9A}" type="pres">
      <dgm:prSet presAssocID="{607B339F-9FEE-4F76-B8B3-C280A3EBAEDE}" presName="Name0" presStyleCnt="0">
        <dgm:presLayoutVars>
          <dgm:dir/>
          <dgm:resizeHandles val="exact"/>
        </dgm:presLayoutVars>
      </dgm:prSet>
      <dgm:spPr/>
      <dgm:t>
        <a:bodyPr/>
        <a:lstStyle/>
        <a:p>
          <a:endParaRPr lang="en-GB"/>
        </a:p>
      </dgm:t>
    </dgm:pt>
    <dgm:pt modelId="{73DAC0F4-491C-4A69-AFC1-6CD5E8558E6E}" type="pres">
      <dgm:prSet presAssocID="{6CF7AF40-68FC-4A23-906F-4FDFB1287BCD}" presName="node" presStyleLbl="node1" presStyleIdx="0" presStyleCnt="3">
        <dgm:presLayoutVars>
          <dgm:bulletEnabled val="1"/>
        </dgm:presLayoutVars>
      </dgm:prSet>
      <dgm:spPr>
        <a:prstGeom prst="flowChartAlternateProcess">
          <a:avLst/>
        </a:prstGeom>
      </dgm:spPr>
      <dgm:t>
        <a:bodyPr/>
        <a:lstStyle/>
        <a:p>
          <a:endParaRPr lang="en-GB"/>
        </a:p>
      </dgm:t>
    </dgm:pt>
    <dgm:pt modelId="{71DA27C6-6E3A-4AB3-A856-5EF1494E0187}" type="pres">
      <dgm:prSet presAssocID="{E1890474-4F16-4156-B464-E2332C9D9CED}" presName="sibTrans" presStyleCnt="0"/>
      <dgm:spPr>
        <a:scene3d>
          <a:camera prst="orthographicFront"/>
          <a:lightRig rig="threePt" dir="t"/>
        </a:scene3d>
        <a:sp3d>
          <a:bevelT prst="angle"/>
        </a:sp3d>
      </dgm:spPr>
      <dgm:t>
        <a:bodyPr/>
        <a:lstStyle/>
        <a:p>
          <a:endParaRPr lang="el-GR"/>
        </a:p>
      </dgm:t>
    </dgm:pt>
    <dgm:pt modelId="{7051E64A-D17B-4EB1-A3AC-753A44668CC4}" type="pres">
      <dgm:prSet presAssocID="{440C6B91-8A5F-40D1-9C1D-24213F8B6103}" presName="node" presStyleLbl="node1" presStyleIdx="1" presStyleCnt="3" custLinFactNeighborX="-48893" custLinFactNeighborY="-2821">
        <dgm:presLayoutVars>
          <dgm:bulletEnabled val="1"/>
        </dgm:presLayoutVars>
      </dgm:prSet>
      <dgm:spPr>
        <a:prstGeom prst="flowChartAlternateProcess">
          <a:avLst/>
        </a:prstGeom>
      </dgm:spPr>
      <dgm:t>
        <a:bodyPr/>
        <a:lstStyle/>
        <a:p>
          <a:endParaRPr lang="en-GB"/>
        </a:p>
      </dgm:t>
    </dgm:pt>
    <dgm:pt modelId="{36807819-8CD0-4FA5-BE32-6A0BAD7F1B55}" type="pres">
      <dgm:prSet presAssocID="{D5D13797-87E1-4BBE-9758-19679A309DA9}" presName="sibTrans" presStyleCnt="0"/>
      <dgm:spPr>
        <a:scene3d>
          <a:camera prst="orthographicFront"/>
          <a:lightRig rig="threePt" dir="t"/>
        </a:scene3d>
        <a:sp3d>
          <a:bevelT prst="angle"/>
        </a:sp3d>
      </dgm:spPr>
      <dgm:t>
        <a:bodyPr/>
        <a:lstStyle/>
        <a:p>
          <a:endParaRPr lang="el-GR"/>
        </a:p>
      </dgm:t>
    </dgm:pt>
    <dgm:pt modelId="{C1F2C85E-C404-466B-BA11-EEB8873ED2CA}" type="pres">
      <dgm:prSet presAssocID="{9C9EE305-0697-45C1-A372-94D64A94E9F5}" presName="node" presStyleLbl="node1" presStyleIdx="2" presStyleCnt="3" custLinFactNeighborX="-48893" custLinFactNeighborY="-2821">
        <dgm:presLayoutVars>
          <dgm:bulletEnabled val="1"/>
        </dgm:presLayoutVars>
      </dgm:prSet>
      <dgm:spPr>
        <a:prstGeom prst="flowChartAlternateProcess">
          <a:avLst/>
        </a:prstGeom>
      </dgm:spPr>
      <dgm:t>
        <a:bodyPr/>
        <a:lstStyle/>
        <a:p>
          <a:endParaRPr lang="en-GB"/>
        </a:p>
      </dgm:t>
    </dgm:pt>
  </dgm:ptLst>
  <dgm:cxnLst>
    <dgm:cxn modelId="{0773C295-B050-41D1-845D-6C204D7756B4}" type="presOf" srcId="{9C9EE305-0697-45C1-A372-94D64A94E9F5}" destId="{C1F2C85E-C404-466B-BA11-EEB8873ED2CA}" srcOrd="0" destOrd="0" presId="urn:microsoft.com/office/officeart/2005/8/layout/hList6"/>
    <dgm:cxn modelId="{1B02AFB1-0D12-4F27-8DCC-5C17F5F7DB68}" srcId="{607B339F-9FEE-4F76-B8B3-C280A3EBAEDE}" destId="{440C6B91-8A5F-40D1-9C1D-24213F8B6103}" srcOrd="1" destOrd="0" parTransId="{11EF64C8-87AD-4021-AD19-107206D98EA4}" sibTransId="{D5D13797-87E1-4BBE-9758-19679A309DA9}"/>
    <dgm:cxn modelId="{292ED23B-59ED-4E2C-8206-15AA00B0BF9D}" type="presOf" srcId="{607B339F-9FEE-4F76-B8B3-C280A3EBAEDE}" destId="{655C812F-9170-43D9-BAF1-E56AF5FA0A9A}" srcOrd="0" destOrd="0" presId="urn:microsoft.com/office/officeart/2005/8/layout/hList6"/>
    <dgm:cxn modelId="{3EE3DFAE-0FD5-45B2-93EB-E041ABCBD06A}" srcId="{607B339F-9FEE-4F76-B8B3-C280A3EBAEDE}" destId="{6CF7AF40-68FC-4A23-906F-4FDFB1287BCD}" srcOrd="0" destOrd="0" parTransId="{D388D6A6-C69E-481B-9E0B-366F5D7DF4B6}" sibTransId="{E1890474-4F16-4156-B464-E2332C9D9CED}"/>
    <dgm:cxn modelId="{FE07C60C-0133-42A8-B7A6-A2A421534B88}" srcId="{607B339F-9FEE-4F76-B8B3-C280A3EBAEDE}" destId="{9C9EE305-0697-45C1-A372-94D64A94E9F5}" srcOrd="2" destOrd="0" parTransId="{E6DD1C88-6F5E-4B3B-9B8F-FE740B2F0898}" sibTransId="{7FC37DB0-A5E3-4C40-821C-441B8A85F685}"/>
    <dgm:cxn modelId="{CED3A0FF-2378-4362-803A-756E0F703142}" type="presOf" srcId="{6CF7AF40-68FC-4A23-906F-4FDFB1287BCD}" destId="{73DAC0F4-491C-4A69-AFC1-6CD5E8558E6E}" srcOrd="0" destOrd="0" presId="urn:microsoft.com/office/officeart/2005/8/layout/hList6"/>
    <dgm:cxn modelId="{426E0298-F4F1-4826-AB1F-1AFC417C97E1}" type="presOf" srcId="{440C6B91-8A5F-40D1-9C1D-24213F8B6103}" destId="{7051E64A-D17B-4EB1-A3AC-753A44668CC4}" srcOrd="0" destOrd="0" presId="urn:microsoft.com/office/officeart/2005/8/layout/hList6"/>
    <dgm:cxn modelId="{5972122A-F1A0-451F-A4FF-E4B7F58D0C98}" type="presParOf" srcId="{655C812F-9170-43D9-BAF1-E56AF5FA0A9A}" destId="{73DAC0F4-491C-4A69-AFC1-6CD5E8558E6E}" srcOrd="0" destOrd="0" presId="urn:microsoft.com/office/officeart/2005/8/layout/hList6"/>
    <dgm:cxn modelId="{392EFA7D-5FC7-461F-8955-BFF8031F5BA2}" type="presParOf" srcId="{655C812F-9170-43D9-BAF1-E56AF5FA0A9A}" destId="{71DA27C6-6E3A-4AB3-A856-5EF1494E0187}" srcOrd="1" destOrd="0" presId="urn:microsoft.com/office/officeart/2005/8/layout/hList6"/>
    <dgm:cxn modelId="{E2A0A694-54BF-4FFA-A1FF-E4F6AC221DE3}" type="presParOf" srcId="{655C812F-9170-43D9-BAF1-E56AF5FA0A9A}" destId="{7051E64A-D17B-4EB1-A3AC-753A44668CC4}" srcOrd="2" destOrd="0" presId="urn:microsoft.com/office/officeart/2005/8/layout/hList6"/>
    <dgm:cxn modelId="{21FC53A7-F472-4178-B12E-1E82B6A5EC1D}" type="presParOf" srcId="{655C812F-9170-43D9-BAF1-E56AF5FA0A9A}" destId="{36807819-8CD0-4FA5-BE32-6A0BAD7F1B55}" srcOrd="3" destOrd="0" presId="urn:microsoft.com/office/officeart/2005/8/layout/hList6"/>
    <dgm:cxn modelId="{DB7E4F30-977E-4878-88AA-528E799BDB23}" type="presParOf" srcId="{655C812F-9170-43D9-BAF1-E56AF5FA0A9A}" destId="{C1F2C85E-C404-466B-BA11-EEB8873ED2CA}" srcOrd="4"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28B0FD4-CA6C-4371-AA45-A1021C51A673}"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GB"/>
        </a:p>
      </dgm:t>
    </dgm:pt>
    <dgm:pt modelId="{38FB87A3-AA87-4BC1-9FFF-56E4DC2E5284}">
      <dgm:prSet phldrT="[Κείμενο]" custT="1"/>
      <dgm:spPr>
        <a:scene3d>
          <a:camera prst="orthographicFront"/>
          <a:lightRig rig="threePt" dir="t"/>
        </a:scene3d>
        <a:sp3d>
          <a:bevelT prst="slope"/>
        </a:sp3d>
      </dgm:spPr>
      <dgm:t>
        <a:bodyPr/>
        <a:lstStyle/>
        <a:p>
          <a:pPr algn="ctr"/>
          <a:r>
            <a:rPr lang="el-GR" sz="2200" b="1" i="0" dirty="0" smtClean="0">
              <a:effectLst>
                <a:outerShdw blurRad="38100" dist="38100" dir="2700000" algn="tl">
                  <a:srgbClr val="000000">
                    <a:alpha val="43137"/>
                  </a:srgbClr>
                </a:outerShdw>
              </a:effectLst>
              <a:latin typeface="Bahnschrift Condensed" pitchFamily="34" charset="0"/>
            </a:rPr>
            <a:t>Δημιουργία </a:t>
          </a:r>
          <a:r>
            <a:rPr lang="el-GR" sz="2200" b="1" i="0" dirty="0" err="1" smtClean="0">
              <a:effectLst>
                <a:outerShdw blurRad="38100" dist="38100" dir="2700000" algn="tl">
                  <a:srgbClr val="000000">
                    <a:alpha val="43137"/>
                  </a:srgbClr>
                </a:outerShdw>
              </a:effectLst>
              <a:latin typeface="Bahnschrift Condensed" pitchFamily="34" charset="0"/>
            </a:rPr>
            <a:t>πολυμεσικού</a:t>
          </a:r>
          <a:r>
            <a:rPr lang="el-GR" sz="2200" b="1" i="0" dirty="0" smtClean="0">
              <a:effectLst>
                <a:outerShdw blurRad="38100" dist="38100" dir="2700000" algn="tl">
                  <a:srgbClr val="000000">
                    <a:alpha val="43137"/>
                  </a:srgbClr>
                </a:outerShdw>
              </a:effectLst>
              <a:latin typeface="Bahnschrift Condensed" pitchFamily="34" charset="0"/>
            </a:rPr>
            <a:t> ΕΥ μέσω της </a:t>
          </a:r>
          <a:r>
            <a:rPr lang="el-GR" sz="2200" b="1" i="0" dirty="0" err="1" smtClean="0">
              <a:effectLst>
                <a:outerShdw blurRad="38100" dist="38100" dir="2700000" algn="tl">
                  <a:srgbClr val="000000">
                    <a:alpha val="43137"/>
                  </a:srgbClr>
                </a:outerShdw>
              </a:effectLst>
              <a:latin typeface="Bahnschrift Condensed" pitchFamily="34" charset="0"/>
            </a:rPr>
            <a:t>ΕξΑΕ</a:t>
          </a:r>
          <a:r>
            <a:rPr lang="el-GR" sz="2200" b="1" i="0" dirty="0" smtClean="0">
              <a:effectLst>
                <a:outerShdw blurRad="38100" dist="38100" dir="2700000" algn="tl">
                  <a:srgbClr val="000000">
                    <a:alpha val="43137"/>
                  </a:srgbClr>
                </a:outerShdw>
              </a:effectLst>
              <a:latin typeface="Bahnschrift Condensed" pitchFamily="34" charset="0"/>
            </a:rPr>
            <a:t> και αξιοποίησή του για τη διδασκαλία της Γεωγραφίας στην Πρωτοβάθμια Εκπαίδευση</a:t>
          </a:r>
          <a:endParaRPr lang="en-GB" sz="2200" b="1" i="0" dirty="0">
            <a:effectLst>
              <a:outerShdw blurRad="38100" dist="38100" dir="2700000" algn="tl">
                <a:srgbClr val="000000">
                  <a:alpha val="43137"/>
                </a:srgbClr>
              </a:outerShdw>
            </a:effectLst>
            <a:latin typeface="Bahnschrift Condensed" pitchFamily="34" charset="0"/>
          </a:endParaRPr>
        </a:p>
      </dgm:t>
    </dgm:pt>
    <dgm:pt modelId="{251A4AE9-5257-4F1A-98BA-2CB501A9853F}" type="parTrans" cxnId="{0CF611D1-916C-437B-B898-2D1264110D13}">
      <dgm:prSet/>
      <dgm:spPr/>
      <dgm:t>
        <a:bodyPr/>
        <a:lstStyle/>
        <a:p>
          <a:endParaRPr lang="en-GB" sz="2100"/>
        </a:p>
      </dgm:t>
    </dgm:pt>
    <dgm:pt modelId="{3E3B2647-92E7-4FB9-B58F-7E1D5C74C2A0}" type="sibTrans" cxnId="{0CF611D1-916C-437B-B898-2D1264110D13}">
      <dgm:prSet/>
      <dgm:spPr/>
      <dgm:t>
        <a:bodyPr/>
        <a:lstStyle/>
        <a:p>
          <a:endParaRPr lang="en-GB" sz="2100"/>
        </a:p>
      </dgm:t>
    </dgm:pt>
    <dgm:pt modelId="{1DEA9B9B-7C99-41BB-B67C-DB40CFC03DDB}">
      <dgm:prSet phldrT="[Κείμενο]" custT="1"/>
      <dgm:spPr>
        <a:scene3d>
          <a:camera prst="orthographicFront"/>
          <a:lightRig rig="threePt" dir="t"/>
        </a:scene3d>
        <a:sp3d>
          <a:bevelT prst="slope"/>
        </a:sp3d>
      </dgm:spPr>
      <dgm:t>
        <a:bodyPr/>
        <a:lstStyle/>
        <a:p>
          <a:pPr algn="ctr"/>
          <a:r>
            <a:rPr lang="el-GR" sz="2200" b="1" i="0" dirty="0" smtClean="0">
              <a:effectLst>
                <a:outerShdw blurRad="38100" dist="38100" dir="2700000" algn="tl">
                  <a:srgbClr val="000000">
                    <a:alpha val="43137"/>
                  </a:srgbClr>
                </a:outerShdw>
              </a:effectLst>
              <a:latin typeface="Bahnschrift Condensed" pitchFamily="34" charset="0"/>
            </a:rPr>
            <a:t>Το θεωρητικό πλαίσιο της </a:t>
          </a:r>
          <a:r>
            <a:rPr lang="el-GR" sz="2200" b="1" i="0" dirty="0" err="1" smtClean="0">
              <a:effectLst>
                <a:outerShdw blurRad="38100" dist="38100" dir="2700000" algn="tl">
                  <a:srgbClr val="000000">
                    <a:alpha val="43137"/>
                  </a:srgbClr>
                </a:outerShdw>
              </a:effectLst>
              <a:latin typeface="Bahnschrift Condensed" pitchFamily="34" charset="0"/>
            </a:rPr>
            <a:t>ΕξΑΕ</a:t>
          </a:r>
          <a:r>
            <a:rPr lang="el-GR" sz="2200" b="1" i="0" dirty="0" smtClean="0">
              <a:effectLst>
                <a:outerShdw blurRad="38100" dist="38100" dir="2700000" algn="tl">
                  <a:srgbClr val="000000">
                    <a:alpha val="43137"/>
                  </a:srgbClr>
                </a:outerShdw>
              </a:effectLst>
              <a:latin typeface="Bahnschrift Condensed" pitchFamily="34" charset="0"/>
            </a:rPr>
            <a:t> και οι αρχές σχεδιασμού ΕΥ πολύτιμη βάση για αντίστοιχες ακαδημαϊκές προσπάθειες με παρόμοια θεματολογία</a:t>
          </a:r>
        </a:p>
      </dgm:t>
    </dgm:pt>
    <dgm:pt modelId="{356D05CB-41C9-497B-8F43-1D4C1C86C98D}" type="parTrans" cxnId="{3B341144-23F9-411C-B4C4-3356B9A4EAD4}">
      <dgm:prSet/>
      <dgm:spPr/>
      <dgm:t>
        <a:bodyPr/>
        <a:lstStyle/>
        <a:p>
          <a:endParaRPr lang="en-GB" sz="2100"/>
        </a:p>
      </dgm:t>
    </dgm:pt>
    <dgm:pt modelId="{006AE51D-7799-4BED-BA17-D0D72EF8DC7B}" type="sibTrans" cxnId="{3B341144-23F9-411C-B4C4-3356B9A4EAD4}">
      <dgm:prSet/>
      <dgm:spPr/>
      <dgm:t>
        <a:bodyPr/>
        <a:lstStyle/>
        <a:p>
          <a:endParaRPr lang="en-GB" sz="2100"/>
        </a:p>
      </dgm:t>
    </dgm:pt>
    <dgm:pt modelId="{D9CEE038-0DD3-47DF-BA96-DF8658BD6311}">
      <dgm:prSet phldrT="[Κείμενο]" custT="1"/>
      <dgm:spPr>
        <a:scene3d>
          <a:camera prst="orthographicFront"/>
          <a:lightRig rig="threePt" dir="t"/>
        </a:scene3d>
        <a:sp3d>
          <a:bevelT prst="slope"/>
        </a:sp3d>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l-GR" sz="2200" b="1" i="0" dirty="0" smtClean="0">
              <a:effectLst>
                <a:outerShdw blurRad="38100" dist="38100" dir="2700000" algn="tl">
                  <a:srgbClr val="000000">
                    <a:alpha val="43137"/>
                  </a:srgbClr>
                </a:outerShdw>
              </a:effectLst>
              <a:latin typeface="Bahnschrift Condensed" pitchFamily="34" charset="0"/>
            </a:rPr>
            <a:t>Εμπλουτισμός της ερευνητικής βιβλιογραφίας για το ΕΥ στα εξ αποστάσεως περιβάλλοντα</a:t>
          </a:r>
        </a:p>
        <a:p>
          <a:pPr algn="ctr" defTabSz="977900">
            <a:lnSpc>
              <a:spcPct val="90000"/>
            </a:lnSpc>
            <a:spcBef>
              <a:spcPct val="0"/>
            </a:spcBef>
            <a:spcAft>
              <a:spcPct val="35000"/>
            </a:spcAft>
          </a:pPr>
          <a:endParaRPr lang="en-GB" sz="2200" b="1" i="0" dirty="0">
            <a:effectLst>
              <a:outerShdw blurRad="38100" dist="38100" dir="2700000" algn="tl">
                <a:srgbClr val="000000">
                  <a:alpha val="43137"/>
                </a:srgbClr>
              </a:outerShdw>
            </a:effectLst>
            <a:latin typeface="Bahnschrift Condensed" pitchFamily="34" charset="0"/>
          </a:endParaRPr>
        </a:p>
      </dgm:t>
    </dgm:pt>
    <dgm:pt modelId="{48B056D0-57A6-441D-BC97-CC6C5825087C}" type="sibTrans" cxnId="{F29C8C95-77A8-4D36-8E42-5B5C9487461D}">
      <dgm:prSet/>
      <dgm:spPr/>
      <dgm:t>
        <a:bodyPr/>
        <a:lstStyle/>
        <a:p>
          <a:endParaRPr lang="el-GR"/>
        </a:p>
      </dgm:t>
    </dgm:pt>
    <dgm:pt modelId="{86B51B64-80D2-4D16-8808-16214D618875}" type="parTrans" cxnId="{F29C8C95-77A8-4D36-8E42-5B5C9487461D}">
      <dgm:prSet/>
      <dgm:spPr/>
      <dgm:t>
        <a:bodyPr/>
        <a:lstStyle/>
        <a:p>
          <a:endParaRPr lang="el-GR"/>
        </a:p>
      </dgm:t>
    </dgm:pt>
    <dgm:pt modelId="{3638893F-40F3-4FB7-BCA6-73D52E5F4D47}" type="pres">
      <dgm:prSet presAssocID="{B28B0FD4-CA6C-4371-AA45-A1021C51A673}" presName="linear" presStyleCnt="0">
        <dgm:presLayoutVars>
          <dgm:animLvl val="lvl"/>
          <dgm:resizeHandles val="exact"/>
        </dgm:presLayoutVars>
      </dgm:prSet>
      <dgm:spPr/>
      <dgm:t>
        <a:bodyPr/>
        <a:lstStyle/>
        <a:p>
          <a:endParaRPr lang="en-GB"/>
        </a:p>
      </dgm:t>
    </dgm:pt>
    <dgm:pt modelId="{2758CFF5-B275-48FB-8EAC-11514BE34195}" type="pres">
      <dgm:prSet presAssocID="{38FB87A3-AA87-4BC1-9FFF-56E4DC2E5284}" presName="parentText" presStyleLbl="node1" presStyleIdx="0" presStyleCnt="3" custScaleY="105216">
        <dgm:presLayoutVars>
          <dgm:chMax val="0"/>
          <dgm:bulletEnabled val="1"/>
        </dgm:presLayoutVars>
      </dgm:prSet>
      <dgm:spPr/>
      <dgm:t>
        <a:bodyPr/>
        <a:lstStyle/>
        <a:p>
          <a:endParaRPr lang="en-GB"/>
        </a:p>
      </dgm:t>
    </dgm:pt>
    <dgm:pt modelId="{22F6FF1D-7ABB-481F-9AEB-CF68163AE771}" type="pres">
      <dgm:prSet presAssocID="{3E3B2647-92E7-4FB9-B58F-7E1D5C74C2A0}" presName="spacer" presStyleCnt="0"/>
      <dgm:spPr/>
      <dgm:t>
        <a:bodyPr/>
        <a:lstStyle/>
        <a:p>
          <a:endParaRPr lang="el-GR"/>
        </a:p>
      </dgm:t>
    </dgm:pt>
    <dgm:pt modelId="{9BC3B84B-658C-4FA0-9B0A-014A4B964842}" type="pres">
      <dgm:prSet presAssocID="{1DEA9B9B-7C99-41BB-B67C-DB40CFC03DDB}" presName="parentText" presStyleLbl="node1" presStyleIdx="1" presStyleCnt="3" custScaleY="92344" custLinFactNeighborX="-2679" custLinFactNeighborY="-40907">
        <dgm:presLayoutVars>
          <dgm:chMax val="0"/>
          <dgm:bulletEnabled val="1"/>
        </dgm:presLayoutVars>
      </dgm:prSet>
      <dgm:spPr/>
      <dgm:t>
        <a:bodyPr/>
        <a:lstStyle/>
        <a:p>
          <a:endParaRPr lang="en-GB"/>
        </a:p>
      </dgm:t>
    </dgm:pt>
    <dgm:pt modelId="{1FF46278-83A7-4668-A781-5E4423FD676E}" type="pres">
      <dgm:prSet presAssocID="{006AE51D-7799-4BED-BA17-D0D72EF8DC7B}" presName="spacer" presStyleCnt="0"/>
      <dgm:spPr/>
      <dgm:t>
        <a:bodyPr/>
        <a:lstStyle/>
        <a:p>
          <a:endParaRPr lang="el-GR"/>
        </a:p>
      </dgm:t>
    </dgm:pt>
    <dgm:pt modelId="{08D69248-5B3A-4E53-9033-33520B387816}" type="pres">
      <dgm:prSet presAssocID="{D9CEE038-0DD3-47DF-BA96-DF8658BD6311}" presName="parentText" presStyleLbl="node1" presStyleIdx="2" presStyleCnt="3" custLinFactNeighborX="-381" custLinFactNeighborY="-73234">
        <dgm:presLayoutVars>
          <dgm:chMax val="0"/>
          <dgm:bulletEnabled val="1"/>
        </dgm:presLayoutVars>
      </dgm:prSet>
      <dgm:spPr/>
      <dgm:t>
        <a:bodyPr/>
        <a:lstStyle/>
        <a:p>
          <a:endParaRPr lang="en-GB"/>
        </a:p>
      </dgm:t>
    </dgm:pt>
  </dgm:ptLst>
  <dgm:cxnLst>
    <dgm:cxn modelId="{4D35A846-1249-47F9-BBF4-4F68C2A7D7CA}" type="presOf" srcId="{1DEA9B9B-7C99-41BB-B67C-DB40CFC03DDB}" destId="{9BC3B84B-658C-4FA0-9B0A-014A4B964842}" srcOrd="0" destOrd="0" presId="urn:microsoft.com/office/officeart/2005/8/layout/vList2"/>
    <dgm:cxn modelId="{DC177B9D-B9C9-48A9-8301-D56E7B0C3C87}" type="presOf" srcId="{38FB87A3-AA87-4BC1-9FFF-56E4DC2E5284}" destId="{2758CFF5-B275-48FB-8EAC-11514BE34195}" srcOrd="0" destOrd="0" presId="urn:microsoft.com/office/officeart/2005/8/layout/vList2"/>
    <dgm:cxn modelId="{0CF611D1-916C-437B-B898-2D1264110D13}" srcId="{B28B0FD4-CA6C-4371-AA45-A1021C51A673}" destId="{38FB87A3-AA87-4BC1-9FFF-56E4DC2E5284}" srcOrd="0" destOrd="0" parTransId="{251A4AE9-5257-4F1A-98BA-2CB501A9853F}" sibTransId="{3E3B2647-92E7-4FB9-B58F-7E1D5C74C2A0}"/>
    <dgm:cxn modelId="{719ED818-2661-4776-AE34-D34250FEC4FC}" type="presOf" srcId="{B28B0FD4-CA6C-4371-AA45-A1021C51A673}" destId="{3638893F-40F3-4FB7-BCA6-73D52E5F4D47}" srcOrd="0" destOrd="0" presId="urn:microsoft.com/office/officeart/2005/8/layout/vList2"/>
    <dgm:cxn modelId="{56E4EF37-6817-4A8E-9D28-5CB8C5BE26E3}" type="presOf" srcId="{D9CEE038-0DD3-47DF-BA96-DF8658BD6311}" destId="{08D69248-5B3A-4E53-9033-33520B387816}" srcOrd="0" destOrd="0" presId="urn:microsoft.com/office/officeart/2005/8/layout/vList2"/>
    <dgm:cxn modelId="{3B341144-23F9-411C-B4C4-3356B9A4EAD4}" srcId="{B28B0FD4-CA6C-4371-AA45-A1021C51A673}" destId="{1DEA9B9B-7C99-41BB-B67C-DB40CFC03DDB}" srcOrd="1" destOrd="0" parTransId="{356D05CB-41C9-497B-8F43-1D4C1C86C98D}" sibTransId="{006AE51D-7799-4BED-BA17-D0D72EF8DC7B}"/>
    <dgm:cxn modelId="{F29C8C95-77A8-4D36-8E42-5B5C9487461D}" srcId="{B28B0FD4-CA6C-4371-AA45-A1021C51A673}" destId="{D9CEE038-0DD3-47DF-BA96-DF8658BD6311}" srcOrd="2" destOrd="0" parTransId="{86B51B64-80D2-4D16-8808-16214D618875}" sibTransId="{48B056D0-57A6-441D-BC97-CC6C5825087C}"/>
    <dgm:cxn modelId="{955F8CD2-5A37-46B1-AED5-99CA23EDE692}" type="presParOf" srcId="{3638893F-40F3-4FB7-BCA6-73D52E5F4D47}" destId="{2758CFF5-B275-48FB-8EAC-11514BE34195}" srcOrd="0" destOrd="0" presId="urn:microsoft.com/office/officeart/2005/8/layout/vList2"/>
    <dgm:cxn modelId="{132D691E-DEED-4826-BB63-3ED89BFBEE6B}" type="presParOf" srcId="{3638893F-40F3-4FB7-BCA6-73D52E5F4D47}" destId="{22F6FF1D-7ABB-481F-9AEB-CF68163AE771}" srcOrd="1" destOrd="0" presId="urn:microsoft.com/office/officeart/2005/8/layout/vList2"/>
    <dgm:cxn modelId="{3FF8BD40-F1F7-49D6-AB7B-FA4A89FD3DF9}" type="presParOf" srcId="{3638893F-40F3-4FB7-BCA6-73D52E5F4D47}" destId="{9BC3B84B-658C-4FA0-9B0A-014A4B964842}" srcOrd="2" destOrd="0" presId="urn:microsoft.com/office/officeart/2005/8/layout/vList2"/>
    <dgm:cxn modelId="{29672CDE-C5D6-4068-BBA5-B4FBA594F420}" type="presParOf" srcId="{3638893F-40F3-4FB7-BCA6-73D52E5F4D47}" destId="{1FF46278-83A7-4668-A781-5E4423FD676E}" srcOrd="3" destOrd="0" presId="urn:microsoft.com/office/officeart/2005/8/layout/vList2"/>
    <dgm:cxn modelId="{4379D2B4-E97F-4188-9CEF-E5C63B1E9453}" type="presParOf" srcId="{3638893F-40F3-4FB7-BCA6-73D52E5F4D47}" destId="{08D69248-5B3A-4E53-9033-33520B387816}" srcOrd="4" destOrd="0" presId="urn:microsoft.com/office/officeart/2005/8/layout/vList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4BAD97A-4B85-4AE0-AD44-36839B4B5AD1}" type="doc">
      <dgm:prSet loTypeId="urn:microsoft.com/office/officeart/2005/8/layout/vList2" loCatId="list" qsTypeId="urn:microsoft.com/office/officeart/2005/8/quickstyle/3d2" qsCatId="3D" csTypeId="urn:microsoft.com/office/officeart/2005/8/colors/accent1_2" csCatId="accent1" phldr="1"/>
      <dgm:spPr/>
      <dgm:t>
        <a:bodyPr/>
        <a:lstStyle/>
        <a:p>
          <a:endParaRPr lang="en-GB"/>
        </a:p>
      </dgm:t>
    </dgm:pt>
    <dgm:pt modelId="{E4B0E98E-9A10-4060-B355-5E1A60F595ED}">
      <dgm:prSet phldrT="[Κείμενο]" custT="1"/>
      <dgm:spPr>
        <a:solidFill>
          <a:srgbClr val="1B8391"/>
        </a:solidFill>
      </dgm:spPr>
      <dgm:t>
        <a:bodyPr/>
        <a:lstStyle/>
        <a:p>
          <a:pPr algn="ctr"/>
          <a:r>
            <a:rPr lang="el-GR" sz="2800" b="1" dirty="0" smtClean="0">
              <a:effectLst>
                <a:outerShdw blurRad="38100" dist="38100" dir="2700000" algn="tl">
                  <a:srgbClr val="000000">
                    <a:alpha val="43137"/>
                  </a:srgbClr>
                </a:outerShdw>
              </a:effectLst>
              <a:latin typeface="Bahnschrift Light Condensed" pitchFamily="34" charset="0"/>
            </a:rPr>
            <a:t>Πρώτο μέρος της έρευνας (Εκπαιδευτικοί-</a:t>
          </a:r>
          <a:r>
            <a:rPr lang="el-GR" sz="2800" b="1" dirty="0" err="1" smtClean="0">
              <a:effectLst>
                <a:outerShdw blurRad="38100" dist="38100" dir="2700000" algn="tl">
                  <a:srgbClr val="000000">
                    <a:alpha val="43137"/>
                  </a:srgbClr>
                </a:outerShdw>
              </a:effectLst>
              <a:latin typeface="Bahnschrift Light Condensed" pitchFamily="34" charset="0"/>
            </a:rPr>
            <a:t>ειδικο</a:t>
          </a:r>
          <a:r>
            <a:rPr lang="el-GR" sz="2800" b="1" dirty="0" smtClean="0">
              <a:effectLst>
                <a:outerShdw blurRad="38100" dist="38100" dir="2700000" algn="tl">
                  <a:srgbClr val="000000">
                    <a:alpha val="43137"/>
                  </a:srgbClr>
                </a:outerShdw>
              </a:effectLst>
              <a:latin typeface="Bahnschrift Light Condensed" pitchFamily="34" charset="0"/>
            </a:rPr>
            <a:t>ί της </a:t>
          </a:r>
          <a:r>
            <a:rPr lang="el-GR" sz="2800" b="1" dirty="0" err="1" smtClean="0">
              <a:effectLst>
                <a:outerShdw blurRad="38100" dist="38100" dir="2700000" algn="tl">
                  <a:srgbClr val="000000">
                    <a:alpha val="43137"/>
                  </a:srgbClr>
                </a:outerShdw>
              </a:effectLst>
              <a:latin typeface="Bahnschrift Light Condensed" pitchFamily="34" charset="0"/>
            </a:rPr>
            <a:t>ΕξΑΕ</a:t>
          </a:r>
          <a:r>
            <a:rPr lang="el-GR" sz="2800" b="1" dirty="0" smtClean="0">
              <a:effectLst>
                <a:outerShdw blurRad="38100" dist="38100" dir="2700000" algn="tl">
                  <a:srgbClr val="000000">
                    <a:alpha val="43137"/>
                  </a:srgbClr>
                </a:outerShdw>
              </a:effectLst>
              <a:latin typeface="Bahnschrift Light Condensed" pitchFamily="34" charset="0"/>
            </a:rPr>
            <a:t>)</a:t>
          </a:r>
          <a:endParaRPr lang="en-GB" sz="3200" b="1" dirty="0">
            <a:effectLst>
              <a:outerShdw blurRad="38100" dist="38100" dir="2700000" algn="tl">
                <a:srgbClr val="000000">
                  <a:alpha val="43137"/>
                </a:srgbClr>
              </a:outerShdw>
            </a:effectLst>
            <a:latin typeface="Bahnschrift Light Condensed" pitchFamily="34" charset="0"/>
          </a:endParaRPr>
        </a:p>
      </dgm:t>
    </dgm:pt>
    <dgm:pt modelId="{A3FF8EEE-9AC2-45E2-9914-DD5A728FF64C}" type="parTrans" cxnId="{9B8C897E-E40C-4885-B962-8770AD917B4F}">
      <dgm:prSet/>
      <dgm:spPr/>
      <dgm:t>
        <a:bodyPr/>
        <a:lstStyle/>
        <a:p>
          <a:endParaRPr lang="en-GB"/>
        </a:p>
      </dgm:t>
    </dgm:pt>
    <dgm:pt modelId="{FCE55AB7-0266-44EB-A665-EF64766810F3}" type="sibTrans" cxnId="{9B8C897E-E40C-4885-B962-8770AD917B4F}">
      <dgm:prSet/>
      <dgm:spPr/>
      <dgm:t>
        <a:bodyPr/>
        <a:lstStyle/>
        <a:p>
          <a:endParaRPr lang="en-GB"/>
        </a:p>
      </dgm:t>
    </dgm:pt>
    <dgm:pt modelId="{E81811BC-946F-4BE2-AAC5-9862707179AF}" type="pres">
      <dgm:prSet presAssocID="{A4BAD97A-4B85-4AE0-AD44-36839B4B5AD1}" presName="linear" presStyleCnt="0">
        <dgm:presLayoutVars>
          <dgm:animLvl val="lvl"/>
          <dgm:resizeHandles val="exact"/>
        </dgm:presLayoutVars>
      </dgm:prSet>
      <dgm:spPr/>
      <dgm:t>
        <a:bodyPr/>
        <a:lstStyle/>
        <a:p>
          <a:endParaRPr lang="en-GB"/>
        </a:p>
      </dgm:t>
    </dgm:pt>
    <dgm:pt modelId="{1BD2955C-C2CB-424E-8336-9BD20750E1A5}" type="pres">
      <dgm:prSet presAssocID="{E4B0E98E-9A10-4060-B355-5E1A60F595ED}" presName="parentText" presStyleLbl="node1" presStyleIdx="0" presStyleCnt="1" custScaleY="66426" custLinFactNeighborX="-1884" custLinFactNeighborY="-7837">
        <dgm:presLayoutVars>
          <dgm:chMax val="0"/>
          <dgm:bulletEnabled val="1"/>
        </dgm:presLayoutVars>
      </dgm:prSet>
      <dgm:spPr/>
      <dgm:t>
        <a:bodyPr/>
        <a:lstStyle/>
        <a:p>
          <a:endParaRPr lang="en-GB"/>
        </a:p>
      </dgm:t>
    </dgm:pt>
  </dgm:ptLst>
  <dgm:cxnLst>
    <dgm:cxn modelId="{E92868F4-14D8-4B40-8EAA-34D3048FF79C}" type="presOf" srcId="{A4BAD97A-4B85-4AE0-AD44-36839B4B5AD1}" destId="{E81811BC-946F-4BE2-AAC5-9862707179AF}" srcOrd="0" destOrd="0" presId="urn:microsoft.com/office/officeart/2005/8/layout/vList2"/>
    <dgm:cxn modelId="{9B8C897E-E40C-4885-B962-8770AD917B4F}" srcId="{A4BAD97A-4B85-4AE0-AD44-36839B4B5AD1}" destId="{E4B0E98E-9A10-4060-B355-5E1A60F595ED}" srcOrd="0" destOrd="0" parTransId="{A3FF8EEE-9AC2-45E2-9914-DD5A728FF64C}" sibTransId="{FCE55AB7-0266-44EB-A665-EF64766810F3}"/>
    <dgm:cxn modelId="{4FD9A124-8EE9-490C-9D69-46E82B68A8BB}" type="presOf" srcId="{E4B0E98E-9A10-4060-B355-5E1A60F595ED}" destId="{1BD2955C-C2CB-424E-8336-9BD20750E1A5}" srcOrd="0" destOrd="0" presId="urn:microsoft.com/office/officeart/2005/8/layout/vList2"/>
    <dgm:cxn modelId="{5208A07C-546A-4AF8-B4AD-A2DEE387F022}" type="presParOf" srcId="{E81811BC-946F-4BE2-AAC5-9862707179AF}" destId="{1BD2955C-C2CB-424E-8336-9BD20750E1A5}"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4BAD97A-4B85-4AE0-AD44-36839B4B5AD1}" type="doc">
      <dgm:prSet loTypeId="urn:microsoft.com/office/officeart/2005/8/layout/vList2" loCatId="list" qsTypeId="urn:microsoft.com/office/officeart/2005/8/quickstyle/3d2" qsCatId="3D" csTypeId="urn:microsoft.com/office/officeart/2005/8/colors/accent1_2" csCatId="accent1" phldr="1"/>
      <dgm:spPr/>
      <dgm:t>
        <a:bodyPr/>
        <a:lstStyle/>
        <a:p>
          <a:endParaRPr lang="en-GB"/>
        </a:p>
      </dgm:t>
    </dgm:pt>
    <dgm:pt modelId="{E4B0E98E-9A10-4060-B355-5E1A60F595ED}">
      <dgm:prSet phldrT="[Κείμενο]" custT="1"/>
      <dgm:spPr>
        <a:solidFill>
          <a:srgbClr val="1B8391"/>
        </a:solidFill>
      </dgm:spPr>
      <dgm:t>
        <a:bodyPr/>
        <a:lstStyle/>
        <a:p>
          <a:pPr algn="ctr"/>
          <a:r>
            <a:rPr lang="el-GR" sz="2700" b="1" i="0" dirty="0" smtClean="0">
              <a:effectLst>
                <a:outerShdw blurRad="38100" dist="38100" dir="2700000" algn="tl">
                  <a:srgbClr val="000000">
                    <a:alpha val="43137"/>
                  </a:srgbClr>
                </a:outerShdw>
              </a:effectLst>
              <a:latin typeface="Bahnschrift Light Condensed" pitchFamily="34" charset="0"/>
            </a:rPr>
            <a:t>Δεύτερο</a:t>
          </a:r>
          <a:r>
            <a:rPr lang="el-GR" sz="2700" b="1" i="0" baseline="0" dirty="0" smtClean="0">
              <a:effectLst>
                <a:outerShdw blurRad="38100" dist="38100" dir="2700000" algn="tl">
                  <a:srgbClr val="000000">
                    <a:alpha val="43137"/>
                  </a:srgbClr>
                </a:outerShdw>
              </a:effectLst>
              <a:latin typeface="Bahnschrift Light Condensed" pitchFamily="34" charset="0"/>
            </a:rPr>
            <a:t> μέρος της έρευνας (Μαθητές ΣΤ’ τάξης)</a:t>
          </a:r>
          <a:endParaRPr lang="el-GR" sz="2700" b="1" i="0" dirty="0" smtClean="0">
            <a:effectLst>
              <a:outerShdw blurRad="38100" dist="38100" dir="2700000" algn="tl">
                <a:srgbClr val="000000">
                  <a:alpha val="43137"/>
                </a:srgbClr>
              </a:outerShdw>
            </a:effectLst>
            <a:latin typeface="Bahnschrift Light Condensed" pitchFamily="34" charset="0"/>
          </a:endParaRPr>
        </a:p>
      </dgm:t>
    </dgm:pt>
    <dgm:pt modelId="{A3FF8EEE-9AC2-45E2-9914-DD5A728FF64C}" type="parTrans" cxnId="{9B8C897E-E40C-4885-B962-8770AD917B4F}">
      <dgm:prSet/>
      <dgm:spPr/>
      <dgm:t>
        <a:bodyPr/>
        <a:lstStyle/>
        <a:p>
          <a:endParaRPr lang="en-GB"/>
        </a:p>
      </dgm:t>
    </dgm:pt>
    <dgm:pt modelId="{FCE55AB7-0266-44EB-A665-EF64766810F3}" type="sibTrans" cxnId="{9B8C897E-E40C-4885-B962-8770AD917B4F}">
      <dgm:prSet/>
      <dgm:spPr/>
      <dgm:t>
        <a:bodyPr/>
        <a:lstStyle/>
        <a:p>
          <a:endParaRPr lang="en-GB"/>
        </a:p>
      </dgm:t>
    </dgm:pt>
    <dgm:pt modelId="{E81811BC-946F-4BE2-AAC5-9862707179AF}" type="pres">
      <dgm:prSet presAssocID="{A4BAD97A-4B85-4AE0-AD44-36839B4B5AD1}" presName="linear" presStyleCnt="0">
        <dgm:presLayoutVars>
          <dgm:animLvl val="lvl"/>
          <dgm:resizeHandles val="exact"/>
        </dgm:presLayoutVars>
      </dgm:prSet>
      <dgm:spPr/>
      <dgm:t>
        <a:bodyPr/>
        <a:lstStyle/>
        <a:p>
          <a:endParaRPr lang="en-GB"/>
        </a:p>
      </dgm:t>
    </dgm:pt>
    <dgm:pt modelId="{1BD2955C-C2CB-424E-8336-9BD20750E1A5}" type="pres">
      <dgm:prSet presAssocID="{E4B0E98E-9A10-4060-B355-5E1A60F595ED}" presName="parentText" presStyleLbl="node1" presStyleIdx="0" presStyleCnt="1" custScaleX="97692" custScaleY="92163" custLinFactNeighborX="-846" custLinFactNeighborY="-30">
        <dgm:presLayoutVars>
          <dgm:chMax val="0"/>
          <dgm:bulletEnabled val="1"/>
        </dgm:presLayoutVars>
      </dgm:prSet>
      <dgm:spPr/>
      <dgm:t>
        <a:bodyPr/>
        <a:lstStyle/>
        <a:p>
          <a:endParaRPr lang="en-GB"/>
        </a:p>
      </dgm:t>
    </dgm:pt>
  </dgm:ptLst>
  <dgm:cxnLst>
    <dgm:cxn modelId="{9B8C897E-E40C-4885-B962-8770AD917B4F}" srcId="{A4BAD97A-4B85-4AE0-AD44-36839B4B5AD1}" destId="{E4B0E98E-9A10-4060-B355-5E1A60F595ED}" srcOrd="0" destOrd="0" parTransId="{A3FF8EEE-9AC2-45E2-9914-DD5A728FF64C}" sibTransId="{FCE55AB7-0266-44EB-A665-EF64766810F3}"/>
    <dgm:cxn modelId="{3A04BD94-59A1-4CCB-97A3-FAB2CA580BAF}" type="presOf" srcId="{A4BAD97A-4B85-4AE0-AD44-36839B4B5AD1}" destId="{E81811BC-946F-4BE2-AAC5-9862707179AF}" srcOrd="0" destOrd="0" presId="urn:microsoft.com/office/officeart/2005/8/layout/vList2"/>
    <dgm:cxn modelId="{B07ABA1F-79AC-4920-ABF7-4485D5CF60D9}" type="presOf" srcId="{E4B0E98E-9A10-4060-B355-5E1A60F595ED}" destId="{1BD2955C-C2CB-424E-8336-9BD20750E1A5}" srcOrd="0" destOrd="0" presId="urn:microsoft.com/office/officeart/2005/8/layout/vList2"/>
    <dgm:cxn modelId="{EF2D39CE-9BD8-430D-8F0C-C1199461884E}" type="presParOf" srcId="{E81811BC-946F-4BE2-AAC5-9862707179AF}" destId="{1BD2955C-C2CB-424E-8336-9BD20750E1A5}"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29B5AE6-39C8-47C3-8C69-C49AFBBF47E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095849E0-82F7-41B2-A815-2A5B0DA8C175}">
      <dgm:prSet phldrT="[Κείμενο]" custT="1"/>
      <dgm:spPr>
        <a:solidFill>
          <a:srgbClr val="1B8391"/>
        </a:solidFill>
        <a:scene3d>
          <a:camera prst="orthographicFront"/>
          <a:lightRig rig="threePt" dir="t"/>
        </a:scene3d>
        <a:sp3d>
          <a:bevelT prst="angle"/>
        </a:sp3d>
      </dgm:spPr>
      <dgm:t>
        <a:bodyPr/>
        <a:lstStyle/>
        <a:p>
          <a:r>
            <a:rPr lang="el-GR" sz="2400" b="1" dirty="0" smtClean="0">
              <a:solidFill>
                <a:schemeClr val="bg1"/>
              </a:solidFill>
              <a:effectLst>
                <a:outerShdw blurRad="38100" dist="38100" dir="2700000" algn="tl">
                  <a:srgbClr val="000000">
                    <a:alpha val="43137"/>
                  </a:srgbClr>
                </a:outerShdw>
              </a:effectLst>
              <a:latin typeface="Bahnschrift Condensed" pitchFamily="34" charset="0"/>
            </a:rPr>
            <a:t>ΘΕΩΡΗΤΙΚΟ ΠΛΑΙΣΙΟ</a:t>
          </a:r>
          <a:endParaRPr lang="en-GB" sz="2400" b="1" dirty="0">
            <a:solidFill>
              <a:schemeClr val="bg1"/>
            </a:solidFill>
            <a:effectLst>
              <a:outerShdw blurRad="38100" dist="38100" dir="2700000" algn="tl">
                <a:srgbClr val="000000">
                  <a:alpha val="43137"/>
                </a:srgbClr>
              </a:outerShdw>
            </a:effectLst>
            <a:latin typeface="Bahnschrift Condensed" pitchFamily="34" charset="0"/>
          </a:endParaRPr>
        </a:p>
      </dgm:t>
    </dgm:pt>
    <dgm:pt modelId="{0E67446C-E5ED-4AA5-8A76-875E44019EB7}" type="parTrans" cxnId="{A84CD5F8-06E7-448E-BB29-694E213508B3}">
      <dgm:prSet/>
      <dgm:spPr/>
      <dgm:t>
        <a:bodyPr/>
        <a:lstStyle/>
        <a:p>
          <a:endParaRPr lang="en-GB"/>
        </a:p>
      </dgm:t>
    </dgm:pt>
    <dgm:pt modelId="{9847D18C-F199-4A78-A547-DEB3880194C1}" type="sibTrans" cxnId="{A84CD5F8-06E7-448E-BB29-694E213508B3}">
      <dgm:prSet/>
      <dgm:spPr/>
      <dgm:t>
        <a:bodyPr/>
        <a:lstStyle/>
        <a:p>
          <a:endParaRPr lang="en-GB"/>
        </a:p>
      </dgm:t>
    </dgm:pt>
    <dgm:pt modelId="{8E8D4211-7E9D-4184-9657-459E15899CCA}">
      <dgm:prSet phldrT="[Κείμενο]" custT="1"/>
      <dgm:spPr>
        <a:solidFill>
          <a:schemeClr val="accent6">
            <a:lumMod val="50000"/>
          </a:schemeClr>
        </a:solidFill>
        <a:scene3d>
          <a:camera prst="orthographicFront"/>
          <a:lightRig rig="threePt" dir="t"/>
        </a:scene3d>
        <a:sp3d>
          <a:bevelT prst="angle"/>
        </a:sp3d>
      </dgm:spPr>
      <dgm:t>
        <a:bodyPr/>
        <a:lstStyle/>
        <a:p>
          <a:r>
            <a:rPr lang="el-GR" sz="2000" b="1" dirty="0" smtClean="0">
              <a:solidFill>
                <a:schemeClr val="bg1"/>
              </a:solidFill>
              <a:effectLst>
                <a:outerShdw blurRad="38100" dist="38100" dir="2700000" algn="tl">
                  <a:srgbClr val="000000">
                    <a:alpha val="43137"/>
                  </a:srgbClr>
                </a:outerShdw>
              </a:effectLst>
              <a:latin typeface="Bahnschrift Condensed" pitchFamily="34" charset="0"/>
            </a:rPr>
            <a:t>ΔΗΜΙΟΥΡΓΙΑ</a:t>
          </a:r>
          <a:r>
            <a:rPr lang="en-US" sz="2000" b="1" dirty="0" smtClean="0">
              <a:solidFill>
                <a:schemeClr val="bg1"/>
              </a:solidFill>
              <a:effectLst>
                <a:outerShdw blurRad="38100" dist="38100" dir="2700000" algn="tl">
                  <a:srgbClr val="000000">
                    <a:alpha val="43137"/>
                  </a:srgbClr>
                </a:outerShdw>
              </a:effectLst>
              <a:latin typeface="Bahnschrift Condensed" pitchFamily="34" charset="0"/>
            </a:rPr>
            <a:t>, </a:t>
          </a:r>
          <a:r>
            <a:rPr lang="el-GR" sz="2000" b="1" dirty="0" smtClean="0">
              <a:solidFill>
                <a:schemeClr val="bg1"/>
              </a:solidFill>
              <a:effectLst>
                <a:outerShdw blurRad="38100" dist="38100" dir="2700000" algn="tl">
                  <a:srgbClr val="000000">
                    <a:alpha val="43137"/>
                  </a:srgbClr>
                </a:outerShdw>
              </a:effectLst>
              <a:latin typeface="Bahnschrift Condensed" pitchFamily="34" charset="0"/>
            </a:rPr>
            <a:t>ΥΛΟΠΟΙΗΣΗ ΚΑΙ ΑΠΟΤΙΜΗΣΗ ΤΟΥ ΠΟΛΥΜΕΣΙΚΟΥ ΕΥ</a:t>
          </a:r>
          <a:r>
            <a:rPr lang="en-US" sz="2000" b="1" dirty="0" smtClean="0">
              <a:solidFill>
                <a:schemeClr val="bg1"/>
              </a:solidFill>
              <a:effectLst>
                <a:outerShdw blurRad="38100" dist="38100" dir="2700000" algn="tl">
                  <a:srgbClr val="000000">
                    <a:alpha val="43137"/>
                  </a:srgbClr>
                </a:outerShdw>
              </a:effectLst>
              <a:latin typeface="Bahnschrift Condensed" pitchFamily="34" charset="0"/>
            </a:rPr>
            <a:t> </a:t>
          </a:r>
          <a:r>
            <a:rPr lang="el-GR" sz="2000" b="1" dirty="0" smtClean="0">
              <a:solidFill>
                <a:schemeClr val="bg1"/>
              </a:solidFill>
              <a:effectLst>
                <a:outerShdw blurRad="38100" dist="38100" dir="2700000" algn="tl">
                  <a:srgbClr val="000000">
                    <a:alpha val="43137"/>
                  </a:srgbClr>
                </a:outerShdw>
              </a:effectLst>
              <a:latin typeface="Bahnschrift Condensed" pitchFamily="34" charset="0"/>
            </a:rPr>
            <a:t>«Τ</a:t>
          </a:r>
          <a:r>
            <a:rPr lang="en-US" sz="2000" b="1" dirty="0" smtClean="0">
              <a:solidFill>
                <a:schemeClr val="bg1"/>
              </a:solidFill>
              <a:effectLst>
                <a:outerShdw blurRad="38100" dist="38100" dir="2700000" algn="tl">
                  <a:srgbClr val="000000">
                    <a:alpha val="43137"/>
                  </a:srgbClr>
                </a:outerShdw>
              </a:effectLst>
              <a:latin typeface="Bahnschrift Condensed" pitchFamily="34" charset="0"/>
            </a:rPr>
            <a:t>O</a:t>
          </a:r>
          <a:r>
            <a:rPr lang="el-GR" sz="2000" b="1" dirty="0" smtClean="0">
              <a:solidFill>
                <a:schemeClr val="bg1"/>
              </a:solidFill>
              <a:effectLst>
                <a:outerShdw blurRad="38100" dist="38100" dir="2700000" algn="tl">
                  <a:srgbClr val="000000">
                    <a:alpha val="43137"/>
                  </a:srgbClr>
                </a:outerShdw>
              </a:effectLst>
              <a:latin typeface="Bahnschrift Condensed" pitchFamily="34" charset="0"/>
            </a:rPr>
            <a:t> ΦΥΣΙΚΟ ΠΕΡΙΒΑΛΛΟΝ»</a:t>
          </a:r>
          <a:endParaRPr lang="en-GB" sz="2000" b="1" dirty="0">
            <a:solidFill>
              <a:schemeClr val="bg1"/>
            </a:solidFill>
            <a:effectLst>
              <a:outerShdw blurRad="38100" dist="38100" dir="2700000" algn="tl">
                <a:srgbClr val="000000">
                  <a:alpha val="43137"/>
                </a:srgbClr>
              </a:outerShdw>
            </a:effectLst>
            <a:latin typeface="Bahnschrift Condensed" pitchFamily="34" charset="0"/>
          </a:endParaRPr>
        </a:p>
      </dgm:t>
    </dgm:pt>
    <dgm:pt modelId="{5BB72DE7-DD86-43D6-A229-67195124B7EC}" type="parTrans" cxnId="{2F690480-54C3-4FD0-AD91-B3371914C292}">
      <dgm:prSet/>
      <dgm:spPr/>
      <dgm:t>
        <a:bodyPr/>
        <a:lstStyle/>
        <a:p>
          <a:endParaRPr lang="en-GB"/>
        </a:p>
      </dgm:t>
    </dgm:pt>
    <dgm:pt modelId="{81925F58-9AF1-4A7F-8011-1C13AAB15AF8}" type="sibTrans" cxnId="{2F690480-54C3-4FD0-AD91-B3371914C292}">
      <dgm:prSet/>
      <dgm:spPr/>
      <dgm:t>
        <a:bodyPr/>
        <a:lstStyle/>
        <a:p>
          <a:endParaRPr lang="en-GB"/>
        </a:p>
      </dgm:t>
    </dgm:pt>
    <dgm:pt modelId="{511B4A05-CF58-4303-A948-174C93BA68AF}">
      <dgm:prSet phldrT="[Κείμενο]" custT="1"/>
      <dgm:spPr>
        <a:solidFill>
          <a:schemeClr val="bg1">
            <a:alpha val="90000"/>
          </a:schemeClr>
        </a:solidFill>
        <a:scene3d>
          <a:camera prst="orthographicFront"/>
          <a:lightRig rig="threePt" dir="t"/>
        </a:scene3d>
        <a:sp3d>
          <a:bevelT prst="angle"/>
        </a:sp3d>
      </dgm:spPr>
      <dgm:t>
        <a:bodyPr/>
        <a:lstStyle/>
        <a:p>
          <a:r>
            <a:rPr lang="el-GR" sz="2100" b="1"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5. ΠΑΡΟΥΣΙΑΣΗ </a:t>
          </a:r>
          <a:r>
            <a:rPr lang="el-GR" sz="2100" b="1" dirty="0" smtClean="0">
              <a:solidFill>
                <a:srgbClr val="87A98A"/>
              </a:solidFill>
              <a:effectLst>
                <a:outerShdw blurRad="38100" dist="38100" dir="2700000" algn="tl">
                  <a:srgbClr val="000000">
                    <a:alpha val="43137"/>
                  </a:srgbClr>
                </a:outerShdw>
              </a:effectLst>
              <a:latin typeface="Bahnschrift Condensed" pitchFamily="34" charset="0"/>
            </a:rPr>
            <a:t>ΤΗΣ ΜΕΘΟΔΟΛΟΓΙΑΣ ΔΗΜΙΟΥΡΓΙΑΣ </a:t>
          </a:r>
          <a:r>
            <a:rPr lang="el-GR" sz="2100" b="1"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ΤΟΥ</a:t>
          </a:r>
          <a:r>
            <a:rPr lang="el-GR" sz="2100" b="1" dirty="0" smtClean="0">
              <a:solidFill>
                <a:srgbClr val="87A98A"/>
              </a:solidFill>
              <a:effectLst>
                <a:outerShdw blurRad="38100" dist="38100" dir="2700000" algn="tl">
                  <a:srgbClr val="000000">
                    <a:alpha val="43137"/>
                  </a:srgbClr>
                </a:outerShdw>
              </a:effectLst>
              <a:latin typeface="Bahnschrift Condensed" pitchFamily="34" charset="0"/>
            </a:rPr>
            <a:t> </a:t>
          </a:r>
          <a:r>
            <a:rPr lang="en-US" sz="2100" b="1"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EY</a:t>
          </a:r>
          <a:r>
            <a:rPr lang="el-GR" sz="2100" b="1"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 </a:t>
          </a:r>
          <a:r>
            <a:rPr lang="el-GR" sz="2100" b="1" dirty="0" smtClean="0">
              <a:solidFill>
                <a:srgbClr val="87A98A"/>
              </a:solidFill>
              <a:effectLst>
                <a:outerShdw blurRad="38100" dist="38100" dir="2700000" algn="tl">
                  <a:srgbClr val="000000">
                    <a:alpha val="43137"/>
                  </a:srgbClr>
                </a:outerShdw>
              </a:effectLst>
              <a:latin typeface="Bahnschrift Condensed" pitchFamily="34" charset="0"/>
            </a:rPr>
            <a:t>ΤΗΣ ΥΛΟΠΟΙΗΣΗΣ </a:t>
          </a:r>
          <a:r>
            <a:rPr lang="el-GR" sz="2100" b="1"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ΚΑΙ </a:t>
          </a:r>
          <a:r>
            <a:rPr lang="el-GR" sz="2100" b="1" dirty="0" smtClean="0">
              <a:solidFill>
                <a:srgbClr val="87A98A"/>
              </a:solidFill>
              <a:effectLst>
                <a:outerShdw blurRad="38100" dist="38100" dir="2700000" algn="tl">
                  <a:srgbClr val="000000">
                    <a:alpha val="43137"/>
                  </a:srgbClr>
                </a:outerShdw>
              </a:effectLst>
              <a:latin typeface="Bahnschrift Condensed" pitchFamily="34" charset="0"/>
            </a:rPr>
            <a:t>ΤΗΣ</a:t>
          </a:r>
          <a:r>
            <a:rPr lang="el-GR" sz="2100" b="1"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 </a:t>
          </a:r>
          <a:r>
            <a:rPr lang="el-GR" sz="2100" b="1" dirty="0" smtClean="0">
              <a:solidFill>
                <a:srgbClr val="87A98A"/>
              </a:solidFill>
              <a:effectLst>
                <a:outerShdw blurRad="38100" dist="38100" dir="2700000" algn="tl">
                  <a:srgbClr val="000000">
                    <a:alpha val="43137"/>
                  </a:srgbClr>
                </a:outerShdw>
              </a:effectLst>
              <a:latin typeface="Bahnschrift Condensed" pitchFamily="34" charset="0"/>
            </a:rPr>
            <a:t>ΑΠΟΤΙΜΗΣΗΣ</a:t>
          </a:r>
          <a:r>
            <a:rPr lang="el-GR" sz="2100" b="1"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 ΤΟΥ</a:t>
          </a:r>
          <a:endParaRPr lang="en-GB" sz="2100" b="1" dirty="0">
            <a:solidFill>
              <a:schemeClr val="accent6">
                <a:lumMod val="50000"/>
              </a:schemeClr>
            </a:solidFill>
            <a:effectLst>
              <a:outerShdw blurRad="38100" dist="38100" dir="2700000" algn="tl">
                <a:srgbClr val="000000">
                  <a:alpha val="43137"/>
                </a:srgbClr>
              </a:outerShdw>
            </a:effectLst>
            <a:latin typeface="Bahnschrift Condensed" pitchFamily="34" charset="0"/>
          </a:endParaRPr>
        </a:p>
      </dgm:t>
    </dgm:pt>
    <dgm:pt modelId="{EC29985B-8D89-4DAB-81B7-F2B7C4AAA1D0}" type="parTrans" cxnId="{BBD6C35D-9F8C-4C69-985E-E9D8ECA19AA8}">
      <dgm:prSet/>
      <dgm:spPr/>
      <dgm:t>
        <a:bodyPr/>
        <a:lstStyle/>
        <a:p>
          <a:endParaRPr lang="en-GB"/>
        </a:p>
      </dgm:t>
    </dgm:pt>
    <dgm:pt modelId="{4531F893-3A7B-49E0-BA3B-10725EC62E89}" type="sibTrans" cxnId="{BBD6C35D-9F8C-4C69-985E-E9D8ECA19AA8}">
      <dgm:prSet/>
      <dgm:spPr/>
      <dgm:t>
        <a:bodyPr/>
        <a:lstStyle/>
        <a:p>
          <a:endParaRPr lang="en-GB"/>
        </a:p>
      </dgm:t>
    </dgm:pt>
    <dgm:pt modelId="{129E13E3-A4B3-415D-AA2D-CC3B05A0AB6E}">
      <dgm:prSet phldrT="[Κείμενο]" custT="1"/>
      <dgm:spPr>
        <a:solidFill>
          <a:srgbClr val="9F1D1D"/>
        </a:solidFill>
        <a:scene3d>
          <a:camera prst="orthographicFront"/>
          <a:lightRig rig="threePt" dir="t"/>
        </a:scene3d>
        <a:sp3d>
          <a:bevelT prst="angle"/>
        </a:sp3d>
      </dgm:spPr>
      <dgm:t>
        <a:bodyPr/>
        <a:lstStyle/>
        <a:p>
          <a:r>
            <a:rPr lang="el-GR" sz="2400" b="1" dirty="0" smtClean="0">
              <a:solidFill>
                <a:schemeClr val="bg1"/>
              </a:solidFill>
              <a:effectLst>
                <a:outerShdw blurRad="38100" dist="38100" dir="2700000" algn="tl">
                  <a:srgbClr val="000000">
                    <a:alpha val="43137"/>
                  </a:srgbClr>
                </a:outerShdw>
              </a:effectLst>
              <a:latin typeface="Bahnschrift Condensed" pitchFamily="34" charset="0"/>
            </a:rPr>
            <a:t>ΕΡΕΥΝΗΤΙΚΟ ΠΛΑΙΣΙΟ</a:t>
          </a:r>
          <a:endParaRPr lang="en-GB" sz="2400" b="1" dirty="0">
            <a:solidFill>
              <a:schemeClr val="bg1"/>
            </a:solidFill>
            <a:effectLst>
              <a:outerShdw blurRad="38100" dist="38100" dir="2700000" algn="tl">
                <a:srgbClr val="000000">
                  <a:alpha val="43137"/>
                </a:srgbClr>
              </a:outerShdw>
            </a:effectLst>
            <a:latin typeface="Bahnschrift Condensed" pitchFamily="34" charset="0"/>
          </a:endParaRPr>
        </a:p>
      </dgm:t>
    </dgm:pt>
    <dgm:pt modelId="{B4734556-3988-4BC4-87F1-05D8D73CFDAF}" type="parTrans" cxnId="{33749902-F7C5-4223-913B-274492FEEDA5}">
      <dgm:prSet/>
      <dgm:spPr/>
      <dgm:t>
        <a:bodyPr/>
        <a:lstStyle/>
        <a:p>
          <a:endParaRPr lang="en-GB"/>
        </a:p>
      </dgm:t>
    </dgm:pt>
    <dgm:pt modelId="{95F406B0-AAE4-4748-95A9-AF44C57AE5E9}" type="sibTrans" cxnId="{33749902-F7C5-4223-913B-274492FEEDA5}">
      <dgm:prSet/>
      <dgm:spPr/>
      <dgm:t>
        <a:bodyPr/>
        <a:lstStyle/>
        <a:p>
          <a:endParaRPr lang="en-GB"/>
        </a:p>
      </dgm:t>
    </dgm:pt>
    <dgm:pt modelId="{8BEBEBCB-E2FD-469E-8D2E-2E062BAD218F}">
      <dgm:prSet phldrT="[Κείμενο]" custT="1"/>
      <dgm:spPr>
        <a:solidFill>
          <a:schemeClr val="bg1">
            <a:alpha val="90000"/>
          </a:schemeClr>
        </a:solidFill>
        <a:scene3d>
          <a:camera prst="orthographicFront"/>
          <a:lightRig rig="threePt" dir="t"/>
        </a:scene3d>
        <a:sp3d>
          <a:bevelT prst="angle"/>
        </a:sp3d>
      </dgm:spPr>
      <dgm:t>
        <a:bodyPr/>
        <a:lstStyle/>
        <a:p>
          <a:r>
            <a:rPr lang="el-GR" sz="2100" b="1" dirty="0" smtClean="0">
              <a:solidFill>
                <a:srgbClr val="8A0000"/>
              </a:solidFill>
              <a:effectLst>
                <a:outerShdw blurRad="38100" dist="38100" dir="2700000" algn="tl">
                  <a:srgbClr val="000000">
                    <a:alpha val="43137"/>
                  </a:srgbClr>
                </a:outerShdw>
              </a:effectLst>
              <a:latin typeface="Bahnschrift Condensed" pitchFamily="34" charset="0"/>
            </a:rPr>
            <a:t>6. </a:t>
          </a:r>
          <a:r>
            <a:rPr lang="el-GR" sz="2100" b="1" dirty="0" smtClean="0">
              <a:solidFill>
                <a:srgbClr val="D25A5A"/>
              </a:solidFill>
              <a:effectLst>
                <a:outerShdw blurRad="38100" dist="38100" dir="2700000" algn="tl">
                  <a:srgbClr val="000000">
                    <a:alpha val="43137"/>
                  </a:srgbClr>
                </a:outerShdw>
              </a:effectLst>
              <a:latin typeface="Bahnschrift Condensed" pitchFamily="34" charset="0"/>
            </a:rPr>
            <a:t>ΜΕΘΟΔΟΛΟΓΙΑ ΤΗΣ ΕΡΕΥΝΑΣ</a:t>
          </a:r>
          <a:endParaRPr lang="en-GB" sz="2100" b="1" dirty="0">
            <a:solidFill>
              <a:srgbClr val="D25A5A"/>
            </a:solidFill>
            <a:effectLst>
              <a:outerShdw blurRad="38100" dist="38100" dir="2700000" algn="tl">
                <a:srgbClr val="000000">
                  <a:alpha val="43137"/>
                </a:srgbClr>
              </a:outerShdw>
            </a:effectLst>
            <a:latin typeface="Bahnschrift Condensed" pitchFamily="34" charset="0"/>
          </a:endParaRPr>
        </a:p>
      </dgm:t>
    </dgm:pt>
    <dgm:pt modelId="{27454357-167E-47DA-9585-6AFCBD28F15D}" type="parTrans" cxnId="{88F354BE-E436-4965-9628-8E710452F5B1}">
      <dgm:prSet/>
      <dgm:spPr/>
      <dgm:t>
        <a:bodyPr/>
        <a:lstStyle/>
        <a:p>
          <a:endParaRPr lang="en-GB"/>
        </a:p>
      </dgm:t>
    </dgm:pt>
    <dgm:pt modelId="{4185A0C2-0667-4D37-AF90-B8B801744053}" type="sibTrans" cxnId="{88F354BE-E436-4965-9628-8E710452F5B1}">
      <dgm:prSet/>
      <dgm:spPr/>
      <dgm:t>
        <a:bodyPr/>
        <a:lstStyle/>
        <a:p>
          <a:endParaRPr lang="en-GB"/>
        </a:p>
      </dgm:t>
    </dgm:pt>
    <dgm:pt modelId="{A5351EE9-B004-4B41-B04C-553B9DE5536F}">
      <dgm:prSet phldrT="[Κείμενο]" custT="1"/>
      <dgm:spPr>
        <a:solidFill>
          <a:schemeClr val="bg1">
            <a:alpha val="90000"/>
          </a:schemeClr>
        </a:solidFill>
        <a:scene3d>
          <a:camera prst="orthographicFront"/>
          <a:lightRig rig="threePt" dir="t"/>
        </a:scene3d>
        <a:sp3d>
          <a:bevelT prst="angle"/>
        </a:sp3d>
      </dgm:spPr>
      <dgm:t>
        <a:bodyPr/>
        <a:lstStyle/>
        <a:p>
          <a:r>
            <a:rPr lang="el-GR" sz="2100" b="1" dirty="0" smtClean="0">
              <a:solidFill>
                <a:srgbClr val="002060"/>
              </a:solidFill>
              <a:effectLst>
                <a:outerShdw blurRad="38100" dist="38100" dir="2700000" algn="tl">
                  <a:srgbClr val="000000">
                    <a:alpha val="43137"/>
                  </a:srgbClr>
                </a:outerShdw>
              </a:effectLst>
              <a:latin typeface="Bahnschrift Condensed" pitchFamily="34" charset="0"/>
            </a:rPr>
            <a:t>4. </a:t>
          </a:r>
          <a:r>
            <a:rPr lang="el-GR" sz="2100" b="1" dirty="0" smtClean="0">
              <a:solidFill>
                <a:srgbClr val="1B8391"/>
              </a:solidFill>
              <a:effectLst>
                <a:outerShdw blurRad="38100" dist="38100" dir="2700000" algn="tl">
                  <a:srgbClr val="000000">
                    <a:alpha val="43137"/>
                  </a:srgbClr>
                </a:outerShdw>
              </a:effectLst>
              <a:latin typeface="Bahnschrift Condensed" pitchFamily="34" charset="0"/>
            </a:rPr>
            <a:t>ΑΡΧΕΣ ΔΗΜΙΟΥΡΓΙΑΣ ΕΚΠΑΙΔΕΥΤΙΚΟΥ ΥΛΙΚΟΥ </a:t>
          </a:r>
          <a:r>
            <a:rPr lang="el-GR" sz="2100" b="1" dirty="0" smtClean="0">
              <a:solidFill>
                <a:srgbClr val="002060"/>
              </a:solidFill>
              <a:effectLst>
                <a:outerShdw blurRad="38100" dist="38100" dir="2700000" algn="tl">
                  <a:srgbClr val="000000">
                    <a:alpha val="43137"/>
                  </a:srgbClr>
                </a:outerShdw>
              </a:effectLst>
              <a:latin typeface="Bahnschrift Condensed" pitchFamily="34" charset="0"/>
            </a:rPr>
            <a:t>ΜΕ ΤΗ ΜΕΘΟΔΟ ΤΗΣ ΕΞ ΑΠΟΣΤΑΣΕΩΣ ΕΚΠΑΙΔΕΥΣΗΣ</a:t>
          </a:r>
          <a:endParaRPr lang="en-GB" sz="2100" b="1" dirty="0">
            <a:solidFill>
              <a:srgbClr val="002060"/>
            </a:solidFill>
            <a:effectLst>
              <a:outerShdw blurRad="38100" dist="38100" dir="2700000" algn="tl">
                <a:srgbClr val="000000">
                  <a:alpha val="43137"/>
                </a:srgbClr>
              </a:outerShdw>
            </a:effectLst>
            <a:latin typeface="Bahnschrift Condensed" pitchFamily="34" charset="0"/>
          </a:endParaRPr>
        </a:p>
      </dgm:t>
    </dgm:pt>
    <dgm:pt modelId="{8FE719AC-D6E6-418A-B732-8DC5D7564945}" type="sibTrans" cxnId="{D05F9344-EDAC-4D9F-9E2F-AF96611219CF}">
      <dgm:prSet/>
      <dgm:spPr/>
      <dgm:t>
        <a:bodyPr/>
        <a:lstStyle/>
        <a:p>
          <a:endParaRPr lang="en-GB"/>
        </a:p>
      </dgm:t>
    </dgm:pt>
    <dgm:pt modelId="{5A52C7C3-5DE0-4FFE-B062-BB563B7E2BAE}" type="parTrans" cxnId="{D05F9344-EDAC-4D9F-9E2F-AF96611219CF}">
      <dgm:prSet/>
      <dgm:spPr/>
      <dgm:t>
        <a:bodyPr/>
        <a:lstStyle/>
        <a:p>
          <a:endParaRPr lang="en-GB"/>
        </a:p>
      </dgm:t>
    </dgm:pt>
    <dgm:pt modelId="{3321C293-F054-4AFD-9318-00DC1B59D0A5}">
      <dgm:prSet phldrT="[Κείμενο]" custT="1"/>
      <dgm:spPr>
        <a:solidFill>
          <a:schemeClr val="bg1">
            <a:alpha val="90000"/>
          </a:schemeClr>
        </a:solidFill>
        <a:scene3d>
          <a:camera prst="orthographicFront"/>
          <a:lightRig rig="threePt" dir="t"/>
        </a:scene3d>
        <a:sp3d>
          <a:bevelT prst="angle"/>
        </a:sp3d>
      </dgm:spPr>
      <dgm:t>
        <a:bodyPr/>
        <a:lstStyle/>
        <a:p>
          <a:r>
            <a:rPr lang="el-GR" sz="2100" b="1" dirty="0" smtClean="0">
              <a:solidFill>
                <a:srgbClr val="002060"/>
              </a:solidFill>
              <a:effectLst>
                <a:outerShdw blurRad="38100" dist="38100" dir="2700000" algn="tl">
                  <a:srgbClr val="000000">
                    <a:alpha val="43137"/>
                  </a:srgbClr>
                </a:outerShdw>
              </a:effectLst>
              <a:latin typeface="Bahnschrift Condensed" pitchFamily="34" charset="0"/>
            </a:rPr>
            <a:t>3. </a:t>
          </a:r>
          <a:r>
            <a:rPr lang="el-GR" sz="2100" b="1" dirty="0" smtClean="0">
              <a:solidFill>
                <a:srgbClr val="1B8391"/>
              </a:solidFill>
              <a:effectLst>
                <a:outerShdw blurRad="38100" dist="38100" dir="2700000" algn="tl">
                  <a:srgbClr val="000000">
                    <a:alpha val="43137"/>
                  </a:srgbClr>
                </a:outerShdw>
              </a:effectLst>
              <a:latin typeface="Bahnschrift Condensed" pitchFamily="34" charset="0"/>
            </a:rPr>
            <a:t>ΕΚΠΑΙΔΕΥΤΙΚΟ ΥΛΙΚΟ </a:t>
          </a:r>
          <a:r>
            <a:rPr lang="el-GR" sz="2100" b="1" dirty="0" smtClean="0">
              <a:solidFill>
                <a:srgbClr val="002060"/>
              </a:solidFill>
              <a:effectLst>
                <a:outerShdw blurRad="38100" dist="38100" dir="2700000" algn="tl">
                  <a:srgbClr val="000000">
                    <a:alpha val="43137"/>
                  </a:srgbClr>
                </a:outerShdw>
              </a:effectLst>
              <a:latin typeface="Bahnschrift Condensed" pitchFamily="34" charset="0"/>
            </a:rPr>
            <a:t>ΣΤΗ ΣΧΟΛΙΚΗ ΕΞ ΑΠΟΣΤΑΣΕΩΣ ΕΚΠΑΙΔΕΥΣΗ</a:t>
          </a:r>
          <a:endParaRPr lang="en-GB" sz="2100" b="1" dirty="0">
            <a:solidFill>
              <a:srgbClr val="002060"/>
            </a:solidFill>
            <a:effectLst>
              <a:outerShdw blurRad="38100" dist="38100" dir="2700000" algn="tl">
                <a:srgbClr val="000000">
                  <a:alpha val="43137"/>
                </a:srgbClr>
              </a:outerShdw>
            </a:effectLst>
            <a:latin typeface="Bahnschrift Condensed" pitchFamily="34" charset="0"/>
          </a:endParaRPr>
        </a:p>
      </dgm:t>
    </dgm:pt>
    <dgm:pt modelId="{A06D34D7-D627-4BC9-A3D8-341497D11108}" type="sibTrans" cxnId="{E607B725-82DC-48E6-885E-56EB9AB2EAAD}">
      <dgm:prSet/>
      <dgm:spPr/>
      <dgm:t>
        <a:bodyPr/>
        <a:lstStyle/>
        <a:p>
          <a:endParaRPr lang="en-GB"/>
        </a:p>
      </dgm:t>
    </dgm:pt>
    <dgm:pt modelId="{3A0F9E9E-15B3-4BC4-B1FC-3813F10398D0}" type="parTrans" cxnId="{E607B725-82DC-48E6-885E-56EB9AB2EAAD}">
      <dgm:prSet/>
      <dgm:spPr/>
      <dgm:t>
        <a:bodyPr/>
        <a:lstStyle/>
        <a:p>
          <a:endParaRPr lang="en-GB"/>
        </a:p>
      </dgm:t>
    </dgm:pt>
    <dgm:pt modelId="{BBD41044-E19D-4627-9018-4BD3E22A315B}">
      <dgm:prSet phldrT="[Κείμενο]" custT="1"/>
      <dgm:spPr>
        <a:solidFill>
          <a:schemeClr val="bg1">
            <a:alpha val="90000"/>
          </a:schemeClr>
        </a:solidFill>
        <a:scene3d>
          <a:camera prst="orthographicFront"/>
          <a:lightRig rig="threePt" dir="t"/>
        </a:scene3d>
        <a:sp3d>
          <a:bevelT prst="angle"/>
        </a:sp3d>
      </dgm:spPr>
      <dgm:t>
        <a:bodyPr/>
        <a:lstStyle/>
        <a:p>
          <a:r>
            <a:rPr lang="el-GR" sz="2100" b="1" dirty="0" smtClean="0">
              <a:solidFill>
                <a:srgbClr val="002060"/>
              </a:solidFill>
              <a:effectLst>
                <a:outerShdw blurRad="38100" dist="38100" dir="2700000" algn="tl">
                  <a:srgbClr val="000000">
                    <a:alpha val="43137"/>
                  </a:srgbClr>
                </a:outerShdw>
              </a:effectLst>
              <a:latin typeface="Bahnschrift Condensed" pitchFamily="34" charset="0"/>
            </a:rPr>
            <a:t>2. </a:t>
          </a:r>
          <a:r>
            <a:rPr lang="el-GR" sz="2100" b="1" dirty="0" smtClean="0">
              <a:solidFill>
                <a:srgbClr val="1B8391"/>
              </a:solidFill>
              <a:effectLst>
                <a:outerShdw blurRad="38100" dist="38100" dir="2700000" algn="tl">
                  <a:srgbClr val="000000">
                    <a:alpha val="43137"/>
                  </a:srgbClr>
                </a:outerShdw>
              </a:effectLst>
              <a:latin typeface="Bahnschrift Condensed" pitchFamily="34" charset="0"/>
            </a:rPr>
            <a:t>ΦΥΣΙΚΕΣ ΕΠΙΣΤΗΜΕΣ </a:t>
          </a:r>
          <a:r>
            <a:rPr lang="el-GR" sz="2100" b="1" dirty="0" smtClean="0">
              <a:solidFill>
                <a:srgbClr val="002060"/>
              </a:solidFill>
              <a:effectLst>
                <a:outerShdw blurRad="38100" dist="38100" dir="2700000" algn="tl">
                  <a:srgbClr val="000000">
                    <a:alpha val="43137"/>
                  </a:srgbClr>
                </a:outerShdw>
              </a:effectLst>
              <a:latin typeface="Bahnschrift Condensed" pitchFamily="34" charset="0"/>
            </a:rPr>
            <a:t>ΣΤΗΝ ΕΚΠΑΙΔΕΥΣΗ</a:t>
          </a:r>
          <a:endParaRPr lang="en-GB" sz="2100" b="1" dirty="0">
            <a:solidFill>
              <a:srgbClr val="002060"/>
            </a:solidFill>
            <a:effectLst>
              <a:outerShdw blurRad="38100" dist="38100" dir="2700000" algn="tl">
                <a:srgbClr val="000000">
                  <a:alpha val="43137"/>
                </a:srgbClr>
              </a:outerShdw>
            </a:effectLst>
            <a:latin typeface="Bahnschrift Condensed" pitchFamily="34" charset="0"/>
          </a:endParaRPr>
        </a:p>
      </dgm:t>
    </dgm:pt>
    <dgm:pt modelId="{AADE3032-DDC3-4B9D-94E7-ADDCBAC0FCC7}" type="sibTrans" cxnId="{2AAC1981-4A38-4C6D-8218-EDADAED263ED}">
      <dgm:prSet/>
      <dgm:spPr/>
      <dgm:t>
        <a:bodyPr/>
        <a:lstStyle/>
        <a:p>
          <a:endParaRPr lang="en-GB"/>
        </a:p>
      </dgm:t>
    </dgm:pt>
    <dgm:pt modelId="{30611E25-02A6-4E9A-9616-D5D2733CB701}" type="parTrans" cxnId="{2AAC1981-4A38-4C6D-8218-EDADAED263ED}">
      <dgm:prSet/>
      <dgm:spPr/>
      <dgm:t>
        <a:bodyPr/>
        <a:lstStyle/>
        <a:p>
          <a:endParaRPr lang="en-GB"/>
        </a:p>
      </dgm:t>
    </dgm:pt>
    <dgm:pt modelId="{D17062B7-A08E-474A-A043-36F1E4180C09}">
      <dgm:prSet phldrT="[Κείμενο]" custT="1"/>
      <dgm:spPr>
        <a:solidFill>
          <a:schemeClr val="bg1">
            <a:alpha val="90000"/>
          </a:schemeClr>
        </a:solidFill>
        <a:scene3d>
          <a:camera prst="orthographicFront"/>
          <a:lightRig rig="threePt" dir="t"/>
        </a:scene3d>
        <a:sp3d>
          <a:bevelT prst="angle"/>
        </a:sp3d>
      </dgm:spPr>
      <dgm:t>
        <a:bodyPr/>
        <a:lstStyle/>
        <a:p>
          <a:r>
            <a:rPr lang="el-GR" sz="2100" b="1" dirty="0" smtClean="0">
              <a:solidFill>
                <a:srgbClr val="002060"/>
              </a:solidFill>
              <a:effectLst>
                <a:outerShdw blurRad="38100" dist="38100" dir="2700000" algn="tl">
                  <a:srgbClr val="000000">
                    <a:alpha val="43137"/>
                  </a:srgbClr>
                </a:outerShdw>
              </a:effectLst>
              <a:latin typeface="Bahnschrift Condensed" pitchFamily="34" charset="0"/>
            </a:rPr>
            <a:t>1. </a:t>
          </a:r>
          <a:r>
            <a:rPr lang="el-GR" sz="2100" b="1" dirty="0" smtClean="0">
              <a:solidFill>
                <a:srgbClr val="1B8391"/>
              </a:solidFill>
              <a:effectLst>
                <a:outerShdw blurRad="38100" dist="38100" dir="2700000" algn="tl">
                  <a:srgbClr val="000000">
                    <a:alpha val="43137"/>
                  </a:srgbClr>
                </a:outerShdw>
              </a:effectLst>
              <a:latin typeface="Bahnschrift Condensed" pitchFamily="34" charset="0"/>
            </a:rPr>
            <a:t>ΣΧΟΛΙΚΗ ΕΞ ΑΠΟΣΤΑΣΕΩΣ ΕΚΠΑΙΔΕΥΣΗ</a:t>
          </a:r>
          <a:endParaRPr lang="en-GB" sz="2100" b="1" dirty="0">
            <a:solidFill>
              <a:srgbClr val="1B8391"/>
            </a:solidFill>
            <a:effectLst>
              <a:outerShdw blurRad="38100" dist="38100" dir="2700000" algn="tl">
                <a:srgbClr val="000000">
                  <a:alpha val="43137"/>
                </a:srgbClr>
              </a:outerShdw>
            </a:effectLst>
            <a:latin typeface="Bahnschrift Condensed" pitchFamily="34" charset="0"/>
          </a:endParaRPr>
        </a:p>
      </dgm:t>
    </dgm:pt>
    <dgm:pt modelId="{CCA36B04-5C9F-40EA-9AA1-E286B24179F5}" type="sibTrans" cxnId="{8241C67A-41D0-4A77-9917-A8999F0388CB}">
      <dgm:prSet/>
      <dgm:spPr/>
      <dgm:t>
        <a:bodyPr/>
        <a:lstStyle/>
        <a:p>
          <a:endParaRPr lang="en-GB"/>
        </a:p>
      </dgm:t>
    </dgm:pt>
    <dgm:pt modelId="{69E21CD9-2906-4203-93F2-F966BE0236AA}" type="parTrans" cxnId="{8241C67A-41D0-4A77-9917-A8999F0388CB}">
      <dgm:prSet/>
      <dgm:spPr/>
      <dgm:t>
        <a:bodyPr/>
        <a:lstStyle/>
        <a:p>
          <a:endParaRPr lang="en-GB"/>
        </a:p>
      </dgm:t>
    </dgm:pt>
    <dgm:pt modelId="{D0C4921F-F1CA-41D8-90D5-D42C499D55BF}">
      <dgm:prSet phldrT="[Κείμενο]" custT="1"/>
      <dgm:spPr>
        <a:solidFill>
          <a:schemeClr val="bg1">
            <a:alpha val="90000"/>
          </a:schemeClr>
        </a:solidFill>
        <a:scene3d>
          <a:camera prst="orthographicFront"/>
          <a:lightRig rig="threePt" dir="t"/>
        </a:scene3d>
        <a:sp3d>
          <a:bevelT prst="angle"/>
        </a:sp3d>
      </dgm:spPr>
      <dgm:t>
        <a:bodyPr/>
        <a:lstStyle/>
        <a:p>
          <a:r>
            <a:rPr lang="el-GR" sz="2100" b="1" dirty="0" smtClean="0">
              <a:solidFill>
                <a:srgbClr val="8A0000"/>
              </a:solidFill>
              <a:effectLst>
                <a:outerShdw blurRad="38100" dist="38100" dir="2700000" algn="tl">
                  <a:srgbClr val="000000">
                    <a:alpha val="43137"/>
                  </a:srgbClr>
                </a:outerShdw>
              </a:effectLst>
              <a:latin typeface="Bahnschrift Condensed" pitchFamily="34" charset="0"/>
            </a:rPr>
            <a:t>7. </a:t>
          </a:r>
          <a:r>
            <a:rPr lang="el-GR" sz="2100" b="1" dirty="0" smtClean="0">
              <a:solidFill>
                <a:srgbClr val="D25A5A"/>
              </a:solidFill>
              <a:effectLst>
                <a:outerShdw blurRad="38100" dist="38100" dir="2700000" algn="tl">
                  <a:srgbClr val="000000">
                    <a:alpha val="43137"/>
                  </a:srgbClr>
                </a:outerShdw>
              </a:effectLst>
              <a:latin typeface="Bahnschrift Condensed" pitchFamily="34" charset="0"/>
            </a:rPr>
            <a:t>ΠΑΡΟΥΣΙΑΣΗ ΚΑΙ ΣΧΟΛΙΑΣΜΟΣ </a:t>
          </a:r>
          <a:r>
            <a:rPr lang="el-GR" sz="2100" b="1" dirty="0" smtClean="0">
              <a:solidFill>
                <a:srgbClr val="8A0000"/>
              </a:solidFill>
              <a:effectLst>
                <a:outerShdw blurRad="38100" dist="38100" dir="2700000" algn="tl">
                  <a:srgbClr val="000000">
                    <a:alpha val="43137"/>
                  </a:srgbClr>
                </a:outerShdw>
              </a:effectLst>
              <a:latin typeface="Bahnschrift Condensed" pitchFamily="34" charset="0"/>
            </a:rPr>
            <a:t>ΤΩΝ ΑΠΟΤΕΛΕΣΜΑΤΩΝ ΤΗΣ ΕΡΕΥΝΑΣ</a:t>
          </a:r>
          <a:endParaRPr lang="en-GB" sz="2100" b="1" dirty="0">
            <a:solidFill>
              <a:srgbClr val="8A0000"/>
            </a:solidFill>
            <a:effectLst>
              <a:outerShdw blurRad="38100" dist="38100" dir="2700000" algn="tl">
                <a:srgbClr val="000000">
                  <a:alpha val="43137"/>
                </a:srgbClr>
              </a:outerShdw>
            </a:effectLst>
            <a:latin typeface="Bahnschrift Condensed" pitchFamily="34" charset="0"/>
          </a:endParaRPr>
        </a:p>
      </dgm:t>
    </dgm:pt>
    <dgm:pt modelId="{8EF4278A-78E6-4CC3-A36A-08E2D073B170}" type="parTrans" cxnId="{114E7A08-7F83-4F67-9F29-B455BE22CAA5}">
      <dgm:prSet/>
      <dgm:spPr/>
      <dgm:t>
        <a:bodyPr/>
        <a:lstStyle/>
        <a:p>
          <a:endParaRPr lang="en-GB"/>
        </a:p>
      </dgm:t>
    </dgm:pt>
    <dgm:pt modelId="{E89DC22D-FA01-4CAA-8FCB-001E64162E75}" type="sibTrans" cxnId="{114E7A08-7F83-4F67-9F29-B455BE22CAA5}">
      <dgm:prSet/>
      <dgm:spPr/>
      <dgm:t>
        <a:bodyPr/>
        <a:lstStyle/>
        <a:p>
          <a:endParaRPr lang="en-GB"/>
        </a:p>
      </dgm:t>
    </dgm:pt>
    <dgm:pt modelId="{76472E15-D956-4802-8CC0-55BDF32180FC}">
      <dgm:prSet phldrT="[Κείμενο]" custT="1"/>
      <dgm:spPr>
        <a:solidFill>
          <a:schemeClr val="bg1">
            <a:alpha val="90000"/>
          </a:schemeClr>
        </a:solidFill>
        <a:scene3d>
          <a:camera prst="orthographicFront"/>
          <a:lightRig rig="threePt" dir="t"/>
        </a:scene3d>
        <a:sp3d>
          <a:bevelT prst="angle"/>
        </a:sp3d>
      </dgm:spPr>
      <dgm:t>
        <a:bodyPr/>
        <a:lstStyle/>
        <a:p>
          <a:r>
            <a:rPr lang="el-GR" sz="2100" b="1" dirty="0" smtClean="0">
              <a:solidFill>
                <a:srgbClr val="8A0000"/>
              </a:solidFill>
              <a:effectLst>
                <a:outerShdw blurRad="38100" dist="38100" dir="2700000" algn="tl">
                  <a:srgbClr val="000000">
                    <a:alpha val="43137"/>
                  </a:srgbClr>
                </a:outerShdw>
              </a:effectLst>
              <a:latin typeface="Bahnschrift Condensed" pitchFamily="34" charset="0"/>
            </a:rPr>
            <a:t>8. </a:t>
          </a:r>
          <a:r>
            <a:rPr lang="el-GR" sz="2100" b="1" dirty="0" smtClean="0">
              <a:solidFill>
                <a:srgbClr val="D25A5A"/>
              </a:solidFill>
              <a:effectLst>
                <a:outerShdw blurRad="38100" dist="38100" dir="2700000" algn="tl">
                  <a:srgbClr val="000000">
                    <a:alpha val="43137"/>
                  </a:srgbClr>
                </a:outerShdw>
              </a:effectLst>
              <a:latin typeface="Bahnschrift Condensed" pitchFamily="34" charset="0"/>
            </a:rPr>
            <a:t>ΣΥΖΗΤΗΣΗ </a:t>
          </a:r>
          <a:r>
            <a:rPr lang="el-GR" sz="2100" b="1" dirty="0" smtClean="0">
              <a:solidFill>
                <a:srgbClr val="8A0000"/>
              </a:solidFill>
              <a:effectLst>
                <a:outerShdw blurRad="38100" dist="38100" dir="2700000" algn="tl">
                  <a:srgbClr val="000000">
                    <a:alpha val="43137"/>
                  </a:srgbClr>
                </a:outerShdw>
              </a:effectLst>
              <a:latin typeface="Bahnschrift Condensed" pitchFamily="34" charset="0"/>
            </a:rPr>
            <a:t>ΤΩΝ ΕΥΡΗΜΑΤΩΝ</a:t>
          </a:r>
          <a:r>
            <a:rPr lang="el-GR" sz="2100" b="1" dirty="0" smtClean="0">
              <a:solidFill>
                <a:srgbClr val="D25A5A"/>
              </a:solidFill>
              <a:effectLst>
                <a:outerShdw blurRad="38100" dist="38100" dir="2700000" algn="tl">
                  <a:srgbClr val="000000">
                    <a:alpha val="43137"/>
                  </a:srgbClr>
                </a:outerShdw>
              </a:effectLst>
              <a:latin typeface="Bahnschrift Condensed" pitchFamily="34" charset="0"/>
            </a:rPr>
            <a:t>-ΣΥΜΠΕΡΑΣΜΑΤΑ</a:t>
          </a:r>
          <a:endParaRPr lang="en-GB" sz="2100" b="1" dirty="0">
            <a:solidFill>
              <a:srgbClr val="8A0000"/>
            </a:solidFill>
            <a:effectLst>
              <a:outerShdw blurRad="38100" dist="38100" dir="2700000" algn="tl">
                <a:srgbClr val="000000">
                  <a:alpha val="43137"/>
                </a:srgbClr>
              </a:outerShdw>
            </a:effectLst>
            <a:latin typeface="Bahnschrift Condensed" pitchFamily="34" charset="0"/>
          </a:endParaRPr>
        </a:p>
      </dgm:t>
    </dgm:pt>
    <dgm:pt modelId="{94BC3DE6-EBD7-4322-B092-04DBC0DE56D9}" type="parTrans" cxnId="{4EE9B282-7247-47DC-8047-E4DE9C5FDFFE}">
      <dgm:prSet/>
      <dgm:spPr/>
      <dgm:t>
        <a:bodyPr/>
        <a:lstStyle/>
        <a:p>
          <a:endParaRPr lang="en-GB"/>
        </a:p>
      </dgm:t>
    </dgm:pt>
    <dgm:pt modelId="{FF256810-26CC-4121-9160-DA7DA1195291}" type="sibTrans" cxnId="{4EE9B282-7247-47DC-8047-E4DE9C5FDFFE}">
      <dgm:prSet/>
      <dgm:spPr/>
      <dgm:t>
        <a:bodyPr/>
        <a:lstStyle/>
        <a:p>
          <a:endParaRPr lang="en-GB"/>
        </a:p>
      </dgm:t>
    </dgm:pt>
    <dgm:pt modelId="{9403CBF4-882F-47D6-9BB2-0DD26FA2FB8D}" type="pres">
      <dgm:prSet presAssocID="{129B5AE6-39C8-47C3-8C69-C49AFBBF47E3}" presName="Name0" presStyleCnt="0">
        <dgm:presLayoutVars>
          <dgm:dir/>
          <dgm:animLvl val="lvl"/>
          <dgm:resizeHandles val="exact"/>
        </dgm:presLayoutVars>
      </dgm:prSet>
      <dgm:spPr/>
      <dgm:t>
        <a:bodyPr/>
        <a:lstStyle/>
        <a:p>
          <a:endParaRPr lang="en-GB"/>
        </a:p>
      </dgm:t>
    </dgm:pt>
    <dgm:pt modelId="{5CC99EEB-1FAD-4CF1-AF73-DAF501D4F54B}" type="pres">
      <dgm:prSet presAssocID="{095849E0-82F7-41B2-A815-2A5B0DA8C175}" presName="linNode" presStyleCnt="0"/>
      <dgm:spPr/>
    </dgm:pt>
    <dgm:pt modelId="{3D31D976-D759-4C2B-9E20-104E15C69E92}" type="pres">
      <dgm:prSet presAssocID="{095849E0-82F7-41B2-A815-2A5B0DA8C175}" presName="parentText" presStyleLbl="node1" presStyleIdx="0" presStyleCnt="3">
        <dgm:presLayoutVars>
          <dgm:chMax val="1"/>
          <dgm:bulletEnabled val="1"/>
        </dgm:presLayoutVars>
      </dgm:prSet>
      <dgm:spPr/>
      <dgm:t>
        <a:bodyPr/>
        <a:lstStyle/>
        <a:p>
          <a:endParaRPr lang="en-GB"/>
        </a:p>
      </dgm:t>
    </dgm:pt>
    <dgm:pt modelId="{2218DFEE-9C58-48F4-8693-02C8C13BC34B}" type="pres">
      <dgm:prSet presAssocID="{095849E0-82F7-41B2-A815-2A5B0DA8C175}" presName="descendantText" presStyleLbl="alignAccFollowNode1" presStyleIdx="0" presStyleCnt="3" custScaleY="124382">
        <dgm:presLayoutVars>
          <dgm:bulletEnabled val="1"/>
        </dgm:presLayoutVars>
      </dgm:prSet>
      <dgm:spPr/>
      <dgm:t>
        <a:bodyPr/>
        <a:lstStyle/>
        <a:p>
          <a:endParaRPr lang="en-GB"/>
        </a:p>
      </dgm:t>
    </dgm:pt>
    <dgm:pt modelId="{8063B9FA-FD25-4AFC-9F28-AAB578BE4538}" type="pres">
      <dgm:prSet presAssocID="{9847D18C-F199-4A78-A547-DEB3880194C1}" presName="sp" presStyleCnt="0"/>
      <dgm:spPr/>
    </dgm:pt>
    <dgm:pt modelId="{48FAE57D-BD8E-461B-B308-02DDB1217585}" type="pres">
      <dgm:prSet presAssocID="{8E8D4211-7E9D-4184-9657-459E15899CCA}" presName="linNode" presStyleCnt="0"/>
      <dgm:spPr/>
    </dgm:pt>
    <dgm:pt modelId="{83401093-0812-41FF-AF42-DC4A92B11591}" type="pres">
      <dgm:prSet presAssocID="{8E8D4211-7E9D-4184-9657-459E15899CCA}" presName="parentText" presStyleLbl="node1" presStyleIdx="1" presStyleCnt="3" custScaleY="62296">
        <dgm:presLayoutVars>
          <dgm:chMax val="1"/>
          <dgm:bulletEnabled val="1"/>
        </dgm:presLayoutVars>
      </dgm:prSet>
      <dgm:spPr/>
      <dgm:t>
        <a:bodyPr/>
        <a:lstStyle/>
        <a:p>
          <a:endParaRPr lang="en-GB"/>
        </a:p>
      </dgm:t>
    </dgm:pt>
    <dgm:pt modelId="{2B9AC788-F28C-43C8-A728-697CB1C1B82B}" type="pres">
      <dgm:prSet presAssocID="{8E8D4211-7E9D-4184-9657-459E15899CCA}" presName="descendantText" presStyleLbl="alignAccFollowNode1" presStyleIdx="1" presStyleCnt="3" custScaleY="67476" custLinFactNeighborX="326" custLinFactNeighborY="-191">
        <dgm:presLayoutVars>
          <dgm:bulletEnabled val="1"/>
        </dgm:presLayoutVars>
      </dgm:prSet>
      <dgm:spPr/>
      <dgm:t>
        <a:bodyPr/>
        <a:lstStyle/>
        <a:p>
          <a:endParaRPr lang="en-GB"/>
        </a:p>
      </dgm:t>
    </dgm:pt>
    <dgm:pt modelId="{26BBFDFB-C4F3-443A-8918-69A5F8855948}" type="pres">
      <dgm:prSet presAssocID="{81925F58-9AF1-4A7F-8011-1C13AAB15AF8}" presName="sp" presStyleCnt="0"/>
      <dgm:spPr/>
    </dgm:pt>
    <dgm:pt modelId="{6040E96C-C158-4C14-93F5-A36EBA91F96B}" type="pres">
      <dgm:prSet presAssocID="{129E13E3-A4B3-415D-AA2D-CC3B05A0AB6E}" presName="linNode" presStyleCnt="0"/>
      <dgm:spPr/>
    </dgm:pt>
    <dgm:pt modelId="{67C98B9B-0198-444C-A9C3-BD99B0832044}" type="pres">
      <dgm:prSet presAssocID="{129E13E3-A4B3-415D-AA2D-CC3B05A0AB6E}" presName="parentText" presStyleLbl="node1" presStyleIdx="2" presStyleCnt="3" custScaleX="108883" custScaleY="61631">
        <dgm:presLayoutVars>
          <dgm:chMax val="1"/>
          <dgm:bulletEnabled val="1"/>
        </dgm:presLayoutVars>
      </dgm:prSet>
      <dgm:spPr/>
      <dgm:t>
        <a:bodyPr/>
        <a:lstStyle/>
        <a:p>
          <a:endParaRPr lang="en-GB"/>
        </a:p>
      </dgm:t>
    </dgm:pt>
    <dgm:pt modelId="{B992CD3A-091E-4205-923E-72F83A8D9054}" type="pres">
      <dgm:prSet presAssocID="{129E13E3-A4B3-415D-AA2D-CC3B05A0AB6E}" presName="descendantText" presStyleLbl="alignAccFollowNode1" presStyleIdx="2" presStyleCnt="3" custScaleY="91149" custLinFactNeighborX="-2829" custLinFactNeighborY="-1749">
        <dgm:presLayoutVars>
          <dgm:bulletEnabled val="1"/>
        </dgm:presLayoutVars>
      </dgm:prSet>
      <dgm:spPr/>
      <dgm:t>
        <a:bodyPr/>
        <a:lstStyle/>
        <a:p>
          <a:endParaRPr lang="en-GB"/>
        </a:p>
      </dgm:t>
    </dgm:pt>
  </dgm:ptLst>
  <dgm:cxnLst>
    <dgm:cxn modelId="{61F39506-AF76-484A-8314-3F74AD3BFA2E}" type="presOf" srcId="{D17062B7-A08E-474A-A043-36F1E4180C09}" destId="{2218DFEE-9C58-48F4-8693-02C8C13BC34B}" srcOrd="0" destOrd="0" presId="urn:microsoft.com/office/officeart/2005/8/layout/vList5"/>
    <dgm:cxn modelId="{A5A27888-892C-4C2F-BFC9-997DD4398C11}" type="presOf" srcId="{8BEBEBCB-E2FD-469E-8D2E-2E062BAD218F}" destId="{B992CD3A-091E-4205-923E-72F83A8D9054}" srcOrd="0" destOrd="0" presId="urn:microsoft.com/office/officeart/2005/8/layout/vList5"/>
    <dgm:cxn modelId="{2AAC1981-4A38-4C6D-8218-EDADAED263ED}" srcId="{095849E0-82F7-41B2-A815-2A5B0DA8C175}" destId="{BBD41044-E19D-4627-9018-4BD3E22A315B}" srcOrd="1" destOrd="0" parTransId="{30611E25-02A6-4E9A-9616-D5D2733CB701}" sibTransId="{AADE3032-DDC3-4B9D-94E7-ADDCBAC0FCC7}"/>
    <dgm:cxn modelId="{33749902-F7C5-4223-913B-274492FEEDA5}" srcId="{129B5AE6-39C8-47C3-8C69-C49AFBBF47E3}" destId="{129E13E3-A4B3-415D-AA2D-CC3B05A0AB6E}" srcOrd="2" destOrd="0" parTransId="{B4734556-3988-4BC4-87F1-05D8D73CFDAF}" sibTransId="{95F406B0-AAE4-4748-95A9-AF44C57AE5E9}"/>
    <dgm:cxn modelId="{4F10AD09-C45C-4AC2-A5E2-A9D98AFB879A}" type="presOf" srcId="{A5351EE9-B004-4B41-B04C-553B9DE5536F}" destId="{2218DFEE-9C58-48F4-8693-02C8C13BC34B}" srcOrd="0" destOrd="3" presId="urn:microsoft.com/office/officeart/2005/8/layout/vList5"/>
    <dgm:cxn modelId="{4EE9B282-7247-47DC-8047-E4DE9C5FDFFE}" srcId="{129E13E3-A4B3-415D-AA2D-CC3B05A0AB6E}" destId="{76472E15-D956-4802-8CC0-55BDF32180FC}" srcOrd="2" destOrd="0" parTransId="{94BC3DE6-EBD7-4322-B092-04DBC0DE56D9}" sibTransId="{FF256810-26CC-4121-9160-DA7DA1195291}"/>
    <dgm:cxn modelId="{E607B725-82DC-48E6-885E-56EB9AB2EAAD}" srcId="{095849E0-82F7-41B2-A815-2A5B0DA8C175}" destId="{3321C293-F054-4AFD-9318-00DC1B59D0A5}" srcOrd="2" destOrd="0" parTransId="{3A0F9E9E-15B3-4BC4-B1FC-3813F10398D0}" sibTransId="{A06D34D7-D627-4BC9-A3D8-341497D11108}"/>
    <dgm:cxn modelId="{7CA528C4-230C-4DC2-84EB-D6312B2CD669}" type="presOf" srcId="{129E13E3-A4B3-415D-AA2D-CC3B05A0AB6E}" destId="{67C98B9B-0198-444C-A9C3-BD99B0832044}" srcOrd="0" destOrd="0" presId="urn:microsoft.com/office/officeart/2005/8/layout/vList5"/>
    <dgm:cxn modelId="{D05F9344-EDAC-4D9F-9E2F-AF96611219CF}" srcId="{095849E0-82F7-41B2-A815-2A5B0DA8C175}" destId="{A5351EE9-B004-4B41-B04C-553B9DE5536F}" srcOrd="3" destOrd="0" parTransId="{5A52C7C3-5DE0-4FFE-B062-BB563B7E2BAE}" sibTransId="{8FE719AC-D6E6-418A-B732-8DC5D7564945}"/>
    <dgm:cxn modelId="{F237E084-DDEA-4488-9F9B-EBE954B3D0CF}" type="presOf" srcId="{511B4A05-CF58-4303-A948-174C93BA68AF}" destId="{2B9AC788-F28C-43C8-A728-697CB1C1B82B}" srcOrd="0" destOrd="0" presId="urn:microsoft.com/office/officeart/2005/8/layout/vList5"/>
    <dgm:cxn modelId="{6DB4BFDA-E8B5-428B-AE4E-4B7E8A6CB285}" type="presOf" srcId="{76472E15-D956-4802-8CC0-55BDF32180FC}" destId="{B992CD3A-091E-4205-923E-72F83A8D9054}" srcOrd="0" destOrd="2" presId="urn:microsoft.com/office/officeart/2005/8/layout/vList5"/>
    <dgm:cxn modelId="{501ABCA4-B798-4C0C-897E-48F928CF6E11}" type="presOf" srcId="{095849E0-82F7-41B2-A815-2A5B0DA8C175}" destId="{3D31D976-D759-4C2B-9E20-104E15C69E92}" srcOrd="0" destOrd="0" presId="urn:microsoft.com/office/officeart/2005/8/layout/vList5"/>
    <dgm:cxn modelId="{0BF04248-A392-4AD2-B80E-BC90E8C4FF31}" type="presOf" srcId="{3321C293-F054-4AFD-9318-00DC1B59D0A5}" destId="{2218DFEE-9C58-48F4-8693-02C8C13BC34B}" srcOrd="0" destOrd="2" presId="urn:microsoft.com/office/officeart/2005/8/layout/vList5"/>
    <dgm:cxn modelId="{48911D46-85A4-4E8B-A947-B6117C794F1B}" type="presOf" srcId="{8E8D4211-7E9D-4184-9657-459E15899CCA}" destId="{83401093-0812-41FF-AF42-DC4A92B11591}" srcOrd="0" destOrd="0" presId="urn:microsoft.com/office/officeart/2005/8/layout/vList5"/>
    <dgm:cxn modelId="{2F690480-54C3-4FD0-AD91-B3371914C292}" srcId="{129B5AE6-39C8-47C3-8C69-C49AFBBF47E3}" destId="{8E8D4211-7E9D-4184-9657-459E15899CCA}" srcOrd="1" destOrd="0" parTransId="{5BB72DE7-DD86-43D6-A229-67195124B7EC}" sibTransId="{81925F58-9AF1-4A7F-8011-1C13AAB15AF8}"/>
    <dgm:cxn modelId="{8241C67A-41D0-4A77-9917-A8999F0388CB}" srcId="{095849E0-82F7-41B2-A815-2A5B0DA8C175}" destId="{D17062B7-A08E-474A-A043-36F1E4180C09}" srcOrd="0" destOrd="0" parTransId="{69E21CD9-2906-4203-93F2-F966BE0236AA}" sibTransId="{CCA36B04-5C9F-40EA-9AA1-E286B24179F5}"/>
    <dgm:cxn modelId="{4E2318A4-C7DB-4121-B9F5-A5AC80D33732}" type="presOf" srcId="{D0C4921F-F1CA-41D8-90D5-D42C499D55BF}" destId="{B992CD3A-091E-4205-923E-72F83A8D9054}" srcOrd="0" destOrd="1" presId="urn:microsoft.com/office/officeart/2005/8/layout/vList5"/>
    <dgm:cxn modelId="{BBD6C35D-9F8C-4C69-985E-E9D8ECA19AA8}" srcId="{8E8D4211-7E9D-4184-9657-459E15899CCA}" destId="{511B4A05-CF58-4303-A948-174C93BA68AF}" srcOrd="0" destOrd="0" parTransId="{EC29985B-8D89-4DAB-81B7-F2B7C4AAA1D0}" sibTransId="{4531F893-3A7B-49E0-BA3B-10725EC62E89}"/>
    <dgm:cxn modelId="{58D56BEF-11F4-4EF4-8D51-A8511C119156}" type="presOf" srcId="{BBD41044-E19D-4627-9018-4BD3E22A315B}" destId="{2218DFEE-9C58-48F4-8693-02C8C13BC34B}" srcOrd="0" destOrd="1" presId="urn:microsoft.com/office/officeart/2005/8/layout/vList5"/>
    <dgm:cxn modelId="{114E7A08-7F83-4F67-9F29-B455BE22CAA5}" srcId="{129E13E3-A4B3-415D-AA2D-CC3B05A0AB6E}" destId="{D0C4921F-F1CA-41D8-90D5-D42C499D55BF}" srcOrd="1" destOrd="0" parTransId="{8EF4278A-78E6-4CC3-A36A-08E2D073B170}" sibTransId="{E89DC22D-FA01-4CAA-8FCB-001E64162E75}"/>
    <dgm:cxn modelId="{F9657291-0ED7-489C-8C26-E178D9EA89C8}" type="presOf" srcId="{129B5AE6-39C8-47C3-8C69-C49AFBBF47E3}" destId="{9403CBF4-882F-47D6-9BB2-0DD26FA2FB8D}" srcOrd="0" destOrd="0" presId="urn:microsoft.com/office/officeart/2005/8/layout/vList5"/>
    <dgm:cxn modelId="{88F354BE-E436-4965-9628-8E710452F5B1}" srcId="{129E13E3-A4B3-415D-AA2D-CC3B05A0AB6E}" destId="{8BEBEBCB-E2FD-469E-8D2E-2E062BAD218F}" srcOrd="0" destOrd="0" parTransId="{27454357-167E-47DA-9585-6AFCBD28F15D}" sibTransId="{4185A0C2-0667-4D37-AF90-B8B801744053}"/>
    <dgm:cxn modelId="{A84CD5F8-06E7-448E-BB29-694E213508B3}" srcId="{129B5AE6-39C8-47C3-8C69-C49AFBBF47E3}" destId="{095849E0-82F7-41B2-A815-2A5B0DA8C175}" srcOrd="0" destOrd="0" parTransId="{0E67446C-E5ED-4AA5-8A76-875E44019EB7}" sibTransId="{9847D18C-F199-4A78-A547-DEB3880194C1}"/>
    <dgm:cxn modelId="{4B629789-4D6F-4B9E-8675-2D5AE63DA375}" type="presParOf" srcId="{9403CBF4-882F-47D6-9BB2-0DD26FA2FB8D}" destId="{5CC99EEB-1FAD-4CF1-AF73-DAF501D4F54B}" srcOrd="0" destOrd="0" presId="urn:microsoft.com/office/officeart/2005/8/layout/vList5"/>
    <dgm:cxn modelId="{3E31E3A6-E4CE-4302-A51C-2797478C0717}" type="presParOf" srcId="{5CC99EEB-1FAD-4CF1-AF73-DAF501D4F54B}" destId="{3D31D976-D759-4C2B-9E20-104E15C69E92}" srcOrd="0" destOrd="0" presId="urn:microsoft.com/office/officeart/2005/8/layout/vList5"/>
    <dgm:cxn modelId="{EC3301D9-CC5C-46B0-A4F2-7694E5B1D40A}" type="presParOf" srcId="{5CC99EEB-1FAD-4CF1-AF73-DAF501D4F54B}" destId="{2218DFEE-9C58-48F4-8693-02C8C13BC34B}" srcOrd="1" destOrd="0" presId="urn:microsoft.com/office/officeart/2005/8/layout/vList5"/>
    <dgm:cxn modelId="{15BB2EA4-D733-4249-905E-A50E671F2D8F}" type="presParOf" srcId="{9403CBF4-882F-47D6-9BB2-0DD26FA2FB8D}" destId="{8063B9FA-FD25-4AFC-9F28-AAB578BE4538}" srcOrd="1" destOrd="0" presId="urn:microsoft.com/office/officeart/2005/8/layout/vList5"/>
    <dgm:cxn modelId="{0E329490-014F-4EC5-92C0-A7D8663BAA61}" type="presParOf" srcId="{9403CBF4-882F-47D6-9BB2-0DD26FA2FB8D}" destId="{48FAE57D-BD8E-461B-B308-02DDB1217585}" srcOrd="2" destOrd="0" presId="urn:microsoft.com/office/officeart/2005/8/layout/vList5"/>
    <dgm:cxn modelId="{EE7EF69E-33E6-4F32-98D8-933434F5EDC8}" type="presParOf" srcId="{48FAE57D-BD8E-461B-B308-02DDB1217585}" destId="{83401093-0812-41FF-AF42-DC4A92B11591}" srcOrd="0" destOrd="0" presId="urn:microsoft.com/office/officeart/2005/8/layout/vList5"/>
    <dgm:cxn modelId="{02A1095F-465F-422F-B758-0841F7B453A4}" type="presParOf" srcId="{48FAE57D-BD8E-461B-B308-02DDB1217585}" destId="{2B9AC788-F28C-43C8-A728-697CB1C1B82B}" srcOrd="1" destOrd="0" presId="urn:microsoft.com/office/officeart/2005/8/layout/vList5"/>
    <dgm:cxn modelId="{E8DEBAF1-1AC4-4707-AFDA-76FC0DD29693}" type="presParOf" srcId="{9403CBF4-882F-47D6-9BB2-0DD26FA2FB8D}" destId="{26BBFDFB-C4F3-443A-8918-69A5F8855948}" srcOrd="3" destOrd="0" presId="urn:microsoft.com/office/officeart/2005/8/layout/vList5"/>
    <dgm:cxn modelId="{B77C9714-5EA3-4AC7-B497-C1C4F227AE10}" type="presParOf" srcId="{9403CBF4-882F-47D6-9BB2-0DD26FA2FB8D}" destId="{6040E96C-C158-4C14-93F5-A36EBA91F96B}" srcOrd="4" destOrd="0" presId="urn:microsoft.com/office/officeart/2005/8/layout/vList5"/>
    <dgm:cxn modelId="{EB411871-15FA-4F09-9460-9311D320751B}" type="presParOf" srcId="{6040E96C-C158-4C14-93F5-A36EBA91F96B}" destId="{67C98B9B-0198-444C-A9C3-BD99B0832044}" srcOrd="0" destOrd="0" presId="urn:microsoft.com/office/officeart/2005/8/layout/vList5"/>
    <dgm:cxn modelId="{96CF3676-10CA-424D-9D13-5966B24DE4CE}" type="presParOf" srcId="{6040E96C-C158-4C14-93F5-A36EBA91F96B}" destId="{B992CD3A-091E-4205-923E-72F83A8D9054}" srcOrd="1" destOrd="0" presId="urn:microsoft.com/office/officeart/2005/8/layout/vList5"/>
  </dgm:cxnLst>
  <dgm:bg>
    <a:effectLst>
      <a:outerShdw blurRad="50800" dist="50800" dir="5400000" algn="ctr" rotWithShape="0">
        <a:schemeClr val="bg1">
          <a:lumMod val="85000"/>
        </a:schemeClr>
      </a:outerShdw>
    </a:effect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8D5E54C2-1B0F-4DCC-93C9-145DB19D027C}">
      <dgm:prSet custT="1"/>
      <dgm:spPr>
        <a:solidFill>
          <a:srgbClr val="1B8391"/>
        </a:solidFill>
      </dgm:spPr>
      <dgm:t>
        <a:bodyPr/>
        <a:lstStyle/>
        <a:p>
          <a:pPr algn="ctr" rtl="0"/>
          <a:r>
            <a:rPr lang="el-GR" sz="2800" b="1" dirty="0" smtClean="0"/>
            <a:t>Σχολική Εξ Αποστάσεως Εκπαίδευση</a:t>
          </a:r>
          <a:endParaRPr lang="en-GB" sz="2800" b="1" dirty="0"/>
        </a:p>
      </dgm:t>
    </dgm:pt>
    <dgm:pt modelId="{BF554970-C263-4ACA-98C6-F388F7390692}" type="parTrans" cxnId="{2B2679F0-446C-4A09-8ABF-D951099CCD73}">
      <dgm:prSet/>
      <dgm:spPr/>
      <dgm:t>
        <a:bodyPr/>
        <a:lstStyle/>
        <a:p>
          <a:endParaRPr lang="en-GB"/>
        </a:p>
      </dgm:t>
    </dgm:pt>
    <dgm:pt modelId="{CBEA54EC-73BD-4C1F-8CE1-2BEE78B4D385}" type="sibTrans" cxnId="{2B2679F0-446C-4A09-8ABF-D951099CCD73}">
      <dgm:prSet/>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 modelId="{944A9A7B-2339-4B8E-AA06-644B54FEBA87}" type="pres">
      <dgm:prSet presAssocID="{8D5E54C2-1B0F-4DCC-93C9-145DB19D027C}" presName="parentText" presStyleLbl="node1" presStyleIdx="0" presStyleCnt="1">
        <dgm:presLayoutVars>
          <dgm:chMax val="0"/>
          <dgm:bulletEnabled val="1"/>
        </dgm:presLayoutVars>
      </dgm:prSet>
      <dgm:spPr/>
      <dgm:t>
        <a:bodyPr/>
        <a:lstStyle/>
        <a:p>
          <a:endParaRPr lang="en-GB"/>
        </a:p>
      </dgm:t>
    </dgm:pt>
  </dgm:ptLst>
  <dgm:cxnLst>
    <dgm:cxn modelId="{0AC9CCC1-5BD1-48A1-89FA-BAFA4D3C1323}" type="presOf" srcId="{8D5E54C2-1B0F-4DCC-93C9-145DB19D027C}" destId="{944A9A7B-2339-4B8E-AA06-644B54FEBA87}" srcOrd="0" destOrd="0" presId="urn:microsoft.com/office/officeart/2005/8/layout/vList2"/>
    <dgm:cxn modelId="{2B2679F0-446C-4A09-8ABF-D951099CCD73}" srcId="{524C50A4-AE8F-45A3-AAF6-16A064FB1AB5}" destId="{8D5E54C2-1B0F-4DCC-93C9-145DB19D027C}" srcOrd="0" destOrd="0" parTransId="{BF554970-C263-4ACA-98C6-F388F7390692}" sibTransId="{CBEA54EC-73BD-4C1F-8CE1-2BEE78B4D385}"/>
    <dgm:cxn modelId="{06DF6D05-EF2C-437A-A386-D9773FD3DD3D}" type="presOf" srcId="{524C50A4-AE8F-45A3-AAF6-16A064FB1AB5}" destId="{7CB75B64-E489-4A77-AA5C-028549BA6106}" srcOrd="0" destOrd="0" presId="urn:microsoft.com/office/officeart/2005/8/layout/vList2"/>
    <dgm:cxn modelId="{191C3C7B-FBB7-46F5-B142-1F02870AC070}" type="presParOf" srcId="{7CB75B64-E489-4A77-AA5C-028549BA6106}" destId="{944A9A7B-2339-4B8E-AA06-644B54FEBA87}"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24C50A4-AE8F-45A3-AAF6-16A064FB1AB5}" type="doc">
      <dgm:prSet loTypeId="urn:microsoft.com/office/officeart/2005/8/layout/vList2" loCatId="list" qsTypeId="urn:microsoft.com/office/officeart/2005/8/quickstyle/3d2" qsCatId="3D" csTypeId="urn:microsoft.com/office/officeart/2005/8/colors/accent1_4" csCatId="accent1" phldr="1"/>
      <dgm:spPr/>
      <dgm:t>
        <a:bodyPr/>
        <a:lstStyle/>
        <a:p>
          <a:endParaRPr lang="en-GB"/>
        </a:p>
      </dgm:t>
    </dgm:pt>
    <dgm:pt modelId="{7CB75B64-E489-4A77-AA5C-028549BA6106}" type="pres">
      <dgm:prSet presAssocID="{524C50A4-AE8F-45A3-AAF6-16A064FB1AB5}" presName="linear" presStyleCnt="0">
        <dgm:presLayoutVars>
          <dgm:animLvl val="lvl"/>
          <dgm:resizeHandles val="exact"/>
        </dgm:presLayoutVars>
      </dgm:prSet>
      <dgm:spPr/>
      <dgm:t>
        <a:bodyPr/>
        <a:lstStyle/>
        <a:p>
          <a:endParaRPr lang="en-GB"/>
        </a:p>
      </dgm:t>
    </dgm:pt>
  </dgm:ptLst>
  <dgm:cxnLst>
    <dgm:cxn modelId="{9600CBB6-93B4-47A7-AC84-64D1C3E961BB}" type="presOf" srcId="{524C50A4-AE8F-45A3-AAF6-16A064FB1AB5}" destId="{7CB75B64-E489-4A77-AA5C-028549BA6106}"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F4B5280-1BFD-4A96-A1AA-FD822BDCBC92}">
      <dsp:nvSpPr>
        <dsp:cNvPr id="0" name=""/>
        <dsp:cNvSpPr/>
      </dsp:nvSpPr>
      <dsp:spPr>
        <a:xfrm>
          <a:off x="0" y="0"/>
          <a:ext cx="7500990" cy="1711125"/>
        </a:xfrm>
        <a:prstGeom prst="roundRect">
          <a:avLst/>
        </a:prstGeom>
        <a:solidFill>
          <a:srgbClr val="1B8391"/>
        </a:solidFill>
        <a:ln w="38100" cap="flat" cmpd="sng" algn="ctr">
          <a:solidFill>
            <a:schemeClr val="lt1">
              <a:hueOff val="0"/>
              <a:satOff val="0"/>
              <a:lumOff val="0"/>
              <a:alphaOff val="0"/>
            </a:schemeClr>
          </a:solidFill>
          <a:prstDash val="solid"/>
        </a:ln>
        <a:effectLst>
          <a:outerShdw blurRad="76200" dist="50800" dir="5400000" rotWithShape="0">
            <a:srgbClr val="4E3B30">
              <a:alpha val="6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l-GR" sz="2400" kern="1200" dirty="0" smtClean="0">
              <a:latin typeface="+mj-lt"/>
              <a:cs typeface="Arial" pitchFamily="34" charset="0"/>
            </a:rPr>
            <a:t>Δημιουργία, υλοποίηση και αποτίμηση </a:t>
          </a:r>
          <a:r>
            <a:rPr lang="el-GR" sz="2400" kern="1200" dirty="0" err="1" smtClean="0">
              <a:latin typeface="+mj-lt"/>
              <a:cs typeface="Arial" pitchFamily="34" charset="0"/>
            </a:rPr>
            <a:t>πολυμεσικού</a:t>
          </a:r>
          <a:r>
            <a:rPr lang="el-GR" sz="2400" kern="1200" dirty="0" smtClean="0">
              <a:latin typeface="+mj-lt"/>
              <a:cs typeface="Arial" pitchFamily="34" charset="0"/>
            </a:rPr>
            <a:t> εκπαιδευτικού υλικού με τη μέθοδο της Εξ αποστάσεως Εκπαίδευσης για τη θεματική ενότητα “Το φυσικό περιβάλλον”, στη Γεωγραφία ΣΤ’ Δημοτικού</a:t>
          </a:r>
          <a:endParaRPr lang="el-GR" sz="2400" b="1" kern="1200" dirty="0">
            <a:effectLst>
              <a:outerShdw blurRad="38100" dist="38100" dir="2700000" algn="tl">
                <a:srgbClr val="000000">
                  <a:alpha val="43137"/>
                </a:srgbClr>
              </a:outerShdw>
            </a:effectLst>
            <a:latin typeface="+mj-lt"/>
            <a:cs typeface="Arial" pitchFamily="34" charset="0"/>
          </a:endParaRPr>
        </a:p>
      </dsp:txBody>
      <dsp:txXfrm>
        <a:off x="0" y="0"/>
        <a:ext cx="7500990" cy="1711125"/>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4C1780-B66C-4A28-BC49-0B3CE3E75571}">
      <dsp:nvSpPr>
        <dsp:cNvPr id="0" name=""/>
        <dsp:cNvSpPr/>
      </dsp:nvSpPr>
      <dsp:spPr>
        <a:xfrm>
          <a:off x="2635236" y="1712809"/>
          <a:ext cx="2121050" cy="18396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l-GR" sz="2800" b="1" kern="1200" dirty="0" smtClean="0">
              <a:solidFill>
                <a:schemeClr val="tx1"/>
              </a:solidFill>
              <a:latin typeface="Times New Roman" pitchFamily="18" charset="0"/>
              <a:cs typeface="Times New Roman" pitchFamily="18" charset="0"/>
            </a:rPr>
            <a:t>ΕΥ στη Σχολική </a:t>
          </a:r>
          <a:r>
            <a:rPr lang="el-GR" sz="2800" b="1" kern="1200" dirty="0" err="1" smtClean="0">
              <a:solidFill>
                <a:schemeClr val="tx1"/>
              </a:solidFill>
              <a:latin typeface="Times New Roman" pitchFamily="18" charset="0"/>
              <a:cs typeface="Times New Roman" pitchFamily="18" charset="0"/>
            </a:rPr>
            <a:t>ΕξΑΕ</a:t>
          </a:r>
          <a:endParaRPr lang="en-GB" sz="2800" b="1" kern="1200" dirty="0">
            <a:solidFill>
              <a:schemeClr val="tx1"/>
            </a:solidFill>
            <a:latin typeface="Times New Roman" pitchFamily="18" charset="0"/>
            <a:cs typeface="Times New Roman" pitchFamily="18" charset="0"/>
          </a:endParaRPr>
        </a:p>
      </dsp:txBody>
      <dsp:txXfrm>
        <a:off x="2635236" y="1712809"/>
        <a:ext cx="2121050" cy="1839672"/>
      </dsp:txXfrm>
    </dsp:sp>
    <dsp:sp modelId="{0B330197-40B4-428D-A69E-D28ED571CE19}">
      <dsp:nvSpPr>
        <dsp:cNvPr id="0" name=""/>
        <dsp:cNvSpPr/>
      </dsp:nvSpPr>
      <dsp:spPr>
        <a:xfrm rot="16252120">
          <a:off x="3580238" y="1244174"/>
          <a:ext cx="266326" cy="450056"/>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GB" sz="1900" kern="1200"/>
        </a:p>
      </dsp:txBody>
      <dsp:txXfrm rot="16252120">
        <a:off x="3580238" y="1244174"/>
        <a:ext cx="266326" cy="450056"/>
      </dsp:txXfrm>
    </dsp:sp>
    <dsp:sp modelId="{D061BF1D-BFBB-4FD5-87E4-2E1A419D123A}">
      <dsp:nvSpPr>
        <dsp:cNvPr id="0" name=""/>
        <dsp:cNvSpPr/>
      </dsp:nvSpPr>
      <dsp:spPr>
        <a:xfrm>
          <a:off x="2131170" y="0"/>
          <a:ext cx="3190662" cy="1210453"/>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l-GR" sz="2400" b="0" kern="1200" spc="-15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Πολυμορφικότητα</a:t>
          </a:r>
          <a:endParaRPr lang="en-GB" sz="2400" b="0" kern="1200" spc="-15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2131170" y="0"/>
        <a:ext cx="3190662" cy="1210453"/>
      </dsp:txXfrm>
    </dsp:sp>
    <dsp:sp modelId="{BDCA9A94-481D-4F50-8C65-95F148BD240A}">
      <dsp:nvSpPr>
        <dsp:cNvPr id="0" name=""/>
        <dsp:cNvSpPr/>
      </dsp:nvSpPr>
      <dsp:spPr>
        <a:xfrm rot="20590247">
          <a:off x="4781628" y="2045179"/>
          <a:ext cx="224757" cy="450056"/>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GB" sz="1900" kern="1200"/>
        </a:p>
      </dsp:txBody>
      <dsp:txXfrm rot="20590247">
        <a:off x="4781628" y="2045179"/>
        <a:ext cx="224757" cy="450056"/>
      </dsp:txXfrm>
    </dsp:sp>
    <dsp:sp modelId="{C4E6131A-F094-4F00-89F3-010AF2FE4FD1}">
      <dsp:nvSpPr>
        <dsp:cNvPr id="0" name=""/>
        <dsp:cNvSpPr/>
      </dsp:nvSpPr>
      <dsp:spPr>
        <a:xfrm>
          <a:off x="4939490" y="1136740"/>
          <a:ext cx="2631480" cy="1443463"/>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l-GR" sz="2400" b="0" kern="1200" spc="-15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Δομικά Χαρακτηριστικά</a:t>
          </a:r>
          <a:endParaRPr lang="en-GB" sz="2400" b="0" kern="1200" spc="-15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4939490" y="1136740"/>
        <a:ext cx="2631480" cy="1443463"/>
      </dsp:txXfrm>
    </dsp:sp>
    <dsp:sp modelId="{77809BCE-35D7-4B6E-AF09-AB5D38B4455E}">
      <dsp:nvSpPr>
        <dsp:cNvPr id="0" name=""/>
        <dsp:cNvSpPr/>
      </dsp:nvSpPr>
      <dsp:spPr>
        <a:xfrm rot="1927334">
          <a:off x="4645298" y="3107036"/>
          <a:ext cx="328944" cy="450056"/>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GB" sz="1900" kern="1200"/>
        </a:p>
      </dsp:txBody>
      <dsp:txXfrm rot="1927334">
        <a:off x="4645298" y="3107036"/>
        <a:ext cx="328944" cy="450056"/>
      </dsp:txXfrm>
    </dsp:sp>
    <dsp:sp modelId="{04637D8C-BD84-404A-B0F1-8E125B2AB116}">
      <dsp:nvSpPr>
        <dsp:cNvPr id="0" name=""/>
        <dsp:cNvSpPr/>
      </dsp:nvSpPr>
      <dsp:spPr>
        <a:xfrm>
          <a:off x="4579449" y="3358293"/>
          <a:ext cx="2652527" cy="1323695"/>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l-GR" sz="2400" b="0" kern="1200" spc="-15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Δραστηριότητες</a:t>
          </a:r>
          <a:endParaRPr lang="en-GB" sz="2400" b="0" kern="1200" spc="-15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4579449" y="3358293"/>
        <a:ext cx="2652527" cy="1323695"/>
      </dsp:txXfrm>
    </dsp:sp>
    <dsp:sp modelId="{BAE291E1-AC5B-4C2C-957B-70B341C19527}">
      <dsp:nvSpPr>
        <dsp:cNvPr id="0" name=""/>
        <dsp:cNvSpPr/>
      </dsp:nvSpPr>
      <dsp:spPr>
        <a:xfrm rot="8977475">
          <a:off x="2383595" y="3078191"/>
          <a:ext cx="336154" cy="450056"/>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GB" sz="1900" kern="1200"/>
        </a:p>
      </dsp:txBody>
      <dsp:txXfrm rot="8977475">
        <a:off x="2383595" y="3078191"/>
        <a:ext cx="336154" cy="450056"/>
      </dsp:txXfrm>
    </dsp:sp>
    <dsp:sp modelId="{3717A273-14D3-411B-A29D-CE8F63877E60}">
      <dsp:nvSpPr>
        <dsp:cNvPr id="0" name=""/>
        <dsp:cNvSpPr/>
      </dsp:nvSpPr>
      <dsp:spPr>
        <a:xfrm>
          <a:off x="186950" y="3296986"/>
          <a:ext cx="2492307" cy="1323695"/>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l-GR" sz="2400" b="0" kern="1200" spc="-15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Εκπαιδευτικός</a:t>
          </a:r>
          <a:endParaRPr lang="en-GB" sz="2400" b="0" kern="1200" spc="-15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186950" y="3296986"/>
        <a:ext cx="2492307" cy="1323695"/>
      </dsp:txXfrm>
    </dsp:sp>
    <dsp:sp modelId="{70A01D50-40C1-4F00-BA89-2CE2A233CFD6}">
      <dsp:nvSpPr>
        <dsp:cNvPr id="0" name=""/>
        <dsp:cNvSpPr/>
      </dsp:nvSpPr>
      <dsp:spPr>
        <a:xfrm rot="11853516">
          <a:off x="2291542" y="2010313"/>
          <a:ext cx="297221" cy="450056"/>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GB" sz="1900" kern="1200"/>
        </a:p>
      </dsp:txBody>
      <dsp:txXfrm rot="11853516">
        <a:off x="2291542" y="2010313"/>
        <a:ext cx="297221" cy="450056"/>
      </dsp:txXfrm>
    </dsp:sp>
    <dsp:sp modelId="{B418B395-95E6-4D7F-B33C-C5E17F3AA8E4}">
      <dsp:nvSpPr>
        <dsp:cNvPr id="0" name=""/>
        <dsp:cNvSpPr/>
      </dsp:nvSpPr>
      <dsp:spPr>
        <a:xfrm>
          <a:off x="42937" y="992717"/>
          <a:ext cx="2207659" cy="1666731"/>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l-GR" sz="2400" b="0" kern="1200" spc="-15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Αξιολόγηση</a:t>
          </a:r>
        </a:p>
      </dsp:txBody>
      <dsp:txXfrm>
        <a:off x="42937" y="992717"/>
        <a:ext cx="2207659" cy="1666731"/>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F7B442-C860-47EE-AFBD-A2DDE3987290}">
      <dsp:nvSpPr>
        <dsp:cNvPr id="0" name=""/>
        <dsp:cNvSpPr/>
      </dsp:nvSpPr>
      <dsp:spPr>
        <a:xfrm>
          <a:off x="0" y="0"/>
          <a:ext cx="6190808" cy="992160"/>
        </a:xfrm>
        <a:prstGeom prst="roundRect">
          <a:avLst/>
        </a:prstGeom>
        <a:solidFill>
          <a:srgbClr val="1B8391"/>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b="1" kern="1200" dirty="0" smtClean="0">
              <a:effectLst>
                <a:outerShdw blurRad="38100" dist="38100" dir="2700000" algn="tl">
                  <a:srgbClr val="000000">
                    <a:alpha val="43137"/>
                  </a:srgbClr>
                </a:outerShdw>
              </a:effectLst>
            </a:rPr>
            <a:t>Αρχές Δημιουργίας ΕΥ με τη μέθοδο της </a:t>
          </a:r>
          <a:r>
            <a:rPr lang="el-GR" sz="2400" b="1" kern="1200" dirty="0" err="1" smtClean="0">
              <a:effectLst>
                <a:outerShdw blurRad="38100" dist="38100" dir="2700000" algn="tl">
                  <a:srgbClr val="000000">
                    <a:alpha val="43137"/>
                  </a:srgbClr>
                </a:outerShdw>
              </a:effectLst>
            </a:rPr>
            <a:t>ΕξΑΕ</a:t>
          </a:r>
          <a:endParaRPr lang="en-GB" sz="2400" b="1" kern="1200" dirty="0">
            <a:effectLst>
              <a:outerShdw blurRad="38100" dist="38100" dir="2700000" algn="tl">
                <a:srgbClr val="000000">
                  <a:alpha val="43137"/>
                </a:srgbClr>
              </a:outerShdw>
            </a:effectLst>
          </a:endParaRPr>
        </a:p>
      </dsp:txBody>
      <dsp:txXfrm>
        <a:off x="0" y="0"/>
        <a:ext cx="6190808" cy="992160"/>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1F3DBA6-E241-4117-A6E4-1CD405DDB233}">
      <dsp:nvSpPr>
        <dsp:cNvPr id="0" name=""/>
        <dsp:cNvSpPr/>
      </dsp:nvSpPr>
      <dsp:spPr>
        <a:xfrm>
          <a:off x="2349905" y="0"/>
          <a:ext cx="4176464" cy="4176464"/>
        </a:xfrm>
        <a:prstGeom prst="quadArrow">
          <a:avLst>
            <a:gd name="adj1" fmla="val 2000"/>
            <a:gd name="adj2" fmla="val 4000"/>
            <a:gd name="adj3" fmla="val 5000"/>
          </a:avLst>
        </a:prstGeom>
        <a:solidFill>
          <a:schemeClr val="accent3">
            <a:tint val="40000"/>
            <a:hueOff val="0"/>
            <a:satOff val="0"/>
            <a:lumOff val="0"/>
            <a:alphaOff val="0"/>
          </a:schemeClr>
        </a:solidFill>
        <a:ln>
          <a:noFill/>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0">
          <a:scrgbClr r="0" g="0" b="0"/>
        </a:lnRef>
        <a:fillRef idx="1">
          <a:scrgbClr r="0" g="0" b="0"/>
        </a:fillRef>
        <a:effectRef idx="2">
          <a:scrgbClr r="0" g="0" b="0"/>
        </a:effectRef>
        <a:fontRef idx="minor"/>
      </dsp:style>
    </dsp:sp>
    <dsp:sp modelId="{7805C0C3-D173-4650-BA9E-064C634931FA}">
      <dsp:nvSpPr>
        <dsp:cNvPr id="0" name=""/>
        <dsp:cNvSpPr/>
      </dsp:nvSpPr>
      <dsp:spPr>
        <a:xfrm>
          <a:off x="2520288" y="360044"/>
          <a:ext cx="1873261" cy="1606034"/>
        </a:xfrm>
        <a:prstGeom prst="roundRect">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3">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l-GR" sz="1500" b="1" kern="1200" dirty="0" smtClean="0"/>
            <a:t>Αρχές Κατευθυνόμενης Διαλογικής μορφής του κειμένου</a:t>
          </a:r>
          <a:endParaRPr lang="el-GR" sz="1500" b="1" kern="1200" dirty="0"/>
        </a:p>
      </dsp:txBody>
      <dsp:txXfrm>
        <a:off x="2520288" y="360044"/>
        <a:ext cx="1873261" cy="1606034"/>
      </dsp:txXfrm>
    </dsp:sp>
    <dsp:sp modelId="{373E0142-1C01-482C-9C53-0956A951FDB9}">
      <dsp:nvSpPr>
        <dsp:cNvPr id="0" name=""/>
        <dsp:cNvSpPr/>
      </dsp:nvSpPr>
      <dsp:spPr>
        <a:xfrm>
          <a:off x="4536501" y="288034"/>
          <a:ext cx="1737442" cy="1659643"/>
        </a:xfrm>
        <a:prstGeom prst="roundRect">
          <a:avLst/>
        </a:prstGeom>
        <a:gradFill rotWithShape="0">
          <a:gsLst>
            <a:gs pos="0">
              <a:schemeClr val="accent3">
                <a:hueOff val="903533"/>
                <a:satOff val="33333"/>
                <a:lumOff val="-4902"/>
                <a:alphaOff val="0"/>
                <a:tint val="75000"/>
                <a:shade val="85000"/>
                <a:satMod val="230000"/>
              </a:schemeClr>
            </a:gs>
            <a:gs pos="25000">
              <a:schemeClr val="accent3">
                <a:hueOff val="903533"/>
                <a:satOff val="33333"/>
                <a:lumOff val="-4902"/>
                <a:alphaOff val="0"/>
                <a:tint val="90000"/>
                <a:shade val="70000"/>
                <a:satMod val="220000"/>
              </a:schemeClr>
            </a:gs>
            <a:gs pos="50000">
              <a:schemeClr val="accent3">
                <a:hueOff val="903533"/>
                <a:satOff val="33333"/>
                <a:lumOff val="-4902"/>
                <a:alphaOff val="0"/>
                <a:tint val="90000"/>
                <a:shade val="58000"/>
                <a:satMod val="225000"/>
              </a:schemeClr>
            </a:gs>
            <a:gs pos="65000">
              <a:schemeClr val="accent3">
                <a:hueOff val="903533"/>
                <a:satOff val="33333"/>
                <a:lumOff val="-4902"/>
                <a:alphaOff val="0"/>
                <a:tint val="90000"/>
                <a:shade val="58000"/>
                <a:satMod val="225000"/>
              </a:schemeClr>
            </a:gs>
            <a:gs pos="80000">
              <a:schemeClr val="accent3">
                <a:hueOff val="903533"/>
                <a:satOff val="33333"/>
                <a:lumOff val="-4902"/>
                <a:alphaOff val="0"/>
                <a:tint val="90000"/>
                <a:shade val="69000"/>
                <a:satMod val="220000"/>
              </a:schemeClr>
            </a:gs>
            <a:gs pos="100000">
              <a:schemeClr val="accent3">
                <a:hueOff val="903533"/>
                <a:satOff val="33333"/>
                <a:lumOff val="-4902"/>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3">
              <a:hueOff val="903533"/>
              <a:satOff val="33333"/>
              <a:lumOff val="-4902"/>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l-GR" sz="1500" b="1" kern="1200" dirty="0" smtClean="0"/>
            <a:t>Αρχή των Προσδοκώμενων Μαθησιακών Αποτελεσμάτων</a:t>
          </a:r>
          <a:endParaRPr lang="el-GR" sz="1500" b="1" kern="1200" dirty="0"/>
        </a:p>
      </dsp:txBody>
      <dsp:txXfrm>
        <a:off x="4536501" y="288034"/>
        <a:ext cx="1737442" cy="1659643"/>
      </dsp:txXfrm>
    </dsp:sp>
    <dsp:sp modelId="{61DF34AE-D0D0-48D3-8044-11A37EE713C5}">
      <dsp:nvSpPr>
        <dsp:cNvPr id="0" name=""/>
        <dsp:cNvSpPr/>
      </dsp:nvSpPr>
      <dsp:spPr>
        <a:xfrm>
          <a:off x="2664301" y="2160234"/>
          <a:ext cx="1727134" cy="1606836"/>
        </a:xfrm>
        <a:prstGeom prst="roundRect">
          <a:avLst/>
        </a:prstGeom>
        <a:gradFill rotWithShape="0">
          <a:gsLst>
            <a:gs pos="0">
              <a:schemeClr val="accent3">
                <a:hueOff val="1807066"/>
                <a:satOff val="66667"/>
                <a:lumOff val="-9804"/>
                <a:alphaOff val="0"/>
                <a:tint val="75000"/>
                <a:shade val="85000"/>
                <a:satMod val="230000"/>
              </a:schemeClr>
            </a:gs>
            <a:gs pos="25000">
              <a:schemeClr val="accent3">
                <a:hueOff val="1807066"/>
                <a:satOff val="66667"/>
                <a:lumOff val="-9804"/>
                <a:alphaOff val="0"/>
                <a:tint val="90000"/>
                <a:shade val="70000"/>
                <a:satMod val="220000"/>
              </a:schemeClr>
            </a:gs>
            <a:gs pos="50000">
              <a:schemeClr val="accent3">
                <a:hueOff val="1807066"/>
                <a:satOff val="66667"/>
                <a:lumOff val="-9804"/>
                <a:alphaOff val="0"/>
                <a:tint val="90000"/>
                <a:shade val="58000"/>
                <a:satMod val="225000"/>
              </a:schemeClr>
            </a:gs>
            <a:gs pos="65000">
              <a:schemeClr val="accent3">
                <a:hueOff val="1807066"/>
                <a:satOff val="66667"/>
                <a:lumOff val="-9804"/>
                <a:alphaOff val="0"/>
                <a:tint val="90000"/>
                <a:shade val="58000"/>
                <a:satMod val="225000"/>
              </a:schemeClr>
            </a:gs>
            <a:gs pos="80000">
              <a:schemeClr val="accent3">
                <a:hueOff val="1807066"/>
                <a:satOff val="66667"/>
                <a:lumOff val="-9804"/>
                <a:alphaOff val="0"/>
                <a:tint val="90000"/>
                <a:shade val="69000"/>
                <a:satMod val="220000"/>
              </a:schemeClr>
            </a:gs>
            <a:gs pos="100000">
              <a:schemeClr val="accent3">
                <a:hueOff val="1807066"/>
                <a:satOff val="66667"/>
                <a:lumOff val="-9804"/>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3">
              <a:hueOff val="1807066"/>
              <a:satOff val="66667"/>
              <a:lumOff val="-9804"/>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l-GR" sz="1500" b="1" kern="1200" dirty="0" smtClean="0"/>
            <a:t>Αρχή της Αλληλεπίδρασης</a:t>
          </a:r>
          <a:endParaRPr lang="el-GR" sz="1500" b="1" kern="1200" dirty="0"/>
        </a:p>
      </dsp:txBody>
      <dsp:txXfrm>
        <a:off x="2664301" y="2160234"/>
        <a:ext cx="1727134" cy="1606836"/>
      </dsp:txXfrm>
    </dsp:sp>
    <dsp:sp modelId="{A88C2EB1-49E4-4BB1-A11A-91F5A81773F2}">
      <dsp:nvSpPr>
        <dsp:cNvPr id="0" name=""/>
        <dsp:cNvSpPr/>
      </dsp:nvSpPr>
      <dsp:spPr>
        <a:xfrm>
          <a:off x="4536510" y="2160234"/>
          <a:ext cx="1710362" cy="1598950"/>
        </a:xfrm>
        <a:prstGeom prst="roundRect">
          <a:avLst/>
        </a:prstGeom>
        <a:gradFill rotWithShape="0">
          <a:gsLst>
            <a:gs pos="0">
              <a:schemeClr val="accent3">
                <a:hueOff val="2710599"/>
                <a:satOff val="100000"/>
                <a:lumOff val="-14706"/>
                <a:alphaOff val="0"/>
                <a:tint val="75000"/>
                <a:shade val="85000"/>
                <a:satMod val="230000"/>
              </a:schemeClr>
            </a:gs>
            <a:gs pos="25000">
              <a:schemeClr val="accent3">
                <a:hueOff val="2710599"/>
                <a:satOff val="100000"/>
                <a:lumOff val="-14706"/>
                <a:alphaOff val="0"/>
                <a:tint val="90000"/>
                <a:shade val="70000"/>
                <a:satMod val="220000"/>
              </a:schemeClr>
            </a:gs>
            <a:gs pos="50000">
              <a:schemeClr val="accent3">
                <a:hueOff val="2710599"/>
                <a:satOff val="100000"/>
                <a:lumOff val="-14706"/>
                <a:alphaOff val="0"/>
                <a:tint val="90000"/>
                <a:shade val="58000"/>
                <a:satMod val="225000"/>
              </a:schemeClr>
            </a:gs>
            <a:gs pos="65000">
              <a:schemeClr val="accent3">
                <a:hueOff val="2710599"/>
                <a:satOff val="100000"/>
                <a:lumOff val="-14706"/>
                <a:alphaOff val="0"/>
                <a:tint val="90000"/>
                <a:shade val="58000"/>
                <a:satMod val="225000"/>
              </a:schemeClr>
            </a:gs>
            <a:gs pos="80000">
              <a:schemeClr val="accent3">
                <a:hueOff val="2710599"/>
                <a:satOff val="100000"/>
                <a:lumOff val="-14706"/>
                <a:alphaOff val="0"/>
                <a:tint val="90000"/>
                <a:shade val="69000"/>
                <a:satMod val="220000"/>
              </a:schemeClr>
            </a:gs>
            <a:gs pos="100000">
              <a:schemeClr val="accent3">
                <a:hueOff val="2710599"/>
                <a:satOff val="100000"/>
                <a:lumOff val="-14706"/>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3">
              <a:hueOff val="2710599"/>
              <a:satOff val="100000"/>
              <a:lumOff val="-14706"/>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l-GR" sz="1500" b="1" kern="1200" dirty="0" smtClean="0"/>
            <a:t>Αρχές της Γνωστικής Θεωρίας για την </a:t>
          </a:r>
          <a:r>
            <a:rPr lang="el-GR" sz="1500" b="1" kern="1200" dirty="0" err="1" smtClean="0"/>
            <a:t>Πολυμεσική</a:t>
          </a:r>
          <a:r>
            <a:rPr lang="el-GR" sz="1500" b="1" kern="1200" dirty="0" smtClean="0"/>
            <a:t> Μάθηση</a:t>
          </a:r>
          <a:endParaRPr lang="el-GR" sz="1500" b="1" kern="1200" dirty="0"/>
        </a:p>
      </dsp:txBody>
      <dsp:txXfrm>
        <a:off x="4536510" y="2160234"/>
        <a:ext cx="1710362" cy="1598950"/>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4A9A7B-2339-4B8E-AA06-644B54FEBA87}">
      <dsp:nvSpPr>
        <dsp:cNvPr id="0" name=""/>
        <dsp:cNvSpPr/>
      </dsp:nvSpPr>
      <dsp:spPr>
        <a:xfrm>
          <a:off x="0" y="0"/>
          <a:ext cx="7286676" cy="461235"/>
        </a:xfrm>
        <a:prstGeom prst="roundRect">
          <a:avLst/>
        </a:prstGeom>
        <a:solidFill>
          <a:schemeClr val="accent6">
            <a:lumMod val="50000"/>
          </a:schemeClr>
        </a:solidFill>
        <a:ln>
          <a:solidFill>
            <a:schemeClr val="accent5">
              <a:lumMod val="50000"/>
            </a:schemeClr>
          </a:solid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dirty="0" smtClean="0">
              <a:effectLst>
                <a:outerShdw blurRad="38100" dist="38100" dir="2700000" algn="tl">
                  <a:srgbClr val="000000">
                    <a:alpha val="43137"/>
                  </a:srgbClr>
                </a:outerShdw>
              </a:effectLst>
            </a:rPr>
            <a:t>Μεθοδολογία δημιουργίας ΕΥ</a:t>
          </a:r>
          <a:endParaRPr lang="en-GB" sz="2800" b="1" kern="1200" dirty="0">
            <a:effectLst>
              <a:outerShdw blurRad="38100" dist="38100" dir="2700000" algn="tl">
                <a:srgbClr val="000000">
                  <a:alpha val="43137"/>
                </a:srgbClr>
              </a:outerShdw>
            </a:effectLst>
          </a:endParaRPr>
        </a:p>
      </dsp:txBody>
      <dsp:txXfrm>
        <a:off x="0" y="0"/>
        <a:ext cx="7286676" cy="461235"/>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9BBBFB0-61C1-4807-8EF9-8F0A3A5B2281}">
      <dsp:nvSpPr>
        <dsp:cNvPr id="0" name=""/>
        <dsp:cNvSpPr/>
      </dsp:nvSpPr>
      <dsp:spPr>
        <a:xfrm>
          <a:off x="0" y="2850397"/>
          <a:ext cx="6096000" cy="1101133"/>
        </a:xfrm>
        <a:prstGeom prst="rect">
          <a:avLst/>
        </a:prstGeom>
        <a:gradFill rotWithShape="0">
          <a:gsLst>
            <a:gs pos="0">
              <a:schemeClr val="lt1">
                <a:hueOff val="0"/>
                <a:satOff val="0"/>
                <a:lumOff val="0"/>
                <a:alphaOff val="0"/>
                <a:tint val="75000"/>
                <a:shade val="85000"/>
                <a:satMod val="230000"/>
              </a:schemeClr>
            </a:gs>
            <a:gs pos="25000">
              <a:schemeClr val="lt1">
                <a:hueOff val="0"/>
                <a:satOff val="0"/>
                <a:lumOff val="0"/>
                <a:alphaOff val="0"/>
                <a:tint val="90000"/>
                <a:shade val="70000"/>
                <a:satMod val="220000"/>
              </a:schemeClr>
            </a:gs>
            <a:gs pos="50000">
              <a:schemeClr val="lt1">
                <a:hueOff val="0"/>
                <a:satOff val="0"/>
                <a:lumOff val="0"/>
                <a:alphaOff val="0"/>
                <a:tint val="90000"/>
                <a:shade val="58000"/>
                <a:satMod val="225000"/>
              </a:schemeClr>
            </a:gs>
            <a:gs pos="65000">
              <a:schemeClr val="lt1">
                <a:hueOff val="0"/>
                <a:satOff val="0"/>
                <a:lumOff val="0"/>
                <a:alphaOff val="0"/>
                <a:tint val="90000"/>
                <a:shade val="58000"/>
                <a:satMod val="225000"/>
              </a:schemeClr>
            </a:gs>
            <a:gs pos="80000">
              <a:schemeClr val="lt1">
                <a:hueOff val="0"/>
                <a:satOff val="0"/>
                <a:lumOff val="0"/>
                <a:alphaOff val="0"/>
                <a:tint val="90000"/>
                <a:shade val="69000"/>
                <a:satMod val="220000"/>
              </a:schemeClr>
            </a:gs>
            <a:gs pos="100000">
              <a:schemeClr val="lt1">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Δημιουργία του ΕΥ</a:t>
          </a:r>
          <a:endParaRPr lang="el-GR" sz="1800" b="1" kern="1200" dirty="0">
            <a:effectLst>
              <a:outerShdw blurRad="38100" dist="38100" dir="2700000" algn="tl">
                <a:srgbClr val="000000">
                  <a:alpha val="43137"/>
                </a:srgbClr>
              </a:outerShdw>
            </a:effectLst>
          </a:endParaRPr>
        </a:p>
      </dsp:txBody>
      <dsp:txXfrm>
        <a:off x="0" y="2850397"/>
        <a:ext cx="6096000" cy="594612"/>
      </dsp:txXfrm>
    </dsp:sp>
    <dsp:sp modelId="{D63E2629-9760-4AD4-9716-80ECB73640F7}">
      <dsp:nvSpPr>
        <dsp:cNvPr id="0" name=""/>
        <dsp:cNvSpPr/>
      </dsp:nvSpPr>
      <dsp:spPr>
        <a:xfrm>
          <a:off x="2976" y="3530795"/>
          <a:ext cx="2030015" cy="446821"/>
        </a:xfrm>
        <a:prstGeom prst="rect">
          <a:avLst/>
        </a:prstGeom>
        <a:solidFill>
          <a:schemeClr val="lt1">
            <a:alpha val="90000"/>
            <a:tint val="40000"/>
            <a:hueOff val="0"/>
            <a:satOff val="0"/>
            <a:lumOff val="0"/>
            <a:alphaOff val="0"/>
          </a:schemeClr>
        </a:solidFill>
        <a:ln w="10000" cap="flat" cmpd="sng" algn="ctr">
          <a:solidFill>
            <a:schemeClr val="dk1">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l-GR" sz="1400" b="1" kern="1200" dirty="0" smtClean="0"/>
            <a:t>Πλατφόρμα: </a:t>
          </a:r>
          <a:r>
            <a:rPr lang="en-US" sz="1400" b="1" kern="1200" dirty="0" err="1" smtClean="0"/>
            <a:t>Chamilo</a:t>
          </a:r>
          <a:endParaRPr lang="el-GR" sz="1400" b="1" kern="1200" dirty="0"/>
        </a:p>
      </dsp:txBody>
      <dsp:txXfrm>
        <a:off x="2976" y="3530795"/>
        <a:ext cx="2030015" cy="446821"/>
      </dsp:txXfrm>
    </dsp:sp>
    <dsp:sp modelId="{2F389135-6344-4EC6-92F5-CFCC52ACA903}">
      <dsp:nvSpPr>
        <dsp:cNvPr id="0" name=""/>
        <dsp:cNvSpPr/>
      </dsp:nvSpPr>
      <dsp:spPr>
        <a:xfrm>
          <a:off x="2032992" y="3530795"/>
          <a:ext cx="2030015" cy="446821"/>
        </a:xfrm>
        <a:prstGeom prst="rect">
          <a:avLst/>
        </a:prstGeom>
        <a:solidFill>
          <a:schemeClr val="lt1">
            <a:alpha val="90000"/>
            <a:tint val="40000"/>
            <a:hueOff val="0"/>
            <a:satOff val="0"/>
            <a:lumOff val="0"/>
            <a:alphaOff val="0"/>
          </a:schemeClr>
        </a:solidFill>
        <a:ln w="10000" cap="flat" cmpd="sng" algn="ctr">
          <a:solidFill>
            <a:schemeClr val="dk1">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l-GR" sz="1400" b="1" kern="1200" dirty="0" smtClean="0"/>
            <a:t>Εργαλείο:</a:t>
          </a:r>
          <a:r>
            <a:rPr lang="en-US" sz="1400" b="1" kern="1200" dirty="0" smtClean="0"/>
            <a:t> H5P</a:t>
          </a:r>
          <a:endParaRPr lang="el-GR" sz="1400" b="1" kern="1200" dirty="0"/>
        </a:p>
      </dsp:txBody>
      <dsp:txXfrm>
        <a:off x="2032992" y="3530795"/>
        <a:ext cx="2030015" cy="446821"/>
      </dsp:txXfrm>
    </dsp:sp>
    <dsp:sp modelId="{107F5F74-A3D4-413E-B4ED-912EE5977C0A}">
      <dsp:nvSpPr>
        <dsp:cNvPr id="0" name=""/>
        <dsp:cNvSpPr/>
      </dsp:nvSpPr>
      <dsp:spPr>
        <a:xfrm>
          <a:off x="4063007" y="3530795"/>
          <a:ext cx="2030015" cy="446821"/>
        </a:xfrm>
        <a:prstGeom prst="rect">
          <a:avLst/>
        </a:prstGeom>
        <a:solidFill>
          <a:schemeClr val="lt1">
            <a:alpha val="90000"/>
            <a:tint val="40000"/>
            <a:hueOff val="0"/>
            <a:satOff val="0"/>
            <a:lumOff val="0"/>
            <a:alphaOff val="0"/>
          </a:schemeClr>
        </a:solidFill>
        <a:ln w="10000" cap="flat" cmpd="sng" algn="ctr">
          <a:solidFill>
            <a:schemeClr val="dk1">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l-GR" sz="1400" b="1" kern="1200" dirty="0" smtClean="0"/>
            <a:t>3 Διδακτικές Ενότητες Γεωγραφίας Στ’ Τάξης</a:t>
          </a:r>
          <a:endParaRPr lang="el-GR" sz="1400" b="1" kern="1200" dirty="0"/>
        </a:p>
      </dsp:txBody>
      <dsp:txXfrm>
        <a:off x="4063007" y="3530795"/>
        <a:ext cx="2030015" cy="446821"/>
      </dsp:txXfrm>
    </dsp:sp>
    <dsp:sp modelId="{E06B16E1-9CE5-4528-B5F1-CCCB510C64B8}">
      <dsp:nvSpPr>
        <dsp:cNvPr id="0" name=""/>
        <dsp:cNvSpPr/>
      </dsp:nvSpPr>
      <dsp:spPr>
        <a:xfrm rot="10800000">
          <a:off x="0" y="1481433"/>
          <a:ext cx="6096000" cy="1493938"/>
        </a:xfrm>
        <a:prstGeom prst="upArrowCallout">
          <a:avLst/>
        </a:prstGeom>
        <a:gradFill rotWithShape="0">
          <a:gsLst>
            <a:gs pos="0">
              <a:schemeClr val="lt1">
                <a:hueOff val="0"/>
                <a:satOff val="0"/>
                <a:lumOff val="0"/>
                <a:alphaOff val="0"/>
                <a:tint val="75000"/>
                <a:shade val="85000"/>
                <a:satMod val="230000"/>
              </a:schemeClr>
            </a:gs>
            <a:gs pos="25000">
              <a:schemeClr val="lt1">
                <a:hueOff val="0"/>
                <a:satOff val="0"/>
                <a:lumOff val="0"/>
                <a:alphaOff val="0"/>
                <a:tint val="90000"/>
                <a:shade val="70000"/>
                <a:satMod val="220000"/>
              </a:schemeClr>
            </a:gs>
            <a:gs pos="50000">
              <a:schemeClr val="lt1">
                <a:hueOff val="0"/>
                <a:satOff val="0"/>
                <a:lumOff val="0"/>
                <a:alphaOff val="0"/>
                <a:tint val="90000"/>
                <a:shade val="58000"/>
                <a:satMod val="225000"/>
              </a:schemeClr>
            </a:gs>
            <a:gs pos="65000">
              <a:schemeClr val="lt1">
                <a:hueOff val="0"/>
                <a:satOff val="0"/>
                <a:lumOff val="0"/>
                <a:alphaOff val="0"/>
                <a:tint val="90000"/>
                <a:shade val="58000"/>
                <a:satMod val="225000"/>
              </a:schemeClr>
            </a:gs>
            <a:gs pos="80000">
              <a:schemeClr val="lt1">
                <a:hueOff val="0"/>
                <a:satOff val="0"/>
                <a:lumOff val="0"/>
                <a:alphaOff val="0"/>
                <a:tint val="90000"/>
                <a:shade val="69000"/>
                <a:satMod val="220000"/>
              </a:schemeClr>
            </a:gs>
            <a:gs pos="100000">
              <a:schemeClr val="lt1">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Η δομή των Διδακτικών Ενοτήτων</a:t>
          </a:r>
          <a:endParaRPr lang="el-GR" sz="1800" b="1" kern="1200" dirty="0">
            <a:effectLst>
              <a:outerShdw blurRad="38100" dist="38100" dir="2700000" algn="tl">
                <a:srgbClr val="000000">
                  <a:alpha val="43137"/>
                </a:srgbClr>
              </a:outerShdw>
            </a:effectLst>
          </a:endParaRPr>
        </a:p>
      </dsp:txBody>
      <dsp:txXfrm>
        <a:off x="0" y="1481433"/>
        <a:ext cx="6096000" cy="524372"/>
      </dsp:txXfrm>
    </dsp:sp>
    <dsp:sp modelId="{E89A4703-BA3D-4A69-8A53-5BECE6BB53A7}">
      <dsp:nvSpPr>
        <dsp:cNvPr id="0" name=""/>
        <dsp:cNvSpPr/>
      </dsp:nvSpPr>
      <dsp:spPr>
        <a:xfrm>
          <a:off x="0" y="2005805"/>
          <a:ext cx="3047999" cy="446687"/>
        </a:xfrm>
        <a:prstGeom prst="rect">
          <a:avLst/>
        </a:prstGeom>
        <a:solidFill>
          <a:schemeClr val="lt1">
            <a:alpha val="90000"/>
            <a:tint val="40000"/>
            <a:hueOff val="0"/>
            <a:satOff val="0"/>
            <a:lumOff val="0"/>
            <a:alphaOff val="0"/>
          </a:schemeClr>
        </a:solidFill>
        <a:ln w="10000" cap="flat" cmpd="sng" algn="ctr">
          <a:solidFill>
            <a:schemeClr val="dk1">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l-GR" sz="1400" b="1" kern="1200" dirty="0" smtClean="0"/>
            <a:t>Εισαγωγικά στοιχεία</a:t>
          </a:r>
          <a:endParaRPr lang="el-GR" sz="1400" b="1" kern="1200" dirty="0"/>
        </a:p>
      </dsp:txBody>
      <dsp:txXfrm>
        <a:off x="0" y="2005805"/>
        <a:ext cx="3047999" cy="446687"/>
      </dsp:txXfrm>
    </dsp:sp>
    <dsp:sp modelId="{B1A116D2-855E-4BE2-8A07-9FE417BBE4E7}">
      <dsp:nvSpPr>
        <dsp:cNvPr id="0" name=""/>
        <dsp:cNvSpPr/>
      </dsp:nvSpPr>
      <dsp:spPr>
        <a:xfrm>
          <a:off x="3048000" y="2005805"/>
          <a:ext cx="3047999" cy="446687"/>
        </a:xfrm>
        <a:prstGeom prst="rect">
          <a:avLst/>
        </a:prstGeom>
        <a:solidFill>
          <a:schemeClr val="lt1">
            <a:alpha val="90000"/>
            <a:tint val="40000"/>
            <a:hueOff val="0"/>
            <a:satOff val="0"/>
            <a:lumOff val="0"/>
            <a:alphaOff val="0"/>
          </a:schemeClr>
        </a:solidFill>
        <a:ln w="10000" cap="flat" cmpd="sng" algn="ctr">
          <a:solidFill>
            <a:schemeClr val="dk1">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l-GR" sz="1400" b="1" kern="1200" dirty="0" smtClean="0"/>
            <a:t>Παρουσίαση</a:t>
          </a:r>
          <a:endParaRPr lang="el-GR" sz="1400" b="1" kern="1200" dirty="0"/>
        </a:p>
      </dsp:txBody>
      <dsp:txXfrm>
        <a:off x="3048000" y="2005805"/>
        <a:ext cx="3047999" cy="446687"/>
      </dsp:txXfrm>
    </dsp:sp>
    <dsp:sp modelId="{3725C788-3AE8-4165-855B-7D7A046CBD58}">
      <dsp:nvSpPr>
        <dsp:cNvPr id="0" name=""/>
        <dsp:cNvSpPr/>
      </dsp:nvSpPr>
      <dsp:spPr>
        <a:xfrm rot="10800000">
          <a:off x="0" y="2064"/>
          <a:ext cx="6096000" cy="1493938"/>
        </a:xfrm>
        <a:prstGeom prst="upArrowCallout">
          <a:avLst/>
        </a:prstGeom>
        <a:gradFill rotWithShape="0">
          <a:gsLst>
            <a:gs pos="0">
              <a:schemeClr val="lt1">
                <a:hueOff val="0"/>
                <a:satOff val="0"/>
                <a:lumOff val="0"/>
                <a:alphaOff val="0"/>
                <a:tint val="75000"/>
                <a:shade val="85000"/>
                <a:satMod val="230000"/>
              </a:schemeClr>
            </a:gs>
            <a:gs pos="25000">
              <a:schemeClr val="lt1">
                <a:hueOff val="0"/>
                <a:satOff val="0"/>
                <a:lumOff val="0"/>
                <a:alphaOff val="0"/>
                <a:tint val="90000"/>
                <a:shade val="70000"/>
                <a:satMod val="220000"/>
              </a:schemeClr>
            </a:gs>
            <a:gs pos="50000">
              <a:schemeClr val="lt1">
                <a:hueOff val="0"/>
                <a:satOff val="0"/>
                <a:lumOff val="0"/>
                <a:alphaOff val="0"/>
                <a:tint val="90000"/>
                <a:shade val="58000"/>
                <a:satMod val="225000"/>
              </a:schemeClr>
            </a:gs>
            <a:gs pos="65000">
              <a:schemeClr val="lt1">
                <a:hueOff val="0"/>
                <a:satOff val="0"/>
                <a:lumOff val="0"/>
                <a:alphaOff val="0"/>
                <a:tint val="90000"/>
                <a:shade val="58000"/>
                <a:satMod val="225000"/>
              </a:schemeClr>
            </a:gs>
            <a:gs pos="80000">
              <a:schemeClr val="lt1">
                <a:hueOff val="0"/>
                <a:satOff val="0"/>
                <a:lumOff val="0"/>
                <a:alphaOff val="0"/>
                <a:tint val="90000"/>
                <a:shade val="69000"/>
                <a:satMod val="220000"/>
              </a:schemeClr>
            </a:gs>
            <a:gs pos="100000">
              <a:schemeClr val="lt1">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l-GR" sz="1800" b="1" kern="1200" dirty="0" smtClean="0">
              <a:effectLst>
                <a:outerShdw blurRad="38100" dist="38100" dir="2700000" algn="tl">
                  <a:srgbClr val="000000">
                    <a:alpha val="43137"/>
                  </a:srgbClr>
                </a:outerShdw>
              </a:effectLst>
            </a:rPr>
            <a:t>Θεωρητικό πλαίσιο</a:t>
          </a:r>
          <a:endParaRPr lang="el-GR" sz="1800" b="1" kern="1200" dirty="0">
            <a:effectLst>
              <a:outerShdw blurRad="38100" dist="38100" dir="2700000" algn="tl">
                <a:srgbClr val="000000">
                  <a:alpha val="43137"/>
                </a:srgbClr>
              </a:outerShdw>
            </a:effectLst>
          </a:endParaRPr>
        </a:p>
      </dsp:txBody>
      <dsp:txXfrm>
        <a:off x="0" y="2064"/>
        <a:ext cx="6096000" cy="524372"/>
      </dsp:txXfrm>
    </dsp:sp>
    <dsp:sp modelId="{101D784D-B095-4BB1-B18D-703F76A4BB8F}">
      <dsp:nvSpPr>
        <dsp:cNvPr id="0" name=""/>
        <dsp:cNvSpPr/>
      </dsp:nvSpPr>
      <dsp:spPr>
        <a:xfrm>
          <a:off x="0" y="526437"/>
          <a:ext cx="6096000" cy="446687"/>
        </a:xfrm>
        <a:prstGeom prst="rect">
          <a:avLst/>
        </a:prstGeom>
        <a:solidFill>
          <a:schemeClr val="lt1">
            <a:alpha val="90000"/>
            <a:tint val="40000"/>
            <a:hueOff val="0"/>
            <a:satOff val="0"/>
            <a:lumOff val="0"/>
            <a:alphaOff val="0"/>
          </a:schemeClr>
        </a:solidFill>
        <a:ln w="10000" cap="flat" cmpd="sng" algn="ctr">
          <a:solidFill>
            <a:schemeClr val="dk1">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el-GR" sz="1400" b="1" kern="1200" dirty="0" smtClean="0"/>
            <a:t>Αρχές του </a:t>
          </a:r>
          <a:r>
            <a:rPr lang="en-US" sz="1400" b="1" kern="1200" dirty="0" smtClean="0"/>
            <a:t>Holmberg, </a:t>
          </a:r>
          <a:r>
            <a:rPr lang="el-GR" sz="1400" b="1" kern="1200" dirty="0" smtClean="0"/>
            <a:t>Αναστασιάδη και </a:t>
          </a:r>
          <a:r>
            <a:rPr lang="el-GR" sz="1400" b="1" kern="1200" dirty="0" err="1" smtClean="0"/>
            <a:t>Σπαντιδάκη</a:t>
          </a:r>
          <a:r>
            <a:rPr lang="el-GR" sz="1400" b="1" kern="1200" dirty="0" smtClean="0"/>
            <a:t>, </a:t>
          </a:r>
          <a:r>
            <a:rPr lang="en-US" sz="1400" b="1" kern="1200" dirty="0" smtClean="0"/>
            <a:t>Moore </a:t>
          </a:r>
          <a:r>
            <a:rPr lang="el-GR" sz="1400" b="1" kern="1200" dirty="0" smtClean="0"/>
            <a:t>και </a:t>
          </a:r>
          <a:r>
            <a:rPr lang="en-US" sz="1400" b="1" kern="1200" dirty="0" smtClean="0"/>
            <a:t>Mayer</a:t>
          </a:r>
          <a:endParaRPr lang="el-GR" sz="1400" b="1" kern="1200" dirty="0"/>
        </a:p>
      </dsp:txBody>
      <dsp:txXfrm>
        <a:off x="0" y="526437"/>
        <a:ext cx="6096000" cy="446687"/>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4A9A7B-2339-4B8E-AA06-644B54FEBA87}">
      <dsp:nvSpPr>
        <dsp:cNvPr id="0" name=""/>
        <dsp:cNvSpPr/>
      </dsp:nvSpPr>
      <dsp:spPr>
        <a:xfrm>
          <a:off x="0" y="214"/>
          <a:ext cx="7286676" cy="461235"/>
        </a:xfrm>
        <a:prstGeom prst="roundRect">
          <a:avLst/>
        </a:prstGeom>
        <a:solidFill>
          <a:schemeClr val="accent6">
            <a:lumMod val="50000"/>
          </a:schemeClr>
        </a:solidFill>
        <a:ln>
          <a:solidFill>
            <a:schemeClr val="accent5">
              <a:lumMod val="50000"/>
            </a:schemeClr>
          </a:solid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spc="-150" dirty="0" smtClean="0"/>
            <a:t>Υλοποίηση Εκπαιδευτικού Υλικού</a:t>
          </a:r>
          <a:endParaRPr lang="en-GB" sz="2800" b="1" kern="1200" spc="-150" dirty="0"/>
        </a:p>
      </dsp:txBody>
      <dsp:txXfrm>
        <a:off x="0" y="214"/>
        <a:ext cx="7286676" cy="461235"/>
      </dsp:txXfrm>
    </dsp:sp>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4A9A7B-2339-4B8E-AA06-644B54FEBA87}">
      <dsp:nvSpPr>
        <dsp:cNvPr id="0" name=""/>
        <dsp:cNvSpPr/>
      </dsp:nvSpPr>
      <dsp:spPr>
        <a:xfrm>
          <a:off x="0" y="429"/>
          <a:ext cx="7286676" cy="461235"/>
        </a:xfrm>
        <a:prstGeom prst="roundRect">
          <a:avLst/>
        </a:prstGeom>
        <a:solidFill>
          <a:schemeClr val="accent6">
            <a:lumMod val="50000"/>
          </a:schemeClr>
        </a:solidFill>
        <a:ln>
          <a:solidFill>
            <a:schemeClr val="accent5">
              <a:lumMod val="50000"/>
            </a:schemeClr>
          </a:solid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spc="-150" dirty="0" smtClean="0"/>
            <a:t>Αποτίμηση Εκπαιδευτικού Υλικού</a:t>
          </a:r>
          <a:endParaRPr lang="en-GB" sz="2800" b="1" kern="1200" spc="-150" dirty="0"/>
        </a:p>
      </dsp:txBody>
      <dsp:txXfrm>
        <a:off x="0" y="429"/>
        <a:ext cx="7286676" cy="461235"/>
      </dsp:txXfrm>
    </dsp:sp>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4A9A7B-2339-4B8E-AA06-644B54FEBA87}">
      <dsp:nvSpPr>
        <dsp:cNvPr id="0" name=""/>
        <dsp:cNvSpPr/>
      </dsp:nvSpPr>
      <dsp:spPr>
        <a:xfrm>
          <a:off x="0" y="0"/>
          <a:ext cx="7286676" cy="461235"/>
        </a:xfrm>
        <a:prstGeom prst="roundRect">
          <a:avLst/>
        </a:prstGeom>
        <a:solidFill>
          <a:srgbClr val="9F1D1D"/>
        </a:solidFill>
        <a:ln>
          <a:solidFill>
            <a:schemeClr val="accent5">
              <a:lumMod val="50000"/>
            </a:schemeClr>
          </a:solid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dirty="0" smtClean="0"/>
            <a:t>Μεθοδολογία Έρευνας </a:t>
          </a:r>
          <a:endParaRPr lang="en-GB" sz="2800" b="1" kern="1200" dirty="0"/>
        </a:p>
      </dsp:txBody>
      <dsp:txXfrm>
        <a:off x="0" y="0"/>
        <a:ext cx="7286676" cy="461235"/>
      </dsp:txXfrm>
    </dsp:sp>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4A9A7B-2339-4B8E-AA06-644B54FEBA87}">
      <dsp:nvSpPr>
        <dsp:cNvPr id="0" name=""/>
        <dsp:cNvSpPr/>
      </dsp:nvSpPr>
      <dsp:spPr>
        <a:xfrm>
          <a:off x="0" y="0"/>
          <a:ext cx="7286676" cy="461235"/>
        </a:xfrm>
        <a:prstGeom prst="roundRect">
          <a:avLst/>
        </a:prstGeom>
        <a:solidFill>
          <a:srgbClr val="9F1D1D"/>
        </a:solidFill>
        <a:ln>
          <a:solidFill>
            <a:schemeClr val="accent5">
              <a:lumMod val="50000"/>
            </a:schemeClr>
          </a:solid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dirty="0" smtClean="0"/>
            <a:t>Μεθοδολογία Έρευνας </a:t>
          </a:r>
          <a:endParaRPr lang="en-GB" sz="2800" b="1" kern="1200" dirty="0"/>
        </a:p>
      </dsp:txBody>
      <dsp:txXfrm>
        <a:off x="0" y="0"/>
        <a:ext cx="7286676" cy="46123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E971370-EEB9-4260-82BF-C766048C992D}">
      <dsp:nvSpPr>
        <dsp:cNvPr id="0" name=""/>
        <dsp:cNvSpPr/>
      </dsp:nvSpPr>
      <dsp:spPr>
        <a:xfrm>
          <a:off x="0" y="147937"/>
          <a:ext cx="6834214" cy="573664"/>
        </a:xfrm>
        <a:prstGeom prst="roundRect">
          <a:avLst/>
        </a:prstGeom>
        <a:solidFill>
          <a:srgbClr val="1B8391"/>
        </a:soli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l-GR" sz="2800" b="1" kern="1200" dirty="0" smtClean="0">
              <a:solidFill>
                <a:schemeClr val="bg1"/>
              </a:solidFill>
              <a:effectLst>
                <a:outerShdw blurRad="38100" dist="38100" dir="2700000" algn="tl">
                  <a:srgbClr val="000000">
                    <a:alpha val="43137"/>
                  </a:srgbClr>
                </a:outerShdw>
              </a:effectLst>
            </a:rPr>
            <a:t>Στην τριμελή Επιτροπή Επίβλεψης </a:t>
          </a:r>
          <a:endParaRPr lang="en-GB" sz="2800" b="1" kern="1200" dirty="0">
            <a:solidFill>
              <a:schemeClr val="bg1"/>
            </a:solidFill>
            <a:effectLst>
              <a:outerShdw blurRad="38100" dist="38100" dir="2700000" algn="tl">
                <a:srgbClr val="000000">
                  <a:alpha val="43137"/>
                </a:srgbClr>
              </a:outerShdw>
            </a:effectLst>
          </a:endParaRPr>
        </a:p>
      </dsp:txBody>
      <dsp:txXfrm>
        <a:off x="0" y="147937"/>
        <a:ext cx="6834214" cy="573664"/>
      </dsp:txXfrm>
    </dsp:sp>
    <dsp:sp modelId="{C0C40DAC-FB94-4547-818D-5F8102F41166}">
      <dsp:nvSpPr>
        <dsp:cNvPr id="0" name=""/>
        <dsp:cNvSpPr/>
      </dsp:nvSpPr>
      <dsp:spPr>
        <a:xfrm>
          <a:off x="0" y="711596"/>
          <a:ext cx="6834214" cy="1722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6986" tIns="35560" rIns="199136" bIns="35560" numCol="1" spcCol="1270" anchor="t" anchorCtr="0">
          <a:noAutofit/>
        </a:bodyPr>
        <a:lstStyle/>
        <a:p>
          <a:pPr marL="285750" lvl="1" indent="-285750" algn="l" defTabSz="1244600">
            <a:lnSpc>
              <a:spcPct val="90000"/>
            </a:lnSpc>
            <a:spcBef>
              <a:spcPct val="0"/>
            </a:spcBef>
            <a:spcAft>
              <a:spcPct val="20000"/>
            </a:spcAft>
            <a:buChar char="••"/>
          </a:pPr>
          <a:endParaRPr lang="en-GB" sz="2800" kern="1200" dirty="0"/>
        </a:p>
        <a:p>
          <a:pPr marL="228600" lvl="1" indent="-228600" algn="l" defTabSz="1066800">
            <a:lnSpc>
              <a:spcPct val="90000"/>
            </a:lnSpc>
            <a:spcBef>
              <a:spcPct val="0"/>
            </a:spcBef>
            <a:spcAft>
              <a:spcPct val="20000"/>
            </a:spcAft>
            <a:buChar char="••"/>
          </a:pPr>
          <a:r>
            <a:rPr lang="el-GR" sz="2400" kern="1200" dirty="0" smtClean="0">
              <a:effectLst>
                <a:outerShdw blurRad="38100" dist="38100" dir="2700000" algn="tl">
                  <a:srgbClr val="000000">
                    <a:alpha val="43137"/>
                  </a:srgbClr>
                </a:outerShdw>
              </a:effectLst>
            </a:rPr>
            <a:t>Καθηγητή κ. Παπαβασιλείου Ευάγγελο</a:t>
          </a:r>
          <a:endParaRPr lang="en-GB" sz="2400" kern="1200" dirty="0"/>
        </a:p>
        <a:p>
          <a:pPr marL="228600" lvl="1" indent="-228600" algn="l" defTabSz="1066800">
            <a:lnSpc>
              <a:spcPct val="90000"/>
            </a:lnSpc>
            <a:spcBef>
              <a:spcPct val="0"/>
            </a:spcBef>
            <a:spcAft>
              <a:spcPct val="20000"/>
            </a:spcAft>
            <a:buChar char="••"/>
          </a:pPr>
          <a:r>
            <a:rPr lang="el-GR" sz="2400" kern="1200" dirty="0" smtClean="0">
              <a:effectLst>
                <a:outerShdw blurRad="38100" dist="38100" dir="2700000" algn="tl">
                  <a:srgbClr val="000000">
                    <a:alpha val="43137"/>
                  </a:srgbClr>
                </a:outerShdw>
              </a:effectLst>
            </a:rPr>
            <a:t>Διδάκτορα κ. Κωτσίδη Κωνσταντίνο</a:t>
          </a:r>
        </a:p>
        <a:p>
          <a:pPr marL="228600" lvl="1" indent="-228600" algn="l" defTabSz="1066800">
            <a:lnSpc>
              <a:spcPct val="90000"/>
            </a:lnSpc>
            <a:spcBef>
              <a:spcPct val="0"/>
            </a:spcBef>
            <a:spcAft>
              <a:spcPct val="20000"/>
            </a:spcAft>
            <a:buChar char="••"/>
          </a:pPr>
          <a:r>
            <a:rPr lang="el-GR" sz="2400" kern="1200" dirty="0" smtClean="0">
              <a:effectLst>
                <a:outerShdw blurRad="38100" dist="38100" dir="2700000" algn="tl">
                  <a:srgbClr val="000000">
                    <a:alpha val="43137"/>
                  </a:srgbClr>
                </a:outerShdw>
              </a:effectLst>
            </a:rPr>
            <a:t>Ε.Ε.Δ.Ι.Π. κ. </a:t>
          </a:r>
          <a:r>
            <a:rPr lang="el-GR" sz="2400" kern="1200" dirty="0" err="1" smtClean="0">
              <a:effectLst>
                <a:outerShdw blurRad="38100" dist="38100" dir="2700000" algn="tl">
                  <a:srgbClr val="000000">
                    <a:alpha val="43137"/>
                  </a:srgbClr>
                </a:outerShdw>
              </a:effectLst>
            </a:rPr>
            <a:t>Μανταδάκη</a:t>
          </a:r>
          <a:r>
            <a:rPr lang="el-GR" sz="2400" kern="1200" dirty="0" smtClean="0">
              <a:effectLst>
                <a:outerShdw blurRad="38100" dist="38100" dir="2700000" algn="tl">
                  <a:srgbClr val="000000">
                    <a:alpha val="43137"/>
                  </a:srgbClr>
                </a:outerShdw>
              </a:effectLst>
            </a:rPr>
            <a:t> Ευάγγελο</a:t>
          </a:r>
        </a:p>
      </dsp:txBody>
      <dsp:txXfrm>
        <a:off x="0" y="711596"/>
        <a:ext cx="6834214" cy="1722240"/>
      </dsp:txXfrm>
    </dsp:sp>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4A9A7B-2339-4B8E-AA06-644B54FEBA87}">
      <dsp:nvSpPr>
        <dsp:cNvPr id="0" name=""/>
        <dsp:cNvSpPr/>
      </dsp:nvSpPr>
      <dsp:spPr>
        <a:xfrm>
          <a:off x="0" y="0"/>
          <a:ext cx="7286676" cy="461235"/>
        </a:xfrm>
        <a:prstGeom prst="roundRect">
          <a:avLst/>
        </a:prstGeom>
        <a:solidFill>
          <a:srgbClr val="9F1D1D"/>
        </a:solidFill>
        <a:ln>
          <a:solidFill>
            <a:schemeClr val="accent5">
              <a:lumMod val="50000"/>
            </a:schemeClr>
          </a:solid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dirty="0" smtClean="0"/>
            <a:t>Μεθοδολογία Έρευνας </a:t>
          </a:r>
          <a:endParaRPr lang="en-GB" sz="2800" b="1" kern="1200" dirty="0"/>
        </a:p>
      </dsp:txBody>
      <dsp:txXfrm>
        <a:off x="0" y="0"/>
        <a:ext cx="7286676" cy="461235"/>
      </dsp:txXfrm>
    </dsp:sp>
  </dsp:spTree>
</dsp:drawing>
</file>

<file path=ppt/diagrams/drawing2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4A9A7B-2339-4B8E-AA06-644B54FEBA87}">
      <dsp:nvSpPr>
        <dsp:cNvPr id="0" name=""/>
        <dsp:cNvSpPr/>
      </dsp:nvSpPr>
      <dsp:spPr>
        <a:xfrm>
          <a:off x="0" y="214"/>
          <a:ext cx="7286676" cy="461235"/>
        </a:xfrm>
        <a:prstGeom prst="roundRect">
          <a:avLst/>
        </a:prstGeom>
        <a:solidFill>
          <a:srgbClr val="9F1D1D"/>
        </a:solidFill>
        <a:ln>
          <a:solidFill>
            <a:schemeClr val="accent5">
              <a:lumMod val="50000"/>
            </a:schemeClr>
          </a:solid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dirty="0" smtClean="0"/>
            <a:t>Παρουσίαση-Σχολιασμός των αποτελεσμάτων</a:t>
          </a:r>
          <a:endParaRPr lang="en-GB" sz="2800" b="1" kern="1200" dirty="0"/>
        </a:p>
      </dsp:txBody>
      <dsp:txXfrm>
        <a:off x="0" y="214"/>
        <a:ext cx="7286676" cy="461235"/>
      </dsp:txXfrm>
    </dsp:sp>
  </dsp:spTree>
</dsp:drawing>
</file>

<file path=ppt/diagrams/drawing2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4A9A7B-2339-4B8E-AA06-644B54FEBA87}">
      <dsp:nvSpPr>
        <dsp:cNvPr id="0" name=""/>
        <dsp:cNvSpPr/>
      </dsp:nvSpPr>
      <dsp:spPr>
        <a:xfrm>
          <a:off x="0" y="214"/>
          <a:ext cx="7286676" cy="461235"/>
        </a:xfrm>
        <a:prstGeom prst="roundRect">
          <a:avLst/>
        </a:prstGeom>
        <a:solidFill>
          <a:srgbClr val="9F1D1D"/>
        </a:solidFill>
        <a:ln>
          <a:solidFill>
            <a:schemeClr val="accent5">
              <a:lumMod val="50000"/>
            </a:schemeClr>
          </a:solid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dirty="0" smtClean="0"/>
            <a:t>Παρουσίαση-Σχολιασμός των αποτελεσμάτων</a:t>
          </a:r>
          <a:endParaRPr lang="en-GB" sz="2800" b="1" kern="1200" dirty="0"/>
        </a:p>
      </dsp:txBody>
      <dsp:txXfrm>
        <a:off x="0" y="214"/>
        <a:ext cx="7286676" cy="461235"/>
      </dsp:txXfrm>
    </dsp:sp>
  </dsp:spTree>
</dsp:drawing>
</file>

<file path=ppt/diagrams/drawing2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4A9A7B-2339-4B8E-AA06-644B54FEBA87}">
      <dsp:nvSpPr>
        <dsp:cNvPr id="0" name=""/>
        <dsp:cNvSpPr/>
      </dsp:nvSpPr>
      <dsp:spPr>
        <a:xfrm>
          <a:off x="0" y="214"/>
          <a:ext cx="7286676" cy="461235"/>
        </a:xfrm>
        <a:prstGeom prst="roundRect">
          <a:avLst/>
        </a:prstGeom>
        <a:solidFill>
          <a:srgbClr val="9F1D1D"/>
        </a:solidFill>
        <a:ln>
          <a:solidFill>
            <a:schemeClr val="accent5">
              <a:lumMod val="50000"/>
            </a:schemeClr>
          </a:solid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dirty="0" smtClean="0"/>
            <a:t>Συζήτηση των ευρημάτων- Συμπεράσματα </a:t>
          </a:r>
          <a:endParaRPr lang="en-GB" sz="2800" b="1" kern="1200" dirty="0"/>
        </a:p>
      </dsp:txBody>
      <dsp:txXfrm>
        <a:off x="0" y="214"/>
        <a:ext cx="7286676" cy="461235"/>
      </dsp:txXfrm>
    </dsp:sp>
  </dsp:spTree>
</dsp:drawing>
</file>

<file path=ppt/diagrams/drawing2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C4FA889-CCE6-4447-B45D-D5AEBBB97C3D}">
      <dsp:nvSpPr>
        <dsp:cNvPr id="0" name=""/>
        <dsp:cNvSpPr/>
      </dsp:nvSpPr>
      <dsp:spPr>
        <a:xfrm>
          <a:off x="0" y="1626731"/>
          <a:ext cx="8604448" cy="868384"/>
        </a:xfrm>
        <a:prstGeom prst="roundRect">
          <a:avLst/>
        </a:prstGeom>
        <a:solidFill>
          <a:srgbClr val="00206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Οι μαθητές διαμόρφωσαν θετική άποψη για το ΕΥ τόσο προς τη χρήση και κατανόηση των αντικειμένων όσο και προς το ενδιαφέρον που τους δημιουργήθηκε μελετώντας το</a:t>
          </a:r>
          <a:endParaRPr lang="en-GB" sz="1800" b="1" kern="1200" dirty="0">
            <a:solidFill>
              <a:schemeClr val="bg1"/>
            </a:solidFill>
            <a:effectLst>
              <a:outerShdw blurRad="38100" dist="38100" dir="2700000" algn="tl">
                <a:srgbClr val="000000">
                  <a:alpha val="43137"/>
                </a:srgbClr>
              </a:outerShdw>
            </a:effectLst>
            <a:latin typeface="+mn-lt"/>
            <a:ea typeface="+mn-ea"/>
            <a:cs typeface="+mn-cs"/>
          </a:endParaRPr>
        </a:p>
      </dsp:txBody>
      <dsp:txXfrm>
        <a:off x="0" y="1626731"/>
        <a:ext cx="8604448" cy="868384"/>
      </dsp:txXfrm>
    </dsp:sp>
    <dsp:sp modelId="{51653F1F-7887-415D-B8D6-A0E006BA6B34}">
      <dsp:nvSpPr>
        <dsp:cNvPr id="0" name=""/>
        <dsp:cNvSpPr/>
      </dsp:nvSpPr>
      <dsp:spPr>
        <a:xfrm>
          <a:off x="0" y="2453596"/>
          <a:ext cx="8604448" cy="868384"/>
        </a:xfrm>
        <a:prstGeom prst="roundRect">
          <a:avLst/>
        </a:prstGeom>
        <a:solidFill>
          <a:srgbClr val="00206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Τα αποτελέσματα των μαθητών στα 2 </a:t>
          </a:r>
          <a:r>
            <a:rPr lang="en-US" sz="1800" b="1" kern="1200" dirty="0" smtClean="0">
              <a:solidFill>
                <a:schemeClr val="bg1"/>
              </a:solidFill>
              <a:effectLst>
                <a:outerShdw blurRad="38100" dist="38100" dir="2700000" algn="tl">
                  <a:srgbClr val="000000">
                    <a:alpha val="43137"/>
                  </a:srgbClr>
                </a:outerShdw>
              </a:effectLst>
              <a:latin typeface="+mn-lt"/>
              <a:ea typeface="+mn-ea"/>
              <a:cs typeface="+mn-cs"/>
            </a:rPr>
            <a:t>test </a:t>
          </a: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αξιολόγησης αποδεικνύουν πως εμπέδωσαν σε μεγάλο βαθμό τους στόχους του ΕΥ, επιβεβαιώνοντας τη μαθησιακή αποτελεσματικότητά του</a:t>
          </a:r>
          <a:endParaRPr lang="en-GB" sz="1800" b="1" kern="1200" dirty="0">
            <a:solidFill>
              <a:schemeClr val="bg1"/>
            </a:solidFill>
            <a:effectLst>
              <a:outerShdw blurRad="38100" dist="38100" dir="2700000" algn="tl">
                <a:srgbClr val="000000">
                  <a:alpha val="43137"/>
                </a:srgbClr>
              </a:outerShdw>
            </a:effectLst>
            <a:latin typeface="+mn-lt"/>
            <a:ea typeface="+mn-ea"/>
            <a:cs typeface="+mn-cs"/>
          </a:endParaRPr>
        </a:p>
      </dsp:txBody>
      <dsp:txXfrm>
        <a:off x="0" y="2453596"/>
        <a:ext cx="8604448" cy="868384"/>
      </dsp:txXfrm>
    </dsp:sp>
    <dsp:sp modelId="{5ABC8271-ECE5-4AE7-A834-C440DF68FEB1}">
      <dsp:nvSpPr>
        <dsp:cNvPr id="0" name=""/>
        <dsp:cNvSpPr/>
      </dsp:nvSpPr>
      <dsp:spPr>
        <a:xfrm>
          <a:off x="0" y="0"/>
          <a:ext cx="8604448" cy="868384"/>
        </a:xfrm>
        <a:prstGeom prst="roundRect">
          <a:avLst/>
        </a:prstGeom>
        <a:solidFill>
          <a:srgbClr val="00B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Η αποτίμηση του ΕΥ, από μεριάς των ειδικών της </a:t>
          </a:r>
          <a:r>
            <a:rPr lang="el-GR" sz="1800" b="1" kern="1200" dirty="0" err="1" smtClean="0">
              <a:solidFill>
                <a:schemeClr val="bg1"/>
              </a:solidFill>
              <a:effectLst>
                <a:outerShdw blurRad="38100" dist="38100" dir="2700000" algn="tl">
                  <a:srgbClr val="000000">
                    <a:alpha val="43137"/>
                  </a:srgbClr>
                </a:outerShdw>
              </a:effectLst>
              <a:latin typeface="+mn-lt"/>
              <a:ea typeface="+mn-ea"/>
              <a:cs typeface="+mn-cs"/>
            </a:rPr>
            <a:t>ΕξΑΕ</a:t>
          </a: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 κρίνεται ιδιαίτερα θετική ως προς τη μεθοδολογία της </a:t>
          </a:r>
          <a:r>
            <a:rPr lang="el-GR" sz="1800" b="1" kern="1200" dirty="0" err="1" smtClean="0">
              <a:solidFill>
                <a:schemeClr val="bg1"/>
              </a:solidFill>
              <a:effectLst>
                <a:outerShdw blurRad="38100" dist="38100" dir="2700000" algn="tl">
                  <a:srgbClr val="000000">
                    <a:alpha val="43137"/>
                  </a:srgbClr>
                </a:outerShdw>
              </a:effectLst>
              <a:latin typeface="+mn-lt"/>
              <a:ea typeface="+mn-ea"/>
              <a:cs typeface="+mn-cs"/>
            </a:rPr>
            <a:t>ΕξΑΕ</a:t>
          </a: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 και τις αρχές της </a:t>
          </a:r>
          <a:r>
            <a:rPr lang="el-GR" sz="1800" b="1" kern="1200" dirty="0" err="1" smtClean="0">
              <a:solidFill>
                <a:schemeClr val="bg1"/>
              </a:solidFill>
              <a:effectLst>
                <a:outerShdw blurRad="38100" dist="38100" dir="2700000" algn="tl">
                  <a:srgbClr val="000000">
                    <a:alpha val="43137"/>
                  </a:srgbClr>
                </a:outerShdw>
              </a:effectLst>
              <a:latin typeface="+mn-lt"/>
              <a:ea typeface="+mn-ea"/>
              <a:cs typeface="+mn-cs"/>
            </a:rPr>
            <a:t>Πολυμεσικής</a:t>
          </a: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 μάθησης</a:t>
          </a:r>
          <a:endParaRPr lang="en-GB" sz="1800" b="1" kern="1200" dirty="0">
            <a:solidFill>
              <a:schemeClr val="bg1"/>
            </a:solidFill>
            <a:effectLst>
              <a:outerShdw blurRad="38100" dist="38100" dir="2700000" algn="tl">
                <a:srgbClr val="000000">
                  <a:alpha val="43137"/>
                </a:srgbClr>
              </a:outerShdw>
            </a:effectLst>
            <a:latin typeface="+mn-lt"/>
            <a:ea typeface="+mn-ea"/>
            <a:cs typeface="+mn-cs"/>
          </a:endParaRPr>
        </a:p>
      </dsp:txBody>
      <dsp:txXfrm>
        <a:off x="0" y="0"/>
        <a:ext cx="8604448" cy="868384"/>
      </dsp:txXfrm>
    </dsp:sp>
    <dsp:sp modelId="{F88847E6-0990-471E-BF51-31A840A57CFA}">
      <dsp:nvSpPr>
        <dsp:cNvPr id="0" name=""/>
        <dsp:cNvSpPr/>
      </dsp:nvSpPr>
      <dsp:spPr>
        <a:xfrm>
          <a:off x="0" y="3280461"/>
          <a:ext cx="8604448" cy="868384"/>
        </a:xfrm>
        <a:prstGeom prst="round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bg1"/>
              </a:solidFill>
              <a:effectLst>
                <a:outerShdw blurRad="38100" dist="38100" dir="2700000" algn="tl">
                  <a:srgbClr val="000000">
                    <a:alpha val="43137"/>
                  </a:srgbClr>
                </a:outerShdw>
              </a:effectLst>
              <a:latin typeface="+mn-lt"/>
              <a:ea typeface="+mn-ea"/>
              <a:cs typeface="+mn-cs"/>
            </a:rPr>
            <a:t>Προτείνεται η εφαρμογή του ΕΥ σε μεγαλύτερο αριθμό σχολείων Πρωτοβάθμιας και Δευτεροβάθμιας Εκπαίδευσης</a:t>
          </a:r>
          <a:endParaRPr lang="en-GB" sz="1800" b="1" kern="1200" dirty="0">
            <a:solidFill>
              <a:schemeClr val="bg1"/>
            </a:solidFill>
            <a:effectLst>
              <a:outerShdw blurRad="38100" dist="38100" dir="2700000" algn="tl">
                <a:srgbClr val="000000">
                  <a:alpha val="43137"/>
                </a:srgbClr>
              </a:outerShdw>
            </a:effectLst>
            <a:latin typeface="+mn-lt"/>
            <a:ea typeface="+mn-ea"/>
            <a:cs typeface="+mn-cs"/>
          </a:endParaRPr>
        </a:p>
      </dsp:txBody>
      <dsp:txXfrm>
        <a:off x="0" y="3280461"/>
        <a:ext cx="8604448" cy="868384"/>
      </dsp:txXfrm>
    </dsp:sp>
    <dsp:sp modelId="{17976FEE-368C-4D61-BB3E-0E7C7F5D16AE}">
      <dsp:nvSpPr>
        <dsp:cNvPr id="0" name=""/>
        <dsp:cNvSpPr/>
      </dsp:nvSpPr>
      <dsp:spPr>
        <a:xfrm>
          <a:off x="0" y="827274"/>
          <a:ext cx="8604448" cy="868384"/>
        </a:xfrm>
        <a:prstGeom prst="roundRect">
          <a:avLst/>
        </a:prstGeom>
        <a:solidFill>
          <a:srgbClr val="00B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l-GR" sz="1600" b="1" kern="1200" dirty="0" smtClean="0">
              <a:solidFill>
                <a:schemeClr val="bg1"/>
              </a:solidFill>
              <a:effectLst>
                <a:outerShdw blurRad="38100" dist="38100" dir="2700000" algn="tl">
                  <a:srgbClr val="000000">
                    <a:alpha val="43137"/>
                  </a:srgbClr>
                </a:outerShdw>
              </a:effectLst>
              <a:latin typeface="+mn-lt"/>
              <a:ea typeface="+mn-ea"/>
              <a:cs typeface="+mn-cs"/>
            </a:rPr>
            <a:t>Το ΕΥ, σύμφωνα με τους ειδικούς της </a:t>
          </a:r>
          <a:r>
            <a:rPr lang="el-GR" sz="1600" b="1" kern="1200" dirty="0" err="1" smtClean="0">
              <a:solidFill>
                <a:schemeClr val="bg1"/>
              </a:solidFill>
              <a:effectLst>
                <a:outerShdw blurRad="38100" dist="38100" dir="2700000" algn="tl">
                  <a:srgbClr val="000000">
                    <a:alpha val="43137"/>
                  </a:srgbClr>
                </a:outerShdw>
              </a:effectLst>
              <a:latin typeface="+mn-lt"/>
              <a:ea typeface="+mn-ea"/>
              <a:cs typeface="+mn-cs"/>
            </a:rPr>
            <a:t>ΕξΑΕ</a:t>
          </a:r>
          <a:r>
            <a:rPr lang="el-GR" sz="1600" b="1" kern="1200" dirty="0" smtClean="0">
              <a:solidFill>
                <a:schemeClr val="bg1"/>
              </a:solidFill>
              <a:effectLst>
                <a:outerShdw blurRad="38100" dist="38100" dir="2700000" algn="tl">
                  <a:srgbClr val="000000">
                    <a:alpha val="43137"/>
                  </a:srgbClr>
                </a:outerShdw>
              </a:effectLst>
              <a:latin typeface="+mn-lt"/>
              <a:ea typeface="+mn-ea"/>
              <a:cs typeface="+mn-cs"/>
            </a:rPr>
            <a:t>, διαθέτει πληθώρα θετικών στοιχείων όπως η </a:t>
          </a:r>
          <a:r>
            <a:rPr lang="el-GR" sz="1600" b="1" kern="1200" dirty="0" err="1" smtClean="0">
              <a:solidFill>
                <a:schemeClr val="bg1"/>
              </a:solidFill>
              <a:effectLst>
                <a:outerShdw blurRad="38100" dist="38100" dir="2700000" algn="tl">
                  <a:srgbClr val="000000">
                    <a:alpha val="43137"/>
                  </a:srgbClr>
                </a:outerShdw>
              </a:effectLst>
              <a:latin typeface="+mn-lt"/>
              <a:ea typeface="+mn-ea"/>
              <a:cs typeface="+mn-cs"/>
            </a:rPr>
            <a:t>πολυμεσικότητα</a:t>
          </a:r>
          <a:r>
            <a:rPr lang="el-GR" sz="1600" b="1" kern="1200" dirty="0" smtClean="0">
              <a:solidFill>
                <a:schemeClr val="bg1"/>
              </a:solidFill>
              <a:effectLst>
                <a:outerShdw blurRad="38100" dist="38100" dir="2700000" algn="tl">
                  <a:srgbClr val="000000">
                    <a:alpha val="43137"/>
                  </a:srgbClr>
                </a:outerShdw>
              </a:effectLst>
              <a:latin typeface="+mn-lt"/>
              <a:ea typeface="+mn-ea"/>
              <a:cs typeface="+mn-cs"/>
            </a:rPr>
            <a:t> και το εύρος των δραστηριοτήτων-ανάγκη για συμπληρωματικές βελτιωτικές κινήσεις (αλληλεπίδραση στο ΕΥ, τεχνικά ζητήματα)</a:t>
          </a:r>
          <a:endParaRPr lang="en-GB" sz="1600" b="1" kern="1200" dirty="0">
            <a:solidFill>
              <a:schemeClr val="bg1"/>
            </a:solidFill>
            <a:effectLst>
              <a:outerShdw blurRad="38100" dist="38100" dir="2700000" algn="tl">
                <a:srgbClr val="000000">
                  <a:alpha val="43137"/>
                </a:srgbClr>
              </a:outerShdw>
            </a:effectLst>
            <a:latin typeface="+mn-lt"/>
            <a:ea typeface="+mn-ea"/>
            <a:cs typeface="+mn-cs"/>
          </a:endParaRPr>
        </a:p>
      </dsp:txBody>
      <dsp:txXfrm>
        <a:off x="0" y="827274"/>
        <a:ext cx="8604448" cy="868384"/>
      </dsp:txXfrm>
    </dsp:sp>
  </dsp:spTree>
</dsp:drawing>
</file>

<file path=ppt/diagrams/drawing2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DAC0F4-491C-4A69-AFC1-6CD5E8558E6E}">
      <dsp:nvSpPr>
        <dsp:cNvPr id="0" name=""/>
        <dsp:cNvSpPr/>
      </dsp:nvSpPr>
      <dsp:spPr>
        <a:xfrm rot="16200000">
          <a:off x="155407" y="-154491"/>
          <a:ext cx="2071702" cy="2380685"/>
        </a:xfrm>
        <a:prstGeom prst="flowChartAlternateProcess">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146050" tIns="324000" rIns="146050" bIns="0" numCol="1" spcCol="1270" anchor="t" anchorCtr="0">
          <a:noAutofit/>
        </a:bodyPr>
        <a:lstStyle/>
        <a:p>
          <a:pPr lvl="0" algn="ctr" defTabSz="1022350">
            <a:lnSpc>
              <a:spcPct val="90000"/>
            </a:lnSpc>
            <a:spcBef>
              <a:spcPct val="0"/>
            </a:spcBef>
            <a:spcAft>
              <a:spcPct val="35000"/>
            </a:spcAft>
          </a:pPr>
          <a:r>
            <a:rPr lang="el-GR" sz="2300" b="1" kern="1200" smtClean="0">
              <a:effectLst>
                <a:outerShdw blurRad="38100" dist="38100" dir="2700000" algn="tl">
                  <a:srgbClr val="000000">
                    <a:alpha val="43137"/>
                  </a:srgbClr>
                </a:outerShdw>
              </a:effectLst>
              <a:latin typeface="Bahnschrift Condensed" pitchFamily="34" charset="0"/>
            </a:rPr>
            <a:t>Εκπαιδευτική</a:t>
          </a:r>
          <a:endParaRPr lang="en-GB" sz="2300" b="1" kern="1200" dirty="0">
            <a:effectLst>
              <a:outerShdw blurRad="38100" dist="38100" dir="2700000" algn="tl">
                <a:srgbClr val="000000">
                  <a:alpha val="43137"/>
                </a:srgbClr>
              </a:outerShdw>
            </a:effectLst>
            <a:latin typeface="Bahnschrift Condensed" pitchFamily="34" charset="0"/>
          </a:endParaRPr>
        </a:p>
      </dsp:txBody>
      <dsp:txXfrm rot="16200000">
        <a:off x="155407" y="-154491"/>
        <a:ext cx="2071702" cy="2380685"/>
      </dsp:txXfrm>
    </dsp:sp>
    <dsp:sp modelId="{7051E64A-D17B-4EB1-A3AC-753A44668CC4}">
      <dsp:nvSpPr>
        <dsp:cNvPr id="0" name=""/>
        <dsp:cNvSpPr/>
      </dsp:nvSpPr>
      <dsp:spPr>
        <a:xfrm rot="16200000">
          <a:off x="2627344" y="-154491"/>
          <a:ext cx="2071702" cy="2380685"/>
        </a:xfrm>
        <a:prstGeom prst="flowChartAlternateProcess">
          <a:avLst/>
        </a:prstGeom>
        <a:solidFill>
          <a:schemeClr val="accent5">
            <a:hueOff val="-3676673"/>
            <a:satOff val="-5114"/>
            <a:lumOff val="-1961"/>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146050" tIns="324000" rIns="146050" bIns="0" numCol="1" spcCol="1270" anchor="t" anchorCtr="0">
          <a:noAutofit/>
        </a:bodyPr>
        <a:lstStyle/>
        <a:p>
          <a:pPr lvl="0" algn="ctr" defTabSz="1022350">
            <a:lnSpc>
              <a:spcPct val="90000"/>
            </a:lnSpc>
            <a:spcBef>
              <a:spcPct val="0"/>
            </a:spcBef>
            <a:spcAft>
              <a:spcPct val="35000"/>
            </a:spcAft>
          </a:pPr>
          <a:r>
            <a:rPr lang="el-GR" sz="2300" b="1" kern="1200" smtClean="0">
              <a:effectLst>
                <a:outerShdw blurRad="38100" dist="38100" dir="2700000" algn="tl">
                  <a:srgbClr val="000000">
                    <a:alpha val="43137"/>
                  </a:srgbClr>
                </a:outerShdw>
              </a:effectLst>
              <a:latin typeface="Bahnschrift Condensed" pitchFamily="34" charset="0"/>
            </a:rPr>
            <a:t>Ακαδημαϊκή </a:t>
          </a:r>
          <a:endParaRPr lang="en-GB" sz="2300" b="1" kern="1200" dirty="0">
            <a:effectLst>
              <a:outerShdw blurRad="38100" dist="38100" dir="2700000" algn="tl">
                <a:srgbClr val="000000">
                  <a:alpha val="43137"/>
                </a:srgbClr>
              </a:outerShdw>
            </a:effectLst>
            <a:latin typeface="Bahnschrift Condensed" pitchFamily="34" charset="0"/>
          </a:endParaRPr>
        </a:p>
      </dsp:txBody>
      <dsp:txXfrm rot="16200000">
        <a:off x="2627344" y="-154491"/>
        <a:ext cx="2071702" cy="2380685"/>
      </dsp:txXfrm>
    </dsp:sp>
    <dsp:sp modelId="{C1F2C85E-C404-466B-BA11-EEB8873ED2CA}">
      <dsp:nvSpPr>
        <dsp:cNvPr id="0" name=""/>
        <dsp:cNvSpPr/>
      </dsp:nvSpPr>
      <dsp:spPr>
        <a:xfrm rot="16200000">
          <a:off x="5186581" y="-154491"/>
          <a:ext cx="2071702" cy="2380685"/>
        </a:xfrm>
        <a:prstGeom prst="flowChartAlternateProcess">
          <a:avLst/>
        </a:prstGeom>
        <a:solidFill>
          <a:schemeClr val="accent5">
            <a:hueOff val="-7353345"/>
            <a:satOff val="-10228"/>
            <a:lumOff val="-3922"/>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146050" tIns="324000" rIns="146050" bIns="0" numCol="1" spcCol="1270" anchor="t"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l-GR" sz="2300" b="1" kern="1200" smtClean="0">
              <a:effectLst>
                <a:outerShdw blurRad="38100" dist="38100" dir="2700000" algn="tl">
                  <a:srgbClr val="000000">
                    <a:alpha val="43137"/>
                  </a:srgbClr>
                </a:outerShdw>
              </a:effectLst>
              <a:latin typeface="Bahnschrift Condensed" pitchFamily="34" charset="0"/>
            </a:rPr>
            <a:t>Ερευνητική</a:t>
          </a:r>
          <a:endParaRPr lang="en-GB" sz="2300" b="1" kern="1200" smtClean="0">
            <a:effectLst>
              <a:outerShdw blurRad="38100" dist="38100" dir="2700000" algn="tl">
                <a:srgbClr val="000000">
                  <a:alpha val="43137"/>
                </a:srgbClr>
              </a:outerShdw>
            </a:effectLst>
            <a:latin typeface="Bahnschrift Condensed" pitchFamily="34" charset="0"/>
          </a:endParaRPr>
        </a:p>
        <a:p>
          <a:pPr lvl="0" algn="ctr" defTabSz="1022350">
            <a:lnSpc>
              <a:spcPct val="90000"/>
            </a:lnSpc>
            <a:spcBef>
              <a:spcPct val="0"/>
            </a:spcBef>
            <a:spcAft>
              <a:spcPct val="35000"/>
            </a:spcAft>
          </a:pPr>
          <a:endParaRPr lang="en-GB" sz="2300" b="1" kern="1200" dirty="0">
            <a:effectLst>
              <a:outerShdw blurRad="38100" dist="38100" dir="2700000" algn="tl">
                <a:srgbClr val="000000">
                  <a:alpha val="43137"/>
                </a:srgbClr>
              </a:outerShdw>
            </a:effectLst>
            <a:latin typeface="Bahnschrift Condensed" pitchFamily="34" charset="0"/>
          </a:endParaRPr>
        </a:p>
      </dsp:txBody>
      <dsp:txXfrm rot="16200000">
        <a:off x="5186581" y="-154491"/>
        <a:ext cx="2071702" cy="2380685"/>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758CFF5-B275-48FB-8EAC-11514BE34195}">
      <dsp:nvSpPr>
        <dsp:cNvPr id="0" name=""/>
        <dsp:cNvSpPr/>
      </dsp:nvSpPr>
      <dsp:spPr>
        <a:xfrm>
          <a:off x="0" y="1181"/>
          <a:ext cx="7929618" cy="877106"/>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slope"/>
        </a:sp3d>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l-GR" sz="2200" b="1" i="0" kern="1200" dirty="0" smtClean="0">
              <a:effectLst>
                <a:outerShdw blurRad="38100" dist="38100" dir="2700000" algn="tl">
                  <a:srgbClr val="000000">
                    <a:alpha val="43137"/>
                  </a:srgbClr>
                </a:outerShdw>
              </a:effectLst>
              <a:latin typeface="Bahnschrift Condensed" pitchFamily="34" charset="0"/>
            </a:rPr>
            <a:t>Δημιουργία </a:t>
          </a:r>
          <a:r>
            <a:rPr lang="el-GR" sz="2200" b="1" i="0" kern="1200" dirty="0" err="1" smtClean="0">
              <a:effectLst>
                <a:outerShdw blurRad="38100" dist="38100" dir="2700000" algn="tl">
                  <a:srgbClr val="000000">
                    <a:alpha val="43137"/>
                  </a:srgbClr>
                </a:outerShdw>
              </a:effectLst>
              <a:latin typeface="Bahnschrift Condensed" pitchFamily="34" charset="0"/>
            </a:rPr>
            <a:t>πολυμεσικού</a:t>
          </a:r>
          <a:r>
            <a:rPr lang="el-GR" sz="2200" b="1" i="0" kern="1200" dirty="0" smtClean="0">
              <a:effectLst>
                <a:outerShdw blurRad="38100" dist="38100" dir="2700000" algn="tl">
                  <a:srgbClr val="000000">
                    <a:alpha val="43137"/>
                  </a:srgbClr>
                </a:outerShdw>
              </a:effectLst>
              <a:latin typeface="Bahnschrift Condensed" pitchFamily="34" charset="0"/>
            </a:rPr>
            <a:t> ΕΥ μέσω της </a:t>
          </a:r>
          <a:r>
            <a:rPr lang="el-GR" sz="2200" b="1" i="0" kern="1200" dirty="0" err="1" smtClean="0">
              <a:effectLst>
                <a:outerShdw blurRad="38100" dist="38100" dir="2700000" algn="tl">
                  <a:srgbClr val="000000">
                    <a:alpha val="43137"/>
                  </a:srgbClr>
                </a:outerShdw>
              </a:effectLst>
              <a:latin typeface="Bahnschrift Condensed" pitchFamily="34" charset="0"/>
            </a:rPr>
            <a:t>ΕξΑΕ</a:t>
          </a:r>
          <a:r>
            <a:rPr lang="el-GR" sz="2200" b="1" i="0" kern="1200" dirty="0" smtClean="0">
              <a:effectLst>
                <a:outerShdw blurRad="38100" dist="38100" dir="2700000" algn="tl">
                  <a:srgbClr val="000000">
                    <a:alpha val="43137"/>
                  </a:srgbClr>
                </a:outerShdw>
              </a:effectLst>
              <a:latin typeface="Bahnschrift Condensed" pitchFamily="34" charset="0"/>
            </a:rPr>
            <a:t> και αξιοποίησή του για τη διδασκαλία της Γεωγραφίας στην Πρωτοβάθμια Εκπαίδευση</a:t>
          </a:r>
          <a:endParaRPr lang="en-GB" sz="2200" b="1" i="0" kern="1200" dirty="0">
            <a:effectLst>
              <a:outerShdw blurRad="38100" dist="38100" dir="2700000" algn="tl">
                <a:srgbClr val="000000">
                  <a:alpha val="43137"/>
                </a:srgbClr>
              </a:outerShdw>
            </a:effectLst>
            <a:latin typeface="Bahnschrift Condensed" pitchFamily="34" charset="0"/>
          </a:endParaRPr>
        </a:p>
      </dsp:txBody>
      <dsp:txXfrm>
        <a:off x="0" y="1181"/>
        <a:ext cx="7929618" cy="877106"/>
      </dsp:txXfrm>
    </dsp:sp>
    <dsp:sp modelId="{9BC3B84B-658C-4FA0-9B0A-014A4B964842}">
      <dsp:nvSpPr>
        <dsp:cNvPr id="0" name=""/>
        <dsp:cNvSpPr/>
      </dsp:nvSpPr>
      <dsp:spPr>
        <a:xfrm>
          <a:off x="0" y="883438"/>
          <a:ext cx="7929618" cy="769802"/>
        </a:xfrm>
        <a:prstGeom prst="roundRect">
          <a:avLst/>
        </a:prstGeom>
        <a:solidFill>
          <a:schemeClr val="accent5">
            <a:hueOff val="-3676673"/>
            <a:satOff val="-5114"/>
            <a:lumOff val="-1961"/>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slope"/>
        </a:sp3d>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l-GR" sz="2200" b="1" i="0" kern="1200" dirty="0" smtClean="0">
              <a:effectLst>
                <a:outerShdw blurRad="38100" dist="38100" dir="2700000" algn="tl">
                  <a:srgbClr val="000000">
                    <a:alpha val="43137"/>
                  </a:srgbClr>
                </a:outerShdw>
              </a:effectLst>
              <a:latin typeface="Bahnschrift Condensed" pitchFamily="34" charset="0"/>
            </a:rPr>
            <a:t>Το θεωρητικό πλαίσιο της </a:t>
          </a:r>
          <a:r>
            <a:rPr lang="el-GR" sz="2200" b="1" i="0" kern="1200" dirty="0" err="1" smtClean="0">
              <a:effectLst>
                <a:outerShdw blurRad="38100" dist="38100" dir="2700000" algn="tl">
                  <a:srgbClr val="000000">
                    <a:alpha val="43137"/>
                  </a:srgbClr>
                </a:outerShdw>
              </a:effectLst>
              <a:latin typeface="Bahnschrift Condensed" pitchFamily="34" charset="0"/>
            </a:rPr>
            <a:t>ΕξΑΕ</a:t>
          </a:r>
          <a:r>
            <a:rPr lang="el-GR" sz="2200" b="1" i="0" kern="1200" dirty="0" smtClean="0">
              <a:effectLst>
                <a:outerShdw blurRad="38100" dist="38100" dir="2700000" algn="tl">
                  <a:srgbClr val="000000">
                    <a:alpha val="43137"/>
                  </a:srgbClr>
                </a:outerShdw>
              </a:effectLst>
              <a:latin typeface="Bahnschrift Condensed" pitchFamily="34" charset="0"/>
            </a:rPr>
            <a:t> και οι αρχές σχεδιασμού ΕΥ πολύτιμη βάση για αντίστοιχες ακαδημαϊκές προσπάθειες με παρόμοια θεματολογία</a:t>
          </a:r>
        </a:p>
      </dsp:txBody>
      <dsp:txXfrm>
        <a:off x="0" y="883438"/>
        <a:ext cx="7929618" cy="769802"/>
      </dsp:txXfrm>
    </dsp:sp>
    <dsp:sp modelId="{08D69248-5B3A-4E53-9033-33520B387816}">
      <dsp:nvSpPr>
        <dsp:cNvPr id="0" name=""/>
        <dsp:cNvSpPr/>
      </dsp:nvSpPr>
      <dsp:spPr>
        <a:xfrm>
          <a:off x="0" y="1659140"/>
          <a:ext cx="7929618" cy="833624"/>
        </a:xfrm>
        <a:prstGeom prst="roundRect">
          <a:avLst/>
        </a:prstGeom>
        <a:solidFill>
          <a:schemeClr val="accent5">
            <a:hueOff val="-7353345"/>
            <a:satOff val="-10228"/>
            <a:lumOff val="-3922"/>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slope"/>
        </a:sp3d>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l-GR" sz="2200" b="1" i="0" kern="1200" dirty="0" smtClean="0">
              <a:effectLst>
                <a:outerShdw blurRad="38100" dist="38100" dir="2700000" algn="tl">
                  <a:srgbClr val="000000">
                    <a:alpha val="43137"/>
                  </a:srgbClr>
                </a:outerShdw>
              </a:effectLst>
              <a:latin typeface="Bahnschrift Condensed" pitchFamily="34" charset="0"/>
            </a:rPr>
            <a:t>Εμπλουτισμός της ερευνητικής βιβλιογραφίας για το ΕΥ στα εξ αποστάσεως περιβάλλοντα</a:t>
          </a:r>
        </a:p>
        <a:p>
          <a:pPr lvl="0" algn="ctr" defTabSz="977900">
            <a:lnSpc>
              <a:spcPct val="90000"/>
            </a:lnSpc>
            <a:spcBef>
              <a:spcPct val="0"/>
            </a:spcBef>
            <a:spcAft>
              <a:spcPct val="35000"/>
            </a:spcAft>
          </a:pPr>
          <a:endParaRPr lang="en-GB" sz="2200" b="1" i="0" kern="1200" dirty="0">
            <a:effectLst>
              <a:outerShdw blurRad="38100" dist="38100" dir="2700000" algn="tl">
                <a:srgbClr val="000000">
                  <a:alpha val="43137"/>
                </a:srgbClr>
              </a:outerShdw>
            </a:effectLst>
            <a:latin typeface="Bahnschrift Condensed" pitchFamily="34" charset="0"/>
          </a:endParaRPr>
        </a:p>
      </dsp:txBody>
      <dsp:txXfrm>
        <a:off x="0" y="1659140"/>
        <a:ext cx="7929618" cy="833624"/>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BD2955C-C2CB-424E-8336-9BD20750E1A5}">
      <dsp:nvSpPr>
        <dsp:cNvPr id="0" name=""/>
        <dsp:cNvSpPr/>
      </dsp:nvSpPr>
      <dsp:spPr>
        <a:xfrm>
          <a:off x="0" y="72007"/>
          <a:ext cx="7643866" cy="808271"/>
        </a:xfrm>
        <a:prstGeom prst="roundRect">
          <a:avLst/>
        </a:prstGeom>
        <a:solidFill>
          <a:srgbClr val="1B8391"/>
        </a:solidFill>
        <a:ln>
          <a:no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l-GR" sz="2800" b="1" kern="1200" dirty="0" smtClean="0">
              <a:effectLst>
                <a:outerShdw blurRad="38100" dist="38100" dir="2700000" algn="tl">
                  <a:srgbClr val="000000">
                    <a:alpha val="43137"/>
                  </a:srgbClr>
                </a:outerShdw>
              </a:effectLst>
              <a:latin typeface="Bahnschrift Light Condensed" pitchFamily="34" charset="0"/>
            </a:rPr>
            <a:t>Πρώτο μέρος της έρευνας (Εκπαιδευτικοί-</a:t>
          </a:r>
          <a:r>
            <a:rPr lang="el-GR" sz="2800" b="1" kern="1200" dirty="0" err="1" smtClean="0">
              <a:effectLst>
                <a:outerShdw blurRad="38100" dist="38100" dir="2700000" algn="tl">
                  <a:srgbClr val="000000">
                    <a:alpha val="43137"/>
                  </a:srgbClr>
                </a:outerShdw>
              </a:effectLst>
              <a:latin typeface="Bahnschrift Light Condensed" pitchFamily="34" charset="0"/>
            </a:rPr>
            <a:t>ειδικο</a:t>
          </a:r>
          <a:r>
            <a:rPr lang="el-GR" sz="2800" b="1" kern="1200" dirty="0" smtClean="0">
              <a:effectLst>
                <a:outerShdw blurRad="38100" dist="38100" dir="2700000" algn="tl">
                  <a:srgbClr val="000000">
                    <a:alpha val="43137"/>
                  </a:srgbClr>
                </a:outerShdw>
              </a:effectLst>
              <a:latin typeface="Bahnschrift Light Condensed" pitchFamily="34" charset="0"/>
            </a:rPr>
            <a:t>ί της </a:t>
          </a:r>
          <a:r>
            <a:rPr lang="el-GR" sz="2800" b="1" kern="1200" dirty="0" err="1" smtClean="0">
              <a:effectLst>
                <a:outerShdw blurRad="38100" dist="38100" dir="2700000" algn="tl">
                  <a:srgbClr val="000000">
                    <a:alpha val="43137"/>
                  </a:srgbClr>
                </a:outerShdw>
              </a:effectLst>
              <a:latin typeface="Bahnschrift Light Condensed" pitchFamily="34" charset="0"/>
            </a:rPr>
            <a:t>ΕξΑΕ</a:t>
          </a:r>
          <a:r>
            <a:rPr lang="el-GR" sz="2800" b="1" kern="1200" dirty="0" smtClean="0">
              <a:effectLst>
                <a:outerShdw blurRad="38100" dist="38100" dir="2700000" algn="tl">
                  <a:srgbClr val="000000">
                    <a:alpha val="43137"/>
                  </a:srgbClr>
                </a:outerShdw>
              </a:effectLst>
              <a:latin typeface="Bahnschrift Light Condensed" pitchFamily="34" charset="0"/>
            </a:rPr>
            <a:t>)</a:t>
          </a:r>
          <a:endParaRPr lang="en-GB" sz="3200" b="1" kern="1200" dirty="0">
            <a:effectLst>
              <a:outerShdw blurRad="38100" dist="38100" dir="2700000" algn="tl">
                <a:srgbClr val="000000">
                  <a:alpha val="43137"/>
                </a:srgbClr>
              </a:outerShdw>
            </a:effectLst>
            <a:latin typeface="Bahnschrift Light Condensed" pitchFamily="34" charset="0"/>
          </a:endParaRPr>
        </a:p>
      </dsp:txBody>
      <dsp:txXfrm>
        <a:off x="0" y="72007"/>
        <a:ext cx="7643866" cy="808271"/>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BD2955C-C2CB-424E-8336-9BD20750E1A5}">
      <dsp:nvSpPr>
        <dsp:cNvPr id="0" name=""/>
        <dsp:cNvSpPr/>
      </dsp:nvSpPr>
      <dsp:spPr>
        <a:xfrm>
          <a:off x="22002" y="250"/>
          <a:ext cx="6978921" cy="846513"/>
        </a:xfrm>
        <a:prstGeom prst="roundRect">
          <a:avLst/>
        </a:prstGeom>
        <a:solidFill>
          <a:srgbClr val="1B8391"/>
        </a:solidFill>
        <a:ln>
          <a:no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l-GR" sz="2700" b="1" i="0" kern="1200" dirty="0" smtClean="0">
              <a:effectLst>
                <a:outerShdw blurRad="38100" dist="38100" dir="2700000" algn="tl">
                  <a:srgbClr val="000000">
                    <a:alpha val="43137"/>
                  </a:srgbClr>
                </a:outerShdw>
              </a:effectLst>
              <a:latin typeface="Bahnschrift Light Condensed" pitchFamily="34" charset="0"/>
            </a:rPr>
            <a:t>Δεύτερο</a:t>
          </a:r>
          <a:r>
            <a:rPr lang="el-GR" sz="2700" b="1" i="0" kern="1200" baseline="0" dirty="0" smtClean="0">
              <a:effectLst>
                <a:outerShdw blurRad="38100" dist="38100" dir="2700000" algn="tl">
                  <a:srgbClr val="000000">
                    <a:alpha val="43137"/>
                  </a:srgbClr>
                </a:outerShdw>
              </a:effectLst>
              <a:latin typeface="Bahnschrift Light Condensed" pitchFamily="34" charset="0"/>
            </a:rPr>
            <a:t> μέρος της έρευνας (Μαθητές ΣΤ’ τάξης)</a:t>
          </a:r>
          <a:endParaRPr lang="el-GR" sz="2700" b="1" i="0" kern="1200" dirty="0" smtClean="0">
            <a:effectLst>
              <a:outerShdw blurRad="38100" dist="38100" dir="2700000" algn="tl">
                <a:srgbClr val="000000">
                  <a:alpha val="43137"/>
                </a:srgbClr>
              </a:outerShdw>
            </a:effectLst>
            <a:latin typeface="Bahnschrift Light Condensed" pitchFamily="34" charset="0"/>
          </a:endParaRPr>
        </a:p>
      </dsp:txBody>
      <dsp:txXfrm>
        <a:off x="22002" y="250"/>
        <a:ext cx="6978921" cy="846513"/>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218DFEE-9C58-48F4-8693-02C8C13BC34B}">
      <dsp:nvSpPr>
        <dsp:cNvPr id="0" name=""/>
        <dsp:cNvSpPr/>
      </dsp:nvSpPr>
      <dsp:spPr>
        <a:xfrm rot="5400000">
          <a:off x="4591665" y="-1602661"/>
          <a:ext cx="2086727" cy="5303557"/>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33450">
            <a:lnSpc>
              <a:spcPct val="90000"/>
            </a:lnSpc>
            <a:spcBef>
              <a:spcPct val="0"/>
            </a:spcBef>
            <a:spcAft>
              <a:spcPct val="15000"/>
            </a:spcAft>
            <a:buChar char="••"/>
          </a:pPr>
          <a:r>
            <a:rPr lang="el-GR" sz="2100" b="1" kern="1200" dirty="0" smtClean="0">
              <a:solidFill>
                <a:srgbClr val="002060"/>
              </a:solidFill>
              <a:effectLst>
                <a:outerShdw blurRad="38100" dist="38100" dir="2700000" algn="tl">
                  <a:srgbClr val="000000">
                    <a:alpha val="43137"/>
                  </a:srgbClr>
                </a:outerShdw>
              </a:effectLst>
              <a:latin typeface="Bahnschrift Condensed" pitchFamily="34" charset="0"/>
            </a:rPr>
            <a:t>1. </a:t>
          </a:r>
          <a:r>
            <a:rPr lang="el-GR" sz="2100" b="1" kern="1200" dirty="0" smtClean="0">
              <a:solidFill>
                <a:srgbClr val="1B8391"/>
              </a:solidFill>
              <a:effectLst>
                <a:outerShdw blurRad="38100" dist="38100" dir="2700000" algn="tl">
                  <a:srgbClr val="000000">
                    <a:alpha val="43137"/>
                  </a:srgbClr>
                </a:outerShdw>
              </a:effectLst>
              <a:latin typeface="Bahnschrift Condensed" pitchFamily="34" charset="0"/>
            </a:rPr>
            <a:t>ΣΧΟΛΙΚΗ ΕΞ ΑΠΟΣΤΑΣΕΩΣ ΕΚΠΑΙΔΕΥΣΗ</a:t>
          </a:r>
          <a:endParaRPr lang="en-GB" sz="2100" b="1" kern="1200" dirty="0">
            <a:solidFill>
              <a:srgbClr val="1B8391"/>
            </a:solidFill>
            <a:effectLst>
              <a:outerShdw blurRad="38100" dist="38100" dir="2700000" algn="tl">
                <a:srgbClr val="000000">
                  <a:alpha val="43137"/>
                </a:srgbClr>
              </a:outerShdw>
            </a:effectLst>
            <a:latin typeface="Bahnschrift Condensed" pitchFamily="34" charset="0"/>
          </a:endParaRPr>
        </a:p>
        <a:p>
          <a:pPr marL="228600" lvl="1" indent="-228600" algn="l" defTabSz="933450">
            <a:lnSpc>
              <a:spcPct val="90000"/>
            </a:lnSpc>
            <a:spcBef>
              <a:spcPct val="0"/>
            </a:spcBef>
            <a:spcAft>
              <a:spcPct val="15000"/>
            </a:spcAft>
            <a:buChar char="••"/>
          </a:pPr>
          <a:r>
            <a:rPr lang="el-GR" sz="2100" b="1" kern="1200" dirty="0" smtClean="0">
              <a:solidFill>
                <a:srgbClr val="002060"/>
              </a:solidFill>
              <a:effectLst>
                <a:outerShdw blurRad="38100" dist="38100" dir="2700000" algn="tl">
                  <a:srgbClr val="000000">
                    <a:alpha val="43137"/>
                  </a:srgbClr>
                </a:outerShdw>
              </a:effectLst>
              <a:latin typeface="Bahnschrift Condensed" pitchFamily="34" charset="0"/>
            </a:rPr>
            <a:t>2. </a:t>
          </a:r>
          <a:r>
            <a:rPr lang="el-GR" sz="2100" b="1" kern="1200" dirty="0" smtClean="0">
              <a:solidFill>
                <a:srgbClr val="1B8391"/>
              </a:solidFill>
              <a:effectLst>
                <a:outerShdw blurRad="38100" dist="38100" dir="2700000" algn="tl">
                  <a:srgbClr val="000000">
                    <a:alpha val="43137"/>
                  </a:srgbClr>
                </a:outerShdw>
              </a:effectLst>
              <a:latin typeface="Bahnschrift Condensed" pitchFamily="34" charset="0"/>
            </a:rPr>
            <a:t>ΦΥΣΙΚΕΣ ΕΠΙΣΤΗΜΕΣ </a:t>
          </a:r>
          <a:r>
            <a:rPr lang="el-GR" sz="2100" b="1" kern="1200" dirty="0" smtClean="0">
              <a:solidFill>
                <a:srgbClr val="002060"/>
              </a:solidFill>
              <a:effectLst>
                <a:outerShdw blurRad="38100" dist="38100" dir="2700000" algn="tl">
                  <a:srgbClr val="000000">
                    <a:alpha val="43137"/>
                  </a:srgbClr>
                </a:outerShdw>
              </a:effectLst>
              <a:latin typeface="Bahnschrift Condensed" pitchFamily="34" charset="0"/>
            </a:rPr>
            <a:t>ΣΤΗΝ ΕΚΠΑΙΔΕΥΣΗ</a:t>
          </a:r>
          <a:endParaRPr lang="en-GB" sz="2100" b="1" kern="1200" dirty="0">
            <a:solidFill>
              <a:srgbClr val="002060"/>
            </a:solidFill>
            <a:effectLst>
              <a:outerShdw blurRad="38100" dist="38100" dir="2700000" algn="tl">
                <a:srgbClr val="000000">
                  <a:alpha val="43137"/>
                </a:srgbClr>
              </a:outerShdw>
            </a:effectLst>
            <a:latin typeface="Bahnschrift Condensed" pitchFamily="34" charset="0"/>
          </a:endParaRPr>
        </a:p>
        <a:p>
          <a:pPr marL="228600" lvl="1" indent="-228600" algn="l" defTabSz="933450">
            <a:lnSpc>
              <a:spcPct val="90000"/>
            </a:lnSpc>
            <a:spcBef>
              <a:spcPct val="0"/>
            </a:spcBef>
            <a:spcAft>
              <a:spcPct val="15000"/>
            </a:spcAft>
            <a:buChar char="••"/>
          </a:pPr>
          <a:r>
            <a:rPr lang="el-GR" sz="2100" b="1" kern="1200" dirty="0" smtClean="0">
              <a:solidFill>
                <a:srgbClr val="002060"/>
              </a:solidFill>
              <a:effectLst>
                <a:outerShdw blurRad="38100" dist="38100" dir="2700000" algn="tl">
                  <a:srgbClr val="000000">
                    <a:alpha val="43137"/>
                  </a:srgbClr>
                </a:outerShdw>
              </a:effectLst>
              <a:latin typeface="Bahnschrift Condensed" pitchFamily="34" charset="0"/>
            </a:rPr>
            <a:t>3. </a:t>
          </a:r>
          <a:r>
            <a:rPr lang="el-GR" sz="2100" b="1" kern="1200" dirty="0" smtClean="0">
              <a:solidFill>
                <a:srgbClr val="1B8391"/>
              </a:solidFill>
              <a:effectLst>
                <a:outerShdw blurRad="38100" dist="38100" dir="2700000" algn="tl">
                  <a:srgbClr val="000000">
                    <a:alpha val="43137"/>
                  </a:srgbClr>
                </a:outerShdw>
              </a:effectLst>
              <a:latin typeface="Bahnschrift Condensed" pitchFamily="34" charset="0"/>
            </a:rPr>
            <a:t>ΕΚΠΑΙΔΕΥΤΙΚΟ ΥΛΙΚΟ </a:t>
          </a:r>
          <a:r>
            <a:rPr lang="el-GR" sz="2100" b="1" kern="1200" dirty="0" smtClean="0">
              <a:solidFill>
                <a:srgbClr val="002060"/>
              </a:solidFill>
              <a:effectLst>
                <a:outerShdw blurRad="38100" dist="38100" dir="2700000" algn="tl">
                  <a:srgbClr val="000000">
                    <a:alpha val="43137"/>
                  </a:srgbClr>
                </a:outerShdw>
              </a:effectLst>
              <a:latin typeface="Bahnschrift Condensed" pitchFamily="34" charset="0"/>
            </a:rPr>
            <a:t>ΣΤΗ ΣΧΟΛΙΚΗ ΕΞ ΑΠΟΣΤΑΣΕΩΣ ΕΚΠΑΙΔΕΥΣΗ</a:t>
          </a:r>
          <a:endParaRPr lang="en-GB" sz="2100" b="1" kern="1200" dirty="0">
            <a:solidFill>
              <a:srgbClr val="002060"/>
            </a:solidFill>
            <a:effectLst>
              <a:outerShdw blurRad="38100" dist="38100" dir="2700000" algn="tl">
                <a:srgbClr val="000000">
                  <a:alpha val="43137"/>
                </a:srgbClr>
              </a:outerShdw>
            </a:effectLst>
            <a:latin typeface="Bahnschrift Condensed" pitchFamily="34" charset="0"/>
          </a:endParaRPr>
        </a:p>
        <a:p>
          <a:pPr marL="228600" lvl="1" indent="-228600" algn="l" defTabSz="933450">
            <a:lnSpc>
              <a:spcPct val="90000"/>
            </a:lnSpc>
            <a:spcBef>
              <a:spcPct val="0"/>
            </a:spcBef>
            <a:spcAft>
              <a:spcPct val="15000"/>
            </a:spcAft>
            <a:buChar char="••"/>
          </a:pPr>
          <a:r>
            <a:rPr lang="el-GR" sz="2100" b="1" kern="1200" dirty="0" smtClean="0">
              <a:solidFill>
                <a:srgbClr val="002060"/>
              </a:solidFill>
              <a:effectLst>
                <a:outerShdw blurRad="38100" dist="38100" dir="2700000" algn="tl">
                  <a:srgbClr val="000000">
                    <a:alpha val="43137"/>
                  </a:srgbClr>
                </a:outerShdw>
              </a:effectLst>
              <a:latin typeface="Bahnschrift Condensed" pitchFamily="34" charset="0"/>
            </a:rPr>
            <a:t>4. </a:t>
          </a:r>
          <a:r>
            <a:rPr lang="el-GR" sz="2100" b="1" kern="1200" dirty="0" smtClean="0">
              <a:solidFill>
                <a:srgbClr val="1B8391"/>
              </a:solidFill>
              <a:effectLst>
                <a:outerShdw blurRad="38100" dist="38100" dir="2700000" algn="tl">
                  <a:srgbClr val="000000">
                    <a:alpha val="43137"/>
                  </a:srgbClr>
                </a:outerShdw>
              </a:effectLst>
              <a:latin typeface="Bahnschrift Condensed" pitchFamily="34" charset="0"/>
            </a:rPr>
            <a:t>ΑΡΧΕΣ ΔΗΜΙΟΥΡΓΙΑΣ ΕΚΠΑΙΔΕΥΤΙΚΟΥ ΥΛΙΚΟΥ </a:t>
          </a:r>
          <a:r>
            <a:rPr lang="el-GR" sz="2100" b="1" kern="1200" dirty="0" smtClean="0">
              <a:solidFill>
                <a:srgbClr val="002060"/>
              </a:solidFill>
              <a:effectLst>
                <a:outerShdw blurRad="38100" dist="38100" dir="2700000" algn="tl">
                  <a:srgbClr val="000000">
                    <a:alpha val="43137"/>
                  </a:srgbClr>
                </a:outerShdw>
              </a:effectLst>
              <a:latin typeface="Bahnschrift Condensed" pitchFamily="34" charset="0"/>
            </a:rPr>
            <a:t>ΜΕ ΤΗ ΜΕΘΟΔΟ ΤΗΣ ΕΞ ΑΠΟΣΤΑΣΕΩΣ ΕΚΠΑΙΔΕΥΣΗΣ</a:t>
          </a:r>
          <a:endParaRPr lang="en-GB" sz="2100" b="1" kern="1200" dirty="0">
            <a:solidFill>
              <a:srgbClr val="002060"/>
            </a:solidFill>
            <a:effectLst>
              <a:outerShdw blurRad="38100" dist="38100" dir="2700000" algn="tl">
                <a:srgbClr val="000000">
                  <a:alpha val="43137"/>
                </a:srgbClr>
              </a:outerShdw>
            </a:effectLst>
            <a:latin typeface="Bahnschrift Condensed" pitchFamily="34" charset="0"/>
          </a:endParaRPr>
        </a:p>
      </dsp:txBody>
      <dsp:txXfrm rot="5400000">
        <a:off x="4591665" y="-1602661"/>
        <a:ext cx="2086727" cy="5303557"/>
      </dsp:txXfrm>
    </dsp:sp>
    <dsp:sp modelId="{3D31D976-D759-4C2B-9E20-104E15C69E92}">
      <dsp:nvSpPr>
        <dsp:cNvPr id="0" name=""/>
        <dsp:cNvSpPr/>
      </dsp:nvSpPr>
      <dsp:spPr>
        <a:xfrm>
          <a:off x="0" y="568"/>
          <a:ext cx="2983250" cy="2097095"/>
        </a:xfrm>
        <a:prstGeom prst="roundRect">
          <a:avLst/>
        </a:prstGeom>
        <a:solidFill>
          <a:srgbClr val="1B8391"/>
        </a:solidFill>
        <a:ln w="254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l-GR" sz="2400" b="1" kern="1200" dirty="0" smtClean="0">
              <a:solidFill>
                <a:schemeClr val="bg1"/>
              </a:solidFill>
              <a:effectLst>
                <a:outerShdw blurRad="38100" dist="38100" dir="2700000" algn="tl">
                  <a:srgbClr val="000000">
                    <a:alpha val="43137"/>
                  </a:srgbClr>
                </a:outerShdw>
              </a:effectLst>
              <a:latin typeface="Bahnschrift Condensed" pitchFamily="34" charset="0"/>
            </a:rPr>
            <a:t>ΘΕΩΡΗΤΙΚΟ ΠΛΑΙΣΙΟ</a:t>
          </a:r>
          <a:endParaRPr lang="en-GB" sz="2400" b="1" kern="1200" dirty="0">
            <a:solidFill>
              <a:schemeClr val="bg1"/>
            </a:solidFill>
            <a:effectLst>
              <a:outerShdw blurRad="38100" dist="38100" dir="2700000" algn="tl">
                <a:srgbClr val="000000">
                  <a:alpha val="43137"/>
                </a:srgbClr>
              </a:outerShdw>
            </a:effectLst>
            <a:latin typeface="Bahnschrift Condensed" pitchFamily="34" charset="0"/>
          </a:endParaRPr>
        </a:p>
      </dsp:txBody>
      <dsp:txXfrm>
        <a:off x="0" y="568"/>
        <a:ext cx="2983250" cy="2097095"/>
      </dsp:txXfrm>
    </dsp:sp>
    <dsp:sp modelId="{2B9AC788-F28C-43C8-A728-697CB1C1B82B}">
      <dsp:nvSpPr>
        <dsp:cNvPr id="0" name=""/>
        <dsp:cNvSpPr/>
      </dsp:nvSpPr>
      <dsp:spPr>
        <a:xfrm rot="5400000">
          <a:off x="5069014" y="200740"/>
          <a:ext cx="1132029" cy="5303557"/>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33450">
            <a:lnSpc>
              <a:spcPct val="90000"/>
            </a:lnSpc>
            <a:spcBef>
              <a:spcPct val="0"/>
            </a:spcBef>
            <a:spcAft>
              <a:spcPct val="15000"/>
            </a:spcAft>
            <a:buChar char="••"/>
          </a:pPr>
          <a:r>
            <a:rPr lang="el-GR" sz="2100" b="1" kern="1200"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5. ΠΑΡΟΥΣΙΑΣΗ </a:t>
          </a:r>
          <a:r>
            <a:rPr lang="el-GR" sz="2100" b="1" kern="1200" dirty="0" smtClean="0">
              <a:solidFill>
                <a:srgbClr val="87A98A"/>
              </a:solidFill>
              <a:effectLst>
                <a:outerShdw blurRad="38100" dist="38100" dir="2700000" algn="tl">
                  <a:srgbClr val="000000">
                    <a:alpha val="43137"/>
                  </a:srgbClr>
                </a:outerShdw>
              </a:effectLst>
              <a:latin typeface="Bahnschrift Condensed" pitchFamily="34" charset="0"/>
            </a:rPr>
            <a:t>ΤΗΣ ΜΕΘΟΔΟΛΟΓΙΑΣ ΔΗΜΙΟΥΡΓΙΑΣ </a:t>
          </a:r>
          <a:r>
            <a:rPr lang="el-GR" sz="2100" b="1" kern="1200"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ΤΟΥ</a:t>
          </a:r>
          <a:r>
            <a:rPr lang="el-GR" sz="2100" b="1" kern="1200" dirty="0" smtClean="0">
              <a:solidFill>
                <a:srgbClr val="87A98A"/>
              </a:solidFill>
              <a:effectLst>
                <a:outerShdw blurRad="38100" dist="38100" dir="2700000" algn="tl">
                  <a:srgbClr val="000000">
                    <a:alpha val="43137"/>
                  </a:srgbClr>
                </a:outerShdw>
              </a:effectLst>
              <a:latin typeface="Bahnschrift Condensed" pitchFamily="34" charset="0"/>
            </a:rPr>
            <a:t> </a:t>
          </a:r>
          <a:r>
            <a:rPr lang="en-US" sz="2100" b="1" kern="1200"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EY</a:t>
          </a:r>
          <a:r>
            <a:rPr lang="el-GR" sz="2100" b="1" kern="1200"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 </a:t>
          </a:r>
          <a:r>
            <a:rPr lang="el-GR" sz="2100" b="1" kern="1200" dirty="0" smtClean="0">
              <a:solidFill>
                <a:srgbClr val="87A98A"/>
              </a:solidFill>
              <a:effectLst>
                <a:outerShdw blurRad="38100" dist="38100" dir="2700000" algn="tl">
                  <a:srgbClr val="000000">
                    <a:alpha val="43137"/>
                  </a:srgbClr>
                </a:outerShdw>
              </a:effectLst>
              <a:latin typeface="Bahnschrift Condensed" pitchFamily="34" charset="0"/>
            </a:rPr>
            <a:t>ΤΗΣ ΥΛΟΠΟΙΗΣΗΣ </a:t>
          </a:r>
          <a:r>
            <a:rPr lang="el-GR" sz="2100" b="1" kern="1200"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ΚΑΙ </a:t>
          </a:r>
          <a:r>
            <a:rPr lang="el-GR" sz="2100" b="1" kern="1200" dirty="0" smtClean="0">
              <a:solidFill>
                <a:srgbClr val="87A98A"/>
              </a:solidFill>
              <a:effectLst>
                <a:outerShdw blurRad="38100" dist="38100" dir="2700000" algn="tl">
                  <a:srgbClr val="000000">
                    <a:alpha val="43137"/>
                  </a:srgbClr>
                </a:outerShdw>
              </a:effectLst>
              <a:latin typeface="Bahnschrift Condensed" pitchFamily="34" charset="0"/>
            </a:rPr>
            <a:t>ΤΗΣ</a:t>
          </a:r>
          <a:r>
            <a:rPr lang="el-GR" sz="2100" b="1" kern="1200"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 </a:t>
          </a:r>
          <a:r>
            <a:rPr lang="el-GR" sz="2100" b="1" kern="1200" dirty="0" smtClean="0">
              <a:solidFill>
                <a:srgbClr val="87A98A"/>
              </a:solidFill>
              <a:effectLst>
                <a:outerShdw blurRad="38100" dist="38100" dir="2700000" algn="tl">
                  <a:srgbClr val="000000">
                    <a:alpha val="43137"/>
                  </a:srgbClr>
                </a:outerShdw>
              </a:effectLst>
              <a:latin typeface="Bahnschrift Condensed" pitchFamily="34" charset="0"/>
            </a:rPr>
            <a:t>ΑΠΟΤΙΜΗΣΗΣ</a:t>
          </a:r>
          <a:r>
            <a:rPr lang="el-GR" sz="2100" b="1" kern="1200" dirty="0" smtClean="0">
              <a:solidFill>
                <a:schemeClr val="accent6">
                  <a:lumMod val="50000"/>
                </a:schemeClr>
              </a:solidFill>
              <a:effectLst>
                <a:outerShdw blurRad="38100" dist="38100" dir="2700000" algn="tl">
                  <a:srgbClr val="000000">
                    <a:alpha val="43137"/>
                  </a:srgbClr>
                </a:outerShdw>
              </a:effectLst>
              <a:latin typeface="Bahnschrift Condensed" pitchFamily="34" charset="0"/>
            </a:rPr>
            <a:t> ΤΟΥ</a:t>
          </a:r>
          <a:endParaRPr lang="en-GB" sz="2100" b="1" kern="1200" dirty="0">
            <a:solidFill>
              <a:schemeClr val="accent6">
                <a:lumMod val="50000"/>
              </a:schemeClr>
            </a:solidFill>
            <a:effectLst>
              <a:outerShdw blurRad="38100" dist="38100" dir="2700000" algn="tl">
                <a:srgbClr val="000000">
                  <a:alpha val="43137"/>
                </a:srgbClr>
              </a:outerShdw>
            </a:effectLst>
            <a:latin typeface="Bahnschrift Condensed" pitchFamily="34" charset="0"/>
          </a:endParaRPr>
        </a:p>
      </dsp:txBody>
      <dsp:txXfrm rot="5400000">
        <a:off x="5069014" y="200740"/>
        <a:ext cx="1132029" cy="5303557"/>
      </dsp:txXfrm>
    </dsp:sp>
    <dsp:sp modelId="{83401093-0812-41FF-AF42-DC4A92B11591}">
      <dsp:nvSpPr>
        <dsp:cNvPr id="0" name=""/>
        <dsp:cNvSpPr/>
      </dsp:nvSpPr>
      <dsp:spPr>
        <a:xfrm>
          <a:off x="0" y="2202519"/>
          <a:ext cx="2983250" cy="1306406"/>
        </a:xfrm>
        <a:prstGeom prst="roundRect">
          <a:avLst/>
        </a:prstGeom>
        <a:solidFill>
          <a:schemeClr val="accent6">
            <a:lumMod val="5000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l-GR" sz="2000" b="1" kern="1200" dirty="0" smtClean="0">
              <a:solidFill>
                <a:schemeClr val="bg1"/>
              </a:solidFill>
              <a:effectLst>
                <a:outerShdw blurRad="38100" dist="38100" dir="2700000" algn="tl">
                  <a:srgbClr val="000000">
                    <a:alpha val="43137"/>
                  </a:srgbClr>
                </a:outerShdw>
              </a:effectLst>
              <a:latin typeface="Bahnschrift Condensed" pitchFamily="34" charset="0"/>
            </a:rPr>
            <a:t>ΔΗΜΙΟΥΡΓΙΑ</a:t>
          </a:r>
          <a:r>
            <a:rPr lang="en-US" sz="2000" b="1" kern="1200" dirty="0" smtClean="0">
              <a:solidFill>
                <a:schemeClr val="bg1"/>
              </a:solidFill>
              <a:effectLst>
                <a:outerShdw blurRad="38100" dist="38100" dir="2700000" algn="tl">
                  <a:srgbClr val="000000">
                    <a:alpha val="43137"/>
                  </a:srgbClr>
                </a:outerShdw>
              </a:effectLst>
              <a:latin typeface="Bahnschrift Condensed" pitchFamily="34" charset="0"/>
            </a:rPr>
            <a:t>, </a:t>
          </a:r>
          <a:r>
            <a:rPr lang="el-GR" sz="2000" b="1" kern="1200" dirty="0" smtClean="0">
              <a:solidFill>
                <a:schemeClr val="bg1"/>
              </a:solidFill>
              <a:effectLst>
                <a:outerShdw blurRad="38100" dist="38100" dir="2700000" algn="tl">
                  <a:srgbClr val="000000">
                    <a:alpha val="43137"/>
                  </a:srgbClr>
                </a:outerShdw>
              </a:effectLst>
              <a:latin typeface="Bahnschrift Condensed" pitchFamily="34" charset="0"/>
            </a:rPr>
            <a:t>ΥΛΟΠΟΙΗΣΗ ΚΑΙ ΑΠΟΤΙΜΗΣΗ ΤΟΥ ΠΟΛΥΜΕΣΙΚΟΥ ΕΥ</a:t>
          </a:r>
          <a:r>
            <a:rPr lang="en-US" sz="2000" b="1" kern="1200" dirty="0" smtClean="0">
              <a:solidFill>
                <a:schemeClr val="bg1"/>
              </a:solidFill>
              <a:effectLst>
                <a:outerShdw blurRad="38100" dist="38100" dir="2700000" algn="tl">
                  <a:srgbClr val="000000">
                    <a:alpha val="43137"/>
                  </a:srgbClr>
                </a:outerShdw>
              </a:effectLst>
              <a:latin typeface="Bahnschrift Condensed" pitchFamily="34" charset="0"/>
            </a:rPr>
            <a:t> </a:t>
          </a:r>
          <a:r>
            <a:rPr lang="el-GR" sz="2000" b="1" kern="1200" dirty="0" smtClean="0">
              <a:solidFill>
                <a:schemeClr val="bg1"/>
              </a:solidFill>
              <a:effectLst>
                <a:outerShdw blurRad="38100" dist="38100" dir="2700000" algn="tl">
                  <a:srgbClr val="000000">
                    <a:alpha val="43137"/>
                  </a:srgbClr>
                </a:outerShdw>
              </a:effectLst>
              <a:latin typeface="Bahnschrift Condensed" pitchFamily="34" charset="0"/>
            </a:rPr>
            <a:t>«Τ</a:t>
          </a:r>
          <a:r>
            <a:rPr lang="en-US" sz="2000" b="1" kern="1200" dirty="0" smtClean="0">
              <a:solidFill>
                <a:schemeClr val="bg1"/>
              </a:solidFill>
              <a:effectLst>
                <a:outerShdw blurRad="38100" dist="38100" dir="2700000" algn="tl">
                  <a:srgbClr val="000000">
                    <a:alpha val="43137"/>
                  </a:srgbClr>
                </a:outerShdw>
              </a:effectLst>
              <a:latin typeface="Bahnschrift Condensed" pitchFamily="34" charset="0"/>
            </a:rPr>
            <a:t>O</a:t>
          </a:r>
          <a:r>
            <a:rPr lang="el-GR" sz="2000" b="1" kern="1200" dirty="0" smtClean="0">
              <a:solidFill>
                <a:schemeClr val="bg1"/>
              </a:solidFill>
              <a:effectLst>
                <a:outerShdw blurRad="38100" dist="38100" dir="2700000" algn="tl">
                  <a:srgbClr val="000000">
                    <a:alpha val="43137"/>
                  </a:srgbClr>
                </a:outerShdw>
              </a:effectLst>
              <a:latin typeface="Bahnschrift Condensed" pitchFamily="34" charset="0"/>
            </a:rPr>
            <a:t> ΦΥΣΙΚΟ ΠΕΡΙΒΑΛΛΟΝ»</a:t>
          </a:r>
          <a:endParaRPr lang="en-GB" sz="2000" b="1" kern="1200" dirty="0">
            <a:solidFill>
              <a:schemeClr val="bg1"/>
            </a:solidFill>
            <a:effectLst>
              <a:outerShdw blurRad="38100" dist="38100" dir="2700000" algn="tl">
                <a:srgbClr val="000000">
                  <a:alpha val="43137"/>
                </a:srgbClr>
              </a:outerShdw>
            </a:effectLst>
            <a:latin typeface="Bahnschrift Condensed" pitchFamily="34" charset="0"/>
          </a:endParaRPr>
        </a:p>
      </dsp:txBody>
      <dsp:txXfrm>
        <a:off x="0" y="2202519"/>
        <a:ext cx="2983250" cy="1306406"/>
      </dsp:txXfrm>
    </dsp:sp>
    <dsp:sp modelId="{B992CD3A-091E-4205-923E-72F83A8D9054}">
      <dsp:nvSpPr>
        <dsp:cNvPr id="0" name=""/>
        <dsp:cNvSpPr/>
      </dsp:nvSpPr>
      <dsp:spPr>
        <a:xfrm rot="5400000">
          <a:off x="4869304" y="1780121"/>
          <a:ext cx="1529185" cy="513782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33450">
            <a:lnSpc>
              <a:spcPct val="90000"/>
            </a:lnSpc>
            <a:spcBef>
              <a:spcPct val="0"/>
            </a:spcBef>
            <a:spcAft>
              <a:spcPct val="15000"/>
            </a:spcAft>
            <a:buChar char="••"/>
          </a:pPr>
          <a:r>
            <a:rPr lang="el-GR" sz="2100" b="1" kern="1200" dirty="0" smtClean="0">
              <a:solidFill>
                <a:srgbClr val="8A0000"/>
              </a:solidFill>
              <a:effectLst>
                <a:outerShdw blurRad="38100" dist="38100" dir="2700000" algn="tl">
                  <a:srgbClr val="000000">
                    <a:alpha val="43137"/>
                  </a:srgbClr>
                </a:outerShdw>
              </a:effectLst>
              <a:latin typeface="Bahnschrift Condensed" pitchFamily="34" charset="0"/>
            </a:rPr>
            <a:t>6. </a:t>
          </a:r>
          <a:r>
            <a:rPr lang="el-GR" sz="2100" b="1" kern="1200" dirty="0" smtClean="0">
              <a:solidFill>
                <a:srgbClr val="D25A5A"/>
              </a:solidFill>
              <a:effectLst>
                <a:outerShdw blurRad="38100" dist="38100" dir="2700000" algn="tl">
                  <a:srgbClr val="000000">
                    <a:alpha val="43137"/>
                  </a:srgbClr>
                </a:outerShdw>
              </a:effectLst>
              <a:latin typeface="Bahnschrift Condensed" pitchFamily="34" charset="0"/>
            </a:rPr>
            <a:t>ΜΕΘΟΔΟΛΟΓΙΑ ΤΗΣ ΕΡΕΥΝΑΣ</a:t>
          </a:r>
          <a:endParaRPr lang="en-GB" sz="2100" b="1" kern="1200" dirty="0">
            <a:solidFill>
              <a:srgbClr val="D25A5A"/>
            </a:solidFill>
            <a:effectLst>
              <a:outerShdw blurRad="38100" dist="38100" dir="2700000" algn="tl">
                <a:srgbClr val="000000">
                  <a:alpha val="43137"/>
                </a:srgbClr>
              </a:outerShdw>
            </a:effectLst>
            <a:latin typeface="Bahnschrift Condensed" pitchFamily="34" charset="0"/>
          </a:endParaRPr>
        </a:p>
        <a:p>
          <a:pPr marL="228600" lvl="1" indent="-228600" algn="l" defTabSz="933450">
            <a:lnSpc>
              <a:spcPct val="90000"/>
            </a:lnSpc>
            <a:spcBef>
              <a:spcPct val="0"/>
            </a:spcBef>
            <a:spcAft>
              <a:spcPct val="15000"/>
            </a:spcAft>
            <a:buChar char="••"/>
          </a:pPr>
          <a:r>
            <a:rPr lang="el-GR" sz="2100" b="1" kern="1200" dirty="0" smtClean="0">
              <a:solidFill>
                <a:srgbClr val="8A0000"/>
              </a:solidFill>
              <a:effectLst>
                <a:outerShdw blurRad="38100" dist="38100" dir="2700000" algn="tl">
                  <a:srgbClr val="000000">
                    <a:alpha val="43137"/>
                  </a:srgbClr>
                </a:outerShdw>
              </a:effectLst>
              <a:latin typeface="Bahnschrift Condensed" pitchFamily="34" charset="0"/>
            </a:rPr>
            <a:t>7. </a:t>
          </a:r>
          <a:r>
            <a:rPr lang="el-GR" sz="2100" b="1" kern="1200" dirty="0" smtClean="0">
              <a:solidFill>
                <a:srgbClr val="D25A5A"/>
              </a:solidFill>
              <a:effectLst>
                <a:outerShdw blurRad="38100" dist="38100" dir="2700000" algn="tl">
                  <a:srgbClr val="000000">
                    <a:alpha val="43137"/>
                  </a:srgbClr>
                </a:outerShdw>
              </a:effectLst>
              <a:latin typeface="Bahnschrift Condensed" pitchFamily="34" charset="0"/>
            </a:rPr>
            <a:t>ΠΑΡΟΥΣΙΑΣΗ ΚΑΙ ΣΧΟΛΙΑΣΜΟΣ </a:t>
          </a:r>
          <a:r>
            <a:rPr lang="el-GR" sz="2100" b="1" kern="1200" dirty="0" smtClean="0">
              <a:solidFill>
                <a:srgbClr val="8A0000"/>
              </a:solidFill>
              <a:effectLst>
                <a:outerShdw blurRad="38100" dist="38100" dir="2700000" algn="tl">
                  <a:srgbClr val="000000">
                    <a:alpha val="43137"/>
                  </a:srgbClr>
                </a:outerShdw>
              </a:effectLst>
              <a:latin typeface="Bahnschrift Condensed" pitchFamily="34" charset="0"/>
            </a:rPr>
            <a:t>ΤΩΝ ΑΠΟΤΕΛΕΣΜΑΤΩΝ ΤΗΣ ΕΡΕΥΝΑΣ</a:t>
          </a:r>
          <a:endParaRPr lang="en-GB" sz="2100" b="1" kern="1200" dirty="0">
            <a:solidFill>
              <a:srgbClr val="8A0000"/>
            </a:solidFill>
            <a:effectLst>
              <a:outerShdw blurRad="38100" dist="38100" dir="2700000" algn="tl">
                <a:srgbClr val="000000">
                  <a:alpha val="43137"/>
                </a:srgbClr>
              </a:outerShdw>
            </a:effectLst>
            <a:latin typeface="Bahnschrift Condensed" pitchFamily="34" charset="0"/>
          </a:endParaRPr>
        </a:p>
        <a:p>
          <a:pPr marL="228600" lvl="1" indent="-228600" algn="l" defTabSz="933450">
            <a:lnSpc>
              <a:spcPct val="90000"/>
            </a:lnSpc>
            <a:spcBef>
              <a:spcPct val="0"/>
            </a:spcBef>
            <a:spcAft>
              <a:spcPct val="15000"/>
            </a:spcAft>
            <a:buChar char="••"/>
          </a:pPr>
          <a:r>
            <a:rPr lang="el-GR" sz="2100" b="1" kern="1200" dirty="0" smtClean="0">
              <a:solidFill>
                <a:srgbClr val="8A0000"/>
              </a:solidFill>
              <a:effectLst>
                <a:outerShdw blurRad="38100" dist="38100" dir="2700000" algn="tl">
                  <a:srgbClr val="000000">
                    <a:alpha val="43137"/>
                  </a:srgbClr>
                </a:outerShdw>
              </a:effectLst>
              <a:latin typeface="Bahnschrift Condensed" pitchFamily="34" charset="0"/>
            </a:rPr>
            <a:t>8. </a:t>
          </a:r>
          <a:r>
            <a:rPr lang="el-GR" sz="2100" b="1" kern="1200" dirty="0" smtClean="0">
              <a:solidFill>
                <a:srgbClr val="D25A5A"/>
              </a:solidFill>
              <a:effectLst>
                <a:outerShdw blurRad="38100" dist="38100" dir="2700000" algn="tl">
                  <a:srgbClr val="000000">
                    <a:alpha val="43137"/>
                  </a:srgbClr>
                </a:outerShdw>
              </a:effectLst>
              <a:latin typeface="Bahnschrift Condensed" pitchFamily="34" charset="0"/>
            </a:rPr>
            <a:t>ΣΥΖΗΤΗΣΗ </a:t>
          </a:r>
          <a:r>
            <a:rPr lang="el-GR" sz="2100" b="1" kern="1200" dirty="0" smtClean="0">
              <a:solidFill>
                <a:srgbClr val="8A0000"/>
              </a:solidFill>
              <a:effectLst>
                <a:outerShdw blurRad="38100" dist="38100" dir="2700000" algn="tl">
                  <a:srgbClr val="000000">
                    <a:alpha val="43137"/>
                  </a:srgbClr>
                </a:outerShdw>
              </a:effectLst>
              <a:latin typeface="Bahnschrift Condensed" pitchFamily="34" charset="0"/>
            </a:rPr>
            <a:t>ΤΩΝ ΕΥΡΗΜΑΤΩΝ</a:t>
          </a:r>
          <a:r>
            <a:rPr lang="el-GR" sz="2100" b="1" kern="1200" dirty="0" smtClean="0">
              <a:solidFill>
                <a:srgbClr val="D25A5A"/>
              </a:solidFill>
              <a:effectLst>
                <a:outerShdw blurRad="38100" dist="38100" dir="2700000" algn="tl">
                  <a:srgbClr val="000000">
                    <a:alpha val="43137"/>
                  </a:srgbClr>
                </a:outerShdw>
              </a:effectLst>
              <a:latin typeface="Bahnschrift Condensed" pitchFamily="34" charset="0"/>
            </a:rPr>
            <a:t>-ΣΥΜΠΕΡΑΣΜΑΤΑ</a:t>
          </a:r>
          <a:endParaRPr lang="en-GB" sz="2100" b="1" kern="1200" dirty="0">
            <a:solidFill>
              <a:srgbClr val="8A0000"/>
            </a:solidFill>
            <a:effectLst>
              <a:outerShdw blurRad="38100" dist="38100" dir="2700000" algn="tl">
                <a:srgbClr val="000000">
                  <a:alpha val="43137"/>
                </a:srgbClr>
              </a:outerShdw>
            </a:effectLst>
            <a:latin typeface="Bahnschrift Condensed" pitchFamily="34" charset="0"/>
          </a:endParaRPr>
        </a:p>
      </dsp:txBody>
      <dsp:txXfrm rot="5400000">
        <a:off x="4869304" y="1780121"/>
        <a:ext cx="1529185" cy="5137820"/>
      </dsp:txXfrm>
    </dsp:sp>
    <dsp:sp modelId="{67C98B9B-0198-444C-A9C3-BD99B0832044}">
      <dsp:nvSpPr>
        <dsp:cNvPr id="0" name=""/>
        <dsp:cNvSpPr/>
      </dsp:nvSpPr>
      <dsp:spPr>
        <a:xfrm>
          <a:off x="0" y="3732143"/>
          <a:ext cx="3146745" cy="1292461"/>
        </a:xfrm>
        <a:prstGeom prst="roundRect">
          <a:avLst/>
        </a:prstGeom>
        <a:solidFill>
          <a:srgbClr val="9F1D1D"/>
        </a:solidFill>
        <a:ln w="254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l-GR" sz="2400" b="1" kern="1200" dirty="0" smtClean="0">
              <a:solidFill>
                <a:schemeClr val="bg1"/>
              </a:solidFill>
              <a:effectLst>
                <a:outerShdw blurRad="38100" dist="38100" dir="2700000" algn="tl">
                  <a:srgbClr val="000000">
                    <a:alpha val="43137"/>
                  </a:srgbClr>
                </a:outerShdw>
              </a:effectLst>
              <a:latin typeface="Bahnschrift Condensed" pitchFamily="34" charset="0"/>
            </a:rPr>
            <a:t>ΕΡΕΥΝΗΤΙΚΟ ΠΛΑΙΣΙΟ</a:t>
          </a:r>
          <a:endParaRPr lang="en-GB" sz="2400" b="1" kern="1200" dirty="0">
            <a:solidFill>
              <a:schemeClr val="bg1"/>
            </a:solidFill>
            <a:effectLst>
              <a:outerShdw blurRad="38100" dist="38100" dir="2700000" algn="tl">
                <a:srgbClr val="000000">
                  <a:alpha val="43137"/>
                </a:srgbClr>
              </a:outerShdw>
            </a:effectLst>
            <a:latin typeface="Bahnschrift Condensed" pitchFamily="34" charset="0"/>
          </a:endParaRPr>
        </a:p>
      </dsp:txBody>
      <dsp:txXfrm>
        <a:off x="0" y="3732143"/>
        <a:ext cx="3146745" cy="1292461"/>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4A9A7B-2339-4B8E-AA06-644B54FEBA87}">
      <dsp:nvSpPr>
        <dsp:cNvPr id="0" name=""/>
        <dsp:cNvSpPr/>
      </dsp:nvSpPr>
      <dsp:spPr>
        <a:xfrm>
          <a:off x="0" y="214"/>
          <a:ext cx="7143800" cy="461235"/>
        </a:xfrm>
        <a:prstGeom prst="roundRect">
          <a:avLst/>
        </a:prstGeom>
        <a:solidFill>
          <a:srgbClr val="1B8391"/>
        </a:solidFill>
        <a:ln>
          <a:no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dirty="0" smtClean="0"/>
            <a:t>Σχολική Εξ Αποστάσεως Εκπαίδευση</a:t>
          </a:r>
          <a:endParaRPr lang="en-GB" sz="2800" b="1" kern="1200" dirty="0"/>
        </a:p>
      </dsp:txBody>
      <dsp:txXfrm>
        <a:off x="0" y="214"/>
        <a:ext cx="7143800" cy="461235"/>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dirty="0"/>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dirty="0"/>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dirty="0"/>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dirty="0"/>
          </a:p>
        </p:txBody>
      </p:sp>
    </p:spTree>
    <p:extLst>
      <p:ext uri="{BB962C8B-B14F-4D97-AF65-F5344CB8AC3E}">
        <p14:creationId xmlns:p14="http://schemas.microsoft.com/office/powerpoint/2010/main" xmlns=""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dirty="0"/>
          </a:p>
        </p:txBody>
      </p:sp>
    </p:spTree>
    <p:extLst>
      <p:ext uri="{BB962C8B-B14F-4D97-AF65-F5344CB8AC3E}">
        <p14:creationId xmlns:p14="http://schemas.microsoft.com/office/powerpoint/2010/main" xmlns="" val="1303924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pPr>
              <a:defRPr/>
            </a:pPr>
            <a:fld id="{08568C96-3D9B-4CEA-82D6-5318AA7F4D69}" type="slidenum">
              <a:rPr lang="el-GR" smtClean="0"/>
              <a:pPr>
                <a:defRPr/>
              </a:pPr>
              <a:t>5</a:t>
            </a:fld>
            <a:endParaRPr lang="el-G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pPr>
              <a:defRPr/>
            </a:pPr>
            <a:fld id="{08568C96-3D9B-4CEA-82D6-5318AA7F4D69}" type="slidenum">
              <a:rPr lang="el-GR" smtClean="0"/>
              <a:pPr>
                <a:defRPr/>
              </a:pPr>
              <a:t>6</a:t>
            </a:fld>
            <a:endParaRPr lang="el-G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pPr>
              <a:defRPr/>
            </a:pPr>
            <a:fld id="{08568C96-3D9B-4CEA-82D6-5318AA7F4D69}" type="slidenum">
              <a:rPr lang="el-GR" smtClean="0"/>
              <a:pPr>
                <a:defRPr/>
              </a:pPr>
              <a:t>8</a:t>
            </a:fld>
            <a:endParaRPr lang="el-G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pPr>
              <a:defRPr/>
            </a:pPr>
            <a:fld id="{08568C96-3D9B-4CEA-82D6-5318AA7F4D69}" type="slidenum">
              <a:rPr lang="el-GR" smtClean="0"/>
              <a:pPr>
                <a:defRPr/>
              </a:pPr>
              <a:t>9</a:t>
            </a:fld>
            <a:endParaRPr lang="el-G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pPr>
              <a:defRPr/>
            </a:pPr>
            <a:fld id="{08568C96-3D9B-4CEA-82D6-5318AA7F4D69}" type="slidenum">
              <a:rPr lang="el-GR" smtClean="0"/>
              <a:pPr>
                <a:defRPr/>
              </a:pPr>
              <a:t>16</a:t>
            </a:fld>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dirty="0"/>
          </a:p>
        </p:txBody>
      </p:sp>
      <p:sp>
        <p:nvSpPr>
          <p:cNvPr id="5" name="Θέση υποσέλιδου 4"/>
          <p:cNvSpPr>
            <a:spLocks noGrp="1"/>
          </p:cNvSpPr>
          <p:nvPr>
            <p:ph type="ftr" sz="quarter" idx="11"/>
          </p:nvPr>
        </p:nvSpPr>
        <p:spPr/>
        <p:txBody>
          <a:bodyPr/>
          <a:lstStyle/>
          <a:p>
            <a:pPr>
              <a:defRPr/>
            </a:pPr>
            <a:endParaRPr lang="de-DE" dirty="0"/>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extLst>
      <p:ext uri="{BB962C8B-B14F-4D97-AF65-F5344CB8AC3E}">
        <p14:creationId xmlns:p14="http://schemas.microsoft.com/office/powerpoint/2010/main" xmlns="" val="3131247715"/>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11/19/2022</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460666657"/>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11/19/2022</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175731188"/>
      </p:ext>
    </p:extLst>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dirty="0"/>
              <a:t>2016</a:t>
            </a:r>
            <a:endParaRPr lang="en-US" dirty="0"/>
          </a:p>
        </p:txBody>
      </p:sp>
      <p:sp>
        <p:nvSpPr>
          <p:cNvPr id="5" name="Θέση υποσέλιδου 4"/>
          <p:cNvSpPr>
            <a:spLocks noGrp="1"/>
          </p:cNvSpPr>
          <p:nvPr>
            <p:ph type="ftr" sz="quarter" idx="11"/>
          </p:nvPr>
        </p:nvSpPr>
        <p:spPr/>
        <p:txBody>
          <a:bodyPr/>
          <a:lstStyle/>
          <a:p>
            <a:r>
              <a:rPr lang="el-GR" dirty="0"/>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xmlns="" val="3989857208"/>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11/19/2022</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781588901"/>
      </p:ext>
    </p:extLst>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11/19/2022</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854823887"/>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11/19/2022</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113968720"/>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11/19/2022</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432636025"/>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11/19/2022</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503426135"/>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11/19/2022</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033742068"/>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dirty="0"/>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11/19/2022</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113254382"/>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11/19/2022</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xmlns=""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ransition>
    <p:split orient="vert"/>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2.xml"/><Relationship Id="rId13" Type="http://schemas.openxmlformats.org/officeDocument/2006/relationships/diagramLayout" Target="../diagrams/layout13.xml"/><Relationship Id="rId3" Type="http://schemas.openxmlformats.org/officeDocument/2006/relationships/diagramLayout" Target="../diagrams/layout11.xml"/><Relationship Id="rId7" Type="http://schemas.openxmlformats.org/officeDocument/2006/relationships/diagramData" Target="../diagrams/data12.xml"/><Relationship Id="rId12" Type="http://schemas.openxmlformats.org/officeDocument/2006/relationships/diagramData" Target="../diagrams/data13.xml"/><Relationship Id="rId2" Type="http://schemas.openxmlformats.org/officeDocument/2006/relationships/diagramData" Target="../diagrams/data11.xml"/><Relationship Id="rId16" Type="http://schemas.microsoft.com/office/2007/relationships/diagramDrawing" Target="../diagrams/drawing13.xml"/><Relationship Id="rId1" Type="http://schemas.openxmlformats.org/officeDocument/2006/relationships/slideLayout" Target="../slideLayouts/slideLayout2.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5" Type="http://schemas.openxmlformats.org/officeDocument/2006/relationships/diagramColors" Target="../diagrams/colors13.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 Id="rId14" Type="http://schemas.openxmlformats.org/officeDocument/2006/relationships/diagramQuickStyle" Target="../diagrams/quickStyle13.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7.xml"/><Relationship Id="rId13" Type="http://schemas.openxmlformats.org/officeDocument/2006/relationships/image" Target="../media/image8.png"/><Relationship Id="rId3" Type="http://schemas.openxmlformats.org/officeDocument/2006/relationships/diagramLayout" Target="../diagrams/layout16.xml"/><Relationship Id="rId7" Type="http://schemas.openxmlformats.org/officeDocument/2006/relationships/diagramData" Target="../diagrams/data17.xml"/><Relationship Id="rId12" Type="http://schemas.openxmlformats.org/officeDocument/2006/relationships/image" Target="../media/image7.png"/><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diagramLayout" Target="../diagrams/layout24.xml"/><Relationship Id="rId3" Type="http://schemas.openxmlformats.org/officeDocument/2006/relationships/diagramLayout" Target="../diagrams/layout23.xml"/><Relationship Id="rId7" Type="http://schemas.openxmlformats.org/officeDocument/2006/relationships/diagramData" Target="../diagrams/data24.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11" Type="http://schemas.microsoft.com/office/2007/relationships/diagramDrawing" Target="../diagrams/drawing24.xml"/><Relationship Id="rId5" Type="http://schemas.openxmlformats.org/officeDocument/2006/relationships/diagramColors" Target="../diagrams/colors23.xml"/><Relationship Id="rId10" Type="http://schemas.openxmlformats.org/officeDocument/2006/relationships/diagramColors" Target="../diagrams/colors24.xml"/><Relationship Id="rId4" Type="http://schemas.openxmlformats.org/officeDocument/2006/relationships/diagramQuickStyle" Target="../diagrams/quickStyle23.xml"/><Relationship Id="rId9" Type="http://schemas.openxmlformats.org/officeDocument/2006/relationships/diagramQuickStyle" Target="../diagrams/quickStyle2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4.xml"/><Relationship Id="rId13" Type="http://schemas.openxmlformats.org/officeDocument/2006/relationships/image" Target="../media/image3.gif"/><Relationship Id="rId3" Type="http://schemas.openxmlformats.org/officeDocument/2006/relationships/diagramLayout" Target="../diagrams/layout3.xml"/><Relationship Id="rId7" Type="http://schemas.openxmlformats.org/officeDocument/2006/relationships/image" Target="../media/image2.jpeg"/><Relationship Id="rId12" Type="http://schemas.microsoft.com/office/2007/relationships/diagramDrawing" Target="../diagrams/drawing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openxmlformats.org/officeDocument/2006/relationships/diagramColors" Target="../diagrams/colors4.xml"/><Relationship Id="rId5" Type="http://schemas.openxmlformats.org/officeDocument/2006/relationships/diagramColors" Target="../diagrams/colors3.xml"/><Relationship Id="rId10" Type="http://schemas.openxmlformats.org/officeDocument/2006/relationships/diagramQuickStyle" Target="../diagrams/quickStyle4.xml"/><Relationship Id="rId4" Type="http://schemas.openxmlformats.org/officeDocument/2006/relationships/diagramQuickStyle" Target="../diagrams/quickStyle3.xml"/><Relationship Id="rId9" Type="http://schemas.openxmlformats.org/officeDocument/2006/relationships/diagramLayout" Target="../diagrams/layout4.xml"/><Relationship Id="rId1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 Id="rId9" Type="http://schemas.openxmlformats.org/officeDocument/2006/relationships/image" Target="../media/image6.jpeg"/></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10.xml"/><Relationship Id="rId3" Type="http://schemas.openxmlformats.org/officeDocument/2006/relationships/diagramData" Target="../diagrams/data9.xml"/><Relationship Id="rId7" Type="http://schemas.microsoft.com/office/2007/relationships/diagramDrawing" Target="../diagrams/drawing9.xml"/><Relationship Id="rId12" Type="http://schemas.microsoft.com/office/2007/relationships/diagramDrawing" Target="../diagrams/drawing10.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9.xml"/><Relationship Id="rId11" Type="http://schemas.openxmlformats.org/officeDocument/2006/relationships/diagramColors" Target="../diagrams/colors10.xml"/><Relationship Id="rId5" Type="http://schemas.openxmlformats.org/officeDocument/2006/relationships/diagramQuickStyle" Target="../diagrams/quickStyle9.xml"/><Relationship Id="rId10" Type="http://schemas.openxmlformats.org/officeDocument/2006/relationships/diagramQuickStyle" Target="../diagrams/quickStyle10.xml"/><Relationship Id="rId4" Type="http://schemas.openxmlformats.org/officeDocument/2006/relationships/diagramLayout" Target="../diagrams/layout9.xml"/><Relationship Id="rId9" Type="http://schemas.openxmlformats.org/officeDocument/2006/relationships/diagramLayout" Target="../diagrams/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17 - Διάγραμμα"/>
          <p:cNvGraphicFramePr/>
          <p:nvPr/>
        </p:nvGraphicFramePr>
        <p:xfrm>
          <a:off x="1214414" y="1285860"/>
          <a:ext cx="7500990" cy="1872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81" name="11 - Ορθογώνιο"/>
          <p:cNvSpPr>
            <a:spLocks noChangeArrowheads="1"/>
          </p:cNvSpPr>
          <p:nvPr/>
        </p:nvSpPr>
        <p:spPr bwMode="auto">
          <a:xfrm>
            <a:off x="785786" y="285728"/>
            <a:ext cx="8046851" cy="553998"/>
          </a:xfrm>
          <a:prstGeom prst="rect">
            <a:avLst/>
          </a:prstGeom>
          <a:noFill/>
          <a:ln w="9525">
            <a:noFill/>
            <a:miter lim="800000"/>
            <a:headEnd/>
            <a:tailEnd/>
          </a:ln>
        </p:spPr>
        <p:txBody>
          <a:bodyPr wrap="square">
            <a:spAutoFit/>
          </a:bodyPr>
          <a:lstStyle/>
          <a:p>
            <a:pPr algn="ctr"/>
            <a:r>
              <a:rPr lang="el-GR" sz="1500" dirty="0">
                <a:effectLst>
                  <a:outerShdw blurRad="38100" dist="38100" dir="2700000" algn="tl">
                    <a:srgbClr val="000000">
                      <a:alpha val="43137"/>
                    </a:srgbClr>
                  </a:outerShdw>
                </a:effectLst>
                <a:latin typeface="Book Antiqua" panose="02040602050305030304" pitchFamily="18" charset="0"/>
              </a:rPr>
              <a:t>Πρόγραμμα Μεταπτυχιακών Σπουδών: </a:t>
            </a:r>
            <a:endParaRPr lang="en-US" sz="1500" dirty="0">
              <a:effectLst>
                <a:outerShdw blurRad="38100" dist="38100" dir="2700000" algn="tl">
                  <a:srgbClr val="000000">
                    <a:alpha val="43137"/>
                  </a:srgbClr>
                </a:outerShdw>
              </a:effectLst>
              <a:latin typeface="Book Antiqua" panose="02040602050305030304" pitchFamily="18" charset="0"/>
            </a:endParaRPr>
          </a:p>
          <a:p>
            <a:pPr algn="ctr"/>
            <a:r>
              <a:rPr lang="el-GR" sz="1500" dirty="0">
                <a:effectLst>
                  <a:outerShdw blurRad="38100" dist="38100" dir="2700000" algn="tl">
                    <a:srgbClr val="000000">
                      <a:alpha val="43137"/>
                    </a:srgbClr>
                  </a:outerShdw>
                </a:effectLst>
                <a:latin typeface="Book Antiqua" panose="02040602050305030304" pitchFamily="18" charset="0"/>
              </a:rPr>
              <a:t>«Επιστήμες της Αγωγής - Εξ Αποστάσεως Εκπαίδευση  με την χρήση των ΤΠΕ (e-Learning)»</a:t>
            </a:r>
          </a:p>
        </p:txBody>
      </p:sp>
      <p:sp>
        <p:nvSpPr>
          <p:cNvPr id="11" name="Rectangle 1"/>
          <p:cNvSpPr>
            <a:spLocks noChangeArrowheads="1"/>
          </p:cNvSpPr>
          <p:nvPr/>
        </p:nvSpPr>
        <p:spPr bwMode="auto">
          <a:xfrm>
            <a:off x="1357290" y="5929330"/>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outerShdw blurRad="38100" dist="38100" dir="2700000" algn="tl">
                    <a:srgbClr val="000000">
                      <a:alpha val="43137"/>
                    </a:srgbClr>
                  </a:outerShdw>
                </a:effectLst>
                <a:latin typeface="Book Antiqua" pitchFamily="18" charset="0"/>
                <a:ea typeface="Times New Roman" pitchFamily="18" charset="0"/>
                <a:cs typeface="Arial" pitchFamily="34" charset="0"/>
              </a:rPr>
              <a:t>Ρέθυμνο</a:t>
            </a:r>
            <a:r>
              <a:rPr kumimoji="0" lang="el-GR" sz="2000" b="0" i="1" u="none" strike="noStrike" cap="none" normalizeH="0" baseline="0" dirty="0" smtClean="0">
                <a:ln>
                  <a:noFill/>
                </a:ln>
                <a:solidFill>
                  <a:schemeClr val="tx1"/>
                </a:solidFill>
                <a:effectLst>
                  <a:outerShdw blurRad="38100" dist="38100" dir="2700000" algn="tl">
                    <a:srgbClr val="000000">
                      <a:alpha val="43137"/>
                    </a:srgbClr>
                  </a:outerShdw>
                </a:effectLst>
                <a:latin typeface="Book Antiqua" pitchFamily="18" charset="0"/>
                <a:ea typeface="Times New Roman" pitchFamily="18" charset="0"/>
                <a:cs typeface="Arial" pitchFamily="34" charset="0"/>
              </a:rPr>
              <a:t>, </a:t>
            </a:r>
            <a:r>
              <a:rPr kumimoji="0" lang="el-GR" sz="2000" b="0" i="1" u="none" strike="noStrike" cap="none" normalizeH="0" dirty="0" smtClean="0">
                <a:ln>
                  <a:noFill/>
                </a:ln>
                <a:solidFill>
                  <a:schemeClr val="tx1"/>
                </a:solidFill>
                <a:effectLst>
                  <a:outerShdw blurRad="38100" dist="38100" dir="2700000" algn="tl">
                    <a:srgbClr val="000000">
                      <a:alpha val="43137"/>
                    </a:srgbClr>
                  </a:outerShdw>
                </a:effectLst>
                <a:latin typeface="Book Antiqua" pitchFamily="18" charset="0"/>
                <a:ea typeface="Times New Roman" pitchFamily="18" charset="0"/>
                <a:cs typeface="Arial" pitchFamily="34" charset="0"/>
              </a:rPr>
              <a:t>2022</a:t>
            </a:r>
            <a:endParaRPr kumimoji="0" lang="el-GR" sz="2000" b="0" i="1"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cxnSp>
        <p:nvCxnSpPr>
          <p:cNvPr id="7" name="15 - Ευθεία γραμμή σύνδεσης"/>
          <p:cNvCxnSpPr/>
          <p:nvPr/>
        </p:nvCxnSpPr>
        <p:spPr bwMode="auto">
          <a:xfrm>
            <a:off x="1000100" y="1071546"/>
            <a:ext cx="7786742" cy="1588"/>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2522103" y="3357562"/>
            <a:ext cx="5274201" cy="611312"/>
          </a:xfrm>
          <a:prstGeom prst="rect">
            <a:avLst/>
          </a:prstGeom>
        </p:spPr>
        <p:txBody>
          <a:bodyPr wrap="none" bIns="72000">
            <a:spAutoFit/>
          </a:bodyPr>
          <a:lstStyle/>
          <a:p>
            <a:pPr algn="ctr"/>
            <a:r>
              <a:rPr lang="el-GR" sz="3200" dirty="0" smtClean="0">
                <a:effectLst>
                  <a:outerShdw blurRad="38100" dist="38100" dir="2700000" algn="tl">
                    <a:srgbClr val="000000">
                      <a:alpha val="43137"/>
                    </a:srgbClr>
                  </a:outerShdw>
                </a:effectLst>
              </a:rPr>
              <a:t>Γεώργιος </a:t>
            </a:r>
            <a:r>
              <a:rPr lang="el-GR" sz="3200" dirty="0" err="1" smtClean="0">
                <a:effectLst>
                  <a:outerShdw blurRad="38100" dist="38100" dir="2700000" algn="tl">
                    <a:srgbClr val="000000">
                      <a:alpha val="43137"/>
                    </a:srgbClr>
                  </a:outerShdw>
                </a:effectLst>
              </a:rPr>
              <a:t>Παπατριανταφύλλου</a:t>
            </a:r>
            <a:endParaRPr lang="el-GR" sz="3200" dirty="0">
              <a:effectLst>
                <a:outerShdw blurRad="38100" dist="38100" dir="2700000" algn="tl">
                  <a:srgbClr val="000000">
                    <a:alpha val="43137"/>
                  </a:srgbClr>
                </a:outerShdw>
              </a:effectLst>
            </a:endParaRPr>
          </a:p>
        </p:txBody>
      </p:sp>
      <p:graphicFrame>
        <p:nvGraphicFramePr>
          <p:cNvPr id="2" name="Πίνακας 1"/>
          <p:cNvGraphicFramePr>
            <a:graphicFrameLocks noGrp="1"/>
          </p:cNvGraphicFramePr>
          <p:nvPr>
            <p:extLst>
              <p:ext uri="{D42A27DB-BD31-4B8C-83A1-F6EECF244321}">
                <p14:modId xmlns:p14="http://schemas.microsoft.com/office/powerpoint/2010/main" xmlns="" val="3421610044"/>
              </p:ext>
            </p:extLst>
          </p:nvPr>
        </p:nvGraphicFramePr>
        <p:xfrm>
          <a:off x="1428728" y="4572008"/>
          <a:ext cx="7072362" cy="1264920"/>
        </p:xfrm>
        <a:graphic>
          <a:graphicData uri="http://schemas.openxmlformats.org/drawingml/2006/table">
            <a:tbl>
              <a:tblPr firstRow="1" bandRow="1">
                <a:tableStyleId>{5C22544A-7EE6-4342-B048-85BDC9FD1C3A}</a:tableStyleId>
              </a:tblPr>
              <a:tblGrid>
                <a:gridCol w="2357454">
                  <a:extLst>
                    <a:ext uri="{9D8B030D-6E8A-4147-A177-3AD203B41FA5}">
                      <a16:colId xmlns:a16="http://schemas.microsoft.com/office/drawing/2014/main" xmlns="" val="20000"/>
                    </a:ext>
                  </a:extLst>
                </a:gridCol>
                <a:gridCol w="2369994">
                  <a:extLst>
                    <a:ext uri="{9D8B030D-6E8A-4147-A177-3AD203B41FA5}">
                      <a16:colId xmlns:a16="http://schemas.microsoft.com/office/drawing/2014/main" xmlns="" val="20001"/>
                    </a:ext>
                  </a:extLst>
                </a:gridCol>
                <a:gridCol w="2344914">
                  <a:extLst>
                    <a:ext uri="{9D8B030D-6E8A-4147-A177-3AD203B41FA5}">
                      <a16:colId xmlns:a16="http://schemas.microsoft.com/office/drawing/2014/main" xmlns="" val="20002"/>
                    </a:ext>
                  </a:extLst>
                </a:gridCol>
              </a:tblGrid>
              <a:tr h="928694">
                <a:tc>
                  <a:txBody>
                    <a:bodyPr/>
                    <a:lstStyle/>
                    <a:p>
                      <a:pPr algn="ctr"/>
                      <a:endParaRPr lang="el-GR" sz="1400" b="1" kern="1200" dirty="0" smtClean="0">
                        <a:solidFill>
                          <a:schemeClr val="tx1"/>
                        </a:solidFill>
                        <a:effectLst>
                          <a:outerShdw blurRad="38100" dist="38100" dir="2700000" algn="tl">
                            <a:srgbClr val="000000">
                              <a:alpha val="43137"/>
                            </a:srgbClr>
                          </a:outerShdw>
                        </a:effectLst>
                        <a:latin typeface="+mn-lt"/>
                        <a:ea typeface="+mn-ea"/>
                        <a:cs typeface="+mn-cs"/>
                      </a:endParaRPr>
                    </a:p>
                    <a:p>
                      <a:pPr algn="ctr"/>
                      <a:r>
                        <a:rPr lang="el-GR" sz="1500" b="1" kern="1200" dirty="0" smtClean="0">
                          <a:solidFill>
                            <a:schemeClr val="tx1"/>
                          </a:solidFill>
                          <a:effectLst>
                            <a:outerShdw blurRad="38100" dist="38100" dir="2700000" algn="tl">
                              <a:srgbClr val="000000">
                                <a:alpha val="43137"/>
                              </a:srgbClr>
                            </a:outerShdw>
                          </a:effectLst>
                          <a:latin typeface="+mn-lt"/>
                          <a:ea typeface="+mn-ea"/>
                          <a:cs typeface="+mn-cs"/>
                        </a:rPr>
                        <a:t>Παπαβασιλείου Ευάγγελος </a:t>
                      </a:r>
                      <a:endParaRPr lang="en-GB" sz="1500" b="1" kern="1200" dirty="0" smtClean="0">
                        <a:solidFill>
                          <a:schemeClr val="tx1"/>
                        </a:solidFill>
                        <a:effectLst>
                          <a:outerShdw blurRad="38100" dist="38100" dir="2700000" algn="tl">
                            <a:srgbClr val="000000">
                              <a:alpha val="43137"/>
                            </a:srgbClr>
                          </a:outerShdw>
                        </a:effectLst>
                        <a:latin typeface="+mn-lt"/>
                        <a:ea typeface="+mn-ea"/>
                        <a:cs typeface="+mn-cs"/>
                      </a:endParaRPr>
                    </a:p>
                    <a:p>
                      <a:pPr algn="ctr"/>
                      <a:r>
                        <a:rPr lang="el-GR" sz="1500" b="1" kern="1200" dirty="0" smtClean="0">
                          <a:solidFill>
                            <a:schemeClr val="tx1"/>
                          </a:solidFill>
                          <a:effectLst>
                            <a:outerShdw blurRad="38100" dist="38100" dir="2700000" algn="tl">
                              <a:srgbClr val="000000">
                                <a:alpha val="43137"/>
                              </a:srgbClr>
                            </a:outerShdw>
                          </a:effectLst>
                          <a:latin typeface="+mn-lt"/>
                          <a:ea typeface="+mn-ea"/>
                          <a:cs typeface="+mn-cs"/>
                        </a:rPr>
                        <a:t>Καθηγητής </a:t>
                      </a:r>
                    </a:p>
                    <a:p>
                      <a:pPr algn="ctr"/>
                      <a:r>
                        <a:rPr lang="el-GR" sz="1500" b="1" kern="1200" dirty="0" smtClean="0">
                          <a:solidFill>
                            <a:schemeClr val="tx1"/>
                          </a:solidFill>
                          <a:effectLst>
                            <a:outerShdw blurRad="38100" dist="38100" dir="2700000" algn="tl">
                              <a:srgbClr val="000000">
                                <a:alpha val="43137"/>
                              </a:srgbClr>
                            </a:outerShdw>
                          </a:effectLst>
                          <a:latin typeface="+mn-lt"/>
                          <a:ea typeface="+mn-ea"/>
                          <a:cs typeface="+mn-cs"/>
                        </a:rPr>
                        <a:t>Πανεπιστημίου Κρήτης</a:t>
                      </a:r>
                      <a:endParaRPr lang="en-GB" sz="1500" b="1" kern="1200" dirty="0" smtClean="0">
                        <a:solidFill>
                          <a:schemeClr val="tx1"/>
                        </a:solidFill>
                        <a:effectLst>
                          <a:outerShdw blurRad="38100" dist="38100" dir="2700000" algn="tl">
                            <a:srgbClr val="000000">
                              <a:alpha val="43137"/>
                            </a:srgbClr>
                          </a:outerShdw>
                        </a:effectLst>
                        <a:latin typeface="+mn-lt"/>
                        <a:ea typeface="+mn-ea"/>
                        <a:cs typeface="+mn-cs"/>
                      </a:endParaRPr>
                    </a:p>
                    <a:p>
                      <a:pPr algn="ctr"/>
                      <a:endParaRPr lang="el-GR" sz="1800" b="1" kern="1200"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685800" rtl="0" eaLnBrk="1" latinLnBrk="0" hangingPunct="1"/>
                      <a:r>
                        <a:rPr lang="el-GR" sz="1500" b="1" kern="1200" dirty="0" smtClean="0">
                          <a:solidFill>
                            <a:schemeClr val="tx1"/>
                          </a:solidFill>
                          <a:effectLst>
                            <a:outerShdw blurRad="38100" dist="38100" dir="2700000" algn="tl">
                              <a:srgbClr val="000000">
                                <a:alpha val="43137"/>
                              </a:srgbClr>
                            </a:outerShdw>
                          </a:effectLst>
                          <a:latin typeface="+mn-lt"/>
                          <a:ea typeface="+mn-ea"/>
                          <a:cs typeface="+mn-cs"/>
                        </a:rPr>
                        <a:t>Κωτσίδης Κωνσταντίνος</a:t>
                      </a:r>
                    </a:p>
                    <a:p>
                      <a:pPr marL="0" algn="ctr" defTabSz="685800" rtl="0" eaLnBrk="1" latinLnBrk="0" hangingPunct="1"/>
                      <a:r>
                        <a:rPr lang="el-GR" sz="1500" b="1" kern="1200" dirty="0" smtClean="0">
                          <a:solidFill>
                            <a:schemeClr val="tx1"/>
                          </a:solidFill>
                          <a:effectLst>
                            <a:outerShdw blurRad="38100" dist="38100" dir="2700000" algn="tl">
                              <a:srgbClr val="000000">
                                <a:alpha val="43137"/>
                              </a:srgbClr>
                            </a:outerShdw>
                          </a:effectLst>
                          <a:latin typeface="+mn-lt"/>
                          <a:ea typeface="+mn-ea"/>
                          <a:cs typeface="+mn-cs"/>
                        </a:rPr>
                        <a:t>Διδάκτωρ Πανεπιστημίου Κρήτης</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685800" rtl="0" eaLnBrk="1" latinLnBrk="0" hangingPunct="1"/>
                      <a:r>
                        <a:rPr lang="el-GR" sz="1500" b="1" kern="1200" dirty="0" smtClean="0">
                          <a:solidFill>
                            <a:schemeClr val="tx1"/>
                          </a:solidFill>
                          <a:effectLst>
                            <a:outerShdw blurRad="38100" dist="38100" dir="2700000" algn="tl">
                              <a:srgbClr val="000000">
                                <a:alpha val="43137"/>
                              </a:srgbClr>
                            </a:outerShdw>
                          </a:effectLst>
                          <a:latin typeface="+mn-lt"/>
                          <a:ea typeface="+mn-ea"/>
                          <a:cs typeface="+mn-cs"/>
                        </a:rPr>
                        <a:t>Μανταδάκης Ευάγγελος</a:t>
                      </a:r>
                    </a:p>
                    <a:p>
                      <a:pPr marL="0" algn="ctr" defTabSz="685800" rtl="0" eaLnBrk="1" latinLnBrk="0" hangingPunct="1"/>
                      <a:r>
                        <a:rPr lang="el-GR" sz="1500" b="1" kern="1200" dirty="0" smtClean="0">
                          <a:solidFill>
                            <a:schemeClr val="tx1"/>
                          </a:solidFill>
                          <a:effectLst>
                            <a:outerShdw blurRad="38100" dist="38100" dir="2700000" algn="tl">
                              <a:srgbClr val="000000">
                                <a:alpha val="43137"/>
                              </a:srgbClr>
                            </a:outerShdw>
                          </a:effectLst>
                          <a:latin typeface="+mn-lt"/>
                          <a:ea typeface="+mn-ea"/>
                          <a:cs typeface="+mn-cs"/>
                        </a:rPr>
                        <a:t>Ε.Ε.Δ.Ι.Π Πανεπιστημίου</a:t>
                      </a:r>
                      <a:r>
                        <a:rPr lang="el-GR" sz="1500" b="1" kern="1200" baseline="0" dirty="0" smtClean="0">
                          <a:solidFill>
                            <a:schemeClr val="tx1"/>
                          </a:solidFill>
                          <a:effectLst>
                            <a:outerShdw blurRad="38100" dist="38100" dir="2700000" algn="tl">
                              <a:srgbClr val="000000">
                                <a:alpha val="43137"/>
                              </a:srgbClr>
                            </a:outerShdw>
                          </a:effectLst>
                          <a:latin typeface="+mn-lt"/>
                          <a:ea typeface="+mn-ea"/>
                          <a:cs typeface="+mn-cs"/>
                        </a:rPr>
                        <a:t> </a:t>
                      </a:r>
                      <a:r>
                        <a:rPr lang="el-GR" sz="1500" b="1" kern="1200" dirty="0" smtClean="0">
                          <a:solidFill>
                            <a:schemeClr val="tx1"/>
                          </a:solidFill>
                          <a:effectLst>
                            <a:outerShdw blurRad="38100" dist="38100" dir="2700000" algn="tl">
                              <a:srgbClr val="000000">
                                <a:alpha val="43137"/>
                              </a:srgbClr>
                            </a:outerShdw>
                          </a:effectLst>
                          <a:latin typeface="+mn-lt"/>
                          <a:ea typeface="+mn-ea"/>
                          <a:cs typeface="+mn-cs"/>
                        </a:rPr>
                        <a:t>Κρήτης</a:t>
                      </a:r>
                      <a:endParaRPr lang="el-GR" sz="1500" b="1" kern="1200" dirty="0">
                        <a:solidFill>
                          <a:schemeClr val="tx1"/>
                        </a:solidFill>
                        <a:effectLst>
                          <a:outerShdw blurRad="38100" dist="38100" dir="2700000" algn="tl">
                            <a:srgbClr val="000000">
                              <a:alpha val="43137"/>
                            </a:srgbClr>
                          </a:outerShdw>
                        </a:effectLst>
                        <a:latin typeface="+mn-lt"/>
                        <a:ea typeface="+mn-ea"/>
                        <a:cs typeface="+mn-cs"/>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3" name="9 - Ορθογώνιο"/>
          <p:cNvSpPr/>
          <p:nvPr/>
        </p:nvSpPr>
        <p:spPr>
          <a:xfrm>
            <a:off x="1571604" y="4071942"/>
            <a:ext cx="6840760" cy="369332"/>
          </a:xfrm>
          <a:prstGeom prst="rect">
            <a:avLst/>
          </a:prstGeom>
        </p:spPr>
        <p:txBody>
          <a:bodyPr wrap="square">
            <a:spAutoFit/>
          </a:bodyPr>
          <a:lstStyle/>
          <a:p>
            <a:pPr algn="ctr"/>
            <a:r>
              <a:rPr lang="el-GR" sz="1800" dirty="0">
                <a:effectLst>
                  <a:outerShdw blurRad="38100" dist="38100" dir="2700000" algn="tl">
                    <a:srgbClr val="000000">
                      <a:alpha val="43137"/>
                    </a:srgbClr>
                  </a:outerShdw>
                </a:effectLst>
              </a:rPr>
              <a:t>Επιτροπή Κρίσης ΔΕ</a:t>
            </a:r>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5</a:t>
            </a:r>
            <a:r>
              <a:rPr lang="el-GR" sz="3600" dirty="0" smtClean="0"/>
              <a:t>. Θεωρητικό </a:t>
            </a:r>
            <a:r>
              <a:rPr lang="el-GR" sz="3600" dirty="0"/>
              <a:t>Πλαίσιο </a:t>
            </a:r>
            <a:r>
              <a:rPr lang="en-US" sz="3600" dirty="0" smtClean="0"/>
              <a:t>3</a:t>
            </a:r>
            <a:r>
              <a:rPr lang="el-GR" sz="3600" dirty="0" smtClean="0"/>
              <a:t>/</a:t>
            </a:r>
            <a:r>
              <a:rPr lang="en-US" sz="3600" dirty="0" smtClean="0"/>
              <a:t>3</a:t>
            </a:r>
            <a:endParaRPr lang="el-GR" sz="3600" b="1" dirty="0"/>
          </a:p>
        </p:txBody>
      </p:sp>
      <p:graphicFrame>
        <p:nvGraphicFramePr>
          <p:cNvPr id="10" name="9 - Διάγραμμα"/>
          <p:cNvGraphicFramePr/>
          <p:nvPr/>
        </p:nvGraphicFramePr>
        <p:xfrm>
          <a:off x="1071538" y="3000372"/>
          <a:ext cx="7072362" cy="461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10 - Διάγραμμα"/>
          <p:cNvGraphicFramePr/>
          <p:nvPr/>
        </p:nvGraphicFramePr>
        <p:xfrm>
          <a:off x="1619672" y="1412776"/>
          <a:ext cx="6190808" cy="99329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5" name="14 - Διάγραμμα"/>
          <p:cNvGraphicFramePr/>
          <p:nvPr/>
        </p:nvGraphicFramePr>
        <p:xfrm>
          <a:off x="251520" y="2492896"/>
          <a:ext cx="8892480" cy="417646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404664"/>
            <a:ext cx="7738792" cy="648072"/>
          </a:xfrm>
        </p:spPr>
        <p:txBody>
          <a:bodyPr>
            <a:noAutofit/>
          </a:bodyPr>
          <a:lstStyle/>
          <a:p>
            <a:r>
              <a:rPr lang="el-GR" sz="3600" dirty="0" smtClean="0"/>
              <a:t>6. Δημιουργία, Υλοποίηση και Αποτίμηση του Ε.Υ. 1/2</a:t>
            </a:r>
            <a:endParaRPr lang="el-GR" sz="3600" b="1" dirty="0"/>
          </a:p>
        </p:txBody>
      </p:sp>
      <p:graphicFrame>
        <p:nvGraphicFramePr>
          <p:cNvPr id="6" name="5 - Διάγραμμα"/>
          <p:cNvGraphicFramePr/>
          <p:nvPr/>
        </p:nvGraphicFramePr>
        <p:xfrm>
          <a:off x="1187624" y="1556792"/>
          <a:ext cx="7286676" cy="461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10 - Διάγραμμα"/>
          <p:cNvGraphicFramePr/>
          <p:nvPr/>
        </p:nvGraphicFramePr>
        <p:xfrm>
          <a:off x="1691680" y="2132856"/>
          <a:ext cx="60960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669360" cy="765652"/>
          </a:xfrm>
        </p:spPr>
        <p:txBody>
          <a:bodyPr>
            <a:noAutofit/>
          </a:bodyPr>
          <a:lstStyle/>
          <a:p>
            <a:r>
              <a:rPr lang="el-GR" sz="3600" dirty="0" smtClean="0"/>
              <a:t>6. Δημιουργία, Υλοποίηση και Αποτίμηση του Ε.Υ. 2/2</a:t>
            </a:r>
            <a:endParaRPr lang="el-GR" sz="3600" b="1" dirty="0"/>
          </a:p>
        </p:txBody>
      </p:sp>
      <p:graphicFrame>
        <p:nvGraphicFramePr>
          <p:cNvPr id="6" name="5 - Διάγραμμα"/>
          <p:cNvGraphicFramePr/>
          <p:nvPr/>
        </p:nvGraphicFramePr>
        <p:xfrm>
          <a:off x="1071538" y="1571612"/>
          <a:ext cx="7286676" cy="461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6 - Διάγραμμα"/>
          <p:cNvGraphicFramePr/>
          <p:nvPr/>
        </p:nvGraphicFramePr>
        <p:xfrm>
          <a:off x="1115616" y="4005064"/>
          <a:ext cx="7286676" cy="46166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8" name="7 - Εικόνα" descr="20200817_supers-event.png"/>
          <p:cNvPicPr>
            <a:picLocks noChangeAspect="1"/>
          </p:cNvPicPr>
          <p:nvPr/>
        </p:nvPicPr>
        <p:blipFill>
          <a:blip r:embed="rId12" cstate="print"/>
          <a:stretch>
            <a:fillRect/>
          </a:stretch>
        </p:blipFill>
        <p:spPr>
          <a:xfrm>
            <a:off x="1259632" y="2348880"/>
            <a:ext cx="2001011" cy="1500758"/>
          </a:xfrm>
          <a:prstGeom prst="rect">
            <a:avLst/>
          </a:prstGeom>
        </p:spPr>
      </p:pic>
      <p:sp>
        <p:nvSpPr>
          <p:cNvPr id="9" name="9 - Ορθογώνιο"/>
          <p:cNvSpPr/>
          <p:nvPr/>
        </p:nvSpPr>
        <p:spPr>
          <a:xfrm>
            <a:off x="3131840" y="2204864"/>
            <a:ext cx="5786478" cy="1323439"/>
          </a:xfrm>
          <a:prstGeom prst="rect">
            <a:avLst/>
          </a:prstGeom>
        </p:spPr>
        <p:txBody>
          <a:bodyPr wrap="square">
            <a:spAutoFit/>
          </a:bodyPr>
          <a:lstStyle/>
          <a:p>
            <a:pPr algn="ctr">
              <a:buFont typeface="Wingdings" pitchFamily="2" charset="2"/>
              <a:buChar char="Ø"/>
            </a:pPr>
            <a:r>
              <a:rPr lang="el-GR" sz="2000" b="1" spc="-150" dirty="0" smtClean="0">
                <a:solidFill>
                  <a:srgbClr val="90200A"/>
                </a:solidFill>
                <a:effectLst>
                  <a:outerShdw blurRad="38100" dist="38100" dir="2700000" algn="tl">
                    <a:srgbClr val="000000">
                      <a:alpha val="43137"/>
                    </a:srgbClr>
                  </a:outerShdw>
                </a:effectLst>
              </a:rPr>
              <a:t>Τριάντα έξι (36) μαθητές ΣΤ’ τάξης </a:t>
            </a:r>
            <a:r>
              <a:rPr lang="el-GR" sz="2000" spc="-150" dirty="0" smtClean="0">
                <a:solidFill>
                  <a:srgbClr val="90200A"/>
                </a:solidFill>
                <a:effectLst>
                  <a:outerShdw blurRad="38100" dist="38100" dir="2700000" algn="tl">
                    <a:srgbClr val="000000">
                      <a:alpha val="43137"/>
                    </a:srgbClr>
                  </a:outerShdw>
                </a:effectLst>
              </a:rPr>
              <a:t>τριών (3) Δημοτικών Σχολείων της Κρήτης </a:t>
            </a:r>
          </a:p>
          <a:p>
            <a:pPr algn="ctr">
              <a:buFont typeface="Wingdings" pitchFamily="2" charset="2"/>
              <a:buChar char="Ø"/>
            </a:pPr>
            <a:r>
              <a:rPr lang="el-GR" sz="2000" b="1" spc="-150" dirty="0" smtClean="0">
                <a:solidFill>
                  <a:srgbClr val="002060"/>
                </a:solidFill>
                <a:effectLst>
                  <a:outerShdw blurRad="38100" dist="38100" dir="2700000" algn="tl">
                    <a:srgbClr val="000000">
                      <a:alpha val="43137"/>
                    </a:srgbClr>
                  </a:outerShdw>
                </a:effectLst>
              </a:rPr>
              <a:t>Τρεις (3) εκπαιδευτικοί </a:t>
            </a:r>
            <a:r>
              <a:rPr lang="el-GR" sz="2000" spc="-150" dirty="0" smtClean="0">
                <a:solidFill>
                  <a:srgbClr val="002060"/>
                </a:solidFill>
                <a:effectLst>
                  <a:outerShdw blurRad="38100" dist="38100" dir="2700000" algn="tl">
                    <a:srgbClr val="000000">
                      <a:alpha val="43137"/>
                    </a:srgbClr>
                  </a:outerShdw>
                </a:effectLst>
              </a:rPr>
              <a:t>-πτυχιούχοι του ΠΜΣ “Εξ Αποστάσεως Εκπαίδευση με την χρήση των ΤΠΕ (e-</a:t>
            </a:r>
            <a:r>
              <a:rPr lang="el-GR" sz="2000" spc="-150" dirty="0" err="1" smtClean="0">
                <a:solidFill>
                  <a:srgbClr val="002060"/>
                </a:solidFill>
                <a:effectLst>
                  <a:outerShdw blurRad="38100" dist="38100" dir="2700000" algn="tl">
                    <a:srgbClr val="000000">
                      <a:alpha val="43137"/>
                    </a:srgbClr>
                  </a:outerShdw>
                </a:effectLst>
              </a:rPr>
              <a:t>Learnin</a:t>
            </a:r>
            <a:r>
              <a:rPr lang="el-GR" sz="2000" spc="-150" dirty="0" smtClean="0">
                <a:solidFill>
                  <a:srgbClr val="002060"/>
                </a:solidFill>
                <a:effectLst>
                  <a:outerShdw blurRad="38100" dist="38100" dir="2700000" algn="tl">
                    <a:srgbClr val="000000">
                      <a:alpha val="43137"/>
                    </a:srgbClr>
                  </a:outerShdw>
                </a:effectLst>
              </a:rPr>
              <a:t>g)”</a:t>
            </a:r>
          </a:p>
        </p:txBody>
      </p:sp>
      <p:sp>
        <p:nvSpPr>
          <p:cNvPr id="10" name="9 - Ορθογώνιο"/>
          <p:cNvSpPr/>
          <p:nvPr/>
        </p:nvSpPr>
        <p:spPr>
          <a:xfrm>
            <a:off x="2987824" y="4725144"/>
            <a:ext cx="5786478" cy="1631216"/>
          </a:xfrm>
          <a:prstGeom prst="rect">
            <a:avLst/>
          </a:prstGeom>
        </p:spPr>
        <p:txBody>
          <a:bodyPr wrap="square">
            <a:spAutoFit/>
          </a:bodyPr>
          <a:lstStyle/>
          <a:p>
            <a:pPr algn="ctr">
              <a:buFont typeface="Wingdings" pitchFamily="2" charset="2"/>
              <a:buChar char="Ø"/>
            </a:pPr>
            <a:r>
              <a:rPr lang="el-GR" sz="2000" b="1" spc="-150" dirty="0" smtClean="0">
                <a:solidFill>
                  <a:srgbClr val="90200A"/>
                </a:solidFill>
                <a:effectLst>
                  <a:outerShdw blurRad="38100" dist="38100" dir="2700000" algn="tl">
                    <a:srgbClr val="000000">
                      <a:alpha val="43137"/>
                    </a:srgbClr>
                  </a:outerShdw>
                </a:effectLst>
              </a:rPr>
              <a:t>Μαθητές</a:t>
            </a:r>
            <a:r>
              <a:rPr lang="el-GR" sz="2000" spc="-150" dirty="0" smtClean="0">
                <a:solidFill>
                  <a:srgbClr val="90200A"/>
                </a:solidFill>
                <a:effectLst>
                  <a:outerShdw blurRad="38100" dist="38100" dir="2700000" algn="tl">
                    <a:srgbClr val="000000">
                      <a:alpha val="43137"/>
                    </a:srgbClr>
                  </a:outerShdw>
                </a:effectLst>
              </a:rPr>
              <a:t>: </a:t>
            </a:r>
            <a:r>
              <a:rPr lang="el-GR" sz="2000" b="1" spc="-150" dirty="0" smtClean="0">
                <a:solidFill>
                  <a:srgbClr val="90200A"/>
                </a:solidFill>
                <a:effectLst>
                  <a:outerShdw blurRad="38100" dist="38100" dir="2700000" algn="tl">
                    <a:srgbClr val="000000">
                      <a:alpha val="43137"/>
                    </a:srgbClr>
                  </a:outerShdw>
                </a:effectLst>
              </a:rPr>
              <a:t>Απόψεις </a:t>
            </a:r>
            <a:r>
              <a:rPr lang="el-GR" sz="2000" spc="-150" dirty="0" smtClean="0">
                <a:solidFill>
                  <a:srgbClr val="90200A"/>
                </a:solidFill>
                <a:effectLst>
                  <a:outerShdw blurRad="38100" dist="38100" dir="2700000" algn="tl">
                    <a:srgbClr val="000000">
                      <a:alpha val="43137"/>
                    </a:srgbClr>
                  </a:outerShdw>
                </a:effectLst>
              </a:rPr>
              <a:t>και </a:t>
            </a:r>
            <a:r>
              <a:rPr lang="el-GR" sz="2000" b="1" spc="-150" dirty="0" smtClean="0">
                <a:solidFill>
                  <a:srgbClr val="90200A"/>
                </a:solidFill>
                <a:effectLst>
                  <a:outerShdw blurRad="38100" dist="38100" dir="2700000" algn="tl">
                    <a:srgbClr val="000000">
                      <a:alpha val="43137"/>
                    </a:srgbClr>
                  </a:outerShdw>
                </a:effectLst>
              </a:rPr>
              <a:t>μαθησιακή αποτελεσματικότητα </a:t>
            </a:r>
            <a:r>
              <a:rPr lang="el-GR" sz="2000" spc="-150" dirty="0" smtClean="0">
                <a:solidFill>
                  <a:srgbClr val="90200A"/>
                </a:solidFill>
                <a:effectLst>
                  <a:outerShdw blurRad="38100" dist="38100" dir="2700000" algn="tl">
                    <a:srgbClr val="000000">
                      <a:alpha val="43137"/>
                    </a:srgbClr>
                  </a:outerShdw>
                </a:effectLst>
              </a:rPr>
              <a:t>του ΕΥ</a:t>
            </a:r>
            <a:endParaRPr lang="el-GR" sz="2000" spc="-150" dirty="0" smtClean="0">
              <a:effectLst>
                <a:outerShdw blurRad="38100" dist="38100" dir="2700000" algn="tl">
                  <a:srgbClr val="000000">
                    <a:alpha val="43137"/>
                  </a:srgbClr>
                </a:outerShdw>
              </a:effectLst>
            </a:endParaRPr>
          </a:p>
          <a:p>
            <a:pPr algn="ctr">
              <a:buFont typeface="Wingdings" pitchFamily="2" charset="2"/>
              <a:buChar char="Ø"/>
            </a:pPr>
            <a:r>
              <a:rPr lang="el-GR" sz="2000" spc="-150" dirty="0" smtClean="0">
                <a:solidFill>
                  <a:srgbClr val="9F1D1D"/>
                </a:solidFill>
                <a:effectLst>
                  <a:outerShdw blurRad="38100" dist="38100" dir="2700000" algn="tl">
                    <a:srgbClr val="000000">
                      <a:alpha val="43137"/>
                    </a:srgbClr>
                  </a:outerShdw>
                </a:effectLst>
              </a:rPr>
              <a:t> </a:t>
            </a:r>
            <a:r>
              <a:rPr lang="el-GR" sz="2000" b="1" spc="-150" dirty="0" smtClean="0">
                <a:solidFill>
                  <a:srgbClr val="002060"/>
                </a:solidFill>
                <a:effectLst>
                  <a:outerShdw blurRad="38100" dist="38100" dir="2700000" algn="tl">
                    <a:srgbClr val="000000">
                      <a:alpha val="43137"/>
                    </a:srgbClr>
                  </a:outerShdw>
                </a:effectLst>
              </a:rPr>
              <a:t>Εκπαιδευτικοί-ειδικοί της </a:t>
            </a:r>
            <a:r>
              <a:rPr lang="el-GR" sz="2000" b="1" spc="-150" dirty="0" err="1" smtClean="0">
                <a:solidFill>
                  <a:srgbClr val="002060"/>
                </a:solidFill>
                <a:effectLst>
                  <a:outerShdw blurRad="38100" dist="38100" dir="2700000" algn="tl">
                    <a:srgbClr val="000000">
                      <a:alpha val="43137"/>
                    </a:srgbClr>
                  </a:outerShdw>
                </a:effectLst>
              </a:rPr>
              <a:t>ΕξΑΕ</a:t>
            </a:r>
            <a:r>
              <a:rPr lang="el-GR" sz="2000" spc="-150" dirty="0" smtClean="0">
                <a:solidFill>
                  <a:srgbClr val="002060"/>
                </a:solidFill>
                <a:effectLst>
                  <a:outerShdw blurRad="38100" dist="38100" dir="2700000" algn="tl">
                    <a:srgbClr val="000000">
                      <a:alpha val="43137"/>
                    </a:srgbClr>
                  </a:outerShdw>
                </a:effectLst>
              </a:rPr>
              <a:t>: </a:t>
            </a:r>
            <a:r>
              <a:rPr lang="el-GR" sz="2000" b="1" spc="-150" dirty="0" smtClean="0">
                <a:solidFill>
                  <a:srgbClr val="002060"/>
                </a:solidFill>
                <a:effectLst>
                  <a:outerShdw blurRad="38100" dist="38100" dir="2700000" algn="tl">
                    <a:srgbClr val="000000">
                      <a:alpha val="43137"/>
                    </a:srgbClr>
                  </a:outerShdw>
                </a:effectLst>
              </a:rPr>
              <a:t>Αρχές </a:t>
            </a:r>
            <a:r>
              <a:rPr lang="el-GR" sz="2000" b="1" spc="-150" dirty="0" err="1" smtClean="0">
                <a:solidFill>
                  <a:srgbClr val="002060"/>
                </a:solidFill>
                <a:effectLst>
                  <a:outerShdw blurRad="38100" dist="38100" dir="2700000" algn="tl">
                    <a:srgbClr val="000000">
                      <a:alpha val="43137"/>
                    </a:srgbClr>
                  </a:outerShdw>
                </a:effectLst>
              </a:rPr>
              <a:t>ΕξΑΕ</a:t>
            </a:r>
            <a:r>
              <a:rPr lang="el-GR" sz="2000" b="1" spc="-150" dirty="0" smtClean="0">
                <a:solidFill>
                  <a:srgbClr val="002060"/>
                </a:solidFill>
                <a:effectLst>
                  <a:outerShdw blurRad="38100" dist="38100" dir="2700000" algn="tl">
                    <a:srgbClr val="000000">
                      <a:alpha val="43137"/>
                    </a:srgbClr>
                  </a:outerShdw>
                </a:effectLst>
              </a:rPr>
              <a:t> </a:t>
            </a:r>
            <a:r>
              <a:rPr lang="el-GR" sz="2000" spc="-150" dirty="0" smtClean="0">
                <a:solidFill>
                  <a:srgbClr val="002060"/>
                </a:solidFill>
                <a:effectLst>
                  <a:outerShdw blurRad="38100" dist="38100" dir="2700000" algn="tl">
                    <a:srgbClr val="000000">
                      <a:alpha val="43137"/>
                    </a:srgbClr>
                  </a:outerShdw>
                </a:effectLst>
              </a:rPr>
              <a:t>και </a:t>
            </a:r>
            <a:r>
              <a:rPr lang="el-GR" sz="2000" b="1" spc="-150" dirty="0" err="1" smtClean="0">
                <a:solidFill>
                  <a:srgbClr val="002060"/>
                </a:solidFill>
                <a:effectLst>
                  <a:outerShdw blurRad="38100" dist="38100" dir="2700000" algn="tl">
                    <a:srgbClr val="000000">
                      <a:alpha val="43137"/>
                    </a:srgbClr>
                  </a:outerShdw>
                </a:effectLst>
              </a:rPr>
              <a:t>Πολυμεσικής</a:t>
            </a:r>
            <a:r>
              <a:rPr lang="el-GR" sz="2000" b="1" spc="-150" dirty="0" smtClean="0">
                <a:solidFill>
                  <a:srgbClr val="002060"/>
                </a:solidFill>
                <a:effectLst>
                  <a:outerShdw blurRad="38100" dist="38100" dir="2700000" algn="tl">
                    <a:srgbClr val="000000">
                      <a:alpha val="43137"/>
                    </a:srgbClr>
                  </a:outerShdw>
                </a:effectLst>
              </a:rPr>
              <a:t> Μάθησης</a:t>
            </a:r>
            <a:r>
              <a:rPr lang="el-GR" sz="2000" spc="-150" dirty="0" smtClean="0">
                <a:solidFill>
                  <a:srgbClr val="002060"/>
                </a:solidFill>
                <a:effectLst>
                  <a:outerShdw blurRad="38100" dist="38100" dir="2700000" algn="tl">
                    <a:srgbClr val="000000">
                      <a:alpha val="43137"/>
                    </a:srgbClr>
                  </a:outerShdw>
                </a:effectLst>
              </a:rPr>
              <a:t>, </a:t>
            </a:r>
            <a:r>
              <a:rPr lang="el-GR" sz="2000" b="1" spc="-150" dirty="0" smtClean="0">
                <a:solidFill>
                  <a:srgbClr val="002060"/>
                </a:solidFill>
                <a:effectLst>
                  <a:outerShdw blurRad="38100" dist="38100" dir="2700000" algn="tl">
                    <a:srgbClr val="000000">
                      <a:alpha val="43137"/>
                    </a:srgbClr>
                  </a:outerShdw>
                </a:effectLst>
              </a:rPr>
              <a:t>πλεονεκτήματα</a:t>
            </a:r>
            <a:r>
              <a:rPr lang="el-GR" sz="2000" spc="-150" dirty="0" smtClean="0">
                <a:solidFill>
                  <a:srgbClr val="002060"/>
                </a:solidFill>
                <a:effectLst>
                  <a:outerShdw blurRad="38100" dist="38100" dir="2700000" algn="tl">
                    <a:srgbClr val="000000">
                      <a:alpha val="43137"/>
                    </a:srgbClr>
                  </a:outerShdw>
                </a:effectLst>
              </a:rPr>
              <a:t> και </a:t>
            </a:r>
            <a:r>
              <a:rPr lang="el-GR" sz="2000" b="1" spc="-150" dirty="0" smtClean="0">
                <a:solidFill>
                  <a:srgbClr val="002060"/>
                </a:solidFill>
                <a:effectLst>
                  <a:outerShdw blurRad="38100" dist="38100" dir="2700000" algn="tl">
                    <a:srgbClr val="000000">
                      <a:alpha val="43137"/>
                    </a:srgbClr>
                  </a:outerShdw>
                </a:effectLst>
              </a:rPr>
              <a:t>αδυναμίες</a:t>
            </a:r>
            <a:r>
              <a:rPr lang="el-GR" sz="2000" spc="-150" dirty="0" smtClean="0">
                <a:solidFill>
                  <a:srgbClr val="002060"/>
                </a:solidFill>
                <a:effectLst>
                  <a:outerShdw blurRad="38100" dist="38100" dir="2700000" algn="tl">
                    <a:srgbClr val="000000">
                      <a:alpha val="43137"/>
                    </a:srgbClr>
                  </a:outerShdw>
                </a:effectLst>
              </a:rPr>
              <a:t> του ΕΥ</a:t>
            </a:r>
          </a:p>
        </p:txBody>
      </p:sp>
      <p:pic>
        <p:nvPicPr>
          <p:cNvPr id="12" name="11 - Εικόνα" descr="712792.png"/>
          <p:cNvPicPr>
            <a:picLocks noChangeAspect="1"/>
          </p:cNvPicPr>
          <p:nvPr/>
        </p:nvPicPr>
        <p:blipFill>
          <a:blip r:embed="rId13" cstate="print"/>
          <a:stretch>
            <a:fillRect/>
          </a:stretch>
        </p:blipFill>
        <p:spPr>
          <a:xfrm>
            <a:off x="1259632" y="4437112"/>
            <a:ext cx="1872208" cy="1872208"/>
          </a:xfrm>
          <a:prstGeom prst="rect">
            <a:avLst/>
          </a:prstGeom>
        </p:spPr>
      </p:pic>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7. Ερευνητικό πλαίσιο 1/9</a:t>
            </a:r>
            <a:endParaRPr lang="el-GR" sz="3600" b="1" dirty="0"/>
          </a:p>
        </p:txBody>
      </p:sp>
      <p:graphicFrame>
        <p:nvGraphicFramePr>
          <p:cNvPr id="6" name="5 - Διάγραμμα"/>
          <p:cNvGraphicFramePr/>
          <p:nvPr/>
        </p:nvGraphicFramePr>
        <p:xfrm>
          <a:off x="1071538" y="1357298"/>
          <a:ext cx="7286676" cy="461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 Έλλειψη"/>
          <p:cNvSpPr/>
          <p:nvPr/>
        </p:nvSpPr>
        <p:spPr>
          <a:xfrm>
            <a:off x="642910" y="3000372"/>
            <a:ext cx="1857388" cy="1436740"/>
          </a:xfrm>
          <a:prstGeom prst="ellipse">
            <a:avLst/>
          </a:prstGeom>
          <a:solidFill>
            <a:srgbClr val="EB7321"/>
          </a:solidFill>
          <a:ln>
            <a:noFill/>
          </a:ln>
          <a:effectLst>
            <a:outerShdw blurRad="50800" dist="38100" dir="5400000" algn="t" rotWithShape="0">
              <a:prstClr val="black">
                <a:alpha val="4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4 - TextBox"/>
          <p:cNvSpPr txBox="1"/>
          <p:nvPr/>
        </p:nvSpPr>
        <p:spPr>
          <a:xfrm>
            <a:off x="642910" y="3286124"/>
            <a:ext cx="1857388" cy="830997"/>
          </a:xfrm>
          <a:prstGeom prst="rect">
            <a:avLst/>
          </a:prstGeom>
          <a:noFill/>
        </p:spPr>
        <p:txBody>
          <a:bodyPr wrap="square" rtlCol="0">
            <a:spAutoFit/>
          </a:bodyPr>
          <a:lstStyle/>
          <a:p>
            <a:pPr algn="ctr"/>
            <a:r>
              <a:rPr lang="el-GR" b="1" dirty="0" smtClean="0">
                <a:solidFill>
                  <a:schemeClr val="bg1"/>
                </a:solidFill>
                <a:effectLst>
                  <a:outerShdw blurRad="38100" dist="38100" dir="2700000" algn="tl">
                    <a:srgbClr val="000000">
                      <a:alpha val="43137"/>
                    </a:srgbClr>
                  </a:outerShdw>
                </a:effectLst>
              </a:rPr>
              <a:t>1</a:t>
            </a:r>
            <a:r>
              <a:rPr lang="el-GR" b="1" baseline="30000" dirty="0" smtClean="0">
                <a:solidFill>
                  <a:schemeClr val="bg1"/>
                </a:solidFill>
                <a:effectLst>
                  <a:outerShdw blurRad="38100" dist="38100" dir="2700000" algn="tl">
                    <a:srgbClr val="000000">
                      <a:alpha val="43137"/>
                    </a:srgbClr>
                  </a:outerShdw>
                </a:effectLst>
              </a:rPr>
              <a:t>ο</a:t>
            </a:r>
            <a:r>
              <a:rPr lang="el-GR" b="1" dirty="0" smtClean="0">
                <a:solidFill>
                  <a:schemeClr val="bg1"/>
                </a:solidFill>
                <a:effectLst>
                  <a:outerShdw blurRad="38100" dist="38100" dir="2700000" algn="tl">
                    <a:srgbClr val="000000">
                      <a:alpha val="43137"/>
                    </a:srgbClr>
                  </a:outerShdw>
                </a:effectLst>
              </a:rPr>
              <a:t> μέρος της έρευνας</a:t>
            </a:r>
            <a:endParaRPr lang="en-GB" b="1" dirty="0">
              <a:solidFill>
                <a:schemeClr val="bg1"/>
              </a:solidFill>
              <a:effectLst>
                <a:outerShdw blurRad="38100" dist="38100" dir="2700000" algn="tl">
                  <a:srgbClr val="000000">
                    <a:alpha val="43137"/>
                  </a:srgbClr>
                </a:outerShdw>
              </a:effectLst>
            </a:endParaRPr>
          </a:p>
        </p:txBody>
      </p:sp>
      <p:sp>
        <p:nvSpPr>
          <p:cNvPr id="12" name="Στρογγυλεμένο ορθογώνιο 4"/>
          <p:cNvSpPr/>
          <p:nvPr/>
        </p:nvSpPr>
        <p:spPr>
          <a:xfrm>
            <a:off x="2643174" y="2000240"/>
            <a:ext cx="6286544" cy="4429156"/>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l" defTabSz="1066800">
              <a:spcBef>
                <a:spcPct val="0"/>
              </a:spcBef>
              <a:spcAft>
                <a:spcPts val="0"/>
              </a:spcAft>
            </a:pPr>
            <a:r>
              <a:rPr lang="el-GR" sz="2100" b="1" kern="1200" dirty="0" smtClean="0">
                <a:solidFill>
                  <a:srgbClr val="9F1D1D"/>
                </a:solidFill>
                <a:effectLst>
                  <a:outerShdw blurRad="38100" dist="38100" dir="2700000" algn="tl">
                    <a:srgbClr val="000000">
                      <a:alpha val="43137"/>
                    </a:srgbClr>
                  </a:outerShdw>
                </a:effectLst>
              </a:rPr>
              <a:t>Είδος </a:t>
            </a:r>
            <a:r>
              <a:rPr lang="el-GR" sz="2100" b="1" dirty="0" smtClean="0">
                <a:solidFill>
                  <a:srgbClr val="9F1D1D"/>
                </a:solidFill>
                <a:effectLst>
                  <a:outerShdw blurRad="38100" dist="38100" dir="2700000" algn="tl">
                    <a:srgbClr val="000000">
                      <a:alpha val="43137"/>
                    </a:srgbClr>
                  </a:outerShdw>
                </a:effectLst>
              </a:rPr>
              <a:t>Έ</a:t>
            </a:r>
            <a:r>
              <a:rPr lang="el-GR" sz="2100" b="1" kern="1200" dirty="0" smtClean="0">
                <a:solidFill>
                  <a:srgbClr val="9F1D1D"/>
                </a:solidFill>
                <a:effectLst>
                  <a:outerShdw blurRad="38100" dist="38100" dir="2700000" algn="tl">
                    <a:srgbClr val="000000">
                      <a:alpha val="43137"/>
                    </a:srgbClr>
                  </a:outerShdw>
                </a:effectLst>
              </a:rPr>
              <a:t>ρευνας: </a:t>
            </a:r>
            <a:r>
              <a:rPr lang="el-GR" sz="2100" b="1" kern="1200" dirty="0" smtClean="0">
                <a:solidFill>
                  <a:srgbClr val="61953D"/>
                </a:solidFill>
                <a:effectLst>
                  <a:outerShdw blurRad="38100" dist="38100" dir="2700000" algn="tl">
                    <a:srgbClr val="000000">
                      <a:alpha val="43137"/>
                    </a:srgbClr>
                  </a:outerShdw>
                </a:effectLst>
              </a:rPr>
              <a:t>Διαμορφωτική Αξιολόγηση ΕΥ </a:t>
            </a:r>
          </a:p>
          <a:p>
            <a:pPr lvl="0" algn="l" defTabSz="1066800">
              <a:spcBef>
                <a:spcPct val="0"/>
              </a:spcBef>
              <a:spcAft>
                <a:spcPts val="0"/>
              </a:spcAft>
            </a:pPr>
            <a:r>
              <a:rPr lang="el-GR" sz="2100" b="1" kern="1200" dirty="0" smtClean="0">
                <a:solidFill>
                  <a:srgbClr val="9F1D1D"/>
                </a:solidFill>
                <a:effectLst>
                  <a:outerShdw blurRad="38100" dist="38100" dir="2700000" algn="tl">
                    <a:srgbClr val="000000">
                      <a:alpha val="43137"/>
                    </a:srgbClr>
                  </a:outerShdw>
                </a:effectLst>
              </a:rPr>
              <a:t>Χρονική περίοδος: </a:t>
            </a:r>
            <a:r>
              <a:rPr lang="el-GR" sz="2100" b="1" dirty="0" smtClean="0">
                <a:solidFill>
                  <a:srgbClr val="61953D"/>
                </a:solidFill>
                <a:effectLst>
                  <a:outerShdw blurRad="38100" dist="38100" dir="2700000" algn="tl">
                    <a:srgbClr val="000000">
                      <a:alpha val="43137"/>
                    </a:srgbClr>
                  </a:outerShdw>
                </a:effectLst>
              </a:rPr>
              <a:t>Μάρτιος 2022</a:t>
            </a:r>
          </a:p>
          <a:p>
            <a:pPr lvl="0" algn="l" defTabSz="1066800">
              <a:spcBef>
                <a:spcPct val="0"/>
              </a:spcBef>
              <a:spcAft>
                <a:spcPts val="0"/>
              </a:spcAft>
            </a:pPr>
            <a:r>
              <a:rPr lang="el-GR" sz="2100" b="1" kern="1200" dirty="0" smtClean="0">
                <a:solidFill>
                  <a:srgbClr val="9F1D1D"/>
                </a:solidFill>
                <a:effectLst>
                  <a:outerShdw blurRad="38100" dist="38100" dir="2700000" algn="tl">
                    <a:srgbClr val="000000">
                      <a:alpha val="43137"/>
                    </a:srgbClr>
                  </a:outerShdw>
                </a:effectLst>
              </a:rPr>
              <a:t>Δειγματοληψία</a:t>
            </a:r>
            <a:r>
              <a:rPr lang="el-GR" sz="2100" b="1" kern="1200" dirty="0" smtClean="0">
                <a:solidFill>
                  <a:srgbClr val="61953D"/>
                </a:solidFill>
                <a:effectLst>
                  <a:outerShdw blurRad="38100" dist="38100" dir="2700000" algn="tl">
                    <a:srgbClr val="000000">
                      <a:alpha val="43137"/>
                    </a:srgbClr>
                  </a:outerShdw>
                </a:effectLst>
              </a:rPr>
              <a:t>: Σκόπιμη δειγματοληψία ειδικών  - 3 συμμετέχοντες</a:t>
            </a:r>
          </a:p>
          <a:p>
            <a:pPr lvl="0" algn="l" defTabSz="1066800">
              <a:spcBef>
                <a:spcPct val="0"/>
              </a:spcBef>
              <a:spcAft>
                <a:spcPts val="0"/>
              </a:spcAft>
            </a:pPr>
            <a:r>
              <a:rPr lang="el-GR" sz="2100" b="1" dirty="0" smtClean="0">
                <a:solidFill>
                  <a:srgbClr val="9F1D1D"/>
                </a:solidFill>
                <a:effectLst>
                  <a:outerShdw blurRad="38100" dist="38100" dir="2700000" algn="tl">
                    <a:srgbClr val="000000">
                      <a:alpha val="43137"/>
                    </a:srgbClr>
                  </a:outerShdw>
                </a:effectLst>
              </a:rPr>
              <a:t>Μέθοδος: </a:t>
            </a:r>
            <a:r>
              <a:rPr lang="el-GR" sz="2100" b="1" dirty="0" smtClean="0">
                <a:solidFill>
                  <a:srgbClr val="61953D"/>
                </a:solidFill>
                <a:effectLst>
                  <a:outerShdw blurRad="38100" dist="38100" dir="2700000" algn="tl">
                    <a:srgbClr val="000000">
                      <a:alpha val="43137"/>
                    </a:srgbClr>
                  </a:outerShdw>
                </a:effectLst>
              </a:rPr>
              <a:t>Έρευνα Απόψεων με Ποιοτική Ανάλυση Περιεχομένου</a:t>
            </a:r>
          </a:p>
          <a:p>
            <a:pPr lvl="0" algn="l" defTabSz="1066800">
              <a:spcBef>
                <a:spcPct val="0"/>
              </a:spcBef>
              <a:spcAft>
                <a:spcPts val="0"/>
              </a:spcAft>
            </a:pPr>
            <a:r>
              <a:rPr lang="el-GR" sz="2100" b="1" kern="1200" dirty="0" smtClean="0">
                <a:solidFill>
                  <a:srgbClr val="9F1D1D"/>
                </a:solidFill>
                <a:effectLst>
                  <a:outerShdw blurRad="38100" dist="38100" dir="2700000" algn="tl">
                    <a:srgbClr val="000000">
                      <a:alpha val="43137"/>
                    </a:srgbClr>
                  </a:outerShdw>
                </a:effectLst>
              </a:rPr>
              <a:t>Μέσα συλλογής δεδομένων: </a:t>
            </a:r>
            <a:r>
              <a:rPr lang="el-GR" sz="2100" b="1" kern="1200" dirty="0" smtClean="0">
                <a:solidFill>
                  <a:srgbClr val="61953D"/>
                </a:solidFill>
                <a:effectLst>
                  <a:outerShdw blurRad="38100" dist="38100" dir="2700000" algn="tl">
                    <a:srgbClr val="000000">
                      <a:alpha val="43137"/>
                    </a:srgbClr>
                  </a:outerShdw>
                </a:effectLst>
              </a:rPr>
              <a:t>Ερωτηματολόγιο Ανοικτού τύπου</a:t>
            </a:r>
          </a:p>
          <a:p>
            <a:pPr lvl="0" defTabSz="1066800">
              <a:spcAft>
                <a:spcPts val="0"/>
              </a:spcAft>
            </a:pPr>
            <a:r>
              <a:rPr lang="el-GR" sz="2100" b="1" dirty="0" smtClean="0">
                <a:solidFill>
                  <a:srgbClr val="9F1D1D"/>
                </a:solidFill>
                <a:effectLst>
                  <a:outerShdw blurRad="38100" dist="38100" dir="2700000" algn="tl">
                    <a:srgbClr val="000000">
                      <a:alpha val="43137"/>
                    </a:srgbClr>
                  </a:outerShdw>
                </a:effectLst>
              </a:rPr>
              <a:t>Επεξεργασία δεδομένων: </a:t>
            </a:r>
            <a:r>
              <a:rPr lang="el-GR" sz="2100" b="1" dirty="0" smtClean="0">
                <a:solidFill>
                  <a:srgbClr val="61953D"/>
                </a:solidFill>
                <a:effectLst>
                  <a:outerShdw blurRad="38100" dist="38100" dir="2700000" algn="tl">
                    <a:srgbClr val="000000">
                      <a:alpha val="43137"/>
                    </a:srgbClr>
                  </a:outerShdw>
                </a:effectLst>
              </a:rPr>
              <a:t>Μονάδα ανάλυσης η φράση με θεματική αυτοτέλεια- 10 ερευνητικοί άξονες &amp; επιμέρους κατηγορίες ανάλυσης</a:t>
            </a:r>
          </a:p>
          <a:p>
            <a:pPr lvl="0" defTabSz="1066800">
              <a:spcAft>
                <a:spcPts val="0"/>
              </a:spcAft>
            </a:pPr>
            <a:r>
              <a:rPr lang="el-GR" sz="2100" b="1" kern="1200" dirty="0" smtClean="0">
                <a:solidFill>
                  <a:srgbClr val="9F1D1D"/>
                </a:solidFill>
                <a:effectLst>
                  <a:outerShdw blurRad="38100" dist="38100" dir="2700000" algn="tl">
                    <a:srgbClr val="000000">
                      <a:alpha val="43137"/>
                    </a:srgbClr>
                  </a:outerShdw>
                </a:effectLst>
              </a:rPr>
              <a:t>Αξιοπιστία-Εγκυρότητα: </a:t>
            </a:r>
            <a:r>
              <a:rPr lang="el-GR" sz="2100" b="1" kern="1200" dirty="0" smtClean="0">
                <a:solidFill>
                  <a:srgbClr val="61953D"/>
                </a:solidFill>
                <a:effectLst>
                  <a:outerShdw blurRad="38100" dist="38100" dir="2700000" algn="tl">
                    <a:srgbClr val="000000">
                      <a:alpha val="43137"/>
                    </a:srgbClr>
                  </a:outerShdw>
                </a:effectLst>
              </a:rPr>
              <a:t>Αποτίμηση από ειδικούς της </a:t>
            </a:r>
            <a:r>
              <a:rPr lang="el-GR" sz="2100" b="1" kern="1200" dirty="0" err="1" smtClean="0">
                <a:solidFill>
                  <a:srgbClr val="61953D"/>
                </a:solidFill>
                <a:effectLst>
                  <a:outerShdw blurRad="38100" dist="38100" dir="2700000" algn="tl">
                    <a:srgbClr val="000000">
                      <a:alpha val="43137"/>
                    </a:srgbClr>
                  </a:outerShdw>
                </a:effectLst>
              </a:rPr>
              <a:t>ΕξΑΕ</a:t>
            </a:r>
            <a:r>
              <a:rPr lang="el-GR" sz="2100" b="1" kern="1200" dirty="0" smtClean="0">
                <a:solidFill>
                  <a:srgbClr val="61953D"/>
                </a:solidFill>
                <a:effectLst>
                  <a:outerShdw blurRad="38100" dist="38100" dir="2700000" algn="tl">
                    <a:srgbClr val="000000">
                      <a:alpha val="43137"/>
                    </a:srgbClr>
                  </a:outerShdw>
                </a:effectLst>
              </a:rPr>
              <a:t>-εργαλείο σχεδιασμένο από το ΕΔΙΒΕΑ του ΠΤΔΕ του Πανεπιστημίου Κρήτης</a:t>
            </a:r>
            <a:endParaRPr lang="en-GB" sz="2100" b="1" kern="1200" dirty="0">
              <a:solidFill>
                <a:srgbClr val="9F1D1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7. Ερευνητικό πλαίσιο 2/9</a:t>
            </a:r>
            <a:endParaRPr lang="el-GR" sz="3600" b="1" dirty="0"/>
          </a:p>
        </p:txBody>
      </p:sp>
      <p:graphicFrame>
        <p:nvGraphicFramePr>
          <p:cNvPr id="6" name="5 - Διάγραμμα"/>
          <p:cNvGraphicFramePr/>
          <p:nvPr/>
        </p:nvGraphicFramePr>
        <p:xfrm>
          <a:off x="1071538" y="1357298"/>
          <a:ext cx="7286676" cy="461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 Έλλειψη"/>
          <p:cNvSpPr/>
          <p:nvPr/>
        </p:nvSpPr>
        <p:spPr>
          <a:xfrm>
            <a:off x="714348" y="2500306"/>
            <a:ext cx="2000264" cy="1216726"/>
          </a:xfrm>
          <a:prstGeom prst="ellipse">
            <a:avLst/>
          </a:prstGeom>
          <a:solidFill>
            <a:srgbClr val="A27B00"/>
          </a:solidFill>
          <a:ln>
            <a:noFill/>
          </a:ln>
          <a:effectLst>
            <a:outerShdw blurRad="50800" dist="38100" dir="5400000" algn="t" rotWithShape="0">
              <a:prstClr val="black">
                <a:alpha val="4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4 - TextBox"/>
          <p:cNvSpPr txBox="1"/>
          <p:nvPr/>
        </p:nvSpPr>
        <p:spPr>
          <a:xfrm>
            <a:off x="785786" y="2714620"/>
            <a:ext cx="1857388" cy="830997"/>
          </a:xfrm>
          <a:prstGeom prst="rect">
            <a:avLst/>
          </a:prstGeom>
          <a:noFill/>
        </p:spPr>
        <p:txBody>
          <a:bodyPr wrap="square" rtlCol="0">
            <a:spAutoFit/>
          </a:bodyPr>
          <a:lstStyle/>
          <a:p>
            <a:pPr algn="ctr"/>
            <a:r>
              <a:rPr lang="el-GR" b="1" dirty="0" smtClean="0">
                <a:solidFill>
                  <a:schemeClr val="bg1"/>
                </a:solidFill>
                <a:effectLst>
                  <a:outerShdw blurRad="38100" dist="38100" dir="2700000" algn="tl">
                    <a:srgbClr val="000000">
                      <a:alpha val="43137"/>
                    </a:srgbClr>
                  </a:outerShdw>
                </a:effectLst>
              </a:rPr>
              <a:t>2</a:t>
            </a:r>
            <a:r>
              <a:rPr lang="el-GR" b="1" baseline="30000" dirty="0" smtClean="0">
                <a:solidFill>
                  <a:schemeClr val="bg1"/>
                </a:solidFill>
                <a:effectLst>
                  <a:outerShdw blurRad="38100" dist="38100" dir="2700000" algn="tl">
                    <a:srgbClr val="000000">
                      <a:alpha val="43137"/>
                    </a:srgbClr>
                  </a:outerShdw>
                </a:effectLst>
              </a:rPr>
              <a:t>ο</a:t>
            </a:r>
            <a:r>
              <a:rPr lang="el-GR" b="1" dirty="0" smtClean="0">
                <a:solidFill>
                  <a:schemeClr val="bg1"/>
                </a:solidFill>
                <a:effectLst>
                  <a:outerShdw blurRad="38100" dist="38100" dir="2700000" algn="tl">
                    <a:srgbClr val="000000">
                      <a:alpha val="43137"/>
                    </a:srgbClr>
                  </a:outerShdw>
                </a:effectLst>
              </a:rPr>
              <a:t> μέρος της έρευνας</a:t>
            </a:r>
            <a:endParaRPr lang="en-GB" b="1" dirty="0">
              <a:solidFill>
                <a:schemeClr val="bg1"/>
              </a:solidFill>
              <a:effectLst>
                <a:outerShdw blurRad="38100" dist="38100" dir="2700000" algn="tl">
                  <a:srgbClr val="000000">
                    <a:alpha val="43137"/>
                  </a:srgbClr>
                </a:outerShdw>
              </a:effectLst>
            </a:endParaRPr>
          </a:p>
        </p:txBody>
      </p:sp>
      <p:sp>
        <p:nvSpPr>
          <p:cNvPr id="12" name="Στρογγυλεμένο ορθογώνιο 4"/>
          <p:cNvSpPr/>
          <p:nvPr/>
        </p:nvSpPr>
        <p:spPr>
          <a:xfrm>
            <a:off x="2786050" y="1857364"/>
            <a:ext cx="6072230" cy="4429156"/>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l" defTabSz="1066800">
              <a:lnSpc>
                <a:spcPct val="90000"/>
              </a:lnSpc>
              <a:spcBef>
                <a:spcPct val="0"/>
              </a:spcBef>
              <a:spcAft>
                <a:spcPts val="0"/>
              </a:spcAft>
            </a:pPr>
            <a:r>
              <a:rPr lang="el-GR" sz="2100" b="1" kern="1200" dirty="0" smtClean="0">
                <a:solidFill>
                  <a:srgbClr val="9F1D1D"/>
                </a:solidFill>
                <a:effectLst>
                  <a:outerShdw blurRad="38100" dist="38100" dir="2700000" algn="tl">
                    <a:srgbClr val="000000">
                      <a:alpha val="43137"/>
                    </a:srgbClr>
                  </a:outerShdw>
                </a:effectLst>
              </a:rPr>
              <a:t>Είδος </a:t>
            </a:r>
            <a:r>
              <a:rPr lang="el-GR" sz="2100" b="1" dirty="0" smtClean="0">
                <a:solidFill>
                  <a:srgbClr val="9F1D1D"/>
                </a:solidFill>
                <a:effectLst>
                  <a:outerShdw blurRad="38100" dist="38100" dir="2700000" algn="tl">
                    <a:srgbClr val="000000">
                      <a:alpha val="43137"/>
                    </a:srgbClr>
                  </a:outerShdw>
                </a:effectLst>
              </a:rPr>
              <a:t>Έ</a:t>
            </a:r>
            <a:r>
              <a:rPr lang="el-GR" sz="2100" b="1" kern="1200" dirty="0" smtClean="0">
                <a:solidFill>
                  <a:srgbClr val="9F1D1D"/>
                </a:solidFill>
                <a:effectLst>
                  <a:outerShdw blurRad="38100" dist="38100" dir="2700000" algn="tl">
                    <a:srgbClr val="000000">
                      <a:alpha val="43137"/>
                    </a:srgbClr>
                  </a:outerShdw>
                </a:effectLst>
              </a:rPr>
              <a:t>ρευνας: </a:t>
            </a:r>
            <a:r>
              <a:rPr lang="el-GR" sz="2100" b="1" kern="1200" dirty="0" smtClean="0">
                <a:solidFill>
                  <a:srgbClr val="61953D"/>
                </a:solidFill>
                <a:effectLst>
                  <a:outerShdw blurRad="38100" dist="38100" dir="2700000" algn="tl">
                    <a:srgbClr val="000000">
                      <a:alpha val="43137"/>
                    </a:srgbClr>
                  </a:outerShdw>
                </a:effectLst>
              </a:rPr>
              <a:t>Διαμορφωτική Αξιολόγηση ΕΥ </a:t>
            </a:r>
            <a:endParaRPr lang="el-GR" sz="2100" i="1" kern="1200" dirty="0" smtClean="0">
              <a:solidFill>
                <a:schemeClr val="tx1"/>
              </a:solidFill>
              <a:effectLst>
                <a:outerShdw blurRad="38100" dist="38100" dir="2700000" algn="tl">
                  <a:srgbClr val="000000">
                    <a:alpha val="43137"/>
                  </a:srgbClr>
                </a:outerShdw>
              </a:effectLst>
            </a:endParaRPr>
          </a:p>
          <a:p>
            <a:pPr lvl="0" algn="l" defTabSz="1066800">
              <a:lnSpc>
                <a:spcPct val="90000"/>
              </a:lnSpc>
              <a:spcBef>
                <a:spcPct val="0"/>
              </a:spcBef>
              <a:spcAft>
                <a:spcPts val="0"/>
              </a:spcAft>
            </a:pPr>
            <a:r>
              <a:rPr lang="el-GR" sz="2100" b="1" kern="1200" dirty="0" smtClean="0">
                <a:solidFill>
                  <a:srgbClr val="9F1D1D"/>
                </a:solidFill>
                <a:effectLst>
                  <a:outerShdw blurRad="38100" dist="38100" dir="2700000" algn="tl">
                    <a:srgbClr val="000000">
                      <a:alpha val="43137"/>
                    </a:srgbClr>
                  </a:outerShdw>
                </a:effectLst>
              </a:rPr>
              <a:t>Χρονική περίοδος: </a:t>
            </a:r>
            <a:r>
              <a:rPr lang="el-GR" sz="2100" b="1" kern="1200" dirty="0" smtClean="0">
                <a:solidFill>
                  <a:srgbClr val="61953D"/>
                </a:solidFill>
                <a:effectLst>
                  <a:outerShdw blurRad="38100" dist="38100" dir="2700000" algn="tl">
                    <a:srgbClr val="000000">
                      <a:alpha val="43137"/>
                    </a:srgbClr>
                  </a:outerShdw>
                </a:effectLst>
              </a:rPr>
              <a:t>10-17 Φεβρουαρίου 2022</a:t>
            </a:r>
          </a:p>
          <a:p>
            <a:pPr lvl="0" algn="l" defTabSz="1066800">
              <a:lnSpc>
                <a:spcPct val="90000"/>
              </a:lnSpc>
              <a:spcBef>
                <a:spcPct val="0"/>
              </a:spcBef>
              <a:spcAft>
                <a:spcPts val="0"/>
              </a:spcAft>
            </a:pPr>
            <a:r>
              <a:rPr lang="el-GR" sz="2100" b="1" kern="1200" dirty="0" smtClean="0">
                <a:solidFill>
                  <a:srgbClr val="9F1D1D"/>
                </a:solidFill>
                <a:effectLst>
                  <a:outerShdw blurRad="38100" dist="38100" dir="2700000" algn="tl">
                    <a:srgbClr val="000000">
                      <a:alpha val="43137"/>
                    </a:srgbClr>
                  </a:outerShdw>
                </a:effectLst>
              </a:rPr>
              <a:t>Δειγματοληψία</a:t>
            </a:r>
            <a:r>
              <a:rPr lang="el-GR" sz="2100" b="1" kern="1200" dirty="0" smtClean="0">
                <a:solidFill>
                  <a:srgbClr val="61953D"/>
                </a:solidFill>
                <a:effectLst>
                  <a:outerShdw blurRad="38100" dist="38100" dir="2700000" algn="tl">
                    <a:srgbClr val="000000">
                      <a:alpha val="43137"/>
                    </a:srgbClr>
                  </a:outerShdw>
                </a:effectLst>
              </a:rPr>
              <a:t>: Σκόπιμη δειγματοληψία-Δείγμα ευκολίας-36 μαθητές ΣΤ’ Τάξης</a:t>
            </a:r>
          </a:p>
          <a:p>
            <a:pPr lvl="0" algn="l" defTabSz="1066800">
              <a:lnSpc>
                <a:spcPct val="90000"/>
              </a:lnSpc>
              <a:spcBef>
                <a:spcPct val="0"/>
              </a:spcBef>
              <a:spcAft>
                <a:spcPts val="0"/>
              </a:spcAft>
            </a:pPr>
            <a:r>
              <a:rPr lang="el-GR" sz="2100" b="1" dirty="0" smtClean="0">
                <a:solidFill>
                  <a:srgbClr val="9F1D1D"/>
                </a:solidFill>
                <a:effectLst>
                  <a:outerShdw blurRad="38100" dist="38100" dir="2700000" algn="tl">
                    <a:srgbClr val="000000">
                      <a:alpha val="43137"/>
                    </a:srgbClr>
                  </a:outerShdw>
                </a:effectLst>
              </a:rPr>
              <a:t>Μέθοδος: </a:t>
            </a:r>
            <a:r>
              <a:rPr lang="el-GR" sz="2100" b="1" dirty="0" smtClean="0">
                <a:solidFill>
                  <a:srgbClr val="61953D"/>
                </a:solidFill>
                <a:effectLst>
                  <a:outerShdw blurRad="38100" dist="38100" dir="2700000" algn="tl">
                    <a:srgbClr val="000000">
                      <a:alpha val="43137"/>
                    </a:srgbClr>
                  </a:outerShdw>
                </a:effectLst>
              </a:rPr>
              <a:t>Έρευνα απόψεων</a:t>
            </a:r>
          </a:p>
          <a:p>
            <a:pPr lvl="0" algn="l" defTabSz="1066800">
              <a:lnSpc>
                <a:spcPct val="90000"/>
              </a:lnSpc>
              <a:spcBef>
                <a:spcPct val="0"/>
              </a:spcBef>
              <a:spcAft>
                <a:spcPts val="0"/>
              </a:spcAft>
            </a:pPr>
            <a:r>
              <a:rPr lang="el-GR" sz="2100" b="1" kern="1200" dirty="0" smtClean="0">
                <a:solidFill>
                  <a:srgbClr val="9F1D1D"/>
                </a:solidFill>
                <a:effectLst>
                  <a:outerShdw blurRad="38100" dist="38100" dir="2700000" algn="tl">
                    <a:srgbClr val="000000">
                      <a:alpha val="43137"/>
                    </a:srgbClr>
                  </a:outerShdw>
                </a:effectLst>
              </a:rPr>
              <a:t>Μέσα συλλογής δεδομένων: </a:t>
            </a:r>
            <a:r>
              <a:rPr lang="el-GR" sz="2100" b="1" dirty="0" smtClean="0">
                <a:solidFill>
                  <a:srgbClr val="61953D"/>
                </a:solidFill>
                <a:effectLst>
                  <a:outerShdw blurRad="38100" dist="38100" dir="2700000" algn="tl">
                    <a:srgbClr val="000000">
                      <a:alpha val="43137"/>
                    </a:srgbClr>
                  </a:outerShdw>
                </a:effectLst>
              </a:rPr>
              <a:t>Ερωτηματολόγιο κλειστών και ανοιχτών ερωτήσεων</a:t>
            </a:r>
            <a:endParaRPr lang="el-GR" sz="2100" b="1" kern="1200" dirty="0" smtClean="0">
              <a:solidFill>
                <a:srgbClr val="61953D"/>
              </a:solidFill>
              <a:effectLst>
                <a:outerShdw blurRad="38100" dist="38100" dir="2700000" algn="tl">
                  <a:srgbClr val="000000">
                    <a:alpha val="43137"/>
                  </a:srgbClr>
                </a:outerShdw>
              </a:effectLst>
            </a:endParaRPr>
          </a:p>
          <a:p>
            <a:pPr lvl="0" defTabSz="1066800">
              <a:lnSpc>
                <a:spcPct val="90000"/>
              </a:lnSpc>
              <a:spcAft>
                <a:spcPts val="0"/>
              </a:spcAft>
            </a:pPr>
            <a:r>
              <a:rPr lang="el-GR" sz="2100" b="1" dirty="0" smtClean="0">
                <a:solidFill>
                  <a:srgbClr val="9F1D1D"/>
                </a:solidFill>
                <a:effectLst>
                  <a:outerShdw blurRad="38100" dist="38100" dir="2700000" algn="tl">
                    <a:srgbClr val="000000">
                      <a:alpha val="43137"/>
                    </a:srgbClr>
                  </a:outerShdw>
                </a:effectLst>
              </a:rPr>
              <a:t>Επεξεργασία δεδομένων: </a:t>
            </a:r>
            <a:r>
              <a:rPr lang="el-GR" sz="2100" b="1" dirty="0" smtClean="0">
                <a:solidFill>
                  <a:srgbClr val="61953D"/>
                </a:solidFill>
                <a:effectLst>
                  <a:outerShdw blurRad="38100" dist="38100" dir="2700000" algn="tl">
                    <a:srgbClr val="000000">
                      <a:alpha val="43137"/>
                    </a:srgbClr>
                  </a:outerShdw>
                </a:effectLst>
              </a:rPr>
              <a:t>Μεικτή - 4 ερευνητικοί άξονες –  </a:t>
            </a:r>
            <a:r>
              <a:rPr lang="el-GR" sz="2100" b="1" dirty="0" smtClean="0">
                <a:solidFill>
                  <a:schemeClr val="tx1"/>
                </a:solidFill>
                <a:effectLst>
                  <a:outerShdw blurRad="38100" dist="38100" dir="2700000" algn="tl">
                    <a:srgbClr val="000000">
                      <a:alpha val="43137"/>
                    </a:srgbClr>
                  </a:outerShdw>
                </a:effectLst>
              </a:rPr>
              <a:t>στην ποσοτική</a:t>
            </a:r>
            <a:r>
              <a:rPr lang="el-GR" sz="2100" b="1" dirty="0" smtClean="0">
                <a:solidFill>
                  <a:srgbClr val="61953D"/>
                </a:solidFill>
                <a:effectLst>
                  <a:outerShdw blurRad="38100" dist="38100" dir="2700000" algn="tl">
                    <a:srgbClr val="000000">
                      <a:alpha val="43137"/>
                    </a:srgbClr>
                  </a:outerShdw>
                </a:effectLst>
              </a:rPr>
              <a:t>, προκαθορισμένες και αναδυόμενες κατηγορίες ανάλυσης-</a:t>
            </a:r>
            <a:r>
              <a:rPr lang="en-US" sz="2100" b="1" dirty="0" smtClean="0">
                <a:solidFill>
                  <a:srgbClr val="61953D"/>
                </a:solidFill>
                <a:effectLst>
                  <a:outerShdw blurRad="38100" dist="38100" dir="2700000" algn="tl">
                    <a:srgbClr val="000000">
                      <a:alpha val="43137"/>
                    </a:srgbClr>
                  </a:outerShdw>
                </a:effectLst>
              </a:rPr>
              <a:t> </a:t>
            </a:r>
            <a:r>
              <a:rPr lang="el-GR" sz="2100" b="1" dirty="0" smtClean="0">
                <a:solidFill>
                  <a:srgbClr val="61953D"/>
                </a:solidFill>
                <a:effectLst>
                  <a:outerShdw blurRad="38100" dist="38100" dir="2700000" algn="tl">
                    <a:srgbClr val="000000">
                      <a:alpha val="43137"/>
                    </a:srgbClr>
                  </a:outerShdw>
                </a:effectLst>
              </a:rPr>
              <a:t>εργαλείο </a:t>
            </a:r>
            <a:r>
              <a:rPr lang="en-US" sz="2100" b="1" dirty="0" smtClean="0">
                <a:solidFill>
                  <a:srgbClr val="61953D"/>
                </a:solidFill>
                <a:effectLst>
                  <a:outerShdw blurRad="38100" dist="38100" dir="2700000" algn="tl">
                    <a:srgbClr val="000000">
                      <a:alpha val="43137"/>
                    </a:srgbClr>
                  </a:outerShdw>
                </a:effectLst>
              </a:rPr>
              <a:t>SPSS- </a:t>
            </a:r>
            <a:r>
              <a:rPr lang="el-GR" sz="2100" b="1" dirty="0" smtClean="0">
                <a:solidFill>
                  <a:schemeClr val="tx1"/>
                </a:solidFill>
                <a:effectLst>
                  <a:outerShdw blurRad="38100" dist="38100" dir="2700000" algn="tl">
                    <a:srgbClr val="000000">
                      <a:alpha val="43137"/>
                    </a:srgbClr>
                  </a:outerShdw>
                </a:effectLst>
              </a:rPr>
              <a:t>στην ποιοτική</a:t>
            </a:r>
            <a:r>
              <a:rPr lang="el-GR" sz="2100" b="1" dirty="0" smtClean="0">
                <a:solidFill>
                  <a:srgbClr val="61953D"/>
                </a:solidFill>
                <a:effectLst>
                  <a:outerShdw blurRad="38100" dist="38100" dir="2700000" algn="tl">
                    <a:srgbClr val="000000">
                      <a:alpha val="43137"/>
                    </a:srgbClr>
                  </a:outerShdw>
                </a:effectLst>
              </a:rPr>
              <a:t>, Ποιοτική</a:t>
            </a:r>
            <a:r>
              <a:rPr lang="el-GR" sz="2100" b="1" dirty="0" smtClean="0">
                <a:solidFill>
                  <a:srgbClr val="9F1D1D"/>
                </a:solidFill>
                <a:effectLst>
                  <a:outerShdw blurRad="38100" dist="38100" dir="2700000" algn="tl">
                    <a:srgbClr val="000000">
                      <a:alpha val="43137"/>
                    </a:srgbClr>
                  </a:outerShdw>
                </a:effectLst>
              </a:rPr>
              <a:t> </a:t>
            </a:r>
            <a:r>
              <a:rPr lang="el-GR" sz="2100" b="1" dirty="0" smtClean="0">
                <a:solidFill>
                  <a:srgbClr val="61953D"/>
                </a:solidFill>
                <a:effectLst>
                  <a:outerShdw blurRad="38100" dist="38100" dir="2700000" algn="tl">
                    <a:srgbClr val="000000">
                      <a:alpha val="43137"/>
                    </a:srgbClr>
                  </a:outerShdw>
                </a:effectLst>
              </a:rPr>
              <a:t>Ανάλυση Περιεχομένου</a:t>
            </a:r>
            <a:r>
              <a:rPr lang="el-GR" sz="2100" b="1" dirty="0" smtClean="0">
                <a:solidFill>
                  <a:srgbClr val="9F1D1D"/>
                </a:solidFill>
                <a:effectLst>
                  <a:outerShdw blurRad="38100" dist="38100" dir="2700000" algn="tl">
                    <a:srgbClr val="000000">
                      <a:alpha val="43137"/>
                    </a:srgbClr>
                  </a:outerShdw>
                </a:effectLst>
              </a:rPr>
              <a:t> </a:t>
            </a:r>
            <a:r>
              <a:rPr lang="el-GR" sz="2100" b="1" dirty="0" smtClean="0">
                <a:solidFill>
                  <a:srgbClr val="61953D"/>
                </a:solidFill>
                <a:effectLst>
                  <a:outerShdw blurRad="38100" dist="38100" dir="2700000" algn="tl">
                    <a:srgbClr val="000000">
                      <a:alpha val="43137"/>
                    </a:srgbClr>
                  </a:outerShdw>
                </a:effectLst>
              </a:rPr>
              <a:t>- Μονάδα ανάλυσης η φράση με θεματική αυτοτέλεια</a:t>
            </a:r>
          </a:p>
          <a:p>
            <a:pPr lvl="0" defTabSz="1066800">
              <a:lnSpc>
                <a:spcPct val="90000"/>
              </a:lnSpc>
              <a:spcAft>
                <a:spcPts val="0"/>
              </a:spcAft>
            </a:pPr>
            <a:r>
              <a:rPr lang="el-GR" sz="2100" b="1" kern="1200" dirty="0" smtClean="0">
                <a:solidFill>
                  <a:srgbClr val="9F1D1D"/>
                </a:solidFill>
                <a:effectLst>
                  <a:outerShdw blurRad="38100" dist="38100" dir="2700000" algn="tl">
                    <a:srgbClr val="000000">
                      <a:alpha val="43137"/>
                    </a:srgbClr>
                  </a:outerShdw>
                </a:effectLst>
              </a:rPr>
              <a:t>Αξιοπιστία-Εγκυρότητα:</a:t>
            </a:r>
            <a:r>
              <a:rPr lang="el-GR" sz="2100" b="1" dirty="0" smtClean="0">
                <a:solidFill>
                  <a:srgbClr val="61953D"/>
                </a:solidFill>
                <a:effectLst>
                  <a:outerShdw blurRad="38100" dist="38100" dir="2700000" algn="tl">
                    <a:srgbClr val="000000">
                      <a:alpha val="43137"/>
                    </a:srgbClr>
                  </a:outerShdw>
                </a:effectLst>
              </a:rPr>
              <a:t> Τριγωνισμός μέσω μεικτής μεθόδου</a:t>
            </a:r>
            <a:endParaRPr lang="en-GB" sz="2100" b="1" kern="1200" dirty="0">
              <a:solidFill>
                <a:srgbClr val="61953D"/>
              </a:solidFill>
              <a:effectLst>
                <a:outerShdw blurRad="38100" dist="38100" dir="2700000" algn="tl">
                  <a:srgbClr val="000000">
                    <a:alpha val="43137"/>
                  </a:srgbClr>
                </a:outerShdw>
              </a:effectLst>
            </a:endParaRPr>
          </a:p>
        </p:txBody>
      </p:sp>
      <p:sp>
        <p:nvSpPr>
          <p:cNvPr id="7" name="6 - Έλλειψη"/>
          <p:cNvSpPr/>
          <p:nvPr/>
        </p:nvSpPr>
        <p:spPr>
          <a:xfrm>
            <a:off x="785786" y="4429132"/>
            <a:ext cx="1928826" cy="800068"/>
          </a:xfrm>
          <a:prstGeom prst="ellipse">
            <a:avLst/>
          </a:prstGeom>
          <a:solidFill>
            <a:schemeClr val="accent5">
              <a:lumMod val="75000"/>
            </a:schemeClr>
          </a:solidFill>
          <a:ln>
            <a:noFill/>
          </a:ln>
          <a:effectLst>
            <a:outerShdw blurRad="50800" dist="38100" dir="5400000" algn="t" rotWithShape="0">
              <a:prstClr val="black">
                <a:alpha val="4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7 - TextBox"/>
          <p:cNvSpPr txBox="1"/>
          <p:nvPr/>
        </p:nvSpPr>
        <p:spPr>
          <a:xfrm>
            <a:off x="785786" y="4572008"/>
            <a:ext cx="1857388" cy="461665"/>
          </a:xfrm>
          <a:prstGeom prst="rect">
            <a:avLst/>
          </a:prstGeom>
          <a:noFill/>
        </p:spPr>
        <p:txBody>
          <a:bodyPr wrap="square" rtlCol="0">
            <a:spAutoFit/>
          </a:bodyPr>
          <a:lstStyle/>
          <a:p>
            <a:pPr algn="ctr"/>
            <a:r>
              <a:rPr lang="el-GR" b="1" dirty="0" smtClean="0">
                <a:solidFill>
                  <a:schemeClr val="bg1"/>
                </a:solidFill>
                <a:effectLst>
                  <a:outerShdw blurRad="38100" dist="38100" dir="2700000" algn="tl">
                    <a:srgbClr val="000000">
                      <a:alpha val="43137"/>
                    </a:srgbClr>
                  </a:outerShdw>
                </a:effectLst>
              </a:rPr>
              <a:t>Α’ Φάση</a:t>
            </a:r>
            <a:endParaRPr lang="en-GB"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7. Ερευνητικό πλαίσιο 3/9</a:t>
            </a:r>
            <a:endParaRPr lang="el-GR" sz="3600" b="1" dirty="0"/>
          </a:p>
        </p:txBody>
      </p:sp>
      <p:graphicFrame>
        <p:nvGraphicFramePr>
          <p:cNvPr id="6" name="5 - Διάγραμμα"/>
          <p:cNvGraphicFramePr/>
          <p:nvPr/>
        </p:nvGraphicFramePr>
        <p:xfrm>
          <a:off x="1071538" y="1357298"/>
          <a:ext cx="7286676" cy="461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 Έλλειψη"/>
          <p:cNvSpPr/>
          <p:nvPr/>
        </p:nvSpPr>
        <p:spPr>
          <a:xfrm>
            <a:off x="755576" y="2492896"/>
            <a:ext cx="2000264" cy="1286454"/>
          </a:xfrm>
          <a:prstGeom prst="ellipse">
            <a:avLst/>
          </a:prstGeom>
          <a:solidFill>
            <a:srgbClr val="A27B00"/>
          </a:solidFill>
          <a:ln>
            <a:noFill/>
          </a:ln>
          <a:effectLst>
            <a:outerShdw blurRad="50800" dist="38100" dir="5400000" algn="t" rotWithShape="0">
              <a:prstClr val="black">
                <a:alpha val="4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4 - TextBox"/>
          <p:cNvSpPr txBox="1"/>
          <p:nvPr/>
        </p:nvSpPr>
        <p:spPr>
          <a:xfrm>
            <a:off x="827584" y="2708920"/>
            <a:ext cx="1857388" cy="830997"/>
          </a:xfrm>
          <a:prstGeom prst="rect">
            <a:avLst/>
          </a:prstGeom>
          <a:noFill/>
        </p:spPr>
        <p:txBody>
          <a:bodyPr wrap="square" rtlCol="0">
            <a:spAutoFit/>
          </a:bodyPr>
          <a:lstStyle/>
          <a:p>
            <a:pPr algn="ctr"/>
            <a:r>
              <a:rPr lang="el-GR" b="1" dirty="0" smtClean="0">
                <a:solidFill>
                  <a:schemeClr val="bg1"/>
                </a:solidFill>
                <a:effectLst>
                  <a:outerShdw blurRad="38100" dist="38100" dir="2700000" algn="tl">
                    <a:srgbClr val="000000">
                      <a:alpha val="43137"/>
                    </a:srgbClr>
                  </a:outerShdw>
                </a:effectLst>
              </a:rPr>
              <a:t>2</a:t>
            </a:r>
            <a:r>
              <a:rPr lang="el-GR" b="1" baseline="30000" dirty="0" smtClean="0">
                <a:solidFill>
                  <a:schemeClr val="bg1"/>
                </a:solidFill>
                <a:effectLst>
                  <a:outerShdw blurRad="38100" dist="38100" dir="2700000" algn="tl">
                    <a:srgbClr val="000000">
                      <a:alpha val="43137"/>
                    </a:srgbClr>
                  </a:outerShdw>
                </a:effectLst>
              </a:rPr>
              <a:t>ο</a:t>
            </a:r>
            <a:r>
              <a:rPr lang="el-GR" b="1" dirty="0" smtClean="0">
                <a:solidFill>
                  <a:schemeClr val="bg1"/>
                </a:solidFill>
                <a:effectLst>
                  <a:outerShdw blurRad="38100" dist="38100" dir="2700000" algn="tl">
                    <a:srgbClr val="000000">
                      <a:alpha val="43137"/>
                    </a:srgbClr>
                  </a:outerShdw>
                </a:effectLst>
              </a:rPr>
              <a:t> μέρος της έρευνας</a:t>
            </a:r>
            <a:endParaRPr lang="en-GB" b="1" dirty="0">
              <a:solidFill>
                <a:schemeClr val="bg1"/>
              </a:solidFill>
              <a:effectLst>
                <a:outerShdw blurRad="38100" dist="38100" dir="2700000" algn="tl">
                  <a:srgbClr val="000000">
                    <a:alpha val="43137"/>
                  </a:srgbClr>
                </a:outerShdw>
              </a:effectLst>
            </a:endParaRPr>
          </a:p>
        </p:txBody>
      </p:sp>
      <p:sp>
        <p:nvSpPr>
          <p:cNvPr id="12" name="Στρογγυλεμένο ορθογώνιο 4"/>
          <p:cNvSpPr/>
          <p:nvPr/>
        </p:nvSpPr>
        <p:spPr>
          <a:xfrm>
            <a:off x="2843808" y="2420888"/>
            <a:ext cx="6072230" cy="381642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l" defTabSz="1066800">
              <a:lnSpc>
                <a:spcPct val="90000"/>
              </a:lnSpc>
              <a:spcBef>
                <a:spcPct val="0"/>
              </a:spcBef>
              <a:spcAft>
                <a:spcPts val="0"/>
              </a:spcAft>
            </a:pPr>
            <a:r>
              <a:rPr lang="el-GR" sz="2100" b="1" kern="1200" dirty="0" smtClean="0">
                <a:solidFill>
                  <a:srgbClr val="9F1D1D"/>
                </a:solidFill>
                <a:effectLst>
                  <a:outerShdw blurRad="38100" dist="38100" dir="2700000" algn="tl">
                    <a:srgbClr val="000000">
                      <a:alpha val="43137"/>
                    </a:srgbClr>
                  </a:outerShdw>
                </a:effectLst>
              </a:rPr>
              <a:t>Είδος </a:t>
            </a:r>
            <a:r>
              <a:rPr lang="el-GR" sz="2100" b="1" dirty="0" smtClean="0">
                <a:solidFill>
                  <a:srgbClr val="9F1D1D"/>
                </a:solidFill>
                <a:effectLst>
                  <a:outerShdw blurRad="38100" dist="38100" dir="2700000" algn="tl">
                    <a:srgbClr val="000000">
                      <a:alpha val="43137"/>
                    </a:srgbClr>
                  </a:outerShdw>
                </a:effectLst>
              </a:rPr>
              <a:t>Έ</a:t>
            </a:r>
            <a:r>
              <a:rPr lang="el-GR" sz="2100" b="1" kern="1200" dirty="0" smtClean="0">
                <a:solidFill>
                  <a:srgbClr val="9F1D1D"/>
                </a:solidFill>
                <a:effectLst>
                  <a:outerShdw blurRad="38100" dist="38100" dir="2700000" algn="tl">
                    <a:srgbClr val="000000">
                      <a:alpha val="43137"/>
                    </a:srgbClr>
                  </a:outerShdw>
                </a:effectLst>
              </a:rPr>
              <a:t>ρευνας: </a:t>
            </a:r>
            <a:r>
              <a:rPr lang="el-GR" sz="2100" b="1" kern="1200" dirty="0" smtClean="0">
                <a:solidFill>
                  <a:srgbClr val="61953D"/>
                </a:solidFill>
                <a:effectLst>
                  <a:outerShdw blurRad="38100" dist="38100" dir="2700000" algn="tl">
                    <a:srgbClr val="000000">
                      <a:alpha val="43137"/>
                    </a:srgbClr>
                  </a:outerShdw>
                </a:effectLst>
              </a:rPr>
              <a:t>Διαμορφωτική Αξιολόγηση ΕΥ</a:t>
            </a:r>
            <a:endParaRPr lang="el-GR" sz="2100" i="1" kern="1200" dirty="0" smtClean="0">
              <a:solidFill>
                <a:schemeClr val="tx1"/>
              </a:solidFill>
            </a:endParaRPr>
          </a:p>
          <a:p>
            <a:pPr lvl="0" algn="l" defTabSz="1066800">
              <a:lnSpc>
                <a:spcPct val="90000"/>
              </a:lnSpc>
              <a:spcBef>
                <a:spcPct val="0"/>
              </a:spcBef>
              <a:spcAft>
                <a:spcPts val="0"/>
              </a:spcAft>
            </a:pPr>
            <a:r>
              <a:rPr lang="el-GR" sz="2100" b="1" kern="1200" dirty="0" smtClean="0">
                <a:solidFill>
                  <a:srgbClr val="9F1D1D"/>
                </a:solidFill>
                <a:effectLst>
                  <a:outerShdw blurRad="38100" dist="38100" dir="2700000" algn="tl">
                    <a:srgbClr val="000000">
                      <a:alpha val="43137"/>
                    </a:srgbClr>
                  </a:outerShdw>
                </a:effectLst>
              </a:rPr>
              <a:t>Χρονική περίοδος: </a:t>
            </a:r>
            <a:r>
              <a:rPr lang="el-GR" sz="2100" b="1" dirty="0" smtClean="0">
                <a:solidFill>
                  <a:srgbClr val="61953D"/>
                </a:solidFill>
                <a:effectLst>
                  <a:outerShdw blurRad="38100" dist="38100" dir="2700000" algn="tl">
                    <a:srgbClr val="000000">
                      <a:alpha val="43137"/>
                    </a:srgbClr>
                  </a:outerShdw>
                </a:effectLst>
              </a:rPr>
              <a:t>10 Φεβρουαρίου-3 Μαρτίου 2022</a:t>
            </a:r>
            <a:endParaRPr lang="el-GR" sz="2100" b="1" kern="1200" dirty="0" smtClean="0">
              <a:solidFill>
                <a:srgbClr val="61953D"/>
              </a:solidFill>
              <a:effectLst>
                <a:outerShdw blurRad="38100" dist="38100" dir="2700000" algn="tl">
                  <a:srgbClr val="000000">
                    <a:alpha val="43137"/>
                  </a:srgbClr>
                </a:outerShdw>
              </a:effectLst>
            </a:endParaRPr>
          </a:p>
          <a:p>
            <a:pPr lvl="0" defTabSz="1066800">
              <a:lnSpc>
                <a:spcPct val="90000"/>
              </a:lnSpc>
              <a:spcAft>
                <a:spcPts val="0"/>
              </a:spcAft>
            </a:pPr>
            <a:r>
              <a:rPr lang="el-GR" sz="2100" b="1" kern="1200" dirty="0" smtClean="0">
                <a:solidFill>
                  <a:srgbClr val="9F1D1D"/>
                </a:solidFill>
                <a:effectLst>
                  <a:outerShdw blurRad="38100" dist="38100" dir="2700000" algn="tl">
                    <a:srgbClr val="000000">
                      <a:alpha val="43137"/>
                    </a:srgbClr>
                  </a:outerShdw>
                </a:effectLst>
              </a:rPr>
              <a:t>Δειγματοληψία</a:t>
            </a:r>
            <a:r>
              <a:rPr lang="el-GR" sz="2100" b="1" dirty="0" smtClean="0">
                <a:solidFill>
                  <a:srgbClr val="61953D"/>
                </a:solidFill>
                <a:effectLst>
                  <a:outerShdw blurRad="38100" dist="38100" dir="2700000" algn="tl">
                    <a:srgbClr val="000000">
                      <a:alpha val="43137"/>
                    </a:srgbClr>
                  </a:outerShdw>
                </a:effectLst>
              </a:rPr>
              <a:t>: Σκόπιμη δειγματοληψία-Δείγμα ευκολίας-36 μαθητές ΣΤ’ Τάξης</a:t>
            </a:r>
            <a:endParaRPr lang="el-GR" sz="2100" b="1" kern="1200" dirty="0" smtClean="0">
              <a:solidFill>
                <a:srgbClr val="61953D"/>
              </a:solidFill>
              <a:effectLst>
                <a:outerShdw blurRad="38100" dist="38100" dir="2700000" algn="tl">
                  <a:srgbClr val="000000">
                    <a:alpha val="43137"/>
                  </a:srgbClr>
                </a:outerShdw>
              </a:effectLst>
            </a:endParaRPr>
          </a:p>
          <a:p>
            <a:pPr lvl="0" algn="l" defTabSz="1066800">
              <a:lnSpc>
                <a:spcPct val="90000"/>
              </a:lnSpc>
              <a:spcBef>
                <a:spcPct val="0"/>
              </a:spcBef>
              <a:spcAft>
                <a:spcPts val="0"/>
              </a:spcAft>
            </a:pPr>
            <a:r>
              <a:rPr lang="el-GR" sz="2100" b="1" dirty="0" smtClean="0">
                <a:solidFill>
                  <a:srgbClr val="9F1D1D"/>
                </a:solidFill>
                <a:effectLst>
                  <a:outerShdw blurRad="38100" dist="38100" dir="2700000" algn="tl">
                    <a:srgbClr val="000000">
                      <a:alpha val="43137"/>
                    </a:srgbClr>
                  </a:outerShdw>
                </a:effectLst>
              </a:rPr>
              <a:t>Μέθοδος: </a:t>
            </a:r>
            <a:r>
              <a:rPr lang="el-GR" sz="2100" b="1" dirty="0" smtClean="0">
                <a:solidFill>
                  <a:srgbClr val="61953D"/>
                </a:solidFill>
                <a:effectLst>
                  <a:outerShdw blurRad="38100" dist="38100" dir="2700000" algn="tl">
                    <a:srgbClr val="000000">
                      <a:alpha val="43137"/>
                    </a:srgbClr>
                  </a:outerShdw>
                </a:effectLst>
              </a:rPr>
              <a:t>Μέθοδος </a:t>
            </a:r>
            <a:r>
              <a:rPr lang="el-GR" sz="2100" b="1" dirty="0" err="1" smtClean="0">
                <a:solidFill>
                  <a:srgbClr val="61953D"/>
                </a:solidFill>
                <a:effectLst>
                  <a:outerShdw blurRad="38100" dist="38100" dir="2700000" algn="tl">
                    <a:srgbClr val="000000">
                      <a:alpha val="43137"/>
                    </a:srgbClr>
                  </a:outerShdw>
                </a:effectLst>
              </a:rPr>
              <a:t>επαναχορήγησης</a:t>
            </a:r>
            <a:r>
              <a:rPr lang="en-US" sz="2100" b="1" dirty="0" smtClean="0">
                <a:solidFill>
                  <a:srgbClr val="61953D"/>
                </a:solidFill>
                <a:effectLst>
                  <a:outerShdw blurRad="38100" dist="38100" dir="2700000" algn="tl">
                    <a:srgbClr val="000000">
                      <a:alpha val="43137"/>
                    </a:srgbClr>
                  </a:outerShdw>
                </a:effectLst>
              </a:rPr>
              <a:t> </a:t>
            </a:r>
            <a:r>
              <a:rPr lang="el-GR" sz="2100" b="1" dirty="0" smtClean="0">
                <a:solidFill>
                  <a:srgbClr val="61953D"/>
                </a:solidFill>
                <a:effectLst>
                  <a:outerShdw blurRad="38100" dist="38100" dir="2700000" algn="tl">
                    <a:srgbClr val="000000">
                      <a:alpha val="43137"/>
                    </a:srgbClr>
                  </a:outerShdw>
                </a:effectLst>
              </a:rPr>
              <a:t>2 σταδίων- Ποσοτική μέτρηση</a:t>
            </a:r>
          </a:p>
          <a:p>
            <a:pPr lvl="0" algn="l" defTabSz="1066800">
              <a:lnSpc>
                <a:spcPct val="90000"/>
              </a:lnSpc>
              <a:spcBef>
                <a:spcPct val="0"/>
              </a:spcBef>
              <a:spcAft>
                <a:spcPts val="0"/>
              </a:spcAft>
            </a:pPr>
            <a:r>
              <a:rPr lang="el-GR" sz="2100" b="1" kern="1200" dirty="0" smtClean="0">
                <a:solidFill>
                  <a:srgbClr val="9F1D1D"/>
                </a:solidFill>
                <a:effectLst>
                  <a:outerShdw blurRad="38100" dist="38100" dir="2700000" algn="tl">
                    <a:srgbClr val="000000">
                      <a:alpha val="43137"/>
                    </a:srgbClr>
                  </a:outerShdw>
                </a:effectLst>
              </a:rPr>
              <a:t>Μέσα συλλογής δεδομένων: </a:t>
            </a:r>
            <a:r>
              <a:rPr lang="el-GR" sz="2100" b="1" kern="1200" dirty="0" smtClean="0">
                <a:solidFill>
                  <a:srgbClr val="61953D"/>
                </a:solidFill>
                <a:effectLst>
                  <a:outerShdw blurRad="38100" dist="38100" dir="2700000" algn="tl">
                    <a:srgbClr val="000000">
                      <a:alpha val="43137"/>
                    </a:srgbClr>
                  </a:outerShdw>
                </a:effectLst>
              </a:rPr>
              <a:t>Τεστ αξιολόγησης/επίδοσης μη σταθμισμένο</a:t>
            </a:r>
          </a:p>
          <a:p>
            <a:pPr lvl="0" defTabSz="1066800">
              <a:lnSpc>
                <a:spcPct val="90000"/>
              </a:lnSpc>
              <a:spcAft>
                <a:spcPts val="0"/>
              </a:spcAft>
            </a:pPr>
            <a:r>
              <a:rPr lang="el-GR" sz="2100" b="1" dirty="0" smtClean="0">
                <a:solidFill>
                  <a:srgbClr val="9F1D1D"/>
                </a:solidFill>
                <a:effectLst>
                  <a:outerShdw blurRad="38100" dist="38100" dir="2700000" algn="tl">
                    <a:srgbClr val="000000">
                      <a:alpha val="43137"/>
                    </a:srgbClr>
                  </a:outerShdw>
                </a:effectLst>
              </a:rPr>
              <a:t>Επεξεργασία δεδομένων: </a:t>
            </a:r>
            <a:r>
              <a:rPr lang="el-GR" sz="2100" b="1" dirty="0" smtClean="0">
                <a:solidFill>
                  <a:srgbClr val="61953D"/>
                </a:solidFill>
                <a:effectLst>
                  <a:outerShdw blurRad="38100" dist="38100" dir="2700000" algn="tl">
                    <a:srgbClr val="000000">
                      <a:alpha val="43137"/>
                    </a:srgbClr>
                  </a:outerShdw>
                </a:effectLst>
              </a:rPr>
              <a:t>Ποσοτική- εργαλείο </a:t>
            </a:r>
            <a:r>
              <a:rPr lang="en-US" sz="2100" b="1" dirty="0" smtClean="0">
                <a:solidFill>
                  <a:srgbClr val="61953D"/>
                </a:solidFill>
                <a:effectLst>
                  <a:outerShdw blurRad="38100" dist="38100" dir="2700000" algn="tl">
                    <a:srgbClr val="000000">
                      <a:alpha val="43137"/>
                    </a:srgbClr>
                  </a:outerShdw>
                </a:effectLst>
              </a:rPr>
              <a:t>SPSS</a:t>
            </a:r>
            <a:endParaRPr lang="el-GR" sz="2100" b="1" dirty="0" smtClean="0">
              <a:solidFill>
                <a:srgbClr val="61953D"/>
              </a:solidFill>
              <a:effectLst>
                <a:outerShdw blurRad="38100" dist="38100" dir="2700000" algn="tl">
                  <a:srgbClr val="000000">
                    <a:alpha val="43137"/>
                  </a:srgbClr>
                </a:outerShdw>
              </a:effectLst>
            </a:endParaRPr>
          </a:p>
          <a:p>
            <a:pPr defTabSz="1066800">
              <a:lnSpc>
                <a:spcPct val="90000"/>
              </a:lnSpc>
              <a:spcAft>
                <a:spcPts val="0"/>
              </a:spcAft>
            </a:pPr>
            <a:r>
              <a:rPr lang="el-GR" sz="2100" b="1" dirty="0" smtClean="0">
                <a:solidFill>
                  <a:srgbClr val="9F1D1D"/>
                </a:solidFill>
                <a:effectLst>
                  <a:outerShdw blurRad="38100" dist="38100" dir="2700000" algn="tl">
                    <a:srgbClr val="000000">
                      <a:alpha val="43137"/>
                    </a:srgbClr>
                  </a:outerShdw>
                </a:effectLst>
              </a:rPr>
              <a:t>Αξιοπιστία-Εγκυρότητα: </a:t>
            </a:r>
            <a:r>
              <a:rPr lang="el-GR" sz="2100" b="1" dirty="0" smtClean="0">
                <a:solidFill>
                  <a:srgbClr val="61953D"/>
                </a:solidFill>
                <a:effectLst>
                  <a:outerShdw blurRad="38100" dist="38100" dir="2700000" algn="tl">
                    <a:srgbClr val="000000">
                      <a:alpha val="43137"/>
                    </a:srgbClr>
                  </a:outerShdw>
                </a:effectLst>
              </a:rPr>
              <a:t>Αξιοπιστία- έλεγχος συνάφειας x2</a:t>
            </a:r>
            <a:r>
              <a:rPr lang="el-GR" sz="2000" dirty="0" smtClean="0">
                <a:latin typeface="Times New Roman"/>
                <a:ea typeface="Times New Roman"/>
              </a:rPr>
              <a:t> </a:t>
            </a:r>
            <a:r>
              <a:rPr lang="en-US" sz="2100" b="1" dirty="0" smtClean="0">
                <a:solidFill>
                  <a:srgbClr val="61953D"/>
                </a:solidFill>
                <a:effectLst>
                  <a:outerShdw blurRad="38100" dist="38100" dir="2700000" algn="tl">
                    <a:srgbClr val="000000">
                      <a:alpha val="43137"/>
                    </a:srgbClr>
                  </a:outerShdw>
                </a:effectLst>
              </a:rPr>
              <a:t>, </a:t>
            </a:r>
            <a:r>
              <a:rPr lang="el-GR" sz="2100" b="1" dirty="0" smtClean="0">
                <a:solidFill>
                  <a:srgbClr val="61953D"/>
                </a:solidFill>
                <a:effectLst>
                  <a:outerShdw blurRad="38100" dist="38100" dir="2700000" algn="tl">
                    <a:srgbClr val="000000">
                      <a:alpha val="43137"/>
                    </a:srgbClr>
                  </a:outerShdw>
                </a:effectLst>
              </a:rPr>
              <a:t>Εγκυρότητα-δείκτης λόγου εγκυρότητας περιεχομένου</a:t>
            </a:r>
            <a:endParaRPr lang="en-GB" sz="2100" b="1" dirty="0" smtClean="0">
              <a:solidFill>
                <a:srgbClr val="61953D"/>
              </a:solidFill>
              <a:effectLst>
                <a:outerShdw blurRad="38100" dist="38100" dir="2700000" algn="tl">
                  <a:srgbClr val="000000">
                    <a:alpha val="43137"/>
                  </a:srgbClr>
                </a:outerShdw>
              </a:effectLst>
            </a:endParaRPr>
          </a:p>
          <a:p>
            <a:pPr lvl="0" defTabSz="1066800">
              <a:lnSpc>
                <a:spcPct val="90000"/>
              </a:lnSpc>
              <a:spcAft>
                <a:spcPts val="0"/>
              </a:spcAft>
            </a:pPr>
            <a:endParaRPr lang="el-GR" sz="2100" b="1" dirty="0" smtClean="0">
              <a:solidFill>
                <a:srgbClr val="61953D"/>
              </a:solidFill>
              <a:effectLst>
                <a:outerShdw blurRad="38100" dist="38100" dir="2700000" algn="tl">
                  <a:srgbClr val="000000">
                    <a:alpha val="43137"/>
                  </a:srgbClr>
                </a:outerShdw>
              </a:effectLst>
            </a:endParaRPr>
          </a:p>
          <a:p>
            <a:pPr lvl="0" defTabSz="1066800">
              <a:lnSpc>
                <a:spcPct val="90000"/>
              </a:lnSpc>
              <a:spcAft>
                <a:spcPts val="0"/>
              </a:spcAft>
            </a:pPr>
            <a:endParaRPr lang="el-GR" sz="2100" b="1" dirty="0" smtClean="0">
              <a:solidFill>
                <a:srgbClr val="61953D"/>
              </a:solidFill>
              <a:effectLst>
                <a:outerShdw blurRad="38100" dist="38100" dir="2700000" algn="tl">
                  <a:srgbClr val="000000">
                    <a:alpha val="43137"/>
                  </a:srgbClr>
                </a:outerShdw>
              </a:effectLst>
            </a:endParaRPr>
          </a:p>
        </p:txBody>
      </p:sp>
      <p:sp>
        <p:nvSpPr>
          <p:cNvPr id="7" name="6 - Έλλειψη"/>
          <p:cNvSpPr/>
          <p:nvPr/>
        </p:nvSpPr>
        <p:spPr>
          <a:xfrm>
            <a:off x="827584" y="4365104"/>
            <a:ext cx="1928826" cy="869796"/>
          </a:xfrm>
          <a:prstGeom prst="ellipse">
            <a:avLst/>
          </a:prstGeom>
          <a:solidFill>
            <a:schemeClr val="bg2">
              <a:lumMod val="50000"/>
            </a:schemeClr>
          </a:solidFill>
          <a:ln>
            <a:noFill/>
          </a:ln>
          <a:effectLst>
            <a:outerShdw blurRad="50800" dist="38100" dir="5400000" algn="t" rotWithShape="0">
              <a:prstClr val="black">
                <a:alpha val="4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7 - TextBox"/>
          <p:cNvSpPr txBox="1"/>
          <p:nvPr/>
        </p:nvSpPr>
        <p:spPr>
          <a:xfrm>
            <a:off x="827584" y="4509120"/>
            <a:ext cx="1857388" cy="461665"/>
          </a:xfrm>
          <a:prstGeom prst="rect">
            <a:avLst/>
          </a:prstGeom>
          <a:noFill/>
        </p:spPr>
        <p:txBody>
          <a:bodyPr wrap="square" rtlCol="0">
            <a:spAutoFit/>
          </a:bodyPr>
          <a:lstStyle/>
          <a:p>
            <a:pPr algn="ctr"/>
            <a:r>
              <a:rPr lang="el-GR" b="1" dirty="0" smtClean="0">
                <a:solidFill>
                  <a:schemeClr val="bg1"/>
                </a:solidFill>
                <a:effectLst>
                  <a:outerShdw blurRad="38100" dist="38100" dir="2700000" algn="tl">
                    <a:srgbClr val="000000">
                      <a:alpha val="43137"/>
                    </a:srgbClr>
                  </a:outerShdw>
                </a:effectLst>
              </a:rPr>
              <a:t> Β’ Φάση</a:t>
            </a:r>
            <a:endParaRPr lang="en-GB"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7. Ερευνητικό πλαίσιο 4/9</a:t>
            </a:r>
            <a:endParaRPr lang="el-GR" sz="3600" b="1" dirty="0"/>
          </a:p>
        </p:txBody>
      </p:sp>
      <p:graphicFrame>
        <p:nvGraphicFramePr>
          <p:cNvPr id="6" name="5 - Διάγραμμα"/>
          <p:cNvGraphicFramePr/>
          <p:nvPr/>
        </p:nvGraphicFramePr>
        <p:xfrm>
          <a:off x="1071538" y="1571612"/>
          <a:ext cx="7286676" cy="4616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3 - Έλλειψη"/>
          <p:cNvSpPr/>
          <p:nvPr/>
        </p:nvSpPr>
        <p:spPr>
          <a:xfrm>
            <a:off x="683568" y="3212976"/>
            <a:ext cx="1800200" cy="1368152"/>
          </a:xfrm>
          <a:prstGeom prst="ellipse">
            <a:avLst/>
          </a:prstGeom>
          <a:solidFill>
            <a:srgbClr val="EB7321"/>
          </a:solidFill>
          <a:ln>
            <a:noFill/>
          </a:ln>
          <a:effectLst>
            <a:outerShdw blurRad="50800" dist="38100" dir="5400000" algn="t" rotWithShape="0">
              <a:prstClr val="black">
                <a:alpha val="4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6 - TextBox"/>
          <p:cNvSpPr txBox="1"/>
          <p:nvPr/>
        </p:nvSpPr>
        <p:spPr>
          <a:xfrm>
            <a:off x="2771800" y="2204864"/>
            <a:ext cx="6048672" cy="2246769"/>
          </a:xfrm>
          <a:prstGeom prst="rect">
            <a:avLst/>
          </a:prstGeom>
          <a:noFill/>
        </p:spPr>
        <p:txBody>
          <a:bodyPr wrap="square" rtlCol="0">
            <a:spAutoFit/>
          </a:bodyPr>
          <a:lstStyle/>
          <a:p>
            <a:pPr>
              <a:buFont typeface="Arial" pitchFamily="34" charset="0"/>
              <a:buChar char="•"/>
            </a:pPr>
            <a:r>
              <a:rPr lang="el-GR" sz="2000" b="1" dirty="0" smtClean="0">
                <a:solidFill>
                  <a:srgbClr val="1B8391"/>
                </a:solidFill>
                <a:effectLst>
                  <a:outerShdw blurRad="38100" dist="38100" dir="2700000" algn="tl">
                    <a:srgbClr val="000000">
                      <a:alpha val="43137"/>
                    </a:srgbClr>
                  </a:outerShdw>
                </a:effectLst>
              </a:rPr>
              <a:t>1</a:t>
            </a:r>
            <a:r>
              <a:rPr lang="el-GR" sz="2000" b="1" baseline="30000" dirty="0" smtClean="0">
                <a:solidFill>
                  <a:srgbClr val="1B8391"/>
                </a:solidFill>
                <a:effectLst>
                  <a:outerShdw blurRad="38100" dist="38100" dir="2700000" algn="tl">
                    <a:srgbClr val="000000">
                      <a:alpha val="43137"/>
                    </a:srgbClr>
                  </a:outerShdw>
                </a:effectLst>
              </a:rPr>
              <a:t>ο</a:t>
            </a:r>
            <a:r>
              <a:rPr lang="el-GR" sz="2000" b="1" dirty="0" smtClean="0">
                <a:solidFill>
                  <a:srgbClr val="1B8391"/>
                </a:solidFill>
                <a:effectLst>
                  <a:outerShdw blurRad="38100" dist="38100" dir="2700000" algn="tl">
                    <a:srgbClr val="000000">
                      <a:alpha val="43137"/>
                    </a:srgbClr>
                  </a:outerShdw>
                </a:effectLst>
              </a:rPr>
              <a:t> ερευνητικό ερώτημα:</a:t>
            </a:r>
          </a:p>
          <a:p>
            <a:r>
              <a:rPr lang="el-GR" sz="2000" b="1" dirty="0" smtClean="0">
                <a:solidFill>
                  <a:srgbClr val="9F1D1D"/>
                </a:solidFill>
                <a:effectLst>
                  <a:outerShdw blurRad="38100" dist="38100" dir="2700000" algn="tl">
                    <a:srgbClr val="000000">
                      <a:alpha val="43137"/>
                    </a:srgbClr>
                  </a:outerShdw>
                </a:effectLst>
              </a:rPr>
              <a:t>Το ΕΥ έχει σχεδιαστεί στο σύνολό του σύμφωνα με τις αρχές της </a:t>
            </a:r>
            <a:r>
              <a:rPr lang="el-GR" sz="2000" b="1" dirty="0" err="1" smtClean="0">
                <a:solidFill>
                  <a:srgbClr val="9F1D1D"/>
                </a:solidFill>
                <a:effectLst>
                  <a:outerShdw blurRad="38100" dist="38100" dir="2700000" algn="tl">
                    <a:srgbClr val="000000">
                      <a:alpha val="43137"/>
                    </a:srgbClr>
                  </a:outerShdw>
                </a:effectLst>
              </a:rPr>
              <a:t>ΕξΑΕ</a:t>
            </a:r>
            <a:endParaRPr lang="el-GR" sz="2000" b="1" dirty="0" smtClean="0">
              <a:solidFill>
                <a:srgbClr val="9F1D1D"/>
              </a:solidFill>
              <a:effectLst>
                <a:outerShdw blurRad="38100" dist="38100" dir="2700000" algn="tl">
                  <a:srgbClr val="000000">
                    <a:alpha val="43137"/>
                  </a:srgbClr>
                </a:outerShdw>
              </a:effectLst>
            </a:endParaRPr>
          </a:p>
          <a:p>
            <a:endParaRPr lang="el-GR" sz="2000" dirty="0" smtClean="0">
              <a:solidFill>
                <a:srgbClr val="9F1D1D"/>
              </a:solidFill>
              <a:effectLst>
                <a:outerShdw blurRad="38100" dist="38100" dir="2700000" algn="tl">
                  <a:srgbClr val="000000">
                    <a:alpha val="43137"/>
                  </a:srgbClr>
                </a:outerShdw>
              </a:effectLst>
            </a:endParaRPr>
          </a:p>
          <a:p>
            <a:pPr>
              <a:buFont typeface="Arial" pitchFamily="34" charset="0"/>
              <a:buChar char="•"/>
            </a:pPr>
            <a:r>
              <a:rPr lang="el-GR" sz="2000" b="1" dirty="0" smtClean="0">
                <a:solidFill>
                  <a:srgbClr val="1B8391"/>
                </a:solidFill>
                <a:effectLst>
                  <a:outerShdw blurRad="38100" dist="38100" dir="2700000" algn="tl">
                    <a:srgbClr val="000000">
                      <a:alpha val="43137"/>
                    </a:srgbClr>
                  </a:outerShdw>
                </a:effectLst>
              </a:rPr>
              <a:t>2</a:t>
            </a:r>
            <a:r>
              <a:rPr lang="el-GR" sz="2000" b="1" baseline="30000" dirty="0" smtClean="0">
                <a:solidFill>
                  <a:srgbClr val="1B8391"/>
                </a:solidFill>
                <a:effectLst>
                  <a:outerShdw blurRad="38100" dist="38100" dir="2700000" algn="tl">
                    <a:srgbClr val="000000">
                      <a:alpha val="43137"/>
                    </a:srgbClr>
                  </a:outerShdw>
                </a:effectLst>
              </a:rPr>
              <a:t>ο</a:t>
            </a:r>
            <a:r>
              <a:rPr lang="el-GR" sz="2000" b="1" dirty="0" smtClean="0">
                <a:solidFill>
                  <a:srgbClr val="1B8391"/>
                </a:solidFill>
                <a:effectLst>
                  <a:outerShdw blurRad="38100" dist="38100" dir="2700000" algn="tl">
                    <a:srgbClr val="000000">
                      <a:alpha val="43137"/>
                    </a:srgbClr>
                  </a:outerShdw>
                </a:effectLst>
              </a:rPr>
              <a:t> ερευνητικό ερώτημα: </a:t>
            </a:r>
            <a:r>
              <a:rPr lang="el-GR" sz="2000" b="1" dirty="0" smtClean="0">
                <a:solidFill>
                  <a:srgbClr val="9F1D1D"/>
                </a:solidFill>
                <a:effectLst>
                  <a:outerShdw blurRad="38100" dist="38100" dir="2700000" algn="tl">
                    <a:srgbClr val="000000">
                      <a:alpha val="43137"/>
                    </a:srgbClr>
                  </a:outerShdw>
                </a:effectLst>
              </a:rPr>
              <a:t>Το ΕΥ έχει σχεδιαστεί σύμφωνα με τις αρχές της </a:t>
            </a:r>
            <a:r>
              <a:rPr lang="el-GR" sz="2000" b="1" dirty="0" err="1" smtClean="0">
                <a:solidFill>
                  <a:srgbClr val="9F1D1D"/>
                </a:solidFill>
                <a:effectLst>
                  <a:outerShdw blurRad="38100" dist="38100" dir="2700000" algn="tl">
                    <a:srgbClr val="000000">
                      <a:alpha val="43137"/>
                    </a:srgbClr>
                  </a:outerShdw>
                </a:effectLst>
              </a:rPr>
              <a:t>Πολυμεσικής</a:t>
            </a:r>
            <a:r>
              <a:rPr lang="el-GR" sz="2000" b="1" dirty="0" smtClean="0">
                <a:solidFill>
                  <a:srgbClr val="9F1D1D"/>
                </a:solidFill>
                <a:effectLst>
                  <a:outerShdw blurRad="38100" dist="38100" dir="2700000" algn="tl">
                    <a:srgbClr val="000000">
                      <a:alpha val="43137"/>
                    </a:srgbClr>
                  </a:outerShdw>
                </a:effectLst>
              </a:rPr>
              <a:t> Μάθησης</a:t>
            </a:r>
          </a:p>
          <a:p>
            <a:endParaRPr lang="en-GB" sz="2000" b="1" dirty="0">
              <a:solidFill>
                <a:srgbClr val="1B8391"/>
              </a:solidFill>
              <a:effectLst>
                <a:outerShdw blurRad="38100" dist="38100" dir="2700000" algn="tl">
                  <a:srgbClr val="000000">
                    <a:alpha val="43137"/>
                  </a:srgbClr>
                </a:outerShdw>
              </a:effectLst>
            </a:endParaRPr>
          </a:p>
        </p:txBody>
      </p:sp>
      <p:sp>
        <p:nvSpPr>
          <p:cNvPr id="8" name="7 - TextBox"/>
          <p:cNvSpPr txBox="1"/>
          <p:nvPr/>
        </p:nvSpPr>
        <p:spPr>
          <a:xfrm>
            <a:off x="2786050" y="3933056"/>
            <a:ext cx="6357950" cy="2554545"/>
          </a:xfrm>
          <a:prstGeom prst="rect">
            <a:avLst/>
          </a:prstGeom>
          <a:noFill/>
        </p:spPr>
        <p:txBody>
          <a:bodyPr wrap="square" rtlCol="0">
            <a:spAutoFit/>
          </a:bodyPr>
          <a:lstStyle/>
          <a:p>
            <a:pPr>
              <a:buFont typeface="Arial" pitchFamily="34" charset="0"/>
              <a:buChar char="•"/>
            </a:pPr>
            <a:endParaRPr lang="el-GR" sz="2000" b="1" dirty="0" smtClean="0">
              <a:solidFill>
                <a:srgbClr val="1B8391"/>
              </a:solidFill>
              <a:effectLst>
                <a:outerShdw blurRad="38100" dist="38100" dir="2700000" algn="tl">
                  <a:srgbClr val="000000">
                    <a:alpha val="43137"/>
                  </a:srgbClr>
                </a:outerShdw>
              </a:effectLst>
            </a:endParaRPr>
          </a:p>
          <a:p>
            <a:pPr>
              <a:buFont typeface="Arial" pitchFamily="34" charset="0"/>
              <a:buChar char="•"/>
            </a:pPr>
            <a:r>
              <a:rPr lang="el-GR" sz="2000" b="1" dirty="0" smtClean="0">
                <a:solidFill>
                  <a:srgbClr val="1B8391"/>
                </a:solidFill>
                <a:effectLst>
                  <a:outerShdw blurRad="38100" dist="38100" dir="2700000" algn="tl">
                    <a:srgbClr val="000000">
                      <a:alpha val="43137"/>
                    </a:srgbClr>
                  </a:outerShdw>
                </a:effectLst>
              </a:rPr>
              <a:t>3</a:t>
            </a:r>
            <a:r>
              <a:rPr lang="el-GR" sz="2000" b="1" baseline="30000" dirty="0" smtClean="0">
                <a:solidFill>
                  <a:srgbClr val="1B8391"/>
                </a:solidFill>
                <a:effectLst>
                  <a:outerShdw blurRad="38100" dist="38100" dir="2700000" algn="tl">
                    <a:srgbClr val="000000">
                      <a:alpha val="43137"/>
                    </a:srgbClr>
                  </a:outerShdw>
                </a:effectLst>
              </a:rPr>
              <a:t>ο</a:t>
            </a:r>
            <a:r>
              <a:rPr lang="el-GR" sz="2000" b="1" dirty="0" smtClean="0">
                <a:solidFill>
                  <a:srgbClr val="1B8391"/>
                </a:solidFill>
                <a:effectLst>
                  <a:outerShdw blurRad="38100" dist="38100" dir="2700000" algn="tl">
                    <a:srgbClr val="000000">
                      <a:alpha val="43137"/>
                    </a:srgbClr>
                  </a:outerShdw>
                </a:effectLst>
              </a:rPr>
              <a:t> ερευνητικό ερώτημα: </a:t>
            </a:r>
          </a:p>
          <a:p>
            <a:r>
              <a:rPr lang="el-GR" sz="2000" b="1" u="sng" dirty="0" smtClean="0">
                <a:solidFill>
                  <a:srgbClr val="FF0000"/>
                </a:solidFill>
              </a:rPr>
              <a:t>Δυνατά σημεία</a:t>
            </a:r>
            <a:r>
              <a:rPr lang="el-GR" sz="2000" dirty="0" smtClean="0">
                <a:solidFill>
                  <a:srgbClr val="1B8391"/>
                </a:solidFill>
                <a:effectLst>
                  <a:outerShdw blurRad="38100" dist="38100" dir="2700000" algn="tl">
                    <a:srgbClr val="000000">
                      <a:alpha val="43137"/>
                    </a:srgbClr>
                  </a:outerShdw>
                </a:effectLst>
              </a:rPr>
              <a:t>: </a:t>
            </a:r>
            <a:r>
              <a:rPr lang="el-GR" sz="2000" b="1" dirty="0" smtClean="0">
                <a:solidFill>
                  <a:srgbClr val="9F1D1D"/>
                </a:solidFill>
                <a:effectLst>
                  <a:outerShdw blurRad="38100" dist="38100" dir="2700000" algn="tl">
                    <a:srgbClr val="000000">
                      <a:alpha val="43137"/>
                    </a:srgbClr>
                  </a:outerShdw>
                </a:effectLst>
              </a:rPr>
              <a:t>δραστηριότητες με προεκτάσεις, </a:t>
            </a:r>
            <a:r>
              <a:rPr lang="el-GR" sz="2000" b="1" dirty="0" err="1" smtClean="0">
                <a:solidFill>
                  <a:srgbClr val="9F1D1D"/>
                </a:solidFill>
                <a:effectLst>
                  <a:outerShdw blurRad="38100" dist="38100" dir="2700000" algn="tl">
                    <a:srgbClr val="000000">
                      <a:alpha val="43137"/>
                    </a:srgbClr>
                  </a:outerShdw>
                </a:effectLst>
              </a:rPr>
              <a:t>πολυμεσικότητα</a:t>
            </a:r>
            <a:r>
              <a:rPr lang="el-GR" sz="2000" b="1" dirty="0" smtClean="0">
                <a:solidFill>
                  <a:srgbClr val="9F1D1D"/>
                </a:solidFill>
                <a:effectLst>
                  <a:outerShdw blurRad="38100" dist="38100" dir="2700000" algn="tl">
                    <a:srgbClr val="000000">
                      <a:alpha val="43137"/>
                    </a:srgbClr>
                  </a:outerShdw>
                </a:effectLst>
              </a:rPr>
              <a:t>, δομή ΕΥ</a:t>
            </a:r>
            <a:endParaRPr lang="el-GR" sz="2000" dirty="0" smtClean="0">
              <a:solidFill>
                <a:srgbClr val="9F1D1D"/>
              </a:solidFill>
              <a:effectLst>
                <a:outerShdw blurRad="38100" dist="38100" dir="2700000" algn="tl">
                  <a:srgbClr val="000000">
                    <a:alpha val="43137"/>
                  </a:srgbClr>
                </a:outerShdw>
              </a:effectLst>
            </a:endParaRPr>
          </a:p>
          <a:p>
            <a:r>
              <a:rPr lang="el-GR" sz="2000" b="1" u="sng" dirty="0" smtClean="0">
                <a:solidFill>
                  <a:srgbClr val="FF0000"/>
                </a:solidFill>
              </a:rPr>
              <a:t>Προτεινόμενες βελτιώσεις</a:t>
            </a:r>
            <a:r>
              <a:rPr lang="el-GR" sz="2000" dirty="0" smtClean="0">
                <a:solidFill>
                  <a:srgbClr val="1B8391"/>
                </a:solidFill>
                <a:effectLst>
                  <a:outerShdw blurRad="38100" dist="38100" dir="2700000" algn="tl">
                    <a:srgbClr val="000000">
                      <a:alpha val="43137"/>
                    </a:srgbClr>
                  </a:outerShdw>
                </a:effectLst>
              </a:rPr>
              <a:t>: </a:t>
            </a:r>
            <a:r>
              <a:rPr lang="el-GR" sz="2000" b="1" dirty="0" smtClean="0">
                <a:solidFill>
                  <a:srgbClr val="9F1D1D"/>
                </a:solidFill>
                <a:effectLst>
                  <a:outerShdw blurRad="38100" dist="38100" dir="2700000" algn="tl">
                    <a:srgbClr val="000000">
                      <a:alpha val="43137"/>
                    </a:srgbClr>
                  </a:outerShdw>
                </a:effectLst>
              </a:rPr>
              <a:t>αφαίρεση εικονιδίου ήχου, περισσότερη αλληλεπίδραση, περισσότερες δραστηριότητες που να άπτονται της καθημερινότητας του εκπαιδευόμενου</a:t>
            </a:r>
            <a:endParaRPr lang="el-GR" sz="2000" b="1" dirty="0" smtClean="0">
              <a:solidFill>
                <a:srgbClr val="1B8391"/>
              </a:solidFill>
              <a:effectLst>
                <a:outerShdw blurRad="38100" dist="38100" dir="2700000" algn="tl">
                  <a:srgbClr val="000000">
                    <a:alpha val="43137"/>
                  </a:srgbClr>
                </a:outerShdw>
              </a:effectLst>
            </a:endParaRPr>
          </a:p>
        </p:txBody>
      </p:sp>
      <p:sp>
        <p:nvSpPr>
          <p:cNvPr id="9" name="8 - TextBox"/>
          <p:cNvSpPr txBox="1"/>
          <p:nvPr/>
        </p:nvSpPr>
        <p:spPr>
          <a:xfrm>
            <a:off x="642910" y="3500438"/>
            <a:ext cx="1857388" cy="830997"/>
          </a:xfrm>
          <a:prstGeom prst="rect">
            <a:avLst/>
          </a:prstGeom>
          <a:noFill/>
        </p:spPr>
        <p:txBody>
          <a:bodyPr wrap="square" rtlCol="0">
            <a:spAutoFit/>
          </a:bodyPr>
          <a:lstStyle/>
          <a:p>
            <a:pPr algn="ctr"/>
            <a:r>
              <a:rPr lang="el-GR" b="1" dirty="0" smtClean="0">
                <a:solidFill>
                  <a:schemeClr val="bg1"/>
                </a:solidFill>
                <a:effectLst>
                  <a:outerShdw blurRad="38100" dist="38100" dir="2700000" algn="tl">
                    <a:srgbClr val="000000">
                      <a:alpha val="43137"/>
                    </a:srgbClr>
                  </a:outerShdw>
                </a:effectLst>
              </a:rPr>
              <a:t>1</a:t>
            </a:r>
            <a:r>
              <a:rPr lang="el-GR" b="1" baseline="30000" dirty="0" smtClean="0">
                <a:solidFill>
                  <a:schemeClr val="bg1"/>
                </a:solidFill>
                <a:effectLst>
                  <a:outerShdw blurRad="38100" dist="38100" dir="2700000" algn="tl">
                    <a:srgbClr val="000000">
                      <a:alpha val="43137"/>
                    </a:srgbClr>
                  </a:outerShdw>
                </a:effectLst>
              </a:rPr>
              <a:t>ο</a:t>
            </a:r>
            <a:r>
              <a:rPr lang="el-GR" b="1" dirty="0" smtClean="0">
                <a:solidFill>
                  <a:schemeClr val="bg1"/>
                </a:solidFill>
                <a:effectLst>
                  <a:outerShdw blurRad="38100" dist="38100" dir="2700000" algn="tl">
                    <a:srgbClr val="000000">
                      <a:alpha val="43137"/>
                    </a:srgbClr>
                  </a:outerShdw>
                </a:effectLst>
              </a:rPr>
              <a:t> μέρος της έρευνας</a:t>
            </a:r>
            <a:endParaRPr lang="en-GB"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7. Ερευνητικό πλαίσιο 5/9</a:t>
            </a:r>
            <a:endParaRPr lang="el-GR" sz="3600" b="1" dirty="0"/>
          </a:p>
        </p:txBody>
      </p:sp>
      <p:sp>
        <p:nvSpPr>
          <p:cNvPr id="4" name="3 - Έλλειψη"/>
          <p:cNvSpPr/>
          <p:nvPr/>
        </p:nvSpPr>
        <p:spPr>
          <a:xfrm>
            <a:off x="714348" y="2500306"/>
            <a:ext cx="2000264" cy="1216726"/>
          </a:xfrm>
          <a:prstGeom prst="ellipse">
            <a:avLst/>
          </a:prstGeom>
          <a:solidFill>
            <a:srgbClr val="A27B00"/>
          </a:solidFill>
          <a:ln>
            <a:noFill/>
          </a:ln>
          <a:effectLst>
            <a:outerShdw blurRad="50800" dist="38100" dir="5400000" algn="t" rotWithShape="0">
              <a:prstClr val="black">
                <a:alpha val="4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4 - TextBox"/>
          <p:cNvSpPr txBox="1"/>
          <p:nvPr/>
        </p:nvSpPr>
        <p:spPr>
          <a:xfrm>
            <a:off x="785786" y="2714620"/>
            <a:ext cx="1857388" cy="830997"/>
          </a:xfrm>
          <a:prstGeom prst="rect">
            <a:avLst/>
          </a:prstGeom>
          <a:noFill/>
        </p:spPr>
        <p:txBody>
          <a:bodyPr wrap="square" rtlCol="0">
            <a:spAutoFit/>
          </a:bodyPr>
          <a:lstStyle/>
          <a:p>
            <a:pPr algn="ctr"/>
            <a:r>
              <a:rPr lang="el-GR" b="1" dirty="0" smtClean="0">
                <a:solidFill>
                  <a:schemeClr val="bg1"/>
                </a:solidFill>
                <a:effectLst>
                  <a:outerShdw blurRad="38100" dist="38100" dir="2700000" algn="tl">
                    <a:srgbClr val="000000">
                      <a:alpha val="43137"/>
                    </a:srgbClr>
                  </a:outerShdw>
                </a:effectLst>
              </a:rPr>
              <a:t>2</a:t>
            </a:r>
            <a:r>
              <a:rPr lang="el-GR" b="1" baseline="30000" dirty="0" smtClean="0">
                <a:solidFill>
                  <a:schemeClr val="bg1"/>
                </a:solidFill>
                <a:effectLst>
                  <a:outerShdw blurRad="38100" dist="38100" dir="2700000" algn="tl">
                    <a:srgbClr val="000000">
                      <a:alpha val="43137"/>
                    </a:srgbClr>
                  </a:outerShdw>
                </a:effectLst>
              </a:rPr>
              <a:t>ο</a:t>
            </a:r>
            <a:r>
              <a:rPr lang="el-GR" b="1" dirty="0" smtClean="0">
                <a:solidFill>
                  <a:schemeClr val="bg1"/>
                </a:solidFill>
                <a:effectLst>
                  <a:outerShdw blurRad="38100" dist="38100" dir="2700000" algn="tl">
                    <a:srgbClr val="000000">
                      <a:alpha val="43137"/>
                    </a:srgbClr>
                  </a:outerShdw>
                </a:effectLst>
              </a:rPr>
              <a:t> μέρος της έρευνας</a:t>
            </a:r>
            <a:endParaRPr lang="en-GB" b="1" dirty="0">
              <a:solidFill>
                <a:schemeClr val="bg1"/>
              </a:solidFill>
              <a:effectLst>
                <a:outerShdw blurRad="38100" dist="38100" dir="2700000" algn="tl">
                  <a:srgbClr val="000000">
                    <a:alpha val="43137"/>
                  </a:srgbClr>
                </a:outerShdw>
              </a:effectLst>
            </a:endParaRPr>
          </a:p>
        </p:txBody>
      </p:sp>
      <p:sp>
        <p:nvSpPr>
          <p:cNvPr id="7" name="6 - Έλλειψη"/>
          <p:cNvSpPr/>
          <p:nvPr/>
        </p:nvSpPr>
        <p:spPr>
          <a:xfrm>
            <a:off x="785786" y="4429132"/>
            <a:ext cx="1928826" cy="800068"/>
          </a:xfrm>
          <a:prstGeom prst="ellipse">
            <a:avLst/>
          </a:prstGeom>
          <a:solidFill>
            <a:schemeClr val="accent5">
              <a:lumMod val="75000"/>
            </a:schemeClr>
          </a:solidFill>
          <a:ln>
            <a:noFill/>
          </a:ln>
          <a:effectLst>
            <a:outerShdw blurRad="50800" dist="38100" dir="5400000" algn="t" rotWithShape="0">
              <a:prstClr val="black">
                <a:alpha val="4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7 - TextBox"/>
          <p:cNvSpPr txBox="1"/>
          <p:nvPr/>
        </p:nvSpPr>
        <p:spPr>
          <a:xfrm>
            <a:off x="785786" y="4572008"/>
            <a:ext cx="1857388" cy="461665"/>
          </a:xfrm>
          <a:prstGeom prst="rect">
            <a:avLst/>
          </a:prstGeom>
          <a:noFill/>
        </p:spPr>
        <p:txBody>
          <a:bodyPr wrap="square" rtlCol="0">
            <a:spAutoFit/>
          </a:bodyPr>
          <a:lstStyle/>
          <a:p>
            <a:pPr algn="ctr"/>
            <a:r>
              <a:rPr lang="el-GR" b="1" dirty="0" smtClean="0">
                <a:solidFill>
                  <a:schemeClr val="bg1"/>
                </a:solidFill>
                <a:effectLst>
                  <a:outerShdw blurRad="38100" dist="38100" dir="2700000" algn="tl">
                    <a:srgbClr val="000000">
                      <a:alpha val="43137"/>
                    </a:srgbClr>
                  </a:outerShdw>
                </a:effectLst>
              </a:rPr>
              <a:t>Α’ Φάση</a:t>
            </a:r>
            <a:endParaRPr lang="en-GB" b="1" dirty="0">
              <a:solidFill>
                <a:schemeClr val="bg1"/>
              </a:solidFill>
              <a:effectLst>
                <a:outerShdw blurRad="38100" dist="38100" dir="2700000" algn="tl">
                  <a:srgbClr val="000000">
                    <a:alpha val="43137"/>
                  </a:srgbClr>
                </a:outerShdw>
              </a:effectLst>
            </a:endParaRPr>
          </a:p>
        </p:txBody>
      </p:sp>
      <p:graphicFrame>
        <p:nvGraphicFramePr>
          <p:cNvPr id="9" name="8 - Διάγραμμα"/>
          <p:cNvGraphicFramePr/>
          <p:nvPr/>
        </p:nvGraphicFramePr>
        <p:xfrm>
          <a:off x="1043608" y="1340768"/>
          <a:ext cx="7286676" cy="461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9 - TextBox"/>
          <p:cNvSpPr txBox="1"/>
          <p:nvPr/>
        </p:nvSpPr>
        <p:spPr>
          <a:xfrm>
            <a:off x="2771800" y="1988840"/>
            <a:ext cx="6048672" cy="5032147"/>
          </a:xfrm>
          <a:prstGeom prst="rect">
            <a:avLst/>
          </a:prstGeom>
          <a:noFill/>
        </p:spPr>
        <p:txBody>
          <a:bodyPr wrap="square" rtlCol="0">
            <a:spAutoFit/>
          </a:bodyPr>
          <a:lstStyle/>
          <a:p>
            <a:pPr>
              <a:buFont typeface="Arial" pitchFamily="34" charset="0"/>
              <a:buChar char="•"/>
            </a:pPr>
            <a:r>
              <a:rPr lang="el-GR" sz="1800" b="1" dirty="0" smtClean="0">
                <a:solidFill>
                  <a:srgbClr val="1B8391"/>
                </a:solidFill>
                <a:effectLst>
                  <a:outerShdw blurRad="38100" dist="38100" dir="2700000" algn="tl">
                    <a:srgbClr val="000000">
                      <a:alpha val="43137"/>
                    </a:srgbClr>
                  </a:outerShdw>
                </a:effectLst>
              </a:rPr>
              <a:t>4</a:t>
            </a:r>
            <a:r>
              <a:rPr lang="el-GR" sz="1800" b="1" baseline="30000" dirty="0" smtClean="0">
                <a:solidFill>
                  <a:srgbClr val="1B8391"/>
                </a:solidFill>
                <a:effectLst>
                  <a:outerShdw blurRad="38100" dist="38100" dir="2700000" algn="tl">
                    <a:srgbClr val="000000">
                      <a:alpha val="43137"/>
                    </a:srgbClr>
                  </a:outerShdw>
                </a:effectLst>
              </a:rPr>
              <a:t>ο</a:t>
            </a:r>
            <a:r>
              <a:rPr lang="el-GR" sz="1800" b="1" dirty="0" smtClean="0">
                <a:solidFill>
                  <a:srgbClr val="1B8391"/>
                </a:solidFill>
                <a:effectLst>
                  <a:outerShdw blurRad="38100" dist="38100" dir="2700000" algn="tl">
                    <a:srgbClr val="000000">
                      <a:alpha val="43137"/>
                    </a:srgbClr>
                  </a:outerShdw>
                </a:effectLst>
              </a:rPr>
              <a:t> ερευνητικό ερώτημα:</a:t>
            </a:r>
          </a:p>
          <a:p>
            <a:r>
              <a:rPr lang="en-US" sz="1650" b="1" dirty="0" smtClean="0">
                <a:solidFill>
                  <a:srgbClr val="9F1D1D"/>
                </a:solidFill>
                <a:effectLst>
                  <a:outerShdw blurRad="38100" dist="38100" dir="2700000" algn="tl">
                    <a:srgbClr val="000000">
                      <a:alpha val="43137"/>
                    </a:srgbClr>
                  </a:outerShdw>
                </a:effectLst>
              </a:rPr>
              <a:t>T</a:t>
            </a:r>
            <a:r>
              <a:rPr lang="el-GR" sz="1650" b="1" dirty="0" smtClean="0">
                <a:solidFill>
                  <a:srgbClr val="9F1D1D"/>
                </a:solidFill>
                <a:effectLst>
                  <a:outerShdw blurRad="38100" dist="38100" dir="2700000" algn="tl">
                    <a:srgbClr val="000000">
                      <a:alpha val="43137"/>
                    </a:srgbClr>
                  </a:outerShdw>
                </a:effectLst>
              </a:rPr>
              <a:t>ο ΕΥ ήταν </a:t>
            </a:r>
            <a:r>
              <a:rPr lang="el-GR" sz="1650" b="1" u="sng" dirty="0" smtClean="0">
                <a:solidFill>
                  <a:srgbClr val="9F1D1D"/>
                </a:solidFill>
                <a:effectLst>
                  <a:outerShdw blurRad="38100" dist="38100" dir="2700000" algn="tl">
                    <a:srgbClr val="000000">
                      <a:alpha val="43137"/>
                    </a:srgbClr>
                  </a:outerShdw>
                </a:effectLst>
              </a:rPr>
              <a:t>εύχρηστο</a:t>
            </a:r>
            <a:r>
              <a:rPr lang="el-GR" sz="1650" b="1" dirty="0" smtClean="0">
                <a:solidFill>
                  <a:srgbClr val="9F1D1D"/>
                </a:solidFill>
                <a:effectLst>
                  <a:outerShdw blurRad="38100" dist="38100" dir="2700000" algn="tl">
                    <a:srgbClr val="000000">
                      <a:alpha val="43137"/>
                    </a:srgbClr>
                  </a:outerShdw>
                </a:effectLst>
              </a:rPr>
              <a:t> (εύκολο στην πλοήγηση, χωρίς να απαιτείται εξωτερική βοήθεια) και </a:t>
            </a:r>
            <a:r>
              <a:rPr lang="el-GR" sz="1650" b="1" u="sng" dirty="0" smtClean="0">
                <a:solidFill>
                  <a:srgbClr val="9F1D1D"/>
                </a:solidFill>
                <a:effectLst>
                  <a:outerShdw blurRad="38100" dist="38100" dir="2700000" algn="tl">
                    <a:srgbClr val="000000">
                      <a:alpha val="43137"/>
                    </a:srgbClr>
                  </a:outerShdw>
                </a:effectLst>
              </a:rPr>
              <a:t>κατανοητό </a:t>
            </a:r>
            <a:r>
              <a:rPr lang="el-GR" sz="1650" b="1" dirty="0" smtClean="0">
                <a:solidFill>
                  <a:srgbClr val="9F1D1D"/>
                </a:solidFill>
                <a:effectLst>
                  <a:outerShdw blurRad="38100" dist="38100" dir="2700000" algn="tl">
                    <a:srgbClr val="000000">
                      <a:alpha val="43137"/>
                    </a:srgbClr>
                  </a:outerShdw>
                </a:effectLst>
              </a:rPr>
              <a:t>(91,7%). </a:t>
            </a:r>
            <a:endParaRPr lang="en-US" sz="1650" b="1" dirty="0" smtClean="0">
              <a:solidFill>
                <a:srgbClr val="9F1D1D"/>
              </a:solidFill>
              <a:effectLst>
                <a:outerShdw blurRad="38100" dist="38100" dir="2700000" algn="tl">
                  <a:srgbClr val="000000">
                    <a:alpha val="43137"/>
                  </a:srgbClr>
                </a:outerShdw>
              </a:effectLst>
            </a:endParaRPr>
          </a:p>
          <a:p>
            <a:r>
              <a:rPr lang="el-GR" sz="1650" b="1" dirty="0" smtClean="0">
                <a:solidFill>
                  <a:srgbClr val="9F1D1D"/>
                </a:solidFill>
                <a:effectLst>
                  <a:outerShdw blurRad="38100" dist="38100" dir="2700000" algn="tl">
                    <a:srgbClr val="000000">
                      <a:alpha val="43137"/>
                    </a:srgbClr>
                  </a:outerShdw>
                </a:effectLst>
              </a:rPr>
              <a:t>Οι μαθητές έδειξαν μεγαλύτερο </a:t>
            </a:r>
            <a:r>
              <a:rPr lang="el-GR" sz="1650" b="1" u="sng" dirty="0" smtClean="0">
                <a:solidFill>
                  <a:srgbClr val="9F1D1D"/>
                </a:solidFill>
                <a:effectLst>
                  <a:outerShdw blurRad="38100" dist="38100" dir="2700000" algn="tl">
                    <a:srgbClr val="000000">
                      <a:alpha val="43137"/>
                    </a:srgbClr>
                  </a:outerShdw>
                </a:effectLst>
              </a:rPr>
              <a:t>ενδιαφέρον </a:t>
            </a:r>
            <a:r>
              <a:rPr lang="el-GR" sz="1650" b="1" dirty="0" smtClean="0">
                <a:solidFill>
                  <a:srgbClr val="9F1D1D"/>
                </a:solidFill>
                <a:effectLst>
                  <a:outerShdw blurRad="38100" dist="38100" dir="2700000" algn="tl">
                    <a:srgbClr val="000000">
                      <a:alpha val="43137"/>
                    </a:srgbClr>
                  </a:outerShdw>
                </a:effectLst>
              </a:rPr>
              <a:t>για τις δραστηριότητες και τις ασκήσεις του ΕΥ (77,8%) και έπειτα για τους χάρτες (61,1%),  τα βίντεο (58,3%) και τις εικόνες (50%)</a:t>
            </a:r>
          </a:p>
          <a:p>
            <a:endParaRPr lang="en-US" sz="1650" b="1" dirty="0" smtClean="0">
              <a:solidFill>
                <a:srgbClr val="9F1D1D"/>
              </a:solidFill>
              <a:effectLst>
                <a:outerShdw blurRad="38100" dist="38100" dir="2700000" algn="tl">
                  <a:srgbClr val="000000">
                    <a:alpha val="43137"/>
                  </a:srgbClr>
                </a:outerShdw>
              </a:effectLst>
            </a:endParaRPr>
          </a:p>
          <a:p>
            <a:r>
              <a:rPr lang="el-GR" sz="1650" b="1" u="sng" dirty="0" smtClean="0">
                <a:solidFill>
                  <a:srgbClr val="9F1D1D"/>
                </a:solidFill>
                <a:effectLst>
                  <a:outerShdw blurRad="38100" dist="38100" dir="2700000" algn="tl">
                    <a:srgbClr val="000000">
                      <a:alpha val="43137"/>
                    </a:srgbClr>
                  </a:outerShdw>
                </a:effectLst>
              </a:rPr>
              <a:t>Θετικά στοιχεία του ΕΥ: </a:t>
            </a:r>
            <a:r>
              <a:rPr lang="el-GR" sz="1650" b="1" dirty="0" smtClean="0">
                <a:solidFill>
                  <a:srgbClr val="9F1D1D"/>
                </a:solidFill>
                <a:effectLst>
                  <a:outerShdw blurRad="38100" dist="38100" dir="2700000" algn="tl">
                    <a:srgbClr val="000000">
                      <a:alpha val="43137"/>
                    </a:srgbClr>
                  </a:outerShdw>
                </a:effectLst>
              </a:rPr>
              <a:t>τα βίντεο και ο </a:t>
            </a:r>
            <a:r>
              <a:rPr lang="el-GR" sz="1650" b="1" dirty="0" err="1" smtClean="0">
                <a:solidFill>
                  <a:srgbClr val="9F1D1D"/>
                </a:solidFill>
                <a:effectLst>
                  <a:outerShdw blurRad="38100" dist="38100" dir="2700000" algn="tl">
                    <a:srgbClr val="000000">
                      <a:alpha val="43137"/>
                    </a:srgbClr>
                  </a:outerShdw>
                </a:effectLst>
              </a:rPr>
              <a:t>διαδραστικός</a:t>
            </a:r>
            <a:r>
              <a:rPr lang="el-GR" sz="1650" b="1" dirty="0" smtClean="0">
                <a:solidFill>
                  <a:srgbClr val="9F1D1D"/>
                </a:solidFill>
                <a:effectLst>
                  <a:outerShdw blurRad="38100" dist="38100" dir="2700000" algn="tl">
                    <a:srgbClr val="000000">
                      <a:alpha val="43137"/>
                    </a:srgbClr>
                  </a:outerShdw>
                </a:effectLst>
              </a:rPr>
              <a:t> τρόπος παρουσίασής τους, οι απλές και κατανοητές ασκήσεις που κλήθηκαν να πραγματοποιήσουν, οι εύκολες δραστηριότητες και οι χάρτες (κυρίως ο </a:t>
            </a:r>
            <a:r>
              <a:rPr lang="el-GR" sz="1650" b="1" dirty="0" err="1" smtClean="0">
                <a:solidFill>
                  <a:srgbClr val="9F1D1D"/>
                </a:solidFill>
                <a:effectLst>
                  <a:outerShdw blurRad="38100" dist="38100" dir="2700000" algn="tl">
                    <a:srgbClr val="000000">
                      <a:alpha val="43137"/>
                    </a:srgbClr>
                  </a:outerShdw>
                </a:effectLst>
              </a:rPr>
              <a:t>διαδραστικός</a:t>
            </a:r>
            <a:r>
              <a:rPr lang="el-GR" sz="1650" b="1" dirty="0" smtClean="0">
                <a:solidFill>
                  <a:srgbClr val="9F1D1D"/>
                </a:solidFill>
                <a:effectLst>
                  <a:outerShdw blurRad="38100" dist="38100" dir="2700000" algn="tl">
                    <a:srgbClr val="000000">
                      <a:alpha val="43137"/>
                    </a:srgbClr>
                  </a:outerShdw>
                </a:effectLst>
              </a:rPr>
              <a:t> χάρτης της 3</a:t>
            </a:r>
            <a:r>
              <a:rPr lang="el-GR" sz="1650" b="1" baseline="30000" dirty="0" smtClean="0">
                <a:solidFill>
                  <a:srgbClr val="9F1D1D"/>
                </a:solidFill>
                <a:effectLst>
                  <a:outerShdw blurRad="38100" dist="38100" dir="2700000" algn="tl">
                    <a:srgbClr val="000000">
                      <a:alpha val="43137"/>
                    </a:srgbClr>
                  </a:outerShdw>
                </a:effectLst>
              </a:rPr>
              <a:t>ης</a:t>
            </a:r>
            <a:r>
              <a:rPr lang="el-GR" sz="1650" b="1" dirty="0" smtClean="0">
                <a:solidFill>
                  <a:srgbClr val="9F1D1D"/>
                </a:solidFill>
                <a:effectLst>
                  <a:outerShdw blurRad="38100" dist="38100" dir="2700000" algn="tl">
                    <a:srgbClr val="000000">
                      <a:alpha val="43137"/>
                    </a:srgbClr>
                  </a:outerShdw>
                </a:effectLst>
              </a:rPr>
              <a:t> ΔΕ)</a:t>
            </a:r>
          </a:p>
          <a:p>
            <a:endParaRPr lang="el-GR" sz="1650" b="1" dirty="0" smtClean="0">
              <a:solidFill>
                <a:srgbClr val="9F1D1D"/>
              </a:solidFill>
              <a:effectLst>
                <a:outerShdw blurRad="38100" dist="38100" dir="2700000" algn="tl">
                  <a:srgbClr val="000000">
                    <a:alpha val="43137"/>
                  </a:srgbClr>
                </a:outerShdw>
              </a:effectLst>
            </a:endParaRPr>
          </a:p>
          <a:p>
            <a:r>
              <a:rPr lang="el-GR" sz="1650" b="1" u="sng" dirty="0" smtClean="0">
                <a:solidFill>
                  <a:srgbClr val="9F1D1D"/>
                </a:solidFill>
                <a:effectLst>
                  <a:outerShdw blurRad="38100" dist="38100" dir="2700000" algn="tl">
                    <a:srgbClr val="000000">
                      <a:alpha val="43137"/>
                    </a:srgbClr>
                  </a:outerShdw>
                </a:effectLst>
              </a:rPr>
              <a:t>Στοιχεία προς βελτίωση</a:t>
            </a:r>
            <a:r>
              <a:rPr lang="el-GR" sz="1650" b="1" dirty="0" smtClean="0">
                <a:solidFill>
                  <a:srgbClr val="9F1D1D"/>
                </a:solidFill>
                <a:effectLst>
                  <a:outerShdw blurRad="38100" dist="38100" dir="2700000" algn="tl">
                    <a:srgbClr val="000000">
                      <a:alpha val="43137"/>
                    </a:srgbClr>
                  </a:outerShdw>
                </a:effectLst>
              </a:rPr>
              <a:t>: το 61,1% δε θα προέβαινε σε αλλαγές ενώ οι υπόλοιποι θα επιθυμούσαν περισσότερες ασκήσεις και δραστηριότητες καθώς και επίλυση διαφόρων τεχνικών ζητημάτων (άνοιγμα συνδέσμων, καθυστέρηση στο άνοιγμα ιστοσελίδων) που τους δυσκόλεψαν στη μελέτη του ΕΥ</a:t>
            </a:r>
            <a:endParaRPr lang="el-GR" sz="1650" b="1" u="sng" dirty="0" smtClean="0">
              <a:solidFill>
                <a:srgbClr val="9F1D1D"/>
              </a:solidFill>
              <a:effectLst>
                <a:outerShdw blurRad="38100" dist="38100" dir="2700000" algn="tl">
                  <a:srgbClr val="000000">
                    <a:alpha val="43137"/>
                  </a:srgbClr>
                </a:outerShdw>
              </a:effectLst>
            </a:endParaRPr>
          </a:p>
          <a:p>
            <a:endParaRPr lang="el-GR" sz="2000" dirty="0" smtClean="0">
              <a:solidFill>
                <a:srgbClr val="9F1D1D"/>
              </a:solidFill>
              <a:effectLst>
                <a:outerShdw blurRad="38100" dist="38100" dir="2700000" algn="tl">
                  <a:srgbClr val="000000">
                    <a:alpha val="43137"/>
                  </a:srgbClr>
                </a:outerShdw>
              </a:effectLst>
            </a:endParaRPr>
          </a:p>
          <a:p>
            <a:endParaRPr lang="en-GB" sz="2000" b="1" dirty="0">
              <a:solidFill>
                <a:srgbClr val="1B839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7. Ερευνητικό πλαίσιο 6/9</a:t>
            </a:r>
            <a:endParaRPr lang="el-GR" sz="3600" b="1" dirty="0"/>
          </a:p>
        </p:txBody>
      </p:sp>
      <p:sp>
        <p:nvSpPr>
          <p:cNvPr id="4" name="3 - Έλλειψη"/>
          <p:cNvSpPr/>
          <p:nvPr/>
        </p:nvSpPr>
        <p:spPr>
          <a:xfrm>
            <a:off x="755576" y="2492896"/>
            <a:ext cx="2000264" cy="1286454"/>
          </a:xfrm>
          <a:prstGeom prst="ellipse">
            <a:avLst/>
          </a:prstGeom>
          <a:solidFill>
            <a:srgbClr val="A27B00"/>
          </a:solidFill>
          <a:ln>
            <a:noFill/>
          </a:ln>
          <a:effectLst>
            <a:outerShdw blurRad="50800" dist="38100" dir="5400000" algn="t" rotWithShape="0">
              <a:prstClr val="black">
                <a:alpha val="4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4 - TextBox"/>
          <p:cNvSpPr txBox="1"/>
          <p:nvPr/>
        </p:nvSpPr>
        <p:spPr>
          <a:xfrm>
            <a:off x="827584" y="2708920"/>
            <a:ext cx="1857388" cy="830997"/>
          </a:xfrm>
          <a:prstGeom prst="rect">
            <a:avLst/>
          </a:prstGeom>
          <a:noFill/>
        </p:spPr>
        <p:txBody>
          <a:bodyPr wrap="square" rtlCol="0">
            <a:spAutoFit/>
          </a:bodyPr>
          <a:lstStyle/>
          <a:p>
            <a:pPr algn="ctr"/>
            <a:r>
              <a:rPr lang="el-GR" b="1" dirty="0" smtClean="0">
                <a:solidFill>
                  <a:schemeClr val="bg1"/>
                </a:solidFill>
                <a:effectLst>
                  <a:outerShdw blurRad="38100" dist="38100" dir="2700000" algn="tl">
                    <a:srgbClr val="000000">
                      <a:alpha val="43137"/>
                    </a:srgbClr>
                  </a:outerShdw>
                </a:effectLst>
              </a:rPr>
              <a:t>2</a:t>
            </a:r>
            <a:r>
              <a:rPr lang="el-GR" b="1" baseline="30000" dirty="0" smtClean="0">
                <a:solidFill>
                  <a:schemeClr val="bg1"/>
                </a:solidFill>
                <a:effectLst>
                  <a:outerShdw blurRad="38100" dist="38100" dir="2700000" algn="tl">
                    <a:srgbClr val="000000">
                      <a:alpha val="43137"/>
                    </a:srgbClr>
                  </a:outerShdw>
                </a:effectLst>
              </a:rPr>
              <a:t>ο</a:t>
            </a:r>
            <a:r>
              <a:rPr lang="el-GR" b="1" dirty="0" smtClean="0">
                <a:solidFill>
                  <a:schemeClr val="bg1"/>
                </a:solidFill>
                <a:effectLst>
                  <a:outerShdw blurRad="38100" dist="38100" dir="2700000" algn="tl">
                    <a:srgbClr val="000000">
                      <a:alpha val="43137"/>
                    </a:srgbClr>
                  </a:outerShdw>
                </a:effectLst>
              </a:rPr>
              <a:t> μέρος της έρευνας</a:t>
            </a:r>
            <a:endParaRPr lang="en-GB" b="1" dirty="0">
              <a:solidFill>
                <a:schemeClr val="bg1"/>
              </a:solidFill>
              <a:effectLst>
                <a:outerShdw blurRad="38100" dist="38100" dir="2700000" algn="tl">
                  <a:srgbClr val="000000">
                    <a:alpha val="43137"/>
                  </a:srgbClr>
                </a:outerShdw>
              </a:effectLst>
            </a:endParaRPr>
          </a:p>
        </p:txBody>
      </p:sp>
      <p:sp>
        <p:nvSpPr>
          <p:cNvPr id="7" name="6 - Έλλειψη"/>
          <p:cNvSpPr/>
          <p:nvPr/>
        </p:nvSpPr>
        <p:spPr>
          <a:xfrm>
            <a:off x="827584" y="4365104"/>
            <a:ext cx="1928826" cy="869796"/>
          </a:xfrm>
          <a:prstGeom prst="ellipse">
            <a:avLst/>
          </a:prstGeom>
          <a:solidFill>
            <a:schemeClr val="bg2">
              <a:lumMod val="50000"/>
            </a:schemeClr>
          </a:solidFill>
          <a:ln>
            <a:noFill/>
          </a:ln>
          <a:effectLst>
            <a:outerShdw blurRad="50800" dist="38100" dir="5400000" algn="t" rotWithShape="0">
              <a:prstClr val="black">
                <a:alpha val="4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7 - TextBox"/>
          <p:cNvSpPr txBox="1"/>
          <p:nvPr/>
        </p:nvSpPr>
        <p:spPr>
          <a:xfrm>
            <a:off x="827584" y="4509120"/>
            <a:ext cx="1857388" cy="461665"/>
          </a:xfrm>
          <a:prstGeom prst="rect">
            <a:avLst/>
          </a:prstGeom>
          <a:noFill/>
        </p:spPr>
        <p:txBody>
          <a:bodyPr wrap="square" rtlCol="0">
            <a:spAutoFit/>
          </a:bodyPr>
          <a:lstStyle/>
          <a:p>
            <a:pPr algn="ctr"/>
            <a:r>
              <a:rPr lang="el-GR" b="1" dirty="0" smtClean="0">
                <a:solidFill>
                  <a:schemeClr val="bg1"/>
                </a:solidFill>
                <a:effectLst>
                  <a:outerShdw blurRad="38100" dist="38100" dir="2700000" algn="tl">
                    <a:srgbClr val="000000">
                      <a:alpha val="43137"/>
                    </a:srgbClr>
                  </a:outerShdw>
                </a:effectLst>
              </a:rPr>
              <a:t> Β’ Φάση</a:t>
            </a:r>
            <a:endParaRPr lang="en-GB" b="1" dirty="0">
              <a:solidFill>
                <a:schemeClr val="bg1"/>
              </a:solidFill>
              <a:effectLst>
                <a:outerShdw blurRad="38100" dist="38100" dir="2700000" algn="tl">
                  <a:srgbClr val="000000">
                    <a:alpha val="43137"/>
                  </a:srgbClr>
                </a:outerShdw>
              </a:effectLst>
            </a:endParaRPr>
          </a:p>
        </p:txBody>
      </p:sp>
      <p:grpSp>
        <p:nvGrpSpPr>
          <p:cNvPr id="9" name="8 - Ομάδα"/>
          <p:cNvGrpSpPr/>
          <p:nvPr/>
        </p:nvGrpSpPr>
        <p:grpSpPr>
          <a:xfrm>
            <a:off x="1187624" y="1412776"/>
            <a:ext cx="7286676" cy="461601"/>
            <a:chOff x="0" y="31"/>
            <a:chExt cx="7286676" cy="461601"/>
          </a:xfrm>
          <a:scene3d>
            <a:camera prst="orthographicFront"/>
            <a:lightRig rig="threePt" dir="t">
              <a:rot lat="0" lon="0" rev="7500000"/>
            </a:lightRig>
          </a:scene3d>
        </p:grpSpPr>
        <p:sp>
          <p:nvSpPr>
            <p:cNvPr id="10" name="9 - Στρογγυλεμένο ορθογώνιο"/>
            <p:cNvSpPr/>
            <p:nvPr/>
          </p:nvSpPr>
          <p:spPr>
            <a:xfrm>
              <a:off x="0" y="31"/>
              <a:ext cx="7286676" cy="461601"/>
            </a:xfrm>
            <a:prstGeom prst="roundRect">
              <a:avLst/>
            </a:prstGeom>
            <a:solidFill>
              <a:srgbClr val="9F1D1D"/>
            </a:solidFill>
            <a:ln>
              <a:solidFill>
                <a:schemeClr val="accent5">
                  <a:lumMod val="50000"/>
                </a:schemeClr>
              </a:solidFill>
            </a:ln>
            <a:sp3d prstMaterial="plastic">
              <a:bevelT w="127000" h="25400" prst="relaxedInset"/>
            </a:sp3d>
          </p:spPr>
          <p:style>
            <a:lnRef idx="0">
              <a:scrgbClr r="0" g="0" b="0"/>
            </a:lnRef>
            <a:fillRef idx="3">
              <a:scrgbClr r="0" g="0" b="0"/>
            </a:fillRef>
            <a:effectRef idx="2">
              <a:schemeClr val="accent1">
                <a:shade val="50000"/>
                <a:hueOff val="0"/>
                <a:satOff val="0"/>
                <a:lumOff val="0"/>
                <a:alphaOff val="0"/>
              </a:schemeClr>
            </a:effectRef>
            <a:fontRef idx="minor">
              <a:schemeClr val="lt1"/>
            </a:fontRef>
          </p:style>
        </p:sp>
        <p:sp>
          <p:nvSpPr>
            <p:cNvPr id="11" name="Στρογγυλεμένο ορθογώνιο 4"/>
            <p:cNvSpPr/>
            <p:nvPr/>
          </p:nvSpPr>
          <p:spPr>
            <a:xfrm>
              <a:off x="22534" y="22565"/>
              <a:ext cx="7241608" cy="41653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dirty="0" smtClean="0"/>
                <a:t>Παρουσίαση-Σχολιασμός των αποτελεσμάτων</a:t>
              </a:r>
              <a:endParaRPr lang="en-GB" sz="2800" b="1" kern="1200" dirty="0"/>
            </a:p>
          </p:txBody>
        </p:sp>
      </p:grpSp>
      <p:sp>
        <p:nvSpPr>
          <p:cNvPr id="12" name="11 - TextBox"/>
          <p:cNvSpPr txBox="1"/>
          <p:nvPr/>
        </p:nvSpPr>
        <p:spPr>
          <a:xfrm>
            <a:off x="2771800" y="1988840"/>
            <a:ext cx="6048672" cy="4878259"/>
          </a:xfrm>
          <a:prstGeom prst="rect">
            <a:avLst/>
          </a:prstGeom>
          <a:noFill/>
        </p:spPr>
        <p:txBody>
          <a:bodyPr wrap="square" rtlCol="0">
            <a:spAutoFit/>
          </a:bodyPr>
          <a:lstStyle/>
          <a:p>
            <a:pPr>
              <a:buFont typeface="Arial" pitchFamily="34" charset="0"/>
              <a:buChar char="•"/>
            </a:pPr>
            <a:r>
              <a:rPr lang="el-GR" sz="2000" b="1" dirty="0" smtClean="0">
                <a:solidFill>
                  <a:srgbClr val="1B8391"/>
                </a:solidFill>
                <a:effectLst>
                  <a:outerShdw blurRad="38100" dist="38100" dir="2700000" algn="tl">
                    <a:srgbClr val="000000">
                      <a:alpha val="43137"/>
                    </a:srgbClr>
                  </a:outerShdw>
                </a:effectLst>
              </a:rPr>
              <a:t>5</a:t>
            </a:r>
            <a:r>
              <a:rPr lang="el-GR" sz="2000" b="1" baseline="30000" dirty="0" smtClean="0">
                <a:solidFill>
                  <a:srgbClr val="1B8391"/>
                </a:solidFill>
                <a:effectLst>
                  <a:outerShdw blurRad="38100" dist="38100" dir="2700000" algn="tl">
                    <a:srgbClr val="000000">
                      <a:alpha val="43137"/>
                    </a:srgbClr>
                  </a:outerShdw>
                </a:effectLst>
              </a:rPr>
              <a:t>ο</a:t>
            </a:r>
            <a:r>
              <a:rPr lang="el-GR" sz="2000" b="1" dirty="0" smtClean="0">
                <a:solidFill>
                  <a:srgbClr val="1B8391"/>
                </a:solidFill>
                <a:effectLst>
                  <a:outerShdw blurRad="38100" dist="38100" dir="2700000" algn="tl">
                    <a:srgbClr val="000000">
                      <a:alpha val="43137"/>
                    </a:srgbClr>
                  </a:outerShdw>
                </a:effectLst>
              </a:rPr>
              <a:t> ερευνητικό ερώτημα:</a:t>
            </a:r>
          </a:p>
          <a:p>
            <a:r>
              <a:rPr lang="el-GR" sz="1800" b="1" dirty="0" smtClean="0">
                <a:solidFill>
                  <a:srgbClr val="9F1D1D"/>
                </a:solidFill>
                <a:effectLst>
                  <a:outerShdw blurRad="38100" dist="38100" dir="2700000" algn="tl">
                    <a:srgbClr val="000000">
                      <a:alpha val="43137"/>
                    </a:srgbClr>
                  </a:outerShdw>
                </a:effectLst>
              </a:rPr>
              <a:t>Το ΕΥ κρίνεται μαθησιακά αποτελεσματικό</a:t>
            </a:r>
          </a:p>
          <a:p>
            <a:endParaRPr lang="el-GR" sz="1800" b="1" dirty="0" smtClean="0">
              <a:solidFill>
                <a:srgbClr val="1B8391"/>
              </a:solidFill>
              <a:effectLst>
                <a:outerShdw blurRad="38100" dist="38100" dir="2700000" algn="tl">
                  <a:srgbClr val="000000">
                    <a:alpha val="43137"/>
                  </a:srgbClr>
                </a:outerShdw>
              </a:effectLst>
            </a:endParaRPr>
          </a:p>
          <a:p>
            <a:pPr>
              <a:buFont typeface="Wingdings" pitchFamily="2" charset="2"/>
              <a:buChar char="Ø"/>
            </a:pPr>
            <a:r>
              <a:rPr lang="el-GR" sz="1800" b="1" u="sng" dirty="0" smtClean="0">
                <a:solidFill>
                  <a:srgbClr val="9F1D1D"/>
                </a:solidFill>
                <a:effectLst>
                  <a:outerShdw blurRad="38100" dist="38100" dir="2700000" algn="tl">
                    <a:srgbClr val="000000">
                      <a:alpha val="43137"/>
                    </a:srgbClr>
                  </a:outerShdw>
                </a:effectLst>
              </a:rPr>
              <a:t>Μαθησιακή επίδοση:  </a:t>
            </a:r>
            <a:r>
              <a:rPr lang="el-GR" sz="1800" b="1" dirty="0" smtClean="0">
                <a:solidFill>
                  <a:srgbClr val="9F1D1D"/>
                </a:solidFill>
                <a:effectLst>
                  <a:outerShdw blurRad="38100" dist="38100" dir="2700000" algn="tl">
                    <a:srgbClr val="000000">
                      <a:alpha val="43137"/>
                    </a:srgbClr>
                  </a:outerShdw>
                </a:effectLst>
              </a:rPr>
              <a:t>Υψηλή ( Ποσοστό επίτευξης σωστών απαντήσεων 1</a:t>
            </a:r>
            <a:r>
              <a:rPr lang="el-GR" sz="1800" b="1" baseline="30000" dirty="0" smtClean="0">
                <a:solidFill>
                  <a:srgbClr val="9F1D1D"/>
                </a:solidFill>
                <a:effectLst>
                  <a:outerShdw blurRad="38100" dist="38100" dir="2700000" algn="tl">
                    <a:srgbClr val="000000">
                      <a:alpha val="43137"/>
                    </a:srgbClr>
                  </a:outerShdw>
                </a:effectLst>
              </a:rPr>
              <a:t>ου</a:t>
            </a:r>
            <a:r>
              <a:rPr lang="el-GR" sz="1800" b="1" dirty="0" smtClean="0">
                <a:solidFill>
                  <a:srgbClr val="9F1D1D"/>
                </a:solidFill>
                <a:effectLst>
                  <a:outerShdw blurRad="38100" dist="38100" dir="2700000" algn="tl">
                    <a:srgbClr val="000000">
                      <a:alpha val="43137"/>
                    </a:srgbClr>
                  </a:outerShdw>
                </a:effectLst>
              </a:rPr>
              <a:t> Τ.Α. περίπου 85%,  Ποσοστό επίτευξης σωστών απαντήσεων 2</a:t>
            </a:r>
            <a:r>
              <a:rPr lang="el-GR" sz="1800" b="1" baseline="30000" dirty="0" smtClean="0">
                <a:solidFill>
                  <a:srgbClr val="9F1D1D"/>
                </a:solidFill>
                <a:effectLst>
                  <a:outerShdw blurRad="38100" dist="38100" dir="2700000" algn="tl">
                    <a:srgbClr val="000000">
                      <a:alpha val="43137"/>
                    </a:srgbClr>
                  </a:outerShdw>
                </a:effectLst>
              </a:rPr>
              <a:t>ου</a:t>
            </a:r>
            <a:r>
              <a:rPr lang="el-GR" sz="1800" b="1" dirty="0" smtClean="0">
                <a:solidFill>
                  <a:srgbClr val="9F1D1D"/>
                </a:solidFill>
                <a:effectLst>
                  <a:outerShdw blurRad="38100" dist="38100" dir="2700000" algn="tl">
                    <a:srgbClr val="000000">
                      <a:alpha val="43137"/>
                    </a:srgbClr>
                  </a:outerShdw>
                </a:effectLst>
              </a:rPr>
              <a:t> Τ.Α. περίπου 96%)</a:t>
            </a:r>
          </a:p>
          <a:p>
            <a:pPr>
              <a:buFont typeface="Wingdings" pitchFamily="2" charset="2"/>
              <a:buChar char="Ø"/>
            </a:pPr>
            <a:endParaRPr lang="el-GR" sz="1800" b="1" dirty="0" smtClean="0">
              <a:solidFill>
                <a:srgbClr val="9F1D1D"/>
              </a:solidFill>
              <a:effectLst>
                <a:outerShdw blurRad="38100" dist="38100" dir="2700000" algn="tl">
                  <a:srgbClr val="000000">
                    <a:alpha val="43137"/>
                  </a:srgbClr>
                </a:outerShdw>
              </a:effectLst>
            </a:endParaRPr>
          </a:p>
          <a:p>
            <a:pPr>
              <a:buFont typeface="Wingdings" pitchFamily="2" charset="2"/>
              <a:buChar char="Ø"/>
            </a:pPr>
            <a:r>
              <a:rPr lang="el-GR" sz="1800" b="1" u="sng" dirty="0" smtClean="0">
                <a:solidFill>
                  <a:srgbClr val="9F1D1D"/>
                </a:solidFill>
                <a:effectLst>
                  <a:outerShdw blurRad="38100" dist="38100" dir="2700000" algn="tl">
                    <a:srgbClr val="000000">
                      <a:alpha val="43137"/>
                    </a:srgbClr>
                  </a:outerShdw>
                </a:effectLst>
              </a:rPr>
              <a:t>Μαθησιακή εμπέδωση: </a:t>
            </a:r>
            <a:r>
              <a:rPr lang="el-GR" sz="1800" b="1" dirty="0" smtClean="0">
                <a:solidFill>
                  <a:srgbClr val="9F1D1D"/>
                </a:solidFill>
                <a:effectLst>
                  <a:outerShdw blurRad="38100" dist="38100" dir="2700000" algn="tl">
                    <a:srgbClr val="000000">
                      <a:alpha val="43137"/>
                    </a:srgbClr>
                  </a:outerShdw>
                </a:effectLst>
              </a:rPr>
              <a:t>Υψηλή (ο συνδυασμός «Σωστό-</a:t>
            </a:r>
            <a:r>
              <a:rPr lang="el-GR" sz="1800" b="1" dirty="0" err="1" smtClean="0">
                <a:solidFill>
                  <a:srgbClr val="9F1D1D"/>
                </a:solidFill>
                <a:effectLst>
                  <a:outerShdw blurRad="38100" dist="38100" dir="2700000" algn="tl">
                    <a:srgbClr val="000000">
                      <a:alpha val="43137"/>
                    </a:srgbClr>
                  </a:outerShdw>
                </a:effectLst>
              </a:rPr>
              <a:t>Σωστ</a:t>
            </a:r>
            <a:r>
              <a:rPr lang="el-GR" sz="1800" b="1" dirty="0" smtClean="0">
                <a:solidFill>
                  <a:srgbClr val="9F1D1D"/>
                </a:solidFill>
                <a:effectLst>
                  <a:outerShdw blurRad="38100" dist="38100" dir="2700000" algn="tl">
                    <a:srgbClr val="000000">
                      <a:alpha val="43137"/>
                    </a:srgbClr>
                  </a:outerShdw>
                </a:effectLst>
              </a:rPr>
              <a:t>ό» (1</a:t>
            </a:r>
            <a:r>
              <a:rPr lang="el-GR" sz="1800" b="1" baseline="30000" dirty="0" smtClean="0">
                <a:solidFill>
                  <a:srgbClr val="9F1D1D"/>
                </a:solidFill>
                <a:effectLst>
                  <a:outerShdw blurRad="38100" dist="38100" dir="2700000" algn="tl">
                    <a:srgbClr val="000000">
                      <a:alpha val="43137"/>
                    </a:srgbClr>
                  </a:outerShdw>
                </a:effectLst>
              </a:rPr>
              <a:t>ο</a:t>
            </a:r>
            <a:r>
              <a:rPr lang="el-GR" sz="1800" b="1" dirty="0" smtClean="0">
                <a:solidFill>
                  <a:srgbClr val="9F1D1D"/>
                </a:solidFill>
                <a:effectLst>
                  <a:outerShdw blurRad="38100" dist="38100" dir="2700000" algn="tl">
                    <a:srgbClr val="000000">
                      <a:alpha val="43137"/>
                    </a:srgbClr>
                  </a:outerShdw>
                </a:effectLst>
              </a:rPr>
              <a:t> και 2</a:t>
            </a:r>
            <a:r>
              <a:rPr lang="el-GR" sz="1800" b="1" baseline="30000" dirty="0" smtClean="0">
                <a:solidFill>
                  <a:srgbClr val="9F1D1D"/>
                </a:solidFill>
                <a:effectLst>
                  <a:outerShdw blurRad="38100" dist="38100" dir="2700000" algn="tl">
                    <a:srgbClr val="000000">
                      <a:alpha val="43137"/>
                    </a:srgbClr>
                  </a:outerShdw>
                </a:effectLst>
              </a:rPr>
              <a:t>ο</a:t>
            </a:r>
            <a:r>
              <a:rPr lang="el-GR" sz="1800" b="1" dirty="0" smtClean="0">
                <a:solidFill>
                  <a:srgbClr val="9F1D1D"/>
                </a:solidFill>
                <a:effectLst>
                  <a:outerShdw blurRad="38100" dist="38100" dir="2700000" algn="tl">
                    <a:srgbClr val="000000">
                      <a:alpha val="43137"/>
                    </a:srgbClr>
                  </a:outerShdw>
                </a:effectLst>
              </a:rPr>
              <a:t> Τ.Α.) επικρατεί σε καθεμία από τις 28 ερωτήσεις των Τ.Α.)</a:t>
            </a:r>
          </a:p>
          <a:p>
            <a:pPr>
              <a:buFont typeface="Wingdings" pitchFamily="2" charset="2"/>
              <a:buChar char="Ø"/>
            </a:pPr>
            <a:endParaRPr lang="el-GR" sz="1800" b="1" dirty="0" smtClean="0">
              <a:solidFill>
                <a:srgbClr val="9F1D1D"/>
              </a:solidFill>
              <a:effectLst>
                <a:outerShdw blurRad="38100" dist="38100" dir="2700000" algn="tl">
                  <a:srgbClr val="000000">
                    <a:alpha val="43137"/>
                  </a:srgbClr>
                </a:outerShdw>
              </a:effectLst>
            </a:endParaRPr>
          </a:p>
          <a:p>
            <a:pPr>
              <a:buFont typeface="Wingdings" pitchFamily="2" charset="2"/>
              <a:buChar char="Ø"/>
            </a:pPr>
            <a:r>
              <a:rPr lang="el-GR" sz="1800" b="1" u="sng" dirty="0" smtClean="0">
                <a:solidFill>
                  <a:srgbClr val="9F1D1D"/>
                </a:solidFill>
                <a:effectLst>
                  <a:outerShdw blurRad="38100" dist="38100" dir="2700000" algn="tl">
                    <a:srgbClr val="000000">
                      <a:alpha val="43137"/>
                    </a:srgbClr>
                  </a:outerShdw>
                </a:effectLst>
              </a:rPr>
              <a:t>Βαθμός αλληλεξάρτησης των σωστών απαντήσεων των δύο Τ.Α. </a:t>
            </a:r>
            <a:r>
              <a:rPr lang="el-GR" sz="1800" b="1" dirty="0" smtClean="0">
                <a:solidFill>
                  <a:srgbClr val="9F1D1D"/>
                </a:solidFill>
                <a:effectLst>
                  <a:outerShdw blurRad="38100" dist="38100" dir="2700000" algn="tl">
                    <a:srgbClr val="000000">
                      <a:alpha val="43137"/>
                    </a:srgbClr>
                  </a:outerShdw>
                </a:effectLst>
              </a:rPr>
              <a:t>: Ικανοποιητικός (Ποσοστό ερωτήσεων με στατιστικά σημαντική μεταβολή των σωστών απαντήσεων: 60,71% )</a:t>
            </a:r>
          </a:p>
          <a:p>
            <a:r>
              <a:rPr lang="el-GR" sz="1700" b="1" u="sng" dirty="0" smtClean="0">
                <a:solidFill>
                  <a:srgbClr val="9F1D1D"/>
                </a:solidFill>
                <a:effectLst>
                  <a:outerShdw blurRad="38100" dist="38100" dir="2700000" algn="tl">
                    <a:srgbClr val="000000">
                      <a:alpha val="43137"/>
                    </a:srgbClr>
                  </a:outerShdw>
                </a:effectLst>
              </a:rPr>
              <a:t> </a:t>
            </a:r>
            <a:endParaRPr lang="el-GR" sz="2000" dirty="0" smtClean="0">
              <a:solidFill>
                <a:srgbClr val="9F1D1D"/>
              </a:solidFill>
              <a:effectLst>
                <a:outerShdw blurRad="38100" dist="38100" dir="2700000" algn="tl">
                  <a:srgbClr val="000000">
                    <a:alpha val="43137"/>
                  </a:srgbClr>
                </a:outerShdw>
              </a:effectLst>
            </a:endParaRPr>
          </a:p>
          <a:p>
            <a:endParaRPr lang="en-GB" sz="2000" b="1" dirty="0">
              <a:solidFill>
                <a:srgbClr val="1B839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7. Ερευνητικό πλαίσιο 7/9</a:t>
            </a:r>
            <a:endParaRPr lang="el-GR" sz="3600" b="1" dirty="0"/>
          </a:p>
        </p:txBody>
      </p:sp>
      <p:graphicFrame>
        <p:nvGraphicFramePr>
          <p:cNvPr id="6" name="5 - Διάγραμμα"/>
          <p:cNvGraphicFramePr/>
          <p:nvPr/>
        </p:nvGraphicFramePr>
        <p:xfrm>
          <a:off x="1071538" y="1357298"/>
          <a:ext cx="7286676" cy="461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3" name="12 - Διάγραμμα"/>
          <p:cNvGraphicFramePr/>
          <p:nvPr/>
        </p:nvGraphicFramePr>
        <p:xfrm>
          <a:off x="539552" y="2132856"/>
          <a:ext cx="8604448" cy="43924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t>Ευχαριστίες</a:t>
            </a:r>
            <a:endParaRPr lang="el-GR" sz="3600" b="1" dirty="0"/>
          </a:p>
        </p:txBody>
      </p:sp>
      <p:graphicFrame>
        <p:nvGraphicFramePr>
          <p:cNvPr id="4" name="3 - Διάγραμμα"/>
          <p:cNvGraphicFramePr/>
          <p:nvPr/>
        </p:nvGraphicFramePr>
        <p:xfrm>
          <a:off x="1428728" y="1643050"/>
          <a:ext cx="6834214" cy="25717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4 - Ομάδα"/>
          <p:cNvGrpSpPr/>
          <p:nvPr/>
        </p:nvGrpSpPr>
        <p:grpSpPr>
          <a:xfrm>
            <a:off x="1357290" y="4357694"/>
            <a:ext cx="6834214" cy="573664"/>
            <a:chOff x="0" y="49732"/>
            <a:chExt cx="6834214" cy="573664"/>
          </a:xfrm>
          <a:solidFill>
            <a:srgbClr val="1B8391"/>
          </a:solidFill>
          <a:scene3d>
            <a:camera prst="orthographicFront"/>
            <a:lightRig rig="flat" dir="t"/>
          </a:scene3d>
        </p:grpSpPr>
        <p:sp>
          <p:nvSpPr>
            <p:cNvPr id="6" name="5 - Στρογγυλεμένο ορθογώνιο"/>
            <p:cNvSpPr/>
            <p:nvPr/>
          </p:nvSpPr>
          <p:spPr>
            <a:xfrm>
              <a:off x="0" y="49732"/>
              <a:ext cx="6834214" cy="573664"/>
            </a:xfrm>
            <a:prstGeom prst="roundRect">
              <a:avLst/>
            </a:prstGeom>
            <a:grpFill/>
            <a:sp3d prstMaterial="dkEdge">
              <a:bevelT w="8200" h="38100"/>
            </a:sp3d>
          </p:spPr>
          <p:style>
            <a:lnRef idx="0">
              <a:schemeClr val="lt1">
                <a:hueOff val="0"/>
                <a:satOff val="0"/>
                <a:lumOff val="0"/>
                <a:alphaOff val="0"/>
              </a:schemeClr>
            </a:lnRef>
            <a:fillRef idx="2">
              <a:schemeClr val="accent6">
                <a:hueOff val="0"/>
                <a:satOff val="0"/>
                <a:lumOff val="0"/>
                <a:alphaOff val="0"/>
              </a:schemeClr>
            </a:fillRef>
            <a:effectRef idx="1">
              <a:schemeClr val="accent6">
                <a:hueOff val="0"/>
                <a:satOff val="0"/>
                <a:lumOff val="0"/>
                <a:alphaOff val="0"/>
              </a:schemeClr>
            </a:effectRef>
            <a:fontRef idx="minor">
              <a:schemeClr val="dk1"/>
            </a:fontRef>
          </p:style>
        </p:sp>
        <p:sp>
          <p:nvSpPr>
            <p:cNvPr id="7" name="Στρογγυλεμένο ορθογώνιο 4"/>
            <p:cNvSpPr/>
            <p:nvPr/>
          </p:nvSpPr>
          <p:spPr>
            <a:xfrm>
              <a:off x="28004" y="77736"/>
              <a:ext cx="6778206" cy="51765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l-GR" sz="2800" b="1" dirty="0" smtClean="0">
                  <a:solidFill>
                    <a:schemeClr val="bg1"/>
                  </a:solidFill>
                  <a:effectLst>
                    <a:outerShdw blurRad="38100" dist="38100" dir="2700000" algn="tl">
                      <a:srgbClr val="000000">
                        <a:alpha val="43137"/>
                      </a:srgbClr>
                    </a:outerShdw>
                  </a:effectLst>
                </a:rPr>
                <a:t>Στους συμμετέχοντες στην έρευνα</a:t>
              </a:r>
              <a:endParaRPr lang="en-GB" sz="2800" b="1" kern="1200" dirty="0">
                <a:solidFill>
                  <a:schemeClr val="bg1"/>
                </a:solidFill>
                <a:effectLst>
                  <a:outerShdw blurRad="38100" dist="38100" dir="2700000" algn="tl">
                    <a:srgbClr val="000000">
                      <a:alpha val="43137"/>
                    </a:srgbClr>
                  </a:outerShdw>
                </a:effectLst>
              </a:endParaRPr>
            </a:p>
          </p:txBody>
        </p:sp>
      </p:grpSp>
      <p:grpSp>
        <p:nvGrpSpPr>
          <p:cNvPr id="8" name="7 - Ομάδα"/>
          <p:cNvGrpSpPr/>
          <p:nvPr/>
        </p:nvGrpSpPr>
        <p:grpSpPr>
          <a:xfrm>
            <a:off x="1357290" y="5143512"/>
            <a:ext cx="6834214" cy="573664"/>
            <a:chOff x="0" y="49732"/>
            <a:chExt cx="6834214" cy="573664"/>
          </a:xfrm>
          <a:solidFill>
            <a:srgbClr val="1B8391"/>
          </a:solidFill>
          <a:scene3d>
            <a:camera prst="orthographicFront"/>
            <a:lightRig rig="flat" dir="t"/>
          </a:scene3d>
        </p:grpSpPr>
        <p:sp>
          <p:nvSpPr>
            <p:cNvPr id="9" name="8 - Στρογγυλεμένο ορθογώνιο"/>
            <p:cNvSpPr/>
            <p:nvPr/>
          </p:nvSpPr>
          <p:spPr>
            <a:xfrm>
              <a:off x="0" y="49732"/>
              <a:ext cx="6834214" cy="573664"/>
            </a:xfrm>
            <a:prstGeom prst="roundRect">
              <a:avLst/>
            </a:prstGeom>
            <a:grpFill/>
            <a:sp3d prstMaterial="dkEdge">
              <a:bevelT w="8200" h="38100"/>
            </a:sp3d>
          </p:spPr>
          <p:style>
            <a:lnRef idx="0">
              <a:schemeClr val="lt1">
                <a:hueOff val="0"/>
                <a:satOff val="0"/>
                <a:lumOff val="0"/>
                <a:alphaOff val="0"/>
              </a:schemeClr>
            </a:lnRef>
            <a:fillRef idx="2">
              <a:schemeClr val="accent6">
                <a:hueOff val="0"/>
                <a:satOff val="0"/>
                <a:lumOff val="0"/>
                <a:alphaOff val="0"/>
              </a:schemeClr>
            </a:fillRef>
            <a:effectRef idx="1">
              <a:schemeClr val="accent6">
                <a:hueOff val="0"/>
                <a:satOff val="0"/>
                <a:lumOff val="0"/>
                <a:alphaOff val="0"/>
              </a:schemeClr>
            </a:effectRef>
            <a:fontRef idx="minor">
              <a:schemeClr val="dk1"/>
            </a:fontRef>
          </p:style>
        </p:sp>
        <p:sp>
          <p:nvSpPr>
            <p:cNvPr id="10" name="Στρογγυλεμένο ορθογώνιο 4"/>
            <p:cNvSpPr/>
            <p:nvPr/>
          </p:nvSpPr>
          <p:spPr>
            <a:xfrm>
              <a:off x="28004" y="77736"/>
              <a:ext cx="6778206" cy="51765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l-GR" sz="2800" b="1" dirty="0" smtClean="0">
                  <a:solidFill>
                    <a:schemeClr val="bg1"/>
                  </a:solidFill>
                  <a:effectLst>
                    <a:outerShdw blurRad="38100" dist="38100" dir="2700000" algn="tl">
                      <a:srgbClr val="000000">
                        <a:alpha val="43137"/>
                      </a:srgbClr>
                    </a:outerShdw>
                  </a:effectLst>
                </a:rPr>
                <a:t>Στην </a:t>
              </a:r>
              <a:r>
                <a:rPr lang="el-GR" sz="2800" b="1" dirty="0" err="1" smtClean="0">
                  <a:solidFill>
                    <a:schemeClr val="bg1"/>
                  </a:solidFill>
                  <a:effectLst>
                    <a:outerShdw blurRad="38100" dist="38100" dir="2700000" algn="tl">
                      <a:srgbClr val="000000">
                        <a:alpha val="43137"/>
                      </a:srgbClr>
                    </a:outerShdw>
                  </a:effectLst>
                </a:rPr>
                <a:t>Πέλλη</a:t>
              </a:r>
              <a:r>
                <a:rPr lang="el-GR" sz="2800" b="1" dirty="0" smtClean="0">
                  <a:solidFill>
                    <a:schemeClr val="bg1"/>
                  </a:solidFill>
                  <a:effectLst>
                    <a:outerShdw blurRad="38100" dist="38100" dir="2700000" algn="tl">
                      <a:srgbClr val="000000">
                        <a:alpha val="43137"/>
                      </a:srgbClr>
                    </a:outerShdw>
                  </a:effectLst>
                </a:rPr>
                <a:t> και στην οικογένειά μου</a:t>
              </a:r>
              <a:endParaRPr lang="en-GB" sz="2800" b="1" kern="1200" dirty="0">
                <a:solidFill>
                  <a:schemeClr val="bg1"/>
                </a:solidFill>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672648472"/>
      </p:ext>
    </p:extLst>
  </p:cSld>
  <p:clrMapOvr>
    <a:masterClrMapping/>
  </p:clrMapOvr>
  <p:transition>
    <p:split orient="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42976" y="571480"/>
            <a:ext cx="7199240" cy="765652"/>
          </a:xfrm>
        </p:spPr>
        <p:txBody>
          <a:bodyPr>
            <a:noAutofit/>
          </a:bodyPr>
          <a:lstStyle/>
          <a:p>
            <a:pPr algn="ctr"/>
            <a:r>
              <a:rPr lang="el-GR" sz="3600" b="1" dirty="0" smtClean="0">
                <a:solidFill>
                  <a:srgbClr val="9F1D1D"/>
                </a:solidFill>
                <a:effectLst>
                  <a:outerShdw blurRad="38100" dist="38100" dir="2700000" algn="tl">
                    <a:srgbClr val="000000">
                      <a:alpha val="43137"/>
                    </a:srgbClr>
                  </a:outerShdw>
                </a:effectLst>
              </a:rPr>
              <a:t>Τέλος Παρουσίασης</a:t>
            </a:r>
            <a:endParaRPr lang="el-GR" sz="3600" b="1" dirty="0">
              <a:solidFill>
                <a:srgbClr val="9F1D1D"/>
              </a:solidFill>
              <a:effectLst>
                <a:outerShdw blurRad="38100" dist="38100" dir="2700000" algn="tl">
                  <a:srgbClr val="000000">
                    <a:alpha val="43137"/>
                  </a:srgbClr>
                </a:outerShdw>
              </a:effectLst>
            </a:endParaRPr>
          </a:p>
        </p:txBody>
      </p:sp>
      <p:graphicFrame>
        <p:nvGraphicFramePr>
          <p:cNvPr id="6" name="5 - Διάγραμμα"/>
          <p:cNvGraphicFramePr/>
          <p:nvPr/>
        </p:nvGraphicFramePr>
        <p:xfrm>
          <a:off x="1071538" y="1357298"/>
          <a:ext cx="7286676" cy="461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10 - TextBox"/>
          <p:cNvSpPr txBox="1"/>
          <p:nvPr/>
        </p:nvSpPr>
        <p:spPr>
          <a:xfrm>
            <a:off x="2143108" y="2714620"/>
            <a:ext cx="4929222" cy="769441"/>
          </a:xfrm>
          <a:prstGeom prst="rect">
            <a:avLst/>
          </a:prstGeom>
          <a:noFill/>
        </p:spPr>
        <p:txBody>
          <a:bodyPr wrap="square" rtlCol="0">
            <a:spAutoFit/>
          </a:bodyPr>
          <a:lstStyle/>
          <a:p>
            <a:pPr algn="ctr"/>
            <a:r>
              <a:rPr lang="el-GR" sz="4400" b="1" dirty="0" smtClean="0">
                <a:solidFill>
                  <a:srgbClr val="1B8391"/>
                </a:solidFill>
                <a:effectLst>
                  <a:outerShdw blurRad="38100" dist="38100" dir="2700000" algn="tl">
                    <a:srgbClr val="000000">
                      <a:alpha val="43137"/>
                    </a:srgbClr>
                  </a:outerShdw>
                </a:effectLst>
              </a:rPr>
              <a:t>Σας ευχαριστώ!</a:t>
            </a:r>
            <a:endParaRPr lang="en-GB" sz="4400" b="1" dirty="0">
              <a:solidFill>
                <a:srgbClr val="1B839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solidFill>
                  <a:schemeClr val="tx1">
                    <a:lumMod val="75000"/>
                    <a:lumOff val="25000"/>
                  </a:schemeClr>
                </a:solidFill>
              </a:rPr>
              <a:t>1. </a:t>
            </a:r>
            <a:r>
              <a:rPr lang="el-GR" sz="3600" dirty="0" smtClean="0">
                <a:solidFill>
                  <a:schemeClr val="tx1">
                    <a:lumMod val="75000"/>
                    <a:lumOff val="25000"/>
                  </a:schemeClr>
                </a:solidFill>
              </a:rPr>
              <a:t>Σκοπός</a:t>
            </a:r>
            <a:endParaRPr lang="el-GR" sz="3600" b="1" dirty="0">
              <a:solidFill>
                <a:schemeClr val="tx1">
                  <a:lumMod val="75000"/>
                  <a:lumOff val="25000"/>
                </a:schemeClr>
              </a:solidFill>
            </a:endParaRPr>
          </a:p>
        </p:txBody>
      </p:sp>
      <p:pic>
        <p:nvPicPr>
          <p:cNvPr id="5" name="4 - Εικόνα" descr="pnghut_arrow-direction-position-or-indication-sign-clip-art-table-creeper-hang-on-road-floral_7ZJaWaUmDf.png"/>
          <p:cNvPicPr>
            <a:picLocks noChangeAspect="1"/>
          </p:cNvPicPr>
          <p:nvPr/>
        </p:nvPicPr>
        <p:blipFill>
          <a:blip r:embed="rId2" cstate="print"/>
          <a:stretch>
            <a:fillRect/>
          </a:stretch>
        </p:blipFill>
        <p:spPr>
          <a:xfrm>
            <a:off x="611560" y="2996952"/>
            <a:ext cx="1230072" cy="1785949"/>
          </a:xfrm>
          <a:prstGeom prst="rect">
            <a:avLst/>
          </a:prstGeom>
        </p:spPr>
      </p:pic>
      <p:sp>
        <p:nvSpPr>
          <p:cNvPr id="6" name="Rectangle 3"/>
          <p:cNvSpPr>
            <a:spLocks noChangeArrowheads="1"/>
          </p:cNvSpPr>
          <p:nvPr/>
        </p:nvSpPr>
        <p:spPr bwMode="auto">
          <a:xfrm>
            <a:off x="2051720" y="2204864"/>
            <a:ext cx="642942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l-GR" dirty="0" smtClean="0">
                <a:solidFill>
                  <a:schemeClr val="tx1">
                    <a:lumMod val="75000"/>
                    <a:lumOff val="25000"/>
                  </a:schemeClr>
                </a:solidFill>
                <a:effectLst>
                  <a:outerShdw blurRad="38100" dist="38100" dir="2700000" algn="tl">
                    <a:srgbClr val="000000">
                      <a:alpha val="43137"/>
                    </a:srgbClr>
                  </a:outerShdw>
                </a:effectLst>
                <a:latin typeface="Bahnschrift Light Condensed" pitchFamily="34" charset="0"/>
              </a:rPr>
              <a:t>Σκοπός αυτής της διπλωματικής ερευνητικής εργασίας ήταν να</a:t>
            </a:r>
            <a:r>
              <a:rPr lang="el-GR" dirty="0" smtClean="0">
                <a:effectLst>
                  <a:outerShdw blurRad="38100" dist="38100" dir="2700000" algn="tl">
                    <a:srgbClr val="000000">
                      <a:alpha val="43137"/>
                    </a:srgbClr>
                  </a:outerShdw>
                </a:effectLst>
                <a:latin typeface="Bahnschrift Light Condensed" pitchFamily="34" charset="0"/>
              </a:rPr>
              <a:t> </a:t>
            </a:r>
            <a:r>
              <a:rPr lang="el-GR" b="1" dirty="0" smtClean="0">
                <a:solidFill>
                  <a:srgbClr val="90200A"/>
                </a:solidFill>
                <a:effectLst>
                  <a:outerShdw blurRad="38100" dist="38100" dir="2700000" algn="tl">
                    <a:srgbClr val="000000">
                      <a:alpha val="43137"/>
                    </a:srgbClr>
                  </a:outerShdw>
                </a:effectLst>
                <a:latin typeface="Bahnschrift Light Condensed" pitchFamily="34" charset="0"/>
              </a:rPr>
              <a:t>δημιουργηθεί</a:t>
            </a:r>
            <a:r>
              <a:rPr lang="el-GR" dirty="0" smtClean="0">
                <a:effectLst>
                  <a:outerShdw blurRad="38100" dist="38100" dir="2700000" algn="tl">
                    <a:srgbClr val="000000">
                      <a:alpha val="43137"/>
                    </a:srgbClr>
                  </a:outerShdw>
                </a:effectLst>
                <a:latin typeface="Bahnschrift Light Condensed" pitchFamily="34" charset="0"/>
              </a:rPr>
              <a:t> </a:t>
            </a:r>
            <a:r>
              <a:rPr lang="el-GR" dirty="0" smtClean="0">
                <a:solidFill>
                  <a:schemeClr val="tx1">
                    <a:lumMod val="75000"/>
                    <a:lumOff val="25000"/>
                  </a:schemeClr>
                </a:solidFill>
                <a:effectLst>
                  <a:outerShdw blurRad="38100" dist="38100" dir="2700000" algn="tl">
                    <a:srgbClr val="000000">
                      <a:alpha val="43137"/>
                    </a:srgbClr>
                  </a:outerShdw>
                </a:effectLst>
                <a:latin typeface="Bahnschrift Light Condensed" pitchFamily="34" charset="0"/>
              </a:rPr>
              <a:t>πολυμεσικό</a:t>
            </a:r>
            <a:r>
              <a:rPr lang="el-GR" b="1" dirty="0" smtClean="0">
                <a:solidFill>
                  <a:schemeClr val="accent4">
                    <a:lumMod val="50000"/>
                  </a:schemeClr>
                </a:solidFill>
                <a:effectLst>
                  <a:outerShdw blurRad="38100" dist="38100" dir="2700000" algn="tl">
                    <a:srgbClr val="000000">
                      <a:alpha val="43137"/>
                    </a:srgbClr>
                  </a:outerShdw>
                </a:effectLst>
                <a:latin typeface="Bahnschrift Light Condensed" pitchFamily="34" charset="0"/>
              </a:rPr>
              <a:t> εκπαιδευτικό υλικό (ΕΥ)</a:t>
            </a:r>
            <a:r>
              <a:rPr lang="el-GR" dirty="0" smtClean="0">
                <a:solidFill>
                  <a:schemeClr val="tx1">
                    <a:lumMod val="75000"/>
                    <a:lumOff val="25000"/>
                  </a:schemeClr>
                </a:solidFill>
                <a:effectLst>
                  <a:outerShdw blurRad="38100" dist="38100" dir="2700000" algn="tl">
                    <a:srgbClr val="000000">
                      <a:alpha val="43137"/>
                    </a:srgbClr>
                  </a:outerShdw>
                </a:effectLst>
                <a:latin typeface="Bahnschrift Light Condensed" pitchFamily="34" charset="0"/>
              </a:rPr>
              <a:t> για τη θεματική ενότητα της Γεωγραφίας ΣΤ’ Δημοτικού με τίτλο « Το φυσικό περιβάλλον» με βάση τη </a:t>
            </a:r>
            <a:r>
              <a:rPr lang="el-GR" b="1" dirty="0" smtClean="0">
                <a:solidFill>
                  <a:schemeClr val="accent5">
                    <a:lumMod val="50000"/>
                  </a:schemeClr>
                </a:solidFill>
                <a:effectLst>
                  <a:outerShdw blurRad="38100" dist="38100" dir="2700000" algn="tl">
                    <a:srgbClr val="000000">
                      <a:alpha val="43137"/>
                    </a:srgbClr>
                  </a:outerShdw>
                </a:effectLst>
                <a:latin typeface="Bahnschrift Light Condensed" pitchFamily="34" charset="0"/>
              </a:rPr>
              <a:t>μεθοδολογία και τις αρχές της εξ αποστάσεως εκπαίδευσης</a:t>
            </a:r>
            <a:r>
              <a:rPr lang="el-GR" dirty="0" smtClean="0">
                <a:solidFill>
                  <a:schemeClr val="tx1">
                    <a:lumMod val="75000"/>
                    <a:lumOff val="25000"/>
                  </a:schemeClr>
                </a:solidFill>
                <a:effectLst>
                  <a:outerShdw blurRad="38100" dist="38100" dir="2700000" algn="tl">
                    <a:srgbClr val="000000">
                      <a:alpha val="43137"/>
                    </a:srgbClr>
                  </a:outerShdw>
                </a:effectLst>
                <a:latin typeface="Bahnschrift Light Condensed" pitchFamily="34" charset="0"/>
              </a:rPr>
              <a:t>, </a:t>
            </a:r>
            <a:r>
              <a:rPr lang="el-GR" b="1" dirty="0" smtClean="0">
                <a:solidFill>
                  <a:schemeClr val="accent4">
                    <a:lumMod val="50000"/>
                  </a:schemeClr>
                </a:solidFill>
                <a:effectLst>
                  <a:outerShdw blurRad="38100" dist="38100" dir="2700000" algn="tl">
                    <a:srgbClr val="000000">
                      <a:alpha val="43137"/>
                    </a:srgbClr>
                  </a:outerShdw>
                </a:effectLst>
                <a:latin typeface="Bahnschrift Light Condensed" pitchFamily="34" charset="0"/>
              </a:rPr>
              <a:t>να εφαρμοστεί </a:t>
            </a:r>
            <a:r>
              <a:rPr lang="el-GR" dirty="0" smtClean="0">
                <a:solidFill>
                  <a:schemeClr val="tx1">
                    <a:lumMod val="75000"/>
                    <a:lumOff val="25000"/>
                  </a:schemeClr>
                </a:solidFill>
                <a:effectLst>
                  <a:outerShdw blurRad="38100" dist="38100" dir="2700000" algn="tl">
                    <a:srgbClr val="000000">
                      <a:alpha val="43137"/>
                    </a:srgbClr>
                  </a:outerShdw>
                </a:effectLst>
                <a:latin typeface="Bahnschrift Light Condensed" pitchFamily="34" charset="0"/>
              </a:rPr>
              <a:t>σε μαθητές της ΣΤ’ τάξης καθώς και σε ομάδα ειδικών της Εξ Αποστάσεως Εκπαίδευσης και στη συνέχεια να </a:t>
            </a:r>
            <a:r>
              <a:rPr lang="el-GR" b="1" dirty="0" smtClean="0">
                <a:solidFill>
                  <a:srgbClr val="90200A"/>
                </a:solidFill>
                <a:effectLst>
                  <a:outerShdw blurRad="38100" dist="38100" dir="2700000" algn="tl">
                    <a:srgbClr val="000000">
                      <a:alpha val="43137"/>
                    </a:srgbClr>
                  </a:outerShdw>
                </a:effectLst>
                <a:latin typeface="Bahnschrift Light Condensed" pitchFamily="34" charset="0"/>
              </a:rPr>
              <a:t>αποτιμηθεί.</a:t>
            </a:r>
            <a:endParaRPr lang="el-GR" dirty="0" smtClean="0">
              <a:solidFill>
                <a:schemeClr val="tx1">
                  <a:lumMod val="75000"/>
                  <a:lumOff val="25000"/>
                </a:schemeClr>
              </a:solidFill>
              <a:effectLst>
                <a:outerShdw blurRad="38100" dist="38100" dir="2700000" algn="tl">
                  <a:srgbClr val="000000">
                    <a:alpha val="43137"/>
                  </a:srgbClr>
                </a:outerShdw>
              </a:effectLst>
              <a:latin typeface="Bahnschrift Light Condensed" pitchFamily="34" charset="0"/>
            </a:endParaRPr>
          </a:p>
        </p:txBody>
      </p:sp>
    </p:spTree>
    <p:extLst>
      <p:ext uri="{BB962C8B-B14F-4D97-AF65-F5344CB8AC3E}">
        <p14:creationId xmlns:p14="http://schemas.microsoft.com/office/powerpoint/2010/main" xmlns="" val="672648472"/>
      </p:ext>
    </p:extLst>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a:t>
            </a:r>
            <a:r>
              <a:rPr lang="el-GR" sz="3600" dirty="0" smtClean="0"/>
              <a:t>διπλωματικής</a:t>
            </a:r>
            <a:endParaRPr lang="el-GR" sz="3600" b="1" dirty="0"/>
          </a:p>
        </p:txBody>
      </p:sp>
      <p:graphicFrame>
        <p:nvGraphicFramePr>
          <p:cNvPr id="5" name="4 - Διάγραμμα"/>
          <p:cNvGraphicFramePr/>
          <p:nvPr/>
        </p:nvGraphicFramePr>
        <p:xfrm>
          <a:off x="1000100" y="1357298"/>
          <a:ext cx="7500990" cy="2071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5 - Εικόνα" descr="ερευνα.jpg"/>
          <p:cNvPicPr>
            <a:picLocks noChangeAspect="1"/>
          </p:cNvPicPr>
          <p:nvPr/>
        </p:nvPicPr>
        <p:blipFill>
          <a:blip r:embed="rId7" cstate="print"/>
          <a:stretch>
            <a:fillRect/>
          </a:stretch>
        </p:blipFill>
        <p:spPr>
          <a:xfrm>
            <a:off x="6732240" y="2348880"/>
            <a:ext cx="1005846" cy="64294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graphicFrame>
        <p:nvGraphicFramePr>
          <p:cNvPr id="10" name="9 - Διάγραμμα"/>
          <p:cNvGraphicFramePr/>
          <p:nvPr/>
        </p:nvGraphicFramePr>
        <p:xfrm>
          <a:off x="785786" y="3786190"/>
          <a:ext cx="7929618" cy="250033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9" name="8 - Εικόνα" descr="page-turning-book-animation-2.gif"/>
          <p:cNvPicPr>
            <a:picLocks noChangeAspect="1"/>
          </p:cNvPicPr>
          <p:nvPr/>
        </p:nvPicPr>
        <p:blipFill>
          <a:blip r:embed="rId13" cstate="print"/>
          <a:stretch>
            <a:fillRect/>
          </a:stretch>
        </p:blipFill>
        <p:spPr>
          <a:xfrm>
            <a:off x="4139952" y="2348880"/>
            <a:ext cx="1071570" cy="64294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2" name="11 - Εικόνα" descr="images.jpg"/>
          <p:cNvPicPr>
            <a:picLocks noChangeAspect="1"/>
          </p:cNvPicPr>
          <p:nvPr/>
        </p:nvPicPr>
        <p:blipFill>
          <a:blip r:embed="rId14" cstate="print"/>
          <a:stretch>
            <a:fillRect/>
          </a:stretch>
        </p:blipFill>
        <p:spPr>
          <a:xfrm>
            <a:off x="1619672" y="2276872"/>
            <a:ext cx="1152128" cy="76391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2790992926"/>
      </p:ext>
    </p:extLst>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00166" y="620688"/>
            <a:ext cx="7000924" cy="576064"/>
          </a:xfrm>
        </p:spPr>
        <p:txBody>
          <a:bodyPr>
            <a:noAutofit/>
          </a:bodyPr>
          <a:lstStyle/>
          <a:p>
            <a:r>
              <a:rPr lang="el-GR" sz="3600" dirty="0" smtClean="0"/>
              <a:t> 3</a:t>
            </a:r>
            <a:r>
              <a:rPr lang="el-GR" sz="3600" dirty="0"/>
              <a:t>. Ερευνητικά Ερωτήματα </a:t>
            </a:r>
            <a:r>
              <a:rPr lang="el-GR" sz="3600" dirty="0" smtClean="0"/>
              <a:t>1/2</a:t>
            </a:r>
            <a:endParaRPr lang="el-GR" sz="4000" b="1" dirty="0"/>
          </a:p>
        </p:txBody>
      </p:sp>
      <p:graphicFrame>
        <p:nvGraphicFramePr>
          <p:cNvPr id="14" name="13 - Πίνακας"/>
          <p:cNvGraphicFramePr>
            <a:graphicFrameLocks noGrp="1"/>
          </p:cNvGraphicFramePr>
          <p:nvPr/>
        </p:nvGraphicFramePr>
        <p:xfrm>
          <a:off x="683568" y="2492896"/>
          <a:ext cx="8215402" cy="2798622"/>
        </p:xfrm>
        <a:graphic>
          <a:graphicData uri="http://schemas.openxmlformats.org/drawingml/2006/table">
            <a:tbl>
              <a:tblPr firstRow="1" bandRow="1">
                <a:tableStyleId>{5C22544A-7EE6-4342-B048-85BDC9FD1C3A}</a:tableStyleId>
              </a:tblPr>
              <a:tblGrid>
                <a:gridCol w="8215402"/>
              </a:tblGrid>
              <a:tr h="2798622">
                <a:tc>
                  <a:txBody>
                    <a:bodyPr/>
                    <a:lstStyle/>
                    <a:p>
                      <a:pPr marL="457200" lvl="0" indent="-457200">
                        <a:buFont typeface="+mj-lt"/>
                        <a:buAutoNum type="arabicPeriod"/>
                      </a:pP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Σε ποιον βαθμό οι εκπαιδευτικοί-ειδικοί της </a:t>
                      </a:r>
                      <a:r>
                        <a:rPr lang="el-GR" sz="2400" b="0" i="0" kern="1200" dirty="0" err="1"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ΕξΑΕ</a:t>
                      </a: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 θεωρούν πως το ΕΥ διέπεται από τις </a:t>
                      </a:r>
                      <a:r>
                        <a:rPr lang="el-GR" sz="2400" b="1" i="0" kern="1200" dirty="0" smtClean="0">
                          <a:solidFill>
                            <a:srgbClr val="90200A"/>
                          </a:solidFill>
                          <a:effectLst>
                            <a:outerShdw blurRad="38100" dist="38100" dir="2700000" algn="tl">
                              <a:srgbClr val="000000">
                                <a:alpha val="43137"/>
                              </a:srgbClr>
                            </a:outerShdw>
                          </a:effectLst>
                          <a:latin typeface="Bahnschrift Light Condensed" pitchFamily="34" charset="0"/>
                          <a:ea typeface="+mn-ea"/>
                          <a:cs typeface="+mn-cs"/>
                        </a:rPr>
                        <a:t>αρχές </a:t>
                      </a: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και τη </a:t>
                      </a:r>
                      <a:r>
                        <a:rPr lang="el-GR" sz="2400" b="1" i="0" kern="1200" dirty="0" smtClean="0">
                          <a:solidFill>
                            <a:srgbClr val="90200A"/>
                          </a:solidFill>
                          <a:effectLst>
                            <a:outerShdw blurRad="38100" dist="38100" dir="2700000" algn="tl">
                              <a:srgbClr val="000000">
                                <a:alpha val="43137"/>
                              </a:srgbClr>
                            </a:outerShdw>
                          </a:effectLst>
                          <a:latin typeface="Bahnschrift Light Condensed" pitchFamily="34" charset="0"/>
                          <a:ea typeface="+mn-ea"/>
                          <a:cs typeface="+mn-cs"/>
                        </a:rPr>
                        <a:t>μεθοδολογία της εξ αποστάσεως εκπαίδευσης</a:t>
                      </a: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a:t>
                      </a:r>
                    </a:p>
                    <a:p>
                      <a:pPr marL="457200" lvl="0" indent="-457200">
                        <a:buFont typeface="+mj-lt"/>
                        <a:buAutoNum type="arabicPeriod"/>
                      </a:pP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Σε ποιον βαθμό οι εκπαιδευτικοί-ειδικοί της </a:t>
                      </a:r>
                      <a:r>
                        <a:rPr lang="el-GR" sz="2400" b="0" i="0" kern="1200" dirty="0" err="1"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ΕξΑΕ</a:t>
                      </a: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 θεωρούν πως το ΕΥ έχει δημιουργηθεί σύμφωνα με τις </a:t>
                      </a:r>
                      <a:r>
                        <a:rPr lang="el-GR" sz="2400" b="1" i="0" kern="1200" dirty="0" smtClean="0">
                          <a:solidFill>
                            <a:srgbClr val="90200A"/>
                          </a:solidFill>
                          <a:effectLst>
                            <a:outerShdw blurRad="38100" dist="38100" dir="2700000" algn="tl">
                              <a:srgbClr val="000000">
                                <a:alpha val="43137"/>
                              </a:srgbClr>
                            </a:outerShdw>
                          </a:effectLst>
                          <a:latin typeface="Bahnschrift Light Condensed" pitchFamily="34" charset="0"/>
                          <a:ea typeface="+mn-ea"/>
                          <a:cs typeface="+mn-cs"/>
                        </a:rPr>
                        <a:t>αρχές της </a:t>
                      </a:r>
                      <a:r>
                        <a:rPr lang="el-GR" sz="2400" b="1" i="0" kern="1200" dirty="0" err="1" smtClean="0">
                          <a:solidFill>
                            <a:srgbClr val="90200A"/>
                          </a:solidFill>
                          <a:effectLst>
                            <a:outerShdw blurRad="38100" dist="38100" dir="2700000" algn="tl">
                              <a:srgbClr val="000000">
                                <a:alpha val="43137"/>
                              </a:srgbClr>
                            </a:outerShdw>
                          </a:effectLst>
                          <a:latin typeface="Bahnschrift Light Condensed" pitchFamily="34" charset="0"/>
                          <a:ea typeface="+mn-ea"/>
                          <a:cs typeface="+mn-cs"/>
                        </a:rPr>
                        <a:t>Πολυμεσικής</a:t>
                      </a:r>
                      <a:r>
                        <a:rPr lang="el-GR" sz="2400" b="1" i="0" kern="1200" dirty="0" smtClean="0">
                          <a:solidFill>
                            <a:srgbClr val="90200A"/>
                          </a:solidFill>
                          <a:effectLst>
                            <a:outerShdw blurRad="38100" dist="38100" dir="2700000" algn="tl">
                              <a:srgbClr val="000000">
                                <a:alpha val="43137"/>
                              </a:srgbClr>
                            </a:outerShdw>
                          </a:effectLst>
                          <a:latin typeface="Bahnschrift Light Condensed" pitchFamily="34" charset="0"/>
                          <a:ea typeface="+mn-ea"/>
                          <a:cs typeface="+mn-cs"/>
                        </a:rPr>
                        <a:t> Μάθησης</a:t>
                      </a: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a:t>
                      </a:r>
                    </a:p>
                    <a:p>
                      <a:pPr marL="457200" lvl="0" indent="-457200">
                        <a:buFont typeface="+mj-lt"/>
                        <a:buAutoNum type="arabicPeriod"/>
                      </a:pP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Σύμφωνα με τους εκπαιδευτικούς-ειδικούς της </a:t>
                      </a:r>
                      <a:r>
                        <a:rPr lang="el-GR" sz="2400" b="0" i="0" kern="1200" dirty="0" err="1"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ΕξΑΕ</a:t>
                      </a: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 ποια είναι τα </a:t>
                      </a:r>
                      <a:r>
                        <a:rPr lang="el-GR" sz="2400" b="1" i="0" kern="1200" dirty="0" smtClean="0">
                          <a:solidFill>
                            <a:srgbClr val="1B8391"/>
                          </a:solidFill>
                          <a:effectLst>
                            <a:outerShdw blurRad="38100" dist="38100" dir="2700000" algn="tl">
                              <a:srgbClr val="000000">
                                <a:alpha val="43137"/>
                              </a:srgbClr>
                            </a:outerShdw>
                          </a:effectLst>
                          <a:latin typeface="Bahnschrift Light Condensed" pitchFamily="34" charset="0"/>
                          <a:ea typeface="+mn-ea"/>
                          <a:cs typeface="+mn-cs"/>
                        </a:rPr>
                        <a:t>δυνατά σημεία</a:t>
                      </a:r>
                      <a:r>
                        <a:rPr lang="el-GR" sz="28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 </a:t>
                      </a: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του ΕΥ και ποιες είναι </a:t>
                      </a:r>
                      <a:r>
                        <a:rPr lang="el-GR" sz="2400" b="1" i="0" kern="1200" dirty="0" smtClean="0">
                          <a:solidFill>
                            <a:srgbClr val="1B8391"/>
                          </a:solidFill>
                          <a:effectLst>
                            <a:outerShdw blurRad="38100" dist="38100" dir="2700000" algn="tl">
                              <a:srgbClr val="000000">
                                <a:alpha val="43137"/>
                              </a:srgbClr>
                            </a:outerShdw>
                          </a:effectLst>
                          <a:latin typeface="Bahnschrift Light Condensed" pitchFamily="34" charset="0"/>
                          <a:ea typeface="+mn-ea"/>
                          <a:cs typeface="+mn-cs"/>
                        </a:rPr>
                        <a:t>οι βελτιώσεις που προτείνονται</a:t>
                      </a: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a:t>
                      </a:r>
                    </a:p>
                  </a:txBody>
                  <a:tcPr>
                    <a:solidFill>
                      <a:schemeClr val="bg1"/>
                    </a:solidFill>
                  </a:tcPr>
                </a:tc>
              </a:tr>
            </a:tbl>
          </a:graphicData>
        </a:graphic>
      </p:graphicFrame>
      <p:sp>
        <p:nvSpPr>
          <p:cNvPr id="15" name="14 - TextBox"/>
          <p:cNvSpPr txBox="1"/>
          <p:nvPr/>
        </p:nvSpPr>
        <p:spPr>
          <a:xfrm>
            <a:off x="6072198" y="2928934"/>
            <a:ext cx="184731" cy="461665"/>
          </a:xfrm>
          <a:prstGeom prst="rect">
            <a:avLst/>
          </a:prstGeom>
          <a:noFill/>
        </p:spPr>
        <p:txBody>
          <a:bodyPr wrap="none" rtlCol="0">
            <a:spAutoFit/>
          </a:bodyPr>
          <a:lstStyle/>
          <a:p>
            <a:endParaRPr lang="en-GB" dirty="0"/>
          </a:p>
        </p:txBody>
      </p:sp>
      <p:graphicFrame>
        <p:nvGraphicFramePr>
          <p:cNvPr id="8" name="7 - Διάγραμμα"/>
          <p:cNvGraphicFramePr/>
          <p:nvPr/>
        </p:nvGraphicFramePr>
        <p:xfrm>
          <a:off x="1115616" y="1340768"/>
          <a:ext cx="7643866" cy="11430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1538920152"/>
      </p:ext>
    </p:extLst>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28728" y="642918"/>
            <a:ext cx="6357982" cy="576064"/>
          </a:xfrm>
        </p:spPr>
        <p:txBody>
          <a:bodyPr>
            <a:noAutofit/>
          </a:bodyPr>
          <a:lstStyle/>
          <a:p>
            <a:r>
              <a:rPr lang="el-GR" sz="3600" dirty="0" smtClean="0"/>
              <a:t> 3</a:t>
            </a:r>
            <a:r>
              <a:rPr lang="el-GR" sz="3600" dirty="0"/>
              <a:t>. Ερευνητικά Ερωτήματα </a:t>
            </a:r>
            <a:r>
              <a:rPr lang="el-GR" sz="3600" dirty="0" smtClean="0"/>
              <a:t>2/2</a:t>
            </a:r>
            <a:endParaRPr lang="el-GR" sz="4000" b="1" dirty="0"/>
          </a:p>
        </p:txBody>
      </p:sp>
      <p:sp>
        <p:nvSpPr>
          <p:cNvPr id="15" name="14 - TextBox"/>
          <p:cNvSpPr txBox="1"/>
          <p:nvPr/>
        </p:nvSpPr>
        <p:spPr>
          <a:xfrm>
            <a:off x="6072198" y="2928934"/>
            <a:ext cx="184731" cy="461665"/>
          </a:xfrm>
          <a:prstGeom prst="rect">
            <a:avLst/>
          </a:prstGeom>
          <a:noFill/>
        </p:spPr>
        <p:txBody>
          <a:bodyPr wrap="none" rtlCol="0">
            <a:spAutoFit/>
          </a:bodyPr>
          <a:lstStyle/>
          <a:p>
            <a:endParaRPr lang="en-GB" dirty="0"/>
          </a:p>
        </p:txBody>
      </p:sp>
      <p:graphicFrame>
        <p:nvGraphicFramePr>
          <p:cNvPr id="8" name="7 - Διάγραμμα"/>
          <p:cNvGraphicFramePr/>
          <p:nvPr/>
        </p:nvGraphicFramePr>
        <p:xfrm>
          <a:off x="1214414" y="1357298"/>
          <a:ext cx="7143800" cy="8475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5 - Πίνακας"/>
          <p:cNvGraphicFramePr>
            <a:graphicFrameLocks noGrp="1"/>
          </p:cNvGraphicFramePr>
          <p:nvPr/>
        </p:nvGraphicFramePr>
        <p:xfrm>
          <a:off x="899592" y="2420888"/>
          <a:ext cx="7786742" cy="1188720"/>
        </p:xfrm>
        <a:graphic>
          <a:graphicData uri="http://schemas.openxmlformats.org/drawingml/2006/table">
            <a:tbl>
              <a:tblPr firstRow="1" bandRow="1">
                <a:tableStyleId>{5C22544A-7EE6-4342-B048-85BDC9FD1C3A}</a:tableStyleId>
              </a:tblPr>
              <a:tblGrid>
                <a:gridCol w="7786742"/>
              </a:tblGrid>
              <a:tr h="1008112">
                <a:tc>
                  <a:txBody>
                    <a:bodyPr/>
                    <a:lstStyle/>
                    <a:p>
                      <a:pPr marL="457200" lvl="0" indent="-457200" algn="ctr">
                        <a:buFont typeface="+mj-lt"/>
                        <a:buNone/>
                      </a:pPr>
                      <a:r>
                        <a:rPr lang="el-GR" sz="2400" b="0" i="0" kern="1200" dirty="0" smtClean="0">
                          <a:solidFill>
                            <a:srgbClr val="00B0F0"/>
                          </a:solidFill>
                          <a:effectLst>
                            <a:outerShdw blurRad="38100" dist="38100" dir="2700000" algn="tl">
                              <a:srgbClr val="000000">
                                <a:alpha val="43137"/>
                              </a:srgbClr>
                            </a:outerShdw>
                          </a:effectLst>
                          <a:latin typeface="Bahnschrift Light Condensed" pitchFamily="34" charset="0"/>
                          <a:ea typeface="+mn-ea"/>
                          <a:cs typeface="+mn-cs"/>
                        </a:rPr>
                        <a:t>Α’ ΦΑΣΗ</a:t>
                      </a:r>
                    </a:p>
                    <a:p>
                      <a:pPr marL="457200" lvl="0" indent="-457200">
                        <a:buFont typeface="+mj-lt"/>
                        <a:buAutoNum type="arabicPeriod" startAt="4"/>
                      </a:pP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Ποιες είναι </a:t>
                      </a:r>
                      <a:r>
                        <a:rPr lang="el-GR" sz="2400" b="1" i="0" kern="1200" dirty="0" smtClean="0">
                          <a:solidFill>
                            <a:srgbClr val="90200A"/>
                          </a:solidFill>
                          <a:effectLst>
                            <a:outerShdw blurRad="38100" dist="38100" dir="2700000" algn="tl">
                              <a:srgbClr val="000000">
                                <a:alpha val="43137"/>
                              </a:srgbClr>
                            </a:outerShdw>
                          </a:effectLst>
                          <a:latin typeface="Bahnschrift Light Condensed" pitchFamily="34" charset="0"/>
                          <a:ea typeface="+mn-ea"/>
                          <a:cs typeface="+mn-cs"/>
                        </a:rPr>
                        <a:t>οι απόψεις</a:t>
                      </a: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 των μαθητών για το ΕΥ; </a:t>
                      </a:r>
                    </a:p>
                    <a:p>
                      <a:pPr marL="457200" indent="-457200">
                        <a:buFont typeface="+mj-lt"/>
                        <a:buNone/>
                      </a:pPr>
                      <a:endParaRPr lang="en-GB"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endParaRPr>
                    </a:p>
                  </a:txBody>
                  <a:tcPr>
                    <a:solidFill>
                      <a:schemeClr val="bg1"/>
                    </a:solidFill>
                  </a:tcPr>
                </a:tc>
              </a:tr>
            </a:tbl>
          </a:graphicData>
        </a:graphic>
      </p:graphicFrame>
      <p:graphicFrame>
        <p:nvGraphicFramePr>
          <p:cNvPr id="9" name="8 - Πίνακας"/>
          <p:cNvGraphicFramePr>
            <a:graphicFrameLocks noGrp="1"/>
          </p:cNvGraphicFramePr>
          <p:nvPr/>
        </p:nvGraphicFramePr>
        <p:xfrm>
          <a:off x="899592" y="3789040"/>
          <a:ext cx="7786742" cy="1188720"/>
        </p:xfrm>
        <a:graphic>
          <a:graphicData uri="http://schemas.openxmlformats.org/drawingml/2006/table">
            <a:tbl>
              <a:tblPr firstRow="1" bandRow="1">
                <a:tableStyleId>{5C22544A-7EE6-4342-B048-85BDC9FD1C3A}</a:tableStyleId>
              </a:tblPr>
              <a:tblGrid>
                <a:gridCol w="7786742"/>
              </a:tblGrid>
              <a:tr h="1008112">
                <a:tc>
                  <a:txBody>
                    <a:bodyPr/>
                    <a:lstStyle/>
                    <a:p>
                      <a:pPr marL="457200" lvl="0" indent="-457200" algn="ctr">
                        <a:buFont typeface="+mj-lt"/>
                        <a:buNone/>
                      </a:pPr>
                      <a:r>
                        <a:rPr lang="el-GR" sz="2400" b="0" i="0" kern="1200" dirty="0" smtClean="0">
                          <a:solidFill>
                            <a:srgbClr val="00B0F0"/>
                          </a:solidFill>
                          <a:effectLst>
                            <a:outerShdw blurRad="38100" dist="38100" dir="2700000" algn="tl">
                              <a:srgbClr val="000000">
                                <a:alpha val="43137"/>
                              </a:srgbClr>
                            </a:outerShdw>
                          </a:effectLst>
                          <a:latin typeface="Bahnschrift Light Condensed" pitchFamily="34" charset="0"/>
                          <a:ea typeface="+mn-ea"/>
                          <a:cs typeface="+mn-cs"/>
                        </a:rPr>
                        <a:t>Β’ ΦΑΣΗ</a:t>
                      </a:r>
                    </a:p>
                    <a:p>
                      <a:pPr marL="457200" lvl="0" indent="-457200">
                        <a:buFont typeface="+mj-lt"/>
                        <a:buAutoNum type="arabicPeriod" startAt="5"/>
                      </a:pP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Σε ποιον βαθμό το ΕΥ είχε </a:t>
                      </a:r>
                      <a:r>
                        <a:rPr lang="el-GR" sz="2400" b="1" i="0" kern="1200" dirty="0" smtClean="0">
                          <a:solidFill>
                            <a:srgbClr val="90200A"/>
                          </a:solidFill>
                          <a:effectLst>
                            <a:outerShdw blurRad="38100" dist="38100" dir="2700000" algn="tl">
                              <a:srgbClr val="000000">
                                <a:alpha val="43137"/>
                              </a:srgbClr>
                            </a:outerShdw>
                          </a:effectLst>
                          <a:latin typeface="Bahnschrift Light Condensed" pitchFamily="34" charset="0"/>
                          <a:ea typeface="+mn-ea"/>
                          <a:cs typeface="+mn-cs"/>
                        </a:rPr>
                        <a:t>μαθησιακή αποτελεσματικότητα</a:t>
                      </a:r>
                      <a:r>
                        <a:rPr lang="el-GR"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rPr>
                        <a:t>;</a:t>
                      </a:r>
                    </a:p>
                    <a:p>
                      <a:pPr marL="457200" indent="-457200">
                        <a:buFont typeface="+mj-lt"/>
                        <a:buNone/>
                      </a:pPr>
                      <a:endParaRPr lang="en-GB" sz="2400" b="0" i="0" kern="1200" dirty="0" smtClean="0">
                        <a:solidFill>
                          <a:schemeClr val="tx1"/>
                        </a:solidFill>
                        <a:effectLst>
                          <a:outerShdw blurRad="38100" dist="38100" dir="2700000" algn="tl">
                            <a:srgbClr val="000000">
                              <a:alpha val="43137"/>
                            </a:srgbClr>
                          </a:outerShdw>
                        </a:effectLst>
                        <a:latin typeface="Bahnschrift Light Condensed" pitchFamily="34" charset="0"/>
                        <a:ea typeface="+mn-ea"/>
                        <a:cs typeface="+mn-cs"/>
                      </a:endParaRPr>
                    </a:p>
                  </a:txBody>
                  <a:tcPr>
                    <a:solidFill>
                      <a:schemeClr val="bg1"/>
                    </a:solidFill>
                  </a:tcPr>
                </a:tc>
              </a:tr>
            </a:tbl>
          </a:graphicData>
        </a:graphic>
      </p:graphicFrame>
    </p:spTree>
    <p:extLst>
      <p:ext uri="{BB962C8B-B14F-4D97-AF65-F5344CB8AC3E}">
        <p14:creationId xmlns:p14="http://schemas.microsoft.com/office/powerpoint/2010/main" xmlns="" val="1538920152"/>
      </p:ext>
    </p:extLst>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Δομή της εργασίας </a:t>
            </a:r>
            <a:endParaRPr lang="el-GR" sz="3600" b="1" dirty="0"/>
          </a:p>
        </p:txBody>
      </p:sp>
      <p:graphicFrame>
        <p:nvGraphicFramePr>
          <p:cNvPr id="5" name="4 - Διάγραμμα"/>
          <p:cNvGraphicFramePr/>
          <p:nvPr/>
        </p:nvGraphicFramePr>
        <p:xfrm>
          <a:off x="642910" y="1428736"/>
          <a:ext cx="8286808" cy="5143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368895231"/>
      </p:ext>
    </p:extLst>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5</a:t>
            </a:r>
            <a:r>
              <a:rPr lang="el-GR" sz="3600" dirty="0" smtClean="0"/>
              <a:t>. Θεωρητικό Πλαίσιο 1/</a:t>
            </a:r>
            <a:r>
              <a:rPr lang="en-US" sz="3600" dirty="0" smtClean="0"/>
              <a:t>3</a:t>
            </a:r>
            <a:endParaRPr lang="el-GR" sz="3600" b="1" dirty="0"/>
          </a:p>
        </p:txBody>
      </p:sp>
      <p:sp>
        <p:nvSpPr>
          <p:cNvPr id="4" name="9 - Ορθογώνιο"/>
          <p:cNvSpPr/>
          <p:nvPr/>
        </p:nvSpPr>
        <p:spPr>
          <a:xfrm>
            <a:off x="2699792" y="2132856"/>
            <a:ext cx="5786478" cy="1200329"/>
          </a:xfrm>
          <a:prstGeom prst="rect">
            <a:avLst/>
          </a:prstGeom>
        </p:spPr>
        <p:txBody>
          <a:bodyPr wrap="square">
            <a:spAutoFit/>
          </a:bodyPr>
          <a:lstStyle/>
          <a:p>
            <a:pPr algn="ctr">
              <a:buFont typeface="Wingdings" pitchFamily="2" charset="2"/>
              <a:buChar char="Ø"/>
            </a:pPr>
            <a:r>
              <a:rPr lang="el-GR" b="1" spc="-150" dirty="0" smtClean="0">
                <a:solidFill>
                  <a:srgbClr val="90200A"/>
                </a:solidFill>
                <a:effectLst>
                  <a:outerShdw blurRad="38100" dist="38100" dir="2700000" algn="tl">
                    <a:srgbClr val="000000">
                      <a:alpha val="43137"/>
                    </a:srgbClr>
                  </a:outerShdw>
                </a:effectLst>
              </a:rPr>
              <a:t>Εννοιολογική αποσαφήνιση </a:t>
            </a:r>
            <a:r>
              <a:rPr lang="el-GR" b="1" spc="-150" dirty="0" err="1" smtClean="0">
                <a:solidFill>
                  <a:srgbClr val="90200A"/>
                </a:solidFill>
                <a:effectLst>
                  <a:outerShdw blurRad="38100" dist="38100" dir="2700000" algn="tl">
                    <a:srgbClr val="000000">
                      <a:alpha val="43137"/>
                    </a:srgbClr>
                  </a:outerShdw>
                </a:effectLst>
              </a:rPr>
              <a:t>ΕξΑΕ</a:t>
            </a:r>
            <a:r>
              <a:rPr lang="el-GR" b="1" spc="-150" dirty="0" smtClean="0">
                <a:solidFill>
                  <a:srgbClr val="90200A"/>
                </a:solidFill>
                <a:effectLst>
                  <a:outerShdw blurRad="38100" dist="38100" dir="2700000" algn="tl">
                    <a:srgbClr val="000000">
                      <a:alpha val="43137"/>
                    </a:srgbClr>
                  </a:outerShdw>
                </a:effectLst>
              </a:rPr>
              <a:t> και Σχολικής  </a:t>
            </a:r>
            <a:r>
              <a:rPr lang="el-GR" b="1" spc="-150" dirty="0" err="1" smtClean="0">
                <a:solidFill>
                  <a:srgbClr val="90200A"/>
                </a:solidFill>
                <a:effectLst>
                  <a:outerShdw blurRad="38100" dist="38100" dir="2700000" algn="tl">
                    <a:srgbClr val="000000">
                      <a:alpha val="43137"/>
                    </a:srgbClr>
                  </a:outerShdw>
                </a:effectLst>
              </a:rPr>
              <a:t>ΕξΑΕ</a:t>
            </a:r>
            <a:endParaRPr lang="el-GR" spc="-150" dirty="0" smtClean="0">
              <a:effectLst>
                <a:outerShdw blurRad="38100" dist="38100" dir="2700000" algn="tl">
                  <a:srgbClr val="000000">
                    <a:alpha val="43137"/>
                  </a:srgbClr>
                </a:outerShdw>
              </a:effectLst>
            </a:endParaRPr>
          </a:p>
          <a:p>
            <a:pPr algn="ctr">
              <a:buFont typeface="Wingdings" pitchFamily="2" charset="2"/>
              <a:buChar char="Ø"/>
            </a:pPr>
            <a:r>
              <a:rPr lang="el-GR" b="1" spc="-150" dirty="0" smtClean="0">
                <a:solidFill>
                  <a:srgbClr val="9F1D1D"/>
                </a:solidFill>
                <a:effectLst>
                  <a:outerShdw blurRad="38100" dist="38100" dir="2700000" algn="tl">
                    <a:srgbClr val="000000">
                      <a:alpha val="43137"/>
                    </a:srgbClr>
                  </a:outerShdw>
                </a:effectLst>
              </a:rPr>
              <a:t> </a:t>
            </a:r>
            <a:r>
              <a:rPr lang="el-GR" b="1" spc="-150" dirty="0" smtClean="0">
                <a:solidFill>
                  <a:srgbClr val="002060"/>
                </a:solidFill>
                <a:effectLst>
                  <a:outerShdw blurRad="38100" dist="38100" dir="2700000" algn="tl">
                    <a:srgbClr val="000000">
                      <a:alpha val="43137"/>
                    </a:srgbClr>
                  </a:outerShdw>
                </a:effectLst>
              </a:rPr>
              <a:t>Μορφές Σχολικής  </a:t>
            </a:r>
            <a:r>
              <a:rPr lang="el-GR" b="1" spc="-150" dirty="0" err="1" smtClean="0">
                <a:solidFill>
                  <a:srgbClr val="002060"/>
                </a:solidFill>
                <a:effectLst>
                  <a:outerShdw blurRad="38100" dist="38100" dir="2700000" algn="tl">
                    <a:srgbClr val="000000">
                      <a:alpha val="43137"/>
                    </a:srgbClr>
                  </a:outerShdw>
                </a:effectLst>
              </a:rPr>
              <a:t>ΕξΑΕ</a:t>
            </a:r>
            <a:endParaRPr lang="el-GR" b="1" spc="-150" dirty="0" smtClean="0">
              <a:solidFill>
                <a:srgbClr val="002060"/>
              </a:solidFill>
              <a:effectLst>
                <a:outerShdw blurRad="38100" dist="38100" dir="2700000" algn="tl">
                  <a:srgbClr val="000000">
                    <a:alpha val="43137"/>
                  </a:srgbClr>
                </a:outerShdw>
              </a:effectLst>
            </a:endParaRPr>
          </a:p>
        </p:txBody>
      </p:sp>
      <p:graphicFrame>
        <p:nvGraphicFramePr>
          <p:cNvPr id="6" name="5 - Διάγραμμα"/>
          <p:cNvGraphicFramePr/>
          <p:nvPr/>
        </p:nvGraphicFramePr>
        <p:xfrm>
          <a:off x="1142976" y="1357298"/>
          <a:ext cx="7143800" cy="4616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1" name="10 - Ομάδα"/>
          <p:cNvGrpSpPr/>
          <p:nvPr/>
        </p:nvGrpSpPr>
        <p:grpSpPr>
          <a:xfrm>
            <a:off x="1071538" y="3857628"/>
            <a:ext cx="7215238" cy="461235"/>
            <a:chOff x="0" y="214"/>
            <a:chExt cx="7072362" cy="461235"/>
          </a:xfrm>
          <a:solidFill>
            <a:srgbClr val="1B8391"/>
          </a:solidFill>
          <a:scene3d>
            <a:camera prst="orthographicFront"/>
            <a:lightRig rig="threePt" dir="t">
              <a:rot lat="0" lon="0" rev="7500000"/>
            </a:lightRig>
          </a:scene3d>
        </p:grpSpPr>
        <p:sp>
          <p:nvSpPr>
            <p:cNvPr id="12" name="11 - Στρογγυλεμένο ορθογώνιο"/>
            <p:cNvSpPr/>
            <p:nvPr/>
          </p:nvSpPr>
          <p:spPr>
            <a:xfrm>
              <a:off x="0" y="214"/>
              <a:ext cx="7072362" cy="461235"/>
            </a:xfrm>
            <a:prstGeom prst="roundRect">
              <a:avLst/>
            </a:prstGeom>
            <a:grpFill/>
            <a:ln>
              <a:solidFill>
                <a:schemeClr val="accent5">
                  <a:lumMod val="50000"/>
                </a:schemeClr>
              </a:solidFill>
            </a:ln>
            <a:scene3d>
              <a:camera prst="orthographicFront">
                <a:rot lat="0" lon="0" rev="0"/>
              </a:camera>
              <a:lightRig rig="threePt" dir="tl">
                <a:rot lat="0" lon="0" rev="0"/>
              </a:lightRig>
            </a:scene3d>
            <a:sp3d prstMaterial="plastic">
              <a:bevelT w="127000" h="25400" prst="relaxedInset"/>
            </a:sp3d>
          </p:spPr>
          <p:style>
            <a:lnRef idx="0">
              <a:scrgbClr r="0" g="0" b="0"/>
            </a:lnRef>
            <a:fillRef idx="3">
              <a:scrgbClr r="0" g="0" b="0"/>
            </a:fillRef>
            <a:effectRef idx="2">
              <a:schemeClr val="accent1">
                <a:shade val="50000"/>
                <a:hueOff val="0"/>
                <a:satOff val="0"/>
                <a:lumOff val="0"/>
                <a:alphaOff val="0"/>
              </a:schemeClr>
            </a:effectRef>
            <a:fontRef idx="minor">
              <a:schemeClr val="lt1"/>
            </a:fontRef>
          </p:style>
        </p:sp>
        <p:sp>
          <p:nvSpPr>
            <p:cNvPr id="13" name="Στρογγυλεμένο ορθογώνιο 4"/>
            <p:cNvSpPr/>
            <p:nvPr/>
          </p:nvSpPr>
          <p:spPr>
            <a:xfrm>
              <a:off x="22516" y="22730"/>
              <a:ext cx="7027330" cy="416203"/>
            </a:xfrm>
            <a:prstGeom prst="rect">
              <a:avLst/>
            </a:prstGeom>
            <a:grpFill/>
            <a:sp3d>
              <a:bevelT prst="relaxedInset"/>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l-GR" sz="2800" b="1" kern="1200" dirty="0" smtClean="0"/>
                <a:t>Φυσικές Επιστήμες στην Εκπαίδευση</a:t>
              </a:r>
              <a:endParaRPr lang="en-GB" sz="2800" b="1" kern="1200" dirty="0"/>
            </a:p>
          </p:txBody>
        </p:sp>
      </p:grpSp>
      <p:sp>
        <p:nvSpPr>
          <p:cNvPr id="14" name="9 - Ορθογώνιο"/>
          <p:cNvSpPr/>
          <p:nvPr/>
        </p:nvSpPr>
        <p:spPr>
          <a:xfrm>
            <a:off x="2339752" y="4509120"/>
            <a:ext cx="6572296" cy="1631216"/>
          </a:xfrm>
          <a:prstGeom prst="rect">
            <a:avLst/>
          </a:prstGeom>
        </p:spPr>
        <p:txBody>
          <a:bodyPr wrap="square">
            <a:spAutoFit/>
          </a:bodyPr>
          <a:lstStyle/>
          <a:p>
            <a:pPr algn="ctr">
              <a:buFont typeface="Wingdings" pitchFamily="2" charset="2"/>
              <a:buChar char="Ø"/>
            </a:pPr>
            <a:r>
              <a:rPr lang="el-GR" b="1" spc="-150" dirty="0" smtClean="0">
                <a:solidFill>
                  <a:srgbClr val="9F1D1D"/>
                </a:solidFill>
                <a:effectLst>
                  <a:outerShdw blurRad="38100" dist="38100" dir="2700000" algn="tl">
                    <a:srgbClr val="000000">
                      <a:alpha val="43137"/>
                    </a:srgbClr>
                  </a:outerShdw>
                </a:effectLst>
              </a:rPr>
              <a:t>Διδακτικά μοντέλα Φυσικών Επιστημών  βάσει Θεωριών Μάθησης</a:t>
            </a:r>
          </a:p>
          <a:p>
            <a:pPr algn="ctr">
              <a:buFont typeface="Wingdings" pitchFamily="2" charset="2"/>
              <a:buChar char="Ø"/>
            </a:pPr>
            <a:r>
              <a:rPr lang="el-GR" b="1" spc="-150" dirty="0" smtClean="0">
                <a:solidFill>
                  <a:srgbClr val="002060"/>
                </a:solidFill>
                <a:effectLst>
                  <a:outerShdw blurRad="38100" dist="38100" dir="2700000" algn="tl">
                    <a:srgbClr val="000000">
                      <a:alpha val="43137"/>
                    </a:srgbClr>
                  </a:outerShdw>
                </a:effectLst>
              </a:rPr>
              <a:t>Διδασκαλία των Φυσικών Επιστημών</a:t>
            </a:r>
          </a:p>
          <a:p>
            <a:pPr algn="ctr"/>
            <a:r>
              <a:rPr lang="el-GR" b="1" spc="-150" dirty="0" smtClean="0">
                <a:solidFill>
                  <a:schemeClr val="tx1">
                    <a:lumMod val="75000"/>
                    <a:lumOff val="25000"/>
                  </a:schemeClr>
                </a:solidFill>
              </a:rPr>
              <a:t>(Σχολική γεωγραφική εκπαίδευση</a:t>
            </a:r>
            <a:r>
              <a:rPr lang="el-GR" sz="2800" b="1" spc="-150" dirty="0" smtClean="0">
                <a:solidFill>
                  <a:schemeClr val="tx1">
                    <a:lumMod val="75000"/>
                    <a:lumOff val="25000"/>
                  </a:schemeClr>
                </a:solidFill>
              </a:rPr>
              <a:t>) </a:t>
            </a:r>
          </a:p>
        </p:txBody>
      </p:sp>
      <p:pic>
        <p:nvPicPr>
          <p:cNvPr id="15" name="14 - Εικόνα" descr="FlippedClassroom.png"/>
          <p:cNvPicPr>
            <a:picLocks noChangeAspect="1"/>
          </p:cNvPicPr>
          <p:nvPr/>
        </p:nvPicPr>
        <p:blipFill>
          <a:blip r:embed="rId8" cstate="print"/>
          <a:stretch>
            <a:fillRect/>
          </a:stretch>
        </p:blipFill>
        <p:spPr>
          <a:xfrm>
            <a:off x="755576" y="2060848"/>
            <a:ext cx="2160240" cy="1408852"/>
          </a:xfrm>
          <a:prstGeom prst="rect">
            <a:avLst/>
          </a:prstGeom>
        </p:spPr>
      </p:pic>
      <p:pic>
        <p:nvPicPr>
          <p:cNvPr id="16" name="15 - Εικόνα" descr="download.jpg"/>
          <p:cNvPicPr>
            <a:picLocks noChangeAspect="1"/>
          </p:cNvPicPr>
          <p:nvPr/>
        </p:nvPicPr>
        <p:blipFill>
          <a:blip r:embed="rId9" cstate="print"/>
          <a:stretch>
            <a:fillRect/>
          </a:stretch>
        </p:blipFill>
        <p:spPr>
          <a:xfrm>
            <a:off x="1043608" y="4653136"/>
            <a:ext cx="1656184" cy="1589937"/>
          </a:xfrm>
          <a:prstGeom prst="rect">
            <a:avLst/>
          </a:prstGeom>
        </p:spPr>
      </p:pic>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5</a:t>
            </a:r>
            <a:r>
              <a:rPr lang="el-GR" sz="3600" smtClean="0"/>
              <a:t>. Θεωρητικό </a:t>
            </a:r>
            <a:r>
              <a:rPr lang="el-GR" sz="3600" dirty="0"/>
              <a:t>Πλαίσιο </a:t>
            </a:r>
            <a:r>
              <a:rPr lang="el-GR" sz="3600" dirty="0" smtClean="0"/>
              <a:t>2/</a:t>
            </a:r>
            <a:r>
              <a:rPr lang="en-US" sz="3600" dirty="0" smtClean="0"/>
              <a:t>3</a:t>
            </a:r>
            <a:endParaRPr lang="el-GR" sz="3600" b="1" dirty="0"/>
          </a:p>
        </p:txBody>
      </p:sp>
      <p:graphicFrame>
        <p:nvGraphicFramePr>
          <p:cNvPr id="10" name="9 - Διάγραμμα"/>
          <p:cNvGraphicFramePr/>
          <p:nvPr/>
        </p:nvGraphicFramePr>
        <p:xfrm>
          <a:off x="1071538" y="3000372"/>
          <a:ext cx="7072362" cy="4616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12 - Διάγραμμα"/>
          <p:cNvGraphicFramePr>
            <a:graphicFrameLocks noChangeAspect="1"/>
          </p:cNvGraphicFramePr>
          <p:nvPr/>
        </p:nvGraphicFramePr>
        <p:xfrm>
          <a:off x="928662" y="1500174"/>
          <a:ext cx="7572427" cy="468198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xmlns="" val="3581669255"/>
      </p:ext>
    </p:extLst>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Διαστημικό">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9552</TotalTime>
  <Words>1370</Words>
  <Application>Microsoft Office PowerPoint</Application>
  <PresentationFormat>Προβολή στην οθόνη (4:3)</PresentationFormat>
  <Paragraphs>174</Paragraphs>
  <Slides>20</Slides>
  <Notes>6</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Θέμα του Office</vt:lpstr>
      <vt:lpstr>Διαφάνεια 1</vt:lpstr>
      <vt:lpstr>Ευχαριστίες</vt:lpstr>
      <vt:lpstr>1. Σκοπός</vt:lpstr>
      <vt:lpstr>2. Συνεισφορά της διπλωματικής</vt:lpstr>
      <vt:lpstr> 3. Ερευνητικά Ερωτήματα 1/2</vt:lpstr>
      <vt:lpstr> 3. Ερευνητικά Ερωτήματα 2/2</vt:lpstr>
      <vt:lpstr>4. Δομή της εργασίας </vt:lpstr>
      <vt:lpstr>5. Θεωρητικό Πλαίσιο 1/3</vt:lpstr>
      <vt:lpstr>5. Θεωρητικό Πλαίσιο 2/3</vt:lpstr>
      <vt:lpstr>5. Θεωρητικό Πλαίσιο 3/3</vt:lpstr>
      <vt:lpstr>6. Δημιουργία, Υλοποίηση και Αποτίμηση του Ε.Υ. 1/2</vt:lpstr>
      <vt:lpstr>6. Δημιουργία, Υλοποίηση και Αποτίμηση του Ε.Υ. 2/2</vt:lpstr>
      <vt:lpstr>7. Ερευνητικό πλαίσιο 1/9</vt:lpstr>
      <vt:lpstr>7. Ερευνητικό πλαίσιο 2/9</vt:lpstr>
      <vt:lpstr>7. Ερευνητικό πλαίσιο 3/9</vt:lpstr>
      <vt:lpstr>7. Ερευνητικό πλαίσιο 4/9</vt:lpstr>
      <vt:lpstr>7. Ερευνητικό πλαίσιο 5/9</vt:lpstr>
      <vt:lpstr>7. Ερευνητικό πλαίσιο 6/9</vt:lpstr>
      <vt:lpstr>7. Ερευνητικό πλαίσιο 7/9</vt:lpstr>
      <vt:lpstr>Τέλος Παρουσίασης</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GIORGOS</cp:lastModifiedBy>
  <cp:revision>1914</cp:revision>
  <dcterms:created xsi:type="dcterms:W3CDTF">2003-10-16T17:37:47Z</dcterms:created>
  <dcterms:modified xsi:type="dcterms:W3CDTF">2022-11-19T10:21:37Z</dcterms:modified>
</cp:coreProperties>
</file>