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715" r:id="rId1"/>
  </p:sldMasterIdLst>
  <p:notesMasterIdLst>
    <p:notesMasterId r:id="rId24"/>
  </p:notesMasterIdLst>
  <p:sldIdLst>
    <p:sldId id="1482" r:id="rId2"/>
    <p:sldId id="2023" r:id="rId3"/>
    <p:sldId id="2013" r:id="rId4"/>
    <p:sldId id="2021" r:id="rId5"/>
    <p:sldId id="2014" r:id="rId6"/>
    <p:sldId id="2020" r:id="rId7"/>
    <p:sldId id="2012" r:id="rId8"/>
    <p:sldId id="2024" r:id="rId9"/>
    <p:sldId id="2016" r:id="rId10"/>
    <p:sldId id="2022" r:id="rId11"/>
    <p:sldId id="2025" r:id="rId12"/>
    <p:sldId id="2015" r:id="rId13"/>
    <p:sldId id="2026" r:id="rId14"/>
    <p:sldId id="2018" r:id="rId15"/>
    <p:sldId id="2027" r:id="rId16"/>
    <p:sldId id="2028" r:id="rId17"/>
    <p:sldId id="2029" r:id="rId18"/>
    <p:sldId id="2030" r:id="rId19"/>
    <p:sldId id="2031" r:id="rId20"/>
    <p:sldId id="2032" r:id="rId21"/>
    <p:sldId id="2033" r:id="rId22"/>
    <p:sldId id="2019" r:id="rId23"/>
  </p:sldIdLst>
  <p:sldSz cx="9144000" cy="6858000" type="screen4x3"/>
  <p:notesSz cx="6858000" cy="973455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eviewer" initials="RV" lastIdx="2" clrIdx="0">
    <p:extLst>
      <p:ext uri="{19B8F6BF-5375-455C-9EA6-DF929625EA0E}">
        <p15:presenceInfo xmlns:p15="http://schemas.microsoft.com/office/powerpoint/2012/main" userId="reviewer"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DBE9B"/>
    <a:srgbClr val="90CCAF"/>
    <a:srgbClr val="FFA54B"/>
    <a:srgbClr val="FFFFCC"/>
    <a:srgbClr val="931B1B"/>
    <a:srgbClr val="ADDB7B"/>
    <a:srgbClr val="F4F694"/>
    <a:srgbClr val="FFAD5B"/>
    <a:srgbClr val="FF9933"/>
    <a:srgbClr val="FFFF1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Χωρίς στυλ, χωρίς πλέγμα">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7DF18680-E054-41AD-8BC1-D1AEF772440D}" styleName="Μεσαίο στυλ 2 - Έμφαση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8958" autoAdjust="0"/>
    <p:restoredTop sz="89528" autoAdjust="0"/>
  </p:normalViewPr>
  <p:slideViewPr>
    <p:cSldViewPr>
      <p:cViewPr varScale="1">
        <p:scale>
          <a:sx n="78" d="100"/>
          <a:sy n="78" d="100"/>
        </p:scale>
        <p:origin x="1037" y="77"/>
      </p:cViewPr>
      <p:guideLst>
        <p:guide orient="horz" pos="2160"/>
        <p:guide pos="2880"/>
      </p:guideLst>
    </p:cSldViewPr>
  </p:slideViewPr>
  <p:outlineViewPr>
    <p:cViewPr>
      <p:scale>
        <a:sx n="75" d="100"/>
        <a:sy n="75" d="100"/>
      </p:scale>
      <p:origin x="0" y="89592"/>
    </p:cViewPr>
  </p:outlineViewPr>
  <p:notesTextViewPr>
    <p:cViewPr>
      <p:scale>
        <a:sx n="100" d="100"/>
        <a:sy n="100" d="100"/>
      </p:scale>
      <p:origin x="0" y="0"/>
    </p:cViewPr>
  </p:notesTextViewPr>
  <p:sorterViewPr>
    <p:cViewPr>
      <p:scale>
        <a:sx n="100" d="100"/>
        <a:sy n="100" d="100"/>
      </p:scale>
      <p:origin x="0" y="2550"/>
    </p:cViewPr>
  </p:sorterViewPr>
  <p:notesViewPr>
    <p:cSldViewPr>
      <p:cViewPr varScale="1">
        <p:scale>
          <a:sx n="81" d="100"/>
          <a:sy n="81" d="100"/>
        </p:scale>
        <p:origin x="3894" y="8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diagrams/_rels/data1.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3.jpg"/><Relationship Id="rId1" Type="http://schemas.openxmlformats.org/officeDocument/2006/relationships/image" Target="../media/image2.jpg"/></Relationships>
</file>

<file path=ppt/diagrams/_rels/data3.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image" Target="../media/image6.jpg"/></Relationships>
</file>

<file path=ppt/diagrams/_rels/data5.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image" Target="../media/image8.png"/></Relationships>
</file>

<file path=ppt/diagrams/_rels/drawing1.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3.jpg"/><Relationship Id="rId1" Type="http://schemas.openxmlformats.org/officeDocument/2006/relationships/image" Target="../media/image2.jpg"/></Relationships>
</file>

<file path=ppt/diagrams/_rels/drawing3.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image" Target="../media/image6.jpg"/></Relationships>
</file>

<file path=ppt/diagrams/_rels/drawing5.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image" Target="../media/image8.pn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D05D077-BF70-4525-ADC5-35F2FB0331D4}" type="doc">
      <dgm:prSet loTypeId="urn:microsoft.com/office/officeart/2005/8/layout/vList4" loCatId="list" qsTypeId="urn:microsoft.com/office/officeart/2005/8/quickstyle/simple1" qsCatId="simple" csTypeId="urn:microsoft.com/office/officeart/2005/8/colors/accent1_2" csCatId="accent1" phldr="1"/>
      <dgm:spPr/>
      <dgm:t>
        <a:bodyPr/>
        <a:lstStyle/>
        <a:p>
          <a:endParaRPr lang="el-GR"/>
        </a:p>
      </dgm:t>
    </dgm:pt>
    <dgm:pt modelId="{9967BE55-5D06-4C5F-8D7F-A18BE65CC9D0}">
      <dgm:prSet phldrT="[Κείμενο]"/>
      <dgm:spPr/>
      <dgm:t>
        <a:bodyPr/>
        <a:lstStyle/>
        <a:p>
          <a:r>
            <a:rPr lang="el-GR" dirty="0" smtClean="0"/>
            <a:t>Εκπαιδευτική</a:t>
          </a:r>
          <a:endParaRPr lang="el-GR" dirty="0"/>
        </a:p>
      </dgm:t>
    </dgm:pt>
    <dgm:pt modelId="{953A7116-5BD6-4B29-840C-07D71DB287AA}" type="parTrans" cxnId="{6B5D6E47-9782-49CE-A51B-73A77C0BDB79}">
      <dgm:prSet/>
      <dgm:spPr/>
      <dgm:t>
        <a:bodyPr/>
        <a:lstStyle/>
        <a:p>
          <a:endParaRPr lang="el-GR"/>
        </a:p>
      </dgm:t>
    </dgm:pt>
    <dgm:pt modelId="{38879E33-E4B3-43FC-96E8-61B1C9A4012F}" type="sibTrans" cxnId="{6B5D6E47-9782-49CE-A51B-73A77C0BDB79}">
      <dgm:prSet/>
      <dgm:spPr/>
      <dgm:t>
        <a:bodyPr/>
        <a:lstStyle/>
        <a:p>
          <a:endParaRPr lang="el-GR"/>
        </a:p>
      </dgm:t>
    </dgm:pt>
    <dgm:pt modelId="{DB20F609-6282-4F76-A67D-053EDE49E6AA}">
      <dgm:prSet phldrT="[Κείμενο]"/>
      <dgm:spPr/>
      <dgm:t>
        <a:bodyPr/>
        <a:lstStyle/>
        <a:p>
          <a:r>
            <a:rPr lang="el-GR" dirty="0" smtClean="0"/>
            <a:t>Δημιουργία συμπληρωματικού Ε.Υ. με τη μεθοδολογία της ΕξΑΕ</a:t>
          </a:r>
          <a:endParaRPr lang="el-GR" dirty="0"/>
        </a:p>
      </dgm:t>
    </dgm:pt>
    <dgm:pt modelId="{9688289B-E3E5-4D6A-8AE3-BCC4494BD7C7}" type="parTrans" cxnId="{37DD927B-53B5-43F4-9626-632F0489F474}">
      <dgm:prSet/>
      <dgm:spPr/>
      <dgm:t>
        <a:bodyPr/>
        <a:lstStyle/>
        <a:p>
          <a:endParaRPr lang="el-GR"/>
        </a:p>
      </dgm:t>
    </dgm:pt>
    <dgm:pt modelId="{CB9CD8C5-921C-4443-9CCB-AB28EA132812}" type="sibTrans" cxnId="{37DD927B-53B5-43F4-9626-632F0489F474}">
      <dgm:prSet/>
      <dgm:spPr/>
      <dgm:t>
        <a:bodyPr/>
        <a:lstStyle/>
        <a:p>
          <a:endParaRPr lang="el-GR"/>
        </a:p>
      </dgm:t>
    </dgm:pt>
    <dgm:pt modelId="{54A09F5E-046D-4FC2-AB69-3B34A3905C01}">
      <dgm:prSet phldrT="[Κείμενο]"/>
      <dgm:spPr/>
      <dgm:t>
        <a:bodyPr/>
        <a:lstStyle/>
        <a:p>
          <a:r>
            <a:rPr lang="el-GR" dirty="0" smtClean="0"/>
            <a:t>Ερευνητική</a:t>
          </a:r>
          <a:endParaRPr lang="el-GR" dirty="0"/>
        </a:p>
      </dgm:t>
    </dgm:pt>
    <dgm:pt modelId="{A8369388-277B-4FB5-BA52-DE7DBA485BA7}" type="parTrans" cxnId="{2371E0A4-E551-4100-9C12-4D686AD17443}">
      <dgm:prSet/>
      <dgm:spPr/>
      <dgm:t>
        <a:bodyPr/>
        <a:lstStyle/>
        <a:p>
          <a:endParaRPr lang="el-GR"/>
        </a:p>
      </dgm:t>
    </dgm:pt>
    <dgm:pt modelId="{2227CD20-EC63-458A-A8AD-843F0BFD9A01}" type="sibTrans" cxnId="{2371E0A4-E551-4100-9C12-4D686AD17443}">
      <dgm:prSet/>
      <dgm:spPr/>
      <dgm:t>
        <a:bodyPr/>
        <a:lstStyle/>
        <a:p>
          <a:endParaRPr lang="el-GR"/>
        </a:p>
      </dgm:t>
    </dgm:pt>
    <dgm:pt modelId="{1667E201-16EB-4318-8B3F-A429350E3FE0}">
      <dgm:prSet phldrT="[Κείμενο]"/>
      <dgm:spPr/>
      <dgm:t>
        <a:bodyPr/>
        <a:lstStyle/>
        <a:p>
          <a:r>
            <a:rPr lang="el-GR" dirty="0" smtClean="0"/>
            <a:t>Εμπλουτισμός της  βιβλιογραφίας με νέα ερευνητικά δεδομένα</a:t>
          </a:r>
          <a:endParaRPr lang="el-GR" dirty="0"/>
        </a:p>
      </dgm:t>
    </dgm:pt>
    <dgm:pt modelId="{8510CB9C-50D9-4758-8418-3C61C13F4E1B}" type="parTrans" cxnId="{C5CB6DAF-C54D-413E-95B9-633B71EAE238}">
      <dgm:prSet/>
      <dgm:spPr/>
      <dgm:t>
        <a:bodyPr/>
        <a:lstStyle/>
        <a:p>
          <a:endParaRPr lang="el-GR"/>
        </a:p>
      </dgm:t>
    </dgm:pt>
    <dgm:pt modelId="{CCB7E757-2FB2-41EF-8FA6-B676D21D52A5}" type="sibTrans" cxnId="{C5CB6DAF-C54D-413E-95B9-633B71EAE238}">
      <dgm:prSet/>
      <dgm:spPr/>
      <dgm:t>
        <a:bodyPr/>
        <a:lstStyle/>
        <a:p>
          <a:endParaRPr lang="el-GR"/>
        </a:p>
      </dgm:t>
    </dgm:pt>
    <dgm:pt modelId="{C3289A2B-F437-4BEC-BB99-562364411EE1}">
      <dgm:prSet phldrT="[Κείμενο]"/>
      <dgm:spPr/>
      <dgm:t>
        <a:bodyPr/>
        <a:lstStyle/>
        <a:p>
          <a:r>
            <a:rPr lang="el-GR" dirty="0" smtClean="0"/>
            <a:t>Κοινωνική</a:t>
          </a:r>
          <a:endParaRPr lang="el-GR" dirty="0"/>
        </a:p>
      </dgm:t>
    </dgm:pt>
    <dgm:pt modelId="{C6A2C79B-E1DE-487D-834F-94ECD5078FD6}" type="parTrans" cxnId="{5B53A960-AFAD-4628-8403-EB0DC97A7714}">
      <dgm:prSet/>
      <dgm:spPr/>
      <dgm:t>
        <a:bodyPr/>
        <a:lstStyle/>
        <a:p>
          <a:endParaRPr lang="el-GR"/>
        </a:p>
      </dgm:t>
    </dgm:pt>
    <dgm:pt modelId="{A13C5CC0-028B-4C47-B2BF-F2E1F7566067}" type="sibTrans" cxnId="{5B53A960-AFAD-4628-8403-EB0DC97A7714}">
      <dgm:prSet/>
      <dgm:spPr/>
      <dgm:t>
        <a:bodyPr/>
        <a:lstStyle/>
        <a:p>
          <a:endParaRPr lang="el-GR"/>
        </a:p>
      </dgm:t>
    </dgm:pt>
    <dgm:pt modelId="{FCE6E392-F5A0-4B90-AA84-47A18AFD3D92}">
      <dgm:prSet phldrT="[Κείμενο]"/>
      <dgm:spPr/>
      <dgm:t>
        <a:bodyPr/>
        <a:lstStyle/>
        <a:p>
          <a:r>
            <a:rPr lang="el-GR" dirty="0" smtClean="0"/>
            <a:t>Ενίσχυση παραδοσιακής διδασκαλίας με εναλλακτικές μεθόδους μάθησης.</a:t>
          </a:r>
          <a:endParaRPr lang="el-GR" dirty="0"/>
        </a:p>
      </dgm:t>
    </dgm:pt>
    <dgm:pt modelId="{25B762FF-45C3-4358-B198-1C048001A821}" type="parTrans" cxnId="{E0CFC0AA-217F-4E0C-B821-B2DA2A3BD8F4}">
      <dgm:prSet/>
      <dgm:spPr/>
      <dgm:t>
        <a:bodyPr/>
        <a:lstStyle/>
        <a:p>
          <a:endParaRPr lang="el-GR"/>
        </a:p>
      </dgm:t>
    </dgm:pt>
    <dgm:pt modelId="{5B0F0CCA-0B19-432B-8E66-44181C8492CF}" type="sibTrans" cxnId="{E0CFC0AA-217F-4E0C-B821-B2DA2A3BD8F4}">
      <dgm:prSet/>
      <dgm:spPr/>
      <dgm:t>
        <a:bodyPr/>
        <a:lstStyle/>
        <a:p>
          <a:endParaRPr lang="el-GR"/>
        </a:p>
      </dgm:t>
    </dgm:pt>
    <dgm:pt modelId="{11FC9AA5-48AF-4173-B6AF-F257DF458BE2}" type="pres">
      <dgm:prSet presAssocID="{5D05D077-BF70-4525-ADC5-35F2FB0331D4}" presName="linear" presStyleCnt="0">
        <dgm:presLayoutVars>
          <dgm:dir/>
          <dgm:resizeHandles val="exact"/>
        </dgm:presLayoutVars>
      </dgm:prSet>
      <dgm:spPr/>
      <dgm:t>
        <a:bodyPr/>
        <a:lstStyle/>
        <a:p>
          <a:endParaRPr lang="el-GR"/>
        </a:p>
      </dgm:t>
    </dgm:pt>
    <dgm:pt modelId="{27F4186D-7472-4CF6-80D2-57F0F8298D2E}" type="pres">
      <dgm:prSet presAssocID="{9967BE55-5D06-4C5F-8D7F-A18BE65CC9D0}" presName="comp" presStyleCnt="0"/>
      <dgm:spPr/>
    </dgm:pt>
    <dgm:pt modelId="{8FC77152-52F1-4EC3-902A-DF2A2E4BFEB4}" type="pres">
      <dgm:prSet presAssocID="{9967BE55-5D06-4C5F-8D7F-A18BE65CC9D0}" presName="box" presStyleLbl="node1" presStyleIdx="0" presStyleCnt="3"/>
      <dgm:spPr/>
      <dgm:t>
        <a:bodyPr/>
        <a:lstStyle/>
        <a:p>
          <a:endParaRPr lang="el-GR"/>
        </a:p>
      </dgm:t>
    </dgm:pt>
    <dgm:pt modelId="{58A1F5C9-79CF-427F-97FD-D39A2AA27AF7}" type="pres">
      <dgm:prSet presAssocID="{9967BE55-5D06-4C5F-8D7F-A18BE65CC9D0}" presName="img" presStyleLbl="fgImgPlace1" presStyleIdx="0" presStyleCnt="3"/>
      <dgm:spPr>
        <a:blipFill>
          <a:blip xmlns:r="http://schemas.openxmlformats.org/officeDocument/2006/relationships" r:embed="rId1">
            <a:extLst>
              <a:ext uri="{28A0092B-C50C-407E-A947-70E740481C1C}">
                <a14:useLocalDpi xmlns:a14="http://schemas.microsoft.com/office/drawing/2010/main" val="0"/>
              </a:ext>
            </a:extLst>
          </a:blip>
          <a:srcRect/>
          <a:stretch>
            <a:fillRect l="-6000" r="-6000"/>
          </a:stretch>
        </a:blipFill>
      </dgm:spPr>
    </dgm:pt>
    <dgm:pt modelId="{236101D6-C7BE-40F9-8ED2-27090DA46C66}" type="pres">
      <dgm:prSet presAssocID="{9967BE55-5D06-4C5F-8D7F-A18BE65CC9D0}" presName="text" presStyleLbl="node1" presStyleIdx="0" presStyleCnt="3">
        <dgm:presLayoutVars>
          <dgm:bulletEnabled val="1"/>
        </dgm:presLayoutVars>
      </dgm:prSet>
      <dgm:spPr/>
      <dgm:t>
        <a:bodyPr/>
        <a:lstStyle/>
        <a:p>
          <a:endParaRPr lang="el-GR"/>
        </a:p>
      </dgm:t>
    </dgm:pt>
    <dgm:pt modelId="{5E5202E7-1700-4A1E-8440-FDBE228F488E}" type="pres">
      <dgm:prSet presAssocID="{38879E33-E4B3-43FC-96E8-61B1C9A4012F}" presName="spacer" presStyleCnt="0"/>
      <dgm:spPr/>
    </dgm:pt>
    <dgm:pt modelId="{15991BA7-280B-4D3F-AB56-BD6A83EBBBF9}" type="pres">
      <dgm:prSet presAssocID="{54A09F5E-046D-4FC2-AB69-3B34A3905C01}" presName="comp" presStyleCnt="0"/>
      <dgm:spPr/>
    </dgm:pt>
    <dgm:pt modelId="{D61F6E31-699E-493C-90A9-221C3E4B1253}" type="pres">
      <dgm:prSet presAssocID="{54A09F5E-046D-4FC2-AB69-3B34A3905C01}" presName="box" presStyleLbl="node1" presStyleIdx="1" presStyleCnt="3"/>
      <dgm:spPr/>
      <dgm:t>
        <a:bodyPr/>
        <a:lstStyle/>
        <a:p>
          <a:endParaRPr lang="el-GR"/>
        </a:p>
      </dgm:t>
    </dgm:pt>
    <dgm:pt modelId="{7C4817D0-1A44-4EBD-AF75-F4D3F827895C}" type="pres">
      <dgm:prSet presAssocID="{54A09F5E-046D-4FC2-AB69-3B34A3905C01}" presName="img" presStyleLbl="fgImgPlace1" presStyleIdx="1" presStyleCnt="3"/>
      <dgm:spPr>
        <a:blipFill>
          <a:blip xmlns:r="http://schemas.openxmlformats.org/officeDocument/2006/relationships" r:embed="rId2">
            <a:extLst>
              <a:ext uri="{28A0092B-C50C-407E-A947-70E740481C1C}">
                <a14:useLocalDpi xmlns:a14="http://schemas.microsoft.com/office/drawing/2010/main" val="0"/>
              </a:ext>
            </a:extLst>
          </a:blip>
          <a:srcRect/>
          <a:stretch>
            <a:fillRect l="-15000" r="-15000"/>
          </a:stretch>
        </a:blipFill>
      </dgm:spPr>
    </dgm:pt>
    <dgm:pt modelId="{81ACFEAB-0069-4B4A-B5D3-5D185017785A}" type="pres">
      <dgm:prSet presAssocID="{54A09F5E-046D-4FC2-AB69-3B34A3905C01}" presName="text" presStyleLbl="node1" presStyleIdx="1" presStyleCnt="3">
        <dgm:presLayoutVars>
          <dgm:bulletEnabled val="1"/>
        </dgm:presLayoutVars>
      </dgm:prSet>
      <dgm:spPr/>
      <dgm:t>
        <a:bodyPr/>
        <a:lstStyle/>
        <a:p>
          <a:endParaRPr lang="el-GR"/>
        </a:p>
      </dgm:t>
    </dgm:pt>
    <dgm:pt modelId="{BCDB67F1-05CA-4AA6-9705-DF0E26F12D06}" type="pres">
      <dgm:prSet presAssocID="{2227CD20-EC63-458A-A8AD-843F0BFD9A01}" presName="spacer" presStyleCnt="0"/>
      <dgm:spPr/>
    </dgm:pt>
    <dgm:pt modelId="{DE8B635D-8FA5-4BAE-B647-ECE0731E5E01}" type="pres">
      <dgm:prSet presAssocID="{C3289A2B-F437-4BEC-BB99-562364411EE1}" presName="comp" presStyleCnt="0"/>
      <dgm:spPr/>
    </dgm:pt>
    <dgm:pt modelId="{F0291F0B-55C8-452A-8891-BE2C38074FCF}" type="pres">
      <dgm:prSet presAssocID="{C3289A2B-F437-4BEC-BB99-562364411EE1}" presName="box" presStyleLbl="node1" presStyleIdx="2" presStyleCnt="3"/>
      <dgm:spPr/>
      <dgm:t>
        <a:bodyPr/>
        <a:lstStyle/>
        <a:p>
          <a:endParaRPr lang="el-GR"/>
        </a:p>
      </dgm:t>
    </dgm:pt>
    <dgm:pt modelId="{668608D7-9F3B-4868-9487-D5DFD41ABD33}" type="pres">
      <dgm:prSet presAssocID="{C3289A2B-F437-4BEC-BB99-562364411EE1}" presName="img" presStyleLbl="fgImgPlace1" presStyleIdx="2" presStyleCnt="3"/>
      <dgm:spPr>
        <a:blipFill>
          <a:blip xmlns:r="http://schemas.openxmlformats.org/officeDocument/2006/relationships" r:embed="rId3">
            <a:extLst>
              <a:ext uri="{28A0092B-C50C-407E-A947-70E740481C1C}">
                <a14:useLocalDpi xmlns:a14="http://schemas.microsoft.com/office/drawing/2010/main" val="0"/>
              </a:ext>
            </a:extLst>
          </a:blip>
          <a:srcRect/>
          <a:stretch>
            <a:fillRect t="-10000" b="-10000"/>
          </a:stretch>
        </a:blipFill>
      </dgm:spPr>
    </dgm:pt>
    <dgm:pt modelId="{2FCF2C5B-693E-4234-A0BB-C3FC5A89B455}" type="pres">
      <dgm:prSet presAssocID="{C3289A2B-F437-4BEC-BB99-562364411EE1}" presName="text" presStyleLbl="node1" presStyleIdx="2" presStyleCnt="3">
        <dgm:presLayoutVars>
          <dgm:bulletEnabled val="1"/>
        </dgm:presLayoutVars>
      </dgm:prSet>
      <dgm:spPr/>
      <dgm:t>
        <a:bodyPr/>
        <a:lstStyle/>
        <a:p>
          <a:endParaRPr lang="el-GR"/>
        </a:p>
      </dgm:t>
    </dgm:pt>
  </dgm:ptLst>
  <dgm:cxnLst>
    <dgm:cxn modelId="{5B53A960-AFAD-4628-8403-EB0DC97A7714}" srcId="{5D05D077-BF70-4525-ADC5-35F2FB0331D4}" destId="{C3289A2B-F437-4BEC-BB99-562364411EE1}" srcOrd="2" destOrd="0" parTransId="{C6A2C79B-E1DE-487D-834F-94ECD5078FD6}" sibTransId="{A13C5CC0-028B-4C47-B2BF-F2E1F7566067}"/>
    <dgm:cxn modelId="{1E26204B-7BA2-4002-9853-91FDE141D92A}" type="presOf" srcId="{1667E201-16EB-4318-8B3F-A429350E3FE0}" destId="{D61F6E31-699E-493C-90A9-221C3E4B1253}" srcOrd="0" destOrd="1" presId="urn:microsoft.com/office/officeart/2005/8/layout/vList4"/>
    <dgm:cxn modelId="{C5CB6DAF-C54D-413E-95B9-633B71EAE238}" srcId="{54A09F5E-046D-4FC2-AB69-3B34A3905C01}" destId="{1667E201-16EB-4318-8B3F-A429350E3FE0}" srcOrd="0" destOrd="0" parTransId="{8510CB9C-50D9-4758-8418-3C61C13F4E1B}" sibTransId="{CCB7E757-2FB2-41EF-8FA6-B676D21D52A5}"/>
    <dgm:cxn modelId="{D5B5D122-134B-450E-8771-99EE32FB5BAB}" type="presOf" srcId="{1667E201-16EB-4318-8B3F-A429350E3FE0}" destId="{81ACFEAB-0069-4B4A-B5D3-5D185017785A}" srcOrd="1" destOrd="1" presId="urn:microsoft.com/office/officeart/2005/8/layout/vList4"/>
    <dgm:cxn modelId="{6B5D6E47-9782-49CE-A51B-73A77C0BDB79}" srcId="{5D05D077-BF70-4525-ADC5-35F2FB0331D4}" destId="{9967BE55-5D06-4C5F-8D7F-A18BE65CC9D0}" srcOrd="0" destOrd="0" parTransId="{953A7116-5BD6-4B29-840C-07D71DB287AA}" sibTransId="{38879E33-E4B3-43FC-96E8-61B1C9A4012F}"/>
    <dgm:cxn modelId="{07E66A31-8E67-4D71-9DAB-FB56163B00C6}" type="presOf" srcId="{DB20F609-6282-4F76-A67D-053EDE49E6AA}" destId="{236101D6-C7BE-40F9-8ED2-27090DA46C66}" srcOrd="1" destOrd="1" presId="urn:microsoft.com/office/officeart/2005/8/layout/vList4"/>
    <dgm:cxn modelId="{AB974C1B-2568-4BF4-944F-7FC41812FADA}" type="presOf" srcId="{9967BE55-5D06-4C5F-8D7F-A18BE65CC9D0}" destId="{8FC77152-52F1-4EC3-902A-DF2A2E4BFEB4}" srcOrd="0" destOrd="0" presId="urn:microsoft.com/office/officeart/2005/8/layout/vList4"/>
    <dgm:cxn modelId="{37DD927B-53B5-43F4-9626-632F0489F474}" srcId="{9967BE55-5D06-4C5F-8D7F-A18BE65CC9D0}" destId="{DB20F609-6282-4F76-A67D-053EDE49E6AA}" srcOrd="0" destOrd="0" parTransId="{9688289B-E3E5-4D6A-8AE3-BCC4494BD7C7}" sibTransId="{CB9CD8C5-921C-4443-9CCB-AB28EA132812}"/>
    <dgm:cxn modelId="{2371E0A4-E551-4100-9C12-4D686AD17443}" srcId="{5D05D077-BF70-4525-ADC5-35F2FB0331D4}" destId="{54A09F5E-046D-4FC2-AB69-3B34A3905C01}" srcOrd="1" destOrd="0" parTransId="{A8369388-277B-4FB5-BA52-DE7DBA485BA7}" sibTransId="{2227CD20-EC63-458A-A8AD-843F0BFD9A01}"/>
    <dgm:cxn modelId="{3E5A81CA-53B5-47CF-BE67-01FD69FAE7C2}" type="presOf" srcId="{FCE6E392-F5A0-4B90-AA84-47A18AFD3D92}" destId="{2FCF2C5B-693E-4234-A0BB-C3FC5A89B455}" srcOrd="1" destOrd="1" presId="urn:microsoft.com/office/officeart/2005/8/layout/vList4"/>
    <dgm:cxn modelId="{A9EE4079-C238-4A44-98C5-CA352923BF65}" type="presOf" srcId="{C3289A2B-F437-4BEC-BB99-562364411EE1}" destId="{F0291F0B-55C8-452A-8891-BE2C38074FCF}" srcOrd="0" destOrd="0" presId="urn:microsoft.com/office/officeart/2005/8/layout/vList4"/>
    <dgm:cxn modelId="{3F28CBD8-875B-4362-A0DA-D3A9DA3BA5B0}" type="presOf" srcId="{54A09F5E-046D-4FC2-AB69-3B34A3905C01}" destId="{81ACFEAB-0069-4B4A-B5D3-5D185017785A}" srcOrd="1" destOrd="0" presId="urn:microsoft.com/office/officeart/2005/8/layout/vList4"/>
    <dgm:cxn modelId="{E0CFC0AA-217F-4E0C-B821-B2DA2A3BD8F4}" srcId="{C3289A2B-F437-4BEC-BB99-562364411EE1}" destId="{FCE6E392-F5A0-4B90-AA84-47A18AFD3D92}" srcOrd="0" destOrd="0" parTransId="{25B762FF-45C3-4358-B198-1C048001A821}" sibTransId="{5B0F0CCA-0B19-432B-8E66-44181C8492CF}"/>
    <dgm:cxn modelId="{084A2E3B-C7D7-461D-9723-9CCF73AD26AF}" type="presOf" srcId="{54A09F5E-046D-4FC2-AB69-3B34A3905C01}" destId="{D61F6E31-699E-493C-90A9-221C3E4B1253}" srcOrd="0" destOrd="0" presId="urn:microsoft.com/office/officeart/2005/8/layout/vList4"/>
    <dgm:cxn modelId="{0D78BF21-8FBD-440E-A785-1E0FFFC9346A}" type="presOf" srcId="{5D05D077-BF70-4525-ADC5-35F2FB0331D4}" destId="{11FC9AA5-48AF-4173-B6AF-F257DF458BE2}" srcOrd="0" destOrd="0" presId="urn:microsoft.com/office/officeart/2005/8/layout/vList4"/>
    <dgm:cxn modelId="{AD719994-A92F-442E-A33F-F6E7C052C2AC}" type="presOf" srcId="{9967BE55-5D06-4C5F-8D7F-A18BE65CC9D0}" destId="{236101D6-C7BE-40F9-8ED2-27090DA46C66}" srcOrd="1" destOrd="0" presId="urn:microsoft.com/office/officeart/2005/8/layout/vList4"/>
    <dgm:cxn modelId="{98EE8F1D-4060-4961-9906-BC2F1600B90C}" type="presOf" srcId="{DB20F609-6282-4F76-A67D-053EDE49E6AA}" destId="{8FC77152-52F1-4EC3-902A-DF2A2E4BFEB4}" srcOrd="0" destOrd="1" presId="urn:microsoft.com/office/officeart/2005/8/layout/vList4"/>
    <dgm:cxn modelId="{B4A092BA-9BEC-49F1-BAB7-EE7B2B2F3DC2}" type="presOf" srcId="{FCE6E392-F5A0-4B90-AA84-47A18AFD3D92}" destId="{F0291F0B-55C8-452A-8891-BE2C38074FCF}" srcOrd="0" destOrd="1" presId="urn:microsoft.com/office/officeart/2005/8/layout/vList4"/>
    <dgm:cxn modelId="{D2FC71FC-AA8E-4F5A-94C4-A8CA7F81D1C1}" type="presOf" srcId="{C3289A2B-F437-4BEC-BB99-562364411EE1}" destId="{2FCF2C5B-693E-4234-A0BB-C3FC5A89B455}" srcOrd="1" destOrd="0" presId="urn:microsoft.com/office/officeart/2005/8/layout/vList4"/>
    <dgm:cxn modelId="{35FB3EF6-DEF2-45DE-B22D-0F18F44D227E}" type="presParOf" srcId="{11FC9AA5-48AF-4173-B6AF-F257DF458BE2}" destId="{27F4186D-7472-4CF6-80D2-57F0F8298D2E}" srcOrd="0" destOrd="0" presId="urn:microsoft.com/office/officeart/2005/8/layout/vList4"/>
    <dgm:cxn modelId="{45FEB6D2-B382-47CC-BC65-DAB3905B290A}" type="presParOf" srcId="{27F4186D-7472-4CF6-80D2-57F0F8298D2E}" destId="{8FC77152-52F1-4EC3-902A-DF2A2E4BFEB4}" srcOrd="0" destOrd="0" presId="urn:microsoft.com/office/officeart/2005/8/layout/vList4"/>
    <dgm:cxn modelId="{4166DD6B-BADE-4B50-A80F-E21C44C52829}" type="presParOf" srcId="{27F4186D-7472-4CF6-80D2-57F0F8298D2E}" destId="{58A1F5C9-79CF-427F-97FD-D39A2AA27AF7}" srcOrd="1" destOrd="0" presId="urn:microsoft.com/office/officeart/2005/8/layout/vList4"/>
    <dgm:cxn modelId="{31344EB4-842E-4D5E-B69B-C8BDBFCB96F5}" type="presParOf" srcId="{27F4186D-7472-4CF6-80D2-57F0F8298D2E}" destId="{236101D6-C7BE-40F9-8ED2-27090DA46C66}" srcOrd="2" destOrd="0" presId="urn:microsoft.com/office/officeart/2005/8/layout/vList4"/>
    <dgm:cxn modelId="{CB2C70CD-72F8-4B80-AF53-DB648046AA37}" type="presParOf" srcId="{11FC9AA5-48AF-4173-B6AF-F257DF458BE2}" destId="{5E5202E7-1700-4A1E-8440-FDBE228F488E}" srcOrd="1" destOrd="0" presId="urn:microsoft.com/office/officeart/2005/8/layout/vList4"/>
    <dgm:cxn modelId="{8A3A011C-23BB-41EF-9DB2-A0D92E001B8B}" type="presParOf" srcId="{11FC9AA5-48AF-4173-B6AF-F257DF458BE2}" destId="{15991BA7-280B-4D3F-AB56-BD6A83EBBBF9}" srcOrd="2" destOrd="0" presId="urn:microsoft.com/office/officeart/2005/8/layout/vList4"/>
    <dgm:cxn modelId="{75F54DA0-B2AB-4566-8DD4-4EAEC95B298C}" type="presParOf" srcId="{15991BA7-280B-4D3F-AB56-BD6A83EBBBF9}" destId="{D61F6E31-699E-493C-90A9-221C3E4B1253}" srcOrd="0" destOrd="0" presId="urn:microsoft.com/office/officeart/2005/8/layout/vList4"/>
    <dgm:cxn modelId="{E5851B27-F738-46A3-AC33-2CB4E0DA00D7}" type="presParOf" srcId="{15991BA7-280B-4D3F-AB56-BD6A83EBBBF9}" destId="{7C4817D0-1A44-4EBD-AF75-F4D3F827895C}" srcOrd="1" destOrd="0" presId="urn:microsoft.com/office/officeart/2005/8/layout/vList4"/>
    <dgm:cxn modelId="{5F86A58C-E75A-4709-AD90-9F19123846B8}" type="presParOf" srcId="{15991BA7-280B-4D3F-AB56-BD6A83EBBBF9}" destId="{81ACFEAB-0069-4B4A-B5D3-5D185017785A}" srcOrd="2" destOrd="0" presId="urn:microsoft.com/office/officeart/2005/8/layout/vList4"/>
    <dgm:cxn modelId="{1F5C8E75-692B-41D7-862F-26AC8D0D9BD9}" type="presParOf" srcId="{11FC9AA5-48AF-4173-B6AF-F257DF458BE2}" destId="{BCDB67F1-05CA-4AA6-9705-DF0E26F12D06}" srcOrd="3" destOrd="0" presId="urn:microsoft.com/office/officeart/2005/8/layout/vList4"/>
    <dgm:cxn modelId="{19D5C02D-0E8C-46F1-89CF-31820853C108}" type="presParOf" srcId="{11FC9AA5-48AF-4173-B6AF-F257DF458BE2}" destId="{DE8B635D-8FA5-4BAE-B647-ECE0731E5E01}" srcOrd="4" destOrd="0" presId="urn:microsoft.com/office/officeart/2005/8/layout/vList4"/>
    <dgm:cxn modelId="{A1796E6D-06BB-446F-A762-0A84FF3ADBE6}" type="presParOf" srcId="{DE8B635D-8FA5-4BAE-B647-ECE0731E5E01}" destId="{F0291F0B-55C8-452A-8891-BE2C38074FCF}" srcOrd="0" destOrd="0" presId="urn:microsoft.com/office/officeart/2005/8/layout/vList4"/>
    <dgm:cxn modelId="{76EB7E56-7166-4B60-B9F5-2200F580659A}" type="presParOf" srcId="{DE8B635D-8FA5-4BAE-B647-ECE0731E5E01}" destId="{668608D7-9F3B-4868-9487-D5DFD41ABD33}" srcOrd="1" destOrd="0" presId="urn:microsoft.com/office/officeart/2005/8/layout/vList4"/>
    <dgm:cxn modelId="{F493D944-A31C-4D36-83D5-A01D9E306F4A}" type="presParOf" srcId="{DE8B635D-8FA5-4BAE-B647-ECE0731E5E01}" destId="{2FCF2C5B-693E-4234-A0BB-C3FC5A89B455}" srcOrd="2" destOrd="0" presId="urn:microsoft.com/office/officeart/2005/8/layout/vList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623B4D90-E654-461B-9895-8B0F015B3269}"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el-GR"/>
        </a:p>
      </dgm:t>
    </dgm:pt>
    <dgm:pt modelId="{8F193DF4-BE48-4B79-B514-82ABDFEDFA2C}">
      <dgm:prSet phldrT="[Κείμενο]"/>
      <dgm:spPr/>
      <dgm:t>
        <a:bodyPr/>
        <a:lstStyle/>
        <a:p>
          <a:r>
            <a:rPr lang="el-GR" dirty="0" smtClean="0"/>
            <a:t>Θεωρητικό πλαίσιο</a:t>
          </a:r>
          <a:endParaRPr lang="el-GR" dirty="0"/>
        </a:p>
      </dgm:t>
    </dgm:pt>
    <dgm:pt modelId="{18C7B656-2D2D-4458-8D4C-27C71553AF2A}" type="parTrans" cxnId="{569F1FB0-1E31-4C4B-8FFB-91760E3BAA03}">
      <dgm:prSet/>
      <dgm:spPr/>
      <dgm:t>
        <a:bodyPr/>
        <a:lstStyle/>
        <a:p>
          <a:endParaRPr lang="el-GR"/>
        </a:p>
      </dgm:t>
    </dgm:pt>
    <dgm:pt modelId="{31B4B002-B199-4CB3-A1AC-367D45FF6AE1}" type="sibTrans" cxnId="{569F1FB0-1E31-4C4B-8FFB-91760E3BAA03}">
      <dgm:prSet/>
      <dgm:spPr/>
      <dgm:t>
        <a:bodyPr/>
        <a:lstStyle/>
        <a:p>
          <a:endParaRPr lang="el-GR"/>
        </a:p>
      </dgm:t>
    </dgm:pt>
    <dgm:pt modelId="{2F158DCA-5FD9-4082-86C2-80CD47D4374E}">
      <dgm:prSet phldrT="[Κείμενο]"/>
      <dgm:spPr/>
      <dgm:t>
        <a:bodyPr/>
        <a:lstStyle/>
        <a:p>
          <a:r>
            <a:rPr lang="el-GR" dirty="0" smtClean="0"/>
            <a:t>Δημιουργία εκπαιδευτικού υλικού</a:t>
          </a:r>
          <a:endParaRPr lang="el-GR" dirty="0"/>
        </a:p>
      </dgm:t>
    </dgm:pt>
    <dgm:pt modelId="{A7B0A1D6-E7C6-42D2-892E-2F5E76085DD8}" type="parTrans" cxnId="{E26CA432-C0D9-4202-B81D-DE189A623BFB}">
      <dgm:prSet/>
      <dgm:spPr/>
      <dgm:t>
        <a:bodyPr/>
        <a:lstStyle/>
        <a:p>
          <a:endParaRPr lang="el-GR"/>
        </a:p>
      </dgm:t>
    </dgm:pt>
    <dgm:pt modelId="{C9F89259-CAD6-4F99-8526-729D0562AC4E}" type="sibTrans" cxnId="{E26CA432-C0D9-4202-B81D-DE189A623BFB}">
      <dgm:prSet/>
      <dgm:spPr/>
      <dgm:t>
        <a:bodyPr/>
        <a:lstStyle/>
        <a:p>
          <a:endParaRPr lang="el-GR"/>
        </a:p>
      </dgm:t>
    </dgm:pt>
    <dgm:pt modelId="{5561203B-7F7C-43B9-90A6-5E005218270F}">
      <dgm:prSet phldrT="[Κείμενο]"/>
      <dgm:spPr/>
      <dgm:t>
        <a:bodyPr/>
        <a:lstStyle/>
        <a:p>
          <a:r>
            <a:rPr lang="el-GR" dirty="0" smtClean="0"/>
            <a:t>Αποτίμηση εκπαιδευτικού υλικού</a:t>
          </a:r>
          <a:endParaRPr lang="el-GR" dirty="0"/>
        </a:p>
      </dgm:t>
    </dgm:pt>
    <dgm:pt modelId="{EECA7AC1-2EB3-472A-9AF8-A5A5F0CBF1D8}" type="parTrans" cxnId="{DE469D59-15F6-4B3E-A405-D1D18D1545C2}">
      <dgm:prSet/>
      <dgm:spPr/>
      <dgm:t>
        <a:bodyPr/>
        <a:lstStyle/>
        <a:p>
          <a:endParaRPr lang="el-GR"/>
        </a:p>
      </dgm:t>
    </dgm:pt>
    <dgm:pt modelId="{BE163314-D097-452B-8EDE-3BCE287988E7}" type="sibTrans" cxnId="{DE469D59-15F6-4B3E-A405-D1D18D1545C2}">
      <dgm:prSet/>
      <dgm:spPr/>
      <dgm:t>
        <a:bodyPr/>
        <a:lstStyle/>
        <a:p>
          <a:endParaRPr lang="el-GR"/>
        </a:p>
      </dgm:t>
    </dgm:pt>
    <dgm:pt modelId="{B60BB09E-0D06-4329-BD49-7DE8E44A78D7}">
      <dgm:prSet/>
      <dgm:spPr>
        <a:solidFill>
          <a:schemeClr val="accent2">
            <a:lumMod val="40000"/>
            <a:lumOff val="60000"/>
            <a:alpha val="90000"/>
          </a:schemeClr>
        </a:solidFill>
      </dgm:spPr>
      <dgm:t>
        <a:bodyPr/>
        <a:lstStyle/>
        <a:p>
          <a:r>
            <a:rPr lang="el-GR" dirty="0" smtClean="0"/>
            <a:t>Σχεδιασμός Ε.Υ.</a:t>
          </a:r>
          <a:endParaRPr lang="el-GR" dirty="0"/>
        </a:p>
      </dgm:t>
    </dgm:pt>
    <dgm:pt modelId="{4ECE767A-AC95-48C9-99E4-FFC91C4F14D1}" type="parTrans" cxnId="{03ED5167-E31D-4C19-9939-73B6D2D8E89B}">
      <dgm:prSet/>
      <dgm:spPr/>
      <dgm:t>
        <a:bodyPr/>
        <a:lstStyle/>
        <a:p>
          <a:endParaRPr lang="el-GR"/>
        </a:p>
      </dgm:t>
    </dgm:pt>
    <dgm:pt modelId="{701368F7-E3AC-4BE5-ABA8-495B893E4CA0}" type="sibTrans" cxnId="{03ED5167-E31D-4C19-9939-73B6D2D8E89B}">
      <dgm:prSet/>
      <dgm:spPr/>
      <dgm:t>
        <a:bodyPr/>
        <a:lstStyle/>
        <a:p>
          <a:endParaRPr lang="el-GR"/>
        </a:p>
      </dgm:t>
    </dgm:pt>
    <dgm:pt modelId="{64A4B3F4-FD2C-4F86-8F62-B2F8414BD149}">
      <dgm:prSet/>
      <dgm:spPr>
        <a:solidFill>
          <a:schemeClr val="accent2">
            <a:lumMod val="40000"/>
            <a:lumOff val="60000"/>
            <a:alpha val="90000"/>
          </a:schemeClr>
        </a:solidFill>
      </dgm:spPr>
      <dgm:t>
        <a:bodyPr/>
        <a:lstStyle/>
        <a:p>
          <a:r>
            <a:rPr lang="el-GR" dirty="0" smtClean="0"/>
            <a:t>Υλοποίηση και περιγραφή Ε.Υ.</a:t>
          </a:r>
          <a:endParaRPr lang="el-GR" dirty="0"/>
        </a:p>
      </dgm:t>
    </dgm:pt>
    <dgm:pt modelId="{8D6BE8E6-6647-4970-84AD-7F084D2012F3}" type="parTrans" cxnId="{F0DCCBD5-6B70-4EC2-BAA9-8A6EFAABA0DB}">
      <dgm:prSet/>
      <dgm:spPr/>
      <dgm:t>
        <a:bodyPr/>
        <a:lstStyle/>
        <a:p>
          <a:endParaRPr lang="el-GR"/>
        </a:p>
      </dgm:t>
    </dgm:pt>
    <dgm:pt modelId="{0F0C7862-BEA2-458E-8F99-9916774A59C5}" type="sibTrans" cxnId="{F0DCCBD5-6B70-4EC2-BAA9-8A6EFAABA0DB}">
      <dgm:prSet/>
      <dgm:spPr/>
      <dgm:t>
        <a:bodyPr/>
        <a:lstStyle/>
        <a:p>
          <a:endParaRPr lang="el-GR"/>
        </a:p>
      </dgm:t>
    </dgm:pt>
    <dgm:pt modelId="{58870204-0B08-44EF-9F6F-6AA1D7DEDC41}">
      <dgm:prSet/>
      <dgm:spPr>
        <a:solidFill>
          <a:schemeClr val="accent2">
            <a:lumMod val="60000"/>
            <a:lumOff val="40000"/>
            <a:alpha val="90000"/>
          </a:schemeClr>
        </a:solidFill>
      </dgm:spPr>
      <dgm:t>
        <a:bodyPr/>
        <a:lstStyle/>
        <a:p>
          <a:r>
            <a:rPr lang="el-GR" dirty="0" smtClean="0"/>
            <a:t>Αποτίμηση Ε.Υ.</a:t>
          </a:r>
          <a:endParaRPr lang="el-GR" dirty="0"/>
        </a:p>
      </dgm:t>
    </dgm:pt>
    <dgm:pt modelId="{7BFE2084-E831-4B3F-8E1F-D4B603DA9EC4}" type="parTrans" cxnId="{72532FDD-E7BE-4E8C-8032-7088CF539BE0}">
      <dgm:prSet/>
      <dgm:spPr/>
      <dgm:t>
        <a:bodyPr/>
        <a:lstStyle/>
        <a:p>
          <a:endParaRPr lang="el-GR"/>
        </a:p>
      </dgm:t>
    </dgm:pt>
    <dgm:pt modelId="{DC501439-CC23-488A-A348-9659C1BDE8F5}" type="sibTrans" cxnId="{72532FDD-E7BE-4E8C-8032-7088CF539BE0}">
      <dgm:prSet/>
      <dgm:spPr/>
      <dgm:t>
        <a:bodyPr/>
        <a:lstStyle/>
        <a:p>
          <a:endParaRPr lang="el-GR"/>
        </a:p>
      </dgm:t>
    </dgm:pt>
    <dgm:pt modelId="{5819259E-477F-4C88-B71A-FC6E74F25141}">
      <dgm:prSet/>
      <dgm:spPr>
        <a:solidFill>
          <a:schemeClr val="accent2">
            <a:lumMod val="60000"/>
            <a:lumOff val="40000"/>
            <a:alpha val="90000"/>
          </a:schemeClr>
        </a:solidFill>
      </dgm:spPr>
      <dgm:t>
        <a:bodyPr/>
        <a:lstStyle/>
        <a:p>
          <a:r>
            <a:rPr lang="el-GR" dirty="0" smtClean="0"/>
            <a:t>Παρουσίαση και σχολιασμός ερευνητικών δεδομένων</a:t>
          </a:r>
          <a:endParaRPr lang="el-GR" dirty="0"/>
        </a:p>
      </dgm:t>
    </dgm:pt>
    <dgm:pt modelId="{BF01CFA1-085E-4550-84E7-3F1DEF40F51C}" type="parTrans" cxnId="{6F383725-F471-43C7-854E-B46D9536F3DD}">
      <dgm:prSet/>
      <dgm:spPr/>
      <dgm:t>
        <a:bodyPr/>
        <a:lstStyle/>
        <a:p>
          <a:endParaRPr lang="el-GR"/>
        </a:p>
      </dgm:t>
    </dgm:pt>
    <dgm:pt modelId="{4249B52D-F040-4C85-BFDE-BAEA8BD8E96C}" type="sibTrans" cxnId="{6F383725-F471-43C7-854E-B46D9536F3DD}">
      <dgm:prSet/>
      <dgm:spPr/>
      <dgm:t>
        <a:bodyPr/>
        <a:lstStyle/>
        <a:p>
          <a:endParaRPr lang="el-GR"/>
        </a:p>
      </dgm:t>
    </dgm:pt>
    <dgm:pt modelId="{FE827AB0-E4C5-42AD-8315-E8CEC635615F}">
      <dgm:prSet/>
      <dgm:spPr>
        <a:solidFill>
          <a:schemeClr val="accent2">
            <a:lumMod val="60000"/>
            <a:lumOff val="40000"/>
            <a:alpha val="90000"/>
          </a:schemeClr>
        </a:solidFill>
      </dgm:spPr>
      <dgm:t>
        <a:bodyPr/>
        <a:lstStyle/>
        <a:p>
          <a:r>
            <a:rPr lang="el-GR" dirty="0" smtClean="0"/>
            <a:t>Συμπεράσματα</a:t>
          </a:r>
          <a:endParaRPr lang="el-GR" dirty="0"/>
        </a:p>
      </dgm:t>
    </dgm:pt>
    <dgm:pt modelId="{7F23CAA4-7374-452F-BCD5-391E46FDA6A0}" type="parTrans" cxnId="{9BD59EDF-076D-4436-AF05-65F76BAD1BB9}">
      <dgm:prSet/>
      <dgm:spPr/>
      <dgm:t>
        <a:bodyPr/>
        <a:lstStyle/>
        <a:p>
          <a:endParaRPr lang="el-GR"/>
        </a:p>
      </dgm:t>
    </dgm:pt>
    <dgm:pt modelId="{C29C1539-91BC-45F4-A8D5-99ACB3E96914}" type="sibTrans" cxnId="{9BD59EDF-076D-4436-AF05-65F76BAD1BB9}">
      <dgm:prSet/>
      <dgm:spPr/>
      <dgm:t>
        <a:bodyPr/>
        <a:lstStyle/>
        <a:p>
          <a:endParaRPr lang="el-GR"/>
        </a:p>
      </dgm:t>
    </dgm:pt>
    <dgm:pt modelId="{09050569-4B44-4012-B495-3075124CCDE9}">
      <dgm:prSet/>
      <dgm:spPr>
        <a:solidFill>
          <a:schemeClr val="accent2">
            <a:lumMod val="20000"/>
            <a:lumOff val="80000"/>
            <a:alpha val="90000"/>
          </a:schemeClr>
        </a:solidFill>
      </dgm:spPr>
      <dgm:t>
        <a:bodyPr/>
        <a:lstStyle/>
        <a:p>
          <a:r>
            <a:rPr lang="el-GR" dirty="0" smtClean="0"/>
            <a:t>Εισαγωγή</a:t>
          </a:r>
          <a:endParaRPr lang="el-GR" dirty="0"/>
        </a:p>
      </dgm:t>
    </dgm:pt>
    <dgm:pt modelId="{6B777D18-44BF-47EE-9A5C-07CCB5CA806C}" type="parTrans" cxnId="{0313507F-0015-461E-A3A6-84B75166D2D3}">
      <dgm:prSet/>
      <dgm:spPr/>
    </dgm:pt>
    <dgm:pt modelId="{23D9FA90-7178-4E1E-88D4-DFECE23D4DFE}" type="sibTrans" cxnId="{0313507F-0015-461E-A3A6-84B75166D2D3}">
      <dgm:prSet/>
      <dgm:spPr/>
    </dgm:pt>
    <dgm:pt modelId="{ECEFAAA2-ED22-42F0-B49E-5B5698E75E6F}">
      <dgm:prSet/>
      <dgm:spPr>
        <a:solidFill>
          <a:schemeClr val="accent2">
            <a:lumMod val="20000"/>
            <a:lumOff val="80000"/>
            <a:alpha val="90000"/>
          </a:schemeClr>
        </a:solidFill>
      </dgm:spPr>
      <dgm:t>
        <a:bodyPr/>
        <a:lstStyle/>
        <a:p>
          <a:r>
            <a:rPr lang="el-GR" dirty="0" smtClean="0"/>
            <a:t>Εννοιολογικό πλαίσιο ΕξΑΕ ,σχολικής ΕξΑΕ και βιβλιογραφική επισκόπηση ερευνών στη Δευτεροβάθμια</a:t>
          </a:r>
          <a:endParaRPr lang="el-GR" dirty="0"/>
        </a:p>
      </dgm:t>
    </dgm:pt>
    <dgm:pt modelId="{46F6F926-81D3-4E13-884A-AC07A11302F8}" type="parTrans" cxnId="{8DAB24B9-614E-446E-AD93-8296296E9B6A}">
      <dgm:prSet/>
      <dgm:spPr/>
    </dgm:pt>
    <dgm:pt modelId="{671415CE-B75F-459D-A748-535B729F734E}" type="sibTrans" cxnId="{8DAB24B9-614E-446E-AD93-8296296E9B6A}">
      <dgm:prSet/>
      <dgm:spPr/>
    </dgm:pt>
    <dgm:pt modelId="{22824DFE-1811-4F76-8E1B-2DDAB58F6B77}">
      <dgm:prSet/>
      <dgm:spPr>
        <a:solidFill>
          <a:schemeClr val="accent2">
            <a:lumMod val="20000"/>
            <a:lumOff val="80000"/>
            <a:alpha val="90000"/>
          </a:schemeClr>
        </a:solidFill>
      </dgm:spPr>
      <dgm:t>
        <a:bodyPr/>
        <a:lstStyle/>
        <a:p>
          <a:r>
            <a:rPr lang="el-GR" dirty="0" smtClean="0"/>
            <a:t>Το Εκπαιδευτικό Υλικό στην ΕξΑΕ</a:t>
          </a:r>
          <a:endParaRPr lang="el-GR" dirty="0"/>
        </a:p>
      </dgm:t>
    </dgm:pt>
    <dgm:pt modelId="{FFB1830D-2CF4-4951-96FB-8AC7616AED88}" type="parTrans" cxnId="{D0BE818E-19EF-40C5-A6BB-8515CDE48B7E}">
      <dgm:prSet/>
      <dgm:spPr/>
    </dgm:pt>
    <dgm:pt modelId="{24626F1E-95FB-4BB5-BD6E-2146A992AB5C}" type="sibTrans" cxnId="{D0BE818E-19EF-40C5-A6BB-8515CDE48B7E}">
      <dgm:prSet/>
      <dgm:spPr/>
    </dgm:pt>
    <dgm:pt modelId="{3B641A68-4303-47E8-8531-CDDFB520B4FC}">
      <dgm:prSet/>
      <dgm:spPr>
        <a:solidFill>
          <a:schemeClr val="accent2">
            <a:lumMod val="20000"/>
            <a:lumOff val="80000"/>
            <a:alpha val="90000"/>
          </a:schemeClr>
        </a:solidFill>
      </dgm:spPr>
      <dgm:t>
        <a:bodyPr/>
        <a:lstStyle/>
        <a:p>
          <a:r>
            <a:rPr lang="el-GR" dirty="0" smtClean="0"/>
            <a:t>Η Διδακτική της Λογοτεχνίας</a:t>
          </a:r>
          <a:endParaRPr lang="el-GR" dirty="0"/>
        </a:p>
      </dgm:t>
    </dgm:pt>
    <dgm:pt modelId="{4674767F-3DB4-442E-890D-A4DCF4F5871D}" type="parTrans" cxnId="{8B69F075-8EBF-4B33-A87A-2494D36192AC}">
      <dgm:prSet/>
      <dgm:spPr/>
    </dgm:pt>
    <dgm:pt modelId="{8AEC211C-5F7C-4E44-A115-A8071905FD46}" type="sibTrans" cxnId="{8B69F075-8EBF-4B33-A87A-2494D36192AC}">
      <dgm:prSet/>
      <dgm:spPr/>
    </dgm:pt>
    <dgm:pt modelId="{BE2E5CE3-3F8C-4D6C-B510-DD0EAD9443DE}" type="pres">
      <dgm:prSet presAssocID="{623B4D90-E654-461B-9895-8B0F015B3269}" presName="linear" presStyleCnt="0">
        <dgm:presLayoutVars>
          <dgm:dir/>
          <dgm:animLvl val="lvl"/>
          <dgm:resizeHandles val="exact"/>
        </dgm:presLayoutVars>
      </dgm:prSet>
      <dgm:spPr/>
      <dgm:t>
        <a:bodyPr/>
        <a:lstStyle/>
        <a:p>
          <a:endParaRPr lang="el-GR"/>
        </a:p>
      </dgm:t>
    </dgm:pt>
    <dgm:pt modelId="{D91CA505-5FD2-405C-86F3-D46E487AD571}" type="pres">
      <dgm:prSet presAssocID="{8F193DF4-BE48-4B79-B514-82ABDFEDFA2C}" presName="parentLin" presStyleCnt="0"/>
      <dgm:spPr/>
    </dgm:pt>
    <dgm:pt modelId="{8D0E3EA4-6090-4C1C-9CDE-7B93C349033D}" type="pres">
      <dgm:prSet presAssocID="{8F193DF4-BE48-4B79-B514-82ABDFEDFA2C}" presName="parentLeftMargin" presStyleLbl="node1" presStyleIdx="0" presStyleCnt="3"/>
      <dgm:spPr/>
      <dgm:t>
        <a:bodyPr/>
        <a:lstStyle/>
        <a:p>
          <a:endParaRPr lang="el-GR"/>
        </a:p>
      </dgm:t>
    </dgm:pt>
    <dgm:pt modelId="{A3561836-DE1D-42EC-A672-8C0DBBD30213}" type="pres">
      <dgm:prSet presAssocID="{8F193DF4-BE48-4B79-B514-82ABDFEDFA2C}" presName="parentText" presStyleLbl="node1" presStyleIdx="0" presStyleCnt="3">
        <dgm:presLayoutVars>
          <dgm:chMax val="0"/>
          <dgm:bulletEnabled val="1"/>
        </dgm:presLayoutVars>
      </dgm:prSet>
      <dgm:spPr/>
      <dgm:t>
        <a:bodyPr/>
        <a:lstStyle/>
        <a:p>
          <a:endParaRPr lang="el-GR"/>
        </a:p>
      </dgm:t>
    </dgm:pt>
    <dgm:pt modelId="{2AA61558-71F0-4D1C-8AA9-34AD1B24D8A7}" type="pres">
      <dgm:prSet presAssocID="{8F193DF4-BE48-4B79-B514-82ABDFEDFA2C}" presName="negativeSpace" presStyleCnt="0"/>
      <dgm:spPr/>
    </dgm:pt>
    <dgm:pt modelId="{D68C49E6-26EE-4190-8A64-6C963E6EB557}" type="pres">
      <dgm:prSet presAssocID="{8F193DF4-BE48-4B79-B514-82ABDFEDFA2C}" presName="childText" presStyleLbl="conFgAcc1" presStyleIdx="0" presStyleCnt="3">
        <dgm:presLayoutVars>
          <dgm:bulletEnabled val="1"/>
        </dgm:presLayoutVars>
      </dgm:prSet>
      <dgm:spPr/>
      <dgm:t>
        <a:bodyPr/>
        <a:lstStyle/>
        <a:p>
          <a:endParaRPr lang="el-GR"/>
        </a:p>
      </dgm:t>
    </dgm:pt>
    <dgm:pt modelId="{969B6DB5-F487-4200-83E8-D6BAAF3B97B6}" type="pres">
      <dgm:prSet presAssocID="{31B4B002-B199-4CB3-A1AC-367D45FF6AE1}" presName="spaceBetweenRectangles" presStyleCnt="0"/>
      <dgm:spPr/>
    </dgm:pt>
    <dgm:pt modelId="{278231D7-6F0D-4D10-B605-82D2275D58E2}" type="pres">
      <dgm:prSet presAssocID="{2F158DCA-5FD9-4082-86C2-80CD47D4374E}" presName="parentLin" presStyleCnt="0"/>
      <dgm:spPr/>
    </dgm:pt>
    <dgm:pt modelId="{A0D81983-4A01-4D92-A5F9-E923A08FF8B3}" type="pres">
      <dgm:prSet presAssocID="{2F158DCA-5FD9-4082-86C2-80CD47D4374E}" presName="parentLeftMargin" presStyleLbl="node1" presStyleIdx="0" presStyleCnt="3"/>
      <dgm:spPr/>
      <dgm:t>
        <a:bodyPr/>
        <a:lstStyle/>
        <a:p>
          <a:endParaRPr lang="el-GR"/>
        </a:p>
      </dgm:t>
    </dgm:pt>
    <dgm:pt modelId="{EC126205-62F6-495F-911F-8DF28551AF0C}" type="pres">
      <dgm:prSet presAssocID="{2F158DCA-5FD9-4082-86C2-80CD47D4374E}" presName="parentText" presStyleLbl="node1" presStyleIdx="1" presStyleCnt="3">
        <dgm:presLayoutVars>
          <dgm:chMax val="0"/>
          <dgm:bulletEnabled val="1"/>
        </dgm:presLayoutVars>
      </dgm:prSet>
      <dgm:spPr/>
      <dgm:t>
        <a:bodyPr/>
        <a:lstStyle/>
        <a:p>
          <a:endParaRPr lang="el-GR"/>
        </a:p>
      </dgm:t>
    </dgm:pt>
    <dgm:pt modelId="{57EF0250-B283-4C6B-BF13-92063CB11D3A}" type="pres">
      <dgm:prSet presAssocID="{2F158DCA-5FD9-4082-86C2-80CD47D4374E}" presName="negativeSpace" presStyleCnt="0"/>
      <dgm:spPr/>
    </dgm:pt>
    <dgm:pt modelId="{42C14668-E450-413B-9B24-3FAF0FA946D1}" type="pres">
      <dgm:prSet presAssocID="{2F158DCA-5FD9-4082-86C2-80CD47D4374E}" presName="childText" presStyleLbl="conFgAcc1" presStyleIdx="1" presStyleCnt="3">
        <dgm:presLayoutVars>
          <dgm:bulletEnabled val="1"/>
        </dgm:presLayoutVars>
      </dgm:prSet>
      <dgm:spPr/>
      <dgm:t>
        <a:bodyPr/>
        <a:lstStyle/>
        <a:p>
          <a:endParaRPr lang="el-GR"/>
        </a:p>
      </dgm:t>
    </dgm:pt>
    <dgm:pt modelId="{D274B94E-1B19-434D-8066-63B6E56D3785}" type="pres">
      <dgm:prSet presAssocID="{C9F89259-CAD6-4F99-8526-729D0562AC4E}" presName="spaceBetweenRectangles" presStyleCnt="0"/>
      <dgm:spPr/>
    </dgm:pt>
    <dgm:pt modelId="{F4C9693F-AC57-4524-AA75-301141A56185}" type="pres">
      <dgm:prSet presAssocID="{5561203B-7F7C-43B9-90A6-5E005218270F}" presName="parentLin" presStyleCnt="0"/>
      <dgm:spPr/>
    </dgm:pt>
    <dgm:pt modelId="{7CF782BA-F353-45B9-8EF6-6BEED65AB807}" type="pres">
      <dgm:prSet presAssocID="{5561203B-7F7C-43B9-90A6-5E005218270F}" presName="parentLeftMargin" presStyleLbl="node1" presStyleIdx="1" presStyleCnt="3"/>
      <dgm:spPr/>
      <dgm:t>
        <a:bodyPr/>
        <a:lstStyle/>
        <a:p>
          <a:endParaRPr lang="el-GR"/>
        </a:p>
      </dgm:t>
    </dgm:pt>
    <dgm:pt modelId="{A60F7B7A-BD06-4794-8DFA-936C62F06EE2}" type="pres">
      <dgm:prSet presAssocID="{5561203B-7F7C-43B9-90A6-5E005218270F}" presName="parentText" presStyleLbl="node1" presStyleIdx="2" presStyleCnt="3">
        <dgm:presLayoutVars>
          <dgm:chMax val="0"/>
          <dgm:bulletEnabled val="1"/>
        </dgm:presLayoutVars>
      </dgm:prSet>
      <dgm:spPr/>
      <dgm:t>
        <a:bodyPr/>
        <a:lstStyle/>
        <a:p>
          <a:endParaRPr lang="el-GR"/>
        </a:p>
      </dgm:t>
    </dgm:pt>
    <dgm:pt modelId="{BAE68708-2A11-4F94-AA68-36288144EC4E}" type="pres">
      <dgm:prSet presAssocID="{5561203B-7F7C-43B9-90A6-5E005218270F}" presName="negativeSpace" presStyleCnt="0"/>
      <dgm:spPr/>
    </dgm:pt>
    <dgm:pt modelId="{F2F69FA1-A014-4952-BF9B-F0828E2FE625}" type="pres">
      <dgm:prSet presAssocID="{5561203B-7F7C-43B9-90A6-5E005218270F}" presName="childText" presStyleLbl="conFgAcc1" presStyleIdx="2" presStyleCnt="3">
        <dgm:presLayoutVars>
          <dgm:bulletEnabled val="1"/>
        </dgm:presLayoutVars>
      </dgm:prSet>
      <dgm:spPr/>
      <dgm:t>
        <a:bodyPr/>
        <a:lstStyle/>
        <a:p>
          <a:endParaRPr lang="el-GR"/>
        </a:p>
      </dgm:t>
    </dgm:pt>
  </dgm:ptLst>
  <dgm:cxnLst>
    <dgm:cxn modelId="{EB371E2F-5B2A-4717-962D-10E3D24C6F09}" type="presOf" srcId="{8F193DF4-BE48-4B79-B514-82ABDFEDFA2C}" destId="{A3561836-DE1D-42EC-A672-8C0DBBD30213}" srcOrd="1" destOrd="0" presId="urn:microsoft.com/office/officeart/2005/8/layout/list1"/>
    <dgm:cxn modelId="{03ED5167-E31D-4C19-9939-73B6D2D8E89B}" srcId="{2F158DCA-5FD9-4082-86C2-80CD47D4374E}" destId="{B60BB09E-0D06-4329-BD49-7DE8E44A78D7}" srcOrd="0" destOrd="0" parTransId="{4ECE767A-AC95-48C9-99E4-FFC91C4F14D1}" sibTransId="{701368F7-E3AC-4BE5-ABA8-495B893E4CA0}"/>
    <dgm:cxn modelId="{80ECD528-235F-4237-89DE-045DA46C555D}" type="presOf" srcId="{58870204-0B08-44EF-9F6F-6AA1D7DEDC41}" destId="{F2F69FA1-A014-4952-BF9B-F0828E2FE625}" srcOrd="0" destOrd="0" presId="urn:microsoft.com/office/officeart/2005/8/layout/list1"/>
    <dgm:cxn modelId="{653B2182-8BD3-4D82-830F-8DA29E704FBD}" type="presOf" srcId="{5561203B-7F7C-43B9-90A6-5E005218270F}" destId="{A60F7B7A-BD06-4794-8DFA-936C62F06EE2}" srcOrd="1" destOrd="0" presId="urn:microsoft.com/office/officeart/2005/8/layout/list1"/>
    <dgm:cxn modelId="{DB33AE62-596C-448A-A8F5-66BE3DECF71E}" type="presOf" srcId="{2F158DCA-5FD9-4082-86C2-80CD47D4374E}" destId="{A0D81983-4A01-4D92-A5F9-E923A08FF8B3}" srcOrd="0" destOrd="0" presId="urn:microsoft.com/office/officeart/2005/8/layout/list1"/>
    <dgm:cxn modelId="{D0BE818E-19EF-40C5-A6BB-8515CDE48B7E}" srcId="{8F193DF4-BE48-4B79-B514-82ABDFEDFA2C}" destId="{22824DFE-1811-4F76-8E1B-2DDAB58F6B77}" srcOrd="2" destOrd="0" parTransId="{FFB1830D-2CF4-4951-96FB-8AC7616AED88}" sibTransId="{24626F1E-95FB-4BB5-BD6E-2146A992AB5C}"/>
    <dgm:cxn modelId="{8DAB24B9-614E-446E-AD93-8296296E9B6A}" srcId="{8F193DF4-BE48-4B79-B514-82ABDFEDFA2C}" destId="{ECEFAAA2-ED22-42F0-B49E-5B5698E75E6F}" srcOrd="1" destOrd="0" parTransId="{46F6F926-81D3-4E13-884A-AC07A11302F8}" sibTransId="{671415CE-B75F-459D-A748-535B729F734E}"/>
    <dgm:cxn modelId="{F0DCCBD5-6B70-4EC2-BAA9-8A6EFAABA0DB}" srcId="{2F158DCA-5FD9-4082-86C2-80CD47D4374E}" destId="{64A4B3F4-FD2C-4F86-8F62-B2F8414BD149}" srcOrd="1" destOrd="0" parTransId="{8D6BE8E6-6647-4970-84AD-7F084D2012F3}" sibTransId="{0F0C7862-BEA2-458E-8F99-9916774A59C5}"/>
    <dgm:cxn modelId="{8DBA4212-B64B-4EB2-8F95-B67E16A82891}" type="presOf" srcId="{B60BB09E-0D06-4329-BD49-7DE8E44A78D7}" destId="{42C14668-E450-413B-9B24-3FAF0FA946D1}" srcOrd="0" destOrd="0" presId="urn:microsoft.com/office/officeart/2005/8/layout/list1"/>
    <dgm:cxn modelId="{0313507F-0015-461E-A3A6-84B75166D2D3}" srcId="{8F193DF4-BE48-4B79-B514-82ABDFEDFA2C}" destId="{09050569-4B44-4012-B495-3075124CCDE9}" srcOrd="0" destOrd="0" parTransId="{6B777D18-44BF-47EE-9A5C-07CCB5CA806C}" sibTransId="{23D9FA90-7178-4E1E-88D4-DFECE23D4DFE}"/>
    <dgm:cxn modelId="{569F1FB0-1E31-4C4B-8FFB-91760E3BAA03}" srcId="{623B4D90-E654-461B-9895-8B0F015B3269}" destId="{8F193DF4-BE48-4B79-B514-82ABDFEDFA2C}" srcOrd="0" destOrd="0" parTransId="{18C7B656-2D2D-4458-8D4C-27C71553AF2A}" sibTransId="{31B4B002-B199-4CB3-A1AC-367D45FF6AE1}"/>
    <dgm:cxn modelId="{8B69F075-8EBF-4B33-A87A-2494D36192AC}" srcId="{8F193DF4-BE48-4B79-B514-82ABDFEDFA2C}" destId="{3B641A68-4303-47E8-8531-CDDFB520B4FC}" srcOrd="3" destOrd="0" parTransId="{4674767F-3DB4-442E-890D-A4DCF4F5871D}" sibTransId="{8AEC211C-5F7C-4E44-A115-A8071905FD46}"/>
    <dgm:cxn modelId="{72532FDD-E7BE-4E8C-8032-7088CF539BE0}" srcId="{5561203B-7F7C-43B9-90A6-5E005218270F}" destId="{58870204-0B08-44EF-9F6F-6AA1D7DEDC41}" srcOrd="0" destOrd="0" parTransId="{7BFE2084-E831-4B3F-8E1F-D4B603DA9EC4}" sibTransId="{DC501439-CC23-488A-A348-9659C1BDE8F5}"/>
    <dgm:cxn modelId="{92FB0313-4C81-4B4B-A2FC-DAC60A03AB5B}" type="presOf" srcId="{8F193DF4-BE48-4B79-B514-82ABDFEDFA2C}" destId="{8D0E3EA4-6090-4C1C-9CDE-7B93C349033D}" srcOrd="0" destOrd="0" presId="urn:microsoft.com/office/officeart/2005/8/layout/list1"/>
    <dgm:cxn modelId="{E26CA432-C0D9-4202-B81D-DE189A623BFB}" srcId="{623B4D90-E654-461B-9895-8B0F015B3269}" destId="{2F158DCA-5FD9-4082-86C2-80CD47D4374E}" srcOrd="1" destOrd="0" parTransId="{A7B0A1D6-E7C6-42D2-892E-2F5E76085DD8}" sibTransId="{C9F89259-CAD6-4F99-8526-729D0562AC4E}"/>
    <dgm:cxn modelId="{1C9494A6-8118-4659-BA33-E87B78F1847E}" type="presOf" srcId="{5561203B-7F7C-43B9-90A6-5E005218270F}" destId="{7CF782BA-F353-45B9-8EF6-6BEED65AB807}" srcOrd="0" destOrd="0" presId="urn:microsoft.com/office/officeart/2005/8/layout/list1"/>
    <dgm:cxn modelId="{2A85058F-FD52-4A59-BDA8-780494A86767}" type="presOf" srcId="{623B4D90-E654-461B-9895-8B0F015B3269}" destId="{BE2E5CE3-3F8C-4D6C-B510-DD0EAD9443DE}" srcOrd="0" destOrd="0" presId="urn:microsoft.com/office/officeart/2005/8/layout/list1"/>
    <dgm:cxn modelId="{7E72DF26-AB61-48D8-A810-64DF729EE544}" type="presOf" srcId="{5819259E-477F-4C88-B71A-FC6E74F25141}" destId="{F2F69FA1-A014-4952-BF9B-F0828E2FE625}" srcOrd="0" destOrd="1" presId="urn:microsoft.com/office/officeart/2005/8/layout/list1"/>
    <dgm:cxn modelId="{EBA62EB1-4869-4F47-BDBE-FF794ADF413A}" type="presOf" srcId="{FE827AB0-E4C5-42AD-8315-E8CEC635615F}" destId="{F2F69FA1-A014-4952-BF9B-F0828E2FE625}" srcOrd="0" destOrd="2" presId="urn:microsoft.com/office/officeart/2005/8/layout/list1"/>
    <dgm:cxn modelId="{205DDCE5-5DF6-401D-8979-EC9B88BD7C03}" type="presOf" srcId="{ECEFAAA2-ED22-42F0-B49E-5B5698E75E6F}" destId="{D68C49E6-26EE-4190-8A64-6C963E6EB557}" srcOrd="0" destOrd="1" presId="urn:microsoft.com/office/officeart/2005/8/layout/list1"/>
    <dgm:cxn modelId="{CE12B19E-58CE-4888-89FC-3BE94CC2E491}" type="presOf" srcId="{3B641A68-4303-47E8-8531-CDDFB520B4FC}" destId="{D68C49E6-26EE-4190-8A64-6C963E6EB557}" srcOrd="0" destOrd="3" presId="urn:microsoft.com/office/officeart/2005/8/layout/list1"/>
    <dgm:cxn modelId="{B1FDD2AB-ADC4-46B9-855A-FA8DAE04F832}" type="presOf" srcId="{22824DFE-1811-4F76-8E1B-2DDAB58F6B77}" destId="{D68C49E6-26EE-4190-8A64-6C963E6EB557}" srcOrd="0" destOrd="2" presId="urn:microsoft.com/office/officeart/2005/8/layout/list1"/>
    <dgm:cxn modelId="{9BD59EDF-076D-4436-AF05-65F76BAD1BB9}" srcId="{5561203B-7F7C-43B9-90A6-5E005218270F}" destId="{FE827AB0-E4C5-42AD-8315-E8CEC635615F}" srcOrd="2" destOrd="0" parTransId="{7F23CAA4-7374-452F-BCD5-391E46FDA6A0}" sibTransId="{C29C1539-91BC-45F4-A8D5-99ACB3E96914}"/>
    <dgm:cxn modelId="{6F383725-F471-43C7-854E-B46D9536F3DD}" srcId="{5561203B-7F7C-43B9-90A6-5E005218270F}" destId="{5819259E-477F-4C88-B71A-FC6E74F25141}" srcOrd="1" destOrd="0" parTransId="{BF01CFA1-085E-4550-84E7-3F1DEF40F51C}" sibTransId="{4249B52D-F040-4C85-BFDE-BAEA8BD8E96C}"/>
    <dgm:cxn modelId="{6F7409B4-4EAF-4B83-A15C-641C83D4DE0E}" type="presOf" srcId="{64A4B3F4-FD2C-4F86-8F62-B2F8414BD149}" destId="{42C14668-E450-413B-9B24-3FAF0FA946D1}" srcOrd="0" destOrd="1" presId="urn:microsoft.com/office/officeart/2005/8/layout/list1"/>
    <dgm:cxn modelId="{33D6F01D-A32D-4302-876D-2F552EBFCD6D}" type="presOf" srcId="{09050569-4B44-4012-B495-3075124CCDE9}" destId="{D68C49E6-26EE-4190-8A64-6C963E6EB557}" srcOrd="0" destOrd="0" presId="urn:microsoft.com/office/officeart/2005/8/layout/list1"/>
    <dgm:cxn modelId="{4EB9DFF3-3E46-4A56-847C-1B6D9ABDF86D}" type="presOf" srcId="{2F158DCA-5FD9-4082-86C2-80CD47D4374E}" destId="{EC126205-62F6-495F-911F-8DF28551AF0C}" srcOrd="1" destOrd="0" presId="urn:microsoft.com/office/officeart/2005/8/layout/list1"/>
    <dgm:cxn modelId="{DE469D59-15F6-4B3E-A405-D1D18D1545C2}" srcId="{623B4D90-E654-461B-9895-8B0F015B3269}" destId="{5561203B-7F7C-43B9-90A6-5E005218270F}" srcOrd="2" destOrd="0" parTransId="{EECA7AC1-2EB3-472A-9AF8-A5A5F0CBF1D8}" sibTransId="{BE163314-D097-452B-8EDE-3BCE287988E7}"/>
    <dgm:cxn modelId="{2B81571E-1714-4248-B29E-C9DDB80EB1AA}" type="presParOf" srcId="{BE2E5CE3-3F8C-4D6C-B510-DD0EAD9443DE}" destId="{D91CA505-5FD2-405C-86F3-D46E487AD571}" srcOrd="0" destOrd="0" presId="urn:microsoft.com/office/officeart/2005/8/layout/list1"/>
    <dgm:cxn modelId="{3D037F5F-7969-4D97-9CDE-E2820DA2D265}" type="presParOf" srcId="{D91CA505-5FD2-405C-86F3-D46E487AD571}" destId="{8D0E3EA4-6090-4C1C-9CDE-7B93C349033D}" srcOrd="0" destOrd="0" presId="urn:microsoft.com/office/officeart/2005/8/layout/list1"/>
    <dgm:cxn modelId="{60219DFB-9708-43CA-987E-9DC96B73FCBC}" type="presParOf" srcId="{D91CA505-5FD2-405C-86F3-D46E487AD571}" destId="{A3561836-DE1D-42EC-A672-8C0DBBD30213}" srcOrd="1" destOrd="0" presId="urn:microsoft.com/office/officeart/2005/8/layout/list1"/>
    <dgm:cxn modelId="{A91E76D3-F3A5-48DB-A4C1-5D6CA9CE9828}" type="presParOf" srcId="{BE2E5CE3-3F8C-4D6C-B510-DD0EAD9443DE}" destId="{2AA61558-71F0-4D1C-8AA9-34AD1B24D8A7}" srcOrd="1" destOrd="0" presId="urn:microsoft.com/office/officeart/2005/8/layout/list1"/>
    <dgm:cxn modelId="{371FD550-8F0D-4996-A65B-774CFBC4280B}" type="presParOf" srcId="{BE2E5CE3-3F8C-4D6C-B510-DD0EAD9443DE}" destId="{D68C49E6-26EE-4190-8A64-6C963E6EB557}" srcOrd="2" destOrd="0" presId="urn:microsoft.com/office/officeart/2005/8/layout/list1"/>
    <dgm:cxn modelId="{89420135-7C27-43D1-9675-19F858B8B4DD}" type="presParOf" srcId="{BE2E5CE3-3F8C-4D6C-B510-DD0EAD9443DE}" destId="{969B6DB5-F487-4200-83E8-D6BAAF3B97B6}" srcOrd="3" destOrd="0" presId="urn:microsoft.com/office/officeart/2005/8/layout/list1"/>
    <dgm:cxn modelId="{348AA789-F44D-40C1-ACAA-30ACC3F964B6}" type="presParOf" srcId="{BE2E5CE3-3F8C-4D6C-B510-DD0EAD9443DE}" destId="{278231D7-6F0D-4D10-B605-82D2275D58E2}" srcOrd="4" destOrd="0" presId="urn:microsoft.com/office/officeart/2005/8/layout/list1"/>
    <dgm:cxn modelId="{53B29195-0966-4C48-AC8F-0B5D609464E3}" type="presParOf" srcId="{278231D7-6F0D-4D10-B605-82D2275D58E2}" destId="{A0D81983-4A01-4D92-A5F9-E923A08FF8B3}" srcOrd="0" destOrd="0" presId="urn:microsoft.com/office/officeart/2005/8/layout/list1"/>
    <dgm:cxn modelId="{91AB5E8F-3A9E-475F-8B15-EFE43E8A8693}" type="presParOf" srcId="{278231D7-6F0D-4D10-B605-82D2275D58E2}" destId="{EC126205-62F6-495F-911F-8DF28551AF0C}" srcOrd="1" destOrd="0" presId="urn:microsoft.com/office/officeart/2005/8/layout/list1"/>
    <dgm:cxn modelId="{DF7FA280-DA2D-4989-953C-A8BDCA2F5EE4}" type="presParOf" srcId="{BE2E5CE3-3F8C-4D6C-B510-DD0EAD9443DE}" destId="{57EF0250-B283-4C6B-BF13-92063CB11D3A}" srcOrd="5" destOrd="0" presId="urn:microsoft.com/office/officeart/2005/8/layout/list1"/>
    <dgm:cxn modelId="{6A89842D-B827-48C2-82C4-D17F2267557C}" type="presParOf" srcId="{BE2E5CE3-3F8C-4D6C-B510-DD0EAD9443DE}" destId="{42C14668-E450-413B-9B24-3FAF0FA946D1}" srcOrd="6" destOrd="0" presId="urn:microsoft.com/office/officeart/2005/8/layout/list1"/>
    <dgm:cxn modelId="{BBB0DA19-5EDD-4C4F-AADA-1EA57FA2FCF6}" type="presParOf" srcId="{BE2E5CE3-3F8C-4D6C-B510-DD0EAD9443DE}" destId="{D274B94E-1B19-434D-8066-63B6E56D3785}" srcOrd="7" destOrd="0" presId="urn:microsoft.com/office/officeart/2005/8/layout/list1"/>
    <dgm:cxn modelId="{A79FC904-F13E-4214-9959-1FD8B671954D}" type="presParOf" srcId="{BE2E5CE3-3F8C-4D6C-B510-DD0EAD9443DE}" destId="{F4C9693F-AC57-4524-AA75-301141A56185}" srcOrd="8" destOrd="0" presId="urn:microsoft.com/office/officeart/2005/8/layout/list1"/>
    <dgm:cxn modelId="{9B84D48B-6B25-4120-B770-B123EFDAD1D6}" type="presParOf" srcId="{F4C9693F-AC57-4524-AA75-301141A56185}" destId="{7CF782BA-F353-45B9-8EF6-6BEED65AB807}" srcOrd="0" destOrd="0" presId="urn:microsoft.com/office/officeart/2005/8/layout/list1"/>
    <dgm:cxn modelId="{708552BB-60ED-4804-A7BD-2CB0A6320C9A}" type="presParOf" srcId="{F4C9693F-AC57-4524-AA75-301141A56185}" destId="{A60F7B7A-BD06-4794-8DFA-936C62F06EE2}" srcOrd="1" destOrd="0" presId="urn:microsoft.com/office/officeart/2005/8/layout/list1"/>
    <dgm:cxn modelId="{FC5E3D54-2491-4E52-914A-3C28B555FAF7}" type="presParOf" srcId="{BE2E5CE3-3F8C-4D6C-B510-DD0EAD9443DE}" destId="{BAE68708-2A11-4F94-AA68-36288144EC4E}" srcOrd="9" destOrd="0" presId="urn:microsoft.com/office/officeart/2005/8/layout/list1"/>
    <dgm:cxn modelId="{523F2121-5C5D-4D78-8D8D-2FED03BEDE60}" type="presParOf" srcId="{BE2E5CE3-3F8C-4D6C-B510-DD0EAD9443DE}" destId="{F2F69FA1-A014-4952-BF9B-F0828E2FE625}" srcOrd="10"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C1CDE249-7E91-42B6-B5E8-F1A869B632D4}" type="doc">
      <dgm:prSet loTypeId="urn:microsoft.com/office/officeart/2005/8/layout/vList4" loCatId="list" qsTypeId="urn:microsoft.com/office/officeart/2005/8/quickstyle/simple1" qsCatId="simple" csTypeId="urn:microsoft.com/office/officeart/2005/8/colors/accent1_2" csCatId="accent1" phldr="1"/>
      <dgm:spPr/>
      <dgm:t>
        <a:bodyPr/>
        <a:lstStyle/>
        <a:p>
          <a:endParaRPr lang="el-GR"/>
        </a:p>
      </dgm:t>
    </dgm:pt>
    <dgm:pt modelId="{EE8EE75E-319A-465D-B27B-8CA8F82EB9FB}">
      <dgm:prSet phldrT="[Κείμενο]" custT="1"/>
      <dgm:spPr/>
      <dgm:t>
        <a:bodyPr/>
        <a:lstStyle/>
        <a:p>
          <a:r>
            <a:rPr lang="el-GR" sz="1900" b="1" i="1" dirty="0" smtClean="0">
              <a:solidFill>
                <a:srgbClr val="FF0000"/>
              </a:solidFill>
            </a:rPr>
            <a:t>Σχολική Εξ Αποστάσεως Εκπαίδευση</a:t>
          </a:r>
        </a:p>
        <a:p>
          <a:r>
            <a:rPr lang="el-GR" sz="1900" dirty="0" smtClean="0"/>
            <a:t>Ορισμός σχολικής ΕξΑΕ</a:t>
          </a:r>
        </a:p>
        <a:p>
          <a:r>
            <a:rPr lang="el-GR" sz="1900" dirty="0" smtClean="0"/>
            <a:t>Η ΕξΑΣΕ στην Ελλάδα </a:t>
          </a:r>
        </a:p>
        <a:p>
          <a:r>
            <a:rPr lang="el-GR" sz="1900" dirty="0" smtClean="0"/>
            <a:t>Έρευνες στη Δευτεροβάθμια Εκπαίδευση</a:t>
          </a:r>
          <a:endParaRPr lang="el-GR" sz="1900" b="1" i="1" dirty="0">
            <a:solidFill>
              <a:srgbClr val="FF0000"/>
            </a:solidFill>
          </a:endParaRPr>
        </a:p>
      </dgm:t>
    </dgm:pt>
    <dgm:pt modelId="{5B90C51E-EB28-42E4-93CE-F3433AB76A8E}" type="parTrans" cxnId="{86E8AB49-C2D2-4C54-859F-11C0CCD490B8}">
      <dgm:prSet/>
      <dgm:spPr/>
      <dgm:t>
        <a:bodyPr/>
        <a:lstStyle/>
        <a:p>
          <a:endParaRPr lang="el-GR"/>
        </a:p>
      </dgm:t>
    </dgm:pt>
    <dgm:pt modelId="{7452F786-642F-423F-AAEC-C34167F79557}" type="sibTrans" cxnId="{86E8AB49-C2D2-4C54-859F-11C0CCD490B8}">
      <dgm:prSet/>
      <dgm:spPr/>
      <dgm:t>
        <a:bodyPr/>
        <a:lstStyle/>
        <a:p>
          <a:endParaRPr lang="el-GR"/>
        </a:p>
      </dgm:t>
    </dgm:pt>
    <dgm:pt modelId="{97299AF8-53F7-4A74-80E7-8952066899EE}">
      <dgm:prSet phldrT="[Κείμενο]"/>
      <dgm:spPr/>
      <dgm:t>
        <a:bodyPr anchor="t"/>
        <a:lstStyle/>
        <a:p>
          <a:r>
            <a:rPr lang="en-US" b="1" i="1" dirty="0" smtClean="0">
              <a:solidFill>
                <a:srgbClr val="FF0000"/>
              </a:solidFill>
            </a:rPr>
            <a:t>E</a:t>
          </a:r>
          <a:r>
            <a:rPr lang="el-GR" b="1" i="1" dirty="0" smtClean="0">
              <a:solidFill>
                <a:srgbClr val="FF0000"/>
              </a:solidFill>
            </a:rPr>
            <a:t>ξ Αποστάσεως Εκπαίδευση</a:t>
          </a:r>
        </a:p>
        <a:p>
          <a:r>
            <a:rPr lang="el-GR" dirty="0" smtClean="0"/>
            <a:t>Ορισμός ΕξΑΕ</a:t>
          </a:r>
        </a:p>
        <a:p>
          <a:r>
            <a:rPr lang="el-GR" dirty="0" smtClean="0"/>
            <a:t>Ιστορική αναδρομή</a:t>
          </a:r>
        </a:p>
        <a:p>
          <a:r>
            <a:rPr lang="el-GR" dirty="0" smtClean="0"/>
            <a:t>Θεωρητικές προσεγγίσεις</a:t>
          </a:r>
        </a:p>
        <a:p>
          <a:r>
            <a:rPr lang="el-GR" dirty="0" smtClean="0"/>
            <a:t>Παιδαγωγική αξιοποίηση των ΤΠΕ στην ΕξΑΕ</a:t>
          </a:r>
        </a:p>
        <a:p>
          <a:r>
            <a:rPr lang="el-GR" dirty="0" smtClean="0"/>
            <a:t>Ο ρόλος του εκπαιδευτικού στην ΕξΑΕ</a:t>
          </a:r>
          <a:endParaRPr lang="el-GR" dirty="0"/>
        </a:p>
      </dgm:t>
    </dgm:pt>
    <dgm:pt modelId="{C12BBCB4-6821-41B6-ABD7-6EFC454A5DB3}" type="sibTrans" cxnId="{D6732A71-E5C6-4721-992C-9F442357841D}">
      <dgm:prSet/>
      <dgm:spPr/>
      <dgm:t>
        <a:bodyPr/>
        <a:lstStyle/>
        <a:p>
          <a:endParaRPr lang="el-GR"/>
        </a:p>
      </dgm:t>
    </dgm:pt>
    <dgm:pt modelId="{6105C968-562D-4D77-96C1-030893B14343}" type="parTrans" cxnId="{D6732A71-E5C6-4721-992C-9F442357841D}">
      <dgm:prSet/>
      <dgm:spPr/>
      <dgm:t>
        <a:bodyPr/>
        <a:lstStyle/>
        <a:p>
          <a:endParaRPr lang="el-GR"/>
        </a:p>
      </dgm:t>
    </dgm:pt>
    <dgm:pt modelId="{F715B9BB-FFC4-4BB0-8BB8-754818835FCF}" type="pres">
      <dgm:prSet presAssocID="{C1CDE249-7E91-42B6-B5E8-F1A869B632D4}" presName="linear" presStyleCnt="0">
        <dgm:presLayoutVars>
          <dgm:dir/>
          <dgm:resizeHandles val="exact"/>
        </dgm:presLayoutVars>
      </dgm:prSet>
      <dgm:spPr/>
      <dgm:t>
        <a:bodyPr/>
        <a:lstStyle/>
        <a:p>
          <a:endParaRPr lang="el-GR"/>
        </a:p>
      </dgm:t>
    </dgm:pt>
    <dgm:pt modelId="{8370F2DD-30FC-43E1-A63E-25012FCBA93F}" type="pres">
      <dgm:prSet presAssocID="{97299AF8-53F7-4A74-80E7-8952066899EE}" presName="comp" presStyleCnt="0"/>
      <dgm:spPr/>
    </dgm:pt>
    <dgm:pt modelId="{A6C821E9-587D-498F-AF83-C957E4BBEE41}" type="pres">
      <dgm:prSet presAssocID="{97299AF8-53F7-4A74-80E7-8952066899EE}" presName="box" presStyleLbl="node1" presStyleIdx="0" presStyleCnt="2" custLinFactNeighborX="6201" custLinFactNeighborY="6833"/>
      <dgm:spPr/>
      <dgm:t>
        <a:bodyPr/>
        <a:lstStyle/>
        <a:p>
          <a:endParaRPr lang="el-GR"/>
        </a:p>
      </dgm:t>
    </dgm:pt>
    <dgm:pt modelId="{44C17156-9C90-49B8-BDB6-E803A2AD26E3}" type="pres">
      <dgm:prSet presAssocID="{97299AF8-53F7-4A74-80E7-8952066899EE}" presName="img" presStyleLbl="fgImgPlace1" presStyleIdx="0" presStyleCnt="2"/>
      <dgm:spPr>
        <a:blipFill>
          <a:blip xmlns:r="http://schemas.openxmlformats.org/officeDocument/2006/relationships" r:embed="rId1">
            <a:extLst>
              <a:ext uri="{28A0092B-C50C-407E-A947-70E740481C1C}">
                <a14:useLocalDpi xmlns:a14="http://schemas.microsoft.com/office/drawing/2010/main" val="0"/>
              </a:ext>
            </a:extLst>
          </a:blip>
          <a:srcRect/>
          <a:stretch>
            <a:fillRect l="-84000" r="-84000"/>
          </a:stretch>
        </a:blipFill>
      </dgm:spPr>
    </dgm:pt>
    <dgm:pt modelId="{860CCA2D-FF30-4953-8CC2-313AE3904FEA}" type="pres">
      <dgm:prSet presAssocID="{97299AF8-53F7-4A74-80E7-8952066899EE}" presName="text" presStyleLbl="node1" presStyleIdx="0" presStyleCnt="2">
        <dgm:presLayoutVars>
          <dgm:bulletEnabled val="1"/>
        </dgm:presLayoutVars>
      </dgm:prSet>
      <dgm:spPr/>
      <dgm:t>
        <a:bodyPr/>
        <a:lstStyle/>
        <a:p>
          <a:endParaRPr lang="el-GR"/>
        </a:p>
      </dgm:t>
    </dgm:pt>
    <dgm:pt modelId="{1A83D5D4-A3C0-470F-B49F-4B1EF209C339}" type="pres">
      <dgm:prSet presAssocID="{C12BBCB4-6821-41B6-ABD7-6EFC454A5DB3}" presName="spacer" presStyleCnt="0"/>
      <dgm:spPr/>
    </dgm:pt>
    <dgm:pt modelId="{40444219-246B-43F6-8F91-82066300CB98}" type="pres">
      <dgm:prSet presAssocID="{EE8EE75E-319A-465D-B27B-8CA8F82EB9FB}" presName="comp" presStyleCnt="0"/>
      <dgm:spPr/>
    </dgm:pt>
    <dgm:pt modelId="{C56DD6F4-A234-4630-9F55-D4564833DDBA}" type="pres">
      <dgm:prSet presAssocID="{EE8EE75E-319A-465D-B27B-8CA8F82EB9FB}" presName="box" presStyleLbl="node1" presStyleIdx="1" presStyleCnt="2" custLinFactNeighborX="-952" custLinFactNeighborY="-1558"/>
      <dgm:spPr/>
      <dgm:t>
        <a:bodyPr/>
        <a:lstStyle/>
        <a:p>
          <a:endParaRPr lang="el-GR"/>
        </a:p>
      </dgm:t>
    </dgm:pt>
    <dgm:pt modelId="{2B7DA9E7-B3F4-4AD8-AE24-B93CC0EB7B33}" type="pres">
      <dgm:prSet presAssocID="{EE8EE75E-319A-465D-B27B-8CA8F82EB9FB}" presName="img" presStyleLbl="fgImgPlace1" presStyleIdx="1" presStyleCnt="2"/>
      <dgm:spPr>
        <a:blipFill>
          <a:blip xmlns:r="http://schemas.openxmlformats.org/officeDocument/2006/relationships" r:embed="rId2">
            <a:extLst>
              <a:ext uri="{28A0092B-C50C-407E-A947-70E740481C1C}">
                <a14:useLocalDpi xmlns:a14="http://schemas.microsoft.com/office/drawing/2010/main" val="0"/>
              </a:ext>
            </a:extLst>
          </a:blip>
          <a:srcRect/>
          <a:stretch>
            <a:fillRect l="-57000" r="-57000"/>
          </a:stretch>
        </a:blipFill>
      </dgm:spPr>
    </dgm:pt>
    <dgm:pt modelId="{6D31B520-D601-4E32-9956-61BC7EC814A8}" type="pres">
      <dgm:prSet presAssocID="{EE8EE75E-319A-465D-B27B-8CA8F82EB9FB}" presName="text" presStyleLbl="node1" presStyleIdx="1" presStyleCnt="2">
        <dgm:presLayoutVars>
          <dgm:bulletEnabled val="1"/>
        </dgm:presLayoutVars>
      </dgm:prSet>
      <dgm:spPr/>
      <dgm:t>
        <a:bodyPr/>
        <a:lstStyle/>
        <a:p>
          <a:endParaRPr lang="el-GR"/>
        </a:p>
      </dgm:t>
    </dgm:pt>
  </dgm:ptLst>
  <dgm:cxnLst>
    <dgm:cxn modelId="{A3D43641-FA51-40E6-9460-2D755608A030}" type="presOf" srcId="{C1CDE249-7E91-42B6-B5E8-F1A869B632D4}" destId="{F715B9BB-FFC4-4BB0-8BB8-754818835FCF}" srcOrd="0" destOrd="0" presId="urn:microsoft.com/office/officeart/2005/8/layout/vList4"/>
    <dgm:cxn modelId="{C7079223-5F69-464D-B761-8D5E8A583B65}" type="presOf" srcId="{97299AF8-53F7-4A74-80E7-8952066899EE}" destId="{860CCA2D-FF30-4953-8CC2-313AE3904FEA}" srcOrd="1" destOrd="0" presId="urn:microsoft.com/office/officeart/2005/8/layout/vList4"/>
    <dgm:cxn modelId="{D6732A71-E5C6-4721-992C-9F442357841D}" srcId="{C1CDE249-7E91-42B6-B5E8-F1A869B632D4}" destId="{97299AF8-53F7-4A74-80E7-8952066899EE}" srcOrd="0" destOrd="0" parTransId="{6105C968-562D-4D77-96C1-030893B14343}" sibTransId="{C12BBCB4-6821-41B6-ABD7-6EFC454A5DB3}"/>
    <dgm:cxn modelId="{86E8AB49-C2D2-4C54-859F-11C0CCD490B8}" srcId="{C1CDE249-7E91-42B6-B5E8-F1A869B632D4}" destId="{EE8EE75E-319A-465D-B27B-8CA8F82EB9FB}" srcOrd="1" destOrd="0" parTransId="{5B90C51E-EB28-42E4-93CE-F3433AB76A8E}" sibTransId="{7452F786-642F-423F-AAEC-C34167F79557}"/>
    <dgm:cxn modelId="{FF8090B5-5AC0-4238-930C-4F6BBAB5E235}" type="presOf" srcId="{97299AF8-53F7-4A74-80E7-8952066899EE}" destId="{A6C821E9-587D-498F-AF83-C957E4BBEE41}" srcOrd="0" destOrd="0" presId="urn:microsoft.com/office/officeart/2005/8/layout/vList4"/>
    <dgm:cxn modelId="{DCABC755-FEAE-4153-BFE4-F0B7D2BBF1C5}" type="presOf" srcId="{EE8EE75E-319A-465D-B27B-8CA8F82EB9FB}" destId="{C56DD6F4-A234-4630-9F55-D4564833DDBA}" srcOrd="0" destOrd="0" presId="urn:microsoft.com/office/officeart/2005/8/layout/vList4"/>
    <dgm:cxn modelId="{AC713CEF-8BE1-4FF5-8EA2-6CBCDEB6185C}" type="presOf" srcId="{EE8EE75E-319A-465D-B27B-8CA8F82EB9FB}" destId="{6D31B520-D601-4E32-9956-61BC7EC814A8}" srcOrd="1" destOrd="0" presId="urn:microsoft.com/office/officeart/2005/8/layout/vList4"/>
    <dgm:cxn modelId="{76CDD63F-7315-43AF-9D6C-C0F8D99778B7}" type="presParOf" srcId="{F715B9BB-FFC4-4BB0-8BB8-754818835FCF}" destId="{8370F2DD-30FC-43E1-A63E-25012FCBA93F}" srcOrd="0" destOrd="0" presId="urn:microsoft.com/office/officeart/2005/8/layout/vList4"/>
    <dgm:cxn modelId="{736E81C2-FC95-4A35-888B-90BBF89BD4CE}" type="presParOf" srcId="{8370F2DD-30FC-43E1-A63E-25012FCBA93F}" destId="{A6C821E9-587D-498F-AF83-C957E4BBEE41}" srcOrd="0" destOrd="0" presId="urn:microsoft.com/office/officeart/2005/8/layout/vList4"/>
    <dgm:cxn modelId="{73F61278-E7F8-4DBB-9322-04FCFFF6D7CC}" type="presParOf" srcId="{8370F2DD-30FC-43E1-A63E-25012FCBA93F}" destId="{44C17156-9C90-49B8-BDB6-E803A2AD26E3}" srcOrd="1" destOrd="0" presId="urn:microsoft.com/office/officeart/2005/8/layout/vList4"/>
    <dgm:cxn modelId="{9AD73B61-3AB7-4BBB-A328-32D951ABC214}" type="presParOf" srcId="{8370F2DD-30FC-43E1-A63E-25012FCBA93F}" destId="{860CCA2D-FF30-4953-8CC2-313AE3904FEA}" srcOrd="2" destOrd="0" presId="urn:microsoft.com/office/officeart/2005/8/layout/vList4"/>
    <dgm:cxn modelId="{F2A1A8EC-0772-428D-B8AE-3028E34B89C0}" type="presParOf" srcId="{F715B9BB-FFC4-4BB0-8BB8-754818835FCF}" destId="{1A83D5D4-A3C0-470F-B49F-4B1EF209C339}" srcOrd="1" destOrd="0" presId="urn:microsoft.com/office/officeart/2005/8/layout/vList4"/>
    <dgm:cxn modelId="{94EDC60D-A64E-448C-991D-158780E10AD5}" type="presParOf" srcId="{F715B9BB-FFC4-4BB0-8BB8-754818835FCF}" destId="{40444219-246B-43F6-8F91-82066300CB98}" srcOrd="2" destOrd="0" presId="urn:microsoft.com/office/officeart/2005/8/layout/vList4"/>
    <dgm:cxn modelId="{268842E4-7797-4503-A0FF-008399BFBA3C}" type="presParOf" srcId="{40444219-246B-43F6-8F91-82066300CB98}" destId="{C56DD6F4-A234-4630-9F55-D4564833DDBA}" srcOrd="0" destOrd="0" presId="urn:microsoft.com/office/officeart/2005/8/layout/vList4"/>
    <dgm:cxn modelId="{3C65E2D3-D366-49C2-9A61-849B3C4D3682}" type="presParOf" srcId="{40444219-246B-43F6-8F91-82066300CB98}" destId="{2B7DA9E7-B3F4-4AD8-AE24-B93CC0EB7B33}" srcOrd="1" destOrd="0" presId="urn:microsoft.com/office/officeart/2005/8/layout/vList4"/>
    <dgm:cxn modelId="{32463020-3398-410D-9754-4E00888C7133}" type="presParOf" srcId="{40444219-246B-43F6-8F91-82066300CB98}" destId="{6D31B520-D601-4E32-9956-61BC7EC814A8}" srcOrd="2" destOrd="0" presId="urn:microsoft.com/office/officeart/2005/8/layout/vList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C1CDE249-7E91-42B6-B5E8-F1A869B632D4}" type="doc">
      <dgm:prSet loTypeId="urn:microsoft.com/office/officeart/2005/8/layout/vList4" loCatId="list" qsTypeId="urn:microsoft.com/office/officeart/2005/8/quickstyle/simple1" qsCatId="simple" csTypeId="urn:microsoft.com/office/officeart/2005/8/colors/accent1_2" csCatId="accent1" phldr="1"/>
      <dgm:spPr/>
      <dgm:t>
        <a:bodyPr/>
        <a:lstStyle/>
        <a:p>
          <a:endParaRPr lang="el-GR"/>
        </a:p>
      </dgm:t>
    </dgm:pt>
    <dgm:pt modelId="{F715B9BB-FFC4-4BB0-8BB8-754818835FCF}" type="pres">
      <dgm:prSet presAssocID="{C1CDE249-7E91-42B6-B5E8-F1A869B632D4}" presName="linear" presStyleCnt="0">
        <dgm:presLayoutVars>
          <dgm:dir/>
          <dgm:resizeHandles val="exact"/>
        </dgm:presLayoutVars>
      </dgm:prSet>
      <dgm:spPr/>
      <dgm:t>
        <a:bodyPr/>
        <a:lstStyle/>
        <a:p>
          <a:endParaRPr lang="el-GR"/>
        </a:p>
      </dgm:t>
    </dgm:pt>
  </dgm:ptLst>
  <dgm:cxnLst>
    <dgm:cxn modelId="{A3D43641-FA51-40E6-9460-2D755608A030}" type="presOf" srcId="{C1CDE249-7E91-42B6-B5E8-F1A869B632D4}" destId="{F715B9BB-FFC4-4BB0-8BB8-754818835FCF}" srcOrd="0" destOrd="0" presId="urn:microsoft.com/office/officeart/2005/8/layout/vList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D753A682-5E41-4DA8-944B-27C021E65F4E}" type="doc">
      <dgm:prSet loTypeId="urn:microsoft.com/office/officeart/2005/8/layout/vList4" loCatId="list" qsTypeId="urn:microsoft.com/office/officeart/2005/8/quickstyle/simple1" qsCatId="simple" csTypeId="urn:microsoft.com/office/officeart/2005/8/colors/accent1_2" csCatId="accent1" phldr="1"/>
      <dgm:spPr/>
      <dgm:t>
        <a:bodyPr/>
        <a:lstStyle/>
        <a:p>
          <a:endParaRPr lang="el-GR"/>
        </a:p>
      </dgm:t>
    </dgm:pt>
    <dgm:pt modelId="{A896F939-422B-43A4-AC82-1EF99396B649}">
      <dgm:prSet phldrT="[Κείμενο]" custT="1"/>
      <dgm:spPr/>
      <dgm:t>
        <a:bodyPr/>
        <a:lstStyle/>
        <a:p>
          <a:r>
            <a:rPr lang="el-GR" sz="1900" b="1" i="1" dirty="0" smtClean="0">
              <a:solidFill>
                <a:srgbClr val="FF0000"/>
              </a:solidFill>
            </a:rPr>
            <a:t>Το Εκπαιδευτικό Υλικό στην ΕξΑΕ</a:t>
          </a:r>
        </a:p>
        <a:p>
          <a:r>
            <a:rPr lang="el-GR" sz="1800" dirty="0" smtClean="0"/>
            <a:t>Εννοιολογική προσέγγιση Ε.Υ. στην ΕξΑΕ</a:t>
          </a:r>
        </a:p>
        <a:p>
          <a:r>
            <a:rPr lang="el-GR" sz="1800" dirty="0" smtClean="0"/>
            <a:t>Βασικές αρχές σχεδιασμού Ε.Υ. με τη μεθοδολογία της ΕξΑΕ</a:t>
          </a:r>
        </a:p>
        <a:p>
          <a:r>
            <a:rPr lang="el-GR" sz="1800" dirty="0" smtClean="0"/>
            <a:t>Χαρακτηριστικά Ε.Υ. κατά </a:t>
          </a:r>
          <a:r>
            <a:rPr lang="en-US" sz="1800" dirty="0" smtClean="0"/>
            <a:t>Holmberg</a:t>
          </a:r>
        </a:p>
        <a:p>
          <a:r>
            <a:rPr lang="el-GR" sz="1800" dirty="0" smtClean="0"/>
            <a:t>Γνωστική θεωρία Πολυμεσικής Μάθησης κατά </a:t>
          </a:r>
          <a:r>
            <a:rPr lang="en-US" sz="1800" dirty="0" smtClean="0"/>
            <a:t>Mayer</a:t>
          </a:r>
          <a:endParaRPr lang="el-GR" sz="1800" dirty="0" smtClean="0"/>
        </a:p>
        <a:p>
          <a:r>
            <a:rPr lang="el-GR" sz="1800" dirty="0" smtClean="0"/>
            <a:t>Μοντέλο σχεδιασμού Ε.Υ. κατά </a:t>
          </a:r>
          <a:r>
            <a:rPr lang="en-US" sz="1800" dirty="0" smtClean="0"/>
            <a:t>West</a:t>
          </a:r>
          <a:r>
            <a:rPr lang="el-GR" sz="1800" dirty="0" smtClean="0"/>
            <a:t> και Λιοναράκη</a:t>
          </a:r>
          <a:endParaRPr lang="en-US" sz="1800" dirty="0" smtClean="0"/>
        </a:p>
        <a:p>
          <a:r>
            <a:rPr lang="el-GR" sz="1800" dirty="0" smtClean="0"/>
            <a:t> </a:t>
          </a:r>
          <a:r>
            <a:rPr lang="en-US" sz="1800" dirty="0" smtClean="0"/>
            <a:t>7 </a:t>
          </a:r>
          <a:r>
            <a:rPr lang="el-GR" sz="1800" dirty="0" smtClean="0"/>
            <a:t>αρχές σχεδιασμού Ε.Υ. κατά Σπανακά και Λιοναράκη </a:t>
          </a:r>
          <a:endParaRPr lang="en-US" sz="1800" dirty="0" smtClean="0"/>
        </a:p>
        <a:p>
          <a:endParaRPr lang="el-GR" sz="1900" b="1" i="1" dirty="0">
            <a:solidFill>
              <a:srgbClr val="FF0000"/>
            </a:solidFill>
          </a:endParaRPr>
        </a:p>
      </dgm:t>
    </dgm:pt>
    <dgm:pt modelId="{109F30E0-868C-4D6A-BA9A-AA5B9C4BDE6A}" type="parTrans" cxnId="{B772C49E-E4F5-48E0-AB74-015E8777547C}">
      <dgm:prSet/>
      <dgm:spPr/>
      <dgm:t>
        <a:bodyPr/>
        <a:lstStyle/>
        <a:p>
          <a:endParaRPr lang="el-GR"/>
        </a:p>
      </dgm:t>
    </dgm:pt>
    <dgm:pt modelId="{AEE455CD-38F9-4331-ADDB-A3D418F2C2BD}" type="sibTrans" cxnId="{B772C49E-E4F5-48E0-AB74-015E8777547C}">
      <dgm:prSet/>
      <dgm:spPr/>
      <dgm:t>
        <a:bodyPr/>
        <a:lstStyle/>
        <a:p>
          <a:endParaRPr lang="el-GR"/>
        </a:p>
      </dgm:t>
    </dgm:pt>
    <dgm:pt modelId="{760C572F-E52B-4334-B623-5BBE2A47D7FD}">
      <dgm:prSet phldrT="[Κείμενο]" custT="1"/>
      <dgm:spPr/>
      <dgm:t>
        <a:bodyPr/>
        <a:lstStyle/>
        <a:p>
          <a:r>
            <a:rPr lang="el-GR" sz="1900" b="1" i="1" dirty="0" smtClean="0">
              <a:solidFill>
                <a:srgbClr val="FF0000"/>
              </a:solidFill>
            </a:rPr>
            <a:t>Η Διδακτική της Λογοτεχνίας</a:t>
          </a:r>
        </a:p>
        <a:p>
          <a:r>
            <a:rPr lang="el-GR" sz="1900" b="0" i="0" dirty="0" smtClean="0">
              <a:solidFill>
                <a:schemeClr val="bg2"/>
              </a:solidFill>
            </a:rPr>
            <a:t>Το Πρόγραμμα σπουδών του μαθήματος</a:t>
          </a:r>
        </a:p>
        <a:p>
          <a:r>
            <a:rPr lang="el-GR" sz="1900" b="0" i="0" dirty="0" smtClean="0">
              <a:solidFill>
                <a:schemeClr val="bg2"/>
              </a:solidFill>
            </a:rPr>
            <a:t>Σκοπός- Στόχοι – Οργάνωση Περιεχομένων</a:t>
          </a:r>
        </a:p>
        <a:p>
          <a:r>
            <a:rPr lang="el-GR" sz="1900" b="0" i="0" dirty="0" smtClean="0">
              <a:solidFill>
                <a:schemeClr val="bg2"/>
              </a:solidFill>
            </a:rPr>
            <a:t>Μορφή διδασκαλίας – διδακτικά μέσα – ΤΠΕ και Λογοτεχνία και Αξιολόγηση μαθήματος</a:t>
          </a:r>
          <a:endParaRPr lang="el-GR" sz="1900" b="0" i="0" dirty="0">
            <a:solidFill>
              <a:schemeClr val="bg2"/>
            </a:solidFill>
          </a:endParaRPr>
        </a:p>
      </dgm:t>
    </dgm:pt>
    <dgm:pt modelId="{93102D31-E65A-4725-AAF3-C0387E8BAAF7}" type="parTrans" cxnId="{8014F835-C64D-45FF-B706-2BD52F777180}">
      <dgm:prSet/>
      <dgm:spPr/>
      <dgm:t>
        <a:bodyPr/>
        <a:lstStyle/>
        <a:p>
          <a:endParaRPr lang="el-GR"/>
        </a:p>
      </dgm:t>
    </dgm:pt>
    <dgm:pt modelId="{59D4031C-78A9-4E8B-982A-03BDA95277DD}" type="sibTrans" cxnId="{8014F835-C64D-45FF-B706-2BD52F777180}">
      <dgm:prSet/>
      <dgm:spPr/>
      <dgm:t>
        <a:bodyPr/>
        <a:lstStyle/>
        <a:p>
          <a:endParaRPr lang="el-GR"/>
        </a:p>
      </dgm:t>
    </dgm:pt>
    <dgm:pt modelId="{C3F346C8-C5C7-4863-A34F-2D4E2B49F0CD}" type="pres">
      <dgm:prSet presAssocID="{D753A682-5E41-4DA8-944B-27C021E65F4E}" presName="linear" presStyleCnt="0">
        <dgm:presLayoutVars>
          <dgm:dir/>
          <dgm:resizeHandles val="exact"/>
        </dgm:presLayoutVars>
      </dgm:prSet>
      <dgm:spPr/>
      <dgm:t>
        <a:bodyPr/>
        <a:lstStyle/>
        <a:p>
          <a:endParaRPr lang="el-GR"/>
        </a:p>
      </dgm:t>
    </dgm:pt>
    <dgm:pt modelId="{CBD9CFF6-033A-40B8-8E80-88C0676B89C3}" type="pres">
      <dgm:prSet presAssocID="{A896F939-422B-43A4-AC82-1EF99396B649}" presName="comp" presStyleCnt="0"/>
      <dgm:spPr/>
    </dgm:pt>
    <dgm:pt modelId="{A3F12E0D-C27F-416A-9977-5A4918964BB4}" type="pres">
      <dgm:prSet presAssocID="{A896F939-422B-43A4-AC82-1EF99396B649}" presName="box" presStyleLbl="node1" presStyleIdx="0" presStyleCnt="2" custScaleY="132899" custLinFactNeighborX="-7686" custLinFactNeighborY="-2102"/>
      <dgm:spPr/>
      <dgm:t>
        <a:bodyPr/>
        <a:lstStyle/>
        <a:p>
          <a:endParaRPr lang="el-GR"/>
        </a:p>
      </dgm:t>
    </dgm:pt>
    <dgm:pt modelId="{EA570F25-A712-46C0-BEFC-53D00C301A05}" type="pres">
      <dgm:prSet presAssocID="{A896F939-422B-43A4-AC82-1EF99396B649}" presName="img" presStyleLbl="fgImgPlace1" presStyleIdx="0" presStyleCnt="2"/>
      <dgm:spPr>
        <a:blipFill>
          <a:blip xmlns:r="http://schemas.openxmlformats.org/officeDocument/2006/relationships" r:embed="rId1">
            <a:extLst>
              <a:ext uri="{28A0092B-C50C-407E-A947-70E740481C1C}">
                <a14:useLocalDpi xmlns:a14="http://schemas.microsoft.com/office/drawing/2010/main" val="0"/>
              </a:ext>
            </a:extLst>
          </a:blip>
          <a:srcRect/>
          <a:stretch>
            <a:fillRect t="-1000" b="-1000"/>
          </a:stretch>
        </a:blipFill>
      </dgm:spPr>
    </dgm:pt>
    <dgm:pt modelId="{06F28CA9-C594-4B7B-8EFA-14EF3D5E20E3}" type="pres">
      <dgm:prSet presAssocID="{A896F939-422B-43A4-AC82-1EF99396B649}" presName="text" presStyleLbl="node1" presStyleIdx="0" presStyleCnt="2">
        <dgm:presLayoutVars>
          <dgm:bulletEnabled val="1"/>
        </dgm:presLayoutVars>
      </dgm:prSet>
      <dgm:spPr/>
      <dgm:t>
        <a:bodyPr/>
        <a:lstStyle/>
        <a:p>
          <a:endParaRPr lang="el-GR"/>
        </a:p>
      </dgm:t>
    </dgm:pt>
    <dgm:pt modelId="{AC4473D0-0098-40B2-B768-AA32DDBD7F44}" type="pres">
      <dgm:prSet presAssocID="{AEE455CD-38F9-4331-ADDB-A3D418F2C2BD}" presName="spacer" presStyleCnt="0"/>
      <dgm:spPr/>
    </dgm:pt>
    <dgm:pt modelId="{2C50670D-B35F-471B-9497-5ECBB243FFC4}" type="pres">
      <dgm:prSet presAssocID="{760C572F-E52B-4334-B623-5BBE2A47D7FD}" presName="comp" presStyleCnt="0"/>
      <dgm:spPr/>
    </dgm:pt>
    <dgm:pt modelId="{3BD5A5CE-9455-46C1-BFC6-0D264F178271}" type="pres">
      <dgm:prSet presAssocID="{760C572F-E52B-4334-B623-5BBE2A47D7FD}" presName="box" presStyleLbl="node1" presStyleIdx="1" presStyleCnt="2"/>
      <dgm:spPr/>
      <dgm:t>
        <a:bodyPr/>
        <a:lstStyle/>
        <a:p>
          <a:endParaRPr lang="el-GR"/>
        </a:p>
      </dgm:t>
    </dgm:pt>
    <dgm:pt modelId="{E860B970-925A-473C-A523-9F84E48E000F}" type="pres">
      <dgm:prSet presAssocID="{760C572F-E52B-4334-B623-5BBE2A47D7FD}" presName="img" presStyleLbl="fgImgPlace1" presStyleIdx="1" presStyleCnt="2"/>
      <dgm:spPr>
        <a:blipFill>
          <a:blip xmlns:r="http://schemas.openxmlformats.org/officeDocument/2006/relationships" r:embed="rId2">
            <a:extLst>
              <a:ext uri="{28A0092B-C50C-407E-A947-70E740481C1C}">
                <a14:useLocalDpi xmlns:a14="http://schemas.microsoft.com/office/drawing/2010/main" val="0"/>
              </a:ext>
            </a:extLst>
          </a:blip>
          <a:srcRect/>
          <a:stretch>
            <a:fillRect l="-50000" r="-50000"/>
          </a:stretch>
        </a:blipFill>
      </dgm:spPr>
    </dgm:pt>
    <dgm:pt modelId="{83F6EB45-EEA6-45E2-87FE-433A4B5BECAF}" type="pres">
      <dgm:prSet presAssocID="{760C572F-E52B-4334-B623-5BBE2A47D7FD}" presName="text" presStyleLbl="node1" presStyleIdx="1" presStyleCnt="2">
        <dgm:presLayoutVars>
          <dgm:bulletEnabled val="1"/>
        </dgm:presLayoutVars>
      </dgm:prSet>
      <dgm:spPr/>
      <dgm:t>
        <a:bodyPr/>
        <a:lstStyle/>
        <a:p>
          <a:endParaRPr lang="el-GR"/>
        </a:p>
      </dgm:t>
    </dgm:pt>
  </dgm:ptLst>
  <dgm:cxnLst>
    <dgm:cxn modelId="{B772C49E-E4F5-48E0-AB74-015E8777547C}" srcId="{D753A682-5E41-4DA8-944B-27C021E65F4E}" destId="{A896F939-422B-43A4-AC82-1EF99396B649}" srcOrd="0" destOrd="0" parTransId="{109F30E0-868C-4D6A-BA9A-AA5B9C4BDE6A}" sibTransId="{AEE455CD-38F9-4331-ADDB-A3D418F2C2BD}"/>
    <dgm:cxn modelId="{4DCFBA87-C38C-40A2-9E53-909ADE97AC09}" type="presOf" srcId="{A896F939-422B-43A4-AC82-1EF99396B649}" destId="{06F28CA9-C594-4B7B-8EFA-14EF3D5E20E3}" srcOrd="1" destOrd="0" presId="urn:microsoft.com/office/officeart/2005/8/layout/vList4"/>
    <dgm:cxn modelId="{C85A9114-5403-4033-9B90-23147153DD31}" type="presOf" srcId="{760C572F-E52B-4334-B623-5BBE2A47D7FD}" destId="{83F6EB45-EEA6-45E2-87FE-433A4B5BECAF}" srcOrd="1" destOrd="0" presId="urn:microsoft.com/office/officeart/2005/8/layout/vList4"/>
    <dgm:cxn modelId="{34B5739D-C459-48B3-92B3-01ECCF2D8FA8}" type="presOf" srcId="{760C572F-E52B-4334-B623-5BBE2A47D7FD}" destId="{3BD5A5CE-9455-46C1-BFC6-0D264F178271}" srcOrd="0" destOrd="0" presId="urn:microsoft.com/office/officeart/2005/8/layout/vList4"/>
    <dgm:cxn modelId="{326FD5B2-60F4-4C5E-B68F-AE7B5CA99411}" type="presOf" srcId="{D753A682-5E41-4DA8-944B-27C021E65F4E}" destId="{C3F346C8-C5C7-4863-A34F-2D4E2B49F0CD}" srcOrd="0" destOrd="0" presId="urn:microsoft.com/office/officeart/2005/8/layout/vList4"/>
    <dgm:cxn modelId="{8014F835-C64D-45FF-B706-2BD52F777180}" srcId="{D753A682-5E41-4DA8-944B-27C021E65F4E}" destId="{760C572F-E52B-4334-B623-5BBE2A47D7FD}" srcOrd="1" destOrd="0" parTransId="{93102D31-E65A-4725-AAF3-C0387E8BAAF7}" sibTransId="{59D4031C-78A9-4E8B-982A-03BDA95277DD}"/>
    <dgm:cxn modelId="{F741B1C5-31CD-46E2-A954-05A21F462D85}" type="presOf" srcId="{A896F939-422B-43A4-AC82-1EF99396B649}" destId="{A3F12E0D-C27F-416A-9977-5A4918964BB4}" srcOrd="0" destOrd="0" presId="urn:microsoft.com/office/officeart/2005/8/layout/vList4"/>
    <dgm:cxn modelId="{5CBDF549-3A53-4D21-AB38-884012180532}" type="presParOf" srcId="{C3F346C8-C5C7-4863-A34F-2D4E2B49F0CD}" destId="{CBD9CFF6-033A-40B8-8E80-88C0676B89C3}" srcOrd="0" destOrd="0" presId="urn:microsoft.com/office/officeart/2005/8/layout/vList4"/>
    <dgm:cxn modelId="{24270F43-35C1-40BE-A406-8DAB34A78382}" type="presParOf" srcId="{CBD9CFF6-033A-40B8-8E80-88C0676B89C3}" destId="{A3F12E0D-C27F-416A-9977-5A4918964BB4}" srcOrd="0" destOrd="0" presId="urn:microsoft.com/office/officeart/2005/8/layout/vList4"/>
    <dgm:cxn modelId="{B8B3B8CB-3397-4E0C-8969-89D253AD41A9}" type="presParOf" srcId="{CBD9CFF6-033A-40B8-8E80-88C0676B89C3}" destId="{EA570F25-A712-46C0-BEFC-53D00C301A05}" srcOrd="1" destOrd="0" presId="urn:microsoft.com/office/officeart/2005/8/layout/vList4"/>
    <dgm:cxn modelId="{A7C7EFE3-115E-4D09-99B3-C4F074372E2A}" type="presParOf" srcId="{CBD9CFF6-033A-40B8-8E80-88C0676B89C3}" destId="{06F28CA9-C594-4B7B-8EFA-14EF3D5E20E3}" srcOrd="2" destOrd="0" presId="urn:microsoft.com/office/officeart/2005/8/layout/vList4"/>
    <dgm:cxn modelId="{763BDA40-4841-4684-AFB5-B36F15F33094}" type="presParOf" srcId="{C3F346C8-C5C7-4863-A34F-2D4E2B49F0CD}" destId="{AC4473D0-0098-40B2-B768-AA32DDBD7F44}" srcOrd="1" destOrd="0" presId="urn:microsoft.com/office/officeart/2005/8/layout/vList4"/>
    <dgm:cxn modelId="{168ADD7B-6877-4C21-B722-4964484ED0A1}" type="presParOf" srcId="{C3F346C8-C5C7-4863-A34F-2D4E2B49F0CD}" destId="{2C50670D-B35F-471B-9497-5ECBB243FFC4}" srcOrd="2" destOrd="0" presId="urn:microsoft.com/office/officeart/2005/8/layout/vList4"/>
    <dgm:cxn modelId="{220E3D48-F4CC-4316-975F-E1F2129737D4}" type="presParOf" srcId="{2C50670D-B35F-471B-9497-5ECBB243FFC4}" destId="{3BD5A5CE-9455-46C1-BFC6-0D264F178271}" srcOrd="0" destOrd="0" presId="urn:microsoft.com/office/officeart/2005/8/layout/vList4"/>
    <dgm:cxn modelId="{6C83E4E0-2453-4976-B3B8-42886B64901B}" type="presParOf" srcId="{2C50670D-B35F-471B-9497-5ECBB243FFC4}" destId="{E860B970-925A-473C-A523-9F84E48E000F}" srcOrd="1" destOrd="0" presId="urn:microsoft.com/office/officeart/2005/8/layout/vList4"/>
    <dgm:cxn modelId="{74299730-571C-4AAA-9BEA-43E4DCAD27E3}" type="presParOf" srcId="{2C50670D-B35F-471B-9497-5ECBB243FFC4}" destId="{83F6EB45-EEA6-45E2-87FE-433A4B5BECAF}" srcOrd="2" destOrd="0" presId="urn:microsoft.com/office/officeart/2005/8/layout/vList4"/>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FC77152-52F1-4EC3-902A-DF2A2E4BFEB4}">
      <dsp:nvSpPr>
        <dsp:cNvPr id="0" name=""/>
        <dsp:cNvSpPr/>
      </dsp:nvSpPr>
      <dsp:spPr>
        <a:xfrm>
          <a:off x="0" y="0"/>
          <a:ext cx="7560840" cy="1445089"/>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110490" rIns="110490" bIns="110490" numCol="1" spcCol="1270" anchor="t" anchorCtr="0">
          <a:noAutofit/>
        </a:bodyPr>
        <a:lstStyle/>
        <a:p>
          <a:pPr lvl="0" algn="l" defTabSz="1289050">
            <a:lnSpc>
              <a:spcPct val="90000"/>
            </a:lnSpc>
            <a:spcBef>
              <a:spcPct val="0"/>
            </a:spcBef>
            <a:spcAft>
              <a:spcPct val="35000"/>
            </a:spcAft>
          </a:pPr>
          <a:r>
            <a:rPr lang="el-GR" sz="2900" kern="1200" dirty="0" smtClean="0"/>
            <a:t>Εκπαιδευτική</a:t>
          </a:r>
          <a:endParaRPr lang="el-GR" sz="2900" kern="1200" dirty="0"/>
        </a:p>
        <a:p>
          <a:pPr marL="228600" lvl="1" indent="-228600" algn="l" defTabSz="1022350">
            <a:lnSpc>
              <a:spcPct val="90000"/>
            </a:lnSpc>
            <a:spcBef>
              <a:spcPct val="0"/>
            </a:spcBef>
            <a:spcAft>
              <a:spcPct val="15000"/>
            </a:spcAft>
            <a:buChar char="••"/>
          </a:pPr>
          <a:r>
            <a:rPr lang="el-GR" sz="2300" kern="1200" dirty="0" smtClean="0"/>
            <a:t>Δημιουργία συμπληρωματικού Ε.Υ. με τη μεθοδολογία της ΕξΑΕ</a:t>
          </a:r>
          <a:endParaRPr lang="el-GR" sz="2300" kern="1200" dirty="0"/>
        </a:p>
      </dsp:txBody>
      <dsp:txXfrm>
        <a:off x="1656676" y="0"/>
        <a:ext cx="5904163" cy="1445089"/>
      </dsp:txXfrm>
    </dsp:sp>
    <dsp:sp modelId="{58A1F5C9-79CF-427F-97FD-D39A2AA27AF7}">
      <dsp:nvSpPr>
        <dsp:cNvPr id="0" name=""/>
        <dsp:cNvSpPr/>
      </dsp:nvSpPr>
      <dsp:spPr>
        <a:xfrm>
          <a:off x="144509" y="144509"/>
          <a:ext cx="1512168" cy="1156072"/>
        </a:xfrm>
        <a:prstGeom prst="roundRect">
          <a:avLst>
            <a:gd name="adj" fmla="val 10000"/>
          </a:avLst>
        </a:prstGeom>
        <a:blipFill>
          <a:blip xmlns:r="http://schemas.openxmlformats.org/officeDocument/2006/relationships" r:embed="rId1">
            <a:extLst>
              <a:ext uri="{28A0092B-C50C-407E-A947-70E740481C1C}">
                <a14:useLocalDpi xmlns:a14="http://schemas.microsoft.com/office/drawing/2010/main" val="0"/>
              </a:ext>
            </a:extLst>
          </a:blip>
          <a:srcRect/>
          <a:stretch>
            <a:fillRect l="-6000" r="-6000"/>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D61F6E31-699E-493C-90A9-221C3E4B1253}">
      <dsp:nvSpPr>
        <dsp:cNvPr id="0" name=""/>
        <dsp:cNvSpPr/>
      </dsp:nvSpPr>
      <dsp:spPr>
        <a:xfrm>
          <a:off x="0" y="1589598"/>
          <a:ext cx="7560840" cy="1445089"/>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110490" rIns="110490" bIns="110490" numCol="1" spcCol="1270" anchor="t" anchorCtr="0">
          <a:noAutofit/>
        </a:bodyPr>
        <a:lstStyle/>
        <a:p>
          <a:pPr lvl="0" algn="l" defTabSz="1289050">
            <a:lnSpc>
              <a:spcPct val="90000"/>
            </a:lnSpc>
            <a:spcBef>
              <a:spcPct val="0"/>
            </a:spcBef>
            <a:spcAft>
              <a:spcPct val="35000"/>
            </a:spcAft>
          </a:pPr>
          <a:r>
            <a:rPr lang="el-GR" sz="2900" kern="1200" dirty="0" smtClean="0"/>
            <a:t>Ερευνητική</a:t>
          </a:r>
          <a:endParaRPr lang="el-GR" sz="2900" kern="1200" dirty="0"/>
        </a:p>
        <a:p>
          <a:pPr marL="228600" lvl="1" indent="-228600" algn="l" defTabSz="1022350">
            <a:lnSpc>
              <a:spcPct val="90000"/>
            </a:lnSpc>
            <a:spcBef>
              <a:spcPct val="0"/>
            </a:spcBef>
            <a:spcAft>
              <a:spcPct val="15000"/>
            </a:spcAft>
            <a:buChar char="••"/>
          </a:pPr>
          <a:r>
            <a:rPr lang="el-GR" sz="2300" kern="1200" dirty="0" smtClean="0"/>
            <a:t>Εμπλουτισμός της  βιβλιογραφίας με νέα ερευνητικά δεδομένα</a:t>
          </a:r>
          <a:endParaRPr lang="el-GR" sz="2300" kern="1200" dirty="0"/>
        </a:p>
      </dsp:txBody>
      <dsp:txXfrm>
        <a:off x="1656676" y="1589598"/>
        <a:ext cx="5904163" cy="1445089"/>
      </dsp:txXfrm>
    </dsp:sp>
    <dsp:sp modelId="{7C4817D0-1A44-4EBD-AF75-F4D3F827895C}">
      <dsp:nvSpPr>
        <dsp:cNvPr id="0" name=""/>
        <dsp:cNvSpPr/>
      </dsp:nvSpPr>
      <dsp:spPr>
        <a:xfrm>
          <a:off x="144509" y="1734107"/>
          <a:ext cx="1512168" cy="1156072"/>
        </a:xfrm>
        <a:prstGeom prst="roundRect">
          <a:avLst>
            <a:gd name="adj" fmla="val 10000"/>
          </a:avLst>
        </a:prstGeom>
        <a:blipFill>
          <a:blip xmlns:r="http://schemas.openxmlformats.org/officeDocument/2006/relationships" r:embed="rId2">
            <a:extLst>
              <a:ext uri="{28A0092B-C50C-407E-A947-70E740481C1C}">
                <a14:useLocalDpi xmlns:a14="http://schemas.microsoft.com/office/drawing/2010/main" val="0"/>
              </a:ext>
            </a:extLst>
          </a:blip>
          <a:srcRect/>
          <a:stretch>
            <a:fillRect l="-15000" r="-15000"/>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F0291F0B-55C8-452A-8891-BE2C38074FCF}">
      <dsp:nvSpPr>
        <dsp:cNvPr id="0" name=""/>
        <dsp:cNvSpPr/>
      </dsp:nvSpPr>
      <dsp:spPr>
        <a:xfrm>
          <a:off x="0" y="3179197"/>
          <a:ext cx="7560840" cy="1445089"/>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110490" rIns="110490" bIns="110490" numCol="1" spcCol="1270" anchor="t" anchorCtr="0">
          <a:noAutofit/>
        </a:bodyPr>
        <a:lstStyle/>
        <a:p>
          <a:pPr lvl="0" algn="l" defTabSz="1289050">
            <a:lnSpc>
              <a:spcPct val="90000"/>
            </a:lnSpc>
            <a:spcBef>
              <a:spcPct val="0"/>
            </a:spcBef>
            <a:spcAft>
              <a:spcPct val="35000"/>
            </a:spcAft>
          </a:pPr>
          <a:r>
            <a:rPr lang="el-GR" sz="2900" kern="1200" dirty="0" smtClean="0"/>
            <a:t>Κοινωνική</a:t>
          </a:r>
          <a:endParaRPr lang="el-GR" sz="2900" kern="1200" dirty="0"/>
        </a:p>
        <a:p>
          <a:pPr marL="228600" lvl="1" indent="-228600" algn="l" defTabSz="1022350">
            <a:lnSpc>
              <a:spcPct val="90000"/>
            </a:lnSpc>
            <a:spcBef>
              <a:spcPct val="0"/>
            </a:spcBef>
            <a:spcAft>
              <a:spcPct val="15000"/>
            </a:spcAft>
            <a:buChar char="••"/>
          </a:pPr>
          <a:r>
            <a:rPr lang="el-GR" sz="2300" kern="1200" dirty="0" smtClean="0"/>
            <a:t>Ενίσχυση παραδοσιακής διδασκαλίας με εναλλακτικές μεθόδους μάθησης.</a:t>
          </a:r>
          <a:endParaRPr lang="el-GR" sz="2300" kern="1200" dirty="0"/>
        </a:p>
      </dsp:txBody>
      <dsp:txXfrm>
        <a:off x="1656676" y="3179197"/>
        <a:ext cx="5904163" cy="1445089"/>
      </dsp:txXfrm>
    </dsp:sp>
    <dsp:sp modelId="{668608D7-9F3B-4868-9487-D5DFD41ABD33}">
      <dsp:nvSpPr>
        <dsp:cNvPr id="0" name=""/>
        <dsp:cNvSpPr/>
      </dsp:nvSpPr>
      <dsp:spPr>
        <a:xfrm>
          <a:off x="144509" y="3323707"/>
          <a:ext cx="1512168" cy="1156072"/>
        </a:xfrm>
        <a:prstGeom prst="roundRect">
          <a:avLst>
            <a:gd name="adj" fmla="val 10000"/>
          </a:avLst>
        </a:prstGeom>
        <a:blipFill>
          <a:blip xmlns:r="http://schemas.openxmlformats.org/officeDocument/2006/relationships" r:embed="rId3">
            <a:extLst>
              <a:ext uri="{28A0092B-C50C-407E-A947-70E740481C1C}">
                <a14:useLocalDpi xmlns:a14="http://schemas.microsoft.com/office/drawing/2010/main" val="0"/>
              </a:ext>
            </a:extLst>
          </a:blip>
          <a:srcRect/>
          <a:stretch>
            <a:fillRect t="-10000" b="-10000"/>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68C49E6-26EE-4190-8A64-6C963E6EB557}">
      <dsp:nvSpPr>
        <dsp:cNvPr id="0" name=""/>
        <dsp:cNvSpPr/>
      </dsp:nvSpPr>
      <dsp:spPr>
        <a:xfrm>
          <a:off x="0" y="313131"/>
          <a:ext cx="6936432" cy="1606500"/>
        </a:xfrm>
        <a:prstGeom prst="rect">
          <a:avLst/>
        </a:prstGeom>
        <a:solidFill>
          <a:schemeClr val="accent2">
            <a:lumMod val="20000"/>
            <a:lumOff val="80000"/>
            <a:alpha val="9000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538344" tIns="312420" rIns="538344" bIns="106680" numCol="1" spcCol="1270" anchor="t" anchorCtr="0">
          <a:noAutofit/>
        </a:bodyPr>
        <a:lstStyle/>
        <a:p>
          <a:pPr marL="114300" lvl="1" indent="-114300" algn="l" defTabSz="666750">
            <a:lnSpc>
              <a:spcPct val="90000"/>
            </a:lnSpc>
            <a:spcBef>
              <a:spcPct val="0"/>
            </a:spcBef>
            <a:spcAft>
              <a:spcPct val="15000"/>
            </a:spcAft>
            <a:buChar char="••"/>
          </a:pPr>
          <a:r>
            <a:rPr lang="el-GR" sz="1500" kern="1200" dirty="0" smtClean="0"/>
            <a:t>Εισαγωγή</a:t>
          </a:r>
          <a:endParaRPr lang="el-GR" sz="1500" kern="1200" dirty="0"/>
        </a:p>
        <a:p>
          <a:pPr marL="114300" lvl="1" indent="-114300" algn="l" defTabSz="666750">
            <a:lnSpc>
              <a:spcPct val="90000"/>
            </a:lnSpc>
            <a:spcBef>
              <a:spcPct val="0"/>
            </a:spcBef>
            <a:spcAft>
              <a:spcPct val="15000"/>
            </a:spcAft>
            <a:buChar char="••"/>
          </a:pPr>
          <a:r>
            <a:rPr lang="el-GR" sz="1500" kern="1200" dirty="0" smtClean="0"/>
            <a:t>Εννοιολογικό πλαίσιο ΕξΑΕ ,σχολικής ΕξΑΕ και βιβλιογραφική επισκόπηση ερευνών στη Δευτεροβάθμια</a:t>
          </a:r>
          <a:endParaRPr lang="el-GR" sz="1500" kern="1200" dirty="0"/>
        </a:p>
        <a:p>
          <a:pPr marL="114300" lvl="1" indent="-114300" algn="l" defTabSz="666750">
            <a:lnSpc>
              <a:spcPct val="90000"/>
            </a:lnSpc>
            <a:spcBef>
              <a:spcPct val="0"/>
            </a:spcBef>
            <a:spcAft>
              <a:spcPct val="15000"/>
            </a:spcAft>
            <a:buChar char="••"/>
          </a:pPr>
          <a:r>
            <a:rPr lang="el-GR" sz="1500" kern="1200" dirty="0" smtClean="0"/>
            <a:t>Το Εκπαιδευτικό Υλικό στην ΕξΑΕ</a:t>
          </a:r>
          <a:endParaRPr lang="el-GR" sz="1500" kern="1200" dirty="0"/>
        </a:p>
        <a:p>
          <a:pPr marL="114300" lvl="1" indent="-114300" algn="l" defTabSz="666750">
            <a:lnSpc>
              <a:spcPct val="90000"/>
            </a:lnSpc>
            <a:spcBef>
              <a:spcPct val="0"/>
            </a:spcBef>
            <a:spcAft>
              <a:spcPct val="15000"/>
            </a:spcAft>
            <a:buChar char="••"/>
          </a:pPr>
          <a:r>
            <a:rPr lang="el-GR" sz="1500" kern="1200" dirty="0" smtClean="0"/>
            <a:t>Η Διδακτική της Λογοτεχνίας</a:t>
          </a:r>
          <a:endParaRPr lang="el-GR" sz="1500" kern="1200" dirty="0"/>
        </a:p>
      </dsp:txBody>
      <dsp:txXfrm>
        <a:off x="0" y="313131"/>
        <a:ext cx="6936432" cy="1606500"/>
      </dsp:txXfrm>
    </dsp:sp>
    <dsp:sp modelId="{A3561836-DE1D-42EC-A672-8C0DBBD30213}">
      <dsp:nvSpPr>
        <dsp:cNvPr id="0" name=""/>
        <dsp:cNvSpPr/>
      </dsp:nvSpPr>
      <dsp:spPr>
        <a:xfrm>
          <a:off x="346821" y="91731"/>
          <a:ext cx="4855502" cy="44280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83526" tIns="0" rIns="183526" bIns="0" numCol="1" spcCol="1270" anchor="ctr" anchorCtr="0">
          <a:noAutofit/>
        </a:bodyPr>
        <a:lstStyle/>
        <a:p>
          <a:pPr lvl="0" algn="l" defTabSz="666750">
            <a:lnSpc>
              <a:spcPct val="90000"/>
            </a:lnSpc>
            <a:spcBef>
              <a:spcPct val="0"/>
            </a:spcBef>
            <a:spcAft>
              <a:spcPct val="35000"/>
            </a:spcAft>
          </a:pPr>
          <a:r>
            <a:rPr lang="el-GR" sz="1500" kern="1200" dirty="0" smtClean="0"/>
            <a:t>Θεωρητικό πλαίσιο</a:t>
          </a:r>
          <a:endParaRPr lang="el-GR" sz="1500" kern="1200" dirty="0"/>
        </a:p>
      </dsp:txBody>
      <dsp:txXfrm>
        <a:off x="368437" y="113347"/>
        <a:ext cx="4812270" cy="399568"/>
      </dsp:txXfrm>
    </dsp:sp>
    <dsp:sp modelId="{42C14668-E450-413B-9B24-3FAF0FA946D1}">
      <dsp:nvSpPr>
        <dsp:cNvPr id="0" name=""/>
        <dsp:cNvSpPr/>
      </dsp:nvSpPr>
      <dsp:spPr>
        <a:xfrm>
          <a:off x="0" y="2222031"/>
          <a:ext cx="6936432" cy="874125"/>
        </a:xfrm>
        <a:prstGeom prst="rect">
          <a:avLst/>
        </a:prstGeom>
        <a:solidFill>
          <a:schemeClr val="accent2">
            <a:lumMod val="40000"/>
            <a:lumOff val="60000"/>
            <a:alpha val="9000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538344" tIns="312420" rIns="538344" bIns="106680" numCol="1" spcCol="1270" anchor="t" anchorCtr="0">
          <a:noAutofit/>
        </a:bodyPr>
        <a:lstStyle/>
        <a:p>
          <a:pPr marL="114300" lvl="1" indent="-114300" algn="l" defTabSz="666750">
            <a:lnSpc>
              <a:spcPct val="90000"/>
            </a:lnSpc>
            <a:spcBef>
              <a:spcPct val="0"/>
            </a:spcBef>
            <a:spcAft>
              <a:spcPct val="15000"/>
            </a:spcAft>
            <a:buChar char="••"/>
          </a:pPr>
          <a:r>
            <a:rPr lang="el-GR" sz="1500" kern="1200" dirty="0" smtClean="0"/>
            <a:t>Σχεδιασμός Ε.Υ.</a:t>
          </a:r>
          <a:endParaRPr lang="el-GR" sz="1500" kern="1200" dirty="0"/>
        </a:p>
        <a:p>
          <a:pPr marL="114300" lvl="1" indent="-114300" algn="l" defTabSz="666750">
            <a:lnSpc>
              <a:spcPct val="90000"/>
            </a:lnSpc>
            <a:spcBef>
              <a:spcPct val="0"/>
            </a:spcBef>
            <a:spcAft>
              <a:spcPct val="15000"/>
            </a:spcAft>
            <a:buChar char="••"/>
          </a:pPr>
          <a:r>
            <a:rPr lang="el-GR" sz="1500" kern="1200" dirty="0" smtClean="0"/>
            <a:t>Υλοποίηση και περιγραφή Ε.Υ.</a:t>
          </a:r>
          <a:endParaRPr lang="el-GR" sz="1500" kern="1200" dirty="0"/>
        </a:p>
      </dsp:txBody>
      <dsp:txXfrm>
        <a:off x="0" y="2222031"/>
        <a:ext cx="6936432" cy="874125"/>
      </dsp:txXfrm>
    </dsp:sp>
    <dsp:sp modelId="{EC126205-62F6-495F-911F-8DF28551AF0C}">
      <dsp:nvSpPr>
        <dsp:cNvPr id="0" name=""/>
        <dsp:cNvSpPr/>
      </dsp:nvSpPr>
      <dsp:spPr>
        <a:xfrm>
          <a:off x="346821" y="2000631"/>
          <a:ext cx="4855502" cy="44280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83526" tIns="0" rIns="183526" bIns="0" numCol="1" spcCol="1270" anchor="ctr" anchorCtr="0">
          <a:noAutofit/>
        </a:bodyPr>
        <a:lstStyle/>
        <a:p>
          <a:pPr lvl="0" algn="l" defTabSz="666750">
            <a:lnSpc>
              <a:spcPct val="90000"/>
            </a:lnSpc>
            <a:spcBef>
              <a:spcPct val="0"/>
            </a:spcBef>
            <a:spcAft>
              <a:spcPct val="35000"/>
            </a:spcAft>
          </a:pPr>
          <a:r>
            <a:rPr lang="el-GR" sz="1500" kern="1200" dirty="0" smtClean="0"/>
            <a:t>Δημιουργία εκπαιδευτικού υλικού</a:t>
          </a:r>
          <a:endParaRPr lang="el-GR" sz="1500" kern="1200" dirty="0"/>
        </a:p>
      </dsp:txBody>
      <dsp:txXfrm>
        <a:off x="368437" y="2022247"/>
        <a:ext cx="4812270" cy="399568"/>
      </dsp:txXfrm>
    </dsp:sp>
    <dsp:sp modelId="{F2F69FA1-A014-4952-BF9B-F0828E2FE625}">
      <dsp:nvSpPr>
        <dsp:cNvPr id="0" name=""/>
        <dsp:cNvSpPr/>
      </dsp:nvSpPr>
      <dsp:spPr>
        <a:xfrm>
          <a:off x="0" y="3398556"/>
          <a:ext cx="6936432" cy="1134000"/>
        </a:xfrm>
        <a:prstGeom prst="rect">
          <a:avLst/>
        </a:prstGeom>
        <a:solidFill>
          <a:schemeClr val="accent2">
            <a:lumMod val="60000"/>
            <a:lumOff val="40000"/>
            <a:alpha val="9000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538344" tIns="312420" rIns="538344" bIns="106680" numCol="1" spcCol="1270" anchor="t" anchorCtr="0">
          <a:noAutofit/>
        </a:bodyPr>
        <a:lstStyle/>
        <a:p>
          <a:pPr marL="114300" lvl="1" indent="-114300" algn="l" defTabSz="666750">
            <a:lnSpc>
              <a:spcPct val="90000"/>
            </a:lnSpc>
            <a:spcBef>
              <a:spcPct val="0"/>
            </a:spcBef>
            <a:spcAft>
              <a:spcPct val="15000"/>
            </a:spcAft>
            <a:buChar char="••"/>
          </a:pPr>
          <a:r>
            <a:rPr lang="el-GR" sz="1500" kern="1200" dirty="0" smtClean="0"/>
            <a:t>Αποτίμηση Ε.Υ.</a:t>
          </a:r>
          <a:endParaRPr lang="el-GR" sz="1500" kern="1200" dirty="0"/>
        </a:p>
        <a:p>
          <a:pPr marL="114300" lvl="1" indent="-114300" algn="l" defTabSz="666750">
            <a:lnSpc>
              <a:spcPct val="90000"/>
            </a:lnSpc>
            <a:spcBef>
              <a:spcPct val="0"/>
            </a:spcBef>
            <a:spcAft>
              <a:spcPct val="15000"/>
            </a:spcAft>
            <a:buChar char="••"/>
          </a:pPr>
          <a:r>
            <a:rPr lang="el-GR" sz="1500" kern="1200" dirty="0" smtClean="0"/>
            <a:t>Παρουσίαση και σχολιασμός ερευνητικών δεδομένων</a:t>
          </a:r>
          <a:endParaRPr lang="el-GR" sz="1500" kern="1200" dirty="0"/>
        </a:p>
        <a:p>
          <a:pPr marL="114300" lvl="1" indent="-114300" algn="l" defTabSz="666750">
            <a:lnSpc>
              <a:spcPct val="90000"/>
            </a:lnSpc>
            <a:spcBef>
              <a:spcPct val="0"/>
            </a:spcBef>
            <a:spcAft>
              <a:spcPct val="15000"/>
            </a:spcAft>
            <a:buChar char="••"/>
          </a:pPr>
          <a:r>
            <a:rPr lang="el-GR" sz="1500" kern="1200" dirty="0" smtClean="0"/>
            <a:t>Συμπεράσματα</a:t>
          </a:r>
          <a:endParaRPr lang="el-GR" sz="1500" kern="1200" dirty="0"/>
        </a:p>
      </dsp:txBody>
      <dsp:txXfrm>
        <a:off x="0" y="3398556"/>
        <a:ext cx="6936432" cy="1134000"/>
      </dsp:txXfrm>
    </dsp:sp>
    <dsp:sp modelId="{A60F7B7A-BD06-4794-8DFA-936C62F06EE2}">
      <dsp:nvSpPr>
        <dsp:cNvPr id="0" name=""/>
        <dsp:cNvSpPr/>
      </dsp:nvSpPr>
      <dsp:spPr>
        <a:xfrm>
          <a:off x="346821" y="3177156"/>
          <a:ext cx="4855502" cy="44280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83526" tIns="0" rIns="183526" bIns="0" numCol="1" spcCol="1270" anchor="ctr" anchorCtr="0">
          <a:noAutofit/>
        </a:bodyPr>
        <a:lstStyle/>
        <a:p>
          <a:pPr lvl="0" algn="l" defTabSz="666750">
            <a:lnSpc>
              <a:spcPct val="90000"/>
            </a:lnSpc>
            <a:spcBef>
              <a:spcPct val="0"/>
            </a:spcBef>
            <a:spcAft>
              <a:spcPct val="35000"/>
            </a:spcAft>
          </a:pPr>
          <a:r>
            <a:rPr lang="el-GR" sz="1500" kern="1200" dirty="0" smtClean="0"/>
            <a:t>Αποτίμηση εκπαιδευτικού υλικού</a:t>
          </a:r>
          <a:endParaRPr lang="el-GR" sz="1500" kern="1200" dirty="0"/>
        </a:p>
      </dsp:txBody>
      <dsp:txXfrm>
        <a:off x="368437" y="3198772"/>
        <a:ext cx="4812270" cy="399568"/>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6C821E9-587D-498F-AF83-C957E4BBEE41}">
      <dsp:nvSpPr>
        <dsp:cNvPr id="0" name=""/>
        <dsp:cNvSpPr/>
      </dsp:nvSpPr>
      <dsp:spPr>
        <a:xfrm>
          <a:off x="0" y="159798"/>
          <a:ext cx="7560840" cy="2338628"/>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t" anchorCtr="0">
          <a:noAutofit/>
        </a:bodyPr>
        <a:lstStyle/>
        <a:p>
          <a:pPr lvl="0" algn="l" defTabSz="844550">
            <a:lnSpc>
              <a:spcPct val="90000"/>
            </a:lnSpc>
            <a:spcBef>
              <a:spcPct val="0"/>
            </a:spcBef>
            <a:spcAft>
              <a:spcPct val="35000"/>
            </a:spcAft>
          </a:pPr>
          <a:r>
            <a:rPr lang="en-US" sz="1900" b="1" i="1" kern="1200" dirty="0" smtClean="0">
              <a:solidFill>
                <a:srgbClr val="FF0000"/>
              </a:solidFill>
            </a:rPr>
            <a:t>E</a:t>
          </a:r>
          <a:r>
            <a:rPr lang="el-GR" sz="1900" b="1" i="1" kern="1200" dirty="0" smtClean="0">
              <a:solidFill>
                <a:srgbClr val="FF0000"/>
              </a:solidFill>
            </a:rPr>
            <a:t>ξ Αποστάσεως Εκπαίδευση</a:t>
          </a:r>
        </a:p>
        <a:p>
          <a:pPr lvl="0" algn="l" defTabSz="844550">
            <a:lnSpc>
              <a:spcPct val="90000"/>
            </a:lnSpc>
            <a:spcBef>
              <a:spcPct val="0"/>
            </a:spcBef>
            <a:spcAft>
              <a:spcPct val="35000"/>
            </a:spcAft>
          </a:pPr>
          <a:r>
            <a:rPr lang="el-GR" sz="1900" kern="1200" dirty="0" smtClean="0"/>
            <a:t>Ορισμός ΕξΑΕ</a:t>
          </a:r>
        </a:p>
        <a:p>
          <a:pPr lvl="0" algn="l" defTabSz="844550">
            <a:lnSpc>
              <a:spcPct val="90000"/>
            </a:lnSpc>
            <a:spcBef>
              <a:spcPct val="0"/>
            </a:spcBef>
            <a:spcAft>
              <a:spcPct val="35000"/>
            </a:spcAft>
          </a:pPr>
          <a:r>
            <a:rPr lang="el-GR" sz="1900" kern="1200" dirty="0" smtClean="0"/>
            <a:t>Ιστορική αναδρομή</a:t>
          </a:r>
        </a:p>
        <a:p>
          <a:pPr lvl="0" algn="l" defTabSz="844550">
            <a:lnSpc>
              <a:spcPct val="90000"/>
            </a:lnSpc>
            <a:spcBef>
              <a:spcPct val="0"/>
            </a:spcBef>
            <a:spcAft>
              <a:spcPct val="35000"/>
            </a:spcAft>
          </a:pPr>
          <a:r>
            <a:rPr lang="el-GR" sz="1900" kern="1200" dirty="0" smtClean="0"/>
            <a:t>Θεωρητικές προσεγγίσεις</a:t>
          </a:r>
        </a:p>
        <a:p>
          <a:pPr lvl="0" algn="l" defTabSz="844550">
            <a:lnSpc>
              <a:spcPct val="90000"/>
            </a:lnSpc>
            <a:spcBef>
              <a:spcPct val="0"/>
            </a:spcBef>
            <a:spcAft>
              <a:spcPct val="35000"/>
            </a:spcAft>
          </a:pPr>
          <a:r>
            <a:rPr lang="el-GR" sz="1900" kern="1200" dirty="0" smtClean="0"/>
            <a:t>Παιδαγωγική αξιοποίηση των ΤΠΕ στην ΕξΑΕ</a:t>
          </a:r>
        </a:p>
        <a:p>
          <a:pPr lvl="0" algn="l" defTabSz="844550">
            <a:lnSpc>
              <a:spcPct val="90000"/>
            </a:lnSpc>
            <a:spcBef>
              <a:spcPct val="0"/>
            </a:spcBef>
            <a:spcAft>
              <a:spcPct val="35000"/>
            </a:spcAft>
          </a:pPr>
          <a:r>
            <a:rPr lang="el-GR" sz="1900" kern="1200" dirty="0" smtClean="0"/>
            <a:t>Ο ρόλος του εκπαιδευτικού στην ΕξΑΕ</a:t>
          </a:r>
          <a:endParaRPr lang="el-GR" sz="1900" kern="1200" dirty="0"/>
        </a:p>
      </dsp:txBody>
      <dsp:txXfrm>
        <a:off x="1746030" y="159798"/>
        <a:ext cx="5814809" cy="2338628"/>
      </dsp:txXfrm>
    </dsp:sp>
    <dsp:sp modelId="{44C17156-9C90-49B8-BDB6-E803A2AD26E3}">
      <dsp:nvSpPr>
        <dsp:cNvPr id="0" name=""/>
        <dsp:cNvSpPr/>
      </dsp:nvSpPr>
      <dsp:spPr>
        <a:xfrm>
          <a:off x="233862" y="233862"/>
          <a:ext cx="1512168" cy="1870903"/>
        </a:xfrm>
        <a:prstGeom prst="roundRect">
          <a:avLst>
            <a:gd name="adj" fmla="val 10000"/>
          </a:avLst>
        </a:prstGeom>
        <a:blipFill>
          <a:blip xmlns:r="http://schemas.openxmlformats.org/officeDocument/2006/relationships" r:embed="rId1">
            <a:extLst>
              <a:ext uri="{28A0092B-C50C-407E-A947-70E740481C1C}">
                <a14:useLocalDpi xmlns:a14="http://schemas.microsoft.com/office/drawing/2010/main" val="0"/>
              </a:ext>
            </a:extLst>
          </a:blip>
          <a:srcRect/>
          <a:stretch>
            <a:fillRect l="-84000" r="-84000"/>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C56DD6F4-A234-4630-9F55-D4564833DDBA}">
      <dsp:nvSpPr>
        <dsp:cNvPr id="0" name=""/>
        <dsp:cNvSpPr/>
      </dsp:nvSpPr>
      <dsp:spPr>
        <a:xfrm>
          <a:off x="0" y="2536055"/>
          <a:ext cx="7560840" cy="2338628"/>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lvl="0" algn="l" defTabSz="844550">
            <a:lnSpc>
              <a:spcPct val="90000"/>
            </a:lnSpc>
            <a:spcBef>
              <a:spcPct val="0"/>
            </a:spcBef>
            <a:spcAft>
              <a:spcPct val="35000"/>
            </a:spcAft>
          </a:pPr>
          <a:r>
            <a:rPr lang="el-GR" sz="1900" b="1" i="1" kern="1200" dirty="0" smtClean="0">
              <a:solidFill>
                <a:srgbClr val="FF0000"/>
              </a:solidFill>
            </a:rPr>
            <a:t>Σχολική Εξ Αποστάσεως Εκπαίδευση</a:t>
          </a:r>
        </a:p>
        <a:p>
          <a:pPr lvl="0" algn="l" defTabSz="844550">
            <a:lnSpc>
              <a:spcPct val="90000"/>
            </a:lnSpc>
            <a:spcBef>
              <a:spcPct val="0"/>
            </a:spcBef>
            <a:spcAft>
              <a:spcPct val="35000"/>
            </a:spcAft>
          </a:pPr>
          <a:r>
            <a:rPr lang="el-GR" sz="1900" kern="1200" dirty="0" smtClean="0"/>
            <a:t>Ορισμός σχολικής ΕξΑΕ</a:t>
          </a:r>
        </a:p>
        <a:p>
          <a:pPr lvl="0" algn="l" defTabSz="844550">
            <a:lnSpc>
              <a:spcPct val="90000"/>
            </a:lnSpc>
            <a:spcBef>
              <a:spcPct val="0"/>
            </a:spcBef>
            <a:spcAft>
              <a:spcPct val="35000"/>
            </a:spcAft>
          </a:pPr>
          <a:r>
            <a:rPr lang="el-GR" sz="1900" kern="1200" dirty="0" smtClean="0"/>
            <a:t>Η ΕξΑΣΕ στην Ελλάδα </a:t>
          </a:r>
        </a:p>
        <a:p>
          <a:pPr lvl="0" algn="l" defTabSz="844550">
            <a:lnSpc>
              <a:spcPct val="90000"/>
            </a:lnSpc>
            <a:spcBef>
              <a:spcPct val="0"/>
            </a:spcBef>
            <a:spcAft>
              <a:spcPct val="35000"/>
            </a:spcAft>
          </a:pPr>
          <a:r>
            <a:rPr lang="el-GR" sz="1900" kern="1200" dirty="0" smtClean="0"/>
            <a:t>Έρευνες στη Δευτεροβάθμια Εκπαίδευση</a:t>
          </a:r>
          <a:endParaRPr lang="el-GR" sz="1900" b="1" i="1" kern="1200" dirty="0">
            <a:solidFill>
              <a:srgbClr val="FF0000"/>
            </a:solidFill>
          </a:endParaRPr>
        </a:p>
      </dsp:txBody>
      <dsp:txXfrm>
        <a:off x="1746030" y="2536055"/>
        <a:ext cx="5814809" cy="2338628"/>
      </dsp:txXfrm>
    </dsp:sp>
    <dsp:sp modelId="{2B7DA9E7-B3F4-4AD8-AE24-B93CC0EB7B33}">
      <dsp:nvSpPr>
        <dsp:cNvPr id="0" name=""/>
        <dsp:cNvSpPr/>
      </dsp:nvSpPr>
      <dsp:spPr>
        <a:xfrm>
          <a:off x="233862" y="2806354"/>
          <a:ext cx="1512168" cy="1870903"/>
        </a:xfrm>
        <a:prstGeom prst="roundRect">
          <a:avLst>
            <a:gd name="adj" fmla="val 10000"/>
          </a:avLst>
        </a:prstGeom>
        <a:blipFill>
          <a:blip xmlns:r="http://schemas.openxmlformats.org/officeDocument/2006/relationships" r:embed="rId2">
            <a:extLst>
              <a:ext uri="{28A0092B-C50C-407E-A947-70E740481C1C}">
                <a14:useLocalDpi xmlns:a14="http://schemas.microsoft.com/office/drawing/2010/main" val="0"/>
              </a:ext>
            </a:extLst>
          </a:blip>
          <a:srcRect/>
          <a:stretch>
            <a:fillRect l="-57000" r="-57000"/>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3F12E0D-C27F-416A-9977-5A4918964BB4}">
      <dsp:nvSpPr>
        <dsp:cNvPr id="0" name=""/>
        <dsp:cNvSpPr/>
      </dsp:nvSpPr>
      <dsp:spPr>
        <a:xfrm>
          <a:off x="0" y="0"/>
          <a:ext cx="7742684" cy="2726628"/>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lvl="0" algn="l" defTabSz="844550">
            <a:lnSpc>
              <a:spcPct val="90000"/>
            </a:lnSpc>
            <a:spcBef>
              <a:spcPct val="0"/>
            </a:spcBef>
            <a:spcAft>
              <a:spcPct val="35000"/>
            </a:spcAft>
          </a:pPr>
          <a:r>
            <a:rPr lang="el-GR" sz="1900" b="1" i="1" kern="1200" dirty="0" smtClean="0">
              <a:solidFill>
                <a:srgbClr val="FF0000"/>
              </a:solidFill>
            </a:rPr>
            <a:t>Το Εκπαιδευτικό Υλικό στην ΕξΑΕ</a:t>
          </a:r>
        </a:p>
        <a:p>
          <a:pPr lvl="0" algn="l" defTabSz="844550">
            <a:lnSpc>
              <a:spcPct val="90000"/>
            </a:lnSpc>
            <a:spcBef>
              <a:spcPct val="0"/>
            </a:spcBef>
            <a:spcAft>
              <a:spcPct val="35000"/>
            </a:spcAft>
          </a:pPr>
          <a:r>
            <a:rPr lang="el-GR" sz="1800" kern="1200" dirty="0" smtClean="0"/>
            <a:t>Εννοιολογική προσέγγιση Ε.Υ. στην ΕξΑΕ</a:t>
          </a:r>
        </a:p>
        <a:p>
          <a:pPr lvl="0" algn="l" defTabSz="844550">
            <a:lnSpc>
              <a:spcPct val="90000"/>
            </a:lnSpc>
            <a:spcBef>
              <a:spcPct val="0"/>
            </a:spcBef>
            <a:spcAft>
              <a:spcPct val="35000"/>
            </a:spcAft>
          </a:pPr>
          <a:r>
            <a:rPr lang="el-GR" sz="1800" kern="1200" dirty="0" smtClean="0"/>
            <a:t>Βασικές αρχές σχεδιασμού Ε.Υ. με τη μεθοδολογία της ΕξΑΕ</a:t>
          </a:r>
        </a:p>
        <a:p>
          <a:pPr lvl="0" algn="l" defTabSz="844550">
            <a:lnSpc>
              <a:spcPct val="90000"/>
            </a:lnSpc>
            <a:spcBef>
              <a:spcPct val="0"/>
            </a:spcBef>
            <a:spcAft>
              <a:spcPct val="35000"/>
            </a:spcAft>
          </a:pPr>
          <a:r>
            <a:rPr lang="el-GR" sz="1800" kern="1200" dirty="0" smtClean="0"/>
            <a:t>Χαρακτηριστικά Ε.Υ. κατά </a:t>
          </a:r>
          <a:r>
            <a:rPr lang="en-US" sz="1800" kern="1200" dirty="0" smtClean="0"/>
            <a:t>Holmberg</a:t>
          </a:r>
        </a:p>
        <a:p>
          <a:pPr lvl="0" algn="l" defTabSz="844550">
            <a:lnSpc>
              <a:spcPct val="90000"/>
            </a:lnSpc>
            <a:spcBef>
              <a:spcPct val="0"/>
            </a:spcBef>
            <a:spcAft>
              <a:spcPct val="35000"/>
            </a:spcAft>
          </a:pPr>
          <a:r>
            <a:rPr lang="el-GR" sz="1800" kern="1200" dirty="0" smtClean="0"/>
            <a:t>Γνωστική θεωρία Πολυμεσικής Μάθησης κατά </a:t>
          </a:r>
          <a:r>
            <a:rPr lang="en-US" sz="1800" kern="1200" dirty="0" smtClean="0"/>
            <a:t>Mayer</a:t>
          </a:r>
          <a:endParaRPr lang="el-GR" sz="1800" kern="1200" dirty="0" smtClean="0"/>
        </a:p>
        <a:p>
          <a:pPr lvl="0" algn="l" defTabSz="844550">
            <a:lnSpc>
              <a:spcPct val="90000"/>
            </a:lnSpc>
            <a:spcBef>
              <a:spcPct val="0"/>
            </a:spcBef>
            <a:spcAft>
              <a:spcPct val="35000"/>
            </a:spcAft>
          </a:pPr>
          <a:r>
            <a:rPr lang="el-GR" sz="1800" kern="1200" dirty="0" smtClean="0"/>
            <a:t>Μοντέλο σχεδιασμού Ε.Υ. κατά </a:t>
          </a:r>
          <a:r>
            <a:rPr lang="en-US" sz="1800" kern="1200" dirty="0" smtClean="0"/>
            <a:t>West</a:t>
          </a:r>
          <a:r>
            <a:rPr lang="el-GR" sz="1800" kern="1200" dirty="0" smtClean="0"/>
            <a:t> και Λιοναράκη</a:t>
          </a:r>
          <a:endParaRPr lang="en-US" sz="1800" kern="1200" dirty="0" smtClean="0"/>
        </a:p>
        <a:p>
          <a:pPr lvl="0" algn="l" defTabSz="844550">
            <a:lnSpc>
              <a:spcPct val="90000"/>
            </a:lnSpc>
            <a:spcBef>
              <a:spcPct val="0"/>
            </a:spcBef>
            <a:spcAft>
              <a:spcPct val="35000"/>
            </a:spcAft>
          </a:pPr>
          <a:r>
            <a:rPr lang="el-GR" sz="1800" kern="1200" dirty="0" smtClean="0"/>
            <a:t> </a:t>
          </a:r>
          <a:r>
            <a:rPr lang="en-US" sz="1800" kern="1200" dirty="0" smtClean="0"/>
            <a:t>7 </a:t>
          </a:r>
          <a:r>
            <a:rPr lang="el-GR" sz="1800" kern="1200" dirty="0" smtClean="0"/>
            <a:t>αρχές σχεδιασμού Ε.Υ. κατά Σπανακά και Λιοναράκη </a:t>
          </a:r>
          <a:endParaRPr lang="en-US" sz="1800" kern="1200" dirty="0" smtClean="0"/>
        </a:p>
        <a:p>
          <a:pPr lvl="0" algn="l" defTabSz="844550">
            <a:lnSpc>
              <a:spcPct val="90000"/>
            </a:lnSpc>
            <a:spcBef>
              <a:spcPct val="0"/>
            </a:spcBef>
            <a:spcAft>
              <a:spcPct val="35000"/>
            </a:spcAft>
          </a:pPr>
          <a:endParaRPr lang="el-GR" sz="1900" b="1" i="1" kern="1200" dirty="0">
            <a:solidFill>
              <a:srgbClr val="FF0000"/>
            </a:solidFill>
          </a:endParaRPr>
        </a:p>
      </dsp:txBody>
      <dsp:txXfrm>
        <a:off x="1753702" y="0"/>
        <a:ext cx="5988981" cy="2726628"/>
      </dsp:txXfrm>
    </dsp:sp>
    <dsp:sp modelId="{EA570F25-A712-46C0-BEFC-53D00C301A05}">
      <dsp:nvSpPr>
        <dsp:cNvPr id="0" name=""/>
        <dsp:cNvSpPr/>
      </dsp:nvSpPr>
      <dsp:spPr>
        <a:xfrm>
          <a:off x="205165" y="542652"/>
          <a:ext cx="1548536" cy="1641323"/>
        </a:xfrm>
        <a:prstGeom prst="roundRect">
          <a:avLst>
            <a:gd name="adj" fmla="val 10000"/>
          </a:avLst>
        </a:prstGeom>
        <a:blipFill>
          <a:blip xmlns:r="http://schemas.openxmlformats.org/officeDocument/2006/relationships" r:embed="rId1">
            <a:extLst>
              <a:ext uri="{28A0092B-C50C-407E-A947-70E740481C1C}">
                <a14:useLocalDpi xmlns:a14="http://schemas.microsoft.com/office/drawing/2010/main" val="0"/>
              </a:ext>
            </a:extLst>
          </a:blip>
          <a:srcRect/>
          <a:stretch>
            <a:fillRect t="-1000" b="-1000"/>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3BD5A5CE-9455-46C1-BFC6-0D264F178271}">
      <dsp:nvSpPr>
        <dsp:cNvPr id="0" name=""/>
        <dsp:cNvSpPr/>
      </dsp:nvSpPr>
      <dsp:spPr>
        <a:xfrm>
          <a:off x="0" y="2931793"/>
          <a:ext cx="7742684" cy="2051654"/>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lvl="0" algn="l" defTabSz="844550">
            <a:lnSpc>
              <a:spcPct val="90000"/>
            </a:lnSpc>
            <a:spcBef>
              <a:spcPct val="0"/>
            </a:spcBef>
            <a:spcAft>
              <a:spcPct val="35000"/>
            </a:spcAft>
          </a:pPr>
          <a:r>
            <a:rPr lang="el-GR" sz="1900" b="1" i="1" kern="1200" dirty="0" smtClean="0">
              <a:solidFill>
                <a:srgbClr val="FF0000"/>
              </a:solidFill>
            </a:rPr>
            <a:t>Η Διδακτική της Λογοτεχνίας</a:t>
          </a:r>
        </a:p>
        <a:p>
          <a:pPr lvl="0" algn="l" defTabSz="844550">
            <a:lnSpc>
              <a:spcPct val="90000"/>
            </a:lnSpc>
            <a:spcBef>
              <a:spcPct val="0"/>
            </a:spcBef>
            <a:spcAft>
              <a:spcPct val="35000"/>
            </a:spcAft>
          </a:pPr>
          <a:r>
            <a:rPr lang="el-GR" sz="1900" b="0" i="0" kern="1200" dirty="0" smtClean="0">
              <a:solidFill>
                <a:schemeClr val="bg2"/>
              </a:solidFill>
            </a:rPr>
            <a:t>Το Πρόγραμμα σπουδών του μαθήματος</a:t>
          </a:r>
        </a:p>
        <a:p>
          <a:pPr lvl="0" algn="l" defTabSz="844550">
            <a:lnSpc>
              <a:spcPct val="90000"/>
            </a:lnSpc>
            <a:spcBef>
              <a:spcPct val="0"/>
            </a:spcBef>
            <a:spcAft>
              <a:spcPct val="35000"/>
            </a:spcAft>
          </a:pPr>
          <a:r>
            <a:rPr lang="el-GR" sz="1900" b="0" i="0" kern="1200" dirty="0" smtClean="0">
              <a:solidFill>
                <a:schemeClr val="bg2"/>
              </a:solidFill>
            </a:rPr>
            <a:t>Σκοπός- Στόχοι – Οργάνωση Περιεχομένων</a:t>
          </a:r>
        </a:p>
        <a:p>
          <a:pPr lvl="0" algn="l" defTabSz="844550">
            <a:lnSpc>
              <a:spcPct val="90000"/>
            </a:lnSpc>
            <a:spcBef>
              <a:spcPct val="0"/>
            </a:spcBef>
            <a:spcAft>
              <a:spcPct val="35000"/>
            </a:spcAft>
          </a:pPr>
          <a:r>
            <a:rPr lang="el-GR" sz="1900" b="0" i="0" kern="1200" dirty="0" smtClean="0">
              <a:solidFill>
                <a:schemeClr val="bg2"/>
              </a:solidFill>
            </a:rPr>
            <a:t>Μορφή διδασκαλίας – διδακτικά μέσα – ΤΠΕ και Λογοτεχνία και Αξιολόγηση μαθήματος</a:t>
          </a:r>
          <a:endParaRPr lang="el-GR" sz="1900" b="0" i="0" kern="1200" dirty="0">
            <a:solidFill>
              <a:schemeClr val="bg2"/>
            </a:solidFill>
          </a:endParaRPr>
        </a:p>
      </dsp:txBody>
      <dsp:txXfrm>
        <a:off x="1753702" y="2931793"/>
        <a:ext cx="5988981" cy="2051654"/>
      </dsp:txXfrm>
    </dsp:sp>
    <dsp:sp modelId="{E860B970-925A-473C-A523-9F84E48E000F}">
      <dsp:nvSpPr>
        <dsp:cNvPr id="0" name=""/>
        <dsp:cNvSpPr/>
      </dsp:nvSpPr>
      <dsp:spPr>
        <a:xfrm>
          <a:off x="205165" y="3136959"/>
          <a:ext cx="1548536" cy="1641323"/>
        </a:xfrm>
        <a:prstGeom prst="roundRect">
          <a:avLst>
            <a:gd name="adj" fmla="val 10000"/>
          </a:avLst>
        </a:prstGeom>
        <a:blipFill>
          <a:blip xmlns:r="http://schemas.openxmlformats.org/officeDocument/2006/relationships" r:embed="rId2">
            <a:extLst>
              <a:ext uri="{28A0092B-C50C-407E-A947-70E740481C1C}">
                <a14:useLocalDpi xmlns:a14="http://schemas.microsoft.com/office/drawing/2010/main" val="0"/>
              </a:ext>
            </a:extLst>
          </a:blip>
          <a:srcRect/>
          <a:stretch>
            <a:fillRect l="-50000" r="-50000"/>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vList4">
  <dgm:title val=""/>
  <dgm:desc val=""/>
  <dgm:catLst>
    <dgm:cat type="list" pri="13000"/>
    <dgm:cat type="picture" pri="26000"/>
    <dgm:cat type="pictureconvert" pri="26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resizeHandles val="exact"/>
    </dgm:varLst>
    <dgm:alg type="lin">
      <dgm:param type="linDir" val="fromT"/>
      <dgm:param type="vertAlign" val="t"/>
    </dgm:alg>
    <dgm:shape xmlns:r="http://schemas.openxmlformats.org/officeDocument/2006/relationships" r:blip="">
      <dgm:adjLst/>
    </dgm:shape>
    <dgm:presOf/>
    <dgm:constrLst>
      <dgm:constr type="w" for="ch" forName="comp" refType="w"/>
      <dgm:constr type="h" for="ch" forName="comp" refType="h"/>
      <dgm:constr type="h" for="ch" forName="spacer" refType="h" refFor="ch" refForName="comp" op="equ" fact="0.1"/>
      <dgm:constr type="primFontSz" for="des" forName="text" op="equ" val="65"/>
    </dgm:constrLst>
    <dgm:ruleLst/>
    <dgm:forEach name="Name0" axis="ch" ptType="node">
      <dgm:layoutNode name="comp" styleLbl="node1">
        <dgm:alg type="composite"/>
        <dgm:shape xmlns:r="http://schemas.openxmlformats.org/officeDocument/2006/relationships" r:blip="">
          <dgm:adjLst/>
        </dgm:shape>
        <dgm:presOf/>
        <dgm:choose name="Name1">
          <dgm:if name="Name2" func="var" arg="dir" op="equ" val="norm">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l" for="ch" forName="img" refType="h" refFor="ch" refForName="box" fact="0.1"/>
              <dgm:constr type="h" for="ch" forName="text" refType="h"/>
              <dgm:constr type="l" for="ch" forName="text" refType="r" refFor="ch" refForName="img"/>
              <dgm:constr type="r" for="ch" forName="text" refType="w"/>
            </dgm:constrLst>
          </dgm:if>
          <dgm:else name="Name3">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r" for="ch" forName="img" refType="w" refFor="ch" refForName="box"/>
              <dgm:constr type="rOff" for="ch" forName="img" refType="h" refFor="ch" refForName="box" fact="-0.1"/>
              <dgm:constr type="h" for="ch" forName="text" refType="h"/>
              <dgm:constr type="r" for="ch" forName="text" refType="l" refFor="ch" refForName="img"/>
              <dgm:constr type="l" for="ch" forName="text"/>
            </dgm:constrLst>
          </dgm:else>
        </dgm:choose>
        <dgm:ruleLst/>
        <dgm:layoutNode name="box" styleLbl="node1">
          <dgm:alg type="sp"/>
          <dgm:shape xmlns:r="http://schemas.openxmlformats.org/officeDocument/2006/relationships" type="roundRect" r:blip="">
            <dgm:adjLst>
              <dgm:adj idx="1" val="0.1"/>
            </dgm:adjLst>
          </dgm:shape>
          <dgm:presOf axis="desOrSelf" ptType="node"/>
          <dgm:constrLst/>
          <dgm:ruleLst/>
        </dgm:layoutNode>
        <dgm:layoutNode name="img" styleLbl="fgImgPlace1">
          <dgm:alg type="sp"/>
          <dgm:shape xmlns:r="http://schemas.openxmlformats.org/officeDocument/2006/relationships" type="roundRect" r:blip="" blipPhldr="1">
            <dgm:adjLst>
              <dgm:adj idx="1" val="0.1"/>
            </dgm:adjLst>
          </dgm:shape>
          <dgm:presOf/>
          <dgm:constrLst/>
          <dgm:ruleLst/>
        </dgm:layoutNode>
        <dgm:layoutNode name="text">
          <dgm:varLst>
            <dgm:bulletEnabled val="1"/>
          </dgm:varLst>
          <dgm:alg type="tx">
            <dgm:param type="parTxLTRAlign" val="l"/>
            <dgm:param type="parTxRTLAlign" val="r"/>
          </dgm:alg>
          <dgm:shape xmlns:r="http://schemas.openxmlformats.org/officeDocument/2006/relationships" type="rect" r:blip="" hideGeom="1">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name="Name4" axis="followSib" ptType="sibTrans" cnt="1">
        <dgm:layoutNode name="spacer">
          <dgm:alg type="sp"/>
          <dgm:shape xmlns:r="http://schemas.openxmlformats.org/officeDocument/2006/relationships" r:blip="">
            <dgm:adjLst/>
          </dgm:shape>
          <dgm:presOf axis="sel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List4">
  <dgm:title val=""/>
  <dgm:desc val=""/>
  <dgm:catLst>
    <dgm:cat type="list" pri="13000"/>
    <dgm:cat type="picture" pri="26000"/>
    <dgm:cat type="pictureconvert" pri="26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resizeHandles val="exact"/>
    </dgm:varLst>
    <dgm:alg type="lin">
      <dgm:param type="linDir" val="fromT"/>
      <dgm:param type="vertAlign" val="t"/>
    </dgm:alg>
    <dgm:shape xmlns:r="http://schemas.openxmlformats.org/officeDocument/2006/relationships" r:blip="">
      <dgm:adjLst/>
    </dgm:shape>
    <dgm:presOf/>
    <dgm:constrLst>
      <dgm:constr type="w" for="ch" forName="comp" refType="w"/>
      <dgm:constr type="h" for="ch" forName="comp" refType="h"/>
      <dgm:constr type="h" for="ch" forName="spacer" refType="h" refFor="ch" refForName="comp" op="equ" fact="0.1"/>
      <dgm:constr type="primFontSz" for="des" forName="text" op="equ" val="65"/>
    </dgm:constrLst>
    <dgm:ruleLst/>
    <dgm:forEach name="Name0" axis="ch" ptType="node">
      <dgm:layoutNode name="comp" styleLbl="node1">
        <dgm:alg type="composite"/>
        <dgm:shape xmlns:r="http://schemas.openxmlformats.org/officeDocument/2006/relationships" r:blip="">
          <dgm:adjLst/>
        </dgm:shape>
        <dgm:presOf/>
        <dgm:choose name="Name1">
          <dgm:if name="Name2" func="var" arg="dir" op="equ" val="norm">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l" for="ch" forName="img" refType="h" refFor="ch" refForName="box" fact="0.1"/>
              <dgm:constr type="h" for="ch" forName="text" refType="h"/>
              <dgm:constr type="l" for="ch" forName="text" refType="r" refFor="ch" refForName="img"/>
              <dgm:constr type="r" for="ch" forName="text" refType="w"/>
            </dgm:constrLst>
          </dgm:if>
          <dgm:else name="Name3">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r" for="ch" forName="img" refType="w" refFor="ch" refForName="box"/>
              <dgm:constr type="rOff" for="ch" forName="img" refType="h" refFor="ch" refForName="box" fact="-0.1"/>
              <dgm:constr type="h" for="ch" forName="text" refType="h"/>
              <dgm:constr type="r" for="ch" forName="text" refType="l" refFor="ch" refForName="img"/>
              <dgm:constr type="l" for="ch" forName="text"/>
            </dgm:constrLst>
          </dgm:else>
        </dgm:choose>
        <dgm:ruleLst/>
        <dgm:layoutNode name="box" styleLbl="node1">
          <dgm:alg type="sp"/>
          <dgm:shape xmlns:r="http://schemas.openxmlformats.org/officeDocument/2006/relationships" type="roundRect" r:blip="">
            <dgm:adjLst>
              <dgm:adj idx="1" val="0.1"/>
            </dgm:adjLst>
          </dgm:shape>
          <dgm:presOf axis="desOrSelf" ptType="node"/>
          <dgm:constrLst/>
          <dgm:ruleLst/>
        </dgm:layoutNode>
        <dgm:layoutNode name="img" styleLbl="fgImgPlace1">
          <dgm:alg type="sp"/>
          <dgm:shape xmlns:r="http://schemas.openxmlformats.org/officeDocument/2006/relationships" type="roundRect" r:blip="" blipPhldr="1">
            <dgm:adjLst>
              <dgm:adj idx="1" val="0.1"/>
            </dgm:adjLst>
          </dgm:shape>
          <dgm:presOf/>
          <dgm:constrLst/>
          <dgm:ruleLst/>
        </dgm:layoutNode>
        <dgm:layoutNode name="text">
          <dgm:varLst>
            <dgm:bulletEnabled val="1"/>
          </dgm:varLst>
          <dgm:alg type="tx">
            <dgm:param type="parTxLTRAlign" val="l"/>
            <dgm:param type="parTxRTLAlign" val="r"/>
          </dgm:alg>
          <dgm:shape xmlns:r="http://schemas.openxmlformats.org/officeDocument/2006/relationships" type="rect" r:blip="" hideGeom="1">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name="Name4" axis="followSib" ptType="sibTrans" cnt="1">
        <dgm:layoutNode name="spacer">
          <dgm:alg type="sp"/>
          <dgm:shape xmlns:r="http://schemas.openxmlformats.org/officeDocument/2006/relationships" r:blip="">
            <dgm:adjLst/>
          </dgm:shape>
          <dgm:presOf axis="sel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vList4">
  <dgm:title val=""/>
  <dgm:desc val=""/>
  <dgm:catLst>
    <dgm:cat type="list" pri="13000"/>
    <dgm:cat type="picture" pri="26000"/>
    <dgm:cat type="pictureconvert" pri="26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resizeHandles val="exact"/>
    </dgm:varLst>
    <dgm:alg type="lin">
      <dgm:param type="linDir" val="fromT"/>
      <dgm:param type="vertAlign" val="t"/>
    </dgm:alg>
    <dgm:shape xmlns:r="http://schemas.openxmlformats.org/officeDocument/2006/relationships" r:blip="">
      <dgm:adjLst/>
    </dgm:shape>
    <dgm:presOf/>
    <dgm:constrLst>
      <dgm:constr type="w" for="ch" forName="comp" refType="w"/>
      <dgm:constr type="h" for="ch" forName="comp" refType="h"/>
      <dgm:constr type="h" for="ch" forName="spacer" refType="h" refFor="ch" refForName="comp" op="equ" fact="0.1"/>
      <dgm:constr type="primFontSz" for="des" forName="text" op="equ" val="65"/>
    </dgm:constrLst>
    <dgm:ruleLst/>
    <dgm:forEach name="Name0" axis="ch" ptType="node">
      <dgm:layoutNode name="comp" styleLbl="node1">
        <dgm:alg type="composite"/>
        <dgm:shape xmlns:r="http://schemas.openxmlformats.org/officeDocument/2006/relationships" r:blip="">
          <dgm:adjLst/>
        </dgm:shape>
        <dgm:presOf/>
        <dgm:choose name="Name1">
          <dgm:if name="Name2" func="var" arg="dir" op="equ" val="norm">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l" for="ch" forName="img" refType="h" refFor="ch" refForName="box" fact="0.1"/>
              <dgm:constr type="h" for="ch" forName="text" refType="h"/>
              <dgm:constr type="l" for="ch" forName="text" refType="r" refFor="ch" refForName="img"/>
              <dgm:constr type="r" for="ch" forName="text" refType="w"/>
            </dgm:constrLst>
          </dgm:if>
          <dgm:else name="Name3">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r" for="ch" forName="img" refType="w" refFor="ch" refForName="box"/>
              <dgm:constr type="rOff" for="ch" forName="img" refType="h" refFor="ch" refForName="box" fact="-0.1"/>
              <dgm:constr type="h" for="ch" forName="text" refType="h"/>
              <dgm:constr type="r" for="ch" forName="text" refType="l" refFor="ch" refForName="img"/>
              <dgm:constr type="l" for="ch" forName="text"/>
            </dgm:constrLst>
          </dgm:else>
        </dgm:choose>
        <dgm:ruleLst/>
        <dgm:layoutNode name="box" styleLbl="node1">
          <dgm:alg type="sp"/>
          <dgm:shape xmlns:r="http://schemas.openxmlformats.org/officeDocument/2006/relationships" type="roundRect" r:blip="">
            <dgm:adjLst>
              <dgm:adj idx="1" val="0.1"/>
            </dgm:adjLst>
          </dgm:shape>
          <dgm:presOf axis="desOrSelf" ptType="node"/>
          <dgm:constrLst/>
          <dgm:ruleLst/>
        </dgm:layoutNode>
        <dgm:layoutNode name="img" styleLbl="fgImgPlace1">
          <dgm:alg type="sp"/>
          <dgm:shape xmlns:r="http://schemas.openxmlformats.org/officeDocument/2006/relationships" type="roundRect" r:blip="" blipPhldr="1">
            <dgm:adjLst>
              <dgm:adj idx="1" val="0.1"/>
            </dgm:adjLst>
          </dgm:shape>
          <dgm:presOf/>
          <dgm:constrLst/>
          <dgm:ruleLst/>
        </dgm:layoutNode>
        <dgm:layoutNode name="text">
          <dgm:varLst>
            <dgm:bulletEnabled val="1"/>
          </dgm:varLst>
          <dgm:alg type="tx">
            <dgm:param type="parTxLTRAlign" val="l"/>
            <dgm:param type="parTxRTLAlign" val="r"/>
          </dgm:alg>
          <dgm:shape xmlns:r="http://schemas.openxmlformats.org/officeDocument/2006/relationships" type="rect" r:blip="" hideGeom="1">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name="Name4" axis="followSib" ptType="sibTrans" cnt="1">
        <dgm:layoutNode name="spacer">
          <dgm:alg type="sp"/>
          <dgm:shape xmlns:r="http://schemas.openxmlformats.org/officeDocument/2006/relationships" r:blip="">
            <dgm:adjLst/>
          </dgm:shape>
          <dgm:presOf axis="sel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vList4">
  <dgm:title val=""/>
  <dgm:desc val=""/>
  <dgm:catLst>
    <dgm:cat type="list" pri="13000"/>
    <dgm:cat type="picture" pri="26000"/>
    <dgm:cat type="pictureconvert" pri="26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resizeHandles val="exact"/>
    </dgm:varLst>
    <dgm:alg type="lin">
      <dgm:param type="linDir" val="fromT"/>
      <dgm:param type="vertAlign" val="t"/>
    </dgm:alg>
    <dgm:shape xmlns:r="http://schemas.openxmlformats.org/officeDocument/2006/relationships" r:blip="">
      <dgm:adjLst/>
    </dgm:shape>
    <dgm:presOf/>
    <dgm:constrLst>
      <dgm:constr type="w" for="ch" forName="comp" refType="w"/>
      <dgm:constr type="h" for="ch" forName="comp" refType="h"/>
      <dgm:constr type="h" for="ch" forName="spacer" refType="h" refFor="ch" refForName="comp" op="equ" fact="0.1"/>
      <dgm:constr type="primFontSz" for="des" forName="text" op="equ" val="65"/>
    </dgm:constrLst>
    <dgm:ruleLst/>
    <dgm:forEach name="Name0" axis="ch" ptType="node">
      <dgm:layoutNode name="comp" styleLbl="node1">
        <dgm:alg type="composite"/>
        <dgm:shape xmlns:r="http://schemas.openxmlformats.org/officeDocument/2006/relationships" r:blip="">
          <dgm:adjLst/>
        </dgm:shape>
        <dgm:presOf/>
        <dgm:choose name="Name1">
          <dgm:if name="Name2" func="var" arg="dir" op="equ" val="norm">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l" for="ch" forName="img" refType="h" refFor="ch" refForName="box" fact="0.1"/>
              <dgm:constr type="h" for="ch" forName="text" refType="h"/>
              <dgm:constr type="l" for="ch" forName="text" refType="r" refFor="ch" refForName="img"/>
              <dgm:constr type="r" for="ch" forName="text" refType="w"/>
            </dgm:constrLst>
          </dgm:if>
          <dgm:else name="Name3">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r" for="ch" forName="img" refType="w" refFor="ch" refForName="box"/>
              <dgm:constr type="rOff" for="ch" forName="img" refType="h" refFor="ch" refForName="box" fact="-0.1"/>
              <dgm:constr type="h" for="ch" forName="text" refType="h"/>
              <dgm:constr type="r" for="ch" forName="text" refType="l" refFor="ch" refForName="img"/>
              <dgm:constr type="l" for="ch" forName="text"/>
            </dgm:constrLst>
          </dgm:else>
        </dgm:choose>
        <dgm:ruleLst/>
        <dgm:layoutNode name="box" styleLbl="node1">
          <dgm:alg type="sp"/>
          <dgm:shape xmlns:r="http://schemas.openxmlformats.org/officeDocument/2006/relationships" type="roundRect" r:blip="">
            <dgm:adjLst>
              <dgm:adj idx="1" val="0.1"/>
            </dgm:adjLst>
          </dgm:shape>
          <dgm:presOf axis="desOrSelf" ptType="node"/>
          <dgm:constrLst/>
          <dgm:ruleLst/>
        </dgm:layoutNode>
        <dgm:layoutNode name="img" styleLbl="fgImgPlace1">
          <dgm:alg type="sp"/>
          <dgm:shape xmlns:r="http://schemas.openxmlformats.org/officeDocument/2006/relationships" type="roundRect" r:blip="" blipPhldr="1">
            <dgm:adjLst>
              <dgm:adj idx="1" val="0.1"/>
            </dgm:adjLst>
          </dgm:shape>
          <dgm:presOf/>
          <dgm:constrLst/>
          <dgm:ruleLst/>
        </dgm:layoutNode>
        <dgm:layoutNode name="text">
          <dgm:varLst>
            <dgm:bulletEnabled val="1"/>
          </dgm:varLst>
          <dgm:alg type="tx">
            <dgm:param type="parTxLTRAlign" val="l"/>
            <dgm:param type="parTxRTLAlign" val="r"/>
          </dgm:alg>
          <dgm:shape xmlns:r="http://schemas.openxmlformats.org/officeDocument/2006/relationships" type="rect" r:blip="" hideGeom="1">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name="Name4" axis="followSib" ptType="sibTrans" cnt="1">
        <dgm:layoutNode name="spacer">
          <dgm:alg type="sp"/>
          <dgm:shape xmlns:r="http://schemas.openxmlformats.org/officeDocument/2006/relationships" r:blip="">
            <dgm:adjLst/>
          </dgm:shape>
          <dgm:presOf axis="sel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78530" name="Rectangle 2"/>
          <p:cNvSpPr>
            <a:spLocks noGrp="1" noChangeArrowheads="1"/>
          </p:cNvSpPr>
          <p:nvPr>
            <p:ph type="hdr" sz="quarter"/>
          </p:nvPr>
        </p:nvSpPr>
        <p:spPr bwMode="auto">
          <a:xfrm>
            <a:off x="0" y="0"/>
            <a:ext cx="2971800" cy="4873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l-GR"/>
          </a:p>
        </p:txBody>
      </p:sp>
      <p:sp>
        <p:nvSpPr>
          <p:cNvPr id="278531" name="Rectangle 3"/>
          <p:cNvSpPr>
            <a:spLocks noGrp="1" noChangeArrowheads="1"/>
          </p:cNvSpPr>
          <p:nvPr>
            <p:ph type="dt" idx="1"/>
          </p:nvPr>
        </p:nvSpPr>
        <p:spPr bwMode="auto">
          <a:xfrm>
            <a:off x="3884613" y="0"/>
            <a:ext cx="2971800" cy="4873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l-GR"/>
          </a:p>
        </p:txBody>
      </p:sp>
      <p:sp>
        <p:nvSpPr>
          <p:cNvPr id="71684" name="Rectangle 4"/>
          <p:cNvSpPr>
            <a:spLocks noGrp="1" noRot="1" noChangeAspect="1" noChangeArrowheads="1" noTextEdit="1"/>
          </p:cNvSpPr>
          <p:nvPr>
            <p:ph type="sldImg" idx="2"/>
          </p:nvPr>
        </p:nvSpPr>
        <p:spPr bwMode="auto">
          <a:xfrm>
            <a:off x="996950" y="730250"/>
            <a:ext cx="4864100" cy="3649663"/>
          </a:xfrm>
          <a:prstGeom prst="rect">
            <a:avLst/>
          </a:prstGeom>
          <a:noFill/>
          <a:ln w="9525">
            <a:solidFill>
              <a:srgbClr val="000000"/>
            </a:solidFill>
            <a:miter lim="800000"/>
            <a:headEnd/>
            <a:tailEnd/>
          </a:ln>
        </p:spPr>
      </p:sp>
      <p:sp>
        <p:nvSpPr>
          <p:cNvPr id="278533" name="Rectangle 5"/>
          <p:cNvSpPr>
            <a:spLocks noGrp="1" noChangeArrowheads="1"/>
          </p:cNvSpPr>
          <p:nvPr>
            <p:ph type="body" sz="quarter" idx="3"/>
          </p:nvPr>
        </p:nvSpPr>
        <p:spPr bwMode="auto">
          <a:xfrm>
            <a:off x="685800" y="4624388"/>
            <a:ext cx="5486400" cy="437991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l-GR" noProof="0"/>
              <a:t>Κάντε κλικ για να επεξεργαστείτε τα στυλ κειμένου του υποδείγματος</a:t>
            </a:r>
          </a:p>
          <a:p>
            <a:pPr lvl="1"/>
            <a:r>
              <a:rPr lang="el-GR" noProof="0"/>
              <a:t>Δεύτερου επιπέδου</a:t>
            </a:r>
          </a:p>
          <a:p>
            <a:pPr lvl="2"/>
            <a:r>
              <a:rPr lang="el-GR" noProof="0"/>
              <a:t>Τρίτου επιπέδου</a:t>
            </a:r>
          </a:p>
          <a:p>
            <a:pPr lvl="3"/>
            <a:r>
              <a:rPr lang="el-GR" noProof="0"/>
              <a:t>Τέταρτου επιπέδου</a:t>
            </a:r>
          </a:p>
          <a:p>
            <a:pPr lvl="4"/>
            <a:r>
              <a:rPr lang="el-GR" noProof="0"/>
              <a:t>Πέμπτου επιπέδου</a:t>
            </a:r>
          </a:p>
        </p:txBody>
      </p:sp>
      <p:sp>
        <p:nvSpPr>
          <p:cNvPr id="278534" name="Rectangle 6"/>
          <p:cNvSpPr>
            <a:spLocks noGrp="1" noChangeArrowheads="1"/>
          </p:cNvSpPr>
          <p:nvPr>
            <p:ph type="ftr" sz="quarter" idx="4"/>
          </p:nvPr>
        </p:nvSpPr>
        <p:spPr bwMode="auto">
          <a:xfrm>
            <a:off x="0" y="9245600"/>
            <a:ext cx="2971800" cy="48736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l-GR"/>
          </a:p>
        </p:txBody>
      </p:sp>
      <p:sp>
        <p:nvSpPr>
          <p:cNvPr id="278535" name="Rectangle 7"/>
          <p:cNvSpPr>
            <a:spLocks noGrp="1" noChangeArrowheads="1"/>
          </p:cNvSpPr>
          <p:nvPr>
            <p:ph type="sldNum" sz="quarter" idx="5"/>
          </p:nvPr>
        </p:nvSpPr>
        <p:spPr bwMode="auto">
          <a:xfrm>
            <a:off x="3884613" y="9245600"/>
            <a:ext cx="2971800" cy="48736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08568C96-3D9B-4CEA-82D6-5318AA7F4D69}" type="slidenum">
              <a:rPr lang="el-GR"/>
              <a:pPr>
                <a:defRPr/>
              </a:pPr>
              <a:t>‹#›</a:t>
            </a:fld>
            <a:endParaRPr lang="el-GR"/>
          </a:p>
        </p:txBody>
      </p:sp>
    </p:spTree>
    <p:extLst>
      <p:ext uri="{BB962C8B-B14F-4D97-AF65-F5344CB8AC3E}">
        <p14:creationId xmlns:p14="http://schemas.microsoft.com/office/powerpoint/2010/main" val="274017023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l-GR" dirty="0"/>
          </a:p>
        </p:txBody>
      </p:sp>
      <p:sp>
        <p:nvSpPr>
          <p:cNvPr id="4" name="Slide Number Placeholder 3"/>
          <p:cNvSpPr>
            <a:spLocks noGrp="1"/>
          </p:cNvSpPr>
          <p:nvPr>
            <p:ph type="sldNum" sz="quarter" idx="10"/>
          </p:nvPr>
        </p:nvSpPr>
        <p:spPr/>
        <p:txBody>
          <a:bodyPr/>
          <a:lstStyle/>
          <a:p>
            <a:pPr>
              <a:defRPr/>
            </a:pPr>
            <a:fld id="{08568C96-3D9B-4CEA-82D6-5318AA7F4D69}" type="slidenum">
              <a:rPr lang="el-GR" smtClean="0"/>
              <a:pPr>
                <a:defRPr/>
              </a:pPr>
              <a:t>1</a:t>
            </a:fld>
            <a:endParaRPr lang="el-GR"/>
          </a:p>
        </p:txBody>
      </p:sp>
    </p:spTree>
    <p:extLst>
      <p:ext uri="{BB962C8B-B14F-4D97-AF65-F5344CB8AC3E}">
        <p14:creationId xmlns:p14="http://schemas.microsoft.com/office/powerpoint/2010/main" val="130392410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l-GR" smtClean="0"/>
              <a:t>Στυλ κύριου τίτλου</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smtClean="0"/>
              <a:t>Κάντε κλικ για να επεξεργαστείτε τον υπότιτλο του υποδείγματος</a:t>
            </a:r>
            <a:endParaRPr lang="en-US" dirty="0"/>
          </a:p>
        </p:txBody>
      </p:sp>
      <p:sp>
        <p:nvSpPr>
          <p:cNvPr id="4" name="Date Placeholder 3"/>
          <p:cNvSpPr>
            <a:spLocks noGrp="1"/>
          </p:cNvSpPr>
          <p:nvPr>
            <p:ph type="dt" sz="half" idx="10"/>
          </p:nvPr>
        </p:nvSpPr>
        <p:spPr/>
        <p:txBody>
          <a:bodyPr/>
          <a:lstStyle/>
          <a:p>
            <a:pPr>
              <a:defRPr/>
            </a:pPr>
            <a:endParaRPr lang="de-DE"/>
          </a:p>
        </p:txBody>
      </p:sp>
      <p:sp>
        <p:nvSpPr>
          <p:cNvPr id="5" name="Footer Placeholder 4"/>
          <p:cNvSpPr>
            <a:spLocks noGrp="1"/>
          </p:cNvSpPr>
          <p:nvPr>
            <p:ph type="ftr" sz="quarter" idx="11"/>
          </p:nvPr>
        </p:nvSpPr>
        <p:spPr/>
        <p:txBody>
          <a:bodyPr/>
          <a:lstStyle/>
          <a:p>
            <a:pPr>
              <a:defRPr/>
            </a:pPr>
            <a:endParaRPr lang="de-DE"/>
          </a:p>
        </p:txBody>
      </p:sp>
      <p:sp>
        <p:nvSpPr>
          <p:cNvPr id="6" name="Slide Number Placeholder 5"/>
          <p:cNvSpPr>
            <a:spLocks noGrp="1"/>
          </p:cNvSpPr>
          <p:nvPr>
            <p:ph type="sldNum" sz="quarter" idx="12"/>
          </p:nvPr>
        </p:nvSpPr>
        <p:spPr/>
        <p:txBody>
          <a:bodyPr/>
          <a:lstStyle/>
          <a:p>
            <a:pPr>
              <a:defRPr/>
            </a:pPr>
            <a:fld id="{AA02484D-3F63-488A-990A-36E3F22D10C7}" type="slidenum">
              <a:rPr lang="de-DE" smtClean="0"/>
              <a:pPr>
                <a:defRPr/>
              </a:pPr>
              <a:t>‹#›</a:t>
            </a:fld>
            <a:endParaRPr lang="de-DE" dirty="0"/>
          </a:p>
        </p:txBody>
      </p:sp>
      <p:sp>
        <p:nvSpPr>
          <p:cNvPr id="7" name="Rectangle 61"/>
          <p:cNvSpPr/>
          <p:nvPr userDrawn="1"/>
        </p:nvSpPr>
        <p:spPr>
          <a:xfrm>
            <a:off x="0" y="0"/>
            <a:ext cx="467544" cy="6858000"/>
          </a:xfrm>
          <a:prstGeom prst="rect">
            <a:avLst/>
          </a:prstGeom>
          <a:solidFill>
            <a:srgbClr val="931B1B"/>
          </a:solidFill>
          <a:ln>
            <a:noFill/>
          </a:ln>
          <a:effectLst/>
        </p:spPr>
        <p:style>
          <a:lnRef idx="1">
            <a:schemeClr val="accent1"/>
          </a:lnRef>
          <a:fillRef idx="3">
            <a:schemeClr val="accent1"/>
          </a:fillRef>
          <a:effectRef idx="2">
            <a:schemeClr val="accent1"/>
          </a:effectRef>
          <a:fontRef idx="minor">
            <a:schemeClr val="lt1"/>
          </a:fontRef>
        </p:style>
      </p:sp>
      <p:sp>
        <p:nvSpPr>
          <p:cNvPr id="8" name="Ορθογώνιο 7"/>
          <p:cNvSpPr/>
          <p:nvPr userDrawn="1"/>
        </p:nvSpPr>
        <p:spPr>
          <a:xfrm>
            <a:off x="467544" y="764704"/>
            <a:ext cx="576064" cy="100811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9" name="Πεντάγωνο 8"/>
          <p:cNvSpPr/>
          <p:nvPr userDrawn="1"/>
        </p:nvSpPr>
        <p:spPr>
          <a:xfrm>
            <a:off x="467544" y="2316163"/>
            <a:ext cx="675456" cy="792088"/>
          </a:xfrm>
          <a:prstGeom prst="homePlate">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Tree>
    <p:extLst>
      <p:ext uri="{BB962C8B-B14F-4D97-AF65-F5344CB8AC3E}">
        <p14:creationId xmlns:p14="http://schemas.microsoft.com/office/powerpoint/2010/main" val="28587423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dirty="0"/>
          </a:p>
        </p:txBody>
      </p:sp>
      <p:sp>
        <p:nvSpPr>
          <p:cNvPr id="3" name="Vertical Text Placeholder 2"/>
          <p:cNvSpPr>
            <a:spLocks noGrp="1"/>
          </p:cNvSpPr>
          <p:nvPr>
            <p:ph type="body" orient="vert" idx="1"/>
          </p:nvPr>
        </p:nvSpPr>
        <p:spPr/>
        <p:txBody>
          <a:bodyPr vert="eaVert"/>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10"/>
          </p:nvPr>
        </p:nvSpPr>
        <p:spPr/>
        <p:txBody>
          <a:bodyPr/>
          <a:lstStyle/>
          <a:p>
            <a:fld id="{DE9A7C16-FAF2-2C41-B697-563997C522AD}" type="datetimeFigureOut">
              <a:rPr lang="en-US" smtClean="0"/>
              <a:pPr/>
              <a:t>11/19/2022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960458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l-GR" smtClean="0"/>
              <a:t>Στυλ κύριου τίτλου</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10"/>
          </p:nvPr>
        </p:nvSpPr>
        <p:spPr/>
        <p:txBody>
          <a:bodyPr/>
          <a:lstStyle/>
          <a:p>
            <a:fld id="{0A19D9EA-0687-604F-B97A-763B6765DF9F}" type="datetimeFigureOut">
              <a:rPr lang="en-US" smtClean="0"/>
              <a:pPr/>
              <a:t>11/19/2022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17812804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Τίτλος και περιεχόμενο">
    <p:spTree>
      <p:nvGrpSpPr>
        <p:cNvPr id="1" name=""/>
        <p:cNvGrpSpPr/>
        <p:nvPr/>
      </p:nvGrpSpPr>
      <p:grpSpPr>
        <a:xfrm>
          <a:off x="0" y="0"/>
          <a:ext cx="0" cy="0"/>
          <a:chOff x="0" y="0"/>
          <a:chExt cx="0" cy="0"/>
        </a:xfrm>
      </p:grpSpPr>
      <p:sp>
        <p:nvSpPr>
          <p:cNvPr id="3" name="Θέση περιεχομένου 2"/>
          <p:cNvSpPr>
            <a:spLocks noGrp="1"/>
          </p:cNvSpPr>
          <p:nvPr>
            <p:ph idx="1"/>
          </p:nvPr>
        </p:nvSpPr>
        <p:spPr/>
        <p:txBody>
          <a:bodyPr>
            <a:normAutofit/>
          </a:bodyPr>
          <a:lstStyle>
            <a:lvl1pPr>
              <a:lnSpc>
                <a:spcPct val="150000"/>
              </a:lnSpc>
              <a:defRPr sz="4400"/>
            </a:lvl1pPr>
            <a:lvl2pPr>
              <a:lnSpc>
                <a:spcPct val="150000"/>
              </a:lnSpc>
              <a:defRPr sz="4000"/>
            </a:lvl2pPr>
            <a:lvl3pPr>
              <a:lnSpc>
                <a:spcPct val="150000"/>
              </a:lnSpc>
              <a:defRPr sz="3200"/>
            </a:lvl3pPr>
            <a:lvl4pPr>
              <a:lnSpc>
                <a:spcPct val="150000"/>
              </a:lnSpc>
              <a:defRPr sz="2800"/>
            </a:lvl4pPr>
            <a:lvl5pPr>
              <a:lnSpc>
                <a:spcPct val="150000"/>
              </a:lnSpc>
              <a:defRPr sz="2800"/>
            </a:lvl5pPr>
          </a:lstStyle>
          <a:p>
            <a:pPr lvl="0"/>
            <a:r>
              <a:rPr lang="el-GR" dirty="0"/>
              <a:t>Στυλ υποδείγματος κειμένου</a:t>
            </a:r>
          </a:p>
          <a:p>
            <a:pPr lvl="1"/>
            <a:r>
              <a:rPr lang="el-GR" dirty="0"/>
              <a:t>Δεύτερου επιπέδου</a:t>
            </a:r>
          </a:p>
          <a:p>
            <a:pPr lvl="2"/>
            <a:r>
              <a:rPr lang="el-GR" dirty="0"/>
              <a:t>Τρίτου επιπέδου</a:t>
            </a:r>
          </a:p>
          <a:p>
            <a:pPr lvl="3"/>
            <a:r>
              <a:rPr lang="el-GR" dirty="0"/>
              <a:t>Τέταρτου επιπέδου</a:t>
            </a:r>
          </a:p>
          <a:p>
            <a:pPr lvl="4"/>
            <a:r>
              <a:rPr lang="el-GR" dirty="0"/>
              <a:t>Πέμπτου επιπέδου</a:t>
            </a:r>
          </a:p>
        </p:txBody>
      </p:sp>
      <p:sp>
        <p:nvSpPr>
          <p:cNvPr id="4" name="Θέση ημερομηνίας 3"/>
          <p:cNvSpPr>
            <a:spLocks noGrp="1"/>
          </p:cNvSpPr>
          <p:nvPr>
            <p:ph type="dt" sz="half" idx="10"/>
          </p:nvPr>
        </p:nvSpPr>
        <p:spPr/>
        <p:txBody>
          <a:bodyPr/>
          <a:lstStyle/>
          <a:p>
            <a:r>
              <a:rPr lang="el-GR"/>
              <a:t>2016</a:t>
            </a:r>
            <a:endParaRPr lang="en-US" dirty="0"/>
          </a:p>
        </p:txBody>
      </p:sp>
      <p:sp>
        <p:nvSpPr>
          <p:cNvPr id="5" name="Θέση υποσέλιδου 4"/>
          <p:cNvSpPr>
            <a:spLocks noGrp="1"/>
          </p:cNvSpPr>
          <p:nvPr>
            <p:ph type="ftr" sz="quarter" idx="11"/>
          </p:nvPr>
        </p:nvSpPr>
        <p:spPr/>
        <p:txBody>
          <a:bodyPr/>
          <a:lstStyle/>
          <a:p>
            <a:r>
              <a:rPr lang="el-GR"/>
              <a:t>Δρ Χαράλαμπος Μουζάκης</a:t>
            </a:r>
            <a:endParaRPr lang="en-US" dirty="0"/>
          </a:p>
        </p:txBody>
      </p:sp>
      <p:sp>
        <p:nvSpPr>
          <p:cNvPr id="6" name="Θέση αριθμού διαφάνειας 5"/>
          <p:cNvSpPr>
            <a:spLocks noGrp="1"/>
          </p:cNvSpPr>
          <p:nvPr>
            <p:ph type="sldNum" sz="quarter" idx="12"/>
          </p:nvPr>
        </p:nvSpPr>
        <p:spPr/>
        <p:txBody>
          <a:bodyPr/>
          <a:lstStyle/>
          <a:p>
            <a:fld id="{D57F1E4F-1CFF-5643-939E-217C01CDF565}" type="slidenum">
              <a:rPr lang="en-US" smtClean="0"/>
              <a:pPr/>
              <a:t>‹#›</a:t>
            </a:fld>
            <a:endParaRPr lang="en-US" dirty="0"/>
          </a:p>
        </p:txBody>
      </p:sp>
      <p:sp>
        <p:nvSpPr>
          <p:cNvPr id="7" name="Rectangle 61"/>
          <p:cNvSpPr/>
          <p:nvPr userDrawn="1"/>
        </p:nvSpPr>
        <p:spPr>
          <a:xfrm>
            <a:off x="0" y="0"/>
            <a:ext cx="467544" cy="6858000"/>
          </a:xfrm>
          <a:prstGeom prst="rect">
            <a:avLst/>
          </a:prstGeom>
          <a:solidFill>
            <a:srgbClr val="931B1B"/>
          </a:solidFill>
          <a:ln>
            <a:noFill/>
          </a:ln>
          <a:effectLst/>
        </p:spPr>
        <p:style>
          <a:lnRef idx="1">
            <a:schemeClr val="accent1"/>
          </a:lnRef>
          <a:fillRef idx="3">
            <a:schemeClr val="accent1"/>
          </a:fillRef>
          <a:effectRef idx="2">
            <a:schemeClr val="accent1"/>
          </a:effectRef>
          <a:fontRef idx="minor">
            <a:schemeClr val="lt1"/>
          </a:fontRef>
        </p:style>
      </p:sp>
      <p:cxnSp>
        <p:nvCxnSpPr>
          <p:cNvPr id="8" name="15 - Ευθεία γραμμή σύνδεσης"/>
          <p:cNvCxnSpPr/>
          <p:nvPr userDrawn="1"/>
        </p:nvCxnSpPr>
        <p:spPr bwMode="auto">
          <a:xfrm>
            <a:off x="1522058" y="1194393"/>
            <a:ext cx="7034182" cy="7353"/>
          </a:xfrm>
          <a:prstGeom prst="line">
            <a:avLst/>
          </a:prstGeom>
          <a:solidFill>
            <a:schemeClr val="accent1"/>
          </a:solidFill>
          <a:ln w="9525" cap="flat" cmpd="sng" algn="ctr">
            <a:solidFill>
              <a:schemeClr val="accent1"/>
            </a:solidFill>
            <a:prstDash val="solid"/>
            <a:round/>
            <a:headEnd type="none" w="med" len="med"/>
            <a:tailEnd type="none" w="med" len="med"/>
          </a:ln>
          <a:effectLst/>
        </p:spPr>
      </p:cxnSp>
      <p:cxnSp>
        <p:nvCxnSpPr>
          <p:cNvPr id="9" name="15 - Ευθεία γραμμή σύνδεσης"/>
          <p:cNvCxnSpPr/>
          <p:nvPr userDrawn="1"/>
        </p:nvCxnSpPr>
        <p:spPr bwMode="auto">
          <a:xfrm>
            <a:off x="467544" y="6453336"/>
            <a:ext cx="8476309" cy="19555"/>
          </a:xfrm>
          <a:prstGeom prst="line">
            <a:avLst/>
          </a:prstGeom>
          <a:solidFill>
            <a:schemeClr val="accent1"/>
          </a:solidFill>
          <a:ln w="9525" cap="flat" cmpd="sng" algn="ctr">
            <a:solidFill>
              <a:schemeClr val="accent4">
                <a:lumMod val="90000"/>
                <a:lumOff val="10000"/>
              </a:schemeClr>
            </a:solidFill>
            <a:prstDash val="solid"/>
            <a:round/>
            <a:headEnd type="none" w="med" len="med"/>
            <a:tailEnd type="none" w="med" len="med"/>
          </a:ln>
          <a:effectLst/>
        </p:spPr>
      </p:cxnSp>
      <p:sp>
        <p:nvSpPr>
          <p:cNvPr id="11" name="Ορθογώνιο 10"/>
          <p:cNvSpPr/>
          <p:nvPr userDrawn="1"/>
        </p:nvSpPr>
        <p:spPr>
          <a:xfrm>
            <a:off x="467544" y="628501"/>
            <a:ext cx="576064" cy="100811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2" name="Πεντάγωνο 11"/>
          <p:cNvSpPr/>
          <p:nvPr userDrawn="1"/>
        </p:nvSpPr>
        <p:spPr>
          <a:xfrm>
            <a:off x="467544" y="603852"/>
            <a:ext cx="675456" cy="792088"/>
          </a:xfrm>
          <a:prstGeom prst="homePlate">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3" name="Τίτλος 1"/>
          <p:cNvSpPr>
            <a:spLocks noGrp="1"/>
          </p:cNvSpPr>
          <p:nvPr>
            <p:ph type="title"/>
          </p:nvPr>
        </p:nvSpPr>
        <p:spPr>
          <a:xfrm>
            <a:off x="1143000" y="365127"/>
            <a:ext cx="7372350" cy="1075390"/>
          </a:xfrm>
        </p:spPr>
        <p:txBody>
          <a:bodyPr>
            <a:normAutofit/>
          </a:bodyPr>
          <a:lstStyle>
            <a:lvl1pPr>
              <a:defRPr sz="4400" b="1"/>
            </a:lvl1pPr>
          </a:lstStyle>
          <a:p>
            <a:r>
              <a:rPr lang="el-GR" dirty="0"/>
              <a:t>Στυλ κύριου τίτλου</a:t>
            </a:r>
          </a:p>
        </p:txBody>
      </p:sp>
    </p:spTree>
    <p:extLst>
      <p:ext uri="{BB962C8B-B14F-4D97-AF65-F5344CB8AC3E}">
        <p14:creationId xmlns:p14="http://schemas.microsoft.com/office/powerpoint/2010/main" val="39898572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dirty="0"/>
          </a:p>
        </p:txBody>
      </p:sp>
      <p:sp>
        <p:nvSpPr>
          <p:cNvPr id="3" name="Content Placeholder 2"/>
          <p:cNvSpPr>
            <a:spLocks noGrp="1"/>
          </p:cNvSpPr>
          <p:nvPr>
            <p:ph idx="1"/>
          </p:nvPr>
        </p:nvSpPr>
        <p:spPr/>
        <p:txBody>
          <a:body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10"/>
          </p:nvPr>
        </p:nvSpPr>
        <p:spPr/>
        <p:txBody>
          <a:bodyPr/>
          <a:lstStyle/>
          <a:p>
            <a:r>
              <a:rPr lang="el-GR" smtClean="0"/>
              <a:t>2016</a:t>
            </a:r>
            <a:endParaRPr lang="en-US" dirty="0"/>
          </a:p>
        </p:txBody>
      </p:sp>
      <p:sp>
        <p:nvSpPr>
          <p:cNvPr id="5" name="Footer Placeholder 4"/>
          <p:cNvSpPr>
            <a:spLocks noGrp="1"/>
          </p:cNvSpPr>
          <p:nvPr>
            <p:ph type="ftr" sz="quarter" idx="11"/>
          </p:nvPr>
        </p:nvSpPr>
        <p:spPr/>
        <p:txBody>
          <a:bodyPr/>
          <a:lstStyle/>
          <a:p>
            <a:r>
              <a:rPr lang="el-GR" smtClean="0"/>
              <a:t>Δρ Χαράλαμπος Μουζάκης</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
        <p:nvSpPr>
          <p:cNvPr id="7" name="Rectangle 61"/>
          <p:cNvSpPr/>
          <p:nvPr userDrawn="1"/>
        </p:nvSpPr>
        <p:spPr>
          <a:xfrm>
            <a:off x="0" y="0"/>
            <a:ext cx="467544" cy="6858000"/>
          </a:xfrm>
          <a:prstGeom prst="rect">
            <a:avLst/>
          </a:prstGeom>
          <a:solidFill>
            <a:srgbClr val="931B1B"/>
          </a:solidFill>
          <a:ln>
            <a:noFill/>
          </a:ln>
          <a:effectLst/>
        </p:spPr>
        <p:style>
          <a:lnRef idx="1">
            <a:schemeClr val="accent1"/>
          </a:lnRef>
          <a:fillRef idx="3">
            <a:schemeClr val="accent1"/>
          </a:fillRef>
          <a:effectRef idx="2">
            <a:schemeClr val="accent1"/>
          </a:effectRef>
          <a:fontRef idx="minor">
            <a:schemeClr val="lt1"/>
          </a:fontRef>
        </p:style>
      </p:sp>
      <p:cxnSp>
        <p:nvCxnSpPr>
          <p:cNvPr id="8" name="15 - Ευθεία γραμμή σύνδεσης"/>
          <p:cNvCxnSpPr/>
          <p:nvPr userDrawn="1"/>
        </p:nvCxnSpPr>
        <p:spPr bwMode="auto">
          <a:xfrm>
            <a:off x="1522058" y="1194393"/>
            <a:ext cx="7034182" cy="7353"/>
          </a:xfrm>
          <a:prstGeom prst="line">
            <a:avLst/>
          </a:prstGeom>
          <a:solidFill>
            <a:schemeClr val="accent1"/>
          </a:solidFill>
          <a:ln w="9525" cap="flat" cmpd="sng" algn="ctr">
            <a:solidFill>
              <a:schemeClr val="accent1"/>
            </a:solidFill>
            <a:prstDash val="solid"/>
            <a:round/>
            <a:headEnd type="none" w="med" len="med"/>
            <a:tailEnd type="none" w="med" len="med"/>
          </a:ln>
          <a:effectLst/>
        </p:spPr>
      </p:cxnSp>
      <p:cxnSp>
        <p:nvCxnSpPr>
          <p:cNvPr id="9" name="15 - Ευθεία γραμμή σύνδεσης"/>
          <p:cNvCxnSpPr/>
          <p:nvPr userDrawn="1"/>
        </p:nvCxnSpPr>
        <p:spPr bwMode="auto">
          <a:xfrm>
            <a:off x="467544" y="6453336"/>
            <a:ext cx="8476309" cy="19555"/>
          </a:xfrm>
          <a:prstGeom prst="line">
            <a:avLst/>
          </a:prstGeom>
          <a:solidFill>
            <a:schemeClr val="accent1"/>
          </a:solidFill>
          <a:ln w="9525" cap="flat" cmpd="sng" algn="ctr">
            <a:solidFill>
              <a:schemeClr val="accent4">
                <a:lumMod val="90000"/>
                <a:lumOff val="10000"/>
              </a:schemeClr>
            </a:solidFill>
            <a:prstDash val="solid"/>
            <a:round/>
            <a:headEnd type="none" w="med" len="med"/>
            <a:tailEnd type="none" w="med" len="med"/>
          </a:ln>
          <a:effectLst/>
        </p:spPr>
      </p:cxnSp>
      <p:sp>
        <p:nvSpPr>
          <p:cNvPr id="10" name="Ορθογώνιο 9"/>
          <p:cNvSpPr/>
          <p:nvPr userDrawn="1"/>
        </p:nvSpPr>
        <p:spPr>
          <a:xfrm>
            <a:off x="467544" y="628501"/>
            <a:ext cx="576064" cy="100811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1" name="Πεντάγωνο 10"/>
          <p:cNvSpPr/>
          <p:nvPr userDrawn="1"/>
        </p:nvSpPr>
        <p:spPr>
          <a:xfrm>
            <a:off x="467544" y="603852"/>
            <a:ext cx="675456" cy="792088"/>
          </a:xfrm>
          <a:prstGeom prst="homePlate">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Tree>
    <p:extLst>
      <p:ext uri="{BB962C8B-B14F-4D97-AF65-F5344CB8AC3E}">
        <p14:creationId xmlns:p14="http://schemas.microsoft.com/office/powerpoint/2010/main" val="10497319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l-GR" smtClean="0"/>
              <a:t>Στυλ κύριου τίτλου</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smtClean="0"/>
              <a:t>Επεξεργασία στυλ υποδείγματος κειμένου</a:t>
            </a:r>
          </a:p>
        </p:txBody>
      </p:sp>
      <p:sp>
        <p:nvSpPr>
          <p:cNvPr id="4" name="Date Placeholder 3"/>
          <p:cNvSpPr>
            <a:spLocks noGrp="1"/>
          </p:cNvSpPr>
          <p:nvPr>
            <p:ph type="dt" sz="half" idx="10"/>
          </p:nvPr>
        </p:nvSpPr>
        <p:spPr/>
        <p:txBody>
          <a:bodyPr/>
          <a:lstStyle/>
          <a:p>
            <a:fld id="{DABB9B27-4D02-2940-AED5-BC8F2B3B1507}" type="datetimeFigureOut">
              <a:rPr lang="en-US" smtClean="0"/>
              <a:pPr/>
              <a:t>11/19/2022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0206074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5" name="Date Placeholder 4"/>
          <p:cNvSpPr>
            <a:spLocks noGrp="1"/>
          </p:cNvSpPr>
          <p:nvPr>
            <p:ph type="dt" sz="half" idx="10"/>
          </p:nvPr>
        </p:nvSpPr>
        <p:spPr/>
        <p:txBody>
          <a:bodyPr/>
          <a:lstStyle/>
          <a:p>
            <a:fld id="{4D9FFFB4-400D-1240-AB24-6F86C96D4DFB}" type="datetimeFigureOut">
              <a:rPr lang="en-US" smtClean="0"/>
              <a:pPr/>
              <a:t>11/19/2022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0139464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l-GR" smtClean="0"/>
              <a:t>Στυλ κύριου τίτλου</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Επεξεργασία στυλ υποδείγματος κειμένου</a:t>
            </a:r>
          </a:p>
        </p:txBody>
      </p:sp>
      <p:sp>
        <p:nvSpPr>
          <p:cNvPr id="4" name="Content Placeholder 3"/>
          <p:cNvSpPr>
            <a:spLocks noGrp="1"/>
          </p:cNvSpPr>
          <p:nvPr>
            <p:ph sz="half" idx="2"/>
          </p:nvPr>
        </p:nvSpPr>
        <p:spPr>
          <a:xfrm>
            <a:off x="629842" y="2505075"/>
            <a:ext cx="3868340" cy="3684588"/>
          </a:xfrm>
        </p:spPr>
        <p:txBody>
          <a:body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Επεξεργασία στυλ υποδείγματος κειμένου</a:t>
            </a:r>
          </a:p>
        </p:txBody>
      </p:sp>
      <p:sp>
        <p:nvSpPr>
          <p:cNvPr id="6" name="Content Placeholder 5"/>
          <p:cNvSpPr>
            <a:spLocks noGrp="1"/>
          </p:cNvSpPr>
          <p:nvPr>
            <p:ph sz="quarter" idx="4"/>
          </p:nvPr>
        </p:nvSpPr>
        <p:spPr>
          <a:xfrm>
            <a:off x="4629150" y="2505075"/>
            <a:ext cx="3887391" cy="3684588"/>
          </a:xfrm>
        </p:spPr>
        <p:txBody>
          <a:body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7" name="Date Placeholder 6"/>
          <p:cNvSpPr>
            <a:spLocks noGrp="1"/>
          </p:cNvSpPr>
          <p:nvPr>
            <p:ph type="dt" sz="half" idx="10"/>
          </p:nvPr>
        </p:nvSpPr>
        <p:spPr/>
        <p:txBody>
          <a:bodyPr/>
          <a:lstStyle/>
          <a:p>
            <a:fld id="{E6D2F403-9584-1749-B6AB-5E1C5F94527C}" type="datetimeFigureOut">
              <a:rPr lang="en-US" smtClean="0"/>
              <a:pPr/>
              <a:t>11/19/2022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1826420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dirty="0"/>
          </a:p>
        </p:txBody>
      </p:sp>
      <p:sp>
        <p:nvSpPr>
          <p:cNvPr id="3" name="Date Placeholder 2"/>
          <p:cNvSpPr>
            <a:spLocks noGrp="1"/>
          </p:cNvSpPr>
          <p:nvPr>
            <p:ph type="dt" sz="half" idx="10"/>
          </p:nvPr>
        </p:nvSpPr>
        <p:spPr/>
        <p:txBody>
          <a:bodyPr/>
          <a:lstStyle/>
          <a:p>
            <a:fld id="{A58C0351-EB03-5444-BA93-B7E778374E24}" type="datetimeFigureOut">
              <a:rPr lang="en-US" smtClean="0"/>
              <a:pPr/>
              <a:t>11/19/2022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9544513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D9FFFB4-400D-1240-AB24-6F86C96D4DFB}" type="datetimeFigureOut">
              <a:rPr lang="en-US" smtClean="0"/>
              <a:pPr/>
              <a:t>11/19/2022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2141902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l-GR" smtClean="0"/>
              <a:t>Στυλ κύριου τίτλου</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smtClean="0"/>
              <a:t>Επεξεργασία στυλ υποδείγματος κειμένου</a:t>
            </a:r>
          </a:p>
        </p:txBody>
      </p:sp>
      <p:sp>
        <p:nvSpPr>
          <p:cNvPr id="5" name="Date Placeholder 4"/>
          <p:cNvSpPr>
            <a:spLocks noGrp="1"/>
          </p:cNvSpPr>
          <p:nvPr>
            <p:ph type="dt" sz="half" idx="10"/>
          </p:nvPr>
        </p:nvSpPr>
        <p:spPr/>
        <p:txBody>
          <a:bodyPr/>
          <a:lstStyle/>
          <a:p>
            <a:fld id="{C1EB8CB6-48D8-4E47-B0D3-B56230F429D0}" type="datetimeFigureOut">
              <a:rPr lang="en-US" smtClean="0"/>
              <a:pPr/>
              <a:t>11/19/2022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2828543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l-GR" smtClean="0"/>
              <a:t>Στυλ κύριου τίτλου</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l-GR" smtClean="0"/>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smtClean="0"/>
              <a:t>Επεξεργασία στυλ υποδείγματος κειμένου</a:t>
            </a:r>
          </a:p>
        </p:txBody>
      </p:sp>
      <p:sp>
        <p:nvSpPr>
          <p:cNvPr id="5" name="Date Placeholder 4"/>
          <p:cNvSpPr>
            <a:spLocks noGrp="1"/>
          </p:cNvSpPr>
          <p:nvPr>
            <p:ph type="dt" sz="half" idx="10"/>
          </p:nvPr>
        </p:nvSpPr>
        <p:spPr/>
        <p:txBody>
          <a:bodyPr/>
          <a:lstStyle/>
          <a:p>
            <a:fld id="{4D9FFFB4-400D-1240-AB24-6F86C96D4DFB}" type="datetimeFigureOut">
              <a:rPr lang="en-US" smtClean="0"/>
              <a:pPr/>
              <a:t>11/19/2022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9321984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l-GR" smtClean="0"/>
              <a:t>Στυλ κύριου τίτλου</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D9FFFB4-400D-1240-AB24-6F86C96D4DFB}" type="datetimeFigureOut">
              <a:rPr lang="en-US" smtClean="0"/>
              <a:pPr/>
              <a:t>11/19/2022</a:t>
            </a:fld>
            <a:endParaRPr 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57F1E4F-1CFF-5643-939E-217C01CDF565}" type="slidenum">
              <a:rPr lang="en-US" smtClean="0"/>
              <a:pPr/>
              <a:t>‹#›</a:t>
            </a:fld>
            <a:endParaRPr lang="en-US" dirty="0"/>
          </a:p>
        </p:txBody>
      </p:sp>
      <p:sp>
        <p:nvSpPr>
          <p:cNvPr id="7" name="Freeform 8"/>
          <p:cNvSpPr/>
          <p:nvPr userDrawn="1"/>
        </p:nvSpPr>
        <p:spPr bwMode="auto">
          <a:xfrm>
            <a:off x="163906" y="796626"/>
            <a:ext cx="865983" cy="781781"/>
          </a:xfrm>
          <a:custGeom>
            <a:avLst/>
            <a:gdLst/>
            <a:ahLst/>
            <a:cxnLst/>
            <a:rect l="l" t="t" r="r" b="b"/>
            <a:pathLst>
              <a:path w="8042" h="10000">
                <a:moveTo>
                  <a:pt x="5799" y="10000"/>
                </a:moveTo>
                <a:cubicBezTo>
                  <a:pt x="5880" y="10000"/>
                  <a:pt x="5934" y="9940"/>
                  <a:pt x="5961" y="9880"/>
                </a:cubicBezTo>
                <a:cubicBezTo>
                  <a:pt x="5961" y="9820"/>
                  <a:pt x="5988" y="9820"/>
                  <a:pt x="5988" y="9820"/>
                </a:cubicBezTo>
                <a:lnTo>
                  <a:pt x="8042" y="5260"/>
                </a:lnTo>
                <a:cubicBezTo>
                  <a:pt x="8096" y="5140"/>
                  <a:pt x="8096" y="4901"/>
                  <a:pt x="8042" y="4721"/>
                </a:cubicBezTo>
                <a:lnTo>
                  <a:pt x="5988" y="221"/>
                </a:lnTo>
                <a:cubicBezTo>
                  <a:pt x="5988" y="160"/>
                  <a:pt x="5961" y="160"/>
                  <a:pt x="5961" y="160"/>
                </a:cubicBezTo>
                <a:cubicBezTo>
                  <a:pt x="5934" y="101"/>
                  <a:pt x="5880" y="41"/>
                  <a:pt x="5799" y="41"/>
                </a:cubicBezTo>
                <a:lnTo>
                  <a:pt x="18" y="0"/>
                </a:lnTo>
                <a:cubicBezTo>
                  <a:pt x="12" y="3330"/>
                  <a:pt x="6" y="6661"/>
                  <a:pt x="0" y="9991"/>
                </a:cubicBezTo>
                <a:lnTo>
                  <a:pt x="5799" y="10000"/>
                </a:lnTo>
                <a:close/>
              </a:path>
            </a:pathLst>
          </a:custGeom>
          <a:solidFill>
            <a:schemeClr val="accent1"/>
          </a:solidFill>
          <a:ln>
            <a:noFill/>
          </a:ln>
        </p:spPr>
      </p:sp>
    </p:spTree>
    <p:extLst>
      <p:ext uri="{BB962C8B-B14F-4D97-AF65-F5344CB8AC3E}">
        <p14:creationId xmlns:p14="http://schemas.microsoft.com/office/powerpoint/2010/main" val="1223239654"/>
      </p:ext>
    </p:extLst>
  </p:cSld>
  <p:clrMap bg1="lt1" tx1="dk1" bg2="lt2" tx2="dk2" accent1="accent1" accent2="accent2" accent3="accent3" accent4="accent4" accent5="accent5" accent6="accent6" hlink="hlink" folHlink="folHlink"/>
  <p:sldLayoutIdLst>
    <p:sldLayoutId id="2147484716" r:id="rId1"/>
    <p:sldLayoutId id="2147484717" r:id="rId2"/>
    <p:sldLayoutId id="2147484718" r:id="rId3"/>
    <p:sldLayoutId id="2147484719" r:id="rId4"/>
    <p:sldLayoutId id="2147484720" r:id="rId5"/>
    <p:sldLayoutId id="2147484721" r:id="rId6"/>
    <p:sldLayoutId id="2147484722" r:id="rId7"/>
    <p:sldLayoutId id="2147484723" r:id="rId8"/>
    <p:sldLayoutId id="2147484724" r:id="rId9"/>
    <p:sldLayoutId id="2147484725" r:id="rId10"/>
    <p:sldLayoutId id="2147484726" r:id="rId11"/>
    <p:sldLayoutId id="2147484472"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hyperlink" Target="http://chamilo.datacenter.uoc.gr/metchamilo/courses/NEOELLHNIKHLOGOTEXNIAGNWRIMIAMETON/index.php?id_session=0"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1.jp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2.jp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8.xml.rels><?xml version="1.0" encoding="UTF-8" standalone="yes"?>
<Relationships xmlns="http://schemas.openxmlformats.org/package/2006/relationships"><Relationship Id="rId8" Type="http://schemas.openxmlformats.org/officeDocument/2006/relationships/diagramLayout" Target="../diagrams/layout5.xml"/><Relationship Id="rId3" Type="http://schemas.openxmlformats.org/officeDocument/2006/relationships/diagramLayout" Target="../diagrams/layout4.xml"/><Relationship Id="rId7" Type="http://schemas.openxmlformats.org/officeDocument/2006/relationships/diagramData" Target="../diagrams/data5.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11" Type="http://schemas.microsoft.com/office/2007/relationships/diagramDrawing" Target="../diagrams/drawing5.xml"/><Relationship Id="rId5" Type="http://schemas.openxmlformats.org/officeDocument/2006/relationships/diagramColors" Target="../diagrams/colors4.xml"/><Relationship Id="rId10" Type="http://schemas.openxmlformats.org/officeDocument/2006/relationships/diagramColors" Target="../diagrams/colors5.xml"/><Relationship Id="rId4" Type="http://schemas.openxmlformats.org/officeDocument/2006/relationships/diagramQuickStyle" Target="../diagrams/quickStyle4.xml"/><Relationship Id="rId9" Type="http://schemas.openxmlformats.org/officeDocument/2006/relationships/diagramQuickStyle" Target="../diagrams/quickStyle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17000">
              <a:schemeClr val="accent1">
                <a:lumMod val="20000"/>
                <a:lumOff val="8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1741144" y="1084772"/>
            <a:ext cx="6430090" cy="1872208"/>
          </a:xfrm>
          <a:solidFill>
            <a:schemeClr val="accent1">
              <a:lumMod val="60000"/>
              <a:lumOff val="40000"/>
            </a:schemeClr>
          </a:solidFill>
        </p:spPr>
        <p:txBody>
          <a:bodyPr>
            <a:noAutofit/>
          </a:bodyPr>
          <a:lstStyle/>
          <a:p>
            <a:r>
              <a:rPr lang="el-GR" sz="2000" b="1" dirty="0" smtClean="0">
                <a:latin typeface="+mn-lt"/>
              </a:rPr>
              <a:t>Σχεδιασμός, υλοποίηση και αποτίμηση εκπαιδευτικού υλικού για Συμπληρωματική Σχολική ΕξΑΕ στη Δευτεροβάθμια Εκπαίδευση στο μάθημα της Λογοτεχνίας Α΄Λυκείου: Γνωριμία με τον ποιητή Κωνσταντίνο Καβάφη : «Η περίπτωση της Ιθάκης»</a:t>
            </a:r>
            <a:endParaRPr lang="el-GR" sz="2000" b="1" dirty="0">
              <a:solidFill>
                <a:srgbClr val="C00000"/>
              </a:solidFill>
              <a:latin typeface="+mn-lt"/>
            </a:endParaRPr>
          </a:p>
        </p:txBody>
      </p:sp>
      <p:cxnSp>
        <p:nvCxnSpPr>
          <p:cNvPr id="16" name="15 - Ευθεία γραμμή σύνδεσης"/>
          <p:cNvCxnSpPr/>
          <p:nvPr/>
        </p:nvCxnSpPr>
        <p:spPr bwMode="auto">
          <a:xfrm>
            <a:off x="1789760" y="1045383"/>
            <a:ext cx="7034182" cy="7353"/>
          </a:xfrm>
          <a:prstGeom prst="line">
            <a:avLst/>
          </a:prstGeom>
          <a:solidFill>
            <a:schemeClr val="accent1"/>
          </a:solidFill>
          <a:ln w="9525" cap="flat" cmpd="sng" algn="ctr">
            <a:solidFill>
              <a:schemeClr val="accent1"/>
            </a:solidFill>
            <a:prstDash val="solid"/>
            <a:round/>
            <a:headEnd type="none" w="med" len="med"/>
            <a:tailEnd type="none" w="med" len="med"/>
          </a:ln>
          <a:effectLst/>
        </p:spPr>
      </p:cxnSp>
      <p:sp>
        <p:nvSpPr>
          <p:cNvPr id="3081" name="11 - Ορθογώνιο"/>
          <p:cNvSpPr>
            <a:spLocks noChangeArrowheads="1"/>
          </p:cNvSpPr>
          <p:nvPr/>
        </p:nvSpPr>
        <p:spPr bwMode="auto">
          <a:xfrm>
            <a:off x="1604896" y="251187"/>
            <a:ext cx="7403909" cy="523220"/>
          </a:xfrm>
          <a:prstGeom prst="rect">
            <a:avLst/>
          </a:prstGeom>
          <a:noFill/>
          <a:ln w="9525">
            <a:noFill/>
            <a:miter lim="800000"/>
            <a:headEnd/>
            <a:tailEnd/>
          </a:ln>
        </p:spPr>
        <p:txBody>
          <a:bodyPr wrap="square">
            <a:spAutoFit/>
          </a:bodyPr>
          <a:lstStyle/>
          <a:p>
            <a:pPr algn="ctr"/>
            <a:r>
              <a:rPr lang="el-GR" sz="1400" dirty="0">
                <a:latin typeface="Book Antiqua" panose="02040602050305030304" pitchFamily="18" charset="0"/>
              </a:rPr>
              <a:t>Πρόγραμμα Μεταπτυχιακών Σπουδών: </a:t>
            </a:r>
            <a:endParaRPr lang="en-US" sz="1400" dirty="0">
              <a:latin typeface="Book Antiqua" panose="02040602050305030304" pitchFamily="18" charset="0"/>
            </a:endParaRPr>
          </a:p>
          <a:p>
            <a:pPr algn="ctr"/>
            <a:r>
              <a:rPr lang="el-GR" sz="1400" dirty="0">
                <a:latin typeface="Book Antiqua" panose="02040602050305030304" pitchFamily="18" charset="0"/>
              </a:rPr>
              <a:t>«Επιστήμες της Αγωγής - Εξ Αποστάσεως Εκπαίδευση  με την χρήση των ΤΠΕ (e-</a:t>
            </a:r>
            <a:r>
              <a:rPr lang="el-GR" sz="1400" dirty="0" err="1">
                <a:latin typeface="Book Antiqua" panose="02040602050305030304" pitchFamily="18" charset="0"/>
              </a:rPr>
              <a:t>Learning</a:t>
            </a:r>
            <a:r>
              <a:rPr lang="el-GR" sz="1400" dirty="0">
                <a:latin typeface="Book Antiqua" panose="02040602050305030304" pitchFamily="18" charset="0"/>
              </a:rPr>
              <a:t>)»</a:t>
            </a:r>
            <a:endParaRPr lang="el-GR" sz="1200" dirty="0">
              <a:latin typeface="Book Antiqua" panose="02040602050305030304" pitchFamily="18" charset="0"/>
            </a:endParaRPr>
          </a:p>
        </p:txBody>
      </p:sp>
      <p:sp>
        <p:nvSpPr>
          <p:cNvPr id="11" name="Rectangle 1"/>
          <p:cNvSpPr>
            <a:spLocks noChangeArrowheads="1"/>
          </p:cNvSpPr>
          <p:nvPr/>
        </p:nvSpPr>
        <p:spPr bwMode="auto">
          <a:xfrm>
            <a:off x="1187624" y="5933891"/>
            <a:ext cx="7204270" cy="4001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sz="2000" b="0" i="1" u="none" strike="noStrike" cap="none" normalizeH="0" baseline="0" dirty="0">
                <a:ln>
                  <a:noFill/>
                </a:ln>
                <a:solidFill>
                  <a:schemeClr val="tx1"/>
                </a:solidFill>
                <a:effectLst/>
                <a:latin typeface="Book Antiqua" pitchFamily="18" charset="0"/>
                <a:ea typeface="Times New Roman" pitchFamily="18" charset="0"/>
                <a:cs typeface="Arial" pitchFamily="34" charset="0"/>
              </a:rPr>
              <a:t>Ρέθυμνο</a:t>
            </a:r>
            <a:r>
              <a:rPr kumimoji="0" lang="el-GR" sz="2000" b="0" i="1" u="none" strike="noStrike" cap="none" normalizeH="0" baseline="0">
                <a:ln>
                  <a:noFill/>
                </a:ln>
                <a:solidFill>
                  <a:schemeClr val="tx1"/>
                </a:solidFill>
                <a:effectLst/>
                <a:latin typeface="Book Antiqua" pitchFamily="18" charset="0"/>
                <a:ea typeface="Times New Roman" pitchFamily="18" charset="0"/>
                <a:cs typeface="Arial" pitchFamily="34" charset="0"/>
              </a:rPr>
              <a:t>,</a:t>
            </a:r>
            <a:r>
              <a:rPr kumimoji="0" lang="el-GR" sz="2000" b="0" i="1" u="none" strike="noStrike" cap="none" normalizeH="0">
                <a:ln>
                  <a:noFill/>
                </a:ln>
                <a:solidFill>
                  <a:schemeClr val="tx1"/>
                </a:solidFill>
                <a:effectLst/>
                <a:latin typeface="Book Antiqua" pitchFamily="18" charset="0"/>
                <a:ea typeface="Times New Roman" pitchFamily="18" charset="0"/>
                <a:cs typeface="Arial" pitchFamily="34" charset="0"/>
              </a:rPr>
              <a:t> </a:t>
            </a:r>
            <a:r>
              <a:rPr kumimoji="0" lang="el-GR" sz="2000" b="0" i="1" u="none" strike="noStrike" cap="none" normalizeH="0" smtClean="0">
                <a:ln>
                  <a:noFill/>
                </a:ln>
                <a:solidFill>
                  <a:schemeClr val="tx1"/>
                </a:solidFill>
                <a:effectLst/>
                <a:latin typeface="Book Antiqua" pitchFamily="18" charset="0"/>
                <a:ea typeface="Times New Roman" pitchFamily="18" charset="0"/>
                <a:cs typeface="Arial" pitchFamily="34" charset="0"/>
              </a:rPr>
              <a:t>2022</a:t>
            </a:r>
            <a:endParaRPr kumimoji="0" lang="el-GR" sz="2000" b="0" i="1" u="none" strike="noStrike" cap="none" normalizeH="0" baseline="0" dirty="0">
              <a:ln>
                <a:noFill/>
              </a:ln>
              <a:solidFill>
                <a:schemeClr val="tx1"/>
              </a:solidFill>
              <a:effectLst/>
              <a:latin typeface="Arial" pitchFamily="34" charset="0"/>
              <a:cs typeface="Arial" pitchFamily="34" charset="0"/>
            </a:endParaRPr>
          </a:p>
        </p:txBody>
      </p:sp>
      <p:cxnSp>
        <p:nvCxnSpPr>
          <p:cNvPr id="7" name="15 - Ευθεία γραμμή σύνδεσης"/>
          <p:cNvCxnSpPr/>
          <p:nvPr/>
        </p:nvCxnSpPr>
        <p:spPr bwMode="auto">
          <a:xfrm flipV="1">
            <a:off x="1789760" y="1101540"/>
            <a:ext cx="7034182" cy="1"/>
          </a:xfrm>
          <a:prstGeom prst="line">
            <a:avLst/>
          </a:prstGeom>
          <a:solidFill>
            <a:schemeClr val="accent1"/>
          </a:solidFill>
          <a:ln w="9525" cap="flat" cmpd="sng" algn="ctr">
            <a:solidFill>
              <a:schemeClr val="accent1"/>
            </a:solidFill>
            <a:prstDash val="solid"/>
            <a:round/>
            <a:headEnd type="none" w="med" len="med"/>
            <a:tailEnd type="none" w="med" len="med"/>
          </a:ln>
          <a:effectLst/>
        </p:spPr>
      </p:cxnSp>
      <p:cxnSp>
        <p:nvCxnSpPr>
          <p:cNvPr id="9" name="15 - Ευθεία γραμμή σύνδεσης"/>
          <p:cNvCxnSpPr/>
          <p:nvPr/>
        </p:nvCxnSpPr>
        <p:spPr bwMode="auto">
          <a:xfrm>
            <a:off x="1638680" y="5589240"/>
            <a:ext cx="6991725" cy="12969"/>
          </a:xfrm>
          <a:prstGeom prst="line">
            <a:avLst/>
          </a:prstGeom>
          <a:solidFill>
            <a:schemeClr val="accent1"/>
          </a:solidFill>
          <a:ln w="9525" cap="flat" cmpd="sng" algn="ctr">
            <a:solidFill>
              <a:schemeClr val="accent4">
                <a:lumMod val="90000"/>
                <a:lumOff val="10000"/>
              </a:schemeClr>
            </a:solidFill>
            <a:prstDash val="solid"/>
            <a:round/>
            <a:headEnd type="none" w="med" len="med"/>
            <a:tailEnd type="none" w="med" len="med"/>
          </a:ln>
          <a:effectLst/>
        </p:spPr>
      </p:cxnSp>
      <p:sp>
        <p:nvSpPr>
          <p:cNvPr id="10" name="9 - Ορθογώνιο"/>
          <p:cNvSpPr/>
          <p:nvPr/>
        </p:nvSpPr>
        <p:spPr>
          <a:xfrm>
            <a:off x="1355320" y="3483916"/>
            <a:ext cx="6840760" cy="584775"/>
          </a:xfrm>
          <a:prstGeom prst="rect">
            <a:avLst/>
          </a:prstGeom>
        </p:spPr>
        <p:txBody>
          <a:bodyPr wrap="square">
            <a:spAutoFit/>
          </a:bodyPr>
          <a:lstStyle/>
          <a:p>
            <a:pPr algn="ctr"/>
            <a:r>
              <a:rPr lang="el-GR" sz="3200" dirty="0" smtClean="0"/>
              <a:t>Μπινάκη Κωστούλα</a:t>
            </a:r>
            <a:endParaRPr lang="el-GR" sz="3200" dirty="0"/>
          </a:p>
        </p:txBody>
      </p:sp>
      <p:sp>
        <p:nvSpPr>
          <p:cNvPr id="4" name="TextBox 3"/>
          <p:cNvSpPr txBox="1"/>
          <p:nvPr/>
        </p:nvSpPr>
        <p:spPr>
          <a:xfrm>
            <a:off x="1547664" y="4068691"/>
            <a:ext cx="6567470" cy="369332"/>
          </a:xfrm>
          <a:prstGeom prst="rect">
            <a:avLst/>
          </a:prstGeom>
          <a:noFill/>
        </p:spPr>
        <p:txBody>
          <a:bodyPr wrap="square" rtlCol="0">
            <a:spAutoFit/>
          </a:bodyPr>
          <a:lstStyle/>
          <a:p>
            <a:pPr algn="ctr"/>
            <a:r>
              <a:rPr lang="el-GR" dirty="0" smtClean="0"/>
              <a:t>Επιτροπή Κρίσης ΔΕ</a:t>
            </a:r>
          </a:p>
        </p:txBody>
      </p:sp>
      <p:sp>
        <p:nvSpPr>
          <p:cNvPr id="6" name="TextBox 5"/>
          <p:cNvSpPr txBox="1"/>
          <p:nvPr/>
        </p:nvSpPr>
        <p:spPr>
          <a:xfrm>
            <a:off x="827584" y="4653466"/>
            <a:ext cx="2952328" cy="646331"/>
          </a:xfrm>
          <a:prstGeom prst="rect">
            <a:avLst/>
          </a:prstGeom>
          <a:noFill/>
        </p:spPr>
        <p:txBody>
          <a:bodyPr wrap="square" rtlCol="0">
            <a:spAutoFit/>
          </a:bodyPr>
          <a:lstStyle/>
          <a:p>
            <a:r>
              <a:rPr lang="el-GR" i="1" dirty="0" smtClean="0"/>
              <a:t>Αναστασιάδης Παναγιώτης</a:t>
            </a:r>
          </a:p>
          <a:p>
            <a:r>
              <a:rPr lang="el-GR" i="1" dirty="0" smtClean="0"/>
              <a:t>Καθηγητής Παν/</a:t>
            </a:r>
            <a:r>
              <a:rPr lang="el-GR" i="1" dirty="0" err="1" smtClean="0"/>
              <a:t>μιου</a:t>
            </a:r>
            <a:r>
              <a:rPr lang="el-GR" i="1" dirty="0" smtClean="0"/>
              <a:t> Κρήτης</a:t>
            </a:r>
            <a:endParaRPr lang="en-US" i="1" dirty="0"/>
          </a:p>
        </p:txBody>
      </p:sp>
      <p:sp>
        <p:nvSpPr>
          <p:cNvPr id="8" name="TextBox 7"/>
          <p:cNvSpPr txBox="1"/>
          <p:nvPr/>
        </p:nvSpPr>
        <p:spPr>
          <a:xfrm>
            <a:off x="3779912" y="4595627"/>
            <a:ext cx="2448272" cy="1235809"/>
          </a:xfrm>
          <a:prstGeom prst="rect">
            <a:avLst/>
          </a:prstGeom>
          <a:noFill/>
        </p:spPr>
        <p:txBody>
          <a:bodyPr wrap="square" rtlCol="0">
            <a:spAutoFit/>
          </a:bodyPr>
          <a:lstStyle/>
          <a:p>
            <a:r>
              <a:rPr lang="el-GR" dirty="0" smtClean="0"/>
              <a:t>Βιταλάκη Μαρία</a:t>
            </a:r>
          </a:p>
          <a:p>
            <a:r>
              <a:rPr lang="el-GR" i="1" dirty="0" smtClean="0"/>
              <a:t>Επίκουρη Καθηγήτρια Πανεπιστημίου Κρήτης</a:t>
            </a:r>
          </a:p>
          <a:p>
            <a:endParaRPr lang="en-US" dirty="0"/>
          </a:p>
        </p:txBody>
      </p:sp>
      <p:sp>
        <p:nvSpPr>
          <p:cNvPr id="12" name="TextBox 11"/>
          <p:cNvSpPr txBox="1"/>
          <p:nvPr/>
        </p:nvSpPr>
        <p:spPr>
          <a:xfrm>
            <a:off x="6372200" y="4595627"/>
            <a:ext cx="2451742" cy="1200329"/>
          </a:xfrm>
          <a:prstGeom prst="rect">
            <a:avLst/>
          </a:prstGeom>
          <a:noFill/>
        </p:spPr>
        <p:txBody>
          <a:bodyPr wrap="square" rtlCol="0">
            <a:spAutoFit/>
          </a:bodyPr>
          <a:lstStyle/>
          <a:p>
            <a:r>
              <a:rPr lang="el-GR" i="1" dirty="0" smtClean="0"/>
              <a:t>Ιβρίντελη Μαρία</a:t>
            </a:r>
          </a:p>
          <a:p>
            <a:r>
              <a:rPr lang="el-GR" i="1" dirty="0" smtClean="0"/>
              <a:t>Επίκουρη Καθηγήτρια Πανεπιστημίου Κρήτης</a:t>
            </a:r>
          </a:p>
          <a:p>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gradFill>
          <a:gsLst>
            <a:gs pos="0">
              <a:schemeClr val="accent3">
                <a:lumMod val="5000"/>
                <a:lumOff val="95000"/>
              </a:schemeClr>
            </a:gs>
            <a:gs pos="74000">
              <a:schemeClr val="accent3">
                <a:lumMod val="45000"/>
                <a:lumOff val="55000"/>
              </a:schemeClr>
            </a:gs>
            <a:gs pos="83000">
              <a:schemeClr val="accent3">
                <a:lumMod val="45000"/>
                <a:lumOff val="55000"/>
              </a:schemeClr>
            </a:gs>
            <a:gs pos="100000">
              <a:schemeClr val="accent3">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Τίτλος 1"/>
          <p:cNvSpPr>
            <a:spLocks noGrp="1"/>
          </p:cNvSpPr>
          <p:nvPr>
            <p:ph type="title"/>
          </p:nvPr>
        </p:nvSpPr>
        <p:spPr>
          <a:xfrm>
            <a:off x="1187624" y="332656"/>
            <a:ext cx="7848872" cy="765652"/>
          </a:xfrm>
        </p:spPr>
        <p:txBody>
          <a:bodyPr>
            <a:noAutofit/>
          </a:bodyPr>
          <a:lstStyle/>
          <a:p>
            <a:r>
              <a:rPr lang="el-GR" sz="3600" dirty="0"/>
              <a:t/>
            </a:r>
            <a:br>
              <a:rPr lang="el-GR" sz="3600" dirty="0"/>
            </a:br>
            <a:r>
              <a:rPr lang="el-GR" sz="3600" dirty="0" smtClean="0"/>
              <a:t>   </a:t>
            </a:r>
            <a:r>
              <a:rPr lang="el-GR" sz="3600" b="1" dirty="0" smtClean="0"/>
              <a:t>6. Δημιουργία Ε.Υ. 2/3</a:t>
            </a:r>
            <a:endParaRPr lang="el-GR" sz="3600" b="1" dirty="0">
              <a:solidFill>
                <a:srgbClr val="FF0000"/>
              </a:solidFill>
            </a:endParaRPr>
          </a:p>
        </p:txBody>
      </p:sp>
      <p:sp>
        <p:nvSpPr>
          <p:cNvPr id="3" name="TextBox 2"/>
          <p:cNvSpPr txBox="1"/>
          <p:nvPr/>
        </p:nvSpPr>
        <p:spPr>
          <a:xfrm>
            <a:off x="1835696" y="1412777"/>
            <a:ext cx="5544616" cy="461665"/>
          </a:xfrm>
          <a:prstGeom prst="rect">
            <a:avLst/>
          </a:prstGeom>
          <a:noFill/>
        </p:spPr>
        <p:txBody>
          <a:bodyPr wrap="square" rtlCol="0">
            <a:spAutoFit/>
          </a:bodyPr>
          <a:lstStyle/>
          <a:p>
            <a:r>
              <a:rPr lang="el-GR" sz="2400" b="1" i="1" dirty="0" smtClean="0">
                <a:solidFill>
                  <a:srgbClr val="FF0000"/>
                </a:solidFill>
              </a:rPr>
              <a:t>Αρχές ανάπτυξης Εκπαιδευτικού Υλικού</a:t>
            </a:r>
            <a:endParaRPr lang="en-US" sz="2400" b="1" i="1" dirty="0">
              <a:solidFill>
                <a:srgbClr val="FF0000"/>
              </a:solidFill>
            </a:endParaRPr>
          </a:p>
        </p:txBody>
      </p:sp>
      <p:cxnSp>
        <p:nvCxnSpPr>
          <p:cNvPr id="6" name="Ευθύγραμμο βέλος σύνδεσης 5"/>
          <p:cNvCxnSpPr/>
          <p:nvPr/>
        </p:nvCxnSpPr>
        <p:spPr>
          <a:xfrm flipH="1">
            <a:off x="2915816" y="1874442"/>
            <a:ext cx="360040" cy="69046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8" name="Ευθύγραμμο βέλος σύνδεσης 7"/>
          <p:cNvCxnSpPr/>
          <p:nvPr/>
        </p:nvCxnSpPr>
        <p:spPr>
          <a:xfrm>
            <a:off x="5364088" y="1814540"/>
            <a:ext cx="504056" cy="72302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1" name="TextBox 10"/>
          <p:cNvSpPr txBox="1"/>
          <p:nvPr/>
        </p:nvSpPr>
        <p:spPr>
          <a:xfrm>
            <a:off x="1979712" y="2601102"/>
            <a:ext cx="2016224" cy="369332"/>
          </a:xfrm>
          <a:prstGeom prst="rect">
            <a:avLst/>
          </a:prstGeom>
          <a:noFill/>
        </p:spPr>
        <p:txBody>
          <a:bodyPr wrap="square" rtlCol="0">
            <a:spAutoFit/>
          </a:bodyPr>
          <a:lstStyle/>
          <a:p>
            <a:r>
              <a:rPr lang="el-GR" dirty="0" smtClean="0"/>
              <a:t>Θεωρίες μάθησης</a:t>
            </a:r>
          </a:p>
        </p:txBody>
      </p:sp>
      <p:sp>
        <p:nvSpPr>
          <p:cNvPr id="12" name="Κάτω βέλος 11"/>
          <p:cNvSpPr/>
          <p:nvPr/>
        </p:nvSpPr>
        <p:spPr>
          <a:xfrm>
            <a:off x="2627784" y="3026569"/>
            <a:ext cx="288032" cy="36004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Στρογγυλεμένο ορθογώνιο 12"/>
          <p:cNvSpPr/>
          <p:nvPr/>
        </p:nvSpPr>
        <p:spPr>
          <a:xfrm>
            <a:off x="467544" y="3501008"/>
            <a:ext cx="4320480" cy="265055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lgn="just">
              <a:buFont typeface="Arial" panose="020B0604020202020204" pitchFamily="34" charset="0"/>
              <a:buChar char="•"/>
            </a:pPr>
            <a:r>
              <a:rPr lang="el-GR" b="1" dirty="0" smtClean="0">
                <a:solidFill>
                  <a:schemeClr val="bg1"/>
                </a:solidFill>
              </a:rPr>
              <a:t>Συμπεριφορισμός</a:t>
            </a:r>
          </a:p>
          <a:p>
            <a:pPr marL="285750" indent="-285750" algn="just">
              <a:buFont typeface="Arial" panose="020B0604020202020204" pitchFamily="34" charset="0"/>
              <a:buChar char="•"/>
            </a:pPr>
            <a:r>
              <a:rPr lang="el-GR" b="1" dirty="0" smtClean="0">
                <a:solidFill>
                  <a:schemeClr val="bg1"/>
                </a:solidFill>
              </a:rPr>
              <a:t>Κοινωνικός Εποικοδομισμός</a:t>
            </a:r>
            <a:endParaRPr lang="el-GR" b="1" dirty="0" smtClean="0">
              <a:solidFill>
                <a:schemeClr val="bg1"/>
              </a:solidFill>
            </a:endParaRPr>
          </a:p>
          <a:p>
            <a:pPr marL="285750" indent="-285750" algn="just">
              <a:buFont typeface="Arial" panose="020B0604020202020204" pitchFamily="34" charset="0"/>
              <a:buChar char="•"/>
            </a:pPr>
            <a:r>
              <a:rPr lang="el-GR" b="1" dirty="0" smtClean="0">
                <a:solidFill>
                  <a:schemeClr val="bg1"/>
                </a:solidFill>
              </a:rPr>
              <a:t>Γνωστικές θεωρίες</a:t>
            </a:r>
            <a:endParaRPr lang="el-GR" b="1" dirty="0" smtClean="0">
              <a:solidFill>
                <a:schemeClr val="bg1"/>
              </a:solidFill>
            </a:endParaRPr>
          </a:p>
          <a:p>
            <a:pPr marL="285750" indent="-285750" algn="just">
              <a:buFont typeface="Arial" panose="020B0604020202020204" pitchFamily="34" charset="0"/>
              <a:buChar char="•"/>
            </a:pPr>
            <a:endParaRPr lang="en-US" sz="1600" b="1" dirty="0">
              <a:solidFill>
                <a:srgbClr val="FF0000"/>
              </a:solidFill>
            </a:endParaRPr>
          </a:p>
        </p:txBody>
      </p:sp>
      <p:sp>
        <p:nvSpPr>
          <p:cNvPr id="18" name="TextBox 17"/>
          <p:cNvSpPr txBox="1"/>
          <p:nvPr/>
        </p:nvSpPr>
        <p:spPr>
          <a:xfrm>
            <a:off x="5220072" y="2601102"/>
            <a:ext cx="3456384" cy="369332"/>
          </a:xfrm>
          <a:prstGeom prst="rect">
            <a:avLst/>
          </a:prstGeom>
          <a:noFill/>
        </p:spPr>
        <p:txBody>
          <a:bodyPr wrap="square" rtlCol="0">
            <a:spAutoFit/>
          </a:bodyPr>
          <a:lstStyle/>
          <a:p>
            <a:r>
              <a:rPr lang="el-GR" dirty="0" smtClean="0"/>
              <a:t>Αρχές σχεδιασμού Ε.Υ. για ΕξΑΕ</a:t>
            </a:r>
            <a:endParaRPr lang="en-US" dirty="0"/>
          </a:p>
        </p:txBody>
      </p:sp>
      <p:sp>
        <p:nvSpPr>
          <p:cNvPr id="19" name="Στρογγυλεμένο ορθογώνιο 18"/>
          <p:cNvSpPr/>
          <p:nvPr/>
        </p:nvSpPr>
        <p:spPr>
          <a:xfrm>
            <a:off x="5058308" y="3573016"/>
            <a:ext cx="3779912" cy="250653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lgn="just">
              <a:buFont typeface="Arial" panose="020B0604020202020204" pitchFamily="34" charset="0"/>
              <a:buChar char="•"/>
            </a:pPr>
            <a:r>
              <a:rPr lang="el-GR" dirty="0">
                <a:solidFill>
                  <a:schemeClr val="bg1"/>
                </a:solidFill>
              </a:rPr>
              <a:t>Αρχές </a:t>
            </a:r>
            <a:r>
              <a:rPr lang="en-US" dirty="0">
                <a:solidFill>
                  <a:schemeClr val="bg1"/>
                </a:solidFill>
              </a:rPr>
              <a:t>Holmberg</a:t>
            </a:r>
          </a:p>
          <a:p>
            <a:pPr marL="285750" indent="-285750" algn="just">
              <a:buFont typeface="Arial" panose="020B0604020202020204" pitchFamily="34" charset="0"/>
              <a:buChar char="•"/>
            </a:pPr>
            <a:r>
              <a:rPr lang="el-GR" dirty="0">
                <a:solidFill>
                  <a:schemeClr val="bg1"/>
                </a:solidFill>
              </a:rPr>
              <a:t>Αρχές Πολυμεσικής Μάθησης- </a:t>
            </a:r>
            <a:r>
              <a:rPr lang="en-US" dirty="0" smtClean="0">
                <a:solidFill>
                  <a:schemeClr val="bg1"/>
                </a:solidFill>
              </a:rPr>
              <a:t>Mayer</a:t>
            </a:r>
            <a:endParaRPr lang="el-GR" dirty="0" smtClean="0">
              <a:solidFill>
                <a:schemeClr val="bg1"/>
              </a:solidFill>
            </a:endParaRPr>
          </a:p>
          <a:p>
            <a:pPr marL="285750" indent="-285750" algn="just">
              <a:buFont typeface="Arial" panose="020B0604020202020204" pitchFamily="34" charset="0"/>
              <a:buChar char="•"/>
            </a:pPr>
            <a:r>
              <a:rPr lang="el-GR" dirty="0" smtClean="0"/>
              <a:t>Αρχές </a:t>
            </a:r>
            <a:r>
              <a:rPr lang="el-GR" dirty="0"/>
              <a:t>σχεδιασμού Ε.Υ. κατά Σπανακά και Λιοναράκη </a:t>
            </a:r>
          </a:p>
          <a:p>
            <a:pPr marL="285750" indent="-285750" algn="just">
              <a:buFont typeface="Arial" panose="020B0604020202020204" pitchFamily="34" charset="0"/>
              <a:buChar char="•"/>
            </a:pPr>
            <a:endParaRPr lang="el-GR" dirty="0" smtClean="0">
              <a:solidFill>
                <a:schemeClr val="bg1"/>
              </a:solidFill>
            </a:endParaRPr>
          </a:p>
          <a:p>
            <a:pPr marL="285750" indent="-285750" algn="just">
              <a:buFont typeface="Arial" panose="020B0604020202020204" pitchFamily="34" charset="0"/>
              <a:buChar char="•"/>
            </a:pPr>
            <a:endParaRPr lang="el-GR" dirty="0">
              <a:solidFill>
                <a:schemeClr val="bg1"/>
              </a:solidFill>
            </a:endParaRPr>
          </a:p>
        </p:txBody>
      </p:sp>
      <p:sp>
        <p:nvSpPr>
          <p:cNvPr id="20" name="Κάτω βέλος 19"/>
          <p:cNvSpPr/>
          <p:nvPr/>
        </p:nvSpPr>
        <p:spPr>
          <a:xfrm>
            <a:off x="6444208" y="2968192"/>
            <a:ext cx="288032" cy="36004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34816451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gradFill>
          <a:gsLst>
            <a:gs pos="0">
              <a:schemeClr val="accent3">
                <a:lumMod val="5000"/>
                <a:lumOff val="95000"/>
              </a:schemeClr>
            </a:gs>
            <a:gs pos="74000">
              <a:schemeClr val="accent3">
                <a:lumMod val="45000"/>
                <a:lumOff val="55000"/>
              </a:schemeClr>
            </a:gs>
            <a:gs pos="83000">
              <a:schemeClr val="accent3">
                <a:lumMod val="45000"/>
                <a:lumOff val="55000"/>
              </a:schemeClr>
            </a:gs>
            <a:gs pos="100000">
              <a:schemeClr val="accent3">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 </a:t>
            </a:r>
            <a:r>
              <a:rPr lang="el-GR" dirty="0" smtClean="0"/>
              <a:t>     </a:t>
            </a:r>
            <a:r>
              <a:rPr lang="el-GR" sz="3600" b="1" dirty="0" smtClean="0"/>
              <a:t>6</a:t>
            </a:r>
            <a:r>
              <a:rPr lang="el-GR" sz="3600" b="1" dirty="0"/>
              <a:t>. Δημιουργία Ε.Υ. </a:t>
            </a:r>
            <a:r>
              <a:rPr lang="el-GR" sz="3600" b="1" dirty="0" smtClean="0"/>
              <a:t>3/3</a:t>
            </a:r>
            <a:endParaRPr lang="en-US" sz="3600" b="1" dirty="0"/>
          </a:p>
        </p:txBody>
      </p:sp>
      <p:sp>
        <p:nvSpPr>
          <p:cNvPr id="4" name="TextBox 3"/>
          <p:cNvSpPr txBox="1"/>
          <p:nvPr/>
        </p:nvSpPr>
        <p:spPr>
          <a:xfrm>
            <a:off x="1403648" y="1412776"/>
            <a:ext cx="6912768" cy="1754326"/>
          </a:xfrm>
          <a:prstGeom prst="rect">
            <a:avLst/>
          </a:prstGeom>
          <a:noFill/>
        </p:spPr>
        <p:txBody>
          <a:bodyPr wrap="square" rtlCol="0">
            <a:spAutoFit/>
          </a:bodyPr>
          <a:lstStyle/>
          <a:p>
            <a:pPr algn="just"/>
            <a:r>
              <a:rPr lang="el-GR" dirty="0" smtClean="0"/>
              <a:t>Για την είσοδο στο μάθημα με τίτλο</a:t>
            </a:r>
            <a:r>
              <a:rPr lang="el-GR" dirty="0"/>
              <a:t>: </a:t>
            </a:r>
            <a:r>
              <a:rPr lang="el-GR" dirty="0" smtClean="0"/>
              <a:t> </a:t>
            </a:r>
            <a:r>
              <a:rPr lang="el-GR" dirty="0"/>
              <a:t>Λογοτεχνίας Α΄Λυκείου, «Γνωριμία με τον ποιητή Κ.Καβάφη – Η περίπτωση της Ιθάκης</a:t>
            </a:r>
            <a:r>
              <a:rPr lang="el-GR" dirty="0" smtClean="0"/>
              <a:t>» πατήστε στον παρακάτω σύνδεσμο: </a:t>
            </a:r>
          </a:p>
          <a:p>
            <a:pPr algn="just"/>
            <a:endParaRPr lang="el-GR" dirty="0"/>
          </a:p>
          <a:p>
            <a:r>
              <a:rPr lang="en-US" dirty="0">
                <a:hlinkClick r:id="rId2"/>
              </a:rPr>
              <a:t>http://</a:t>
            </a:r>
            <a:r>
              <a:rPr lang="en-US" dirty="0" smtClean="0">
                <a:hlinkClick r:id="rId2"/>
              </a:rPr>
              <a:t>chamilo.datacenter.uoc.gr/metchamilo/courses/NEOELLHNIKHLOGOTEXNIAGNWRIMIAMETON/index.php?id_session=0</a:t>
            </a:r>
            <a:r>
              <a:rPr lang="en-US" dirty="0" smtClean="0"/>
              <a:t> </a:t>
            </a:r>
            <a:endParaRPr lang="en-US" dirty="0"/>
          </a:p>
        </p:txBody>
      </p:sp>
      <p:pic>
        <p:nvPicPr>
          <p:cNvPr id="5" name="Εικόνα 4"/>
          <p:cNvPicPr/>
          <p:nvPr/>
        </p:nvPicPr>
        <p:blipFill>
          <a:blip r:embed="rId3" cstate="print">
            <a:extLst>
              <a:ext uri="{28A0092B-C50C-407E-A947-70E740481C1C}">
                <a14:useLocalDpi xmlns:a14="http://schemas.microsoft.com/office/drawing/2010/main" val="0"/>
              </a:ext>
            </a:extLst>
          </a:blip>
          <a:stretch>
            <a:fillRect/>
          </a:stretch>
        </p:blipFill>
        <p:spPr>
          <a:xfrm>
            <a:off x="2483768" y="3717032"/>
            <a:ext cx="4464496" cy="2448272"/>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Tree>
    <p:extLst>
      <p:ext uri="{BB962C8B-B14F-4D97-AF65-F5344CB8AC3E}">
        <p14:creationId xmlns:p14="http://schemas.microsoft.com/office/powerpoint/2010/main" val="125937991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gradFill>
          <a:gsLst>
            <a:gs pos="0">
              <a:schemeClr val="accent3">
                <a:lumMod val="5000"/>
                <a:lumOff val="95000"/>
              </a:schemeClr>
            </a:gs>
            <a:gs pos="74000">
              <a:schemeClr val="accent3">
                <a:lumMod val="45000"/>
                <a:lumOff val="55000"/>
              </a:schemeClr>
            </a:gs>
            <a:gs pos="83000">
              <a:schemeClr val="accent3">
                <a:lumMod val="45000"/>
                <a:lumOff val="55000"/>
              </a:schemeClr>
            </a:gs>
            <a:gs pos="100000">
              <a:schemeClr val="accent3">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Τίτλος 1"/>
          <p:cNvSpPr>
            <a:spLocks noGrp="1"/>
          </p:cNvSpPr>
          <p:nvPr>
            <p:ph type="title"/>
          </p:nvPr>
        </p:nvSpPr>
        <p:spPr>
          <a:xfrm>
            <a:off x="1043608" y="620688"/>
            <a:ext cx="7920880" cy="576064"/>
          </a:xfrm>
        </p:spPr>
        <p:txBody>
          <a:bodyPr>
            <a:noAutofit/>
          </a:bodyPr>
          <a:lstStyle/>
          <a:p>
            <a:r>
              <a:rPr lang="en-US" sz="3600" b="1" dirty="0" smtClean="0"/>
              <a:t>    7.</a:t>
            </a:r>
            <a:r>
              <a:rPr lang="el-GR" sz="3600" b="1" dirty="0" smtClean="0"/>
              <a:t> Αποτίμηση </a:t>
            </a:r>
            <a:r>
              <a:rPr lang="el-GR" sz="3600" b="1" dirty="0"/>
              <a:t>Ε</a:t>
            </a:r>
            <a:r>
              <a:rPr lang="el-GR" sz="3600" b="1" dirty="0" smtClean="0"/>
              <a:t>κπαιδευτικού Υλικού 1/2</a:t>
            </a:r>
            <a:endParaRPr lang="el-GR" sz="4000" b="1" dirty="0"/>
          </a:p>
        </p:txBody>
      </p:sp>
      <p:sp>
        <p:nvSpPr>
          <p:cNvPr id="3" name="TextBox 2"/>
          <p:cNvSpPr txBox="1"/>
          <p:nvPr/>
        </p:nvSpPr>
        <p:spPr>
          <a:xfrm>
            <a:off x="1043608" y="2204864"/>
            <a:ext cx="7200800" cy="3831818"/>
          </a:xfrm>
          <a:prstGeom prst="rect">
            <a:avLst/>
          </a:prstGeom>
          <a:noFill/>
        </p:spPr>
        <p:txBody>
          <a:bodyPr wrap="square" rtlCol="0">
            <a:spAutoFit/>
          </a:bodyPr>
          <a:lstStyle/>
          <a:p>
            <a:pPr algn="just">
              <a:lnSpc>
                <a:spcPct val="150000"/>
              </a:lnSpc>
            </a:pPr>
            <a:r>
              <a:rPr lang="el-GR" b="1" dirty="0">
                <a:solidFill>
                  <a:srgbClr val="FF0000"/>
                </a:solidFill>
              </a:rPr>
              <a:t>Είδος έρευνας</a:t>
            </a:r>
            <a:r>
              <a:rPr lang="el-GR" b="1" dirty="0">
                <a:solidFill>
                  <a:schemeClr val="accent5"/>
                </a:solidFill>
              </a:rPr>
              <a:t>: </a:t>
            </a:r>
            <a:r>
              <a:rPr lang="el-GR" dirty="0"/>
              <a:t>Έρευνα αξιολόγησης- αποτίμησης ποιότητας Ε.Υ</a:t>
            </a:r>
          </a:p>
          <a:p>
            <a:pPr algn="just">
              <a:lnSpc>
                <a:spcPct val="150000"/>
              </a:lnSpc>
            </a:pPr>
            <a:r>
              <a:rPr lang="el-GR" b="1" dirty="0">
                <a:solidFill>
                  <a:srgbClr val="FF0000"/>
                </a:solidFill>
              </a:rPr>
              <a:t>Χρονική Περίοδος: </a:t>
            </a:r>
            <a:r>
              <a:rPr lang="el-GR" dirty="0"/>
              <a:t>Μάιος 2022</a:t>
            </a:r>
          </a:p>
          <a:p>
            <a:pPr algn="just">
              <a:lnSpc>
                <a:spcPct val="150000"/>
              </a:lnSpc>
            </a:pPr>
            <a:r>
              <a:rPr lang="el-GR" b="1" dirty="0">
                <a:solidFill>
                  <a:srgbClr val="FF0000"/>
                </a:solidFill>
              </a:rPr>
              <a:t>Δειγματοληψία:</a:t>
            </a:r>
            <a:r>
              <a:rPr lang="el-GR" b="1" dirty="0">
                <a:solidFill>
                  <a:schemeClr val="accent5"/>
                </a:solidFill>
              </a:rPr>
              <a:t> </a:t>
            </a:r>
            <a:r>
              <a:rPr lang="el-GR" dirty="0"/>
              <a:t>Σκόπιμη Δειγματοληψία </a:t>
            </a:r>
            <a:r>
              <a:rPr lang="el-GR" dirty="0" smtClean="0"/>
              <a:t>ειδικών - </a:t>
            </a:r>
            <a:r>
              <a:rPr lang="el-GR" dirty="0"/>
              <a:t>Δειγματοληψία </a:t>
            </a:r>
            <a:r>
              <a:rPr lang="el-GR" dirty="0" smtClean="0"/>
              <a:t>Ευκολίας – </a:t>
            </a:r>
            <a:r>
              <a:rPr lang="el-GR" dirty="0"/>
              <a:t>3 ειδικοί </a:t>
            </a:r>
            <a:r>
              <a:rPr lang="el-GR" dirty="0" smtClean="0"/>
              <a:t> στην ΕξΑΕ και  5 φιλόλογοι </a:t>
            </a:r>
            <a:endParaRPr lang="el-GR" dirty="0"/>
          </a:p>
          <a:p>
            <a:pPr algn="just">
              <a:lnSpc>
                <a:spcPct val="150000"/>
              </a:lnSpc>
            </a:pPr>
            <a:r>
              <a:rPr lang="el-GR" b="1" dirty="0">
                <a:solidFill>
                  <a:srgbClr val="FF0000"/>
                </a:solidFill>
              </a:rPr>
              <a:t>Μέθοδος:</a:t>
            </a:r>
            <a:r>
              <a:rPr lang="el-GR" b="1" dirty="0">
                <a:solidFill>
                  <a:schemeClr val="accent5"/>
                </a:solidFill>
              </a:rPr>
              <a:t> </a:t>
            </a:r>
            <a:r>
              <a:rPr lang="el-GR" dirty="0"/>
              <a:t>Ποιοτική </a:t>
            </a:r>
            <a:r>
              <a:rPr lang="el-GR" dirty="0" smtClean="0"/>
              <a:t>(Έρευνα απόψεων με </a:t>
            </a:r>
            <a:r>
              <a:rPr lang="el-GR" dirty="0"/>
              <a:t>Α</a:t>
            </a:r>
            <a:r>
              <a:rPr lang="el-GR" dirty="0" smtClean="0"/>
              <a:t>νάλυση Περιεχομένου)</a:t>
            </a:r>
          </a:p>
          <a:p>
            <a:pPr algn="just">
              <a:lnSpc>
                <a:spcPct val="150000"/>
              </a:lnSpc>
            </a:pPr>
            <a:r>
              <a:rPr lang="el-GR" b="1" dirty="0" smtClean="0">
                <a:solidFill>
                  <a:srgbClr val="FF0000"/>
                </a:solidFill>
              </a:rPr>
              <a:t>Μέσα </a:t>
            </a:r>
            <a:r>
              <a:rPr lang="el-GR" b="1" dirty="0">
                <a:solidFill>
                  <a:srgbClr val="FF0000"/>
                </a:solidFill>
              </a:rPr>
              <a:t>Συλλογής Δεδομένων: </a:t>
            </a:r>
            <a:r>
              <a:rPr lang="el-GR" b="1" dirty="0" smtClean="0">
                <a:solidFill>
                  <a:srgbClr val="FF0000"/>
                </a:solidFill>
              </a:rPr>
              <a:t> </a:t>
            </a:r>
            <a:r>
              <a:rPr lang="el-GR" dirty="0" smtClean="0"/>
              <a:t>2</a:t>
            </a:r>
            <a:r>
              <a:rPr lang="el-GR" b="1" dirty="0" smtClean="0"/>
              <a:t> </a:t>
            </a:r>
            <a:r>
              <a:rPr lang="el-GR" dirty="0" smtClean="0"/>
              <a:t>Ερωτηματολόγια </a:t>
            </a:r>
            <a:r>
              <a:rPr lang="el-GR" dirty="0"/>
              <a:t>Ανοιχτών Ερωτήσεων</a:t>
            </a:r>
          </a:p>
          <a:p>
            <a:pPr algn="just">
              <a:lnSpc>
                <a:spcPct val="150000"/>
              </a:lnSpc>
            </a:pPr>
            <a:r>
              <a:rPr lang="el-GR" b="1" dirty="0">
                <a:solidFill>
                  <a:srgbClr val="FF0000"/>
                </a:solidFill>
              </a:rPr>
              <a:t>Επεξεργασία Δεδομένων: </a:t>
            </a:r>
            <a:r>
              <a:rPr lang="el-GR" dirty="0"/>
              <a:t>Μονάδα Ανάλυσης το </a:t>
            </a:r>
            <a:r>
              <a:rPr lang="el-GR" dirty="0" smtClean="0"/>
              <a:t>θέμα – </a:t>
            </a:r>
            <a:r>
              <a:rPr lang="el-GR" dirty="0"/>
              <a:t>10 ερευνητικοί άξονες (ερωτηματολόγιο ειδικών), </a:t>
            </a:r>
            <a:r>
              <a:rPr lang="el-GR" dirty="0" smtClean="0"/>
              <a:t>3 ερευνητικοί </a:t>
            </a:r>
            <a:r>
              <a:rPr lang="el-GR" dirty="0"/>
              <a:t>άξονες (ερωτηματολόγιο </a:t>
            </a:r>
            <a:r>
              <a:rPr lang="el-GR" dirty="0" smtClean="0"/>
              <a:t>εκπαιδευτικών) </a:t>
            </a:r>
            <a:r>
              <a:rPr lang="el-GR" dirty="0"/>
              <a:t>&amp; επιμέρους κατηγορίες </a:t>
            </a:r>
            <a:r>
              <a:rPr lang="el-GR" dirty="0" smtClean="0"/>
              <a:t>ανάλυσης</a:t>
            </a:r>
            <a:endParaRPr lang="el-GR" dirty="0"/>
          </a:p>
        </p:txBody>
      </p:sp>
      <p:sp>
        <p:nvSpPr>
          <p:cNvPr id="5" name="Οβάλ 4"/>
          <p:cNvSpPr/>
          <p:nvPr/>
        </p:nvSpPr>
        <p:spPr>
          <a:xfrm>
            <a:off x="2267744" y="1268760"/>
            <a:ext cx="4248472" cy="1008112"/>
          </a:xfrm>
          <a:prstGeom prst="ellipse">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2000" dirty="0" smtClean="0">
                <a:solidFill>
                  <a:srgbClr val="FF0000"/>
                </a:solidFill>
              </a:rPr>
              <a:t>Μεθοδολογία Έρευνας</a:t>
            </a:r>
            <a:endParaRPr lang="en-US" sz="2000" dirty="0">
              <a:solidFill>
                <a:srgbClr val="FF0000"/>
              </a:solidFill>
            </a:endParaRPr>
          </a:p>
        </p:txBody>
      </p:sp>
    </p:spTree>
    <p:extLst>
      <p:ext uri="{BB962C8B-B14F-4D97-AF65-F5344CB8AC3E}">
        <p14:creationId xmlns:p14="http://schemas.microsoft.com/office/powerpoint/2010/main" val="181367646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gradFill>
          <a:gsLst>
            <a:gs pos="0">
              <a:schemeClr val="accent3">
                <a:lumMod val="5000"/>
                <a:lumOff val="95000"/>
              </a:schemeClr>
            </a:gs>
            <a:gs pos="74000">
              <a:schemeClr val="accent3">
                <a:lumMod val="45000"/>
                <a:lumOff val="55000"/>
              </a:schemeClr>
            </a:gs>
            <a:gs pos="83000">
              <a:schemeClr val="accent3">
                <a:lumMod val="45000"/>
                <a:lumOff val="55000"/>
              </a:schemeClr>
            </a:gs>
            <a:gs pos="100000">
              <a:schemeClr val="accent3">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Τίτλος 1"/>
          <p:cNvSpPr>
            <a:spLocks noGrp="1"/>
          </p:cNvSpPr>
          <p:nvPr>
            <p:ph type="title"/>
          </p:nvPr>
        </p:nvSpPr>
        <p:spPr>
          <a:xfrm>
            <a:off x="628650" y="365126"/>
            <a:ext cx="8263830" cy="1325563"/>
          </a:xfrm>
        </p:spPr>
        <p:txBody>
          <a:bodyPr/>
          <a:lstStyle/>
          <a:p>
            <a:r>
              <a:rPr lang="en-US" b="1" dirty="0"/>
              <a:t> </a:t>
            </a:r>
            <a:r>
              <a:rPr lang="el-GR" b="1" dirty="0" smtClean="0"/>
              <a:t>    </a:t>
            </a:r>
            <a:r>
              <a:rPr lang="en-US" sz="3600" b="1" dirty="0" smtClean="0"/>
              <a:t>7</a:t>
            </a:r>
            <a:r>
              <a:rPr lang="en-US" sz="3600" b="1" dirty="0"/>
              <a:t>.</a:t>
            </a:r>
            <a:r>
              <a:rPr lang="el-GR" sz="3600" b="1" dirty="0"/>
              <a:t> Αποτίμηση </a:t>
            </a:r>
            <a:r>
              <a:rPr lang="el-GR" sz="3600" b="1" dirty="0" smtClean="0"/>
              <a:t>Εκπαιδευτικού Υλικού 2/2</a:t>
            </a:r>
            <a:endParaRPr lang="en-US" sz="3600" dirty="0"/>
          </a:p>
        </p:txBody>
      </p:sp>
      <p:sp>
        <p:nvSpPr>
          <p:cNvPr id="4" name="Οβάλ 3"/>
          <p:cNvSpPr/>
          <p:nvPr/>
        </p:nvSpPr>
        <p:spPr>
          <a:xfrm>
            <a:off x="1619672" y="1340768"/>
            <a:ext cx="5544616" cy="1008112"/>
          </a:xfrm>
          <a:prstGeom prst="ellipse">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2000" dirty="0" smtClean="0">
                <a:solidFill>
                  <a:srgbClr val="FF0000"/>
                </a:solidFill>
              </a:rPr>
              <a:t>Αποτελέσματα – Κύρια Ευρήματα</a:t>
            </a:r>
            <a:endParaRPr lang="en-US" sz="2000" dirty="0">
              <a:solidFill>
                <a:srgbClr val="FF0000"/>
              </a:solidFill>
            </a:endParaRPr>
          </a:p>
        </p:txBody>
      </p:sp>
      <p:graphicFrame>
        <p:nvGraphicFramePr>
          <p:cNvPr id="5" name="Google Shape;317;p36"/>
          <p:cNvGraphicFramePr/>
          <p:nvPr>
            <p:extLst>
              <p:ext uri="{D42A27DB-BD31-4B8C-83A1-F6EECF244321}">
                <p14:modId xmlns:p14="http://schemas.microsoft.com/office/powerpoint/2010/main" val="3036481920"/>
              </p:ext>
            </p:extLst>
          </p:nvPr>
        </p:nvGraphicFramePr>
        <p:xfrm>
          <a:off x="755576" y="2374165"/>
          <a:ext cx="7639050" cy="4297650"/>
        </p:xfrm>
        <a:graphic>
          <a:graphicData uri="http://schemas.openxmlformats.org/drawingml/2006/table">
            <a:tbl>
              <a:tblPr>
                <a:effectLst>
                  <a:outerShdw blurRad="63500" sx="102000" sy="102000" algn="ctr" rotWithShape="0">
                    <a:prstClr val="black">
                      <a:alpha val="40000"/>
                    </a:prstClr>
                  </a:outerShdw>
                </a:effectLst>
                <a:tableStyleId>{125E5076-3810-47DD-B79F-674D7AD40C01}</a:tableStyleId>
              </a:tblPr>
              <a:tblGrid>
                <a:gridCol w="7639050">
                  <a:extLst>
                    <a:ext uri="{9D8B030D-6E8A-4147-A177-3AD203B41FA5}">
                      <a16:colId xmlns:a16="http://schemas.microsoft.com/office/drawing/2014/main" val="20000"/>
                    </a:ext>
                  </a:extLst>
                </a:gridCol>
              </a:tblGrid>
              <a:tr h="620416">
                <a:tc>
                  <a:txBody>
                    <a:bodyPr/>
                    <a:lstStyle/>
                    <a:p>
                      <a:pPr marL="0" marR="0" indent="0" algn="just" defTabSz="914400" rtl="0" eaLnBrk="1" fontAlgn="auto" latinLnBrk="0" hangingPunct="1">
                        <a:lnSpc>
                          <a:spcPct val="100000"/>
                        </a:lnSpc>
                        <a:spcBef>
                          <a:spcPts val="0"/>
                        </a:spcBef>
                        <a:spcAft>
                          <a:spcPts val="0"/>
                        </a:spcAft>
                        <a:buClr>
                          <a:srgbClr val="000000"/>
                        </a:buClr>
                        <a:buSzTx/>
                        <a:buFont typeface="Arial"/>
                        <a:buNone/>
                        <a:tabLst/>
                        <a:defRPr/>
                      </a:pPr>
                      <a:r>
                        <a:rPr lang="el-GR" b="1" u="sng" dirty="0" smtClean="0">
                          <a:solidFill>
                            <a:schemeClr val="accent5"/>
                          </a:solidFill>
                          <a:latin typeface="Open Sans"/>
                        </a:rPr>
                        <a:t>1</a:t>
                      </a:r>
                      <a:r>
                        <a:rPr lang="el-GR" b="1" u="sng" baseline="30000" dirty="0" smtClean="0">
                          <a:solidFill>
                            <a:schemeClr val="accent5"/>
                          </a:solidFill>
                          <a:latin typeface="Open Sans"/>
                        </a:rPr>
                        <a:t>ο</a:t>
                      </a:r>
                      <a:r>
                        <a:rPr lang="el-GR" b="1" u="sng" dirty="0" smtClean="0">
                          <a:solidFill>
                            <a:schemeClr val="accent5"/>
                          </a:solidFill>
                          <a:latin typeface="Open Sans"/>
                        </a:rPr>
                        <a:t> ερευνητικό ερώτημα</a:t>
                      </a:r>
                      <a:r>
                        <a:rPr lang="en-US" b="1" dirty="0" smtClean="0">
                          <a:solidFill>
                            <a:schemeClr val="accent5"/>
                          </a:solidFill>
                          <a:latin typeface="Open Sans"/>
                        </a:rPr>
                        <a:t>:</a:t>
                      </a:r>
                      <a:r>
                        <a:rPr lang="el-GR" b="1" dirty="0" smtClean="0">
                          <a:solidFill>
                            <a:schemeClr val="accent5"/>
                          </a:solidFill>
                          <a:latin typeface="Open Sans"/>
                        </a:rPr>
                        <a:t> Το εκπαιδευτικό υλικό διέπεται από τις αρχές και τη μεθοδολογία της εξ αποστάσεως εκπαίδευσης.</a:t>
                      </a:r>
                    </a:p>
                    <a:p>
                      <a:pPr marL="0" marR="0" indent="0" algn="just" defTabSz="914400" rtl="0" eaLnBrk="1" fontAlgn="auto" latinLnBrk="0" hangingPunct="1">
                        <a:lnSpc>
                          <a:spcPct val="100000"/>
                        </a:lnSpc>
                        <a:spcBef>
                          <a:spcPts val="0"/>
                        </a:spcBef>
                        <a:spcAft>
                          <a:spcPts val="0"/>
                        </a:spcAft>
                        <a:buClr>
                          <a:srgbClr val="000000"/>
                        </a:buClr>
                        <a:buSzTx/>
                        <a:buFont typeface="Arial"/>
                        <a:buNone/>
                        <a:tabLst/>
                        <a:defRPr/>
                      </a:pPr>
                      <a:endParaRPr lang="el-GR" b="1" dirty="0" smtClean="0">
                        <a:solidFill>
                          <a:schemeClr val="accent5"/>
                        </a:solidFill>
                        <a:latin typeface="Open Sans"/>
                      </a:endParaRPr>
                    </a:p>
                    <a:p>
                      <a:pPr marL="0" marR="0" lvl="0" indent="0" algn="just" defTabSz="914400" rtl="0" eaLnBrk="1" fontAlgn="auto" latinLnBrk="0" hangingPunct="1">
                        <a:lnSpc>
                          <a:spcPct val="100000"/>
                        </a:lnSpc>
                        <a:spcBef>
                          <a:spcPts val="0"/>
                        </a:spcBef>
                        <a:spcAft>
                          <a:spcPts val="0"/>
                        </a:spcAft>
                        <a:buClr>
                          <a:srgbClr val="000000"/>
                        </a:buClr>
                        <a:buSzTx/>
                        <a:buFont typeface="Arial"/>
                        <a:buNone/>
                        <a:tabLst/>
                        <a:defRPr/>
                      </a:pPr>
                      <a:r>
                        <a:rPr lang="el-GR" b="1" u="sng" dirty="0" smtClean="0">
                          <a:solidFill>
                            <a:schemeClr val="accent5"/>
                          </a:solidFill>
                          <a:latin typeface="Open Sans"/>
                        </a:rPr>
                        <a:t>2</a:t>
                      </a:r>
                      <a:r>
                        <a:rPr lang="el-GR" b="1" u="sng" baseline="30000" dirty="0" smtClean="0">
                          <a:solidFill>
                            <a:schemeClr val="accent5"/>
                          </a:solidFill>
                          <a:latin typeface="Open Sans"/>
                        </a:rPr>
                        <a:t>ο</a:t>
                      </a:r>
                      <a:r>
                        <a:rPr lang="el-GR" b="1" u="sng" dirty="0" smtClean="0">
                          <a:solidFill>
                            <a:schemeClr val="accent5"/>
                          </a:solidFill>
                          <a:latin typeface="Open Sans"/>
                        </a:rPr>
                        <a:t> ερευνητικό ερώτημα</a:t>
                      </a:r>
                      <a:r>
                        <a:rPr lang="en-US" b="1" dirty="0" smtClean="0">
                          <a:solidFill>
                            <a:schemeClr val="accent5"/>
                          </a:solidFill>
                          <a:latin typeface="Open Sans"/>
                        </a:rPr>
                        <a:t>:</a:t>
                      </a:r>
                      <a:r>
                        <a:rPr lang="el-GR" b="1" dirty="0" smtClean="0">
                          <a:solidFill>
                            <a:schemeClr val="accent5"/>
                          </a:solidFill>
                          <a:latin typeface="Open Sans"/>
                        </a:rPr>
                        <a:t> Το εκπαιδευτικό υλικό έχει δημιουργηθεί σύμφωνα με τις αρχές της Πολυμεσικής Μάθησης.</a:t>
                      </a:r>
                    </a:p>
                    <a:p>
                      <a:pPr marL="0" marR="0" lvl="0" indent="0" algn="just" defTabSz="914400" rtl="0" eaLnBrk="1" fontAlgn="auto" latinLnBrk="0" hangingPunct="1">
                        <a:lnSpc>
                          <a:spcPct val="100000"/>
                        </a:lnSpc>
                        <a:spcBef>
                          <a:spcPts val="0"/>
                        </a:spcBef>
                        <a:spcAft>
                          <a:spcPts val="0"/>
                        </a:spcAft>
                        <a:buClr>
                          <a:srgbClr val="000000"/>
                        </a:buClr>
                        <a:buSzTx/>
                        <a:buFont typeface="Arial"/>
                        <a:buNone/>
                        <a:tabLst/>
                        <a:defRPr/>
                      </a:pPr>
                      <a:endParaRPr lang="el-GR" b="1" dirty="0" smtClean="0">
                        <a:solidFill>
                          <a:schemeClr val="accent5"/>
                        </a:solidFill>
                        <a:latin typeface="Open Sans"/>
                      </a:endParaRPr>
                    </a:p>
                    <a:p>
                      <a:pPr marL="0" marR="0" lvl="0" indent="0" algn="just" defTabSz="914400" rtl="0" eaLnBrk="1" fontAlgn="auto" latinLnBrk="0" hangingPunct="1">
                        <a:lnSpc>
                          <a:spcPct val="100000"/>
                        </a:lnSpc>
                        <a:spcBef>
                          <a:spcPts val="0"/>
                        </a:spcBef>
                        <a:spcAft>
                          <a:spcPts val="0"/>
                        </a:spcAft>
                        <a:buClr>
                          <a:srgbClr val="000000"/>
                        </a:buClr>
                        <a:buSzTx/>
                        <a:buFont typeface="Arial"/>
                        <a:buNone/>
                        <a:tabLst/>
                        <a:defRPr/>
                      </a:pPr>
                      <a:r>
                        <a:rPr lang="el-GR" b="1" u="sng" dirty="0" smtClean="0">
                          <a:solidFill>
                            <a:schemeClr val="accent5"/>
                          </a:solidFill>
                          <a:latin typeface="Open Sans"/>
                        </a:rPr>
                        <a:t>3</a:t>
                      </a:r>
                      <a:r>
                        <a:rPr lang="el-GR" b="1" u="sng" baseline="30000" dirty="0" smtClean="0">
                          <a:solidFill>
                            <a:schemeClr val="accent5"/>
                          </a:solidFill>
                          <a:latin typeface="Open Sans"/>
                        </a:rPr>
                        <a:t>ο</a:t>
                      </a:r>
                      <a:r>
                        <a:rPr lang="el-GR" b="1" u="sng" baseline="0" dirty="0" smtClean="0">
                          <a:solidFill>
                            <a:schemeClr val="accent5"/>
                          </a:solidFill>
                          <a:latin typeface="Open Sans"/>
                        </a:rPr>
                        <a:t> ερευνητικό ερώτημα</a:t>
                      </a:r>
                      <a:r>
                        <a:rPr lang="el-GR" b="1" baseline="0" dirty="0" smtClean="0">
                          <a:solidFill>
                            <a:schemeClr val="accent5"/>
                          </a:solidFill>
                          <a:latin typeface="Open Sans"/>
                        </a:rPr>
                        <a:t>: </a:t>
                      </a:r>
                    </a:p>
                    <a:p>
                      <a:pPr marL="285750" marR="0" lvl="0" indent="-285750" algn="just" defTabSz="914400" rtl="0" eaLnBrk="1" fontAlgn="auto" latinLnBrk="0" hangingPunct="1">
                        <a:lnSpc>
                          <a:spcPct val="100000"/>
                        </a:lnSpc>
                        <a:spcBef>
                          <a:spcPts val="0"/>
                        </a:spcBef>
                        <a:spcAft>
                          <a:spcPts val="0"/>
                        </a:spcAft>
                        <a:buClr>
                          <a:srgbClr val="000000"/>
                        </a:buClr>
                        <a:buSzTx/>
                        <a:buFont typeface="Arial" panose="020B0604020202020204" pitchFamily="34" charset="0"/>
                        <a:buChar char="•"/>
                        <a:tabLst/>
                        <a:defRPr/>
                      </a:pPr>
                      <a:r>
                        <a:rPr lang="el-GR" b="1" baseline="0" dirty="0" smtClean="0">
                          <a:solidFill>
                            <a:schemeClr val="accent5"/>
                          </a:solidFill>
                          <a:latin typeface="Open Sans"/>
                        </a:rPr>
                        <a:t>Το εκπαιδευτικό υλικό διαθέτει επιστημονική εγκυρότητα </a:t>
                      </a:r>
                    </a:p>
                    <a:p>
                      <a:pPr marL="285750" marR="0" lvl="0" indent="-285750" algn="just" defTabSz="914400" rtl="0" eaLnBrk="1" fontAlgn="auto" latinLnBrk="0" hangingPunct="1">
                        <a:lnSpc>
                          <a:spcPct val="100000"/>
                        </a:lnSpc>
                        <a:spcBef>
                          <a:spcPts val="0"/>
                        </a:spcBef>
                        <a:spcAft>
                          <a:spcPts val="0"/>
                        </a:spcAft>
                        <a:buClr>
                          <a:srgbClr val="000000"/>
                        </a:buClr>
                        <a:buSzTx/>
                        <a:buFont typeface="Arial" panose="020B0604020202020204" pitchFamily="34" charset="0"/>
                        <a:buChar char="•"/>
                        <a:tabLst/>
                        <a:defRPr/>
                      </a:pPr>
                      <a:r>
                        <a:rPr lang="el-GR" b="1" baseline="0" dirty="0" smtClean="0">
                          <a:solidFill>
                            <a:schemeClr val="accent5"/>
                          </a:solidFill>
                          <a:latin typeface="Open Sans"/>
                        </a:rPr>
                        <a:t>Το περιεχόμενο ανταποκρίνεται στους μαθησιακούς στόχους που έχουν τεθεί</a:t>
                      </a:r>
                    </a:p>
                    <a:p>
                      <a:pPr marL="285750" marR="0" lvl="0" indent="-285750" algn="just" defTabSz="914400" rtl="0" eaLnBrk="1" fontAlgn="auto" latinLnBrk="0" hangingPunct="1">
                        <a:lnSpc>
                          <a:spcPct val="100000"/>
                        </a:lnSpc>
                        <a:spcBef>
                          <a:spcPts val="0"/>
                        </a:spcBef>
                        <a:spcAft>
                          <a:spcPts val="0"/>
                        </a:spcAft>
                        <a:buClr>
                          <a:srgbClr val="000000"/>
                        </a:buClr>
                        <a:buSzTx/>
                        <a:buFont typeface="Arial" panose="020B0604020202020204" pitchFamily="34" charset="0"/>
                        <a:buChar char="•"/>
                        <a:tabLst/>
                        <a:defRPr/>
                      </a:pPr>
                      <a:r>
                        <a:rPr lang="el-GR" b="1" baseline="0" dirty="0" smtClean="0">
                          <a:solidFill>
                            <a:schemeClr val="accent5"/>
                          </a:solidFill>
                          <a:latin typeface="Open Sans"/>
                        </a:rPr>
                        <a:t>Δυνατά σημεία: εγκυρότητα, διαδραστικότητα, πολυμορφικότητα</a:t>
                      </a:r>
                    </a:p>
                    <a:p>
                      <a:pPr marL="285750" marR="0" lvl="0" indent="-285750" algn="just" defTabSz="914400" rtl="0" eaLnBrk="1" fontAlgn="auto" latinLnBrk="0" hangingPunct="1">
                        <a:lnSpc>
                          <a:spcPct val="100000"/>
                        </a:lnSpc>
                        <a:spcBef>
                          <a:spcPts val="0"/>
                        </a:spcBef>
                        <a:spcAft>
                          <a:spcPts val="0"/>
                        </a:spcAft>
                        <a:buClr>
                          <a:srgbClr val="000000"/>
                        </a:buClr>
                        <a:buSzTx/>
                        <a:buFont typeface="Arial" panose="020B0604020202020204" pitchFamily="34" charset="0"/>
                        <a:buChar char="•"/>
                        <a:tabLst/>
                        <a:defRPr/>
                      </a:pPr>
                      <a:r>
                        <a:rPr lang="el-GR" b="1" baseline="0" dirty="0" smtClean="0">
                          <a:solidFill>
                            <a:schemeClr val="accent5"/>
                          </a:solidFill>
                          <a:latin typeface="Open Sans"/>
                        </a:rPr>
                        <a:t>Αλλαγές: περισσότερο κείμενο λόγω της φύσης του μαθήματος, καλύτερα γραφικά.</a:t>
                      </a:r>
                      <a:endParaRPr lang="el-GR" b="1" dirty="0" smtClean="0">
                        <a:solidFill>
                          <a:schemeClr val="accent5"/>
                        </a:solidFill>
                        <a:latin typeface="Open Sans"/>
                      </a:endParaRPr>
                    </a:p>
                    <a:p>
                      <a:pPr marL="0" marR="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lang="el-GR" b="1" i="0" dirty="0" smtClean="0">
                        <a:solidFill>
                          <a:schemeClr val="accent5"/>
                        </a:solidFill>
                        <a:latin typeface="Open Sans"/>
                      </a:endParaRPr>
                    </a:p>
                    <a:p>
                      <a:pPr marL="0" marR="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lang="el-GR" b="1" i="0" dirty="0">
                        <a:solidFill>
                          <a:schemeClr val="accent5"/>
                        </a:solidFill>
                        <a:latin typeface="Open Sans"/>
                      </a:endParaRPr>
                    </a:p>
                  </a:txBody>
                  <a:tcPr marL="91425" marR="91425" marT="91425" marB="91425">
                    <a:solidFill>
                      <a:schemeClr val="bg2"/>
                    </a:solidFill>
                  </a:tcPr>
                </a:tc>
                <a:extLst>
                  <a:ext uri="{0D108BD9-81ED-4DB2-BD59-A6C34878D82A}">
                    <a16:rowId xmlns:a16="http://schemas.microsoft.com/office/drawing/2014/main" val="10000"/>
                  </a:ext>
                </a:extLst>
              </a:tr>
            </a:tbl>
          </a:graphicData>
        </a:graphic>
      </p:graphicFrame>
    </p:spTree>
    <p:extLst>
      <p:ext uri="{BB962C8B-B14F-4D97-AF65-F5344CB8AC3E}">
        <p14:creationId xmlns:p14="http://schemas.microsoft.com/office/powerpoint/2010/main" val="391647224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gradFill>
          <a:gsLst>
            <a:gs pos="0">
              <a:schemeClr val="accent3">
                <a:lumMod val="5000"/>
                <a:lumOff val="95000"/>
              </a:schemeClr>
            </a:gs>
            <a:gs pos="74000">
              <a:schemeClr val="accent3">
                <a:lumMod val="45000"/>
                <a:lumOff val="55000"/>
              </a:schemeClr>
            </a:gs>
            <a:gs pos="83000">
              <a:schemeClr val="accent3">
                <a:lumMod val="45000"/>
                <a:lumOff val="55000"/>
              </a:schemeClr>
            </a:gs>
            <a:gs pos="100000">
              <a:schemeClr val="accent3">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Τίτλος 1"/>
          <p:cNvSpPr>
            <a:spLocks noGrp="1"/>
          </p:cNvSpPr>
          <p:nvPr>
            <p:ph type="title"/>
          </p:nvPr>
        </p:nvSpPr>
        <p:spPr>
          <a:xfrm>
            <a:off x="1547664" y="692696"/>
            <a:ext cx="7776864" cy="576064"/>
          </a:xfrm>
        </p:spPr>
        <p:txBody>
          <a:bodyPr>
            <a:noAutofit/>
          </a:bodyPr>
          <a:lstStyle/>
          <a:p>
            <a:r>
              <a:rPr lang="el-GR" sz="3600" b="1" dirty="0" smtClean="0"/>
              <a:t>8.Συμπεράσματα 1/6</a:t>
            </a:r>
            <a:endParaRPr lang="el-GR" sz="4000" b="1" dirty="0"/>
          </a:p>
        </p:txBody>
      </p:sp>
      <p:sp>
        <p:nvSpPr>
          <p:cNvPr id="3" name="TextBox 2"/>
          <p:cNvSpPr txBox="1"/>
          <p:nvPr/>
        </p:nvSpPr>
        <p:spPr>
          <a:xfrm>
            <a:off x="971600" y="1967974"/>
            <a:ext cx="7776864" cy="4247317"/>
          </a:xfrm>
          <a:prstGeom prst="rect">
            <a:avLst/>
          </a:prstGeom>
          <a:noFill/>
        </p:spPr>
        <p:txBody>
          <a:bodyPr wrap="square" rtlCol="0">
            <a:spAutoFit/>
          </a:bodyPr>
          <a:lstStyle/>
          <a:p>
            <a:pPr marL="285750" indent="-285750">
              <a:buFont typeface="Wingdings" panose="05000000000000000000" pitchFamily="2" charset="2"/>
              <a:buChar char="Ø"/>
            </a:pPr>
            <a:r>
              <a:rPr lang="el-GR" dirty="0" smtClean="0">
                <a:solidFill>
                  <a:schemeClr val="tx1">
                    <a:lumMod val="85000"/>
                    <a:lumOff val="15000"/>
                  </a:schemeClr>
                </a:solidFill>
              </a:rPr>
              <a:t>Το Ε.Υ. διαθέτει επιστημονική συνοχή και τεκμηρίωση.</a:t>
            </a:r>
          </a:p>
          <a:p>
            <a:pPr marL="285750" indent="-285750">
              <a:buFont typeface="Wingdings" panose="05000000000000000000" pitchFamily="2" charset="2"/>
              <a:buChar char="Ø"/>
            </a:pPr>
            <a:r>
              <a:rPr lang="el-GR" dirty="0" smtClean="0">
                <a:solidFill>
                  <a:schemeClr val="tx1">
                    <a:lumMod val="85000"/>
                    <a:lumOff val="15000"/>
                  </a:schemeClr>
                </a:solidFill>
              </a:rPr>
              <a:t>Το περιεχόμενο του Ε.Υ. παρουσιάζεται με απλό και κατανοητό τρόπο. </a:t>
            </a:r>
          </a:p>
          <a:p>
            <a:pPr marL="285750" indent="-285750">
              <a:buFont typeface="Wingdings" panose="05000000000000000000" pitchFamily="2" charset="2"/>
              <a:buChar char="Ø"/>
            </a:pPr>
            <a:r>
              <a:rPr lang="el-GR" dirty="0" smtClean="0">
                <a:solidFill>
                  <a:schemeClr val="tx1">
                    <a:lumMod val="85000"/>
                    <a:lumOff val="15000"/>
                  </a:schemeClr>
                </a:solidFill>
              </a:rPr>
              <a:t>Επιβεβαιώθηκε και η ευχρηστία του Ε.Υ.</a:t>
            </a:r>
          </a:p>
          <a:p>
            <a:pPr marL="285750" indent="-285750">
              <a:buFont typeface="Wingdings" panose="05000000000000000000" pitchFamily="2" charset="2"/>
              <a:buChar char="Ø"/>
            </a:pPr>
            <a:r>
              <a:rPr lang="el-GR" dirty="0" smtClean="0">
                <a:solidFill>
                  <a:schemeClr val="tx1">
                    <a:lumMod val="85000"/>
                    <a:lumOff val="15000"/>
                  </a:schemeClr>
                </a:solidFill>
              </a:rPr>
              <a:t>Το Ε.Υ. παρέχει υποστήριξη- καθοδήγηση στον εκπαιδευόμενο κατά τη μελέτη του. </a:t>
            </a:r>
          </a:p>
          <a:p>
            <a:pPr marL="285750" indent="-285750" algn="just">
              <a:buFont typeface="Wingdings" panose="05000000000000000000" pitchFamily="2" charset="2"/>
              <a:buChar char="Ø"/>
            </a:pPr>
            <a:r>
              <a:rPr lang="el-GR" dirty="0">
                <a:solidFill>
                  <a:schemeClr val="tx1">
                    <a:lumMod val="85000"/>
                    <a:lumOff val="15000"/>
                  </a:schemeClr>
                </a:solidFill>
              </a:rPr>
              <a:t>Το Ε.Υ. περιείχε δραστηριότητες που ενθάρρυναν τον εκπαιδευόμενο να διατυπώσει τις δικές του απόψεις και ερωτήσεις πάνω σε σημαντικά ζητήματα, όπως και να εμπλακεί συναισθηματικά</a:t>
            </a:r>
            <a:r>
              <a:rPr lang="el-GR" dirty="0" smtClean="0">
                <a:solidFill>
                  <a:schemeClr val="tx1">
                    <a:lumMod val="85000"/>
                    <a:lumOff val="15000"/>
                  </a:schemeClr>
                </a:solidFill>
              </a:rPr>
              <a:t>. (</a:t>
            </a:r>
            <a:r>
              <a:rPr lang="el-GR" i="1" dirty="0"/>
              <a:t>δύο συμμετέχοντες θα ήθελαν περισσότερες δραστηριότητες όπου ο εκπαιδευόμενος να ανταλλάσσει απόψεις με άλλους εκπαιδευόμενους και να θεωρεί τον εαυτό του μέλος μιας ομάδας. </a:t>
            </a:r>
            <a:r>
              <a:rPr lang="el-GR" i="1" dirty="0" smtClean="0"/>
              <a:t>)</a:t>
            </a:r>
            <a:endParaRPr lang="el-GR" i="1" dirty="0" smtClean="0">
              <a:solidFill>
                <a:schemeClr val="tx1">
                  <a:lumMod val="85000"/>
                  <a:lumOff val="15000"/>
                </a:schemeClr>
              </a:solidFill>
            </a:endParaRPr>
          </a:p>
          <a:p>
            <a:pPr marL="285750" indent="-285750">
              <a:buFont typeface="Wingdings" panose="05000000000000000000" pitchFamily="2" charset="2"/>
              <a:buChar char="Ø"/>
            </a:pPr>
            <a:r>
              <a:rPr lang="el-GR" dirty="0">
                <a:solidFill>
                  <a:schemeClr val="tx1">
                    <a:lumMod val="85000"/>
                    <a:lumOff val="15000"/>
                  </a:schemeClr>
                </a:solidFill>
              </a:rPr>
              <a:t>Το Ε.Υ. παρέχει δυνατότητα αναστοχασμού και αυτοαξιολόγησης στον εκπαιδευόμενο. </a:t>
            </a:r>
            <a:endParaRPr lang="el-GR" dirty="0" smtClean="0">
              <a:solidFill>
                <a:schemeClr val="tx1">
                  <a:lumMod val="85000"/>
                  <a:lumOff val="15000"/>
                </a:schemeClr>
              </a:solidFill>
            </a:endParaRPr>
          </a:p>
          <a:p>
            <a:pPr marL="285750" indent="-285750">
              <a:buFont typeface="Wingdings" panose="05000000000000000000" pitchFamily="2" charset="2"/>
              <a:buChar char="Ø"/>
            </a:pPr>
            <a:r>
              <a:rPr lang="el-GR" dirty="0">
                <a:solidFill>
                  <a:schemeClr val="tx1">
                    <a:lumMod val="85000"/>
                    <a:lumOff val="15000"/>
                  </a:schemeClr>
                </a:solidFill>
              </a:rPr>
              <a:t>Στο Ε.Υ. ο σκοπός και τα προσδοκώμενα αποτελέσματα της κάθε διδακτικής ενότητας διατυπώνονται με σαφήνεια.</a:t>
            </a:r>
            <a:endParaRPr lang="en-US" dirty="0">
              <a:solidFill>
                <a:schemeClr val="tx1">
                  <a:lumMod val="85000"/>
                  <a:lumOff val="15000"/>
                </a:schemeClr>
              </a:solidFill>
            </a:endParaRPr>
          </a:p>
        </p:txBody>
      </p:sp>
      <p:sp>
        <p:nvSpPr>
          <p:cNvPr id="5" name="Οβάλ 4"/>
          <p:cNvSpPr/>
          <p:nvPr/>
        </p:nvSpPr>
        <p:spPr>
          <a:xfrm>
            <a:off x="2699792" y="1294331"/>
            <a:ext cx="3960440" cy="648072"/>
          </a:xfrm>
          <a:prstGeom prst="ellipse">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smtClean="0">
                <a:solidFill>
                  <a:srgbClr val="C00000"/>
                </a:solidFill>
              </a:rPr>
              <a:t>1</a:t>
            </a:r>
            <a:r>
              <a:rPr lang="el-GR" baseline="30000" dirty="0" smtClean="0">
                <a:solidFill>
                  <a:srgbClr val="C00000"/>
                </a:solidFill>
              </a:rPr>
              <a:t>ο</a:t>
            </a:r>
            <a:r>
              <a:rPr lang="el-GR" dirty="0" smtClean="0">
                <a:solidFill>
                  <a:srgbClr val="C00000"/>
                </a:solidFill>
              </a:rPr>
              <a:t> Ερευνητικό Ερώτημα</a:t>
            </a:r>
            <a:endParaRPr lang="en-US" dirty="0">
              <a:solidFill>
                <a:srgbClr val="C00000"/>
              </a:solidFill>
            </a:endParaRPr>
          </a:p>
        </p:txBody>
      </p:sp>
    </p:spTree>
    <p:extLst>
      <p:ext uri="{BB962C8B-B14F-4D97-AF65-F5344CB8AC3E}">
        <p14:creationId xmlns:p14="http://schemas.microsoft.com/office/powerpoint/2010/main" val="170498367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gradFill>
          <a:gsLst>
            <a:gs pos="0">
              <a:schemeClr val="accent3">
                <a:lumMod val="5000"/>
                <a:lumOff val="95000"/>
              </a:schemeClr>
            </a:gs>
            <a:gs pos="74000">
              <a:schemeClr val="accent3">
                <a:lumMod val="45000"/>
                <a:lumOff val="55000"/>
              </a:schemeClr>
            </a:gs>
            <a:gs pos="83000">
              <a:schemeClr val="accent3">
                <a:lumMod val="45000"/>
                <a:lumOff val="55000"/>
              </a:schemeClr>
            </a:gs>
            <a:gs pos="100000">
              <a:schemeClr val="accent3">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Τίτλος 1"/>
          <p:cNvSpPr>
            <a:spLocks noGrp="1"/>
          </p:cNvSpPr>
          <p:nvPr>
            <p:ph type="title"/>
          </p:nvPr>
        </p:nvSpPr>
        <p:spPr>
          <a:xfrm>
            <a:off x="1547664" y="548680"/>
            <a:ext cx="7886700" cy="877520"/>
          </a:xfrm>
        </p:spPr>
        <p:txBody>
          <a:bodyPr>
            <a:normAutofit/>
          </a:bodyPr>
          <a:lstStyle/>
          <a:p>
            <a:r>
              <a:rPr lang="el-GR" sz="3600" b="1" dirty="0"/>
              <a:t>8.Συμπεράσματα </a:t>
            </a:r>
            <a:r>
              <a:rPr lang="el-GR" sz="3600" b="1" dirty="0" smtClean="0"/>
              <a:t>2/6</a:t>
            </a:r>
            <a:endParaRPr lang="en-US" sz="3600" dirty="0"/>
          </a:p>
        </p:txBody>
      </p:sp>
      <p:sp>
        <p:nvSpPr>
          <p:cNvPr id="6" name="Οβάλ 5"/>
          <p:cNvSpPr/>
          <p:nvPr/>
        </p:nvSpPr>
        <p:spPr>
          <a:xfrm>
            <a:off x="2627784" y="1556792"/>
            <a:ext cx="3960440" cy="648072"/>
          </a:xfrm>
          <a:prstGeom prst="ellipse">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smtClean="0">
                <a:solidFill>
                  <a:srgbClr val="C00000"/>
                </a:solidFill>
              </a:rPr>
              <a:t>1</a:t>
            </a:r>
            <a:r>
              <a:rPr lang="el-GR" baseline="30000" dirty="0" smtClean="0">
                <a:solidFill>
                  <a:srgbClr val="C00000"/>
                </a:solidFill>
              </a:rPr>
              <a:t>ο</a:t>
            </a:r>
            <a:r>
              <a:rPr lang="el-GR" dirty="0" smtClean="0">
                <a:solidFill>
                  <a:srgbClr val="C00000"/>
                </a:solidFill>
              </a:rPr>
              <a:t> Ερευνητικό Ερώτημα</a:t>
            </a:r>
            <a:endParaRPr lang="en-US" dirty="0">
              <a:solidFill>
                <a:srgbClr val="C00000"/>
              </a:solidFill>
            </a:endParaRPr>
          </a:p>
        </p:txBody>
      </p:sp>
      <p:sp>
        <p:nvSpPr>
          <p:cNvPr id="7" name="Δεξί βέλος 6"/>
          <p:cNvSpPr/>
          <p:nvPr/>
        </p:nvSpPr>
        <p:spPr>
          <a:xfrm>
            <a:off x="611560" y="3501008"/>
            <a:ext cx="936104" cy="43204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Ορθογώνιο 9"/>
          <p:cNvSpPr/>
          <p:nvPr/>
        </p:nvSpPr>
        <p:spPr>
          <a:xfrm>
            <a:off x="1547664" y="2780928"/>
            <a:ext cx="7596336" cy="2308324"/>
          </a:xfrm>
          <a:prstGeom prst="rect">
            <a:avLst/>
          </a:prstGeom>
        </p:spPr>
        <p:txBody>
          <a:bodyPr wrap="square">
            <a:spAutoFit/>
          </a:bodyPr>
          <a:lstStyle/>
          <a:p>
            <a:pPr algn="just"/>
            <a:r>
              <a:rPr lang="el-GR" dirty="0"/>
              <a:t>Τα </a:t>
            </a:r>
            <a:r>
              <a:rPr lang="el-GR" dirty="0" smtClean="0"/>
              <a:t>παραπάνω συμπεράσματα έρχονται </a:t>
            </a:r>
            <a:r>
              <a:rPr lang="el-GR" dirty="0"/>
              <a:t>σε συμφωνία με τα συμπεράσματα της </a:t>
            </a:r>
            <a:r>
              <a:rPr lang="el-GR" dirty="0" smtClean="0"/>
              <a:t>έρευνας των:</a:t>
            </a:r>
          </a:p>
          <a:p>
            <a:pPr marL="285750" indent="-285750" algn="just">
              <a:buFont typeface="Arial" panose="020B0604020202020204" pitchFamily="34" charset="0"/>
              <a:buChar char="•"/>
            </a:pPr>
            <a:r>
              <a:rPr lang="el-GR" dirty="0" smtClean="0"/>
              <a:t>Σταυγιανουδάκη </a:t>
            </a:r>
            <a:r>
              <a:rPr lang="el-GR" dirty="0"/>
              <a:t>και Καλογιαννάκη (2019</a:t>
            </a:r>
            <a:r>
              <a:rPr lang="el-GR" dirty="0" smtClean="0"/>
              <a:t>) (</a:t>
            </a:r>
            <a:r>
              <a:rPr lang="el-GR" i="1" dirty="0" smtClean="0"/>
              <a:t>ευχρηστία Ε.Υ.)</a:t>
            </a:r>
          </a:p>
          <a:p>
            <a:pPr marL="285750" indent="-285750" algn="just">
              <a:buFont typeface="Arial" panose="020B0604020202020204" pitchFamily="34" charset="0"/>
              <a:buChar char="•"/>
            </a:pPr>
            <a:r>
              <a:rPr lang="el-GR" dirty="0"/>
              <a:t>Σπανακά και </a:t>
            </a:r>
            <a:r>
              <a:rPr lang="el-GR" dirty="0" smtClean="0"/>
              <a:t>Λιοναράκη, </a:t>
            </a:r>
            <a:r>
              <a:rPr lang="el-GR" dirty="0"/>
              <a:t>(2017) </a:t>
            </a:r>
            <a:r>
              <a:rPr lang="el-GR" dirty="0" smtClean="0"/>
              <a:t>(</a:t>
            </a:r>
            <a:r>
              <a:rPr lang="el-GR" i="1" dirty="0" smtClean="0"/>
              <a:t>απλή, κατανοητή παρουσίαση, αρχές ΕξΑΕ</a:t>
            </a:r>
            <a:r>
              <a:rPr lang="el-GR" dirty="0" smtClean="0"/>
              <a:t>)</a:t>
            </a:r>
          </a:p>
          <a:p>
            <a:pPr marL="285750" indent="-285750" algn="just">
              <a:buFont typeface="Arial" panose="020B0604020202020204" pitchFamily="34" charset="0"/>
              <a:buChar char="•"/>
            </a:pPr>
            <a:r>
              <a:rPr lang="el-GR" dirty="0" smtClean="0"/>
              <a:t>Παπαϊωάννου </a:t>
            </a:r>
            <a:r>
              <a:rPr lang="el-GR" dirty="0"/>
              <a:t>, Κουτρομάνος κ.α. (</a:t>
            </a:r>
            <a:r>
              <a:rPr lang="el-GR" dirty="0" smtClean="0"/>
              <a:t>2022). </a:t>
            </a:r>
            <a:r>
              <a:rPr lang="el-GR" i="1" dirty="0"/>
              <a:t>Μ</a:t>
            </a:r>
            <a:r>
              <a:rPr lang="el-GR" i="1" dirty="0" smtClean="0"/>
              <a:t>έσα </a:t>
            </a:r>
            <a:r>
              <a:rPr lang="el-GR" i="1" dirty="0"/>
              <a:t>από το Ε.Υ. καλλιεργείται ο στοχαστικός διάλογος και η κριτική </a:t>
            </a:r>
            <a:r>
              <a:rPr lang="el-GR" i="1" dirty="0" smtClean="0"/>
              <a:t>σκέψη</a:t>
            </a:r>
            <a:r>
              <a:rPr lang="el-GR" dirty="0" smtClean="0"/>
              <a:t>. </a:t>
            </a:r>
          </a:p>
          <a:p>
            <a:pPr marL="285750" indent="-285750" algn="just">
              <a:buFont typeface="Arial" panose="020B0604020202020204" pitchFamily="34" charset="0"/>
              <a:buChar char="•"/>
            </a:pPr>
            <a:r>
              <a:rPr lang="el-GR" dirty="0" smtClean="0"/>
              <a:t>Ραλλιά </a:t>
            </a:r>
            <a:r>
              <a:rPr lang="el-GR" dirty="0"/>
              <a:t>&amp; Αναστασιάδη, (2015) </a:t>
            </a:r>
            <a:r>
              <a:rPr lang="el-GR" i="1" dirty="0"/>
              <a:t>Β</a:t>
            </a:r>
            <a:r>
              <a:rPr lang="el-GR" i="1" dirty="0" smtClean="0"/>
              <a:t>ασικός </a:t>
            </a:r>
            <a:r>
              <a:rPr lang="el-GR" i="1" dirty="0"/>
              <a:t>ρόλος του Ε.Υ. είναι να διευκολύνει την αυτοαξιολόγηση και την </a:t>
            </a:r>
            <a:r>
              <a:rPr lang="el-GR" i="1" dirty="0" smtClean="0"/>
              <a:t>ανατροφοδότηση.</a:t>
            </a:r>
            <a:endParaRPr lang="en-US" i="1" dirty="0"/>
          </a:p>
        </p:txBody>
      </p:sp>
    </p:spTree>
    <p:extLst>
      <p:ext uri="{BB962C8B-B14F-4D97-AF65-F5344CB8AC3E}">
        <p14:creationId xmlns:p14="http://schemas.microsoft.com/office/powerpoint/2010/main" val="380204338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gradFill>
          <a:gsLst>
            <a:gs pos="0">
              <a:schemeClr val="accent3">
                <a:lumMod val="5000"/>
                <a:lumOff val="95000"/>
              </a:schemeClr>
            </a:gs>
            <a:gs pos="74000">
              <a:schemeClr val="accent3">
                <a:lumMod val="45000"/>
                <a:lumOff val="55000"/>
              </a:schemeClr>
            </a:gs>
            <a:gs pos="83000">
              <a:schemeClr val="accent3">
                <a:lumMod val="45000"/>
                <a:lumOff val="55000"/>
              </a:schemeClr>
            </a:gs>
            <a:gs pos="100000">
              <a:schemeClr val="accent3">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z="3600" b="1" dirty="0" smtClean="0"/>
              <a:t>        8.Συμπεράσματα 3/6</a:t>
            </a:r>
            <a:endParaRPr lang="en-US" dirty="0"/>
          </a:p>
        </p:txBody>
      </p:sp>
      <p:sp>
        <p:nvSpPr>
          <p:cNvPr id="4" name="Οβάλ 3"/>
          <p:cNvSpPr/>
          <p:nvPr/>
        </p:nvSpPr>
        <p:spPr>
          <a:xfrm>
            <a:off x="2699792" y="1294331"/>
            <a:ext cx="3960440" cy="648072"/>
          </a:xfrm>
          <a:prstGeom prst="ellipse">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smtClean="0">
                <a:solidFill>
                  <a:srgbClr val="C00000"/>
                </a:solidFill>
              </a:rPr>
              <a:t>2</a:t>
            </a:r>
            <a:r>
              <a:rPr lang="el-GR" baseline="30000" dirty="0" smtClean="0">
                <a:solidFill>
                  <a:srgbClr val="C00000"/>
                </a:solidFill>
              </a:rPr>
              <a:t>ο</a:t>
            </a:r>
            <a:r>
              <a:rPr lang="el-GR" dirty="0" smtClean="0">
                <a:solidFill>
                  <a:srgbClr val="C00000"/>
                </a:solidFill>
              </a:rPr>
              <a:t> Ερευνητικό Ερώτημα</a:t>
            </a:r>
            <a:endParaRPr lang="en-US" dirty="0">
              <a:solidFill>
                <a:srgbClr val="C00000"/>
              </a:solidFill>
            </a:endParaRPr>
          </a:p>
        </p:txBody>
      </p:sp>
      <p:sp>
        <p:nvSpPr>
          <p:cNvPr id="5" name="TextBox 4"/>
          <p:cNvSpPr txBox="1"/>
          <p:nvPr/>
        </p:nvSpPr>
        <p:spPr>
          <a:xfrm>
            <a:off x="827584" y="1772816"/>
            <a:ext cx="8136904" cy="4760790"/>
          </a:xfrm>
          <a:prstGeom prst="rect">
            <a:avLst/>
          </a:prstGeom>
          <a:noFill/>
        </p:spPr>
        <p:txBody>
          <a:bodyPr wrap="square" rtlCol="0">
            <a:spAutoFit/>
          </a:bodyPr>
          <a:lstStyle/>
          <a:p>
            <a:pPr marL="285750" indent="-285750" algn="just">
              <a:lnSpc>
                <a:spcPct val="150000"/>
              </a:lnSpc>
              <a:buFont typeface="Wingdings" panose="05000000000000000000" pitchFamily="2" charset="2"/>
              <a:buChar char="Ø"/>
            </a:pPr>
            <a:r>
              <a:rPr lang="el-GR" sz="1700" dirty="0"/>
              <a:t>Πολυμεσική Αρχή (συνδυασμός κειμένου και εικόνας)</a:t>
            </a:r>
          </a:p>
          <a:p>
            <a:pPr marL="285750" indent="-285750" algn="just">
              <a:lnSpc>
                <a:spcPct val="150000"/>
              </a:lnSpc>
              <a:buFont typeface="Wingdings" panose="05000000000000000000" pitchFamily="2" charset="2"/>
              <a:buChar char="Ø"/>
            </a:pPr>
            <a:r>
              <a:rPr lang="el-GR" sz="1700" dirty="0"/>
              <a:t>Αρχή της Τροπικότητας (ύπαρξη στοιχείων αφήγησης)</a:t>
            </a:r>
          </a:p>
          <a:p>
            <a:pPr marL="285750" indent="-285750" algn="just">
              <a:lnSpc>
                <a:spcPct val="150000"/>
              </a:lnSpc>
              <a:buFont typeface="Wingdings" panose="05000000000000000000" pitchFamily="2" charset="2"/>
              <a:buChar char="Ø"/>
            </a:pPr>
            <a:r>
              <a:rPr lang="el-GR" sz="1700" dirty="0"/>
              <a:t>Αρχή της Συνοχής (απουσία άσχετων πληροφοριών</a:t>
            </a:r>
            <a:r>
              <a:rPr lang="el-GR" sz="1700" dirty="0" smtClean="0"/>
              <a:t>)</a:t>
            </a:r>
          </a:p>
          <a:p>
            <a:pPr marL="285750" indent="-285750" algn="just">
              <a:lnSpc>
                <a:spcPct val="150000"/>
              </a:lnSpc>
              <a:buFont typeface="Wingdings" panose="05000000000000000000" pitchFamily="2" charset="2"/>
              <a:buChar char="Ø"/>
            </a:pPr>
            <a:r>
              <a:rPr lang="el-GR" sz="1700" dirty="0" smtClean="0"/>
              <a:t>Αρχή του Πλεονασμού (απουσία πολλαπλών μέσων)</a:t>
            </a:r>
            <a:endParaRPr lang="el-GR" sz="1700" dirty="0"/>
          </a:p>
          <a:p>
            <a:pPr marL="285750" indent="-285750" algn="just">
              <a:lnSpc>
                <a:spcPct val="150000"/>
              </a:lnSpc>
              <a:buFont typeface="Wingdings" panose="05000000000000000000" pitchFamily="2" charset="2"/>
              <a:buChar char="Ø"/>
            </a:pPr>
            <a:r>
              <a:rPr lang="el-GR" sz="1700" dirty="0"/>
              <a:t>Αρχή της Προσωποποίησης (χρήση φιλικής γλώσσας, β’ προσώπου και ηχητική παρουσίαση του γνωστικού αντικειμένου</a:t>
            </a:r>
            <a:r>
              <a:rPr lang="el-GR" sz="1700" dirty="0" smtClean="0"/>
              <a:t>)</a:t>
            </a:r>
          </a:p>
          <a:p>
            <a:pPr marL="285750" indent="-285750" algn="just">
              <a:lnSpc>
                <a:spcPct val="150000"/>
              </a:lnSpc>
              <a:buFont typeface="Wingdings" panose="05000000000000000000" pitchFamily="2" charset="2"/>
              <a:buChar char="Ø"/>
            </a:pPr>
            <a:r>
              <a:rPr lang="el-GR" sz="1700" dirty="0" smtClean="0"/>
              <a:t>Αρχή χωρικής και χρονικής συνάφειας</a:t>
            </a:r>
          </a:p>
          <a:p>
            <a:pPr marL="285750" indent="-285750" algn="just">
              <a:lnSpc>
                <a:spcPct val="150000"/>
              </a:lnSpc>
              <a:buFont typeface="Wingdings" panose="05000000000000000000" pitchFamily="2" charset="2"/>
              <a:buChar char="Ø"/>
            </a:pPr>
            <a:r>
              <a:rPr lang="el-GR" sz="1700" dirty="0" smtClean="0"/>
              <a:t>Αρχή της Προπαίδευσης (εξηγούνται βασικές έννοιες στην εισαγωγή)</a:t>
            </a:r>
            <a:endParaRPr lang="el-GR" sz="1700" dirty="0"/>
          </a:p>
          <a:p>
            <a:pPr marL="285750" indent="-285750" algn="just">
              <a:lnSpc>
                <a:spcPct val="150000"/>
              </a:lnSpc>
              <a:buFont typeface="Wingdings" panose="05000000000000000000" pitchFamily="2" charset="2"/>
              <a:buChar char="Ø"/>
            </a:pPr>
            <a:r>
              <a:rPr lang="el-GR" sz="1700" dirty="0"/>
              <a:t>Αρχή της Φωνής (προσδίδει φιλικότητα)</a:t>
            </a:r>
          </a:p>
          <a:p>
            <a:pPr marL="285750" indent="-285750" algn="just">
              <a:lnSpc>
                <a:spcPct val="150000"/>
              </a:lnSpc>
              <a:buFont typeface="Wingdings" panose="05000000000000000000" pitchFamily="2" charset="2"/>
              <a:buChar char="Ø"/>
            </a:pPr>
            <a:r>
              <a:rPr lang="el-GR" sz="1700" dirty="0"/>
              <a:t>Αρχή της Εικόνας (χρήση άβαταρ </a:t>
            </a:r>
            <a:r>
              <a:rPr lang="el-GR" sz="1700" dirty="0" smtClean="0">
                <a:sym typeface="Wingdings" panose="05000000000000000000" pitchFamily="2" charset="2"/>
              </a:rPr>
              <a:t>ενισχύει τη </a:t>
            </a:r>
            <a:r>
              <a:rPr lang="el-GR" sz="1700" dirty="0">
                <a:sym typeface="Wingdings" panose="05000000000000000000" pitchFamily="2" charset="2"/>
              </a:rPr>
              <a:t>διαδικασίας </a:t>
            </a:r>
            <a:r>
              <a:rPr lang="el-GR" sz="1700" dirty="0" smtClean="0">
                <a:sym typeface="Wingdings" panose="05000000000000000000" pitchFamily="2" charset="2"/>
              </a:rPr>
              <a:t>της μάθησης</a:t>
            </a:r>
            <a:r>
              <a:rPr lang="el-GR" sz="1700" dirty="0">
                <a:sym typeface="Wingdings" panose="05000000000000000000" pitchFamily="2" charset="2"/>
              </a:rPr>
              <a:t>)</a:t>
            </a:r>
          </a:p>
          <a:p>
            <a:pPr marL="285750" indent="-285750" algn="just">
              <a:lnSpc>
                <a:spcPct val="150000"/>
              </a:lnSpc>
              <a:buFont typeface="Wingdings" panose="05000000000000000000" pitchFamily="2" charset="2"/>
              <a:buChar char="Ø"/>
            </a:pPr>
            <a:r>
              <a:rPr lang="el-GR" sz="1700" dirty="0">
                <a:sym typeface="Wingdings" panose="05000000000000000000" pitchFamily="2" charset="2"/>
              </a:rPr>
              <a:t>Αρχή της Κατάτμησης (τμηματική και βαθμιαία παρουσίαση περιεχομένου)</a:t>
            </a:r>
          </a:p>
          <a:p>
            <a:pPr marL="285750" indent="-285750" algn="just">
              <a:lnSpc>
                <a:spcPct val="150000"/>
              </a:lnSpc>
              <a:buFont typeface="Wingdings" panose="05000000000000000000" pitchFamily="2" charset="2"/>
              <a:buChar char="Ø"/>
            </a:pPr>
            <a:r>
              <a:rPr lang="el-GR" sz="1700" dirty="0">
                <a:sym typeface="Wingdings" panose="05000000000000000000" pitchFamily="2" charset="2"/>
              </a:rPr>
              <a:t>Αρχή της Σηματοδότησης ( έντονη γραφή, υπογράμμιση και χρωματισμός)</a:t>
            </a:r>
          </a:p>
        </p:txBody>
      </p:sp>
    </p:spTree>
    <p:extLst>
      <p:ext uri="{BB962C8B-B14F-4D97-AF65-F5344CB8AC3E}">
        <p14:creationId xmlns:p14="http://schemas.microsoft.com/office/powerpoint/2010/main" val="363954952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gradFill>
          <a:gsLst>
            <a:gs pos="0">
              <a:schemeClr val="accent3">
                <a:lumMod val="5000"/>
                <a:lumOff val="95000"/>
              </a:schemeClr>
            </a:gs>
            <a:gs pos="74000">
              <a:schemeClr val="accent3">
                <a:lumMod val="45000"/>
                <a:lumOff val="55000"/>
              </a:schemeClr>
            </a:gs>
            <a:gs pos="83000">
              <a:schemeClr val="accent3">
                <a:lumMod val="45000"/>
                <a:lumOff val="55000"/>
              </a:schemeClr>
            </a:gs>
            <a:gs pos="100000">
              <a:schemeClr val="accent3">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Τίτλος 1"/>
          <p:cNvSpPr>
            <a:spLocks noGrp="1"/>
          </p:cNvSpPr>
          <p:nvPr>
            <p:ph type="title"/>
          </p:nvPr>
        </p:nvSpPr>
        <p:spPr>
          <a:xfrm>
            <a:off x="1547664" y="836712"/>
            <a:ext cx="7075698" cy="360040"/>
          </a:xfrm>
        </p:spPr>
        <p:txBody>
          <a:bodyPr>
            <a:noAutofit/>
          </a:bodyPr>
          <a:lstStyle/>
          <a:p>
            <a:r>
              <a:rPr lang="el-GR" sz="3600" b="1" dirty="0"/>
              <a:t>8.Συμπεράσματα </a:t>
            </a:r>
            <a:r>
              <a:rPr lang="el-GR" sz="3600" b="1" dirty="0" smtClean="0"/>
              <a:t>4/6</a:t>
            </a:r>
            <a:endParaRPr lang="en-US" sz="3600" dirty="0"/>
          </a:p>
        </p:txBody>
      </p:sp>
      <p:sp>
        <p:nvSpPr>
          <p:cNvPr id="4" name="Οβάλ 3"/>
          <p:cNvSpPr/>
          <p:nvPr/>
        </p:nvSpPr>
        <p:spPr>
          <a:xfrm>
            <a:off x="2267744" y="1412776"/>
            <a:ext cx="3960440" cy="648072"/>
          </a:xfrm>
          <a:prstGeom prst="ellipse">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smtClean="0">
                <a:solidFill>
                  <a:srgbClr val="C00000"/>
                </a:solidFill>
              </a:rPr>
              <a:t>2</a:t>
            </a:r>
            <a:r>
              <a:rPr lang="el-GR" baseline="30000" dirty="0" smtClean="0">
                <a:solidFill>
                  <a:srgbClr val="C00000"/>
                </a:solidFill>
              </a:rPr>
              <a:t>ο</a:t>
            </a:r>
            <a:r>
              <a:rPr lang="el-GR" dirty="0" smtClean="0">
                <a:solidFill>
                  <a:srgbClr val="C00000"/>
                </a:solidFill>
              </a:rPr>
              <a:t> Ερευνητικό Ερώτημα</a:t>
            </a:r>
            <a:endParaRPr lang="en-US" dirty="0">
              <a:solidFill>
                <a:srgbClr val="C00000"/>
              </a:solidFill>
            </a:endParaRPr>
          </a:p>
        </p:txBody>
      </p:sp>
      <p:sp>
        <p:nvSpPr>
          <p:cNvPr id="5" name="TextBox 4"/>
          <p:cNvSpPr txBox="1"/>
          <p:nvPr/>
        </p:nvSpPr>
        <p:spPr>
          <a:xfrm>
            <a:off x="1547664" y="2924944"/>
            <a:ext cx="7488832" cy="2031325"/>
          </a:xfrm>
          <a:prstGeom prst="rect">
            <a:avLst/>
          </a:prstGeom>
          <a:noFill/>
        </p:spPr>
        <p:txBody>
          <a:bodyPr wrap="square" rtlCol="0">
            <a:spAutoFit/>
          </a:bodyPr>
          <a:lstStyle/>
          <a:p>
            <a:pPr indent="-304800" algn="just">
              <a:buSzPts val="1200"/>
              <a:buNone/>
            </a:pPr>
            <a:r>
              <a:rPr lang="en-US" dirty="0"/>
              <a:t>O</a:t>
            </a:r>
            <a:r>
              <a:rPr lang="el-GR" dirty="0"/>
              <a:t>ι αρχές της Πολυμεσικής Μάθησης (Mayer, </a:t>
            </a:r>
            <a:r>
              <a:rPr lang="el-GR" dirty="0" smtClean="0"/>
              <a:t>2015) </a:t>
            </a:r>
            <a:r>
              <a:rPr lang="el-GR" dirty="0"/>
              <a:t>εντοπίζονται στο συγκεκριμένο εκπαιδευτικό υλικό. Το συγκεκριμένο, λοιπόν, ΕΥ, το οποίο δημιουργήθηκε σύμφωνα με τις παραπάνω αρχές, αποτιμήθηκε θετικά, καθώς σύμφωνα με τους αξιολογητές του πέτυχε υψηλή ποιότητα και αποτέλεσε ένα ελκυστικό συνεργατικό περιβάλλον μάθησης, γεγονός που έρχεται σε συμφωνία με τα ευρήματα της έρευνας των Ραλλιά &amp; Αναστασιάδη (2015)</a:t>
            </a:r>
            <a:r>
              <a:rPr lang="en-US" b="1" dirty="0"/>
              <a:t>.</a:t>
            </a:r>
            <a:endParaRPr lang="el-GR" b="1" dirty="0">
              <a:highlight>
                <a:srgbClr val="FFFFFF"/>
              </a:highlight>
            </a:endParaRPr>
          </a:p>
        </p:txBody>
      </p:sp>
      <p:sp>
        <p:nvSpPr>
          <p:cNvPr id="6" name="Δεξί βέλος 5"/>
          <p:cNvSpPr/>
          <p:nvPr/>
        </p:nvSpPr>
        <p:spPr>
          <a:xfrm>
            <a:off x="611560" y="3501008"/>
            <a:ext cx="936104" cy="43204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22193786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gradFill>
          <a:gsLst>
            <a:gs pos="0">
              <a:schemeClr val="accent3">
                <a:lumMod val="5000"/>
                <a:lumOff val="95000"/>
              </a:schemeClr>
            </a:gs>
            <a:gs pos="74000">
              <a:schemeClr val="accent3">
                <a:lumMod val="45000"/>
                <a:lumOff val="55000"/>
              </a:schemeClr>
            </a:gs>
            <a:gs pos="83000">
              <a:schemeClr val="accent3">
                <a:lumMod val="45000"/>
                <a:lumOff val="55000"/>
              </a:schemeClr>
            </a:gs>
            <a:gs pos="100000">
              <a:schemeClr val="accent3">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sz="3600" b="1" dirty="0" smtClean="0"/>
              <a:t>        8.Συμπεράσματα 5/6</a:t>
            </a:r>
            <a:endParaRPr lang="en-US" sz="3600" dirty="0"/>
          </a:p>
        </p:txBody>
      </p:sp>
      <p:sp>
        <p:nvSpPr>
          <p:cNvPr id="4" name="Οβάλ 3"/>
          <p:cNvSpPr/>
          <p:nvPr/>
        </p:nvSpPr>
        <p:spPr>
          <a:xfrm>
            <a:off x="2267744" y="1412776"/>
            <a:ext cx="3960440" cy="648072"/>
          </a:xfrm>
          <a:prstGeom prst="ellipse">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smtClean="0">
                <a:solidFill>
                  <a:srgbClr val="C00000"/>
                </a:solidFill>
              </a:rPr>
              <a:t>3</a:t>
            </a:r>
            <a:r>
              <a:rPr lang="el-GR" baseline="30000" dirty="0" smtClean="0">
                <a:solidFill>
                  <a:srgbClr val="C00000"/>
                </a:solidFill>
              </a:rPr>
              <a:t>ο</a:t>
            </a:r>
            <a:r>
              <a:rPr lang="el-GR" dirty="0" smtClean="0">
                <a:solidFill>
                  <a:srgbClr val="C00000"/>
                </a:solidFill>
              </a:rPr>
              <a:t> Ερευνητικό Ερώτημα</a:t>
            </a:r>
            <a:endParaRPr lang="en-US" dirty="0">
              <a:solidFill>
                <a:srgbClr val="C00000"/>
              </a:solidFill>
            </a:endParaRPr>
          </a:p>
        </p:txBody>
      </p:sp>
      <p:sp>
        <p:nvSpPr>
          <p:cNvPr id="3" name="TextBox 2"/>
          <p:cNvSpPr txBox="1"/>
          <p:nvPr/>
        </p:nvSpPr>
        <p:spPr>
          <a:xfrm>
            <a:off x="971600" y="2564904"/>
            <a:ext cx="8136904" cy="2862322"/>
          </a:xfrm>
          <a:prstGeom prst="rect">
            <a:avLst/>
          </a:prstGeom>
          <a:noFill/>
        </p:spPr>
        <p:txBody>
          <a:bodyPr wrap="square" rtlCol="0">
            <a:spAutoFit/>
          </a:bodyPr>
          <a:lstStyle/>
          <a:p>
            <a:pPr marL="285750" indent="-285750" algn="just">
              <a:buFont typeface="Wingdings" panose="05000000000000000000" pitchFamily="2" charset="2"/>
              <a:buChar char="Ø"/>
            </a:pPr>
            <a:r>
              <a:rPr lang="el-GR" dirty="0"/>
              <a:t>Το Ε.Υ. αποτιμήθηκε θετικά για την </a:t>
            </a:r>
            <a:r>
              <a:rPr lang="el-GR" b="1" dirty="0"/>
              <a:t>επιστημονική του εγκυρότητα </a:t>
            </a:r>
            <a:r>
              <a:rPr lang="el-GR" dirty="0"/>
              <a:t>καθώς αυτό τεκμηριώνεται και με την κατάλληλη </a:t>
            </a:r>
            <a:r>
              <a:rPr lang="el-GR" dirty="0" smtClean="0"/>
              <a:t>βιβλιογραφία.</a:t>
            </a:r>
          </a:p>
          <a:p>
            <a:pPr marL="285750" indent="-285750" algn="just">
              <a:buFont typeface="Wingdings" panose="05000000000000000000" pitchFamily="2" charset="2"/>
              <a:buChar char="Ø"/>
            </a:pPr>
            <a:r>
              <a:rPr lang="el-GR" dirty="0"/>
              <a:t>Το περιεχόμενο του Εκπαιδευτικού Υλικού ανταποκρίνεται στους </a:t>
            </a:r>
            <a:r>
              <a:rPr lang="el-GR" b="1" dirty="0"/>
              <a:t>μαθησιακούς στόχους</a:t>
            </a:r>
            <a:r>
              <a:rPr lang="el-GR" dirty="0"/>
              <a:t> που έχουν τεθεί</a:t>
            </a:r>
            <a:r>
              <a:rPr lang="el-GR" dirty="0" smtClean="0"/>
              <a:t>.</a:t>
            </a:r>
          </a:p>
          <a:p>
            <a:pPr marL="285750" indent="-285750" algn="just">
              <a:buFont typeface="Wingdings" panose="05000000000000000000" pitchFamily="2" charset="2"/>
              <a:buChar char="Ø"/>
            </a:pPr>
            <a:r>
              <a:rPr lang="el-GR" b="1" dirty="0" smtClean="0"/>
              <a:t>Δυνατά</a:t>
            </a:r>
            <a:r>
              <a:rPr lang="el-GR" dirty="0" smtClean="0"/>
              <a:t> στοιχεία: διαδραστικότητα , πολυμορφικότητα, εγκυρότητα περιεχομένου, σαφήνεια με μαθησιακούς στόχους, πρωτοτυπία Ε.Υ.</a:t>
            </a:r>
          </a:p>
          <a:p>
            <a:pPr marL="285750" indent="-285750" algn="just">
              <a:buFont typeface="Wingdings" panose="05000000000000000000" pitchFamily="2" charset="2"/>
              <a:buChar char="Ø"/>
            </a:pPr>
            <a:r>
              <a:rPr lang="el-GR" dirty="0" smtClean="0"/>
              <a:t>Προτεινόμενες </a:t>
            </a:r>
            <a:r>
              <a:rPr lang="el-GR" b="1" dirty="0" smtClean="0"/>
              <a:t>αλλαγές</a:t>
            </a:r>
            <a:r>
              <a:rPr lang="el-GR" dirty="0" smtClean="0"/>
              <a:t>: καλύτερα γραφικά, περισσότερο κείμενο λόγω της φύσης του μαθήματος, μικρότερος αριθμός μαθησιακών στόχων ανά διδακτική ενότητα.</a:t>
            </a:r>
          </a:p>
          <a:p>
            <a:endParaRPr lang="en-US" dirty="0"/>
          </a:p>
        </p:txBody>
      </p:sp>
    </p:spTree>
    <p:extLst>
      <p:ext uri="{BB962C8B-B14F-4D97-AF65-F5344CB8AC3E}">
        <p14:creationId xmlns:p14="http://schemas.microsoft.com/office/powerpoint/2010/main" val="394727612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gradFill>
          <a:gsLst>
            <a:gs pos="0">
              <a:schemeClr val="accent3">
                <a:lumMod val="5000"/>
                <a:lumOff val="95000"/>
              </a:schemeClr>
            </a:gs>
            <a:gs pos="74000">
              <a:schemeClr val="accent3">
                <a:lumMod val="45000"/>
                <a:lumOff val="55000"/>
              </a:schemeClr>
            </a:gs>
            <a:gs pos="83000">
              <a:schemeClr val="accent3">
                <a:lumMod val="45000"/>
                <a:lumOff val="55000"/>
              </a:schemeClr>
            </a:gs>
            <a:gs pos="100000">
              <a:schemeClr val="accent3">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sz="3600" b="1" dirty="0" smtClean="0"/>
              <a:t>        8.Συμπεράσματα 6/6</a:t>
            </a:r>
            <a:endParaRPr lang="en-US" sz="3600" dirty="0"/>
          </a:p>
        </p:txBody>
      </p:sp>
      <p:sp>
        <p:nvSpPr>
          <p:cNvPr id="4" name="Οβάλ 3"/>
          <p:cNvSpPr/>
          <p:nvPr/>
        </p:nvSpPr>
        <p:spPr>
          <a:xfrm>
            <a:off x="2267744" y="1412776"/>
            <a:ext cx="3960440" cy="648072"/>
          </a:xfrm>
          <a:prstGeom prst="ellipse">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smtClean="0">
                <a:solidFill>
                  <a:srgbClr val="C00000"/>
                </a:solidFill>
              </a:rPr>
              <a:t>3</a:t>
            </a:r>
            <a:r>
              <a:rPr lang="el-GR" baseline="30000" dirty="0" smtClean="0">
                <a:solidFill>
                  <a:srgbClr val="C00000"/>
                </a:solidFill>
              </a:rPr>
              <a:t>ο</a:t>
            </a:r>
            <a:r>
              <a:rPr lang="el-GR" dirty="0" smtClean="0">
                <a:solidFill>
                  <a:srgbClr val="C00000"/>
                </a:solidFill>
              </a:rPr>
              <a:t> Ερευνητικό Ερώτημα</a:t>
            </a:r>
            <a:endParaRPr lang="en-US" dirty="0">
              <a:solidFill>
                <a:srgbClr val="C00000"/>
              </a:solidFill>
            </a:endParaRPr>
          </a:p>
        </p:txBody>
      </p:sp>
      <p:sp>
        <p:nvSpPr>
          <p:cNvPr id="5" name="Δεξί βέλος 4"/>
          <p:cNvSpPr/>
          <p:nvPr/>
        </p:nvSpPr>
        <p:spPr>
          <a:xfrm>
            <a:off x="611560" y="3501008"/>
            <a:ext cx="936104" cy="43204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p:cNvSpPr txBox="1"/>
          <p:nvPr/>
        </p:nvSpPr>
        <p:spPr>
          <a:xfrm>
            <a:off x="1691680" y="3255367"/>
            <a:ext cx="6264696" cy="1477328"/>
          </a:xfrm>
          <a:prstGeom prst="rect">
            <a:avLst/>
          </a:prstGeom>
          <a:noFill/>
        </p:spPr>
        <p:txBody>
          <a:bodyPr wrap="square" rtlCol="0">
            <a:spAutoFit/>
          </a:bodyPr>
          <a:lstStyle/>
          <a:p>
            <a:pPr marL="285750" indent="-285750" algn="just">
              <a:buFont typeface="Arial" panose="020B0604020202020204" pitchFamily="34" charset="0"/>
              <a:buChar char="•"/>
            </a:pPr>
            <a:r>
              <a:rPr lang="el-GR" dirty="0" smtClean="0"/>
              <a:t>Το Ε.Υ είναι σύμφωνο με όσα περιέχονται  στο Πρόγραμμα Σπουδών </a:t>
            </a:r>
          </a:p>
          <a:p>
            <a:pPr marL="285750" indent="-285750" algn="just">
              <a:buFont typeface="Arial" panose="020B0604020202020204" pitchFamily="34" charset="0"/>
              <a:buChar char="•"/>
            </a:pPr>
            <a:r>
              <a:rPr lang="el-GR" dirty="0" smtClean="0"/>
              <a:t>Μέσα </a:t>
            </a:r>
            <a:r>
              <a:rPr lang="el-GR" dirty="0"/>
              <a:t>από το Ε.Υ. καλλιεργείται ο στοχαστικός διάλογος και η κριτική σκέψη</a:t>
            </a:r>
            <a:r>
              <a:rPr lang="el-GR" dirty="0" smtClean="0"/>
              <a:t>.</a:t>
            </a:r>
          </a:p>
          <a:p>
            <a:pPr algn="just"/>
            <a:r>
              <a:rPr lang="el-GR" dirty="0" smtClean="0"/>
              <a:t>(</a:t>
            </a:r>
            <a:r>
              <a:rPr lang="el-GR" dirty="0"/>
              <a:t>Παπαϊωάννου , Κουτρομάνος κ.α. </a:t>
            </a:r>
            <a:r>
              <a:rPr lang="el-GR" dirty="0" smtClean="0"/>
              <a:t>2022</a:t>
            </a:r>
            <a:r>
              <a:rPr lang="el-GR" dirty="0"/>
              <a:t>). </a:t>
            </a:r>
          </a:p>
        </p:txBody>
      </p:sp>
    </p:spTree>
    <p:extLst>
      <p:ext uri="{BB962C8B-B14F-4D97-AF65-F5344CB8AC3E}">
        <p14:creationId xmlns:p14="http://schemas.microsoft.com/office/powerpoint/2010/main" val="5273001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gradFill>
          <a:gsLst>
            <a:gs pos="17000">
              <a:schemeClr val="accent1">
                <a:lumMod val="20000"/>
                <a:lumOff val="8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i="1" dirty="0" smtClean="0"/>
              <a:t>Ευχαριστίες</a:t>
            </a:r>
            <a:endParaRPr lang="en-US" b="1" i="1" dirty="0"/>
          </a:p>
        </p:txBody>
      </p:sp>
      <p:sp>
        <p:nvSpPr>
          <p:cNvPr id="3" name="Θέση περιεχομένου 2"/>
          <p:cNvSpPr>
            <a:spLocks noGrp="1"/>
          </p:cNvSpPr>
          <p:nvPr>
            <p:ph idx="1"/>
          </p:nvPr>
        </p:nvSpPr>
        <p:spPr>
          <a:xfrm>
            <a:off x="628650" y="1825625"/>
            <a:ext cx="7886700" cy="4603903"/>
          </a:xfrm>
        </p:spPr>
        <p:txBody>
          <a:bodyPr>
            <a:normAutofit/>
          </a:bodyPr>
          <a:lstStyle/>
          <a:p>
            <a:pPr marL="0" indent="0">
              <a:buNone/>
            </a:pPr>
            <a:r>
              <a:rPr lang="el-GR" b="1" dirty="0" smtClean="0">
                <a:solidFill>
                  <a:schemeClr val="accent1">
                    <a:lumMod val="75000"/>
                  </a:schemeClr>
                </a:solidFill>
              </a:rPr>
              <a:t>Ευχαριστώ θερμά </a:t>
            </a:r>
          </a:p>
          <a:p>
            <a:r>
              <a:rPr lang="el-GR" b="1" dirty="0" smtClean="0">
                <a:solidFill>
                  <a:schemeClr val="accent1">
                    <a:lumMod val="75000"/>
                  </a:schemeClr>
                </a:solidFill>
              </a:rPr>
              <a:t>Την 3μελή επιτροπή επίβλεψης</a:t>
            </a:r>
            <a:r>
              <a:rPr lang="el-GR" dirty="0" smtClean="0">
                <a:solidFill>
                  <a:schemeClr val="accent1">
                    <a:lumMod val="75000"/>
                  </a:schemeClr>
                </a:solidFill>
              </a:rPr>
              <a:t>: </a:t>
            </a:r>
            <a:endParaRPr lang="el-GR" dirty="0" smtClean="0"/>
          </a:p>
          <a:p>
            <a:pPr>
              <a:buFont typeface="Wingdings" panose="05000000000000000000" pitchFamily="2" charset="2"/>
              <a:buChar char="Ø"/>
            </a:pPr>
            <a:r>
              <a:rPr lang="el-GR" sz="2400" dirty="0" smtClean="0"/>
              <a:t> </a:t>
            </a:r>
            <a:r>
              <a:rPr lang="el-GR" sz="2400" i="1" dirty="0" smtClean="0"/>
              <a:t>κ. Αναστασιάδη Παναγιώτη</a:t>
            </a:r>
          </a:p>
          <a:p>
            <a:pPr>
              <a:buFont typeface="Wingdings" panose="05000000000000000000" pitchFamily="2" charset="2"/>
              <a:buChar char="Ø"/>
            </a:pPr>
            <a:r>
              <a:rPr lang="el-GR" sz="2400" i="1" dirty="0" smtClean="0"/>
              <a:t> κ. Βιταλάκη Μαρία</a:t>
            </a:r>
          </a:p>
          <a:p>
            <a:pPr>
              <a:buFont typeface="Wingdings" panose="05000000000000000000" pitchFamily="2" charset="2"/>
              <a:buChar char="Ø"/>
            </a:pPr>
            <a:r>
              <a:rPr lang="el-GR" sz="2400" i="1" dirty="0" smtClean="0"/>
              <a:t>κ. Ιβρίντελη Μαρία</a:t>
            </a:r>
            <a:endParaRPr lang="el-GR" sz="2400" i="1" dirty="0"/>
          </a:p>
          <a:p>
            <a:r>
              <a:rPr lang="el-GR" sz="2600" b="1" dirty="0" smtClean="0">
                <a:solidFill>
                  <a:schemeClr val="accent5"/>
                </a:solidFill>
              </a:rPr>
              <a:t>Τους κ.Κωτσίδη και Στρατικόπουλο</a:t>
            </a:r>
          </a:p>
          <a:p>
            <a:r>
              <a:rPr lang="el-GR" sz="2600" b="1" dirty="0" smtClean="0">
                <a:solidFill>
                  <a:schemeClr val="accent5"/>
                </a:solidFill>
              </a:rPr>
              <a:t>Τους συμμετέχοντες στην έρευνα</a:t>
            </a:r>
          </a:p>
          <a:p>
            <a:r>
              <a:rPr lang="el-GR" sz="2600" b="1" dirty="0" smtClean="0">
                <a:solidFill>
                  <a:schemeClr val="accent5"/>
                </a:solidFill>
              </a:rPr>
              <a:t>Τα μέλη της ομάδας μου Εξ.Απ.Ομ.</a:t>
            </a:r>
          </a:p>
          <a:p>
            <a:r>
              <a:rPr lang="el-GR" sz="2600" b="1" dirty="0" smtClean="0">
                <a:solidFill>
                  <a:schemeClr val="accent5"/>
                </a:solidFill>
              </a:rPr>
              <a:t>Την οικογένειά μου</a:t>
            </a:r>
          </a:p>
          <a:p>
            <a:endParaRPr lang="el-GR" sz="2600" b="1" dirty="0" smtClean="0">
              <a:solidFill>
                <a:schemeClr val="accent5"/>
              </a:solidFill>
            </a:endParaRPr>
          </a:p>
          <a:p>
            <a:pPr marL="0" indent="0">
              <a:buNone/>
            </a:pPr>
            <a:endParaRPr lang="en-US" dirty="0"/>
          </a:p>
        </p:txBody>
      </p:sp>
      <p:pic>
        <p:nvPicPr>
          <p:cNvPr id="8" name="Εικόνα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660231" y="1426777"/>
            <a:ext cx="2232249" cy="3298367"/>
          </a:xfrm>
          <a:prstGeom prst="rect">
            <a:avLst/>
          </a:prstGeom>
        </p:spPr>
      </p:pic>
    </p:spTree>
    <p:extLst>
      <p:ext uri="{BB962C8B-B14F-4D97-AF65-F5344CB8AC3E}">
        <p14:creationId xmlns:p14="http://schemas.microsoft.com/office/powerpoint/2010/main" val="139208105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gradFill>
          <a:gsLst>
            <a:gs pos="0">
              <a:schemeClr val="accent3">
                <a:lumMod val="5000"/>
                <a:lumOff val="95000"/>
              </a:schemeClr>
            </a:gs>
            <a:gs pos="74000">
              <a:schemeClr val="accent3">
                <a:lumMod val="45000"/>
                <a:lumOff val="55000"/>
              </a:schemeClr>
            </a:gs>
            <a:gs pos="83000">
              <a:schemeClr val="accent3">
                <a:lumMod val="45000"/>
                <a:lumOff val="55000"/>
              </a:schemeClr>
            </a:gs>
            <a:gs pos="100000">
              <a:schemeClr val="accent3">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sz="3600" dirty="0" smtClean="0"/>
              <a:t>        </a:t>
            </a:r>
            <a:r>
              <a:rPr lang="el-GR" sz="3600" b="1" dirty="0" smtClean="0"/>
              <a:t>9.Περιορισμοί έρευνας</a:t>
            </a:r>
            <a:endParaRPr lang="en-US" sz="3600" b="1" dirty="0"/>
          </a:p>
        </p:txBody>
      </p:sp>
      <p:sp>
        <p:nvSpPr>
          <p:cNvPr id="3" name="TextBox 2"/>
          <p:cNvSpPr txBox="1"/>
          <p:nvPr/>
        </p:nvSpPr>
        <p:spPr>
          <a:xfrm>
            <a:off x="827584" y="1988840"/>
            <a:ext cx="7920880" cy="1754326"/>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pPr marL="285750" indent="-285750" algn="just">
              <a:buFont typeface="Wingdings" panose="05000000000000000000" pitchFamily="2" charset="2"/>
              <a:buChar char="Ø"/>
            </a:pPr>
            <a:r>
              <a:rPr lang="el-GR" dirty="0" smtClean="0"/>
              <a:t>Μικρό δείγμα έρευνας (δείγμα ευκολίας)</a:t>
            </a:r>
          </a:p>
          <a:p>
            <a:pPr algn="just"/>
            <a:endParaRPr lang="el-GR" dirty="0" smtClean="0"/>
          </a:p>
          <a:p>
            <a:pPr algn="just"/>
            <a:endParaRPr lang="el-GR" dirty="0" smtClean="0"/>
          </a:p>
          <a:p>
            <a:pPr marL="285750" indent="-285750" algn="just">
              <a:buFont typeface="Wingdings" panose="05000000000000000000" pitchFamily="2" charset="2"/>
              <a:buChar char="Ø"/>
            </a:pPr>
            <a:r>
              <a:rPr lang="el-GR" dirty="0"/>
              <a:t>Η αποτίμηση αυτή πέρα από τους ειδικούς της ΕξΑΕ και τους εκπαιδευτικούς που διδάσκουν το συγκεκριμένο γνωστικό αντικείμενο θα ήταν σκόπιμο να γίνει και από τους τελικούς χρήστες του, δηλαδή τους </a:t>
            </a:r>
            <a:r>
              <a:rPr lang="el-GR" dirty="0" smtClean="0"/>
              <a:t>μαθητές.</a:t>
            </a:r>
            <a:endParaRPr lang="en-US" dirty="0"/>
          </a:p>
        </p:txBody>
      </p:sp>
      <p:pic>
        <p:nvPicPr>
          <p:cNvPr id="5" name="Εικόνα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012161" y="4419997"/>
            <a:ext cx="1944216" cy="1944216"/>
          </a:xfrm>
          <a:prstGeom prst="rect">
            <a:avLst/>
          </a:prstGeom>
        </p:spPr>
      </p:pic>
    </p:spTree>
    <p:extLst>
      <p:ext uri="{BB962C8B-B14F-4D97-AF65-F5344CB8AC3E}">
        <p14:creationId xmlns:p14="http://schemas.microsoft.com/office/powerpoint/2010/main" val="343803357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sz="3600" dirty="0" smtClean="0"/>
              <a:t>       </a:t>
            </a:r>
            <a:r>
              <a:rPr lang="el-GR" sz="3600" b="1" dirty="0" smtClean="0"/>
              <a:t>10.Προτάσεις για μελλοντική έρευνα</a:t>
            </a:r>
            <a:endParaRPr lang="en-US" sz="3600" b="1" dirty="0"/>
          </a:p>
        </p:txBody>
      </p:sp>
      <p:sp>
        <p:nvSpPr>
          <p:cNvPr id="4" name="TextBox 3"/>
          <p:cNvSpPr txBox="1"/>
          <p:nvPr/>
        </p:nvSpPr>
        <p:spPr>
          <a:xfrm>
            <a:off x="1187624" y="2204864"/>
            <a:ext cx="6408712" cy="1477328"/>
          </a:xfrm>
          <a:prstGeom prst="rect">
            <a:avLst/>
          </a:prstGeom>
          <a:solidFill>
            <a:schemeClr val="accent2">
              <a:lumMod val="20000"/>
              <a:lumOff val="80000"/>
            </a:schemeClr>
          </a:solidFill>
        </p:spPr>
        <p:txBody>
          <a:bodyPr wrap="square" rtlCol="0">
            <a:spAutoFit/>
          </a:bodyPr>
          <a:lstStyle/>
          <a:p>
            <a:pPr marL="285750" indent="-285750" algn="just">
              <a:buFont typeface="Wingdings" panose="05000000000000000000" pitchFamily="2" charset="2"/>
              <a:buChar char="Ø"/>
            </a:pPr>
            <a:r>
              <a:rPr lang="el-GR" dirty="0" smtClean="0"/>
              <a:t>Να </a:t>
            </a:r>
            <a:r>
              <a:rPr lang="el-GR" dirty="0"/>
              <a:t>εφαρμοστεί στην πράξη από εκπαιδευτικούς στα πλαίσια του μαθήματος της Νεοελληνικής Λογοτεχνίας Α΄Λυκείου</a:t>
            </a:r>
            <a:r>
              <a:rPr lang="el-GR" dirty="0" smtClean="0"/>
              <a:t>.</a:t>
            </a:r>
          </a:p>
          <a:p>
            <a:pPr marL="285750" indent="-285750" algn="just">
              <a:buFont typeface="Wingdings" panose="05000000000000000000" pitchFamily="2" charset="2"/>
              <a:buChar char="Ø"/>
            </a:pPr>
            <a:r>
              <a:rPr lang="el-GR" dirty="0" smtClean="0"/>
              <a:t>Θα </a:t>
            </a:r>
            <a:r>
              <a:rPr lang="el-GR" dirty="0"/>
              <a:t>μπορούσε να διερευνηθεί κατά πόσο άλλαξε η στάση </a:t>
            </a:r>
            <a:r>
              <a:rPr lang="el-GR" dirty="0" smtClean="0"/>
              <a:t>τους </a:t>
            </a:r>
            <a:r>
              <a:rPr lang="el-GR" dirty="0"/>
              <a:t>απέναντι στο μάθημα της Νεοελληνικής Λογοτεχνίας και αν τους έχει καλλιεργηθεί το αίσθημα της φιλαναγνωσίας.</a:t>
            </a:r>
            <a:endParaRPr lang="en-US" dirty="0"/>
          </a:p>
        </p:txBody>
      </p:sp>
      <p:pic>
        <p:nvPicPr>
          <p:cNvPr id="5" name="Εικόνα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477149" y="4365104"/>
            <a:ext cx="2069270" cy="1893162"/>
          </a:xfrm>
          <a:prstGeom prst="rect">
            <a:avLst/>
          </a:prstGeom>
        </p:spPr>
      </p:pic>
    </p:spTree>
    <p:extLst>
      <p:ext uri="{BB962C8B-B14F-4D97-AF65-F5344CB8AC3E}">
        <p14:creationId xmlns:p14="http://schemas.microsoft.com/office/powerpoint/2010/main" val="162409913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gradFill>
          <a:gsLst>
            <a:gs pos="0">
              <a:schemeClr val="accent3">
                <a:lumMod val="5000"/>
                <a:lumOff val="95000"/>
              </a:schemeClr>
            </a:gs>
            <a:gs pos="74000">
              <a:schemeClr val="accent3">
                <a:lumMod val="45000"/>
                <a:lumOff val="55000"/>
              </a:schemeClr>
            </a:gs>
            <a:gs pos="83000">
              <a:schemeClr val="accent3">
                <a:lumMod val="45000"/>
                <a:lumOff val="55000"/>
              </a:schemeClr>
            </a:gs>
            <a:gs pos="100000">
              <a:schemeClr val="accent3">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Οβάλ 1"/>
          <p:cNvSpPr/>
          <p:nvPr/>
        </p:nvSpPr>
        <p:spPr>
          <a:xfrm>
            <a:off x="1187624" y="2204864"/>
            <a:ext cx="6840760" cy="1728192"/>
          </a:xfrm>
          <a:prstGeom prst="ellipse">
            <a:avLst/>
          </a:prstGeom>
          <a:solidFill>
            <a:srgbClr val="EDBE9B"/>
          </a:solidFill>
          <a:ln>
            <a:solidFill>
              <a:srgbClr val="EDBE9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l-GR" sz="2400" b="1" i="1" u="sng" dirty="0">
                <a:solidFill>
                  <a:srgbClr val="FF0000"/>
                </a:solidFill>
                <a:effectLst>
                  <a:outerShdw blurRad="38100" dist="38100" dir="2700000" algn="tl">
                    <a:srgbClr val="000000">
                      <a:alpha val="43137"/>
                    </a:srgbClr>
                  </a:outerShdw>
                </a:effectLst>
              </a:rPr>
              <a:t>Σας ευχαριστώ για την προσοχή σας</a:t>
            </a:r>
          </a:p>
        </p:txBody>
      </p:sp>
      <p:sp>
        <p:nvSpPr>
          <p:cNvPr id="3" name="TextBox 2"/>
          <p:cNvSpPr txBox="1"/>
          <p:nvPr/>
        </p:nvSpPr>
        <p:spPr>
          <a:xfrm>
            <a:off x="1763688" y="620688"/>
            <a:ext cx="5400600" cy="646331"/>
          </a:xfrm>
          <a:prstGeom prst="rect">
            <a:avLst/>
          </a:prstGeom>
          <a:noFill/>
        </p:spPr>
        <p:txBody>
          <a:bodyPr wrap="square" rtlCol="0">
            <a:spAutoFit/>
          </a:bodyPr>
          <a:lstStyle/>
          <a:p>
            <a:r>
              <a:rPr lang="el-GR" sz="3600" b="1" i="1" dirty="0" smtClean="0"/>
              <a:t>Τέλος παρουσίασης</a:t>
            </a:r>
            <a:endParaRPr lang="en-US" sz="3600" b="1" i="1" dirty="0"/>
          </a:p>
        </p:txBody>
      </p:sp>
    </p:spTree>
    <p:extLst>
      <p:ext uri="{BB962C8B-B14F-4D97-AF65-F5344CB8AC3E}">
        <p14:creationId xmlns:p14="http://schemas.microsoft.com/office/powerpoint/2010/main" val="102612084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gradFill>
          <a:gsLst>
            <a:gs pos="17000">
              <a:schemeClr val="accent1">
                <a:lumMod val="20000"/>
                <a:lumOff val="8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2" name="Τίτλος 1"/>
          <p:cNvSpPr>
            <a:spLocks noGrp="1"/>
          </p:cNvSpPr>
          <p:nvPr>
            <p:ph type="title"/>
          </p:nvPr>
        </p:nvSpPr>
        <p:spPr>
          <a:xfrm>
            <a:off x="1405208" y="548680"/>
            <a:ext cx="7199240" cy="765652"/>
          </a:xfrm>
        </p:spPr>
        <p:txBody>
          <a:bodyPr>
            <a:noAutofit/>
          </a:bodyPr>
          <a:lstStyle/>
          <a:p>
            <a:r>
              <a:rPr lang="el-GR" sz="3600" b="1" dirty="0"/>
              <a:t>1. </a:t>
            </a:r>
            <a:r>
              <a:rPr lang="el-GR" sz="3600" b="1" dirty="0" smtClean="0"/>
              <a:t>Σκοπός</a:t>
            </a:r>
            <a:endParaRPr lang="el-GR" sz="3600" b="1" dirty="0"/>
          </a:p>
        </p:txBody>
      </p:sp>
      <p:sp>
        <p:nvSpPr>
          <p:cNvPr id="4" name="9 - Ορθογώνιο"/>
          <p:cNvSpPr/>
          <p:nvPr/>
        </p:nvSpPr>
        <p:spPr>
          <a:xfrm>
            <a:off x="827584" y="1556792"/>
            <a:ext cx="6840760" cy="2246769"/>
          </a:xfrm>
          <a:prstGeom prst="rect">
            <a:avLst/>
          </a:prstGeom>
        </p:spPr>
        <p:txBody>
          <a:bodyPr wrap="square">
            <a:spAutoFit/>
          </a:bodyPr>
          <a:lstStyle/>
          <a:p>
            <a:pPr marL="457200" indent="-457200" algn="just">
              <a:buFont typeface="Arial" panose="020B0604020202020204" pitchFamily="34" charset="0"/>
              <a:buChar char="•"/>
            </a:pPr>
            <a:r>
              <a:rPr lang="el-GR" sz="2000" i="1" dirty="0" smtClean="0">
                <a:effectLst>
                  <a:outerShdw blurRad="38100" dist="38100" dir="2700000" algn="tl">
                    <a:srgbClr val="000000">
                      <a:alpha val="43137"/>
                    </a:srgbClr>
                  </a:outerShdw>
                </a:effectLst>
              </a:rPr>
              <a:t>Σκοπός της παρούσας έρευνας είναι </a:t>
            </a:r>
            <a:r>
              <a:rPr lang="el-GR" sz="2000" b="1" i="1" dirty="0" smtClean="0">
                <a:effectLst>
                  <a:outerShdw blurRad="38100" dist="38100" dir="2700000" algn="tl">
                    <a:srgbClr val="000000">
                      <a:alpha val="43137"/>
                    </a:srgbClr>
                  </a:outerShdw>
                </a:effectLst>
              </a:rPr>
              <a:t>να υλοποιηθεί και να αποτιμηθεί το εκπαιδευτικό υλικό που σχεδιάστηκε για συμπληρωματική σχολική ΕξΑΕ στη Δευτεροβάθμια Εκπαίδευση στο μάθημα της Λογοτεχνίας Α΄Λυκείου</a:t>
            </a:r>
            <a:r>
              <a:rPr lang="el-GR" sz="2000" i="1" dirty="0" smtClean="0">
                <a:effectLst>
                  <a:outerShdw blurRad="38100" dist="38100" dir="2700000" algn="tl">
                    <a:srgbClr val="000000">
                      <a:alpha val="43137"/>
                    </a:srgbClr>
                  </a:outerShdw>
                </a:effectLst>
              </a:rPr>
              <a:t>. Πιο συγκεκριμένα το θέμα του εκπαιδευτικού υλικού είναι η γνωριμία των μαθητών με τον ποιητή Κ.Καβάφη και η ερμηνευτική προσέγγιση του ποιήματος «Ιθάκη».</a:t>
            </a:r>
            <a:endParaRPr lang="el-GR" sz="2000" i="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67264847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gradFill>
          <a:gsLst>
            <a:gs pos="17000">
              <a:schemeClr val="accent1">
                <a:lumMod val="20000"/>
                <a:lumOff val="8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2" name="Τίτλος 1"/>
          <p:cNvSpPr>
            <a:spLocks noGrp="1"/>
          </p:cNvSpPr>
          <p:nvPr>
            <p:ph type="title"/>
          </p:nvPr>
        </p:nvSpPr>
        <p:spPr>
          <a:xfrm>
            <a:off x="1405208" y="548680"/>
            <a:ext cx="7199240" cy="576064"/>
          </a:xfrm>
        </p:spPr>
        <p:txBody>
          <a:bodyPr>
            <a:noAutofit/>
          </a:bodyPr>
          <a:lstStyle/>
          <a:p>
            <a:r>
              <a:rPr lang="el-GR" sz="3600" b="1" dirty="0"/>
              <a:t>2. Συνεισφορά της </a:t>
            </a:r>
            <a:r>
              <a:rPr lang="el-GR" sz="3600" b="1" dirty="0" smtClean="0"/>
              <a:t>διπλωματικής</a:t>
            </a:r>
            <a:endParaRPr lang="el-GR" sz="3600" b="1" dirty="0"/>
          </a:p>
        </p:txBody>
      </p:sp>
      <p:graphicFrame>
        <p:nvGraphicFramePr>
          <p:cNvPr id="6" name="Διάγραμμα 5"/>
          <p:cNvGraphicFramePr/>
          <p:nvPr>
            <p:extLst>
              <p:ext uri="{D42A27DB-BD31-4B8C-83A1-F6EECF244321}">
                <p14:modId xmlns:p14="http://schemas.microsoft.com/office/powerpoint/2010/main" val="1107267637"/>
              </p:ext>
            </p:extLst>
          </p:nvPr>
        </p:nvGraphicFramePr>
        <p:xfrm>
          <a:off x="1043608" y="1397000"/>
          <a:ext cx="7560840" cy="462428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79099292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gradFill>
          <a:gsLst>
            <a:gs pos="17000">
              <a:schemeClr val="accent1">
                <a:lumMod val="20000"/>
                <a:lumOff val="8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2" name="Τίτλος 1"/>
          <p:cNvSpPr>
            <a:spLocks noGrp="1"/>
          </p:cNvSpPr>
          <p:nvPr>
            <p:ph type="title"/>
          </p:nvPr>
        </p:nvSpPr>
        <p:spPr>
          <a:xfrm>
            <a:off x="1043608" y="620688"/>
            <a:ext cx="7776864" cy="576064"/>
          </a:xfrm>
        </p:spPr>
        <p:txBody>
          <a:bodyPr>
            <a:noAutofit/>
          </a:bodyPr>
          <a:lstStyle/>
          <a:p>
            <a:r>
              <a:rPr lang="el-GR" sz="3600" b="1" dirty="0" smtClean="0"/>
              <a:t>    3</a:t>
            </a:r>
            <a:r>
              <a:rPr lang="el-GR" sz="3600" b="1" dirty="0"/>
              <a:t>. Ερευνητικά Ερωτήματα </a:t>
            </a:r>
            <a:endParaRPr lang="el-GR" sz="4000" b="1" dirty="0"/>
          </a:p>
        </p:txBody>
      </p:sp>
      <p:sp>
        <p:nvSpPr>
          <p:cNvPr id="4" name="9 - Ορθογώνιο"/>
          <p:cNvSpPr/>
          <p:nvPr/>
        </p:nvSpPr>
        <p:spPr>
          <a:xfrm>
            <a:off x="827584" y="1988840"/>
            <a:ext cx="7632848" cy="3539430"/>
          </a:xfrm>
          <a:prstGeom prst="rect">
            <a:avLst/>
          </a:prstGeom>
          <a:solidFill>
            <a:schemeClr val="accent2">
              <a:lumMod val="20000"/>
              <a:lumOff val="80000"/>
            </a:schemeClr>
          </a:solidFill>
        </p:spPr>
        <p:txBody>
          <a:bodyPr wrap="square">
            <a:spAutoFit/>
          </a:bodyPr>
          <a:lstStyle/>
          <a:p>
            <a:r>
              <a:rPr lang="el-GR" sz="2800" b="1" dirty="0" smtClean="0"/>
              <a:t>1ο </a:t>
            </a:r>
            <a:r>
              <a:rPr lang="el-GR" sz="2800" dirty="0" smtClean="0"/>
              <a:t>: </a:t>
            </a:r>
            <a:r>
              <a:rPr lang="el-GR" sz="2800" b="1" dirty="0">
                <a:solidFill>
                  <a:schemeClr val="accent1">
                    <a:lumMod val="75000"/>
                  </a:schemeClr>
                </a:solidFill>
              </a:rPr>
              <a:t>Το εκπαιδευτικό υλικό διέπεται από τις αρχές και τη μεθοδολογία της εξ αποστάσεως εκπαίδευσης</a:t>
            </a:r>
            <a:r>
              <a:rPr lang="el-GR" sz="2800" b="1" dirty="0" smtClean="0">
                <a:solidFill>
                  <a:schemeClr val="accent1">
                    <a:lumMod val="75000"/>
                  </a:schemeClr>
                </a:solidFill>
              </a:rPr>
              <a:t>;</a:t>
            </a:r>
          </a:p>
          <a:p>
            <a:r>
              <a:rPr lang="el-GR" sz="2800" dirty="0" smtClean="0"/>
              <a:t> </a:t>
            </a:r>
            <a:r>
              <a:rPr lang="el-GR" sz="2800" b="1" dirty="0" smtClean="0"/>
              <a:t>2ο : </a:t>
            </a:r>
            <a:r>
              <a:rPr lang="el-GR" sz="2800" b="1" dirty="0">
                <a:solidFill>
                  <a:schemeClr val="accent1">
                    <a:lumMod val="75000"/>
                  </a:schemeClr>
                </a:solidFill>
              </a:rPr>
              <a:t>Το εκπαιδευτικό υλικό έχει δημιουργηθεί σύμφωνα με τις αρχές της Πολυμεσικής Μάθησης; </a:t>
            </a:r>
            <a:endParaRPr lang="el-GR" sz="2800" b="1" dirty="0" smtClean="0">
              <a:solidFill>
                <a:schemeClr val="accent1">
                  <a:lumMod val="75000"/>
                </a:schemeClr>
              </a:solidFill>
            </a:endParaRPr>
          </a:p>
          <a:p>
            <a:r>
              <a:rPr lang="el-GR" sz="2800" b="1" dirty="0" smtClean="0"/>
              <a:t>3ο : </a:t>
            </a:r>
            <a:r>
              <a:rPr lang="el-GR" sz="2800" b="1" dirty="0">
                <a:solidFill>
                  <a:schemeClr val="accent1">
                    <a:lumMod val="75000"/>
                  </a:schemeClr>
                </a:solidFill>
              </a:rPr>
              <a:t>Ποιες οι απόψεις των εκπαιδευτικών σχετικά με το περιεχόμενο του εκπαιδευτικού υλικού;</a:t>
            </a:r>
          </a:p>
        </p:txBody>
      </p:sp>
      <p:pic>
        <p:nvPicPr>
          <p:cNvPr id="3" name="Εικόνα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164288" y="332656"/>
            <a:ext cx="1397109" cy="1493683"/>
          </a:xfrm>
          <a:prstGeom prst="rect">
            <a:avLst/>
          </a:prstGeom>
        </p:spPr>
      </p:pic>
    </p:spTree>
    <p:extLst>
      <p:ext uri="{BB962C8B-B14F-4D97-AF65-F5344CB8AC3E}">
        <p14:creationId xmlns:p14="http://schemas.microsoft.com/office/powerpoint/2010/main" val="153892015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gradFill>
          <a:gsLst>
            <a:gs pos="17000">
              <a:schemeClr val="accent1">
                <a:lumMod val="20000"/>
                <a:lumOff val="8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2" name="Τίτλος 1"/>
          <p:cNvSpPr>
            <a:spLocks noGrp="1"/>
          </p:cNvSpPr>
          <p:nvPr>
            <p:ph type="title"/>
          </p:nvPr>
        </p:nvSpPr>
        <p:spPr>
          <a:xfrm>
            <a:off x="1405208" y="548680"/>
            <a:ext cx="7199240" cy="765652"/>
          </a:xfrm>
        </p:spPr>
        <p:txBody>
          <a:bodyPr>
            <a:noAutofit/>
          </a:bodyPr>
          <a:lstStyle/>
          <a:p>
            <a:r>
              <a:rPr lang="el-GR" sz="3600" b="1" dirty="0"/>
              <a:t>4. Δομή της </a:t>
            </a:r>
            <a:r>
              <a:rPr lang="el-GR" sz="3600" b="1" dirty="0" smtClean="0"/>
              <a:t>εργασίας</a:t>
            </a:r>
            <a:endParaRPr lang="el-GR" sz="3600" b="1" dirty="0"/>
          </a:p>
        </p:txBody>
      </p:sp>
      <p:graphicFrame>
        <p:nvGraphicFramePr>
          <p:cNvPr id="5" name="Διάγραμμα 4"/>
          <p:cNvGraphicFramePr/>
          <p:nvPr>
            <p:extLst>
              <p:ext uri="{D42A27DB-BD31-4B8C-83A1-F6EECF244321}">
                <p14:modId xmlns:p14="http://schemas.microsoft.com/office/powerpoint/2010/main" val="424039462"/>
              </p:ext>
            </p:extLst>
          </p:nvPr>
        </p:nvGraphicFramePr>
        <p:xfrm>
          <a:off x="1524000" y="1397000"/>
          <a:ext cx="6936432" cy="462428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36889523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gradFill>
          <a:gsLst>
            <a:gs pos="17000">
              <a:schemeClr val="accent1">
                <a:lumMod val="20000"/>
                <a:lumOff val="8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2" name="Τίτλος 1"/>
          <p:cNvSpPr>
            <a:spLocks noGrp="1"/>
          </p:cNvSpPr>
          <p:nvPr>
            <p:ph type="title"/>
          </p:nvPr>
        </p:nvSpPr>
        <p:spPr>
          <a:xfrm>
            <a:off x="1405208" y="548680"/>
            <a:ext cx="7199240" cy="765652"/>
          </a:xfrm>
        </p:spPr>
        <p:txBody>
          <a:bodyPr>
            <a:noAutofit/>
          </a:bodyPr>
          <a:lstStyle/>
          <a:p>
            <a:r>
              <a:rPr lang="en-US" sz="3600" b="1" dirty="0" smtClean="0"/>
              <a:t>5</a:t>
            </a:r>
            <a:r>
              <a:rPr lang="el-GR" sz="3600" b="1" dirty="0" smtClean="0"/>
              <a:t>. </a:t>
            </a:r>
            <a:r>
              <a:rPr lang="el-GR" sz="3600" b="1" dirty="0"/>
              <a:t>Θεωρητικό Πλαίσιο </a:t>
            </a:r>
            <a:r>
              <a:rPr lang="en-US" sz="3600" b="1" dirty="0" smtClean="0"/>
              <a:t>1/</a:t>
            </a:r>
            <a:r>
              <a:rPr lang="el-GR" sz="3600" b="1" dirty="0" smtClean="0"/>
              <a:t>2</a:t>
            </a:r>
            <a:endParaRPr lang="el-GR" sz="3600" b="1" dirty="0"/>
          </a:p>
        </p:txBody>
      </p:sp>
      <p:graphicFrame>
        <p:nvGraphicFramePr>
          <p:cNvPr id="7" name="Διάγραμμα 6"/>
          <p:cNvGraphicFramePr/>
          <p:nvPr>
            <p:extLst>
              <p:ext uri="{D42A27DB-BD31-4B8C-83A1-F6EECF244321}">
                <p14:modId xmlns:p14="http://schemas.microsoft.com/office/powerpoint/2010/main" val="2807439718"/>
              </p:ext>
            </p:extLst>
          </p:nvPr>
        </p:nvGraphicFramePr>
        <p:xfrm>
          <a:off x="755576" y="1397000"/>
          <a:ext cx="7560840" cy="49123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58166925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3">
                <a:lumMod val="5000"/>
                <a:lumOff val="95000"/>
              </a:schemeClr>
            </a:gs>
            <a:gs pos="74000">
              <a:schemeClr val="accent3">
                <a:lumMod val="45000"/>
                <a:lumOff val="55000"/>
              </a:schemeClr>
            </a:gs>
            <a:gs pos="83000">
              <a:schemeClr val="accent3">
                <a:lumMod val="45000"/>
                <a:lumOff val="55000"/>
              </a:schemeClr>
            </a:gs>
            <a:gs pos="100000">
              <a:schemeClr val="accent3">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sz="3600" b="1" dirty="0" smtClean="0"/>
              <a:t>        </a:t>
            </a:r>
            <a:r>
              <a:rPr lang="en-US" sz="3600" b="1" dirty="0" smtClean="0"/>
              <a:t>5</a:t>
            </a:r>
            <a:r>
              <a:rPr lang="el-GR" sz="3600" b="1" dirty="0"/>
              <a:t>. Θεωρητικό Πλαίσιο </a:t>
            </a:r>
            <a:r>
              <a:rPr lang="el-GR" sz="3600" b="1" dirty="0" smtClean="0"/>
              <a:t>2</a:t>
            </a:r>
            <a:r>
              <a:rPr lang="en-US" sz="3600" b="1" dirty="0" smtClean="0"/>
              <a:t>/</a:t>
            </a:r>
            <a:r>
              <a:rPr lang="el-GR" sz="3600" b="1" dirty="0"/>
              <a:t>2</a:t>
            </a:r>
            <a:endParaRPr lang="en-US" sz="3600" b="1" dirty="0"/>
          </a:p>
        </p:txBody>
      </p:sp>
      <p:graphicFrame>
        <p:nvGraphicFramePr>
          <p:cNvPr id="4" name="Διάγραμμα 3"/>
          <p:cNvGraphicFramePr/>
          <p:nvPr>
            <p:extLst>
              <p:ext uri="{D42A27DB-BD31-4B8C-83A1-F6EECF244321}">
                <p14:modId xmlns:p14="http://schemas.microsoft.com/office/powerpoint/2010/main" val="2165460501"/>
              </p:ext>
            </p:extLst>
          </p:nvPr>
        </p:nvGraphicFramePr>
        <p:xfrm>
          <a:off x="755576" y="1397000"/>
          <a:ext cx="7560840" cy="49123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5" name="Διάγραμμα 4"/>
          <p:cNvGraphicFramePr/>
          <p:nvPr>
            <p:extLst>
              <p:ext uri="{D42A27DB-BD31-4B8C-83A1-F6EECF244321}">
                <p14:modId xmlns:p14="http://schemas.microsoft.com/office/powerpoint/2010/main" val="1794631177"/>
              </p:ext>
            </p:extLst>
          </p:nvPr>
        </p:nvGraphicFramePr>
        <p:xfrm>
          <a:off x="899592" y="1397000"/>
          <a:ext cx="7742684" cy="4984328"/>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116071113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gradFill>
          <a:gsLst>
            <a:gs pos="0">
              <a:schemeClr val="accent3">
                <a:lumMod val="5000"/>
                <a:lumOff val="95000"/>
              </a:schemeClr>
            </a:gs>
            <a:gs pos="74000">
              <a:schemeClr val="accent3">
                <a:lumMod val="45000"/>
                <a:lumOff val="55000"/>
              </a:schemeClr>
            </a:gs>
            <a:gs pos="83000">
              <a:schemeClr val="accent3">
                <a:lumMod val="45000"/>
                <a:lumOff val="55000"/>
              </a:schemeClr>
            </a:gs>
            <a:gs pos="100000">
              <a:schemeClr val="accent3">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Τίτλος 1"/>
          <p:cNvSpPr>
            <a:spLocks noGrp="1"/>
          </p:cNvSpPr>
          <p:nvPr>
            <p:ph type="title"/>
          </p:nvPr>
        </p:nvSpPr>
        <p:spPr>
          <a:xfrm>
            <a:off x="1187624" y="332656"/>
            <a:ext cx="7848872" cy="765652"/>
          </a:xfrm>
        </p:spPr>
        <p:txBody>
          <a:bodyPr>
            <a:noAutofit/>
          </a:bodyPr>
          <a:lstStyle/>
          <a:p>
            <a:r>
              <a:rPr lang="el-GR" sz="3600" dirty="0"/>
              <a:t/>
            </a:r>
            <a:br>
              <a:rPr lang="el-GR" sz="3600" dirty="0"/>
            </a:br>
            <a:r>
              <a:rPr lang="el-GR" sz="3600" dirty="0" smtClean="0"/>
              <a:t>   </a:t>
            </a:r>
            <a:r>
              <a:rPr lang="el-GR" sz="3600" b="1" dirty="0" smtClean="0"/>
              <a:t>6. Δημιουργία Ε.Υ. 1/3</a:t>
            </a:r>
            <a:endParaRPr lang="el-GR" sz="3600" b="1" dirty="0">
              <a:solidFill>
                <a:srgbClr val="FF0000"/>
              </a:solidFill>
            </a:endParaRPr>
          </a:p>
        </p:txBody>
      </p:sp>
      <p:sp>
        <p:nvSpPr>
          <p:cNvPr id="3" name="TextBox 2"/>
          <p:cNvSpPr txBox="1"/>
          <p:nvPr/>
        </p:nvSpPr>
        <p:spPr>
          <a:xfrm>
            <a:off x="1403648" y="2204864"/>
            <a:ext cx="1440160" cy="523220"/>
          </a:xfrm>
          <a:prstGeom prst="rect">
            <a:avLst/>
          </a:prstGeom>
          <a:noFill/>
          <a:ln>
            <a:noFill/>
          </a:ln>
        </p:spPr>
        <p:txBody>
          <a:bodyPr wrap="square" rtlCol="0">
            <a:spAutoFit/>
          </a:bodyPr>
          <a:lstStyle/>
          <a:p>
            <a:r>
              <a:rPr lang="el-GR" sz="2800" b="1" dirty="0" smtClean="0">
                <a:solidFill>
                  <a:srgbClr val="FF0000"/>
                </a:solidFill>
              </a:rPr>
              <a:t>Σκοπός </a:t>
            </a:r>
            <a:endParaRPr lang="en-US" sz="2800" b="1" dirty="0">
              <a:solidFill>
                <a:srgbClr val="FF0000"/>
              </a:solidFill>
            </a:endParaRPr>
          </a:p>
        </p:txBody>
      </p:sp>
      <p:sp>
        <p:nvSpPr>
          <p:cNvPr id="5" name="Δεξί βέλος 4"/>
          <p:cNvSpPr/>
          <p:nvPr/>
        </p:nvSpPr>
        <p:spPr>
          <a:xfrm>
            <a:off x="3100875" y="2250450"/>
            <a:ext cx="936104" cy="43204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p:cNvSpPr txBox="1"/>
          <p:nvPr/>
        </p:nvSpPr>
        <p:spPr>
          <a:xfrm>
            <a:off x="4067944" y="2044008"/>
            <a:ext cx="4176464" cy="1754326"/>
          </a:xfrm>
          <a:prstGeom prst="rect">
            <a:avLst/>
          </a:prstGeom>
          <a:noFill/>
        </p:spPr>
        <p:txBody>
          <a:bodyPr wrap="square" rtlCol="0">
            <a:spAutoFit/>
          </a:bodyPr>
          <a:lstStyle/>
          <a:p>
            <a:pPr algn="just"/>
            <a:r>
              <a:rPr lang="el-GR" i="1" dirty="0" smtClean="0"/>
              <a:t>Να </a:t>
            </a:r>
            <a:r>
              <a:rPr lang="el-GR" b="1" i="1" dirty="0" smtClean="0">
                <a:solidFill>
                  <a:srgbClr val="FF0000"/>
                </a:solidFill>
              </a:rPr>
              <a:t>σχεδιαστεί</a:t>
            </a:r>
            <a:r>
              <a:rPr lang="el-GR" i="1" dirty="0" smtClean="0"/>
              <a:t> ένα διαδραστικό Ε.Υ., που θα δώσει τη δυνατότητα στους </a:t>
            </a:r>
            <a:r>
              <a:rPr lang="el-GR" i="1" dirty="0" smtClean="0"/>
              <a:t>εκπαιδευόμενους </a:t>
            </a:r>
            <a:r>
              <a:rPr lang="el-GR" i="1" dirty="0" smtClean="0"/>
              <a:t>να μελετήσουν μόνοι τους στον δικό τους χώρο και χρόνο την παρούσα ενότητα στο μάθημα της Λογοτεχνίας Α΄Λυκείου.</a:t>
            </a:r>
            <a:endParaRPr lang="en-US" i="1" dirty="0"/>
          </a:p>
        </p:txBody>
      </p:sp>
      <p:sp>
        <p:nvSpPr>
          <p:cNvPr id="7" name="TextBox 6"/>
          <p:cNvSpPr txBox="1"/>
          <p:nvPr/>
        </p:nvSpPr>
        <p:spPr>
          <a:xfrm>
            <a:off x="1043608" y="4509120"/>
            <a:ext cx="2520281" cy="523220"/>
          </a:xfrm>
          <a:prstGeom prst="rect">
            <a:avLst/>
          </a:prstGeom>
          <a:noFill/>
        </p:spPr>
        <p:txBody>
          <a:bodyPr wrap="square" rtlCol="0">
            <a:spAutoFit/>
          </a:bodyPr>
          <a:lstStyle/>
          <a:p>
            <a:r>
              <a:rPr lang="el-GR" sz="2800" b="1" dirty="0" smtClean="0">
                <a:solidFill>
                  <a:srgbClr val="FF0000"/>
                </a:solidFill>
              </a:rPr>
              <a:t>Περιεχόμενα</a:t>
            </a:r>
            <a:endParaRPr lang="en-US" sz="2800" b="1" dirty="0">
              <a:solidFill>
                <a:srgbClr val="FF0000"/>
              </a:solidFill>
            </a:endParaRPr>
          </a:p>
        </p:txBody>
      </p:sp>
      <p:sp>
        <p:nvSpPr>
          <p:cNvPr id="8" name="Δεξί βέλος 7"/>
          <p:cNvSpPr/>
          <p:nvPr/>
        </p:nvSpPr>
        <p:spPr>
          <a:xfrm>
            <a:off x="3165662" y="4600292"/>
            <a:ext cx="936104" cy="43204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p:cNvSpPr txBox="1"/>
          <p:nvPr/>
        </p:nvSpPr>
        <p:spPr>
          <a:xfrm>
            <a:off x="4176464" y="4149080"/>
            <a:ext cx="4860032" cy="2031325"/>
          </a:xfrm>
          <a:prstGeom prst="rect">
            <a:avLst/>
          </a:prstGeom>
          <a:noFill/>
        </p:spPr>
        <p:txBody>
          <a:bodyPr wrap="square" rtlCol="0">
            <a:spAutoFit/>
          </a:bodyPr>
          <a:lstStyle/>
          <a:p>
            <a:r>
              <a:rPr lang="el-GR" dirty="0">
                <a:solidFill>
                  <a:srgbClr val="FF0000"/>
                </a:solidFill>
              </a:rPr>
              <a:t>1η Διδακτική Ενότητα</a:t>
            </a:r>
            <a:r>
              <a:rPr lang="el-GR" dirty="0"/>
              <a:t>: Η Ζωή του ποιητή Κ.Καβάφη </a:t>
            </a:r>
            <a:endParaRPr lang="el-GR" dirty="0" smtClean="0"/>
          </a:p>
          <a:p>
            <a:r>
              <a:rPr lang="el-GR" dirty="0" smtClean="0"/>
              <a:t> </a:t>
            </a:r>
            <a:r>
              <a:rPr lang="el-GR" dirty="0">
                <a:solidFill>
                  <a:srgbClr val="FF0000"/>
                </a:solidFill>
              </a:rPr>
              <a:t>2η Διδακτική Ενότητα</a:t>
            </a:r>
            <a:r>
              <a:rPr lang="el-GR" dirty="0"/>
              <a:t>: Το έργο του ποιητή Κ.Καβάφη </a:t>
            </a:r>
            <a:endParaRPr lang="el-GR" dirty="0" smtClean="0"/>
          </a:p>
          <a:p>
            <a:r>
              <a:rPr lang="el-GR" dirty="0" smtClean="0">
                <a:solidFill>
                  <a:srgbClr val="FF0000"/>
                </a:solidFill>
              </a:rPr>
              <a:t>3η </a:t>
            </a:r>
            <a:r>
              <a:rPr lang="el-GR" dirty="0">
                <a:solidFill>
                  <a:srgbClr val="FF0000"/>
                </a:solidFill>
              </a:rPr>
              <a:t>Διδακτική Ενότητα</a:t>
            </a:r>
            <a:r>
              <a:rPr lang="el-GR" dirty="0"/>
              <a:t>: Τα χαρακτηριστικά της ποίησης του Κ.Καβάφη </a:t>
            </a:r>
            <a:endParaRPr lang="el-GR" dirty="0" smtClean="0"/>
          </a:p>
          <a:p>
            <a:r>
              <a:rPr lang="el-GR" dirty="0" smtClean="0"/>
              <a:t> </a:t>
            </a:r>
            <a:r>
              <a:rPr lang="el-GR" dirty="0">
                <a:solidFill>
                  <a:srgbClr val="FF0000"/>
                </a:solidFill>
              </a:rPr>
              <a:t>4η Διδακτική Ενότητα</a:t>
            </a:r>
            <a:r>
              <a:rPr lang="el-GR" dirty="0"/>
              <a:t>: Το ποίημα "Ιθάκη" </a:t>
            </a:r>
            <a:endParaRPr lang="en-US" dirty="0"/>
          </a:p>
        </p:txBody>
      </p:sp>
    </p:spTree>
    <p:extLst>
      <p:ext uri="{BB962C8B-B14F-4D97-AF65-F5344CB8AC3E}">
        <p14:creationId xmlns:p14="http://schemas.microsoft.com/office/powerpoint/2010/main" val="274526675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Θέμα του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Θέμα του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Θέμα του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Θέμα του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3067</TotalTime>
  <Words>1395</Words>
  <Application>Microsoft Office PowerPoint</Application>
  <PresentationFormat>Προβολή στην οθόνη (4:3)</PresentationFormat>
  <Paragraphs>166</Paragraphs>
  <Slides>22</Slides>
  <Notes>1</Notes>
  <HiddenSlides>0</HiddenSlides>
  <MMClips>0</MMClips>
  <ScaleCrop>false</ScaleCrop>
  <HeadingPairs>
    <vt:vector size="6" baseType="variant">
      <vt:variant>
        <vt:lpstr>Γραμματοσειρές που χρησιμοποιούνται</vt:lpstr>
      </vt:variant>
      <vt:variant>
        <vt:i4>7</vt:i4>
      </vt:variant>
      <vt:variant>
        <vt:lpstr>Θέμα</vt:lpstr>
      </vt:variant>
      <vt:variant>
        <vt:i4>1</vt:i4>
      </vt:variant>
      <vt:variant>
        <vt:lpstr>Τίτλοι διαφανειών</vt:lpstr>
      </vt:variant>
      <vt:variant>
        <vt:i4>22</vt:i4>
      </vt:variant>
    </vt:vector>
  </HeadingPairs>
  <TitlesOfParts>
    <vt:vector size="30" baseType="lpstr">
      <vt:lpstr>Arial</vt:lpstr>
      <vt:lpstr>Book Antiqua</vt:lpstr>
      <vt:lpstr>Calibri</vt:lpstr>
      <vt:lpstr>Calibri Light</vt:lpstr>
      <vt:lpstr>Open Sans</vt:lpstr>
      <vt:lpstr>Times New Roman</vt:lpstr>
      <vt:lpstr>Wingdings</vt:lpstr>
      <vt:lpstr>Office Theme</vt:lpstr>
      <vt:lpstr>Σχεδιασμός, υλοποίηση και αποτίμηση εκπαιδευτικού υλικού για Συμπληρωματική Σχολική ΕξΑΕ στη Δευτεροβάθμια Εκπαίδευση στο μάθημα της Λογοτεχνίας Α΄Λυκείου: Γνωριμία με τον ποιητή Κωνσταντίνο Καβάφη : «Η περίπτωση της Ιθάκης»</vt:lpstr>
      <vt:lpstr>Ευχαριστίες</vt:lpstr>
      <vt:lpstr>1. Σκοπός</vt:lpstr>
      <vt:lpstr>2. Συνεισφορά της διπλωματικής</vt:lpstr>
      <vt:lpstr>    3. Ερευνητικά Ερωτήματα </vt:lpstr>
      <vt:lpstr>4. Δομή της εργασίας</vt:lpstr>
      <vt:lpstr>5. Θεωρητικό Πλαίσιο 1/2</vt:lpstr>
      <vt:lpstr>        5. Θεωρητικό Πλαίσιο 2/2</vt:lpstr>
      <vt:lpstr>    6. Δημιουργία Ε.Υ. 1/3</vt:lpstr>
      <vt:lpstr>    6. Δημιουργία Ε.Υ. 2/3</vt:lpstr>
      <vt:lpstr>      6. Δημιουργία Ε.Υ. 3/3</vt:lpstr>
      <vt:lpstr>    7. Αποτίμηση Εκπαιδευτικού Υλικού 1/2</vt:lpstr>
      <vt:lpstr>     7. Αποτίμηση Εκπαιδευτικού Υλικού 2/2</vt:lpstr>
      <vt:lpstr>8.Συμπεράσματα 1/6</vt:lpstr>
      <vt:lpstr>8.Συμπεράσματα 2/6</vt:lpstr>
      <vt:lpstr>        8.Συμπεράσματα 3/6</vt:lpstr>
      <vt:lpstr>8.Συμπεράσματα 4/6</vt:lpstr>
      <vt:lpstr>        8.Συμπεράσματα 5/6</vt:lpstr>
      <vt:lpstr>        8.Συμπεράσματα 6/6</vt:lpstr>
      <vt:lpstr>        9.Περιορισμοί έρευνας</vt:lpstr>
      <vt:lpstr>       10.Προτάσεις για μελλοντική έρευνα</vt:lpstr>
      <vt:lpstr>Παρουσίαση του PowerPoint</vt:lpstr>
    </vt:vector>
  </TitlesOfParts>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dc:creator>
  <cp:lastModifiedBy>user</cp:lastModifiedBy>
  <cp:revision>1722</cp:revision>
  <dcterms:created xsi:type="dcterms:W3CDTF">2003-10-16T17:37:47Z</dcterms:created>
  <dcterms:modified xsi:type="dcterms:W3CDTF">2022-11-19T09:04:51Z</dcterms:modified>
</cp:coreProperties>
</file>