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7" r:id="rId2"/>
    <p:sldId id="259" r:id="rId3"/>
    <p:sldId id="260" r:id="rId4"/>
    <p:sldId id="261" r:id="rId5"/>
    <p:sldId id="262" r:id="rId6"/>
    <p:sldId id="263" r:id="rId7"/>
    <p:sldId id="264" r:id="rId8"/>
    <p:sldId id="265" r:id="rId9"/>
    <p:sldId id="266" r:id="rId10"/>
    <p:sldId id="267" r:id="rId11"/>
    <p:sldId id="279" r:id="rId12"/>
    <p:sldId id="269" r:id="rId13"/>
    <p:sldId id="270" r:id="rId14"/>
    <p:sldId id="271" r:id="rId15"/>
    <p:sldId id="272" r:id="rId16"/>
    <p:sldId id="273" r:id="rId17"/>
    <p:sldId id="276" r:id="rId18"/>
    <p:sldId id="274" r:id="rId19"/>
    <p:sldId id="275" r:id="rId20"/>
    <p:sldId id="277" r:id="rId21"/>
    <p:sldId id="278"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AD00"/>
    <a:srgbClr val="D8F3FC"/>
    <a:srgbClr val="CCF39D"/>
    <a:srgbClr val="ABFB95"/>
    <a:srgbClr val="FFCF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51FFB1-9B16-4029-8014-D2B20DA19807}" type="datetimeFigureOut">
              <a:rPr lang="el-GR" smtClean="0"/>
              <a:pPr/>
              <a:t>19/2/2023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46782A-EDC6-44AA-8DBC-15F2C2BB0D1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08568C96-3D9B-4CEA-82D6-5318AA7F4D69}" type="slidenum">
              <a:rPr lang="el-GR" smtClean="0"/>
              <a:pPr>
                <a:defRPr/>
              </a:pPr>
              <a:t>1</a:t>
            </a:fld>
            <a:endParaRPr lang="el-GR"/>
          </a:p>
        </p:txBody>
      </p:sp>
    </p:spTree>
    <p:extLst>
      <p:ext uri="{BB962C8B-B14F-4D97-AF65-F5344CB8AC3E}">
        <p14:creationId xmlns="" xmlns:p14="http://schemas.microsoft.com/office/powerpoint/2010/main" val="130392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2D21C4AD-AE76-46E5-9642-2C2AD621FB03}" type="datetimeFigureOut">
              <a:rPr lang="el-GR" smtClean="0"/>
              <a:pPr/>
              <a:t>19/2/2023</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8F644F3-266A-4EA4-BCCC-8B97E68215DC}" type="slidenum">
              <a:rPr lang="el-GR" smtClean="0"/>
              <a:pPr/>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D21C4AD-AE76-46E5-9642-2C2AD621FB03}" type="datetimeFigureOut">
              <a:rPr lang="el-GR" smtClean="0"/>
              <a:pPr/>
              <a:t>19/2/2023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F644F3-266A-4EA4-BCCC-8B97E68215D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38F644F3-266A-4EA4-BCCC-8B97E68215DC}" type="slidenum">
              <a:rPr lang="el-GR" smtClean="0"/>
              <a:pPr/>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D21C4AD-AE76-46E5-9642-2C2AD621FB03}" type="datetimeFigureOut">
              <a:rPr lang="el-GR" smtClean="0"/>
              <a:pPr/>
              <a:t>19/2/2023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2D21C4AD-AE76-46E5-9642-2C2AD621FB03}" type="datetimeFigureOut">
              <a:rPr lang="el-GR" smtClean="0"/>
              <a:pPr/>
              <a:t>19/2/2023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38F644F3-266A-4EA4-BCCC-8B97E68215DC}" type="slidenum">
              <a:rPr lang="el-GR" smtClean="0"/>
              <a:pPr/>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2D21C4AD-AE76-46E5-9642-2C2AD621FB03}" type="datetimeFigureOut">
              <a:rPr lang="el-GR" smtClean="0"/>
              <a:pPr/>
              <a:t>19/2/2023</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8F644F3-266A-4EA4-BCCC-8B97E68215DC}" type="slidenum">
              <a:rPr lang="el-GR" smtClean="0"/>
              <a:pPr/>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2D21C4AD-AE76-46E5-9642-2C2AD621FB03}" type="datetimeFigureOut">
              <a:rPr lang="el-GR" smtClean="0"/>
              <a:pPr/>
              <a:t>19/2/2023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8F644F3-266A-4EA4-BCCC-8B97E68215DC}" type="slidenum">
              <a:rPr lang="el-GR" smtClean="0"/>
              <a:pPr/>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2D21C4AD-AE76-46E5-9642-2C2AD621FB03}" type="datetimeFigureOut">
              <a:rPr lang="el-GR" smtClean="0"/>
              <a:pPr/>
              <a:t>19/2/2023</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38F644F3-266A-4EA4-BCCC-8B97E68215DC}" type="slidenum">
              <a:rPr lang="el-GR" smtClean="0"/>
              <a:pPr/>
              <a:t>‹#›</a:t>
            </a:fld>
            <a:endParaRPr lang="el-GR"/>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D21C4AD-AE76-46E5-9642-2C2AD621FB03}" type="datetimeFigureOut">
              <a:rPr lang="el-GR" smtClean="0"/>
              <a:pPr/>
              <a:t>19/2/2023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38F644F3-266A-4EA4-BCCC-8B97E68215D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2D21C4AD-AE76-46E5-9642-2C2AD621FB03}" type="datetimeFigureOut">
              <a:rPr lang="el-GR" smtClean="0"/>
              <a:pPr/>
              <a:t>19/2/2023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38F644F3-266A-4EA4-BCCC-8B97E68215D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8F644F3-266A-4EA4-BCCC-8B97E68215DC}" type="slidenum">
              <a:rPr lang="el-GR" smtClean="0"/>
              <a:pPr/>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2D21C4AD-AE76-46E5-9642-2C2AD621FB03}" type="datetimeFigureOut">
              <a:rPr lang="el-GR" smtClean="0"/>
              <a:pPr/>
              <a:t>19/2/2023</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38F644F3-266A-4EA4-BCCC-8B97E68215DC}" type="slidenum">
              <a:rPr lang="el-GR" smtClean="0"/>
              <a:pPr/>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2D21C4AD-AE76-46E5-9642-2C2AD621FB03}" type="datetimeFigureOut">
              <a:rPr lang="el-GR" smtClean="0"/>
              <a:pPr/>
              <a:t>19/2/2023</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8F3FC"/>
        </a:solidFill>
        <a:effectLst/>
      </p:bgPr>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D21C4AD-AE76-46E5-9642-2C2AD621FB03}" type="datetimeFigureOut">
              <a:rPr lang="el-GR" smtClean="0"/>
              <a:pPr/>
              <a:t>19/2/2023</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8F644F3-266A-4EA4-BCCC-8B97E68215DC}" type="slidenum">
              <a:rPr lang="el-GR" smtClean="0"/>
              <a:pPr/>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chamilo.datacenter.uoc.gr/metchamilo/courses/AYTISMOSKAIKOINWNIKESISTORIESSXEDIA/index.php?id_session=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14480" y="2143116"/>
            <a:ext cx="6430090" cy="1928826"/>
          </a:xfrm>
          <a:solidFill>
            <a:schemeClr val="accent2">
              <a:lumMod val="40000"/>
              <a:lumOff val="60000"/>
            </a:schemeClr>
          </a:solidFill>
        </p:spPr>
        <p:txBody>
          <a:bodyPr>
            <a:noAutofit/>
          </a:bodyPr>
          <a:lstStyle/>
          <a:p>
            <a:r>
              <a:rPr lang="el-GR" sz="1800" b="1" dirty="0" smtClean="0">
                <a:solidFill>
                  <a:srgbClr val="002060"/>
                </a:solidFill>
              </a:rPr>
              <a:t>Σχεδιασμός, υλοποίηση και αποτίμηση εκπαιδευτικού υλικού με τη μέθοδο της Εξ Αποστάσεως Εκπαίδευσης,  με θέμα την ανάπτυξη δεξιοτήτων της «Θεωρίας του Νου», μέσα από τη χρήση κοινωνικών ιστοριών, με σκοπό την ενίσχυση της κοινωνικο-συναισθηματικής ανάπτυξης παιδιών με αυτισμό.</a:t>
            </a:r>
            <a:endParaRPr lang="el-GR" sz="1800" dirty="0">
              <a:solidFill>
                <a:srgbClr val="002060"/>
              </a:solidFill>
            </a:endParaRPr>
          </a:p>
        </p:txBody>
      </p:sp>
      <p:sp>
        <p:nvSpPr>
          <p:cNvPr id="3081" name="11 - Ορθογώνιο"/>
          <p:cNvSpPr>
            <a:spLocks noChangeArrowheads="1"/>
          </p:cNvSpPr>
          <p:nvPr/>
        </p:nvSpPr>
        <p:spPr bwMode="auto">
          <a:xfrm>
            <a:off x="1000100" y="285728"/>
            <a:ext cx="7403909" cy="523220"/>
          </a:xfrm>
          <a:prstGeom prst="rect">
            <a:avLst/>
          </a:prstGeom>
          <a:noFill/>
          <a:ln w="9525">
            <a:noFill/>
            <a:miter lim="800000"/>
            <a:headEnd/>
            <a:tailEnd/>
          </a:ln>
        </p:spPr>
        <p:txBody>
          <a:bodyPr wrap="square">
            <a:spAutoFit/>
          </a:bodyPr>
          <a:lstStyle/>
          <a:p>
            <a:pPr algn="ctr"/>
            <a:r>
              <a:rPr lang="el-GR" sz="1400" dirty="0">
                <a:latin typeface="Book Antiqua" panose="02040602050305030304" pitchFamily="18" charset="0"/>
              </a:rPr>
              <a:t>Πρόγραμμα Μεταπτυχιακών Σπουδών: </a:t>
            </a:r>
            <a:endParaRPr lang="en-US" sz="1400" dirty="0">
              <a:latin typeface="Book Antiqua" panose="02040602050305030304" pitchFamily="18" charset="0"/>
            </a:endParaRPr>
          </a:p>
          <a:p>
            <a:pPr algn="ctr"/>
            <a:r>
              <a:rPr lang="el-GR" sz="1400" dirty="0">
                <a:latin typeface="Book Antiqua" panose="02040602050305030304" pitchFamily="18" charset="0"/>
              </a:rPr>
              <a:t>«Επιστήμες της Αγωγής - Εξ Αποστάσεως Εκπαίδευση  με την χρήση των ΤΠΕ (e-</a:t>
            </a:r>
            <a:r>
              <a:rPr lang="el-GR" sz="1400" dirty="0" err="1">
                <a:latin typeface="Book Antiqua" panose="02040602050305030304" pitchFamily="18" charset="0"/>
              </a:rPr>
              <a:t>Learning</a:t>
            </a:r>
            <a:r>
              <a:rPr lang="el-GR" sz="1400" dirty="0">
                <a:latin typeface="Book Antiqua" panose="02040602050305030304" pitchFamily="18" charset="0"/>
              </a:rPr>
              <a:t>)»</a:t>
            </a:r>
            <a:endParaRPr lang="el-GR" sz="1200" dirty="0">
              <a:latin typeface="Book Antiqua" panose="02040602050305030304" pitchFamily="18" charset="0"/>
            </a:endParaRPr>
          </a:p>
        </p:txBody>
      </p:sp>
      <p:sp>
        <p:nvSpPr>
          <p:cNvPr id="11" name="Rectangle 1"/>
          <p:cNvSpPr>
            <a:spLocks noChangeArrowheads="1"/>
          </p:cNvSpPr>
          <p:nvPr/>
        </p:nvSpPr>
        <p:spPr bwMode="auto">
          <a:xfrm>
            <a:off x="928662" y="6286520"/>
            <a:ext cx="72042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a:ln>
                  <a:noFill/>
                </a:ln>
                <a:solidFill>
                  <a:schemeClr val="tx1"/>
                </a:solidFill>
                <a:effectLst/>
                <a:latin typeface="Book Antiqua" pitchFamily="18" charset="0"/>
                <a:ea typeface="Times New Roman" pitchFamily="18" charset="0"/>
                <a:cs typeface="Arial" pitchFamily="34" charset="0"/>
              </a:rPr>
              <a:t>Ρέθυμνο,</a:t>
            </a:r>
            <a:r>
              <a:rPr kumimoji="0" lang="el-GR" sz="2000" b="0" i="1" u="none" strike="noStrike" cap="none" normalizeH="0" dirty="0">
                <a:ln>
                  <a:noFill/>
                </a:ln>
                <a:solidFill>
                  <a:schemeClr val="tx1"/>
                </a:solidFill>
                <a:effectLst/>
                <a:latin typeface="Book Antiqua" pitchFamily="18" charset="0"/>
                <a:ea typeface="Times New Roman" pitchFamily="18" charset="0"/>
                <a:cs typeface="Arial" pitchFamily="34" charset="0"/>
              </a:rPr>
              <a:t> </a:t>
            </a:r>
            <a:r>
              <a:rPr kumimoji="0" lang="el-GR" sz="2000" b="0" i="1" u="none" strike="noStrike" cap="none" normalizeH="0" dirty="0" smtClean="0">
                <a:ln>
                  <a:noFill/>
                </a:ln>
                <a:solidFill>
                  <a:schemeClr val="tx1"/>
                </a:solidFill>
                <a:effectLst/>
                <a:latin typeface="Book Antiqua" pitchFamily="18" charset="0"/>
                <a:ea typeface="Times New Roman" pitchFamily="18" charset="0"/>
                <a:cs typeface="Arial" pitchFamily="34" charset="0"/>
              </a:rPr>
              <a:t>2023</a:t>
            </a:r>
            <a:endParaRPr kumimoji="0" lang="el-GR" sz="2000" b="0" i="1" u="none" strike="noStrike" cap="none" normalizeH="0" baseline="0" dirty="0">
              <a:ln>
                <a:noFill/>
              </a:ln>
              <a:solidFill>
                <a:schemeClr val="tx1"/>
              </a:solidFill>
              <a:effectLst/>
              <a:latin typeface="Arial" pitchFamily="34" charset="0"/>
              <a:cs typeface="Arial" pitchFamily="34" charset="0"/>
            </a:endParaRPr>
          </a:p>
        </p:txBody>
      </p:sp>
      <p:sp>
        <p:nvSpPr>
          <p:cNvPr id="10" name="9 - Ορθογώνιο"/>
          <p:cNvSpPr/>
          <p:nvPr/>
        </p:nvSpPr>
        <p:spPr>
          <a:xfrm>
            <a:off x="1357290" y="4214818"/>
            <a:ext cx="6840760" cy="461665"/>
          </a:xfrm>
          <a:prstGeom prst="rect">
            <a:avLst/>
          </a:prstGeom>
        </p:spPr>
        <p:txBody>
          <a:bodyPr wrap="square">
            <a:spAutoFit/>
          </a:bodyPr>
          <a:lstStyle/>
          <a:p>
            <a:pPr algn="ctr"/>
            <a:r>
              <a:rPr lang="el-GR" sz="2400" b="1" dirty="0" smtClean="0"/>
              <a:t>Ναταλία Αναγνωστοπούλου </a:t>
            </a:r>
            <a:r>
              <a:rPr lang="el-GR" sz="2400" b="1" dirty="0" err="1" smtClean="0"/>
              <a:t>Καμαλακίδου</a:t>
            </a:r>
            <a:endParaRPr lang="el-GR" sz="2400" b="1" dirty="0"/>
          </a:p>
        </p:txBody>
      </p:sp>
      <p:sp>
        <p:nvSpPr>
          <p:cNvPr id="4" name="TextBox 3"/>
          <p:cNvSpPr txBox="1"/>
          <p:nvPr/>
        </p:nvSpPr>
        <p:spPr>
          <a:xfrm>
            <a:off x="1571604" y="4714884"/>
            <a:ext cx="6567470" cy="369332"/>
          </a:xfrm>
          <a:prstGeom prst="rect">
            <a:avLst/>
          </a:prstGeom>
          <a:noFill/>
        </p:spPr>
        <p:txBody>
          <a:bodyPr wrap="square" rtlCol="0">
            <a:spAutoFit/>
          </a:bodyPr>
          <a:lstStyle/>
          <a:p>
            <a:pPr algn="ctr"/>
            <a:r>
              <a:rPr lang="el-GR" dirty="0" smtClean="0"/>
              <a:t>Επιτροπή Κρίσης ΔΕ</a:t>
            </a:r>
          </a:p>
        </p:txBody>
      </p:sp>
      <p:sp>
        <p:nvSpPr>
          <p:cNvPr id="6" name="TextBox 5"/>
          <p:cNvSpPr txBox="1"/>
          <p:nvPr/>
        </p:nvSpPr>
        <p:spPr>
          <a:xfrm>
            <a:off x="785786" y="5214950"/>
            <a:ext cx="2952328" cy="923330"/>
          </a:xfrm>
          <a:prstGeom prst="rect">
            <a:avLst/>
          </a:prstGeom>
          <a:noFill/>
        </p:spPr>
        <p:txBody>
          <a:bodyPr wrap="square" rtlCol="0">
            <a:spAutoFit/>
          </a:bodyPr>
          <a:lstStyle/>
          <a:p>
            <a:r>
              <a:rPr lang="el-GR" i="1" dirty="0" smtClean="0"/>
              <a:t>Ευαγγελία Μανούσου</a:t>
            </a:r>
          </a:p>
          <a:p>
            <a:r>
              <a:rPr lang="el-GR" i="1" dirty="0" smtClean="0"/>
              <a:t>ΣΕΠ, Ελληνικό Ανοικτό Πανεπιστήμιο</a:t>
            </a:r>
            <a:endParaRPr lang="en-US" i="1" dirty="0"/>
          </a:p>
        </p:txBody>
      </p:sp>
      <p:sp>
        <p:nvSpPr>
          <p:cNvPr id="8" name="TextBox 7"/>
          <p:cNvSpPr txBox="1"/>
          <p:nvPr/>
        </p:nvSpPr>
        <p:spPr>
          <a:xfrm>
            <a:off x="3714744" y="5214950"/>
            <a:ext cx="2448272" cy="923330"/>
          </a:xfrm>
          <a:prstGeom prst="rect">
            <a:avLst/>
          </a:prstGeom>
          <a:noFill/>
        </p:spPr>
        <p:txBody>
          <a:bodyPr wrap="square" rtlCol="0">
            <a:spAutoFit/>
          </a:bodyPr>
          <a:lstStyle/>
          <a:p>
            <a:r>
              <a:rPr lang="el-GR" i="1" dirty="0" smtClean="0"/>
              <a:t>Λάμπρος Καρβούνης</a:t>
            </a:r>
          </a:p>
          <a:p>
            <a:r>
              <a:rPr lang="el-GR" i="1" dirty="0" smtClean="0"/>
              <a:t>ΕΔΙΠ-Πανεπιστήμιο Κρήτης</a:t>
            </a:r>
            <a:endParaRPr lang="en-US" i="1" dirty="0"/>
          </a:p>
        </p:txBody>
      </p:sp>
      <p:sp>
        <p:nvSpPr>
          <p:cNvPr id="12" name="TextBox 11"/>
          <p:cNvSpPr txBox="1"/>
          <p:nvPr/>
        </p:nvSpPr>
        <p:spPr>
          <a:xfrm>
            <a:off x="6215074" y="5286388"/>
            <a:ext cx="2451742" cy="923330"/>
          </a:xfrm>
          <a:prstGeom prst="rect">
            <a:avLst/>
          </a:prstGeom>
          <a:noFill/>
        </p:spPr>
        <p:txBody>
          <a:bodyPr wrap="square" rtlCol="0">
            <a:spAutoFit/>
          </a:bodyPr>
          <a:lstStyle/>
          <a:p>
            <a:r>
              <a:rPr lang="el-GR" i="1" dirty="0" smtClean="0"/>
              <a:t>Ελένη </a:t>
            </a:r>
            <a:r>
              <a:rPr lang="el-GR" i="1" dirty="0" err="1" smtClean="0"/>
              <a:t>Βιταλάκη</a:t>
            </a:r>
            <a:endParaRPr lang="el-GR" i="1" dirty="0" smtClean="0"/>
          </a:p>
          <a:p>
            <a:r>
              <a:rPr lang="el-GR" i="1" dirty="0" smtClean="0"/>
              <a:t>ΕΔΙΠ-Πανεπιστήμιο Κρήτης</a:t>
            </a:r>
            <a:endParaRPr lang="en-US" i="1" dirty="0"/>
          </a:p>
        </p:txBody>
      </p:sp>
      <p:pic>
        <p:nvPicPr>
          <p:cNvPr id="23554" name="Picture 2" descr="scenarios2020 - Ε.ΔΙ.Β.Ε.Α"/>
          <p:cNvPicPr>
            <a:picLocks noChangeAspect="1" noChangeArrowheads="1"/>
          </p:cNvPicPr>
          <p:nvPr/>
        </p:nvPicPr>
        <p:blipFill>
          <a:blip r:embed="rId3"/>
          <a:srcRect/>
          <a:stretch>
            <a:fillRect/>
          </a:stretch>
        </p:blipFill>
        <p:spPr bwMode="auto">
          <a:xfrm>
            <a:off x="1928794" y="857232"/>
            <a:ext cx="6044667" cy="12858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01752" y="1527048"/>
            <a:ext cx="8503920" cy="2830646"/>
          </a:xfrm>
        </p:spPr>
        <p:txBody>
          <a:bodyPr>
            <a:normAutofit/>
          </a:bodyPr>
          <a:lstStyle/>
          <a:p>
            <a:r>
              <a:rPr lang="el-GR" sz="2000" dirty="0" smtClean="0"/>
              <a:t>Για την είσοδο στο μάθημα με τίτλο</a:t>
            </a:r>
            <a:r>
              <a:rPr lang="en-US" sz="2000" dirty="0" smtClean="0"/>
              <a:t>:</a:t>
            </a:r>
            <a:endParaRPr lang="el-GR" sz="2000" dirty="0" smtClean="0"/>
          </a:p>
          <a:p>
            <a:pPr>
              <a:buNone/>
            </a:pPr>
            <a:r>
              <a:rPr lang="el-GR" sz="2000" b="1" i="1" dirty="0" smtClean="0"/>
              <a:t>«Αυτισμός και κοινωνικές ιστορίες. Σχεδιασμός εκπαιδευτικού υλικού για την κατανόηση της θεωρίας του νου και την ενσωμάτωση των κοινωνικών ιστοριών στη ζωή παιδιών με αυτισμό» </a:t>
            </a:r>
          </a:p>
          <a:p>
            <a:pPr>
              <a:buNone/>
            </a:pPr>
            <a:r>
              <a:rPr lang="el-GR" sz="2000" dirty="0" smtClean="0"/>
              <a:t>χρειάζεται να επισκεφτείτε τον παρακάτω σύνδεσμο: </a:t>
            </a:r>
            <a:r>
              <a:rPr lang="el-GR" sz="1800" u="sng" dirty="0" smtClean="0">
                <a:solidFill>
                  <a:schemeClr val="bg2">
                    <a:lumMod val="10000"/>
                  </a:schemeClr>
                </a:solidFill>
                <a:hlinkClick r:id="rId2"/>
              </a:rPr>
              <a:t>http://chamilo.datacenter.uoc.gr/metchamilo/courses/AYTISMOSKAIKOINWNIKESISTORIESSXEDIA/index.php?id_session=0</a:t>
            </a:r>
            <a:r>
              <a:rPr lang="el-GR" sz="1800" u="sng" dirty="0" smtClean="0">
                <a:solidFill>
                  <a:schemeClr val="bg2">
                    <a:lumMod val="10000"/>
                  </a:schemeClr>
                </a:solidFill>
              </a:rPr>
              <a:t> </a:t>
            </a:r>
            <a:endParaRPr lang="el-GR" sz="1800" dirty="0">
              <a:solidFill>
                <a:schemeClr val="bg2">
                  <a:lumMod val="10000"/>
                </a:schemeClr>
              </a:solidFill>
            </a:endParaRPr>
          </a:p>
        </p:txBody>
      </p:sp>
      <p:sp>
        <p:nvSpPr>
          <p:cNvPr id="4" name="1 - Τίτλος"/>
          <p:cNvSpPr txBox="1">
            <a:spLocks noGrp="1"/>
          </p:cNvSpPr>
          <p:nvPr>
            <p:ph type="title"/>
          </p:nvPr>
        </p:nvSpPr>
        <p:spPr>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b="0" i="0" u="none" strike="noStrike" kern="1200" cap="none" spc="0" normalizeH="0" baseline="0" noProof="0" dirty="0" smtClean="0">
                <a:ln>
                  <a:noFill/>
                </a:ln>
                <a:solidFill>
                  <a:schemeClr val="tx1"/>
                </a:solidFill>
                <a:effectLst/>
                <a:uLnTx/>
                <a:uFillTx/>
              </a:rPr>
              <a:t>6</a:t>
            </a:r>
            <a:r>
              <a:rPr kumimoji="0" lang="el-GR" sz="3300" b="0" i="0" u="none" strike="noStrike" kern="1200" cap="none" spc="0" normalizeH="0" baseline="0" noProof="0" dirty="0" smtClean="0">
                <a:ln>
                  <a:noFill/>
                </a:ln>
                <a:solidFill>
                  <a:schemeClr val="tx1"/>
                </a:solidFill>
                <a:effectLst/>
                <a:uLnTx/>
                <a:uFillTx/>
                <a:latin typeface="+mj-lt"/>
                <a:ea typeface="+mj-ea"/>
                <a:cs typeface="+mj-cs"/>
              </a:rPr>
              <a:t>. </a:t>
            </a:r>
            <a:r>
              <a:rPr lang="el-GR" dirty="0" smtClean="0">
                <a:solidFill>
                  <a:schemeClr val="tx1"/>
                </a:solidFill>
              </a:rPr>
              <a:t>Παραγόμενο εκπαιδευτικό υλικό 3/3</a:t>
            </a:r>
            <a:endParaRPr kumimoji="0" lang="el-GR" sz="33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1 - Εικόνα" descr="2.png"/>
          <p:cNvPicPr/>
          <p:nvPr/>
        </p:nvPicPr>
        <p:blipFill>
          <a:blip r:embed="rId3"/>
          <a:stretch>
            <a:fillRect/>
          </a:stretch>
        </p:blipFill>
        <p:spPr>
          <a:xfrm>
            <a:off x="2071670" y="4214818"/>
            <a:ext cx="5357850" cy="24039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noGrp="1"/>
          </p:cNvSpPr>
          <p:nvPr>
            <p:ph type="title"/>
          </p:nvPr>
        </p:nvSpPr>
        <p:spPr>
          <a:xfrm>
            <a:off x="301752" y="214290"/>
            <a:ext cx="8534400" cy="714380"/>
          </a:xfrm>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chemeClr val="tx1"/>
                </a:solidFill>
                <a:latin typeface="+mj-lt"/>
                <a:ea typeface="+mj-ea"/>
                <a:cs typeface="+mj-cs"/>
              </a:rPr>
              <a:t/>
            </a:r>
            <a:br>
              <a:rPr lang="el-GR" sz="2400" dirty="0" smtClean="0">
                <a:solidFill>
                  <a:schemeClr val="tx1"/>
                </a:solidFill>
                <a:latin typeface="+mj-lt"/>
                <a:ea typeface="+mj-ea"/>
                <a:cs typeface="+mj-cs"/>
              </a:rPr>
            </a:br>
            <a:r>
              <a:rPr lang="el-GR" sz="2400" dirty="0" smtClean="0">
                <a:solidFill>
                  <a:schemeClr val="tx1"/>
                </a:solidFill>
              </a:rPr>
              <a:t/>
            </a:r>
            <a:br>
              <a:rPr lang="el-GR" sz="2400" dirty="0" smtClean="0">
                <a:solidFill>
                  <a:schemeClr val="tx1"/>
                </a:solidFill>
              </a:rPr>
            </a:br>
            <a:r>
              <a:rPr lang="el-GR" sz="2400" dirty="0" smtClean="0">
                <a:solidFill>
                  <a:schemeClr val="tx1"/>
                </a:solidFill>
              </a:rPr>
              <a:t/>
            </a:r>
            <a:br>
              <a:rPr lang="el-GR" sz="2400" dirty="0" smtClean="0">
                <a:solidFill>
                  <a:schemeClr val="tx1"/>
                </a:solidFill>
              </a:rPr>
            </a:br>
            <a:r>
              <a:rPr lang="el-GR" sz="2400" dirty="0" smtClean="0">
                <a:solidFill>
                  <a:schemeClr val="tx1"/>
                </a:solidFill>
                <a:latin typeface="+mj-lt"/>
                <a:ea typeface="+mj-ea"/>
                <a:cs typeface="+mj-cs"/>
              </a:rPr>
              <a:t>7</a:t>
            </a:r>
            <a:r>
              <a:rPr kumimoji="0" lang="el-GR" sz="2400" b="0" i="0" u="none" strike="noStrike" kern="1200" cap="none" spc="0" normalizeH="0" baseline="0" noProof="0" dirty="0" smtClean="0">
                <a:ln>
                  <a:noFill/>
                </a:ln>
                <a:solidFill>
                  <a:schemeClr val="tx1"/>
                </a:solidFill>
                <a:effectLst/>
                <a:uLnTx/>
                <a:uFillTx/>
                <a:latin typeface="+mj-lt"/>
                <a:ea typeface="+mj-ea"/>
                <a:cs typeface="+mj-cs"/>
              </a:rPr>
              <a:t>. </a:t>
            </a:r>
            <a:r>
              <a:rPr lang="el-GR" sz="2400" dirty="0" smtClean="0">
                <a:solidFill>
                  <a:schemeClr val="tx1"/>
                </a:solidFill>
                <a:latin typeface="+mn-lt"/>
              </a:rPr>
              <a:t>Αποτίμηση</a:t>
            </a:r>
            <a:r>
              <a:rPr lang="el-GR" sz="2400" dirty="0" smtClean="0">
                <a:solidFill>
                  <a:schemeClr val="tx1"/>
                </a:solidFill>
              </a:rPr>
              <a:t> Εκπαιδευτικού Υλικού ½</a:t>
            </a:r>
            <a:br>
              <a:rPr lang="el-GR" sz="2400" dirty="0" smtClean="0">
                <a:solidFill>
                  <a:schemeClr val="tx1"/>
                </a:solidFill>
              </a:rPr>
            </a:br>
            <a:endParaRPr kumimoji="0" lang="el-GR"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4 - Έλλειψη"/>
          <p:cNvSpPr/>
          <p:nvPr/>
        </p:nvSpPr>
        <p:spPr>
          <a:xfrm>
            <a:off x="3286116" y="3500438"/>
            <a:ext cx="2500330" cy="785818"/>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Μεθοδολογία έρευνας</a:t>
            </a:r>
            <a:endParaRPr lang="el-GR" b="1" dirty="0">
              <a:solidFill>
                <a:schemeClr val="tx1"/>
              </a:solidFill>
            </a:endParaRPr>
          </a:p>
        </p:txBody>
      </p:sp>
      <p:sp>
        <p:nvSpPr>
          <p:cNvPr id="23" name="22 - Δεξιό βέλος"/>
          <p:cNvSpPr/>
          <p:nvPr/>
        </p:nvSpPr>
        <p:spPr>
          <a:xfrm rot="14428598">
            <a:off x="3071802" y="2857496"/>
            <a:ext cx="714380" cy="785818"/>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24 - Δεξιό βέλος"/>
          <p:cNvSpPr/>
          <p:nvPr/>
        </p:nvSpPr>
        <p:spPr>
          <a:xfrm rot="16200000">
            <a:off x="4018336" y="2611824"/>
            <a:ext cx="714380" cy="785818"/>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25 - Δεξιό βέλος"/>
          <p:cNvSpPr/>
          <p:nvPr/>
        </p:nvSpPr>
        <p:spPr>
          <a:xfrm rot="18081424">
            <a:off x="5236267" y="2831188"/>
            <a:ext cx="714380" cy="78581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26 - Δεξιό βέλος"/>
          <p:cNvSpPr/>
          <p:nvPr/>
        </p:nvSpPr>
        <p:spPr>
          <a:xfrm rot="7719564">
            <a:off x="2815929" y="3989086"/>
            <a:ext cx="714380"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27 - Δεξιό βέλος"/>
          <p:cNvSpPr/>
          <p:nvPr/>
        </p:nvSpPr>
        <p:spPr>
          <a:xfrm rot="5400000">
            <a:off x="4036215" y="4321975"/>
            <a:ext cx="714380" cy="785818"/>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Δεξιό βέλος"/>
          <p:cNvSpPr/>
          <p:nvPr/>
        </p:nvSpPr>
        <p:spPr>
          <a:xfrm rot="3394674">
            <a:off x="5310990" y="4193572"/>
            <a:ext cx="714380" cy="785818"/>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30 - TextBox"/>
          <p:cNvSpPr txBox="1"/>
          <p:nvPr/>
        </p:nvSpPr>
        <p:spPr>
          <a:xfrm>
            <a:off x="1000100" y="2357430"/>
            <a:ext cx="1928826" cy="369332"/>
          </a:xfrm>
          <a:prstGeom prst="rect">
            <a:avLst/>
          </a:prstGeom>
          <a:noFill/>
        </p:spPr>
        <p:txBody>
          <a:bodyPr wrap="square" rtlCol="0">
            <a:spAutoFit/>
          </a:bodyPr>
          <a:lstStyle/>
          <a:p>
            <a:endParaRPr lang="el-GR" dirty="0"/>
          </a:p>
        </p:txBody>
      </p:sp>
      <p:sp>
        <p:nvSpPr>
          <p:cNvPr id="32" name="31 - TextBox"/>
          <p:cNvSpPr txBox="1"/>
          <p:nvPr/>
        </p:nvSpPr>
        <p:spPr>
          <a:xfrm>
            <a:off x="1000100" y="2428868"/>
            <a:ext cx="2571768" cy="738664"/>
          </a:xfrm>
          <a:prstGeom prst="rect">
            <a:avLst/>
          </a:prstGeom>
          <a:noFill/>
        </p:spPr>
        <p:txBody>
          <a:bodyPr wrap="square" rtlCol="0">
            <a:spAutoFit/>
          </a:bodyPr>
          <a:lstStyle/>
          <a:p>
            <a:r>
              <a:rPr lang="el-GR" sz="1400" b="1" dirty="0" smtClean="0">
                <a:solidFill>
                  <a:srgbClr val="FF0000"/>
                </a:solidFill>
              </a:rPr>
              <a:t>Είδος έρευνας</a:t>
            </a:r>
            <a:r>
              <a:rPr lang="el-GR" sz="1400" b="1" dirty="0" smtClean="0">
                <a:solidFill>
                  <a:schemeClr val="accent5"/>
                </a:solidFill>
              </a:rPr>
              <a:t>: </a:t>
            </a:r>
            <a:r>
              <a:rPr lang="el-GR" sz="1400" b="1" dirty="0" smtClean="0"/>
              <a:t>Έρευνα αξιολόγησης- αποτίμησης ποιότητας Ε.Υ</a:t>
            </a:r>
            <a:endParaRPr lang="el-GR" sz="1400" b="1" dirty="0"/>
          </a:p>
        </p:txBody>
      </p:sp>
      <p:sp>
        <p:nvSpPr>
          <p:cNvPr id="34" name="33 - TextBox"/>
          <p:cNvSpPr txBox="1"/>
          <p:nvPr/>
        </p:nvSpPr>
        <p:spPr>
          <a:xfrm>
            <a:off x="3286116" y="1785926"/>
            <a:ext cx="2000264" cy="523220"/>
          </a:xfrm>
          <a:prstGeom prst="rect">
            <a:avLst/>
          </a:prstGeom>
          <a:noFill/>
        </p:spPr>
        <p:txBody>
          <a:bodyPr wrap="square" rtlCol="0">
            <a:spAutoFit/>
          </a:bodyPr>
          <a:lstStyle/>
          <a:p>
            <a:pPr algn="just"/>
            <a:r>
              <a:rPr lang="el-GR" sz="1400" b="1" dirty="0" smtClean="0">
                <a:solidFill>
                  <a:srgbClr val="FFCF47"/>
                </a:solidFill>
              </a:rPr>
              <a:t>Χρονική Περίοδος: </a:t>
            </a:r>
            <a:r>
              <a:rPr lang="el-GR" sz="1400" b="1" dirty="0" smtClean="0"/>
              <a:t>Οκτώβριος 2022</a:t>
            </a:r>
            <a:endParaRPr lang="el-GR" sz="1400" b="1" dirty="0"/>
          </a:p>
        </p:txBody>
      </p:sp>
      <p:sp>
        <p:nvSpPr>
          <p:cNvPr id="35" name="34 - TextBox"/>
          <p:cNvSpPr txBox="1"/>
          <p:nvPr/>
        </p:nvSpPr>
        <p:spPr>
          <a:xfrm>
            <a:off x="5857884" y="1500174"/>
            <a:ext cx="2928958" cy="1384995"/>
          </a:xfrm>
          <a:prstGeom prst="rect">
            <a:avLst/>
          </a:prstGeom>
          <a:noFill/>
        </p:spPr>
        <p:txBody>
          <a:bodyPr wrap="square" rtlCol="0">
            <a:spAutoFit/>
          </a:bodyPr>
          <a:lstStyle/>
          <a:p>
            <a:pPr algn="just"/>
            <a:r>
              <a:rPr lang="el-GR" sz="1400" b="1" dirty="0" smtClean="0">
                <a:solidFill>
                  <a:srgbClr val="FF0000"/>
                </a:solidFill>
              </a:rPr>
              <a:t>Δειγματοληψία:</a:t>
            </a:r>
            <a:r>
              <a:rPr lang="el-GR" sz="1400" b="1" dirty="0" smtClean="0">
                <a:solidFill>
                  <a:schemeClr val="accent5"/>
                </a:solidFill>
              </a:rPr>
              <a:t> </a:t>
            </a:r>
            <a:r>
              <a:rPr lang="el-GR" sz="1400" b="1" dirty="0" smtClean="0"/>
              <a:t>Σκόπιμη Δειγματοληψία ειδικών - Δειγματοληψία Ευκολίας – 3 ειδικοί  στην ΕξΑΕ και  2  γνώστες του αντικειμένου (ειδικοί παιδαγωγοί)</a:t>
            </a:r>
            <a:endParaRPr lang="el-GR" sz="1400" b="1" dirty="0"/>
          </a:p>
        </p:txBody>
      </p:sp>
      <p:sp>
        <p:nvSpPr>
          <p:cNvPr id="37" name="36 - TextBox"/>
          <p:cNvSpPr txBox="1"/>
          <p:nvPr/>
        </p:nvSpPr>
        <p:spPr>
          <a:xfrm>
            <a:off x="357158" y="4857760"/>
            <a:ext cx="2857520" cy="738664"/>
          </a:xfrm>
          <a:prstGeom prst="rect">
            <a:avLst/>
          </a:prstGeom>
          <a:noFill/>
        </p:spPr>
        <p:txBody>
          <a:bodyPr wrap="square" rtlCol="0">
            <a:spAutoFit/>
          </a:bodyPr>
          <a:lstStyle/>
          <a:p>
            <a:r>
              <a:rPr lang="el-GR" sz="1400" b="1" dirty="0" smtClean="0">
                <a:solidFill>
                  <a:srgbClr val="FFCF47"/>
                </a:solidFill>
              </a:rPr>
              <a:t>Μέθοδος: </a:t>
            </a:r>
            <a:r>
              <a:rPr lang="el-GR" sz="1400" b="1" dirty="0" smtClean="0"/>
              <a:t>Ποιοτική (Έρευνα απόψεων με Ανάλυση Περιεχομένου)</a:t>
            </a:r>
          </a:p>
        </p:txBody>
      </p:sp>
      <p:sp>
        <p:nvSpPr>
          <p:cNvPr id="38" name="37 - TextBox"/>
          <p:cNvSpPr txBox="1"/>
          <p:nvPr/>
        </p:nvSpPr>
        <p:spPr>
          <a:xfrm>
            <a:off x="3286116" y="5429264"/>
            <a:ext cx="2857520" cy="738664"/>
          </a:xfrm>
          <a:prstGeom prst="rect">
            <a:avLst/>
          </a:prstGeom>
          <a:noFill/>
        </p:spPr>
        <p:txBody>
          <a:bodyPr wrap="square" rtlCol="0">
            <a:spAutoFit/>
          </a:bodyPr>
          <a:lstStyle/>
          <a:p>
            <a:pPr algn="just"/>
            <a:r>
              <a:rPr lang="el-GR" sz="1400" b="1" dirty="0" smtClean="0">
                <a:solidFill>
                  <a:srgbClr val="FF0000"/>
                </a:solidFill>
              </a:rPr>
              <a:t>Μέσα Συλλογής Δεδομένων:  </a:t>
            </a:r>
            <a:r>
              <a:rPr lang="el-GR" sz="1400" b="1" dirty="0" smtClean="0"/>
              <a:t>2 Ερωτηματολόγια  Ανοιχτών Ερωτήσεων</a:t>
            </a:r>
            <a:endParaRPr lang="el-GR" sz="1400" b="1" dirty="0"/>
          </a:p>
        </p:txBody>
      </p:sp>
      <p:sp>
        <p:nvSpPr>
          <p:cNvPr id="39" name="38 - TextBox"/>
          <p:cNvSpPr txBox="1"/>
          <p:nvPr/>
        </p:nvSpPr>
        <p:spPr>
          <a:xfrm>
            <a:off x="6215074" y="3571876"/>
            <a:ext cx="2571768" cy="2031325"/>
          </a:xfrm>
          <a:prstGeom prst="rect">
            <a:avLst/>
          </a:prstGeom>
          <a:noFill/>
        </p:spPr>
        <p:txBody>
          <a:bodyPr wrap="square" rtlCol="0">
            <a:spAutoFit/>
          </a:bodyPr>
          <a:lstStyle/>
          <a:p>
            <a:r>
              <a:rPr lang="el-GR" sz="1400" b="1" dirty="0" smtClean="0">
                <a:solidFill>
                  <a:srgbClr val="FFCF47"/>
                </a:solidFill>
              </a:rPr>
              <a:t>Επεξεργασία Δεδομένων: </a:t>
            </a:r>
            <a:r>
              <a:rPr lang="el-GR" sz="1400" b="1" dirty="0" smtClean="0"/>
              <a:t>Μονάδα Ανάλυσης το θέμα – 10 ερευνητικοί άξονες (ερωτηματολόγιο ειδικών), 3 ερευνητικοί άξονες (ερωτηματολόγιο ειδικών παιδαγωγών) &amp; επιμέρους κατηγορίες ανάλυσης</a:t>
            </a:r>
            <a:endParaRPr lang="el-GR" sz="1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noGrp="1"/>
          </p:cNvSpPr>
          <p:nvPr>
            <p:ph type="title"/>
          </p:nvPr>
        </p:nvSpPr>
        <p:spPr>
          <a:xfrm>
            <a:off x="301752" y="228600"/>
            <a:ext cx="8534400" cy="914384"/>
          </a:xfrm>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300" dirty="0" smtClean="0">
                <a:solidFill>
                  <a:schemeClr val="tx1"/>
                </a:solidFill>
                <a:latin typeface="+mj-lt"/>
                <a:ea typeface="+mj-ea"/>
                <a:cs typeface="+mj-cs"/>
              </a:rPr>
              <a:t>7</a:t>
            </a:r>
            <a:r>
              <a:rPr kumimoji="0" lang="el-GR" sz="3300" b="0" i="0" u="none" strike="noStrike" kern="1200" cap="none" spc="0" normalizeH="0" baseline="0" noProof="0" dirty="0" smtClean="0">
                <a:ln>
                  <a:noFill/>
                </a:ln>
                <a:solidFill>
                  <a:schemeClr val="tx1"/>
                </a:solidFill>
                <a:effectLst/>
                <a:uLnTx/>
                <a:uFillTx/>
                <a:latin typeface="+mj-lt"/>
                <a:ea typeface="+mj-ea"/>
                <a:cs typeface="+mj-cs"/>
              </a:rPr>
              <a:t>. </a:t>
            </a:r>
            <a:r>
              <a:rPr lang="el-GR" dirty="0" smtClean="0">
                <a:solidFill>
                  <a:schemeClr val="tx1"/>
                </a:solidFill>
              </a:rPr>
              <a:t>Αποτίμηση Εκπαιδευτικού Υλικού 2/2</a:t>
            </a:r>
            <a:br>
              <a:rPr lang="el-GR" dirty="0" smtClean="0">
                <a:solidFill>
                  <a:schemeClr val="tx1"/>
                </a:solidFill>
              </a:rPr>
            </a:br>
            <a:r>
              <a:rPr lang="el-GR" b="1" dirty="0" smtClean="0">
                <a:solidFill>
                  <a:schemeClr val="tx1"/>
                </a:solidFill>
              </a:rPr>
              <a:t>Αποτελέσματα – Κύρια ευρήματα</a:t>
            </a:r>
            <a:endParaRPr kumimoji="0" lang="el-GR" sz="33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5 - TextBox"/>
          <p:cNvSpPr txBox="1"/>
          <p:nvPr/>
        </p:nvSpPr>
        <p:spPr>
          <a:xfrm>
            <a:off x="428596" y="1643050"/>
            <a:ext cx="8358246" cy="4985980"/>
          </a:xfrm>
          <a:prstGeom prst="rect">
            <a:avLst/>
          </a:prstGeom>
          <a:noFill/>
        </p:spPr>
        <p:txBody>
          <a:bodyPr wrap="square" rtlCol="0">
            <a:spAutoFit/>
          </a:bodyPr>
          <a:lstStyle/>
          <a:p>
            <a:pPr algn="just">
              <a:buClr>
                <a:srgbClr val="000000"/>
              </a:buClr>
              <a:defRPr/>
            </a:pPr>
            <a:r>
              <a:rPr lang="el-GR" sz="2000" b="1" u="sng" dirty="0" smtClean="0">
                <a:latin typeface="Open Sans"/>
              </a:rPr>
              <a:t>1</a:t>
            </a:r>
            <a:r>
              <a:rPr lang="el-GR" sz="2000" b="1" u="sng" baseline="30000" dirty="0" smtClean="0">
                <a:latin typeface="Open Sans"/>
              </a:rPr>
              <a:t>ο</a:t>
            </a:r>
            <a:r>
              <a:rPr lang="el-GR" sz="2000" b="1" u="sng" dirty="0" smtClean="0">
                <a:latin typeface="Open Sans"/>
              </a:rPr>
              <a:t> ερευνητικό ερώτημα</a:t>
            </a:r>
            <a:r>
              <a:rPr lang="en-US" sz="2000" b="1" dirty="0" smtClean="0">
                <a:latin typeface="Open Sans"/>
              </a:rPr>
              <a:t>:</a:t>
            </a:r>
            <a:r>
              <a:rPr lang="el-GR" sz="2000" b="1" dirty="0" smtClean="0">
                <a:latin typeface="Open Sans"/>
              </a:rPr>
              <a:t> Το εκπαιδευτικό υλικό διέπεται από τις αρχές και τη μεθοδολογία της εξ αποστάσεως εκπαίδευσης.</a:t>
            </a:r>
          </a:p>
          <a:p>
            <a:pPr algn="just">
              <a:buClr>
                <a:srgbClr val="000000"/>
              </a:buClr>
              <a:defRPr/>
            </a:pPr>
            <a:endParaRPr lang="el-GR" sz="2000" b="1" dirty="0" smtClean="0">
              <a:latin typeface="Open Sans"/>
            </a:endParaRPr>
          </a:p>
          <a:p>
            <a:pPr lvl="0" algn="just">
              <a:buClr>
                <a:srgbClr val="000000"/>
              </a:buClr>
              <a:defRPr/>
            </a:pPr>
            <a:r>
              <a:rPr lang="el-GR" sz="2000" b="1" u="sng" dirty="0" smtClean="0">
                <a:latin typeface="Open Sans"/>
              </a:rPr>
              <a:t>2</a:t>
            </a:r>
            <a:r>
              <a:rPr lang="el-GR" sz="2000" b="1" u="sng" baseline="30000" dirty="0" smtClean="0">
                <a:latin typeface="Open Sans"/>
              </a:rPr>
              <a:t>ο</a:t>
            </a:r>
            <a:r>
              <a:rPr lang="el-GR" sz="2000" b="1" u="sng" dirty="0" smtClean="0">
                <a:latin typeface="Open Sans"/>
              </a:rPr>
              <a:t> ερευνητικό ερώτημα</a:t>
            </a:r>
            <a:r>
              <a:rPr lang="en-US" sz="2000" b="1" dirty="0" smtClean="0">
                <a:latin typeface="Open Sans"/>
              </a:rPr>
              <a:t>:</a:t>
            </a:r>
            <a:r>
              <a:rPr lang="el-GR" sz="2000" b="1" dirty="0" smtClean="0">
                <a:latin typeface="Open Sans"/>
              </a:rPr>
              <a:t> Το εκπαιδευτικό υλικό έχει δημιουργηθεί σύμφωνα με τις αρχές της Πολυμεσικής Μάθησης.</a:t>
            </a:r>
          </a:p>
          <a:p>
            <a:pPr lvl="0" algn="just">
              <a:buClr>
                <a:srgbClr val="000000"/>
              </a:buClr>
              <a:defRPr/>
            </a:pPr>
            <a:endParaRPr lang="el-GR" sz="2000" b="1" dirty="0" smtClean="0">
              <a:latin typeface="Open Sans"/>
            </a:endParaRPr>
          </a:p>
          <a:p>
            <a:pPr lvl="0" algn="just">
              <a:buClr>
                <a:srgbClr val="000000"/>
              </a:buClr>
              <a:defRPr/>
            </a:pPr>
            <a:r>
              <a:rPr lang="el-GR" sz="2000" b="1" u="sng" dirty="0" smtClean="0">
                <a:latin typeface="Open Sans"/>
              </a:rPr>
              <a:t>3</a:t>
            </a:r>
            <a:r>
              <a:rPr lang="el-GR" sz="2000" b="1" u="sng" baseline="30000" dirty="0" smtClean="0">
                <a:latin typeface="Open Sans"/>
              </a:rPr>
              <a:t>ο</a:t>
            </a:r>
            <a:r>
              <a:rPr lang="el-GR" sz="2000" b="1" u="sng" dirty="0" smtClean="0">
                <a:latin typeface="Open Sans"/>
              </a:rPr>
              <a:t> ερευνητικό ερώτημα</a:t>
            </a:r>
            <a:r>
              <a:rPr lang="el-GR" sz="2000" b="1" dirty="0" smtClean="0">
                <a:latin typeface="Open Sans"/>
              </a:rPr>
              <a:t>: </a:t>
            </a:r>
          </a:p>
          <a:p>
            <a:pPr marL="285750" lvl="0" indent="-285750" algn="just">
              <a:buClr>
                <a:srgbClr val="000000"/>
              </a:buClr>
              <a:buFont typeface="Arial" panose="020B0604020202020204" pitchFamily="34" charset="0"/>
              <a:buChar char="•"/>
              <a:defRPr/>
            </a:pPr>
            <a:r>
              <a:rPr lang="el-GR" sz="2000" b="1" dirty="0" smtClean="0">
                <a:latin typeface="Open Sans"/>
              </a:rPr>
              <a:t>Το εκπαιδευτικό υλικό διαθέτει επιστημονική εγκυρότητα </a:t>
            </a:r>
          </a:p>
          <a:p>
            <a:pPr marL="285750" lvl="0" indent="-285750" algn="just">
              <a:buClr>
                <a:srgbClr val="000000"/>
              </a:buClr>
              <a:buFont typeface="Arial" panose="020B0604020202020204" pitchFamily="34" charset="0"/>
              <a:buChar char="•"/>
              <a:defRPr/>
            </a:pPr>
            <a:r>
              <a:rPr lang="el-GR" sz="2000" b="1" dirty="0" smtClean="0">
                <a:latin typeface="Open Sans"/>
              </a:rPr>
              <a:t>Το περιεχόμενο ανταποκρίνεται στους μαθησιακούς στόχους που έχουν τεθεί</a:t>
            </a:r>
          </a:p>
          <a:p>
            <a:pPr marL="285750" indent="-285750" algn="just">
              <a:buClr>
                <a:srgbClr val="000000"/>
              </a:buClr>
              <a:buFont typeface="Arial" panose="020B0604020202020204" pitchFamily="34" charset="0"/>
              <a:buChar char="•"/>
              <a:defRPr/>
            </a:pPr>
            <a:r>
              <a:rPr lang="el-GR" sz="2000" b="1" dirty="0" smtClean="0">
                <a:latin typeface="Open Sans"/>
              </a:rPr>
              <a:t>Δυνατά σημεία: ελκυστικό, διαδραστικό και πρωτότυπο</a:t>
            </a:r>
          </a:p>
          <a:p>
            <a:pPr marL="342900" indent="-342900" algn="just">
              <a:buClr>
                <a:srgbClr val="000000"/>
              </a:buClr>
              <a:defRPr/>
            </a:pPr>
            <a:r>
              <a:rPr lang="el-GR" sz="2000" b="1" dirty="0" smtClean="0">
                <a:latin typeface="Open Sans"/>
              </a:rPr>
              <a:t>Αλλαγές: </a:t>
            </a:r>
          </a:p>
          <a:p>
            <a:pPr marL="342900" indent="-342900" algn="just">
              <a:buClr>
                <a:srgbClr val="000000"/>
              </a:buClr>
              <a:buFont typeface="+mj-lt"/>
              <a:buAutoNum type="arabicPeriod"/>
              <a:defRPr/>
            </a:pPr>
            <a:r>
              <a:rPr lang="el-GR" sz="2000" b="1" dirty="0" smtClean="0">
                <a:latin typeface="Open Sans"/>
              </a:rPr>
              <a:t>μεγαλύτερη προσαρμοστικότητα στα παιδιά με αυτισμό. </a:t>
            </a:r>
          </a:p>
          <a:p>
            <a:pPr marL="342900" indent="-342900" algn="just">
              <a:buClr>
                <a:srgbClr val="000000"/>
              </a:buClr>
              <a:buFont typeface="+mj-lt"/>
              <a:buAutoNum type="arabicPeriod"/>
              <a:defRPr/>
            </a:pPr>
            <a:r>
              <a:rPr lang="el-GR" sz="2000" b="1" dirty="0" smtClean="0">
                <a:latin typeface="Open Sans"/>
              </a:rPr>
              <a:t>εφαρμογή που σου επιτρέπει τη δημιουργία κοινωνικών ιστοριών. </a:t>
            </a:r>
          </a:p>
          <a:p>
            <a:pPr marL="285750" indent="-285750" algn="just">
              <a:buClr>
                <a:srgbClr val="000000"/>
              </a:buClr>
              <a:buFont typeface="Arial" panose="020B0604020202020204" pitchFamily="34" charset="0"/>
              <a:buChar char="•"/>
              <a:defRPr/>
            </a:pPr>
            <a:endParaRPr lang="el-GR" b="1" dirty="0" smtClean="0">
              <a:latin typeface="Open San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noGrp="1"/>
          </p:cNvSpPr>
          <p:nvPr>
            <p:ph type="title"/>
          </p:nvPr>
        </p:nvSpPr>
        <p:spPr>
          <a:xfrm>
            <a:off x="301752" y="214290"/>
            <a:ext cx="8534400" cy="785818"/>
          </a:xfrm>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300" dirty="0" smtClean="0">
                <a:solidFill>
                  <a:schemeClr val="tx1"/>
                </a:solidFill>
                <a:latin typeface="+mj-lt"/>
                <a:ea typeface="+mj-ea"/>
                <a:cs typeface="+mj-cs"/>
              </a:rPr>
              <a:t>8</a:t>
            </a:r>
            <a:r>
              <a:rPr kumimoji="0" lang="el-GR" sz="3300" b="0" i="0" u="none" strike="noStrike" kern="1200" cap="none" spc="0" normalizeH="0" baseline="0" noProof="0" dirty="0" smtClean="0">
                <a:ln>
                  <a:noFill/>
                </a:ln>
                <a:solidFill>
                  <a:schemeClr val="tx1"/>
                </a:solidFill>
                <a:effectLst/>
                <a:uLnTx/>
                <a:uFillTx/>
                <a:latin typeface="+mj-lt"/>
                <a:ea typeface="+mj-ea"/>
                <a:cs typeface="+mj-cs"/>
              </a:rPr>
              <a:t>. </a:t>
            </a:r>
            <a:r>
              <a:rPr lang="el-GR" dirty="0" smtClean="0">
                <a:solidFill>
                  <a:schemeClr val="tx1"/>
                </a:solidFill>
              </a:rPr>
              <a:t>Συμπεράσματα 1/6</a:t>
            </a:r>
            <a:endParaRPr kumimoji="0" lang="el-GR" sz="33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4 - Οριζόντιος πάπυρος"/>
          <p:cNvSpPr/>
          <p:nvPr/>
        </p:nvSpPr>
        <p:spPr>
          <a:xfrm>
            <a:off x="428596" y="1500174"/>
            <a:ext cx="6858048" cy="1000132"/>
          </a:xfrm>
          <a:prstGeom prst="horizont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tx1"/>
                </a:solidFill>
              </a:rPr>
              <a:t>1</a:t>
            </a:r>
            <a:r>
              <a:rPr lang="el-GR" sz="1600" b="1" baseline="30000" dirty="0" smtClean="0">
                <a:solidFill>
                  <a:schemeClr val="tx1"/>
                </a:solidFill>
              </a:rPr>
              <a:t>ο</a:t>
            </a:r>
            <a:r>
              <a:rPr lang="el-GR" sz="1600" b="1" dirty="0" smtClean="0">
                <a:solidFill>
                  <a:schemeClr val="tx1"/>
                </a:solidFill>
              </a:rPr>
              <a:t> Ερευνητικό Ερώτημα</a:t>
            </a:r>
            <a:r>
              <a:rPr lang="en-US" sz="1600" b="1" dirty="0" smtClean="0">
                <a:solidFill>
                  <a:schemeClr val="tx1"/>
                </a:solidFill>
              </a:rPr>
              <a:t>:</a:t>
            </a:r>
            <a:r>
              <a:rPr lang="el-GR" sz="1600" dirty="0" smtClean="0">
                <a:solidFill>
                  <a:schemeClr val="tx1"/>
                </a:solidFill>
              </a:rPr>
              <a:t>Το εκπαιδευτικό υλικό ακολουθεί τις βασικές αρχές και τη μεθοδολογία της εξ αποστάσεως εκπαίδευσης;</a:t>
            </a:r>
            <a:r>
              <a:rPr lang="en-US" sz="1600" dirty="0" smtClean="0">
                <a:solidFill>
                  <a:schemeClr val="tx1"/>
                </a:solidFill>
              </a:rPr>
              <a:t> </a:t>
            </a:r>
            <a:endParaRPr lang="el-GR" sz="1600" dirty="0">
              <a:solidFill>
                <a:schemeClr val="tx1"/>
              </a:solidFill>
            </a:endParaRPr>
          </a:p>
        </p:txBody>
      </p:sp>
      <p:sp>
        <p:nvSpPr>
          <p:cNvPr id="6" name="5 - TextBox"/>
          <p:cNvSpPr txBox="1"/>
          <p:nvPr/>
        </p:nvSpPr>
        <p:spPr>
          <a:xfrm>
            <a:off x="357158" y="2857496"/>
            <a:ext cx="8358246" cy="3354765"/>
          </a:xfrm>
          <a:prstGeom prst="rect">
            <a:avLst/>
          </a:prstGeom>
          <a:noFill/>
        </p:spPr>
        <p:txBody>
          <a:bodyPr wrap="square" rtlCol="0">
            <a:spAutoFit/>
          </a:bodyPr>
          <a:lstStyle/>
          <a:p>
            <a:pPr>
              <a:buFont typeface="Arial" pitchFamily="34" charset="0"/>
              <a:buChar char="•"/>
            </a:pPr>
            <a:r>
              <a:rPr lang="el-GR" sz="1600" dirty="0" smtClean="0">
                <a:solidFill>
                  <a:schemeClr val="tx1">
                    <a:lumMod val="85000"/>
                    <a:lumOff val="15000"/>
                  </a:schemeClr>
                </a:solidFill>
              </a:rPr>
              <a:t>Το Ε.Υ. διαθέτει </a:t>
            </a:r>
            <a:r>
              <a:rPr lang="el-GR" sz="1600" b="1" i="1" dirty="0" smtClean="0">
                <a:solidFill>
                  <a:schemeClr val="tx1">
                    <a:lumMod val="85000"/>
                    <a:lumOff val="15000"/>
                  </a:schemeClr>
                </a:solidFill>
              </a:rPr>
              <a:t>επιστημονική συνοχή και τεκμηρίωση  μέσα από πληθώρα πηγών </a:t>
            </a:r>
            <a:r>
              <a:rPr lang="el-GR" sz="1600" dirty="0" smtClean="0">
                <a:solidFill>
                  <a:schemeClr val="tx1">
                    <a:lumMod val="85000"/>
                    <a:lumOff val="15000"/>
                  </a:schemeClr>
                </a:solidFill>
              </a:rPr>
              <a:t>(</a:t>
            </a:r>
            <a:r>
              <a:rPr lang="el-GR" sz="1600" dirty="0" smtClean="0"/>
              <a:t>Αναστασιάδης &amp; </a:t>
            </a:r>
            <a:r>
              <a:rPr lang="el-GR" sz="1600" dirty="0" err="1" smtClean="0"/>
              <a:t>Σαντιδάκη</a:t>
            </a:r>
            <a:r>
              <a:rPr lang="el-GR" sz="1600" dirty="0" smtClean="0"/>
              <a:t>, 2016) </a:t>
            </a:r>
            <a:r>
              <a:rPr lang="el-GR" sz="1600" dirty="0" smtClean="0">
                <a:solidFill>
                  <a:schemeClr val="tx1">
                    <a:lumMod val="85000"/>
                    <a:lumOff val="15000"/>
                  </a:schemeClr>
                </a:solidFill>
              </a:rPr>
              <a:t>.</a:t>
            </a:r>
          </a:p>
          <a:p>
            <a:endParaRPr lang="el-GR" sz="1600" dirty="0" smtClean="0"/>
          </a:p>
          <a:p>
            <a:pPr>
              <a:buFont typeface="Arial" pitchFamily="34" charset="0"/>
              <a:buChar char="•"/>
            </a:pPr>
            <a:r>
              <a:rPr lang="el-GR" sz="1600" dirty="0" smtClean="0"/>
              <a:t>Στο Ε.Υ γίνεται χρήση της </a:t>
            </a:r>
            <a:r>
              <a:rPr lang="el-GR" sz="1600" b="1" i="1" dirty="0" smtClean="0"/>
              <a:t>καθομιλουμένης γλώσσας </a:t>
            </a:r>
            <a:r>
              <a:rPr lang="el-GR" sz="1600" dirty="0" smtClean="0"/>
              <a:t>σε μεγάλο βαθμό και η </a:t>
            </a:r>
            <a:r>
              <a:rPr lang="el-GR" sz="1600" b="1" i="1" dirty="0" smtClean="0"/>
              <a:t>γραφή</a:t>
            </a:r>
            <a:r>
              <a:rPr lang="el-GR" sz="1600" dirty="0" smtClean="0"/>
              <a:t> είναι </a:t>
            </a:r>
            <a:r>
              <a:rPr lang="el-GR" sz="1600" b="1" i="1" dirty="0" smtClean="0"/>
              <a:t>ευανάγνωστη</a:t>
            </a:r>
            <a:r>
              <a:rPr lang="el-GR" sz="1600" dirty="0" smtClean="0"/>
              <a:t>. </a:t>
            </a:r>
          </a:p>
          <a:p>
            <a:endParaRPr lang="el-GR" sz="1600" dirty="0" smtClean="0"/>
          </a:p>
          <a:p>
            <a:pPr>
              <a:buFont typeface="Arial" pitchFamily="34" charset="0"/>
              <a:buChar char="•"/>
            </a:pPr>
            <a:r>
              <a:rPr lang="el-GR" sz="1600" dirty="0" smtClean="0"/>
              <a:t>Το Ε.Υ δεν περιέχει μόνο κείμενο αλλά περιέχει </a:t>
            </a:r>
            <a:r>
              <a:rPr lang="el-GR" sz="1600" b="1" i="1" dirty="0" smtClean="0"/>
              <a:t>εικόνες, ήχο και βίντεο </a:t>
            </a:r>
            <a:r>
              <a:rPr lang="el-GR" sz="1600" dirty="0" smtClean="0"/>
              <a:t>καθώς και </a:t>
            </a:r>
            <a:r>
              <a:rPr lang="el-GR" sz="1600" b="1" i="1" dirty="0" smtClean="0"/>
              <a:t>υπερσυνδέσμους </a:t>
            </a:r>
            <a:r>
              <a:rPr lang="el-GR" sz="1600" dirty="0" smtClean="0"/>
              <a:t>(</a:t>
            </a:r>
            <a:r>
              <a:rPr lang="el-GR" sz="1600" dirty="0" err="1" smtClean="0"/>
              <a:t>Σπανακά</a:t>
            </a:r>
            <a:r>
              <a:rPr lang="el-GR" sz="1600" dirty="0" smtClean="0"/>
              <a:t> και </a:t>
            </a:r>
            <a:r>
              <a:rPr lang="el-GR" sz="1600" dirty="0" err="1" smtClean="0"/>
              <a:t>Λιοναράκης</a:t>
            </a:r>
            <a:r>
              <a:rPr lang="el-GR" sz="1600" dirty="0" smtClean="0"/>
              <a:t>, 2017). </a:t>
            </a:r>
          </a:p>
          <a:p>
            <a:pPr>
              <a:buFont typeface="Arial" pitchFamily="34" charset="0"/>
              <a:buChar char="•"/>
            </a:pPr>
            <a:endParaRPr lang="el-GR" sz="1600" dirty="0" smtClean="0"/>
          </a:p>
          <a:p>
            <a:pPr>
              <a:buFont typeface="Arial" pitchFamily="34" charset="0"/>
              <a:buChar char="•"/>
            </a:pPr>
            <a:r>
              <a:rPr lang="el-GR" sz="1600" dirty="0" smtClean="0"/>
              <a:t>Στο Ε.Υ. υπάρχουν πολλά </a:t>
            </a:r>
            <a:r>
              <a:rPr lang="el-GR" sz="1600" b="1" i="1" dirty="0" smtClean="0"/>
              <a:t>επεξηγηματικά σχόλια </a:t>
            </a:r>
            <a:r>
              <a:rPr lang="el-GR" sz="1600" dirty="0" smtClean="0"/>
              <a:t>τα οποία υποστηρίζουν τον σπουδαστή στη μελέτη του οδηγώντας σε </a:t>
            </a:r>
            <a:r>
              <a:rPr lang="el-GR" sz="1600" b="1" i="1" dirty="0" err="1" smtClean="0"/>
              <a:t>αυτοαξιολόγηση</a:t>
            </a:r>
            <a:r>
              <a:rPr lang="el-GR" sz="1600" dirty="0" smtClean="0"/>
              <a:t> και </a:t>
            </a:r>
            <a:r>
              <a:rPr lang="el-GR" sz="1600" b="1" i="1" dirty="0" smtClean="0"/>
              <a:t>ανατροφοδότηση</a:t>
            </a:r>
            <a:r>
              <a:rPr lang="el-GR" sz="1600" dirty="0" smtClean="0"/>
              <a:t> (</a:t>
            </a:r>
            <a:r>
              <a:rPr lang="el-GR" sz="1600" dirty="0" err="1" smtClean="0"/>
              <a:t>Ραλλιά</a:t>
            </a:r>
            <a:r>
              <a:rPr lang="el-GR" sz="1600" dirty="0" smtClean="0"/>
              <a:t> &amp; Αναστασιάδης, 2015) . </a:t>
            </a:r>
          </a:p>
          <a:p>
            <a:endParaRPr lang="el-GR"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noGrp="1"/>
          </p:cNvSpPr>
          <p:nvPr>
            <p:ph type="title"/>
          </p:nvPr>
        </p:nvSpPr>
        <p:spPr>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300" dirty="0" smtClean="0">
                <a:solidFill>
                  <a:schemeClr val="tx1"/>
                </a:solidFill>
                <a:latin typeface="+mj-lt"/>
                <a:ea typeface="+mj-ea"/>
                <a:cs typeface="+mj-cs"/>
              </a:rPr>
              <a:t>8</a:t>
            </a:r>
            <a:r>
              <a:rPr kumimoji="0" lang="el-GR" sz="3300" b="0" i="0" u="none" strike="noStrike" kern="1200" cap="none" spc="0" normalizeH="0" baseline="0" noProof="0" dirty="0" smtClean="0">
                <a:ln>
                  <a:noFill/>
                </a:ln>
                <a:solidFill>
                  <a:schemeClr val="tx1"/>
                </a:solidFill>
                <a:effectLst/>
                <a:uLnTx/>
                <a:uFillTx/>
                <a:latin typeface="+mj-lt"/>
                <a:ea typeface="+mj-ea"/>
                <a:cs typeface="+mj-cs"/>
              </a:rPr>
              <a:t>. </a:t>
            </a:r>
            <a:r>
              <a:rPr lang="el-GR" dirty="0" smtClean="0">
                <a:solidFill>
                  <a:schemeClr val="tx1"/>
                </a:solidFill>
              </a:rPr>
              <a:t>Συμπεράσματα 2/6</a:t>
            </a:r>
            <a:endParaRPr kumimoji="0" lang="el-GR" sz="33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4 - Οριζόντιος πάπυρος"/>
          <p:cNvSpPr/>
          <p:nvPr/>
        </p:nvSpPr>
        <p:spPr>
          <a:xfrm>
            <a:off x="428596" y="1500174"/>
            <a:ext cx="6858048" cy="1000132"/>
          </a:xfrm>
          <a:prstGeom prst="horizont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tx1"/>
                </a:solidFill>
              </a:rPr>
              <a:t>1</a:t>
            </a:r>
            <a:r>
              <a:rPr lang="el-GR" sz="1600" b="1" baseline="30000" dirty="0" smtClean="0">
                <a:solidFill>
                  <a:schemeClr val="tx1"/>
                </a:solidFill>
              </a:rPr>
              <a:t>ο</a:t>
            </a:r>
            <a:r>
              <a:rPr lang="el-GR" sz="1600" b="1" dirty="0" smtClean="0">
                <a:solidFill>
                  <a:schemeClr val="tx1"/>
                </a:solidFill>
              </a:rPr>
              <a:t> Ερευνητικό Ερώτημα</a:t>
            </a:r>
            <a:r>
              <a:rPr lang="en-US" sz="1600" b="1" dirty="0" smtClean="0">
                <a:solidFill>
                  <a:schemeClr val="tx1"/>
                </a:solidFill>
              </a:rPr>
              <a:t>:</a:t>
            </a:r>
            <a:r>
              <a:rPr lang="el-GR" sz="1600" dirty="0" smtClean="0">
                <a:solidFill>
                  <a:schemeClr val="tx1"/>
                </a:solidFill>
              </a:rPr>
              <a:t>Το εκπαιδευτικό υλικό ακολουθεί τις βασικές αρχές και τη μεθοδολογία της εξ αποστάσεως εκπαίδευσης;</a:t>
            </a:r>
            <a:r>
              <a:rPr lang="en-US" sz="1600" dirty="0" smtClean="0">
                <a:solidFill>
                  <a:schemeClr val="tx1"/>
                </a:solidFill>
              </a:rPr>
              <a:t> </a:t>
            </a:r>
            <a:endParaRPr lang="el-GR" sz="1600" dirty="0">
              <a:solidFill>
                <a:schemeClr val="tx1"/>
              </a:solidFill>
            </a:endParaRPr>
          </a:p>
        </p:txBody>
      </p:sp>
      <p:sp>
        <p:nvSpPr>
          <p:cNvPr id="6" name="5 - TextBox"/>
          <p:cNvSpPr txBox="1"/>
          <p:nvPr/>
        </p:nvSpPr>
        <p:spPr>
          <a:xfrm>
            <a:off x="357158" y="2786058"/>
            <a:ext cx="8143932" cy="2308324"/>
          </a:xfrm>
          <a:prstGeom prst="rect">
            <a:avLst/>
          </a:prstGeom>
          <a:noFill/>
        </p:spPr>
        <p:txBody>
          <a:bodyPr wrap="square" rtlCol="0">
            <a:spAutoFit/>
          </a:bodyPr>
          <a:lstStyle/>
          <a:p>
            <a:endParaRPr lang="el-GR" sz="1600" dirty="0" smtClean="0"/>
          </a:p>
          <a:p>
            <a:pPr>
              <a:buFont typeface="Arial" pitchFamily="34" charset="0"/>
              <a:buChar char="•"/>
            </a:pPr>
            <a:r>
              <a:rPr lang="el-GR" sz="1600" dirty="0" smtClean="0"/>
              <a:t>Το Ε.Υ. εμπεριέχει αρκετές </a:t>
            </a:r>
            <a:r>
              <a:rPr lang="el-GR" sz="1600" b="1" i="1" dirty="0" smtClean="0"/>
              <a:t>δραστηριότητες</a:t>
            </a:r>
            <a:r>
              <a:rPr lang="el-GR" sz="1600" dirty="0" smtClean="0"/>
              <a:t> οι οποίες ενθαρρύνουν τον εκπαιδευόμενο να θεωρήσει τον εαυτό του ως μέλος μιας κοινωνικής ομάδας .</a:t>
            </a:r>
          </a:p>
          <a:p>
            <a:endParaRPr lang="el-GR" sz="1600" dirty="0" smtClean="0"/>
          </a:p>
          <a:p>
            <a:pPr>
              <a:buFont typeface="Arial" pitchFamily="34" charset="0"/>
              <a:buChar char="•"/>
            </a:pPr>
            <a:r>
              <a:rPr lang="el-GR" sz="1600" dirty="0" smtClean="0"/>
              <a:t>Το Ε.Υ  παρέχει τη </a:t>
            </a:r>
            <a:r>
              <a:rPr lang="el-GR" sz="1600" b="1" i="1" dirty="0" smtClean="0"/>
              <a:t>δυνατότητα αναστοχασμού και αυτοαξιολόγησης  που οδηγεί σε στοχαστικό διάλογο και κριτική σκέψη </a:t>
            </a:r>
            <a:r>
              <a:rPr lang="el-GR" sz="1600" dirty="0" smtClean="0"/>
              <a:t>(</a:t>
            </a:r>
            <a:r>
              <a:rPr lang="en-US" sz="1600" dirty="0" smtClean="0"/>
              <a:t>West</a:t>
            </a:r>
            <a:r>
              <a:rPr lang="el-GR" sz="1600" dirty="0" smtClean="0"/>
              <a:t> &amp; </a:t>
            </a:r>
            <a:r>
              <a:rPr lang="el-GR" sz="1600" dirty="0" err="1" smtClean="0"/>
              <a:t>Λιοναράκης</a:t>
            </a:r>
            <a:r>
              <a:rPr lang="el-GR" sz="1600" dirty="0" smtClean="0"/>
              <a:t>, 2001).</a:t>
            </a:r>
            <a:endParaRPr lang="el-GR" sz="1600" b="1" i="1" dirty="0" smtClean="0"/>
          </a:p>
          <a:p>
            <a:endParaRPr lang="el-GR" sz="1600" b="1" i="1" dirty="0" smtClean="0"/>
          </a:p>
          <a:p>
            <a:pPr>
              <a:buFont typeface="Arial" pitchFamily="34" charset="0"/>
              <a:buChar char="•"/>
            </a:pPr>
            <a:r>
              <a:rPr lang="el-GR" sz="1600" dirty="0" smtClean="0"/>
              <a:t>Στο Ε.Υ ο </a:t>
            </a:r>
            <a:r>
              <a:rPr lang="el-GR" sz="1600" b="1" i="1" dirty="0" smtClean="0"/>
              <a:t>σκοπός</a:t>
            </a:r>
            <a:r>
              <a:rPr lang="el-GR" sz="1600" dirty="0" smtClean="0"/>
              <a:t> και τα </a:t>
            </a:r>
            <a:r>
              <a:rPr lang="el-GR" sz="1600" b="1" i="1" dirty="0" smtClean="0"/>
              <a:t>προσδοκώμενα αποτελέσματα </a:t>
            </a:r>
            <a:r>
              <a:rPr lang="el-GR" sz="1600" dirty="0" smtClean="0"/>
              <a:t>της κάθε διδακτικής ενότητας διατυπώνονται με </a:t>
            </a:r>
            <a:r>
              <a:rPr lang="el-GR" sz="1600" b="1" i="1" dirty="0" smtClean="0"/>
              <a:t>σαφήνεια.</a:t>
            </a:r>
            <a:endParaRPr lang="el-GR" sz="1600"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ιζόντιος πάπυρος"/>
          <p:cNvSpPr/>
          <p:nvPr/>
        </p:nvSpPr>
        <p:spPr>
          <a:xfrm>
            <a:off x="428596" y="1571612"/>
            <a:ext cx="7643866" cy="1143008"/>
          </a:xfrm>
          <a:prstGeom prst="horizontalScroll">
            <a:avLst/>
          </a:prstGeom>
          <a:solidFill>
            <a:srgbClr val="C4A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rPr>
              <a:t>2</a:t>
            </a:r>
            <a:r>
              <a:rPr lang="el-GR" sz="2000" b="1" baseline="30000" dirty="0" smtClean="0">
                <a:solidFill>
                  <a:schemeClr val="tx1"/>
                </a:solidFill>
              </a:rPr>
              <a:t>ο</a:t>
            </a:r>
            <a:r>
              <a:rPr lang="el-GR" sz="2000" b="1" dirty="0" smtClean="0">
                <a:solidFill>
                  <a:schemeClr val="tx1"/>
                </a:solidFill>
              </a:rPr>
              <a:t> ερευνητικό ερώτημα:</a:t>
            </a:r>
            <a:r>
              <a:rPr lang="el-GR" sz="2000" dirty="0" smtClean="0">
                <a:solidFill>
                  <a:schemeClr val="tx1"/>
                </a:solidFill>
              </a:rPr>
              <a:t> Το εκπαιδευτικό υλικό είναι σχεδιασμένο σύμφωνα με τις αρχές της </a:t>
            </a:r>
            <a:r>
              <a:rPr lang="el-GR" sz="2000" dirty="0" err="1" smtClean="0">
                <a:solidFill>
                  <a:schemeClr val="tx1"/>
                </a:solidFill>
              </a:rPr>
              <a:t>πολυμεσικής</a:t>
            </a:r>
            <a:r>
              <a:rPr lang="el-GR" sz="2000" dirty="0" smtClean="0">
                <a:solidFill>
                  <a:schemeClr val="tx1"/>
                </a:solidFill>
              </a:rPr>
              <a:t> μάθησης;</a:t>
            </a:r>
          </a:p>
          <a:p>
            <a:pPr algn="ctr"/>
            <a:endParaRPr lang="el-GR" dirty="0"/>
          </a:p>
        </p:txBody>
      </p:sp>
      <p:sp>
        <p:nvSpPr>
          <p:cNvPr id="7" name="6 - TextBox"/>
          <p:cNvSpPr txBox="1"/>
          <p:nvPr/>
        </p:nvSpPr>
        <p:spPr>
          <a:xfrm>
            <a:off x="428596" y="3000372"/>
            <a:ext cx="8429684" cy="2723823"/>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l-GR" sz="1900" dirty="0" smtClean="0"/>
              <a:t>Πολυμεσική Αρχή (συνδυασμός κειμένου και εικόνας)</a:t>
            </a:r>
          </a:p>
          <a:p>
            <a:pPr marL="285750" indent="-285750" algn="just">
              <a:lnSpc>
                <a:spcPct val="150000"/>
              </a:lnSpc>
              <a:buFont typeface="Wingdings" panose="05000000000000000000" pitchFamily="2" charset="2"/>
              <a:buChar char="Ø"/>
            </a:pPr>
            <a:r>
              <a:rPr lang="el-GR" sz="1900" dirty="0" smtClean="0"/>
              <a:t>Αρχή της Τροπικότητας (ύπαρξη στοιχείων αφήγησης)</a:t>
            </a:r>
          </a:p>
          <a:p>
            <a:pPr marL="285750" indent="-285750" algn="just">
              <a:lnSpc>
                <a:spcPct val="150000"/>
              </a:lnSpc>
              <a:buFont typeface="Wingdings" panose="05000000000000000000" pitchFamily="2" charset="2"/>
              <a:buChar char="Ø"/>
            </a:pPr>
            <a:r>
              <a:rPr lang="el-GR" sz="1900" dirty="0" smtClean="0"/>
              <a:t>Αρχή της Συνοχής (απουσία άσχετων πληροφοριών)</a:t>
            </a:r>
          </a:p>
          <a:p>
            <a:pPr marL="285750" indent="-285750" algn="just">
              <a:lnSpc>
                <a:spcPct val="150000"/>
              </a:lnSpc>
              <a:buFont typeface="Wingdings" panose="05000000000000000000" pitchFamily="2" charset="2"/>
              <a:buChar char="Ø"/>
            </a:pPr>
            <a:r>
              <a:rPr lang="el-GR" sz="1900" dirty="0" smtClean="0"/>
              <a:t>Αρχή του Πλεονασμού (απουσία πολλαπλών μέσων)</a:t>
            </a:r>
          </a:p>
          <a:p>
            <a:pPr marL="285750" indent="-285750" algn="just">
              <a:lnSpc>
                <a:spcPct val="150000"/>
              </a:lnSpc>
              <a:buFont typeface="Wingdings" panose="05000000000000000000" pitchFamily="2" charset="2"/>
              <a:buChar char="Ø"/>
            </a:pPr>
            <a:r>
              <a:rPr lang="el-GR" sz="1900" dirty="0" smtClean="0"/>
              <a:t>Αρχή της Προσωποποίησης (χρήση φιλικής γλώσσας, β’ προσώπου και ηχητική παρουσίαση του γνωστικού αντικειμένου)</a:t>
            </a:r>
          </a:p>
        </p:txBody>
      </p:sp>
      <p:sp>
        <p:nvSpPr>
          <p:cNvPr id="8" name="1 - Τίτλος"/>
          <p:cNvSpPr txBox="1">
            <a:spLocks noGrp="1"/>
          </p:cNvSpPr>
          <p:nvPr>
            <p:ph type="title"/>
          </p:nvPr>
        </p:nvSpPr>
        <p:spPr>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300" dirty="0" smtClean="0">
                <a:solidFill>
                  <a:schemeClr val="tx1"/>
                </a:solidFill>
                <a:latin typeface="+mj-lt"/>
                <a:ea typeface="+mj-ea"/>
                <a:cs typeface="+mj-cs"/>
              </a:rPr>
              <a:t>8</a:t>
            </a:r>
            <a:r>
              <a:rPr kumimoji="0" lang="el-GR" sz="3300" b="0" i="0" u="none" strike="noStrike" kern="1200" cap="none" spc="0" normalizeH="0" baseline="0" noProof="0" dirty="0" smtClean="0">
                <a:ln>
                  <a:noFill/>
                </a:ln>
                <a:solidFill>
                  <a:schemeClr val="tx1"/>
                </a:solidFill>
                <a:effectLst/>
                <a:uLnTx/>
                <a:uFillTx/>
                <a:latin typeface="+mj-lt"/>
                <a:ea typeface="+mj-ea"/>
                <a:cs typeface="+mj-cs"/>
              </a:rPr>
              <a:t>. </a:t>
            </a:r>
            <a:r>
              <a:rPr lang="el-GR" dirty="0" smtClean="0">
                <a:solidFill>
                  <a:schemeClr val="tx1"/>
                </a:solidFill>
              </a:rPr>
              <a:t>Συμπεράσματα 3/6</a:t>
            </a:r>
            <a:endParaRPr kumimoji="0" lang="el-GR" sz="33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85720" y="2786058"/>
            <a:ext cx="8503920" cy="3455866"/>
          </a:xfrm>
        </p:spPr>
        <p:txBody>
          <a:bodyPr>
            <a:normAutofit fontScale="70000" lnSpcReduction="20000"/>
          </a:bodyPr>
          <a:lstStyle/>
          <a:p>
            <a:pPr marL="285750" indent="-285750" algn="just">
              <a:lnSpc>
                <a:spcPct val="150000"/>
              </a:lnSpc>
              <a:buFont typeface="Wingdings" panose="05000000000000000000" pitchFamily="2" charset="2"/>
              <a:buChar char="Ø"/>
            </a:pPr>
            <a:r>
              <a:rPr lang="el-GR" dirty="0" smtClean="0"/>
              <a:t>Αρχή χωρικής και χρονικής συνάφειας</a:t>
            </a:r>
          </a:p>
          <a:p>
            <a:pPr marL="285750" indent="-285750" algn="just">
              <a:lnSpc>
                <a:spcPct val="150000"/>
              </a:lnSpc>
              <a:buFont typeface="Wingdings" panose="05000000000000000000" pitchFamily="2" charset="2"/>
              <a:buChar char="Ø"/>
            </a:pPr>
            <a:r>
              <a:rPr lang="el-GR" dirty="0" smtClean="0"/>
              <a:t>Αρχή της Προπαίδευσης (εξηγούνται βασικές έννοιες στην εισαγωγή)</a:t>
            </a:r>
          </a:p>
          <a:p>
            <a:pPr marL="285750" indent="-285750" algn="just">
              <a:lnSpc>
                <a:spcPct val="150000"/>
              </a:lnSpc>
              <a:buFont typeface="Wingdings" panose="05000000000000000000" pitchFamily="2" charset="2"/>
              <a:buChar char="Ø"/>
            </a:pPr>
            <a:r>
              <a:rPr lang="el-GR" dirty="0" smtClean="0"/>
              <a:t>Αρχή της Φωνής (προσδίδει φιλικότητα)</a:t>
            </a:r>
          </a:p>
          <a:p>
            <a:pPr marL="285750" indent="-285750" algn="just">
              <a:lnSpc>
                <a:spcPct val="150000"/>
              </a:lnSpc>
              <a:buFont typeface="Wingdings" panose="05000000000000000000" pitchFamily="2" charset="2"/>
              <a:buChar char="Ø"/>
            </a:pPr>
            <a:r>
              <a:rPr lang="el-GR" dirty="0" smtClean="0"/>
              <a:t>Αρχή της Εικόνας (χρήση </a:t>
            </a:r>
            <a:r>
              <a:rPr lang="el-GR" dirty="0" err="1" smtClean="0"/>
              <a:t>άβαταρ</a:t>
            </a:r>
            <a:r>
              <a:rPr lang="el-GR" dirty="0" smtClean="0"/>
              <a:t> </a:t>
            </a:r>
            <a:r>
              <a:rPr lang="el-GR" dirty="0" smtClean="0">
                <a:sym typeface="Wingdings" panose="05000000000000000000" pitchFamily="2" charset="2"/>
              </a:rPr>
              <a:t>ενισχύει τη διαδικασίας της μάθησης)</a:t>
            </a:r>
          </a:p>
          <a:p>
            <a:pPr marL="285750" indent="-285750" algn="just">
              <a:lnSpc>
                <a:spcPct val="150000"/>
              </a:lnSpc>
              <a:buFont typeface="Wingdings" panose="05000000000000000000" pitchFamily="2" charset="2"/>
              <a:buChar char="Ø"/>
            </a:pPr>
            <a:r>
              <a:rPr lang="el-GR" dirty="0" smtClean="0">
                <a:sym typeface="Wingdings" panose="05000000000000000000" pitchFamily="2" charset="2"/>
              </a:rPr>
              <a:t>Αρχή της Κατάτμησης (τμηματική και βαθμιαία παρουσίαση περιεχομένου)</a:t>
            </a:r>
          </a:p>
          <a:p>
            <a:pPr marL="285750" indent="-285750" algn="just">
              <a:lnSpc>
                <a:spcPct val="150000"/>
              </a:lnSpc>
              <a:buFont typeface="Wingdings" panose="05000000000000000000" pitchFamily="2" charset="2"/>
              <a:buChar char="Ø"/>
            </a:pPr>
            <a:r>
              <a:rPr lang="el-GR" dirty="0" smtClean="0">
                <a:sym typeface="Wingdings" panose="05000000000000000000" pitchFamily="2" charset="2"/>
              </a:rPr>
              <a:t>Αρχή της Σηματοδότησης ( έντονη γραφή, υπογράμμιση και χρωματισμός)</a:t>
            </a:r>
          </a:p>
          <a:p>
            <a:endParaRPr lang="el-GR" dirty="0" smtClean="0"/>
          </a:p>
          <a:p>
            <a:endParaRPr lang="el-GR" dirty="0"/>
          </a:p>
        </p:txBody>
      </p:sp>
      <p:sp>
        <p:nvSpPr>
          <p:cNvPr id="4" name="1 - Τίτλος"/>
          <p:cNvSpPr txBox="1">
            <a:spLocks noGrp="1"/>
          </p:cNvSpPr>
          <p:nvPr>
            <p:ph type="title"/>
          </p:nvPr>
        </p:nvSpPr>
        <p:spPr>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300" dirty="0" smtClean="0">
                <a:solidFill>
                  <a:schemeClr val="tx1"/>
                </a:solidFill>
                <a:latin typeface="+mj-lt"/>
                <a:ea typeface="+mj-ea"/>
                <a:cs typeface="+mj-cs"/>
              </a:rPr>
              <a:t>8</a:t>
            </a:r>
            <a:r>
              <a:rPr kumimoji="0" lang="el-GR" sz="3300" b="0" i="0" u="none" strike="noStrike" kern="1200" cap="none" spc="0" normalizeH="0" baseline="0" noProof="0" dirty="0" smtClean="0">
                <a:ln>
                  <a:noFill/>
                </a:ln>
                <a:solidFill>
                  <a:schemeClr val="tx1"/>
                </a:solidFill>
                <a:effectLst/>
                <a:uLnTx/>
                <a:uFillTx/>
                <a:latin typeface="+mj-lt"/>
                <a:ea typeface="+mj-ea"/>
                <a:cs typeface="+mj-cs"/>
              </a:rPr>
              <a:t>. </a:t>
            </a:r>
            <a:r>
              <a:rPr lang="el-GR" dirty="0" smtClean="0">
                <a:solidFill>
                  <a:schemeClr val="tx1"/>
                </a:solidFill>
              </a:rPr>
              <a:t>Συμπεράσματα 4/6</a:t>
            </a:r>
            <a:endParaRPr kumimoji="0" lang="el-GR" sz="33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4 - Οριζόντιος πάπυρος"/>
          <p:cNvSpPr/>
          <p:nvPr/>
        </p:nvSpPr>
        <p:spPr>
          <a:xfrm>
            <a:off x="428596" y="1571612"/>
            <a:ext cx="7643866" cy="1143008"/>
          </a:xfrm>
          <a:prstGeom prst="horizontalScroll">
            <a:avLst/>
          </a:prstGeom>
          <a:solidFill>
            <a:srgbClr val="C4A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rPr>
              <a:t>2</a:t>
            </a:r>
            <a:r>
              <a:rPr lang="el-GR" sz="2000" b="1" baseline="30000" dirty="0" smtClean="0">
                <a:solidFill>
                  <a:schemeClr val="tx1"/>
                </a:solidFill>
              </a:rPr>
              <a:t>ο</a:t>
            </a:r>
            <a:r>
              <a:rPr lang="el-GR" sz="2000" b="1" dirty="0" smtClean="0">
                <a:solidFill>
                  <a:schemeClr val="tx1"/>
                </a:solidFill>
              </a:rPr>
              <a:t> ερευνητικό ερώτημα:</a:t>
            </a:r>
            <a:r>
              <a:rPr lang="el-GR" sz="2000" dirty="0" smtClean="0">
                <a:solidFill>
                  <a:schemeClr val="tx1"/>
                </a:solidFill>
              </a:rPr>
              <a:t> Το εκπαιδευτικό υλικό είναι σχεδιασμένο σύμφωνα με τις αρχές της </a:t>
            </a:r>
            <a:r>
              <a:rPr lang="el-GR" sz="2000" dirty="0" err="1" smtClean="0">
                <a:solidFill>
                  <a:schemeClr val="tx1"/>
                </a:solidFill>
              </a:rPr>
              <a:t>πολυμεσικής</a:t>
            </a:r>
            <a:r>
              <a:rPr lang="el-GR" sz="2000" dirty="0" smtClean="0">
                <a:solidFill>
                  <a:schemeClr val="tx1"/>
                </a:solidFill>
              </a:rPr>
              <a:t> μάθησης;</a:t>
            </a:r>
          </a:p>
          <a:p>
            <a:pPr algn="ct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noGrp="1"/>
          </p:cNvSpPr>
          <p:nvPr>
            <p:ph type="title"/>
          </p:nvPr>
        </p:nvSpPr>
        <p:spPr>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300" dirty="0" smtClean="0">
                <a:solidFill>
                  <a:schemeClr val="tx1"/>
                </a:solidFill>
                <a:latin typeface="+mj-lt"/>
                <a:ea typeface="+mj-ea"/>
                <a:cs typeface="+mj-cs"/>
              </a:rPr>
              <a:t>8</a:t>
            </a:r>
            <a:r>
              <a:rPr kumimoji="0" lang="el-GR" sz="3300" b="0" i="0" u="none" strike="noStrike" kern="1200" cap="none" spc="0" normalizeH="0" baseline="0" noProof="0" dirty="0" smtClean="0">
                <a:ln>
                  <a:noFill/>
                </a:ln>
                <a:solidFill>
                  <a:schemeClr val="tx1"/>
                </a:solidFill>
                <a:effectLst/>
                <a:uLnTx/>
                <a:uFillTx/>
                <a:latin typeface="+mj-lt"/>
                <a:ea typeface="+mj-ea"/>
                <a:cs typeface="+mj-cs"/>
              </a:rPr>
              <a:t>. </a:t>
            </a:r>
            <a:r>
              <a:rPr lang="el-GR" dirty="0" smtClean="0">
                <a:solidFill>
                  <a:schemeClr val="tx1"/>
                </a:solidFill>
              </a:rPr>
              <a:t>Συμπεράσματα 5/6</a:t>
            </a:r>
            <a:endParaRPr kumimoji="0" lang="el-GR" sz="33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4 - Οριζόντιος πάπυρος"/>
          <p:cNvSpPr/>
          <p:nvPr/>
        </p:nvSpPr>
        <p:spPr>
          <a:xfrm>
            <a:off x="642910" y="1500174"/>
            <a:ext cx="7786742" cy="3786214"/>
          </a:xfrm>
          <a:prstGeom prst="horizontalScroll">
            <a:avLst/>
          </a:prstGeom>
          <a:solidFill>
            <a:srgbClr val="C4A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i="1" dirty="0" smtClean="0">
                <a:solidFill>
                  <a:schemeClr val="tx1"/>
                </a:solidFill>
              </a:rPr>
              <a:t>Το συγκεκριμένο εκπαιδευτικό υλικό, το οποίο δημιουργήθηκε σύμφωνα με τις αρχές του </a:t>
            </a:r>
            <a:r>
              <a:rPr lang="en-US" sz="2000" b="1" i="1" dirty="0" smtClean="0">
                <a:solidFill>
                  <a:schemeClr val="tx1"/>
                </a:solidFill>
              </a:rPr>
              <a:t>Mayer</a:t>
            </a:r>
            <a:r>
              <a:rPr lang="el-GR" sz="2000" b="1" i="1" dirty="0" smtClean="0">
                <a:solidFill>
                  <a:schemeClr val="tx1"/>
                </a:solidFill>
              </a:rPr>
              <a:t>, αποτιμήθηκε θετικά από τους αξιολογητές του και διέπεται από τις αρχές Πολυμεσικής Μάθησης αποτελώντας ένα ελκυστικό περιβάλλον μάθησης, (Παπαϊωάννου κ.α., 2022/Ραλλιά &amp; Αναστασιάδης, 2015)</a:t>
            </a:r>
            <a:r>
              <a:rPr lang="en-US" sz="2000" b="1" i="1" dirty="0" smtClean="0">
                <a:solidFill>
                  <a:schemeClr val="tx1"/>
                </a:solidFill>
              </a:rPr>
              <a:t>.</a:t>
            </a:r>
            <a:endParaRPr lang="el-GR" sz="2000" b="1" i="1" dirty="0" smtClean="0">
              <a:solidFill>
                <a:schemeClr val="tx1"/>
              </a:solidFill>
              <a:highlight>
                <a:srgbClr val="FFFFFF"/>
              </a:highlight>
            </a:endParaRPr>
          </a:p>
          <a:p>
            <a:pPr algn="ctr"/>
            <a:endParaRPr lang="el-GR"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noGrp="1"/>
          </p:cNvSpPr>
          <p:nvPr>
            <p:ph type="title"/>
          </p:nvPr>
        </p:nvSpPr>
        <p:spPr>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300" dirty="0" smtClean="0">
                <a:solidFill>
                  <a:schemeClr val="tx1"/>
                </a:solidFill>
                <a:latin typeface="+mj-lt"/>
                <a:ea typeface="+mj-ea"/>
                <a:cs typeface="+mj-cs"/>
              </a:rPr>
              <a:t>8</a:t>
            </a:r>
            <a:r>
              <a:rPr kumimoji="0" lang="el-GR" sz="3300" b="0" i="0" u="none" strike="noStrike" kern="1200" cap="none" spc="0" normalizeH="0" baseline="0" noProof="0" dirty="0" smtClean="0">
                <a:ln>
                  <a:noFill/>
                </a:ln>
                <a:solidFill>
                  <a:schemeClr val="tx1"/>
                </a:solidFill>
                <a:effectLst/>
                <a:uLnTx/>
                <a:uFillTx/>
                <a:latin typeface="+mj-lt"/>
                <a:ea typeface="+mj-ea"/>
                <a:cs typeface="+mj-cs"/>
              </a:rPr>
              <a:t>. </a:t>
            </a:r>
            <a:r>
              <a:rPr lang="el-GR" dirty="0" smtClean="0">
                <a:solidFill>
                  <a:schemeClr val="tx1"/>
                </a:solidFill>
              </a:rPr>
              <a:t>Συμπεράσματα 6/6</a:t>
            </a:r>
            <a:endParaRPr kumimoji="0" lang="el-GR" sz="33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5 - Οριζόντιος πάπυρος"/>
          <p:cNvSpPr/>
          <p:nvPr/>
        </p:nvSpPr>
        <p:spPr>
          <a:xfrm>
            <a:off x="428596" y="1571612"/>
            <a:ext cx="7643866" cy="1143008"/>
          </a:xfrm>
          <a:prstGeom prst="horizontalScroll">
            <a:avLst/>
          </a:prstGeom>
          <a:solidFill>
            <a:srgbClr val="C4A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baseline="30000" dirty="0" smtClean="0">
                <a:solidFill>
                  <a:schemeClr val="tx1"/>
                </a:solidFill>
              </a:rPr>
              <a:t>3ο</a:t>
            </a:r>
            <a:r>
              <a:rPr lang="el-GR" sz="2000" b="1" dirty="0" smtClean="0">
                <a:solidFill>
                  <a:schemeClr val="tx1"/>
                </a:solidFill>
              </a:rPr>
              <a:t> ερευνητικό ερώτημα:</a:t>
            </a:r>
            <a:r>
              <a:rPr lang="el-GR" sz="2000" dirty="0" smtClean="0">
                <a:solidFill>
                  <a:schemeClr val="tx1"/>
                </a:solidFill>
              </a:rPr>
              <a:t> Το εκπαιδευτικό υλικό διακρίνεται από επιστημονική συνοχή και τεκμηρίωση; </a:t>
            </a:r>
          </a:p>
          <a:p>
            <a:pPr algn="ctr"/>
            <a:endParaRPr lang="el-GR" dirty="0"/>
          </a:p>
        </p:txBody>
      </p:sp>
      <p:sp>
        <p:nvSpPr>
          <p:cNvPr id="7" name="6 - TextBox"/>
          <p:cNvSpPr txBox="1"/>
          <p:nvPr/>
        </p:nvSpPr>
        <p:spPr>
          <a:xfrm>
            <a:off x="428596" y="3000372"/>
            <a:ext cx="8358246" cy="3477875"/>
          </a:xfrm>
          <a:prstGeom prst="rect">
            <a:avLst/>
          </a:prstGeom>
          <a:noFill/>
        </p:spPr>
        <p:txBody>
          <a:bodyPr wrap="square" rtlCol="0">
            <a:spAutoFit/>
          </a:bodyPr>
          <a:lstStyle/>
          <a:p>
            <a:pPr>
              <a:buFont typeface="Arial" pitchFamily="34" charset="0"/>
              <a:buChar char="•"/>
            </a:pPr>
            <a:r>
              <a:rPr lang="el-GR" sz="2000" dirty="0" smtClean="0"/>
              <a:t>Το Ε.Υ. διακρίνεται για την </a:t>
            </a:r>
            <a:r>
              <a:rPr lang="el-GR" sz="2000" b="1" dirty="0" smtClean="0"/>
              <a:t>επιστημονική εγκυρότητα </a:t>
            </a:r>
            <a:r>
              <a:rPr lang="el-GR" sz="2000" dirty="0" smtClean="0"/>
              <a:t>που τεκμηριώνεται μέσω των </a:t>
            </a:r>
            <a:r>
              <a:rPr lang="el-GR" sz="2000" b="1" dirty="0" smtClean="0"/>
              <a:t>βιβλιογραφικών πηγών </a:t>
            </a:r>
          </a:p>
          <a:p>
            <a:pPr>
              <a:buFont typeface="Arial" pitchFamily="34" charset="0"/>
              <a:buChar char="•"/>
            </a:pPr>
            <a:r>
              <a:rPr lang="el-GR" sz="2000" dirty="0" smtClean="0"/>
              <a:t>Το Ε.Υ. ανταποκρίνεται στους </a:t>
            </a:r>
            <a:r>
              <a:rPr lang="el-GR" sz="2000" b="1" dirty="0" smtClean="0"/>
              <a:t>στόχους</a:t>
            </a:r>
            <a:r>
              <a:rPr lang="el-GR" sz="2000" dirty="0" smtClean="0"/>
              <a:t> που έχουν τεθεί </a:t>
            </a:r>
          </a:p>
          <a:p>
            <a:pPr>
              <a:buFont typeface="Arial" pitchFamily="34" charset="0"/>
              <a:buChar char="•"/>
            </a:pPr>
            <a:r>
              <a:rPr lang="el-GR" sz="2000" dirty="0" smtClean="0"/>
              <a:t>Το Ε.Υ. είναι σύμφωνο με όσα περιέχονται στα </a:t>
            </a:r>
            <a:r>
              <a:rPr lang="el-GR" sz="2000" b="1" dirty="0" smtClean="0"/>
              <a:t>προγράμματα σπουδών </a:t>
            </a:r>
            <a:r>
              <a:rPr lang="el-GR" sz="2000" dirty="0" smtClean="0"/>
              <a:t>για παιδιά με αυτισμό</a:t>
            </a:r>
          </a:p>
          <a:p>
            <a:pPr>
              <a:buFont typeface="Arial" pitchFamily="34" charset="0"/>
              <a:buChar char="•"/>
            </a:pPr>
            <a:r>
              <a:rPr lang="el-GR" sz="2000" b="1" dirty="0" smtClean="0"/>
              <a:t>Δυνατά σημεία </a:t>
            </a:r>
            <a:r>
              <a:rPr lang="en-US" sz="2000" dirty="0" smtClean="0"/>
              <a:t>: </a:t>
            </a:r>
            <a:r>
              <a:rPr lang="el-GR" sz="2000" dirty="0" smtClean="0"/>
              <a:t>ελκυστικό, διαδραστικό και πρωτότυπο</a:t>
            </a:r>
          </a:p>
          <a:p>
            <a:pPr>
              <a:buFont typeface="Arial" pitchFamily="34" charset="0"/>
              <a:buChar char="•"/>
            </a:pPr>
            <a:r>
              <a:rPr lang="el-GR" sz="2000" b="1" dirty="0" smtClean="0"/>
              <a:t>Προτεινόμενες αλλαγές</a:t>
            </a:r>
            <a:r>
              <a:rPr lang="en-US" sz="2000" b="1" dirty="0" smtClean="0"/>
              <a:t> </a:t>
            </a:r>
            <a:r>
              <a:rPr lang="en-US" sz="2000" dirty="0" smtClean="0"/>
              <a:t>: </a:t>
            </a:r>
            <a:r>
              <a:rPr lang="el-GR" sz="2000" dirty="0" smtClean="0"/>
              <a:t>μεγαλύτερη </a:t>
            </a:r>
            <a:r>
              <a:rPr lang="el-GR" sz="2000" b="1" dirty="0" smtClean="0"/>
              <a:t>προσαρμοστικότητα</a:t>
            </a:r>
            <a:r>
              <a:rPr lang="el-GR" sz="2000" dirty="0" smtClean="0"/>
              <a:t> στα παιδιά με </a:t>
            </a:r>
            <a:r>
              <a:rPr lang="el-GR" sz="2000" b="1" dirty="0" smtClean="0"/>
              <a:t>αυτισμό/εφαρμογή</a:t>
            </a:r>
            <a:r>
              <a:rPr lang="el-GR" sz="2000" dirty="0" smtClean="0"/>
              <a:t> που σου επιτρέπει τη δημιουργία κοινωνικών ιστοριών</a:t>
            </a:r>
          </a:p>
          <a:p>
            <a:pPr>
              <a:buFont typeface="Arial" pitchFamily="34" charset="0"/>
              <a:buChar char="•"/>
            </a:pPr>
            <a:endParaRPr lang="el-GR" sz="2000" dirty="0" smtClean="0"/>
          </a:p>
          <a:p>
            <a:r>
              <a:rPr lang="en-US" sz="2000" dirty="0" smtClean="0"/>
              <a:t>(</a:t>
            </a:r>
            <a:r>
              <a:rPr lang="el-GR" sz="2000" dirty="0" smtClean="0"/>
              <a:t>Παπαϊωάννου , </a:t>
            </a:r>
            <a:r>
              <a:rPr lang="el-GR" sz="2000" dirty="0" err="1" smtClean="0"/>
              <a:t>Κουτρομάνος</a:t>
            </a:r>
            <a:r>
              <a:rPr lang="el-GR" sz="2000" dirty="0" smtClean="0"/>
              <a:t>  κ.α.</a:t>
            </a:r>
            <a:r>
              <a:rPr lang="en-US" sz="2000" dirty="0" smtClean="0"/>
              <a:t>, </a:t>
            </a:r>
            <a:r>
              <a:rPr lang="el-GR" sz="2000" dirty="0" smtClean="0"/>
              <a:t>2022)</a:t>
            </a:r>
            <a:endParaRPr lang="el-GR"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01752" y="1527048"/>
            <a:ext cx="8503920" cy="2616332"/>
          </a:xfrm>
        </p:spPr>
        <p:txBody>
          <a:bodyPr>
            <a:normAutofit lnSpcReduction="10000"/>
          </a:bodyPr>
          <a:lstStyle/>
          <a:p>
            <a:r>
              <a:rPr lang="el-GR" dirty="0" smtClean="0"/>
              <a:t>Μη εφαρμογή σε παιδιά με αυτισμό είτε από εμένα την ίδια την ερευνήτρια, είτε από τους ειδικούς επιστημονικούς συνεργάτες. </a:t>
            </a:r>
          </a:p>
          <a:p>
            <a:endParaRPr lang="el-GR" dirty="0" smtClean="0"/>
          </a:p>
          <a:p>
            <a:r>
              <a:rPr lang="el-GR" dirty="0" smtClean="0"/>
              <a:t>Το δείγμα και των δυο σταδίων της έρευνας είναι δείγμα ευκολίας.</a:t>
            </a:r>
          </a:p>
          <a:p>
            <a:endParaRPr lang="el-GR" dirty="0"/>
          </a:p>
        </p:txBody>
      </p:sp>
      <p:sp>
        <p:nvSpPr>
          <p:cNvPr id="4" name="1 - Τίτλος"/>
          <p:cNvSpPr txBox="1">
            <a:spLocks noGrp="1"/>
          </p:cNvSpPr>
          <p:nvPr>
            <p:ph type="title"/>
          </p:nvPr>
        </p:nvSpPr>
        <p:spPr>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rPr>
              <a:t>9.</a:t>
            </a:r>
            <a:r>
              <a:rPr kumimoji="0" lang="el-GR" sz="3300" b="0" i="0" u="none" strike="noStrike" kern="1200" cap="none" spc="0" normalizeH="0" baseline="0" noProof="0" dirty="0" smtClean="0">
                <a:ln>
                  <a:noFill/>
                </a:ln>
                <a:solidFill>
                  <a:schemeClr val="tx1"/>
                </a:solidFill>
                <a:effectLst/>
                <a:uLnTx/>
                <a:uFillTx/>
                <a:latin typeface="+mj-lt"/>
                <a:ea typeface="+mj-ea"/>
                <a:cs typeface="+mj-cs"/>
              </a:rPr>
              <a:t> </a:t>
            </a:r>
            <a:r>
              <a:rPr lang="el-GR" dirty="0" smtClean="0">
                <a:solidFill>
                  <a:schemeClr val="tx1"/>
                </a:solidFill>
              </a:rPr>
              <a:t>Περιορισμοί έρευνας</a:t>
            </a:r>
            <a:endParaRPr kumimoji="0" lang="el-GR" sz="3300" b="1" i="0" u="none" strike="noStrike" kern="1200" cap="none" spc="0" normalizeH="0" baseline="0" noProof="0" dirty="0">
              <a:ln>
                <a:noFill/>
              </a:ln>
              <a:solidFill>
                <a:schemeClr val="tx1"/>
              </a:solidFill>
              <a:effectLst/>
              <a:uLnTx/>
              <a:uFillTx/>
              <a:latin typeface="+mj-lt"/>
              <a:ea typeface="+mj-ea"/>
              <a:cs typeface="+mj-cs"/>
            </a:endParaRPr>
          </a:p>
        </p:txBody>
      </p:sp>
      <p:pic>
        <p:nvPicPr>
          <p:cNvPr id="32772" name="Picture 4" descr="Αποτελέσματα έρευνας «Ψυχολογικές επιπτώσεις της πανδημίας του κορονοϊού  στον ελληνικό πληθυσμό» - Portal Ψυχολογικής Αυτοβοήθειας"/>
          <p:cNvPicPr>
            <a:picLocks noChangeAspect="1" noChangeArrowheads="1"/>
          </p:cNvPicPr>
          <p:nvPr/>
        </p:nvPicPr>
        <p:blipFill>
          <a:blip r:embed="rId2"/>
          <a:srcRect/>
          <a:stretch>
            <a:fillRect/>
          </a:stretch>
        </p:blipFill>
        <p:spPr bwMode="auto">
          <a:xfrm>
            <a:off x="4643438" y="3786190"/>
            <a:ext cx="4214842" cy="280989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gradFill>
            <a:gsLst>
              <a:gs pos="0">
                <a:schemeClr val="accent1">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a:lstStyle/>
          <a:p>
            <a:r>
              <a:rPr lang="el-GR" dirty="0" smtClean="0"/>
              <a:t>1. Σκοπός</a:t>
            </a:r>
            <a:endParaRPr lang="el-GR" dirty="0"/>
          </a:p>
        </p:txBody>
      </p:sp>
      <p:sp>
        <p:nvSpPr>
          <p:cNvPr id="3" name="2 - Θέση περιεχομένου"/>
          <p:cNvSpPr>
            <a:spLocks noGrp="1"/>
          </p:cNvSpPr>
          <p:nvPr>
            <p:ph sz="quarter" idx="1"/>
          </p:nvPr>
        </p:nvSpPr>
        <p:spPr/>
        <p:txBody>
          <a:bodyPr/>
          <a:lstStyle/>
          <a:p>
            <a:pPr algn="just">
              <a:buBlip>
                <a:blip r:embed="rId2"/>
              </a:buBlip>
            </a:pPr>
            <a:r>
              <a:rPr lang="el-GR" dirty="0" smtClean="0"/>
              <a:t>	</a:t>
            </a:r>
            <a:r>
              <a:rPr lang="el-GR" sz="2000" spc="300" dirty="0" smtClean="0"/>
              <a:t>Σκοπός της παρούσας έρευνας είναι ο 	</a:t>
            </a:r>
            <a:r>
              <a:rPr lang="el-GR" sz="2000" b="1" i="1" spc="300" dirty="0" smtClean="0"/>
              <a:t>Σχεδιασμός, η Ανάπτυξη και η Αποτίμηση ενός Εξ 	αποστάσεως Εκπαιδευτικού Υλικού </a:t>
            </a:r>
            <a:r>
              <a:rPr lang="el-GR" sz="2000" spc="300" dirty="0" smtClean="0"/>
              <a:t>για την 	</a:t>
            </a:r>
            <a:r>
              <a:rPr lang="el-GR" sz="2000" b="1" i="1" spc="300" dirty="0" smtClean="0"/>
              <a:t>ενίσχυση της κοινωνικο-συναισθηματικής ανάπτυξης παιδιών με αυτισμό </a:t>
            </a:r>
            <a:r>
              <a:rPr lang="el-GR" sz="2000" spc="300" dirty="0" smtClean="0"/>
              <a:t>μέσα από το εργαλείο των </a:t>
            </a:r>
            <a:r>
              <a:rPr lang="el-GR" sz="2000" b="1" i="1" spc="300" dirty="0" smtClean="0"/>
              <a:t>κοινωνικών ιστοριών</a:t>
            </a:r>
            <a:r>
              <a:rPr lang="el-GR" sz="2000" spc="300" dirty="0" smtClean="0"/>
              <a:t>. Στόχος της έρευνας είναι η μελέτη, ο σχεδιασμός κατάλληλου εκπαιδευτικού υλικού που διέπεται από </a:t>
            </a:r>
            <a:r>
              <a:rPr lang="el-GR" sz="2000" u="sng" spc="300" dirty="0" smtClean="0"/>
              <a:t>αρχές πολυμεσικότητας</a:t>
            </a:r>
            <a:r>
              <a:rPr lang="el-GR" sz="2000" spc="300" dirty="0" smtClean="0"/>
              <a:t>. Ακόμη, στόχος της έρευνας 	είναι η δημιουργία υλικού κατάλληλου για χρήση 	στη δευτεροβάθμια ειδική αγωγή.</a:t>
            </a:r>
          </a:p>
          <a:p>
            <a:pPr>
              <a:buNone/>
            </a:pPr>
            <a:endParaRPr lang="el-GR" dirty="0"/>
          </a:p>
        </p:txBody>
      </p:sp>
      <p:sp>
        <p:nvSpPr>
          <p:cNvPr id="4" name="1 - Τίτλος"/>
          <p:cNvSpPr txBox="1">
            <a:spLocks/>
          </p:cNvSpPr>
          <p:nvPr/>
        </p:nvSpPr>
        <p:spPr>
          <a:xfrm>
            <a:off x="285720" y="228600"/>
            <a:ext cx="8572560" cy="771508"/>
          </a:xfrm>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300" b="0" i="0" u="none" strike="noStrike" kern="1200" cap="none" spc="0" normalizeH="0" baseline="0" noProof="0" dirty="0" smtClean="0">
                <a:ln>
                  <a:noFill/>
                </a:ln>
                <a:solidFill>
                  <a:schemeClr val="tx1"/>
                </a:solidFill>
                <a:effectLst/>
                <a:uLnTx/>
                <a:uFillTx/>
                <a:latin typeface="+mj-lt"/>
                <a:ea typeface="+mj-ea"/>
                <a:cs typeface="+mj-cs"/>
              </a:rPr>
              <a:t>1. Σκοπός</a:t>
            </a:r>
            <a:endParaRPr kumimoji="0" lang="el-GR" sz="33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 Εικόνα" descr="png-clipart-scalable-graphics-bullseye-encapsulated-postscript-mutli-purpose-logo-bullseye-removebg-preview.png"/>
          <p:cNvPicPr>
            <a:picLocks noChangeAspect="1"/>
          </p:cNvPicPr>
          <p:nvPr/>
        </p:nvPicPr>
        <p:blipFill>
          <a:blip r:embed="rId3"/>
          <a:stretch>
            <a:fillRect/>
          </a:stretch>
        </p:blipFill>
        <p:spPr>
          <a:xfrm>
            <a:off x="3571868" y="4714884"/>
            <a:ext cx="3438527" cy="195819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ave Patience! Why Doing Research First Will Save You Money - Migman Media"/>
          <p:cNvPicPr>
            <a:picLocks noChangeAspect="1" noChangeArrowheads="1"/>
          </p:cNvPicPr>
          <p:nvPr/>
        </p:nvPicPr>
        <p:blipFill>
          <a:blip r:embed="rId2"/>
          <a:srcRect/>
          <a:stretch>
            <a:fillRect/>
          </a:stretch>
        </p:blipFill>
        <p:spPr bwMode="auto">
          <a:xfrm>
            <a:off x="4714876" y="3929066"/>
            <a:ext cx="4048100" cy="2585724"/>
          </a:xfrm>
          <a:prstGeom prst="rect">
            <a:avLst/>
          </a:prstGeom>
          <a:noFill/>
        </p:spPr>
      </p:pic>
      <p:sp>
        <p:nvSpPr>
          <p:cNvPr id="4" name="1 - Τίτλος"/>
          <p:cNvSpPr txBox="1">
            <a:spLocks noGrp="1"/>
          </p:cNvSpPr>
          <p:nvPr>
            <p:ph type="title"/>
          </p:nvPr>
        </p:nvSpPr>
        <p:spPr>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dirty="0" smtClean="0">
                <a:solidFill>
                  <a:schemeClr val="tx1"/>
                </a:solidFill>
              </a:rPr>
              <a:t>10</a:t>
            </a:r>
            <a:r>
              <a:rPr kumimoji="0" lang="en-US" b="0" i="0" u="none" strike="noStrike" kern="1200" cap="none" spc="0" normalizeH="0" baseline="0" noProof="0" dirty="0" smtClean="0">
                <a:ln>
                  <a:noFill/>
                </a:ln>
                <a:solidFill>
                  <a:schemeClr val="tx1"/>
                </a:solidFill>
                <a:effectLst/>
                <a:uLnTx/>
                <a:uFillTx/>
              </a:rPr>
              <a:t>.</a:t>
            </a:r>
            <a:r>
              <a:rPr kumimoji="0" lang="el-GR" sz="3300" b="0" i="0" u="none" strike="noStrike" kern="1200" cap="none" spc="0" normalizeH="0" baseline="0" noProof="0" dirty="0" smtClean="0">
                <a:ln>
                  <a:noFill/>
                </a:ln>
                <a:solidFill>
                  <a:schemeClr val="tx1"/>
                </a:solidFill>
                <a:effectLst/>
                <a:uLnTx/>
                <a:uFillTx/>
                <a:latin typeface="+mj-lt"/>
                <a:ea typeface="+mj-ea"/>
                <a:cs typeface="+mj-cs"/>
              </a:rPr>
              <a:t> </a:t>
            </a:r>
            <a:r>
              <a:rPr lang="el-GR" dirty="0" smtClean="0">
                <a:solidFill>
                  <a:schemeClr val="tx1"/>
                </a:solidFill>
              </a:rPr>
              <a:t>Προτάσεις για μελλοντική έρευνα</a:t>
            </a:r>
            <a:endParaRPr kumimoji="0" lang="el-GR" sz="33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4 - TextBox"/>
          <p:cNvSpPr txBox="1"/>
          <p:nvPr/>
        </p:nvSpPr>
        <p:spPr>
          <a:xfrm>
            <a:off x="500034" y="1714488"/>
            <a:ext cx="7786710" cy="2246769"/>
          </a:xfrm>
          <a:prstGeom prst="rect">
            <a:avLst/>
          </a:prstGeom>
          <a:noFill/>
        </p:spPr>
        <p:txBody>
          <a:bodyPr wrap="square" rtlCol="0">
            <a:spAutoFit/>
          </a:bodyPr>
          <a:lstStyle/>
          <a:p>
            <a:pPr>
              <a:buFont typeface="Arial" pitchFamily="34" charset="0"/>
              <a:buChar char="•"/>
            </a:pPr>
            <a:r>
              <a:rPr lang="el-GR" sz="2000" dirty="0" smtClean="0"/>
              <a:t>Δημιουργία εξ αποστάσεως υλικού για παρέμβαση στον αυτισμό μέσω του εργαλείου των κοινωνικών ιστοριών. </a:t>
            </a:r>
          </a:p>
          <a:p>
            <a:pPr>
              <a:buFont typeface="Arial" pitchFamily="34" charset="0"/>
              <a:buChar char="•"/>
            </a:pPr>
            <a:endParaRPr lang="el-GR" sz="2000" dirty="0" smtClean="0"/>
          </a:p>
          <a:p>
            <a:pPr>
              <a:buFont typeface="Arial" pitchFamily="34" charset="0"/>
              <a:buChar char="•"/>
            </a:pPr>
            <a:r>
              <a:rPr lang="el-GR" sz="2000" dirty="0" smtClean="0"/>
              <a:t>Το υλικό να μελετηθεί από το ειδικό επιστημονικό προσωπικό και τους εκπαιδευτικούς και να εφαρμοστεί σε παιδιά με αυτισμό ώστε να διερευνηθεί κατά πόσο άλλαξε η συμπεριφορά τους σε θέματα κοινωνικό συναισθηματικών δυσκολιών</a:t>
            </a:r>
            <a:endParaRPr lang="el-GR"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lstStyle/>
          <a:p>
            <a:r>
              <a:rPr lang="el-GR" b="1" i="1" dirty="0" smtClean="0">
                <a:solidFill>
                  <a:srgbClr val="002060"/>
                </a:solidFill>
              </a:rPr>
              <a:t>Τέλος παρουσίασης</a:t>
            </a:r>
            <a:endParaRPr lang="el-GR" b="1" i="1" dirty="0">
              <a:solidFill>
                <a:srgbClr val="002060"/>
              </a:solidFill>
            </a:endParaRPr>
          </a:p>
        </p:txBody>
      </p:sp>
      <p:sp>
        <p:nvSpPr>
          <p:cNvPr id="3" name="2 - Θέση περιεχομένου"/>
          <p:cNvSpPr>
            <a:spLocks noGrp="1"/>
          </p:cNvSpPr>
          <p:nvPr>
            <p:ph sz="quarter" idx="1"/>
          </p:nvPr>
        </p:nvSpPr>
        <p:spPr>
          <a:xfrm>
            <a:off x="301752" y="2928934"/>
            <a:ext cx="8503920" cy="3170114"/>
          </a:xfrm>
        </p:spPr>
        <p:txBody>
          <a:bodyPr>
            <a:normAutofit/>
          </a:bodyPr>
          <a:lstStyle/>
          <a:p>
            <a:pPr algn="ctr">
              <a:buNone/>
            </a:pPr>
            <a:r>
              <a:rPr lang="el-GR" sz="4800" b="1" i="1" dirty="0" smtClean="0"/>
              <a:t>Σας ευχαριστώ για την προσοχή σας!</a:t>
            </a:r>
            <a:endParaRPr lang="el-GR" sz="4800" b="1"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b="1" dirty="0" smtClean="0"/>
              <a:t>2. Συνεισφορά της διπλωματικής</a:t>
            </a:r>
            <a:endParaRPr lang="el-GR" dirty="0"/>
          </a:p>
        </p:txBody>
      </p:sp>
      <p:sp>
        <p:nvSpPr>
          <p:cNvPr id="4" name="1 - Τίτλος"/>
          <p:cNvSpPr txBox="1">
            <a:spLocks/>
          </p:cNvSpPr>
          <p:nvPr/>
        </p:nvSpPr>
        <p:spPr>
          <a:xfrm>
            <a:off x="285720" y="228600"/>
            <a:ext cx="8643998" cy="771508"/>
          </a:xfrm>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300" b="0" i="0" u="none" strike="noStrike" kern="1200" cap="none" spc="0" normalizeH="0" baseline="0" noProof="0" dirty="0" smtClean="0">
                <a:ln>
                  <a:noFill/>
                </a:ln>
                <a:solidFill>
                  <a:schemeClr val="tx1"/>
                </a:solidFill>
                <a:effectLst/>
                <a:uLnTx/>
                <a:uFillTx/>
                <a:latin typeface="+mj-lt"/>
                <a:ea typeface="+mj-ea"/>
                <a:cs typeface="+mj-cs"/>
              </a:rPr>
              <a:t>2. Συνεισφορά</a:t>
            </a:r>
            <a:r>
              <a:rPr kumimoji="0" lang="el-GR" sz="3300" b="0" i="0" u="none" strike="noStrike" kern="1200" cap="none" spc="0" normalizeH="0" noProof="0" dirty="0" smtClean="0">
                <a:ln>
                  <a:noFill/>
                </a:ln>
                <a:solidFill>
                  <a:schemeClr val="tx1"/>
                </a:solidFill>
                <a:effectLst/>
                <a:uLnTx/>
                <a:uFillTx/>
                <a:latin typeface="+mj-lt"/>
                <a:ea typeface="+mj-ea"/>
                <a:cs typeface="+mj-cs"/>
              </a:rPr>
              <a:t> της διπλωματικής</a:t>
            </a:r>
            <a:endParaRPr kumimoji="0" lang="el-GR" sz="33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9 - Εικόνα" descr="ηλεκτρονική-εκπαίδευση-εκμάθηση-εξ-αποστάσεως-στο-σχολείο-φοιτητής-176115757.jpg"/>
          <p:cNvPicPr>
            <a:picLocks noChangeAspect="1"/>
          </p:cNvPicPr>
          <p:nvPr/>
        </p:nvPicPr>
        <p:blipFill>
          <a:blip r:embed="rId2" cstate="print"/>
          <a:stretch>
            <a:fillRect/>
          </a:stretch>
        </p:blipFill>
        <p:spPr>
          <a:xfrm>
            <a:off x="6929454" y="2928934"/>
            <a:ext cx="2000240" cy="2000240"/>
          </a:xfrm>
          <a:prstGeom prst="rect">
            <a:avLst/>
          </a:prstGeom>
        </p:spPr>
      </p:pic>
      <p:pic>
        <p:nvPicPr>
          <p:cNvPr id="11" name="10 - Εικόνα" descr="διαδικτυακός-κλητήρας-και-παιδιά-για-ηλεκτρονική-εξ-αποστάσεως-189486365.jpg"/>
          <p:cNvPicPr>
            <a:picLocks noChangeAspect="1"/>
          </p:cNvPicPr>
          <p:nvPr/>
        </p:nvPicPr>
        <p:blipFill>
          <a:blip r:embed="rId3"/>
          <a:stretch>
            <a:fillRect/>
          </a:stretch>
        </p:blipFill>
        <p:spPr>
          <a:xfrm>
            <a:off x="214283" y="5000636"/>
            <a:ext cx="2330808" cy="1634479"/>
          </a:xfrm>
          <a:prstGeom prst="rect">
            <a:avLst/>
          </a:prstGeom>
        </p:spPr>
      </p:pic>
      <p:sp>
        <p:nvSpPr>
          <p:cNvPr id="14" name="13 - Δεξιό βέλος"/>
          <p:cNvSpPr/>
          <p:nvPr/>
        </p:nvSpPr>
        <p:spPr>
          <a:xfrm>
            <a:off x="2928926" y="1785926"/>
            <a:ext cx="107157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a:off x="4286248" y="1857364"/>
            <a:ext cx="4572032" cy="1015663"/>
          </a:xfrm>
          <a:prstGeom prst="rect">
            <a:avLst/>
          </a:prstGeom>
          <a:noFill/>
        </p:spPr>
        <p:txBody>
          <a:bodyPr wrap="square" rtlCol="0">
            <a:spAutoFit/>
          </a:bodyPr>
          <a:lstStyle/>
          <a:p>
            <a:r>
              <a:rPr lang="el-GR" sz="2000" b="1" dirty="0" smtClean="0"/>
              <a:t>Εκπαιδευτική</a:t>
            </a:r>
          </a:p>
          <a:p>
            <a:pPr>
              <a:buFont typeface="Arial" pitchFamily="34" charset="0"/>
              <a:buChar char="•"/>
            </a:pPr>
            <a:r>
              <a:rPr lang="el-GR" sz="2000" dirty="0" smtClean="0"/>
              <a:t>Δημιουργία συμπληρωματικού Ε.Υ. με τη μεθοδολογία της ΕξΑΕ</a:t>
            </a:r>
            <a:endParaRPr lang="el-GR" sz="2000" dirty="0"/>
          </a:p>
        </p:txBody>
      </p:sp>
      <p:sp>
        <p:nvSpPr>
          <p:cNvPr id="17" name="16 - Δεξιό βέλος"/>
          <p:cNvSpPr/>
          <p:nvPr/>
        </p:nvSpPr>
        <p:spPr>
          <a:xfrm rot="10800000">
            <a:off x="5429256" y="3643314"/>
            <a:ext cx="107157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TextBox"/>
          <p:cNvSpPr txBox="1"/>
          <p:nvPr/>
        </p:nvSpPr>
        <p:spPr>
          <a:xfrm>
            <a:off x="500034" y="3357562"/>
            <a:ext cx="4572032" cy="1323439"/>
          </a:xfrm>
          <a:prstGeom prst="rect">
            <a:avLst/>
          </a:prstGeom>
          <a:noFill/>
        </p:spPr>
        <p:txBody>
          <a:bodyPr wrap="square" rtlCol="0">
            <a:spAutoFit/>
          </a:bodyPr>
          <a:lstStyle/>
          <a:p>
            <a:r>
              <a:rPr lang="el-GR" sz="2000" b="1" dirty="0" smtClean="0"/>
              <a:t>Ερευνητική</a:t>
            </a:r>
          </a:p>
          <a:p>
            <a:pPr>
              <a:buFont typeface="Arial" pitchFamily="34" charset="0"/>
              <a:buChar char="•"/>
            </a:pPr>
            <a:r>
              <a:rPr lang="el-GR" sz="2000" dirty="0" smtClean="0"/>
              <a:t>Εμπλουτισμός της ερευνητικής βιβλιογραφίας για το εκπαιδευτικό υλικό σε </a:t>
            </a:r>
            <a:r>
              <a:rPr lang="en-US" sz="2000" dirty="0" smtClean="0"/>
              <a:t>e- Learning </a:t>
            </a:r>
            <a:r>
              <a:rPr lang="el-GR" sz="2000" dirty="0" smtClean="0"/>
              <a:t>περιβάλλοντα</a:t>
            </a:r>
            <a:endParaRPr lang="el-GR" sz="2000" dirty="0"/>
          </a:p>
        </p:txBody>
      </p:sp>
      <p:sp>
        <p:nvSpPr>
          <p:cNvPr id="19" name="18 - TextBox"/>
          <p:cNvSpPr txBox="1"/>
          <p:nvPr/>
        </p:nvSpPr>
        <p:spPr>
          <a:xfrm>
            <a:off x="4214810" y="5357826"/>
            <a:ext cx="4572032" cy="1015663"/>
          </a:xfrm>
          <a:prstGeom prst="rect">
            <a:avLst/>
          </a:prstGeom>
          <a:noFill/>
        </p:spPr>
        <p:txBody>
          <a:bodyPr wrap="square" rtlCol="0">
            <a:spAutoFit/>
          </a:bodyPr>
          <a:lstStyle/>
          <a:p>
            <a:r>
              <a:rPr lang="el-GR" sz="2000" b="1" dirty="0" smtClean="0"/>
              <a:t>Κοινωνική</a:t>
            </a:r>
          </a:p>
          <a:p>
            <a:pPr>
              <a:buFont typeface="Arial" pitchFamily="34" charset="0"/>
              <a:buChar char="•"/>
            </a:pPr>
            <a:r>
              <a:rPr lang="el-GR" sz="2000" dirty="0" smtClean="0"/>
              <a:t>Ενίσχυση παραδοσιακής διδασκαλίας με εναλλακτικές μεθόδους μάθησης</a:t>
            </a:r>
            <a:endParaRPr lang="el-GR" sz="2000" dirty="0"/>
          </a:p>
        </p:txBody>
      </p:sp>
      <p:sp>
        <p:nvSpPr>
          <p:cNvPr id="20" name="19 - Δεξιό βέλος"/>
          <p:cNvSpPr/>
          <p:nvPr/>
        </p:nvSpPr>
        <p:spPr>
          <a:xfrm>
            <a:off x="2857488" y="5643578"/>
            <a:ext cx="107157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170" name="Picture 2" descr="Why ? | ทำไมต้องวิจัย | - YouTube"/>
          <p:cNvPicPr>
            <a:picLocks noGrp="1" noChangeAspect="1" noChangeArrowheads="1"/>
          </p:cNvPicPr>
          <p:nvPr>
            <p:ph sz="quarter" idx="1"/>
          </p:nvPr>
        </p:nvPicPr>
        <p:blipFill>
          <a:blip r:embed="rId4" cstate="print"/>
          <a:srcRect/>
          <a:stretch>
            <a:fillRect/>
          </a:stretch>
        </p:blipFill>
        <p:spPr bwMode="auto">
          <a:xfrm>
            <a:off x="428625" y="1698426"/>
            <a:ext cx="2343150" cy="131802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Ερευνητικ</a:t>
            </a:r>
            <a:endParaRPr lang="el-GR" dirty="0"/>
          </a:p>
        </p:txBody>
      </p:sp>
      <p:sp>
        <p:nvSpPr>
          <p:cNvPr id="3" name="2 - Θέση περιεχομένου"/>
          <p:cNvSpPr>
            <a:spLocks noGrp="1"/>
          </p:cNvSpPr>
          <p:nvPr>
            <p:ph sz="quarter" idx="1"/>
          </p:nvPr>
        </p:nvSpPr>
        <p:spPr/>
        <p:txBody>
          <a:bodyPr/>
          <a:lstStyle/>
          <a:p>
            <a:r>
              <a:rPr lang="el-GR" b="1" i="1" dirty="0" smtClean="0"/>
              <a:t>1</a:t>
            </a:r>
            <a:r>
              <a:rPr lang="el-GR" b="1" i="1" baseline="30000" dirty="0" smtClean="0"/>
              <a:t>ο</a:t>
            </a:r>
            <a:r>
              <a:rPr lang="el-GR" b="1" i="1" dirty="0" smtClean="0"/>
              <a:t> ερευνητικό ερώτημα: </a:t>
            </a:r>
            <a:r>
              <a:rPr lang="el-GR" dirty="0" smtClean="0"/>
              <a:t>Το εκπαιδευτικό υλικό ακολουθεί τις βασικές αρχές και τη μεθοδολογία της εξ αποστάσεως εκπαίδευσης;</a:t>
            </a:r>
          </a:p>
          <a:p>
            <a:r>
              <a:rPr lang="el-GR" b="1" i="1" dirty="0" smtClean="0"/>
              <a:t>2</a:t>
            </a:r>
            <a:r>
              <a:rPr lang="el-GR" b="1" i="1" baseline="30000" dirty="0" smtClean="0"/>
              <a:t>ο</a:t>
            </a:r>
            <a:r>
              <a:rPr lang="el-GR" b="1" i="1" dirty="0" smtClean="0"/>
              <a:t> ερευνητικό ερώτημα: </a:t>
            </a:r>
            <a:r>
              <a:rPr lang="el-GR" dirty="0" smtClean="0"/>
              <a:t>Με ποιους τρόπους αποτυπώνονται οι αρχές της Πολυμεσικής Μάθησης στο κατάλληλα και πολυμορφικά σχεδιασμένο με τη μέθοδο της ΕξΑΕ υλικό; </a:t>
            </a:r>
          </a:p>
          <a:p>
            <a:r>
              <a:rPr lang="el-GR" b="1" i="1" dirty="0" smtClean="0"/>
              <a:t>3</a:t>
            </a:r>
            <a:r>
              <a:rPr lang="el-GR" b="1" i="1" baseline="30000" dirty="0" smtClean="0"/>
              <a:t>ο</a:t>
            </a:r>
            <a:r>
              <a:rPr lang="el-GR" b="1" i="1" dirty="0" smtClean="0"/>
              <a:t> ερευνητικό ερώτημα: </a:t>
            </a:r>
            <a:r>
              <a:rPr lang="el-GR" dirty="0" smtClean="0"/>
              <a:t>Το εκπαιδευτικό υλικό διακρίνεται από επιστημονική συνοχή και τεκμηρίωση; </a:t>
            </a:r>
          </a:p>
          <a:p>
            <a:endParaRPr lang="el-GR" dirty="0"/>
          </a:p>
        </p:txBody>
      </p:sp>
      <p:sp>
        <p:nvSpPr>
          <p:cNvPr id="4" name="1 - Τίτλος"/>
          <p:cNvSpPr txBox="1">
            <a:spLocks/>
          </p:cNvSpPr>
          <p:nvPr/>
        </p:nvSpPr>
        <p:spPr>
          <a:xfrm>
            <a:off x="285720" y="228600"/>
            <a:ext cx="8643998" cy="771508"/>
          </a:xfrm>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300" dirty="0" smtClean="0">
                <a:latin typeface="+mj-lt"/>
                <a:ea typeface="+mj-ea"/>
                <a:cs typeface="+mj-cs"/>
              </a:rPr>
              <a:t>3</a:t>
            </a:r>
            <a:r>
              <a:rPr kumimoji="0" lang="el-GR" sz="3300" b="0" i="0" u="none" strike="noStrike" kern="1200" cap="none" spc="0" normalizeH="0" baseline="0" noProof="0" dirty="0" smtClean="0">
                <a:ln>
                  <a:noFill/>
                </a:ln>
                <a:solidFill>
                  <a:schemeClr val="tx1"/>
                </a:solidFill>
                <a:effectLst/>
                <a:uLnTx/>
                <a:uFillTx/>
                <a:latin typeface="+mj-lt"/>
                <a:ea typeface="+mj-ea"/>
                <a:cs typeface="+mj-cs"/>
              </a:rPr>
              <a:t>. Ερευνητικά ερωτήματα</a:t>
            </a:r>
            <a:endParaRPr kumimoji="0" lang="el-GR" sz="33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noGrp="1"/>
          </p:cNvSpPr>
          <p:nvPr>
            <p:ph type="title"/>
          </p:nvPr>
        </p:nvSpPr>
        <p:spPr>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b="0" i="0" u="none" strike="noStrike" kern="1200" cap="none" spc="0" normalizeH="0" baseline="0" noProof="0" dirty="0" smtClean="0">
                <a:ln>
                  <a:noFill/>
                </a:ln>
                <a:solidFill>
                  <a:schemeClr val="tx1"/>
                </a:solidFill>
                <a:effectLst/>
                <a:uLnTx/>
                <a:uFillTx/>
              </a:rPr>
              <a:t>4</a:t>
            </a:r>
            <a:r>
              <a:rPr kumimoji="0" lang="el-GR" sz="3300" b="0" i="0" u="none" strike="noStrike" kern="1200" cap="none" spc="0" normalizeH="0" baseline="0" noProof="0" dirty="0" smtClean="0">
                <a:ln>
                  <a:noFill/>
                </a:ln>
                <a:solidFill>
                  <a:schemeClr val="tx1"/>
                </a:solidFill>
                <a:effectLst/>
                <a:uLnTx/>
                <a:uFillTx/>
                <a:latin typeface="+mj-lt"/>
                <a:ea typeface="+mj-ea"/>
                <a:cs typeface="+mj-cs"/>
              </a:rPr>
              <a:t>. Δομή της εργασίας</a:t>
            </a:r>
            <a:endParaRPr kumimoji="0" lang="el-GR" sz="33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5 - TextBox"/>
          <p:cNvSpPr txBox="1"/>
          <p:nvPr/>
        </p:nvSpPr>
        <p:spPr>
          <a:xfrm>
            <a:off x="571472" y="1785926"/>
            <a:ext cx="8001056" cy="369332"/>
          </a:xfrm>
          <a:prstGeom prst="rect">
            <a:avLst/>
          </a:prstGeom>
          <a:solidFill>
            <a:schemeClr val="accent1"/>
          </a:solidFill>
          <a:ln>
            <a:solidFill>
              <a:srgbClr val="002060"/>
            </a:solidFill>
          </a:ln>
        </p:spPr>
        <p:txBody>
          <a:bodyPr wrap="square" rtlCol="0">
            <a:spAutoFit/>
          </a:bodyPr>
          <a:lstStyle/>
          <a:p>
            <a:r>
              <a:rPr lang="el-GR" b="1" dirty="0" smtClean="0">
                <a:ln w="900" cmpd="sng">
                  <a:solidFill>
                    <a:schemeClr val="accent5">
                      <a:lumMod val="75000"/>
                      <a:alpha val="55000"/>
                    </a:schemeClr>
                  </a:solidFill>
                  <a:prstDash val="solid"/>
                </a:ln>
                <a:solidFill>
                  <a:schemeClr val="bg2">
                    <a:lumMod val="25000"/>
                  </a:schemeClr>
                </a:solidFill>
                <a:effectLst>
                  <a:innerShdw blurRad="101600" dist="76200" dir="5400000">
                    <a:schemeClr val="accent1">
                      <a:satMod val="190000"/>
                      <a:tint val="100000"/>
                      <a:alpha val="74000"/>
                    </a:schemeClr>
                  </a:innerShdw>
                </a:effectLst>
              </a:rPr>
              <a:t>Γενικό θεωρητικό πλαίσιο</a:t>
            </a:r>
            <a:endParaRPr lang="el-GR" b="1" dirty="0">
              <a:ln w="900" cmpd="sng">
                <a:solidFill>
                  <a:schemeClr val="accent5">
                    <a:lumMod val="75000"/>
                    <a:alpha val="55000"/>
                  </a:schemeClr>
                </a:solidFill>
                <a:prstDash val="solid"/>
              </a:ln>
              <a:solidFill>
                <a:schemeClr val="bg2">
                  <a:lumMod val="25000"/>
                </a:schemeClr>
              </a:solidFill>
              <a:effectLst>
                <a:innerShdw blurRad="101600" dist="76200" dir="5400000">
                  <a:schemeClr val="accent1">
                    <a:satMod val="190000"/>
                    <a:tint val="100000"/>
                    <a:alpha val="74000"/>
                  </a:schemeClr>
                </a:innerShdw>
              </a:effectLst>
            </a:endParaRPr>
          </a:p>
        </p:txBody>
      </p:sp>
      <p:sp>
        <p:nvSpPr>
          <p:cNvPr id="7" name="6 - TextBox"/>
          <p:cNvSpPr txBox="1"/>
          <p:nvPr/>
        </p:nvSpPr>
        <p:spPr>
          <a:xfrm>
            <a:off x="714348" y="2143116"/>
            <a:ext cx="7429552" cy="1200329"/>
          </a:xfrm>
          <a:prstGeom prst="rect">
            <a:avLst/>
          </a:prstGeom>
          <a:noFill/>
        </p:spPr>
        <p:txBody>
          <a:bodyPr wrap="square" rtlCol="0">
            <a:spAutoFit/>
          </a:bodyPr>
          <a:lstStyle/>
          <a:p>
            <a:pPr>
              <a:buFont typeface="Arial" pitchFamily="34" charset="0"/>
              <a:buChar char="•"/>
            </a:pPr>
            <a:r>
              <a:rPr lang="el-GR" dirty="0" smtClean="0"/>
              <a:t>Εισαγωγή</a:t>
            </a:r>
          </a:p>
          <a:p>
            <a:pPr>
              <a:buFont typeface="Arial" pitchFamily="34" charset="0"/>
              <a:buChar char="•"/>
            </a:pPr>
            <a:r>
              <a:rPr lang="el-GR" dirty="0" smtClean="0"/>
              <a:t>Εννοιολογικό πλαίσιο-βιβλιογραφική ανασκόπηση</a:t>
            </a:r>
          </a:p>
          <a:p>
            <a:pPr>
              <a:buFont typeface="Arial" pitchFamily="34" charset="0"/>
              <a:buChar char="•"/>
            </a:pPr>
            <a:r>
              <a:rPr lang="el-GR" dirty="0" smtClean="0"/>
              <a:t>Διαταραχή αυτιστικού φάσματος και κοινωνικές ιστορίες</a:t>
            </a:r>
          </a:p>
          <a:p>
            <a:pPr>
              <a:buFont typeface="Arial" pitchFamily="34" charset="0"/>
              <a:buChar char="•"/>
            </a:pPr>
            <a:r>
              <a:rPr lang="el-GR" dirty="0" smtClean="0"/>
              <a:t>Μεθοδολογία σχεδιασμού εκπαιδευτικού υλικού</a:t>
            </a:r>
            <a:endParaRPr lang="el-GR" dirty="0"/>
          </a:p>
        </p:txBody>
      </p:sp>
      <p:sp>
        <p:nvSpPr>
          <p:cNvPr id="8" name="7 - TextBox"/>
          <p:cNvSpPr txBox="1"/>
          <p:nvPr/>
        </p:nvSpPr>
        <p:spPr>
          <a:xfrm>
            <a:off x="571472" y="3500438"/>
            <a:ext cx="8001056" cy="369332"/>
          </a:xfrm>
          <a:prstGeom prst="rect">
            <a:avLst/>
          </a:prstGeom>
          <a:solidFill>
            <a:srgbClr val="C4AD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dirty="0" smtClean="0">
                <a:ln w="10160">
                  <a:solidFill>
                    <a:schemeClr val="accent1"/>
                  </a:solidFill>
                  <a:prstDash val="solid"/>
                </a:ln>
                <a:solidFill>
                  <a:schemeClr val="tx1"/>
                </a:solidFill>
                <a:effectLst>
                  <a:outerShdw blurRad="38100" dist="32000" dir="5400000" algn="tl">
                    <a:srgbClr val="000000">
                      <a:alpha val="30000"/>
                    </a:srgbClr>
                  </a:outerShdw>
                </a:effectLst>
              </a:rPr>
              <a:t>Δημιουργία εκπαιδευτικού υλικού</a:t>
            </a:r>
            <a:endParaRPr lang="el-GR" dirty="0">
              <a:ln w="10160">
                <a:solidFill>
                  <a:schemeClr val="accent1"/>
                </a:solidFill>
                <a:prstDash val="solid"/>
              </a:ln>
              <a:solidFill>
                <a:schemeClr val="tx1"/>
              </a:solidFill>
              <a:effectLst>
                <a:outerShdw blurRad="38100" dist="32000" dir="5400000" algn="tl">
                  <a:srgbClr val="000000">
                    <a:alpha val="30000"/>
                  </a:srgbClr>
                </a:outerShdw>
              </a:effectLst>
            </a:endParaRPr>
          </a:p>
        </p:txBody>
      </p:sp>
      <p:sp>
        <p:nvSpPr>
          <p:cNvPr id="9" name="8 - TextBox"/>
          <p:cNvSpPr txBox="1"/>
          <p:nvPr/>
        </p:nvSpPr>
        <p:spPr>
          <a:xfrm>
            <a:off x="857224" y="4000504"/>
            <a:ext cx="7286676" cy="646331"/>
          </a:xfrm>
          <a:prstGeom prst="rect">
            <a:avLst/>
          </a:prstGeom>
          <a:noFill/>
        </p:spPr>
        <p:txBody>
          <a:bodyPr wrap="square" rtlCol="0">
            <a:spAutoFit/>
          </a:bodyPr>
          <a:lstStyle/>
          <a:p>
            <a:pPr>
              <a:buFont typeface="Arial" pitchFamily="34" charset="0"/>
              <a:buChar char="•"/>
            </a:pPr>
            <a:r>
              <a:rPr lang="el-GR" dirty="0" smtClean="0"/>
              <a:t>Σχεδιασμός Ε.Υ.</a:t>
            </a:r>
          </a:p>
          <a:p>
            <a:pPr>
              <a:buFont typeface="Arial" pitchFamily="34" charset="0"/>
              <a:buChar char="•"/>
            </a:pPr>
            <a:r>
              <a:rPr lang="el-GR" dirty="0" smtClean="0"/>
              <a:t>Υλοποίηση και περιγραφή Ε.Υ.</a:t>
            </a:r>
            <a:endParaRPr lang="el-GR" dirty="0"/>
          </a:p>
        </p:txBody>
      </p:sp>
      <p:sp>
        <p:nvSpPr>
          <p:cNvPr id="10" name="9 - TextBox"/>
          <p:cNvSpPr txBox="1"/>
          <p:nvPr/>
        </p:nvSpPr>
        <p:spPr>
          <a:xfrm>
            <a:off x="571472" y="5000636"/>
            <a:ext cx="8001056" cy="369332"/>
          </a:xfrm>
          <a:prstGeom prst="rect">
            <a:avLst/>
          </a:prstGeom>
          <a:solidFill>
            <a:schemeClr val="accent1"/>
          </a:solid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l-GR" b="1" dirty="0" smtClean="0">
                <a:ln w="11430"/>
                <a:solidFill>
                  <a:srgbClr val="002060"/>
                </a:solidFill>
                <a:effectLst>
                  <a:outerShdw blurRad="80000" dist="40000" dir="5040000" algn="tl">
                    <a:srgbClr val="000000">
                      <a:alpha val="30000"/>
                    </a:srgbClr>
                  </a:outerShdw>
                </a:effectLst>
              </a:rPr>
              <a:t>Αποτίμηση εκπαιδευτικού υλικού</a:t>
            </a:r>
            <a:endParaRPr lang="el-GR" b="1" dirty="0">
              <a:ln w="11430"/>
              <a:solidFill>
                <a:srgbClr val="002060"/>
              </a:solidFill>
              <a:effectLst>
                <a:outerShdw blurRad="80000" dist="40000" dir="5040000" algn="tl">
                  <a:srgbClr val="000000">
                    <a:alpha val="30000"/>
                  </a:srgbClr>
                </a:outerShdw>
              </a:effectLst>
            </a:endParaRPr>
          </a:p>
        </p:txBody>
      </p:sp>
      <p:sp>
        <p:nvSpPr>
          <p:cNvPr id="12" name="11 - TextBox"/>
          <p:cNvSpPr txBox="1"/>
          <p:nvPr/>
        </p:nvSpPr>
        <p:spPr>
          <a:xfrm>
            <a:off x="1000100" y="5429264"/>
            <a:ext cx="7358114" cy="923330"/>
          </a:xfrm>
          <a:prstGeom prst="rect">
            <a:avLst/>
          </a:prstGeom>
          <a:noFill/>
        </p:spPr>
        <p:txBody>
          <a:bodyPr wrap="square" rtlCol="0">
            <a:spAutoFit/>
          </a:bodyPr>
          <a:lstStyle/>
          <a:p>
            <a:pPr>
              <a:buFont typeface="Arial" pitchFamily="34" charset="0"/>
              <a:buChar char="•"/>
            </a:pPr>
            <a:r>
              <a:rPr lang="el-GR" dirty="0" smtClean="0"/>
              <a:t>Αποτίμηση Ε.Υ.</a:t>
            </a:r>
          </a:p>
          <a:p>
            <a:pPr>
              <a:buFont typeface="Arial" pitchFamily="34" charset="0"/>
              <a:buChar char="•"/>
            </a:pPr>
            <a:r>
              <a:rPr lang="el-GR" dirty="0" smtClean="0"/>
              <a:t>Παρουσίαση και σχολιασμός ερευνητικών δεδομένων</a:t>
            </a:r>
          </a:p>
          <a:p>
            <a:pPr>
              <a:buFont typeface="Arial" pitchFamily="34" charset="0"/>
              <a:buChar char="•"/>
            </a:pPr>
            <a:r>
              <a:rPr lang="el-GR" dirty="0" smtClean="0"/>
              <a:t>Συμπεράσματα</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90470005_2913456128736629_4317794123760271360_n_1.jpg"/>
          <p:cNvPicPr>
            <a:picLocks noGrp="1" noChangeAspect="1"/>
          </p:cNvPicPr>
          <p:nvPr>
            <p:ph sz="quarter" idx="1"/>
          </p:nvPr>
        </p:nvPicPr>
        <p:blipFill>
          <a:blip r:embed="rId2"/>
          <a:stretch>
            <a:fillRect/>
          </a:stretch>
        </p:blipFill>
        <p:spPr>
          <a:xfrm>
            <a:off x="357157" y="1836695"/>
            <a:ext cx="2857521" cy="1663743"/>
          </a:xfrm>
        </p:spPr>
      </p:pic>
      <p:sp>
        <p:nvSpPr>
          <p:cNvPr id="4" name="1 - Τίτλος"/>
          <p:cNvSpPr txBox="1">
            <a:spLocks noGrp="1"/>
          </p:cNvSpPr>
          <p:nvPr>
            <p:ph type="title"/>
          </p:nvPr>
        </p:nvSpPr>
        <p:spPr>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300" dirty="0" smtClean="0">
                <a:solidFill>
                  <a:schemeClr val="tx1"/>
                </a:solidFill>
                <a:latin typeface="+mj-lt"/>
                <a:ea typeface="+mj-ea"/>
                <a:cs typeface="+mj-cs"/>
              </a:rPr>
              <a:t>5</a:t>
            </a:r>
            <a:r>
              <a:rPr kumimoji="0" lang="el-GR" sz="3300" b="0" i="0" u="none" strike="noStrike" kern="1200" cap="none" spc="0" normalizeH="0" baseline="0" noProof="0" dirty="0" smtClean="0">
                <a:ln>
                  <a:noFill/>
                </a:ln>
                <a:solidFill>
                  <a:schemeClr val="tx1"/>
                </a:solidFill>
                <a:effectLst/>
                <a:uLnTx/>
                <a:uFillTx/>
                <a:latin typeface="+mj-lt"/>
                <a:ea typeface="+mj-ea"/>
                <a:cs typeface="+mj-cs"/>
              </a:rPr>
              <a:t>. </a:t>
            </a:r>
            <a:r>
              <a:rPr lang="el-GR" smtClean="0">
                <a:solidFill>
                  <a:schemeClr val="tx1"/>
                </a:solidFill>
              </a:rPr>
              <a:t>Θεωρητικό πλαίσιο 1/2</a:t>
            </a:r>
            <a:endParaRPr kumimoji="0" lang="el-GR" sz="33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5 - TextBox"/>
          <p:cNvSpPr txBox="1"/>
          <p:nvPr/>
        </p:nvSpPr>
        <p:spPr>
          <a:xfrm>
            <a:off x="3164934" y="2680262"/>
            <a:ext cx="5572164" cy="3600986"/>
          </a:xfrm>
          <a:prstGeom prst="rect">
            <a:avLst/>
          </a:prstGeom>
          <a:noFill/>
        </p:spPr>
        <p:txBody>
          <a:bodyPr wrap="square" rtlCol="0">
            <a:spAutoFit/>
          </a:bodyPr>
          <a:lstStyle/>
          <a:p>
            <a:pPr>
              <a:buClr>
                <a:srgbClr val="C00000"/>
              </a:buClr>
            </a:pPr>
            <a:r>
              <a:rPr lang="el-GR" sz="2400" b="1" dirty="0" smtClean="0"/>
              <a:t>Εξ Αποστάσεως Εκπαίδευση</a:t>
            </a:r>
          </a:p>
          <a:p>
            <a:pPr lvl="0">
              <a:buClr>
                <a:srgbClr val="C00000"/>
              </a:buClr>
              <a:buFont typeface="Wingdings" pitchFamily="2" charset="2"/>
              <a:buChar char="Ø"/>
            </a:pPr>
            <a:r>
              <a:rPr lang="el-GR" sz="2400" dirty="0" smtClean="0"/>
              <a:t>Ορισμός ΕξΑΕ</a:t>
            </a:r>
          </a:p>
          <a:p>
            <a:pPr lvl="0">
              <a:buClr>
                <a:srgbClr val="C00000"/>
              </a:buClr>
              <a:buFont typeface="Wingdings" pitchFamily="2" charset="2"/>
              <a:buChar char="Ø"/>
            </a:pPr>
            <a:r>
              <a:rPr lang="el-GR" sz="2400" dirty="0" smtClean="0"/>
              <a:t>Ιστορική αναδρομή</a:t>
            </a:r>
          </a:p>
          <a:p>
            <a:pPr lvl="0">
              <a:buClr>
                <a:srgbClr val="C00000"/>
              </a:buClr>
              <a:buFont typeface="Wingdings" pitchFamily="2" charset="2"/>
              <a:buChar char="Ø"/>
            </a:pPr>
            <a:r>
              <a:rPr lang="el-GR" sz="2400" dirty="0" smtClean="0"/>
              <a:t>Θεωρητικές προσεγγίσεις</a:t>
            </a:r>
          </a:p>
          <a:p>
            <a:pPr lvl="0">
              <a:buClr>
                <a:srgbClr val="C00000"/>
              </a:buClr>
              <a:buFont typeface="Wingdings" pitchFamily="2" charset="2"/>
              <a:buChar char="Ø"/>
            </a:pPr>
            <a:r>
              <a:rPr lang="el-GR" sz="2400" dirty="0" smtClean="0"/>
              <a:t>Παιδαγωγική αξιοποίηση των ΤΠΕ στην ΕξΑΕ</a:t>
            </a:r>
          </a:p>
          <a:p>
            <a:pPr lvl="0">
              <a:buClr>
                <a:srgbClr val="C00000"/>
              </a:buClr>
              <a:buFont typeface="Wingdings" pitchFamily="2" charset="2"/>
              <a:buChar char="Ø"/>
            </a:pPr>
            <a:r>
              <a:rPr lang="el-GR" sz="2400" dirty="0" smtClean="0"/>
              <a:t>Ο ρόλος του εκπαιδευτικού στην ΕξΑΕ</a:t>
            </a:r>
          </a:p>
          <a:p>
            <a:pPr>
              <a:buClr>
                <a:srgbClr val="C00000"/>
              </a:buClr>
              <a:buFont typeface="Wingdings" pitchFamily="2" charset="2"/>
              <a:buChar char="Ø"/>
            </a:pPr>
            <a:endParaRPr lang="el-GR" dirty="0" smtClean="0"/>
          </a:p>
          <a:p>
            <a:pPr>
              <a:buClr>
                <a:srgbClr val="C00000"/>
              </a:buClr>
              <a:buFont typeface="Wingdings" pitchFamily="2" charset="2"/>
              <a:buChar char="Ø"/>
            </a:pP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p Rated Marketing Research Topics for the Students in the United States |  Thoughtful Minds"/>
          <p:cNvPicPr>
            <a:picLocks noGrp="1" noChangeAspect="1" noChangeArrowheads="1"/>
          </p:cNvPicPr>
          <p:nvPr>
            <p:ph sz="quarter" idx="1"/>
          </p:nvPr>
        </p:nvPicPr>
        <p:blipFill>
          <a:blip r:embed="rId2"/>
          <a:srcRect/>
          <a:stretch>
            <a:fillRect/>
          </a:stretch>
        </p:blipFill>
        <p:spPr bwMode="auto">
          <a:xfrm>
            <a:off x="4214810" y="1714488"/>
            <a:ext cx="4656902" cy="3500438"/>
          </a:xfrm>
          <a:prstGeom prst="rect">
            <a:avLst/>
          </a:prstGeom>
          <a:noFill/>
        </p:spPr>
      </p:pic>
      <p:sp>
        <p:nvSpPr>
          <p:cNvPr id="5" name="4 - TextBox"/>
          <p:cNvSpPr txBox="1"/>
          <p:nvPr/>
        </p:nvSpPr>
        <p:spPr>
          <a:xfrm>
            <a:off x="428596" y="2928934"/>
            <a:ext cx="4643470" cy="3693319"/>
          </a:xfrm>
          <a:prstGeom prst="rect">
            <a:avLst/>
          </a:prstGeom>
          <a:noFill/>
        </p:spPr>
        <p:txBody>
          <a:bodyPr wrap="square" rtlCol="0">
            <a:spAutoFit/>
          </a:bodyPr>
          <a:lstStyle/>
          <a:p>
            <a:pPr>
              <a:buClr>
                <a:srgbClr val="C00000"/>
              </a:buClr>
            </a:pPr>
            <a:r>
              <a:rPr lang="el-GR" sz="2400" b="1" dirty="0" smtClean="0"/>
              <a:t>Η Θεωρία του Νου και οι Κοινωνικές Ιστορίες</a:t>
            </a:r>
          </a:p>
          <a:p>
            <a:pPr>
              <a:buClr>
                <a:srgbClr val="C00000"/>
              </a:buClr>
              <a:buFont typeface="Wingdings" pitchFamily="2" charset="2"/>
              <a:buChar char="Ø"/>
            </a:pPr>
            <a:r>
              <a:rPr lang="el-GR" sz="2400" dirty="0" smtClean="0"/>
              <a:t>Αυτισμός και θεωρία του Νου</a:t>
            </a:r>
          </a:p>
          <a:p>
            <a:pPr>
              <a:buClr>
                <a:srgbClr val="C00000"/>
              </a:buClr>
              <a:buFont typeface="Wingdings" pitchFamily="2" charset="2"/>
              <a:buChar char="Ø"/>
            </a:pPr>
            <a:r>
              <a:rPr lang="el-GR" sz="2400" dirty="0" smtClean="0"/>
              <a:t>Θεωρία του Νου και κοινωνικές δεξιότητες</a:t>
            </a:r>
          </a:p>
          <a:p>
            <a:pPr>
              <a:buClr>
                <a:srgbClr val="C00000"/>
              </a:buClr>
              <a:buFont typeface="Wingdings" pitchFamily="2" charset="2"/>
              <a:buChar char="Ø"/>
            </a:pPr>
            <a:r>
              <a:rPr lang="el-GR" sz="2400" dirty="0" smtClean="0"/>
              <a:t>Η μέθοδος των Κοινωνικών Ιστοριών</a:t>
            </a:r>
          </a:p>
          <a:p>
            <a:pPr>
              <a:buClr>
                <a:srgbClr val="C00000"/>
              </a:buClr>
              <a:buFont typeface="Wingdings" pitchFamily="2" charset="2"/>
              <a:buChar char="Ø"/>
            </a:pPr>
            <a:r>
              <a:rPr lang="el-GR" sz="2400" dirty="0" smtClean="0"/>
              <a:t>Κύρια χαρακτηριστικά των Κοινωνικών Ιστοριών</a:t>
            </a:r>
          </a:p>
          <a:p>
            <a:pPr>
              <a:buClr>
                <a:srgbClr val="C00000"/>
              </a:buClr>
              <a:buFont typeface="Wingdings" pitchFamily="2" charset="2"/>
              <a:buChar char="Ø"/>
            </a:pPr>
            <a:endParaRPr lang="el-GR" dirty="0"/>
          </a:p>
        </p:txBody>
      </p:sp>
      <p:sp>
        <p:nvSpPr>
          <p:cNvPr id="6" name="1 - Τίτλος"/>
          <p:cNvSpPr txBox="1">
            <a:spLocks noGrp="1"/>
          </p:cNvSpPr>
          <p:nvPr>
            <p:ph type="title"/>
          </p:nvPr>
        </p:nvSpPr>
        <p:spPr>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300" dirty="0" smtClean="0">
                <a:solidFill>
                  <a:schemeClr val="tx1"/>
                </a:solidFill>
                <a:latin typeface="+mj-lt"/>
                <a:ea typeface="+mj-ea"/>
                <a:cs typeface="+mj-cs"/>
              </a:rPr>
              <a:t>5</a:t>
            </a:r>
            <a:r>
              <a:rPr kumimoji="0" lang="el-GR" sz="3300" b="0" i="0" u="none" strike="noStrike" kern="1200" cap="none" spc="0" normalizeH="0" baseline="0" noProof="0" dirty="0" smtClean="0">
                <a:ln>
                  <a:noFill/>
                </a:ln>
                <a:solidFill>
                  <a:schemeClr val="tx1"/>
                </a:solidFill>
                <a:effectLst/>
                <a:uLnTx/>
                <a:uFillTx/>
                <a:latin typeface="+mj-lt"/>
                <a:ea typeface="+mj-ea"/>
                <a:cs typeface="+mj-cs"/>
              </a:rPr>
              <a:t>. </a:t>
            </a:r>
            <a:r>
              <a:rPr lang="el-GR" dirty="0" smtClean="0">
                <a:solidFill>
                  <a:schemeClr val="tx1"/>
                </a:solidFill>
              </a:rPr>
              <a:t>Θεωρητικό πλαίσιο 2/2</a:t>
            </a:r>
            <a:endParaRPr kumimoji="0" lang="el-GR" sz="33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noGrp="1"/>
          </p:cNvSpPr>
          <p:nvPr>
            <p:ph type="title"/>
          </p:nvPr>
        </p:nvSpPr>
        <p:spPr>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b="0" i="0" u="none" strike="noStrike" kern="1200" cap="none" spc="0" normalizeH="0" baseline="0" noProof="0" dirty="0" smtClean="0">
                <a:ln>
                  <a:noFill/>
                </a:ln>
                <a:solidFill>
                  <a:schemeClr val="tx1"/>
                </a:solidFill>
                <a:effectLst/>
                <a:uLnTx/>
                <a:uFillTx/>
              </a:rPr>
              <a:t>6</a:t>
            </a:r>
            <a:r>
              <a:rPr kumimoji="0" lang="el-GR" sz="3300" b="0" i="0" u="none" strike="noStrike" kern="1200" cap="none" spc="0" normalizeH="0" baseline="0" noProof="0" dirty="0" smtClean="0">
                <a:ln>
                  <a:noFill/>
                </a:ln>
                <a:solidFill>
                  <a:schemeClr val="tx1"/>
                </a:solidFill>
                <a:effectLst/>
                <a:uLnTx/>
                <a:uFillTx/>
                <a:latin typeface="+mj-lt"/>
                <a:ea typeface="+mj-ea"/>
                <a:cs typeface="+mj-cs"/>
              </a:rPr>
              <a:t>. </a:t>
            </a:r>
            <a:r>
              <a:rPr lang="el-GR" dirty="0" smtClean="0">
                <a:solidFill>
                  <a:schemeClr val="tx1"/>
                </a:solidFill>
              </a:rPr>
              <a:t>Παραγόμενο εκπαιδευτικό υλικό 1/3</a:t>
            </a:r>
            <a:endParaRPr kumimoji="0" lang="el-GR" sz="33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2 - Θέση περιεχομένου"/>
          <p:cNvSpPr>
            <a:spLocks noGrp="1"/>
          </p:cNvSpPr>
          <p:nvPr>
            <p:ph sz="half" idx="1"/>
          </p:nvPr>
        </p:nvSpPr>
        <p:spPr>
          <a:xfrm>
            <a:off x="285720" y="1571612"/>
            <a:ext cx="4038600" cy="4681728"/>
          </a:xfrm>
        </p:spPr>
        <p:txBody>
          <a:bodyPr>
            <a:normAutofit fontScale="62500" lnSpcReduction="20000"/>
          </a:bodyPr>
          <a:lstStyle/>
          <a:p>
            <a:r>
              <a:rPr lang="el-GR" sz="6000" b="1" dirty="0" smtClean="0"/>
              <a:t>Σκοπός </a:t>
            </a:r>
            <a:endParaRPr lang="el-GR" sz="6000" b="1" dirty="0"/>
          </a:p>
        </p:txBody>
      </p:sp>
      <p:sp>
        <p:nvSpPr>
          <p:cNvPr id="10" name="9 - Θέση περιεχομένου"/>
          <p:cNvSpPr>
            <a:spLocks noGrp="1"/>
          </p:cNvSpPr>
          <p:nvPr>
            <p:ph sz="half" idx="2"/>
          </p:nvPr>
        </p:nvSpPr>
        <p:spPr>
          <a:xfrm>
            <a:off x="4714876" y="1571612"/>
            <a:ext cx="4038600" cy="4681728"/>
          </a:xfrm>
        </p:spPr>
        <p:txBody>
          <a:bodyPr>
            <a:normAutofit fontScale="62500" lnSpcReduction="20000"/>
          </a:bodyPr>
          <a:lstStyle/>
          <a:p>
            <a:r>
              <a:rPr lang="el-GR" sz="5800" b="1" dirty="0" smtClean="0"/>
              <a:t>Περιεχόμενα</a:t>
            </a:r>
          </a:p>
          <a:p>
            <a:endParaRPr lang="el-GR" sz="4000" b="1" dirty="0" smtClean="0"/>
          </a:p>
          <a:p>
            <a:pPr marL="0" lvl="0" indent="0" algn="just" fontAlgn="base">
              <a:spcBef>
                <a:spcPct val="0"/>
              </a:spcBef>
              <a:spcAft>
                <a:spcPct val="0"/>
              </a:spcAft>
              <a:buClrTx/>
              <a:buSzTx/>
              <a:buNone/>
            </a:pPr>
            <a:r>
              <a:rPr lang="el-GR" sz="4000" b="1" dirty="0" smtClean="0"/>
              <a:t> </a:t>
            </a:r>
            <a:r>
              <a:rPr lang="el-GR" sz="4000" b="1" dirty="0" smtClean="0">
                <a:ea typeface="Times New Roman" pitchFamily="18" charset="0"/>
                <a:cs typeface="Times New Roman" pitchFamily="18" charset="0"/>
              </a:rPr>
              <a:t>1</a:t>
            </a:r>
            <a:r>
              <a:rPr lang="el-GR" sz="4000" b="1" baseline="30000" dirty="0" smtClean="0">
                <a:ea typeface="Times New Roman" pitchFamily="18" charset="0"/>
                <a:cs typeface="Times New Roman" pitchFamily="18" charset="0"/>
              </a:rPr>
              <a:t>η</a:t>
            </a:r>
            <a:r>
              <a:rPr lang="el-GR" sz="4000" b="1" dirty="0" smtClean="0">
                <a:ea typeface="Times New Roman" pitchFamily="18" charset="0"/>
                <a:cs typeface="Times New Roman" pitchFamily="18" charset="0"/>
              </a:rPr>
              <a:t> Δ.Ε </a:t>
            </a:r>
            <a:r>
              <a:rPr lang="el-GR" sz="4000" dirty="0" smtClean="0">
                <a:ea typeface="Times New Roman" pitchFamily="18" charset="0"/>
                <a:cs typeface="Times New Roman" pitchFamily="18" charset="0"/>
              </a:rPr>
              <a:t>: Η Θεωρία του Νου</a:t>
            </a:r>
            <a:endParaRPr lang="el-GR" sz="4000" dirty="0" smtClean="0">
              <a:cs typeface="Arial" pitchFamily="34" charset="0"/>
            </a:endParaRPr>
          </a:p>
          <a:p>
            <a:pPr marL="0" lvl="0" indent="0" algn="just" eaLnBrk="0" fontAlgn="base" hangingPunct="0">
              <a:spcBef>
                <a:spcPct val="0"/>
              </a:spcBef>
              <a:spcAft>
                <a:spcPct val="0"/>
              </a:spcAft>
              <a:buClrTx/>
              <a:buSzTx/>
              <a:buNone/>
            </a:pPr>
            <a:r>
              <a:rPr lang="el-GR" sz="4000" b="1" dirty="0" smtClean="0">
                <a:ea typeface="Times New Roman" pitchFamily="18" charset="0"/>
                <a:cs typeface="Times New Roman" pitchFamily="18" charset="0"/>
              </a:rPr>
              <a:t>2</a:t>
            </a:r>
            <a:r>
              <a:rPr lang="el-GR" sz="4000" b="1" baseline="30000" dirty="0" smtClean="0">
                <a:ea typeface="Times New Roman" pitchFamily="18" charset="0"/>
                <a:cs typeface="Times New Roman" pitchFamily="18" charset="0"/>
              </a:rPr>
              <a:t>η</a:t>
            </a:r>
            <a:r>
              <a:rPr lang="el-GR" sz="4000" b="1" dirty="0" smtClean="0">
                <a:ea typeface="Times New Roman" pitchFamily="18" charset="0"/>
                <a:cs typeface="Times New Roman" pitchFamily="18" charset="0"/>
              </a:rPr>
              <a:t> Δ.Ε</a:t>
            </a:r>
            <a:r>
              <a:rPr lang="el-GR" sz="4000" dirty="0" smtClean="0">
                <a:ea typeface="Times New Roman" pitchFamily="18" charset="0"/>
                <a:cs typeface="Times New Roman" pitchFamily="18" charset="0"/>
              </a:rPr>
              <a:t> : Ο Αυτισμός</a:t>
            </a:r>
            <a:endParaRPr lang="el-GR" sz="4000" dirty="0" smtClean="0">
              <a:cs typeface="Arial" pitchFamily="34" charset="0"/>
            </a:endParaRPr>
          </a:p>
          <a:p>
            <a:pPr marL="0" lvl="0" indent="0" algn="just" eaLnBrk="0" fontAlgn="base" hangingPunct="0">
              <a:spcBef>
                <a:spcPct val="0"/>
              </a:spcBef>
              <a:spcAft>
                <a:spcPct val="0"/>
              </a:spcAft>
              <a:buClrTx/>
              <a:buSzTx/>
              <a:buNone/>
            </a:pPr>
            <a:r>
              <a:rPr lang="el-GR" sz="4000" b="1" dirty="0" smtClean="0">
                <a:ea typeface="Times New Roman" pitchFamily="18" charset="0"/>
                <a:cs typeface="Times New Roman" pitchFamily="18" charset="0"/>
              </a:rPr>
              <a:t>3</a:t>
            </a:r>
            <a:r>
              <a:rPr lang="el-GR" sz="4000" b="1" baseline="30000" dirty="0" smtClean="0">
                <a:ea typeface="Times New Roman" pitchFamily="18" charset="0"/>
                <a:cs typeface="Times New Roman" pitchFamily="18" charset="0"/>
              </a:rPr>
              <a:t>η</a:t>
            </a:r>
            <a:r>
              <a:rPr lang="el-GR" sz="4000" b="1" dirty="0" smtClean="0">
                <a:ea typeface="Times New Roman" pitchFamily="18" charset="0"/>
                <a:cs typeface="Times New Roman" pitchFamily="18" charset="0"/>
              </a:rPr>
              <a:t> Δ.Ε</a:t>
            </a:r>
            <a:r>
              <a:rPr lang="el-GR" sz="4000" dirty="0" smtClean="0">
                <a:ea typeface="Times New Roman" pitchFamily="18" charset="0"/>
                <a:cs typeface="Times New Roman" pitchFamily="18" charset="0"/>
              </a:rPr>
              <a:t> : Οι κοινωνικές ιστορίες</a:t>
            </a:r>
            <a:endParaRPr lang="el-GR" sz="4000" dirty="0" smtClean="0">
              <a:cs typeface="Arial" pitchFamily="34" charset="0"/>
            </a:endParaRPr>
          </a:p>
          <a:p>
            <a:pPr marL="0" lvl="0" indent="0" algn="just" eaLnBrk="0" fontAlgn="base" hangingPunct="0">
              <a:spcBef>
                <a:spcPct val="0"/>
              </a:spcBef>
              <a:spcAft>
                <a:spcPct val="0"/>
              </a:spcAft>
              <a:buClrTx/>
              <a:buSzTx/>
              <a:buNone/>
            </a:pPr>
            <a:r>
              <a:rPr lang="el-GR" sz="4000" b="1" dirty="0" smtClean="0">
                <a:ea typeface="Times New Roman" pitchFamily="18" charset="0"/>
                <a:cs typeface="Times New Roman" pitchFamily="18" charset="0"/>
              </a:rPr>
              <a:t>4</a:t>
            </a:r>
            <a:r>
              <a:rPr lang="el-GR" sz="4000" b="1" baseline="30000" dirty="0" smtClean="0">
                <a:ea typeface="Times New Roman" pitchFamily="18" charset="0"/>
                <a:cs typeface="Times New Roman" pitchFamily="18" charset="0"/>
              </a:rPr>
              <a:t>η</a:t>
            </a:r>
            <a:r>
              <a:rPr lang="el-GR" sz="4000" b="1" dirty="0" smtClean="0">
                <a:ea typeface="Times New Roman" pitchFamily="18" charset="0"/>
                <a:cs typeface="Times New Roman" pitchFamily="18" charset="0"/>
              </a:rPr>
              <a:t> Δ.Ε</a:t>
            </a:r>
            <a:r>
              <a:rPr lang="el-GR" sz="4000" dirty="0" smtClean="0">
                <a:ea typeface="Times New Roman" pitchFamily="18" charset="0"/>
                <a:cs typeface="Times New Roman" pitchFamily="18" charset="0"/>
              </a:rPr>
              <a:t> : Το εργαλείο των κοινωνικών ιστοριών ως βοηθός παιδιών με ΔΑΦ (Διάχυτες Αναπτυξιακές Διαταραχές) «Από τη Θεωρία στην Πράξη»</a:t>
            </a:r>
            <a:endParaRPr lang="el-GR" sz="4000" dirty="0" smtClean="0">
              <a:cs typeface="Arial" pitchFamily="34" charset="0"/>
            </a:endParaRPr>
          </a:p>
          <a:p>
            <a:endParaRPr lang="el-GR" sz="4000" b="1" dirty="0"/>
          </a:p>
        </p:txBody>
      </p:sp>
      <p:sp>
        <p:nvSpPr>
          <p:cNvPr id="6" name="5 - TextBox"/>
          <p:cNvSpPr txBox="1"/>
          <p:nvPr/>
        </p:nvSpPr>
        <p:spPr>
          <a:xfrm>
            <a:off x="428596" y="2285992"/>
            <a:ext cx="3786214" cy="4154984"/>
          </a:xfrm>
          <a:prstGeom prst="rect">
            <a:avLst/>
          </a:prstGeom>
          <a:noFill/>
        </p:spPr>
        <p:txBody>
          <a:bodyPr wrap="square" rtlCol="0">
            <a:spAutoFit/>
          </a:bodyPr>
          <a:lstStyle/>
          <a:p>
            <a:r>
              <a:rPr lang="el-GR" sz="2400" dirty="0" smtClean="0"/>
              <a:t>Ο σχεδιασμός ενός </a:t>
            </a:r>
            <a:r>
              <a:rPr lang="el-GR" sz="2400" dirty="0" err="1" smtClean="0"/>
              <a:t>διαδραστικού</a:t>
            </a:r>
            <a:r>
              <a:rPr lang="el-GR" sz="2400" dirty="0" smtClean="0"/>
              <a:t> Ε.Υ., που δίνει τη δυνατότητα στους εκπαιδευόμενους να μελετήσουν αυτόνομα και αυτόβουλα  τη μέθοδο των Κοινωνικών Ιστοριών σχετικά με την ενίσχυση των συναισθηματικών δυσκολιών παιδιών με αυτισμό  </a:t>
            </a:r>
            <a:endParaRPr lang="el-G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noGrp="1"/>
          </p:cNvSpPr>
          <p:nvPr>
            <p:ph type="title"/>
          </p:nvPr>
        </p:nvSpPr>
        <p:spPr>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300" dirty="0" smtClean="0">
                <a:solidFill>
                  <a:schemeClr val="tx1"/>
                </a:solidFill>
                <a:latin typeface="+mj-lt"/>
                <a:ea typeface="+mj-ea"/>
                <a:cs typeface="+mj-cs"/>
              </a:rPr>
              <a:t>6</a:t>
            </a:r>
            <a:r>
              <a:rPr kumimoji="0" lang="el-GR" sz="3300" b="0" i="0" u="none" strike="noStrike" kern="1200" cap="none" spc="0" normalizeH="0" baseline="0" noProof="0" dirty="0" smtClean="0">
                <a:ln>
                  <a:noFill/>
                </a:ln>
                <a:solidFill>
                  <a:schemeClr val="tx1"/>
                </a:solidFill>
                <a:effectLst/>
                <a:uLnTx/>
                <a:uFillTx/>
                <a:latin typeface="+mj-lt"/>
                <a:ea typeface="+mj-ea"/>
                <a:cs typeface="+mj-cs"/>
              </a:rPr>
              <a:t>. </a:t>
            </a:r>
            <a:r>
              <a:rPr lang="el-GR" dirty="0" smtClean="0">
                <a:solidFill>
                  <a:schemeClr val="tx1"/>
                </a:solidFill>
              </a:rPr>
              <a:t>Παραγόμενο εκπαιδευτικό υλικό 2/3</a:t>
            </a:r>
            <a:endParaRPr kumimoji="0" lang="el-GR" sz="33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9 - TextBox"/>
          <p:cNvSpPr txBox="1"/>
          <p:nvPr/>
        </p:nvSpPr>
        <p:spPr>
          <a:xfrm>
            <a:off x="1071538" y="1571612"/>
            <a:ext cx="6715172" cy="523220"/>
          </a:xfrm>
          <a:prstGeom prst="rect">
            <a:avLst/>
          </a:prstGeom>
          <a:noFill/>
        </p:spPr>
        <p:txBody>
          <a:bodyPr wrap="square" rtlCol="0">
            <a:spAutoFit/>
          </a:bodyPr>
          <a:lstStyle/>
          <a:p>
            <a:pPr algn="ctr"/>
            <a:r>
              <a:rPr lang="el-GR" sz="2800" dirty="0" smtClean="0"/>
              <a:t>Αρχές ανάπτυξης Εκπαιδευτικού Υλικού</a:t>
            </a:r>
            <a:endParaRPr lang="el-GR" sz="2800" dirty="0"/>
          </a:p>
        </p:txBody>
      </p:sp>
      <p:sp>
        <p:nvSpPr>
          <p:cNvPr id="12" name="11 - Βέλος προς τα κάτω"/>
          <p:cNvSpPr/>
          <p:nvPr/>
        </p:nvSpPr>
        <p:spPr>
          <a:xfrm>
            <a:off x="1285852" y="2285992"/>
            <a:ext cx="1285884" cy="1500198"/>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Βέλος προς τα κάτω"/>
          <p:cNvSpPr/>
          <p:nvPr/>
        </p:nvSpPr>
        <p:spPr>
          <a:xfrm>
            <a:off x="6357950" y="2285992"/>
            <a:ext cx="1357322" cy="1428760"/>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Έλλειψη"/>
          <p:cNvSpPr/>
          <p:nvPr/>
        </p:nvSpPr>
        <p:spPr>
          <a:xfrm>
            <a:off x="642910" y="3786190"/>
            <a:ext cx="4000528" cy="2714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u="sng" dirty="0" smtClean="0"/>
              <a:t>Θεωρίες μάθησης </a:t>
            </a:r>
          </a:p>
          <a:p>
            <a:pPr algn="ctr">
              <a:buFont typeface="Arial" pitchFamily="34" charset="0"/>
              <a:buChar char="•"/>
            </a:pPr>
            <a:r>
              <a:rPr lang="el-GR" sz="2400" dirty="0" smtClean="0"/>
              <a:t>Συμπεριφορισμός</a:t>
            </a:r>
          </a:p>
          <a:p>
            <a:pPr algn="ctr">
              <a:buFont typeface="Arial" pitchFamily="34" charset="0"/>
              <a:buChar char="•"/>
            </a:pPr>
            <a:r>
              <a:rPr lang="el-GR" sz="2400" dirty="0" smtClean="0"/>
              <a:t>Κοινωνικός </a:t>
            </a:r>
            <a:r>
              <a:rPr lang="el-GR" sz="2400" dirty="0" err="1" smtClean="0"/>
              <a:t>εποικοδομισμός</a:t>
            </a:r>
            <a:endParaRPr lang="el-GR" sz="2400" dirty="0" smtClean="0"/>
          </a:p>
          <a:p>
            <a:pPr algn="ctr">
              <a:buFont typeface="Arial" pitchFamily="34" charset="0"/>
              <a:buChar char="•"/>
            </a:pPr>
            <a:r>
              <a:rPr lang="el-GR" sz="2400" dirty="0" smtClean="0"/>
              <a:t>Γνωστικές θεωρίες </a:t>
            </a:r>
            <a:endParaRPr lang="el-GR" sz="2400" dirty="0"/>
          </a:p>
        </p:txBody>
      </p:sp>
      <p:sp>
        <p:nvSpPr>
          <p:cNvPr id="15" name="14 - Έλλειψη"/>
          <p:cNvSpPr/>
          <p:nvPr/>
        </p:nvSpPr>
        <p:spPr>
          <a:xfrm>
            <a:off x="4929190" y="3786190"/>
            <a:ext cx="3929090" cy="27860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u="sng" dirty="0" smtClean="0"/>
              <a:t>Αρχές σχεδιασμού Ε.Υ. για ΕξΑΕ</a:t>
            </a:r>
          </a:p>
          <a:p>
            <a:pPr marL="285750" indent="-285750" algn="just">
              <a:buFont typeface="Arial" panose="020B0604020202020204" pitchFamily="34" charset="0"/>
              <a:buChar char="•"/>
            </a:pPr>
            <a:r>
              <a:rPr lang="el-GR" dirty="0" smtClean="0">
                <a:solidFill>
                  <a:schemeClr val="bg1"/>
                </a:solidFill>
              </a:rPr>
              <a:t>Αρχές </a:t>
            </a:r>
            <a:r>
              <a:rPr lang="en-US" dirty="0" smtClean="0">
                <a:solidFill>
                  <a:schemeClr val="bg1"/>
                </a:solidFill>
              </a:rPr>
              <a:t>Holmberg</a:t>
            </a:r>
          </a:p>
          <a:p>
            <a:pPr marL="285750" indent="-285750" algn="just">
              <a:buFont typeface="Arial" panose="020B0604020202020204" pitchFamily="34" charset="0"/>
              <a:buChar char="•"/>
            </a:pPr>
            <a:r>
              <a:rPr lang="el-GR" dirty="0" smtClean="0">
                <a:solidFill>
                  <a:schemeClr val="bg1"/>
                </a:solidFill>
              </a:rPr>
              <a:t>Αρχές Πολυμεσικής Μάθησης- </a:t>
            </a:r>
            <a:r>
              <a:rPr lang="en-US" dirty="0" smtClean="0">
                <a:solidFill>
                  <a:schemeClr val="bg1"/>
                </a:solidFill>
              </a:rPr>
              <a:t>Mayer</a:t>
            </a:r>
            <a:endParaRPr lang="el-GR" dirty="0" smtClean="0">
              <a:solidFill>
                <a:schemeClr val="bg1"/>
              </a:solidFill>
            </a:endParaRPr>
          </a:p>
          <a:p>
            <a:pPr marL="285750" indent="-285750" algn="just">
              <a:buFont typeface="Arial" panose="020B0604020202020204" pitchFamily="34" charset="0"/>
              <a:buChar char="•"/>
            </a:pPr>
            <a:r>
              <a:rPr lang="el-GR" dirty="0" smtClean="0"/>
              <a:t>Αρχές σχεδιασμού Ε.Υ. κατά </a:t>
            </a:r>
            <a:r>
              <a:rPr lang="el-GR" dirty="0" err="1" smtClean="0"/>
              <a:t>Σπανακά</a:t>
            </a:r>
            <a:r>
              <a:rPr lang="el-GR" dirty="0" smtClean="0"/>
              <a:t> και Λιοναράκη </a:t>
            </a:r>
          </a:p>
          <a:p>
            <a:pPr algn="ctr">
              <a:buFont typeface="Arial" pitchFamily="34" charset="0"/>
              <a:buChar char="•"/>
            </a:pP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10658</TotalTime>
  <Words>1217</Words>
  <Application>Microsoft Office PowerPoint</Application>
  <PresentationFormat>Προβολή στην οθόνη (4:3)</PresentationFormat>
  <Paragraphs>151</Paragraphs>
  <Slides>21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Δημοτικός</vt:lpstr>
      <vt:lpstr>Σχεδιασμός, υλοποίηση και αποτίμηση εκπαιδευτικού υλικού με τη μέθοδο της Εξ Αποστάσεως Εκπαίδευσης,  με θέμα την ανάπτυξη δεξιοτήτων της «Θεωρίας του Νου», μέσα από τη χρήση κοινωνικών ιστοριών, με σκοπό την ενίσχυση της κοινωνικο-συναισθηματικής ανάπτυξης παιδιών με αυτισμό.</vt:lpstr>
      <vt:lpstr>1. Σκοπός</vt:lpstr>
      <vt:lpstr>2. Συνεισφορά της διπλωματικής</vt:lpstr>
      <vt:lpstr>Ερευνητικ</vt:lpstr>
      <vt:lpstr>4. Δομή της εργασίας</vt:lpstr>
      <vt:lpstr>5. Θεωρητικό πλαίσιο 1/2</vt:lpstr>
      <vt:lpstr>5. Θεωρητικό πλαίσιο 2/2</vt:lpstr>
      <vt:lpstr>6. Παραγόμενο εκπαιδευτικό υλικό 1/3</vt:lpstr>
      <vt:lpstr>6. Παραγόμενο εκπαιδευτικό υλικό 2/3</vt:lpstr>
      <vt:lpstr>6. Παραγόμενο εκπαιδευτικό υλικό 3/3</vt:lpstr>
      <vt:lpstr>   7. Αποτίμηση Εκπαιδευτικού Υλικού ½ </vt:lpstr>
      <vt:lpstr>7. Αποτίμηση Εκπαιδευτικού Υλικού 2/2 Αποτελέσματα – Κύρια ευρήματα</vt:lpstr>
      <vt:lpstr>8. Συμπεράσματα 1/6</vt:lpstr>
      <vt:lpstr>8. Συμπεράσματα 2/6</vt:lpstr>
      <vt:lpstr>8. Συμπεράσματα 3/6</vt:lpstr>
      <vt:lpstr>8. Συμπεράσματα 4/6</vt:lpstr>
      <vt:lpstr>8. Συμπεράσματα 5/6</vt:lpstr>
      <vt:lpstr>8. Συμπεράσματα 6/6</vt:lpstr>
      <vt:lpstr>9. Περιορισμοί έρευνας</vt:lpstr>
      <vt:lpstr>10. Προτάσεις για μελλοντική έρευνα</vt:lpstr>
      <vt:lpstr>Τέλος παρουσίασης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Σχεδιασμός, υλοποίηση και αποτίμηση εκπαιδευτικού υλικού με τη μέθοδο της Εξ Αποστάσεως Εκπαίδευσης,  με θέμα την ανάπτυξη δεξιοτήτων της «Θεωρίας του Νου», μέσα από τη χρήση κοινωνικών ιστοριών, με σκοπό την ενίσχυση της κοινωνικο-συναισθηματικής ανάπτυξης παιδιών με αυτισμό.</dc:title>
  <dc:creator>Natalia Anagnostopoulou</dc:creator>
  <cp:lastModifiedBy>Natalia Anagnostopoulou</cp:lastModifiedBy>
  <cp:revision>23</cp:revision>
  <dcterms:created xsi:type="dcterms:W3CDTF">2023-01-24T21:05:44Z</dcterms:created>
  <dcterms:modified xsi:type="dcterms:W3CDTF">2023-02-19T21:08:24Z</dcterms:modified>
</cp:coreProperties>
</file>