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98" r:id="rId3"/>
    <p:sldId id="315" r:id="rId4"/>
    <p:sldId id="377" r:id="rId5"/>
    <p:sldId id="259" r:id="rId6"/>
    <p:sldId id="327" r:id="rId7"/>
    <p:sldId id="381" r:id="rId8"/>
    <p:sldId id="410" r:id="rId9"/>
    <p:sldId id="340" r:id="rId10"/>
    <p:sldId id="359" r:id="rId11"/>
    <p:sldId id="403" r:id="rId12"/>
    <p:sldId id="363" r:id="rId13"/>
    <p:sldId id="379" r:id="rId14"/>
    <p:sldId id="333" r:id="rId15"/>
    <p:sldId id="406" r:id="rId16"/>
    <p:sldId id="375" r:id="rId17"/>
    <p:sldId id="371" r:id="rId18"/>
    <p:sldId id="382" r:id="rId19"/>
    <p:sldId id="367" r:id="rId20"/>
    <p:sldId id="370" r:id="rId21"/>
    <p:sldId id="383" r:id="rId22"/>
    <p:sldId id="344" r:id="rId23"/>
    <p:sldId id="391" r:id="rId24"/>
    <p:sldId id="349" r:id="rId25"/>
    <p:sldId id="347" r:id="rId26"/>
    <p:sldId id="350" r:id="rId27"/>
    <p:sldId id="397" r:id="rId28"/>
    <p:sldId id="353" r:id="rId29"/>
    <p:sldId id="355" r:id="rId30"/>
    <p:sldId id="337" r:id="rId31"/>
    <p:sldId id="40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ykeria Gkouvatsou" initials="GG" lastIdx="1" clrIdx="0">
    <p:extLst>
      <p:ext uri="{19B8F6BF-5375-455C-9EA6-DF929625EA0E}">
        <p15:presenceInfo xmlns:p15="http://schemas.microsoft.com/office/powerpoint/2012/main" userId="c2364c034fa2c0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222A35"/>
    <a:srgbClr val="F5F6F8"/>
    <a:srgbClr val="EBD29B"/>
    <a:srgbClr val="00487E"/>
    <a:srgbClr val="002060"/>
    <a:srgbClr val="B91414"/>
    <a:srgbClr val="A40000"/>
    <a:srgbClr val="EC464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6" autoAdjust="0"/>
    <p:restoredTop sz="93613" autoAdjust="0"/>
  </p:normalViewPr>
  <p:slideViewPr>
    <p:cSldViewPr snapToGrid="0">
      <p:cViewPr varScale="1">
        <p:scale>
          <a:sx n="68" d="100"/>
          <a:sy n="68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3113A-5F7F-4C74-A83B-DFB61E4085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C10D29C-C488-496B-85DE-4248BBE6EB8E}">
      <dgm:prSet phldrT="[Κείμενο]"/>
      <dgm:spPr>
        <a:solidFill>
          <a:srgbClr val="00487E"/>
        </a:solidFill>
      </dgm:spPr>
      <dgm:t>
        <a:bodyPr/>
        <a:lstStyle/>
        <a:p>
          <a:r>
            <a:rPr lang="el-GR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Πληροφορικός γραμματισμός</a:t>
          </a:r>
          <a:endParaRPr lang="el-GR" b="1" dirty="0"/>
        </a:p>
      </dgm:t>
    </dgm:pt>
    <dgm:pt modelId="{AF0A8805-D67F-4D4B-A9CD-46E5CAEC0F15}" type="parTrans" cxnId="{67E2E5BC-E630-45BD-9A88-1565F2A83B46}">
      <dgm:prSet/>
      <dgm:spPr/>
      <dgm:t>
        <a:bodyPr/>
        <a:lstStyle/>
        <a:p>
          <a:endParaRPr lang="el-GR"/>
        </a:p>
      </dgm:t>
    </dgm:pt>
    <dgm:pt modelId="{F85DA822-47B8-42A5-BF42-E61EC0BA811C}" type="sibTrans" cxnId="{67E2E5BC-E630-45BD-9A88-1565F2A83B46}">
      <dgm:prSet/>
      <dgm:spPr/>
      <dgm:t>
        <a:bodyPr/>
        <a:lstStyle/>
        <a:p>
          <a:endParaRPr lang="el-GR"/>
        </a:p>
      </dgm:t>
    </dgm:pt>
    <dgm:pt modelId="{8C8F033E-0747-424A-98CB-7B59BECCDDFA}">
      <dgm:prSet phldrT="[Κείμενο]"/>
      <dgm:spPr>
        <a:solidFill>
          <a:srgbClr val="00487E"/>
        </a:solidFill>
      </dgm:spPr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Επικοινωνία &amp; συνεργασία</a:t>
          </a:r>
          <a:endParaRPr lang="el-GR" b="1" dirty="0">
            <a:solidFill>
              <a:schemeClr val="bg1"/>
            </a:solidFill>
          </a:endParaRPr>
        </a:p>
      </dgm:t>
    </dgm:pt>
    <dgm:pt modelId="{54E8B626-9F6D-401D-954C-8780B7E58C1A}" type="parTrans" cxnId="{DFBA347A-AAB4-47FA-A837-C16F47E6E7F1}">
      <dgm:prSet/>
      <dgm:spPr/>
      <dgm:t>
        <a:bodyPr/>
        <a:lstStyle/>
        <a:p>
          <a:endParaRPr lang="el-GR"/>
        </a:p>
      </dgm:t>
    </dgm:pt>
    <dgm:pt modelId="{772CE481-A761-4FC6-ACBD-06664E46D270}" type="sibTrans" cxnId="{DFBA347A-AAB4-47FA-A837-C16F47E6E7F1}">
      <dgm:prSet/>
      <dgm:spPr/>
      <dgm:t>
        <a:bodyPr/>
        <a:lstStyle/>
        <a:p>
          <a:endParaRPr lang="el-GR"/>
        </a:p>
      </dgm:t>
    </dgm:pt>
    <dgm:pt modelId="{D32AF4F8-C2A6-4E45-935D-14F72B06FC40}">
      <dgm:prSet phldrT="[Κείμενο]"/>
      <dgm:spPr>
        <a:solidFill>
          <a:srgbClr val="00487E"/>
        </a:solidFill>
      </dgm:spPr>
      <dgm:t>
        <a:bodyPr/>
        <a:lstStyle/>
        <a:p>
          <a:r>
            <a:rPr lang="el-GR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Δημιουργία ψηφιακού περιεχομένου</a:t>
          </a:r>
          <a:endParaRPr lang="el-GR" b="1" dirty="0"/>
        </a:p>
      </dgm:t>
    </dgm:pt>
    <dgm:pt modelId="{12A53A10-0CE9-4455-B754-6FA1AC2E8D0A}" type="parTrans" cxnId="{C932D8C9-1E0F-4BA2-89D8-7448B59C834A}">
      <dgm:prSet/>
      <dgm:spPr/>
      <dgm:t>
        <a:bodyPr/>
        <a:lstStyle/>
        <a:p>
          <a:endParaRPr lang="el-GR"/>
        </a:p>
      </dgm:t>
    </dgm:pt>
    <dgm:pt modelId="{199C5D0E-1140-4876-8FD4-A30CD298CE86}" type="sibTrans" cxnId="{C932D8C9-1E0F-4BA2-89D8-7448B59C834A}">
      <dgm:prSet/>
      <dgm:spPr/>
      <dgm:t>
        <a:bodyPr/>
        <a:lstStyle/>
        <a:p>
          <a:endParaRPr lang="el-GR"/>
        </a:p>
      </dgm:t>
    </dgm:pt>
    <dgm:pt modelId="{6876EE27-B7D2-47E7-BA9F-4C4BB92DA333}">
      <dgm:prSet phldrT="[Κείμενο]"/>
      <dgm:spPr>
        <a:solidFill>
          <a:srgbClr val="00487E"/>
        </a:solidFill>
      </dgm:spPr>
      <dgm:t>
        <a:bodyPr/>
        <a:lstStyle/>
        <a:p>
          <a:r>
            <a:rPr lang="el-GR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Επίλυση προβλημάτων</a:t>
          </a:r>
          <a:endParaRPr lang="el-GR" b="1" dirty="0"/>
        </a:p>
      </dgm:t>
    </dgm:pt>
    <dgm:pt modelId="{6C1838AA-2FFB-4399-8E1F-C7C04450EAB7}" type="parTrans" cxnId="{4EF4FC5B-32D3-45F4-8C2E-B0EDEA3757E9}">
      <dgm:prSet/>
      <dgm:spPr/>
      <dgm:t>
        <a:bodyPr/>
        <a:lstStyle/>
        <a:p>
          <a:endParaRPr lang="el-GR"/>
        </a:p>
      </dgm:t>
    </dgm:pt>
    <dgm:pt modelId="{1CE08120-BD9A-4FB8-8D68-9218B61608C5}" type="sibTrans" cxnId="{4EF4FC5B-32D3-45F4-8C2E-B0EDEA3757E9}">
      <dgm:prSet/>
      <dgm:spPr/>
      <dgm:t>
        <a:bodyPr/>
        <a:lstStyle/>
        <a:p>
          <a:endParaRPr lang="el-GR"/>
        </a:p>
      </dgm:t>
    </dgm:pt>
    <dgm:pt modelId="{6823046C-B2FD-4780-BF74-25F6F2F63E30}">
      <dgm:prSet phldrT="[Κείμενο]"/>
      <dgm:spPr>
        <a:solidFill>
          <a:srgbClr val="00487E"/>
        </a:solidFill>
      </dgm:spPr>
      <dgm:t>
        <a:bodyPr/>
        <a:lstStyle/>
        <a:p>
          <a:r>
            <a:rPr lang="el-GR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ασφάλεια</a:t>
          </a:r>
          <a:endParaRPr lang="el-GR" b="1" dirty="0"/>
        </a:p>
      </dgm:t>
    </dgm:pt>
    <dgm:pt modelId="{1170A3C2-92A7-4B94-AB26-D0D30D1B08B9}" type="sibTrans" cxnId="{1B36B0EF-4863-4FB3-80AF-C5E6CC7EDBD9}">
      <dgm:prSet/>
      <dgm:spPr/>
      <dgm:t>
        <a:bodyPr/>
        <a:lstStyle/>
        <a:p>
          <a:endParaRPr lang="el-GR"/>
        </a:p>
      </dgm:t>
    </dgm:pt>
    <dgm:pt modelId="{9612E534-9914-4DCB-AD56-FCA61330E522}" type="parTrans" cxnId="{1B36B0EF-4863-4FB3-80AF-C5E6CC7EDBD9}">
      <dgm:prSet/>
      <dgm:spPr/>
      <dgm:t>
        <a:bodyPr/>
        <a:lstStyle/>
        <a:p>
          <a:endParaRPr lang="el-GR"/>
        </a:p>
      </dgm:t>
    </dgm:pt>
    <dgm:pt modelId="{5C40C02A-B983-4B46-8254-5210BFA8C431}" type="pres">
      <dgm:prSet presAssocID="{C323113A-5F7F-4C74-A83B-DFB61E4085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71F40AD-DEF2-4D9D-B6A4-A18EEA083381}" type="pres">
      <dgm:prSet presAssocID="{3C10D29C-C488-496B-85DE-4248BBE6EB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CA4C61-95AB-4DFB-89B0-0966EE8B6307}" type="pres">
      <dgm:prSet presAssocID="{F85DA822-47B8-42A5-BF42-E61EC0BA811C}" presName="sibTrans" presStyleCnt="0"/>
      <dgm:spPr/>
    </dgm:pt>
    <dgm:pt modelId="{821344B8-7BA5-448C-91D8-400A6AEC4796}" type="pres">
      <dgm:prSet presAssocID="{8C8F033E-0747-424A-98CB-7B59BECCDD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F3CE26-4978-465B-8CEB-FB508E03C7CB}" type="pres">
      <dgm:prSet presAssocID="{772CE481-A761-4FC6-ACBD-06664E46D270}" presName="sibTrans" presStyleCnt="0"/>
      <dgm:spPr/>
    </dgm:pt>
    <dgm:pt modelId="{621F3D76-7868-43DB-A3E2-F9DF52BEAC99}" type="pres">
      <dgm:prSet presAssocID="{D32AF4F8-C2A6-4E45-935D-14F72B06FC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DDEDD2-9752-4A63-906C-0AF7E2AD2E94}" type="pres">
      <dgm:prSet presAssocID="{199C5D0E-1140-4876-8FD4-A30CD298CE86}" presName="sibTrans" presStyleCnt="0"/>
      <dgm:spPr/>
    </dgm:pt>
    <dgm:pt modelId="{6589D8F2-E638-4A81-AD3E-133461AA6DD0}" type="pres">
      <dgm:prSet presAssocID="{6823046C-B2FD-4780-BF74-25F6F2F63E30}" presName="node" presStyleLbl="node1" presStyleIdx="3" presStyleCnt="5" custLinFactNeighborX="1212" custLinFactNeighborY="-10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0ABBB3-6A22-48E4-AEF4-78CDAE1FCA7B}" type="pres">
      <dgm:prSet presAssocID="{1170A3C2-92A7-4B94-AB26-D0D30D1B08B9}" presName="sibTrans" presStyleCnt="0"/>
      <dgm:spPr/>
    </dgm:pt>
    <dgm:pt modelId="{9360C0D6-2753-4A47-9EF6-FFB2681EC75B}" type="pres">
      <dgm:prSet presAssocID="{6876EE27-B7D2-47E7-BA9F-4C4BB92DA3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EA3F319-7C2C-4F5A-BB79-16033B21FE8E}" type="presOf" srcId="{C323113A-5F7F-4C74-A83B-DFB61E4085C8}" destId="{5C40C02A-B983-4B46-8254-5210BFA8C431}" srcOrd="0" destOrd="0" presId="urn:microsoft.com/office/officeart/2005/8/layout/default"/>
    <dgm:cxn modelId="{DFBA347A-AAB4-47FA-A837-C16F47E6E7F1}" srcId="{C323113A-5F7F-4C74-A83B-DFB61E4085C8}" destId="{8C8F033E-0747-424A-98CB-7B59BECCDDFA}" srcOrd="1" destOrd="0" parTransId="{54E8B626-9F6D-401D-954C-8780B7E58C1A}" sibTransId="{772CE481-A761-4FC6-ACBD-06664E46D270}"/>
    <dgm:cxn modelId="{9678AC2A-5C1E-4D9C-B8B9-A49E62D45CC7}" type="presOf" srcId="{6823046C-B2FD-4780-BF74-25F6F2F63E30}" destId="{6589D8F2-E638-4A81-AD3E-133461AA6DD0}" srcOrd="0" destOrd="0" presId="urn:microsoft.com/office/officeart/2005/8/layout/default"/>
    <dgm:cxn modelId="{74208DE9-6ACB-41A0-9B43-711BF8581DF6}" type="presOf" srcId="{8C8F033E-0747-424A-98CB-7B59BECCDDFA}" destId="{821344B8-7BA5-448C-91D8-400A6AEC4796}" srcOrd="0" destOrd="0" presId="urn:microsoft.com/office/officeart/2005/8/layout/default"/>
    <dgm:cxn modelId="{1F00DD3C-07E2-4AF5-A77B-E2786FDFAF94}" type="presOf" srcId="{6876EE27-B7D2-47E7-BA9F-4C4BB92DA333}" destId="{9360C0D6-2753-4A47-9EF6-FFB2681EC75B}" srcOrd="0" destOrd="0" presId="urn:microsoft.com/office/officeart/2005/8/layout/default"/>
    <dgm:cxn modelId="{1B36B0EF-4863-4FB3-80AF-C5E6CC7EDBD9}" srcId="{C323113A-5F7F-4C74-A83B-DFB61E4085C8}" destId="{6823046C-B2FD-4780-BF74-25F6F2F63E30}" srcOrd="3" destOrd="0" parTransId="{9612E534-9914-4DCB-AD56-FCA61330E522}" sibTransId="{1170A3C2-92A7-4B94-AB26-D0D30D1B08B9}"/>
    <dgm:cxn modelId="{4EF4FC5B-32D3-45F4-8C2E-B0EDEA3757E9}" srcId="{C323113A-5F7F-4C74-A83B-DFB61E4085C8}" destId="{6876EE27-B7D2-47E7-BA9F-4C4BB92DA333}" srcOrd="4" destOrd="0" parTransId="{6C1838AA-2FFB-4399-8E1F-C7C04450EAB7}" sibTransId="{1CE08120-BD9A-4FB8-8D68-9218B61608C5}"/>
    <dgm:cxn modelId="{67E2E5BC-E630-45BD-9A88-1565F2A83B46}" srcId="{C323113A-5F7F-4C74-A83B-DFB61E4085C8}" destId="{3C10D29C-C488-496B-85DE-4248BBE6EB8E}" srcOrd="0" destOrd="0" parTransId="{AF0A8805-D67F-4D4B-A9CD-46E5CAEC0F15}" sibTransId="{F85DA822-47B8-42A5-BF42-E61EC0BA811C}"/>
    <dgm:cxn modelId="{B71328D3-B2FE-4F06-9230-EAC6F0793D23}" type="presOf" srcId="{3C10D29C-C488-496B-85DE-4248BBE6EB8E}" destId="{771F40AD-DEF2-4D9D-B6A4-A18EEA083381}" srcOrd="0" destOrd="0" presId="urn:microsoft.com/office/officeart/2005/8/layout/default"/>
    <dgm:cxn modelId="{62488EAA-D522-4B1F-9D98-F7E96AE72DC1}" type="presOf" srcId="{D32AF4F8-C2A6-4E45-935D-14F72B06FC40}" destId="{621F3D76-7868-43DB-A3E2-F9DF52BEAC99}" srcOrd="0" destOrd="0" presId="urn:microsoft.com/office/officeart/2005/8/layout/default"/>
    <dgm:cxn modelId="{C932D8C9-1E0F-4BA2-89D8-7448B59C834A}" srcId="{C323113A-5F7F-4C74-A83B-DFB61E4085C8}" destId="{D32AF4F8-C2A6-4E45-935D-14F72B06FC40}" srcOrd="2" destOrd="0" parTransId="{12A53A10-0CE9-4455-B754-6FA1AC2E8D0A}" sibTransId="{199C5D0E-1140-4876-8FD4-A30CD298CE86}"/>
    <dgm:cxn modelId="{3CB0DE46-013B-4D29-A4E0-81ABC8599FD2}" type="presParOf" srcId="{5C40C02A-B983-4B46-8254-5210BFA8C431}" destId="{771F40AD-DEF2-4D9D-B6A4-A18EEA083381}" srcOrd="0" destOrd="0" presId="urn:microsoft.com/office/officeart/2005/8/layout/default"/>
    <dgm:cxn modelId="{6ACB44EE-877E-478D-A405-9C6BD4D6D5D2}" type="presParOf" srcId="{5C40C02A-B983-4B46-8254-5210BFA8C431}" destId="{AECA4C61-95AB-4DFB-89B0-0966EE8B6307}" srcOrd="1" destOrd="0" presId="urn:microsoft.com/office/officeart/2005/8/layout/default"/>
    <dgm:cxn modelId="{EC0DEBC9-5103-478C-90C0-4258E6F81210}" type="presParOf" srcId="{5C40C02A-B983-4B46-8254-5210BFA8C431}" destId="{821344B8-7BA5-448C-91D8-400A6AEC4796}" srcOrd="2" destOrd="0" presId="urn:microsoft.com/office/officeart/2005/8/layout/default"/>
    <dgm:cxn modelId="{836D8BBD-F23A-44BF-9D89-9AA004CF6E97}" type="presParOf" srcId="{5C40C02A-B983-4B46-8254-5210BFA8C431}" destId="{16F3CE26-4978-465B-8CEB-FB508E03C7CB}" srcOrd="3" destOrd="0" presId="urn:microsoft.com/office/officeart/2005/8/layout/default"/>
    <dgm:cxn modelId="{761AE3CE-175F-46DE-B87A-1427EC263BC7}" type="presParOf" srcId="{5C40C02A-B983-4B46-8254-5210BFA8C431}" destId="{621F3D76-7868-43DB-A3E2-F9DF52BEAC99}" srcOrd="4" destOrd="0" presId="urn:microsoft.com/office/officeart/2005/8/layout/default"/>
    <dgm:cxn modelId="{2D3705CE-D932-4F8A-A4D7-BC51EAD59A4A}" type="presParOf" srcId="{5C40C02A-B983-4B46-8254-5210BFA8C431}" destId="{22DDEDD2-9752-4A63-906C-0AF7E2AD2E94}" srcOrd="5" destOrd="0" presId="urn:microsoft.com/office/officeart/2005/8/layout/default"/>
    <dgm:cxn modelId="{ED581B15-9FE9-41F8-A347-CAE75D6F5241}" type="presParOf" srcId="{5C40C02A-B983-4B46-8254-5210BFA8C431}" destId="{6589D8F2-E638-4A81-AD3E-133461AA6DD0}" srcOrd="6" destOrd="0" presId="urn:microsoft.com/office/officeart/2005/8/layout/default"/>
    <dgm:cxn modelId="{CC481695-2303-4135-A30F-F2B6882F5D84}" type="presParOf" srcId="{5C40C02A-B983-4B46-8254-5210BFA8C431}" destId="{980ABBB3-6A22-48E4-AEF4-78CDAE1FCA7B}" srcOrd="7" destOrd="0" presId="urn:microsoft.com/office/officeart/2005/8/layout/default"/>
    <dgm:cxn modelId="{2C668609-0C01-49B6-995A-4587261664ED}" type="presParOf" srcId="{5C40C02A-B983-4B46-8254-5210BFA8C431}" destId="{9360C0D6-2753-4A47-9EF6-FFB2681EC7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CD4B9-7152-4DEC-A6D0-5684E27DA07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2F085D2-BAEC-4E57-98CC-229FA7EA1667}">
      <dgm:prSet phldrT="[Κείμενο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Dig comp</a:t>
          </a:r>
          <a:endParaRPr lang="el-GR" sz="2800" b="1" dirty="0">
            <a:solidFill>
              <a:schemeClr val="tx1"/>
            </a:solidFill>
          </a:endParaRPr>
        </a:p>
      </dgm:t>
    </dgm:pt>
    <dgm:pt modelId="{7C44EF04-14FC-4647-81BF-94AFE4145616}" type="parTrans" cxnId="{2EDD3ED7-60E6-4167-9925-07D1CFBD9FE8}">
      <dgm:prSet/>
      <dgm:spPr/>
      <dgm:t>
        <a:bodyPr/>
        <a:lstStyle/>
        <a:p>
          <a:endParaRPr lang="el-GR"/>
        </a:p>
      </dgm:t>
    </dgm:pt>
    <dgm:pt modelId="{3171E116-367A-4B8D-B9BE-40B9916374A7}" type="sibTrans" cxnId="{2EDD3ED7-60E6-4167-9925-07D1CFBD9FE8}">
      <dgm:prSet/>
      <dgm:spPr/>
      <dgm:t>
        <a:bodyPr/>
        <a:lstStyle/>
        <a:p>
          <a:endParaRPr lang="el-GR"/>
        </a:p>
      </dgm:t>
    </dgm:pt>
    <dgm:pt modelId="{33E37DAD-9382-4AEF-A3ED-5C18F9B10329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eTwinning</a:t>
          </a:r>
          <a:endParaRPr lang="el-GR" sz="2600" b="1" dirty="0">
            <a:solidFill>
              <a:schemeClr val="tx1"/>
            </a:solidFill>
          </a:endParaRPr>
        </a:p>
      </dgm:t>
    </dgm:pt>
    <dgm:pt modelId="{5E4A6C66-8769-4FFA-B6AB-599F40F24B03}" type="parTrans" cxnId="{4352D062-0B2E-49DA-90A4-1000C17C0B36}">
      <dgm:prSet/>
      <dgm:spPr/>
      <dgm:t>
        <a:bodyPr/>
        <a:lstStyle/>
        <a:p>
          <a:endParaRPr lang="el-GR"/>
        </a:p>
      </dgm:t>
    </dgm:pt>
    <dgm:pt modelId="{7C951B06-6727-4169-95AD-AB72F2B4C654}" type="sibTrans" cxnId="{4352D062-0B2E-49DA-90A4-1000C17C0B36}">
      <dgm:prSet/>
      <dgm:spPr/>
      <dgm:t>
        <a:bodyPr/>
        <a:lstStyle/>
        <a:p>
          <a:endParaRPr lang="el-GR"/>
        </a:p>
      </dgm:t>
    </dgm:pt>
    <dgm:pt modelId="{780947B0-57BE-469A-AF64-ADEF86DCC7B5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>
              <a:solidFill>
                <a:schemeClr val="tx1"/>
              </a:solidFill>
            </a:rPr>
            <a:t>ΔΤ</a:t>
          </a:r>
        </a:p>
        <a:p>
          <a:r>
            <a:rPr lang="el-GR" b="1" dirty="0">
              <a:solidFill>
                <a:schemeClr val="tx1"/>
              </a:solidFill>
            </a:rPr>
            <a:t>Οδυσσέας</a:t>
          </a:r>
        </a:p>
      </dgm:t>
    </dgm:pt>
    <dgm:pt modelId="{0870F93C-E90E-479C-86B6-FA2670EF7176}" type="parTrans" cxnId="{B35269FB-4A60-4127-8D0A-284B4F01829B}">
      <dgm:prSet/>
      <dgm:spPr/>
      <dgm:t>
        <a:bodyPr/>
        <a:lstStyle/>
        <a:p>
          <a:endParaRPr lang="el-GR"/>
        </a:p>
      </dgm:t>
    </dgm:pt>
    <dgm:pt modelId="{A019B717-FA4D-4B7D-B06E-04E6D525C90D}" type="sibTrans" cxnId="{B35269FB-4A60-4127-8D0A-284B4F01829B}">
      <dgm:prSet/>
      <dgm:spPr/>
      <dgm:t>
        <a:bodyPr/>
        <a:lstStyle/>
        <a:p>
          <a:endParaRPr lang="el-GR"/>
        </a:p>
      </dgm:t>
    </dgm:pt>
    <dgm:pt modelId="{37178F55-B2E9-46F1-ADE2-D7EC07B41348}">
      <dgm:prSet phldrT="[Κείμενο]" custT="1"/>
      <dgm:spPr>
        <a:solidFill>
          <a:srgbClr val="002060"/>
        </a:solidFill>
      </dgm:spPr>
      <dgm:t>
        <a:bodyPr/>
        <a:lstStyle/>
        <a:p>
          <a:endParaRPr lang="el-GR" sz="2800" b="1" dirty="0"/>
        </a:p>
      </dgm:t>
    </dgm:pt>
    <dgm:pt modelId="{5588F183-BD47-4DFE-95C1-A90BBAE7200F}" type="sibTrans" cxnId="{C9B8CD5B-B421-4235-B24A-7E8E4F7C687D}">
      <dgm:prSet/>
      <dgm:spPr/>
      <dgm:t>
        <a:bodyPr/>
        <a:lstStyle/>
        <a:p>
          <a:endParaRPr lang="el-GR"/>
        </a:p>
      </dgm:t>
    </dgm:pt>
    <dgm:pt modelId="{C28FEFB0-F7ED-4331-AA17-7A03C2A7EDBB}" type="parTrans" cxnId="{C9B8CD5B-B421-4235-B24A-7E8E4F7C687D}">
      <dgm:prSet/>
      <dgm:spPr/>
      <dgm:t>
        <a:bodyPr/>
        <a:lstStyle/>
        <a:p>
          <a:endParaRPr lang="el-GR"/>
        </a:p>
      </dgm:t>
    </dgm:pt>
    <dgm:pt modelId="{1F4E9A1C-59DB-4839-97FF-06ECEDF0BF64}" type="pres">
      <dgm:prSet presAssocID="{38BCD4B9-7152-4DEC-A6D0-5684E27DA07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9E75F22-5604-4469-8331-792689073A6E}" type="pres">
      <dgm:prSet presAssocID="{38BCD4B9-7152-4DEC-A6D0-5684E27DA07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AA88DE-52A0-4C5D-82B5-C41A14EF37D9}" type="pres">
      <dgm:prSet presAssocID="{38BCD4B9-7152-4DEC-A6D0-5684E27DA07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4FB38C-99FF-4ED3-87D4-DAD4533C645D}" type="pres">
      <dgm:prSet presAssocID="{38BCD4B9-7152-4DEC-A6D0-5684E27DA079}" presName="triangle3" presStyleLbl="node1" presStyleIdx="2" presStyleCnt="4" custScaleX="100417" custScaleY="99914" custLinFactNeighborX="2340" custLinFactNeighborY="12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A3E97D-78F4-4002-B617-E4B027BE0974}" type="pres">
      <dgm:prSet presAssocID="{38BCD4B9-7152-4DEC-A6D0-5684E27DA079}" presName="triangle4" presStyleLbl="node1" presStyleIdx="3" presStyleCnt="4" custScaleX="97737" custScaleY="96534" custLinFactNeighborX="2595" custLinFactNeighborY="3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9B8CD5B-B421-4235-B24A-7E8E4F7C687D}" srcId="{38BCD4B9-7152-4DEC-A6D0-5684E27DA079}" destId="{37178F55-B2E9-46F1-ADE2-D7EC07B41348}" srcOrd="2" destOrd="0" parTransId="{C28FEFB0-F7ED-4331-AA17-7A03C2A7EDBB}" sibTransId="{5588F183-BD47-4DFE-95C1-A90BBAE7200F}"/>
    <dgm:cxn modelId="{AEDDD6DE-68E2-4F8E-B690-E67421D9A327}" type="presOf" srcId="{33E37DAD-9382-4AEF-A3ED-5C18F9B10329}" destId="{96AA88DE-52A0-4C5D-82B5-C41A14EF37D9}" srcOrd="0" destOrd="0" presId="urn:microsoft.com/office/officeart/2005/8/layout/pyramid4"/>
    <dgm:cxn modelId="{4352D062-0B2E-49DA-90A4-1000C17C0B36}" srcId="{38BCD4B9-7152-4DEC-A6D0-5684E27DA079}" destId="{33E37DAD-9382-4AEF-A3ED-5C18F9B10329}" srcOrd="1" destOrd="0" parTransId="{5E4A6C66-8769-4FFA-B6AB-599F40F24B03}" sibTransId="{7C951B06-6727-4169-95AD-AB72F2B4C654}"/>
    <dgm:cxn modelId="{868649EE-49E2-4054-9C98-2CA54713CCD1}" type="presOf" srcId="{22F085D2-BAEC-4E57-98CC-229FA7EA1667}" destId="{69E75F22-5604-4469-8331-792689073A6E}" srcOrd="0" destOrd="0" presId="urn:microsoft.com/office/officeart/2005/8/layout/pyramid4"/>
    <dgm:cxn modelId="{37951469-6F13-497C-808D-75C11745DC6A}" type="presOf" srcId="{37178F55-B2E9-46F1-ADE2-D7EC07B41348}" destId="{3D4FB38C-99FF-4ED3-87D4-DAD4533C645D}" srcOrd="0" destOrd="0" presId="urn:microsoft.com/office/officeart/2005/8/layout/pyramid4"/>
    <dgm:cxn modelId="{AB53CEC0-3EBE-4335-A7CE-17707F3F3822}" type="presOf" srcId="{38BCD4B9-7152-4DEC-A6D0-5684E27DA079}" destId="{1F4E9A1C-59DB-4839-97FF-06ECEDF0BF64}" srcOrd="0" destOrd="0" presId="urn:microsoft.com/office/officeart/2005/8/layout/pyramid4"/>
    <dgm:cxn modelId="{B35269FB-4A60-4127-8D0A-284B4F01829B}" srcId="{38BCD4B9-7152-4DEC-A6D0-5684E27DA079}" destId="{780947B0-57BE-469A-AF64-ADEF86DCC7B5}" srcOrd="3" destOrd="0" parTransId="{0870F93C-E90E-479C-86B6-FA2670EF7176}" sibTransId="{A019B717-FA4D-4B7D-B06E-04E6D525C90D}"/>
    <dgm:cxn modelId="{766E109B-1AF5-41FF-AF68-BCD71CD7AB79}" type="presOf" srcId="{780947B0-57BE-469A-AF64-ADEF86DCC7B5}" destId="{A3A3E97D-78F4-4002-B617-E4B027BE0974}" srcOrd="0" destOrd="0" presId="urn:microsoft.com/office/officeart/2005/8/layout/pyramid4"/>
    <dgm:cxn modelId="{2EDD3ED7-60E6-4167-9925-07D1CFBD9FE8}" srcId="{38BCD4B9-7152-4DEC-A6D0-5684E27DA079}" destId="{22F085D2-BAEC-4E57-98CC-229FA7EA1667}" srcOrd="0" destOrd="0" parTransId="{7C44EF04-14FC-4647-81BF-94AFE4145616}" sibTransId="{3171E116-367A-4B8D-B9BE-40B9916374A7}"/>
    <dgm:cxn modelId="{B1E06204-4A06-4CF1-B5F9-BE74BC30E474}" type="presParOf" srcId="{1F4E9A1C-59DB-4839-97FF-06ECEDF0BF64}" destId="{69E75F22-5604-4469-8331-792689073A6E}" srcOrd="0" destOrd="0" presId="urn:microsoft.com/office/officeart/2005/8/layout/pyramid4"/>
    <dgm:cxn modelId="{7248CDA2-7F6B-4E70-A77D-370D97CBB994}" type="presParOf" srcId="{1F4E9A1C-59DB-4839-97FF-06ECEDF0BF64}" destId="{96AA88DE-52A0-4C5D-82B5-C41A14EF37D9}" srcOrd="1" destOrd="0" presId="urn:microsoft.com/office/officeart/2005/8/layout/pyramid4"/>
    <dgm:cxn modelId="{1E1C24E3-64FF-4B63-A694-ADC1E5C232A0}" type="presParOf" srcId="{1F4E9A1C-59DB-4839-97FF-06ECEDF0BF64}" destId="{3D4FB38C-99FF-4ED3-87D4-DAD4533C645D}" srcOrd="2" destOrd="0" presId="urn:microsoft.com/office/officeart/2005/8/layout/pyramid4"/>
    <dgm:cxn modelId="{22BFB548-68FA-4CE2-AD1E-DED74D2D1B10}" type="presParOf" srcId="{1F4E9A1C-59DB-4839-97FF-06ECEDF0BF64}" destId="{A3A3E97D-78F4-4002-B617-E4B027BE0974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D2156-67D1-433A-B9F8-3C5E3799DB54}" type="doc">
      <dgm:prSet loTypeId="urn:microsoft.com/office/officeart/2009/3/layout/StepUpProcess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B53BD58-2682-4926-8DF7-28FE80681570}">
      <dgm:prSet phldrT="[Κείμενο]" custT="1"/>
      <dgm:spPr/>
      <dgm:t>
        <a:bodyPr/>
        <a:lstStyle/>
        <a:p>
          <a:endParaRPr lang="el-GR" sz="2000" b="1" dirty="0"/>
        </a:p>
      </dgm:t>
    </dgm:pt>
    <dgm:pt modelId="{0E1BF65C-B021-49F0-9443-EE2D1E0AFCEA}" type="parTrans" cxnId="{9ED2EEAE-A12D-4BC4-B6C0-D7A2BA1DE0A4}">
      <dgm:prSet/>
      <dgm:spPr/>
      <dgm:t>
        <a:bodyPr/>
        <a:lstStyle/>
        <a:p>
          <a:endParaRPr lang="el-GR"/>
        </a:p>
      </dgm:t>
    </dgm:pt>
    <dgm:pt modelId="{FE37B18A-5580-43C6-8C9D-0497757A3787}" type="sibTrans" cxnId="{9ED2EEAE-A12D-4BC4-B6C0-D7A2BA1DE0A4}">
      <dgm:prSet/>
      <dgm:spPr/>
      <dgm:t>
        <a:bodyPr/>
        <a:lstStyle/>
        <a:p>
          <a:endParaRPr lang="el-GR"/>
        </a:p>
      </dgm:t>
    </dgm:pt>
    <dgm:pt modelId="{CCB39ED6-C66C-4759-A1F0-873D28A6CB20}">
      <dgm:prSet phldrT="[Κείμενο]"/>
      <dgm:spPr/>
      <dgm:t>
        <a:bodyPr/>
        <a:lstStyle/>
        <a:p>
          <a:endParaRPr lang="el-GR" dirty="0"/>
        </a:p>
      </dgm:t>
    </dgm:pt>
    <dgm:pt modelId="{B453DAAF-1967-4022-A5F2-058BE0768840}" type="parTrans" cxnId="{9CAA73B9-6E15-478E-B306-17F97AEEAE5A}">
      <dgm:prSet/>
      <dgm:spPr/>
      <dgm:t>
        <a:bodyPr/>
        <a:lstStyle/>
        <a:p>
          <a:endParaRPr lang="el-GR"/>
        </a:p>
      </dgm:t>
    </dgm:pt>
    <dgm:pt modelId="{643A263F-9CE1-4973-96E7-3F899F13B330}" type="sibTrans" cxnId="{9CAA73B9-6E15-478E-B306-17F97AEEAE5A}">
      <dgm:prSet/>
      <dgm:spPr/>
      <dgm:t>
        <a:bodyPr/>
        <a:lstStyle/>
        <a:p>
          <a:endParaRPr lang="el-GR"/>
        </a:p>
      </dgm:t>
    </dgm:pt>
    <dgm:pt modelId="{2CBC2D5F-EC02-4C63-B81F-F05611BBD242}">
      <dgm:prSet/>
      <dgm:spPr/>
      <dgm:t>
        <a:bodyPr/>
        <a:lstStyle/>
        <a:p>
          <a:endParaRPr lang="el-GR"/>
        </a:p>
      </dgm:t>
    </dgm:pt>
    <dgm:pt modelId="{07BA56A7-5ABE-4F34-B0A0-B352FDAE3081}" type="parTrans" cxnId="{37B2D483-536E-4E51-BD41-6F21F0CC6437}">
      <dgm:prSet/>
      <dgm:spPr/>
      <dgm:t>
        <a:bodyPr/>
        <a:lstStyle/>
        <a:p>
          <a:endParaRPr lang="el-GR"/>
        </a:p>
      </dgm:t>
    </dgm:pt>
    <dgm:pt modelId="{E298FC25-3A56-4A67-B32D-64065F363F1A}" type="sibTrans" cxnId="{37B2D483-536E-4E51-BD41-6F21F0CC6437}">
      <dgm:prSet/>
      <dgm:spPr/>
      <dgm:t>
        <a:bodyPr/>
        <a:lstStyle/>
        <a:p>
          <a:endParaRPr lang="el-GR"/>
        </a:p>
      </dgm:t>
    </dgm:pt>
    <dgm:pt modelId="{C9DFE38F-567C-4FB7-A6D1-A087475C8E23}">
      <dgm:prSet/>
      <dgm:spPr/>
      <dgm:t>
        <a:bodyPr/>
        <a:lstStyle/>
        <a:p>
          <a:endParaRPr lang="el-GR"/>
        </a:p>
      </dgm:t>
    </dgm:pt>
    <dgm:pt modelId="{665CD35C-3DAA-4B38-9BB0-0BFA1287352D}" type="parTrans" cxnId="{DF50057B-C9D2-4C29-BE39-62B24E18B548}">
      <dgm:prSet/>
      <dgm:spPr/>
      <dgm:t>
        <a:bodyPr/>
        <a:lstStyle/>
        <a:p>
          <a:endParaRPr lang="el-GR"/>
        </a:p>
      </dgm:t>
    </dgm:pt>
    <dgm:pt modelId="{9E70DE83-0B00-413C-88CD-B4C8BBCE0D75}" type="sibTrans" cxnId="{DF50057B-C9D2-4C29-BE39-62B24E18B548}">
      <dgm:prSet/>
      <dgm:spPr/>
      <dgm:t>
        <a:bodyPr/>
        <a:lstStyle/>
        <a:p>
          <a:endParaRPr lang="el-GR"/>
        </a:p>
      </dgm:t>
    </dgm:pt>
    <dgm:pt modelId="{16E45177-67A4-4276-85D4-371883D2AB38}">
      <dgm:prSet/>
      <dgm:spPr/>
      <dgm:t>
        <a:bodyPr/>
        <a:lstStyle/>
        <a:p>
          <a:endParaRPr lang="el-GR"/>
        </a:p>
      </dgm:t>
    </dgm:pt>
    <dgm:pt modelId="{C49F9D6A-D211-4FB2-B8CE-7A3DD80B4905}" type="parTrans" cxnId="{207150C8-68D5-4C5C-8390-A6E0CA462CA1}">
      <dgm:prSet/>
      <dgm:spPr/>
      <dgm:t>
        <a:bodyPr/>
        <a:lstStyle/>
        <a:p>
          <a:endParaRPr lang="el-GR"/>
        </a:p>
      </dgm:t>
    </dgm:pt>
    <dgm:pt modelId="{AA3D38EC-375E-49F9-982C-D490A3357C1A}" type="sibTrans" cxnId="{207150C8-68D5-4C5C-8390-A6E0CA462CA1}">
      <dgm:prSet/>
      <dgm:spPr/>
      <dgm:t>
        <a:bodyPr/>
        <a:lstStyle/>
        <a:p>
          <a:endParaRPr lang="el-GR"/>
        </a:p>
      </dgm:t>
    </dgm:pt>
    <dgm:pt modelId="{7A837FD9-AA9E-4ECE-84CD-15327A801CB7}" type="pres">
      <dgm:prSet presAssocID="{C2BD2156-67D1-433A-B9F8-3C5E3799DB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2096B930-A114-4553-9D68-F042B853DF7A}" type="pres">
      <dgm:prSet presAssocID="{0B53BD58-2682-4926-8DF7-28FE80681570}" presName="composite" presStyleCnt="0"/>
      <dgm:spPr/>
    </dgm:pt>
    <dgm:pt modelId="{132D58E4-717A-4382-BF90-BBC421CAE010}" type="pres">
      <dgm:prSet presAssocID="{0B53BD58-2682-4926-8DF7-28FE80681570}" presName="LShape" presStyleLbl="alignNode1" presStyleIdx="0" presStyleCnt="9" custLinFactNeighborX="-34811" custLinFactNeighborY="6629"/>
      <dgm:spPr/>
    </dgm:pt>
    <dgm:pt modelId="{114861C7-8365-43E8-ACD5-D2281BF5937B}" type="pres">
      <dgm:prSet presAssocID="{0B53BD58-2682-4926-8DF7-28FE8068157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AFCD85-7E85-4F2F-A31C-3982257ED535}" type="pres">
      <dgm:prSet presAssocID="{0B53BD58-2682-4926-8DF7-28FE80681570}" presName="Triangle" presStyleLbl="alignNode1" presStyleIdx="1" presStyleCnt="9" custLinFactNeighborX="-56588" custLinFactNeighborY="9350"/>
      <dgm:spPr/>
    </dgm:pt>
    <dgm:pt modelId="{491E785D-A4C1-4D3A-A56D-098E01EE9E03}" type="pres">
      <dgm:prSet presAssocID="{FE37B18A-5580-43C6-8C9D-0497757A3787}" presName="sibTrans" presStyleCnt="0"/>
      <dgm:spPr/>
    </dgm:pt>
    <dgm:pt modelId="{0803AB19-2066-4168-94E4-C7829F2DB39B}" type="pres">
      <dgm:prSet presAssocID="{FE37B18A-5580-43C6-8C9D-0497757A3787}" presName="space" presStyleCnt="0"/>
      <dgm:spPr/>
    </dgm:pt>
    <dgm:pt modelId="{DCDCA2DC-D5C4-4B0F-A0EE-5B1E29D8F2F0}" type="pres">
      <dgm:prSet presAssocID="{2CBC2D5F-EC02-4C63-B81F-F05611BBD242}" presName="composite" presStyleCnt="0"/>
      <dgm:spPr/>
    </dgm:pt>
    <dgm:pt modelId="{A29778BD-8670-4A7D-8E39-6800DA2628C5}" type="pres">
      <dgm:prSet presAssocID="{2CBC2D5F-EC02-4C63-B81F-F05611BBD242}" presName="LShape" presStyleLbl="alignNode1" presStyleIdx="2" presStyleCnt="9" custLinFactNeighborX="-10814" custLinFactNeighborY="-2250"/>
      <dgm:spPr/>
    </dgm:pt>
    <dgm:pt modelId="{6D8FF471-6D46-4948-8EAA-3791EB0256E8}" type="pres">
      <dgm:prSet presAssocID="{2CBC2D5F-EC02-4C63-B81F-F05611BBD24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4EAB08-96FB-4092-839E-2E9D4F9D6C71}" type="pres">
      <dgm:prSet presAssocID="{2CBC2D5F-EC02-4C63-B81F-F05611BBD242}" presName="Triangle" presStyleLbl="alignNode1" presStyleIdx="3" presStyleCnt="9"/>
      <dgm:spPr/>
    </dgm:pt>
    <dgm:pt modelId="{F1325A16-BA9E-47EC-939A-25735E0A3ADB}" type="pres">
      <dgm:prSet presAssocID="{E298FC25-3A56-4A67-B32D-64065F363F1A}" presName="sibTrans" presStyleCnt="0"/>
      <dgm:spPr/>
    </dgm:pt>
    <dgm:pt modelId="{8BCE343C-B094-41FE-A3C9-0E5503068463}" type="pres">
      <dgm:prSet presAssocID="{E298FC25-3A56-4A67-B32D-64065F363F1A}" presName="space" presStyleCnt="0"/>
      <dgm:spPr/>
    </dgm:pt>
    <dgm:pt modelId="{84B003A9-38FB-4CA7-B8EE-15E0E98EB5E1}" type="pres">
      <dgm:prSet presAssocID="{C9DFE38F-567C-4FB7-A6D1-A087475C8E23}" presName="composite" presStyleCnt="0"/>
      <dgm:spPr/>
    </dgm:pt>
    <dgm:pt modelId="{4114F6C9-9679-4EC1-94F4-7B2C2395FD1B}" type="pres">
      <dgm:prSet presAssocID="{C9DFE38F-567C-4FB7-A6D1-A087475C8E23}" presName="LShape" presStyleLbl="alignNode1" presStyleIdx="4" presStyleCnt="9"/>
      <dgm:spPr/>
    </dgm:pt>
    <dgm:pt modelId="{0D0FDCCD-9B78-4947-8430-E842540517D5}" type="pres">
      <dgm:prSet presAssocID="{C9DFE38F-567C-4FB7-A6D1-A087475C8E2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301398-3D9B-42A8-8377-E3086C2758CB}" type="pres">
      <dgm:prSet presAssocID="{C9DFE38F-567C-4FB7-A6D1-A087475C8E23}" presName="Triangle" presStyleLbl="alignNode1" presStyleIdx="5" presStyleCnt="9"/>
      <dgm:spPr/>
    </dgm:pt>
    <dgm:pt modelId="{99F1656F-F8DE-43F4-9256-26C7CD3A42EB}" type="pres">
      <dgm:prSet presAssocID="{9E70DE83-0B00-413C-88CD-B4C8BBCE0D75}" presName="sibTrans" presStyleCnt="0"/>
      <dgm:spPr/>
    </dgm:pt>
    <dgm:pt modelId="{12051EDC-D31F-443A-A86D-05F4D7FEFA48}" type="pres">
      <dgm:prSet presAssocID="{9E70DE83-0B00-413C-88CD-B4C8BBCE0D75}" presName="space" presStyleCnt="0"/>
      <dgm:spPr/>
    </dgm:pt>
    <dgm:pt modelId="{BA893DCA-41C4-413F-9E05-04285229168F}" type="pres">
      <dgm:prSet presAssocID="{16E45177-67A4-4276-85D4-371883D2AB38}" presName="composite" presStyleCnt="0"/>
      <dgm:spPr/>
    </dgm:pt>
    <dgm:pt modelId="{68F27AFF-46FF-429D-8182-171986128AD6}" type="pres">
      <dgm:prSet presAssocID="{16E45177-67A4-4276-85D4-371883D2AB38}" presName="LShape" presStyleLbl="alignNode1" presStyleIdx="6" presStyleCnt="9" custLinFactNeighborX="-98" custLinFactNeighborY="725"/>
      <dgm:spPr/>
    </dgm:pt>
    <dgm:pt modelId="{A3F1BCF8-9571-4E98-8088-97B192A053AB}" type="pres">
      <dgm:prSet presAssocID="{16E45177-67A4-4276-85D4-371883D2AB3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373C04-75AC-4EC2-8301-D7DBBC1C507E}" type="pres">
      <dgm:prSet presAssocID="{16E45177-67A4-4276-85D4-371883D2AB38}" presName="Triangle" presStyleLbl="alignNode1" presStyleIdx="7" presStyleCnt="9"/>
      <dgm:spPr/>
    </dgm:pt>
    <dgm:pt modelId="{81C83CF0-567B-4BD8-BC25-492743D0CE43}" type="pres">
      <dgm:prSet presAssocID="{AA3D38EC-375E-49F9-982C-D490A3357C1A}" presName="sibTrans" presStyleCnt="0"/>
      <dgm:spPr/>
    </dgm:pt>
    <dgm:pt modelId="{EE38241F-3002-4DA6-AF5A-9F9BEAEC94C5}" type="pres">
      <dgm:prSet presAssocID="{AA3D38EC-375E-49F9-982C-D490A3357C1A}" presName="space" presStyleCnt="0"/>
      <dgm:spPr/>
    </dgm:pt>
    <dgm:pt modelId="{31458B8D-80D1-4C48-B23C-58ADFAF71E5B}" type="pres">
      <dgm:prSet presAssocID="{CCB39ED6-C66C-4759-A1F0-873D28A6CB20}" presName="composite" presStyleCnt="0"/>
      <dgm:spPr/>
    </dgm:pt>
    <dgm:pt modelId="{EB311536-6111-4C14-9927-F237C44DB47C}" type="pres">
      <dgm:prSet presAssocID="{CCB39ED6-C66C-4759-A1F0-873D28A6CB20}" presName="LShape" presStyleLbl="alignNode1" presStyleIdx="8" presStyleCnt="9"/>
      <dgm:spPr/>
    </dgm:pt>
    <dgm:pt modelId="{33BC9104-C29D-408C-B777-429A90DAAF1F}" type="pres">
      <dgm:prSet presAssocID="{CCB39ED6-C66C-4759-A1F0-873D28A6CB2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7B2D483-536E-4E51-BD41-6F21F0CC6437}" srcId="{C2BD2156-67D1-433A-B9F8-3C5E3799DB54}" destId="{2CBC2D5F-EC02-4C63-B81F-F05611BBD242}" srcOrd="1" destOrd="0" parTransId="{07BA56A7-5ABE-4F34-B0A0-B352FDAE3081}" sibTransId="{E298FC25-3A56-4A67-B32D-64065F363F1A}"/>
    <dgm:cxn modelId="{9CAA73B9-6E15-478E-B306-17F97AEEAE5A}" srcId="{C2BD2156-67D1-433A-B9F8-3C5E3799DB54}" destId="{CCB39ED6-C66C-4759-A1F0-873D28A6CB20}" srcOrd="4" destOrd="0" parTransId="{B453DAAF-1967-4022-A5F2-058BE0768840}" sibTransId="{643A263F-9CE1-4973-96E7-3F899F13B330}"/>
    <dgm:cxn modelId="{3130EB8F-683E-4A44-98B9-6199137F8228}" type="presOf" srcId="{2CBC2D5F-EC02-4C63-B81F-F05611BBD242}" destId="{6D8FF471-6D46-4948-8EAA-3791EB0256E8}" srcOrd="0" destOrd="0" presId="urn:microsoft.com/office/officeart/2009/3/layout/StepUpProcess"/>
    <dgm:cxn modelId="{DF50057B-C9D2-4C29-BE39-62B24E18B548}" srcId="{C2BD2156-67D1-433A-B9F8-3C5E3799DB54}" destId="{C9DFE38F-567C-4FB7-A6D1-A087475C8E23}" srcOrd="2" destOrd="0" parTransId="{665CD35C-3DAA-4B38-9BB0-0BFA1287352D}" sibTransId="{9E70DE83-0B00-413C-88CD-B4C8BBCE0D75}"/>
    <dgm:cxn modelId="{9ED2EEAE-A12D-4BC4-B6C0-D7A2BA1DE0A4}" srcId="{C2BD2156-67D1-433A-B9F8-3C5E3799DB54}" destId="{0B53BD58-2682-4926-8DF7-28FE80681570}" srcOrd="0" destOrd="0" parTransId="{0E1BF65C-B021-49F0-9443-EE2D1E0AFCEA}" sibTransId="{FE37B18A-5580-43C6-8C9D-0497757A3787}"/>
    <dgm:cxn modelId="{207150C8-68D5-4C5C-8390-A6E0CA462CA1}" srcId="{C2BD2156-67D1-433A-B9F8-3C5E3799DB54}" destId="{16E45177-67A4-4276-85D4-371883D2AB38}" srcOrd="3" destOrd="0" parTransId="{C49F9D6A-D211-4FB2-B8CE-7A3DD80B4905}" sibTransId="{AA3D38EC-375E-49F9-982C-D490A3357C1A}"/>
    <dgm:cxn modelId="{4914B21C-37BE-4C75-81ED-4F73428DFCC6}" type="presOf" srcId="{0B53BD58-2682-4926-8DF7-28FE80681570}" destId="{114861C7-8365-43E8-ACD5-D2281BF5937B}" srcOrd="0" destOrd="0" presId="urn:microsoft.com/office/officeart/2009/3/layout/StepUpProcess"/>
    <dgm:cxn modelId="{284E45B9-6906-4BC1-8106-FB72FC750387}" type="presOf" srcId="{C9DFE38F-567C-4FB7-A6D1-A087475C8E23}" destId="{0D0FDCCD-9B78-4947-8430-E842540517D5}" srcOrd="0" destOrd="0" presId="urn:microsoft.com/office/officeart/2009/3/layout/StepUpProcess"/>
    <dgm:cxn modelId="{C37690D9-CF08-4DF7-AC77-CC60B2119F09}" type="presOf" srcId="{CCB39ED6-C66C-4759-A1F0-873D28A6CB20}" destId="{33BC9104-C29D-408C-B777-429A90DAAF1F}" srcOrd="0" destOrd="0" presId="urn:microsoft.com/office/officeart/2009/3/layout/StepUpProcess"/>
    <dgm:cxn modelId="{D5E8BB2E-FCB3-447A-9423-515262C9E8C1}" type="presOf" srcId="{C2BD2156-67D1-433A-B9F8-3C5E3799DB54}" destId="{7A837FD9-AA9E-4ECE-84CD-15327A801CB7}" srcOrd="0" destOrd="0" presId="urn:microsoft.com/office/officeart/2009/3/layout/StepUpProcess"/>
    <dgm:cxn modelId="{6CB127BD-1F46-4A28-A324-73C59DE20C4B}" type="presOf" srcId="{16E45177-67A4-4276-85D4-371883D2AB38}" destId="{A3F1BCF8-9571-4E98-8088-97B192A053AB}" srcOrd="0" destOrd="0" presId="urn:microsoft.com/office/officeart/2009/3/layout/StepUpProcess"/>
    <dgm:cxn modelId="{575E0BA9-8C8C-4E76-99EC-7D7FED7E7887}" type="presParOf" srcId="{7A837FD9-AA9E-4ECE-84CD-15327A801CB7}" destId="{2096B930-A114-4553-9D68-F042B853DF7A}" srcOrd="0" destOrd="0" presId="urn:microsoft.com/office/officeart/2009/3/layout/StepUpProcess"/>
    <dgm:cxn modelId="{EAB8BEC8-ADFD-4EEE-9A8A-CD774408DFA5}" type="presParOf" srcId="{2096B930-A114-4553-9D68-F042B853DF7A}" destId="{132D58E4-717A-4382-BF90-BBC421CAE010}" srcOrd="0" destOrd="0" presId="urn:microsoft.com/office/officeart/2009/3/layout/StepUpProcess"/>
    <dgm:cxn modelId="{25166D8A-876F-4FE2-A41C-714C94895EBA}" type="presParOf" srcId="{2096B930-A114-4553-9D68-F042B853DF7A}" destId="{114861C7-8365-43E8-ACD5-D2281BF5937B}" srcOrd="1" destOrd="0" presId="urn:microsoft.com/office/officeart/2009/3/layout/StepUpProcess"/>
    <dgm:cxn modelId="{1074A262-DD34-4450-940B-26B87B292435}" type="presParOf" srcId="{2096B930-A114-4553-9D68-F042B853DF7A}" destId="{5AAFCD85-7E85-4F2F-A31C-3982257ED535}" srcOrd="2" destOrd="0" presId="urn:microsoft.com/office/officeart/2009/3/layout/StepUpProcess"/>
    <dgm:cxn modelId="{4F9B060E-2D8D-4F6B-82CB-615EADBB41E4}" type="presParOf" srcId="{7A837FD9-AA9E-4ECE-84CD-15327A801CB7}" destId="{491E785D-A4C1-4D3A-A56D-098E01EE9E03}" srcOrd="1" destOrd="0" presId="urn:microsoft.com/office/officeart/2009/3/layout/StepUpProcess"/>
    <dgm:cxn modelId="{BB8E51CE-70C1-49F8-9E4F-59192FEF08ED}" type="presParOf" srcId="{491E785D-A4C1-4D3A-A56D-098E01EE9E03}" destId="{0803AB19-2066-4168-94E4-C7829F2DB39B}" srcOrd="0" destOrd="0" presId="urn:microsoft.com/office/officeart/2009/3/layout/StepUpProcess"/>
    <dgm:cxn modelId="{7D14F275-3DE8-4887-AF47-682AD1C7B296}" type="presParOf" srcId="{7A837FD9-AA9E-4ECE-84CD-15327A801CB7}" destId="{DCDCA2DC-D5C4-4B0F-A0EE-5B1E29D8F2F0}" srcOrd="2" destOrd="0" presId="urn:microsoft.com/office/officeart/2009/3/layout/StepUpProcess"/>
    <dgm:cxn modelId="{CD029173-C6AF-4305-9483-335890B75EB4}" type="presParOf" srcId="{DCDCA2DC-D5C4-4B0F-A0EE-5B1E29D8F2F0}" destId="{A29778BD-8670-4A7D-8E39-6800DA2628C5}" srcOrd="0" destOrd="0" presId="urn:microsoft.com/office/officeart/2009/3/layout/StepUpProcess"/>
    <dgm:cxn modelId="{7AFB2EEF-2318-4EA7-BD32-DB407E6DF31E}" type="presParOf" srcId="{DCDCA2DC-D5C4-4B0F-A0EE-5B1E29D8F2F0}" destId="{6D8FF471-6D46-4948-8EAA-3791EB0256E8}" srcOrd="1" destOrd="0" presId="urn:microsoft.com/office/officeart/2009/3/layout/StepUpProcess"/>
    <dgm:cxn modelId="{A29B6296-D99B-4DE8-9BD6-3E726A43FD54}" type="presParOf" srcId="{DCDCA2DC-D5C4-4B0F-A0EE-5B1E29D8F2F0}" destId="{F04EAB08-96FB-4092-839E-2E9D4F9D6C71}" srcOrd="2" destOrd="0" presId="urn:microsoft.com/office/officeart/2009/3/layout/StepUpProcess"/>
    <dgm:cxn modelId="{C68714E2-AC9A-4111-94C3-270EE6249FF2}" type="presParOf" srcId="{7A837FD9-AA9E-4ECE-84CD-15327A801CB7}" destId="{F1325A16-BA9E-47EC-939A-25735E0A3ADB}" srcOrd="3" destOrd="0" presId="urn:microsoft.com/office/officeart/2009/3/layout/StepUpProcess"/>
    <dgm:cxn modelId="{CF503FF3-DA6F-41EC-8C2F-9ABED490130B}" type="presParOf" srcId="{F1325A16-BA9E-47EC-939A-25735E0A3ADB}" destId="{8BCE343C-B094-41FE-A3C9-0E5503068463}" srcOrd="0" destOrd="0" presId="urn:microsoft.com/office/officeart/2009/3/layout/StepUpProcess"/>
    <dgm:cxn modelId="{532002E9-4FB1-4302-B98C-2BE987128FAA}" type="presParOf" srcId="{7A837FD9-AA9E-4ECE-84CD-15327A801CB7}" destId="{84B003A9-38FB-4CA7-B8EE-15E0E98EB5E1}" srcOrd="4" destOrd="0" presId="urn:microsoft.com/office/officeart/2009/3/layout/StepUpProcess"/>
    <dgm:cxn modelId="{36FD4AAF-2544-4E07-8538-DA0E6C321E87}" type="presParOf" srcId="{84B003A9-38FB-4CA7-B8EE-15E0E98EB5E1}" destId="{4114F6C9-9679-4EC1-94F4-7B2C2395FD1B}" srcOrd="0" destOrd="0" presId="urn:microsoft.com/office/officeart/2009/3/layout/StepUpProcess"/>
    <dgm:cxn modelId="{F3F77B5E-9890-48C6-9410-8A8248CA3B13}" type="presParOf" srcId="{84B003A9-38FB-4CA7-B8EE-15E0E98EB5E1}" destId="{0D0FDCCD-9B78-4947-8430-E842540517D5}" srcOrd="1" destOrd="0" presId="urn:microsoft.com/office/officeart/2009/3/layout/StepUpProcess"/>
    <dgm:cxn modelId="{A39AC279-E9BC-4D03-8E70-B748A1EA51E7}" type="presParOf" srcId="{84B003A9-38FB-4CA7-B8EE-15E0E98EB5E1}" destId="{0B301398-3D9B-42A8-8377-E3086C2758CB}" srcOrd="2" destOrd="0" presId="urn:microsoft.com/office/officeart/2009/3/layout/StepUpProcess"/>
    <dgm:cxn modelId="{9B8AB47D-A49B-4F5C-8580-4B9160E20EF0}" type="presParOf" srcId="{7A837FD9-AA9E-4ECE-84CD-15327A801CB7}" destId="{99F1656F-F8DE-43F4-9256-26C7CD3A42EB}" srcOrd="5" destOrd="0" presId="urn:microsoft.com/office/officeart/2009/3/layout/StepUpProcess"/>
    <dgm:cxn modelId="{54DCA894-821E-4666-8E2A-A115B6E67DAD}" type="presParOf" srcId="{99F1656F-F8DE-43F4-9256-26C7CD3A42EB}" destId="{12051EDC-D31F-443A-A86D-05F4D7FEFA48}" srcOrd="0" destOrd="0" presId="urn:microsoft.com/office/officeart/2009/3/layout/StepUpProcess"/>
    <dgm:cxn modelId="{C573AC83-AB95-4862-B372-A1DAF616B76D}" type="presParOf" srcId="{7A837FD9-AA9E-4ECE-84CD-15327A801CB7}" destId="{BA893DCA-41C4-413F-9E05-04285229168F}" srcOrd="6" destOrd="0" presId="urn:microsoft.com/office/officeart/2009/3/layout/StepUpProcess"/>
    <dgm:cxn modelId="{35BF2961-1550-4356-A7EA-323731D09912}" type="presParOf" srcId="{BA893DCA-41C4-413F-9E05-04285229168F}" destId="{68F27AFF-46FF-429D-8182-171986128AD6}" srcOrd="0" destOrd="0" presId="urn:microsoft.com/office/officeart/2009/3/layout/StepUpProcess"/>
    <dgm:cxn modelId="{AA1AFAFC-8E1E-4381-A360-0CB11547EABD}" type="presParOf" srcId="{BA893DCA-41C4-413F-9E05-04285229168F}" destId="{A3F1BCF8-9571-4E98-8088-97B192A053AB}" srcOrd="1" destOrd="0" presId="urn:microsoft.com/office/officeart/2009/3/layout/StepUpProcess"/>
    <dgm:cxn modelId="{7398823D-534F-446E-AAEF-535467C61097}" type="presParOf" srcId="{BA893DCA-41C4-413F-9E05-04285229168F}" destId="{63373C04-75AC-4EC2-8301-D7DBBC1C507E}" srcOrd="2" destOrd="0" presId="urn:microsoft.com/office/officeart/2009/3/layout/StepUpProcess"/>
    <dgm:cxn modelId="{56CCB005-CDE5-43AE-A21C-4E6F2B073991}" type="presParOf" srcId="{7A837FD9-AA9E-4ECE-84CD-15327A801CB7}" destId="{81C83CF0-567B-4BD8-BC25-492743D0CE43}" srcOrd="7" destOrd="0" presId="urn:microsoft.com/office/officeart/2009/3/layout/StepUpProcess"/>
    <dgm:cxn modelId="{1EA47F9B-ED81-4604-B9BB-D3FE013A3160}" type="presParOf" srcId="{81C83CF0-567B-4BD8-BC25-492743D0CE43}" destId="{EE38241F-3002-4DA6-AF5A-9F9BEAEC94C5}" srcOrd="0" destOrd="0" presId="urn:microsoft.com/office/officeart/2009/3/layout/StepUpProcess"/>
    <dgm:cxn modelId="{4AAF03EA-C2A5-496E-8A93-668A4882B37B}" type="presParOf" srcId="{7A837FD9-AA9E-4ECE-84CD-15327A801CB7}" destId="{31458B8D-80D1-4C48-B23C-58ADFAF71E5B}" srcOrd="8" destOrd="0" presId="urn:microsoft.com/office/officeart/2009/3/layout/StepUpProcess"/>
    <dgm:cxn modelId="{A133D2C6-C41E-484B-9EA0-F868E7B6A53E}" type="presParOf" srcId="{31458B8D-80D1-4C48-B23C-58ADFAF71E5B}" destId="{EB311536-6111-4C14-9927-F237C44DB47C}" srcOrd="0" destOrd="0" presId="urn:microsoft.com/office/officeart/2009/3/layout/StepUpProcess"/>
    <dgm:cxn modelId="{C0EA08E1-EFEC-4C9E-8027-AE2D9A9CBCAC}" type="presParOf" srcId="{31458B8D-80D1-4C48-B23C-58ADFAF71E5B}" destId="{33BC9104-C29D-408C-B777-429A90DAAF1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137F1-67EC-4B62-AEC1-DF1620BB28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438D509-B6AA-4A8A-93C3-6403AC6792FC}">
      <dgm:prSet phldrT="[Κείμενο]"/>
      <dgm:spPr>
        <a:solidFill>
          <a:srgbClr val="44546A"/>
        </a:solidFill>
      </dgm:spPr>
      <dgm:t>
        <a:bodyPr/>
        <a:lstStyle/>
        <a:p>
          <a:pPr>
            <a:lnSpc>
              <a:spcPct val="100000"/>
            </a:lnSpc>
          </a:pPr>
          <a:r>
            <a:rPr lang="el-GR" dirty="0"/>
            <a:t>Ρόλος συντονιστικός, συμβουλευτικός, υποστηρικτικός στην ανακαλυπτική, διερευνητική προσπάθεια των μαθητών να οικοδομήσουν συνεργατικά τη γνώση.</a:t>
          </a:r>
        </a:p>
      </dgm:t>
    </dgm:pt>
    <dgm:pt modelId="{CEC1B211-6AAB-4D12-9593-969CE3A4F798}" type="parTrans" cxnId="{EA379250-53F5-483D-A562-A53353971563}">
      <dgm:prSet/>
      <dgm:spPr/>
      <dgm:t>
        <a:bodyPr/>
        <a:lstStyle/>
        <a:p>
          <a:endParaRPr lang="el-GR"/>
        </a:p>
      </dgm:t>
    </dgm:pt>
    <dgm:pt modelId="{FE55DC68-7A5B-400F-9762-6F0723E48A89}" type="sibTrans" cxnId="{EA379250-53F5-483D-A562-A53353971563}">
      <dgm:prSet/>
      <dgm:spPr/>
      <dgm:t>
        <a:bodyPr/>
        <a:lstStyle/>
        <a:p>
          <a:endParaRPr lang="el-GR"/>
        </a:p>
      </dgm:t>
    </dgm:pt>
    <dgm:pt modelId="{F676BDF6-3CA5-4668-A28D-0FC5891B71D3}">
      <dgm:prSet phldrT="[Κείμενο]"/>
      <dgm:spPr>
        <a:solidFill>
          <a:srgbClr val="44546A"/>
        </a:solidFill>
      </dgm:spPr>
      <dgm:t>
        <a:bodyPr/>
        <a:lstStyle/>
        <a:p>
          <a:r>
            <a:rPr lang="el-GR" dirty="0"/>
            <a:t>Μοντέλο των πέντε </a:t>
          </a:r>
          <a:r>
            <a:rPr lang="el-GR" dirty="0" smtClean="0"/>
            <a:t>σταδίων</a:t>
          </a:r>
          <a:r>
            <a:rPr lang="en-US" dirty="0" smtClean="0"/>
            <a:t> (Salmon,2000):</a:t>
          </a:r>
          <a:r>
            <a:rPr lang="el-GR" dirty="0" smtClean="0"/>
            <a:t> </a:t>
          </a:r>
          <a:r>
            <a:rPr lang="el-GR" dirty="0"/>
            <a:t>Ο ρόλος του ηλεκτρονικού συντονιστή (e-</a:t>
          </a:r>
          <a:r>
            <a:rPr lang="el-GR" dirty="0" err="1"/>
            <a:t>moderator</a:t>
          </a:r>
          <a:r>
            <a:rPr lang="el-GR" dirty="0"/>
            <a:t>) προς υποστήριξη της εμπλοκής των μαθητών στη μάθηση.</a:t>
          </a:r>
        </a:p>
      </dgm:t>
    </dgm:pt>
    <dgm:pt modelId="{8AE1831F-7D29-4E17-8CFD-DEAEF8C10CB2}" type="parTrans" cxnId="{897F4053-B302-4ACD-A432-26ECF9E3242D}">
      <dgm:prSet/>
      <dgm:spPr/>
      <dgm:t>
        <a:bodyPr/>
        <a:lstStyle/>
        <a:p>
          <a:endParaRPr lang="el-GR"/>
        </a:p>
      </dgm:t>
    </dgm:pt>
    <dgm:pt modelId="{43515068-CB27-45FF-BF0C-1085CDF43A38}" type="sibTrans" cxnId="{897F4053-B302-4ACD-A432-26ECF9E3242D}">
      <dgm:prSet/>
      <dgm:spPr/>
      <dgm:t>
        <a:bodyPr/>
        <a:lstStyle/>
        <a:p>
          <a:endParaRPr lang="el-GR"/>
        </a:p>
      </dgm:t>
    </dgm:pt>
    <dgm:pt modelId="{71864ED1-241C-402F-A5F6-4E3C2021998A}">
      <dgm:prSet phldrT="[Κείμενο]"/>
      <dgm:spPr>
        <a:solidFill>
          <a:srgbClr val="44546A"/>
        </a:solidFill>
      </dgm:spPr>
      <dgm:t>
        <a:bodyPr/>
        <a:lstStyle/>
        <a:p>
          <a:r>
            <a:rPr lang="el-GR" dirty="0"/>
            <a:t>Εκπαιδευτικοί και μαθητές  συμπορευόμενοι στη μάθηση.</a:t>
          </a:r>
        </a:p>
      </dgm:t>
    </dgm:pt>
    <dgm:pt modelId="{90A061A0-FF60-40A0-844A-258D3081FA04}" type="parTrans" cxnId="{6A47DDE9-4117-4CDF-9BE1-0EEDA6517293}">
      <dgm:prSet/>
      <dgm:spPr/>
      <dgm:t>
        <a:bodyPr/>
        <a:lstStyle/>
        <a:p>
          <a:endParaRPr lang="el-GR"/>
        </a:p>
      </dgm:t>
    </dgm:pt>
    <dgm:pt modelId="{049A17EB-4AE3-4C89-8CFB-CF8E93E4AA6F}" type="sibTrans" cxnId="{6A47DDE9-4117-4CDF-9BE1-0EEDA6517293}">
      <dgm:prSet/>
      <dgm:spPr/>
      <dgm:t>
        <a:bodyPr/>
        <a:lstStyle/>
        <a:p>
          <a:endParaRPr lang="el-GR"/>
        </a:p>
      </dgm:t>
    </dgm:pt>
    <dgm:pt modelId="{BA892F21-E3BD-4FC2-A2AC-C51A91300FD0}" type="pres">
      <dgm:prSet presAssocID="{CE4137F1-67EC-4B62-AEC1-DF1620BB28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9D81BCE7-C872-40CC-930F-E96EB03FE024}" type="pres">
      <dgm:prSet presAssocID="{CE4137F1-67EC-4B62-AEC1-DF1620BB2869}" presName="Name1" presStyleCnt="0"/>
      <dgm:spPr/>
    </dgm:pt>
    <dgm:pt modelId="{903B7CB1-2B3D-4858-A25B-596E0D68A819}" type="pres">
      <dgm:prSet presAssocID="{CE4137F1-67EC-4B62-AEC1-DF1620BB2869}" presName="cycle" presStyleCnt="0"/>
      <dgm:spPr/>
    </dgm:pt>
    <dgm:pt modelId="{72962105-C876-4716-8940-8F74AB83D6FA}" type="pres">
      <dgm:prSet presAssocID="{CE4137F1-67EC-4B62-AEC1-DF1620BB2869}" presName="srcNode" presStyleLbl="node1" presStyleIdx="0" presStyleCnt="3"/>
      <dgm:spPr/>
    </dgm:pt>
    <dgm:pt modelId="{A82A8CF9-740D-4A35-A487-03B14A046B6F}" type="pres">
      <dgm:prSet presAssocID="{CE4137F1-67EC-4B62-AEC1-DF1620BB2869}" presName="conn" presStyleLbl="parChTrans1D2" presStyleIdx="0" presStyleCnt="1"/>
      <dgm:spPr/>
      <dgm:t>
        <a:bodyPr/>
        <a:lstStyle/>
        <a:p>
          <a:endParaRPr lang="el-GR"/>
        </a:p>
      </dgm:t>
    </dgm:pt>
    <dgm:pt modelId="{459E673D-E35B-4E4A-9FD5-2ECB117E6E31}" type="pres">
      <dgm:prSet presAssocID="{CE4137F1-67EC-4B62-AEC1-DF1620BB2869}" presName="extraNode" presStyleLbl="node1" presStyleIdx="0" presStyleCnt="3"/>
      <dgm:spPr/>
    </dgm:pt>
    <dgm:pt modelId="{E617BF3E-33D6-47F8-ACEC-4763D2051634}" type="pres">
      <dgm:prSet presAssocID="{CE4137F1-67EC-4B62-AEC1-DF1620BB2869}" presName="dstNode" presStyleLbl="node1" presStyleIdx="0" presStyleCnt="3"/>
      <dgm:spPr/>
    </dgm:pt>
    <dgm:pt modelId="{02DAC6DD-EBDE-485E-B948-E727CBAD0746}" type="pres">
      <dgm:prSet presAssocID="{1438D509-B6AA-4A8A-93C3-6403AC6792F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72A2DE-BCC3-4C65-AA1D-91573F12E871}" type="pres">
      <dgm:prSet presAssocID="{1438D509-B6AA-4A8A-93C3-6403AC6792FC}" presName="accent_1" presStyleCnt="0"/>
      <dgm:spPr/>
    </dgm:pt>
    <dgm:pt modelId="{32986A89-851D-4F2A-AB4B-A75443BFCEC6}" type="pres">
      <dgm:prSet presAssocID="{1438D509-B6AA-4A8A-93C3-6403AC6792FC}" presName="accentRepeatNode" presStyleLbl="solidFgAcc1" presStyleIdx="0" presStyleCnt="3" custScaleX="112026" custScaleY="116894" custLinFactNeighborX="-11298" custLinFactNeighborY="-4301"/>
      <dgm:spPr>
        <a:solidFill>
          <a:srgbClr val="800000"/>
        </a:solidFill>
      </dgm:spPr>
    </dgm:pt>
    <dgm:pt modelId="{294B1C67-3F47-4D59-97C1-314BC7849E8C}" type="pres">
      <dgm:prSet presAssocID="{F676BDF6-3CA5-4668-A28D-0FC5891B71D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9BE07C-B32C-4DF8-BF50-E4966F4EC381}" type="pres">
      <dgm:prSet presAssocID="{F676BDF6-3CA5-4668-A28D-0FC5891B71D3}" presName="accent_2" presStyleCnt="0"/>
      <dgm:spPr/>
    </dgm:pt>
    <dgm:pt modelId="{795F247F-B786-44B3-8C70-62F1FF7FEBC2}" type="pres">
      <dgm:prSet presAssocID="{F676BDF6-3CA5-4668-A28D-0FC5891B71D3}" presName="accentRepeatNode" presStyleLbl="solidFgAcc1" presStyleIdx="1" presStyleCnt="3" custScaleX="114197" custScaleY="114034" custLinFactNeighborX="1155" custLinFactNeighborY="568"/>
      <dgm:spPr>
        <a:solidFill>
          <a:srgbClr val="D6A300"/>
        </a:solidFill>
      </dgm:spPr>
    </dgm:pt>
    <dgm:pt modelId="{136C66AD-3F53-461F-BCD4-AD6E720E6FD9}" type="pres">
      <dgm:prSet presAssocID="{71864ED1-241C-402F-A5F6-4E3C2021998A}" presName="text_3" presStyleLbl="node1" presStyleIdx="2" presStyleCnt="3" custScaleX="95050" custLinFactNeighborX="2102" custLinFactNeighborY="-37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795AF9-B84B-4AFB-B702-FDF9EA22CDBB}" type="pres">
      <dgm:prSet presAssocID="{71864ED1-241C-402F-A5F6-4E3C2021998A}" presName="accent_3" presStyleCnt="0"/>
      <dgm:spPr/>
    </dgm:pt>
    <dgm:pt modelId="{4C664491-98DF-467C-B6A7-C1FD18E016D3}" type="pres">
      <dgm:prSet presAssocID="{71864ED1-241C-402F-A5F6-4E3C2021998A}" presName="accentRepeatNode" presStyleLbl="solidFgAcc1" presStyleIdx="2" presStyleCnt="3" custScaleX="124372" custScaleY="116588" custLinFactNeighborX="-14245" custLinFactNeighborY="879"/>
      <dgm:spPr>
        <a:solidFill>
          <a:schemeClr val="accent6">
            <a:lumMod val="50000"/>
          </a:schemeClr>
        </a:solidFill>
      </dgm:spPr>
    </dgm:pt>
  </dgm:ptLst>
  <dgm:cxnLst>
    <dgm:cxn modelId="{6A47DDE9-4117-4CDF-9BE1-0EEDA6517293}" srcId="{CE4137F1-67EC-4B62-AEC1-DF1620BB2869}" destId="{71864ED1-241C-402F-A5F6-4E3C2021998A}" srcOrd="2" destOrd="0" parTransId="{90A061A0-FF60-40A0-844A-258D3081FA04}" sibTransId="{049A17EB-4AE3-4C89-8CFB-CF8E93E4AA6F}"/>
    <dgm:cxn modelId="{897F4053-B302-4ACD-A432-26ECF9E3242D}" srcId="{CE4137F1-67EC-4B62-AEC1-DF1620BB2869}" destId="{F676BDF6-3CA5-4668-A28D-0FC5891B71D3}" srcOrd="1" destOrd="0" parTransId="{8AE1831F-7D29-4E17-8CFD-DEAEF8C10CB2}" sibTransId="{43515068-CB27-45FF-BF0C-1085CDF43A38}"/>
    <dgm:cxn modelId="{260C7448-B495-40A9-9383-82B2CEB01BB3}" type="presOf" srcId="{F676BDF6-3CA5-4668-A28D-0FC5891B71D3}" destId="{294B1C67-3F47-4D59-97C1-314BC7849E8C}" srcOrd="0" destOrd="0" presId="urn:microsoft.com/office/officeart/2008/layout/VerticalCurvedList"/>
    <dgm:cxn modelId="{7CE3F74C-EFE9-4878-B3BE-D3D50F2B9CD0}" type="presOf" srcId="{71864ED1-241C-402F-A5F6-4E3C2021998A}" destId="{136C66AD-3F53-461F-BCD4-AD6E720E6FD9}" srcOrd="0" destOrd="0" presId="urn:microsoft.com/office/officeart/2008/layout/VerticalCurvedList"/>
    <dgm:cxn modelId="{B091B96B-6FC2-44F8-B76B-CDD273445805}" type="presOf" srcId="{CE4137F1-67EC-4B62-AEC1-DF1620BB2869}" destId="{BA892F21-E3BD-4FC2-A2AC-C51A91300FD0}" srcOrd="0" destOrd="0" presId="urn:microsoft.com/office/officeart/2008/layout/VerticalCurvedList"/>
    <dgm:cxn modelId="{EA379250-53F5-483D-A562-A53353971563}" srcId="{CE4137F1-67EC-4B62-AEC1-DF1620BB2869}" destId="{1438D509-B6AA-4A8A-93C3-6403AC6792FC}" srcOrd="0" destOrd="0" parTransId="{CEC1B211-6AAB-4D12-9593-969CE3A4F798}" sibTransId="{FE55DC68-7A5B-400F-9762-6F0723E48A89}"/>
    <dgm:cxn modelId="{1F38A6AB-5FAB-435C-9B31-F0B6D69B20F6}" type="presOf" srcId="{1438D509-B6AA-4A8A-93C3-6403AC6792FC}" destId="{02DAC6DD-EBDE-485E-B948-E727CBAD0746}" srcOrd="0" destOrd="0" presId="urn:microsoft.com/office/officeart/2008/layout/VerticalCurvedList"/>
    <dgm:cxn modelId="{BD0B90C6-F892-483E-9FBA-96407B212757}" type="presOf" srcId="{FE55DC68-7A5B-400F-9762-6F0723E48A89}" destId="{A82A8CF9-740D-4A35-A487-03B14A046B6F}" srcOrd="0" destOrd="0" presId="urn:microsoft.com/office/officeart/2008/layout/VerticalCurvedList"/>
    <dgm:cxn modelId="{388799BB-8237-462D-8425-941871EDEEC7}" type="presParOf" srcId="{BA892F21-E3BD-4FC2-A2AC-C51A91300FD0}" destId="{9D81BCE7-C872-40CC-930F-E96EB03FE024}" srcOrd="0" destOrd="0" presId="urn:microsoft.com/office/officeart/2008/layout/VerticalCurvedList"/>
    <dgm:cxn modelId="{2056A3B8-A33A-4C40-91C3-CAB373EB547B}" type="presParOf" srcId="{9D81BCE7-C872-40CC-930F-E96EB03FE024}" destId="{903B7CB1-2B3D-4858-A25B-596E0D68A819}" srcOrd="0" destOrd="0" presId="urn:microsoft.com/office/officeart/2008/layout/VerticalCurvedList"/>
    <dgm:cxn modelId="{07194B1F-5384-469C-8903-7D73880A82F0}" type="presParOf" srcId="{903B7CB1-2B3D-4858-A25B-596E0D68A819}" destId="{72962105-C876-4716-8940-8F74AB83D6FA}" srcOrd="0" destOrd="0" presId="urn:microsoft.com/office/officeart/2008/layout/VerticalCurvedList"/>
    <dgm:cxn modelId="{0679965A-1515-4920-A9CB-7222DD0D5503}" type="presParOf" srcId="{903B7CB1-2B3D-4858-A25B-596E0D68A819}" destId="{A82A8CF9-740D-4A35-A487-03B14A046B6F}" srcOrd="1" destOrd="0" presId="urn:microsoft.com/office/officeart/2008/layout/VerticalCurvedList"/>
    <dgm:cxn modelId="{AB3CE1A8-68B8-483F-BFA2-5422846F40AE}" type="presParOf" srcId="{903B7CB1-2B3D-4858-A25B-596E0D68A819}" destId="{459E673D-E35B-4E4A-9FD5-2ECB117E6E31}" srcOrd="2" destOrd="0" presId="urn:microsoft.com/office/officeart/2008/layout/VerticalCurvedList"/>
    <dgm:cxn modelId="{B6A97242-AB5C-486D-A3E1-877A275E5620}" type="presParOf" srcId="{903B7CB1-2B3D-4858-A25B-596E0D68A819}" destId="{E617BF3E-33D6-47F8-ACEC-4763D2051634}" srcOrd="3" destOrd="0" presId="urn:microsoft.com/office/officeart/2008/layout/VerticalCurvedList"/>
    <dgm:cxn modelId="{7C0EDAE7-D5E6-48C4-B4E0-4AF3B1C3D8EC}" type="presParOf" srcId="{9D81BCE7-C872-40CC-930F-E96EB03FE024}" destId="{02DAC6DD-EBDE-485E-B948-E727CBAD0746}" srcOrd="1" destOrd="0" presId="urn:microsoft.com/office/officeart/2008/layout/VerticalCurvedList"/>
    <dgm:cxn modelId="{DDF3ACA8-786B-4D21-A30B-469142B59B71}" type="presParOf" srcId="{9D81BCE7-C872-40CC-930F-E96EB03FE024}" destId="{9472A2DE-BCC3-4C65-AA1D-91573F12E871}" srcOrd="2" destOrd="0" presId="urn:microsoft.com/office/officeart/2008/layout/VerticalCurvedList"/>
    <dgm:cxn modelId="{D994319C-5D32-436A-90A8-57A98D62AD66}" type="presParOf" srcId="{9472A2DE-BCC3-4C65-AA1D-91573F12E871}" destId="{32986A89-851D-4F2A-AB4B-A75443BFCEC6}" srcOrd="0" destOrd="0" presId="urn:microsoft.com/office/officeart/2008/layout/VerticalCurvedList"/>
    <dgm:cxn modelId="{6B874F84-8697-4643-9F5F-7E24D904B9B2}" type="presParOf" srcId="{9D81BCE7-C872-40CC-930F-E96EB03FE024}" destId="{294B1C67-3F47-4D59-97C1-314BC7849E8C}" srcOrd="3" destOrd="0" presId="urn:microsoft.com/office/officeart/2008/layout/VerticalCurvedList"/>
    <dgm:cxn modelId="{C0DD611F-3BA4-418B-B846-F03FFD23263E}" type="presParOf" srcId="{9D81BCE7-C872-40CC-930F-E96EB03FE024}" destId="{279BE07C-B32C-4DF8-BF50-E4966F4EC381}" srcOrd="4" destOrd="0" presId="urn:microsoft.com/office/officeart/2008/layout/VerticalCurvedList"/>
    <dgm:cxn modelId="{0B8757AC-BCB6-4178-A369-D68CE3161C63}" type="presParOf" srcId="{279BE07C-B32C-4DF8-BF50-E4966F4EC381}" destId="{795F247F-B786-44B3-8C70-62F1FF7FEBC2}" srcOrd="0" destOrd="0" presId="urn:microsoft.com/office/officeart/2008/layout/VerticalCurvedList"/>
    <dgm:cxn modelId="{0399F891-A06E-453F-8B04-A3CAB6BFA724}" type="presParOf" srcId="{9D81BCE7-C872-40CC-930F-E96EB03FE024}" destId="{136C66AD-3F53-461F-BCD4-AD6E720E6FD9}" srcOrd="5" destOrd="0" presId="urn:microsoft.com/office/officeart/2008/layout/VerticalCurvedList"/>
    <dgm:cxn modelId="{91BC7A33-C33C-496F-B461-95E9B4E7931A}" type="presParOf" srcId="{9D81BCE7-C872-40CC-930F-E96EB03FE024}" destId="{EF795AF9-B84B-4AFB-B702-FDF9EA22CDBB}" srcOrd="6" destOrd="0" presId="urn:microsoft.com/office/officeart/2008/layout/VerticalCurvedList"/>
    <dgm:cxn modelId="{B034D858-76A0-4CFB-AD7B-11A8DF5324C3}" type="presParOf" srcId="{EF795AF9-B84B-4AFB-B702-FDF9EA22CDBB}" destId="{4C664491-98DF-467C-B6A7-C1FD18E016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72E29-B8F1-4A20-8B1C-E4FE1299D2C3}" type="doc">
      <dgm:prSet loTypeId="urn:microsoft.com/office/officeart/2005/8/layout/hierarchy3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7F472052-8D7B-46A2-B308-EC83A91E54F2}">
      <dgm:prSet phldrT="[Κείμενο]"/>
      <dgm:spPr/>
      <dgm:t>
        <a:bodyPr/>
        <a:lstStyle/>
        <a:p>
          <a:r>
            <a:rPr lang="en-US" dirty="0"/>
            <a:t>Pages</a:t>
          </a:r>
          <a:r>
            <a:rPr lang="el-GR" dirty="0"/>
            <a:t>/Ενότητες</a:t>
          </a:r>
        </a:p>
      </dgm:t>
    </dgm:pt>
    <dgm:pt modelId="{63C92280-5B91-4A39-B67E-E2E3F7EE91FC}" type="parTrans" cxnId="{FD589354-69FA-4BA7-B684-DA4E74D9D4DD}">
      <dgm:prSet/>
      <dgm:spPr/>
      <dgm:t>
        <a:bodyPr/>
        <a:lstStyle/>
        <a:p>
          <a:endParaRPr lang="el-GR"/>
        </a:p>
      </dgm:t>
    </dgm:pt>
    <dgm:pt modelId="{9A51B3A2-2FD3-4E18-A7C9-58667272CE31}" type="sibTrans" cxnId="{FD589354-69FA-4BA7-B684-DA4E74D9D4DD}">
      <dgm:prSet/>
      <dgm:spPr/>
      <dgm:t>
        <a:bodyPr/>
        <a:lstStyle/>
        <a:p>
          <a:endParaRPr lang="el-GR"/>
        </a:p>
      </dgm:t>
    </dgm:pt>
    <dgm:pt modelId="{3AA37ABA-36F6-49D4-8B81-8B8580DF9CE2}">
      <dgm:prSet phldrT="[Κείμενο]"/>
      <dgm:spPr>
        <a:solidFill>
          <a:srgbClr val="800000"/>
        </a:solidFill>
      </dgm:spPr>
      <dgm:t>
        <a:bodyPr/>
        <a:lstStyle/>
        <a:p>
          <a:r>
            <a:rPr lang="el-GR" dirty="0"/>
            <a:t>Δραστηριότητες</a:t>
          </a:r>
        </a:p>
      </dgm:t>
    </dgm:pt>
    <dgm:pt modelId="{E40C155C-CD70-457B-8141-C672A83ACB20}" type="parTrans" cxnId="{5DA1E477-9A9C-4ABB-A8A9-7ADB98CA003B}">
      <dgm:prSet/>
      <dgm:spPr/>
      <dgm:t>
        <a:bodyPr/>
        <a:lstStyle/>
        <a:p>
          <a:endParaRPr lang="el-GR"/>
        </a:p>
      </dgm:t>
    </dgm:pt>
    <dgm:pt modelId="{CAAD522A-DE4C-46E2-B96B-37EE56CBED28}" type="sibTrans" cxnId="{5DA1E477-9A9C-4ABB-A8A9-7ADB98CA003B}">
      <dgm:prSet/>
      <dgm:spPr/>
      <dgm:t>
        <a:bodyPr/>
        <a:lstStyle/>
        <a:p>
          <a:endParaRPr lang="el-GR"/>
        </a:p>
      </dgm:t>
    </dgm:pt>
    <dgm:pt modelId="{8A5DFEED-83B7-4D36-B5E0-2C577CE5D604}">
      <dgm:prSet phldrT="[Κείμενο]"/>
      <dgm:spPr/>
      <dgm:t>
        <a:bodyPr/>
        <a:lstStyle/>
        <a:p>
          <a:r>
            <a:rPr lang="el-GR" dirty="0"/>
            <a:t>Πριν την έναρξη των ΤΔ</a:t>
          </a:r>
        </a:p>
      </dgm:t>
    </dgm:pt>
    <dgm:pt modelId="{720AAAD9-A305-4DBB-9429-2123C2112EBF}" type="parTrans" cxnId="{9582FEAB-5A42-46BD-A687-FC6B962AFAD8}">
      <dgm:prSet/>
      <dgm:spPr/>
      <dgm:t>
        <a:bodyPr/>
        <a:lstStyle/>
        <a:p>
          <a:endParaRPr lang="el-GR"/>
        </a:p>
      </dgm:t>
    </dgm:pt>
    <dgm:pt modelId="{8EE16DE3-03C5-4658-B42B-EA88D4044EBF}" type="sibTrans" cxnId="{9582FEAB-5A42-46BD-A687-FC6B962AFAD8}">
      <dgm:prSet/>
      <dgm:spPr/>
      <dgm:t>
        <a:bodyPr/>
        <a:lstStyle/>
        <a:p>
          <a:endParaRPr lang="el-GR"/>
        </a:p>
      </dgm:t>
    </dgm:pt>
    <dgm:pt modelId="{46165B92-7728-441E-8509-95FFCDBAA653}">
      <dgm:prSet/>
      <dgm:spPr/>
      <dgm:t>
        <a:bodyPr/>
        <a:lstStyle/>
        <a:p>
          <a:r>
            <a:rPr lang="el-GR" dirty="0"/>
            <a:t>προκαταρκτικό στάδιο</a:t>
          </a:r>
          <a:endParaRPr lang="en-US" dirty="0"/>
        </a:p>
      </dgm:t>
    </dgm:pt>
    <dgm:pt modelId="{21EA23C5-E0BC-4BA8-8085-42823BD4B864}" type="parTrans" cxnId="{0F40D5D2-A68B-42A8-AFF3-15D502DAABC4}">
      <dgm:prSet/>
      <dgm:spPr/>
      <dgm:t>
        <a:bodyPr/>
        <a:lstStyle/>
        <a:p>
          <a:endParaRPr lang="el-GR"/>
        </a:p>
      </dgm:t>
    </dgm:pt>
    <dgm:pt modelId="{311C6B73-B5C6-4E30-BE06-7B790622C109}" type="sibTrans" cxnId="{0F40D5D2-A68B-42A8-AFF3-15D502DAABC4}">
      <dgm:prSet/>
      <dgm:spPr/>
      <dgm:t>
        <a:bodyPr/>
        <a:lstStyle/>
        <a:p>
          <a:endParaRPr lang="el-GR"/>
        </a:p>
      </dgm:t>
    </dgm:pt>
    <dgm:pt modelId="{9B92D066-FA5A-497D-B2B0-DA8F709A7B5B}">
      <dgm:prSet/>
      <dgm:spPr/>
      <dgm:t>
        <a:bodyPr/>
        <a:lstStyle/>
        <a:p>
          <a:r>
            <a:rPr lang="el-GR" dirty="0"/>
            <a:t>στάδιο ΤΔ</a:t>
          </a:r>
          <a:endParaRPr lang="en-US" dirty="0"/>
        </a:p>
      </dgm:t>
    </dgm:pt>
    <dgm:pt modelId="{13103206-24FA-4186-95B3-AA11631DCA59}" type="parTrans" cxnId="{8D599F77-4592-4FE8-B5A8-6D4F0FBDB857}">
      <dgm:prSet/>
      <dgm:spPr/>
      <dgm:t>
        <a:bodyPr/>
        <a:lstStyle/>
        <a:p>
          <a:endParaRPr lang="el-GR"/>
        </a:p>
      </dgm:t>
    </dgm:pt>
    <dgm:pt modelId="{3C6EC703-4E4E-47E9-8375-5EB5804BD67F}" type="sibTrans" cxnId="{8D599F77-4592-4FE8-B5A8-6D4F0FBDB857}">
      <dgm:prSet/>
      <dgm:spPr/>
      <dgm:t>
        <a:bodyPr/>
        <a:lstStyle/>
        <a:p>
          <a:endParaRPr lang="el-GR"/>
        </a:p>
      </dgm:t>
    </dgm:pt>
    <dgm:pt modelId="{25F6E65B-33EC-4F9D-882D-70BCE820E6E7}">
      <dgm:prSet/>
      <dgm:spPr/>
      <dgm:t>
        <a:bodyPr/>
        <a:lstStyle/>
        <a:p>
          <a:r>
            <a:rPr lang="el-GR" dirty="0"/>
            <a:t>τελικό στάδιο</a:t>
          </a:r>
          <a:endParaRPr lang="en-US" dirty="0"/>
        </a:p>
      </dgm:t>
    </dgm:pt>
    <dgm:pt modelId="{EF83ED6B-A820-4905-A1D8-28F1E76A44A9}" type="parTrans" cxnId="{67340737-F7DC-489C-A87A-5E151C2600A0}">
      <dgm:prSet/>
      <dgm:spPr/>
      <dgm:t>
        <a:bodyPr/>
        <a:lstStyle/>
        <a:p>
          <a:endParaRPr lang="el-GR"/>
        </a:p>
      </dgm:t>
    </dgm:pt>
    <dgm:pt modelId="{FE01E08D-CE6D-4668-89DF-198E17068493}" type="sibTrans" cxnId="{67340737-F7DC-489C-A87A-5E151C2600A0}">
      <dgm:prSet/>
      <dgm:spPr/>
      <dgm:t>
        <a:bodyPr/>
        <a:lstStyle/>
        <a:p>
          <a:endParaRPr lang="el-GR"/>
        </a:p>
      </dgm:t>
    </dgm:pt>
    <dgm:pt modelId="{1AD0CA2A-4D7B-4F5D-A852-9C28F8210AF7}">
      <dgm:prSet/>
      <dgm:spPr/>
      <dgm:t>
        <a:bodyPr/>
        <a:lstStyle/>
        <a:p>
          <a:r>
            <a:rPr lang="el-GR" dirty="0"/>
            <a:t>Κατά τη διάρκεια των ΤΔ</a:t>
          </a:r>
        </a:p>
      </dgm:t>
    </dgm:pt>
    <dgm:pt modelId="{59C7F8E6-9136-4DB2-A4EA-502DF82ABD33}" type="parTrans" cxnId="{738B3B09-CDE8-4DC7-9ED9-D987A6D74527}">
      <dgm:prSet/>
      <dgm:spPr/>
      <dgm:t>
        <a:bodyPr/>
        <a:lstStyle/>
        <a:p>
          <a:endParaRPr lang="el-GR"/>
        </a:p>
      </dgm:t>
    </dgm:pt>
    <dgm:pt modelId="{3C59F255-5E1C-4B5F-9F11-4AB195A6C141}" type="sibTrans" cxnId="{738B3B09-CDE8-4DC7-9ED9-D987A6D74527}">
      <dgm:prSet/>
      <dgm:spPr/>
      <dgm:t>
        <a:bodyPr/>
        <a:lstStyle/>
        <a:p>
          <a:endParaRPr lang="el-GR"/>
        </a:p>
      </dgm:t>
    </dgm:pt>
    <dgm:pt modelId="{3CE2EECF-7125-4D4A-B8BD-320555D8438A}">
      <dgm:prSet/>
      <dgm:spPr/>
      <dgm:t>
        <a:bodyPr/>
        <a:lstStyle/>
        <a:p>
          <a:r>
            <a:rPr lang="el-GR" dirty="0"/>
            <a:t>ασύγχρονα, συνεργατικά διακρατικά</a:t>
          </a:r>
          <a:endParaRPr lang="en-US" dirty="0"/>
        </a:p>
      </dgm:t>
    </dgm:pt>
    <dgm:pt modelId="{9D2AD0DD-D9D5-42A2-9002-8420AB353272}" type="parTrans" cxnId="{BA5EDF4B-CE3E-447E-B70B-1284F174963C}">
      <dgm:prSet/>
      <dgm:spPr/>
      <dgm:t>
        <a:bodyPr/>
        <a:lstStyle/>
        <a:p>
          <a:endParaRPr lang="el-GR"/>
        </a:p>
      </dgm:t>
    </dgm:pt>
    <dgm:pt modelId="{23796C64-CD4C-4185-87DD-3A76C905F3ED}" type="sibTrans" cxnId="{BA5EDF4B-CE3E-447E-B70B-1284F174963C}">
      <dgm:prSet/>
      <dgm:spPr/>
      <dgm:t>
        <a:bodyPr/>
        <a:lstStyle/>
        <a:p>
          <a:endParaRPr lang="el-GR"/>
        </a:p>
      </dgm:t>
    </dgm:pt>
    <dgm:pt modelId="{E0C90C47-76DE-4AC1-B77F-4B5A9A2744D8}" type="pres">
      <dgm:prSet presAssocID="{A1D72E29-B8F1-4A20-8B1C-E4FE1299D2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D97FFC2-85A1-4415-9145-0F2F490EF096}" type="pres">
      <dgm:prSet presAssocID="{7F472052-8D7B-46A2-B308-EC83A91E54F2}" presName="root" presStyleCnt="0"/>
      <dgm:spPr/>
    </dgm:pt>
    <dgm:pt modelId="{66D99672-A636-4B1B-BEFB-75BE3B0B16CC}" type="pres">
      <dgm:prSet presAssocID="{7F472052-8D7B-46A2-B308-EC83A91E54F2}" presName="rootComposite" presStyleCnt="0"/>
      <dgm:spPr/>
    </dgm:pt>
    <dgm:pt modelId="{81A22772-A014-48C9-ACA6-FBA242414C70}" type="pres">
      <dgm:prSet presAssocID="{7F472052-8D7B-46A2-B308-EC83A91E54F2}" presName="rootText" presStyleLbl="node1" presStyleIdx="0" presStyleCnt="2" custScaleX="171910" custScaleY="62125" custLinFactNeighborX="-17364" custLinFactNeighborY="8930"/>
      <dgm:spPr/>
      <dgm:t>
        <a:bodyPr/>
        <a:lstStyle/>
        <a:p>
          <a:endParaRPr lang="el-GR"/>
        </a:p>
      </dgm:t>
    </dgm:pt>
    <dgm:pt modelId="{55485AF0-E4E3-4B6F-B907-07B92817E399}" type="pres">
      <dgm:prSet presAssocID="{7F472052-8D7B-46A2-B308-EC83A91E54F2}" presName="rootConnector" presStyleLbl="node1" presStyleIdx="0" presStyleCnt="2"/>
      <dgm:spPr/>
      <dgm:t>
        <a:bodyPr/>
        <a:lstStyle/>
        <a:p>
          <a:endParaRPr lang="el-GR"/>
        </a:p>
      </dgm:t>
    </dgm:pt>
    <dgm:pt modelId="{D19694DD-DB1A-4731-A905-E846D9701DB7}" type="pres">
      <dgm:prSet presAssocID="{7F472052-8D7B-46A2-B308-EC83A91E54F2}" presName="childShape" presStyleCnt="0"/>
      <dgm:spPr/>
    </dgm:pt>
    <dgm:pt modelId="{7E39A314-CAA7-4060-8C09-2C0A89B65CAA}" type="pres">
      <dgm:prSet presAssocID="{EF83ED6B-A820-4905-A1D8-28F1E76A44A9}" presName="Name13" presStyleLbl="parChTrans1D2" presStyleIdx="0" presStyleCnt="6"/>
      <dgm:spPr/>
      <dgm:t>
        <a:bodyPr/>
        <a:lstStyle/>
        <a:p>
          <a:endParaRPr lang="el-GR"/>
        </a:p>
      </dgm:t>
    </dgm:pt>
    <dgm:pt modelId="{4886226F-81F4-41DF-9F88-4ABC048F61D2}" type="pres">
      <dgm:prSet presAssocID="{25F6E65B-33EC-4F9D-882D-70BCE820E6E7}" presName="childText" presStyleLbl="bgAcc1" presStyleIdx="0" presStyleCnt="6" custScaleX="189252" custScaleY="68230" custLinFactX="-40818" custLinFactY="100000" custLinFactNeighborX="-100000" custLinFactNeighborY="13901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622D28-C8BB-4472-B7D0-3ED61330E11A}" type="pres">
      <dgm:prSet presAssocID="{13103206-24FA-4186-95B3-AA11631DCA59}" presName="Name13" presStyleLbl="parChTrans1D2" presStyleIdx="1" presStyleCnt="6"/>
      <dgm:spPr/>
      <dgm:t>
        <a:bodyPr/>
        <a:lstStyle/>
        <a:p>
          <a:endParaRPr lang="el-GR"/>
        </a:p>
      </dgm:t>
    </dgm:pt>
    <dgm:pt modelId="{E63DADFF-40CB-4C78-9C32-885CC6587569}" type="pres">
      <dgm:prSet presAssocID="{9B92D066-FA5A-497D-B2B0-DA8F709A7B5B}" presName="childText" presStyleLbl="bgAcc1" presStyleIdx="1" presStyleCnt="6" custScaleX="214815" custScaleY="68950" custLinFactNeighborX="-70111" custLinFactNeighborY="297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622D54-0A94-470B-8034-C87C4205564D}" type="pres">
      <dgm:prSet presAssocID="{21EA23C5-E0BC-4BA8-8085-42823BD4B864}" presName="Name13" presStyleLbl="parChTrans1D2" presStyleIdx="2" presStyleCnt="6"/>
      <dgm:spPr/>
      <dgm:t>
        <a:bodyPr/>
        <a:lstStyle/>
        <a:p>
          <a:endParaRPr lang="el-GR"/>
        </a:p>
      </dgm:t>
    </dgm:pt>
    <dgm:pt modelId="{91702582-52E9-4764-BF42-A1BFDF897871}" type="pres">
      <dgm:prSet presAssocID="{46165B92-7728-441E-8509-95FFCDBAA653}" presName="childText" presStyleLbl="bgAcc1" presStyleIdx="2" presStyleCnt="6" custScaleX="205702" custScaleY="79205" custLinFactY="-74566" custLinFactNeighborX="-31040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D747EF-1DAF-4363-AF1D-458C0617E9A9}" type="pres">
      <dgm:prSet presAssocID="{3AA37ABA-36F6-49D4-8B81-8B8580DF9CE2}" presName="root" presStyleCnt="0"/>
      <dgm:spPr/>
    </dgm:pt>
    <dgm:pt modelId="{29105E5A-5C27-42E7-85B1-2C49C75E55E7}" type="pres">
      <dgm:prSet presAssocID="{3AA37ABA-36F6-49D4-8B81-8B8580DF9CE2}" presName="rootComposite" presStyleCnt="0"/>
      <dgm:spPr/>
    </dgm:pt>
    <dgm:pt modelId="{118F3747-51C5-45CB-8AF5-2803FD24D517}" type="pres">
      <dgm:prSet presAssocID="{3AA37ABA-36F6-49D4-8B81-8B8580DF9CE2}" presName="rootText" presStyleLbl="node1" presStyleIdx="1" presStyleCnt="2" custScaleX="163395" custScaleY="86068" custLinFactNeighborX="26902" custLinFactNeighborY="15004"/>
      <dgm:spPr/>
      <dgm:t>
        <a:bodyPr/>
        <a:lstStyle/>
        <a:p>
          <a:endParaRPr lang="el-GR"/>
        </a:p>
      </dgm:t>
    </dgm:pt>
    <dgm:pt modelId="{42F14CBB-CE7E-47BD-8A8A-4F004C044926}" type="pres">
      <dgm:prSet presAssocID="{3AA37ABA-36F6-49D4-8B81-8B8580DF9CE2}" presName="rootConnector" presStyleLbl="node1" presStyleIdx="1" presStyleCnt="2"/>
      <dgm:spPr/>
      <dgm:t>
        <a:bodyPr/>
        <a:lstStyle/>
        <a:p>
          <a:endParaRPr lang="el-GR"/>
        </a:p>
      </dgm:t>
    </dgm:pt>
    <dgm:pt modelId="{DA5334E7-8720-40FA-8DA5-8679C99AEB0F}" type="pres">
      <dgm:prSet presAssocID="{3AA37ABA-36F6-49D4-8B81-8B8580DF9CE2}" presName="childShape" presStyleCnt="0"/>
      <dgm:spPr/>
    </dgm:pt>
    <dgm:pt modelId="{AA3CA757-51FB-467D-AAFE-284B83168964}" type="pres">
      <dgm:prSet presAssocID="{720AAAD9-A305-4DBB-9429-2123C2112EBF}" presName="Name13" presStyleLbl="parChTrans1D2" presStyleIdx="3" presStyleCnt="6"/>
      <dgm:spPr/>
      <dgm:t>
        <a:bodyPr/>
        <a:lstStyle/>
        <a:p>
          <a:endParaRPr lang="el-GR"/>
        </a:p>
      </dgm:t>
    </dgm:pt>
    <dgm:pt modelId="{354037B3-2B42-44C6-A55C-8DB85C215890}" type="pres">
      <dgm:prSet presAssocID="{8A5DFEED-83B7-4D36-B5E0-2C577CE5D604}" presName="childText" presStyleLbl="bgAcc1" presStyleIdx="3" presStyleCnt="6" custScaleX="184353" custScaleY="68861" custLinFactNeighborX="79717" custLinFactNeighborY="45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20F161-F192-448B-8306-85EBFB54A571}" type="pres">
      <dgm:prSet presAssocID="{9D2AD0DD-D9D5-42A2-9002-8420AB353272}" presName="Name13" presStyleLbl="parChTrans1D2" presStyleIdx="4" presStyleCnt="6"/>
      <dgm:spPr/>
      <dgm:t>
        <a:bodyPr/>
        <a:lstStyle/>
        <a:p>
          <a:endParaRPr lang="el-GR"/>
        </a:p>
      </dgm:t>
    </dgm:pt>
    <dgm:pt modelId="{EF523CB5-AFE0-44B6-BA19-A0C210A83B8C}" type="pres">
      <dgm:prSet presAssocID="{3CE2EECF-7125-4D4A-B8BD-320555D8438A}" presName="childText" presStyleLbl="bgAcc1" presStyleIdx="4" presStyleCnt="6" custScaleX="223578" custScaleY="65093" custLinFactY="12803" custLinFactNeighborX="41312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648475-F3F3-4D29-AEDF-91DC2C88A2D4}" type="pres">
      <dgm:prSet presAssocID="{59C7F8E6-9136-4DB2-A4EA-502DF82ABD33}" presName="Name13" presStyleLbl="parChTrans1D2" presStyleIdx="5" presStyleCnt="6"/>
      <dgm:spPr/>
      <dgm:t>
        <a:bodyPr/>
        <a:lstStyle/>
        <a:p>
          <a:endParaRPr lang="el-GR"/>
        </a:p>
      </dgm:t>
    </dgm:pt>
    <dgm:pt modelId="{48D61BE8-0248-4E88-B3B1-01E6508B0BC9}" type="pres">
      <dgm:prSet presAssocID="{1AD0CA2A-4D7B-4F5D-A852-9C28F8210AF7}" presName="childText" presStyleLbl="bgAcc1" presStyleIdx="5" presStyleCnt="6" custScaleX="210336" custScaleY="79216" custLinFactY="-1300" custLinFactNeighborX="-32962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EDD8B88-CACE-40DC-9F4B-E9522C57CE71}" type="presOf" srcId="{A1D72E29-B8F1-4A20-8B1C-E4FE1299D2C3}" destId="{E0C90C47-76DE-4AC1-B77F-4B5A9A2744D8}" srcOrd="0" destOrd="0" presId="urn:microsoft.com/office/officeart/2005/8/layout/hierarchy3"/>
    <dgm:cxn modelId="{27CD01E7-5EE7-4777-84CE-F12ED7388FFC}" type="presOf" srcId="{EF83ED6B-A820-4905-A1D8-28F1E76A44A9}" destId="{7E39A314-CAA7-4060-8C09-2C0A89B65CAA}" srcOrd="0" destOrd="0" presId="urn:microsoft.com/office/officeart/2005/8/layout/hierarchy3"/>
    <dgm:cxn modelId="{6ABEACB3-522D-4C77-9773-4AE8F80F55E7}" type="presOf" srcId="{13103206-24FA-4186-95B3-AA11631DCA59}" destId="{35622D28-C8BB-4472-B7D0-3ED61330E11A}" srcOrd="0" destOrd="0" presId="urn:microsoft.com/office/officeart/2005/8/layout/hierarchy3"/>
    <dgm:cxn modelId="{738B3B09-CDE8-4DC7-9ED9-D987A6D74527}" srcId="{3AA37ABA-36F6-49D4-8B81-8B8580DF9CE2}" destId="{1AD0CA2A-4D7B-4F5D-A852-9C28F8210AF7}" srcOrd="2" destOrd="0" parTransId="{59C7F8E6-9136-4DB2-A4EA-502DF82ABD33}" sibTransId="{3C59F255-5E1C-4B5F-9F11-4AB195A6C141}"/>
    <dgm:cxn modelId="{BA5EDF4B-CE3E-447E-B70B-1284F174963C}" srcId="{3AA37ABA-36F6-49D4-8B81-8B8580DF9CE2}" destId="{3CE2EECF-7125-4D4A-B8BD-320555D8438A}" srcOrd="1" destOrd="0" parTransId="{9D2AD0DD-D9D5-42A2-9002-8420AB353272}" sibTransId="{23796C64-CD4C-4185-87DD-3A76C905F3ED}"/>
    <dgm:cxn modelId="{09B0BF7E-FD83-4635-A19B-40BD515867D1}" type="presOf" srcId="{7F472052-8D7B-46A2-B308-EC83A91E54F2}" destId="{55485AF0-E4E3-4B6F-B907-07B92817E399}" srcOrd="1" destOrd="0" presId="urn:microsoft.com/office/officeart/2005/8/layout/hierarchy3"/>
    <dgm:cxn modelId="{9D10DC9E-ACF8-4B79-9841-4CC9087A1F5C}" type="presOf" srcId="{3CE2EECF-7125-4D4A-B8BD-320555D8438A}" destId="{EF523CB5-AFE0-44B6-BA19-A0C210A83B8C}" srcOrd="0" destOrd="0" presId="urn:microsoft.com/office/officeart/2005/8/layout/hierarchy3"/>
    <dgm:cxn modelId="{B47D63A7-4F14-4D65-B7FD-87A20C5D09C9}" type="presOf" srcId="{25F6E65B-33EC-4F9D-882D-70BCE820E6E7}" destId="{4886226F-81F4-41DF-9F88-4ABC048F61D2}" srcOrd="0" destOrd="0" presId="urn:microsoft.com/office/officeart/2005/8/layout/hierarchy3"/>
    <dgm:cxn modelId="{BB1CD385-4C29-480D-BC72-960714CD0789}" type="presOf" srcId="{46165B92-7728-441E-8509-95FFCDBAA653}" destId="{91702582-52E9-4764-BF42-A1BFDF897871}" srcOrd="0" destOrd="0" presId="urn:microsoft.com/office/officeart/2005/8/layout/hierarchy3"/>
    <dgm:cxn modelId="{F7C5880F-A1E2-4590-B52C-095E5DBB080C}" type="presOf" srcId="{1AD0CA2A-4D7B-4F5D-A852-9C28F8210AF7}" destId="{48D61BE8-0248-4E88-B3B1-01E6508B0BC9}" srcOrd="0" destOrd="0" presId="urn:microsoft.com/office/officeart/2005/8/layout/hierarchy3"/>
    <dgm:cxn modelId="{08B1C57D-BFE6-45B2-BC1E-E1E14667BC5D}" type="presOf" srcId="{9B92D066-FA5A-497D-B2B0-DA8F709A7B5B}" destId="{E63DADFF-40CB-4C78-9C32-885CC6587569}" srcOrd="0" destOrd="0" presId="urn:microsoft.com/office/officeart/2005/8/layout/hierarchy3"/>
    <dgm:cxn modelId="{EA407427-6BE1-4BF7-B883-48BBDBF07D91}" type="presOf" srcId="{9D2AD0DD-D9D5-42A2-9002-8420AB353272}" destId="{7A20F161-F192-448B-8306-85EBFB54A571}" srcOrd="0" destOrd="0" presId="urn:microsoft.com/office/officeart/2005/8/layout/hierarchy3"/>
    <dgm:cxn modelId="{221F8189-F30E-4174-B1B3-054C13B15F48}" type="presOf" srcId="{8A5DFEED-83B7-4D36-B5E0-2C577CE5D604}" destId="{354037B3-2B42-44C6-A55C-8DB85C215890}" srcOrd="0" destOrd="0" presId="urn:microsoft.com/office/officeart/2005/8/layout/hierarchy3"/>
    <dgm:cxn modelId="{FEA1CE0D-B024-4780-9365-01A08DDD7D31}" type="presOf" srcId="{3AA37ABA-36F6-49D4-8B81-8B8580DF9CE2}" destId="{118F3747-51C5-45CB-8AF5-2803FD24D517}" srcOrd="0" destOrd="0" presId="urn:microsoft.com/office/officeart/2005/8/layout/hierarchy3"/>
    <dgm:cxn modelId="{94A7577E-D277-40CD-BD46-BBDA4A0E4B38}" type="presOf" srcId="{59C7F8E6-9136-4DB2-A4EA-502DF82ABD33}" destId="{F7648475-F3F3-4D29-AEDF-91DC2C88A2D4}" srcOrd="0" destOrd="0" presId="urn:microsoft.com/office/officeart/2005/8/layout/hierarchy3"/>
    <dgm:cxn modelId="{8D599F77-4592-4FE8-B5A8-6D4F0FBDB857}" srcId="{7F472052-8D7B-46A2-B308-EC83A91E54F2}" destId="{9B92D066-FA5A-497D-B2B0-DA8F709A7B5B}" srcOrd="1" destOrd="0" parTransId="{13103206-24FA-4186-95B3-AA11631DCA59}" sibTransId="{3C6EC703-4E4E-47E9-8375-5EB5804BD67F}"/>
    <dgm:cxn modelId="{ACA416B2-AE3F-421C-AF34-0E1D98264490}" type="presOf" srcId="{21EA23C5-E0BC-4BA8-8085-42823BD4B864}" destId="{7E622D54-0A94-470B-8034-C87C4205564D}" srcOrd="0" destOrd="0" presId="urn:microsoft.com/office/officeart/2005/8/layout/hierarchy3"/>
    <dgm:cxn modelId="{5DA1E477-9A9C-4ABB-A8A9-7ADB98CA003B}" srcId="{A1D72E29-B8F1-4A20-8B1C-E4FE1299D2C3}" destId="{3AA37ABA-36F6-49D4-8B81-8B8580DF9CE2}" srcOrd="1" destOrd="0" parTransId="{E40C155C-CD70-457B-8141-C672A83ACB20}" sibTransId="{CAAD522A-DE4C-46E2-B96B-37EE56CBED28}"/>
    <dgm:cxn modelId="{40D835AC-CC7B-4346-BA99-F055CF4D209A}" type="presOf" srcId="{7F472052-8D7B-46A2-B308-EC83A91E54F2}" destId="{81A22772-A014-48C9-ACA6-FBA242414C70}" srcOrd="0" destOrd="0" presId="urn:microsoft.com/office/officeart/2005/8/layout/hierarchy3"/>
    <dgm:cxn modelId="{0F40D5D2-A68B-42A8-AFF3-15D502DAABC4}" srcId="{7F472052-8D7B-46A2-B308-EC83A91E54F2}" destId="{46165B92-7728-441E-8509-95FFCDBAA653}" srcOrd="2" destOrd="0" parTransId="{21EA23C5-E0BC-4BA8-8085-42823BD4B864}" sibTransId="{311C6B73-B5C6-4E30-BE06-7B790622C109}"/>
    <dgm:cxn modelId="{FD589354-69FA-4BA7-B684-DA4E74D9D4DD}" srcId="{A1D72E29-B8F1-4A20-8B1C-E4FE1299D2C3}" destId="{7F472052-8D7B-46A2-B308-EC83A91E54F2}" srcOrd="0" destOrd="0" parTransId="{63C92280-5B91-4A39-B67E-E2E3F7EE91FC}" sibTransId="{9A51B3A2-2FD3-4E18-A7C9-58667272CE31}"/>
    <dgm:cxn modelId="{67340737-F7DC-489C-A87A-5E151C2600A0}" srcId="{7F472052-8D7B-46A2-B308-EC83A91E54F2}" destId="{25F6E65B-33EC-4F9D-882D-70BCE820E6E7}" srcOrd="0" destOrd="0" parTransId="{EF83ED6B-A820-4905-A1D8-28F1E76A44A9}" sibTransId="{FE01E08D-CE6D-4668-89DF-198E17068493}"/>
    <dgm:cxn modelId="{400602B9-23C0-4E6D-BD95-269B2166550F}" type="presOf" srcId="{720AAAD9-A305-4DBB-9429-2123C2112EBF}" destId="{AA3CA757-51FB-467D-AAFE-284B83168964}" srcOrd="0" destOrd="0" presId="urn:microsoft.com/office/officeart/2005/8/layout/hierarchy3"/>
    <dgm:cxn modelId="{9582FEAB-5A42-46BD-A687-FC6B962AFAD8}" srcId="{3AA37ABA-36F6-49D4-8B81-8B8580DF9CE2}" destId="{8A5DFEED-83B7-4D36-B5E0-2C577CE5D604}" srcOrd="0" destOrd="0" parTransId="{720AAAD9-A305-4DBB-9429-2123C2112EBF}" sibTransId="{8EE16DE3-03C5-4658-B42B-EA88D4044EBF}"/>
    <dgm:cxn modelId="{B2CA1749-FA9D-4E12-B248-9283C9828AF7}" type="presOf" srcId="{3AA37ABA-36F6-49D4-8B81-8B8580DF9CE2}" destId="{42F14CBB-CE7E-47BD-8A8A-4F004C044926}" srcOrd="1" destOrd="0" presId="urn:microsoft.com/office/officeart/2005/8/layout/hierarchy3"/>
    <dgm:cxn modelId="{B88868AA-2882-4FA7-9488-767DE602EA1E}" type="presParOf" srcId="{E0C90C47-76DE-4AC1-B77F-4B5A9A2744D8}" destId="{DD97FFC2-85A1-4415-9145-0F2F490EF096}" srcOrd="0" destOrd="0" presId="urn:microsoft.com/office/officeart/2005/8/layout/hierarchy3"/>
    <dgm:cxn modelId="{2BE116A2-7A69-4E98-9D76-00D5FB4F3EFE}" type="presParOf" srcId="{DD97FFC2-85A1-4415-9145-0F2F490EF096}" destId="{66D99672-A636-4B1B-BEFB-75BE3B0B16CC}" srcOrd="0" destOrd="0" presId="urn:microsoft.com/office/officeart/2005/8/layout/hierarchy3"/>
    <dgm:cxn modelId="{FD5309C8-362A-4825-B09F-9B05DA58B669}" type="presParOf" srcId="{66D99672-A636-4B1B-BEFB-75BE3B0B16CC}" destId="{81A22772-A014-48C9-ACA6-FBA242414C70}" srcOrd="0" destOrd="0" presId="urn:microsoft.com/office/officeart/2005/8/layout/hierarchy3"/>
    <dgm:cxn modelId="{2BABC25C-1BCA-4F3F-A04B-63F422E8329A}" type="presParOf" srcId="{66D99672-A636-4B1B-BEFB-75BE3B0B16CC}" destId="{55485AF0-E4E3-4B6F-B907-07B92817E399}" srcOrd="1" destOrd="0" presId="urn:microsoft.com/office/officeart/2005/8/layout/hierarchy3"/>
    <dgm:cxn modelId="{14C9977D-62D7-4A93-BDC0-113410B4640A}" type="presParOf" srcId="{DD97FFC2-85A1-4415-9145-0F2F490EF096}" destId="{D19694DD-DB1A-4731-A905-E846D9701DB7}" srcOrd="1" destOrd="0" presId="urn:microsoft.com/office/officeart/2005/8/layout/hierarchy3"/>
    <dgm:cxn modelId="{B3E2F4C4-8C2B-4448-9180-E16AC339AFC0}" type="presParOf" srcId="{D19694DD-DB1A-4731-A905-E846D9701DB7}" destId="{7E39A314-CAA7-4060-8C09-2C0A89B65CAA}" srcOrd="0" destOrd="0" presId="urn:microsoft.com/office/officeart/2005/8/layout/hierarchy3"/>
    <dgm:cxn modelId="{0F91DD84-2360-4D98-A2F6-8AF13DAD6B02}" type="presParOf" srcId="{D19694DD-DB1A-4731-A905-E846D9701DB7}" destId="{4886226F-81F4-41DF-9F88-4ABC048F61D2}" srcOrd="1" destOrd="0" presId="urn:microsoft.com/office/officeart/2005/8/layout/hierarchy3"/>
    <dgm:cxn modelId="{1FFEB2DD-12F9-4961-ACA3-077BEA68F377}" type="presParOf" srcId="{D19694DD-DB1A-4731-A905-E846D9701DB7}" destId="{35622D28-C8BB-4472-B7D0-3ED61330E11A}" srcOrd="2" destOrd="0" presId="urn:microsoft.com/office/officeart/2005/8/layout/hierarchy3"/>
    <dgm:cxn modelId="{7F618F8C-8677-472A-91DD-DEA7FAECFF5F}" type="presParOf" srcId="{D19694DD-DB1A-4731-A905-E846D9701DB7}" destId="{E63DADFF-40CB-4C78-9C32-885CC6587569}" srcOrd="3" destOrd="0" presId="urn:microsoft.com/office/officeart/2005/8/layout/hierarchy3"/>
    <dgm:cxn modelId="{C7D7DF64-1813-485A-B18A-78A893393494}" type="presParOf" srcId="{D19694DD-DB1A-4731-A905-E846D9701DB7}" destId="{7E622D54-0A94-470B-8034-C87C4205564D}" srcOrd="4" destOrd="0" presId="urn:microsoft.com/office/officeart/2005/8/layout/hierarchy3"/>
    <dgm:cxn modelId="{A5F2F88E-723B-4508-BCA7-305FB306D65C}" type="presParOf" srcId="{D19694DD-DB1A-4731-A905-E846D9701DB7}" destId="{91702582-52E9-4764-BF42-A1BFDF897871}" srcOrd="5" destOrd="0" presId="urn:microsoft.com/office/officeart/2005/8/layout/hierarchy3"/>
    <dgm:cxn modelId="{714C6ECD-E079-4D9B-A55C-69E85B378225}" type="presParOf" srcId="{E0C90C47-76DE-4AC1-B77F-4B5A9A2744D8}" destId="{DED747EF-1DAF-4363-AF1D-458C0617E9A9}" srcOrd="1" destOrd="0" presId="urn:microsoft.com/office/officeart/2005/8/layout/hierarchy3"/>
    <dgm:cxn modelId="{E60DD74A-E902-4F45-B7FF-F5D4B1FA4CD3}" type="presParOf" srcId="{DED747EF-1DAF-4363-AF1D-458C0617E9A9}" destId="{29105E5A-5C27-42E7-85B1-2C49C75E55E7}" srcOrd="0" destOrd="0" presId="urn:microsoft.com/office/officeart/2005/8/layout/hierarchy3"/>
    <dgm:cxn modelId="{F1E7955E-661E-4A9E-9BEA-C9AF9757A315}" type="presParOf" srcId="{29105E5A-5C27-42E7-85B1-2C49C75E55E7}" destId="{118F3747-51C5-45CB-8AF5-2803FD24D517}" srcOrd="0" destOrd="0" presId="urn:microsoft.com/office/officeart/2005/8/layout/hierarchy3"/>
    <dgm:cxn modelId="{8E6E97B8-5818-431F-8D69-A28B9868B05C}" type="presParOf" srcId="{29105E5A-5C27-42E7-85B1-2C49C75E55E7}" destId="{42F14CBB-CE7E-47BD-8A8A-4F004C044926}" srcOrd="1" destOrd="0" presId="urn:microsoft.com/office/officeart/2005/8/layout/hierarchy3"/>
    <dgm:cxn modelId="{AAA9C482-79E5-49A4-A8D8-4CA6F839664A}" type="presParOf" srcId="{DED747EF-1DAF-4363-AF1D-458C0617E9A9}" destId="{DA5334E7-8720-40FA-8DA5-8679C99AEB0F}" srcOrd="1" destOrd="0" presId="urn:microsoft.com/office/officeart/2005/8/layout/hierarchy3"/>
    <dgm:cxn modelId="{3CBB1AA6-7831-4332-B2B3-D7AADD56C211}" type="presParOf" srcId="{DA5334E7-8720-40FA-8DA5-8679C99AEB0F}" destId="{AA3CA757-51FB-467D-AAFE-284B83168964}" srcOrd="0" destOrd="0" presId="urn:microsoft.com/office/officeart/2005/8/layout/hierarchy3"/>
    <dgm:cxn modelId="{ABAEF7D2-DD94-4C9A-8FB9-1F1213D4B252}" type="presParOf" srcId="{DA5334E7-8720-40FA-8DA5-8679C99AEB0F}" destId="{354037B3-2B42-44C6-A55C-8DB85C215890}" srcOrd="1" destOrd="0" presId="urn:microsoft.com/office/officeart/2005/8/layout/hierarchy3"/>
    <dgm:cxn modelId="{1E38858C-1918-4702-A1BA-056A905D70F8}" type="presParOf" srcId="{DA5334E7-8720-40FA-8DA5-8679C99AEB0F}" destId="{7A20F161-F192-448B-8306-85EBFB54A571}" srcOrd="2" destOrd="0" presId="urn:microsoft.com/office/officeart/2005/8/layout/hierarchy3"/>
    <dgm:cxn modelId="{3724D6D1-8577-491A-BCCC-1F165E846278}" type="presParOf" srcId="{DA5334E7-8720-40FA-8DA5-8679C99AEB0F}" destId="{EF523CB5-AFE0-44B6-BA19-A0C210A83B8C}" srcOrd="3" destOrd="0" presId="urn:microsoft.com/office/officeart/2005/8/layout/hierarchy3"/>
    <dgm:cxn modelId="{7E3D3AFD-673C-430C-82C0-EE75446DCCDC}" type="presParOf" srcId="{DA5334E7-8720-40FA-8DA5-8679C99AEB0F}" destId="{F7648475-F3F3-4D29-AEDF-91DC2C88A2D4}" srcOrd="4" destOrd="0" presId="urn:microsoft.com/office/officeart/2005/8/layout/hierarchy3"/>
    <dgm:cxn modelId="{F71A5018-74F5-4107-B426-5CF8FDB008D9}" type="presParOf" srcId="{DA5334E7-8720-40FA-8DA5-8679C99AEB0F}" destId="{48D61BE8-0248-4E88-B3B1-01E6508B0BC9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D5A5B1-C250-4851-B810-46CE6ECC6D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6EAF48-4C21-420D-BEA0-7150325C5B50}">
      <dgm:prSet phldrT="[Κείμενο]"/>
      <dgm:spPr>
        <a:solidFill>
          <a:srgbClr val="00206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l-GR" dirty="0"/>
            <a:t>Συλλογή δεδομένων</a:t>
          </a:r>
        </a:p>
      </dgm:t>
    </dgm:pt>
    <dgm:pt modelId="{4804A325-2310-4FDD-A208-25AA3963E2BC}" type="parTrans" cxnId="{4318073C-364F-48DC-9B84-C94428B3F878}">
      <dgm:prSet/>
      <dgm:spPr/>
      <dgm:t>
        <a:bodyPr/>
        <a:lstStyle/>
        <a:p>
          <a:endParaRPr lang="el-GR"/>
        </a:p>
      </dgm:t>
    </dgm:pt>
    <dgm:pt modelId="{407B82A9-85D9-49A3-8806-487EE382255A}" type="sibTrans" cxnId="{4318073C-364F-48DC-9B84-C94428B3F878}">
      <dgm:prSet/>
      <dgm:spPr>
        <a:solidFill>
          <a:srgbClr val="800000"/>
        </a:solidFill>
      </dgm:spPr>
      <dgm:t>
        <a:bodyPr/>
        <a:lstStyle/>
        <a:p>
          <a:endParaRPr lang="el-GR"/>
        </a:p>
      </dgm:t>
    </dgm:pt>
    <dgm:pt modelId="{67B6D162-B3F6-4C06-997E-812AE2E12F30}">
      <dgm:prSet phldrT="[Κείμενο]"/>
      <dgm:spPr>
        <a:solidFill>
          <a:srgbClr val="00206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l-GR" dirty="0"/>
            <a:t>Κωδικοποίηση ερωτήσεων-μεταβλητών</a:t>
          </a:r>
        </a:p>
      </dgm:t>
    </dgm:pt>
    <dgm:pt modelId="{35B6FEE5-F68E-46A2-8722-2E2EA8F2F32A}" type="parTrans" cxnId="{CCBCFF60-2D32-4346-8955-656FF9596B1A}">
      <dgm:prSet/>
      <dgm:spPr/>
      <dgm:t>
        <a:bodyPr/>
        <a:lstStyle/>
        <a:p>
          <a:endParaRPr lang="el-GR"/>
        </a:p>
      </dgm:t>
    </dgm:pt>
    <dgm:pt modelId="{9C5546A9-F6D7-4C81-92FF-F8B607500329}" type="sibTrans" cxnId="{CCBCFF60-2D32-4346-8955-656FF9596B1A}">
      <dgm:prSet/>
      <dgm:spPr>
        <a:solidFill>
          <a:srgbClr val="800000"/>
        </a:solidFill>
      </dgm:spPr>
      <dgm:t>
        <a:bodyPr/>
        <a:lstStyle/>
        <a:p>
          <a:endParaRPr lang="el-GR"/>
        </a:p>
      </dgm:t>
    </dgm:pt>
    <dgm:pt modelId="{F94F4BB0-DCF9-4FB3-91FF-9DFE1D4A2242}">
      <dgm:prSet phldrT="[Κείμενο]"/>
      <dgm:spPr>
        <a:solidFill>
          <a:srgbClr val="00206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l-GR" dirty="0"/>
            <a:t>Καταχώριση στο </a:t>
          </a:r>
          <a:r>
            <a:rPr lang="en-US" dirty="0" smtClean="0"/>
            <a:t>SPSS </a:t>
          </a:r>
          <a:r>
            <a:rPr lang="en-US" dirty="0"/>
            <a:t>20.0 </a:t>
          </a:r>
          <a:r>
            <a:rPr lang="el-GR" dirty="0"/>
            <a:t>για επεξεργασία</a:t>
          </a:r>
        </a:p>
      </dgm:t>
    </dgm:pt>
    <dgm:pt modelId="{83C165BF-D883-40AE-94F0-3BCBCE529110}" type="parTrans" cxnId="{46BA05FD-18CE-4E21-B0B1-2091DB1C6EE0}">
      <dgm:prSet/>
      <dgm:spPr/>
      <dgm:t>
        <a:bodyPr/>
        <a:lstStyle/>
        <a:p>
          <a:endParaRPr lang="el-GR"/>
        </a:p>
      </dgm:t>
    </dgm:pt>
    <dgm:pt modelId="{0E1F09DF-0861-4BEA-ACD1-D88D47EB5CD8}" type="sibTrans" cxnId="{46BA05FD-18CE-4E21-B0B1-2091DB1C6EE0}">
      <dgm:prSet/>
      <dgm:spPr/>
      <dgm:t>
        <a:bodyPr/>
        <a:lstStyle/>
        <a:p>
          <a:endParaRPr lang="el-GR"/>
        </a:p>
      </dgm:t>
    </dgm:pt>
    <dgm:pt modelId="{1A78710E-0B0D-40F1-A7E2-0374438954D6}" type="pres">
      <dgm:prSet presAssocID="{B1D5A5B1-C250-4851-B810-46CE6ECC6DAF}" presName="Name0" presStyleCnt="0">
        <dgm:presLayoutVars>
          <dgm:dir/>
          <dgm:resizeHandles val="exact"/>
        </dgm:presLayoutVars>
      </dgm:prSet>
      <dgm:spPr/>
    </dgm:pt>
    <dgm:pt modelId="{B7B37A77-A504-4BD1-8C9D-934F88D178DC}" type="pres">
      <dgm:prSet presAssocID="{0F6EAF48-4C21-420D-BEA0-7150325C5B50}" presName="node" presStyleLbl="node1" presStyleIdx="0" presStyleCnt="3" custScaleY="483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EF7AF4-EB7F-4290-8479-D79F348DC1B4}" type="pres">
      <dgm:prSet presAssocID="{407B82A9-85D9-49A3-8806-487EE382255A}" presName="sibTrans" presStyleLbl="sibTrans2D1" presStyleIdx="0" presStyleCnt="2"/>
      <dgm:spPr/>
      <dgm:t>
        <a:bodyPr/>
        <a:lstStyle/>
        <a:p>
          <a:endParaRPr lang="el-GR"/>
        </a:p>
      </dgm:t>
    </dgm:pt>
    <dgm:pt modelId="{B1C42F5C-96DE-47F9-B8A4-57BC9C3AF981}" type="pres">
      <dgm:prSet presAssocID="{407B82A9-85D9-49A3-8806-487EE382255A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B3D11B05-2C23-4671-A252-FE3C8DDF86E2}" type="pres">
      <dgm:prSet presAssocID="{67B6D162-B3F6-4C06-997E-812AE2E12F30}" presName="node" presStyleLbl="node1" presStyleIdx="1" presStyleCnt="3" custScaleY="526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50234C-E6D0-4EB7-B42A-D4AF4D6E3BD6}" type="pres">
      <dgm:prSet presAssocID="{9C5546A9-F6D7-4C81-92FF-F8B607500329}" presName="sibTrans" presStyleLbl="sibTrans2D1" presStyleIdx="1" presStyleCnt="2"/>
      <dgm:spPr/>
      <dgm:t>
        <a:bodyPr/>
        <a:lstStyle/>
        <a:p>
          <a:endParaRPr lang="el-GR"/>
        </a:p>
      </dgm:t>
    </dgm:pt>
    <dgm:pt modelId="{24B2A6FE-8330-4A74-AD7A-9BB555C51434}" type="pres">
      <dgm:prSet presAssocID="{9C5546A9-F6D7-4C81-92FF-F8B607500329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F165A494-037B-416B-AB7B-90A2FD68101B}" type="pres">
      <dgm:prSet presAssocID="{F94F4BB0-DCF9-4FB3-91FF-9DFE1D4A2242}" presName="node" presStyleLbl="node1" presStyleIdx="2" presStyleCnt="3" custScaleX="112122" custScaleY="549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4CA6B9-F2B2-4287-9924-3F6AFC37222F}" type="presOf" srcId="{67B6D162-B3F6-4C06-997E-812AE2E12F30}" destId="{B3D11B05-2C23-4671-A252-FE3C8DDF86E2}" srcOrd="0" destOrd="0" presId="urn:microsoft.com/office/officeart/2005/8/layout/process1"/>
    <dgm:cxn modelId="{CCBCFF60-2D32-4346-8955-656FF9596B1A}" srcId="{B1D5A5B1-C250-4851-B810-46CE6ECC6DAF}" destId="{67B6D162-B3F6-4C06-997E-812AE2E12F30}" srcOrd="1" destOrd="0" parTransId="{35B6FEE5-F68E-46A2-8722-2E2EA8F2F32A}" sibTransId="{9C5546A9-F6D7-4C81-92FF-F8B607500329}"/>
    <dgm:cxn modelId="{C7C71246-7AA6-476F-A47F-3FAB8D890D7E}" type="presOf" srcId="{9C5546A9-F6D7-4C81-92FF-F8B607500329}" destId="{2E50234C-E6D0-4EB7-B42A-D4AF4D6E3BD6}" srcOrd="0" destOrd="0" presId="urn:microsoft.com/office/officeart/2005/8/layout/process1"/>
    <dgm:cxn modelId="{0515C7B1-6C97-473F-BCE9-C072D0BF001E}" type="presOf" srcId="{B1D5A5B1-C250-4851-B810-46CE6ECC6DAF}" destId="{1A78710E-0B0D-40F1-A7E2-0374438954D6}" srcOrd="0" destOrd="0" presId="urn:microsoft.com/office/officeart/2005/8/layout/process1"/>
    <dgm:cxn modelId="{85E509C8-9CDC-4F9F-92B9-741943AB8595}" type="presOf" srcId="{F94F4BB0-DCF9-4FB3-91FF-9DFE1D4A2242}" destId="{F165A494-037B-416B-AB7B-90A2FD68101B}" srcOrd="0" destOrd="0" presId="urn:microsoft.com/office/officeart/2005/8/layout/process1"/>
    <dgm:cxn modelId="{46BA05FD-18CE-4E21-B0B1-2091DB1C6EE0}" srcId="{B1D5A5B1-C250-4851-B810-46CE6ECC6DAF}" destId="{F94F4BB0-DCF9-4FB3-91FF-9DFE1D4A2242}" srcOrd="2" destOrd="0" parTransId="{83C165BF-D883-40AE-94F0-3BCBCE529110}" sibTransId="{0E1F09DF-0861-4BEA-ACD1-D88D47EB5CD8}"/>
    <dgm:cxn modelId="{724D8E1F-61F2-4336-98A1-FA1FA7387973}" type="presOf" srcId="{0F6EAF48-4C21-420D-BEA0-7150325C5B50}" destId="{B7B37A77-A504-4BD1-8C9D-934F88D178DC}" srcOrd="0" destOrd="0" presId="urn:microsoft.com/office/officeart/2005/8/layout/process1"/>
    <dgm:cxn modelId="{88677C2A-AA6F-4E2E-B56C-8AE1E879F237}" type="presOf" srcId="{9C5546A9-F6D7-4C81-92FF-F8B607500329}" destId="{24B2A6FE-8330-4A74-AD7A-9BB555C51434}" srcOrd="1" destOrd="0" presId="urn:microsoft.com/office/officeart/2005/8/layout/process1"/>
    <dgm:cxn modelId="{181DB6DB-2355-4A6D-BD22-4692ED64BD25}" type="presOf" srcId="{407B82A9-85D9-49A3-8806-487EE382255A}" destId="{1EEF7AF4-EB7F-4290-8479-D79F348DC1B4}" srcOrd="0" destOrd="0" presId="urn:microsoft.com/office/officeart/2005/8/layout/process1"/>
    <dgm:cxn modelId="{4318073C-364F-48DC-9B84-C94428B3F878}" srcId="{B1D5A5B1-C250-4851-B810-46CE6ECC6DAF}" destId="{0F6EAF48-4C21-420D-BEA0-7150325C5B50}" srcOrd="0" destOrd="0" parTransId="{4804A325-2310-4FDD-A208-25AA3963E2BC}" sibTransId="{407B82A9-85D9-49A3-8806-487EE382255A}"/>
    <dgm:cxn modelId="{24A6A1C3-337A-49E5-9DCB-2DB4D0D05AFC}" type="presOf" srcId="{407B82A9-85D9-49A3-8806-487EE382255A}" destId="{B1C42F5C-96DE-47F9-B8A4-57BC9C3AF981}" srcOrd="1" destOrd="0" presId="urn:microsoft.com/office/officeart/2005/8/layout/process1"/>
    <dgm:cxn modelId="{9D780985-73A8-4DEA-920D-6BC6CE8BB8F1}" type="presParOf" srcId="{1A78710E-0B0D-40F1-A7E2-0374438954D6}" destId="{B7B37A77-A504-4BD1-8C9D-934F88D178DC}" srcOrd="0" destOrd="0" presId="urn:microsoft.com/office/officeart/2005/8/layout/process1"/>
    <dgm:cxn modelId="{51022E90-493C-43CC-8CB3-7469BC12F408}" type="presParOf" srcId="{1A78710E-0B0D-40F1-A7E2-0374438954D6}" destId="{1EEF7AF4-EB7F-4290-8479-D79F348DC1B4}" srcOrd="1" destOrd="0" presId="urn:microsoft.com/office/officeart/2005/8/layout/process1"/>
    <dgm:cxn modelId="{B84DD50E-61DC-46B9-A4C7-15DB7F071894}" type="presParOf" srcId="{1EEF7AF4-EB7F-4290-8479-D79F348DC1B4}" destId="{B1C42F5C-96DE-47F9-B8A4-57BC9C3AF981}" srcOrd="0" destOrd="0" presId="urn:microsoft.com/office/officeart/2005/8/layout/process1"/>
    <dgm:cxn modelId="{2FA94D91-40B0-4A8C-BAAC-B5CBFDA365EE}" type="presParOf" srcId="{1A78710E-0B0D-40F1-A7E2-0374438954D6}" destId="{B3D11B05-2C23-4671-A252-FE3C8DDF86E2}" srcOrd="2" destOrd="0" presId="urn:microsoft.com/office/officeart/2005/8/layout/process1"/>
    <dgm:cxn modelId="{5A63EF25-F682-46AB-94D4-B3B3514B236D}" type="presParOf" srcId="{1A78710E-0B0D-40F1-A7E2-0374438954D6}" destId="{2E50234C-E6D0-4EB7-B42A-D4AF4D6E3BD6}" srcOrd="3" destOrd="0" presId="urn:microsoft.com/office/officeart/2005/8/layout/process1"/>
    <dgm:cxn modelId="{A15B2E56-9D98-4286-AAB1-393550867B13}" type="presParOf" srcId="{2E50234C-E6D0-4EB7-B42A-D4AF4D6E3BD6}" destId="{24B2A6FE-8330-4A74-AD7A-9BB555C51434}" srcOrd="0" destOrd="0" presId="urn:microsoft.com/office/officeart/2005/8/layout/process1"/>
    <dgm:cxn modelId="{A62F0778-F8A5-4CC4-B486-6476C5A1458D}" type="presParOf" srcId="{1A78710E-0B0D-40F1-A7E2-0374438954D6}" destId="{F165A494-037B-416B-AB7B-90A2FD6810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40AD-DEF2-4D9D-B6A4-A18EEA083381}">
      <dsp:nvSpPr>
        <dsp:cNvPr id="0" name=""/>
        <dsp:cNvSpPr/>
      </dsp:nvSpPr>
      <dsp:spPr>
        <a:xfrm>
          <a:off x="0" y="366079"/>
          <a:ext cx="2027494" cy="1216496"/>
        </a:xfrm>
        <a:prstGeom prst="rect">
          <a:avLst/>
        </a:prstGeom>
        <a:solidFill>
          <a:srgbClr val="0048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Πληροφορικός γραμματισμός</a:t>
          </a:r>
          <a:endParaRPr lang="el-GR" sz="2300" b="1" kern="1200" dirty="0"/>
        </a:p>
      </dsp:txBody>
      <dsp:txXfrm>
        <a:off x="0" y="366079"/>
        <a:ext cx="2027494" cy="1216496"/>
      </dsp:txXfrm>
    </dsp:sp>
    <dsp:sp modelId="{821344B8-7BA5-448C-91D8-400A6AEC4796}">
      <dsp:nvSpPr>
        <dsp:cNvPr id="0" name=""/>
        <dsp:cNvSpPr/>
      </dsp:nvSpPr>
      <dsp:spPr>
        <a:xfrm>
          <a:off x="2230243" y="366079"/>
          <a:ext cx="2027494" cy="1216496"/>
        </a:xfrm>
        <a:prstGeom prst="rect">
          <a:avLst/>
        </a:prstGeom>
        <a:solidFill>
          <a:srgbClr val="0048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Επικοινωνία &amp; συνεργασία</a:t>
          </a:r>
          <a:endParaRPr lang="el-GR" sz="2300" b="1" kern="1200" dirty="0">
            <a:solidFill>
              <a:schemeClr val="bg1"/>
            </a:solidFill>
          </a:endParaRPr>
        </a:p>
      </dsp:txBody>
      <dsp:txXfrm>
        <a:off x="2230243" y="366079"/>
        <a:ext cx="2027494" cy="1216496"/>
      </dsp:txXfrm>
    </dsp:sp>
    <dsp:sp modelId="{621F3D76-7868-43DB-A3E2-F9DF52BEAC99}">
      <dsp:nvSpPr>
        <dsp:cNvPr id="0" name=""/>
        <dsp:cNvSpPr/>
      </dsp:nvSpPr>
      <dsp:spPr>
        <a:xfrm>
          <a:off x="4460487" y="366079"/>
          <a:ext cx="2027494" cy="1216496"/>
        </a:xfrm>
        <a:prstGeom prst="rect">
          <a:avLst/>
        </a:prstGeom>
        <a:solidFill>
          <a:srgbClr val="0048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Δημιουργία ψηφιακού περιεχομένου</a:t>
          </a:r>
          <a:endParaRPr lang="el-GR" sz="2300" b="1" kern="1200" dirty="0"/>
        </a:p>
      </dsp:txBody>
      <dsp:txXfrm>
        <a:off x="4460487" y="366079"/>
        <a:ext cx="2027494" cy="1216496"/>
      </dsp:txXfrm>
    </dsp:sp>
    <dsp:sp modelId="{6589D8F2-E638-4A81-AD3E-133461AA6DD0}">
      <dsp:nvSpPr>
        <dsp:cNvPr id="0" name=""/>
        <dsp:cNvSpPr/>
      </dsp:nvSpPr>
      <dsp:spPr>
        <a:xfrm>
          <a:off x="1139695" y="1773038"/>
          <a:ext cx="2027494" cy="1216496"/>
        </a:xfrm>
        <a:prstGeom prst="rect">
          <a:avLst/>
        </a:prstGeom>
        <a:solidFill>
          <a:srgbClr val="0048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ασφάλεια</a:t>
          </a:r>
          <a:endParaRPr lang="el-GR" sz="2300" b="1" kern="1200" dirty="0"/>
        </a:p>
      </dsp:txBody>
      <dsp:txXfrm>
        <a:off x="1139695" y="1773038"/>
        <a:ext cx="2027494" cy="1216496"/>
      </dsp:txXfrm>
    </dsp:sp>
    <dsp:sp modelId="{9360C0D6-2753-4A47-9EF6-FFB2681EC75B}">
      <dsp:nvSpPr>
        <dsp:cNvPr id="0" name=""/>
        <dsp:cNvSpPr/>
      </dsp:nvSpPr>
      <dsp:spPr>
        <a:xfrm>
          <a:off x="3345365" y="1785325"/>
          <a:ext cx="2027494" cy="1216496"/>
        </a:xfrm>
        <a:prstGeom prst="rect">
          <a:avLst/>
        </a:prstGeom>
        <a:solidFill>
          <a:srgbClr val="0048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Επίλυση προβλημάτων</a:t>
          </a:r>
          <a:endParaRPr lang="el-GR" sz="2300" b="1" kern="1200" dirty="0"/>
        </a:p>
      </dsp:txBody>
      <dsp:txXfrm>
        <a:off x="3345365" y="1785325"/>
        <a:ext cx="2027494" cy="1216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75F22-5604-4469-8331-792689073A6E}">
      <dsp:nvSpPr>
        <dsp:cNvPr id="0" name=""/>
        <dsp:cNvSpPr/>
      </dsp:nvSpPr>
      <dsp:spPr>
        <a:xfrm>
          <a:off x="3244192" y="0"/>
          <a:ext cx="3234120" cy="3234120"/>
        </a:xfrm>
        <a:prstGeom prst="triangl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</a:rPr>
            <a:t>Dig comp</a:t>
          </a:r>
          <a:endParaRPr lang="el-GR" sz="2800" b="1" kern="1200" dirty="0">
            <a:solidFill>
              <a:schemeClr val="tx1"/>
            </a:solidFill>
          </a:endParaRPr>
        </a:p>
      </dsp:txBody>
      <dsp:txXfrm>
        <a:off x="4052722" y="1617060"/>
        <a:ext cx="1617060" cy="1617060"/>
      </dsp:txXfrm>
    </dsp:sp>
    <dsp:sp modelId="{96AA88DE-52A0-4C5D-82B5-C41A14EF37D9}">
      <dsp:nvSpPr>
        <dsp:cNvPr id="0" name=""/>
        <dsp:cNvSpPr/>
      </dsp:nvSpPr>
      <dsp:spPr>
        <a:xfrm>
          <a:off x="1627132" y="3234120"/>
          <a:ext cx="3234120" cy="3234120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eTwinning</a:t>
          </a:r>
          <a:endParaRPr lang="el-GR" sz="2600" b="1" kern="1200" dirty="0">
            <a:solidFill>
              <a:schemeClr val="tx1"/>
            </a:solidFill>
          </a:endParaRPr>
        </a:p>
      </dsp:txBody>
      <dsp:txXfrm>
        <a:off x="2435662" y="4851180"/>
        <a:ext cx="1617060" cy="1617060"/>
      </dsp:txXfrm>
    </dsp:sp>
    <dsp:sp modelId="{3D4FB38C-99FF-4ED3-87D4-DAD4533C645D}">
      <dsp:nvSpPr>
        <dsp:cNvPr id="0" name=""/>
        <dsp:cNvSpPr/>
      </dsp:nvSpPr>
      <dsp:spPr>
        <a:xfrm rot="10800000">
          <a:off x="3313127" y="3236901"/>
          <a:ext cx="3247606" cy="3231339"/>
        </a:xfrm>
        <a:prstGeom prst="triangl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b="1" kern="1200" dirty="0"/>
        </a:p>
      </dsp:txBody>
      <dsp:txXfrm rot="10800000">
        <a:off x="4125028" y="3236901"/>
        <a:ext cx="1623803" cy="1615669"/>
      </dsp:txXfrm>
    </dsp:sp>
    <dsp:sp modelId="{A3A3E97D-78F4-4002-B617-E4B027BE0974}">
      <dsp:nvSpPr>
        <dsp:cNvPr id="0" name=""/>
        <dsp:cNvSpPr/>
      </dsp:nvSpPr>
      <dsp:spPr>
        <a:xfrm>
          <a:off x="4981772" y="3301390"/>
          <a:ext cx="3160932" cy="3122025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solidFill>
                <a:schemeClr val="tx1"/>
              </a:solidFill>
            </a:rPr>
            <a:t>ΔΤ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solidFill>
                <a:schemeClr val="tx1"/>
              </a:solidFill>
            </a:rPr>
            <a:t>Οδυσσέας</a:t>
          </a:r>
        </a:p>
      </dsp:txBody>
      <dsp:txXfrm>
        <a:off x="5772005" y="4862403"/>
        <a:ext cx="1580466" cy="1561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58E4-717A-4382-BF90-BBC421CAE010}">
      <dsp:nvSpPr>
        <dsp:cNvPr id="0" name=""/>
        <dsp:cNvSpPr/>
      </dsp:nvSpPr>
      <dsp:spPr>
        <a:xfrm rot="5400000">
          <a:off x="-335456" y="2388764"/>
          <a:ext cx="1386654" cy="230736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4861C7-8365-43E8-ACD5-D2281BF5937B}">
      <dsp:nvSpPr>
        <dsp:cNvPr id="0" name=""/>
        <dsp:cNvSpPr/>
      </dsp:nvSpPr>
      <dsp:spPr>
        <a:xfrm>
          <a:off x="236292" y="2986247"/>
          <a:ext cx="2083099" cy="18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1" kern="1200" dirty="0"/>
        </a:p>
      </dsp:txBody>
      <dsp:txXfrm>
        <a:off x="236292" y="2986247"/>
        <a:ext cx="2083099" cy="1825958"/>
      </dsp:txXfrm>
    </dsp:sp>
    <dsp:sp modelId="{5AAFCD85-7E85-4F2F-A31C-3982257ED535}">
      <dsp:nvSpPr>
        <dsp:cNvPr id="0" name=""/>
        <dsp:cNvSpPr/>
      </dsp:nvSpPr>
      <dsp:spPr>
        <a:xfrm>
          <a:off x="1703941" y="2163721"/>
          <a:ext cx="393037" cy="393037"/>
        </a:xfrm>
        <a:prstGeom prst="triangle">
          <a:avLst>
            <a:gd name="adj" fmla="val 10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635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778BD-8670-4A7D-8E39-6800DA2628C5}">
      <dsp:nvSpPr>
        <dsp:cNvPr id="0" name=""/>
        <dsp:cNvSpPr/>
      </dsp:nvSpPr>
      <dsp:spPr>
        <a:xfrm rot="5400000">
          <a:off x="2768361" y="1634613"/>
          <a:ext cx="1386654" cy="230736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8FF471-6D46-4948-8EAA-3791EB0256E8}">
      <dsp:nvSpPr>
        <dsp:cNvPr id="0" name=""/>
        <dsp:cNvSpPr/>
      </dsp:nvSpPr>
      <dsp:spPr>
        <a:xfrm>
          <a:off x="2786412" y="2355217"/>
          <a:ext cx="2083099" cy="18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/>
        </a:p>
      </dsp:txBody>
      <dsp:txXfrm>
        <a:off x="2786412" y="2355217"/>
        <a:ext cx="2083099" cy="1825958"/>
      </dsp:txXfrm>
    </dsp:sp>
    <dsp:sp modelId="{F04EAB08-96FB-4092-839E-2E9D4F9D6C71}">
      <dsp:nvSpPr>
        <dsp:cNvPr id="0" name=""/>
        <dsp:cNvSpPr/>
      </dsp:nvSpPr>
      <dsp:spPr>
        <a:xfrm>
          <a:off x="4476474" y="1495942"/>
          <a:ext cx="393037" cy="393037"/>
        </a:xfrm>
        <a:prstGeom prst="triangle">
          <a:avLst>
            <a:gd name="adj" fmla="val 10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6350" cap="flat" cmpd="sng" algn="ctr">
          <a:solidFill>
            <a:schemeClr val="accent5">
              <a:hueOff val="-2757504"/>
              <a:satOff val="-3835"/>
              <a:lumOff val="-147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4F6C9-9679-4EC1-94F4-7B2C2395FD1B}">
      <dsp:nvSpPr>
        <dsp:cNvPr id="0" name=""/>
        <dsp:cNvSpPr/>
      </dsp:nvSpPr>
      <dsp:spPr>
        <a:xfrm rot="5400000">
          <a:off x="5568000" y="1034783"/>
          <a:ext cx="1386654" cy="230736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0FDCCD-9B78-4947-8430-E842540517D5}">
      <dsp:nvSpPr>
        <dsp:cNvPr id="0" name=""/>
        <dsp:cNvSpPr/>
      </dsp:nvSpPr>
      <dsp:spPr>
        <a:xfrm>
          <a:off x="5336533" y="1724187"/>
          <a:ext cx="2083099" cy="18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/>
        </a:p>
      </dsp:txBody>
      <dsp:txXfrm>
        <a:off x="5336533" y="1724187"/>
        <a:ext cx="2083099" cy="1825958"/>
      </dsp:txXfrm>
    </dsp:sp>
    <dsp:sp modelId="{0B301398-3D9B-42A8-8377-E3086C2758CB}">
      <dsp:nvSpPr>
        <dsp:cNvPr id="0" name=""/>
        <dsp:cNvSpPr/>
      </dsp:nvSpPr>
      <dsp:spPr>
        <a:xfrm>
          <a:off x="7026595" y="864912"/>
          <a:ext cx="393037" cy="393037"/>
        </a:xfrm>
        <a:prstGeom prst="triangle">
          <a:avLst>
            <a:gd name="adj" fmla="val 10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6350" cap="flat" cmpd="sng" algn="ctr">
          <a:solidFill>
            <a:schemeClr val="accent5">
              <a:hueOff val="-4595840"/>
              <a:satOff val="-6392"/>
              <a:lumOff val="-245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F27AFF-46FF-429D-8182-171986128AD6}">
      <dsp:nvSpPr>
        <dsp:cNvPr id="0" name=""/>
        <dsp:cNvSpPr/>
      </dsp:nvSpPr>
      <dsp:spPr>
        <a:xfrm rot="5400000">
          <a:off x="8115860" y="413806"/>
          <a:ext cx="1386654" cy="230736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F1BCF8-9571-4E98-8088-97B192A053AB}">
      <dsp:nvSpPr>
        <dsp:cNvPr id="0" name=""/>
        <dsp:cNvSpPr/>
      </dsp:nvSpPr>
      <dsp:spPr>
        <a:xfrm>
          <a:off x="7886654" y="1093157"/>
          <a:ext cx="2083099" cy="18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/>
        </a:p>
      </dsp:txBody>
      <dsp:txXfrm>
        <a:off x="7886654" y="1093157"/>
        <a:ext cx="2083099" cy="1825958"/>
      </dsp:txXfrm>
    </dsp:sp>
    <dsp:sp modelId="{63373C04-75AC-4EC2-8301-D7DBBC1C507E}">
      <dsp:nvSpPr>
        <dsp:cNvPr id="0" name=""/>
        <dsp:cNvSpPr/>
      </dsp:nvSpPr>
      <dsp:spPr>
        <a:xfrm>
          <a:off x="9576716" y="233882"/>
          <a:ext cx="393037" cy="393037"/>
        </a:xfrm>
        <a:prstGeom prst="triangle">
          <a:avLst>
            <a:gd name="adj" fmla="val 10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6350" cap="flat" cmpd="sng" algn="ctr">
          <a:solidFill>
            <a:schemeClr val="accent5">
              <a:hueOff val="-6434176"/>
              <a:satOff val="-8949"/>
              <a:lumOff val="-3432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311536-6111-4C14-9927-F237C44DB47C}">
      <dsp:nvSpPr>
        <dsp:cNvPr id="0" name=""/>
        <dsp:cNvSpPr/>
      </dsp:nvSpPr>
      <dsp:spPr>
        <a:xfrm rot="5400000">
          <a:off x="10668242" y="-227276"/>
          <a:ext cx="1386654" cy="230736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BC9104-C29D-408C-B777-429A90DAAF1F}">
      <dsp:nvSpPr>
        <dsp:cNvPr id="0" name=""/>
        <dsp:cNvSpPr/>
      </dsp:nvSpPr>
      <dsp:spPr>
        <a:xfrm>
          <a:off x="10436775" y="462127"/>
          <a:ext cx="2083099" cy="182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10436775" y="462127"/>
        <a:ext cx="2083099" cy="1825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A8CF9-740D-4A35-A487-03B14A046B6F}">
      <dsp:nvSpPr>
        <dsp:cNvPr id="0" name=""/>
        <dsp:cNvSpPr/>
      </dsp:nvSpPr>
      <dsp:spPr>
        <a:xfrm>
          <a:off x="-5396668" y="-837688"/>
          <a:ext cx="6514260" cy="6514260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AC6DD-EBDE-485E-B948-E727CBAD0746}">
      <dsp:nvSpPr>
        <dsp:cNvPr id="0" name=""/>
        <dsp:cNvSpPr/>
      </dsp:nvSpPr>
      <dsp:spPr>
        <a:xfrm>
          <a:off x="745345" y="483888"/>
          <a:ext cx="7613962" cy="967776"/>
        </a:xfrm>
        <a:prstGeom prst="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1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Ρόλος συντονιστικός, συμβουλευτικός, υποστηρικτικός στην ανακαλυπτική, διερευνητική προσπάθεια των μαθητών να οικοδομήσουν συνεργατικά τη γνώση.</a:t>
          </a:r>
        </a:p>
      </dsp:txBody>
      <dsp:txXfrm>
        <a:off x="745345" y="483888"/>
        <a:ext cx="7613962" cy="967776"/>
      </dsp:txXfrm>
    </dsp:sp>
    <dsp:sp modelId="{32986A89-851D-4F2A-AB4B-A75443BFCEC6}">
      <dsp:nvSpPr>
        <dsp:cNvPr id="0" name=""/>
        <dsp:cNvSpPr/>
      </dsp:nvSpPr>
      <dsp:spPr>
        <a:xfrm>
          <a:off x="0" y="208701"/>
          <a:ext cx="1355202" cy="1414091"/>
        </a:xfrm>
        <a:prstGeom prst="ellipse">
          <a:avLst/>
        </a:prstGeom>
        <a:solidFill>
          <a:srgbClr val="8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1C67-3F47-4D59-97C1-314BC7849E8C}">
      <dsp:nvSpPr>
        <dsp:cNvPr id="0" name=""/>
        <dsp:cNvSpPr/>
      </dsp:nvSpPr>
      <dsp:spPr>
        <a:xfrm>
          <a:off x="1097132" y="1935553"/>
          <a:ext cx="7262175" cy="967776"/>
        </a:xfrm>
        <a:prstGeom prst="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1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Μοντέλο των πέντε </a:t>
          </a:r>
          <a:r>
            <a:rPr lang="el-GR" sz="1800" kern="1200" dirty="0" smtClean="0"/>
            <a:t>σταδίων</a:t>
          </a:r>
          <a:r>
            <a:rPr lang="en-US" sz="1800" kern="1200" dirty="0" smtClean="0"/>
            <a:t> (Salmon,2000):</a:t>
          </a:r>
          <a:r>
            <a:rPr lang="el-GR" sz="1800" kern="1200" dirty="0" smtClean="0"/>
            <a:t> </a:t>
          </a:r>
          <a:r>
            <a:rPr lang="el-GR" sz="1800" kern="1200" dirty="0"/>
            <a:t>Ο ρόλος του ηλεκτρονικού συντονιστή (e-</a:t>
          </a:r>
          <a:r>
            <a:rPr lang="el-GR" sz="1800" kern="1200" dirty="0" err="1"/>
            <a:t>moderator</a:t>
          </a:r>
          <a:r>
            <a:rPr lang="el-GR" sz="1800" kern="1200" dirty="0"/>
            <a:t>) προς υποστήριξη της εμπλοκής των μαθητών στη μάθηση.</a:t>
          </a:r>
        </a:p>
      </dsp:txBody>
      <dsp:txXfrm>
        <a:off x="1097132" y="1935553"/>
        <a:ext cx="7262175" cy="967776"/>
      </dsp:txXfrm>
    </dsp:sp>
    <dsp:sp modelId="{795F247F-B786-44B3-8C70-62F1FF7FEBC2}">
      <dsp:nvSpPr>
        <dsp:cNvPr id="0" name=""/>
        <dsp:cNvSpPr/>
      </dsp:nvSpPr>
      <dsp:spPr>
        <a:xfrm>
          <a:off x="420371" y="1736566"/>
          <a:ext cx="1381465" cy="1379493"/>
        </a:xfrm>
        <a:prstGeom prst="ellipse">
          <a:avLst/>
        </a:prstGeom>
        <a:solidFill>
          <a:srgbClr val="D6A3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C66AD-3F53-461F-BCD4-AD6E720E6FD9}">
      <dsp:nvSpPr>
        <dsp:cNvPr id="0" name=""/>
        <dsp:cNvSpPr/>
      </dsp:nvSpPr>
      <dsp:spPr>
        <a:xfrm>
          <a:off x="1093836" y="3350733"/>
          <a:ext cx="7237071" cy="967776"/>
        </a:xfrm>
        <a:prstGeom prst="rect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1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Εκπαιδευτικοί και μαθητές  συμπορευόμενοι στη μάθηση.</a:t>
          </a:r>
        </a:p>
      </dsp:txBody>
      <dsp:txXfrm>
        <a:off x="1093836" y="3350733"/>
        <a:ext cx="7237071" cy="967776"/>
      </dsp:txXfrm>
    </dsp:sp>
    <dsp:sp modelId="{4C664491-98DF-467C-B6A7-C1FD18E016D3}">
      <dsp:nvSpPr>
        <dsp:cNvPr id="0" name=""/>
        <dsp:cNvSpPr/>
      </dsp:nvSpPr>
      <dsp:spPr>
        <a:xfrm>
          <a:off x="-6931" y="3176545"/>
          <a:ext cx="1504554" cy="1410389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2772-A014-48C9-ACA6-FBA242414C70}">
      <dsp:nvSpPr>
        <dsp:cNvPr id="0" name=""/>
        <dsp:cNvSpPr/>
      </dsp:nvSpPr>
      <dsp:spPr>
        <a:xfrm>
          <a:off x="1887981" y="75720"/>
          <a:ext cx="2822657" cy="5100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Pages</a:t>
          </a:r>
          <a:r>
            <a:rPr lang="el-GR" sz="2900" kern="1200" dirty="0"/>
            <a:t>/Ενότητες</a:t>
          </a:r>
        </a:p>
      </dsp:txBody>
      <dsp:txXfrm>
        <a:off x="1902919" y="90658"/>
        <a:ext cx="2792781" cy="480151"/>
      </dsp:txXfrm>
    </dsp:sp>
    <dsp:sp modelId="{7E39A314-CAA7-4060-8C09-2C0A89B65CAA}">
      <dsp:nvSpPr>
        <dsp:cNvPr id="0" name=""/>
        <dsp:cNvSpPr/>
      </dsp:nvSpPr>
      <dsp:spPr>
        <a:xfrm>
          <a:off x="887902" y="585748"/>
          <a:ext cx="1282344" cy="2211374"/>
        </a:xfrm>
        <a:custGeom>
          <a:avLst/>
          <a:gdLst/>
          <a:ahLst/>
          <a:cxnLst/>
          <a:rect l="0" t="0" r="0" b="0"/>
          <a:pathLst>
            <a:path>
              <a:moveTo>
                <a:pt x="1282344" y="0"/>
              </a:moveTo>
              <a:lnTo>
                <a:pt x="0" y="22113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6226F-81F4-41DF-9F88-4ABC048F61D2}">
      <dsp:nvSpPr>
        <dsp:cNvPr id="0" name=""/>
        <dsp:cNvSpPr/>
      </dsp:nvSpPr>
      <dsp:spPr>
        <a:xfrm>
          <a:off x="887902" y="2517049"/>
          <a:ext cx="2485922" cy="5601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τελικό στάδιο</a:t>
          </a:r>
          <a:endParaRPr lang="en-US" sz="1600" kern="1200" dirty="0"/>
        </a:p>
      </dsp:txBody>
      <dsp:txXfrm>
        <a:off x="904308" y="2533455"/>
        <a:ext cx="2453110" cy="527335"/>
      </dsp:txXfrm>
    </dsp:sp>
    <dsp:sp modelId="{35622D28-C8BB-4472-B7D0-3ED61330E11A}">
      <dsp:nvSpPr>
        <dsp:cNvPr id="0" name=""/>
        <dsp:cNvSpPr/>
      </dsp:nvSpPr>
      <dsp:spPr>
        <a:xfrm>
          <a:off x="1816675" y="585748"/>
          <a:ext cx="353571" cy="1424759"/>
        </a:xfrm>
        <a:custGeom>
          <a:avLst/>
          <a:gdLst/>
          <a:ahLst/>
          <a:cxnLst/>
          <a:rect l="0" t="0" r="0" b="0"/>
          <a:pathLst>
            <a:path>
              <a:moveTo>
                <a:pt x="353571" y="0"/>
              </a:moveTo>
              <a:lnTo>
                <a:pt x="0" y="14247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DADFF-40CB-4C78-9C32-885CC6587569}">
      <dsp:nvSpPr>
        <dsp:cNvPr id="0" name=""/>
        <dsp:cNvSpPr/>
      </dsp:nvSpPr>
      <dsp:spPr>
        <a:xfrm>
          <a:off x="1816675" y="1727478"/>
          <a:ext cx="2821705" cy="5660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στάδιο ΤΔ</a:t>
          </a:r>
          <a:endParaRPr lang="en-US" sz="1600" kern="1200" dirty="0"/>
        </a:p>
      </dsp:txBody>
      <dsp:txXfrm>
        <a:off x="1833254" y="1744057"/>
        <a:ext cx="2788547" cy="532900"/>
      </dsp:txXfrm>
    </dsp:sp>
    <dsp:sp modelId="{7E622D54-0A94-470B-8034-C87C4205564D}">
      <dsp:nvSpPr>
        <dsp:cNvPr id="0" name=""/>
        <dsp:cNvSpPr/>
      </dsp:nvSpPr>
      <dsp:spPr>
        <a:xfrm>
          <a:off x="2170246" y="585748"/>
          <a:ext cx="159645" cy="56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611"/>
              </a:lnTo>
              <a:lnTo>
                <a:pt x="159645" y="5606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02582-52E9-4764-BF42-A1BFDF897871}">
      <dsp:nvSpPr>
        <dsp:cNvPr id="0" name=""/>
        <dsp:cNvSpPr/>
      </dsp:nvSpPr>
      <dsp:spPr>
        <a:xfrm>
          <a:off x="2329892" y="821235"/>
          <a:ext cx="2702001" cy="6502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προκαταρκτικό στάδιο</a:t>
          </a:r>
          <a:endParaRPr lang="en-US" sz="1600" kern="1200" dirty="0"/>
        </a:p>
      </dsp:txBody>
      <dsp:txXfrm>
        <a:off x="2348937" y="840280"/>
        <a:ext cx="2663911" cy="612159"/>
      </dsp:txXfrm>
    </dsp:sp>
    <dsp:sp modelId="{118F3747-51C5-45CB-8AF5-2803FD24D517}">
      <dsp:nvSpPr>
        <dsp:cNvPr id="0" name=""/>
        <dsp:cNvSpPr/>
      </dsp:nvSpPr>
      <dsp:spPr>
        <a:xfrm>
          <a:off x="5874954" y="125586"/>
          <a:ext cx="2682846" cy="706592"/>
        </a:xfrm>
        <a:prstGeom prst="roundRect">
          <a:avLst>
            <a:gd name="adj" fmla="val 10000"/>
          </a:avLst>
        </a:prstGeom>
        <a:solidFill>
          <a:srgbClr val="80000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/>
            <a:t>Δραστηριότητες</a:t>
          </a:r>
        </a:p>
      </dsp:txBody>
      <dsp:txXfrm>
        <a:off x="5895649" y="146281"/>
        <a:ext cx="2641456" cy="665202"/>
      </dsp:txXfrm>
    </dsp:sp>
    <dsp:sp modelId="{AA3CA757-51FB-467D-AAFE-284B83168964}">
      <dsp:nvSpPr>
        <dsp:cNvPr id="0" name=""/>
        <dsp:cNvSpPr/>
      </dsp:nvSpPr>
      <dsp:spPr>
        <a:xfrm>
          <a:off x="6143239" y="832178"/>
          <a:ext cx="873693" cy="40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31"/>
              </a:lnTo>
              <a:lnTo>
                <a:pt x="873693" y="4021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037B3-2B42-44C6-A55C-8DB85C215890}">
      <dsp:nvSpPr>
        <dsp:cNvPr id="0" name=""/>
        <dsp:cNvSpPr/>
      </dsp:nvSpPr>
      <dsp:spPr>
        <a:xfrm>
          <a:off x="7016933" y="951646"/>
          <a:ext cx="2421571" cy="5653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Πριν την έναρξη των ΤΔ</a:t>
          </a:r>
        </a:p>
      </dsp:txBody>
      <dsp:txXfrm>
        <a:off x="7033491" y="968204"/>
        <a:ext cx="2388455" cy="532211"/>
      </dsp:txXfrm>
    </dsp:sp>
    <dsp:sp modelId="{7A20F161-F192-448B-8306-85EBFB54A571}">
      <dsp:nvSpPr>
        <dsp:cNvPr id="0" name=""/>
        <dsp:cNvSpPr/>
      </dsp:nvSpPr>
      <dsp:spPr>
        <a:xfrm>
          <a:off x="6143239" y="832178"/>
          <a:ext cx="369224" cy="197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821"/>
              </a:lnTo>
              <a:lnTo>
                <a:pt x="369224" y="197782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23CB5-AFE0-44B6-BA19-A0C210A83B8C}">
      <dsp:nvSpPr>
        <dsp:cNvPr id="0" name=""/>
        <dsp:cNvSpPr/>
      </dsp:nvSpPr>
      <dsp:spPr>
        <a:xfrm>
          <a:off x="6512463" y="2542803"/>
          <a:ext cx="2936812" cy="5343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ασύγχρονα, συνεργατικά διακρατικά</a:t>
          </a:r>
          <a:endParaRPr lang="en-US" sz="1600" kern="1200" dirty="0"/>
        </a:p>
      </dsp:txBody>
      <dsp:txXfrm>
        <a:off x="6528115" y="2558455"/>
        <a:ext cx="2905508" cy="503089"/>
      </dsp:txXfrm>
    </dsp:sp>
    <dsp:sp modelId="{F7648475-F3F3-4D29-AEDF-91DC2C88A2D4}">
      <dsp:nvSpPr>
        <dsp:cNvPr id="0" name=""/>
        <dsp:cNvSpPr/>
      </dsp:nvSpPr>
      <dsp:spPr>
        <a:xfrm>
          <a:off x="5536836" y="832178"/>
          <a:ext cx="606402" cy="1085798"/>
        </a:xfrm>
        <a:custGeom>
          <a:avLst/>
          <a:gdLst/>
          <a:ahLst/>
          <a:cxnLst/>
          <a:rect l="0" t="0" r="0" b="0"/>
          <a:pathLst>
            <a:path>
              <a:moveTo>
                <a:pt x="606402" y="0"/>
              </a:moveTo>
              <a:lnTo>
                <a:pt x="0" y="10857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61BE8-0248-4E88-B3B1-01E6508B0BC9}">
      <dsp:nvSpPr>
        <dsp:cNvPr id="0" name=""/>
        <dsp:cNvSpPr/>
      </dsp:nvSpPr>
      <dsp:spPr>
        <a:xfrm>
          <a:off x="5536836" y="1592807"/>
          <a:ext cx="2762871" cy="6503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Κατά τη διάρκεια των ΤΔ</a:t>
          </a:r>
        </a:p>
      </dsp:txBody>
      <dsp:txXfrm>
        <a:off x="5555884" y="1611855"/>
        <a:ext cx="2724775" cy="612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37A77-A504-4BD1-8C9D-934F88D178DC}">
      <dsp:nvSpPr>
        <dsp:cNvPr id="0" name=""/>
        <dsp:cNvSpPr/>
      </dsp:nvSpPr>
      <dsp:spPr>
        <a:xfrm>
          <a:off x="2500" y="60877"/>
          <a:ext cx="2324527" cy="70648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Συλλογή δεδομένων</a:t>
          </a:r>
        </a:p>
      </dsp:txBody>
      <dsp:txXfrm>
        <a:off x="23192" y="81569"/>
        <a:ext cx="2283143" cy="665097"/>
      </dsp:txXfrm>
    </dsp:sp>
    <dsp:sp modelId="{1EEF7AF4-EB7F-4290-8479-D79F348DC1B4}">
      <dsp:nvSpPr>
        <dsp:cNvPr id="0" name=""/>
        <dsp:cNvSpPr/>
      </dsp:nvSpPr>
      <dsp:spPr>
        <a:xfrm>
          <a:off x="2559481" y="125877"/>
          <a:ext cx="492799" cy="576482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2559481" y="241173"/>
        <a:ext cx="344959" cy="345890"/>
      </dsp:txXfrm>
    </dsp:sp>
    <dsp:sp modelId="{B3D11B05-2C23-4671-A252-FE3C8DDF86E2}">
      <dsp:nvSpPr>
        <dsp:cNvPr id="0" name=""/>
        <dsp:cNvSpPr/>
      </dsp:nvSpPr>
      <dsp:spPr>
        <a:xfrm>
          <a:off x="3256839" y="29434"/>
          <a:ext cx="2324527" cy="76936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Κωδικοποίηση ερωτήσεων-μεταβλητών</a:t>
          </a:r>
        </a:p>
      </dsp:txBody>
      <dsp:txXfrm>
        <a:off x="3279373" y="51968"/>
        <a:ext cx="2279459" cy="724299"/>
      </dsp:txXfrm>
    </dsp:sp>
    <dsp:sp modelId="{2E50234C-E6D0-4EB7-B42A-D4AF4D6E3BD6}">
      <dsp:nvSpPr>
        <dsp:cNvPr id="0" name=""/>
        <dsp:cNvSpPr/>
      </dsp:nvSpPr>
      <dsp:spPr>
        <a:xfrm>
          <a:off x="5813819" y="125877"/>
          <a:ext cx="492799" cy="576482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5813819" y="241173"/>
        <a:ext cx="344959" cy="345890"/>
      </dsp:txXfrm>
    </dsp:sp>
    <dsp:sp modelId="{F165A494-037B-416B-AB7B-90A2FD68101B}">
      <dsp:nvSpPr>
        <dsp:cNvPr id="0" name=""/>
        <dsp:cNvSpPr/>
      </dsp:nvSpPr>
      <dsp:spPr>
        <a:xfrm>
          <a:off x="6511178" y="12672"/>
          <a:ext cx="2606306" cy="80289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Καταχώριση στο </a:t>
          </a:r>
          <a:r>
            <a:rPr lang="en-US" sz="1600" kern="1200" dirty="0" smtClean="0"/>
            <a:t>SPSS </a:t>
          </a:r>
          <a:r>
            <a:rPr lang="en-US" sz="1600" kern="1200" dirty="0"/>
            <a:t>20.0 </a:t>
          </a:r>
          <a:r>
            <a:rPr lang="el-GR" sz="1600" kern="1200" dirty="0"/>
            <a:t>για επεξεργασία</a:t>
          </a:r>
        </a:p>
      </dsp:txBody>
      <dsp:txXfrm>
        <a:off x="6534694" y="36188"/>
        <a:ext cx="2559274" cy="75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7A797-AAF2-4EEA-987F-7A52514C467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7BF1-D51D-43DE-9935-B7E410813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7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7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39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9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5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5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</a:pPr>
            <a:r>
              <a:rPr lang="el-GR" altLang="en-US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Είδος έρευνας</a:t>
            </a:r>
          </a:p>
          <a:p>
            <a:pPr lvl="1" eaLnBrk="1" hangingPunct="1">
              <a:spcBef>
                <a:spcPts val="700"/>
              </a:spcBef>
              <a:buClr>
                <a:srgbClr val="FFFFFF"/>
              </a:buClr>
              <a:buSzPct val="90000"/>
              <a:buFont typeface="Times New Roman" panose="02020603050405020304" pitchFamily="18" charset="0"/>
              <a:buChar char="–"/>
            </a:pPr>
            <a:r>
              <a:rPr lang="el-GR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Πρόκειται για μια εφαρμοσμένη έρευνα η οποία είναι συγχρονική επιτόπια και χαρακτηρίζεται ως ποσοτική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1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</a:pPr>
            <a:r>
              <a:rPr lang="el-GR" altLang="en-US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Είδος έρευνας</a:t>
            </a:r>
          </a:p>
          <a:p>
            <a:pPr lvl="1" eaLnBrk="1" hangingPunct="1">
              <a:spcBef>
                <a:spcPts val="700"/>
              </a:spcBef>
              <a:buClr>
                <a:srgbClr val="FFFFFF"/>
              </a:buClr>
              <a:buSzPct val="90000"/>
              <a:buFont typeface="Times New Roman" panose="02020603050405020304" pitchFamily="18" charset="0"/>
              <a:buChar char="–"/>
            </a:pPr>
            <a:r>
              <a:rPr lang="el-GR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Πρόκειται για μια εφαρμοσμένη έρευνα η οποία είναι συγχρονική επιτόπια και χαρακτηρίζεται ως ποσοτική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09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5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1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0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1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5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27BF1-D51D-43DE-9935-B7E4108137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F4F4-79F8-4615-B75B-8E96D434812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1413-B09F-47B5-B931-DEFE8CA5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nspace.etwinning.net/61186/home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2.jpg"/><Relationship Id="rId5" Type="http://schemas.openxmlformats.org/officeDocument/2006/relationships/image" Target="../media/image37.png"/><Relationship Id="rId10" Type="http://schemas.openxmlformats.org/officeDocument/2006/relationships/hyperlink" Target="https://en.calameo.com/read/001794580306a55d08cb3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ballesil.blogspot.com/p/blog-pag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docs.google.com/forms/d/e/1FAIpQLScG539hZRs9YRE9S3EQ8A1Z0wxRNhcRebbXxwBjSkMN_goaGw/viewform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96635" y="2047775"/>
            <a:ext cx="10654146" cy="2037970"/>
          </a:xfrm>
        </p:spPr>
        <p:txBody>
          <a:bodyPr>
            <a:normAutofit fontScale="90000"/>
          </a:bodyPr>
          <a:lstStyle/>
          <a:p>
            <a: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«Παιδαγωγική αξιοποίηση της Διαδραστικής</a:t>
            </a:r>
            <a:r>
              <a:rPr lang="en-US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Τηλεδιάσκεψης</a:t>
            </a:r>
            <a:b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πλαίσια υλοποίησης ενός eTwinning έργου: </a:t>
            </a:r>
            <a:b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ολοκληρωμένη διδακτική παρέμβαση σχολικής ΕξΑΕ </a:t>
            </a:r>
            <a:b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 μάθημα των Αγγλικών»</a:t>
            </a:r>
            <a:r>
              <a:rPr lang="el-GR" b="1" dirty="0">
                <a:solidFill>
                  <a:srgbClr val="002060"/>
                </a:solidFill>
                <a:latin typeface="Imprint MT Shadow" panose="04020605060303030202" pitchFamily="82" charset="0"/>
              </a:rPr>
              <a:t/>
            </a:r>
            <a:br>
              <a:rPr lang="el-GR" b="1" dirty="0">
                <a:solidFill>
                  <a:srgbClr val="002060"/>
                </a:solidFill>
                <a:latin typeface="Imprint MT Shadow" panose="04020605060303030202" pitchFamily="82" charset="0"/>
              </a:rPr>
            </a:br>
            <a:endParaRPr lang="en-US" b="1" dirty="0">
              <a:solidFill>
                <a:srgbClr val="00206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83479" y="3705812"/>
            <a:ext cx="5880461" cy="645001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Γλυκερία Γκουβάτσου</a:t>
            </a:r>
          </a:p>
          <a:p>
            <a:endParaRPr lang="en-US" sz="2000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3183479" y="4718011"/>
            <a:ext cx="5880461" cy="4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Επιτροπή Κρίσης ΔΕ</a:t>
            </a:r>
          </a:p>
          <a:p>
            <a:endParaRPr lang="en-US" sz="1800" dirty="0"/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71306"/>
              </p:ext>
            </p:extLst>
          </p:nvPr>
        </p:nvGraphicFramePr>
        <p:xfrm>
          <a:off x="3183479" y="5167745"/>
          <a:ext cx="5880461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Ιωάννης-Ευάγγελος Παπαβασιλείου</a:t>
                      </a:r>
                      <a:endParaRPr lang="en-US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l-GR" sz="18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Παναγιώτης Αναστασιάδης</a:t>
                      </a:r>
                      <a:endParaRPr lang="en-US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l-GR" sz="18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Γεώργιος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Φιλιππούσης </a:t>
                      </a:r>
                      <a:endParaRPr lang="en-US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l-GR" sz="18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112898" y="6231127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Ρέθυμνο, 2018</a:t>
            </a:r>
          </a:p>
        </p:txBody>
      </p:sp>
      <p:sp>
        <p:nvSpPr>
          <p:cNvPr id="10" name="11 - Ορθογώνιο"/>
          <p:cNvSpPr>
            <a:spLocks noChangeArrowheads="1"/>
          </p:cNvSpPr>
          <p:nvPr/>
        </p:nvSpPr>
        <p:spPr bwMode="auto">
          <a:xfrm>
            <a:off x="2258292" y="265041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Πρόγραμμα Μεταπτυχιακών Σπουδών: 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)»</a:t>
            </a:r>
            <a:endParaRPr lang="el-GR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15 - Ευθεία γραμμή σύνδεσης"/>
          <p:cNvCxnSpPr/>
          <p:nvPr/>
        </p:nvCxnSpPr>
        <p:spPr bwMode="auto">
          <a:xfrm flipV="1">
            <a:off x="2258292" y="903390"/>
            <a:ext cx="7590246" cy="34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15 - Ευθεία γραμμή σύνδεσης"/>
          <p:cNvCxnSpPr/>
          <p:nvPr/>
        </p:nvCxnSpPr>
        <p:spPr bwMode="auto">
          <a:xfrm flipV="1">
            <a:off x="2258292" y="965270"/>
            <a:ext cx="7590246" cy="514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37787" y="459913"/>
            <a:ext cx="9628909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Θεωρητικό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Πλαίσιο</a:t>
            </a:r>
            <a:r>
              <a:rPr 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/3)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10</a:t>
            </a:r>
            <a:endParaRPr lang="el-GR" sz="1400" dirty="0"/>
          </a:p>
        </p:txBody>
      </p:sp>
      <p:sp>
        <p:nvSpPr>
          <p:cNvPr id="3" name="Ορθογώνιο 2"/>
          <p:cNvSpPr/>
          <p:nvPr/>
        </p:nvSpPr>
        <p:spPr>
          <a:xfrm>
            <a:off x="1225069" y="1526017"/>
            <a:ext cx="95416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Σχολική </a:t>
            </a:r>
            <a:r>
              <a:rPr lang="el-G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ΕξΑΕ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Δευτεροβάθμια </a:t>
            </a:r>
            <a:r>
              <a:rPr lang="el-GR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 ΤΠΕ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17317" y="2965902"/>
            <a:ext cx="6634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Διαδραστική</a:t>
            </a:r>
            <a:r>
              <a:rPr lang="el-GR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Τηλεδιάσκεψη</a:t>
            </a:r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IVC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930625" y="3366012"/>
            <a:ext cx="11831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άνοιγμα </a:t>
            </a: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τάξης σε ευρύτερα κοινωνικά και μαθησιακά περιβάλλοντα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l-GR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εξοικείωση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μαθητών με νέες μαθησιακές και πολιτιστικές εμπειρίες (Αναστασιάδης, 2009)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l-GR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άρση </a:t>
            </a: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γεωγραφικών περιορισμών,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στήριξη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συνεργατικών δραστηριοτήτων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Newman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2008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Προώθηση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αλληλεπίδρασης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Sherry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1996).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933953" y="1986490"/>
            <a:ext cx="10036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Συμπληρωματική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όχι αυτοδύναμη, 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ασύγχρονη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απουσία συστηματικής εφαρμογής της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ανάπτυξη ΤΠΕ &amp; επίδραση στη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ΕξΑΕ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3" descr="C:\Users\glyki\AppData\Local\Microsoft\Windows\Temporary Internet Files\Content.IE5\DIL3H0VE\Started_Point-Right-Arrow.utf-8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3" y="2965902"/>
            <a:ext cx="624543" cy="4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13"/>
          <p:cNvSpPr/>
          <p:nvPr/>
        </p:nvSpPr>
        <p:spPr>
          <a:xfrm>
            <a:off x="847644" y="5226227"/>
            <a:ext cx="1099371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el-GR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τεχνολογία </a:t>
            </a:r>
            <a:r>
              <a:rPr lang="el-GR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</a:t>
            </a:r>
            <a:r>
              <a:rPr lang="el-GR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μόνη της δεν </a:t>
            </a:r>
            <a:r>
              <a:rPr lang="el-GR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επαρκεί!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σχεδιασμός και οι τρόποι </a:t>
            </a: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χρήσης τεχνολογίας καθορίζουν 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εκπαιδευτική αξία </a:t>
            </a: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της, (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Clark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2000</a:t>
            </a: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απαιτείται 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ολιστικό παιδαγωγικό πλαίσιο για την ανάπτυξη και </a:t>
            </a: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σύγχρονων συνεργατικών </a:t>
            </a:r>
            <a:endParaRPr lang="el-GR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μαθησιακών 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περιβαλλόντων σε </a:t>
            </a: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απόσταση μέσω 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Anastasiades</a:t>
            </a: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2009).</a:t>
            </a:r>
          </a:p>
        </p:txBody>
      </p:sp>
      <p:pic>
        <p:nvPicPr>
          <p:cNvPr id="15" name="Picture 3" descr="C:\Users\glyki\AppData\Local\Microsoft\Windows\Temporary Internet Files\Content.IE5\DIL3H0VE\Started_Point-Right-Arrow.utf-8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4" y="1541010"/>
            <a:ext cx="624543" cy="4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37787" y="459913"/>
            <a:ext cx="9628909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Θεωρητικό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Πλαίσιο</a:t>
            </a:r>
            <a:r>
              <a:rPr 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/3)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1</a:t>
            </a:r>
            <a:r>
              <a:rPr lang="en-US" sz="1400" dirty="0" smtClean="0"/>
              <a:t>1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2" name="Ορθογώνιο 1"/>
          <p:cNvSpPr/>
          <p:nvPr/>
        </p:nvSpPr>
        <p:spPr>
          <a:xfrm>
            <a:off x="730544" y="2055238"/>
            <a:ext cx="9337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Συμπληρωματική σχολική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ΕξΑΕ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λοκληρωμένο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παιδαγωγικό-μεθοδολογικό πλαίσιο αξιοποίησης της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ΔΤ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304041" y="1665126"/>
            <a:ext cx="3825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πρόγραμμα «Οδυσσέας»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 descr="C:\Users\glyki\AppData\Local\Microsoft\Windows\Temporary Internet Files\Content.IE5\DIL3H0VE\Started_Point-Right-Arrow.utf-8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4" y="1655128"/>
            <a:ext cx="53924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498005" y="3482684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eTwinning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30544" y="3872461"/>
            <a:ext cx="107133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Σημαντική προσπάθεια συμπληρωματικής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σχολικής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ΕξΑΕ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σε ευρωπαϊκό επίπεδο</a:t>
            </a:r>
            <a:endParaRPr lang="el-GR" dirty="0" smtClean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κοινότητα των σχολείων της Ευρώπης και όχι μόνο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eTwinning Live</a:t>
            </a:r>
            <a:r>
              <a:rPr lang="el-GR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αλληλεπιδραστικό περιβάλλον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dirty="0" smtClean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ΤΔ </a:t>
            </a:r>
            <a:r>
              <a:rPr lang="el-GR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ως εργαλείο επικοινωνίας/συνεργασίας στο </a:t>
            </a:r>
            <a:r>
              <a:rPr lang="en-US" dirty="0" err="1" smtClean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Twinspace</a:t>
            </a:r>
            <a:r>
              <a:rPr lang="el-GR" dirty="0" smtClean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</a:t>
            </a:r>
            <a:r>
              <a:rPr lang="el-GR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καταγεγραμμένες συναντήσεις </a:t>
            </a:r>
            <a:r>
              <a:rPr lang="el-GR" dirty="0" smtClean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</a:t>
            </a:r>
            <a:r>
              <a:rPr lang="el-GR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παιδαγωγικά και μεθοδολογικά σχεδιασμένο πλαίσιο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3" descr="C:\Users\glyki\AppData\Local\Microsoft\Windows\Temporary Internet Files\Content.IE5\DIL3H0VE\Started_Point-Right-Arrow.utf-8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4" y="3482684"/>
            <a:ext cx="493735" cy="3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37787" y="459913"/>
            <a:ext cx="9628909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Θεωρητικό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Πλαίσιο</a:t>
            </a:r>
            <a:r>
              <a:rPr 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/3)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12</a:t>
            </a:r>
            <a:endParaRPr lang="el-GR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1131209" y="2898633"/>
            <a:ext cx="10580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Απουσία συνέχειας στις βαθμίδες εκπαίδευσης/στο εκπαιδευτικό υλικό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Ανομοιογενής πληθυσμός μαθητών ως προς το γνωστικό επίπεδο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Έλλειψη ενδιαφέροντος εκ μέρους των μαθητών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 εγχειριδίων που δεν ανταποκρίνονται στις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ανάγκες/τα ενδιαφέροντα των μαθητών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Αμφισβήτηση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αποτελεσματικότητας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ξενόγλωσσης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δημόσιας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εκπαίδευσης (Κ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iliari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2009).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Απαξίωση του μαθήματος γενικότερα στη συγκεκριμένη βαθμίδα.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31209" y="1892112"/>
            <a:ext cx="10253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ξενόγλωσση τάξη στη Δευτεροβάθμια </a:t>
            </a:r>
            <a:r>
              <a:rPr lang="el-G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Εκπαίδευση-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προβληματικές περιοχές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 descr="C:\Users\glyki\AppData\Local\Microsoft\Windows\Temporary Internet Files\Content.IE5\DIL3H0VE\Started_Point-Right-Arrow.utf-8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" y="1892112"/>
            <a:ext cx="514332" cy="4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19740" y="1584744"/>
            <a:ext cx="70863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ρθογώνιο 7"/>
          <p:cNvSpPr/>
          <p:nvPr/>
        </p:nvSpPr>
        <p:spPr>
          <a:xfrm>
            <a:off x="396834" y="1460159"/>
            <a:ext cx="924655" cy="387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Διάγραμμα ροής: Γραμμή σύνδεσης 20"/>
          <p:cNvSpPr/>
          <p:nvPr/>
        </p:nvSpPr>
        <p:spPr>
          <a:xfrm>
            <a:off x="1416168" y="1459144"/>
            <a:ext cx="5249719" cy="5006187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Διάγραμμα ροής: Γραμμή σύνδεσης 17"/>
          <p:cNvSpPr/>
          <p:nvPr/>
        </p:nvSpPr>
        <p:spPr>
          <a:xfrm>
            <a:off x="5299663" y="1459144"/>
            <a:ext cx="5249719" cy="5006187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Οβάλ 24"/>
          <p:cNvSpPr/>
          <p:nvPr/>
        </p:nvSpPr>
        <p:spPr>
          <a:xfrm>
            <a:off x="3642165" y="1545969"/>
            <a:ext cx="4965469" cy="4880587"/>
          </a:xfrm>
          <a:prstGeom prst="ellipse">
            <a:avLst/>
          </a:prstGeom>
          <a:solidFill>
            <a:srgbClr val="222A35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Ορθογώνιο 25"/>
          <p:cNvSpPr/>
          <p:nvPr/>
        </p:nvSpPr>
        <p:spPr>
          <a:xfrm>
            <a:off x="4566358" y="2223299"/>
            <a:ext cx="34969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ενεργός συμμετοχή- κοινωνική αλληλεπίδραση,</a:t>
            </a:r>
            <a:endParaRPr lang="el-GR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διαθεματική προσέγγιση, 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θεωρίες </a:t>
            </a:r>
            <a:r>
              <a:rPr lang="el-GR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εποικοδ</a:t>
            </a: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σμού</a:t>
            </a: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εγκατεστημένη μάθηση</a:t>
            </a: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κοινότητες μάθησης, 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αυθεντικές καταστάσεις,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μέθοδος Project, 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συνεργατική μάθηση, 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ανακαλυπτική μάθηση,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βασικές αρχές ΕξΑΕ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Τίτλος 1"/>
          <p:cNvSpPr txBox="1">
            <a:spLocks/>
          </p:cNvSpPr>
          <p:nvPr/>
        </p:nvSpPr>
        <p:spPr>
          <a:xfrm>
            <a:off x="1416168" y="347346"/>
            <a:ext cx="9628909" cy="75668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Μεθοδολογική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προσέγγιση  </a:t>
            </a:r>
            <a:r>
              <a:rPr lang="el-G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(1/2)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13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32789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900545" y="317531"/>
            <a:ext cx="10553004" cy="74330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Μεθοδολογική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προσέγγιση </a:t>
            </a:r>
            <a:r>
              <a:rPr lang="el-G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2/2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13196" y="6511987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14</a:t>
            </a:r>
            <a:r>
              <a:rPr lang="el-GR" sz="1100" dirty="0" smtClean="0"/>
              <a:t>.</a:t>
            </a:r>
            <a:endParaRPr lang="el-GR" sz="1100" dirty="0"/>
          </a:p>
        </p:txBody>
      </p:sp>
      <p:sp>
        <p:nvSpPr>
          <p:cNvPr id="4" name="Ορθογώνιο 3"/>
          <p:cNvSpPr/>
          <p:nvPr/>
        </p:nvSpPr>
        <p:spPr>
          <a:xfrm>
            <a:off x="653834" y="1256972"/>
            <a:ext cx="602335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Θέμα ενασχόλησης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«ψηφιακή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πολιτειότητα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53834" y="3247862"/>
            <a:ext cx="4562503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x-none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DigComp </a:t>
            </a:r>
            <a:r>
              <a:rPr lang="x-none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</a:t>
            </a:r>
            <a:r>
              <a:rPr lang="en-US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x-none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 μοντέλο </a:t>
            </a:r>
            <a:r>
              <a:rPr lang="x-none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αναφοράς</a:t>
            </a:r>
            <a:endParaRPr lang="en-US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</a:t>
            </a:r>
            <a:r>
              <a:rPr lang="el-GR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r>
              <a:rPr lang="el-GR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Competence</a:t>
            </a:r>
            <a:r>
              <a:rPr lang="el-GR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</a:t>
            </a:r>
            <a:r>
              <a:rPr lang="el-GR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l-GR" sz="1400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</a:t>
            </a:r>
            <a:r>
              <a:rPr lang="x-none" sz="1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54837" y="5666455"/>
            <a:ext cx="213193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l-GR" sz="2000" b="1" dirty="0"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Επί μέρους στόχοι</a:t>
            </a:r>
            <a:endParaRPr lang="en-US" sz="2000" b="1" dirty="0"/>
          </a:p>
        </p:txBody>
      </p:sp>
      <p:sp>
        <p:nvSpPr>
          <p:cNvPr id="11" name="Ορθογώνιο 10"/>
          <p:cNvSpPr/>
          <p:nvPr/>
        </p:nvSpPr>
        <p:spPr>
          <a:xfrm>
            <a:off x="2806191" y="5083280"/>
            <a:ext cx="8247653" cy="388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Ενίσχυση του ψηφιακού  (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εγ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γραμματισμού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των μαθητών-ολιστική προσέγγιση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799471" y="5527957"/>
            <a:ext cx="890484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γνωστικό τομέα: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διαδικτυακή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ασφάλεια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υγιεινή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Στον τομέα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δεξιοτήτων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κριτική σκέψη, συνεργατικές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δεξιότητες, δημιουργικότητα, επικοινωνία, κοινωνική,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συναισθηματική, πολιτισμική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ανάπτυξη</a:t>
            </a:r>
          </a:p>
          <a:p>
            <a:r>
              <a:rPr lang="el-G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Στον </a:t>
            </a:r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 των στάσεων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συνυπευθυνότητα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αρχή «μαθαίνω πώς να μαθαίνω»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653834" y="5024135"/>
            <a:ext cx="110799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Σκοπός</a:t>
            </a:r>
          </a:p>
        </p:txBody>
      </p:sp>
      <p:pic>
        <p:nvPicPr>
          <p:cNvPr id="1026" name="Picture 2" descr="Darts, Dart, Game, Bull'S Eye, Target, Dart Board, 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831">
            <a:off x="1003440" y="6093917"/>
            <a:ext cx="760699" cy="4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47114" y="2605173"/>
            <a:ext cx="4304714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τομείς </a:t>
            </a:r>
            <a:r>
              <a:rPr lang="el-GR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ψηφιακής </a:t>
            </a:r>
            <a:r>
              <a:rPr lang="el-GR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ικανότητας</a:t>
            </a:r>
            <a:endParaRPr lang="en-US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Διάγραμμα 22"/>
          <p:cNvGraphicFramePr/>
          <p:nvPr>
            <p:extLst>
              <p:ext uri="{D42A27DB-BD31-4B8C-83A1-F6EECF244321}">
                <p14:modId xmlns:p14="http://schemas.microsoft.com/office/powerpoint/2010/main" val="2107786919"/>
              </p:ext>
            </p:extLst>
          </p:nvPr>
        </p:nvGraphicFramePr>
        <p:xfrm>
          <a:off x="4965567" y="1627114"/>
          <a:ext cx="6487982" cy="336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531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6" grpId="0" animBg="1"/>
      <p:bldP spid="17" grpId="0" animBg="1"/>
      <p:bldP spid="3" grpId="0"/>
      <p:bldGraphic spid="2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11840" y="642655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15</a:t>
            </a:r>
            <a:endParaRPr lang="el-GR" sz="1200" dirty="0"/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493371916"/>
              </p:ext>
            </p:extLst>
          </p:nvPr>
        </p:nvGraphicFramePr>
        <p:xfrm>
          <a:off x="1905867" y="115438"/>
          <a:ext cx="9685911" cy="646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201324" y="628513"/>
            <a:ext cx="7345611" cy="83099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</a:t>
            </a:r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Cyber</a:t>
            </a:r>
            <a:r>
              <a:rPr lang="en-US" sz="4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Ambassadors</a:t>
            </a:r>
            <a:endParaRPr lang="el-GR" sz="4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 rot="18921809">
            <a:off x="5744416" y="3959125"/>
            <a:ext cx="2605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b="1" dirty="0"/>
              <a:t>   </a:t>
            </a:r>
            <a:r>
              <a:rPr lang="en-US" sz="2800" b="1" dirty="0">
                <a:solidFill>
                  <a:schemeClr val="bg1"/>
                </a:solidFill>
              </a:rPr>
              <a:t>THE CYBER </a:t>
            </a:r>
            <a:endParaRPr lang="el-GR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</a:rPr>
              <a:t>AMBASSADORS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2825" y="6519446"/>
            <a:ext cx="380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τρίπτυχο πλαισίωσης του έργου</a:t>
            </a:r>
            <a:endParaRPr lang="en-US" sz="1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54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358" y="125405"/>
            <a:ext cx="3204971" cy="990567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4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</a:t>
            </a:r>
            <a:endParaRPr lang="el-GR" sz="4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549241"/>
              </p:ext>
            </p:extLst>
          </p:nvPr>
        </p:nvGraphicFramePr>
        <p:xfrm>
          <a:off x="-611969" y="2077526"/>
          <a:ext cx="12527280" cy="504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2271" y="4523412"/>
            <a:ext cx="1515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2</a:t>
            </a:r>
            <a:r>
              <a:rPr lang="el-GR" b="1" baseline="30000" dirty="0">
                <a:solidFill>
                  <a:prstClr val="white"/>
                </a:solidFill>
                <a:latin typeface="Calibri"/>
              </a:rPr>
              <a:t>η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ΤΔ</a:t>
            </a:r>
          </a:p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Εικονική τάξη</a:t>
            </a:r>
          </a:p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Διερεύνηση- ανάδειξη υποενοτήτων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9735" y="3994455"/>
            <a:ext cx="176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3</a:t>
            </a:r>
            <a:r>
              <a:rPr lang="el-GR" b="1" baseline="30000" dirty="0">
                <a:solidFill>
                  <a:prstClr val="white"/>
                </a:solidFill>
                <a:latin typeface="Calibri"/>
              </a:rPr>
              <a:t>η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ΤΔ</a:t>
            </a:r>
          </a:p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Συνεργασία-πρώτα ευρήματα</a:t>
            </a:r>
          </a:p>
          <a:p>
            <a:pPr defTabSz="914400"/>
            <a:endParaRPr lang="el-G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298" y="511093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1</a:t>
            </a:r>
            <a:r>
              <a:rPr lang="el-GR" b="1" baseline="30000" dirty="0">
                <a:solidFill>
                  <a:prstClr val="white"/>
                </a:solidFill>
                <a:latin typeface="Calibri"/>
              </a:rPr>
              <a:t>η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ΤΔ</a:t>
            </a:r>
          </a:p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Γνωριμία-ανάδειξη θέματος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7085" y="3317916"/>
            <a:ext cx="221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4</a:t>
            </a:r>
            <a:r>
              <a:rPr lang="el-GR" b="1" baseline="30000" dirty="0">
                <a:solidFill>
                  <a:prstClr val="white"/>
                </a:solidFill>
                <a:latin typeface="Calibri"/>
              </a:rPr>
              <a:t>η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ΤΔ</a:t>
            </a:r>
          </a:p>
          <a:p>
            <a:pPr defTabSz="914400"/>
            <a:r>
              <a:rPr lang="el-GR" b="1" dirty="0">
                <a:solidFill>
                  <a:prstClr val="white"/>
                </a:solidFill>
                <a:latin typeface="Calibri"/>
              </a:rPr>
              <a:t>Παρουσίαση - διάλογος</a:t>
            </a:r>
          </a:p>
        </p:txBody>
      </p:sp>
      <p:pic>
        <p:nvPicPr>
          <p:cNvPr id="2052" name="Picture 4" descr="C:\Users\glyki\AppData\Local\Microsoft\Windows\Temporary Internet Files\Content.IE5\Q25B8F5U\question_mark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80" y="2738478"/>
            <a:ext cx="1279928" cy="13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56120" y="2756591"/>
            <a:ext cx="205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Calibri"/>
              </a:rPr>
              <a:t>M</a:t>
            </a:r>
            <a:r>
              <a:rPr lang="el-GR" b="1" dirty="0" err="1">
                <a:solidFill>
                  <a:prstClr val="white"/>
                </a:solidFill>
                <a:latin typeface="Calibri"/>
              </a:rPr>
              <a:t>εταγνώση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-Βιωσιμότητα</a:t>
            </a:r>
          </a:p>
          <a:p>
            <a:r>
              <a:rPr lang="el-GR" b="1" dirty="0">
                <a:solidFill>
                  <a:prstClr val="white"/>
                </a:solidFill>
              </a:rPr>
              <a:t>Διάχυση</a:t>
            </a:r>
            <a:endParaRPr lang="en-US" b="1" dirty="0">
              <a:solidFill>
                <a:prstClr val="white"/>
              </a:solidFill>
            </a:endParaRPr>
          </a:p>
          <a:p>
            <a:pPr defTabSz="914400"/>
            <a:endParaRPr lang="el-GR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7" name="Picture 13" descr="C:\Users\glyki\AppData\Local\Microsoft\Windows\Temporary Internet Files\Content.IE5\AQPKR9BY\teamwork_pass_the_puzzle_500_clr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1" y="2205738"/>
            <a:ext cx="1807391" cy="11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glyki\AppData\Local\Microsoft\Windows\Temporary Internet Files\Content.IE5\AQPKR9BY\presentati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14" y="1309341"/>
            <a:ext cx="1358579" cy="15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8" y="868768"/>
            <a:ext cx="1400049" cy="1089172"/>
          </a:xfrm>
          <a:prstGeom prst="rect">
            <a:avLst/>
          </a:prstGeom>
        </p:spPr>
      </p:pic>
      <p:pic>
        <p:nvPicPr>
          <p:cNvPr id="2051" name="Picture 3" descr="C:\Users\glyki\AppData\Local\Microsoft\Windows\Temporary Internet Files\Content.IE5\PB8Y4414\prize-cup-trophy-victory-medallion-stars-15626-large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144" y="789481"/>
            <a:ext cx="1275028" cy="12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eleconference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8" y="3212918"/>
            <a:ext cx="1490107" cy="13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26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13526" y="250738"/>
            <a:ext cx="11079709" cy="7329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ρόλος του εκπαιδευτικού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11840" y="6379633"/>
            <a:ext cx="38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7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311840" y="3474282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Εκπαιδευτικός</a:t>
            </a:r>
            <a:r>
              <a:rPr lang="el-G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836970925"/>
              </p:ext>
            </p:extLst>
          </p:nvPr>
        </p:nvGraphicFramePr>
        <p:xfrm>
          <a:off x="2563092" y="1540749"/>
          <a:ext cx="8352376" cy="483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Ορθογώνιο 9"/>
          <p:cNvSpPr/>
          <p:nvPr/>
        </p:nvSpPr>
        <p:spPr>
          <a:xfrm>
            <a:off x="2655520" y="2253440"/>
            <a:ext cx="131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ΟΔΥΣΣΕΑΣ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995150" y="3760136"/>
            <a:ext cx="1296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655520" y="5090254"/>
            <a:ext cx="160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Ψηφιακός </a:t>
            </a:r>
            <a:r>
              <a:rPr lang="el-GR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γραμ</a:t>
            </a:r>
            <a:r>
              <a:rPr lang="el-G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σμός</a:t>
            </a:r>
            <a:endParaRPr lang="en-US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14149" y="6379633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Εμπνευστής- 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Στρογγυλεμένο ορθογώνιο 9"/>
          <p:cNvSpPr/>
          <p:nvPr/>
        </p:nvSpPr>
        <p:spPr>
          <a:xfrm>
            <a:off x="565968" y="1137830"/>
            <a:ext cx="11013452" cy="16486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613526" y="250738"/>
            <a:ext cx="11079709" cy="7329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Παραγόμενο εκπαιδευτικό υλικό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(1/3)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31887" y="638825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18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8" name="Ορθογώνιο 7"/>
          <p:cNvSpPr/>
          <p:nvPr/>
        </p:nvSpPr>
        <p:spPr>
          <a:xfrm>
            <a:off x="541239" y="2910240"/>
            <a:ext cx="344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b="1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Εκπαιδευτικό </a:t>
            </a:r>
            <a:r>
              <a:rPr lang="el-GR" sz="2000" b="1" dirty="0" smtClean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υλικό</a:t>
            </a:r>
            <a:r>
              <a:rPr lang="en-US" sz="2000" b="1" dirty="0" smtClean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000" dirty="0">
              <a:solidFill>
                <a:srgbClr val="203864"/>
              </a:solidFill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1705993"/>
              </p:ext>
            </p:extLst>
          </p:nvPr>
        </p:nvGraphicFramePr>
        <p:xfrm>
          <a:off x="613525" y="3478348"/>
          <a:ext cx="11079709" cy="307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3220494" y="2926898"/>
            <a:ext cx="858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Δυναμικό, ρευστό, </a:t>
            </a:r>
            <a:r>
              <a:rPr lang="el-GR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 οργανωτικό,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εμψυχωτικό,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παραινετικό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χαρακτήρα  </a:t>
            </a:r>
            <a:r>
              <a:rPr lang="el-G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41239" y="2080680"/>
            <a:ext cx="665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1" dirty="0">
                <a:solidFill>
                  <a:srgbClr val="002060"/>
                </a:solidFill>
              </a:rPr>
              <a:t>Ολοκληρωμένο </a:t>
            </a:r>
            <a:r>
              <a:rPr lang="el-GR" b="1" i="1" dirty="0" smtClean="0">
                <a:solidFill>
                  <a:srgbClr val="002060"/>
                </a:solidFill>
              </a:rPr>
              <a:t>μοντέλο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(Mason, 1198)</a:t>
            </a: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589007" y="1166851"/>
            <a:ext cx="83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ΔΤ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δυναμικό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περιβάλλον αλληλεπίδρασης,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Anastasiades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2008)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89007" y="1481991"/>
            <a:ext cx="83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αυτονομία του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μαθητή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μαθαίνει πως να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μαθαίνει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Λιοναράκης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2001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89006" y="1792607"/>
            <a:ext cx="11386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Συνεργασία-κοινότητα μάθησης-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συμμετέχοντες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εμπλέκονται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πλήρως και υπεύθυνα (</a:t>
            </a:r>
            <a:r>
              <a:rPr lang="el-GR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Φιλιππούσης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3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13526" y="250738"/>
            <a:ext cx="11079709" cy="7329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Παραγόμενο </a:t>
            </a:r>
            <a:r>
              <a:rPr lang="el-G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εκπαιδευτικό υλικό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(2/3)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Εικόνα 6" descr="https://lh4.googleusercontent.com/TAy1CkLABNcU17H0SSQ87w_c1A-q18k5FC_JMt86yRSLnyS7mde8CKUXRaJ8p3VHUE1j655oAZZGHfwYTa8l6FzWawZkzXzX-DVfmQ8Eh2p9pceKjY1sBRYXoWya_DGteiSVhTK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5" y="1121540"/>
            <a:ext cx="11079709" cy="141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 descr="https://lh5.googleusercontent.com/z1MPPpZVTE2acviOHmfH4kgbHBYiXGWcG0fmGdT0RJ8ND84v4DvM_QPurVyriCBK0sUYTrygCOMbm5rODYk9ofI-egd5jaNx6XYjSMCGQ4zE2bxOYcD7jnfvAtXoez8SnOSIu__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4" y="1988361"/>
            <a:ext cx="10469070" cy="4807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5533783" y="1121540"/>
            <a:ext cx="4532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https://twinspace.etwinning.net/61186/home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07"/>
            <a:ext cx="12192000" cy="69146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2" y="423417"/>
            <a:ext cx="9186202" cy="458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5" descr="File:&lt;strong&gt;Arrows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271">
            <a:off x="3078910" y="3592256"/>
            <a:ext cx="864930" cy="680601"/>
          </a:xfrm>
          <a:prstGeom prst="rect">
            <a:avLst/>
          </a:prstGeom>
        </p:spPr>
      </p:pic>
      <p:pic>
        <p:nvPicPr>
          <p:cNvPr id="8" name="Εικόνα 7" descr="File:&lt;strong&gt;Arrows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271">
            <a:off x="5124112" y="3621649"/>
            <a:ext cx="929046" cy="731053"/>
          </a:xfrm>
          <a:prstGeom prst="rect">
            <a:avLst/>
          </a:prstGeom>
        </p:spPr>
      </p:pic>
      <p:pic>
        <p:nvPicPr>
          <p:cNvPr id="9" name="Εικόνα 8" descr="File:&lt;strong&gt;Arrows&lt;/strong&gt;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271">
            <a:off x="6672889" y="3630344"/>
            <a:ext cx="744404" cy="585761"/>
          </a:xfrm>
          <a:prstGeom prst="rect">
            <a:avLst/>
          </a:prstGeom>
        </p:spPr>
      </p:pic>
      <p:pic>
        <p:nvPicPr>
          <p:cNvPr id="10" name="Εικόνα 9" descr="File:&lt;strong&gt;Arrows&lt;/strong&gt;.svg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271">
            <a:off x="8098169" y="3674984"/>
            <a:ext cx="786459" cy="618853"/>
          </a:xfrm>
          <a:prstGeom prst="rect">
            <a:avLst/>
          </a:prstGeom>
        </p:spPr>
      </p:pic>
      <p:pic>
        <p:nvPicPr>
          <p:cNvPr id="11" name="Εικόνα 10" descr="Παλαμήδης: ο από μηχανής θεός του Τρωικού πολέμου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67" y="2366282"/>
            <a:ext cx="2130372" cy="2174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Εικόνα 12" descr="eTwinning: proyectos de colaboración con las TIC — ParaPNT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38" y="856227"/>
            <a:ext cx="1865280" cy="170622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433" y="3932555"/>
            <a:ext cx="2501447" cy="9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0" y="983722"/>
            <a:ext cx="7400925" cy="279082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</a:t>
            </a:r>
            <a:endParaRPr lang="el-GR" sz="1400" dirty="0"/>
          </a:p>
        </p:txBody>
      </p:sp>
      <p:pic>
        <p:nvPicPr>
          <p:cNvPr id="13" name="Εικόνα 12" descr="https://lh3.googleusercontent.com/jr6S9lWSMqV9Ot0WRpDF5_Bs9ex1GQ6frmEn4LDW-_ppKrHwdO4kJpJTjveYyJrcRSOpSq3Ja2DOUk_luf1_V-Lqnqdpoqx8dyT1_NDDDitmx5xkUob6AGwEcIWb_tI0H6pZ4yr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413">
            <a:off x="593482" y="1953525"/>
            <a:ext cx="3137178" cy="21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Εικόνα 16" descr="https://lh6.googleusercontent.com/3bTOmaMv0zyHHgkqLlqGA5ib5lu39p9piuWOBDBbr2tzuGZKZEd9n7cOGYCMx0WJuWrMauVpNPhLcEj10GJJOiMZDDLFnG9m831Kr3lsJlMbvi2g7im14cUTcgRoTVILKVuUm3F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099">
            <a:off x="2973236" y="3691548"/>
            <a:ext cx="3838743" cy="305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13" descr="https://lh4.googleusercontent.com/dN4q-j5deeWUDopPzM7DAgEE6Q14X26aKDbvaYn62K56oW-gg1ghBql5WS4HZI-ekWihewVk5JnZNrtwnXX4esmasVmrALAHhJxGoRfzKo6Av-OO01MTZJj_-yA9ibvTMhHkrEH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12" y="1018545"/>
            <a:ext cx="3742231" cy="259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 descr="https://lh5.googleusercontent.com/Rp4AVWL6-YPj_L_NVFCWP1iobUHKs9-ex1NERDdKA6aZ7VoeKtRtCsjhL2aeCFitGDJXN8vVL37KvVRzHGXR5oUuLZNRVQcYt7HxofTTbXgJ737U76QibIMDQAUt90ln-GgQvg4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33" y="3594734"/>
            <a:ext cx="3510173" cy="313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14" descr="https://lh3.googleusercontent.com/s8CvpoFftwZo2-5oT12LbvMoafWsOz-PK-EeWesfMA8t0iFKnwJdYCd0hpv_tJMPMFCouO8hF7ARC5kyk_V3xKYYvcPbsxG1kdBUcZ15NlO6_l4wMWcJFMoaT_LB7fIhOMw3dYvX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928">
            <a:off x="8435767" y="1572752"/>
            <a:ext cx="3352074" cy="254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 descr="https://lh6.googleusercontent.com/tDaQKJO37LSyWCG-VmgmFsdMHuJ-AcRti3hAuqIOjIp7E_gBFwR0c8uh1mm6nR1mTIvPMLWrl9x6vkwmZXNWQbXAEUb5JeYkYsTchQQ9i66IUg7hkSMoAgkvGWmAOkeDYvEP6uC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322">
            <a:off x="566550" y="3591400"/>
            <a:ext cx="3315443" cy="2777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613526" y="250738"/>
            <a:ext cx="11079709" cy="64088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Παραγόμενο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εκπαιδευτικό υλικό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(3/3)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3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32" y="3448118"/>
            <a:ext cx="2700165" cy="34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998806" y="418349"/>
            <a:ext cx="10472558" cy="81999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Αξιολόγηση  </a:t>
            </a:r>
            <a:r>
              <a:rPr lang="el-G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(1/2)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310640" y="1481289"/>
            <a:ext cx="3158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Α) ως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eTwinning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έργο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468877" y="1381673"/>
            <a:ext cx="7002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ανταποκρίνεται στα Εθνικά και Ευρωπαϊκά πρότυπα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3" y="2036417"/>
            <a:ext cx="3730662" cy="277296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4416735" y="2203642"/>
            <a:ext cx="3007847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Κριτήρια</a:t>
            </a:r>
          </a:p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Παιδαγωγική καινοτομία</a:t>
            </a:r>
          </a:p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Ενσωμάτωση στο ΩΠ</a:t>
            </a:r>
          </a:p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Επικοινωνία &amp; Συνεργασία</a:t>
            </a:r>
          </a:p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 τεχνολογίας</a:t>
            </a:r>
          </a:p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Αποτελέσματα, αξιολόγηση,</a:t>
            </a:r>
          </a:p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αντίκτυπος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99" y="4378300"/>
            <a:ext cx="3524278" cy="241758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99" y="1899497"/>
            <a:ext cx="7399565" cy="48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904458" y="445509"/>
            <a:ext cx="10555038" cy="81424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Αξιολόγηση  </a:t>
            </a:r>
            <a:r>
              <a:rPr lang="el-G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(2/2)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22</a:t>
            </a:r>
            <a:endParaRPr lang="el-GR" sz="1400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44767"/>
              </p:ext>
            </p:extLst>
          </p:nvPr>
        </p:nvGraphicFramePr>
        <p:xfrm>
          <a:off x="613526" y="4678857"/>
          <a:ext cx="4896465" cy="401320"/>
        </p:xfrm>
        <a:graphic>
          <a:graphicData uri="http://schemas.openxmlformats.org/drawingml/2006/table">
            <a:tbl>
              <a:tblPr firstRow="1" firstCol="1" bandRow="1"/>
              <a:tblGrid>
                <a:gridCol w="4896465">
                  <a:extLst>
                    <a:ext uri="{9D8B030D-6E8A-4147-A177-3AD203B41FA5}">
                      <a16:colId xmlns:a16="http://schemas.microsoft.com/office/drawing/2014/main" val="1610569939"/>
                    </a:ext>
                  </a:extLst>
                </a:gridCol>
              </a:tblGrid>
              <a:tr h="3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ΕΠΙΠΕΔΟ ΓΝΩΣΗΣ ΧΡΗΣΗΣ ΤΩΝ ΤΠΕ</a:t>
                      </a:r>
                      <a:endParaRPr lang="en-US" sz="18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50740"/>
                  </a:ext>
                </a:extLst>
              </a:tr>
            </a:tbl>
          </a:graphicData>
        </a:graphic>
      </p:graphicFrame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88043"/>
              </p:ext>
            </p:extLst>
          </p:nvPr>
        </p:nvGraphicFramePr>
        <p:xfrm>
          <a:off x="5609432" y="4678857"/>
          <a:ext cx="5306404" cy="401320"/>
        </p:xfrm>
        <a:graphic>
          <a:graphicData uri="http://schemas.openxmlformats.org/drawingml/2006/table">
            <a:tbl>
              <a:tblPr firstRow="1" firstCol="1" bandRow="1"/>
              <a:tblGrid>
                <a:gridCol w="1317840">
                  <a:extLst>
                    <a:ext uri="{9D8B030D-6E8A-4147-A177-3AD203B41FA5}">
                      <a16:colId xmlns:a16="http://schemas.microsoft.com/office/drawing/2014/main" val="239535729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538055139"/>
                    </a:ext>
                  </a:extLst>
                </a:gridCol>
                <a:gridCol w="1193603">
                  <a:extLst>
                    <a:ext uri="{9D8B030D-6E8A-4147-A177-3AD203B41FA5}">
                      <a16:colId xmlns:a16="http://schemas.microsoft.com/office/drawing/2014/main" val="28010505"/>
                    </a:ext>
                  </a:extLst>
                </a:gridCol>
                <a:gridCol w="1354088">
                  <a:extLst>
                    <a:ext uri="{9D8B030D-6E8A-4147-A177-3AD203B41FA5}">
                      <a16:colId xmlns:a16="http://schemas.microsoft.com/office/drawing/2014/main" val="537475289"/>
                    </a:ext>
                  </a:extLst>
                </a:gridCol>
              </a:tblGrid>
              <a:tr h="380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ΑΡΙΣΤΟ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00676"/>
                  </a:ext>
                </a:extLst>
              </a:tr>
            </a:tbl>
          </a:graphicData>
        </a:graphic>
      </p:graphicFrame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6918"/>
              </p:ext>
            </p:extLst>
          </p:nvPr>
        </p:nvGraphicFramePr>
        <p:xfrm>
          <a:off x="613526" y="5227646"/>
          <a:ext cx="4896465" cy="401320"/>
        </p:xfrm>
        <a:graphic>
          <a:graphicData uri="http://schemas.openxmlformats.org/drawingml/2006/table">
            <a:tbl>
              <a:tblPr firstRow="1" firstCol="1" bandRow="1"/>
              <a:tblGrid>
                <a:gridCol w="4896465">
                  <a:extLst>
                    <a:ext uri="{9D8B030D-6E8A-4147-A177-3AD203B41FA5}">
                      <a16:colId xmlns:a16="http://schemas.microsoft.com/office/drawing/2014/main" val="2876251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ΠΡΟΣΒΑΣΙΜΟΤΗΤΑ ΤΕΧΝΟΛ</a:t>
                      </a:r>
                      <a:r>
                        <a:rPr lang="el-GR" sz="1800" b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ΚΩΝ ΜΕΣΩΝ</a:t>
                      </a:r>
                      <a:endParaRPr lang="en-US" sz="18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4070"/>
                  </a:ext>
                </a:extLst>
              </a:tr>
            </a:tbl>
          </a:graphicData>
        </a:graphic>
      </p:graphicFrame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36208"/>
              </p:ext>
            </p:extLst>
          </p:nvPr>
        </p:nvGraphicFramePr>
        <p:xfrm>
          <a:off x="5609432" y="5207826"/>
          <a:ext cx="5306403" cy="401320"/>
        </p:xfrm>
        <a:graphic>
          <a:graphicData uri="http://schemas.openxmlformats.org/drawingml/2006/table">
            <a:tbl>
              <a:tblPr firstRow="1" firstCol="1" bandRow="1"/>
              <a:tblGrid>
                <a:gridCol w="1317840">
                  <a:extLst>
                    <a:ext uri="{9D8B030D-6E8A-4147-A177-3AD203B41FA5}">
                      <a16:colId xmlns:a16="http://schemas.microsoft.com/office/drawing/2014/main" val="3358329581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724801181"/>
                    </a:ext>
                  </a:extLst>
                </a:gridCol>
                <a:gridCol w="1193602">
                  <a:extLst>
                    <a:ext uri="{9D8B030D-6E8A-4147-A177-3AD203B41FA5}">
                      <a16:colId xmlns:a16="http://schemas.microsoft.com/office/drawing/2014/main" val="2120689543"/>
                    </a:ext>
                  </a:extLst>
                </a:gridCol>
                <a:gridCol w="1354088">
                  <a:extLst>
                    <a:ext uri="{9D8B030D-6E8A-4147-A177-3AD203B41FA5}">
                      <a16:colId xmlns:a16="http://schemas.microsoft.com/office/drawing/2014/main" val="1130127333"/>
                    </a:ext>
                  </a:extLst>
                </a:gridCol>
              </a:tblGrid>
              <a:tr h="2220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ΣΥΧΝΑ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83597"/>
                  </a:ext>
                </a:extLst>
              </a:tr>
            </a:tbl>
          </a:graphicData>
        </a:graphic>
      </p:graphicFrame>
      <p:sp>
        <p:nvSpPr>
          <p:cNvPr id="12" name="Ορθογώνιο 11"/>
          <p:cNvSpPr/>
          <p:nvPr/>
        </p:nvSpPr>
        <p:spPr>
          <a:xfrm>
            <a:off x="6510516" y="6085263"/>
            <a:ext cx="2151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20376"/>
              </p:ext>
            </p:extLst>
          </p:nvPr>
        </p:nvGraphicFramePr>
        <p:xfrm>
          <a:off x="571866" y="5766792"/>
          <a:ext cx="4896465" cy="401320"/>
        </p:xfrm>
        <a:graphic>
          <a:graphicData uri="http://schemas.openxmlformats.org/drawingml/2006/table">
            <a:tbl>
              <a:tblPr firstRow="1" firstCol="1" bandRow="1"/>
              <a:tblGrid>
                <a:gridCol w="4896465">
                  <a:extLst>
                    <a:ext uri="{9D8B030D-6E8A-4147-A177-3AD203B41FA5}">
                      <a16:colId xmlns:a16="http://schemas.microsoft.com/office/drawing/2014/main" val="2876251769"/>
                    </a:ext>
                  </a:extLst>
                </a:gridCol>
              </a:tblGrid>
              <a:tr h="358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ΣΥΧΝΟΤΗΤΑ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ΧΡΗΣΗΣ ΤΩΝ ΤΠΕ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4070"/>
                  </a:ext>
                </a:extLst>
              </a:tr>
            </a:tbl>
          </a:graphicData>
        </a:graphic>
      </p:graphicFrame>
      <p:graphicFrame>
        <p:nvGraphicFramePr>
          <p:cNvPr id="15" name="Πίνακας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7897"/>
              </p:ext>
            </p:extLst>
          </p:nvPr>
        </p:nvGraphicFramePr>
        <p:xfrm>
          <a:off x="5609432" y="5786309"/>
          <a:ext cx="5306405" cy="401320"/>
        </p:xfrm>
        <a:graphic>
          <a:graphicData uri="http://schemas.openxmlformats.org/drawingml/2006/table">
            <a:tbl>
              <a:tblPr firstRow="1" firstCol="1" bandRow="1"/>
              <a:tblGrid>
                <a:gridCol w="1317841">
                  <a:extLst>
                    <a:ext uri="{9D8B030D-6E8A-4147-A177-3AD203B41FA5}">
                      <a16:colId xmlns:a16="http://schemas.microsoft.com/office/drawing/2014/main" val="691870640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3639254862"/>
                    </a:ext>
                  </a:extLst>
                </a:gridCol>
                <a:gridCol w="1193604">
                  <a:extLst>
                    <a:ext uri="{9D8B030D-6E8A-4147-A177-3AD203B41FA5}">
                      <a16:colId xmlns:a16="http://schemas.microsoft.com/office/drawing/2014/main" val="2529566325"/>
                    </a:ext>
                  </a:extLst>
                </a:gridCol>
                <a:gridCol w="1354088">
                  <a:extLst>
                    <a:ext uri="{9D8B030D-6E8A-4147-A177-3AD203B41FA5}">
                      <a16:colId xmlns:a16="http://schemas.microsoft.com/office/drawing/2014/main" val="2635761674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ΜΕΓΑΛΗ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65063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19980"/>
              </p:ext>
            </p:extLst>
          </p:nvPr>
        </p:nvGraphicFramePr>
        <p:xfrm>
          <a:off x="5609432" y="3095195"/>
          <a:ext cx="5306401" cy="1291522"/>
        </p:xfrm>
        <a:graphic>
          <a:graphicData uri="http://schemas.openxmlformats.org/drawingml/2006/table">
            <a:tbl>
              <a:tblPr firstRow="1" firstCol="1" bandRow="1"/>
              <a:tblGrid>
                <a:gridCol w="1303984">
                  <a:extLst>
                    <a:ext uri="{9D8B030D-6E8A-4147-A177-3AD203B41FA5}">
                      <a16:colId xmlns:a16="http://schemas.microsoft.com/office/drawing/2014/main" val="2171715154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3597920448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3857761888"/>
                    </a:ext>
                  </a:extLst>
                </a:gridCol>
                <a:gridCol w="1328490">
                  <a:extLst>
                    <a:ext uri="{9D8B030D-6E8A-4147-A177-3AD203B41FA5}">
                      <a16:colId xmlns:a16="http://schemas.microsoft.com/office/drawing/2014/main" val="2417885267"/>
                    </a:ext>
                  </a:extLst>
                </a:gridCol>
              </a:tblGrid>
              <a:tr h="45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ΑΓΟΡΙΑ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05656"/>
                  </a:ext>
                </a:extLst>
              </a:tr>
              <a:tr h="437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ΚΟΡΙΤΣΙΑ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58578"/>
                  </a:ext>
                </a:extLst>
              </a:tr>
              <a:tr h="372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ΣΥΝΟΛΟ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873698"/>
                  </a:ext>
                </a:extLst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33349"/>
              </p:ext>
            </p:extLst>
          </p:nvPr>
        </p:nvGraphicFramePr>
        <p:xfrm>
          <a:off x="5609432" y="2597612"/>
          <a:ext cx="5306401" cy="407532"/>
        </p:xfrm>
        <a:graphic>
          <a:graphicData uri="http://schemas.openxmlformats.org/drawingml/2006/table">
            <a:tbl>
              <a:tblPr firstRow="1" firstCol="1" bandRow="1"/>
              <a:tblGrid>
                <a:gridCol w="1314191">
                  <a:extLst>
                    <a:ext uri="{9D8B030D-6E8A-4147-A177-3AD203B41FA5}">
                      <a16:colId xmlns:a16="http://schemas.microsoft.com/office/drawing/2014/main" val="423288384"/>
                    </a:ext>
                  </a:extLst>
                </a:gridCol>
                <a:gridCol w="1458374">
                  <a:extLst>
                    <a:ext uri="{9D8B030D-6E8A-4147-A177-3AD203B41FA5}">
                      <a16:colId xmlns:a16="http://schemas.microsoft.com/office/drawing/2014/main" val="3138184417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1712289260"/>
                    </a:ext>
                  </a:extLst>
                </a:gridCol>
                <a:gridCol w="1342345">
                  <a:extLst>
                    <a:ext uri="{9D8B030D-6E8A-4147-A177-3AD203B41FA5}">
                      <a16:colId xmlns:a16="http://schemas.microsoft.com/office/drawing/2014/main" val="1433863773"/>
                    </a:ext>
                  </a:extLst>
                </a:gridCol>
              </a:tblGrid>
              <a:tr h="4075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Ελλάδα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Πορτογα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λί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00944"/>
                  </a:ext>
                </a:extLst>
              </a:tr>
            </a:tbl>
          </a:graphicData>
        </a:graphic>
      </p:graphicFrame>
      <p:pic>
        <p:nvPicPr>
          <p:cNvPr id="17" name="Εικόνα 16" descr="Modificar cuentas de usuario y grupos en linux « #4sysadmi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2744448"/>
            <a:ext cx="1090162" cy="1090162"/>
          </a:xfrm>
          <a:prstGeom prst="rect">
            <a:avLst/>
          </a:prstGeom>
        </p:spPr>
      </p:pic>
      <p:pic>
        <p:nvPicPr>
          <p:cNvPr id="16" name="Εικόνα 15" descr="Modificar cuentas de usuario y grupos en linux « #4sysadmi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62" y="2486893"/>
            <a:ext cx="1607318" cy="1607318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904458" y="1628840"/>
            <a:ext cx="4161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Β) Ως συμπληρωματική </a:t>
            </a:r>
            <a:r>
              <a:rPr lang="el-G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ΕξΑΕ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5066175" y="1551896"/>
            <a:ext cx="618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διερεύνηση των απόψεων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στάσεων μαθητών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427018" y="418350"/>
            <a:ext cx="9628909" cy="59679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</a:t>
            </a:r>
            <a:r>
              <a:rPr 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Έρευνας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23</a:t>
            </a:r>
            <a:endParaRPr lang="el-GR" sz="1400" dirty="0"/>
          </a:p>
        </p:txBody>
      </p:sp>
      <p:sp>
        <p:nvSpPr>
          <p:cNvPr id="3" name="Ορθογώνιο 2"/>
          <p:cNvSpPr/>
          <p:nvPr/>
        </p:nvSpPr>
        <p:spPr>
          <a:xfrm>
            <a:off x="5402092" y="4316431"/>
            <a:ext cx="56412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Εφαρμοσμένη, συγχρονική - επιτόπια, ποσοτική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356396" y="3706209"/>
            <a:ext cx="3794724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Μεθοδολογική προσέγγιση </a:t>
            </a:r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5402092" y="3522668"/>
            <a:ext cx="57937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Μοντέλο αξιολόγησης «ΟΔΥΣΣΕΑΣ»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επίπεδο μάθησης και σε κοινωνικό επίπεδο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356396" y="4697356"/>
            <a:ext cx="3794724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Είδος Έρευνας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356396" y="5791747"/>
            <a:ext cx="3794724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Μέσα συλλογής δεδομένων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27869" y="5756817"/>
            <a:ext cx="584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ΕΧΑΝΤΕ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(Πριν) ,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EXPOST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(Μετά)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1,2,3,4,)</a:t>
            </a:r>
            <a:r>
              <a:rPr lang="el-GR" dirty="0"/>
              <a:t> (</a:t>
            </a:r>
            <a:r>
              <a:rPr lang="el-GR" dirty="0" err="1"/>
              <a:t>Anastasiades</a:t>
            </a:r>
            <a:r>
              <a:rPr lang="el-GR" dirty="0"/>
              <a:t>, 2003)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356396" y="2248969"/>
            <a:ext cx="3794724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Χρονική περίοδος διενέργειας της έρευνας</a:t>
            </a:r>
            <a:endParaRPr lang="en-US" sz="2000" dirty="0"/>
          </a:p>
        </p:txBody>
      </p:sp>
      <p:sp>
        <p:nvSpPr>
          <p:cNvPr id="14" name="Ορθογώνιο 13"/>
          <p:cNvSpPr/>
          <p:nvPr/>
        </p:nvSpPr>
        <p:spPr>
          <a:xfrm>
            <a:off x="5668383" y="2505846"/>
            <a:ext cx="2759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Μάρτιος – Μάιος, 2018</a:t>
            </a:r>
            <a:endParaRPr lang="en-US" sz="2000" dirty="0"/>
          </a:p>
        </p:txBody>
      </p:sp>
      <p:pic>
        <p:nvPicPr>
          <p:cNvPr id="8" name="Εικόνα 7" descr="Garabátika: Música: Exámenes de música 2ª evaluación 2017-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1563616"/>
            <a:ext cx="2003367" cy="20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427018" y="341069"/>
            <a:ext cx="9628909" cy="66672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24</a:t>
            </a:r>
            <a:endParaRPr lang="el-GR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311840" y="1643270"/>
            <a:ext cx="853047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use different search engines or filters to find information?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aware of and use the rules of online communication ("netiquette").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produce complex digital content in different formats (e.g. posters, videos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). 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identify the websites or e-mail messages which might be used 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scam. 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aware of my limits and try to fill my gaps.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310301" y="5980665"/>
            <a:ext cx="7121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Πλέγμα  </a:t>
            </a:r>
            <a:r>
              <a:rPr lang="el-GR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αυτοαξιολόγησης</a:t>
            </a:r>
            <a:r>
              <a:rPr lang="el-GR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της ψηφιακής ικανότητας από το </a:t>
            </a:r>
            <a:r>
              <a:rPr lang="el-GR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Cedefop</a:t>
            </a:r>
            <a:endParaRPr lang="el-GR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Ευρωπαϊκό Κέντρο για την Ανάπτυξη της Επαγγελματικής </a:t>
            </a:r>
            <a:r>
              <a:rPr lang="el-GR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Κατάρτισης (</a:t>
            </a:r>
            <a:r>
              <a:rPr lang="el-GR" sz="1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πρωτοβουλια</a:t>
            </a:r>
            <a:r>
              <a:rPr lang="el-GR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του </a:t>
            </a:r>
            <a:r>
              <a:rPr lang="en-US" sz="1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Europass</a:t>
            </a:r>
            <a:r>
              <a:rPr lang="en-US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l-GR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711499" y="1216492"/>
            <a:ext cx="7059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Α. Διερεύνηση της αποτελεσματικότητας της μάθησης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369809" y="2093138"/>
            <a:ext cx="3489960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Information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processing)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382000" y="2874476"/>
            <a:ext cx="348996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(Communication)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8382000" y="3690080"/>
            <a:ext cx="34899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(Content creation)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8431538" y="4516968"/>
            <a:ext cx="344042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Safety)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8382000" y="5456566"/>
            <a:ext cx="3489960" cy="400110"/>
          </a:xfrm>
          <a:prstGeom prst="rect">
            <a:avLst/>
          </a:prstGeom>
          <a:solidFill>
            <a:srgbClr val="925C6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(Problem solving)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274619" y="303287"/>
            <a:ext cx="9781308" cy="64302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88374" y="642655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25</a:t>
            </a:r>
            <a:endParaRPr lang="el-GR" sz="1400" dirty="0"/>
          </a:p>
        </p:txBody>
      </p:sp>
      <p:sp>
        <p:nvSpPr>
          <p:cNvPr id="12" name="Ορθογώνιο 11"/>
          <p:cNvSpPr/>
          <p:nvPr/>
        </p:nvSpPr>
        <p:spPr>
          <a:xfrm>
            <a:off x="2998536" y="1103056"/>
            <a:ext cx="6426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Στατιστική επεξεργασία και ανάλυση δεδομένων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13526" y="2917903"/>
            <a:ext cx="5385492" cy="3693319"/>
          </a:xfrm>
          <a:prstGeom prst="rect">
            <a:avLst/>
          </a:prstGeom>
          <a:solidFill>
            <a:srgbClr val="FAFFC9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Σύγκριση αρχικής - τελικής αξιολόγησης</a:t>
            </a:r>
            <a:r>
              <a:rPr lang="en-US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(</a:t>
            </a:r>
            <a:r>
              <a:rPr lang="el-GR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ΕΧΑΝΤΕ-ΕΧ</a:t>
            </a:r>
            <a:r>
              <a:rPr lang="en-US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POST)</a:t>
            </a:r>
            <a:endParaRPr lang="el-GR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Ποσοτικοποίηση των απόψεων-κλίμακα </a:t>
            </a:r>
            <a:r>
              <a:rPr lang="el-GR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likert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 Μέσου Όρου (μέτρο κεντρικής τάσης) και Τυπικής Απόκλισης (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Std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Deviation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ως μέτρο διασποράς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Σύγκριση μέσων όρων (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Mean) 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χρήση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Paired -Samples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</a:t>
            </a:r>
            <a:r>
              <a:rPr lang="el-GR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για εξαρτημένα δείγματα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Έλεγχος για στατιστικά σημαντικές διαφορές ως προς τις απαντήσεις των μαθητών πριν και μετά- ελάχιστο επίπεδο στατιστικής σημαντικότητας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0,05.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211915" y="2917902"/>
            <a:ext cx="5669279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Σύγκριση τάσεων -συντρέχουσες αξιολογήσεις </a:t>
            </a:r>
            <a:endParaRPr lang="en-US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el-GR" b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(ONGOING 1,2,3,4)</a:t>
            </a:r>
            <a:endParaRPr lang="en-US" b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Ποσοτικοποίηση των απόψεων-κλίμακα </a:t>
            </a:r>
            <a:r>
              <a:rPr lang="el-GR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likert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Συνεξέταση των μέσων όρων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(Mean)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διαδοχικών ερωτήσεων ONGOING 1, 2, 3, 4 με χρήση ανάλυσης διακύμανσης ANOVA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διαδοχικές μελέτες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Έλεγχος της στατιστικής σημαντικότητας της μεταβολής των Μ.Ο. με εξαρτημένη μεταβλητή τη Φάση.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1140507541"/>
              </p:ext>
            </p:extLst>
          </p:nvPr>
        </p:nvGraphicFramePr>
        <p:xfrm>
          <a:off x="1603432" y="1796416"/>
          <a:ext cx="9119986" cy="82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9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427018" y="349077"/>
            <a:ext cx="9628909" cy="67616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Αποτελέσματα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26</a:t>
            </a:r>
            <a:endParaRPr lang="el-GR" sz="1200" dirty="0"/>
          </a:p>
        </p:txBody>
      </p:sp>
      <p:sp>
        <p:nvSpPr>
          <p:cNvPr id="4" name="Ορθογώνιο 3"/>
          <p:cNvSpPr/>
          <p:nvPr/>
        </p:nvSpPr>
        <p:spPr>
          <a:xfrm>
            <a:off x="3721290" y="1133247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επίπεδο της γνωστικής ανάπτυξης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43" y="1610589"/>
            <a:ext cx="7763323" cy="389928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427018" y="5580055"/>
            <a:ext cx="109072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σημαντική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διαφορά ανάμεσα στο προϋπάρχον γνωστικό επίπεδο κι εκείνο που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έχει κατακτηθεί.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5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0544" y="1478726"/>
            <a:ext cx="3747655" cy="585066"/>
          </a:xfrm>
        </p:spPr>
        <p:txBody>
          <a:bodyPr/>
          <a:lstStyle/>
          <a:p>
            <a:pPr marL="0" indent="0">
              <a:buNone/>
            </a:pP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Γνωστικό επίπεδο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730544" y="2562243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Σχέσεις με εκπαιδευτικούς</a:t>
            </a:r>
            <a:endParaRPr lang="el-GR" sz="2000" dirty="0"/>
          </a:p>
        </p:txBody>
      </p:sp>
      <p:sp>
        <p:nvSpPr>
          <p:cNvPr id="5" name="Ορθογώνιο 4"/>
          <p:cNvSpPr/>
          <p:nvPr/>
        </p:nvSpPr>
        <p:spPr>
          <a:xfrm>
            <a:off x="730544" y="3740306"/>
            <a:ext cx="3688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Σχέσεις με τους μαθητές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630381" y="4889759"/>
            <a:ext cx="491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 startAt="4"/>
            </a:pP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Πρόσωπο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 πρόσωπο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διδασκαλία-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Νέος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τρόπος</a:t>
            </a:r>
            <a:r>
              <a:rPr 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διδασκαλίας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30381" y="6081678"/>
            <a:ext cx="5224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Το σχολείο-χώρος κοινωνικοποίησης </a:t>
            </a:r>
            <a:endParaRPr lang="el-GR" sz="2000" dirty="0"/>
          </a:p>
        </p:txBody>
      </p:sp>
      <p:sp>
        <p:nvSpPr>
          <p:cNvPr id="8" name="Ορθογώνιο 7"/>
          <p:cNvSpPr/>
          <p:nvPr/>
        </p:nvSpPr>
        <p:spPr>
          <a:xfrm>
            <a:off x="5972132" y="1375992"/>
            <a:ext cx="4032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απόλυτα θετική επίδραση της ΤΔ</a:t>
            </a:r>
          </a:p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σημαντική διαφορά ΠΡΙΝ-ΜΕΤΑ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5914793" y="2390704"/>
            <a:ext cx="512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καμία αλλαγή στη σχέση/επικοινωνία με τον εκπαιδευτικό τους-</a:t>
            </a:r>
          </a:p>
          <a:p>
            <a:pPr lvl="0"/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ουδέτερη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στάση προς τον άλλο εκπαιδευτικό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914793" y="3817251"/>
            <a:ext cx="512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παρέχεται η δυνατότητα γνωριμίας με μαθητές</a:t>
            </a:r>
            <a:endParaRPr lang="el-GR" dirty="0"/>
          </a:p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θέλουν  να γίνουν φίλοι με αυτούς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5914793" y="4889759"/>
            <a:ext cx="5064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εύκολος και ευχάριστος</a:t>
            </a:r>
          </a:p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Όχι αντικατάσταση, αλλά συνδυασμός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6074955" y="6081678"/>
            <a:ext cx="440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σημαντική προτεραιότητα</a:t>
            </a:r>
            <a:endParaRPr lang="el-GR" dirty="0"/>
          </a:p>
        </p:txBody>
      </p:sp>
      <p:sp>
        <p:nvSpPr>
          <p:cNvPr id="13" name="Τίτλος 1"/>
          <p:cNvSpPr txBox="1">
            <a:spLocks/>
          </p:cNvSpPr>
          <p:nvPr/>
        </p:nvSpPr>
        <p:spPr>
          <a:xfrm>
            <a:off x="1364672" y="309204"/>
            <a:ext cx="9628909" cy="69840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Συμπεράσματα</a:t>
            </a:r>
            <a:endParaRPr lang="el-GR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27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1553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928468" y="418349"/>
            <a:ext cx="10438227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εριορισμοί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έρευνας 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28</a:t>
            </a:r>
            <a:endParaRPr lang="el-GR" sz="1400" dirty="0"/>
          </a:p>
        </p:txBody>
      </p:sp>
      <p:sp>
        <p:nvSpPr>
          <p:cNvPr id="4" name="Ορθογώνιο 3"/>
          <p:cNvSpPr/>
          <p:nvPr/>
        </p:nvSpPr>
        <p:spPr>
          <a:xfrm>
            <a:off x="577571" y="2097938"/>
            <a:ext cx="5191517" cy="53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δείγμα </a:t>
            </a: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έρευνας, µ</a:t>
            </a:r>
            <a:r>
              <a:rPr lang="el-GR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ικρό</a:t>
            </a: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164242" y="2219816"/>
            <a:ext cx="282632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ενδείξεις παρά γενικεύσεις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164242" y="3162127"/>
            <a:ext cx="4641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επαφή με το νέο διδακτικό μοντέλο και με τις σχέσεις που αναπτύχθηκαν.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164242" y="4330777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Ενίσχυση των σχέσεων μεταξύ των μαθητών.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164242" y="5359041"/>
            <a:ext cx="3769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του διδακτικού έτους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7571" y="5372633"/>
            <a:ext cx="5383205" cy="531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χρονική επιλογή μη ενδεικνυόμενη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90207" y="4249910"/>
            <a:ext cx="5557932" cy="531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μικρά χρονικά μεσοδιαστήματα ΤΔ 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577571" y="3137782"/>
            <a:ext cx="4785284" cy="531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σύντομος χρόνος συνεργασίας</a:t>
            </a:r>
          </a:p>
        </p:txBody>
      </p:sp>
      <p:sp>
        <p:nvSpPr>
          <p:cNvPr id="16" name="Δεξί βέλος 15"/>
          <p:cNvSpPr/>
          <p:nvPr/>
        </p:nvSpPr>
        <p:spPr>
          <a:xfrm>
            <a:off x="5960776" y="2363524"/>
            <a:ext cx="797719" cy="24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Δεξί βέλος 17"/>
          <p:cNvSpPr/>
          <p:nvPr/>
        </p:nvSpPr>
        <p:spPr>
          <a:xfrm>
            <a:off x="5960776" y="3377287"/>
            <a:ext cx="797719" cy="24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Δεξί βέλος 18"/>
          <p:cNvSpPr/>
          <p:nvPr/>
        </p:nvSpPr>
        <p:spPr>
          <a:xfrm>
            <a:off x="5960776" y="4429019"/>
            <a:ext cx="797719" cy="24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Δεξί βέλος 19"/>
          <p:cNvSpPr/>
          <p:nvPr/>
        </p:nvSpPr>
        <p:spPr>
          <a:xfrm>
            <a:off x="5960776" y="5578827"/>
            <a:ext cx="797719" cy="241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858129" y="418349"/>
            <a:ext cx="10621107" cy="76515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Προτάσεις-κατευθύνσεις </a:t>
            </a:r>
            <a:r>
              <a:rPr lang="el-GR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μελλοντική </a:t>
            </a:r>
            <a:r>
              <a:rPr lang="el-GR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έρευνα</a:t>
            </a:r>
            <a:endParaRPr lang="el-GR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84412" y="641067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29</a:t>
            </a:r>
            <a:endParaRPr lang="el-GR" sz="1200" dirty="0"/>
          </a:p>
        </p:txBody>
      </p:sp>
      <p:sp>
        <p:nvSpPr>
          <p:cNvPr id="3" name="Ορθογώνιο 2"/>
          <p:cNvSpPr/>
          <p:nvPr/>
        </p:nvSpPr>
        <p:spPr>
          <a:xfrm>
            <a:off x="820078" y="1789029"/>
            <a:ext cx="1062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πιβεβαίωση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αποτελεσμάτων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ίδιο περιεχόμενο,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ίδια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στοιχεία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άλλοι μαθητικοί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πληθυσμοί, έναρξη με το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έτος, διάθεση επαρκούς χρόνου στα μεσοδιαστήματα.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58128" y="3356962"/>
            <a:ext cx="10621108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Διερεύνηση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ρόλου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εκπαιδευτικού σε μια διακρατική συνεργασία στη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Δ/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βάθμια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χρήση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ΤΔ.  (Μέντορας-εμπνευστής?)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58128" y="2740905"/>
            <a:ext cx="10621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Μεθοδολογική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τριγωνοποίηση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triangulation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για υψηλό βαθμό εγκυρότητας και αξιοπιστίας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8" name="Ορθογώνιο 7"/>
          <p:cNvSpPr/>
          <p:nvPr/>
        </p:nvSpPr>
        <p:spPr>
          <a:xfrm>
            <a:off x="858128" y="4397223"/>
            <a:ext cx="10621108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Κοινωνική παρουσία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αλληλεπίδραση συμμετεχόντων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μέσα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ασύγχρονη επικοινωνία-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Περιεχόμενο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μεθοδολογία,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ενισχύουν την κοινωνική παρουσία σε μια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ΤΔ σε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eTwinning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έργο.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20078" y="5499971"/>
            <a:ext cx="1062110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Συγκριτική μελέτη εφαρμογής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ΕξΑΕ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στην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Πρωτ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θμια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Δευτ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θμια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χρήση της ΤΔ.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F9497B8-C945-4DE7-A325-562FE9ABB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85820" y="5380717"/>
            <a:ext cx="802596" cy="7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3920" y="365126"/>
            <a:ext cx="7014988" cy="784802"/>
          </a:xfrm>
        </p:spPr>
        <p:txBody>
          <a:bodyPr>
            <a:normAutofit/>
          </a:bodyPr>
          <a:lstStyle/>
          <a:p>
            <a:r>
              <a:rPr lang="el-GR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Ευχαριστίες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 flipV="1">
            <a:off x="478301" y="6392480"/>
            <a:ext cx="457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/>
              <a:t>3</a:t>
            </a:r>
            <a:endParaRPr lang="el-GR" sz="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1414" y="1884137"/>
            <a:ext cx="5493328" cy="3966957"/>
          </a:xfrm>
        </p:spPr>
        <p:txBody>
          <a:bodyPr/>
          <a:lstStyle/>
          <a:p>
            <a:pPr marL="0" indent="0">
              <a:buNone/>
            </a:pP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Στους</a:t>
            </a:r>
          </a:p>
          <a:p>
            <a:pPr marL="0" indent="0">
              <a:buNone/>
            </a:pPr>
            <a:endParaRPr lang="el-GR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2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</a:t>
            </a:r>
            <a:r>
              <a:rPr lang="el-GR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Ι. Παπαβασιλείου</a:t>
            </a:r>
            <a:r>
              <a:rPr lang="en-US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l-GR" sz="2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</a:t>
            </a:r>
            <a:r>
              <a:rPr lang="el-GR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Π. Αναστασιάδη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κο  Γ.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Φιλιππούση</a:t>
            </a:r>
            <a:r>
              <a:rPr lang="el-GR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διδάσκοντες </a:t>
            </a:r>
            <a:r>
              <a:rPr lang="el-GR" sz="2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Μ.Π.</a:t>
            </a:r>
            <a:endParaRPr lang="el-GR" sz="2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μαθητές /μαθήτριες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συμμετέχοντες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 </a:t>
            </a:r>
            <a:r>
              <a:rPr lang="el-G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Cristina</a:t>
            </a:r>
            <a:r>
              <a:rPr lang="el-G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Ramalho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060788" y="0"/>
            <a:ext cx="4131212" cy="6858000"/>
          </a:xfrm>
          <a:prstGeom prst="rect">
            <a:avLst/>
          </a:prstGeom>
          <a:solidFill>
            <a:srgbClr val="F5F6F8"/>
          </a:solidFill>
          <a:ln>
            <a:solidFill>
              <a:srgbClr val="F5F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ÎÏÎ±Î½Î¬Î¶Î¹Î±, ÎÏÎ³Î±Î»ÎµÎ¯Î±, Î¤ÏÎ¿ÏÏÏ, ÎÎ·ÏÎ¬Î½Î·Î¼Î±, ÎÎ´Î¿Î½ÏÏÏÏÏ Î¤ÏÎ¿ÏÏÏ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63" y="1712741"/>
            <a:ext cx="3587262" cy="3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11840" y="64265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5" name="Διπλωμένη γωνία 4"/>
          <p:cNvSpPr/>
          <p:nvPr/>
        </p:nvSpPr>
        <p:spPr>
          <a:xfrm>
            <a:off x="0" y="0"/>
            <a:ext cx="12192000" cy="6795888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436099" y="1538208"/>
            <a:ext cx="8820444" cy="51706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2200" b="1" i="1" dirty="0" smtClean="0">
                <a:latin typeface="Sitka Small" panose="02000505000000020004" pitchFamily="2" charset="0"/>
                <a:ea typeface="Calibri" panose="020F0502020204030204" pitchFamily="34" charset="0"/>
              </a:rPr>
              <a:t>Στα έργα </a:t>
            </a:r>
            <a:r>
              <a:rPr lang="en-US" sz="2200" b="1" i="1" dirty="0" smtClean="0">
                <a:latin typeface="Sitka Small" panose="02000505000000020004" pitchFamily="2" charset="0"/>
                <a:ea typeface="Calibri" panose="020F0502020204030204" pitchFamily="34" charset="0"/>
              </a:rPr>
              <a:t>eTwinning</a:t>
            </a:r>
            <a:r>
              <a:rPr lang="el-GR" sz="2200" b="1" i="1" dirty="0" smtClean="0">
                <a:latin typeface="Sitka Small" panose="02000505000000020004" pitchFamily="2" charset="0"/>
                <a:ea typeface="Calibri" panose="020F0502020204030204" pitchFamily="34" charset="0"/>
              </a:rPr>
              <a:t> παρατηρούμε έναν ευημερούντα γάμο εκπαίδευσης και τεχνολογίας. </a:t>
            </a:r>
            <a:endParaRPr lang="en-US" sz="2200" b="1" i="1" dirty="0" smtClean="0">
              <a:latin typeface="Sitka Small" panose="02000505000000020004" pitchFamily="2" charset="0"/>
              <a:ea typeface="Calibri" panose="020F0502020204030204" pitchFamily="34" charset="0"/>
            </a:endParaRPr>
          </a:p>
          <a:p>
            <a:r>
              <a:rPr lang="el-GR" sz="2200" b="1" i="1" dirty="0" smtClean="0">
                <a:latin typeface="Sitka Small" panose="02000505000000020004" pitchFamily="2" charset="0"/>
                <a:ea typeface="Calibri" panose="020F0502020204030204" pitchFamily="34" charset="0"/>
              </a:rPr>
              <a:t> (</a:t>
            </a:r>
            <a:r>
              <a:rPr lang="en-US" sz="2200" b="1" i="1" dirty="0" smtClean="0">
                <a:latin typeface="Sitka Small" panose="02000505000000020004" pitchFamily="2" charset="0"/>
                <a:ea typeface="Calibri" panose="020F0502020204030204" pitchFamily="34" charset="0"/>
              </a:rPr>
              <a:t>Gardner, 2006)</a:t>
            </a:r>
            <a:r>
              <a:rPr lang="el-GR" sz="2200" b="1" i="1" dirty="0" smtClean="0">
                <a:latin typeface="Sitka Small" panose="02000505000000020004" pitchFamily="2" charset="0"/>
                <a:ea typeface="Calibri" panose="020F0502020204030204" pitchFamily="34" charset="0"/>
              </a:rPr>
              <a:t> </a:t>
            </a:r>
          </a:p>
          <a:p>
            <a:endParaRPr lang="el-GR" sz="2200" b="1" i="1" dirty="0">
              <a:latin typeface="Sitka Small" panose="02000505000000020004" pitchFamily="2" charset="0"/>
            </a:endParaRPr>
          </a:p>
          <a:p>
            <a:endParaRPr lang="el-GR" sz="2200" b="1" i="1" dirty="0">
              <a:latin typeface="Sitka Small" panose="02000505000000020004" pitchFamily="2" charset="0"/>
            </a:endParaRPr>
          </a:p>
          <a:p>
            <a:r>
              <a:rPr lang="el-GR" sz="2200" b="1" i="1" dirty="0">
                <a:latin typeface="Sitka Small" panose="02000505000000020004" pitchFamily="2" charset="0"/>
              </a:rPr>
              <a:t>Δεν είναι η ίδια η ηλεκτρονική μάθηση, αλλά ο καλός σχεδιασμός που κάνει τη διαφορά (</a:t>
            </a:r>
            <a:r>
              <a:rPr lang="en-US" sz="2200" b="1" i="1" dirty="0">
                <a:latin typeface="Sitka Small" panose="02000505000000020004" pitchFamily="2" charset="0"/>
              </a:rPr>
              <a:t>Horton</a:t>
            </a:r>
            <a:r>
              <a:rPr lang="el-GR" sz="2200" b="1" i="1" dirty="0">
                <a:latin typeface="Sitka Small" panose="02000505000000020004" pitchFamily="2" charset="0"/>
              </a:rPr>
              <a:t>, 2006). </a:t>
            </a:r>
            <a:endParaRPr lang="en-US" sz="2200" b="1" i="1" dirty="0" smtClean="0">
              <a:latin typeface="Sitka Small" panose="02000505000000020004" pitchFamily="2" charset="0"/>
            </a:endParaRPr>
          </a:p>
          <a:p>
            <a:endParaRPr lang="en-US" sz="2200" b="1" i="1" dirty="0">
              <a:latin typeface="Sitka Small" panose="02000505000000020004" pitchFamily="2" charset="0"/>
            </a:endParaRPr>
          </a:p>
          <a:p>
            <a:endParaRPr lang="en-US" sz="2200" b="1" i="1" dirty="0" smtClean="0">
              <a:latin typeface="Sitka Small" panose="02000505000000020004" pitchFamily="2" charset="0"/>
            </a:endParaRPr>
          </a:p>
          <a:p>
            <a:r>
              <a:rPr lang="el-GR" sz="2200" b="1" i="1" dirty="0">
                <a:latin typeface="Sitka Small" panose="02000505000000020004" pitchFamily="2" charset="0"/>
              </a:rPr>
              <a:t>Η πλατφόρμα </a:t>
            </a:r>
            <a:r>
              <a:rPr lang="el-GR" sz="2200" b="1" i="1" dirty="0" err="1">
                <a:latin typeface="Sitka Small" panose="02000505000000020004" pitchFamily="2" charset="0"/>
              </a:rPr>
              <a:t>eTwinning</a:t>
            </a:r>
            <a:r>
              <a:rPr lang="el-GR" sz="2200" b="1" i="1" dirty="0">
                <a:latin typeface="Sitka Small" panose="02000505000000020004" pitchFamily="2" charset="0"/>
              </a:rPr>
              <a:t> αποτελεί το ιδανικό περιβάλλον για το συνδυασμό VC με </a:t>
            </a:r>
            <a:r>
              <a:rPr lang="el-GR" sz="2200" b="1" i="1" dirty="0" err="1">
                <a:latin typeface="Sitka Small" panose="02000505000000020004" pitchFamily="2" charset="0"/>
              </a:rPr>
              <a:t>web</a:t>
            </a:r>
            <a:r>
              <a:rPr lang="el-GR" sz="2200" b="1" i="1" dirty="0">
                <a:latin typeface="Sitka Small" panose="02000505000000020004" pitchFamily="2" charset="0"/>
              </a:rPr>
              <a:t> περιβάλλοντα σύγχρονης και ασύγχρονης συνεργασίας (</a:t>
            </a:r>
            <a:r>
              <a:rPr lang="el-GR" sz="2200" b="1" i="1" dirty="0" err="1">
                <a:latin typeface="Sitka Small" panose="02000505000000020004" pitchFamily="2" charset="0"/>
              </a:rPr>
              <a:t>Anastasiades</a:t>
            </a:r>
            <a:r>
              <a:rPr lang="el-GR" sz="2200" b="1" i="1" dirty="0">
                <a:latin typeface="Sitka Small" panose="02000505000000020004" pitchFamily="2" charset="0"/>
              </a:rPr>
              <a:t> </a:t>
            </a:r>
            <a:r>
              <a:rPr lang="el-GR" sz="2200" b="1" i="1" dirty="0" err="1">
                <a:latin typeface="Sitka Small" panose="02000505000000020004" pitchFamily="2" charset="0"/>
              </a:rPr>
              <a:t>et</a:t>
            </a:r>
            <a:r>
              <a:rPr lang="el-GR" sz="2200" b="1" i="1" dirty="0">
                <a:latin typeface="Sitka Small" panose="02000505000000020004" pitchFamily="2" charset="0"/>
              </a:rPr>
              <a:t> </a:t>
            </a:r>
            <a:r>
              <a:rPr lang="el-GR" sz="2200" b="1" i="1" dirty="0" err="1">
                <a:latin typeface="Sitka Small" panose="02000505000000020004" pitchFamily="2" charset="0"/>
              </a:rPr>
              <a:t>al</a:t>
            </a:r>
            <a:r>
              <a:rPr lang="el-GR" sz="2200" b="1" i="1" dirty="0">
                <a:latin typeface="Sitka Small" panose="02000505000000020004" pitchFamily="2" charset="0"/>
              </a:rPr>
              <a:t>., 2010).</a:t>
            </a:r>
          </a:p>
          <a:p>
            <a:endParaRPr lang="en-US" sz="2200" b="1" i="1" dirty="0">
              <a:latin typeface="Sitka Small" panose="02000505000000020004" pitchFamily="2" charset="0"/>
            </a:endParaRPr>
          </a:p>
          <a:p>
            <a:endParaRPr lang="en-US" sz="2200" b="1" i="1" dirty="0">
              <a:latin typeface="Sitka Small" panose="02000505000000020004" pitchFamily="2" charset="0"/>
            </a:endParaRPr>
          </a:p>
          <a:p>
            <a:endParaRPr lang="en-US" sz="2200" i="1" dirty="0">
              <a:latin typeface="Sitka Small" panose="02000505000000020004" pitchFamily="2" charset="0"/>
            </a:endParaRPr>
          </a:p>
        </p:txBody>
      </p:sp>
      <p:pic>
        <p:nvPicPr>
          <p:cNvPr id="11" name="Εικόνα 10" descr="Clipart - Signpo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374" flipH="1">
            <a:off x="6819160" y="-1710559"/>
            <a:ext cx="5551974" cy="90404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228685">
            <a:off x="9126871" y="281464"/>
            <a:ext cx="281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STEPS FORWARD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28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7" y="353291"/>
            <a:ext cx="6245474" cy="4148370"/>
          </a:xfrm>
        </p:spPr>
      </p:pic>
      <p:sp>
        <p:nvSpPr>
          <p:cNvPr id="5" name="TextBox 4"/>
          <p:cNvSpPr txBox="1"/>
          <p:nvPr/>
        </p:nvSpPr>
        <p:spPr>
          <a:xfrm rot="21148470">
            <a:off x="6223799" y="3915979"/>
            <a:ext cx="5606599" cy="174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>    </a:t>
            </a:r>
            <a:r>
              <a:rPr lang="el-GR" sz="3600" b="1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Σας Ευχαριστώ </a:t>
            </a:r>
            <a:endParaRPr lang="el-GR" sz="36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  <a:p>
            <a:r>
              <a:rPr lang="el-GR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>για την προσοχή σας</a:t>
            </a:r>
          </a:p>
          <a:p>
            <a:endParaRPr lang="en-US" sz="36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6451788" y="4781443"/>
            <a:ext cx="4752118" cy="1377825"/>
          </a:xfrm>
          <a:custGeom>
            <a:avLst/>
            <a:gdLst>
              <a:gd name="connsiteX0" fmla="*/ 4752118 w 4752118"/>
              <a:gd name="connsiteY0" fmla="*/ 0 h 1377825"/>
              <a:gd name="connsiteX1" fmla="*/ 8 w 4752118"/>
              <a:gd name="connsiteY1" fmla="*/ 692727 h 1377825"/>
              <a:gd name="connsiteX2" fmla="*/ 4710554 w 4752118"/>
              <a:gd name="connsiteY2" fmla="*/ 360218 h 1377825"/>
              <a:gd name="connsiteX3" fmla="*/ 2175172 w 4752118"/>
              <a:gd name="connsiteY3" fmla="*/ 1219200 h 1377825"/>
              <a:gd name="connsiteX4" fmla="*/ 1690263 w 4752118"/>
              <a:gd name="connsiteY4" fmla="*/ 1371600 h 1377825"/>
              <a:gd name="connsiteX5" fmla="*/ 1828808 w 4752118"/>
              <a:gd name="connsiteY5" fmla="*/ 1343891 h 1377825"/>
              <a:gd name="connsiteX6" fmla="*/ 1787245 w 4752118"/>
              <a:gd name="connsiteY6" fmla="*/ 1302327 h 1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2118" h="1377825">
                <a:moveTo>
                  <a:pt x="4752118" y="0"/>
                </a:moveTo>
                <a:cubicBezTo>
                  <a:pt x="2379526" y="316345"/>
                  <a:pt x="6935" y="632691"/>
                  <a:pt x="8" y="692727"/>
                </a:cubicBezTo>
                <a:cubicBezTo>
                  <a:pt x="-6919" y="752763"/>
                  <a:pt x="4348027" y="272473"/>
                  <a:pt x="4710554" y="360218"/>
                </a:cubicBezTo>
                <a:cubicBezTo>
                  <a:pt x="5073081" y="447963"/>
                  <a:pt x="2678554" y="1050636"/>
                  <a:pt x="2175172" y="1219200"/>
                </a:cubicBezTo>
                <a:cubicBezTo>
                  <a:pt x="1671790" y="1387764"/>
                  <a:pt x="1747990" y="1350818"/>
                  <a:pt x="1690263" y="1371600"/>
                </a:cubicBezTo>
                <a:cubicBezTo>
                  <a:pt x="1632536" y="1392382"/>
                  <a:pt x="1812644" y="1355437"/>
                  <a:pt x="1828808" y="1343891"/>
                </a:cubicBezTo>
                <a:cubicBezTo>
                  <a:pt x="1844972" y="1332345"/>
                  <a:pt x="1816108" y="1317336"/>
                  <a:pt x="1787245" y="1302327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7911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004538" y="418350"/>
            <a:ext cx="10262628" cy="7633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επιλογές μας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4</a:t>
            </a:r>
            <a:endParaRPr lang="el-GR" sz="1400" dirty="0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7408974" y="1734244"/>
            <a:ext cx="2818238" cy="4426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 Ambassadors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5236392" y="4332834"/>
            <a:ext cx="2010158" cy="4426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συνεργάτης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17453" y="2215049"/>
            <a:ext cx="5524018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βασική ικανότητα για τον Ευρωπαίο </a:t>
            </a:r>
            <a:r>
              <a:rPr lang="el-GR" sz="2000" dirty="0" smtClean="0"/>
              <a:t>πολίτη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πυλώνας του ψηφιακού θεματολογίου της </a:t>
            </a:r>
            <a:r>
              <a:rPr lang="el-GR" sz="2000" dirty="0" smtClean="0"/>
              <a:t>Ε.Ε </a:t>
            </a:r>
            <a:r>
              <a:rPr lang="el-GR" sz="2000" dirty="0"/>
              <a:t>για το </a:t>
            </a:r>
            <a:r>
              <a:rPr lang="el-GR" sz="2000" dirty="0" smtClean="0"/>
              <a:t>2020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ΑΠΣ </a:t>
            </a:r>
            <a:r>
              <a:rPr lang="el-GR" sz="2000" dirty="0" smtClean="0"/>
              <a:t>Αγγλικής </a:t>
            </a:r>
            <a:r>
              <a:rPr lang="el-GR" sz="2000" dirty="0"/>
              <a:t>γλώσσας </a:t>
            </a:r>
            <a:r>
              <a:rPr lang="el-GR" sz="2000" dirty="0" smtClean="0"/>
              <a:t>–αρχή διαθεματικότητας</a:t>
            </a:r>
            <a:r>
              <a:rPr lang="el-GR" altLang="en-US" dirty="0"/>
              <a:t/>
            </a:r>
            <a:br>
              <a:rPr lang="el-GR" altLang="en-US" dirty="0"/>
            </a:br>
            <a:endParaRPr lang="en-US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655915" y="1691680"/>
            <a:ext cx="3389475" cy="4426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Ψηφιακός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γραμματισμός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424351" y="2257613"/>
            <a:ext cx="5021408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Οι </a:t>
            </a:r>
            <a:r>
              <a:rPr lang="el-GR" sz="2000" dirty="0" smtClean="0"/>
              <a:t>Πρεσβευτές, </a:t>
            </a:r>
            <a:r>
              <a:rPr lang="el-GR" sz="2000" dirty="0"/>
              <a:t>ως «ειδικοί</a:t>
            </a:r>
            <a:r>
              <a:rPr lang="el-GR" sz="2000" dirty="0" smtClean="0"/>
              <a:t>», </a:t>
            </a:r>
            <a:r>
              <a:rPr lang="el-GR" sz="2000" dirty="0"/>
              <a:t>θα λειτουργήσουν ως πολλαπλασιαστές της γνώσης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μάθηση μεταξύ </a:t>
            </a:r>
            <a:r>
              <a:rPr lang="el-GR" sz="2000" dirty="0" err="1"/>
              <a:t>ομοτίμων</a:t>
            </a:r>
            <a:r>
              <a:rPr lang="el-GR" sz="2000" dirty="0"/>
              <a:t> (</a:t>
            </a:r>
            <a:r>
              <a:rPr lang="en-US" sz="2000" dirty="0"/>
              <a:t>peer learning</a:t>
            </a:r>
            <a:r>
              <a:rPr lang="el-G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</p:txBody>
      </p:sp>
      <p:sp>
        <p:nvSpPr>
          <p:cNvPr id="11" name="Ορθογώνιο 10"/>
          <p:cNvSpPr/>
          <p:nvPr/>
        </p:nvSpPr>
        <p:spPr>
          <a:xfrm>
            <a:off x="1813014" y="4848850"/>
            <a:ext cx="922267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χ</a:t>
            </a:r>
            <a:r>
              <a:rPr lang="el-GR" sz="2000" dirty="0" smtClean="0"/>
              <a:t>ώρα χαμηλά </a:t>
            </a:r>
            <a:r>
              <a:rPr lang="el-GR" sz="2000" dirty="0"/>
              <a:t>στους δείκτες ψηφιακών δεξιοτήτων του 2015 μαζί με την Ελλάδα.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γεωγραφικά χωρίς ιδιαιτερότητες- εντάσσεται στην πρωτεύουσα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επίπεδο δεξιοτήτων των μαθητών  στην αγγλική γλώσσα ίδιο Α2- Β1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συνεργάτης- εκπαιδευτικός </a:t>
            </a:r>
            <a:r>
              <a:rPr lang="el-GR" sz="2000" dirty="0" smtClean="0"/>
              <a:t>-δείγματα </a:t>
            </a:r>
            <a:r>
              <a:rPr lang="el-GR" sz="2000" dirty="0"/>
              <a:t>αξιοπιστίας και προσήλωσης στη συνεργασία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7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117" y="6239575"/>
            <a:ext cx="1097281" cy="743294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427018" y="418349"/>
            <a:ext cx="9628909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Σκοπός </a:t>
            </a:r>
            <a:endParaRPr lang="el-GR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5</a:t>
            </a:r>
            <a:endParaRPr lang="el-GR" sz="1400" dirty="0"/>
          </a:p>
        </p:txBody>
      </p:sp>
      <p:sp>
        <p:nvSpPr>
          <p:cNvPr id="2" name="Ορθογώνιο 1"/>
          <p:cNvSpPr/>
          <p:nvPr/>
        </p:nvSpPr>
        <p:spPr>
          <a:xfrm>
            <a:off x="1427018" y="2472202"/>
            <a:ext cx="85330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ευαισθητοποίηση των μαθητών της Δ/</a:t>
            </a:r>
            <a:r>
              <a:rPr lang="el-G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βάθμιας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Εκ/</a:t>
            </a:r>
            <a:r>
              <a:rPr lang="el-G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σης</a:t>
            </a:r>
            <a:endParaRPr lang="el-G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θέματα πλοήγησης στο </a:t>
            </a: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διαδίκτυο και ορθής χρήσης 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αυτού,</a:t>
            </a:r>
          </a:p>
          <a:p>
            <a:endParaRPr lang="el-G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μέσα 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</a:t>
            </a: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αυθεντικές καταστάσεις ενεργούς μάθησης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endParaRPr lang="el-G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την αξιοποίηση της </a:t>
            </a:r>
            <a:r>
              <a:rPr 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Διαδραστικής Τηλεδιάσκεψης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8972320" y="3353597"/>
            <a:ext cx="2083607" cy="2316841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1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427018" y="418349"/>
            <a:ext cx="9628909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Συνεισφορά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ΔΕ</a:t>
            </a:r>
            <a:r>
              <a:rPr 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(1/2)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6</a:t>
            </a:r>
            <a:endParaRPr lang="el-GR" sz="1400" dirty="0"/>
          </a:p>
        </p:txBody>
      </p:sp>
      <p:grpSp>
        <p:nvGrpSpPr>
          <p:cNvPr id="32" name="Ομάδα 31"/>
          <p:cNvGrpSpPr/>
          <p:nvPr/>
        </p:nvGrpSpPr>
        <p:grpSpPr>
          <a:xfrm>
            <a:off x="1039500" y="1897442"/>
            <a:ext cx="9875127" cy="369332"/>
            <a:chOff x="362409" y="1874153"/>
            <a:chExt cx="9815858" cy="369332"/>
          </a:xfrm>
        </p:grpSpPr>
        <p:sp>
          <p:nvSpPr>
            <p:cNvPr id="3" name="Ορθογώνιο 2"/>
            <p:cNvSpPr/>
            <p:nvPr/>
          </p:nvSpPr>
          <p:spPr>
            <a:xfrm>
              <a:off x="613526" y="1874153"/>
              <a:ext cx="9564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ολοκληρωμένη διδακτική παρέμβαση  συμπληρωματικής ΕξΑΕ στη Δ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l-GR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βάθμια</a:t>
              </a:r>
              <a:r>
                <a:rPr lang="el-G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l-GR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Εκπ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l-GR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ση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Αστέρι 5 ακτινών 11"/>
            <p:cNvSpPr/>
            <p:nvPr/>
          </p:nvSpPr>
          <p:spPr>
            <a:xfrm>
              <a:off x="362409" y="2000903"/>
              <a:ext cx="251117" cy="193396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Αστέρι 5 ακτινών 13"/>
          <p:cNvSpPr/>
          <p:nvPr/>
        </p:nvSpPr>
        <p:spPr>
          <a:xfrm>
            <a:off x="1346808" y="3434388"/>
            <a:ext cx="421469" cy="380149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Ομάδα 37"/>
          <p:cNvGrpSpPr/>
          <p:nvPr/>
        </p:nvGrpSpPr>
        <p:grpSpPr>
          <a:xfrm>
            <a:off x="1014683" y="3020775"/>
            <a:ext cx="9683919" cy="3290928"/>
            <a:chOff x="1039500" y="3057465"/>
            <a:chExt cx="9683919" cy="3290928"/>
          </a:xfrm>
        </p:grpSpPr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827" y="3057465"/>
              <a:ext cx="4073592" cy="3290928"/>
            </a:xfrm>
            <a:prstGeom prst="rect">
              <a:avLst/>
            </a:prstGeom>
          </p:spPr>
        </p:pic>
        <p:grpSp>
          <p:nvGrpSpPr>
            <p:cNvPr id="35" name="Ομάδα 34"/>
            <p:cNvGrpSpPr/>
            <p:nvPr/>
          </p:nvGrpSpPr>
          <p:grpSpPr>
            <a:xfrm>
              <a:off x="1039500" y="3404124"/>
              <a:ext cx="3207029" cy="369332"/>
              <a:chOff x="1041016" y="3375016"/>
              <a:chExt cx="3207029" cy="369332"/>
            </a:xfrm>
          </p:grpSpPr>
          <p:sp>
            <p:nvSpPr>
              <p:cNvPr id="8" name="Ορθογώνιο 7"/>
              <p:cNvSpPr/>
              <p:nvPr/>
            </p:nvSpPr>
            <p:spPr>
              <a:xfrm>
                <a:off x="1284670" y="3375016"/>
                <a:ext cx="2963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eTwinning</a:t>
                </a:r>
                <a:r>
                  <a:rPr lang="el-G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έργο, διακρατικά</a:t>
                </a:r>
              </a:p>
            </p:txBody>
          </p:sp>
          <p:sp>
            <p:nvSpPr>
              <p:cNvPr id="16" name="Αστέρι 5 ακτινών 15"/>
              <p:cNvSpPr/>
              <p:nvPr/>
            </p:nvSpPr>
            <p:spPr>
              <a:xfrm>
                <a:off x="1041016" y="3486720"/>
                <a:ext cx="251117" cy="193396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Ομάδα 32"/>
          <p:cNvGrpSpPr/>
          <p:nvPr/>
        </p:nvGrpSpPr>
        <p:grpSpPr>
          <a:xfrm>
            <a:off x="1039500" y="2346397"/>
            <a:ext cx="7622508" cy="369332"/>
            <a:chOff x="337124" y="2306789"/>
            <a:chExt cx="7622508" cy="369332"/>
          </a:xfrm>
        </p:grpSpPr>
        <p:sp>
          <p:nvSpPr>
            <p:cNvPr id="4" name="Ορθογώνιο 3"/>
            <p:cNvSpPr/>
            <p:nvPr/>
          </p:nvSpPr>
          <p:spPr>
            <a:xfrm>
              <a:off x="644432" y="2306789"/>
              <a:ext cx="7315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παιδαγωγική αξιοποίηση της </a:t>
              </a:r>
              <a:r>
                <a:rPr lang="el-GR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ΔΤ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Αστέρι 5 ακτινών 17"/>
            <p:cNvSpPr/>
            <p:nvPr/>
          </p:nvSpPr>
          <p:spPr>
            <a:xfrm>
              <a:off x="337124" y="2414413"/>
              <a:ext cx="251117" cy="193396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613526" y="2891950"/>
            <a:ext cx="5693210" cy="3803633"/>
            <a:chOff x="-50729" y="2863676"/>
            <a:chExt cx="5693210" cy="3803633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317323" y="2863676"/>
              <a:ext cx="5325158" cy="369332"/>
              <a:chOff x="317323" y="2863676"/>
              <a:chExt cx="5325158" cy="369332"/>
            </a:xfrm>
          </p:grpSpPr>
          <p:sp>
            <p:nvSpPr>
              <p:cNvPr id="7" name="Ορθογώνιο 6"/>
              <p:cNvSpPr/>
              <p:nvPr/>
            </p:nvSpPr>
            <p:spPr>
              <a:xfrm>
                <a:off x="598833" y="2863676"/>
                <a:ext cx="50436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παιδαγωγικό πλαίσιο - </a:t>
                </a:r>
                <a:r>
                  <a:rPr lang="el-GR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l-G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«ΟΔΥΣΣΕΑΣ» </a:t>
                </a:r>
              </a:p>
            </p:txBody>
          </p:sp>
          <p:sp>
            <p:nvSpPr>
              <p:cNvPr id="19" name="Αστέρι 5 ακτινών 18"/>
              <p:cNvSpPr/>
              <p:nvPr/>
            </p:nvSpPr>
            <p:spPr>
              <a:xfrm>
                <a:off x="317323" y="2918989"/>
                <a:ext cx="245170" cy="267556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Ομάδα 30"/>
            <p:cNvGrpSpPr/>
            <p:nvPr/>
          </p:nvGrpSpPr>
          <p:grpSpPr>
            <a:xfrm>
              <a:off x="-50729" y="5147429"/>
              <a:ext cx="4656824" cy="1519880"/>
              <a:chOff x="22590" y="4901521"/>
              <a:chExt cx="4656824" cy="1519880"/>
            </a:xfrm>
          </p:grpSpPr>
          <p:pic>
            <p:nvPicPr>
              <p:cNvPr id="10" name="Εικόνα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767" y="4901521"/>
                <a:ext cx="3956647" cy="1457070"/>
              </a:xfrm>
              <a:prstGeom prst="rect">
                <a:avLst/>
              </a:prstGeom>
            </p:spPr>
          </p:pic>
          <p:grpSp>
            <p:nvGrpSpPr>
              <p:cNvPr id="27" name="Ομάδα 26"/>
              <p:cNvGrpSpPr/>
              <p:nvPr/>
            </p:nvGrpSpPr>
            <p:grpSpPr>
              <a:xfrm rot="21353900">
                <a:off x="22590" y="4933681"/>
                <a:ext cx="1572618" cy="1487720"/>
                <a:chOff x="2464126" y="516084"/>
                <a:chExt cx="1572618" cy="1487720"/>
              </a:xfrm>
            </p:grpSpPr>
            <p:pic>
              <p:nvPicPr>
                <p:cNvPr id="28" name="Εικόνα 2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6252">
                  <a:off x="3035591" y="516084"/>
                  <a:ext cx="1001153" cy="1416724"/>
                </a:xfrm>
                <a:prstGeom prst="rect">
                  <a:avLst/>
                </a:prstGeom>
              </p:spPr>
            </p:pic>
            <p:sp>
              <p:nvSpPr>
                <p:cNvPr id="29" name="Ορθογώνιο 28"/>
                <p:cNvSpPr/>
                <p:nvPr/>
              </p:nvSpPr>
              <p:spPr>
                <a:xfrm>
                  <a:off x="3101257" y="1539542"/>
                  <a:ext cx="622351" cy="4642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Ορθογώνιο 29"/>
                <p:cNvSpPr/>
                <p:nvPr/>
              </p:nvSpPr>
              <p:spPr>
                <a:xfrm>
                  <a:off x="2464126" y="1379439"/>
                  <a:ext cx="924655" cy="5293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097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427018" y="251147"/>
            <a:ext cx="9628909" cy="77336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Συνεισφορά </a:t>
            </a:r>
            <a:r>
              <a:rPr lang="el-G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ΔΕ</a:t>
            </a:r>
            <a:r>
              <a:rPr 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(2/2)</a:t>
            </a:r>
            <a:endParaRPr lang="el-G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320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7.</a:t>
            </a:r>
            <a:endParaRPr lang="el-GR" sz="1400" dirty="0"/>
          </a:p>
        </p:txBody>
      </p:sp>
      <p:sp>
        <p:nvSpPr>
          <p:cNvPr id="9" name="Ορθογώνιο 8"/>
          <p:cNvSpPr/>
          <p:nvPr/>
        </p:nvSpPr>
        <p:spPr>
          <a:xfrm>
            <a:off x="4017817" y="1105156"/>
            <a:ext cx="396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Έρευνα σε συναδέλφους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eTwinners</a:t>
            </a:r>
            <a:endParaRPr lang="en-US" i="1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4056803"/>
            <a:ext cx="4721874" cy="2561330"/>
          </a:xfrm>
          <a:prstGeom prst="rect">
            <a:avLst/>
          </a:prstGeom>
          <a:ln>
            <a:solidFill>
              <a:srgbClr val="7D7D7D"/>
            </a:solidFill>
          </a:ln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" y="1474488"/>
            <a:ext cx="4721874" cy="2657475"/>
          </a:xfrm>
          <a:prstGeom prst="rect">
            <a:avLst/>
          </a:prstGeom>
          <a:ln>
            <a:solidFill>
              <a:srgbClr val="7D7D7D"/>
            </a:solidFill>
          </a:ln>
        </p:spPr>
      </p:pic>
      <p:sp>
        <p:nvSpPr>
          <p:cNvPr id="10" name="Ορθογώνιο 9"/>
          <p:cNvSpPr/>
          <p:nvPr/>
        </p:nvSpPr>
        <p:spPr>
          <a:xfrm>
            <a:off x="1255568" y="6561861"/>
            <a:ext cx="8354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https://docs.google.com/forms/d/e/1FAIpQLScG539hZRs9YRE9S3EQ8A1Z0wxRNhcRebbXxwBjSkMN_goaGw/viewform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474488"/>
            <a:ext cx="7049249" cy="50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126673" y="418349"/>
            <a:ext cx="10366631" cy="10086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Ερευνητικά Ερωτήματα</a:t>
            </a:r>
            <a:endParaRPr lang="el-GR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8</a:t>
            </a:r>
            <a:endParaRPr lang="el-GR" sz="1400" dirty="0"/>
          </a:p>
        </p:txBody>
      </p:sp>
      <p:pic>
        <p:nvPicPr>
          <p:cNvPr id="4" name="Εικόνα 3" descr="Empirical Research Methods - TU Delft OC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56" y="2542410"/>
            <a:ext cx="1511214" cy="124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144" y="1870487"/>
            <a:ext cx="9929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Επίδραση στις δεξιότητες/στάση σχετικά </a:t>
            </a:r>
            <a:r>
              <a:rPr lang="el-GR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</a:t>
            </a:r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χρήση </a:t>
            </a:r>
            <a:r>
              <a:rPr lang="el-GR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</a:t>
            </a:r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διαδικτύου</a:t>
            </a:r>
            <a:endParaRPr lang="el-GR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26144" y="2653390"/>
            <a:ext cx="10079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l-G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Επικοινωνία 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το δάσκαλό και </a:t>
            </a:r>
            <a:r>
              <a:rPr lang="el-G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μάθημα μέσω ΤΔ </a:t>
            </a:r>
            <a:endParaRPr lang="el-G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144" y="3596133"/>
            <a:ext cx="8383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Επικοινωνία και συνεργασία με άλλους μαθητές, από απόσταση</a:t>
            </a:r>
            <a:endParaRPr lang="el-GR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26144" y="4524105"/>
            <a:ext cx="9734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Αντικατάσταση πρόσωπο </a:t>
            </a:r>
            <a:r>
              <a:rPr lang="el-GR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πρόσωπο </a:t>
            </a:r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διδασκαλίας </a:t>
            </a:r>
            <a:r>
              <a:rPr lang="el-GR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μαθήματα μέσω </a:t>
            </a:r>
            <a:r>
              <a:rPr lang="el-GR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ΤΔ</a:t>
            </a:r>
            <a:endParaRPr lang="el-GR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126144" y="5547817"/>
            <a:ext cx="6317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l-G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σχολείο 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ως </a:t>
            </a:r>
            <a:r>
              <a:rPr lang="el-G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φορέας κοινωνικοποίησης</a:t>
            </a: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1056640" y="307058"/>
            <a:ext cx="9874596" cy="836731"/>
          </a:xfrm>
          <a:prstGeom prst="rect">
            <a:avLst/>
          </a:prstGeom>
          <a:solidFill>
            <a:srgbClr val="4454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Δομή</a:t>
            </a:r>
            <a:endParaRPr lang="el-GR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1840" y="642655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9</a:t>
            </a:r>
            <a:endParaRPr lang="el-GR" sz="1400" dirty="0"/>
          </a:p>
        </p:txBody>
      </p:sp>
      <p:pic>
        <p:nvPicPr>
          <p:cNvPr id="18" name="Εικόνα 17" descr="File:X-office-presentatio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6" y="1603037"/>
            <a:ext cx="4109317" cy="4928837"/>
          </a:xfrm>
          <a:prstGeom prst="rect">
            <a:avLst/>
          </a:prstGeom>
        </p:spPr>
      </p:pic>
      <p:sp>
        <p:nvSpPr>
          <p:cNvPr id="19" name="Ελεύθερη σχεδίαση 18"/>
          <p:cNvSpPr/>
          <p:nvPr/>
        </p:nvSpPr>
        <p:spPr>
          <a:xfrm>
            <a:off x="6065436" y="1827071"/>
            <a:ext cx="4865800" cy="560880"/>
          </a:xfrm>
          <a:custGeom>
            <a:avLst/>
            <a:gdLst>
              <a:gd name="connsiteX0" fmla="*/ 0 w 7041922"/>
              <a:gd name="connsiteY0" fmla="*/ 93482 h 560880"/>
              <a:gd name="connsiteX1" fmla="*/ 93482 w 7041922"/>
              <a:gd name="connsiteY1" fmla="*/ 0 h 560880"/>
              <a:gd name="connsiteX2" fmla="*/ 6948440 w 7041922"/>
              <a:gd name="connsiteY2" fmla="*/ 0 h 560880"/>
              <a:gd name="connsiteX3" fmla="*/ 7041922 w 7041922"/>
              <a:gd name="connsiteY3" fmla="*/ 93482 h 560880"/>
              <a:gd name="connsiteX4" fmla="*/ 7041922 w 7041922"/>
              <a:gd name="connsiteY4" fmla="*/ 467398 h 560880"/>
              <a:gd name="connsiteX5" fmla="*/ 6948440 w 7041922"/>
              <a:gd name="connsiteY5" fmla="*/ 560880 h 560880"/>
              <a:gd name="connsiteX6" fmla="*/ 93482 w 7041922"/>
              <a:gd name="connsiteY6" fmla="*/ 560880 h 560880"/>
              <a:gd name="connsiteX7" fmla="*/ 0 w 7041922"/>
              <a:gd name="connsiteY7" fmla="*/ 467398 h 560880"/>
              <a:gd name="connsiteX8" fmla="*/ 0 w 7041922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1922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6948440" y="0"/>
                </a:lnTo>
                <a:cubicBezTo>
                  <a:pt x="7000069" y="0"/>
                  <a:pt x="7041922" y="41853"/>
                  <a:pt x="7041922" y="93482"/>
                </a:cubicBezTo>
                <a:lnTo>
                  <a:pt x="7041922" y="467398"/>
                </a:lnTo>
                <a:cubicBezTo>
                  <a:pt x="7041922" y="519027"/>
                  <a:pt x="7000069" y="560880"/>
                  <a:pt x="6948440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077" tIns="27380" rIns="285077" bIns="273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Θεωρητικό πλαίσιο</a:t>
            </a:r>
            <a:endParaRPr lang="el-GR" sz="2400" kern="1200" dirty="0"/>
          </a:p>
        </p:txBody>
      </p:sp>
      <p:sp>
        <p:nvSpPr>
          <p:cNvPr id="20" name="Ελεύθερη σχεδίαση 19"/>
          <p:cNvSpPr/>
          <p:nvPr/>
        </p:nvSpPr>
        <p:spPr>
          <a:xfrm>
            <a:off x="6065433" y="2619445"/>
            <a:ext cx="4849091" cy="752144"/>
          </a:xfrm>
          <a:custGeom>
            <a:avLst/>
            <a:gdLst>
              <a:gd name="connsiteX0" fmla="*/ 0 w 6817820"/>
              <a:gd name="connsiteY0" fmla="*/ 93482 h 560880"/>
              <a:gd name="connsiteX1" fmla="*/ 93482 w 6817820"/>
              <a:gd name="connsiteY1" fmla="*/ 0 h 560880"/>
              <a:gd name="connsiteX2" fmla="*/ 6724338 w 6817820"/>
              <a:gd name="connsiteY2" fmla="*/ 0 h 560880"/>
              <a:gd name="connsiteX3" fmla="*/ 6817820 w 6817820"/>
              <a:gd name="connsiteY3" fmla="*/ 93482 h 560880"/>
              <a:gd name="connsiteX4" fmla="*/ 6817820 w 6817820"/>
              <a:gd name="connsiteY4" fmla="*/ 467398 h 560880"/>
              <a:gd name="connsiteX5" fmla="*/ 6724338 w 6817820"/>
              <a:gd name="connsiteY5" fmla="*/ 560880 h 560880"/>
              <a:gd name="connsiteX6" fmla="*/ 93482 w 6817820"/>
              <a:gd name="connsiteY6" fmla="*/ 560880 h 560880"/>
              <a:gd name="connsiteX7" fmla="*/ 0 w 6817820"/>
              <a:gd name="connsiteY7" fmla="*/ 467398 h 560880"/>
              <a:gd name="connsiteX8" fmla="*/ 0 w 6817820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7820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6724338" y="0"/>
                </a:lnTo>
                <a:cubicBezTo>
                  <a:pt x="6775967" y="0"/>
                  <a:pt x="6817820" y="41853"/>
                  <a:pt x="6817820" y="93482"/>
                </a:cubicBezTo>
                <a:lnTo>
                  <a:pt x="6817820" y="467398"/>
                </a:lnTo>
                <a:cubicBezTo>
                  <a:pt x="6817820" y="519027"/>
                  <a:pt x="6775967" y="560880"/>
                  <a:pt x="6724338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rgbClr val="2038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077" tIns="27380" rIns="285077" bIns="273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eTwinning πλατφόρμα </a:t>
            </a:r>
            <a:r>
              <a:rPr lang="el-GR" sz="2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l-GR" sz="2400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</a:t>
            </a:r>
            <a:r>
              <a:rPr lang="el-GR" sz="2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400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κός</a:t>
            </a:r>
            <a:r>
              <a:rPr lang="el-GR" sz="2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l-GR" sz="2400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</a:t>
            </a:r>
            <a:r>
              <a:rPr lang="el-GR" sz="2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2400" kern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κό</a:t>
            </a:r>
            <a:r>
              <a:rPr lang="el-GR" sz="2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υλικό</a:t>
            </a:r>
            <a:endParaRPr lang="el-GR" sz="2400" kern="1200" dirty="0"/>
          </a:p>
        </p:txBody>
      </p:sp>
      <p:sp>
        <p:nvSpPr>
          <p:cNvPr id="21" name="Ελεύθερη σχεδίαση 20"/>
          <p:cNvSpPr/>
          <p:nvPr/>
        </p:nvSpPr>
        <p:spPr>
          <a:xfrm>
            <a:off x="6082145" y="3658977"/>
            <a:ext cx="4849091" cy="481040"/>
          </a:xfrm>
          <a:custGeom>
            <a:avLst/>
            <a:gdLst>
              <a:gd name="connsiteX0" fmla="*/ 0 w 6817820"/>
              <a:gd name="connsiteY0" fmla="*/ 93482 h 560880"/>
              <a:gd name="connsiteX1" fmla="*/ 93482 w 6817820"/>
              <a:gd name="connsiteY1" fmla="*/ 0 h 560880"/>
              <a:gd name="connsiteX2" fmla="*/ 6724338 w 6817820"/>
              <a:gd name="connsiteY2" fmla="*/ 0 h 560880"/>
              <a:gd name="connsiteX3" fmla="*/ 6817820 w 6817820"/>
              <a:gd name="connsiteY3" fmla="*/ 93482 h 560880"/>
              <a:gd name="connsiteX4" fmla="*/ 6817820 w 6817820"/>
              <a:gd name="connsiteY4" fmla="*/ 467398 h 560880"/>
              <a:gd name="connsiteX5" fmla="*/ 6724338 w 6817820"/>
              <a:gd name="connsiteY5" fmla="*/ 560880 h 560880"/>
              <a:gd name="connsiteX6" fmla="*/ 93482 w 6817820"/>
              <a:gd name="connsiteY6" fmla="*/ 560880 h 560880"/>
              <a:gd name="connsiteX7" fmla="*/ 0 w 6817820"/>
              <a:gd name="connsiteY7" fmla="*/ 467398 h 560880"/>
              <a:gd name="connsiteX8" fmla="*/ 0 w 6817820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7820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6724338" y="0"/>
                </a:lnTo>
                <a:cubicBezTo>
                  <a:pt x="6775967" y="0"/>
                  <a:pt x="6817820" y="41853"/>
                  <a:pt x="6817820" y="93482"/>
                </a:cubicBezTo>
                <a:lnTo>
                  <a:pt x="6817820" y="467398"/>
                </a:lnTo>
                <a:cubicBezTo>
                  <a:pt x="6817820" y="519027"/>
                  <a:pt x="6775967" y="560880"/>
                  <a:pt x="6724338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rgbClr val="2038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077" tIns="27380" rIns="285077" bIns="273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</a:t>
            </a:r>
            <a:endParaRPr lang="el-GR" sz="2400" kern="1200" dirty="0"/>
          </a:p>
        </p:txBody>
      </p:sp>
      <p:sp>
        <p:nvSpPr>
          <p:cNvPr id="22" name="Ελεύθερη σχεδίαση 21"/>
          <p:cNvSpPr/>
          <p:nvPr/>
        </p:nvSpPr>
        <p:spPr>
          <a:xfrm>
            <a:off x="6065434" y="4332817"/>
            <a:ext cx="4849091" cy="650379"/>
          </a:xfrm>
          <a:custGeom>
            <a:avLst/>
            <a:gdLst>
              <a:gd name="connsiteX0" fmla="*/ 0 w 6817820"/>
              <a:gd name="connsiteY0" fmla="*/ 93482 h 560880"/>
              <a:gd name="connsiteX1" fmla="*/ 93482 w 6817820"/>
              <a:gd name="connsiteY1" fmla="*/ 0 h 560880"/>
              <a:gd name="connsiteX2" fmla="*/ 6724338 w 6817820"/>
              <a:gd name="connsiteY2" fmla="*/ 0 h 560880"/>
              <a:gd name="connsiteX3" fmla="*/ 6817820 w 6817820"/>
              <a:gd name="connsiteY3" fmla="*/ 93482 h 560880"/>
              <a:gd name="connsiteX4" fmla="*/ 6817820 w 6817820"/>
              <a:gd name="connsiteY4" fmla="*/ 467398 h 560880"/>
              <a:gd name="connsiteX5" fmla="*/ 6724338 w 6817820"/>
              <a:gd name="connsiteY5" fmla="*/ 560880 h 560880"/>
              <a:gd name="connsiteX6" fmla="*/ 93482 w 6817820"/>
              <a:gd name="connsiteY6" fmla="*/ 560880 h 560880"/>
              <a:gd name="connsiteX7" fmla="*/ 0 w 6817820"/>
              <a:gd name="connsiteY7" fmla="*/ 467398 h 560880"/>
              <a:gd name="connsiteX8" fmla="*/ 0 w 6817820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7820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6724338" y="0"/>
                </a:lnTo>
                <a:cubicBezTo>
                  <a:pt x="6775967" y="0"/>
                  <a:pt x="6817820" y="41853"/>
                  <a:pt x="6817820" y="93482"/>
                </a:cubicBezTo>
                <a:lnTo>
                  <a:pt x="6817820" y="467398"/>
                </a:lnTo>
                <a:cubicBezTo>
                  <a:pt x="6817820" y="519027"/>
                  <a:pt x="6775967" y="560880"/>
                  <a:pt x="6724338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rgbClr val="2038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077" tIns="27380" rIns="285077" bIns="273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Αποτελέσματα-ευρήματα</a:t>
            </a:r>
            <a:endParaRPr lang="el-GR" sz="2400" kern="1200" dirty="0"/>
          </a:p>
        </p:txBody>
      </p:sp>
      <p:sp>
        <p:nvSpPr>
          <p:cNvPr id="23" name="Ελεύθερη σχεδίαση 22"/>
          <p:cNvSpPr/>
          <p:nvPr/>
        </p:nvSpPr>
        <p:spPr>
          <a:xfrm>
            <a:off x="6065433" y="5331153"/>
            <a:ext cx="4849091" cy="575136"/>
          </a:xfrm>
          <a:custGeom>
            <a:avLst/>
            <a:gdLst>
              <a:gd name="connsiteX0" fmla="*/ 0 w 6817820"/>
              <a:gd name="connsiteY0" fmla="*/ 93482 h 560880"/>
              <a:gd name="connsiteX1" fmla="*/ 93482 w 6817820"/>
              <a:gd name="connsiteY1" fmla="*/ 0 h 560880"/>
              <a:gd name="connsiteX2" fmla="*/ 6724338 w 6817820"/>
              <a:gd name="connsiteY2" fmla="*/ 0 h 560880"/>
              <a:gd name="connsiteX3" fmla="*/ 6817820 w 6817820"/>
              <a:gd name="connsiteY3" fmla="*/ 93482 h 560880"/>
              <a:gd name="connsiteX4" fmla="*/ 6817820 w 6817820"/>
              <a:gd name="connsiteY4" fmla="*/ 467398 h 560880"/>
              <a:gd name="connsiteX5" fmla="*/ 6724338 w 6817820"/>
              <a:gd name="connsiteY5" fmla="*/ 560880 h 560880"/>
              <a:gd name="connsiteX6" fmla="*/ 93482 w 6817820"/>
              <a:gd name="connsiteY6" fmla="*/ 560880 h 560880"/>
              <a:gd name="connsiteX7" fmla="*/ 0 w 6817820"/>
              <a:gd name="connsiteY7" fmla="*/ 467398 h 560880"/>
              <a:gd name="connsiteX8" fmla="*/ 0 w 6817820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7820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6724338" y="0"/>
                </a:lnTo>
                <a:cubicBezTo>
                  <a:pt x="6775967" y="0"/>
                  <a:pt x="6817820" y="41853"/>
                  <a:pt x="6817820" y="93482"/>
                </a:cubicBezTo>
                <a:lnTo>
                  <a:pt x="6817820" y="467398"/>
                </a:lnTo>
                <a:cubicBezTo>
                  <a:pt x="6817820" y="519027"/>
                  <a:pt x="6775967" y="560880"/>
                  <a:pt x="6724338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rgbClr val="2038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077" tIns="27380" rIns="285077" bIns="273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Συμπεράσματα-Προτάσεις</a:t>
            </a:r>
            <a:endParaRPr lang="el-GR" sz="2400" kern="1200" dirty="0"/>
          </a:p>
        </p:txBody>
      </p:sp>
      <p:sp>
        <p:nvSpPr>
          <p:cNvPr id="24" name="Ορθογώνιο 23"/>
          <p:cNvSpPr/>
          <p:nvPr/>
        </p:nvSpPr>
        <p:spPr>
          <a:xfrm>
            <a:off x="1371600" y="3843636"/>
            <a:ext cx="2812474" cy="8997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44546A"/>
                </a:solidFill>
              </a:rPr>
              <a:t>ΠΕΡΙΕΧΟΜΕΝΑ</a:t>
            </a:r>
            <a:endParaRPr lang="en-US" sz="2800" b="1" dirty="0">
              <a:solidFill>
                <a:srgbClr val="44546A"/>
              </a:solidFill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2937163" y="2484507"/>
            <a:ext cx="1108363" cy="111860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44546A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71600" y="2619446"/>
            <a:ext cx="2812474" cy="222973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9451" y="2854328"/>
            <a:ext cx="2092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Σχεδιασμός</a:t>
            </a:r>
          </a:p>
          <a:p>
            <a:endParaRPr lang="el-GR" sz="2400" b="1" dirty="0">
              <a:solidFill>
                <a:srgbClr val="002060"/>
              </a:solidFill>
            </a:endParaRPr>
          </a:p>
          <a:p>
            <a:r>
              <a:rPr lang="el-GR" sz="2400" b="1" dirty="0" smtClean="0">
                <a:solidFill>
                  <a:srgbClr val="002060"/>
                </a:solidFill>
              </a:rPr>
              <a:t>Υλοποίηση</a:t>
            </a:r>
          </a:p>
          <a:p>
            <a:endParaRPr lang="el-GR" sz="2400" b="1" dirty="0">
              <a:solidFill>
                <a:srgbClr val="002060"/>
              </a:solidFill>
            </a:endParaRPr>
          </a:p>
          <a:p>
            <a:r>
              <a:rPr lang="el-GR" sz="2400" b="1" dirty="0" smtClean="0">
                <a:solidFill>
                  <a:srgbClr val="002060"/>
                </a:solidFill>
              </a:rPr>
              <a:t>Αξιολόγηση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5967" y="2334925"/>
            <a:ext cx="2217507" cy="510778"/>
          </a:xfrm>
          <a:prstGeom prst="roundRect">
            <a:avLst/>
          </a:prstGeom>
          <a:solidFill>
            <a:srgbClr val="B91414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ΠΕΡΙΕΧΟΜΕΝΑ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10702</TotalTime>
  <Words>1741</Words>
  <Application>Microsoft Office PowerPoint</Application>
  <PresentationFormat>Ευρεία οθόνη</PresentationFormat>
  <Paragraphs>370</Paragraphs>
  <Slides>31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Imprint MT Shadow</vt:lpstr>
      <vt:lpstr>Segoe Script</vt:lpstr>
      <vt:lpstr>Sitka Small</vt:lpstr>
      <vt:lpstr>Tahoma</vt:lpstr>
      <vt:lpstr>Times New Roman</vt:lpstr>
      <vt:lpstr>Wingdings</vt:lpstr>
      <vt:lpstr>Θέμα του Office</vt:lpstr>
      <vt:lpstr>«Παιδαγωγική αξιοποίηση της Διαδραστικής Τηλεδιάσκεψης στα πλαίσια υλοποίησης ενός eTwinning έργου:  μια ολοκληρωμένη διδακτική παρέμβαση σχολικής ΕξΑΕ  για το μάθημα των Αγγλικών» </vt:lpstr>
      <vt:lpstr>Παρουσίαση του PowerPoint</vt:lpstr>
      <vt:lpstr>Ευχαριστίες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εφαρμογή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Education in a Foreign Language Class:</dc:title>
  <dc:creator>Glykeria Gkouvatsou</dc:creator>
  <cp:lastModifiedBy>Glykeria Gkouvatsou</cp:lastModifiedBy>
  <cp:revision>518</cp:revision>
  <dcterms:created xsi:type="dcterms:W3CDTF">2018-02-24T09:58:05Z</dcterms:created>
  <dcterms:modified xsi:type="dcterms:W3CDTF">2018-10-31T22:31:20Z</dcterms:modified>
</cp:coreProperties>
</file>