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30"/>
  </p:notesMasterIdLst>
  <p:sldIdLst>
    <p:sldId id="1482" r:id="rId2"/>
    <p:sldId id="2013" r:id="rId3"/>
    <p:sldId id="2014" r:id="rId4"/>
    <p:sldId id="2012" r:id="rId5"/>
    <p:sldId id="2028" r:id="rId6"/>
    <p:sldId id="2056" r:id="rId7"/>
    <p:sldId id="2029" r:id="rId8"/>
    <p:sldId id="2030" r:id="rId9"/>
    <p:sldId id="2031" r:id="rId10"/>
    <p:sldId id="2058" r:id="rId11"/>
    <p:sldId id="2059" r:id="rId12"/>
    <p:sldId id="2064" r:id="rId13"/>
    <p:sldId id="2033" r:id="rId14"/>
    <p:sldId id="2062" r:id="rId15"/>
    <p:sldId id="2040" r:id="rId16"/>
    <p:sldId id="2037" r:id="rId17"/>
    <p:sldId id="2036" r:id="rId18"/>
    <p:sldId id="2057" r:id="rId19"/>
    <p:sldId id="2042" r:id="rId20"/>
    <p:sldId id="2043" r:id="rId21"/>
    <p:sldId id="2044" r:id="rId22"/>
    <p:sldId id="2045" r:id="rId23"/>
    <p:sldId id="2046" r:id="rId24"/>
    <p:sldId id="2063" r:id="rId25"/>
    <p:sldId id="2048" r:id="rId26"/>
    <p:sldId id="2049" r:id="rId27"/>
    <p:sldId id="2050" r:id="rId28"/>
    <p:sldId id="2019" r:id="rId29"/>
  </p:sldIdLst>
  <p:sldSz cx="9144000" cy="6858000" type="screen4x3"/>
  <p:notesSz cx="6865938" cy="9540875"/>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31B1B"/>
    <a:srgbClr val="90CCAF"/>
    <a:srgbClr val="FFA54B"/>
    <a:srgbClr val="FFFFCC"/>
    <a:srgbClr val="EDBE9B"/>
    <a:srgbClr val="ADDB7B"/>
    <a:srgbClr val="F4F694"/>
    <a:srgbClr val="FFAD5B"/>
    <a:srgbClr val="FF9933"/>
    <a:srgbClr val="FFFF1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98214" autoAdjust="0"/>
  </p:normalViewPr>
  <p:slideViewPr>
    <p:cSldViewPr>
      <p:cViewPr varScale="1">
        <p:scale>
          <a:sx n="110" d="100"/>
          <a:sy n="110" d="100"/>
        </p:scale>
        <p:origin x="-924" y="-90"/>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5240" cy="4776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9109" y="0"/>
            <a:ext cx="2975240" cy="4776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1047750" y="715963"/>
            <a:ext cx="4770438" cy="3576637"/>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6594" y="4532383"/>
            <a:ext cx="5492750" cy="429277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061653"/>
            <a:ext cx="2975240" cy="4776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9109" y="9061653"/>
            <a:ext cx="2975240" cy="4776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11/1/2018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11/1/2018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11/1/2018</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11/1/2018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11/1/2018</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11/1/2018</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11/1/2018</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11/1/2018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11/1/2018</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11/1/2018</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toryjumper.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63688" y="1628800"/>
            <a:ext cx="6430090" cy="1872208"/>
          </a:xfrm>
        </p:spPr>
        <p:txBody>
          <a:bodyPr>
            <a:noAutofit/>
          </a:bodyPr>
          <a:lstStyle/>
          <a:p>
            <a:r>
              <a:rPr lang="el-GR" sz="2800" dirty="0" smtClean="0">
                <a:solidFill>
                  <a:srgbClr val="931B1B"/>
                </a:solidFill>
              </a:rPr>
              <a:t>«Η καλλιέργεια της δημιουργικότητας στο πλαίσιο του εκπαιδευτικού προγράμματος αξιοποίησης τηλεδιασκέψεων «Οδυσσέας 2018 » σε μαθητές του δημοτικού»</a:t>
            </a:r>
            <a:r>
              <a:rPr lang="el-GR" sz="2800" dirty="0" smtClean="0"/>
              <a:t> </a:t>
            </a:r>
            <a:r>
              <a:rPr lang="en-US" sz="3600" dirty="0" smtClean="0"/>
              <a:t/>
            </a:r>
            <a:br>
              <a:rPr lang="en-US" sz="3600" dirty="0" smtClean="0"/>
            </a:br>
            <a:endParaRPr lang="el-GR" sz="3600" b="1" dirty="0">
              <a:solidFill>
                <a:srgbClr val="C00000"/>
              </a:solidFill>
            </a:endParaRPr>
          </a:p>
        </p:txBody>
      </p:sp>
      <p:cxnSp>
        <p:nvCxnSpPr>
          <p:cNvPr id="16" name="15 - Ευθεία γραμμή σύνδεσης"/>
          <p:cNvCxnSpPr/>
          <p:nvPr/>
        </p:nvCxnSpPr>
        <p:spPr bwMode="auto">
          <a:xfrm>
            <a:off x="755576" y="1052736"/>
            <a:ext cx="8068366" cy="0"/>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539552" y="251187"/>
            <a:ext cx="8469253" cy="584775"/>
          </a:xfrm>
          <a:prstGeom prst="rect">
            <a:avLst/>
          </a:prstGeom>
          <a:noFill/>
          <a:ln w="9525">
            <a:noFill/>
            <a:miter lim="800000"/>
            <a:headEnd/>
            <a:tailEnd/>
          </a:ln>
        </p:spPr>
        <p:txBody>
          <a:bodyPr wrap="square">
            <a:spAutoFit/>
          </a:bodyPr>
          <a:lstStyle/>
          <a:p>
            <a:pPr algn="ctr"/>
            <a:r>
              <a:rPr lang="el-GR" sz="1600" dirty="0">
                <a:latin typeface="Book Antiqua" panose="02040602050305030304" pitchFamily="18" charset="0"/>
              </a:rPr>
              <a:t>Πρόγραμμα Μεταπτυχιακών Σπουδών: </a:t>
            </a:r>
            <a:endParaRPr lang="en-US" sz="1600" dirty="0">
              <a:latin typeface="Book Antiqua" panose="02040602050305030304" pitchFamily="18" charset="0"/>
            </a:endParaRPr>
          </a:p>
          <a:p>
            <a:pPr algn="ctr"/>
            <a:r>
              <a:rPr lang="el-GR" sz="1600" dirty="0">
                <a:latin typeface="Book Antiqua" panose="02040602050305030304" pitchFamily="18" charset="0"/>
              </a:rPr>
              <a:t>«Επιστήμες της Αγωγής - Εξ Αποστάσεως Εκπαίδευση  με την χρήση των ΤΠΕ (e-</a:t>
            </a:r>
            <a:r>
              <a:rPr lang="el-GR" sz="1600" dirty="0" err="1">
                <a:latin typeface="Book Antiqua" panose="02040602050305030304" pitchFamily="18" charset="0"/>
              </a:rPr>
              <a:t>Learning</a:t>
            </a:r>
            <a:r>
              <a:rPr lang="el-GR" sz="1600" dirty="0">
                <a:latin typeface="Book Antiqua" panose="02040602050305030304" pitchFamily="18" charset="0"/>
              </a:rPr>
              <a:t>)»</a:t>
            </a:r>
            <a:endParaRPr lang="el-GR" sz="14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2018</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755576" y="1101541"/>
            <a:ext cx="8068366" cy="2320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827584" y="5589240"/>
            <a:ext cx="7802821"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584775"/>
          </a:xfrm>
          <a:prstGeom prst="rect">
            <a:avLst/>
          </a:prstGeom>
        </p:spPr>
        <p:txBody>
          <a:bodyPr wrap="square">
            <a:spAutoFit/>
          </a:bodyPr>
          <a:lstStyle/>
          <a:p>
            <a:pPr algn="ctr"/>
            <a:r>
              <a:rPr lang="el-GR" sz="3200" dirty="0" smtClean="0"/>
              <a:t>Μήτρογλου Εμμανουήλ</a:t>
            </a:r>
            <a:endParaRPr lang="el-GR" sz="3200" dirty="0"/>
          </a:p>
        </p:txBody>
      </p:sp>
      <p:graphicFrame>
        <p:nvGraphicFramePr>
          <p:cNvPr id="2" name="Πίνακας 1"/>
          <p:cNvGraphicFramePr>
            <a:graphicFrameLocks noGrp="1"/>
          </p:cNvGraphicFramePr>
          <p:nvPr>
            <p:extLst>
              <p:ext uri="{D42A27DB-BD31-4B8C-83A1-F6EECF244321}">
                <p14:modId xmlns="" xmlns:p14="http://schemas.microsoft.com/office/powerpoint/2010/main" val="3421610044"/>
              </p:ext>
            </p:extLst>
          </p:nvPr>
        </p:nvGraphicFramePr>
        <p:xfrm>
          <a:off x="1908189" y="5015409"/>
          <a:ext cx="6096000" cy="3708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xmlns="" val="20000"/>
                    </a:ext>
                  </a:extLst>
                </a:gridCol>
                <a:gridCol w="2032000">
                  <a:extLst>
                    <a:ext uri="{9D8B030D-6E8A-4147-A177-3AD203B41FA5}">
                      <a16:colId xmlns:a16="http://schemas.microsoft.com/office/drawing/2014/main" xmlns="" val="20001"/>
                    </a:ext>
                  </a:extLst>
                </a:gridCol>
                <a:gridCol w="2032000">
                  <a:extLst>
                    <a:ext uri="{9D8B030D-6E8A-4147-A177-3AD203B41FA5}">
                      <a16:colId xmlns:a16="http://schemas.microsoft.com/office/drawing/2014/main" xmlns="" val="20002"/>
                    </a:ext>
                  </a:extLst>
                </a:gridCol>
              </a:tblGrid>
              <a:tr h="370840">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l-GR" sz="1350" b="1" kern="1200" dirty="0" smtClean="0">
                          <a:solidFill>
                            <a:schemeClr val="tx1"/>
                          </a:solidFill>
                          <a:latin typeface="+mn-lt"/>
                          <a:ea typeface="+mn-ea"/>
                          <a:cs typeface="+mn-cs"/>
                        </a:rPr>
                        <a:t>Ευαγγελία </a:t>
                      </a:r>
                      <a:r>
                        <a:rPr lang="el-GR" sz="1350" b="1" kern="1200" dirty="0" err="1" smtClean="0">
                          <a:solidFill>
                            <a:schemeClr val="tx1"/>
                          </a:solidFill>
                          <a:latin typeface="+mn-lt"/>
                          <a:ea typeface="+mn-ea"/>
                          <a:cs typeface="+mn-cs"/>
                        </a:rPr>
                        <a:t>Μανούσου</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l-GR" sz="1350" b="1" kern="1200" dirty="0" smtClean="0">
                          <a:solidFill>
                            <a:schemeClr val="tx1"/>
                          </a:solidFill>
                          <a:latin typeface="+mn-lt"/>
                          <a:ea typeface="+mn-ea"/>
                          <a:cs typeface="+mn-cs"/>
                        </a:rPr>
                        <a:t>Μαρία </a:t>
                      </a:r>
                      <a:r>
                        <a:rPr lang="el-GR" sz="1350" b="1" kern="1200" dirty="0" err="1" smtClean="0">
                          <a:solidFill>
                            <a:schemeClr val="tx1"/>
                          </a:solidFill>
                          <a:latin typeface="+mn-lt"/>
                          <a:ea typeface="+mn-ea"/>
                          <a:cs typeface="+mn-cs"/>
                        </a:rPr>
                        <a:t>Ιβρίντελη</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l-GR" sz="1350" b="1" kern="1200" dirty="0" smtClean="0">
                          <a:solidFill>
                            <a:schemeClr val="tx1"/>
                          </a:solidFill>
                          <a:latin typeface="+mn-lt"/>
                          <a:ea typeface="+mn-ea"/>
                          <a:cs typeface="+mn-cs"/>
                        </a:rPr>
                        <a:t>Χαράλαμπος Μουζάκης</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solidFill>
                  <a:srgbClr val="931B1B"/>
                </a:solidFill>
              </a:rPr>
              <a:t>Παρουσίαση – εργαλεία</a:t>
            </a:r>
            <a:endParaRPr lang="el-GR" sz="4000" b="1" dirty="0"/>
          </a:p>
        </p:txBody>
      </p:sp>
      <p:sp>
        <p:nvSpPr>
          <p:cNvPr id="4" name="9 - Ορθογώνιο"/>
          <p:cNvSpPr/>
          <p:nvPr/>
        </p:nvSpPr>
        <p:spPr>
          <a:xfrm>
            <a:off x="899592" y="1124744"/>
            <a:ext cx="7632848" cy="5262979"/>
          </a:xfrm>
          <a:prstGeom prst="rect">
            <a:avLst/>
          </a:prstGeom>
        </p:spPr>
        <p:txBody>
          <a:bodyPr wrap="square">
            <a:spAutoFit/>
          </a:bodyPr>
          <a:lstStyle/>
          <a:p>
            <a:pPr>
              <a:buFont typeface="Arial" pitchFamily="34" charset="0"/>
              <a:buChar char="•"/>
            </a:pPr>
            <a:r>
              <a:rPr lang="el-GR" sz="3200" dirty="0" smtClean="0"/>
              <a:t> </a:t>
            </a:r>
            <a:r>
              <a:rPr lang="el-GR" sz="3000" dirty="0" smtClean="0"/>
              <a:t>Βασικά μέρη της εργασίας</a:t>
            </a:r>
            <a:r>
              <a:rPr lang="el-GR" sz="3200" dirty="0" smtClean="0"/>
              <a:t>:</a:t>
            </a:r>
          </a:p>
          <a:p>
            <a:endParaRPr lang="el-GR" sz="3200" dirty="0" smtClean="0"/>
          </a:p>
          <a:p>
            <a:pPr lvl="1">
              <a:buFont typeface="Wingdings" pitchFamily="2" charset="2"/>
              <a:buChar char="ü"/>
            </a:pPr>
            <a:r>
              <a:rPr lang="el-GR" sz="3200" dirty="0" smtClean="0"/>
              <a:t> </a:t>
            </a:r>
            <a:r>
              <a:rPr lang="el-GR" sz="3000" dirty="0" smtClean="0"/>
              <a:t>Συμμετοχική παρατήρηση του ερευνητή καθ’ όλη την διάρκεια του προγράμματος «Οδυσσέας 2018»</a:t>
            </a:r>
          </a:p>
          <a:p>
            <a:pPr lvl="1">
              <a:buFont typeface="Wingdings" pitchFamily="2" charset="2"/>
              <a:buChar char="ü"/>
            </a:pPr>
            <a:r>
              <a:rPr lang="el-GR" sz="3000" dirty="0" smtClean="0"/>
              <a:t> </a:t>
            </a:r>
            <a:r>
              <a:rPr lang="el-GR" sz="3000" dirty="0" smtClean="0"/>
              <a:t>Συλλογή των </a:t>
            </a:r>
            <a:r>
              <a:rPr lang="el-GR" sz="3000" dirty="0" smtClean="0"/>
              <a:t>Εκθέσεων </a:t>
            </a:r>
            <a:r>
              <a:rPr lang="el-GR" sz="3000" dirty="0" smtClean="0"/>
              <a:t>των μαθητών</a:t>
            </a:r>
            <a:r>
              <a:rPr lang="en-US" sz="3000" dirty="0" smtClean="0"/>
              <a:t> </a:t>
            </a:r>
            <a:r>
              <a:rPr lang="el-GR" sz="3000" dirty="0" smtClean="0"/>
              <a:t>και  </a:t>
            </a:r>
            <a:r>
              <a:rPr lang="el-GR" sz="3000" dirty="0" smtClean="0"/>
              <a:t>των τεστ </a:t>
            </a:r>
            <a:r>
              <a:rPr lang="el-GR" sz="3000" dirty="0" smtClean="0"/>
              <a:t>αποκλίνουσας σκέψης του </a:t>
            </a:r>
            <a:r>
              <a:rPr lang="en-US" sz="3000" dirty="0" smtClean="0"/>
              <a:t>Guilford </a:t>
            </a:r>
            <a:r>
              <a:rPr lang="el-GR" sz="3000" dirty="0" smtClean="0"/>
              <a:t>πριν και μετά τις Τ/Δ </a:t>
            </a:r>
          </a:p>
          <a:p>
            <a:pPr lvl="1">
              <a:buFont typeface="Wingdings" pitchFamily="2" charset="2"/>
              <a:buChar char="ü"/>
            </a:pPr>
            <a:r>
              <a:rPr lang="el-GR" sz="3000" dirty="0" smtClean="0"/>
              <a:t> </a:t>
            </a:r>
            <a:r>
              <a:rPr lang="el-GR" sz="3000" dirty="0" smtClean="0"/>
              <a:t>Συμπλήρωση των Ερωτηματολογίων ανοικτού </a:t>
            </a:r>
            <a:r>
              <a:rPr lang="el-GR" sz="3000" dirty="0" smtClean="0"/>
              <a:t>τύπου </a:t>
            </a:r>
            <a:r>
              <a:rPr lang="el-GR" sz="3000" dirty="0" smtClean="0"/>
              <a:t>από μαθητές </a:t>
            </a:r>
            <a:r>
              <a:rPr lang="el-GR" sz="3000" dirty="0" smtClean="0"/>
              <a:t>και εκπαιδευτικούς μετά τις Τ/Δ</a:t>
            </a:r>
          </a:p>
        </p:txBody>
      </p:sp>
      <p:sp>
        <p:nvSpPr>
          <p:cNvPr id="6"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813676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solidFill>
                  <a:srgbClr val="931B1B"/>
                </a:solidFill>
              </a:rPr>
              <a:t>Παρουσίαση - εργαλεία</a:t>
            </a:r>
            <a:endParaRPr lang="el-GR" sz="4000" b="1" dirty="0"/>
          </a:p>
        </p:txBody>
      </p:sp>
      <p:sp>
        <p:nvSpPr>
          <p:cNvPr id="4" name="9 - Ορθογώνιο"/>
          <p:cNvSpPr/>
          <p:nvPr/>
        </p:nvSpPr>
        <p:spPr>
          <a:xfrm>
            <a:off x="899592" y="1268760"/>
            <a:ext cx="7632848" cy="4770537"/>
          </a:xfrm>
          <a:prstGeom prst="rect">
            <a:avLst/>
          </a:prstGeom>
        </p:spPr>
        <p:txBody>
          <a:bodyPr wrap="square">
            <a:spAutoFit/>
          </a:bodyPr>
          <a:lstStyle/>
          <a:p>
            <a:pPr>
              <a:buFont typeface="Arial" pitchFamily="34" charset="0"/>
              <a:buChar char="•"/>
            </a:pPr>
            <a:r>
              <a:rPr lang="el-GR" sz="3200" dirty="0" smtClean="0"/>
              <a:t> Βασικά </a:t>
            </a:r>
            <a:r>
              <a:rPr lang="el-GR" sz="3200" dirty="0" smtClean="0"/>
              <a:t>εργαλεία της </a:t>
            </a:r>
            <a:r>
              <a:rPr lang="el-GR" sz="3200" dirty="0" smtClean="0"/>
              <a:t>εργασίας:</a:t>
            </a:r>
          </a:p>
          <a:p>
            <a:endParaRPr lang="el-GR" sz="3200" dirty="0" smtClean="0"/>
          </a:p>
          <a:p>
            <a:pPr lvl="1">
              <a:buFont typeface="Wingdings" pitchFamily="2" charset="2"/>
              <a:buChar char="ü"/>
            </a:pPr>
            <a:r>
              <a:rPr lang="el-GR" sz="3200" dirty="0" smtClean="0"/>
              <a:t> </a:t>
            </a:r>
            <a:r>
              <a:rPr lang="el-GR" sz="3000" dirty="0" smtClean="0"/>
              <a:t>Λογισμικό </a:t>
            </a:r>
            <a:r>
              <a:rPr lang="en-US" sz="3000" dirty="0" smtClean="0"/>
              <a:t>Atlas </a:t>
            </a:r>
            <a:r>
              <a:rPr lang="en-US" sz="3000" dirty="0" err="1" smtClean="0"/>
              <a:t>ti</a:t>
            </a:r>
            <a:r>
              <a:rPr lang="en-US" sz="3000" dirty="0" smtClean="0"/>
              <a:t> </a:t>
            </a:r>
            <a:r>
              <a:rPr lang="el-GR" sz="3000" dirty="0" smtClean="0"/>
              <a:t>για ανάλυση και επεξεργασία των δεδομένων </a:t>
            </a:r>
            <a:r>
              <a:rPr lang="el-GR" sz="2800" i="1" dirty="0" smtClean="0"/>
              <a:t>(Εκθέσεις και ερωτηματολόγια ανοικτού τύπου των μαθητών)</a:t>
            </a:r>
            <a:endParaRPr lang="el-GR" sz="3000" i="1" dirty="0" smtClean="0"/>
          </a:p>
          <a:p>
            <a:pPr lvl="1"/>
            <a:endParaRPr lang="el-GR" sz="3000" i="1" dirty="0" smtClean="0"/>
          </a:p>
          <a:p>
            <a:pPr lvl="1">
              <a:buFont typeface="Wingdings" pitchFamily="2" charset="2"/>
              <a:buChar char="ü"/>
            </a:pPr>
            <a:r>
              <a:rPr lang="el-GR" sz="3000" dirty="0" smtClean="0"/>
              <a:t> Χρήση υπολογιστικών φύλλων για υπολογισμό της βαθμολόγησης των μαθητών από το τεστ </a:t>
            </a:r>
            <a:r>
              <a:rPr lang="en-US" sz="3000" dirty="0" smtClean="0"/>
              <a:t>Guilford</a:t>
            </a:r>
            <a:r>
              <a:rPr lang="el-GR" sz="3000" dirty="0" smtClean="0"/>
              <a:t> </a:t>
            </a:r>
            <a:r>
              <a:rPr lang="el-GR" sz="2800" i="1" dirty="0" smtClean="0"/>
              <a:t>(βαθμολογίες και μέσο όρο των κριτηρίων αξιολόγησης)</a:t>
            </a:r>
            <a:endParaRPr lang="el-GR" sz="3000" i="1" dirty="0" smtClean="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8136764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smtClean="0">
                <a:solidFill>
                  <a:srgbClr val="931B1B"/>
                </a:solidFill>
              </a:rPr>
              <a:t>Παρουσίαση - εργαλεία</a:t>
            </a:r>
            <a:endParaRPr lang="el-GR" sz="4000" b="1" dirty="0"/>
          </a:p>
        </p:txBody>
      </p:sp>
      <p:sp>
        <p:nvSpPr>
          <p:cNvPr id="4" name="9 - Ορθογώνιο"/>
          <p:cNvSpPr/>
          <p:nvPr/>
        </p:nvSpPr>
        <p:spPr>
          <a:xfrm>
            <a:off x="755576" y="1052736"/>
            <a:ext cx="7992888" cy="5170646"/>
          </a:xfrm>
          <a:prstGeom prst="rect">
            <a:avLst/>
          </a:prstGeom>
        </p:spPr>
        <p:txBody>
          <a:bodyPr wrap="square">
            <a:spAutoFit/>
          </a:bodyPr>
          <a:lstStyle/>
          <a:p>
            <a:pPr>
              <a:buFont typeface="Arial" pitchFamily="34" charset="0"/>
              <a:buChar char="•"/>
            </a:pPr>
            <a:r>
              <a:rPr lang="el-GR" b="1" dirty="0" smtClean="0"/>
              <a:t> Εργαλεία στο πρόγραμμα «Οδυσσέας 2018»:</a:t>
            </a:r>
            <a:endParaRPr lang="el-GR" sz="3200" b="1" dirty="0" smtClean="0"/>
          </a:p>
          <a:p>
            <a:pPr lvl="1">
              <a:buFont typeface="Arial" pitchFamily="34" charset="0"/>
              <a:buChar char="•"/>
            </a:pPr>
            <a:r>
              <a:rPr lang="el-GR" sz="2000" dirty="0" smtClean="0"/>
              <a:t> </a:t>
            </a:r>
            <a:r>
              <a:rPr lang="el-GR" sz="2200" dirty="0" err="1" smtClean="0"/>
              <a:t>Πολυμεσικές</a:t>
            </a:r>
            <a:r>
              <a:rPr lang="el-GR" sz="2200" dirty="0" smtClean="0"/>
              <a:t> εφαρμογές:</a:t>
            </a:r>
          </a:p>
          <a:p>
            <a:pPr lvl="2">
              <a:buFont typeface="Wingdings" pitchFamily="2" charset="2"/>
              <a:buChar char="ü"/>
            </a:pPr>
            <a:r>
              <a:rPr lang="el-GR" sz="2200" dirty="0" smtClean="0"/>
              <a:t> Δημιουργίας </a:t>
            </a:r>
            <a:r>
              <a:rPr lang="el-GR" sz="2200" dirty="0" smtClean="0"/>
              <a:t>εικονογραφημένων ιστοριών (</a:t>
            </a:r>
            <a:r>
              <a:rPr lang="en-US" sz="2200" dirty="0" smtClean="0"/>
              <a:t>Cartoon Story Maker</a:t>
            </a:r>
            <a:r>
              <a:rPr lang="el-GR" sz="2200" dirty="0" smtClean="0"/>
              <a:t>), </a:t>
            </a:r>
            <a:endParaRPr lang="el-GR" sz="2200" dirty="0" smtClean="0"/>
          </a:p>
          <a:p>
            <a:pPr lvl="2">
              <a:buFont typeface="Wingdings" pitchFamily="2" charset="2"/>
              <a:buChar char="ü"/>
            </a:pPr>
            <a:r>
              <a:rPr lang="el-GR" sz="2200" dirty="0" smtClean="0"/>
              <a:t> Επεξεργασίας </a:t>
            </a:r>
            <a:r>
              <a:rPr lang="el-GR" sz="2200" dirty="0" smtClean="0"/>
              <a:t>βίντεο (</a:t>
            </a:r>
            <a:r>
              <a:rPr lang="en-US" sz="2200" dirty="0" smtClean="0"/>
              <a:t>Windows Movie Maker</a:t>
            </a:r>
            <a:r>
              <a:rPr lang="el-GR" sz="2200" dirty="0" smtClean="0"/>
              <a:t>, </a:t>
            </a:r>
            <a:r>
              <a:rPr lang="en-US" sz="2200" dirty="0" err="1" smtClean="0"/>
              <a:t>Youtube</a:t>
            </a:r>
            <a:r>
              <a:rPr lang="en-US" sz="2200" dirty="0" smtClean="0"/>
              <a:t> Movie Maker</a:t>
            </a:r>
            <a:r>
              <a:rPr lang="el-GR" sz="2200" dirty="0" smtClean="0"/>
              <a:t>), </a:t>
            </a:r>
            <a:endParaRPr lang="el-GR" sz="2200" dirty="0" smtClean="0"/>
          </a:p>
          <a:p>
            <a:pPr lvl="2">
              <a:buFont typeface="Wingdings" pitchFamily="2" charset="2"/>
              <a:buChar char="ü"/>
            </a:pPr>
            <a:r>
              <a:rPr lang="el-GR" sz="2200" dirty="0" smtClean="0"/>
              <a:t> </a:t>
            </a:r>
            <a:r>
              <a:rPr lang="en-US" sz="2200" dirty="0" smtClean="0"/>
              <a:t>Animation</a:t>
            </a:r>
            <a:r>
              <a:rPr lang="el-GR" sz="2200" dirty="0" smtClean="0"/>
              <a:t> </a:t>
            </a:r>
            <a:r>
              <a:rPr lang="el-GR" sz="2200" dirty="0" smtClean="0"/>
              <a:t>με χαρακτήρες από πλαστελίνη</a:t>
            </a:r>
            <a:r>
              <a:rPr lang="el-GR" sz="2200" dirty="0" smtClean="0"/>
              <a:t>,</a:t>
            </a:r>
            <a:r>
              <a:rPr lang="en-US" sz="2200" dirty="0" smtClean="0"/>
              <a:t> </a:t>
            </a:r>
            <a:r>
              <a:rPr lang="en-US" sz="2200" dirty="0" err="1" smtClean="0"/>
              <a:t>Plotagon</a:t>
            </a:r>
            <a:r>
              <a:rPr lang="en-US" sz="2200" dirty="0" smtClean="0"/>
              <a:t> (Animated movies)</a:t>
            </a:r>
            <a:endParaRPr lang="el-GR" sz="2200" dirty="0" smtClean="0"/>
          </a:p>
          <a:p>
            <a:pPr lvl="2">
              <a:buFont typeface="Wingdings" pitchFamily="2" charset="2"/>
              <a:buChar char="ü"/>
            </a:pPr>
            <a:r>
              <a:rPr lang="el-GR" sz="2200" dirty="0" smtClean="0"/>
              <a:t> Επεξεργασίας </a:t>
            </a:r>
            <a:r>
              <a:rPr lang="el-GR" sz="2200" dirty="0" smtClean="0"/>
              <a:t>ήχου (</a:t>
            </a:r>
            <a:r>
              <a:rPr lang="el-GR" sz="2200" dirty="0" err="1" smtClean="0"/>
              <a:t>Audacity</a:t>
            </a:r>
            <a:r>
              <a:rPr lang="el-GR" sz="2200" dirty="0" smtClean="0"/>
              <a:t>)</a:t>
            </a:r>
          </a:p>
          <a:p>
            <a:pPr lvl="2">
              <a:buFont typeface="Wingdings" pitchFamily="2" charset="2"/>
              <a:buChar char="ü"/>
            </a:pPr>
            <a:r>
              <a:rPr lang="el-GR" sz="2200" dirty="0" smtClean="0"/>
              <a:t> Εικόνας </a:t>
            </a:r>
            <a:r>
              <a:rPr lang="el-GR" sz="2200" dirty="0" smtClean="0"/>
              <a:t>(</a:t>
            </a:r>
            <a:r>
              <a:rPr lang="en-US" sz="2200" dirty="0" smtClean="0"/>
              <a:t>Paint</a:t>
            </a:r>
            <a:r>
              <a:rPr lang="el-GR" sz="2200" dirty="0" smtClean="0"/>
              <a:t>)</a:t>
            </a:r>
            <a:r>
              <a:rPr lang="el-GR" sz="2200" dirty="0" smtClean="0"/>
              <a:t>, </a:t>
            </a:r>
          </a:p>
          <a:p>
            <a:pPr lvl="1">
              <a:buFont typeface="Arial" pitchFamily="34" charset="0"/>
              <a:buChar char="•"/>
            </a:pPr>
            <a:r>
              <a:rPr lang="el-GR" sz="2200" dirty="0" smtClean="0"/>
              <a:t>  </a:t>
            </a:r>
            <a:r>
              <a:rPr lang="el-GR" sz="2200" dirty="0" smtClean="0"/>
              <a:t>Π</a:t>
            </a:r>
            <a:r>
              <a:rPr lang="el-GR" sz="2200" dirty="0" smtClean="0"/>
              <a:t>ρογράμματα </a:t>
            </a:r>
            <a:r>
              <a:rPr lang="el-GR" sz="2200" dirty="0" smtClean="0"/>
              <a:t>επεξεργασίας κειμένου (</a:t>
            </a:r>
            <a:r>
              <a:rPr lang="en-US" sz="2200" dirty="0" smtClean="0"/>
              <a:t>Microsoft Word</a:t>
            </a:r>
            <a:r>
              <a:rPr lang="el-GR" sz="2200" dirty="0" smtClean="0"/>
              <a:t>), </a:t>
            </a:r>
            <a:endParaRPr lang="el-GR" sz="2200" dirty="0" smtClean="0"/>
          </a:p>
          <a:p>
            <a:pPr lvl="1">
              <a:buFont typeface="Arial" pitchFamily="34" charset="0"/>
              <a:buChar char="•"/>
            </a:pPr>
            <a:r>
              <a:rPr lang="el-GR" sz="2200" dirty="0" smtClean="0"/>
              <a:t>  Παρουσίασης  </a:t>
            </a:r>
            <a:r>
              <a:rPr lang="el-GR" sz="2200" dirty="0" smtClean="0"/>
              <a:t>- προβολής εργασιών (</a:t>
            </a:r>
            <a:r>
              <a:rPr lang="en-US" sz="2200" dirty="0" smtClean="0"/>
              <a:t>Microsoft Power Point</a:t>
            </a:r>
            <a:r>
              <a:rPr lang="el-GR" sz="2200" dirty="0" smtClean="0"/>
              <a:t>)</a:t>
            </a:r>
          </a:p>
          <a:p>
            <a:pPr lvl="1">
              <a:buFont typeface="Arial" pitchFamily="34" charset="0"/>
              <a:buChar char="•"/>
            </a:pPr>
            <a:r>
              <a:rPr lang="el-GR" sz="2200" dirty="0" smtClean="0"/>
              <a:t> </a:t>
            </a:r>
            <a:r>
              <a:rPr lang="el-GR" sz="2200" dirty="0" smtClean="0"/>
              <a:t> Ψηφιακή </a:t>
            </a:r>
            <a:r>
              <a:rPr lang="el-GR" sz="2200" dirty="0" smtClean="0"/>
              <a:t>αφήγηση (</a:t>
            </a:r>
            <a:r>
              <a:rPr lang="en-US" sz="2200" u="sng" dirty="0" smtClean="0">
                <a:hlinkClick r:id="rId2"/>
              </a:rPr>
              <a:t>www</a:t>
            </a:r>
            <a:r>
              <a:rPr lang="el-GR" sz="2200" u="sng" dirty="0" smtClean="0">
                <a:hlinkClick r:id="rId2"/>
              </a:rPr>
              <a:t>.</a:t>
            </a:r>
            <a:r>
              <a:rPr lang="en-US" sz="2200" u="sng" dirty="0" err="1" smtClean="0">
                <a:hlinkClick r:id="rId2"/>
              </a:rPr>
              <a:t>storyjumper</a:t>
            </a:r>
            <a:r>
              <a:rPr lang="el-GR" sz="2200" u="sng" dirty="0" smtClean="0">
                <a:hlinkClick r:id="rId2"/>
              </a:rPr>
              <a:t>.</a:t>
            </a:r>
            <a:r>
              <a:rPr lang="en-US" sz="2200" u="sng" dirty="0" smtClean="0">
                <a:hlinkClick r:id="rId2"/>
              </a:rPr>
              <a:t>com</a:t>
            </a:r>
            <a:r>
              <a:rPr lang="el-GR" sz="2200" dirty="0" smtClean="0"/>
              <a:t>) και </a:t>
            </a:r>
            <a:endParaRPr lang="el-GR" sz="2200" dirty="0" smtClean="0"/>
          </a:p>
          <a:p>
            <a:pPr lvl="1">
              <a:buFont typeface="Arial" pitchFamily="34" charset="0"/>
              <a:buChar char="•"/>
            </a:pPr>
            <a:r>
              <a:rPr lang="el-GR" sz="2200" dirty="0" smtClean="0"/>
              <a:t> </a:t>
            </a:r>
            <a:r>
              <a:rPr lang="el-GR" sz="2200" dirty="0" smtClean="0"/>
              <a:t> Επαυξημένη </a:t>
            </a:r>
            <a:r>
              <a:rPr lang="el-GR" sz="2200" dirty="0" smtClean="0"/>
              <a:t>πραγματικότητα (</a:t>
            </a:r>
            <a:r>
              <a:rPr lang="en-US" sz="2200" i="1" dirty="0" smtClean="0"/>
              <a:t>Quiver</a:t>
            </a:r>
            <a:r>
              <a:rPr lang="en-US" sz="2200" dirty="0" smtClean="0"/>
              <a:t> </a:t>
            </a:r>
            <a:r>
              <a:rPr lang="el-GR" sz="2200" dirty="0" smtClean="0"/>
              <a:t>3</a:t>
            </a:r>
            <a:r>
              <a:rPr lang="en-US" sz="2200" dirty="0" smtClean="0"/>
              <a:t>D </a:t>
            </a:r>
            <a:r>
              <a:rPr lang="en-US" sz="2200" i="1" dirty="0" smtClean="0"/>
              <a:t>Augmented </a:t>
            </a:r>
            <a:r>
              <a:rPr lang="en-US" sz="2200" i="1" dirty="0" smtClean="0"/>
              <a:t>Reality</a:t>
            </a:r>
            <a:r>
              <a:rPr lang="el-GR" sz="2200" i="1" dirty="0" smtClean="0"/>
              <a:t>)</a:t>
            </a:r>
            <a:endParaRPr lang="en-US" sz="2200" dirty="0" smtClean="0"/>
          </a:p>
          <a:p>
            <a:pPr lvl="1"/>
            <a:endParaRPr lang="el-GR" sz="2000" i="1" dirty="0" smtClean="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813676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 1</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4" name="9 - Ορθογώνιο"/>
          <p:cNvSpPr/>
          <p:nvPr/>
        </p:nvSpPr>
        <p:spPr>
          <a:xfrm>
            <a:off x="899592" y="1484784"/>
            <a:ext cx="7632848" cy="5970865"/>
          </a:xfrm>
          <a:prstGeom prst="rect">
            <a:avLst/>
          </a:prstGeom>
        </p:spPr>
        <p:txBody>
          <a:bodyPr wrap="square">
            <a:spAutoFit/>
          </a:bodyPr>
          <a:lstStyle/>
          <a:p>
            <a:pPr>
              <a:buFont typeface="Wingdings" pitchFamily="2" charset="2"/>
              <a:buChar char="ü"/>
            </a:pPr>
            <a:r>
              <a:rPr lang="el-GR" sz="2600" dirty="0" smtClean="0"/>
              <a:t> Βελτίωση των σχέσεων μεταξύ των μαθητών της </a:t>
            </a:r>
            <a:r>
              <a:rPr lang="el-GR" sz="2600" b="1" dirty="0" smtClean="0"/>
              <a:t>τοπικής τάξης</a:t>
            </a:r>
          </a:p>
          <a:p>
            <a:pPr>
              <a:buFont typeface="Wingdings" pitchFamily="2" charset="2"/>
              <a:buChar char="ü"/>
            </a:pPr>
            <a:r>
              <a:rPr lang="el-GR" sz="2600" dirty="0" smtClean="0"/>
              <a:t> Ικανοποίηση της επιθυμίας των μαθητών  για νέες γνωριμίες και νέους φίλους με τους μαθητές της </a:t>
            </a:r>
            <a:r>
              <a:rPr lang="el-GR" sz="2600" b="1" dirty="0" smtClean="0"/>
              <a:t>απομακρυσμένης τάξης</a:t>
            </a:r>
          </a:p>
          <a:p>
            <a:pPr>
              <a:buFont typeface="Wingdings" pitchFamily="2" charset="2"/>
              <a:buChar char="ü"/>
            </a:pPr>
            <a:r>
              <a:rPr lang="el-GR" sz="2600" dirty="0" smtClean="0"/>
              <a:t> Καλύτερα μαθησιακά αποτελέσματα  και απόκτηση δεξιοτήτων </a:t>
            </a:r>
          </a:p>
          <a:p>
            <a:pPr>
              <a:buFont typeface="Wingdings" pitchFamily="2" charset="2"/>
              <a:buChar char="ü"/>
            </a:pPr>
            <a:r>
              <a:rPr lang="el-GR" sz="2600" dirty="0" smtClean="0"/>
              <a:t> Καλύτερα στοχευόμενες προσδοκίες από τους μαθητές του Ψυχικού</a:t>
            </a:r>
          </a:p>
          <a:p>
            <a:pPr>
              <a:buFont typeface="Wingdings" pitchFamily="2" charset="2"/>
              <a:buChar char="ü"/>
            </a:pPr>
            <a:r>
              <a:rPr lang="el-GR" sz="2600" dirty="0" smtClean="0"/>
              <a:t> Περισσότερος ενθουσιασμός από τους μαθητές του Ηρακλείου</a:t>
            </a:r>
          </a:p>
          <a:p>
            <a:pPr lvl="1"/>
            <a:endParaRPr lang="el-GR" sz="3200" b="1" dirty="0" smtClean="0"/>
          </a:p>
          <a:p>
            <a:pPr>
              <a:buFont typeface="Arial" pitchFamily="34" charset="0"/>
              <a:buChar char="•"/>
            </a:pPr>
            <a:endParaRPr lang="en-US" sz="3200" dirty="0" smtClean="0"/>
          </a:p>
          <a:p>
            <a:pPr>
              <a:buFont typeface="Arial" pitchFamily="34" charset="0"/>
              <a:buChar char="•"/>
            </a:pPr>
            <a:endParaRPr lang="el-GR" sz="3200" dirty="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 1</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4" name="9 - Ορθογώνιο"/>
          <p:cNvSpPr/>
          <p:nvPr/>
        </p:nvSpPr>
        <p:spPr>
          <a:xfrm>
            <a:off x="755576" y="1484784"/>
            <a:ext cx="7992888" cy="4585871"/>
          </a:xfrm>
          <a:prstGeom prst="rect">
            <a:avLst/>
          </a:prstGeom>
        </p:spPr>
        <p:txBody>
          <a:bodyPr wrap="square">
            <a:spAutoFit/>
          </a:bodyPr>
          <a:lstStyle/>
          <a:p>
            <a:pPr>
              <a:buFont typeface="Wingdings" pitchFamily="2" charset="2"/>
              <a:buChar char="ü"/>
            </a:pPr>
            <a:r>
              <a:rPr lang="el-GR" sz="2500" dirty="0" smtClean="0"/>
              <a:t> </a:t>
            </a:r>
            <a:r>
              <a:rPr lang="el-GR" sz="2800" dirty="0" smtClean="0"/>
              <a:t>Κίνητρα </a:t>
            </a:r>
            <a:r>
              <a:rPr lang="el-GR" sz="2800" dirty="0" smtClean="0"/>
              <a:t>για ενασχόληση με την Τ/Δ αποτελούν η ίδια η διαδικασία της Τ/Δ , οι νέες γνωριμίες, η συνεργασία, η </a:t>
            </a:r>
            <a:r>
              <a:rPr lang="el-GR" sz="2800" dirty="0" smtClean="0"/>
              <a:t>φιλία</a:t>
            </a:r>
          </a:p>
          <a:p>
            <a:endParaRPr lang="el-GR" sz="2800" dirty="0" smtClean="0"/>
          </a:p>
          <a:p>
            <a:pPr>
              <a:buFont typeface="Wingdings" pitchFamily="2" charset="2"/>
              <a:buChar char="ü"/>
            </a:pPr>
            <a:r>
              <a:rPr lang="el-GR" sz="2800" dirty="0" smtClean="0"/>
              <a:t> </a:t>
            </a:r>
            <a:r>
              <a:rPr lang="el-GR" sz="2800" dirty="0" smtClean="0"/>
              <a:t>Επιθυμία </a:t>
            </a:r>
            <a:r>
              <a:rPr lang="el-GR" sz="2800" dirty="0" smtClean="0"/>
              <a:t>επανάληψης του προγράμματος και η συνέχιση της επικοινωνίας με τους καινούργιους φίλους</a:t>
            </a:r>
            <a:endParaRPr lang="en-US" sz="2800" dirty="0" smtClean="0"/>
          </a:p>
          <a:p>
            <a:pPr lvl="1"/>
            <a:endParaRPr lang="el-GR" sz="3200" b="1" dirty="0" smtClean="0"/>
          </a:p>
          <a:p>
            <a:pPr>
              <a:buFont typeface="Arial" pitchFamily="34" charset="0"/>
              <a:buChar char="•"/>
            </a:pPr>
            <a:endParaRPr lang="en-US" sz="3200" dirty="0" smtClean="0"/>
          </a:p>
          <a:p>
            <a:pPr>
              <a:buFont typeface="Arial" pitchFamily="34" charset="0"/>
              <a:buChar char="•"/>
            </a:pPr>
            <a:endParaRPr lang="el-GR" sz="3200" dirty="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2</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4" name="9 - Ορθογώνιο"/>
          <p:cNvSpPr/>
          <p:nvPr/>
        </p:nvSpPr>
        <p:spPr>
          <a:xfrm>
            <a:off x="611560" y="1556792"/>
            <a:ext cx="8136904" cy="3539430"/>
          </a:xfrm>
          <a:prstGeom prst="rect">
            <a:avLst/>
          </a:prstGeom>
        </p:spPr>
        <p:txBody>
          <a:bodyPr wrap="square">
            <a:spAutoFit/>
          </a:bodyPr>
          <a:lstStyle/>
          <a:p>
            <a:r>
              <a:rPr lang="el-GR" sz="3200" dirty="0" smtClean="0"/>
              <a:t>Το πιο ενδιαφέρον μέρος του προγράμματος</a:t>
            </a:r>
          </a:p>
          <a:p>
            <a:endParaRPr lang="en-US" sz="3200" dirty="0" smtClean="0"/>
          </a:p>
          <a:p>
            <a:pPr lvl="1">
              <a:buFont typeface="Wingdings" pitchFamily="2" charset="2"/>
              <a:buChar char="ü"/>
            </a:pPr>
            <a:r>
              <a:rPr lang="el-GR" sz="3200" b="1" dirty="0" smtClean="0"/>
              <a:t> </a:t>
            </a:r>
            <a:r>
              <a:rPr lang="el-GR" sz="3200" dirty="0" smtClean="0"/>
              <a:t>Για τους μαθητές η δημιουργία σεναρίου και η παρουσίαση των δημιουργημάτων τους</a:t>
            </a:r>
          </a:p>
          <a:p>
            <a:pPr lvl="1"/>
            <a:endParaRPr lang="el-GR" sz="3200" dirty="0" smtClean="0"/>
          </a:p>
          <a:p>
            <a:pPr lvl="1">
              <a:buFont typeface="Wingdings" pitchFamily="2" charset="2"/>
              <a:buChar char="ü"/>
            </a:pPr>
            <a:r>
              <a:rPr lang="el-GR" sz="3200" dirty="0" smtClean="0"/>
              <a:t> Για τους εκπαιδευτικούς οι ίδιες οι Τ/Δ και τα δημιουργήματα των μαθητών </a:t>
            </a:r>
            <a:endParaRPr lang="el-GR" sz="3200" dirty="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a:t>
            </a:r>
            <a:r>
              <a:rPr kumimoji="0" lang="en-US"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2</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graphicFrame>
        <p:nvGraphicFramePr>
          <p:cNvPr id="6" name="5 - Πίνακας"/>
          <p:cNvGraphicFramePr>
            <a:graphicFrameLocks noGrp="1"/>
          </p:cNvGraphicFramePr>
          <p:nvPr/>
        </p:nvGraphicFramePr>
        <p:xfrm>
          <a:off x="827584" y="1340768"/>
          <a:ext cx="3888432" cy="2178242"/>
        </p:xfrm>
        <a:graphic>
          <a:graphicData uri="http://schemas.openxmlformats.org/drawingml/2006/table">
            <a:tbl>
              <a:tblPr/>
              <a:tblGrid>
                <a:gridCol w="2638579"/>
                <a:gridCol w="1249853"/>
              </a:tblGrid>
              <a:tr h="1008112">
                <a:tc>
                  <a:txBody>
                    <a:bodyPr/>
                    <a:lstStyle/>
                    <a:p>
                      <a:pPr algn="ctr"/>
                      <a:r>
                        <a:rPr lang="el-GR" sz="2000" b="1" dirty="0" smtClean="0">
                          <a:solidFill>
                            <a:srgbClr val="931B1B"/>
                          </a:solidFill>
                        </a:rPr>
                        <a:t>Κριτήριο</a:t>
                      </a:r>
                      <a:r>
                        <a:rPr lang="el-GR" sz="2000" dirty="0" smtClean="0">
                          <a:solidFill>
                            <a:srgbClr val="931B1B"/>
                          </a:solidFill>
                        </a:rPr>
                        <a:t> </a:t>
                      </a:r>
                      <a:r>
                        <a:rPr lang="el-GR" sz="2000" b="1" dirty="0" smtClean="0">
                          <a:solidFill>
                            <a:srgbClr val="931B1B"/>
                          </a:solidFill>
                        </a:rPr>
                        <a:t>Νοητικής Ευχέρειας</a:t>
                      </a:r>
                    </a:p>
                    <a:p>
                      <a:pPr algn="ctr"/>
                      <a:r>
                        <a:rPr lang="el-GR" sz="1800" i="1" dirty="0" smtClean="0">
                          <a:solidFill>
                            <a:schemeClr val="tx1"/>
                          </a:solidFill>
                        </a:rPr>
                        <a:t>(Ποσότητα ιδεών)</a:t>
                      </a:r>
                      <a:endParaRPr lang="en-US" sz="2000" dirty="0">
                        <a:solidFill>
                          <a:schemeClr val="tx1"/>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Ποσοστό </a:t>
                      </a:r>
                      <a:endParaRPr lang="el-GR" sz="2000" b="1" dirty="0" smtClean="0">
                        <a:solidFill>
                          <a:srgbClr val="000000"/>
                        </a:solidFill>
                        <a:latin typeface="Times New Roman"/>
                        <a:ea typeface="Calibri"/>
                      </a:endParaRPr>
                    </a:p>
                    <a:p>
                      <a:pPr marL="0" marR="0" algn="ctr">
                        <a:lnSpc>
                          <a:spcPct val="150000"/>
                        </a:lnSpc>
                        <a:spcBef>
                          <a:spcPts val="0"/>
                        </a:spcBef>
                        <a:spcAft>
                          <a:spcPts val="0"/>
                        </a:spcAft>
                      </a:pPr>
                      <a:r>
                        <a:rPr lang="el-GR" sz="2000" b="1" dirty="0" smtClean="0">
                          <a:solidFill>
                            <a:srgbClr val="000000"/>
                          </a:solidFill>
                          <a:latin typeface="Times New Roman"/>
                          <a:ea typeface="Calibri"/>
                        </a:rPr>
                        <a:t>Αύξησης</a:t>
                      </a:r>
                      <a:endParaRPr lang="en-US" sz="20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6064">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45</a:t>
                      </a:r>
                      <a:r>
                        <a:rPr lang="el-GR" sz="2000" b="1" baseline="30000" dirty="0">
                          <a:solidFill>
                            <a:srgbClr val="000000"/>
                          </a:solidFill>
                          <a:latin typeface="Times New Roman"/>
                          <a:ea typeface="Calibri"/>
                        </a:rPr>
                        <a:t>ο </a:t>
                      </a:r>
                      <a:r>
                        <a:rPr lang="el-GR" sz="2000" b="1" dirty="0">
                          <a:solidFill>
                            <a:srgbClr val="000000"/>
                          </a:solidFill>
                          <a:latin typeface="Times New Roman"/>
                          <a:ea typeface="Calibri"/>
                        </a:rPr>
                        <a:t>Δ. Σ. </a:t>
                      </a:r>
                      <a:r>
                        <a:rPr lang="el-GR" sz="2000" b="1" dirty="0" smtClean="0">
                          <a:solidFill>
                            <a:srgbClr val="000000"/>
                          </a:solidFill>
                          <a:latin typeface="Times New Roman"/>
                          <a:ea typeface="Calibri"/>
                        </a:rPr>
                        <a:t>Ηρακλείου</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18%</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4066">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a:t>
                      </a:r>
                      <a:r>
                        <a:rPr lang="el-GR" sz="2000" b="1" baseline="30000" dirty="0">
                          <a:solidFill>
                            <a:srgbClr val="000000"/>
                          </a:solidFill>
                          <a:latin typeface="Times New Roman"/>
                          <a:ea typeface="Calibri"/>
                        </a:rPr>
                        <a:t>ο</a:t>
                      </a:r>
                      <a:r>
                        <a:rPr lang="el-GR" sz="2000" b="1" dirty="0">
                          <a:solidFill>
                            <a:srgbClr val="000000"/>
                          </a:solidFill>
                          <a:latin typeface="Times New Roman"/>
                          <a:ea typeface="Calibri"/>
                        </a:rPr>
                        <a:t> Δ. Σ. Ν. Ψυχικού </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16%</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a:t>
            </a:r>
            <a:r>
              <a:rPr kumimoji="0" lang="en-US"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graphicFrame>
        <p:nvGraphicFramePr>
          <p:cNvPr id="9" name="8 - Πίνακας"/>
          <p:cNvGraphicFramePr>
            <a:graphicFrameLocks noGrp="1"/>
          </p:cNvGraphicFramePr>
          <p:nvPr/>
        </p:nvGraphicFramePr>
        <p:xfrm>
          <a:off x="4860032" y="2852936"/>
          <a:ext cx="3888432" cy="2341538"/>
        </p:xfrm>
        <a:graphic>
          <a:graphicData uri="http://schemas.openxmlformats.org/drawingml/2006/table">
            <a:tbl>
              <a:tblPr/>
              <a:tblGrid>
                <a:gridCol w="2664296"/>
                <a:gridCol w="1224136"/>
              </a:tblGrid>
              <a:tr h="1048950">
                <a:tc>
                  <a:txBody>
                    <a:bodyPr/>
                    <a:lstStyle/>
                    <a:p>
                      <a:pPr algn="ctr"/>
                      <a:r>
                        <a:rPr lang="el-GR" sz="2000" b="1" dirty="0" smtClean="0">
                          <a:solidFill>
                            <a:srgbClr val="931B1B"/>
                          </a:solidFill>
                        </a:rPr>
                        <a:t>Κριτήριο</a:t>
                      </a:r>
                      <a:r>
                        <a:rPr lang="el-GR" sz="2000" dirty="0" smtClean="0">
                          <a:solidFill>
                            <a:srgbClr val="931B1B"/>
                          </a:solidFill>
                        </a:rPr>
                        <a:t> </a:t>
                      </a:r>
                      <a:r>
                        <a:rPr lang="el-GR" sz="2000" b="1" dirty="0" smtClean="0">
                          <a:solidFill>
                            <a:srgbClr val="931B1B"/>
                          </a:solidFill>
                        </a:rPr>
                        <a:t>Νοητικής Ευελιξίας</a:t>
                      </a:r>
                    </a:p>
                    <a:p>
                      <a:pPr algn="ctr"/>
                      <a:r>
                        <a:rPr lang="el-GR" sz="1800" i="1" dirty="0" smtClean="0"/>
                        <a:t>(ποικιλία εναλλακτικών ιδεών)</a:t>
                      </a:r>
                      <a:r>
                        <a:rPr lang="el-GR" sz="1800" b="1" i="1" dirty="0" smtClean="0"/>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Ποσοστό </a:t>
                      </a:r>
                      <a:endParaRPr lang="el-GR" sz="2000" b="1" dirty="0" smtClean="0">
                        <a:solidFill>
                          <a:srgbClr val="000000"/>
                        </a:solidFill>
                        <a:latin typeface="Times New Roman"/>
                        <a:ea typeface="Calibri"/>
                      </a:endParaRPr>
                    </a:p>
                    <a:p>
                      <a:pPr marL="0" marR="0" algn="ctr">
                        <a:lnSpc>
                          <a:spcPct val="150000"/>
                        </a:lnSpc>
                        <a:spcBef>
                          <a:spcPts val="0"/>
                        </a:spcBef>
                        <a:spcAft>
                          <a:spcPts val="0"/>
                        </a:spcAft>
                      </a:pPr>
                      <a:r>
                        <a:rPr lang="el-GR" sz="2000" b="1" dirty="0" smtClean="0">
                          <a:solidFill>
                            <a:srgbClr val="000000"/>
                          </a:solidFill>
                          <a:latin typeface="Times New Roman"/>
                          <a:ea typeface="Calibri"/>
                        </a:rPr>
                        <a:t>Αύξησης</a:t>
                      </a:r>
                      <a:endParaRPr lang="en-US" sz="20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649">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45</a:t>
                      </a:r>
                      <a:r>
                        <a:rPr lang="el-GR" sz="2000" b="1" baseline="30000" dirty="0">
                          <a:solidFill>
                            <a:srgbClr val="000000"/>
                          </a:solidFill>
                          <a:latin typeface="Times New Roman"/>
                          <a:ea typeface="Calibri"/>
                        </a:rPr>
                        <a:t>ο </a:t>
                      </a:r>
                      <a:r>
                        <a:rPr lang="el-GR" sz="2000" b="1" dirty="0">
                          <a:solidFill>
                            <a:srgbClr val="000000"/>
                          </a:solidFill>
                          <a:latin typeface="Times New Roman"/>
                          <a:ea typeface="Calibri"/>
                        </a:rPr>
                        <a:t>Δ. Σ. </a:t>
                      </a:r>
                      <a:r>
                        <a:rPr lang="el-GR" sz="2000" b="1" dirty="0" smtClean="0">
                          <a:solidFill>
                            <a:srgbClr val="000000"/>
                          </a:solidFill>
                          <a:latin typeface="Times New Roman"/>
                          <a:ea typeface="Calibri"/>
                        </a:rPr>
                        <a:t>Ηρακλείου</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smtClean="0">
                          <a:solidFill>
                            <a:srgbClr val="000000"/>
                          </a:solidFill>
                          <a:latin typeface="Times New Roman"/>
                          <a:ea typeface="Calibri"/>
                        </a:rPr>
                        <a:t>23%</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649">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a:t>
                      </a:r>
                      <a:r>
                        <a:rPr lang="el-GR" sz="2000" b="1" baseline="30000" dirty="0">
                          <a:solidFill>
                            <a:srgbClr val="000000"/>
                          </a:solidFill>
                          <a:latin typeface="Times New Roman"/>
                          <a:ea typeface="Calibri"/>
                        </a:rPr>
                        <a:t>ο</a:t>
                      </a:r>
                      <a:r>
                        <a:rPr lang="el-GR" sz="2000" b="1" dirty="0">
                          <a:solidFill>
                            <a:srgbClr val="000000"/>
                          </a:solidFill>
                          <a:latin typeface="Times New Roman"/>
                          <a:ea typeface="Calibri"/>
                        </a:rPr>
                        <a:t> Δ. Σ. Ν. </a:t>
                      </a:r>
                      <a:r>
                        <a:rPr lang="el-GR" sz="2000" b="1" dirty="0" smtClean="0">
                          <a:solidFill>
                            <a:srgbClr val="000000"/>
                          </a:solidFill>
                          <a:latin typeface="Times New Roman"/>
                          <a:ea typeface="Calibri"/>
                        </a:rPr>
                        <a:t>Ψυχικού</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smtClean="0">
                          <a:solidFill>
                            <a:srgbClr val="000000"/>
                          </a:solidFill>
                          <a:latin typeface="Times New Roman"/>
                          <a:ea typeface="Calibri"/>
                        </a:rPr>
                        <a:t>23%</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10" name="9 - Πίνακας"/>
          <p:cNvGraphicFramePr>
            <a:graphicFrameLocks noGrp="1"/>
          </p:cNvGraphicFramePr>
          <p:nvPr/>
        </p:nvGraphicFramePr>
        <p:xfrm>
          <a:off x="827584" y="4437112"/>
          <a:ext cx="3816424" cy="2066528"/>
        </p:xfrm>
        <a:graphic>
          <a:graphicData uri="http://schemas.openxmlformats.org/drawingml/2006/table">
            <a:tbl>
              <a:tblPr/>
              <a:tblGrid>
                <a:gridCol w="2661454"/>
                <a:gridCol w="1154970"/>
              </a:tblGrid>
              <a:tr h="1152128">
                <a:tc>
                  <a:txBody>
                    <a:bodyPr/>
                    <a:lstStyle/>
                    <a:p>
                      <a:pPr algn="ctr"/>
                      <a:r>
                        <a:rPr lang="el-GR" sz="2000" b="1" dirty="0" smtClean="0">
                          <a:solidFill>
                            <a:srgbClr val="931B1B"/>
                          </a:solidFill>
                        </a:rPr>
                        <a:t>Κριτήριο</a:t>
                      </a:r>
                      <a:r>
                        <a:rPr lang="el-GR" sz="2000" dirty="0" smtClean="0">
                          <a:solidFill>
                            <a:srgbClr val="931B1B"/>
                          </a:solidFill>
                        </a:rPr>
                        <a:t> </a:t>
                      </a:r>
                      <a:r>
                        <a:rPr lang="el-GR" sz="2000" b="1" dirty="0" smtClean="0">
                          <a:solidFill>
                            <a:srgbClr val="931B1B"/>
                          </a:solidFill>
                        </a:rPr>
                        <a:t>Πρωτοτυπίας </a:t>
                      </a:r>
                    </a:p>
                    <a:p>
                      <a:pPr algn="ctr"/>
                      <a:r>
                        <a:rPr lang="el-GR" sz="1800" i="1" dirty="0" smtClean="0"/>
                        <a:t>(νέες καινοτόμες ασυνήθιστες ιδέες)</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Ποσοστό </a:t>
                      </a:r>
                      <a:endParaRPr lang="el-GR" sz="2000" b="1" dirty="0" smtClean="0">
                        <a:solidFill>
                          <a:srgbClr val="000000"/>
                        </a:solidFill>
                        <a:latin typeface="Times New Roman"/>
                        <a:ea typeface="Calibri"/>
                      </a:endParaRPr>
                    </a:p>
                    <a:p>
                      <a:pPr marL="0" marR="0" algn="ctr">
                        <a:lnSpc>
                          <a:spcPct val="150000"/>
                        </a:lnSpc>
                        <a:spcBef>
                          <a:spcPts val="0"/>
                        </a:spcBef>
                        <a:spcAft>
                          <a:spcPts val="0"/>
                        </a:spcAft>
                      </a:pPr>
                      <a:r>
                        <a:rPr lang="el-GR" sz="2000" b="1" dirty="0" smtClean="0">
                          <a:solidFill>
                            <a:srgbClr val="000000"/>
                          </a:solidFill>
                          <a:latin typeface="Times New Roman"/>
                          <a:ea typeface="Calibri"/>
                        </a:rPr>
                        <a:t>Αύξησης</a:t>
                      </a:r>
                      <a:endParaRPr lang="en-US" sz="20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305">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45</a:t>
                      </a:r>
                      <a:r>
                        <a:rPr lang="el-GR" sz="2000" b="1" baseline="30000" dirty="0">
                          <a:solidFill>
                            <a:srgbClr val="000000"/>
                          </a:solidFill>
                          <a:latin typeface="Times New Roman"/>
                          <a:ea typeface="Calibri"/>
                        </a:rPr>
                        <a:t>ο </a:t>
                      </a:r>
                      <a:r>
                        <a:rPr lang="el-GR" sz="2000" b="1" dirty="0">
                          <a:solidFill>
                            <a:srgbClr val="000000"/>
                          </a:solidFill>
                          <a:latin typeface="Times New Roman"/>
                          <a:ea typeface="Calibri"/>
                        </a:rPr>
                        <a:t>Δ. Σ. </a:t>
                      </a:r>
                      <a:r>
                        <a:rPr lang="el-GR" sz="2000" b="1" dirty="0" smtClean="0">
                          <a:solidFill>
                            <a:srgbClr val="000000"/>
                          </a:solidFill>
                          <a:latin typeface="Times New Roman"/>
                          <a:ea typeface="Calibri"/>
                        </a:rPr>
                        <a:t>Ηρακλείου</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smtClean="0">
                          <a:solidFill>
                            <a:srgbClr val="000000"/>
                          </a:solidFill>
                          <a:latin typeface="Times New Roman"/>
                          <a:ea typeface="Calibri"/>
                        </a:rPr>
                        <a:t>32%</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305">
                <a:tc>
                  <a:txBody>
                    <a:bodyPr/>
                    <a:lstStyle/>
                    <a:p>
                      <a:pPr marL="0" marR="0" algn="ctr">
                        <a:lnSpc>
                          <a:spcPct val="150000"/>
                        </a:lnSpc>
                        <a:spcBef>
                          <a:spcPts val="0"/>
                        </a:spcBef>
                        <a:spcAft>
                          <a:spcPts val="0"/>
                        </a:spcAft>
                      </a:pPr>
                      <a:r>
                        <a:rPr lang="el-GR" sz="2000" b="1" dirty="0">
                          <a:solidFill>
                            <a:srgbClr val="000000"/>
                          </a:solidFill>
                          <a:latin typeface="Times New Roman"/>
                          <a:ea typeface="Calibri"/>
                        </a:rPr>
                        <a:t>4</a:t>
                      </a:r>
                      <a:r>
                        <a:rPr lang="el-GR" sz="2000" b="1" baseline="30000" dirty="0">
                          <a:solidFill>
                            <a:srgbClr val="000000"/>
                          </a:solidFill>
                          <a:latin typeface="Times New Roman"/>
                          <a:ea typeface="Calibri"/>
                        </a:rPr>
                        <a:t>ο</a:t>
                      </a:r>
                      <a:r>
                        <a:rPr lang="el-GR" sz="2000" b="1" dirty="0">
                          <a:solidFill>
                            <a:srgbClr val="000000"/>
                          </a:solidFill>
                          <a:latin typeface="Times New Roman"/>
                          <a:ea typeface="Calibri"/>
                        </a:rPr>
                        <a:t> Δ. Σ. Ν. </a:t>
                      </a:r>
                      <a:r>
                        <a:rPr lang="el-GR" sz="2000" b="1" dirty="0" smtClean="0">
                          <a:solidFill>
                            <a:srgbClr val="000000"/>
                          </a:solidFill>
                          <a:latin typeface="Times New Roman"/>
                          <a:ea typeface="Calibri"/>
                        </a:rPr>
                        <a:t>Ψυχικού</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2000" b="1" dirty="0" smtClean="0">
                          <a:solidFill>
                            <a:srgbClr val="000000"/>
                          </a:solidFill>
                          <a:latin typeface="Times New Roman"/>
                          <a:ea typeface="Calibri"/>
                        </a:rPr>
                        <a:t>27%</a:t>
                      </a:r>
                      <a:endParaRPr lang="en-US" sz="20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10 - Ορθογώνιο"/>
          <p:cNvSpPr/>
          <p:nvPr/>
        </p:nvSpPr>
        <p:spPr>
          <a:xfrm>
            <a:off x="1403648" y="836712"/>
            <a:ext cx="6155659" cy="461665"/>
          </a:xfrm>
          <a:prstGeom prst="rect">
            <a:avLst/>
          </a:prstGeom>
        </p:spPr>
        <p:txBody>
          <a:bodyPr wrap="none">
            <a:spAutoFit/>
          </a:bodyPr>
          <a:lstStyle/>
          <a:p>
            <a:r>
              <a:rPr lang="el-GR" i="1" dirty="0" smtClean="0"/>
              <a:t>(Από τ</a:t>
            </a:r>
            <a:r>
              <a:rPr lang="en-US" i="1" dirty="0" smtClean="0"/>
              <a:t>o </a:t>
            </a:r>
            <a:r>
              <a:rPr lang="el-GR" i="1" dirty="0" smtClean="0"/>
              <a:t>τεστ αποκλίνουσας σκέψης του </a:t>
            </a:r>
            <a:r>
              <a:rPr lang="en-US" i="1" dirty="0" smtClean="0"/>
              <a:t>Guilford)</a:t>
            </a:r>
            <a:endParaRPr lang="el-GR" i="1" dirty="0" smtClean="0"/>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1000" fill="hold"/>
                                        <p:tgtEl>
                                          <p:spTgt spid="9"/>
                                        </p:tgtEl>
                                        <p:attrNameLst>
                                          <p:attrName>ppt_w</p:attrName>
                                        </p:attrNameLst>
                                      </p:cBhvr>
                                      <p:tavLst>
                                        <p:tav tm="0">
                                          <p:val>
                                            <p:strVal val="#ppt_w*0.70"/>
                                          </p:val>
                                        </p:tav>
                                        <p:tav tm="100000">
                                          <p:val>
                                            <p:strVal val="#ppt_w"/>
                                          </p:val>
                                        </p:tav>
                                      </p:tavLst>
                                    </p:anim>
                                    <p:anim calcmode="lin" valueType="num">
                                      <p:cBhvr>
                                        <p:cTn id="15" dur="1000" fill="hold"/>
                                        <p:tgtEl>
                                          <p:spTgt spid="9"/>
                                        </p:tgtEl>
                                        <p:attrNameLst>
                                          <p:attrName>ppt_h</p:attrName>
                                        </p:attrNameLst>
                                      </p:cBhvr>
                                      <p:tavLst>
                                        <p:tav tm="0">
                                          <p:val>
                                            <p:strVal val="#ppt_h"/>
                                          </p:val>
                                        </p:tav>
                                        <p:tav tm="100000">
                                          <p:val>
                                            <p:strVal val="#ppt_h"/>
                                          </p:val>
                                        </p:tav>
                                      </p:tavLst>
                                    </p:anim>
                                    <p:animEffect transition="in" filter="fade">
                                      <p:cBhvr>
                                        <p:cTn id="16" dur="1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strVal val="#ppt_w*0.70"/>
                                          </p:val>
                                        </p:tav>
                                        <p:tav tm="100000">
                                          <p:val>
                                            <p:strVal val="#ppt_w"/>
                                          </p:val>
                                        </p:tav>
                                      </p:tavLst>
                                    </p:anim>
                                    <p:anim calcmode="lin" valueType="num">
                                      <p:cBhvr>
                                        <p:cTn id="22" dur="1000" fill="hold"/>
                                        <p:tgtEl>
                                          <p:spTgt spid="10"/>
                                        </p:tgtEl>
                                        <p:attrNameLst>
                                          <p:attrName>ppt_h</p:attrName>
                                        </p:attrNameLst>
                                      </p:cBhvr>
                                      <p:tavLst>
                                        <p:tav tm="0">
                                          <p:val>
                                            <p:strVal val="#ppt_h"/>
                                          </p:val>
                                        </p:tav>
                                        <p:tav tm="100000">
                                          <p:val>
                                            <p:strVal val="#ppt_h"/>
                                          </p:val>
                                        </p:tav>
                                      </p:tavLst>
                                    </p:anim>
                                    <p:animEffect transition="in" filter="fade">
                                      <p:cBhvr>
                                        <p:cTn id="23"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2</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4" name="9 - Ορθογώνιο"/>
          <p:cNvSpPr/>
          <p:nvPr/>
        </p:nvSpPr>
        <p:spPr>
          <a:xfrm>
            <a:off x="755576" y="1556792"/>
            <a:ext cx="7632848" cy="954107"/>
          </a:xfrm>
          <a:prstGeom prst="rect">
            <a:avLst/>
          </a:prstGeom>
        </p:spPr>
        <p:txBody>
          <a:bodyPr wrap="square">
            <a:spAutoFit/>
          </a:bodyPr>
          <a:lstStyle/>
          <a:p>
            <a:pPr algn="ctr"/>
            <a:r>
              <a:rPr lang="el-GR" sz="2800" b="1" dirty="0" smtClean="0">
                <a:solidFill>
                  <a:srgbClr val="931B1B"/>
                </a:solidFill>
              </a:rPr>
              <a:t>Βαθμολόγηση συνολικά των μαθητών</a:t>
            </a:r>
            <a:endParaRPr lang="en-US" sz="2800" b="1" dirty="0" smtClean="0">
              <a:solidFill>
                <a:srgbClr val="931B1B"/>
              </a:solidFill>
            </a:endParaRPr>
          </a:p>
          <a:p>
            <a:pPr algn="ctr"/>
            <a:r>
              <a:rPr lang="el-GR" sz="2800" b="1" dirty="0" smtClean="0">
                <a:solidFill>
                  <a:srgbClr val="931B1B"/>
                </a:solidFill>
              </a:rPr>
              <a:t> (Μέσοι Όροι)</a:t>
            </a:r>
            <a:endParaRPr lang="en-US" sz="2800" b="1" dirty="0" smtClean="0">
              <a:solidFill>
                <a:srgbClr val="931B1B"/>
              </a:solidFill>
            </a:endParaRPr>
          </a:p>
        </p:txBody>
      </p:sp>
      <p:graphicFrame>
        <p:nvGraphicFramePr>
          <p:cNvPr id="5" name="4 - Πίνακας"/>
          <p:cNvGraphicFramePr>
            <a:graphicFrameLocks noGrp="1"/>
          </p:cNvGraphicFramePr>
          <p:nvPr/>
        </p:nvGraphicFramePr>
        <p:xfrm>
          <a:off x="1115616" y="2852936"/>
          <a:ext cx="7272806" cy="2232248"/>
        </p:xfrm>
        <a:graphic>
          <a:graphicData uri="http://schemas.openxmlformats.org/drawingml/2006/table">
            <a:tbl>
              <a:tblPr/>
              <a:tblGrid>
                <a:gridCol w="3258316"/>
                <a:gridCol w="1475463"/>
                <a:gridCol w="1125041"/>
                <a:gridCol w="1413986"/>
              </a:tblGrid>
              <a:tr h="926594">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Σχολείο</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smtClean="0">
                          <a:solidFill>
                            <a:srgbClr val="000000"/>
                          </a:solidFill>
                          <a:latin typeface="Times New Roman"/>
                          <a:ea typeface="Calibri"/>
                        </a:rPr>
                        <a:t>Πριν</a:t>
                      </a:r>
                    </a:p>
                    <a:p>
                      <a:pPr marL="0" marR="0" algn="ctr">
                        <a:lnSpc>
                          <a:spcPct val="150000"/>
                        </a:lnSpc>
                        <a:spcBef>
                          <a:spcPts val="0"/>
                        </a:spcBef>
                        <a:spcAft>
                          <a:spcPts val="0"/>
                        </a:spcAft>
                      </a:pPr>
                      <a:r>
                        <a:rPr lang="el-GR" sz="1800" b="1" dirty="0" smtClean="0">
                          <a:solidFill>
                            <a:srgbClr val="000000"/>
                          </a:solidFill>
                          <a:latin typeface="Times New Roman"/>
                          <a:ea typeface="Calibri"/>
                        </a:rPr>
                        <a:t> </a:t>
                      </a:r>
                      <a:r>
                        <a:rPr lang="el-GR" sz="1800" b="1" dirty="0">
                          <a:solidFill>
                            <a:srgbClr val="000000"/>
                          </a:solidFill>
                          <a:latin typeface="Times New Roman"/>
                          <a:ea typeface="Calibri"/>
                        </a:rPr>
                        <a:t>τις Τ/Δ</a:t>
                      </a:r>
                      <a:endParaRPr lang="en-US" sz="18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Μετά </a:t>
                      </a:r>
                      <a:endParaRPr lang="el-GR" sz="1800" b="1" dirty="0" smtClean="0">
                        <a:solidFill>
                          <a:srgbClr val="000000"/>
                        </a:solidFill>
                        <a:latin typeface="Times New Roman"/>
                        <a:ea typeface="Calibri"/>
                      </a:endParaRPr>
                    </a:p>
                    <a:p>
                      <a:pPr marL="0" marR="0" algn="ctr">
                        <a:lnSpc>
                          <a:spcPct val="150000"/>
                        </a:lnSpc>
                        <a:spcBef>
                          <a:spcPts val="0"/>
                        </a:spcBef>
                        <a:spcAft>
                          <a:spcPts val="0"/>
                        </a:spcAft>
                      </a:pPr>
                      <a:r>
                        <a:rPr lang="el-GR" sz="1800" b="1" dirty="0" smtClean="0">
                          <a:solidFill>
                            <a:srgbClr val="000000"/>
                          </a:solidFill>
                          <a:latin typeface="Times New Roman"/>
                          <a:ea typeface="Calibri"/>
                        </a:rPr>
                        <a:t>τις </a:t>
                      </a:r>
                      <a:r>
                        <a:rPr lang="el-GR" sz="1800" b="1" dirty="0">
                          <a:solidFill>
                            <a:srgbClr val="000000"/>
                          </a:solidFill>
                          <a:latin typeface="Times New Roman"/>
                          <a:ea typeface="Calibri"/>
                        </a:rPr>
                        <a:t>Τ/Δ</a:t>
                      </a:r>
                      <a:endParaRPr lang="en-US" sz="18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Ποσοστό Αύξησης</a:t>
                      </a:r>
                      <a:endParaRPr lang="en-US" sz="1800" dirty="0">
                        <a:solidFill>
                          <a:srgbClr val="000000"/>
                        </a:solidFill>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827">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45</a:t>
                      </a:r>
                      <a:r>
                        <a:rPr lang="el-GR" sz="1800" b="1" baseline="30000" dirty="0">
                          <a:solidFill>
                            <a:srgbClr val="000000"/>
                          </a:solidFill>
                          <a:latin typeface="Times New Roman"/>
                          <a:ea typeface="Calibri"/>
                        </a:rPr>
                        <a:t>ο</a:t>
                      </a:r>
                      <a:r>
                        <a:rPr lang="el-GR" sz="1800" b="1" dirty="0">
                          <a:solidFill>
                            <a:srgbClr val="000000"/>
                          </a:solidFill>
                          <a:latin typeface="Times New Roman"/>
                          <a:ea typeface="Calibri"/>
                        </a:rPr>
                        <a:t> Δ. Σ. </a:t>
                      </a:r>
                      <a:r>
                        <a:rPr lang="el-GR" sz="1800" b="1" dirty="0" smtClean="0">
                          <a:solidFill>
                            <a:srgbClr val="000000"/>
                          </a:solidFill>
                          <a:latin typeface="Times New Roman"/>
                          <a:ea typeface="Calibri"/>
                        </a:rPr>
                        <a:t>Ηρακλείου</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13,15</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16,39</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25%</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2827">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4</a:t>
                      </a:r>
                      <a:r>
                        <a:rPr lang="el-GR" sz="1800" b="1" baseline="30000" dirty="0">
                          <a:solidFill>
                            <a:srgbClr val="000000"/>
                          </a:solidFill>
                          <a:latin typeface="Times New Roman"/>
                          <a:ea typeface="Calibri"/>
                        </a:rPr>
                        <a:t>ο</a:t>
                      </a:r>
                      <a:r>
                        <a:rPr lang="el-GR" sz="1800" b="1" dirty="0">
                          <a:solidFill>
                            <a:srgbClr val="000000"/>
                          </a:solidFill>
                          <a:latin typeface="Times New Roman"/>
                          <a:ea typeface="Calibri"/>
                        </a:rPr>
                        <a:t>  Δ. Σ. Ν. </a:t>
                      </a:r>
                      <a:r>
                        <a:rPr lang="el-GR" sz="1800" b="1" dirty="0" smtClean="0">
                          <a:solidFill>
                            <a:srgbClr val="000000"/>
                          </a:solidFill>
                          <a:latin typeface="Times New Roman"/>
                          <a:ea typeface="Calibri"/>
                        </a:rPr>
                        <a:t>Ψυχικού</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a:solidFill>
                            <a:srgbClr val="000000"/>
                          </a:solidFill>
                          <a:latin typeface="Times New Roman"/>
                          <a:ea typeface="Calibri"/>
                        </a:rPr>
                        <a:t>13,37</a:t>
                      </a:r>
                      <a:endParaRPr lang="en-US" sz="180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a:solidFill>
                            <a:srgbClr val="000000"/>
                          </a:solidFill>
                          <a:latin typeface="Times New Roman"/>
                          <a:ea typeface="Calibri"/>
                        </a:rPr>
                        <a:t>16,33</a:t>
                      </a:r>
                      <a:endParaRPr lang="en-US" sz="180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l-GR" sz="1800" b="1" dirty="0">
                          <a:solidFill>
                            <a:srgbClr val="000000"/>
                          </a:solidFill>
                          <a:latin typeface="Times New Roman"/>
                          <a:ea typeface="Calibri"/>
                        </a:rPr>
                        <a:t>22%</a:t>
                      </a:r>
                      <a:endParaRPr lang="en-US" sz="1800" dirty="0">
                        <a:solidFill>
                          <a:srgbClr val="000000"/>
                        </a:solidFill>
                        <a:latin typeface="Times New Roman"/>
                        <a:ea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251520" y="5301208"/>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(Μέσο όρο όλων των κριτηρίων: Νοητική Ευχέρεια, Νοητική Ευελιξία και Πρωτοτυπία)</a:t>
            </a:r>
            <a:endParaRPr kumimoji="0" lang="el-GR"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1"/>
          <p:cNvSpPr>
            <a:spLocks noChangeArrowheads="1"/>
          </p:cNvSpPr>
          <p:nvPr/>
        </p:nvSpPr>
        <p:spPr bwMode="auto">
          <a:xfrm>
            <a:off x="107504" y="5789875"/>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(Οι ερωτήσεις</a:t>
            </a:r>
            <a:r>
              <a:rPr kumimoji="0" lang="el-GR" sz="18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του τεστ αφορούν Χρήσεις, Συνέπειες, Τίτλους</a:t>
            </a:r>
            <a:r>
              <a:rPr kumimoji="0" lang="el-GR" sz="1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endParaRPr kumimoji="0" lang="el-GR"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a:t>
            </a:r>
            <a:r>
              <a:rPr kumimoji="0" lang="en-US" sz="2000" b="1" i="1" u="none" strike="noStrike" kern="1200" cap="none" spc="0" normalizeH="0" baseline="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 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sp>
        <p:nvSpPr>
          <p:cNvPr id="11" name="10 - Ορθογώνιο"/>
          <p:cNvSpPr/>
          <p:nvPr/>
        </p:nvSpPr>
        <p:spPr>
          <a:xfrm>
            <a:off x="1403648" y="836712"/>
            <a:ext cx="6155659" cy="461665"/>
          </a:xfrm>
          <a:prstGeom prst="rect">
            <a:avLst/>
          </a:prstGeom>
        </p:spPr>
        <p:txBody>
          <a:bodyPr wrap="none">
            <a:spAutoFit/>
          </a:bodyPr>
          <a:lstStyle/>
          <a:p>
            <a:r>
              <a:rPr lang="el-GR" i="1" dirty="0" smtClean="0"/>
              <a:t>(Από τ</a:t>
            </a:r>
            <a:r>
              <a:rPr lang="en-US" i="1" dirty="0" smtClean="0"/>
              <a:t>o </a:t>
            </a:r>
            <a:r>
              <a:rPr lang="el-GR" i="1" dirty="0" smtClean="0"/>
              <a:t>τεστ αποκλίνουσας σκέψης του </a:t>
            </a:r>
            <a:r>
              <a:rPr lang="en-US" i="1" dirty="0" smtClean="0"/>
              <a:t>Guilford)</a:t>
            </a:r>
            <a:endParaRPr lang="el-GR" i="1" dirty="0" smtClean="0"/>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Αποτελέσματα </a:t>
            </a:r>
            <a:r>
              <a:rPr lang="el-GR" sz="3600" dirty="0" smtClean="0">
                <a:solidFill>
                  <a:srgbClr val="931B1B"/>
                </a:solidFill>
              </a:rPr>
              <a:t>– 3</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4" name="9 - Ορθογώνιο"/>
          <p:cNvSpPr/>
          <p:nvPr/>
        </p:nvSpPr>
        <p:spPr>
          <a:xfrm>
            <a:off x="971600" y="1556792"/>
            <a:ext cx="7632848" cy="4524315"/>
          </a:xfrm>
          <a:prstGeom prst="rect">
            <a:avLst/>
          </a:prstGeom>
        </p:spPr>
        <p:txBody>
          <a:bodyPr wrap="square">
            <a:spAutoFit/>
          </a:bodyPr>
          <a:lstStyle/>
          <a:p>
            <a:r>
              <a:rPr lang="el-GR" sz="3200" dirty="0" smtClean="0"/>
              <a:t>Ο δάσκαλος παραμένει σταθερή αξία και ο ρόλος του στο πρόγραμμα «Οδυσσέας» είναι σημαντικός και πολύπλευρος.</a:t>
            </a:r>
            <a:endParaRPr lang="en-US" sz="3200" dirty="0" smtClean="0"/>
          </a:p>
          <a:p>
            <a:endParaRPr lang="el-GR" sz="3200" dirty="0" smtClean="0"/>
          </a:p>
          <a:p>
            <a:pPr>
              <a:buFont typeface="Wingdings" pitchFamily="2" charset="2"/>
              <a:buChar char="ü"/>
            </a:pPr>
            <a:r>
              <a:rPr lang="el-GR" sz="3200" dirty="0" smtClean="0"/>
              <a:t> Όσο περισσότερο  δημιουργικός είναι ο δάσκαλος τόσο ο ρόλος του γίνεται σημαντικότερος και καθοριστικός στην επιτυχία του προγράμματος</a:t>
            </a:r>
            <a:endParaRPr lang="en-US" sz="3200" dirty="0" smtClean="0"/>
          </a:p>
          <a:p>
            <a:pPr>
              <a:buFont typeface="Arial" pitchFamily="34" charset="0"/>
              <a:buChar char="•"/>
            </a:pPr>
            <a:endParaRPr lang="el-GR" sz="3200" b="1" dirty="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835095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Συμπεράσματα </a:t>
            </a:r>
            <a:r>
              <a:rPr lang="el-GR" sz="3600" dirty="0" smtClean="0">
                <a:solidFill>
                  <a:srgbClr val="931B1B"/>
                </a:solidFill>
              </a:rPr>
              <a:t>- 1</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5" name="9 - Ορθογώνιο"/>
          <p:cNvSpPr/>
          <p:nvPr/>
        </p:nvSpPr>
        <p:spPr>
          <a:xfrm>
            <a:off x="827584" y="1412776"/>
            <a:ext cx="7848872" cy="4524315"/>
          </a:xfrm>
          <a:prstGeom prst="rect">
            <a:avLst/>
          </a:prstGeom>
        </p:spPr>
        <p:txBody>
          <a:bodyPr wrap="square">
            <a:spAutoFit/>
          </a:bodyPr>
          <a:lstStyle/>
          <a:p>
            <a:pPr>
              <a:buFont typeface="Arial" pitchFamily="34" charset="0"/>
              <a:buChar char="•"/>
            </a:pPr>
            <a:r>
              <a:rPr lang="el-GR" sz="3200" dirty="0" smtClean="0"/>
              <a:t> </a:t>
            </a:r>
            <a:r>
              <a:rPr lang="el-GR" sz="2800" dirty="0" smtClean="0"/>
              <a:t>Ικανοποίηση στις προσδοκίες των μαθητών για:</a:t>
            </a:r>
          </a:p>
          <a:p>
            <a:pPr lvl="1">
              <a:buFont typeface="Wingdings" pitchFamily="2" charset="2"/>
              <a:buChar char="ü"/>
            </a:pPr>
            <a:r>
              <a:rPr lang="el-GR" sz="2800" dirty="0" smtClean="0"/>
              <a:t> Νέες γνωριμίες – φιλίες</a:t>
            </a:r>
          </a:p>
          <a:p>
            <a:pPr lvl="1">
              <a:buFont typeface="Wingdings" pitchFamily="2" charset="2"/>
              <a:buChar char="ü"/>
            </a:pPr>
            <a:r>
              <a:rPr lang="el-GR" sz="2800" dirty="0" smtClean="0"/>
              <a:t> </a:t>
            </a:r>
            <a:r>
              <a:rPr lang="el-GR" sz="2800" dirty="0" smtClean="0"/>
              <a:t>Συνεργασία </a:t>
            </a:r>
          </a:p>
          <a:p>
            <a:pPr lvl="1">
              <a:buFont typeface="Wingdings" pitchFamily="2" charset="2"/>
              <a:buChar char="ü"/>
            </a:pPr>
            <a:r>
              <a:rPr lang="el-GR" sz="2800" dirty="0" smtClean="0"/>
              <a:t> Απόκτηση </a:t>
            </a:r>
            <a:r>
              <a:rPr lang="el-GR" sz="2800" dirty="0" smtClean="0"/>
              <a:t>δ</a:t>
            </a:r>
            <a:r>
              <a:rPr lang="el-GR" sz="2800" dirty="0" smtClean="0"/>
              <a:t>εξιοτήτων</a:t>
            </a:r>
          </a:p>
          <a:p>
            <a:pPr lvl="1">
              <a:buFont typeface="Wingdings" pitchFamily="2" charset="2"/>
              <a:buChar char="ü"/>
            </a:pPr>
            <a:r>
              <a:rPr lang="el-GR" sz="2800" dirty="0" smtClean="0"/>
              <a:t> </a:t>
            </a:r>
            <a:r>
              <a:rPr lang="el-GR" sz="2800" dirty="0" smtClean="0"/>
              <a:t>Απόκτηση γνώσεων</a:t>
            </a:r>
            <a:endParaRPr lang="el-GR" sz="2800" dirty="0" smtClean="0"/>
          </a:p>
          <a:p>
            <a:pPr lvl="1">
              <a:buFont typeface="Wingdings" pitchFamily="2" charset="2"/>
              <a:buChar char="ü"/>
            </a:pPr>
            <a:r>
              <a:rPr lang="el-GR" sz="2800" dirty="0" smtClean="0"/>
              <a:t> Διασκέδαση</a:t>
            </a:r>
          </a:p>
          <a:p>
            <a:pPr lvl="1">
              <a:buFont typeface="Wingdings" pitchFamily="2" charset="2"/>
              <a:buChar char="ü"/>
            </a:pPr>
            <a:r>
              <a:rPr lang="el-GR" sz="2800" dirty="0" smtClean="0"/>
              <a:t> </a:t>
            </a:r>
            <a:r>
              <a:rPr lang="el-GR" sz="2800" dirty="0" smtClean="0"/>
              <a:t>Διαδραστικές δραστηριότητες</a:t>
            </a:r>
          </a:p>
          <a:p>
            <a:pPr lvl="1">
              <a:buFont typeface="Wingdings" pitchFamily="2" charset="2"/>
              <a:buChar char="ü"/>
            </a:pPr>
            <a:r>
              <a:rPr lang="el-GR" sz="2800" dirty="0" smtClean="0"/>
              <a:t> </a:t>
            </a:r>
            <a:r>
              <a:rPr lang="el-GR" sz="2800" dirty="0" smtClean="0"/>
              <a:t>Αφομοίωση, προσαρμογή και εφαρμογή αυτών που έμαθαν και σε διαφορετικά προβλήματα </a:t>
            </a: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a:t>
            </a:r>
            <a:r>
              <a:rPr kumimoji="0" lang="el-GR" sz="2000" b="1" i="1" u="none" strike="noStrike" kern="1200" cap="none" spc="0" normalizeH="0" noProof="0" dirty="0" smtClean="0">
                <a:ln>
                  <a:noFill/>
                </a:ln>
                <a:effectLst/>
                <a:uLnTx/>
                <a:uFillTx/>
                <a:latin typeface="+mj-lt"/>
                <a:ea typeface="+mj-ea"/>
                <a:cs typeface="+mj-cs"/>
              </a:rPr>
              <a:t>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solidFill>
                  <a:srgbClr val="931B1B"/>
                </a:solidFill>
              </a:rPr>
              <a:t>Σκοπός </a:t>
            </a:r>
            <a:endParaRPr lang="el-GR" sz="3600" b="1" dirty="0">
              <a:solidFill>
                <a:srgbClr val="931B1B"/>
              </a:solidFill>
            </a:endParaRPr>
          </a:p>
        </p:txBody>
      </p:sp>
      <p:sp>
        <p:nvSpPr>
          <p:cNvPr id="4" name="9 - Ορθογώνιο"/>
          <p:cNvSpPr/>
          <p:nvPr/>
        </p:nvSpPr>
        <p:spPr>
          <a:xfrm>
            <a:off x="827584" y="1556792"/>
            <a:ext cx="6840760" cy="2554545"/>
          </a:xfrm>
          <a:prstGeom prst="rect">
            <a:avLst/>
          </a:prstGeom>
        </p:spPr>
        <p:txBody>
          <a:bodyPr wrap="square">
            <a:spAutoFit/>
          </a:bodyPr>
          <a:lstStyle/>
          <a:p>
            <a:pPr marL="457200" indent="-457200">
              <a:buFont typeface="Arial" panose="020B0604020202020204" pitchFamily="34" charset="0"/>
              <a:buChar char="•"/>
            </a:pPr>
            <a:r>
              <a:rPr lang="el-GR" sz="3200" dirty="0" smtClean="0"/>
              <a:t>Η διερεύνηση για την  </a:t>
            </a:r>
            <a:r>
              <a:rPr lang="el-GR" sz="3200" b="1" dirty="0" smtClean="0"/>
              <a:t>ανάδειξη της δημιουργικότητας </a:t>
            </a:r>
            <a:r>
              <a:rPr lang="el-GR" sz="3200" dirty="0" smtClean="0"/>
              <a:t>των μαθητών μέσα από την συμμετοχή τους στο  πρόγραμμα «Οδυσσέας 2018».</a:t>
            </a:r>
            <a:endParaRPr lang="en-US" sz="3200" dirty="0" smtClean="0"/>
          </a:p>
          <a:p>
            <a:pPr marL="457200" indent="-457200">
              <a:buFont typeface="Arial" panose="020B0604020202020204" pitchFamily="34" charset="0"/>
              <a:buChar char="•"/>
            </a:pPr>
            <a:endParaRPr lang="el-GR" sz="3200" dirty="0"/>
          </a:p>
        </p:txBody>
      </p:sp>
    </p:spTree>
    <p:extLst>
      <p:ext uri="{BB962C8B-B14F-4D97-AF65-F5344CB8AC3E}">
        <p14:creationId xmlns="" xmlns:p14="http://schemas.microsoft.com/office/powerpoint/2010/main" val="672648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Συμπεράσματα </a:t>
            </a:r>
            <a:r>
              <a:rPr lang="el-GR" sz="3600" dirty="0" smtClean="0">
                <a:solidFill>
                  <a:srgbClr val="931B1B"/>
                </a:solidFill>
              </a:rPr>
              <a:t>- </a:t>
            </a:r>
            <a:r>
              <a:rPr lang="en-US" sz="3600" dirty="0" smtClean="0">
                <a:solidFill>
                  <a:srgbClr val="931B1B"/>
                </a:solidFill>
              </a:rPr>
              <a:t>2</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5" name="9 - Ορθογώνιο"/>
          <p:cNvSpPr/>
          <p:nvPr/>
        </p:nvSpPr>
        <p:spPr>
          <a:xfrm>
            <a:off x="683568" y="1340768"/>
            <a:ext cx="8136904" cy="7171194"/>
          </a:xfrm>
          <a:prstGeom prst="rect">
            <a:avLst/>
          </a:prstGeom>
        </p:spPr>
        <p:txBody>
          <a:bodyPr wrap="square">
            <a:spAutoFit/>
          </a:bodyPr>
          <a:lstStyle/>
          <a:p>
            <a:pPr>
              <a:buFont typeface="Arial" pitchFamily="34" charset="0"/>
              <a:buChar char="•"/>
            </a:pPr>
            <a:r>
              <a:rPr lang="el-GR" sz="3200" dirty="0" smtClean="0"/>
              <a:t> </a:t>
            </a:r>
            <a:r>
              <a:rPr lang="el-GR" sz="3000" dirty="0" smtClean="0"/>
              <a:t>Σημαντικό ρόλο κατέχει το εκπαιδευτικό υλικό του προγράμματος «Οδυσσέας»</a:t>
            </a:r>
            <a:r>
              <a:rPr lang="en-US" sz="3000" dirty="0" smtClean="0"/>
              <a:t>, </a:t>
            </a:r>
            <a:r>
              <a:rPr lang="el-GR" sz="3000" dirty="0" smtClean="0"/>
              <a:t>το οποίο  προάγει</a:t>
            </a:r>
            <a:r>
              <a:rPr lang="el-GR" sz="3000" dirty="0" smtClean="0"/>
              <a:t>:</a:t>
            </a:r>
          </a:p>
          <a:p>
            <a:endParaRPr lang="el-GR" sz="3000" dirty="0" smtClean="0"/>
          </a:p>
          <a:p>
            <a:pPr lvl="1">
              <a:buFont typeface="Wingdings" pitchFamily="2" charset="2"/>
              <a:buChar char="ü"/>
            </a:pPr>
            <a:r>
              <a:rPr lang="el-GR" sz="3000" dirty="0" smtClean="0"/>
              <a:t> Την </a:t>
            </a:r>
            <a:r>
              <a:rPr lang="el-GR" sz="3000" dirty="0" smtClean="0"/>
              <a:t>ε</a:t>
            </a:r>
            <a:r>
              <a:rPr lang="el-GR" sz="3000" dirty="0" smtClean="0"/>
              <a:t>νεργοποίηση </a:t>
            </a:r>
            <a:r>
              <a:rPr lang="el-GR" sz="3000" dirty="0" smtClean="0"/>
              <a:t>των μαθητών στο δικό τους περιβάλλον</a:t>
            </a:r>
            <a:endParaRPr lang="el-GR" sz="3000" dirty="0" smtClean="0"/>
          </a:p>
          <a:p>
            <a:pPr lvl="1">
              <a:buFont typeface="Wingdings" pitchFamily="2" charset="2"/>
              <a:buChar char="ü"/>
            </a:pPr>
            <a:r>
              <a:rPr lang="el-GR" sz="3000" dirty="0" smtClean="0"/>
              <a:t> Την αυτοπεποίθηση </a:t>
            </a:r>
          </a:p>
          <a:p>
            <a:pPr lvl="1">
              <a:buFont typeface="Wingdings" pitchFamily="2" charset="2"/>
              <a:buChar char="ü"/>
            </a:pPr>
            <a:r>
              <a:rPr lang="el-GR" sz="3000" dirty="0" smtClean="0"/>
              <a:t> Την επίλυση προβληματικών καταστάσεων</a:t>
            </a:r>
          </a:p>
          <a:p>
            <a:pPr lvl="1">
              <a:buFont typeface="Wingdings" pitchFamily="2" charset="2"/>
              <a:buChar char="ü"/>
            </a:pPr>
            <a:r>
              <a:rPr lang="el-GR" sz="3000" dirty="0" smtClean="0"/>
              <a:t> Την διεύρυνση γνώσης</a:t>
            </a:r>
          </a:p>
          <a:p>
            <a:pPr lvl="1">
              <a:buFont typeface="Wingdings" pitchFamily="2" charset="2"/>
              <a:buChar char="ü"/>
            </a:pPr>
            <a:r>
              <a:rPr lang="el-GR" sz="3000" dirty="0" smtClean="0"/>
              <a:t> Την </a:t>
            </a:r>
            <a:r>
              <a:rPr lang="el-GR" sz="3000" dirty="0" err="1" smtClean="0"/>
              <a:t>ανακαλυπτική</a:t>
            </a:r>
            <a:r>
              <a:rPr lang="el-GR" sz="3000" dirty="0" smtClean="0"/>
              <a:t> </a:t>
            </a:r>
            <a:r>
              <a:rPr lang="el-GR" sz="3000" dirty="0" smtClean="0"/>
              <a:t>μάθηση</a:t>
            </a:r>
          </a:p>
          <a:p>
            <a:pPr lvl="1">
              <a:buFont typeface="Wingdings" pitchFamily="2" charset="2"/>
              <a:buChar char="ü"/>
            </a:pPr>
            <a:r>
              <a:rPr lang="el-GR" sz="3000" dirty="0" smtClean="0"/>
              <a:t> </a:t>
            </a:r>
            <a:r>
              <a:rPr lang="el-GR" sz="3000" dirty="0" smtClean="0"/>
              <a:t>Την δημιουργία – κατασκευή της γνώσης από τους ίδιους τους μαθητές</a:t>
            </a:r>
            <a:endParaRPr lang="el-GR" sz="3000" dirty="0" smtClean="0"/>
          </a:p>
          <a:p>
            <a:pPr lvl="1"/>
            <a:endParaRPr lang="el-GR" sz="3200" dirty="0" smtClean="0"/>
          </a:p>
          <a:p>
            <a:pPr lvl="1"/>
            <a:endParaRPr lang="el-GR" sz="3200" dirty="0" smtClean="0"/>
          </a:p>
          <a:p>
            <a:pPr lvl="1">
              <a:buFont typeface="Arial" pitchFamily="34" charset="0"/>
              <a:buChar char="•"/>
            </a:pP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Συμπεράσματα </a:t>
            </a:r>
            <a:r>
              <a:rPr lang="el-GR" sz="3600" dirty="0" smtClean="0">
                <a:solidFill>
                  <a:srgbClr val="931B1B"/>
                </a:solidFill>
              </a:rPr>
              <a:t>- </a:t>
            </a:r>
            <a:r>
              <a:rPr lang="en-US" sz="3600" dirty="0" smtClean="0">
                <a:solidFill>
                  <a:srgbClr val="931B1B"/>
                </a:solidFill>
              </a:rPr>
              <a:t>2</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5" name="9 - Ορθογώνιο"/>
          <p:cNvSpPr/>
          <p:nvPr/>
        </p:nvSpPr>
        <p:spPr>
          <a:xfrm>
            <a:off x="827584" y="1412776"/>
            <a:ext cx="7848872" cy="7417415"/>
          </a:xfrm>
          <a:prstGeom prst="rect">
            <a:avLst/>
          </a:prstGeom>
        </p:spPr>
        <p:txBody>
          <a:bodyPr wrap="square">
            <a:spAutoFit/>
          </a:bodyPr>
          <a:lstStyle/>
          <a:p>
            <a:endParaRPr lang="el-GR" sz="3200" dirty="0" smtClean="0"/>
          </a:p>
          <a:p>
            <a:pPr lvl="1">
              <a:buFont typeface="Wingdings" pitchFamily="2" charset="2"/>
              <a:buChar char="ü"/>
            </a:pPr>
            <a:r>
              <a:rPr lang="el-GR" sz="3200" dirty="0" smtClean="0"/>
              <a:t> </a:t>
            </a:r>
            <a:r>
              <a:rPr lang="el-GR" sz="2800" dirty="0" smtClean="0"/>
              <a:t>Έμπνευση για καλύτερες δημιουργικές ιδέες</a:t>
            </a:r>
          </a:p>
          <a:p>
            <a:pPr lvl="1"/>
            <a:r>
              <a:rPr lang="el-GR" sz="2800" dirty="0" smtClean="0"/>
              <a:t> </a:t>
            </a:r>
            <a:endParaRPr lang="el-GR" sz="3200" dirty="0" smtClean="0"/>
          </a:p>
          <a:p>
            <a:pPr lvl="1">
              <a:buFont typeface="Wingdings" pitchFamily="2" charset="2"/>
              <a:buChar char="ü"/>
            </a:pPr>
            <a:r>
              <a:rPr lang="el-GR" sz="2800" dirty="0" smtClean="0"/>
              <a:t> Βελτιωμένες απαντήσεις ως προς την ποιότητα και πρωτοτυπία </a:t>
            </a:r>
          </a:p>
          <a:p>
            <a:pPr lvl="1"/>
            <a:endParaRPr lang="el-GR" sz="2800" dirty="0" smtClean="0"/>
          </a:p>
          <a:p>
            <a:pPr lvl="1">
              <a:buFont typeface="Wingdings" pitchFamily="2" charset="2"/>
              <a:buChar char="ü"/>
            </a:pPr>
            <a:r>
              <a:rPr lang="el-GR" sz="2800" dirty="0" smtClean="0"/>
              <a:t> </a:t>
            </a:r>
            <a:r>
              <a:rPr lang="el-GR" sz="2800" dirty="0" smtClean="0"/>
              <a:t>Βελτίωση του τρόπου σκέψεως </a:t>
            </a:r>
            <a:r>
              <a:rPr lang="el-GR" sz="2800" dirty="0" smtClean="0"/>
              <a:t>(αποκέντρωση) με </a:t>
            </a:r>
            <a:r>
              <a:rPr lang="el-GR" sz="2800" dirty="0" smtClean="0"/>
              <a:t>εύστοχες και περισσότερες  δημιουργικές </a:t>
            </a:r>
            <a:r>
              <a:rPr lang="el-GR" sz="2800" dirty="0" smtClean="0"/>
              <a:t>ιδέες</a:t>
            </a:r>
          </a:p>
          <a:p>
            <a:pPr lvl="1"/>
            <a:r>
              <a:rPr lang="en-US" sz="2800" dirty="0" smtClean="0"/>
              <a:t> </a:t>
            </a:r>
          </a:p>
          <a:p>
            <a:pPr lvl="1">
              <a:buFont typeface="Wingdings" pitchFamily="2" charset="2"/>
              <a:buChar char="ü"/>
            </a:pPr>
            <a:r>
              <a:rPr lang="en-US" sz="2800" dirty="0" smtClean="0"/>
              <a:t> </a:t>
            </a:r>
            <a:r>
              <a:rPr lang="el-GR" sz="2800" dirty="0" smtClean="0"/>
              <a:t>Δεν περιορίζονται σε μία ιδέα, αλλά αναζητούν «τι άλλο;», «τι θα μπορούσα να προσθέσω;»</a:t>
            </a:r>
            <a:endParaRPr lang="el-GR" sz="2800" dirty="0" smtClean="0"/>
          </a:p>
          <a:p>
            <a:pPr lvl="1"/>
            <a:endParaRPr lang="el-GR" sz="3200" dirty="0" smtClean="0"/>
          </a:p>
          <a:p>
            <a:pPr lvl="1"/>
            <a:endParaRPr lang="el-GR" sz="3200" dirty="0" smtClean="0"/>
          </a:p>
          <a:p>
            <a:pPr lvl="1"/>
            <a:endParaRPr lang="el-GR" sz="3200" dirty="0" smtClean="0"/>
          </a:p>
          <a:p>
            <a:pPr lvl="1">
              <a:buFont typeface="Arial" pitchFamily="34" charset="0"/>
              <a:buChar char="•"/>
            </a:pP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a:t>
            </a:r>
            <a:r>
              <a:rPr kumimoji="0" lang="el-GR" sz="2000" b="1" i="1" u="none" strike="noStrike" kern="1200" cap="none" spc="0" normalizeH="0" noProof="0" dirty="0" smtClean="0">
                <a:ln>
                  <a:noFill/>
                </a:ln>
                <a:effectLst/>
                <a:uLnTx/>
                <a:uFillTx/>
                <a:latin typeface="+mj-lt"/>
                <a:ea typeface="+mj-ea"/>
                <a:cs typeface="+mj-cs"/>
              </a:rPr>
              <a:t>2)</a:t>
            </a:r>
            <a:endParaRPr kumimoji="0" lang="el-GR" sz="2000" b="1" i="1" u="none" strike="noStrike" kern="1200" cap="none" spc="0" normalizeH="0" baseline="0" noProof="0" dirty="0">
              <a:ln>
                <a:noFill/>
              </a:ln>
              <a:effectLst/>
              <a:uLnTx/>
              <a:uFillTx/>
              <a:latin typeface="+mj-lt"/>
              <a:ea typeface="+mj-ea"/>
              <a:cs typeface="+mj-cs"/>
            </a:endParaRPr>
          </a:p>
        </p:txBody>
      </p:sp>
      <p:sp>
        <p:nvSpPr>
          <p:cNvPr id="6" name="5 - Ορθογώνιο"/>
          <p:cNvSpPr/>
          <p:nvPr/>
        </p:nvSpPr>
        <p:spPr>
          <a:xfrm>
            <a:off x="1115616" y="764704"/>
            <a:ext cx="6264696" cy="461665"/>
          </a:xfrm>
          <a:prstGeom prst="rect">
            <a:avLst/>
          </a:prstGeom>
        </p:spPr>
        <p:txBody>
          <a:bodyPr wrap="square">
            <a:spAutoFit/>
          </a:bodyPr>
          <a:lstStyle/>
          <a:p>
            <a:r>
              <a:rPr lang="el-GR" i="1" dirty="0" smtClean="0"/>
              <a:t>(Από </a:t>
            </a:r>
            <a:r>
              <a:rPr lang="el-GR" i="1" dirty="0" smtClean="0"/>
              <a:t>τα δημιουργικά κριτήρια του τεστ </a:t>
            </a:r>
            <a:r>
              <a:rPr lang="en-US" i="1" dirty="0" smtClean="0"/>
              <a:t>Guilford</a:t>
            </a:r>
            <a:r>
              <a:rPr lang="el-GR" i="1" dirty="0" smtClean="0"/>
              <a:t>)</a:t>
            </a:r>
            <a:endParaRPr lang="en-US" i="1" dirty="0"/>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a:solidFill>
                  <a:srgbClr val="931B1B"/>
                </a:solidFill>
              </a:rPr>
              <a:t>Συμπεράσματα </a:t>
            </a:r>
            <a:r>
              <a:rPr lang="el-GR" sz="3600" dirty="0" smtClean="0">
                <a:solidFill>
                  <a:srgbClr val="931B1B"/>
                </a:solidFill>
              </a:rPr>
              <a:t>- 3</a:t>
            </a:r>
            <a:r>
              <a:rPr lang="el-GR" sz="3600" baseline="30000" dirty="0" smtClean="0">
                <a:solidFill>
                  <a:srgbClr val="931B1B"/>
                </a:solidFill>
              </a:rPr>
              <a:t>ο</a:t>
            </a:r>
            <a:r>
              <a:rPr lang="el-GR" sz="3600" dirty="0" smtClean="0">
                <a:solidFill>
                  <a:srgbClr val="931B1B"/>
                </a:solidFill>
              </a:rPr>
              <a:t> ερευνητικό ερώτημα</a:t>
            </a:r>
            <a:endParaRPr lang="el-GR" sz="4000" b="1" dirty="0">
              <a:solidFill>
                <a:srgbClr val="931B1B"/>
              </a:solidFill>
            </a:endParaRPr>
          </a:p>
        </p:txBody>
      </p:sp>
      <p:sp>
        <p:nvSpPr>
          <p:cNvPr id="5" name="9 - Ορθογώνιο"/>
          <p:cNvSpPr/>
          <p:nvPr/>
        </p:nvSpPr>
        <p:spPr>
          <a:xfrm>
            <a:off x="827584" y="1268760"/>
            <a:ext cx="7848872" cy="6678751"/>
          </a:xfrm>
          <a:prstGeom prst="rect">
            <a:avLst/>
          </a:prstGeom>
        </p:spPr>
        <p:txBody>
          <a:bodyPr wrap="square">
            <a:spAutoFit/>
          </a:bodyPr>
          <a:lstStyle/>
          <a:p>
            <a:pPr>
              <a:buFont typeface="Arial" pitchFamily="34" charset="0"/>
              <a:buChar char="•"/>
            </a:pPr>
            <a:r>
              <a:rPr lang="el-GR" sz="3200" dirty="0" smtClean="0"/>
              <a:t>  </a:t>
            </a:r>
            <a:r>
              <a:rPr lang="el-GR" sz="3000" dirty="0" smtClean="0"/>
              <a:t>Το πρόγραμμα «Οδυσσέας» βοήθησε σημαντικά τους εκπαιδευτικούς</a:t>
            </a:r>
            <a:r>
              <a:rPr lang="el-GR" sz="3000" dirty="0" smtClean="0"/>
              <a:t>:</a:t>
            </a:r>
          </a:p>
          <a:p>
            <a:endParaRPr lang="el-GR" sz="3000" dirty="0" smtClean="0"/>
          </a:p>
          <a:p>
            <a:pPr lvl="1">
              <a:buFont typeface="Wingdings" pitchFamily="2" charset="2"/>
              <a:buChar char="ü"/>
            </a:pPr>
            <a:r>
              <a:rPr lang="el-GR" sz="3000" dirty="0" smtClean="0"/>
              <a:t> Στην οργάνωση και σχεδιασμό δραστηριοτήτων με χρήση ΤΠΕ </a:t>
            </a:r>
            <a:r>
              <a:rPr lang="el-GR" sz="3000" dirty="0" smtClean="0"/>
              <a:t>και εφαρμογή </a:t>
            </a:r>
            <a:r>
              <a:rPr lang="el-GR" sz="3000" dirty="0" smtClean="0"/>
              <a:t>τους και σε άλλα μαθήματα </a:t>
            </a:r>
            <a:endParaRPr lang="el-GR" sz="3000" dirty="0" smtClean="0"/>
          </a:p>
          <a:p>
            <a:pPr lvl="1"/>
            <a:endParaRPr lang="el-GR" sz="3000" dirty="0" smtClean="0"/>
          </a:p>
          <a:p>
            <a:pPr lvl="1">
              <a:buFont typeface="Wingdings" pitchFamily="2" charset="2"/>
              <a:buChar char="ü"/>
            </a:pPr>
            <a:r>
              <a:rPr lang="el-GR" sz="3000" dirty="0" smtClean="0"/>
              <a:t> Στην διαχείριση της </a:t>
            </a:r>
            <a:r>
              <a:rPr lang="el-GR" sz="3000" dirty="0" smtClean="0"/>
              <a:t>τάξης</a:t>
            </a:r>
          </a:p>
          <a:p>
            <a:pPr lvl="1"/>
            <a:endParaRPr lang="el-GR" sz="3000" dirty="0" smtClean="0"/>
          </a:p>
          <a:p>
            <a:pPr lvl="1">
              <a:buFont typeface="Wingdings" pitchFamily="2" charset="2"/>
              <a:buChar char="ü"/>
            </a:pPr>
            <a:r>
              <a:rPr lang="el-GR" sz="3000" dirty="0" smtClean="0"/>
              <a:t> Στην καλλιέργεια της δική τους δημιουργικότητας </a:t>
            </a:r>
          </a:p>
          <a:p>
            <a:pPr lvl="1"/>
            <a:endParaRPr lang="el-GR" sz="3200" dirty="0" smtClean="0"/>
          </a:p>
          <a:p>
            <a:pPr lvl="1">
              <a:buFont typeface="Arial" pitchFamily="34" charset="0"/>
              <a:buChar char="•"/>
            </a:pP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solidFill>
                  <a:srgbClr val="931B1B"/>
                </a:solidFill>
              </a:rPr>
              <a:t>Συμπεράσματα - 3</a:t>
            </a:r>
            <a:r>
              <a:rPr lang="el-GR" sz="3600" baseline="30000" dirty="0" smtClean="0">
                <a:solidFill>
                  <a:srgbClr val="931B1B"/>
                </a:solidFill>
              </a:rPr>
              <a:t>ο</a:t>
            </a:r>
            <a:r>
              <a:rPr lang="el-GR" sz="3600" dirty="0" smtClean="0">
                <a:solidFill>
                  <a:srgbClr val="931B1B"/>
                </a:solidFill>
              </a:rPr>
              <a:t> ερευνητικό ερώτημα </a:t>
            </a:r>
            <a:endParaRPr lang="el-GR" sz="4000" b="1" dirty="0">
              <a:solidFill>
                <a:srgbClr val="931B1B"/>
              </a:solidFill>
            </a:endParaRPr>
          </a:p>
        </p:txBody>
      </p:sp>
      <p:sp>
        <p:nvSpPr>
          <p:cNvPr id="5" name="9 - Ορθογώνιο"/>
          <p:cNvSpPr/>
          <p:nvPr/>
        </p:nvSpPr>
        <p:spPr>
          <a:xfrm>
            <a:off x="899592" y="1124744"/>
            <a:ext cx="7992888" cy="6217087"/>
          </a:xfrm>
          <a:prstGeom prst="rect">
            <a:avLst/>
          </a:prstGeom>
        </p:spPr>
        <p:txBody>
          <a:bodyPr wrap="square">
            <a:spAutoFit/>
          </a:bodyPr>
          <a:lstStyle/>
          <a:p>
            <a:pPr>
              <a:buFont typeface="Arial" pitchFamily="34" charset="0"/>
              <a:buChar char="•"/>
            </a:pPr>
            <a:r>
              <a:rPr lang="el-GR" sz="3200" dirty="0" smtClean="0"/>
              <a:t> </a:t>
            </a:r>
            <a:r>
              <a:rPr lang="el-GR" sz="3000" dirty="0" smtClean="0"/>
              <a:t>Σημαντική διαπίστωση της έρευνας για τον ρόλο των εκπαιδευτικών στον «Οδυσσέα»</a:t>
            </a:r>
          </a:p>
          <a:p>
            <a:r>
              <a:rPr lang="el-GR" sz="3000" dirty="0" smtClean="0"/>
              <a:t> </a:t>
            </a:r>
          </a:p>
          <a:p>
            <a:pPr lvl="1">
              <a:buFont typeface="Wingdings" pitchFamily="2" charset="2"/>
              <a:buChar char="ü"/>
            </a:pPr>
            <a:r>
              <a:rPr lang="el-GR" sz="3000" dirty="0" smtClean="0"/>
              <a:t> Όταν οι ίδιοι οι εκπαιδευτικοί πιστέψουν πως οι μαθητές τους μπορούν να ενεργοποιηθούν και να αναλάβουν πρωτοβουλίες, τότε οι μαθητές τους θα τα καταφέρουν να το πράξουν και τα αποτελέσματα θα είναι εκπληκτικά, γεμάτα συναισθήματα χαράς, ενθουσιασμού, δημιουργίας και αυτοπεποίθησης</a:t>
            </a:r>
          </a:p>
          <a:p>
            <a:pPr lvl="1"/>
            <a:endParaRPr lang="el-GR" sz="3200" dirty="0" smtClean="0"/>
          </a:p>
          <a:p>
            <a:pPr lvl="1">
              <a:buFont typeface="Arial" pitchFamily="34" charset="0"/>
              <a:buChar char="•"/>
            </a:pP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a:t>
            </a:r>
            <a:r>
              <a:rPr kumimoji="0" lang="el-GR" sz="2000" b="1" i="1" u="none" strike="noStrike" kern="1200" cap="none" spc="0" normalizeH="0" noProof="0" dirty="0" smtClean="0">
                <a:ln>
                  <a:noFill/>
                </a:ln>
                <a:effectLst/>
                <a:uLnTx/>
                <a:uFillTx/>
                <a:latin typeface="+mj-lt"/>
                <a:ea typeface="+mj-ea"/>
                <a:cs typeface="+mj-cs"/>
              </a:rPr>
              <a:t>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solidFill>
                  <a:srgbClr val="931B1B"/>
                </a:solidFill>
              </a:rPr>
              <a:t>Συμπεράσματα </a:t>
            </a:r>
            <a:endParaRPr lang="el-GR" sz="4000" b="1" dirty="0">
              <a:solidFill>
                <a:srgbClr val="931B1B"/>
              </a:solidFill>
            </a:endParaRPr>
          </a:p>
        </p:txBody>
      </p:sp>
      <p:sp>
        <p:nvSpPr>
          <p:cNvPr id="5" name="9 - Ορθογώνιο"/>
          <p:cNvSpPr/>
          <p:nvPr/>
        </p:nvSpPr>
        <p:spPr>
          <a:xfrm>
            <a:off x="899592" y="1124744"/>
            <a:ext cx="7992888" cy="7602081"/>
          </a:xfrm>
          <a:prstGeom prst="rect">
            <a:avLst/>
          </a:prstGeom>
        </p:spPr>
        <p:txBody>
          <a:bodyPr wrap="square">
            <a:spAutoFit/>
          </a:bodyPr>
          <a:lstStyle/>
          <a:p>
            <a:pPr>
              <a:buFont typeface="Arial" pitchFamily="34" charset="0"/>
              <a:buChar char="•"/>
            </a:pPr>
            <a:r>
              <a:rPr lang="el-GR" sz="3200" dirty="0" smtClean="0"/>
              <a:t> </a:t>
            </a:r>
            <a:r>
              <a:rPr lang="el-GR" sz="3000" dirty="0" smtClean="0"/>
              <a:t>Σημαντική </a:t>
            </a:r>
            <a:r>
              <a:rPr lang="el-GR" sz="3000" dirty="0" smtClean="0"/>
              <a:t>διαπίστωση της </a:t>
            </a:r>
            <a:r>
              <a:rPr lang="el-GR" sz="3000" dirty="0" smtClean="0"/>
              <a:t>έρευνας για το πρόγραμμα «Οδυσσέας»</a:t>
            </a:r>
            <a:endParaRPr lang="el-GR" sz="3000" dirty="0" smtClean="0"/>
          </a:p>
          <a:p>
            <a:r>
              <a:rPr lang="el-GR" sz="3000" dirty="0" smtClean="0"/>
              <a:t> </a:t>
            </a:r>
          </a:p>
          <a:p>
            <a:pPr lvl="1">
              <a:buFont typeface="Wingdings" pitchFamily="2" charset="2"/>
              <a:buChar char="ü"/>
            </a:pPr>
            <a:r>
              <a:rPr lang="el-GR" sz="3000" dirty="0" smtClean="0"/>
              <a:t> </a:t>
            </a:r>
            <a:r>
              <a:rPr lang="el-GR" sz="3000" dirty="0" smtClean="0"/>
              <a:t>Ο ενθουσιασμός των μαθητών  προάγει την δημιουργικότητά τους</a:t>
            </a:r>
          </a:p>
          <a:p>
            <a:pPr lvl="1"/>
            <a:endParaRPr lang="el-GR" sz="3000" dirty="0" smtClean="0"/>
          </a:p>
          <a:p>
            <a:pPr lvl="1">
              <a:buFont typeface="Wingdings" pitchFamily="2" charset="2"/>
              <a:buChar char="ü"/>
            </a:pPr>
            <a:r>
              <a:rPr lang="el-GR" sz="3000" dirty="0" smtClean="0"/>
              <a:t> </a:t>
            </a:r>
            <a:r>
              <a:rPr lang="el-GR" sz="3000" dirty="0" smtClean="0"/>
              <a:t>Εφαρμογή της αποκτημένης κριτικής σκέψης και δημιουργικής μάθησης </a:t>
            </a:r>
            <a:r>
              <a:rPr lang="el-GR" sz="3000" i="1" dirty="0" smtClean="0"/>
              <a:t>(από προηγούμενο πρόγραμμα)</a:t>
            </a:r>
            <a:r>
              <a:rPr lang="el-GR" sz="3000" dirty="0" smtClean="0"/>
              <a:t>  από τους μαθητές του Ψυχικού </a:t>
            </a:r>
            <a:r>
              <a:rPr lang="el-GR" sz="3000" dirty="0" smtClean="0"/>
              <a:t>με ποιοτική μεταβίβαση </a:t>
            </a:r>
            <a:r>
              <a:rPr lang="el-GR" sz="3000" dirty="0" smtClean="0"/>
              <a:t>στο φετινό πρόγραμμα «Οδυσσέας 2018»</a:t>
            </a:r>
          </a:p>
          <a:p>
            <a:pPr lvl="1"/>
            <a:endParaRPr lang="el-GR" sz="3000" dirty="0" smtClean="0"/>
          </a:p>
          <a:p>
            <a:pPr lvl="1">
              <a:buFont typeface="Wingdings" pitchFamily="2" charset="2"/>
              <a:buChar char="ü"/>
            </a:pPr>
            <a:endParaRPr lang="el-GR" sz="3000" dirty="0" smtClean="0"/>
          </a:p>
          <a:p>
            <a:pPr lvl="1"/>
            <a:endParaRPr lang="el-GR" sz="3200" dirty="0" smtClean="0"/>
          </a:p>
          <a:p>
            <a:pPr lvl="1">
              <a:buFont typeface="Arial" pitchFamily="34" charset="0"/>
              <a:buChar char="•"/>
            </a:pPr>
            <a:endParaRPr lang="en-US" sz="32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a:t>
            </a:r>
            <a:r>
              <a:rPr kumimoji="0" lang="el-GR" sz="2000" b="1" i="1" u="none" strike="noStrike" kern="1200" cap="none" spc="0" normalizeH="0" noProof="0" dirty="0" smtClean="0">
                <a:ln>
                  <a:noFill/>
                </a:ln>
                <a:effectLst/>
                <a:uLnTx/>
                <a:uFillTx/>
                <a:latin typeface="+mj-lt"/>
                <a:ea typeface="+mj-ea"/>
                <a:cs typeface="+mj-cs"/>
              </a:rPr>
              <a:t>1)</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solidFill>
                  <a:srgbClr val="931B1B"/>
                </a:solidFill>
              </a:rPr>
              <a:t>Προτάσεις – Κατευθύνσεις για μελλοντική έρευνα </a:t>
            </a:r>
            <a:endParaRPr lang="el-GR" sz="4000" b="1" dirty="0">
              <a:solidFill>
                <a:srgbClr val="931B1B"/>
              </a:solidFill>
            </a:endParaRPr>
          </a:p>
        </p:txBody>
      </p:sp>
      <p:sp>
        <p:nvSpPr>
          <p:cNvPr id="5" name="9 - Ορθογώνιο"/>
          <p:cNvSpPr/>
          <p:nvPr/>
        </p:nvSpPr>
        <p:spPr>
          <a:xfrm>
            <a:off x="827584" y="1348800"/>
            <a:ext cx="8316416" cy="5201424"/>
          </a:xfrm>
          <a:prstGeom prst="rect">
            <a:avLst/>
          </a:prstGeom>
        </p:spPr>
        <p:txBody>
          <a:bodyPr wrap="square">
            <a:spAutoFit/>
          </a:bodyPr>
          <a:lstStyle/>
          <a:p>
            <a:pPr lvl="1"/>
            <a:r>
              <a:rPr lang="el-GR" sz="3000" dirty="0" smtClean="0"/>
              <a:t>Τα </a:t>
            </a:r>
            <a:r>
              <a:rPr lang="el-GR" sz="3000" dirty="0" smtClean="0"/>
              <a:t>αποτελέσματα της έρευνας μπορούν να χρησιμοποιηθούν για</a:t>
            </a:r>
            <a:r>
              <a:rPr lang="el-GR" sz="3000" dirty="0" smtClean="0"/>
              <a:t>:</a:t>
            </a:r>
          </a:p>
          <a:p>
            <a:pPr lvl="1"/>
            <a:endParaRPr lang="en-US" sz="3000" dirty="0" smtClean="0"/>
          </a:p>
          <a:p>
            <a:pPr lvl="1">
              <a:buFont typeface="Wingdings" pitchFamily="2" charset="2"/>
              <a:buChar char="ü"/>
            </a:pPr>
            <a:r>
              <a:rPr lang="el-GR" sz="3000" dirty="0" smtClean="0"/>
              <a:t>περαιτέρω </a:t>
            </a:r>
            <a:r>
              <a:rPr lang="el-GR" sz="3000" dirty="0" smtClean="0"/>
              <a:t>έρευνα σε μεγαλύτερο δείγμα με επιπλέον διάλογο στην «</a:t>
            </a:r>
            <a:r>
              <a:rPr lang="en-US" sz="3000" dirty="0" smtClean="0"/>
              <a:t>on-line</a:t>
            </a:r>
            <a:r>
              <a:rPr lang="el-GR" sz="3000" dirty="0" smtClean="0"/>
              <a:t>» επικοινωνία</a:t>
            </a:r>
          </a:p>
          <a:p>
            <a:pPr lvl="1"/>
            <a:endParaRPr lang="el-GR" sz="3000" dirty="0" smtClean="0"/>
          </a:p>
          <a:p>
            <a:pPr lvl="1">
              <a:buFont typeface="Wingdings" pitchFamily="2" charset="2"/>
              <a:buChar char="ü"/>
            </a:pPr>
            <a:r>
              <a:rPr lang="el-GR" sz="3000" dirty="0" smtClean="0"/>
              <a:t> να διερευνηθεί εάν αναπτύσσονται και άλλοι τομείς της προσωπικότητας των μαθητών (γλωσσική ανάπτυξη, ικανότητα αντίληψης εννοιών)</a:t>
            </a:r>
            <a:endParaRPr lang="en-US" sz="3000" dirty="0" smtClean="0"/>
          </a:p>
          <a:p>
            <a:pPr>
              <a:buFont typeface="Arial" pitchFamily="34" charset="0"/>
              <a:buChar char="•"/>
            </a:pPr>
            <a:endParaRPr lang="el-GR" sz="32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0.70"/>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solidFill>
                  <a:srgbClr val="931B1B"/>
                </a:solidFill>
              </a:rPr>
              <a:t>Προτάσεις – Κατευθύνσεις για μελλοντική έρευνα </a:t>
            </a:r>
            <a:endParaRPr lang="el-GR" sz="4000" b="1" dirty="0">
              <a:solidFill>
                <a:srgbClr val="931B1B"/>
              </a:solidFill>
            </a:endParaRPr>
          </a:p>
        </p:txBody>
      </p:sp>
      <p:sp>
        <p:nvSpPr>
          <p:cNvPr id="5" name="9 - Ορθογώνιο"/>
          <p:cNvSpPr/>
          <p:nvPr/>
        </p:nvSpPr>
        <p:spPr>
          <a:xfrm>
            <a:off x="683568" y="1196752"/>
            <a:ext cx="8316416" cy="3816429"/>
          </a:xfrm>
          <a:prstGeom prst="rect">
            <a:avLst/>
          </a:prstGeom>
        </p:spPr>
        <p:txBody>
          <a:bodyPr wrap="square">
            <a:spAutoFit/>
          </a:bodyPr>
          <a:lstStyle/>
          <a:p>
            <a:endParaRPr lang="el-GR" sz="3000" dirty="0" smtClean="0"/>
          </a:p>
          <a:p>
            <a:pPr lvl="1">
              <a:buFont typeface="Wingdings" pitchFamily="2" charset="2"/>
              <a:buChar char="ü"/>
            </a:pPr>
            <a:r>
              <a:rPr lang="el-GR" sz="3000" dirty="0" smtClean="0"/>
              <a:t> επέκταση του «Οδυσσέα» σε άλλες βαθμίδες της εκπαίδευσης με κύριο στόχο την ανάδειξη της δημιουργικότητας (κριτική σκέψη των μαθητών)</a:t>
            </a:r>
          </a:p>
          <a:p>
            <a:pPr lvl="1"/>
            <a:endParaRPr lang="el-GR" sz="3000" dirty="0" smtClean="0"/>
          </a:p>
          <a:p>
            <a:pPr lvl="1">
              <a:buFont typeface="Wingdings" pitchFamily="2" charset="2"/>
              <a:buChar char="ü"/>
            </a:pPr>
            <a:r>
              <a:rPr lang="el-GR" sz="3000" dirty="0" smtClean="0"/>
              <a:t> στην παρούσα έρευνα να ενσωματωθούν και οι απόψεις των κηδεμόνων με σκοπό την βελτίωση του προγράμματος</a:t>
            </a:r>
            <a:endParaRPr lang="el-GR" sz="3000" dirty="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332656"/>
            <a:ext cx="7776864" cy="576064"/>
          </a:xfrm>
        </p:spPr>
        <p:txBody>
          <a:bodyPr>
            <a:noAutofit/>
          </a:bodyPr>
          <a:lstStyle/>
          <a:p>
            <a:r>
              <a:rPr lang="el-GR" sz="3600" dirty="0" smtClean="0">
                <a:solidFill>
                  <a:srgbClr val="931B1B"/>
                </a:solidFill>
              </a:rPr>
              <a:t>Προτάσεις – Κατευθύνσεις για μελλοντική έρευνα </a:t>
            </a:r>
            <a:endParaRPr lang="el-GR" sz="4000" b="1" dirty="0">
              <a:solidFill>
                <a:srgbClr val="931B1B"/>
              </a:solidFill>
            </a:endParaRPr>
          </a:p>
        </p:txBody>
      </p:sp>
      <p:sp>
        <p:nvSpPr>
          <p:cNvPr id="5" name="9 - Ορθογώνιο"/>
          <p:cNvSpPr/>
          <p:nvPr/>
        </p:nvSpPr>
        <p:spPr>
          <a:xfrm>
            <a:off x="827584" y="1196752"/>
            <a:ext cx="8316416" cy="5324535"/>
          </a:xfrm>
          <a:prstGeom prst="rect">
            <a:avLst/>
          </a:prstGeom>
        </p:spPr>
        <p:txBody>
          <a:bodyPr wrap="square">
            <a:spAutoFit/>
          </a:bodyPr>
          <a:lstStyle/>
          <a:p>
            <a:pPr>
              <a:buFont typeface="Arial" pitchFamily="34" charset="0"/>
              <a:buChar char="•"/>
            </a:pPr>
            <a:r>
              <a:rPr lang="el-GR" sz="3200" dirty="0" smtClean="0"/>
              <a:t> </a:t>
            </a:r>
            <a:r>
              <a:rPr lang="el-GR" sz="2800" dirty="0" smtClean="0"/>
              <a:t>Ζητήματα τα οποία ανοίγονται για το μέλλον:</a:t>
            </a:r>
          </a:p>
          <a:p>
            <a:pPr>
              <a:buFont typeface="Arial" pitchFamily="34" charset="0"/>
              <a:buChar char="•"/>
            </a:pPr>
            <a:endParaRPr lang="el-GR" sz="2800" dirty="0" smtClean="0"/>
          </a:p>
          <a:p>
            <a:pPr lvl="1">
              <a:buFont typeface="Wingdings" pitchFamily="2" charset="2"/>
              <a:buChar char="ü"/>
            </a:pPr>
            <a:r>
              <a:rPr lang="el-GR" sz="2800" dirty="0" smtClean="0"/>
              <a:t> Βαθμός και ποιότητα διατήρησης της γνώσης</a:t>
            </a:r>
          </a:p>
          <a:p>
            <a:pPr lvl="1"/>
            <a:endParaRPr lang="en-US" sz="2800" dirty="0" smtClean="0"/>
          </a:p>
          <a:p>
            <a:pPr lvl="1">
              <a:buFont typeface="Wingdings" pitchFamily="2" charset="2"/>
              <a:buChar char="ü"/>
            </a:pPr>
            <a:r>
              <a:rPr lang="el-GR" sz="2800" dirty="0" smtClean="0"/>
              <a:t> Βαθμός και ποιότητα μεταβίβασης της δημιουργικής </a:t>
            </a:r>
            <a:r>
              <a:rPr lang="el-GR" sz="2800" dirty="0" smtClean="0"/>
              <a:t>μάθησης σε άλλο γνωστικό αντικείμενο </a:t>
            </a:r>
            <a:endParaRPr lang="el-GR" sz="2800" dirty="0" smtClean="0"/>
          </a:p>
          <a:p>
            <a:pPr lvl="1"/>
            <a:endParaRPr lang="en-US" sz="2800" dirty="0" smtClean="0"/>
          </a:p>
          <a:p>
            <a:pPr lvl="1">
              <a:buFont typeface="Wingdings" pitchFamily="2" charset="2"/>
              <a:buChar char="ü"/>
            </a:pPr>
            <a:r>
              <a:rPr lang="en-US" sz="2800" dirty="0" smtClean="0"/>
              <a:t> </a:t>
            </a:r>
            <a:r>
              <a:rPr lang="el-GR" sz="2800" dirty="0" smtClean="0"/>
              <a:t>Σύγκριση αποτελεσμάτων πειραματικής έρευνας για την ανάδειξη της δημιουργικότητας σε δύο ομάδες μαθητών</a:t>
            </a:r>
            <a:endParaRPr lang="en-US" sz="2800" dirty="0" smtClean="0"/>
          </a:p>
          <a:p>
            <a:pPr lvl="1"/>
            <a:endParaRPr lang="en-US" sz="2800" dirty="0" smtClean="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a:t>
            </a:r>
            <a:r>
              <a:rPr lang="el-GR" sz="2000" b="1" i="1" dirty="0" smtClean="0">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 </a:t>
            </a:r>
            <a:r>
              <a:rPr kumimoji="0" lang="el-GR" sz="2000" b="1" i="1" u="none" strike="noStrike" kern="1200" cap="none" spc="0" normalizeH="0" noProof="0" dirty="0" smtClean="0">
                <a:ln>
                  <a:noFill/>
                </a:ln>
                <a:effectLst/>
                <a:uLnTx/>
                <a:uFillTx/>
                <a:latin typeface="+mj-lt"/>
                <a:ea typeface="+mj-ea"/>
                <a:cs typeface="+mj-cs"/>
              </a:rPr>
              <a:t>από </a:t>
            </a:r>
            <a:r>
              <a:rPr kumimoji="0" lang="en-US" sz="2000" b="1" i="1" u="none" strike="noStrike" kern="1200" cap="none" spc="0" normalizeH="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7049836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115616" y="2852936"/>
            <a:ext cx="7632848" cy="646331"/>
          </a:xfrm>
          <a:prstGeom prst="rect">
            <a:avLst/>
          </a:prstGeom>
        </p:spPr>
        <p:txBody>
          <a:bodyPr wrap="square">
            <a:spAutoFit/>
          </a:bodyPr>
          <a:lstStyle/>
          <a:p>
            <a:r>
              <a:rPr lang="el-GR" sz="3600" b="1" dirty="0">
                <a:solidFill>
                  <a:srgbClr val="931B1B"/>
                </a:solidFill>
              </a:rPr>
              <a:t>Σας ευχαριστώ για την προσοχή σας</a:t>
            </a:r>
          </a:p>
        </p:txBody>
      </p:sp>
    </p:spTree>
    <p:extLst>
      <p:ext uri="{BB962C8B-B14F-4D97-AF65-F5344CB8AC3E}">
        <p14:creationId xmlns="" xmlns:p14="http://schemas.microsoft.com/office/powerpoint/2010/main" val="1026120844"/>
      </p:ext>
    </p:extLst>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404664"/>
            <a:ext cx="7776864" cy="576064"/>
          </a:xfrm>
        </p:spPr>
        <p:txBody>
          <a:bodyPr>
            <a:noAutofit/>
          </a:bodyPr>
          <a:lstStyle/>
          <a:p>
            <a:r>
              <a:rPr lang="el-GR" sz="3600" dirty="0" smtClean="0">
                <a:solidFill>
                  <a:srgbClr val="931B1B"/>
                </a:solidFill>
              </a:rPr>
              <a:t>Ερευνητικά Ερωτήματα</a:t>
            </a:r>
            <a:endParaRPr lang="el-GR" sz="4000" b="1" dirty="0">
              <a:solidFill>
                <a:srgbClr val="931B1B"/>
              </a:solidFill>
            </a:endParaRPr>
          </a:p>
        </p:txBody>
      </p:sp>
      <p:sp>
        <p:nvSpPr>
          <p:cNvPr id="4" name="9 - Ορθογώνιο"/>
          <p:cNvSpPr/>
          <p:nvPr/>
        </p:nvSpPr>
        <p:spPr>
          <a:xfrm>
            <a:off x="791072" y="1052736"/>
            <a:ext cx="8352928" cy="5786199"/>
          </a:xfrm>
          <a:prstGeom prst="rect">
            <a:avLst/>
          </a:prstGeom>
        </p:spPr>
        <p:txBody>
          <a:bodyPr wrap="square">
            <a:spAutoFit/>
          </a:bodyPr>
          <a:lstStyle/>
          <a:p>
            <a:pPr marL="514350" indent="-514350"/>
            <a:r>
              <a:rPr lang="el-GR" sz="2600" dirty="0" smtClean="0"/>
              <a:t>1ο: Ποιες είναι οι απόψεις των μαθητών σχετικά με την συμμετοχή τους στο εκπαιδευτικό πρόγραμμα αξιοποίησης τηλεδιασκέψεων «Οδυσσέας </a:t>
            </a:r>
            <a:r>
              <a:rPr lang="el-GR" sz="2600" dirty="0" smtClean="0"/>
              <a:t>2018»</a:t>
            </a:r>
            <a:r>
              <a:rPr lang="el-GR" sz="2600" dirty="0" smtClean="0"/>
              <a:t>;</a:t>
            </a:r>
            <a:endParaRPr lang="el-GR" sz="2600" dirty="0" smtClean="0"/>
          </a:p>
          <a:p>
            <a:pPr marL="514350" indent="-514350"/>
            <a:r>
              <a:rPr lang="el-GR" sz="2600" dirty="0" smtClean="0"/>
              <a:t> </a:t>
            </a:r>
          </a:p>
          <a:p>
            <a:pPr marL="514350" indent="-514350"/>
            <a:r>
              <a:rPr lang="el-GR" sz="2600" dirty="0" smtClean="0"/>
              <a:t>2ο: Πως καλλιεργείται  η δημιουργικότητα των μαθητών μέσα από το πρόγραμμα «Οδυσσέας 2018» και πως αυτό ενδεχομένως επιδρά στην καλλιέργεια της δημιουργικής σκέψης και έκφρασης των μαθητών;</a:t>
            </a:r>
          </a:p>
          <a:p>
            <a:pPr marL="514350" indent="-514350"/>
            <a:endParaRPr lang="el-GR" sz="2600" dirty="0" smtClean="0"/>
          </a:p>
          <a:p>
            <a:pPr marL="514350" indent="-514350"/>
            <a:r>
              <a:rPr lang="el-GR" sz="2600" dirty="0" smtClean="0"/>
              <a:t>3ο: Ποιος είναι ο ρόλος του δασκάλου για την υλοποίηση αποτελεσματικών διαδραστικών τηλεδιασκέψεων στις τελευταίες τάξεις του δημοτικού σχολείου;</a:t>
            </a:r>
            <a:endParaRPr lang="en-US" sz="2600" dirty="0" smtClean="0"/>
          </a:p>
          <a:p>
            <a:pPr marL="514350" indent="-514350"/>
            <a:endParaRPr lang="en-US" sz="2600" dirty="0" smtClean="0"/>
          </a:p>
          <a:p>
            <a:pPr marL="514350" indent="-514350"/>
            <a:endParaRPr lang="el-GR" sz="3200" dirty="0"/>
          </a:p>
        </p:txBody>
      </p:sp>
    </p:spTree>
    <p:extLst>
      <p:ext uri="{BB962C8B-B14F-4D97-AF65-F5344CB8AC3E}">
        <p14:creationId xmlns="" xmlns:p14="http://schemas.microsoft.com/office/powerpoint/2010/main" val="1538920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solidFill>
                  <a:srgbClr val="931B1B"/>
                </a:solidFill>
              </a:rPr>
              <a:t>Θεωρητικό Πλαίσιο</a:t>
            </a:r>
            <a:endParaRPr lang="el-GR" sz="3600" b="1" dirty="0">
              <a:solidFill>
                <a:srgbClr val="931B1B"/>
              </a:solidFill>
            </a:endParaRPr>
          </a:p>
        </p:txBody>
      </p:sp>
      <p:sp>
        <p:nvSpPr>
          <p:cNvPr id="4" name="9 - Ορθογώνιο"/>
          <p:cNvSpPr/>
          <p:nvPr/>
        </p:nvSpPr>
        <p:spPr>
          <a:xfrm>
            <a:off x="827584" y="1556792"/>
            <a:ext cx="7560840" cy="6001643"/>
          </a:xfrm>
          <a:prstGeom prst="rect">
            <a:avLst/>
          </a:prstGeom>
        </p:spPr>
        <p:txBody>
          <a:bodyPr wrap="square">
            <a:spAutoFit/>
          </a:bodyPr>
          <a:lstStyle/>
          <a:p>
            <a:pPr lvl="0">
              <a:buFont typeface="Wingdings" pitchFamily="2" charset="2"/>
              <a:buChar char="ü"/>
            </a:pPr>
            <a:r>
              <a:rPr lang="el-GR" sz="3200" dirty="0" smtClean="0"/>
              <a:t> Δημιουργικότητα και εκπαίδευση</a:t>
            </a:r>
            <a:endParaRPr lang="el-GR" sz="3200" dirty="0" smtClean="0">
              <a:latin typeface="Cambria" pitchFamily="18" charset="0"/>
              <a:ea typeface="Times New Roman" pitchFamily="18" charset="0"/>
              <a:cs typeface="Times New Roman" pitchFamily="18" charset="0"/>
            </a:endParaRPr>
          </a:p>
          <a:p>
            <a:pPr lvl="0">
              <a:buFont typeface="Wingdings" pitchFamily="2" charset="2"/>
              <a:buChar char="ü"/>
            </a:pPr>
            <a:r>
              <a:rPr lang="el-GR" sz="3200" dirty="0" smtClean="0">
                <a:latin typeface="Cambria" pitchFamily="18" charset="0"/>
                <a:ea typeface="Times New Roman" pitchFamily="18" charset="0"/>
                <a:cs typeface="Times New Roman" pitchFamily="18" charset="0"/>
              </a:rPr>
              <a:t> Θεωρητικό πρότυπο του </a:t>
            </a:r>
            <a:r>
              <a:rPr lang="en-US" sz="3200" dirty="0" smtClean="0">
                <a:latin typeface="Cambria" pitchFamily="18" charset="0"/>
                <a:ea typeface="Times New Roman" pitchFamily="18" charset="0"/>
                <a:cs typeface="Times New Roman" pitchFamily="18" charset="0"/>
              </a:rPr>
              <a:t>Guilford</a:t>
            </a:r>
          </a:p>
          <a:p>
            <a:pPr lvl="0">
              <a:buFont typeface="Wingdings" pitchFamily="2" charset="2"/>
              <a:buChar char="ü"/>
            </a:pPr>
            <a:r>
              <a:rPr lang="el-GR" sz="3200" dirty="0" smtClean="0">
                <a:latin typeface="Cambria" pitchFamily="18" charset="0"/>
                <a:ea typeface="Times New Roman" pitchFamily="18" charset="0"/>
                <a:cs typeface="Times New Roman" pitchFamily="18" charset="0"/>
              </a:rPr>
              <a:t> Η καλλιέργεια της δημιουργικότητας στο σχολείο και ο ρόλος του παιδαγωγού</a:t>
            </a:r>
          </a:p>
          <a:p>
            <a:pPr lvl="0">
              <a:buFont typeface="Wingdings" pitchFamily="2" charset="2"/>
              <a:buChar char="ü"/>
            </a:pPr>
            <a:r>
              <a:rPr lang="el-GR" sz="3200" dirty="0" smtClean="0"/>
              <a:t> Μέτρηση της δημιουργικότητας </a:t>
            </a:r>
            <a:r>
              <a:rPr lang="en-US" sz="3200" dirty="0" smtClean="0"/>
              <a:t>(</a:t>
            </a:r>
            <a:r>
              <a:rPr lang="el-GR" sz="3200" i="1" dirty="0" smtClean="0"/>
              <a:t>τεστ αποκλίνουσας σκέψης του </a:t>
            </a:r>
            <a:r>
              <a:rPr lang="en-US" sz="3200" i="1" dirty="0" smtClean="0"/>
              <a:t>Guilford</a:t>
            </a:r>
            <a:r>
              <a:rPr lang="en-US" sz="3200" dirty="0" smtClean="0"/>
              <a:t>)</a:t>
            </a:r>
          </a:p>
          <a:p>
            <a:pPr lvl="0">
              <a:buFont typeface="Wingdings" pitchFamily="2" charset="2"/>
              <a:buChar char="ü"/>
            </a:pPr>
            <a:r>
              <a:rPr lang="el-GR" sz="3200" dirty="0" smtClean="0"/>
              <a:t> Χαρακτηριστικά του δημιουργικού μαθητή</a:t>
            </a:r>
          </a:p>
          <a:p>
            <a:pPr>
              <a:buFont typeface="Wingdings" pitchFamily="2" charset="2"/>
              <a:buChar char="ü"/>
            </a:pPr>
            <a:endParaRPr lang="en-US" sz="3200" dirty="0" smtClean="0"/>
          </a:p>
          <a:p>
            <a:pPr lvl="0"/>
            <a:endParaRPr lang="en-US" sz="3200" b="1" dirty="0" smtClean="0">
              <a:solidFill>
                <a:srgbClr val="4F81BD"/>
              </a:solidFill>
              <a:latin typeface="Cambria" pitchFamily="18" charset="0"/>
              <a:ea typeface="Times New Roman" pitchFamily="18" charset="0"/>
              <a:cs typeface="Times New Roman" pitchFamily="18" charset="0"/>
            </a:endParaRPr>
          </a:p>
          <a:p>
            <a:endParaRPr lang="el-GR" sz="3200" dirty="0" smtClean="0"/>
          </a:p>
          <a:p>
            <a:endParaRPr lang="el-GR" sz="3200" dirty="0" smtClean="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4)</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581669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smtClean="0">
                <a:solidFill>
                  <a:srgbClr val="931B1B"/>
                </a:solidFill>
              </a:rPr>
              <a:t>Θεωρητικό Πλαίσιο</a:t>
            </a:r>
            <a:endParaRPr lang="el-GR" sz="3600" b="1" dirty="0"/>
          </a:p>
        </p:txBody>
      </p:sp>
      <p:sp>
        <p:nvSpPr>
          <p:cNvPr id="4" name="9 - Ορθογώνιο"/>
          <p:cNvSpPr/>
          <p:nvPr/>
        </p:nvSpPr>
        <p:spPr>
          <a:xfrm>
            <a:off x="1043608" y="1412776"/>
            <a:ext cx="7704856" cy="584775"/>
          </a:xfrm>
          <a:prstGeom prst="rect">
            <a:avLst/>
          </a:prstGeom>
        </p:spPr>
        <p:txBody>
          <a:bodyPr wrap="square">
            <a:spAutoFit/>
          </a:bodyPr>
          <a:lstStyle/>
          <a:p>
            <a:r>
              <a:rPr lang="el-GR" sz="3200" b="1" dirty="0" smtClean="0"/>
              <a:t>Δημιουργικός μαθητής:</a:t>
            </a:r>
          </a:p>
        </p:txBody>
      </p:sp>
      <p:pic>
        <p:nvPicPr>
          <p:cNvPr id="5" name="3 - Εικόνα" descr="creative pupil.jpg"/>
          <p:cNvPicPr/>
          <p:nvPr/>
        </p:nvPicPr>
        <p:blipFill>
          <a:blip r:embed="rId2" cstate="print"/>
          <a:stretch>
            <a:fillRect/>
          </a:stretch>
        </p:blipFill>
        <p:spPr>
          <a:xfrm>
            <a:off x="2123728" y="1988840"/>
            <a:ext cx="5022122" cy="4030039"/>
          </a:xfrm>
          <a:prstGeom prst="rect">
            <a:avLst/>
          </a:prstGeom>
        </p:spPr>
      </p:pic>
      <p:sp>
        <p:nvSpPr>
          <p:cNvPr id="6"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από 4)</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581669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476672"/>
            <a:ext cx="7560840" cy="765652"/>
          </a:xfrm>
        </p:spPr>
        <p:txBody>
          <a:bodyPr>
            <a:noAutofit/>
          </a:bodyPr>
          <a:lstStyle/>
          <a:p>
            <a:r>
              <a:rPr lang="el-GR" sz="3600" dirty="0" smtClean="0">
                <a:solidFill>
                  <a:srgbClr val="931B1B"/>
                </a:solidFill>
              </a:rPr>
              <a:t>Θεωρητικό Πλαίσιο</a:t>
            </a:r>
            <a:endParaRPr lang="el-GR" sz="3600" b="1" dirty="0"/>
          </a:p>
        </p:txBody>
      </p:sp>
      <p:sp>
        <p:nvSpPr>
          <p:cNvPr id="53" name="9 - Ορθογώνιο"/>
          <p:cNvSpPr/>
          <p:nvPr/>
        </p:nvSpPr>
        <p:spPr>
          <a:xfrm>
            <a:off x="827584" y="1556792"/>
            <a:ext cx="7920880" cy="7540526"/>
          </a:xfrm>
          <a:prstGeom prst="rect">
            <a:avLst/>
          </a:prstGeom>
        </p:spPr>
        <p:txBody>
          <a:bodyPr wrap="square">
            <a:spAutoFit/>
          </a:bodyPr>
          <a:lstStyle/>
          <a:p>
            <a:pPr>
              <a:buFont typeface="Wingdings" pitchFamily="2" charset="2"/>
              <a:buChar char="ü"/>
            </a:pPr>
            <a:r>
              <a:rPr lang="el-GR" sz="3200" dirty="0" smtClean="0"/>
              <a:t> Σχολική </a:t>
            </a:r>
            <a:r>
              <a:rPr lang="el-GR" sz="3200" dirty="0" err="1" smtClean="0"/>
              <a:t>ΕξΑΕ</a:t>
            </a:r>
            <a:endParaRPr lang="el-GR" sz="3200" dirty="0" smtClean="0"/>
          </a:p>
          <a:p>
            <a:pPr>
              <a:buFont typeface="Wingdings" pitchFamily="2" charset="2"/>
              <a:buChar char="ü"/>
            </a:pPr>
            <a:r>
              <a:rPr lang="el-GR" sz="3200" dirty="0" smtClean="0"/>
              <a:t> Διαδραστική Τηλεδιάσκεψη -Διδακτική Αξιοποίηση </a:t>
            </a:r>
          </a:p>
          <a:p>
            <a:pPr>
              <a:buFont typeface="Wingdings" pitchFamily="2" charset="2"/>
              <a:buChar char="ü"/>
            </a:pPr>
            <a:r>
              <a:rPr lang="el-GR" sz="3200" dirty="0" smtClean="0"/>
              <a:t>Τεχνολογίες της Πληροφορίας και της Επικοινωνίας  (ΤΠΕ) </a:t>
            </a:r>
          </a:p>
          <a:p>
            <a:pPr>
              <a:buFont typeface="Wingdings" pitchFamily="2" charset="2"/>
              <a:buChar char="ü"/>
            </a:pPr>
            <a:r>
              <a:rPr lang="el-GR" sz="3200" dirty="0" smtClean="0"/>
              <a:t> Πρόγραμμα «Οδυσσέας»</a:t>
            </a:r>
          </a:p>
          <a:p>
            <a:pPr>
              <a:buFont typeface="Wingdings" pitchFamily="2" charset="2"/>
              <a:buChar char="ü"/>
            </a:pPr>
            <a:r>
              <a:rPr lang="el-GR" sz="3200" dirty="0" smtClean="0"/>
              <a:t> Εκπαιδευτικό υλικό του «Οδυσσέα»</a:t>
            </a:r>
          </a:p>
          <a:p>
            <a:pPr>
              <a:buFont typeface="Wingdings" pitchFamily="2" charset="2"/>
              <a:buChar char="ü"/>
            </a:pPr>
            <a:r>
              <a:rPr lang="el-GR" sz="3200" dirty="0" smtClean="0"/>
              <a:t> Πρόγραμμα «Οδυσσέας 2018»</a:t>
            </a:r>
            <a:endParaRPr lang="en-US" sz="3200" dirty="0" smtClean="0"/>
          </a:p>
          <a:p>
            <a:endParaRPr lang="el-GR" sz="3200" dirty="0" smtClean="0"/>
          </a:p>
          <a:p>
            <a:endParaRPr lang="el-GR" sz="3200" b="1" dirty="0" smtClean="0"/>
          </a:p>
          <a:p>
            <a:endParaRPr lang="el-GR" sz="3200" b="1" dirty="0" smtClean="0"/>
          </a:p>
          <a:p>
            <a:endParaRPr lang="el-GR" sz="3200" b="1" dirty="0" smtClean="0"/>
          </a:p>
          <a:p>
            <a:endParaRPr lang="el-GR" sz="3200" b="1" dirty="0" smtClean="0"/>
          </a:p>
          <a:p>
            <a:endParaRPr lang="el-GR" sz="3200" dirty="0" smtClean="0"/>
          </a:p>
          <a:p>
            <a:endParaRPr lang="el-GR" sz="3600" dirty="0" smtClean="0"/>
          </a:p>
        </p:txBody>
      </p:sp>
      <p:sp>
        <p:nvSpPr>
          <p:cNvPr id="4"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(3</a:t>
            </a:r>
            <a:r>
              <a:rPr kumimoji="0" lang="el-GR" sz="2000" b="1" i="1" u="none" strike="noStrike" kern="1200" cap="none" spc="0" normalizeH="0" noProof="0" dirty="0" smtClean="0">
                <a:ln>
                  <a:noFill/>
                </a:ln>
                <a:effectLst/>
                <a:uLnTx/>
                <a:uFillTx/>
                <a:latin typeface="+mj-lt"/>
                <a:ea typeface="+mj-ea"/>
                <a:cs typeface="+mj-cs"/>
              </a:rPr>
              <a:t> από 4)</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5816692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59632" y="476672"/>
            <a:ext cx="7560840" cy="765652"/>
          </a:xfrm>
        </p:spPr>
        <p:txBody>
          <a:bodyPr>
            <a:noAutofit/>
          </a:bodyPr>
          <a:lstStyle/>
          <a:p>
            <a:r>
              <a:rPr lang="el-GR" sz="3600" dirty="0" smtClean="0">
                <a:solidFill>
                  <a:srgbClr val="931B1B"/>
                </a:solidFill>
              </a:rPr>
              <a:t>Θεωρητικό Πλαίσιο</a:t>
            </a:r>
            <a:endParaRPr lang="el-GR" sz="3600" b="1" dirty="0"/>
          </a:p>
        </p:txBody>
      </p:sp>
      <p:grpSp>
        <p:nvGrpSpPr>
          <p:cNvPr id="5" name="94 - Ομάδα"/>
          <p:cNvGrpSpPr/>
          <p:nvPr/>
        </p:nvGrpSpPr>
        <p:grpSpPr>
          <a:xfrm>
            <a:off x="755576" y="1268760"/>
            <a:ext cx="7929642" cy="5000660"/>
            <a:chOff x="251520" y="1196752"/>
            <a:chExt cx="7929642" cy="5000660"/>
          </a:xfrm>
          <a:effectLst>
            <a:glow rad="228600">
              <a:schemeClr val="accent3">
                <a:satMod val="175000"/>
                <a:alpha val="40000"/>
              </a:schemeClr>
            </a:glow>
          </a:effectLst>
        </p:grpSpPr>
        <p:sp>
          <p:nvSpPr>
            <p:cNvPr id="6" name="Rectangle 12"/>
            <p:cNvSpPr>
              <a:spLocks noChangeArrowheads="1"/>
            </p:cNvSpPr>
            <p:nvPr/>
          </p:nvSpPr>
          <p:spPr bwMode="auto">
            <a:xfrm>
              <a:off x="2123728" y="2996952"/>
              <a:ext cx="1027103" cy="2723411"/>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dirty="0">
                <a:solidFill>
                  <a:schemeClr val="bg1"/>
                </a:solidFill>
                <a:latin typeface="Arial" pitchFamily="34" charset="0"/>
                <a:cs typeface="Arial" pitchFamily="34" charset="0"/>
              </a:endParaRPr>
            </a:p>
          </p:txBody>
        </p:sp>
        <p:sp>
          <p:nvSpPr>
            <p:cNvPr id="7" name="Rectangle 12"/>
            <p:cNvSpPr>
              <a:spLocks noChangeArrowheads="1"/>
            </p:cNvSpPr>
            <p:nvPr/>
          </p:nvSpPr>
          <p:spPr bwMode="auto">
            <a:xfrm>
              <a:off x="3635896" y="2996952"/>
              <a:ext cx="1027103" cy="2723411"/>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dirty="0">
                <a:solidFill>
                  <a:schemeClr val="bg1"/>
                </a:solidFill>
                <a:latin typeface="Arial" pitchFamily="34" charset="0"/>
                <a:cs typeface="Arial" pitchFamily="34" charset="0"/>
              </a:endParaRPr>
            </a:p>
          </p:txBody>
        </p:sp>
        <p:sp>
          <p:nvSpPr>
            <p:cNvPr id="8" name="Rectangle 12"/>
            <p:cNvSpPr>
              <a:spLocks noChangeArrowheads="1"/>
            </p:cNvSpPr>
            <p:nvPr/>
          </p:nvSpPr>
          <p:spPr bwMode="auto">
            <a:xfrm>
              <a:off x="5148064" y="2996952"/>
              <a:ext cx="1027103" cy="2723411"/>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dirty="0">
                <a:solidFill>
                  <a:schemeClr val="bg1"/>
                </a:solidFill>
                <a:latin typeface="Arial" pitchFamily="34" charset="0"/>
                <a:cs typeface="Arial" pitchFamily="34" charset="0"/>
              </a:endParaRPr>
            </a:p>
          </p:txBody>
        </p:sp>
        <p:sp>
          <p:nvSpPr>
            <p:cNvPr id="9" name="Rectangle 12"/>
            <p:cNvSpPr>
              <a:spLocks noChangeArrowheads="1"/>
            </p:cNvSpPr>
            <p:nvPr/>
          </p:nvSpPr>
          <p:spPr bwMode="auto">
            <a:xfrm>
              <a:off x="6660232" y="2996952"/>
              <a:ext cx="1027103" cy="2723411"/>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dirty="0">
                <a:solidFill>
                  <a:schemeClr val="bg1"/>
                </a:solidFill>
                <a:latin typeface="Arial" pitchFamily="34" charset="0"/>
                <a:cs typeface="Arial" pitchFamily="34" charset="0"/>
              </a:endParaRPr>
            </a:p>
          </p:txBody>
        </p:sp>
        <p:sp>
          <p:nvSpPr>
            <p:cNvPr id="10" name="Rectangle 8"/>
            <p:cNvSpPr>
              <a:spLocks noChangeArrowheads="1"/>
            </p:cNvSpPr>
            <p:nvPr/>
          </p:nvSpPr>
          <p:spPr bwMode="auto">
            <a:xfrm>
              <a:off x="467544" y="2600545"/>
              <a:ext cx="7414927" cy="400141"/>
            </a:xfrm>
            <a:prstGeom prst="rect">
              <a:avLst/>
            </a:prstGeom>
            <a:gradFill flip="none" rotWithShape="1">
              <a:gsLst>
                <a:gs pos="52000">
                  <a:schemeClr val="bg1">
                    <a:lumMod val="75000"/>
                  </a:schemeClr>
                </a:gs>
                <a:gs pos="0">
                  <a:schemeClr val="tx1">
                    <a:lumMod val="75000"/>
                    <a:lumOff val="25000"/>
                  </a:schemeClr>
                </a:gs>
                <a:gs pos="100000">
                  <a:schemeClr val="tx1">
                    <a:lumMod val="75000"/>
                    <a:lumOff val="25000"/>
                  </a:schemeClr>
                </a:gs>
              </a:gsLst>
              <a:lin ang="36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a:solidFill>
                  <a:schemeClr val="bg1"/>
                </a:solidFill>
                <a:latin typeface="Arial" pitchFamily="34" charset="0"/>
                <a:cs typeface="Arial" pitchFamily="34" charset="0"/>
              </a:endParaRPr>
            </a:p>
          </p:txBody>
        </p:sp>
        <p:sp>
          <p:nvSpPr>
            <p:cNvPr id="11" name="Rectangle 9"/>
            <p:cNvSpPr>
              <a:spLocks noChangeArrowheads="1"/>
            </p:cNvSpPr>
            <p:nvPr/>
          </p:nvSpPr>
          <p:spPr bwMode="auto">
            <a:xfrm>
              <a:off x="611560" y="5625564"/>
              <a:ext cx="7146613" cy="223651"/>
            </a:xfrm>
            <a:prstGeom prst="rect">
              <a:avLst/>
            </a:prstGeom>
            <a:gradFill flip="none" rotWithShape="1">
              <a:gsLst>
                <a:gs pos="52000">
                  <a:schemeClr val="bg1">
                    <a:lumMod val="75000"/>
                  </a:schemeClr>
                </a:gs>
                <a:gs pos="0">
                  <a:schemeClr val="tx1">
                    <a:lumMod val="75000"/>
                    <a:lumOff val="25000"/>
                  </a:schemeClr>
                </a:gs>
                <a:gs pos="100000">
                  <a:schemeClr val="tx1">
                    <a:lumMod val="75000"/>
                    <a:lumOff val="25000"/>
                  </a:schemeClr>
                </a:gs>
              </a:gsLst>
              <a:lin ang="36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a:solidFill>
                  <a:schemeClr val="bg1"/>
                </a:solidFill>
                <a:latin typeface="Arial" pitchFamily="34" charset="0"/>
                <a:cs typeface="Arial" pitchFamily="34" charset="0"/>
              </a:endParaRPr>
            </a:p>
          </p:txBody>
        </p:sp>
        <p:sp>
          <p:nvSpPr>
            <p:cNvPr id="12" name="Rectangle 10"/>
            <p:cNvSpPr>
              <a:spLocks noChangeArrowheads="1"/>
            </p:cNvSpPr>
            <p:nvPr/>
          </p:nvSpPr>
          <p:spPr bwMode="auto">
            <a:xfrm>
              <a:off x="539552" y="5806359"/>
              <a:ext cx="7340282" cy="391053"/>
            </a:xfrm>
            <a:prstGeom prst="rect">
              <a:avLst/>
            </a:prstGeom>
            <a:gradFill flip="none" rotWithShape="1">
              <a:gsLst>
                <a:gs pos="52000">
                  <a:schemeClr val="tx1">
                    <a:lumMod val="50000"/>
                    <a:lumOff val="50000"/>
                  </a:schemeClr>
                </a:gs>
                <a:gs pos="0">
                  <a:schemeClr val="tx1">
                    <a:lumMod val="75000"/>
                    <a:lumOff val="25000"/>
                  </a:schemeClr>
                </a:gs>
                <a:gs pos="100000">
                  <a:schemeClr val="tx1">
                    <a:lumMod val="75000"/>
                    <a:lumOff val="25000"/>
                  </a:schemeClr>
                </a:gs>
              </a:gsLst>
              <a:lin ang="0" scaled="0"/>
              <a:tileRect/>
            </a:gradFill>
            <a:ln w="38100">
              <a:gradFill>
                <a:gsLst>
                  <a:gs pos="0">
                    <a:schemeClr val="accent1">
                      <a:lumMod val="5000"/>
                      <a:lumOff val="95000"/>
                    </a:schemeClr>
                  </a:gs>
                  <a:gs pos="74000">
                    <a:schemeClr val="tx1">
                      <a:lumMod val="85000"/>
                      <a:lumOff val="15000"/>
                    </a:schemeClr>
                  </a:gs>
                  <a:gs pos="100000">
                    <a:schemeClr val="tx1">
                      <a:lumMod val="65000"/>
                      <a:lumOff val="35000"/>
                    </a:schemeClr>
                  </a:gs>
                </a:gsLst>
                <a:lin ang="6000000" scaled="0"/>
              </a:grad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a:solidFill>
                  <a:schemeClr val="bg1"/>
                </a:solidFill>
                <a:latin typeface="Arial" pitchFamily="34" charset="0"/>
                <a:cs typeface="Arial" pitchFamily="34" charset="0"/>
              </a:endParaRPr>
            </a:p>
          </p:txBody>
        </p:sp>
        <p:grpSp>
          <p:nvGrpSpPr>
            <p:cNvPr id="13" name="Group 5"/>
            <p:cNvGrpSpPr/>
            <p:nvPr/>
          </p:nvGrpSpPr>
          <p:grpSpPr>
            <a:xfrm>
              <a:off x="1907704" y="3717032"/>
              <a:ext cx="1505552" cy="1152128"/>
              <a:chOff x="4017313" y="1965343"/>
              <a:chExt cx="2232249" cy="1152128"/>
            </a:xfrm>
          </p:grpSpPr>
          <p:grpSp>
            <p:nvGrpSpPr>
              <p:cNvPr id="49" name="Group 3"/>
              <p:cNvGrpSpPr/>
              <p:nvPr/>
            </p:nvGrpSpPr>
            <p:grpSpPr>
              <a:xfrm>
                <a:off x="4230842" y="1965343"/>
                <a:ext cx="1921764" cy="1152128"/>
                <a:chOff x="4230842" y="2711707"/>
                <a:chExt cx="1921764" cy="1152128"/>
              </a:xfrm>
            </p:grpSpPr>
            <p:sp>
              <p:nvSpPr>
                <p:cNvPr id="51" name="Rectangle 2"/>
                <p:cNvSpPr/>
                <p:nvPr/>
              </p:nvSpPr>
              <p:spPr>
                <a:xfrm>
                  <a:off x="4230842" y="2711707"/>
                  <a:ext cx="1921764" cy="1152128"/>
                </a:xfrm>
                <a:prstGeom prst="rect">
                  <a:avLst/>
                </a:prstGeom>
                <a:gradFill flip="none" rotWithShape="1">
                  <a:gsLst>
                    <a:gs pos="52000">
                      <a:schemeClr val="bg1"/>
                    </a:gs>
                    <a:gs pos="0">
                      <a:schemeClr val="bg1"/>
                    </a:gs>
                    <a:gs pos="100000">
                      <a:schemeClr val="tx1">
                        <a:lumMod val="50000"/>
                        <a:lumOff val="50000"/>
                      </a:schemeClr>
                    </a:gs>
                  </a:gsLst>
                  <a:lin ang="162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52" name="Rectangle 15"/>
                <p:cNvSpPr/>
                <p:nvPr/>
              </p:nvSpPr>
              <p:spPr>
                <a:xfrm>
                  <a:off x="4230842" y="2711707"/>
                  <a:ext cx="1921764" cy="144016"/>
                </a:xfrm>
                <a:prstGeom prst="rect">
                  <a:avLst/>
                </a:prstGeom>
                <a:solidFill>
                  <a:schemeClr val="tx1">
                    <a:lumMod val="75000"/>
                    <a:lumOff val="25000"/>
                    <a:alpha val="14000"/>
                  </a:schemeClr>
                </a:soli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grpSp>
          <p:sp>
            <p:nvSpPr>
              <p:cNvPr id="50" name="TextBox 30"/>
              <p:cNvSpPr txBox="1"/>
              <p:nvPr/>
            </p:nvSpPr>
            <p:spPr>
              <a:xfrm>
                <a:off x="4017313" y="2109359"/>
                <a:ext cx="2232249" cy="830997"/>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Θεωρίες Οικοδόμησης της Γνώσης</a:t>
                </a:r>
                <a:endParaRPr lang="en-US" sz="1600" dirty="0" smtClean="0"/>
              </a:p>
            </p:txBody>
          </p:sp>
        </p:grpSp>
        <p:sp>
          <p:nvSpPr>
            <p:cNvPr id="14" name="Freeform 6"/>
            <p:cNvSpPr>
              <a:spLocks/>
            </p:cNvSpPr>
            <p:nvPr/>
          </p:nvSpPr>
          <p:spPr bwMode="auto">
            <a:xfrm>
              <a:off x="251520" y="1196752"/>
              <a:ext cx="7929642" cy="1403793"/>
            </a:xfrm>
            <a:custGeom>
              <a:avLst/>
              <a:gdLst/>
              <a:ahLst/>
              <a:cxnLst>
                <a:cxn ang="0">
                  <a:pos x="2297" y="0"/>
                </a:cxn>
                <a:cxn ang="0">
                  <a:pos x="3444" y="574"/>
                </a:cxn>
                <a:cxn ang="0">
                  <a:pos x="4594" y="1147"/>
                </a:cxn>
                <a:cxn ang="0">
                  <a:pos x="0" y="1147"/>
                </a:cxn>
                <a:cxn ang="0">
                  <a:pos x="1147" y="574"/>
                </a:cxn>
                <a:cxn ang="0">
                  <a:pos x="2297" y="0"/>
                </a:cxn>
              </a:cxnLst>
              <a:rect l="0" t="0" r="r" b="b"/>
              <a:pathLst>
                <a:path w="4594" h="1147">
                  <a:moveTo>
                    <a:pt x="2297" y="0"/>
                  </a:moveTo>
                  <a:lnTo>
                    <a:pt x="3444" y="574"/>
                  </a:lnTo>
                  <a:lnTo>
                    <a:pt x="4594" y="1147"/>
                  </a:lnTo>
                  <a:lnTo>
                    <a:pt x="0" y="1147"/>
                  </a:lnTo>
                  <a:lnTo>
                    <a:pt x="1147" y="574"/>
                  </a:lnTo>
                  <a:lnTo>
                    <a:pt x="2297" y="0"/>
                  </a:lnTo>
                  <a:close/>
                </a:path>
              </a:pathLst>
            </a:custGeom>
            <a:gradFill flip="none" rotWithShape="1">
              <a:gsLst>
                <a:gs pos="52000">
                  <a:schemeClr val="tx1">
                    <a:lumMod val="50000"/>
                    <a:lumOff val="50000"/>
                  </a:schemeClr>
                </a:gs>
                <a:gs pos="0">
                  <a:schemeClr val="tx1">
                    <a:lumMod val="75000"/>
                    <a:lumOff val="25000"/>
                  </a:schemeClr>
                </a:gs>
                <a:gs pos="100000">
                  <a:schemeClr val="tx1">
                    <a:lumMod val="75000"/>
                    <a:lumOff val="25000"/>
                  </a:schemeClr>
                </a:gs>
              </a:gsLst>
              <a:lin ang="0" scaled="0"/>
              <a:tileRect/>
            </a:gradFill>
            <a:ln w="38100">
              <a:gradFill>
                <a:gsLst>
                  <a:gs pos="0">
                    <a:schemeClr val="accent1">
                      <a:lumMod val="5000"/>
                      <a:lumOff val="95000"/>
                    </a:schemeClr>
                  </a:gs>
                  <a:gs pos="74000">
                    <a:schemeClr val="tx1">
                      <a:lumMod val="85000"/>
                      <a:lumOff val="15000"/>
                    </a:schemeClr>
                  </a:gs>
                  <a:gs pos="100000">
                    <a:schemeClr val="tx1">
                      <a:lumMod val="65000"/>
                      <a:lumOff val="35000"/>
                    </a:schemeClr>
                  </a:gs>
                </a:gsLst>
                <a:lin ang="6000000" scaled="0"/>
              </a:gradFill>
              <a:prstDash val="solid"/>
              <a:miter lim="800000"/>
              <a:headEnd/>
              <a:tailEnd/>
            </a:ln>
          </p:spPr>
          <p:txBody>
            <a:bodyPr vert="horz"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800" dirty="0" smtClean="0">
                  <a:solidFill>
                    <a:schemeClr val="bg1"/>
                  </a:solidFill>
                </a:rPr>
                <a:t>Πρόγραμμα «Οδυσσέας»</a:t>
              </a:r>
            </a:p>
            <a:p>
              <a:pPr algn="ctr"/>
              <a:r>
                <a:rPr lang="el-GR" sz="1800" dirty="0" smtClean="0">
                  <a:solidFill>
                    <a:schemeClr val="bg1"/>
                  </a:solidFill>
                </a:rPr>
                <a:t>Διαδραστική Τηλεδιάσκεψη</a:t>
              </a:r>
              <a:endParaRPr lang="en-US" sz="1800" dirty="0" smtClean="0">
                <a:solidFill>
                  <a:schemeClr val="bg1"/>
                </a:solidFill>
              </a:endParaRPr>
            </a:p>
          </p:txBody>
        </p:sp>
        <p:sp>
          <p:nvSpPr>
            <p:cNvPr id="15" name="TextBox 34"/>
            <p:cNvSpPr txBox="1"/>
            <p:nvPr/>
          </p:nvSpPr>
          <p:spPr>
            <a:xfrm>
              <a:off x="467544" y="2620323"/>
              <a:ext cx="7344816" cy="338554"/>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Παιδαγωγικό – Διδακτικό πλαίσιο Διαδραστικής Τηλεδιάσκεψης </a:t>
              </a:r>
              <a:endParaRPr lang="en-US" sz="1600" dirty="0" smtClean="0"/>
            </a:p>
          </p:txBody>
        </p:sp>
        <p:sp>
          <p:nvSpPr>
            <p:cNvPr id="16" name="TextBox 35"/>
            <p:cNvSpPr txBox="1"/>
            <p:nvPr/>
          </p:nvSpPr>
          <p:spPr>
            <a:xfrm>
              <a:off x="539552" y="5837310"/>
              <a:ext cx="7344816" cy="338554"/>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solidFill>
                    <a:schemeClr val="bg1"/>
                  </a:solidFill>
                </a:rPr>
                <a:t>Προτεινόμενο θεωρητικό πλαίσιο (</a:t>
              </a:r>
              <a:r>
                <a:rPr lang="en-US" sz="1600" dirty="0" smtClean="0">
                  <a:solidFill>
                    <a:schemeClr val="bg1"/>
                  </a:solidFill>
                </a:rPr>
                <a:t>Anastasiades P. 2008)</a:t>
              </a:r>
            </a:p>
          </p:txBody>
        </p:sp>
        <p:sp>
          <p:nvSpPr>
            <p:cNvPr id="17" name="Rectangle 51"/>
            <p:cNvSpPr/>
            <p:nvPr/>
          </p:nvSpPr>
          <p:spPr>
            <a:xfrm>
              <a:off x="2051720" y="5301208"/>
              <a:ext cx="1159177" cy="347984"/>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18" name="TextBox 55"/>
            <p:cNvSpPr txBox="1"/>
            <p:nvPr/>
          </p:nvSpPr>
          <p:spPr>
            <a:xfrm>
              <a:off x="2051720"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2</a:t>
              </a:r>
            </a:p>
          </p:txBody>
        </p:sp>
        <p:sp>
          <p:nvSpPr>
            <p:cNvPr id="19" name="Rectangle 59"/>
            <p:cNvSpPr/>
            <p:nvPr/>
          </p:nvSpPr>
          <p:spPr>
            <a:xfrm>
              <a:off x="3563888" y="5301208"/>
              <a:ext cx="1159177" cy="347984"/>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20" name="Rectangle 60"/>
            <p:cNvSpPr/>
            <p:nvPr/>
          </p:nvSpPr>
          <p:spPr>
            <a:xfrm>
              <a:off x="5076056" y="5301208"/>
              <a:ext cx="1159177" cy="347984"/>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21" name="Rectangle 61"/>
            <p:cNvSpPr/>
            <p:nvPr/>
          </p:nvSpPr>
          <p:spPr>
            <a:xfrm>
              <a:off x="6588224" y="5301208"/>
              <a:ext cx="1159177" cy="347984"/>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22" name="TextBox 56"/>
            <p:cNvSpPr txBox="1"/>
            <p:nvPr/>
          </p:nvSpPr>
          <p:spPr>
            <a:xfrm>
              <a:off x="3563888"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3</a:t>
              </a:r>
            </a:p>
          </p:txBody>
        </p:sp>
        <p:sp>
          <p:nvSpPr>
            <p:cNvPr id="23" name="TextBox 57"/>
            <p:cNvSpPr txBox="1"/>
            <p:nvPr/>
          </p:nvSpPr>
          <p:spPr>
            <a:xfrm>
              <a:off x="5148064"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4</a:t>
              </a:r>
            </a:p>
          </p:txBody>
        </p:sp>
        <p:sp>
          <p:nvSpPr>
            <p:cNvPr id="24" name="TextBox 58"/>
            <p:cNvSpPr txBox="1"/>
            <p:nvPr/>
          </p:nvSpPr>
          <p:spPr>
            <a:xfrm>
              <a:off x="6588224"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5</a:t>
              </a:r>
            </a:p>
          </p:txBody>
        </p:sp>
        <p:grpSp>
          <p:nvGrpSpPr>
            <p:cNvPr id="25" name="Group 5"/>
            <p:cNvGrpSpPr/>
            <p:nvPr/>
          </p:nvGrpSpPr>
          <p:grpSpPr>
            <a:xfrm>
              <a:off x="3347864" y="3717032"/>
              <a:ext cx="1505552" cy="1152128"/>
              <a:chOff x="4017313" y="1965343"/>
              <a:chExt cx="2232249" cy="1152128"/>
            </a:xfrm>
          </p:grpSpPr>
          <p:grpSp>
            <p:nvGrpSpPr>
              <p:cNvPr id="45" name="Group 3"/>
              <p:cNvGrpSpPr/>
              <p:nvPr/>
            </p:nvGrpSpPr>
            <p:grpSpPr>
              <a:xfrm>
                <a:off x="4230842" y="1965343"/>
                <a:ext cx="1921764" cy="1152128"/>
                <a:chOff x="4230842" y="2711707"/>
                <a:chExt cx="1921764" cy="1152128"/>
              </a:xfrm>
            </p:grpSpPr>
            <p:sp>
              <p:nvSpPr>
                <p:cNvPr id="47" name="Rectangle 2"/>
                <p:cNvSpPr/>
                <p:nvPr/>
              </p:nvSpPr>
              <p:spPr>
                <a:xfrm>
                  <a:off x="4230842" y="2711707"/>
                  <a:ext cx="1921764" cy="1152128"/>
                </a:xfrm>
                <a:prstGeom prst="rect">
                  <a:avLst/>
                </a:prstGeom>
                <a:gradFill flip="none" rotWithShape="1">
                  <a:gsLst>
                    <a:gs pos="52000">
                      <a:schemeClr val="bg1"/>
                    </a:gs>
                    <a:gs pos="0">
                      <a:schemeClr val="bg1"/>
                    </a:gs>
                    <a:gs pos="100000">
                      <a:schemeClr val="tx1">
                        <a:lumMod val="50000"/>
                        <a:lumOff val="50000"/>
                      </a:schemeClr>
                    </a:gs>
                  </a:gsLst>
                  <a:lin ang="162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48" name="Rectangle 15"/>
                <p:cNvSpPr/>
                <p:nvPr/>
              </p:nvSpPr>
              <p:spPr>
                <a:xfrm>
                  <a:off x="4230842" y="2711707"/>
                  <a:ext cx="1921764" cy="144016"/>
                </a:xfrm>
                <a:prstGeom prst="rect">
                  <a:avLst/>
                </a:prstGeom>
                <a:solidFill>
                  <a:schemeClr val="tx1">
                    <a:lumMod val="75000"/>
                    <a:lumOff val="25000"/>
                    <a:alpha val="14000"/>
                  </a:schemeClr>
                </a:soli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grpSp>
          <p:sp>
            <p:nvSpPr>
              <p:cNvPr id="46" name="TextBox 30"/>
              <p:cNvSpPr txBox="1"/>
              <p:nvPr/>
            </p:nvSpPr>
            <p:spPr>
              <a:xfrm>
                <a:off x="4017313" y="2232470"/>
                <a:ext cx="2232249" cy="584775"/>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Μέθοδος </a:t>
                </a:r>
                <a:r>
                  <a:rPr lang="en-US" sz="1600" dirty="0" smtClean="0"/>
                  <a:t>Project</a:t>
                </a:r>
              </a:p>
            </p:txBody>
          </p:sp>
        </p:grpSp>
        <p:grpSp>
          <p:nvGrpSpPr>
            <p:cNvPr id="26" name="Group 5"/>
            <p:cNvGrpSpPr/>
            <p:nvPr/>
          </p:nvGrpSpPr>
          <p:grpSpPr>
            <a:xfrm>
              <a:off x="4860032" y="3717032"/>
              <a:ext cx="1505552" cy="1152128"/>
              <a:chOff x="4017313" y="1965343"/>
              <a:chExt cx="2232249" cy="1152128"/>
            </a:xfrm>
          </p:grpSpPr>
          <p:grpSp>
            <p:nvGrpSpPr>
              <p:cNvPr id="41" name="Group 3"/>
              <p:cNvGrpSpPr/>
              <p:nvPr/>
            </p:nvGrpSpPr>
            <p:grpSpPr>
              <a:xfrm>
                <a:off x="4337607" y="1965343"/>
                <a:ext cx="1708235" cy="1152128"/>
                <a:chOff x="4337607" y="2711707"/>
                <a:chExt cx="1708235" cy="1152128"/>
              </a:xfrm>
            </p:grpSpPr>
            <p:sp>
              <p:nvSpPr>
                <p:cNvPr id="43" name="Rectangle 2"/>
                <p:cNvSpPr/>
                <p:nvPr/>
              </p:nvSpPr>
              <p:spPr>
                <a:xfrm>
                  <a:off x="4337607" y="2711707"/>
                  <a:ext cx="1708235" cy="1152128"/>
                </a:xfrm>
                <a:prstGeom prst="rect">
                  <a:avLst/>
                </a:prstGeom>
                <a:gradFill flip="none" rotWithShape="1">
                  <a:gsLst>
                    <a:gs pos="52000">
                      <a:schemeClr val="bg1"/>
                    </a:gs>
                    <a:gs pos="0">
                      <a:schemeClr val="bg1"/>
                    </a:gs>
                    <a:gs pos="100000">
                      <a:schemeClr val="tx1">
                        <a:lumMod val="50000"/>
                        <a:lumOff val="50000"/>
                      </a:schemeClr>
                    </a:gs>
                  </a:gsLst>
                  <a:lin ang="162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44" name="Rectangle 15"/>
                <p:cNvSpPr/>
                <p:nvPr/>
              </p:nvSpPr>
              <p:spPr>
                <a:xfrm>
                  <a:off x="4337607" y="2711707"/>
                  <a:ext cx="1708234" cy="144016"/>
                </a:xfrm>
                <a:prstGeom prst="rect">
                  <a:avLst/>
                </a:prstGeom>
                <a:solidFill>
                  <a:schemeClr val="tx1">
                    <a:lumMod val="75000"/>
                    <a:lumOff val="25000"/>
                    <a:alpha val="14000"/>
                  </a:schemeClr>
                </a:soli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grpSp>
          <p:sp>
            <p:nvSpPr>
              <p:cNvPr id="42" name="TextBox 30"/>
              <p:cNvSpPr txBox="1"/>
              <p:nvPr/>
            </p:nvSpPr>
            <p:spPr>
              <a:xfrm>
                <a:off x="4017313" y="2084678"/>
                <a:ext cx="2232249" cy="830997"/>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Οι βασικές Αρχές της</a:t>
                </a:r>
                <a:endParaRPr lang="en-US" sz="1600" dirty="0" smtClean="0"/>
              </a:p>
              <a:p>
                <a:pPr algn="ctr"/>
                <a:r>
                  <a:rPr lang="el-GR" sz="1600" dirty="0" smtClean="0"/>
                  <a:t> </a:t>
                </a:r>
                <a:r>
                  <a:rPr lang="el-GR" sz="1600" dirty="0" err="1" smtClean="0"/>
                  <a:t>ΕξΑΕ</a:t>
                </a:r>
                <a:endParaRPr lang="en-US" sz="1600" dirty="0" smtClean="0"/>
              </a:p>
            </p:txBody>
          </p:sp>
        </p:grpSp>
        <p:grpSp>
          <p:nvGrpSpPr>
            <p:cNvPr id="27" name="Group 5"/>
            <p:cNvGrpSpPr/>
            <p:nvPr/>
          </p:nvGrpSpPr>
          <p:grpSpPr>
            <a:xfrm>
              <a:off x="6444207" y="3717032"/>
              <a:ext cx="1368151" cy="1152128"/>
              <a:chOff x="4017313" y="1965343"/>
              <a:chExt cx="2232249" cy="1152128"/>
            </a:xfrm>
          </p:grpSpPr>
          <p:grpSp>
            <p:nvGrpSpPr>
              <p:cNvPr id="37" name="Group 3"/>
              <p:cNvGrpSpPr/>
              <p:nvPr/>
            </p:nvGrpSpPr>
            <p:grpSpPr>
              <a:xfrm>
                <a:off x="4230842" y="1965343"/>
                <a:ext cx="1921765" cy="1152128"/>
                <a:chOff x="4230842" y="2711707"/>
                <a:chExt cx="1921765" cy="1152128"/>
              </a:xfrm>
            </p:grpSpPr>
            <p:sp>
              <p:nvSpPr>
                <p:cNvPr id="39" name="Rectangle 2"/>
                <p:cNvSpPr/>
                <p:nvPr/>
              </p:nvSpPr>
              <p:spPr>
                <a:xfrm>
                  <a:off x="4230842" y="2711707"/>
                  <a:ext cx="1921764" cy="1152128"/>
                </a:xfrm>
                <a:prstGeom prst="rect">
                  <a:avLst/>
                </a:prstGeom>
                <a:gradFill flip="none" rotWithShape="1">
                  <a:gsLst>
                    <a:gs pos="52000">
                      <a:schemeClr val="bg1"/>
                    </a:gs>
                    <a:gs pos="0">
                      <a:schemeClr val="bg1"/>
                    </a:gs>
                    <a:gs pos="100000">
                      <a:schemeClr val="tx1">
                        <a:lumMod val="50000"/>
                        <a:lumOff val="50000"/>
                      </a:schemeClr>
                    </a:gs>
                  </a:gsLst>
                  <a:lin ang="162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40" name="Rectangle 15"/>
                <p:cNvSpPr/>
                <p:nvPr/>
              </p:nvSpPr>
              <p:spPr>
                <a:xfrm>
                  <a:off x="4252285" y="2711707"/>
                  <a:ext cx="1900322" cy="144016"/>
                </a:xfrm>
                <a:prstGeom prst="rect">
                  <a:avLst/>
                </a:prstGeom>
                <a:solidFill>
                  <a:schemeClr val="tx1">
                    <a:lumMod val="75000"/>
                    <a:lumOff val="25000"/>
                    <a:alpha val="14000"/>
                  </a:schemeClr>
                </a:soli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grpSp>
          <p:sp>
            <p:nvSpPr>
              <p:cNvPr id="38" name="TextBox 30"/>
              <p:cNvSpPr txBox="1"/>
              <p:nvPr/>
            </p:nvSpPr>
            <p:spPr>
              <a:xfrm>
                <a:off x="4017313" y="2232470"/>
                <a:ext cx="2232249" cy="584775"/>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Μεθοδολογία Αξιολόγησης</a:t>
                </a:r>
                <a:endParaRPr lang="en-US" sz="1600" dirty="0" smtClean="0"/>
              </a:p>
            </p:txBody>
          </p:sp>
        </p:grpSp>
        <p:sp>
          <p:nvSpPr>
            <p:cNvPr id="28" name="Rectangle 12"/>
            <p:cNvSpPr>
              <a:spLocks noChangeArrowheads="1"/>
            </p:cNvSpPr>
            <p:nvPr/>
          </p:nvSpPr>
          <p:spPr bwMode="auto">
            <a:xfrm>
              <a:off x="683568" y="2996952"/>
              <a:ext cx="1027103" cy="2592287"/>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IN" sz="1800" dirty="0">
                <a:solidFill>
                  <a:schemeClr val="bg1"/>
                </a:solidFill>
                <a:latin typeface="Arial" pitchFamily="34" charset="0"/>
                <a:cs typeface="Arial" pitchFamily="34" charset="0"/>
              </a:endParaRPr>
            </a:p>
          </p:txBody>
        </p:sp>
        <p:grpSp>
          <p:nvGrpSpPr>
            <p:cNvPr id="29" name="Group 5"/>
            <p:cNvGrpSpPr/>
            <p:nvPr/>
          </p:nvGrpSpPr>
          <p:grpSpPr>
            <a:xfrm>
              <a:off x="395536" y="3717032"/>
              <a:ext cx="1505552" cy="1152128"/>
              <a:chOff x="4017313" y="1965343"/>
              <a:chExt cx="2232249" cy="1152128"/>
            </a:xfrm>
          </p:grpSpPr>
          <p:grpSp>
            <p:nvGrpSpPr>
              <p:cNvPr id="33" name="Group 3"/>
              <p:cNvGrpSpPr/>
              <p:nvPr/>
            </p:nvGrpSpPr>
            <p:grpSpPr>
              <a:xfrm>
                <a:off x="4230842" y="1965343"/>
                <a:ext cx="1921764" cy="1152128"/>
                <a:chOff x="4230842" y="2711707"/>
                <a:chExt cx="1921764" cy="1152128"/>
              </a:xfrm>
            </p:grpSpPr>
            <p:sp>
              <p:nvSpPr>
                <p:cNvPr id="35" name="Rectangle 2"/>
                <p:cNvSpPr/>
                <p:nvPr/>
              </p:nvSpPr>
              <p:spPr>
                <a:xfrm>
                  <a:off x="4230842" y="2711707"/>
                  <a:ext cx="1921764" cy="1152128"/>
                </a:xfrm>
                <a:prstGeom prst="rect">
                  <a:avLst/>
                </a:prstGeom>
                <a:gradFill flip="none" rotWithShape="1">
                  <a:gsLst>
                    <a:gs pos="52000">
                      <a:schemeClr val="bg1"/>
                    </a:gs>
                    <a:gs pos="0">
                      <a:schemeClr val="bg1"/>
                    </a:gs>
                    <a:gs pos="100000">
                      <a:schemeClr val="tx1">
                        <a:lumMod val="50000"/>
                        <a:lumOff val="50000"/>
                      </a:schemeClr>
                    </a:gs>
                  </a:gsLst>
                  <a:lin ang="1620000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36" name="Rectangle 15"/>
                <p:cNvSpPr/>
                <p:nvPr/>
              </p:nvSpPr>
              <p:spPr>
                <a:xfrm>
                  <a:off x="4230842" y="2711707"/>
                  <a:ext cx="1921764" cy="144016"/>
                </a:xfrm>
                <a:prstGeom prst="rect">
                  <a:avLst/>
                </a:prstGeom>
                <a:solidFill>
                  <a:schemeClr val="tx1">
                    <a:lumMod val="75000"/>
                    <a:lumOff val="25000"/>
                    <a:alpha val="14000"/>
                  </a:schemeClr>
                </a:soli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grpSp>
          <p:sp>
            <p:nvSpPr>
              <p:cNvPr id="34" name="TextBox 30"/>
              <p:cNvSpPr txBox="1"/>
              <p:nvPr/>
            </p:nvSpPr>
            <p:spPr>
              <a:xfrm>
                <a:off x="4017313" y="2109359"/>
                <a:ext cx="2232249" cy="830997"/>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1600" dirty="0" smtClean="0"/>
                  <a:t>Διαθεματική Προσέγγιση </a:t>
                </a:r>
              </a:p>
              <a:p>
                <a:pPr algn="ctr"/>
                <a:r>
                  <a:rPr lang="el-GR" sz="1600" dirty="0" smtClean="0"/>
                  <a:t>της Γνώσης  </a:t>
                </a:r>
                <a:endParaRPr lang="en-US" sz="1600" dirty="0" smtClean="0"/>
              </a:p>
            </p:txBody>
          </p:sp>
        </p:grpSp>
        <p:sp>
          <p:nvSpPr>
            <p:cNvPr id="30" name="TextBox 55"/>
            <p:cNvSpPr txBox="1"/>
            <p:nvPr/>
          </p:nvSpPr>
          <p:spPr>
            <a:xfrm>
              <a:off x="611560"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1</a:t>
              </a:r>
            </a:p>
          </p:txBody>
        </p:sp>
        <p:sp>
          <p:nvSpPr>
            <p:cNvPr id="31" name="Rectangle 51"/>
            <p:cNvSpPr/>
            <p:nvPr/>
          </p:nvSpPr>
          <p:spPr>
            <a:xfrm>
              <a:off x="611560" y="5301208"/>
              <a:ext cx="1159177" cy="347984"/>
            </a:xfrm>
            <a:prstGeom prst="rect">
              <a:avLst/>
            </a:prstGeom>
            <a:gradFill flip="none" rotWithShape="1">
              <a:gsLst>
                <a:gs pos="52000">
                  <a:srgbClr val="EEEEEE"/>
                </a:gs>
                <a:gs pos="0">
                  <a:schemeClr val="tx1">
                    <a:lumMod val="75000"/>
                    <a:lumOff val="25000"/>
                  </a:schemeClr>
                </a:gs>
                <a:gs pos="100000">
                  <a:schemeClr val="tx1">
                    <a:lumMod val="75000"/>
                    <a:lumOff val="25000"/>
                  </a:schemeClr>
                </a:gs>
              </a:gsLst>
              <a:lin ang="0" scaled="0"/>
              <a:tileRect/>
            </a:gradFill>
            <a:ln w="0">
              <a:noFill/>
              <a:prstDash val="solid"/>
              <a:miter lim="800000"/>
              <a:headEnd/>
              <a:tailEnd/>
            </a:ln>
          </p:spPr>
          <p:txBody>
            <a:bodyPr vert="vert270" wrap="square" lIns="91440" tIns="45720" rIns="91440" bIns="45720" numCol="1" anchor="ctr" anchorCtr="1" compatLnSpc="1">
              <a:prstTxWarp prst="textNoShape">
                <a:avLst/>
              </a:prstTxWarp>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endParaRPr lang="en-US" sz="1800">
                <a:solidFill>
                  <a:schemeClr val="bg1"/>
                </a:solidFill>
                <a:latin typeface="Arial" pitchFamily="34" charset="0"/>
                <a:cs typeface="Arial" pitchFamily="34" charset="0"/>
              </a:endParaRPr>
            </a:p>
          </p:txBody>
        </p:sp>
        <p:sp>
          <p:nvSpPr>
            <p:cNvPr id="32" name="TextBox 55"/>
            <p:cNvSpPr txBox="1"/>
            <p:nvPr/>
          </p:nvSpPr>
          <p:spPr>
            <a:xfrm>
              <a:off x="611560" y="5229200"/>
              <a:ext cx="1129656" cy="400110"/>
            </a:xfrm>
            <a:prstGeom prst="rect">
              <a:avLst/>
            </a:prstGeom>
            <a:noFill/>
          </p:spPr>
          <p:txBody>
            <a:bodyPr wrap="square" rtlCol="0" anchor="ctr">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algn="ctr"/>
              <a:r>
                <a:rPr lang="el-GR" sz="2000" dirty="0" smtClean="0"/>
                <a:t>Άξονας</a:t>
              </a:r>
              <a:r>
                <a:rPr lang="en-US" sz="2000" dirty="0" smtClean="0"/>
                <a:t> 1</a:t>
              </a:r>
            </a:p>
          </p:txBody>
        </p:sp>
      </p:grpSp>
      <p:sp>
        <p:nvSpPr>
          <p:cNvPr id="53"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(4</a:t>
            </a:r>
            <a:r>
              <a:rPr kumimoji="0" lang="el-GR" sz="2000" b="1" i="1" u="none" strike="noStrike" kern="1200" cap="none" spc="0" normalizeH="0" noProof="0" dirty="0" smtClean="0">
                <a:ln>
                  <a:noFill/>
                </a:ln>
                <a:effectLst/>
                <a:uLnTx/>
                <a:uFillTx/>
                <a:latin typeface="+mj-lt"/>
                <a:ea typeface="+mj-ea"/>
                <a:cs typeface="+mj-cs"/>
              </a:rPr>
              <a:t> από 4)</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358166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4000" dirty="0" smtClean="0">
                <a:solidFill>
                  <a:srgbClr val="931B1B"/>
                </a:solidFill>
              </a:rPr>
              <a:t>Μεθοδολογία</a:t>
            </a:r>
            <a:endParaRPr lang="el-GR" sz="4000" b="1" dirty="0"/>
          </a:p>
        </p:txBody>
      </p:sp>
      <p:sp>
        <p:nvSpPr>
          <p:cNvPr id="4" name="9 - Ορθογώνιο"/>
          <p:cNvSpPr/>
          <p:nvPr/>
        </p:nvSpPr>
        <p:spPr>
          <a:xfrm>
            <a:off x="755576" y="1556792"/>
            <a:ext cx="7920880" cy="5324535"/>
          </a:xfrm>
          <a:prstGeom prst="rect">
            <a:avLst/>
          </a:prstGeom>
        </p:spPr>
        <p:txBody>
          <a:bodyPr wrap="square">
            <a:spAutoFit/>
          </a:bodyPr>
          <a:lstStyle/>
          <a:p>
            <a:pPr>
              <a:buFont typeface="Arial" pitchFamily="34" charset="0"/>
              <a:buChar char="•"/>
            </a:pPr>
            <a:r>
              <a:rPr lang="el-GR" sz="3200" dirty="0" smtClean="0"/>
              <a:t> </a:t>
            </a:r>
            <a:r>
              <a:rPr lang="el-GR" sz="2800" u="sng" dirty="0" smtClean="0"/>
              <a:t>Είδος έρευνας</a:t>
            </a:r>
            <a:r>
              <a:rPr lang="el-GR" sz="2800" dirty="0" smtClean="0"/>
              <a:t>: Ποιοτική έρευνα με     συμμετοχική παρατήρηση του ερευνητή</a:t>
            </a:r>
          </a:p>
          <a:p>
            <a:pPr>
              <a:buFont typeface="Arial" pitchFamily="34" charset="0"/>
              <a:buChar char="•"/>
            </a:pPr>
            <a:r>
              <a:rPr lang="el-GR" sz="2800" dirty="0" smtClean="0"/>
              <a:t> </a:t>
            </a:r>
            <a:r>
              <a:rPr lang="el-GR" sz="2800" u="sng" dirty="0" smtClean="0"/>
              <a:t>Μεθοδολογική προσέγγιση</a:t>
            </a:r>
            <a:r>
              <a:rPr lang="el-GR" sz="2800" dirty="0" smtClean="0"/>
              <a:t>: Ανάλυση περιεχομένου με μονάδα μέτρησης την πρόταση</a:t>
            </a:r>
          </a:p>
          <a:p>
            <a:pPr>
              <a:buFont typeface="Arial" pitchFamily="34" charset="0"/>
              <a:buChar char="•"/>
            </a:pPr>
            <a:r>
              <a:rPr lang="el-GR" sz="2800" dirty="0" smtClean="0"/>
              <a:t> </a:t>
            </a:r>
            <a:r>
              <a:rPr lang="el-GR" sz="2800" u="sng" dirty="0" smtClean="0"/>
              <a:t>Συλλογή δεδομένων</a:t>
            </a:r>
            <a:r>
              <a:rPr lang="el-GR" sz="2800" dirty="0" smtClean="0"/>
              <a:t>: Εκθέσεις, ερωτηματολόγια ανοικτού τύπου, τεστ αποκλίνουσας σκέψης</a:t>
            </a:r>
          </a:p>
          <a:p>
            <a:pPr>
              <a:buFont typeface="Arial" pitchFamily="34" charset="0"/>
              <a:buChar char="•"/>
            </a:pPr>
            <a:r>
              <a:rPr lang="el-GR" sz="2800" dirty="0" smtClean="0"/>
              <a:t> </a:t>
            </a:r>
            <a:r>
              <a:rPr lang="el-GR" sz="2800" u="sng" dirty="0" smtClean="0"/>
              <a:t>Κωδικοποίηση δεδομένων</a:t>
            </a:r>
            <a:r>
              <a:rPr lang="el-GR" sz="2800" dirty="0" smtClean="0"/>
              <a:t>: Κατηγοριοποίηση, εισαγωγή στο εδικό λογισμικό </a:t>
            </a:r>
            <a:r>
              <a:rPr lang="en-US" sz="2800" dirty="0" smtClean="0"/>
              <a:t>Atlas </a:t>
            </a:r>
            <a:r>
              <a:rPr lang="en-US" sz="2800" dirty="0" err="1" smtClean="0"/>
              <a:t>ti</a:t>
            </a:r>
            <a:r>
              <a:rPr lang="en-US" sz="2800" dirty="0" smtClean="0"/>
              <a:t>. </a:t>
            </a:r>
            <a:endParaRPr lang="el-GR" sz="2800" dirty="0" smtClean="0"/>
          </a:p>
          <a:p>
            <a:pPr>
              <a:buFont typeface="Arial" pitchFamily="34" charset="0"/>
              <a:buChar char="•"/>
            </a:pPr>
            <a:r>
              <a:rPr lang="el-GR" sz="2800" dirty="0" smtClean="0"/>
              <a:t> </a:t>
            </a:r>
            <a:r>
              <a:rPr lang="el-GR" sz="2800" u="sng" dirty="0" smtClean="0"/>
              <a:t>Επεξεργασία αποτελεσμάτων</a:t>
            </a:r>
            <a:r>
              <a:rPr lang="el-GR" sz="2800" dirty="0" smtClean="0"/>
              <a:t>: (</a:t>
            </a:r>
            <a:r>
              <a:rPr lang="en-US" sz="2800" dirty="0" smtClean="0"/>
              <a:t>Atlas </a:t>
            </a:r>
            <a:r>
              <a:rPr lang="en-US" sz="2800" dirty="0" err="1" smtClean="0"/>
              <a:t>ti</a:t>
            </a:r>
            <a:r>
              <a:rPr lang="en-US" sz="2800" dirty="0" smtClean="0"/>
              <a:t>, </a:t>
            </a:r>
            <a:r>
              <a:rPr lang="el-GR" sz="2800" dirty="0" smtClean="0"/>
              <a:t>Υπολογιστικά φύλλα)</a:t>
            </a:r>
            <a:endParaRPr lang="en-US" sz="2800" dirty="0" smtClean="0"/>
          </a:p>
          <a:p>
            <a:pPr>
              <a:buFont typeface="Arial" pitchFamily="34" charset="0"/>
              <a:buChar char="•"/>
            </a:pPr>
            <a:endParaRPr lang="el-GR" sz="2800" dirty="0" smtClean="0"/>
          </a:p>
          <a:p>
            <a:pPr>
              <a:buFont typeface="Arial" pitchFamily="34" charset="0"/>
              <a:buChar char="•"/>
            </a:pPr>
            <a:endParaRPr lang="el-GR" sz="2800" dirty="0" smtClean="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(1</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813676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4000" dirty="0" smtClean="0">
                <a:solidFill>
                  <a:srgbClr val="931B1B"/>
                </a:solidFill>
              </a:rPr>
              <a:t>Μεθοδολογία</a:t>
            </a:r>
            <a:endParaRPr lang="el-GR" sz="4000" b="1" dirty="0"/>
          </a:p>
        </p:txBody>
      </p:sp>
      <p:sp>
        <p:nvSpPr>
          <p:cNvPr id="4" name="9 - Ορθογώνιο"/>
          <p:cNvSpPr/>
          <p:nvPr/>
        </p:nvSpPr>
        <p:spPr>
          <a:xfrm>
            <a:off x="827584" y="1412776"/>
            <a:ext cx="7920880" cy="6740307"/>
          </a:xfrm>
          <a:prstGeom prst="rect">
            <a:avLst/>
          </a:prstGeom>
        </p:spPr>
        <p:txBody>
          <a:bodyPr wrap="square">
            <a:spAutoFit/>
          </a:bodyPr>
          <a:lstStyle/>
          <a:p>
            <a:pPr>
              <a:buFont typeface="Arial" pitchFamily="34" charset="0"/>
              <a:buChar char="•"/>
            </a:pPr>
            <a:r>
              <a:rPr lang="el-GR" sz="2800" u="sng" dirty="0" smtClean="0"/>
              <a:t>Δείγμα της έρευνας</a:t>
            </a:r>
            <a:r>
              <a:rPr lang="el-GR" sz="2800" dirty="0" smtClean="0"/>
              <a:t>: Μαθητές έκτης τάξης των δημοτικών σχολείων (45</a:t>
            </a:r>
            <a:r>
              <a:rPr lang="el-GR" sz="2800" baseline="30000" dirty="0" smtClean="0"/>
              <a:t>ο</a:t>
            </a:r>
            <a:r>
              <a:rPr lang="el-GR" sz="2800" dirty="0" smtClean="0"/>
              <a:t> ΔΣ Ηρακλείου και 4</a:t>
            </a:r>
            <a:r>
              <a:rPr lang="el-GR" sz="2800" baseline="30000" dirty="0" smtClean="0"/>
              <a:t>ο</a:t>
            </a:r>
            <a:r>
              <a:rPr lang="el-GR" sz="2800" dirty="0" smtClean="0"/>
              <a:t> ΔΣ Ν. Ψυχικού Αθήνας)</a:t>
            </a:r>
          </a:p>
          <a:p>
            <a:pPr>
              <a:buFont typeface="Arial" pitchFamily="34" charset="0"/>
              <a:buChar char="•"/>
            </a:pPr>
            <a:r>
              <a:rPr lang="el-GR" sz="2800" dirty="0" smtClean="0"/>
              <a:t> </a:t>
            </a:r>
            <a:r>
              <a:rPr lang="el-GR" sz="2800" u="sng" dirty="0" smtClean="0"/>
              <a:t>Περιορισμοί</a:t>
            </a:r>
            <a:r>
              <a:rPr lang="el-GR" sz="2800" dirty="0" smtClean="0"/>
              <a:t>: Μικρό δείγμα μαθητών (42 μαθητές)</a:t>
            </a:r>
          </a:p>
          <a:p>
            <a:endParaRPr lang="el-GR" sz="2800" dirty="0" smtClean="0"/>
          </a:p>
          <a:p>
            <a:pPr>
              <a:buFont typeface="Arial" pitchFamily="34" charset="0"/>
              <a:buChar char="•"/>
            </a:pPr>
            <a:r>
              <a:rPr lang="el-GR" sz="2800" u="sng" dirty="0" smtClean="0"/>
              <a:t>Στοιχεία αξιοπιστίας και εγκυρότητας</a:t>
            </a:r>
            <a:r>
              <a:rPr lang="el-GR" sz="2800" dirty="0" smtClean="0"/>
              <a:t>: Δομημένο σύστημα παρατήρησης με κατηγορίες καθολικές και αμοιβαία αποκλειόμενες (</a:t>
            </a:r>
            <a:r>
              <a:rPr lang="en-US" sz="2800" dirty="0" smtClean="0"/>
              <a:t>Robson 2010)</a:t>
            </a:r>
            <a:r>
              <a:rPr lang="el-GR" sz="2800" dirty="0" smtClean="0"/>
              <a:t>, Επανέλεγχος κωδικοποίησης  </a:t>
            </a:r>
            <a:r>
              <a:rPr lang="el-GR" dirty="0" smtClean="0"/>
              <a:t>(</a:t>
            </a:r>
            <a:r>
              <a:rPr lang="el-GR" i="1" dirty="0" smtClean="0"/>
              <a:t>στην ερμηνεία και επεξήγηση δεδομένων</a:t>
            </a:r>
            <a:r>
              <a:rPr lang="el-GR" dirty="0" smtClean="0"/>
              <a:t>), </a:t>
            </a:r>
            <a:r>
              <a:rPr lang="el-GR" sz="2800" dirty="0" smtClean="0"/>
              <a:t>Εκκαθάριση των μη χρήσιμων δεδομένων από τον Η/Υ </a:t>
            </a:r>
            <a:r>
              <a:rPr lang="en-US" sz="2800" dirty="0" smtClean="0"/>
              <a:t>(Weber 1985)</a:t>
            </a:r>
            <a:endParaRPr lang="el-GR" sz="2800" dirty="0" smtClean="0"/>
          </a:p>
          <a:p>
            <a:pPr>
              <a:buFont typeface="Arial" pitchFamily="34" charset="0"/>
              <a:buChar char="•"/>
            </a:pPr>
            <a:endParaRPr lang="el-GR" sz="2800" dirty="0" smtClean="0"/>
          </a:p>
          <a:p>
            <a:endParaRPr lang="el-GR" sz="3200" dirty="0" smtClean="0"/>
          </a:p>
          <a:p>
            <a:endParaRPr lang="el-GR" sz="3200" dirty="0" smtClean="0"/>
          </a:p>
          <a:p>
            <a:r>
              <a:rPr lang="el-GR" sz="3200" dirty="0" smtClean="0"/>
              <a:t> </a:t>
            </a:r>
            <a:endParaRPr lang="el-GR" sz="3200" dirty="0"/>
          </a:p>
        </p:txBody>
      </p:sp>
      <p:sp>
        <p:nvSpPr>
          <p:cNvPr id="5" name="Τίτλος 1"/>
          <p:cNvSpPr txBox="1">
            <a:spLocks/>
          </p:cNvSpPr>
          <p:nvPr/>
        </p:nvSpPr>
        <p:spPr>
          <a:xfrm>
            <a:off x="7524328" y="908720"/>
            <a:ext cx="1224136" cy="288032"/>
          </a:xfrm>
          <a:prstGeom prst="rect">
            <a:avLst/>
          </a:prstGeom>
        </p:spPr>
        <p:txBody>
          <a:bodyPr vert="horz" lIns="91440" tIns="45720" rIns="91440" bIns="45720" rtlCol="0" anchor="ctr">
            <a:noAutofit/>
          </a:body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el-GR" sz="2000" b="1" i="1" u="none" strike="noStrike" kern="1200" cap="none" spc="0" normalizeH="0" baseline="0" noProof="0" dirty="0" smtClean="0">
                <a:ln>
                  <a:noFill/>
                </a:ln>
                <a:effectLst/>
                <a:uLnTx/>
                <a:uFillTx/>
                <a:latin typeface="+mj-lt"/>
                <a:ea typeface="+mj-ea"/>
                <a:cs typeface="+mj-cs"/>
              </a:rPr>
              <a:t>(2</a:t>
            </a:r>
            <a:r>
              <a:rPr kumimoji="0" lang="el-GR" sz="2000" b="1" i="1" u="none" strike="noStrike" kern="1200" cap="none" spc="0" normalizeH="0" noProof="0" dirty="0" smtClean="0">
                <a:ln>
                  <a:noFill/>
                </a:ln>
                <a:effectLst/>
                <a:uLnTx/>
                <a:uFillTx/>
                <a:latin typeface="+mj-lt"/>
                <a:ea typeface="+mj-ea"/>
                <a:cs typeface="+mj-cs"/>
              </a:rPr>
              <a:t> από 2)</a:t>
            </a:r>
            <a:endParaRPr kumimoji="0" lang="el-GR" sz="2000" b="1" i="1" u="none" strike="noStrike" kern="1200" cap="none" spc="0" normalizeH="0" baseline="0" noProof="0" dirty="0">
              <a:ln>
                <a:noFill/>
              </a:ln>
              <a:effectLst/>
              <a:uLnTx/>
              <a:uFillTx/>
              <a:latin typeface="+mj-lt"/>
              <a:ea typeface="+mj-ea"/>
              <a:cs typeface="+mj-cs"/>
            </a:endParaRPr>
          </a:p>
        </p:txBody>
      </p:sp>
    </p:spTree>
    <p:extLst>
      <p:ext uri="{BB962C8B-B14F-4D97-AF65-F5344CB8AC3E}">
        <p14:creationId xmlns="" xmlns:p14="http://schemas.microsoft.com/office/powerpoint/2010/main" val="1813676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3876</TotalTime>
  <Words>1575</Words>
  <Application>Microsoft Office PowerPoint</Application>
  <PresentationFormat>Προβολή στην οθόνη (4:3)</PresentationFormat>
  <Paragraphs>265</Paragraphs>
  <Slides>28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Θέμα του Office</vt:lpstr>
      <vt:lpstr>«Η καλλιέργεια της δημιουργικότητας στο πλαίσιο του εκπαιδευτικού προγράμματος αξιοποίησης τηλεδιασκέψεων «Οδυσσέας 2018 » σε μαθητές του δημοτικού»  </vt:lpstr>
      <vt:lpstr>Σκοπός </vt:lpstr>
      <vt:lpstr>Ερευνητικά Ερωτήματα</vt:lpstr>
      <vt:lpstr>Θεωρητικό Πλαίσιο</vt:lpstr>
      <vt:lpstr>Θεωρητικό Πλαίσιο</vt:lpstr>
      <vt:lpstr>Θεωρητικό Πλαίσιο</vt:lpstr>
      <vt:lpstr>Θεωρητικό Πλαίσιο</vt:lpstr>
      <vt:lpstr>Μεθοδολογία</vt:lpstr>
      <vt:lpstr>Μεθοδολογία</vt:lpstr>
      <vt:lpstr>Παρουσίαση – εργαλεία</vt:lpstr>
      <vt:lpstr>Παρουσίαση - εργαλεία</vt:lpstr>
      <vt:lpstr>Παρουσίαση - εργαλεία</vt:lpstr>
      <vt:lpstr>Αποτελέσματα  – 1ο ερευνητικό ερώτημα</vt:lpstr>
      <vt:lpstr>Αποτελέσματα  – 1ο ερευνητικό ερώτημα</vt:lpstr>
      <vt:lpstr>Αποτελέσματα – 2ο ερευνητικό ερώτημα</vt:lpstr>
      <vt:lpstr>Αποτελέσματα – 2ο ερευνητικό ερώτημα</vt:lpstr>
      <vt:lpstr>Αποτελέσματα – 2ο ερευνητικό ερώτημα</vt:lpstr>
      <vt:lpstr>Αποτελέσματα – 3ο ερευνητικό ερώτημα</vt:lpstr>
      <vt:lpstr>Συμπεράσματα - 1ο ερευνητικό ερώτημα</vt:lpstr>
      <vt:lpstr>Συμπεράσματα - 2ο ερευνητικό ερώτημα</vt:lpstr>
      <vt:lpstr>Συμπεράσματα - 2ο ερευνητικό ερώτημα</vt:lpstr>
      <vt:lpstr>Συμπεράσματα - 3ο ερευνητικό ερώτημα</vt:lpstr>
      <vt:lpstr>Συμπεράσματα - 3ο ερευνητικό ερώτημα </vt:lpstr>
      <vt:lpstr>Συμπεράσματα </vt:lpstr>
      <vt:lpstr>Προτάσεις – Κατευθύνσεις για μελλοντική έρευνα </vt:lpstr>
      <vt:lpstr>Προτάσεις – Κατευθύνσεις για μελλοντική έρευνα </vt:lpstr>
      <vt:lpstr>Προτάσεις – Κατευθύνσεις για μελλοντική έρευνα </vt:lpstr>
      <vt:lpstr>Διαφάνεια 28</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manolis</cp:lastModifiedBy>
  <cp:revision>1743</cp:revision>
  <dcterms:created xsi:type="dcterms:W3CDTF">2003-10-16T17:37:47Z</dcterms:created>
  <dcterms:modified xsi:type="dcterms:W3CDTF">2018-11-01T09:50:01Z</dcterms:modified>
</cp:coreProperties>
</file>