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0" r:id="rId1"/>
  </p:sldMasterIdLst>
  <p:notesMasterIdLst>
    <p:notesMasterId r:id="rId33"/>
  </p:notesMasterIdLst>
  <p:sldIdLst>
    <p:sldId id="1482" r:id="rId2"/>
    <p:sldId id="2051" r:id="rId3"/>
    <p:sldId id="2024" r:id="rId4"/>
    <p:sldId id="2025" r:id="rId5"/>
    <p:sldId id="2026" r:id="rId6"/>
    <p:sldId id="2027" r:id="rId7"/>
    <p:sldId id="2028" r:id="rId8"/>
    <p:sldId id="2049" r:id="rId9"/>
    <p:sldId id="2050" r:id="rId10"/>
    <p:sldId id="2029" r:id="rId11"/>
    <p:sldId id="2052" r:id="rId12"/>
    <p:sldId id="2030" r:id="rId13"/>
    <p:sldId id="2031" r:id="rId14"/>
    <p:sldId id="2032" r:id="rId15"/>
    <p:sldId id="2033" r:id="rId16"/>
    <p:sldId id="2035" r:id="rId17"/>
    <p:sldId id="2036" r:id="rId18"/>
    <p:sldId id="2048" r:id="rId19"/>
    <p:sldId id="2034" r:id="rId20"/>
    <p:sldId id="2038" r:id="rId21"/>
    <p:sldId id="2037" r:id="rId22"/>
    <p:sldId id="2039" r:id="rId23"/>
    <p:sldId id="2043" r:id="rId24"/>
    <p:sldId id="2044" r:id="rId25"/>
    <p:sldId id="2046" r:id="rId26"/>
    <p:sldId id="2053" r:id="rId27"/>
    <p:sldId id="2040" r:id="rId28"/>
    <p:sldId id="2041" r:id="rId29"/>
    <p:sldId id="2045" r:id="rId30"/>
    <p:sldId id="2047" r:id="rId31"/>
    <p:sldId id="2042" r:id="rId32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=""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BE9B"/>
    <a:srgbClr val="FF9966"/>
    <a:srgbClr val="90CCAF"/>
    <a:srgbClr val="FFA54B"/>
    <a:srgbClr val="FFFFCC"/>
    <a:srgbClr val="931B1B"/>
    <a:srgbClr val="ADDB7B"/>
    <a:srgbClr val="F4F694"/>
    <a:srgbClr val="FFAD5B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8971" autoAdjust="0"/>
  </p:normalViewPr>
  <p:slideViewPr>
    <p:cSldViewPr>
      <p:cViewPr varScale="1">
        <p:scale>
          <a:sx n="77" d="100"/>
          <a:sy n="77" d="100"/>
        </p:scale>
        <p:origin x="-1613" y="-8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7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B0644-48C4-435A-850E-110D6ED23BB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C2E2481-1109-40AC-A1EA-0B5713ED641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90795" tIns="0" rIns="190795" bIns="0" numCol="1" spcCol="1270" anchor="ctr" anchorCtr="0"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Παρουσιάζει την ιστορία της Ακρόπολης μέσω ενός πολυμεσικού εκπαιδευτικού υλικού</a:t>
          </a:r>
        </a:p>
      </dgm:t>
    </dgm:pt>
    <dgm:pt modelId="{34307467-0B24-4C3C-A9BB-F6CC88FAC1D5}" type="parTrans" cxnId="{0F1C3386-EDA5-401B-A2D0-CF337AFE8173}">
      <dgm:prSet/>
      <dgm:spPr/>
      <dgm:t>
        <a:bodyPr/>
        <a:lstStyle/>
        <a:p>
          <a:endParaRPr lang="el-GR"/>
        </a:p>
      </dgm:t>
    </dgm:pt>
    <dgm:pt modelId="{C2DF6E8B-8E2D-42E5-A03E-B53BFBC9CF71}" type="sibTrans" cxnId="{0F1C3386-EDA5-401B-A2D0-CF337AFE8173}">
      <dgm:prSet/>
      <dgm:spPr/>
      <dgm:t>
        <a:bodyPr/>
        <a:lstStyle/>
        <a:p>
          <a:endParaRPr lang="el-GR"/>
        </a:p>
      </dgm:t>
    </dgm:pt>
    <dgm:pt modelId="{9917152D-6051-440A-BC3F-8E9B5D61C27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90795" tIns="0" rIns="190795" bIns="0" numCol="1" spcCol="1270" anchor="ctr" anchorCtr="0"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Παρέχει δυνατότητα περιήγησης στον αρχαιολογικό χώρο της Ακρόπολης με χρήση κινητών συσκευών και εφαρμογών Ε.Π. για βιωματική μάθηση</a:t>
          </a:r>
        </a:p>
      </dgm:t>
    </dgm:pt>
    <dgm:pt modelId="{622C57FB-843B-4383-A64E-B7CE10701528}" type="parTrans" cxnId="{C9E3F4C1-FDF8-4330-BECB-DD9600465AD7}">
      <dgm:prSet/>
      <dgm:spPr/>
      <dgm:t>
        <a:bodyPr/>
        <a:lstStyle/>
        <a:p>
          <a:endParaRPr lang="el-GR"/>
        </a:p>
      </dgm:t>
    </dgm:pt>
    <dgm:pt modelId="{7DBCF155-0E52-479A-9B8C-8F034FA3799E}" type="sibTrans" cxnId="{C9E3F4C1-FDF8-4330-BECB-DD9600465AD7}">
      <dgm:prSet/>
      <dgm:spPr/>
      <dgm:t>
        <a:bodyPr/>
        <a:lstStyle/>
        <a:p>
          <a:endParaRPr lang="el-GR"/>
        </a:p>
      </dgm:t>
    </dgm:pt>
    <dgm:pt modelId="{D9466373-AFB8-4BD5-825F-0D23812E1EA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90795" tIns="0" rIns="190795" bIns="0" numCol="1" spcCol="1270" anchor="ctr" anchorCtr="0"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Περιλαμβάνει καλές πρακτικές για μια ολοκληρωμένη παρέμβαση αυτόνομης ή και συμπληρωματικής σχολικής ΕξΑΕ σε μαθητές Δημοτικού</a:t>
          </a:r>
        </a:p>
      </dgm:t>
    </dgm:pt>
    <dgm:pt modelId="{EC60CBCA-7517-492F-8EE8-3F3E1973BAB8}" type="parTrans" cxnId="{4E735DF9-1DE0-456F-9350-0D3A898DEE25}">
      <dgm:prSet/>
      <dgm:spPr/>
      <dgm:t>
        <a:bodyPr/>
        <a:lstStyle/>
        <a:p>
          <a:endParaRPr lang="el-GR"/>
        </a:p>
      </dgm:t>
    </dgm:pt>
    <dgm:pt modelId="{A0CF11F8-941A-4A5B-A32D-0E7C5C7E9915}" type="sibTrans" cxnId="{4E735DF9-1DE0-456F-9350-0D3A898DEE25}">
      <dgm:prSet/>
      <dgm:spPr/>
      <dgm:t>
        <a:bodyPr/>
        <a:lstStyle/>
        <a:p>
          <a:endParaRPr lang="el-GR"/>
        </a:p>
      </dgm:t>
    </dgm:pt>
    <dgm:pt modelId="{CDD8C019-9542-4649-9AD6-4A758B376B8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90795" tIns="0" rIns="190795" bIns="0" numCol="1" spcCol="1270" anchor="ctr" anchorCtr="0"/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Εμπλουτίζει την ερευνητική βιβλιογραφία για το ΕΥ σε </a:t>
          </a:r>
          <a:r>
            <a:rPr lang="en-US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e-learning </a:t>
          </a: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και </a:t>
          </a:r>
          <a:r>
            <a:rPr lang="en-US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m-learning</a:t>
          </a: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περιβάλλοντα</a:t>
          </a:r>
        </a:p>
      </dgm:t>
    </dgm:pt>
    <dgm:pt modelId="{7B84ED3C-FC64-4542-A7C1-289A61288F80}" type="parTrans" cxnId="{61CE8BA7-8DBA-4575-B9D4-7004DA9BA589}">
      <dgm:prSet/>
      <dgm:spPr/>
      <dgm:t>
        <a:bodyPr/>
        <a:lstStyle/>
        <a:p>
          <a:endParaRPr lang="el-GR"/>
        </a:p>
      </dgm:t>
    </dgm:pt>
    <dgm:pt modelId="{554A0713-9034-4F2A-B428-0BB92A077273}" type="sibTrans" cxnId="{61CE8BA7-8DBA-4575-B9D4-7004DA9BA589}">
      <dgm:prSet/>
      <dgm:spPr/>
      <dgm:t>
        <a:bodyPr/>
        <a:lstStyle/>
        <a:p>
          <a:endParaRPr lang="el-GR"/>
        </a:p>
      </dgm:t>
    </dgm:pt>
    <dgm:pt modelId="{8C16831C-BADE-488C-9048-ED741A231E39}">
      <dgm:prSet/>
      <dgm:spPr/>
      <dgm:t>
        <a:bodyPr/>
        <a:lstStyle/>
        <a:p>
          <a:pPr rtl="0"/>
          <a:endParaRPr lang="el-GR" dirty="0"/>
        </a:p>
      </dgm:t>
    </dgm:pt>
    <dgm:pt modelId="{37CB1D92-CD2A-407A-8ED0-7DB67864E758}" type="parTrans" cxnId="{44EFAD6F-AA79-4D60-9A0F-030AF392AE98}">
      <dgm:prSet/>
      <dgm:spPr/>
      <dgm:t>
        <a:bodyPr/>
        <a:lstStyle/>
        <a:p>
          <a:endParaRPr lang="el-GR"/>
        </a:p>
      </dgm:t>
    </dgm:pt>
    <dgm:pt modelId="{1A83038B-F2DA-4C28-96AA-450FDDA6D27A}" type="sibTrans" cxnId="{44EFAD6F-AA79-4D60-9A0F-030AF392AE98}">
      <dgm:prSet/>
      <dgm:spPr/>
      <dgm:t>
        <a:bodyPr/>
        <a:lstStyle/>
        <a:p>
          <a:endParaRPr lang="el-GR"/>
        </a:p>
      </dgm:t>
    </dgm:pt>
    <dgm:pt modelId="{0D1F4331-089E-464E-8A65-3DBC203E477B}" type="pres">
      <dgm:prSet presAssocID="{14BB0644-48C4-435A-850E-110D6ED23BB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1008719-5805-4421-9E15-30439763D21D}" type="pres">
      <dgm:prSet presAssocID="{14BB0644-48C4-435A-850E-110D6ED23BB5}" presName="diamond" presStyleLbl="bgShp" presStyleIdx="0" presStyleCnt="1" custScaleX="119057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BA574834-DF4E-49F0-8776-E0433D12DCBF}" type="pres">
      <dgm:prSet presAssocID="{14BB0644-48C4-435A-850E-110D6ED23BB5}" presName="quad1" presStyleLbl="node1" presStyleIdx="0" presStyleCnt="4" custScaleX="171523" custScaleY="104719" custLinFactNeighborX="-31784" custLinFactNeighborY="-331">
        <dgm:presLayoutVars>
          <dgm:chMax val="0"/>
          <dgm:chPref val="0"/>
          <dgm:bulletEnabled val="1"/>
        </dgm:presLayoutVars>
      </dgm:prSet>
      <dgm:spPr>
        <a:xfrm>
          <a:off x="1020555" y="295146"/>
          <a:ext cx="2513352" cy="2347519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3778A2A3-5F0A-424A-AE5A-1D7C27AAAF07}" type="pres">
      <dgm:prSet presAssocID="{14BB0644-48C4-435A-850E-110D6ED23BB5}" presName="quad2" presStyleLbl="node1" presStyleIdx="1" presStyleCnt="4" custScaleX="171523" custScaleY="104719" custLinFactNeighborX="31915" custLinFactNeighborY="-331">
        <dgm:presLayoutVars>
          <dgm:chMax val="0"/>
          <dgm:chPref val="0"/>
          <dgm:bulletEnabled val="1"/>
        </dgm:presLayoutVars>
      </dgm:prSet>
      <dgm:spPr>
        <a:xfrm>
          <a:off x="3733793" y="432048"/>
          <a:ext cx="3419999" cy="2087993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C10F7F-9FB7-43F2-AF7E-F60D21D8A823}" type="pres">
      <dgm:prSet presAssocID="{14BB0644-48C4-435A-850E-110D6ED23BB5}" presName="quad3" presStyleLbl="node1" presStyleIdx="2" presStyleCnt="4" custScaleX="171523" custScaleY="104719" custLinFactNeighborX="-31915" custLinFactNeighborY="3931">
        <dgm:presLayoutVars>
          <dgm:chMax val="0"/>
          <dgm:chPref val="0"/>
          <dgm:bulletEnabled val="1"/>
        </dgm:presLayoutVars>
      </dgm:prSet>
      <dgm:spPr>
        <a:xfrm>
          <a:off x="313807" y="2664306"/>
          <a:ext cx="3419999" cy="2087993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97D18693-0D24-4F2D-915E-5BD7AD0C1524}" type="pres">
      <dgm:prSet presAssocID="{14BB0644-48C4-435A-850E-110D6ED23BB5}" presName="quad4" presStyleLbl="node1" presStyleIdx="3" presStyleCnt="4" custScaleX="171523" custScaleY="104719" custLinFactNeighborX="31457" custLinFactNeighborY="3931">
        <dgm:presLayoutVars>
          <dgm:chMax val="0"/>
          <dgm:chPref val="0"/>
          <dgm:bulletEnabled val="1"/>
        </dgm:presLayoutVars>
      </dgm:prSet>
      <dgm:spPr>
        <a:xfrm>
          <a:off x="3724661" y="2664306"/>
          <a:ext cx="3419999" cy="2087993"/>
        </a:xfrm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C9E3F4C1-FDF8-4330-BECB-DD9600465AD7}" srcId="{14BB0644-48C4-435A-850E-110D6ED23BB5}" destId="{9917152D-6051-440A-BC3F-8E9B5D61C27F}" srcOrd="1" destOrd="0" parTransId="{622C57FB-843B-4383-A64E-B7CE10701528}" sibTransId="{7DBCF155-0E52-479A-9B8C-8F034FA3799E}"/>
    <dgm:cxn modelId="{0F1C3386-EDA5-401B-A2D0-CF337AFE8173}" srcId="{14BB0644-48C4-435A-850E-110D6ED23BB5}" destId="{1C2E2481-1109-40AC-A1EA-0B5713ED6414}" srcOrd="0" destOrd="0" parTransId="{34307467-0B24-4C3C-A9BB-F6CC88FAC1D5}" sibTransId="{C2DF6E8B-8E2D-42E5-A03E-B53BFBC9CF71}"/>
    <dgm:cxn modelId="{D0A7AE32-3A26-4C68-B452-51C9427DC454}" type="presOf" srcId="{1C2E2481-1109-40AC-A1EA-0B5713ED6414}" destId="{BA574834-DF4E-49F0-8776-E0433D12DCBF}" srcOrd="0" destOrd="0" presId="urn:microsoft.com/office/officeart/2005/8/layout/matrix3"/>
    <dgm:cxn modelId="{949B645B-F8F5-4AA3-8FD4-02AD07EB1913}" type="presOf" srcId="{D9466373-AFB8-4BD5-825F-0D23812E1EAC}" destId="{F5C10F7F-9FB7-43F2-AF7E-F60D21D8A823}" srcOrd="0" destOrd="0" presId="urn:microsoft.com/office/officeart/2005/8/layout/matrix3"/>
    <dgm:cxn modelId="{4E735DF9-1DE0-456F-9350-0D3A898DEE25}" srcId="{14BB0644-48C4-435A-850E-110D6ED23BB5}" destId="{D9466373-AFB8-4BD5-825F-0D23812E1EAC}" srcOrd="2" destOrd="0" parTransId="{EC60CBCA-7517-492F-8EE8-3F3E1973BAB8}" sibTransId="{A0CF11F8-941A-4A5B-A32D-0E7C5C7E9915}"/>
    <dgm:cxn modelId="{E94A5320-EEE2-45FC-B6BE-5668E06C5FE6}" type="presOf" srcId="{9917152D-6051-440A-BC3F-8E9B5D61C27F}" destId="{3778A2A3-5F0A-424A-AE5A-1D7C27AAAF07}" srcOrd="0" destOrd="0" presId="urn:microsoft.com/office/officeart/2005/8/layout/matrix3"/>
    <dgm:cxn modelId="{44EFAD6F-AA79-4D60-9A0F-030AF392AE98}" srcId="{14BB0644-48C4-435A-850E-110D6ED23BB5}" destId="{8C16831C-BADE-488C-9048-ED741A231E39}" srcOrd="4" destOrd="0" parTransId="{37CB1D92-CD2A-407A-8ED0-7DB67864E758}" sibTransId="{1A83038B-F2DA-4C28-96AA-450FDDA6D27A}"/>
    <dgm:cxn modelId="{61CE8BA7-8DBA-4575-B9D4-7004DA9BA589}" srcId="{14BB0644-48C4-435A-850E-110D6ED23BB5}" destId="{CDD8C019-9542-4649-9AD6-4A758B376B8C}" srcOrd="3" destOrd="0" parTransId="{7B84ED3C-FC64-4542-A7C1-289A61288F80}" sibTransId="{554A0713-9034-4F2A-B428-0BB92A077273}"/>
    <dgm:cxn modelId="{0CB109A9-1B99-4A16-943E-5957C0B42592}" type="presOf" srcId="{14BB0644-48C4-435A-850E-110D6ED23BB5}" destId="{0D1F4331-089E-464E-8A65-3DBC203E477B}" srcOrd="0" destOrd="0" presId="urn:microsoft.com/office/officeart/2005/8/layout/matrix3"/>
    <dgm:cxn modelId="{8154AC32-A1E7-4112-B390-C839C4EE4D7F}" type="presOf" srcId="{CDD8C019-9542-4649-9AD6-4A758B376B8C}" destId="{97D18693-0D24-4F2D-915E-5BD7AD0C1524}" srcOrd="0" destOrd="0" presId="urn:microsoft.com/office/officeart/2005/8/layout/matrix3"/>
    <dgm:cxn modelId="{A432FCA6-EF0D-4874-89D3-F5E8E22B8DE4}" type="presParOf" srcId="{0D1F4331-089E-464E-8A65-3DBC203E477B}" destId="{11008719-5805-4421-9E15-30439763D21D}" srcOrd="0" destOrd="0" presId="urn:microsoft.com/office/officeart/2005/8/layout/matrix3"/>
    <dgm:cxn modelId="{1FB88E77-0CEC-4930-9E70-02A86E98B03C}" type="presParOf" srcId="{0D1F4331-089E-464E-8A65-3DBC203E477B}" destId="{BA574834-DF4E-49F0-8776-E0433D12DCBF}" srcOrd="1" destOrd="0" presId="urn:microsoft.com/office/officeart/2005/8/layout/matrix3"/>
    <dgm:cxn modelId="{3FCCA85E-FD4B-419A-8938-2D46F351BCDF}" type="presParOf" srcId="{0D1F4331-089E-464E-8A65-3DBC203E477B}" destId="{3778A2A3-5F0A-424A-AE5A-1D7C27AAAF07}" srcOrd="2" destOrd="0" presId="urn:microsoft.com/office/officeart/2005/8/layout/matrix3"/>
    <dgm:cxn modelId="{54B7F5C6-B0B8-4219-A121-5E9A0A4F9F68}" type="presParOf" srcId="{0D1F4331-089E-464E-8A65-3DBC203E477B}" destId="{F5C10F7F-9FB7-43F2-AF7E-F60D21D8A823}" srcOrd="3" destOrd="0" presId="urn:microsoft.com/office/officeart/2005/8/layout/matrix3"/>
    <dgm:cxn modelId="{341B4F14-65C9-413C-9142-7D2490612001}" type="presParOf" srcId="{0D1F4331-089E-464E-8A65-3DBC203E477B}" destId="{97D18693-0D24-4F2D-915E-5BD7AD0C152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E280E7-D970-4468-99C7-4FF668B40C5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9EC507BB-F815-4262-8113-F9295D87374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Λιγότερες πληροφορίες σε κάποιες διαφάνειες</a:t>
          </a:r>
          <a:endParaRPr lang="el-GR" sz="16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24F0209-0DC0-4F56-B8DB-C71CA4D451CF}" type="parTrans" cxnId="{55AE9857-904D-43F0-88A1-64143D6DF902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655C07-A545-4C03-A64D-7E0673A59F06}" type="sibTrans" cxnId="{55AE9857-904D-43F0-88A1-64143D6DF902}">
      <dgm:prSet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CC25B0F-7B1F-4F1E-A271-38BA11C0EB8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Πιο εμφανής και άμεσος ο δίαυλος επικοινωνίας με τον εκπαιδευτή</a:t>
          </a:r>
          <a:endParaRPr lang="el-GR" sz="16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995FE2-4CD2-4517-BD41-FA43F430A870}" type="parTrans" cxnId="{DEF347CB-DAE0-40FC-9917-0636182B4E86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C0E585-E013-48AD-98D9-C776B3B2CB80}" type="sibTrans" cxnId="{DEF347CB-DAE0-40FC-9917-0636182B4E86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19638CB-D2FC-412E-BC6D-A51A7A05E8D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Περαιτέρω εμπλουτισμός για την ερμηνεία και την κριτική συζήτηση των πληροφοριών</a:t>
          </a:r>
          <a:endParaRPr lang="el-GR" sz="16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1BF81A-46E0-41EA-BF1E-0B09ED3A9DCA}" type="parTrans" cxnId="{434B8D11-59ED-4C2E-93F0-A5A1120E39C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C2F20C6-F51C-47BA-9A8B-BAB019102E6B}" type="sibTrans" cxnId="{434B8D11-59ED-4C2E-93F0-A5A1120E39C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FCCDB6C-42D1-4E9B-B960-30CB6D7354C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Ανατροφοδότηση ακόμη και στις περιπτώσεις των σωστών απαντήσεων </a:t>
          </a:r>
          <a:endParaRPr lang="el-GR" sz="16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235945-4158-4A53-BEE0-78A0D301E05A}" type="parTrans" cxnId="{A459F35D-3878-4B66-8541-5466BC430DE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A5083AD-C77C-4CD1-854A-6EAE2D04FB90}" type="sibTrans" cxnId="{A459F35D-3878-4B66-8541-5466BC430DE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42ABC35-F37C-43DA-8C91-0A2C62ACFD20}" type="pres">
      <dgm:prSet presAssocID="{C3E280E7-D970-4468-99C7-4FF668B40C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7A24AE-4741-4F14-8909-34200E128ABF}" type="pres">
      <dgm:prSet presAssocID="{C3E280E7-D970-4468-99C7-4FF668B40C54}" presName="cycl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7990F216-6AFC-4D0D-869C-EC6BAA8633B8}" type="pres">
      <dgm:prSet presAssocID="{9EC507BB-F815-4262-8113-F9295D87374B}" presName="nodeFirstNode" presStyleLbl="node1" presStyleIdx="0" presStyleCnt="4" custScaleX="64476" custScaleY="80168">
        <dgm:presLayoutVars>
          <dgm:bulletEnabled val="1"/>
        </dgm:presLayoutVars>
      </dgm:prSet>
      <dgm:spPr>
        <a:xfrm>
          <a:off x="2464354" y="178120"/>
          <a:ext cx="2135501" cy="1327616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33617FAA-3494-41F5-A0F2-0D87A0E697D4}" type="pres">
      <dgm:prSet presAssocID="{1B655C07-A545-4C03-A64D-7E0673A59F06}" presName="sibTransFirstNode" presStyleLbl="bgShp" presStyleIdx="0" presStyleCnt="1"/>
      <dgm:spPr/>
      <dgm:t>
        <a:bodyPr/>
        <a:lstStyle/>
        <a:p>
          <a:endParaRPr lang="el-GR"/>
        </a:p>
      </dgm:t>
    </dgm:pt>
    <dgm:pt modelId="{EBA6ED04-0AEE-4AEB-BB9B-25C84BEA17C3}" type="pres">
      <dgm:prSet presAssocID="{FFCCDB6C-42D1-4E9B-B960-30CB6D7354C5}" presName="nodeFollowingNodes" presStyleLbl="node1" presStyleIdx="1" presStyleCnt="4" custScaleX="67173" custScaleY="56545" custRadScaleRad="119891" custRadScaleInc="134409">
        <dgm:presLayoutVars>
          <dgm:bulletEnabled val="1"/>
        </dgm:presLayoutVars>
      </dgm:prSet>
      <dgm:spPr>
        <a:xfrm>
          <a:off x="2160231" y="4392182"/>
          <a:ext cx="2224828" cy="936409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E8D5D1C4-76EF-4FB8-B840-AF385A380071}" type="pres">
      <dgm:prSet presAssocID="{ECC25B0F-7B1F-4F1E-A271-38BA11C0EB8C}" presName="nodeFollowingNodes" presStyleLbl="node1" presStyleIdx="2" presStyleCnt="4" custScaleX="59191" custScaleY="77213" custRadScaleRad="135355" custRadScaleInc="-107060">
        <dgm:presLayoutVars>
          <dgm:bulletEnabled val="1"/>
        </dgm:presLayoutVars>
      </dgm:prSet>
      <dgm:spPr>
        <a:xfrm>
          <a:off x="4972263" y="2592279"/>
          <a:ext cx="1960457" cy="127868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55C79845-7491-4B5D-B7B8-115E9B43E141}" type="pres">
      <dgm:prSet presAssocID="{419638CB-D2FC-412E-BC6D-A51A7A05E8D9}" presName="nodeFollowingNodes" presStyleLbl="node1" presStyleIdx="3" presStyleCnt="4" custScaleX="58925" custScaleY="82596" custRadScaleRad="139948" custRadScaleInc="-7438">
        <dgm:presLayoutVars>
          <dgm:bulletEnabled val="1"/>
        </dgm:presLayoutVars>
      </dgm:prSet>
      <dgm:spPr>
        <a:xfrm>
          <a:off x="1" y="2447955"/>
          <a:ext cx="1951647" cy="936409"/>
        </a:xfrm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A459F35D-3878-4B66-8541-5466BC430DEB}" srcId="{C3E280E7-D970-4468-99C7-4FF668B40C54}" destId="{FFCCDB6C-42D1-4E9B-B960-30CB6D7354C5}" srcOrd="1" destOrd="0" parTransId="{3F235945-4158-4A53-BEE0-78A0D301E05A}" sibTransId="{AA5083AD-C77C-4CD1-854A-6EAE2D04FB90}"/>
    <dgm:cxn modelId="{434B8D11-59ED-4C2E-93F0-A5A1120E39C8}" srcId="{C3E280E7-D970-4468-99C7-4FF668B40C54}" destId="{419638CB-D2FC-412E-BC6D-A51A7A05E8D9}" srcOrd="3" destOrd="0" parTransId="{4C1BF81A-46E0-41EA-BF1E-0B09ED3A9DCA}" sibTransId="{9C2F20C6-F51C-47BA-9A8B-BAB019102E6B}"/>
    <dgm:cxn modelId="{4522A497-92F6-4EFA-A9A7-2D6314CAC3D0}" type="presOf" srcId="{ECC25B0F-7B1F-4F1E-A271-38BA11C0EB8C}" destId="{E8D5D1C4-76EF-4FB8-B840-AF385A380071}" srcOrd="0" destOrd="0" presId="urn:microsoft.com/office/officeart/2005/8/layout/cycle3"/>
    <dgm:cxn modelId="{DFA7B7D6-9D4C-42A7-9177-9201F1916DCA}" type="presOf" srcId="{C3E280E7-D970-4468-99C7-4FF668B40C54}" destId="{442ABC35-F37C-43DA-8C91-0A2C62ACFD20}" srcOrd="0" destOrd="0" presId="urn:microsoft.com/office/officeart/2005/8/layout/cycle3"/>
    <dgm:cxn modelId="{56E65E32-590A-4C59-8C07-3DAA6339C50C}" type="presOf" srcId="{1B655C07-A545-4C03-A64D-7E0673A59F06}" destId="{33617FAA-3494-41F5-A0F2-0D87A0E697D4}" srcOrd="0" destOrd="0" presId="urn:microsoft.com/office/officeart/2005/8/layout/cycle3"/>
    <dgm:cxn modelId="{55AE9857-904D-43F0-88A1-64143D6DF902}" srcId="{C3E280E7-D970-4468-99C7-4FF668B40C54}" destId="{9EC507BB-F815-4262-8113-F9295D87374B}" srcOrd="0" destOrd="0" parTransId="{F24F0209-0DC0-4F56-B8DB-C71CA4D451CF}" sibTransId="{1B655C07-A545-4C03-A64D-7E0673A59F06}"/>
    <dgm:cxn modelId="{DEF347CB-DAE0-40FC-9917-0636182B4E86}" srcId="{C3E280E7-D970-4468-99C7-4FF668B40C54}" destId="{ECC25B0F-7B1F-4F1E-A271-38BA11C0EB8C}" srcOrd="2" destOrd="0" parTransId="{5B995FE2-4CD2-4517-BD41-FA43F430A870}" sibTransId="{7AC0E585-E013-48AD-98D9-C776B3B2CB80}"/>
    <dgm:cxn modelId="{F4588341-0B74-4239-BCC2-AD65F9C3A489}" type="presOf" srcId="{FFCCDB6C-42D1-4E9B-B960-30CB6D7354C5}" destId="{EBA6ED04-0AEE-4AEB-BB9B-25C84BEA17C3}" srcOrd="0" destOrd="0" presId="urn:microsoft.com/office/officeart/2005/8/layout/cycle3"/>
    <dgm:cxn modelId="{C08873BD-5C6A-4FC5-8724-CA7CC9F18AB4}" type="presOf" srcId="{9EC507BB-F815-4262-8113-F9295D87374B}" destId="{7990F216-6AFC-4D0D-869C-EC6BAA8633B8}" srcOrd="0" destOrd="0" presId="urn:microsoft.com/office/officeart/2005/8/layout/cycle3"/>
    <dgm:cxn modelId="{200DD285-DA95-4D39-B296-505C46D17259}" type="presOf" srcId="{419638CB-D2FC-412E-BC6D-A51A7A05E8D9}" destId="{55C79845-7491-4B5D-B7B8-115E9B43E141}" srcOrd="0" destOrd="0" presId="urn:microsoft.com/office/officeart/2005/8/layout/cycle3"/>
    <dgm:cxn modelId="{055B5565-ECCD-4557-86F4-FA0132230DC6}" type="presParOf" srcId="{442ABC35-F37C-43DA-8C91-0A2C62ACFD20}" destId="{337A24AE-4741-4F14-8909-34200E128ABF}" srcOrd="0" destOrd="0" presId="urn:microsoft.com/office/officeart/2005/8/layout/cycle3"/>
    <dgm:cxn modelId="{12AA9900-064A-420F-9889-803598FF7E09}" type="presParOf" srcId="{337A24AE-4741-4F14-8909-34200E128ABF}" destId="{7990F216-6AFC-4D0D-869C-EC6BAA8633B8}" srcOrd="0" destOrd="0" presId="urn:microsoft.com/office/officeart/2005/8/layout/cycle3"/>
    <dgm:cxn modelId="{B39D5BB7-91F3-4E20-9C26-E02F66985844}" type="presParOf" srcId="{337A24AE-4741-4F14-8909-34200E128ABF}" destId="{33617FAA-3494-41F5-A0F2-0D87A0E697D4}" srcOrd="1" destOrd="0" presId="urn:microsoft.com/office/officeart/2005/8/layout/cycle3"/>
    <dgm:cxn modelId="{20F5E1EE-3952-4E95-A7A4-D5DCE4889F08}" type="presParOf" srcId="{337A24AE-4741-4F14-8909-34200E128ABF}" destId="{EBA6ED04-0AEE-4AEB-BB9B-25C84BEA17C3}" srcOrd="2" destOrd="0" presId="urn:microsoft.com/office/officeart/2005/8/layout/cycle3"/>
    <dgm:cxn modelId="{1913A599-1125-4E4E-9EFD-6E600CC1D65C}" type="presParOf" srcId="{337A24AE-4741-4F14-8909-34200E128ABF}" destId="{E8D5D1C4-76EF-4FB8-B840-AF385A380071}" srcOrd="3" destOrd="0" presId="urn:microsoft.com/office/officeart/2005/8/layout/cycle3"/>
    <dgm:cxn modelId="{730E5940-AFBC-481A-9D39-F6C77E8167EC}" type="presParOf" srcId="{337A24AE-4741-4F14-8909-34200E128ABF}" destId="{55C79845-7491-4B5D-B7B8-115E9B43E141}" srcOrd="4" destOrd="0" presId="urn:microsoft.com/office/officeart/2005/8/layout/cycle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2F8985-3C9F-4FE0-9B97-19BD4B70FC66}" type="doc">
      <dgm:prSet loTypeId="urn:microsoft.com/office/officeart/2005/8/layout/chevron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224B6C17-CB04-421E-88D7-10B7A5CB71D7}">
      <dgm:prSet phldrT="[Text]"/>
      <dgm:spPr/>
      <dgm:t>
        <a:bodyPr/>
        <a:lstStyle/>
        <a:p>
          <a:r>
            <a: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</a:t>
          </a:r>
          <a:r>
            <a:rPr lang="el-GR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</a:t>
          </a:r>
          <a:r>
            <a: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BD035EC3-D63E-47CB-970E-87E1E3EFBBC2}" type="parTrans" cxnId="{87964BD5-178F-418C-9318-A9E4FBB31274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9765483-760B-4E95-8E80-ADBA064FB984}" type="sibTrans" cxnId="{87964BD5-178F-418C-9318-A9E4FBB31274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9A608D-DD40-4925-B3DA-B237B6758CE0}">
      <dgm:prSet phldrT="[Text]" custT="1"/>
      <dgm:spPr/>
      <dgm:t>
        <a:bodyPr/>
        <a:lstStyle/>
        <a:p>
          <a:pPr algn="just"/>
          <a:r>
            <a:rPr lang="el-GR" sz="2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Ε.Υ. διέπεται από τις αρχές της ΕξΑΕ</a:t>
          </a:r>
        </a:p>
      </dgm:t>
    </dgm:pt>
    <dgm:pt modelId="{390497E0-7C1C-4A13-9453-5FE3EC6651E9}" type="parTrans" cxnId="{3408DA07-1439-4217-80E0-E4270C049DFD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2DF15D5-0F8C-4EAC-8240-56833F04ED37}" type="sibTrans" cxnId="{3408DA07-1439-4217-80E0-E4270C049DFD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DB475A4-8171-4960-B0F0-7DFD39C955B5}">
      <dgm:prSet phldrT="[Text]"/>
      <dgm:spPr/>
      <dgm:t>
        <a:bodyPr/>
        <a:lstStyle/>
        <a:p>
          <a:r>
            <a: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l-GR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</a:t>
          </a:r>
          <a:r>
            <a: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84A6F8E9-9C9B-4A29-8634-BCFB15E4E36C}" type="parTrans" cxnId="{7086AC44-886F-4954-8C55-76B8697A478E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646CA2D-4A94-4F92-B51A-1087C7C62EBD}" type="sibTrans" cxnId="{7086AC44-886F-4954-8C55-76B8697A478E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8E2CA2A-5E31-43BD-B120-0C521F9D2CE8}">
      <dgm:prSet phldrT="[Text]" custT="1"/>
      <dgm:spPr/>
      <dgm:t>
        <a:bodyPr/>
        <a:lstStyle/>
        <a:p>
          <a:r>
            <a:rPr lang="el-GR" sz="2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Ε.Υ. έχει δημιουργηθεί σύμφωνα με τις Αρχές της γνωστικής θεωρίας της Πολυμεσικής Μάθησης</a:t>
          </a:r>
        </a:p>
      </dgm:t>
    </dgm:pt>
    <dgm:pt modelId="{777CFB53-CC89-41FE-B95D-72E00DFFD31E}" type="parTrans" cxnId="{48A1DB51-E0D6-4BF0-B34F-AB158243F31D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57E6E8F-A1C4-474D-9A7D-F2210241CE9E}" type="sibTrans" cxnId="{48A1DB51-E0D6-4BF0-B34F-AB158243F31D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2EFA86A-D452-4C4B-92F8-B960E81CE863}">
      <dgm:prSet phldrT="[Text]"/>
      <dgm:spPr/>
      <dgm:t>
        <a:bodyPr/>
        <a:lstStyle/>
        <a:p>
          <a:r>
            <a: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el-GR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</a:t>
          </a:r>
          <a:r>
            <a: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D898C58C-661C-4469-9584-4C22B9B529C9}" type="parTrans" cxnId="{9DD9E06A-5D4F-4313-86BF-5B962B9009B7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D9586F5-B4F3-4240-B63F-DACC1D3FEB20}" type="sibTrans" cxnId="{9DD9E06A-5D4F-4313-86BF-5B962B9009B7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527CB0F-EC48-40DC-9CA1-B396F116E019}">
      <dgm:prSet phldrT="[Text]" custT="1"/>
      <dgm:spPr/>
      <dgm:t>
        <a:bodyPr/>
        <a:lstStyle/>
        <a:p>
          <a:r>
            <a:rPr lang="el-GR" sz="2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χωρο-ευαίσθητο παιχνίδι είναι εύχρηστο, ελκυστικό και διασκεδαστικό</a:t>
          </a:r>
        </a:p>
      </dgm:t>
    </dgm:pt>
    <dgm:pt modelId="{64E27AE1-EA39-469D-B92F-361ECEE04B34}" type="parTrans" cxnId="{20C9E171-E5C9-44C8-9297-1B9C1FED9E6F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F012AA-3D7A-48B9-AB51-14029EB2D979}" type="sibTrans" cxnId="{20C9E171-E5C9-44C8-9297-1B9C1FED9E6F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F02F31C-4466-4FBC-B5AA-CC52EEF0B458}">
      <dgm:prSet phldrT="[Text]"/>
      <dgm:spPr/>
      <dgm:t>
        <a:bodyPr/>
        <a:lstStyle/>
        <a:p>
          <a:r>
            <a: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el-GR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</a:t>
          </a:r>
          <a:r>
            <a: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785EDF01-7B30-4AD8-AAAC-5DAC53D89126}" type="parTrans" cxnId="{5BD73562-9B96-4440-ADAA-5D46048BEB4C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E5E137B-8B2F-49E4-8167-9E6CC8ACCE85}" type="sibTrans" cxnId="{5BD73562-9B96-4440-ADAA-5D46048BEB4C}">
      <dgm:prSet/>
      <dgm:spPr/>
      <dgm:t>
        <a:bodyPr/>
        <a:lstStyle/>
        <a:p>
          <a:endParaRPr lang="el-GR" b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A40A1C6-F36C-4A18-B122-341A7778A151}" type="pres">
      <dgm:prSet presAssocID="{AE2F8985-3C9F-4FE0-9B97-19BD4B70FC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14EB8E7-9137-4CD9-B76A-C21B26AB3D4F}" type="pres">
      <dgm:prSet presAssocID="{224B6C17-CB04-421E-88D7-10B7A5CB71D7}" presName="composite" presStyleCnt="0"/>
      <dgm:spPr/>
    </dgm:pt>
    <dgm:pt modelId="{CA35BF5B-EB46-4A97-B81A-C0B90D65281E}" type="pres">
      <dgm:prSet presAssocID="{224B6C17-CB04-421E-88D7-10B7A5CB7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BD2676-2763-43A6-A89D-88FA61AE06C3}" type="pres">
      <dgm:prSet presAssocID="{224B6C17-CB04-421E-88D7-10B7A5CB71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B6FDEA-3AED-420C-AC8E-A2A697484D38}" type="pres">
      <dgm:prSet presAssocID="{09765483-760B-4E95-8E80-ADBA064FB984}" presName="sp" presStyleCnt="0"/>
      <dgm:spPr/>
    </dgm:pt>
    <dgm:pt modelId="{DA9CCFFC-E2BC-4074-8476-1E7D91A65272}" type="pres">
      <dgm:prSet presAssocID="{FDB475A4-8171-4960-B0F0-7DFD39C955B5}" presName="composite" presStyleCnt="0"/>
      <dgm:spPr/>
    </dgm:pt>
    <dgm:pt modelId="{685C36AD-78C9-47D1-A4AD-63FC2346E837}" type="pres">
      <dgm:prSet presAssocID="{FDB475A4-8171-4960-B0F0-7DFD39C955B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B8EAA3-C2E4-4747-81EC-54E04AF41A44}" type="pres">
      <dgm:prSet presAssocID="{FDB475A4-8171-4960-B0F0-7DFD39C955B5}" presName="descendantText" presStyleLbl="alignAcc1" presStyleIdx="1" presStyleCnt="4" custScaleX="100963" custScaleY="11958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62D6CD-ABC7-4A59-8C09-27D50923C438}" type="pres">
      <dgm:prSet presAssocID="{8646CA2D-4A94-4F92-B51A-1087C7C62EBD}" presName="sp" presStyleCnt="0"/>
      <dgm:spPr/>
    </dgm:pt>
    <dgm:pt modelId="{C5FAF4B1-DB26-49A8-9EBE-687D550EA6A8}" type="pres">
      <dgm:prSet presAssocID="{32EFA86A-D452-4C4B-92F8-B960E81CE863}" presName="composite" presStyleCnt="0"/>
      <dgm:spPr/>
    </dgm:pt>
    <dgm:pt modelId="{464B5135-F74C-4304-9D17-5DAB31E3CA8F}" type="pres">
      <dgm:prSet presAssocID="{32EFA86A-D452-4C4B-92F8-B960E81CE86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4250CD-FE3E-41A4-B906-2939414DD741}" type="pres">
      <dgm:prSet presAssocID="{32EFA86A-D452-4C4B-92F8-B960E81CE86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014BCF-3225-47D5-A2BC-EAB3A0B08A60}" type="pres">
      <dgm:prSet presAssocID="{9D9586F5-B4F3-4240-B63F-DACC1D3FEB20}" presName="sp" presStyleCnt="0"/>
      <dgm:spPr/>
    </dgm:pt>
    <dgm:pt modelId="{3E32EC49-7C59-43B6-97BE-7EF4A5517972}" type="pres">
      <dgm:prSet presAssocID="{CF02F31C-4466-4FBC-B5AA-CC52EEF0B458}" presName="composite" presStyleCnt="0"/>
      <dgm:spPr/>
    </dgm:pt>
    <dgm:pt modelId="{0643A48D-E979-4AA2-BD7B-FA568DAF57F5}" type="pres">
      <dgm:prSet presAssocID="{CF02F31C-4466-4FBC-B5AA-CC52EEF0B45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81F2E8-54B7-49CC-B575-3856B378224A}" type="pres">
      <dgm:prSet presAssocID="{CF02F31C-4466-4FBC-B5AA-CC52EEF0B458}" presName="descendantText" presStyleLbl="alignAcc1" presStyleIdx="3" presStyleCnt="4" custLinFactNeighborX="792" custLinFactNeighborY="-855">
        <dgm:presLayoutVars>
          <dgm:bulletEnabled val="1"/>
        </dgm:presLayoutVars>
      </dgm:prSet>
      <dgm:spPr/>
    </dgm:pt>
  </dgm:ptLst>
  <dgm:cxnLst>
    <dgm:cxn modelId="{87964BD5-178F-418C-9318-A9E4FBB31274}" srcId="{AE2F8985-3C9F-4FE0-9B97-19BD4B70FC66}" destId="{224B6C17-CB04-421E-88D7-10B7A5CB71D7}" srcOrd="0" destOrd="0" parTransId="{BD035EC3-D63E-47CB-970E-87E1E3EFBBC2}" sibTransId="{09765483-760B-4E95-8E80-ADBA064FB984}"/>
    <dgm:cxn modelId="{F58F92A9-423E-4E8A-9DE3-3E6D2AD3D401}" type="presOf" srcId="{32EFA86A-D452-4C4B-92F8-B960E81CE863}" destId="{464B5135-F74C-4304-9D17-5DAB31E3CA8F}" srcOrd="0" destOrd="0" presId="urn:microsoft.com/office/officeart/2005/8/layout/chevron2"/>
    <dgm:cxn modelId="{F271F5B2-37E2-4859-9257-B82C809E3871}" type="presOf" srcId="{FDB475A4-8171-4960-B0F0-7DFD39C955B5}" destId="{685C36AD-78C9-47D1-A4AD-63FC2346E837}" srcOrd="0" destOrd="0" presId="urn:microsoft.com/office/officeart/2005/8/layout/chevron2"/>
    <dgm:cxn modelId="{3408DA07-1439-4217-80E0-E4270C049DFD}" srcId="{224B6C17-CB04-421E-88D7-10B7A5CB71D7}" destId="{699A608D-DD40-4925-B3DA-B237B6758CE0}" srcOrd="0" destOrd="0" parTransId="{390497E0-7C1C-4A13-9453-5FE3EC6651E9}" sibTransId="{62DF15D5-0F8C-4EAC-8240-56833F04ED37}"/>
    <dgm:cxn modelId="{7086AC44-886F-4954-8C55-76B8697A478E}" srcId="{AE2F8985-3C9F-4FE0-9B97-19BD4B70FC66}" destId="{FDB475A4-8171-4960-B0F0-7DFD39C955B5}" srcOrd="1" destOrd="0" parTransId="{84A6F8E9-9C9B-4A29-8634-BCFB15E4E36C}" sibTransId="{8646CA2D-4A94-4F92-B51A-1087C7C62EBD}"/>
    <dgm:cxn modelId="{48A1DB51-E0D6-4BF0-B34F-AB158243F31D}" srcId="{FDB475A4-8171-4960-B0F0-7DFD39C955B5}" destId="{38E2CA2A-5E31-43BD-B120-0C521F9D2CE8}" srcOrd="0" destOrd="0" parTransId="{777CFB53-CC89-41FE-B95D-72E00DFFD31E}" sibTransId="{857E6E8F-A1C4-474D-9A7D-F2210241CE9E}"/>
    <dgm:cxn modelId="{EF74A215-B6F4-4747-BCEC-91A755A2BE97}" type="presOf" srcId="{699A608D-DD40-4925-B3DA-B237B6758CE0}" destId="{38BD2676-2763-43A6-A89D-88FA61AE06C3}" srcOrd="0" destOrd="0" presId="urn:microsoft.com/office/officeart/2005/8/layout/chevron2"/>
    <dgm:cxn modelId="{5BD73562-9B96-4440-ADAA-5D46048BEB4C}" srcId="{AE2F8985-3C9F-4FE0-9B97-19BD4B70FC66}" destId="{CF02F31C-4466-4FBC-B5AA-CC52EEF0B458}" srcOrd="3" destOrd="0" parTransId="{785EDF01-7B30-4AD8-AAAC-5DAC53D89126}" sibTransId="{8E5E137B-8B2F-49E4-8167-9E6CC8ACCE85}"/>
    <dgm:cxn modelId="{55952FD5-17D9-4A1C-99B3-5E58D98FDA25}" type="presOf" srcId="{AE2F8985-3C9F-4FE0-9B97-19BD4B70FC66}" destId="{AA40A1C6-F36C-4A18-B122-341A7778A151}" srcOrd="0" destOrd="0" presId="urn:microsoft.com/office/officeart/2005/8/layout/chevron2"/>
    <dgm:cxn modelId="{0933B39B-7513-4C49-93D8-4BE3F7E8B4AE}" type="presOf" srcId="{38E2CA2A-5E31-43BD-B120-0C521F9D2CE8}" destId="{A8B8EAA3-C2E4-4747-81EC-54E04AF41A44}" srcOrd="0" destOrd="0" presId="urn:microsoft.com/office/officeart/2005/8/layout/chevron2"/>
    <dgm:cxn modelId="{20C9E171-E5C9-44C8-9297-1B9C1FED9E6F}" srcId="{32EFA86A-D452-4C4B-92F8-B960E81CE863}" destId="{1527CB0F-EC48-40DC-9CA1-B396F116E019}" srcOrd="0" destOrd="0" parTransId="{64E27AE1-EA39-469D-B92F-361ECEE04B34}" sibTransId="{50F012AA-3D7A-48B9-AB51-14029EB2D979}"/>
    <dgm:cxn modelId="{946CD3C3-8240-41F8-A1E0-7AAD0DE4C025}" type="presOf" srcId="{1527CB0F-EC48-40DC-9CA1-B396F116E019}" destId="{EB4250CD-FE3E-41A4-B906-2939414DD741}" srcOrd="0" destOrd="0" presId="urn:microsoft.com/office/officeart/2005/8/layout/chevron2"/>
    <dgm:cxn modelId="{B4CB7A10-BEC6-40C8-A7FB-F2E4AB4A2DEB}" type="presOf" srcId="{CF02F31C-4466-4FBC-B5AA-CC52EEF0B458}" destId="{0643A48D-E979-4AA2-BD7B-FA568DAF57F5}" srcOrd="0" destOrd="0" presId="urn:microsoft.com/office/officeart/2005/8/layout/chevron2"/>
    <dgm:cxn modelId="{0B4DA1B2-6F2B-4A8D-91A9-35B66C1EBF21}" type="presOf" srcId="{224B6C17-CB04-421E-88D7-10B7A5CB71D7}" destId="{CA35BF5B-EB46-4A97-B81A-C0B90D65281E}" srcOrd="0" destOrd="0" presId="urn:microsoft.com/office/officeart/2005/8/layout/chevron2"/>
    <dgm:cxn modelId="{9DD9E06A-5D4F-4313-86BF-5B962B9009B7}" srcId="{AE2F8985-3C9F-4FE0-9B97-19BD4B70FC66}" destId="{32EFA86A-D452-4C4B-92F8-B960E81CE863}" srcOrd="2" destOrd="0" parTransId="{D898C58C-661C-4469-9584-4C22B9B529C9}" sibTransId="{9D9586F5-B4F3-4240-B63F-DACC1D3FEB20}"/>
    <dgm:cxn modelId="{1B9B9A43-52CD-4CA3-A569-6C300E155DCE}" type="presParOf" srcId="{AA40A1C6-F36C-4A18-B122-341A7778A151}" destId="{514EB8E7-9137-4CD9-B76A-C21B26AB3D4F}" srcOrd="0" destOrd="0" presId="urn:microsoft.com/office/officeart/2005/8/layout/chevron2"/>
    <dgm:cxn modelId="{62A54255-F6FF-46C1-9492-3EEDD42C5546}" type="presParOf" srcId="{514EB8E7-9137-4CD9-B76A-C21B26AB3D4F}" destId="{CA35BF5B-EB46-4A97-B81A-C0B90D65281E}" srcOrd="0" destOrd="0" presId="urn:microsoft.com/office/officeart/2005/8/layout/chevron2"/>
    <dgm:cxn modelId="{79C7E4FB-905B-4FFA-BEF2-60616335EBE9}" type="presParOf" srcId="{514EB8E7-9137-4CD9-B76A-C21B26AB3D4F}" destId="{38BD2676-2763-43A6-A89D-88FA61AE06C3}" srcOrd="1" destOrd="0" presId="urn:microsoft.com/office/officeart/2005/8/layout/chevron2"/>
    <dgm:cxn modelId="{4BAF7E77-0A0A-4C70-975E-C6A34D761E82}" type="presParOf" srcId="{AA40A1C6-F36C-4A18-B122-341A7778A151}" destId="{5EB6FDEA-3AED-420C-AC8E-A2A697484D38}" srcOrd="1" destOrd="0" presId="urn:microsoft.com/office/officeart/2005/8/layout/chevron2"/>
    <dgm:cxn modelId="{0C1D5466-5118-435C-9475-BCF036DA3728}" type="presParOf" srcId="{AA40A1C6-F36C-4A18-B122-341A7778A151}" destId="{DA9CCFFC-E2BC-4074-8476-1E7D91A65272}" srcOrd="2" destOrd="0" presId="urn:microsoft.com/office/officeart/2005/8/layout/chevron2"/>
    <dgm:cxn modelId="{729D9BD6-6A3D-4BD2-B748-ECB5618DD88A}" type="presParOf" srcId="{DA9CCFFC-E2BC-4074-8476-1E7D91A65272}" destId="{685C36AD-78C9-47D1-A4AD-63FC2346E837}" srcOrd="0" destOrd="0" presId="urn:microsoft.com/office/officeart/2005/8/layout/chevron2"/>
    <dgm:cxn modelId="{62C781C9-432E-405C-8D0F-8E9355AB5080}" type="presParOf" srcId="{DA9CCFFC-E2BC-4074-8476-1E7D91A65272}" destId="{A8B8EAA3-C2E4-4747-81EC-54E04AF41A44}" srcOrd="1" destOrd="0" presId="urn:microsoft.com/office/officeart/2005/8/layout/chevron2"/>
    <dgm:cxn modelId="{CAA2996F-5B1D-4658-926F-CB584B7E9A3E}" type="presParOf" srcId="{AA40A1C6-F36C-4A18-B122-341A7778A151}" destId="{6662D6CD-ABC7-4A59-8C09-27D50923C438}" srcOrd="3" destOrd="0" presId="urn:microsoft.com/office/officeart/2005/8/layout/chevron2"/>
    <dgm:cxn modelId="{6C893609-F7B4-413D-BA50-BC4113178CE4}" type="presParOf" srcId="{AA40A1C6-F36C-4A18-B122-341A7778A151}" destId="{C5FAF4B1-DB26-49A8-9EBE-687D550EA6A8}" srcOrd="4" destOrd="0" presId="urn:microsoft.com/office/officeart/2005/8/layout/chevron2"/>
    <dgm:cxn modelId="{933FB632-229A-41E8-AA4B-F29D7DE22B5B}" type="presParOf" srcId="{C5FAF4B1-DB26-49A8-9EBE-687D550EA6A8}" destId="{464B5135-F74C-4304-9D17-5DAB31E3CA8F}" srcOrd="0" destOrd="0" presId="urn:microsoft.com/office/officeart/2005/8/layout/chevron2"/>
    <dgm:cxn modelId="{38A865DE-4A15-4777-A1CB-ECDA74BDCAC9}" type="presParOf" srcId="{C5FAF4B1-DB26-49A8-9EBE-687D550EA6A8}" destId="{EB4250CD-FE3E-41A4-B906-2939414DD741}" srcOrd="1" destOrd="0" presId="urn:microsoft.com/office/officeart/2005/8/layout/chevron2"/>
    <dgm:cxn modelId="{A9047EFC-ADB8-40AF-898C-35BC3106FFB2}" type="presParOf" srcId="{AA40A1C6-F36C-4A18-B122-341A7778A151}" destId="{78014BCF-3225-47D5-A2BC-EAB3A0B08A60}" srcOrd="5" destOrd="0" presId="urn:microsoft.com/office/officeart/2005/8/layout/chevron2"/>
    <dgm:cxn modelId="{C3481841-5555-4483-A30E-24F4C44179DC}" type="presParOf" srcId="{AA40A1C6-F36C-4A18-B122-341A7778A151}" destId="{3E32EC49-7C59-43B6-97BE-7EF4A5517972}" srcOrd="6" destOrd="0" presId="urn:microsoft.com/office/officeart/2005/8/layout/chevron2"/>
    <dgm:cxn modelId="{0AFA1681-69A0-43DA-869C-D27E862DCBF6}" type="presParOf" srcId="{3E32EC49-7C59-43B6-97BE-7EF4A5517972}" destId="{0643A48D-E979-4AA2-BD7B-FA568DAF57F5}" srcOrd="0" destOrd="0" presId="urn:microsoft.com/office/officeart/2005/8/layout/chevron2"/>
    <dgm:cxn modelId="{FDE426AA-5B09-4BEE-8E3C-647BF9FCA20A}" type="presParOf" srcId="{3E32EC49-7C59-43B6-97BE-7EF4A5517972}" destId="{7B81F2E8-54B7-49CC-B575-3856B37822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93D6D-17CF-40A3-9D29-4B0CDDA77D15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5AAEB6D-13D3-43B7-B6F5-C8185C68827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90795" tIns="0" rIns="190795" bIns="0" numCol="1" spcCol="1270" anchor="ctr" anchorCtr="0"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1. Το Ε.Υ. διέπεται από τις αρχές και τη μεθοδολογία της εξ αποστάσεως εκπαίδευσης;</a:t>
          </a:r>
        </a:p>
      </dgm:t>
    </dgm:pt>
    <dgm:pt modelId="{66197580-DAB7-43E0-8A50-6DE66DE7A8C4}" type="parTrans" cxnId="{1C968DAC-4A1F-4EA5-817B-30EA630CF99D}">
      <dgm:prSet/>
      <dgm:spPr/>
      <dgm:t>
        <a:bodyPr/>
        <a:lstStyle/>
        <a:p>
          <a:endParaRPr lang="el-GR"/>
        </a:p>
      </dgm:t>
    </dgm:pt>
    <dgm:pt modelId="{BEAC2DE3-AEA6-433A-81A2-A7F8D2F3CCC7}" type="sibTrans" cxnId="{1C968DAC-4A1F-4EA5-817B-30EA630CF99D}">
      <dgm:prSet/>
      <dgm:spPr/>
      <dgm:t>
        <a:bodyPr/>
        <a:lstStyle/>
        <a:p>
          <a:endParaRPr lang="el-GR"/>
        </a:p>
      </dgm:t>
    </dgm:pt>
    <dgm:pt modelId="{465DFF11-186C-4EFB-A756-9670D2E3DDD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90795" tIns="0" rIns="190795" bIns="0" numCol="1" spcCol="1270" anchor="ctr" anchorCtr="0"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2. Το Ε.Υ. έχει δημιουργηθεί σύμφωνα με τις αρχές της Γνωστικής Θεωρίας Πολυμεσικής Μάθησης;</a:t>
          </a:r>
        </a:p>
      </dgm:t>
    </dgm:pt>
    <dgm:pt modelId="{5B92FA75-F34D-4C6F-BFE4-7B60C3A12A07}" type="parTrans" cxnId="{443E6E6B-9AB7-473A-B7B9-05C335B37893}">
      <dgm:prSet/>
      <dgm:spPr/>
      <dgm:t>
        <a:bodyPr/>
        <a:lstStyle/>
        <a:p>
          <a:endParaRPr lang="el-GR"/>
        </a:p>
      </dgm:t>
    </dgm:pt>
    <dgm:pt modelId="{5FDDDEEC-A941-4001-8755-75587196197B}" type="sibTrans" cxnId="{443E6E6B-9AB7-473A-B7B9-05C335B37893}">
      <dgm:prSet/>
      <dgm:spPr/>
      <dgm:t>
        <a:bodyPr/>
        <a:lstStyle/>
        <a:p>
          <a:endParaRPr lang="el-GR"/>
        </a:p>
      </dgm:t>
    </dgm:pt>
    <dgm:pt modelId="{E0CE94E7-4688-44DD-BCA6-04C314B443C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90795" tIns="0" rIns="190795" bIns="0" numCol="1" spcCol="1270" anchor="ctr" anchorCtr="0"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3. Το παιχνίδι ΕΠ ήταν </a:t>
          </a:r>
          <a:r>
            <a:rPr lang="el-GR" sz="18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εύχρηστο; </a:t>
          </a:r>
          <a:endParaRPr lang="el-GR" sz="18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85FD50-C1EB-4DB7-835A-1684E6A7FEC2}" type="parTrans" cxnId="{41D47297-787A-4DB6-B4BE-773C7F86AE38}">
      <dgm:prSet/>
      <dgm:spPr/>
      <dgm:t>
        <a:bodyPr/>
        <a:lstStyle/>
        <a:p>
          <a:endParaRPr lang="el-GR"/>
        </a:p>
      </dgm:t>
    </dgm:pt>
    <dgm:pt modelId="{AD9EF6A2-2E57-423E-BD2A-0E118AE41DD7}" type="sibTrans" cxnId="{41D47297-787A-4DB6-B4BE-773C7F86AE38}">
      <dgm:prSet/>
      <dgm:spPr/>
      <dgm:t>
        <a:bodyPr/>
        <a:lstStyle/>
        <a:p>
          <a:endParaRPr lang="el-GR"/>
        </a:p>
      </dgm:t>
    </dgm:pt>
    <dgm:pt modelId="{7DB5006D-675D-40E8-B03D-509CE540E00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90795" tIns="0" rIns="190795" bIns="0" numCol="1" spcCol="1270" anchor="ctr" anchorCtr="0"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l-GR" sz="18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παιχνίδι ΕΠ ήταν </a:t>
          </a: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χρήσιμο στην διαδικασία της μάθησης της τοπικής Ιστορίας;</a:t>
          </a:r>
        </a:p>
      </dgm:t>
    </dgm:pt>
    <dgm:pt modelId="{438414CA-98CD-4D6B-8678-262B0FE80169}" type="parTrans" cxnId="{98BB7255-2FC6-4542-95A8-3B0D835A9F5A}">
      <dgm:prSet/>
      <dgm:spPr/>
      <dgm:t>
        <a:bodyPr/>
        <a:lstStyle/>
        <a:p>
          <a:endParaRPr lang="el-GR"/>
        </a:p>
      </dgm:t>
    </dgm:pt>
    <dgm:pt modelId="{7F0561BE-F27C-4FB1-9462-4C276A6EFDA7}" type="sibTrans" cxnId="{98BB7255-2FC6-4542-95A8-3B0D835A9F5A}">
      <dgm:prSet/>
      <dgm:spPr/>
      <dgm:t>
        <a:bodyPr/>
        <a:lstStyle/>
        <a:p>
          <a:endParaRPr lang="el-GR"/>
        </a:p>
      </dgm:t>
    </dgm:pt>
    <dgm:pt modelId="{5421A330-A175-402A-8C81-87D5457E3FF0}" type="pres">
      <dgm:prSet presAssocID="{67E93D6D-17CF-40A3-9D29-4B0CDDA77D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74A6B68-0DB8-4E8F-965B-22E83907AFDB}" type="pres">
      <dgm:prSet presAssocID="{C5AAEB6D-13D3-43B7-B6F5-C8185C688279}" presName="parentLin" presStyleCnt="0"/>
      <dgm:spPr/>
    </dgm:pt>
    <dgm:pt modelId="{8B029F65-6DB4-45DF-BAC9-299841FDB58B}" type="pres">
      <dgm:prSet presAssocID="{C5AAEB6D-13D3-43B7-B6F5-C8185C688279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B733BF95-90DD-4278-9D5A-FB5BC0A4B0AD}" type="pres">
      <dgm:prSet presAssocID="{C5AAEB6D-13D3-43B7-B6F5-C8185C688279}" presName="parentText" presStyleLbl="node1" presStyleIdx="0" presStyleCnt="4" custScaleX="128148" custScaleY="400697">
        <dgm:presLayoutVars>
          <dgm:chMax val="0"/>
          <dgm:bulletEnabled val="1"/>
        </dgm:presLayoutVars>
      </dgm:prSet>
      <dgm:spPr>
        <a:xfrm>
          <a:off x="360205" y="52672"/>
          <a:ext cx="6462338" cy="8280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883B8597-35A3-4D33-9721-F00749EC0C3F}" type="pres">
      <dgm:prSet presAssocID="{C5AAEB6D-13D3-43B7-B6F5-C8185C688279}" presName="negativeSpace" presStyleCnt="0"/>
      <dgm:spPr/>
    </dgm:pt>
    <dgm:pt modelId="{DD65C4D1-54B0-48C6-897D-D30012221DDF}" type="pres">
      <dgm:prSet presAssocID="{C5AAEB6D-13D3-43B7-B6F5-C8185C688279}" presName="childText" presStyleLbl="conFgAcc1" presStyleIdx="0" presStyleCnt="4" custScaleY="254393">
        <dgm:presLayoutVars>
          <dgm:bulletEnabled val="1"/>
        </dgm:presLayoutVars>
      </dgm:prSet>
      <dgm:spPr/>
    </dgm:pt>
    <dgm:pt modelId="{6E7B1CBA-6B3E-49C8-8103-673846F618ED}" type="pres">
      <dgm:prSet presAssocID="{BEAC2DE3-AEA6-433A-81A2-A7F8D2F3CCC7}" presName="spaceBetweenRectangles" presStyleCnt="0"/>
      <dgm:spPr/>
    </dgm:pt>
    <dgm:pt modelId="{C2F53EEE-E6EB-421A-9E7F-7FB85E4BD2C6}" type="pres">
      <dgm:prSet presAssocID="{465DFF11-186C-4EFB-A756-9670D2E3DDDC}" presName="parentLin" presStyleCnt="0"/>
      <dgm:spPr/>
    </dgm:pt>
    <dgm:pt modelId="{FACDE5C3-D2A3-461C-A0A3-959ACF4BFB80}" type="pres">
      <dgm:prSet presAssocID="{465DFF11-186C-4EFB-A756-9670D2E3DDDC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11D37CBE-78DF-4364-B9E9-D5A0622B22C6}" type="pres">
      <dgm:prSet presAssocID="{465DFF11-186C-4EFB-A756-9670D2E3DDDC}" presName="parentText" presStyleLbl="node1" presStyleIdx="1" presStyleCnt="4" custScaleX="128148" custScaleY="400697">
        <dgm:presLayoutVars>
          <dgm:chMax val="0"/>
          <dgm:bulletEnabled val="1"/>
        </dgm:presLayoutVars>
      </dgm:prSet>
      <dgm:spPr>
        <a:xfrm>
          <a:off x="360205" y="1263902"/>
          <a:ext cx="6462338" cy="8280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6B0BA230-DC60-4F9A-8C6D-DA3A52288480}" type="pres">
      <dgm:prSet presAssocID="{465DFF11-186C-4EFB-A756-9670D2E3DDDC}" presName="negativeSpace" presStyleCnt="0"/>
      <dgm:spPr/>
    </dgm:pt>
    <dgm:pt modelId="{202E240C-07DD-4827-8B3C-12C081113704}" type="pres">
      <dgm:prSet presAssocID="{465DFF11-186C-4EFB-A756-9670D2E3DDDC}" presName="childText" presStyleLbl="conFgAcc1" presStyleIdx="1" presStyleCnt="4" custScaleY="292439">
        <dgm:presLayoutVars>
          <dgm:bulletEnabled val="1"/>
        </dgm:presLayoutVars>
      </dgm:prSet>
      <dgm:spPr/>
    </dgm:pt>
    <dgm:pt modelId="{B5342D79-0737-40A6-A114-6D30B9093DF2}" type="pres">
      <dgm:prSet presAssocID="{5FDDDEEC-A941-4001-8755-75587196197B}" presName="spaceBetweenRectangles" presStyleCnt="0"/>
      <dgm:spPr/>
    </dgm:pt>
    <dgm:pt modelId="{258BD18E-8494-4F89-9E26-3EB44A48AB8E}" type="pres">
      <dgm:prSet presAssocID="{E0CE94E7-4688-44DD-BCA6-04C314B443CF}" presName="parentLin" presStyleCnt="0"/>
      <dgm:spPr/>
    </dgm:pt>
    <dgm:pt modelId="{CA7C56FF-4EE3-4B25-993B-BE83DBC43199}" type="pres">
      <dgm:prSet presAssocID="{E0CE94E7-4688-44DD-BCA6-04C314B443CF}" presName="parentLeftMargin" presStyleLbl="node1" presStyleIdx="1" presStyleCnt="4"/>
      <dgm:spPr/>
      <dgm:t>
        <a:bodyPr/>
        <a:lstStyle/>
        <a:p>
          <a:endParaRPr lang="el-GR"/>
        </a:p>
      </dgm:t>
    </dgm:pt>
    <dgm:pt modelId="{911C937D-4F23-4770-B772-212EAC3F85F6}" type="pres">
      <dgm:prSet presAssocID="{E0CE94E7-4688-44DD-BCA6-04C314B443CF}" presName="parentText" presStyleLbl="node1" presStyleIdx="2" presStyleCnt="4" custScaleX="128148" custScaleY="400697">
        <dgm:presLayoutVars>
          <dgm:chMax val="0"/>
          <dgm:bulletEnabled val="1"/>
        </dgm:presLayoutVars>
      </dgm:prSet>
      <dgm:spPr>
        <a:xfrm>
          <a:off x="360205" y="2542245"/>
          <a:ext cx="6462338" cy="8280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43A5D287-4D54-4D16-8E70-90FE0AE2FFBC}" type="pres">
      <dgm:prSet presAssocID="{E0CE94E7-4688-44DD-BCA6-04C314B443CF}" presName="negativeSpace" presStyleCnt="0"/>
      <dgm:spPr/>
    </dgm:pt>
    <dgm:pt modelId="{617EB7D4-1811-479F-8379-1B77721BC4EE}" type="pres">
      <dgm:prSet presAssocID="{E0CE94E7-4688-44DD-BCA6-04C314B443CF}" presName="childText" presStyleLbl="conFgAcc1" presStyleIdx="2" presStyleCnt="4" custScaleY="285617">
        <dgm:presLayoutVars>
          <dgm:bulletEnabled val="1"/>
        </dgm:presLayoutVars>
      </dgm:prSet>
      <dgm:spPr/>
    </dgm:pt>
    <dgm:pt modelId="{47446ECC-FF7D-42F8-A8EE-09F7D24E4728}" type="pres">
      <dgm:prSet presAssocID="{AD9EF6A2-2E57-423E-BD2A-0E118AE41DD7}" presName="spaceBetweenRectangles" presStyleCnt="0"/>
      <dgm:spPr/>
    </dgm:pt>
    <dgm:pt modelId="{5B35A3A0-02DB-47D1-9D85-359D2C183D99}" type="pres">
      <dgm:prSet presAssocID="{7DB5006D-675D-40E8-B03D-509CE540E000}" presName="parentLin" presStyleCnt="0"/>
      <dgm:spPr/>
    </dgm:pt>
    <dgm:pt modelId="{FED23A4B-27C4-415E-A453-51DC8F10CDCF}" type="pres">
      <dgm:prSet presAssocID="{7DB5006D-675D-40E8-B03D-509CE540E000}" presName="parentLeftMargin" presStyleLbl="node1" presStyleIdx="2" presStyleCnt="4"/>
      <dgm:spPr/>
      <dgm:t>
        <a:bodyPr/>
        <a:lstStyle/>
        <a:p>
          <a:endParaRPr lang="el-GR"/>
        </a:p>
      </dgm:t>
    </dgm:pt>
    <dgm:pt modelId="{5BA42A14-76C1-423E-8964-42F81B125155}" type="pres">
      <dgm:prSet presAssocID="{7DB5006D-675D-40E8-B03D-509CE540E000}" presName="parentText" presStyleLbl="node1" presStyleIdx="3" presStyleCnt="4" custScaleX="128148" custScaleY="400697">
        <dgm:presLayoutVars>
          <dgm:chMax val="0"/>
          <dgm:bulletEnabled val="1"/>
        </dgm:presLayoutVars>
      </dgm:prSet>
      <dgm:spPr>
        <a:xfrm>
          <a:off x="360205" y="3808553"/>
          <a:ext cx="6462338" cy="8280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97191290-BD25-4336-9A47-AA6259F19FFA}" type="pres">
      <dgm:prSet presAssocID="{7DB5006D-675D-40E8-B03D-509CE540E000}" presName="negativeSpace" presStyleCnt="0"/>
      <dgm:spPr/>
    </dgm:pt>
    <dgm:pt modelId="{8D9D7269-1401-4B27-A5D0-4848245C3311}" type="pres">
      <dgm:prSet presAssocID="{7DB5006D-675D-40E8-B03D-509CE540E000}" presName="childText" presStyleLbl="conFgAcc1" presStyleIdx="3" presStyleCnt="4" custScaleY="269427">
        <dgm:presLayoutVars>
          <dgm:bulletEnabled val="1"/>
        </dgm:presLayoutVars>
      </dgm:prSet>
      <dgm:spPr/>
    </dgm:pt>
  </dgm:ptLst>
  <dgm:cxnLst>
    <dgm:cxn modelId="{443E6E6B-9AB7-473A-B7B9-05C335B37893}" srcId="{67E93D6D-17CF-40A3-9D29-4B0CDDA77D15}" destId="{465DFF11-186C-4EFB-A756-9670D2E3DDDC}" srcOrd="1" destOrd="0" parTransId="{5B92FA75-F34D-4C6F-BFE4-7B60C3A12A07}" sibTransId="{5FDDDEEC-A941-4001-8755-75587196197B}"/>
    <dgm:cxn modelId="{047EE633-7C85-459C-B0B8-0EC3B49851FF}" type="presOf" srcId="{465DFF11-186C-4EFB-A756-9670D2E3DDDC}" destId="{FACDE5C3-D2A3-461C-A0A3-959ACF4BFB80}" srcOrd="0" destOrd="0" presId="urn:microsoft.com/office/officeart/2005/8/layout/list1"/>
    <dgm:cxn modelId="{98BB7255-2FC6-4542-95A8-3B0D835A9F5A}" srcId="{67E93D6D-17CF-40A3-9D29-4B0CDDA77D15}" destId="{7DB5006D-675D-40E8-B03D-509CE540E000}" srcOrd="3" destOrd="0" parTransId="{438414CA-98CD-4D6B-8678-262B0FE80169}" sibTransId="{7F0561BE-F27C-4FB1-9462-4C276A6EFDA7}"/>
    <dgm:cxn modelId="{E8EC1E9D-F6D7-40C3-8918-69C4B83C3129}" type="presOf" srcId="{C5AAEB6D-13D3-43B7-B6F5-C8185C688279}" destId="{8B029F65-6DB4-45DF-BAC9-299841FDB58B}" srcOrd="0" destOrd="0" presId="urn:microsoft.com/office/officeart/2005/8/layout/list1"/>
    <dgm:cxn modelId="{1C968DAC-4A1F-4EA5-817B-30EA630CF99D}" srcId="{67E93D6D-17CF-40A3-9D29-4B0CDDA77D15}" destId="{C5AAEB6D-13D3-43B7-B6F5-C8185C688279}" srcOrd="0" destOrd="0" parTransId="{66197580-DAB7-43E0-8A50-6DE66DE7A8C4}" sibTransId="{BEAC2DE3-AEA6-433A-81A2-A7F8D2F3CCC7}"/>
    <dgm:cxn modelId="{3938566D-C85F-4747-9C5E-6F50185117A2}" type="presOf" srcId="{C5AAEB6D-13D3-43B7-B6F5-C8185C688279}" destId="{B733BF95-90DD-4278-9D5A-FB5BC0A4B0AD}" srcOrd="1" destOrd="0" presId="urn:microsoft.com/office/officeart/2005/8/layout/list1"/>
    <dgm:cxn modelId="{E7730D4C-2FF8-453E-991D-EF676C448D02}" type="presOf" srcId="{E0CE94E7-4688-44DD-BCA6-04C314B443CF}" destId="{CA7C56FF-4EE3-4B25-993B-BE83DBC43199}" srcOrd="0" destOrd="0" presId="urn:microsoft.com/office/officeart/2005/8/layout/list1"/>
    <dgm:cxn modelId="{2BBEF735-A1A5-4E53-96E8-2DD4D4F9F034}" type="presOf" srcId="{7DB5006D-675D-40E8-B03D-509CE540E000}" destId="{5BA42A14-76C1-423E-8964-42F81B125155}" srcOrd="1" destOrd="0" presId="urn:microsoft.com/office/officeart/2005/8/layout/list1"/>
    <dgm:cxn modelId="{A392B8FE-45E0-45C5-97DA-3498164BD0D1}" type="presOf" srcId="{67E93D6D-17CF-40A3-9D29-4B0CDDA77D15}" destId="{5421A330-A175-402A-8C81-87D5457E3FF0}" srcOrd="0" destOrd="0" presId="urn:microsoft.com/office/officeart/2005/8/layout/list1"/>
    <dgm:cxn modelId="{B4BA9826-D27A-43E7-804C-A4172DA60A09}" type="presOf" srcId="{7DB5006D-675D-40E8-B03D-509CE540E000}" destId="{FED23A4B-27C4-415E-A453-51DC8F10CDCF}" srcOrd="0" destOrd="0" presId="urn:microsoft.com/office/officeart/2005/8/layout/list1"/>
    <dgm:cxn modelId="{41D47297-787A-4DB6-B4BE-773C7F86AE38}" srcId="{67E93D6D-17CF-40A3-9D29-4B0CDDA77D15}" destId="{E0CE94E7-4688-44DD-BCA6-04C314B443CF}" srcOrd="2" destOrd="0" parTransId="{AF85FD50-C1EB-4DB7-835A-1684E6A7FEC2}" sibTransId="{AD9EF6A2-2E57-423E-BD2A-0E118AE41DD7}"/>
    <dgm:cxn modelId="{3228E1A4-6910-43E3-885F-662D01F47C75}" type="presOf" srcId="{E0CE94E7-4688-44DD-BCA6-04C314B443CF}" destId="{911C937D-4F23-4770-B772-212EAC3F85F6}" srcOrd="1" destOrd="0" presId="urn:microsoft.com/office/officeart/2005/8/layout/list1"/>
    <dgm:cxn modelId="{338853FB-BCA2-421C-9E0F-8D35BEE1F4FC}" type="presOf" srcId="{465DFF11-186C-4EFB-A756-9670D2E3DDDC}" destId="{11D37CBE-78DF-4364-B9E9-D5A0622B22C6}" srcOrd="1" destOrd="0" presId="urn:microsoft.com/office/officeart/2005/8/layout/list1"/>
    <dgm:cxn modelId="{439CFC57-A022-4F65-A980-511638C2E4CA}" type="presParOf" srcId="{5421A330-A175-402A-8C81-87D5457E3FF0}" destId="{F74A6B68-0DB8-4E8F-965B-22E83907AFDB}" srcOrd="0" destOrd="0" presId="urn:microsoft.com/office/officeart/2005/8/layout/list1"/>
    <dgm:cxn modelId="{343A435D-CBF8-4E64-BAB0-BB7B83ECF4BB}" type="presParOf" srcId="{F74A6B68-0DB8-4E8F-965B-22E83907AFDB}" destId="{8B029F65-6DB4-45DF-BAC9-299841FDB58B}" srcOrd="0" destOrd="0" presId="urn:microsoft.com/office/officeart/2005/8/layout/list1"/>
    <dgm:cxn modelId="{E3E3E741-00B3-471E-B01C-9C77E206EAD2}" type="presParOf" srcId="{F74A6B68-0DB8-4E8F-965B-22E83907AFDB}" destId="{B733BF95-90DD-4278-9D5A-FB5BC0A4B0AD}" srcOrd="1" destOrd="0" presId="urn:microsoft.com/office/officeart/2005/8/layout/list1"/>
    <dgm:cxn modelId="{ED647E91-5067-4F5E-9912-AD08B45A4C5B}" type="presParOf" srcId="{5421A330-A175-402A-8C81-87D5457E3FF0}" destId="{883B8597-35A3-4D33-9721-F00749EC0C3F}" srcOrd="1" destOrd="0" presId="urn:microsoft.com/office/officeart/2005/8/layout/list1"/>
    <dgm:cxn modelId="{805C3315-E5BE-48BA-8E48-FDA575DF6455}" type="presParOf" srcId="{5421A330-A175-402A-8C81-87D5457E3FF0}" destId="{DD65C4D1-54B0-48C6-897D-D30012221DDF}" srcOrd="2" destOrd="0" presId="urn:microsoft.com/office/officeart/2005/8/layout/list1"/>
    <dgm:cxn modelId="{9C97BDD2-82DC-4A7A-9F85-78E39E08BC61}" type="presParOf" srcId="{5421A330-A175-402A-8C81-87D5457E3FF0}" destId="{6E7B1CBA-6B3E-49C8-8103-673846F618ED}" srcOrd="3" destOrd="0" presId="urn:microsoft.com/office/officeart/2005/8/layout/list1"/>
    <dgm:cxn modelId="{39D8F3F8-6CEF-4A65-83C0-45E4997939C8}" type="presParOf" srcId="{5421A330-A175-402A-8C81-87D5457E3FF0}" destId="{C2F53EEE-E6EB-421A-9E7F-7FB85E4BD2C6}" srcOrd="4" destOrd="0" presId="urn:microsoft.com/office/officeart/2005/8/layout/list1"/>
    <dgm:cxn modelId="{B5EEAAED-59DA-4F90-8805-16A93829D178}" type="presParOf" srcId="{C2F53EEE-E6EB-421A-9E7F-7FB85E4BD2C6}" destId="{FACDE5C3-D2A3-461C-A0A3-959ACF4BFB80}" srcOrd="0" destOrd="0" presId="urn:microsoft.com/office/officeart/2005/8/layout/list1"/>
    <dgm:cxn modelId="{5A6D0B6A-FC51-4A60-9051-717C74BDF6A3}" type="presParOf" srcId="{C2F53EEE-E6EB-421A-9E7F-7FB85E4BD2C6}" destId="{11D37CBE-78DF-4364-B9E9-D5A0622B22C6}" srcOrd="1" destOrd="0" presId="urn:microsoft.com/office/officeart/2005/8/layout/list1"/>
    <dgm:cxn modelId="{3AAD6273-1118-4DC0-BB4D-D439AF2D0FF3}" type="presParOf" srcId="{5421A330-A175-402A-8C81-87D5457E3FF0}" destId="{6B0BA230-DC60-4F9A-8C6D-DA3A52288480}" srcOrd="5" destOrd="0" presId="urn:microsoft.com/office/officeart/2005/8/layout/list1"/>
    <dgm:cxn modelId="{F7BF66AD-F394-4A14-9825-43FE0DF63A3B}" type="presParOf" srcId="{5421A330-A175-402A-8C81-87D5457E3FF0}" destId="{202E240C-07DD-4827-8B3C-12C081113704}" srcOrd="6" destOrd="0" presId="urn:microsoft.com/office/officeart/2005/8/layout/list1"/>
    <dgm:cxn modelId="{EE7C2A29-E232-4F3C-A795-EE0AB396228E}" type="presParOf" srcId="{5421A330-A175-402A-8C81-87D5457E3FF0}" destId="{B5342D79-0737-40A6-A114-6D30B9093DF2}" srcOrd="7" destOrd="0" presId="urn:microsoft.com/office/officeart/2005/8/layout/list1"/>
    <dgm:cxn modelId="{AC2B9F31-1114-4B83-BD79-634E4799667B}" type="presParOf" srcId="{5421A330-A175-402A-8C81-87D5457E3FF0}" destId="{258BD18E-8494-4F89-9E26-3EB44A48AB8E}" srcOrd="8" destOrd="0" presId="urn:microsoft.com/office/officeart/2005/8/layout/list1"/>
    <dgm:cxn modelId="{C849E693-9AC0-4841-BA7C-FEA59E7DE7AF}" type="presParOf" srcId="{258BD18E-8494-4F89-9E26-3EB44A48AB8E}" destId="{CA7C56FF-4EE3-4B25-993B-BE83DBC43199}" srcOrd="0" destOrd="0" presId="urn:microsoft.com/office/officeart/2005/8/layout/list1"/>
    <dgm:cxn modelId="{F2977C02-31FB-4B58-BB35-1F6F55C53910}" type="presParOf" srcId="{258BD18E-8494-4F89-9E26-3EB44A48AB8E}" destId="{911C937D-4F23-4770-B772-212EAC3F85F6}" srcOrd="1" destOrd="0" presId="urn:microsoft.com/office/officeart/2005/8/layout/list1"/>
    <dgm:cxn modelId="{63BAF7AC-172C-4614-9F51-E89023E4A46E}" type="presParOf" srcId="{5421A330-A175-402A-8C81-87D5457E3FF0}" destId="{43A5D287-4D54-4D16-8E70-90FE0AE2FFBC}" srcOrd="9" destOrd="0" presId="urn:microsoft.com/office/officeart/2005/8/layout/list1"/>
    <dgm:cxn modelId="{8D5C3AA5-EFBC-4014-A467-05CA459F7C40}" type="presParOf" srcId="{5421A330-A175-402A-8C81-87D5457E3FF0}" destId="{617EB7D4-1811-479F-8379-1B77721BC4EE}" srcOrd="10" destOrd="0" presId="urn:microsoft.com/office/officeart/2005/8/layout/list1"/>
    <dgm:cxn modelId="{DE016E91-698B-430D-835C-3E439E840993}" type="presParOf" srcId="{5421A330-A175-402A-8C81-87D5457E3FF0}" destId="{47446ECC-FF7D-42F8-A8EE-09F7D24E4728}" srcOrd="11" destOrd="0" presId="urn:microsoft.com/office/officeart/2005/8/layout/list1"/>
    <dgm:cxn modelId="{4B02DFCD-FF82-431E-98D3-3E305D83FDED}" type="presParOf" srcId="{5421A330-A175-402A-8C81-87D5457E3FF0}" destId="{5B35A3A0-02DB-47D1-9D85-359D2C183D99}" srcOrd="12" destOrd="0" presId="urn:microsoft.com/office/officeart/2005/8/layout/list1"/>
    <dgm:cxn modelId="{64B24D5D-8424-4DBF-B35B-7FE570AD2F50}" type="presParOf" srcId="{5B35A3A0-02DB-47D1-9D85-359D2C183D99}" destId="{FED23A4B-27C4-415E-A453-51DC8F10CDCF}" srcOrd="0" destOrd="0" presId="urn:microsoft.com/office/officeart/2005/8/layout/list1"/>
    <dgm:cxn modelId="{B0097964-4860-4E7E-8F2F-E26152A783C8}" type="presParOf" srcId="{5B35A3A0-02DB-47D1-9D85-359D2C183D99}" destId="{5BA42A14-76C1-423E-8964-42F81B125155}" srcOrd="1" destOrd="0" presId="urn:microsoft.com/office/officeart/2005/8/layout/list1"/>
    <dgm:cxn modelId="{AE116A78-152B-4F4F-A143-3FD068550E87}" type="presParOf" srcId="{5421A330-A175-402A-8C81-87D5457E3FF0}" destId="{97191290-BD25-4336-9A47-AA6259F19FFA}" srcOrd="13" destOrd="0" presId="urn:microsoft.com/office/officeart/2005/8/layout/list1"/>
    <dgm:cxn modelId="{6A91538B-1F29-43C1-905E-95D668E01260}" type="presParOf" srcId="{5421A330-A175-402A-8C81-87D5457E3FF0}" destId="{8D9D7269-1401-4B27-A5D0-4848245C331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CA6F2F-525A-4CD3-83BC-B162BA5F17E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DEB515C-2535-4467-AE09-177944FA9B82}">
      <dgm:prSet/>
      <dgm:spPr/>
      <dgm:t>
        <a:bodyPr/>
        <a:lstStyle/>
        <a:p>
          <a:pPr rtl="0"/>
          <a:r>
            <a:rPr lang="el-GR" b="1" dirty="0" smtClean="0">
              <a:solidFill>
                <a:schemeClr val="tx1"/>
              </a:solidFill>
            </a:rPr>
            <a:t>ΤΠΕ</a:t>
          </a:r>
          <a:endParaRPr lang="el-GR" dirty="0">
            <a:solidFill>
              <a:schemeClr val="tx1"/>
            </a:solidFill>
          </a:endParaRPr>
        </a:p>
      </dgm:t>
    </dgm:pt>
    <dgm:pt modelId="{6F491D87-35FE-4E1E-9430-37088796CCC6}" type="parTrans" cxnId="{7FB0D115-B57B-44AC-9127-80FDD79D773A}">
      <dgm:prSet/>
      <dgm:spPr/>
      <dgm:t>
        <a:bodyPr/>
        <a:lstStyle/>
        <a:p>
          <a:endParaRPr lang="el-GR"/>
        </a:p>
      </dgm:t>
    </dgm:pt>
    <dgm:pt modelId="{B2FAD081-4B36-446E-9ABC-354191EC7253}" type="sibTrans" cxnId="{7FB0D115-B57B-44AC-9127-80FDD79D773A}">
      <dgm:prSet/>
      <dgm:spPr/>
      <dgm:t>
        <a:bodyPr/>
        <a:lstStyle/>
        <a:p>
          <a:endParaRPr lang="el-GR"/>
        </a:p>
      </dgm:t>
    </dgm:pt>
    <dgm:pt modelId="{3E803E31-0FF1-4CB5-AD4D-238B8E4AD6AF}">
      <dgm:prSet/>
      <dgm:spPr/>
      <dgm:t>
        <a:bodyPr/>
        <a:lstStyle/>
        <a:p>
          <a:pPr rtl="0"/>
          <a:r>
            <a:rPr lang="el-GR" b="1" dirty="0" smtClean="0">
              <a:solidFill>
                <a:schemeClr val="tx1"/>
              </a:solidFill>
            </a:rPr>
            <a:t>Κίνητρα</a:t>
          </a:r>
          <a:r>
            <a:rPr lang="el-GR" b="1" dirty="0" smtClean="0"/>
            <a:t> </a:t>
          </a:r>
          <a:endParaRPr lang="el-GR" dirty="0"/>
        </a:p>
      </dgm:t>
    </dgm:pt>
    <dgm:pt modelId="{591174F6-3ADE-4492-8500-E1AB7224AED2}" type="parTrans" cxnId="{7F32C3B5-7FBA-4092-8115-C75BBD851384}">
      <dgm:prSet/>
      <dgm:spPr/>
      <dgm:t>
        <a:bodyPr/>
        <a:lstStyle/>
        <a:p>
          <a:endParaRPr lang="el-GR"/>
        </a:p>
      </dgm:t>
    </dgm:pt>
    <dgm:pt modelId="{AC738678-5CC7-45E4-BD1D-8B56DB1217AF}" type="sibTrans" cxnId="{7F32C3B5-7FBA-4092-8115-C75BBD851384}">
      <dgm:prSet/>
      <dgm:spPr/>
      <dgm:t>
        <a:bodyPr/>
        <a:lstStyle/>
        <a:p>
          <a:endParaRPr lang="el-GR"/>
        </a:p>
      </dgm:t>
    </dgm:pt>
    <dgm:pt modelId="{FA218F1A-F6CE-4CC5-9013-273E4CC7C7AE}">
      <dgm:prSet/>
      <dgm:spPr/>
      <dgm:t>
        <a:bodyPr/>
        <a:lstStyle/>
        <a:p>
          <a:pPr rtl="0"/>
          <a:r>
            <a:rPr lang="el-GR" b="1" dirty="0" smtClean="0">
              <a:solidFill>
                <a:schemeClr val="tx1"/>
              </a:solidFill>
            </a:rPr>
            <a:t>Συνεργασία/ αλληλεπίδραση </a:t>
          </a:r>
          <a:endParaRPr lang="el-GR" dirty="0">
            <a:solidFill>
              <a:schemeClr val="tx1"/>
            </a:solidFill>
          </a:endParaRPr>
        </a:p>
      </dgm:t>
    </dgm:pt>
    <dgm:pt modelId="{17C57A3A-643D-495A-9161-4CF2736BBE6E}" type="parTrans" cxnId="{F4EAB34C-B84B-43DF-AABD-987CE1159F5D}">
      <dgm:prSet/>
      <dgm:spPr/>
      <dgm:t>
        <a:bodyPr/>
        <a:lstStyle/>
        <a:p>
          <a:endParaRPr lang="el-GR"/>
        </a:p>
      </dgm:t>
    </dgm:pt>
    <dgm:pt modelId="{A343299E-E48D-4155-B543-CE68DC943556}" type="sibTrans" cxnId="{F4EAB34C-B84B-43DF-AABD-987CE1159F5D}">
      <dgm:prSet/>
      <dgm:spPr/>
      <dgm:t>
        <a:bodyPr/>
        <a:lstStyle/>
        <a:p>
          <a:endParaRPr lang="el-GR"/>
        </a:p>
      </dgm:t>
    </dgm:pt>
    <dgm:pt modelId="{B80149BF-C7D3-4338-8B1D-66434AE09762}" type="pres">
      <dgm:prSet presAssocID="{70CA6F2F-525A-4CD3-83BC-B162BA5F17E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DC55F61-9399-44D7-8A06-D53161111F3A}" type="pres">
      <dgm:prSet presAssocID="{70CA6F2F-525A-4CD3-83BC-B162BA5F17E2}" presName="arrow" presStyleLbl="bgShp" presStyleIdx="0" presStyleCnt="1"/>
      <dgm:spPr/>
    </dgm:pt>
    <dgm:pt modelId="{F45435F2-E6D6-4E8D-AD9C-B1D9283E3A67}" type="pres">
      <dgm:prSet presAssocID="{70CA6F2F-525A-4CD3-83BC-B162BA5F17E2}" presName="linearProcess" presStyleCnt="0"/>
      <dgm:spPr/>
    </dgm:pt>
    <dgm:pt modelId="{415040E5-D0BB-42FE-8FDF-3E89D4AEDA48}" type="pres">
      <dgm:prSet presAssocID="{DDEB515C-2535-4467-AE09-177944FA9B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C58B01-3D28-49E7-8583-6E68B8FE42BD}" type="pres">
      <dgm:prSet presAssocID="{B2FAD081-4B36-446E-9ABC-354191EC7253}" presName="sibTrans" presStyleCnt="0"/>
      <dgm:spPr/>
    </dgm:pt>
    <dgm:pt modelId="{B6261004-5CCF-4A71-8143-FB195741B7AE}" type="pres">
      <dgm:prSet presAssocID="{3E803E31-0FF1-4CB5-AD4D-238B8E4AD6A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1D9CC5-B3A2-4B4F-967E-52722E31C7D3}" type="pres">
      <dgm:prSet presAssocID="{AC738678-5CC7-45E4-BD1D-8B56DB1217AF}" presName="sibTrans" presStyleCnt="0"/>
      <dgm:spPr/>
    </dgm:pt>
    <dgm:pt modelId="{72AC0152-8F4E-4A52-A9E2-2E11AD98F5D2}" type="pres">
      <dgm:prSet presAssocID="{FA218F1A-F6CE-4CC5-9013-273E4CC7C7A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FB0D115-B57B-44AC-9127-80FDD79D773A}" srcId="{70CA6F2F-525A-4CD3-83BC-B162BA5F17E2}" destId="{DDEB515C-2535-4467-AE09-177944FA9B82}" srcOrd="0" destOrd="0" parTransId="{6F491D87-35FE-4E1E-9430-37088796CCC6}" sibTransId="{B2FAD081-4B36-446E-9ABC-354191EC7253}"/>
    <dgm:cxn modelId="{31DD8EB2-F9BF-4881-AFBE-5D5B3891A2B2}" type="presOf" srcId="{70CA6F2F-525A-4CD3-83BC-B162BA5F17E2}" destId="{B80149BF-C7D3-4338-8B1D-66434AE09762}" srcOrd="0" destOrd="0" presId="urn:microsoft.com/office/officeart/2005/8/layout/hProcess9"/>
    <dgm:cxn modelId="{047C5745-A85F-4354-ADE0-3A464AC7DDC5}" type="presOf" srcId="{DDEB515C-2535-4467-AE09-177944FA9B82}" destId="{415040E5-D0BB-42FE-8FDF-3E89D4AEDA48}" srcOrd="0" destOrd="0" presId="urn:microsoft.com/office/officeart/2005/8/layout/hProcess9"/>
    <dgm:cxn modelId="{9125CEE8-38A0-4131-8209-63B24EC5C854}" type="presOf" srcId="{3E803E31-0FF1-4CB5-AD4D-238B8E4AD6AF}" destId="{B6261004-5CCF-4A71-8143-FB195741B7AE}" srcOrd="0" destOrd="0" presId="urn:microsoft.com/office/officeart/2005/8/layout/hProcess9"/>
    <dgm:cxn modelId="{F4EAB34C-B84B-43DF-AABD-987CE1159F5D}" srcId="{70CA6F2F-525A-4CD3-83BC-B162BA5F17E2}" destId="{FA218F1A-F6CE-4CC5-9013-273E4CC7C7AE}" srcOrd="2" destOrd="0" parTransId="{17C57A3A-643D-495A-9161-4CF2736BBE6E}" sibTransId="{A343299E-E48D-4155-B543-CE68DC943556}"/>
    <dgm:cxn modelId="{6DBDDD17-29C3-4AC4-BE84-7EDAA6642876}" type="presOf" srcId="{FA218F1A-F6CE-4CC5-9013-273E4CC7C7AE}" destId="{72AC0152-8F4E-4A52-A9E2-2E11AD98F5D2}" srcOrd="0" destOrd="0" presId="urn:microsoft.com/office/officeart/2005/8/layout/hProcess9"/>
    <dgm:cxn modelId="{7F32C3B5-7FBA-4092-8115-C75BBD851384}" srcId="{70CA6F2F-525A-4CD3-83BC-B162BA5F17E2}" destId="{3E803E31-0FF1-4CB5-AD4D-238B8E4AD6AF}" srcOrd="1" destOrd="0" parTransId="{591174F6-3ADE-4492-8500-E1AB7224AED2}" sibTransId="{AC738678-5CC7-45E4-BD1D-8B56DB1217AF}"/>
    <dgm:cxn modelId="{098E8FC3-A78F-4964-B980-7B5BDD8A76DA}" type="presParOf" srcId="{B80149BF-C7D3-4338-8B1D-66434AE09762}" destId="{9DC55F61-9399-44D7-8A06-D53161111F3A}" srcOrd="0" destOrd="0" presId="urn:microsoft.com/office/officeart/2005/8/layout/hProcess9"/>
    <dgm:cxn modelId="{F47DB345-D567-4FED-9EB2-CAFC12A58DD9}" type="presParOf" srcId="{B80149BF-C7D3-4338-8B1D-66434AE09762}" destId="{F45435F2-E6D6-4E8D-AD9C-B1D9283E3A67}" srcOrd="1" destOrd="0" presId="urn:microsoft.com/office/officeart/2005/8/layout/hProcess9"/>
    <dgm:cxn modelId="{14E7F727-EED1-4EE4-AF8D-925BDC7967AE}" type="presParOf" srcId="{F45435F2-E6D6-4E8D-AD9C-B1D9283E3A67}" destId="{415040E5-D0BB-42FE-8FDF-3E89D4AEDA48}" srcOrd="0" destOrd="0" presId="urn:microsoft.com/office/officeart/2005/8/layout/hProcess9"/>
    <dgm:cxn modelId="{9C796DA8-EBD7-4CFC-82B5-A015B2E274DF}" type="presParOf" srcId="{F45435F2-E6D6-4E8D-AD9C-B1D9283E3A67}" destId="{1EC58B01-3D28-49E7-8583-6E68B8FE42BD}" srcOrd="1" destOrd="0" presId="urn:microsoft.com/office/officeart/2005/8/layout/hProcess9"/>
    <dgm:cxn modelId="{5FB916F4-3D9F-48CB-9969-03DE3B62C555}" type="presParOf" srcId="{F45435F2-E6D6-4E8D-AD9C-B1D9283E3A67}" destId="{B6261004-5CCF-4A71-8143-FB195741B7AE}" srcOrd="2" destOrd="0" presId="urn:microsoft.com/office/officeart/2005/8/layout/hProcess9"/>
    <dgm:cxn modelId="{4DF897B0-22CE-45BD-B0D8-993F54603607}" type="presParOf" srcId="{F45435F2-E6D6-4E8D-AD9C-B1D9283E3A67}" destId="{0B1D9CC5-B3A2-4B4F-967E-52722E31C7D3}" srcOrd="3" destOrd="0" presId="urn:microsoft.com/office/officeart/2005/8/layout/hProcess9"/>
    <dgm:cxn modelId="{B8174CD5-8DE5-4695-B8AF-D6175D1EEAB1}" type="presParOf" srcId="{F45435F2-E6D6-4E8D-AD9C-B1D9283E3A67}" destId="{72AC0152-8F4E-4A52-A9E2-2E11AD98F5D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AF9BE9-DED6-4BC9-A08B-52DF5C2BDE41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</dgm:spPr>
      <dgm:t>
        <a:bodyPr/>
        <a:lstStyle/>
        <a:p>
          <a:endParaRPr lang="el-GR"/>
        </a:p>
      </dgm:t>
    </dgm:pt>
    <dgm:pt modelId="{E881B1D7-3518-4864-8B4A-03DB23AEA5E9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 rtl="0"/>
          <a:r>
            <a: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Αρχές Ανάπτυξης Ε.Υ.</a:t>
          </a:r>
        </a:p>
      </dgm:t>
    </dgm:pt>
    <dgm:pt modelId="{4E82B754-F605-4E98-B9C5-CC7109870192}" type="parTrans" cxnId="{138A0B9B-E4FD-4DC9-8C91-2CD6D907B79F}">
      <dgm:prSet/>
      <dgm:spPr/>
      <dgm:t>
        <a:bodyPr/>
        <a:lstStyle/>
        <a:p>
          <a:endParaRPr lang="el-GR"/>
        </a:p>
      </dgm:t>
    </dgm:pt>
    <dgm:pt modelId="{38FFE24C-7BCE-4412-B7E0-68ACDC141D82}" type="sibTrans" cxnId="{138A0B9B-E4FD-4DC9-8C91-2CD6D907B79F}">
      <dgm:prSet/>
      <dgm:spPr/>
      <dgm:t>
        <a:bodyPr/>
        <a:lstStyle/>
        <a:p>
          <a:endParaRPr lang="el-GR"/>
        </a:p>
      </dgm:t>
    </dgm:pt>
    <dgm:pt modelId="{C987732B-5CA0-40F2-A9A1-5374D3FE8F99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endParaRPr lang="el-G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02E382B-5C92-466A-907F-3948950ECEAF}" type="parTrans" cxnId="{46BA6D5A-357F-4FB3-86B3-A97BB43A9BDA}">
      <dgm:prSet/>
      <dgm:spPr/>
      <dgm:t>
        <a:bodyPr/>
        <a:lstStyle/>
        <a:p>
          <a:endParaRPr lang="el-GR"/>
        </a:p>
      </dgm:t>
    </dgm:pt>
    <dgm:pt modelId="{85A40361-A355-49B2-BA8F-8090A39EF42C}" type="sibTrans" cxnId="{46BA6D5A-357F-4FB3-86B3-A97BB43A9BDA}">
      <dgm:prSet/>
      <dgm:spPr/>
      <dgm:t>
        <a:bodyPr/>
        <a:lstStyle/>
        <a:p>
          <a:endParaRPr lang="el-GR"/>
        </a:p>
      </dgm:t>
    </dgm:pt>
    <dgm:pt modelId="{847D877B-FFB7-4D35-BA19-EFC097B76C2C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Βασικές αρχές σχεδιασμού ΕξΑΕ </a:t>
          </a:r>
        </a:p>
        <a:p>
          <a:pPr rtl="0"/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(Holmberg)</a:t>
          </a:r>
          <a:endParaRPr lang="el-GR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1A6A23-F155-4973-877F-DE802782AFA8}" type="parTrans" cxnId="{253821C3-D036-48DA-9DFD-2448FBD65F75}">
      <dgm:prSet/>
      <dgm:spPr/>
      <dgm:t>
        <a:bodyPr/>
        <a:lstStyle/>
        <a:p>
          <a:endParaRPr lang="el-GR"/>
        </a:p>
      </dgm:t>
    </dgm:pt>
    <dgm:pt modelId="{ACF834F8-C531-4723-8E4E-47031C5D4C26}" type="sibTrans" cxnId="{253821C3-D036-48DA-9DFD-2448FBD65F75}">
      <dgm:prSet/>
      <dgm:spPr/>
      <dgm:t>
        <a:bodyPr/>
        <a:lstStyle/>
        <a:p>
          <a:endParaRPr lang="el-GR"/>
        </a:p>
      </dgm:t>
    </dgm:pt>
    <dgm:pt modelId="{FFBC40BD-7F8D-416A-B8B3-69AC4ECB58F9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Αρχές Πολυμεσικής Μάθησης </a:t>
          </a:r>
        </a:p>
        <a:p>
          <a:pPr rtl="0"/>
          <a:r>
            <a: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Mayer)</a:t>
          </a:r>
          <a:endParaRPr lang="el-GR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BCBAEEB-2AEF-4517-9100-CFB007410669}" type="parTrans" cxnId="{0D94F1DF-44AD-4FF2-B8FC-B8DF7ABC1035}">
      <dgm:prSet/>
      <dgm:spPr/>
      <dgm:t>
        <a:bodyPr/>
        <a:lstStyle/>
        <a:p>
          <a:endParaRPr lang="el-GR"/>
        </a:p>
      </dgm:t>
    </dgm:pt>
    <dgm:pt modelId="{1B819543-20B8-4567-BB63-529E12E40359}" type="sibTrans" cxnId="{0D94F1DF-44AD-4FF2-B8FC-B8DF7ABC1035}">
      <dgm:prSet/>
      <dgm:spPr/>
      <dgm:t>
        <a:bodyPr/>
        <a:lstStyle/>
        <a:p>
          <a:endParaRPr lang="el-GR"/>
        </a:p>
      </dgm:t>
    </dgm:pt>
    <dgm:pt modelId="{4CE25E53-DE0C-45F6-83B6-55C481D80FDF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Αρχές σχεδιασμού ΕξΑΕ</a:t>
          </a:r>
        </a:p>
        <a:p>
          <a:pPr rtl="0"/>
          <a:r>
            <a: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(Σπανάκα-Λιοναράκης)</a:t>
          </a:r>
        </a:p>
      </dgm:t>
    </dgm:pt>
    <dgm:pt modelId="{9A41D0C3-618D-437C-BC15-7BD24F50CA4E}" type="parTrans" cxnId="{72155964-5455-45AF-92AE-F77910D0AEB7}">
      <dgm:prSet/>
      <dgm:spPr/>
      <dgm:t>
        <a:bodyPr/>
        <a:lstStyle/>
        <a:p>
          <a:endParaRPr lang="el-GR"/>
        </a:p>
      </dgm:t>
    </dgm:pt>
    <dgm:pt modelId="{471FE629-E0B8-4993-BBC8-58A99FAAE307}" type="sibTrans" cxnId="{72155964-5455-45AF-92AE-F77910D0AEB7}">
      <dgm:prSet/>
      <dgm:spPr/>
      <dgm:t>
        <a:bodyPr/>
        <a:lstStyle/>
        <a:p>
          <a:endParaRPr lang="el-GR"/>
        </a:p>
      </dgm:t>
    </dgm:pt>
    <dgm:pt modelId="{0B1D1EE4-7D6D-4138-8AF2-B9817E131118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 rtl="0"/>
          <a:r>
            <a:rPr lang="el-GR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Δομικά χαρακτηριστικά </a:t>
          </a:r>
        </a:p>
        <a:p>
          <a:pPr algn="ctr" rtl="0"/>
          <a:r>
            <a:rPr lang="el-GR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(Τυπολογία </a:t>
          </a:r>
          <a:r>
            <a:rPr lang="en-US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West</a:t>
          </a:r>
          <a:r>
            <a:rPr lang="el-GR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-Λιοναράκη/ Μοντέλο   Gagné)</a:t>
          </a:r>
        </a:p>
      </dgm:t>
    </dgm:pt>
    <dgm:pt modelId="{57688B3E-1932-4667-B5D1-C7B2077C5B04}" type="parTrans" cxnId="{D42E12B2-5F78-420C-812B-73D8E0E8F637}">
      <dgm:prSet/>
      <dgm:spPr/>
      <dgm:t>
        <a:bodyPr/>
        <a:lstStyle/>
        <a:p>
          <a:endParaRPr lang="el-GR"/>
        </a:p>
      </dgm:t>
    </dgm:pt>
    <dgm:pt modelId="{089F86E2-39A9-4553-8FEB-A179A0BAD1BA}" type="sibTrans" cxnId="{D42E12B2-5F78-420C-812B-73D8E0E8F637}">
      <dgm:prSet/>
      <dgm:spPr/>
      <dgm:t>
        <a:bodyPr/>
        <a:lstStyle/>
        <a:p>
          <a:endParaRPr lang="el-GR"/>
        </a:p>
      </dgm:t>
    </dgm:pt>
    <dgm:pt modelId="{03FCCA30-FD64-42EC-BF44-F79ADD1A8BDD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 rtl="0"/>
          <a:endParaRPr lang="el-GR" sz="1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433EFF-BE98-4A59-832E-330905F653A9}" type="parTrans" cxnId="{E2937952-1670-41F8-BFBC-F2FED7EC1117}">
      <dgm:prSet/>
      <dgm:spPr/>
      <dgm:t>
        <a:bodyPr/>
        <a:lstStyle/>
        <a:p>
          <a:endParaRPr lang="el-GR"/>
        </a:p>
      </dgm:t>
    </dgm:pt>
    <dgm:pt modelId="{7BC0098C-0B37-4B54-B474-2A4C9A1BDBC3}" type="sibTrans" cxnId="{E2937952-1670-41F8-BFBC-F2FED7EC1117}">
      <dgm:prSet/>
      <dgm:spPr/>
      <dgm:t>
        <a:bodyPr/>
        <a:lstStyle/>
        <a:p>
          <a:endParaRPr lang="el-GR"/>
        </a:p>
      </dgm:t>
    </dgm:pt>
    <dgm:pt modelId="{1E29E9BB-DE39-4A28-9918-B718FDC08044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 rtl="0"/>
          <a:endParaRPr lang="el-GR" sz="1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5D2366-760E-4975-AB27-6DE62A0D1B3D}" type="parTrans" cxnId="{85F6996F-841E-4F67-B965-37096DDEC1C3}">
      <dgm:prSet/>
      <dgm:spPr/>
      <dgm:t>
        <a:bodyPr/>
        <a:lstStyle/>
        <a:p>
          <a:endParaRPr lang="el-GR"/>
        </a:p>
      </dgm:t>
    </dgm:pt>
    <dgm:pt modelId="{A5E141E2-B01B-4392-86B9-8F39CE9987B5}" type="sibTrans" cxnId="{85F6996F-841E-4F67-B965-37096DDEC1C3}">
      <dgm:prSet/>
      <dgm:spPr/>
      <dgm:t>
        <a:bodyPr/>
        <a:lstStyle/>
        <a:p>
          <a:endParaRPr lang="el-GR"/>
        </a:p>
      </dgm:t>
    </dgm:pt>
    <dgm:pt modelId="{271333E7-12DD-4000-B1BE-A25506B9E3C1}" type="pres">
      <dgm:prSet presAssocID="{CBAF9BE9-DED6-4BC9-A08B-52DF5C2BDE4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E8AAD27-1487-4B82-8E9A-B08A5030DE14}" type="pres">
      <dgm:prSet presAssocID="{E881B1D7-3518-4864-8B4A-03DB23AEA5E9}" presName="circ1" presStyleLbl="vennNode1" presStyleIdx="0" presStyleCnt="6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94E894C7-1BD2-44C9-8AA3-5459DD6AE2D1}" type="pres">
      <dgm:prSet presAssocID="{E881B1D7-3518-4864-8B4A-03DB23AEA5E9}" presName="circ1Tx" presStyleLbl="revTx" presStyleIdx="0" presStyleCnt="0" custScaleX="2321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5A7F05-D4DC-4352-8F9C-DBB8C45062D5}" type="pres">
      <dgm:prSet presAssocID="{C987732B-5CA0-40F2-A9A1-5374D3FE8F99}" presName="circ2" presStyleLbl="vennNode1" presStyleIdx="1" presStyleCnt="6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E0459858-CCBB-42D0-A22F-B90B41376AB7}" type="pres">
      <dgm:prSet presAssocID="{C987732B-5CA0-40F2-A9A1-5374D3FE8F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BF747D-4E8F-433C-850F-4565A152FF6D}" type="pres">
      <dgm:prSet presAssocID="{847D877B-FFB7-4D35-BA19-EFC097B76C2C}" presName="circ3" presStyleLbl="vennNode1" presStyleIdx="2" presStyleCnt="6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DC04FEF-71AB-4645-8378-16F4A6EE85FC}" type="pres">
      <dgm:prSet presAssocID="{847D877B-FFB7-4D35-BA19-EFC097B76C2C}" presName="circ3Tx" presStyleLbl="revTx" presStyleIdx="0" presStyleCnt="0" custLinFactY="-34265" custLinFactNeighborX="1989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A3E659-4F97-4821-B18E-5B7FED434AFB}" type="pres">
      <dgm:prSet presAssocID="{FFBC40BD-7F8D-416A-B8B3-69AC4ECB58F9}" presName="circ4" presStyleLbl="vennNode1" presStyleIdx="3" presStyleCnt="6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EFB85166-0447-417F-B4B5-0B5914CBD36A}" type="pres">
      <dgm:prSet presAssocID="{FFBC40BD-7F8D-416A-B8B3-69AC4ECB58F9}" presName="circ4Tx" presStyleLbl="revTx" presStyleIdx="0" presStyleCnt="0" custScaleX="161321" custLinFactX="19578" custLinFactNeighborX="100000" custLinFactNeighborY="-16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429555-DAE6-4FC1-9C4E-76815145A783}" type="pres">
      <dgm:prSet presAssocID="{4CE25E53-DE0C-45F6-83B6-55C481D80FDF}" presName="circ5" presStyleLbl="vennNode1" presStyleIdx="4" presStyleCnt="6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3BCB6FBE-45A4-4678-8414-F5A1FEE55A87}" type="pres">
      <dgm:prSet presAssocID="{4CE25E53-DE0C-45F6-83B6-55C481D80FDF}" presName="circ5Tx" presStyleLbl="revTx" presStyleIdx="0" presStyleCnt="0" custScaleX="150744" custLinFactNeighborX="-23592" custLinFactNeighborY="64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FB062F6-BA1F-4F78-905E-31C0CCAB85C6}" type="pres">
      <dgm:prSet presAssocID="{0B1D1EE4-7D6D-4138-8AF2-B9817E131118}" presName="circ6" presStyleLbl="vennNode1" presStyleIdx="5" presStyleCnt="6" custLinFactNeighborX="-10099" custLinFactNeighborY="-5249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539531E4-A23C-41C8-8237-7AC302235904}" type="pres">
      <dgm:prSet presAssocID="{0B1D1EE4-7D6D-4138-8AF2-B9817E131118}" presName="circ6Tx" presStyleLbl="revTx" presStyleIdx="0" presStyleCnt="0" custScaleX="109886" custScaleY="168987" custLinFactNeighborX="-22693" custLinFactNeighborY="18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C4EC86F-247D-486A-9086-87E1A7C59C9F}" type="presOf" srcId="{0B1D1EE4-7D6D-4138-8AF2-B9817E131118}" destId="{539531E4-A23C-41C8-8237-7AC302235904}" srcOrd="0" destOrd="0" presId="urn:microsoft.com/office/officeart/2005/8/layout/venn1"/>
    <dgm:cxn modelId="{8F32D164-482C-4658-833A-219DFD0101C6}" type="presOf" srcId="{E881B1D7-3518-4864-8B4A-03DB23AEA5E9}" destId="{94E894C7-1BD2-44C9-8AA3-5459DD6AE2D1}" srcOrd="0" destOrd="0" presId="urn:microsoft.com/office/officeart/2005/8/layout/venn1"/>
    <dgm:cxn modelId="{ECC366BC-2082-4B49-BDD9-A5F717A240D3}" type="presOf" srcId="{4CE25E53-DE0C-45F6-83B6-55C481D80FDF}" destId="{3BCB6FBE-45A4-4678-8414-F5A1FEE55A87}" srcOrd="0" destOrd="0" presId="urn:microsoft.com/office/officeart/2005/8/layout/venn1"/>
    <dgm:cxn modelId="{E2937952-1670-41F8-BFBC-F2FED7EC1117}" srcId="{0B1D1EE4-7D6D-4138-8AF2-B9817E131118}" destId="{03FCCA30-FD64-42EC-BF44-F79ADD1A8BDD}" srcOrd="0" destOrd="0" parTransId="{8D433EFF-BE98-4A59-832E-330905F653A9}" sibTransId="{7BC0098C-0B37-4B54-B474-2A4C9A1BDBC3}"/>
    <dgm:cxn modelId="{28A2118A-447E-408A-894F-A051F6D5CD4C}" type="presOf" srcId="{C987732B-5CA0-40F2-A9A1-5374D3FE8F99}" destId="{E0459858-CCBB-42D0-A22F-B90B41376AB7}" srcOrd="0" destOrd="0" presId="urn:microsoft.com/office/officeart/2005/8/layout/venn1"/>
    <dgm:cxn modelId="{0D94F1DF-44AD-4FF2-B8FC-B8DF7ABC1035}" srcId="{CBAF9BE9-DED6-4BC9-A08B-52DF5C2BDE41}" destId="{FFBC40BD-7F8D-416A-B8B3-69AC4ECB58F9}" srcOrd="3" destOrd="0" parTransId="{3BCBAEEB-2AEF-4517-9100-CFB007410669}" sibTransId="{1B819543-20B8-4567-BB63-529E12E40359}"/>
    <dgm:cxn modelId="{4439DB3D-2911-44A8-A127-5C2983534B04}" type="presOf" srcId="{1E29E9BB-DE39-4A28-9918-B718FDC08044}" destId="{539531E4-A23C-41C8-8237-7AC302235904}" srcOrd="0" destOrd="2" presId="urn:microsoft.com/office/officeart/2005/8/layout/venn1"/>
    <dgm:cxn modelId="{138A0B9B-E4FD-4DC9-8C91-2CD6D907B79F}" srcId="{CBAF9BE9-DED6-4BC9-A08B-52DF5C2BDE41}" destId="{E881B1D7-3518-4864-8B4A-03DB23AEA5E9}" srcOrd="0" destOrd="0" parTransId="{4E82B754-F605-4E98-B9C5-CC7109870192}" sibTransId="{38FFE24C-7BCE-4412-B7E0-68ACDC141D82}"/>
    <dgm:cxn modelId="{54661149-5902-4753-842A-7128DB1A682A}" type="presOf" srcId="{CBAF9BE9-DED6-4BC9-A08B-52DF5C2BDE41}" destId="{271333E7-12DD-4000-B1BE-A25506B9E3C1}" srcOrd="0" destOrd="0" presId="urn:microsoft.com/office/officeart/2005/8/layout/venn1"/>
    <dgm:cxn modelId="{E7CFA374-8CA3-48E0-8BFB-EB75027A479C}" type="presOf" srcId="{FFBC40BD-7F8D-416A-B8B3-69AC4ECB58F9}" destId="{EFB85166-0447-417F-B4B5-0B5914CBD36A}" srcOrd="0" destOrd="0" presId="urn:microsoft.com/office/officeart/2005/8/layout/venn1"/>
    <dgm:cxn modelId="{D42E12B2-5F78-420C-812B-73D8E0E8F637}" srcId="{CBAF9BE9-DED6-4BC9-A08B-52DF5C2BDE41}" destId="{0B1D1EE4-7D6D-4138-8AF2-B9817E131118}" srcOrd="5" destOrd="0" parTransId="{57688B3E-1932-4667-B5D1-C7B2077C5B04}" sibTransId="{089F86E2-39A9-4553-8FEB-A179A0BAD1BA}"/>
    <dgm:cxn modelId="{1742981D-C56B-482A-A79F-26F8215BBAAE}" type="presOf" srcId="{03FCCA30-FD64-42EC-BF44-F79ADD1A8BDD}" destId="{539531E4-A23C-41C8-8237-7AC302235904}" srcOrd="0" destOrd="1" presId="urn:microsoft.com/office/officeart/2005/8/layout/venn1"/>
    <dgm:cxn modelId="{46BA6D5A-357F-4FB3-86B3-A97BB43A9BDA}" srcId="{CBAF9BE9-DED6-4BC9-A08B-52DF5C2BDE41}" destId="{C987732B-5CA0-40F2-A9A1-5374D3FE8F99}" srcOrd="1" destOrd="0" parTransId="{802E382B-5C92-466A-907F-3948950ECEAF}" sibTransId="{85A40361-A355-49B2-BA8F-8090A39EF42C}"/>
    <dgm:cxn modelId="{253821C3-D036-48DA-9DFD-2448FBD65F75}" srcId="{CBAF9BE9-DED6-4BC9-A08B-52DF5C2BDE41}" destId="{847D877B-FFB7-4D35-BA19-EFC097B76C2C}" srcOrd="2" destOrd="0" parTransId="{B31A6A23-F155-4973-877F-DE802782AFA8}" sibTransId="{ACF834F8-C531-4723-8E4E-47031C5D4C26}"/>
    <dgm:cxn modelId="{72155964-5455-45AF-92AE-F77910D0AEB7}" srcId="{CBAF9BE9-DED6-4BC9-A08B-52DF5C2BDE41}" destId="{4CE25E53-DE0C-45F6-83B6-55C481D80FDF}" srcOrd="4" destOrd="0" parTransId="{9A41D0C3-618D-437C-BC15-7BD24F50CA4E}" sibTransId="{471FE629-E0B8-4993-BBC8-58A99FAAE307}"/>
    <dgm:cxn modelId="{85F6996F-841E-4F67-B965-37096DDEC1C3}" srcId="{0B1D1EE4-7D6D-4138-8AF2-B9817E131118}" destId="{1E29E9BB-DE39-4A28-9918-B718FDC08044}" srcOrd="1" destOrd="0" parTransId="{A45D2366-760E-4975-AB27-6DE62A0D1B3D}" sibTransId="{A5E141E2-B01B-4392-86B9-8F39CE9987B5}"/>
    <dgm:cxn modelId="{D71CD35F-4947-4803-8557-0677E7F26269}" type="presOf" srcId="{847D877B-FFB7-4D35-BA19-EFC097B76C2C}" destId="{1DC04FEF-71AB-4645-8378-16F4A6EE85FC}" srcOrd="0" destOrd="0" presId="urn:microsoft.com/office/officeart/2005/8/layout/venn1"/>
    <dgm:cxn modelId="{A69BA560-7EF9-4262-B565-BBCB396AD2E0}" type="presParOf" srcId="{271333E7-12DD-4000-B1BE-A25506B9E3C1}" destId="{8E8AAD27-1487-4B82-8E9A-B08A5030DE14}" srcOrd="0" destOrd="0" presId="urn:microsoft.com/office/officeart/2005/8/layout/venn1"/>
    <dgm:cxn modelId="{0AE4621E-5B89-4584-8486-A310C734F58C}" type="presParOf" srcId="{271333E7-12DD-4000-B1BE-A25506B9E3C1}" destId="{94E894C7-1BD2-44C9-8AA3-5459DD6AE2D1}" srcOrd="1" destOrd="0" presId="urn:microsoft.com/office/officeart/2005/8/layout/venn1"/>
    <dgm:cxn modelId="{880ADE26-C2E2-4384-A93C-D2F9718D311E}" type="presParOf" srcId="{271333E7-12DD-4000-B1BE-A25506B9E3C1}" destId="{8C5A7F05-D4DC-4352-8F9C-DBB8C45062D5}" srcOrd="2" destOrd="0" presId="urn:microsoft.com/office/officeart/2005/8/layout/venn1"/>
    <dgm:cxn modelId="{F1A39CB5-0EB9-41A1-9A4D-EE47C5E1409F}" type="presParOf" srcId="{271333E7-12DD-4000-B1BE-A25506B9E3C1}" destId="{E0459858-CCBB-42D0-A22F-B90B41376AB7}" srcOrd="3" destOrd="0" presId="urn:microsoft.com/office/officeart/2005/8/layout/venn1"/>
    <dgm:cxn modelId="{1B9A467E-7764-47E1-8D2E-EFE53330C354}" type="presParOf" srcId="{271333E7-12DD-4000-B1BE-A25506B9E3C1}" destId="{72BF747D-4E8F-433C-850F-4565A152FF6D}" srcOrd="4" destOrd="0" presId="urn:microsoft.com/office/officeart/2005/8/layout/venn1"/>
    <dgm:cxn modelId="{D809D3AB-4CC0-4EA6-A459-F6FDEC060E9B}" type="presParOf" srcId="{271333E7-12DD-4000-B1BE-A25506B9E3C1}" destId="{1DC04FEF-71AB-4645-8378-16F4A6EE85FC}" srcOrd="5" destOrd="0" presId="urn:microsoft.com/office/officeart/2005/8/layout/venn1"/>
    <dgm:cxn modelId="{33C3522B-446F-4EF9-9856-B7A034D07D91}" type="presParOf" srcId="{271333E7-12DD-4000-B1BE-A25506B9E3C1}" destId="{6BA3E659-4F97-4821-B18E-5B7FED434AFB}" srcOrd="6" destOrd="0" presId="urn:microsoft.com/office/officeart/2005/8/layout/venn1"/>
    <dgm:cxn modelId="{C3B912C9-EA03-482A-9821-53D516300086}" type="presParOf" srcId="{271333E7-12DD-4000-B1BE-A25506B9E3C1}" destId="{EFB85166-0447-417F-B4B5-0B5914CBD36A}" srcOrd="7" destOrd="0" presId="urn:microsoft.com/office/officeart/2005/8/layout/venn1"/>
    <dgm:cxn modelId="{CCFB65D7-87DE-4DA1-AB17-9FED2BA3DB05}" type="presParOf" srcId="{271333E7-12DD-4000-B1BE-A25506B9E3C1}" destId="{2E429555-DAE6-4FC1-9C4E-76815145A783}" srcOrd="8" destOrd="0" presId="urn:microsoft.com/office/officeart/2005/8/layout/venn1"/>
    <dgm:cxn modelId="{93C3BB52-D631-4F56-95CE-A2936C129709}" type="presParOf" srcId="{271333E7-12DD-4000-B1BE-A25506B9E3C1}" destId="{3BCB6FBE-45A4-4678-8414-F5A1FEE55A87}" srcOrd="9" destOrd="0" presId="urn:microsoft.com/office/officeart/2005/8/layout/venn1"/>
    <dgm:cxn modelId="{13F9BE08-025B-4957-9EA7-75233F56E5CB}" type="presParOf" srcId="{271333E7-12DD-4000-B1BE-A25506B9E3C1}" destId="{1FB062F6-BA1F-4F78-905E-31C0CCAB85C6}" srcOrd="10" destOrd="0" presId="urn:microsoft.com/office/officeart/2005/8/layout/venn1"/>
    <dgm:cxn modelId="{3B717257-424E-4C32-958B-F3EFC8FC8529}" type="presParOf" srcId="{271333E7-12DD-4000-B1BE-A25506B9E3C1}" destId="{539531E4-A23C-41C8-8237-7AC302235904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8DA787-6428-4D6A-B3CF-182E46E91F6C}" type="doc">
      <dgm:prSet loTypeId="urn:microsoft.com/office/officeart/2005/8/layout/pyramid2" loCatId="list" qsTypeId="urn:microsoft.com/office/officeart/2005/8/quickstyle/simple4" qsCatId="simple" csTypeId="urn:microsoft.com/office/officeart/2005/8/colors/colorful2" csCatId="colorful" phldr="1"/>
      <dgm:spPr/>
    </dgm:pt>
    <dgm:pt modelId="{593577B1-331B-40CD-867E-E1BA9B7C8EA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l-G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Μαθητές</a:t>
          </a:r>
          <a:r>
            <a:rPr lang="el-GR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769071CD-18EA-488A-8234-EF7F96846E8B}" type="parTrans" cxnId="{5A5519F5-BFCE-47CB-AEDD-EFDF29027D8D}">
      <dgm:prSet/>
      <dgm:spPr/>
      <dgm:t>
        <a:bodyPr/>
        <a:lstStyle/>
        <a:p>
          <a:endParaRPr lang="el-GR"/>
        </a:p>
      </dgm:t>
    </dgm:pt>
    <dgm:pt modelId="{149A944F-CF89-40F2-8B7B-CC713B876F64}" type="sibTrans" cxnId="{5A5519F5-BFCE-47CB-AEDD-EFDF29027D8D}">
      <dgm:prSet/>
      <dgm:spPr/>
      <dgm:t>
        <a:bodyPr/>
        <a:lstStyle/>
        <a:p>
          <a:endParaRPr lang="el-GR"/>
        </a:p>
      </dgm:t>
    </dgm:pt>
    <dgm:pt modelId="{5654B3EE-7863-487B-9293-2B611088F8C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l-G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l-G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l-G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Εκπαιδευτικοί/</a:t>
          </a:r>
        </a:p>
        <a:p>
          <a:r>
            <a:rPr lang="el-G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Ειδικοί στην ΕξΑΕ</a:t>
          </a:r>
        </a:p>
      </dgm:t>
    </dgm:pt>
    <dgm:pt modelId="{08E57189-1E0B-445C-8F2C-7D46C96BD974}" type="parTrans" cxnId="{B5E005AF-803D-49FF-B9A5-0C5BE629591D}">
      <dgm:prSet/>
      <dgm:spPr/>
      <dgm:t>
        <a:bodyPr/>
        <a:lstStyle/>
        <a:p>
          <a:endParaRPr lang="el-GR"/>
        </a:p>
      </dgm:t>
    </dgm:pt>
    <dgm:pt modelId="{E5E3F1FB-54D5-4CEA-8756-A2B5ACADB2B2}" type="sibTrans" cxnId="{B5E005AF-803D-49FF-B9A5-0C5BE629591D}">
      <dgm:prSet/>
      <dgm:spPr/>
      <dgm:t>
        <a:bodyPr/>
        <a:lstStyle/>
        <a:p>
          <a:endParaRPr lang="el-GR"/>
        </a:p>
      </dgm:t>
    </dgm:pt>
    <dgm:pt modelId="{35D94DAC-CDC2-4B3A-BA63-922FAFDFD51A}" type="pres">
      <dgm:prSet presAssocID="{348DA787-6428-4D6A-B3CF-182E46E91F6C}" presName="compositeShape" presStyleCnt="0">
        <dgm:presLayoutVars>
          <dgm:dir/>
          <dgm:resizeHandles/>
        </dgm:presLayoutVars>
      </dgm:prSet>
      <dgm:spPr/>
    </dgm:pt>
    <dgm:pt modelId="{5E60A1DB-9813-4D79-9629-84C6AC16E0A9}" type="pres">
      <dgm:prSet presAssocID="{348DA787-6428-4D6A-B3CF-182E46E91F6C}" presName="pyramid" presStyleLbl="node1" presStyleIdx="0" presStyleCn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</dgm:pt>
    <dgm:pt modelId="{FAE17F75-322E-464E-AA44-7A697BABF169}" type="pres">
      <dgm:prSet presAssocID="{348DA787-6428-4D6A-B3CF-182E46E91F6C}" presName="theList" presStyleCnt="0"/>
      <dgm:spPr/>
    </dgm:pt>
    <dgm:pt modelId="{EE46782A-F3B0-4B90-B672-62647F6BBD22}" type="pres">
      <dgm:prSet presAssocID="{593577B1-331B-40CD-867E-E1BA9B7C8EA1}" presName="aNode" presStyleLbl="fgAcc1" presStyleIdx="0" presStyleCnt="2" custScaleX="59373" custScaleY="24614" custLinFactY="19439" custLinFactNeighborX="-48917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0EC426-37A5-4D81-9A52-C50DBEFA6B06}" type="pres">
      <dgm:prSet presAssocID="{593577B1-331B-40CD-867E-E1BA9B7C8EA1}" presName="aSpace" presStyleCnt="0"/>
      <dgm:spPr/>
    </dgm:pt>
    <dgm:pt modelId="{74D7A94E-4822-42F5-A018-D8869EAA867A}" type="pres">
      <dgm:prSet presAssocID="{5654B3EE-7863-487B-9293-2B611088F8CD}" presName="aNode" presStyleLbl="fgAcc1" presStyleIdx="1" presStyleCnt="2" custScaleX="99627" custScaleY="30033" custLinFactY="15547" custLinFactNeighborX="-48917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F02310-B4FE-4AA0-8C73-F72892CBCC76}" type="pres">
      <dgm:prSet presAssocID="{5654B3EE-7863-487B-9293-2B611088F8CD}" presName="aSpace" presStyleCnt="0"/>
      <dgm:spPr/>
    </dgm:pt>
  </dgm:ptLst>
  <dgm:cxnLst>
    <dgm:cxn modelId="{433EFAF2-4023-47D3-A263-004B2B1D24DF}" type="presOf" srcId="{593577B1-331B-40CD-867E-E1BA9B7C8EA1}" destId="{EE46782A-F3B0-4B90-B672-62647F6BBD22}" srcOrd="0" destOrd="0" presId="urn:microsoft.com/office/officeart/2005/8/layout/pyramid2"/>
    <dgm:cxn modelId="{B5E005AF-803D-49FF-B9A5-0C5BE629591D}" srcId="{348DA787-6428-4D6A-B3CF-182E46E91F6C}" destId="{5654B3EE-7863-487B-9293-2B611088F8CD}" srcOrd="1" destOrd="0" parTransId="{08E57189-1E0B-445C-8F2C-7D46C96BD974}" sibTransId="{E5E3F1FB-54D5-4CEA-8756-A2B5ACADB2B2}"/>
    <dgm:cxn modelId="{5A5519F5-BFCE-47CB-AEDD-EFDF29027D8D}" srcId="{348DA787-6428-4D6A-B3CF-182E46E91F6C}" destId="{593577B1-331B-40CD-867E-E1BA9B7C8EA1}" srcOrd="0" destOrd="0" parTransId="{769071CD-18EA-488A-8234-EF7F96846E8B}" sibTransId="{149A944F-CF89-40F2-8B7B-CC713B876F64}"/>
    <dgm:cxn modelId="{4D960E5A-ADFF-4C17-863D-D63BC7168B88}" type="presOf" srcId="{348DA787-6428-4D6A-B3CF-182E46E91F6C}" destId="{35D94DAC-CDC2-4B3A-BA63-922FAFDFD51A}" srcOrd="0" destOrd="0" presId="urn:microsoft.com/office/officeart/2005/8/layout/pyramid2"/>
    <dgm:cxn modelId="{C3DB22B4-C77B-4F66-B088-75C58A163D1C}" type="presOf" srcId="{5654B3EE-7863-487B-9293-2B611088F8CD}" destId="{74D7A94E-4822-42F5-A018-D8869EAA867A}" srcOrd="0" destOrd="0" presId="urn:microsoft.com/office/officeart/2005/8/layout/pyramid2"/>
    <dgm:cxn modelId="{44D400FF-A645-4677-8C36-8DD3AA5CC966}" type="presParOf" srcId="{35D94DAC-CDC2-4B3A-BA63-922FAFDFD51A}" destId="{5E60A1DB-9813-4D79-9629-84C6AC16E0A9}" srcOrd="0" destOrd="0" presId="urn:microsoft.com/office/officeart/2005/8/layout/pyramid2"/>
    <dgm:cxn modelId="{27A45716-9E97-4CFD-82F9-84D86C14717E}" type="presParOf" srcId="{35D94DAC-CDC2-4B3A-BA63-922FAFDFD51A}" destId="{FAE17F75-322E-464E-AA44-7A697BABF169}" srcOrd="1" destOrd="0" presId="urn:microsoft.com/office/officeart/2005/8/layout/pyramid2"/>
    <dgm:cxn modelId="{BB1DE634-08E8-4221-A4E6-4EC52ACA5FA0}" type="presParOf" srcId="{FAE17F75-322E-464E-AA44-7A697BABF169}" destId="{EE46782A-F3B0-4B90-B672-62647F6BBD22}" srcOrd="0" destOrd="0" presId="urn:microsoft.com/office/officeart/2005/8/layout/pyramid2"/>
    <dgm:cxn modelId="{8474B946-15C1-4635-8C42-AECA44F63D16}" type="presParOf" srcId="{FAE17F75-322E-464E-AA44-7A697BABF169}" destId="{C20EC426-37A5-4D81-9A52-C50DBEFA6B06}" srcOrd="1" destOrd="0" presId="urn:microsoft.com/office/officeart/2005/8/layout/pyramid2"/>
    <dgm:cxn modelId="{4032B38C-5114-4249-973D-0CE8D8862AC9}" type="presParOf" srcId="{FAE17F75-322E-464E-AA44-7A697BABF169}" destId="{74D7A94E-4822-42F5-A018-D8869EAA867A}" srcOrd="2" destOrd="0" presId="urn:microsoft.com/office/officeart/2005/8/layout/pyramid2"/>
    <dgm:cxn modelId="{2BF0A2DB-C448-4BE3-999D-CE6962C4D657}" type="presParOf" srcId="{FAE17F75-322E-464E-AA44-7A697BABF169}" destId="{BAF02310-B4FE-4AA0-8C73-F72892CBCC7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E280E7-D970-4468-99C7-4FF668B40C5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AC3AE073-201E-459A-AA3C-D137C5EBF86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l-GR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Σαφήνεια του σκοπού και των προσδοκώμενων μαθησιακων αποτελεσμάτων</a:t>
          </a:r>
          <a:endParaRPr lang="el-GR" sz="16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ED541DA-EDEA-4536-BF28-EFE171AE4D55}" type="parTrans" cxnId="{5B336877-FA09-4B86-AEC8-E0F7873F29F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3CCACC0-A4FF-4D08-BA83-222A3F10B06F}" type="sibTrans" cxnId="{5B336877-FA09-4B86-AEC8-E0F7873F29F1}">
      <dgm:prSet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>
          <a:bevelT w="190500" h="38100"/>
        </a:sp3d>
      </dgm:spPr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EC507BB-F815-4262-8113-F9295D87374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Σχετική βιβλιογραφική τεκμηρίωση</a:t>
          </a:r>
        </a:p>
      </dgm:t>
    </dgm:pt>
    <dgm:pt modelId="{F24F0209-0DC0-4F56-B8DB-C71CA4D451CF}" type="parTrans" cxnId="{55AE9857-904D-43F0-88A1-64143D6DF902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655C07-A545-4C03-A64D-7E0673A59F06}" type="sibTrans" cxnId="{55AE9857-904D-43F0-88A1-64143D6DF902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CC25B0F-7B1F-4F1E-A271-38BA11C0EB8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el-GR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Απλή και κατανοητή παρουσίαση του γνωστικού αντικειμένου</a:t>
          </a:r>
          <a:endParaRPr lang="el-GR" sz="16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995FE2-4CD2-4517-BD41-FA43F430A870}" type="parTrans" cxnId="{DEF347CB-DAE0-40FC-9917-0636182B4E86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C0E585-E013-48AD-98D9-C776B3B2CB80}" type="sibTrans" cxnId="{DEF347CB-DAE0-40FC-9917-0636182B4E86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19638CB-D2FC-412E-BC6D-A51A7A05E8D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Εύχρηστο </a:t>
          </a:r>
          <a:r>
            <a:rPr lang="el-GR" sz="16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Ε.Υ.</a:t>
          </a:r>
          <a:endParaRPr lang="el-GR" sz="16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1BF81A-46E0-41EA-BF1E-0B09ED3A9DCA}" type="parTrans" cxnId="{434B8D11-59ED-4C2E-93F0-A5A1120E39C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C2F20C6-F51C-47BA-9A8B-BAB019102E6B}" type="sibTrans" cxnId="{434B8D11-59ED-4C2E-93F0-A5A1120E39C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04A409-D240-413B-84D6-2533D6BB2ED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Ε.Υ. υποστηρίζει την αλληλεπίδραση με τον εκπαιδευόμενο στην μελέτη του</a:t>
          </a:r>
          <a:endParaRPr lang="el-GR" sz="16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76DC7A0-B508-404C-85A8-656F2FCB32E6}" type="parTrans" cxnId="{6E5A0967-0A7A-42B8-A165-131FE30BDFF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7BE7AD6-6167-4C32-AED1-3EC801200244}" type="sibTrans" cxnId="{6E5A0967-0A7A-42B8-A165-131FE30BDFF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415F5D-F07D-45F1-8943-52D216A6AD0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algn="ctr"/>
          <a:r>
            <a:rPr lang="el-GR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Υποστηρίζει και καθοδηγεί τον εκπαιδευόμενο στην μελέτη του</a:t>
          </a:r>
        </a:p>
      </dgm:t>
    </dgm:pt>
    <dgm:pt modelId="{BFA567EB-A063-4289-BE1D-965EE3E7DE88}" type="parTrans" cxnId="{F6AE17F7-1BE1-4FC2-8034-F3978556672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4FAD95D-72F0-4B56-9B97-5247307C8D61}" type="sibTrans" cxnId="{F6AE17F7-1BE1-4FC2-8034-F3978556672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B6B24C4-E285-4BA6-BDC5-58E706E9264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Δυνατότητα αναστοχασμού και αυτό-αξιολόγησης</a:t>
          </a:r>
        </a:p>
      </dgm:t>
    </dgm:pt>
    <dgm:pt modelId="{9A79E514-9615-412C-BF4B-B415E677DEFC}" type="parTrans" cxnId="{40F4114A-BE0B-493B-AEFB-71150460DFB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1BB8E7F-D717-4EF6-8820-78A111CEFBC3}" type="sibTrans" cxnId="{40F4114A-BE0B-493B-AEFB-71150460DFB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42ABC35-F37C-43DA-8C91-0A2C62ACFD20}" type="pres">
      <dgm:prSet presAssocID="{C3E280E7-D970-4468-99C7-4FF668B40C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7A24AE-4741-4F14-8909-34200E128ABF}" type="pres">
      <dgm:prSet presAssocID="{C3E280E7-D970-4468-99C7-4FF668B40C54}" presName="cycl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4864BBAB-5FB4-45D1-88DD-62C8635B943E}" type="pres">
      <dgm:prSet presAssocID="{AC3AE073-201E-459A-AA3C-D137C5EBF86C}" presName="nodeFirstNode" presStyleLbl="node1" presStyleIdx="0" presStyleCnt="7" custScaleX="136801" custScaleY="119907" custRadScaleRad="125061" custRadScaleInc="-12218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FEF5AF-A9F0-4D7E-88BE-45EDA1F82C89}" type="pres">
      <dgm:prSet presAssocID="{43CCACC0-A4FF-4D08-BA83-222A3F10B06F}" presName="sibTransFirstNode" presStyleLbl="bgShp" presStyleIdx="0" presStyleCnt="1" custScaleX="99562" custLinFactNeighborX="41246" custLinFactNeighborY="-3883"/>
      <dgm:spPr/>
      <dgm:t>
        <a:bodyPr/>
        <a:lstStyle/>
        <a:p>
          <a:endParaRPr lang="el-GR"/>
        </a:p>
      </dgm:t>
    </dgm:pt>
    <dgm:pt modelId="{53552148-273C-4EC4-AB18-82BC7926DBDA}" type="pres">
      <dgm:prSet presAssocID="{9EC507BB-F815-4262-8113-F9295D87374B}" presName="nodeFollowingNodes" presStyleLbl="node1" presStyleIdx="1" presStyleCnt="7" custRadScaleRad="97088" custRadScaleInc="-123113">
        <dgm:presLayoutVars>
          <dgm:bulletEnabled val="1"/>
        </dgm:presLayoutVars>
      </dgm:prSet>
      <dgm:spPr>
        <a:xfrm>
          <a:off x="3590056" y="70539"/>
          <a:ext cx="1736824" cy="868412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E8D5D1C4-76EF-4FB8-B840-AF385A380071}" type="pres">
      <dgm:prSet presAssocID="{ECC25B0F-7B1F-4F1E-A271-38BA11C0EB8C}" presName="nodeFollowingNodes" presStyleLbl="node1" presStyleIdx="2" presStyleCnt="7" custScaleX="112209" custScaleY="131082" custRadScaleRad="99714" custRadScaleInc="-102031">
        <dgm:presLayoutVars>
          <dgm:bulletEnabled val="1"/>
        </dgm:presLayoutVars>
      </dgm:prSet>
      <dgm:spPr>
        <a:xfrm>
          <a:off x="5601133" y="931161"/>
          <a:ext cx="1948873" cy="1138331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55C79845-7491-4B5D-B7B8-115E9B43E141}" type="pres">
      <dgm:prSet presAssocID="{419638CB-D2FC-412E-BC6D-A51A7A05E8D9}" presName="nodeFollowingNodes" presStyleLbl="node1" presStyleIdx="3" presStyleCnt="7" custRadScaleRad="97841" custRadScaleInc="-96319">
        <dgm:presLayoutVars>
          <dgm:bulletEnabled val="1"/>
        </dgm:presLayoutVars>
      </dgm:prSet>
      <dgm:spPr>
        <a:xfrm>
          <a:off x="5890137" y="3161252"/>
          <a:ext cx="1736824" cy="868412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61B1BBFE-7F0B-4B8E-BADB-BBBDEC56EDA0}" type="pres">
      <dgm:prSet presAssocID="{7B415F5D-F07D-45F1-8943-52D216A6AD09}" presName="nodeFollowingNodes" presStyleLbl="node1" presStyleIdx="4" presStyleCnt="7" custScaleX="118909" custScaleY="122135" custRadScaleRad="99853" custRadScaleInc="-84957">
        <dgm:presLayoutVars>
          <dgm:bulletEnabled val="1"/>
        </dgm:presLayoutVars>
      </dgm:prSet>
      <dgm:spPr>
        <a:xfrm>
          <a:off x="4090893" y="4357596"/>
          <a:ext cx="2065240" cy="1060635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54116DF6-C842-4DCC-AE27-5AB261438136}" type="pres">
      <dgm:prSet presAssocID="{7B04A409-D240-413B-84D6-2533D6BB2ED9}" presName="nodeFollowingNodes" presStyleLbl="node1" presStyleIdx="5" presStyleCnt="7" custScaleX="122788" custScaleY="142946" custRadScaleRad="123585" custRadScaleInc="-57087">
        <dgm:presLayoutVars>
          <dgm:bulletEnabled val="1"/>
        </dgm:presLayoutVars>
      </dgm:prSet>
      <dgm:spPr>
        <a:xfrm>
          <a:off x="1287253" y="4022017"/>
          <a:ext cx="2125490" cy="111821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687616EF-E3DD-4560-9295-63367EC5AE32}" type="pres">
      <dgm:prSet presAssocID="{2B6B24C4-E285-4BA6-BDC5-58E706E92642}" presName="nodeFollowingNodes" presStyleLbl="node1" presStyleIdx="6" presStyleCnt="7" custScaleX="121559" custRadScaleRad="124643" custRadScaleInc="-80731">
        <dgm:presLayoutVars>
          <dgm:bulletEnabled val="1"/>
        </dgm:presLayoutVars>
      </dgm:prSet>
      <dgm:spPr>
        <a:xfrm>
          <a:off x="640446" y="2226998"/>
          <a:ext cx="2111266" cy="868412"/>
        </a:xfrm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6E5A0967-0A7A-42B8-A165-131FE30BDFF8}" srcId="{C3E280E7-D970-4468-99C7-4FF668B40C54}" destId="{7B04A409-D240-413B-84D6-2533D6BB2ED9}" srcOrd="5" destOrd="0" parTransId="{376DC7A0-B508-404C-85A8-656F2FCB32E6}" sibTransId="{77BE7AD6-6167-4C32-AED1-3EC801200244}"/>
    <dgm:cxn modelId="{18B1356B-97F1-4C8E-B583-3CDFA787F3DA}" type="presOf" srcId="{419638CB-D2FC-412E-BC6D-A51A7A05E8D9}" destId="{55C79845-7491-4B5D-B7B8-115E9B43E141}" srcOrd="0" destOrd="0" presId="urn:microsoft.com/office/officeart/2005/8/layout/cycle3"/>
    <dgm:cxn modelId="{40F4114A-BE0B-493B-AEFB-71150460DFB8}" srcId="{C3E280E7-D970-4468-99C7-4FF668B40C54}" destId="{2B6B24C4-E285-4BA6-BDC5-58E706E92642}" srcOrd="6" destOrd="0" parTransId="{9A79E514-9615-412C-BF4B-B415E677DEFC}" sibTransId="{21BB8E7F-D717-4EF6-8820-78A111CEFBC3}"/>
    <dgm:cxn modelId="{434B8D11-59ED-4C2E-93F0-A5A1120E39C8}" srcId="{C3E280E7-D970-4468-99C7-4FF668B40C54}" destId="{419638CB-D2FC-412E-BC6D-A51A7A05E8D9}" srcOrd="3" destOrd="0" parTransId="{4C1BF81A-46E0-41EA-BF1E-0B09ED3A9DCA}" sibTransId="{9C2F20C6-F51C-47BA-9A8B-BAB019102E6B}"/>
    <dgm:cxn modelId="{326B4918-A9E8-4592-9C11-096ADA83BD0A}" type="presOf" srcId="{9EC507BB-F815-4262-8113-F9295D87374B}" destId="{53552148-273C-4EC4-AB18-82BC7926DBDA}" srcOrd="0" destOrd="0" presId="urn:microsoft.com/office/officeart/2005/8/layout/cycle3"/>
    <dgm:cxn modelId="{A75BB501-17E1-4948-9887-1E05D3956D67}" type="presOf" srcId="{7B04A409-D240-413B-84D6-2533D6BB2ED9}" destId="{54116DF6-C842-4DCC-AE27-5AB261438136}" srcOrd="0" destOrd="0" presId="urn:microsoft.com/office/officeart/2005/8/layout/cycle3"/>
    <dgm:cxn modelId="{FB635DCB-401F-4BC1-8527-4A84B6FD6D81}" type="presOf" srcId="{7B415F5D-F07D-45F1-8943-52D216A6AD09}" destId="{61B1BBFE-7F0B-4B8E-BADB-BBBDEC56EDA0}" srcOrd="0" destOrd="0" presId="urn:microsoft.com/office/officeart/2005/8/layout/cycle3"/>
    <dgm:cxn modelId="{9E9B5298-EC3D-4B58-A39B-A76C9FBB686C}" type="presOf" srcId="{2B6B24C4-E285-4BA6-BDC5-58E706E92642}" destId="{687616EF-E3DD-4560-9295-63367EC5AE32}" srcOrd="0" destOrd="0" presId="urn:microsoft.com/office/officeart/2005/8/layout/cycle3"/>
    <dgm:cxn modelId="{55AE9857-904D-43F0-88A1-64143D6DF902}" srcId="{C3E280E7-D970-4468-99C7-4FF668B40C54}" destId="{9EC507BB-F815-4262-8113-F9295D87374B}" srcOrd="1" destOrd="0" parTransId="{F24F0209-0DC0-4F56-B8DB-C71CA4D451CF}" sibTransId="{1B655C07-A545-4C03-A64D-7E0673A59F06}"/>
    <dgm:cxn modelId="{5B336877-FA09-4B86-AEC8-E0F7873F29F1}" srcId="{C3E280E7-D970-4468-99C7-4FF668B40C54}" destId="{AC3AE073-201E-459A-AA3C-D137C5EBF86C}" srcOrd="0" destOrd="0" parTransId="{BED541DA-EDEA-4536-BF28-EFE171AE4D55}" sibTransId="{43CCACC0-A4FF-4D08-BA83-222A3F10B06F}"/>
    <dgm:cxn modelId="{6EBEBC96-14FD-4B59-974F-3B7D98A13BC5}" type="presOf" srcId="{ECC25B0F-7B1F-4F1E-A271-38BA11C0EB8C}" destId="{E8D5D1C4-76EF-4FB8-B840-AF385A380071}" srcOrd="0" destOrd="0" presId="urn:microsoft.com/office/officeart/2005/8/layout/cycle3"/>
    <dgm:cxn modelId="{B1117B47-2AD9-40CB-B184-A5C9EE65B8C5}" type="presOf" srcId="{AC3AE073-201E-459A-AA3C-D137C5EBF86C}" destId="{4864BBAB-5FB4-45D1-88DD-62C8635B943E}" srcOrd="0" destOrd="0" presId="urn:microsoft.com/office/officeart/2005/8/layout/cycle3"/>
    <dgm:cxn modelId="{F6AE17F7-1BE1-4FC2-8034-F39785566721}" srcId="{C3E280E7-D970-4468-99C7-4FF668B40C54}" destId="{7B415F5D-F07D-45F1-8943-52D216A6AD09}" srcOrd="4" destOrd="0" parTransId="{BFA567EB-A063-4289-BE1D-965EE3E7DE88}" sibTransId="{74FAD95D-72F0-4B56-9B97-5247307C8D61}"/>
    <dgm:cxn modelId="{15647006-05A1-4784-85C3-F2ADC9FDF28E}" type="presOf" srcId="{43CCACC0-A4FF-4D08-BA83-222A3F10B06F}" destId="{9EFEF5AF-A9F0-4D7E-88BE-45EDA1F82C89}" srcOrd="0" destOrd="0" presId="urn:microsoft.com/office/officeart/2005/8/layout/cycle3"/>
    <dgm:cxn modelId="{DEF347CB-DAE0-40FC-9917-0636182B4E86}" srcId="{C3E280E7-D970-4468-99C7-4FF668B40C54}" destId="{ECC25B0F-7B1F-4F1E-A271-38BA11C0EB8C}" srcOrd="2" destOrd="0" parTransId="{5B995FE2-4CD2-4517-BD41-FA43F430A870}" sibTransId="{7AC0E585-E013-48AD-98D9-C776B3B2CB80}"/>
    <dgm:cxn modelId="{FAF52E22-468F-42A1-95F7-15D9BF330A97}" type="presOf" srcId="{C3E280E7-D970-4468-99C7-4FF668B40C54}" destId="{442ABC35-F37C-43DA-8C91-0A2C62ACFD20}" srcOrd="0" destOrd="0" presId="urn:microsoft.com/office/officeart/2005/8/layout/cycle3"/>
    <dgm:cxn modelId="{240F9F2A-1CE9-4673-89C0-0F7EDB320D9C}" type="presParOf" srcId="{442ABC35-F37C-43DA-8C91-0A2C62ACFD20}" destId="{337A24AE-4741-4F14-8909-34200E128ABF}" srcOrd="0" destOrd="0" presId="urn:microsoft.com/office/officeart/2005/8/layout/cycle3"/>
    <dgm:cxn modelId="{37C30458-A81A-4409-8892-00C5EC60CB69}" type="presParOf" srcId="{337A24AE-4741-4F14-8909-34200E128ABF}" destId="{4864BBAB-5FB4-45D1-88DD-62C8635B943E}" srcOrd="0" destOrd="0" presId="urn:microsoft.com/office/officeart/2005/8/layout/cycle3"/>
    <dgm:cxn modelId="{74C584A1-774E-462B-AD9E-05D17A1C919D}" type="presParOf" srcId="{337A24AE-4741-4F14-8909-34200E128ABF}" destId="{9EFEF5AF-A9F0-4D7E-88BE-45EDA1F82C89}" srcOrd="1" destOrd="0" presId="urn:microsoft.com/office/officeart/2005/8/layout/cycle3"/>
    <dgm:cxn modelId="{D8C7449C-0357-4DEA-9E49-9847194B52E1}" type="presParOf" srcId="{337A24AE-4741-4F14-8909-34200E128ABF}" destId="{53552148-273C-4EC4-AB18-82BC7926DBDA}" srcOrd="2" destOrd="0" presId="urn:microsoft.com/office/officeart/2005/8/layout/cycle3"/>
    <dgm:cxn modelId="{5AE4C773-4AAF-4862-B46D-2E65C2B3780A}" type="presParOf" srcId="{337A24AE-4741-4F14-8909-34200E128ABF}" destId="{E8D5D1C4-76EF-4FB8-B840-AF385A380071}" srcOrd="3" destOrd="0" presId="urn:microsoft.com/office/officeart/2005/8/layout/cycle3"/>
    <dgm:cxn modelId="{3631DEC0-A0F5-4F84-91F8-70668FE71A4A}" type="presParOf" srcId="{337A24AE-4741-4F14-8909-34200E128ABF}" destId="{55C79845-7491-4B5D-B7B8-115E9B43E141}" srcOrd="4" destOrd="0" presId="urn:microsoft.com/office/officeart/2005/8/layout/cycle3"/>
    <dgm:cxn modelId="{C5DBC2B2-9C62-4FC6-8DDD-D3D895A014F7}" type="presParOf" srcId="{337A24AE-4741-4F14-8909-34200E128ABF}" destId="{61B1BBFE-7F0B-4B8E-BADB-BBBDEC56EDA0}" srcOrd="5" destOrd="0" presId="urn:microsoft.com/office/officeart/2005/8/layout/cycle3"/>
    <dgm:cxn modelId="{F46C45A5-3046-4075-8A97-D0D0398F4179}" type="presParOf" srcId="{337A24AE-4741-4F14-8909-34200E128ABF}" destId="{54116DF6-C842-4DCC-AE27-5AB261438136}" srcOrd="6" destOrd="0" presId="urn:microsoft.com/office/officeart/2005/8/layout/cycle3"/>
    <dgm:cxn modelId="{C2FCAD38-7221-4872-85A4-35B6FF10A12C}" type="presParOf" srcId="{337A24AE-4741-4F14-8909-34200E128ABF}" destId="{687616EF-E3DD-4560-9295-63367EC5AE32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E280E7-D970-4468-99C7-4FF668B40C5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9EC507BB-F815-4262-8113-F9295D87374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Συνδιασμός κειμένου και εικόνας</a:t>
          </a:r>
        </a:p>
      </dgm:t>
    </dgm:pt>
    <dgm:pt modelId="{F24F0209-0DC0-4F56-B8DB-C71CA4D451CF}" type="parTrans" cxnId="{55AE9857-904D-43F0-88A1-64143D6DF902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655C07-A545-4C03-A64D-7E0673A59F06}" type="sibTrans" cxnId="{55AE9857-904D-43F0-88A1-64143D6DF90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CC25B0F-7B1F-4F1E-A271-38BA11C0EB8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Στοιχεία Αφήγησης</a:t>
          </a:r>
        </a:p>
      </dgm:t>
    </dgm:pt>
    <dgm:pt modelId="{5B995FE2-4CD2-4517-BD41-FA43F430A870}" type="parTrans" cxnId="{DEF347CB-DAE0-40FC-9917-0636182B4E86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C0E585-E013-48AD-98D9-C776B3B2CB80}" type="sibTrans" cxnId="{DEF347CB-DAE0-40FC-9917-0636182B4E86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19638CB-D2FC-412E-BC6D-A51A7A05E8D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Δεν συμπεριλαμβάνονται μη σχετικές πληροφορίες</a:t>
          </a:r>
        </a:p>
      </dgm:t>
    </dgm:pt>
    <dgm:pt modelId="{4C1BF81A-46E0-41EA-BF1E-0B09ED3A9DCA}" type="parTrans" cxnId="{434B8D11-59ED-4C2E-93F0-A5A1120E39C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C2F20C6-F51C-47BA-9A8B-BAB019102E6B}" type="sibTrans" cxnId="{434B8D11-59ED-4C2E-93F0-A5A1120E39C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04A409-D240-413B-84D6-2533D6BB2ED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Χρήση δευτέρου προσώπου</a:t>
          </a:r>
        </a:p>
      </dgm:t>
    </dgm:pt>
    <dgm:pt modelId="{376DC7A0-B508-404C-85A8-656F2FCB32E6}" type="parTrans" cxnId="{6E5A0967-0A7A-42B8-A165-131FE30BDFF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7BE7AD6-6167-4C32-AED1-3EC801200244}" type="sibTrans" cxnId="{6E5A0967-0A7A-42B8-A165-131FE30BDFF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415F5D-F07D-45F1-8943-52D216A6AD0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Χρήση φιλικής γλώσσας</a:t>
          </a:r>
        </a:p>
      </dgm:t>
    </dgm:pt>
    <dgm:pt modelId="{BFA567EB-A063-4289-BE1D-965EE3E7DE88}" type="parTrans" cxnId="{F6AE17F7-1BE1-4FC2-8034-F3978556672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4FAD95D-72F0-4B56-9B97-5247307C8D61}" type="sibTrans" cxnId="{F6AE17F7-1BE1-4FC2-8034-F3978556672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B6B24C4-E285-4BA6-BDC5-58E706E9264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Ηχητική παρουσίαση</a:t>
          </a:r>
        </a:p>
      </dgm:t>
    </dgm:pt>
    <dgm:pt modelId="{9A79E514-9615-412C-BF4B-B415E677DEFC}" type="parTrans" cxnId="{40F4114A-BE0B-493B-AEFB-71150460DFB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1BB8E7F-D717-4EF6-8820-78A111CEFBC3}" type="sibTrans" cxnId="{40F4114A-BE0B-493B-AEFB-71150460DFB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42ABC35-F37C-43DA-8C91-0A2C62ACFD20}" type="pres">
      <dgm:prSet presAssocID="{C3E280E7-D970-4468-99C7-4FF668B40C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7A24AE-4741-4F14-8909-34200E128ABF}" type="pres">
      <dgm:prSet presAssocID="{C3E280E7-D970-4468-99C7-4FF668B40C54}" presName="cycl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7990F216-6AFC-4D0D-869C-EC6BAA8633B8}" type="pres">
      <dgm:prSet presAssocID="{9EC507BB-F815-4262-8113-F9295D87374B}" presName="nodeFirstNode" presStyleLbl="node1" presStyleIdx="0" presStyleCnt="6" custScaleX="93588" custScaleY="95838">
        <dgm:presLayoutVars>
          <dgm:bulletEnabled val="1"/>
        </dgm:presLayoutVars>
      </dgm:prSet>
      <dgm:spPr>
        <a:xfrm>
          <a:off x="2657594" y="40636"/>
          <a:ext cx="1878914" cy="962043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33617FAA-3494-41F5-A0F2-0D87A0E697D4}" type="pres">
      <dgm:prSet presAssocID="{1B655C07-A545-4C03-A64D-7E0673A59F06}" presName="sibTransFirstNode" presStyleLbl="bgShp" presStyleIdx="0" presStyleCnt="1"/>
      <dgm:spPr/>
      <dgm:t>
        <a:bodyPr/>
        <a:lstStyle/>
        <a:p>
          <a:endParaRPr lang="el-GR"/>
        </a:p>
      </dgm:t>
    </dgm:pt>
    <dgm:pt modelId="{E8D5D1C4-76EF-4FB8-B840-AF385A380071}" type="pres">
      <dgm:prSet presAssocID="{ECC25B0F-7B1F-4F1E-A271-38BA11C0EB8C}" presName="nodeFollowingNodes" presStyleLbl="node1" presStyleIdx="1" presStyleCnt="6" custScaleX="102992" custScaleY="91761" custRadScaleRad="103085" custRadScaleInc="6877">
        <dgm:presLayoutVars>
          <dgm:bulletEnabled val="1"/>
        </dgm:presLayoutVars>
      </dgm:prSet>
      <dgm:spPr>
        <a:xfrm>
          <a:off x="4557019" y="1229147"/>
          <a:ext cx="2067713" cy="921117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55C79845-7491-4B5D-B7B8-115E9B43E141}" type="pres">
      <dgm:prSet presAssocID="{419638CB-D2FC-412E-BC6D-A51A7A05E8D9}" presName="nodeFollowingNodes" presStyleLbl="node1" presStyleIdx="2" presStyleCnt="6" custScaleX="122226" custScaleY="116487" custRadScaleRad="116069" custRadScaleInc="-22966">
        <dgm:presLayoutVars>
          <dgm:bulletEnabled val="1"/>
        </dgm:presLayoutVars>
      </dgm:prSet>
      <dgm:spPr>
        <a:xfrm>
          <a:off x="4746935" y="2880317"/>
          <a:ext cx="2453864" cy="1169322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61B1BBFE-7F0B-4B8E-BADB-BBBDEC56EDA0}" type="pres">
      <dgm:prSet presAssocID="{7B415F5D-F07D-45F1-8943-52D216A6AD09}" presName="nodeFollowingNodes" presStyleLbl="node1" presStyleIdx="3" presStyleCnt="6" custScaleX="94950" custScaleY="88706" custRadScaleRad="100366" custRadScaleInc="-12170">
        <dgm:presLayoutVars>
          <dgm:bulletEnabled val="1"/>
        </dgm:presLayoutVars>
      </dgm:prSet>
      <dgm:spPr>
        <a:xfrm>
          <a:off x="2880327" y="4392486"/>
          <a:ext cx="1906258" cy="89045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54116DF6-C842-4DCC-AE27-5AB261438136}" type="pres">
      <dgm:prSet presAssocID="{7B04A409-D240-413B-84D6-2533D6BB2ED9}" presName="nodeFollowingNodes" presStyleLbl="node1" presStyleIdx="4" presStyleCnt="6" custScaleX="99809" custScaleY="113011" custRadScaleRad="129328" custRadScaleInc="2547">
        <dgm:presLayoutVars>
          <dgm:bulletEnabled val="1"/>
        </dgm:presLayoutVars>
      </dgm:prSet>
      <dgm:spPr>
        <a:xfrm>
          <a:off x="144013" y="3456385"/>
          <a:ext cx="2003810" cy="1134429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687616EF-E3DD-4560-9295-63367EC5AE32}" type="pres">
      <dgm:prSet presAssocID="{2B6B24C4-E285-4BA6-BDC5-58E706E92642}" presName="nodeFollowingNodes" presStyleLbl="node1" presStyleIdx="5" presStyleCnt="6" custScaleX="121559" custRadScaleRad="122511" custRadScaleInc="-23812">
        <dgm:presLayoutVars>
          <dgm:bulletEnabled val="1"/>
        </dgm:presLayoutVars>
      </dgm:prSet>
      <dgm:spPr>
        <a:xfrm>
          <a:off x="0" y="1373171"/>
          <a:ext cx="2440473" cy="1003822"/>
        </a:xfrm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6E5A0967-0A7A-42B8-A165-131FE30BDFF8}" srcId="{C3E280E7-D970-4468-99C7-4FF668B40C54}" destId="{7B04A409-D240-413B-84D6-2533D6BB2ED9}" srcOrd="4" destOrd="0" parTransId="{376DC7A0-B508-404C-85A8-656F2FCB32E6}" sibTransId="{77BE7AD6-6167-4C32-AED1-3EC801200244}"/>
    <dgm:cxn modelId="{40F4114A-BE0B-493B-AEFB-71150460DFB8}" srcId="{C3E280E7-D970-4468-99C7-4FF668B40C54}" destId="{2B6B24C4-E285-4BA6-BDC5-58E706E92642}" srcOrd="5" destOrd="0" parTransId="{9A79E514-9615-412C-BF4B-B415E677DEFC}" sibTransId="{21BB8E7F-D717-4EF6-8820-78A111CEFBC3}"/>
    <dgm:cxn modelId="{056E773C-E20F-4854-ACE5-08D09B028BC9}" type="presOf" srcId="{7B04A409-D240-413B-84D6-2533D6BB2ED9}" destId="{54116DF6-C842-4DCC-AE27-5AB261438136}" srcOrd="0" destOrd="0" presId="urn:microsoft.com/office/officeart/2005/8/layout/cycle3"/>
    <dgm:cxn modelId="{434B8D11-59ED-4C2E-93F0-A5A1120E39C8}" srcId="{C3E280E7-D970-4468-99C7-4FF668B40C54}" destId="{419638CB-D2FC-412E-BC6D-A51A7A05E8D9}" srcOrd="2" destOrd="0" parTransId="{4C1BF81A-46E0-41EA-BF1E-0B09ED3A9DCA}" sibTransId="{9C2F20C6-F51C-47BA-9A8B-BAB019102E6B}"/>
    <dgm:cxn modelId="{45A5DBD0-95C2-4635-8F3C-38248EE0C679}" type="presOf" srcId="{2B6B24C4-E285-4BA6-BDC5-58E706E92642}" destId="{687616EF-E3DD-4560-9295-63367EC5AE32}" srcOrd="0" destOrd="0" presId="urn:microsoft.com/office/officeart/2005/8/layout/cycle3"/>
    <dgm:cxn modelId="{629F58F2-3A06-4E23-B57C-E2E6A1A3392D}" type="presOf" srcId="{1B655C07-A545-4C03-A64D-7E0673A59F06}" destId="{33617FAA-3494-41F5-A0F2-0D87A0E697D4}" srcOrd="0" destOrd="0" presId="urn:microsoft.com/office/officeart/2005/8/layout/cycle3"/>
    <dgm:cxn modelId="{504611FC-1CBA-481F-ACB5-6449902A952F}" type="presOf" srcId="{419638CB-D2FC-412E-BC6D-A51A7A05E8D9}" destId="{55C79845-7491-4B5D-B7B8-115E9B43E141}" srcOrd="0" destOrd="0" presId="urn:microsoft.com/office/officeart/2005/8/layout/cycle3"/>
    <dgm:cxn modelId="{55AE9857-904D-43F0-88A1-64143D6DF902}" srcId="{C3E280E7-D970-4468-99C7-4FF668B40C54}" destId="{9EC507BB-F815-4262-8113-F9295D87374B}" srcOrd="0" destOrd="0" parTransId="{F24F0209-0DC0-4F56-B8DB-C71CA4D451CF}" sibTransId="{1B655C07-A545-4C03-A64D-7E0673A59F06}"/>
    <dgm:cxn modelId="{F6AE17F7-1BE1-4FC2-8034-F39785566721}" srcId="{C3E280E7-D970-4468-99C7-4FF668B40C54}" destId="{7B415F5D-F07D-45F1-8943-52D216A6AD09}" srcOrd="3" destOrd="0" parTransId="{BFA567EB-A063-4289-BE1D-965EE3E7DE88}" sibTransId="{74FAD95D-72F0-4B56-9B97-5247307C8D61}"/>
    <dgm:cxn modelId="{39175B9E-822F-4724-93AC-D1737A452B9C}" type="presOf" srcId="{9EC507BB-F815-4262-8113-F9295D87374B}" destId="{7990F216-6AFC-4D0D-869C-EC6BAA8633B8}" srcOrd="0" destOrd="0" presId="urn:microsoft.com/office/officeart/2005/8/layout/cycle3"/>
    <dgm:cxn modelId="{8E02AA5D-14B2-4FDC-962F-F8E6B6D64B8D}" type="presOf" srcId="{C3E280E7-D970-4468-99C7-4FF668B40C54}" destId="{442ABC35-F37C-43DA-8C91-0A2C62ACFD20}" srcOrd="0" destOrd="0" presId="urn:microsoft.com/office/officeart/2005/8/layout/cycle3"/>
    <dgm:cxn modelId="{DEF347CB-DAE0-40FC-9917-0636182B4E86}" srcId="{C3E280E7-D970-4468-99C7-4FF668B40C54}" destId="{ECC25B0F-7B1F-4F1E-A271-38BA11C0EB8C}" srcOrd="1" destOrd="0" parTransId="{5B995FE2-4CD2-4517-BD41-FA43F430A870}" sibTransId="{7AC0E585-E013-48AD-98D9-C776B3B2CB80}"/>
    <dgm:cxn modelId="{16CEA165-019C-40D8-B327-401DFD54F7B9}" type="presOf" srcId="{7B415F5D-F07D-45F1-8943-52D216A6AD09}" destId="{61B1BBFE-7F0B-4B8E-BADB-BBBDEC56EDA0}" srcOrd="0" destOrd="0" presId="urn:microsoft.com/office/officeart/2005/8/layout/cycle3"/>
    <dgm:cxn modelId="{D3D1CB89-45EF-4E8D-825D-D8BD5B7EDEE6}" type="presOf" srcId="{ECC25B0F-7B1F-4F1E-A271-38BA11C0EB8C}" destId="{E8D5D1C4-76EF-4FB8-B840-AF385A380071}" srcOrd="0" destOrd="0" presId="urn:microsoft.com/office/officeart/2005/8/layout/cycle3"/>
    <dgm:cxn modelId="{46BF0F02-7BC9-47C6-84EF-C3E9423B4841}" type="presParOf" srcId="{442ABC35-F37C-43DA-8C91-0A2C62ACFD20}" destId="{337A24AE-4741-4F14-8909-34200E128ABF}" srcOrd="0" destOrd="0" presId="urn:microsoft.com/office/officeart/2005/8/layout/cycle3"/>
    <dgm:cxn modelId="{F12BA831-B5AC-4F4F-AE90-56C2955BF956}" type="presParOf" srcId="{337A24AE-4741-4F14-8909-34200E128ABF}" destId="{7990F216-6AFC-4D0D-869C-EC6BAA8633B8}" srcOrd="0" destOrd="0" presId="urn:microsoft.com/office/officeart/2005/8/layout/cycle3"/>
    <dgm:cxn modelId="{2351B325-BFBE-40B8-8DDD-BB9542EE6D3D}" type="presParOf" srcId="{337A24AE-4741-4F14-8909-34200E128ABF}" destId="{33617FAA-3494-41F5-A0F2-0D87A0E697D4}" srcOrd="1" destOrd="0" presId="urn:microsoft.com/office/officeart/2005/8/layout/cycle3"/>
    <dgm:cxn modelId="{1195A2EE-1275-47E3-9CF2-DA437D4AA140}" type="presParOf" srcId="{337A24AE-4741-4F14-8909-34200E128ABF}" destId="{E8D5D1C4-76EF-4FB8-B840-AF385A380071}" srcOrd="2" destOrd="0" presId="urn:microsoft.com/office/officeart/2005/8/layout/cycle3"/>
    <dgm:cxn modelId="{FF1AAD8F-B008-4259-A13A-5647C8E479DD}" type="presParOf" srcId="{337A24AE-4741-4F14-8909-34200E128ABF}" destId="{55C79845-7491-4B5D-B7B8-115E9B43E141}" srcOrd="3" destOrd="0" presId="urn:microsoft.com/office/officeart/2005/8/layout/cycle3"/>
    <dgm:cxn modelId="{B4D988D8-15D4-4AD2-9F27-46D56E65D1C6}" type="presParOf" srcId="{337A24AE-4741-4F14-8909-34200E128ABF}" destId="{61B1BBFE-7F0B-4B8E-BADB-BBBDEC56EDA0}" srcOrd="4" destOrd="0" presId="urn:microsoft.com/office/officeart/2005/8/layout/cycle3"/>
    <dgm:cxn modelId="{1F022872-ABED-48EB-97D6-366A6B61C32B}" type="presParOf" srcId="{337A24AE-4741-4F14-8909-34200E128ABF}" destId="{54116DF6-C842-4DCC-AE27-5AB261438136}" srcOrd="5" destOrd="0" presId="urn:microsoft.com/office/officeart/2005/8/layout/cycle3"/>
    <dgm:cxn modelId="{B6F4385A-059A-4BE4-A835-7AE0B6FE5227}" type="presParOf" srcId="{337A24AE-4741-4F14-8909-34200E128ABF}" destId="{687616EF-E3DD-4560-9295-63367EC5AE3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E280E7-D970-4468-99C7-4FF668B40C5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9EC507BB-F815-4262-8113-F9295D87374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παιχνίδι είναι εύκολο στην χρήση</a:t>
          </a:r>
        </a:p>
      </dgm:t>
    </dgm:pt>
    <dgm:pt modelId="{F24F0209-0DC0-4F56-B8DB-C71CA4D451CF}" type="parTrans" cxnId="{55AE9857-904D-43F0-88A1-64143D6DF902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655C07-A545-4C03-A64D-7E0673A59F06}" type="sibTrans" cxnId="{55AE9857-904D-43F0-88A1-64143D6DF90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CC25B0F-7B1F-4F1E-A271-38BA11C0EB8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παιχνίδι είναι εκλυστικό και διασκεδαστικό</a:t>
          </a:r>
        </a:p>
      </dgm:t>
    </dgm:pt>
    <dgm:pt modelId="{5B995FE2-4CD2-4517-BD41-FA43F430A870}" type="parTrans" cxnId="{DEF347CB-DAE0-40FC-9917-0636182B4E86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C0E585-E013-48AD-98D9-C776B3B2CB80}" type="sibTrans" cxnId="{DEF347CB-DAE0-40FC-9917-0636182B4E86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19638CB-D2FC-412E-BC6D-A51A7A05E8D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Οι δραστηριότητες ενθαρρύνουν την αυτοαξιολόγηση των μαθητών</a:t>
          </a:r>
        </a:p>
      </dgm:t>
    </dgm:pt>
    <dgm:pt modelId="{9C2F20C6-F51C-47BA-9A8B-BAB019102E6B}" type="sibTrans" cxnId="{434B8D11-59ED-4C2E-93F0-A5A1120E39C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1BF81A-46E0-41EA-BF1E-0B09ED3A9DCA}" type="parTrans" cxnId="{434B8D11-59ED-4C2E-93F0-A5A1120E39C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42ABC35-F37C-43DA-8C91-0A2C62ACFD20}" type="pres">
      <dgm:prSet presAssocID="{C3E280E7-D970-4468-99C7-4FF668B40C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7A24AE-4741-4F14-8909-34200E128ABF}" type="pres">
      <dgm:prSet presAssocID="{C3E280E7-D970-4468-99C7-4FF668B40C54}" presName="cycl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7990F216-6AFC-4D0D-869C-EC6BAA8633B8}" type="pres">
      <dgm:prSet presAssocID="{9EC507BB-F815-4262-8113-F9295D87374B}" presName="nodeFirstNode" presStyleLbl="node1" presStyleIdx="0" presStyleCnt="3" custScaleX="64476" custScaleY="80168">
        <dgm:presLayoutVars>
          <dgm:bulletEnabled val="1"/>
        </dgm:presLayoutVars>
      </dgm:prSet>
      <dgm:spPr>
        <a:xfrm>
          <a:off x="2624060" y="298230"/>
          <a:ext cx="2306975" cy="143422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33617FAA-3494-41F5-A0F2-0D87A0E697D4}" type="pres">
      <dgm:prSet presAssocID="{1B655C07-A545-4C03-A64D-7E0673A59F06}" presName="sibTransFirstNode" presStyleLbl="bgShp" presStyleIdx="0" presStyleCnt="1" custLinFactNeighborX="-1095" custLinFactNeighborY="-708"/>
      <dgm:spPr/>
      <dgm:t>
        <a:bodyPr/>
        <a:lstStyle/>
        <a:p>
          <a:endParaRPr lang="el-GR"/>
        </a:p>
      </dgm:t>
    </dgm:pt>
    <dgm:pt modelId="{E8D5D1C4-76EF-4FB8-B840-AF385A380071}" type="pres">
      <dgm:prSet presAssocID="{ECC25B0F-7B1F-4F1E-A271-38BA11C0EB8C}" presName="nodeFollowingNodes" presStyleLbl="node1" presStyleIdx="1" presStyleCnt="3" custScaleX="59191" custScaleY="77213" custRadScaleRad="104948" custRadScaleInc="-27982">
        <dgm:presLayoutVars>
          <dgm:bulletEnabled val="1"/>
        </dgm:presLayoutVars>
      </dgm:prSet>
      <dgm:spPr>
        <a:xfrm>
          <a:off x="5036285" y="2736172"/>
          <a:ext cx="2117876" cy="1381355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55C79845-7491-4B5D-B7B8-115E9B43E141}" type="pres">
      <dgm:prSet presAssocID="{419638CB-D2FC-412E-BC6D-A51A7A05E8D9}" presName="nodeFollowingNodes" presStyleLbl="node1" presStyleIdx="2" presStyleCnt="3" custScaleX="66920" custScaleY="64853" custRadScaleRad="116069" custRadScaleInc="-22966">
        <dgm:presLayoutVars>
          <dgm:bulletEnabled val="1"/>
        </dgm:presLayoutVars>
      </dgm:prSet>
      <dgm:spPr>
        <a:xfrm>
          <a:off x="949994" y="4168359"/>
          <a:ext cx="2394423" cy="1160232"/>
        </a:xfrm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7CBC55E2-38D0-4D30-A6E7-304973307344}" type="presOf" srcId="{419638CB-D2FC-412E-BC6D-A51A7A05E8D9}" destId="{55C79845-7491-4B5D-B7B8-115E9B43E141}" srcOrd="0" destOrd="0" presId="urn:microsoft.com/office/officeart/2005/8/layout/cycle3"/>
    <dgm:cxn modelId="{434B8D11-59ED-4C2E-93F0-A5A1120E39C8}" srcId="{C3E280E7-D970-4468-99C7-4FF668B40C54}" destId="{419638CB-D2FC-412E-BC6D-A51A7A05E8D9}" srcOrd="2" destOrd="0" parTransId="{4C1BF81A-46E0-41EA-BF1E-0B09ED3A9DCA}" sibTransId="{9C2F20C6-F51C-47BA-9A8B-BAB019102E6B}"/>
    <dgm:cxn modelId="{CF7D5F5B-AA70-49D9-8B0E-09EBCFA57D31}" type="presOf" srcId="{ECC25B0F-7B1F-4F1E-A271-38BA11C0EB8C}" destId="{E8D5D1C4-76EF-4FB8-B840-AF385A380071}" srcOrd="0" destOrd="0" presId="urn:microsoft.com/office/officeart/2005/8/layout/cycle3"/>
    <dgm:cxn modelId="{BAE1F3BC-A1C4-4416-875D-CB158FD180C7}" type="presOf" srcId="{9EC507BB-F815-4262-8113-F9295D87374B}" destId="{7990F216-6AFC-4D0D-869C-EC6BAA8633B8}" srcOrd="0" destOrd="0" presId="urn:microsoft.com/office/officeart/2005/8/layout/cycle3"/>
    <dgm:cxn modelId="{C0E86729-1E9B-45CE-BB8A-C64305C5C3CD}" type="presOf" srcId="{C3E280E7-D970-4468-99C7-4FF668B40C54}" destId="{442ABC35-F37C-43DA-8C91-0A2C62ACFD20}" srcOrd="0" destOrd="0" presId="urn:microsoft.com/office/officeart/2005/8/layout/cycle3"/>
    <dgm:cxn modelId="{55AE9857-904D-43F0-88A1-64143D6DF902}" srcId="{C3E280E7-D970-4468-99C7-4FF668B40C54}" destId="{9EC507BB-F815-4262-8113-F9295D87374B}" srcOrd="0" destOrd="0" parTransId="{F24F0209-0DC0-4F56-B8DB-C71CA4D451CF}" sibTransId="{1B655C07-A545-4C03-A64D-7E0673A59F06}"/>
    <dgm:cxn modelId="{DEF347CB-DAE0-40FC-9917-0636182B4E86}" srcId="{C3E280E7-D970-4468-99C7-4FF668B40C54}" destId="{ECC25B0F-7B1F-4F1E-A271-38BA11C0EB8C}" srcOrd="1" destOrd="0" parTransId="{5B995FE2-4CD2-4517-BD41-FA43F430A870}" sibTransId="{7AC0E585-E013-48AD-98D9-C776B3B2CB80}"/>
    <dgm:cxn modelId="{156F92B2-F613-4305-B095-33FA51889922}" type="presOf" srcId="{1B655C07-A545-4C03-A64D-7E0673A59F06}" destId="{33617FAA-3494-41F5-A0F2-0D87A0E697D4}" srcOrd="0" destOrd="0" presId="urn:microsoft.com/office/officeart/2005/8/layout/cycle3"/>
    <dgm:cxn modelId="{D4E866A1-0D3B-4F68-BBE8-5E77FC0D0AFB}" type="presParOf" srcId="{442ABC35-F37C-43DA-8C91-0A2C62ACFD20}" destId="{337A24AE-4741-4F14-8909-34200E128ABF}" srcOrd="0" destOrd="0" presId="urn:microsoft.com/office/officeart/2005/8/layout/cycle3"/>
    <dgm:cxn modelId="{2B57899C-4646-4BA9-886F-B6DA39CD4493}" type="presParOf" srcId="{337A24AE-4741-4F14-8909-34200E128ABF}" destId="{7990F216-6AFC-4D0D-869C-EC6BAA8633B8}" srcOrd="0" destOrd="0" presId="urn:microsoft.com/office/officeart/2005/8/layout/cycle3"/>
    <dgm:cxn modelId="{9B73FC95-D0C7-4A0F-A6C9-553202C9F0A8}" type="presParOf" srcId="{337A24AE-4741-4F14-8909-34200E128ABF}" destId="{33617FAA-3494-41F5-A0F2-0D87A0E697D4}" srcOrd="1" destOrd="0" presId="urn:microsoft.com/office/officeart/2005/8/layout/cycle3"/>
    <dgm:cxn modelId="{3CDB521B-3338-416C-9E22-DF661ECD8B4C}" type="presParOf" srcId="{337A24AE-4741-4F14-8909-34200E128ABF}" destId="{E8D5D1C4-76EF-4FB8-B840-AF385A380071}" srcOrd="2" destOrd="0" presId="urn:microsoft.com/office/officeart/2005/8/layout/cycle3"/>
    <dgm:cxn modelId="{6A470C4F-507F-406B-B3EE-4120ABC518B6}" type="presParOf" srcId="{337A24AE-4741-4F14-8909-34200E128ABF}" destId="{55C79845-7491-4B5D-B7B8-115E9B43E141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E280E7-D970-4468-99C7-4FF668B40C5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9EC507BB-F815-4262-8113-F9295D87374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παιχνίδι είναι χρήσιμο ως εργαλείο μάθησης</a:t>
          </a:r>
        </a:p>
      </dgm:t>
    </dgm:pt>
    <dgm:pt modelId="{F24F0209-0DC0-4F56-B8DB-C71CA4D451CF}" type="parTrans" cxnId="{55AE9857-904D-43F0-88A1-64143D6DF902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655C07-A545-4C03-A64D-7E0673A59F06}" type="sibTrans" cxnId="{55AE9857-904D-43F0-88A1-64143D6DF902}">
      <dgm:prSet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CC25B0F-7B1F-4F1E-A271-38BA11C0EB8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παιχνίδι είναι αποτελεσματικό</a:t>
          </a:r>
        </a:p>
      </dgm:t>
    </dgm:pt>
    <dgm:pt modelId="{5B995FE2-4CD2-4517-BD41-FA43F430A870}" type="parTrans" cxnId="{DEF347CB-DAE0-40FC-9917-0636182B4E86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C0E585-E013-48AD-98D9-C776B3B2CB80}" type="sibTrans" cxnId="{DEF347CB-DAE0-40FC-9917-0636182B4E86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19638CB-D2FC-412E-BC6D-A51A7A05E8D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παιχνίδι αναδεικνύει την συνεργατικότητα</a:t>
          </a:r>
        </a:p>
      </dgm:t>
    </dgm:pt>
    <dgm:pt modelId="{4C1BF81A-46E0-41EA-BF1E-0B09ED3A9DCA}" type="parTrans" cxnId="{434B8D11-59ED-4C2E-93F0-A5A1120E39C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C2F20C6-F51C-47BA-9A8B-BAB019102E6B}" type="sibTrans" cxnId="{434B8D11-59ED-4C2E-93F0-A5A1120E39C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FCCDB6C-42D1-4E9B-B960-30CB6D7354C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Λειτουργεί ως μεταγνωστικό εργαλείο</a:t>
          </a:r>
        </a:p>
      </dgm:t>
    </dgm:pt>
    <dgm:pt modelId="{3F235945-4158-4A53-BEE0-78A0D301E05A}" type="parTrans" cxnId="{A459F35D-3878-4B66-8541-5466BC430DE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A5083AD-C77C-4CD1-854A-6EAE2D04FB90}" type="sibTrans" cxnId="{A459F35D-3878-4B66-8541-5466BC430DE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42ABC35-F37C-43DA-8C91-0A2C62ACFD20}" type="pres">
      <dgm:prSet presAssocID="{C3E280E7-D970-4468-99C7-4FF668B40C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37A24AE-4741-4F14-8909-34200E128ABF}" type="pres">
      <dgm:prSet presAssocID="{C3E280E7-D970-4468-99C7-4FF668B40C54}" presName="cycl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7990F216-6AFC-4D0D-869C-EC6BAA8633B8}" type="pres">
      <dgm:prSet presAssocID="{9EC507BB-F815-4262-8113-F9295D87374B}" presName="nodeFirstNode" presStyleLbl="node1" presStyleIdx="0" presStyleCnt="4" custScaleX="64476" custScaleY="80168">
        <dgm:presLayoutVars>
          <dgm:bulletEnabled val="1"/>
        </dgm:presLayoutVars>
      </dgm:prSet>
      <dgm:spPr>
        <a:xfrm>
          <a:off x="2464354" y="178120"/>
          <a:ext cx="2135501" cy="1327616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33617FAA-3494-41F5-A0F2-0D87A0E697D4}" type="pres">
      <dgm:prSet presAssocID="{1B655C07-A545-4C03-A64D-7E0673A59F06}" presName="sibTransFirstNode" presStyleLbl="bgShp" presStyleIdx="0" presStyleCnt="1"/>
      <dgm:spPr/>
      <dgm:t>
        <a:bodyPr/>
        <a:lstStyle/>
        <a:p>
          <a:endParaRPr lang="el-GR"/>
        </a:p>
      </dgm:t>
    </dgm:pt>
    <dgm:pt modelId="{EBA6ED04-0AEE-4AEB-BB9B-25C84BEA17C3}" type="pres">
      <dgm:prSet presAssocID="{FFCCDB6C-42D1-4E9B-B960-30CB6D7354C5}" presName="nodeFollowingNodes" presStyleLbl="node1" presStyleIdx="1" presStyleCnt="4" custScaleX="67173" custScaleY="56545" custRadScaleRad="119891" custRadScaleInc="134409">
        <dgm:presLayoutVars>
          <dgm:bulletEnabled val="1"/>
        </dgm:presLayoutVars>
      </dgm:prSet>
      <dgm:spPr>
        <a:xfrm>
          <a:off x="2160231" y="4392182"/>
          <a:ext cx="2224828" cy="936409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E8D5D1C4-76EF-4FB8-B840-AF385A380071}" type="pres">
      <dgm:prSet presAssocID="{ECC25B0F-7B1F-4F1E-A271-38BA11C0EB8C}" presName="nodeFollowingNodes" presStyleLbl="node1" presStyleIdx="2" presStyleCnt="4" custScaleX="59191" custScaleY="77213" custRadScaleRad="135355" custRadScaleInc="-107060">
        <dgm:presLayoutVars>
          <dgm:bulletEnabled val="1"/>
        </dgm:presLayoutVars>
      </dgm:prSet>
      <dgm:spPr>
        <a:xfrm>
          <a:off x="4972263" y="2592279"/>
          <a:ext cx="1960457" cy="127868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55C79845-7491-4B5D-B7B8-115E9B43E141}" type="pres">
      <dgm:prSet presAssocID="{419638CB-D2FC-412E-BC6D-A51A7A05E8D9}" presName="nodeFollowingNodes" presStyleLbl="node1" presStyleIdx="3" presStyleCnt="4" custScaleX="58925" custScaleY="56545" custRadScaleRad="139948" custRadScaleInc="-7438">
        <dgm:presLayoutVars>
          <dgm:bulletEnabled val="1"/>
        </dgm:presLayoutVars>
      </dgm:prSet>
      <dgm:spPr>
        <a:xfrm>
          <a:off x="1" y="2447955"/>
          <a:ext cx="1951647" cy="936409"/>
        </a:xfrm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A459F35D-3878-4B66-8541-5466BC430DEB}" srcId="{C3E280E7-D970-4468-99C7-4FF668B40C54}" destId="{FFCCDB6C-42D1-4E9B-B960-30CB6D7354C5}" srcOrd="1" destOrd="0" parTransId="{3F235945-4158-4A53-BEE0-78A0D301E05A}" sibTransId="{AA5083AD-C77C-4CD1-854A-6EAE2D04FB90}"/>
    <dgm:cxn modelId="{434B8D11-59ED-4C2E-93F0-A5A1120E39C8}" srcId="{C3E280E7-D970-4468-99C7-4FF668B40C54}" destId="{419638CB-D2FC-412E-BC6D-A51A7A05E8D9}" srcOrd="3" destOrd="0" parTransId="{4C1BF81A-46E0-41EA-BF1E-0B09ED3A9DCA}" sibTransId="{9C2F20C6-F51C-47BA-9A8B-BAB019102E6B}"/>
    <dgm:cxn modelId="{BCF89266-6DFE-4C55-8442-1E9212C0018D}" type="presOf" srcId="{419638CB-D2FC-412E-BC6D-A51A7A05E8D9}" destId="{55C79845-7491-4B5D-B7B8-115E9B43E141}" srcOrd="0" destOrd="0" presId="urn:microsoft.com/office/officeart/2005/8/layout/cycle3"/>
    <dgm:cxn modelId="{2AE5B31B-9138-410D-9DC3-8C71F7D24938}" type="presOf" srcId="{1B655C07-A545-4C03-A64D-7E0673A59F06}" destId="{33617FAA-3494-41F5-A0F2-0D87A0E697D4}" srcOrd="0" destOrd="0" presId="urn:microsoft.com/office/officeart/2005/8/layout/cycle3"/>
    <dgm:cxn modelId="{55AE9857-904D-43F0-88A1-64143D6DF902}" srcId="{C3E280E7-D970-4468-99C7-4FF668B40C54}" destId="{9EC507BB-F815-4262-8113-F9295D87374B}" srcOrd="0" destOrd="0" parTransId="{F24F0209-0DC0-4F56-B8DB-C71CA4D451CF}" sibTransId="{1B655C07-A545-4C03-A64D-7E0673A59F06}"/>
    <dgm:cxn modelId="{C2ECC162-0DD0-4679-B0C4-40A20483CF65}" type="presOf" srcId="{C3E280E7-D970-4468-99C7-4FF668B40C54}" destId="{442ABC35-F37C-43DA-8C91-0A2C62ACFD20}" srcOrd="0" destOrd="0" presId="urn:microsoft.com/office/officeart/2005/8/layout/cycle3"/>
    <dgm:cxn modelId="{AACD39AD-C5C9-462B-A6A4-62A0C60C5A03}" type="presOf" srcId="{ECC25B0F-7B1F-4F1E-A271-38BA11C0EB8C}" destId="{E8D5D1C4-76EF-4FB8-B840-AF385A380071}" srcOrd="0" destOrd="0" presId="urn:microsoft.com/office/officeart/2005/8/layout/cycle3"/>
    <dgm:cxn modelId="{B70F93B5-CAA1-47E3-9769-745ACA74D225}" type="presOf" srcId="{9EC507BB-F815-4262-8113-F9295D87374B}" destId="{7990F216-6AFC-4D0D-869C-EC6BAA8633B8}" srcOrd="0" destOrd="0" presId="urn:microsoft.com/office/officeart/2005/8/layout/cycle3"/>
    <dgm:cxn modelId="{DEF347CB-DAE0-40FC-9917-0636182B4E86}" srcId="{C3E280E7-D970-4468-99C7-4FF668B40C54}" destId="{ECC25B0F-7B1F-4F1E-A271-38BA11C0EB8C}" srcOrd="2" destOrd="0" parTransId="{5B995FE2-4CD2-4517-BD41-FA43F430A870}" sibTransId="{7AC0E585-E013-48AD-98D9-C776B3B2CB80}"/>
    <dgm:cxn modelId="{5C9F439E-3B42-450B-A6AE-E29FB26DA6FF}" type="presOf" srcId="{FFCCDB6C-42D1-4E9B-B960-30CB6D7354C5}" destId="{EBA6ED04-0AEE-4AEB-BB9B-25C84BEA17C3}" srcOrd="0" destOrd="0" presId="urn:microsoft.com/office/officeart/2005/8/layout/cycle3"/>
    <dgm:cxn modelId="{D6B3CF4F-DA3D-4580-82C1-6FA4C216E700}" type="presParOf" srcId="{442ABC35-F37C-43DA-8C91-0A2C62ACFD20}" destId="{337A24AE-4741-4F14-8909-34200E128ABF}" srcOrd="0" destOrd="0" presId="urn:microsoft.com/office/officeart/2005/8/layout/cycle3"/>
    <dgm:cxn modelId="{2981CA26-619B-495C-9F82-27EAAAD2208E}" type="presParOf" srcId="{337A24AE-4741-4F14-8909-34200E128ABF}" destId="{7990F216-6AFC-4D0D-869C-EC6BAA8633B8}" srcOrd="0" destOrd="0" presId="urn:microsoft.com/office/officeart/2005/8/layout/cycle3"/>
    <dgm:cxn modelId="{05701325-54B4-4316-AFC4-47A25C7E01A5}" type="presParOf" srcId="{337A24AE-4741-4F14-8909-34200E128ABF}" destId="{33617FAA-3494-41F5-A0F2-0D87A0E697D4}" srcOrd="1" destOrd="0" presId="urn:microsoft.com/office/officeart/2005/8/layout/cycle3"/>
    <dgm:cxn modelId="{F7FD3B29-0927-45E0-86DD-C697D42BFBC8}" type="presParOf" srcId="{337A24AE-4741-4F14-8909-34200E128ABF}" destId="{EBA6ED04-0AEE-4AEB-BB9B-25C84BEA17C3}" srcOrd="2" destOrd="0" presId="urn:microsoft.com/office/officeart/2005/8/layout/cycle3"/>
    <dgm:cxn modelId="{ED3ECED6-F8C6-46C4-86ED-43AF5190CBAC}" type="presParOf" srcId="{337A24AE-4741-4F14-8909-34200E128ABF}" destId="{E8D5D1C4-76EF-4FB8-B840-AF385A380071}" srcOrd="3" destOrd="0" presId="urn:microsoft.com/office/officeart/2005/8/layout/cycle3"/>
    <dgm:cxn modelId="{529AF9BB-236D-41B0-BEEF-B413CA414A45}" type="presParOf" srcId="{337A24AE-4741-4F14-8909-34200E128ABF}" destId="{55C79845-7491-4B5D-B7B8-115E9B43E141}" srcOrd="4" destOrd="0" presId="urn:microsoft.com/office/officeart/2005/8/layout/cycle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008719-5805-4421-9E15-30439763D21D}">
      <dsp:nvSpPr>
        <dsp:cNvPr id="0" name=""/>
        <dsp:cNvSpPr/>
      </dsp:nvSpPr>
      <dsp:spPr>
        <a:xfrm>
          <a:off x="690364" y="0"/>
          <a:ext cx="6086870" cy="511256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74834-DF4E-49F0-8776-E0433D12DCBF}">
      <dsp:nvSpPr>
        <dsp:cNvPr id="0" name=""/>
        <dsp:cNvSpPr/>
      </dsp:nvSpPr>
      <dsp:spPr>
        <a:xfrm>
          <a:off x="316419" y="432048"/>
          <a:ext cx="3419999" cy="2087993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795" tIns="0" rIns="190795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Παρουσιάζει την ιστορία της Ακρόπολης μέσω ενός πολυμεσικού εκπαιδευτικού υλικού</a:t>
          </a:r>
        </a:p>
      </dsp:txBody>
      <dsp:txXfrm>
        <a:off x="316419" y="432048"/>
        <a:ext cx="3419999" cy="2087993"/>
      </dsp:txXfrm>
    </dsp:sp>
    <dsp:sp modelId="{3778A2A3-5F0A-424A-AE5A-1D7C27AAAF07}">
      <dsp:nvSpPr>
        <dsp:cNvPr id="0" name=""/>
        <dsp:cNvSpPr/>
      </dsp:nvSpPr>
      <dsp:spPr>
        <a:xfrm>
          <a:off x="3733793" y="432048"/>
          <a:ext cx="3419999" cy="2087993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795" tIns="0" rIns="190795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Παρέχει δυνατότητα περιήγησης στον αρχαιολογικό χώρο της Ακρόπολης με χρήση κινητών συσκευών και εφαρμογών Ε.Π. για βιωματική μάθηση</a:t>
          </a:r>
        </a:p>
      </dsp:txBody>
      <dsp:txXfrm>
        <a:off x="3733793" y="432048"/>
        <a:ext cx="3419999" cy="2087993"/>
      </dsp:txXfrm>
    </dsp:sp>
    <dsp:sp modelId="{F5C10F7F-9FB7-43F2-AF7E-F60D21D8A823}">
      <dsp:nvSpPr>
        <dsp:cNvPr id="0" name=""/>
        <dsp:cNvSpPr/>
      </dsp:nvSpPr>
      <dsp:spPr>
        <a:xfrm>
          <a:off x="313807" y="2664306"/>
          <a:ext cx="3419999" cy="2087993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795" tIns="0" rIns="190795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Περιλαμβάνει καλές πρακτικές για μια ολοκληρωμένη παρέμβαση αυτόνομης ή και συμπληρωματικής σχολικής ΕξΑΕ σε μαθητές Δημοτικού</a:t>
          </a:r>
        </a:p>
      </dsp:txBody>
      <dsp:txXfrm>
        <a:off x="313807" y="2664306"/>
        <a:ext cx="3419999" cy="2087993"/>
      </dsp:txXfrm>
    </dsp:sp>
    <dsp:sp modelId="{97D18693-0D24-4F2D-915E-5BD7AD0C1524}">
      <dsp:nvSpPr>
        <dsp:cNvPr id="0" name=""/>
        <dsp:cNvSpPr/>
      </dsp:nvSpPr>
      <dsp:spPr>
        <a:xfrm>
          <a:off x="3724661" y="2664306"/>
          <a:ext cx="3419999" cy="2087993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795" tIns="0" rIns="190795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Εμπλουτίζει την ερευνητική βιβλιογραφία για το ΕΥ σε </a:t>
          </a:r>
          <a:r>
            <a:rPr lang="en-US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e-learning </a:t>
          </a: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και </a:t>
          </a:r>
          <a:r>
            <a:rPr lang="en-US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m-learning</a:t>
          </a: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περιβάλλοντα</a:t>
          </a:r>
        </a:p>
      </dsp:txBody>
      <dsp:txXfrm>
        <a:off x="3724661" y="2664306"/>
        <a:ext cx="3419999" cy="208799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617FAA-3494-41F5-A0F2-0D87A0E697D4}">
      <dsp:nvSpPr>
        <dsp:cNvPr id="0" name=""/>
        <dsp:cNvSpPr/>
      </dsp:nvSpPr>
      <dsp:spPr>
        <a:xfrm>
          <a:off x="977423" y="337464"/>
          <a:ext cx="5109362" cy="5109362"/>
        </a:xfrm>
        <a:prstGeom prst="circularArrow">
          <a:avLst>
            <a:gd name="adj1" fmla="val 4668"/>
            <a:gd name="adj2" fmla="val 272909"/>
            <a:gd name="adj3" fmla="val 14117671"/>
            <a:gd name="adj4" fmla="val 17215455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0F216-6AFC-4D0D-869C-EC6BAA8633B8}">
      <dsp:nvSpPr>
        <dsp:cNvPr id="0" name=""/>
        <dsp:cNvSpPr/>
      </dsp:nvSpPr>
      <dsp:spPr>
        <a:xfrm>
          <a:off x="2464354" y="178120"/>
          <a:ext cx="2135501" cy="1327616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Λιγότερες πληροφορίες σε κάποιες διαφάνειες</a:t>
          </a:r>
          <a:endParaRPr lang="el-GR" sz="16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464354" y="178120"/>
        <a:ext cx="2135501" cy="1327616"/>
      </dsp:txXfrm>
    </dsp:sp>
    <dsp:sp modelId="{EBA6ED04-0AEE-4AEB-BB9B-25C84BEA17C3}">
      <dsp:nvSpPr>
        <dsp:cNvPr id="0" name=""/>
        <dsp:cNvSpPr/>
      </dsp:nvSpPr>
      <dsp:spPr>
        <a:xfrm>
          <a:off x="2160231" y="4392182"/>
          <a:ext cx="2224828" cy="936409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Ανατροφοδότηση ακόμη και στις περιπτώσεις των σωστών απαντήσεων </a:t>
          </a:r>
          <a:endParaRPr lang="el-GR" sz="16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0231" y="4392182"/>
        <a:ext cx="2224828" cy="936409"/>
      </dsp:txXfrm>
    </dsp:sp>
    <dsp:sp modelId="{E8D5D1C4-76EF-4FB8-B840-AF385A380071}">
      <dsp:nvSpPr>
        <dsp:cNvPr id="0" name=""/>
        <dsp:cNvSpPr/>
      </dsp:nvSpPr>
      <dsp:spPr>
        <a:xfrm>
          <a:off x="4972263" y="2592279"/>
          <a:ext cx="1960457" cy="127868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Πιο εμφανής και άμεσος ο δίαυλος επικοινωνίας με τον εκπαιδευτή</a:t>
          </a:r>
          <a:endParaRPr lang="el-GR" sz="16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972263" y="2592279"/>
        <a:ext cx="1960457" cy="1278680"/>
      </dsp:txXfrm>
    </dsp:sp>
    <dsp:sp modelId="{55C79845-7491-4B5D-B7B8-115E9B43E141}">
      <dsp:nvSpPr>
        <dsp:cNvPr id="0" name=""/>
        <dsp:cNvSpPr/>
      </dsp:nvSpPr>
      <dsp:spPr>
        <a:xfrm>
          <a:off x="1" y="2232247"/>
          <a:ext cx="1951647" cy="1367825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Περαιτέρω εμπλουτισμός για την ερμηνεία και την κριτική συζήτηση των πληροφοριών</a:t>
          </a:r>
          <a:endParaRPr lang="el-GR" sz="16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" y="2232247"/>
        <a:ext cx="1951647" cy="13678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5BF5B-EB46-4A97-B81A-C0B90D65281E}">
      <dsp:nvSpPr>
        <dsp:cNvPr id="0" name=""/>
        <dsp:cNvSpPr/>
      </dsp:nvSpPr>
      <dsp:spPr>
        <a:xfrm rot="5400000">
          <a:off x="-213012" y="199965"/>
          <a:ext cx="1302801" cy="91196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</a:t>
          </a:r>
          <a:r>
            <a:rPr lang="el-GR" sz="2500" b="1" kern="12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</a:t>
          </a:r>
          <a:r>
            <a:rPr lang="el-GR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 rot="5400000">
        <a:off x="-213012" y="199965"/>
        <a:ext cx="1302801" cy="911961"/>
      </dsp:txXfrm>
    </dsp:sp>
    <dsp:sp modelId="{38BD2676-2763-43A6-A89D-88FA61AE06C3}">
      <dsp:nvSpPr>
        <dsp:cNvPr id="0" name=""/>
        <dsp:cNvSpPr/>
      </dsp:nvSpPr>
      <dsp:spPr>
        <a:xfrm rot="5400000">
          <a:off x="4124605" y="-3225691"/>
          <a:ext cx="846821" cy="7307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Ε.Υ. διέπεται από τις αρχές της ΕξΑΕ</a:t>
          </a:r>
        </a:p>
      </dsp:txBody>
      <dsp:txXfrm rot="5400000">
        <a:off x="4124605" y="-3225691"/>
        <a:ext cx="846821" cy="7307294"/>
      </dsp:txXfrm>
    </dsp:sp>
    <dsp:sp modelId="{685C36AD-78C9-47D1-A4AD-63FC2346E837}">
      <dsp:nvSpPr>
        <dsp:cNvPr id="0" name=""/>
        <dsp:cNvSpPr/>
      </dsp:nvSpPr>
      <dsp:spPr>
        <a:xfrm rot="5400000">
          <a:off x="-213012" y="1442487"/>
          <a:ext cx="1302801" cy="911961"/>
        </a:xfrm>
        <a:prstGeom prst="chevron">
          <a:avLst/>
        </a:prstGeom>
        <a:gradFill rotWithShape="0">
          <a:gsLst>
            <a:gs pos="0">
              <a:schemeClr val="accent2">
                <a:hueOff val="-4211785"/>
                <a:satOff val="7099"/>
                <a:lumOff val="-8693"/>
                <a:alphaOff val="0"/>
                <a:shade val="45000"/>
                <a:satMod val="155000"/>
              </a:schemeClr>
            </a:gs>
            <a:gs pos="60000">
              <a:schemeClr val="accent2">
                <a:hueOff val="-4211785"/>
                <a:satOff val="7099"/>
                <a:lumOff val="-8693"/>
                <a:alphaOff val="0"/>
                <a:shade val="95000"/>
                <a:satMod val="150000"/>
              </a:schemeClr>
            </a:gs>
            <a:gs pos="100000">
              <a:schemeClr val="accent2">
                <a:hueOff val="-4211785"/>
                <a:satOff val="7099"/>
                <a:lumOff val="-8693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211785"/>
              <a:satOff val="7099"/>
              <a:lumOff val="-8693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el-GR" sz="2500" b="1" kern="12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</a:t>
          </a:r>
          <a:r>
            <a:rPr lang="el-GR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 rot="5400000">
        <a:off x="-213012" y="1442487"/>
        <a:ext cx="1302801" cy="911961"/>
      </dsp:txXfrm>
    </dsp:sp>
    <dsp:sp modelId="{A8B8EAA3-C2E4-4747-81EC-54E04AF41A44}">
      <dsp:nvSpPr>
        <dsp:cNvPr id="0" name=""/>
        <dsp:cNvSpPr/>
      </dsp:nvSpPr>
      <dsp:spPr>
        <a:xfrm rot="5400000">
          <a:off x="4041689" y="-2018354"/>
          <a:ext cx="1012654" cy="7377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211785"/>
              <a:satOff val="7099"/>
              <a:lumOff val="-86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Ε.Υ. έχει δημιουργηθεί σύμφωνα με τις Αρχές της γνωστικής θεωρίας της Πολυμεσικής Μάθησης</a:t>
          </a:r>
        </a:p>
      </dsp:txBody>
      <dsp:txXfrm rot="5400000">
        <a:off x="4041689" y="-2018354"/>
        <a:ext cx="1012654" cy="7377663"/>
      </dsp:txXfrm>
    </dsp:sp>
    <dsp:sp modelId="{464B5135-F74C-4304-9D17-5DAB31E3CA8F}">
      <dsp:nvSpPr>
        <dsp:cNvPr id="0" name=""/>
        <dsp:cNvSpPr/>
      </dsp:nvSpPr>
      <dsp:spPr>
        <a:xfrm rot="5400000">
          <a:off x="-213012" y="2602092"/>
          <a:ext cx="1302801" cy="911961"/>
        </a:xfrm>
        <a:prstGeom prst="chevron">
          <a:avLst/>
        </a:prstGeom>
        <a:gradFill rotWithShape="0">
          <a:gsLst>
            <a:gs pos="0">
              <a:schemeClr val="accent2">
                <a:hueOff val="-8423570"/>
                <a:satOff val="14198"/>
                <a:lumOff val="-17386"/>
                <a:alphaOff val="0"/>
                <a:shade val="45000"/>
                <a:satMod val="155000"/>
              </a:schemeClr>
            </a:gs>
            <a:gs pos="60000">
              <a:schemeClr val="accent2">
                <a:hueOff val="-8423570"/>
                <a:satOff val="14198"/>
                <a:lumOff val="-17386"/>
                <a:alphaOff val="0"/>
                <a:shade val="95000"/>
                <a:satMod val="150000"/>
              </a:schemeClr>
            </a:gs>
            <a:gs pos="100000">
              <a:schemeClr val="accent2">
                <a:hueOff val="-8423570"/>
                <a:satOff val="14198"/>
                <a:lumOff val="-17386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8423570"/>
              <a:satOff val="14198"/>
              <a:lumOff val="-1738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el-GR" sz="2500" b="1" kern="12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</a:t>
          </a:r>
          <a:r>
            <a:rPr lang="el-GR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 rot="5400000">
        <a:off x="-213012" y="2602092"/>
        <a:ext cx="1302801" cy="911961"/>
      </dsp:txXfrm>
    </dsp:sp>
    <dsp:sp modelId="{EB4250CD-FE3E-41A4-B906-2939414DD741}">
      <dsp:nvSpPr>
        <dsp:cNvPr id="0" name=""/>
        <dsp:cNvSpPr/>
      </dsp:nvSpPr>
      <dsp:spPr>
        <a:xfrm rot="5400000">
          <a:off x="4124605" y="-823564"/>
          <a:ext cx="846821" cy="7307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423570"/>
              <a:satOff val="14198"/>
              <a:lumOff val="-173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χωρο-ευαίσθητο παιχνίδι είναι εύχρηστο, ελκυστικό και διασκεδαστικό</a:t>
          </a:r>
        </a:p>
      </dsp:txBody>
      <dsp:txXfrm rot="5400000">
        <a:off x="4124605" y="-823564"/>
        <a:ext cx="846821" cy="7307294"/>
      </dsp:txXfrm>
    </dsp:sp>
    <dsp:sp modelId="{0643A48D-E979-4AA2-BD7B-FA568DAF57F5}">
      <dsp:nvSpPr>
        <dsp:cNvPr id="0" name=""/>
        <dsp:cNvSpPr/>
      </dsp:nvSpPr>
      <dsp:spPr>
        <a:xfrm rot="5400000">
          <a:off x="-213012" y="3761698"/>
          <a:ext cx="1302801" cy="911961"/>
        </a:xfrm>
        <a:prstGeom prst="chevron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45000"/>
                <a:satMod val="155000"/>
              </a:schemeClr>
            </a:gs>
            <a:gs pos="60000">
              <a:schemeClr val="accent2">
                <a:hueOff val="-12635355"/>
                <a:satOff val="21297"/>
                <a:lumOff val="-26079"/>
                <a:alphaOff val="0"/>
                <a:shade val="95000"/>
                <a:satMod val="150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el-GR" sz="2500" b="1" kern="12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</a:t>
          </a:r>
          <a:r>
            <a:rPr lang="el-GR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 rot="5400000">
        <a:off x="-213012" y="3761698"/>
        <a:ext cx="1302801" cy="911961"/>
      </dsp:txXfrm>
    </dsp:sp>
    <dsp:sp modelId="{7B81F2E8-54B7-49CC-B575-3856B378224A}">
      <dsp:nvSpPr>
        <dsp:cNvPr id="0" name=""/>
        <dsp:cNvSpPr/>
      </dsp:nvSpPr>
      <dsp:spPr>
        <a:xfrm rot="5400000">
          <a:off x="4142198" y="328801"/>
          <a:ext cx="846821" cy="7307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65C4D1-54B0-48C6-897D-D30012221DDF}">
      <dsp:nvSpPr>
        <dsp:cNvPr id="0" name=""/>
        <dsp:cNvSpPr/>
      </dsp:nvSpPr>
      <dsp:spPr>
        <a:xfrm>
          <a:off x="0" y="777353"/>
          <a:ext cx="7211144" cy="4487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33BF95-90DD-4278-9D5A-FB5BC0A4B0AD}">
      <dsp:nvSpPr>
        <dsp:cNvPr id="0" name=""/>
        <dsp:cNvSpPr/>
      </dsp:nvSpPr>
      <dsp:spPr>
        <a:xfrm>
          <a:off x="360205" y="52672"/>
          <a:ext cx="6462338" cy="82800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795" tIns="0" rIns="19079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1. Το Ε.Υ. διέπεται από τις αρχές και τη μεθοδολογία της εξ αποστάσεως εκπαίδευσης;</a:t>
          </a:r>
        </a:p>
      </dsp:txBody>
      <dsp:txXfrm>
        <a:off x="360205" y="52672"/>
        <a:ext cx="6462338" cy="828000"/>
      </dsp:txXfrm>
    </dsp:sp>
    <dsp:sp modelId="{202E240C-07DD-4827-8B3C-12C081113704}">
      <dsp:nvSpPr>
        <dsp:cNvPr id="0" name=""/>
        <dsp:cNvSpPr/>
      </dsp:nvSpPr>
      <dsp:spPr>
        <a:xfrm>
          <a:off x="0" y="1988582"/>
          <a:ext cx="7211144" cy="5158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D37CBE-78DF-4364-B9E9-D5A0622B22C6}">
      <dsp:nvSpPr>
        <dsp:cNvPr id="0" name=""/>
        <dsp:cNvSpPr/>
      </dsp:nvSpPr>
      <dsp:spPr>
        <a:xfrm>
          <a:off x="360205" y="1263902"/>
          <a:ext cx="6462338" cy="82800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795" tIns="0" rIns="19079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2. Το Ε.Υ. έχει δημιουργηθεί σύμφωνα με τις αρχές της Γνωστικής Θεωρίας Πολυμεσικής Μάθησης;</a:t>
          </a:r>
        </a:p>
      </dsp:txBody>
      <dsp:txXfrm>
        <a:off x="360205" y="1263902"/>
        <a:ext cx="6462338" cy="828000"/>
      </dsp:txXfrm>
    </dsp:sp>
    <dsp:sp modelId="{617EB7D4-1811-479F-8379-1B77721BC4EE}">
      <dsp:nvSpPr>
        <dsp:cNvPr id="0" name=""/>
        <dsp:cNvSpPr/>
      </dsp:nvSpPr>
      <dsp:spPr>
        <a:xfrm>
          <a:off x="0" y="3266925"/>
          <a:ext cx="7211144" cy="5038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1C937D-4F23-4770-B772-212EAC3F85F6}">
      <dsp:nvSpPr>
        <dsp:cNvPr id="0" name=""/>
        <dsp:cNvSpPr/>
      </dsp:nvSpPr>
      <dsp:spPr>
        <a:xfrm>
          <a:off x="360205" y="2542245"/>
          <a:ext cx="6462338" cy="82800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795" tIns="0" rIns="19079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3. Το παιχνίδι ΕΠ ήταν </a:t>
          </a:r>
          <a:r>
            <a:rPr lang="el-GR" sz="18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εύχρηστο; </a:t>
          </a:r>
          <a:endParaRPr lang="el-GR" sz="18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60205" y="2542245"/>
        <a:ext cx="6462338" cy="828000"/>
      </dsp:txXfrm>
    </dsp:sp>
    <dsp:sp modelId="{8D9D7269-1401-4B27-A5D0-4848245C3311}">
      <dsp:nvSpPr>
        <dsp:cNvPr id="0" name=""/>
        <dsp:cNvSpPr/>
      </dsp:nvSpPr>
      <dsp:spPr>
        <a:xfrm>
          <a:off x="0" y="4533233"/>
          <a:ext cx="7211144" cy="4752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A42A14-76C1-423E-8964-42F81B125155}">
      <dsp:nvSpPr>
        <dsp:cNvPr id="0" name=""/>
        <dsp:cNvSpPr/>
      </dsp:nvSpPr>
      <dsp:spPr>
        <a:xfrm>
          <a:off x="360205" y="3808553"/>
          <a:ext cx="6462338" cy="82800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795" tIns="0" rIns="19079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l-GR" sz="18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παιχνίδι ΕΠ ήταν </a:t>
          </a:r>
          <a:r>
            <a:rPr lang="el-GR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χρήσιμο στην διαδικασία της μάθησης της τοπικής Ιστορίας;</a:t>
          </a:r>
        </a:p>
      </dsp:txBody>
      <dsp:txXfrm>
        <a:off x="360205" y="3808553"/>
        <a:ext cx="6462338" cy="828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C55F61-9399-44D7-8A06-D53161111F3A}">
      <dsp:nvSpPr>
        <dsp:cNvPr id="0" name=""/>
        <dsp:cNvSpPr/>
      </dsp:nvSpPr>
      <dsp:spPr>
        <a:xfrm>
          <a:off x="577864" y="0"/>
          <a:ext cx="6549127" cy="1656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040E5-D0BB-42FE-8FDF-3E89D4AEDA48}">
      <dsp:nvSpPr>
        <dsp:cNvPr id="0" name=""/>
        <dsp:cNvSpPr/>
      </dsp:nvSpPr>
      <dsp:spPr>
        <a:xfrm>
          <a:off x="208422" y="496855"/>
          <a:ext cx="2311456" cy="662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>
              <a:solidFill>
                <a:schemeClr val="tx1"/>
              </a:solidFill>
            </a:rPr>
            <a:t>ΤΠΕ</a:t>
          </a:r>
          <a:endParaRPr lang="el-GR" sz="1700" kern="1200" dirty="0">
            <a:solidFill>
              <a:schemeClr val="tx1"/>
            </a:solidFill>
          </a:endParaRPr>
        </a:p>
      </dsp:txBody>
      <dsp:txXfrm>
        <a:off x="208422" y="496855"/>
        <a:ext cx="2311456" cy="662473"/>
      </dsp:txXfrm>
    </dsp:sp>
    <dsp:sp modelId="{B6261004-5CCF-4A71-8143-FB195741B7AE}">
      <dsp:nvSpPr>
        <dsp:cNvPr id="0" name=""/>
        <dsp:cNvSpPr/>
      </dsp:nvSpPr>
      <dsp:spPr>
        <a:xfrm>
          <a:off x="2696699" y="496855"/>
          <a:ext cx="2311456" cy="662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>
              <a:solidFill>
                <a:schemeClr val="tx1"/>
              </a:solidFill>
            </a:rPr>
            <a:t>Κίνητρα</a:t>
          </a:r>
          <a:r>
            <a:rPr lang="el-GR" sz="1700" b="1" kern="1200" dirty="0" smtClean="0"/>
            <a:t> </a:t>
          </a:r>
          <a:endParaRPr lang="el-GR" sz="1700" kern="1200" dirty="0"/>
        </a:p>
      </dsp:txBody>
      <dsp:txXfrm>
        <a:off x="2696699" y="496855"/>
        <a:ext cx="2311456" cy="662473"/>
      </dsp:txXfrm>
    </dsp:sp>
    <dsp:sp modelId="{72AC0152-8F4E-4A52-A9E2-2E11AD98F5D2}">
      <dsp:nvSpPr>
        <dsp:cNvPr id="0" name=""/>
        <dsp:cNvSpPr/>
      </dsp:nvSpPr>
      <dsp:spPr>
        <a:xfrm>
          <a:off x="5184976" y="496855"/>
          <a:ext cx="2311456" cy="662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>
              <a:solidFill>
                <a:schemeClr val="tx1"/>
              </a:solidFill>
            </a:rPr>
            <a:t>Συνεργασία/ αλληλεπίδραση </a:t>
          </a:r>
          <a:endParaRPr lang="el-GR" sz="1700" kern="1200" dirty="0">
            <a:solidFill>
              <a:schemeClr val="tx1"/>
            </a:solidFill>
          </a:endParaRPr>
        </a:p>
      </dsp:txBody>
      <dsp:txXfrm>
        <a:off x="5184976" y="496855"/>
        <a:ext cx="2311456" cy="6624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8AAD27-1487-4B82-8E9A-B08A5030DE14}">
      <dsp:nvSpPr>
        <dsp:cNvPr id="0" name=""/>
        <dsp:cNvSpPr/>
      </dsp:nvSpPr>
      <dsp:spPr>
        <a:xfrm>
          <a:off x="3208142" y="1121937"/>
          <a:ext cx="1503065" cy="1503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4E894C7-1BD2-44C9-8AA3-5459DD6AE2D1}">
      <dsp:nvSpPr>
        <dsp:cNvPr id="0" name=""/>
        <dsp:cNvSpPr/>
      </dsp:nvSpPr>
      <dsp:spPr>
        <a:xfrm>
          <a:off x="1778473" y="0"/>
          <a:ext cx="4362402" cy="102348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Αρχές Ανάπτυξης Ε.Υ.</a:t>
          </a:r>
        </a:p>
      </dsp:txBody>
      <dsp:txXfrm>
        <a:off x="1778473" y="0"/>
        <a:ext cx="4362402" cy="1023487"/>
      </dsp:txXfrm>
    </dsp:sp>
    <dsp:sp modelId="{8C5A7F05-D4DC-4352-8F9C-DBB8C45062D5}">
      <dsp:nvSpPr>
        <dsp:cNvPr id="0" name=""/>
        <dsp:cNvSpPr/>
      </dsp:nvSpPr>
      <dsp:spPr>
        <a:xfrm>
          <a:off x="3696012" y="1403640"/>
          <a:ext cx="1503065" cy="1503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0459858-CCBB-42D0-A22F-B90B41376AB7}">
      <dsp:nvSpPr>
        <dsp:cNvPr id="0" name=""/>
        <dsp:cNvSpPr/>
      </dsp:nvSpPr>
      <dsp:spPr>
        <a:xfrm>
          <a:off x="5310554" y="974750"/>
          <a:ext cx="1780505" cy="112096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310554" y="974750"/>
        <a:ext cx="1780505" cy="1120962"/>
      </dsp:txXfrm>
    </dsp:sp>
    <dsp:sp modelId="{72BF747D-4E8F-433C-850F-4565A152FF6D}">
      <dsp:nvSpPr>
        <dsp:cNvPr id="0" name=""/>
        <dsp:cNvSpPr/>
      </dsp:nvSpPr>
      <dsp:spPr>
        <a:xfrm>
          <a:off x="3696012" y="1967046"/>
          <a:ext cx="1503065" cy="1503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DC04FEF-71AB-4645-8378-16F4A6EE85FC}">
      <dsp:nvSpPr>
        <dsp:cNvPr id="0" name=""/>
        <dsp:cNvSpPr/>
      </dsp:nvSpPr>
      <dsp:spPr>
        <a:xfrm>
          <a:off x="5664822" y="964705"/>
          <a:ext cx="1780505" cy="125255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Βασικές αρχές σχεδιασμού ΕξΑΕ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(Holmberg)</a:t>
          </a:r>
          <a:endParaRPr lang="el-GR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664822" y="964705"/>
        <a:ext cx="1780505" cy="1252554"/>
      </dsp:txXfrm>
    </dsp:sp>
    <dsp:sp modelId="{6BA3E659-4F97-4821-B18E-5B7FED434AFB}">
      <dsp:nvSpPr>
        <dsp:cNvPr id="0" name=""/>
        <dsp:cNvSpPr/>
      </dsp:nvSpPr>
      <dsp:spPr>
        <a:xfrm>
          <a:off x="3208142" y="2249236"/>
          <a:ext cx="1503065" cy="1503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FB85166-0447-417F-B4B5-0B5914CBD36A}">
      <dsp:nvSpPr>
        <dsp:cNvPr id="0" name=""/>
        <dsp:cNvSpPr/>
      </dsp:nvSpPr>
      <dsp:spPr>
        <a:xfrm>
          <a:off x="4436650" y="3685636"/>
          <a:ext cx="3030949" cy="102348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Αρχές Πολυμεσικής Μάθησης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Mayer)</a:t>
          </a:r>
          <a:endParaRPr lang="el-GR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436650" y="3685636"/>
        <a:ext cx="3030949" cy="1023487"/>
      </dsp:txXfrm>
    </dsp:sp>
    <dsp:sp modelId="{2E429555-DAE6-4FC1-9C4E-76815145A783}">
      <dsp:nvSpPr>
        <dsp:cNvPr id="0" name=""/>
        <dsp:cNvSpPr/>
      </dsp:nvSpPr>
      <dsp:spPr>
        <a:xfrm>
          <a:off x="2720272" y="1967046"/>
          <a:ext cx="1503065" cy="1503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BCB6FBE-45A4-4678-8414-F5A1FEE55A87}">
      <dsp:nvSpPr>
        <dsp:cNvPr id="0" name=""/>
        <dsp:cNvSpPr/>
      </dsp:nvSpPr>
      <dsp:spPr>
        <a:xfrm>
          <a:off x="0" y="3456561"/>
          <a:ext cx="2684005" cy="125255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Αρχές σχεδιασμού ΕξΑΕ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(Σπανάκα-Λιοναράκης)</a:t>
          </a:r>
        </a:p>
      </dsp:txBody>
      <dsp:txXfrm>
        <a:off x="0" y="3456561"/>
        <a:ext cx="2684005" cy="1252554"/>
      </dsp:txXfrm>
    </dsp:sp>
    <dsp:sp modelId="{1FB062F6-BA1F-4F78-905E-31C0CCAB85C6}">
      <dsp:nvSpPr>
        <dsp:cNvPr id="0" name=""/>
        <dsp:cNvSpPr/>
      </dsp:nvSpPr>
      <dsp:spPr>
        <a:xfrm>
          <a:off x="2568477" y="1324744"/>
          <a:ext cx="1503065" cy="1503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39531E4-A23C-41C8-8237-7AC302235904}">
      <dsp:nvSpPr>
        <dsp:cNvPr id="0" name=""/>
        <dsp:cNvSpPr/>
      </dsp:nvSpPr>
      <dsp:spPr>
        <a:xfrm>
          <a:off x="336228" y="770477"/>
          <a:ext cx="1956526" cy="211665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Δομικά χαρακτηριστικά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(Τυπολογία </a:t>
          </a:r>
          <a:r>
            <a:rPr lang="en-US" sz="20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West</a:t>
          </a:r>
          <a:r>
            <a:rPr lang="el-GR" sz="20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-Λιοναράκη/ Μοντέλο   Gagné)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36228" y="770477"/>
        <a:ext cx="1956526" cy="21166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60A1DB-9813-4D79-9629-84C6AC16E0A9}">
      <dsp:nvSpPr>
        <dsp:cNvPr id="0" name=""/>
        <dsp:cNvSpPr/>
      </dsp:nvSpPr>
      <dsp:spPr>
        <a:xfrm>
          <a:off x="713663" y="0"/>
          <a:ext cx="4064000" cy="4064000"/>
        </a:xfrm>
        <a:prstGeom prst="triangle">
          <a:avLst/>
        </a:prstGeom>
        <a:gradFill rotWithShape="1">
          <a:gsLst>
            <a:gs pos="0">
              <a:schemeClr val="accent5">
                <a:tint val="65000"/>
                <a:satMod val="270000"/>
              </a:schemeClr>
            </a:gs>
            <a:gs pos="25000">
              <a:schemeClr val="accent5">
                <a:tint val="60000"/>
                <a:satMod val="300000"/>
              </a:schemeClr>
            </a:gs>
            <a:gs pos="100000">
              <a:schemeClr val="accent5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EE46782A-F3B0-4B90-B672-62647F6BBD22}">
      <dsp:nvSpPr>
        <dsp:cNvPr id="0" name=""/>
        <dsp:cNvSpPr/>
      </dsp:nvSpPr>
      <dsp:spPr>
        <a:xfrm>
          <a:off x="1990073" y="1775659"/>
          <a:ext cx="1568397" cy="800250"/>
        </a:xfrm>
        <a:prstGeom prst="roundRect">
          <a:avLst/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Μαθητές</a:t>
          </a: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1990073" y="1775659"/>
        <a:ext cx="1568397" cy="800250"/>
      </dsp:txXfrm>
    </dsp:sp>
    <dsp:sp modelId="{74D7A94E-4822-42F5-A018-D8869EAA867A}">
      <dsp:nvSpPr>
        <dsp:cNvPr id="0" name=""/>
        <dsp:cNvSpPr/>
      </dsp:nvSpPr>
      <dsp:spPr>
        <a:xfrm>
          <a:off x="1458398" y="2855772"/>
          <a:ext cx="2631746" cy="976432"/>
        </a:xfrm>
        <a:prstGeom prst="roundRect">
          <a:avLst/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l-GR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l-GR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Εκπαιδευτικοί/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Ειδικοί στην ΕξΑΕ</a:t>
          </a:r>
        </a:p>
      </dsp:txBody>
      <dsp:txXfrm>
        <a:off x="1458398" y="2855772"/>
        <a:ext cx="2631746" cy="97643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FEF5AF-A9F0-4D7E-88BE-45EDA1F82C89}">
      <dsp:nvSpPr>
        <dsp:cNvPr id="0" name=""/>
        <dsp:cNvSpPr/>
      </dsp:nvSpPr>
      <dsp:spPr>
        <a:xfrm>
          <a:off x="1747302" y="259973"/>
          <a:ext cx="5473880" cy="5497961"/>
        </a:xfrm>
        <a:prstGeom prst="circularArrow">
          <a:avLst>
            <a:gd name="adj1" fmla="val 5544"/>
            <a:gd name="adj2" fmla="val 330680"/>
            <a:gd name="adj3" fmla="val 13952355"/>
            <a:gd name="adj4" fmla="val 1727950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4BBAB-5FB4-45D1-88DD-62C8635B943E}">
      <dsp:nvSpPr>
        <dsp:cNvPr id="0" name=""/>
        <dsp:cNvSpPr/>
      </dsp:nvSpPr>
      <dsp:spPr>
        <a:xfrm>
          <a:off x="1028556" y="572451"/>
          <a:ext cx="2375992" cy="1041286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Σαφήνεια του σκοπού και των προσδοκώμενων μαθησιακων αποτελεσμάτων</a:t>
          </a:r>
          <a:endParaRPr lang="el-GR" sz="16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028556" y="572451"/>
        <a:ext cx="2375992" cy="1041286"/>
      </dsp:txXfrm>
    </dsp:sp>
    <dsp:sp modelId="{53552148-273C-4EC4-AB18-82BC7926DBDA}">
      <dsp:nvSpPr>
        <dsp:cNvPr id="0" name=""/>
        <dsp:cNvSpPr/>
      </dsp:nvSpPr>
      <dsp:spPr>
        <a:xfrm>
          <a:off x="3591836" y="70539"/>
          <a:ext cx="1736824" cy="868412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Σχετική βιβλιογραφική τεκμηρίωση</a:t>
          </a:r>
        </a:p>
      </dsp:txBody>
      <dsp:txXfrm>
        <a:off x="3591836" y="70539"/>
        <a:ext cx="1736824" cy="868412"/>
      </dsp:txXfrm>
    </dsp:sp>
    <dsp:sp modelId="{E8D5D1C4-76EF-4FB8-B840-AF385A380071}">
      <dsp:nvSpPr>
        <dsp:cNvPr id="0" name=""/>
        <dsp:cNvSpPr/>
      </dsp:nvSpPr>
      <dsp:spPr>
        <a:xfrm>
          <a:off x="5602913" y="931161"/>
          <a:ext cx="1948873" cy="1138331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Απλή και κατανοητή παρουσίαση του γνωστικού αντικειμένου</a:t>
          </a:r>
          <a:endParaRPr lang="el-GR" sz="16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602913" y="931161"/>
        <a:ext cx="1948873" cy="1138331"/>
      </dsp:txXfrm>
    </dsp:sp>
    <dsp:sp modelId="{55C79845-7491-4B5D-B7B8-115E9B43E141}">
      <dsp:nvSpPr>
        <dsp:cNvPr id="0" name=""/>
        <dsp:cNvSpPr/>
      </dsp:nvSpPr>
      <dsp:spPr>
        <a:xfrm>
          <a:off x="5891917" y="3161252"/>
          <a:ext cx="1736824" cy="868412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Εύχρηστο </a:t>
          </a:r>
          <a:r>
            <a:rPr lang="el-GR" sz="16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Ε.Υ.</a:t>
          </a:r>
          <a:endParaRPr lang="el-GR" sz="16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891917" y="3161252"/>
        <a:ext cx="1736824" cy="868412"/>
      </dsp:txXfrm>
    </dsp:sp>
    <dsp:sp modelId="{61B1BBFE-7F0B-4B8E-BADB-BBBDEC56EDA0}">
      <dsp:nvSpPr>
        <dsp:cNvPr id="0" name=""/>
        <dsp:cNvSpPr/>
      </dsp:nvSpPr>
      <dsp:spPr>
        <a:xfrm>
          <a:off x="4092674" y="4357596"/>
          <a:ext cx="2065240" cy="1060635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Υποστηρίζει και καθοδηγεί τον εκπαιδευόμενο στην μελέτη του</a:t>
          </a:r>
        </a:p>
      </dsp:txBody>
      <dsp:txXfrm>
        <a:off x="4092674" y="4357596"/>
        <a:ext cx="2065240" cy="1060635"/>
      </dsp:txXfrm>
    </dsp:sp>
    <dsp:sp modelId="{54116DF6-C842-4DCC-AE27-5AB261438136}">
      <dsp:nvSpPr>
        <dsp:cNvPr id="0" name=""/>
        <dsp:cNvSpPr/>
      </dsp:nvSpPr>
      <dsp:spPr>
        <a:xfrm>
          <a:off x="1285473" y="3960442"/>
          <a:ext cx="2132611" cy="124136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Ε.Υ. υποστηρίζει την αλληλεπίδραση με τον εκπαιδευόμενο στην μελέτη του</a:t>
          </a:r>
          <a:endParaRPr lang="el-GR" sz="1600" b="1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285473" y="3960442"/>
        <a:ext cx="2132611" cy="1241360"/>
      </dsp:txXfrm>
    </dsp:sp>
    <dsp:sp modelId="{687616EF-E3DD-4560-9295-63367EC5AE32}">
      <dsp:nvSpPr>
        <dsp:cNvPr id="0" name=""/>
        <dsp:cNvSpPr/>
      </dsp:nvSpPr>
      <dsp:spPr>
        <a:xfrm>
          <a:off x="642226" y="2226998"/>
          <a:ext cx="2111266" cy="868412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Δυνατότητα αναστοχασμού και αυτό-αξιολόγησης</a:t>
          </a:r>
        </a:p>
      </dsp:txBody>
      <dsp:txXfrm>
        <a:off x="642226" y="2226998"/>
        <a:ext cx="2111266" cy="86841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617FAA-3494-41F5-A0F2-0D87A0E697D4}">
      <dsp:nvSpPr>
        <dsp:cNvPr id="0" name=""/>
        <dsp:cNvSpPr/>
      </dsp:nvSpPr>
      <dsp:spPr>
        <a:xfrm>
          <a:off x="934192" y="41822"/>
          <a:ext cx="5325720" cy="5325720"/>
        </a:xfrm>
        <a:prstGeom prst="circularArrow">
          <a:avLst>
            <a:gd name="adj1" fmla="val 5274"/>
            <a:gd name="adj2" fmla="val 312630"/>
            <a:gd name="adj3" fmla="val 14354409"/>
            <a:gd name="adj4" fmla="val 1705349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0F216-6AFC-4D0D-869C-EC6BAA8633B8}">
      <dsp:nvSpPr>
        <dsp:cNvPr id="0" name=""/>
        <dsp:cNvSpPr/>
      </dsp:nvSpPr>
      <dsp:spPr>
        <a:xfrm>
          <a:off x="2657594" y="40636"/>
          <a:ext cx="1878914" cy="962043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Συνδιασμός κειμένου και εικόνας</a:t>
          </a:r>
        </a:p>
      </dsp:txBody>
      <dsp:txXfrm>
        <a:off x="2657594" y="40636"/>
        <a:ext cx="1878914" cy="962043"/>
      </dsp:txXfrm>
    </dsp:sp>
    <dsp:sp modelId="{E8D5D1C4-76EF-4FB8-B840-AF385A380071}">
      <dsp:nvSpPr>
        <dsp:cNvPr id="0" name=""/>
        <dsp:cNvSpPr/>
      </dsp:nvSpPr>
      <dsp:spPr>
        <a:xfrm>
          <a:off x="4557019" y="1229147"/>
          <a:ext cx="2067713" cy="921117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Στοιχεία Αφήγησης</a:t>
          </a:r>
        </a:p>
      </dsp:txBody>
      <dsp:txXfrm>
        <a:off x="4557019" y="1229147"/>
        <a:ext cx="2067713" cy="921117"/>
      </dsp:txXfrm>
    </dsp:sp>
    <dsp:sp modelId="{55C79845-7491-4B5D-B7B8-115E9B43E141}">
      <dsp:nvSpPr>
        <dsp:cNvPr id="0" name=""/>
        <dsp:cNvSpPr/>
      </dsp:nvSpPr>
      <dsp:spPr>
        <a:xfrm>
          <a:off x="4746935" y="2880317"/>
          <a:ext cx="2453864" cy="1169322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Δεν συμπεριλαμβάνονται μη σχετικές πληροφορίες</a:t>
          </a:r>
        </a:p>
      </dsp:txBody>
      <dsp:txXfrm>
        <a:off x="4746935" y="2880317"/>
        <a:ext cx="2453864" cy="1169322"/>
      </dsp:txXfrm>
    </dsp:sp>
    <dsp:sp modelId="{61B1BBFE-7F0B-4B8E-BADB-BBBDEC56EDA0}">
      <dsp:nvSpPr>
        <dsp:cNvPr id="0" name=""/>
        <dsp:cNvSpPr/>
      </dsp:nvSpPr>
      <dsp:spPr>
        <a:xfrm>
          <a:off x="2880327" y="4392486"/>
          <a:ext cx="1906258" cy="89045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Χρήση φιλικής γλώσσας</a:t>
          </a:r>
        </a:p>
      </dsp:txBody>
      <dsp:txXfrm>
        <a:off x="2880327" y="4392486"/>
        <a:ext cx="1906258" cy="890450"/>
      </dsp:txXfrm>
    </dsp:sp>
    <dsp:sp modelId="{54116DF6-C842-4DCC-AE27-5AB261438136}">
      <dsp:nvSpPr>
        <dsp:cNvPr id="0" name=""/>
        <dsp:cNvSpPr/>
      </dsp:nvSpPr>
      <dsp:spPr>
        <a:xfrm>
          <a:off x="144013" y="3456385"/>
          <a:ext cx="2003810" cy="1134429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Χρήση δευτέρου προσώπου</a:t>
          </a:r>
        </a:p>
      </dsp:txBody>
      <dsp:txXfrm>
        <a:off x="144013" y="3456385"/>
        <a:ext cx="2003810" cy="1134429"/>
      </dsp:txXfrm>
    </dsp:sp>
    <dsp:sp modelId="{687616EF-E3DD-4560-9295-63367EC5AE32}">
      <dsp:nvSpPr>
        <dsp:cNvPr id="0" name=""/>
        <dsp:cNvSpPr/>
      </dsp:nvSpPr>
      <dsp:spPr>
        <a:xfrm>
          <a:off x="0" y="1373171"/>
          <a:ext cx="2440473" cy="1003822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Ηχητική παρουσίαση</a:t>
          </a:r>
        </a:p>
      </dsp:txBody>
      <dsp:txXfrm>
        <a:off x="0" y="1373171"/>
        <a:ext cx="2440473" cy="100382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617FAA-3494-41F5-A0F2-0D87A0E697D4}">
      <dsp:nvSpPr>
        <dsp:cNvPr id="0" name=""/>
        <dsp:cNvSpPr/>
      </dsp:nvSpPr>
      <dsp:spPr>
        <a:xfrm>
          <a:off x="1190055" y="365742"/>
          <a:ext cx="5064081" cy="5064081"/>
        </a:xfrm>
        <a:prstGeom prst="circularArrow">
          <a:avLst>
            <a:gd name="adj1" fmla="val 5689"/>
            <a:gd name="adj2" fmla="val 340510"/>
            <a:gd name="adj3" fmla="val 13821204"/>
            <a:gd name="adj4" fmla="val 17352515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0F216-6AFC-4D0D-869C-EC6BAA8633B8}">
      <dsp:nvSpPr>
        <dsp:cNvPr id="0" name=""/>
        <dsp:cNvSpPr/>
      </dsp:nvSpPr>
      <dsp:spPr>
        <a:xfrm>
          <a:off x="2624060" y="298230"/>
          <a:ext cx="2306975" cy="143422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παιχνίδι είναι εύκολο στην χρήση</a:t>
          </a:r>
        </a:p>
      </dsp:txBody>
      <dsp:txXfrm>
        <a:off x="2624060" y="298230"/>
        <a:ext cx="2306975" cy="1434220"/>
      </dsp:txXfrm>
    </dsp:sp>
    <dsp:sp modelId="{E8D5D1C4-76EF-4FB8-B840-AF385A380071}">
      <dsp:nvSpPr>
        <dsp:cNvPr id="0" name=""/>
        <dsp:cNvSpPr/>
      </dsp:nvSpPr>
      <dsp:spPr>
        <a:xfrm>
          <a:off x="5036285" y="2736172"/>
          <a:ext cx="2117876" cy="1381355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παιχνίδι είναι εκλυστικό και διασκεδαστικό</a:t>
          </a:r>
        </a:p>
      </dsp:txBody>
      <dsp:txXfrm>
        <a:off x="5036285" y="2736172"/>
        <a:ext cx="2117876" cy="1381355"/>
      </dsp:txXfrm>
    </dsp:sp>
    <dsp:sp modelId="{55C79845-7491-4B5D-B7B8-115E9B43E141}">
      <dsp:nvSpPr>
        <dsp:cNvPr id="0" name=""/>
        <dsp:cNvSpPr/>
      </dsp:nvSpPr>
      <dsp:spPr>
        <a:xfrm>
          <a:off x="949994" y="4168359"/>
          <a:ext cx="2394423" cy="1160232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Οι δραστηριότητες ενθαρρύνουν την αυτοαξιολόγηση των μαθητών</a:t>
          </a:r>
        </a:p>
      </dsp:txBody>
      <dsp:txXfrm>
        <a:off x="949994" y="4168359"/>
        <a:ext cx="2394423" cy="116023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617FAA-3494-41F5-A0F2-0D87A0E697D4}">
      <dsp:nvSpPr>
        <dsp:cNvPr id="0" name=""/>
        <dsp:cNvSpPr/>
      </dsp:nvSpPr>
      <dsp:spPr>
        <a:xfrm>
          <a:off x="977423" y="337464"/>
          <a:ext cx="5109362" cy="5109362"/>
        </a:xfrm>
        <a:prstGeom prst="circularArrow">
          <a:avLst>
            <a:gd name="adj1" fmla="val 4668"/>
            <a:gd name="adj2" fmla="val 272909"/>
            <a:gd name="adj3" fmla="val 14117671"/>
            <a:gd name="adj4" fmla="val 17215455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0F216-6AFC-4D0D-869C-EC6BAA8633B8}">
      <dsp:nvSpPr>
        <dsp:cNvPr id="0" name=""/>
        <dsp:cNvSpPr/>
      </dsp:nvSpPr>
      <dsp:spPr>
        <a:xfrm>
          <a:off x="2464354" y="178120"/>
          <a:ext cx="2135501" cy="1327616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παιχνίδι είναι χρήσιμο ως εργαλείο μάθησης</a:t>
          </a:r>
        </a:p>
      </dsp:txBody>
      <dsp:txXfrm>
        <a:off x="2464354" y="178120"/>
        <a:ext cx="2135501" cy="1327616"/>
      </dsp:txXfrm>
    </dsp:sp>
    <dsp:sp modelId="{EBA6ED04-0AEE-4AEB-BB9B-25C84BEA17C3}">
      <dsp:nvSpPr>
        <dsp:cNvPr id="0" name=""/>
        <dsp:cNvSpPr/>
      </dsp:nvSpPr>
      <dsp:spPr>
        <a:xfrm>
          <a:off x="2160231" y="4392182"/>
          <a:ext cx="2224828" cy="936409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Λειτουργεί ως μεταγνωστικό εργαλείο</a:t>
          </a:r>
        </a:p>
      </dsp:txBody>
      <dsp:txXfrm>
        <a:off x="2160231" y="4392182"/>
        <a:ext cx="2224828" cy="936409"/>
      </dsp:txXfrm>
    </dsp:sp>
    <dsp:sp modelId="{E8D5D1C4-76EF-4FB8-B840-AF385A380071}">
      <dsp:nvSpPr>
        <dsp:cNvPr id="0" name=""/>
        <dsp:cNvSpPr/>
      </dsp:nvSpPr>
      <dsp:spPr>
        <a:xfrm>
          <a:off x="4972263" y="2592279"/>
          <a:ext cx="1960457" cy="127868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παιχνίδι είναι αποτελεσματικό</a:t>
          </a:r>
        </a:p>
      </dsp:txBody>
      <dsp:txXfrm>
        <a:off x="4972263" y="2592279"/>
        <a:ext cx="1960457" cy="1278680"/>
      </dsp:txXfrm>
    </dsp:sp>
    <dsp:sp modelId="{55C79845-7491-4B5D-B7B8-115E9B43E141}">
      <dsp:nvSpPr>
        <dsp:cNvPr id="0" name=""/>
        <dsp:cNvSpPr/>
      </dsp:nvSpPr>
      <dsp:spPr>
        <a:xfrm>
          <a:off x="1" y="2447955"/>
          <a:ext cx="1951647" cy="936409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Το παιχνίδι αναδεικνύει την συνεργατικότητα</a:t>
          </a:r>
        </a:p>
      </dsp:txBody>
      <dsp:txXfrm>
        <a:off x="1" y="2447955"/>
        <a:ext cx="1951647" cy="936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0392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Περιγραφή του χωρο-ευαίσθητου </a:t>
            </a:r>
            <a:r>
              <a:rPr lang="el-GR" dirty="0" smtClean="0"/>
              <a:t>παιχνιδιού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Περιγραφή του χωρο-ευαίσθητου παιχνιδιού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54308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228600" indent="-228600">
              <a:buAutoNum type="arabi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03924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l-GR" baseline="0" dirty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l-GR" baseline="0" dirty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270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9FFFB4-400D-1240-AB24-6F86C96D4DFB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9FFFB4-400D-1240-AB24-6F86C96D4DFB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9FFFB4-400D-1240-AB24-6F86C96D4DFB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9FFFB4-400D-1240-AB24-6F86C96D4DFB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9FFFB4-400D-1240-AB24-6F86C96D4DFB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9FFFB4-400D-1240-AB24-6F86C96D4DFB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reeform 8"/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amilo.datacenter.uoc.gr/metchamilo/courses/OARXAIOLOGIKOSXWROSTHSAKROPOLHS/index.php?id_session=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m0lo\OneDrive\&#933;&#960;&#959;&#955;&#959;&#947;&#953;&#963;&#964;&#942;&#962;\Actionound_&#914;&#953;&#957;&#964;&#949;&#959;.mp4" TargetMode="External"/><Relationship Id="rId6" Type="http://schemas.openxmlformats.org/officeDocument/2006/relationships/hyperlink" Target="https://actionbound.com/bound/acropol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1200803"/>
            <a:ext cx="5279128" cy="2484193"/>
          </a:xfrm>
        </p:spPr>
        <p:txBody>
          <a:bodyPr>
            <a:noAutofit/>
          </a:bodyPr>
          <a:lstStyle/>
          <a:p>
            <a:pPr algn="ctr"/>
            <a:r>
              <a:rPr lang="el-GR" sz="1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Σχεδιασμός, υλοποίηση και αποτίμηση εκπαιδευτικού υλικού με την μέθοδο της ΕξΑΕ για την διδασκαλία της τοπικής Ιστορίας στην Πρωτοβάθμια Εκπαίδευση, σε μαθητές Στ΄ </a:t>
            </a:r>
            <a:r>
              <a:rPr lang="el-GR" sz="1800" cap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Δημοτικού: </a:t>
            </a:r>
            <a:r>
              <a:rPr lang="el-GR" sz="1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αρχαιολογικός χώρος της Ακρόπολης</a:t>
            </a:r>
            <a:r>
              <a:rPr lang="el-GR" sz="36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36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3600" b="1" cap="none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 bwMode="auto">
          <a:xfrm>
            <a:off x="1789760" y="104538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619672" y="251187"/>
            <a:ext cx="7389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Πρόγραμμα Μεταπτυχιακών Σπουδών: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«Επιστήμες της Αγωγής - Εξ Αποστάσεως Εκπαίδευση  με τη χρήση των ΤΠΕ (e-Learning)»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5933891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15 - Ευθεία γραμμή σύνδεσης"/>
          <p:cNvCxnSpPr/>
          <p:nvPr/>
        </p:nvCxnSpPr>
        <p:spPr bwMode="auto">
          <a:xfrm flipV="1">
            <a:off x="1789760" y="1101540"/>
            <a:ext cx="703418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/>
        </p:nvCxnSpPr>
        <p:spPr bwMode="auto">
          <a:xfrm>
            <a:off x="1638680" y="5589240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369379" y="348391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Καλογιάννη Παναγιώτα</a:t>
            </a: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1610044"/>
              </p:ext>
            </p:extLst>
          </p:nvPr>
        </p:nvGraphicFramePr>
        <p:xfrm>
          <a:off x="2123728" y="501317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Αναστασιάδης</a:t>
                      </a:r>
                      <a:r>
                        <a:rPr lang="el-GR" sz="1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Π.</a:t>
                      </a:r>
                      <a:endParaRPr lang="el-GR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Χρηστίδης Κ.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Χαλκιαδάκης 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535809" y="454458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Επιτροπή Κρίσης ΔΕ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ded Corner 12"/>
          <p:cNvSpPr/>
          <p:nvPr/>
        </p:nvSpPr>
        <p:spPr>
          <a:xfrm>
            <a:off x="1043608" y="3645024"/>
            <a:ext cx="1872208" cy="1368152"/>
          </a:xfrm>
          <a:prstGeom prst="foldedCorner">
            <a:avLst/>
          </a:pr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0795" tIns="0" rIns="190795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endParaRPr lang="el-GR" sz="18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8811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Θεωρητικό πλαίσιο </a:t>
            </a:r>
            <a:r>
              <a:rPr lang="el-GR" sz="3600" b="1" cap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4/6 </a:t>
            </a:r>
            <a:endParaRPr lang="el-GR" sz="3600" b="1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 descr="laptop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196504" y="3133964"/>
            <a:ext cx="1988992" cy="1806097"/>
          </a:xfrm>
        </p:spPr>
      </p:pic>
      <p:sp>
        <p:nvSpPr>
          <p:cNvPr id="5" name="Folded Corner 4"/>
          <p:cNvSpPr/>
          <p:nvPr/>
        </p:nvSpPr>
        <p:spPr>
          <a:xfrm>
            <a:off x="1043608" y="1916832"/>
            <a:ext cx="1872208" cy="1368152"/>
          </a:xfrm>
          <a:prstGeom prst="foldedCorner">
            <a:avLst/>
          </a:pr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0795" tIns="0" rIns="190795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endParaRPr lang="el-GR" sz="18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13285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Εφαρμογές ανάπτυξης ΕΥ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5436096" y="3068960"/>
            <a:ext cx="2664296" cy="1440160"/>
          </a:xfrm>
          <a:prstGeom prst="foldedCorner">
            <a:avLst/>
          </a:pr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0795" tIns="0" rIns="190795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endParaRPr lang="el-GR" sz="18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2996952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E.Y. </a:t>
            </a:r>
            <a:endParaRPr lang="el-G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</a:t>
            </a:r>
            <a:r>
              <a:rPr lang="el-G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ΕξΑΕ είναι αυτό που διδάσκει τους μαθητές (Λιοναράκης, 2001)</a:t>
            </a:r>
            <a:endParaRPr lang="el-G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043608" y="5301208"/>
            <a:ext cx="1872208" cy="1368152"/>
          </a:xfrm>
          <a:prstGeom prst="foldedCorner">
            <a:avLst/>
          </a:pr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0795" tIns="0" rIns="190795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endParaRPr lang="el-GR" sz="18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00506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Ψηφιακή αφήγηση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558924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Χαρακτήρας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</a:t>
            </a:r>
            <a:endParaRPr lang="el-G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mobile.png"/>
          <p:cNvPicPr>
            <a:picLocks noChangeAspect="1"/>
          </p:cNvPicPr>
          <p:nvPr/>
        </p:nvPicPr>
        <p:blipFill>
          <a:blip r:embed="rId4" cstate="print"/>
          <a:srcRect l="11111" t="5860" r="11111" b="6247"/>
          <a:stretch>
            <a:fillRect/>
          </a:stretch>
        </p:blipFill>
        <p:spPr>
          <a:xfrm>
            <a:off x="4716016" y="2636912"/>
            <a:ext cx="50405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Θεωρητικό πλαίσιο </a:t>
            </a:r>
            <a:r>
              <a:rPr lang="el-GR" sz="3600" b="1" cap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5/6 </a:t>
            </a:r>
            <a:endParaRPr lang="el-GR" sz="3600" b="1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1259632" y="1628800"/>
            <a:ext cx="6336704" cy="4536504"/>
          </a:xfrm>
          <a:prstGeom prst="foldedCorner">
            <a:avLst/>
          </a:pr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fla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0795" tIns="0" rIns="190795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endParaRPr lang="el-GR" sz="18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1844824"/>
            <a:ext cx="6048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Εφαρμογές ανάπτυξης ΕΥ</a:t>
            </a:r>
          </a:p>
          <a:p>
            <a:pPr algn="ctr"/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Η πλατφόρμα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Chamilo</a:t>
            </a: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2" algn="just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Το εργαλείο δημιουργίας ψηφιακού εκπαιδευτικού υλικού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 </a:t>
            </a: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2" algn="just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Η εφαρμογή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Actionbound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2" algn="just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Η εφαρμογή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BlippAR</a:t>
            </a: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2" algn="just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Το ψηφιακό λογισμικό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Doodly</a:t>
            </a: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2" algn="just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Το ψηφιακό εργαλείο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Plotagon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2" algn="just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Το ψηφιακό περιβάλλον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Padlet</a:t>
            </a: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εισοδο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060848"/>
            <a:ext cx="7325995" cy="4135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8811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Θεωρητικό πλαίσιο </a:t>
            </a:r>
            <a:r>
              <a:rPr lang="el-GR" sz="3600" b="1" cap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6/6</a:t>
            </a:r>
            <a:endParaRPr lang="el-GR" sz="3600" b="1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917160"/>
          </a:xfrm>
        </p:spPr>
        <p:txBody>
          <a:bodyPr/>
          <a:lstStyle/>
          <a:p>
            <a:pPr>
              <a:buNone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Χωρο-ευαίσθητο παιχνίδι</a:t>
            </a:r>
          </a:p>
        </p:txBody>
      </p:sp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276872"/>
            <a:ext cx="1152128" cy="18905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51720" y="285293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Επαυξημένη Πραγματικότητα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6" y="227687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Τοπική</a:t>
            </a:r>
          </a:p>
          <a:p>
            <a:r>
              <a:rPr lang="el-GR" sz="2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Ιστορία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2120" y="342900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Παιχνιδοποίηση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344816" cy="92697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Παραγόμενο  Ε.Υ. 1/5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19672" y="1716854"/>
            <a:ext cx="6048672" cy="4375316"/>
            <a:chOff x="1619672" y="1716854"/>
            <a:chExt cx="6048672" cy="437531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Freeform 6"/>
            <p:cNvSpPr/>
            <p:nvPr/>
          </p:nvSpPr>
          <p:spPr>
            <a:xfrm>
              <a:off x="1619672" y="1716854"/>
              <a:ext cx="6048672" cy="1367026"/>
            </a:xfrm>
            <a:custGeom>
              <a:avLst/>
              <a:gdLst>
                <a:gd name="connsiteX0" fmla="*/ 0 w 6089194"/>
                <a:gd name="connsiteY0" fmla="*/ 136703 h 1367026"/>
                <a:gd name="connsiteX1" fmla="*/ 40040 w 6089194"/>
                <a:gd name="connsiteY1" fmla="*/ 40039 h 1367026"/>
                <a:gd name="connsiteX2" fmla="*/ 136704 w 6089194"/>
                <a:gd name="connsiteY2" fmla="*/ 0 h 1367026"/>
                <a:gd name="connsiteX3" fmla="*/ 5952491 w 6089194"/>
                <a:gd name="connsiteY3" fmla="*/ 0 h 1367026"/>
                <a:gd name="connsiteX4" fmla="*/ 6049155 w 6089194"/>
                <a:gd name="connsiteY4" fmla="*/ 40040 h 1367026"/>
                <a:gd name="connsiteX5" fmla="*/ 6089194 w 6089194"/>
                <a:gd name="connsiteY5" fmla="*/ 136704 h 1367026"/>
                <a:gd name="connsiteX6" fmla="*/ 6089194 w 6089194"/>
                <a:gd name="connsiteY6" fmla="*/ 1230323 h 1367026"/>
                <a:gd name="connsiteX7" fmla="*/ 6049155 w 6089194"/>
                <a:gd name="connsiteY7" fmla="*/ 1326987 h 1367026"/>
                <a:gd name="connsiteX8" fmla="*/ 5952491 w 6089194"/>
                <a:gd name="connsiteY8" fmla="*/ 1367026 h 1367026"/>
                <a:gd name="connsiteX9" fmla="*/ 136703 w 6089194"/>
                <a:gd name="connsiteY9" fmla="*/ 1367026 h 1367026"/>
                <a:gd name="connsiteX10" fmla="*/ 40039 w 6089194"/>
                <a:gd name="connsiteY10" fmla="*/ 1326987 h 1367026"/>
                <a:gd name="connsiteX11" fmla="*/ 0 w 6089194"/>
                <a:gd name="connsiteY11" fmla="*/ 1230323 h 1367026"/>
                <a:gd name="connsiteX12" fmla="*/ 0 w 6089194"/>
                <a:gd name="connsiteY12" fmla="*/ 136703 h 136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89194" h="1367026">
                  <a:moveTo>
                    <a:pt x="0" y="136703"/>
                  </a:moveTo>
                  <a:cubicBezTo>
                    <a:pt x="0" y="100447"/>
                    <a:pt x="14403" y="65676"/>
                    <a:pt x="40040" y="40039"/>
                  </a:cubicBezTo>
                  <a:cubicBezTo>
                    <a:pt x="65677" y="14402"/>
                    <a:pt x="100448" y="0"/>
                    <a:pt x="136704" y="0"/>
                  </a:cubicBezTo>
                  <a:lnTo>
                    <a:pt x="5952491" y="0"/>
                  </a:lnTo>
                  <a:cubicBezTo>
                    <a:pt x="5988747" y="0"/>
                    <a:pt x="6023518" y="14403"/>
                    <a:pt x="6049155" y="40040"/>
                  </a:cubicBezTo>
                  <a:cubicBezTo>
                    <a:pt x="6074792" y="65677"/>
                    <a:pt x="6089194" y="100448"/>
                    <a:pt x="6089194" y="136704"/>
                  </a:cubicBezTo>
                  <a:lnTo>
                    <a:pt x="6089194" y="1230323"/>
                  </a:lnTo>
                  <a:cubicBezTo>
                    <a:pt x="6089194" y="1266579"/>
                    <a:pt x="6074791" y="1301350"/>
                    <a:pt x="6049155" y="1326987"/>
                  </a:cubicBezTo>
                  <a:cubicBezTo>
                    <a:pt x="6023518" y="1352624"/>
                    <a:pt x="5988747" y="1367026"/>
                    <a:pt x="5952491" y="1367026"/>
                  </a:cubicBezTo>
                  <a:lnTo>
                    <a:pt x="136703" y="1367026"/>
                  </a:lnTo>
                  <a:cubicBezTo>
                    <a:pt x="100447" y="1367026"/>
                    <a:pt x="65676" y="1352623"/>
                    <a:pt x="40039" y="1326987"/>
                  </a:cubicBezTo>
                  <a:cubicBezTo>
                    <a:pt x="14402" y="1301350"/>
                    <a:pt x="0" y="1266579"/>
                    <a:pt x="0" y="1230323"/>
                  </a:cubicBezTo>
                  <a:lnTo>
                    <a:pt x="0" y="136703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61959" tIns="161959" rIns="161959" bIns="16195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2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Σκοπός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763731" y="3212976"/>
              <a:ext cx="2808269" cy="1331584"/>
            </a:xfrm>
            <a:custGeom>
              <a:avLst/>
              <a:gdLst>
                <a:gd name="connsiteX0" fmla="*/ 0 w 3762817"/>
                <a:gd name="connsiteY0" fmla="*/ 136703 h 1367026"/>
                <a:gd name="connsiteX1" fmla="*/ 40040 w 3762817"/>
                <a:gd name="connsiteY1" fmla="*/ 40039 h 1367026"/>
                <a:gd name="connsiteX2" fmla="*/ 136704 w 3762817"/>
                <a:gd name="connsiteY2" fmla="*/ 0 h 1367026"/>
                <a:gd name="connsiteX3" fmla="*/ 3626114 w 3762817"/>
                <a:gd name="connsiteY3" fmla="*/ 0 h 1367026"/>
                <a:gd name="connsiteX4" fmla="*/ 3722778 w 3762817"/>
                <a:gd name="connsiteY4" fmla="*/ 40040 h 1367026"/>
                <a:gd name="connsiteX5" fmla="*/ 3762817 w 3762817"/>
                <a:gd name="connsiteY5" fmla="*/ 136704 h 1367026"/>
                <a:gd name="connsiteX6" fmla="*/ 3762817 w 3762817"/>
                <a:gd name="connsiteY6" fmla="*/ 1230323 h 1367026"/>
                <a:gd name="connsiteX7" fmla="*/ 3722778 w 3762817"/>
                <a:gd name="connsiteY7" fmla="*/ 1326987 h 1367026"/>
                <a:gd name="connsiteX8" fmla="*/ 3626114 w 3762817"/>
                <a:gd name="connsiteY8" fmla="*/ 1367026 h 1367026"/>
                <a:gd name="connsiteX9" fmla="*/ 136703 w 3762817"/>
                <a:gd name="connsiteY9" fmla="*/ 1367026 h 1367026"/>
                <a:gd name="connsiteX10" fmla="*/ 40039 w 3762817"/>
                <a:gd name="connsiteY10" fmla="*/ 1326987 h 1367026"/>
                <a:gd name="connsiteX11" fmla="*/ 0 w 3762817"/>
                <a:gd name="connsiteY11" fmla="*/ 1230323 h 1367026"/>
                <a:gd name="connsiteX12" fmla="*/ 0 w 3762817"/>
                <a:gd name="connsiteY12" fmla="*/ 136703 h 136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2817" h="1367026">
                  <a:moveTo>
                    <a:pt x="0" y="136703"/>
                  </a:moveTo>
                  <a:cubicBezTo>
                    <a:pt x="0" y="100447"/>
                    <a:pt x="14403" y="65676"/>
                    <a:pt x="40040" y="40039"/>
                  </a:cubicBezTo>
                  <a:cubicBezTo>
                    <a:pt x="65677" y="14402"/>
                    <a:pt x="100448" y="0"/>
                    <a:pt x="136704" y="0"/>
                  </a:cubicBezTo>
                  <a:lnTo>
                    <a:pt x="3626114" y="0"/>
                  </a:lnTo>
                  <a:cubicBezTo>
                    <a:pt x="3662370" y="0"/>
                    <a:pt x="3697141" y="14403"/>
                    <a:pt x="3722778" y="40040"/>
                  </a:cubicBezTo>
                  <a:cubicBezTo>
                    <a:pt x="3748415" y="65677"/>
                    <a:pt x="3762817" y="100448"/>
                    <a:pt x="3762817" y="136704"/>
                  </a:cubicBezTo>
                  <a:lnTo>
                    <a:pt x="3762817" y="1230323"/>
                  </a:lnTo>
                  <a:cubicBezTo>
                    <a:pt x="3762817" y="1266579"/>
                    <a:pt x="3748414" y="1301350"/>
                    <a:pt x="3722778" y="1326987"/>
                  </a:cubicBezTo>
                  <a:cubicBezTo>
                    <a:pt x="3697141" y="1352624"/>
                    <a:pt x="3662370" y="1367026"/>
                    <a:pt x="3626114" y="1367026"/>
                  </a:cubicBezTo>
                  <a:lnTo>
                    <a:pt x="136703" y="1367026"/>
                  </a:lnTo>
                  <a:cubicBezTo>
                    <a:pt x="100447" y="1367026"/>
                    <a:pt x="65676" y="1352623"/>
                    <a:pt x="40039" y="1326987"/>
                  </a:cubicBezTo>
                  <a:cubicBezTo>
                    <a:pt x="14402" y="1301350"/>
                    <a:pt x="0" y="1266579"/>
                    <a:pt x="0" y="1230323"/>
                  </a:cubicBezTo>
                  <a:lnTo>
                    <a:pt x="0" y="136703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6239" tIns="116239" rIns="116239" bIns="11623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000" b="1" kern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Διδασκαλία </a:t>
              </a:r>
              <a:r>
                <a:rPr lang="el-GR" sz="2000" b="1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της τοπικής Ιστορίας με πολυμεσικό τρόπο</a:t>
              </a:r>
              <a:r>
                <a:rPr lang="el-GR" sz="16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l-GR" sz="16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endParaRPr lang="el-GR" sz="16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763688" y="4725144"/>
              <a:ext cx="2808312" cy="1367026"/>
            </a:xfrm>
            <a:custGeom>
              <a:avLst/>
              <a:gdLst>
                <a:gd name="connsiteX0" fmla="*/ 0 w 1562799"/>
                <a:gd name="connsiteY0" fmla="*/ 136703 h 1367026"/>
                <a:gd name="connsiteX1" fmla="*/ 40040 w 1562799"/>
                <a:gd name="connsiteY1" fmla="*/ 40039 h 1367026"/>
                <a:gd name="connsiteX2" fmla="*/ 136704 w 1562799"/>
                <a:gd name="connsiteY2" fmla="*/ 0 h 1367026"/>
                <a:gd name="connsiteX3" fmla="*/ 1426096 w 1562799"/>
                <a:gd name="connsiteY3" fmla="*/ 0 h 1367026"/>
                <a:gd name="connsiteX4" fmla="*/ 1522760 w 1562799"/>
                <a:gd name="connsiteY4" fmla="*/ 40040 h 1367026"/>
                <a:gd name="connsiteX5" fmla="*/ 1562799 w 1562799"/>
                <a:gd name="connsiteY5" fmla="*/ 136704 h 1367026"/>
                <a:gd name="connsiteX6" fmla="*/ 1562799 w 1562799"/>
                <a:gd name="connsiteY6" fmla="*/ 1230323 h 1367026"/>
                <a:gd name="connsiteX7" fmla="*/ 1522760 w 1562799"/>
                <a:gd name="connsiteY7" fmla="*/ 1326987 h 1367026"/>
                <a:gd name="connsiteX8" fmla="*/ 1426096 w 1562799"/>
                <a:gd name="connsiteY8" fmla="*/ 1367026 h 1367026"/>
                <a:gd name="connsiteX9" fmla="*/ 136703 w 1562799"/>
                <a:gd name="connsiteY9" fmla="*/ 1367026 h 1367026"/>
                <a:gd name="connsiteX10" fmla="*/ 40039 w 1562799"/>
                <a:gd name="connsiteY10" fmla="*/ 1326987 h 1367026"/>
                <a:gd name="connsiteX11" fmla="*/ 0 w 1562799"/>
                <a:gd name="connsiteY11" fmla="*/ 1230323 h 1367026"/>
                <a:gd name="connsiteX12" fmla="*/ 0 w 1562799"/>
                <a:gd name="connsiteY12" fmla="*/ 136703 h 136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2799" h="1367026">
                  <a:moveTo>
                    <a:pt x="0" y="136703"/>
                  </a:moveTo>
                  <a:cubicBezTo>
                    <a:pt x="0" y="100447"/>
                    <a:pt x="14403" y="65676"/>
                    <a:pt x="40040" y="40039"/>
                  </a:cubicBezTo>
                  <a:cubicBezTo>
                    <a:pt x="65677" y="14402"/>
                    <a:pt x="100448" y="0"/>
                    <a:pt x="136704" y="0"/>
                  </a:cubicBezTo>
                  <a:lnTo>
                    <a:pt x="1426096" y="0"/>
                  </a:lnTo>
                  <a:cubicBezTo>
                    <a:pt x="1462352" y="0"/>
                    <a:pt x="1497123" y="14403"/>
                    <a:pt x="1522760" y="40040"/>
                  </a:cubicBezTo>
                  <a:cubicBezTo>
                    <a:pt x="1548397" y="65677"/>
                    <a:pt x="1562799" y="100448"/>
                    <a:pt x="1562799" y="136704"/>
                  </a:cubicBezTo>
                  <a:lnTo>
                    <a:pt x="1562799" y="1230323"/>
                  </a:lnTo>
                  <a:cubicBezTo>
                    <a:pt x="1562799" y="1266579"/>
                    <a:pt x="1548396" y="1301350"/>
                    <a:pt x="1522760" y="1326987"/>
                  </a:cubicBezTo>
                  <a:cubicBezTo>
                    <a:pt x="1497123" y="1352624"/>
                    <a:pt x="1462352" y="1367026"/>
                    <a:pt x="1426096" y="1367026"/>
                  </a:cubicBezTo>
                  <a:lnTo>
                    <a:pt x="136703" y="1367026"/>
                  </a:lnTo>
                  <a:cubicBezTo>
                    <a:pt x="100447" y="1367026"/>
                    <a:pt x="65676" y="1352623"/>
                    <a:pt x="40039" y="1326987"/>
                  </a:cubicBezTo>
                  <a:cubicBezTo>
                    <a:pt x="14402" y="1301350"/>
                    <a:pt x="0" y="1266579"/>
                    <a:pt x="0" y="1230323"/>
                  </a:cubicBezTo>
                  <a:lnTo>
                    <a:pt x="0" y="136703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6239" tIns="116239" rIns="116239" bIns="11623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Χωρο-ευαίσθητο παιχνίδι ΕΠ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644008" y="4725144"/>
              <a:ext cx="2889389" cy="1367026"/>
            </a:xfrm>
            <a:custGeom>
              <a:avLst/>
              <a:gdLst>
                <a:gd name="connsiteX0" fmla="*/ 0 w 2889389"/>
                <a:gd name="connsiteY0" fmla="*/ 136703 h 1367026"/>
                <a:gd name="connsiteX1" fmla="*/ 40040 w 2889389"/>
                <a:gd name="connsiteY1" fmla="*/ 40039 h 1367026"/>
                <a:gd name="connsiteX2" fmla="*/ 136704 w 2889389"/>
                <a:gd name="connsiteY2" fmla="*/ 0 h 1367026"/>
                <a:gd name="connsiteX3" fmla="*/ 2752686 w 2889389"/>
                <a:gd name="connsiteY3" fmla="*/ 0 h 1367026"/>
                <a:gd name="connsiteX4" fmla="*/ 2849350 w 2889389"/>
                <a:gd name="connsiteY4" fmla="*/ 40040 h 1367026"/>
                <a:gd name="connsiteX5" fmla="*/ 2889389 w 2889389"/>
                <a:gd name="connsiteY5" fmla="*/ 136704 h 1367026"/>
                <a:gd name="connsiteX6" fmla="*/ 2889389 w 2889389"/>
                <a:gd name="connsiteY6" fmla="*/ 1230323 h 1367026"/>
                <a:gd name="connsiteX7" fmla="*/ 2849350 w 2889389"/>
                <a:gd name="connsiteY7" fmla="*/ 1326987 h 1367026"/>
                <a:gd name="connsiteX8" fmla="*/ 2752686 w 2889389"/>
                <a:gd name="connsiteY8" fmla="*/ 1367026 h 1367026"/>
                <a:gd name="connsiteX9" fmla="*/ 136703 w 2889389"/>
                <a:gd name="connsiteY9" fmla="*/ 1367026 h 1367026"/>
                <a:gd name="connsiteX10" fmla="*/ 40039 w 2889389"/>
                <a:gd name="connsiteY10" fmla="*/ 1326987 h 1367026"/>
                <a:gd name="connsiteX11" fmla="*/ 0 w 2889389"/>
                <a:gd name="connsiteY11" fmla="*/ 1230323 h 1367026"/>
                <a:gd name="connsiteX12" fmla="*/ 0 w 2889389"/>
                <a:gd name="connsiteY12" fmla="*/ 136703 h 136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9389" h="1367026">
                  <a:moveTo>
                    <a:pt x="0" y="136703"/>
                  </a:moveTo>
                  <a:cubicBezTo>
                    <a:pt x="0" y="100447"/>
                    <a:pt x="14403" y="65676"/>
                    <a:pt x="40040" y="40039"/>
                  </a:cubicBezTo>
                  <a:cubicBezTo>
                    <a:pt x="65677" y="14402"/>
                    <a:pt x="100448" y="0"/>
                    <a:pt x="136704" y="0"/>
                  </a:cubicBezTo>
                  <a:lnTo>
                    <a:pt x="2752686" y="0"/>
                  </a:lnTo>
                  <a:cubicBezTo>
                    <a:pt x="2788942" y="0"/>
                    <a:pt x="2823713" y="14403"/>
                    <a:pt x="2849350" y="40040"/>
                  </a:cubicBezTo>
                  <a:cubicBezTo>
                    <a:pt x="2874987" y="65677"/>
                    <a:pt x="2889389" y="100448"/>
                    <a:pt x="2889389" y="136704"/>
                  </a:cubicBezTo>
                  <a:lnTo>
                    <a:pt x="2889389" y="1230323"/>
                  </a:lnTo>
                  <a:cubicBezTo>
                    <a:pt x="2889389" y="1266579"/>
                    <a:pt x="2874986" y="1301350"/>
                    <a:pt x="2849350" y="1326987"/>
                  </a:cubicBezTo>
                  <a:cubicBezTo>
                    <a:pt x="2823713" y="1352624"/>
                    <a:pt x="2788942" y="1367026"/>
                    <a:pt x="2752686" y="1367026"/>
                  </a:cubicBezTo>
                  <a:lnTo>
                    <a:pt x="136703" y="1367026"/>
                  </a:lnTo>
                  <a:cubicBezTo>
                    <a:pt x="100447" y="1367026"/>
                    <a:pt x="65676" y="1352623"/>
                    <a:pt x="40039" y="1326987"/>
                  </a:cubicBezTo>
                  <a:cubicBezTo>
                    <a:pt x="14402" y="1301350"/>
                    <a:pt x="0" y="1266579"/>
                    <a:pt x="0" y="1230323"/>
                  </a:cubicBezTo>
                  <a:lnTo>
                    <a:pt x="0" y="136703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6239" tIns="116239" rIns="116239" bIns="11623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Αξιοποίηση εφαρμογών ΕΠ και περιήγηση στο φυσικό περιβάλλον μέσω κινητών συσκευών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44008" y="3212976"/>
              <a:ext cx="2880320" cy="1367026"/>
            </a:xfrm>
            <a:custGeom>
              <a:avLst/>
              <a:gdLst>
                <a:gd name="connsiteX0" fmla="*/ 0 w 1588809"/>
                <a:gd name="connsiteY0" fmla="*/ 136703 h 1367026"/>
                <a:gd name="connsiteX1" fmla="*/ 40040 w 1588809"/>
                <a:gd name="connsiteY1" fmla="*/ 40039 h 1367026"/>
                <a:gd name="connsiteX2" fmla="*/ 136704 w 1588809"/>
                <a:gd name="connsiteY2" fmla="*/ 0 h 1367026"/>
                <a:gd name="connsiteX3" fmla="*/ 1452106 w 1588809"/>
                <a:gd name="connsiteY3" fmla="*/ 0 h 1367026"/>
                <a:gd name="connsiteX4" fmla="*/ 1548770 w 1588809"/>
                <a:gd name="connsiteY4" fmla="*/ 40040 h 1367026"/>
                <a:gd name="connsiteX5" fmla="*/ 1588809 w 1588809"/>
                <a:gd name="connsiteY5" fmla="*/ 136704 h 1367026"/>
                <a:gd name="connsiteX6" fmla="*/ 1588809 w 1588809"/>
                <a:gd name="connsiteY6" fmla="*/ 1230323 h 1367026"/>
                <a:gd name="connsiteX7" fmla="*/ 1548770 w 1588809"/>
                <a:gd name="connsiteY7" fmla="*/ 1326987 h 1367026"/>
                <a:gd name="connsiteX8" fmla="*/ 1452106 w 1588809"/>
                <a:gd name="connsiteY8" fmla="*/ 1367026 h 1367026"/>
                <a:gd name="connsiteX9" fmla="*/ 136703 w 1588809"/>
                <a:gd name="connsiteY9" fmla="*/ 1367026 h 1367026"/>
                <a:gd name="connsiteX10" fmla="*/ 40039 w 1588809"/>
                <a:gd name="connsiteY10" fmla="*/ 1326987 h 1367026"/>
                <a:gd name="connsiteX11" fmla="*/ 0 w 1588809"/>
                <a:gd name="connsiteY11" fmla="*/ 1230323 h 1367026"/>
                <a:gd name="connsiteX12" fmla="*/ 0 w 1588809"/>
                <a:gd name="connsiteY12" fmla="*/ 136703 h 136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809" h="1367026">
                  <a:moveTo>
                    <a:pt x="0" y="136703"/>
                  </a:moveTo>
                  <a:cubicBezTo>
                    <a:pt x="0" y="100447"/>
                    <a:pt x="14403" y="65676"/>
                    <a:pt x="40040" y="40039"/>
                  </a:cubicBezTo>
                  <a:cubicBezTo>
                    <a:pt x="65677" y="14402"/>
                    <a:pt x="100448" y="0"/>
                    <a:pt x="136704" y="0"/>
                  </a:cubicBezTo>
                  <a:lnTo>
                    <a:pt x="1452106" y="0"/>
                  </a:lnTo>
                  <a:cubicBezTo>
                    <a:pt x="1488362" y="0"/>
                    <a:pt x="1523133" y="14403"/>
                    <a:pt x="1548770" y="40040"/>
                  </a:cubicBezTo>
                  <a:cubicBezTo>
                    <a:pt x="1574407" y="65677"/>
                    <a:pt x="1588809" y="100448"/>
                    <a:pt x="1588809" y="136704"/>
                  </a:cubicBezTo>
                  <a:lnTo>
                    <a:pt x="1588809" y="1230323"/>
                  </a:lnTo>
                  <a:cubicBezTo>
                    <a:pt x="1588809" y="1266579"/>
                    <a:pt x="1574406" y="1301350"/>
                    <a:pt x="1548770" y="1326987"/>
                  </a:cubicBezTo>
                  <a:cubicBezTo>
                    <a:pt x="1523133" y="1352624"/>
                    <a:pt x="1488362" y="1367026"/>
                    <a:pt x="1452106" y="1367026"/>
                  </a:cubicBezTo>
                  <a:lnTo>
                    <a:pt x="136703" y="1367026"/>
                  </a:lnTo>
                  <a:cubicBezTo>
                    <a:pt x="100447" y="1367026"/>
                    <a:pt x="65676" y="1352623"/>
                    <a:pt x="40039" y="1326987"/>
                  </a:cubicBezTo>
                  <a:cubicBezTo>
                    <a:pt x="14402" y="1301350"/>
                    <a:pt x="0" y="1266579"/>
                    <a:pt x="0" y="1230323"/>
                  </a:cubicBezTo>
                  <a:lnTo>
                    <a:pt x="0" y="136703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6239" tIns="116239" rIns="116239" bIns="11623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Περιήγηση στον αρχαιολογικό χώρο της Ακρόπολης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25860"/>
            <a:ext cx="7416824" cy="90849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Παραγόμενο  Ε.Υ. 2/5</a:t>
            </a:r>
          </a:p>
        </p:txBody>
      </p:sp>
      <p:sp>
        <p:nvSpPr>
          <p:cNvPr id="7" name="Freeform 6"/>
          <p:cNvSpPr/>
          <p:nvPr/>
        </p:nvSpPr>
        <p:spPr>
          <a:xfrm>
            <a:off x="2767846" y="2276872"/>
            <a:ext cx="2634210" cy="741657"/>
          </a:xfrm>
          <a:custGeom>
            <a:avLst/>
            <a:gdLst>
              <a:gd name="connsiteX0" fmla="*/ 0 w 2634210"/>
              <a:gd name="connsiteY0" fmla="*/ 64175 h 641746"/>
              <a:gd name="connsiteX1" fmla="*/ 18796 w 2634210"/>
              <a:gd name="connsiteY1" fmla="*/ 18796 h 641746"/>
              <a:gd name="connsiteX2" fmla="*/ 64175 w 2634210"/>
              <a:gd name="connsiteY2" fmla="*/ 0 h 641746"/>
              <a:gd name="connsiteX3" fmla="*/ 2570035 w 2634210"/>
              <a:gd name="connsiteY3" fmla="*/ 0 h 641746"/>
              <a:gd name="connsiteX4" fmla="*/ 2615414 w 2634210"/>
              <a:gd name="connsiteY4" fmla="*/ 18796 h 641746"/>
              <a:gd name="connsiteX5" fmla="*/ 2634210 w 2634210"/>
              <a:gd name="connsiteY5" fmla="*/ 64175 h 641746"/>
              <a:gd name="connsiteX6" fmla="*/ 2634210 w 2634210"/>
              <a:gd name="connsiteY6" fmla="*/ 577571 h 641746"/>
              <a:gd name="connsiteX7" fmla="*/ 2615414 w 2634210"/>
              <a:gd name="connsiteY7" fmla="*/ 622950 h 641746"/>
              <a:gd name="connsiteX8" fmla="*/ 2570035 w 2634210"/>
              <a:gd name="connsiteY8" fmla="*/ 641746 h 641746"/>
              <a:gd name="connsiteX9" fmla="*/ 64175 w 2634210"/>
              <a:gd name="connsiteY9" fmla="*/ 641746 h 641746"/>
              <a:gd name="connsiteX10" fmla="*/ 18796 w 2634210"/>
              <a:gd name="connsiteY10" fmla="*/ 622950 h 641746"/>
              <a:gd name="connsiteX11" fmla="*/ 0 w 2634210"/>
              <a:gd name="connsiteY11" fmla="*/ 577571 h 641746"/>
              <a:gd name="connsiteX12" fmla="*/ 0 w 2634210"/>
              <a:gd name="connsiteY12" fmla="*/ 64175 h 64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4210" h="641746">
                <a:moveTo>
                  <a:pt x="0" y="64175"/>
                </a:moveTo>
                <a:cubicBezTo>
                  <a:pt x="0" y="47155"/>
                  <a:pt x="6761" y="30832"/>
                  <a:pt x="18796" y="18796"/>
                </a:cubicBezTo>
                <a:cubicBezTo>
                  <a:pt x="30831" y="6761"/>
                  <a:pt x="47154" y="0"/>
                  <a:pt x="64175" y="0"/>
                </a:cubicBezTo>
                <a:lnTo>
                  <a:pt x="2570035" y="0"/>
                </a:lnTo>
                <a:cubicBezTo>
                  <a:pt x="2587055" y="0"/>
                  <a:pt x="2603378" y="6761"/>
                  <a:pt x="2615414" y="18796"/>
                </a:cubicBezTo>
                <a:cubicBezTo>
                  <a:pt x="2627449" y="30831"/>
                  <a:pt x="2634210" y="47154"/>
                  <a:pt x="2634210" y="64175"/>
                </a:cubicBezTo>
                <a:lnTo>
                  <a:pt x="2634210" y="577571"/>
                </a:lnTo>
                <a:cubicBezTo>
                  <a:pt x="2634210" y="594591"/>
                  <a:pt x="2627449" y="610914"/>
                  <a:pt x="2615414" y="622950"/>
                </a:cubicBezTo>
                <a:cubicBezTo>
                  <a:pt x="2603379" y="634985"/>
                  <a:pt x="2587056" y="641746"/>
                  <a:pt x="2570035" y="641746"/>
                </a:cubicBezTo>
                <a:lnTo>
                  <a:pt x="64175" y="641746"/>
                </a:lnTo>
                <a:cubicBezTo>
                  <a:pt x="47155" y="641746"/>
                  <a:pt x="30832" y="634985"/>
                  <a:pt x="18796" y="622950"/>
                </a:cubicBezTo>
                <a:cubicBezTo>
                  <a:pt x="6761" y="610915"/>
                  <a:pt x="0" y="594592"/>
                  <a:pt x="0" y="577571"/>
                </a:cubicBezTo>
                <a:lnTo>
                  <a:pt x="0" y="64175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4996" tIns="94996" rIns="94996" bIns="9499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Περιεχόμενα</a:t>
            </a:r>
          </a:p>
        </p:txBody>
      </p:sp>
      <p:sp>
        <p:nvSpPr>
          <p:cNvPr id="8" name="Freeform 7"/>
          <p:cNvSpPr/>
          <p:nvPr/>
        </p:nvSpPr>
        <p:spPr>
          <a:xfrm>
            <a:off x="2123728" y="3018529"/>
            <a:ext cx="1961223" cy="2566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961223" y="0"/>
                </a:moveTo>
                <a:lnTo>
                  <a:pt x="1961223" y="128349"/>
                </a:lnTo>
                <a:lnTo>
                  <a:pt x="0" y="128349"/>
                </a:lnTo>
                <a:lnTo>
                  <a:pt x="0" y="256698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4139952" y="4509119"/>
            <a:ext cx="625703" cy="3317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25703" y="0"/>
                </a:moveTo>
                <a:lnTo>
                  <a:pt x="625703" y="128349"/>
                </a:lnTo>
                <a:lnTo>
                  <a:pt x="0" y="128349"/>
                </a:lnTo>
                <a:lnTo>
                  <a:pt x="0" y="256698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3059832" y="4509120"/>
            <a:ext cx="625703" cy="8640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8349"/>
                </a:lnTo>
                <a:lnTo>
                  <a:pt x="625703" y="128349"/>
                </a:lnTo>
                <a:lnTo>
                  <a:pt x="625703" y="256698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039356" y="4725144"/>
            <a:ext cx="3960440" cy="1490592"/>
          </a:xfrm>
          <a:custGeom>
            <a:avLst/>
            <a:gdLst>
              <a:gd name="connsiteX0" fmla="*/ 0 w 962620"/>
              <a:gd name="connsiteY0" fmla="*/ 64175 h 641746"/>
              <a:gd name="connsiteX1" fmla="*/ 18796 w 962620"/>
              <a:gd name="connsiteY1" fmla="*/ 18796 h 641746"/>
              <a:gd name="connsiteX2" fmla="*/ 64175 w 962620"/>
              <a:gd name="connsiteY2" fmla="*/ 0 h 641746"/>
              <a:gd name="connsiteX3" fmla="*/ 898445 w 962620"/>
              <a:gd name="connsiteY3" fmla="*/ 0 h 641746"/>
              <a:gd name="connsiteX4" fmla="*/ 943824 w 962620"/>
              <a:gd name="connsiteY4" fmla="*/ 18796 h 641746"/>
              <a:gd name="connsiteX5" fmla="*/ 962620 w 962620"/>
              <a:gd name="connsiteY5" fmla="*/ 64175 h 641746"/>
              <a:gd name="connsiteX6" fmla="*/ 962620 w 962620"/>
              <a:gd name="connsiteY6" fmla="*/ 577571 h 641746"/>
              <a:gd name="connsiteX7" fmla="*/ 943824 w 962620"/>
              <a:gd name="connsiteY7" fmla="*/ 622950 h 641746"/>
              <a:gd name="connsiteX8" fmla="*/ 898445 w 962620"/>
              <a:gd name="connsiteY8" fmla="*/ 641746 h 641746"/>
              <a:gd name="connsiteX9" fmla="*/ 64175 w 962620"/>
              <a:gd name="connsiteY9" fmla="*/ 641746 h 641746"/>
              <a:gd name="connsiteX10" fmla="*/ 18796 w 962620"/>
              <a:gd name="connsiteY10" fmla="*/ 622950 h 641746"/>
              <a:gd name="connsiteX11" fmla="*/ 0 w 962620"/>
              <a:gd name="connsiteY11" fmla="*/ 577571 h 641746"/>
              <a:gd name="connsiteX12" fmla="*/ 0 w 962620"/>
              <a:gd name="connsiteY12" fmla="*/ 64175 h 64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2620" h="641746">
                <a:moveTo>
                  <a:pt x="0" y="64175"/>
                </a:moveTo>
                <a:cubicBezTo>
                  <a:pt x="0" y="47155"/>
                  <a:pt x="6761" y="30832"/>
                  <a:pt x="18796" y="18796"/>
                </a:cubicBezTo>
                <a:cubicBezTo>
                  <a:pt x="30831" y="6761"/>
                  <a:pt x="47154" y="0"/>
                  <a:pt x="64175" y="0"/>
                </a:cubicBezTo>
                <a:lnTo>
                  <a:pt x="898445" y="0"/>
                </a:lnTo>
                <a:cubicBezTo>
                  <a:pt x="915465" y="0"/>
                  <a:pt x="931788" y="6761"/>
                  <a:pt x="943824" y="18796"/>
                </a:cubicBezTo>
                <a:cubicBezTo>
                  <a:pt x="955859" y="30831"/>
                  <a:pt x="962620" y="47154"/>
                  <a:pt x="962620" y="64175"/>
                </a:cubicBezTo>
                <a:lnTo>
                  <a:pt x="962620" y="577571"/>
                </a:lnTo>
                <a:cubicBezTo>
                  <a:pt x="962620" y="594591"/>
                  <a:pt x="955859" y="610914"/>
                  <a:pt x="943824" y="622950"/>
                </a:cubicBezTo>
                <a:cubicBezTo>
                  <a:pt x="931789" y="634985"/>
                  <a:pt x="915466" y="641746"/>
                  <a:pt x="898445" y="641746"/>
                </a:cubicBezTo>
                <a:lnTo>
                  <a:pt x="64175" y="641746"/>
                </a:lnTo>
                <a:cubicBezTo>
                  <a:pt x="47155" y="641746"/>
                  <a:pt x="30832" y="634985"/>
                  <a:pt x="18796" y="622950"/>
                </a:cubicBezTo>
                <a:cubicBezTo>
                  <a:pt x="6761" y="610915"/>
                  <a:pt x="0" y="594592"/>
                  <a:pt x="0" y="577571"/>
                </a:cubicBezTo>
                <a:lnTo>
                  <a:pt x="0" y="64175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90795" tIns="0" rIns="190795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l-GR" sz="18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Συμπληρωματικό ΕΥ που λειτουργεί και αυτόνομα στα πλαίσια της διδασκαλία της τοπικής Ιστορίας</a:t>
            </a:r>
            <a:endParaRPr lang="el-GR" sz="1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084952" y="3018529"/>
            <a:ext cx="1914844" cy="2566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8349"/>
                </a:lnTo>
                <a:lnTo>
                  <a:pt x="1914844" y="128349"/>
                </a:lnTo>
                <a:lnTo>
                  <a:pt x="1914844" y="256698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53277" y="3284985"/>
            <a:ext cx="3540902" cy="1233892"/>
          </a:xfrm>
          <a:custGeom>
            <a:avLst/>
            <a:gdLst>
              <a:gd name="connsiteX0" fmla="*/ 0 w 3540902"/>
              <a:gd name="connsiteY0" fmla="*/ 137791 h 1377907"/>
              <a:gd name="connsiteX1" fmla="*/ 40358 w 3540902"/>
              <a:gd name="connsiteY1" fmla="*/ 40358 h 1377907"/>
              <a:gd name="connsiteX2" fmla="*/ 137791 w 3540902"/>
              <a:gd name="connsiteY2" fmla="*/ 0 h 1377907"/>
              <a:gd name="connsiteX3" fmla="*/ 3403111 w 3540902"/>
              <a:gd name="connsiteY3" fmla="*/ 0 h 1377907"/>
              <a:gd name="connsiteX4" fmla="*/ 3500544 w 3540902"/>
              <a:gd name="connsiteY4" fmla="*/ 40358 h 1377907"/>
              <a:gd name="connsiteX5" fmla="*/ 3540902 w 3540902"/>
              <a:gd name="connsiteY5" fmla="*/ 137791 h 1377907"/>
              <a:gd name="connsiteX6" fmla="*/ 3540902 w 3540902"/>
              <a:gd name="connsiteY6" fmla="*/ 1240116 h 1377907"/>
              <a:gd name="connsiteX7" fmla="*/ 3500544 w 3540902"/>
              <a:gd name="connsiteY7" fmla="*/ 1337549 h 1377907"/>
              <a:gd name="connsiteX8" fmla="*/ 3403111 w 3540902"/>
              <a:gd name="connsiteY8" fmla="*/ 1377907 h 1377907"/>
              <a:gd name="connsiteX9" fmla="*/ 137791 w 3540902"/>
              <a:gd name="connsiteY9" fmla="*/ 1377907 h 1377907"/>
              <a:gd name="connsiteX10" fmla="*/ 40358 w 3540902"/>
              <a:gd name="connsiteY10" fmla="*/ 1337549 h 1377907"/>
              <a:gd name="connsiteX11" fmla="*/ 0 w 3540902"/>
              <a:gd name="connsiteY11" fmla="*/ 1240116 h 1377907"/>
              <a:gd name="connsiteX12" fmla="*/ 0 w 3540902"/>
              <a:gd name="connsiteY12" fmla="*/ 137791 h 137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0902" h="1377907">
                <a:moveTo>
                  <a:pt x="0" y="137791"/>
                </a:moveTo>
                <a:cubicBezTo>
                  <a:pt x="0" y="101247"/>
                  <a:pt x="14517" y="66199"/>
                  <a:pt x="40358" y="40358"/>
                </a:cubicBezTo>
                <a:cubicBezTo>
                  <a:pt x="66199" y="14517"/>
                  <a:pt x="101247" y="0"/>
                  <a:pt x="137791" y="0"/>
                </a:cubicBezTo>
                <a:lnTo>
                  <a:pt x="3403111" y="0"/>
                </a:lnTo>
                <a:cubicBezTo>
                  <a:pt x="3439655" y="0"/>
                  <a:pt x="3474703" y="14517"/>
                  <a:pt x="3500544" y="40358"/>
                </a:cubicBezTo>
                <a:cubicBezTo>
                  <a:pt x="3526385" y="66199"/>
                  <a:pt x="3540902" y="101247"/>
                  <a:pt x="3540902" y="137791"/>
                </a:cubicBezTo>
                <a:lnTo>
                  <a:pt x="3540902" y="1240116"/>
                </a:lnTo>
                <a:cubicBezTo>
                  <a:pt x="3540902" y="1276660"/>
                  <a:pt x="3526385" y="1311708"/>
                  <a:pt x="3500544" y="1337549"/>
                </a:cubicBezTo>
                <a:cubicBezTo>
                  <a:pt x="3474703" y="1363390"/>
                  <a:pt x="3439655" y="1377907"/>
                  <a:pt x="3403111" y="1377907"/>
                </a:cubicBezTo>
                <a:lnTo>
                  <a:pt x="137791" y="1377907"/>
                </a:lnTo>
                <a:cubicBezTo>
                  <a:pt x="101247" y="1377907"/>
                  <a:pt x="66199" y="1363390"/>
                  <a:pt x="40358" y="1337549"/>
                </a:cubicBezTo>
                <a:cubicBezTo>
                  <a:pt x="14517" y="1311708"/>
                  <a:pt x="0" y="1276660"/>
                  <a:pt x="0" y="1240116"/>
                </a:cubicBezTo>
                <a:lnTo>
                  <a:pt x="0" y="137791"/>
                </a:lnTo>
                <a:close/>
              </a:path>
            </a:pathLst>
          </a:cu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0795" tIns="0" rIns="190795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l-GR" sz="1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Ακρόπολη των Αθηνών από τα αρχαία χρόνια μέχρι σήμερα</a:t>
            </a:r>
          </a:p>
        </p:txBody>
      </p:sp>
      <p:sp>
        <p:nvSpPr>
          <p:cNvPr id="15" name="Freeform 14"/>
          <p:cNvSpPr/>
          <p:nvPr/>
        </p:nvSpPr>
        <p:spPr>
          <a:xfrm>
            <a:off x="4182966" y="3284984"/>
            <a:ext cx="3633660" cy="1233892"/>
          </a:xfrm>
          <a:custGeom>
            <a:avLst/>
            <a:gdLst>
              <a:gd name="connsiteX0" fmla="*/ 0 w 3633660"/>
              <a:gd name="connsiteY0" fmla="*/ 119556 h 1195555"/>
              <a:gd name="connsiteX1" fmla="*/ 35017 w 3633660"/>
              <a:gd name="connsiteY1" fmla="*/ 35017 h 1195555"/>
              <a:gd name="connsiteX2" fmla="*/ 119556 w 3633660"/>
              <a:gd name="connsiteY2" fmla="*/ 0 h 1195555"/>
              <a:gd name="connsiteX3" fmla="*/ 3514104 w 3633660"/>
              <a:gd name="connsiteY3" fmla="*/ 0 h 1195555"/>
              <a:gd name="connsiteX4" fmla="*/ 3598643 w 3633660"/>
              <a:gd name="connsiteY4" fmla="*/ 35017 h 1195555"/>
              <a:gd name="connsiteX5" fmla="*/ 3633660 w 3633660"/>
              <a:gd name="connsiteY5" fmla="*/ 119556 h 1195555"/>
              <a:gd name="connsiteX6" fmla="*/ 3633660 w 3633660"/>
              <a:gd name="connsiteY6" fmla="*/ 1075999 h 1195555"/>
              <a:gd name="connsiteX7" fmla="*/ 3598643 w 3633660"/>
              <a:gd name="connsiteY7" fmla="*/ 1160538 h 1195555"/>
              <a:gd name="connsiteX8" fmla="*/ 3514104 w 3633660"/>
              <a:gd name="connsiteY8" fmla="*/ 1195555 h 1195555"/>
              <a:gd name="connsiteX9" fmla="*/ 119556 w 3633660"/>
              <a:gd name="connsiteY9" fmla="*/ 1195555 h 1195555"/>
              <a:gd name="connsiteX10" fmla="*/ 35017 w 3633660"/>
              <a:gd name="connsiteY10" fmla="*/ 1160538 h 1195555"/>
              <a:gd name="connsiteX11" fmla="*/ 0 w 3633660"/>
              <a:gd name="connsiteY11" fmla="*/ 1075999 h 1195555"/>
              <a:gd name="connsiteX12" fmla="*/ 0 w 3633660"/>
              <a:gd name="connsiteY12" fmla="*/ 119556 h 11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3660" h="1195555">
                <a:moveTo>
                  <a:pt x="0" y="119556"/>
                </a:moveTo>
                <a:cubicBezTo>
                  <a:pt x="0" y="87848"/>
                  <a:pt x="12596" y="57438"/>
                  <a:pt x="35017" y="35017"/>
                </a:cubicBezTo>
                <a:cubicBezTo>
                  <a:pt x="57438" y="12596"/>
                  <a:pt x="87848" y="0"/>
                  <a:pt x="119556" y="0"/>
                </a:cubicBezTo>
                <a:lnTo>
                  <a:pt x="3514104" y="0"/>
                </a:lnTo>
                <a:cubicBezTo>
                  <a:pt x="3545812" y="0"/>
                  <a:pt x="3576222" y="12596"/>
                  <a:pt x="3598643" y="35017"/>
                </a:cubicBezTo>
                <a:cubicBezTo>
                  <a:pt x="3621064" y="57438"/>
                  <a:pt x="3633660" y="87848"/>
                  <a:pt x="3633660" y="119556"/>
                </a:cubicBezTo>
                <a:lnTo>
                  <a:pt x="3633660" y="1075999"/>
                </a:lnTo>
                <a:cubicBezTo>
                  <a:pt x="3633660" y="1107707"/>
                  <a:pt x="3621064" y="1138117"/>
                  <a:pt x="3598643" y="1160538"/>
                </a:cubicBezTo>
                <a:cubicBezTo>
                  <a:pt x="3576222" y="1182959"/>
                  <a:pt x="3545812" y="1195555"/>
                  <a:pt x="3514104" y="1195555"/>
                </a:cubicBezTo>
                <a:lnTo>
                  <a:pt x="119556" y="1195555"/>
                </a:lnTo>
                <a:cubicBezTo>
                  <a:pt x="87848" y="1195555"/>
                  <a:pt x="57438" y="1182959"/>
                  <a:pt x="35017" y="1160538"/>
                </a:cubicBezTo>
                <a:cubicBezTo>
                  <a:pt x="12596" y="1138117"/>
                  <a:pt x="0" y="1107707"/>
                  <a:pt x="0" y="1075999"/>
                </a:cubicBezTo>
                <a:lnTo>
                  <a:pt x="0" y="119556"/>
                </a:lnTo>
                <a:close/>
              </a:path>
            </a:pathLst>
          </a:cu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0795" tIns="0" rIns="190795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l-GR" sz="1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Α.Π.Σ (Δ’ Δημοτικού και Α’ Γυμνασίου)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344816" cy="10916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Παραγόμενο  Ε.Υ. 3/5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30691696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Παραγόμενο  Ε.Υ. 4/5</a:t>
            </a:r>
          </a:p>
        </p:txBody>
      </p:sp>
      <p:pic>
        <p:nvPicPr>
          <p:cNvPr id="4" name="Picture 3" descr="ΕΥ ΕΙΚΟΝ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6264696" cy="4850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386104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Η Ακρόπολη των Αθηνών</a:t>
            </a:r>
            <a:endParaRPr lang="el-GR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εικόνα_Viber_2023-10-29_17-50-56-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861048"/>
            <a:ext cx="3059435" cy="2782467"/>
          </a:xfrm>
          <a:prstGeom prst="rect">
            <a:avLst/>
          </a:prstGeom>
        </p:spPr>
      </p:pic>
      <p:grpSp>
        <p:nvGrpSpPr>
          <p:cNvPr id="13" name="Group 25">
            <a:extLst>
              <a:ext uri="{FF2B5EF4-FFF2-40B4-BE49-F238E27FC236}">
                <a16:creationId xmlns="" xmlns:a16="http://schemas.microsoft.com/office/drawing/2014/main" id="{DB854559-ADEA-4BA7-85AC-B4F642CDF8A2}"/>
              </a:ext>
            </a:extLst>
          </p:cNvPr>
          <p:cNvGrpSpPr/>
          <p:nvPr/>
        </p:nvGrpSpPr>
        <p:grpSpPr>
          <a:xfrm>
            <a:off x="3419872" y="2469561"/>
            <a:ext cx="1944216" cy="3407711"/>
            <a:chOff x="445712" y="1449040"/>
            <a:chExt cx="2113018" cy="392417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4" name="Rounded Rectangle 17">
              <a:extLst>
                <a:ext uri="{FF2B5EF4-FFF2-40B4-BE49-F238E27FC236}">
                  <a16:creationId xmlns="" xmlns:a16="http://schemas.microsoft.com/office/drawing/2014/main" id="{9E3EBB13-2507-4B7E-8383-3700ABFC0879}"/>
                </a:ext>
              </a:extLst>
            </p:cNvPr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9">
              <a:extLst>
                <a:ext uri="{FF2B5EF4-FFF2-40B4-BE49-F238E27FC236}">
                  <a16:creationId xmlns="" xmlns:a16="http://schemas.microsoft.com/office/drawing/2014/main" id="{018FD09D-A193-4CB3-8822-5A3BCF276516}"/>
                </a:ext>
              </a:extLst>
            </p:cNvPr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7" name="Group 24">
              <a:extLst>
                <a:ext uri="{FF2B5EF4-FFF2-40B4-BE49-F238E27FC236}">
                  <a16:creationId xmlns="" xmlns:a16="http://schemas.microsoft.com/office/drawing/2014/main" id="{B3D7894D-88E0-459B-9835-295680D71ABE}"/>
                </a:ext>
              </a:extLst>
            </p:cNvPr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2C207183-E9F4-4A16-B7AA-824358DB14D0}"/>
                  </a:ext>
                </a:extLst>
              </p:cNvPr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="" xmlns:a16="http://schemas.microsoft.com/office/drawing/2014/main" id="{3C2FFB2B-25D8-4BC3-99AC-AA5A9611C748}"/>
                  </a:ext>
                </a:extLst>
              </p:cNvPr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811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Παραγόμενο  Ε.Υ. 5/5</a:t>
            </a:r>
          </a:p>
        </p:txBody>
      </p:sp>
      <p:grpSp>
        <p:nvGrpSpPr>
          <p:cNvPr id="5" name="Group 25">
            <a:extLst>
              <a:ext uri="{FF2B5EF4-FFF2-40B4-BE49-F238E27FC236}">
                <a16:creationId xmlns="" xmlns:a16="http://schemas.microsoft.com/office/drawing/2014/main" id="{DB854559-ADEA-4BA7-85AC-B4F642CDF8A2}"/>
              </a:ext>
            </a:extLst>
          </p:cNvPr>
          <p:cNvGrpSpPr/>
          <p:nvPr/>
        </p:nvGrpSpPr>
        <p:grpSpPr>
          <a:xfrm>
            <a:off x="899592" y="2060848"/>
            <a:ext cx="2363006" cy="4388439"/>
            <a:chOff x="445712" y="1449040"/>
            <a:chExt cx="2113018" cy="392417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Rounded Rectangle 17">
              <a:extLst>
                <a:ext uri="{FF2B5EF4-FFF2-40B4-BE49-F238E27FC236}">
                  <a16:creationId xmlns="" xmlns:a16="http://schemas.microsoft.com/office/drawing/2014/main" id="{9E3EBB13-2507-4B7E-8383-3700ABFC0879}"/>
                </a:ext>
              </a:extLst>
            </p:cNvPr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19">
              <a:extLst>
                <a:ext uri="{FF2B5EF4-FFF2-40B4-BE49-F238E27FC236}">
                  <a16:creationId xmlns="" xmlns:a16="http://schemas.microsoft.com/office/drawing/2014/main" id="{018FD09D-A193-4CB3-8822-5A3BCF276516}"/>
                </a:ext>
              </a:extLst>
            </p:cNvPr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Group 24">
              <a:extLst>
                <a:ext uri="{FF2B5EF4-FFF2-40B4-BE49-F238E27FC236}">
                  <a16:creationId xmlns="" xmlns:a16="http://schemas.microsoft.com/office/drawing/2014/main" id="{B3D7894D-88E0-459B-9835-295680D71ABE}"/>
                </a:ext>
              </a:extLst>
            </p:cNvPr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2C207183-E9F4-4A16-B7AA-824358DB14D0}"/>
                  </a:ext>
                </a:extLst>
              </p:cNvPr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3C2FFB2B-25D8-4BC3-99AC-AA5A9611C748}"/>
                  </a:ext>
                </a:extLst>
              </p:cNvPr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564904"/>
            <a:ext cx="2332988" cy="323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275856" y="1628800"/>
            <a:ext cx="53580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O </a:t>
            </a:r>
            <a:r>
              <a:rPr lang="el-GR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Α</a:t>
            </a:r>
            <a:r>
              <a:rPr lang="en-US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r</a:t>
            </a:r>
            <a:r>
              <a:rPr lang="el-GR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χαιοσ περιπατοΣ στην Ακροπολη των Αθηνων</a:t>
            </a:r>
            <a:endParaRPr lang="el-G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Actionound_Βιντεο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491880" y="2708920"/>
            <a:ext cx="1824203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419872" y="314096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oudy Stout" pitchFamily="18" charset="0"/>
              </a:rPr>
              <a:t>PLAY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kropoli_fot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933056"/>
            <a:ext cx="3240360" cy="266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kropoli_foto2.jpg"/>
          <p:cNvPicPr>
            <a:picLocks noChangeAspect="1"/>
          </p:cNvPicPr>
          <p:nvPr/>
        </p:nvPicPr>
        <p:blipFill>
          <a:blip r:embed="rId4" cstate="print"/>
          <a:srcRect t="12512"/>
          <a:stretch>
            <a:fillRect/>
          </a:stretch>
        </p:blipFill>
        <p:spPr>
          <a:xfrm>
            <a:off x="4283968" y="1124744"/>
            <a:ext cx="32403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kropoli_foto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628800"/>
            <a:ext cx="3312368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76864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Μεθοδολογία έρευνας 1/3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1600" y="1916832"/>
            <a:ext cx="6840760" cy="4608511"/>
            <a:chOff x="1043608" y="1630649"/>
            <a:chExt cx="6480719" cy="4272793"/>
          </a:xfrm>
        </p:grpSpPr>
        <p:sp>
          <p:nvSpPr>
            <p:cNvPr id="7" name="Freeform 6"/>
            <p:cNvSpPr/>
            <p:nvPr/>
          </p:nvSpPr>
          <p:spPr>
            <a:xfrm>
              <a:off x="3376667" y="1711501"/>
              <a:ext cx="4147660" cy="646820"/>
            </a:xfrm>
            <a:custGeom>
              <a:avLst/>
              <a:gdLst>
                <a:gd name="connsiteX0" fmla="*/ 107805 w 646818"/>
                <a:gd name="connsiteY0" fmla="*/ 0 h 4147660"/>
                <a:gd name="connsiteX1" fmla="*/ 539013 w 646818"/>
                <a:gd name="connsiteY1" fmla="*/ 0 h 4147660"/>
                <a:gd name="connsiteX2" fmla="*/ 615243 w 646818"/>
                <a:gd name="connsiteY2" fmla="*/ 31575 h 4147660"/>
                <a:gd name="connsiteX3" fmla="*/ 646818 w 646818"/>
                <a:gd name="connsiteY3" fmla="*/ 107805 h 4147660"/>
                <a:gd name="connsiteX4" fmla="*/ 646818 w 646818"/>
                <a:gd name="connsiteY4" fmla="*/ 4147660 h 4147660"/>
                <a:gd name="connsiteX5" fmla="*/ 646818 w 646818"/>
                <a:gd name="connsiteY5" fmla="*/ 4147660 h 4147660"/>
                <a:gd name="connsiteX6" fmla="*/ 646818 w 646818"/>
                <a:gd name="connsiteY6" fmla="*/ 4147660 h 4147660"/>
                <a:gd name="connsiteX7" fmla="*/ 0 w 646818"/>
                <a:gd name="connsiteY7" fmla="*/ 4147660 h 4147660"/>
                <a:gd name="connsiteX8" fmla="*/ 0 w 646818"/>
                <a:gd name="connsiteY8" fmla="*/ 4147660 h 4147660"/>
                <a:gd name="connsiteX9" fmla="*/ 0 w 646818"/>
                <a:gd name="connsiteY9" fmla="*/ 4147660 h 4147660"/>
                <a:gd name="connsiteX10" fmla="*/ 0 w 646818"/>
                <a:gd name="connsiteY10" fmla="*/ 107805 h 4147660"/>
                <a:gd name="connsiteX11" fmla="*/ 31575 w 646818"/>
                <a:gd name="connsiteY11" fmla="*/ 31575 h 4147660"/>
                <a:gd name="connsiteX12" fmla="*/ 107805 w 646818"/>
                <a:gd name="connsiteY12" fmla="*/ 0 h 41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818" h="4147660">
                  <a:moveTo>
                    <a:pt x="646818" y="691292"/>
                  </a:moveTo>
                  <a:lnTo>
                    <a:pt x="646818" y="3456368"/>
                  </a:lnTo>
                  <a:cubicBezTo>
                    <a:pt x="646818" y="3639712"/>
                    <a:pt x="645047" y="3815540"/>
                    <a:pt x="641894" y="3945185"/>
                  </a:cubicBezTo>
                  <a:cubicBezTo>
                    <a:pt x="638741" y="4074825"/>
                    <a:pt x="634465" y="4147657"/>
                    <a:pt x="630006" y="4147657"/>
                  </a:cubicBezTo>
                  <a:lnTo>
                    <a:pt x="0" y="4147657"/>
                  </a:lnTo>
                  <a:lnTo>
                    <a:pt x="0" y="4147657"/>
                  </a:lnTo>
                  <a:lnTo>
                    <a:pt x="0" y="414765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630006" y="3"/>
                  </a:lnTo>
                  <a:cubicBezTo>
                    <a:pt x="634465" y="3"/>
                    <a:pt x="638741" y="72835"/>
                    <a:pt x="641894" y="202475"/>
                  </a:cubicBezTo>
                  <a:cubicBezTo>
                    <a:pt x="645047" y="332114"/>
                    <a:pt x="646818" y="507948"/>
                    <a:pt x="646818" y="691292"/>
                  </a:cubicBez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1" tIns="65866" rIns="100154" bIns="65866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Έρευνα πεδίου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043608" y="1630649"/>
              <a:ext cx="2333059" cy="808522"/>
            </a:xfrm>
            <a:custGeom>
              <a:avLst/>
              <a:gdLst>
                <a:gd name="connsiteX0" fmla="*/ 0 w 2333059"/>
                <a:gd name="connsiteY0" fmla="*/ 134756 h 808522"/>
                <a:gd name="connsiteX1" fmla="*/ 39469 w 2333059"/>
                <a:gd name="connsiteY1" fmla="*/ 39469 h 808522"/>
                <a:gd name="connsiteX2" fmla="*/ 134756 w 2333059"/>
                <a:gd name="connsiteY2" fmla="*/ 0 h 808522"/>
                <a:gd name="connsiteX3" fmla="*/ 2198303 w 2333059"/>
                <a:gd name="connsiteY3" fmla="*/ 0 h 808522"/>
                <a:gd name="connsiteX4" fmla="*/ 2293590 w 2333059"/>
                <a:gd name="connsiteY4" fmla="*/ 39469 h 808522"/>
                <a:gd name="connsiteX5" fmla="*/ 2333059 w 2333059"/>
                <a:gd name="connsiteY5" fmla="*/ 134756 h 808522"/>
                <a:gd name="connsiteX6" fmla="*/ 2333059 w 2333059"/>
                <a:gd name="connsiteY6" fmla="*/ 673766 h 808522"/>
                <a:gd name="connsiteX7" fmla="*/ 2293590 w 2333059"/>
                <a:gd name="connsiteY7" fmla="*/ 769053 h 808522"/>
                <a:gd name="connsiteX8" fmla="*/ 2198303 w 2333059"/>
                <a:gd name="connsiteY8" fmla="*/ 808522 h 808522"/>
                <a:gd name="connsiteX9" fmla="*/ 134756 w 2333059"/>
                <a:gd name="connsiteY9" fmla="*/ 808522 h 808522"/>
                <a:gd name="connsiteX10" fmla="*/ 39469 w 2333059"/>
                <a:gd name="connsiteY10" fmla="*/ 769053 h 808522"/>
                <a:gd name="connsiteX11" fmla="*/ 0 w 2333059"/>
                <a:gd name="connsiteY11" fmla="*/ 673766 h 808522"/>
                <a:gd name="connsiteX12" fmla="*/ 0 w 2333059"/>
                <a:gd name="connsiteY12" fmla="*/ 134756 h 80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059" h="808522">
                  <a:moveTo>
                    <a:pt x="0" y="134756"/>
                  </a:moveTo>
                  <a:cubicBezTo>
                    <a:pt x="0" y="99016"/>
                    <a:pt x="14198" y="64741"/>
                    <a:pt x="39469" y="39469"/>
                  </a:cubicBezTo>
                  <a:cubicBezTo>
                    <a:pt x="64741" y="14197"/>
                    <a:pt x="99016" y="0"/>
                    <a:pt x="134756" y="0"/>
                  </a:cubicBezTo>
                  <a:lnTo>
                    <a:pt x="2198303" y="0"/>
                  </a:lnTo>
                  <a:cubicBezTo>
                    <a:pt x="2234043" y="0"/>
                    <a:pt x="2268318" y="14198"/>
                    <a:pt x="2293590" y="39469"/>
                  </a:cubicBezTo>
                  <a:cubicBezTo>
                    <a:pt x="2318862" y="64741"/>
                    <a:pt x="2333059" y="99016"/>
                    <a:pt x="2333059" y="134756"/>
                  </a:cubicBezTo>
                  <a:lnTo>
                    <a:pt x="2333059" y="673766"/>
                  </a:lnTo>
                  <a:cubicBezTo>
                    <a:pt x="2333059" y="709506"/>
                    <a:pt x="2318862" y="743781"/>
                    <a:pt x="2293590" y="769053"/>
                  </a:cubicBezTo>
                  <a:cubicBezTo>
                    <a:pt x="2268318" y="794325"/>
                    <a:pt x="2234043" y="808522"/>
                    <a:pt x="2198303" y="808522"/>
                  </a:cubicBezTo>
                  <a:lnTo>
                    <a:pt x="134756" y="808522"/>
                  </a:lnTo>
                  <a:cubicBezTo>
                    <a:pt x="99016" y="808522"/>
                    <a:pt x="64741" y="794324"/>
                    <a:pt x="39469" y="769053"/>
                  </a:cubicBezTo>
                  <a:cubicBezTo>
                    <a:pt x="14197" y="743781"/>
                    <a:pt x="0" y="709506"/>
                    <a:pt x="0" y="673766"/>
                  </a:cubicBezTo>
                  <a:lnTo>
                    <a:pt x="0" y="13475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39" tIns="71854" rIns="104239" bIns="7185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Είδος έρευνας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043608" y="2479597"/>
              <a:ext cx="2333059" cy="808522"/>
            </a:xfrm>
            <a:custGeom>
              <a:avLst/>
              <a:gdLst>
                <a:gd name="connsiteX0" fmla="*/ 0 w 2333059"/>
                <a:gd name="connsiteY0" fmla="*/ 134756 h 808522"/>
                <a:gd name="connsiteX1" fmla="*/ 39469 w 2333059"/>
                <a:gd name="connsiteY1" fmla="*/ 39469 h 808522"/>
                <a:gd name="connsiteX2" fmla="*/ 134756 w 2333059"/>
                <a:gd name="connsiteY2" fmla="*/ 0 h 808522"/>
                <a:gd name="connsiteX3" fmla="*/ 2198303 w 2333059"/>
                <a:gd name="connsiteY3" fmla="*/ 0 h 808522"/>
                <a:gd name="connsiteX4" fmla="*/ 2293590 w 2333059"/>
                <a:gd name="connsiteY4" fmla="*/ 39469 h 808522"/>
                <a:gd name="connsiteX5" fmla="*/ 2333059 w 2333059"/>
                <a:gd name="connsiteY5" fmla="*/ 134756 h 808522"/>
                <a:gd name="connsiteX6" fmla="*/ 2333059 w 2333059"/>
                <a:gd name="connsiteY6" fmla="*/ 673766 h 808522"/>
                <a:gd name="connsiteX7" fmla="*/ 2293590 w 2333059"/>
                <a:gd name="connsiteY7" fmla="*/ 769053 h 808522"/>
                <a:gd name="connsiteX8" fmla="*/ 2198303 w 2333059"/>
                <a:gd name="connsiteY8" fmla="*/ 808522 h 808522"/>
                <a:gd name="connsiteX9" fmla="*/ 134756 w 2333059"/>
                <a:gd name="connsiteY9" fmla="*/ 808522 h 808522"/>
                <a:gd name="connsiteX10" fmla="*/ 39469 w 2333059"/>
                <a:gd name="connsiteY10" fmla="*/ 769053 h 808522"/>
                <a:gd name="connsiteX11" fmla="*/ 0 w 2333059"/>
                <a:gd name="connsiteY11" fmla="*/ 673766 h 808522"/>
                <a:gd name="connsiteX12" fmla="*/ 0 w 2333059"/>
                <a:gd name="connsiteY12" fmla="*/ 134756 h 80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059" h="808522">
                  <a:moveTo>
                    <a:pt x="0" y="134756"/>
                  </a:moveTo>
                  <a:cubicBezTo>
                    <a:pt x="0" y="99016"/>
                    <a:pt x="14198" y="64741"/>
                    <a:pt x="39469" y="39469"/>
                  </a:cubicBezTo>
                  <a:cubicBezTo>
                    <a:pt x="64741" y="14197"/>
                    <a:pt x="99016" y="0"/>
                    <a:pt x="134756" y="0"/>
                  </a:cubicBezTo>
                  <a:lnTo>
                    <a:pt x="2198303" y="0"/>
                  </a:lnTo>
                  <a:cubicBezTo>
                    <a:pt x="2234043" y="0"/>
                    <a:pt x="2268318" y="14198"/>
                    <a:pt x="2293590" y="39469"/>
                  </a:cubicBezTo>
                  <a:cubicBezTo>
                    <a:pt x="2318862" y="64741"/>
                    <a:pt x="2333059" y="99016"/>
                    <a:pt x="2333059" y="134756"/>
                  </a:cubicBezTo>
                  <a:lnTo>
                    <a:pt x="2333059" y="673766"/>
                  </a:lnTo>
                  <a:cubicBezTo>
                    <a:pt x="2333059" y="709506"/>
                    <a:pt x="2318862" y="743781"/>
                    <a:pt x="2293590" y="769053"/>
                  </a:cubicBezTo>
                  <a:cubicBezTo>
                    <a:pt x="2268318" y="794325"/>
                    <a:pt x="2234043" y="808522"/>
                    <a:pt x="2198303" y="808522"/>
                  </a:cubicBezTo>
                  <a:lnTo>
                    <a:pt x="134756" y="808522"/>
                  </a:lnTo>
                  <a:cubicBezTo>
                    <a:pt x="99016" y="808522"/>
                    <a:pt x="64741" y="794324"/>
                    <a:pt x="39469" y="769053"/>
                  </a:cubicBezTo>
                  <a:cubicBezTo>
                    <a:pt x="14197" y="743781"/>
                    <a:pt x="0" y="709506"/>
                    <a:pt x="0" y="673766"/>
                  </a:cubicBezTo>
                  <a:lnTo>
                    <a:pt x="0" y="13475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3158839"/>
                <a:satOff val="5324"/>
                <a:lumOff val="-6520"/>
                <a:alphaOff val="0"/>
              </a:schemeClr>
            </a:fillRef>
            <a:effectRef idx="2">
              <a:schemeClr val="accent2">
                <a:hueOff val="-3158839"/>
                <a:satOff val="5324"/>
                <a:lumOff val="-65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39" tIns="71854" rIns="104239" bIns="7185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Μεθοδολογική προσέγγιση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43608" y="3328546"/>
              <a:ext cx="2333059" cy="808522"/>
            </a:xfrm>
            <a:custGeom>
              <a:avLst/>
              <a:gdLst>
                <a:gd name="connsiteX0" fmla="*/ 0 w 2333059"/>
                <a:gd name="connsiteY0" fmla="*/ 134756 h 808522"/>
                <a:gd name="connsiteX1" fmla="*/ 39469 w 2333059"/>
                <a:gd name="connsiteY1" fmla="*/ 39469 h 808522"/>
                <a:gd name="connsiteX2" fmla="*/ 134756 w 2333059"/>
                <a:gd name="connsiteY2" fmla="*/ 0 h 808522"/>
                <a:gd name="connsiteX3" fmla="*/ 2198303 w 2333059"/>
                <a:gd name="connsiteY3" fmla="*/ 0 h 808522"/>
                <a:gd name="connsiteX4" fmla="*/ 2293590 w 2333059"/>
                <a:gd name="connsiteY4" fmla="*/ 39469 h 808522"/>
                <a:gd name="connsiteX5" fmla="*/ 2333059 w 2333059"/>
                <a:gd name="connsiteY5" fmla="*/ 134756 h 808522"/>
                <a:gd name="connsiteX6" fmla="*/ 2333059 w 2333059"/>
                <a:gd name="connsiteY6" fmla="*/ 673766 h 808522"/>
                <a:gd name="connsiteX7" fmla="*/ 2293590 w 2333059"/>
                <a:gd name="connsiteY7" fmla="*/ 769053 h 808522"/>
                <a:gd name="connsiteX8" fmla="*/ 2198303 w 2333059"/>
                <a:gd name="connsiteY8" fmla="*/ 808522 h 808522"/>
                <a:gd name="connsiteX9" fmla="*/ 134756 w 2333059"/>
                <a:gd name="connsiteY9" fmla="*/ 808522 h 808522"/>
                <a:gd name="connsiteX10" fmla="*/ 39469 w 2333059"/>
                <a:gd name="connsiteY10" fmla="*/ 769053 h 808522"/>
                <a:gd name="connsiteX11" fmla="*/ 0 w 2333059"/>
                <a:gd name="connsiteY11" fmla="*/ 673766 h 808522"/>
                <a:gd name="connsiteX12" fmla="*/ 0 w 2333059"/>
                <a:gd name="connsiteY12" fmla="*/ 134756 h 80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059" h="808522">
                  <a:moveTo>
                    <a:pt x="0" y="134756"/>
                  </a:moveTo>
                  <a:cubicBezTo>
                    <a:pt x="0" y="99016"/>
                    <a:pt x="14198" y="64741"/>
                    <a:pt x="39469" y="39469"/>
                  </a:cubicBezTo>
                  <a:cubicBezTo>
                    <a:pt x="64741" y="14197"/>
                    <a:pt x="99016" y="0"/>
                    <a:pt x="134756" y="0"/>
                  </a:cubicBezTo>
                  <a:lnTo>
                    <a:pt x="2198303" y="0"/>
                  </a:lnTo>
                  <a:cubicBezTo>
                    <a:pt x="2234043" y="0"/>
                    <a:pt x="2268318" y="14198"/>
                    <a:pt x="2293590" y="39469"/>
                  </a:cubicBezTo>
                  <a:cubicBezTo>
                    <a:pt x="2318862" y="64741"/>
                    <a:pt x="2333059" y="99016"/>
                    <a:pt x="2333059" y="134756"/>
                  </a:cubicBezTo>
                  <a:lnTo>
                    <a:pt x="2333059" y="673766"/>
                  </a:lnTo>
                  <a:cubicBezTo>
                    <a:pt x="2333059" y="709506"/>
                    <a:pt x="2318862" y="743781"/>
                    <a:pt x="2293590" y="769053"/>
                  </a:cubicBezTo>
                  <a:cubicBezTo>
                    <a:pt x="2268318" y="794325"/>
                    <a:pt x="2234043" y="808522"/>
                    <a:pt x="2198303" y="808522"/>
                  </a:cubicBezTo>
                  <a:lnTo>
                    <a:pt x="134756" y="808522"/>
                  </a:lnTo>
                  <a:cubicBezTo>
                    <a:pt x="99016" y="808522"/>
                    <a:pt x="64741" y="794324"/>
                    <a:pt x="39469" y="769053"/>
                  </a:cubicBezTo>
                  <a:cubicBezTo>
                    <a:pt x="14197" y="743781"/>
                    <a:pt x="0" y="709506"/>
                    <a:pt x="0" y="673766"/>
                  </a:cubicBezTo>
                  <a:lnTo>
                    <a:pt x="0" y="13475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317677"/>
                <a:satOff val="10648"/>
                <a:lumOff val="-13040"/>
                <a:alphaOff val="0"/>
              </a:schemeClr>
            </a:fillRef>
            <a:effectRef idx="2">
              <a:schemeClr val="accent2">
                <a:hueOff val="-6317677"/>
                <a:satOff val="10648"/>
                <a:lumOff val="-1304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39" tIns="71854" rIns="104239" bIns="7185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Χρονική περίοδος διεξαγωγής της έρευνας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76667" y="3343676"/>
              <a:ext cx="4147660" cy="646819"/>
            </a:xfrm>
            <a:custGeom>
              <a:avLst/>
              <a:gdLst>
                <a:gd name="connsiteX0" fmla="*/ 107805 w 646818"/>
                <a:gd name="connsiteY0" fmla="*/ 0 h 4147660"/>
                <a:gd name="connsiteX1" fmla="*/ 539013 w 646818"/>
                <a:gd name="connsiteY1" fmla="*/ 0 h 4147660"/>
                <a:gd name="connsiteX2" fmla="*/ 615243 w 646818"/>
                <a:gd name="connsiteY2" fmla="*/ 31575 h 4147660"/>
                <a:gd name="connsiteX3" fmla="*/ 646818 w 646818"/>
                <a:gd name="connsiteY3" fmla="*/ 107805 h 4147660"/>
                <a:gd name="connsiteX4" fmla="*/ 646818 w 646818"/>
                <a:gd name="connsiteY4" fmla="*/ 4147660 h 4147660"/>
                <a:gd name="connsiteX5" fmla="*/ 646818 w 646818"/>
                <a:gd name="connsiteY5" fmla="*/ 4147660 h 4147660"/>
                <a:gd name="connsiteX6" fmla="*/ 646818 w 646818"/>
                <a:gd name="connsiteY6" fmla="*/ 4147660 h 4147660"/>
                <a:gd name="connsiteX7" fmla="*/ 0 w 646818"/>
                <a:gd name="connsiteY7" fmla="*/ 4147660 h 4147660"/>
                <a:gd name="connsiteX8" fmla="*/ 0 w 646818"/>
                <a:gd name="connsiteY8" fmla="*/ 4147660 h 4147660"/>
                <a:gd name="connsiteX9" fmla="*/ 0 w 646818"/>
                <a:gd name="connsiteY9" fmla="*/ 4147660 h 4147660"/>
                <a:gd name="connsiteX10" fmla="*/ 0 w 646818"/>
                <a:gd name="connsiteY10" fmla="*/ 107805 h 4147660"/>
                <a:gd name="connsiteX11" fmla="*/ 31575 w 646818"/>
                <a:gd name="connsiteY11" fmla="*/ 31575 h 4147660"/>
                <a:gd name="connsiteX12" fmla="*/ 107805 w 646818"/>
                <a:gd name="connsiteY12" fmla="*/ 0 h 41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818" h="4147660">
                  <a:moveTo>
                    <a:pt x="646818" y="691292"/>
                  </a:moveTo>
                  <a:lnTo>
                    <a:pt x="646818" y="3456368"/>
                  </a:lnTo>
                  <a:cubicBezTo>
                    <a:pt x="646818" y="3639712"/>
                    <a:pt x="645047" y="3815540"/>
                    <a:pt x="641894" y="3945185"/>
                  </a:cubicBezTo>
                  <a:cubicBezTo>
                    <a:pt x="638741" y="4074825"/>
                    <a:pt x="634465" y="4147657"/>
                    <a:pt x="630006" y="4147657"/>
                  </a:cubicBezTo>
                  <a:lnTo>
                    <a:pt x="0" y="4147657"/>
                  </a:lnTo>
                  <a:lnTo>
                    <a:pt x="0" y="4147657"/>
                  </a:lnTo>
                  <a:lnTo>
                    <a:pt x="0" y="414765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630006" y="3"/>
                  </a:lnTo>
                  <a:cubicBezTo>
                    <a:pt x="634465" y="3"/>
                    <a:pt x="638741" y="72835"/>
                    <a:pt x="641894" y="202475"/>
                  </a:cubicBezTo>
                  <a:cubicBezTo>
                    <a:pt x="645047" y="332114"/>
                    <a:pt x="646818" y="507948"/>
                    <a:pt x="646818" y="691292"/>
                  </a:cubicBez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-6621809"/>
                <a:satOff val="-8373"/>
                <a:lumOff val="-2164"/>
                <a:alphaOff val="0"/>
              </a:schemeClr>
            </a:lnRef>
            <a:fillRef idx="1">
              <a:schemeClr val="accent2">
                <a:tint val="40000"/>
                <a:alpha val="90000"/>
                <a:hueOff val="-6621809"/>
                <a:satOff val="-8373"/>
                <a:lumOff val="-2164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6621809"/>
                <a:satOff val="-8373"/>
                <a:lumOff val="-216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1" tIns="65865" rIns="100154" bIns="65866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Μάρτιος-Ιούνιος 2023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43608" y="4177495"/>
              <a:ext cx="2333059" cy="808522"/>
            </a:xfrm>
            <a:custGeom>
              <a:avLst/>
              <a:gdLst>
                <a:gd name="connsiteX0" fmla="*/ 0 w 2333059"/>
                <a:gd name="connsiteY0" fmla="*/ 134756 h 808522"/>
                <a:gd name="connsiteX1" fmla="*/ 39469 w 2333059"/>
                <a:gd name="connsiteY1" fmla="*/ 39469 h 808522"/>
                <a:gd name="connsiteX2" fmla="*/ 134756 w 2333059"/>
                <a:gd name="connsiteY2" fmla="*/ 0 h 808522"/>
                <a:gd name="connsiteX3" fmla="*/ 2198303 w 2333059"/>
                <a:gd name="connsiteY3" fmla="*/ 0 h 808522"/>
                <a:gd name="connsiteX4" fmla="*/ 2293590 w 2333059"/>
                <a:gd name="connsiteY4" fmla="*/ 39469 h 808522"/>
                <a:gd name="connsiteX5" fmla="*/ 2333059 w 2333059"/>
                <a:gd name="connsiteY5" fmla="*/ 134756 h 808522"/>
                <a:gd name="connsiteX6" fmla="*/ 2333059 w 2333059"/>
                <a:gd name="connsiteY6" fmla="*/ 673766 h 808522"/>
                <a:gd name="connsiteX7" fmla="*/ 2293590 w 2333059"/>
                <a:gd name="connsiteY7" fmla="*/ 769053 h 808522"/>
                <a:gd name="connsiteX8" fmla="*/ 2198303 w 2333059"/>
                <a:gd name="connsiteY8" fmla="*/ 808522 h 808522"/>
                <a:gd name="connsiteX9" fmla="*/ 134756 w 2333059"/>
                <a:gd name="connsiteY9" fmla="*/ 808522 h 808522"/>
                <a:gd name="connsiteX10" fmla="*/ 39469 w 2333059"/>
                <a:gd name="connsiteY10" fmla="*/ 769053 h 808522"/>
                <a:gd name="connsiteX11" fmla="*/ 0 w 2333059"/>
                <a:gd name="connsiteY11" fmla="*/ 673766 h 808522"/>
                <a:gd name="connsiteX12" fmla="*/ 0 w 2333059"/>
                <a:gd name="connsiteY12" fmla="*/ 134756 h 80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059" h="808522">
                  <a:moveTo>
                    <a:pt x="0" y="134756"/>
                  </a:moveTo>
                  <a:cubicBezTo>
                    <a:pt x="0" y="99016"/>
                    <a:pt x="14198" y="64741"/>
                    <a:pt x="39469" y="39469"/>
                  </a:cubicBezTo>
                  <a:cubicBezTo>
                    <a:pt x="64741" y="14197"/>
                    <a:pt x="99016" y="0"/>
                    <a:pt x="134756" y="0"/>
                  </a:cubicBezTo>
                  <a:lnTo>
                    <a:pt x="2198303" y="0"/>
                  </a:lnTo>
                  <a:cubicBezTo>
                    <a:pt x="2234043" y="0"/>
                    <a:pt x="2268318" y="14198"/>
                    <a:pt x="2293590" y="39469"/>
                  </a:cubicBezTo>
                  <a:cubicBezTo>
                    <a:pt x="2318862" y="64741"/>
                    <a:pt x="2333059" y="99016"/>
                    <a:pt x="2333059" y="134756"/>
                  </a:cubicBezTo>
                  <a:lnTo>
                    <a:pt x="2333059" y="673766"/>
                  </a:lnTo>
                  <a:cubicBezTo>
                    <a:pt x="2333059" y="709506"/>
                    <a:pt x="2318862" y="743781"/>
                    <a:pt x="2293590" y="769053"/>
                  </a:cubicBezTo>
                  <a:cubicBezTo>
                    <a:pt x="2268318" y="794325"/>
                    <a:pt x="2234043" y="808522"/>
                    <a:pt x="2198303" y="808522"/>
                  </a:cubicBezTo>
                  <a:lnTo>
                    <a:pt x="134756" y="808522"/>
                  </a:lnTo>
                  <a:cubicBezTo>
                    <a:pt x="99016" y="808522"/>
                    <a:pt x="64741" y="794324"/>
                    <a:pt x="39469" y="769053"/>
                  </a:cubicBezTo>
                  <a:cubicBezTo>
                    <a:pt x="14197" y="743781"/>
                    <a:pt x="0" y="709506"/>
                    <a:pt x="0" y="673766"/>
                  </a:cubicBezTo>
                  <a:lnTo>
                    <a:pt x="0" y="13475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9476516"/>
                <a:satOff val="15973"/>
                <a:lumOff val="-19559"/>
                <a:alphaOff val="0"/>
              </a:schemeClr>
            </a:fillRef>
            <a:effectRef idx="2">
              <a:schemeClr val="accent2">
                <a:hueOff val="-9476516"/>
                <a:satOff val="15973"/>
                <a:lumOff val="-195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39" tIns="71854" rIns="104239" bIns="7185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Ερευνητικό εργαλείο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76667" y="5107295"/>
              <a:ext cx="4147660" cy="796147"/>
            </a:xfrm>
            <a:custGeom>
              <a:avLst/>
              <a:gdLst>
                <a:gd name="connsiteX0" fmla="*/ 107805 w 646818"/>
                <a:gd name="connsiteY0" fmla="*/ 0 h 4147660"/>
                <a:gd name="connsiteX1" fmla="*/ 539013 w 646818"/>
                <a:gd name="connsiteY1" fmla="*/ 0 h 4147660"/>
                <a:gd name="connsiteX2" fmla="*/ 615243 w 646818"/>
                <a:gd name="connsiteY2" fmla="*/ 31575 h 4147660"/>
                <a:gd name="connsiteX3" fmla="*/ 646818 w 646818"/>
                <a:gd name="connsiteY3" fmla="*/ 107805 h 4147660"/>
                <a:gd name="connsiteX4" fmla="*/ 646818 w 646818"/>
                <a:gd name="connsiteY4" fmla="*/ 4147660 h 4147660"/>
                <a:gd name="connsiteX5" fmla="*/ 646818 w 646818"/>
                <a:gd name="connsiteY5" fmla="*/ 4147660 h 4147660"/>
                <a:gd name="connsiteX6" fmla="*/ 646818 w 646818"/>
                <a:gd name="connsiteY6" fmla="*/ 4147660 h 4147660"/>
                <a:gd name="connsiteX7" fmla="*/ 0 w 646818"/>
                <a:gd name="connsiteY7" fmla="*/ 4147660 h 4147660"/>
                <a:gd name="connsiteX8" fmla="*/ 0 w 646818"/>
                <a:gd name="connsiteY8" fmla="*/ 4147660 h 4147660"/>
                <a:gd name="connsiteX9" fmla="*/ 0 w 646818"/>
                <a:gd name="connsiteY9" fmla="*/ 4147660 h 4147660"/>
                <a:gd name="connsiteX10" fmla="*/ 0 w 646818"/>
                <a:gd name="connsiteY10" fmla="*/ 107805 h 4147660"/>
                <a:gd name="connsiteX11" fmla="*/ 31575 w 646818"/>
                <a:gd name="connsiteY11" fmla="*/ 31575 h 4147660"/>
                <a:gd name="connsiteX12" fmla="*/ 107805 w 646818"/>
                <a:gd name="connsiteY12" fmla="*/ 0 h 41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818" h="4147660">
                  <a:moveTo>
                    <a:pt x="646818" y="691292"/>
                  </a:moveTo>
                  <a:lnTo>
                    <a:pt x="646818" y="3456368"/>
                  </a:lnTo>
                  <a:cubicBezTo>
                    <a:pt x="646818" y="3639712"/>
                    <a:pt x="645047" y="3815540"/>
                    <a:pt x="641894" y="3945185"/>
                  </a:cubicBezTo>
                  <a:cubicBezTo>
                    <a:pt x="638741" y="4074825"/>
                    <a:pt x="634465" y="4147657"/>
                    <a:pt x="630006" y="4147657"/>
                  </a:cubicBezTo>
                  <a:lnTo>
                    <a:pt x="0" y="4147657"/>
                  </a:lnTo>
                  <a:lnTo>
                    <a:pt x="0" y="4147657"/>
                  </a:lnTo>
                  <a:lnTo>
                    <a:pt x="0" y="414765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630006" y="3"/>
                  </a:lnTo>
                  <a:cubicBezTo>
                    <a:pt x="634465" y="3"/>
                    <a:pt x="638741" y="72835"/>
                    <a:pt x="641894" y="202475"/>
                  </a:cubicBezTo>
                  <a:cubicBezTo>
                    <a:pt x="645047" y="332114"/>
                    <a:pt x="646818" y="507948"/>
                    <a:pt x="646818" y="691292"/>
                  </a:cubicBez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-13243618"/>
                <a:satOff val="-16747"/>
                <a:lumOff val="-4329"/>
                <a:alphaOff val="0"/>
              </a:schemeClr>
            </a:lnRef>
            <a:fillRef idx="1">
              <a:schemeClr val="accent2">
                <a:tint val="40000"/>
                <a:alpha val="90000"/>
                <a:hueOff val="-13243618"/>
                <a:satOff val="-16747"/>
                <a:lumOff val="-432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3243618"/>
                <a:satOff val="-16747"/>
                <a:lumOff val="-432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1" tIns="65865" rIns="100154" bIns="65866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 Μαθητές Στ΄Δημοτικού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 εκπαιδευτικοί/ειδικοί στην </a:t>
              </a:r>
              <a:r>
                <a:rPr lang="el-GR" sz="200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ΕξΑΕ (Σκόπιμη Δειγματοληψία)</a:t>
              </a:r>
              <a:endParaRPr lang="el-GR" sz="20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43608" y="5026444"/>
              <a:ext cx="2333059" cy="808522"/>
            </a:xfrm>
            <a:custGeom>
              <a:avLst/>
              <a:gdLst>
                <a:gd name="connsiteX0" fmla="*/ 0 w 2333059"/>
                <a:gd name="connsiteY0" fmla="*/ 134756 h 808522"/>
                <a:gd name="connsiteX1" fmla="*/ 39469 w 2333059"/>
                <a:gd name="connsiteY1" fmla="*/ 39469 h 808522"/>
                <a:gd name="connsiteX2" fmla="*/ 134756 w 2333059"/>
                <a:gd name="connsiteY2" fmla="*/ 0 h 808522"/>
                <a:gd name="connsiteX3" fmla="*/ 2198303 w 2333059"/>
                <a:gd name="connsiteY3" fmla="*/ 0 h 808522"/>
                <a:gd name="connsiteX4" fmla="*/ 2293590 w 2333059"/>
                <a:gd name="connsiteY4" fmla="*/ 39469 h 808522"/>
                <a:gd name="connsiteX5" fmla="*/ 2333059 w 2333059"/>
                <a:gd name="connsiteY5" fmla="*/ 134756 h 808522"/>
                <a:gd name="connsiteX6" fmla="*/ 2333059 w 2333059"/>
                <a:gd name="connsiteY6" fmla="*/ 673766 h 808522"/>
                <a:gd name="connsiteX7" fmla="*/ 2293590 w 2333059"/>
                <a:gd name="connsiteY7" fmla="*/ 769053 h 808522"/>
                <a:gd name="connsiteX8" fmla="*/ 2198303 w 2333059"/>
                <a:gd name="connsiteY8" fmla="*/ 808522 h 808522"/>
                <a:gd name="connsiteX9" fmla="*/ 134756 w 2333059"/>
                <a:gd name="connsiteY9" fmla="*/ 808522 h 808522"/>
                <a:gd name="connsiteX10" fmla="*/ 39469 w 2333059"/>
                <a:gd name="connsiteY10" fmla="*/ 769053 h 808522"/>
                <a:gd name="connsiteX11" fmla="*/ 0 w 2333059"/>
                <a:gd name="connsiteY11" fmla="*/ 673766 h 808522"/>
                <a:gd name="connsiteX12" fmla="*/ 0 w 2333059"/>
                <a:gd name="connsiteY12" fmla="*/ 134756 h 80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059" h="808522">
                  <a:moveTo>
                    <a:pt x="0" y="134756"/>
                  </a:moveTo>
                  <a:cubicBezTo>
                    <a:pt x="0" y="99016"/>
                    <a:pt x="14198" y="64741"/>
                    <a:pt x="39469" y="39469"/>
                  </a:cubicBezTo>
                  <a:cubicBezTo>
                    <a:pt x="64741" y="14197"/>
                    <a:pt x="99016" y="0"/>
                    <a:pt x="134756" y="0"/>
                  </a:cubicBezTo>
                  <a:lnTo>
                    <a:pt x="2198303" y="0"/>
                  </a:lnTo>
                  <a:cubicBezTo>
                    <a:pt x="2234043" y="0"/>
                    <a:pt x="2268318" y="14198"/>
                    <a:pt x="2293590" y="39469"/>
                  </a:cubicBezTo>
                  <a:cubicBezTo>
                    <a:pt x="2318862" y="64741"/>
                    <a:pt x="2333059" y="99016"/>
                    <a:pt x="2333059" y="134756"/>
                  </a:cubicBezTo>
                  <a:lnTo>
                    <a:pt x="2333059" y="673766"/>
                  </a:lnTo>
                  <a:cubicBezTo>
                    <a:pt x="2333059" y="709506"/>
                    <a:pt x="2318862" y="743781"/>
                    <a:pt x="2293590" y="769053"/>
                  </a:cubicBezTo>
                  <a:cubicBezTo>
                    <a:pt x="2268318" y="794325"/>
                    <a:pt x="2234043" y="808522"/>
                    <a:pt x="2198303" y="808522"/>
                  </a:cubicBezTo>
                  <a:lnTo>
                    <a:pt x="134756" y="808522"/>
                  </a:lnTo>
                  <a:cubicBezTo>
                    <a:pt x="99016" y="808522"/>
                    <a:pt x="64741" y="794324"/>
                    <a:pt x="39469" y="769053"/>
                  </a:cubicBezTo>
                  <a:cubicBezTo>
                    <a:pt x="14197" y="743781"/>
                    <a:pt x="0" y="709506"/>
                    <a:pt x="0" y="673766"/>
                  </a:cubicBezTo>
                  <a:lnTo>
                    <a:pt x="0" y="13475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2635355"/>
                <a:satOff val="21297"/>
                <a:lumOff val="-26079"/>
                <a:alphaOff val="0"/>
              </a:schemeClr>
            </a:fillRef>
            <a:effectRef idx="2">
              <a:schemeClr val="accent2">
                <a:hueOff val="-12635355"/>
                <a:satOff val="21297"/>
                <a:lumOff val="-260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39" tIns="71854" rIns="104239" bIns="7185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Δείγμα της έρευνας</a:t>
              </a:r>
            </a:p>
          </p:txBody>
        </p:sp>
      </p:grpSp>
      <p:sp>
        <p:nvSpPr>
          <p:cNvPr id="15" name="Freeform 14"/>
          <p:cNvSpPr/>
          <p:nvPr/>
        </p:nvSpPr>
        <p:spPr>
          <a:xfrm>
            <a:off x="3419872" y="2852936"/>
            <a:ext cx="4392488" cy="646820"/>
          </a:xfrm>
          <a:custGeom>
            <a:avLst/>
            <a:gdLst>
              <a:gd name="connsiteX0" fmla="*/ 107805 w 646818"/>
              <a:gd name="connsiteY0" fmla="*/ 0 h 4147660"/>
              <a:gd name="connsiteX1" fmla="*/ 539013 w 646818"/>
              <a:gd name="connsiteY1" fmla="*/ 0 h 4147660"/>
              <a:gd name="connsiteX2" fmla="*/ 615243 w 646818"/>
              <a:gd name="connsiteY2" fmla="*/ 31575 h 4147660"/>
              <a:gd name="connsiteX3" fmla="*/ 646818 w 646818"/>
              <a:gd name="connsiteY3" fmla="*/ 107805 h 4147660"/>
              <a:gd name="connsiteX4" fmla="*/ 646818 w 646818"/>
              <a:gd name="connsiteY4" fmla="*/ 4147660 h 4147660"/>
              <a:gd name="connsiteX5" fmla="*/ 646818 w 646818"/>
              <a:gd name="connsiteY5" fmla="*/ 4147660 h 4147660"/>
              <a:gd name="connsiteX6" fmla="*/ 646818 w 646818"/>
              <a:gd name="connsiteY6" fmla="*/ 4147660 h 4147660"/>
              <a:gd name="connsiteX7" fmla="*/ 0 w 646818"/>
              <a:gd name="connsiteY7" fmla="*/ 4147660 h 4147660"/>
              <a:gd name="connsiteX8" fmla="*/ 0 w 646818"/>
              <a:gd name="connsiteY8" fmla="*/ 4147660 h 4147660"/>
              <a:gd name="connsiteX9" fmla="*/ 0 w 646818"/>
              <a:gd name="connsiteY9" fmla="*/ 4147660 h 4147660"/>
              <a:gd name="connsiteX10" fmla="*/ 0 w 646818"/>
              <a:gd name="connsiteY10" fmla="*/ 107805 h 4147660"/>
              <a:gd name="connsiteX11" fmla="*/ 31575 w 646818"/>
              <a:gd name="connsiteY11" fmla="*/ 31575 h 4147660"/>
              <a:gd name="connsiteX12" fmla="*/ 107805 w 646818"/>
              <a:gd name="connsiteY12" fmla="*/ 0 h 414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818" h="4147660">
                <a:moveTo>
                  <a:pt x="646818" y="691292"/>
                </a:moveTo>
                <a:lnTo>
                  <a:pt x="646818" y="3456368"/>
                </a:lnTo>
                <a:cubicBezTo>
                  <a:pt x="646818" y="3639712"/>
                  <a:pt x="645047" y="3815540"/>
                  <a:pt x="641894" y="3945185"/>
                </a:cubicBezTo>
                <a:cubicBezTo>
                  <a:pt x="638741" y="4074825"/>
                  <a:pt x="634465" y="4147657"/>
                  <a:pt x="630006" y="4147657"/>
                </a:cubicBezTo>
                <a:lnTo>
                  <a:pt x="0" y="4147657"/>
                </a:lnTo>
                <a:lnTo>
                  <a:pt x="0" y="4147657"/>
                </a:lnTo>
                <a:lnTo>
                  <a:pt x="0" y="4147657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630006" y="3"/>
                </a:lnTo>
                <a:cubicBezTo>
                  <a:pt x="634465" y="3"/>
                  <a:pt x="638741" y="72835"/>
                  <a:pt x="641894" y="202475"/>
                </a:cubicBezTo>
                <a:cubicBezTo>
                  <a:pt x="645047" y="332114"/>
                  <a:pt x="646818" y="507948"/>
                  <a:pt x="646818" y="691292"/>
                </a:cubicBezTo>
                <a:close/>
              </a:path>
            </a:pathLst>
          </a:custGeom>
          <a:solidFill>
            <a:srgbClr val="90CCAF">
              <a:alpha val="90000"/>
            </a:srgb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1" tIns="65866" rIns="100154" bIns="65866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Ποιοτική</a:t>
            </a:r>
            <a:endParaRPr lang="el-G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419872" y="4797152"/>
            <a:ext cx="4392488" cy="646820"/>
          </a:xfrm>
          <a:custGeom>
            <a:avLst/>
            <a:gdLst>
              <a:gd name="connsiteX0" fmla="*/ 107805 w 646818"/>
              <a:gd name="connsiteY0" fmla="*/ 0 h 4147660"/>
              <a:gd name="connsiteX1" fmla="*/ 539013 w 646818"/>
              <a:gd name="connsiteY1" fmla="*/ 0 h 4147660"/>
              <a:gd name="connsiteX2" fmla="*/ 615243 w 646818"/>
              <a:gd name="connsiteY2" fmla="*/ 31575 h 4147660"/>
              <a:gd name="connsiteX3" fmla="*/ 646818 w 646818"/>
              <a:gd name="connsiteY3" fmla="*/ 107805 h 4147660"/>
              <a:gd name="connsiteX4" fmla="*/ 646818 w 646818"/>
              <a:gd name="connsiteY4" fmla="*/ 4147660 h 4147660"/>
              <a:gd name="connsiteX5" fmla="*/ 646818 w 646818"/>
              <a:gd name="connsiteY5" fmla="*/ 4147660 h 4147660"/>
              <a:gd name="connsiteX6" fmla="*/ 646818 w 646818"/>
              <a:gd name="connsiteY6" fmla="*/ 4147660 h 4147660"/>
              <a:gd name="connsiteX7" fmla="*/ 0 w 646818"/>
              <a:gd name="connsiteY7" fmla="*/ 4147660 h 4147660"/>
              <a:gd name="connsiteX8" fmla="*/ 0 w 646818"/>
              <a:gd name="connsiteY8" fmla="*/ 4147660 h 4147660"/>
              <a:gd name="connsiteX9" fmla="*/ 0 w 646818"/>
              <a:gd name="connsiteY9" fmla="*/ 4147660 h 4147660"/>
              <a:gd name="connsiteX10" fmla="*/ 0 w 646818"/>
              <a:gd name="connsiteY10" fmla="*/ 107805 h 4147660"/>
              <a:gd name="connsiteX11" fmla="*/ 31575 w 646818"/>
              <a:gd name="connsiteY11" fmla="*/ 31575 h 4147660"/>
              <a:gd name="connsiteX12" fmla="*/ 107805 w 646818"/>
              <a:gd name="connsiteY12" fmla="*/ 0 h 414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818" h="4147660">
                <a:moveTo>
                  <a:pt x="646818" y="691292"/>
                </a:moveTo>
                <a:lnTo>
                  <a:pt x="646818" y="3456368"/>
                </a:lnTo>
                <a:cubicBezTo>
                  <a:pt x="646818" y="3639712"/>
                  <a:pt x="645047" y="3815540"/>
                  <a:pt x="641894" y="3945185"/>
                </a:cubicBezTo>
                <a:cubicBezTo>
                  <a:pt x="638741" y="4074825"/>
                  <a:pt x="634465" y="4147657"/>
                  <a:pt x="630006" y="4147657"/>
                </a:cubicBezTo>
                <a:lnTo>
                  <a:pt x="0" y="4147657"/>
                </a:lnTo>
                <a:lnTo>
                  <a:pt x="0" y="4147657"/>
                </a:lnTo>
                <a:lnTo>
                  <a:pt x="0" y="4147657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630006" y="3"/>
                </a:lnTo>
                <a:cubicBezTo>
                  <a:pt x="634465" y="3"/>
                  <a:pt x="638741" y="72835"/>
                  <a:pt x="641894" y="202475"/>
                </a:cubicBezTo>
                <a:cubicBezTo>
                  <a:pt x="645047" y="332114"/>
                  <a:pt x="646818" y="507948"/>
                  <a:pt x="646818" y="691292"/>
                </a:cubicBezTo>
                <a:close/>
              </a:path>
            </a:pathLst>
          </a:custGeom>
          <a:solidFill>
            <a:schemeClr val="bg2">
              <a:lumMod val="90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1" tIns="65866" rIns="100154" bIns="65866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Ερωτηματολόγια μαθητών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l-GR" sz="20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Ερωτηματολόγια ειδικών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7020272" y="836712"/>
            <a:ext cx="1547664" cy="1512168"/>
          </a:xfrm>
          <a:prstGeom prst="flowChartConnector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119675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Κύριο ΕΥ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15 - Ευθεία γραμμή σύνδεσης"/>
          <p:cNvCxnSpPr/>
          <p:nvPr/>
        </p:nvCxnSpPr>
        <p:spPr bwMode="auto">
          <a:xfrm>
            <a:off x="1789760" y="104538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15 - Ευθεία γραμμή σύνδεσης"/>
          <p:cNvCxnSpPr/>
          <p:nvPr/>
        </p:nvCxnSpPr>
        <p:spPr bwMode="auto">
          <a:xfrm flipV="1">
            <a:off x="1789760" y="1101540"/>
            <a:ext cx="703418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/>
        </p:nvCxnSpPr>
        <p:spPr bwMode="auto">
          <a:xfrm>
            <a:off x="1638680" y="5589240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123728" y="1484784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MS Mincho" pitchFamily="49" charset="-128"/>
                <a:ea typeface="MS Mincho" pitchFamily="49" charset="-128"/>
              </a:rPr>
              <a:t>Θερμέ ς ευχαριστίες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>
                <a:latin typeface="Monotype Corsiva" pitchFamily="66" charset="0"/>
              </a:rPr>
              <a:t>Στην τριμελή επιτροπή επίβλεψης</a:t>
            </a:r>
          </a:p>
          <a:p>
            <a:endParaRPr lang="el-GR" dirty="0" smtClean="0">
              <a:latin typeface="Monotype Corsiva" pitchFamily="66" charset="0"/>
            </a:endParaRPr>
          </a:p>
          <a:p>
            <a:r>
              <a:rPr lang="el-GR" dirty="0" smtClean="0">
                <a:latin typeface="Monotype Corsiva" pitchFamily="66" charset="0"/>
              </a:rPr>
              <a:t>Στους συμμετέχοντες στην έρευνα</a:t>
            </a:r>
          </a:p>
          <a:p>
            <a:endParaRPr lang="el-GR" dirty="0" smtClean="0">
              <a:latin typeface="Monotype Corsiva" pitchFamily="66" charset="0"/>
            </a:endParaRPr>
          </a:p>
          <a:p>
            <a:r>
              <a:rPr lang="el-GR" dirty="0" smtClean="0">
                <a:latin typeface="Monotype Corsiva" pitchFamily="66" charset="0"/>
              </a:rPr>
              <a:t>Στους συμφοιτητές της ομάδας μου</a:t>
            </a:r>
          </a:p>
          <a:p>
            <a:endParaRPr lang="el-GR" dirty="0" smtClean="0">
              <a:latin typeface="Monotype Corsiva" pitchFamily="66" charset="0"/>
            </a:endParaRPr>
          </a:p>
          <a:p>
            <a:r>
              <a:rPr lang="el-GR" dirty="0" smtClean="0">
                <a:latin typeface="Monotype Corsiva" pitchFamily="66" charset="0"/>
              </a:rPr>
              <a:t>Στην οικογένειά μου</a:t>
            </a:r>
            <a:endParaRPr lang="el-GR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Μεθοδολογία έρευνας 2/3</a:t>
            </a:r>
          </a:p>
        </p:txBody>
      </p:sp>
      <p:sp>
        <p:nvSpPr>
          <p:cNvPr id="7" name="Freeform 6"/>
          <p:cNvSpPr/>
          <p:nvPr/>
        </p:nvSpPr>
        <p:spPr>
          <a:xfrm>
            <a:off x="3506282" y="1431207"/>
            <a:ext cx="4378086" cy="708720"/>
          </a:xfrm>
          <a:custGeom>
            <a:avLst/>
            <a:gdLst>
              <a:gd name="connsiteX0" fmla="*/ 107805 w 646818"/>
              <a:gd name="connsiteY0" fmla="*/ 0 h 4147660"/>
              <a:gd name="connsiteX1" fmla="*/ 539013 w 646818"/>
              <a:gd name="connsiteY1" fmla="*/ 0 h 4147660"/>
              <a:gd name="connsiteX2" fmla="*/ 615243 w 646818"/>
              <a:gd name="connsiteY2" fmla="*/ 31575 h 4147660"/>
              <a:gd name="connsiteX3" fmla="*/ 646818 w 646818"/>
              <a:gd name="connsiteY3" fmla="*/ 107805 h 4147660"/>
              <a:gd name="connsiteX4" fmla="*/ 646818 w 646818"/>
              <a:gd name="connsiteY4" fmla="*/ 4147660 h 4147660"/>
              <a:gd name="connsiteX5" fmla="*/ 646818 w 646818"/>
              <a:gd name="connsiteY5" fmla="*/ 4147660 h 4147660"/>
              <a:gd name="connsiteX6" fmla="*/ 646818 w 646818"/>
              <a:gd name="connsiteY6" fmla="*/ 4147660 h 4147660"/>
              <a:gd name="connsiteX7" fmla="*/ 0 w 646818"/>
              <a:gd name="connsiteY7" fmla="*/ 4147660 h 4147660"/>
              <a:gd name="connsiteX8" fmla="*/ 0 w 646818"/>
              <a:gd name="connsiteY8" fmla="*/ 4147660 h 4147660"/>
              <a:gd name="connsiteX9" fmla="*/ 0 w 646818"/>
              <a:gd name="connsiteY9" fmla="*/ 4147660 h 4147660"/>
              <a:gd name="connsiteX10" fmla="*/ 0 w 646818"/>
              <a:gd name="connsiteY10" fmla="*/ 107805 h 4147660"/>
              <a:gd name="connsiteX11" fmla="*/ 31575 w 646818"/>
              <a:gd name="connsiteY11" fmla="*/ 31575 h 4147660"/>
              <a:gd name="connsiteX12" fmla="*/ 107805 w 646818"/>
              <a:gd name="connsiteY12" fmla="*/ 0 h 414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818" h="4147660">
                <a:moveTo>
                  <a:pt x="646818" y="691292"/>
                </a:moveTo>
                <a:lnTo>
                  <a:pt x="646818" y="3456368"/>
                </a:lnTo>
                <a:cubicBezTo>
                  <a:pt x="646818" y="3639712"/>
                  <a:pt x="645047" y="3815540"/>
                  <a:pt x="641894" y="3945185"/>
                </a:cubicBezTo>
                <a:cubicBezTo>
                  <a:pt x="638741" y="4074825"/>
                  <a:pt x="634465" y="4147657"/>
                  <a:pt x="630006" y="4147657"/>
                </a:cubicBezTo>
                <a:lnTo>
                  <a:pt x="0" y="4147657"/>
                </a:lnTo>
                <a:lnTo>
                  <a:pt x="0" y="4147657"/>
                </a:lnTo>
                <a:lnTo>
                  <a:pt x="0" y="4147657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630006" y="3"/>
                </a:lnTo>
                <a:cubicBezTo>
                  <a:pt x="634465" y="3"/>
                  <a:pt x="638741" y="72835"/>
                  <a:pt x="641894" y="202475"/>
                </a:cubicBezTo>
                <a:cubicBezTo>
                  <a:pt x="645047" y="332114"/>
                  <a:pt x="646818" y="507948"/>
                  <a:pt x="646818" y="691292"/>
                </a:cubicBez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1" tIns="65866" rIns="100154" bIns="65866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l-GR" sz="20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Έρευνα πεδίου</a:t>
            </a:r>
          </a:p>
        </p:txBody>
      </p:sp>
      <p:sp>
        <p:nvSpPr>
          <p:cNvPr id="8" name="Freeform 7"/>
          <p:cNvSpPr/>
          <p:nvPr/>
        </p:nvSpPr>
        <p:spPr>
          <a:xfrm>
            <a:off x="1043608" y="1412776"/>
            <a:ext cx="2462674" cy="885896"/>
          </a:xfrm>
          <a:custGeom>
            <a:avLst/>
            <a:gdLst>
              <a:gd name="connsiteX0" fmla="*/ 0 w 2333059"/>
              <a:gd name="connsiteY0" fmla="*/ 134756 h 808522"/>
              <a:gd name="connsiteX1" fmla="*/ 39469 w 2333059"/>
              <a:gd name="connsiteY1" fmla="*/ 39469 h 808522"/>
              <a:gd name="connsiteX2" fmla="*/ 134756 w 2333059"/>
              <a:gd name="connsiteY2" fmla="*/ 0 h 808522"/>
              <a:gd name="connsiteX3" fmla="*/ 2198303 w 2333059"/>
              <a:gd name="connsiteY3" fmla="*/ 0 h 808522"/>
              <a:gd name="connsiteX4" fmla="*/ 2293590 w 2333059"/>
              <a:gd name="connsiteY4" fmla="*/ 39469 h 808522"/>
              <a:gd name="connsiteX5" fmla="*/ 2333059 w 2333059"/>
              <a:gd name="connsiteY5" fmla="*/ 134756 h 808522"/>
              <a:gd name="connsiteX6" fmla="*/ 2333059 w 2333059"/>
              <a:gd name="connsiteY6" fmla="*/ 673766 h 808522"/>
              <a:gd name="connsiteX7" fmla="*/ 2293590 w 2333059"/>
              <a:gd name="connsiteY7" fmla="*/ 769053 h 808522"/>
              <a:gd name="connsiteX8" fmla="*/ 2198303 w 2333059"/>
              <a:gd name="connsiteY8" fmla="*/ 808522 h 808522"/>
              <a:gd name="connsiteX9" fmla="*/ 134756 w 2333059"/>
              <a:gd name="connsiteY9" fmla="*/ 808522 h 808522"/>
              <a:gd name="connsiteX10" fmla="*/ 39469 w 2333059"/>
              <a:gd name="connsiteY10" fmla="*/ 769053 h 808522"/>
              <a:gd name="connsiteX11" fmla="*/ 0 w 2333059"/>
              <a:gd name="connsiteY11" fmla="*/ 673766 h 808522"/>
              <a:gd name="connsiteX12" fmla="*/ 0 w 2333059"/>
              <a:gd name="connsiteY12" fmla="*/ 134756 h 80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3059" h="808522">
                <a:moveTo>
                  <a:pt x="0" y="134756"/>
                </a:moveTo>
                <a:cubicBezTo>
                  <a:pt x="0" y="99016"/>
                  <a:pt x="14198" y="64741"/>
                  <a:pt x="39469" y="39469"/>
                </a:cubicBezTo>
                <a:cubicBezTo>
                  <a:pt x="64741" y="14197"/>
                  <a:pt x="99016" y="0"/>
                  <a:pt x="134756" y="0"/>
                </a:cubicBezTo>
                <a:lnTo>
                  <a:pt x="2198303" y="0"/>
                </a:lnTo>
                <a:cubicBezTo>
                  <a:pt x="2234043" y="0"/>
                  <a:pt x="2268318" y="14198"/>
                  <a:pt x="2293590" y="39469"/>
                </a:cubicBezTo>
                <a:cubicBezTo>
                  <a:pt x="2318862" y="64741"/>
                  <a:pt x="2333059" y="99016"/>
                  <a:pt x="2333059" y="134756"/>
                </a:cubicBezTo>
                <a:lnTo>
                  <a:pt x="2333059" y="673766"/>
                </a:lnTo>
                <a:cubicBezTo>
                  <a:pt x="2333059" y="709506"/>
                  <a:pt x="2318862" y="743781"/>
                  <a:pt x="2293590" y="769053"/>
                </a:cubicBezTo>
                <a:cubicBezTo>
                  <a:pt x="2268318" y="794325"/>
                  <a:pt x="2234043" y="808522"/>
                  <a:pt x="2198303" y="808522"/>
                </a:cubicBezTo>
                <a:lnTo>
                  <a:pt x="134756" y="808522"/>
                </a:lnTo>
                <a:cubicBezTo>
                  <a:pt x="99016" y="808522"/>
                  <a:pt x="64741" y="794324"/>
                  <a:pt x="39469" y="769053"/>
                </a:cubicBezTo>
                <a:cubicBezTo>
                  <a:pt x="14197" y="743781"/>
                  <a:pt x="0" y="709506"/>
                  <a:pt x="0" y="673766"/>
                </a:cubicBezTo>
                <a:lnTo>
                  <a:pt x="0" y="13475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39" tIns="71854" rIns="104239" bIns="7185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Είδος έρευνας</a:t>
            </a:r>
          </a:p>
        </p:txBody>
      </p:sp>
      <p:sp>
        <p:nvSpPr>
          <p:cNvPr id="9" name="Freeform 8"/>
          <p:cNvSpPr/>
          <p:nvPr/>
        </p:nvSpPr>
        <p:spPr>
          <a:xfrm>
            <a:off x="1043608" y="2272808"/>
            <a:ext cx="2462674" cy="885896"/>
          </a:xfrm>
          <a:custGeom>
            <a:avLst/>
            <a:gdLst>
              <a:gd name="connsiteX0" fmla="*/ 0 w 2333059"/>
              <a:gd name="connsiteY0" fmla="*/ 134756 h 808522"/>
              <a:gd name="connsiteX1" fmla="*/ 39469 w 2333059"/>
              <a:gd name="connsiteY1" fmla="*/ 39469 h 808522"/>
              <a:gd name="connsiteX2" fmla="*/ 134756 w 2333059"/>
              <a:gd name="connsiteY2" fmla="*/ 0 h 808522"/>
              <a:gd name="connsiteX3" fmla="*/ 2198303 w 2333059"/>
              <a:gd name="connsiteY3" fmla="*/ 0 h 808522"/>
              <a:gd name="connsiteX4" fmla="*/ 2293590 w 2333059"/>
              <a:gd name="connsiteY4" fmla="*/ 39469 h 808522"/>
              <a:gd name="connsiteX5" fmla="*/ 2333059 w 2333059"/>
              <a:gd name="connsiteY5" fmla="*/ 134756 h 808522"/>
              <a:gd name="connsiteX6" fmla="*/ 2333059 w 2333059"/>
              <a:gd name="connsiteY6" fmla="*/ 673766 h 808522"/>
              <a:gd name="connsiteX7" fmla="*/ 2293590 w 2333059"/>
              <a:gd name="connsiteY7" fmla="*/ 769053 h 808522"/>
              <a:gd name="connsiteX8" fmla="*/ 2198303 w 2333059"/>
              <a:gd name="connsiteY8" fmla="*/ 808522 h 808522"/>
              <a:gd name="connsiteX9" fmla="*/ 134756 w 2333059"/>
              <a:gd name="connsiteY9" fmla="*/ 808522 h 808522"/>
              <a:gd name="connsiteX10" fmla="*/ 39469 w 2333059"/>
              <a:gd name="connsiteY10" fmla="*/ 769053 h 808522"/>
              <a:gd name="connsiteX11" fmla="*/ 0 w 2333059"/>
              <a:gd name="connsiteY11" fmla="*/ 673766 h 808522"/>
              <a:gd name="connsiteX12" fmla="*/ 0 w 2333059"/>
              <a:gd name="connsiteY12" fmla="*/ 134756 h 80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3059" h="808522">
                <a:moveTo>
                  <a:pt x="0" y="134756"/>
                </a:moveTo>
                <a:cubicBezTo>
                  <a:pt x="0" y="99016"/>
                  <a:pt x="14198" y="64741"/>
                  <a:pt x="39469" y="39469"/>
                </a:cubicBezTo>
                <a:cubicBezTo>
                  <a:pt x="64741" y="14197"/>
                  <a:pt x="99016" y="0"/>
                  <a:pt x="134756" y="0"/>
                </a:cubicBezTo>
                <a:lnTo>
                  <a:pt x="2198303" y="0"/>
                </a:lnTo>
                <a:cubicBezTo>
                  <a:pt x="2234043" y="0"/>
                  <a:pt x="2268318" y="14198"/>
                  <a:pt x="2293590" y="39469"/>
                </a:cubicBezTo>
                <a:cubicBezTo>
                  <a:pt x="2318862" y="64741"/>
                  <a:pt x="2333059" y="99016"/>
                  <a:pt x="2333059" y="134756"/>
                </a:cubicBezTo>
                <a:lnTo>
                  <a:pt x="2333059" y="673766"/>
                </a:lnTo>
                <a:cubicBezTo>
                  <a:pt x="2333059" y="709506"/>
                  <a:pt x="2318862" y="743781"/>
                  <a:pt x="2293590" y="769053"/>
                </a:cubicBezTo>
                <a:cubicBezTo>
                  <a:pt x="2268318" y="794325"/>
                  <a:pt x="2234043" y="808522"/>
                  <a:pt x="2198303" y="808522"/>
                </a:cubicBezTo>
                <a:lnTo>
                  <a:pt x="134756" y="808522"/>
                </a:lnTo>
                <a:cubicBezTo>
                  <a:pt x="99016" y="808522"/>
                  <a:pt x="64741" y="794324"/>
                  <a:pt x="39469" y="769053"/>
                </a:cubicBezTo>
                <a:cubicBezTo>
                  <a:pt x="14197" y="743781"/>
                  <a:pt x="0" y="709506"/>
                  <a:pt x="0" y="673766"/>
                </a:cubicBezTo>
                <a:lnTo>
                  <a:pt x="0" y="13475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3158839"/>
              <a:satOff val="5324"/>
              <a:lumOff val="-6520"/>
              <a:alphaOff val="0"/>
            </a:schemeClr>
          </a:fillRef>
          <a:effectRef idx="2">
            <a:schemeClr val="accent2">
              <a:hueOff val="-3158839"/>
              <a:satOff val="5324"/>
              <a:lumOff val="-65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39" tIns="71854" rIns="104239" bIns="7185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Μεθοδολογική προσέγγιση</a:t>
            </a:r>
          </a:p>
        </p:txBody>
      </p:sp>
      <p:sp>
        <p:nvSpPr>
          <p:cNvPr id="10" name="Freeform 9"/>
          <p:cNvSpPr/>
          <p:nvPr/>
        </p:nvSpPr>
        <p:spPr>
          <a:xfrm>
            <a:off x="1043608" y="3203000"/>
            <a:ext cx="2462674" cy="885896"/>
          </a:xfrm>
          <a:custGeom>
            <a:avLst/>
            <a:gdLst>
              <a:gd name="connsiteX0" fmla="*/ 0 w 2333059"/>
              <a:gd name="connsiteY0" fmla="*/ 134756 h 808522"/>
              <a:gd name="connsiteX1" fmla="*/ 39469 w 2333059"/>
              <a:gd name="connsiteY1" fmla="*/ 39469 h 808522"/>
              <a:gd name="connsiteX2" fmla="*/ 134756 w 2333059"/>
              <a:gd name="connsiteY2" fmla="*/ 0 h 808522"/>
              <a:gd name="connsiteX3" fmla="*/ 2198303 w 2333059"/>
              <a:gd name="connsiteY3" fmla="*/ 0 h 808522"/>
              <a:gd name="connsiteX4" fmla="*/ 2293590 w 2333059"/>
              <a:gd name="connsiteY4" fmla="*/ 39469 h 808522"/>
              <a:gd name="connsiteX5" fmla="*/ 2333059 w 2333059"/>
              <a:gd name="connsiteY5" fmla="*/ 134756 h 808522"/>
              <a:gd name="connsiteX6" fmla="*/ 2333059 w 2333059"/>
              <a:gd name="connsiteY6" fmla="*/ 673766 h 808522"/>
              <a:gd name="connsiteX7" fmla="*/ 2293590 w 2333059"/>
              <a:gd name="connsiteY7" fmla="*/ 769053 h 808522"/>
              <a:gd name="connsiteX8" fmla="*/ 2198303 w 2333059"/>
              <a:gd name="connsiteY8" fmla="*/ 808522 h 808522"/>
              <a:gd name="connsiteX9" fmla="*/ 134756 w 2333059"/>
              <a:gd name="connsiteY9" fmla="*/ 808522 h 808522"/>
              <a:gd name="connsiteX10" fmla="*/ 39469 w 2333059"/>
              <a:gd name="connsiteY10" fmla="*/ 769053 h 808522"/>
              <a:gd name="connsiteX11" fmla="*/ 0 w 2333059"/>
              <a:gd name="connsiteY11" fmla="*/ 673766 h 808522"/>
              <a:gd name="connsiteX12" fmla="*/ 0 w 2333059"/>
              <a:gd name="connsiteY12" fmla="*/ 134756 h 80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3059" h="808522">
                <a:moveTo>
                  <a:pt x="0" y="134756"/>
                </a:moveTo>
                <a:cubicBezTo>
                  <a:pt x="0" y="99016"/>
                  <a:pt x="14198" y="64741"/>
                  <a:pt x="39469" y="39469"/>
                </a:cubicBezTo>
                <a:cubicBezTo>
                  <a:pt x="64741" y="14197"/>
                  <a:pt x="99016" y="0"/>
                  <a:pt x="134756" y="0"/>
                </a:cubicBezTo>
                <a:lnTo>
                  <a:pt x="2198303" y="0"/>
                </a:lnTo>
                <a:cubicBezTo>
                  <a:pt x="2234043" y="0"/>
                  <a:pt x="2268318" y="14198"/>
                  <a:pt x="2293590" y="39469"/>
                </a:cubicBezTo>
                <a:cubicBezTo>
                  <a:pt x="2318862" y="64741"/>
                  <a:pt x="2333059" y="99016"/>
                  <a:pt x="2333059" y="134756"/>
                </a:cubicBezTo>
                <a:lnTo>
                  <a:pt x="2333059" y="673766"/>
                </a:lnTo>
                <a:cubicBezTo>
                  <a:pt x="2333059" y="709506"/>
                  <a:pt x="2318862" y="743781"/>
                  <a:pt x="2293590" y="769053"/>
                </a:cubicBezTo>
                <a:cubicBezTo>
                  <a:pt x="2268318" y="794325"/>
                  <a:pt x="2234043" y="808522"/>
                  <a:pt x="2198303" y="808522"/>
                </a:cubicBezTo>
                <a:lnTo>
                  <a:pt x="134756" y="808522"/>
                </a:lnTo>
                <a:cubicBezTo>
                  <a:pt x="99016" y="808522"/>
                  <a:pt x="64741" y="794324"/>
                  <a:pt x="39469" y="769053"/>
                </a:cubicBezTo>
                <a:cubicBezTo>
                  <a:pt x="14197" y="743781"/>
                  <a:pt x="0" y="709506"/>
                  <a:pt x="0" y="673766"/>
                </a:cubicBezTo>
                <a:lnTo>
                  <a:pt x="0" y="13475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6317677"/>
              <a:satOff val="10648"/>
              <a:lumOff val="-13040"/>
              <a:alphaOff val="0"/>
            </a:schemeClr>
          </a:fillRef>
          <a:effectRef idx="2">
            <a:schemeClr val="accent2">
              <a:hueOff val="-6317677"/>
              <a:satOff val="10648"/>
              <a:lumOff val="-1304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39" tIns="71854" rIns="104239" bIns="7185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Χρονική περίοδος διεξαγωγής της έρευνας</a:t>
            </a:r>
          </a:p>
        </p:txBody>
      </p:sp>
      <p:sp>
        <p:nvSpPr>
          <p:cNvPr id="11" name="Freeform 10"/>
          <p:cNvSpPr/>
          <p:nvPr/>
        </p:nvSpPr>
        <p:spPr>
          <a:xfrm>
            <a:off x="3491880" y="3284984"/>
            <a:ext cx="4378086" cy="708718"/>
          </a:xfrm>
          <a:custGeom>
            <a:avLst/>
            <a:gdLst>
              <a:gd name="connsiteX0" fmla="*/ 107805 w 646818"/>
              <a:gd name="connsiteY0" fmla="*/ 0 h 4147660"/>
              <a:gd name="connsiteX1" fmla="*/ 539013 w 646818"/>
              <a:gd name="connsiteY1" fmla="*/ 0 h 4147660"/>
              <a:gd name="connsiteX2" fmla="*/ 615243 w 646818"/>
              <a:gd name="connsiteY2" fmla="*/ 31575 h 4147660"/>
              <a:gd name="connsiteX3" fmla="*/ 646818 w 646818"/>
              <a:gd name="connsiteY3" fmla="*/ 107805 h 4147660"/>
              <a:gd name="connsiteX4" fmla="*/ 646818 w 646818"/>
              <a:gd name="connsiteY4" fmla="*/ 4147660 h 4147660"/>
              <a:gd name="connsiteX5" fmla="*/ 646818 w 646818"/>
              <a:gd name="connsiteY5" fmla="*/ 4147660 h 4147660"/>
              <a:gd name="connsiteX6" fmla="*/ 646818 w 646818"/>
              <a:gd name="connsiteY6" fmla="*/ 4147660 h 4147660"/>
              <a:gd name="connsiteX7" fmla="*/ 0 w 646818"/>
              <a:gd name="connsiteY7" fmla="*/ 4147660 h 4147660"/>
              <a:gd name="connsiteX8" fmla="*/ 0 w 646818"/>
              <a:gd name="connsiteY8" fmla="*/ 4147660 h 4147660"/>
              <a:gd name="connsiteX9" fmla="*/ 0 w 646818"/>
              <a:gd name="connsiteY9" fmla="*/ 4147660 h 4147660"/>
              <a:gd name="connsiteX10" fmla="*/ 0 w 646818"/>
              <a:gd name="connsiteY10" fmla="*/ 107805 h 4147660"/>
              <a:gd name="connsiteX11" fmla="*/ 31575 w 646818"/>
              <a:gd name="connsiteY11" fmla="*/ 31575 h 4147660"/>
              <a:gd name="connsiteX12" fmla="*/ 107805 w 646818"/>
              <a:gd name="connsiteY12" fmla="*/ 0 h 414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818" h="4147660">
                <a:moveTo>
                  <a:pt x="646818" y="691292"/>
                </a:moveTo>
                <a:lnTo>
                  <a:pt x="646818" y="3456368"/>
                </a:lnTo>
                <a:cubicBezTo>
                  <a:pt x="646818" y="3639712"/>
                  <a:pt x="645047" y="3815540"/>
                  <a:pt x="641894" y="3945185"/>
                </a:cubicBezTo>
                <a:cubicBezTo>
                  <a:pt x="638741" y="4074825"/>
                  <a:pt x="634465" y="4147657"/>
                  <a:pt x="630006" y="4147657"/>
                </a:cubicBezTo>
                <a:lnTo>
                  <a:pt x="0" y="4147657"/>
                </a:lnTo>
                <a:lnTo>
                  <a:pt x="0" y="4147657"/>
                </a:lnTo>
                <a:lnTo>
                  <a:pt x="0" y="4147657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630006" y="3"/>
                </a:lnTo>
                <a:cubicBezTo>
                  <a:pt x="634465" y="3"/>
                  <a:pt x="638741" y="72835"/>
                  <a:pt x="641894" y="202475"/>
                </a:cubicBezTo>
                <a:cubicBezTo>
                  <a:pt x="645047" y="332114"/>
                  <a:pt x="646818" y="507948"/>
                  <a:pt x="646818" y="691292"/>
                </a:cubicBez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-6621809"/>
              <a:satOff val="-8373"/>
              <a:lumOff val="-2164"/>
              <a:alphaOff val="0"/>
            </a:schemeClr>
          </a:lnRef>
          <a:fillRef idx="1">
            <a:schemeClr val="accent2">
              <a:tint val="40000"/>
              <a:alpha val="90000"/>
              <a:hueOff val="-6621809"/>
              <a:satOff val="-8373"/>
              <a:lumOff val="-2164"/>
              <a:alphaOff val="0"/>
            </a:schemeClr>
          </a:fillRef>
          <a:effectRef idx="0">
            <a:schemeClr val="accent2">
              <a:tint val="40000"/>
              <a:alpha val="90000"/>
              <a:hueOff val="-6621809"/>
              <a:satOff val="-8373"/>
              <a:lumOff val="-216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1" tIns="65865" rIns="100154" bIns="65866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l-GR" sz="20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Μάιος-Ιούνιος 2023</a:t>
            </a:r>
          </a:p>
        </p:txBody>
      </p:sp>
      <p:sp>
        <p:nvSpPr>
          <p:cNvPr id="12" name="Freeform 11"/>
          <p:cNvSpPr/>
          <p:nvPr/>
        </p:nvSpPr>
        <p:spPr>
          <a:xfrm>
            <a:off x="1043608" y="4133192"/>
            <a:ext cx="2462674" cy="885896"/>
          </a:xfrm>
          <a:custGeom>
            <a:avLst/>
            <a:gdLst>
              <a:gd name="connsiteX0" fmla="*/ 0 w 2333059"/>
              <a:gd name="connsiteY0" fmla="*/ 134756 h 808522"/>
              <a:gd name="connsiteX1" fmla="*/ 39469 w 2333059"/>
              <a:gd name="connsiteY1" fmla="*/ 39469 h 808522"/>
              <a:gd name="connsiteX2" fmla="*/ 134756 w 2333059"/>
              <a:gd name="connsiteY2" fmla="*/ 0 h 808522"/>
              <a:gd name="connsiteX3" fmla="*/ 2198303 w 2333059"/>
              <a:gd name="connsiteY3" fmla="*/ 0 h 808522"/>
              <a:gd name="connsiteX4" fmla="*/ 2293590 w 2333059"/>
              <a:gd name="connsiteY4" fmla="*/ 39469 h 808522"/>
              <a:gd name="connsiteX5" fmla="*/ 2333059 w 2333059"/>
              <a:gd name="connsiteY5" fmla="*/ 134756 h 808522"/>
              <a:gd name="connsiteX6" fmla="*/ 2333059 w 2333059"/>
              <a:gd name="connsiteY6" fmla="*/ 673766 h 808522"/>
              <a:gd name="connsiteX7" fmla="*/ 2293590 w 2333059"/>
              <a:gd name="connsiteY7" fmla="*/ 769053 h 808522"/>
              <a:gd name="connsiteX8" fmla="*/ 2198303 w 2333059"/>
              <a:gd name="connsiteY8" fmla="*/ 808522 h 808522"/>
              <a:gd name="connsiteX9" fmla="*/ 134756 w 2333059"/>
              <a:gd name="connsiteY9" fmla="*/ 808522 h 808522"/>
              <a:gd name="connsiteX10" fmla="*/ 39469 w 2333059"/>
              <a:gd name="connsiteY10" fmla="*/ 769053 h 808522"/>
              <a:gd name="connsiteX11" fmla="*/ 0 w 2333059"/>
              <a:gd name="connsiteY11" fmla="*/ 673766 h 808522"/>
              <a:gd name="connsiteX12" fmla="*/ 0 w 2333059"/>
              <a:gd name="connsiteY12" fmla="*/ 134756 h 80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3059" h="808522">
                <a:moveTo>
                  <a:pt x="0" y="134756"/>
                </a:moveTo>
                <a:cubicBezTo>
                  <a:pt x="0" y="99016"/>
                  <a:pt x="14198" y="64741"/>
                  <a:pt x="39469" y="39469"/>
                </a:cubicBezTo>
                <a:cubicBezTo>
                  <a:pt x="64741" y="14197"/>
                  <a:pt x="99016" y="0"/>
                  <a:pt x="134756" y="0"/>
                </a:cubicBezTo>
                <a:lnTo>
                  <a:pt x="2198303" y="0"/>
                </a:lnTo>
                <a:cubicBezTo>
                  <a:pt x="2234043" y="0"/>
                  <a:pt x="2268318" y="14198"/>
                  <a:pt x="2293590" y="39469"/>
                </a:cubicBezTo>
                <a:cubicBezTo>
                  <a:pt x="2318862" y="64741"/>
                  <a:pt x="2333059" y="99016"/>
                  <a:pt x="2333059" y="134756"/>
                </a:cubicBezTo>
                <a:lnTo>
                  <a:pt x="2333059" y="673766"/>
                </a:lnTo>
                <a:cubicBezTo>
                  <a:pt x="2333059" y="709506"/>
                  <a:pt x="2318862" y="743781"/>
                  <a:pt x="2293590" y="769053"/>
                </a:cubicBezTo>
                <a:cubicBezTo>
                  <a:pt x="2268318" y="794325"/>
                  <a:pt x="2234043" y="808522"/>
                  <a:pt x="2198303" y="808522"/>
                </a:cubicBezTo>
                <a:lnTo>
                  <a:pt x="134756" y="808522"/>
                </a:lnTo>
                <a:cubicBezTo>
                  <a:pt x="99016" y="808522"/>
                  <a:pt x="64741" y="794324"/>
                  <a:pt x="39469" y="769053"/>
                </a:cubicBezTo>
                <a:cubicBezTo>
                  <a:pt x="14197" y="743781"/>
                  <a:pt x="0" y="709506"/>
                  <a:pt x="0" y="673766"/>
                </a:cubicBezTo>
                <a:lnTo>
                  <a:pt x="0" y="13475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9476516"/>
              <a:satOff val="15973"/>
              <a:lumOff val="-19559"/>
              <a:alphaOff val="0"/>
            </a:schemeClr>
          </a:fillRef>
          <a:effectRef idx="2">
            <a:schemeClr val="accent2">
              <a:hueOff val="-9476516"/>
              <a:satOff val="15973"/>
              <a:lumOff val="-195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39" tIns="71854" rIns="104239" bIns="7185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Ερευνητικό εργαλείο</a:t>
            </a:r>
          </a:p>
        </p:txBody>
      </p:sp>
      <p:sp>
        <p:nvSpPr>
          <p:cNvPr id="13" name="Freeform 12"/>
          <p:cNvSpPr/>
          <p:nvPr/>
        </p:nvSpPr>
        <p:spPr>
          <a:xfrm>
            <a:off x="3506282" y="5151973"/>
            <a:ext cx="4378086" cy="708718"/>
          </a:xfrm>
          <a:custGeom>
            <a:avLst/>
            <a:gdLst>
              <a:gd name="connsiteX0" fmla="*/ 107805 w 646818"/>
              <a:gd name="connsiteY0" fmla="*/ 0 h 4147660"/>
              <a:gd name="connsiteX1" fmla="*/ 539013 w 646818"/>
              <a:gd name="connsiteY1" fmla="*/ 0 h 4147660"/>
              <a:gd name="connsiteX2" fmla="*/ 615243 w 646818"/>
              <a:gd name="connsiteY2" fmla="*/ 31575 h 4147660"/>
              <a:gd name="connsiteX3" fmla="*/ 646818 w 646818"/>
              <a:gd name="connsiteY3" fmla="*/ 107805 h 4147660"/>
              <a:gd name="connsiteX4" fmla="*/ 646818 w 646818"/>
              <a:gd name="connsiteY4" fmla="*/ 4147660 h 4147660"/>
              <a:gd name="connsiteX5" fmla="*/ 646818 w 646818"/>
              <a:gd name="connsiteY5" fmla="*/ 4147660 h 4147660"/>
              <a:gd name="connsiteX6" fmla="*/ 646818 w 646818"/>
              <a:gd name="connsiteY6" fmla="*/ 4147660 h 4147660"/>
              <a:gd name="connsiteX7" fmla="*/ 0 w 646818"/>
              <a:gd name="connsiteY7" fmla="*/ 4147660 h 4147660"/>
              <a:gd name="connsiteX8" fmla="*/ 0 w 646818"/>
              <a:gd name="connsiteY8" fmla="*/ 4147660 h 4147660"/>
              <a:gd name="connsiteX9" fmla="*/ 0 w 646818"/>
              <a:gd name="connsiteY9" fmla="*/ 4147660 h 4147660"/>
              <a:gd name="connsiteX10" fmla="*/ 0 w 646818"/>
              <a:gd name="connsiteY10" fmla="*/ 107805 h 4147660"/>
              <a:gd name="connsiteX11" fmla="*/ 31575 w 646818"/>
              <a:gd name="connsiteY11" fmla="*/ 31575 h 4147660"/>
              <a:gd name="connsiteX12" fmla="*/ 107805 w 646818"/>
              <a:gd name="connsiteY12" fmla="*/ 0 h 414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818" h="4147660">
                <a:moveTo>
                  <a:pt x="646818" y="691292"/>
                </a:moveTo>
                <a:lnTo>
                  <a:pt x="646818" y="3456368"/>
                </a:lnTo>
                <a:cubicBezTo>
                  <a:pt x="646818" y="3639712"/>
                  <a:pt x="645047" y="3815540"/>
                  <a:pt x="641894" y="3945185"/>
                </a:cubicBezTo>
                <a:cubicBezTo>
                  <a:pt x="638741" y="4074825"/>
                  <a:pt x="634465" y="4147657"/>
                  <a:pt x="630006" y="4147657"/>
                </a:cubicBezTo>
                <a:lnTo>
                  <a:pt x="0" y="4147657"/>
                </a:lnTo>
                <a:lnTo>
                  <a:pt x="0" y="4147657"/>
                </a:lnTo>
                <a:lnTo>
                  <a:pt x="0" y="4147657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630006" y="3"/>
                </a:lnTo>
                <a:cubicBezTo>
                  <a:pt x="634465" y="3"/>
                  <a:pt x="638741" y="72835"/>
                  <a:pt x="641894" y="202475"/>
                </a:cubicBezTo>
                <a:cubicBezTo>
                  <a:pt x="645047" y="332114"/>
                  <a:pt x="646818" y="507948"/>
                  <a:pt x="646818" y="691292"/>
                </a:cubicBez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-13243618"/>
              <a:satOff val="-16747"/>
              <a:lumOff val="-4329"/>
              <a:alphaOff val="0"/>
            </a:schemeClr>
          </a:lnRef>
          <a:fillRef idx="1">
            <a:schemeClr val="accent2">
              <a:tint val="40000"/>
              <a:alpha val="90000"/>
              <a:hueOff val="-13243618"/>
              <a:satOff val="-16747"/>
              <a:lumOff val="-4329"/>
              <a:alphaOff val="0"/>
            </a:schemeClr>
          </a:fillRef>
          <a:effectRef idx="0">
            <a:schemeClr val="accent2">
              <a:tint val="40000"/>
              <a:alpha val="90000"/>
              <a:hueOff val="-13243618"/>
              <a:satOff val="-16747"/>
              <a:lumOff val="-432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1" tIns="65865" rIns="100154" bIns="65866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l-GR" sz="20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 Μαθητές Στ΄Δημοτικού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(Βολική δειγματοληψία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43608" y="5063384"/>
            <a:ext cx="2462674" cy="885896"/>
          </a:xfrm>
          <a:custGeom>
            <a:avLst/>
            <a:gdLst>
              <a:gd name="connsiteX0" fmla="*/ 0 w 2333059"/>
              <a:gd name="connsiteY0" fmla="*/ 134756 h 808522"/>
              <a:gd name="connsiteX1" fmla="*/ 39469 w 2333059"/>
              <a:gd name="connsiteY1" fmla="*/ 39469 h 808522"/>
              <a:gd name="connsiteX2" fmla="*/ 134756 w 2333059"/>
              <a:gd name="connsiteY2" fmla="*/ 0 h 808522"/>
              <a:gd name="connsiteX3" fmla="*/ 2198303 w 2333059"/>
              <a:gd name="connsiteY3" fmla="*/ 0 h 808522"/>
              <a:gd name="connsiteX4" fmla="*/ 2293590 w 2333059"/>
              <a:gd name="connsiteY4" fmla="*/ 39469 h 808522"/>
              <a:gd name="connsiteX5" fmla="*/ 2333059 w 2333059"/>
              <a:gd name="connsiteY5" fmla="*/ 134756 h 808522"/>
              <a:gd name="connsiteX6" fmla="*/ 2333059 w 2333059"/>
              <a:gd name="connsiteY6" fmla="*/ 673766 h 808522"/>
              <a:gd name="connsiteX7" fmla="*/ 2293590 w 2333059"/>
              <a:gd name="connsiteY7" fmla="*/ 769053 h 808522"/>
              <a:gd name="connsiteX8" fmla="*/ 2198303 w 2333059"/>
              <a:gd name="connsiteY8" fmla="*/ 808522 h 808522"/>
              <a:gd name="connsiteX9" fmla="*/ 134756 w 2333059"/>
              <a:gd name="connsiteY9" fmla="*/ 808522 h 808522"/>
              <a:gd name="connsiteX10" fmla="*/ 39469 w 2333059"/>
              <a:gd name="connsiteY10" fmla="*/ 769053 h 808522"/>
              <a:gd name="connsiteX11" fmla="*/ 0 w 2333059"/>
              <a:gd name="connsiteY11" fmla="*/ 673766 h 808522"/>
              <a:gd name="connsiteX12" fmla="*/ 0 w 2333059"/>
              <a:gd name="connsiteY12" fmla="*/ 134756 h 80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3059" h="808522">
                <a:moveTo>
                  <a:pt x="0" y="134756"/>
                </a:moveTo>
                <a:cubicBezTo>
                  <a:pt x="0" y="99016"/>
                  <a:pt x="14198" y="64741"/>
                  <a:pt x="39469" y="39469"/>
                </a:cubicBezTo>
                <a:cubicBezTo>
                  <a:pt x="64741" y="14197"/>
                  <a:pt x="99016" y="0"/>
                  <a:pt x="134756" y="0"/>
                </a:cubicBezTo>
                <a:lnTo>
                  <a:pt x="2198303" y="0"/>
                </a:lnTo>
                <a:cubicBezTo>
                  <a:pt x="2234043" y="0"/>
                  <a:pt x="2268318" y="14198"/>
                  <a:pt x="2293590" y="39469"/>
                </a:cubicBezTo>
                <a:cubicBezTo>
                  <a:pt x="2318862" y="64741"/>
                  <a:pt x="2333059" y="99016"/>
                  <a:pt x="2333059" y="134756"/>
                </a:cubicBezTo>
                <a:lnTo>
                  <a:pt x="2333059" y="673766"/>
                </a:lnTo>
                <a:cubicBezTo>
                  <a:pt x="2333059" y="709506"/>
                  <a:pt x="2318862" y="743781"/>
                  <a:pt x="2293590" y="769053"/>
                </a:cubicBezTo>
                <a:cubicBezTo>
                  <a:pt x="2268318" y="794325"/>
                  <a:pt x="2234043" y="808522"/>
                  <a:pt x="2198303" y="808522"/>
                </a:cubicBezTo>
                <a:lnTo>
                  <a:pt x="134756" y="808522"/>
                </a:lnTo>
                <a:cubicBezTo>
                  <a:pt x="99016" y="808522"/>
                  <a:pt x="64741" y="794324"/>
                  <a:pt x="39469" y="769053"/>
                </a:cubicBezTo>
                <a:cubicBezTo>
                  <a:pt x="14197" y="743781"/>
                  <a:pt x="0" y="709506"/>
                  <a:pt x="0" y="673766"/>
                </a:cubicBezTo>
                <a:lnTo>
                  <a:pt x="0" y="13475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2635355"/>
              <a:satOff val="21297"/>
              <a:lumOff val="-26079"/>
              <a:alphaOff val="0"/>
            </a:schemeClr>
          </a:fillRef>
          <a:effectRef idx="2">
            <a:schemeClr val="accent2">
              <a:hueOff val="-12635355"/>
              <a:satOff val="21297"/>
              <a:lumOff val="-260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39" tIns="71854" rIns="104239" bIns="7185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Δείγμα της έρευνας</a:t>
            </a:r>
          </a:p>
        </p:txBody>
      </p:sp>
      <p:sp>
        <p:nvSpPr>
          <p:cNvPr id="15" name="Freeform 14"/>
          <p:cNvSpPr/>
          <p:nvPr/>
        </p:nvSpPr>
        <p:spPr>
          <a:xfrm>
            <a:off x="3491880" y="2420888"/>
            <a:ext cx="4392488" cy="646820"/>
          </a:xfrm>
          <a:custGeom>
            <a:avLst/>
            <a:gdLst>
              <a:gd name="connsiteX0" fmla="*/ 107805 w 646818"/>
              <a:gd name="connsiteY0" fmla="*/ 0 h 4147660"/>
              <a:gd name="connsiteX1" fmla="*/ 539013 w 646818"/>
              <a:gd name="connsiteY1" fmla="*/ 0 h 4147660"/>
              <a:gd name="connsiteX2" fmla="*/ 615243 w 646818"/>
              <a:gd name="connsiteY2" fmla="*/ 31575 h 4147660"/>
              <a:gd name="connsiteX3" fmla="*/ 646818 w 646818"/>
              <a:gd name="connsiteY3" fmla="*/ 107805 h 4147660"/>
              <a:gd name="connsiteX4" fmla="*/ 646818 w 646818"/>
              <a:gd name="connsiteY4" fmla="*/ 4147660 h 4147660"/>
              <a:gd name="connsiteX5" fmla="*/ 646818 w 646818"/>
              <a:gd name="connsiteY5" fmla="*/ 4147660 h 4147660"/>
              <a:gd name="connsiteX6" fmla="*/ 646818 w 646818"/>
              <a:gd name="connsiteY6" fmla="*/ 4147660 h 4147660"/>
              <a:gd name="connsiteX7" fmla="*/ 0 w 646818"/>
              <a:gd name="connsiteY7" fmla="*/ 4147660 h 4147660"/>
              <a:gd name="connsiteX8" fmla="*/ 0 w 646818"/>
              <a:gd name="connsiteY8" fmla="*/ 4147660 h 4147660"/>
              <a:gd name="connsiteX9" fmla="*/ 0 w 646818"/>
              <a:gd name="connsiteY9" fmla="*/ 4147660 h 4147660"/>
              <a:gd name="connsiteX10" fmla="*/ 0 w 646818"/>
              <a:gd name="connsiteY10" fmla="*/ 107805 h 4147660"/>
              <a:gd name="connsiteX11" fmla="*/ 31575 w 646818"/>
              <a:gd name="connsiteY11" fmla="*/ 31575 h 4147660"/>
              <a:gd name="connsiteX12" fmla="*/ 107805 w 646818"/>
              <a:gd name="connsiteY12" fmla="*/ 0 h 414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818" h="4147660">
                <a:moveTo>
                  <a:pt x="646818" y="691292"/>
                </a:moveTo>
                <a:lnTo>
                  <a:pt x="646818" y="3456368"/>
                </a:lnTo>
                <a:cubicBezTo>
                  <a:pt x="646818" y="3639712"/>
                  <a:pt x="645047" y="3815540"/>
                  <a:pt x="641894" y="3945185"/>
                </a:cubicBezTo>
                <a:cubicBezTo>
                  <a:pt x="638741" y="4074825"/>
                  <a:pt x="634465" y="4147657"/>
                  <a:pt x="630006" y="4147657"/>
                </a:cubicBezTo>
                <a:lnTo>
                  <a:pt x="0" y="4147657"/>
                </a:lnTo>
                <a:lnTo>
                  <a:pt x="0" y="4147657"/>
                </a:lnTo>
                <a:lnTo>
                  <a:pt x="0" y="4147657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630006" y="3"/>
                </a:lnTo>
                <a:cubicBezTo>
                  <a:pt x="634465" y="3"/>
                  <a:pt x="638741" y="72835"/>
                  <a:pt x="641894" y="202475"/>
                </a:cubicBezTo>
                <a:cubicBezTo>
                  <a:pt x="645047" y="332114"/>
                  <a:pt x="646818" y="507948"/>
                  <a:pt x="646818" y="691292"/>
                </a:cubicBezTo>
                <a:close/>
              </a:path>
            </a:pathLst>
          </a:custGeom>
          <a:solidFill>
            <a:srgbClr val="90CCAF">
              <a:alpha val="90000"/>
            </a:srgb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1" tIns="65866" rIns="100154" bIns="65866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Έρευνα απόψεων με ποιοτική ανάλυση περιεχομένου</a:t>
            </a:r>
            <a:endParaRPr lang="el-G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491880" y="4293096"/>
            <a:ext cx="4392488" cy="646820"/>
          </a:xfrm>
          <a:custGeom>
            <a:avLst/>
            <a:gdLst>
              <a:gd name="connsiteX0" fmla="*/ 107805 w 646818"/>
              <a:gd name="connsiteY0" fmla="*/ 0 h 4147660"/>
              <a:gd name="connsiteX1" fmla="*/ 539013 w 646818"/>
              <a:gd name="connsiteY1" fmla="*/ 0 h 4147660"/>
              <a:gd name="connsiteX2" fmla="*/ 615243 w 646818"/>
              <a:gd name="connsiteY2" fmla="*/ 31575 h 4147660"/>
              <a:gd name="connsiteX3" fmla="*/ 646818 w 646818"/>
              <a:gd name="connsiteY3" fmla="*/ 107805 h 4147660"/>
              <a:gd name="connsiteX4" fmla="*/ 646818 w 646818"/>
              <a:gd name="connsiteY4" fmla="*/ 4147660 h 4147660"/>
              <a:gd name="connsiteX5" fmla="*/ 646818 w 646818"/>
              <a:gd name="connsiteY5" fmla="*/ 4147660 h 4147660"/>
              <a:gd name="connsiteX6" fmla="*/ 646818 w 646818"/>
              <a:gd name="connsiteY6" fmla="*/ 4147660 h 4147660"/>
              <a:gd name="connsiteX7" fmla="*/ 0 w 646818"/>
              <a:gd name="connsiteY7" fmla="*/ 4147660 h 4147660"/>
              <a:gd name="connsiteX8" fmla="*/ 0 w 646818"/>
              <a:gd name="connsiteY8" fmla="*/ 4147660 h 4147660"/>
              <a:gd name="connsiteX9" fmla="*/ 0 w 646818"/>
              <a:gd name="connsiteY9" fmla="*/ 4147660 h 4147660"/>
              <a:gd name="connsiteX10" fmla="*/ 0 w 646818"/>
              <a:gd name="connsiteY10" fmla="*/ 107805 h 4147660"/>
              <a:gd name="connsiteX11" fmla="*/ 31575 w 646818"/>
              <a:gd name="connsiteY11" fmla="*/ 31575 h 4147660"/>
              <a:gd name="connsiteX12" fmla="*/ 107805 w 646818"/>
              <a:gd name="connsiteY12" fmla="*/ 0 h 414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818" h="4147660">
                <a:moveTo>
                  <a:pt x="646818" y="691292"/>
                </a:moveTo>
                <a:lnTo>
                  <a:pt x="646818" y="3456368"/>
                </a:lnTo>
                <a:cubicBezTo>
                  <a:pt x="646818" y="3639712"/>
                  <a:pt x="645047" y="3815540"/>
                  <a:pt x="641894" y="3945185"/>
                </a:cubicBezTo>
                <a:cubicBezTo>
                  <a:pt x="638741" y="4074825"/>
                  <a:pt x="634465" y="4147657"/>
                  <a:pt x="630006" y="4147657"/>
                </a:cubicBezTo>
                <a:lnTo>
                  <a:pt x="0" y="4147657"/>
                </a:lnTo>
                <a:lnTo>
                  <a:pt x="0" y="4147657"/>
                </a:lnTo>
                <a:lnTo>
                  <a:pt x="0" y="4147657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630006" y="3"/>
                </a:lnTo>
                <a:cubicBezTo>
                  <a:pt x="634465" y="3"/>
                  <a:pt x="638741" y="72835"/>
                  <a:pt x="641894" y="202475"/>
                </a:cubicBezTo>
                <a:cubicBezTo>
                  <a:pt x="645047" y="332114"/>
                  <a:pt x="646818" y="507948"/>
                  <a:pt x="646818" y="691292"/>
                </a:cubicBezTo>
                <a:close/>
              </a:path>
            </a:pathLst>
          </a:custGeom>
          <a:solidFill>
            <a:schemeClr val="bg2">
              <a:lumMod val="90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1" tIns="65866" rIns="100154" bIns="65866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Ερωτηματολόγια με ερωτήσεις ανοικτού τύπου</a:t>
            </a:r>
          </a:p>
        </p:txBody>
      </p:sp>
      <p:sp>
        <p:nvSpPr>
          <p:cNvPr id="16" name="Freeform 15"/>
          <p:cNvSpPr/>
          <p:nvPr/>
        </p:nvSpPr>
        <p:spPr>
          <a:xfrm>
            <a:off x="1043608" y="6021288"/>
            <a:ext cx="2448272" cy="836712"/>
          </a:xfrm>
          <a:custGeom>
            <a:avLst/>
            <a:gdLst>
              <a:gd name="connsiteX0" fmla="*/ 0 w 2333059"/>
              <a:gd name="connsiteY0" fmla="*/ 134756 h 808522"/>
              <a:gd name="connsiteX1" fmla="*/ 39469 w 2333059"/>
              <a:gd name="connsiteY1" fmla="*/ 39469 h 808522"/>
              <a:gd name="connsiteX2" fmla="*/ 134756 w 2333059"/>
              <a:gd name="connsiteY2" fmla="*/ 0 h 808522"/>
              <a:gd name="connsiteX3" fmla="*/ 2198303 w 2333059"/>
              <a:gd name="connsiteY3" fmla="*/ 0 h 808522"/>
              <a:gd name="connsiteX4" fmla="*/ 2293590 w 2333059"/>
              <a:gd name="connsiteY4" fmla="*/ 39469 h 808522"/>
              <a:gd name="connsiteX5" fmla="*/ 2333059 w 2333059"/>
              <a:gd name="connsiteY5" fmla="*/ 134756 h 808522"/>
              <a:gd name="connsiteX6" fmla="*/ 2333059 w 2333059"/>
              <a:gd name="connsiteY6" fmla="*/ 673766 h 808522"/>
              <a:gd name="connsiteX7" fmla="*/ 2293590 w 2333059"/>
              <a:gd name="connsiteY7" fmla="*/ 769053 h 808522"/>
              <a:gd name="connsiteX8" fmla="*/ 2198303 w 2333059"/>
              <a:gd name="connsiteY8" fmla="*/ 808522 h 808522"/>
              <a:gd name="connsiteX9" fmla="*/ 134756 w 2333059"/>
              <a:gd name="connsiteY9" fmla="*/ 808522 h 808522"/>
              <a:gd name="connsiteX10" fmla="*/ 39469 w 2333059"/>
              <a:gd name="connsiteY10" fmla="*/ 769053 h 808522"/>
              <a:gd name="connsiteX11" fmla="*/ 0 w 2333059"/>
              <a:gd name="connsiteY11" fmla="*/ 673766 h 808522"/>
              <a:gd name="connsiteX12" fmla="*/ 0 w 2333059"/>
              <a:gd name="connsiteY12" fmla="*/ 134756 h 80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3059" h="808522">
                <a:moveTo>
                  <a:pt x="0" y="134756"/>
                </a:moveTo>
                <a:cubicBezTo>
                  <a:pt x="0" y="99016"/>
                  <a:pt x="14198" y="64741"/>
                  <a:pt x="39469" y="39469"/>
                </a:cubicBezTo>
                <a:cubicBezTo>
                  <a:pt x="64741" y="14197"/>
                  <a:pt x="99016" y="0"/>
                  <a:pt x="134756" y="0"/>
                </a:cubicBezTo>
                <a:lnTo>
                  <a:pt x="2198303" y="0"/>
                </a:lnTo>
                <a:cubicBezTo>
                  <a:pt x="2234043" y="0"/>
                  <a:pt x="2268318" y="14198"/>
                  <a:pt x="2293590" y="39469"/>
                </a:cubicBezTo>
                <a:cubicBezTo>
                  <a:pt x="2318862" y="64741"/>
                  <a:pt x="2333059" y="99016"/>
                  <a:pt x="2333059" y="134756"/>
                </a:cubicBezTo>
                <a:lnTo>
                  <a:pt x="2333059" y="673766"/>
                </a:lnTo>
                <a:cubicBezTo>
                  <a:pt x="2333059" y="709506"/>
                  <a:pt x="2318862" y="743781"/>
                  <a:pt x="2293590" y="769053"/>
                </a:cubicBezTo>
                <a:cubicBezTo>
                  <a:pt x="2268318" y="794325"/>
                  <a:pt x="2234043" y="808522"/>
                  <a:pt x="2198303" y="808522"/>
                </a:cubicBezTo>
                <a:lnTo>
                  <a:pt x="134756" y="808522"/>
                </a:lnTo>
                <a:cubicBezTo>
                  <a:pt x="99016" y="808522"/>
                  <a:pt x="64741" y="794324"/>
                  <a:pt x="39469" y="769053"/>
                </a:cubicBezTo>
                <a:cubicBezTo>
                  <a:pt x="14197" y="743781"/>
                  <a:pt x="0" y="709506"/>
                  <a:pt x="0" y="673766"/>
                </a:cubicBezTo>
                <a:lnTo>
                  <a:pt x="0" y="13475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2635355"/>
              <a:satOff val="21297"/>
              <a:lumOff val="-26079"/>
              <a:alphaOff val="0"/>
            </a:schemeClr>
          </a:fillRef>
          <a:effectRef idx="2">
            <a:schemeClr val="accent2">
              <a:hueOff val="-12635355"/>
              <a:satOff val="21297"/>
              <a:lumOff val="-260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39" tIns="71854" rIns="104239" bIns="7185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Αξιοπιστία- Εγκυρότητα</a:t>
            </a:r>
            <a:endParaRPr lang="el-GR" sz="20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491880" y="6021288"/>
            <a:ext cx="4378086" cy="708718"/>
          </a:xfrm>
          <a:custGeom>
            <a:avLst/>
            <a:gdLst>
              <a:gd name="connsiteX0" fmla="*/ 107805 w 646818"/>
              <a:gd name="connsiteY0" fmla="*/ 0 h 4147660"/>
              <a:gd name="connsiteX1" fmla="*/ 539013 w 646818"/>
              <a:gd name="connsiteY1" fmla="*/ 0 h 4147660"/>
              <a:gd name="connsiteX2" fmla="*/ 615243 w 646818"/>
              <a:gd name="connsiteY2" fmla="*/ 31575 h 4147660"/>
              <a:gd name="connsiteX3" fmla="*/ 646818 w 646818"/>
              <a:gd name="connsiteY3" fmla="*/ 107805 h 4147660"/>
              <a:gd name="connsiteX4" fmla="*/ 646818 w 646818"/>
              <a:gd name="connsiteY4" fmla="*/ 4147660 h 4147660"/>
              <a:gd name="connsiteX5" fmla="*/ 646818 w 646818"/>
              <a:gd name="connsiteY5" fmla="*/ 4147660 h 4147660"/>
              <a:gd name="connsiteX6" fmla="*/ 646818 w 646818"/>
              <a:gd name="connsiteY6" fmla="*/ 4147660 h 4147660"/>
              <a:gd name="connsiteX7" fmla="*/ 0 w 646818"/>
              <a:gd name="connsiteY7" fmla="*/ 4147660 h 4147660"/>
              <a:gd name="connsiteX8" fmla="*/ 0 w 646818"/>
              <a:gd name="connsiteY8" fmla="*/ 4147660 h 4147660"/>
              <a:gd name="connsiteX9" fmla="*/ 0 w 646818"/>
              <a:gd name="connsiteY9" fmla="*/ 4147660 h 4147660"/>
              <a:gd name="connsiteX10" fmla="*/ 0 w 646818"/>
              <a:gd name="connsiteY10" fmla="*/ 107805 h 4147660"/>
              <a:gd name="connsiteX11" fmla="*/ 31575 w 646818"/>
              <a:gd name="connsiteY11" fmla="*/ 31575 h 4147660"/>
              <a:gd name="connsiteX12" fmla="*/ 107805 w 646818"/>
              <a:gd name="connsiteY12" fmla="*/ 0 h 414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818" h="4147660">
                <a:moveTo>
                  <a:pt x="646818" y="691292"/>
                </a:moveTo>
                <a:lnTo>
                  <a:pt x="646818" y="3456368"/>
                </a:lnTo>
                <a:cubicBezTo>
                  <a:pt x="646818" y="3639712"/>
                  <a:pt x="645047" y="3815540"/>
                  <a:pt x="641894" y="3945185"/>
                </a:cubicBezTo>
                <a:cubicBezTo>
                  <a:pt x="638741" y="4074825"/>
                  <a:pt x="634465" y="4147657"/>
                  <a:pt x="630006" y="4147657"/>
                </a:cubicBezTo>
                <a:lnTo>
                  <a:pt x="0" y="4147657"/>
                </a:lnTo>
                <a:lnTo>
                  <a:pt x="0" y="4147657"/>
                </a:lnTo>
                <a:lnTo>
                  <a:pt x="0" y="4147657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630006" y="3"/>
                </a:lnTo>
                <a:cubicBezTo>
                  <a:pt x="634465" y="3"/>
                  <a:pt x="638741" y="72835"/>
                  <a:pt x="641894" y="202475"/>
                </a:cubicBezTo>
                <a:cubicBezTo>
                  <a:pt x="645047" y="332114"/>
                  <a:pt x="646818" y="507948"/>
                  <a:pt x="646818" y="69129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-13243618"/>
              <a:satOff val="-16747"/>
              <a:lumOff val="-4329"/>
              <a:alphaOff val="0"/>
            </a:schemeClr>
          </a:lnRef>
          <a:fillRef idx="1">
            <a:schemeClr val="accent2">
              <a:tint val="40000"/>
              <a:alpha val="90000"/>
              <a:hueOff val="-13243618"/>
              <a:satOff val="-16747"/>
              <a:lumOff val="-4329"/>
              <a:alphaOff val="0"/>
            </a:schemeClr>
          </a:fillRef>
          <a:effectRef idx="0">
            <a:schemeClr val="accent2">
              <a:tint val="40000"/>
              <a:alpha val="90000"/>
              <a:hueOff val="-13243618"/>
              <a:satOff val="-16747"/>
              <a:lumOff val="-432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1" tIns="65865" rIns="100154" bIns="65866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Αποτίμηση από τους μαθητές που αξιολόγησαν και το κύριο ΕΥ.</a:t>
            </a:r>
            <a:endParaRPr lang="el-G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7164288" y="764704"/>
            <a:ext cx="1547664" cy="1512168"/>
          </a:xfrm>
          <a:prstGeom prst="flowChartConnector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908720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Χωρο-ευαίσθητο παιχνίδι ΕΠ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="" xmlns:p14="http://schemas.microsoft.com/office/powerpoint/2010/main" val="2774238075"/>
              </p:ext>
            </p:extLst>
          </p:nvPr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Μεθοδολογία έρευνας 3/3</a:t>
            </a:r>
          </a:p>
        </p:txBody>
      </p:sp>
      <p:sp>
        <p:nvSpPr>
          <p:cNvPr id="14" name="Freeform 13"/>
          <p:cNvSpPr/>
          <p:nvPr/>
        </p:nvSpPr>
        <p:spPr>
          <a:xfrm>
            <a:off x="899592" y="2780928"/>
            <a:ext cx="2304256" cy="1296144"/>
          </a:xfrm>
          <a:custGeom>
            <a:avLst/>
            <a:gdLst>
              <a:gd name="connsiteX0" fmla="*/ 0 w 2333059"/>
              <a:gd name="connsiteY0" fmla="*/ 134756 h 808522"/>
              <a:gd name="connsiteX1" fmla="*/ 39469 w 2333059"/>
              <a:gd name="connsiteY1" fmla="*/ 39469 h 808522"/>
              <a:gd name="connsiteX2" fmla="*/ 134756 w 2333059"/>
              <a:gd name="connsiteY2" fmla="*/ 0 h 808522"/>
              <a:gd name="connsiteX3" fmla="*/ 2198303 w 2333059"/>
              <a:gd name="connsiteY3" fmla="*/ 0 h 808522"/>
              <a:gd name="connsiteX4" fmla="*/ 2293590 w 2333059"/>
              <a:gd name="connsiteY4" fmla="*/ 39469 h 808522"/>
              <a:gd name="connsiteX5" fmla="*/ 2333059 w 2333059"/>
              <a:gd name="connsiteY5" fmla="*/ 134756 h 808522"/>
              <a:gd name="connsiteX6" fmla="*/ 2333059 w 2333059"/>
              <a:gd name="connsiteY6" fmla="*/ 673766 h 808522"/>
              <a:gd name="connsiteX7" fmla="*/ 2293590 w 2333059"/>
              <a:gd name="connsiteY7" fmla="*/ 769053 h 808522"/>
              <a:gd name="connsiteX8" fmla="*/ 2198303 w 2333059"/>
              <a:gd name="connsiteY8" fmla="*/ 808522 h 808522"/>
              <a:gd name="connsiteX9" fmla="*/ 134756 w 2333059"/>
              <a:gd name="connsiteY9" fmla="*/ 808522 h 808522"/>
              <a:gd name="connsiteX10" fmla="*/ 39469 w 2333059"/>
              <a:gd name="connsiteY10" fmla="*/ 769053 h 808522"/>
              <a:gd name="connsiteX11" fmla="*/ 0 w 2333059"/>
              <a:gd name="connsiteY11" fmla="*/ 673766 h 808522"/>
              <a:gd name="connsiteX12" fmla="*/ 0 w 2333059"/>
              <a:gd name="connsiteY12" fmla="*/ 134756 h 80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3059" h="808522">
                <a:moveTo>
                  <a:pt x="0" y="134756"/>
                </a:moveTo>
                <a:cubicBezTo>
                  <a:pt x="0" y="99016"/>
                  <a:pt x="14198" y="64741"/>
                  <a:pt x="39469" y="39469"/>
                </a:cubicBezTo>
                <a:cubicBezTo>
                  <a:pt x="64741" y="14197"/>
                  <a:pt x="99016" y="0"/>
                  <a:pt x="134756" y="0"/>
                </a:cubicBezTo>
                <a:lnTo>
                  <a:pt x="2198303" y="0"/>
                </a:lnTo>
                <a:cubicBezTo>
                  <a:pt x="2234043" y="0"/>
                  <a:pt x="2268318" y="14198"/>
                  <a:pt x="2293590" y="39469"/>
                </a:cubicBezTo>
                <a:cubicBezTo>
                  <a:pt x="2318862" y="64741"/>
                  <a:pt x="2333059" y="99016"/>
                  <a:pt x="2333059" y="134756"/>
                </a:cubicBezTo>
                <a:lnTo>
                  <a:pt x="2333059" y="673766"/>
                </a:lnTo>
                <a:cubicBezTo>
                  <a:pt x="2333059" y="709506"/>
                  <a:pt x="2318862" y="743781"/>
                  <a:pt x="2293590" y="769053"/>
                </a:cubicBezTo>
                <a:cubicBezTo>
                  <a:pt x="2268318" y="794325"/>
                  <a:pt x="2234043" y="808522"/>
                  <a:pt x="2198303" y="808522"/>
                </a:cubicBezTo>
                <a:lnTo>
                  <a:pt x="134756" y="808522"/>
                </a:lnTo>
                <a:cubicBezTo>
                  <a:pt x="99016" y="808522"/>
                  <a:pt x="64741" y="794324"/>
                  <a:pt x="39469" y="769053"/>
                </a:cubicBezTo>
                <a:cubicBezTo>
                  <a:pt x="14197" y="743781"/>
                  <a:pt x="0" y="709506"/>
                  <a:pt x="0" y="673766"/>
                </a:cubicBezTo>
                <a:lnTo>
                  <a:pt x="0" y="13475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04239" tIns="71854" rIns="104239" bIns="7185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Αξιοπιστία-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Εγκυρότητα</a:t>
            </a:r>
          </a:p>
          <a:p>
            <a:pPr algn="ctr" defTabSz="755650">
              <a:lnSpc>
                <a:spcPct val="90000"/>
              </a:lnSpc>
              <a:spcAft>
                <a:spcPct val="35000"/>
              </a:spcAft>
            </a:pPr>
            <a:endParaRPr lang="el-GR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Diagram 39"/>
          <p:cNvGraphicFramePr/>
          <p:nvPr>
            <p:extLst>
              <p:ext uri="{D42A27DB-BD31-4B8C-83A1-F6EECF244321}">
                <p14:modId xmlns="" xmlns:p14="http://schemas.microsoft.com/office/powerpoint/2010/main" val="2084643758"/>
              </p:ext>
            </p:extLst>
          </p:nvPr>
        </p:nvGraphicFramePr>
        <p:xfrm>
          <a:off x="0" y="1268760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Αποτελέσματα – Κύρια ευρήματα </a:t>
            </a:r>
            <a:r>
              <a:rPr lang="el-GR" sz="3600" b="1" cap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1/5</a:t>
            </a:r>
            <a:endParaRPr lang="el-GR" sz="3600" b="1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31840" y="3140968"/>
            <a:ext cx="2228823" cy="1886174"/>
          </a:xfrm>
          <a:custGeom>
            <a:avLst/>
            <a:gdLst>
              <a:gd name="connsiteX0" fmla="*/ 0 w 2255485"/>
              <a:gd name="connsiteY0" fmla="*/ 852302 h 1704604"/>
              <a:gd name="connsiteX1" fmla="*/ 447787 w 2255485"/>
              <a:gd name="connsiteY1" fmla="*/ 172345 h 1704604"/>
              <a:gd name="connsiteX2" fmla="*/ 1127745 w 2255485"/>
              <a:gd name="connsiteY2" fmla="*/ 1 h 1704604"/>
              <a:gd name="connsiteX3" fmla="*/ 1807703 w 2255485"/>
              <a:gd name="connsiteY3" fmla="*/ 172346 h 1704604"/>
              <a:gd name="connsiteX4" fmla="*/ 2255487 w 2255485"/>
              <a:gd name="connsiteY4" fmla="*/ 852305 h 1704604"/>
              <a:gd name="connsiteX5" fmla="*/ 1807701 w 2255485"/>
              <a:gd name="connsiteY5" fmla="*/ 1532262 h 1704604"/>
              <a:gd name="connsiteX6" fmla="*/ 1127743 w 2255485"/>
              <a:gd name="connsiteY6" fmla="*/ 1704607 h 1704604"/>
              <a:gd name="connsiteX7" fmla="*/ 447785 w 2255485"/>
              <a:gd name="connsiteY7" fmla="*/ 1532262 h 1704604"/>
              <a:gd name="connsiteX8" fmla="*/ 0 w 2255485"/>
              <a:gd name="connsiteY8" fmla="*/ 852304 h 1704604"/>
              <a:gd name="connsiteX9" fmla="*/ 0 w 2255485"/>
              <a:gd name="connsiteY9" fmla="*/ 852302 h 170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5485" h="1704604">
                <a:moveTo>
                  <a:pt x="0" y="852302"/>
                </a:moveTo>
                <a:cubicBezTo>
                  <a:pt x="1" y="585136"/>
                  <a:pt x="165763" y="333429"/>
                  <a:pt x="447787" y="172345"/>
                </a:cubicBezTo>
                <a:cubicBezTo>
                  <a:pt x="643587" y="60510"/>
                  <a:pt x="882316" y="1"/>
                  <a:pt x="1127745" y="1"/>
                </a:cubicBezTo>
                <a:cubicBezTo>
                  <a:pt x="1373174" y="1"/>
                  <a:pt x="1611903" y="60511"/>
                  <a:pt x="1807703" y="172346"/>
                </a:cubicBezTo>
                <a:cubicBezTo>
                  <a:pt x="2089727" y="333431"/>
                  <a:pt x="2255488" y="585138"/>
                  <a:pt x="2255487" y="852305"/>
                </a:cubicBezTo>
                <a:cubicBezTo>
                  <a:pt x="2255487" y="1119471"/>
                  <a:pt x="2089725" y="1371178"/>
                  <a:pt x="1807701" y="1532262"/>
                </a:cubicBezTo>
                <a:cubicBezTo>
                  <a:pt x="1611901" y="1644097"/>
                  <a:pt x="1373172" y="1704607"/>
                  <a:pt x="1127743" y="1704607"/>
                </a:cubicBezTo>
                <a:cubicBezTo>
                  <a:pt x="882315" y="1704607"/>
                  <a:pt x="643585" y="1644098"/>
                  <a:pt x="447785" y="1532262"/>
                </a:cubicBezTo>
                <a:cubicBezTo>
                  <a:pt x="165761" y="1371178"/>
                  <a:pt x="0" y="1119470"/>
                  <a:pt x="0" y="852304"/>
                </a:cubicBezTo>
                <a:lnTo>
                  <a:pt x="0" y="85230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53168" tIns="272493" rIns="353168" bIns="27249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Ε.Υ. διέπεται από τις αρχές και την μεθοδολογία της ΕξΑΕ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Diagram 39"/>
          <p:cNvGraphicFramePr/>
          <p:nvPr>
            <p:extLst>
              <p:ext uri="{D42A27DB-BD31-4B8C-83A1-F6EECF244321}">
                <p14:modId xmlns="" xmlns:p14="http://schemas.microsoft.com/office/powerpoint/2010/main" val="1201044083"/>
              </p:ext>
            </p:extLst>
          </p:nvPr>
        </p:nvGraphicFramePr>
        <p:xfrm>
          <a:off x="755576" y="1268760"/>
          <a:ext cx="7200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2396"/>
            <a:ext cx="7859216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Αποτελέσματα – Κύρια ευρήματα </a:t>
            </a:r>
            <a:r>
              <a:rPr lang="el-GR" sz="3600" b="1" cap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2/5</a:t>
            </a:r>
            <a:endParaRPr lang="el-GR" sz="3600" b="1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31840" y="3140968"/>
            <a:ext cx="2228823" cy="1886174"/>
          </a:xfrm>
          <a:custGeom>
            <a:avLst/>
            <a:gdLst>
              <a:gd name="connsiteX0" fmla="*/ 0 w 2255485"/>
              <a:gd name="connsiteY0" fmla="*/ 852302 h 1704604"/>
              <a:gd name="connsiteX1" fmla="*/ 447787 w 2255485"/>
              <a:gd name="connsiteY1" fmla="*/ 172345 h 1704604"/>
              <a:gd name="connsiteX2" fmla="*/ 1127745 w 2255485"/>
              <a:gd name="connsiteY2" fmla="*/ 1 h 1704604"/>
              <a:gd name="connsiteX3" fmla="*/ 1807703 w 2255485"/>
              <a:gd name="connsiteY3" fmla="*/ 172346 h 1704604"/>
              <a:gd name="connsiteX4" fmla="*/ 2255487 w 2255485"/>
              <a:gd name="connsiteY4" fmla="*/ 852305 h 1704604"/>
              <a:gd name="connsiteX5" fmla="*/ 1807701 w 2255485"/>
              <a:gd name="connsiteY5" fmla="*/ 1532262 h 1704604"/>
              <a:gd name="connsiteX6" fmla="*/ 1127743 w 2255485"/>
              <a:gd name="connsiteY6" fmla="*/ 1704607 h 1704604"/>
              <a:gd name="connsiteX7" fmla="*/ 447785 w 2255485"/>
              <a:gd name="connsiteY7" fmla="*/ 1532262 h 1704604"/>
              <a:gd name="connsiteX8" fmla="*/ 0 w 2255485"/>
              <a:gd name="connsiteY8" fmla="*/ 852304 h 1704604"/>
              <a:gd name="connsiteX9" fmla="*/ 0 w 2255485"/>
              <a:gd name="connsiteY9" fmla="*/ 852302 h 170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5485" h="1704604">
                <a:moveTo>
                  <a:pt x="0" y="852302"/>
                </a:moveTo>
                <a:cubicBezTo>
                  <a:pt x="1" y="585136"/>
                  <a:pt x="165763" y="333429"/>
                  <a:pt x="447787" y="172345"/>
                </a:cubicBezTo>
                <a:cubicBezTo>
                  <a:pt x="643587" y="60510"/>
                  <a:pt x="882316" y="1"/>
                  <a:pt x="1127745" y="1"/>
                </a:cubicBezTo>
                <a:cubicBezTo>
                  <a:pt x="1373174" y="1"/>
                  <a:pt x="1611903" y="60511"/>
                  <a:pt x="1807703" y="172346"/>
                </a:cubicBezTo>
                <a:cubicBezTo>
                  <a:pt x="2089727" y="333431"/>
                  <a:pt x="2255488" y="585138"/>
                  <a:pt x="2255487" y="852305"/>
                </a:cubicBezTo>
                <a:cubicBezTo>
                  <a:pt x="2255487" y="1119471"/>
                  <a:pt x="2089725" y="1371178"/>
                  <a:pt x="1807701" y="1532262"/>
                </a:cubicBezTo>
                <a:cubicBezTo>
                  <a:pt x="1611901" y="1644097"/>
                  <a:pt x="1373172" y="1704607"/>
                  <a:pt x="1127743" y="1704607"/>
                </a:cubicBezTo>
                <a:cubicBezTo>
                  <a:pt x="882315" y="1704607"/>
                  <a:pt x="643585" y="1644098"/>
                  <a:pt x="447785" y="1532262"/>
                </a:cubicBezTo>
                <a:cubicBezTo>
                  <a:pt x="165761" y="1371178"/>
                  <a:pt x="0" y="1119470"/>
                  <a:pt x="0" y="852304"/>
                </a:cubicBezTo>
                <a:lnTo>
                  <a:pt x="0" y="85230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53168" tIns="272493" rIns="353168" bIns="27249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Ε.Υ. έχει δημιουργηθεί σύμφωνα με τις Αρχές της Πολυμεσικής Μάθησης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Diagram 39"/>
          <p:cNvGraphicFramePr/>
          <p:nvPr>
            <p:extLst>
              <p:ext uri="{D42A27DB-BD31-4B8C-83A1-F6EECF244321}">
                <p14:modId xmlns="" xmlns:p14="http://schemas.microsoft.com/office/powerpoint/2010/main" val="3700888661"/>
              </p:ext>
            </p:extLst>
          </p:nvPr>
        </p:nvGraphicFramePr>
        <p:xfrm>
          <a:off x="755576" y="1268760"/>
          <a:ext cx="74168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193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Αποτελέσματα – Κύρια ευρήματα </a:t>
            </a:r>
            <a:r>
              <a:rPr lang="el-GR" sz="3600" b="1" cap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3/5</a:t>
            </a:r>
            <a:endParaRPr lang="el-GR" sz="3600" b="1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987824" y="3140968"/>
            <a:ext cx="2595888" cy="1944216"/>
          </a:xfrm>
          <a:custGeom>
            <a:avLst/>
            <a:gdLst>
              <a:gd name="connsiteX0" fmla="*/ 0 w 2255485"/>
              <a:gd name="connsiteY0" fmla="*/ 852302 h 1704604"/>
              <a:gd name="connsiteX1" fmla="*/ 447787 w 2255485"/>
              <a:gd name="connsiteY1" fmla="*/ 172345 h 1704604"/>
              <a:gd name="connsiteX2" fmla="*/ 1127745 w 2255485"/>
              <a:gd name="connsiteY2" fmla="*/ 1 h 1704604"/>
              <a:gd name="connsiteX3" fmla="*/ 1807703 w 2255485"/>
              <a:gd name="connsiteY3" fmla="*/ 172346 h 1704604"/>
              <a:gd name="connsiteX4" fmla="*/ 2255487 w 2255485"/>
              <a:gd name="connsiteY4" fmla="*/ 852305 h 1704604"/>
              <a:gd name="connsiteX5" fmla="*/ 1807701 w 2255485"/>
              <a:gd name="connsiteY5" fmla="*/ 1532262 h 1704604"/>
              <a:gd name="connsiteX6" fmla="*/ 1127743 w 2255485"/>
              <a:gd name="connsiteY6" fmla="*/ 1704607 h 1704604"/>
              <a:gd name="connsiteX7" fmla="*/ 447785 w 2255485"/>
              <a:gd name="connsiteY7" fmla="*/ 1532262 h 1704604"/>
              <a:gd name="connsiteX8" fmla="*/ 0 w 2255485"/>
              <a:gd name="connsiteY8" fmla="*/ 852304 h 1704604"/>
              <a:gd name="connsiteX9" fmla="*/ 0 w 2255485"/>
              <a:gd name="connsiteY9" fmla="*/ 852302 h 170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5485" h="1704604">
                <a:moveTo>
                  <a:pt x="0" y="852302"/>
                </a:moveTo>
                <a:cubicBezTo>
                  <a:pt x="1" y="585136"/>
                  <a:pt x="165763" y="333429"/>
                  <a:pt x="447787" y="172345"/>
                </a:cubicBezTo>
                <a:cubicBezTo>
                  <a:pt x="643587" y="60510"/>
                  <a:pt x="882316" y="1"/>
                  <a:pt x="1127745" y="1"/>
                </a:cubicBezTo>
                <a:cubicBezTo>
                  <a:pt x="1373174" y="1"/>
                  <a:pt x="1611903" y="60511"/>
                  <a:pt x="1807703" y="172346"/>
                </a:cubicBezTo>
                <a:cubicBezTo>
                  <a:pt x="2089727" y="333431"/>
                  <a:pt x="2255488" y="585138"/>
                  <a:pt x="2255487" y="852305"/>
                </a:cubicBezTo>
                <a:cubicBezTo>
                  <a:pt x="2255487" y="1119471"/>
                  <a:pt x="2089725" y="1371178"/>
                  <a:pt x="1807701" y="1532262"/>
                </a:cubicBezTo>
                <a:cubicBezTo>
                  <a:pt x="1611901" y="1644097"/>
                  <a:pt x="1373172" y="1704607"/>
                  <a:pt x="1127743" y="1704607"/>
                </a:cubicBezTo>
                <a:cubicBezTo>
                  <a:pt x="882315" y="1704607"/>
                  <a:pt x="643585" y="1644098"/>
                  <a:pt x="447785" y="1532262"/>
                </a:cubicBezTo>
                <a:cubicBezTo>
                  <a:pt x="165761" y="1371178"/>
                  <a:pt x="0" y="1119470"/>
                  <a:pt x="0" y="852304"/>
                </a:cubicBezTo>
                <a:lnTo>
                  <a:pt x="0" y="85230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53168" tIns="272493" rIns="353168" bIns="2724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παιχνίδι Επαυξημένης Πραγματικότητας  ήταν εύχρηστο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Diagram 39"/>
          <p:cNvGraphicFramePr/>
          <p:nvPr>
            <p:extLst>
              <p:ext uri="{D42A27DB-BD31-4B8C-83A1-F6EECF244321}">
                <p14:modId xmlns="" xmlns:p14="http://schemas.microsoft.com/office/powerpoint/2010/main" val="1411794160"/>
              </p:ext>
            </p:extLst>
          </p:nvPr>
        </p:nvGraphicFramePr>
        <p:xfrm>
          <a:off x="755576" y="1268760"/>
          <a:ext cx="7200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4887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Αποτελέσματα – Κύρια ευρήματα </a:t>
            </a:r>
            <a:r>
              <a:rPr lang="el-GR" sz="3600" b="1" cap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4/5</a:t>
            </a:r>
            <a:endParaRPr lang="el-GR" sz="3600" b="1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987824" y="3140968"/>
            <a:ext cx="2520280" cy="1944216"/>
          </a:xfrm>
          <a:custGeom>
            <a:avLst/>
            <a:gdLst>
              <a:gd name="connsiteX0" fmla="*/ 0 w 2255485"/>
              <a:gd name="connsiteY0" fmla="*/ 852302 h 1704604"/>
              <a:gd name="connsiteX1" fmla="*/ 447787 w 2255485"/>
              <a:gd name="connsiteY1" fmla="*/ 172345 h 1704604"/>
              <a:gd name="connsiteX2" fmla="*/ 1127745 w 2255485"/>
              <a:gd name="connsiteY2" fmla="*/ 1 h 1704604"/>
              <a:gd name="connsiteX3" fmla="*/ 1807703 w 2255485"/>
              <a:gd name="connsiteY3" fmla="*/ 172346 h 1704604"/>
              <a:gd name="connsiteX4" fmla="*/ 2255487 w 2255485"/>
              <a:gd name="connsiteY4" fmla="*/ 852305 h 1704604"/>
              <a:gd name="connsiteX5" fmla="*/ 1807701 w 2255485"/>
              <a:gd name="connsiteY5" fmla="*/ 1532262 h 1704604"/>
              <a:gd name="connsiteX6" fmla="*/ 1127743 w 2255485"/>
              <a:gd name="connsiteY6" fmla="*/ 1704607 h 1704604"/>
              <a:gd name="connsiteX7" fmla="*/ 447785 w 2255485"/>
              <a:gd name="connsiteY7" fmla="*/ 1532262 h 1704604"/>
              <a:gd name="connsiteX8" fmla="*/ 0 w 2255485"/>
              <a:gd name="connsiteY8" fmla="*/ 852304 h 1704604"/>
              <a:gd name="connsiteX9" fmla="*/ 0 w 2255485"/>
              <a:gd name="connsiteY9" fmla="*/ 852302 h 170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5485" h="1704604">
                <a:moveTo>
                  <a:pt x="0" y="852302"/>
                </a:moveTo>
                <a:cubicBezTo>
                  <a:pt x="1" y="585136"/>
                  <a:pt x="165763" y="333429"/>
                  <a:pt x="447787" y="172345"/>
                </a:cubicBezTo>
                <a:cubicBezTo>
                  <a:pt x="643587" y="60510"/>
                  <a:pt x="882316" y="1"/>
                  <a:pt x="1127745" y="1"/>
                </a:cubicBezTo>
                <a:cubicBezTo>
                  <a:pt x="1373174" y="1"/>
                  <a:pt x="1611903" y="60511"/>
                  <a:pt x="1807703" y="172346"/>
                </a:cubicBezTo>
                <a:cubicBezTo>
                  <a:pt x="2089727" y="333431"/>
                  <a:pt x="2255488" y="585138"/>
                  <a:pt x="2255487" y="852305"/>
                </a:cubicBezTo>
                <a:cubicBezTo>
                  <a:pt x="2255487" y="1119471"/>
                  <a:pt x="2089725" y="1371178"/>
                  <a:pt x="1807701" y="1532262"/>
                </a:cubicBezTo>
                <a:cubicBezTo>
                  <a:pt x="1611901" y="1644097"/>
                  <a:pt x="1373172" y="1704607"/>
                  <a:pt x="1127743" y="1704607"/>
                </a:cubicBezTo>
                <a:cubicBezTo>
                  <a:pt x="882315" y="1704607"/>
                  <a:pt x="643585" y="1644098"/>
                  <a:pt x="447785" y="1532262"/>
                </a:cubicBezTo>
                <a:cubicBezTo>
                  <a:pt x="165761" y="1371178"/>
                  <a:pt x="0" y="1119470"/>
                  <a:pt x="0" y="852304"/>
                </a:cubicBezTo>
                <a:lnTo>
                  <a:pt x="0" y="85230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53168" tIns="272493" rIns="353168" bIns="27249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παιχνίδι Ε.Π.  ήταν χρήσιμο στη διαδικασία της μάθησης της τοπικής Ιστορίας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Diagram 39"/>
          <p:cNvGraphicFramePr/>
          <p:nvPr>
            <p:extLst>
              <p:ext uri="{D42A27DB-BD31-4B8C-83A1-F6EECF244321}">
                <p14:modId xmlns="" xmlns:p14="http://schemas.microsoft.com/office/powerpoint/2010/main" val="1411794160"/>
              </p:ext>
            </p:extLst>
          </p:nvPr>
        </p:nvGraphicFramePr>
        <p:xfrm>
          <a:off x="755576" y="1268760"/>
          <a:ext cx="7200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4887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Αποτελέσματα – Κύρια ευρήματα </a:t>
            </a:r>
            <a:r>
              <a:rPr lang="el-GR" sz="3600" b="1" cap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5/5</a:t>
            </a:r>
            <a:endParaRPr lang="el-GR" sz="3600" b="1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987824" y="3140968"/>
            <a:ext cx="2520280" cy="1944216"/>
          </a:xfrm>
          <a:custGeom>
            <a:avLst/>
            <a:gdLst>
              <a:gd name="connsiteX0" fmla="*/ 0 w 2255485"/>
              <a:gd name="connsiteY0" fmla="*/ 852302 h 1704604"/>
              <a:gd name="connsiteX1" fmla="*/ 447787 w 2255485"/>
              <a:gd name="connsiteY1" fmla="*/ 172345 h 1704604"/>
              <a:gd name="connsiteX2" fmla="*/ 1127745 w 2255485"/>
              <a:gd name="connsiteY2" fmla="*/ 1 h 1704604"/>
              <a:gd name="connsiteX3" fmla="*/ 1807703 w 2255485"/>
              <a:gd name="connsiteY3" fmla="*/ 172346 h 1704604"/>
              <a:gd name="connsiteX4" fmla="*/ 2255487 w 2255485"/>
              <a:gd name="connsiteY4" fmla="*/ 852305 h 1704604"/>
              <a:gd name="connsiteX5" fmla="*/ 1807701 w 2255485"/>
              <a:gd name="connsiteY5" fmla="*/ 1532262 h 1704604"/>
              <a:gd name="connsiteX6" fmla="*/ 1127743 w 2255485"/>
              <a:gd name="connsiteY6" fmla="*/ 1704607 h 1704604"/>
              <a:gd name="connsiteX7" fmla="*/ 447785 w 2255485"/>
              <a:gd name="connsiteY7" fmla="*/ 1532262 h 1704604"/>
              <a:gd name="connsiteX8" fmla="*/ 0 w 2255485"/>
              <a:gd name="connsiteY8" fmla="*/ 852304 h 1704604"/>
              <a:gd name="connsiteX9" fmla="*/ 0 w 2255485"/>
              <a:gd name="connsiteY9" fmla="*/ 852302 h 170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5485" h="1704604">
                <a:moveTo>
                  <a:pt x="0" y="852302"/>
                </a:moveTo>
                <a:cubicBezTo>
                  <a:pt x="1" y="585136"/>
                  <a:pt x="165763" y="333429"/>
                  <a:pt x="447787" y="172345"/>
                </a:cubicBezTo>
                <a:cubicBezTo>
                  <a:pt x="643587" y="60510"/>
                  <a:pt x="882316" y="1"/>
                  <a:pt x="1127745" y="1"/>
                </a:cubicBezTo>
                <a:cubicBezTo>
                  <a:pt x="1373174" y="1"/>
                  <a:pt x="1611903" y="60511"/>
                  <a:pt x="1807703" y="172346"/>
                </a:cubicBezTo>
                <a:cubicBezTo>
                  <a:pt x="2089727" y="333431"/>
                  <a:pt x="2255488" y="585138"/>
                  <a:pt x="2255487" y="852305"/>
                </a:cubicBezTo>
                <a:cubicBezTo>
                  <a:pt x="2255487" y="1119471"/>
                  <a:pt x="2089725" y="1371178"/>
                  <a:pt x="1807701" y="1532262"/>
                </a:cubicBezTo>
                <a:cubicBezTo>
                  <a:pt x="1611901" y="1644097"/>
                  <a:pt x="1373172" y="1704607"/>
                  <a:pt x="1127743" y="1704607"/>
                </a:cubicBezTo>
                <a:cubicBezTo>
                  <a:pt x="882315" y="1704607"/>
                  <a:pt x="643585" y="1644098"/>
                  <a:pt x="447785" y="1532262"/>
                </a:cubicBezTo>
                <a:cubicBezTo>
                  <a:pt x="165761" y="1371178"/>
                  <a:pt x="0" y="1119470"/>
                  <a:pt x="0" y="852304"/>
                </a:cubicBezTo>
                <a:lnTo>
                  <a:pt x="0" y="85230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53168" tIns="272493" rIns="353168" bIns="27249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l-GR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Αλλαγές που προτείνονται για την βελτίωση του Ε.Υ.</a:t>
            </a:r>
            <a:endParaRPr lang="el-GR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4887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Συμπεράσματα 1/4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417199333"/>
              </p:ext>
            </p:extLst>
          </p:nvPr>
        </p:nvGraphicFramePr>
        <p:xfrm>
          <a:off x="457200" y="1600200"/>
          <a:ext cx="8219256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522920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 χωρο-ευαίσθητο παιχνίδι είναι χρήσιμο και αποτελεσματικό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59216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Συμπεράσματα 2/4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4873752"/>
          </a:xfrm>
        </p:spPr>
        <p:txBody>
          <a:bodyPr/>
          <a:lstStyle/>
          <a:p>
            <a:pPr>
              <a:buNone/>
            </a:pPr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Από την ποιοτική έρευνα προέκυψε ότι οι μαθητές και οι ειδικοί της ΕξΑΕ αναγνωρίζουν ότι το Ε.Υ.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μπορεί να αξιοποιηθεί ως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αυτοδύνομο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ή ως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συμπληρωματικό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υλικό στο μάθημα της Ιστορίας</a:t>
            </a:r>
          </a:p>
          <a:p>
            <a:pPr algn="just">
              <a:buFont typeface="Wingdings" pitchFamily="2" charset="2"/>
              <a:buChar char="v"/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πληροί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κριτήρια της ΕξΑΕ</a:t>
            </a:r>
          </a:p>
          <a:p>
            <a:pPr algn="just">
              <a:buFont typeface="Wingdings" pitchFamily="2" charset="2"/>
              <a:buChar char="v"/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ΕΥ για την «Ακρόπολη των Αθηνών» είναι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εύχρηστο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πλούσιο με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χρήσιμες πληροφορίες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διαφορετικές πηγές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Συμπεράσματα 3/4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Περιορισμοί έρευνας</a:t>
            </a:r>
          </a:p>
          <a:p>
            <a:pPr>
              <a:buNone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s://lh4.googleusercontent.com/QJEUE8_cSyrH8M4r7bwIZ1JbvhKMVobKc5YqTqP4TGvgSBD5WBSjxgyKtYXD9xJgMgEFuLTSS3rnLk0YoGur_M66JZXKbpwF1eokISNOPKGv-wFf77y0VJA0L8PSedLyrI3FJJKE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1295635" cy="129563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4.googleusercontent.com/8iDcaHdp2N8NySu6gno_WpVlVGWY5N6xlhx76-iLOOCMOKcC77sHNmD8KhlWcbnIkLrb_Fw0KTdbpHgtmfCPGdDRc2mBpi8A1RMdtGorkFokY_ev1MaPRfp8u5L1CiecWdSGVk67u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1186309" cy="118630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h3.googleusercontent.com/fHNPiDIbz0MIZePwOgrYhXKdYmbEyXXUv5osLTinPh2YybjJUkPGycPB9DyVb4txrSF_hEIWzGpiWwaDae4XcdqsNhQDl9o4HDvfb0jwCo_whWkGWo5IGSi-lorqy53GCUE-bi_98n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965656" cy="118630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285293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Μικρό δείγμα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9752" y="422108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Μη γενικεύσιμα συμπεράσματα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573325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Περιορισμένος χρόνος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Σκοπός</a:t>
            </a:r>
            <a:endParaRPr lang="el-GR" sz="3200" b="1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Σκοπός της παρούσας εργασίας είναι ο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σχεδιασμός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η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υλοποίηση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η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αποτίμηση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εκπαιδευτικού υλικού με την μέθοδο της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ΕξΑΕ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την διδασκαλία της τοπικής Ιστορίας στην Πρωτοβάθμια Εκπαίδευση, σε μαθητές Στ΄ Δημοτικού και συγκεκριμένα ο αρχαιολογικός χώρος της Ακρόπολης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Παρουσίαση του αρχαιολογικού χώρου της Ακρόπολης με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πολυμορφικό τρόπο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αξιοποιώντας παιδαγωγικά τις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ΤΠΕ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συνδυάζοντας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εφαρμογές επαυξημένης πραγματικότητας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την χρήση κινητών συσκευών για την ανάδειξη της σημαντικότητας της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βιωματικής μάθησης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στο φυσικό περιβάλλον.</a:t>
            </a:r>
          </a:p>
          <a:p>
            <a:pPr algn="just"/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6" name="laptop"/>
          <p:cNvSpPr>
            <a:spLocks noEditPoints="1" noChangeArrowheads="1"/>
          </p:cNvSpPr>
          <p:nvPr/>
        </p:nvSpPr>
        <p:spPr bwMode="auto">
          <a:xfrm>
            <a:off x="2411760" y="3212976"/>
            <a:ext cx="1872208" cy="13620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αρχικ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284984"/>
            <a:ext cx="115212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martphone Transparent PNG, Smartphone Clipart Free Download - Free  Transparent PNG Logos"/>
          <p:cNvPicPr>
            <a:picLocks noChangeAspect="1" noChangeArrowheads="1"/>
          </p:cNvPicPr>
          <p:nvPr/>
        </p:nvPicPr>
        <p:blipFill>
          <a:blip r:embed="rId4" cstate="print"/>
          <a:srcRect l="13518" t="4501" r="9878" b="984"/>
          <a:stretch>
            <a:fillRect/>
          </a:stretch>
        </p:blipFill>
        <p:spPr bwMode="auto">
          <a:xfrm>
            <a:off x="5004048" y="3140968"/>
            <a:ext cx="1224136" cy="1512168"/>
          </a:xfrm>
          <a:prstGeom prst="rect">
            <a:avLst/>
          </a:prstGeom>
          <a:noFill/>
        </p:spPr>
      </p:pic>
      <p:pic>
        <p:nvPicPr>
          <p:cNvPr id="7" name="Picture 6" descr="αρχικη_actionbou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212976"/>
            <a:ext cx="86409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9381"/>
            <a:ext cx="81003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Συμπεράσματα 4/4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/>
          <a:lstStyle/>
          <a:p>
            <a:pPr>
              <a:buNone/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Προτάσεις για μελλοντική έρευνα</a:t>
            </a:r>
          </a:p>
          <a:p>
            <a:pPr>
              <a:buNone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1187624" y="2204864"/>
            <a:ext cx="1224136" cy="1224136"/>
          </a:xfrm>
          <a:prstGeom prst="flowChartConnector">
            <a:avLst/>
          </a:pr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el-GR" sz="16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051720" y="3284984"/>
            <a:ext cx="1224136" cy="1224136"/>
          </a:xfrm>
          <a:prstGeom prst="flowChartConnector">
            <a:avLst/>
          </a:pr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el-GR" sz="16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187624" y="4645732"/>
            <a:ext cx="1224136" cy="1224136"/>
          </a:xfrm>
          <a:prstGeom prst="flowChartConnector">
            <a:avLst/>
          </a:pr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el-GR" sz="16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7664" y="25649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3768" y="364502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7998" y="502696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5776" y="220486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Αξιοποίηση του ΕΥ, ως συμπληρωματικό ή αυτόνομο υλικό, στο μάθημα της Ιστορίας.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83768" y="4999528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Έρευνα δράσης με εφαρμογή του ΕΥ στην ομάδα στόχο των μαθητών που απευθύνεται, συλλογή απαραίτητων δεδομένων και υλοποίηση αλλαγών για βελτίωση του ΕΥ.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47864" y="3356992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Επέκταση της έρευνας σε μεγαλύτερο δείγμα για την εξαγωγή ασφαλέστερών και συμπερασμάτων και δυνατότητα γενίκευσης στον γενικό πληθυσμό.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467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cap="none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Σας ευχαριστώ για την προσοχή σας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3608" y="476672"/>
            <a:ext cx="8100392" cy="9989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>
            <a:lvl1pPr eaLnBrk="1" latinLnBrk="0" hangingPunct="1">
              <a:buNone/>
              <a:defRPr kumimoji="0" sz="3600" b="1" cap="none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dirty="0"/>
              <a:t>Τέλος παρουσίασης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Συνεισφορά της διπλωματικής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408655829"/>
              </p:ext>
            </p:extLst>
          </p:nvPr>
        </p:nvGraphicFramePr>
        <p:xfrm>
          <a:off x="457200" y="1484784"/>
          <a:ext cx="7467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Ερευνητικά ερωτήματα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649742699"/>
              </p:ext>
            </p:extLst>
          </p:nvPr>
        </p:nvGraphicFramePr>
        <p:xfrm>
          <a:off x="755576" y="1484784"/>
          <a:ext cx="7211144" cy="506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Δομή της </a:t>
            </a:r>
            <a:r>
              <a:rPr lang="el-GR" sz="3600" b="1" cap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παρουσίασης </a:t>
            </a:r>
            <a:endParaRPr lang="el-GR" sz="3600" b="1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71600" y="1462133"/>
            <a:ext cx="7272807" cy="2232247"/>
            <a:chOff x="2051720" y="1484784"/>
            <a:chExt cx="4536503" cy="2232247"/>
          </a:xfrm>
        </p:grpSpPr>
        <p:sp>
          <p:nvSpPr>
            <p:cNvPr id="14" name="Freeform 13"/>
            <p:cNvSpPr/>
            <p:nvPr/>
          </p:nvSpPr>
          <p:spPr>
            <a:xfrm>
              <a:off x="2051720" y="1484784"/>
              <a:ext cx="4536503" cy="697577"/>
            </a:xfrm>
            <a:custGeom>
              <a:avLst/>
              <a:gdLst>
                <a:gd name="connsiteX0" fmla="*/ 0 w 4536503"/>
                <a:gd name="connsiteY0" fmla="*/ 69758 h 697577"/>
                <a:gd name="connsiteX1" fmla="*/ 20432 w 4536503"/>
                <a:gd name="connsiteY1" fmla="*/ 20432 h 697577"/>
                <a:gd name="connsiteX2" fmla="*/ 69758 w 4536503"/>
                <a:gd name="connsiteY2" fmla="*/ 0 h 697577"/>
                <a:gd name="connsiteX3" fmla="*/ 4466745 w 4536503"/>
                <a:gd name="connsiteY3" fmla="*/ 0 h 697577"/>
                <a:gd name="connsiteX4" fmla="*/ 4516071 w 4536503"/>
                <a:gd name="connsiteY4" fmla="*/ 20432 h 697577"/>
                <a:gd name="connsiteX5" fmla="*/ 4536503 w 4536503"/>
                <a:gd name="connsiteY5" fmla="*/ 69758 h 697577"/>
                <a:gd name="connsiteX6" fmla="*/ 4536503 w 4536503"/>
                <a:gd name="connsiteY6" fmla="*/ 627819 h 697577"/>
                <a:gd name="connsiteX7" fmla="*/ 4516071 w 4536503"/>
                <a:gd name="connsiteY7" fmla="*/ 677145 h 697577"/>
                <a:gd name="connsiteX8" fmla="*/ 4466745 w 4536503"/>
                <a:gd name="connsiteY8" fmla="*/ 697577 h 697577"/>
                <a:gd name="connsiteX9" fmla="*/ 69758 w 4536503"/>
                <a:gd name="connsiteY9" fmla="*/ 697577 h 697577"/>
                <a:gd name="connsiteX10" fmla="*/ 20432 w 4536503"/>
                <a:gd name="connsiteY10" fmla="*/ 677145 h 697577"/>
                <a:gd name="connsiteX11" fmla="*/ 0 w 4536503"/>
                <a:gd name="connsiteY11" fmla="*/ 627819 h 697577"/>
                <a:gd name="connsiteX12" fmla="*/ 0 w 4536503"/>
                <a:gd name="connsiteY12" fmla="*/ 69758 h 6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6503" h="697577">
                  <a:moveTo>
                    <a:pt x="0" y="69758"/>
                  </a:moveTo>
                  <a:cubicBezTo>
                    <a:pt x="0" y="51257"/>
                    <a:pt x="7350" y="33514"/>
                    <a:pt x="20432" y="20432"/>
                  </a:cubicBezTo>
                  <a:cubicBezTo>
                    <a:pt x="33514" y="7350"/>
                    <a:pt x="51257" y="0"/>
                    <a:pt x="69758" y="0"/>
                  </a:cubicBezTo>
                  <a:lnTo>
                    <a:pt x="4466745" y="0"/>
                  </a:lnTo>
                  <a:cubicBezTo>
                    <a:pt x="4485246" y="0"/>
                    <a:pt x="4502989" y="7350"/>
                    <a:pt x="4516071" y="20432"/>
                  </a:cubicBezTo>
                  <a:cubicBezTo>
                    <a:pt x="4529153" y="33514"/>
                    <a:pt x="4536503" y="51257"/>
                    <a:pt x="4536503" y="69758"/>
                  </a:cubicBezTo>
                  <a:lnTo>
                    <a:pt x="4536503" y="627819"/>
                  </a:lnTo>
                  <a:cubicBezTo>
                    <a:pt x="4536503" y="646320"/>
                    <a:pt x="4529154" y="664063"/>
                    <a:pt x="4516071" y="677145"/>
                  </a:cubicBezTo>
                  <a:cubicBezTo>
                    <a:pt x="4502989" y="690227"/>
                    <a:pt x="4485246" y="697577"/>
                    <a:pt x="4466745" y="697577"/>
                  </a:cubicBezTo>
                  <a:lnTo>
                    <a:pt x="69758" y="697577"/>
                  </a:lnTo>
                  <a:cubicBezTo>
                    <a:pt x="51257" y="697577"/>
                    <a:pt x="33514" y="690227"/>
                    <a:pt x="20432" y="677145"/>
                  </a:cubicBezTo>
                  <a:cubicBezTo>
                    <a:pt x="7350" y="664063"/>
                    <a:pt x="0" y="646320"/>
                    <a:pt x="0" y="627819"/>
                  </a:cubicBezTo>
                  <a:lnTo>
                    <a:pt x="0" y="6975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8498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 Θεωρητικό πλαίσιο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51720" y="2252119"/>
              <a:ext cx="4536503" cy="697577"/>
            </a:xfrm>
            <a:custGeom>
              <a:avLst/>
              <a:gdLst>
                <a:gd name="connsiteX0" fmla="*/ 0 w 4536503"/>
                <a:gd name="connsiteY0" fmla="*/ 69758 h 697577"/>
                <a:gd name="connsiteX1" fmla="*/ 20432 w 4536503"/>
                <a:gd name="connsiteY1" fmla="*/ 20432 h 697577"/>
                <a:gd name="connsiteX2" fmla="*/ 69758 w 4536503"/>
                <a:gd name="connsiteY2" fmla="*/ 0 h 697577"/>
                <a:gd name="connsiteX3" fmla="*/ 4466745 w 4536503"/>
                <a:gd name="connsiteY3" fmla="*/ 0 h 697577"/>
                <a:gd name="connsiteX4" fmla="*/ 4516071 w 4536503"/>
                <a:gd name="connsiteY4" fmla="*/ 20432 h 697577"/>
                <a:gd name="connsiteX5" fmla="*/ 4536503 w 4536503"/>
                <a:gd name="connsiteY5" fmla="*/ 69758 h 697577"/>
                <a:gd name="connsiteX6" fmla="*/ 4536503 w 4536503"/>
                <a:gd name="connsiteY6" fmla="*/ 627819 h 697577"/>
                <a:gd name="connsiteX7" fmla="*/ 4516071 w 4536503"/>
                <a:gd name="connsiteY7" fmla="*/ 677145 h 697577"/>
                <a:gd name="connsiteX8" fmla="*/ 4466745 w 4536503"/>
                <a:gd name="connsiteY8" fmla="*/ 697577 h 697577"/>
                <a:gd name="connsiteX9" fmla="*/ 69758 w 4536503"/>
                <a:gd name="connsiteY9" fmla="*/ 697577 h 697577"/>
                <a:gd name="connsiteX10" fmla="*/ 20432 w 4536503"/>
                <a:gd name="connsiteY10" fmla="*/ 677145 h 697577"/>
                <a:gd name="connsiteX11" fmla="*/ 0 w 4536503"/>
                <a:gd name="connsiteY11" fmla="*/ 627819 h 697577"/>
                <a:gd name="connsiteX12" fmla="*/ 0 w 4536503"/>
                <a:gd name="connsiteY12" fmla="*/ 69758 h 6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6503" h="697577">
                  <a:moveTo>
                    <a:pt x="0" y="69758"/>
                  </a:moveTo>
                  <a:cubicBezTo>
                    <a:pt x="0" y="51257"/>
                    <a:pt x="7350" y="33514"/>
                    <a:pt x="20432" y="20432"/>
                  </a:cubicBezTo>
                  <a:cubicBezTo>
                    <a:pt x="33514" y="7350"/>
                    <a:pt x="51257" y="0"/>
                    <a:pt x="69758" y="0"/>
                  </a:cubicBezTo>
                  <a:lnTo>
                    <a:pt x="4466745" y="0"/>
                  </a:lnTo>
                  <a:cubicBezTo>
                    <a:pt x="4485246" y="0"/>
                    <a:pt x="4502989" y="7350"/>
                    <a:pt x="4516071" y="20432"/>
                  </a:cubicBezTo>
                  <a:cubicBezTo>
                    <a:pt x="4529153" y="33514"/>
                    <a:pt x="4536503" y="51257"/>
                    <a:pt x="4536503" y="69758"/>
                  </a:cubicBezTo>
                  <a:lnTo>
                    <a:pt x="4536503" y="627819"/>
                  </a:lnTo>
                  <a:cubicBezTo>
                    <a:pt x="4536503" y="646320"/>
                    <a:pt x="4529154" y="664063"/>
                    <a:pt x="4516071" y="677145"/>
                  </a:cubicBezTo>
                  <a:cubicBezTo>
                    <a:pt x="4502989" y="690227"/>
                    <a:pt x="4485246" y="697577"/>
                    <a:pt x="4466745" y="697577"/>
                  </a:cubicBezTo>
                  <a:lnTo>
                    <a:pt x="69758" y="697577"/>
                  </a:lnTo>
                  <a:cubicBezTo>
                    <a:pt x="51257" y="697577"/>
                    <a:pt x="33514" y="690227"/>
                    <a:pt x="20432" y="677145"/>
                  </a:cubicBezTo>
                  <a:cubicBezTo>
                    <a:pt x="7350" y="664063"/>
                    <a:pt x="0" y="646320"/>
                    <a:pt x="0" y="627819"/>
                  </a:cubicBezTo>
                  <a:lnTo>
                    <a:pt x="0" y="6975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8498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Δημιουργία ΕΥ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051720" y="3019454"/>
              <a:ext cx="4536503" cy="697577"/>
            </a:xfrm>
            <a:custGeom>
              <a:avLst/>
              <a:gdLst>
                <a:gd name="connsiteX0" fmla="*/ 0 w 4536503"/>
                <a:gd name="connsiteY0" fmla="*/ 69758 h 697577"/>
                <a:gd name="connsiteX1" fmla="*/ 20432 w 4536503"/>
                <a:gd name="connsiteY1" fmla="*/ 20432 h 697577"/>
                <a:gd name="connsiteX2" fmla="*/ 69758 w 4536503"/>
                <a:gd name="connsiteY2" fmla="*/ 0 h 697577"/>
                <a:gd name="connsiteX3" fmla="*/ 4466745 w 4536503"/>
                <a:gd name="connsiteY3" fmla="*/ 0 h 697577"/>
                <a:gd name="connsiteX4" fmla="*/ 4516071 w 4536503"/>
                <a:gd name="connsiteY4" fmla="*/ 20432 h 697577"/>
                <a:gd name="connsiteX5" fmla="*/ 4536503 w 4536503"/>
                <a:gd name="connsiteY5" fmla="*/ 69758 h 697577"/>
                <a:gd name="connsiteX6" fmla="*/ 4536503 w 4536503"/>
                <a:gd name="connsiteY6" fmla="*/ 627819 h 697577"/>
                <a:gd name="connsiteX7" fmla="*/ 4516071 w 4536503"/>
                <a:gd name="connsiteY7" fmla="*/ 677145 h 697577"/>
                <a:gd name="connsiteX8" fmla="*/ 4466745 w 4536503"/>
                <a:gd name="connsiteY8" fmla="*/ 697577 h 697577"/>
                <a:gd name="connsiteX9" fmla="*/ 69758 w 4536503"/>
                <a:gd name="connsiteY9" fmla="*/ 697577 h 697577"/>
                <a:gd name="connsiteX10" fmla="*/ 20432 w 4536503"/>
                <a:gd name="connsiteY10" fmla="*/ 677145 h 697577"/>
                <a:gd name="connsiteX11" fmla="*/ 0 w 4536503"/>
                <a:gd name="connsiteY11" fmla="*/ 627819 h 697577"/>
                <a:gd name="connsiteX12" fmla="*/ 0 w 4536503"/>
                <a:gd name="connsiteY12" fmla="*/ 69758 h 6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6503" h="697577">
                  <a:moveTo>
                    <a:pt x="0" y="69758"/>
                  </a:moveTo>
                  <a:cubicBezTo>
                    <a:pt x="0" y="51257"/>
                    <a:pt x="7350" y="33514"/>
                    <a:pt x="20432" y="20432"/>
                  </a:cubicBezTo>
                  <a:cubicBezTo>
                    <a:pt x="33514" y="7350"/>
                    <a:pt x="51257" y="0"/>
                    <a:pt x="69758" y="0"/>
                  </a:cubicBezTo>
                  <a:lnTo>
                    <a:pt x="4466745" y="0"/>
                  </a:lnTo>
                  <a:cubicBezTo>
                    <a:pt x="4485246" y="0"/>
                    <a:pt x="4502989" y="7350"/>
                    <a:pt x="4516071" y="20432"/>
                  </a:cubicBezTo>
                  <a:cubicBezTo>
                    <a:pt x="4529153" y="33514"/>
                    <a:pt x="4536503" y="51257"/>
                    <a:pt x="4536503" y="69758"/>
                  </a:cubicBezTo>
                  <a:lnTo>
                    <a:pt x="4536503" y="627819"/>
                  </a:lnTo>
                  <a:cubicBezTo>
                    <a:pt x="4536503" y="646320"/>
                    <a:pt x="4529154" y="664063"/>
                    <a:pt x="4516071" y="677145"/>
                  </a:cubicBezTo>
                  <a:cubicBezTo>
                    <a:pt x="4502989" y="690227"/>
                    <a:pt x="4485246" y="697577"/>
                    <a:pt x="4466745" y="697577"/>
                  </a:cubicBezTo>
                  <a:lnTo>
                    <a:pt x="69758" y="697577"/>
                  </a:lnTo>
                  <a:cubicBezTo>
                    <a:pt x="51257" y="697577"/>
                    <a:pt x="33514" y="690227"/>
                    <a:pt x="20432" y="677145"/>
                  </a:cubicBezTo>
                  <a:cubicBezTo>
                    <a:pt x="7350" y="664063"/>
                    <a:pt x="0" y="646320"/>
                    <a:pt x="0" y="627819"/>
                  </a:cubicBezTo>
                  <a:lnTo>
                    <a:pt x="0" y="6975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8498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3. Μεθοδολογία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71600" y="3766389"/>
            <a:ext cx="7272807" cy="2232247"/>
            <a:chOff x="2051720" y="3789040"/>
            <a:chExt cx="4536503" cy="2232247"/>
          </a:xfrm>
        </p:grpSpPr>
        <p:sp>
          <p:nvSpPr>
            <p:cNvPr id="21" name="Freeform 20"/>
            <p:cNvSpPr/>
            <p:nvPr/>
          </p:nvSpPr>
          <p:spPr>
            <a:xfrm>
              <a:off x="2051720" y="3789040"/>
              <a:ext cx="4536503" cy="697577"/>
            </a:xfrm>
            <a:custGeom>
              <a:avLst/>
              <a:gdLst>
                <a:gd name="connsiteX0" fmla="*/ 0 w 4536503"/>
                <a:gd name="connsiteY0" fmla="*/ 69758 h 697577"/>
                <a:gd name="connsiteX1" fmla="*/ 20432 w 4536503"/>
                <a:gd name="connsiteY1" fmla="*/ 20432 h 697577"/>
                <a:gd name="connsiteX2" fmla="*/ 69758 w 4536503"/>
                <a:gd name="connsiteY2" fmla="*/ 0 h 697577"/>
                <a:gd name="connsiteX3" fmla="*/ 4466745 w 4536503"/>
                <a:gd name="connsiteY3" fmla="*/ 0 h 697577"/>
                <a:gd name="connsiteX4" fmla="*/ 4516071 w 4536503"/>
                <a:gd name="connsiteY4" fmla="*/ 20432 h 697577"/>
                <a:gd name="connsiteX5" fmla="*/ 4536503 w 4536503"/>
                <a:gd name="connsiteY5" fmla="*/ 69758 h 697577"/>
                <a:gd name="connsiteX6" fmla="*/ 4536503 w 4536503"/>
                <a:gd name="connsiteY6" fmla="*/ 627819 h 697577"/>
                <a:gd name="connsiteX7" fmla="*/ 4516071 w 4536503"/>
                <a:gd name="connsiteY7" fmla="*/ 677145 h 697577"/>
                <a:gd name="connsiteX8" fmla="*/ 4466745 w 4536503"/>
                <a:gd name="connsiteY8" fmla="*/ 697577 h 697577"/>
                <a:gd name="connsiteX9" fmla="*/ 69758 w 4536503"/>
                <a:gd name="connsiteY9" fmla="*/ 697577 h 697577"/>
                <a:gd name="connsiteX10" fmla="*/ 20432 w 4536503"/>
                <a:gd name="connsiteY10" fmla="*/ 677145 h 697577"/>
                <a:gd name="connsiteX11" fmla="*/ 0 w 4536503"/>
                <a:gd name="connsiteY11" fmla="*/ 627819 h 697577"/>
                <a:gd name="connsiteX12" fmla="*/ 0 w 4536503"/>
                <a:gd name="connsiteY12" fmla="*/ 69758 h 6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6503" h="697577">
                  <a:moveTo>
                    <a:pt x="0" y="69758"/>
                  </a:moveTo>
                  <a:cubicBezTo>
                    <a:pt x="0" y="51257"/>
                    <a:pt x="7350" y="33514"/>
                    <a:pt x="20432" y="20432"/>
                  </a:cubicBezTo>
                  <a:cubicBezTo>
                    <a:pt x="33514" y="7350"/>
                    <a:pt x="51257" y="0"/>
                    <a:pt x="69758" y="0"/>
                  </a:cubicBezTo>
                  <a:lnTo>
                    <a:pt x="4466745" y="0"/>
                  </a:lnTo>
                  <a:cubicBezTo>
                    <a:pt x="4485246" y="0"/>
                    <a:pt x="4502989" y="7350"/>
                    <a:pt x="4516071" y="20432"/>
                  </a:cubicBezTo>
                  <a:cubicBezTo>
                    <a:pt x="4529153" y="33514"/>
                    <a:pt x="4536503" y="51257"/>
                    <a:pt x="4536503" y="69758"/>
                  </a:cubicBezTo>
                  <a:lnTo>
                    <a:pt x="4536503" y="627819"/>
                  </a:lnTo>
                  <a:cubicBezTo>
                    <a:pt x="4536503" y="646320"/>
                    <a:pt x="4529154" y="664063"/>
                    <a:pt x="4516071" y="677145"/>
                  </a:cubicBezTo>
                  <a:cubicBezTo>
                    <a:pt x="4502989" y="690227"/>
                    <a:pt x="4485246" y="697577"/>
                    <a:pt x="4466745" y="697577"/>
                  </a:cubicBezTo>
                  <a:lnTo>
                    <a:pt x="69758" y="697577"/>
                  </a:lnTo>
                  <a:cubicBezTo>
                    <a:pt x="51257" y="697577"/>
                    <a:pt x="33514" y="690227"/>
                    <a:pt x="20432" y="677145"/>
                  </a:cubicBezTo>
                  <a:cubicBezTo>
                    <a:pt x="7350" y="664063"/>
                    <a:pt x="0" y="646320"/>
                    <a:pt x="0" y="627819"/>
                  </a:cubicBezTo>
                  <a:lnTo>
                    <a:pt x="0" y="6975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4688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300" b="1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 Αποτελέσματα- Ευρήματα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051720" y="4556375"/>
              <a:ext cx="4536503" cy="697577"/>
            </a:xfrm>
            <a:custGeom>
              <a:avLst/>
              <a:gdLst>
                <a:gd name="connsiteX0" fmla="*/ 0 w 4536503"/>
                <a:gd name="connsiteY0" fmla="*/ 69758 h 697577"/>
                <a:gd name="connsiteX1" fmla="*/ 20432 w 4536503"/>
                <a:gd name="connsiteY1" fmla="*/ 20432 h 697577"/>
                <a:gd name="connsiteX2" fmla="*/ 69758 w 4536503"/>
                <a:gd name="connsiteY2" fmla="*/ 0 h 697577"/>
                <a:gd name="connsiteX3" fmla="*/ 4466745 w 4536503"/>
                <a:gd name="connsiteY3" fmla="*/ 0 h 697577"/>
                <a:gd name="connsiteX4" fmla="*/ 4516071 w 4536503"/>
                <a:gd name="connsiteY4" fmla="*/ 20432 h 697577"/>
                <a:gd name="connsiteX5" fmla="*/ 4536503 w 4536503"/>
                <a:gd name="connsiteY5" fmla="*/ 69758 h 697577"/>
                <a:gd name="connsiteX6" fmla="*/ 4536503 w 4536503"/>
                <a:gd name="connsiteY6" fmla="*/ 627819 h 697577"/>
                <a:gd name="connsiteX7" fmla="*/ 4516071 w 4536503"/>
                <a:gd name="connsiteY7" fmla="*/ 677145 h 697577"/>
                <a:gd name="connsiteX8" fmla="*/ 4466745 w 4536503"/>
                <a:gd name="connsiteY8" fmla="*/ 697577 h 697577"/>
                <a:gd name="connsiteX9" fmla="*/ 69758 w 4536503"/>
                <a:gd name="connsiteY9" fmla="*/ 697577 h 697577"/>
                <a:gd name="connsiteX10" fmla="*/ 20432 w 4536503"/>
                <a:gd name="connsiteY10" fmla="*/ 677145 h 697577"/>
                <a:gd name="connsiteX11" fmla="*/ 0 w 4536503"/>
                <a:gd name="connsiteY11" fmla="*/ 627819 h 697577"/>
                <a:gd name="connsiteX12" fmla="*/ 0 w 4536503"/>
                <a:gd name="connsiteY12" fmla="*/ 69758 h 6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6503" h="697577">
                  <a:moveTo>
                    <a:pt x="0" y="69758"/>
                  </a:moveTo>
                  <a:cubicBezTo>
                    <a:pt x="0" y="51257"/>
                    <a:pt x="7350" y="33514"/>
                    <a:pt x="20432" y="20432"/>
                  </a:cubicBezTo>
                  <a:cubicBezTo>
                    <a:pt x="33514" y="7350"/>
                    <a:pt x="51257" y="0"/>
                    <a:pt x="69758" y="0"/>
                  </a:cubicBezTo>
                  <a:lnTo>
                    <a:pt x="4466745" y="0"/>
                  </a:lnTo>
                  <a:cubicBezTo>
                    <a:pt x="4485246" y="0"/>
                    <a:pt x="4502989" y="7350"/>
                    <a:pt x="4516071" y="20432"/>
                  </a:cubicBezTo>
                  <a:cubicBezTo>
                    <a:pt x="4529153" y="33514"/>
                    <a:pt x="4536503" y="51257"/>
                    <a:pt x="4536503" y="69758"/>
                  </a:cubicBezTo>
                  <a:lnTo>
                    <a:pt x="4536503" y="627819"/>
                  </a:lnTo>
                  <a:cubicBezTo>
                    <a:pt x="4536503" y="646320"/>
                    <a:pt x="4529154" y="664063"/>
                    <a:pt x="4516071" y="677145"/>
                  </a:cubicBezTo>
                  <a:cubicBezTo>
                    <a:pt x="4502989" y="690227"/>
                    <a:pt x="4485246" y="697577"/>
                    <a:pt x="4466745" y="697577"/>
                  </a:cubicBezTo>
                  <a:lnTo>
                    <a:pt x="69758" y="697577"/>
                  </a:lnTo>
                  <a:cubicBezTo>
                    <a:pt x="51257" y="697577"/>
                    <a:pt x="33514" y="690227"/>
                    <a:pt x="20432" y="677145"/>
                  </a:cubicBezTo>
                  <a:cubicBezTo>
                    <a:pt x="7350" y="664063"/>
                    <a:pt x="0" y="646320"/>
                    <a:pt x="0" y="627819"/>
                  </a:cubicBezTo>
                  <a:lnTo>
                    <a:pt x="0" y="6975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8498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 Συμπεράσματα της έρευνας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51720" y="5323710"/>
              <a:ext cx="4536503" cy="697577"/>
            </a:xfrm>
            <a:custGeom>
              <a:avLst/>
              <a:gdLst>
                <a:gd name="connsiteX0" fmla="*/ 0 w 4536503"/>
                <a:gd name="connsiteY0" fmla="*/ 69758 h 697577"/>
                <a:gd name="connsiteX1" fmla="*/ 20432 w 4536503"/>
                <a:gd name="connsiteY1" fmla="*/ 20432 h 697577"/>
                <a:gd name="connsiteX2" fmla="*/ 69758 w 4536503"/>
                <a:gd name="connsiteY2" fmla="*/ 0 h 697577"/>
                <a:gd name="connsiteX3" fmla="*/ 4466745 w 4536503"/>
                <a:gd name="connsiteY3" fmla="*/ 0 h 697577"/>
                <a:gd name="connsiteX4" fmla="*/ 4516071 w 4536503"/>
                <a:gd name="connsiteY4" fmla="*/ 20432 h 697577"/>
                <a:gd name="connsiteX5" fmla="*/ 4536503 w 4536503"/>
                <a:gd name="connsiteY5" fmla="*/ 69758 h 697577"/>
                <a:gd name="connsiteX6" fmla="*/ 4536503 w 4536503"/>
                <a:gd name="connsiteY6" fmla="*/ 627819 h 697577"/>
                <a:gd name="connsiteX7" fmla="*/ 4516071 w 4536503"/>
                <a:gd name="connsiteY7" fmla="*/ 677145 h 697577"/>
                <a:gd name="connsiteX8" fmla="*/ 4466745 w 4536503"/>
                <a:gd name="connsiteY8" fmla="*/ 697577 h 697577"/>
                <a:gd name="connsiteX9" fmla="*/ 69758 w 4536503"/>
                <a:gd name="connsiteY9" fmla="*/ 697577 h 697577"/>
                <a:gd name="connsiteX10" fmla="*/ 20432 w 4536503"/>
                <a:gd name="connsiteY10" fmla="*/ 677145 h 697577"/>
                <a:gd name="connsiteX11" fmla="*/ 0 w 4536503"/>
                <a:gd name="connsiteY11" fmla="*/ 627819 h 697577"/>
                <a:gd name="connsiteX12" fmla="*/ 0 w 4536503"/>
                <a:gd name="connsiteY12" fmla="*/ 69758 h 6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6503" h="697577">
                  <a:moveTo>
                    <a:pt x="0" y="69758"/>
                  </a:moveTo>
                  <a:cubicBezTo>
                    <a:pt x="0" y="51257"/>
                    <a:pt x="7350" y="33514"/>
                    <a:pt x="20432" y="20432"/>
                  </a:cubicBezTo>
                  <a:cubicBezTo>
                    <a:pt x="33514" y="7350"/>
                    <a:pt x="51257" y="0"/>
                    <a:pt x="69758" y="0"/>
                  </a:cubicBezTo>
                  <a:lnTo>
                    <a:pt x="4466745" y="0"/>
                  </a:lnTo>
                  <a:cubicBezTo>
                    <a:pt x="4485246" y="0"/>
                    <a:pt x="4502989" y="7350"/>
                    <a:pt x="4516071" y="20432"/>
                  </a:cubicBezTo>
                  <a:cubicBezTo>
                    <a:pt x="4529153" y="33514"/>
                    <a:pt x="4536503" y="51257"/>
                    <a:pt x="4536503" y="69758"/>
                  </a:cubicBezTo>
                  <a:lnTo>
                    <a:pt x="4536503" y="627819"/>
                  </a:lnTo>
                  <a:cubicBezTo>
                    <a:pt x="4536503" y="646320"/>
                    <a:pt x="4529154" y="664063"/>
                    <a:pt x="4516071" y="677145"/>
                  </a:cubicBezTo>
                  <a:cubicBezTo>
                    <a:pt x="4502989" y="690227"/>
                    <a:pt x="4485246" y="697577"/>
                    <a:pt x="4466745" y="697577"/>
                  </a:cubicBezTo>
                  <a:lnTo>
                    <a:pt x="69758" y="697577"/>
                  </a:lnTo>
                  <a:cubicBezTo>
                    <a:pt x="51257" y="697577"/>
                    <a:pt x="33514" y="690227"/>
                    <a:pt x="20432" y="677145"/>
                  </a:cubicBezTo>
                  <a:cubicBezTo>
                    <a:pt x="7350" y="664063"/>
                    <a:pt x="0" y="646320"/>
                    <a:pt x="0" y="627819"/>
                  </a:cubicBezTo>
                  <a:lnTo>
                    <a:pt x="0" y="6975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8498" tIns="91440" rIns="91440" bIns="91440" numCol="1" spcCol="1270" anchor="ctr" anchorCtr="0">
              <a:noAutofit/>
            </a:bodyPr>
            <a:lstStyle/>
            <a:p>
              <a:pPr marL="342900" lvl="0" indent="-3429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l-GR" sz="2400" b="1" kern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Περιορισμοί της έρευνας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1600" y="6070645"/>
            <a:ext cx="7488832" cy="656669"/>
            <a:chOff x="81277" y="-139764"/>
            <a:chExt cx="4671250" cy="697577"/>
          </a:xfrm>
        </p:grpSpPr>
        <p:sp>
          <p:nvSpPr>
            <p:cNvPr id="12" name="Rounded Rectangle 11"/>
            <p:cNvSpPr/>
            <p:nvPr/>
          </p:nvSpPr>
          <p:spPr>
            <a:xfrm>
              <a:off x="81277" y="-139764"/>
              <a:ext cx="4536501" cy="69757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95688" y="-139764"/>
              <a:ext cx="4356839" cy="697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811213" indent="-365125" defTabSz="10668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l-GR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Προτάσεις για περαιτέρω μελέτη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881192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rmAutofit/>
          </a:bodyPr>
          <a:lstStyle/>
          <a:p>
            <a:r>
              <a:rPr lang="el-GR" sz="3600" b="1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Θεωρητικό πλαίσιο </a:t>
            </a:r>
            <a:r>
              <a:rPr lang="el-GR" sz="3600" b="1" cap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1/6 </a:t>
            </a:r>
            <a:endParaRPr lang="el-GR" sz="3600" b="1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6" name="laptop"/>
          <p:cNvSpPr>
            <a:spLocks noEditPoints="1" noChangeArrowheads="1"/>
          </p:cNvSpPr>
          <p:nvPr/>
        </p:nvSpPr>
        <p:spPr bwMode="auto">
          <a:xfrm>
            <a:off x="2843808" y="4581128"/>
            <a:ext cx="3024336" cy="1938139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" name="Litebulb"/>
          <p:cNvSpPr>
            <a:spLocks noEditPoints="1" noChangeArrowheads="1"/>
          </p:cNvSpPr>
          <p:nvPr/>
        </p:nvSpPr>
        <p:spPr bwMode="auto">
          <a:xfrm>
            <a:off x="3923928" y="4653136"/>
            <a:ext cx="864096" cy="100811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Callout 2 (Accent Bar) 8"/>
          <p:cNvSpPr/>
          <p:nvPr/>
        </p:nvSpPr>
        <p:spPr>
          <a:xfrm>
            <a:off x="5868144" y="3356992"/>
            <a:ext cx="1656184" cy="115212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6316"/>
              <a:gd name="adj6" fmla="val -43082"/>
            </a:avLst>
          </a:pr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0795" tIns="0" rIns="190795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endParaRPr lang="el-GR" sz="18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Callout 2 (Accent Bar) 9"/>
          <p:cNvSpPr/>
          <p:nvPr/>
        </p:nvSpPr>
        <p:spPr>
          <a:xfrm>
            <a:off x="5292080" y="1700808"/>
            <a:ext cx="2376264" cy="12241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6673"/>
              <a:gd name="adj6" fmla="val -18181"/>
            </a:avLst>
          </a:pr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0795" tIns="0" rIns="190795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endParaRPr lang="el-GR" sz="18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Callout 2 (Accent Bar) 10"/>
          <p:cNvSpPr/>
          <p:nvPr/>
        </p:nvSpPr>
        <p:spPr>
          <a:xfrm>
            <a:off x="3779912" y="1916832"/>
            <a:ext cx="1008112" cy="864096"/>
          </a:xfrm>
          <a:prstGeom prst="accentCallout2">
            <a:avLst>
              <a:gd name="adj1" fmla="val 98460"/>
              <a:gd name="adj2" fmla="val -1265"/>
              <a:gd name="adj3" fmla="val 99835"/>
              <a:gd name="adj4" fmla="val 54012"/>
              <a:gd name="adj5" fmla="val 309025"/>
              <a:gd name="adj6" fmla="val 54639"/>
            </a:avLst>
          </a:pr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0795" tIns="0" rIns="190795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endParaRPr lang="el-GR" sz="18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Callout 2 (Accent Bar) 11"/>
          <p:cNvSpPr/>
          <p:nvPr/>
        </p:nvSpPr>
        <p:spPr>
          <a:xfrm rot="10800000">
            <a:off x="1115616" y="3284984"/>
            <a:ext cx="1656184" cy="1152128"/>
          </a:xfrm>
          <a:prstGeom prst="accentCallout2">
            <a:avLst>
              <a:gd name="adj1" fmla="val 82656"/>
              <a:gd name="adj2" fmla="val -7616"/>
              <a:gd name="adj3" fmla="val 82655"/>
              <a:gd name="adj4" fmla="val -20252"/>
              <a:gd name="adj5" fmla="val -11187"/>
              <a:gd name="adj6" fmla="val -43799"/>
            </a:avLst>
          </a:pr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0795" tIns="0" rIns="190795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endParaRPr lang="el-GR" sz="18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Callout 2 (Accent Bar) 12"/>
          <p:cNvSpPr/>
          <p:nvPr/>
        </p:nvSpPr>
        <p:spPr>
          <a:xfrm rot="10800000">
            <a:off x="899592" y="1772816"/>
            <a:ext cx="2376264" cy="1224136"/>
          </a:xfrm>
          <a:prstGeom prst="accentCallout2">
            <a:avLst>
              <a:gd name="adj1" fmla="val 85687"/>
              <a:gd name="adj2" fmla="val -7833"/>
              <a:gd name="adj3" fmla="val 85687"/>
              <a:gd name="adj4" fmla="val -15168"/>
              <a:gd name="adj5" fmla="val -131965"/>
              <a:gd name="adj6" fmla="val -17681"/>
            </a:avLst>
          </a:prstGeom>
          <a:gradFill rotWithShape="1">
            <a:gsLst>
              <a:gs pos="0">
                <a:srgbClr val="FE8637">
                  <a:tint val="65000"/>
                  <a:satMod val="270000"/>
                </a:srgbClr>
              </a:gs>
              <a:gs pos="25000">
                <a:srgbClr val="FE8637">
                  <a:tint val="60000"/>
                  <a:satMod val="300000"/>
                </a:srgbClr>
              </a:gs>
              <a:gs pos="100000">
                <a:srgbClr val="FE8637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FE8637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0795" tIns="0" rIns="190795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endParaRPr lang="el-GR" sz="18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213285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ΕξΑΕ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0072" y="191683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Περιβάλλοντα </a:t>
            </a:r>
            <a:endParaRPr lang="el-G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m-learning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371703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Τ.Π.Ε.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584" y="198884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Περιβάλλοντα</a:t>
            </a:r>
          </a:p>
          <a:p>
            <a:pPr algn="ctr"/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e-learning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342900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Σχολική </a:t>
            </a:r>
          </a:p>
          <a:p>
            <a:pPr algn="ctr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ΕξΑΕ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467600" cy="796950"/>
          </a:xfrm>
        </p:spPr>
        <p:txBody>
          <a:bodyPr/>
          <a:lstStyle/>
          <a:p>
            <a:r>
              <a:rPr lang="el-GR" sz="3600" b="1" cap="none" dirty="0" smtClean="0">
                <a:solidFill>
                  <a:srgbClr val="575F6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Θεωρητικό πλαίσιο 2/6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996952"/>
            <a:ext cx="7704856" cy="576064"/>
          </a:xfrm>
        </p:spPr>
        <p:txBody>
          <a:bodyPr/>
          <a:lstStyle/>
          <a:p>
            <a:pPr algn="just"/>
            <a:r>
              <a:rPr lang="el-GR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Σχολική ΕξΑΕ </a:t>
            </a:r>
          </a:p>
          <a:p>
            <a:pPr algn="just">
              <a:buNone/>
            </a:pPr>
            <a:endParaRPr lang="el-G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5536" y="342900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Η εξ αποστάσεως σχολική εκπαίδευση είναι η εκπαιδευτική διαδικασία, κατά την οποία ο δάσκαλος αρχικά θέτει τον παιδαγωγικό σκοπό και τους στόχους και στην συνέχεια προσκαλεί την τεχνολογία να τους υπηρετήσει.</a:t>
            </a:r>
          </a:p>
          <a:p>
            <a:pPr algn="r">
              <a:buNone/>
            </a:pP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(Λιοναράκης, 2005)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4581128"/>
            <a:ext cx="770485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Οι μορφές Σχολικής</a:t>
            </a:r>
            <a:r>
              <a:rPr kumimoji="0" lang="el-G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ΕξΑΕ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085184"/>
            <a:ext cx="78488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Αυτοδύναμη σχολική ΕξΑΕ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Συμπληρωματική σχολική ΕξΑΕ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Μεικτή/ Πολυμορφική/ Συνδιαστική Εκπαίδευση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r"/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(Μίμινου &amp; Σπανάκα,2013)</a:t>
            </a:r>
          </a:p>
          <a:p>
            <a:pPr marL="457200" indent="-457200"/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/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/>
            <a:endParaRPr lang="el-G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556792"/>
            <a:ext cx="7704856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ΕξΑΕ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91683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Η Εξ Αποστάσεως Εκπαίδευση  </a:t>
            </a:r>
            <a:r>
              <a:rPr lang="el-GR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«είναι η εκπαίδευση που διδάσκει κι ενεργοποιεί το μαθητή πως να μαθαίνει μόνος του και πως να λειτουργεί αυτόνομα προς μια ευρετική πορεία αυτομάθησης και γνώσης». </a:t>
            </a:r>
          </a:p>
          <a:p>
            <a:pPr algn="r">
              <a:buNone/>
            </a:pP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(Λιοναράκης, 2005)</a:t>
            </a:r>
            <a:endParaRPr lang="el-G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467600" cy="796950"/>
          </a:xfrm>
        </p:spPr>
        <p:txBody>
          <a:bodyPr/>
          <a:lstStyle/>
          <a:p>
            <a:r>
              <a:rPr lang="el-GR" sz="3600" b="1" cap="none" dirty="0" smtClean="0">
                <a:solidFill>
                  <a:srgbClr val="575F6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Θεωρητικό πλαίσιο 3/6 </a:t>
            </a:r>
            <a:endParaRPr lang="el-GR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1"/>
          </p:nvPr>
        </p:nvGraphicFramePr>
        <p:xfrm>
          <a:off x="251520" y="1628800"/>
          <a:ext cx="770485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23528" y="3429000"/>
            <a:ext cx="3600400" cy="3023794"/>
            <a:chOff x="4009945" y="1685312"/>
            <a:chExt cx="1650604" cy="2535236"/>
          </a:xfrm>
        </p:grpSpPr>
        <p:sp>
          <p:nvSpPr>
            <p:cNvPr id="11" name="Freeform 10"/>
            <p:cNvSpPr/>
            <p:nvPr/>
          </p:nvSpPr>
          <p:spPr>
            <a:xfrm rot="2563429">
              <a:off x="4671206" y="3667575"/>
              <a:ext cx="281968" cy="292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611"/>
                  </a:moveTo>
                  <a:lnTo>
                    <a:pt x="281968" y="146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 rot="20344346" flipV="1">
              <a:off x="4679018" y="2022821"/>
              <a:ext cx="313801" cy="1964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611"/>
                  </a:moveTo>
                  <a:lnTo>
                    <a:pt x="313801" y="146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4009945" y="2228674"/>
              <a:ext cx="858314" cy="1385343"/>
            </a:xfrm>
            <a:custGeom>
              <a:avLst/>
              <a:gdLst>
                <a:gd name="connsiteX0" fmla="*/ 0 w 540112"/>
                <a:gd name="connsiteY0" fmla="*/ 270056 h 540112"/>
                <a:gd name="connsiteX1" fmla="*/ 79098 w 540112"/>
                <a:gd name="connsiteY1" fmla="*/ 79098 h 540112"/>
                <a:gd name="connsiteX2" fmla="*/ 270057 w 540112"/>
                <a:gd name="connsiteY2" fmla="*/ 1 h 540112"/>
                <a:gd name="connsiteX3" fmla="*/ 461015 w 540112"/>
                <a:gd name="connsiteY3" fmla="*/ 79099 h 540112"/>
                <a:gd name="connsiteX4" fmla="*/ 540112 w 540112"/>
                <a:gd name="connsiteY4" fmla="*/ 270058 h 540112"/>
                <a:gd name="connsiteX5" fmla="*/ 461014 w 540112"/>
                <a:gd name="connsiteY5" fmla="*/ 461016 h 540112"/>
                <a:gd name="connsiteX6" fmla="*/ 270055 w 540112"/>
                <a:gd name="connsiteY6" fmla="*/ 540114 h 540112"/>
                <a:gd name="connsiteX7" fmla="*/ 79097 w 540112"/>
                <a:gd name="connsiteY7" fmla="*/ 461016 h 540112"/>
                <a:gd name="connsiteX8" fmla="*/ 0 w 540112"/>
                <a:gd name="connsiteY8" fmla="*/ 270057 h 540112"/>
                <a:gd name="connsiteX9" fmla="*/ 0 w 540112"/>
                <a:gd name="connsiteY9" fmla="*/ 270056 h 5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112" h="540112">
                  <a:moveTo>
                    <a:pt x="0" y="270056"/>
                  </a:moveTo>
                  <a:cubicBezTo>
                    <a:pt x="0" y="198433"/>
                    <a:pt x="28452" y="129743"/>
                    <a:pt x="79098" y="79098"/>
                  </a:cubicBezTo>
                  <a:cubicBezTo>
                    <a:pt x="129743" y="28453"/>
                    <a:pt x="198433" y="1"/>
                    <a:pt x="270057" y="1"/>
                  </a:cubicBezTo>
                  <a:cubicBezTo>
                    <a:pt x="341680" y="1"/>
                    <a:pt x="410370" y="28453"/>
                    <a:pt x="461015" y="79099"/>
                  </a:cubicBezTo>
                  <a:cubicBezTo>
                    <a:pt x="511660" y="129744"/>
                    <a:pt x="540112" y="198434"/>
                    <a:pt x="540112" y="270058"/>
                  </a:cubicBezTo>
                  <a:cubicBezTo>
                    <a:pt x="540112" y="341681"/>
                    <a:pt x="511660" y="410371"/>
                    <a:pt x="461014" y="461016"/>
                  </a:cubicBezTo>
                  <a:cubicBezTo>
                    <a:pt x="410369" y="511661"/>
                    <a:pt x="341679" y="540114"/>
                    <a:pt x="270055" y="540114"/>
                  </a:cubicBezTo>
                  <a:cubicBezTo>
                    <a:pt x="198432" y="540114"/>
                    <a:pt x="129742" y="511662"/>
                    <a:pt x="79097" y="461016"/>
                  </a:cubicBezTo>
                  <a:cubicBezTo>
                    <a:pt x="28452" y="410371"/>
                    <a:pt x="0" y="341681"/>
                    <a:pt x="0" y="270057"/>
                  </a:cubicBezTo>
                  <a:lnTo>
                    <a:pt x="0" y="27005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73" tIns="82273" rIns="82273" bIns="82273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b="1" kern="1200" dirty="0" smtClean="0">
                  <a:solidFill>
                    <a:schemeClr val="tx1"/>
                  </a:solidFill>
                </a:rPr>
                <a:t>Ηλεκτρονική Μάθηση</a:t>
              </a:r>
            </a:p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b="1" kern="1200" dirty="0" smtClean="0">
                  <a:solidFill>
                    <a:schemeClr val="tx1"/>
                  </a:solidFill>
                </a:rPr>
                <a:t> (</a:t>
              </a:r>
              <a:r>
                <a:rPr lang="en-US" sz="1800" b="1" kern="1200" dirty="0" smtClean="0">
                  <a:solidFill>
                    <a:schemeClr val="tx1"/>
                  </a:solidFill>
                </a:rPr>
                <a:t>e-learning</a:t>
              </a:r>
              <a:r>
                <a:rPr lang="el-GR" sz="1800" b="1" kern="1200" dirty="0" smtClean="0">
                  <a:solidFill>
                    <a:schemeClr val="tx1"/>
                  </a:solidFill>
                </a:rPr>
                <a:t>)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868259" y="1685312"/>
              <a:ext cx="792290" cy="1264595"/>
            </a:xfrm>
            <a:custGeom>
              <a:avLst/>
              <a:gdLst>
                <a:gd name="connsiteX0" fmla="*/ 0 w 540112"/>
                <a:gd name="connsiteY0" fmla="*/ 270056 h 540112"/>
                <a:gd name="connsiteX1" fmla="*/ 79098 w 540112"/>
                <a:gd name="connsiteY1" fmla="*/ 79098 h 540112"/>
                <a:gd name="connsiteX2" fmla="*/ 270057 w 540112"/>
                <a:gd name="connsiteY2" fmla="*/ 1 h 540112"/>
                <a:gd name="connsiteX3" fmla="*/ 461015 w 540112"/>
                <a:gd name="connsiteY3" fmla="*/ 79099 h 540112"/>
                <a:gd name="connsiteX4" fmla="*/ 540112 w 540112"/>
                <a:gd name="connsiteY4" fmla="*/ 270058 h 540112"/>
                <a:gd name="connsiteX5" fmla="*/ 461014 w 540112"/>
                <a:gd name="connsiteY5" fmla="*/ 461016 h 540112"/>
                <a:gd name="connsiteX6" fmla="*/ 270055 w 540112"/>
                <a:gd name="connsiteY6" fmla="*/ 540114 h 540112"/>
                <a:gd name="connsiteX7" fmla="*/ 79097 w 540112"/>
                <a:gd name="connsiteY7" fmla="*/ 461016 h 540112"/>
                <a:gd name="connsiteX8" fmla="*/ 0 w 540112"/>
                <a:gd name="connsiteY8" fmla="*/ 270057 h 540112"/>
                <a:gd name="connsiteX9" fmla="*/ 0 w 540112"/>
                <a:gd name="connsiteY9" fmla="*/ 270056 h 5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112" h="540112">
                  <a:moveTo>
                    <a:pt x="0" y="270056"/>
                  </a:moveTo>
                  <a:cubicBezTo>
                    <a:pt x="0" y="198433"/>
                    <a:pt x="28452" y="129743"/>
                    <a:pt x="79098" y="79098"/>
                  </a:cubicBezTo>
                  <a:cubicBezTo>
                    <a:pt x="129743" y="28453"/>
                    <a:pt x="198433" y="1"/>
                    <a:pt x="270057" y="1"/>
                  </a:cubicBezTo>
                  <a:cubicBezTo>
                    <a:pt x="341680" y="1"/>
                    <a:pt x="410370" y="28453"/>
                    <a:pt x="461015" y="79099"/>
                  </a:cubicBezTo>
                  <a:cubicBezTo>
                    <a:pt x="511660" y="129744"/>
                    <a:pt x="540112" y="198434"/>
                    <a:pt x="540112" y="270058"/>
                  </a:cubicBezTo>
                  <a:cubicBezTo>
                    <a:pt x="540112" y="341681"/>
                    <a:pt x="511660" y="410371"/>
                    <a:pt x="461014" y="461016"/>
                  </a:cubicBezTo>
                  <a:cubicBezTo>
                    <a:pt x="410369" y="511661"/>
                    <a:pt x="341679" y="540114"/>
                    <a:pt x="270055" y="540114"/>
                  </a:cubicBezTo>
                  <a:cubicBezTo>
                    <a:pt x="198432" y="540114"/>
                    <a:pt x="129742" y="511662"/>
                    <a:pt x="79097" y="461016"/>
                  </a:cubicBezTo>
                  <a:cubicBezTo>
                    <a:pt x="28452" y="410371"/>
                    <a:pt x="0" y="341681"/>
                    <a:pt x="0" y="270057"/>
                  </a:cubicBezTo>
                  <a:lnTo>
                    <a:pt x="0" y="27005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73" tIns="82273" rIns="82273" bIns="82273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>
                  <a:solidFill>
                    <a:schemeClr val="tx1"/>
                  </a:solidFill>
                </a:rPr>
                <a:t>Σύγχρονη</a:t>
              </a:r>
              <a:endParaRPr lang="el-GR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868260" y="3013531"/>
              <a:ext cx="784459" cy="1207017"/>
            </a:xfrm>
            <a:custGeom>
              <a:avLst/>
              <a:gdLst>
                <a:gd name="connsiteX0" fmla="*/ 0 w 540112"/>
                <a:gd name="connsiteY0" fmla="*/ 270056 h 540112"/>
                <a:gd name="connsiteX1" fmla="*/ 79098 w 540112"/>
                <a:gd name="connsiteY1" fmla="*/ 79098 h 540112"/>
                <a:gd name="connsiteX2" fmla="*/ 270057 w 540112"/>
                <a:gd name="connsiteY2" fmla="*/ 1 h 540112"/>
                <a:gd name="connsiteX3" fmla="*/ 461015 w 540112"/>
                <a:gd name="connsiteY3" fmla="*/ 79099 h 540112"/>
                <a:gd name="connsiteX4" fmla="*/ 540112 w 540112"/>
                <a:gd name="connsiteY4" fmla="*/ 270058 h 540112"/>
                <a:gd name="connsiteX5" fmla="*/ 461014 w 540112"/>
                <a:gd name="connsiteY5" fmla="*/ 461016 h 540112"/>
                <a:gd name="connsiteX6" fmla="*/ 270055 w 540112"/>
                <a:gd name="connsiteY6" fmla="*/ 540114 h 540112"/>
                <a:gd name="connsiteX7" fmla="*/ 79097 w 540112"/>
                <a:gd name="connsiteY7" fmla="*/ 461016 h 540112"/>
                <a:gd name="connsiteX8" fmla="*/ 0 w 540112"/>
                <a:gd name="connsiteY8" fmla="*/ 270057 h 540112"/>
                <a:gd name="connsiteX9" fmla="*/ 0 w 540112"/>
                <a:gd name="connsiteY9" fmla="*/ 270056 h 54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112" h="540112">
                  <a:moveTo>
                    <a:pt x="0" y="270056"/>
                  </a:moveTo>
                  <a:cubicBezTo>
                    <a:pt x="0" y="198433"/>
                    <a:pt x="28452" y="129743"/>
                    <a:pt x="79098" y="79098"/>
                  </a:cubicBezTo>
                  <a:cubicBezTo>
                    <a:pt x="129743" y="28453"/>
                    <a:pt x="198433" y="1"/>
                    <a:pt x="270057" y="1"/>
                  </a:cubicBezTo>
                  <a:cubicBezTo>
                    <a:pt x="341680" y="1"/>
                    <a:pt x="410370" y="28453"/>
                    <a:pt x="461015" y="79099"/>
                  </a:cubicBezTo>
                  <a:cubicBezTo>
                    <a:pt x="511660" y="129744"/>
                    <a:pt x="540112" y="198434"/>
                    <a:pt x="540112" y="270058"/>
                  </a:cubicBezTo>
                  <a:cubicBezTo>
                    <a:pt x="540112" y="341681"/>
                    <a:pt x="511660" y="410371"/>
                    <a:pt x="461014" y="461016"/>
                  </a:cubicBezTo>
                  <a:cubicBezTo>
                    <a:pt x="410369" y="511661"/>
                    <a:pt x="341679" y="540114"/>
                    <a:pt x="270055" y="540114"/>
                  </a:cubicBezTo>
                  <a:cubicBezTo>
                    <a:pt x="198432" y="540114"/>
                    <a:pt x="129742" y="511662"/>
                    <a:pt x="79097" y="461016"/>
                  </a:cubicBezTo>
                  <a:cubicBezTo>
                    <a:pt x="28452" y="410371"/>
                    <a:pt x="0" y="341681"/>
                    <a:pt x="0" y="270057"/>
                  </a:cubicBezTo>
                  <a:lnTo>
                    <a:pt x="0" y="27005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273" tIns="82273" rIns="82273" bIns="82273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>
                  <a:solidFill>
                    <a:schemeClr val="tx1"/>
                  </a:solidFill>
                </a:rPr>
                <a:t>Ασύγχρονη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 rot="2803750">
            <a:off x="5182693" y="5441760"/>
            <a:ext cx="84565" cy="821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949"/>
                </a:moveTo>
                <a:lnTo>
                  <a:pt x="84565" y="27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 rot="10800000">
            <a:off x="4926489" y="4915383"/>
            <a:ext cx="299711" cy="558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949"/>
                </a:moveTo>
                <a:lnTo>
                  <a:pt x="203849" y="27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 rot="18860257">
            <a:off x="5209170" y="4391789"/>
            <a:ext cx="4807" cy="821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7949"/>
                </a:moveTo>
                <a:lnTo>
                  <a:pt x="4807" y="2794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4067944" y="4077072"/>
            <a:ext cx="2088232" cy="1718889"/>
          </a:xfrm>
          <a:custGeom>
            <a:avLst/>
            <a:gdLst>
              <a:gd name="connsiteX0" fmla="*/ 0 w 1785641"/>
              <a:gd name="connsiteY0" fmla="*/ 715429 h 1430857"/>
              <a:gd name="connsiteX1" fmla="*/ 334524 w 1785641"/>
              <a:gd name="connsiteY1" fmla="*/ 157131 h 1430857"/>
              <a:gd name="connsiteX2" fmla="*/ 892823 w 1785641"/>
              <a:gd name="connsiteY2" fmla="*/ 1 h 1430857"/>
              <a:gd name="connsiteX3" fmla="*/ 1451122 w 1785641"/>
              <a:gd name="connsiteY3" fmla="*/ 157132 h 1430857"/>
              <a:gd name="connsiteX4" fmla="*/ 1785644 w 1785641"/>
              <a:gd name="connsiteY4" fmla="*/ 715431 h 1430857"/>
              <a:gd name="connsiteX5" fmla="*/ 1451121 w 1785641"/>
              <a:gd name="connsiteY5" fmla="*/ 1273730 h 1430857"/>
              <a:gd name="connsiteX6" fmla="*/ 892822 w 1785641"/>
              <a:gd name="connsiteY6" fmla="*/ 1430860 h 1430857"/>
              <a:gd name="connsiteX7" fmla="*/ 334523 w 1785641"/>
              <a:gd name="connsiteY7" fmla="*/ 1273729 h 1430857"/>
              <a:gd name="connsiteX8" fmla="*/ 1 w 1785641"/>
              <a:gd name="connsiteY8" fmla="*/ 715430 h 1430857"/>
              <a:gd name="connsiteX9" fmla="*/ 0 w 1785641"/>
              <a:gd name="connsiteY9" fmla="*/ 715429 h 14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5641" h="1430857">
                <a:moveTo>
                  <a:pt x="0" y="715429"/>
                </a:moveTo>
                <a:cubicBezTo>
                  <a:pt x="0" y="498294"/>
                  <a:pt x="123064" y="292909"/>
                  <a:pt x="334524" y="157131"/>
                </a:cubicBezTo>
                <a:cubicBezTo>
                  <a:pt x="492923" y="55423"/>
                  <a:pt x="689844" y="1"/>
                  <a:pt x="892823" y="1"/>
                </a:cubicBezTo>
                <a:cubicBezTo>
                  <a:pt x="1095802" y="1"/>
                  <a:pt x="1292723" y="55424"/>
                  <a:pt x="1451122" y="157132"/>
                </a:cubicBezTo>
                <a:cubicBezTo>
                  <a:pt x="1662582" y="292911"/>
                  <a:pt x="1785644" y="498296"/>
                  <a:pt x="1785644" y="715431"/>
                </a:cubicBezTo>
                <a:cubicBezTo>
                  <a:pt x="1785644" y="932566"/>
                  <a:pt x="1662581" y="1137951"/>
                  <a:pt x="1451121" y="1273730"/>
                </a:cubicBezTo>
                <a:cubicBezTo>
                  <a:pt x="1292722" y="1375438"/>
                  <a:pt x="1095802" y="1430860"/>
                  <a:pt x="892822" y="1430860"/>
                </a:cubicBezTo>
                <a:cubicBezTo>
                  <a:pt x="689843" y="1430860"/>
                  <a:pt x="492922" y="1375437"/>
                  <a:pt x="334523" y="1273729"/>
                </a:cubicBezTo>
                <a:cubicBezTo>
                  <a:pt x="123063" y="1137950"/>
                  <a:pt x="1" y="932565"/>
                  <a:pt x="1" y="715430"/>
                </a:cubicBezTo>
                <a:lnTo>
                  <a:pt x="0" y="715429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931" tIns="220974" rIns="272931" bIns="220974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b="1" kern="1200" dirty="0" smtClean="0">
                <a:solidFill>
                  <a:schemeClr val="tx1"/>
                </a:solidFill>
              </a:rPr>
              <a:t>Κινητή Μάθηση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b="1" kern="1200" dirty="0" smtClean="0">
                <a:solidFill>
                  <a:schemeClr val="tx1"/>
                </a:solidFill>
              </a:rPr>
              <a:t>(</a:t>
            </a:r>
            <a:r>
              <a:rPr lang="en-US" sz="1800" b="1" kern="1200" dirty="0" smtClean="0">
                <a:solidFill>
                  <a:schemeClr val="tx1"/>
                </a:solidFill>
              </a:rPr>
              <a:t>m-learning)</a:t>
            </a:r>
            <a:endParaRPr lang="el-GR" sz="1800" b="1" kern="1200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084168" y="3284984"/>
            <a:ext cx="2088232" cy="1728192"/>
          </a:xfrm>
          <a:custGeom>
            <a:avLst/>
            <a:gdLst>
              <a:gd name="connsiteX0" fmla="*/ 0 w 2011806"/>
              <a:gd name="connsiteY0" fmla="*/ 776420 h 1552839"/>
              <a:gd name="connsiteX1" fmla="*/ 391278 w 2011806"/>
              <a:gd name="connsiteY1" fmla="*/ 161794 h 1552839"/>
              <a:gd name="connsiteX2" fmla="*/ 1005904 w 2011806"/>
              <a:gd name="connsiteY2" fmla="*/ 1 h 1552839"/>
              <a:gd name="connsiteX3" fmla="*/ 1620530 w 2011806"/>
              <a:gd name="connsiteY3" fmla="*/ 161795 h 1552839"/>
              <a:gd name="connsiteX4" fmla="*/ 2011806 w 2011806"/>
              <a:gd name="connsiteY4" fmla="*/ 776422 h 1552839"/>
              <a:gd name="connsiteX5" fmla="*/ 1620529 w 2011806"/>
              <a:gd name="connsiteY5" fmla="*/ 1391048 h 1552839"/>
              <a:gd name="connsiteX6" fmla="*/ 1005903 w 2011806"/>
              <a:gd name="connsiteY6" fmla="*/ 1552842 h 1552839"/>
              <a:gd name="connsiteX7" fmla="*/ 391277 w 2011806"/>
              <a:gd name="connsiteY7" fmla="*/ 1391048 h 1552839"/>
              <a:gd name="connsiteX8" fmla="*/ 1 w 2011806"/>
              <a:gd name="connsiteY8" fmla="*/ 776421 h 1552839"/>
              <a:gd name="connsiteX9" fmla="*/ 0 w 2011806"/>
              <a:gd name="connsiteY9" fmla="*/ 776420 h 155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1806" h="1552839">
                <a:moveTo>
                  <a:pt x="0" y="776420"/>
                </a:moveTo>
                <a:cubicBezTo>
                  <a:pt x="0" y="535816"/>
                  <a:pt x="144517" y="308807"/>
                  <a:pt x="391278" y="161794"/>
                </a:cubicBezTo>
                <a:cubicBezTo>
                  <a:pt x="567346" y="56898"/>
                  <a:pt x="783489" y="1"/>
                  <a:pt x="1005904" y="1"/>
                </a:cubicBezTo>
                <a:cubicBezTo>
                  <a:pt x="1228319" y="1"/>
                  <a:pt x="1444463" y="56899"/>
                  <a:pt x="1620530" y="161795"/>
                </a:cubicBezTo>
                <a:cubicBezTo>
                  <a:pt x="1867291" y="308809"/>
                  <a:pt x="2011806" y="535818"/>
                  <a:pt x="2011806" y="776422"/>
                </a:cubicBezTo>
                <a:cubicBezTo>
                  <a:pt x="2011806" y="1017026"/>
                  <a:pt x="1867290" y="1244035"/>
                  <a:pt x="1620529" y="1391048"/>
                </a:cubicBezTo>
                <a:cubicBezTo>
                  <a:pt x="1444462" y="1495944"/>
                  <a:pt x="1228318" y="1552842"/>
                  <a:pt x="1005903" y="1552842"/>
                </a:cubicBezTo>
                <a:cubicBezTo>
                  <a:pt x="783488" y="1552842"/>
                  <a:pt x="567344" y="1495944"/>
                  <a:pt x="391277" y="1391048"/>
                </a:cubicBezTo>
                <a:cubicBezTo>
                  <a:pt x="144516" y="1244034"/>
                  <a:pt x="0" y="1017025"/>
                  <a:pt x="1" y="776421"/>
                </a:cubicBezTo>
                <a:lnTo>
                  <a:pt x="0" y="77642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052" tIns="238838" rIns="306052" bIns="238838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b="1" i="0" kern="1200" baseline="0" dirty="0" smtClean="0">
                <a:solidFill>
                  <a:schemeClr val="tx1"/>
                </a:solidFill>
              </a:rPr>
              <a:t>Φορητότητα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012160" y="5069269"/>
            <a:ext cx="2088232" cy="1788731"/>
          </a:xfrm>
          <a:custGeom>
            <a:avLst/>
            <a:gdLst>
              <a:gd name="connsiteX0" fmla="*/ 0 w 2093227"/>
              <a:gd name="connsiteY0" fmla="*/ 567082 h 1134164"/>
              <a:gd name="connsiteX1" fmla="*/ 548018 w 2093227"/>
              <a:gd name="connsiteY1" fmla="*/ 68485 h 1134164"/>
              <a:gd name="connsiteX2" fmla="*/ 1046615 w 2093227"/>
              <a:gd name="connsiteY2" fmla="*/ 1 h 1134164"/>
              <a:gd name="connsiteX3" fmla="*/ 1545213 w 2093227"/>
              <a:gd name="connsiteY3" fmla="*/ 68486 h 1134164"/>
              <a:gd name="connsiteX4" fmla="*/ 2093228 w 2093227"/>
              <a:gd name="connsiteY4" fmla="*/ 567085 h 1134164"/>
              <a:gd name="connsiteX5" fmla="*/ 1545211 w 2093227"/>
              <a:gd name="connsiteY5" fmla="*/ 1065683 h 1134164"/>
              <a:gd name="connsiteX6" fmla="*/ 1046613 w 2093227"/>
              <a:gd name="connsiteY6" fmla="*/ 1134167 h 1134164"/>
              <a:gd name="connsiteX7" fmla="*/ 548015 w 2093227"/>
              <a:gd name="connsiteY7" fmla="*/ 1065682 h 1134164"/>
              <a:gd name="connsiteX8" fmla="*/ -1 w 2093227"/>
              <a:gd name="connsiteY8" fmla="*/ 567083 h 1134164"/>
              <a:gd name="connsiteX9" fmla="*/ 0 w 2093227"/>
              <a:gd name="connsiteY9" fmla="*/ 567082 h 113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3227" h="1134164">
                <a:moveTo>
                  <a:pt x="0" y="567082"/>
                </a:moveTo>
                <a:cubicBezTo>
                  <a:pt x="1" y="358992"/>
                  <a:pt x="210345" y="167617"/>
                  <a:pt x="548018" y="68485"/>
                </a:cubicBezTo>
                <a:cubicBezTo>
                  <a:pt x="701115" y="23540"/>
                  <a:pt x="872490" y="1"/>
                  <a:pt x="1046615" y="1"/>
                </a:cubicBezTo>
                <a:cubicBezTo>
                  <a:pt x="1220741" y="1"/>
                  <a:pt x="1392116" y="23540"/>
                  <a:pt x="1545213" y="68486"/>
                </a:cubicBezTo>
                <a:cubicBezTo>
                  <a:pt x="1882886" y="167619"/>
                  <a:pt x="2093230" y="358995"/>
                  <a:pt x="2093228" y="567085"/>
                </a:cubicBezTo>
                <a:cubicBezTo>
                  <a:pt x="2093228" y="775175"/>
                  <a:pt x="1882884" y="966550"/>
                  <a:pt x="1545211" y="1065683"/>
                </a:cubicBezTo>
                <a:cubicBezTo>
                  <a:pt x="1392114" y="1110628"/>
                  <a:pt x="1220739" y="1134167"/>
                  <a:pt x="1046613" y="1134167"/>
                </a:cubicBezTo>
                <a:cubicBezTo>
                  <a:pt x="872487" y="1134167"/>
                  <a:pt x="701112" y="1110628"/>
                  <a:pt x="548015" y="1065682"/>
                </a:cubicBezTo>
                <a:cubicBezTo>
                  <a:pt x="210342" y="966550"/>
                  <a:pt x="-2" y="775174"/>
                  <a:pt x="-1" y="567083"/>
                </a:cubicBezTo>
                <a:lnTo>
                  <a:pt x="0" y="567082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7976" tIns="177524" rIns="317976" bIns="177524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b="1" kern="1200" dirty="0" smtClean="0">
                <a:solidFill>
                  <a:schemeClr val="tx1"/>
                </a:solidFill>
              </a:rPr>
              <a:t>Χωρίς χωρικούς και χρονικούς περιορισμούς</a:t>
            </a:r>
            <a:endParaRPr lang="el-GR" sz="1600" b="1" i="0" kern="1200" baseline="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20344346" flipV="1">
            <a:off x="5527368" y="3759541"/>
            <a:ext cx="684482" cy="2342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4611"/>
                </a:moveTo>
                <a:lnTo>
                  <a:pt x="313801" y="1461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 28"/>
          <p:cNvSpPr/>
          <p:nvPr/>
        </p:nvSpPr>
        <p:spPr>
          <a:xfrm rot="2563429">
            <a:off x="5582338" y="6009283"/>
            <a:ext cx="615046" cy="348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4611"/>
                </a:moveTo>
                <a:lnTo>
                  <a:pt x="281968" y="1461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TM03090434[[fn=Ξυλογραφία]]</Template>
  <TotalTime>29480</TotalTime>
  <Words>1258</Words>
  <Application>Microsoft Office PowerPoint</Application>
  <PresentationFormat>On-screen Show (4:3)</PresentationFormat>
  <Paragraphs>254</Paragraphs>
  <Slides>31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Oriel</vt:lpstr>
      <vt:lpstr>Σχεδιασμός, υλοποίηση και αποτίμηση εκπαιδευτικού υλικού με την μέθοδο της ΕξΑΕ για την διδασκαλία της τοπικής Ιστορίας στην Πρωτοβάθμια Εκπαίδευση, σε μαθητές Στ΄ Δημοτικού: Ο αρχαιολογικός χώρος της Ακρόπολης </vt:lpstr>
      <vt:lpstr>Slide 2</vt:lpstr>
      <vt:lpstr>Σκοπός</vt:lpstr>
      <vt:lpstr>Συνεισφορά της διπλωματικής  </vt:lpstr>
      <vt:lpstr>Ερευνητικά ερωτήματα</vt:lpstr>
      <vt:lpstr>Δομή της παρουσίασης </vt:lpstr>
      <vt:lpstr>1. Θεωρητικό πλαίσιο 1/6 </vt:lpstr>
      <vt:lpstr>1. Θεωρητικό πλαίσιο 2/6 </vt:lpstr>
      <vt:lpstr>1. Θεωρητικό πλαίσιο 3/6 </vt:lpstr>
      <vt:lpstr>1. Θεωρητικό πλαίσιο 4/6 </vt:lpstr>
      <vt:lpstr>1. Θεωρητικό πλαίσιο 5/6 </vt:lpstr>
      <vt:lpstr>1. Θεωρητικό πλαίσιο 6/6</vt:lpstr>
      <vt:lpstr>2. Παραγόμενο  Ε.Υ. 1/5</vt:lpstr>
      <vt:lpstr>2. Παραγόμενο  Ε.Υ. 2/5</vt:lpstr>
      <vt:lpstr>2. Παραγόμενο  Ε.Υ. 3/5</vt:lpstr>
      <vt:lpstr>2. Παραγόμενο  Ε.Υ. 4/5</vt:lpstr>
      <vt:lpstr>2. Παραγόμενο  Ε.Υ. 5/5</vt:lpstr>
      <vt:lpstr>Slide 18</vt:lpstr>
      <vt:lpstr>3. Μεθοδολογία έρευνας 1/3</vt:lpstr>
      <vt:lpstr>3. Μεθοδολογία έρευνας 2/3</vt:lpstr>
      <vt:lpstr>3. Μεθοδολογία έρευνας 3/3</vt:lpstr>
      <vt:lpstr>4. Αποτελέσματα – Κύρια ευρήματα 1/5</vt:lpstr>
      <vt:lpstr>4. Αποτελέσματα – Κύρια ευρήματα 2/5</vt:lpstr>
      <vt:lpstr>4. Αποτελέσματα – Κύρια ευρήματα 3/5</vt:lpstr>
      <vt:lpstr>4. Αποτελέσματα – Κύρια ευρήματα 4/5</vt:lpstr>
      <vt:lpstr>4. Αποτελέσματα – Κύρια ευρήματα 5/5</vt:lpstr>
      <vt:lpstr>5. Συμπεράσματα 1/4</vt:lpstr>
      <vt:lpstr>5. Συμπεράσματα 2/4</vt:lpstr>
      <vt:lpstr>5. Συμπεράσματα 3/4</vt:lpstr>
      <vt:lpstr>5. Συμπεράσματα 4/4</vt:lpstr>
      <vt:lpstr>Σας ευχαριστώ για την προσοχή σας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Panagiota Kalogianni</cp:lastModifiedBy>
  <cp:revision>1728</cp:revision>
  <dcterms:created xsi:type="dcterms:W3CDTF">2003-10-16T17:37:47Z</dcterms:created>
  <dcterms:modified xsi:type="dcterms:W3CDTF">2023-11-28T19:15:31Z</dcterms:modified>
</cp:coreProperties>
</file>