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22"/>
  </p:notesMasterIdLst>
  <p:sldIdLst>
    <p:sldId id="1482" r:id="rId2"/>
    <p:sldId id="2037" r:id="rId3"/>
    <p:sldId id="2013" r:id="rId4"/>
    <p:sldId id="2021" r:id="rId5"/>
    <p:sldId id="2014" r:id="rId6"/>
    <p:sldId id="2034" r:id="rId7"/>
    <p:sldId id="2012" r:id="rId8"/>
    <p:sldId id="2036" r:id="rId9"/>
    <p:sldId id="2016" r:id="rId10"/>
    <p:sldId id="2025" r:id="rId11"/>
    <p:sldId id="2026" r:id="rId12"/>
    <p:sldId id="2015" r:id="rId13"/>
    <p:sldId id="2035" r:id="rId14"/>
    <p:sldId id="2033" r:id="rId15"/>
    <p:sldId id="2028" r:id="rId16"/>
    <p:sldId id="2029" r:id="rId17"/>
    <p:sldId id="2030" r:id="rId18"/>
    <p:sldId id="2031" r:id="rId19"/>
    <p:sldId id="2027" r:id="rId20"/>
    <p:sldId id="2019" r:id="rId21"/>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userId="reviewer" providerId="None"/>
      </p:ext>
    </p:extLst>
  </p:cmAuthor>
  <p:cmAuthor id="2" name="VAG TSOURDALAKIS" initials="VT" lastIdx="1" clrIdx="1">
    <p:extLst>
      <p:ext uri="{19B8F6BF-5375-455C-9EA6-DF929625EA0E}">
        <p15:presenceInfo xmlns:p15="http://schemas.microsoft.com/office/powerpoint/2012/main" userId="ae1347c3180966a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1B1B"/>
    <a:srgbClr val="9B4B09"/>
    <a:srgbClr val="8D1515"/>
    <a:srgbClr val="B97C19"/>
    <a:srgbClr val="90CCAF"/>
    <a:srgbClr val="FFA54B"/>
    <a:srgbClr val="FFFFCC"/>
    <a:srgbClr val="EDBE9B"/>
    <a:srgbClr val="ADDB7B"/>
    <a:srgbClr val="F4F6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Μεσαίο στυλ 4 - Έμφαση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Μεσαίο στυλ 4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482" autoAdjust="0"/>
    <p:restoredTop sz="89528" autoAdjust="0"/>
  </p:normalViewPr>
  <p:slideViewPr>
    <p:cSldViewPr>
      <p:cViewPr varScale="1">
        <p:scale>
          <a:sx n="101" d="100"/>
          <a:sy n="101" d="100"/>
        </p:scale>
        <p:origin x="1512" y="114"/>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3-11-01T07:48:17.179" idx="1">
    <p:pos x="10" y="10"/>
    <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pPr>
              <a:defRPr/>
            </a:pPr>
            <a:fld id="{08568C96-3D9B-4CEA-82D6-5318AA7F4D69}" type="slidenum">
              <a:rPr lang="el-GR" smtClean="0"/>
              <a:pPr>
                <a:defRPr/>
              </a:pPr>
              <a:t>15</a:t>
            </a:fld>
            <a:endParaRPr lang="el-GR"/>
          </a:p>
        </p:txBody>
      </p:sp>
    </p:spTree>
    <p:extLst>
      <p:ext uri="{BB962C8B-B14F-4D97-AF65-F5344CB8AC3E}">
        <p14:creationId xmlns:p14="http://schemas.microsoft.com/office/powerpoint/2010/main" val="971955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pPr>
              <a:defRPr/>
            </a:pPr>
            <a:fld id="{08568C96-3D9B-4CEA-82D6-5318AA7F4D69}" type="slidenum">
              <a:rPr lang="el-GR" smtClean="0"/>
              <a:pPr>
                <a:defRPr/>
              </a:pPr>
              <a:t>19</a:t>
            </a:fld>
            <a:endParaRPr lang="el-GR"/>
          </a:p>
        </p:txBody>
      </p:sp>
    </p:spTree>
    <p:extLst>
      <p:ext uri="{BB962C8B-B14F-4D97-AF65-F5344CB8AC3E}">
        <p14:creationId xmlns:p14="http://schemas.microsoft.com/office/powerpoint/2010/main" val="3753654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13124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11/4/2023</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6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11/4/2023</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5731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11/4/2023</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158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11/4/2023</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8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11/4/2023</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96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11/4/2023</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2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11/4/2023</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342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11/4/2023</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37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11/4/2023</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325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11/4/2023</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chamilo.datacenter.uoc.gr/metchamilo/courses/AGIOITESSERISMARTYRES/index.php?id_session=0"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41144" y="1084772"/>
            <a:ext cx="6430090" cy="1872208"/>
          </a:xfrm>
        </p:spPr>
        <p:txBody>
          <a:bodyPr>
            <a:noAutofit/>
          </a:bodyPr>
          <a:lstStyle/>
          <a:p>
            <a:pPr algn="ctr"/>
            <a:endParaRPr lang="el-GR" sz="3600" b="1" dirty="0">
              <a:solidFill>
                <a:srgbClr val="C00000"/>
              </a:solidFill>
            </a:endParaRPr>
          </a:p>
        </p:txBody>
      </p:sp>
      <p:cxnSp>
        <p:nvCxnSpPr>
          <p:cNvPr id="16" name="15 - Ευθεία γραμμή σύνδεσης"/>
          <p:cNvCxnSpPr/>
          <p:nvPr/>
        </p:nvCxnSpPr>
        <p:spPr bwMode="auto">
          <a:xfrm>
            <a:off x="1451237" y="1028149"/>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318225" y="288606"/>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559761" y="6126243"/>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2023</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369379" y="1092497"/>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483916"/>
            <a:ext cx="6840760" cy="523220"/>
          </a:xfrm>
          <a:prstGeom prst="rect">
            <a:avLst/>
          </a:prstGeom>
        </p:spPr>
        <p:txBody>
          <a:bodyPr wrap="square">
            <a:spAutoFit/>
          </a:bodyPr>
          <a:lstStyle/>
          <a:p>
            <a:pPr algn="ctr"/>
            <a:r>
              <a:rPr lang="en-US" sz="2800" dirty="0"/>
              <a:t>     </a:t>
            </a:r>
            <a:r>
              <a:rPr lang="el-GR" sz="2800" dirty="0" err="1"/>
              <a:t>Τσουρδαλάκης</a:t>
            </a:r>
            <a:r>
              <a:rPr lang="el-GR" sz="2800" dirty="0"/>
              <a:t> Αντώνιος</a:t>
            </a:r>
          </a:p>
        </p:txBody>
      </p:sp>
      <p:graphicFrame>
        <p:nvGraphicFramePr>
          <p:cNvPr id="2" name="Πίνακας 1"/>
          <p:cNvGraphicFramePr>
            <a:graphicFrameLocks noGrp="1"/>
          </p:cNvGraphicFramePr>
          <p:nvPr>
            <p:extLst>
              <p:ext uri="{D42A27DB-BD31-4B8C-83A1-F6EECF244321}">
                <p14:modId xmlns:p14="http://schemas.microsoft.com/office/powerpoint/2010/main" val="2890156405"/>
              </p:ext>
            </p:extLst>
          </p:nvPr>
        </p:nvGraphicFramePr>
        <p:xfrm>
          <a:off x="703440" y="4653136"/>
          <a:ext cx="8305365" cy="1188720"/>
        </p:xfrm>
        <a:graphic>
          <a:graphicData uri="http://schemas.openxmlformats.org/drawingml/2006/table">
            <a:tbl>
              <a:tblPr firstRow="1" bandRow="1">
                <a:tableStyleId>{5C22544A-7EE6-4342-B048-85BDC9FD1C3A}</a:tableStyleId>
              </a:tblPr>
              <a:tblGrid>
                <a:gridCol w="2860448">
                  <a:extLst>
                    <a:ext uri="{9D8B030D-6E8A-4147-A177-3AD203B41FA5}">
                      <a16:colId xmlns:a16="http://schemas.microsoft.com/office/drawing/2014/main" val="20000"/>
                    </a:ext>
                  </a:extLst>
                </a:gridCol>
                <a:gridCol w="3096344">
                  <a:extLst>
                    <a:ext uri="{9D8B030D-6E8A-4147-A177-3AD203B41FA5}">
                      <a16:colId xmlns:a16="http://schemas.microsoft.com/office/drawing/2014/main" val="20001"/>
                    </a:ext>
                  </a:extLst>
                </a:gridCol>
                <a:gridCol w="2348573">
                  <a:extLst>
                    <a:ext uri="{9D8B030D-6E8A-4147-A177-3AD203B41FA5}">
                      <a16:colId xmlns:a16="http://schemas.microsoft.com/office/drawing/2014/main" val="20002"/>
                    </a:ext>
                  </a:extLst>
                </a:gridCol>
              </a:tblGrid>
              <a:tr h="370840">
                <a:tc>
                  <a:txBody>
                    <a:bodyPr/>
                    <a:lstStyle/>
                    <a:p>
                      <a:pPr algn="ctr"/>
                      <a:r>
                        <a:rPr lang="el-GR" sz="1800" b="1" kern="1200" dirty="0">
                          <a:solidFill>
                            <a:schemeClr val="tx1"/>
                          </a:solidFill>
                          <a:latin typeface="Times New Roman" panose="02020603050405020304" pitchFamily="18" charset="0"/>
                          <a:ea typeface="+mn-ea"/>
                          <a:cs typeface="Times New Roman" panose="02020603050405020304" pitchFamily="18" charset="0"/>
                        </a:rPr>
                        <a:t>Χαλκιαδάκης </a:t>
                      </a:r>
                    </a:p>
                    <a:p>
                      <a:pPr algn="ctr"/>
                      <a:r>
                        <a:rPr lang="el-GR" sz="1800" b="1" kern="1200" dirty="0">
                          <a:solidFill>
                            <a:schemeClr val="tx1"/>
                          </a:solidFill>
                          <a:latin typeface="Times New Roman" panose="02020603050405020304" pitchFamily="18" charset="0"/>
                          <a:ea typeface="+mn-ea"/>
                          <a:cs typeface="Times New Roman" panose="02020603050405020304" pitchFamily="18" charset="0"/>
                        </a:rPr>
                        <a:t>Εμμανουήλ</a:t>
                      </a:r>
                    </a:p>
                    <a:p>
                      <a:pPr algn="ctr"/>
                      <a:r>
                        <a:rPr lang="el-GR" sz="1200" b="0" kern="1200" dirty="0">
                          <a:solidFill>
                            <a:schemeClr val="tx1"/>
                          </a:solidFill>
                          <a:latin typeface="Times New Roman" panose="02020603050405020304" pitchFamily="18" charset="0"/>
                          <a:ea typeface="+mn-ea"/>
                          <a:cs typeface="Times New Roman" panose="02020603050405020304" pitchFamily="18" charset="0"/>
                        </a:rPr>
                        <a:t>Διδάσκων (ΕΔΙΠ) Πανεπιστημίου Κρήτης,</a:t>
                      </a:r>
                      <a:endParaRPr lang="en-US" sz="1200" b="0" kern="1200" dirty="0">
                        <a:solidFill>
                          <a:schemeClr val="tx1"/>
                        </a:solidFill>
                        <a:latin typeface="Times New Roman" panose="02020603050405020304" pitchFamily="18" charset="0"/>
                        <a:ea typeface="+mn-ea"/>
                        <a:cs typeface="Times New Roman" panose="02020603050405020304" pitchFamily="18" charset="0"/>
                      </a:endParaRPr>
                    </a:p>
                    <a:p>
                      <a:pPr algn="ctr"/>
                      <a:r>
                        <a:rPr lang="en-US" sz="1200" b="0" kern="1200" dirty="0">
                          <a:solidFill>
                            <a:schemeClr val="tx1"/>
                          </a:solidFill>
                          <a:latin typeface="Times New Roman" panose="02020603050405020304" pitchFamily="18" charset="0"/>
                          <a:ea typeface="+mn-ea"/>
                          <a:cs typeface="Times New Roman" panose="02020603050405020304" pitchFamily="18" charset="0"/>
                        </a:rPr>
                        <a:t>Visiting Scholar, Hellenic Institute, University of London (RHUL)</a:t>
                      </a:r>
                      <a:endParaRPr lang="el-GR" sz="1200" b="0"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800" b="1" kern="1200" dirty="0">
                          <a:solidFill>
                            <a:schemeClr val="tx1"/>
                          </a:solidFill>
                          <a:latin typeface="Times New Roman" panose="02020603050405020304" pitchFamily="18" charset="0"/>
                          <a:ea typeface="+mn-ea"/>
                          <a:cs typeface="Times New Roman" panose="02020603050405020304" pitchFamily="18" charset="0"/>
                        </a:rPr>
                        <a:t>Αναστασιάδης</a:t>
                      </a:r>
                    </a:p>
                    <a:p>
                      <a:pPr algn="ctr"/>
                      <a:r>
                        <a:rPr lang="el-GR" sz="1800" b="1" kern="1200" dirty="0">
                          <a:solidFill>
                            <a:schemeClr val="tx1"/>
                          </a:solidFill>
                          <a:latin typeface="Times New Roman" panose="02020603050405020304" pitchFamily="18" charset="0"/>
                          <a:ea typeface="+mn-ea"/>
                          <a:cs typeface="Times New Roman" panose="02020603050405020304" pitchFamily="18" charset="0"/>
                        </a:rPr>
                        <a:t>Παναγιώτης</a:t>
                      </a:r>
                      <a:endParaRPr lang="el-GR" sz="1800" b="0" kern="1200" dirty="0">
                        <a:solidFill>
                          <a:schemeClr val="tx1"/>
                        </a:solidFill>
                        <a:latin typeface="Times New Roman" panose="02020603050405020304" pitchFamily="18" charset="0"/>
                        <a:ea typeface="+mn-ea"/>
                        <a:cs typeface="Times New Roman" panose="02020603050405020304" pitchFamily="18" charset="0"/>
                      </a:endParaRPr>
                    </a:p>
                    <a:p>
                      <a:pPr algn="ctr"/>
                      <a:r>
                        <a:rPr lang="el-GR" sz="1200" b="0" kern="1200" dirty="0">
                          <a:solidFill>
                            <a:schemeClr val="tx1"/>
                          </a:solidFill>
                          <a:latin typeface="Times New Roman" panose="02020603050405020304" pitchFamily="18" charset="0"/>
                          <a:ea typeface="+mn-ea"/>
                          <a:cs typeface="Times New Roman" panose="02020603050405020304" pitchFamily="18" charset="0"/>
                        </a:rPr>
                        <a:t>Καθηγητής Πανεπιστημίου Κρήτης &amp; Καθηγητής - Σύμβουλος ΕΑΠ</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800" b="1" kern="1200" dirty="0">
                          <a:solidFill>
                            <a:schemeClr val="tx1"/>
                          </a:solidFill>
                          <a:latin typeface="Times New Roman" panose="02020603050405020304" pitchFamily="18" charset="0"/>
                          <a:ea typeface="+mn-ea"/>
                          <a:cs typeface="Times New Roman" panose="02020603050405020304" pitchFamily="18" charset="0"/>
                        </a:rPr>
                        <a:t>Χριστίδης</a:t>
                      </a:r>
                    </a:p>
                    <a:p>
                      <a:pPr algn="ctr"/>
                      <a:r>
                        <a:rPr lang="el-GR" sz="1800" b="1" kern="1200" dirty="0">
                          <a:solidFill>
                            <a:schemeClr val="tx1"/>
                          </a:solidFill>
                          <a:latin typeface="Times New Roman" panose="02020603050405020304" pitchFamily="18" charset="0"/>
                          <a:ea typeface="+mn-ea"/>
                          <a:cs typeface="Times New Roman" panose="02020603050405020304" pitchFamily="18" charset="0"/>
                        </a:rPr>
                        <a:t>Κωνσταντίνος</a:t>
                      </a:r>
                      <a:endParaRPr lang="el-GR" sz="1800" b="0" kern="1200" dirty="0">
                        <a:solidFill>
                          <a:schemeClr val="tx1"/>
                        </a:solidFill>
                        <a:latin typeface="Times New Roman" panose="02020603050405020304" pitchFamily="18" charset="0"/>
                        <a:ea typeface="+mn-ea"/>
                        <a:cs typeface="Times New Roman" panose="02020603050405020304" pitchFamily="18" charset="0"/>
                      </a:endParaRPr>
                    </a:p>
                    <a:p>
                      <a:pPr algn="ctr"/>
                      <a:r>
                        <a:rPr lang="el-GR" sz="1200" b="0" kern="1200" dirty="0">
                          <a:solidFill>
                            <a:schemeClr val="tx1"/>
                          </a:solidFill>
                          <a:latin typeface="Times New Roman" panose="02020603050405020304" pitchFamily="18" charset="0"/>
                          <a:ea typeface="+mn-ea"/>
                          <a:cs typeface="Times New Roman" panose="02020603050405020304" pitchFamily="18" charset="0"/>
                        </a:rPr>
                        <a:t>Μέλος ΕΕΠ ΠΤΔΕ </a:t>
                      </a:r>
                    </a:p>
                    <a:p>
                      <a:pPr algn="ctr"/>
                      <a:r>
                        <a:rPr lang="el-GR" sz="1200" b="0" kern="1200" dirty="0">
                          <a:solidFill>
                            <a:schemeClr val="tx1"/>
                          </a:solidFill>
                          <a:latin typeface="Times New Roman" panose="02020603050405020304" pitchFamily="18" charset="0"/>
                          <a:ea typeface="+mn-ea"/>
                          <a:cs typeface="Times New Roman" panose="02020603050405020304" pitchFamily="18" charset="0"/>
                        </a:rPr>
                        <a:t>Πανεπιστημίου Κρήτης</a:t>
                      </a:r>
                      <a:endParaRPr lang="el-GR" sz="12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9 - Ορθογώνιο"/>
          <p:cNvSpPr/>
          <p:nvPr/>
        </p:nvSpPr>
        <p:spPr>
          <a:xfrm>
            <a:off x="1599800" y="4206664"/>
            <a:ext cx="6840760" cy="369332"/>
          </a:xfrm>
          <a:prstGeom prst="rect">
            <a:avLst/>
          </a:prstGeom>
        </p:spPr>
        <p:txBody>
          <a:bodyPr wrap="square">
            <a:spAutoFit/>
          </a:bodyPr>
          <a:lstStyle/>
          <a:p>
            <a:pPr algn="ctr"/>
            <a:r>
              <a:rPr lang="el-GR" sz="1800" dirty="0"/>
              <a:t>Επιτροπή Κρίσης ΔΕ</a:t>
            </a:r>
          </a:p>
        </p:txBody>
      </p:sp>
      <p:sp>
        <p:nvSpPr>
          <p:cNvPr id="3" name="Ορθογώνιο: Στρογγύλεμα γωνιών 2">
            <a:extLst>
              <a:ext uri="{FF2B5EF4-FFF2-40B4-BE49-F238E27FC236}">
                <a16:creationId xmlns:a16="http://schemas.microsoft.com/office/drawing/2014/main" id="{D0182F89-AB26-F23D-1680-A085B872BC4D}"/>
              </a:ext>
            </a:extLst>
          </p:cNvPr>
          <p:cNvSpPr/>
          <p:nvPr/>
        </p:nvSpPr>
        <p:spPr>
          <a:xfrm>
            <a:off x="1460084" y="1400005"/>
            <a:ext cx="6991724" cy="1752229"/>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bg1"/>
                </a:solidFill>
                <a:effectLst>
                  <a:outerShdw blurRad="38100" dist="38100" dir="2700000" algn="tl">
                    <a:srgbClr val="000000">
                      <a:alpha val="43137"/>
                    </a:srgbClr>
                  </a:outerShdw>
                </a:effectLst>
              </a:rPr>
              <a:t>«Οι Τέσσερις Νεομάρτυρες Γεώργιος, Αγγελής , Μανουήλ και Νικόλαος από τις </a:t>
            </a:r>
            <a:r>
              <a:rPr lang="el-GR" b="1" dirty="0" err="1">
                <a:solidFill>
                  <a:schemeClr val="bg1"/>
                </a:solidFill>
                <a:effectLst>
                  <a:outerShdw blurRad="38100" dist="38100" dir="2700000" algn="tl">
                    <a:srgbClr val="000000">
                      <a:alpha val="43137"/>
                    </a:srgbClr>
                  </a:outerShdw>
                </a:effectLst>
              </a:rPr>
              <a:t>Μέλαμπες</a:t>
            </a:r>
            <a:r>
              <a:rPr lang="el-GR" b="1" dirty="0">
                <a:solidFill>
                  <a:schemeClr val="bg1"/>
                </a:solidFill>
                <a:effectLst>
                  <a:outerShdw blurRad="38100" dist="38100" dir="2700000" algn="tl">
                    <a:srgbClr val="000000">
                      <a:alpha val="43137"/>
                    </a:srgbClr>
                  </a:outerShdw>
                </a:effectLst>
              </a:rPr>
              <a:t> και το μαρτύριό τους στο Ρέθυμνο την 28η Οκτωβρίου  1824»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br>
              <a:rPr lang="el-GR" sz="3600" dirty="0"/>
            </a:br>
            <a:r>
              <a:rPr lang="el-GR" sz="3600" dirty="0"/>
              <a:t>6. Παραγόμενο εκπαιδευτικό υλικό (2/3)</a:t>
            </a:r>
            <a:endParaRPr lang="el-GR" sz="3600" b="1" dirty="0"/>
          </a:p>
        </p:txBody>
      </p:sp>
      <p:sp>
        <p:nvSpPr>
          <p:cNvPr id="3" name="TextBox 2">
            <a:extLst>
              <a:ext uri="{FF2B5EF4-FFF2-40B4-BE49-F238E27FC236}">
                <a16:creationId xmlns:a16="http://schemas.microsoft.com/office/drawing/2014/main" id="{7BB6EEC2-9299-8BBA-3853-FEFD25F03267}"/>
              </a:ext>
            </a:extLst>
          </p:cNvPr>
          <p:cNvSpPr txBox="1"/>
          <p:nvPr/>
        </p:nvSpPr>
        <p:spPr>
          <a:xfrm>
            <a:off x="1043608" y="1412776"/>
            <a:ext cx="7704856" cy="400110"/>
          </a:xfrm>
          <a:prstGeom prst="rect">
            <a:avLst/>
          </a:prstGeom>
          <a:noFill/>
        </p:spPr>
        <p:txBody>
          <a:bodyPr wrap="square" rtlCol="0">
            <a:spAutoFit/>
          </a:bodyPr>
          <a:lstStyle/>
          <a:p>
            <a:pPr algn="just"/>
            <a:r>
              <a:rPr lang="el-GR" sz="2000" dirty="0"/>
              <a:t>Ο Σχεδιασμός και η Ανάπτυξη του Ε.Υ. βασίστηκε στα εξής:</a:t>
            </a:r>
          </a:p>
        </p:txBody>
      </p:sp>
      <p:grpSp>
        <p:nvGrpSpPr>
          <p:cNvPr id="4" name="Ομάδα 3">
            <a:extLst>
              <a:ext uri="{FF2B5EF4-FFF2-40B4-BE49-F238E27FC236}">
                <a16:creationId xmlns:a16="http://schemas.microsoft.com/office/drawing/2014/main" id="{87383184-3977-5F4E-AE3E-E22B378E9B08}"/>
              </a:ext>
            </a:extLst>
          </p:cNvPr>
          <p:cNvGrpSpPr/>
          <p:nvPr/>
        </p:nvGrpSpPr>
        <p:grpSpPr>
          <a:xfrm>
            <a:off x="683568" y="2087223"/>
            <a:ext cx="8185248" cy="1341777"/>
            <a:chOff x="1524000" y="1399669"/>
            <a:chExt cx="6576391" cy="1017197"/>
          </a:xfrm>
        </p:grpSpPr>
        <p:sp>
          <p:nvSpPr>
            <p:cNvPr id="5" name="Ελεύθερη σχεδίαση: Σχήμα 4">
              <a:extLst>
                <a:ext uri="{FF2B5EF4-FFF2-40B4-BE49-F238E27FC236}">
                  <a16:creationId xmlns:a16="http://schemas.microsoft.com/office/drawing/2014/main" id="{DDFD6259-4258-3D49-EF5B-10A1BF06981D}"/>
                </a:ext>
              </a:extLst>
            </p:cNvPr>
            <p:cNvSpPr/>
            <p:nvPr/>
          </p:nvSpPr>
          <p:spPr>
            <a:xfrm>
              <a:off x="1524000" y="1399669"/>
              <a:ext cx="588151" cy="840215"/>
            </a:xfrm>
            <a:custGeom>
              <a:avLst/>
              <a:gdLst>
                <a:gd name="connsiteX0" fmla="*/ 0 w 840215"/>
                <a:gd name="connsiteY0" fmla="*/ 0 h 588151"/>
                <a:gd name="connsiteX1" fmla="*/ 546140 w 840215"/>
                <a:gd name="connsiteY1" fmla="*/ 0 h 588151"/>
                <a:gd name="connsiteX2" fmla="*/ 840215 w 840215"/>
                <a:gd name="connsiteY2" fmla="*/ 294076 h 588151"/>
                <a:gd name="connsiteX3" fmla="*/ 546140 w 840215"/>
                <a:gd name="connsiteY3" fmla="*/ 588151 h 588151"/>
                <a:gd name="connsiteX4" fmla="*/ 0 w 840215"/>
                <a:gd name="connsiteY4" fmla="*/ 588151 h 588151"/>
                <a:gd name="connsiteX5" fmla="*/ 294076 w 840215"/>
                <a:gd name="connsiteY5" fmla="*/ 294076 h 588151"/>
                <a:gd name="connsiteX6" fmla="*/ 0 w 840215"/>
                <a:gd name="connsiteY6" fmla="*/ 0 h 588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0215" h="588151">
                  <a:moveTo>
                    <a:pt x="840215" y="0"/>
                  </a:moveTo>
                  <a:lnTo>
                    <a:pt x="840215" y="382298"/>
                  </a:lnTo>
                  <a:lnTo>
                    <a:pt x="420107" y="588151"/>
                  </a:lnTo>
                  <a:lnTo>
                    <a:pt x="0" y="382298"/>
                  </a:lnTo>
                  <a:lnTo>
                    <a:pt x="0" y="0"/>
                  </a:lnTo>
                  <a:lnTo>
                    <a:pt x="420107" y="205853"/>
                  </a:lnTo>
                  <a:lnTo>
                    <a:pt x="840215" y="0"/>
                  </a:lnTo>
                  <a:close/>
                </a:path>
              </a:pathLst>
            </a:custGeom>
            <a:solidFill>
              <a:schemeClr val="accent2">
                <a:lumMod val="40000"/>
                <a:lumOff val="60000"/>
              </a:schemeClr>
            </a:solidFill>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10161" tIns="304236" rIns="10159" bIns="304235" numCol="1" spcCol="1270" anchor="ctr" anchorCtr="0">
              <a:noAutofit/>
            </a:bodyPr>
            <a:lstStyle/>
            <a:p>
              <a:pPr marL="0" lvl="0" indent="0" algn="ctr" defTabSz="711200">
                <a:lnSpc>
                  <a:spcPct val="90000"/>
                </a:lnSpc>
                <a:spcBef>
                  <a:spcPct val="0"/>
                </a:spcBef>
                <a:spcAft>
                  <a:spcPct val="35000"/>
                </a:spcAft>
                <a:buNone/>
              </a:pPr>
              <a:r>
                <a:rPr lang="el-GR" sz="1600" kern="1200" dirty="0"/>
                <a:t>1.</a:t>
              </a:r>
            </a:p>
          </p:txBody>
        </p:sp>
        <p:sp>
          <p:nvSpPr>
            <p:cNvPr id="6" name="Ελεύθερη σχεδίαση: Σχήμα 5">
              <a:extLst>
                <a:ext uri="{FF2B5EF4-FFF2-40B4-BE49-F238E27FC236}">
                  <a16:creationId xmlns:a16="http://schemas.microsoft.com/office/drawing/2014/main" id="{37AC1D15-29E4-B6B4-538A-CA61B93C914F}"/>
                </a:ext>
              </a:extLst>
            </p:cNvPr>
            <p:cNvSpPr/>
            <p:nvPr/>
          </p:nvSpPr>
          <p:spPr>
            <a:xfrm>
              <a:off x="2013782" y="1399669"/>
              <a:ext cx="6086609" cy="1017197"/>
            </a:xfrm>
            <a:custGeom>
              <a:avLst/>
              <a:gdLst>
                <a:gd name="connsiteX0" fmla="*/ 91025 w 546140"/>
                <a:gd name="connsiteY0" fmla="*/ 0 h 5988240"/>
                <a:gd name="connsiteX1" fmla="*/ 455115 w 546140"/>
                <a:gd name="connsiteY1" fmla="*/ 0 h 5988240"/>
                <a:gd name="connsiteX2" fmla="*/ 546140 w 546140"/>
                <a:gd name="connsiteY2" fmla="*/ 91025 h 5988240"/>
                <a:gd name="connsiteX3" fmla="*/ 546140 w 546140"/>
                <a:gd name="connsiteY3" fmla="*/ 5988240 h 5988240"/>
                <a:gd name="connsiteX4" fmla="*/ 546140 w 546140"/>
                <a:gd name="connsiteY4" fmla="*/ 5988240 h 5988240"/>
                <a:gd name="connsiteX5" fmla="*/ 0 w 546140"/>
                <a:gd name="connsiteY5" fmla="*/ 5988240 h 5988240"/>
                <a:gd name="connsiteX6" fmla="*/ 0 w 546140"/>
                <a:gd name="connsiteY6" fmla="*/ 5988240 h 5988240"/>
                <a:gd name="connsiteX7" fmla="*/ 0 w 546140"/>
                <a:gd name="connsiteY7" fmla="*/ 91025 h 5988240"/>
                <a:gd name="connsiteX8" fmla="*/ 91025 w 546140"/>
                <a:gd name="connsiteY8" fmla="*/ 0 h 59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140" h="5988240">
                  <a:moveTo>
                    <a:pt x="546140" y="998062"/>
                  </a:moveTo>
                  <a:lnTo>
                    <a:pt x="546140" y="4990178"/>
                  </a:lnTo>
                  <a:cubicBezTo>
                    <a:pt x="546140" y="5541393"/>
                    <a:pt x="542423" y="5988235"/>
                    <a:pt x="537838" y="5988235"/>
                  </a:cubicBezTo>
                  <a:lnTo>
                    <a:pt x="0" y="5988235"/>
                  </a:lnTo>
                  <a:lnTo>
                    <a:pt x="0" y="5988235"/>
                  </a:lnTo>
                  <a:lnTo>
                    <a:pt x="0" y="5"/>
                  </a:lnTo>
                  <a:lnTo>
                    <a:pt x="0" y="5"/>
                  </a:lnTo>
                  <a:lnTo>
                    <a:pt x="537838" y="5"/>
                  </a:lnTo>
                  <a:cubicBezTo>
                    <a:pt x="542423" y="5"/>
                    <a:pt x="546140" y="446847"/>
                    <a:pt x="546140" y="998062"/>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6464" tIns="40630" rIns="40630" bIns="40630" numCol="1" spcCol="1270" anchor="ctr" anchorCtr="0">
              <a:noAutofit/>
            </a:bodyPr>
            <a:lstStyle/>
            <a:p>
              <a:pPr marL="0" lvl="1" defTabSz="977900">
                <a:lnSpc>
                  <a:spcPct val="90000"/>
                </a:lnSpc>
                <a:spcBef>
                  <a:spcPct val="0"/>
                </a:spcBef>
                <a:spcAft>
                  <a:spcPct val="15000"/>
                </a:spcAft>
              </a:pPr>
              <a:endParaRPr lang="el-GR" sz="2200" dirty="0"/>
            </a:p>
          </p:txBody>
        </p:sp>
      </p:grpSp>
      <p:grpSp>
        <p:nvGrpSpPr>
          <p:cNvPr id="7" name="Ομάδα 6">
            <a:extLst>
              <a:ext uri="{FF2B5EF4-FFF2-40B4-BE49-F238E27FC236}">
                <a16:creationId xmlns:a16="http://schemas.microsoft.com/office/drawing/2014/main" id="{A5A2B8CE-49D3-3D12-28FA-F93D69A6A60D}"/>
              </a:ext>
            </a:extLst>
          </p:cNvPr>
          <p:cNvGrpSpPr/>
          <p:nvPr/>
        </p:nvGrpSpPr>
        <p:grpSpPr>
          <a:xfrm>
            <a:off x="683568" y="3483245"/>
            <a:ext cx="8185248" cy="1457924"/>
            <a:chOff x="1524000" y="1342540"/>
            <a:chExt cx="6669664" cy="1007108"/>
          </a:xfrm>
        </p:grpSpPr>
        <p:sp>
          <p:nvSpPr>
            <p:cNvPr id="8" name="Ελεύθερη σχεδίαση: Σχήμα 7">
              <a:extLst>
                <a:ext uri="{FF2B5EF4-FFF2-40B4-BE49-F238E27FC236}">
                  <a16:creationId xmlns:a16="http://schemas.microsoft.com/office/drawing/2014/main" id="{DFF3B64C-CD33-4001-3ADB-79CD474CAADF}"/>
                </a:ext>
              </a:extLst>
            </p:cNvPr>
            <p:cNvSpPr/>
            <p:nvPr/>
          </p:nvSpPr>
          <p:spPr>
            <a:xfrm>
              <a:off x="1524000" y="1399669"/>
              <a:ext cx="479249" cy="840215"/>
            </a:xfrm>
            <a:custGeom>
              <a:avLst/>
              <a:gdLst>
                <a:gd name="connsiteX0" fmla="*/ 0 w 840215"/>
                <a:gd name="connsiteY0" fmla="*/ 0 h 588151"/>
                <a:gd name="connsiteX1" fmla="*/ 546140 w 840215"/>
                <a:gd name="connsiteY1" fmla="*/ 0 h 588151"/>
                <a:gd name="connsiteX2" fmla="*/ 840215 w 840215"/>
                <a:gd name="connsiteY2" fmla="*/ 294076 h 588151"/>
                <a:gd name="connsiteX3" fmla="*/ 546140 w 840215"/>
                <a:gd name="connsiteY3" fmla="*/ 588151 h 588151"/>
                <a:gd name="connsiteX4" fmla="*/ 0 w 840215"/>
                <a:gd name="connsiteY4" fmla="*/ 588151 h 588151"/>
                <a:gd name="connsiteX5" fmla="*/ 294076 w 840215"/>
                <a:gd name="connsiteY5" fmla="*/ 294076 h 588151"/>
                <a:gd name="connsiteX6" fmla="*/ 0 w 840215"/>
                <a:gd name="connsiteY6" fmla="*/ 0 h 588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0215" h="588151">
                  <a:moveTo>
                    <a:pt x="840215" y="0"/>
                  </a:moveTo>
                  <a:lnTo>
                    <a:pt x="840215" y="382298"/>
                  </a:lnTo>
                  <a:lnTo>
                    <a:pt x="420107" y="588151"/>
                  </a:lnTo>
                  <a:lnTo>
                    <a:pt x="0" y="382298"/>
                  </a:lnTo>
                  <a:lnTo>
                    <a:pt x="0" y="0"/>
                  </a:lnTo>
                  <a:lnTo>
                    <a:pt x="420107" y="205853"/>
                  </a:lnTo>
                  <a:lnTo>
                    <a:pt x="840215" y="0"/>
                  </a:lnTo>
                  <a:close/>
                </a:path>
              </a:pathLst>
            </a:custGeom>
            <a:solidFill>
              <a:schemeClr val="accent2">
                <a:lumMod val="60000"/>
                <a:lumOff val="40000"/>
              </a:schemeClr>
            </a:solidFill>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10161" tIns="304236" rIns="10159" bIns="304235" numCol="1" spcCol="1270" anchor="ctr" anchorCtr="0">
              <a:noAutofit/>
            </a:bodyPr>
            <a:lstStyle/>
            <a:p>
              <a:pPr marL="0" lvl="0" indent="0" algn="ctr" defTabSz="711200">
                <a:lnSpc>
                  <a:spcPct val="90000"/>
                </a:lnSpc>
                <a:spcBef>
                  <a:spcPct val="0"/>
                </a:spcBef>
                <a:spcAft>
                  <a:spcPct val="35000"/>
                </a:spcAft>
                <a:buNone/>
              </a:pPr>
              <a:r>
                <a:rPr lang="en-US" sz="1600" dirty="0"/>
                <a:t>2</a:t>
              </a:r>
              <a:r>
                <a:rPr lang="el-GR" sz="1600" kern="1200" dirty="0"/>
                <a:t>.</a:t>
              </a:r>
            </a:p>
          </p:txBody>
        </p:sp>
        <p:sp>
          <p:nvSpPr>
            <p:cNvPr id="9" name="Ελεύθερη σχεδίαση: Σχήμα 8">
              <a:extLst>
                <a:ext uri="{FF2B5EF4-FFF2-40B4-BE49-F238E27FC236}">
                  <a16:creationId xmlns:a16="http://schemas.microsoft.com/office/drawing/2014/main" id="{26765BEA-4FD3-438D-8789-489583C77997}"/>
                </a:ext>
              </a:extLst>
            </p:cNvPr>
            <p:cNvSpPr/>
            <p:nvPr/>
          </p:nvSpPr>
          <p:spPr>
            <a:xfrm>
              <a:off x="2003250" y="1342540"/>
              <a:ext cx="6190414" cy="1007108"/>
            </a:xfrm>
            <a:custGeom>
              <a:avLst/>
              <a:gdLst>
                <a:gd name="connsiteX0" fmla="*/ 91025 w 546140"/>
                <a:gd name="connsiteY0" fmla="*/ 0 h 5988240"/>
                <a:gd name="connsiteX1" fmla="*/ 455115 w 546140"/>
                <a:gd name="connsiteY1" fmla="*/ 0 h 5988240"/>
                <a:gd name="connsiteX2" fmla="*/ 546140 w 546140"/>
                <a:gd name="connsiteY2" fmla="*/ 91025 h 5988240"/>
                <a:gd name="connsiteX3" fmla="*/ 546140 w 546140"/>
                <a:gd name="connsiteY3" fmla="*/ 5988240 h 5988240"/>
                <a:gd name="connsiteX4" fmla="*/ 546140 w 546140"/>
                <a:gd name="connsiteY4" fmla="*/ 5988240 h 5988240"/>
                <a:gd name="connsiteX5" fmla="*/ 0 w 546140"/>
                <a:gd name="connsiteY5" fmla="*/ 5988240 h 5988240"/>
                <a:gd name="connsiteX6" fmla="*/ 0 w 546140"/>
                <a:gd name="connsiteY6" fmla="*/ 5988240 h 5988240"/>
                <a:gd name="connsiteX7" fmla="*/ 0 w 546140"/>
                <a:gd name="connsiteY7" fmla="*/ 91025 h 5988240"/>
                <a:gd name="connsiteX8" fmla="*/ 91025 w 546140"/>
                <a:gd name="connsiteY8" fmla="*/ 0 h 59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140" h="5988240">
                  <a:moveTo>
                    <a:pt x="546140" y="998062"/>
                  </a:moveTo>
                  <a:lnTo>
                    <a:pt x="546140" y="4990178"/>
                  </a:lnTo>
                  <a:cubicBezTo>
                    <a:pt x="546140" y="5541393"/>
                    <a:pt x="542423" y="5988235"/>
                    <a:pt x="537838" y="5988235"/>
                  </a:cubicBezTo>
                  <a:lnTo>
                    <a:pt x="0" y="5988235"/>
                  </a:lnTo>
                  <a:lnTo>
                    <a:pt x="0" y="5988235"/>
                  </a:lnTo>
                  <a:lnTo>
                    <a:pt x="0" y="5"/>
                  </a:lnTo>
                  <a:lnTo>
                    <a:pt x="0" y="5"/>
                  </a:lnTo>
                  <a:lnTo>
                    <a:pt x="537838" y="5"/>
                  </a:lnTo>
                  <a:cubicBezTo>
                    <a:pt x="542423" y="5"/>
                    <a:pt x="546140" y="446847"/>
                    <a:pt x="546140" y="998062"/>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6464" tIns="40630" rIns="40630" bIns="40630" numCol="1" spcCol="1270" anchor="ctr" anchorCtr="0">
              <a:noAutofit/>
            </a:bodyPr>
            <a:lstStyle/>
            <a:p>
              <a:pPr marL="0" lvl="1" defTabSz="977900">
                <a:lnSpc>
                  <a:spcPct val="90000"/>
                </a:lnSpc>
                <a:spcAft>
                  <a:spcPct val="15000"/>
                </a:spcAft>
              </a:pPr>
              <a:r>
                <a:rPr lang="el-GR" sz="1800" b="1" kern="0" dirty="0">
                  <a:latin typeface="Times New Roman" panose="02020603050405020304" pitchFamily="18" charset="0"/>
                  <a:ea typeface="Calibri" panose="020F0502020204030204" pitchFamily="34" charset="0"/>
                </a:rPr>
                <a:t>Α</a:t>
              </a:r>
              <a:r>
                <a:rPr lang="el-GR" sz="1800" b="1" kern="0" dirty="0">
                  <a:effectLst/>
                  <a:latin typeface="Times New Roman" panose="02020603050405020304" pitchFamily="18" charset="0"/>
                  <a:ea typeface="Calibri" panose="020F0502020204030204" pitchFamily="34" charset="0"/>
                </a:rPr>
                <a:t>ρχές του </a:t>
              </a:r>
              <a:r>
                <a:rPr lang="el-GR" sz="1800" b="1" kern="0" dirty="0" err="1">
                  <a:effectLst/>
                  <a:latin typeface="Times New Roman" panose="02020603050405020304" pitchFamily="18" charset="0"/>
                  <a:ea typeface="Calibri" panose="020F0502020204030204" pitchFamily="34" charset="0"/>
                </a:rPr>
                <a:t>Robert</a:t>
              </a:r>
              <a:r>
                <a:rPr lang="el-GR" sz="1800" b="1" kern="0" dirty="0">
                  <a:effectLst/>
                  <a:latin typeface="Times New Roman" panose="02020603050405020304" pitchFamily="18" charset="0"/>
                  <a:ea typeface="Calibri" panose="020F0502020204030204" pitchFamily="34" charset="0"/>
                </a:rPr>
                <a:t> M. </a:t>
              </a:r>
              <a:r>
                <a:rPr lang="el-GR" sz="1800" b="1" kern="0" dirty="0" err="1">
                  <a:effectLst/>
                  <a:latin typeface="Times New Roman" panose="02020603050405020304" pitchFamily="18" charset="0"/>
                  <a:ea typeface="Calibri" panose="020F0502020204030204" pitchFamily="34" charset="0"/>
                </a:rPr>
                <a:t>Gagné</a:t>
              </a:r>
              <a:r>
                <a:rPr lang="el-GR" sz="1800" b="1" kern="0" dirty="0">
                  <a:effectLst/>
                  <a:latin typeface="Times New Roman" panose="02020603050405020304" pitchFamily="18" charset="0"/>
                  <a:ea typeface="Calibri" panose="020F0502020204030204" pitchFamily="34" charset="0"/>
                </a:rPr>
                <a:t>:</a:t>
              </a:r>
              <a:r>
                <a:rPr lang="el-GR" sz="1800" b="1" kern="0" dirty="0">
                  <a:latin typeface="Times New Roman" panose="02020603050405020304" pitchFamily="18" charset="0"/>
                  <a:ea typeface="Calibri" panose="020F0502020204030204" pitchFamily="34" charset="0"/>
                </a:rPr>
                <a:t> </a:t>
              </a: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1. Προσέλκυση Προσοχής, 2. Ενημέρωση για τους εκπαιδευτικούς στόχους, 3. Ανάκληση προηγούμενης μάθησης/γνώσης, 4. Παρουσίαση νέου περιεχομένου, 5. Παροχή εκπαιδευτικής καθοδήγησης/υποστήριξης, 6. Ενεργός μάθηση, 7. Παροχή ανατροφοδότησης, 8. Αξιολόγηση της αποτελεσματικότητας της διδακτικής διαδικασίας, 9. Ενίσχυση της μεταφοράς και κατάκτησης της γνώσης</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lvl="1" defTabSz="977900">
                <a:lnSpc>
                  <a:spcPct val="90000"/>
                </a:lnSpc>
                <a:spcBef>
                  <a:spcPct val="0"/>
                </a:spcBef>
                <a:spcAft>
                  <a:spcPct val="15000"/>
                </a:spcAft>
              </a:pPr>
              <a:r>
                <a:rPr lang="el-GR" sz="1800" b="1" kern="0" dirty="0">
                  <a:effectLst/>
                  <a:latin typeface="Times New Roman" panose="02020603050405020304" pitchFamily="18" charset="0"/>
                  <a:ea typeface="Calibri" panose="020F0502020204030204" pitchFamily="34" charset="0"/>
                </a:rPr>
                <a:t> </a:t>
              </a:r>
              <a:endParaRPr lang="el-GR" sz="2200" b="1" dirty="0"/>
            </a:p>
          </p:txBody>
        </p:sp>
      </p:grpSp>
      <p:grpSp>
        <p:nvGrpSpPr>
          <p:cNvPr id="10" name="Ομάδα 9">
            <a:extLst>
              <a:ext uri="{FF2B5EF4-FFF2-40B4-BE49-F238E27FC236}">
                <a16:creationId xmlns:a16="http://schemas.microsoft.com/office/drawing/2014/main" id="{E8F0F73B-76D7-4285-2221-A59A1B558775}"/>
              </a:ext>
            </a:extLst>
          </p:cNvPr>
          <p:cNvGrpSpPr/>
          <p:nvPr/>
        </p:nvGrpSpPr>
        <p:grpSpPr>
          <a:xfrm>
            <a:off x="683568" y="4995414"/>
            <a:ext cx="8064896" cy="1173301"/>
            <a:chOff x="1524000" y="1399668"/>
            <a:chExt cx="6479695" cy="1033881"/>
          </a:xfrm>
        </p:grpSpPr>
        <p:sp>
          <p:nvSpPr>
            <p:cNvPr id="11" name="Ελεύθερη σχεδίαση: Σχήμα 10">
              <a:extLst>
                <a:ext uri="{FF2B5EF4-FFF2-40B4-BE49-F238E27FC236}">
                  <a16:creationId xmlns:a16="http://schemas.microsoft.com/office/drawing/2014/main" id="{566FBCF5-EF3F-D2F5-FA7A-5BDA89E3E49E}"/>
                </a:ext>
              </a:extLst>
            </p:cNvPr>
            <p:cNvSpPr/>
            <p:nvPr/>
          </p:nvSpPr>
          <p:spPr>
            <a:xfrm>
              <a:off x="1524000" y="1399669"/>
              <a:ext cx="489782" cy="840215"/>
            </a:xfrm>
            <a:custGeom>
              <a:avLst/>
              <a:gdLst>
                <a:gd name="connsiteX0" fmla="*/ 0 w 840215"/>
                <a:gd name="connsiteY0" fmla="*/ 0 h 588151"/>
                <a:gd name="connsiteX1" fmla="*/ 546140 w 840215"/>
                <a:gd name="connsiteY1" fmla="*/ 0 h 588151"/>
                <a:gd name="connsiteX2" fmla="*/ 840215 w 840215"/>
                <a:gd name="connsiteY2" fmla="*/ 294076 h 588151"/>
                <a:gd name="connsiteX3" fmla="*/ 546140 w 840215"/>
                <a:gd name="connsiteY3" fmla="*/ 588151 h 588151"/>
                <a:gd name="connsiteX4" fmla="*/ 0 w 840215"/>
                <a:gd name="connsiteY4" fmla="*/ 588151 h 588151"/>
                <a:gd name="connsiteX5" fmla="*/ 294076 w 840215"/>
                <a:gd name="connsiteY5" fmla="*/ 294076 h 588151"/>
                <a:gd name="connsiteX6" fmla="*/ 0 w 840215"/>
                <a:gd name="connsiteY6" fmla="*/ 0 h 588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0215" h="588151">
                  <a:moveTo>
                    <a:pt x="840215" y="0"/>
                  </a:moveTo>
                  <a:lnTo>
                    <a:pt x="840215" y="382298"/>
                  </a:lnTo>
                  <a:lnTo>
                    <a:pt x="420107" y="588151"/>
                  </a:lnTo>
                  <a:lnTo>
                    <a:pt x="0" y="382298"/>
                  </a:lnTo>
                  <a:lnTo>
                    <a:pt x="0" y="0"/>
                  </a:lnTo>
                  <a:lnTo>
                    <a:pt x="420107" y="205853"/>
                  </a:lnTo>
                  <a:lnTo>
                    <a:pt x="840215" y="0"/>
                  </a:lnTo>
                  <a:close/>
                </a:path>
              </a:pathLst>
            </a:custGeom>
            <a:solidFill>
              <a:schemeClr val="accent2">
                <a:lumMod val="75000"/>
              </a:schemeClr>
            </a:solidFill>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10161" tIns="304236" rIns="10159" bIns="304235" numCol="1" spcCol="1270" anchor="ctr" anchorCtr="0">
              <a:noAutofit/>
            </a:bodyPr>
            <a:lstStyle/>
            <a:p>
              <a:pPr marL="0" lvl="0" indent="0" algn="ctr" defTabSz="711200">
                <a:lnSpc>
                  <a:spcPct val="90000"/>
                </a:lnSpc>
                <a:spcBef>
                  <a:spcPct val="0"/>
                </a:spcBef>
                <a:spcAft>
                  <a:spcPct val="35000"/>
                </a:spcAft>
                <a:buNone/>
              </a:pPr>
              <a:r>
                <a:rPr lang="el-GR" sz="1600" kern="1200" dirty="0"/>
                <a:t>3.</a:t>
              </a:r>
            </a:p>
          </p:txBody>
        </p:sp>
        <p:sp>
          <p:nvSpPr>
            <p:cNvPr id="12" name="Ελεύθερη σχεδίαση: Σχήμα 11">
              <a:extLst>
                <a:ext uri="{FF2B5EF4-FFF2-40B4-BE49-F238E27FC236}">
                  <a16:creationId xmlns:a16="http://schemas.microsoft.com/office/drawing/2014/main" id="{8C6CAF7A-D2C1-FCF3-6B8B-50306D9F0C80}"/>
                </a:ext>
              </a:extLst>
            </p:cNvPr>
            <p:cNvSpPr/>
            <p:nvPr/>
          </p:nvSpPr>
          <p:spPr>
            <a:xfrm>
              <a:off x="2015455" y="1399668"/>
              <a:ext cx="5988240" cy="1033881"/>
            </a:xfrm>
            <a:custGeom>
              <a:avLst/>
              <a:gdLst>
                <a:gd name="connsiteX0" fmla="*/ 91025 w 546140"/>
                <a:gd name="connsiteY0" fmla="*/ 0 h 5988240"/>
                <a:gd name="connsiteX1" fmla="*/ 455115 w 546140"/>
                <a:gd name="connsiteY1" fmla="*/ 0 h 5988240"/>
                <a:gd name="connsiteX2" fmla="*/ 546140 w 546140"/>
                <a:gd name="connsiteY2" fmla="*/ 91025 h 5988240"/>
                <a:gd name="connsiteX3" fmla="*/ 546140 w 546140"/>
                <a:gd name="connsiteY3" fmla="*/ 5988240 h 5988240"/>
                <a:gd name="connsiteX4" fmla="*/ 546140 w 546140"/>
                <a:gd name="connsiteY4" fmla="*/ 5988240 h 5988240"/>
                <a:gd name="connsiteX5" fmla="*/ 0 w 546140"/>
                <a:gd name="connsiteY5" fmla="*/ 5988240 h 5988240"/>
                <a:gd name="connsiteX6" fmla="*/ 0 w 546140"/>
                <a:gd name="connsiteY6" fmla="*/ 5988240 h 5988240"/>
                <a:gd name="connsiteX7" fmla="*/ 0 w 546140"/>
                <a:gd name="connsiteY7" fmla="*/ 91025 h 5988240"/>
                <a:gd name="connsiteX8" fmla="*/ 91025 w 546140"/>
                <a:gd name="connsiteY8" fmla="*/ 0 h 59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140" h="5988240">
                  <a:moveTo>
                    <a:pt x="546140" y="998062"/>
                  </a:moveTo>
                  <a:lnTo>
                    <a:pt x="546140" y="4990178"/>
                  </a:lnTo>
                  <a:cubicBezTo>
                    <a:pt x="546140" y="5541393"/>
                    <a:pt x="542423" y="5988235"/>
                    <a:pt x="537838" y="5988235"/>
                  </a:cubicBezTo>
                  <a:lnTo>
                    <a:pt x="0" y="5988235"/>
                  </a:lnTo>
                  <a:lnTo>
                    <a:pt x="0" y="5988235"/>
                  </a:lnTo>
                  <a:lnTo>
                    <a:pt x="0" y="5"/>
                  </a:lnTo>
                  <a:lnTo>
                    <a:pt x="0" y="5"/>
                  </a:lnTo>
                  <a:lnTo>
                    <a:pt x="537838" y="5"/>
                  </a:lnTo>
                  <a:cubicBezTo>
                    <a:pt x="542423" y="5"/>
                    <a:pt x="546140" y="446847"/>
                    <a:pt x="546140" y="998062"/>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6464" tIns="40630" rIns="40630" bIns="40630" numCol="1" spcCol="1270" anchor="ctr" anchorCtr="0">
              <a:noAutofit/>
            </a:bodyPr>
            <a:lstStyle/>
            <a:p>
              <a:pPr marL="0" lvl="1" defTabSz="977900">
                <a:lnSpc>
                  <a:spcPct val="90000"/>
                </a:lnSpc>
                <a:spcAft>
                  <a:spcPct val="15000"/>
                </a:spcAft>
              </a:pPr>
              <a:r>
                <a:rPr lang="el-GR" sz="1600" b="1" dirty="0">
                  <a:effectLst/>
                  <a:latin typeface="Times New Roman" panose="02020603050405020304" pitchFamily="18" charset="0"/>
                  <a:ea typeface="Calibri" panose="020F0502020204030204" pitchFamily="34" charset="0"/>
                  <a:cs typeface="Times New Roman" panose="02020603050405020304" pitchFamily="18" charset="0"/>
                </a:rPr>
                <a:t>Αρχές σύμφωνες με τη θεωρία της </a:t>
              </a:r>
              <a:r>
                <a:rPr lang="el-GR" sz="1600" b="1" dirty="0" err="1">
                  <a:effectLst/>
                  <a:latin typeface="Times New Roman" panose="02020603050405020304" pitchFamily="18" charset="0"/>
                  <a:ea typeface="Calibri" panose="020F0502020204030204" pitchFamily="34" charset="0"/>
                  <a:cs typeface="Times New Roman" panose="02020603050405020304" pitchFamily="18" charset="0"/>
                </a:rPr>
                <a:t>Πολυμεσικής</a:t>
              </a:r>
              <a:r>
                <a:rPr lang="el-GR" sz="1600" b="1" dirty="0">
                  <a:effectLst/>
                  <a:latin typeface="Times New Roman" panose="02020603050405020304" pitchFamily="18" charset="0"/>
                  <a:ea typeface="Calibri" panose="020F0502020204030204" pitchFamily="34" charset="0"/>
                  <a:cs typeface="Times New Roman" panose="02020603050405020304" pitchFamily="18" charset="0"/>
                </a:rPr>
                <a:t> Μάθησης: </a:t>
              </a: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Αρχή της </a:t>
              </a:r>
              <a:r>
                <a:rPr lang="el-GR" sz="1600" dirty="0" err="1">
                  <a:effectLst/>
                  <a:latin typeface="Times New Roman" panose="02020603050405020304" pitchFamily="18" charset="0"/>
                  <a:ea typeface="Calibri" panose="020F0502020204030204" pitchFamily="34" charset="0"/>
                  <a:cs typeface="Times New Roman" panose="02020603050405020304" pitchFamily="18" charset="0"/>
                </a:rPr>
                <a:t>Πολυμεσικότητας</a:t>
              </a: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 Αρχή της Συνάφειας, Αρχή της </a:t>
              </a:r>
              <a:r>
                <a:rPr lang="el-GR" sz="1600" dirty="0" err="1">
                  <a:effectLst/>
                  <a:latin typeface="Times New Roman" panose="02020603050405020304" pitchFamily="18" charset="0"/>
                  <a:ea typeface="Calibri" panose="020F0502020204030204" pitchFamily="34" charset="0"/>
                  <a:cs typeface="Times New Roman" panose="02020603050405020304" pitchFamily="18" charset="0"/>
                </a:rPr>
                <a:t>Τροπικότητας</a:t>
              </a: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 Αρχή του Πλεονασμού, Αρχή της Συνοχής, Αρχή της Εξατομίκευσης, Αρχή της </a:t>
              </a:r>
              <a:r>
                <a:rPr lang="el-GR" sz="1600" dirty="0" err="1">
                  <a:effectLst/>
                  <a:latin typeface="Times New Roman" panose="02020603050405020304" pitchFamily="18" charset="0"/>
                  <a:ea typeface="Calibri" panose="020F0502020204030204" pitchFamily="34" charset="0"/>
                  <a:cs typeface="Times New Roman" panose="02020603050405020304" pitchFamily="18" charset="0"/>
                </a:rPr>
                <a:t>Τμηματοποίησης</a:t>
              </a: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 και Αρχή της Προπαίδευσης.</a:t>
              </a:r>
            </a:p>
            <a:p>
              <a:pPr marL="0" lvl="1" defTabSz="977900">
                <a:lnSpc>
                  <a:spcPct val="90000"/>
                </a:lnSpc>
                <a:spcBef>
                  <a:spcPct val="0"/>
                </a:spcBef>
                <a:spcAft>
                  <a:spcPct val="15000"/>
                </a:spcAft>
              </a:pPr>
              <a:endParaRPr lang="el-GR" sz="2200" dirty="0"/>
            </a:p>
          </p:txBody>
        </p:sp>
      </p:grpSp>
      <p:sp>
        <p:nvSpPr>
          <p:cNvPr id="17" name="TextBox 16">
            <a:extLst>
              <a:ext uri="{FF2B5EF4-FFF2-40B4-BE49-F238E27FC236}">
                <a16:creationId xmlns:a16="http://schemas.microsoft.com/office/drawing/2014/main" id="{E4CBD4FB-2687-75BD-B96E-AB95B8508F8F}"/>
              </a:ext>
            </a:extLst>
          </p:cNvPr>
          <p:cNvSpPr txBox="1"/>
          <p:nvPr/>
        </p:nvSpPr>
        <p:spPr>
          <a:xfrm>
            <a:off x="1389845" y="2053051"/>
            <a:ext cx="7358619" cy="1354217"/>
          </a:xfrm>
          <a:prstGeom prst="rect">
            <a:avLst/>
          </a:prstGeom>
          <a:noFill/>
        </p:spPr>
        <p:txBody>
          <a:bodyPr wrap="square">
            <a:spAutoFit/>
          </a:bodyPr>
          <a:lstStyle/>
          <a:p>
            <a:r>
              <a:rPr lang="el-GR" sz="1800" b="1" dirty="0"/>
              <a:t>Τυπολογία </a:t>
            </a:r>
            <a:r>
              <a:rPr lang="el-GR" sz="1800" b="1" dirty="0" err="1"/>
              <a:t>West</a:t>
            </a:r>
            <a:r>
              <a:rPr lang="el-GR" sz="1800" b="1" dirty="0"/>
              <a:t> (1996) και </a:t>
            </a:r>
            <a:r>
              <a:rPr lang="el-GR" sz="1800" b="1" dirty="0" err="1"/>
              <a:t>Λιοναράκη</a:t>
            </a:r>
            <a:r>
              <a:rPr lang="el-GR" sz="1800" b="1" dirty="0"/>
              <a:t> (2001): </a:t>
            </a:r>
            <a:r>
              <a:rPr lang="el-GR" sz="1600" dirty="0"/>
              <a:t>κατηγοριοποίηση μορφών ΕΥ σε  τρεις δέσμες:</a:t>
            </a:r>
            <a:br>
              <a:rPr lang="el-GR" sz="1600" dirty="0"/>
            </a:br>
            <a:r>
              <a:rPr lang="el-GR" sz="1600" dirty="0"/>
              <a:t> α) πρώτη δέσμη: κείμενο, προκείμενα, </a:t>
            </a:r>
            <a:r>
              <a:rPr lang="el-GR" sz="1600" dirty="0" err="1"/>
              <a:t>μετακείμενα</a:t>
            </a:r>
            <a:r>
              <a:rPr lang="el-GR" sz="1600" dirty="0"/>
              <a:t>,</a:t>
            </a:r>
            <a:br>
              <a:rPr lang="el-GR" sz="1600" dirty="0"/>
            </a:br>
            <a:r>
              <a:rPr lang="el-GR" sz="1600" dirty="0"/>
              <a:t> β) δεύτερη δέσμη: διακείμενα, επικείμενα, παρακείμενα, περικείμενα και </a:t>
            </a:r>
            <a:br>
              <a:rPr lang="el-GR" sz="1600" dirty="0"/>
            </a:br>
            <a:r>
              <a:rPr lang="el-GR" sz="1600" dirty="0"/>
              <a:t> γ) τρίτη δέσμη: </a:t>
            </a:r>
            <a:r>
              <a:rPr lang="el-GR" sz="1600" dirty="0" err="1"/>
              <a:t>πολυκείμενα</a:t>
            </a:r>
            <a:r>
              <a:rPr lang="el-GR" sz="1600" dirty="0"/>
              <a:t>, </a:t>
            </a:r>
            <a:r>
              <a:rPr lang="el-GR" sz="1600" dirty="0" err="1"/>
              <a:t>πολυαντικείμενα</a:t>
            </a:r>
            <a:r>
              <a:rPr lang="el-GR" sz="1600" dirty="0"/>
              <a:t>.</a:t>
            </a:r>
          </a:p>
        </p:txBody>
      </p:sp>
    </p:spTree>
    <p:extLst>
      <p:ext uri="{BB962C8B-B14F-4D97-AF65-F5344CB8AC3E}">
        <p14:creationId xmlns:p14="http://schemas.microsoft.com/office/powerpoint/2010/main" val="14208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br>
              <a:rPr lang="el-GR" sz="3600" dirty="0"/>
            </a:br>
            <a:r>
              <a:rPr lang="el-GR" sz="3600" dirty="0"/>
              <a:t>6. Παραγόμενο εκπαιδευτικό υλικό (3/3) </a:t>
            </a:r>
            <a:endParaRPr lang="el-GR" sz="3600" b="1" dirty="0">
              <a:solidFill>
                <a:srgbClr val="FF0000"/>
              </a:solidFill>
            </a:endParaRPr>
          </a:p>
        </p:txBody>
      </p:sp>
      <p:sp>
        <p:nvSpPr>
          <p:cNvPr id="3" name="TextBox 2">
            <a:extLst>
              <a:ext uri="{FF2B5EF4-FFF2-40B4-BE49-F238E27FC236}">
                <a16:creationId xmlns:a16="http://schemas.microsoft.com/office/drawing/2014/main" id="{7BB6EEC2-9299-8BBA-3853-FEFD25F03267}"/>
              </a:ext>
            </a:extLst>
          </p:cNvPr>
          <p:cNvSpPr txBox="1"/>
          <p:nvPr/>
        </p:nvSpPr>
        <p:spPr>
          <a:xfrm>
            <a:off x="971600" y="1220841"/>
            <a:ext cx="7704856" cy="1015663"/>
          </a:xfrm>
          <a:prstGeom prst="rect">
            <a:avLst/>
          </a:prstGeom>
          <a:noFill/>
        </p:spPr>
        <p:txBody>
          <a:bodyPr wrap="square" rtlCol="0">
            <a:spAutoFit/>
          </a:bodyPr>
          <a:lstStyle/>
          <a:p>
            <a:pPr algn="just"/>
            <a:r>
              <a:rPr lang="el-GR" sz="2000" dirty="0"/>
              <a:t>Περιεχόμενο Εκπαιδευτικού Υλικού</a:t>
            </a:r>
          </a:p>
          <a:p>
            <a:pPr algn="just"/>
            <a:endParaRPr lang="el-GR" sz="2000" dirty="0"/>
          </a:p>
          <a:p>
            <a:pPr algn="just"/>
            <a:r>
              <a:rPr lang="el-GR" sz="2000" dirty="0"/>
              <a:t>  </a:t>
            </a:r>
          </a:p>
        </p:txBody>
      </p:sp>
      <p:grpSp>
        <p:nvGrpSpPr>
          <p:cNvPr id="4" name="Ομάδα 3">
            <a:extLst>
              <a:ext uri="{FF2B5EF4-FFF2-40B4-BE49-F238E27FC236}">
                <a16:creationId xmlns:a16="http://schemas.microsoft.com/office/drawing/2014/main" id="{CE7D38A3-B051-E3C6-823C-CE0EB3FB057B}"/>
              </a:ext>
            </a:extLst>
          </p:cNvPr>
          <p:cNvGrpSpPr/>
          <p:nvPr/>
        </p:nvGrpSpPr>
        <p:grpSpPr>
          <a:xfrm>
            <a:off x="529630" y="1626225"/>
            <a:ext cx="7161035" cy="840653"/>
            <a:chOff x="921100" y="1390915"/>
            <a:chExt cx="7161035" cy="840653"/>
          </a:xfrm>
        </p:grpSpPr>
        <p:sp>
          <p:nvSpPr>
            <p:cNvPr id="5" name="Ελεύθερη σχεδίαση: Σχήμα 4">
              <a:extLst>
                <a:ext uri="{FF2B5EF4-FFF2-40B4-BE49-F238E27FC236}">
                  <a16:creationId xmlns:a16="http://schemas.microsoft.com/office/drawing/2014/main" id="{BD30FD81-E51F-B169-DFDD-1B18D4388DCE}"/>
                </a:ext>
              </a:extLst>
            </p:cNvPr>
            <p:cNvSpPr/>
            <p:nvPr/>
          </p:nvSpPr>
          <p:spPr>
            <a:xfrm>
              <a:off x="921100" y="1391353"/>
              <a:ext cx="1157143" cy="840215"/>
            </a:xfrm>
            <a:custGeom>
              <a:avLst/>
              <a:gdLst>
                <a:gd name="connsiteX0" fmla="*/ 0 w 840215"/>
                <a:gd name="connsiteY0" fmla="*/ 0 h 588151"/>
                <a:gd name="connsiteX1" fmla="*/ 546140 w 840215"/>
                <a:gd name="connsiteY1" fmla="*/ 0 h 588151"/>
                <a:gd name="connsiteX2" fmla="*/ 840215 w 840215"/>
                <a:gd name="connsiteY2" fmla="*/ 294076 h 588151"/>
                <a:gd name="connsiteX3" fmla="*/ 546140 w 840215"/>
                <a:gd name="connsiteY3" fmla="*/ 588151 h 588151"/>
                <a:gd name="connsiteX4" fmla="*/ 0 w 840215"/>
                <a:gd name="connsiteY4" fmla="*/ 588151 h 588151"/>
                <a:gd name="connsiteX5" fmla="*/ 294076 w 840215"/>
                <a:gd name="connsiteY5" fmla="*/ 294076 h 588151"/>
                <a:gd name="connsiteX6" fmla="*/ 0 w 840215"/>
                <a:gd name="connsiteY6" fmla="*/ 0 h 588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0215" h="588151">
                  <a:moveTo>
                    <a:pt x="840215" y="0"/>
                  </a:moveTo>
                  <a:lnTo>
                    <a:pt x="840215" y="382298"/>
                  </a:lnTo>
                  <a:lnTo>
                    <a:pt x="420107" y="588151"/>
                  </a:lnTo>
                  <a:lnTo>
                    <a:pt x="0" y="382298"/>
                  </a:lnTo>
                  <a:lnTo>
                    <a:pt x="0" y="0"/>
                  </a:lnTo>
                  <a:lnTo>
                    <a:pt x="420107" y="205853"/>
                  </a:lnTo>
                  <a:lnTo>
                    <a:pt x="840215" y="0"/>
                  </a:lnTo>
                  <a:close/>
                </a:path>
              </a:pathLst>
            </a:custGeom>
            <a:solidFill>
              <a:schemeClr val="accent2">
                <a:lumMod val="40000"/>
                <a:lumOff val="60000"/>
              </a:schemeClr>
            </a:solidFill>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10161" tIns="304236" rIns="10159" bIns="304235" numCol="1" spcCol="1270" anchor="ctr" anchorCtr="0">
              <a:noAutofit/>
            </a:bodyPr>
            <a:lstStyle/>
            <a:p>
              <a:pPr marL="0" lvl="0" indent="0" algn="ctr" defTabSz="711200">
                <a:lnSpc>
                  <a:spcPct val="90000"/>
                </a:lnSpc>
                <a:spcBef>
                  <a:spcPct val="0"/>
                </a:spcBef>
                <a:spcAft>
                  <a:spcPct val="35000"/>
                </a:spcAft>
                <a:buNone/>
              </a:pPr>
              <a:r>
                <a:rPr lang="el-GR" sz="1600" b="1" kern="1200" dirty="0"/>
                <a:t>1</a:t>
              </a:r>
              <a:r>
                <a:rPr lang="el-GR" sz="1600" b="1" kern="1200" baseline="30000" dirty="0"/>
                <a:t>η</a:t>
              </a:r>
              <a:r>
                <a:rPr lang="el-GR" sz="1600" b="1" kern="1200" dirty="0"/>
                <a:t> Δ. Ενότητα </a:t>
              </a:r>
            </a:p>
          </p:txBody>
        </p:sp>
        <p:sp>
          <p:nvSpPr>
            <p:cNvPr id="6" name="Ελεύθερη σχεδίαση: Σχήμα 5">
              <a:extLst>
                <a:ext uri="{FF2B5EF4-FFF2-40B4-BE49-F238E27FC236}">
                  <a16:creationId xmlns:a16="http://schemas.microsoft.com/office/drawing/2014/main" id="{484D8FBB-0B2F-38E8-2ECA-0AD136EFFCFC}"/>
                </a:ext>
              </a:extLst>
            </p:cNvPr>
            <p:cNvSpPr/>
            <p:nvPr/>
          </p:nvSpPr>
          <p:spPr>
            <a:xfrm>
              <a:off x="2093895" y="1390915"/>
              <a:ext cx="5988240" cy="546140"/>
            </a:xfrm>
            <a:custGeom>
              <a:avLst/>
              <a:gdLst>
                <a:gd name="connsiteX0" fmla="*/ 91025 w 546140"/>
                <a:gd name="connsiteY0" fmla="*/ 0 h 5988240"/>
                <a:gd name="connsiteX1" fmla="*/ 455115 w 546140"/>
                <a:gd name="connsiteY1" fmla="*/ 0 h 5988240"/>
                <a:gd name="connsiteX2" fmla="*/ 546140 w 546140"/>
                <a:gd name="connsiteY2" fmla="*/ 91025 h 5988240"/>
                <a:gd name="connsiteX3" fmla="*/ 546140 w 546140"/>
                <a:gd name="connsiteY3" fmla="*/ 5988240 h 5988240"/>
                <a:gd name="connsiteX4" fmla="*/ 546140 w 546140"/>
                <a:gd name="connsiteY4" fmla="*/ 5988240 h 5988240"/>
                <a:gd name="connsiteX5" fmla="*/ 0 w 546140"/>
                <a:gd name="connsiteY5" fmla="*/ 5988240 h 5988240"/>
                <a:gd name="connsiteX6" fmla="*/ 0 w 546140"/>
                <a:gd name="connsiteY6" fmla="*/ 5988240 h 5988240"/>
                <a:gd name="connsiteX7" fmla="*/ 0 w 546140"/>
                <a:gd name="connsiteY7" fmla="*/ 91025 h 5988240"/>
                <a:gd name="connsiteX8" fmla="*/ 91025 w 546140"/>
                <a:gd name="connsiteY8" fmla="*/ 0 h 59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140" h="5988240">
                  <a:moveTo>
                    <a:pt x="546140" y="998062"/>
                  </a:moveTo>
                  <a:lnTo>
                    <a:pt x="546140" y="4990178"/>
                  </a:lnTo>
                  <a:cubicBezTo>
                    <a:pt x="546140" y="5541393"/>
                    <a:pt x="542423" y="5988235"/>
                    <a:pt x="537838" y="5988235"/>
                  </a:cubicBezTo>
                  <a:lnTo>
                    <a:pt x="0" y="5988235"/>
                  </a:lnTo>
                  <a:lnTo>
                    <a:pt x="0" y="5988235"/>
                  </a:lnTo>
                  <a:lnTo>
                    <a:pt x="0" y="5"/>
                  </a:lnTo>
                  <a:lnTo>
                    <a:pt x="0" y="5"/>
                  </a:lnTo>
                  <a:lnTo>
                    <a:pt x="537838" y="5"/>
                  </a:lnTo>
                  <a:cubicBezTo>
                    <a:pt x="542423" y="5"/>
                    <a:pt x="546140" y="446847"/>
                    <a:pt x="546140" y="998062"/>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6464" tIns="40630" rIns="40630" bIns="40630" numCol="1" spcCol="1270" anchor="ctr" anchorCtr="0">
              <a:noAutofit/>
            </a:bodyPr>
            <a:lstStyle/>
            <a:p>
              <a:pPr marL="0" lvl="1" defTabSz="977900">
                <a:lnSpc>
                  <a:spcPct val="90000"/>
                </a:lnSpc>
                <a:spcBef>
                  <a:spcPct val="0"/>
                </a:spcBef>
                <a:spcAft>
                  <a:spcPct val="15000"/>
                </a:spcAft>
              </a:pPr>
              <a:r>
                <a:rPr lang="el-GR" sz="2200" dirty="0"/>
                <a:t>Εισαγωγή</a:t>
              </a:r>
            </a:p>
          </p:txBody>
        </p:sp>
      </p:grpSp>
      <p:grpSp>
        <p:nvGrpSpPr>
          <p:cNvPr id="7" name="Ομάδα 6">
            <a:extLst>
              <a:ext uri="{FF2B5EF4-FFF2-40B4-BE49-F238E27FC236}">
                <a16:creationId xmlns:a16="http://schemas.microsoft.com/office/drawing/2014/main" id="{17FC87E7-C6FC-3EA8-B880-89A0570D8115}"/>
              </a:ext>
            </a:extLst>
          </p:cNvPr>
          <p:cNvGrpSpPr/>
          <p:nvPr/>
        </p:nvGrpSpPr>
        <p:grpSpPr>
          <a:xfrm>
            <a:off x="508323" y="2244785"/>
            <a:ext cx="7179291" cy="840215"/>
            <a:chOff x="705076" y="1391353"/>
            <a:chExt cx="7179291" cy="840215"/>
          </a:xfrm>
        </p:grpSpPr>
        <p:sp>
          <p:nvSpPr>
            <p:cNvPr id="8" name="Ελεύθερη σχεδίαση: Σχήμα 7">
              <a:extLst>
                <a:ext uri="{FF2B5EF4-FFF2-40B4-BE49-F238E27FC236}">
                  <a16:creationId xmlns:a16="http://schemas.microsoft.com/office/drawing/2014/main" id="{47C0BC99-E0C3-FFB4-45DB-EE2E9192F9D9}"/>
                </a:ext>
              </a:extLst>
            </p:cNvPr>
            <p:cNvSpPr/>
            <p:nvPr/>
          </p:nvSpPr>
          <p:spPr>
            <a:xfrm>
              <a:off x="705076" y="1391353"/>
              <a:ext cx="1191051" cy="840215"/>
            </a:xfrm>
            <a:custGeom>
              <a:avLst/>
              <a:gdLst>
                <a:gd name="connsiteX0" fmla="*/ 0 w 840215"/>
                <a:gd name="connsiteY0" fmla="*/ 0 h 588151"/>
                <a:gd name="connsiteX1" fmla="*/ 546140 w 840215"/>
                <a:gd name="connsiteY1" fmla="*/ 0 h 588151"/>
                <a:gd name="connsiteX2" fmla="*/ 840215 w 840215"/>
                <a:gd name="connsiteY2" fmla="*/ 294076 h 588151"/>
                <a:gd name="connsiteX3" fmla="*/ 546140 w 840215"/>
                <a:gd name="connsiteY3" fmla="*/ 588151 h 588151"/>
                <a:gd name="connsiteX4" fmla="*/ 0 w 840215"/>
                <a:gd name="connsiteY4" fmla="*/ 588151 h 588151"/>
                <a:gd name="connsiteX5" fmla="*/ 294076 w 840215"/>
                <a:gd name="connsiteY5" fmla="*/ 294076 h 588151"/>
                <a:gd name="connsiteX6" fmla="*/ 0 w 840215"/>
                <a:gd name="connsiteY6" fmla="*/ 0 h 588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0215" h="588151">
                  <a:moveTo>
                    <a:pt x="840215" y="0"/>
                  </a:moveTo>
                  <a:lnTo>
                    <a:pt x="840215" y="382298"/>
                  </a:lnTo>
                  <a:lnTo>
                    <a:pt x="420107" y="588151"/>
                  </a:lnTo>
                  <a:lnTo>
                    <a:pt x="0" y="382298"/>
                  </a:lnTo>
                  <a:lnTo>
                    <a:pt x="0" y="0"/>
                  </a:lnTo>
                  <a:lnTo>
                    <a:pt x="420107" y="205853"/>
                  </a:lnTo>
                  <a:lnTo>
                    <a:pt x="840215" y="0"/>
                  </a:lnTo>
                  <a:close/>
                </a:path>
              </a:pathLst>
            </a:custGeom>
            <a:solidFill>
              <a:schemeClr val="accent2">
                <a:lumMod val="60000"/>
                <a:lumOff val="40000"/>
              </a:schemeClr>
            </a:solidFill>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10161" tIns="304236" rIns="10159" bIns="304235" numCol="1" spcCol="1270" anchor="ctr" anchorCtr="0">
              <a:noAutofit/>
            </a:bodyPr>
            <a:lstStyle/>
            <a:p>
              <a:pPr marL="0" lvl="0" indent="0" algn="ctr" defTabSz="711200">
                <a:lnSpc>
                  <a:spcPct val="90000"/>
                </a:lnSpc>
                <a:spcBef>
                  <a:spcPct val="0"/>
                </a:spcBef>
                <a:spcAft>
                  <a:spcPct val="35000"/>
                </a:spcAft>
                <a:buNone/>
              </a:pPr>
              <a:r>
                <a:rPr lang="el-GR" sz="1600" b="1" dirty="0"/>
                <a:t>2</a:t>
              </a:r>
              <a:r>
                <a:rPr lang="el-GR" sz="1600" b="1" baseline="30000" dirty="0"/>
                <a:t>η</a:t>
              </a:r>
              <a:r>
                <a:rPr lang="el-GR" sz="1600" b="1" dirty="0"/>
                <a:t> Δ. </a:t>
              </a:r>
              <a:r>
                <a:rPr lang="el-GR" sz="1600" b="1" kern="1200" dirty="0"/>
                <a:t>Ενότητα </a:t>
              </a:r>
            </a:p>
          </p:txBody>
        </p:sp>
        <p:sp>
          <p:nvSpPr>
            <p:cNvPr id="9" name="Ελεύθερη σχεδίαση: Σχήμα 8">
              <a:extLst>
                <a:ext uri="{FF2B5EF4-FFF2-40B4-BE49-F238E27FC236}">
                  <a16:creationId xmlns:a16="http://schemas.microsoft.com/office/drawing/2014/main" id="{66A6F3B3-8AD1-E11C-F185-A01BF76B31D8}"/>
                </a:ext>
              </a:extLst>
            </p:cNvPr>
            <p:cNvSpPr/>
            <p:nvPr/>
          </p:nvSpPr>
          <p:spPr>
            <a:xfrm>
              <a:off x="1896127" y="1391353"/>
              <a:ext cx="5988240" cy="546140"/>
            </a:xfrm>
            <a:custGeom>
              <a:avLst/>
              <a:gdLst>
                <a:gd name="connsiteX0" fmla="*/ 91025 w 546140"/>
                <a:gd name="connsiteY0" fmla="*/ 0 h 5988240"/>
                <a:gd name="connsiteX1" fmla="*/ 455115 w 546140"/>
                <a:gd name="connsiteY1" fmla="*/ 0 h 5988240"/>
                <a:gd name="connsiteX2" fmla="*/ 546140 w 546140"/>
                <a:gd name="connsiteY2" fmla="*/ 91025 h 5988240"/>
                <a:gd name="connsiteX3" fmla="*/ 546140 w 546140"/>
                <a:gd name="connsiteY3" fmla="*/ 5988240 h 5988240"/>
                <a:gd name="connsiteX4" fmla="*/ 546140 w 546140"/>
                <a:gd name="connsiteY4" fmla="*/ 5988240 h 5988240"/>
                <a:gd name="connsiteX5" fmla="*/ 0 w 546140"/>
                <a:gd name="connsiteY5" fmla="*/ 5988240 h 5988240"/>
                <a:gd name="connsiteX6" fmla="*/ 0 w 546140"/>
                <a:gd name="connsiteY6" fmla="*/ 5988240 h 5988240"/>
                <a:gd name="connsiteX7" fmla="*/ 0 w 546140"/>
                <a:gd name="connsiteY7" fmla="*/ 91025 h 5988240"/>
                <a:gd name="connsiteX8" fmla="*/ 91025 w 546140"/>
                <a:gd name="connsiteY8" fmla="*/ 0 h 59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140" h="5988240">
                  <a:moveTo>
                    <a:pt x="546140" y="998062"/>
                  </a:moveTo>
                  <a:lnTo>
                    <a:pt x="546140" y="4990178"/>
                  </a:lnTo>
                  <a:cubicBezTo>
                    <a:pt x="546140" y="5541393"/>
                    <a:pt x="542423" y="5988235"/>
                    <a:pt x="537838" y="5988235"/>
                  </a:cubicBezTo>
                  <a:lnTo>
                    <a:pt x="0" y="5988235"/>
                  </a:lnTo>
                  <a:lnTo>
                    <a:pt x="0" y="5988235"/>
                  </a:lnTo>
                  <a:lnTo>
                    <a:pt x="0" y="5"/>
                  </a:lnTo>
                  <a:lnTo>
                    <a:pt x="0" y="5"/>
                  </a:lnTo>
                  <a:lnTo>
                    <a:pt x="537838" y="5"/>
                  </a:lnTo>
                  <a:cubicBezTo>
                    <a:pt x="542423" y="5"/>
                    <a:pt x="546140" y="446847"/>
                    <a:pt x="546140" y="998062"/>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6464" tIns="40630" rIns="40630" bIns="40630" numCol="1" spcCol="1270" anchor="ctr" anchorCtr="0">
              <a:noAutofit/>
            </a:bodyPr>
            <a:lstStyle/>
            <a:p>
              <a:pPr marL="0" lvl="1" defTabSz="977900">
                <a:lnSpc>
                  <a:spcPct val="90000"/>
                </a:lnSpc>
                <a:spcBef>
                  <a:spcPct val="0"/>
                </a:spcBef>
                <a:spcAft>
                  <a:spcPct val="15000"/>
                </a:spcAft>
              </a:pPr>
              <a:r>
                <a:rPr lang="el-GR" sz="2200" dirty="0"/>
                <a:t>Ο βίος των Τεσσάρων Νεομαρτύρων</a:t>
              </a:r>
            </a:p>
          </p:txBody>
        </p:sp>
      </p:grpSp>
      <p:grpSp>
        <p:nvGrpSpPr>
          <p:cNvPr id="10" name="Ομάδα 9">
            <a:extLst>
              <a:ext uri="{FF2B5EF4-FFF2-40B4-BE49-F238E27FC236}">
                <a16:creationId xmlns:a16="http://schemas.microsoft.com/office/drawing/2014/main" id="{CEAC7A46-CAAD-ECCC-980A-9625E88E8270}"/>
              </a:ext>
            </a:extLst>
          </p:cNvPr>
          <p:cNvGrpSpPr/>
          <p:nvPr/>
        </p:nvGrpSpPr>
        <p:grpSpPr>
          <a:xfrm>
            <a:off x="505644" y="2835833"/>
            <a:ext cx="7181970" cy="840215"/>
            <a:chOff x="1137124" y="1391353"/>
            <a:chExt cx="7181970" cy="840215"/>
          </a:xfrm>
        </p:grpSpPr>
        <p:sp>
          <p:nvSpPr>
            <p:cNvPr id="11" name="Ελεύθερη σχεδίαση: Σχήμα 10">
              <a:extLst>
                <a:ext uri="{FF2B5EF4-FFF2-40B4-BE49-F238E27FC236}">
                  <a16:creationId xmlns:a16="http://schemas.microsoft.com/office/drawing/2014/main" id="{1FB12CFB-2C91-5522-8F7A-32F6854E8881}"/>
                </a:ext>
              </a:extLst>
            </p:cNvPr>
            <p:cNvSpPr/>
            <p:nvPr/>
          </p:nvSpPr>
          <p:spPr>
            <a:xfrm>
              <a:off x="1137124" y="1391353"/>
              <a:ext cx="1191051" cy="840215"/>
            </a:xfrm>
            <a:custGeom>
              <a:avLst/>
              <a:gdLst>
                <a:gd name="connsiteX0" fmla="*/ 0 w 840215"/>
                <a:gd name="connsiteY0" fmla="*/ 0 h 588151"/>
                <a:gd name="connsiteX1" fmla="*/ 546140 w 840215"/>
                <a:gd name="connsiteY1" fmla="*/ 0 h 588151"/>
                <a:gd name="connsiteX2" fmla="*/ 840215 w 840215"/>
                <a:gd name="connsiteY2" fmla="*/ 294076 h 588151"/>
                <a:gd name="connsiteX3" fmla="*/ 546140 w 840215"/>
                <a:gd name="connsiteY3" fmla="*/ 588151 h 588151"/>
                <a:gd name="connsiteX4" fmla="*/ 0 w 840215"/>
                <a:gd name="connsiteY4" fmla="*/ 588151 h 588151"/>
                <a:gd name="connsiteX5" fmla="*/ 294076 w 840215"/>
                <a:gd name="connsiteY5" fmla="*/ 294076 h 588151"/>
                <a:gd name="connsiteX6" fmla="*/ 0 w 840215"/>
                <a:gd name="connsiteY6" fmla="*/ 0 h 588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0215" h="588151">
                  <a:moveTo>
                    <a:pt x="840215" y="0"/>
                  </a:moveTo>
                  <a:lnTo>
                    <a:pt x="840215" y="382298"/>
                  </a:lnTo>
                  <a:lnTo>
                    <a:pt x="420107" y="588151"/>
                  </a:lnTo>
                  <a:lnTo>
                    <a:pt x="0" y="382298"/>
                  </a:lnTo>
                  <a:lnTo>
                    <a:pt x="0" y="0"/>
                  </a:lnTo>
                  <a:lnTo>
                    <a:pt x="420107" y="205853"/>
                  </a:lnTo>
                  <a:lnTo>
                    <a:pt x="840215" y="0"/>
                  </a:lnTo>
                  <a:close/>
                </a:path>
              </a:pathLst>
            </a:custGeom>
            <a:solidFill>
              <a:schemeClr val="accent2">
                <a:lumMod val="75000"/>
              </a:schemeClr>
            </a:solidFill>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10161" tIns="304236" rIns="10159" bIns="304235" numCol="1" spcCol="1270" anchor="ctr" anchorCtr="0">
              <a:noAutofit/>
            </a:bodyPr>
            <a:lstStyle/>
            <a:p>
              <a:pPr marL="0" lvl="0" indent="0" algn="ctr" defTabSz="711200">
                <a:lnSpc>
                  <a:spcPct val="90000"/>
                </a:lnSpc>
                <a:spcBef>
                  <a:spcPct val="0"/>
                </a:spcBef>
                <a:spcAft>
                  <a:spcPct val="35000"/>
                </a:spcAft>
                <a:buNone/>
              </a:pPr>
              <a:r>
                <a:rPr lang="el-GR" sz="1600" b="1" kern="1200" dirty="0"/>
                <a:t>3</a:t>
              </a:r>
              <a:r>
                <a:rPr lang="el-GR" sz="1600" b="1" kern="1200" baseline="30000" dirty="0"/>
                <a:t>η</a:t>
              </a:r>
              <a:r>
                <a:rPr lang="el-GR" sz="1600" b="1" kern="1200" dirty="0"/>
                <a:t> Δ. Ενότητα </a:t>
              </a:r>
            </a:p>
          </p:txBody>
        </p:sp>
        <p:sp>
          <p:nvSpPr>
            <p:cNvPr id="12" name="Ελεύθερη σχεδίαση: Σχήμα 11">
              <a:extLst>
                <a:ext uri="{FF2B5EF4-FFF2-40B4-BE49-F238E27FC236}">
                  <a16:creationId xmlns:a16="http://schemas.microsoft.com/office/drawing/2014/main" id="{5B81226F-047A-15A1-57ED-6B533A1641A2}"/>
                </a:ext>
              </a:extLst>
            </p:cNvPr>
            <p:cNvSpPr/>
            <p:nvPr/>
          </p:nvSpPr>
          <p:spPr>
            <a:xfrm>
              <a:off x="2330854" y="1391353"/>
              <a:ext cx="5988240" cy="546140"/>
            </a:xfrm>
            <a:custGeom>
              <a:avLst/>
              <a:gdLst>
                <a:gd name="connsiteX0" fmla="*/ 91025 w 546140"/>
                <a:gd name="connsiteY0" fmla="*/ 0 h 5988240"/>
                <a:gd name="connsiteX1" fmla="*/ 455115 w 546140"/>
                <a:gd name="connsiteY1" fmla="*/ 0 h 5988240"/>
                <a:gd name="connsiteX2" fmla="*/ 546140 w 546140"/>
                <a:gd name="connsiteY2" fmla="*/ 91025 h 5988240"/>
                <a:gd name="connsiteX3" fmla="*/ 546140 w 546140"/>
                <a:gd name="connsiteY3" fmla="*/ 5988240 h 5988240"/>
                <a:gd name="connsiteX4" fmla="*/ 546140 w 546140"/>
                <a:gd name="connsiteY4" fmla="*/ 5988240 h 5988240"/>
                <a:gd name="connsiteX5" fmla="*/ 0 w 546140"/>
                <a:gd name="connsiteY5" fmla="*/ 5988240 h 5988240"/>
                <a:gd name="connsiteX6" fmla="*/ 0 w 546140"/>
                <a:gd name="connsiteY6" fmla="*/ 5988240 h 5988240"/>
                <a:gd name="connsiteX7" fmla="*/ 0 w 546140"/>
                <a:gd name="connsiteY7" fmla="*/ 91025 h 5988240"/>
                <a:gd name="connsiteX8" fmla="*/ 91025 w 546140"/>
                <a:gd name="connsiteY8" fmla="*/ 0 h 59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140" h="5988240">
                  <a:moveTo>
                    <a:pt x="546140" y="998062"/>
                  </a:moveTo>
                  <a:lnTo>
                    <a:pt x="546140" y="4990178"/>
                  </a:lnTo>
                  <a:cubicBezTo>
                    <a:pt x="546140" y="5541393"/>
                    <a:pt x="542423" y="5988235"/>
                    <a:pt x="537838" y="5988235"/>
                  </a:cubicBezTo>
                  <a:lnTo>
                    <a:pt x="0" y="5988235"/>
                  </a:lnTo>
                  <a:lnTo>
                    <a:pt x="0" y="5988235"/>
                  </a:lnTo>
                  <a:lnTo>
                    <a:pt x="0" y="5"/>
                  </a:lnTo>
                  <a:lnTo>
                    <a:pt x="0" y="5"/>
                  </a:lnTo>
                  <a:lnTo>
                    <a:pt x="537838" y="5"/>
                  </a:lnTo>
                  <a:cubicBezTo>
                    <a:pt x="542423" y="5"/>
                    <a:pt x="546140" y="446847"/>
                    <a:pt x="546140" y="998062"/>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6464" tIns="40630" rIns="40630" bIns="40630" numCol="1" spcCol="1270" anchor="ctr" anchorCtr="0">
              <a:noAutofit/>
            </a:bodyPr>
            <a:lstStyle/>
            <a:p>
              <a:pPr marL="0" lvl="1" defTabSz="977900">
                <a:lnSpc>
                  <a:spcPct val="90000"/>
                </a:lnSpc>
                <a:spcBef>
                  <a:spcPct val="0"/>
                </a:spcBef>
                <a:spcAft>
                  <a:spcPct val="15000"/>
                </a:spcAft>
              </a:pPr>
              <a:r>
                <a:rPr lang="el-GR" sz="2200" dirty="0"/>
                <a:t>Η ομολογία πίστεως</a:t>
              </a:r>
            </a:p>
          </p:txBody>
        </p:sp>
      </p:grpSp>
      <p:grpSp>
        <p:nvGrpSpPr>
          <p:cNvPr id="13" name="Ομάδα 12">
            <a:extLst>
              <a:ext uri="{FF2B5EF4-FFF2-40B4-BE49-F238E27FC236}">
                <a16:creationId xmlns:a16="http://schemas.microsoft.com/office/drawing/2014/main" id="{F6A50AAB-037C-C312-3C35-E313E41CEA97}"/>
              </a:ext>
            </a:extLst>
          </p:cNvPr>
          <p:cNvGrpSpPr/>
          <p:nvPr/>
        </p:nvGrpSpPr>
        <p:grpSpPr>
          <a:xfrm>
            <a:off x="505644" y="3439865"/>
            <a:ext cx="7186906" cy="840215"/>
            <a:chOff x="1137124" y="1391353"/>
            <a:chExt cx="7186906" cy="840215"/>
          </a:xfrm>
        </p:grpSpPr>
        <p:sp>
          <p:nvSpPr>
            <p:cNvPr id="14" name="Ελεύθερη σχεδίαση: Σχήμα 13">
              <a:extLst>
                <a:ext uri="{FF2B5EF4-FFF2-40B4-BE49-F238E27FC236}">
                  <a16:creationId xmlns:a16="http://schemas.microsoft.com/office/drawing/2014/main" id="{D3915C62-17C4-67A6-F17F-3C2D2C8DBFD2}"/>
                </a:ext>
              </a:extLst>
            </p:cNvPr>
            <p:cNvSpPr/>
            <p:nvPr/>
          </p:nvSpPr>
          <p:spPr>
            <a:xfrm>
              <a:off x="1137124" y="1391353"/>
              <a:ext cx="1191051" cy="840215"/>
            </a:xfrm>
            <a:custGeom>
              <a:avLst/>
              <a:gdLst>
                <a:gd name="connsiteX0" fmla="*/ 0 w 840215"/>
                <a:gd name="connsiteY0" fmla="*/ 0 h 588151"/>
                <a:gd name="connsiteX1" fmla="*/ 546140 w 840215"/>
                <a:gd name="connsiteY1" fmla="*/ 0 h 588151"/>
                <a:gd name="connsiteX2" fmla="*/ 840215 w 840215"/>
                <a:gd name="connsiteY2" fmla="*/ 294076 h 588151"/>
                <a:gd name="connsiteX3" fmla="*/ 546140 w 840215"/>
                <a:gd name="connsiteY3" fmla="*/ 588151 h 588151"/>
                <a:gd name="connsiteX4" fmla="*/ 0 w 840215"/>
                <a:gd name="connsiteY4" fmla="*/ 588151 h 588151"/>
                <a:gd name="connsiteX5" fmla="*/ 294076 w 840215"/>
                <a:gd name="connsiteY5" fmla="*/ 294076 h 588151"/>
                <a:gd name="connsiteX6" fmla="*/ 0 w 840215"/>
                <a:gd name="connsiteY6" fmla="*/ 0 h 588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0215" h="588151">
                  <a:moveTo>
                    <a:pt x="840215" y="0"/>
                  </a:moveTo>
                  <a:lnTo>
                    <a:pt x="840215" y="382298"/>
                  </a:lnTo>
                  <a:lnTo>
                    <a:pt x="420107" y="588151"/>
                  </a:lnTo>
                  <a:lnTo>
                    <a:pt x="0" y="382298"/>
                  </a:lnTo>
                  <a:lnTo>
                    <a:pt x="0" y="0"/>
                  </a:lnTo>
                  <a:lnTo>
                    <a:pt x="420107" y="205853"/>
                  </a:lnTo>
                  <a:lnTo>
                    <a:pt x="840215" y="0"/>
                  </a:lnTo>
                  <a:close/>
                </a:path>
              </a:pathLst>
            </a:custGeom>
            <a:solidFill>
              <a:schemeClr val="accent2">
                <a:lumMod val="50000"/>
              </a:schemeClr>
            </a:solidFill>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10161" tIns="304236" rIns="10159" bIns="304235" numCol="1" spcCol="1270" anchor="ctr" anchorCtr="0">
              <a:noAutofit/>
            </a:bodyPr>
            <a:lstStyle/>
            <a:p>
              <a:pPr marL="0" lvl="0" indent="0" algn="ctr" defTabSz="711200">
                <a:lnSpc>
                  <a:spcPct val="90000"/>
                </a:lnSpc>
                <a:spcBef>
                  <a:spcPct val="0"/>
                </a:spcBef>
                <a:spcAft>
                  <a:spcPct val="35000"/>
                </a:spcAft>
                <a:buNone/>
              </a:pPr>
              <a:r>
                <a:rPr lang="el-GR" sz="1600" dirty="0"/>
                <a:t>4η</a:t>
              </a:r>
              <a:r>
                <a:rPr lang="el-GR" sz="1600" kern="1200" dirty="0"/>
                <a:t> Δ. </a:t>
              </a:r>
              <a:r>
                <a:rPr lang="el-GR" sz="1600" b="1" kern="1200" dirty="0"/>
                <a:t>Ενότητα</a:t>
              </a:r>
              <a:r>
                <a:rPr lang="el-GR" sz="1600" kern="1200" dirty="0"/>
                <a:t> </a:t>
              </a:r>
            </a:p>
          </p:txBody>
        </p:sp>
        <p:sp>
          <p:nvSpPr>
            <p:cNvPr id="15" name="Ελεύθερη σχεδίαση: Σχήμα 14">
              <a:extLst>
                <a:ext uri="{FF2B5EF4-FFF2-40B4-BE49-F238E27FC236}">
                  <a16:creationId xmlns:a16="http://schemas.microsoft.com/office/drawing/2014/main" id="{B0C7FF01-A9F3-32BF-ABCA-92175746A435}"/>
                </a:ext>
              </a:extLst>
            </p:cNvPr>
            <p:cNvSpPr/>
            <p:nvPr/>
          </p:nvSpPr>
          <p:spPr>
            <a:xfrm>
              <a:off x="2335790" y="1405082"/>
              <a:ext cx="5988240" cy="546140"/>
            </a:xfrm>
            <a:custGeom>
              <a:avLst/>
              <a:gdLst>
                <a:gd name="connsiteX0" fmla="*/ 91025 w 546140"/>
                <a:gd name="connsiteY0" fmla="*/ 0 h 5988240"/>
                <a:gd name="connsiteX1" fmla="*/ 455115 w 546140"/>
                <a:gd name="connsiteY1" fmla="*/ 0 h 5988240"/>
                <a:gd name="connsiteX2" fmla="*/ 546140 w 546140"/>
                <a:gd name="connsiteY2" fmla="*/ 91025 h 5988240"/>
                <a:gd name="connsiteX3" fmla="*/ 546140 w 546140"/>
                <a:gd name="connsiteY3" fmla="*/ 5988240 h 5988240"/>
                <a:gd name="connsiteX4" fmla="*/ 546140 w 546140"/>
                <a:gd name="connsiteY4" fmla="*/ 5988240 h 5988240"/>
                <a:gd name="connsiteX5" fmla="*/ 0 w 546140"/>
                <a:gd name="connsiteY5" fmla="*/ 5988240 h 5988240"/>
                <a:gd name="connsiteX6" fmla="*/ 0 w 546140"/>
                <a:gd name="connsiteY6" fmla="*/ 5988240 h 5988240"/>
                <a:gd name="connsiteX7" fmla="*/ 0 w 546140"/>
                <a:gd name="connsiteY7" fmla="*/ 91025 h 5988240"/>
                <a:gd name="connsiteX8" fmla="*/ 91025 w 546140"/>
                <a:gd name="connsiteY8" fmla="*/ 0 h 59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140" h="5988240">
                  <a:moveTo>
                    <a:pt x="546140" y="998062"/>
                  </a:moveTo>
                  <a:lnTo>
                    <a:pt x="546140" y="4990178"/>
                  </a:lnTo>
                  <a:cubicBezTo>
                    <a:pt x="546140" y="5541393"/>
                    <a:pt x="542423" y="5988235"/>
                    <a:pt x="537838" y="5988235"/>
                  </a:cubicBezTo>
                  <a:lnTo>
                    <a:pt x="0" y="5988235"/>
                  </a:lnTo>
                  <a:lnTo>
                    <a:pt x="0" y="5988235"/>
                  </a:lnTo>
                  <a:lnTo>
                    <a:pt x="0" y="5"/>
                  </a:lnTo>
                  <a:lnTo>
                    <a:pt x="0" y="5"/>
                  </a:lnTo>
                  <a:lnTo>
                    <a:pt x="537838" y="5"/>
                  </a:lnTo>
                  <a:cubicBezTo>
                    <a:pt x="542423" y="5"/>
                    <a:pt x="546140" y="446847"/>
                    <a:pt x="546140" y="998062"/>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6464" tIns="40630" rIns="40630" bIns="40630" numCol="1" spcCol="1270" anchor="ctr" anchorCtr="0">
              <a:noAutofit/>
            </a:bodyPr>
            <a:lstStyle/>
            <a:p>
              <a:pPr marL="0" lvl="1" defTabSz="977900">
                <a:lnSpc>
                  <a:spcPct val="90000"/>
                </a:lnSpc>
                <a:spcBef>
                  <a:spcPct val="0"/>
                </a:spcBef>
                <a:spcAft>
                  <a:spcPct val="15000"/>
                </a:spcAft>
              </a:pPr>
              <a:r>
                <a:rPr lang="el-GR" sz="2200" dirty="0"/>
                <a:t>Το μαρτύριο</a:t>
              </a:r>
            </a:p>
          </p:txBody>
        </p:sp>
      </p:grpSp>
      <p:pic>
        <p:nvPicPr>
          <p:cNvPr id="18" name="Εικόνα 17">
            <a:extLst>
              <a:ext uri="{FF2B5EF4-FFF2-40B4-BE49-F238E27FC236}">
                <a16:creationId xmlns:a16="http://schemas.microsoft.com/office/drawing/2014/main" id="{DDA364F4-BC10-98EB-32EB-0AF94FD0410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25605" y="5830898"/>
            <a:ext cx="553882" cy="627383"/>
          </a:xfrm>
          <a:prstGeom prst="rect">
            <a:avLst/>
          </a:prstGeom>
        </p:spPr>
      </p:pic>
      <p:sp>
        <p:nvSpPr>
          <p:cNvPr id="16" name="TextBox 15">
            <a:extLst>
              <a:ext uri="{FF2B5EF4-FFF2-40B4-BE49-F238E27FC236}">
                <a16:creationId xmlns:a16="http://schemas.microsoft.com/office/drawing/2014/main" id="{D83E1058-27B0-3B25-911A-4DB010CBA75B}"/>
              </a:ext>
            </a:extLst>
          </p:cNvPr>
          <p:cNvSpPr txBox="1"/>
          <p:nvPr/>
        </p:nvSpPr>
        <p:spPr>
          <a:xfrm>
            <a:off x="4427984" y="5830898"/>
            <a:ext cx="3384376" cy="461665"/>
          </a:xfrm>
          <a:prstGeom prst="rect">
            <a:avLst/>
          </a:prstGeom>
          <a:noFill/>
        </p:spPr>
        <p:txBody>
          <a:bodyPr wrap="square" rtlCol="0">
            <a:spAutoFit/>
          </a:bodyPr>
          <a:lstStyle/>
          <a:p>
            <a:r>
              <a:rPr lang="el-GR" dirty="0"/>
              <a:t>    </a:t>
            </a:r>
            <a:r>
              <a:rPr lang="el-GR" dirty="0">
                <a:hlinkClick r:id="rId3"/>
              </a:rPr>
              <a:t>Το Εκπαιδευτικό Υλικό</a:t>
            </a:r>
            <a:endParaRPr lang="el-GR" dirty="0"/>
          </a:p>
        </p:txBody>
      </p:sp>
      <p:grpSp>
        <p:nvGrpSpPr>
          <p:cNvPr id="17" name="Ομάδα 16">
            <a:extLst>
              <a:ext uri="{FF2B5EF4-FFF2-40B4-BE49-F238E27FC236}">
                <a16:creationId xmlns:a16="http://schemas.microsoft.com/office/drawing/2014/main" id="{12D325D5-B3EB-386B-44FF-2C8EC59AEE62}"/>
              </a:ext>
            </a:extLst>
          </p:cNvPr>
          <p:cNvGrpSpPr/>
          <p:nvPr/>
        </p:nvGrpSpPr>
        <p:grpSpPr>
          <a:xfrm>
            <a:off x="500708" y="4029896"/>
            <a:ext cx="7186906" cy="840215"/>
            <a:chOff x="1137124" y="1391353"/>
            <a:chExt cx="7186906" cy="840215"/>
          </a:xfrm>
        </p:grpSpPr>
        <p:sp>
          <p:nvSpPr>
            <p:cNvPr id="19" name="Ελεύθερη σχεδίαση: Σχήμα 18">
              <a:extLst>
                <a:ext uri="{FF2B5EF4-FFF2-40B4-BE49-F238E27FC236}">
                  <a16:creationId xmlns:a16="http://schemas.microsoft.com/office/drawing/2014/main" id="{E4B8718A-48B9-D3CA-133C-0454DBE7CDDB}"/>
                </a:ext>
              </a:extLst>
            </p:cNvPr>
            <p:cNvSpPr/>
            <p:nvPr/>
          </p:nvSpPr>
          <p:spPr>
            <a:xfrm>
              <a:off x="1137124" y="1391353"/>
              <a:ext cx="1191051" cy="840215"/>
            </a:xfrm>
            <a:custGeom>
              <a:avLst/>
              <a:gdLst>
                <a:gd name="connsiteX0" fmla="*/ 0 w 840215"/>
                <a:gd name="connsiteY0" fmla="*/ 0 h 588151"/>
                <a:gd name="connsiteX1" fmla="*/ 546140 w 840215"/>
                <a:gd name="connsiteY1" fmla="*/ 0 h 588151"/>
                <a:gd name="connsiteX2" fmla="*/ 840215 w 840215"/>
                <a:gd name="connsiteY2" fmla="*/ 294076 h 588151"/>
                <a:gd name="connsiteX3" fmla="*/ 546140 w 840215"/>
                <a:gd name="connsiteY3" fmla="*/ 588151 h 588151"/>
                <a:gd name="connsiteX4" fmla="*/ 0 w 840215"/>
                <a:gd name="connsiteY4" fmla="*/ 588151 h 588151"/>
                <a:gd name="connsiteX5" fmla="*/ 294076 w 840215"/>
                <a:gd name="connsiteY5" fmla="*/ 294076 h 588151"/>
                <a:gd name="connsiteX6" fmla="*/ 0 w 840215"/>
                <a:gd name="connsiteY6" fmla="*/ 0 h 588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0215" h="588151">
                  <a:moveTo>
                    <a:pt x="840215" y="0"/>
                  </a:moveTo>
                  <a:lnTo>
                    <a:pt x="840215" y="382298"/>
                  </a:lnTo>
                  <a:lnTo>
                    <a:pt x="420107" y="588151"/>
                  </a:lnTo>
                  <a:lnTo>
                    <a:pt x="0" y="382298"/>
                  </a:lnTo>
                  <a:lnTo>
                    <a:pt x="0" y="0"/>
                  </a:lnTo>
                  <a:lnTo>
                    <a:pt x="420107" y="205853"/>
                  </a:lnTo>
                  <a:lnTo>
                    <a:pt x="840215" y="0"/>
                  </a:lnTo>
                  <a:close/>
                </a:path>
              </a:pathLst>
            </a:custGeom>
            <a:solidFill>
              <a:schemeClr val="accent2">
                <a:lumMod val="50000"/>
              </a:schemeClr>
            </a:solidFill>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10161" tIns="304236" rIns="10159" bIns="304235" numCol="1" spcCol="1270" anchor="ctr" anchorCtr="0">
              <a:noAutofit/>
            </a:bodyPr>
            <a:lstStyle/>
            <a:p>
              <a:pPr marL="0" lvl="0" indent="0" algn="ctr" defTabSz="711200">
                <a:lnSpc>
                  <a:spcPct val="90000"/>
                </a:lnSpc>
                <a:spcBef>
                  <a:spcPct val="0"/>
                </a:spcBef>
                <a:spcAft>
                  <a:spcPct val="35000"/>
                </a:spcAft>
                <a:buNone/>
              </a:pPr>
              <a:r>
                <a:rPr lang="el-GR" sz="1600" dirty="0"/>
                <a:t>5η</a:t>
              </a:r>
              <a:r>
                <a:rPr lang="el-GR" sz="1600" kern="1200" dirty="0"/>
                <a:t> Δ. </a:t>
              </a:r>
              <a:r>
                <a:rPr lang="el-GR" sz="1600" b="1" kern="1200" dirty="0"/>
                <a:t>Ενότητα</a:t>
              </a:r>
              <a:r>
                <a:rPr lang="el-GR" sz="1600" kern="1200" dirty="0"/>
                <a:t> </a:t>
              </a:r>
            </a:p>
          </p:txBody>
        </p:sp>
        <p:sp>
          <p:nvSpPr>
            <p:cNvPr id="20" name="Ελεύθερη σχεδίαση: Σχήμα 19">
              <a:extLst>
                <a:ext uri="{FF2B5EF4-FFF2-40B4-BE49-F238E27FC236}">
                  <a16:creationId xmlns:a16="http://schemas.microsoft.com/office/drawing/2014/main" id="{44020260-92DE-CEF0-7B60-B3F3DBC6A5BE}"/>
                </a:ext>
              </a:extLst>
            </p:cNvPr>
            <p:cNvSpPr/>
            <p:nvPr/>
          </p:nvSpPr>
          <p:spPr>
            <a:xfrm>
              <a:off x="2335790" y="1405082"/>
              <a:ext cx="5988240" cy="546140"/>
            </a:xfrm>
            <a:custGeom>
              <a:avLst/>
              <a:gdLst>
                <a:gd name="connsiteX0" fmla="*/ 91025 w 546140"/>
                <a:gd name="connsiteY0" fmla="*/ 0 h 5988240"/>
                <a:gd name="connsiteX1" fmla="*/ 455115 w 546140"/>
                <a:gd name="connsiteY1" fmla="*/ 0 h 5988240"/>
                <a:gd name="connsiteX2" fmla="*/ 546140 w 546140"/>
                <a:gd name="connsiteY2" fmla="*/ 91025 h 5988240"/>
                <a:gd name="connsiteX3" fmla="*/ 546140 w 546140"/>
                <a:gd name="connsiteY3" fmla="*/ 5988240 h 5988240"/>
                <a:gd name="connsiteX4" fmla="*/ 546140 w 546140"/>
                <a:gd name="connsiteY4" fmla="*/ 5988240 h 5988240"/>
                <a:gd name="connsiteX5" fmla="*/ 0 w 546140"/>
                <a:gd name="connsiteY5" fmla="*/ 5988240 h 5988240"/>
                <a:gd name="connsiteX6" fmla="*/ 0 w 546140"/>
                <a:gd name="connsiteY6" fmla="*/ 5988240 h 5988240"/>
                <a:gd name="connsiteX7" fmla="*/ 0 w 546140"/>
                <a:gd name="connsiteY7" fmla="*/ 91025 h 5988240"/>
                <a:gd name="connsiteX8" fmla="*/ 91025 w 546140"/>
                <a:gd name="connsiteY8" fmla="*/ 0 h 59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140" h="5988240">
                  <a:moveTo>
                    <a:pt x="546140" y="998062"/>
                  </a:moveTo>
                  <a:lnTo>
                    <a:pt x="546140" y="4990178"/>
                  </a:lnTo>
                  <a:cubicBezTo>
                    <a:pt x="546140" y="5541393"/>
                    <a:pt x="542423" y="5988235"/>
                    <a:pt x="537838" y="5988235"/>
                  </a:cubicBezTo>
                  <a:lnTo>
                    <a:pt x="0" y="5988235"/>
                  </a:lnTo>
                  <a:lnTo>
                    <a:pt x="0" y="5988235"/>
                  </a:lnTo>
                  <a:lnTo>
                    <a:pt x="0" y="5"/>
                  </a:lnTo>
                  <a:lnTo>
                    <a:pt x="0" y="5"/>
                  </a:lnTo>
                  <a:lnTo>
                    <a:pt x="537838" y="5"/>
                  </a:lnTo>
                  <a:cubicBezTo>
                    <a:pt x="542423" y="5"/>
                    <a:pt x="546140" y="446847"/>
                    <a:pt x="546140" y="998062"/>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6464" tIns="40630" rIns="40630" bIns="40630" numCol="1" spcCol="1270" anchor="ctr" anchorCtr="0">
              <a:noAutofit/>
            </a:bodyPr>
            <a:lstStyle/>
            <a:p>
              <a:pPr marL="0" lvl="1" defTabSz="977900">
                <a:lnSpc>
                  <a:spcPct val="90000"/>
                </a:lnSpc>
                <a:spcBef>
                  <a:spcPct val="0"/>
                </a:spcBef>
                <a:spcAft>
                  <a:spcPct val="15000"/>
                </a:spcAft>
              </a:pPr>
              <a:r>
                <a:rPr lang="el-GR" sz="2200" dirty="0"/>
                <a:t>Απόδοση τιμής</a:t>
              </a:r>
            </a:p>
          </p:txBody>
        </p:sp>
      </p:grpSp>
      <p:grpSp>
        <p:nvGrpSpPr>
          <p:cNvPr id="21" name="Ομάδα 20">
            <a:extLst>
              <a:ext uri="{FF2B5EF4-FFF2-40B4-BE49-F238E27FC236}">
                <a16:creationId xmlns:a16="http://schemas.microsoft.com/office/drawing/2014/main" id="{3C725AE8-F17F-56B9-EE70-EE1707AA6389}"/>
              </a:ext>
            </a:extLst>
          </p:cNvPr>
          <p:cNvGrpSpPr/>
          <p:nvPr/>
        </p:nvGrpSpPr>
        <p:grpSpPr>
          <a:xfrm>
            <a:off x="503362" y="4621691"/>
            <a:ext cx="7186906" cy="840215"/>
            <a:chOff x="1137124" y="1391353"/>
            <a:chExt cx="7186906" cy="840215"/>
          </a:xfrm>
        </p:grpSpPr>
        <p:sp>
          <p:nvSpPr>
            <p:cNvPr id="22" name="Ελεύθερη σχεδίαση: Σχήμα 21">
              <a:extLst>
                <a:ext uri="{FF2B5EF4-FFF2-40B4-BE49-F238E27FC236}">
                  <a16:creationId xmlns:a16="http://schemas.microsoft.com/office/drawing/2014/main" id="{4151AF8A-8093-C6D3-EFAD-197BBB9BB3F9}"/>
                </a:ext>
              </a:extLst>
            </p:cNvPr>
            <p:cNvSpPr/>
            <p:nvPr/>
          </p:nvSpPr>
          <p:spPr>
            <a:xfrm>
              <a:off x="1137124" y="1391353"/>
              <a:ext cx="1191051" cy="840215"/>
            </a:xfrm>
            <a:custGeom>
              <a:avLst/>
              <a:gdLst>
                <a:gd name="connsiteX0" fmla="*/ 0 w 840215"/>
                <a:gd name="connsiteY0" fmla="*/ 0 h 588151"/>
                <a:gd name="connsiteX1" fmla="*/ 546140 w 840215"/>
                <a:gd name="connsiteY1" fmla="*/ 0 h 588151"/>
                <a:gd name="connsiteX2" fmla="*/ 840215 w 840215"/>
                <a:gd name="connsiteY2" fmla="*/ 294076 h 588151"/>
                <a:gd name="connsiteX3" fmla="*/ 546140 w 840215"/>
                <a:gd name="connsiteY3" fmla="*/ 588151 h 588151"/>
                <a:gd name="connsiteX4" fmla="*/ 0 w 840215"/>
                <a:gd name="connsiteY4" fmla="*/ 588151 h 588151"/>
                <a:gd name="connsiteX5" fmla="*/ 294076 w 840215"/>
                <a:gd name="connsiteY5" fmla="*/ 294076 h 588151"/>
                <a:gd name="connsiteX6" fmla="*/ 0 w 840215"/>
                <a:gd name="connsiteY6" fmla="*/ 0 h 588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0215" h="588151">
                  <a:moveTo>
                    <a:pt x="840215" y="0"/>
                  </a:moveTo>
                  <a:lnTo>
                    <a:pt x="840215" y="382298"/>
                  </a:lnTo>
                  <a:lnTo>
                    <a:pt x="420107" y="588151"/>
                  </a:lnTo>
                  <a:lnTo>
                    <a:pt x="0" y="382298"/>
                  </a:lnTo>
                  <a:lnTo>
                    <a:pt x="0" y="0"/>
                  </a:lnTo>
                  <a:lnTo>
                    <a:pt x="420107" y="205853"/>
                  </a:lnTo>
                  <a:lnTo>
                    <a:pt x="840215" y="0"/>
                  </a:lnTo>
                  <a:close/>
                </a:path>
              </a:pathLst>
            </a:custGeom>
            <a:solidFill>
              <a:schemeClr val="accent2">
                <a:lumMod val="50000"/>
              </a:schemeClr>
            </a:solidFill>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10161" tIns="304236" rIns="10159" bIns="304235" numCol="1" spcCol="1270" anchor="ctr" anchorCtr="0">
              <a:noAutofit/>
            </a:bodyPr>
            <a:lstStyle/>
            <a:p>
              <a:pPr marL="0" lvl="0" indent="0" algn="ctr" defTabSz="711200">
                <a:lnSpc>
                  <a:spcPct val="90000"/>
                </a:lnSpc>
                <a:spcBef>
                  <a:spcPct val="0"/>
                </a:spcBef>
                <a:spcAft>
                  <a:spcPct val="35000"/>
                </a:spcAft>
                <a:buNone/>
              </a:pPr>
              <a:r>
                <a:rPr lang="el-GR" sz="1600" dirty="0"/>
                <a:t>6η</a:t>
              </a:r>
              <a:r>
                <a:rPr lang="el-GR" sz="1600" kern="1200" dirty="0"/>
                <a:t> Δ. </a:t>
              </a:r>
              <a:r>
                <a:rPr lang="el-GR" sz="1600" b="1" kern="1200" dirty="0"/>
                <a:t>Ενότητα</a:t>
              </a:r>
              <a:r>
                <a:rPr lang="el-GR" sz="1600" kern="1200" dirty="0"/>
                <a:t> </a:t>
              </a:r>
            </a:p>
          </p:txBody>
        </p:sp>
        <p:sp>
          <p:nvSpPr>
            <p:cNvPr id="23" name="Ελεύθερη σχεδίαση: Σχήμα 22">
              <a:extLst>
                <a:ext uri="{FF2B5EF4-FFF2-40B4-BE49-F238E27FC236}">
                  <a16:creationId xmlns:a16="http://schemas.microsoft.com/office/drawing/2014/main" id="{4D2D5C47-974A-B9CC-56F5-38E081072A14}"/>
                </a:ext>
              </a:extLst>
            </p:cNvPr>
            <p:cNvSpPr/>
            <p:nvPr/>
          </p:nvSpPr>
          <p:spPr>
            <a:xfrm>
              <a:off x="2335790" y="1405082"/>
              <a:ext cx="5988240" cy="546140"/>
            </a:xfrm>
            <a:custGeom>
              <a:avLst/>
              <a:gdLst>
                <a:gd name="connsiteX0" fmla="*/ 91025 w 546140"/>
                <a:gd name="connsiteY0" fmla="*/ 0 h 5988240"/>
                <a:gd name="connsiteX1" fmla="*/ 455115 w 546140"/>
                <a:gd name="connsiteY1" fmla="*/ 0 h 5988240"/>
                <a:gd name="connsiteX2" fmla="*/ 546140 w 546140"/>
                <a:gd name="connsiteY2" fmla="*/ 91025 h 5988240"/>
                <a:gd name="connsiteX3" fmla="*/ 546140 w 546140"/>
                <a:gd name="connsiteY3" fmla="*/ 5988240 h 5988240"/>
                <a:gd name="connsiteX4" fmla="*/ 546140 w 546140"/>
                <a:gd name="connsiteY4" fmla="*/ 5988240 h 5988240"/>
                <a:gd name="connsiteX5" fmla="*/ 0 w 546140"/>
                <a:gd name="connsiteY5" fmla="*/ 5988240 h 5988240"/>
                <a:gd name="connsiteX6" fmla="*/ 0 w 546140"/>
                <a:gd name="connsiteY6" fmla="*/ 5988240 h 5988240"/>
                <a:gd name="connsiteX7" fmla="*/ 0 w 546140"/>
                <a:gd name="connsiteY7" fmla="*/ 91025 h 5988240"/>
                <a:gd name="connsiteX8" fmla="*/ 91025 w 546140"/>
                <a:gd name="connsiteY8" fmla="*/ 0 h 59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140" h="5988240">
                  <a:moveTo>
                    <a:pt x="546140" y="998062"/>
                  </a:moveTo>
                  <a:lnTo>
                    <a:pt x="546140" y="4990178"/>
                  </a:lnTo>
                  <a:cubicBezTo>
                    <a:pt x="546140" y="5541393"/>
                    <a:pt x="542423" y="5988235"/>
                    <a:pt x="537838" y="5988235"/>
                  </a:cubicBezTo>
                  <a:lnTo>
                    <a:pt x="0" y="5988235"/>
                  </a:lnTo>
                  <a:lnTo>
                    <a:pt x="0" y="5988235"/>
                  </a:lnTo>
                  <a:lnTo>
                    <a:pt x="0" y="5"/>
                  </a:lnTo>
                  <a:lnTo>
                    <a:pt x="0" y="5"/>
                  </a:lnTo>
                  <a:lnTo>
                    <a:pt x="537838" y="5"/>
                  </a:lnTo>
                  <a:cubicBezTo>
                    <a:pt x="542423" y="5"/>
                    <a:pt x="546140" y="446847"/>
                    <a:pt x="546140" y="998062"/>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6464" tIns="40630" rIns="40630" bIns="40630" numCol="1" spcCol="1270" anchor="ctr" anchorCtr="0">
              <a:noAutofit/>
            </a:bodyPr>
            <a:lstStyle/>
            <a:p>
              <a:pPr marL="0" lvl="1" defTabSz="977900">
                <a:lnSpc>
                  <a:spcPct val="90000"/>
                </a:lnSpc>
                <a:spcBef>
                  <a:spcPct val="0"/>
                </a:spcBef>
                <a:spcAft>
                  <a:spcPct val="15000"/>
                </a:spcAft>
              </a:pPr>
              <a:r>
                <a:rPr lang="el-GR" sz="2200" dirty="0"/>
                <a:t>Οι Τοπικές Εκκλησίες της γενέτειρας και του μαρτυρίου</a:t>
              </a:r>
            </a:p>
          </p:txBody>
        </p:sp>
      </p:grpSp>
      <p:grpSp>
        <p:nvGrpSpPr>
          <p:cNvPr id="24" name="Ομάδα 23">
            <a:extLst>
              <a:ext uri="{FF2B5EF4-FFF2-40B4-BE49-F238E27FC236}">
                <a16:creationId xmlns:a16="http://schemas.microsoft.com/office/drawing/2014/main" id="{05E5F174-B97E-9CA6-99EE-FB2A9402D777}"/>
              </a:ext>
            </a:extLst>
          </p:cNvPr>
          <p:cNvGrpSpPr/>
          <p:nvPr/>
        </p:nvGrpSpPr>
        <p:grpSpPr>
          <a:xfrm>
            <a:off x="491580" y="5199408"/>
            <a:ext cx="7186906" cy="840215"/>
            <a:chOff x="1137124" y="1391353"/>
            <a:chExt cx="7186906" cy="840215"/>
          </a:xfrm>
        </p:grpSpPr>
        <p:sp>
          <p:nvSpPr>
            <p:cNvPr id="25" name="Ελεύθερη σχεδίαση: Σχήμα 24">
              <a:extLst>
                <a:ext uri="{FF2B5EF4-FFF2-40B4-BE49-F238E27FC236}">
                  <a16:creationId xmlns:a16="http://schemas.microsoft.com/office/drawing/2014/main" id="{C254BD16-D4F9-D752-85EC-DA2107FC1B71}"/>
                </a:ext>
              </a:extLst>
            </p:cNvPr>
            <p:cNvSpPr/>
            <p:nvPr/>
          </p:nvSpPr>
          <p:spPr>
            <a:xfrm>
              <a:off x="1137124" y="1391353"/>
              <a:ext cx="1191051" cy="840215"/>
            </a:xfrm>
            <a:custGeom>
              <a:avLst/>
              <a:gdLst>
                <a:gd name="connsiteX0" fmla="*/ 0 w 840215"/>
                <a:gd name="connsiteY0" fmla="*/ 0 h 588151"/>
                <a:gd name="connsiteX1" fmla="*/ 546140 w 840215"/>
                <a:gd name="connsiteY1" fmla="*/ 0 h 588151"/>
                <a:gd name="connsiteX2" fmla="*/ 840215 w 840215"/>
                <a:gd name="connsiteY2" fmla="*/ 294076 h 588151"/>
                <a:gd name="connsiteX3" fmla="*/ 546140 w 840215"/>
                <a:gd name="connsiteY3" fmla="*/ 588151 h 588151"/>
                <a:gd name="connsiteX4" fmla="*/ 0 w 840215"/>
                <a:gd name="connsiteY4" fmla="*/ 588151 h 588151"/>
                <a:gd name="connsiteX5" fmla="*/ 294076 w 840215"/>
                <a:gd name="connsiteY5" fmla="*/ 294076 h 588151"/>
                <a:gd name="connsiteX6" fmla="*/ 0 w 840215"/>
                <a:gd name="connsiteY6" fmla="*/ 0 h 588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0215" h="588151">
                  <a:moveTo>
                    <a:pt x="840215" y="0"/>
                  </a:moveTo>
                  <a:lnTo>
                    <a:pt x="840215" y="382298"/>
                  </a:lnTo>
                  <a:lnTo>
                    <a:pt x="420107" y="588151"/>
                  </a:lnTo>
                  <a:lnTo>
                    <a:pt x="0" y="382298"/>
                  </a:lnTo>
                  <a:lnTo>
                    <a:pt x="0" y="0"/>
                  </a:lnTo>
                  <a:lnTo>
                    <a:pt x="420107" y="205853"/>
                  </a:lnTo>
                  <a:lnTo>
                    <a:pt x="840215" y="0"/>
                  </a:lnTo>
                  <a:close/>
                </a:path>
              </a:pathLst>
            </a:custGeom>
            <a:solidFill>
              <a:srgbClr val="FF0000"/>
            </a:solidFill>
          </p:spPr>
          <p:style>
            <a:lnRef idx="2">
              <a:schemeClr val="accent3">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10161" tIns="304236" rIns="10159" bIns="304235" numCol="1" spcCol="1270" anchor="ctr" anchorCtr="0">
              <a:noAutofit/>
            </a:bodyPr>
            <a:lstStyle/>
            <a:p>
              <a:pPr marL="0" lvl="0" indent="0" algn="ctr" defTabSz="711200">
                <a:lnSpc>
                  <a:spcPct val="90000"/>
                </a:lnSpc>
                <a:spcBef>
                  <a:spcPct val="0"/>
                </a:spcBef>
                <a:spcAft>
                  <a:spcPct val="35000"/>
                </a:spcAft>
                <a:buNone/>
              </a:pPr>
              <a:r>
                <a:rPr lang="el-GR" sz="1600" dirty="0"/>
                <a:t>7η</a:t>
              </a:r>
              <a:r>
                <a:rPr lang="el-GR" sz="1600" kern="1200" dirty="0"/>
                <a:t> Δ. </a:t>
              </a:r>
              <a:r>
                <a:rPr lang="el-GR" sz="1600" b="1" kern="1200" dirty="0"/>
                <a:t>Ενότητα</a:t>
              </a:r>
              <a:r>
                <a:rPr lang="el-GR" sz="1600" kern="1200" dirty="0"/>
                <a:t> </a:t>
              </a:r>
            </a:p>
          </p:txBody>
        </p:sp>
        <p:sp>
          <p:nvSpPr>
            <p:cNvPr id="26" name="Ελεύθερη σχεδίαση: Σχήμα 25">
              <a:extLst>
                <a:ext uri="{FF2B5EF4-FFF2-40B4-BE49-F238E27FC236}">
                  <a16:creationId xmlns:a16="http://schemas.microsoft.com/office/drawing/2014/main" id="{627EBFA1-0440-1007-A4B5-473B91F45117}"/>
                </a:ext>
              </a:extLst>
            </p:cNvPr>
            <p:cNvSpPr/>
            <p:nvPr/>
          </p:nvSpPr>
          <p:spPr>
            <a:xfrm>
              <a:off x="2335790" y="1405082"/>
              <a:ext cx="5988240" cy="546140"/>
            </a:xfrm>
            <a:custGeom>
              <a:avLst/>
              <a:gdLst>
                <a:gd name="connsiteX0" fmla="*/ 91025 w 546140"/>
                <a:gd name="connsiteY0" fmla="*/ 0 h 5988240"/>
                <a:gd name="connsiteX1" fmla="*/ 455115 w 546140"/>
                <a:gd name="connsiteY1" fmla="*/ 0 h 5988240"/>
                <a:gd name="connsiteX2" fmla="*/ 546140 w 546140"/>
                <a:gd name="connsiteY2" fmla="*/ 91025 h 5988240"/>
                <a:gd name="connsiteX3" fmla="*/ 546140 w 546140"/>
                <a:gd name="connsiteY3" fmla="*/ 5988240 h 5988240"/>
                <a:gd name="connsiteX4" fmla="*/ 546140 w 546140"/>
                <a:gd name="connsiteY4" fmla="*/ 5988240 h 5988240"/>
                <a:gd name="connsiteX5" fmla="*/ 0 w 546140"/>
                <a:gd name="connsiteY5" fmla="*/ 5988240 h 5988240"/>
                <a:gd name="connsiteX6" fmla="*/ 0 w 546140"/>
                <a:gd name="connsiteY6" fmla="*/ 5988240 h 5988240"/>
                <a:gd name="connsiteX7" fmla="*/ 0 w 546140"/>
                <a:gd name="connsiteY7" fmla="*/ 91025 h 5988240"/>
                <a:gd name="connsiteX8" fmla="*/ 91025 w 546140"/>
                <a:gd name="connsiteY8" fmla="*/ 0 h 598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140" h="5988240">
                  <a:moveTo>
                    <a:pt x="546140" y="998062"/>
                  </a:moveTo>
                  <a:lnTo>
                    <a:pt x="546140" y="4990178"/>
                  </a:lnTo>
                  <a:cubicBezTo>
                    <a:pt x="546140" y="5541393"/>
                    <a:pt x="542423" y="5988235"/>
                    <a:pt x="537838" y="5988235"/>
                  </a:cubicBezTo>
                  <a:lnTo>
                    <a:pt x="0" y="5988235"/>
                  </a:lnTo>
                  <a:lnTo>
                    <a:pt x="0" y="5988235"/>
                  </a:lnTo>
                  <a:lnTo>
                    <a:pt x="0" y="5"/>
                  </a:lnTo>
                  <a:lnTo>
                    <a:pt x="0" y="5"/>
                  </a:lnTo>
                  <a:lnTo>
                    <a:pt x="537838" y="5"/>
                  </a:lnTo>
                  <a:cubicBezTo>
                    <a:pt x="542423" y="5"/>
                    <a:pt x="546140" y="446847"/>
                    <a:pt x="546140" y="998062"/>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56464" tIns="40630" rIns="40630" bIns="40630" numCol="1" spcCol="1270" anchor="ctr" anchorCtr="0">
              <a:noAutofit/>
            </a:bodyPr>
            <a:lstStyle/>
            <a:p>
              <a:pPr marL="0" lvl="1" defTabSz="977900">
                <a:lnSpc>
                  <a:spcPct val="90000"/>
                </a:lnSpc>
                <a:spcBef>
                  <a:spcPct val="0"/>
                </a:spcBef>
                <a:spcAft>
                  <a:spcPct val="15000"/>
                </a:spcAft>
              </a:pPr>
              <a:r>
                <a:rPr lang="el-GR" sz="2200" dirty="0"/>
                <a:t>Περιηγήσεις</a:t>
              </a:r>
            </a:p>
          </p:txBody>
        </p:sp>
      </p:grpSp>
    </p:spTree>
    <p:extLst>
      <p:ext uri="{BB962C8B-B14F-4D97-AF65-F5344CB8AC3E}">
        <p14:creationId xmlns:p14="http://schemas.microsoft.com/office/powerpoint/2010/main" val="3827865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fade">
                                      <p:cBhvr>
                                        <p:cTn id="3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7. Μεθοδολογία</a:t>
            </a:r>
            <a:endParaRPr lang="el-GR" sz="4000" b="1" dirty="0"/>
          </a:p>
        </p:txBody>
      </p:sp>
      <p:sp>
        <p:nvSpPr>
          <p:cNvPr id="4" name="9 - Ορθογώνιο"/>
          <p:cNvSpPr/>
          <p:nvPr/>
        </p:nvSpPr>
        <p:spPr>
          <a:xfrm>
            <a:off x="755576" y="1340768"/>
            <a:ext cx="7992888" cy="5078313"/>
          </a:xfrm>
          <a:prstGeom prst="rect">
            <a:avLst/>
          </a:prstGeom>
        </p:spPr>
        <p:txBody>
          <a:bodyPr wrap="square">
            <a:spAutoFit/>
          </a:bodyPr>
          <a:lstStyle/>
          <a:p>
            <a:r>
              <a:rPr lang="el-GR" sz="1800" b="1" dirty="0"/>
              <a:t>Είδος:</a:t>
            </a:r>
            <a:r>
              <a:rPr lang="el-GR" sz="1800" dirty="0"/>
              <a:t> Ποιοτική έρευνα που εστιάζει στην αξιολόγηση του εκπαιδευτικού υλικού σ’ ένα </a:t>
            </a:r>
            <a:r>
              <a:rPr lang="en-US" sz="1800" dirty="0"/>
              <a:t>e- learning </a:t>
            </a:r>
            <a:r>
              <a:rPr lang="el-GR" sz="1800" dirty="0"/>
              <a:t>περιβάλλον.</a:t>
            </a:r>
            <a:endParaRPr lang="en-US" sz="1800" dirty="0"/>
          </a:p>
          <a:p>
            <a:endParaRPr lang="el-GR" sz="1800" dirty="0"/>
          </a:p>
          <a:p>
            <a:r>
              <a:rPr lang="el-GR" sz="1800" b="1" dirty="0"/>
              <a:t>Μέθοδος Δειγματοληψίας:</a:t>
            </a:r>
            <a:r>
              <a:rPr lang="el-GR" sz="1800" dirty="0"/>
              <a:t> Σκόπιμη δειγματοληψία. Κριτήριο επιλογής δείγματος ήταν οι συμμετέχοντες να έχουν γνώσεις και να είναι ειδικοί στην </a:t>
            </a:r>
            <a:r>
              <a:rPr lang="el-GR" sz="1800" dirty="0" err="1"/>
              <a:t>ΕξΑΕ</a:t>
            </a:r>
            <a:r>
              <a:rPr lang="el-GR" sz="1800" dirty="0"/>
              <a:t>.</a:t>
            </a:r>
          </a:p>
          <a:p>
            <a:endParaRPr lang="el-GR" sz="1800" dirty="0"/>
          </a:p>
          <a:p>
            <a:r>
              <a:rPr lang="el-GR" sz="1800" b="1" dirty="0"/>
              <a:t>Δείγμα: </a:t>
            </a:r>
            <a:r>
              <a:rPr lang="el-GR" sz="1800" dirty="0"/>
              <a:t>3 εκπαιδευτικοί ειδικοί στην </a:t>
            </a:r>
            <a:r>
              <a:rPr lang="el-GR" sz="1800" dirty="0" err="1"/>
              <a:t>ΕξΑΕ</a:t>
            </a:r>
            <a:r>
              <a:rPr lang="el-GR" sz="1800" dirty="0"/>
              <a:t>.</a:t>
            </a:r>
          </a:p>
          <a:p>
            <a:endParaRPr lang="el-GR" sz="1800" dirty="0"/>
          </a:p>
          <a:p>
            <a:r>
              <a:rPr lang="el-GR" sz="1800" b="1" dirty="0"/>
              <a:t>Μέθοδος Έρευνας- Μέσα Συλλογής Δεδομένων: </a:t>
            </a:r>
            <a:r>
              <a:rPr lang="el-GR" sz="1800" dirty="0"/>
              <a:t>Διερεύνηση απόψεων με τη χρήση ερωτηματολογίου.</a:t>
            </a:r>
          </a:p>
          <a:p>
            <a:endParaRPr lang="el-GR" sz="1800" dirty="0"/>
          </a:p>
          <a:p>
            <a:r>
              <a:rPr lang="el-GR" sz="1800" b="1" dirty="0"/>
              <a:t>Τρόπος Επεξεργασίας Δεδομένων: </a:t>
            </a:r>
            <a:r>
              <a:rPr lang="el-GR" sz="1800" dirty="0"/>
              <a:t>Θεματική ανάλυση, 10 ερευνητικοί άξονες (ερωτηματολόγιο ειδικών).</a:t>
            </a:r>
          </a:p>
          <a:p>
            <a:endParaRPr lang="el-GR" sz="1800" dirty="0"/>
          </a:p>
          <a:p>
            <a:r>
              <a:rPr lang="el-GR" sz="1800" b="1" dirty="0"/>
              <a:t>Αξιοπιστία- Εγκυρότητα</a:t>
            </a:r>
            <a:r>
              <a:rPr lang="el-GR" sz="1800" dirty="0"/>
              <a:t>: Αντικειμενική προσέγγιση ερωτήσεων, αποτίμηση από 3 ειδικούς.</a:t>
            </a:r>
          </a:p>
          <a:p>
            <a:endParaRPr lang="el-GR" sz="1800" b="1" dirty="0"/>
          </a:p>
          <a:p>
            <a:r>
              <a:rPr lang="el-GR" sz="1800" b="1" dirty="0"/>
              <a:t>Χρόνος Διεξαγωγής: </a:t>
            </a:r>
            <a:r>
              <a:rPr lang="el-GR" sz="1800" dirty="0"/>
              <a:t>Ιούλιος 2023 </a:t>
            </a:r>
          </a:p>
        </p:txBody>
      </p:sp>
    </p:spTree>
    <p:extLst>
      <p:ext uri="{BB962C8B-B14F-4D97-AF65-F5344CB8AC3E}">
        <p14:creationId xmlns:p14="http://schemas.microsoft.com/office/powerpoint/2010/main" val="1813676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3568" y="778541"/>
            <a:ext cx="7776864" cy="894493"/>
          </a:xfrm>
        </p:spPr>
        <p:txBody>
          <a:bodyPr>
            <a:noAutofit/>
          </a:bodyPr>
          <a:lstStyle/>
          <a:p>
            <a:pPr algn="ctr"/>
            <a:r>
              <a:rPr lang="el-GR" sz="3600" dirty="0"/>
              <a:t>8. Αποτελέσματα - Κύρια ευρήματα </a:t>
            </a:r>
            <a:br>
              <a:rPr lang="el-GR" sz="3600" dirty="0"/>
            </a:br>
            <a:endParaRPr lang="el-GR" sz="4000" b="1" dirty="0"/>
          </a:p>
        </p:txBody>
      </p:sp>
      <p:sp>
        <p:nvSpPr>
          <p:cNvPr id="8" name="TextBox 7">
            <a:extLst>
              <a:ext uri="{FF2B5EF4-FFF2-40B4-BE49-F238E27FC236}">
                <a16:creationId xmlns:a16="http://schemas.microsoft.com/office/drawing/2014/main" id="{5176B354-24F7-8728-CC56-4EA347F24119}"/>
              </a:ext>
            </a:extLst>
          </p:cNvPr>
          <p:cNvSpPr txBox="1"/>
          <p:nvPr/>
        </p:nvSpPr>
        <p:spPr>
          <a:xfrm>
            <a:off x="4114800" y="2971800"/>
            <a:ext cx="914400" cy="914400"/>
          </a:xfrm>
          <a:prstGeom prst="rect">
            <a:avLst/>
          </a:prstGeom>
          <a:noFill/>
        </p:spPr>
        <p:txBody>
          <a:bodyPr wrap="square" rtlCol="0">
            <a:spAutoFit/>
          </a:bodyPr>
          <a:lstStyle/>
          <a:p>
            <a:endParaRPr lang="el-GR" dirty="0"/>
          </a:p>
        </p:txBody>
      </p:sp>
      <p:sp>
        <p:nvSpPr>
          <p:cNvPr id="9" name="TextBox 8">
            <a:extLst>
              <a:ext uri="{FF2B5EF4-FFF2-40B4-BE49-F238E27FC236}">
                <a16:creationId xmlns:a16="http://schemas.microsoft.com/office/drawing/2014/main" id="{923F94C7-4CDD-A9FA-1E3B-3C33B28892C9}"/>
              </a:ext>
            </a:extLst>
          </p:cNvPr>
          <p:cNvSpPr txBox="1"/>
          <p:nvPr/>
        </p:nvSpPr>
        <p:spPr>
          <a:xfrm>
            <a:off x="5652120" y="1628800"/>
            <a:ext cx="3168352" cy="584775"/>
          </a:xfrm>
          <a:prstGeom prst="rect">
            <a:avLst/>
          </a:prstGeom>
          <a:noFill/>
        </p:spPr>
        <p:txBody>
          <a:bodyPr wrap="square" rtlCol="0">
            <a:spAutoFit/>
          </a:bodyPr>
          <a:lstStyle/>
          <a:p>
            <a:endParaRPr lang="el-GR" dirty="0"/>
          </a:p>
        </p:txBody>
      </p:sp>
      <p:sp>
        <p:nvSpPr>
          <p:cNvPr id="3" name="TextBox 2">
            <a:extLst>
              <a:ext uri="{FF2B5EF4-FFF2-40B4-BE49-F238E27FC236}">
                <a16:creationId xmlns:a16="http://schemas.microsoft.com/office/drawing/2014/main" id="{165B6161-91D5-7C23-5093-B5E8407D6700}"/>
              </a:ext>
            </a:extLst>
          </p:cNvPr>
          <p:cNvSpPr txBox="1"/>
          <p:nvPr/>
        </p:nvSpPr>
        <p:spPr>
          <a:xfrm>
            <a:off x="539552" y="1919947"/>
            <a:ext cx="8668567" cy="3785652"/>
          </a:xfrm>
          <a:prstGeom prst="rect">
            <a:avLst/>
          </a:prstGeom>
          <a:noFill/>
        </p:spPr>
        <p:txBody>
          <a:bodyPr wrap="square" rtlCol="0">
            <a:spAutoFit/>
          </a:bodyPr>
          <a:lstStyle/>
          <a:p>
            <a:r>
              <a:rPr lang="el-GR" sz="2000" dirty="0"/>
              <a:t>Τα αποτελέσματα της αξιολόγησης του εν λόγω Ε.Υ. είναι σαφώς θετικό.</a:t>
            </a:r>
          </a:p>
          <a:p>
            <a:r>
              <a:rPr lang="el-GR" sz="2000" dirty="0"/>
              <a:t>Οι </a:t>
            </a:r>
            <a:r>
              <a:rPr lang="el-GR" sz="2000" dirty="0" err="1"/>
              <a:t>αξιολογητές</a:t>
            </a:r>
            <a:r>
              <a:rPr lang="el-GR" sz="2000" dirty="0"/>
              <a:t> αναγνώρισαν ότι χαρακτηρίζεται:</a:t>
            </a:r>
          </a:p>
          <a:p>
            <a:pPr marL="342900" indent="-342900">
              <a:buFont typeface="Arial" panose="020B0604020202020204" pitchFamily="34" charset="0"/>
              <a:buChar char="•"/>
            </a:pPr>
            <a:r>
              <a:rPr lang="el-GR" sz="2000" dirty="0"/>
              <a:t>από τις αρχές και τη μεθοδολογία της Εξ Αποστάσεως Εκπαίδευσης και </a:t>
            </a:r>
          </a:p>
          <a:p>
            <a:pPr marL="342900" indent="-342900">
              <a:buFont typeface="Arial" panose="020B0604020202020204" pitchFamily="34" charset="0"/>
              <a:buChar char="•"/>
            </a:pPr>
            <a:r>
              <a:rPr lang="el-GR" sz="2000" dirty="0"/>
              <a:t>τις αρχές της </a:t>
            </a:r>
            <a:r>
              <a:rPr lang="el-GR" sz="2000" dirty="0" err="1"/>
              <a:t>Πολυμεσικής</a:t>
            </a:r>
            <a:r>
              <a:rPr lang="el-GR" sz="2000" dirty="0"/>
              <a:t> Μάθησης</a:t>
            </a:r>
          </a:p>
          <a:p>
            <a:endParaRPr lang="el-GR" sz="2000" dirty="0"/>
          </a:p>
          <a:p>
            <a:r>
              <a:rPr lang="el-GR" sz="2000" dirty="0"/>
              <a:t>Σύμφωνα επίσης με τις απόψεις των </a:t>
            </a:r>
            <a:r>
              <a:rPr lang="el-GR" sz="2000" dirty="0" err="1"/>
              <a:t>αξιολογητών</a:t>
            </a:r>
            <a:r>
              <a:rPr lang="el-GR" sz="2000" dirty="0"/>
              <a:t> καλύπτει βασικές και αναγκαίες απαιτήσεις των διαδικτυακών εκπαιδευτικών υλικών, όπως:</a:t>
            </a:r>
          </a:p>
          <a:p>
            <a:pPr marL="342900" indent="-342900">
              <a:buFont typeface="Arial" panose="020B0604020202020204" pitchFamily="34" charset="0"/>
              <a:buChar char="•"/>
            </a:pPr>
            <a:r>
              <a:rPr lang="el-GR" sz="2000" dirty="0"/>
              <a:t>η επιστημονική συνοχή, </a:t>
            </a:r>
          </a:p>
          <a:p>
            <a:pPr marL="342900" indent="-342900">
              <a:buFont typeface="Arial" panose="020B0604020202020204" pitchFamily="34" charset="0"/>
              <a:buChar char="•"/>
            </a:pPr>
            <a:r>
              <a:rPr lang="el-GR" sz="2000" dirty="0"/>
              <a:t>η κατανοητή παρουσίαση του γνωστικού αντικειμένου, </a:t>
            </a:r>
          </a:p>
          <a:p>
            <a:pPr marL="342900" indent="-342900">
              <a:buFont typeface="Arial" panose="020B0604020202020204" pitchFamily="34" charset="0"/>
              <a:buChar char="•"/>
            </a:pPr>
            <a:r>
              <a:rPr lang="el-GR" sz="2000" dirty="0"/>
              <a:t>η ευχρηστία, </a:t>
            </a:r>
          </a:p>
          <a:p>
            <a:pPr marL="342900" indent="-342900">
              <a:buFont typeface="Arial" panose="020B0604020202020204" pitchFamily="34" charset="0"/>
              <a:buChar char="•"/>
            </a:pPr>
            <a:r>
              <a:rPr lang="el-GR" sz="2000" dirty="0"/>
              <a:t>η δυνατότητα </a:t>
            </a:r>
            <a:r>
              <a:rPr lang="el-GR" sz="2000" dirty="0" err="1"/>
              <a:t>αναστοχασμού</a:t>
            </a:r>
            <a:r>
              <a:rPr lang="el-GR" sz="2000" dirty="0"/>
              <a:t>, </a:t>
            </a:r>
          </a:p>
          <a:p>
            <a:pPr marL="342900" indent="-342900">
              <a:buFont typeface="Arial" panose="020B0604020202020204" pitchFamily="34" charset="0"/>
              <a:buChar char="•"/>
            </a:pPr>
            <a:r>
              <a:rPr lang="el-GR" sz="2000" dirty="0"/>
              <a:t>η σαφήνεια σκοπού κ.ά.</a:t>
            </a:r>
          </a:p>
        </p:txBody>
      </p:sp>
    </p:spTree>
    <p:extLst>
      <p:ext uri="{BB962C8B-B14F-4D97-AF65-F5344CB8AC3E}">
        <p14:creationId xmlns:p14="http://schemas.microsoft.com/office/powerpoint/2010/main" val="251063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9592" y="368191"/>
            <a:ext cx="7776864" cy="894493"/>
          </a:xfrm>
        </p:spPr>
        <p:txBody>
          <a:bodyPr>
            <a:noAutofit/>
          </a:bodyPr>
          <a:lstStyle/>
          <a:p>
            <a:pPr algn="ctr"/>
            <a:r>
              <a:rPr lang="el-GR" sz="3600" dirty="0"/>
              <a:t>9. Συμπεράσματα</a:t>
            </a:r>
            <a:br>
              <a:rPr lang="el-GR" sz="3600" dirty="0"/>
            </a:br>
            <a:r>
              <a:rPr lang="el-GR" sz="4000" baseline="30000" dirty="0"/>
              <a:t>     1ου  Ερευνητικού Ερωτήματος (1/5) </a:t>
            </a:r>
            <a:endParaRPr lang="el-GR" sz="4000" b="1" dirty="0"/>
          </a:p>
        </p:txBody>
      </p:sp>
      <p:sp>
        <p:nvSpPr>
          <p:cNvPr id="8" name="TextBox 7">
            <a:extLst>
              <a:ext uri="{FF2B5EF4-FFF2-40B4-BE49-F238E27FC236}">
                <a16:creationId xmlns:a16="http://schemas.microsoft.com/office/drawing/2014/main" id="{5176B354-24F7-8728-CC56-4EA347F24119}"/>
              </a:ext>
            </a:extLst>
          </p:cNvPr>
          <p:cNvSpPr txBox="1"/>
          <p:nvPr/>
        </p:nvSpPr>
        <p:spPr>
          <a:xfrm>
            <a:off x="4114800" y="2971800"/>
            <a:ext cx="914400" cy="914400"/>
          </a:xfrm>
          <a:prstGeom prst="rect">
            <a:avLst/>
          </a:prstGeom>
          <a:noFill/>
        </p:spPr>
        <p:txBody>
          <a:bodyPr wrap="square" rtlCol="0">
            <a:spAutoFit/>
          </a:bodyPr>
          <a:lstStyle/>
          <a:p>
            <a:endParaRPr lang="el-GR" dirty="0"/>
          </a:p>
        </p:txBody>
      </p:sp>
      <p:sp>
        <p:nvSpPr>
          <p:cNvPr id="9" name="TextBox 8">
            <a:extLst>
              <a:ext uri="{FF2B5EF4-FFF2-40B4-BE49-F238E27FC236}">
                <a16:creationId xmlns:a16="http://schemas.microsoft.com/office/drawing/2014/main" id="{923F94C7-4CDD-A9FA-1E3B-3C33B28892C9}"/>
              </a:ext>
            </a:extLst>
          </p:cNvPr>
          <p:cNvSpPr txBox="1"/>
          <p:nvPr/>
        </p:nvSpPr>
        <p:spPr>
          <a:xfrm>
            <a:off x="5652120" y="1628800"/>
            <a:ext cx="3168352" cy="584775"/>
          </a:xfrm>
          <a:prstGeom prst="rect">
            <a:avLst/>
          </a:prstGeom>
          <a:noFill/>
        </p:spPr>
        <p:txBody>
          <a:bodyPr wrap="square" rtlCol="0">
            <a:spAutoFit/>
          </a:bodyPr>
          <a:lstStyle/>
          <a:p>
            <a:endParaRPr lang="el-GR" dirty="0"/>
          </a:p>
        </p:txBody>
      </p:sp>
      <p:graphicFrame>
        <p:nvGraphicFramePr>
          <p:cNvPr id="10" name="Πίνακας 10">
            <a:extLst>
              <a:ext uri="{FF2B5EF4-FFF2-40B4-BE49-F238E27FC236}">
                <a16:creationId xmlns:a16="http://schemas.microsoft.com/office/drawing/2014/main" id="{FFFF2886-9146-F539-ADBA-022459AD2C92}"/>
              </a:ext>
            </a:extLst>
          </p:cNvPr>
          <p:cNvGraphicFramePr>
            <a:graphicFrameLocks noGrp="1"/>
          </p:cNvGraphicFramePr>
          <p:nvPr>
            <p:extLst>
              <p:ext uri="{D42A27DB-BD31-4B8C-83A1-F6EECF244321}">
                <p14:modId xmlns:p14="http://schemas.microsoft.com/office/powerpoint/2010/main" val="242104797"/>
              </p:ext>
            </p:extLst>
          </p:nvPr>
        </p:nvGraphicFramePr>
        <p:xfrm>
          <a:off x="755576" y="1652320"/>
          <a:ext cx="8064896" cy="3474720"/>
        </p:xfrm>
        <a:graphic>
          <a:graphicData uri="http://schemas.openxmlformats.org/drawingml/2006/table">
            <a:tbl>
              <a:tblPr firstRow="1" bandRow="1">
                <a:tableStyleId>{22838BEF-8BB2-4498-84A7-C5851F593DF1}</a:tableStyleId>
              </a:tblPr>
              <a:tblGrid>
                <a:gridCol w="4176464">
                  <a:extLst>
                    <a:ext uri="{9D8B030D-6E8A-4147-A177-3AD203B41FA5}">
                      <a16:colId xmlns:a16="http://schemas.microsoft.com/office/drawing/2014/main" val="1324378562"/>
                    </a:ext>
                  </a:extLst>
                </a:gridCol>
                <a:gridCol w="3888432">
                  <a:extLst>
                    <a:ext uri="{9D8B030D-6E8A-4147-A177-3AD203B41FA5}">
                      <a16:colId xmlns:a16="http://schemas.microsoft.com/office/drawing/2014/main" val="1382496969"/>
                    </a:ext>
                  </a:extLst>
                </a:gridCol>
              </a:tblGrid>
              <a:tr h="0">
                <a:tc>
                  <a:txBody>
                    <a:bodyPr/>
                    <a:lstStyle/>
                    <a:p>
                      <a:endParaRPr lang="el-GR" dirty="0"/>
                    </a:p>
                  </a:txBody>
                  <a:tcPr/>
                </a:tc>
                <a:tc>
                  <a:txBody>
                    <a:bodyPr/>
                    <a:lstStyle/>
                    <a:p>
                      <a:pPr algn="ctr"/>
                      <a:endParaRPr lang="en-US" dirty="0"/>
                    </a:p>
                    <a:p>
                      <a:pPr marL="0" lvl="0" algn="l" defTabSz="685800" rtl="0" eaLnBrk="1" latinLnBrk="0" hangingPunct="1"/>
                      <a:r>
                        <a:rPr lang="el-GR" sz="1350" b="0" kern="1200" dirty="0">
                          <a:solidFill>
                            <a:schemeClr val="dk1"/>
                          </a:solidFill>
                          <a:effectLst/>
                          <a:latin typeface="+mn-lt"/>
                          <a:ea typeface="+mn-ea"/>
                          <a:cs typeface="+mn-cs"/>
                        </a:rPr>
                        <a:t>- επιστημονική συνοχή και τεκμηρίωση </a:t>
                      </a:r>
                    </a:p>
                    <a:p>
                      <a:pPr lvl="0" rtl="0"/>
                      <a:r>
                        <a:rPr lang="el-GR" sz="1350" b="0" kern="1200" dirty="0">
                          <a:solidFill>
                            <a:schemeClr val="dk1"/>
                          </a:solidFill>
                          <a:effectLst/>
                          <a:latin typeface="+mn-lt"/>
                          <a:ea typeface="+mn-ea"/>
                          <a:cs typeface="+mn-cs"/>
                        </a:rPr>
                        <a:t>-</a:t>
                      </a:r>
                      <a:r>
                        <a:rPr lang="el-GR" sz="1350" b="1" kern="1200" dirty="0">
                          <a:solidFill>
                            <a:schemeClr val="dk1"/>
                          </a:solidFill>
                          <a:effectLst/>
                          <a:latin typeface="+mn-lt"/>
                          <a:ea typeface="+mn-ea"/>
                          <a:cs typeface="+mn-cs"/>
                        </a:rPr>
                        <a:t> </a:t>
                      </a:r>
                      <a:r>
                        <a:rPr lang="el-GR" sz="1350" b="0" kern="1200" dirty="0">
                          <a:solidFill>
                            <a:schemeClr val="dk1"/>
                          </a:solidFill>
                          <a:effectLst/>
                          <a:latin typeface="+mn-lt"/>
                          <a:ea typeface="+mn-ea"/>
                          <a:cs typeface="+mn-cs"/>
                        </a:rPr>
                        <a:t>βιβλιογραφική τεκμηρίωση.</a:t>
                      </a:r>
                    </a:p>
                    <a:p>
                      <a:pPr lvl="0"/>
                      <a:r>
                        <a:rPr lang="el-GR" sz="1350" b="0" kern="1200" dirty="0">
                          <a:solidFill>
                            <a:schemeClr val="dk1"/>
                          </a:solidFill>
                          <a:effectLst/>
                          <a:latin typeface="+mn-lt"/>
                          <a:ea typeface="+mn-ea"/>
                          <a:cs typeface="+mn-cs"/>
                        </a:rPr>
                        <a:t>-διαφορετικές πηγές πληροφοριών.</a:t>
                      </a:r>
                    </a:p>
                    <a:p>
                      <a:pPr lvl="0"/>
                      <a:r>
                        <a:rPr lang="el-GR" sz="1350" b="0" kern="1200" dirty="0">
                          <a:solidFill>
                            <a:schemeClr val="dk1"/>
                          </a:solidFill>
                          <a:effectLst/>
                          <a:latin typeface="+mn-lt"/>
                          <a:ea typeface="+mn-ea"/>
                          <a:cs typeface="+mn-cs"/>
                        </a:rPr>
                        <a:t>-επεξηγηματικές πληροφορίες . </a:t>
                      </a:r>
                    </a:p>
                  </a:txBody>
                  <a:tcPr/>
                </a:tc>
                <a:extLst>
                  <a:ext uri="{0D108BD9-81ED-4DB2-BD59-A6C34878D82A}">
                    <a16:rowId xmlns:a16="http://schemas.microsoft.com/office/drawing/2014/main" val="4120577382"/>
                  </a:ext>
                </a:extLst>
              </a:tr>
              <a:tr h="282168">
                <a:tc>
                  <a:txBody>
                    <a:bodyPr/>
                    <a:lstStyle/>
                    <a:p>
                      <a:pPr algn="ctr"/>
                      <a:endParaRPr lang="el-GR" sz="1600" b="1" kern="1200" dirty="0">
                        <a:solidFill>
                          <a:schemeClr val="tx1"/>
                        </a:solidFill>
                        <a:latin typeface="Times New Roman" pitchFamily="18" charset="0"/>
                        <a:ea typeface="+mn-ea"/>
                        <a:cs typeface="+mn-cs"/>
                      </a:endParaRPr>
                    </a:p>
                  </a:txBody>
                  <a:tcPr/>
                </a:tc>
                <a:tc>
                  <a:txBody>
                    <a:bodyPr/>
                    <a:lstStyle/>
                    <a:p>
                      <a:pPr lvl="0" rtl="0"/>
                      <a:r>
                        <a:rPr lang="el-GR" sz="1350" kern="1200" dirty="0">
                          <a:solidFill>
                            <a:schemeClr val="dk1"/>
                          </a:solidFill>
                          <a:effectLst/>
                          <a:latin typeface="+mn-lt"/>
                          <a:ea typeface="+mn-ea"/>
                          <a:cs typeface="+mn-cs"/>
                        </a:rPr>
                        <a:t>-φιλικό ύφος προς τον αναγνώστη. </a:t>
                      </a:r>
                    </a:p>
                    <a:p>
                      <a:pPr lvl="0" rtl="0"/>
                      <a:r>
                        <a:rPr lang="el-GR" sz="1350" kern="1200" dirty="0">
                          <a:solidFill>
                            <a:schemeClr val="dk1"/>
                          </a:solidFill>
                          <a:effectLst/>
                          <a:latin typeface="+mn-lt"/>
                          <a:ea typeface="+mn-ea"/>
                          <a:cs typeface="+mn-cs"/>
                        </a:rPr>
                        <a:t>-χρήση προσωπικών και κτητικών αντωνυμιών.</a:t>
                      </a:r>
                    </a:p>
                    <a:p>
                      <a:pPr lvl="0"/>
                      <a:r>
                        <a:rPr lang="el-GR" sz="1350" kern="1200" dirty="0">
                          <a:solidFill>
                            <a:schemeClr val="dk1"/>
                          </a:solidFill>
                          <a:effectLst/>
                          <a:latin typeface="+mn-lt"/>
                          <a:ea typeface="+mn-ea"/>
                          <a:cs typeface="+mn-cs"/>
                        </a:rPr>
                        <a:t>-Χρήση καθομιλούμενης γλώσσας.</a:t>
                      </a:r>
                    </a:p>
                    <a:p>
                      <a:pPr lvl="0"/>
                      <a:r>
                        <a:rPr lang="el-GR" sz="1350" kern="1200" dirty="0">
                          <a:solidFill>
                            <a:schemeClr val="dk1"/>
                          </a:solidFill>
                          <a:effectLst/>
                          <a:latin typeface="+mn-lt"/>
                          <a:ea typeface="+mn-ea"/>
                          <a:cs typeface="+mn-cs"/>
                        </a:rPr>
                        <a:t>-ευανάγνωστη γραφή.</a:t>
                      </a:r>
                    </a:p>
                    <a:p>
                      <a:pPr lvl="0"/>
                      <a:r>
                        <a:rPr lang="el-GR" sz="1350" kern="1200" dirty="0">
                          <a:solidFill>
                            <a:schemeClr val="dk1"/>
                          </a:solidFill>
                          <a:effectLst/>
                          <a:latin typeface="+mn-lt"/>
                          <a:ea typeface="+mn-ea"/>
                          <a:cs typeface="+mn-cs"/>
                        </a:rPr>
                        <a:t>-ικανοποιητική πυκνότητα πληροφοριών.</a:t>
                      </a:r>
                    </a:p>
                    <a:p>
                      <a:pPr lvl="0"/>
                      <a:r>
                        <a:rPr lang="el-GR" sz="1350" kern="1200" dirty="0">
                          <a:solidFill>
                            <a:schemeClr val="dk1"/>
                          </a:solidFill>
                          <a:effectLst/>
                          <a:latin typeface="+mn-lt"/>
                          <a:ea typeface="+mn-ea"/>
                          <a:cs typeface="+mn-cs"/>
                        </a:rPr>
                        <a:t>-τμηματική παρουσίαση Ε.Υ.</a:t>
                      </a:r>
                    </a:p>
                    <a:p>
                      <a:pPr lvl="0"/>
                      <a:r>
                        <a:rPr lang="el-GR" sz="1350" kern="1200" dirty="0">
                          <a:solidFill>
                            <a:schemeClr val="dk1"/>
                          </a:solidFill>
                          <a:effectLst/>
                          <a:latin typeface="+mn-lt"/>
                          <a:ea typeface="+mn-ea"/>
                          <a:cs typeface="+mn-cs"/>
                        </a:rPr>
                        <a:t>- χρήση κειμένου, αφήγησης, ήχου, εικόνας και </a:t>
                      </a:r>
                      <a:r>
                        <a:rPr lang="en-US" sz="1350" kern="1200" dirty="0">
                          <a:solidFill>
                            <a:schemeClr val="dk1"/>
                          </a:solidFill>
                          <a:effectLst/>
                          <a:latin typeface="+mn-lt"/>
                          <a:ea typeface="+mn-ea"/>
                          <a:cs typeface="+mn-cs"/>
                        </a:rPr>
                        <a:t>video</a:t>
                      </a:r>
                      <a:r>
                        <a:rPr lang="el-GR" sz="1350" kern="1200" dirty="0">
                          <a:solidFill>
                            <a:schemeClr val="dk1"/>
                          </a:solidFill>
                          <a:effectLst/>
                          <a:latin typeface="+mn-lt"/>
                          <a:ea typeface="+mn-ea"/>
                          <a:cs typeface="+mn-cs"/>
                        </a:rPr>
                        <a:t>.</a:t>
                      </a:r>
                    </a:p>
                    <a:p>
                      <a:pPr lvl="0"/>
                      <a:r>
                        <a:rPr lang="el-GR" sz="1350" kern="1200" dirty="0">
                          <a:solidFill>
                            <a:schemeClr val="dk1"/>
                          </a:solidFill>
                          <a:effectLst/>
                          <a:latin typeface="+mn-lt"/>
                          <a:ea typeface="+mn-ea"/>
                          <a:cs typeface="+mn-cs"/>
                        </a:rPr>
                        <a:t>-χρήση χρωματικών συνθέσεων για άνετη αλληλεπίδραση.</a:t>
                      </a:r>
                    </a:p>
                    <a:p>
                      <a:endParaRPr lang="el-GR" dirty="0"/>
                    </a:p>
                  </a:txBody>
                  <a:tcPr/>
                </a:tc>
                <a:extLst>
                  <a:ext uri="{0D108BD9-81ED-4DB2-BD59-A6C34878D82A}">
                    <a16:rowId xmlns:a16="http://schemas.microsoft.com/office/drawing/2014/main" val="946009756"/>
                  </a:ext>
                </a:extLst>
              </a:tr>
            </a:tbl>
          </a:graphicData>
        </a:graphic>
      </p:graphicFrame>
      <p:sp>
        <p:nvSpPr>
          <p:cNvPr id="11" name="TextBox 10">
            <a:extLst>
              <a:ext uri="{FF2B5EF4-FFF2-40B4-BE49-F238E27FC236}">
                <a16:creationId xmlns:a16="http://schemas.microsoft.com/office/drawing/2014/main" id="{5E4BD9DF-4502-B5CA-ABFC-FB7CE99ADDC5}"/>
              </a:ext>
            </a:extLst>
          </p:cNvPr>
          <p:cNvSpPr txBox="1"/>
          <p:nvPr/>
        </p:nvSpPr>
        <p:spPr>
          <a:xfrm>
            <a:off x="1115616" y="1996529"/>
            <a:ext cx="3600400" cy="338554"/>
          </a:xfrm>
          <a:prstGeom prst="rect">
            <a:avLst/>
          </a:prstGeom>
          <a:noFill/>
        </p:spPr>
        <p:txBody>
          <a:bodyPr wrap="square" rtlCol="0">
            <a:spAutoFit/>
          </a:bodyPr>
          <a:lstStyle/>
          <a:p>
            <a:r>
              <a:rPr lang="el-GR" sz="1600" b="1" dirty="0"/>
              <a:t>1. Επιστημονική συνοχή- τεκμηρίωση </a:t>
            </a:r>
          </a:p>
        </p:txBody>
      </p:sp>
      <p:sp>
        <p:nvSpPr>
          <p:cNvPr id="12" name="TextBox 11">
            <a:extLst>
              <a:ext uri="{FF2B5EF4-FFF2-40B4-BE49-F238E27FC236}">
                <a16:creationId xmlns:a16="http://schemas.microsoft.com/office/drawing/2014/main" id="{19053582-08BE-8CB3-BD01-CD617DEF958C}"/>
              </a:ext>
            </a:extLst>
          </p:cNvPr>
          <p:cNvSpPr txBox="1"/>
          <p:nvPr/>
        </p:nvSpPr>
        <p:spPr>
          <a:xfrm>
            <a:off x="971600" y="3526587"/>
            <a:ext cx="3888432" cy="584775"/>
          </a:xfrm>
          <a:prstGeom prst="rect">
            <a:avLst/>
          </a:prstGeom>
          <a:noFill/>
        </p:spPr>
        <p:txBody>
          <a:bodyPr wrap="square" rtlCol="0">
            <a:spAutoFit/>
          </a:bodyPr>
          <a:lstStyle/>
          <a:p>
            <a:pPr algn="ctr"/>
            <a:r>
              <a:rPr lang="el-GR" sz="1600" b="1" kern="1200" dirty="0">
                <a:solidFill>
                  <a:schemeClr val="tx1"/>
                </a:solidFill>
                <a:latin typeface="Times New Roman" pitchFamily="18" charset="0"/>
                <a:ea typeface="+mn-ea"/>
                <a:cs typeface="+mn-cs"/>
              </a:rPr>
              <a:t>2. Απλή- κατανοητή παρουσίαση γνωστικού αντικειμένου</a:t>
            </a:r>
          </a:p>
        </p:txBody>
      </p:sp>
    </p:spTree>
    <p:extLst>
      <p:ext uri="{BB962C8B-B14F-4D97-AF65-F5344CB8AC3E}">
        <p14:creationId xmlns:p14="http://schemas.microsoft.com/office/powerpoint/2010/main" val="2140989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4036" y="382598"/>
            <a:ext cx="7776864" cy="894493"/>
          </a:xfrm>
        </p:spPr>
        <p:txBody>
          <a:bodyPr>
            <a:noAutofit/>
          </a:bodyPr>
          <a:lstStyle/>
          <a:p>
            <a:pPr algn="ctr"/>
            <a:r>
              <a:rPr lang="el-GR" sz="3600" dirty="0"/>
              <a:t>9. Συμπεράσματα</a:t>
            </a:r>
            <a:br>
              <a:rPr lang="el-GR" sz="3600" dirty="0"/>
            </a:br>
            <a:r>
              <a:rPr lang="el-GR" sz="4000" baseline="30000" dirty="0"/>
              <a:t>     1ου  Ερευνητικού Ερωτήματος (2/5)</a:t>
            </a:r>
            <a:endParaRPr lang="el-GR" sz="4000" b="1" dirty="0"/>
          </a:p>
        </p:txBody>
      </p:sp>
      <p:sp>
        <p:nvSpPr>
          <p:cNvPr id="8" name="TextBox 7">
            <a:extLst>
              <a:ext uri="{FF2B5EF4-FFF2-40B4-BE49-F238E27FC236}">
                <a16:creationId xmlns:a16="http://schemas.microsoft.com/office/drawing/2014/main" id="{5176B354-24F7-8728-CC56-4EA347F24119}"/>
              </a:ext>
            </a:extLst>
          </p:cNvPr>
          <p:cNvSpPr txBox="1"/>
          <p:nvPr/>
        </p:nvSpPr>
        <p:spPr>
          <a:xfrm>
            <a:off x="4114800" y="2971800"/>
            <a:ext cx="914400" cy="914400"/>
          </a:xfrm>
          <a:prstGeom prst="rect">
            <a:avLst/>
          </a:prstGeom>
          <a:noFill/>
        </p:spPr>
        <p:txBody>
          <a:bodyPr wrap="square" rtlCol="0">
            <a:spAutoFit/>
          </a:bodyPr>
          <a:lstStyle/>
          <a:p>
            <a:endParaRPr lang="el-GR" dirty="0"/>
          </a:p>
        </p:txBody>
      </p:sp>
      <p:sp>
        <p:nvSpPr>
          <p:cNvPr id="9" name="TextBox 8">
            <a:extLst>
              <a:ext uri="{FF2B5EF4-FFF2-40B4-BE49-F238E27FC236}">
                <a16:creationId xmlns:a16="http://schemas.microsoft.com/office/drawing/2014/main" id="{923F94C7-4CDD-A9FA-1E3B-3C33B28892C9}"/>
              </a:ext>
            </a:extLst>
          </p:cNvPr>
          <p:cNvSpPr txBox="1"/>
          <p:nvPr/>
        </p:nvSpPr>
        <p:spPr>
          <a:xfrm>
            <a:off x="5652120" y="1628800"/>
            <a:ext cx="3168352" cy="584775"/>
          </a:xfrm>
          <a:prstGeom prst="rect">
            <a:avLst/>
          </a:prstGeom>
          <a:noFill/>
        </p:spPr>
        <p:txBody>
          <a:bodyPr wrap="square" rtlCol="0">
            <a:spAutoFit/>
          </a:bodyPr>
          <a:lstStyle/>
          <a:p>
            <a:endParaRPr lang="el-GR" dirty="0"/>
          </a:p>
        </p:txBody>
      </p:sp>
      <p:graphicFrame>
        <p:nvGraphicFramePr>
          <p:cNvPr id="10" name="Πίνακας 10">
            <a:extLst>
              <a:ext uri="{FF2B5EF4-FFF2-40B4-BE49-F238E27FC236}">
                <a16:creationId xmlns:a16="http://schemas.microsoft.com/office/drawing/2014/main" id="{FFFF2886-9146-F539-ADBA-022459AD2C92}"/>
              </a:ext>
            </a:extLst>
          </p:cNvPr>
          <p:cNvGraphicFramePr>
            <a:graphicFrameLocks noGrp="1"/>
          </p:cNvGraphicFramePr>
          <p:nvPr>
            <p:extLst>
              <p:ext uri="{D42A27DB-BD31-4B8C-83A1-F6EECF244321}">
                <p14:modId xmlns:p14="http://schemas.microsoft.com/office/powerpoint/2010/main" val="3611079868"/>
              </p:ext>
            </p:extLst>
          </p:nvPr>
        </p:nvGraphicFramePr>
        <p:xfrm>
          <a:off x="888440" y="1485900"/>
          <a:ext cx="8148056" cy="4422224"/>
        </p:xfrm>
        <a:graphic>
          <a:graphicData uri="http://schemas.openxmlformats.org/drawingml/2006/table">
            <a:tbl>
              <a:tblPr firstRow="1" bandRow="1">
                <a:tableStyleId>{22838BEF-8BB2-4498-84A7-C5851F593DF1}</a:tableStyleId>
              </a:tblPr>
              <a:tblGrid>
                <a:gridCol w="4219529">
                  <a:extLst>
                    <a:ext uri="{9D8B030D-6E8A-4147-A177-3AD203B41FA5}">
                      <a16:colId xmlns:a16="http://schemas.microsoft.com/office/drawing/2014/main" val="1324378562"/>
                    </a:ext>
                  </a:extLst>
                </a:gridCol>
                <a:gridCol w="3928527">
                  <a:extLst>
                    <a:ext uri="{9D8B030D-6E8A-4147-A177-3AD203B41FA5}">
                      <a16:colId xmlns:a16="http://schemas.microsoft.com/office/drawing/2014/main" val="1382496969"/>
                    </a:ext>
                  </a:extLst>
                </a:gridCol>
              </a:tblGrid>
              <a:tr h="0">
                <a:tc>
                  <a:txBody>
                    <a:bodyPr/>
                    <a:lstStyle/>
                    <a:p>
                      <a:endParaRPr lang="el-GR" b="0" dirty="0"/>
                    </a:p>
                  </a:txBody>
                  <a:tcPr/>
                </a:tc>
                <a:tc>
                  <a:txBody>
                    <a:bodyPr/>
                    <a:lstStyle/>
                    <a:p>
                      <a:pPr lvl="0" rtl="0"/>
                      <a:r>
                        <a:rPr lang="el-GR" sz="1350" b="0" kern="1200" dirty="0">
                          <a:solidFill>
                            <a:schemeClr val="dk1"/>
                          </a:solidFill>
                          <a:effectLst/>
                        </a:rPr>
                        <a:t>-Κουμπιά και εικονίδια κατανοητά και αναγνωρίσιμα.</a:t>
                      </a:r>
                    </a:p>
                    <a:p>
                      <a:pPr lvl="0"/>
                      <a:r>
                        <a:rPr lang="el-GR" sz="1350" b="0" kern="1200" dirty="0">
                          <a:solidFill>
                            <a:schemeClr val="dk1"/>
                          </a:solidFill>
                          <a:effectLst/>
                        </a:rPr>
                        <a:t>-Εύκολη πλοήγηση.</a:t>
                      </a:r>
                    </a:p>
                    <a:p>
                      <a:pPr lvl="0"/>
                      <a:r>
                        <a:rPr lang="el-GR" sz="1350" b="0" kern="1200" dirty="0">
                          <a:solidFill>
                            <a:schemeClr val="dk1"/>
                          </a:solidFill>
                          <a:effectLst/>
                        </a:rPr>
                        <a:t>-Οι υπερσύνδεσμοι οδηγούν στο αναμενόμενο περιεχόμενο.</a:t>
                      </a:r>
                    </a:p>
                    <a:p>
                      <a:pPr algn="ctr"/>
                      <a:endParaRPr lang="en-US" b="0" dirty="0"/>
                    </a:p>
                    <a:p>
                      <a:pPr lvl="0" rtl="0"/>
                      <a:endParaRPr lang="el-GR" b="0" dirty="0"/>
                    </a:p>
                  </a:txBody>
                  <a:tcPr/>
                </a:tc>
                <a:extLst>
                  <a:ext uri="{0D108BD9-81ED-4DB2-BD59-A6C34878D82A}">
                    <a16:rowId xmlns:a16="http://schemas.microsoft.com/office/drawing/2014/main" val="4120577382"/>
                  </a:ext>
                </a:extLst>
              </a:tr>
              <a:tr h="282168">
                <a:tc>
                  <a:txBody>
                    <a:bodyPr/>
                    <a:lstStyle/>
                    <a:p>
                      <a:pPr algn="ctr"/>
                      <a:endParaRPr lang="el-GR" sz="1600" b="1" kern="1200" dirty="0">
                        <a:solidFill>
                          <a:schemeClr val="tx1"/>
                        </a:solidFill>
                        <a:latin typeface="Times New Roman" pitchFamily="18" charset="0"/>
                        <a:ea typeface="+mn-ea"/>
                        <a:cs typeface="+mn-cs"/>
                      </a:endParaRPr>
                    </a:p>
                  </a:txBody>
                  <a:tcPr/>
                </a:tc>
                <a:tc>
                  <a:txBody>
                    <a:bodyPr/>
                    <a:lstStyle/>
                    <a:p>
                      <a:pPr lvl="0" rtl="0"/>
                      <a:r>
                        <a:rPr lang="el-GR" sz="1350" kern="1200" dirty="0">
                          <a:solidFill>
                            <a:schemeClr val="dk1"/>
                          </a:solidFill>
                          <a:effectLst/>
                        </a:rPr>
                        <a:t>-χρήσιμες συμβουλές για τη μελέτη τους Ε.Υ.</a:t>
                      </a:r>
                    </a:p>
                    <a:p>
                      <a:pPr lvl="0"/>
                      <a:r>
                        <a:rPr lang="el-GR" sz="1350" kern="1200" dirty="0">
                          <a:solidFill>
                            <a:schemeClr val="dk1"/>
                          </a:solidFill>
                          <a:effectLst/>
                        </a:rPr>
                        <a:t>-</a:t>
                      </a:r>
                      <a:r>
                        <a:rPr lang="el-GR" sz="1350" kern="1200" dirty="0">
                          <a:solidFill>
                            <a:schemeClr val="dk1"/>
                          </a:solidFill>
                          <a:effectLst/>
                          <a:latin typeface="+mn-lt"/>
                          <a:ea typeface="+mn-ea"/>
                          <a:cs typeface="+mn-cs"/>
                        </a:rPr>
                        <a:t>ουσιαστική ανατροφοδότηση σε όλες τις δραστηριότητες</a:t>
                      </a:r>
                    </a:p>
                    <a:p>
                      <a:pPr lvl="0"/>
                      <a:r>
                        <a:rPr lang="el-GR" sz="1350" kern="1200" dirty="0">
                          <a:solidFill>
                            <a:schemeClr val="dk1"/>
                          </a:solidFill>
                          <a:effectLst/>
                        </a:rPr>
                        <a:t>-χρήση επεξηγηματικών σχολίων που βοηθούν στην κατανόηση</a:t>
                      </a:r>
                      <a:endParaRPr lang="el-GR" dirty="0"/>
                    </a:p>
                  </a:txBody>
                  <a:tcPr/>
                </a:tc>
                <a:extLst>
                  <a:ext uri="{0D108BD9-81ED-4DB2-BD59-A6C34878D82A}">
                    <a16:rowId xmlns:a16="http://schemas.microsoft.com/office/drawing/2014/main" val="946009756"/>
                  </a:ext>
                </a:extLst>
              </a:tr>
              <a:tr h="1976204">
                <a:tc>
                  <a:txBody>
                    <a:bodyPr/>
                    <a:lstStyle/>
                    <a:p>
                      <a:pPr algn="ctr"/>
                      <a:endParaRPr lang="el-GR" sz="1600" b="1" kern="1200" dirty="0">
                        <a:solidFill>
                          <a:schemeClr val="tx1"/>
                        </a:solidFill>
                        <a:latin typeface="Times New Roman" pitchFamily="18" charset="0"/>
                        <a:ea typeface="+mn-ea"/>
                        <a:cs typeface="+mn-cs"/>
                      </a:endParaRPr>
                    </a:p>
                  </a:txBody>
                  <a:tcPr/>
                </a:tc>
                <a:tc>
                  <a:txBody>
                    <a:bodyPr/>
                    <a:lstStyle/>
                    <a:p>
                      <a:pPr lvl="0" rtl="0"/>
                      <a:endParaRPr lang="el-GR" sz="1350" kern="1200" dirty="0">
                        <a:solidFill>
                          <a:schemeClr val="dk1"/>
                        </a:solidFill>
                        <a:effectLst/>
                        <a:latin typeface="+mn-lt"/>
                        <a:ea typeface="+mn-ea"/>
                        <a:cs typeface="+mn-cs"/>
                      </a:endParaRPr>
                    </a:p>
                    <a:p>
                      <a:pPr lvl="0" rtl="0"/>
                      <a:r>
                        <a:rPr lang="el-GR" sz="1350" kern="1200" dirty="0">
                          <a:solidFill>
                            <a:schemeClr val="dk1"/>
                          </a:solidFill>
                          <a:effectLst/>
                          <a:latin typeface="+mn-lt"/>
                          <a:ea typeface="+mn-ea"/>
                          <a:cs typeface="+mn-cs"/>
                        </a:rPr>
                        <a:t>-δραστηριότητες κλειστού τύπου που συμβάλλουν στην εμπέδωση της γνώσης.</a:t>
                      </a:r>
                    </a:p>
                    <a:p>
                      <a:pPr lvl="0" rtl="0"/>
                      <a:r>
                        <a:rPr lang="el-GR" sz="1350" kern="1200" dirty="0">
                          <a:solidFill>
                            <a:schemeClr val="dk1"/>
                          </a:solidFill>
                          <a:effectLst/>
                          <a:latin typeface="+mn-lt"/>
                          <a:ea typeface="+mn-ea"/>
                          <a:cs typeface="+mn-cs"/>
                        </a:rPr>
                        <a:t>-ο εκπαιδευόμενος θεωρεί τον εαυτό του μέλος μιας κοινωνικής ομάδας.</a:t>
                      </a:r>
                    </a:p>
                    <a:p>
                      <a:pPr lvl="0" rtl="0"/>
                      <a:r>
                        <a:rPr lang="el-GR" sz="1350" kern="1200" dirty="0">
                          <a:solidFill>
                            <a:schemeClr val="dk1"/>
                          </a:solidFill>
                          <a:effectLst/>
                          <a:latin typeface="+mn-lt"/>
                          <a:ea typeface="+mn-ea"/>
                          <a:cs typeface="+mn-cs"/>
                        </a:rPr>
                        <a:t>-δεν ενθαρρύνεται η έκφραση προσωπικών κρίσεων, απόψεων</a:t>
                      </a:r>
                      <a:endParaRPr lang="el-GR" dirty="0"/>
                    </a:p>
                  </a:txBody>
                  <a:tcPr/>
                </a:tc>
                <a:extLst>
                  <a:ext uri="{0D108BD9-81ED-4DB2-BD59-A6C34878D82A}">
                    <a16:rowId xmlns:a16="http://schemas.microsoft.com/office/drawing/2014/main" val="1425734929"/>
                  </a:ext>
                </a:extLst>
              </a:tr>
            </a:tbl>
          </a:graphicData>
        </a:graphic>
      </p:graphicFrame>
      <p:sp>
        <p:nvSpPr>
          <p:cNvPr id="11" name="TextBox 10">
            <a:extLst>
              <a:ext uri="{FF2B5EF4-FFF2-40B4-BE49-F238E27FC236}">
                <a16:creationId xmlns:a16="http://schemas.microsoft.com/office/drawing/2014/main" id="{5E4BD9DF-4502-B5CA-ABFC-FB7CE99ADDC5}"/>
              </a:ext>
            </a:extLst>
          </p:cNvPr>
          <p:cNvSpPr txBox="1"/>
          <p:nvPr/>
        </p:nvSpPr>
        <p:spPr>
          <a:xfrm>
            <a:off x="2339752" y="1962774"/>
            <a:ext cx="1656184" cy="615553"/>
          </a:xfrm>
          <a:prstGeom prst="rect">
            <a:avLst/>
          </a:prstGeom>
          <a:noFill/>
        </p:spPr>
        <p:txBody>
          <a:bodyPr wrap="square" rtlCol="0">
            <a:spAutoFit/>
          </a:bodyPr>
          <a:lstStyle/>
          <a:p>
            <a:r>
              <a:rPr lang="el-GR" sz="1800" b="1" dirty="0">
                <a:effectLst/>
                <a:latin typeface="Times New Roman" panose="02020603050405020304" pitchFamily="18" charset="0"/>
                <a:ea typeface="Calibri" panose="020F0502020204030204" pitchFamily="34" charset="0"/>
                <a:cs typeface="Arial" panose="020B0604020202020204" pitchFamily="34" charset="0"/>
              </a:rPr>
              <a:t>3. Ευχρηστία</a:t>
            </a:r>
            <a:endParaRPr lang="el-GR" sz="1800" dirty="0">
              <a:effectLst/>
              <a:latin typeface="Calibri" panose="020F0502020204030204" pitchFamily="34" charset="0"/>
              <a:ea typeface="Calibri" panose="020F0502020204030204" pitchFamily="34" charset="0"/>
              <a:cs typeface="Arial" panose="020B0604020202020204" pitchFamily="34" charset="0"/>
            </a:endParaRPr>
          </a:p>
          <a:p>
            <a:endParaRPr lang="el-GR" sz="1600" b="1" dirty="0"/>
          </a:p>
        </p:txBody>
      </p:sp>
      <p:sp>
        <p:nvSpPr>
          <p:cNvPr id="12" name="TextBox 11">
            <a:extLst>
              <a:ext uri="{FF2B5EF4-FFF2-40B4-BE49-F238E27FC236}">
                <a16:creationId xmlns:a16="http://schemas.microsoft.com/office/drawing/2014/main" id="{19053582-08BE-8CB3-BD01-CD617DEF958C}"/>
              </a:ext>
            </a:extLst>
          </p:cNvPr>
          <p:cNvSpPr txBox="1"/>
          <p:nvPr/>
        </p:nvSpPr>
        <p:spPr>
          <a:xfrm>
            <a:off x="1140768" y="2872562"/>
            <a:ext cx="3888432" cy="878895"/>
          </a:xfrm>
          <a:prstGeom prst="rect">
            <a:avLst/>
          </a:prstGeom>
          <a:noFill/>
        </p:spPr>
        <p:txBody>
          <a:bodyPr wrap="square" rtlCol="0">
            <a:spAutoFit/>
          </a:bodyPr>
          <a:lstStyle/>
          <a:p>
            <a:pPr algn="ctr">
              <a:lnSpc>
                <a:spcPct val="150000"/>
              </a:lnSpc>
              <a:spcAft>
                <a:spcPts val="800"/>
              </a:spcAft>
            </a:pPr>
            <a:r>
              <a:rPr lang="el-GR" sz="1800" b="1" dirty="0">
                <a:effectLst/>
                <a:latin typeface="Times New Roman" panose="02020603050405020304" pitchFamily="18" charset="0"/>
                <a:ea typeface="Calibri" panose="020F0502020204030204" pitchFamily="34" charset="0"/>
                <a:cs typeface="Arial" panose="020B0604020202020204" pitchFamily="34" charset="0"/>
              </a:rPr>
              <a:t>4. Υποστήριξη-καθοδήγηση στη μελέτη του εκπαιδευόμενου</a:t>
            </a:r>
            <a:endParaRPr lang="el-GR"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0055C5A1-C73F-3758-FBA0-748F99A33FA8}"/>
              </a:ext>
            </a:extLst>
          </p:cNvPr>
          <p:cNvSpPr txBox="1"/>
          <p:nvPr/>
        </p:nvSpPr>
        <p:spPr>
          <a:xfrm>
            <a:off x="359024" y="4325633"/>
            <a:ext cx="4896544" cy="873572"/>
          </a:xfrm>
          <a:prstGeom prst="rect">
            <a:avLst/>
          </a:prstGeom>
          <a:noFill/>
        </p:spPr>
        <p:txBody>
          <a:bodyPr wrap="square" rtlCol="0">
            <a:spAutoFit/>
          </a:bodyPr>
          <a:lstStyle/>
          <a:p>
            <a:pPr marL="457200" algn="ctr">
              <a:lnSpc>
                <a:spcPct val="150000"/>
              </a:lnSpc>
              <a:spcAft>
                <a:spcPts val="800"/>
              </a:spcAft>
            </a:pPr>
            <a:r>
              <a:rPr lang="el-GR" sz="1800" b="1" dirty="0">
                <a:cs typeface="Arial" panose="020B0604020202020204" pitchFamily="34" charset="0"/>
              </a:rPr>
              <a:t>5. Υποστήριξη της αλληλεπίδρασης με τον εκπαιδευόμενο στη μελέτη του</a:t>
            </a:r>
          </a:p>
        </p:txBody>
      </p:sp>
    </p:spTree>
    <p:extLst>
      <p:ext uri="{BB962C8B-B14F-4D97-AF65-F5344CB8AC3E}">
        <p14:creationId xmlns:p14="http://schemas.microsoft.com/office/powerpoint/2010/main" val="3411984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22251" y="369766"/>
            <a:ext cx="7776864" cy="894493"/>
          </a:xfrm>
        </p:spPr>
        <p:txBody>
          <a:bodyPr>
            <a:noAutofit/>
          </a:bodyPr>
          <a:lstStyle/>
          <a:p>
            <a:pPr algn="ctr"/>
            <a:r>
              <a:rPr lang="el-GR" sz="3600" dirty="0"/>
              <a:t>9. Συμπεράσματα </a:t>
            </a:r>
            <a:br>
              <a:rPr lang="el-GR" sz="3600" dirty="0"/>
            </a:br>
            <a:r>
              <a:rPr lang="el-GR" sz="4000" baseline="30000" dirty="0"/>
              <a:t>     1ου  Ερευνητικού Ερωτήματος (3/5)</a:t>
            </a:r>
            <a:endParaRPr lang="el-GR" sz="4000" b="1" dirty="0"/>
          </a:p>
        </p:txBody>
      </p:sp>
      <p:sp>
        <p:nvSpPr>
          <p:cNvPr id="8" name="TextBox 7">
            <a:extLst>
              <a:ext uri="{FF2B5EF4-FFF2-40B4-BE49-F238E27FC236}">
                <a16:creationId xmlns:a16="http://schemas.microsoft.com/office/drawing/2014/main" id="{5176B354-24F7-8728-CC56-4EA347F24119}"/>
              </a:ext>
            </a:extLst>
          </p:cNvPr>
          <p:cNvSpPr txBox="1"/>
          <p:nvPr/>
        </p:nvSpPr>
        <p:spPr>
          <a:xfrm>
            <a:off x="4114800" y="2971800"/>
            <a:ext cx="914400" cy="914400"/>
          </a:xfrm>
          <a:prstGeom prst="rect">
            <a:avLst/>
          </a:prstGeom>
          <a:noFill/>
        </p:spPr>
        <p:txBody>
          <a:bodyPr wrap="square" rtlCol="0">
            <a:spAutoFit/>
          </a:bodyPr>
          <a:lstStyle/>
          <a:p>
            <a:endParaRPr lang="el-GR" dirty="0"/>
          </a:p>
        </p:txBody>
      </p:sp>
      <p:sp>
        <p:nvSpPr>
          <p:cNvPr id="9" name="TextBox 8">
            <a:extLst>
              <a:ext uri="{FF2B5EF4-FFF2-40B4-BE49-F238E27FC236}">
                <a16:creationId xmlns:a16="http://schemas.microsoft.com/office/drawing/2014/main" id="{923F94C7-4CDD-A9FA-1E3B-3C33B28892C9}"/>
              </a:ext>
            </a:extLst>
          </p:cNvPr>
          <p:cNvSpPr txBox="1"/>
          <p:nvPr/>
        </p:nvSpPr>
        <p:spPr>
          <a:xfrm>
            <a:off x="5652120" y="1628800"/>
            <a:ext cx="3168352" cy="584775"/>
          </a:xfrm>
          <a:prstGeom prst="rect">
            <a:avLst/>
          </a:prstGeom>
          <a:noFill/>
        </p:spPr>
        <p:txBody>
          <a:bodyPr wrap="square" rtlCol="0">
            <a:spAutoFit/>
          </a:bodyPr>
          <a:lstStyle/>
          <a:p>
            <a:endParaRPr lang="el-GR" dirty="0"/>
          </a:p>
        </p:txBody>
      </p:sp>
      <p:graphicFrame>
        <p:nvGraphicFramePr>
          <p:cNvPr id="10" name="Πίνακας 10">
            <a:extLst>
              <a:ext uri="{FF2B5EF4-FFF2-40B4-BE49-F238E27FC236}">
                <a16:creationId xmlns:a16="http://schemas.microsoft.com/office/drawing/2014/main" id="{FFFF2886-9146-F539-ADBA-022459AD2C92}"/>
              </a:ext>
            </a:extLst>
          </p:cNvPr>
          <p:cNvGraphicFramePr>
            <a:graphicFrameLocks noGrp="1"/>
          </p:cNvGraphicFramePr>
          <p:nvPr>
            <p:extLst>
              <p:ext uri="{D42A27DB-BD31-4B8C-83A1-F6EECF244321}">
                <p14:modId xmlns:p14="http://schemas.microsoft.com/office/powerpoint/2010/main" val="3892199384"/>
              </p:ext>
            </p:extLst>
          </p:nvPr>
        </p:nvGraphicFramePr>
        <p:xfrm>
          <a:off x="802508" y="1462477"/>
          <a:ext cx="8255560" cy="3922762"/>
        </p:xfrm>
        <a:graphic>
          <a:graphicData uri="http://schemas.openxmlformats.org/drawingml/2006/table">
            <a:tbl>
              <a:tblPr firstRow="1" bandRow="1">
                <a:tableStyleId>{22838BEF-8BB2-4498-84A7-C5851F593DF1}</a:tableStyleId>
              </a:tblPr>
              <a:tblGrid>
                <a:gridCol w="4275201">
                  <a:extLst>
                    <a:ext uri="{9D8B030D-6E8A-4147-A177-3AD203B41FA5}">
                      <a16:colId xmlns:a16="http://schemas.microsoft.com/office/drawing/2014/main" val="1324378562"/>
                    </a:ext>
                  </a:extLst>
                </a:gridCol>
                <a:gridCol w="3980359">
                  <a:extLst>
                    <a:ext uri="{9D8B030D-6E8A-4147-A177-3AD203B41FA5}">
                      <a16:colId xmlns:a16="http://schemas.microsoft.com/office/drawing/2014/main" val="1382496969"/>
                    </a:ext>
                  </a:extLst>
                </a:gridCol>
              </a:tblGrid>
              <a:tr h="1727076">
                <a:tc>
                  <a:txBody>
                    <a:bodyPr/>
                    <a:lstStyle/>
                    <a:p>
                      <a:endParaRPr lang="el-GR" b="0" dirty="0"/>
                    </a:p>
                  </a:txBody>
                  <a:tcPr/>
                </a:tc>
                <a:tc>
                  <a:txBody>
                    <a:bodyPr/>
                    <a:lstStyle/>
                    <a:p>
                      <a:pPr algn="ctr"/>
                      <a:endParaRPr lang="en-US" b="0" dirty="0"/>
                    </a:p>
                    <a:p>
                      <a:pPr lvl="0" rtl="0"/>
                      <a:r>
                        <a:rPr lang="el-GR" sz="1350" b="1" kern="1200" dirty="0">
                          <a:solidFill>
                            <a:schemeClr val="dk1"/>
                          </a:solidFill>
                          <a:effectLst/>
                          <a:latin typeface="+mn-lt"/>
                          <a:ea typeface="+mn-ea"/>
                          <a:cs typeface="+mn-cs"/>
                        </a:rPr>
                        <a:t>-</a:t>
                      </a:r>
                      <a:r>
                        <a:rPr lang="el-GR" sz="1350" b="0" kern="1200" dirty="0">
                          <a:solidFill>
                            <a:schemeClr val="dk1"/>
                          </a:solidFill>
                          <a:effectLst/>
                          <a:latin typeface="+mn-lt"/>
                          <a:ea typeface="+mn-ea"/>
                          <a:cs typeface="+mn-cs"/>
                        </a:rPr>
                        <a:t> δραστηριότητες </a:t>
                      </a:r>
                      <a:r>
                        <a:rPr lang="el-GR" sz="1350" b="0" kern="1200" dirty="0" err="1">
                          <a:solidFill>
                            <a:schemeClr val="dk1"/>
                          </a:solidFill>
                          <a:effectLst/>
                          <a:latin typeface="+mn-lt"/>
                          <a:ea typeface="+mn-ea"/>
                          <a:cs typeface="+mn-cs"/>
                        </a:rPr>
                        <a:t>αυτοαξιολογητικές</a:t>
                      </a:r>
                      <a:r>
                        <a:rPr lang="el-GR" sz="1350" b="0" kern="1200" dirty="0">
                          <a:solidFill>
                            <a:schemeClr val="dk1"/>
                          </a:solidFill>
                          <a:effectLst/>
                          <a:latin typeface="+mn-lt"/>
                          <a:ea typeface="+mn-ea"/>
                          <a:cs typeface="+mn-cs"/>
                        </a:rPr>
                        <a:t> σε κάθε ενότητα μάθησης</a:t>
                      </a:r>
                    </a:p>
                    <a:p>
                      <a:pPr lvl="0" rtl="0"/>
                      <a:r>
                        <a:rPr lang="el-GR" sz="1350" b="0" kern="1200" dirty="0">
                          <a:solidFill>
                            <a:schemeClr val="dk1"/>
                          </a:solidFill>
                          <a:effectLst/>
                          <a:latin typeface="+mn-lt"/>
                          <a:ea typeface="+mn-ea"/>
                          <a:cs typeface="+mn-cs"/>
                        </a:rPr>
                        <a:t>-δραστηριότητες που ενισχύουν την κριτική σκέψη, </a:t>
                      </a:r>
                    </a:p>
                    <a:p>
                      <a:pPr lvl="0" rtl="0"/>
                      <a:r>
                        <a:rPr lang="el-GR" sz="1350" b="0" kern="1200" dirty="0">
                          <a:solidFill>
                            <a:schemeClr val="dk1"/>
                          </a:solidFill>
                          <a:effectLst/>
                          <a:latin typeface="+mn-lt"/>
                          <a:ea typeface="+mn-ea"/>
                          <a:cs typeface="+mn-cs"/>
                        </a:rPr>
                        <a:t>-δραστηριότητες που προωθούν την επικοινωνία, με ανατροφοδότηση για κάθε απάντηση.</a:t>
                      </a:r>
                      <a:endParaRPr lang="el-GR" b="0" dirty="0"/>
                    </a:p>
                  </a:txBody>
                  <a:tcPr/>
                </a:tc>
                <a:extLst>
                  <a:ext uri="{0D108BD9-81ED-4DB2-BD59-A6C34878D82A}">
                    <a16:rowId xmlns:a16="http://schemas.microsoft.com/office/drawing/2014/main" val="4120577382"/>
                  </a:ext>
                </a:extLst>
              </a:tr>
              <a:tr h="2195686">
                <a:tc>
                  <a:txBody>
                    <a:bodyPr/>
                    <a:lstStyle/>
                    <a:p>
                      <a:pPr algn="ctr"/>
                      <a:endParaRPr lang="el-GR" sz="1600" b="1" kern="1200" dirty="0">
                        <a:solidFill>
                          <a:schemeClr val="tx1"/>
                        </a:solidFill>
                        <a:latin typeface="Times New Roman" pitchFamily="18" charset="0"/>
                        <a:ea typeface="+mn-ea"/>
                        <a:cs typeface="+mn-cs"/>
                      </a:endParaRPr>
                    </a:p>
                  </a:txBody>
                  <a:tcPr/>
                </a:tc>
                <a:tc>
                  <a:txBody>
                    <a:bodyPr/>
                    <a:lstStyle/>
                    <a:p>
                      <a:pPr lvl="0" rtl="0"/>
                      <a:r>
                        <a:rPr lang="el-GR" sz="1350" kern="1200" dirty="0">
                          <a:solidFill>
                            <a:schemeClr val="dk1"/>
                          </a:solidFill>
                          <a:effectLst/>
                          <a:latin typeface="+mn-lt"/>
                          <a:ea typeface="+mn-ea"/>
                          <a:cs typeface="+mn-cs"/>
                        </a:rPr>
                        <a:t>-σαφής διατύπωση σκοπού και προσδοκώμενων αποτελεσμάτων.</a:t>
                      </a:r>
                    </a:p>
                    <a:p>
                      <a:pPr lvl="0" rtl="0"/>
                      <a:r>
                        <a:rPr lang="el-GR" sz="1350" kern="1200" dirty="0">
                          <a:solidFill>
                            <a:schemeClr val="dk1"/>
                          </a:solidFill>
                          <a:effectLst/>
                          <a:latin typeface="+mn-lt"/>
                          <a:ea typeface="+mn-ea"/>
                          <a:cs typeface="+mn-cs"/>
                        </a:rPr>
                        <a:t>-τα αποτελέσματα προάγουν την ανάπτυξη γνώσεων, δεξιοτήτων και στάσεων.</a:t>
                      </a:r>
                    </a:p>
                    <a:p>
                      <a:pPr lvl="0"/>
                      <a:r>
                        <a:rPr lang="el-GR" sz="1350" kern="1200" dirty="0">
                          <a:solidFill>
                            <a:schemeClr val="dk1"/>
                          </a:solidFill>
                          <a:effectLst/>
                          <a:latin typeface="+mn-lt"/>
                          <a:ea typeface="+mn-ea"/>
                          <a:cs typeface="+mn-cs"/>
                        </a:rPr>
                        <a:t>-Έλεγχος προόδου βάσει προσδοκώμενων αποτελεσμάτων.</a:t>
                      </a:r>
                    </a:p>
                    <a:p>
                      <a:pPr lvl="0" rtl="0"/>
                      <a:endParaRPr lang="el-GR" dirty="0"/>
                    </a:p>
                  </a:txBody>
                  <a:tcPr/>
                </a:tc>
                <a:extLst>
                  <a:ext uri="{0D108BD9-81ED-4DB2-BD59-A6C34878D82A}">
                    <a16:rowId xmlns:a16="http://schemas.microsoft.com/office/drawing/2014/main" val="946009756"/>
                  </a:ext>
                </a:extLst>
              </a:tr>
            </a:tbl>
          </a:graphicData>
        </a:graphic>
      </p:graphicFrame>
      <p:sp>
        <p:nvSpPr>
          <p:cNvPr id="11" name="TextBox 10">
            <a:extLst>
              <a:ext uri="{FF2B5EF4-FFF2-40B4-BE49-F238E27FC236}">
                <a16:creationId xmlns:a16="http://schemas.microsoft.com/office/drawing/2014/main" id="{5E4BD9DF-4502-B5CA-ABFC-FB7CE99ADDC5}"/>
              </a:ext>
            </a:extLst>
          </p:cNvPr>
          <p:cNvSpPr txBox="1"/>
          <p:nvPr/>
        </p:nvSpPr>
        <p:spPr>
          <a:xfrm>
            <a:off x="1043608" y="1890409"/>
            <a:ext cx="4536504" cy="646331"/>
          </a:xfrm>
          <a:prstGeom prst="rect">
            <a:avLst/>
          </a:prstGeom>
          <a:noFill/>
        </p:spPr>
        <p:txBody>
          <a:bodyPr wrap="square" rtlCol="0">
            <a:spAutoFit/>
          </a:bodyPr>
          <a:lstStyle/>
          <a:p>
            <a:r>
              <a:rPr lang="el-GR" sz="1800" b="1" dirty="0">
                <a:effectLst/>
                <a:latin typeface="Times New Roman" panose="02020603050405020304" pitchFamily="18" charset="0"/>
                <a:ea typeface="Calibri" panose="020F0502020204030204" pitchFamily="34" charset="0"/>
              </a:rPr>
              <a:t>6. Παροχή δυνατότητας </a:t>
            </a:r>
            <a:r>
              <a:rPr lang="el-GR" sz="1800" b="1" dirty="0" err="1">
                <a:effectLst/>
                <a:latin typeface="Times New Roman" panose="02020603050405020304" pitchFamily="18" charset="0"/>
                <a:ea typeface="Calibri" panose="020F0502020204030204" pitchFamily="34" charset="0"/>
              </a:rPr>
              <a:t>αναστοχασμού</a:t>
            </a:r>
            <a:r>
              <a:rPr lang="el-GR" sz="1800" b="1" dirty="0">
                <a:effectLst/>
                <a:latin typeface="Times New Roman" panose="02020603050405020304" pitchFamily="18" charset="0"/>
                <a:ea typeface="Calibri" panose="020F0502020204030204" pitchFamily="34" charset="0"/>
              </a:rPr>
              <a:t>- </a:t>
            </a:r>
            <a:r>
              <a:rPr lang="el-GR" sz="1800" b="1" dirty="0" err="1">
                <a:effectLst/>
                <a:latin typeface="Times New Roman" panose="02020603050405020304" pitchFamily="18" charset="0"/>
                <a:ea typeface="Calibri" panose="020F0502020204030204" pitchFamily="34" charset="0"/>
              </a:rPr>
              <a:t>αυτοαξιολόγησης</a:t>
            </a:r>
            <a:r>
              <a:rPr lang="el-GR" sz="1800" b="1" dirty="0">
                <a:effectLst/>
                <a:latin typeface="Times New Roman" panose="02020603050405020304" pitchFamily="18" charset="0"/>
                <a:ea typeface="Calibri" panose="020F0502020204030204" pitchFamily="34" charset="0"/>
              </a:rPr>
              <a:t> στον εκπαιδευόμενο</a:t>
            </a:r>
            <a:endParaRPr lang="el-GR" sz="1600" b="1" dirty="0"/>
          </a:p>
        </p:txBody>
      </p:sp>
      <p:sp>
        <p:nvSpPr>
          <p:cNvPr id="12" name="TextBox 11">
            <a:extLst>
              <a:ext uri="{FF2B5EF4-FFF2-40B4-BE49-F238E27FC236}">
                <a16:creationId xmlns:a16="http://schemas.microsoft.com/office/drawing/2014/main" id="{19053582-08BE-8CB3-BD01-CD617DEF958C}"/>
              </a:ext>
            </a:extLst>
          </p:cNvPr>
          <p:cNvSpPr txBox="1"/>
          <p:nvPr/>
        </p:nvSpPr>
        <p:spPr>
          <a:xfrm>
            <a:off x="827584" y="3789040"/>
            <a:ext cx="4298460" cy="1398460"/>
          </a:xfrm>
          <a:prstGeom prst="rect">
            <a:avLst/>
          </a:prstGeom>
          <a:noFill/>
        </p:spPr>
        <p:txBody>
          <a:bodyPr wrap="square" rtlCol="0">
            <a:spAutoFit/>
          </a:bodyPr>
          <a:lstStyle/>
          <a:p>
            <a:pPr algn="ctr">
              <a:lnSpc>
                <a:spcPct val="150000"/>
              </a:lnSpc>
              <a:spcAft>
                <a:spcPts val="800"/>
              </a:spcAft>
            </a:pPr>
            <a:r>
              <a:rPr lang="el-GR" sz="1800" b="1" dirty="0">
                <a:effectLst/>
                <a:latin typeface="Times New Roman" panose="02020603050405020304" pitchFamily="18" charset="0"/>
                <a:ea typeface="Calibri" panose="020F0502020204030204" pitchFamily="34" charset="0"/>
                <a:cs typeface="Arial" panose="020B0604020202020204" pitchFamily="34" charset="0"/>
              </a:rPr>
              <a:t>7. Σαφήνεια σκοπού και προσδοκώμενων μαθησιακών αποτελεσμάτων</a:t>
            </a:r>
            <a:endParaRPr lang="el-GR" sz="18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50000"/>
              </a:lnSpc>
              <a:spcAft>
                <a:spcPts val="800"/>
              </a:spcAft>
            </a:pPr>
            <a:endParaRPr lang="el-GR"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36765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8634" y="376164"/>
            <a:ext cx="7776864" cy="894493"/>
          </a:xfrm>
        </p:spPr>
        <p:txBody>
          <a:bodyPr>
            <a:noAutofit/>
          </a:bodyPr>
          <a:lstStyle/>
          <a:p>
            <a:pPr algn="ctr"/>
            <a:r>
              <a:rPr lang="el-GR" sz="3600" dirty="0"/>
              <a:t>9. Συμπεράσματα</a:t>
            </a:r>
            <a:br>
              <a:rPr lang="el-GR" sz="3600" dirty="0"/>
            </a:br>
            <a:r>
              <a:rPr lang="el-GR" sz="4000" baseline="30000" dirty="0"/>
              <a:t>     2ου  Ερευνητικού Ερωτήματος (4/5)</a:t>
            </a:r>
            <a:endParaRPr lang="el-GR" sz="4000" b="1" dirty="0"/>
          </a:p>
        </p:txBody>
      </p:sp>
      <p:sp>
        <p:nvSpPr>
          <p:cNvPr id="8" name="TextBox 7">
            <a:extLst>
              <a:ext uri="{FF2B5EF4-FFF2-40B4-BE49-F238E27FC236}">
                <a16:creationId xmlns:a16="http://schemas.microsoft.com/office/drawing/2014/main" id="{5176B354-24F7-8728-CC56-4EA347F24119}"/>
              </a:ext>
            </a:extLst>
          </p:cNvPr>
          <p:cNvSpPr txBox="1"/>
          <p:nvPr/>
        </p:nvSpPr>
        <p:spPr>
          <a:xfrm>
            <a:off x="4114800" y="2971800"/>
            <a:ext cx="914400" cy="914400"/>
          </a:xfrm>
          <a:prstGeom prst="rect">
            <a:avLst/>
          </a:prstGeom>
          <a:noFill/>
        </p:spPr>
        <p:txBody>
          <a:bodyPr wrap="square" rtlCol="0">
            <a:spAutoFit/>
          </a:bodyPr>
          <a:lstStyle/>
          <a:p>
            <a:endParaRPr lang="el-GR" dirty="0"/>
          </a:p>
        </p:txBody>
      </p:sp>
      <p:sp>
        <p:nvSpPr>
          <p:cNvPr id="9" name="TextBox 8">
            <a:extLst>
              <a:ext uri="{FF2B5EF4-FFF2-40B4-BE49-F238E27FC236}">
                <a16:creationId xmlns:a16="http://schemas.microsoft.com/office/drawing/2014/main" id="{923F94C7-4CDD-A9FA-1E3B-3C33B28892C9}"/>
              </a:ext>
            </a:extLst>
          </p:cNvPr>
          <p:cNvSpPr txBox="1"/>
          <p:nvPr/>
        </p:nvSpPr>
        <p:spPr>
          <a:xfrm>
            <a:off x="5652120" y="1628800"/>
            <a:ext cx="3168352" cy="584775"/>
          </a:xfrm>
          <a:prstGeom prst="rect">
            <a:avLst/>
          </a:prstGeom>
          <a:noFill/>
        </p:spPr>
        <p:txBody>
          <a:bodyPr wrap="square" rtlCol="0">
            <a:spAutoFit/>
          </a:bodyPr>
          <a:lstStyle/>
          <a:p>
            <a:endParaRPr lang="el-GR" dirty="0"/>
          </a:p>
        </p:txBody>
      </p:sp>
      <p:graphicFrame>
        <p:nvGraphicFramePr>
          <p:cNvPr id="10" name="Πίνακας 10">
            <a:extLst>
              <a:ext uri="{FF2B5EF4-FFF2-40B4-BE49-F238E27FC236}">
                <a16:creationId xmlns:a16="http://schemas.microsoft.com/office/drawing/2014/main" id="{FFFF2886-9146-F539-ADBA-022459AD2C92}"/>
              </a:ext>
            </a:extLst>
          </p:cNvPr>
          <p:cNvGraphicFramePr>
            <a:graphicFrameLocks noGrp="1"/>
          </p:cNvGraphicFramePr>
          <p:nvPr>
            <p:extLst>
              <p:ext uri="{D42A27DB-BD31-4B8C-83A1-F6EECF244321}">
                <p14:modId xmlns:p14="http://schemas.microsoft.com/office/powerpoint/2010/main" val="2228640872"/>
              </p:ext>
            </p:extLst>
          </p:nvPr>
        </p:nvGraphicFramePr>
        <p:xfrm>
          <a:off x="539552" y="1921187"/>
          <a:ext cx="8535028" cy="3901440"/>
        </p:xfrm>
        <a:graphic>
          <a:graphicData uri="http://schemas.openxmlformats.org/drawingml/2006/table">
            <a:tbl>
              <a:tblPr firstRow="1" bandRow="1">
                <a:tableStyleId>{22838BEF-8BB2-4498-84A7-C5851F593DF1}</a:tableStyleId>
              </a:tblPr>
              <a:tblGrid>
                <a:gridCol w="4419926">
                  <a:extLst>
                    <a:ext uri="{9D8B030D-6E8A-4147-A177-3AD203B41FA5}">
                      <a16:colId xmlns:a16="http://schemas.microsoft.com/office/drawing/2014/main" val="1324378562"/>
                    </a:ext>
                  </a:extLst>
                </a:gridCol>
                <a:gridCol w="4115102">
                  <a:extLst>
                    <a:ext uri="{9D8B030D-6E8A-4147-A177-3AD203B41FA5}">
                      <a16:colId xmlns:a16="http://schemas.microsoft.com/office/drawing/2014/main" val="1382496969"/>
                    </a:ext>
                  </a:extLst>
                </a:gridCol>
              </a:tblGrid>
              <a:tr h="1727076">
                <a:tc>
                  <a:txBody>
                    <a:bodyPr/>
                    <a:lstStyle/>
                    <a:p>
                      <a:endParaRPr lang="el-GR" sz="1200" b="0" dirty="0"/>
                    </a:p>
                  </a:txBody>
                  <a:tcPr/>
                </a:tc>
                <a:tc>
                  <a:txBody>
                    <a:bodyPr/>
                    <a:lstStyle/>
                    <a:p>
                      <a:pPr lvl="0" rtl="0"/>
                      <a:r>
                        <a:rPr lang="el-GR" sz="1200" b="0" kern="1200" dirty="0">
                          <a:solidFill>
                            <a:schemeClr val="dk1"/>
                          </a:solidFill>
                          <a:effectLst/>
                          <a:latin typeface="+mn-lt"/>
                          <a:ea typeface="+mn-ea"/>
                          <a:cs typeface="+mn-cs"/>
                        </a:rPr>
                        <a:t>-</a:t>
                      </a:r>
                      <a:r>
                        <a:rPr lang="el-GR" sz="1400" b="0" kern="1200" dirty="0" err="1">
                          <a:solidFill>
                            <a:schemeClr val="dk1"/>
                          </a:solidFill>
                          <a:effectLst/>
                          <a:latin typeface="+mn-lt"/>
                          <a:ea typeface="+mn-ea"/>
                          <a:cs typeface="+mn-cs"/>
                        </a:rPr>
                        <a:t>Πολυμεσική</a:t>
                      </a:r>
                      <a:r>
                        <a:rPr lang="el-GR" sz="1400" b="0" kern="1200" dirty="0">
                          <a:solidFill>
                            <a:schemeClr val="dk1"/>
                          </a:solidFill>
                          <a:effectLst/>
                          <a:latin typeface="+mn-lt"/>
                          <a:ea typeface="+mn-ea"/>
                          <a:cs typeface="+mn-cs"/>
                        </a:rPr>
                        <a:t> Αρχή (συνδυασμός κειμένου και εικόνας).</a:t>
                      </a:r>
                    </a:p>
                    <a:p>
                      <a:pPr lvl="0"/>
                      <a:r>
                        <a:rPr lang="el-GR" sz="1400" b="0" kern="1200" dirty="0">
                          <a:solidFill>
                            <a:schemeClr val="dk1"/>
                          </a:solidFill>
                          <a:effectLst/>
                          <a:latin typeface="+mn-lt"/>
                          <a:ea typeface="+mn-ea"/>
                          <a:cs typeface="+mn-cs"/>
                        </a:rPr>
                        <a:t>- Αρχή της Τροπικότητας (Στοιχεία αφήγησης).</a:t>
                      </a:r>
                    </a:p>
                    <a:p>
                      <a:pPr lvl="0"/>
                      <a:r>
                        <a:rPr lang="el-GR" sz="1400" b="0" kern="1200" dirty="0">
                          <a:solidFill>
                            <a:schemeClr val="dk1"/>
                          </a:solidFill>
                          <a:effectLst/>
                          <a:latin typeface="+mn-lt"/>
                          <a:ea typeface="+mn-ea"/>
                          <a:cs typeface="+mn-cs"/>
                        </a:rPr>
                        <a:t>- Αρχή της Συνοχής (Απουσία άσχετων πληροφοριών).</a:t>
                      </a:r>
                    </a:p>
                    <a:p>
                      <a:pPr lvl="0"/>
                      <a:r>
                        <a:rPr lang="el-GR" sz="1400" b="0" kern="1200" dirty="0">
                          <a:solidFill>
                            <a:schemeClr val="dk1"/>
                          </a:solidFill>
                          <a:effectLst/>
                          <a:latin typeface="+mn-lt"/>
                          <a:ea typeface="+mn-ea"/>
                          <a:cs typeface="+mn-cs"/>
                        </a:rPr>
                        <a:t> -Αρχή της Προσωποποίησης (Φιλική γλώσσα, δεύτερο πρόσωπο, ηχητική παρουσίαση γνωστικού αντικειμένου. Διαδραστικές δραστηριότητες).</a:t>
                      </a:r>
                    </a:p>
                    <a:p>
                      <a:pPr lvl="0"/>
                      <a:r>
                        <a:rPr lang="el-GR" sz="1400" b="0" kern="1200" dirty="0">
                          <a:solidFill>
                            <a:schemeClr val="dk1"/>
                          </a:solidFill>
                          <a:effectLst/>
                          <a:latin typeface="+mn-lt"/>
                          <a:ea typeface="+mn-ea"/>
                          <a:cs typeface="+mn-cs"/>
                        </a:rPr>
                        <a:t>- Αρχή της Φωνής (φιλικό ύφος ηχητικής παρουσίασης).</a:t>
                      </a:r>
                    </a:p>
                    <a:p>
                      <a:pPr lvl="0"/>
                      <a:r>
                        <a:rPr lang="el-GR" sz="1400" b="0" kern="1200" dirty="0">
                          <a:solidFill>
                            <a:schemeClr val="dk1"/>
                          </a:solidFill>
                          <a:effectLst/>
                          <a:latin typeface="+mn-lt"/>
                          <a:ea typeface="+mn-ea"/>
                          <a:cs typeface="+mn-cs"/>
                        </a:rPr>
                        <a:t>- Αρχή της Εικόνας (Φιλικός χαρακτήρας </a:t>
                      </a:r>
                      <a:r>
                        <a:rPr lang="en-US" sz="1400" b="0" kern="1200" dirty="0">
                          <a:solidFill>
                            <a:schemeClr val="dk1"/>
                          </a:solidFill>
                          <a:effectLst/>
                          <a:latin typeface="+mn-lt"/>
                          <a:ea typeface="+mn-ea"/>
                          <a:cs typeface="+mn-cs"/>
                        </a:rPr>
                        <a:t>Avatar</a:t>
                      </a:r>
                      <a:r>
                        <a:rPr lang="el-GR" sz="1400" b="0" kern="1200" dirty="0">
                          <a:solidFill>
                            <a:schemeClr val="dk1"/>
                          </a:solidFill>
                          <a:effectLst/>
                          <a:latin typeface="+mn-lt"/>
                          <a:ea typeface="+mn-ea"/>
                          <a:cs typeface="+mn-cs"/>
                        </a:rPr>
                        <a:t>).</a:t>
                      </a:r>
                    </a:p>
                    <a:p>
                      <a:pPr lvl="0"/>
                      <a:r>
                        <a:rPr lang="el-GR" sz="1400" b="0" kern="1200" dirty="0">
                          <a:solidFill>
                            <a:schemeClr val="dk1"/>
                          </a:solidFill>
                          <a:effectLst/>
                          <a:latin typeface="+mn-lt"/>
                          <a:ea typeface="+mn-ea"/>
                          <a:cs typeface="+mn-cs"/>
                        </a:rPr>
                        <a:t>- Αρχή της Κατάτμησης</a:t>
                      </a:r>
                      <a:r>
                        <a:rPr lang="en-US" sz="1400" b="0" kern="1200" dirty="0">
                          <a:solidFill>
                            <a:schemeClr val="dk1"/>
                          </a:solidFill>
                          <a:effectLst/>
                          <a:latin typeface="+mn-lt"/>
                          <a:ea typeface="+mn-ea"/>
                          <a:cs typeface="+mn-cs"/>
                        </a:rPr>
                        <a:t> (</a:t>
                      </a:r>
                      <a:r>
                        <a:rPr lang="el-GR" sz="1400" b="0" kern="1200" dirty="0">
                          <a:solidFill>
                            <a:schemeClr val="dk1"/>
                          </a:solidFill>
                          <a:effectLst/>
                          <a:latin typeface="+mn-lt"/>
                          <a:ea typeface="+mn-ea"/>
                          <a:cs typeface="+mn-cs"/>
                        </a:rPr>
                        <a:t>Τμηματική παρουσίαση γνωστικού αντικειμένου</a:t>
                      </a:r>
                      <a:r>
                        <a:rPr lang="en-US" sz="1400" b="0" kern="1200" dirty="0">
                          <a:solidFill>
                            <a:schemeClr val="dk1"/>
                          </a:solidFill>
                          <a:effectLst/>
                          <a:latin typeface="+mn-lt"/>
                          <a:ea typeface="+mn-ea"/>
                          <a:cs typeface="+mn-cs"/>
                        </a:rPr>
                        <a:t>, </a:t>
                      </a:r>
                      <a:r>
                        <a:rPr lang="el-GR" sz="1400" b="0" kern="1200" dirty="0">
                          <a:solidFill>
                            <a:schemeClr val="dk1"/>
                          </a:solidFill>
                          <a:effectLst/>
                          <a:latin typeface="+mn-lt"/>
                          <a:ea typeface="+mn-ea"/>
                          <a:cs typeface="+mn-cs"/>
                        </a:rPr>
                        <a:t>απουσία μακροσκελών κειμένων ).</a:t>
                      </a:r>
                    </a:p>
                    <a:p>
                      <a:pPr lvl="0"/>
                      <a:r>
                        <a:rPr lang="el-GR" sz="1400" b="0" kern="1200" dirty="0">
                          <a:solidFill>
                            <a:schemeClr val="dk1"/>
                          </a:solidFill>
                          <a:effectLst/>
                          <a:latin typeface="+mn-lt"/>
                          <a:ea typeface="+mn-ea"/>
                          <a:cs typeface="+mn-cs"/>
                        </a:rPr>
                        <a:t>-Αρχή της Σηματοδότησης (σαφείς οδηγίες, στοιχεία επισήμανσης).</a:t>
                      </a:r>
                    </a:p>
                    <a:p>
                      <a:pPr lvl="0"/>
                      <a:r>
                        <a:rPr lang="el-GR" sz="1400" b="0" kern="1200" dirty="0">
                          <a:solidFill>
                            <a:schemeClr val="dk1"/>
                          </a:solidFill>
                          <a:effectLst/>
                          <a:latin typeface="+mn-lt"/>
                          <a:ea typeface="+mn-ea"/>
                          <a:cs typeface="+mn-cs"/>
                        </a:rPr>
                        <a:t>- Αρχή της Προπαίδευσης (εισαγωγικές δραστηριότητες).</a:t>
                      </a:r>
                    </a:p>
                    <a:p>
                      <a:pPr algn="ctr"/>
                      <a:endParaRPr lang="el-GR" sz="1200" b="0" dirty="0"/>
                    </a:p>
                  </a:txBody>
                  <a:tcPr/>
                </a:tc>
                <a:extLst>
                  <a:ext uri="{0D108BD9-81ED-4DB2-BD59-A6C34878D82A}">
                    <a16:rowId xmlns:a16="http://schemas.microsoft.com/office/drawing/2014/main" val="4120577382"/>
                  </a:ext>
                </a:extLst>
              </a:tr>
            </a:tbl>
          </a:graphicData>
        </a:graphic>
      </p:graphicFrame>
      <p:sp>
        <p:nvSpPr>
          <p:cNvPr id="3" name="TextBox 2">
            <a:extLst>
              <a:ext uri="{FF2B5EF4-FFF2-40B4-BE49-F238E27FC236}">
                <a16:creationId xmlns:a16="http://schemas.microsoft.com/office/drawing/2014/main" id="{50238B21-F106-7D20-2684-DA7C6AC86FCF}"/>
              </a:ext>
            </a:extLst>
          </p:cNvPr>
          <p:cNvSpPr txBox="1"/>
          <p:nvPr/>
        </p:nvSpPr>
        <p:spPr>
          <a:xfrm>
            <a:off x="539552" y="3378368"/>
            <a:ext cx="4608512" cy="1015663"/>
          </a:xfrm>
          <a:prstGeom prst="rect">
            <a:avLst/>
          </a:prstGeom>
          <a:noFill/>
        </p:spPr>
        <p:txBody>
          <a:bodyPr wrap="square" rtlCol="0">
            <a:spAutoFit/>
          </a:bodyPr>
          <a:lstStyle/>
          <a:p>
            <a:pPr algn="ctr"/>
            <a:r>
              <a:rPr lang="el-GR" sz="1800" b="1" dirty="0">
                <a:effectLst/>
                <a:latin typeface="Times New Roman" panose="02020603050405020304" pitchFamily="18" charset="0"/>
                <a:ea typeface="Calibri" panose="020F0502020204030204" pitchFamily="34" charset="0"/>
                <a:cs typeface="Arial" panose="020B0604020202020204" pitchFamily="34" charset="0"/>
              </a:rPr>
              <a:t>8. Εφαρμογή αρχών Γνωστικής Θεωρίας </a:t>
            </a:r>
            <a:r>
              <a:rPr lang="el-GR" sz="1800" b="1" dirty="0" err="1">
                <a:effectLst/>
                <a:latin typeface="Times New Roman" panose="02020603050405020304" pitchFamily="18" charset="0"/>
                <a:ea typeface="Calibri" panose="020F0502020204030204" pitchFamily="34" charset="0"/>
                <a:cs typeface="Arial" panose="020B0604020202020204" pitchFamily="34" charset="0"/>
              </a:rPr>
              <a:t>Πολυμεσικής</a:t>
            </a:r>
            <a:r>
              <a:rPr lang="el-GR" sz="1800" b="1" dirty="0">
                <a:effectLst/>
                <a:latin typeface="Times New Roman" panose="02020603050405020304" pitchFamily="18" charset="0"/>
                <a:ea typeface="Calibri" panose="020F0502020204030204" pitchFamily="34" charset="0"/>
                <a:cs typeface="Arial" panose="020B0604020202020204" pitchFamily="34" charset="0"/>
              </a:rPr>
              <a:t> Μάθησης</a:t>
            </a:r>
            <a:endParaRPr lang="el-GR" sz="1800" dirty="0">
              <a:effectLst/>
              <a:latin typeface="Calibri" panose="020F0502020204030204" pitchFamily="34" charset="0"/>
              <a:ea typeface="Calibri" panose="020F0502020204030204" pitchFamily="34" charset="0"/>
              <a:cs typeface="Arial" panose="020B0604020202020204" pitchFamily="34" charset="0"/>
            </a:endParaRPr>
          </a:p>
          <a:p>
            <a:pPr algn="ctr"/>
            <a:endParaRPr lang="el-GR" dirty="0"/>
          </a:p>
        </p:txBody>
      </p:sp>
    </p:spTree>
    <p:extLst>
      <p:ext uri="{BB962C8B-B14F-4D97-AF65-F5344CB8AC3E}">
        <p14:creationId xmlns:p14="http://schemas.microsoft.com/office/powerpoint/2010/main" val="526308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1856" y="382780"/>
            <a:ext cx="7776864" cy="894493"/>
          </a:xfrm>
        </p:spPr>
        <p:txBody>
          <a:bodyPr>
            <a:noAutofit/>
          </a:bodyPr>
          <a:lstStyle/>
          <a:p>
            <a:pPr algn="ctr"/>
            <a:r>
              <a:rPr lang="el-GR" sz="3600" dirty="0"/>
              <a:t>9. Συμπεράσματα </a:t>
            </a:r>
            <a:br>
              <a:rPr lang="el-GR" sz="3600" dirty="0"/>
            </a:br>
            <a:r>
              <a:rPr lang="el-GR" sz="4000" baseline="30000" dirty="0"/>
              <a:t>     3ου  Ερευνητικού Ερωτήματος (5/5)</a:t>
            </a:r>
            <a:endParaRPr lang="el-GR" sz="4000" b="1" dirty="0"/>
          </a:p>
        </p:txBody>
      </p:sp>
      <p:sp>
        <p:nvSpPr>
          <p:cNvPr id="8" name="TextBox 7">
            <a:extLst>
              <a:ext uri="{FF2B5EF4-FFF2-40B4-BE49-F238E27FC236}">
                <a16:creationId xmlns:a16="http://schemas.microsoft.com/office/drawing/2014/main" id="{5176B354-24F7-8728-CC56-4EA347F24119}"/>
              </a:ext>
            </a:extLst>
          </p:cNvPr>
          <p:cNvSpPr txBox="1"/>
          <p:nvPr/>
        </p:nvSpPr>
        <p:spPr>
          <a:xfrm>
            <a:off x="4114800" y="2971800"/>
            <a:ext cx="914400" cy="914400"/>
          </a:xfrm>
          <a:prstGeom prst="rect">
            <a:avLst/>
          </a:prstGeom>
          <a:noFill/>
        </p:spPr>
        <p:txBody>
          <a:bodyPr wrap="square" rtlCol="0">
            <a:spAutoFit/>
          </a:bodyPr>
          <a:lstStyle/>
          <a:p>
            <a:endParaRPr lang="el-GR" dirty="0"/>
          </a:p>
        </p:txBody>
      </p:sp>
      <p:sp>
        <p:nvSpPr>
          <p:cNvPr id="9" name="TextBox 8">
            <a:extLst>
              <a:ext uri="{FF2B5EF4-FFF2-40B4-BE49-F238E27FC236}">
                <a16:creationId xmlns:a16="http://schemas.microsoft.com/office/drawing/2014/main" id="{923F94C7-4CDD-A9FA-1E3B-3C33B28892C9}"/>
              </a:ext>
            </a:extLst>
          </p:cNvPr>
          <p:cNvSpPr txBox="1"/>
          <p:nvPr/>
        </p:nvSpPr>
        <p:spPr>
          <a:xfrm>
            <a:off x="5652120" y="1628800"/>
            <a:ext cx="3168352" cy="584775"/>
          </a:xfrm>
          <a:prstGeom prst="rect">
            <a:avLst/>
          </a:prstGeom>
          <a:noFill/>
        </p:spPr>
        <p:txBody>
          <a:bodyPr wrap="square" rtlCol="0">
            <a:spAutoFit/>
          </a:bodyPr>
          <a:lstStyle/>
          <a:p>
            <a:endParaRPr lang="el-GR" dirty="0"/>
          </a:p>
        </p:txBody>
      </p:sp>
      <p:graphicFrame>
        <p:nvGraphicFramePr>
          <p:cNvPr id="10" name="Πίνακας 10">
            <a:extLst>
              <a:ext uri="{FF2B5EF4-FFF2-40B4-BE49-F238E27FC236}">
                <a16:creationId xmlns:a16="http://schemas.microsoft.com/office/drawing/2014/main" id="{FFFF2886-9146-F539-ADBA-022459AD2C92}"/>
              </a:ext>
            </a:extLst>
          </p:cNvPr>
          <p:cNvGraphicFramePr>
            <a:graphicFrameLocks noGrp="1"/>
          </p:cNvGraphicFramePr>
          <p:nvPr>
            <p:extLst>
              <p:ext uri="{D42A27DB-BD31-4B8C-83A1-F6EECF244321}">
                <p14:modId xmlns:p14="http://schemas.microsoft.com/office/powerpoint/2010/main" val="2983602137"/>
              </p:ext>
            </p:extLst>
          </p:nvPr>
        </p:nvGraphicFramePr>
        <p:xfrm>
          <a:off x="802508" y="1462477"/>
          <a:ext cx="8255560" cy="4344526"/>
        </p:xfrm>
        <a:graphic>
          <a:graphicData uri="http://schemas.openxmlformats.org/drawingml/2006/table">
            <a:tbl>
              <a:tblPr firstRow="1" bandRow="1">
                <a:tableStyleId>{22838BEF-8BB2-4498-84A7-C5851F593DF1}</a:tableStyleId>
              </a:tblPr>
              <a:tblGrid>
                <a:gridCol w="4275201">
                  <a:extLst>
                    <a:ext uri="{9D8B030D-6E8A-4147-A177-3AD203B41FA5}">
                      <a16:colId xmlns:a16="http://schemas.microsoft.com/office/drawing/2014/main" val="1324378562"/>
                    </a:ext>
                  </a:extLst>
                </a:gridCol>
                <a:gridCol w="3980359">
                  <a:extLst>
                    <a:ext uri="{9D8B030D-6E8A-4147-A177-3AD203B41FA5}">
                      <a16:colId xmlns:a16="http://schemas.microsoft.com/office/drawing/2014/main" val="1382496969"/>
                    </a:ext>
                  </a:extLst>
                </a:gridCol>
              </a:tblGrid>
              <a:tr h="1246443">
                <a:tc>
                  <a:txBody>
                    <a:bodyPr/>
                    <a:lstStyle/>
                    <a:p>
                      <a:endParaRPr lang="el-GR" b="0" dirty="0"/>
                    </a:p>
                  </a:txBody>
                  <a:tcPr/>
                </a:tc>
                <a:tc>
                  <a:txBody>
                    <a:bodyPr/>
                    <a:lstStyle/>
                    <a:p>
                      <a:pPr lvl="0" rtl="0"/>
                      <a:r>
                        <a:rPr lang="el-GR" sz="1350" b="0" kern="1200" dirty="0">
                          <a:solidFill>
                            <a:schemeClr val="dk1"/>
                          </a:solidFill>
                          <a:effectLst/>
                          <a:latin typeface="+mn-lt"/>
                          <a:ea typeface="+mn-ea"/>
                          <a:cs typeface="+mn-cs"/>
                        </a:rPr>
                        <a:t>-Απλή αφήγηση</a:t>
                      </a:r>
                    </a:p>
                    <a:p>
                      <a:pPr lvl="0"/>
                      <a:r>
                        <a:rPr lang="el-GR" sz="1350" b="0" kern="1200" dirty="0">
                          <a:solidFill>
                            <a:schemeClr val="dk1"/>
                          </a:solidFill>
                          <a:effectLst/>
                          <a:latin typeface="+mn-lt"/>
                          <a:ea typeface="+mn-ea"/>
                          <a:cs typeface="+mn-cs"/>
                        </a:rPr>
                        <a:t>-</a:t>
                      </a:r>
                      <a:r>
                        <a:rPr lang="el-GR" sz="1350" b="0" kern="1200" dirty="0" err="1">
                          <a:solidFill>
                            <a:schemeClr val="dk1"/>
                          </a:solidFill>
                          <a:effectLst/>
                          <a:latin typeface="+mn-lt"/>
                          <a:ea typeface="+mn-ea"/>
                          <a:cs typeface="+mn-cs"/>
                        </a:rPr>
                        <a:t>Πολυτροπικά</a:t>
                      </a:r>
                      <a:r>
                        <a:rPr lang="el-GR" sz="1350" b="0" kern="1200" dirty="0">
                          <a:solidFill>
                            <a:schemeClr val="dk1"/>
                          </a:solidFill>
                          <a:effectLst/>
                          <a:latin typeface="+mn-lt"/>
                          <a:ea typeface="+mn-ea"/>
                          <a:cs typeface="+mn-cs"/>
                        </a:rPr>
                        <a:t> κείμενα</a:t>
                      </a:r>
                    </a:p>
                    <a:p>
                      <a:pPr lvl="0"/>
                      <a:r>
                        <a:rPr lang="el-GR" sz="1350" b="0" kern="1200" dirty="0">
                          <a:solidFill>
                            <a:schemeClr val="dk1"/>
                          </a:solidFill>
                          <a:effectLst/>
                          <a:latin typeface="+mn-lt"/>
                          <a:ea typeface="+mn-ea"/>
                          <a:cs typeface="+mn-cs"/>
                        </a:rPr>
                        <a:t>-Κατανόηση</a:t>
                      </a:r>
                    </a:p>
                    <a:p>
                      <a:pPr lvl="0"/>
                      <a:r>
                        <a:rPr lang="el-GR" sz="1350" b="0" kern="1200" dirty="0">
                          <a:solidFill>
                            <a:schemeClr val="dk1"/>
                          </a:solidFill>
                          <a:effectLst/>
                          <a:latin typeface="+mn-lt"/>
                          <a:ea typeface="+mn-ea"/>
                          <a:cs typeface="+mn-cs"/>
                        </a:rPr>
                        <a:t>-</a:t>
                      </a:r>
                      <a:r>
                        <a:rPr lang="el-GR" sz="1350" b="0" kern="1200" dirty="0" err="1">
                          <a:solidFill>
                            <a:schemeClr val="dk1"/>
                          </a:solidFill>
                          <a:effectLst/>
                          <a:latin typeface="+mn-lt"/>
                          <a:ea typeface="+mn-ea"/>
                          <a:cs typeface="+mn-cs"/>
                        </a:rPr>
                        <a:t>Αληλεπίδραση</a:t>
                      </a:r>
                      <a:r>
                        <a:rPr lang="el-GR" sz="1350" b="0" kern="1200" dirty="0">
                          <a:solidFill>
                            <a:schemeClr val="dk1"/>
                          </a:solidFill>
                          <a:effectLst/>
                          <a:latin typeface="+mn-lt"/>
                          <a:ea typeface="+mn-ea"/>
                          <a:cs typeface="+mn-cs"/>
                        </a:rPr>
                        <a:t>.</a:t>
                      </a:r>
                    </a:p>
                    <a:p>
                      <a:pPr lvl="0"/>
                      <a:r>
                        <a:rPr lang="el-GR" sz="1350" b="0" kern="1200" dirty="0">
                          <a:solidFill>
                            <a:schemeClr val="dk1"/>
                          </a:solidFill>
                          <a:effectLst/>
                          <a:latin typeface="+mn-lt"/>
                          <a:ea typeface="+mn-ea"/>
                          <a:cs typeface="+mn-cs"/>
                        </a:rPr>
                        <a:t>-Εύκολα εφαρμόσιμο</a:t>
                      </a:r>
                    </a:p>
                    <a:p>
                      <a:pPr lvl="0"/>
                      <a:r>
                        <a:rPr lang="el-GR" sz="1350" b="0" kern="1200" dirty="0">
                          <a:solidFill>
                            <a:schemeClr val="dk1"/>
                          </a:solidFill>
                          <a:effectLst/>
                          <a:latin typeface="+mn-lt"/>
                          <a:ea typeface="+mn-ea"/>
                          <a:cs typeface="+mn-cs"/>
                        </a:rPr>
                        <a:t>-Σωστά δομημένο, με σαφείς στόχους και προσδοκώμενα μαθησιακά αποτελέσματα</a:t>
                      </a:r>
                    </a:p>
                    <a:p>
                      <a:pPr lvl="0"/>
                      <a:r>
                        <a:rPr lang="el-GR" sz="1350" b="0" kern="1200" dirty="0">
                          <a:solidFill>
                            <a:schemeClr val="dk1"/>
                          </a:solidFill>
                          <a:effectLst/>
                          <a:latin typeface="+mn-lt"/>
                          <a:ea typeface="+mn-ea"/>
                          <a:cs typeface="+mn-cs"/>
                        </a:rPr>
                        <a:t>-Περιεκτικό περιεχόμενο</a:t>
                      </a:r>
                    </a:p>
                    <a:p>
                      <a:pPr lvl="0"/>
                      <a:r>
                        <a:rPr lang="el-GR" sz="1350" b="0" kern="1200" dirty="0">
                          <a:solidFill>
                            <a:schemeClr val="dk1"/>
                          </a:solidFill>
                          <a:effectLst/>
                          <a:latin typeface="+mn-lt"/>
                          <a:ea typeface="+mn-ea"/>
                          <a:cs typeface="+mn-cs"/>
                        </a:rPr>
                        <a:t>-Χρήση συνεντεύξεων </a:t>
                      </a:r>
                    </a:p>
                    <a:p>
                      <a:pPr algn="ctr"/>
                      <a:endParaRPr lang="en-US" b="0" dirty="0"/>
                    </a:p>
                  </a:txBody>
                  <a:tcPr/>
                </a:tc>
                <a:extLst>
                  <a:ext uri="{0D108BD9-81ED-4DB2-BD59-A6C34878D82A}">
                    <a16:rowId xmlns:a16="http://schemas.microsoft.com/office/drawing/2014/main" val="4120577382"/>
                  </a:ext>
                </a:extLst>
              </a:tr>
              <a:tr h="2195686">
                <a:tc>
                  <a:txBody>
                    <a:bodyPr/>
                    <a:lstStyle/>
                    <a:p>
                      <a:pPr algn="ctr"/>
                      <a:endParaRPr lang="el-GR" sz="1600" b="1" kern="1200" dirty="0">
                        <a:solidFill>
                          <a:schemeClr val="tx1"/>
                        </a:solidFill>
                        <a:latin typeface="Times New Roman" pitchFamily="18" charset="0"/>
                        <a:ea typeface="+mn-ea"/>
                        <a:cs typeface="+mn-cs"/>
                      </a:endParaRPr>
                    </a:p>
                  </a:txBody>
                  <a:tcPr/>
                </a:tc>
                <a:tc>
                  <a:txBody>
                    <a:bodyPr/>
                    <a:lstStyle/>
                    <a:p>
                      <a:pPr lvl="0" rtl="0"/>
                      <a:r>
                        <a:rPr lang="el-GR" sz="1350" kern="1200" dirty="0">
                          <a:solidFill>
                            <a:schemeClr val="dk1"/>
                          </a:solidFill>
                          <a:effectLst/>
                          <a:latin typeface="+mn-lt"/>
                          <a:ea typeface="+mn-ea"/>
                          <a:cs typeface="+mn-cs"/>
                        </a:rPr>
                        <a:t>-Ενσωμάτωση υποτίτλων</a:t>
                      </a:r>
                    </a:p>
                    <a:p>
                      <a:pPr lvl="0"/>
                      <a:r>
                        <a:rPr lang="el-GR" sz="1350" kern="1200" dirty="0">
                          <a:solidFill>
                            <a:schemeClr val="dk1"/>
                          </a:solidFill>
                          <a:effectLst/>
                          <a:latin typeface="+mn-lt"/>
                          <a:ea typeface="+mn-ea"/>
                          <a:cs typeface="+mn-cs"/>
                        </a:rPr>
                        <a:t>-Συνοπτική απόδοση μακροσκελών κειμένων</a:t>
                      </a:r>
                    </a:p>
                    <a:p>
                      <a:pPr lvl="0"/>
                      <a:r>
                        <a:rPr lang="el-GR" sz="1350" kern="1200" dirty="0">
                          <a:solidFill>
                            <a:schemeClr val="dk1"/>
                          </a:solidFill>
                          <a:effectLst/>
                          <a:latin typeface="+mn-lt"/>
                          <a:ea typeface="+mn-ea"/>
                          <a:cs typeface="+mn-cs"/>
                        </a:rPr>
                        <a:t>-Συμπερίληψη πηγών για περαιτέρω μελέτη</a:t>
                      </a:r>
                    </a:p>
                    <a:p>
                      <a:pPr lvl="0"/>
                      <a:r>
                        <a:rPr lang="el-GR" sz="1350" kern="1200" dirty="0">
                          <a:solidFill>
                            <a:schemeClr val="dk1"/>
                          </a:solidFill>
                          <a:effectLst/>
                          <a:latin typeface="+mn-lt"/>
                          <a:ea typeface="+mn-ea"/>
                          <a:cs typeface="+mn-cs"/>
                        </a:rPr>
                        <a:t>-Χρήση εικόνων με κίνηση.</a:t>
                      </a:r>
                    </a:p>
                    <a:p>
                      <a:pPr lvl="0"/>
                      <a:r>
                        <a:rPr lang="el-GR" sz="1350" kern="1200" dirty="0">
                          <a:solidFill>
                            <a:schemeClr val="dk1"/>
                          </a:solidFill>
                          <a:effectLst/>
                          <a:latin typeface="+mn-lt"/>
                          <a:ea typeface="+mn-ea"/>
                          <a:cs typeface="+mn-cs"/>
                        </a:rPr>
                        <a:t>-Διαίρεση σε μικρότερες ενότητες</a:t>
                      </a:r>
                    </a:p>
                    <a:p>
                      <a:pPr lvl="0"/>
                      <a:r>
                        <a:rPr lang="el-GR" sz="1350" kern="1200" dirty="0">
                          <a:solidFill>
                            <a:schemeClr val="dk1"/>
                          </a:solidFill>
                          <a:effectLst/>
                          <a:latin typeface="+mn-lt"/>
                          <a:ea typeface="+mn-ea"/>
                          <a:cs typeface="+mn-cs"/>
                        </a:rPr>
                        <a:t>-Δημιουργία φόρουμ συζητήσεων</a:t>
                      </a:r>
                      <a:endParaRPr lang="el-GR" dirty="0"/>
                    </a:p>
                  </a:txBody>
                  <a:tcPr/>
                </a:tc>
                <a:extLst>
                  <a:ext uri="{0D108BD9-81ED-4DB2-BD59-A6C34878D82A}">
                    <a16:rowId xmlns:a16="http://schemas.microsoft.com/office/drawing/2014/main" val="946009756"/>
                  </a:ext>
                </a:extLst>
              </a:tr>
            </a:tbl>
          </a:graphicData>
        </a:graphic>
      </p:graphicFrame>
      <p:sp>
        <p:nvSpPr>
          <p:cNvPr id="11" name="TextBox 10">
            <a:extLst>
              <a:ext uri="{FF2B5EF4-FFF2-40B4-BE49-F238E27FC236}">
                <a16:creationId xmlns:a16="http://schemas.microsoft.com/office/drawing/2014/main" id="{5E4BD9DF-4502-B5CA-ABFC-FB7CE99ADDC5}"/>
              </a:ext>
            </a:extLst>
          </p:cNvPr>
          <p:cNvSpPr txBox="1"/>
          <p:nvPr/>
        </p:nvSpPr>
        <p:spPr>
          <a:xfrm>
            <a:off x="1932698" y="2316397"/>
            <a:ext cx="2088232" cy="615553"/>
          </a:xfrm>
          <a:prstGeom prst="rect">
            <a:avLst/>
          </a:prstGeom>
          <a:noFill/>
        </p:spPr>
        <p:txBody>
          <a:bodyPr wrap="square" rtlCol="0">
            <a:spAutoFit/>
          </a:bodyPr>
          <a:lstStyle/>
          <a:p>
            <a:r>
              <a:rPr lang="el-GR" sz="1800" b="1" dirty="0">
                <a:ea typeface="Calibri" panose="020F0502020204030204" pitchFamily="34" charset="0"/>
                <a:cs typeface="Arial" panose="020B0604020202020204" pitchFamily="34" charset="0"/>
              </a:rPr>
              <a:t>9. </a:t>
            </a:r>
            <a:r>
              <a:rPr lang="el-GR" sz="1800" b="1" dirty="0">
                <a:effectLst/>
                <a:latin typeface="Times New Roman" panose="02020603050405020304" pitchFamily="18" charset="0"/>
                <a:ea typeface="Calibri" panose="020F0502020204030204" pitchFamily="34" charset="0"/>
                <a:cs typeface="Arial" panose="020B0604020202020204" pitchFamily="34" charset="0"/>
              </a:rPr>
              <a:t>Δυνατά σημεία</a:t>
            </a:r>
            <a:endParaRPr lang="el-GR" sz="1800" dirty="0">
              <a:effectLst/>
              <a:latin typeface="Calibri" panose="020F0502020204030204" pitchFamily="34" charset="0"/>
              <a:ea typeface="Calibri" panose="020F0502020204030204" pitchFamily="34" charset="0"/>
              <a:cs typeface="Arial" panose="020B0604020202020204" pitchFamily="34" charset="0"/>
            </a:endParaRPr>
          </a:p>
          <a:p>
            <a:endParaRPr lang="el-GR" sz="1600" b="1" dirty="0"/>
          </a:p>
        </p:txBody>
      </p:sp>
      <p:sp>
        <p:nvSpPr>
          <p:cNvPr id="3" name="TextBox 2">
            <a:extLst>
              <a:ext uri="{FF2B5EF4-FFF2-40B4-BE49-F238E27FC236}">
                <a16:creationId xmlns:a16="http://schemas.microsoft.com/office/drawing/2014/main" id="{9B816AFF-33F0-1D0C-C6E2-852DA4B57356}"/>
              </a:ext>
            </a:extLst>
          </p:cNvPr>
          <p:cNvSpPr txBox="1"/>
          <p:nvPr/>
        </p:nvSpPr>
        <p:spPr>
          <a:xfrm>
            <a:off x="1578078" y="4256607"/>
            <a:ext cx="2797472" cy="369332"/>
          </a:xfrm>
          <a:prstGeom prst="rect">
            <a:avLst/>
          </a:prstGeom>
          <a:noFill/>
        </p:spPr>
        <p:txBody>
          <a:bodyPr wrap="square" rtlCol="0">
            <a:spAutoFit/>
          </a:bodyPr>
          <a:lstStyle/>
          <a:p>
            <a:r>
              <a:rPr lang="el-GR" sz="1800" b="1" dirty="0">
                <a:cs typeface="Arial" panose="020B0604020202020204" pitchFamily="34" charset="0"/>
              </a:rPr>
              <a:t>10. Προτάσεις βελτίωσης </a:t>
            </a:r>
            <a:endParaRPr lang="el-GR" sz="1600" b="1" dirty="0"/>
          </a:p>
        </p:txBody>
      </p:sp>
    </p:spTree>
    <p:extLst>
      <p:ext uri="{BB962C8B-B14F-4D97-AF65-F5344CB8AC3E}">
        <p14:creationId xmlns:p14="http://schemas.microsoft.com/office/powerpoint/2010/main" val="2613824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24136" y="404664"/>
            <a:ext cx="9252520" cy="648072"/>
          </a:xfrm>
        </p:spPr>
        <p:txBody>
          <a:bodyPr>
            <a:noAutofit/>
          </a:bodyPr>
          <a:lstStyle/>
          <a:p>
            <a:r>
              <a:rPr lang="el-GR" sz="3600" dirty="0"/>
              <a:t>10. Περιορισμοί έρευνας- Προτάσεις για μελλοντική έρευνα</a:t>
            </a:r>
            <a:endParaRPr lang="el-GR" sz="4000" b="1" dirty="0"/>
          </a:p>
        </p:txBody>
      </p:sp>
      <p:sp>
        <p:nvSpPr>
          <p:cNvPr id="3" name="TextBox 2">
            <a:extLst>
              <a:ext uri="{FF2B5EF4-FFF2-40B4-BE49-F238E27FC236}">
                <a16:creationId xmlns:a16="http://schemas.microsoft.com/office/drawing/2014/main" id="{8C31A267-CCAB-A273-5CEE-E3118D986FFD}"/>
              </a:ext>
            </a:extLst>
          </p:cNvPr>
          <p:cNvSpPr txBox="1"/>
          <p:nvPr/>
        </p:nvSpPr>
        <p:spPr>
          <a:xfrm>
            <a:off x="1224136" y="1628800"/>
            <a:ext cx="7704856" cy="3785652"/>
          </a:xfrm>
          <a:prstGeom prst="rect">
            <a:avLst/>
          </a:prstGeom>
          <a:noFill/>
        </p:spPr>
        <p:txBody>
          <a:bodyPr wrap="square" rtlCol="0">
            <a:spAutoFit/>
          </a:bodyPr>
          <a:lstStyle/>
          <a:p>
            <a:r>
              <a:rPr lang="el-GR" u="sng" dirty="0"/>
              <a:t>Περιορισμοί έρευνας:</a:t>
            </a:r>
          </a:p>
          <a:p>
            <a:pPr marL="342900" indent="-342900">
              <a:buFont typeface="Courier New" panose="02070309020205020404" pitchFamily="49" charset="0"/>
              <a:buChar char="o"/>
            </a:pPr>
            <a:r>
              <a:rPr lang="el-GR" dirty="0"/>
              <a:t> Το δείγμα της έρευνας είναι μικρό σε αριθμό.</a:t>
            </a:r>
          </a:p>
          <a:p>
            <a:pPr marL="342900" indent="-342900">
              <a:buFont typeface="Courier New" panose="02070309020205020404" pitchFamily="49" charset="0"/>
              <a:buChar char="o"/>
            </a:pPr>
            <a:r>
              <a:rPr lang="el-GR" dirty="0"/>
              <a:t> Το εκπαιδευτικό υλικό </a:t>
            </a:r>
            <a:r>
              <a:rPr lang="el-GR"/>
              <a:t>δεν χρησιμοποιήθηκε </a:t>
            </a:r>
            <a:r>
              <a:rPr lang="el-GR" dirty="0"/>
              <a:t>ως </a:t>
            </a:r>
            <a:r>
              <a:rPr lang="el-GR"/>
              <a:t>συμπληρωματικό υλικό </a:t>
            </a:r>
            <a:r>
              <a:rPr lang="el-GR" dirty="0"/>
              <a:t>μιας ολοκληρωμένης εκπαιδευτικής παρέμβασης.</a:t>
            </a:r>
          </a:p>
          <a:p>
            <a:pPr marL="342900" indent="-342900">
              <a:buFont typeface="Courier New" panose="02070309020205020404" pitchFamily="49" charset="0"/>
              <a:buChar char="o"/>
            </a:pPr>
            <a:endParaRPr lang="el-GR" dirty="0"/>
          </a:p>
          <a:p>
            <a:r>
              <a:rPr lang="el-GR" u="sng" dirty="0"/>
              <a:t>Προτάσεις για μελλοντική έρευνα:</a:t>
            </a:r>
          </a:p>
          <a:p>
            <a:pPr marL="342900" indent="-342900">
              <a:buFont typeface="Courier New" panose="02070309020205020404" pitchFamily="49" charset="0"/>
              <a:buChar char="o"/>
            </a:pPr>
            <a:r>
              <a:rPr lang="el-GR" dirty="0"/>
              <a:t>Αξιοποίηση εκπαιδευτικού υλικού στο πλαίσιο παρέμβασης, προκειμένου να αποτιμηθούν τα αποτελέσματά του από εκπαιδευόμενους.</a:t>
            </a:r>
          </a:p>
        </p:txBody>
      </p:sp>
    </p:spTree>
    <p:extLst>
      <p:ext uri="{BB962C8B-B14F-4D97-AF65-F5344CB8AC3E}">
        <p14:creationId xmlns:p14="http://schemas.microsoft.com/office/powerpoint/2010/main" val="578922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Θέση περιεχομένου 1">
            <a:extLst>
              <a:ext uri="{FF2B5EF4-FFF2-40B4-BE49-F238E27FC236}">
                <a16:creationId xmlns:a16="http://schemas.microsoft.com/office/drawing/2014/main" id="{302F4B97-6DB5-9A59-47B4-4CE373768B9E}"/>
              </a:ext>
            </a:extLst>
          </p:cNvPr>
          <p:cNvSpPr>
            <a:spLocks noGrp="1"/>
          </p:cNvSpPr>
          <p:nvPr>
            <p:ph idx="1"/>
          </p:nvPr>
        </p:nvSpPr>
        <p:spPr>
          <a:xfrm>
            <a:off x="1338646" y="2079713"/>
            <a:ext cx="6778205" cy="1852376"/>
          </a:xfrm>
        </p:spPr>
        <p:txBody>
          <a:bodyPr>
            <a:normAutofit fontScale="77500" lnSpcReduction="20000"/>
          </a:bodyPr>
          <a:lstStyle/>
          <a:p>
            <a:r>
              <a:rPr lang="el-GR" sz="2400" dirty="0">
                <a:effectLst>
                  <a:outerShdw blurRad="38100" dist="38100" dir="2700000" algn="tl">
                    <a:srgbClr val="000000">
                      <a:alpha val="43137"/>
                    </a:srgbClr>
                  </a:outerShdw>
                </a:effectLst>
              </a:rPr>
              <a:t>κ. Αναστασιάδη Παναγιώτη, Καθηγητή Πανεπιστημίου Κρήτης</a:t>
            </a:r>
          </a:p>
          <a:p>
            <a:pPr lvl="0"/>
            <a:r>
              <a:rPr lang="el-GR" sz="2400" dirty="0">
                <a:effectLst>
                  <a:outerShdw blurRad="38100" dist="38100" dir="2700000" algn="tl">
                    <a:srgbClr val="000000">
                      <a:alpha val="43137"/>
                    </a:srgbClr>
                  </a:outerShdw>
                </a:effectLst>
              </a:rPr>
              <a:t>κ. Εμμανουήλ Χαλκιαδάκη, ΕΔΙΠ ΠΤΔΕ Πανεπιστημίου Κρήτης</a:t>
            </a:r>
          </a:p>
          <a:p>
            <a:pPr lvl="0"/>
            <a:r>
              <a:rPr lang="el-GR" sz="2400" dirty="0">
                <a:effectLst>
                  <a:outerShdw blurRad="38100" dist="38100" dir="2700000" algn="tl">
                    <a:srgbClr val="000000">
                      <a:alpha val="43137"/>
                    </a:srgbClr>
                  </a:outerShdw>
                </a:effectLst>
              </a:rPr>
              <a:t>κ. Κωνσταντίνο Χριστίδη, Ε.Ε.Π. ΠΤΔΕ του Πανεπιστημίου Κρήτης</a:t>
            </a:r>
          </a:p>
          <a:p>
            <a:endParaRPr lang="el-GR" dirty="0"/>
          </a:p>
        </p:txBody>
      </p:sp>
      <p:sp>
        <p:nvSpPr>
          <p:cNvPr id="17" name="Τίτλος 2">
            <a:extLst>
              <a:ext uri="{FF2B5EF4-FFF2-40B4-BE49-F238E27FC236}">
                <a16:creationId xmlns:a16="http://schemas.microsoft.com/office/drawing/2014/main" id="{95CC977F-2920-DA09-2C5B-F3F07A328776}"/>
              </a:ext>
            </a:extLst>
          </p:cNvPr>
          <p:cNvSpPr>
            <a:spLocks noGrp="1"/>
          </p:cNvSpPr>
          <p:nvPr>
            <p:ph type="title"/>
          </p:nvPr>
        </p:nvSpPr>
        <p:spPr>
          <a:xfrm>
            <a:off x="1475656" y="404663"/>
            <a:ext cx="7039694" cy="1035853"/>
          </a:xfrm>
        </p:spPr>
        <p:txBody>
          <a:bodyPr>
            <a:normAutofit/>
          </a:bodyPr>
          <a:lstStyle/>
          <a:p>
            <a:r>
              <a:rPr lang="el-GR" sz="3600" dirty="0"/>
              <a:t>Ευχαριστίες</a:t>
            </a:r>
          </a:p>
        </p:txBody>
      </p:sp>
      <p:grpSp>
        <p:nvGrpSpPr>
          <p:cNvPr id="18" name="4 - Ομάδα">
            <a:extLst>
              <a:ext uri="{FF2B5EF4-FFF2-40B4-BE49-F238E27FC236}">
                <a16:creationId xmlns:a16="http://schemas.microsoft.com/office/drawing/2014/main" id="{967B5BDD-A648-FDFA-1F2F-510A8B08F035}"/>
              </a:ext>
            </a:extLst>
          </p:cNvPr>
          <p:cNvGrpSpPr/>
          <p:nvPr/>
        </p:nvGrpSpPr>
        <p:grpSpPr>
          <a:xfrm>
            <a:off x="1355068" y="1579536"/>
            <a:ext cx="6834214" cy="573664"/>
            <a:chOff x="0" y="49732"/>
            <a:chExt cx="6834214" cy="573664"/>
          </a:xfrm>
          <a:solidFill>
            <a:schemeClr val="accent1">
              <a:lumMod val="75000"/>
            </a:schemeClr>
          </a:solidFill>
          <a:scene3d>
            <a:camera prst="orthographicFront"/>
            <a:lightRig rig="flat" dir="t"/>
          </a:scene3d>
        </p:grpSpPr>
        <p:sp>
          <p:nvSpPr>
            <p:cNvPr id="19" name="5 - Στρογγυλεμένο ορθογώνιο">
              <a:extLst>
                <a:ext uri="{FF2B5EF4-FFF2-40B4-BE49-F238E27FC236}">
                  <a16:creationId xmlns:a16="http://schemas.microsoft.com/office/drawing/2014/main" id="{4760654B-2C66-93C1-90B0-48306E43C401}"/>
                </a:ext>
              </a:extLst>
            </p:cNvPr>
            <p:cNvSpPr/>
            <p:nvPr/>
          </p:nvSpPr>
          <p:spPr>
            <a:xfrm>
              <a:off x="0" y="49732"/>
              <a:ext cx="6834214" cy="573664"/>
            </a:xfrm>
            <a:prstGeom prst="roundRect">
              <a:avLst/>
            </a:prstGeom>
            <a:grpFill/>
            <a:sp3d prstMaterial="dkEdge">
              <a:bevelT w="8200" h="38100"/>
            </a:sp3d>
          </p:spPr>
          <p:style>
            <a:lnRef idx="0">
              <a:schemeClr val="lt1">
                <a:hueOff val="0"/>
                <a:satOff val="0"/>
                <a:lumOff val="0"/>
                <a:alphaOff val="0"/>
              </a:schemeClr>
            </a:lnRef>
            <a:fillRef idx="2">
              <a:schemeClr val="accent6">
                <a:hueOff val="0"/>
                <a:satOff val="0"/>
                <a:lumOff val="0"/>
                <a:alphaOff val="0"/>
              </a:schemeClr>
            </a:fillRef>
            <a:effectRef idx="1">
              <a:schemeClr val="accent6">
                <a:hueOff val="0"/>
                <a:satOff val="0"/>
                <a:lumOff val="0"/>
                <a:alphaOff val="0"/>
              </a:schemeClr>
            </a:effectRef>
            <a:fontRef idx="minor">
              <a:schemeClr val="dk1"/>
            </a:fontRef>
          </p:style>
        </p:sp>
        <p:sp>
          <p:nvSpPr>
            <p:cNvPr id="20" name="Στρογγυλεμένο ορθογώνιο 4">
              <a:extLst>
                <a:ext uri="{FF2B5EF4-FFF2-40B4-BE49-F238E27FC236}">
                  <a16:creationId xmlns:a16="http://schemas.microsoft.com/office/drawing/2014/main" id="{18C1FEC8-BA31-595C-D421-6BFDAD1837B8}"/>
                </a:ext>
              </a:extLst>
            </p:cNvPr>
            <p:cNvSpPr/>
            <p:nvPr/>
          </p:nvSpPr>
          <p:spPr>
            <a:xfrm>
              <a:off x="28004" y="77736"/>
              <a:ext cx="6778206" cy="517656"/>
            </a:xfrm>
            <a:prstGeom prst="rect">
              <a:avLst/>
            </a:prstGeom>
            <a:grpFill/>
            <a:ln>
              <a:solidFill>
                <a:schemeClr val="tx1"/>
              </a:solidFill>
            </a:ln>
            <a:sp3d/>
          </p:spPr>
          <p:style>
            <a:lnRef idx="0">
              <a:scrgbClr r="0" g="0" b="0"/>
            </a:lnRef>
            <a:fillRef idx="0">
              <a:scrgbClr r="0" g="0" b="0"/>
            </a:fillRef>
            <a:effectRef idx="0">
              <a:scrgbClr r="0" g="0" b="0"/>
            </a:effectRef>
            <a:fontRef idx="minor">
              <a:schemeClr val="dk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l-GR" b="1" dirty="0">
                  <a:solidFill>
                    <a:schemeClr val="bg1"/>
                  </a:solidFill>
                  <a:effectLst>
                    <a:outerShdw blurRad="38100" dist="38100" dir="2700000" algn="tl">
                      <a:srgbClr val="000000">
                        <a:alpha val="43137"/>
                      </a:srgbClr>
                    </a:outerShdw>
                  </a:effectLst>
                </a:rPr>
                <a:t>Στην τριμελή επιτροπή επίβλεψης</a:t>
              </a:r>
              <a:endParaRPr lang="en-GB" b="1" kern="1200" dirty="0">
                <a:solidFill>
                  <a:schemeClr val="bg1"/>
                </a:solidFill>
                <a:effectLst>
                  <a:outerShdw blurRad="38100" dist="38100" dir="2700000" algn="tl">
                    <a:srgbClr val="000000">
                      <a:alpha val="43137"/>
                    </a:srgbClr>
                  </a:outerShdw>
                </a:effectLst>
              </a:endParaRPr>
            </a:p>
          </p:txBody>
        </p:sp>
      </p:grpSp>
      <p:grpSp>
        <p:nvGrpSpPr>
          <p:cNvPr id="21" name="4 - Ομάδα">
            <a:extLst>
              <a:ext uri="{FF2B5EF4-FFF2-40B4-BE49-F238E27FC236}">
                <a16:creationId xmlns:a16="http://schemas.microsoft.com/office/drawing/2014/main" id="{D3910E13-C027-5EEB-C3B1-E4F8A41BD01C}"/>
              </a:ext>
            </a:extLst>
          </p:cNvPr>
          <p:cNvGrpSpPr/>
          <p:nvPr/>
        </p:nvGrpSpPr>
        <p:grpSpPr>
          <a:xfrm>
            <a:off x="1357570" y="3991459"/>
            <a:ext cx="6834214" cy="573664"/>
            <a:chOff x="0" y="49732"/>
            <a:chExt cx="6834214" cy="573664"/>
          </a:xfrm>
          <a:solidFill>
            <a:schemeClr val="accent1">
              <a:lumMod val="75000"/>
            </a:schemeClr>
          </a:solidFill>
          <a:scene3d>
            <a:camera prst="orthographicFront"/>
            <a:lightRig rig="flat" dir="t"/>
          </a:scene3d>
        </p:grpSpPr>
        <p:sp>
          <p:nvSpPr>
            <p:cNvPr id="22" name="5 - Στρογγυλεμένο ορθογώνιο">
              <a:extLst>
                <a:ext uri="{FF2B5EF4-FFF2-40B4-BE49-F238E27FC236}">
                  <a16:creationId xmlns:a16="http://schemas.microsoft.com/office/drawing/2014/main" id="{CA2CBD85-F8A1-AA7F-F90E-A315FEF907DC}"/>
                </a:ext>
              </a:extLst>
            </p:cNvPr>
            <p:cNvSpPr/>
            <p:nvPr/>
          </p:nvSpPr>
          <p:spPr>
            <a:xfrm>
              <a:off x="0" y="49732"/>
              <a:ext cx="6834214" cy="573664"/>
            </a:xfrm>
            <a:prstGeom prst="roundRect">
              <a:avLst/>
            </a:prstGeom>
            <a:grpFill/>
            <a:sp3d prstMaterial="dkEdge">
              <a:bevelT w="8200" h="38100"/>
            </a:sp3d>
          </p:spPr>
          <p:style>
            <a:lnRef idx="0">
              <a:schemeClr val="lt1">
                <a:hueOff val="0"/>
                <a:satOff val="0"/>
                <a:lumOff val="0"/>
                <a:alphaOff val="0"/>
              </a:schemeClr>
            </a:lnRef>
            <a:fillRef idx="2">
              <a:schemeClr val="accent6">
                <a:hueOff val="0"/>
                <a:satOff val="0"/>
                <a:lumOff val="0"/>
                <a:alphaOff val="0"/>
              </a:schemeClr>
            </a:fillRef>
            <a:effectRef idx="1">
              <a:schemeClr val="accent6">
                <a:hueOff val="0"/>
                <a:satOff val="0"/>
                <a:lumOff val="0"/>
                <a:alphaOff val="0"/>
              </a:schemeClr>
            </a:effectRef>
            <a:fontRef idx="minor">
              <a:schemeClr val="dk1"/>
            </a:fontRef>
          </p:style>
        </p:sp>
        <p:sp>
          <p:nvSpPr>
            <p:cNvPr id="23" name="Στρογγυλεμένο ορθογώνιο 4">
              <a:extLst>
                <a:ext uri="{FF2B5EF4-FFF2-40B4-BE49-F238E27FC236}">
                  <a16:creationId xmlns:a16="http://schemas.microsoft.com/office/drawing/2014/main" id="{D03564F2-0BC8-3163-DFFF-B92B08147689}"/>
                </a:ext>
              </a:extLst>
            </p:cNvPr>
            <p:cNvSpPr/>
            <p:nvPr/>
          </p:nvSpPr>
          <p:spPr>
            <a:xfrm>
              <a:off x="28004" y="77736"/>
              <a:ext cx="6778206" cy="517656"/>
            </a:xfrm>
            <a:prstGeom prst="rect">
              <a:avLst/>
            </a:prstGeom>
            <a:grpFill/>
            <a:ln>
              <a:solidFill>
                <a:schemeClr val="tx1"/>
              </a:solidFill>
            </a:ln>
            <a:sp3d/>
          </p:spPr>
          <p:style>
            <a:lnRef idx="0">
              <a:scrgbClr r="0" g="0" b="0"/>
            </a:lnRef>
            <a:fillRef idx="0">
              <a:scrgbClr r="0" g="0" b="0"/>
            </a:fillRef>
            <a:effectRef idx="0">
              <a:scrgbClr r="0" g="0" b="0"/>
            </a:effectRef>
            <a:fontRef idx="minor">
              <a:schemeClr val="dk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l-GR" b="1" dirty="0">
                  <a:solidFill>
                    <a:schemeClr val="bg1"/>
                  </a:solidFill>
                  <a:effectLst>
                    <a:outerShdw blurRad="38100" dist="38100" dir="2700000" algn="tl">
                      <a:srgbClr val="000000">
                        <a:alpha val="43137"/>
                      </a:srgbClr>
                    </a:outerShdw>
                  </a:effectLst>
                </a:rPr>
                <a:t>Στους συμμετέχοντες στην έρευνα</a:t>
              </a:r>
              <a:endParaRPr lang="en-GB" b="1" kern="1200" dirty="0">
                <a:solidFill>
                  <a:schemeClr val="bg1"/>
                </a:solidFill>
                <a:effectLst>
                  <a:outerShdw blurRad="38100" dist="38100" dir="2700000" algn="tl">
                    <a:srgbClr val="000000">
                      <a:alpha val="43137"/>
                    </a:srgbClr>
                  </a:outerShdw>
                </a:effectLst>
              </a:endParaRPr>
            </a:p>
          </p:txBody>
        </p:sp>
      </p:grpSp>
      <p:grpSp>
        <p:nvGrpSpPr>
          <p:cNvPr id="24" name="4 - Ομάδα">
            <a:extLst>
              <a:ext uri="{FF2B5EF4-FFF2-40B4-BE49-F238E27FC236}">
                <a16:creationId xmlns:a16="http://schemas.microsoft.com/office/drawing/2014/main" id="{82E2C850-F841-5471-1E87-069DB644A454}"/>
              </a:ext>
            </a:extLst>
          </p:cNvPr>
          <p:cNvGrpSpPr/>
          <p:nvPr/>
        </p:nvGrpSpPr>
        <p:grpSpPr>
          <a:xfrm>
            <a:off x="1355068" y="4807346"/>
            <a:ext cx="6834214" cy="573664"/>
            <a:chOff x="0" y="49732"/>
            <a:chExt cx="6834214" cy="573664"/>
          </a:xfrm>
          <a:solidFill>
            <a:schemeClr val="accent1">
              <a:lumMod val="75000"/>
            </a:schemeClr>
          </a:solidFill>
          <a:scene3d>
            <a:camera prst="orthographicFront"/>
            <a:lightRig rig="flat" dir="t"/>
          </a:scene3d>
        </p:grpSpPr>
        <p:sp>
          <p:nvSpPr>
            <p:cNvPr id="25" name="5 - Στρογγυλεμένο ορθογώνιο">
              <a:extLst>
                <a:ext uri="{FF2B5EF4-FFF2-40B4-BE49-F238E27FC236}">
                  <a16:creationId xmlns:a16="http://schemas.microsoft.com/office/drawing/2014/main" id="{558C1016-91C5-E20F-6CD3-1BED5DAAA324}"/>
                </a:ext>
              </a:extLst>
            </p:cNvPr>
            <p:cNvSpPr/>
            <p:nvPr/>
          </p:nvSpPr>
          <p:spPr>
            <a:xfrm>
              <a:off x="0" y="49732"/>
              <a:ext cx="6834214" cy="573664"/>
            </a:xfrm>
            <a:prstGeom prst="roundRect">
              <a:avLst/>
            </a:prstGeom>
            <a:grpFill/>
            <a:sp3d prstMaterial="dkEdge">
              <a:bevelT w="8200" h="38100"/>
            </a:sp3d>
          </p:spPr>
          <p:style>
            <a:lnRef idx="0">
              <a:schemeClr val="lt1">
                <a:hueOff val="0"/>
                <a:satOff val="0"/>
                <a:lumOff val="0"/>
                <a:alphaOff val="0"/>
              </a:schemeClr>
            </a:lnRef>
            <a:fillRef idx="2">
              <a:schemeClr val="accent6">
                <a:hueOff val="0"/>
                <a:satOff val="0"/>
                <a:lumOff val="0"/>
                <a:alphaOff val="0"/>
              </a:schemeClr>
            </a:fillRef>
            <a:effectRef idx="1">
              <a:schemeClr val="accent6">
                <a:hueOff val="0"/>
                <a:satOff val="0"/>
                <a:lumOff val="0"/>
                <a:alphaOff val="0"/>
              </a:schemeClr>
            </a:effectRef>
            <a:fontRef idx="minor">
              <a:schemeClr val="dk1"/>
            </a:fontRef>
          </p:style>
        </p:sp>
        <p:sp>
          <p:nvSpPr>
            <p:cNvPr id="26" name="Στρογγυλεμένο ορθογώνιο 4">
              <a:extLst>
                <a:ext uri="{FF2B5EF4-FFF2-40B4-BE49-F238E27FC236}">
                  <a16:creationId xmlns:a16="http://schemas.microsoft.com/office/drawing/2014/main" id="{B71879CC-5613-E159-C5F0-0A319604AF7E}"/>
                </a:ext>
              </a:extLst>
            </p:cNvPr>
            <p:cNvSpPr/>
            <p:nvPr/>
          </p:nvSpPr>
          <p:spPr>
            <a:xfrm>
              <a:off x="28004" y="77736"/>
              <a:ext cx="6778206" cy="517656"/>
            </a:xfrm>
            <a:prstGeom prst="rect">
              <a:avLst/>
            </a:prstGeom>
            <a:grpFill/>
            <a:ln>
              <a:solidFill>
                <a:schemeClr val="tx1"/>
              </a:solidFill>
            </a:ln>
            <a:sp3d/>
          </p:spPr>
          <p:style>
            <a:lnRef idx="0">
              <a:scrgbClr r="0" g="0" b="0"/>
            </a:lnRef>
            <a:fillRef idx="0">
              <a:scrgbClr r="0" g="0" b="0"/>
            </a:fillRef>
            <a:effectRef idx="0">
              <a:scrgbClr r="0" g="0" b="0"/>
            </a:effectRef>
            <a:fontRef idx="minor">
              <a:schemeClr val="dk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l-GR" b="1" dirty="0">
                  <a:solidFill>
                    <a:schemeClr val="bg1"/>
                  </a:solidFill>
                  <a:effectLst>
                    <a:outerShdw blurRad="38100" dist="38100" dir="2700000" algn="tl">
                      <a:srgbClr val="000000">
                        <a:alpha val="43137"/>
                      </a:srgbClr>
                    </a:outerShdw>
                  </a:effectLst>
                </a:rPr>
                <a:t>Στην οικογένειά μου</a:t>
              </a:r>
              <a:endParaRPr lang="en-GB" b="1" kern="1200" dirty="0">
                <a:solidFill>
                  <a:schemeClr val="bg1"/>
                </a:solidFill>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val="36782994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477641" y="2852936"/>
            <a:ext cx="7632848" cy="584775"/>
          </a:xfrm>
          <a:prstGeom prst="rect">
            <a:avLst/>
          </a:prstGeom>
        </p:spPr>
        <p:txBody>
          <a:bodyPr wrap="square">
            <a:spAutoFit/>
          </a:bodyPr>
          <a:lstStyle/>
          <a:p>
            <a:r>
              <a:rPr lang="el-GR" sz="3200" dirty="0"/>
              <a:t>Σας ευχαριστώ για την προσοχή σας!!</a:t>
            </a:r>
          </a:p>
        </p:txBody>
      </p:sp>
    </p:spTree>
    <p:extLst>
      <p:ext uri="{BB962C8B-B14F-4D97-AF65-F5344CB8AC3E}">
        <p14:creationId xmlns:p14="http://schemas.microsoft.com/office/powerpoint/2010/main" val="102612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1. Σκοπός </a:t>
            </a:r>
            <a:endParaRPr lang="el-GR" sz="3600" b="1" dirty="0"/>
          </a:p>
        </p:txBody>
      </p:sp>
      <p:sp>
        <p:nvSpPr>
          <p:cNvPr id="5" name="TextBox 4">
            <a:extLst>
              <a:ext uri="{FF2B5EF4-FFF2-40B4-BE49-F238E27FC236}">
                <a16:creationId xmlns:a16="http://schemas.microsoft.com/office/drawing/2014/main" id="{E17394C5-D597-BEB3-5F23-7BC84ED58A68}"/>
              </a:ext>
            </a:extLst>
          </p:cNvPr>
          <p:cNvSpPr txBox="1"/>
          <p:nvPr/>
        </p:nvSpPr>
        <p:spPr>
          <a:xfrm>
            <a:off x="971600" y="1536174"/>
            <a:ext cx="7920880" cy="4832092"/>
          </a:xfrm>
          <a:prstGeom prst="rect">
            <a:avLst/>
          </a:prstGeom>
          <a:noFill/>
        </p:spPr>
        <p:txBody>
          <a:bodyPr wrap="square" rtlCol="0">
            <a:spAutoFit/>
          </a:bodyPr>
          <a:lstStyle/>
          <a:p>
            <a:r>
              <a:rPr lang="el-GR" sz="2200" u="sng" dirty="0"/>
              <a:t>Σκοπός </a:t>
            </a:r>
            <a:r>
              <a:rPr lang="el-GR" sz="2200" dirty="0"/>
              <a:t>της παρούσας διπλωματικής εργασίας είναι:</a:t>
            </a:r>
            <a:br>
              <a:rPr lang="el-GR" sz="2200" dirty="0"/>
            </a:br>
            <a:endParaRPr lang="el-GR" sz="2200" dirty="0"/>
          </a:p>
          <a:p>
            <a:pPr marL="342900" indent="-342900">
              <a:buFont typeface="Courier New" panose="02070309020205020404" pitchFamily="49" charset="0"/>
              <a:buChar char="o"/>
            </a:pPr>
            <a:r>
              <a:rPr lang="el-GR" sz="2200" dirty="0"/>
              <a:t>ο σχεδιασμός και η υλοποίηση </a:t>
            </a:r>
            <a:r>
              <a:rPr lang="el-GR" sz="2200" dirty="0" err="1"/>
              <a:t>διαδραστικού</a:t>
            </a:r>
            <a:r>
              <a:rPr lang="el-GR" sz="2200" dirty="0"/>
              <a:t> εκπαιδευτικού υλικού για ενήλικες, σχετικά με τη ζωή και το μαρτύριο των Τεσσάρων Νεομαρτύρων Γεώργιο, Αγγελή, Μανουήλ και Νικόλαο.</a:t>
            </a:r>
            <a:br>
              <a:rPr lang="el-GR" sz="2200" dirty="0"/>
            </a:br>
            <a:endParaRPr lang="el-GR" sz="2200" dirty="0"/>
          </a:p>
          <a:p>
            <a:pPr marL="342900" indent="-342900">
              <a:buFont typeface="Courier New" panose="02070309020205020404" pitchFamily="49" charset="0"/>
              <a:buChar char="o"/>
            </a:pPr>
            <a:r>
              <a:rPr lang="el-GR" sz="2200" dirty="0"/>
              <a:t>η αξιοποίηση της μεθόδου της </a:t>
            </a:r>
            <a:r>
              <a:rPr lang="el-GR" sz="2200" dirty="0" err="1"/>
              <a:t>ΕξΑΕ</a:t>
            </a:r>
            <a:r>
              <a:rPr lang="el-GR" sz="2200" dirty="0"/>
              <a:t>, των αρχών σχεδιασμού ΕΥ που έχουν προταθεί από τους θεωρητικούς του πεδίου</a:t>
            </a:r>
            <a:br>
              <a:rPr lang="el-GR" sz="2200" dirty="0"/>
            </a:br>
            <a:r>
              <a:rPr lang="el-GR" sz="2200" dirty="0"/>
              <a:t> </a:t>
            </a:r>
          </a:p>
          <a:p>
            <a:pPr marL="342900" indent="-342900">
              <a:buFont typeface="Courier New" panose="02070309020205020404" pitchFamily="49" charset="0"/>
              <a:buChar char="o"/>
            </a:pPr>
            <a:r>
              <a:rPr lang="el-GR" sz="2200" dirty="0"/>
              <a:t> η χρήση ψηφιακών εφαρμογών όπως </a:t>
            </a:r>
            <a:r>
              <a:rPr lang="el-GR" sz="2200" dirty="0" err="1"/>
              <a:t>Actionbound</a:t>
            </a:r>
            <a:r>
              <a:rPr lang="el-GR" sz="2200" dirty="0"/>
              <a:t>, </a:t>
            </a:r>
            <a:r>
              <a:rPr lang="el-GR" sz="2200" dirty="0" err="1"/>
              <a:t>GoogleMaps</a:t>
            </a:r>
            <a:r>
              <a:rPr lang="el-GR" sz="2200" dirty="0"/>
              <a:t> κ.ά.</a:t>
            </a:r>
            <a:br>
              <a:rPr lang="el-GR" sz="2200" dirty="0"/>
            </a:br>
            <a:endParaRPr lang="el-GR" sz="2200" dirty="0"/>
          </a:p>
          <a:p>
            <a:pPr marL="342900" indent="-342900" algn="just">
              <a:buFont typeface="Courier New" panose="02070309020205020404" pitchFamily="49" charset="0"/>
              <a:buChar char="o"/>
            </a:pPr>
            <a:r>
              <a:rPr lang="el-GR" sz="2200" dirty="0"/>
              <a:t>η αποτίμηση του εν λόγω Ε.Υ. από ειδικούς στην </a:t>
            </a:r>
            <a:r>
              <a:rPr lang="el-GR" sz="2200" dirty="0" err="1"/>
              <a:t>ΕξΑΕ</a:t>
            </a:r>
            <a:endParaRPr lang="el-GR" sz="2200" dirty="0"/>
          </a:p>
        </p:txBody>
      </p:sp>
    </p:spTree>
    <p:extLst>
      <p:ext uri="{BB962C8B-B14F-4D97-AF65-F5344CB8AC3E}">
        <p14:creationId xmlns:p14="http://schemas.microsoft.com/office/powerpoint/2010/main" val="672648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διπλωματικής </a:t>
            </a:r>
            <a:endParaRPr lang="el-GR" sz="3600" b="1" dirty="0"/>
          </a:p>
        </p:txBody>
      </p:sp>
      <p:sp>
        <p:nvSpPr>
          <p:cNvPr id="3" name="TextBox 2">
            <a:extLst>
              <a:ext uri="{FF2B5EF4-FFF2-40B4-BE49-F238E27FC236}">
                <a16:creationId xmlns:a16="http://schemas.microsoft.com/office/drawing/2014/main" id="{08547E9F-755F-293A-B33E-67264D88DB63}"/>
              </a:ext>
            </a:extLst>
          </p:cNvPr>
          <p:cNvSpPr txBox="1"/>
          <p:nvPr/>
        </p:nvSpPr>
        <p:spPr>
          <a:xfrm>
            <a:off x="855018" y="1268760"/>
            <a:ext cx="7776864" cy="5016758"/>
          </a:xfrm>
          <a:prstGeom prst="rect">
            <a:avLst/>
          </a:prstGeom>
          <a:noFill/>
        </p:spPr>
        <p:txBody>
          <a:bodyPr wrap="square" rtlCol="0">
            <a:spAutoFit/>
          </a:bodyPr>
          <a:lstStyle/>
          <a:p>
            <a:r>
              <a:rPr lang="el-GR" sz="2000" u="sng" dirty="0"/>
              <a:t>Σημασία και αναγκαιότητα διερεύνησης του θέματος:</a:t>
            </a:r>
          </a:p>
          <a:p>
            <a:pPr marL="342900" indent="-342900" algn="just">
              <a:buFont typeface="Courier New" panose="02070309020205020404" pitchFamily="49" charset="0"/>
              <a:buChar char="o"/>
            </a:pPr>
            <a:r>
              <a:rPr lang="el-GR" sz="2000" dirty="0"/>
              <a:t>Η παρούσα εργασία καλύπτει ένα ερευνητικό κενό. </a:t>
            </a:r>
          </a:p>
          <a:p>
            <a:pPr marL="342900" indent="-342900" algn="just">
              <a:buFont typeface="Courier New" panose="02070309020205020404" pitchFamily="49" charset="0"/>
              <a:buChar char="o"/>
            </a:pPr>
            <a:r>
              <a:rPr lang="el-GR" sz="2000" dirty="0"/>
              <a:t>Στο Ε.Υ. παρουσιάζεται </a:t>
            </a:r>
            <a:r>
              <a:rPr lang="el-GR" sz="2000" dirty="0" err="1"/>
              <a:t>νεοευρεθέν</a:t>
            </a:r>
            <a:r>
              <a:rPr lang="el-GR" sz="2000" dirty="0"/>
              <a:t> ιστορικό υλικό.</a:t>
            </a:r>
          </a:p>
          <a:p>
            <a:pPr marL="342900" indent="-342900" algn="just">
              <a:buFont typeface="Courier New" panose="02070309020205020404" pitchFamily="49" charset="0"/>
              <a:buChar char="o"/>
            </a:pPr>
            <a:r>
              <a:rPr lang="el-GR" sz="2000" dirty="0"/>
              <a:t>Αποκαθίσταται η ιστορική αλήθεια.</a:t>
            </a:r>
          </a:p>
          <a:p>
            <a:pPr algn="just"/>
            <a:endParaRPr lang="el-GR" sz="2000" dirty="0"/>
          </a:p>
          <a:p>
            <a:pPr algn="just"/>
            <a:r>
              <a:rPr lang="el-GR" sz="2000" u="sng" dirty="0"/>
              <a:t>Συνεισφορά:</a:t>
            </a:r>
          </a:p>
          <a:p>
            <a:pPr marL="342900" indent="-342900" algn="just">
              <a:buFont typeface="Courier New" panose="02070309020205020404" pitchFamily="49" charset="0"/>
              <a:buChar char="o"/>
            </a:pPr>
            <a:r>
              <a:rPr lang="el-GR" sz="2000" dirty="0"/>
              <a:t>Η παρουσίαση της ζωής και του Μαρτυρίου των αγίων με τη χρήση ΤΠΕ και </a:t>
            </a:r>
            <a:r>
              <a:rPr lang="el-GR" sz="2000" dirty="0" err="1"/>
              <a:t>διαδραστικών</a:t>
            </a:r>
            <a:r>
              <a:rPr lang="el-GR" sz="2000" dirty="0"/>
              <a:t> βίντεο σε συνδυασμό με τη δυνατότητα ελέγχου προόδου και ανατροφοδότησης επιχειρείται για πρώτη φορά.</a:t>
            </a:r>
          </a:p>
          <a:p>
            <a:pPr marL="342900" indent="-342900" algn="just">
              <a:buFont typeface="Courier New" panose="02070309020205020404" pitchFamily="49" charset="0"/>
              <a:buChar char="o"/>
            </a:pPr>
            <a:r>
              <a:rPr lang="el-GR" sz="2000" dirty="0"/>
              <a:t>Το ΕΥ θα εμπλουτίσει τις γνώσεις των εκπαιδευόμενων για το θέμα, αλλά και θα ενισχύσει την ιστορική τους σκέψη και συνείδηση, καθώς και τη σχέση τους με την τοπική πολιτισμική κληρονομιά.</a:t>
            </a:r>
          </a:p>
          <a:p>
            <a:pPr marL="342900" indent="-342900" algn="just">
              <a:buFont typeface="Courier New" panose="02070309020205020404" pitchFamily="49" charset="0"/>
              <a:buChar char="o"/>
            </a:pPr>
            <a:r>
              <a:rPr lang="el-GR" sz="2000" dirty="0"/>
              <a:t>Τα Ε.Υ. και με τα νέα στοιχεία που παραθέτει, θα αποτελέσει  αφορμή για περεταίρω έρευνα και επεξεργασία. </a:t>
            </a:r>
          </a:p>
          <a:p>
            <a:pPr marL="342900" indent="-342900" algn="just">
              <a:buFont typeface="Courier New" panose="02070309020205020404" pitchFamily="49" charset="0"/>
              <a:buChar char="o"/>
            </a:pPr>
            <a:endParaRPr lang="el-GR" sz="2000" dirty="0"/>
          </a:p>
          <a:p>
            <a:pPr marL="342900" indent="-342900" algn="just">
              <a:buFont typeface="Courier New" panose="02070309020205020404" pitchFamily="49" charset="0"/>
              <a:buChar char="o"/>
            </a:pPr>
            <a:endParaRPr lang="el-GR" sz="2000" dirty="0"/>
          </a:p>
        </p:txBody>
      </p:sp>
    </p:spTree>
    <p:extLst>
      <p:ext uri="{BB962C8B-B14F-4D97-AF65-F5344CB8AC3E}">
        <p14:creationId xmlns:p14="http://schemas.microsoft.com/office/powerpoint/2010/main" val="2790992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3. Ερευνητικά Ερωτήματα </a:t>
            </a:r>
            <a:endParaRPr lang="el-GR" sz="4000" b="1" dirty="0"/>
          </a:p>
        </p:txBody>
      </p:sp>
      <p:sp>
        <p:nvSpPr>
          <p:cNvPr id="6" name="Ορθογώνιο: Στρογγύλεμα γωνιών 5">
            <a:extLst>
              <a:ext uri="{FF2B5EF4-FFF2-40B4-BE49-F238E27FC236}">
                <a16:creationId xmlns:a16="http://schemas.microsoft.com/office/drawing/2014/main" id="{A5D8F73E-2179-926C-B739-433F04F602FF}"/>
              </a:ext>
            </a:extLst>
          </p:cNvPr>
          <p:cNvSpPr/>
          <p:nvPr/>
        </p:nvSpPr>
        <p:spPr>
          <a:xfrm>
            <a:off x="1853698" y="1340768"/>
            <a:ext cx="6855302" cy="14401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Σύμφωνα με τις απόψεις των ειδικών της </a:t>
            </a:r>
            <a:r>
              <a:rPr lang="el-GR" dirty="0" err="1"/>
              <a:t>ΕξΑΕ</a:t>
            </a:r>
            <a:r>
              <a:rPr lang="el-GR" dirty="0"/>
              <a:t> το εν λόγω εκπαιδευτικό υλικό ακολουθεί τις βασικές αρχές και τη μεθοδολογία της </a:t>
            </a:r>
            <a:r>
              <a:rPr lang="el-GR" dirty="0" err="1"/>
              <a:t>ΕξΑΕ</a:t>
            </a:r>
            <a:r>
              <a:rPr lang="el-GR" dirty="0"/>
              <a:t>;</a:t>
            </a:r>
          </a:p>
        </p:txBody>
      </p:sp>
      <p:sp>
        <p:nvSpPr>
          <p:cNvPr id="5" name="Οβάλ 4">
            <a:extLst>
              <a:ext uri="{FF2B5EF4-FFF2-40B4-BE49-F238E27FC236}">
                <a16:creationId xmlns:a16="http://schemas.microsoft.com/office/drawing/2014/main" id="{071AA720-0964-4BBF-0573-20D94EA5EBA3}"/>
              </a:ext>
            </a:extLst>
          </p:cNvPr>
          <p:cNvSpPr/>
          <p:nvPr/>
        </p:nvSpPr>
        <p:spPr>
          <a:xfrm>
            <a:off x="971600" y="1632590"/>
            <a:ext cx="1008112" cy="792088"/>
          </a:xfrm>
          <a:prstGeom prst="ellipse">
            <a:avLst/>
          </a:prstGeom>
          <a:solidFill>
            <a:srgbClr val="931B1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endParaRPr lang="el-GR" dirty="0"/>
          </a:p>
        </p:txBody>
      </p:sp>
      <p:sp>
        <p:nvSpPr>
          <p:cNvPr id="8" name="Ορθογώνιο: Στρογγύλεμα γωνιών 7">
            <a:extLst>
              <a:ext uri="{FF2B5EF4-FFF2-40B4-BE49-F238E27FC236}">
                <a16:creationId xmlns:a16="http://schemas.microsoft.com/office/drawing/2014/main" id="{7051C7D0-945A-1BDC-3631-7ECE392E25AD}"/>
              </a:ext>
            </a:extLst>
          </p:cNvPr>
          <p:cNvSpPr/>
          <p:nvPr/>
        </p:nvSpPr>
        <p:spPr>
          <a:xfrm>
            <a:off x="1853698" y="3068960"/>
            <a:ext cx="6855302" cy="14401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Σύμφωνα με τις απόψεις των ειδικών της </a:t>
            </a:r>
            <a:r>
              <a:rPr lang="el-GR" dirty="0" err="1"/>
              <a:t>ΕξΑΕ</a:t>
            </a:r>
            <a:r>
              <a:rPr lang="el-GR" dirty="0"/>
              <a:t> το εν λόγω εκπαιδευτικό υλικό είναι σχεδιασμένο σύμφωνα με τις αρχές </a:t>
            </a:r>
            <a:r>
              <a:rPr lang="el-GR" dirty="0" err="1"/>
              <a:t>πολυμεσικής</a:t>
            </a:r>
            <a:r>
              <a:rPr lang="el-GR" dirty="0"/>
              <a:t> μάθησης;</a:t>
            </a:r>
          </a:p>
        </p:txBody>
      </p:sp>
      <p:sp>
        <p:nvSpPr>
          <p:cNvPr id="7" name="Οβάλ 6">
            <a:extLst>
              <a:ext uri="{FF2B5EF4-FFF2-40B4-BE49-F238E27FC236}">
                <a16:creationId xmlns:a16="http://schemas.microsoft.com/office/drawing/2014/main" id="{A13648C5-6A8E-5135-71B5-1A6852EF6D3B}"/>
              </a:ext>
            </a:extLst>
          </p:cNvPr>
          <p:cNvSpPr/>
          <p:nvPr/>
        </p:nvSpPr>
        <p:spPr>
          <a:xfrm>
            <a:off x="971600" y="3305259"/>
            <a:ext cx="1008112" cy="792088"/>
          </a:xfrm>
          <a:prstGeom prst="ellipse">
            <a:avLst/>
          </a:prstGeom>
          <a:solidFill>
            <a:srgbClr val="931B1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2</a:t>
            </a:r>
            <a:r>
              <a:rPr lang="en-US" dirty="0"/>
              <a:t>.</a:t>
            </a:r>
            <a:endParaRPr lang="el-GR" dirty="0"/>
          </a:p>
        </p:txBody>
      </p:sp>
      <p:pic>
        <p:nvPicPr>
          <p:cNvPr id="4" name="Εικόνα 3">
            <a:extLst>
              <a:ext uri="{FF2B5EF4-FFF2-40B4-BE49-F238E27FC236}">
                <a16:creationId xmlns:a16="http://schemas.microsoft.com/office/drawing/2014/main" id="{B72FA602-664D-DE59-B2FD-DF5B90D7FE01}"/>
              </a:ext>
            </a:extLst>
          </p:cNvPr>
          <p:cNvPicPr>
            <a:picLocks noChangeAspect="1"/>
          </p:cNvPicPr>
          <p:nvPr/>
        </p:nvPicPr>
        <p:blipFill>
          <a:blip r:embed="rId2"/>
          <a:stretch>
            <a:fillRect/>
          </a:stretch>
        </p:blipFill>
        <p:spPr>
          <a:xfrm>
            <a:off x="1838213" y="4725144"/>
            <a:ext cx="6870787" cy="1743607"/>
          </a:xfrm>
          <a:prstGeom prst="rect">
            <a:avLst/>
          </a:prstGeom>
        </p:spPr>
      </p:pic>
      <p:sp>
        <p:nvSpPr>
          <p:cNvPr id="9" name="Οβάλ 8">
            <a:extLst>
              <a:ext uri="{FF2B5EF4-FFF2-40B4-BE49-F238E27FC236}">
                <a16:creationId xmlns:a16="http://schemas.microsoft.com/office/drawing/2014/main" id="{7AEBFBB0-1720-144E-2BB8-CEA3081209BF}"/>
              </a:ext>
            </a:extLst>
          </p:cNvPr>
          <p:cNvSpPr/>
          <p:nvPr/>
        </p:nvSpPr>
        <p:spPr>
          <a:xfrm>
            <a:off x="971600" y="5015517"/>
            <a:ext cx="1008112" cy="792088"/>
          </a:xfrm>
          <a:prstGeom prst="ellipse">
            <a:avLst/>
          </a:prstGeom>
          <a:solidFill>
            <a:srgbClr val="931B1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3</a:t>
            </a:r>
            <a:r>
              <a:rPr lang="en-US" dirty="0"/>
              <a:t>.</a:t>
            </a:r>
            <a:endParaRPr lang="el-GR" dirty="0"/>
          </a:p>
        </p:txBody>
      </p:sp>
    </p:spTree>
    <p:extLst>
      <p:ext uri="{BB962C8B-B14F-4D97-AF65-F5344CB8AC3E}">
        <p14:creationId xmlns:p14="http://schemas.microsoft.com/office/powerpoint/2010/main" val="1538920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a:extLst>
              <a:ext uri="{FF2B5EF4-FFF2-40B4-BE49-F238E27FC236}">
                <a16:creationId xmlns:a16="http://schemas.microsoft.com/office/drawing/2014/main" id="{42550FF5-07D4-BFC2-C600-82034983DB4D}"/>
              </a:ext>
            </a:extLst>
          </p:cNvPr>
          <p:cNvSpPr txBox="1">
            <a:spLocks/>
          </p:cNvSpPr>
          <p:nvPr/>
        </p:nvSpPr>
        <p:spPr>
          <a:xfrm>
            <a:off x="1405208" y="548680"/>
            <a:ext cx="7199240" cy="765652"/>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400" b="1" kern="1200">
                <a:solidFill>
                  <a:schemeClr val="tx1"/>
                </a:solidFill>
                <a:latin typeface="+mj-lt"/>
                <a:ea typeface="+mj-ea"/>
                <a:cs typeface="+mj-cs"/>
              </a:defRPr>
            </a:lvl1pPr>
          </a:lstStyle>
          <a:p>
            <a:pPr fontAlgn="auto">
              <a:spcAft>
                <a:spcPts val="0"/>
              </a:spcAft>
            </a:pPr>
            <a:r>
              <a:rPr lang="el-GR" sz="3600" dirty="0"/>
              <a:t>4. Δομή της εργασίας </a:t>
            </a:r>
          </a:p>
        </p:txBody>
      </p:sp>
      <p:grpSp>
        <p:nvGrpSpPr>
          <p:cNvPr id="6" name="Ομάδα 5">
            <a:extLst>
              <a:ext uri="{FF2B5EF4-FFF2-40B4-BE49-F238E27FC236}">
                <a16:creationId xmlns:a16="http://schemas.microsoft.com/office/drawing/2014/main" id="{988E107B-4101-307F-8437-C387E286ACF0}"/>
              </a:ext>
            </a:extLst>
          </p:cNvPr>
          <p:cNvGrpSpPr/>
          <p:nvPr/>
        </p:nvGrpSpPr>
        <p:grpSpPr>
          <a:xfrm>
            <a:off x="1067934" y="1478633"/>
            <a:ext cx="1774526" cy="1598269"/>
            <a:chOff x="1" y="-1"/>
            <a:chExt cx="1774526" cy="1837075"/>
          </a:xfrm>
          <a:scene3d>
            <a:camera prst="orthographicFront"/>
            <a:lightRig rig="threePt" dir="t"/>
          </a:scene3d>
        </p:grpSpPr>
        <p:sp>
          <p:nvSpPr>
            <p:cNvPr id="7" name="Διάγραμμα ροής: Εναλλακτική διεργασία 6">
              <a:extLst>
                <a:ext uri="{FF2B5EF4-FFF2-40B4-BE49-F238E27FC236}">
                  <a16:creationId xmlns:a16="http://schemas.microsoft.com/office/drawing/2014/main" id="{80747EF0-9F3B-F450-539B-9DF3DDF34BFB}"/>
                </a:ext>
              </a:extLst>
            </p:cNvPr>
            <p:cNvSpPr/>
            <p:nvPr/>
          </p:nvSpPr>
          <p:spPr>
            <a:xfrm rot="16200000">
              <a:off x="-31274" y="31274"/>
              <a:ext cx="1837075" cy="1774526"/>
            </a:xfrm>
            <a:prstGeom prst="flowChartAlternateProcess">
              <a:avLst/>
            </a:prstGeom>
            <a:gradFill rotWithShape="0">
              <a:gsLst>
                <a:gs pos="0">
                  <a:srgbClr val="C00000"/>
                </a:gs>
                <a:gs pos="88542">
                  <a:srgbClr val="EDBE9B"/>
                </a:gs>
                <a:gs pos="74000">
                  <a:srgbClr val="EDBE9B"/>
                </a:gs>
                <a:gs pos="83000">
                  <a:srgbClr val="EDBE9B"/>
                </a:gs>
                <a:gs pos="100000">
                  <a:srgbClr val="EDBE9B"/>
                </a:gs>
              </a:gsLst>
              <a:lin ang="5400000" scaled="1"/>
            </a:gradFill>
            <a:sp3d>
              <a:bevelT prst="angle"/>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l-GR"/>
            </a:p>
          </p:txBody>
        </p:sp>
        <p:sp>
          <p:nvSpPr>
            <p:cNvPr id="8" name="Διάγραμμα ροής: Εναλλακτική διεργασία 4">
              <a:extLst>
                <a:ext uri="{FF2B5EF4-FFF2-40B4-BE49-F238E27FC236}">
                  <a16:creationId xmlns:a16="http://schemas.microsoft.com/office/drawing/2014/main" id="{86620F5E-3FDC-2DBF-8C6C-8B21C944E327}"/>
                </a:ext>
              </a:extLst>
            </p:cNvPr>
            <p:cNvSpPr txBox="1"/>
            <p:nvPr/>
          </p:nvSpPr>
          <p:spPr>
            <a:xfrm>
              <a:off x="86621" y="53148"/>
              <a:ext cx="1601280" cy="166382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14300" tIns="324000" rIns="114300" bIns="0" numCol="1" spcCol="1270" anchor="t" anchorCtr="0">
              <a:noAutofit/>
            </a:bodyPr>
            <a:lstStyle/>
            <a:p>
              <a:pPr marL="0" lvl="0" indent="0" algn="ctr" defTabSz="800100">
                <a:lnSpc>
                  <a:spcPct val="90000"/>
                </a:lnSpc>
                <a:spcBef>
                  <a:spcPct val="0"/>
                </a:spcBef>
                <a:spcAft>
                  <a:spcPct val="35000"/>
                </a:spcAft>
                <a:buNone/>
              </a:pPr>
              <a:r>
                <a:rPr lang="el-GR"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Θεωρητικό</a:t>
              </a:r>
            </a:p>
            <a:p>
              <a:pPr marL="0" lvl="0" indent="0" algn="ctr" defTabSz="800100">
                <a:lnSpc>
                  <a:spcPct val="90000"/>
                </a:lnSpc>
                <a:spcBef>
                  <a:spcPct val="0"/>
                </a:spcBef>
                <a:spcAft>
                  <a:spcPct val="35000"/>
                </a:spcAft>
                <a:buNone/>
              </a:pPr>
              <a:r>
                <a:rPr lang="el-GR" sz="20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πλαίσιο</a:t>
              </a:r>
              <a:endParaRPr lang="en-GB" sz="20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9" name="Ομάδα 8">
            <a:extLst>
              <a:ext uri="{FF2B5EF4-FFF2-40B4-BE49-F238E27FC236}">
                <a16:creationId xmlns:a16="http://schemas.microsoft.com/office/drawing/2014/main" id="{397F2890-71DC-428F-43A2-C5F7425D76D1}"/>
              </a:ext>
            </a:extLst>
          </p:cNvPr>
          <p:cNvGrpSpPr/>
          <p:nvPr/>
        </p:nvGrpSpPr>
        <p:grpSpPr>
          <a:xfrm>
            <a:off x="910411" y="3109473"/>
            <a:ext cx="2016224" cy="1656520"/>
            <a:chOff x="1771704" y="-26383"/>
            <a:chExt cx="2016224" cy="1904029"/>
          </a:xfrm>
          <a:scene3d>
            <a:camera prst="orthographicFront"/>
            <a:lightRig rig="threePt" dir="t"/>
          </a:scene3d>
        </p:grpSpPr>
        <p:sp>
          <p:nvSpPr>
            <p:cNvPr id="10" name="Διάγραμμα ροής: Εναλλακτική διεργασία 9">
              <a:extLst>
                <a:ext uri="{FF2B5EF4-FFF2-40B4-BE49-F238E27FC236}">
                  <a16:creationId xmlns:a16="http://schemas.microsoft.com/office/drawing/2014/main" id="{FCF6D800-9753-D314-EFFF-DCC3D08D635C}"/>
                </a:ext>
              </a:extLst>
            </p:cNvPr>
            <p:cNvSpPr/>
            <p:nvPr/>
          </p:nvSpPr>
          <p:spPr>
            <a:xfrm rot="16200000">
              <a:off x="1884442" y="31274"/>
              <a:ext cx="1837075" cy="1774526"/>
            </a:xfrm>
            <a:prstGeom prst="flowChartAlternateProcess">
              <a:avLst/>
            </a:prstGeom>
            <a:gradFill flip="none" rotWithShape="1">
              <a:gsLst>
                <a:gs pos="0">
                  <a:schemeClr val="accent4">
                    <a:lumMod val="40000"/>
                    <a:lumOff val="60000"/>
                  </a:schemeClr>
                </a:gs>
                <a:gs pos="46000">
                  <a:schemeClr val="accent4">
                    <a:lumMod val="95000"/>
                    <a:lumOff val="5000"/>
                  </a:schemeClr>
                </a:gs>
                <a:gs pos="100000">
                  <a:schemeClr val="accent4">
                    <a:lumMod val="60000"/>
                  </a:schemeClr>
                </a:gs>
              </a:gsLst>
              <a:path path="circle">
                <a:fillToRect l="50000" t="130000" r="50000" b="-30000"/>
              </a:path>
              <a:tileRect/>
            </a:gradFill>
            <a:sp3d>
              <a:bevelT prst="angle"/>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l-GR"/>
            </a:p>
          </p:txBody>
        </p:sp>
        <p:sp>
          <p:nvSpPr>
            <p:cNvPr id="11" name="Διάγραμμα ροής: Εναλλακτική διεργασία 4">
              <a:extLst>
                <a:ext uri="{FF2B5EF4-FFF2-40B4-BE49-F238E27FC236}">
                  <a16:creationId xmlns:a16="http://schemas.microsoft.com/office/drawing/2014/main" id="{3F377197-EBB4-0784-3D6C-9355B22C24CB}"/>
                </a:ext>
              </a:extLst>
            </p:cNvPr>
            <p:cNvSpPr txBox="1"/>
            <p:nvPr/>
          </p:nvSpPr>
          <p:spPr>
            <a:xfrm>
              <a:off x="1771704" y="-26383"/>
              <a:ext cx="2016224" cy="190402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0" tIns="324000" rIns="127000" bIns="0" numCol="1" spcCol="1270" anchor="t" anchorCtr="0">
              <a:noAutofit/>
            </a:bodyPr>
            <a:lstStyle/>
            <a:p>
              <a:pPr marL="0" lvl="0" indent="0" algn="ctr" defTabSz="889000">
                <a:lnSpc>
                  <a:spcPct val="90000"/>
                </a:lnSpc>
                <a:spcBef>
                  <a:spcPct val="0"/>
                </a:spcBef>
                <a:spcAft>
                  <a:spcPct val="35000"/>
                </a:spcAft>
                <a:buNone/>
              </a:pPr>
              <a:r>
                <a:rPr lang="el-GR"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Δημιουργία </a:t>
              </a:r>
              <a:r>
                <a:rPr lang="el-GR" sz="2000" b="1" kern="1200"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Εκπαιδευτικού</a:t>
              </a:r>
              <a:r>
                <a:rPr lang="el-GR" sz="20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υλικού</a:t>
              </a:r>
              <a:endParaRPr lang="en-GB" sz="20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grpSp>
        <p:nvGrpSpPr>
          <p:cNvPr id="12" name="Ομάδα 11">
            <a:extLst>
              <a:ext uri="{FF2B5EF4-FFF2-40B4-BE49-F238E27FC236}">
                <a16:creationId xmlns:a16="http://schemas.microsoft.com/office/drawing/2014/main" id="{742DF52C-BF22-255A-9A7C-8C71F86C23E9}"/>
              </a:ext>
            </a:extLst>
          </p:cNvPr>
          <p:cNvGrpSpPr/>
          <p:nvPr/>
        </p:nvGrpSpPr>
        <p:grpSpPr>
          <a:xfrm>
            <a:off x="742628" y="4798563"/>
            <a:ext cx="2425132" cy="1598270"/>
            <a:chOff x="3451026" y="-1"/>
            <a:chExt cx="2425132" cy="1837075"/>
          </a:xfrm>
          <a:scene3d>
            <a:camera prst="orthographicFront"/>
            <a:lightRig rig="threePt" dir="t"/>
          </a:scene3d>
        </p:grpSpPr>
        <p:sp>
          <p:nvSpPr>
            <p:cNvPr id="13" name="Διάγραμμα ροής: Εναλλακτική διεργασία 12">
              <a:extLst>
                <a:ext uri="{FF2B5EF4-FFF2-40B4-BE49-F238E27FC236}">
                  <a16:creationId xmlns:a16="http://schemas.microsoft.com/office/drawing/2014/main" id="{53A355BE-D044-B53A-29EB-7675AD04F049}"/>
                </a:ext>
              </a:extLst>
            </p:cNvPr>
            <p:cNvSpPr/>
            <p:nvPr/>
          </p:nvSpPr>
          <p:spPr>
            <a:xfrm rot="16200000">
              <a:off x="3756649" y="31274"/>
              <a:ext cx="1837075" cy="1774526"/>
            </a:xfrm>
            <a:prstGeom prst="flowChartAlternateProcess">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5400000" scaled="1"/>
              <a:tileRect/>
            </a:gradFill>
            <a:sp3d>
              <a:bevelT prst="angle"/>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l-GR"/>
            </a:p>
          </p:txBody>
        </p:sp>
        <p:sp>
          <p:nvSpPr>
            <p:cNvPr id="14" name="Διάγραμμα ροής: Εναλλακτική διεργασία 4">
              <a:extLst>
                <a:ext uri="{FF2B5EF4-FFF2-40B4-BE49-F238E27FC236}">
                  <a16:creationId xmlns:a16="http://schemas.microsoft.com/office/drawing/2014/main" id="{967CA801-7E4E-AD81-0A81-7E7C86A11641}"/>
                </a:ext>
              </a:extLst>
            </p:cNvPr>
            <p:cNvSpPr txBox="1"/>
            <p:nvPr/>
          </p:nvSpPr>
          <p:spPr>
            <a:xfrm>
              <a:off x="3451026" y="-1"/>
              <a:ext cx="2425132" cy="175045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0" tIns="324000" rIns="127000" bIns="0" numCol="1" spcCol="1270" anchor="t" anchorCtr="0">
              <a:noAutofit/>
            </a:bodyPr>
            <a:lstStyle/>
            <a:p>
              <a:pPr marL="0" lvl="0" indent="0" algn="ctr" defTabSz="889000">
                <a:lnSpc>
                  <a:spcPct val="90000"/>
                </a:lnSpc>
                <a:spcBef>
                  <a:spcPct val="0"/>
                </a:spcBef>
                <a:spcAft>
                  <a:spcPct val="35000"/>
                </a:spcAft>
                <a:buNone/>
              </a:pPr>
              <a:r>
                <a:rPr lang="el-GR"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Αποτίμηση Εκπαιδευτικού υλικού</a:t>
              </a:r>
              <a:endParaRPr lang="en-GB" sz="20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sp>
        <p:nvSpPr>
          <p:cNvPr id="15" name="Ορθογώνιο: Στρογγύλεμα επάνω γωνιών 14">
            <a:extLst>
              <a:ext uri="{FF2B5EF4-FFF2-40B4-BE49-F238E27FC236}">
                <a16:creationId xmlns:a16="http://schemas.microsoft.com/office/drawing/2014/main" id="{6B07E7E8-A93D-EBC4-EB99-5C9E7CEF4CF2}"/>
              </a:ext>
            </a:extLst>
          </p:cNvPr>
          <p:cNvSpPr/>
          <p:nvPr/>
        </p:nvSpPr>
        <p:spPr>
          <a:xfrm>
            <a:off x="3085089" y="1524873"/>
            <a:ext cx="5303557" cy="1598270"/>
          </a:xfrm>
          <a:prstGeom prst="round2SameRect">
            <a:avLst>
              <a:gd name="adj1" fmla="val 17557"/>
              <a:gd name="adj2" fmla="val 0"/>
            </a:avLst>
          </a:prstGeom>
          <a:solidFill>
            <a:schemeClr val="bg1">
              <a:alpha val="90000"/>
            </a:schemeClr>
          </a:solidFill>
          <a:scene3d>
            <a:camera prst="orthographicFront"/>
            <a:lightRig rig="threePt" dir="t"/>
          </a:scene3d>
          <a:sp3d>
            <a:bevelT prst="angle"/>
          </a:sp3d>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pPr marL="457200" indent="-457200" algn="just">
              <a:buAutoNum type="arabicPeriod"/>
            </a:pPr>
            <a:r>
              <a:rPr lang="el-GR" sz="18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Η Εκπαίδευση Ενηλίκων</a:t>
            </a:r>
          </a:p>
          <a:p>
            <a:pPr marL="457200" indent="-457200" algn="just">
              <a:buAutoNum type="arabicPeriod"/>
            </a:pPr>
            <a:r>
              <a:rPr lang="el-GR" sz="18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Η Εξ Αποστάσεως Εκπαίδευση</a:t>
            </a:r>
          </a:p>
          <a:p>
            <a:pPr marL="457200" indent="-457200" algn="just">
              <a:buAutoNum type="arabicPeriod"/>
            </a:pPr>
            <a:r>
              <a:rPr lang="el-GR" sz="18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Σχεδιασμός Ε.Υ. στην </a:t>
            </a:r>
            <a:r>
              <a:rPr lang="el-GR" sz="1800"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ΕξΑE</a:t>
            </a:r>
            <a:endParaRPr lang="el-GR" sz="18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AutoNum type="arabicPeriod"/>
            </a:pPr>
            <a:r>
              <a:rPr lang="el-GR" sz="18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Το Γνωστικό Αντικείμενο της Ιστορίας</a:t>
            </a:r>
          </a:p>
        </p:txBody>
      </p:sp>
      <p:sp>
        <p:nvSpPr>
          <p:cNvPr id="16" name="Ορθογώνιο: Στρογγύλεμα επάνω γωνιών 15">
            <a:extLst>
              <a:ext uri="{FF2B5EF4-FFF2-40B4-BE49-F238E27FC236}">
                <a16:creationId xmlns:a16="http://schemas.microsoft.com/office/drawing/2014/main" id="{463E8261-F588-0163-D69E-C5DB858BA1DE}"/>
              </a:ext>
            </a:extLst>
          </p:cNvPr>
          <p:cNvSpPr/>
          <p:nvPr/>
        </p:nvSpPr>
        <p:spPr>
          <a:xfrm>
            <a:off x="3059589" y="3262714"/>
            <a:ext cx="5303557" cy="1292451"/>
          </a:xfrm>
          <a:prstGeom prst="round2SameRect">
            <a:avLst/>
          </a:prstGeom>
          <a:solidFill>
            <a:schemeClr val="bg1">
              <a:alpha val="90000"/>
            </a:schemeClr>
          </a:solidFill>
          <a:scene3d>
            <a:camera prst="orthographicFront"/>
            <a:lightRig rig="threePt" dir="t"/>
          </a:scene3d>
          <a:sp3d>
            <a:bevelT prst="angle"/>
          </a:sp3d>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pPr algn="just"/>
            <a:r>
              <a:rPr lang="el-GR" sz="1800" dirty="0">
                <a:latin typeface="Times New Roman" panose="02020603050405020304" pitchFamily="18" charset="0"/>
                <a:cs typeface="Times New Roman" panose="02020603050405020304" pitchFamily="18" charset="0"/>
              </a:rPr>
              <a:t> </a:t>
            </a:r>
            <a:r>
              <a:rPr lang="el-GR" sz="1800" dirty="0">
                <a:solidFill>
                  <a:schemeClr val="accent6">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5.     Σχεδιασμός, υλοποίηση και περιγραφή του</a:t>
            </a:r>
          </a:p>
          <a:p>
            <a:pPr algn="just"/>
            <a:r>
              <a:rPr lang="el-GR" sz="1800" dirty="0">
                <a:solidFill>
                  <a:schemeClr val="accent6">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εκπαιδευτικού υλικού της εργασίας</a:t>
            </a:r>
          </a:p>
        </p:txBody>
      </p:sp>
      <p:sp>
        <p:nvSpPr>
          <p:cNvPr id="17" name="Ορθογώνιο: Στρογγύλεμα επάνω γωνιών 16">
            <a:extLst>
              <a:ext uri="{FF2B5EF4-FFF2-40B4-BE49-F238E27FC236}">
                <a16:creationId xmlns:a16="http://schemas.microsoft.com/office/drawing/2014/main" id="{9AA85E62-A377-40C4-5551-E83C787A5C2C}"/>
              </a:ext>
            </a:extLst>
          </p:cNvPr>
          <p:cNvSpPr/>
          <p:nvPr/>
        </p:nvSpPr>
        <p:spPr>
          <a:xfrm>
            <a:off x="3059590" y="4913791"/>
            <a:ext cx="5303557" cy="1292451"/>
          </a:xfrm>
          <a:prstGeom prst="round2SameRect">
            <a:avLst/>
          </a:prstGeom>
          <a:solidFill>
            <a:schemeClr val="bg1">
              <a:alpha val="90000"/>
            </a:schemeClr>
          </a:solidFill>
          <a:scene3d>
            <a:camera prst="orthographicFront"/>
            <a:lightRig rig="threePt" dir="t"/>
          </a:scene3d>
          <a:sp3d>
            <a:bevelT prst="angle"/>
          </a:sp3d>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pPr algn="just"/>
            <a:r>
              <a:rPr lang="el-GR" sz="18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7.     Η αποτίμηση του εκπαιδευτικού υλικού</a:t>
            </a:r>
          </a:p>
          <a:p>
            <a:pPr algn="just"/>
            <a:r>
              <a:rPr lang="el-GR" sz="18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8.     Παρουσίαση των δεδομένων της έρευνας</a:t>
            </a:r>
          </a:p>
          <a:p>
            <a:pPr algn="just"/>
            <a:r>
              <a:rPr lang="el-GR" sz="18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9.     Σύνοψη - Συμπεράσματα - Συνεισφορά</a:t>
            </a:r>
          </a:p>
          <a:p>
            <a:endParaRPr lang="el-GR" dirty="0">
              <a:effectLst>
                <a:outerShdw blurRad="38100" dist="38100" dir="2700000" algn="tl">
                  <a:srgbClr val="000000">
                    <a:alpha val="43137"/>
                  </a:srgbClr>
                </a:outerShdw>
              </a:effectLst>
            </a:endParaRPr>
          </a:p>
          <a:p>
            <a:endParaRPr lang="el-GR" dirty="0"/>
          </a:p>
        </p:txBody>
      </p:sp>
    </p:spTree>
    <p:extLst>
      <p:ext uri="{BB962C8B-B14F-4D97-AF65-F5344CB8AC3E}">
        <p14:creationId xmlns:p14="http://schemas.microsoft.com/office/powerpoint/2010/main" val="4260428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5. Θεωρητικό Πλαίσιο 1/2</a:t>
            </a:r>
            <a:endParaRPr lang="el-GR" sz="1200" b="1" dirty="0">
              <a:solidFill>
                <a:srgbClr val="FF0000"/>
              </a:solidFill>
            </a:endParaRPr>
          </a:p>
        </p:txBody>
      </p:sp>
      <p:sp>
        <p:nvSpPr>
          <p:cNvPr id="5" name="TextBox 4">
            <a:extLst>
              <a:ext uri="{FF2B5EF4-FFF2-40B4-BE49-F238E27FC236}">
                <a16:creationId xmlns:a16="http://schemas.microsoft.com/office/drawing/2014/main" id="{6186FDEC-BD26-5EF6-BBB5-9098FB70D1EA}"/>
              </a:ext>
            </a:extLst>
          </p:cNvPr>
          <p:cNvSpPr txBox="1"/>
          <p:nvPr/>
        </p:nvSpPr>
        <p:spPr>
          <a:xfrm>
            <a:off x="708582" y="1367853"/>
            <a:ext cx="5894300" cy="369332"/>
          </a:xfrm>
          <a:prstGeom prst="rect">
            <a:avLst/>
          </a:prstGeom>
          <a:noFill/>
        </p:spPr>
        <p:txBody>
          <a:bodyPr wrap="square" rtlCol="0">
            <a:spAutoFit/>
          </a:bodyPr>
          <a:lstStyle/>
          <a:p>
            <a:r>
              <a:rPr lang="el-GR" sz="1800" b="1" dirty="0"/>
              <a:t>Εξ Αποστάσεως Εκπαίδευση</a:t>
            </a:r>
            <a:endParaRPr lang="el-GR" dirty="0"/>
          </a:p>
        </p:txBody>
      </p:sp>
      <p:sp>
        <p:nvSpPr>
          <p:cNvPr id="3" name="TextBox 2">
            <a:extLst>
              <a:ext uri="{FF2B5EF4-FFF2-40B4-BE49-F238E27FC236}">
                <a16:creationId xmlns:a16="http://schemas.microsoft.com/office/drawing/2014/main" id="{13C90BF1-864F-17F7-38BB-80CFCDEC04E9}"/>
              </a:ext>
            </a:extLst>
          </p:cNvPr>
          <p:cNvSpPr txBox="1"/>
          <p:nvPr/>
        </p:nvSpPr>
        <p:spPr>
          <a:xfrm>
            <a:off x="621916" y="1787351"/>
            <a:ext cx="8064896" cy="1508105"/>
          </a:xfrm>
          <a:prstGeom prst="rect">
            <a:avLst/>
          </a:prstGeom>
          <a:noFill/>
        </p:spPr>
        <p:txBody>
          <a:bodyPr wrap="square" rtlCol="0">
            <a:spAutoFit/>
          </a:bodyPr>
          <a:lstStyle/>
          <a:p>
            <a:pPr algn="just"/>
            <a:r>
              <a:rPr lang="el-GR" sz="1800" dirty="0"/>
              <a:t>Ορισμός (UNESCO): κάθε εκπαιδευτική διαδικασία κατά την οποία το σύνολο ή το μεγαλύτερο μέρος της διδασκαλίας διεξάγεται από κάποιον που απομακρύνεται στο χώρο ή/και στο χρόνο από τον μαθητή, με αποτέλεσμα όλη ή το μεγαλύτερο μέρος της επικοινωνίας μεταξύ δασκάλων και μαθητών να γίνεται μέσω ενός τεχνητού μέσου, είτε ηλεκτρονικού είτε έντυπου</a:t>
            </a:r>
            <a:r>
              <a:rPr lang="el-GR" sz="2000" dirty="0"/>
              <a:t>.</a:t>
            </a:r>
          </a:p>
        </p:txBody>
      </p:sp>
      <p:sp>
        <p:nvSpPr>
          <p:cNvPr id="4" name="TextBox 3">
            <a:extLst>
              <a:ext uri="{FF2B5EF4-FFF2-40B4-BE49-F238E27FC236}">
                <a16:creationId xmlns:a16="http://schemas.microsoft.com/office/drawing/2014/main" id="{B7547896-8FE0-46E5-2C3A-F6DF0E9F7D70}"/>
              </a:ext>
            </a:extLst>
          </p:cNvPr>
          <p:cNvSpPr txBox="1"/>
          <p:nvPr/>
        </p:nvSpPr>
        <p:spPr>
          <a:xfrm>
            <a:off x="673212" y="3316030"/>
            <a:ext cx="7848872" cy="646331"/>
          </a:xfrm>
          <a:prstGeom prst="rect">
            <a:avLst/>
          </a:prstGeom>
          <a:noFill/>
        </p:spPr>
        <p:txBody>
          <a:bodyPr wrap="square" rtlCol="0">
            <a:spAutoFit/>
          </a:bodyPr>
          <a:lstStyle/>
          <a:p>
            <a:r>
              <a:rPr lang="el-GR" sz="1800" b="1" dirty="0"/>
              <a:t>Η εξ αποστάσεως εκπαίδευση με τη χρήση των Τεχνολογιών Πληροφορικής και Επικοινωνιών</a:t>
            </a:r>
          </a:p>
        </p:txBody>
      </p:sp>
      <p:sp>
        <p:nvSpPr>
          <p:cNvPr id="6" name="TextBox 5">
            <a:extLst>
              <a:ext uri="{FF2B5EF4-FFF2-40B4-BE49-F238E27FC236}">
                <a16:creationId xmlns:a16="http://schemas.microsoft.com/office/drawing/2014/main" id="{0200452F-BAB6-B5D5-85D2-00E6EAA3AF90}"/>
              </a:ext>
            </a:extLst>
          </p:cNvPr>
          <p:cNvSpPr txBox="1"/>
          <p:nvPr/>
        </p:nvSpPr>
        <p:spPr>
          <a:xfrm>
            <a:off x="708582" y="4030739"/>
            <a:ext cx="8226914" cy="2308324"/>
          </a:xfrm>
          <a:prstGeom prst="rect">
            <a:avLst/>
          </a:prstGeom>
          <a:noFill/>
        </p:spPr>
        <p:txBody>
          <a:bodyPr wrap="square" rtlCol="0">
            <a:spAutoFit/>
          </a:bodyPr>
          <a:lstStyle/>
          <a:p>
            <a:pPr algn="just"/>
            <a:r>
              <a:rPr lang="el-GR" sz="1800" dirty="0"/>
              <a:t>Χαρακτηριστικά: Εκπαίδευση μέσω σύγχρονης και ασύγχρονης τεχνολογίας, Αξιοποίηση των δυνατοτήτων που προσφέρει το διαδίκτυο και οι προηγμένες τεχνολογίες.</a:t>
            </a:r>
          </a:p>
          <a:p>
            <a:pPr algn="just"/>
            <a:r>
              <a:rPr lang="el-GR" sz="1800" dirty="0"/>
              <a:t>Πλεονεκτήματα: υπέρβαση χρονικών και χωρικών περιορισμών, απεριόριστη πρόσβαση σε πληροφορίες και δεδομένα, ενίσχυση δημιουργικότητας και καινοτομίας στον σχεδιασμό της εκπαιδευτικής διαδικασίας και του εκπαιδευτικού υλικού, κάλυψη των ποικίλων αναγκών των εκπαιδευόμενων, ποιοτική μαθησιακή εμπειρία,  ενίσχυση γνωστικών και </a:t>
            </a:r>
            <a:r>
              <a:rPr lang="el-GR" sz="1800" dirty="0" err="1"/>
              <a:t>μεταγνωστικών</a:t>
            </a:r>
            <a:r>
              <a:rPr lang="el-GR" sz="1800" dirty="0"/>
              <a:t> δεξιοτήτων.</a:t>
            </a:r>
          </a:p>
        </p:txBody>
      </p:sp>
    </p:spTree>
    <p:extLst>
      <p:ext uri="{BB962C8B-B14F-4D97-AF65-F5344CB8AC3E}">
        <p14:creationId xmlns:p14="http://schemas.microsoft.com/office/powerpoint/2010/main" val="3581669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id="{E42CA1EE-700B-4184-5C3A-F6C4ABEF0EE4}"/>
              </a:ext>
            </a:extLst>
          </p:cNvPr>
          <p:cNvSpPr>
            <a:spLocks noGrp="1"/>
          </p:cNvSpPr>
          <p:nvPr>
            <p:ph type="title"/>
          </p:nvPr>
        </p:nvSpPr>
        <p:spPr>
          <a:xfrm>
            <a:off x="1331640" y="423338"/>
            <a:ext cx="7372350" cy="1075390"/>
          </a:xfrm>
        </p:spPr>
        <p:txBody>
          <a:bodyPr>
            <a:normAutofit/>
          </a:bodyPr>
          <a:lstStyle/>
          <a:p>
            <a:r>
              <a:rPr lang="el-GR" sz="3600" dirty="0"/>
              <a:t>5. Θεωρητικό Πλαίσιο 2/2</a:t>
            </a:r>
          </a:p>
        </p:txBody>
      </p:sp>
      <p:sp>
        <p:nvSpPr>
          <p:cNvPr id="4" name="Θέση περιεχομένου 3">
            <a:extLst>
              <a:ext uri="{FF2B5EF4-FFF2-40B4-BE49-F238E27FC236}">
                <a16:creationId xmlns:a16="http://schemas.microsoft.com/office/drawing/2014/main" id="{30EC3A81-F3DF-BCE9-F63B-8D00D0BDF9B1}"/>
              </a:ext>
            </a:extLst>
          </p:cNvPr>
          <p:cNvSpPr txBox="1">
            <a:spLocks noGrp="1"/>
          </p:cNvSpPr>
          <p:nvPr>
            <p:ph idx="1"/>
          </p:nvPr>
        </p:nvSpPr>
        <p:spPr>
          <a:xfrm>
            <a:off x="789001" y="3068960"/>
            <a:ext cx="7565998" cy="458074"/>
          </a:xfrm>
          <a:prstGeom prst="rect">
            <a:avLst/>
          </a:prstGeom>
          <a:noFill/>
        </p:spPr>
        <p:txBody>
          <a:bodyPr wrap="square" rtlCol="0">
            <a:spAutoFit/>
          </a:bodyPr>
          <a:lstStyle/>
          <a:p>
            <a:pPr indent="0">
              <a:lnSpc>
                <a:spcPct val="150000"/>
              </a:lnSpc>
              <a:spcAft>
                <a:spcPts val="600"/>
              </a:spcAft>
              <a:buNone/>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Το γνωστικό αντικείμενο της ιστορίας</a:t>
            </a:r>
            <a:endParaRPr lang="el-GR"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47C2F05B-3C58-5466-4F12-DF36761C3130}"/>
              </a:ext>
            </a:extLst>
          </p:cNvPr>
          <p:cNvSpPr txBox="1"/>
          <p:nvPr/>
        </p:nvSpPr>
        <p:spPr>
          <a:xfrm>
            <a:off x="949352" y="1441162"/>
            <a:ext cx="5967432" cy="369332"/>
          </a:xfrm>
          <a:prstGeom prst="rect">
            <a:avLst/>
          </a:prstGeom>
          <a:noFill/>
        </p:spPr>
        <p:txBody>
          <a:bodyPr wrap="square">
            <a:spAutoFit/>
          </a:bodyPr>
          <a:lstStyle/>
          <a:p>
            <a:r>
              <a:rPr lang="el-GR" sz="1800" b="1" dirty="0"/>
              <a:t>Η εξ αποστάσεως εκπαίδευση ενηλίκων</a:t>
            </a:r>
          </a:p>
        </p:txBody>
      </p:sp>
      <p:sp>
        <p:nvSpPr>
          <p:cNvPr id="8" name="TextBox 7">
            <a:extLst>
              <a:ext uri="{FF2B5EF4-FFF2-40B4-BE49-F238E27FC236}">
                <a16:creationId xmlns:a16="http://schemas.microsoft.com/office/drawing/2014/main" id="{E6E40571-7F9A-D706-CBBD-C18F56299FD6}"/>
              </a:ext>
            </a:extLst>
          </p:cNvPr>
          <p:cNvSpPr txBox="1"/>
          <p:nvPr/>
        </p:nvSpPr>
        <p:spPr>
          <a:xfrm>
            <a:off x="940043" y="1744238"/>
            <a:ext cx="7543750" cy="1477328"/>
          </a:xfrm>
          <a:prstGeom prst="rect">
            <a:avLst/>
          </a:prstGeom>
          <a:noFill/>
        </p:spPr>
        <p:txBody>
          <a:bodyPr wrap="square" rtlCol="0">
            <a:spAutoFit/>
          </a:bodyPr>
          <a:lstStyle/>
          <a:p>
            <a:r>
              <a:rPr lang="el-GR" sz="1800" dirty="0"/>
              <a:t>Η </a:t>
            </a:r>
            <a:r>
              <a:rPr lang="el-GR" sz="1800" dirty="0" err="1"/>
              <a:t>εξΑΕ</a:t>
            </a:r>
            <a:r>
              <a:rPr lang="el-GR" sz="1800" dirty="0"/>
              <a:t> δίνει τη δυνατότητα να αντιμετωπιστούν εμπόδια μάθησης που αντιμετωπίζουν οι ενήλικες εκπαιδευόμενοι, καθώς τους επιτρέπει να επιλέξουν χρόνο, ρυθμό και μέρος συμβατό με τις επαγγελματικές και οικογενειακές τους ευθύνες. Είναι επίσης συνήθως οικονομικότερη από την ισοδύναμη παροχή δια ζώσης εκπαίδευσης</a:t>
            </a:r>
          </a:p>
        </p:txBody>
      </p:sp>
      <p:sp>
        <p:nvSpPr>
          <p:cNvPr id="9" name="TextBox 8">
            <a:extLst>
              <a:ext uri="{FF2B5EF4-FFF2-40B4-BE49-F238E27FC236}">
                <a16:creationId xmlns:a16="http://schemas.microsoft.com/office/drawing/2014/main" id="{7A5FA74A-5C08-0F79-32BF-F49B2762DD9D}"/>
              </a:ext>
            </a:extLst>
          </p:cNvPr>
          <p:cNvSpPr txBox="1"/>
          <p:nvPr/>
        </p:nvSpPr>
        <p:spPr>
          <a:xfrm>
            <a:off x="949352" y="3501008"/>
            <a:ext cx="7565999" cy="1754326"/>
          </a:xfrm>
          <a:prstGeom prst="rect">
            <a:avLst/>
          </a:prstGeom>
          <a:noFill/>
        </p:spPr>
        <p:txBody>
          <a:bodyPr wrap="square" rtlCol="0">
            <a:spAutoFit/>
          </a:bodyPr>
          <a:lstStyle/>
          <a:p>
            <a:r>
              <a:rPr lang="el-GR" sz="1800" dirty="0"/>
              <a:t>Στόχοι διδακτικής της ιστορίας: α) Ανάπτυξη ιστορικής συνείδησης και κριτικής σκέψης, β) καλλιέργεια δεξιοτήτων χρήσιμων για τη συμμετοχή στον εθνικό, ευρωπαϊκό και παγκόσμιο διαπολιτισμικό διάλογο, γ) προώθηση σεβασμού σε διαφορετικές κουλτούρες, ιδέες και ιδανικά και καλλιέργεια αισθήματος ενότητας μεταξύ των ανθρώπων διαφορετικών πολιτισμών, θρησκειών και γλωσσών.</a:t>
            </a:r>
          </a:p>
        </p:txBody>
      </p:sp>
      <p:sp>
        <p:nvSpPr>
          <p:cNvPr id="10" name="TextBox 9">
            <a:extLst>
              <a:ext uri="{FF2B5EF4-FFF2-40B4-BE49-F238E27FC236}">
                <a16:creationId xmlns:a16="http://schemas.microsoft.com/office/drawing/2014/main" id="{79304E7A-A75C-61D4-0822-6844CD6770B7}"/>
              </a:ext>
            </a:extLst>
          </p:cNvPr>
          <p:cNvSpPr txBox="1"/>
          <p:nvPr/>
        </p:nvSpPr>
        <p:spPr>
          <a:xfrm>
            <a:off x="912167" y="5599834"/>
            <a:ext cx="8330029" cy="1015663"/>
          </a:xfrm>
          <a:prstGeom prst="rect">
            <a:avLst/>
          </a:prstGeom>
          <a:noFill/>
        </p:spPr>
        <p:txBody>
          <a:bodyPr wrap="square" rtlCol="0">
            <a:spAutoFit/>
          </a:bodyPr>
          <a:lstStyle/>
          <a:p>
            <a:r>
              <a:rPr lang="el-GR" sz="1800" dirty="0"/>
              <a:t>Συμβάλλει στην κοινωνικοποίηση των εκπαιδευόμενων και στην ενίσχυση της σχέσης τους με την τοπική κοινωνία και την τοπική πολιτισμική και φυσική κληρονομιά.</a:t>
            </a:r>
          </a:p>
          <a:p>
            <a:endParaRPr lang="el-GR" dirty="0"/>
          </a:p>
        </p:txBody>
      </p:sp>
      <p:sp>
        <p:nvSpPr>
          <p:cNvPr id="11" name="TextBox 10">
            <a:extLst>
              <a:ext uri="{FF2B5EF4-FFF2-40B4-BE49-F238E27FC236}">
                <a16:creationId xmlns:a16="http://schemas.microsoft.com/office/drawing/2014/main" id="{FF74138A-2B4C-EDCB-F7FC-363E121386C9}"/>
              </a:ext>
            </a:extLst>
          </p:cNvPr>
          <p:cNvSpPr txBox="1"/>
          <p:nvPr/>
        </p:nvSpPr>
        <p:spPr>
          <a:xfrm>
            <a:off x="949352" y="5219908"/>
            <a:ext cx="1708994" cy="369332"/>
          </a:xfrm>
          <a:prstGeom prst="rect">
            <a:avLst/>
          </a:prstGeom>
          <a:noFill/>
        </p:spPr>
        <p:txBody>
          <a:bodyPr wrap="none" rtlCol="0">
            <a:spAutoFit/>
          </a:bodyPr>
          <a:lstStyle/>
          <a:p>
            <a:r>
              <a:rPr lang="el-GR" sz="1800" b="1" dirty="0"/>
              <a:t>Τοπική Ιστορία</a:t>
            </a:r>
          </a:p>
        </p:txBody>
      </p:sp>
    </p:spTree>
    <p:extLst>
      <p:ext uri="{BB962C8B-B14F-4D97-AF65-F5344CB8AC3E}">
        <p14:creationId xmlns:p14="http://schemas.microsoft.com/office/powerpoint/2010/main" val="1436503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br>
              <a:rPr lang="el-GR" sz="3600" dirty="0"/>
            </a:br>
            <a:r>
              <a:rPr lang="el-GR" sz="3600" dirty="0"/>
              <a:t>6. Παραγόμενο εκπαιδευτικό υλικό (1/3)</a:t>
            </a:r>
            <a:endParaRPr lang="el-GR" sz="3600" b="1" dirty="0"/>
          </a:p>
        </p:txBody>
      </p:sp>
      <p:sp>
        <p:nvSpPr>
          <p:cNvPr id="3" name="TextBox 2">
            <a:extLst>
              <a:ext uri="{FF2B5EF4-FFF2-40B4-BE49-F238E27FC236}">
                <a16:creationId xmlns:a16="http://schemas.microsoft.com/office/drawing/2014/main" id="{7BB6EEC2-9299-8BBA-3853-FEFD25F03267}"/>
              </a:ext>
            </a:extLst>
          </p:cNvPr>
          <p:cNvSpPr txBox="1"/>
          <p:nvPr/>
        </p:nvSpPr>
        <p:spPr>
          <a:xfrm>
            <a:off x="971600" y="1412776"/>
            <a:ext cx="7704856" cy="4708981"/>
          </a:xfrm>
          <a:prstGeom prst="rect">
            <a:avLst/>
          </a:prstGeom>
          <a:noFill/>
        </p:spPr>
        <p:txBody>
          <a:bodyPr wrap="square" rtlCol="0">
            <a:spAutoFit/>
          </a:bodyPr>
          <a:lstStyle/>
          <a:p>
            <a:pPr algn="just"/>
            <a:r>
              <a:rPr lang="el-GR" sz="2000" dirty="0"/>
              <a:t>Σημασία Εκπαιδευτικού Υλικού στην Εφαρμογή της </a:t>
            </a:r>
            <a:r>
              <a:rPr lang="el-GR" sz="2000" dirty="0" err="1"/>
              <a:t>ΕξΑΕ</a:t>
            </a:r>
            <a:r>
              <a:rPr lang="el-GR" sz="2000" dirty="0"/>
              <a:t>:</a:t>
            </a:r>
          </a:p>
          <a:p>
            <a:pPr marL="342900" indent="-342900" algn="just">
              <a:buFont typeface="Courier New" panose="02070309020205020404" pitchFamily="49" charset="0"/>
              <a:buChar char="o"/>
            </a:pPr>
            <a:r>
              <a:rPr lang="el-GR" sz="2000" dirty="0"/>
              <a:t> Κύριος φορέας γνώσης κατά τη μαθησιακή διαδικασία.</a:t>
            </a:r>
          </a:p>
          <a:p>
            <a:pPr marL="342900" indent="-342900" algn="just">
              <a:buFont typeface="Courier New" panose="02070309020205020404" pitchFamily="49" charset="0"/>
              <a:buChar char="o"/>
            </a:pPr>
            <a:r>
              <a:rPr lang="el-GR" sz="2000" dirty="0"/>
              <a:t> Διαδραματίζει έναν ρόλο αντισταθμιστικό, ως προς την έλλειψη της δια ζώσης επικοινωνίας.</a:t>
            </a:r>
          </a:p>
          <a:p>
            <a:pPr marL="342900" indent="-342900" algn="just">
              <a:buFont typeface="Courier New" panose="02070309020205020404" pitchFamily="49" charset="0"/>
              <a:buChar char="o"/>
            </a:pPr>
            <a:r>
              <a:rPr lang="el-GR" sz="2000" dirty="0"/>
              <a:t>Αλληλοεπιδρά συνάμα με εκπαιδευτή και εκπαιδευόμενο.</a:t>
            </a:r>
          </a:p>
          <a:p>
            <a:pPr marL="342900" indent="-342900" algn="just">
              <a:buFont typeface="Courier New" panose="02070309020205020404" pitchFamily="49" charset="0"/>
              <a:buChar char="o"/>
            </a:pPr>
            <a:r>
              <a:rPr lang="el-GR" sz="2000" dirty="0"/>
              <a:t> Συμβάλλει στην καθοδήγηση, εμψύχωση και ενθάρρυνση του εκπαιδευόμενου. Δίνει τη δυνατότητα ελεύθερης επιλογής, ως προς τον χρόνο, τον τόπο και τον ρυθμό μελέτης από πλευράς σπουδαστή.</a:t>
            </a:r>
          </a:p>
          <a:p>
            <a:pPr marL="342900" indent="-342900" algn="just">
              <a:buFont typeface="Courier New" panose="02070309020205020404" pitchFamily="49" charset="0"/>
              <a:buChar char="o"/>
            </a:pPr>
            <a:r>
              <a:rPr lang="el-GR" sz="2000" dirty="0"/>
              <a:t> Συντείνει στην ανάπτυξη των προσωπικών εκείνων εργαλείων που θα βοηθήσουν τον σπουδαστή να λειτουργεί αυτόνομα και να κινείται με ευελιξία στα περιβάλλοντα και να διδάσκεται απ’ αυτά.</a:t>
            </a:r>
          </a:p>
          <a:p>
            <a:pPr marL="342900" indent="-342900" algn="just">
              <a:buFont typeface="Courier New" panose="02070309020205020404" pitchFamily="49" charset="0"/>
              <a:buChar char="o"/>
            </a:pPr>
            <a:r>
              <a:rPr lang="el-GR" sz="2000" dirty="0"/>
              <a:t>Συντελεί στην εξοικείωση του </a:t>
            </a:r>
            <a:r>
              <a:rPr lang="el-GR" sz="2000" dirty="0" err="1"/>
              <a:t>σπουδαζόμενου</a:t>
            </a:r>
            <a:r>
              <a:rPr lang="el-GR" sz="2000" dirty="0"/>
              <a:t>, αναφορικά με τη χρήση των Τ.Π.Ε., καθώς και στη δημιουργία θετικών κινήτρων μάθησης.</a:t>
            </a:r>
          </a:p>
          <a:p>
            <a:pPr marL="342900" indent="-342900" algn="just">
              <a:buFont typeface="Courier New" panose="02070309020205020404" pitchFamily="49" charset="0"/>
              <a:buChar char="o"/>
            </a:pPr>
            <a:endParaRPr lang="el-GR" sz="2000" dirty="0"/>
          </a:p>
        </p:txBody>
      </p:sp>
    </p:spTree>
    <p:extLst>
      <p:ext uri="{BB962C8B-B14F-4D97-AF65-F5344CB8AC3E}">
        <p14:creationId xmlns:p14="http://schemas.microsoft.com/office/powerpoint/2010/main" val="274526675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4086</TotalTime>
  <Words>1889</Words>
  <Application>Microsoft Office PowerPoint</Application>
  <PresentationFormat>Προβολή στην οθόνη (4:3)</PresentationFormat>
  <Paragraphs>214</Paragraphs>
  <Slides>20</Slides>
  <Notes>3</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20</vt:i4>
      </vt:variant>
    </vt:vector>
  </HeadingPairs>
  <TitlesOfParts>
    <vt:vector size="27" baseType="lpstr">
      <vt:lpstr>Arial</vt:lpstr>
      <vt:lpstr>Book Antiqua</vt:lpstr>
      <vt:lpstr>Calibri</vt:lpstr>
      <vt:lpstr>Calibri Light</vt:lpstr>
      <vt:lpstr>Courier New</vt:lpstr>
      <vt:lpstr>Times New Roman</vt:lpstr>
      <vt:lpstr>Θέμα του Office</vt:lpstr>
      <vt:lpstr>Παρουσίαση του PowerPoint</vt:lpstr>
      <vt:lpstr>Ευχαριστίες</vt:lpstr>
      <vt:lpstr>1. Σκοπός </vt:lpstr>
      <vt:lpstr>2. Συνεισφορά της διπλωματικής </vt:lpstr>
      <vt:lpstr>3. Ερευνητικά Ερωτήματα </vt:lpstr>
      <vt:lpstr>Παρουσίαση του PowerPoint</vt:lpstr>
      <vt:lpstr>5. Θεωρητικό Πλαίσιο 1/2</vt:lpstr>
      <vt:lpstr>5. Θεωρητικό Πλαίσιο 2/2</vt:lpstr>
      <vt:lpstr> 6. Παραγόμενο εκπαιδευτικό υλικό (1/3)</vt:lpstr>
      <vt:lpstr> 6. Παραγόμενο εκπαιδευτικό υλικό (2/3)</vt:lpstr>
      <vt:lpstr> 6. Παραγόμενο εκπαιδευτικό υλικό (3/3) </vt:lpstr>
      <vt:lpstr>7. Μεθοδολογία</vt:lpstr>
      <vt:lpstr>8. Αποτελέσματα - Κύρια ευρήματα  </vt:lpstr>
      <vt:lpstr>9. Συμπεράσματα      1ου  Ερευνητικού Ερωτήματος (1/5) </vt:lpstr>
      <vt:lpstr>9. Συμπεράσματα      1ου  Ερευνητικού Ερωτήματος (2/5)</vt:lpstr>
      <vt:lpstr>9. Συμπεράσματα       1ου  Ερευνητικού Ερωτήματος (3/5)</vt:lpstr>
      <vt:lpstr>9. Συμπεράσματα      2ου  Ερευνητικού Ερωτήματος (4/5)</vt:lpstr>
      <vt:lpstr>9. Συμπεράσματα       3ου  Ερευνητικού Ερωτήματος (5/5)</vt:lpstr>
      <vt:lpstr>10. Περιορισμοί έρευνας- Προτάσεις για μελλοντική έρευνα</vt:lpstr>
      <vt:lpstr>Παρουσίαση του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VAG TSOURDALAKIS</cp:lastModifiedBy>
  <cp:revision>1782</cp:revision>
  <dcterms:created xsi:type="dcterms:W3CDTF">2003-10-16T17:37:47Z</dcterms:created>
  <dcterms:modified xsi:type="dcterms:W3CDTF">2023-11-04T05:53:41Z</dcterms:modified>
</cp:coreProperties>
</file>