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31"/>
  </p:notesMasterIdLst>
  <p:sldIdLst>
    <p:sldId id="1482" r:id="rId2"/>
    <p:sldId id="2023" r:id="rId3"/>
    <p:sldId id="2013" r:id="rId4"/>
    <p:sldId id="2021" r:id="rId5"/>
    <p:sldId id="2014" r:id="rId6"/>
    <p:sldId id="2024" r:id="rId7"/>
    <p:sldId id="2020" r:id="rId8"/>
    <p:sldId id="2012" r:id="rId9"/>
    <p:sldId id="2025" r:id="rId10"/>
    <p:sldId id="2026" r:id="rId11"/>
    <p:sldId id="2016" r:id="rId12"/>
    <p:sldId id="2028" r:id="rId13"/>
    <p:sldId id="2042" r:id="rId14"/>
    <p:sldId id="2031" r:id="rId15"/>
    <p:sldId id="2032" r:id="rId16"/>
    <p:sldId id="2033" r:id="rId17"/>
    <p:sldId id="2027" r:id="rId18"/>
    <p:sldId id="2043" r:id="rId19"/>
    <p:sldId id="2030" r:id="rId20"/>
    <p:sldId id="2015" r:id="rId21"/>
    <p:sldId id="2034" r:id="rId22"/>
    <p:sldId id="2017" r:id="rId23"/>
    <p:sldId id="2036" r:id="rId24"/>
    <p:sldId id="2040" r:id="rId25"/>
    <p:sldId id="2018" r:id="rId26"/>
    <p:sldId id="2039" r:id="rId27"/>
    <p:sldId id="2038" r:id="rId28"/>
    <p:sldId id="2037" r:id="rId29"/>
    <p:sldId id="2019" r:id="rId30"/>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5B"/>
    <a:srgbClr val="FFA54B"/>
    <a:srgbClr val="FF9933"/>
    <a:srgbClr val="931B1B"/>
    <a:srgbClr val="CB8913"/>
    <a:srgbClr val="90CCAF"/>
    <a:srgbClr val="FFFFCC"/>
    <a:srgbClr val="EDBE9B"/>
    <a:srgbClr val="ADDB7B"/>
    <a:srgbClr val="F4F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89528" autoAdjust="0"/>
  </p:normalViewPr>
  <p:slideViewPr>
    <p:cSldViewPr>
      <p:cViewPr varScale="1">
        <p:scale>
          <a:sx n="115" d="100"/>
          <a:sy n="115" d="100"/>
        </p:scale>
        <p:origin x="108" y="1128"/>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2A259-2780-4744-9A73-9C605BE312E0}" type="doc">
      <dgm:prSet loTypeId="urn:microsoft.com/office/officeart/2008/layout/VerticalCircleList" loCatId="list" qsTypeId="urn:microsoft.com/office/officeart/2005/8/quickstyle/simple5" qsCatId="simple" csTypeId="urn:microsoft.com/office/officeart/2005/8/colors/colorful2" csCatId="colorful" phldr="1"/>
      <dgm:spPr/>
      <dgm:t>
        <a:bodyPr/>
        <a:lstStyle/>
        <a:p>
          <a:endParaRPr lang="el-GR"/>
        </a:p>
      </dgm:t>
    </dgm:pt>
    <dgm:pt modelId="{E9E95241-FA2D-428B-97C2-C3CC747A3BDA}">
      <dgm:prSet phldrT="[Text]"/>
      <dgm:spPr/>
      <dgm:t>
        <a:bodyPr/>
        <a:lstStyle/>
        <a:p>
          <a:r>
            <a:rPr lang="el-GR" dirty="0" smtClean="0"/>
            <a:t>Επιστημονικό υπεύθυνο του ΠΜΣ κ. Παν. Αναστασιάδη</a:t>
          </a:r>
          <a:endParaRPr lang="el-GR" dirty="0"/>
        </a:p>
      </dgm:t>
    </dgm:pt>
    <dgm:pt modelId="{3404EDE8-2F2A-43D6-A143-24553A653C0C}" type="parTrans" cxnId="{36E774F5-D02F-4DCE-8911-42253C3B9FD8}">
      <dgm:prSet/>
      <dgm:spPr/>
      <dgm:t>
        <a:bodyPr/>
        <a:lstStyle/>
        <a:p>
          <a:endParaRPr lang="el-GR"/>
        </a:p>
      </dgm:t>
    </dgm:pt>
    <dgm:pt modelId="{96A63C45-B5D8-424D-9A82-6E383F693F1E}" type="sibTrans" cxnId="{36E774F5-D02F-4DCE-8911-42253C3B9FD8}">
      <dgm:prSet/>
      <dgm:spPr/>
      <dgm:t>
        <a:bodyPr/>
        <a:lstStyle/>
        <a:p>
          <a:endParaRPr lang="el-GR"/>
        </a:p>
      </dgm:t>
    </dgm:pt>
    <dgm:pt modelId="{1E2A8E3E-5D71-4D56-AAAB-7C820AE1965C}">
      <dgm:prSet phldrT="[Text]"/>
      <dgm:spPr/>
      <dgm:t>
        <a:bodyPr/>
        <a:lstStyle/>
        <a:p>
          <a:r>
            <a:rPr lang="el-GR" dirty="0" smtClean="0"/>
            <a:t>Διδάσκοντες του ΠΜΣ</a:t>
          </a:r>
          <a:endParaRPr lang="el-GR" dirty="0"/>
        </a:p>
      </dgm:t>
    </dgm:pt>
    <dgm:pt modelId="{35430871-E868-47FB-86BE-ED5D3E6500D8}" type="parTrans" cxnId="{5915E3E2-4B91-4B87-B3D9-58F15D3F6F20}">
      <dgm:prSet/>
      <dgm:spPr/>
      <dgm:t>
        <a:bodyPr/>
        <a:lstStyle/>
        <a:p>
          <a:endParaRPr lang="el-GR"/>
        </a:p>
      </dgm:t>
    </dgm:pt>
    <dgm:pt modelId="{5D6497E9-10AF-4814-9D03-DAFF4BE7A958}" type="sibTrans" cxnId="{5915E3E2-4B91-4B87-B3D9-58F15D3F6F20}">
      <dgm:prSet/>
      <dgm:spPr/>
      <dgm:t>
        <a:bodyPr/>
        <a:lstStyle/>
        <a:p>
          <a:endParaRPr lang="el-GR"/>
        </a:p>
      </dgm:t>
    </dgm:pt>
    <dgm:pt modelId="{958DF1FB-523D-42D7-A860-FF80E8027F22}">
      <dgm:prSet phldrT="[Text]"/>
      <dgm:spPr/>
      <dgm:t>
        <a:bodyPr/>
        <a:lstStyle/>
        <a:p>
          <a:r>
            <a:rPr lang="el-GR" dirty="0" smtClean="0"/>
            <a:t>Συμφοιτητές</a:t>
          </a:r>
          <a:endParaRPr lang="el-GR" dirty="0"/>
        </a:p>
      </dgm:t>
    </dgm:pt>
    <dgm:pt modelId="{79E75A2B-D6FE-463C-A1FE-41A162691A0B}" type="parTrans" cxnId="{69CBFAD1-FB99-44FB-9E8C-5531BDCD6E40}">
      <dgm:prSet/>
      <dgm:spPr/>
      <dgm:t>
        <a:bodyPr/>
        <a:lstStyle/>
        <a:p>
          <a:endParaRPr lang="el-GR"/>
        </a:p>
      </dgm:t>
    </dgm:pt>
    <dgm:pt modelId="{5C030604-ECE9-4FBE-B3D0-78B0EC0DFE16}" type="sibTrans" cxnId="{69CBFAD1-FB99-44FB-9E8C-5531BDCD6E40}">
      <dgm:prSet/>
      <dgm:spPr/>
      <dgm:t>
        <a:bodyPr/>
        <a:lstStyle/>
        <a:p>
          <a:endParaRPr lang="el-GR"/>
        </a:p>
      </dgm:t>
    </dgm:pt>
    <dgm:pt modelId="{F86C602F-E38B-429D-8122-FEFCA974ED41}">
      <dgm:prSet phldrT="[Text]"/>
      <dgm:spPr/>
      <dgm:t>
        <a:bodyPr/>
        <a:lstStyle/>
        <a:p>
          <a:r>
            <a:rPr lang="el-GR" dirty="0" smtClean="0"/>
            <a:t>Οικογένεια</a:t>
          </a:r>
          <a:endParaRPr lang="el-GR" dirty="0"/>
        </a:p>
      </dgm:t>
    </dgm:pt>
    <dgm:pt modelId="{A6E3AE88-F046-4F7F-9442-A6574E71236F}" type="parTrans" cxnId="{31544FB9-F526-407F-BEAF-C1C7C6CD4AC9}">
      <dgm:prSet/>
      <dgm:spPr/>
      <dgm:t>
        <a:bodyPr/>
        <a:lstStyle/>
        <a:p>
          <a:endParaRPr lang="el-GR"/>
        </a:p>
      </dgm:t>
    </dgm:pt>
    <dgm:pt modelId="{2A1AF38F-DD67-424D-8AEB-8295D063D2C4}" type="sibTrans" cxnId="{31544FB9-F526-407F-BEAF-C1C7C6CD4AC9}">
      <dgm:prSet/>
      <dgm:spPr/>
      <dgm:t>
        <a:bodyPr/>
        <a:lstStyle/>
        <a:p>
          <a:endParaRPr lang="el-GR"/>
        </a:p>
      </dgm:t>
    </dgm:pt>
    <dgm:pt modelId="{61081A94-5D9E-4AF6-89CB-62D52EA070FF}">
      <dgm:prSet phldrT="[Text]"/>
      <dgm:spPr/>
      <dgm:t>
        <a:bodyPr/>
        <a:lstStyle/>
        <a:p>
          <a:r>
            <a:rPr lang="el-GR" dirty="0" smtClean="0"/>
            <a:t>Μαθητές που συμμετείχαν</a:t>
          </a:r>
          <a:endParaRPr lang="el-GR" dirty="0"/>
        </a:p>
      </dgm:t>
    </dgm:pt>
    <dgm:pt modelId="{46B5E4C8-5179-4A72-9770-3452018D6FBC}" type="parTrans" cxnId="{571BE91A-EDA7-4157-AB17-729BEC5377B2}">
      <dgm:prSet/>
      <dgm:spPr/>
      <dgm:t>
        <a:bodyPr/>
        <a:lstStyle/>
        <a:p>
          <a:endParaRPr lang="el-GR"/>
        </a:p>
      </dgm:t>
    </dgm:pt>
    <dgm:pt modelId="{945AA361-26EF-4158-9AA0-BF52DF8E9F4C}" type="sibTrans" cxnId="{571BE91A-EDA7-4157-AB17-729BEC5377B2}">
      <dgm:prSet/>
      <dgm:spPr/>
      <dgm:t>
        <a:bodyPr/>
        <a:lstStyle/>
        <a:p>
          <a:endParaRPr lang="el-GR"/>
        </a:p>
      </dgm:t>
    </dgm:pt>
    <dgm:pt modelId="{86C4DDBB-3220-4C7B-BF7A-BC2BD6F10DC1}" type="pres">
      <dgm:prSet presAssocID="{F282A259-2780-4744-9A73-9C605BE312E0}" presName="Name0" presStyleCnt="0">
        <dgm:presLayoutVars>
          <dgm:dir/>
        </dgm:presLayoutVars>
      </dgm:prSet>
      <dgm:spPr/>
      <dgm:t>
        <a:bodyPr/>
        <a:lstStyle/>
        <a:p>
          <a:endParaRPr lang="el-GR"/>
        </a:p>
      </dgm:t>
    </dgm:pt>
    <dgm:pt modelId="{77901915-AD84-427F-8CEF-E30BD0FDEF70}" type="pres">
      <dgm:prSet presAssocID="{E9E95241-FA2D-428B-97C2-C3CC747A3BDA}" presName="noChildren" presStyleCnt="0"/>
      <dgm:spPr/>
    </dgm:pt>
    <dgm:pt modelId="{3006BEF3-A820-4BA1-B29E-32E8EC8BA3BA}" type="pres">
      <dgm:prSet presAssocID="{E9E95241-FA2D-428B-97C2-C3CC747A3BDA}" presName="gap" presStyleCnt="0"/>
      <dgm:spPr/>
    </dgm:pt>
    <dgm:pt modelId="{8101ACEE-6ACD-4387-8D85-C9FADF04BB10}" type="pres">
      <dgm:prSet presAssocID="{E9E95241-FA2D-428B-97C2-C3CC747A3BDA}" presName="medCircle2" presStyleLbl="vennNode1" presStyleIdx="0" presStyleCnt="5"/>
      <dgm:spPr/>
    </dgm:pt>
    <dgm:pt modelId="{CC39A358-FB15-4CF9-8C80-AAE6EA3F5D25}" type="pres">
      <dgm:prSet presAssocID="{E9E95241-FA2D-428B-97C2-C3CC747A3BDA}" presName="txLvlOnly1" presStyleLbl="revTx" presStyleIdx="0" presStyleCnt="5"/>
      <dgm:spPr/>
      <dgm:t>
        <a:bodyPr/>
        <a:lstStyle/>
        <a:p>
          <a:endParaRPr lang="el-GR"/>
        </a:p>
      </dgm:t>
    </dgm:pt>
    <dgm:pt modelId="{9ECEE781-56CB-42F4-A3E5-5CDE7F34A782}" type="pres">
      <dgm:prSet presAssocID="{1E2A8E3E-5D71-4D56-AAAB-7C820AE1965C}" presName="noChildren" presStyleCnt="0"/>
      <dgm:spPr/>
    </dgm:pt>
    <dgm:pt modelId="{93A8E9D0-2935-4979-AAAC-59ED5F3981EE}" type="pres">
      <dgm:prSet presAssocID="{1E2A8E3E-5D71-4D56-AAAB-7C820AE1965C}" presName="gap" presStyleCnt="0"/>
      <dgm:spPr/>
    </dgm:pt>
    <dgm:pt modelId="{0D828B44-E00B-4A6D-8C69-2E4333935F81}" type="pres">
      <dgm:prSet presAssocID="{1E2A8E3E-5D71-4D56-AAAB-7C820AE1965C}" presName="medCircle2" presStyleLbl="vennNode1" presStyleIdx="1" presStyleCnt="5"/>
      <dgm:spPr/>
    </dgm:pt>
    <dgm:pt modelId="{9A06FBB6-DAB5-4005-B9D7-6E331F3E0ACA}" type="pres">
      <dgm:prSet presAssocID="{1E2A8E3E-5D71-4D56-AAAB-7C820AE1965C}" presName="txLvlOnly1" presStyleLbl="revTx" presStyleIdx="1" presStyleCnt="5"/>
      <dgm:spPr/>
      <dgm:t>
        <a:bodyPr/>
        <a:lstStyle/>
        <a:p>
          <a:endParaRPr lang="el-GR"/>
        </a:p>
      </dgm:t>
    </dgm:pt>
    <dgm:pt modelId="{D4642015-9F53-4A90-B084-B609E6C51122}" type="pres">
      <dgm:prSet presAssocID="{958DF1FB-523D-42D7-A860-FF80E8027F22}" presName="noChildren" presStyleCnt="0"/>
      <dgm:spPr/>
    </dgm:pt>
    <dgm:pt modelId="{0906FCEB-18F9-494C-9D2E-7092BBFFC726}" type="pres">
      <dgm:prSet presAssocID="{958DF1FB-523D-42D7-A860-FF80E8027F22}" presName="gap" presStyleCnt="0"/>
      <dgm:spPr/>
    </dgm:pt>
    <dgm:pt modelId="{2067D5D8-4F41-4F38-BCB1-954D8C6EDA77}" type="pres">
      <dgm:prSet presAssocID="{958DF1FB-523D-42D7-A860-FF80E8027F22}" presName="medCircle2" presStyleLbl="vennNode1" presStyleIdx="2" presStyleCnt="5"/>
      <dgm:spPr/>
    </dgm:pt>
    <dgm:pt modelId="{DB41CAB2-FB54-4632-B881-A605583046FC}" type="pres">
      <dgm:prSet presAssocID="{958DF1FB-523D-42D7-A860-FF80E8027F22}" presName="txLvlOnly1" presStyleLbl="revTx" presStyleIdx="2" presStyleCnt="5"/>
      <dgm:spPr/>
      <dgm:t>
        <a:bodyPr/>
        <a:lstStyle/>
        <a:p>
          <a:endParaRPr lang="el-GR"/>
        </a:p>
      </dgm:t>
    </dgm:pt>
    <dgm:pt modelId="{63E79D7D-6F46-4F30-AC25-D679A387FFC6}" type="pres">
      <dgm:prSet presAssocID="{61081A94-5D9E-4AF6-89CB-62D52EA070FF}" presName="noChildren" presStyleCnt="0"/>
      <dgm:spPr/>
    </dgm:pt>
    <dgm:pt modelId="{AB71F1A1-81F2-4026-81A6-120D76582EB2}" type="pres">
      <dgm:prSet presAssocID="{61081A94-5D9E-4AF6-89CB-62D52EA070FF}" presName="gap" presStyleCnt="0"/>
      <dgm:spPr/>
    </dgm:pt>
    <dgm:pt modelId="{0EF3B250-CDA4-4E77-9BDF-5C4ED061FA3B}" type="pres">
      <dgm:prSet presAssocID="{61081A94-5D9E-4AF6-89CB-62D52EA070FF}" presName="medCircle2" presStyleLbl="vennNode1" presStyleIdx="3" presStyleCnt="5"/>
      <dgm:spPr/>
    </dgm:pt>
    <dgm:pt modelId="{3A2BB167-AFBF-4D1D-B8CC-513EEF6BF367}" type="pres">
      <dgm:prSet presAssocID="{61081A94-5D9E-4AF6-89CB-62D52EA070FF}" presName="txLvlOnly1" presStyleLbl="revTx" presStyleIdx="3" presStyleCnt="5"/>
      <dgm:spPr/>
      <dgm:t>
        <a:bodyPr/>
        <a:lstStyle/>
        <a:p>
          <a:endParaRPr lang="el-GR"/>
        </a:p>
      </dgm:t>
    </dgm:pt>
    <dgm:pt modelId="{530212E6-3A5D-4FD0-A14E-78EDAF455D96}" type="pres">
      <dgm:prSet presAssocID="{F86C602F-E38B-429D-8122-FEFCA974ED41}" presName="noChildren" presStyleCnt="0"/>
      <dgm:spPr/>
    </dgm:pt>
    <dgm:pt modelId="{D3551069-E79C-473B-9EFB-AB9222DDDC9C}" type="pres">
      <dgm:prSet presAssocID="{F86C602F-E38B-429D-8122-FEFCA974ED41}" presName="gap" presStyleCnt="0"/>
      <dgm:spPr/>
    </dgm:pt>
    <dgm:pt modelId="{83CA3DDD-4E6A-404F-8810-2161F71D65B1}" type="pres">
      <dgm:prSet presAssocID="{F86C602F-E38B-429D-8122-FEFCA974ED41}" presName="medCircle2" presStyleLbl="vennNode1" presStyleIdx="4" presStyleCnt="5"/>
      <dgm:spPr/>
    </dgm:pt>
    <dgm:pt modelId="{E5169D73-62DC-45E0-90CE-A33B75D249B7}" type="pres">
      <dgm:prSet presAssocID="{F86C602F-E38B-429D-8122-FEFCA974ED41}" presName="txLvlOnly1" presStyleLbl="revTx" presStyleIdx="4" presStyleCnt="5"/>
      <dgm:spPr/>
      <dgm:t>
        <a:bodyPr/>
        <a:lstStyle/>
        <a:p>
          <a:endParaRPr lang="el-GR"/>
        </a:p>
      </dgm:t>
    </dgm:pt>
  </dgm:ptLst>
  <dgm:cxnLst>
    <dgm:cxn modelId="{571BE91A-EDA7-4157-AB17-729BEC5377B2}" srcId="{F282A259-2780-4744-9A73-9C605BE312E0}" destId="{61081A94-5D9E-4AF6-89CB-62D52EA070FF}" srcOrd="3" destOrd="0" parTransId="{46B5E4C8-5179-4A72-9770-3452018D6FBC}" sibTransId="{945AA361-26EF-4158-9AA0-BF52DF8E9F4C}"/>
    <dgm:cxn modelId="{5915E3E2-4B91-4B87-B3D9-58F15D3F6F20}" srcId="{F282A259-2780-4744-9A73-9C605BE312E0}" destId="{1E2A8E3E-5D71-4D56-AAAB-7C820AE1965C}" srcOrd="1" destOrd="0" parTransId="{35430871-E868-47FB-86BE-ED5D3E6500D8}" sibTransId="{5D6497E9-10AF-4814-9D03-DAFF4BE7A958}"/>
    <dgm:cxn modelId="{13EE5AA2-4605-4925-AAB8-D08CCD25BCC3}" type="presOf" srcId="{E9E95241-FA2D-428B-97C2-C3CC747A3BDA}" destId="{CC39A358-FB15-4CF9-8C80-AAE6EA3F5D25}" srcOrd="0" destOrd="0" presId="urn:microsoft.com/office/officeart/2008/layout/VerticalCircleList"/>
    <dgm:cxn modelId="{31544FB9-F526-407F-BEAF-C1C7C6CD4AC9}" srcId="{F282A259-2780-4744-9A73-9C605BE312E0}" destId="{F86C602F-E38B-429D-8122-FEFCA974ED41}" srcOrd="4" destOrd="0" parTransId="{A6E3AE88-F046-4F7F-9442-A6574E71236F}" sibTransId="{2A1AF38F-DD67-424D-8AEB-8295D063D2C4}"/>
    <dgm:cxn modelId="{4CB212FD-69D5-48FB-AA3D-E306A690D1D3}" type="presOf" srcId="{F282A259-2780-4744-9A73-9C605BE312E0}" destId="{86C4DDBB-3220-4C7B-BF7A-BC2BD6F10DC1}" srcOrd="0" destOrd="0" presId="urn:microsoft.com/office/officeart/2008/layout/VerticalCircleList"/>
    <dgm:cxn modelId="{0282A267-BC0F-4E36-81E0-1CC4DCC37CBB}" type="presOf" srcId="{1E2A8E3E-5D71-4D56-AAAB-7C820AE1965C}" destId="{9A06FBB6-DAB5-4005-B9D7-6E331F3E0ACA}" srcOrd="0" destOrd="0" presId="urn:microsoft.com/office/officeart/2008/layout/VerticalCircleList"/>
    <dgm:cxn modelId="{69CBFAD1-FB99-44FB-9E8C-5531BDCD6E40}" srcId="{F282A259-2780-4744-9A73-9C605BE312E0}" destId="{958DF1FB-523D-42D7-A860-FF80E8027F22}" srcOrd="2" destOrd="0" parTransId="{79E75A2B-D6FE-463C-A1FE-41A162691A0B}" sibTransId="{5C030604-ECE9-4FBE-B3D0-78B0EC0DFE16}"/>
    <dgm:cxn modelId="{43734418-594F-4671-9EEB-AB266FD62D45}" type="presOf" srcId="{F86C602F-E38B-429D-8122-FEFCA974ED41}" destId="{E5169D73-62DC-45E0-90CE-A33B75D249B7}" srcOrd="0" destOrd="0" presId="urn:microsoft.com/office/officeart/2008/layout/VerticalCircleList"/>
    <dgm:cxn modelId="{36E774F5-D02F-4DCE-8911-42253C3B9FD8}" srcId="{F282A259-2780-4744-9A73-9C605BE312E0}" destId="{E9E95241-FA2D-428B-97C2-C3CC747A3BDA}" srcOrd="0" destOrd="0" parTransId="{3404EDE8-2F2A-43D6-A143-24553A653C0C}" sibTransId="{96A63C45-B5D8-424D-9A82-6E383F693F1E}"/>
    <dgm:cxn modelId="{00659F51-628B-45B1-A439-01BE05D8E1BA}" type="presOf" srcId="{61081A94-5D9E-4AF6-89CB-62D52EA070FF}" destId="{3A2BB167-AFBF-4D1D-B8CC-513EEF6BF367}" srcOrd="0" destOrd="0" presId="urn:microsoft.com/office/officeart/2008/layout/VerticalCircleList"/>
    <dgm:cxn modelId="{A2A95DA0-2C2E-42FA-B99B-7178E3685448}" type="presOf" srcId="{958DF1FB-523D-42D7-A860-FF80E8027F22}" destId="{DB41CAB2-FB54-4632-B881-A605583046FC}" srcOrd="0" destOrd="0" presId="urn:microsoft.com/office/officeart/2008/layout/VerticalCircleList"/>
    <dgm:cxn modelId="{0D12DDDC-2ACE-493B-B106-F513B6C6EDE4}" type="presParOf" srcId="{86C4DDBB-3220-4C7B-BF7A-BC2BD6F10DC1}" destId="{77901915-AD84-427F-8CEF-E30BD0FDEF70}" srcOrd="0" destOrd="0" presId="urn:microsoft.com/office/officeart/2008/layout/VerticalCircleList"/>
    <dgm:cxn modelId="{EF218D9D-A934-4E4F-B8D7-0C0D291894A1}" type="presParOf" srcId="{77901915-AD84-427F-8CEF-E30BD0FDEF70}" destId="{3006BEF3-A820-4BA1-B29E-32E8EC8BA3BA}" srcOrd="0" destOrd="0" presId="urn:microsoft.com/office/officeart/2008/layout/VerticalCircleList"/>
    <dgm:cxn modelId="{1DA779FC-4121-409F-8AF8-54D6A45AAB2D}" type="presParOf" srcId="{77901915-AD84-427F-8CEF-E30BD0FDEF70}" destId="{8101ACEE-6ACD-4387-8D85-C9FADF04BB10}" srcOrd="1" destOrd="0" presId="urn:microsoft.com/office/officeart/2008/layout/VerticalCircleList"/>
    <dgm:cxn modelId="{8EF42B53-7B10-49E0-BB10-E8C0F3389B10}" type="presParOf" srcId="{77901915-AD84-427F-8CEF-E30BD0FDEF70}" destId="{CC39A358-FB15-4CF9-8C80-AAE6EA3F5D25}" srcOrd="2" destOrd="0" presId="urn:microsoft.com/office/officeart/2008/layout/VerticalCircleList"/>
    <dgm:cxn modelId="{6A89AD24-8B26-4E44-8E14-A4250ED88EA2}" type="presParOf" srcId="{86C4DDBB-3220-4C7B-BF7A-BC2BD6F10DC1}" destId="{9ECEE781-56CB-42F4-A3E5-5CDE7F34A782}" srcOrd="1" destOrd="0" presId="urn:microsoft.com/office/officeart/2008/layout/VerticalCircleList"/>
    <dgm:cxn modelId="{A19E248B-2775-4F7C-8F2A-21681ADBE0A7}" type="presParOf" srcId="{9ECEE781-56CB-42F4-A3E5-5CDE7F34A782}" destId="{93A8E9D0-2935-4979-AAAC-59ED5F3981EE}" srcOrd="0" destOrd="0" presId="urn:microsoft.com/office/officeart/2008/layout/VerticalCircleList"/>
    <dgm:cxn modelId="{E809F55F-61BB-445A-87B9-3669AF2C5B5A}" type="presParOf" srcId="{9ECEE781-56CB-42F4-A3E5-5CDE7F34A782}" destId="{0D828B44-E00B-4A6D-8C69-2E4333935F81}" srcOrd="1" destOrd="0" presId="urn:microsoft.com/office/officeart/2008/layout/VerticalCircleList"/>
    <dgm:cxn modelId="{AEB8355F-6FB2-47D5-B117-20679FC42F2B}" type="presParOf" srcId="{9ECEE781-56CB-42F4-A3E5-5CDE7F34A782}" destId="{9A06FBB6-DAB5-4005-B9D7-6E331F3E0ACA}" srcOrd="2" destOrd="0" presId="urn:microsoft.com/office/officeart/2008/layout/VerticalCircleList"/>
    <dgm:cxn modelId="{331CD7F1-0A65-495C-AE74-A953D33CAEFA}" type="presParOf" srcId="{86C4DDBB-3220-4C7B-BF7A-BC2BD6F10DC1}" destId="{D4642015-9F53-4A90-B084-B609E6C51122}" srcOrd="2" destOrd="0" presId="urn:microsoft.com/office/officeart/2008/layout/VerticalCircleList"/>
    <dgm:cxn modelId="{92F5242D-2EF4-4F6A-B21C-3FD8060D782C}" type="presParOf" srcId="{D4642015-9F53-4A90-B084-B609E6C51122}" destId="{0906FCEB-18F9-494C-9D2E-7092BBFFC726}" srcOrd="0" destOrd="0" presId="urn:microsoft.com/office/officeart/2008/layout/VerticalCircleList"/>
    <dgm:cxn modelId="{F0C429FC-E637-43E8-93A5-58A0D39830BA}" type="presParOf" srcId="{D4642015-9F53-4A90-B084-B609E6C51122}" destId="{2067D5D8-4F41-4F38-BCB1-954D8C6EDA77}" srcOrd="1" destOrd="0" presId="urn:microsoft.com/office/officeart/2008/layout/VerticalCircleList"/>
    <dgm:cxn modelId="{1E69FD7B-769A-42B6-B6DC-FF8FCE63F7A4}" type="presParOf" srcId="{D4642015-9F53-4A90-B084-B609E6C51122}" destId="{DB41CAB2-FB54-4632-B881-A605583046FC}" srcOrd="2" destOrd="0" presId="urn:microsoft.com/office/officeart/2008/layout/VerticalCircleList"/>
    <dgm:cxn modelId="{63CAC6A3-9A7B-4A3C-8983-75914345F05E}" type="presParOf" srcId="{86C4DDBB-3220-4C7B-BF7A-BC2BD6F10DC1}" destId="{63E79D7D-6F46-4F30-AC25-D679A387FFC6}" srcOrd="3" destOrd="0" presId="urn:microsoft.com/office/officeart/2008/layout/VerticalCircleList"/>
    <dgm:cxn modelId="{29341D66-AF02-4AC9-BF55-E1AF6EE0F2DA}" type="presParOf" srcId="{63E79D7D-6F46-4F30-AC25-D679A387FFC6}" destId="{AB71F1A1-81F2-4026-81A6-120D76582EB2}" srcOrd="0" destOrd="0" presId="urn:microsoft.com/office/officeart/2008/layout/VerticalCircleList"/>
    <dgm:cxn modelId="{10E9FEF6-73EF-4F47-8644-1CA78BC77BA8}" type="presParOf" srcId="{63E79D7D-6F46-4F30-AC25-D679A387FFC6}" destId="{0EF3B250-CDA4-4E77-9BDF-5C4ED061FA3B}" srcOrd="1" destOrd="0" presId="urn:microsoft.com/office/officeart/2008/layout/VerticalCircleList"/>
    <dgm:cxn modelId="{C0164E9C-E285-4EDC-B831-867220142E29}" type="presParOf" srcId="{63E79D7D-6F46-4F30-AC25-D679A387FFC6}" destId="{3A2BB167-AFBF-4D1D-B8CC-513EEF6BF367}" srcOrd="2" destOrd="0" presId="urn:microsoft.com/office/officeart/2008/layout/VerticalCircleList"/>
    <dgm:cxn modelId="{2F305B48-2AD2-4EB7-83E9-66772F3217BB}" type="presParOf" srcId="{86C4DDBB-3220-4C7B-BF7A-BC2BD6F10DC1}" destId="{530212E6-3A5D-4FD0-A14E-78EDAF455D96}" srcOrd="4" destOrd="0" presId="urn:microsoft.com/office/officeart/2008/layout/VerticalCircleList"/>
    <dgm:cxn modelId="{3612193C-AACE-4825-8192-952396CFA39C}" type="presParOf" srcId="{530212E6-3A5D-4FD0-A14E-78EDAF455D96}" destId="{D3551069-E79C-473B-9EFB-AB9222DDDC9C}" srcOrd="0" destOrd="0" presId="urn:microsoft.com/office/officeart/2008/layout/VerticalCircleList"/>
    <dgm:cxn modelId="{BB87758E-3037-43B6-AA22-5DA1CABAA3E5}" type="presParOf" srcId="{530212E6-3A5D-4FD0-A14E-78EDAF455D96}" destId="{83CA3DDD-4E6A-404F-8810-2161F71D65B1}" srcOrd="1" destOrd="0" presId="urn:microsoft.com/office/officeart/2008/layout/VerticalCircleList"/>
    <dgm:cxn modelId="{41247802-5A7C-4BDC-99BB-074C79587FC6}" type="presParOf" srcId="{530212E6-3A5D-4FD0-A14E-78EDAF455D96}" destId="{E5169D73-62DC-45E0-90CE-A33B75D249B7}"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E14A0-EBE1-42B4-95D2-0729E8FDABE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l-GR"/>
        </a:p>
      </dgm:t>
    </dgm:pt>
    <dgm:pt modelId="{8D78EA54-5A54-4D25-BF36-1FF0FBE1758D}">
      <dgm:prSet phldrT="[Text]"/>
      <dgm:spPr/>
      <dgm:t>
        <a:bodyPr/>
        <a:lstStyle/>
        <a:p>
          <a:r>
            <a:rPr lang="el-GR" dirty="0" smtClean="0"/>
            <a:t>Συμβάλλει στην ανάπτυξη της αλγοριθμικής σκέψης ως ένα είδος εγκύκλιας γνώσης</a:t>
          </a:r>
          <a:endParaRPr lang="el-GR" dirty="0"/>
        </a:p>
      </dgm:t>
    </dgm:pt>
    <dgm:pt modelId="{75087D3B-45C8-4F6E-BB53-4CBF4FEB66DF}" type="parTrans" cxnId="{1236F552-357D-444A-9B28-93099E81895F}">
      <dgm:prSet/>
      <dgm:spPr/>
      <dgm:t>
        <a:bodyPr/>
        <a:lstStyle/>
        <a:p>
          <a:endParaRPr lang="el-GR"/>
        </a:p>
      </dgm:t>
    </dgm:pt>
    <dgm:pt modelId="{8569A9B5-262E-44D2-9CE4-40E4AD829D10}" type="sibTrans" cxnId="{1236F552-357D-444A-9B28-93099E81895F}">
      <dgm:prSet/>
      <dgm:spPr/>
      <dgm:t>
        <a:bodyPr/>
        <a:lstStyle/>
        <a:p>
          <a:endParaRPr lang="el-GR"/>
        </a:p>
      </dgm:t>
    </dgm:pt>
    <dgm:pt modelId="{B617062E-1475-4F29-8F78-2810D9C836DB}">
      <dgm:prSet phldrT="[Text]"/>
      <dgm:spPr/>
      <dgm:t>
        <a:bodyPr/>
        <a:lstStyle/>
        <a:p>
          <a:r>
            <a:rPr lang="el-GR" dirty="0" smtClean="0"/>
            <a:t>Πρακτική ενός ολοκληρωμένου ΕΥ συμπληρωματικής ΕξΑΕ με τη μέθοδο της ανεστραμμένης τάξης</a:t>
          </a:r>
          <a:endParaRPr lang="el-GR" dirty="0"/>
        </a:p>
      </dgm:t>
    </dgm:pt>
    <dgm:pt modelId="{74329686-174E-40F2-9881-1B7701DE7953}" type="parTrans" cxnId="{71661565-5A93-4098-9FF3-D7FE4400204E}">
      <dgm:prSet/>
      <dgm:spPr/>
      <dgm:t>
        <a:bodyPr/>
        <a:lstStyle/>
        <a:p>
          <a:endParaRPr lang="el-GR"/>
        </a:p>
      </dgm:t>
    </dgm:pt>
    <dgm:pt modelId="{325E328C-00E9-4E02-AA55-DC58ADA13C6A}" type="sibTrans" cxnId="{71661565-5A93-4098-9FF3-D7FE4400204E}">
      <dgm:prSet/>
      <dgm:spPr/>
      <dgm:t>
        <a:bodyPr/>
        <a:lstStyle/>
        <a:p>
          <a:endParaRPr lang="el-GR"/>
        </a:p>
      </dgm:t>
    </dgm:pt>
    <dgm:pt modelId="{BB4D3CB6-8233-46DC-B1B6-BCCD8600672E}">
      <dgm:prSet phldrT="[Text]"/>
      <dgm:spPr/>
      <dgm:t>
        <a:bodyPr/>
        <a:lstStyle/>
        <a:p>
          <a:r>
            <a:rPr lang="el-GR" dirty="0" smtClean="0"/>
            <a:t>Η επισκόπηση της βιβλιογραφίας μπορεί να αποτελέσει αντικείμενο μελέτης βιβλιογραφικών ερευνών.</a:t>
          </a:r>
          <a:endParaRPr lang="el-GR" dirty="0"/>
        </a:p>
      </dgm:t>
    </dgm:pt>
    <dgm:pt modelId="{C5E36AEB-41F9-43BE-B66A-57EC31F8C5D5}" type="parTrans" cxnId="{D3E6C428-BD22-4DD5-8976-B9B3949A3145}">
      <dgm:prSet/>
      <dgm:spPr/>
      <dgm:t>
        <a:bodyPr/>
        <a:lstStyle/>
        <a:p>
          <a:endParaRPr lang="el-GR"/>
        </a:p>
      </dgm:t>
    </dgm:pt>
    <dgm:pt modelId="{50D82EAF-2C6A-42F4-A3D2-6EC3419F3B5E}" type="sibTrans" cxnId="{D3E6C428-BD22-4DD5-8976-B9B3949A3145}">
      <dgm:prSet/>
      <dgm:spPr/>
      <dgm:t>
        <a:bodyPr/>
        <a:lstStyle/>
        <a:p>
          <a:endParaRPr lang="el-GR"/>
        </a:p>
      </dgm:t>
    </dgm:pt>
    <dgm:pt modelId="{01F55B87-983A-4003-8185-38B73C76A6B4}" type="pres">
      <dgm:prSet presAssocID="{E29E14A0-EBE1-42B4-95D2-0729E8FDABE1}" presName="diagram" presStyleCnt="0">
        <dgm:presLayoutVars>
          <dgm:dir/>
          <dgm:resizeHandles val="exact"/>
        </dgm:presLayoutVars>
      </dgm:prSet>
      <dgm:spPr/>
      <dgm:t>
        <a:bodyPr/>
        <a:lstStyle/>
        <a:p>
          <a:endParaRPr lang="el-GR"/>
        </a:p>
      </dgm:t>
    </dgm:pt>
    <dgm:pt modelId="{B4B144B5-E44C-4609-B950-8F27EF298F19}" type="pres">
      <dgm:prSet presAssocID="{8D78EA54-5A54-4D25-BF36-1FF0FBE1758D}" presName="node" presStyleLbl="node1" presStyleIdx="0" presStyleCnt="3">
        <dgm:presLayoutVars>
          <dgm:bulletEnabled val="1"/>
        </dgm:presLayoutVars>
      </dgm:prSet>
      <dgm:spPr/>
      <dgm:t>
        <a:bodyPr/>
        <a:lstStyle/>
        <a:p>
          <a:endParaRPr lang="el-GR"/>
        </a:p>
      </dgm:t>
    </dgm:pt>
    <dgm:pt modelId="{E6A50EFE-986F-4004-8BA9-F38B4A393ADC}" type="pres">
      <dgm:prSet presAssocID="{8569A9B5-262E-44D2-9CE4-40E4AD829D10}" presName="sibTrans" presStyleCnt="0"/>
      <dgm:spPr/>
    </dgm:pt>
    <dgm:pt modelId="{C4E405F6-5039-44CB-93E8-62DAF0505EA0}" type="pres">
      <dgm:prSet presAssocID="{B617062E-1475-4F29-8F78-2810D9C836DB}" presName="node" presStyleLbl="node1" presStyleIdx="1" presStyleCnt="3">
        <dgm:presLayoutVars>
          <dgm:bulletEnabled val="1"/>
        </dgm:presLayoutVars>
      </dgm:prSet>
      <dgm:spPr/>
      <dgm:t>
        <a:bodyPr/>
        <a:lstStyle/>
        <a:p>
          <a:endParaRPr lang="el-GR"/>
        </a:p>
      </dgm:t>
    </dgm:pt>
    <dgm:pt modelId="{E79B7346-76B3-4E40-A757-04D139889130}" type="pres">
      <dgm:prSet presAssocID="{325E328C-00E9-4E02-AA55-DC58ADA13C6A}" presName="sibTrans" presStyleCnt="0"/>
      <dgm:spPr/>
    </dgm:pt>
    <dgm:pt modelId="{F75F3A9A-9544-48E1-9FC0-747AD7E8C421}" type="pres">
      <dgm:prSet presAssocID="{BB4D3CB6-8233-46DC-B1B6-BCCD8600672E}" presName="node" presStyleLbl="node1" presStyleIdx="2" presStyleCnt="3" custLinFactNeighborX="-3567" custLinFactNeighborY="1304">
        <dgm:presLayoutVars>
          <dgm:bulletEnabled val="1"/>
        </dgm:presLayoutVars>
      </dgm:prSet>
      <dgm:spPr/>
      <dgm:t>
        <a:bodyPr/>
        <a:lstStyle/>
        <a:p>
          <a:endParaRPr lang="el-GR"/>
        </a:p>
      </dgm:t>
    </dgm:pt>
  </dgm:ptLst>
  <dgm:cxnLst>
    <dgm:cxn modelId="{1F664D02-5AA3-484D-930D-67989175F7B2}" type="presOf" srcId="{BB4D3CB6-8233-46DC-B1B6-BCCD8600672E}" destId="{F75F3A9A-9544-48E1-9FC0-747AD7E8C421}" srcOrd="0" destOrd="0" presId="urn:microsoft.com/office/officeart/2005/8/layout/default"/>
    <dgm:cxn modelId="{F25D0930-4B32-4760-B694-E7254FD53FAB}" type="presOf" srcId="{B617062E-1475-4F29-8F78-2810D9C836DB}" destId="{C4E405F6-5039-44CB-93E8-62DAF0505EA0}" srcOrd="0" destOrd="0" presId="urn:microsoft.com/office/officeart/2005/8/layout/default"/>
    <dgm:cxn modelId="{D3E6C428-BD22-4DD5-8976-B9B3949A3145}" srcId="{E29E14A0-EBE1-42B4-95D2-0729E8FDABE1}" destId="{BB4D3CB6-8233-46DC-B1B6-BCCD8600672E}" srcOrd="2" destOrd="0" parTransId="{C5E36AEB-41F9-43BE-B66A-57EC31F8C5D5}" sibTransId="{50D82EAF-2C6A-42F4-A3D2-6EC3419F3B5E}"/>
    <dgm:cxn modelId="{1236F552-357D-444A-9B28-93099E81895F}" srcId="{E29E14A0-EBE1-42B4-95D2-0729E8FDABE1}" destId="{8D78EA54-5A54-4D25-BF36-1FF0FBE1758D}" srcOrd="0" destOrd="0" parTransId="{75087D3B-45C8-4F6E-BB53-4CBF4FEB66DF}" sibTransId="{8569A9B5-262E-44D2-9CE4-40E4AD829D10}"/>
    <dgm:cxn modelId="{71661565-5A93-4098-9FF3-D7FE4400204E}" srcId="{E29E14A0-EBE1-42B4-95D2-0729E8FDABE1}" destId="{B617062E-1475-4F29-8F78-2810D9C836DB}" srcOrd="1" destOrd="0" parTransId="{74329686-174E-40F2-9881-1B7701DE7953}" sibTransId="{325E328C-00E9-4E02-AA55-DC58ADA13C6A}"/>
    <dgm:cxn modelId="{4BD69B9F-1751-45D3-8AA0-D0988317E727}" type="presOf" srcId="{8D78EA54-5A54-4D25-BF36-1FF0FBE1758D}" destId="{B4B144B5-E44C-4609-B950-8F27EF298F19}" srcOrd="0" destOrd="0" presId="urn:microsoft.com/office/officeart/2005/8/layout/default"/>
    <dgm:cxn modelId="{43E8AFAC-96BE-4F88-998D-21C4CA7F8FF6}" type="presOf" srcId="{E29E14A0-EBE1-42B4-95D2-0729E8FDABE1}" destId="{01F55B87-983A-4003-8185-38B73C76A6B4}" srcOrd="0" destOrd="0" presId="urn:microsoft.com/office/officeart/2005/8/layout/default"/>
    <dgm:cxn modelId="{716BCEB3-83BC-4B5C-B029-C5E638166C31}" type="presParOf" srcId="{01F55B87-983A-4003-8185-38B73C76A6B4}" destId="{B4B144B5-E44C-4609-B950-8F27EF298F19}" srcOrd="0" destOrd="0" presId="urn:microsoft.com/office/officeart/2005/8/layout/default"/>
    <dgm:cxn modelId="{FA9AA807-369C-4309-9CA3-480F4342E337}" type="presParOf" srcId="{01F55B87-983A-4003-8185-38B73C76A6B4}" destId="{E6A50EFE-986F-4004-8BA9-F38B4A393ADC}" srcOrd="1" destOrd="0" presId="urn:microsoft.com/office/officeart/2005/8/layout/default"/>
    <dgm:cxn modelId="{5FE5485D-C771-45BD-AF9E-5F8A0CAC6303}" type="presParOf" srcId="{01F55B87-983A-4003-8185-38B73C76A6B4}" destId="{C4E405F6-5039-44CB-93E8-62DAF0505EA0}" srcOrd="2" destOrd="0" presId="urn:microsoft.com/office/officeart/2005/8/layout/default"/>
    <dgm:cxn modelId="{A16896EB-C73F-4EDA-8CA3-BC537B93833C}" type="presParOf" srcId="{01F55B87-983A-4003-8185-38B73C76A6B4}" destId="{E79B7346-76B3-4E40-A757-04D139889130}" srcOrd="3" destOrd="0" presId="urn:microsoft.com/office/officeart/2005/8/layout/default"/>
    <dgm:cxn modelId="{5170A73D-E76D-40BC-8E7B-F65023D18238}" type="presParOf" srcId="{01F55B87-983A-4003-8185-38B73C76A6B4}" destId="{F75F3A9A-9544-48E1-9FC0-747AD7E8C42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EAF40F-3540-4805-9710-AF3F10556BD8}"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l-GR"/>
        </a:p>
      </dgm:t>
    </dgm:pt>
    <dgm:pt modelId="{B412BA0E-6E1D-4403-AB27-683845C6AAEE}">
      <dgm:prSet phldrT="[Text]" custT="1"/>
      <dgm:spPr/>
      <dgm:t>
        <a:bodyPr/>
        <a:lstStyle/>
        <a:p>
          <a:r>
            <a:rPr lang="el-GR" sz="2000" b="1" dirty="0" smtClean="0"/>
            <a:t>ΘΕΩΡΗΤΙΚΟ ΠΛΑΙΣΙΟ</a:t>
          </a:r>
          <a:endParaRPr lang="el-GR" sz="2000" b="1" dirty="0"/>
        </a:p>
      </dgm:t>
    </dgm:pt>
    <dgm:pt modelId="{E9854615-63FA-4A1D-9826-9BD948FCBB35}" type="parTrans" cxnId="{CF29AAE3-4C0C-4F11-894D-BF42269CE1DA}">
      <dgm:prSet/>
      <dgm:spPr/>
      <dgm:t>
        <a:bodyPr/>
        <a:lstStyle/>
        <a:p>
          <a:endParaRPr lang="el-GR"/>
        </a:p>
      </dgm:t>
    </dgm:pt>
    <dgm:pt modelId="{C24FB301-4717-4591-B5FF-C32F03431B16}" type="sibTrans" cxnId="{CF29AAE3-4C0C-4F11-894D-BF42269CE1DA}">
      <dgm:prSet/>
      <dgm:spPr/>
      <dgm:t>
        <a:bodyPr/>
        <a:lstStyle/>
        <a:p>
          <a:endParaRPr lang="el-GR"/>
        </a:p>
      </dgm:t>
    </dgm:pt>
    <dgm:pt modelId="{162FAB85-BCF7-4D90-80AE-5AD54066A3E2}">
      <dgm:prSet phldrT="[Text]" custT="1"/>
      <dgm:spPr/>
      <dgm:t>
        <a:bodyPr/>
        <a:lstStyle/>
        <a:p>
          <a:r>
            <a:rPr lang="el-GR" sz="1600" dirty="0" smtClean="0"/>
            <a:t>Εισαγωγή</a:t>
          </a:r>
          <a:endParaRPr lang="el-GR" sz="1600" dirty="0"/>
        </a:p>
      </dgm:t>
    </dgm:pt>
    <dgm:pt modelId="{5FB31C91-9C40-4E28-AEA9-10219EE75E8F}" type="parTrans" cxnId="{EE4BAFF1-990B-467C-884A-F771E6A65084}">
      <dgm:prSet/>
      <dgm:spPr/>
      <dgm:t>
        <a:bodyPr/>
        <a:lstStyle/>
        <a:p>
          <a:endParaRPr lang="el-GR"/>
        </a:p>
      </dgm:t>
    </dgm:pt>
    <dgm:pt modelId="{5D6FE873-6640-429D-A8A7-77908BDE7F91}" type="sibTrans" cxnId="{EE4BAFF1-990B-467C-884A-F771E6A65084}">
      <dgm:prSet/>
      <dgm:spPr/>
      <dgm:t>
        <a:bodyPr/>
        <a:lstStyle/>
        <a:p>
          <a:endParaRPr lang="el-GR"/>
        </a:p>
      </dgm:t>
    </dgm:pt>
    <dgm:pt modelId="{A460EE9C-ED4C-4EA2-A1D0-1BF22F4ADCF0}">
      <dgm:prSet phldrT="[Text]" custT="1"/>
      <dgm:spPr/>
      <dgm:t>
        <a:bodyPr/>
        <a:lstStyle/>
        <a:p>
          <a:r>
            <a:rPr lang="el-GR" sz="2000" b="1" dirty="0" smtClean="0"/>
            <a:t>ΔΗΜΙΟΥΡΓΙΑ ΕΚΠΑΙΔΕΥΤΙΚΟΥ ΥΛΙΚΟΥ</a:t>
          </a:r>
          <a:endParaRPr lang="el-GR" sz="2000" b="1" dirty="0"/>
        </a:p>
      </dgm:t>
    </dgm:pt>
    <dgm:pt modelId="{DAB3AF8B-0F4E-46FC-B644-51996C376B4A}" type="parTrans" cxnId="{44E5D2D8-599E-459C-AD12-6EF63FE7E494}">
      <dgm:prSet/>
      <dgm:spPr/>
      <dgm:t>
        <a:bodyPr/>
        <a:lstStyle/>
        <a:p>
          <a:endParaRPr lang="el-GR"/>
        </a:p>
      </dgm:t>
    </dgm:pt>
    <dgm:pt modelId="{9283C78A-2EB9-4F42-82FF-1FB7227D0CB1}" type="sibTrans" cxnId="{44E5D2D8-599E-459C-AD12-6EF63FE7E494}">
      <dgm:prSet/>
      <dgm:spPr/>
      <dgm:t>
        <a:bodyPr/>
        <a:lstStyle/>
        <a:p>
          <a:endParaRPr lang="el-GR"/>
        </a:p>
      </dgm:t>
    </dgm:pt>
    <dgm:pt modelId="{72EE8972-5EB8-4449-9184-FA7CB1E6D424}">
      <dgm:prSet phldrT="[Text]"/>
      <dgm:spPr/>
      <dgm:t>
        <a:bodyPr/>
        <a:lstStyle/>
        <a:p>
          <a:r>
            <a:rPr lang="el-GR" sz="1900" dirty="0" smtClean="0"/>
            <a:t>Σχεδίαση εκπαιδευτικού υλικού</a:t>
          </a:r>
          <a:endParaRPr lang="el-GR" sz="1900" dirty="0"/>
        </a:p>
      </dgm:t>
    </dgm:pt>
    <dgm:pt modelId="{79C3DC16-5C5F-4D7B-9BF0-9F11D0D8209B}" type="parTrans" cxnId="{5E479401-CAD1-4CDE-9902-BCFB8EF5B6E9}">
      <dgm:prSet/>
      <dgm:spPr/>
      <dgm:t>
        <a:bodyPr/>
        <a:lstStyle/>
        <a:p>
          <a:endParaRPr lang="el-GR"/>
        </a:p>
      </dgm:t>
    </dgm:pt>
    <dgm:pt modelId="{EC93904F-3372-459E-808B-602F4626656F}" type="sibTrans" cxnId="{5E479401-CAD1-4CDE-9902-BCFB8EF5B6E9}">
      <dgm:prSet/>
      <dgm:spPr/>
      <dgm:t>
        <a:bodyPr/>
        <a:lstStyle/>
        <a:p>
          <a:endParaRPr lang="el-GR"/>
        </a:p>
      </dgm:t>
    </dgm:pt>
    <dgm:pt modelId="{0A6779EC-6817-4B6F-8A76-E737A4C833B5}">
      <dgm:prSet phldrT="[Text]" custT="1"/>
      <dgm:spPr/>
      <dgm:t>
        <a:bodyPr/>
        <a:lstStyle/>
        <a:p>
          <a:r>
            <a:rPr lang="el-GR" sz="2000" b="1" dirty="0" smtClean="0"/>
            <a:t>ΑΠΟΤΙΜΗΣΗ ΕΚΠΑΙΔΕΥΤΙΚΟΥ ΥΛΙΚΟΥ</a:t>
          </a:r>
          <a:endParaRPr lang="el-GR" sz="2000" b="1" dirty="0"/>
        </a:p>
      </dgm:t>
    </dgm:pt>
    <dgm:pt modelId="{8D35CCE2-7ABB-4030-9C0A-D1DBE85DD542}" type="parTrans" cxnId="{75AF2847-B933-480F-8B04-6412133A7DF6}">
      <dgm:prSet/>
      <dgm:spPr/>
      <dgm:t>
        <a:bodyPr/>
        <a:lstStyle/>
        <a:p>
          <a:endParaRPr lang="el-GR"/>
        </a:p>
      </dgm:t>
    </dgm:pt>
    <dgm:pt modelId="{B9878D8E-887B-49E1-9175-73BF3E1EBC66}" type="sibTrans" cxnId="{75AF2847-B933-480F-8B04-6412133A7DF6}">
      <dgm:prSet/>
      <dgm:spPr/>
      <dgm:t>
        <a:bodyPr/>
        <a:lstStyle/>
        <a:p>
          <a:endParaRPr lang="el-GR"/>
        </a:p>
      </dgm:t>
    </dgm:pt>
    <dgm:pt modelId="{61B9E80C-5341-47FB-A09C-2E9615A1D094}">
      <dgm:prSet phldrT="[Text]"/>
      <dgm:spPr/>
      <dgm:t>
        <a:bodyPr/>
        <a:lstStyle/>
        <a:p>
          <a:r>
            <a:rPr lang="el-GR" sz="1900" dirty="0" smtClean="0"/>
            <a:t>Μεθοδολογία της έρευνας</a:t>
          </a:r>
          <a:endParaRPr lang="el-GR" sz="1900" dirty="0"/>
        </a:p>
      </dgm:t>
    </dgm:pt>
    <dgm:pt modelId="{B5057397-748B-4201-825A-5682BCE1402F}" type="parTrans" cxnId="{1FB21938-A535-4D8F-A64E-3B2C6B6D2163}">
      <dgm:prSet/>
      <dgm:spPr/>
      <dgm:t>
        <a:bodyPr/>
        <a:lstStyle/>
        <a:p>
          <a:endParaRPr lang="el-GR"/>
        </a:p>
      </dgm:t>
    </dgm:pt>
    <dgm:pt modelId="{3600F572-14E8-4A3C-A9CF-8F6F34910722}" type="sibTrans" cxnId="{1FB21938-A535-4D8F-A64E-3B2C6B6D2163}">
      <dgm:prSet/>
      <dgm:spPr/>
      <dgm:t>
        <a:bodyPr/>
        <a:lstStyle/>
        <a:p>
          <a:endParaRPr lang="el-GR"/>
        </a:p>
      </dgm:t>
    </dgm:pt>
    <dgm:pt modelId="{6BE77296-1A11-4ABC-9383-1D9624082E80}">
      <dgm:prSet phldrT="[Text]" custT="1"/>
      <dgm:spPr/>
      <dgm:t>
        <a:bodyPr/>
        <a:lstStyle/>
        <a:p>
          <a:r>
            <a:rPr lang="el-GR" sz="1600" dirty="0" smtClean="0"/>
            <a:t>Θεωρητικό πλαίσιο ΕξΑΕ</a:t>
          </a:r>
          <a:endParaRPr lang="el-GR" sz="1600" dirty="0"/>
        </a:p>
      </dgm:t>
    </dgm:pt>
    <dgm:pt modelId="{D3C66196-4DC8-4BA0-A349-5EC48C4CC4BE}" type="parTrans" cxnId="{0CB756F2-2F22-4AA4-9CAA-4BCEF5A786F5}">
      <dgm:prSet/>
      <dgm:spPr/>
      <dgm:t>
        <a:bodyPr/>
        <a:lstStyle/>
        <a:p>
          <a:endParaRPr lang="el-GR"/>
        </a:p>
      </dgm:t>
    </dgm:pt>
    <dgm:pt modelId="{F9B419B9-FBCA-4F4E-8E28-C419B0C1A9DA}" type="sibTrans" cxnId="{0CB756F2-2F22-4AA4-9CAA-4BCEF5A786F5}">
      <dgm:prSet/>
      <dgm:spPr/>
      <dgm:t>
        <a:bodyPr/>
        <a:lstStyle/>
        <a:p>
          <a:endParaRPr lang="el-GR"/>
        </a:p>
      </dgm:t>
    </dgm:pt>
    <dgm:pt modelId="{9700D8F2-DFA8-4944-86B8-2FA3B6F29D75}">
      <dgm:prSet phldrT="[Text]" custT="1"/>
      <dgm:spPr/>
      <dgm:t>
        <a:bodyPr/>
        <a:lstStyle/>
        <a:p>
          <a:r>
            <a:rPr lang="el-GR" sz="1600" dirty="0" smtClean="0"/>
            <a:t>Η πληροφορική στην </a:t>
          </a:r>
          <a:r>
            <a:rPr lang="el-GR" sz="1600" dirty="0" err="1" smtClean="0"/>
            <a:t>Αβάθμια</a:t>
          </a:r>
          <a:r>
            <a:rPr lang="el-GR" sz="1600" dirty="0" smtClean="0"/>
            <a:t> εκπαίδευση</a:t>
          </a:r>
          <a:endParaRPr lang="el-GR" sz="1600" dirty="0"/>
        </a:p>
      </dgm:t>
    </dgm:pt>
    <dgm:pt modelId="{5E53DBB3-967A-4147-A848-2D974829444C}" type="parTrans" cxnId="{A679ECFD-3B9D-42BF-AAA3-313338F4FB27}">
      <dgm:prSet/>
      <dgm:spPr/>
      <dgm:t>
        <a:bodyPr/>
        <a:lstStyle/>
        <a:p>
          <a:endParaRPr lang="el-GR"/>
        </a:p>
      </dgm:t>
    </dgm:pt>
    <dgm:pt modelId="{7E58ACC1-E0E1-496F-BE74-F8719513F910}" type="sibTrans" cxnId="{A679ECFD-3B9D-42BF-AAA3-313338F4FB27}">
      <dgm:prSet/>
      <dgm:spPr/>
      <dgm:t>
        <a:bodyPr/>
        <a:lstStyle/>
        <a:p>
          <a:endParaRPr lang="el-GR"/>
        </a:p>
      </dgm:t>
    </dgm:pt>
    <dgm:pt modelId="{A7D18F53-CA82-48EC-A2EC-97EEA14B5333}">
      <dgm:prSet phldrT="[Text]" custT="1"/>
      <dgm:spPr/>
      <dgm:t>
        <a:bodyPr/>
        <a:lstStyle/>
        <a:p>
          <a:r>
            <a:rPr lang="el-GR" sz="1600" dirty="0" smtClean="0"/>
            <a:t>Προγραμματισμός και αλγοριθμική σκέψη</a:t>
          </a:r>
          <a:endParaRPr lang="el-GR" sz="1600" dirty="0"/>
        </a:p>
      </dgm:t>
    </dgm:pt>
    <dgm:pt modelId="{7FC506EF-3A2D-45C2-A99E-AE0E33433DAE}" type="parTrans" cxnId="{3FF59CF2-F1F3-4ED4-A92E-DC410996CB5D}">
      <dgm:prSet/>
      <dgm:spPr/>
      <dgm:t>
        <a:bodyPr/>
        <a:lstStyle/>
        <a:p>
          <a:endParaRPr lang="el-GR"/>
        </a:p>
      </dgm:t>
    </dgm:pt>
    <dgm:pt modelId="{D70B4A44-5AA6-4503-9AB6-FBE534AB590E}" type="sibTrans" cxnId="{3FF59CF2-F1F3-4ED4-A92E-DC410996CB5D}">
      <dgm:prSet/>
      <dgm:spPr/>
      <dgm:t>
        <a:bodyPr/>
        <a:lstStyle/>
        <a:p>
          <a:endParaRPr lang="el-GR"/>
        </a:p>
      </dgm:t>
    </dgm:pt>
    <dgm:pt modelId="{9DF1DC36-4B0F-4D38-A8D2-0FED04281A33}">
      <dgm:prSet phldrT="[Text]"/>
      <dgm:spPr/>
      <dgm:t>
        <a:bodyPr/>
        <a:lstStyle/>
        <a:p>
          <a:r>
            <a:rPr lang="el-GR" sz="1900" dirty="0" smtClean="0"/>
            <a:t>Παρουσίαση αποτελεσμάτων</a:t>
          </a:r>
          <a:endParaRPr lang="el-GR" sz="1900" dirty="0"/>
        </a:p>
      </dgm:t>
    </dgm:pt>
    <dgm:pt modelId="{9B512756-2C4E-4057-9261-D5232CDA9213}" type="parTrans" cxnId="{1E2ECFB2-BEDA-4884-84D7-5860EB1D3406}">
      <dgm:prSet/>
      <dgm:spPr/>
      <dgm:t>
        <a:bodyPr/>
        <a:lstStyle/>
        <a:p>
          <a:endParaRPr lang="el-GR"/>
        </a:p>
      </dgm:t>
    </dgm:pt>
    <dgm:pt modelId="{FF8DE712-FEDA-4DF3-A03B-250281163705}" type="sibTrans" cxnId="{1E2ECFB2-BEDA-4884-84D7-5860EB1D3406}">
      <dgm:prSet/>
      <dgm:spPr/>
      <dgm:t>
        <a:bodyPr/>
        <a:lstStyle/>
        <a:p>
          <a:endParaRPr lang="el-GR"/>
        </a:p>
      </dgm:t>
    </dgm:pt>
    <dgm:pt modelId="{C957056F-E284-414D-A646-3663D3C17B8A}">
      <dgm:prSet phldrT="[Text]"/>
      <dgm:spPr/>
      <dgm:t>
        <a:bodyPr/>
        <a:lstStyle/>
        <a:p>
          <a:r>
            <a:rPr lang="el-GR" sz="1900" dirty="0" smtClean="0"/>
            <a:t>Συμπεράσματα</a:t>
          </a:r>
          <a:endParaRPr lang="el-GR" sz="1900" dirty="0"/>
        </a:p>
      </dgm:t>
    </dgm:pt>
    <dgm:pt modelId="{2C973908-04D2-4AD3-90CA-22D58AD1BE64}" type="parTrans" cxnId="{20623762-7951-4031-8759-FADC8A8B7F7F}">
      <dgm:prSet/>
      <dgm:spPr/>
      <dgm:t>
        <a:bodyPr/>
        <a:lstStyle/>
        <a:p>
          <a:endParaRPr lang="el-GR"/>
        </a:p>
      </dgm:t>
    </dgm:pt>
    <dgm:pt modelId="{6EA73311-73F0-483A-B97B-670A10B400D9}" type="sibTrans" cxnId="{20623762-7951-4031-8759-FADC8A8B7F7F}">
      <dgm:prSet/>
      <dgm:spPr/>
      <dgm:t>
        <a:bodyPr/>
        <a:lstStyle/>
        <a:p>
          <a:endParaRPr lang="el-GR"/>
        </a:p>
      </dgm:t>
    </dgm:pt>
    <dgm:pt modelId="{35BA39E6-29A6-4248-87F6-1C44A1672C38}" type="pres">
      <dgm:prSet presAssocID="{63EAF40F-3540-4805-9710-AF3F10556BD8}" presName="linear" presStyleCnt="0">
        <dgm:presLayoutVars>
          <dgm:dir/>
          <dgm:resizeHandles val="exact"/>
        </dgm:presLayoutVars>
      </dgm:prSet>
      <dgm:spPr/>
      <dgm:t>
        <a:bodyPr/>
        <a:lstStyle/>
        <a:p>
          <a:endParaRPr lang="el-GR"/>
        </a:p>
      </dgm:t>
    </dgm:pt>
    <dgm:pt modelId="{14CCF44E-0FEC-4D98-9962-B8B458514EA2}" type="pres">
      <dgm:prSet presAssocID="{B412BA0E-6E1D-4403-AB27-683845C6AAEE}" presName="comp" presStyleCnt="0"/>
      <dgm:spPr/>
    </dgm:pt>
    <dgm:pt modelId="{505CBDFE-AC7E-4FA4-A36C-98B98ED7EA94}" type="pres">
      <dgm:prSet presAssocID="{B412BA0E-6E1D-4403-AB27-683845C6AAEE}" presName="box" presStyleLbl="node1" presStyleIdx="0" presStyleCnt="3"/>
      <dgm:spPr/>
      <dgm:t>
        <a:bodyPr/>
        <a:lstStyle/>
        <a:p>
          <a:endParaRPr lang="el-GR"/>
        </a:p>
      </dgm:t>
    </dgm:pt>
    <dgm:pt modelId="{8A09E03B-6229-4751-A7EA-43A877CE5502}" type="pres">
      <dgm:prSet presAssocID="{B412BA0E-6E1D-4403-AB27-683845C6AAEE}"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B5473F5E-A59F-4EA0-8A11-4C6C519A79E5}" type="pres">
      <dgm:prSet presAssocID="{B412BA0E-6E1D-4403-AB27-683845C6AAEE}" presName="text" presStyleLbl="node1" presStyleIdx="0" presStyleCnt="3">
        <dgm:presLayoutVars>
          <dgm:bulletEnabled val="1"/>
        </dgm:presLayoutVars>
      </dgm:prSet>
      <dgm:spPr/>
      <dgm:t>
        <a:bodyPr/>
        <a:lstStyle/>
        <a:p>
          <a:endParaRPr lang="el-GR"/>
        </a:p>
      </dgm:t>
    </dgm:pt>
    <dgm:pt modelId="{DA8FCC24-96A7-4519-AF2F-3A0AA5D3B7C1}" type="pres">
      <dgm:prSet presAssocID="{C24FB301-4717-4591-B5FF-C32F03431B16}" presName="spacer" presStyleCnt="0"/>
      <dgm:spPr/>
    </dgm:pt>
    <dgm:pt modelId="{6DA0BB85-CA0B-41E8-8210-BFFECB1A9EFA}" type="pres">
      <dgm:prSet presAssocID="{A460EE9C-ED4C-4EA2-A1D0-1BF22F4ADCF0}" presName="comp" presStyleCnt="0"/>
      <dgm:spPr/>
    </dgm:pt>
    <dgm:pt modelId="{F11D6121-7002-47CE-8693-9C87C0ED2354}" type="pres">
      <dgm:prSet presAssocID="{A460EE9C-ED4C-4EA2-A1D0-1BF22F4ADCF0}" presName="box" presStyleLbl="node1" presStyleIdx="1" presStyleCnt="3"/>
      <dgm:spPr/>
      <dgm:t>
        <a:bodyPr/>
        <a:lstStyle/>
        <a:p>
          <a:endParaRPr lang="el-GR"/>
        </a:p>
      </dgm:t>
    </dgm:pt>
    <dgm:pt modelId="{817B42E7-1DAF-4B02-A56C-1CDAA9EBDD20}" type="pres">
      <dgm:prSet presAssocID="{A460EE9C-ED4C-4EA2-A1D0-1BF22F4ADCF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58FC4EA8-6071-48D4-8DAC-4583F0C5FA7C}" type="pres">
      <dgm:prSet presAssocID="{A460EE9C-ED4C-4EA2-A1D0-1BF22F4ADCF0}" presName="text" presStyleLbl="node1" presStyleIdx="1" presStyleCnt="3">
        <dgm:presLayoutVars>
          <dgm:bulletEnabled val="1"/>
        </dgm:presLayoutVars>
      </dgm:prSet>
      <dgm:spPr/>
      <dgm:t>
        <a:bodyPr/>
        <a:lstStyle/>
        <a:p>
          <a:endParaRPr lang="el-GR"/>
        </a:p>
      </dgm:t>
    </dgm:pt>
    <dgm:pt modelId="{AC220427-B138-41F5-9A98-3F3D39630499}" type="pres">
      <dgm:prSet presAssocID="{9283C78A-2EB9-4F42-82FF-1FB7227D0CB1}" presName="spacer" presStyleCnt="0"/>
      <dgm:spPr/>
    </dgm:pt>
    <dgm:pt modelId="{B8ED886D-8B13-4221-8173-87A151FC63FB}" type="pres">
      <dgm:prSet presAssocID="{0A6779EC-6817-4B6F-8A76-E737A4C833B5}" presName="comp" presStyleCnt="0"/>
      <dgm:spPr/>
    </dgm:pt>
    <dgm:pt modelId="{9036B090-20A5-4CDD-BB8A-8B0D350815E8}" type="pres">
      <dgm:prSet presAssocID="{0A6779EC-6817-4B6F-8A76-E737A4C833B5}" presName="box" presStyleLbl="node1" presStyleIdx="2" presStyleCnt="3"/>
      <dgm:spPr/>
      <dgm:t>
        <a:bodyPr/>
        <a:lstStyle/>
        <a:p>
          <a:endParaRPr lang="el-GR"/>
        </a:p>
      </dgm:t>
    </dgm:pt>
    <dgm:pt modelId="{E230D98D-5994-461F-B17E-BC4B6F22DBEA}" type="pres">
      <dgm:prSet presAssocID="{0A6779EC-6817-4B6F-8A76-E737A4C833B5}"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C5769CD5-8572-4AC4-95B2-8F785486AD49}" type="pres">
      <dgm:prSet presAssocID="{0A6779EC-6817-4B6F-8A76-E737A4C833B5}" presName="text" presStyleLbl="node1" presStyleIdx="2" presStyleCnt="3">
        <dgm:presLayoutVars>
          <dgm:bulletEnabled val="1"/>
        </dgm:presLayoutVars>
      </dgm:prSet>
      <dgm:spPr/>
      <dgm:t>
        <a:bodyPr/>
        <a:lstStyle/>
        <a:p>
          <a:endParaRPr lang="el-GR"/>
        </a:p>
      </dgm:t>
    </dgm:pt>
  </dgm:ptLst>
  <dgm:cxnLst>
    <dgm:cxn modelId="{C8A56F57-A00D-4792-B5AD-8A82A6D38A08}" type="presOf" srcId="{B412BA0E-6E1D-4403-AB27-683845C6AAEE}" destId="{505CBDFE-AC7E-4FA4-A36C-98B98ED7EA94}" srcOrd="0" destOrd="0" presId="urn:microsoft.com/office/officeart/2005/8/layout/vList4"/>
    <dgm:cxn modelId="{5BF651D1-DB7B-4AF4-8299-FE4971BDEAE2}" type="presOf" srcId="{9700D8F2-DFA8-4944-86B8-2FA3B6F29D75}" destId="{505CBDFE-AC7E-4FA4-A36C-98B98ED7EA94}" srcOrd="0" destOrd="3" presId="urn:microsoft.com/office/officeart/2005/8/layout/vList4"/>
    <dgm:cxn modelId="{B8AE77F2-7515-421A-BA14-8B234146B9C9}" type="presOf" srcId="{0A6779EC-6817-4B6F-8A76-E737A4C833B5}" destId="{9036B090-20A5-4CDD-BB8A-8B0D350815E8}" srcOrd="0" destOrd="0" presId="urn:microsoft.com/office/officeart/2005/8/layout/vList4"/>
    <dgm:cxn modelId="{FACDDB49-3EB2-4976-A7E4-F0D0421EABAE}" type="presOf" srcId="{6BE77296-1A11-4ABC-9383-1D9624082E80}" destId="{B5473F5E-A59F-4EA0-8A11-4C6C519A79E5}" srcOrd="1" destOrd="2" presId="urn:microsoft.com/office/officeart/2005/8/layout/vList4"/>
    <dgm:cxn modelId="{5C9C76DF-2BC1-4FEA-A03D-C0580243768E}" type="presOf" srcId="{A7D18F53-CA82-48EC-A2EC-97EEA14B5333}" destId="{B5473F5E-A59F-4EA0-8A11-4C6C519A79E5}" srcOrd="1" destOrd="4" presId="urn:microsoft.com/office/officeart/2005/8/layout/vList4"/>
    <dgm:cxn modelId="{ADC4A8FE-A082-4A07-A52B-2477DFF8E2EC}" type="presOf" srcId="{C957056F-E284-414D-A646-3663D3C17B8A}" destId="{9036B090-20A5-4CDD-BB8A-8B0D350815E8}" srcOrd="0" destOrd="3" presId="urn:microsoft.com/office/officeart/2005/8/layout/vList4"/>
    <dgm:cxn modelId="{EE4BAFF1-990B-467C-884A-F771E6A65084}" srcId="{B412BA0E-6E1D-4403-AB27-683845C6AAEE}" destId="{162FAB85-BCF7-4D90-80AE-5AD54066A3E2}" srcOrd="0" destOrd="0" parTransId="{5FB31C91-9C40-4E28-AEA9-10219EE75E8F}" sibTransId="{5D6FE873-6640-429D-A8A7-77908BDE7F91}"/>
    <dgm:cxn modelId="{1E2ECFB2-BEDA-4884-84D7-5860EB1D3406}" srcId="{0A6779EC-6817-4B6F-8A76-E737A4C833B5}" destId="{9DF1DC36-4B0F-4D38-A8D2-0FED04281A33}" srcOrd="1" destOrd="0" parTransId="{9B512756-2C4E-4057-9261-D5232CDA9213}" sibTransId="{FF8DE712-FEDA-4DF3-A03B-250281163705}"/>
    <dgm:cxn modelId="{A688BBB3-6737-404D-A04B-686C450A0287}" type="presOf" srcId="{63EAF40F-3540-4805-9710-AF3F10556BD8}" destId="{35BA39E6-29A6-4248-87F6-1C44A1672C38}" srcOrd="0" destOrd="0" presId="urn:microsoft.com/office/officeart/2005/8/layout/vList4"/>
    <dgm:cxn modelId="{5E479401-CAD1-4CDE-9902-BCFB8EF5B6E9}" srcId="{A460EE9C-ED4C-4EA2-A1D0-1BF22F4ADCF0}" destId="{72EE8972-5EB8-4449-9184-FA7CB1E6D424}" srcOrd="0" destOrd="0" parTransId="{79C3DC16-5C5F-4D7B-9BF0-9F11D0D8209B}" sibTransId="{EC93904F-3372-459E-808B-602F4626656F}"/>
    <dgm:cxn modelId="{F07BF800-5BEE-4D28-BDC7-4C5BC6869A0F}" type="presOf" srcId="{61B9E80C-5341-47FB-A09C-2E9615A1D094}" destId="{C5769CD5-8572-4AC4-95B2-8F785486AD49}" srcOrd="1" destOrd="1" presId="urn:microsoft.com/office/officeart/2005/8/layout/vList4"/>
    <dgm:cxn modelId="{FD07C627-51BA-4557-878B-C7265D126052}" type="presOf" srcId="{9DF1DC36-4B0F-4D38-A8D2-0FED04281A33}" destId="{9036B090-20A5-4CDD-BB8A-8B0D350815E8}" srcOrd="0" destOrd="2" presId="urn:microsoft.com/office/officeart/2005/8/layout/vList4"/>
    <dgm:cxn modelId="{A679ECFD-3B9D-42BF-AAA3-313338F4FB27}" srcId="{B412BA0E-6E1D-4403-AB27-683845C6AAEE}" destId="{9700D8F2-DFA8-4944-86B8-2FA3B6F29D75}" srcOrd="2" destOrd="0" parTransId="{5E53DBB3-967A-4147-A848-2D974829444C}" sibTransId="{7E58ACC1-E0E1-496F-BE74-F8719513F910}"/>
    <dgm:cxn modelId="{75AF2847-B933-480F-8B04-6412133A7DF6}" srcId="{63EAF40F-3540-4805-9710-AF3F10556BD8}" destId="{0A6779EC-6817-4B6F-8A76-E737A4C833B5}" srcOrd="2" destOrd="0" parTransId="{8D35CCE2-7ABB-4030-9C0A-D1DBE85DD542}" sibTransId="{B9878D8E-887B-49E1-9175-73BF3E1EBC66}"/>
    <dgm:cxn modelId="{9C938754-F146-4596-B454-9FDE5CE30D19}" type="presOf" srcId="{6BE77296-1A11-4ABC-9383-1D9624082E80}" destId="{505CBDFE-AC7E-4FA4-A36C-98B98ED7EA94}" srcOrd="0" destOrd="2" presId="urn:microsoft.com/office/officeart/2005/8/layout/vList4"/>
    <dgm:cxn modelId="{67800478-3CC7-40CC-AC78-CE0CED1F2F7E}" type="presOf" srcId="{72EE8972-5EB8-4449-9184-FA7CB1E6D424}" destId="{58FC4EA8-6071-48D4-8DAC-4583F0C5FA7C}" srcOrd="1" destOrd="1" presId="urn:microsoft.com/office/officeart/2005/8/layout/vList4"/>
    <dgm:cxn modelId="{062428AC-6303-496C-816B-18B9FE7AB2DA}" type="presOf" srcId="{162FAB85-BCF7-4D90-80AE-5AD54066A3E2}" destId="{B5473F5E-A59F-4EA0-8A11-4C6C519A79E5}" srcOrd="1" destOrd="1" presId="urn:microsoft.com/office/officeart/2005/8/layout/vList4"/>
    <dgm:cxn modelId="{0CB756F2-2F22-4AA4-9CAA-4BCEF5A786F5}" srcId="{B412BA0E-6E1D-4403-AB27-683845C6AAEE}" destId="{6BE77296-1A11-4ABC-9383-1D9624082E80}" srcOrd="1" destOrd="0" parTransId="{D3C66196-4DC8-4BA0-A349-5EC48C4CC4BE}" sibTransId="{F9B419B9-FBCA-4F4E-8E28-C419B0C1A9DA}"/>
    <dgm:cxn modelId="{3FF59CF2-F1F3-4ED4-A92E-DC410996CB5D}" srcId="{B412BA0E-6E1D-4403-AB27-683845C6AAEE}" destId="{A7D18F53-CA82-48EC-A2EC-97EEA14B5333}" srcOrd="3" destOrd="0" parTransId="{7FC506EF-3A2D-45C2-A99E-AE0E33433DAE}" sibTransId="{D70B4A44-5AA6-4503-9AB6-FBE534AB590E}"/>
    <dgm:cxn modelId="{41A24D03-953C-47D5-9AC0-5CCDB448B17B}" type="presOf" srcId="{9700D8F2-DFA8-4944-86B8-2FA3B6F29D75}" destId="{B5473F5E-A59F-4EA0-8A11-4C6C519A79E5}" srcOrd="1" destOrd="3" presId="urn:microsoft.com/office/officeart/2005/8/layout/vList4"/>
    <dgm:cxn modelId="{CD6307F8-AEF2-43F6-B054-2A80A22A6F88}" type="presOf" srcId="{A460EE9C-ED4C-4EA2-A1D0-1BF22F4ADCF0}" destId="{58FC4EA8-6071-48D4-8DAC-4583F0C5FA7C}" srcOrd="1" destOrd="0" presId="urn:microsoft.com/office/officeart/2005/8/layout/vList4"/>
    <dgm:cxn modelId="{F24DA4AD-4557-46A3-B022-01F6E4FAC994}" type="presOf" srcId="{0A6779EC-6817-4B6F-8A76-E737A4C833B5}" destId="{C5769CD5-8572-4AC4-95B2-8F785486AD49}" srcOrd="1" destOrd="0" presId="urn:microsoft.com/office/officeart/2005/8/layout/vList4"/>
    <dgm:cxn modelId="{160EA75C-B8D3-4D4A-AA32-EDF484C03AA9}" type="presOf" srcId="{C957056F-E284-414D-A646-3663D3C17B8A}" destId="{C5769CD5-8572-4AC4-95B2-8F785486AD49}" srcOrd="1" destOrd="3" presId="urn:microsoft.com/office/officeart/2005/8/layout/vList4"/>
    <dgm:cxn modelId="{4044351C-CA4F-407B-A836-84ECC6D70070}" type="presOf" srcId="{B412BA0E-6E1D-4403-AB27-683845C6AAEE}" destId="{B5473F5E-A59F-4EA0-8A11-4C6C519A79E5}" srcOrd="1" destOrd="0" presId="urn:microsoft.com/office/officeart/2005/8/layout/vList4"/>
    <dgm:cxn modelId="{CF29AAE3-4C0C-4F11-894D-BF42269CE1DA}" srcId="{63EAF40F-3540-4805-9710-AF3F10556BD8}" destId="{B412BA0E-6E1D-4403-AB27-683845C6AAEE}" srcOrd="0" destOrd="0" parTransId="{E9854615-63FA-4A1D-9826-9BD948FCBB35}" sibTransId="{C24FB301-4717-4591-B5FF-C32F03431B16}"/>
    <dgm:cxn modelId="{B127C6E1-DD32-4363-B2C3-166B82D58868}" type="presOf" srcId="{61B9E80C-5341-47FB-A09C-2E9615A1D094}" destId="{9036B090-20A5-4CDD-BB8A-8B0D350815E8}" srcOrd="0" destOrd="1" presId="urn:microsoft.com/office/officeart/2005/8/layout/vList4"/>
    <dgm:cxn modelId="{FF62E64B-311A-48DF-9450-0B22DCD451FE}" type="presOf" srcId="{A7D18F53-CA82-48EC-A2EC-97EEA14B5333}" destId="{505CBDFE-AC7E-4FA4-A36C-98B98ED7EA94}" srcOrd="0" destOrd="4" presId="urn:microsoft.com/office/officeart/2005/8/layout/vList4"/>
    <dgm:cxn modelId="{73000715-55DF-4A91-9E32-FEB7E4F409A7}" type="presOf" srcId="{9DF1DC36-4B0F-4D38-A8D2-0FED04281A33}" destId="{C5769CD5-8572-4AC4-95B2-8F785486AD49}" srcOrd="1" destOrd="2" presId="urn:microsoft.com/office/officeart/2005/8/layout/vList4"/>
    <dgm:cxn modelId="{276DB539-5436-4084-A44D-12DA1A629BB6}" type="presOf" srcId="{A460EE9C-ED4C-4EA2-A1D0-1BF22F4ADCF0}" destId="{F11D6121-7002-47CE-8693-9C87C0ED2354}" srcOrd="0" destOrd="0" presId="urn:microsoft.com/office/officeart/2005/8/layout/vList4"/>
    <dgm:cxn modelId="{3586F61C-43C7-4713-A81F-206991E44B1D}" type="presOf" srcId="{162FAB85-BCF7-4D90-80AE-5AD54066A3E2}" destId="{505CBDFE-AC7E-4FA4-A36C-98B98ED7EA94}" srcOrd="0" destOrd="1" presId="urn:microsoft.com/office/officeart/2005/8/layout/vList4"/>
    <dgm:cxn modelId="{7A351CD4-6F77-49DC-BC0A-0787671C0B4E}" type="presOf" srcId="{72EE8972-5EB8-4449-9184-FA7CB1E6D424}" destId="{F11D6121-7002-47CE-8693-9C87C0ED2354}" srcOrd="0" destOrd="1" presId="urn:microsoft.com/office/officeart/2005/8/layout/vList4"/>
    <dgm:cxn modelId="{20623762-7951-4031-8759-FADC8A8B7F7F}" srcId="{0A6779EC-6817-4B6F-8A76-E737A4C833B5}" destId="{C957056F-E284-414D-A646-3663D3C17B8A}" srcOrd="2" destOrd="0" parTransId="{2C973908-04D2-4AD3-90CA-22D58AD1BE64}" sibTransId="{6EA73311-73F0-483A-B97B-670A10B400D9}"/>
    <dgm:cxn modelId="{44E5D2D8-599E-459C-AD12-6EF63FE7E494}" srcId="{63EAF40F-3540-4805-9710-AF3F10556BD8}" destId="{A460EE9C-ED4C-4EA2-A1D0-1BF22F4ADCF0}" srcOrd="1" destOrd="0" parTransId="{DAB3AF8B-0F4E-46FC-B644-51996C376B4A}" sibTransId="{9283C78A-2EB9-4F42-82FF-1FB7227D0CB1}"/>
    <dgm:cxn modelId="{1FB21938-A535-4D8F-A64E-3B2C6B6D2163}" srcId="{0A6779EC-6817-4B6F-8A76-E737A4C833B5}" destId="{61B9E80C-5341-47FB-A09C-2E9615A1D094}" srcOrd="0" destOrd="0" parTransId="{B5057397-748B-4201-825A-5682BCE1402F}" sibTransId="{3600F572-14E8-4A3C-A9CF-8F6F34910722}"/>
    <dgm:cxn modelId="{0891990F-5E05-4845-A073-8912109E27A5}" type="presParOf" srcId="{35BA39E6-29A6-4248-87F6-1C44A1672C38}" destId="{14CCF44E-0FEC-4D98-9962-B8B458514EA2}" srcOrd="0" destOrd="0" presId="urn:microsoft.com/office/officeart/2005/8/layout/vList4"/>
    <dgm:cxn modelId="{89A8913E-CD4A-4D61-995E-F7A4716D0212}" type="presParOf" srcId="{14CCF44E-0FEC-4D98-9962-B8B458514EA2}" destId="{505CBDFE-AC7E-4FA4-A36C-98B98ED7EA94}" srcOrd="0" destOrd="0" presId="urn:microsoft.com/office/officeart/2005/8/layout/vList4"/>
    <dgm:cxn modelId="{86B08312-48F3-4025-B5F7-E702D435D3EC}" type="presParOf" srcId="{14CCF44E-0FEC-4D98-9962-B8B458514EA2}" destId="{8A09E03B-6229-4751-A7EA-43A877CE5502}" srcOrd="1" destOrd="0" presId="urn:microsoft.com/office/officeart/2005/8/layout/vList4"/>
    <dgm:cxn modelId="{5E621A52-5A67-4809-9079-8532BA142927}" type="presParOf" srcId="{14CCF44E-0FEC-4D98-9962-B8B458514EA2}" destId="{B5473F5E-A59F-4EA0-8A11-4C6C519A79E5}" srcOrd="2" destOrd="0" presId="urn:microsoft.com/office/officeart/2005/8/layout/vList4"/>
    <dgm:cxn modelId="{87034EE1-C844-4447-BA01-F3159201ACBA}" type="presParOf" srcId="{35BA39E6-29A6-4248-87F6-1C44A1672C38}" destId="{DA8FCC24-96A7-4519-AF2F-3A0AA5D3B7C1}" srcOrd="1" destOrd="0" presId="urn:microsoft.com/office/officeart/2005/8/layout/vList4"/>
    <dgm:cxn modelId="{31A82D9F-C395-465F-813C-9F7C20DF32B3}" type="presParOf" srcId="{35BA39E6-29A6-4248-87F6-1C44A1672C38}" destId="{6DA0BB85-CA0B-41E8-8210-BFFECB1A9EFA}" srcOrd="2" destOrd="0" presId="urn:microsoft.com/office/officeart/2005/8/layout/vList4"/>
    <dgm:cxn modelId="{6C7089DD-7730-46FE-A584-E175C6FC08B9}" type="presParOf" srcId="{6DA0BB85-CA0B-41E8-8210-BFFECB1A9EFA}" destId="{F11D6121-7002-47CE-8693-9C87C0ED2354}" srcOrd="0" destOrd="0" presId="urn:microsoft.com/office/officeart/2005/8/layout/vList4"/>
    <dgm:cxn modelId="{7B1364FA-326B-4B0D-A3BE-43C31A7A0A0F}" type="presParOf" srcId="{6DA0BB85-CA0B-41E8-8210-BFFECB1A9EFA}" destId="{817B42E7-1DAF-4B02-A56C-1CDAA9EBDD20}" srcOrd="1" destOrd="0" presId="urn:microsoft.com/office/officeart/2005/8/layout/vList4"/>
    <dgm:cxn modelId="{F611F8CB-F722-417B-8880-3728E4852DC6}" type="presParOf" srcId="{6DA0BB85-CA0B-41E8-8210-BFFECB1A9EFA}" destId="{58FC4EA8-6071-48D4-8DAC-4583F0C5FA7C}" srcOrd="2" destOrd="0" presId="urn:microsoft.com/office/officeart/2005/8/layout/vList4"/>
    <dgm:cxn modelId="{1937688E-A169-4CD3-96DE-29C58115E829}" type="presParOf" srcId="{35BA39E6-29A6-4248-87F6-1C44A1672C38}" destId="{AC220427-B138-41F5-9A98-3F3D39630499}" srcOrd="3" destOrd="0" presId="urn:microsoft.com/office/officeart/2005/8/layout/vList4"/>
    <dgm:cxn modelId="{67B53FB3-5467-4818-AF22-52CAAF2A9109}" type="presParOf" srcId="{35BA39E6-29A6-4248-87F6-1C44A1672C38}" destId="{B8ED886D-8B13-4221-8173-87A151FC63FB}" srcOrd="4" destOrd="0" presId="urn:microsoft.com/office/officeart/2005/8/layout/vList4"/>
    <dgm:cxn modelId="{904A40A2-007A-4E8B-AE10-735E6F717EF3}" type="presParOf" srcId="{B8ED886D-8B13-4221-8173-87A151FC63FB}" destId="{9036B090-20A5-4CDD-BB8A-8B0D350815E8}" srcOrd="0" destOrd="0" presId="urn:microsoft.com/office/officeart/2005/8/layout/vList4"/>
    <dgm:cxn modelId="{7100A1B2-59FE-42F8-B2BB-07D0FDB14404}" type="presParOf" srcId="{B8ED886D-8B13-4221-8173-87A151FC63FB}" destId="{E230D98D-5994-461F-B17E-BC4B6F22DBEA}" srcOrd="1" destOrd="0" presId="urn:microsoft.com/office/officeart/2005/8/layout/vList4"/>
    <dgm:cxn modelId="{BC0E41DA-540A-4F20-BD64-670229AABFB4}" type="presParOf" srcId="{B8ED886D-8B13-4221-8173-87A151FC63FB}" destId="{C5769CD5-8572-4AC4-95B2-8F785486AD4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A1A08D-AA0C-42CD-9A6C-F117CD94D1A9}"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l-GR"/>
        </a:p>
      </dgm:t>
    </dgm:pt>
    <dgm:pt modelId="{7DDBB2B9-DABD-4A80-BB54-D29645A793B1}">
      <dgm:prSet phldrT="[Text]"/>
      <dgm:spPr/>
      <dgm:t>
        <a:bodyPr/>
        <a:lstStyle/>
        <a:p>
          <a:r>
            <a:rPr lang="el-GR" dirty="0" smtClean="0"/>
            <a:t>Παιδαγωγικές Θεωρίες</a:t>
          </a:r>
          <a:endParaRPr lang="el-GR" dirty="0"/>
        </a:p>
      </dgm:t>
    </dgm:pt>
    <dgm:pt modelId="{659BFE1D-4530-4C9D-888F-8CC98955F408}" type="parTrans" cxnId="{BD9E5AD5-BDB6-48D3-B7AE-45656249BF2A}">
      <dgm:prSet/>
      <dgm:spPr/>
      <dgm:t>
        <a:bodyPr/>
        <a:lstStyle/>
        <a:p>
          <a:endParaRPr lang="el-GR"/>
        </a:p>
      </dgm:t>
    </dgm:pt>
    <dgm:pt modelId="{823DAD39-0AA3-41C2-9C1A-37D958438613}" type="sibTrans" cxnId="{BD9E5AD5-BDB6-48D3-B7AE-45656249BF2A}">
      <dgm:prSet/>
      <dgm:spPr/>
      <dgm:t>
        <a:bodyPr/>
        <a:lstStyle/>
        <a:p>
          <a:r>
            <a:rPr lang="el-GR" dirty="0" smtClean="0"/>
            <a:t>Ορισμοί- βασικές έννοιες ΑΕξΑΕ</a:t>
          </a:r>
          <a:endParaRPr lang="el-GR" dirty="0"/>
        </a:p>
      </dgm:t>
    </dgm:pt>
    <dgm:pt modelId="{48BF99DC-DDB2-4C26-A500-769D959677B4}">
      <dgm:prSet phldrT="[Text]" custT="1"/>
      <dgm:spPr/>
      <dgm:t>
        <a:bodyPr/>
        <a:lstStyle/>
        <a:p>
          <a:r>
            <a:rPr lang="el-GR" sz="2000" dirty="0" smtClean="0"/>
            <a:t>Σχολική ΕξΑΕ</a:t>
          </a:r>
          <a:endParaRPr lang="el-GR" sz="2000" dirty="0"/>
        </a:p>
      </dgm:t>
    </dgm:pt>
    <dgm:pt modelId="{51E9B769-F9B7-4FCA-9DDF-63CE4AD4A54A}" type="parTrans" cxnId="{494AD351-A2C8-4DE9-89CC-3FCF22517212}">
      <dgm:prSet/>
      <dgm:spPr/>
      <dgm:t>
        <a:bodyPr/>
        <a:lstStyle/>
        <a:p>
          <a:endParaRPr lang="el-GR"/>
        </a:p>
      </dgm:t>
    </dgm:pt>
    <dgm:pt modelId="{DEA75632-1849-4F23-AA72-C957C068BBE7}" type="sibTrans" cxnId="{494AD351-A2C8-4DE9-89CC-3FCF22517212}">
      <dgm:prSet custT="1"/>
      <dgm:spPr/>
      <dgm:t>
        <a:bodyPr/>
        <a:lstStyle/>
        <a:p>
          <a:r>
            <a:rPr lang="el-GR" sz="2000" dirty="0" smtClean="0"/>
            <a:t>Ανεστραμμένη</a:t>
          </a:r>
          <a:r>
            <a:rPr lang="el-GR" sz="1400" dirty="0" smtClean="0"/>
            <a:t> </a:t>
          </a:r>
          <a:r>
            <a:rPr lang="el-GR" sz="2400" dirty="0" smtClean="0"/>
            <a:t>Τάξη</a:t>
          </a:r>
          <a:endParaRPr lang="el-GR" sz="1400" dirty="0"/>
        </a:p>
      </dgm:t>
    </dgm:pt>
    <dgm:pt modelId="{58B08670-296B-4AD5-B71C-59ACF8DF5685}">
      <dgm:prSet phldrT="[Text]" custT="1"/>
      <dgm:spPr/>
      <dgm:t>
        <a:bodyPr/>
        <a:lstStyle/>
        <a:p>
          <a:r>
            <a:rPr lang="el-GR" sz="6000" b="1" dirty="0" smtClean="0"/>
            <a:t>ΕξΑΕ</a:t>
          </a:r>
          <a:endParaRPr lang="el-GR" sz="6000" b="1" dirty="0"/>
        </a:p>
      </dgm:t>
    </dgm:pt>
    <dgm:pt modelId="{E06A8FC8-7E6E-44AB-BEC8-BAFCA6A15E21}" type="parTrans" cxnId="{A47278C9-C65B-4C09-8C00-8C2D7AAF167F}">
      <dgm:prSet/>
      <dgm:spPr/>
      <dgm:t>
        <a:bodyPr/>
        <a:lstStyle/>
        <a:p>
          <a:endParaRPr lang="el-GR"/>
        </a:p>
      </dgm:t>
    </dgm:pt>
    <dgm:pt modelId="{3F371C2F-F59D-49D9-B03E-40CA832F7741}" type="sibTrans" cxnId="{A47278C9-C65B-4C09-8C00-8C2D7AAF167F}">
      <dgm:prSet/>
      <dgm:spPr/>
      <dgm:t>
        <a:bodyPr/>
        <a:lstStyle/>
        <a:p>
          <a:endParaRPr lang="el-GR"/>
        </a:p>
      </dgm:t>
    </dgm:pt>
    <dgm:pt modelId="{9FD9EDDB-9E2D-49B7-B4B8-836B429FAB2B}">
      <dgm:prSet phldrT="[Text]" custT="1"/>
      <dgm:spPr/>
      <dgm:t>
        <a:bodyPr/>
        <a:lstStyle/>
        <a:p>
          <a:r>
            <a:rPr lang="el-GR" sz="1600" dirty="0" smtClean="0"/>
            <a:t>Σχεδιασμός ΕΥ</a:t>
          </a:r>
          <a:endParaRPr lang="el-GR" sz="1600" dirty="0"/>
        </a:p>
      </dgm:t>
    </dgm:pt>
    <dgm:pt modelId="{B4C714CD-7CF2-4B0D-BC65-926C334B1229}" type="parTrans" cxnId="{35C32B26-7A25-43BA-BFD7-A16AB1CF8549}">
      <dgm:prSet/>
      <dgm:spPr/>
      <dgm:t>
        <a:bodyPr/>
        <a:lstStyle/>
        <a:p>
          <a:endParaRPr lang="el-GR"/>
        </a:p>
      </dgm:t>
    </dgm:pt>
    <dgm:pt modelId="{919AA5E3-9C54-40FC-9559-393164A2D190}" type="sibTrans" cxnId="{35C32B26-7A25-43BA-BFD7-A16AB1CF8549}">
      <dgm:prSet/>
      <dgm:spPr/>
      <dgm:t>
        <a:bodyPr/>
        <a:lstStyle/>
        <a:p>
          <a:r>
            <a:rPr lang="el-GR" dirty="0" smtClean="0"/>
            <a:t>Εκπαιδευτική </a:t>
          </a:r>
        </a:p>
        <a:p>
          <a:r>
            <a:rPr lang="el-GR" dirty="0" smtClean="0"/>
            <a:t>Ρομποτική</a:t>
          </a:r>
          <a:endParaRPr lang="el-GR" dirty="0"/>
        </a:p>
      </dgm:t>
    </dgm:pt>
    <dgm:pt modelId="{36522197-4D19-4E91-BB2C-B18B43636382}" type="pres">
      <dgm:prSet presAssocID="{6EA1A08D-AA0C-42CD-9A6C-F117CD94D1A9}" presName="Name0" presStyleCnt="0">
        <dgm:presLayoutVars>
          <dgm:chMax/>
          <dgm:chPref/>
          <dgm:dir/>
          <dgm:animLvl val="lvl"/>
        </dgm:presLayoutVars>
      </dgm:prSet>
      <dgm:spPr/>
      <dgm:t>
        <a:bodyPr/>
        <a:lstStyle/>
        <a:p>
          <a:endParaRPr lang="el-GR"/>
        </a:p>
      </dgm:t>
    </dgm:pt>
    <dgm:pt modelId="{12E9941F-85E5-4CD3-A0C9-3DE2E7A4DA0C}" type="pres">
      <dgm:prSet presAssocID="{7DDBB2B9-DABD-4A80-BB54-D29645A793B1}" presName="composite" presStyleCnt="0"/>
      <dgm:spPr/>
    </dgm:pt>
    <dgm:pt modelId="{34421BF4-E390-4E10-AAE5-08C7AB45F96F}" type="pres">
      <dgm:prSet presAssocID="{7DDBB2B9-DABD-4A80-BB54-D29645A793B1}" presName="Parent1" presStyleLbl="node1" presStyleIdx="0" presStyleCnt="6">
        <dgm:presLayoutVars>
          <dgm:chMax val="1"/>
          <dgm:chPref val="1"/>
          <dgm:bulletEnabled val="1"/>
        </dgm:presLayoutVars>
      </dgm:prSet>
      <dgm:spPr/>
      <dgm:t>
        <a:bodyPr/>
        <a:lstStyle/>
        <a:p>
          <a:endParaRPr lang="el-GR"/>
        </a:p>
      </dgm:t>
    </dgm:pt>
    <dgm:pt modelId="{C5AE973E-060F-498D-B5AF-D3105937E8AE}" type="pres">
      <dgm:prSet presAssocID="{7DDBB2B9-DABD-4A80-BB54-D29645A793B1}" presName="Childtext1" presStyleLbl="revTx" presStyleIdx="0" presStyleCnt="3">
        <dgm:presLayoutVars>
          <dgm:chMax val="0"/>
          <dgm:chPref val="0"/>
          <dgm:bulletEnabled val="1"/>
        </dgm:presLayoutVars>
      </dgm:prSet>
      <dgm:spPr/>
    </dgm:pt>
    <dgm:pt modelId="{715D20AB-BE74-4C25-AD0F-5E1138C65CD4}" type="pres">
      <dgm:prSet presAssocID="{7DDBB2B9-DABD-4A80-BB54-D29645A793B1}" presName="BalanceSpacing" presStyleCnt="0"/>
      <dgm:spPr/>
    </dgm:pt>
    <dgm:pt modelId="{22978EF6-EBAB-4C31-8699-4E0C0D17732B}" type="pres">
      <dgm:prSet presAssocID="{7DDBB2B9-DABD-4A80-BB54-D29645A793B1}" presName="BalanceSpacing1" presStyleCnt="0"/>
      <dgm:spPr/>
    </dgm:pt>
    <dgm:pt modelId="{71F8CA64-BFA6-40C8-8BD9-8F531909D630}" type="pres">
      <dgm:prSet presAssocID="{823DAD39-0AA3-41C2-9C1A-37D958438613}" presName="Accent1Text" presStyleLbl="node1" presStyleIdx="1" presStyleCnt="6" custAng="20002005" custLinFactNeighborX="-5458" custLinFactNeighborY="-4478"/>
      <dgm:spPr/>
      <dgm:t>
        <a:bodyPr/>
        <a:lstStyle/>
        <a:p>
          <a:endParaRPr lang="el-GR"/>
        </a:p>
      </dgm:t>
    </dgm:pt>
    <dgm:pt modelId="{8FCC1A52-34C6-4CA4-914C-EB3D81B57306}" type="pres">
      <dgm:prSet presAssocID="{823DAD39-0AA3-41C2-9C1A-37D958438613}" presName="spaceBetweenRectangles" presStyleCnt="0"/>
      <dgm:spPr/>
    </dgm:pt>
    <dgm:pt modelId="{BF0BB185-D2F9-4B79-B3FA-6764EEB73921}" type="pres">
      <dgm:prSet presAssocID="{48BF99DC-DDB2-4C26-A500-769D959677B4}" presName="composite" presStyleCnt="0"/>
      <dgm:spPr/>
    </dgm:pt>
    <dgm:pt modelId="{3F189D26-3824-4630-ADED-0B582854F59F}" type="pres">
      <dgm:prSet presAssocID="{48BF99DC-DDB2-4C26-A500-769D959677B4}" presName="Parent1" presStyleLbl="node1" presStyleIdx="2" presStyleCnt="6">
        <dgm:presLayoutVars>
          <dgm:chMax val="1"/>
          <dgm:chPref val="1"/>
          <dgm:bulletEnabled val="1"/>
        </dgm:presLayoutVars>
      </dgm:prSet>
      <dgm:spPr/>
      <dgm:t>
        <a:bodyPr/>
        <a:lstStyle/>
        <a:p>
          <a:endParaRPr lang="el-GR"/>
        </a:p>
      </dgm:t>
    </dgm:pt>
    <dgm:pt modelId="{4B63BCF6-7AB7-48FB-A121-99484A7EF875}" type="pres">
      <dgm:prSet presAssocID="{48BF99DC-DDB2-4C26-A500-769D959677B4}" presName="Childtext1" presStyleLbl="revTx" presStyleIdx="1" presStyleCnt="3" custLinFactX="-100000" custLinFactNeighborX="-184654" custLinFactNeighborY="-1932">
        <dgm:presLayoutVars>
          <dgm:chMax val="0"/>
          <dgm:chPref val="0"/>
          <dgm:bulletEnabled val="1"/>
        </dgm:presLayoutVars>
      </dgm:prSet>
      <dgm:spPr/>
      <dgm:t>
        <a:bodyPr/>
        <a:lstStyle/>
        <a:p>
          <a:endParaRPr lang="el-GR"/>
        </a:p>
      </dgm:t>
    </dgm:pt>
    <dgm:pt modelId="{81F808F0-9912-41F8-8A5A-2050FEF13797}" type="pres">
      <dgm:prSet presAssocID="{48BF99DC-DDB2-4C26-A500-769D959677B4}" presName="BalanceSpacing" presStyleCnt="0"/>
      <dgm:spPr/>
    </dgm:pt>
    <dgm:pt modelId="{E1A7F692-D595-4E59-BCE5-25B64F98E4CD}" type="pres">
      <dgm:prSet presAssocID="{48BF99DC-DDB2-4C26-A500-769D959677B4}" presName="BalanceSpacing1" presStyleCnt="0"/>
      <dgm:spPr/>
    </dgm:pt>
    <dgm:pt modelId="{CD7D0E30-C65F-47AC-B26C-0B32C20FC9B3}" type="pres">
      <dgm:prSet presAssocID="{DEA75632-1849-4F23-AA72-C957C068BBE7}" presName="Accent1Text" presStyleLbl="node1" presStyleIdx="3" presStyleCnt="6" custAng="0" custScaleX="107077"/>
      <dgm:spPr/>
      <dgm:t>
        <a:bodyPr/>
        <a:lstStyle/>
        <a:p>
          <a:endParaRPr lang="el-GR"/>
        </a:p>
      </dgm:t>
    </dgm:pt>
    <dgm:pt modelId="{7C900AEA-F324-45A1-B297-99236A19AD30}" type="pres">
      <dgm:prSet presAssocID="{DEA75632-1849-4F23-AA72-C957C068BBE7}" presName="spaceBetweenRectangles" presStyleCnt="0"/>
      <dgm:spPr/>
    </dgm:pt>
    <dgm:pt modelId="{8F8CBD89-F820-4A66-97B8-DFE085FDB754}" type="pres">
      <dgm:prSet presAssocID="{9FD9EDDB-9E2D-49B7-B4B8-836B429FAB2B}" presName="composite" presStyleCnt="0"/>
      <dgm:spPr/>
    </dgm:pt>
    <dgm:pt modelId="{62ADD4DE-3429-4D3E-AA9F-63459C0CC311}" type="pres">
      <dgm:prSet presAssocID="{9FD9EDDB-9E2D-49B7-B4B8-836B429FAB2B}" presName="Parent1" presStyleLbl="node1" presStyleIdx="4" presStyleCnt="6">
        <dgm:presLayoutVars>
          <dgm:chMax val="1"/>
          <dgm:chPref val="1"/>
          <dgm:bulletEnabled val="1"/>
        </dgm:presLayoutVars>
      </dgm:prSet>
      <dgm:spPr/>
      <dgm:t>
        <a:bodyPr/>
        <a:lstStyle/>
        <a:p>
          <a:endParaRPr lang="el-GR"/>
        </a:p>
      </dgm:t>
    </dgm:pt>
    <dgm:pt modelId="{566159BE-E421-4A78-9DEB-FCFE02C8AF2E}" type="pres">
      <dgm:prSet presAssocID="{9FD9EDDB-9E2D-49B7-B4B8-836B429FAB2B}" presName="Childtext1" presStyleLbl="revTx" presStyleIdx="2" presStyleCnt="3">
        <dgm:presLayoutVars>
          <dgm:chMax val="0"/>
          <dgm:chPref val="0"/>
          <dgm:bulletEnabled val="1"/>
        </dgm:presLayoutVars>
      </dgm:prSet>
      <dgm:spPr/>
      <dgm:t>
        <a:bodyPr/>
        <a:lstStyle/>
        <a:p>
          <a:endParaRPr lang="el-GR"/>
        </a:p>
      </dgm:t>
    </dgm:pt>
    <dgm:pt modelId="{8F659FE1-F1F3-413D-9139-EA4E61460E4E}" type="pres">
      <dgm:prSet presAssocID="{9FD9EDDB-9E2D-49B7-B4B8-836B429FAB2B}" presName="BalanceSpacing" presStyleCnt="0"/>
      <dgm:spPr/>
    </dgm:pt>
    <dgm:pt modelId="{7984B376-1724-49FA-B8CB-2ACA87D96328}" type="pres">
      <dgm:prSet presAssocID="{9FD9EDDB-9E2D-49B7-B4B8-836B429FAB2B}" presName="BalanceSpacing1" presStyleCnt="0"/>
      <dgm:spPr/>
    </dgm:pt>
    <dgm:pt modelId="{DB5BE6AC-6DE7-4F68-A6BC-86B91E686178}" type="pres">
      <dgm:prSet presAssocID="{919AA5E3-9C54-40FC-9559-393164A2D190}" presName="Accent1Text" presStyleLbl="node1" presStyleIdx="5" presStyleCnt="6"/>
      <dgm:spPr/>
      <dgm:t>
        <a:bodyPr/>
        <a:lstStyle/>
        <a:p>
          <a:endParaRPr lang="el-GR"/>
        </a:p>
      </dgm:t>
    </dgm:pt>
  </dgm:ptLst>
  <dgm:cxnLst>
    <dgm:cxn modelId="{7252C194-B220-407E-B783-7E5EF88CC5E8}" type="presOf" srcId="{823DAD39-0AA3-41C2-9C1A-37D958438613}" destId="{71F8CA64-BFA6-40C8-8BD9-8F531909D630}" srcOrd="0" destOrd="0" presId="urn:microsoft.com/office/officeart/2008/layout/AlternatingHexagons"/>
    <dgm:cxn modelId="{98EEAF6B-9818-478D-8111-51A5F673B290}" type="presOf" srcId="{DEA75632-1849-4F23-AA72-C957C068BBE7}" destId="{CD7D0E30-C65F-47AC-B26C-0B32C20FC9B3}" srcOrd="0" destOrd="0" presId="urn:microsoft.com/office/officeart/2008/layout/AlternatingHexagons"/>
    <dgm:cxn modelId="{0AF0CD33-8C52-4BCE-B611-9BEE5C00EE65}" type="presOf" srcId="{58B08670-296B-4AD5-B71C-59ACF8DF5685}" destId="{4B63BCF6-7AB7-48FB-A121-99484A7EF875}" srcOrd="0" destOrd="0" presId="urn:microsoft.com/office/officeart/2008/layout/AlternatingHexagons"/>
    <dgm:cxn modelId="{35C32B26-7A25-43BA-BFD7-A16AB1CF8549}" srcId="{6EA1A08D-AA0C-42CD-9A6C-F117CD94D1A9}" destId="{9FD9EDDB-9E2D-49B7-B4B8-836B429FAB2B}" srcOrd="2" destOrd="0" parTransId="{B4C714CD-7CF2-4B0D-BC65-926C334B1229}" sibTransId="{919AA5E3-9C54-40FC-9559-393164A2D190}"/>
    <dgm:cxn modelId="{348836A2-C982-4121-8A90-E91451639F01}" type="presOf" srcId="{9FD9EDDB-9E2D-49B7-B4B8-836B429FAB2B}" destId="{62ADD4DE-3429-4D3E-AA9F-63459C0CC311}" srcOrd="0" destOrd="0" presId="urn:microsoft.com/office/officeart/2008/layout/AlternatingHexagons"/>
    <dgm:cxn modelId="{E2C58F44-1FCB-478F-B120-BB7DE41176CC}" type="presOf" srcId="{6EA1A08D-AA0C-42CD-9A6C-F117CD94D1A9}" destId="{36522197-4D19-4E91-BB2C-B18B43636382}" srcOrd="0" destOrd="0" presId="urn:microsoft.com/office/officeart/2008/layout/AlternatingHexagons"/>
    <dgm:cxn modelId="{BD9E5AD5-BDB6-48D3-B7AE-45656249BF2A}" srcId="{6EA1A08D-AA0C-42CD-9A6C-F117CD94D1A9}" destId="{7DDBB2B9-DABD-4A80-BB54-D29645A793B1}" srcOrd="0" destOrd="0" parTransId="{659BFE1D-4530-4C9D-888F-8CC98955F408}" sibTransId="{823DAD39-0AA3-41C2-9C1A-37D958438613}"/>
    <dgm:cxn modelId="{494AD351-A2C8-4DE9-89CC-3FCF22517212}" srcId="{6EA1A08D-AA0C-42CD-9A6C-F117CD94D1A9}" destId="{48BF99DC-DDB2-4C26-A500-769D959677B4}" srcOrd="1" destOrd="0" parTransId="{51E9B769-F9B7-4FCA-9DDF-63CE4AD4A54A}" sibTransId="{DEA75632-1849-4F23-AA72-C957C068BBE7}"/>
    <dgm:cxn modelId="{0198B9F4-9E79-45E1-AA51-97CCA55EF178}" type="presOf" srcId="{48BF99DC-DDB2-4C26-A500-769D959677B4}" destId="{3F189D26-3824-4630-ADED-0B582854F59F}" srcOrd="0" destOrd="0" presId="urn:microsoft.com/office/officeart/2008/layout/AlternatingHexagons"/>
    <dgm:cxn modelId="{4ED8DB5C-6765-4254-990E-0437849C06DC}" type="presOf" srcId="{919AA5E3-9C54-40FC-9559-393164A2D190}" destId="{DB5BE6AC-6DE7-4F68-A6BC-86B91E686178}" srcOrd="0" destOrd="0" presId="urn:microsoft.com/office/officeart/2008/layout/AlternatingHexagons"/>
    <dgm:cxn modelId="{419B1131-FB6D-49AD-9169-836139644E43}" type="presOf" srcId="{7DDBB2B9-DABD-4A80-BB54-D29645A793B1}" destId="{34421BF4-E390-4E10-AAE5-08C7AB45F96F}" srcOrd="0" destOrd="0" presId="urn:microsoft.com/office/officeart/2008/layout/AlternatingHexagons"/>
    <dgm:cxn modelId="{A47278C9-C65B-4C09-8C00-8C2D7AAF167F}" srcId="{48BF99DC-DDB2-4C26-A500-769D959677B4}" destId="{58B08670-296B-4AD5-B71C-59ACF8DF5685}" srcOrd="0" destOrd="0" parTransId="{E06A8FC8-7E6E-44AB-BEC8-BAFCA6A15E21}" sibTransId="{3F371C2F-F59D-49D9-B03E-40CA832F7741}"/>
    <dgm:cxn modelId="{D6F99479-189D-4C9F-8DAE-947ABA176F6B}" type="presParOf" srcId="{36522197-4D19-4E91-BB2C-B18B43636382}" destId="{12E9941F-85E5-4CD3-A0C9-3DE2E7A4DA0C}" srcOrd="0" destOrd="0" presId="urn:microsoft.com/office/officeart/2008/layout/AlternatingHexagons"/>
    <dgm:cxn modelId="{B61598F4-3CB3-481C-A065-9CDAE356FDD2}" type="presParOf" srcId="{12E9941F-85E5-4CD3-A0C9-3DE2E7A4DA0C}" destId="{34421BF4-E390-4E10-AAE5-08C7AB45F96F}" srcOrd="0" destOrd="0" presId="urn:microsoft.com/office/officeart/2008/layout/AlternatingHexagons"/>
    <dgm:cxn modelId="{6A0464DD-36D3-47AF-9FD3-EF4577FD377B}" type="presParOf" srcId="{12E9941F-85E5-4CD3-A0C9-3DE2E7A4DA0C}" destId="{C5AE973E-060F-498D-B5AF-D3105937E8AE}" srcOrd="1" destOrd="0" presId="urn:microsoft.com/office/officeart/2008/layout/AlternatingHexagons"/>
    <dgm:cxn modelId="{0EBCB46A-B405-4341-8FFB-A1673F955E68}" type="presParOf" srcId="{12E9941F-85E5-4CD3-A0C9-3DE2E7A4DA0C}" destId="{715D20AB-BE74-4C25-AD0F-5E1138C65CD4}" srcOrd="2" destOrd="0" presId="urn:microsoft.com/office/officeart/2008/layout/AlternatingHexagons"/>
    <dgm:cxn modelId="{4F8C8B07-D0AA-4CBA-8BF2-1FAA60A58791}" type="presParOf" srcId="{12E9941F-85E5-4CD3-A0C9-3DE2E7A4DA0C}" destId="{22978EF6-EBAB-4C31-8699-4E0C0D17732B}" srcOrd="3" destOrd="0" presId="urn:microsoft.com/office/officeart/2008/layout/AlternatingHexagons"/>
    <dgm:cxn modelId="{71068601-B609-43D0-87A9-C8B7893936EF}" type="presParOf" srcId="{12E9941F-85E5-4CD3-A0C9-3DE2E7A4DA0C}" destId="{71F8CA64-BFA6-40C8-8BD9-8F531909D630}" srcOrd="4" destOrd="0" presId="urn:microsoft.com/office/officeart/2008/layout/AlternatingHexagons"/>
    <dgm:cxn modelId="{2DB65895-0E1F-48A3-BC80-7B8FF26603F2}" type="presParOf" srcId="{36522197-4D19-4E91-BB2C-B18B43636382}" destId="{8FCC1A52-34C6-4CA4-914C-EB3D81B57306}" srcOrd="1" destOrd="0" presId="urn:microsoft.com/office/officeart/2008/layout/AlternatingHexagons"/>
    <dgm:cxn modelId="{802A67A6-4139-471B-82BF-BACE13BAB823}" type="presParOf" srcId="{36522197-4D19-4E91-BB2C-B18B43636382}" destId="{BF0BB185-D2F9-4B79-B3FA-6764EEB73921}" srcOrd="2" destOrd="0" presId="urn:microsoft.com/office/officeart/2008/layout/AlternatingHexagons"/>
    <dgm:cxn modelId="{E8954525-47A7-4FB3-B652-215660071714}" type="presParOf" srcId="{BF0BB185-D2F9-4B79-B3FA-6764EEB73921}" destId="{3F189D26-3824-4630-ADED-0B582854F59F}" srcOrd="0" destOrd="0" presId="urn:microsoft.com/office/officeart/2008/layout/AlternatingHexagons"/>
    <dgm:cxn modelId="{54BEAADA-523A-40A3-8F0D-993E815A8434}" type="presParOf" srcId="{BF0BB185-D2F9-4B79-B3FA-6764EEB73921}" destId="{4B63BCF6-7AB7-48FB-A121-99484A7EF875}" srcOrd="1" destOrd="0" presId="urn:microsoft.com/office/officeart/2008/layout/AlternatingHexagons"/>
    <dgm:cxn modelId="{D19B9700-7236-4F3E-B10F-F77D9978DEDB}" type="presParOf" srcId="{BF0BB185-D2F9-4B79-B3FA-6764EEB73921}" destId="{81F808F0-9912-41F8-8A5A-2050FEF13797}" srcOrd="2" destOrd="0" presId="urn:microsoft.com/office/officeart/2008/layout/AlternatingHexagons"/>
    <dgm:cxn modelId="{9B24AD05-3365-443D-A75F-4F9AB5C901D7}" type="presParOf" srcId="{BF0BB185-D2F9-4B79-B3FA-6764EEB73921}" destId="{E1A7F692-D595-4E59-BCE5-25B64F98E4CD}" srcOrd="3" destOrd="0" presId="urn:microsoft.com/office/officeart/2008/layout/AlternatingHexagons"/>
    <dgm:cxn modelId="{40EF5F78-1635-4350-B111-67FFF2A2E9BE}" type="presParOf" srcId="{BF0BB185-D2F9-4B79-B3FA-6764EEB73921}" destId="{CD7D0E30-C65F-47AC-B26C-0B32C20FC9B3}" srcOrd="4" destOrd="0" presId="urn:microsoft.com/office/officeart/2008/layout/AlternatingHexagons"/>
    <dgm:cxn modelId="{E2889CDC-5324-47BB-9035-E740375C1DE8}" type="presParOf" srcId="{36522197-4D19-4E91-BB2C-B18B43636382}" destId="{7C900AEA-F324-45A1-B297-99236A19AD30}" srcOrd="3" destOrd="0" presId="urn:microsoft.com/office/officeart/2008/layout/AlternatingHexagons"/>
    <dgm:cxn modelId="{E67CA48C-9BB9-47CB-A9CB-64D53F3F6073}" type="presParOf" srcId="{36522197-4D19-4E91-BB2C-B18B43636382}" destId="{8F8CBD89-F820-4A66-97B8-DFE085FDB754}" srcOrd="4" destOrd="0" presId="urn:microsoft.com/office/officeart/2008/layout/AlternatingHexagons"/>
    <dgm:cxn modelId="{A81CFFC8-2559-4069-8851-0F79F234BABD}" type="presParOf" srcId="{8F8CBD89-F820-4A66-97B8-DFE085FDB754}" destId="{62ADD4DE-3429-4D3E-AA9F-63459C0CC311}" srcOrd="0" destOrd="0" presId="urn:microsoft.com/office/officeart/2008/layout/AlternatingHexagons"/>
    <dgm:cxn modelId="{F0803A78-4FB1-41D7-AE12-0AFEFEC04FD3}" type="presParOf" srcId="{8F8CBD89-F820-4A66-97B8-DFE085FDB754}" destId="{566159BE-E421-4A78-9DEB-FCFE02C8AF2E}" srcOrd="1" destOrd="0" presId="urn:microsoft.com/office/officeart/2008/layout/AlternatingHexagons"/>
    <dgm:cxn modelId="{925C0A45-544E-4CAF-959A-8A1614ABD078}" type="presParOf" srcId="{8F8CBD89-F820-4A66-97B8-DFE085FDB754}" destId="{8F659FE1-F1F3-413D-9139-EA4E61460E4E}" srcOrd="2" destOrd="0" presId="urn:microsoft.com/office/officeart/2008/layout/AlternatingHexagons"/>
    <dgm:cxn modelId="{F4230CA0-9B81-46CE-8D6F-2E6269465DDA}" type="presParOf" srcId="{8F8CBD89-F820-4A66-97B8-DFE085FDB754}" destId="{7984B376-1724-49FA-B8CB-2ACA87D96328}" srcOrd="3" destOrd="0" presId="urn:microsoft.com/office/officeart/2008/layout/AlternatingHexagons"/>
    <dgm:cxn modelId="{3060746D-7080-4739-B619-C259B9B31F83}" type="presParOf" srcId="{8F8CBD89-F820-4A66-97B8-DFE085FDB754}" destId="{DB5BE6AC-6DE7-4F68-A6BC-86B91E68617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014942-FEAA-4FCF-A0EB-FA352D1776F2}" type="doc">
      <dgm:prSet loTypeId="urn:microsoft.com/office/officeart/2008/layout/RadialCluster" loCatId="cycle" qsTypeId="urn:microsoft.com/office/officeart/2005/8/quickstyle/simple1" qsCatId="simple" csTypeId="urn:microsoft.com/office/officeart/2005/8/colors/accent2_2" csCatId="accent2" phldr="1"/>
      <dgm:spPr/>
      <dgm:t>
        <a:bodyPr/>
        <a:lstStyle/>
        <a:p>
          <a:endParaRPr lang="el-GR"/>
        </a:p>
      </dgm:t>
    </dgm:pt>
    <dgm:pt modelId="{5C5F0C2B-1462-48F1-AB6F-D9D1760FC209}">
      <dgm:prSet phldrT="[Text]"/>
      <dgm:spPr>
        <a:solidFill>
          <a:schemeClr val="accent2">
            <a:lumMod val="50000"/>
          </a:schemeClr>
        </a:solidFill>
      </dgm:spPr>
      <dgm:t>
        <a:bodyPr/>
        <a:lstStyle/>
        <a:p>
          <a:r>
            <a:rPr lang="el-GR" dirty="0" smtClean="0"/>
            <a:t>Τεχνολογίες Πληροφορίας και Επικοινωνίας (ΤΠΕ)</a:t>
          </a:r>
          <a:endParaRPr lang="el-GR" dirty="0"/>
        </a:p>
      </dgm:t>
    </dgm:pt>
    <dgm:pt modelId="{34720422-0295-41BC-869F-DFA7B0F84C6B}" type="parTrans" cxnId="{A1538555-1077-488D-A600-88D754AC7F8D}">
      <dgm:prSet/>
      <dgm:spPr/>
      <dgm:t>
        <a:bodyPr/>
        <a:lstStyle/>
        <a:p>
          <a:endParaRPr lang="el-GR"/>
        </a:p>
      </dgm:t>
    </dgm:pt>
    <dgm:pt modelId="{57D4B9A2-DF54-4606-80BB-702A424CF615}" type="sibTrans" cxnId="{A1538555-1077-488D-A600-88D754AC7F8D}">
      <dgm:prSet/>
      <dgm:spPr/>
      <dgm:t>
        <a:bodyPr/>
        <a:lstStyle/>
        <a:p>
          <a:endParaRPr lang="el-GR"/>
        </a:p>
      </dgm:t>
    </dgm:pt>
    <dgm:pt modelId="{FAA17133-20B4-403A-A24A-D50CD91D442D}">
      <dgm:prSet phldrT="[Text]"/>
      <dgm:spPr/>
      <dgm:t>
        <a:bodyPr/>
        <a:lstStyle/>
        <a:p>
          <a:r>
            <a:rPr lang="el-GR" dirty="0" smtClean="0"/>
            <a:t>ΤΠΕ και Εκπαίδευση</a:t>
          </a:r>
          <a:endParaRPr lang="el-GR" dirty="0"/>
        </a:p>
      </dgm:t>
    </dgm:pt>
    <dgm:pt modelId="{F14626AA-D3B6-4211-BBB0-5C8291914D5E}" type="parTrans" cxnId="{672410E2-9A9C-42F5-B253-AE4F6DD31167}">
      <dgm:prSet/>
      <dgm:spPr/>
      <dgm:t>
        <a:bodyPr/>
        <a:lstStyle/>
        <a:p>
          <a:endParaRPr lang="el-GR"/>
        </a:p>
      </dgm:t>
    </dgm:pt>
    <dgm:pt modelId="{A979A831-1126-4EEF-80DC-F03BBE2B9838}" type="sibTrans" cxnId="{672410E2-9A9C-42F5-B253-AE4F6DD31167}">
      <dgm:prSet/>
      <dgm:spPr/>
      <dgm:t>
        <a:bodyPr/>
        <a:lstStyle/>
        <a:p>
          <a:endParaRPr lang="el-GR"/>
        </a:p>
      </dgm:t>
    </dgm:pt>
    <dgm:pt modelId="{9039D4D2-F973-4CA9-872B-2512C3CD839B}">
      <dgm:prSet phldrT="[Text]"/>
      <dgm:spPr/>
      <dgm:t>
        <a:bodyPr/>
        <a:lstStyle/>
        <a:p>
          <a:r>
            <a:rPr lang="el-GR" dirty="0" smtClean="0"/>
            <a:t>Εκπαιδευτική Ρομποτική</a:t>
          </a:r>
          <a:endParaRPr lang="el-GR" dirty="0"/>
        </a:p>
      </dgm:t>
    </dgm:pt>
    <dgm:pt modelId="{C89B635A-2820-4F9E-B395-D1C5436CA2F7}" type="parTrans" cxnId="{B987553C-E0D3-4B32-B8FA-7ABBC377124A}">
      <dgm:prSet/>
      <dgm:spPr/>
      <dgm:t>
        <a:bodyPr/>
        <a:lstStyle/>
        <a:p>
          <a:endParaRPr lang="el-GR"/>
        </a:p>
      </dgm:t>
    </dgm:pt>
    <dgm:pt modelId="{0DC17F50-4442-405A-A8BC-6276C48062D6}" type="sibTrans" cxnId="{B987553C-E0D3-4B32-B8FA-7ABBC377124A}">
      <dgm:prSet/>
      <dgm:spPr/>
      <dgm:t>
        <a:bodyPr/>
        <a:lstStyle/>
        <a:p>
          <a:endParaRPr lang="el-GR"/>
        </a:p>
      </dgm:t>
    </dgm:pt>
    <dgm:pt modelId="{9FE48C9A-3D4B-4F12-9731-70E1E6E8A453}">
      <dgm:prSet phldrT="[Text]"/>
      <dgm:spPr/>
      <dgm:t>
        <a:bodyPr/>
        <a:lstStyle/>
        <a:p>
          <a:r>
            <a:rPr lang="el-GR" dirty="0" smtClean="0"/>
            <a:t>Η Πληροφορική στην </a:t>
          </a:r>
          <a:r>
            <a:rPr lang="el-GR" dirty="0" err="1" smtClean="0"/>
            <a:t>Αβάθμια</a:t>
          </a:r>
          <a:r>
            <a:rPr lang="el-GR" dirty="0" smtClean="0"/>
            <a:t> εκπαίδευση </a:t>
          </a:r>
          <a:endParaRPr lang="el-GR" dirty="0"/>
        </a:p>
      </dgm:t>
    </dgm:pt>
    <dgm:pt modelId="{9BD2F856-6C2F-4720-90F1-EA8D751CA592}" type="parTrans" cxnId="{9DF3C39B-3477-4C65-BBAA-F5EEB970E364}">
      <dgm:prSet/>
      <dgm:spPr/>
      <dgm:t>
        <a:bodyPr/>
        <a:lstStyle/>
        <a:p>
          <a:endParaRPr lang="el-GR"/>
        </a:p>
      </dgm:t>
    </dgm:pt>
    <dgm:pt modelId="{A386AF62-9050-4D15-A4C6-4F7D52178905}" type="sibTrans" cxnId="{9DF3C39B-3477-4C65-BBAA-F5EEB970E364}">
      <dgm:prSet/>
      <dgm:spPr/>
      <dgm:t>
        <a:bodyPr/>
        <a:lstStyle/>
        <a:p>
          <a:endParaRPr lang="el-GR"/>
        </a:p>
      </dgm:t>
    </dgm:pt>
    <dgm:pt modelId="{6785D2C1-8714-4966-9B66-1F6B4B796E56}" type="pres">
      <dgm:prSet presAssocID="{AF014942-FEAA-4FCF-A0EB-FA352D1776F2}" presName="Name0" presStyleCnt="0">
        <dgm:presLayoutVars>
          <dgm:chMax val="1"/>
          <dgm:chPref val="1"/>
          <dgm:dir/>
          <dgm:animOne val="branch"/>
          <dgm:animLvl val="lvl"/>
        </dgm:presLayoutVars>
      </dgm:prSet>
      <dgm:spPr/>
      <dgm:t>
        <a:bodyPr/>
        <a:lstStyle/>
        <a:p>
          <a:endParaRPr lang="el-GR"/>
        </a:p>
      </dgm:t>
    </dgm:pt>
    <dgm:pt modelId="{93FF501D-3A64-48F3-8814-6501601B9BCB}" type="pres">
      <dgm:prSet presAssocID="{5C5F0C2B-1462-48F1-AB6F-D9D1760FC209}" presName="singleCycle" presStyleCnt="0"/>
      <dgm:spPr/>
    </dgm:pt>
    <dgm:pt modelId="{671B8C05-A598-4A61-80B7-9C59FD8824B5}" type="pres">
      <dgm:prSet presAssocID="{5C5F0C2B-1462-48F1-AB6F-D9D1760FC209}" presName="singleCenter" presStyleLbl="node1" presStyleIdx="0" presStyleCnt="4" custScaleX="127380" custScaleY="101426" custLinFactNeighborX="-147" custLinFactNeighborY="-4625">
        <dgm:presLayoutVars>
          <dgm:chMax val="7"/>
          <dgm:chPref val="7"/>
        </dgm:presLayoutVars>
      </dgm:prSet>
      <dgm:spPr/>
      <dgm:t>
        <a:bodyPr/>
        <a:lstStyle/>
        <a:p>
          <a:endParaRPr lang="el-GR"/>
        </a:p>
      </dgm:t>
    </dgm:pt>
    <dgm:pt modelId="{1CF65A4E-71ED-4C20-B543-D3C3E9C0675C}" type="pres">
      <dgm:prSet presAssocID="{F14626AA-D3B6-4211-BBB0-5C8291914D5E}" presName="Name56" presStyleLbl="parChTrans1D2" presStyleIdx="0" presStyleCnt="3"/>
      <dgm:spPr/>
      <dgm:t>
        <a:bodyPr/>
        <a:lstStyle/>
        <a:p>
          <a:endParaRPr lang="el-GR"/>
        </a:p>
      </dgm:t>
    </dgm:pt>
    <dgm:pt modelId="{BCBF1187-2572-4083-8CA8-03C693C75065}" type="pres">
      <dgm:prSet presAssocID="{FAA17133-20B4-403A-A24A-D50CD91D442D}" presName="text0" presStyleLbl="node1" presStyleIdx="1" presStyleCnt="4" custScaleX="206468" custScaleY="113857" custRadScaleRad="88343" custRadScaleInc="-164">
        <dgm:presLayoutVars>
          <dgm:bulletEnabled val="1"/>
        </dgm:presLayoutVars>
      </dgm:prSet>
      <dgm:spPr/>
      <dgm:t>
        <a:bodyPr/>
        <a:lstStyle/>
        <a:p>
          <a:endParaRPr lang="el-GR"/>
        </a:p>
      </dgm:t>
    </dgm:pt>
    <dgm:pt modelId="{638F9A03-26B1-47C1-8642-86691A34414B}" type="pres">
      <dgm:prSet presAssocID="{C89B635A-2820-4F9E-B395-D1C5436CA2F7}" presName="Name56" presStyleLbl="parChTrans1D2" presStyleIdx="1" presStyleCnt="3"/>
      <dgm:spPr/>
      <dgm:t>
        <a:bodyPr/>
        <a:lstStyle/>
        <a:p>
          <a:endParaRPr lang="el-GR"/>
        </a:p>
      </dgm:t>
    </dgm:pt>
    <dgm:pt modelId="{42442500-975A-419A-9390-482639B64C57}" type="pres">
      <dgm:prSet presAssocID="{9039D4D2-F973-4CA9-872B-2512C3CD839B}" presName="text0" presStyleLbl="node1" presStyleIdx="2" presStyleCnt="4" custScaleX="194540" custScaleY="148346" custRadScaleRad="108982" custRadScaleInc="-8790">
        <dgm:presLayoutVars>
          <dgm:bulletEnabled val="1"/>
        </dgm:presLayoutVars>
      </dgm:prSet>
      <dgm:spPr/>
      <dgm:t>
        <a:bodyPr/>
        <a:lstStyle/>
        <a:p>
          <a:endParaRPr lang="el-GR"/>
        </a:p>
      </dgm:t>
    </dgm:pt>
    <dgm:pt modelId="{76746E40-E03B-4B1C-938F-4C6C4637BC98}" type="pres">
      <dgm:prSet presAssocID="{9BD2F856-6C2F-4720-90F1-EA8D751CA592}" presName="Name56" presStyleLbl="parChTrans1D2" presStyleIdx="2" presStyleCnt="3"/>
      <dgm:spPr/>
      <dgm:t>
        <a:bodyPr/>
        <a:lstStyle/>
        <a:p>
          <a:endParaRPr lang="el-GR"/>
        </a:p>
      </dgm:t>
    </dgm:pt>
    <dgm:pt modelId="{AB86BF74-6CC0-4DF4-9211-47A6AAADABCD}" type="pres">
      <dgm:prSet presAssocID="{9FE48C9A-3D4B-4F12-9731-70E1E6E8A453}" presName="text0" presStyleLbl="node1" presStyleIdx="3" presStyleCnt="4" custScaleX="217579" custScaleY="143447" custRadScaleRad="114634" custRadScaleInc="11915">
        <dgm:presLayoutVars>
          <dgm:bulletEnabled val="1"/>
        </dgm:presLayoutVars>
      </dgm:prSet>
      <dgm:spPr/>
      <dgm:t>
        <a:bodyPr/>
        <a:lstStyle/>
        <a:p>
          <a:endParaRPr lang="el-GR"/>
        </a:p>
      </dgm:t>
    </dgm:pt>
  </dgm:ptLst>
  <dgm:cxnLst>
    <dgm:cxn modelId="{FA91EA57-8834-4C09-9E30-0981B2DE3E52}" type="presOf" srcId="{9FE48C9A-3D4B-4F12-9731-70E1E6E8A453}" destId="{AB86BF74-6CC0-4DF4-9211-47A6AAADABCD}" srcOrd="0" destOrd="0" presId="urn:microsoft.com/office/officeart/2008/layout/RadialCluster"/>
    <dgm:cxn modelId="{BE4F78DC-D5E3-448D-9C3C-8CDEDC1F8390}" type="presOf" srcId="{9039D4D2-F973-4CA9-872B-2512C3CD839B}" destId="{42442500-975A-419A-9390-482639B64C57}" srcOrd="0" destOrd="0" presId="urn:microsoft.com/office/officeart/2008/layout/RadialCluster"/>
    <dgm:cxn modelId="{D1643BFC-EB89-40C0-A0A8-23F2131D43AE}" type="presOf" srcId="{AF014942-FEAA-4FCF-A0EB-FA352D1776F2}" destId="{6785D2C1-8714-4966-9B66-1F6B4B796E56}" srcOrd="0" destOrd="0" presId="urn:microsoft.com/office/officeart/2008/layout/RadialCluster"/>
    <dgm:cxn modelId="{A1538555-1077-488D-A600-88D754AC7F8D}" srcId="{AF014942-FEAA-4FCF-A0EB-FA352D1776F2}" destId="{5C5F0C2B-1462-48F1-AB6F-D9D1760FC209}" srcOrd="0" destOrd="0" parTransId="{34720422-0295-41BC-869F-DFA7B0F84C6B}" sibTransId="{57D4B9A2-DF54-4606-80BB-702A424CF615}"/>
    <dgm:cxn modelId="{B987553C-E0D3-4B32-B8FA-7ABBC377124A}" srcId="{5C5F0C2B-1462-48F1-AB6F-D9D1760FC209}" destId="{9039D4D2-F973-4CA9-872B-2512C3CD839B}" srcOrd="1" destOrd="0" parTransId="{C89B635A-2820-4F9E-B395-D1C5436CA2F7}" sibTransId="{0DC17F50-4442-405A-A8BC-6276C48062D6}"/>
    <dgm:cxn modelId="{B92A8086-091D-4CBE-8149-C28D138F35FC}" type="presOf" srcId="{F14626AA-D3B6-4211-BBB0-5C8291914D5E}" destId="{1CF65A4E-71ED-4C20-B543-D3C3E9C0675C}" srcOrd="0" destOrd="0" presId="urn:microsoft.com/office/officeart/2008/layout/RadialCluster"/>
    <dgm:cxn modelId="{5C697E7B-CD54-4A2A-AB27-99AABA9FB906}" type="presOf" srcId="{FAA17133-20B4-403A-A24A-D50CD91D442D}" destId="{BCBF1187-2572-4083-8CA8-03C693C75065}" srcOrd="0" destOrd="0" presId="urn:microsoft.com/office/officeart/2008/layout/RadialCluster"/>
    <dgm:cxn modelId="{672410E2-9A9C-42F5-B253-AE4F6DD31167}" srcId="{5C5F0C2B-1462-48F1-AB6F-D9D1760FC209}" destId="{FAA17133-20B4-403A-A24A-D50CD91D442D}" srcOrd="0" destOrd="0" parTransId="{F14626AA-D3B6-4211-BBB0-5C8291914D5E}" sibTransId="{A979A831-1126-4EEF-80DC-F03BBE2B9838}"/>
    <dgm:cxn modelId="{F85F845D-716B-4A85-8B3D-ECF0EFF4B1B1}" type="presOf" srcId="{9BD2F856-6C2F-4720-90F1-EA8D751CA592}" destId="{76746E40-E03B-4B1C-938F-4C6C4637BC98}" srcOrd="0" destOrd="0" presId="urn:microsoft.com/office/officeart/2008/layout/RadialCluster"/>
    <dgm:cxn modelId="{134AF4A3-765A-4E39-AF5D-89B5C5DB66E1}" type="presOf" srcId="{5C5F0C2B-1462-48F1-AB6F-D9D1760FC209}" destId="{671B8C05-A598-4A61-80B7-9C59FD8824B5}" srcOrd="0" destOrd="0" presId="urn:microsoft.com/office/officeart/2008/layout/RadialCluster"/>
    <dgm:cxn modelId="{F1DC295F-6BA1-4099-90F9-9448C9E08322}" type="presOf" srcId="{C89B635A-2820-4F9E-B395-D1C5436CA2F7}" destId="{638F9A03-26B1-47C1-8642-86691A34414B}" srcOrd="0" destOrd="0" presId="urn:microsoft.com/office/officeart/2008/layout/RadialCluster"/>
    <dgm:cxn modelId="{9DF3C39B-3477-4C65-BBAA-F5EEB970E364}" srcId="{5C5F0C2B-1462-48F1-AB6F-D9D1760FC209}" destId="{9FE48C9A-3D4B-4F12-9731-70E1E6E8A453}" srcOrd="2" destOrd="0" parTransId="{9BD2F856-6C2F-4720-90F1-EA8D751CA592}" sibTransId="{A386AF62-9050-4D15-A4C6-4F7D52178905}"/>
    <dgm:cxn modelId="{ECDC7157-39EF-4772-86EA-3A623B6F9D93}" type="presParOf" srcId="{6785D2C1-8714-4966-9B66-1F6B4B796E56}" destId="{93FF501D-3A64-48F3-8814-6501601B9BCB}" srcOrd="0" destOrd="0" presId="urn:microsoft.com/office/officeart/2008/layout/RadialCluster"/>
    <dgm:cxn modelId="{7F41AF45-925E-425B-9570-CA86819184C8}" type="presParOf" srcId="{93FF501D-3A64-48F3-8814-6501601B9BCB}" destId="{671B8C05-A598-4A61-80B7-9C59FD8824B5}" srcOrd="0" destOrd="0" presId="urn:microsoft.com/office/officeart/2008/layout/RadialCluster"/>
    <dgm:cxn modelId="{2132BC71-5822-40D5-952F-8201C7111A1F}" type="presParOf" srcId="{93FF501D-3A64-48F3-8814-6501601B9BCB}" destId="{1CF65A4E-71ED-4C20-B543-D3C3E9C0675C}" srcOrd="1" destOrd="0" presId="urn:microsoft.com/office/officeart/2008/layout/RadialCluster"/>
    <dgm:cxn modelId="{02AE71C8-5B99-4803-8867-352717F16625}" type="presParOf" srcId="{93FF501D-3A64-48F3-8814-6501601B9BCB}" destId="{BCBF1187-2572-4083-8CA8-03C693C75065}" srcOrd="2" destOrd="0" presId="urn:microsoft.com/office/officeart/2008/layout/RadialCluster"/>
    <dgm:cxn modelId="{870A32A2-4FB2-4DDB-AB19-A5984FA7853B}" type="presParOf" srcId="{93FF501D-3A64-48F3-8814-6501601B9BCB}" destId="{638F9A03-26B1-47C1-8642-86691A34414B}" srcOrd="3" destOrd="0" presId="urn:microsoft.com/office/officeart/2008/layout/RadialCluster"/>
    <dgm:cxn modelId="{A1AA7725-AF5F-4CD5-A134-12AC54651544}" type="presParOf" srcId="{93FF501D-3A64-48F3-8814-6501601B9BCB}" destId="{42442500-975A-419A-9390-482639B64C57}" srcOrd="4" destOrd="0" presId="urn:microsoft.com/office/officeart/2008/layout/RadialCluster"/>
    <dgm:cxn modelId="{9C1C34CA-1054-40D9-9215-ACBE7182DB52}" type="presParOf" srcId="{93FF501D-3A64-48F3-8814-6501601B9BCB}" destId="{76746E40-E03B-4B1C-938F-4C6C4637BC98}" srcOrd="5" destOrd="0" presId="urn:microsoft.com/office/officeart/2008/layout/RadialCluster"/>
    <dgm:cxn modelId="{F2D44DA0-4B20-4E0F-A353-99C3038E582D}" type="presParOf" srcId="{93FF501D-3A64-48F3-8814-6501601B9BCB}" destId="{AB86BF74-6CC0-4DF4-9211-47A6AAADABC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D3FD0F-FB78-4CAD-922A-24DFAAC45F02}"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l-GR"/>
        </a:p>
      </dgm:t>
    </dgm:pt>
    <dgm:pt modelId="{CADDA593-16F0-436B-8F8F-72812E94F261}">
      <dgm:prSet phldrT="[Text]"/>
      <dgm:spPr/>
      <dgm:t>
        <a:bodyPr/>
        <a:lstStyle/>
        <a:p>
          <a:r>
            <a:rPr lang="el-GR" dirty="0" smtClean="0"/>
            <a:t>Αλγόριθμοι</a:t>
          </a:r>
          <a:endParaRPr lang="el-GR" dirty="0"/>
        </a:p>
      </dgm:t>
    </dgm:pt>
    <dgm:pt modelId="{03879E5C-B76D-4840-ACE1-32CE7DFB7BF1}" type="parTrans" cxnId="{288FF42B-E1A8-4765-86F7-335DEF932B94}">
      <dgm:prSet/>
      <dgm:spPr/>
      <dgm:t>
        <a:bodyPr/>
        <a:lstStyle/>
        <a:p>
          <a:endParaRPr lang="el-GR"/>
        </a:p>
      </dgm:t>
    </dgm:pt>
    <dgm:pt modelId="{78020092-8F3B-4B80-86C5-633B35F82EA6}" type="sibTrans" cxnId="{288FF42B-E1A8-4765-86F7-335DEF932B94}">
      <dgm:prSet/>
      <dgm:spPr/>
      <dgm:t>
        <a:bodyPr/>
        <a:lstStyle/>
        <a:p>
          <a:endParaRPr lang="el-GR"/>
        </a:p>
      </dgm:t>
    </dgm:pt>
    <dgm:pt modelId="{58CB1CA7-5BFB-4C9C-8BA4-BAFEC4A4A372}">
      <dgm:prSet phldrT="[Text]"/>
      <dgm:spPr/>
      <dgm:t>
        <a:bodyPr/>
        <a:lstStyle/>
        <a:p>
          <a:r>
            <a:rPr lang="el-GR" dirty="0" smtClean="0"/>
            <a:t>1. Τι είναι πρόβλημα</a:t>
          </a:r>
          <a:endParaRPr lang="el-GR" dirty="0"/>
        </a:p>
      </dgm:t>
    </dgm:pt>
    <dgm:pt modelId="{F0A89041-53FD-4B3F-ADEB-932209C2B352}" type="parTrans" cxnId="{FA72967F-ACCD-47A7-A483-984DE4761B16}">
      <dgm:prSet/>
      <dgm:spPr/>
      <dgm:t>
        <a:bodyPr/>
        <a:lstStyle/>
        <a:p>
          <a:endParaRPr lang="el-GR"/>
        </a:p>
      </dgm:t>
    </dgm:pt>
    <dgm:pt modelId="{D5F72F40-34FC-4903-B996-DE142028F8E6}" type="sibTrans" cxnId="{FA72967F-ACCD-47A7-A483-984DE4761B16}">
      <dgm:prSet/>
      <dgm:spPr/>
      <dgm:t>
        <a:bodyPr/>
        <a:lstStyle/>
        <a:p>
          <a:endParaRPr lang="el-GR"/>
        </a:p>
      </dgm:t>
    </dgm:pt>
    <dgm:pt modelId="{770762F5-E25E-4C4C-BAF5-8E3CF47BC090}">
      <dgm:prSet phldrT="[Text]"/>
      <dgm:spPr/>
      <dgm:t>
        <a:bodyPr/>
        <a:lstStyle/>
        <a:p>
          <a:r>
            <a:rPr lang="el-GR" dirty="0" smtClean="0"/>
            <a:t>2. Τι είναι αλγόριθμος</a:t>
          </a:r>
          <a:endParaRPr lang="el-GR" dirty="0"/>
        </a:p>
      </dgm:t>
    </dgm:pt>
    <dgm:pt modelId="{D653E9F0-3BFC-4E0E-A05E-E9B0624B77F7}" type="parTrans" cxnId="{45173B98-4793-4416-BB16-BBD05E2FB4C6}">
      <dgm:prSet/>
      <dgm:spPr/>
      <dgm:t>
        <a:bodyPr/>
        <a:lstStyle/>
        <a:p>
          <a:endParaRPr lang="el-GR"/>
        </a:p>
      </dgm:t>
    </dgm:pt>
    <dgm:pt modelId="{75757943-88C8-45A7-BF01-842A7B3D3993}" type="sibTrans" cxnId="{45173B98-4793-4416-BB16-BBD05E2FB4C6}">
      <dgm:prSet/>
      <dgm:spPr/>
      <dgm:t>
        <a:bodyPr/>
        <a:lstStyle/>
        <a:p>
          <a:endParaRPr lang="el-GR"/>
        </a:p>
      </dgm:t>
    </dgm:pt>
    <dgm:pt modelId="{BF89C34F-59F4-41CA-B40C-11245B8193D8}">
      <dgm:prSet phldrT="[Text]"/>
      <dgm:spPr/>
      <dgm:t>
        <a:bodyPr/>
        <a:lstStyle/>
        <a:p>
          <a:r>
            <a:rPr lang="el-GR" dirty="0" smtClean="0"/>
            <a:t>3. Τρόποι αναπαράστασης αλγορίθμων</a:t>
          </a:r>
          <a:endParaRPr lang="en-US" dirty="0" smtClean="0"/>
        </a:p>
        <a:p>
          <a:r>
            <a:rPr lang="en-US" dirty="0" smtClean="0"/>
            <a:t>(free text, diagramming techniques, natural language, coding)</a:t>
          </a:r>
          <a:endParaRPr lang="el-GR" dirty="0"/>
        </a:p>
      </dgm:t>
    </dgm:pt>
    <dgm:pt modelId="{E1F072FF-8F96-4C77-931E-586949671EC6}" type="parTrans" cxnId="{17477C6B-4F8A-4047-973A-71FE36C4017D}">
      <dgm:prSet/>
      <dgm:spPr/>
      <dgm:t>
        <a:bodyPr/>
        <a:lstStyle/>
        <a:p>
          <a:endParaRPr lang="el-GR"/>
        </a:p>
      </dgm:t>
    </dgm:pt>
    <dgm:pt modelId="{4E604513-20A8-4A94-92C4-69CEDA1B2E0C}" type="sibTrans" cxnId="{17477C6B-4F8A-4047-973A-71FE36C4017D}">
      <dgm:prSet/>
      <dgm:spPr/>
      <dgm:t>
        <a:bodyPr/>
        <a:lstStyle/>
        <a:p>
          <a:endParaRPr lang="el-GR"/>
        </a:p>
      </dgm:t>
    </dgm:pt>
    <dgm:pt modelId="{08A18951-5157-4733-BCD8-6F06051CD50C}">
      <dgm:prSet phldrT="[Text]"/>
      <dgm:spPr/>
      <dgm:t>
        <a:bodyPr/>
        <a:lstStyle/>
        <a:p>
          <a:r>
            <a:rPr lang="el-GR" dirty="0" smtClean="0"/>
            <a:t>4. Πλεονεκτήματα ανάπτυξης αλγοριθμικής σκέψης</a:t>
          </a:r>
          <a:endParaRPr lang="en-US" dirty="0" smtClean="0"/>
        </a:p>
        <a:p>
          <a:endParaRPr lang="en-US" dirty="0" smtClean="0"/>
        </a:p>
        <a:p>
          <a:endParaRPr lang="el-GR" dirty="0"/>
        </a:p>
      </dgm:t>
    </dgm:pt>
    <dgm:pt modelId="{4B8C67FD-BE4A-4813-A0EC-7805E22EEA25}" type="parTrans" cxnId="{E6E39644-4C68-4AB3-9141-2F4C04CBB923}">
      <dgm:prSet/>
      <dgm:spPr/>
      <dgm:t>
        <a:bodyPr/>
        <a:lstStyle/>
        <a:p>
          <a:endParaRPr lang="el-GR"/>
        </a:p>
      </dgm:t>
    </dgm:pt>
    <dgm:pt modelId="{B452F36A-5E93-4B7F-9F86-48CE161E001E}" type="sibTrans" cxnId="{E6E39644-4C68-4AB3-9141-2F4C04CBB923}">
      <dgm:prSet/>
      <dgm:spPr/>
      <dgm:t>
        <a:bodyPr/>
        <a:lstStyle/>
        <a:p>
          <a:endParaRPr lang="el-GR"/>
        </a:p>
      </dgm:t>
    </dgm:pt>
    <dgm:pt modelId="{E6B87378-AF81-4BA3-9278-B0FEAFB89B2B}" type="pres">
      <dgm:prSet presAssocID="{95D3FD0F-FB78-4CAD-922A-24DFAAC45F02}" presName="diagram" presStyleCnt="0">
        <dgm:presLayoutVars>
          <dgm:chMax val="1"/>
          <dgm:dir/>
          <dgm:animLvl val="ctr"/>
          <dgm:resizeHandles val="exact"/>
        </dgm:presLayoutVars>
      </dgm:prSet>
      <dgm:spPr/>
      <dgm:t>
        <a:bodyPr/>
        <a:lstStyle/>
        <a:p>
          <a:endParaRPr lang="el-GR"/>
        </a:p>
      </dgm:t>
    </dgm:pt>
    <dgm:pt modelId="{7AE6F2FF-2A62-40FD-928A-174EC9D28EB8}" type="pres">
      <dgm:prSet presAssocID="{95D3FD0F-FB78-4CAD-922A-24DFAAC45F02}" presName="matrix" presStyleCnt="0"/>
      <dgm:spPr/>
    </dgm:pt>
    <dgm:pt modelId="{1E2C4B29-95EA-45F6-B138-C71FFBD4E2E1}" type="pres">
      <dgm:prSet presAssocID="{95D3FD0F-FB78-4CAD-922A-24DFAAC45F02}" presName="tile1" presStyleLbl="node1" presStyleIdx="0" presStyleCnt="4"/>
      <dgm:spPr/>
      <dgm:t>
        <a:bodyPr/>
        <a:lstStyle/>
        <a:p>
          <a:endParaRPr lang="el-GR"/>
        </a:p>
      </dgm:t>
    </dgm:pt>
    <dgm:pt modelId="{B5A3608D-EC96-4DCC-BCEB-DA097155BDDD}" type="pres">
      <dgm:prSet presAssocID="{95D3FD0F-FB78-4CAD-922A-24DFAAC45F02}" presName="tile1text" presStyleLbl="node1" presStyleIdx="0" presStyleCnt="4">
        <dgm:presLayoutVars>
          <dgm:chMax val="0"/>
          <dgm:chPref val="0"/>
          <dgm:bulletEnabled val="1"/>
        </dgm:presLayoutVars>
      </dgm:prSet>
      <dgm:spPr/>
      <dgm:t>
        <a:bodyPr/>
        <a:lstStyle/>
        <a:p>
          <a:endParaRPr lang="el-GR"/>
        </a:p>
      </dgm:t>
    </dgm:pt>
    <dgm:pt modelId="{CEBE3B01-DB91-466B-942A-6AAAB4B9923E}" type="pres">
      <dgm:prSet presAssocID="{95D3FD0F-FB78-4CAD-922A-24DFAAC45F02}" presName="tile2" presStyleLbl="node1" presStyleIdx="1" presStyleCnt="4" custLinFactNeighborX="7087" custLinFactNeighborY="-4068"/>
      <dgm:spPr/>
      <dgm:t>
        <a:bodyPr/>
        <a:lstStyle/>
        <a:p>
          <a:endParaRPr lang="el-GR"/>
        </a:p>
      </dgm:t>
    </dgm:pt>
    <dgm:pt modelId="{2B98C38E-727A-439F-8772-47AF3931D07A}" type="pres">
      <dgm:prSet presAssocID="{95D3FD0F-FB78-4CAD-922A-24DFAAC45F02}" presName="tile2text" presStyleLbl="node1" presStyleIdx="1" presStyleCnt="4">
        <dgm:presLayoutVars>
          <dgm:chMax val="0"/>
          <dgm:chPref val="0"/>
          <dgm:bulletEnabled val="1"/>
        </dgm:presLayoutVars>
      </dgm:prSet>
      <dgm:spPr/>
      <dgm:t>
        <a:bodyPr/>
        <a:lstStyle/>
        <a:p>
          <a:endParaRPr lang="el-GR"/>
        </a:p>
      </dgm:t>
    </dgm:pt>
    <dgm:pt modelId="{498D2128-0D30-4DA1-89CC-9972046D0A93}" type="pres">
      <dgm:prSet presAssocID="{95D3FD0F-FB78-4CAD-922A-24DFAAC45F02}" presName="tile3" presStyleLbl="node1" presStyleIdx="2" presStyleCnt="4"/>
      <dgm:spPr/>
      <dgm:t>
        <a:bodyPr/>
        <a:lstStyle/>
        <a:p>
          <a:endParaRPr lang="el-GR"/>
        </a:p>
      </dgm:t>
    </dgm:pt>
    <dgm:pt modelId="{1DD5EF2A-54ED-4C00-A7FC-DFFAF8235FEC}" type="pres">
      <dgm:prSet presAssocID="{95D3FD0F-FB78-4CAD-922A-24DFAAC45F02}" presName="tile3text" presStyleLbl="node1" presStyleIdx="2" presStyleCnt="4">
        <dgm:presLayoutVars>
          <dgm:chMax val="0"/>
          <dgm:chPref val="0"/>
          <dgm:bulletEnabled val="1"/>
        </dgm:presLayoutVars>
      </dgm:prSet>
      <dgm:spPr/>
      <dgm:t>
        <a:bodyPr/>
        <a:lstStyle/>
        <a:p>
          <a:endParaRPr lang="el-GR"/>
        </a:p>
      </dgm:t>
    </dgm:pt>
    <dgm:pt modelId="{C6801FA7-52D6-47E6-B1BF-EAE160FA447E}" type="pres">
      <dgm:prSet presAssocID="{95D3FD0F-FB78-4CAD-922A-24DFAAC45F02}" presName="tile4" presStyleLbl="node1" presStyleIdx="3" presStyleCnt="4" custLinFactNeighborX="7087" custLinFactNeighborY="7087"/>
      <dgm:spPr/>
      <dgm:t>
        <a:bodyPr/>
        <a:lstStyle/>
        <a:p>
          <a:endParaRPr lang="el-GR"/>
        </a:p>
      </dgm:t>
    </dgm:pt>
    <dgm:pt modelId="{2D0C710D-C651-4434-95A0-9578F80608BA}" type="pres">
      <dgm:prSet presAssocID="{95D3FD0F-FB78-4CAD-922A-24DFAAC45F02}" presName="tile4text" presStyleLbl="node1" presStyleIdx="3" presStyleCnt="4">
        <dgm:presLayoutVars>
          <dgm:chMax val="0"/>
          <dgm:chPref val="0"/>
          <dgm:bulletEnabled val="1"/>
        </dgm:presLayoutVars>
      </dgm:prSet>
      <dgm:spPr/>
      <dgm:t>
        <a:bodyPr/>
        <a:lstStyle/>
        <a:p>
          <a:endParaRPr lang="el-GR"/>
        </a:p>
      </dgm:t>
    </dgm:pt>
    <dgm:pt modelId="{4453D8E4-12E3-45D8-9225-4309DB3EDC3C}" type="pres">
      <dgm:prSet presAssocID="{95D3FD0F-FB78-4CAD-922A-24DFAAC45F02}" presName="centerTile" presStyleLbl="fgShp" presStyleIdx="0" presStyleCnt="1" custScaleX="149623" custScaleY="73858">
        <dgm:presLayoutVars>
          <dgm:chMax val="0"/>
          <dgm:chPref val="0"/>
        </dgm:presLayoutVars>
      </dgm:prSet>
      <dgm:spPr/>
      <dgm:t>
        <a:bodyPr/>
        <a:lstStyle/>
        <a:p>
          <a:endParaRPr lang="el-GR"/>
        </a:p>
      </dgm:t>
    </dgm:pt>
  </dgm:ptLst>
  <dgm:cxnLst>
    <dgm:cxn modelId="{414D7EFE-C610-4054-82A1-F7E8115D2EAC}" type="presOf" srcId="{BF89C34F-59F4-41CA-B40C-11245B8193D8}" destId="{1DD5EF2A-54ED-4C00-A7FC-DFFAF8235FEC}" srcOrd="1" destOrd="0" presId="urn:microsoft.com/office/officeart/2005/8/layout/matrix1"/>
    <dgm:cxn modelId="{17477C6B-4F8A-4047-973A-71FE36C4017D}" srcId="{CADDA593-16F0-436B-8F8F-72812E94F261}" destId="{BF89C34F-59F4-41CA-B40C-11245B8193D8}" srcOrd="2" destOrd="0" parTransId="{E1F072FF-8F96-4C77-931E-586949671EC6}" sibTransId="{4E604513-20A8-4A94-92C4-69CEDA1B2E0C}"/>
    <dgm:cxn modelId="{E6E39644-4C68-4AB3-9141-2F4C04CBB923}" srcId="{CADDA593-16F0-436B-8F8F-72812E94F261}" destId="{08A18951-5157-4733-BCD8-6F06051CD50C}" srcOrd="3" destOrd="0" parTransId="{4B8C67FD-BE4A-4813-A0EC-7805E22EEA25}" sibTransId="{B452F36A-5E93-4B7F-9F86-48CE161E001E}"/>
    <dgm:cxn modelId="{9B6B1334-BC11-4D70-A9B0-2022528AAB28}" type="presOf" srcId="{08A18951-5157-4733-BCD8-6F06051CD50C}" destId="{C6801FA7-52D6-47E6-B1BF-EAE160FA447E}" srcOrd="0" destOrd="0" presId="urn:microsoft.com/office/officeart/2005/8/layout/matrix1"/>
    <dgm:cxn modelId="{38B5BABD-8043-473F-BA9E-FC9D22797B9A}" type="presOf" srcId="{95D3FD0F-FB78-4CAD-922A-24DFAAC45F02}" destId="{E6B87378-AF81-4BA3-9278-B0FEAFB89B2B}" srcOrd="0" destOrd="0" presId="urn:microsoft.com/office/officeart/2005/8/layout/matrix1"/>
    <dgm:cxn modelId="{D7DC4570-9790-4DCE-821B-3EB40E6619AA}" type="presOf" srcId="{BF89C34F-59F4-41CA-B40C-11245B8193D8}" destId="{498D2128-0D30-4DA1-89CC-9972046D0A93}" srcOrd="0" destOrd="0" presId="urn:microsoft.com/office/officeart/2005/8/layout/matrix1"/>
    <dgm:cxn modelId="{B98AE112-EA2A-4038-8874-887116F59822}" type="presOf" srcId="{770762F5-E25E-4C4C-BAF5-8E3CF47BC090}" destId="{2B98C38E-727A-439F-8772-47AF3931D07A}" srcOrd="1" destOrd="0" presId="urn:microsoft.com/office/officeart/2005/8/layout/matrix1"/>
    <dgm:cxn modelId="{FA72967F-ACCD-47A7-A483-984DE4761B16}" srcId="{CADDA593-16F0-436B-8F8F-72812E94F261}" destId="{58CB1CA7-5BFB-4C9C-8BA4-BAFEC4A4A372}" srcOrd="0" destOrd="0" parTransId="{F0A89041-53FD-4B3F-ADEB-932209C2B352}" sibTransId="{D5F72F40-34FC-4903-B996-DE142028F8E6}"/>
    <dgm:cxn modelId="{A6989030-5B2C-4487-9F23-112407A1D926}" type="presOf" srcId="{58CB1CA7-5BFB-4C9C-8BA4-BAFEC4A4A372}" destId="{1E2C4B29-95EA-45F6-B138-C71FFBD4E2E1}" srcOrd="0" destOrd="0" presId="urn:microsoft.com/office/officeart/2005/8/layout/matrix1"/>
    <dgm:cxn modelId="{700126D2-6301-4325-93DE-EA5A859B8FB0}" type="presOf" srcId="{58CB1CA7-5BFB-4C9C-8BA4-BAFEC4A4A372}" destId="{B5A3608D-EC96-4DCC-BCEB-DA097155BDDD}" srcOrd="1" destOrd="0" presId="urn:microsoft.com/office/officeart/2005/8/layout/matrix1"/>
    <dgm:cxn modelId="{5DA5789D-07F8-40EF-9B7B-6013F2E01EDD}" type="presOf" srcId="{08A18951-5157-4733-BCD8-6F06051CD50C}" destId="{2D0C710D-C651-4434-95A0-9578F80608BA}" srcOrd="1" destOrd="0" presId="urn:microsoft.com/office/officeart/2005/8/layout/matrix1"/>
    <dgm:cxn modelId="{288FF42B-E1A8-4765-86F7-335DEF932B94}" srcId="{95D3FD0F-FB78-4CAD-922A-24DFAAC45F02}" destId="{CADDA593-16F0-436B-8F8F-72812E94F261}" srcOrd="0" destOrd="0" parTransId="{03879E5C-B76D-4840-ACE1-32CE7DFB7BF1}" sibTransId="{78020092-8F3B-4B80-86C5-633B35F82EA6}"/>
    <dgm:cxn modelId="{33721B8D-DAC2-4E2D-B02A-AA036D6648DA}" type="presOf" srcId="{CADDA593-16F0-436B-8F8F-72812E94F261}" destId="{4453D8E4-12E3-45D8-9225-4309DB3EDC3C}" srcOrd="0" destOrd="0" presId="urn:microsoft.com/office/officeart/2005/8/layout/matrix1"/>
    <dgm:cxn modelId="{45173B98-4793-4416-BB16-BBD05E2FB4C6}" srcId="{CADDA593-16F0-436B-8F8F-72812E94F261}" destId="{770762F5-E25E-4C4C-BAF5-8E3CF47BC090}" srcOrd="1" destOrd="0" parTransId="{D653E9F0-3BFC-4E0E-A05E-E9B0624B77F7}" sibTransId="{75757943-88C8-45A7-BF01-842A7B3D3993}"/>
    <dgm:cxn modelId="{B0463B94-9801-4356-B1CA-4835A9D437A9}" type="presOf" srcId="{770762F5-E25E-4C4C-BAF5-8E3CF47BC090}" destId="{CEBE3B01-DB91-466B-942A-6AAAB4B9923E}" srcOrd="0" destOrd="0" presId="urn:microsoft.com/office/officeart/2005/8/layout/matrix1"/>
    <dgm:cxn modelId="{5C476012-0566-4E3B-A1C0-AF6FC2A59955}" type="presParOf" srcId="{E6B87378-AF81-4BA3-9278-B0FEAFB89B2B}" destId="{7AE6F2FF-2A62-40FD-928A-174EC9D28EB8}" srcOrd="0" destOrd="0" presId="urn:microsoft.com/office/officeart/2005/8/layout/matrix1"/>
    <dgm:cxn modelId="{3CD05475-BB32-44A8-A5E1-140431D7AF45}" type="presParOf" srcId="{7AE6F2FF-2A62-40FD-928A-174EC9D28EB8}" destId="{1E2C4B29-95EA-45F6-B138-C71FFBD4E2E1}" srcOrd="0" destOrd="0" presId="urn:microsoft.com/office/officeart/2005/8/layout/matrix1"/>
    <dgm:cxn modelId="{2A690691-00EF-4E10-95F3-A97F3F352F25}" type="presParOf" srcId="{7AE6F2FF-2A62-40FD-928A-174EC9D28EB8}" destId="{B5A3608D-EC96-4DCC-BCEB-DA097155BDDD}" srcOrd="1" destOrd="0" presId="urn:microsoft.com/office/officeart/2005/8/layout/matrix1"/>
    <dgm:cxn modelId="{4F36F704-7F55-4222-ACB2-326752D0AA4A}" type="presParOf" srcId="{7AE6F2FF-2A62-40FD-928A-174EC9D28EB8}" destId="{CEBE3B01-DB91-466B-942A-6AAAB4B9923E}" srcOrd="2" destOrd="0" presId="urn:microsoft.com/office/officeart/2005/8/layout/matrix1"/>
    <dgm:cxn modelId="{05446EA1-C5AA-4C77-BCC3-285C94F384C7}" type="presParOf" srcId="{7AE6F2FF-2A62-40FD-928A-174EC9D28EB8}" destId="{2B98C38E-727A-439F-8772-47AF3931D07A}" srcOrd="3" destOrd="0" presId="urn:microsoft.com/office/officeart/2005/8/layout/matrix1"/>
    <dgm:cxn modelId="{E2F1D769-78F6-4D17-B44E-8A6D9BFCA239}" type="presParOf" srcId="{7AE6F2FF-2A62-40FD-928A-174EC9D28EB8}" destId="{498D2128-0D30-4DA1-89CC-9972046D0A93}" srcOrd="4" destOrd="0" presId="urn:microsoft.com/office/officeart/2005/8/layout/matrix1"/>
    <dgm:cxn modelId="{92FE38E6-A7FF-4398-8058-56CC84FFB5A3}" type="presParOf" srcId="{7AE6F2FF-2A62-40FD-928A-174EC9D28EB8}" destId="{1DD5EF2A-54ED-4C00-A7FC-DFFAF8235FEC}" srcOrd="5" destOrd="0" presId="urn:microsoft.com/office/officeart/2005/8/layout/matrix1"/>
    <dgm:cxn modelId="{9BA8D631-AF45-4A9D-855B-299CE292B5B7}" type="presParOf" srcId="{7AE6F2FF-2A62-40FD-928A-174EC9D28EB8}" destId="{C6801FA7-52D6-47E6-B1BF-EAE160FA447E}" srcOrd="6" destOrd="0" presId="urn:microsoft.com/office/officeart/2005/8/layout/matrix1"/>
    <dgm:cxn modelId="{7EEE7CC5-750C-4879-BF10-9985FEF17E1C}" type="presParOf" srcId="{7AE6F2FF-2A62-40FD-928A-174EC9D28EB8}" destId="{2D0C710D-C651-4434-95A0-9578F80608BA}" srcOrd="7" destOrd="0" presId="urn:microsoft.com/office/officeart/2005/8/layout/matrix1"/>
    <dgm:cxn modelId="{4D14F3F3-46E0-415A-B3F7-775644962A9A}" type="presParOf" srcId="{E6B87378-AF81-4BA3-9278-B0FEAFB89B2B}" destId="{4453D8E4-12E3-45D8-9225-4309DB3EDC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578596-645F-4248-9D47-5C6DE0F729FD}"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l-GR"/>
        </a:p>
      </dgm:t>
    </dgm:pt>
    <dgm:pt modelId="{C795A744-D8D2-498B-8318-7F1A34411A1A}">
      <dgm:prSet phldrT="[Text]"/>
      <dgm:spPr/>
      <dgm:t>
        <a:bodyPr/>
        <a:lstStyle/>
        <a:p>
          <a:r>
            <a:rPr lang="el-GR" dirty="0" smtClean="0"/>
            <a:t>Ο σχεδιασμός και η υλοποίηση εκπαιδευτικού υλικού για την ανάπτυξη της αλγοριθμικής σκέψης των μαθητών της Ε  Δημοτικού. </a:t>
          </a:r>
        </a:p>
        <a:p>
          <a:r>
            <a:rPr lang="el-GR" dirty="0" smtClean="0"/>
            <a:t>Η ανάπτυξη αλγοριθμικής σκέψης και η εκπαιδευτική ρομποτική εντάσσεται στο προτεινόμενο εκπαιδευτικό πρόγραμμα του μαθήματος ΤΠΕ και συγκεκριμένα στην ενότητα «Προγραμματίζω τον υπολογιστή – Υλοποιώ σχέδια έρευνας» της Ε’ και ΣΤ’ τάξης του Δημοτικού (ΙΕΠ, 2021)</a:t>
          </a:r>
          <a:endParaRPr lang="el-GR" dirty="0"/>
        </a:p>
      </dgm:t>
    </dgm:pt>
    <dgm:pt modelId="{95F6F01E-05C7-4A0D-B17F-3E9A985D077B}" type="parTrans" cxnId="{C38584C7-8E41-4BC2-A4AA-AB8FF35CD456}">
      <dgm:prSet/>
      <dgm:spPr/>
      <dgm:t>
        <a:bodyPr/>
        <a:lstStyle/>
        <a:p>
          <a:endParaRPr lang="el-GR"/>
        </a:p>
      </dgm:t>
    </dgm:pt>
    <dgm:pt modelId="{36A8999D-2F8E-4D56-9987-D75A9B73F3A5}" type="sibTrans" cxnId="{C38584C7-8E41-4BC2-A4AA-AB8FF35CD456}">
      <dgm:prSet/>
      <dgm:spPr/>
      <dgm:t>
        <a:bodyPr/>
        <a:lstStyle/>
        <a:p>
          <a:endParaRPr lang="el-GR"/>
        </a:p>
      </dgm:t>
    </dgm:pt>
    <dgm:pt modelId="{465E0F51-B974-4856-B603-A27396A99F24}">
      <dgm:prSet phldrT="[Text]"/>
      <dgm:spPr/>
      <dgm:t>
        <a:bodyPr/>
        <a:lstStyle/>
        <a:p>
          <a:r>
            <a:rPr lang="el-GR" dirty="0" smtClean="0"/>
            <a:t>Εξοικείωση των μαθητών με τον προγραμματισμό, με παιγνιώδη τρόπο, μέσα από την αξιοποίηση εκπαιδευτικών ψηφιακών εργαλείων. </a:t>
          </a:r>
          <a:endParaRPr lang="el-GR" dirty="0"/>
        </a:p>
      </dgm:t>
    </dgm:pt>
    <dgm:pt modelId="{514B7BF4-322F-4708-9E98-1FD2D782649C}" type="parTrans" cxnId="{08885838-F2C8-4876-BA05-8CA79E23B708}">
      <dgm:prSet/>
      <dgm:spPr/>
      <dgm:t>
        <a:bodyPr/>
        <a:lstStyle/>
        <a:p>
          <a:endParaRPr lang="el-GR"/>
        </a:p>
      </dgm:t>
    </dgm:pt>
    <dgm:pt modelId="{B1928E20-C6C9-4E2E-B6BC-2EBA204213D4}" type="sibTrans" cxnId="{08885838-F2C8-4876-BA05-8CA79E23B708}">
      <dgm:prSet/>
      <dgm:spPr/>
      <dgm:t>
        <a:bodyPr/>
        <a:lstStyle/>
        <a:p>
          <a:endParaRPr lang="el-GR"/>
        </a:p>
      </dgm:t>
    </dgm:pt>
    <dgm:pt modelId="{0DF65E05-8814-47AC-BC9E-D513AAB5E78C}" type="pres">
      <dgm:prSet presAssocID="{9D578596-645F-4248-9D47-5C6DE0F729FD}" presName="rootnode" presStyleCnt="0">
        <dgm:presLayoutVars>
          <dgm:chMax/>
          <dgm:chPref/>
          <dgm:dir/>
          <dgm:animLvl val="lvl"/>
        </dgm:presLayoutVars>
      </dgm:prSet>
      <dgm:spPr/>
      <dgm:t>
        <a:bodyPr/>
        <a:lstStyle/>
        <a:p>
          <a:endParaRPr lang="el-GR"/>
        </a:p>
      </dgm:t>
    </dgm:pt>
    <dgm:pt modelId="{A606DB98-8673-475C-9D42-9FC7B2E5D944}" type="pres">
      <dgm:prSet presAssocID="{C795A744-D8D2-498B-8318-7F1A34411A1A}" presName="composite" presStyleCnt="0"/>
      <dgm:spPr/>
    </dgm:pt>
    <dgm:pt modelId="{8450F70E-66BA-4A8C-9582-D50446D49A4E}" type="pres">
      <dgm:prSet presAssocID="{C795A744-D8D2-498B-8318-7F1A34411A1A}" presName="bentUpArrow1" presStyleLbl="alignImgPlace1" presStyleIdx="0" presStyleCnt="1" custLinFactNeighborX="-18831" custLinFactNeighborY="-6712"/>
      <dgm:spPr/>
    </dgm:pt>
    <dgm:pt modelId="{FDCF8FBC-00BD-420E-B8BF-F33D66977325}" type="pres">
      <dgm:prSet presAssocID="{C795A744-D8D2-498B-8318-7F1A34411A1A}" presName="ParentText" presStyleLbl="node1" presStyleIdx="0" presStyleCnt="2" custScaleX="146110" custScaleY="116432" custLinFactNeighborX="-6734" custLinFactNeighborY="-4825">
        <dgm:presLayoutVars>
          <dgm:chMax val="1"/>
          <dgm:chPref val="1"/>
          <dgm:bulletEnabled val="1"/>
        </dgm:presLayoutVars>
      </dgm:prSet>
      <dgm:spPr/>
      <dgm:t>
        <a:bodyPr/>
        <a:lstStyle/>
        <a:p>
          <a:endParaRPr lang="el-GR"/>
        </a:p>
      </dgm:t>
    </dgm:pt>
    <dgm:pt modelId="{9FE980AD-7EA7-4BE9-B04E-9C397DA7B79B}" type="pres">
      <dgm:prSet presAssocID="{C795A744-D8D2-498B-8318-7F1A34411A1A}" presName="ChildText" presStyleLbl="revTx" presStyleIdx="0" presStyleCnt="1">
        <dgm:presLayoutVars>
          <dgm:chMax val="0"/>
          <dgm:chPref val="0"/>
          <dgm:bulletEnabled val="1"/>
        </dgm:presLayoutVars>
      </dgm:prSet>
      <dgm:spPr/>
      <dgm:t>
        <a:bodyPr/>
        <a:lstStyle/>
        <a:p>
          <a:endParaRPr lang="el-GR"/>
        </a:p>
      </dgm:t>
    </dgm:pt>
    <dgm:pt modelId="{DE209785-D474-466A-8D45-122F024F9D71}" type="pres">
      <dgm:prSet presAssocID="{36A8999D-2F8E-4D56-9987-D75A9B73F3A5}" presName="sibTrans" presStyleCnt="0"/>
      <dgm:spPr/>
    </dgm:pt>
    <dgm:pt modelId="{58DF3325-EDA4-444F-9DD0-42A91B3165D3}" type="pres">
      <dgm:prSet presAssocID="{465E0F51-B974-4856-B603-A27396A99F24}" presName="composite" presStyleCnt="0"/>
      <dgm:spPr/>
    </dgm:pt>
    <dgm:pt modelId="{4218A3CD-9560-454B-B047-8DA9D7A9CF3C}" type="pres">
      <dgm:prSet presAssocID="{465E0F51-B974-4856-B603-A27396A99F24}" presName="ParentText" presStyleLbl="node1" presStyleIdx="1" presStyleCnt="2" custScaleX="134856" custScaleY="54595" custLinFactNeighborX="3602" custLinFactNeighborY="14187">
        <dgm:presLayoutVars>
          <dgm:chMax val="1"/>
          <dgm:chPref val="1"/>
          <dgm:bulletEnabled val="1"/>
        </dgm:presLayoutVars>
      </dgm:prSet>
      <dgm:spPr/>
      <dgm:t>
        <a:bodyPr/>
        <a:lstStyle/>
        <a:p>
          <a:endParaRPr lang="el-GR"/>
        </a:p>
      </dgm:t>
    </dgm:pt>
  </dgm:ptLst>
  <dgm:cxnLst>
    <dgm:cxn modelId="{1CF8D535-156E-4654-96F1-D179015C7D6A}" type="presOf" srcId="{465E0F51-B974-4856-B603-A27396A99F24}" destId="{4218A3CD-9560-454B-B047-8DA9D7A9CF3C}" srcOrd="0" destOrd="0" presId="urn:microsoft.com/office/officeart/2005/8/layout/StepDownProcess"/>
    <dgm:cxn modelId="{DA7D5673-5F25-4A97-9D67-EA4C8208ACB4}" type="presOf" srcId="{9D578596-645F-4248-9D47-5C6DE0F729FD}" destId="{0DF65E05-8814-47AC-BC9E-D513AAB5E78C}" srcOrd="0" destOrd="0" presId="urn:microsoft.com/office/officeart/2005/8/layout/StepDownProcess"/>
    <dgm:cxn modelId="{C38584C7-8E41-4BC2-A4AA-AB8FF35CD456}" srcId="{9D578596-645F-4248-9D47-5C6DE0F729FD}" destId="{C795A744-D8D2-498B-8318-7F1A34411A1A}" srcOrd="0" destOrd="0" parTransId="{95F6F01E-05C7-4A0D-B17F-3E9A985D077B}" sibTransId="{36A8999D-2F8E-4D56-9987-D75A9B73F3A5}"/>
    <dgm:cxn modelId="{667FB822-C572-4A6A-A63C-0B580739369A}" type="presOf" srcId="{C795A744-D8D2-498B-8318-7F1A34411A1A}" destId="{FDCF8FBC-00BD-420E-B8BF-F33D66977325}" srcOrd="0" destOrd="0" presId="urn:microsoft.com/office/officeart/2005/8/layout/StepDownProcess"/>
    <dgm:cxn modelId="{08885838-F2C8-4876-BA05-8CA79E23B708}" srcId="{9D578596-645F-4248-9D47-5C6DE0F729FD}" destId="{465E0F51-B974-4856-B603-A27396A99F24}" srcOrd="1" destOrd="0" parTransId="{514B7BF4-322F-4708-9E98-1FD2D782649C}" sibTransId="{B1928E20-C6C9-4E2E-B6BC-2EBA204213D4}"/>
    <dgm:cxn modelId="{19746BE1-A831-4D36-B90C-71C951FC6C8F}" type="presParOf" srcId="{0DF65E05-8814-47AC-BC9E-D513AAB5E78C}" destId="{A606DB98-8673-475C-9D42-9FC7B2E5D944}" srcOrd="0" destOrd="0" presId="urn:microsoft.com/office/officeart/2005/8/layout/StepDownProcess"/>
    <dgm:cxn modelId="{32712AEB-2951-4CAE-82E0-6891723D8FEB}" type="presParOf" srcId="{A606DB98-8673-475C-9D42-9FC7B2E5D944}" destId="{8450F70E-66BA-4A8C-9582-D50446D49A4E}" srcOrd="0" destOrd="0" presId="urn:microsoft.com/office/officeart/2005/8/layout/StepDownProcess"/>
    <dgm:cxn modelId="{6FEB9C3D-EDE1-4671-BF42-9A9EA579EB81}" type="presParOf" srcId="{A606DB98-8673-475C-9D42-9FC7B2E5D944}" destId="{FDCF8FBC-00BD-420E-B8BF-F33D66977325}" srcOrd="1" destOrd="0" presId="urn:microsoft.com/office/officeart/2005/8/layout/StepDownProcess"/>
    <dgm:cxn modelId="{82F3F835-9F48-461C-99C0-8E805DC48201}" type="presParOf" srcId="{A606DB98-8673-475C-9D42-9FC7B2E5D944}" destId="{9FE980AD-7EA7-4BE9-B04E-9C397DA7B79B}" srcOrd="2" destOrd="0" presId="urn:microsoft.com/office/officeart/2005/8/layout/StepDownProcess"/>
    <dgm:cxn modelId="{684764FD-316E-4477-95BE-34A727965407}" type="presParOf" srcId="{0DF65E05-8814-47AC-BC9E-D513AAB5E78C}" destId="{DE209785-D474-466A-8D45-122F024F9D71}" srcOrd="1" destOrd="0" presId="urn:microsoft.com/office/officeart/2005/8/layout/StepDownProcess"/>
    <dgm:cxn modelId="{32D5E96E-9F78-44AD-A38E-246206DD21EE}" type="presParOf" srcId="{0DF65E05-8814-47AC-BC9E-D513AAB5E78C}" destId="{58DF3325-EDA4-444F-9DD0-42A91B3165D3}" srcOrd="2" destOrd="0" presId="urn:microsoft.com/office/officeart/2005/8/layout/StepDownProcess"/>
    <dgm:cxn modelId="{537D51AB-EC17-4797-AB15-B51F45F93FF7}" type="presParOf" srcId="{58DF3325-EDA4-444F-9DD0-42A91B3165D3}" destId="{4218A3CD-9560-454B-B047-8DA9D7A9CF3C}"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592C2D-6455-49C7-9D69-6751380748A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l-GR"/>
        </a:p>
      </dgm:t>
    </dgm:pt>
    <dgm:pt modelId="{D2C41607-3AC3-4ADE-AF65-57B9F10E25BE}">
      <dgm:prSet phldrT="[Text]" custT="1"/>
      <dgm:spPr/>
      <dgm:t>
        <a:bodyPr/>
        <a:lstStyle/>
        <a:p>
          <a:r>
            <a:rPr lang="el-GR" sz="2800" dirty="0" smtClean="0"/>
            <a:t>Αποτίμηση από ειδικούς της ΕξΑΕ</a:t>
          </a:r>
          <a:endParaRPr lang="el-GR" sz="2800" dirty="0"/>
        </a:p>
      </dgm:t>
    </dgm:pt>
    <dgm:pt modelId="{D00C7200-E1D9-411C-9914-E1F7CAEF0A1C}" type="parTrans" cxnId="{09908347-65FA-41C3-ABDA-E0D659ECAAC3}">
      <dgm:prSet/>
      <dgm:spPr/>
      <dgm:t>
        <a:bodyPr/>
        <a:lstStyle/>
        <a:p>
          <a:endParaRPr lang="el-GR" sz="2800"/>
        </a:p>
      </dgm:t>
    </dgm:pt>
    <dgm:pt modelId="{9E570C6D-FDE8-4BFE-83D9-F2B66825702F}" type="sibTrans" cxnId="{09908347-65FA-41C3-ABDA-E0D659ECAAC3}">
      <dgm:prSet/>
      <dgm:spPr/>
      <dgm:t>
        <a:bodyPr/>
        <a:lstStyle/>
        <a:p>
          <a:endParaRPr lang="el-GR" sz="2800"/>
        </a:p>
      </dgm:t>
    </dgm:pt>
    <dgm:pt modelId="{8266D7BA-9469-4D38-AB40-D06003060FD9}">
      <dgm:prSet phldrT="[Text]" custT="1"/>
      <dgm:spPr/>
      <dgm:t>
        <a:bodyPr/>
        <a:lstStyle/>
        <a:p>
          <a:r>
            <a:rPr lang="el-GR" sz="1800" dirty="0" smtClean="0"/>
            <a:t>Το ΕΥ σχεδιάστηκε σύμφωνα με της Αρχές και τη Μεθοδολογία της ΕξΑΕ</a:t>
          </a:r>
          <a:endParaRPr lang="el-GR" sz="1800" dirty="0"/>
        </a:p>
      </dgm:t>
    </dgm:pt>
    <dgm:pt modelId="{65713C38-1143-4647-8141-401E843FCAC1}" type="parTrans" cxnId="{EA616311-406B-4C31-B667-46E18472CC3D}">
      <dgm:prSet custT="1"/>
      <dgm:spPr/>
      <dgm:t>
        <a:bodyPr/>
        <a:lstStyle/>
        <a:p>
          <a:endParaRPr lang="el-GR" sz="800"/>
        </a:p>
      </dgm:t>
    </dgm:pt>
    <dgm:pt modelId="{AFE0107A-35E1-418C-A6B1-0541AD39373F}" type="sibTrans" cxnId="{EA616311-406B-4C31-B667-46E18472CC3D}">
      <dgm:prSet/>
      <dgm:spPr/>
      <dgm:t>
        <a:bodyPr/>
        <a:lstStyle/>
        <a:p>
          <a:endParaRPr lang="el-GR" sz="2800"/>
        </a:p>
      </dgm:t>
    </dgm:pt>
    <dgm:pt modelId="{4F889818-8D16-4E4E-B028-9C7829DB4F01}">
      <dgm:prSet phldrT="[Text]" custT="1"/>
      <dgm:spPr/>
      <dgm:t>
        <a:bodyPr/>
        <a:lstStyle/>
        <a:p>
          <a:r>
            <a:rPr lang="el-GR" sz="1800" dirty="0" smtClean="0"/>
            <a:t>Εφαρμόζει τις Αρχές της Γνωστικής θεωρίας Πολυμεσικής μάθησης.</a:t>
          </a:r>
          <a:endParaRPr lang="el-GR" sz="1800" dirty="0"/>
        </a:p>
      </dgm:t>
    </dgm:pt>
    <dgm:pt modelId="{79232B7D-AB39-4DFF-B41B-1639DD4BB67D}" type="parTrans" cxnId="{8B5B5FE5-6860-4DFE-A9EF-B1E76EA397D6}">
      <dgm:prSet custT="1"/>
      <dgm:spPr/>
      <dgm:t>
        <a:bodyPr/>
        <a:lstStyle/>
        <a:p>
          <a:endParaRPr lang="el-GR" sz="800"/>
        </a:p>
      </dgm:t>
    </dgm:pt>
    <dgm:pt modelId="{69EDE312-B8E6-4ECA-B16B-EFBFC971554D}" type="sibTrans" cxnId="{8B5B5FE5-6860-4DFE-A9EF-B1E76EA397D6}">
      <dgm:prSet/>
      <dgm:spPr/>
      <dgm:t>
        <a:bodyPr/>
        <a:lstStyle/>
        <a:p>
          <a:endParaRPr lang="el-GR" sz="2800"/>
        </a:p>
      </dgm:t>
    </dgm:pt>
    <dgm:pt modelId="{C13706D7-6898-47E7-A67A-84E5EB18ADAA}">
      <dgm:prSet phldrT="[Text]" custT="1"/>
      <dgm:spPr>
        <a:solidFill>
          <a:schemeClr val="accent6">
            <a:lumMod val="75000"/>
          </a:schemeClr>
        </a:solidFill>
      </dgm:spPr>
      <dgm:t>
        <a:bodyPr/>
        <a:lstStyle/>
        <a:p>
          <a:pPr algn="l"/>
          <a:r>
            <a:rPr lang="el-GR" sz="1800" b="1" dirty="0" smtClean="0"/>
            <a:t>Δυνατά Σημεία: </a:t>
          </a:r>
          <a:r>
            <a:rPr lang="el-GR" sz="1800" dirty="0" smtClean="0"/>
            <a:t>Αμεσότητα, </a:t>
          </a:r>
          <a:r>
            <a:rPr lang="el-GR" sz="1800" dirty="0" err="1" smtClean="0"/>
            <a:t>διάδραση</a:t>
          </a:r>
          <a:r>
            <a:rPr lang="el-GR" sz="1800" dirty="0" smtClean="0"/>
            <a:t> και πλοκή, απλή και κατανοητή γλώσσα,  χρήση πληθώρας </a:t>
          </a:r>
          <a:r>
            <a:rPr lang="el-GR" sz="1800" dirty="0" err="1" smtClean="0"/>
            <a:t>πολυμεσικών</a:t>
          </a:r>
          <a:r>
            <a:rPr lang="el-GR" sz="1800" dirty="0" smtClean="0"/>
            <a:t> στοιχείων,  αλληλεπίδραση με το εκπαιδευτικό υλικό.</a:t>
          </a:r>
          <a:endParaRPr lang="el-GR" sz="1800" dirty="0"/>
        </a:p>
      </dgm:t>
    </dgm:pt>
    <dgm:pt modelId="{0E394C4D-7116-4A76-9CE7-F4874E02389C}" type="parTrans" cxnId="{06A2AC70-B356-4CE6-BB69-75604F28E12C}">
      <dgm:prSet custT="1"/>
      <dgm:spPr/>
      <dgm:t>
        <a:bodyPr/>
        <a:lstStyle/>
        <a:p>
          <a:endParaRPr lang="el-GR" sz="800"/>
        </a:p>
      </dgm:t>
    </dgm:pt>
    <dgm:pt modelId="{AA51E82C-975E-4ED8-9C88-D79D63ECDFE8}" type="sibTrans" cxnId="{06A2AC70-B356-4CE6-BB69-75604F28E12C}">
      <dgm:prSet/>
      <dgm:spPr/>
      <dgm:t>
        <a:bodyPr/>
        <a:lstStyle/>
        <a:p>
          <a:endParaRPr lang="el-GR" sz="2800"/>
        </a:p>
      </dgm:t>
    </dgm:pt>
    <dgm:pt modelId="{DEF7178B-0ECC-487A-8C92-7EE5CA3709CA}">
      <dgm:prSet phldrT="[Text]" custT="1"/>
      <dgm:spPr>
        <a:solidFill>
          <a:schemeClr val="accent2">
            <a:lumMod val="75000"/>
          </a:schemeClr>
        </a:solidFill>
      </dgm:spPr>
      <dgm:t>
        <a:bodyPr/>
        <a:lstStyle/>
        <a:p>
          <a:pPr algn="l"/>
          <a:r>
            <a:rPr lang="el-GR" sz="1800" b="1" dirty="0" smtClean="0"/>
            <a:t>Προτάσεις: </a:t>
          </a:r>
          <a:r>
            <a:rPr lang="el-GR" sz="1800" dirty="0" smtClean="0"/>
            <a:t>Προσθήκη επιπλέον ηχητικών αφηγήσεων, μείωση θεωρητικού πλαισίου,  μείωση της πυκνότητας των πληροφοριών σε κάποιες διαφάνειες, αλληλεπίδραση με υπόλοιπους μαθητές</a:t>
          </a:r>
          <a:endParaRPr lang="el-GR" sz="1800" dirty="0"/>
        </a:p>
      </dgm:t>
    </dgm:pt>
    <dgm:pt modelId="{56D9C69C-BC07-48AD-8924-4A7AF8B0B2B4}" type="parTrans" cxnId="{CCAD3DB5-8E62-4ED5-8773-115977513CDA}">
      <dgm:prSet custT="1"/>
      <dgm:spPr/>
      <dgm:t>
        <a:bodyPr/>
        <a:lstStyle/>
        <a:p>
          <a:endParaRPr lang="el-GR" sz="800"/>
        </a:p>
      </dgm:t>
    </dgm:pt>
    <dgm:pt modelId="{469E5F77-ACDB-4047-A757-4C95A7237D03}" type="sibTrans" cxnId="{CCAD3DB5-8E62-4ED5-8773-115977513CDA}">
      <dgm:prSet/>
      <dgm:spPr/>
      <dgm:t>
        <a:bodyPr/>
        <a:lstStyle/>
        <a:p>
          <a:endParaRPr lang="el-GR" sz="2800"/>
        </a:p>
      </dgm:t>
    </dgm:pt>
    <dgm:pt modelId="{86CDED02-86FC-491F-B81F-09560F7916BE}" type="pres">
      <dgm:prSet presAssocID="{40592C2D-6455-49C7-9D69-6751380748A7}" presName="Name0" presStyleCnt="0">
        <dgm:presLayoutVars>
          <dgm:chPref val="1"/>
          <dgm:dir/>
          <dgm:animOne val="branch"/>
          <dgm:animLvl val="lvl"/>
          <dgm:resizeHandles val="exact"/>
        </dgm:presLayoutVars>
      </dgm:prSet>
      <dgm:spPr/>
      <dgm:t>
        <a:bodyPr/>
        <a:lstStyle/>
        <a:p>
          <a:endParaRPr lang="el-GR"/>
        </a:p>
      </dgm:t>
    </dgm:pt>
    <dgm:pt modelId="{6410C3ED-E87D-4F4B-ACEC-1C23C35BFCD6}" type="pres">
      <dgm:prSet presAssocID="{D2C41607-3AC3-4ADE-AF65-57B9F10E25BE}" presName="root1" presStyleCnt="0"/>
      <dgm:spPr/>
    </dgm:pt>
    <dgm:pt modelId="{E98FBD7A-389B-45E5-B15A-BCAF26429813}" type="pres">
      <dgm:prSet presAssocID="{D2C41607-3AC3-4ADE-AF65-57B9F10E25BE}" presName="LevelOneTextNode" presStyleLbl="node0" presStyleIdx="0" presStyleCnt="1" custLinFactNeighborX="8069" custLinFactNeighborY="-1768">
        <dgm:presLayoutVars>
          <dgm:chPref val="3"/>
        </dgm:presLayoutVars>
      </dgm:prSet>
      <dgm:spPr/>
      <dgm:t>
        <a:bodyPr/>
        <a:lstStyle/>
        <a:p>
          <a:endParaRPr lang="el-GR"/>
        </a:p>
      </dgm:t>
    </dgm:pt>
    <dgm:pt modelId="{568CA1A6-E6F9-43DB-A39A-5A9A46083F33}" type="pres">
      <dgm:prSet presAssocID="{D2C41607-3AC3-4ADE-AF65-57B9F10E25BE}" presName="level2hierChild" presStyleCnt="0"/>
      <dgm:spPr/>
    </dgm:pt>
    <dgm:pt modelId="{E027E185-A2A5-49D9-95AE-37BD3A094964}" type="pres">
      <dgm:prSet presAssocID="{65713C38-1143-4647-8141-401E843FCAC1}" presName="conn2-1" presStyleLbl="parChTrans1D2" presStyleIdx="0" presStyleCnt="4"/>
      <dgm:spPr/>
      <dgm:t>
        <a:bodyPr/>
        <a:lstStyle/>
        <a:p>
          <a:endParaRPr lang="el-GR"/>
        </a:p>
      </dgm:t>
    </dgm:pt>
    <dgm:pt modelId="{FCD6977A-0FCE-4410-9256-7F4FA5518F24}" type="pres">
      <dgm:prSet presAssocID="{65713C38-1143-4647-8141-401E843FCAC1}" presName="connTx" presStyleLbl="parChTrans1D2" presStyleIdx="0" presStyleCnt="4"/>
      <dgm:spPr/>
      <dgm:t>
        <a:bodyPr/>
        <a:lstStyle/>
        <a:p>
          <a:endParaRPr lang="el-GR"/>
        </a:p>
      </dgm:t>
    </dgm:pt>
    <dgm:pt modelId="{EBB36170-AFD1-4B91-937B-E8CCBD31039C}" type="pres">
      <dgm:prSet presAssocID="{8266D7BA-9469-4D38-AB40-D06003060FD9}" presName="root2" presStyleCnt="0"/>
      <dgm:spPr/>
    </dgm:pt>
    <dgm:pt modelId="{EB358E39-4B22-435F-B9A1-73D1EAEF92F9}" type="pres">
      <dgm:prSet presAssocID="{8266D7BA-9469-4D38-AB40-D06003060FD9}" presName="LevelTwoTextNode" presStyleLbl="node2" presStyleIdx="0" presStyleCnt="4" custScaleX="256572">
        <dgm:presLayoutVars>
          <dgm:chPref val="3"/>
        </dgm:presLayoutVars>
      </dgm:prSet>
      <dgm:spPr/>
      <dgm:t>
        <a:bodyPr/>
        <a:lstStyle/>
        <a:p>
          <a:endParaRPr lang="el-GR"/>
        </a:p>
      </dgm:t>
    </dgm:pt>
    <dgm:pt modelId="{8839344D-DD08-4D80-9E8D-AF36D55DC2D4}" type="pres">
      <dgm:prSet presAssocID="{8266D7BA-9469-4D38-AB40-D06003060FD9}" presName="level3hierChild" presStyleCnt="0"/>
      <dgm:spPr/>
    </dgm:pt>
    <dgm:pt modelId="{1CCD8531-B4EE-470F-AC39-E3B0D4F6383E}" type="pres">
      <dgm:prSet presAssocID="{79232B7D-AB39-4DFF-B41B-1639DD4BB67D}" presName="conn2-1" presStyleLbl="parChTrans1D2" presStyleIdx="1" presStyleCnt="4"/>
      <dgm:spPr/>
      <dgm:t>
        <a:bodyPr/>
        <a:lstStyle/>
        <a:p>
          <a:endParaRPr lang="el-GR"/>
        </a:p>
      </dgm:t>
    </dgm:pt>
    <dgm:pt modelId="{65BE6E52-783A-4CCE-B949-6A24F8164A18}" type="pres">
      <dgm:prSet presAssocID="{79232B7D-AB39-4DFF-B41B-1639DD4BB67D}" presName="connTx" presStyleLbl="parChTrans1D2" presStyleIdx="1" presStyleCnt="4"/>
      <dgm:spPr/>
      <dgm:t>
        <a:bodyPr/>
        <a:lstStyle/>
        <a:p>
          <a:endParaRPr lang="el-GR"/>
        </a:p>
      </dgm:t>
    </dgm:pt>
    <dgm:pt modelId="{718ACB89-2664-4302-8994-6D23FCFA59C4}" type="pres">
      <dgm:prSet presAssocID="{4F889818-8D16-4E4E-B028-9C7829DB4F01}" presName="root2" presStyleCnt="0"/>
      <dgm:spPr/>
    </dgm:pt>
    <dgm:pt modelId="{9DACE1FF-94EA-4EB5-AB5C-00028F94B823}" type="pres">
      <dgm:prSet presAssocID="{4F889818-8D16-4E4E-B028-9C7829DB4F01}" presName="LevelTwoTextNode" presStyleLbl="node2" presStyleIdx="1" presStyleCnt="4" custScaleX="256572">
        <dgm:presLayoutVars>
          <dgm:chPref val="3"/>
        </dgm:presLayoutVars>
      </dgm:prSet>
      <dgm:spPr/>
      <dgm:t>
        <a:bodyPr/>
        <a:lstStyle/>
        <a:p>
          <a:endParaRPr lang="el-GR"/>
        </a:p>
      </dgm:t>
    </dgm:pt>
    <dgm:pt modelId="{2224B2D9-AA21-4660-8850-E65338ECAB3A}" type="pres">
      <dgm:prSet presAssocID="{4F889818-8D16-4E4E-B028-9C7829DB4F01}" presName="level3hierChild" presStyleCnt="0"/>
      <dgm:spPr/>
    </dgm:pt>
    <dgm:pt modelId="{04BD691F-13C0-49E9-861B-B0A63EAE6B6B}" type="pres">
      <dgm:prSet presAssocID="{0E394C4D-7116-4A76-9CE7-F4874E02389C}" presName="conn2-1" presStyleLbl="parChTrans1D2" presStyleIdx="2" presStyleCnt="4"/>
      <dgm:spPr/>
      <dgm:t>
        <a:bodyPr/>
        <a:lstStyle/>
        <a:p>
          <a:endParaRPr lang="el-GR"/>
        </a:p>
      </dgm:t>
    </dgm:pt>
    <dgm:pt modelId="{4A284EB8-C5A1-4BD8-B79D-1F4EE6F00E23}" type="pres">
      <dgm:prSet presAssocID="{0E394C4D-7116-4A76-9CE7-F4874E02389C}" presName="connTx" presStyleLbl="parChTrans1D2" presStyleIdx="2" presStyleCnt="4"/>
      <dgm:spPr/>
      <dgm:t>
        <a:bodyPr/>
        <a:lstStyle/>
        <a:p>
          <a:endParaRPr lang="el-GR"/>
        </a:p>
      </dgm:t>
    </dgm:pt>
    <dgm:pt modelId="{3D3AB9E9-D039-46F5-B6AF-FDE81C0A9EB9}" type="pres">
      <dgm:prSet presAssocID="{C13706D7-6898-47E7-A67A-84E5EB18ADAA}" presName="root2" presStyleCnt="0"/>
      <dgm:spPr/>
    </dgm:pt>
    <dgm:pt modelId="{90D2ACD3-0FB6-4A30-A251-12544BECB64B}" type="pres">
      <dgm:prSet presAssocID="{C13706D7-6898-47E7-A67A-84E5EB18ADAA}" presName="LevelTwoTextNode" presStyleLbl="node2" presStyleIdx="2" presStyleCnt="4" custScaleX="256572">
        <dgm:presLayoutVars>
          <dgm:chPref val="3"/>
        </dgm:presLayoutVars>
      </dgm:prSet>
      <dgm:spPr/>
      <dgm:t>
        <a:bodyPr/>
        <a:lstStyle/>
        <a:p>
          <a:endParaRPr lang="el-GR"/>
        </a:p>
      </dgm:t>
    </dgm:pt>
    <dgm:pt modelId="{0100334F-DB84-42FC-83DC-B3D2E6DB96D7}" type="pres">
      <dgm:prSet presAssocID="{C13706D7-6898-47E7-A67A-84E5EB18ADAA}" presName="level3hierChild" presStyleCnt="0"/>
      <dgm:spPr/>
    </dgm:pt>
    <dgm:pt modelId="{6E9F1E59-4480-47EE-9199-9AFCEB96DDF4}" type="pres">
      <dgm:prSet presAssocID="{56D9C69C-BC07-48AD-8924-4A7AF8B0B2B4}" presName="conn2-1" presStyleLbl="parChTrans1D2" presStyleIdx="3" presStyleCnt="4"/>
      <dgm:spPr/>
      <dgm:t>
        <a:bodyPr/>
        <a:lstStyle/>
        <a:p>
          <a:endParaRPr lang="el-GR"/>
        </a:p>
      </dgm:t>
    </dgm:pt>
    <dgm:pt modelId="{EBEB9988-1E0C-4ECC-87BB-21C8C3A4C2CC}" type="pres">
      <dgm:prSet presAssocID="{56D9C69C-BC07-48AD-8924-4A7AF8B0B2B4}" presName="connTx" presStyleLbl="parChTrans1D2" presStyleIdx="3" presStyleCnt="4"/>
      <dgm:spPr/>
      <dgm:t>
        <a:bodyPr/>
        <a:lstStyle/>
        <a:p>
          <a:endParaRPr lang="el-GR"/>
        </a:p>
      </dgm:t>
    </dgm:pt>
    <dgm:pt modelId="{D5DEE4C1-5FF5-4C8F-B59E-BFF1EC97EF52}" type="pres">
      <dgm:prSet presAssocID="{DEF7178B-0ECC-487A-8C92-7EE5CA3709CA}" presName="root2" presStyleCnt="0"/>
      <dgm:spPr/>
    </dgm:pt>
    <dgm:pt modelId="{534BC41F-54A8-485D-9167-413C3E2D6151}" type="pres">
      <dgm:prSet presAssocID="{DEF7178B-0ECC-487A-8C92-7EE5CA3709CA}" presName="LevelTwoTextNode" presStyleLbl="node2" presStyleIdx="3" presStyleCnt="4" custScaleX="256572">
        <dgm:presLayoutVars>
          <dgm:chPref val="3"/>
        </dgm:presLayoutVars>
      </dgm:prSet>
      <dgm:spPr/>
      <dgm:t>
        <a:bodyPr/>
        <a:lstStyle/>
        <a:p>
          <a:endParaRPr lang="el-GR"/>
        </a:p>
      </dgm:t>
    </dgm:pt>
    <dgm:pt modelId="{6C89B918-FD51-4CBF-BF8B-B35A45C0142D}" type="pres">
      <dgm:prSet presAssocID="{DEF7178B-0ECC-487A-8C92-7EE5CA3709CA}" presName="level3hierChild" presStyleCnt="0"/>
      <dgm:spPr/>
    </dgm:pt>
  </dgm:ptLst>
  <dgm:cxnLst>
    <dgm:cxn modelId="{9343B23E-9059-4244-BD73-18A6FFF47A2A}" type="presOf" srcId="{0E394C4D-7116-4A76-9CE7-F4874E02389C}" destId="{4A284EB8-C5A1-4BD8-B79D-1F4EE6F00E23}" srcOrd="1" destOrd="0" presId="urn:microsoft.com/office/officeart/2008/layout/HorizontalMultiLevelHierarchy"/>
    <dgm:cxn modelId="{9F3C058E-7F45-41FE-AD80-FE4C3470C8ED}" type="presOf" srcId="{C13706D7-6898-47E7-A67A-84E5EB18ADAA}" destId="{90D2ACD3-0FB6-4A30-A251-12544BECB64B}" srcOrd="0" destOrd="0" presId="urn:microsoft.com/office/officeart/2008/layout/HorizontalMultiLevelHierarchy"/>
    <dgm:cxn modelId="{B7516F4B-F8E2-457A-B7D1-61461ACAF97C}" type="presOf" srcId="{65713C38-1143-4647-8141-401E843FCAC1}" destId="{FCD6977A-0FCE-4410-9256-7F4FA5518F24}" srcOrd="1" destOrd="0" presId="urn:microsoft.com/office/officeart/2008/layout/HorizontalMultiLevelHierarchy"/>
    <dgm:cxn modelId="{03C9E2EC-832D-4D07-B877-3627FA2B0578}" type="presOf" srcId="{65713C38-1143-4647-8141-401E843FCAC1}" destId="{E027E185-A2A5-49D9-95AE-37BD3A094964}" srcOrd="0" destOrd="0" presId="urn:microsoft.com/office/officeart/2008/layout/HorizontalMultiLevelHierarchy"/>
    <dgm:cxn modelId="{B4714D4C-4D10-4139-AC2B-42E9F15C17FD}" type="presOf" srcId="{79232B7D-AB39-4DFF-B41B-1639DD4BB67D}" destId="{65BE6E52-783A-4CCE-B949-6A24F8164A18}" srcOrd="1" destOrd="0" presId="urn:microsoft.com/office/officeart/2008/layout/HorizontalMultiLevelHierarchy"/>
    <dgm:cxn modelId="{1C8302E6-E703-4D14-9304-EC235B7B3DAA}" type="presOf" srcId="{D2C41607-3AC3-4ADE-AF65-57B9F10E25BE}" destId="{E98FBD7A-389B-45E5-B15A-BCAF26429813}" srcOrd="0" destOrd="0" presId="urn:microsoft.com/office/officeart/2008/layout/HorizontalMultiLevelHierarchy"/>
    <dgm:cxn modelId="{09908347-65FA-41C3-ABDA-E0D659ECAAC3}" srcId="{40592C2D-6455-49C7-9D69-6751380748A7}" destId="{D2C41607-3AC3-4ADE-AF65-57B9F10E25BE}" srcOrd="0" destOrd="0" parTransId="{D00C7200-E1D9-411C-9914-E1F7CAEF0A1C}" sibTransId="{9E570C6D-FDE8-4BFE-83D9-F2B66825702F}"/>
    <dgm:cxn modelId="{EA616311-406B-4C31-B667-46E18472CC3D}" srcId="{D2C41607-3AC3-4ADE-AF65-57B9F10E25BE}" destId="{8266D7BA-9469-4D38-AB40-D06003060FD9}" srcOrd="0" destOrd="0" parTransId="{65713C38-1143-4647-8141-401E843FCAC1}" sibTransId="{AFE0107A-35E1-418C-A6B1-0541AD39373F}"/>
    <dgm:cxn modelId="{9449D4A8-54FD-49C4-B54C-4F94A83DC388}" type="presOf" srcId="{DEF7178B-0ECC-487A-8C92-7EE5CA3709CA}" destId="{534BC41F-54A8-485D-9167-413C3E2D6151}" srcOrd="0" destOrd="0" presId="urn:microsoft.com/office/officeart/2008/layout/HorizontalMultiLevelHierarchy"/>
    <dgm:cxn modelId="{F48AD348-F09D-4CF0-9E40-19D0ACC5CC23}" type="presOf" srcId="{40592C2D-6455-49C7-9D69-6751380748A7}" destId="{86CDED02-86FC-491F-B81F-09560F7916BE}" srcOrd="0" destOrd="0" presId="urn:microsoft.com/office/officeart/2008/layout/HorizontalMultiLevelHierarchy"/>
    <dgm:cxn modelId="{42688D19-64A5-43CE-B4AB-27ED432C95FE}" type="presOf" srcId="{0E394C4D-7116-4A76-9CE7-F4874E02389C}" destId="{04BD691F-13C0-49E9-861B-B0A63EAE6B6B}" srcOrd="0" destOrd="0" presId="urn:microsoft.com/office/officeart/2008/layout/HorizontalMultiLevelHierarchy"/>
    <dgm:cxn modelId="{F3B58500-A944-4969-B327-78656F5314D6}" type="presOf" srcId="{8266D7BA-9469-4D38-AB40-D06003060FD9}" destId="{EB358E39-4B22-435F-B9A1-73D1EAEF92F9}" srcOrd="0" destOrd="0" presId="urn:microsoft.com/office/officeart/2008/layout/HorizontalMultiLevelHierarchy"/>
    <dgm:cxn modelId="{CCAD3DB5-8E62-4ED5-8773-115977513CDA}" srcId="{D2C41607-3AC3-4ADE-AF65-57B9F10E25BE}" destId="{DEF7178B-0ECC-487A-8C92-7EE5CA3709CA}" srcOrd="3" destOrd="0" parTransId="{56D9C69C-BC07-48AD-8924-4A7AF8B0B2B4}" sibTransId="{469E5F77-ACDB-4047-A757-4C95A7237D03}"/>
    <dgm:cxn modelId="{8B5B5FE5-6860-4DFE-A9EF-B1E76EA397D6}" srcId="{D2C41607-3AC3-4ADE-AF65-57B9F10E25BE}" destId="{4F889818-8D16-4E4E-B028-9C7829DB4F01}" srcOrd="1" destOrd="0" parTransId="{79232B7D-AB39-4DFF-B41B-1639DD4BB67D}" sibTransId="{69EDE312-B8E6-4ECA-B16B-EFBFC971554D}"/>
    <dgm:cxn modelId="{06A2AC70-B356-4CE6-BB69-75604F28E12C}" srcId="{D2C41607-3AC3-4ADE-AF65-57B9F10E25BE}" destId="{C13706D7-6898-47E7-A67A-84E5EB18ADAA}" srcOrd="2" destOrd="0" parTransId="{0E394C4D-7116-4A76-9CE7-F4874E02389C}" sibTransId="{AA51E82C-975E-4ED8-9C88-D79D63ECDFE8}"/>
    <dgm:cxn modelId="{61652A33-6CA2-4FD9-B331-2D0A6696AB1A}" type="presOf" srcId="{4F889818-8D16-4E4E-B028-9C7829DB4F01}" destId="{9DACE1FF-94EA-4EB5-AB5C-00028F94B823}" srcOrd="0" destOrd="0" presId="urn:microsoft.com/office/officeart/2008/layout/HorizontalMultiLevelHierarchy"/>
    <dgm:cxn modelId="{D43F1EFA-8AF1-45C6-8A37-CF4A834EE6EE}" type="presOf" srcId="{56D9C69C-BC07-48AD-8924-4A7AF8B0B2B4}" destId="{6E9F1E59-4480-47EE-9199-9AFCEB96DDF4}" srcOrd="0" destOrd="0" presId="urn:microsoft.com/office/officeart/2008/layout/HorizontalMultiLevelHierarchy"/>
    <dgm:cxn modelId="{518D954B-C8E3-4118-895E-EA180983F454}" type="presOf" srcId="{56D9C69C-BC07-48AD-8924-4A7AF8B0B2B4}" destId="{EBEB9988-1E0C-4ECC-87BB-21C8C3A4C2CC}" srcOrd="1" destOrd="0" presId="urn:microsoft.com/office/officeart/2008/layout/HorizontalMultiLevelHierarchy"/>
    <dgm:cxn modelId="{0959F216-4517-46CA-83A9-813DCBD113EC}" type="presOf" srcId="{79232B7D-AB39-4DFF-B41B-1639DD4BB67D}" destId="{1CCD8531-B4EE-470F-AC39-E3B0D4F6383E}" srcOrd="0" destOrd="0" presId="urn:microsoft.com/office/officeart/2008/layout/HorizontalMultiLevelHierarchy"/>
    <dgm:cxn modelId="{C9996737-B509-4117-A168-5F567CDE6230}" type="presParOf" srcId="{86CDED02-86FC-491F-B81F-09560F7916BE}" destId="{6410C3ED-E87D-4F4B-ACEC-1C23C35BFCD6}" srcOrd="0" destOrd="0" presId="urn:microsoft.com/office/officeart/2008/layout/HorizontalMultiLevelHierarchy"/>
    <dgm:cxn modelId="{0840FB32-ADD7-4F24-AF2A-D515009C3C97}" type="presParOf" srcId="{6410C3ED-E87D-4F4B-ACEC-1C23C35BFCD6}" destId="{E98FBD7A-389B-45E5-B15A-BCAF26429813}" srcOrd="0" destOrd="0" presId="urn:microsoft.com/office/officeart/2008/layout/HorizontalMultiLevelHierarchy"/>
    <dgm:cxn modelId="{D2A01AE0-7EF6-464B-884E-F66AEDD3472A}" type="presParOf" srcId="{6410C3ED-E87D-4F4B-ACEC-1C23C35BFCD6}" destId="{568CA1A6-E6F9-43DB-A39A-5A9A46083F33}" srcOrd="1" destOrd="0" presId="urn:microsoft.com/office/officeart/2008/layout/HorizontalMultiLevelHierarchy"/>
    <dgm:cxn modelId="{C7B84971-8A0A-4D2F-BF6B-3116617FA66B}" type="presParOf" srcId="{568CA1A6-E6F9-43DB-A39A-5A9A46083F33}" destId="{E027E185-A2A5-49D9-95AE-37BD3A094964}" srcOrd="0" destOrd="0" presId="urn:microsoft.com/office/officeart/2008/layout/HorizontalMultiLevelHierarchy"/>
    <dgm:cxn modelId="{97CCFA05-261C-43A7-B6E9-CFA30F557E02}" type="presParOf" srcId="{E027E185-A2A5-49D9-95AE-37BD3A094964}" destId="{FCD6977A-0FCE-4410-9256-7F4FA5518F24}" srcOrd="0" destOrd="0" presId="urn:microsoft.com/office/officeart/2008/layout/HorizontalMultiLevelHierarchy"/>
    <dgm:cxn modelId="{E9B67423-926D-481F-A5A1-A6232CE301F9}" type="presParOf" srcId="{568CA1A6-E6F9-43DB-A39A-5A9A46083F33}" destId="{EBB36170-AFD1-4B91-937B-E8CCBD31039C}" srcOrd="1" destOrd="0" presId="urn:microsoft.com/office/officeart/2008/layout/HorizontalMultiLevelHierarchy"/>
    <dgm:cxn modelId="{F5377CA9-C440-4E45-BD56-27BD91EA0366}" type="presParOf" srcId="{EBB36170-AFD1-4B91-937B-E8CCBD31039C}" destId="{EB358E39-4B22-435F-B9A1-73D1EAEF92F9}" srcOrd="0" destOrd="0" presId="urn:microsoft.com/office/officeart/2008/layout/HorizontalMultiLevelHierarchy"/>
    <dgm:cxn modelId="{C083405A-49DA-4CC1-8BB1-9C944E63A2C7}" type="presParOf" srcId="{EBB36170-AFD1-4B91-937B-E8CCBD31039C}" destId="{8839344D-DD08-4D80-9E8D-AF36D55DC2D4}" srcOrd="1" destOrd="0" presId="urn:microsoft.com/office/officeart/2008/layout/HorizontalMultiLevelHierarchy"/>
    <dgm:cxn modelId="{F4EE541B-E7C7-4B95-B4CF-5F3761C1187C}" type="presParOf" srcId="{568CA1A6-E6F9-43DB-A39A-5A9A46083F33}" destId="{1CCD8531-B4EE-470F-AC39-E3B0D4F6383E}" srcOrd="2" destOrd="0" presId="urn:microsoft.com/office/officeart/2008/layout/HorizontalMultiLevelHierarchy"/>
    <dgm:cxn modelId="{5B0F0FC5-62BE-4DE3-A534-4DDEF6394B1B}" type="presParOf" srcId="{1CCD8531-B4EE-470F-AC39-E3B0D4F6383E}" destId="{65BE6E52-783A-4CCE-B949-6A24F8164A18}" srcOrd="0" destOrd="0" presId="urn:microsoft.com/office/officeart/2008/layout/HorizontalMultiLevelHierarchy"/>
    <dgm:cxn modelId="{3AA191F8-F019-46B6-B6B3-75C747732E3F}" type="presParOf" srcId="{568CA1A6-E6F9-43DB-A39A-5A9A46083F33}" destId="{718ACB89-2664-4302-8994-6D23FCFA59C4}" srcOrd="3" destOrd="0" presId="urn:microsoft.com/office/officeart/2008/layout/HorizontalMultiLevelHierarchy"/>
    <dgm:cxn modelId="{F879DB45-75AF-447E-A3A1-7BA2FD2100A0}" type="presParOf" srcId="{718ACB89-2664-4302-8994-6D23FCFA59C4}" destId="{9DACE1FF-94EA-4EB5-AB5C-00028F94B823}" srcOrd="0" destOrd="0" presId="urn:microsoft.com/office/officeart/2008/layout/HorizontalMultiLevelHierarchy"/>
    <dgm:cxn modelId="{3404799E-35DE-40CA-A077-461CA984E9E9}" type="presParOf" srcId="{718ACB89-2664-4302-8994-6D23FCFA59C4}" destId="{2224B2D9-AA21-4660-8850-E65338ECAB3A}" srcOrd="1" destOrd="0" presId="urn:microsoft.com/office/officeart/2008/layout/HorizontalMultiLevelHierarchy"/>
    <dgm:cxn modelId="{814B913F-7FAA-42E8-99F2-DB60D11728CB}" type="presParOf" srcId="{568CA1A6-E6F9-43DB-A39A-5A9A46083F33}" destId="{04BD691F-13C0-49E9-861B-B0A63EAE6B6B}" srcOrd="4" destOrd="0" presId="urn:microsoft.com/office/officeart/2008/layout/HorizontalMultiLevelHierarchy"/>
    <dgm:cxn modelId="{807DE740-DBA0-40F4-BE62-34A259D83A22}" type="presParOf" srcId="{04BD691F-13C0-49E9-861B-B0A63EAE6B6B}" destId="{4A284EB8-C5A1-4BD8-B79D-1F4EE6F00E23}" srcOrd="0" destOrd="0" presId="urn:microsoft.com/office/officeart/2008/layout/HorizontalMultiLevelHierarchy"/>
    <dgm:cxn modelId="{4B9C2279-E84B-460D-8405-CF80AA3677AF}" type="presParOf" srcId="{568CA1A6-E6F9-43DB-A39A-5A9A46083F33}" destId="{3D3AB9E9-D039-46F5-B6AF-FDE81C0A9EB9}" srcOrd="5" destOrd="0" presId="urn:microsoft.com/office/officeart/2008/layout/HorizontalMultiLevelHierarchy"/>
    <dgm:cxn modelId="{F2CD92CE-B1D7-43B2-A04F-1E708E3D5348}" type="presParOf" srcId="{3D3AB9E9-D039-46F5-B6AF-FDE81C0A9EB9}" destId="{90D2ACD3-0FB6-4A30-A251-12544BECB64B}" srcOrd="0" destOrd="0" presId="urn:microsoft.com/office/officeart/2008/layout/HorizontalMultiLevelHierarchy"/>
    <dgm:cxn modelId="{9668C3CF-F29F-4C0D-8637-0BD455C27D0C}" type="presParOf" srcId="{3D3AB9E9-D039-46F5-B6AF-FDE81C0A9EB9}" destId="{0100334F-DB84-42FC-83DC-B3D2E6DB96D7}" srcOrd="1" destOrd="0" presId="urn:microsoft.com/office/officeart/2008/layout/HorizontalMultiLevelHierarchy"/>
    <dgm:cxn modelId="{BA8287A4-42AD-4075-ABB8-5D84C6716945}" type="presParOf" srcId="{568CA1A6-E6F9-43DB-A39A-5A9A46083F33}" destId="{6E9F1E59-4480-47EE-9199-9AFCEB96DDF4}" srcOrd="6" destOrd="0" presId="urn:microsoft.com/office/officeart/2008/layout/HorizontalMultiLevelHierarchy"/>
    <dgm:cxn modelId="{C2D35037-80C2-4465-8BC6-02EEF44927F5}" type="presParOf" srcId="{6E9F1E59-4480-47EE-9199-9AFCEB96DDF4}" destId="{EBEB9988-1E0C-4ECC-87BB-21C8C3A4C2CC}" srcOrd="0" destOrd="0" presId="urn:microsoft.com/office/officeart/2008/layout/HorizontalMultiLevelHierarchy"/>
    <dgm:cxn modelId="{36C10DC7-CF00-47E3-940A-46B1FBA2E657}" type="presParOf" srcId="{568CA1A6-E6F9-43DB-A39A-5A9A46083F33}" destId="{D5DEE4C1-5FF5-4C8F-B59E-BFF1EC97EF52}" srcOrd="7" destOrd="0" presId="urn:microsoft.com/office/officeart/2008/layout/HorizontalMultiLevelHierarchy"/>
    <dgm:cxn modelId="{1D5578B7-DFE4-4E08-94EC-AF67F6094473}" type="presParOf" srcId="{D5DEE4C1-5FF5-4C8F-B59E-BFF1EC97EF52}" destId="{534BC41F-54A8-485D-9167-413C3E2D6151}" srcOrd="0" destOrd="0" presId="urn:microsoft.com/office/officeart/2008/layout/HorizontalMultiLevelHierarchy"/>
    <dgm:cxn modelId="{4C1120A3-E6C5-49E9-9D96-D84DDBE14BA8}" type="presParOf" srcId="{D5DEE4C1-5FF5-4C8F-B59E-BFF1EC97EF52}" destId="{6C89B918-FD51-4CBF-BF8B-B35A45C0142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592C2D-6455-49C7-9D69-6751380748A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l-GR"/>
        </a:p>
      </dgm:t>
    </dgm:pt>
    <dgm:pt modelId="{D2C41607-3AC3-4ADE-AF65-57B9F10E25BE}">
      <dgm:prSet phldrT="[Text]" custT="1"/>
      <dgm:spPr/>
      <dgm:t>
        <a:bodyPr/>
        <a:lstStyle/>
        <a:p>
          <a:r>
            <a:rPr lang="el-GR" sz="2800" dirty="0" smtClean="0"/>
            <a:t>Αποτίμηση από μαθητές</a:t>
          </a:r>
          <a:endParaRPr lang="el-GR" sz="2800" dirty="0"/>
        </a:p>
      </dgm:t>
    </dgm:pt>
    <dgm:pt modelId="{D00C7200-E1D9-411C-9914-E1F7CAEF0A1C}" type="parTrans" cxnId="{09908347-65FA-41C3-ABDA-E0D659ECAAC3}">
      <dgm:prSet/>
      <dgm:spPr/>
      <dgm:t>
        <a:bodyPr/>
        <a:lstStyle/>
        <a:p>
          <a:endParaRPr lang="el-GR" sz="2800"/>
        </a:p>
      </dgm:t>
    </dgm:pt>
    <dgm:pt modelId="{9E570C6D-FDE8-4BFE-83D9-F2B66825702F}" type="sibTrans" cxnId="{09908347-65FA-41C3-ABDA-E0D659ECAAC3}">
      <dgm:prSet/>
      <dgm:spPr/>
      <dgm:t>
        <a:bodyPr/>
        <a:lstStyle/>
        <a:p>
          <a:endParaRPr lang="el-GR" sz="2800"/>
        </a:p>
      </dgm:t>
    </dgm:pt>
    <dgm:pt modelId="{8266D7BA-9469-4D38-AB40-D06003060FD9}">
      <dgm:prSet phldrT="[Text]" custT="1"/>
      <dgm:spPr/>
      <dgm:t>
        <a:bodyPr/>
        <a:lstStyle/>
        <a:p>
          <a:r>
            <a:rPr lang="el-GR" sz="1800" dirty="0" smtClean="0"/>
            <a:t>Οι</a:t>
          </a:r>
          <a:r>
            <a:rPr lang="el-GR" sz="1800" baseline="0" dirty="0" smtClean="0"/>
            <a:t> μαθητές κατάφεραν να κατανοήσουν την έννοια των Αλγορίθμων</a:t>
          </a:r>
          <a:endParaRPr lang="el-GR" sz="1800" dirty="0"/>
        </a:p>
      </dgm:t>
    </dgm:pt>
    <dgm:pt modelId="{65713C38-1143-4647-8141-401E843FCAC1}" type="parTrans" cxnId="{EA616311-406B-4C31-B667-46E18472CC3D}">
      <dgm:prSet custT="1"/>
      <dgm:spPr/>
      <dgm:t>
        <a:bodyPr/>
        <a:lstStyle/>
        <a:p>
          <a:endParaRPr lang="el-GR" sz="800"/>
        </a:p>
      </dgm:t>
    </dgm:pt>
    <dgm:pt modelId="{AFE0107A-35E1-418C-A6B1-0541AD39373F}" type="sibTrans" cxnId="{EA616311-406B-4C31-B667-46E18472CC3D}">
      <dgm:prSet/>
      <dgm:spPr/>
      <dgm:t>
        <a:bodyPr/>
        <a:lstStyle/>
        <a:p>
          <a:endParaRPr lang="el-GR" sz="2800"/>
        </a:p>
      </dgm:t>
    </dgm:pt>
    <dgm:pt modelId="{4F889818-8D16-4E4E-B028-9C7829DB4F01}">
      <dgm:prSet phldrT="[Text]" custT="1"/>
      <dgm:spPr/>
      <dgm:t>
        <a:bodyPr/>
        <a:lstStyle/>
        <a:p>
          <a:r>
            <a:rPr lang="el-GR" sz="1800" dirty="0" smtClean="0"/>
            <a:t>Ο τρόπος παρουσίασης τους φάνηκε πολύ ενδιαφέρων και διασκεδαστικός</a:t>
          </a:r>
          <a:endParaRPr lang="el-GR" sz="1800" dirty="0"/>
        </a:p>
      </dgm:t>
    </dgm:pt>
    <dgm:pt modelId="{79232B7D-AB39-4DFF-B41B-1639DD4BB67D}" type="parTrans" cxnId="{8B5B5FE5-6860-4DFE-A9EF-B1E76EA397D6}">
      <dgm:prSet custT="1"/>
      <dgm:spPr/>
      <dgm:t>
        <a:bodyPr/>
        <a:lstStyle/>
        <a:p>
          <a:endParaRPr lang="el-GR" sz="800"/>
        </a:p>
      </dgm:t>
    </dgm:pt>
    <dgm:pt modelId="{69EDE312-B8E6-4ECA-B16B-EFBFC971554D}" type="sibTrans" cxnId="{8B5B5FE5-6860-4DFE-A9EF-B1E76EA397D6}">
      <dgm:prSet/>
      <dgm:spPr/>
      <dgm:t>
        <a:bodyPr/>
        <a:lstStyle/>
        <a:p>
          <a:endParaRPr lang="el-GR" sz="2800"/>
        </a:p>
      </dgm:t>
    </dgm:pt>
    <dgm:pt modelId="{C13706D7-6898-47E7-A67A-84E5EB18ADAA}">
      <dgm:prSet phldrT="[Text]" custT="1"/>
      <dgm:spPr/>
      <dgm:t>
        <a:bodyPr/>
        <a:lstStyle/>
        <a:p>
          <a:pPr algn="ctr"/>
          <a:r>
            <a:rPr lang="el-GR" sz="1800" dirty="0" smtClean="0"/>
            <a:t>Το εκπαιδευτικό υλικό ήταν εύχρηστο και οι οδηγίες κατατοπιστικές</a:t>
          </a:r>
          <a:endParaRPr lang="el-GR" sz="1800" dirty="0"/>
        </a:p>
      </dgm:t>
    </dgm:pt>
    <dgm:pt modelId="{0E394C4D-7116-4A76-9CE7-F4874E02389C}" type="parTrans" cxnId="{06A2AC70-B356-4CE6-BB69-75604F28E12C}">
      <dgm:prSet custT="1"/>
      <dgm:spPr/>
      <dgm:t>
        <a:bodyPr/>
        <a:lstStyle/>
        <a:p>
          <a:endParaRPr lang="el-GR" sz="800"/>
        </a:p>
      </dgm:t>
    </dgm:pt>
    <dgm:pt modelId="{AA51E82C-975E-4ED8-9C88-D79D63ECDFE8}" type="sibTrans" cxnId="{06A2AC70-B356-4CE6-BB69-75604F28E12C}">
      <dgm:prSet/>
      <dgm:spPr/>
      <dgm:t>
        <a:bodyPr/>
        <a:lstStyle/>
        <a:p>
          <a:endParaRPr lang="el-GR" sz="2800"/>
        </a:p>
      </dgm:t>
    </dgm:pt>
    <dgm:pt modelId="{DEF7178B-0ECC-487A-8C92-7EE5CA3709CA}">
      <dgm:prSet phldrT="[Text]" custT="1"/>
      <dgm:spPr/>
      <dgm:t>
        <a:bodyPr/>
        <a:lstStyle/>
        <a:p>
          <a:pPr algn="ctr"/>
          <a:r>
            <a:rPr lang="el-GR" sz="1800" b="1" dirty="0" smtClean="0"/>
            <a:t>Επισήμανση: Κάποιες δραστηριότητες τους δυσκόλεψαν</a:t>
          </a:r>
          <a:endParaRPr lang="el-GR" sz="1800" dirty="0"/>
        </a:p>
      </dgm:t>
    </dgm:pt>
    <dgm:pt modelId="{56D9C69C-BC07-48AD-8924-4A7AF8B0B2B4}" type="parTrans" cxnId="{CCAD3DB5-8E62-4ED5-8773-115977513CDA}">
      <dgm:prSet custT="1"/>
      <dgm:spPr/>
      <dgm:t>
        <a:bodyPr/>
        <a:lstStyle/>
        <a:p>
          <a:endParaRPr lang="el-GR" sz="800"/>
        </a:p>
      </dgm:t>
    </dgm:pt>
    <dgm:pt modelId="{469E5F77-ACDB-4047-A757-4C95A7237D03}" type="sibTrans" cxnId="{CCAD3DB5-8E62-4ED5-8773-115977513CDA}">
      <dgm:prSet/>
      <dgm:spPr/>
      <dgm:t>
        <a:bodyPr/>
        <a:lstStyle/>
        <a:p>
          <a:endParaRPr lang="el-GR" sz="2800"/>
        </a:p>
      </dgm:t>
    </dgm:pt>
    <dgm:pt modelId="{86CDED02-86FC-491F-B81F-09560F7916BE}" type="pres">
      <dgm:prSet presAssocID="{40592C2D-6455-49C7-9D69-6751380748A7}" presName="Name0" presStyleCnt="0">
        <dgm:presLayoutVars>
          <dgm:chPref val="1"/>
          <dgm:dir/>
          <dgm:animOne val="branch"/>
          <dgm:animLvl val="lvl"/>
          <dgm:resizeHandles val="exact"/>
        </dgm:presLayoutVars>
      </dgm:prSet>
      <dgm:spPr/>
      <dgm:t>
        <a:bodyPr/>
        <a:lstStyle/>
        <a:p>
          <a:endParaRPr lang="el-GR"/>
        </a:p>
      </dgm:t>
    </dgm:pt>
    <dgm:pt modelId="{6410C3ED-E87D-4F4B-ACEC-1C23C35BFCD6}" type="pres">
      <dgm:prSet presAssocID="{D2C41607-3AC3-4ADE-AF65-57B9F10E25BE}" presName="root1" presStyleCnt="0"/>
      <dgm:spPr/>
    </dgm:pt>
    <dgm:pt modelId="{E98FBD7A-389B-45E5-B15A-BCAF26429813}" type="pres">
      <dgm:prSet presAssocID="{D2C41607-3AC3-4ADE-AF65-57B9F10E25BE}" presName="LevelOneTextNode" presStyleLbl="node0" presStyleIdx="0" presStyleCnt="1" custLinFactNeighborX="8069" custLinFactNeighborY="-1768">
        <dgm:presLayoutVars>
          <dgm:chPref val="3"/>
        </dgm:presLayoutVars>
      </dgm:prSet>
      <dgm:spPr/>
      <dgm:t>
        <a:bodyPr/>
        <a:lstStyle/>
        <a:p>
          <a:endParaRPr lang="el-GR"/>
        </a:p>
      </dgm:t>
    </dgm:pt>
    <dgm:pt modelId="{568CA1A6-E6F9-43DB-A39A-5A9A46083F33}" type="pres">
      <dgm:prSet presAssocID="{D2C41607-3AC3-4ADE-AF65-57B9F10E25BE}" presName="level2hierChild" presStyleCnt="0"/>
      <dgm:spPr/>
    </dgm:pt>
    <dgm:pt modelId="{E027E185-A2A5-49D9-95AE-37BD3A094964}" type="pres">
      <dgm:prSet presAssocID="{65713C38-1143-4647-8141-401E843FCAC1}" presName="conn2-1" presStyleLbl="parChTrans1D2" presStyleIdx="0" presStyleCnt="4"/>
      <dgm:spPr/>
      <dgm:t>
        <a:bodyPr/>
        <a:lstStyle/>
        <a:p>
          <a:endParaRPr lang="el-GR"/>
        </a:p>
      </dgm:t>
    </dgm:pt>
    <dgm:pt modelId="{FCD6977A-0FCE-4410-9256-7F4FA5518F24}" type="pres">
      <dgm:prSet presAssocID="{65713C38-1143-4647-8141-401E843FCAC1}" presName="connTx" presStyleLbl="parChTrans1D2" presStyleIdx="0" presStyleCnt="4"/>
      <dgm:spPr/>
      <dgm:t>
        <a:bodyPr/>
        <a:lstStyle/>
        <a:p>
          <a:endParaRPr lang="el-GR"/>
        </a:p>
      </dgm:t>
    </dgm:pt>
    <dgm:pt modelId="{EBB36170-AFD1-4B91-937B-E8CCBD31039C}" type="pres">
      <dgm:prSet presAssocID="{8266D7BA-9469-4D38-AB40-D06003060FD9}" presName="root2" presStyleCnt="0"/>
      <dgm:spPr/>
    </dgm:pt>
    <dgm:pt modelId="{EB358E39-4B22-435F-B9A1-73D1EAEF92F9}" type="pres">
      <dgm:prSet presAssocID="{8266D7BA-9469-4D38-AB40-D06003060FD9}" presName="LevelTwoTextNode" presStyleLbl="node2" presStyleIdx="0" presStyleCnt="4" custScaleX="256572">
        <dgm:presLayoutVars>
          <dgm:chPref val="3"/>
        </dgm:presLayoutVars>
      </dgm:prSet>
      <dgm:spPr/>
      <dgm:t>
        <a:bodyPr/>
        <a:lstStyle/>
        <a:p>
          <a:endParaRPr lang="el-GR"/>
        </a:p>
      </dgm:t>
    </dgm:pt>
    <dgm:pt modelId="{8839344D-DD08-4D80-9E8D-AF36D55DC2D4}" type="pres">
      <dgm:prSet presAssocID="{8266D7BA-9469-4D38-AB40-D06003060FD9}" presName="level3hierChild" presStyleCnt="0"/>
      <dgm:spPr/>
    </dgm:pt>
    <dgm:pt modelId="{1CCD8531-B4EE-470F-AC39-E3B0D4F6383E}" type="pres">
      <dgm:prSet presAssocID="{79232B7D-AB39-4DFF-B41B-1639DD4BB67D}" presName="conn2-1" presStyleLbl="parChTrans1D2" presStyleIdx="1" presStyleCnt="4"/>
      <dgm:spPr/>
      <dgm:t>
        <a:bodyPr/>
        <a:lstStyle/>
        <a:p>
          <a:endParaRPr lang="el-GR"/>
        </a:p>
      </dgm:t>
    </dgm:pt>
    <dgm:pt modelId="{65BE6E52-783A-4CCE-B949-6A24F8164A18}" type="pres">
      <dgm:prSet presAssocID="{79232B7D-AB39-4DFF-B41B-1639DD4BB67D}" presName="connTx" presStyleLbl="parChTrans1D2" presStyleIdx="1" presStyleCnt="4"/>
      <dgm:spPr/>
      <dgm:t>
        <a:bodyPr/>
        <a:lstStyle/>
        <a:p>
          <a:endParaRPr lang="el-GR"/>
        </a:p>
      </dgm:t>
    </dgm:pt>
    <dgm:pt modelId="{718ACB89-2664-4302-8994-6D23FCFA59C4}" type="pres">
      <dgm:prSet presAssocID="{4F889818-8D16-4E4E-B028-9C7829DB4F01}" presName="root2" presStyleCnt="0"/>
      <dgm:spPr/>
    </dgm:pt>
    <dgm:pt modelId="{9DACE1FF-94EA-4EB5-AB5C-00028F94B823}" type="pres">
      <dgm:prSet presAssocID="{4F889818-8D16-4E4E-B028-9C7829DB4F01}" presName="LevelTwoTextNode" presStyleLbl="node2" presStyleIdx="1" presStyleCnt="4" custScaleX="256572">
        <dgm:presLayoutVars>
          <dgm:chPref val="3"/>
        </dgm:presLayoutVars>
      </dgm:prSet>
      <dgm:spPr/>
      <dgm:t>
        <a:bodyPr/>
        <a:lstStyle/>
        <a:p>
          <a:endParaRPr lang="el-GR"/>
        </a:p>
      </dgm:t>
    </dgm:pt>
    <dgm:pt modelId="{2224B2D9-AA21-4660-8850-E65338ECAB3A}" type="pres">
      <dgm:prSet presAssocID="{4F889818-8D16-4E4E-B028-9C7829DB4F01}" presName="level3hierChild" presStyleCnt="0"/>
      <dgm:spPr/>
    </dgm:pt>
    <dgm:pt modelId="{04BD691F-13C0-49E9-861B-B0A63EAE6B6B}" type="pres">
      <dgm:prSet presAssocID="{0E394C4D-7116-4A76-9CE7-F4874E02389C}" presName="conn2-1" presStyleLbl="parChTrans1D2" presStyleIdx="2" presStyleCnt="4"/>
      <dgm:spPr/>
      <dgm:t>
        <a:bodyPr/>
        <a:lstStyle/>
        <a:p>
          <a:endParaRPr lang="el-GR"/>
        </a:p>
      </dgm:t>
    </dgm:pt>
    <dgm:pt modelId="{4A284EB8-C5A1-4BD8-B79D-1F4EE6F00E23}" type="pres">
      <dgm:prSet presAssocID="{0E394C4D-7116-4A76-9CE7-F4874E02389C}" presName="connTx" presStyleLbl="parChTrans1D2" presStyleIdx="2" presStyleCnt="4"/>
      <dgm:spPr/>
      <dgm:t>
        <a:bodyPr/>
        <a:lstStyle/>
        <a:p>
          <a:endParaRPr lang="el-GR"/>
        </a:p>
      </dgm:t>
    </dgm:pt>
    <dgm:pt modelId="{3D3AB9E9-D039-46F5-B6AF-FDE81C0A9EB9}" type="pres">
      <dgm:prSet presAssocID="{C13706D7-6898-47E7-A67A-84E5EB18ADAA}" presName="root2" presStyleCnt="0"/>
      <dgm:spPr/>
    </dgm:pt>
    <dgm:pt modelId="{90D2ACD3-0FB6-4A30-A251-12544BECB64B}" type="pres">
      <dgm:prSet presAssocID="{C13706D7-6898-47E7-A67A-84E5EB18ADAA}" presName="LevelTwoTextNode" presStyleLbl="node2" presStyleIdx="2" presStyleCnt="4" custScaleX="256572">
        <dgm:presLayoutVars>
          <dgm:chPref val="3"/>
        </dgm:presLayoutVars>
      </dgm:prSet>
      <dgm:spPr/>
      <dgm:t>
        <a:bodyPr/>
        <a:lstStyle/>
        <a:p>
          <a:endParaRPr lang="el-GR"/>
        </a:p>
      </dgm:t>
    </dgm:pt>
    <dgm:pt modelId="{0100334F-DB84-42FC-83DC-B3D2E6DB96D7}" type="pres">
      <dgm:prSet presAssocID="{C13706D7-6898-47E7-A67A-84E5EB18ADAA}" presName="level3hierChild" presStyleCnt="0"/>
      <dgm:spPr/>
    </dgm:pt>
    <dgm:pt modelId="{6E9F1E59-4480-47EE-9199-9AFCEB96DDF4}" type="pres">
      <dgm:prSet presAssocID="{56D9C69C-BC07-48AD-8924-4A7AF8B0B2B4}" presName="conn2-1" presStyleLbl="parChTrans1D2" presStyleIdx="3" presStyleCnt="4"/>
      <dgm:spPr/>
      <dgm:t>
        <a:bodyPr/>
        <a:lstStyle/>
        <a:p>
          <a:endParaRPr lang="el-GR"/>
        </a:p>
      </dgm:t>
    </dgm:pt>
    <dgm:pt modelId="{EBEB9988-1E0C-4ECC-87BB-21C8C3A4C2CC}" type="pres">
      <dgm:prSet presAssocID="{56D9C69C-BC07-48AD-8924-4A7AF8B0B2B4}" presName="connTx" presStyleLbl="parChTrans1D2" presStyleIdx="3" presStyleCnt="4"/>
      <dgm:spPr/>
      <dgm:t>
        <a:bodyPr/>
        <a:lstStyle/>
        <a:p>
          <a:endParaRPr lang="el-GR"/>
        </a:p>
      </dgm:t>
    </dgm:pt>
    <dgm:pt modelId="{D5DEE4C1-5FF5-4C8F-B59E-BFF1EC97EF52}" type="pres">
      <dgm:prSet presAssocID="{DEF7178B-0ECC-487A-8C92-7EE5CA3709CA}" presName="root2" presStyleCnt="0"/>
      <dgm:spPr/>
    </dgm:pt>
    <dgm:pt modelId="{534BC41F-54A8-485D-9167-413C3E2D6151}" type="pres">
      <dgm:prSet presAssocID="{DEF7178B-0ECC-487A-8C92-7EE5CA3709CA}" presName="LevelTwoTextNode" presStyleLbl="node2" presStyleIdx="3" presStyleCnt="4" custScaleX="256572">
        <dgm:presLayoutVars>
          <dgm:chPref val="3"/>
        </dgm:presLayoutVars>
      </dgm:prSet>
      <dgm:spPr/>
      <dgm:t>
        <a:bodyPr/>
        <a:lstStyle/>
        <a:p>
          <a:endParaRPr lang="el-GR"/>
        </a:p>
      </dgm:t>
    </dgm:pt>
    <dgm:pt modelId="{6C89B918-FD51-4CBF-BF8B-B35A45C0142D}" type="pres">
      <dgm:prSet presAssocID="{DEF7178B-0ECC-487A-8C92-7EE5CA3709CA}" presName="level3hierChild" presStyleCnt="0"/>
      <dgm:spPr/>
    </dgm:pt>
  </dgm:ptLst>
  <dgm:cxnLst>
    <dgm:cxn modelId="{06A2AC70-B356-4CE6-BB69-75604F28E12C}" srcId="{D2C41607-3AC3-4ADE-AF65-57B9F10E25BE}" destId="{C13706D7-6898-47E7-A67A-84E5EB18ADAA}" srcOrd="2" destOrd="0" parTransId="{0E394C4D-7116-4A76-9CE7-F4874E02389C}" sibTransId="{AA51E82C-975E-4ED8-9C88-D79D63ECDFE8}"/>
    <dgm:cxn modelId="{EC3C4EEB-83E1-47A1-8848-655EB9DBED1F}" type="presOf" srcId="{79232B7D-AB39-4DFF-B41B-1639DD4BB67D}" destId="{65BE6E52-783A-4CCE-B949-6A24F8164A18}" srcOrd="1" destOrd="0" presId="urn:microsoft.com/office/officeart/2008/layout/HorizontalMultiLevelHierarchy"/>
    <dgm:cxn modelId="{A21D18C7-4823-4EEE-8FD4-4D50D1B955A7}" type="presOf" srcId="{56D9C69C-BC07-48AD-8924-4A7AF8B0B2B4}" destId="{EBEB9988-1E0C-4ECC-87BB-21C8C3A4C2CC}" srcOrd="1" destOrd="0" presId="urn:microsoft.com/office/officeart/2008/layout/HorizontalMultiLevelHierarchy"/>
    <dgm:cxn modelId="{D0E712A4-01F1-491A-AE10-E6F9175C3945}" type="presOf" srcId="{4F889818-8D16-4E4E-B028-9C7829DB4F01}" destId="{9DACE1FF-94EA-4EB5-AB5C-00028F94B823}" srcOrd="0" destOrd="0" presId="urn:microsoft.com/office/officeart/2008/layout/HorizontalMultiLevelHierarchy"/>
    <dgm:cxn modelId="{1AB46E8E-4229-4FBD-BD9A-0B7D554EF36A}" type="presOf" srcId="{D2C41607-3AC3-4ADE-AF65-57B9F10E25BE}" destId="{E98FBD7A-389B-45E5-B15A-BCAF26429813}" srcOrd="0" destOrd="0" presId="urn:microsoft.com/office/officeart/2008/layout/HorizontalMultiLevelHierarchy"/>
    <dgm:cxn modelId="{CBC8AE6D-1E30-44F6-83E7-04022BB2FC6A}" type="presOf" srcId="{C13706D7-6898-47E7-A67A-84E5EB18ADAA}" destId="{90D2ACD3-0FB6-4A30-A251-12544BECB64B}" srcOrd="0" destOrd="0" presId="urn:microsoft.com/office/officeart/2008/layout/HorizontalMultiLevelHierarchy"/>
    <dgm:cxn modelId="{AFF86B61-CE5D-4A3B-857A-83C40570C40A}" type="presOf" srcId="{65713C38-1143-4647-8141-401E843FCAC1}" destId="{E027E185-A2A5-49D9-95AE-37BD3A094964}" srcOrd="0" destOrd="0" presId="urn:microsoft.com/office/officeart/2008/layout/HorizontalMultiLevelHierarchy"/>
    <dgm:cxn modelId="{43E2CB2B-06CA-4461-92EB-CDCFDAC5AA2D}" type="presOf" srcId="{8266D7BA-9469-4D38-AB40-D06003060FD9}" destId="{EB358E39-4B22-435F-B9A1-73D1EAEF92F9}" srcOrd="0" destOrd="0" presId="urn:microsoft.com/office/officeart/2008/layout/HorizontalMultiLevelHierarchy"/>
    <dgm:cxn modelId="{CCAD3DB5-8E62-4ED5-8773-115977513CDA}" srcId="{D2C41607-3AC3-4ADE-AF65-57B9F10E25BE}" destId="{DEF7178B-0ECC-487A-8C92-7EE5CA3709CA}" srcOrd="3" destOrd="0" parTransId="{56D9C69C-BC07-48AD-8924-4A7AF8B0B2B4}" sibTransId="{469E5F77-ACDB-4047-A757-4C95A7237D03}"/>
    <dgm:cxn modelId="{C6F3D19E-3771-41EA-A8EE-0654F3FC783F}" type="presOf" srcId="{56D9C69C-BC07-48AD-8924-4A7AF8B0B2B4}" destId="{6E9F1E59-4480-47EE-9199-9AFCEB96DDF4}" srcOrd="0" destOrd="0" presId="urn:microsoft.com/office/officeart/2008/layout/HorizontalMultiLevelHierarchy"/>
    <dgm:cxn modelId="{EC46D6F4-AD50-40A6-869B-B3503713FB9B}" type="presOf" srcId="{65713C38-1143-4647-8141-401E843FCAC1}" destId="{FCD6977A-0FCE-4410-9256-7F4FA5518F24}" srcOrd="1" destOrd="0" presId="urn:microsoft.com/office/officeart/2008/layout/HorizontalMultiLevelHierarchy"/>
    <dgm:cxn modelId="{CC970A6E-D340-4E74-AF0B-2B8DED3D15E7}" type="presOf" srcId="{79232B7D-AB39-4DFF-B41B-1639DD4BB67D}" destId="{1CCD8531-B4EE-470F-AC39-E3B0D4F6383E}" srcOrd="0" destOrd="0" presId="urn:microsoft.com/office/officeart/2008/layout/HorizontalMultiLevelHierarchy"/>
    <dgm:cxn modelId="{2BC8B3B7-E7B4-4757-9BE2-CFD5BE569B28}" type="presOf" srcId="{40592C2D-6455-49C7-9D69-6751380748A7}" destId="{86CDED02-86FC-491F-B81F-09560F7916BE}" srcOrd="0" destOrd="0" presId="urn:microsoft.com/office/officeart/2008/layout/HorizontalMultiLevelHierarchy"/>
    <dgm:cxn modelId="{BA4BD9D8-C701-4E4B-A816-724DB4BBE680}" type="presOf" srcId="{0E394C4D-7116-4A76-9CE7-F4874E02389C}" destId="{04BD691F-13C0-49E9-861B-B0A63EAE6B6B}" srcOrd="0" destOrd="0" presId="urn:microsoft.com/office/officeart/2008/layout/HorizontalMultiLevelHierarchy"/>
    <dgm:cxn modelId="{FCECE055-3608-4538-9E98-901C202B95EE}" type="presOf" srcId="{0E394C4D-7116-4A76-9CE7-F4874E02389C}" destId="{4A284EB8-C5A1-4BD8-B79D-1F4EE6F00E23}" srcOrd="1" destOrd="0" presId="urn:microsoft.com/office/officeart/2008/layout/HorizontalMultiLevelHierarchy"/>
    <dgm:cxn modelId="{EA616311-406B-4C31-B667-46E18472CC3D}" srcId="{D2C41607-3AC3-4ADE-AF65-57B9F10E25BE}" destId="{8266D7BA-9469-4D38-AB40-D06003060FD9}" srcOrd="0" destOrd="0" parTransId="{65713C38-1143-4647-8141-401E843FCAC1}" sibTransId="{AFE0107A-35E1-418C-A6B1-0541AD39373F}"/>
    <dgm:cxn modelId="{09908347-65FA-41C3-ABDA-E0D659ECAAC3}" srcId="{40592C2D-6455-49C7-9D69-6751380748A7}" destId="{D2C41607-3AC3-4ADE-AF65-57B9F10E25BE}" srcOrd="0" destOrd="0" parTransId="{D00C7200-E1D9-411C-9914-E1F7CAEF0A1C}" sibTransId="{9E570C6D-FDE8-4BFE-83D9-F2B66825702F}"/>
    <dgm:cxn modelId="{61A568F2-5069-4E57-A64A-E65952630157}" type="presOf" srcId="{DEF7178B-0ECC-487A-8C92-7EE5CA3709CA}" destId="{534BC41F-54A8-485D-9167-413C3E2D6151}" srcOrd="0" destOrd="0" presId="urn:microsoft.com/office/officeart/2008/layout/HorizontalMultiLevelHierarchy"/>
    <dgm:cxn modelId="{8B5B5FE5-6860-4DFE-A9EF-B1E76EA397D6}" srcId="{D2C41607-3AC3-4ADE-AF65-57B9F10E25BE}" destId="{4F889818-8D16-4E4E-B028-9C7829DB4F01}" srcOrd="1" destOrd="0" parTransId="{79232B7D-AB39-4DFF-B41B-1639DD4BB67D}" sibTransId="{69EDE312-B8E6-4ECA-B16B-EFBFC971554D}"/>
    <dgm:cxn modelId="{A5621ADD-FDAD-4478-AA22-9FCFC5F10495}" type="presParOf" srcId="{86CDED02-86FC-491F-B81F-09560F7916BE}" destId="{6410C3ED-E87D-4F4B-ACEC-1C23C35BFCD6}" srcOrd="0" destOrd="0" presId="urn:microsoft.com/office/officeart/2008/layout/HorizontalMultiLevelHierarchy"/>
    <dgm:cxn modelId="{E82002E6-3486-462A-B367-671E5EC078B8}" type="presParOf" srcId="{6410C3ED-E87D-4F4B-ACEC-1C23C35BFCD6}" destId="{E98FBD7A-389B-45E5-B15A-BCAF26429813}" srcOrd="0" destOrd="0" presId="urn:microsoft.com/office/officeart/2008/layout/HorizontalMultiLevelHierarchy"/>
    <dgm:cxn modelId="{F363031A-910F-4A11-BBB2-0CE21C991A49}" type="presParOf" srcId="{6410C3ED-E87D-4F4B-ACEC-1C23C35BFCD6}" destId="{568CA1A6-E6F9-43DB-A39A-5A9A46083F33}" srcOrd="1" destOrd="0" presId="urn:microsoft.com/office/officeart/2008/layout/HorizontalMultiLevelHierarchy"/>
    <dgm:cxn modelId="{29946A6C-E78E-467A-92AF-EFC4DE758983}" type="presParOf" srcId="{568CA1A6-E6F9-43DB-A39A-5A9A46083F33}" destId="{E027E185-A2A5-49D9-95AE-37BD3A094964}" srcOrd="0" destOrd="0" presId="urn:microsoft.com/office/officeart/2008/layout/HorizontalMultiLevelHierarchy"/>
    <dgm:cxn modelId="{55701060-C0EB-4B5B-9F71-E1439DE0336D}" type="presParOf" srcId="{E027E185-A2A5-49D9-95AE-37BD3A094964}" destId="{FCD6977A-0FCE-4410-9256-7F4FA5518F24}" srcOrd="0" destOrd="0" presId="urn:microsoft.com/office/officeart/2008/layout/HorizontalMultiLevelHierarchy"/>
    <dgm:cxn modelId="{55EAC2AB-22A0-4FC5-A453-8CB8173E2023}" type="presParOf" srcId="{568CA1A6-E6F9-43DB-A39A-5A9A46083F33}" destId="{EBB36170-AFD1-4B91-937B-E8CCBD31039C}" srcOrd="1" destOrd="0" presId="urn:microsoft.com/office/officeart/2008/layout/HorizontalMultiLevelHierarchy"/>
    <dgm:cxn modelId="{818DAB75-5DE3-42B5-8F75-997793DE0EF2}" type="presParOf" srcId="{EBB36170-AFD1-4B91-937B-E8CCBD31039C}" destId="{EB358E39-4B22-435F-B9A1-73D1EAEF92F9}" srcOrd="0" destOrd="0" presId="urn:microsoft.com/office/officeart/2008/layout/HorizontalMultiLevelHierarchy"/>
    <dgm:cxn modelId="{BD19EEB2-8200-4A21-9F90-25F9EE657A75}" type="presParOf" srcId="{EBB36170-AFD1-4B91-937B-E8CCBD31039C}" destId="{8839344D-DD08-4D80-9E8D-AF36D55DC2D4}" srcOrd="1" destOrd="0" presId="urn:microsoft.com/office/officeart/2008/layout/HorizontalMultiLevelHierarchy"/>
    <dgm:cxn modelId="{069D00AA-AB16-4274-8B6D-7ECD2BD261A8}" type="presParOf" srcId="{568CA1A6-E6F9-43DB-A39A-5A9A46083F33}" destId="{1CCD8531-B4EE-470F-AC39-E3B0D4F6383E}" srcOrd="2" destOrd="0" presId="urn:microsoft.com/office/officeart/2008/layout/HorizontalMultiLevelHierarchy"/>
    <dgm:cxn modelId="{E82D93CF-5084-4CB9-B0C6-7BF9557AF589}" type="presParOf" srcId="{1CCD8531-B4EE-470F-AC39-E3B0D4F6383E}" destId="{65BE6E52-783A-4CCE-B949-6A24F8164A18}" srcOrd="0" destOrd="0" presId="urn:microsoft.com/office/officeart/2008/layout/HorizontalMultiLevelHierarchy"/>
    <dgm:cxn modelId="{0FA656A9-F561-4756-9808-3CEAD9B3C2BA}" type="presParOf" srcId="{568CA1A6-E6F9-43DB-A39A-5A9A46083F33}" destId="{718ACB89-2664-4302-8994-6D23FCFA59C4}" srcOrd="3" destOrd="0" presId="urn:microsoft.com/office/officeart/2008/layout/HorizontalMultiLevelHierarchy"/>
    <dgm:cxn modelId="{645F318F-DAC2-49DD-9BDC-FB5D0ABFDF6B}" type="presParOf" srcId="{718ACB89-2664-4302-8994-6D23FCFA59C4}" destId="{9DACE1FF-94EA-4EB5-AB5C-00028F94B823}" srcOrd="0" destOrd="0" presId="urn:microsoft.com/office/officeart/2008/layout/HorizontalMultiLevelHierarchy"/>
    <dgm:cxn modelId="{28F0409C-2122-4E04-ACE7-FB93E9378589}" type="presParOf" srcId="{718ACB89-2664-4302-8994-6D23FCFA59C4}" destId="{2224B2D9-AA21-4660-8850-E65338ECAB3A}" srcOrd="1" destOrd="0" presId="urn:microsoft.com/office/officeart/2008/layout/HorizontalMultiLevelHierarchy"/>
    <dgm:cxn modelId="{96CE1FCC-F6B6-434B-9B08-DF0E3D146717}" type="presParOf" srcId="{568CA1A6-E6F9-43DB-A39A-5A9A46083F33}" destId="{04BD691F-13C0-49E9-861B-B0A63EAE6B6B}" srcOrd="4" destOrd="0" presId="urn:microsoft.com/office/officeart/2008/layout/HorizontalMultiLevelHierarchy"/>
    <dgm:cxn modelId="{CE3264D5-5DFF-4BCE-982E-2B6DAEFFF0C2}" type="presParOf" srcId="{04BD691F-13C0-49E9-861B-B0A63EAE6B6B}" destId="{4A284EB8-C5A1-4BD8-B79D-1F4EE6F00E23}" srcOrd="0" destOrd="0" presId="urn:microsoft.com/office/officeart/2008/layout/HorizontalMultiLevelHierarchy"/>
    <dgm:cxn modelId="{162DA595-AF2F-45D7-B2E2-B9EF87129AD0}" type="presParOf" srcId="{568CA1A6-E6F9-43DB-A39A-5A9A46083F33}" destId="{3D3AB9E9-D039-46F5-B6AF-FDE81C0A9EB9}" srcOrd="5" destOrd="0" presId="urn:microsoft.com/office/officeart/2008/layout/HorizontalMultiLevelHierarchy"/>
    <dgm:cxn modelId="{098AF2F3-48CD-4D53-A874-063989373A7D}" type="presParOf" srcId="{3D3AB9E9-D039-46F5-B6AF-FDE81C0A9EB9}" destId="{90D2ACD3-0FB6-4A30-A251-12544BECB64B}" srcOrd="0" destOrd="0" presId="urn:microsoft.com/office/officeart/2008/layout/HorizontalMultiLevelHierarchy"/>
    <dgm:cxn modelId="{C3EC710A-BD6A-47B8-95A4-8A118286318A}" type="presParOf" srcId="{3D3AB9E9-D039-46F5-B6AF-FDE81C0A9EB9}" destId="{0100334F-DB84-42FC-83DC-B3D2E6DB96D7}" srcOrd="1" destOrd="0" presId="urn:microsoft.com/office/officeart/2008/layout/HorizontalMultiLevelHierarchy"/>
    <dgm:cxn modelId="{093163A9-E0C9-4E9B-87F5-655E087EA6CE}" type="presParOf" srcId="{568CA1A6-E6F9-43DB-A39A-5A9A46083F33}" destId="{6E9F1E59-4480-47EE-9199-9AFCEB96DDF4}" srcOrd="6" destOrd="0" presId="urn:microsoft.com/office/officeart/2008/layout/HorizontalMultiLevelHierarchy"/>
    <dgm:cxn modelId="{67E93961-2619-4116-A430-7BB296E76BB6}" type="presParOf" srcId="{6E9F1E59-4480-47EE-9199-9AFCEB96DDF4}" destId="{EBEB9988-1E0C-4ECC-87BB-21C8C3A4C2CC}" srcOrd="0" destOrd="0" presId="urn:microsoft.com/office/officeart/2008/layout/HorizontalMultiLevelHierarchy"/>
    <dgm:cxn modelId="{4A39B711-92AF-492B-974A-E353A3C75FCD}" type="presParOf" srcId="{568CA1A6-E6F9-43DB-A39A-5A9A46083F33}" destId="{D5DEE4C1-5FF5-4C8F-B59E-BFF1EC97EF52}" srcOrd="7" destOrd="0" presId="urn:microsoft.com/office/officeart/2008/layout/HorizontalMultiLevelHierarchy"/>
    <dgm:cxn modelId="{E3E0B2A5-519E-45FB-8D76-AB518424E808}" type="presParOf" srcId="{D5DEE4C1-5FF5-4C8F-B59E-BFF1EC97EF52}" destId="{534BC41F-54A8-485D-9167-413C3E2D6151}" srcOrd="0" destOrd="0" presId="urn:microsoft.com/office/officeart/2008/layout/HorizontalMultiLevelHierarchy"/>
    <dgm:cxn modelId="{069C7849-160D-4D44-8322-4EC8AE1FE8BD}" type="presParOf" srcId="{D5DEE4C1-5FF5-4C8F-B59E-BFF1EC97EF52}" destId="{6C89B918-FD51-4CBF-BF8B-B35A45C0142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1ACEE-6ACD-4387-8D85-C9FADF04BB10}">
      <dsp:nvSpPr>
        <dsp:cNvPr id="0" name=""/>
        <dsp:cNvSpPr/>
      </dsp:nvSpPr>
      <dsp:spPr>
        <a:xfrm>
          <a:off x="784479" y="1269"/>
          <a:ext cx="812292" cy="81229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CC39A358-FB15-4CF9-8C80-AAE6EA3F5D25}">
      <dsp:nvSpPr>
        <dsp:cNvPr id="0" name=""/>
        <dsp:cNvSpPr/>
      </dsp:nvSpPr>
      <dsp:spPr>
        <a:xfrm>
          <a:off x="1190625" y="1269"/>
          <a:ext cx="4333874" cy="81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l-GR" sz="2600" kern="1200" dirty="0" smtClean="0"/>
            <a:t>Επιστημονικό υπεύθυνο του ΠΜΣ κ. Παν. Αναστασιάδη</a:t>
          </a:r>
          <a:endParaRPr lang="el-GR" sz="2600" kern="1200" dirty="0"/>
        </a:p>
      </dsp:txBody>
      <dsp:txXfrm>
        <a:off x="1190625" y="1269"/>
        <a:ext cx="4333874" cy="812292"/>
      </dsp:txXfrm>
    </dsp:sp>
    <dsp:sp modelId="{0D828B44-E00B-4A6D-8C69-2E4333935F81}">
      <dsp:nvSpPr>
        <dsp:cNvPr id="0" name=""/>
        <dsp:cNvSpPr/>
      </dsp:nvSpPr>
      <dsp:spPr>
        <a:xfrm>
          <a:off x="784479" y="813561"/>
          <a:ext cx="812292" cy="812292"/>
        </a:xfrm>
        <a:prstGeom prst="ellipse">
          <a:avLst/>
        </a:prstGeom>
        <a:gradFill rotWithShape="0">
          <a:gsLst>
            <a:gs pos="0">
              <a:schemeClr val="accent2">
                <a:alpha val="50000"/>
                <a:hueOff val="-363841"/>
                <a:satOff val="-20982"/>
                <a:lumOff val="2157"/>
                <a:alphaOff val="0"/>
                <a:satMod val="103000"/>
                <a:lumMod val="102000"/>
                <a:tint val="94000"/>
              </a:schemeClr>
            </a:gs>
            <a:gs pos="50000">
              <a:schemeClr val="accent2">
                <a:alpha val="50000"/>
                <a:hueOff val="-363841"/>
                <a:satOff val="-20982"/>
                <a:lumOff val="2157"/>
                <a:alphaOff val="0"/>
                <a:satMod val="110000"/>
                <a:lumMod val="100000"/>
                <a:shade val="100000"/>
              </a:schemeClr>
            </a:gs>
            <a:gs pos="100000">
              <a:schemeClr val="accent2">
                <a:alpha val="50000"/>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9A06FBB6-DAB5-4005-B9D7-6E331F3E0ACA}">
      <dsp:nvSpPr>
        <dsp:cNvPr id="0" name=""/>
        <dsp:cNvSpPr/>
      </dsp:nvSpPr>
      <dsp:spPr>
        <a:xfrm>
          <a:off x="1190625" y="813561"/>
          <a:ext cx="4333874" cy="81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l-GR" sz="2600" kern="1200" dirty="0" smtClean="0"/>
            <a:t>Διδάσκοντες του ΠΜΣ</a:t>
          </a:r>
          <a:endParaRPr lang="el-GR" sz="2600" kern="1200" dirty="0"/>
        </a:p>
      </dsp:txBody>
      <dsp:txXfrm>
        <a:off x="1190625" y="813561"/>
        <a:ext cx="4333874" cy="812292"/>
      </dsp:txXfrm>
    </dsp:sp>
    <dsp:sp modelId="{2067D5D8-4F41-4F38-BCB1-954D8C6EDA77}">
      <dsp:nvSpPr>
        <dsp:cNvPr id="0" name=""/>
        <dsp:cNvSpPr/>
      </dsp:nvSpPr>
      <dsp:spPr>
        <a:xfrm>
          <a:off x="784479" y="1625853"/>
          <a:ext cx="812292" cy="812292"/>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DB41CAB2-FB54-4632-B881-A605583046FC}">
      <dsp:nvSpPr>
        <dsp:cNvPr id="0" name=""/>
        <dsp:cNvSpPr/>
      </dsp:nvSpPr>
      <dsp:spPr>
        <a:xfrm>
          <a:off x="1190625" y="1625853"/>
          <a:ext cx="4333874" cy="81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l-GR" sz="2600" kern="1200" dirty="0" smtClean="0"/>
            <a:t>Συμφοιτητές</a:t>
          </a:r>
          <a:endParaRPr lang="el-GR" sz="2600" kern="1200" dirty="0"/>
        </a:p>
      </dsp:txBody>
      <dsp:txXfrm>
        <a:off x="1190625" y="1625853"/>
        <a:ext cx="4333874" cy="812292"/>
      </dsp:txXfrm>
    </dsp:sp>
    <dsp:sp modelId="{0EF3B250-CDA4-4E77-9BDF-5C4ED061FA3B}">
      <dsp:nvSpPr>
        <dsp:cNvPr id="0" name=""/>
        <dsp:cNvSpPr/>
      </dsp:nvSpPr>
      <dsp:spPr>
        <a:xfrm>
          <a:off x="784479" y="2438145"/>
          <a:ext cx="812292" cy="812292"/>
        </a:xfrm>
        <a:prstGeom prst="ellipse">
          <a:avLst/>
        </a:prstGeom>
        <a:gradFill rotWithShape="0">
          <a:gsLst>
            <a:gs pos="0">
              <a:schemeClr val="accent2">
                <a:alpha val="50000"/>
                <a:hueOff val="-1091522"/>
                <a:satOff val="-62946"/>
                <a:lumOff val="6471"/>
                <a:alphaOff val="0"/>
                <a:satMod val="103000"/>
                <a:lumMod val="102000"/>
                <a:tint val="94000"/>
              </a:schemeClr>
            </a:gs>
            <a:gs pos="50000">
              <a:schemeClr val="accent2">
                <a:alpha val="50000"/>
                <a:hueOff val="-1091522"/>
                <a:satOff val="-62946"/>
                <a:lumOff val="6471"/>
                <a:alphaOff val="0"/>
                <a:satMod val="110000"/>
                <a:lumMod val="100000"/>
                <a:shade val="100000"/>
              </a:schemeClr>
            </a:gs>
            <a:gs pos="100000">
              <a:schemeClr val="accent2">
                <a:alpha val="50000"/>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3A2BB167-AFBF-4D1D-B8CC-513EEF6BF367}">
      <dsp:nvSpPr>
        <dsp:cNvPr id="0" name=""/>
        <dsp:cNvSpPr/>
      </dsp:nvSpPr>
      <dsp:spPr>
        <a:xfrm>
          <a:off x="1190625" y="2438145"/>
          <a:ext cx="4333874" cy="81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l-GR" sz="2600" kern="1200" dirty="0" smtClean="0"/>
            <a:t>Μαθητές που συμμετείχαν</a:t>
          </a:r>
          <a:endParaRPr lang="el-GR" sz="2600" kern="1200" dirty="0"/>
        </a:p>
      </dsp:txBody>
      <dsp:txXfrm>
        <a:off x="1190625" y="2438145"/>
        <a:ext cx="4333874" cy="812292"/>
      </dsp:txXfrm>
    </dsp:sp>
    <dsp:sp modelId="{83CA3DDD-4E6A-404F-8810-2161F71D65B1}">
      <dsp:nvSpPr>
        <dsp:cNvPr id="0" name=""/>
        <dsp:cNvSpPr/>
      </dsp:nvSpPr>
      <dsp:spPr>
        <a:xfrm>
          <a:off x="784479" y="3250438"/>
          <a:ext cx="812292" cy="812292"/>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E5169D73-62DC-45E0-90CE-A33B75D249B7}">
      <dsp:nvSpPr>
        <dsp:cNvPr id="0" name=""/>
        <dsp:cNvSpPr/>
      </dsp:nvSpPr>
      <dsp:spPr>
        <a:xfrm>
          <a:off x="1190625" y="3250438"/>
          <a:ext cx="4333874" cy="81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l-GR" sz="2600" kern="1200" dirty="0" smtClean="0"/>
            <a:t>Οικογένεια</a:t>
          </a:r>
          <a:endParaRPr lang="el-GR" sz="2600" kern="1200" dirty="0"/>
        </a:p>
      </dsp:txBody>
      <dsp:txXfrm>
        <a:off x="1190625" y="3250438"/>
        <a:ext cx="4333874" cy="812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44B5-E44C-4609-B950-8F27EF298F19}">
      <dsp:nvSpPr>
        <dsp:cNvPr id="0" name=""/>
        <dsp:cNvSpPr/>
      </dsp:nvSpPr>
      <dsp:spPr>
        <a:xfrm>
          <a:off x="864" y="265127"/>
          <a:ext cx="3370818" cy="20224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Συμβάλλει στην ανάπτυξη της αλγοριθμικής σκέψης ως ένα είδος εγκύκλιας γνώσης</a:t>
          </a:r>
          <a:endParaRPr lang="el-GR" sz="2400" kern="1200" dirty="0"/>
        </a:p>
      </dsp:txBody>
      <dsp:txXfrm>
        <a:off x="864" y="265127"/>
        <a:ext cx="3370818" cy="2022491"/>
      </dsp:txXfrm>
    </dsp:sp>
    <dsp:sp modelId="{C4E405F6-5039-44CB-93E8-62DAF0505EA0}">
      <dsp:nvSpPr>
        <dsp:cNvPr id="0" name=""/>
        <dsp:cNvSpPr/>
      </dsp:nvSpPr>
      <dsp:spPr>
        <a:xfrm>
          <a:off x="3708764" y="265127"/>
          <a:ext cx="3370818" cy="202249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Πρακτική ενός ολοκληρωμένου ΕΥ συμπληρωματικής ΕξΑΕ με τη μέθοδο της ανεστραμμένης τάξης</a:t>
          </a:r>
          <a:endParaRPr lang="el-GR" sz="2400" kern="1200" dirty="0"/>
        </a:p>
      </dsp:txBody>
      <dsp:txXfrm>
        <a:off x="3708764" y="265127"/>
        <a:ext cx="3370818" cy="2022491"/>
      </dsp:txXfrm>
    </dsp:sp>
    <dsp:sp modelId="{F75F3A9A-9544-48E1-9FC0-747AD7E8C421}">
      <dsp:nvSpPr>
        <dsp:cNvPr id="0" name=""/>
        <dsp:cNvSpPr/>
      </dsp:nvSpPr>
      <dsp:spPr>
        <a:xfrm>
          <a:off x="1734577" y="2651074"/>
          <a:ext cx="3370818" cy="202249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Η επισκόπηση της βιβλιογραφίας μπορεί να αποτελέσει αντικείμενο μελέτης βιβλιογραφικών ερευνών.</a:t>
          </a:r>
          <a:endParaRPr lang="el-GR" sz="2400" kern="1200" dirty="0"/>
        </a:p>
      </dsp:txBody>
      <dsp:txXfrm>
        <a:off x="1734577" y="2651074"/>
        <a:ext cx="3370818" cy="2022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CBDFE-AC7E-4FA4-A36C-98B98ED7EA94}">
      <dsp:nvSpPr>
        <dsp:cNvPr id="0" name=""/>
        <dsp:cNvSpPr/>
      </dsp:nvSpPr>
      <dsp:spPr>
        <a:xfrm>
          <a:off x="0" y="0"/>
          <a:ext cx="7872536" cy="15351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dirty="0" smtClean="0"/>
            <a:t>ΘΕΩΡΗΤΙΚΟ ΠΛΑΙΣΙΟ</a:t>
          </a:r>
          <a:endParaRPr lang="el-GR" sz="2000" b="1" kern="1200" dirty="0"/>
        </a:p>
        <a:p>
          <a:pPr marL="171450" lvl="1" indent="-171450" algn="l" defTabSz="711200">
            <a:lnSpc>
              <a:spcPct val="90000"/>
            </a:lnSpc>
            <a:spcBef>
              <a:spcPct val="0"/>
            </a:spcBef>
            <a:spcAft>
              <a:spcPct val="15000"/>
            </a:spcAft>
            <a:buChar char="••"/>
          </a:pPr>
          <a:r>
            <a:rPr lang="el-GR" sz="1600" kern="1200" dirty="0" smtClean="0"/>
            <a:t>Εισαγωγή</a:t>
          </a:r>
          <a:endParaRPr lang="el-GR" sz="1600" kern="1200" dirty="0"/>
        </a:p>
        <a:p>
          <a:pPr marL="171450" lvl="1" indent="-171450" algn="l" defTabSz="711200">
            <a:lnSpc>
              <a:spcPct val="90000"/>
            </a:lnSpc>
            <a:spcBef>
              <a:spcPct val="0"/>
            </a:spcBef>
            <a:spcAft>
              <a:spcPct val="15000"/>
            </a:spcAft>
            <a:buChar char="••"/>
          </a:pPr>
          <a:r>
            <a:rPr lang="el-GR" sz="1600" kern="1200" dirty="0" smtClean="0"/>
            <a:t>Θεωρητικό πλαίσιο ΕξΑΕ</a:t>
          </a:r>
          <a:endParaRPr lang="el-GR" sz="1600" kern="1200" dirty="0"/>
        </a:p>
        <a:p>
          <a:pPr marL="171450" lvl="1" indent="-171450" algn="l" defTabSz="711200">
            <a:lnSpc>
              <a:spcPct val="90000"/>
            </a:lnSpc>
            <a:spcBef>
              <a:spcPct val="0"/>
            </a:spcBef>
            <a:spcAft>
              <a:spcPct val="15000"/>
            </a:spcAft>
            <a:buChar char="••"/>
          </a:pPr>
          <a:r>
            <a:rPr lang="el-GR" sz="1600" kern="1200" dirty="0" smtClean="0"/>
            <a:t>Η πληροφορική στην </a:t>
          </a:r>
          <a:r>
            <a:rPr lang="el-GR" sz="1600" kern="1200" dirty="0" err="1" smtClean="0"/>
            <a:t>Αβάθμια</a:t>
          </a:r>
          <a:r>
            <a:rPr lang="el-GR" sz="1600" kern="1200" dirty="0" smtClean="0"/>
            <a:t> εκπαίδευση</a:t>
          </a:r>
          <a:endParaRPr lang="el-GR" sz="1600" kern="1200" dirty="0"/>
        </a:p>
        <a:p>
          <a:pPr marL="171450" lvl="1" indent="-171450" algn="l" defTabSz="711200">
            <a:lnSpc>
              <a:spcPct val="90000"/>
            </a:lnSpc>
            <a:spcBef>
              <a:spcPct val="0"/>
            </a:spcBef>
            <a:spcAft>
              <a:spcPct val="15000"/>
            </a:spcAft>
            <a:buChar char="••"/>
          </a:pPr>
          <a:r>
            <a:rPr lang="el-GR" sz="1600" kern="1200" dirty="0" smtClean="0"/>
            <a:t>Προγραμματισμός και αλγοριθμική σκέψη</a:t>
          </a:r>
          <a:endParaRPr lang="el-GR" sz="1600" kern="1200" dirty="0"/>
        </a:p>
      </dsp:txBody>
      <dsp:txXfrm>
        <a:off x="1728017" y="0"/>
        <a:ext cx="6144518" cy="1535100"/>
      </dsp:txXfrm>
    </dsp:sp>
    <dsp:sp modelId="{8A09E03B-6229-4751-A7EA-43A877CE5502}">
      <dsp:nvSpPr>
        <dsp:cNvPr id="0" name=""/>
        <dsp:cNvSpPr/>
      </dsp:nvSpPr>
      <dsp:spPr>
        <a:xfrm>
          <a:off x="153510" y="153510"/>
          <a:ext cx="1574507" cy="12280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1D6121-7002-47CE-8693-9C87C0ED2354}">
      <dsp:nvSpPr>
        <dsp:cNvPr id="0" name=""/>
        <dsp:cNvSpPr/>
      </dsp:nvSpPr>
      <dsp:spPr>
        <a:xfrm>
          <a:off x="0" y="1688610"/>
          <a:ext cx="7872536" cy="153510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dirty="0" smtClean="0"/>
            <a:t>ΔΗΜΙΟΥΡΓΙΑ ΕΚΠΑΙΔΕΥΤΙΚΟΥ ΥΛΙΚΟΥ</a:t>
          </a:r>
          <a:endParaRPr lang="el-GR" sz="2000" b="1" kern="1200" dirty="0"/>
        </a:p>
        <a:p>
          <a:pPr marL="171450" lvl="1" indent="-171450" algn="l" defTabSz="844550">
            <a:lnSpc>
              <a:spcPct val="90000"/>
            </a:lnSpc>
            <a:spcBef>
              <a:spcPct val="0"/>
            </a:spcBef>
            <a:spcAft>
              <a:spcPct val="15000"/>
            </a:spcAft>
            <a:buChar char="••"/>
          </a:pPr>
          <a:r>
            <a:rPr lang="el-GR" sz="1900" kern="1200" dirty="0" smtClean="0"/>
            <a:t>Σχεδίαση εκπαιδευτικού υλικού</a:t>
          </a:r>
          <a:endParaRPr lang="el-GR" sz="1900" kern="1200" dirty="0"/>
        </a:p>
      </dsp:txBody>
      <dsp:txXfrm>
        <a:off x="1728017" y="1688610"/>
        <a:ext cx="6144518" cy="1535100"/>
      </dsp:txXfrm>
    </dsp:sp>
    <dsp:sp modelId="{817B42E7-1DAF-4B02-A56C-1CDAA9EBDD20}">
      <dsp:nvSpPr>
        <dsp:cNvPr id="0" name=""/>
        <dsp:cNvSpPr/>
      </dsp:nvSpPr>
      <dsp:spPr>
        <a:xfrm>
          <a:off x="153510" y="1842119"/>
          <a:ext cx="1574507" cy="122808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6B090-20A5-4CDD-BB8A-8B0D350815E8}">
      <dsp:nvSpPr>
        <dsp:cNvPr id="0" name=""/>
        <dsp:cNvSpPr/>
      </dsp:nvSpPr>
      <dsp:spPr>
        <a:xfrm>
          <a:off x="0" y="3377220"/>
          <a:ext cx="7872536" cy="153510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dirty="0" smtClean="0"/>
            <a:t>ΑΠΟΤΙΜΗΣΗ ΕΚΠΑΙΔΕΥΤΙΚΟΥ ΥΛΙΚΟΥ</a:t>
          </a:r>
          <a:endParaRPr lang="el-GR" sz="2000" b="1" kern="1200" dirty="0"/>
        </a:p>
        <a:p>
          <a:pPr marL="171450" lvl="1" indent="-171450" algn="l" defTabSz="844550">
            <a:lnSpc>
              <a:spcPct val="90000"/>
            </a:lnSpc>
            <a:spcBef>
              <a:spcPct val="0"/>
            </a:spcBef>
            <a:spcAft>
              <a:spcPct val="15000"/>
            </a:spcAft>
            <a:buChar char="••"/>
          </a:pPr>
          <a:r>
            <a:rPr lang="el-GR" sz="1900" kern="1200" dirty="0" smtClean="0"/>
            <a:t>Μεθοδολογία της έρευνας</a:t>
          </a:r>
          <a:endParaRPr lang="el-GR" sz="1900" kern="1200" dirty="0"/>
        </a:p>
        <a:p>
          <a:pPr marL="171450" lvl="1" indent="-171450" algn="l" defTabSz="844550">
            <a:lnSpc>
              <a:spcPct val="90000"/>
            </a:lnSpc>
            <a:spcBef>
              <a:spcPct val="0"/>
            </a:spcBef>
            <a:spcAft>
              <a:spcPct val="15000"/>
            </a:spcAft>
            <a:buChar char="••"/>
          </a:pPr>
          <a:r>
            <a:rPr lang="el-GR" sz="1900" kern="1200" dirty="0" smtClean="0"/>
            <a:t>Παρουσίαση αποτελεσμάτων</a:t>
          </a:r>
          <a:endParaRPr lang="el-GR" sz="1900" kern="1200" dirty="0"/>
        </a:p>
        <a:p>
          <a:pPr marL="171450" lvl="1" indent="-171450" algn="l" defTabSz="844550">
            <a:lnSpc>
              <a:spcPct val="90000"/>
            </a:lnSpc>
            <a:spcBef>
              <a:spcPct val="0"/>
            </a:spcBef>
            <a:spcAft>
              <a:spcPct val="15000"/>
            </a:spcAft>
            <a:buChar char="••"/>
          </a:pPr>
          <a:r>
            <a:rPr lang="el-GR" sz="1900" kern="1200" dirty="0" smtClean="0"/>
            <a:t>Συμπεράσματα</a:t>
          </a:r>
          <a:endParaRPr lang="el-GR" sz="1900" kern="1200" dirty="0"/>
        </a:p>
      </dsp:txBody>
      <dsp:txXfrm>
        <a:off x="1728017" y="3377220"/>
        <a:ext cx="6144518" cy="1535100"/>
      </dsp:txXfrm>
    </dsp:sp>
    <dsp:sp modelId="{E230D98D-5994-461F-B17E-BC4B6F22DBEA}">
      <dsp:nvSpPr>
        <dsp:cNvPr id="0" name=""/>
        <dsp:cNvSpPr/>
      </dsp:nvSpPr>
      <dsp:spPr>
        <a:xfrm>
          <a:off x="153510" y="3530729"/>
          <a:ext cx="1574507" cy="122808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21BF4-E390-4E10-AAE5-08C7AB45F96F}">
      <dsp:nvSpPr>
        <dsp:cNvPr id="0" name=""/>
        <dsp:cNvSpPr/>
      </dsp:nvSpPr>
      <dsp:spPr>
        <a:xfrm rot="5400000">
          <a:off x="2919799" y="120731"/>
          <a:ext cx="1847197" cy="160706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Παιδαγωγικές Θεωρίες</a:t>
          </a:r>
          <a:endParaRPr lang="el-GR" sz="1300" kern="1200" dirty="0"/>
        </a:p>
      </dsp:txBody>
      <dsp:txXfrm rot="-5400000">
        <a:off x="3290301" y="288518"/>
        <a:ext cx="1106193" cy="1271487"/>
      </dsp:txXfrm>
    </dsp:sp>
    <dsp:sp modelId="{C5AE973E-060F-498D-B5AF-D3105937E8AE}">
      <dsp:nvSpPr>
        <dsp:cNvPr id="0" name=""/>
        <dsp:cNvSpPr/>
      </dsp:nvSpPr>
      <dsp:spPr>
        <a:xfrm>
          <a:off x="4695695" y="370103"/>
          <a:ext cx="2061472" cy="1108318"/>
        </a:xfrm>
        <a:prstGeom prst="rect">
          <a:avLst/>
        </a:prstGeom>
        <a:noFill/>
        <a:ln>
          <a:noFill/>
        </a:ln>
        <a:effectLst/>
      </dsp:spPr>
      <dsp:style>
        <a:lnRef idx="0">
          <a:scrgbClr r="0" g="0" b="0"/>
        </a:lnRef>
        <a:fillRef idx="0">
          <a:scrgbClr r="0" g="0" b="0"/>
        </a:fillRef>
        <a:effectRef idx="0">
          <a:scrgbClr r="0" g="0" b="0"/>
        </a:effectRef>
        <a:fontRef idx="minor"/>
      </dsp:style>
    </dsp:sp>
    <dsp:sp modelId="{71F8CA64-BFA6-40C8-8BD9-8F531909D630}">
      <dsp:nvSpPr>
        <dsp:cNvPr id="0" name=""/>
        <dsp:cNvSpPr/>
      </dsp:nvSpPr>
      <dsp:spPr>
        <a:xfrm rot="3802005">
          <a:off x="1096459" y="38014"/>
          <a:ext cx="1847197" cy="1607061"/>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kern="1200" dirty="0" smtClean="0"/>
            <a:t>Ορισμοί- βασικές έννοιες ΑΕξΑΕ</a:t>
          </a:r>
          <a:endParaRPr lang="el-GR" sz="2200" kern="1200" dirty="0"/>
        </a:p>
      </dsp:txBody>
      <dsp:txXfrm rot="-5400000">
        <a:off x="1466961" y="205801"/>
        <a:ext cx="1106193" cy="1271487"/>
      </dsp:txXfrm>
    </dsp:sp>
    <dsp:sp modelId="{3F189D26-3824-4630-ADED-0B582854F59F}">
      <dsp:nvSpPr>
        <dsp:cNvPr id="0" name=""/>
        <dsp:cNvSpPr/>
      </dsp:nvSpPr>
      <dsp:spPr>
        <a:xfrm rot="5400000">
          <a:off x="2048661" y="1688633"/>
          <a:ext cx="1847197" cy="1607061"/>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Σχολική ΕξΑΕ</a:t>
          </a:r>
          <a:endParaRPr lang="el-GR" sz="2000" kern="1200" dirty="0"/>
        </a:p>
      </dsp:txBody>
      <dsp:txXfrm rot="-5400000">
        <a:off x="2419163" y="1856420"/>
        <a:ext cx="1106193" cy="1271487"/>
      </dsp:txXfrm>
    </dsp:sp>
    <dsp:sp modelId="{4B63BCF6-7AB7-48FB-A121-99484A7EF875}">
      <dsp:nvSpPr>
        <dsp:cNvPr id="0" name=""/>
        <dsp:cNvSpPr/>
      </dsp:nvSpPr>
      <dsp:spPr>
        <a:xfrm>
          <a:off x="0" y="1916592"/>
          <a:ext cx="1994973" cy="110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r" defTabSz="2667000">
            <a:lnSpc>
              <a:spcPct val="90000"/>
            </a:lnSpc>
            <a:spcBef>
              <a:spcPct val="0"/>
            </a:spcBef>
            <a:spcAft>
              <a:spcPct val="35000"/>
            </a:spcAft>
          </a:pPr>
          <a:r>
            <a:rPr lang="el-GR" sz="6000" b="1" kern="1200" dirty="0" smtClean="0"/>
            <a:t>ΕξΑΕ</a:t>
          </a:r>
          <a:endParaRPr lang="el-GR" sz="6000" b="1" kern="1200" dirty="0"/>
        </a:p>
      </dsp:txBody>
      <dsp:txXfrm>
        <a:off x="0" y="1916592"/>
        <a:ext cx="1994973" cy="1108318"/>
      </dsp:txXfrm>
    </dsp:sp>
    <dsp:sp modelId="{CD7D0E30-C65F-47AC-B26C-0B32C20FC9B3}">
      <dsp:nvSpPr>
        <dsp:cNvPr id="0" name=""/>
        <dsp:cNvSpPr/>
      </dsp:nvSpPr>
      <dsp:spPr>
        <a:xfrm rot="5400000">
          <a:off x="3784287" y="1631767"/>
          <a:ext cx="1847197" cy="1720793"/>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smtClean="0"/>
            <a:t>Ανεστραμμένη</a:t>
          </a:r>
          <a:r>
            <a:rPr lang="el-GR" sz="1400" kern="1200" dirty="0" smtClean="0"/>
            <a:t> </a:t>
          </a:r>
          <a:r>
            <a:rPr lang="el-GR" sz="2400" kern="1200" dirty="0" smtClean="0"/>
            <a:t>Τάξη</a:t>
          </a:r>
          <a:endParaRPr lang="el-GR" sz="1400" kern="1200" dirty="0"/>
        </a:p>
      </dsp:txBody>
      <dsp:txXfrm rot="-5400000">
        <a:off x="4124475" y="1865899"/>
        <a:ext cx="1166821" cy="1252532"/>
      </dsp:txXfrm>
    </dsp:sp>
    <dsp:sp modelId="{62ADD4DE-3429-4D3E-AA9F-63459C0CC311}">
      <dsp:nvSpPr>
        <dsp:cNvPr id="0" name=""/>
        <dsp:cNvSpPr/>
      </dsp:nvSpPr>
      <dsp:spPr>
        <a:xfrm rot="5400000">
          <a:off x="2919799" y="3256534"/>
          <a:ext cx="1847197" cy="1607061"/>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Σχεδιασμός ΕΥ</a:t>
          </a:r>
          <a:endParaRPr lang="el-GR" sz="1600" kern="1200" dirty="0"/>
        </a:p>
      </dsp:txBody>
      <dsp:txXfrm rot="-5400000">
        <a:off x="3290301" y="3424321"/>
        <a:ext cx="1106193" cy="1271487"/>
      </dsp:txXfrm>
    </dsp:sp>
    <dsp:sp modelId="{566159BE-E421-4A78-9DEB-FCFE02C8AF2E}">
      <dsp:nvSpPr>
        <dsp:cNvPr id="0" name=""/>
        <dsp:cNvSpPr/>
      </dsp:nvSpPr>
      <dsp:spPr>
        <a:xfrm>
          <a:off x="4695695" y="3505905"/>
          <a:ext cx="2061472" cy="1108318"/>
        </a:xfrm>
        <a:prstGeom prst="rect">
          <a:avLst/>
        </a:prstGeom>
        <a:noFill/>
        <a:ln>
          <a:noFill/>
        </a:ln>
        <a:effectLst/>
      </dsp:spPr>
      <dsp:style>
        <a:lnRef idx="0">
          <a:scrgbClr r="0" g="0" b="0"/>
        </a:lnRef>
        <a:fillRef idx="0">
          <a:scrgbClr r="0" g="0" b="0"/>
        </a:fillRef>
        <a:effectRef idx="0">
          <a:scrgbClr r="0" g="0" b="0"/>
        </a:effectRef>
        <a:fontRef idx="minor"/>
      </dsp:style>
    </dsp:sp>
    <dsp:sp modelId="{DB5BE6AC-6DE7-4F68-A6BC-86B91E686178}">
      <dsp:nvSpPr>
        <dsp:cNvPr id="0" name=""/>
        <dsp:cNvSpPr/>
      </dsp:nvSpPr>
      <dsp:spPr>
        <a:xfrm rot="5400000">
          <a:off x="1184172" y="3256534"/>
          <a:ext cx="1847197" cy="160706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l-GR" sz="1500" kern="1200" dirty="0" smtClean="0"/>
            <a:t>Εκπαιδευτική </a:t>
          </a:r>
        </a:p>
        <a:p>
          <a:pPr lvl="0" algn="ctr" defTabSz="666750">
            <a:lnSpc>
              <a:spcPct val="90000"/>
            </a:lnSpc>
            <a:spcBef>
              <a:spcPct val="0"/>
            </a:spcBef>
            <a:spcAft>
              <a:spcPct val="35000"/>
            </a:spcAft>
          </a:pPr>
          <a:r>
            <a:rPr lang="el-GR" sz="1500" kern="1200" dirty="0" smtClean="0"/>
            <a:t>Ρομποτική</a:t>
          </a:r>
          <a:endParaRPr lang="el-GR" sz="1500" kern="1200" dirty="0"/>
        </a:p>
      </dsp:txBody>
      <dsp:txXfrm rot="-5400000">
        <a:off x="1554674" y="3424321"/>
        <a:ext cx="1106193" cy="1271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B8C05-A598-4A61-80B7-9C59FD8824B5}">
      <dsp:nvSpPr>
        <dsp:cNvPr id="0" name=""/>
        <dsp:cNvSpPr/>
      </dsp:nvSpPr>
      <dsp:spPr>
        <a:xfrm>
          <a:off x="2623867" y="2042647"/>
          <a:ext cx="1936301" cy="1541775"/>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l-GR" sz="1900" kern="1200" dirty="0" smtClean="0"/>
            <a:t>Τεχνολογίες Πληροφορίας και Επικοινωνίας (ΤΠΕ)</a:t>
          </a:r>
          <a:endParaRPr lang="el-GR" sz="1900" kern="1200" dirty="0"/>
        </a:p>
      </dsp:txBody>
      <dsp:txXfrm>
        <a:off x="2699130" y="2117910"/>
        <a:ext cx="1785775" cy="1391249"/>
      </dsp:txXfrm>
    </dsp:sp>
    <dsp:sp modelId="{1CF65A4E-71ED-4C20-B543-D3C3E9C0675C}">
      <dsp:nvSpPr>
        <dsp:cNvPr id="0" name=""/>
        <dsp:cNvSpPr/>
      </dsp:nvSpPr>
      <dsp:spPr>
        <a:xfrm rot="16206184">
          <a:off x="3345560" y="1794356"/>
          <a:ext cx="496583" cy="0"/>
        </a:xfrm>
        <a:custGeom>
          <a:avLst/>
          <a:gdLst/>
          <a:ahLst/>
          <a:cxnLst/>
          <a:rect l="0" t="0" r="0" b="0"/>
          <a:pathLst>
            <a:path>
              <a:moveTo>
                <a:pt x="0" y="0"/>
              </a:moveTo>
              <a:lnTo>
                <a:pt x="496583"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F1187-2572-4083-8CA8-03C693C75065}">
      <dsp:nvSpPr>
        <dsp:cNvPr id="0" name=""/>
        <dsp:cNvSpPr/>
      </dsp:nvSpPr>
      <dsp:spPr>
        <a:xfrm>
          <a:off x="2543938" y="386469"/>
          <a:ext cx="2102806" cy="1159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l-GR" sz="2900" kern="1200" dirty="0" smtClean="0"/>
            <a:t>ΤΠΕ και Εκπαίδευση</a:t>
          </a:r>
          <a:endParaRPr lang="el-GR" sz="2900" kern="1200" dirty="0"/>
        </a:p>
      </dsp:txBody>
      <dsp:txXfrm>
        <a:off x="2600545" y="443076"/>
        <a:ext cx="1989592" cy="1046381"/>
      </dsp:txXfrm>
    </dsp:sp>
    <dsp:sp modelId="{638F9A03-26B1-47C1-8642-86691A34414B}">
      <dsp:nvSpPr>
        <dsp:cNvPr id="0" name=""/>
        <dsp:cNvSpPr/>
      </dsp:nvSpPr>
      <dsp:spPr>
        <a:xfrm rot="1734716">
          <a:off x="4534537" y="3447672"/>
          <a:ext cx="411304" cy="0"/>
        </a:xfrm>
        <a:custGeom>
          <a:avLst/>
          <a:gdLst/>
          <a:ahLst/>
          <a:cxnLst/>
          <a:rect l="0" t="0" r="0" b="0"/>
          <a:pathLst>
            <a:path>
              <a:moveTo>
                <a:pt x="0" y="0"/>
              </a:moveTo>
              <a:lnTo>
                <a:pt x="41130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442500-975A-419A-9390-482639B64C57}">
      <dsp:nvSpPr>
        <dsp:cNvPr id="0" name=""/>
        <dsp:cNvSpPr/>
      </dsp:nvSpPr>
      <dsp:spPr>
        <a:xfrm>
          <a:off x="4920210" y="3338815"/>
          <a:ext cx="1981324" cy="15108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l-GR" sz="2400" kern="1200" dirty="0" smtClean="0"/>
            <a:t>Εκπαιδευτική Ρομποτική</a:t>
          </a:r>
          <a:endParaRPr lang="el-GR" sz="2400" kern="1200" dirty="0"/>
        </a:p>
      </dsp:txBody>
      <dsp:txXfrm>
        <a:off x="4993964" y="3412569"/>
        <a:ext cx="1833816" cy="1363345"/>
      </dsp:txXfrm>
    </dsp:sp>
    <dsp:sp modelId="{76746E40-E03B-4B1C-938F-4C6C4637BC98}">
      <dsp:nvSpPr>
        <dsp:cNvPr id="0" name=""/>
        <dsp:cNvSpPr/>
      </dsp:nvSpPr>
      <dsp:spPr>
        <a:xfrm rot="9177632">
          <a:off x="2216062" y="3405727"/>
          <a:ext cx="431381" cy="0"/>
        </a:xfrm>
        <a:custGeom>
          <a:avLst/>
          <a:gdLst/>
          <a:ahLst/>
          <a:cxnLst/>
          <a:rect l="0" t="0" r="0" b="0"/>
          <a:pathLst>
            <a:path>
              <a:moveTo>
                <a:pt x="0" y="0"/>
              </a:moveTo>
              <a:lnTo>
                <a:pt x="43138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6BF74-6CC0-4DF4-9211-47A6AAADABCD}">
      <dsp:nvSpPr>
        <dsp:cNvPr id="0" name=""/>
        <dsp:cNvSpPr/>
      </dsp:nvSpPr>
      <dsp:spPr>
        <a:xfrm>
          <a:off x="23669" y="3338809"/>
          <a:ext cx="2215968" cy="14609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l-GR" sz="2300" kern="1200" dirty="0" smtClean="0"/>
            <a:t>Η Πληροφορική στην </a:t>
          </a:r>
          <a:r>
            <a:rPr lang="el-GR" sz="2300" kern="1200" dirty="0" err="1" smtClean="0"/>
            <a:t>Αβάθμια</a:t>
          </a:r>
          <a:r>
            <a:rPr lang="el-GR" sz="2300" kern="1200" dirty="0" smtClean="0"/>
            <a:t> εκπαίδευση </a:t>
          </a:r>
          <a:endParaRPr lang="el-GR" sz="2300" kern="1200" dirty="0"/>
        </a:p>
      </dsp:txBody>
      <dsp:txXfrm>
        <a:off x="94987" y="3410127"/>
        <a:ext cx="2073332" cy="1318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C4B29-95EA-45F6-B138-C71FFBD4E2E1}">
      <dsp:nvSpPr>
        <dsp:cNvPr id="0" name=""/>
        <dsp:cNvSpPr/>
      </dsp:nvSpPr>
      <dsp:spPr>
        <a:xfrm rot="16200000">
          <a:off x="644128" y="-644128"/>
          <a:ext cx="2492164" cy="378042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1. Τι είναι πρόβλημα</a:t>
          </a:r>
          <a:endParaRPr lang="el-GR" sz="2000" kern="1200" dirty="0"/>
        </a:p>
      </dsp:txBody>
      <dsp:txXfrm rot="5400000">
        <a:off x="0" y="0"/>
        <a:ext cx="3780420" cy="1869123"/>
      </dsp:txXfrm>
    </dsp:sp>
    <dsp:sp modelId="{CEBE3B01-DB91-466B-942A-6AAAB4B9923E}">
      <dsp:nvSpPr>
        <dsp:cNvPr id="0" name=""/>
        <dsp:cNvSpPr/>
      </dsp:nvSpPr>
      <dsp:spPr>
        <a:xfrm>
          <a:off x="3780420" y="0"/>
          <a:ext cx="3780420" cy="2492164"/>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2. Τι είναι αλγόριθμος</a:t>
          </a:r>
          <a:endParaRPr lang="el-GR" sz="2000" kern="1200" dirty="0"/>
        </a:p>
      </dsp:txBody>
      <dsp:txXfrm>
        <a:off x="3780420" y="0"/>
        <a:ext cx="3780420" cy="1869123"/>
      </dsp:txXfrm>
    </dsp:sp>
    <dsp:sp modelId="{498D2128-0D30-4DA1-89CC-9972046D0A93}">
      <dsp:nvSpPr>
        <dsp:cNvPr id="0" name=""/>
        <dsp:cNvSpPr/>
      </dsp:nvSpPr>
      <dsp:spPr>
        <a:xfrm rot="10800000">
          <a:off x="0" y="2492164"/>
          <a:ext cx="3780420" cy="2492164"/>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3. Τρόποι αναπαράστασης αλγορίθμων</a:t>
          </a:r>
          <a:endParaRPr lang="en-US" sz="2000" kern="1200" dirty="0" smtClean="0"/>
        </a:p>
        <a:p>
          <a:pPr lvl="0" algn="ctr" defTabSz="889000">
            <a:lnSpc>
              <a:spcPct val="90000"/>
            </a:lnSpc>
            <a:spcBef>
              <a:spcPct val="0"/>
            </a:spcBef>
            <a:spcAft>
              <a:spcPct val="35000"/>
            </a:spcAft>
          </a:pPr>
          <a:r>
            <a:rPr lang="en-US" sz="2000" kern="1200" dirty="0" smtClean="0"/>
            <a:t>(free text, diagramming techniques, natural language, coding)</a:t>
          </a:r>
          <a:endParaRPr lang="el-GR" sz="2000" kern="1200" dirty="0"/>
        </a:p>
      </dsp:txBody>
      <dsp:txXfrm rot="10800000">
        <a:off x="0" y="3115205"/>
        <a:ext cx="3780420" cy="1869123"/>
      </dsp:txXfrm>
    </dsp:sp>
    <dsp:sp modelId="{C6801FA7-52D6-47E6-B1BF-EAE160FA447E}">
      <dsp:nvSpPr>
        <dsp:cNvPr id="0" name=""/>
        <dsp:cNvSpPr/>
      </dsp:nvSpPr>
      <dsp:spPr>
        <a:xfrm rot="5400000">
          <a:off x="4424548" y="1848036"/>
          <a:ext cx="2492164" cy="3780420"/>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4. Πλεονεκτήματα ανάπτυξης αλγοριθμικής σκέψης</a:t>
          </a: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l-GR" sz="2000" kern="1200" dirty="0"/>
        </a:p>
      </dsp:txBody>
      <dsp:txXfrm rot="-5400000">
        <a:off x="3780420" y="3115204"/>
        <a:ext cx="3780420" cy="1869123"/>
      </dsp:txXfrm>
    </dsp:sp>
    <dsp:sp modelId="{4453D8E4-12E3-45D8-9225-4309DB3EDC3C}">
      <dsp:nvSpPr>
        <dsp:cNvPr id="0" name=""/>
        <dsp:cNvSpPr/>
      </dsp:nvSpPr>
      <dsp:spPr>
        <a:xfrm>
          <a:off x="2083506" y="2031998"/>
          <a:ext cx="3393826" cy="920331"/>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Αλγόριθμοι</a:t>
          </a:r>
          <a:endParaRPr lang="el-GR" sz="2000" kern="1200" dirty="0"/>
        </a:p>
      </dsp:txBody>
      <dsp:txXfrm>
        <a:off x="2128433" y="2076925"/>
        <a:ext cx="3303972" cy="830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0F70E-66BA-4A8C-9582-D50446D49A4E}">
      <dsp:nvSpPr>
        <dsp:cNvPr id="0" name=""/>
        <dsp:cNvSpPr/>
      </dsp:nvSpPr>
      <dsp:spPr>
        <a:xfrm rot="5400000">
          <a:off x="1328523" y="2336583"/>
          <a:ext cx="1905331" cy="2169152"/>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F8FBC-00BD-420E-B8BF-F33D66977325}">
      <dsp:nvSpPr>
        <dsp:cNvPr id="0" name=""/>
        <dsp:cNvSpPr/>
      </dsp:nvSpPr>
      <dsp:spPr>
        <a:xfrm>
          <a:off x="254609" y="0"/>
          <a:ext cx="4686415" cy="2614033"/>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Ο σχεδιασμός και η υλοποίηση εκπαιδευτικού υλικού για την ανάπτυξη της αλγοριθμικής σκέψης των μαθητών της Ε  Δημοτικού. </a:t>
          </a:r>
        </a:p>
        <a:p>
          <a:pPr lvl="0" algn="ctr" defTabSz="666750">
            <a:lnSpc>
              <a:spcPct val="90000"/>
            </a:lnSpc>
            <a:spcBef>
              <a:spcPct val="0"/>
            </a:spcBef>
            <a:spcAft>
              <a:spcPct val="35000"/>
            </a:spcAft>
          </a:pPr>
          <a:r>
            <a:rPr lang="el-GR" sz="1500" kern="1200" dirty="0" smtClean="0"/>
            <a:t>Η ανάπτυξη αλγοριθμικής σκέψης και η εκπαιδευτική ρομποτική εντάσσεται στο προτεινόμενο εκπαιδευτικό πρόγραμμα του μαθήματος ΤΠΕ και συγκεκριμένα στην ενότητα «Προγραμματίζω τον υπολογιστή – Υλοποιώ σχέδια έρευνας» της Ε’ και ΣΤ’ τάξης του Δημοτικού (ΙΕΠ, 2021)</a:t>
          </a:r>
          <a:endParaRPr lang="el-GR" sz="1500" kern="1200" dirty="0"/>
        </a:p>
      </dsp:txBody>
      <dsp:txXfrm>
        <a:off x="382239" y="127630"/>
        <a:ext cx="4431155" cy="2358773"/>
      </dsp:txXfrm>
    </dsp:sp>
    <dsp:sp modelId="{9FE980AD-7EA7-4BE9-B04E-9C397DA7B79B}">
      <dsp:nvSpPr>
        <dsp:cNvPr id="0" name=""/>
        <dsp:cNvSpPr/>
      </dsp:nvSpPr>
      <dsp:spPr>
        <a:xfrm>
          <a:off x="4417535" y="446076"/>
          <a:ext cx="2332798" cy="1814601"/>
        </a:xfrm>
        <a:prstGeom prst="rect">
          <a:avLst/>
        </a:prstGeom>
        <a:noFill/>
        <a:ln>
          <a:noFill/>
        </a:ln>
        <a:effectLst/>
      </dsp:spPr>
      <dsp:style>
        <a:lnRef idx="0">
          <a:scrgbClr r="0" g="0" b="0"/>
        </a:lnRef>
        <a:fillRef idx="0">
          <a:scrgbClr r="0" g="0" b="0"/>
        </a:fillRef>
        <a:effectRef idx="0">
          <a:scrgbClr r="0" g="0" b="0"/>
        </a:effectRef>
        <a:fontRef idx="minor"/>
      </dsp:style>
    </dsp:sp>
    <dsp:sp modelId="{4218A3CD-9560-454B-B047-8DA9D7A9CF3C}">
      <dsp:nvSpPr>
        <dsp:cNvPr id="0" name=""/>
        <dsp:cNvSpPr/>
      </dsp:nvSpPr>
      <dsp:spPr>
        <a:xfrm>
          <a:off x="3600404" y="3096354"/>
          <a:ext cx="4325448" cy="1225720"/>
        </a:xfrm>
        <a:prstGeom prst="roundRect">
          <a:avLst>
            <a:gd name="adj" fmla="val 166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Εξοικείωση των μαθητών με τον προγραμματισμό, με παιγνιώδη τρόπο, μέσα από την αξιοποίηση εκπαιδευτικών ψηφιακών εργαλείων. </a:t>
          </a:r>
          <a:endParaRPr lang="el-GR" sz="1500" kern="1200" dirty="0"/>
        </a:p>
      </dsp:txBody>
      <dsp:txXfrm>
        <a:off x="3660249" y="3156199"/>
        <a:ext cx="4205758" cy="1106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F1E59-4480-47EE-9199-9AFCEB96DDF4}">
      <dsp:nvSpPr>
        <dsp:cNvPr id="0" name=""/>
        <dsp:cNvSpPr/>
      </dsp:nvSpPr>
      <dsp:spPr>
        <a:xfrm>
          <a:off x="1152126" y="2156022"/>
          <a:ext cx="471344" cy="1540383"/>
        </a:xfrm>
        <a:custGeom>
          <a:avLst/>
          <a:gdLst/>
          <a:ahLst/>
          <a:cxnLst/>
          <a:rect l="0" t="0" r="0" b="0"/>
          <a:pathLst>
            <a:path>
              <a:moveTo>
                <a:pt x="0" y="0"/>
              </a:moveTo>
              <a:lnTo>
                <a:pt x="235672" y="0"/>
              </a:lnTo>
              <a:lnTo>
                <a:pt x="235672" y="1540383"/>
              </a:lnTo>
              <a:lnTo>
                <a:pt x="471344" y="154038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47527" y="2885942"/>
        <a:ext cx="80544" cy="80544"/>
      </dsp:txXfrm>
    </dsp:sp>
    <dsp:sp modelId="{04BD691F-13C0-49E9-861B-B0A63EAE6B6B}">
      <dsp:nvSpPr>
        <dsp:cNvPr id="0" name=""/>
        <dsp:cNvSpPr/>
      </dsp:nvSpPr>
      <dsp:spPr>
        <a:xfrm>
          <a:off x="1152126" y="2156022"/>
          <a:ext cx="471344" cy="516272"/>
        </a:xfrm>
        <a:custGeom>
          <a:avLst/>
          <a:gdLst/>
          <a:ahLst/>
          <a:cxnLst/>
          <a:rect l="0" t="0" r="0" b="0"/>
          <a:pathLst>
            <a:path>
              <a:moveTo>
                <a:pt x="0" y="0"/>
              </a:moveTo>
              <a:lnTo>
                <a:pt x="235672" y="0"/>
              </a:lnTo>
              <a:lnTo>
                <a:pt x="235672" y="516272"/>
              </a:lnTo>
              <a:lnTo>
                <a:pt x="471344" y="516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70322" y="2396682"/>
        <a:ext cx="34953" cy="34953"/>
      </dsp:txXfrm>
    </dsp:sp>
    <dsp:sp modelId="{1CCD8531-B4EE-470F-AC39-E3B0D4F6383E}">
      <dsp:nvSpPr>
        <dsp:cNvPr id="0" name=""/>
        <dsp:cNvSpPr/>
      </dsp:nvSpPr>
      <dsp:spPr>
        <a:xfrm>
          <a:off x="1152126" y="1648184"/>
          <a:ext cx="471344" cy="507838"/>
        </a:xfrm>
        <a:custGeom>
          <a:avLst/>
          <a:gdLst/>
          <a:ahLst/>
          <a:cxnLst/>
          <a:rect l="0" t="0" r="0" b="0"/>
          <a:pathLst>
            <a:path>
              <a:moveTo>
                <a:pt x="0" y="507838"/>
              </a:moveTo>
              <a:lnTo>
                <a:pt x="235672" y="507838"/>
              </a:lnTo>
              <a:lnTo>
                <a:pt x="235672" y="0"/>
              </a:lnTo>
              <a:lnTo>
                <a:pt x="47134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70477" y="1884782"/>
        <a:ext cx="34643" cy="34643"/>
      </dsp:txXfrm>
    </dsp:sp>
    <dsp:sp modelId="{E027E185-A2A5-49D9-95AE-37BD3A094964}">
      <dsp:nvSpPr>
        <dsp:cNvPr id="0" name=""/>
        <dsp:cNvSpPr/>
      </dsp:nvSpPr>
      <dsp:spPr>
        <a:xfrm>
          <a:off x="1152126" y="624073"/>
          <a:ext cx="471344" cy="1531949"/>
        </a:xfrm>
        <a:custGeom>
          <a:avLst/>
          <a:gdLst/>
          <a:ahLst/>
          <a:cxnLst/>
          <a:rect l="0" t="0" r="0" b="0"/>
          <a:pathLst>
            <a:path>
              <a:moveTo>
                <a:pt x="0" y="1531949"/>
              </a:moveTo>
              <a:lnTo>
                <a:pt x="235672" y="1531949"/>
              </a:lnTo>
              <a:lnTo>
                <a:pt x="235672" y="0"/>
              </a:lnTo>
              <a:lnTo>
                <a:pt x="47134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47728" y="1349977"/>
        <a:ext cx="80141" cy="80141"/>
      </dsp:txXfrm>
    </dsp:sp>
    <dsp:sp modelId="{E98FBD7A-389B-45E5-B15A-BCAF26429813}">
      <dsp:nvSpPr>
        <dsp:cNvPr id="0" name=""/>
        <dsp:cNvSpPr/>
      </dsp:nvSpPr>
      <dsp:spPr>
        <a:xfrm rot="16200000">
          <a:off x="-1413540" y="1746378"/>
          <a:ext cx="4312045" cy="819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smtClean="0"/>
            <a:t>Αποτίμηση από ειδικούς της ΕξΑΕ</a:t>
          </a:r>
          <a:endParaRPr lang="el-GR" sz="2800" kern="1200" dirty="0"/>
        </a:p>
      </dsp:txBody>
      <dsp:txXfrm>
        <a:off x="-1413540" y="1746378"/>
        <a:ext cx="4312045" cy="819288"/>
      </dsp:txXfrm>
    </dsp:sp>
    <dsp:sp modelId="{EB358E39-4B22-435F-B9A1-73D1EAEF92F9}">
      <dsp:nvSpPr>
        <dsp:cNvPr id="0" name=""/>
        <dsp:cNvSpPr/>
      </dsp:nvSpPr>
      <dsp:spPr>
        <a:xfrm>
          <a:off x="1623471" y="214429"/>
          <a:ext cx="6894774" cy="8192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Το ΕΥ σχεδιάστηκε σύμφωνα με της Αρχές και τη Μεθοδολογία της ΕξΑΕ</a:t>
          </a:r>
          <a:endParaRPr lang="el-GR" sz="1800" kern="1200" dirty="0"/>
        </a:p>
      </dsp:txBody>
      <dsp:txXfrm>
        <a:off x="1623471" y="214429"/>
        <a:ext cx="6894774" cy="819288"/>
      </dsp:txXfrm>
    </dsp:sp>
    <dsp:sp modelId="{9DACE1FF-94EA-4EB5-AB5C-00028F94B823}">
      <dsp:nvSpPr>
        <dsp:cNvPr id="0" name=""/>
        <dsp:cNvSpPr/>
      </dsp:nvSpPr>
      <dsp:spPr>
        <a:xfrm>
          <a:off x="1623471" y="1238540"/>
          <a:ext cx="6894774" cy="8192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Εφαρμόζει τις Αρχές της Γνωστικής θεωρίας Πολυμεσικής μάθησης.</a:t>
          </a:r>
          <a:endParaRPr lang="el-GR" sz="1800" kern="1200" dirty="0"/>
        </a:p>
      </dsp:txBody>
      <dsp:txXfrm>
        <a:off x="1623471" y="1238540"/>
        <a:ext cx="6894774" cy="819288"/>
      </dsp:txXfrm>
    </dsp:sp>
    <dsp:sp modelId="{90D2ACD3-0FB6-4A30-A251-12544BECB64B}">
      <dsp:nvSpPr>
        <dsp:cNvPr id="0" name=""/>
        <dsp:cNvSpPr/>
      </dsp:nvSpPr>
      <dsp:spPr>
        <a:xfrm>
          <a:off x="1623471" y="2262651"/>
          <a:ext cx="6894774" cy="81928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l-GR" sz="1800" b="1" kern="1200" dirty="0" smtClean="0"/>
            <a:t>Δυνατά Σημεία: </a:t>
          </a:r>
          <a:r>
            <a:rPr lang="el-GR" sz="1800" kern="1200" dirty="0" smtClean="0"/>
            <a:t>Αμεσότητα, </a:t>
          </a:r>
          <a:r>
            <a:rPr lang="el-GR" sz="1800" kern="1200" dirty="0" err="1" smtClean="0"/>
            <a:t>διάδραση</a:t>
          </a:r>
          <a:r>
            <a:rPr lang="el-GR" sz="1800" kern="1200" dirty="0" smtClean="0"/>
            <a:t> και πλοκή, απλή και κατανοητή γλώσσα,  χρήση πληθώρας </a:t>
          </a:r>
          <a:r>
            <a:rPr lang="el-GR" sz="1800" kern="1200" dirty="0" err="1" smtClean="0"/>
            <a:t>πολυμεσικών</a:t>
          </a:r>
          <a:r>
            <a:rPr lang="el-GR" sz="1800" kern="1200" dirty="0" smtClean="0"/>
            <a:t> στοιχείων,  αλληλεπίδραση με το εκπαιδευτικό υλικό.</a:t>
          </a:r>
          <a:endParaRPr lang="el-GR" sz="1800" kern="1200" dirty="0"/>
        </a:p>
      </dsp:txBody>
      <dsp:txXfrm>
        <a:off x="1623471" y="2262651"/>
        <a:ext cx="6894774" cy="819288"/>
      </dsp:txXfrm>
    </dsp:sp>
    <dsp:sp modelId="{534BC41F-54A8-485D-9167-413C3E2D6151}">
      <dsp:nvSpPr>
        <dsp:cNvPr id="0" name=""/>
        <dsp:cNvSpPr/>
      </dsp:nvSpPr>
      <dsp:spPr>
        <a:xfrm>
          <a:off x="1623471" y="3286761"/>
          <a:ext cx="6894774" cy="81928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l-GR" sz="1800" b="1" kern="1200" dirty="0" smtClean="0"/>
            <a:t>Προτάσεις: </a:t>
          </a:r>
          <a:r>
            <a:rPr lang="el-GR" sz="1800" kern="1200" dirty="0" smtClean="0"/>
            <a:t>Προσθήκη επιπλέον ηχητικών αφηγήσεων, μείωση θεωρητικού πλαισίου,  μείωση της πυκνότητας των πληροφοριών σε κάποιες διαφάνειες, αλληλεπίδραση με υπόλοιπους μαθητές</a:t>
          </a:r>
          <a:endParaRPr lang="el-GR" sz="1800" kern="1200" dirty="0"/>
        </a:p>
      </dsp:txBody>
      <dsp:txXfrm>
        <a:off x="1623471" y="3286761"/>
        <a:ext cx="6894774" cy="8192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F1E59-4480-47EE-9199-9AFCEB96DDF4}">
      <dsp:nvSpPr>
        <dsp:cNvPr id="0" name=""/>
        <dsp:cNvSpPr/>
      </dsp:nvSpPr>
      <dsp:spPr>
        <a:xfrm>
          <a:off x="1145788" y="2160240"/>
          <a:ext cx="472266" cy="1539171"/>
        </a:xfrm>
        <a:custGeom>
          <a:avLst/>
          <a:gdLst/>
          <a:ahLst/>
          <a:cxnLst/>
          <a:rect l="0" t="0" r="0" b="0"/>
          <a:pathLst>
            <a:path>
              <a:moveTo>
                <a:pt x="0" y="0"/>
              </a:moveTo>
              <a:lnTo>
                <a:pt x="236133" y="0"/>
              </a:lnTo>
              <a:lnTo>
                <a:pt x="236133" y="1539171"/>
              </a:lnTo>
              <a:lnTo>
                <a:pt x="472266" y="15391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41672" y="2889575"/>
        <a:ext cx="80499" cy="80499"/>
      </dsp:txXfrm>
    </dsp:sp>
    <dsp:sp modelId="{04BD691F-13C0-49E9-861B-B0A63EAE6B6B}">
      <dsp:nvSpPr>
        <dsp:cNvPr id="0" name=""/>
        <dsp:cNvSpPr/>
      </dsp:nvSpPr>
      <dsp:spPr>
        <a:xfrm>
          <a:off x="1145788" y="2160240"/>
          <a:ext cx="472266" cy="513057"/>
        </a:xfrm>
        <a:custGeom>
          <a:avLst/>
          <a:gdLst/>
          <a:ahLst/>
          <a:cxnLst/>
          <a:rect l="0" t="0" r="0" b="0"/>
          <a:pathLst>
            <a:path>
              <a:moveTo>
                <a:pt x="0" y="0"/>
              </a:moveTo>
              <a:lnTo>
                <a:pt x="236133" y="0"/>
              </a:lnTo>
              <a:lnTo>
                <a:pt x="236133" y="513057"/>
              </a:lnTo>
              <a:lnTo>
                <a:pt x="472266" y="5130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64489" y="2399335"/>
        <a:ext cx="34866" cy="34866"/>
      </dsp:txXfrm>
    </dsp:sp>
    <dsp:sp modelId="{1CCD8531-B4EE-470F-AC39-E3B0D4F6383E}">
      <dsp:nvSpPr>
        <dsp:cNvPr id="0" name=""/>
        <dsp:cNvSpPr/>
      </dsp:nvSpPr>
      <dsp:spPr>
        <a:xfrm>
          <a:off x="1145788" y="1647183"/>
          <a:ext cx="472266" cy="513057"/>
        </a:xfrm>
        <a:custGeom>
          <a:avLst/>
          <a:gdLst/>
          <a:ahLst/>
          <a:cxnLst/>
          <a:rect l="0" t="0" r="0" b="0"/>
          <a:pathLst>
            <a:path>
              <a:moveTo>
                <a:pt x="0" y="513057"/>
              </a:moveTo>
              <a:lnTo>
                <a:pt x="236133" y="513057"/>
              </a:lnTo>
              <a:lnTo>
                <a:pt x="236133" y="0"/>
              </a:lnTo>
              <a:lnTo>
                <a:pt x="47226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64489" y="1886278"/>
        <a:ext cx="34866" cy="34866"/>
      </dsp:txXfrm>
    </dsp:sp>
    <dsp:sp modelId="{E027E185-A2A5-49D9-95AE-37BD3A094964}">
      <dsp:nvSpPr>
        <dsp:cNvPr id="0" name=""/>
        <dsp:cNvSpPr/>
      </dsp:nvSpPr>
      <dsp:spPr>
        <a:xfrm>
          <a:off x="1145788" y="621068"/>
          <a:ext cx="472266" cy="1539171"/>
        </a:xfrm>
        <a:custGeom>
          <a:avLst/>
          <a:gdLst/>
          <a:ahLst/>
          <a:cxnLst/>
          <a:rect l="0" t="0" r="0" b="0"/>
          <a:pathLst>
            <a:path>
              <a:moveTo>
                <a:pt x="0" y="1539171"/>
              </a:moveTo>
              <a:lnTo>
                <a:pt x="236133" y="1539171"/>
              </a:lnTo>
              <a:lnTo>
                <a:pt x="236133" y="0"/>
              </a:lnTo>
              <a:lnTo>
                <a:pt x="47226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1341672" y="1350404"/>
        <a:ext cx="80499" cy="80499"/>
      </dsp:txXfrm>
    </dsp:sp>
    <dsp:sp modelId="{E98FBD7A-389B-45E5-B15A-BCAF26429813}">
      <dsp:nvSpPr>
        <dsp:cNvPr id="0" name=""/>
        <dsp:cNvSpPr/>
      </dsp:nvSpPr>
      <dsp:spPr>
        <a:xfrm rot="16200000">
          <a:off x="-1424896" y="1749794"/>
          <a:ext cx="4320480" cy="820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smtClean="0"/>
            <a:t>Αποτίμηση από μαθητές</a:t>
          </a:r>
          <a:endParaRPr lang="el-GR" sz="2800" kern="1200" dirty="0"/>
        </a:p>
      </dsp:txBody>
      <dsp:txXfrm>
        <a:off x="-1424896" y="1749794"/>
        <a:ext cx="4320480" cy="820891"/>
      </dsp:txXfrm>
    </dsp:sp>
    <dsp:sp modelId="{EB358E39-4B22-435F-B9A1-73D1EAEF92F9}">
      <dsp:nvSpPr>
        <dsp:cNvPr id="0" name=""/>
        <dsp:cNvSpPr/>
      </dsp:nvSpPr>
      <dsp:spPr>
        <a:xfrm>
          <a:off x="1618055" y="210623"/>
          <a:ext cx="6908260"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Οι</a:t>
          </a:r>
          <a:r>
            <a:rPr lang="el-GR" sz="1800" kern="1200" baseline="0" dirty="0" smtClean="0"/>
            <a:t> μαθητές κατάφεραν να κατανοήσουν την έννοια των Αλγορίθμων</a:t>
          </a:r>
          <a:endParaRPr lang="el-GR" sz="1800" kern="1200" dirty="0"/>
        </a:p>
      </dsp:txBody>
      <dsp:txXfrm>
        <a:off x="1618055" y="210623"/>
        <a:ext cx="6908260" cy="820891"/>
      </dsp:txXfrm>
    </dsp:sp>
    <dsp:sp modelId="{9DACE1FF-94EA-4EB5-AB5C-00028F94B823}">
      <dsp:nvSpPr>
        <dsp:cNvPr id="0" name=""/>
        <dsp:cNvSpPr/>
      </dsp:nvSpPr>
      <dsp:spPr>
        <a:xfrm>
          <a:off x="1618055" y="1236737"/>
          <a:ext cx="6908260"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Ο τρόπος παρουσίασης τους φάνηκε πολύ ενδιαφέρων και διασκεδαστικός</a:t>
          </a:r>
          <a:endParaRPr lang="el-GR" sz="1800" kern="1200" dirty="0"/>
        </a:p>
      </dsp:txBody>
      <dsp:txXfrm>
        <a:off x="1618055" y="1236737"/>
        <a:ext cx="6908260" cy="820891"/>
      </dsp:txXfrm>
    </dsp:sp>
    <dsp:sp modelId="{90D2ACD3-0FB6-4A30-A251-12544BECB64B}">
      <dsp:nvSpPr>
        <dsp:cNvPr id="0" name=""/>
        <dsp:cNvSpPr/>
      </dsp:nvSpPr>
      <dsp:spPr>
        <a:xfrm>
          <a:off x="1618055" y="2262851"/>
          <a:ext cx="6908260"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Το εκπαιδευτικό υλικό ήταν εύχρηστο και οι οδηγίες κατατοπιστικές</a:t>
          </a:r>
          <a:endParaRPr lang="el-GR" sz="1800" kern="1200" dirty="0"/>
        </a:p>
      </dsp:txBody>
      <dsp:txXfrm>
        <a:off x="1618055" y="2262851"/>
        <a:ext cx="6908260" cy="820891"/>
      </dsp:txXfrm>
    </dsp:sp>
    <dsp:sp modelId="{534BC41F-54A8-485D-9167-413C3E2D6151}">
      <dsp:nvSpPr>
        <dsp:cNvPr id="0" name=""/>
        <dsp:cNvSpPr/>
      </dsp:nvSpPr>
      <dsp:spPr>
        <a:xfrm>
          <a:off x="1618055" y="3288965"/>
          <a:ext cx="6908260"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t>Επισήμανση: Κάποιες δραστηριότητες τους δυσκόλεψαν</a:t>
          </a:r>
          <a:endParaRPr lang="el-GR" sz="1800" kern="1200" dirty="0"/>
        </a:p>
      </dsp:txBody>
      <dsp:txXfrm>
        <a:off x="1618055" y="3288965"/>
        <a:ext cx="6908260" cy="82089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11/30/2023</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11/30/2023</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11/30/2023</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11/30/2023</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11/30/2023</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11/30/2023</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11/30/2023</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11/30/2023</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11/30/2023</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11/30/2023</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tinyurl.com/algo2023"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41144" y="1560623"/>
            <a:ext cx="6430090" cy="1872208"/>
          </a:xfrm>
        </p:spPr>
        <p:txBody>
          <a:bodyPr>
            <a:noAutofit/>
          </a:bodyPr>
          <a:lstStyle/>
          <a:p>
            <a:r>
              <a:rPr lang="el-GR" sz="2400" dirty="0"/>
              <a:t>Σχεδιασμός, υλοποίηση και αποτίμηση εκπαιδευτικού υλικού με τη μεθοδολογία της ΕξΑΕ για την ανάπτυξη αλγοριθμικής σκέψης σε μαθητές της Ε΄ Δημοτικού μέσω του εκπαιδευτικού εργαλείου Makey </a:t>
            </a:r>
            <a:r>
              <a:rPr lang="el-GR" sz="2400" dirty="0" err="1"/>
              <a:t>Makey</a:t>
            </a:r>
            <a:r>
              <a:rPr lang="el-GR" sz="2400" dirty="0"/>
              <a:t> με την τεχνική της ανεστραμμένης τάξης.</a:t>
            </a:r>
            <a:endParaRPr lang="el-GR" sz="2400" b="1" dirty="0">
              <a:solidFill>
                <a:srgbClr val="C0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baseline="0">
                <a:ln>
                  <a:noFill/>
                </a:ln>
                <a:solidFill>
                  <a:schemeClr val="tx1"/>
                </a:solidFill>
                <a:effectLst/>
                <a:latin typeface="Book Antiqua" pitchFamily="18" charset="0"/>
                <a:ea typeface="Times New Roman" pitchFamily="18" charset="0"/>
                <a:cs typeface="Arial" pitchFamily="34" charset="0"/>
              </a:rPr>
              <a:t>,</a:t>
            </a:r>
            <a:r>
              <a:rPr kumimoji="0" lang="el-GR" sz="2000" b="0" i="1" u="none" strike="noStrike" cap="none" normalizeH="0">
                <a:ln>
                  <a:noFill/>
                </a:ln>
                <a:solidFill>
                  <a:schemeClr val="tx1"/>
                </a:solidFill>
                <a:effectLst/>
                <a:latin typeface="Book Antiqua" pitchFamily="18" charset="0"/>
                <a:ea typeface="Times New Roman" pitchFamily="18" charset="0"/>
                <a:cs typeface="Arial" pitchFamily="34" charset="0"/>
              </a:rPr>
              <a:t> 2023</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06017" y="5885086"/>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869256"/>
            <a:ext cx="6840760" cy="461665"/>
          </a:xfrm>
          <a:prstGeom prst="rect">
            <a:avLst/>
          </a:prstGeom>
        </p:spPr>
        <p:txBody>
          <a:bodyPr wrap="square">
            <a:spAutoFit/>
          </a:bodyPr>
          <a:lstStyle/>
          <a:p>
            <a:pPr algn="ctr"/>
            <a:r>
              <a:rPr lang="el-GR" dirty="0" smtClean="0"/>
              <a:t>Αλέξανδρος Μιχαήλ </a:t>
            </a:r>
            <a:r>
              <a:rPr lang="el-GR" dirty="0" err="1" smtClean="0"/>
              <a:t>Μπακαρός</a:t>
            </a:r>
            <a:endParaRPr lang="el-GR" dirty="0"/>
          </a:p>
        </p:txBody>
      </p:sp>
      <p:graphicFrame>
        <p:nvGraphicFramePr>
          <p:cNvPr id="2" name="Πίνακας 1"/>
          <p:cNvGraphicFramePr>
            <a:graphicFrameLocks noGrp="1"/>
          </p:cNvGraphicFramePr>
          <p:nvPr>
            <p:extLst>
              <p:ext uri="{D42A27DB-BD31-4B8C-83A1-F6EECF244321}">
                <p14:modId xmlns:p14="http://schemas.microsoft.com/office/powerpoint/2010/main" val="2832788374"/>
              </p:ext>
            </p:extLst>
          </p:nvPr>
        </p:nvGraphicFramePr>
        <p:xfrm>
          <a:off x="1908189" y="5015409"/>
          <a:ext cx="6096000" cy="70866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143979">
                  <a:extLst>
                    <a:ext uri="{9D8B030D-6E8A-4147-A177-3AD203B41FA5}">
                      <a16:colId xmlns="" xmlns:a16="http://schemas.microsoft.com/office/drawing/2014/main" val="20001"/>
                    </a:ext>
                  </a:extLst>
                </a:gridCol>
                <a:gridCol w="1920021">
                  <a:extLst>
                    <a:ext uri="{9D8B030D-6E8A-4147-A177-3AD203B41FA5}">
                      <a16:colId xmlns="" xmlns:a16="http://schemas.microsoft.com/office/drawing/2014/main" val="20002"/>
                    </a:ext>
                  </a:extLst>
                </a:gridCol>
              </a:tblGrid>
              <a:tr h="370840">
                <a:tc>
                  <a:txBody>
                    <a:bodyPr/>
                    <a:lstStyle/>
                    <a:p>
                      <a:pPr algn="ctr"/>
                      <a:r>
                        <a:rPr lang="el-GR" dirty="0" smtClean="0">
                          <a:solidFill>
                            <a:schemeClr val="tx1"/>
                          </a:solidFill>
                        </a:rPr>
                        <a:t>Κωνσταντίνος </a:t>
                      </a:r>
                      <a:r>
                        <a:rPr lang="el-GR" dirty="0" err="1" smtClean="0">
                          <a:solidFill>
                            <a:schemeClr val="tx1"/>
                          </a:solidFill>
                        </a:rPr>
                        <a:t>Κωτσίδης</a:t>
                      </a:r>
                      <a:endParaRPr lang="el-GR" dirty="0" smtClean="0">
                        <a:solidFill>
                          <a:schemeClr val="tx1"/>
                        </a:solidFill>
                      </a:endParaRPr>
                    </a:p>
                    <a:p>
                      <a:pPr algn="ctr"/>
                      <a:r>
                        <a:rPr lang="el-GR" dirty="0" smtClean="0">
                          <a:solidFill>
                            <a:schemeClr val="tx1"/>
                          </a:solidFill>
                        </a:rPr>
                        <a:t>Διδάκτωρ Πανεπιστημίου Κρήτης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350" b="1" kern="1200" dirty="0" smtClean="0">
                          <a:solidFill>
                            <a:schemeClr val="tx1"/>
                          </a:solidFill>
                          <a:latin typeface="+mn-lt"/>
                          <a:ea typeface="+mn-ea"/>
                          <a:cs typeface="+mn-cs"/>
                        </a:rPr>
                        <a:t>Παναγιώτης Αναστασιάδης</a:t>
                      </a:r>
                    </a:p>
                    <a:p>
                      <a:pPr algn="ctr"/>
                      <a:r>
                        <a:rPr lang="el-GR" sz="1350" b="1" kern="1200" dirty="0" smtClean="0">
                          <a:solidFill>
                            <a:schemeClr val="tx1"/>
                          </a:solidFill>
                          <a:latin typeface="+mn-lt"/>
                          <a:ea typeface="+mn-ea"/>
                          <a:cs typeface="+mn-cs"/>
                        </a:rPr>
                        <a:t>Καθηγητής Πανεπιστημίου Κρήτης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350" b="1" kern="1200" dirty="0" smtClean="0">
                          <a:solidFill>
                            <a:schemeClr val="tx1"/>
                          </a:solidFill>
                          <a:latin typeface="+mn-lt"/>
                          <a:ea typeface="+mn-ea"/>
                          <a:cs typeface="+mn-cs"/>
                        </a:rPr>
                        <a:t>Χαράλαμπος </a:t>
                      </a:r>
                      <a:r>
                        <a:rPr lang="el-GR" sz="1350" b="1" kern="1200" dirty="0" err="1" smtClean="0">
                          <a:solidFill>
                            <a:schemeClr val="tx1"/>
                          </a:solidFill>
                          <a:latin typeface="+mn-lt"/>
                          <a:ea typeface="+mn-ea"/>
                          <a:cs typeface="+mn-cs"/>
                        </a:rPr>
                        <a:t>Μουζάκης</a:t>
                      </a:r>
                      <a:endParaRPr lang="el-GR" sz="1350" b="1" kern="1200" dirty="0" smtClean="0">
                        <a:solidFill>
                          <a:schemeClr val="tx1"/>
                        </a:solidFill>
                        <a:latin typeface="+mn-lt"/>
                        <a:ea typeface="+mn-ea"/>
                        <a:cs typeface="+mn-cs"/>
                      </a:endParaRPr>
                    </a:p>
                    <a:p>
                      <a:pPr algn="ctr"/>
                      <a:r>
                        <a:rPr lang="el-GR" sz="1350" b="1" kern="1200" dirty="0" smtClean="0">
                          <a:solidFill>
                            <a:schemeClr val="tx1"/>
                          </a:solidFill>
                          <a:latin typeface="+mn-lt"/>
                          <a:ea typeface="+mn-ea"/>
                          <a:cs typeface="+mn-cs"/>
                        </a:rPr>
                        <a:t>Καθηγητής- Σύμβουλος Ε.Α.Π.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13" name="9 - Ορθογώνιο"/>
          <p:cNvSpPr/>
          <p:nvPr/>
        </p:nvSpPr>
        <p:spPr>
          <a:xfrm>
            <a:off x="1535809" y="4544582"/>
            <a:ext cx="6840760" cy="369332"/>
          </a:xfrm>
          <a:prstGeom prst="rect">
            <a:avLst/>
          </a:prstGeom>
        </p:spPr>
        <p:txBody>
          <a:bodyPr wrap="square">
            <a:spAutoFit/>
          </a:bodyPr>
          <a:lstStyle/>
          <a:p>
            <a:pPr algn="ctr"/>
            <a:r>
              <a:rPr lang="el-GR" sz="1800" dirty="0"/>
              <a:t>Επιτροπή Κρίσης ΔΕ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Θεωρητικό </a:t>
            </a:r>
            <a:r>
              <a:rPr lang="el-GR" sz="3600" dirty="0" smtClean="0"/>
              <a:t>Πλαίσιο</a:t>
            </a:r>
            <a:r>
              <a:rPr lang="en-US" sz="3600" dirty="0" smtClean="0"/>
              <a:t> (3/3)</a:t>
            </a:r>
            <a:endParaRPr lang="el-GR" sz="3600" b="1" dirty="0"/>
          </a:p>
        </p:txBody>
      </p:sp>
      <p:graphicFrame>
        <p:nvGraphicFramePr>
          <p:cNvPr id="6" name="Diagram 5"/>
          <p:cNvGraphicFramePr/>
          <p:nvPr>
            <p:extLst>
              <p:ext uri="{D42A27DB-BD31-4B8C-83A1-F6EECF244321}">
                <p14:modId xmlns:p14="http://schemas.microsoft.com/office/powerpoint/2010/main" val="1800397716"/>
              </p:ext>
            </p:extLst>
          </p:nvPr>
        </p:nvGraphicFramePr>
        <p:xfrm>
          <a:off x="1043608" y="1397000"/>
          <a:ext cx="756084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851920" y="2785623"/>
            <a:ext cx="1944216" cy="65276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48923"/>
          <a:stretch/>
        </p:blipFill>
        <p:spPr>
          <a:xfrm>
            <a:off x="3707904" y="2564904"/>
            <a:ext cx="2339752" cy="873487"/>
          </a:xfrm>
          <a:prstGeom prst="rect">
            <a:avLst/>
          </a:prstGeom>
        </p:spPr>
      </p:pic>
    </p:spTree>
    <p:extLst>
      <p:ext uri="{BB962C8B-B14F-4D97-AF65-F5344CB8AC3E}">
        <p14:creationId xmlns:p14="http://schemas.microsoft.com/office/powerpoint/2010/main" val="284229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098727"/>
            <a:ext cx="7415808" cy="2510560"/>
          </a:xfrm>
          <a:prstGeom prst="rect">
            <a:avLst/>
          </a:prstGeom>
        </p:spPr>
      </p:pic>
      <p:sp>
        <p:nvSpPr>
          <p:cNvPr id="3" name="TextBox 2"/>
          <p:cNvSpPr txBox="1"/>
          <p:nvPr/>
        </p:nvSpPr>
        <p:spPr>
          <a:xfrm>
            <a:off x="5652120" y="1916832"/>
            <a:ext cx="2031325" cy="707886"/>
          </a:xfrm>
          <a:prstGeom prst="rect">
            <a:avLst/>
          </a:prstGeom>
          <a:noFill/>
        </p:spPr>
        <p:txBody>
          <a:bodyPr wrap="none" rtlCol="0">
            <a:spAutoFit/>
          </a:bodyPr>
          <a:lstStyle/>
          <a:p>
            <a:r>
              <a:rPr lang="el-GR" sz="4000" b="1" dirty="0" smtClean="0">
                <a:latin typeface="Courier New" panose="02070309020205020404" pitchFamily="49" charset="0"/>
                <a:cs typeface="Courier New" panose="02070309020205020404" pitchFamily="49" charset="0"/>
              </a:rPr>
              <a:t>ΣΚΟΠΟΣ</a:t>
            </a:r>
            <a:endParaRPr lang="el-GR" b="1" dirty="0">
              <a:latin typeface="Courier New" panose="02070309020205020404" pitchFamily="49" charset="0"/>
              <a:cs typeface="Courier New" panose="02070309020205020404" pitchFamily="49" charset="0"/>
            </a:endParaRPr>
          </a:p>
        </p:txBody>
      </p:sp>
      <p:graphicFrame>
        <p:nvGraphicFramePr>
          <p:cNvPr id="6" name="Diagram 5"/>
          <p:cNvGraphicFramePr/>
          <p:nvPr>
            <p:extLst>
              <p:ext uri="{D42A27DB-BD31-4B8C-83A1-F6EECF244321}">
                <p14:modId xmlns:p14="http://schemas.microsoft.com/office/powerpoint/2010/main" val="483476342"/>
              </p:ext>
            </p:extLst>
          </p:nvPr>
        </p:nvGraphicFramePr>
        <p:xfrm>
          <a:off x="251520" y="1700808"/>
          <a:ext cx="8280920"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(1/10)</a:t>
            </a:r>
            <a:endParaRPr lang="el-GR" sz="3200" b="1" dirty="0">
              <a:solidFill>
                <a:srgbClr val="FF0000"/>
              </a:solidFill>
            </a:endParaRPr>
          </a:p>
        </p:txBody>
      </p:sp>
    </p:spTree>
    <p:extLst>
      <p:ext uri="{BB962C8B-B14F-4D97-AF65-F5344CB8AC3E}">
        <p14:creationId xmlns:p14="http://schemas.microsoft.com/office/powerpoint/2010/main" val="2745266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165955"/>
            <a:ext cx="4281621" cy="830997"/>
          </a:xfrm>
          <a:prstGeom prst="rect">
            <a:avLst/>
          </a:prstGeom>
          <a:noFill/>
        </p:spPr>
        <p:txBody>
          <a:bodyPr wrap="none" rtlCol="0">
            <a:spAutoFit/>
          </a:bodyPr>
          <a:lstStyle/>
          <a:p>
            <a:r>
              <a:rPr lang="el-GR" b="1" dirty="0" smtClean="0"/>
              <a:t>Θεωρία Μάθησης</a:t>
            </a:r>
          </a:p>
          <a:p>
            <a:r>
              <a:rPr lang="el-GR" dirty="0" smtClean="0"/>
              <a:t>-</a:t>
            </a:r>
            <a:r>
              <a:rPr lang="el-GR" dirty="0" err="1" smtClean="0"/>
              <a:t>Εποικοδομιτισμός</a:t>
            </a:r>
            <a:r>
              <a:rPr lang="el-GR" dirty="0" smtClean="0"/>
              <a:t> (</a:t>
            </a:r>
            <a:r>
              <a:rPr lang="en-US" dirty="0" smtClean="0"/>
              <a:t>Jean</a:t>
            </a:r>
            <a:r>
              <a:rPr lang="el-GR" dirty="0" smtClean="0"/>
              <a:t> </a:t>
            </a:r>
            <a:r>
              <a:rPr lang="en-US" dirty="0" smtClean="0"/>
              <a:t>Piaget </a:t>
            </a:r>
            <a:r>
              <a:rPr lang="el-GR" dirty="0" smtClean="0"/>
              <a:t>)</a:t>
            </a:r>
            <a:endParaRPr lang="el-GR" dirty="0"/>
          </a:p>
        </p:txBody>
      </p:sp>
      <p:sp>
        <p:nvSpPr>
          <p:cNvPr id="5" name="TextBox 4"/>
          <p:cNvSpPr txBox="1"/>
          <p:nvPr/>
        </p:nvSpPr>
        <p:spPr>
          <a:xfrm>
            <a:off x="896135" y="3236783"/>
            <a:ext cx="4539961" cy="1200329"/>
          </a:xfrm>
          <a:prstGeom prst="rect">
            <a:avLst/>
          </a:prstGeom>
          <a:noFill/>
        </p:spPr>
        <p:txBody>
          <a:bodyPr wrap="none" rtlCol="0">
            <a:spAutoFit/>
          </a:bodyPr>
          <a:lstStyle/>
          <a:p>
            <a:r>
              <a:rPr lang="el-GR" b="1" dirty="0" smtClean="0"/>
              <a:t>Τεχνική σχολικής ΕξΑΕ</a:t>
            </a:r>
          </a:p>
          <a:p>
            <a:r>
              <a:rPr lang="en-US" dirty="0" smtClean="0"/>
              <a:t>-</a:t>
            </a:r>
            <a:r>
              <a:rPr lang="el-GR" dirty="0" smtClean="0"/>
              <a:t>Μικτό μοντέλο μάθησης</a:t>
            </a:r>
          </a:p>
          <a:p>
            <a:r>
              <a:rPr lang="el-GR" dirty="0" smtClean="0"/>
              <a:t>-Τεχνική της Ανεστραμμένης τάξης</a:t>
            </a:r>
            <a:endParaRPr lang="el-GR" dirty="0"/>
          </a:p>
        </p:txBody>
      </p:sp>
      <p:sp>
        <p:nvSpPr>
          <p:cNvPr id="6" name="TextBox 5"/>
          <p:cNvSpPr txBox="1"/>
          <p:nvPr/>
        </p:nvSpPr>
        <p:spPr>
          <a:xfrm>
            <a:off x="827584" y="4725144"/>
            <a:ext cx="8064896" cy="1569660"/>
          </a:xfrm>
          <a:prstGeom prst="rect">
            <a:avLst/>
          </a:prstGeom>
          <a:noFill/>
        </p:spPr>
        <p:txBody>
          <a:bodyPr wrap="square" rtlCol="0">
            <a:spAutoFit/>
          </a:bodyPr>
          <a:lstStyle/>
          <a:p>
            <a:r>
              <a:rPr lang="el-GR" b="1" dirty="0" smtClean="0"/>
              <a:t>Αρχές σχεδιασμού του ΕΥ σε περιβάλλον ΕξΑΕ</a:t>
            </a:r>
          </a:p>
          <a:p>
            <a:r>
              <a:rPr lang="el-GR" dirty="0" smtClean="0"/>
              <a:t>-Γνωστική θεωρία της Πολυμεσικής Μάθησης (</a:t>
            </a:r>
            <a:r>
              <a:rPr lang="en-US" dirty="0" smtClean="0"/>
              <a:t>Mayer, 2001</a:t>
            </a:r>
            <a:r>
              <a:rPr lang="el-GR" dirty="0" smtClean="0"/>
              <a:t>).</a:t>
            </a:r>
          </a:p>
          <a:p>
            <a:r>
              <a:rPr lang="el-GR" dirty="0"/>
              <a:t>- Οι Επτά Αρχές Δημιουργίας Εκπαιδευτικού Υλικού </a:t>
            </a:r>
            <a:r>
              <a:rPr lang="el-GR" dirty="0" smtClean="0"/>
              <a:t>(</a:t>
            </a:r>
            <a:r>
              <a:rPr lang="el-GR" dirty="0" err="1" smtClean="0"/>
              <a:t>Σπανακά</a:t>
            </a:r>
            <a:r>
              <a:rPr lang="el-GR" dirty="0" smtClean="0"/>
              <a:t> </a:t>
            </a:r>
            <a:r>
              <a:rPr lang="el-GR" dirty="0"/>
              <a:t>&amp;</a:t>
            </a:r>
            <a:r>
              <a:rPr lang="el-GR" dirty="0" smtClean="0"/>
              <a:t> </a:t>
            </a:r>
            <a:r>
              <a:rPr lang="el-GR" dirty="0" err="1" smtClean="0"/>
              <a:t>Λιοναράκης</a:t>
            </a:r>
            <a:r>
              <a:rPr lang="el-GR" dirty="0" smtClean="0"/>
              <a:t>, 2017).</a:t>
            </a:r>
            <a:endParaRPr lang="el-GR"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196752"/>
            <a:ext cx="7415808" cy="2510560"/>
          </a:xfrm>
          <a:prstGeom prst="rect">
            <a:avLst/>
          </a:prstGeom>
        </p:spPr>
      </p:pic>
      <p:sp>
        <p:nvSpPr>
          <p:cNvPr id="8" name="TextBox 7"/>
          <p:cNvSpPr txBox="1"/>
          <p:nvPr/>
        </p:nvSpPr>
        <p:spPr>
          <a:xfrm>
            <a:off x="5478449" y="2051128"/>
            <a:ext cx="2117887" cy="954107"/>
          </a:xfrm>
          <a:prstGeom prst="rect">
            <a:avLst/>
          </a:prstGeom>
          <a:noFill/>
        </p:spPr>
        <p:txBody>
          <a:bodyPr wrap="none" rtlCol="0">
            <a:spAutoFit/>
          </a:bodyPr>
          <a:lstStyle/>
          <a:p>
            <a:pPr algn="r"/>
            <a:r>
              <a:rPr lang="el-GR" sz="2800" b="1" dirty="0" smtClean="0">
                <a:latin typeface="Courier New" panose="02070309020205020404" pitchFamily="49" charset="0"/>
                <a:cs typeface="Courier New" panose="02070309020205020404" pitchFamily="49" charset="0"/>
              </a:rPr>
              <a:t>ΑΡΧΕΣ</a:t>
            </a:r>
          </a:p>
          <a:p>
            <a:pPr algn="r"/>
            <a:r>
              <a:rPr lang="el-GR" sz="2800" b="1" dirty="0" smtClean="0">
                <a:latin typeface="Courier New" panose="02070309020205020404" pitchFamily="49" charset="0"/>
                <a:cs typeface="Courier New" panose="02070309020205020404" pitchFamily="49" charset="0"/>
              </a:rPr>
              <a:t>ΑΝΑΠΤΥΞΗΣ</a:t>
            </a:r>
            <a:endParaRPr lang="el-GR" sz="1600" b="1" dirty="0">
              <a:latin typeface="Courier New" panose="02070309020205020404" pitchFamily="49" charset="0"/>
              <a:cs typeface="Courier New" panose="02070309020205020404" pitchFamily="49" charset="0"/>
            </a:endParaRPr>
          </a:p>
        </p:txBody>
      </p:sp>
      <p:sp>
        <p:nvSpPr>
          <p:cNvPr id="9"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a:t>
            </a:r>
            <a:r>
              <a:rPr lang="en-US" sz="3200" dirty="0"/>
              <a:t>2</a:t>
            </a:r>
            <a:r>
              <a:rPr lang="en-US" sz="3200" dirty="0" smtClean="0"/>
              <a:t>/10)</a:t>
            </a:r>
            <a:endParaRPr lang="el-GR" sz="3200" b="1" dirty="0">
              <a:solidFill>
                <a:srgbClr val="FF0000"/>
              </a:solidFill>
            </a:endParaRPr>
          </a:p>
        </p:txBody>
      </p:sp>
    </p:spTree>
    <p:extLst>
      <p:ext uri="{BB962C8B-B14F-4D97-AF65-F5344CB8AC3E}">
        <p14:creationId xmlns:p14="http://schemas.microsoft.com/office/powerpoint/2010/main" val="1224410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196752"/>
            <a:ext cx="7415808" cy="2510560"/>
          </a:xfrm>
          <a:prstGeom prst="rect">
            <a:avLst/>
          </a:prstGeom>
        </p:spPr>
      </p:pic>
      <p:sp>
        <p:nvSpPr>
          <p:cNvPr id="8" name="TextBox 7"/>
          <p:cNvSpPr txBox="1"/>
          <p:nvPr/>
        </p:nvSpPr>
        <p:spPr>
          <a:xfrm>
            <a:off x="4834041" y="2051128"/>
            <a:ext cx="2762295" cy="954107"/>
          </a:xfrm>
          <a:prstGeom prst="rect">
            <a:avLst/>
          </a:prstGeom>
          <a:noFill/>
        </p:spPr>
        <p:txBody>
          <a:bodyPr wrap="none" rtlCol="0">
            <a:spAutoFit/>
          </a:bodyPr>
          <a:lstStyle/>
          <a:p>
            <a:pPr algn="r"/>
            <a:r>
              <a:rPr lang="el-GR" sz="2800" b="1" dirty="0" smtClean="0">
                <a:latin typeface="Courier New" panose="02070309020205020404" pitchFamily="49" charset="0"/>
                <a:cs typeface="Courier New" panose="02070309020205020404" pitchFamily="49" charset="0"/>
              </a:rPr>
              <a:t>ΑΝΕΣΤΡΑΜΜΕΝΗ</a:t>
            </a:r>
          </a:p>
          <a:p>
            <a:pPr algn="r"/>
            <a:r>
              <a:rPr lang="el-GR" sz="2800" b="1" dirty="0" smtClean="0">
                <a:latin typeface="Courier New" panose="02070309020205020404" pitchFamily="49" charset="0"/>
                <a:cs typeface="Courier New" panose="02070309020205020404" pitchFamily="49" charset="0"/>
              </a:rPr>
              <a:t>ΤΑΞΗ</a:t>
            </a:r>
            <a:endParaRPr lang="el-GR" sz="1600" b="1"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017366"/>
            <a:ext cx="7433048" cy="3223240"/>
          </a:xfrm>
          <a:prstGeom prst="rect">
            <a:avLst/>
          </a:prstGeom>
        </p:spPr>
      </p:pic>
      <p:sp>
        <p:nvSpPr>
          <p:cNvPr id="9"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(3/10)</a:t>
            </a:r>
            <a:endParaRPr lang="el-GR" sz="3200" b="1" dirty="0">
              <a:solidFill>
                <a:srgbClr val="FF0000"/>
              </a:solidFill>
            </a:endParaRPr>
          </a:p>
        </p:txBody>
      </p:sp>
    </p:spTree>
    <p:extLst>
      <p:ext uri="{BB962C8B-B14F-4D97-AF65-F5344CB8AC3E}">
        <p14:creationId xmlns:p14="http://schemas.microsoft.com/office/powerpoint/2010/main" val="1335961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098727"/>
            <a:ext cx="7415808" cy="2510560"/>
          </a:xfrm>
          <a:prstGeom prst="rect">
            <a:avLst/>
          </a:prstGeom>
        </p:spPr>
      </p:pic>
      <p:sp>
        <p:nvSpPr>
          <p:cNvPr id="3" name="TextBox 2"/>
          <p:cNvSpPr txBox="1"/>
          <p:nvPr/>
        </p:nvSpPr>
        <p:spPr>
          <a:xfrm>
            <a:off x="5652120" y="1916832"/>
            <a:ext cx="2031325" cy="707886"/>
          </a:xfrm>
          <a:prstGeom prst="rect">
            <a:avLst/>
          </a:prstGeom>
          <a:noFill/>
        </p:spPr>
        <p:txBody>
          <a:bodyPr wrap="none" rtlCol="0">
            <a:spAutoFit/>
          </a:bodyPr>
          <a:lstStyle/>
          <a:p>
            <a:r>
              <a:rPr lang="el-GR" sz="4000" b="1" dirty="0" smtClean="0">
                <a:latin typeface="Courier New" panose="02070309020205020404" pitchFamily="49" charset="0"/>
                <a:cs typeface="Courier New" panose="02070309020205020404" pitchFamily="49" charset="0"/>
              </a:rPr>
              <a:t>ΣΚΟΠΟΣ</a:t>
            </a:r>
            <a:endParaRPr lang="el-GR" b="1" dirty="0">
              <a:latin typeface="Courier New" panose="02070309020205020404" pitchFamily="49" charset="0"/>
              <a:cs typeface="Courier New" panose="02070309020205020404" pitchFamily="49" charset="0"/>
            </a:endParaRPr>
          </a:p>
        </p:txBody>
      </p:sp>
      <p:sp>
        <p:nvSpPr>
          <p:cNvPr id="7" name="TextBox 6"/>
          <p:cNvSpPr txBox="1"/>
          <p:nvPr/>
        </p:nvSpPr>
        <p:spPr>
          <a:xfrm>
            <a:off x="683568" y="2769656"/>
            <a:ext cx="6711845" cy="3785652"/>
          </a:xfrm>
          <a:prstGeom prst="rect">
            <a:avLst/>
          </a:prstGeom>
          <a:noFill/>
        </p:spPr>
        <p:txBody>
          <a:bodyPr wrap="square" rtlCol="0">
            <a:spAutoFit/>
          </a:bodyPr>
          <a:lstStyle/>
          <a:p>
            <a:r>
              <a:rPr lang="el-GR" b="1" dirty="0" smtClean="0"/>
              <a:t>Σε επίπεδο γνώσεων</a:t>
            </a:r>
          </a:p>
          <a:p>
            <a:pPr marL="342900" indent="-342900">
              <a:buFont typeface="Arial" panose="020B0604020202020204" pitchFamily="34" charset="0"/>
              <a:buChar char="•"/>
            </a:pPr>
            <a:r>
              <a:rPr lang="el-GR" dirty="0" smtClean="0"/>
              <a:t>Να κατανοήσει τι είναι αλγόριθμος</a:t>
            </a:r>
          </a:p>
          <a:p>
            <a:pPr marL="342900" indent="-342900">
              <a:buFont typeface="Arial" panose="020B0604020202020204" pitchFamily="34" charset="0"/>
              <a:buChar char="•"/>
            </a:pPr>
            <a:r>
              <a:rPr lang="el-GR" dirty="0" smtClean="0"/>
              <a:t>Να αναλύει τις βασικές ιδιότητες του αλγορίθμου</a:t>
            </a:r>
          </a:p>
          <a:p>
            <a:pPr marL="342900" indent="-342900">
              <a:buFont typeface="Arial" panose="020B0604020202020204" pitchFamily="34" charset="0"/>
              <a:buChar char="•"/>
            </a:pPr>
            <a:r>
              <a:rPr lang="el-GR" dirty="0" smtClean="0"/>
              <a:t>Να μπορεί να περιγράψει τη λύση ενός προβλήματος μέσω αλγορίθμου</a:t>
            </a:r>
          </a:p>
          <a:p>
            <a:pPr marL="342900" indent="-342900">
              <a:buFont typeface="Arial" panose="020B0604020202020204" pitchFamily="34" charset="0"/>
              <a:buChar char="•"/>
            </a:pPr>
            <a:r>
              <a:rPr lang="el-GR" dirty="0" smtClean="0"/>
              <a:t>Να μάθει διαφορετικούς τρόπους αναπαράστασης αλγορίθμων</a:t>
            </a:r>
          </a:p>
          <a:p>
            <a:pPr marL="342900" indent="-342900">
              <a:buFont typeface="Arial" panose="020B0604020202020204" pitchFamily="34" charset="0"/>
              <a:buChar char="•"/>
            </a:pPr>
            <a:r>
              <a:rPr lang="el-GR" dirty="0" smtClean="0"/>
              <a:t>Να μπορεί να διαβάσει ένα διάγραμμα ροής</a:t>
            </a:r>
          </a:p>
          <a:p>
            <a:pPr marL="342900" indent="-342900">
              <a:buFont typeface="Arial" panose="020B0604020202020204" pitchFamily="34" charset="0"/>
              <a:buChar char="•"/>
            </a:pPr>
            <a:r>
              <a:rPr lang="el-GR" dirty="0" smtClean="0"/>
              <a:t>Να μπορεί να μετατρέπει έναν αλγόριθμο σε ακολουθία εντολών στο </a:t>
            </a:r>
            <a:r>
              <a:rPr lang="en-US" dirty="0" smtClean="0"/>
              <a:t>Scratch</a:t>
            </a:r>
            <a:endParaRPr lang="el-GR" dirty="0"/>
          </a:p>
        </p:txBody>
      </p:sp>
      <p:sp>
        <p:nvSpPr>
          <p:cNvPr id="8" name="TextBox 7"/>
          <p:cNvSpPr txBox="1"/>
          <p:nvPr/>
        </p:nvSpPr>
        <p:spPr>
          <a:xfrm>
            <a:off x="681774" y="1496858"/>
            <a:ext cx="396044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l-GR" dirty="0" smtClean="0"/>
              <a:t>Με την ολοκλήρωση της μελέτης ο μαθητής θα πρέπει να είναι σε θέση να :</a:t>
            </a:r>
            <a:endParaRPr lang="el-GR" dirty="0"/>
          </a:p>
        </p:txBody>
      </p:sp>
      <p:sp>
        <p:nvSpPr>
          <p:cNvPr id="9"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a:t>
            </a:r>
            <a:r>
              <a:rPr lang="en-US" sz="3200" dirty="0"/>
              <a:t>4</a:t>
            </a:r>
            <a:r>
              <a:rPr lang="en-US" sz="3200" dirty="0" smtClean="0"/>
              <a:t>/10)</a:t>
            </a:r>
            <a:endParaRPr lang="el-GR" sz="3200" b="1" dirty="0">
              <a:solidFill>
                <a:srgbClr val="FF0000"/>
              </a:solidFill>
            </a:endParaRPr>
          </a:p>
        </p:txBody>
      </p:sp>
    </p:spTree>
    <p:extLst>
      <p:ext uri="{BB962C8B-B14F-4D97-AF65-F5344CB8AC3E}">
        <p14:creationId xmlns:p14="http://schemas.microsoft.com/office/powerpoint/2010/main" val="404751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098727"/>
            <a:ext cx="7415808" cy="2510560"/>
          </a:xfrm>
          <a:prstGeom prst="rect">
            <a:avLst/>
          </a:prstGeom>
        </p:spPr>
      </p:pic>
      <p:sp>
        <p:nvSpPr>
          <p:cNvPr id="3" name="TextBox 2"/>
          <p:cNvSpPr txBox="1"/>
          <p:nvPr/>
        </p:nvSpPr>
        <p:spPr>
          <a:xfrm>
            <a:off x="5652120" y="1916832"/>
            <a:ext cx="2031325" cy="707886"/>
          </a:xfrm>
          <a:prstGeom prst="rect">
            <a:avLst/>
          </a:prstGeom>
          <a:noFill/>
        </p:spPr>
        <p:txBody>
          <a:bodyPr wrap="none" rtlCol="0">
            <a:spAutoFit/>
          </a:bodyPr>
          <a:lstStyle/>
          <a:p>
            <a:r>
              <a:rPr lang="el-GR" sz="4000" b="1" dirty="0" smtClean="0">
                <a:latin typeface="Courier New" panose="02070309020205020404" pitchFamily="49" charset="0"/>
                <a:cs typeface="Courier New" panose="02070309020205020404" pitchFamily="49" charset="0"/>
              </a:rPr>
              <a:t>ΣΚΟΠΟΣ</a:t>
            </a:r>
            <a:endParaRPr lang="el-GR" b="1" dirty="0">
              <a:latin typeface="Courier New" panose="02070309020205020404" pitchFamily="49" charset="0"/>
              <a:cs typeface="Courier New" panose="02070309020205020404" pitchFamily="49" charset="0"/>
            </a:endParaRPr>
          </a:p>
        </p:txBody>
      </p:sp>
      <p:sp>
        <p:nvSpPr>
          <p:cNvPr id="7" name="TextBox 6"/>
          <p:cNvSpPr txBox="1"/>
          <p:nvPr/>
        </p:nvSpPr>
        <p:spPr>
          <a:xfrm>
            <a:off x="683568" y="2769656"/>
            <a:ext cx="7704856" cy="3416320"/>
          </a:xfrm>
          <a:prstGeom prst="rect">
            <a:avLst/>
          </a:prstGeom>
          <a:noFill/>
        </p:spPr>
        <p:txBody>
          <a:bodyPr wrap="square" rtlCol="0">
            <a:spAutoFit/>
          </a:bodyPr>
          <a:lstStyle/>
          <a:p>
            <a:r>
              <a:rPr lang="el-GR" b="1" dirty="0" smtClean="0"/>
              <a:t>Σε επίπεδο δεξιοτήτων</a:t>
            </a:r>
          </a:p>
          <a:p>
            <a:pPr marL="342900" indent="-342900">
              <a:buFont typeface="Arial" panose="020B0604020202020204" pitchFamily="34" charset="0"/>
              <a:buChar char="•"/>
            </a:pPr>
            <a:r>
              <a:rPr lang="el-GR" dirty="0" smtClean="0"/>
              <a:t>Να μπορεί να αναλύει έναν αλγόριθμο σε ακολουθία βημάτων.</a:t>
            </a:r>
          </a:p>
          <a:p>
            <a:pPr marL="342900" indent="-342900">
              <a:buFont typeface="Arial" panose="020B0604020202020204" pitchFamily="34" charset="0"/>
              <a:buChar char="•"/>
            </a:pPr>
            <a:r>
              <a:rPr lang="el-GR" dirty="0" smtClean="0"/>
              <a:t>Να αναγνωρίζει διαφορετικούς τύπους εντολών στο </a:t>
            </a:r>
            <a:r>
              <a:rPr lang="en-US" dirty="0" smtClean="0"/>
              <a:t>Scratch </a:t>
            </a:r>
            <a:r>
              <a:rPr lang="el-GR" dirty="0" smtClean="0"/>
              <a:t>και να γνωρίζει που θα τους βρει.</a:t>
            </a:r>
          </a:p>
          <a:p>
            <a:pPr marL="342900" indent="-342900">
              <a:buFont typeface="Arial" panose="020B0604020202020204" pitchFamily="34" charset="0"/>
              <a:buChar char="•"/>
            </a:pPr>
            <a:r>
              <a:rPr lang="el-GR" dirty="0" smtClean="0"/>
              <a:t>Να αναπτύξει δεξιότητες χειρισμού εργαλείων ΤΠΕ.</a:t>
            </a:r>
          </a:p>
          <a:p>
            <a:pPr marL="342900" indent="-342900">
              <a:buFont typeface="Arial" panose="020B0604020202020204" pitchFamily="34" charset="0"/>
              <a:buChar char="•"/>
            </a:pPr>
            <a:r>
              <a:rPr lang="el-GR" dirty="0" smtClean="0"/>
              <a:t>Να οργανώνει τον χρόνο, τον τρόπο και τον χώρο παρακολούθησης του μαθήματος σύμφωνα με τις ανάγκες του.</a:t>
            </a:r>
          </a:p>
        </p:txBody>
      </p:sp>
      <p:sp>
        <p:nvSpPr>
          <p:cNvPr id="8" name="TextBox 7"/>
          <p:cNvSpPr txBox="1"/>
          <p:nvPr/>
        </p:nvSpPr>
        <p:spPr>
          <a:xfrm>
            <a:off x="681774" y="1496858"/>
            <a:ext cx="396044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l-GR" dirty="0" smtClean="0"/>
              <a:t>Με την ολοκλήρωση της μελέτης ο μαθητής θα πρέπει να είναι σε θέση να :</a:t>
            </a:r>
            <a:endParaRPr lang="el-GR" dirty="0"/>
          </a:p>
        </p:txBody>
      </p:sp>
      <p:sp>
        <p:nvSpPr>
          <p:cNvPr id="9"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a:t>
            </a:r>
            <a:r>
              <a:rPr lang="en-US" sz="3200" dirty="0"/>
              <a:t>5</a:t>
            </a:r>
            <a:r>
              <a:rPr lang="en-US" sz="3200" dirty="0" smtClean="0"/>
              <a:t>/10)</a:t>
            </a:r>
            <a:endParaRPr lang="el-GR" sz="3200" b="1" dirty="0">
              <a:solidFill>
                <a:srgbClr val="FF0000"/>
              </a:solidFill>
            </a:endParaRPr>
          </a:p>
        </p:txBody>
      </p:sp>
    </p:spTree>
    <p:extLst>
      <p:ext uri="{BB962C8B-B14F-4D97-AF65-F5344CB8AC3E}">
        <p14:creationId xmlns:p14="http://schemas.microsoft.com/office/powerpoint/2010/main" val="4011127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098727"/>
            <a:ext cx="7415808" cy="2510560"/>
          </a:xfrm>
          <a:prstGeom prst="rect">
            <a:avLst/>
          </a:prstGeom>
        </p:spPr>
      </p:pic>
      <p:sp>
        <p:nvSpPr>
          <p:cNvPr id="3" name="TextBox 2"/>
          <p:cNvSpPr txBox="1"/>
          <p:nvPr/>
        </p:nvSpPr>
        <p:spPr>
          <a:xfrm>
            <a:off x="5652120" y="1916832"/>
            <a:ext cx="2031325" cy="707886"/>
          </a:xfrm>
          <a:prstGeom prst="rect">
            <a:avLst/>
          </a:prstGeom>
          <a:noFill/>
        </p:spPr>
        <p:txBody>
          <a:bodyPr wrap="none" rtlCol="0">
            <a:spAutoFit/>
          </a:bodyPr>
          <a:lstStyle/>
          <a:p>
            <a:r>
              <a:rPr lang="el-GR" sz="4000" b="1" dirty="0" smtClean="0">
                <a:latin typeface="Courier New" panose="02070309020205020404" pitchFamily="49" charset="0"/>
                <a:cs typeface="Courier New" panose="02070309020205020404" pitchFamily="49" charset="0"/>
              </a:rPr>
              <a:t>ΣΚΟΠΟΣ</a:t>
            </a:r>
            <a:endParaRPr lang="el-GR" b="1" dirty="0">
              <a:latin typeface="Courier New" panose="02070309020205020404" pitchFamily="49" charset="0"/>
              <a:cs typeface="Courier New" panose="02070309020205020404" pitchFamily="49" charset="0"/>
            </a:endParaRPr>
          </a:p>
        </p:txBody>
      </p:sp>
      <p:sp>
        <p:nvSpPr>
          <p:cNvPr id="7" name="TextBox 6"/>
          <p:cNvSpPr txBox="1"/>
          <p:nvPr/>
        </p:nvSpPr>
        <p:spPr>
          <a:xfrm>
            <a:off x="681774" y="2852936"/>
            <a:ext cx="7704856" cy="3416320"/>
          </a:xfrm>
          <a:prstGeom prst="rect">
            <a:avLst/>
          </a:prstGeom>
          <a:noFill/>
        </p:spPr>
        <p:txBody>
          <a:bodyPr wrap="square" rtlCol="0">
            <a:spAutoFit/>
          </a:bodyPr>
          <a:lstStyle/>
          <a:p>
            <a:r>
              <a:rPr lang="el-GR" b="1" dirty="0" smtClean="0"/>
              <a:t>Σε επίπεδο στάσεων</a:t>
            </a:r>
          </a:p>
          <a:p>
            <a:pPr marL="342900" indent="-342900">
              <a:buFont typeface="Arial" panose="020B0604020202020204" pitchFamily="34" charset="0"/>
              <a:buChar char="•"/>
            </a:pPr>
            <a:r>
              <a:rPr lang="el-GR" dirty="0"/>
              <a:t>Να αποκτήσει την ικανότητα να συμμετάσχει σε εξ αποστάσεως εκπαιδευτικές δραστηριότητες</a:t>
            </a:r>
            <a:r>
              <a:rPr lang="el-GR" dirty="0" smtClean="0"/>
              <a:t>.</a:t>
            </a:r>
          </a:p>
          <a:p>
            <a:pPr marL="342900" indent="-342900">
              <a:buFont typeface="Arial" panose="020B0604020202020204" pitchFamily="34" charset="0"/>
              <a:buChar char="•"/>
            </a:pPr>
            <a:r>
              <a:rPr lang="el-GR" dirty="0"/>
              <a:t>Να αποκτήσει θετική στάση απέναντι στην σημαντικότητα των αλγορίθμων και την </a:t>
            </a:r>
            <a:r>
              <a:rPr lang="el-GR" dirty="0" smtClean="0"/>
              <a:t>σωστή </a:t>
            </a:r>
            <a:r>
              <a:rPr lang="el-GR" dirty="0"/>
              <a:t>περιγραφής τους</a:t>
            </a:r>
            <a:r>
              <a:rPr lang="el-GR" dirty="0" smtClean="0"/>
              <a:t>.</a:t>
            </a:r>
          </a:p>
          <a:p>
            <a:pPr marL="342900" indent="-342900">
              <a:buFont typeface="Arial" panose="020B0604020202020204" pitchFamily="34" charset="0"/>
              <a:buChar char="•"/>
            </a:pPr>
            <a:r>
              <a:rPr lang="el-GR" dirty="0"/>
              <a:t>Να κατανοήσει πόσο σημαντική είναι η δοκιμή και η </a:t>
            </a:r>
            <a:r>
              <a:rPr lang="el-GR" dirty="0" err="1"/>
              <a:t>αποσφαλμάτωση</a:t>
            </a:r>
            <a:r>
              <a:rPr lang="el-GR" dirty="0"/>
              <a:t> κατά την διαδικασία σχεδίασης ενός προγράμματος.</a:t>
            </a:r>
            <a:endParaRPr lang="el-GR" dirty="0" smtClean="0"/>
          </a:p>
        </p:txBody>
      </p:sp>
      <p:sp>
        <p:nvSpPr>
          <p:cNvPr id="8" name="TextBox 7"/>
          <p:cNvSpPr txBox="1"/>
          <p:nvPr/>
        </p:nvSpPr>
        <p:spPr>
          <a:xfrm>
            <a:off x="681774" y="1496858"/>
            <a:ext cx="396044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l-GR" dirty="0" smtClean="0"/>
              <a:t>Με την ολοκλήρωση της μελέτης ο μαθητής θα πρέπει να είναι σε θέση να :</a:t>
            </a:r>
            <a:endParaRPr lang="el-GR" dirty="0"/>
          </a:p>
        </p:txBody>
      </p:sp>
      <p:sp>
        <p:nvSpPr>
          <p:cNvPr id="9"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a:t>
            </a:r>
            <a:r>
              <a:rPr lang="en-US" sz="3200" dirty="0"/>
              <a:t>6</a:t>
            </a:r>
            <a:r>
              <a:rPr lang="en-US" sz="3200" dirty="0" smtClean="0"/>
              <a:t>/10)</a:t>
            </a:r>
            <a:endParaRPr lang="el-GR" sz="3200" b="1" dirty="0">
              <a:solidFill>
                <a:srgbClr val="FF0000"/>
              </a:solidFill>
            </a:endParaRPr>
          </a:p>
        </p:txBody>
      </p:sp>
    </p:spTree>
    <p:extLst>
      <p:ext uri="{BB962C8B-B14F-4D97-AF65-F5344CB8AC3E}">
        <p14:creationId xmlns:p14="http://schemas.microsoft.com/office/powerpoint/2010/main" val="3647631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196752"/>
            <a:ext cx="7415808" cy="2510560"/>
          </a:xfrm>
          <a:prstGeom prst="rect">
            <a:avLst/>
          </a:prstGeom>
        </p:spPr>
      </p:pic>
      <p:sp>
        <p:nvSpPr>
          <p:cNvPr id="6" name="TextBox 5"/>
          <p:cNvSpPr txBox="1"/>
          <p:nvPr/>
        </p:nvSpPr>
        <p:spPr>
          <a:xfrm>
            <a:off x="4139952" y="2000064"/>
            <a:ext cx="3570208" cy="707886"/>
          </a:xfrm>
          <a:prstGeom prst="rect">
            <a:avLst/>
          </a:prstGeom>
          <a:noFill/>
        </p:spPr>
        <p:txBody>
          <a:bodyPr wrap="none" rtlCol="0">
            <a:spAutoFit/>
          </a:bodyPr>
          <a:lstStyle/>
          <a:p>
            <a:r>
              <a:rPr lang="el-GR" sz="4000" b="1" dirty="0" smtClean="0">
                <a:latin typeface="Courier New" panose="02070309020205020404" pitchFamily="49" charset="0"/>
                <a:cs typeface="Courier New" panose="02070309020205020404" pitchFamily="49" charset="0"/>
              </a:rPr>
              <a:t>ΠΕΡΙΕΧΟΜΕΝΑ</a:t>
            </a:r>
            <a:endParaRPr lang="el-GR" b="1" dirty="0">
              <a:latin typeface="Courier New" panose="02070309020205020404" pitchFamily="49" charset="0"/>
              <a:cs typeface="Courier New" panose="02070309020205020404" pitchFamily="49" charset="0"/>
            </a:endParaRPr>
          </a:p>
        </p:txBody>
      </p:sp>
      <p:sp>
        <p:nvSpPr>
          <p:cNvPr id="7" name="TextBox 6"/>
          <p:cNvSpPr txBox="1"/>
          <p:nvPr/>
        </p:nvSpPr>
        <p:spPr>
          <a:xfrm>
            <a:off x="539552" y="2204864"/>
            <a:ext cx="8210706" cy="3046988"/>
          </a:xfrm>
          <a:prstGeom prst="rect">
            <a:avLst/>
          </a:prstGeom>
          <a:noFill/>
        </p:spPr>
        <p:txBody>
          <a:bodyPr wrap="square" rtlCol="0">
            <a:spAutoFit/>
          </a:bodyPr>
          <a:lstStyle/>
          <a:p>
            <a:r>
              <a:rPr lang="el-GR" b="1" dirty="0" smtClean="0"/>
              <a:t>Διδακτικές Ενότητες</a:t>
            </a:r>
          </a:p>
          <a:p>
            <a:endParaRPr lang="el-GR" b="1" dirty="0" smtClean="0"/>
          </a:p>
          <a:p>
            <a:pPr marL="457200" indent="-457200">
              <a:buFont typeface="+mj-lt"/>
              <a:buAutoNum type="arabicPeriod"/>
            </a:pPr>
            <a:r>
              <a:rPr lang="el-GR" dirty="0" smtClean="0"/>
              <a:t>Η </a:t>
            </a:r>
            <a:r>
              <a:rPr lang="el-GR" dirty="0"/>
              <a:t>έννοια του Αλγόριθμου</a:t>
            </a:r>
          </a:p>
          <a:p>
            <a:pPr marL="457200" indent="-457200">
              <a:buFont typeface="+mj-lt"/>
              <a:buAutoNum type="arabicPeriod"/>
            </a:pPr>
            <a:r>
              <a:rPr lang="el-GR" dirty="0" smtClean="0"/>
              <a:t>Τρόποι </a:t>
            </a:r>
            <a:r>
              <a:rPr lang="el-GR" dirty="0"/>
              <a:t>αναπαράστασης αλγορίθμων</a:t>
            </a:r>
          </a:p>
          <a:p>
            <a:pPr marL="457200" indent="-457200">
              <a:buFont typeface="+mj-lt"/>
              <a:buAutoNum type="arabicPeriod"/>
            </a:pPr>
            <a:r>
              <a:rPr lang="el-GR" dirty="0" smtClean="0"/>
              <a:t>Κωδικοποίηση </a:t>
            </a:r>
            <a:r>
              <a:rPr lang="el-GR" dirty="0"/>
              <a:t>αλγορίθμων </a:t>
            </a:r>
            <a:r>
              <a:rPr lang="el-GR" dirty="0" smtClean="0"/>
              <a:t>με γλώσσα </a:t>
            </a:r>
            <a:r>
              <a:rPr lang="el-GR" dirty="0" err="1"/>
              <a:t>Scratch</a:t>
            </a:r>
            <a:endParaRPr lang="el-GR" dirty="0"/>
          </a:p>
          <a:p>
            <a:pPr marL="457200" indent="-457200">
              <a:buFont typeface="+mj-lt"/>
              <a:buAutoNum type="arabicPeriod"/>
            </a:pPr>
            <a:r>
              <a:rPr lang="el-GR" dirty="0" smtClean="0"/>
              <a:t>Δραστηριότητα στην </a:t>
            </a:r>
            <a:r>
              <a:rPr lang="el-GR" dirty="0"/>
              <a:t>τάξη ( εφαρμογή αλγορίθμου με χρήση της ηλεκτρονικής πλακέτας Makey Makey).</a:t>
            </a:r>
          </a:p>
          <a:p>
            <a:endParaRPr lang="el-GR" b="1" dirty="0" smtClean="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6391"/>
          <a:stretch/>
        </p:blipFill>
        <p:spPr>
          <a:xfrm>
            <a:off x="2411760" y="5044700"/>
            <a:ext cx="4794636" cy="1445820"/>
          </a:xfrm>
          <a:prstGeom prst="rect">
            <a:avLst/>
          </a:prstGeom>
        </p:spPr>
      </p:pic>
      <p:sp>
        <p:nvSpPr>
          <p:cNvPr id="9" name="Rectangle 8"/>
          <p:cNvSpPr/>
          <p:nvPr/>
        </p:nvSpPr>
        <p:spPr>
          <a:xfrm>
            <a:off x="2506840" y="5041846"/>
            <a:ext cx="4699556" cy="461665"/>
          </a:xfrm>
          <a:prstGeom prst="rect">
            <a:avLst/>
          </a:prstGeom>
        </p:spPr>
        <p:txBody>
          <a:bodyPr wrap="none">
            <a:spAutoFit/>
          </a:bodyPr>
          <a:lstStyle/>
          <a:p>
            <a:r>
              <a:rPr lang="el-GR" u="sng" dirty="0" smtClean="0">
                <a:solidFill>
                  <a:srgbClr val="0000FF"/>
                </a:solidFill>
                <a:ea typeface="Times New Roman" panose="02020603050405020304" pitchFamily="18" charset="0"/>
                <a:hlinkClick r:id="rId5"/>
              </a:rPr>
              <a:t>( </a:t>
            </a:r>
            <a:r>
              <a:rPr lang="en-US" u="sng" dirty="0" smtClean="0">
                <a:solidFill>
                  <a:srgbClr val="0000FF"/>
                </a:solidFill>
                <a:ea typeface="Times New Roman" panose="02020603050405020304" pitchFamily="18" charset="0"/>
                <a:hlinkClick r:id="rId5"/>
              </a:rPr>
              <a:t>https</a:t>
            </a:r>
            <a:r>
              <a:rPr lang="el-GR" u="sng" dirty="0">
                <a:solidFill>
                  <a:srgbClr val="0000FF"/>
                </a:solidFill>
                <a:ea typeface="Times New Roman" panose="02020603050405020304" pitchFamily="18" charset="0"/>
                <a:hlinkClick r:id="rId5"/>
              </a:rPr>
              <a:t>://</a:t>
            </a:r>
            <a:r>
              <a:rPr lang="en-US" u="sng" dirty="0">
                <a:solidFill>
                  <a:srgbClr val="0000FF"/>
                </a:solidFill>
                <a:ea typeface="Times New Roman" panose="02020603050405020304" pitchFamily="18" charset="0"/>
                <a:hlinkClick r:id="rId5"/>
              </a:rPr>
              <a:t>www</a:t>
            </a:r>
            <a:r>
              <a:rPr lang="el-GR" u="sng" dirty="0">
                <a:solidFill>
                  <a:srgbClr val="0000FF"/>
                </a:solidFill>
                <a:ea typeface="Times New Roman" panose="02020603050405020304" pitchFamily="18" charset="0"/>
                <a:hlinkClick r:id="rId5"/>
              </a:rPr>
              <a:t>.</a:t>
            </a:r>
            <a:r>
              <a:rPr lang="en-US" u="sng" dirty="0" err="1">
                <a:solidFill>
                  <a:srgbClr val="0000FF"/>
                </a:solidFill>
                <a:ea typeface="Times New Roman" panose="02020603050405020304" pitchFamily="18" charset="0"/>
                <a:hlinkClick r:id="rId5"/>
              </a:rPr>
              <a:t>tinyurl</a:t>
            </a:r>
            <a:r>
              <a:rPr lang="el-GR" u="sng" dirty="0">
                <a:solidFill>
                  <a:srgbClr val="0000FF"/>
                </a:solidFill>
                <a:ea typeface="Times New Roman" panose="02020603050405020304" pitchFamily="18" charset="0"/>
                <a:hlinkClick r:id="rId5"/>
              </a:rPr>
              <a:t>.</a:t>
            </a:r>
            <a:r>
              <a:rPr lang="en-US" u="sng" dirty="0">
                <a:solidFill>
                  <a:srgbClr val="0000FF"/>
                </a:solidFill>
                <a:ea typeface="Times New Roman" panose="02020603050405020304" pitchFamily="18" charset="0"/>
                <a:hlinkClick r:id="rId5"/>
              </a:rPr>
              <a:t>com</a:t>
            </a:r>
            <a:r>
              <a:rPr lang="el-GR" u="sng" dirty="0">
                <a:solidFill>
                  <a:srgbClr val="0000FF"/>
                </a:solidFill>
                <a:ea typeface="Times New Roman" panose="02020603050405020304" pitchFamily="18" charset="0"/>
                <a:hlinkClick r:id="rId5"/>
              </a:rPr>
              <a:t>/</a:t>
            </a:r>
            <a:r>
              <a:rPr lang="en-US" u="sng" dirty="0" err="1">
                <a:solidFill>
                  <a:srgbClr val="0000FF"/>
                </a:solidFill>
                <a:ea typeface="Times New Roman" panose="02020603050405020304" pitchFamily="18" charset="0"/>
                <a:hlinkClick r:id="rId5"/>
              </a:rPr>
              <a:t>algo</a:t>
            </a:r>
            <a:r>
              <a:rPr lang="el-GR" u="sng" dirty="0" smtClean="0">
                <a:solidFill>
                  <a:srgbClr val="0000FF"/>
                </a:solidFill>
                <a:ea typeface="Times New Roman" panose="02020603050405020304" pitchFamily="18" charset="0"/>
                <a:hlinkClick r:id="rId5"/>
              </a:rPr>
              <a:t>2023</a:t>
            </a:r>
            <a:r>
              <a:rPr lang="el-GR" dirty="0" smtClean="0"/>
              <a:t>)</a:t>
            </a:r>
            <a:endParaRPr lang="el-GR" u="sng" dirty="0">
              <a:solidFill>
                <a:srgbClr val="0000FF"/>
              </a:solidFill>
              <a:ea typeface="Times New Roman" panose="02020603050405020304" pitchFamily="18" charset="0"/>
            </a:endParaRPr>
          </a:p>
        </p:txBody>
      </p:sp>
      <p:sp>
        <p:nvSpPr>
          <p:cNvPr id="10" name="Τίτλος 1"/>
          <p:cNvSpPr txBox="1">
            <a:spLocks/>
          </p:cNvSpPr>
          <p:nvPr/>
        </p:nvSpPr>
        <p:spPr>
          <a:xfrm>
            <a:off x="1187624" y="188640"/>
            <a:ext cx="7956376" cy="7656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l-GR" sz="3200" dirty="0" smtClean="0"/>
              <a:t/>
            </a:r>
            <a:br>
              <a:rPr lang="el-GR" sz="3200" dirty="0" smtClean="0"/>
            </a:br>
            <a:r>
              <a:rPr lang="el-GR" sz="3200" dirty="0" smtClean="0"/>
              <a:t>5. Σχεδιασμός εκπαιδευτικού υλικού</a:t>
            </a:r>
            <a:r>
              <a:rPr lang="en-US" sz="3200" dirty="0" smtClean="0"/>
              <a:t> (7/10)</a:t>
            </a:r>
            <a:endParaRPr lang="el-GR" sz="3200" dirty="0">
              <a:solidFill>
                <a:srgbClr val="FF0000"/>
              </a:solidFill>
            </a:endParaRPr>
          </a:p>
        </p:txBody>
      </p:sp>
    </p:spTree>
    <p:extLst>
      <p:ext uri="{BB962C8B-B14F-4D97-AF65-F5344CB8AC3E}">
        <p14:creationId xmlns:p14="http://schemas.microsoft.com/office/powerpoint/2010/main" val="1261744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4998794" y="1149218"/>
            <a:ext cx="4181718" cy="1415686"/>
          </a:xfrm>
          <a:prstGeom prst="rect">
            <a:avLst/>
          </a:prstGeom>
        </p:spPr>
      </p:pic>
      <p:sp>
        <p:nvSpPr>
          <p:cNvPr id="6" name="TextBox 5"/>
          <p:cNvSpPr txBox="1"/>
          <p:nvPr/>
        </p:nvSpPr>
        <p:spPr>
          <a:xfrm>
            <a:off x="2843808" y="1293876"/>
            <a:ext cx="3570208" cy="707886"/>
          </a:xfrm>
          <a:prstGeom prst="rect">
            <a:avLst/>
          </a:prstGeom>
          <a:noFill/>
        </p:spPr>
        <p:txBody>
          <a:bodyPr wrap="none" rtlCol="0">
            <a:spAutoFit/>
          </a:bodyPr>
          <a:lstStyle/>
          <a:p>
            <a:r>
              <a:rPr lang="el-GR" sz="4000" b="1" dirty="0" smtClean="0">
                <a:latin typeface="Courier New" panose="02070309020205020404" pitchFamily="49" charset="0"/>
                <a:cs typeface="Courier New" panose="02070309020205020404" pitchFamily="49" charset="0"/>
              </a:rPr>
              <a:t>ΠΕΡΙΕΧΟΜΕΝΑ</a:t>
            </a:r>
            <a:endParaRPr lang="el-GR" b="1" dirty="0">
              <a:latin typeface="Courier New" panose="02070309020205020404" pitchFamily="49" charset="0"/>
              <a:cs typeface="Courier New" panose="02070309020205020404" pitchFamily="49" charset="0"/>
            </a:endParaRPr>
          </a:p>
        </p:txBody>
      </p:sp>
      <p:pic>
        <p:nvPicPr>
          <p:cNvPr id="3" name="Picture 2"/>
          <p:cNvPicPr>
            <a:picLocks noChangeAspect="1"/>
          </p:cNvPicPr>
          <p:nvPr/>
        </p:nvPicPr>
        <p:blipFill>
          <a:blip r:embed="rId4"/>
          <a:stretch>
            <a:fillRect/>
          </a:stretch>
        </p:blipFill>
        <p:spPr>
          <a:xfrm>
            <a:off x="843639" y="2111372"/>
            <a:ext cx="2648241" cy="187024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3613779" y="2092112"/>
            <a:ext cx="2648241" cy="187220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6377875" y="2092112"/>
            <a:ext cx="2686782" cy="187731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stretch>
            <a:fillRect/>
          </a:stretch>
        </p:blipFill>
        <p:spPr>
          <a:xfrm>
            <a:off x="805098" y="4237266"/>
            <a:ext cx="2686782" cy="187220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a:stretch>
            <a:fillRect/>
          </a:stretch>
        </p:blipFill>
        <p:spPr>
          <a:xfrm>
            <a:off x="3584909" y="4245367"/>
            <a:ext cx="2676178" cy="185600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a:stretch>
            <a:fillRect/>
          </a:stretch>
        </p:blipFill>
        <p:spPr>
          <a:xfrm>
            <a:off x="6354116" y="4237266"/>
            <a:ext cx="2676178" cy="1877316"/>
          </a:xfrm>
          <a:prstGeom prst="rect">
            <a:avLst/>
          </a:prstGeom>
        </p:spPr>
      </p:pic>
      <p:sp>
        <p:nvSpPr>
          <p:cNvPr id="14" name="Τίτλος 1"/>
          <p:cNvSpPr txBox="1">
            <a:spLocks/>
          </p:cNvSpPr>
          <p:nvPr/>
        </p:nvSpPr>
        <p:spPr>
          <a:xfrm>
            <a:off x="1187624" y="188640"/>
            <a:ext cx="7956376" cy="7656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l-GR" sz="3200" dirty="0" smtClean="0"/>
              <a:t/>
            </a:r>
            <a:br>
              <a:rPr lang="el-GR" sz="3200" dirty="0" smtClean="0"/>
            </a:br>
            <a:r>
              <a:rPr lang="el-GR" sz="3200" dirty="0" smtClean="0"/>
              <a:t>5. Σχεδιασμός εκπαιδευτικού υλικού</a:t>
            </a:r>
            <a:r>
              <a:rPr lang="en-US" sz="3200" dirty="0" smtClean="0"/>
              <a:t> (8/10)</a:t>
            </a:r>
            <a:endParaRPr lang="el-GR" sz="3200" dirty="0">
              <a:solidFill>
                <a:srgbClr val="FF0000"/>
              </a:solidFill>
            </a:endParaRPr>
          </a:p>
        </p:txBody>
      </p:sp>
      <p:sp>
        <p:nvSpPr>
          <p:cNvPr id="16" name="Flowchart: Terminator 15"/>
          <p:cNvSpPr/>
          <p:nvPr/>
        </p:nvSpPr>
        <p:spPr>
          <a:xfrm>
            <a:off x="1187624" y="3788870"/>
            <a:ext cx="1872208" cy="320388"/>
          </a:xfrm>
          <a:prstGeom prst="flowChartTerminator">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Εισαγωγικά στοιχεία</a:t>
            </a:r>
            <a:endParaRPr lang="el-GR" sz="1400" dirty="0">
              <a:solidFill>
                <a:schemeClr val="tx1"/>
              </a:solidFill>
            </a:endParaRPr>
          </a:p>
        </p:txBody>
      </p:sp>
      <p:sp>
        <p:nvSpPr>
          <p:cNvPr id="17" name="Flowchart: Terminator 16"/>
          <p:cNvSpPr/>
          <p:nvPr/>
        </p:nvSpPr>
        <p:spPr>
          <a:xfrm>
            <a:off x="4030301" y="3788870"/>
            <a:ext cx="1872208" cy="320388"/>
          </a:xfrm>
          <a:prstGeom prst="flowChartTerminator">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Αρχική διαφάνεια</a:t>
            </a:r>
            <a:endParaRPr lang="el-GR" sz="1400" dirty="0">
              <a:solidFill>
                <a:schemeClr val="tx1"/>
              </a:solidFill>
            </a:endParaRPr>
          </a:p>
        </p:txBody>
      </p:sp>
      <p:sp>
        <p:nvSpPr>
          <p:cNvPr id="18" name="Flowchart: Terminator 17"/>
          <p:cNvSpPr/>
          <p:nvPr/>
        </p:nvSpPr>
        <p:spPr>
          <a:xfrm>
            <a:off x="6704997" y="3782341"/>
            <a:ext cx="1979234" cy="320388"/>
          </a:xfrm>
          <a:prstGeom prst="flowChartTerminator">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Επεξήγηση εικονιδίων</a:t>
            </a:r>
            <a:endParaRPr lang="el-GR" sz="1400" dirty="0">
              <a:solidFill>
                <a:schemeClr val="tx1"/>
              </a:solidFill>
            </a:endParaRPr>
          </a:p>
        </p:txBody>
      </p:sp>
      <p:sp>
        <p:nvSpPr>
          <p:cNvPr id="19" name="Flowchart: Terminator 18"/>
          <p:cNvSpPr/>
          <p:nvPr/>
        </p:nvSpPr>
        <p:spPr>
          <a:xfrm>
            <a:off x="1231655" y="5950033"/>
            <a:ext cx="1872208" cy="320388"/>
          </a:xfrm>
          <a:prstGeom prst="flowChartTerminator">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Εισαγωγικό βίντεο</a:t>
            </a:r>
            <a:endParaRPr lang="el-GR" sz="1400" dirty="0">
              <a:solidFill>
                <a:schemeClr val="tx1"/>
              </a:solidFill>
            </a:endParaRPr>
          </a:p>
        </p:txBody>
      </p:sp>
      <p:sp>
        <p:nvSpPr>
          <p:cNvPr id="20" name="Flowchart: Terminator 19"/>
          <p:cNvSpPr/>
          <p:nvPr/>
        </p:nvSpPr>
        <p:spPr>
          <a:xfrm>
            <a:off x="3919326" y="5887537"/>
            <a:ext cx="1944216" cy="320388"/>
          </a:xfrm>
          <a:prstGeom prst="flowChartTerminator">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Σελίδες παρουσίασης</a:t>
            </a:r>
            <a:endParaRPr lang="el-GR" sz="1400" dirty="0">
              <a:solidFill>
                <a:schemeClr val="tx1"/>
              </a:solidFill>
            </a:endParaRPr>
          </a:p>
        </p:txBody>
      </p:sp>
      <p:sp>
        <p:nvSpPr>
          <p:cNvPr id="21" name="Flowchart: Terminator 20"/>
          <p:cNvSpPr/>
          <p:nvPr/>
        </p:nvSpPr>
        <p:spPr>
          <a:xfrm>
            <a:off x="6644507" y="5863556"/>
            <a:ext cx="2244780" cy="368350"/>
          </a:xfrm>
          <a:prstGeom prst="flowChartTerminator">
            <a:avLst/>
          </a:prstGeom>
          <a:solidFill>
            <a:srgbClr val="FFAD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Ερωτήσεις αυτοαξιολόγησης</a:t>
            </a:r>
            <a:endParaRPr lang="el-GR" sz="1400" dirty="0">
              <a:solidFill>
                <a:schemeClr val="tx1"/>
              </a:solidFill>
            </a:endParaRPr>
          </a:p>
        </p:txBody>
      </p:sp>
    </p:spTree>
    <p:extLst>
      <p:ext uri="{BB962C8B-B14F-4D97-AF65-F5344CB8AC3E}">
        <p14:creationId xmlns:p14="http://schemas.microsoft.com/office/powerpoint/2010/main" val="19790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74" b="98792" l="773" r="99591"/>
                    </a14:imgEffect>
                  </a14:imgLayer>
                </a14:imgProps>
              </a:ext>
              <a:ext uri="{28A0092B-C50C-407E-A947-70E740481C1C}">
                <a14:useLocalDpi xmlns:a14="http://schemas.microsoft.com/office/drawing/2010/main" val="0"/>
              </a:ext>
            </a:extLst>
          </a:blip>
          <a:stretch>
            <a:fillRect/>
          </a:stretch>
        </p:blipFill>
        <p:spPr>
          <a:xfrm flipH="1">
            <a:off x="1753423" y="1196752"/>
            <a:ext cx="7415808" cy="2510560"/>
          </a:xfrm>
          <a:prstGeom prst="rect">
            <a:avLst/>
          </a:prstGeom>
        </p:spPr>
      </p:pic>
      <p:sp>
        <p:nvSpPr>
          <p:cNvPr id="5" name="TextBox 4"/>
          <p:cNvSpPr txBox="1"/>
          <p:nvPr/>
        </p:nvSpPr>
        <p:spPr>
          <a:xfrm>
            <a:off x="5478448" y="2051128"/>
            <a:ext cx="2117888" cy="954107"/>
          </a:xfrm>
          <a:prstGeom prst="rect">
            <a:avLst/>
          </a:prstGeom>
          <a:noFill/>
        </p:spPr>
        <p:txBody>
          <a:bodyPr wrap="none" rtlCol="0">
            <a:spAutoFit/>
          </a:bodyPr>
          <a:lstStyle/>
          <a:p>
            <a:pPr algn="r"/>
            <a:r>
              <a:rPr lang="el-GR" sz="2800" b="1" dirty="0" smtClean="0">
                <a:latin typeface="Courier New" panose="02070309020205020404" pitchFamily="49" charset="0"/>
                <a:cs typeface="Courier New" panose="02070309020205020404" pitchFamily="49" charset="0"/>
              </a:rPr>
              <a:t>ΕΡΓΑΛΕΙΑ</a:t>
            </a:r>
          </a:p>
          <a:p>
            <a:pPr algn="r"/>
            <a:r>
              <a:rPr lang="el-GR" sz="2800" b="1" dirty="0" smtClean="0">
                <a:latin typeface="Courier New" panose="02070309020205020404" pitchFamily="49" charset="0"/>
                <a:cs typeface="Courier New" panose="02070309020205020404" pitchFamily="49" charset="0"/>
              </a:rPr>
              <a:t>ΛΟΓΙΣΜΙΚΑ</a:t>
            </a:r>
            <a:endParaRPr lang="el-GR" sz="1600" b="1" dirty="0">
              <a:latin typeface="Courier New" panose="02070309020205020404" pitchFamily="49" charset="0"/>
              <a:cs typeface="Courier New" panose="02070309020205020404" pitchFamily="49" charset="0"/>
            </a:endParaRPr>
          </a:p>
        </p:txBody>
      </p:sp>
      <p:sp>
        <p:nvSpPr>
          <p:cNvPr id="6" name="TextBox 5"/>
          <p:cNvSpPr txBox="1"/>
          <p:nvPr/>
        </p:nvSpPr>
        <p:spPr>
          <a:xfrm>
            <a:off x="645293" y="1845512"/>
            <a:ext cx="6520519" cy="2677656"/>
          </a:xfrm>
          <a:prstGeom prst="rect">
            <a:avLst/>
          </a:prstGeom>
          <a:noFill/>
        </p:spPr>
        <p:txBody>
          <a:bodyPr wrap="square" rtlCol="0">
            <a:spAutoFit/>
          </a:bodyPr>
          <a:lstStyle/>
          <a:p>
            <a:pPr marL="342900" indent="-342900">
              <a:buFont typeface="Arial" panose="020B0604020202020204" pitchFamily="34" charset="0"/>
              <a:buChar char="•"/>
            </a:pPr>
            <a:r>
              <a:rPr lang="el-GR" sz="2800" dirty="0" smtClean="0"/>
              <a:t>Λογισμικό </a:t>
            </a:r>
            <a:r>
              <a:rPr lang="en-US" sz="2800" dirty="0" smtClean="0"/>
              <a:t>H5P</a:t>
            </a:r>
          </a:p>
          <a:p>
            <a:pPr marL="342900" indent="-342900">
              <a:buFont typeface="Arial" panose="020B0604020202020204" pitchFamily="34" charset="0"/>
              <a:buChar char="•"/>
            </a:pPr>
            <a:r>
              <a:rPr lang="el-GR" sz="2800" dirty="0" smtClean="0"/>
              <a:t>Πλατφόρμα </a:t>
            </a:r>
            <a:r>
              <a:rPr lang="en-US" sz="2800" dirty="0" smtClean="0"/>
              <a:t>LMS Chamilo</a:t>
            </a:r>
          </a:p>
          <a:p>
            <a:pPr marL="342900" indent="-342900">
              <a:buFont typeface="Arial" panose="020B0604020202020204" pitchFamily="34" charset="0"/>
              <a:buChar char="•"/>
            </a:pPr>
            <a:r>
              <a:rPr lang="en-US" sz="2800" dirty="0" err="1" smtClean="0"/>
              <a:t>Plotagon</a:t>
            </a:r>
            <a:r>
              <a:rPr lang="en-US" sz="2800" dirty="0" smtClean="0"/>
              <a:t> Studio</a:t>
            </a:r>
          </a:p>
          <a:p>
            <a:pPr marL="342900" indent="-342900">
              <a:buFont typeface="Arial" panose="020B0604020202020204" pitchFamily="34" charset="0"/>
              <a:buChar char="•"/>
            </a:pPr>
            <a:r>
              <a:rPr lang="en-US" sz="2800" dirty="0" err="1" smtClean="0"/>
              <a:t>Doodly</a:t>
            </a:r>
            <a:endParaRPr lang="en-US" sz="2800" dirty="0" smtClean="0"/>
          </a:p>
          <a:p>
            <a:pPr marL="342900" indent="-342900">
              <a:buFont typeface="Arial" panose="020B0604020202020204" pitchFamily="34" charset="0"/>
              <a:buChar char="•"/>
            </a:pPr>
            <a:r>
              <a:rPr lang="el-GR" sz="2800" dirty="0" smtClean="0"/>
              <a:t>Περιβάλλον Προγραμματισμού </a:t>
            </a:r>
            <a:r>
              <a:rPr lang="en-US" sz="2800" dirty="0" smtClean="0"/>
              <a:t>Scratch</a:t>
            </a:r>
          </a:p>
          <a:p>
            <a:pPr marL="342900" indent="-342900">
              <a:buFont typeface="Arial" panose="020B0604020202020204" pitchFamily="34" charset="0"/>
              <a:buChar char="•"/>
            </a:pPr>
            <a:r>
              <a:rPr lang="el-GR" sz="2800" dirty="0" smtClean="0"/>
              <a:t>Ηλεκτρονική πλακέτα </a:t>
            </a:r>
            <a:r>
              <a:rPr lang="en-US" sz="2800" dirty="0" smtClean="0"/>
              <a:t>Makey </a:t>
            </a:r>
            <a:r>
              <a:rPr lang="en-US" sz="2800" dirty="0" err="1" smtClean="0"/>
              <a:t>Makey</a:t>
            </a:r>
            <a:endParaRPr lang="el-GR"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5597078"/>
            <a:ext cx="1532168" cy="67926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9414" b="22346"/>
          <a:stretch/>
        </p:blipFill>
        <p:spPr>
          <a:xfrm>
            <a:off x="4471588" y="5640721"/>
            <a:ext cx="2084830" cy="6830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8558" y="5597078"/>
            <a:ext cx="1555930" cy="76759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5429839"/>
            <a:ext cx="887044" cy="93483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3196" y="5548724"/>
            <a:ext cx="767592" cy="76759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0661" y="5429839"/>
            <a:ext cx="1027307" cy="893891"/>
          </a:xfrm>
          <a:prstGeom prst="rect">
            <a:avLst/>
          </a:prstGeom>
        </p:spPr>
      </p:pic>
      <p:sp>
        <p:nvSpPr>
          <p:cNvPr id="13" name="Τίτλος 1"/>
          <p:cNvSpPr>
            <a:spLocks noGrp="1"/>
          </p:cNvSpPr>
          <p:nvPr>
            <p:ph type="title"/>
          </p:nvPr>
        </p:nvSpPr>
        <p:spPr>
          <a:xfrm>
            <a:off x="1187624" y="188640"/>
            <a:ext cx="7956376" cy="765652"/>
          </a:xfrm>
        </p:spPr>
        <p:txBody>
          <a:bodyPr>
            <a:noAutofit/>
          </a:bodyPr>
          <a:lstStyle/>
          <a:p>
            <a:r>
              <a:rPr lang="el-GR" sz="3200" dirty="0"/>
              <a:t/>
            </a:r>
            <a:br>
              <a:rPr lang="el-GR" sz="3200" dirty="0"/>
            </a:br>
            <a:r>
              <a:rPr lang="el-GR" sz="3200" dirty="0"/>
              <a:t>5</a:t>
            </a:r>
            <a:r>
              <a:rPr lang="el-GR" sz="3200" dirty="0" smtClean="0"/>
              <a:t>. Σχεδιασμός εκπαιδευτικού υλικού</a:t>
            </a:r>
            <a:r>
              <a:rPr lang="en-US" sz="3200" dirty="0" smtClean="0"/>
              <a:t> (</a:t>
            </a:r>
            <a:r>
              <a:rPr lang="en-US" sz="3200" dirty="0"/>
              <a:t>9</a:t>
            </a:r>
            <a:r>
              <a:rPr lang="en-US" sz="3200" dirty="0" smtClean="0"/>
              <a:t>/10)</a:t>
            </a:r>
            <a:endParaRPr lang="el-GR" sz="3200" b="1" dirty="0">
              <a:solidFill>
                <a:srgbClr val="FF0000"/>
              </a:solidFill>
            </a:endParaRPr>
          </a:p>
        </p:txBody>
      </p:sp>
    </p:spTree>
    <p:extLst>
      <p:ext uri="{BB962C8B-B14F-4D97-AF65-F5344CB8AC3E}">
        <p14:creationId xmlns:p14="http://schemas.microsoft.com/office/powerpoint/2010/main" val="381631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a:t>
            </a:r>
            <a:r>
              <a:rPr lang="el-GR" sz="3600" dirty="0" smtClean="0"/>
              <a:t>Ευχαριστίες</a:t>
            </a:r>
            <a:endParaRPr lang="el-GR" sz="3600" b="1" dirty="0"/>
          </a:p>
        </p:txBody>
      </p:sp>
      <p:sp>
        <p:nvSpPr>
          <p:cNvPr id="4" name="9 - Ορθογώνιο"/>
          <p:cNvSpPr/>
          <p:nvPr/>
        </p:nvSpPr>
        <p:spPr>
          <a:xfrm>
            <a:off x="827584" y="1556792"/>
            <a:ext cx="6840760" cy="584775"/>
          </a:xfrm>
          <a:prstGeom prst="rect">
            <a:avLst/>
          </a:prstGeom>
        </p:spPr>
        <p:txBody>
          <a:bodyPr wrap="square">
            <a:spAutoFit/>
          </a:bodyPr>
          <a:lstStyle/>
          <a:p>
            <a:r>
              <a:rPr lang="el-GR" sz="3200" dirty="0" smtClean="0"/>
              <a:t>Ιδιαίτερα Ευχαριστώ:</a:t>
            </a:r>
            <a:endParaRPr lang="el-GR" sz="3200" dirty="0"/>
          </a:p>
        </p:txBody>
      </p:sp>
      <p:graphicFrame>
        <p:nvGraphicFramePr>
          <p:cNvPr id="5" name="Diagram 4"/>
          <p:cNvGraphicFramePr/>
          <p:nvPr>
            <p:extLst>
              <p:ext uri="{D42A27DB-BD31-4B8C-83A1-F6EECF244321}">
                <p14:modId xmlns:p14="http://schemas.microsoft.com/office/powerpoint/2010/main" val="826825988"/>
              </p:ext>
            </p:extLst>
          </p:nvPr>
        </p:nvGraphicFramePr>
        <p:xfrm>
          <a:off x="826864" y="21415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5161" y="2996952"/>
            <a:ext cx="1959781" cy="3473624"/>
          </a:xfrm>
          <a:prstGeom prst="rect">
            <a:avLst/>
          </a:prstGeom>
        </p:spPr>
      </p:pic>
    </p:spTree>
    <p:extLst>
      <p:ext uri="{BB962C8B-B14F-4D97-AF65-F5344CB8AC3E}">
        <p14:creationId xmlns:p14="http://schemas.microsoft.com/office/powerpoint/2010/main" val="2629709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6. </a:t>
            </a:r>
            <a:r>
              <a:rPr lang="el-GR" sz="3600" dirty="0" smtClean="0"/>
              <a:t>Μεθοδολογία Έρευνας (1/2)</a:t>
            </a:r>
            <a:endParaRPr lang="el-GR" sz="4000" b="1" dirty="0"/>
          </a:p>
        </p:txBody>
      </p:sp>
      <p:sp>
        <p:nvSpPr>
          <p:cNvPr id="5" name="9 - Ορθογώνιο"/>
          <p:cNvSpPr/>
          <p:nvPr/>
        </p:nvSpPr>
        <p:spPr>
          <a:xfrm>
            <a:off x="683568" y="2074154"/>
            <a:ext cx="7966799" cy="4401205"/>
          </a:xfrm>
          <a:prstGeom prst="rect">
            <a:avLst/>
          </a:prstGeom>
        </p:spPr>
        <p:txBody>
          <a:bodyPr wrap="square">
            <a:spAutoFit/>
          </a:bodyPr>
          <a:lstStyle/>
          <a:p>
            <a:r>
              <a:rPr lang="el-GR" sz="2800" b="1" dirty="0" smtClean="0"/>
              <a:t>Είδος: </a:t>
            </a:r>
            <a:r>
              <a:rPr lang="el-GR" sz="2800" dirty="0" smtClean="0"/>
              <a:t>Ποιοτική Έρευνα</a:t>
            </a:r>
          </a:p>
          <a:p>
            <a:endParaRPr lang="en-US" sz="2800" b="1" dirty="0" smtClean="0"/>
          </a:p>
          <a:p>
            <a:r>
              <a:rPr lang="el-GR" sz="2800" b="1" dirty="0" smtClean="0"/>
              <a:t>Περίοδος: </a:t>
            </a:r>
            <a:r>
              <a:rPr lang="el-GR" sz="2800" dirty="0" smtClean="0"/>
              <a:t>Ιούνιος 2023</a:t>
            </a:r>
          </a:p>
          <a:p>
            <a:endParaRPr lang="en-US" sz="2800" b="1" dirty="0" smtClean="0"/>
          </a:p>
          <a:p>
            <a:r>
              <a:rPr lang="el-GR" sz="2800" b="1" dirty="0" smtClean="0"/>
              <a:t>Δείγμα: </a:t>
            </a:r>
            <a:r>
              <a:rPr lang="el-GR" sz="2800" dirty="0" smtClean="0"/>
              <a:t>Σκόπιμη δειγματοληψία (3 ειδικοί της ΕξΑΕ)</a:t>
            </a:r>
          </a:p>
          <a:p>
            <a:endParaRPr lang="en-US" sz="2800" b="1" dirty="0" smtClean="0"/>
          </a:p>
          <a:p>
            <a:r>
              <a:rPr lang="el-GR" sz="2800" b="1" dirty="0" smtClean="0"/>
              <a:t>Μεθοδολογία: </a:t>
            </a:r>
            <a:r>
              <a:rPr lang="el-GR" sz="2800" dirty="0" smtClean="0"/>
              <a:t>Ποιοτική Ανάλυση Περιεχομένου</a:t>
            </a:r>
            <a:endParaRPr lang="en-US" sz="2800" dirty="0" smtClean="0"/>
          </a:p>
          <a:p>
            <a:endParaRPr lang="en-US" sz="2800" b="1" dirty="0" smtClean="0"/>
          </a:p>
          <a:p>
            <a:r>
              <a:rPr lang="el-GR" sz="2800" b="1" dirty="0" smtClean="0"/>
              <a:t>Μονάδα ανάλυσης: </a:t>
            </a:r>
            <a:r>
              <a:rPr lang="el-GR" sz="2800" dirty="0" smtClean="0"/>
              <a:t>Περίοδος σε συνδυασμό με την απάντηση/βαθμό μέσα από μία 5βάθμια κλίμακα.</a:t>
            </a:r>
          </a:p>
        </p:txBody>
      </p:sp>
      <p:sp>
        <p:nvSpPr>
          <p:cNvPr id="3" name="TextBox 2"/>
          <p:cNvSpPr txBox="1"/>
          <p:nvPr/>
        </p:nvSpPr>
        <p:spPr>
          <a:xfrm>
            <a:off x="1043608" y="1383159"/>
            <a:ext cx="407323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l-GR" dirty="0" smtClean="0"/>
              <a:t>Έρευνα από ειδικούς της ΕξΑΕ</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72200" y="1426082"/>
            <a:ext cx="1512168" cy="2330911"/>
          </a:xfrm>
          <a:prstGeom prst="rect">
            <a:avLst/>
          </a:prstGeom>
        </p:spPr>
      </p:pic>
    </p:spTree>
    <p:extLst>
      <p:ext uri="{BB962C8B-B14F-4D97-AF65-F5344CB8AC3E}">
        <p14:creationId xmlns:p14="http://schemas.microsoft.com/office/powerpoint/2010/main" val="1813676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6. </a:t>
            </a:r>
            <a:r>
              <a:rPr lang="el-GR" sz="3600" dirty="0" smtClean="0"/>
              <a:t>Μεθοδολογία Έρευνας (2/2)</a:t>
            </a:r>
            <a:endParaRPr lang="el-GR" sz="4000" b="1" dirty="0"/>
          </a:p>
        </p:txBody>
      </p:sp>
      <p:sp>
        <p:nvSpPr>
          <p:cNvPr id="5" name="9 - Ορθογώνιο"/>
          <p:cNvSpPr/>
          <p:nvPr/>
        </p:nvSpPr>
        <p:spPr>
          <a:xfrm>
            <a:off x="611560" y="1844824"/>
            <a:ext cx="8038807" cy="4524315"/>
          </a:xfrm>
          <a:prstGeom prst="rect">
            <a:avLst/>
          </a:prstGeom>
        </p:spPr>
        <p:txBody>
          <a:bodyPr wrap="square">
            <a:spAutoFit/>
          </a:bodyPr>
          <a:lstStyle/>
          <a:p>
            <a:r>
              <a:rPr lang="el-GR" sz="3200" b="1" dirty="0" smtClean="0"/>
              <a:t>Είδος: </a:t>
            </a:r>
            <a:r>
              <a:rPr lang="el-GR" sz="3200" dirty="0" smtClean="0"/>
              <a:t>Ποιοτική Έρευνα</a:t>
            </a:r>
          </a:p>
          <a:p>
            <a:r>
              <a:rPr lang="el-GR" sz="3200" b="1" dirty="0" smtClean="0"/>
              <a:t>Ερωτηματολόγιο: </a:t>
            </a:r>
            <a:r>
              <a:rPr lang="el-GR" sz="3200" dirty="0" smtClean="0"/>
              <a:t>Ερωτήσεις Ανοικτού τύπου</a:t>
            </a:r>
          </a:p>
          <a:p>
            <a:r>
              <a:rPr lang="el-GR" sz="3200" b="1" dirty="0" smtClean="0"/>
              <a:t>Περίοδος: </a:t>
            </a:r>
            <a:r>
              <a:rPr lang="el-GR" sz="3200" dirty="0" smtClean="0"/>
              <a:t>Ιούνιος 2023</a:t>
            </a:r>
          </a:p>
          <a:p>
            <a:r>
              <a:rPr lang="el-GR" sz="3200" b="1" dirty="0" smtClean="0"/>
              <a:t>Δείγμα: </a:t>
            </a:r>
            <a:r>
              <a:rPr lang="el-GR" sz="3200" dirty="0" smtClean="0"/>
              <a:t>Σκόπιμη δειγματοληψία (10 μαθητές Ε΄ Δημοτικού)</a:t>
            </a:r>
          </a:p>
          <a:p>
            <a:r>
              <a:rPr lang="el-GR" sz="3200" b="1" dirty="0" smtClean="0"/>
              <a:t>Μεθοδολογία: </a:t>
            </a:r>
            <a:r>
              <a:rPr lang="el-GR" sz="3200" dirty="0" smtClean="0"/>
              <a:t>Ποιοτική Ανάλυση Περιεχομένου</a:t>
            </a:r>
            <a:endParaRPr lang="en-US" sz="3200" dirty="0" smtClean="0"/>
          </a:p>
          <a:p>
            <a:r>
              <a:rPr lang="el-GR" sz="3200" b="1" dirty="0" smtClean="0"/>
              <a:t>Μονάδα ανάλυσης: </a:t>
            </a:r>
            <a:r>
              <a:rPr lang="el-GR" sz="3200" dirty="0" smtClean="0"/>
              <a:t>Περίοδος</a:t>
            </a:r>
          </a:p>
          <a:p>
            <a:r>
              <a:rPr lang="el-GR" sz="3200" b="1" dirty="0" smtClean="0"/>
              <a:t>Λογισμικό: </a:t>
            </a:r>
            <a:r>
              <a:rPr lang="en-US" sz="3200" dirty="0"/>
              <a:t>Atlas</a:t>
            </a:r>
            <a:r>
              <a:rPr lang="el-GR" sz="3200" dirty="0"/>
              <a:t>-</a:t>
            </a:r>
            <a:r>
              <a:rPr lang="en-US" sz="3200" dirty="0" err="1"/>
              <a:t>ti</a:t>
            </a:r>
            <a:r>
              <a:rPr lang="el-GR" sz="3200" dirty="0"/>
              <a:t> (</a:t>
            </a:r>
            <a:r>
              <a:rPr lang="en-US" sz="3200" dirty="0" err="1"/>
              <a:t>ver</a:t>
            </a:r>
            <a:r>
              <a:rPr lang="el-GR" sz="3200" dirty="0"/>
              <a:t>. 7.5.7)</a:t>
            </a:r>
            <a:endParaRPr lang="el-GR" sz="3200" dirty="0" smtClean="0"/>
          </a:p>
        </p:txBody>
      </p:sp>
      <p:sp>
        <p:nvSpPr>
          <p:cNvPr id="3" name="TextBox 2"/>
          <p:cNvSpPr txBox="1"/>
          <p:nvPr/>
        </p:nvSpPr>
        <p:spPr>
          <a:xfrm>
            <a:off x="1405101" y="1383159"/>
            <a:ext cx="280685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l-GR" dirty="0" smtClean="0"/>
              <a:t>Έρευνα από μαθητές</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80312" y="4365104"/>
            <a:ext cx="1070017" cy="1649363"/>
          </a:xfrm>
          <a:prstGeom prst="rect">
            <a:avLst/>
          </a:prstGeom>
        </p:spPr>
      </p:pic>
    </p:spTree>
    <p:extLst>
      <p:ext uri="{BB962C8B-B14F-4D97-AF65-F5344CB8AC3E}">
        <p14:creationId xmlns:p14="http://schemas.microsoft.com/office/powerpoint/2010/main" val="3676569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smtClean="0"/>
              <a:t>7. Αποτελέσματα </a:t>
            </a:r>
            <a:r>
              <a:rPr lang="el-GR" sz="3600" dirty="0"/>
              <a:t>- Κύρια </a:t>
            </a:r>
            <a:r>
              <a:rPr lang="el-GR" sz="3600" dirty="0" smtClean="0"/>
              <a:t>ευρήματα (1/2)</a:t>
            </a:r>
            <a:endParaRPr lang="el-GR" sz="4000" b="1" dirty="0"/>
          </a:p>
        </p:txBody>
      </p:sp>
      <p:graphicFrame>
        <p:nvGraphicFramePr>
          <p:cNvPr id="3" name="Diagram 2"/>
          <p:cNvGraphicFramePr/>
          <p:nvPr>
            <p:extLst>
              <p:ext uri="{D42A27DB-BD31-4B8C-83A1-F6EECF244321}">
                <p14:modId xmlns:p14="http://schemas.microsoft.com/office/powerpoint/2010/main" val="1004045389"/>
              </p:ext>
            </p:extLst>
          </p:nvPr>
        </p:nvGraphicFramePr>
        <p:xfrm>
          <a:off x="339891" y="1700808"/>
          <a:ext cx="87849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095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476672"/>
            <a:ext cx="7776864" cy="576064"/>
          </a:xfrm>
        </p:spPr>
        <p:txBody>
          <a:bodyPr>
            <a:noAutofit/>
          </a:bodyPr>
          <a:lstStyle/>
          <a:p>
            <a:r>
              <a:rPr lang="el-GR" sz="3600" dirty="0" smtClean="0"/>
              <a:t>7. Αποτελέσματα </a:t>
            </a:r>
            <a:r>
              <a:rPr lang="el-GR" sz="3600" dirty="0"/>
              <a:t>- Κύρια </a:t>
            </a:r>
            <a:r>
              <a:rPr lang="el-GR" sz="3600" dirty="0" smtClean="0"/>
              <a:t>ευρήματα (2/2)</a:t>
            </a:r>
            <a:endParaRPr lang="el-GR" sz="4000" b="1" dirty="0"/>
          </a:p>
        </p:txBody>
      </p:sp>
      <p:graphicFrame>
        <p:nvGraphicFramePr>
          <p:cNvPr id="3" name="Diagram 2"/>
          <p:cNvGraphicFramePr/>
          <p:nvPr>
            <p:extLst>
              <p:ext uri="{D42A27DB-BD31-4B8C-83A1-F6EECF244321}">
                <p14:modId xmlns:p14="http://schemas.microsoft.com/office/powerpoint/2010/main" val="1563797170"/>
              </p:ext>
            </p:extLst>
          </p:nvPr>
        </p:nvGraphicFramePr>
        <p:xfrm>
          <a:off x="339891" y="1700808"/>
          <a:ext cx="87849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533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alf Frame 14"/>
          <p:cNvSpPr/>
          <p:nvPr/>
        </p:nvSpPr>
        <p:spPr>
          <a:xfrm>
            <a:off x="791072" y="4962145"/>
            <a:ext cx="3132856" cy="1491191"/>
          </a:xfrm>
          <a:prstGeom prst="halfFrame">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14" name="Half Frame 13"/>
          <p:cNvSpPr/>
          <p:nvPr/>
        </p:nvSpPr>
        <p:spPr>
          <a:xfrm>
            <a:off x="791072" y="3212976"/>
            <a:ext cx="3132856" cy="1648926"/>
          </a:xfrm>
          <a:prstGeom prst="halfFrame">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6" name="Half Frame 5"/>
          <p:cNvSpPr/>
          <p:nvPr/>
        </p:nvSpPr>
        <p:spPr>
          <a:xfrm>
            <a:off x="791072" y="1492042"/>
            <a:ext cx="3132856" cy="1648926"/>
          </a:xfrm>
          <a:prstGeom prst="halfFrame">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2" name="Τίτλος 1"/>
          <p:cNvSpPr>
            <a:spLocks noGrp="1"/>
          </p:cNvSpPr>
          <p:nvPr>
            <p:ph type="title"/>
          </p:nvPr>
        </p:nvSpPr>
        <p:spPr>
          <a:xfrm>
            <a:off x="1367136" y="476672"/>
            <a:ext cx="7453336" cy="576064"/>
          </a:xfrm>
        </p:spPr>
        <p:txBody>
          <a:bodyPr>
            <a:noAutofit/>
          </a:bodyPr>
          <a:lstStyle/>
          <a:p>
            <a:r>
              <a:rPr lang="el-GR" sz="3600" dirty="0" smtClean="0"/>
              <a:t>8. Συμπεράσματα (</a:t>
            </a:r>
            <a:r>
              <a:rPr lang="en-US" sz="3600" dirty="0" smtClean="0"/>
              <a:t>1</a:t>
            </a:r>
            <a:r>
              <a:rPr lang="el-GR" sz="3600" dirty="0" smtClean="0"/>
              <a:t>/5) </a:t>
            </a:r>
            <a:endParaRPr lang="el-GR" sz="4000" b="1" dirty="0"/>
          </a:p>
        </p:txBody>
      </p:sp>
      <p:cxnSp>
        <p:nvCxnSpPr>
          <p:cNvPr id="8" name="Straight Connector 7"/>
          <p:cNvCxnSpPr/>
          <p:nvPr/>
        </p:nvCxnSpPr>
        <p:spPr>
          <a:xfrm>
            <a:off x="1691680" y="3212976"/>
            <a:ext cx="6013176"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665820" y="1492042"/>
            <a:ext cx="7991503" cy="1569660"/>
          </a:xfrm>
          <a:prstGeom prst="rect">
            <a:avLst/>
          </a:prstGeom>
        </p:spPr>
        <p:txBody>
          <a:bodyPr wrap="square">
            <a:spAutoFit/>
          </a:bodyPr>
          <a:lstStyle/>
          <a:p>
            <a:r>
              <a:rPr lang="el-GR" dirty="0" smtClean="0">
                <a:ea typeface="Times New Roman" panose="02020603050405020304" pitchFamily="18" charset="0"/>
              </a:rPr>
              <a:t>Η </a:t>
            </a:r>
            <a:r>
              <a:rPr lang="el-GR" dirty="0">
                <a:ea typeface="Times New Roman" panose="02020603050405020304" pitchFamily="18" charset="0"/>
              </a:rPr>
              <a:t>εφαρμογή της </a:t>
            </a:r>
            <a:r>
              <a:rPr lang="el-GR" b="1" dirty="0">
                <a:ea typeface="Times New Roman" panose="02020603050405020304" pitchFamily="18" charset="0"/>
              </a:rPr>
              <a:t>ανεστραμμένης τάξης </a:t>
            </a:r>
            <a:r>
              <a:rPr lang="el-GR" dirty="0">
                <a:ea typeface="Times New Roman" panose="02020603050405020304" pitchFamily="18" charset="0"/>
              </a:rPr>
              <a:t>βελτιώνει τη </a:t>
            </a:r>
            <a:r>
              <a:rPr lang="el-GR" b="1" dirty="0">
                <a:ea typeface="Times New Roman" panose="02020603050405020304" pitchFamily="18" charset="0"/>
              </a:rPr>
              <a:t>μαθησιακή εμπειρία</a:t>
            </a:r>
            <a:r>
              <a:rPr lang="el-GR" dirty="0">
                <a:ea typeface="Times New Roman" panose="02020603050405020304" pitchFamily="18" charset="0"/>
              </a:rPr>
              <a:t>, αυξάνει την </a:t>
            </a:r>
            <a:r>
              <a:rPr lang="el-GR" b="1" dirty="0">
                <a:ea typeface="Times New Roman" panose="02020603050405020304" pitchFamily="18" charset="0"/>
              </a:rPr>
              <a:t>εμπλοκή των μαθητών </a:t>
            </a:r>
            <a:r>
              <a:rPr lang="el-GR" dirty="0">
                <a:ea typeface="Times New Roman" panose="02020603050405020304" pitchFamily="18" charset="0"/>
              </a:rPr>
              <a:t>και </a:t>
            </a:r>
            <a:r>
              <a:rPr lang="el-GR" b="1" dirty="0">
                <a:ea typeface="Times New Roman" panose="02020603050405020304" pitchFamily="18" charset="0"/>
              </a:rPr>
              <a:t>ενισχύει τη συνεργατική </a:t>
            </a:r>
            <a:r>
              <a:rPr lang="el-GR" b="1" dirty="0" smtClean="0">
                <a:ea typeface="Times New Roman" panose="02020603050405020304" pitchFamily="18" charset="0"/>
              </a:rPr>
              <a:t>μάθηση </a:t>
            </a:r>
            <a:r>
              <a:rPr lang="el-GR" dirty="0" smtClean="0">
                <a:ea typeface="Times New Roman" panose="02020603050405020304" pitchFamily="18" charset="0"/>
              </a:rPr>
              <a:t>(</a:t>
            </a:r>
            <a:r>
              <a:rPr lang="en-US" dirty="0"/>
              <a:t>Giannakos</a:t>
            </a:r>
            <a:r>
              <a:rPr lang="el-GR" dirty="0"/>
              <a:t>, </a:t>
            </a:r>
            <a:r>
              <a:rPr lang="en-US" dirty="0"/>
              <a:t>Sampson </a:t>
            </a:r>
            <a:r>
              <a:rPr lang="el-GR" dirty="0" smtClean="0"/>
              <a:t>&amp; </a:t>
            </a:r>
            <a:r>
              <a:rPr lang="en-US" dirty="0" err="1" smtClean="0"/>
              <a:t>Krogstie</a:t>
            </a:r>
            <a:r>
              <a:rPr lang="el-GR" dirty="0" smtClean="0"/>
              <a:t>, 2018).</a:t>
            </a:r>
            <a:endParaRPr lang="el-GR" dirty="0"/>
          </a:p>
        </p:txBody>
      </p:sp>
      <p:sp>
        <p:nvSpPr>
          <p:cNvPr id="5" name="Rectangle 4"/>
          <p:cNvSpPr/>
          <p:nvPr/>
        </p:nvSpPr>
        <p:spPr>
          <a:xfrm>
            <a:off x="971784" y="4946572"/>
            <a:ext cx="7991503" cy="1200329"/>
          </a:xfrm>
          <a:prstGeom prst="rect">
            <a:avLst/>
          </a:prstGeom>
        </p:spPr>
        <p:txBody>
          <a:bodyPr wrap="square">
            <a:spAutoFit/>
          </a:bodyPr>
          <a:lstStyle/>
          <a:p>
            <a:r>
              <a:rPr lang="el-GR" dirty="0" smtClean="0">
                <a:ea typeface="Times New Roman" panose="02020603050405020304" pitchFamily="18" charset="0"/>
              </a:rPr>
              <a:t>Η </a:t>
            </a:r>
            <a:r>
              <a:rPr lang="el-GR" dirty="0">
                <a:ea typeface="Times New Roman" panose="02020603050405020304" pitchFamily="18" charset="0"/>
              </a:rPr>
              <a:t>παραδοσιακή σχέση μεταξύ δασκάλου-μαθητή αλλάζει και μετατρέπεται σε </a:t>
            </a:r>
            <a:r>
              <a:rPr lang="el-GR" b="1" dirty="0">
                <a:ea typeface="Times New Roman" panose="02020603050405020304" pitchFamily="18" charset="0"/>
              </a:rPr>
              <a:t>δάσκαλο-σχεδιαστή</a:t>
            </a:r>
            <a:r>
              <a:rPr lang="el-GR" dirty="0">
                <a:ea typeface="Times New Roman" panose="02020603050405020304" pitchFamily="18" charset="0"/>
              </a:rPr>
              <a:t> και </a:t>
            </a:r>
            <a:r>
              <a:rPr lang="el-GR" b="1" dirty="0" smtClean="0">
                <a:ea typeface="Times New Roman" panose="02020603050405020304" pitchFamily="18" charset="0"/>
              </a:rPr>
              <a:t>μαθητή-ερευνητή</a:t>
            </a:r>
            <a:r>
              <a:rPr lang="el-GR" dirty="0" smtClean="0">
                <a:ea typeface="Times New Roman" panose="02020603050405020304" pitchFamily="18" charset="0"/>
              </a:rPr>
              <a:t> (</a:t>
            </a:r>
            <a:r>
              <a:rPr lang="en-US" dirty="0" smtClean="0"/>
              <a:t>Chen </a:t>
            </a:r>
            <a:r>
              <a:rPr lang="el-GR" dirty="0" smtClean="0"/>
              <a:t>&amp; </a:t>
            </a:r>
            <a:r>
              <a:rPr lang="en-US" dirty="0" smtClean="0"/>
              <a:t>Lo</a:t>
            </a:r>
            <a:r>
              <a:rPr lang="el-GR" dirty="0" smtClean="0"/>
              <a:t>, 2019).</a:t>
            </a:r>
            <a:endParaRPr lang="el-GR" dirty="0"/>
          </a:p>
        </p:txBody>
      </p:sp>
      <p:cxnSp>
        <p:nvCxnSpPr>
          <p:cNvPr id="9" name="Straight Connector 8"/>
          <p:cNvCxnSpPr/>
          <p:nvPr/>
        </p:nvCxnSpPr>
        <p:spPr>
          <a:xfrm>
            <a:off x="1727176" y="4725144"/>
            <a:ext cx="6013176"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791072" y="3140968"/>
            <a:ext cx="8352928" cy="1569660"/>
          </a:xfrm>
          <a:prstGeom prst="rect">
            <a:avLst/>
          </a:prstGeom>
        </p:spPr>
        <p:txBody>
          <a:bodyPr wrap="square">
            <a:spAutoFit/>
          </a:bodyPr>
          <a:lstStyle/>
          <a:p>
            <a:r>
              <a:rPr lang="el-GR" dirty="0">
                <a:ea typeface="Times New Roman" panose="02020603050405020304" pitchFamily="18" charset="0"/>
              </a:rPr>
              <a:t>Τ</a:t>
            </a:r>
            <a:r>
              <a:rPr lang="el-GR" dirty="0" smtClean="0">
                <a:ea typeface="Times New Roman" panose="02020603050405020304" pitchFamily="18" charset="0"/>
              </a:rPr>
              <a:t>όσο </a:t>
            </a:r>
            <a:r>
              <a:rPr lang="el-GR" dirty="0">
                <a:ea typeface="Times New Roman" panose="02020603050405020304" pitchFamily="18" charset="0"/>
              </a:rPr>
              <a:t>η πλακέτα </a:t>
            </a:r>
            <a:r>
              <a:rPr lang="en-US" dirty="0">
                <a:ea typeface="Times New Roman" panose="02020603050405020304" pitchFamily="18" charset="0"/>
              </a:rPr>
              <a:t>Makey </a:t>
            </a:r>
            <a:r>
              <a:rPr lang="en-US" dirty="0" err="1">
                <a:ea typeface="Times New Roman" panose="02020603050405020304" pitchFamily="18" charset="0"/>
              </a:rPr>
              <a:t>M</a:t>
            </a:r>
            <a:r>
              <a:rPr lang="en-US" dirty="0" err="1" smtClean="0">
                <a:ea typeface="Times New Roman" panose="02020603050405020304" pitchFamily="18" charset="0"/>
              </a:rPr>
              <a:t>akey</a:t>
            </a:r>
            <a:r>
              <a:rPr lang="en-US" dirty="0" smtClean="0">
                <a:ea typeface="Times New Roman" panose="02020603050405020304" pitchFamily="18" charset="0"/>
              </a:rPr>
              <a:t> </a:t>
            </a:r>
            <a:r>
              <a:rPr lang="el-GR" dirty="0" smtClean="0">
                <a:ea typeface="Times New Roman" panose="02020603050405020304" pitchFamily="18" charset="0"/>
              </a:rPr>
              <a:t> </a:t>
            </a:r>
            <a:r>
              <a:rPr lang="el-GR" dirty="0">
                <a:ea typeface="Times New Roman" panose="02020603050405020304" pitchFamily="18" charset="0"/>
              </a:rPr>
              <a:t>όσο και τα υπόλοιπα τεχνολογικά μέσα που </a:t>
            </a:r>
            <a:r>
              <a:rPr lang="el-GR" dirty="0" smtClean="0">
                <a:ea typeface="Times New Roman" panose="02020603050405020304" pitchFamily="18" charset="0"/>
              </a:rPr>
              <a:t>χρησιμοποιήθηκαν</a:t>
            </a:r>
            <a:r>
              <a:rPr lang="en-US" dirty="0" smtClean="0">
                <a:ea typeface="Times New Roman" panose="02020603050405020304" pitchFamily="18" charset="0"/>
              </a:rPr>
              <a:t> (</a:t>
            </a:r>
            <a:r>
              <a:rPr lang="el-GR" dirty="0" smtClean="0">
                <a:ea typeface="Times New Roman" panose="02020603050405020304" pitchFamily="18" charset="0"/>
              </a:rPr>
              <a:t>λόγω της πρακτικής τους φύσης</a:t>
            </a:r>
            <a:r>
              <a:rPr lang="en-US" dirty="0" smtClean="0">
                <a:ea typeface="Times New Roman" panose="02020603050405020304" pitchFamily="18" charset="0"/>
              </a:rPr>
              <a:t>)</a:t>
            </a:r>
            <a:r>
              <a:rPr lang="el-GR" dirty="0" smtClean="0">
                <a:ea typeface="Times New Roman" panose="02020603050405020304" pitchFamily="18" charset="0"/>
              </a:rPr>
              <a:t>, </a:t>
            </a:r>
            <a:r>
              <a:rPr lang="el-GR" dirty="0">
                <a:ea typeface="Times New Roman" panose="02020603050405020304" pitchFamily="18" charset="0"/>
              </a:rPr>
              <a:t>παρείχαν ένα </a:t>
            </a:r>
            <a:r>
              <a:rPr lang="el-GR" b="1" dirty="0">
                <a:ea typeface="Times New Roman" panose="02020603050405020304" pitchFamily="18" charset="0"/>
              </a:rPr>
              <a:t>διασκεδαστικό περιβάλλον μάθησης </a:t>
            </a:r>
            <a:r>
              <a:rPr lang="el-GR" dirty="0">
                <a:ea typeface="Times New Roman" panose="02020603050405020304" pitchFamily="18" charset="0"/>
              </a:rPr>
              <a:t>που </a:t>
            </a:r>
            <a:r>
              <a:rPr lang="el-GR" b="1" dirty="0">
                <a:ea typeface="Times New Roman" panose="02020603050405020304" pitchFamily="18" charset="0"/>
              </a:rPr>
              <a:t>παρακινεί τους μαθητές </a:t>
            </a:r>
            <a:r>
              <a:rPr lang="el-GR" dirty="0">
                <a:ea typeface="Times New Roman" panose="02020603050405020304" pitchFamily="18" charset="0"/>
              </a:rPr>
              <a:t>να μάθουν </a:t>
            </a:r>
            <a:r>
              <a:rPr lang="el-GR" dirty="0" smtClean="0">
                <a:ea typeface="Times New Roman" panose="02020603050405020304" pitchFamily="18" charset="0"/>
              </a:rPr>
              <a:t>(</a:t>
            </a:r>
            <a:r>
              <a:rPr lang="el-GR" dirty="0" err="1">
                <a:ea typeface="Times New Roman" panose="02020603050405020304" pitchFamily="18" charset="0"/>
              </a:rPr>
              <a:t>Eguchi</a:t>
            </a:r>
            <a:r>
              <a:rPr lang="el-GR" dirty="0">
                <a:ea typeface="Times New Roman" panose="02020603050405020304" pitchFamily="18" charset="0"/>
              </a:rPr>
              <a:t> &amp; </a:t>
            </a:r>
            <a:r>
              <a:rPr lang="el-GR" dirty="0" err="1">
                <a:ea typeface="Times New Roman" panose="02020603050405020304" pitchFamily="18" charset="0"/>
              </a:rPr>
              <a:t>Uribe</a:t>
            </a:r>
            <a:r>
              <a:rPr lang="el-GR" dirty="0">
                <a:ea typeface="Times New Roman" panose="02020603050405020304" pitchFamily="18" charset="0"/>
              </a:rPr>
              <a:t>, 2017).</a:t>
            </a:r>
            <a:endParaRPr lang="el-GR" dirty="0"/>
          </a:p>
        </p:txBody>
      </p:sp>
    </p:spTree>
    <p:extLst>
      <p:ext uri="{BB962C8B-B14F-4D97-AF65-F5344CB8AC3E}">
        <p14:creationId xmlns:p14="http://schemas.microsoft.com/office/powerpoint/2010/main" val="2368837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alf Frame 11"/>
          <p:cNvSpPr/>
          <p:nvPr/>
        </p:nvSpPr>
        <p:spPr>
          <a:xfrm>
            <a:off x="791072" y="3711807"/>
            <a:ext cx="3132856" cy="2610871"/>
          </a:xfrm>
          <a:prstGeom prst="halfFrame">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11" name="Half Frame 10"/>
          <p:cNvSpPr/>
          <p:nvPr/>
        </p:nvSpPr>
        <p:spPr>
          <a:xfrm>
            <a:off x="791072" y="1492042"/>
            <a:ext cx="3132856" cy="2008966"/>
          </a:xfrm>
          <a:prstGeom prst="halfFrame">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tx1"/>
              </a:solidFill>
            </a:endParaRPr>
          </a:p>
        </p:txBody>
      </p:sp>
      <p:sp>
        <p:nvSpPr>
          <p:cNvPr id="2" name="Τίτλος 1"/>
          <p:cNvSpPr>
            <a:spLocks noGrp="1"/>
          </p:cNvSpPr>
          <p:nvPr>
            <p:ph type="title"/>
          </p:nvPr>
        </p:nvSpPr>
        <p:spPr>
          <a:xfrm>
            <a:off x="1367136" y="476672"/>
            <a:ext cx="7453336" cy="576064"/>
          </a:xfrm>
        </p:spPr>
        <p:txBody>
          <a:bodyPr>
            <a:noAutofit/>
          </a:bodyPr>
          <a:lstStyle/>
          <a:p>
            <a:r>
              <a:rPr lang="el-GR" sz="3600" dirty="0" smtClean="0"/>
              <a:t>8. Συμπεράσματα (</a:t>
            </a:r>
            <a:r>
              <a:rPr lang="en-US" sz="3600" dirty="0" smtClean="0"/>
              <a:t>2</a:t>
            </a:r>
            <a:r>
              <a:rPr lang="el-GR" sz="3600" dirty="0" smtClean="0"/>
              <a:t>/5) </a:t>
            </a:r>
            <a:endParaRPr lang="el-GR" sz="4000" b="1" dirty="0"/>
          </a:p>
        </p:txBody>
      </p:sp>
      <p:sp>
        <p:nvSpPr>
          <p:cNvPr id="3" name="TextBox 2"/>
          <p:cNvSpPr txBox="1"/>
          <p:nvPr/>
        </p:nvSpPr>
        <p:spPr>
          <a:xfrm>
            <a:off x="827584" y="1412776"/>
            <a:ext cx="7992888" cy="1938992"/>
          </a:xfrm>
          <a:prstGeom prst="rect">
            <a:avLst/>
          </a:prstGeom>
          <a:noFill/>
        </p:spPr>
        <p:txBody>
          <a:bodyPr wrap="square" rtlCol="0">
            <a:spAutoFit/>
          </a:bodyPr>
          <a:lstStyle/>
          <a:p>
            <a:r>
              <a:rPr lang="el-GR" dirty="0" smtClean="0"/>
              <a:t>Μέσα </a:t>
            </a:r>
            <a:r>
              <a:rPr lang="el-GR" dirty="0"/>
              <a:t>από την μελέτη των ψηφιακών διδακτικών ενοτήτων οι μαθητές κατάφεραν να εξερευνήσουν πώς </a:t>
            </a:r>
            <a:r>
              <a:rPr lang="el-GR" dirty="0" smtClean="0"/>
              <a:t>λειτουργούν οι αλγόριθμοι, ενώ </a:t>
            </a:r>
            <a:r>
              <a:rPr lang="el-GR" dirty="0"/>
              <a:t>με την πλακέτα </a:t>
            </a:r>
            <a:r>
              <a:rPr lang="en-US" dirty="0"/>
              <a:t>Makey </a:t>
            </a:r>
            <a:r>
              <a:rPr lang="en-US" dirty="0" err="1"/>
              <a:t>Makey</a:t>
            </a:r>
            <a:r>
              <a:rPr lang="en-US" dirty="0"/>
              <a:t> </a:t>
            </a:r>
            <a:r>
              <a:rPr lang="el-GR" dirty="0"/>
              <a:t>κατάφεραν να </a:t>
            </a:r>
            <a:r>
              <a:rPr lang="el-GR" dirty="0" smtClean="0"/>
              <a:t>τους </a:t>
            </a:r>
            <a:r>
              <a:rPr lang="el-GR" b="1" dirty="0"/>
              <a:t>συσχετίσουν με </a:t>
            </a:r>
            <a:r>
              <a:rPr lang="el-GR" b="1" dirty="0" smtClean="0"/>
              <a:t>την </a:t>
            </a:r>
            <a:r>
              <a:rPr lang="el-GR" b="1" dirty="0"/>
              <a:t>πραγματική ζωή </a:t>
            </a:r>
            <a:r>
              <a:rPr lang="el-GR" dirty="0"/>
              <a:t>και </a:t>
            </a:r>
            <a:r>
              <a:rPr lang="el-GR" dirty="0" smtClean="0"/>
              <a:t>να αποκτήσουν </a:t>
            </a:r>
            <a:r>
              <a:rPr lang="el-GR" b="1" dirty="0"/>
              <a:t>κίνητρο για μελέτη </a:t>
            </a:r>
            <a:r>
              <a:rPr lang="el-GR" dirty="0"/>
              <a:t>(</a:t>
            </a:r>
            <a:r>
              <a:rPr lang="en-US" dirty="0" err="1"/>
              <a:t>Eguchi</a:t>
            </a:r>
            <a:r>
              <a:rPr lang="el-GR" dirty="0"/>
              <a:t>, 2014</a:t>
            </a:r>
            <a:r>
              <a:rPr lang="el-GR" dirty="0" smtClean="0"/>
              <a:t>).</a:t>
            </a:r>
            <a:endParaRPr lang="el-GR" dirty="0"/>
          </a:p>
        </p:txBody>
      </p:sp>
      <p:sp>
        <p:nvSpPr>
          <p:cNvPr id="6" name="Rectangle 5"/>
          <p:cNvSpPr/>
          <p:nvPr/>
        </p:nvSpPr>
        <p:spPr>
          <a:xfrm>
            <a:off x="821466" y="3573016"/>
            <a:ext cx="7999006" cy="2677656"/>
          </a:xfrm>
          <a:prstGeom prst="rect">
            <a:avLst/>
          </a:prstGeom>
        </p:spPr>
        <p:txBody>
          <a:bodyPr wrap="square">
            <a:spAutoFit/>
          </a:bodyPr>
          <a:lstStyle/>
          <a:p>
            <a:r>
              <a:rPr lang="el-GR" dirty="0">
                <a:ea typeface="Times New Roman" panose="02020603050405020304" pitchFamily="18" charset="0"/>
              </a:rPr>
              <a:t> </a:t>
            </a:r>
            <a:r>
              <a:rPr lang="el-GR" b="1" dirty="0" smtClean="0">
                <a:ea typeface="Times New Roman" panose="02020603050405020304" pitchFamily="18" charset="0"/>
              </a:rPr>
              <a:t>Η </a:t>
            </a:r>
            <a:r>
              <a:rPr lang="el-GR" b="1" dirty="0">
                <a:ea typeface="Times New Roman" panose="02020603050405020304" pitchFamily="18" charset="0"/>
              </a:rPr>
              <a:t>ανάπτυξη αλγοριθμικής </a:t>
            </a:r>
            <a:r>
              <a:rPr lang="el-GR" dirty="0">
                <a:ea typeface="Times New Roman" panose="02020603050405020304" pitchFamily="18" charset="0"/>
              </a:rPr>
              <a:t>και υπολογιστικής σκέψης από τους μαθητές είναι πολύ σημαντική για την πρόοδό τους αφού τους βοηθάει </a:t>
            </a:r>
            <a:r>
              <a:rPr lang="el-GR" b="1" dirty="0">
                <a:ea typeface="Times New Roman" panose="02020603050405020304" pitchFamily="18" charset="0"/>
              </a:rPr>
              <a:t>να αναλύουν </a:t>
            </a:r>
            <a:r>
              <a:rPr lang="el-GR" dirty="0">
                <a:ea typeface="Times New Roman" panose="02020603050405020304" pitchFamily="18" charset="0"/>
              </a:rPr>
              <a:t>και να </a:t>
            </a:r>
            <a:r>
              <a:rPr lang="el-GR" b="1" dirty="0">
                <a:ea typeface="Times New Roman" panose="02020603050405020304" pitchFamily="18" charset="0"/>
              </a:rPr>
              <a:t>επεξεργάζονται</a:t>
            </a:r>
            <a:r>
              <a:rPr lang="el-GR" dirty="0">
                <a:ea typeface="Times New Roman" panose="02020603050405020304" pitchFamily="18" charset="0"/>
              </a:rPr>
              <a:t> με συστηματικό τρόπο, </a:t>
            </a:r>
            <a:r>
              <a:rPr lang="el-GR" b="1" dirty="0">
                <a:ea typeface="Times New Roman" panose="02020603050405020304" pitchFamily="18" charset="0"/>
              </a:rPr>
              <a:t>αποτελεσματικά</a:t>
            </a:r>
            <a:r>
              <a:rPr lang="el-GR" dirty="0">
                <a:ea typeface="Times New Roman" panose="02020603050405020304" pitchFamily="18" charset="0"/>
              </a:rPr>
              <a:t> τόσο τα δεδομένα και τις πληροφορίες που λαμβάνουν από το περιβάλλον όσο και τις διάφορες προκλήσεις που </a:t>
            </a:r>
            <a:r>
              <a:rPr lang="el-GR" b="1" dirty="0">
                <a:ea typeface="Times New Roman" panose="02020603050405020304" pitchFamily="18" charset="0"/>
              </a:rPr>
              <a:t>καλούνται να αντιμετωπίσουν</a:t>
            </a:r>
            <a:r>
              <a:rPr lang="el-GR" dirty="0">
                <a:ea typeface="Times New Roman" panose="02020603050405020304" pitchFamily="18" charset="0"/>
              </a:rPr>
              <a:t> (</a:t>
            </a:r>
            <a:r>
              <a:rPr lang="el-GR" dirty="0" err="1">
                <a:ea typeface="Times New Roman" panose="02020603050405020304" pitchFamily="18" charset="0"/>
              </a:rPr>
              <a:t>Lu</a:t>
            </a:r>
            <a:r>
              <a:rPr lang="el-GR" dirty="0">
                <a:ea typeface="Times New Roman" panose="02020603050405020304" pitchFamily="18" charset="0"/>
              </a:rPr>
              <a:t> &amp; </a:t>
            </a:r>
            <a:r>
              <a:rPr lang="el-GR" dirty="0" err="1">
                <a:ea typeface="Times New Roman" panose="02020603050405020304" pitchFamily="18" charset="0"/>
              </a:rPr>
              <a:t>Fletche</a:t>
            </a:r>
            <a:r>
              <a:rPr lang="en-US" dirty="0" smtClean="0">
                <a:ea typeface="Times New Roman" panose="02020603050405020304" pitchFamily="18" charset="0"/>
              </a:rPr>
              <a:t>r</a:t>
            </a:r>
            <a:r>
              <a:rPr lang="el-GR" dirty="0" smtClean="0">
                <a:ea typeface="Times New Roman" panose="02020603050405020304" pitchFamily="18" charset="0"/>
              </a:rPr>
              <a:t>, </a:t>
            </a:r>
            <a:r>
              <a:rPr lang="el-GR" dirty="0">
                <a:ea typeface="Times New Roman" panose="02020603050405020304" pitchFamily="18" charset="0"/>
              </a:rPr>
              <a:t>2009).</a:t>
            </a:r>
            <a:endParaRPr lang="el-GR" dirty="0"/>
          </a:p>
        </p:txBody>
      </p:sp>
      <p:cxnSp>
        <p:nvCxnSpPr>
          <p:cNvPr id="8" name="Straight Connector 7"/>
          <p:cNvCxnSpPr/>
          <p:nvPr/>
        </p:nvCxnSpPr>
        <p:spPr>
          <a:xfrm>
            <a:off x="1511152" y="3501008"/>
            <a:ext cx="601317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04983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67136" y="476672"/>
            <a:ext cx="7453336" cy="576064"/>
          </a:xfrm>
        </p:spPr>
        <p:txBody>
          <a:bodyPr>
            <a:noAutofit/>
          </a:bodyPr>
          <a:lstStyle/>
          <a:p>
            <a:r>
              <a:rPr lang="el-GR" sz="3600" dirty="0" smtClean="0"/>
              <a:t>8. Συμπεράσματα (3/5) </a:t>
            </a:r>
            <a:endParaRPr lang="el-GR" sz="4000" b="1" dirty="0"/>
          </a:p>
        </p:txBody>
      </p:sp>
      <p:sp>
        <p:nvSpPr>
          <p:cNvPr id="4" name="Rectangle 3"/>
          <p:cNvSpPr/>
          <p:nvPr/>
        </p:nvSpPr>
        <p:spPr>
          <a:xfrm>
            <a:off x="611559" y="1628800"/>
            <a:ext cx="8352928" cy="3046988"/>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el-GR" dirty="0">
                <a:ea typeface="Times New Roman" panose="02020603050405020304" pitchFamily="18" charset="0"/>
              </a:rPr>
              <a:t>Κ</a:t>
            </a:r>
            <a:r>
              <a:rPr lang="el-GR" dirty="0" smtClean="0">
                <a:ea typeface="Times New Roman" panose="02020603050405020304" pitchFamily="18" charset="0"/>
              </a:rPr>
              <a:t>ατά </a:t>
            </a:r>
            <a:r>
              <a:rPr lang="el-GR" dirty="0">
                <a:ea typeface="Times New Roman" panose="02020603050405020304" pitchFamily="18" charset="0"/>
              </a:rPr>
              <a:t>τη σχεδίαση των διδακτικών ενοτήτων επιλέχθηκε σκόπιμα να </a:t>
            </a:r>
            <a:r>
              <a:rPr lang="el-GR" dirty="0" err="1">
                <a:ea typeface="Times New Roman" panose="02020603050405020304" pitchFamily="18" charset="0"/>
              </a:rPr>
              <a:t>περιγραφούν</a:t>
            </a:r>
            <a:r>
              <a:rPr lang="el-GR" dirty="0">
                <a:ea typeface="Times New Roman" panose="02020603050405020304" pitchFamily="18" charset="0"/>
              </a:rPr>
              <a:t> </a:t>
            </a:r>
            <a:r>
              <a:rPr lang="el-GR" b="1" dirty="0">
                <a:ea typeface="Times New Roman" panose="02020603050405020304" pitchFamily="18" charset="0"/>
              </a:rPr>
              <a:t>προβλήματα υπαρκτά</a:t>
            </a:r>
            <a:r>
              <a:rPr lang="el-GR" dirty="0">
                <a:ea typeface="Times New Roman" panose="02020603050405020304" pitchFamily="18" charset="0"/>
              </a:rPr>
              <a:t> από την </a:t>
            </a:r>
            <a:r>
              <a:rPr lang="el-GR" b="1" dirty="0">
                <a:ea typeface="Times New Roman" panose="02020603050405020304" pitchFamily="18" charset="0"/>
              </a:rPr>
              <a:t>καθημερινότητα</a:t>
            </a:r>
            <a:r>
              <a:rPr lang="el-GR" dirty="0">
                <a:ea typeface="Times New Roman" panose="02020603050405020304" pitchFamily="18" charset="0"/>
              </a:rPr>
              <a:t> των μαθητών ώστε να ενθαρρυνθούν οι μαθητές να </a:t>
            </a:r>
            <a:r>
              <a:rPr lang="el-GR" b="1" dirty="0">
                <a:ea typeface="Times New Roman" panose="02020603050405020304" pitchFamily="18" charset="0"/>
              </a:rPr>
              <a:t>επιλύουν</a:t>
            </a:r>
            <a:r>
              <a:rPr lang="el-GR" dirty="0">
                <a:ea typeface="Times New Roman" panose="02020603050405020304" pitchFamily="18" charset="0"/>
              </a:rPr>
              <a:t> καθημερινά προβλήματα και κατ’ επέκταση </a:t>
            </a:r>
            <a:r>
              <a:rPr lang="el-GR" b="1" dirty="0">
                <a:ea typeface="Times New Roman" panose="02020603050405020304" pitchFamily="18" charset="0"/>
              </a:rPr>
              <a:t>δημιουργούν λύσεις </a:t>
            </a:r>
            <a:r>
              <a:rPr lang="el-GR" dirty="0">
                <a:ea typeface="Times New Roman" panose="02020603050405020304" pitchFamily="18" charset="0"/>
              </a:rPr>
              <a:t>σε ένα συνεργατικό περιβάλλον. Αυτό μπορεί να προσφέρει ουσιαστικά αποτελέσματα </a:t>
            </a:r>
            <a:r>
              <a:rPr lang="el-GR" dirty="0" smtClean="0">
                <a:ea typeface="Times New Roman" panose="02020603050405020304" pitchFamily="18" charset="0"/>
              </a:rPr>
              <a:t>στη </a:t>
            </a:r>
            <a:r>
              <a:rPr lang="el-GR" dirty="0">
                <a:ea typeface="Times New Roman" panose="02020603050405020304" pitchFamily="18" charset="0"/>
              </a:rPr>
              <a:t>ζωή </a:t>
            </a:r>
            <a:r>
              <a:rPr lang="el-GR" dirty="0" smtClean="0">
                <a:ea typeface="Times New Roman" panose="02020603050405020304" pitchFamily="18" charset="0"/>
              </a:rPr>
              <a:t>τους </a:t>
            </a:r>
            <a:r>
              <a:rPr lang="el-GR" dirty="0">
                <a:ea typeface="Times New Roman" panose="02020603050405020304" pitchFamily="18" charset="0"/>
              </a:rPr>
              <a:t>σε ευθυγράμμιση με την κατεύθυνση για την </a:t>
            </a:r>
            <a:r>
              <a:rPr lang="el-GR" b="1" dirty="0">
                <a:ea typeface="Times New Roman" panose="02020603050405020304" pitchFamily="18" charset="0"/>
              </a:rPr>
              <a:t>ενδυνάμωση της καινοτομίας των νέων </a:t>
            </a:r>
            <a:r>
              <a:rPr lang="el-GR" dirty="0">
                <a:ea typeface="Times New Roman" panose="02020603050405020304" pitchFamily="18" charset="0"/>
              </a:rPr>
              <a:t>όπως προτείνεται από τη </a:t>
            </a:r>
            <a:r>
              <a:rPr lang="en-US" dirty="0">
                <a:ea typeface="Times New Roman" panose="02020603050405020304" pitchFamily="18" charset="0"/>
              </a:rPr>
              <a:t>UNICEF</a:t>
            </a:r>
            <a:r>
              <a:rPr lang="el-GR" dirty="0">
                <a:ea typeface="Times New Roman" panose="02020603050405020304" pitchFamily="18" charset="0"/>
              </a:rPr>
              <a:t> (</a:t>
            </a:r>
            <a:r>
              <a:rPr lang="en-US" dirty="0">
                <a:ea typeface="Times New Roman" panose="02020603050405020304" pitchFamily="18" charset="0"/>
              </a:rPr>
              <a:t>UNICEF</a:t>
            </a:r>
            <a:r>
              <a:rPr lang="el-GR" dirty="0">
                <a:ea typeface="Times New Roman" panose="02020603050405020304" pitchFamily="18" charset="0"/>
              </a:rPr>
              <a:t>, 2016).</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285" y="4706620"/>
            <a:ext cx="2657475" cy="1724025"/>
          </a:xfrm>
          <a:prstGeom prst="rect">
            <a:avLst/>
          </a:prstGeom>
        </p:spPr>
      </p:pic>
    </p:spTree>
    <p:extLst>
      <p:ext uri="{BB962C8B-B14F-4D97-AF65-F5344CB8AC3E}">
        <p14:creationId xmlns:p14="http://schemas.microsoft.com/office/powerpoint/2010/main" val="334842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67136" y="476672"/>
            <a:ext cx="7453336" cy="576064"/>
          </a:xfrm>
        </p:spPr>
        <p:txBody>
          <a:bodyPr>
            <a:noAutofit/>
          </a:bodyPr>
          <a:lstStyle/>
          <a:p>
            <a:r>
              <a:rPr lang="el-GR" sz="3600" dirty="0" smtClean="0"/>
              <a:t>8. Συμπεράσματα (4/5) </a:t>
            </a:r>
            <a:endParaRPr lang="el-GR" sz="4000" b="1" dirty="0"/>
          </a:p>
        </p:txBody>
      </p:sp>
      <p:sp>
        <p:nvSpPr>
          <p:cNvPr id="3" name="TextBox 2"/>
          <p:cNvSpPr txBox="1"/>
          <p:nvPr/>
        </p:nvSpPr>
        <p:spPr>
          <a:xfrm>
            <a:off x="1985450" y="1815207"/>
            <a:ext cx="6258958"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b="1" dirty="0" smtClean="0"/>
              <a:t>         </a:t>
            </a:r>
            <a:r>
              <a:rPr lang="el-GR" b="1" dirty="0" smtClean="0"/>
              <a:t>Περιορισμοί κατά την πρακτική εφαρμογή</a:t>
            </a:r>
            <a:endParaRPr lang="el-GR" b="1" dirty="0"/>
          </a:p>
        </p:txBody>
      </p:sp>
      <p:sp>
        <p:nvSpPr>
          <p:cNvPr id="5" name="TextBox 4"/>
          <p:cNvSpPr txBox="1"/>
          <p:nvPr/>
        </p:nvSpPr>
        <p:spPr>
          <a:xfrm>
            <a:off x="1043608" y="3079157"/>
            <a:ext cx="7570857" cy="2308324"/>
          </a:xfrm>
          <a:prstGeom prst="rect">
            <a:avLst/>
          </a:prstGeom>
          <a:noFill/>
        </p:spPr>
        <p:txBody>
          <a:bodyPr wrap="square" rtlCol="0">
            <a:spAutoFit/>
          </a:bodyPr>
          <a:lstStyle/>
          <a:p>
            <a:pPr marL="342900" indent="-342900">
              <a:buFont typeface="Arial" panose="020B0604020202020204" pitchFamily="34" charset="0"/>
              <a:buChar char="•"/>
            </a:pPr>
            <a:r>
              <a:rPr lang="el-GR" dirty="0" smtClean="0"/>
              <a:t>Απενεργοποιήθηκε η λειτουργία του </a:t>
            </a:r>
            <a:r>
              <a:rPr lang="en-US" dirty="0" smtClean="0"/>
              <a:t>forum </a:t>
            </a:r>
            <a:r>
              <a:rPr lang="el-GR" dirty="0" smtClean="0"/>
              <a:t>προκειμένου να διασφαλιστεί ευκολία πρόσβασης (περιβάλλον </a:t>
            </a:r>
            <a:r>
              <a:rPr lang="en-US" dirty="0" smtClean="0"/>
              <a:t>guest</a:t>
            </a:r>
            <a:r>
              <a:rPr lang="el-GR" dirty="0" smtClean="0"/>
              <a:t>, χωρίς όνομα χρήστη και κωδικό</a:t>
            </a:r>
            <a:r>
              <a:rPr lang="en-US" dirty="0" smtClean="0"/>
              <a:t>)</a:t>
            </a:r>
            <a:r>
              <a:rPr lang="el-GR" dirty="0" smtClean="0"/>
              <a:t>.</a:t>
            </a:r>
          </a:p>
          <a:p>
            <a:pPr marL="342900" indent="-342900">
              <a:buFont typeface="Arial" panose="020B0604020202020204" pitchFamily="34" charset="0"/>
              <a:buChar char="•"/>
            </a:pPr>
            <a:r>
              <a:rPr lang="el-GR" dirty="0" smtClean="0"/>
              <a:t>Δόθηκε μία επιπλέον διδακτική ώρα στο εργαστήριο πληροφορικής για να ολοκληρώσουν οι μαθητές τις διδακτικές ενότητες που δεν είχαν προλάβει.</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37938">
            <a:off x="867388" y="1164549"/>
            <a:ext cx="1658779" cy="1658779"/>
          </a:xfrm>
          <a:prstGeom prst="rect">
            <a:avLst/>
          </a:prstGeom>
        </p:spPr>
      </p:pic>
    </p:spTree>
    <p:extLst>
      <p:ext uri="{BB962C8B-B14F-4D97-AF65-F5344CB8AC3E}">
        <p14:creationId xmlns:p14="http://schemas.microsoft.com/office/powerpoint/2010/main" val="2906741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n-US" sz="3600" dirty="0" smtClean="0"/>
              <a:t>8. </a:t>
            </a:r>
            <a:r>
              <a:rPr lang="el-GR" sz="3600" dirty="0" smtClean="0"/>
              <a:t>Συμπεράσματα (5/5)</a:t>
            </a:r>
            <a:endParaRPr lang="el-GR" sz="4000" b="1" dirty="0"/>
          </a:p>
        </p:txBody>
      </p:sp>
      <p:sp>
        <p:nvSpPr>
          <p:cNvPr id="5" name="TextBox 4"/>
          <p:cNvSpPr txBox="1"/>
          <p:nvPr/>
        </p:nvSpPr>
        <p:spPr>
          <a:xfrm>
            <a:off x="1985450" y="1815207"/>
            <a:ext cx="5056256"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b="1" dirty="0" smtClean="0"/>
              <a:t>     </a:t>
            </a:r>
            <a:r>
              <a:rPr lang="el-GR" b="1" dirty="0" smtClean="0"/>
              <a:t>Προτάσεις</a:t>
            </a:r>
            <a:r>
              <a:rPr lang="en-US" b="1" dirty="0" smtClean="0"/>
              <a:t> </a:t>
            </a:r>
            <a:r>
              <a:rPr lang="el-GR" b="1" dirty="0" smtClean="0"/>
              <a:t>για μελλοντικές έρευνες</a:t>
            </a:r>
            <a:endParaRPr lang="el-GR"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382" y="1436354"/>
            <a:ext cx="1219370" cy="1219370"/>
          </a:xfrm>
          <a:prstGeom prst="rect">
            <a:avLst/>
          </a:prstGeom>
        </p:spPr>
      </p:pic>
      <p:sp>
        <p:nvSpPr>
          <p:cNvPr id="6" name="Rectangle 5"/>
          <p:cNvSpPr/>
          <p:nvPr/>
        </p:nvSpPr>
        <p:spPr>
          <a:xfrm>
            <a:off x="1295636" y="4648841"/>
            <a:ext cx="7272808" cy="1569660"/>
          </a:xfrm>
          <a:prstGeom prst="rect">
            <a:avLst/>
          </a:prstGeom>
        </p:spPr>
        <p:txBody>
          <a:bodyPr wrap="square">
            <a:spAutoFit/>
          </a:bodyPr>
          <a:lstStyle/>
          <a:p>
            <a:r>
              <a:rPr lang="el-GR" dirty="0" smtClean="0">
                <a:ea typeface="Times New Roman" panose="02020603050405020304" pitchFamily="18" charset="0"/>
              </a:rPr>
              <a:t>Δημιουργία νέου </a:t>
            </a:r>
            <a:r>
              <a:rPr lang="el-GR" dirty="0">
                <a:ea typeface="Times New Roman" panose="02020603050405020304" pitchFamily="18" charset="0"/>
              </a:rPr>
              <a:t>εκπαιδευτικού υλικού για μαθητές ακόμα μικρότερης ηλικίας ώστε να κατανοήσουν την έννοια της Αλγοριθμικής και να εφοδιαστούν με γνώσεις που θα τους βοηθήσουν στην περαιτέρω ανάπτυξη τους.</a:t>
            </a:r>
            <a:endParaRPr lang="el-GR" dirty="0"/>
          </a:p>
        </p:txBody>
      </p:sp>
      <p:cxnSp>
        <p:nvCxnSpPr>
          <p:cNvPr id="7" name="Straight Connector 6"/>
          <p:cNvCxnSpPr/>
          <p:nvPr/>
        </p:nvCxnSpPr>
        <p:spPr>
          <a:xfrm>
            <a:off x="1777941" y="4437112"/>
            <a:ext cx="6013176"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1148125" y="2686202"/>
            <a:ext cx="7272808" cy="1569660"/>
          </a:xfrm>
          <a:prstGeom prst="rect">
            <a:avLst/>
          </a:prstGeom>
        </p:spPr>
        <p:txBody>
          <a:bodyPr wrap="square">
            <a:spAutoFit/>
          </a:bodyPr>
          <a:lstStyle/>
          <a:p>
            <a:r>
              <a:rPr lang="el-GR" dirty="0" smtClean="0">
                <a:ea typeface="Times New Roman" panose="02020603050405020304" pitchFamily="18" charset="0"/>
              </a:rPr>
              <a:t>Βελτίωση του εκπαιδευτικού υλικού με έμφαση στις παρατηρήσεις που διατυπώθηκαν από τους ερωτώμενους (όπως η ενίσχυση </a:t>
            </a:r>
            <a:r>
              <a:rPr lang="el-GR" dirty="0" err="1" smtClean="0">
                <a:ea typeface="Times New Roman" panose="02020603050405020304" pitchFamily="18" charset="0"/>
              </a:rPr>
              <a:t>διάδρασης</a:t>
            </a:r>
            <a:r>
              <a:rPr lang="el-GR" dirty="0" smtClean="0">
                <a:ea typeface="Times New Roman" panose="02020603050405020304" pitchFamily="18" charset="0"/>
              </a:rPr>
              <a:t> με συμμαθητές, χρήση περισσότερων στοιχείων αφήγησης).</a:t>
            </a:r>
            <a:endParaRPr lang="el-GR" dirty="0"/>
          </a:p>
        </p:txBody>
      </p:sp>
    </p:spTree>
    <p:extLst>
      <p:ext uri="{BB962C8B-B14F-4D97-AF65-F5344CB8AC3E}">
        <p14:creationId xmlns:p14="http://schemas.microsoft.com/office/powerpoint/2010/main" val="340915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477641" y="2852936"/>
            <a:ext cx="7632848" cy="584775"/>
          </a:xfrm>
          <a:prstGeom prst="rect">
            <a:avLst/>
          </a:prstGeom>
        </p:spPr>
        <p:txBody>
          <a:bodyPr wrap="square">
            <a:spAutoFit/>
          </a:bodyPr>
          <a:lstStyle/>
          <a:p>
            <a:r>
              <a:rPr lang="el-GR" sz="3200" dirty="0"/>
              <a:t>Σας ευχαριστώ για την προσοχή σας</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27984" y="3573016"/>
            <a:ext cx="1070017" cy="1649363"/>
          </a:xfrm>
          <a:prstGeom prst="rect">
            <a:avLst/>
          </a:prstGeom>
        </p:spPr>
      </p:pic>
    </p:spTree>
    <p:extLst>
      <p:ext uri="{BB962C8B-B14F-4D97-AF65-F5344CB8AC3E}">
        <p14:creationId xmlns:p14="http://schemas.microsoft.com/office/powerpoint/2010/main" val="102612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a:t>
            </a:r>
            <a:r>
              <a:rPr lang="el-GR" sz="3600" dirty="0" smtClean="0"/>
              <a:t>Σκοπός</a:t>
            </a:r>
            <a:endParaRPr lang="el-GR" sz="3600" b="1" dirty="0"/>
          </a:p>
        </p:txBody>
      </p:sp>
      <p:sp>
        <p:nvSpPr>
          <p:cNvPr id="4" name="9 - Ορθογώνιο"/>
          <p:cNvSpPr/>
          <p:nvPr/>
        </p:nvSpPr>
        <p:spPr>
          <a:xfrm>
            <a:off x="1115616" y="2144354"/>
            <a:ext cx="7704856" cy="397031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endParaRPr lang="en-US" sz="2800" dirty="0" smtClean="0"/>
          </a:p>
          <a:p>
            <a:pPr algn="ctr"/>
            <a:r>
              <a:rPr lang="el-GR" sz="2800" dirty="0" smtClean="0"/>
              <a:t>Σκοπός </a:t>
            </a:r>
            <a:r>
              <a:rPr lang="el-GR" sz="2800" dirty="0"/>
              <a:t>της παρούσας διπλωματικής εργασίας είναι ο σχεδιασμός, υλοποίηση και η αποτίμηση εκπαιδευτικού με τη μεθοδολογία τη ΕξΑΕ για την </a:t>
            </a:r>
            <a:r>
              <a:rPr lang="el-GR" sz="2800" b="1" dirty="0">
                <a:solidFill>
                  <a:schemeClr val="bg2">
                    <a:lumMod val="10000"/>
                  </a:schemeClr>
                </a:solidFill>
              </a:rPr>
              <a:t>ανάπτυξη της αλγοριθμικής σκέψης </a:t>
            </a:r>
            <a:r>
              <a:rPr lang="el-GR" sz="2800" dirty="0"/>
              <a:t>σε μαθητές της Ε Δημοτικού μέσω του εκπαιδευτικού εργαλείου </a:t>
            </a:r>
            <a:r>
              <a:rPr lang="en-US" sz="2800" dirty="0" err="1"/>
              <a:t>makey</a:t>
            </a:r>
            <a:r>
              <a:rPr lang="en-US" sz="2800" dirty="0"/>
              <a:t> </a:t>
            </a:r>
            <a:r>
              <a:rPr lang="en-US" sz="2800" dirty="0" err="1"/>
              <a:t>makey</a:t>
            </a:r>
            <a:r>
              <a:rPr lang="en-US" sz="2800" dirty="0"/>
              <a:t> </a:t>
            </a:r>
            <a:r>
              <a:rPr lang="el-GR" sz="2800" dirty="0"/>
              <a:t>με την τεχνική της ανεστραμμένης τάξης. </a:t>
            </a:r>
            <a:endParaRPr lang="en-US" sz="2800" dirty="0" smtClean="0"/>
          </a:p>
          <a:p>
            <a:pPr algn="ctr"/>
            <a:endParaRPr lang="el-GR"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56792"/>
            <a:ext cx="1219370" cy="1219370"/>
          </a:xfrm>
          <a:prstGeom prst="rect">
            <a:avLst/>
          </a:prstGeom>
        </p:spPr>
      </p:pic>
    </p:spTree>
    <p:extLst>
      <p:ext uri="{BB962C8B-B14F-4D97-AF65-F5344CB8AC3E}">
        <p14:creationId xmlns:p14="http://schemas.microsoft.com/office/powerpoint/2010/main" val="67264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a:t>2. Συνεισφορά της </a:t>
            </a:r>
            <a:r>
              <a:rPr lang="el-GR" sz="3600" dirty="0" smtClean="0"/>
              <a:t>διπλωματικής</a:t>
            </a:r>
            <a:endParaRPr lang="el-GR" sz="3600" b="1" dirty="0"/>
          </a:p>
        </p:txBody>
      </p:sp>
      <p:graphicFrame>
        <p:nvGraphicFramePr>
          <p:cNvPr id="3" name="Diagram 2"/>
          <p:cNvGraphicFramePr/>
          <p:nvPr>
            <p:extLst>
              <p:ext uri="{D42A27DB-BD31-4B8C-83A1-F6EECF244321}">
                <p14:modId xmlns:p14="http://schemas.microsoft.com/office/powerpoint/2010/main" val="809728484"/>
              </p:ext>
            </p:extLst>
          </p:nvPr>
        </p:nvGraphicFramePr>
        <p:xfrm>
          <a:off x="1464604" y="1410473"/>
          <a:ext cx="70804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2192" y="3866633"/>
            <a:ext cx="1272256" cy="250450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5208" y="3744926"/>
            <a:ext cx="1150568" cy="2628782"/>
          </a:xfrm>
          <a:prstGeom prst="rect">
            <a:avLst/>
          </a:prstGeom>
        </p:spPr>
      </p:pic>
    </p:spTree>
    <p:extLst>
      <p:ext uri="{BB962C8B-B14F-4D97-AF65-F5344CB8AC3E}">
        <p14:creationId xmlns:p14="http://schemas.microsoft.com/office/powerpoint/2010/main" val="279099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620688"/>
            <a:ext cx="7776864" cy="576064"/>
          </a:xfrm>
        </p:spPr>
        <p:txBody>
          <a:bodyPr>
            <a:noAutofit/>
          </a:bodyPr>
          <a:lstStyle/>
          <a:p>
            <a:r>
              <a:rPr lang="el-GR" sz="3600" dirty="0"/>
              <a:t>3. Ερευνητικά </a:t>
            </a:r>
            <a:r>
              <a:rPr lang="el-GR" sz="3600" dirty="0" smtClean="0"/>
              <a:t>Ερωτήματα 1/2</a:t>
            </a:r>
            <a:endParaRPr lang="el-GR" sz="4000" b="1" dirty="0"/>
          </a:p>
        </p:txBody>
      </p:sp>
      <p:sp>
        <p:nvSpPr>
          <p:cNvPr id="4" name="9 - Ορθογώνιο"/>
          <p:cNvSpPr/>
          <p:nvPr/>
        </p:nvSpPr>
        <p:spPr>
          <a:xfrm>
            <a:off x="827584" y="1556792"/>
            <a:ext cx="7632848" cy="707886"/>
          </a:xfrm>
          <a:prstGeom prst="rect">
            <a:avLst/>
          </a:prstGeom>
        </p:spPr>
        <p:txBody>
          <a:bodyPr wrap="square">
            <a:spAutoFit/>
          </a:bodyPr>
          <a:lstStyle/>
          <a:p>
            <a:pPr algn="ctr"/>
            <a:r>
              <a:rPr lang="el-GR" sz="2000" b="1" dirty="0"/>
              <a:t>Για την αποτίμηση του εκπαιδευτικού υλικού που σχεδιάστηκε πραγματοποιήθηκαν δύο έρευνες. </a:t>
            </a:r>
          </a:p>
        </p:txBody>
      </p:sp>
      <p:sp>
        <p:nvSpPr>
          <p:cNvPr id="3" name="Rectangle 2"/>
          <p:cNvSpPr/>
          <p:nvPr/>
        </p:nvSpPr>
        <p:spPr>
          <a:xfrm>
            <a:off x="1050524" y="2494057"/>
            <a:ext cx="7488832"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l-GR" dirty="0"/>
              <a:t>Η πρώτη έρευνα είχε στόχο τη διερεύνηση του ΕΥ  ως προς το εάν διέπεται από τις αρχές και τη μεθοδολογία της ΕξΑΕ, καθώς και εάν έχει δημιουργηθεί σύμφωνα με τις Αρχές της Πολυμεσικής Μάθησης.</a:t>
            </a:r>
          </a:p>
        </p:txBody>
      </p:sp>
      <p:sp>
        <p:nvSpPr>
          <p:cNvPr id="5" name="Rectangle 4"/>
          <p:cNvSpPr/>
          <p:nvPr/>
        </p:nvSpPr>
        <p:spPr>
          <a:xfrm>
            <a:off x="841416" y="4293096"/>
            <a:ext cx="7907048" cy="1791260"/>
          </a:xfrm>
          <a:prstGeom prst="rect">
            <a:avLst/>
          </a:prstGeom>
        </p:spPr>
        <p:txBody>
          <a:bodyPr wrap="square">
            <a:spAutoFit/>
          </a:bodyPr>
          <a:lstStyle/>
          <a:p>
            <a:pPr marL="342900" lvl="0" indent="-342900" algn="just">
              <a:lnSpc>
                <a:spcPct val="115000"/>
              </a:lnSpc>
              <a:spcAft>
                <a:spcPts val="0"/>
              </a:spcAft>
              <a:buFont typeface="+mj-lt"/>
              <a:buAutoNum type="arabicParenR"/>
            </a:pPr>
            <a:r>
              <a:rPr lang="el-GR" dirty="0">
                <a:ea typeface="Calibri" panose="020F0502020204030204" pitchFamily="34" charset="0"/>
              </a:rPr>
              <a:t>Το ΕΥ διέπεται από τις αρχές και τη μεθοδολογία της ΕξΑΕ;</a:t>
            </a:r>
          </a:p>
          <a:p>
            <a:pPr marL="342900" lvl="0" indent="-342900" algn="just">
              <a:lnSpc>
                <a:spcPct val="115000"/>
              </a:lnSpc>
              <a:spcAft>
                <a:spcPts val="1000"/>
              </a:spcAft>
              <a:buFont typeface="+mj-lt"/>
              <a:buAutoNum type="arabicParenR"/>
            </a:pPr>
            <a:r>
              <a:rPr lang="el-GR" dirty="0">
                <a:ea typeface="Calibri" panose="020F0502020204030204" pitchFamily="34" charset="0"/>
              </a:rPr>
              <a:t>Το ΕΥ έχει δημιουργηθεί με βάση τις αρχές της Πολυμεσικής Μάθησης;</a:t>
            </a:r>
          </a:p>
        </p:txBody>
      </p:sp>
    </p:spTree>
    <p:extLst>
      <p:ext uri="{BB962C8B-B14F-4D97-AF65-F5344CB8AC3E}">
        <p14:creationId xmlns:p14="http://schemas.microsoft.com/office/powerpoint/2010/main" val="1538920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620688"/>
            <a:ext cx="7776864" cy="576064"/>
          </a:xfrm>
        </p:spPr>
        <p:txBody>
          <a:bodyPr>
            <a:noAutofit/>
          </a:bodyPr>
          <a:lstStyle/>
          <a:p>
            <a:r>
              <a:rPr lang="el-GR" sz="3600" dirty="0"/>
              <a:t>3. Ερευνητικά </a:t>
            </a:r>
            <a:r>
              <a:rPr lang="el-GR" sz="3600" dirty="0" smtClean="0"/>
              <a:t>Ερωτήματα 2/2</a:t>
            </a:r>
            <a:endParaRPr lang="el-GR" sz="4000" b="1" dirty="0"/>
          </a:p>
        </p:txBody>
      </p:sp>
      <p:sp>
        <p:nvSpPr>
          <p:cNvPr id="5" name="Rectangle 4"/>
          <p:cNvSpPr/>
          <p:nvPr/>
        </p:nvSpPr>
        <p:spPr>
          <a:xfrm>
            <a:off x="827584" y="1628800"/>
            <a:ext cx="813690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l-GR" dirty="0"/>
              <a:t>Η δεύτερη </a:t>
            </a:r>
            <a:r>
              <a:rPr lang="el-GR" dirty="0" smtClean="0"/>
              <a:t>έρευνα διερευνά τις </a:t>
            </a:r>
            <a:r>
              <a:rPr lang="el-GR" dirty="0"/>
              <a:t>απόψεις των μαθητών για το εκπαιδευτικό </a:t>
            </a:r>
            <a:r>
              <a:rPr lang="el-GR" dirty="0" smtClean="0"/>
              <a:t>υλικό και προκύπτουν τα ακόλουθα ερευνητικά ερωτήματα:</a:t>
            </a:r>
            <a:endParaRPr lang="el-GR" dirty="0"/>
          </a:p>
        </p:txBody>
      </p:sp>
      <p:sp>
        <p:nvSpPr>
          <p:cNvPr id="3" name="Rectangle 2"/>
          <p:cNvSpPr/>
          <p:nvPr/>
        </p:nvSpPr>
        <p:spPr>
          <a:xfrm>
            <a:off x="827584" y="2924944"/>
            <a:ext cx="8136904" cy="3565207"/>
          </a:xfrm>
          <a:prstGeom prst="rect">
            <a:avLst/>
          </a:prstGeom>
        </p:spPr>
        <p:txBody>
          <a:bodyPr wrap="square">
            <a:spAutoFit/>
          </a:bodyPr>
          <a:lstStyle/>
          <a:p>
            <a:pPr marL="342900" lvl="0" indent="-342900" algn="just">
              <a:lnSpc>
                <a:spcPct val="115000"/>
              </a:lnSpc>
              <a:spcAft>
                <a:spcPts val="0"/>
              </a:spcAft>
              <a:buFont typeface="+mj-lt"/>
              <a:buAutoNum type="arabicParenR"/>
            </a:pPr>
            <a:r>
              <a:rPr lang="el-GR" sz="2200" dirty="0">
                <a:ea typeface="Calibri" panose="020F0502020204030204" pitchFamily="34" charset="0"/>
              </a:rPr>
              <a:t>Πόσο </a:t>
            </a:r>
            <a:r>
              <a:rPr lang="el-GR" sz="2200" dirty="0" smtClean="0">
                <a:ea typeface="Calibri" panose="020F0502020204030204" pitchFamily="34" charset="0"/>
              </a:rPr>
              <a:t>ενδιαφέρων/ελκυστικός </a:t>
            </a:r>
            <a:r>
              <a:rPr lang="el-GR" sz="2200" dirty="0">
                <a:ea typeface="Calibri" panose="020F0502020204030204" pitchFamily="34" charset="0"/>
              </a:rPr>
              <a:t>φάνηκε στους μαθητές αυτός ο νέος τρόπος διδασκαλίας;</a:t>
            </a:r>
          </a:p>
          <a:p>
            <a:pPr marL="342900" lvl="0" indent="-342900" algn="just">
              <a:lnSpc>
                <a:spcPct val="115000"/>
              </a:lnSpc>
              <a:spcAft>
                <a:spcPts val="0"/>
              </a:spcAft>
              <a:buFont typeface="+mj-lt"/>
              <a:buAutoNum type="arabicParenR"/>
            </a:pPr>
            <a:r>
              <a:rPr lang="el-GR" sz="2200" dirty="0">
                <a:ea typeface="Calibri" panose="020F0502020204030204" pitchFamily="34" charset="0"/>
              </a:rPr>
              <a:t>Ποιες είναι οι δεξιότητες που ανέπτυξαν τόσο μέσα από την χρήση ψηφιακών εργαλείων;</a:t>
            </a:r>
          </a:p>
          <a:p>
            <a:pPr marL="342900" lvl="0" indent="-342900" algn="just">
              <a:lnSpc>
                <a:spcPct val="115000"/>
              </a:lnSpc>
              <a:spcAft>
                <a:spcPts val="0"/>
              </a:spcAft>
              <a:buFont typeface="+mj-lt"/>
              <a:buAutoNum type="arabicParenR"/>
            </a:pPr>
            <a:r>
              <a:rPr lang="el-GR" sz="2200" dirty="0">
                <a:ea typeface="Calibri" panose="020F0502020204030204" pitchFamily="34" charset="0"/>
              </a:rPr>
              <a:t>Πόσο εύχρηστη φάνηκε η πλατφόρμα στους μαθητές για τη διδασκαλία του συγκεκριμένου μαθήματος;</a:t>
            </a:r>
          </a:p>
          <a:p>
            <a:pPr marL="342900" lvl="0" indent="-342900" algn="just">
              <a:lnSpc>
                <a:spcPct val="115000"/>
              </a:lnSpc>
              <a:spcAft>
                <a:spcPts val="0"/>
              </a:spcAft>
              <a:buFont typeface="+mj-lt"/>
              <a:buAutoNum type="arabicParenR"/>
            </a:pPr>
            <a:r>
              <a:rPr lang="el-GR" sz="2200" dirty="0">
                <a:ea typeface="Calibri" panose="020F0502020204030204" pitchFamily="34" charset="0"/>
              </a:rPr>
              <a:t>Προέκυψαν προβλήματα κατά τη μελέτη του εκπαιδευτικού υλικού;</a:t>
            </a:r>
          </a:p>
          <a:p>
            <a:pPr marL="342900" lvl="0" indent="-342900" algn="just">
              <a:lnSpc>
                <a:spcPct val="115000"/>
              </a:lnSpc>
              <a:spcAft>
                <a:spcPts val="1000"/>
              </a:spcAft>
              <a:buFont typeface="+mj-lt"/>
              <a:buAutoNum type="arabicParenR"/>
            </a:pPr>
            <a:r>
              <a:rPr lang="el-GR" sz="2200" dirty="0">
                <a:ea typeface="Calibri" panose="020F0502020204030204" pitchFamily="34" charset="0"/>
              </a:rPr>
              <a:t>Υπάρχουν προτάσεις βελτίωσης του εκπαιδευτικού υλικού;</a:t>
            </a:r>
          </a:p>
        </p:txBody>
      </p:sp>
    </p:spTree>
    <p:extLst>
      <p:ext uri="{BB962C8B-B14F-4D97-AF65-F5344CB8AC3E}">
        <p14:creationId xmlns:p14="http://schemas.microsoft.com/office/powerpoint/2010/main" val="66324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a:t>
            </a:r>
            <a:r>
              <a:rPr lang="el-GR" sz="3600" dirty="0" smtClean="0"/>
              <a:t>εργασίας</a:t>
            </a:r>
            <a:endParaRPr lang="el-GR" sz="3600" b="1" dirty="0"/>
          </a:p>
        </p:txBody>
      </p:sp>
      <p:graphicFrame>
        <p:nvGraphicFramePr>
          <p:cNvPr id="5" name="Diagram 4"/>
          <p:cNvGraphicFramePr/>
          <p:nvPr>
            <p:extLst>
              <p:ext uri="{D42A27DB-BD31-4B8C-83A1-F6EECF244321}">
                <p14:modId xmlns:p14="http://schemas.microsoft.com/office/powerpoint/2010/main" val="865393596"/>
              </p:ext>
            </p:extLst>
          </p:nvPr>
        </p:nvGraphicFramePr>
        <p:xfrm>
          <a:off x="971600" y="1484784"/>
          <a:ext cx="787253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89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811" t="27027" r="8109" b="24324"/>
          <a:stretch/>
        </p:blipFill>
        <p:spPr>
          <a:xfrm flipH="1">
            <a:off x="6228183" y="4509120"/>
            <a:ext cx="2640293" cy="1584176"/>
          </a:xfrm>
          <a:prstGeom prst="rect">
            <a:avLst/>
          </a:prstGeom>
        </p:spPr>
      </p:pic>
      <p:sp>
        <p:nvSpPr>
          <p:cNvPr id="2" name="Τίτλος 1"/>
          <p:cNvSpPr>
            <a:spLocks noGrp="1"/>
          </p:cNvSpPr>
          <p:nvPr>
            <p:ph type="title"/>
          </p:nvPr>
        </p:nvSpPr>
        <p:spPr>
          <a:xfrm>
            <a:off x="1405208" y="548680"/>
            <a:ext cx="7199240" cy="765652"/>
          </a:xfrm>
        </p:spPr>
        <p:txBody>
          <a:bodyPr>
            <a:noAutofit/>
          </a:bodyPr>
          <a:lstStyle/>
          <a:p>
            <a:r>
              <a:rPr lang="el-GR" sz="3600" dirty="0"/>
              <a:t>4. Θεωρητικό </a:t>
            </a:r>
            <a:r>
              <a:rPr lang="el-GR" sz="3600" dirty="0" smtClean="0"/>
              <a:t>Πλαίσιο</a:t>
            </a:r>
            <a:r>
              <a:rPr lang="en-US" sz="3600" dirty="0" smtClean="0"/>
              <a:t> (1/3)</a:t>
            </a:r>
            <a:endParaRPr lang="el-GR" sz="3600" b="1" dirty="0"/>
          </a:p>
        </p:txBody>
      </p:sp>
      <p:graphicFrame>
        <p:nvGraphicFramePr>
          <p:cNvPr id="5" name="Diagram 4"/>
          <p:cNvGraphicFramePr/>
          <p:nvPr>
            <p:extLst>
              <p:ext uri="{D42A27DB-BD31-4B8C-83A1-F6EECF244321}">
                <p14:modId xmlns:p14="http://schemas.microsoft.com/office/powerpoint/2010/main" val="4100568672"/>
              </p:ext>
            </p:extLst>
          </p:nvPr>
        </p:nvGraphicFramePr>
        <p:xfrm>
          <a:off x="1524000" y="1397000"/>
          <a:ext cx="6864424"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66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Θεωρητικό </a:t>
            </a:r>
            <a:r>
              <a:rPr lang="el-GR" sz="3600" dirty="0" smtClean="0"/>
              <a:t>Πλαίσιο</a:t>
            </a:r>
            <a:r>
              <a:rPr lang="en-US" sz="3600" dirty="0" smtClean="0"/>
              <a:t> (2/3)</a:t>
            </a:r>
            <a:endParaRPr lang="el-GR" sz="3600" b="1" dirty="0"/>
          </a:p>
        </p:txBody>
      </p:sp>
      <p:graphicFrame>
        <p:nvGraphicFramePr>
          <p:cNvPr id="3" name="Diagram 2"/>
          <p:cNvGraphicFramePr/>
          <p:nvPr>
            <p:extLst>
              <p:ext uri="{D42A27DB-BD31-4B8C-83A1-F6EECF244321}">
                <p14:modId xmlns:p14="http://schemas.microsoft.com/office/powerpoint/2010/main" val="1515738774"/>
              </p:ext>
            </p:extLst>
          </p:nvPr>
        </p:nvGraphicFramePr>
        <p:xfrm>
          <a:off x="1524000" y="1314332"/>
          <a:ext cx="7080448" cy="5066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2420888"/>
            <a:ext cx="1710097" cy="2276872"/>
          </a:xfrm>
          <a:prstGeom prst="rect">
            <a:avLst/>
          </a:prstGeom>
        </p:spPr>
      </p:pic>
    </p:spTree>
    <p:extLst>
      <p:ext uri="{BB962C8B-B14F-4D97-AF65-F5344CB8AC3E}">
        <p14:creationId xmlns:p14="http://schemas.microsoft.com/office/powerpoint/2010/main" val="3462525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5583</TotalTime>
  <Words>1503</Words>
  <Application>Microsoft Office PowerPoint</Application>
  <PresentationFormat>On-screen Show (4:3)</PresentationFormat>
  <Paragraphs>192</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Book Antiqua</vt:lpstr>
      <vt:lpstr>Calibri</vt:lpstr>
      <vt:lpstr>Calibri Light</vt:lpstr>
      <vt:lpstr>Courier New</vt:lpstr>
      <vt:lpstr>Times New Roman</vt:lpstr>
      <vt:lpstr>Θέμα του Office</vt:lpstr>
      <vt:lpstr>Σχεδιασμός, υλοποίηση και αποτίμηση εκπαιδευτικού υλικού με τη μεθοδολογία της ΕξΑΕ για την ανάπτυξη αλγοριθμικής σκέψης σε μαθητές της Ε΄ Δημοτικού μέσω του εκπαιδευτικού εργαλείου Makey Makey με την τεχνική της ανεστραμμένης τάξης.</vt:lpstr>
      <vt:lpstr>1. Ευχαριστίες</vt:lpstr>
      <vt:lpstr>1. Σκοπός</vt:lpstr>
      <vt:lpstr>2. Συνεισφορά της διπλωματικής</vt:lpstr>
      <vt:lpstr>3. Ερευνητικά Ερωτήματα 1/2</vt:lpstr>
      <vt:lpstr>3. Ερευνητικά Ερωτήματα 2/2</vt:lpstr>
      <vt:lpstr>4. Δομή της εργασίας</vt:lpstr>
      <vt:lpstr>4. Θεωρητικό Πλαίσιο (1/3)</vt:lpstr>
      <vt:lpstr>4. Θεωρητικό Πλαίσιο (2/3)</vt:lpstr>
      <vt:lpstr>4. Θεωρητικό Πλαίσιο (3/3)</vt:lpstr>
      <vt:lpstr> 5. Σχεδιασμός εκπαιδευτικού υλικού (1/10)</vt:lpstr>
      <vt:lpstr> 5. Σχεδιασμός εκπαιδευτικού υλικού (2/10)</vt:lpstr>
      <vt:lpstr> 5. Σχεδιασμός εκπαιδευτικού υλικού (3/10)</vt:lpstr>
      <vt:lpstr> 5. Σχεδιασμός εκπαιδευτικού υλικού (4/10)</vt:lpstr>
      <vt:lpstr> 5. Σχεδιασμός εκπαιδευτικού υλικού (5/10)</vt:lpstr>
      <vt:lpstr> 5. Σχεδιασμός εκπαιδευτικού υλικού (6/10)</vt:lpstr>
      <vt:lpstr>PowerPoint Presentation</vt:lpstr>
      <vt:lpstr>PowerPoint Presentation</vt:lpstr>
      <vt:lpstr> 5. Σχεδιασμός εκπαιδευτικού υλικού (9/10)</vt:lpstr>
      <vt:lpstr>6. Μεθοδολογία Έρευνας (1/2)</vt:lpstr>
      <vt:lpstr>6. Μεθοδολογία Έρευνας (2/2)</vt:lpstr>
      <vt:lpstr>7. Αποτελέσματα - Κύρια ευρήματα (1/2)</vt:lpstr>
      <vt:lpstr>7. Αποτελέσματα - Κύρια ευρήματα (2/2)</vt:lpstr>
      <vt:lpstr>8. Συμπεράσματα (1/5) </vt:lpstr>
      <vt:lpstr>8. Συμπεράσματα (2/5) </vt:lpstr>
      <vt:lpstr>8. Συμπεράσματα (3/5) </vt:lpstr>
      <vt:lpstr>8. Συμπεράσματα (4/5) </vt:lpstr>
      <vt:lpstr>8. Συμπεράσματα (5/5)</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Alkis Bakaros</cp:lastModifiedBy>
  <cp:revision>1743</cp:revision>
  <dcterms:created xsi:type="dcterms:W3CDTF">2003-10-16T17:37:47Z</dcterms:created>
  <dcterms:modified xsi:type="dcterms:W3CDTF">2023-11-30T06:32:23Z</dcterms:modified>
</cp:coreProperties>
</file>