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60" r:id="rId3"/>
    <p:sldId id="257" r:id="rId4"/>
    <p:sldId id="258" r:id="rId5"/>
    <p:sldId id="259" r:id="rId6"/>
    <p:sldId id="261" r:id="rId7"/>
    <p:sldId id="263" r:id="rId8"/>
    <p:sldId id="262" r:id="rId9"/>
    <p:sldId id="264" r:id="rId10"/>
    <p:sldId id="274" r:id="rId11"/>
    <p:sldId id="275" r:id="rId12"/>
    <p:sldId id="265" r:id="rId13"/>
    <p:sldId id="280" r:id="rId14"/>
    <p:sldId id="278" r:id="rId15"/>
    <p:sldId id="266" r:id="rId16"/>
    <p:sldId id="281" r:id="rId17"/>
    <p:sldId id="284" r:id="rId18"/>
    <p:sldId id="282" r:id="rId19"/>
    <p:sldId id="285" r:id="rId20"/>
    <p:sldId id="283" r:id="rId21"/>
    <p:sldId id="270" r:id="rId22"/>
    <p:sldId id="272" r:id="rId23"/>
    <p:sldId id="271" r:id="rId24"/>
    <p:sldId id="286" r:id="rId25"/>
    <p:sldId id="287" r:id="rId26"/>
    <p:sldId id="288" r:id="rId27"/>
    <p:sldId id="289" r:id="rId28"/>
    <p:sldId id="290" r:id="rId29"/>
    <p:sldId id="291" r:id="rId30"/>
    <p:sldId id="292" r:id="rId31"/>
    <p:sldId id="293" r:id="rId32"/>
    <p:sldId id="295" r:id="rId33"/>
    <p:sldId id="294" r:id="rId34"/>
    <p:sldId id="296" r:id="rId35"/>
    <p:sldId id="297" r:id="rId3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snapToGrid="0">
      <p:cViewPr varScale="1">
        <p:scale>
          <a:sx n="70" d="100"/>
          <a:sy n="70" d="100"/>
        </p:scale>
        <p:origin x="7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3F1B3D-CC34-446E-9AC9-B7851C672207}"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l-GR"/>
        </a:p>
      </dgm:t>
    </dgm:pt>
    <dgm:pt modelId="{6C2A6C7A-0B29-4983-A7AC-457F948D67AF}">
      <dgm:prSet phldrT="[Κείμενο]"/>
      <dgm:spPr/>
      <dgm:t>
        <a:bodyPr/>
        <a:lstStyle/>
        <a:p>
          <a:r>
            <a:rPr lang="el-GR" dirty="0"/>
            <a:t>Αναγνωστική Κατανόηση</a:t>
          </a:r>
        </a:p>
      </dgm:t>
    </dgm:pt>
    <dgm:pt modelId="{93AF74C4-FA06-483C-8468-D6C88BE5F746}" type="parTrans" cxnId="{E6589AE6-47DD-443D-AF99-D9DCEC567FCF}">
      <dgm:prSet/>
      <dgm:spPr/>
      <dgm:t>
        <a:bodyPr/>
        <a:lstStyle/>
        <a:p>
          <a:endParaRPr lang="el-GR"/>
        </a:p>
      </dgm:t>
    </dgm:pt>
    <dgm:pt modelId="{03DADFA8-9B76-40A3-A610-EAC7F17885C2}" type="sibTrans" cxnId="{E6589AE6-47DD-443D-AF99-D9DCEC567FCF}">
      <dgm:prSet/>
      <dgm:spPr/>
      <dgm:t>
        <a:bodyPr/>
        <a:lstStyle/>
        <a:p>
          <a:endParaRPr lang="el-GR"/>
        </a:p>
      </dgm:t>
    </dgm:pt>
    <dgm:pt modelId="{9A898A7D-204E-442C-9A75-4AF0F650896B}">
      <dgm:prSet phldrT="[Κείμενο]"/>
      <dgm:spPr/>
      <dgm: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Αναγνώστης</a:t>
          </a:r>
          <a:endParaRPr lang="el-GR" dirty="0"/>
        </a:p>
      </dgm:t>
    </dgm:pt>
    <dgm:pt modelId="{AFD1DD9B-118C-4584-A965-2196FEBD5BE5}" type="parTrans" cxnId="{F2EF07F8-3FF5-47C2-991E-011BC800994E}">
      <dgm:prSet/>
      <dgm:spPr/>
      <dgm:t>
        <a:bodyPr/>
        <a:lstStyle/>
        <a:p>
          <a:endParaRPr lang="el-GR"/>
        </a:p>
      </dgm:t>
    </dgm:pt>
    <dgm:pt modelId="{A9CA1ADB-781C-4EB6-9402-23C910F424E8}" type="sibTrans" cxnId="{F2EF07F8-3FF5-47C2-991E-011BC800994E}">
      <dgm:prSet/>
      <dgm:spPr/>
      <dgm:t>
        <a:bodyPr/>
        <a:lstStyle/>
        <a:p>
          <a:endParaRPr lang="el-GR"/>
        </a:p>
      </dgm:t>
    </dgm:pt>
    <dgm:pt modelId="{F2B90BDE-B20B-420A-A03A-971B6633C23D}">
      <dgm:prSet/>
      <dgm:spPr/>
      <dgm:t>
        <a:bodyPr/>
        <a:lstStyle/>
        <a:p>
          <a:r>
            <a:rPr lang="el-GR" dirty="0">
              <a:cs typeface="Arial" panose="020B0604020202020204" pitchFamily="34" charset="0"/>
            </a:rPr>
            <a:t>Κείμενο </a:t>
          </a:r>
        </a:p>
      </dgm:t>
    </dgm:pt>
    <dgm:pt modelId="{D020312A-68E8-4F47-8675-95CBE602D426}" type="parTrans" cxnId="{E45CB65B-2108-4E23-8D67-EBCD6D837EBE}">
      <dgm:prSet/>
      <dgm:spPr/>
      <dgm:t>
        <a:bodyPr/>
        <a:lstStyle/>
        <a:p>
          <a:endParaRPr lang="el-GR"/>
        </a:p>
      </dgm:t>
    </dgm:pt>
    <dgm:pt modelId="{5AEC4BC7-946E-4CC6-AD0B-0A7F9859525C}" type="sibTrans" cxnId="{E45CB65B-2108-4E23-8D67-EBCD6D837EBE}">
      <dgm:prSet/>
      <dgm:spPr/>
      <dgm:t>
        <a:bodyPr/>
        <a:lstStyle/>
        <a:p>
          <a:endParaRPr lang="el-GR"/>
        </a:p>
      </dgm:t>
    </dgm:pt>
    <dgm:pt modelId="{353AD519-D9D1-4B17-ABDC-BA73A8E0DD03}">
      <dgm:prSet/>
      <dgm:spPr/>
      <dgm:t>
        <a:bodyPr/>
        <a:lstStyle/>
        <a:p>
          <a:r>
            <a:rPr lang="el-GR" dirty="0">
              <a:cs typeface="Arial" panose="020B0604020202020204" pitchFamily="34" charset="0"/>
            </a:rPr>
            <a:t>Δραστηριότητα</a:t>
          </a:r>
        </a:p>
      </dgm:t>
    </dgm:pt>
    <dgm:pt modelId="{D541C82D-CE73-4AD7-8368-EDBD1E2706E1}" type="parTrans" cxnId="{EFF178CF-27A1-4F63-8674-928D34047551}">
      <dgm:prSet/>
      <dgm:spPr/>
      <dgm:t>
        <a:bodyPr/>
        <a:lstStyle/>
        <a:p>
          <a:endParaRPr lang="el-GR"/>
        </a:p>
      </dgm:t>
    </dgm:pt>
    <dgm:pt modelId="{E77C49DA-7717-4E31-A90F-D189700E24BB}" type="sibTrans" cxnId="{EFF178CF-27A1-4F63-8674-928D34047551}">
      <dgm:prSet/>
      <dgm:spPr/>
      <dgm:t>
        <a:bodyPr/>
        <a:lstStyle/>
        <a:p>
          <a:endParaRPr lang="el-GR"/>
        </a:p>
      </dgm:t>
    </dgm:pt>
    <dgm:pt modelId="{C9A99DAF-D64D-4B1B-B584-A17A925964A1}" type="pres">
      <dgm:prSet presAssocID="{763F1B3D-CC34-446E-9AC9-B7851C672207}" presName="Name0" presStyleCnt="0">
        <dgm:presLayoutVars>
          <dgm:chMax val="1"/>
          <dgm:dir/>
          <dgm:animLvl val="ctr"/>
          <dgm:resizeHandles val="exact"/>
        </dgm:presLayoutVars>
      </dgm:prSet>
      <dgm:spPr/>
    </dgm:pt>
    <dgm:pt modelId="{E42A8A54-7ECD-49CD-8831-5C546832B328}" type="pres">
      <dgm:prSet presAssocID="{6C2A6C7A-0B29-4983-A7AC-457F948D67AF}" presName="centerShape" presStyleLbl="node0" presStyleIdx="0" presStyleCnt="1"/>
      <dgm:spPr/>
    </dgm:pt>
    <dgm:pt modelId="{BDD90805-BE7D-409A-9E93-72BFF21CBCDD}" type="pres">
      <dgm:prSet presAssocID="{9A898A7D-204E-442C-9A75-4AF0F650896B}" presName="node" presStyleLbl="node1" presStyleIdx="0" presStyleCnt="3">
        <dgm:presLayoutVars>
          <dgm:bulletEnabled val="1"/>
        </dgm:presLayoutVars>
      </dgm:prSet>
      <dgm:spPr/>
    </dgm:pt>
    <dgm:pt modelId="{6B4DCD23-545C-4D8D-AE31-8667C873C298}" type="pres">
      <dgm:prSet presAssocID="{9A898A7D-204E-442C-9A75-4AF0F650896B}" presName="dummy" presStyleCnt="0"/>
      <dgm:spPr/>
    </dgm:pt>
    <dgm:pt modelId="{75A83AEB-87E3-4911-99BF-62B83E019EA1}" type="pres">
      <dgm:prSet presAssocID="{A9CA1ADB-781C-4EB6-9402-23C910F424E8}" presName="sibTrans" presStyleLbl="sibTrans2D1" presStyleIdx="0" presStyleCnt="3"/>
      <dgm:spPr/>
    </dgm:pt>
    <dgm:pt modelId="{B4616417-36E5-45E1-A873-B8293ACA2CE5}" type="pres">
      <dgm:prSet presAssocID="{F2B90BDE-B20B-420A-A03A-971B6633C23D}" presName="node" presStyleLbl="node1" presStyleIdx="1" presStyleCnt="3">
        <dgm:presLayoutVars>
          <dgm:bulletEnabled val="1"/>
        </dgm:presLayoutVars>
      </dgm:prSet>
      <dgm:spPr/>
    </dgm:pt>
    <dgm:pt modelId="{2880E21D-732B-48F1-B0B1-A1DB85F8E113}" type="pres">
      <dgm:prSet presAssocID="{F2B90BDE-B20B-420A-A03A-971B6633C23D}" presName="dummy" presStyleCnt="0"/>
      <dgm:spPr/>
    </dgm:pt>
    <dgm:pt modelId="{AA2B65DE-E7C7-4E4E-86C6-6BA31E5994EC}" type="pres">
      <dgm:prSet presAssocID="{5AEC4BC7-946E-4CC6-AD0B-0A7F9859525C}" presName="sibTrans" presStyleLbl="sibTrans2D1" presStyleIdx="1" presStyleCnt="3"/>
      <dgm:spPr/>
    </dgm:pt>
    <dgm:pt modelId="{7DB23636-312B-49AB-9FF6-DCAB79403EEC}" type="pres">
      <dgm:prSet presAssocID="{353AD519-D9D1-4B17-ABDC-BA73A8E0DD03}" presName="node" presStyleLbl="node1" presStyleIdx="2" presStyleCnt="3">
        <dgm:presLayoutVars>
          <dgm:bulletEnabled val="1"/>
        </dgm:presLayoutVars>
      </dgm:prSet>
      <dgm:spPr/>
    </dgm:pt>
    <dgm:pt modelId="{986D3B7F-0AE5-4401-BC2C-ACF3DFDA9519}" type="pres">
      <dgm:prSet presAssocID="{353AD519-D9D1-4B17-ABDC-BA73A8E0DD03}" presName="dummy" presStyleCnt="0"/>
      <dgm:spPr/>
    </dgm:pt>
    <dgm:pt modelId="{150C51AE-131B-4EEE-9725-3E3B007F9377}" type="pres">
      <dgm:prSet presAssocID="{E77C49DA-7717-4E31-A90F-D189700E24BB}" presName="sibTrans" presStyleLbl="sibTrans2D1" presStyleIdx="2" presStyleCnt="3"/>
      <dgm:spPr/>
    </dgm:pt>
  </dgm:ptLst>
  <dgm:cxnLst>
    <dgm:cxn modelId="{E263FB1E-08FA-4106-9E1A-BF5D8BCBCEAE}" type="presOf" srcId="{353AD519-D9D1-4B17-ABDC-BA73A8E0DD03}" destId="{7DB23636-312B-49AB-9FF6-DCAB79403EEC}" srcOrd="0" destOrd="0" presId="urn:microsoft.com/office/officeart/2005/8/layout/radial6"/>
    <dgm:cxn modelId="{14B46230-67D5-430C-B76F-F08D3120F3BB}" type="presOf" srcId="{9A898A7D-204E-442C-9A75-4AF0F650896B}" destId="{BDD90805-BE7D-409A-9E93-72BFF21CBCDD}" srcOrd="0" destOrd="0" presId="urn:microsoft.com/office/officeart/2005/8/layout/radial6"/>
    <dgm:cxn modelId="{D5FC083E-5D42-4CC5-8179-B9A0B3D7E4B0}" type="presOf" srcId="{E77C49DA-7717-4E31-A90F-D189700E24BB}" destId="{150C51AE-131B-4EEE-9725-3E3B007F9377}" srcOrd="0" destOrd="0" presId="urn:microsoft.com/office/officeart/2005/8/layout/radial6"/>
    <dgm:cxn modelId="{E45CB65B-2108-4E23-8D67-EBCD6D837EBE}" srcId="{6C2A6C7A-0B29-4983-A7AC-457F948D67AF}" destId="{F2B90BDE-B20B-420A-A03A-971B6633C23D}" srcOrd="1" destOrd="0" parTransId="{D020312A-68E8-4F47-8675-95CBE602D426}" sibTransId="{5AEC4BC7-946E-4CC6-AD0B-0A7F9859525C}"/>
    <dgm:cxn modelId="{0818B598-E586-4CED-809E-47BD12A823F8}" type="presOf" srcId="{763F1B3D-CC34-446E-9AC9-B7851C672207}" destId="{C9A99DAF-D64D-4B1B-B584-A17A925964A1}" srcOrd="0" destOrd="0" presId="urn:microsoft.com/office/officeart/2005/8/layout/radial6"/>
    <dgm:cxn modelId="{EFF178CF-27A1-4F63-8674-928D34047551}" srcId="{6C2A6C7A-0B29-4983-A7AC-457F948D67AF}" destId="{353AD519-D9D1-4B17-ABDC-BA73A8E0DD03}" srcOrd="2" destOrd="0" parTransId="{D541C82D-CE73-4AD7-8368-EDBD1E2706E1}" sibTransId="{E77C49DA-7717-4E31-A90F-D189700E24BB}"/>
    <dgm:cxn modelId="{E45C8BD0-DA0D-4CB4-8BB8-75C274DF158E}" type="presOf" srcId="{F2B90BDE-B20B-420A-A03A-971B6633C23D}" destId="{B4616417-36E5-45E1-A873-B8293ACA2CE5}" srcOrd="0" destOrd="0" presId="urn:microsoft.com/office/officeart/2005/8/layout/radial6"/>
    <dgm:cxn modelId="{9DD932DB-C8A1-42C4-8BED-CD015A63F1C0}" type="presOf" srcId="{6C2A6C7A-0B29-4983-A7AC-457F948D67AF}" destId="{E42A8A54-7ECD-49CD-8831-5C546832B328}" srcOrd="0" destOrd="0" presId="urn:microsoft.com/office/officeart/2005/8/layout/radial6"/>
    <dgm:cxn modelId="{7CBB0EDF-ADEC-46A2-99D7-A8DBA75CE2BF}" type="presOf" srcId="{5AEC4BC7-946E-4CC6-AD0B-0A7F9859525C}" destId="{AA2B65DE-E7C7-4E4E-86C6-6BA31E5994EC}" srcOrd="0" destOrd="0" presId="urn:microsoft.com/office/officeart/2005/8/layout/radial6"/>
    <dgm:cxn modelId="{15DBE0E4-FE9F-4F85-B5EA-F3CFB6584309}" type="presOf" srcId="{A9CA1ADB-781C-4EB6-9402-23C910F424E8}" destId="{75A83AEB-87E3-4911-99BF-62B83E019EA1}" srcOrd="0" destOrd="0" presId="urn:microsoft.com/office/officeart/2005/8/layout/radial6"/>
    <dgm:cxn modelId="{E6589AE6-47DD-443D-AF99-D9DCEC567FCF}" srcId="{763F1B3D-CC34-446E-9AC9-B7851C672207}" destId="{6C2A6C7A-0B29-4983-A7AC-457F948D67AF}" srcOrd="0" destOrd="0" parTransId="{93AF74C4-FA06-483C-8468-D6C88BE5F746}" sibTransId="{03DADFA8-9B76-40A3-A610-EAC7F17885C2}"/>
    <dgm:cxn modelId="{F2EF07F8-3FF5-47C2-991E-011BC800994E}" srcId="{6C2A6C7A-0B29-4983-A7AC-457F948D67AF}" destId="{9A898A7D-204E-442C-9A75-4AF0F650896B}" srcOrd="0" destOrd="0" parTransId="{AFD1DD9B-118C-4584-A965-2196FEBD5BE5}" sibTransId="{A9CA1ADB-781C-4EB6-9402-23C910F424E8}"/>
    <dgm:cxn modelId="{6D94E99E-28F4-4F41-9DE0-FF19387C5BB7}" type="presParOf" srcId="{C9A99DAF-D64D-4B1B-B584-A17A925964A1}" destId="{E42A8A54-7ECD-49CD-8831-5C546832B328}" srcOrd="0" destOrd="0" presId="urn:microsoft.com/office/officeart/2005/8/layout/radial6"/>
    <dgm:cxn modelId="{ED16434D-7614-40FC-90A7-A78576837582}" type="presParOf" srcId="{C9A99DAF-D64D-4B1B-B584-A17A925964A1}" destId="{BDD90805-BE7D-409A-9E93-72BFF21CBCDD}" srcOrd="1" destOrd="0" presId="urn:microsoft.com/office/officeart/2005/8/layout/radial6"/>
    <dgm:cxn modelId="{6EC322A6-1FF7-4B07-B5CF-5CACEA78ECAD}" type="presParOf" srcId="{C9A99DAF-D64D-4B1B-B584-A17A925964A1}" destId="{6B4DCD23-545C-4D8D-AE31-8667C873C298}" srcOrd="2" destOrd="0" presId="urn:microsoft.com/office/officeart/2005/8/layout/radial6"/>
    <dgm:cxn modelId="{C23643BB-84DB-44A7-BF4B-25152BC79D2E}" type="presParOf" srcId="{C9A99DAF-D64D-4B1B-B584-A17A925964A1}" destId="{75A83AEB-87E3-4911-99BF-62B83E019EA1}" srcOrd="3" destOrd="0" presId="urn:microsoft.com/office/officeart/2005/8/layout/radial6"/>
    <dgm:cxn modelId="{8A24DA12-B6CC-4938-8B64-18578FA7C958}" type="presParOf" srcId="{C9A99DAF-D64D-4B1B-B584-A17A925964A1}" destId="{B4616417-36E5-45E1-A873-B8293ACA2CE5}" srcOrd="4" destOrd="0" presId="urn:microsoft.com/office/officeart/2005/8/layout/radial6"/>
    <dgm:cxn modelId="{A8144351-184D-4375-A156-8227133140E8}" type="presParOf" srcId="{C9A99DAF-D64D-4B1B-B584-A17A925964A1}" destId="{2880E21D-732B-48F1-B0B1-A1DB85F8E113}" srcOrd="5" destOrd="0" presId="urn:microsoft.com/office/officeart/2005/8/layout/radial6"/>
    <dgm:cxn modelId="{F482FE1A-19F3-4527-B4FF-92A19864EF41}" type="presParOf" srcId="{C9A99DAF-D64D-4B1B-B584-A17A925964A1}" destId="{AA2B65DE-E7C7-4E4E-86C6-6BA31E5994EC}" srcOrd="6" destOrd="0" presId="urn:microsoft.com/office/officeart/2005/8/layout/radial6"/>
    <dgm:cxn modelId="{1EC90EE7-4431-405F-8F41-17BDFE58E212}" type="presParOf" srcId="{C9A99DAF-D64D-4B1B-B584-A17A925964A1}" destId="{7DB23636-312B-49AB-9FF6-DCAB79403EEC}" srcOrd="7" destOrd="0" presId="urn:microsoft.com/office/officeart/2005/8/layout/radial6"/>
    <dgm:cxn modelId="{5C582F3D-117A-41CC-B96B-131DE6622848}" type="presParOf" srcId="{C9A99DAF-D64D-4B1B-B584-A17A925964A1}" destId="{986D3B7F-0AE5-4401-BC2C-ACF3DFDA9519}" srcOrd="8" destOrd="0" presId="urn:microsoft.com/office/officeart/2005/8/layout/radial6"/>
    <dgm:cxn modelId="{389BA1A1-0457-4567-A2B5-F12FA358386A}" type="presParOf" srcId="{C9A99DAF-D64D-4B1B-B584-A17A925964A1}" destId="{150C51AE-131B-4EEE-9725-3E3B007F9377}" srcOrd="9"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A7B07B-CA32-4E51-B9C8-8C5E8A044068}" type="doc">
      <dgm:prSet loTypeId="urn:microsoft.com/office/officeart/2005/8/layout/gear1" loCatId="cycle" qsTypeId="urn:microsoft.com/office/officeart/2005/8/quickstyle/simple1" qsCatId="simple" csTypeId="urn:microsoft.com/office/officeart/2005/8/colors/accent1_2" csCatId="accent1" phldr="1"/>
      <dgm:spPr/>
    </dgm:pt>
    <dgm:pt modelId="{C6F4820B-E66D-4BA7-8ED3-5B98E171DFBC}">
      <dgm:prSet phldrT="[Κείμενο]"/>
      <dgm:spPr/>
      <dgm: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Σχεδιασμός </a:t>
          </a:r>
          <a:endParaRPr lang="el-GR" dirty="0"/>
        </a:p>
      </dgm:t>
    </dgm:pt>
    <dgm:pt modelId="{3E33F0EC-399B-4E17-9ADF-5DCDD119EB48}" type="parTrans" cxnId="{C7171D90-0FD7-4EE0-B62C-6D14B9BAA03B}">
      <dgm:prSet/>
      <dgm:spPr/>
      <dgm:t>
        <a:bodyPr/>
        <a:lstStyle/>
        <a:p>
          <a:endParaRPr lang="el-GR"/>
        </a:p>
      </dgm:t>
    </dgm:pt>
    <dgm:pt modelId="{C3F5E990-7DE4-4CA4-A465-E294BE25F2FA}" type="sibTrans" cxnId="{C7171D90-0FD7-4EE0-B62C-6D14B9BAA03B}">
      <dgm:prSet/>
      <dgm:spPr/>
      <dgm:t>
        <a:bodyPr/>
        <a:lstStyle/>
        <a:p>
          <a:endParaRPr lang="el-GR"/>
        </a:p>
      </dgm:t>
    </dgm:pt>
    <dgm:pt modelId="{6D9EF287-317B-4AAB-BE34-32175C80144F}">
      <dgm:prSet/>
      <dgm:spPr/>
      <dgm:t>
        <a:bodyPr/>
        <a:lstStyle/>
        <a:p>
          <a:r>
            <a:rPr lang="el-GR" dirty="0">
              <a:cs typeface="Arial" panose="020B0604020202020204" pitchFamily="34" charset="0"/>
            </a:rPr>
            <a:t>Αυτοέλεγχος</a:t>
          </a:r>
          <a:endParaRPr lang="en-US" dirty="0">
            <a:cs typeface="Arial" panose="020B0604020202020204" pitchFamily="34" charset="0"/>
          </a:endParaRPr>
        </a:p>
      </dgm:t>
    </dgm:pt>
    <dgm:pt modelId="{64F211DD-F916-4044-8355-59ECF2CC65F5}" type="parTrans" cxnId="{E8CBFED6-9610-4D1D-AE80-3A7577DD2B27}">
      <dgm:prSet/>
      <dgm:spPr/>
      <dgm:t>
        <a:bodyPr/>
        <a:lstStyle/>
        <a:p>
          <a:endParaRPr lang="el-GR"/>
        </a:p>
      </dgm:t>
    </dgm:pt>
    <dgm:pt modelId="{75216E86-BE2B-45B1-A39C-165DD1852C07}" type="sibTrans" cxnId="{E8CBFED6-9610-4D1D-AE80-3A7577DD2B27}">
      <dgm:prSet/>
      <dgm:spPr/>
      <dgm:t>
        <a:bodyPr/>
        <a:lstStyle/>
        <a:p>
          <a:endParaRPr lang="el-GR"/>
        </a:p>
      </dgm:t>
    </dgm:pt>
    <dgm:pt modelId="{5713CF45-F25A-4DDB-9D3E-8C3EC12BF489}">
      <dgm:prSet/>
      <dgm:spPr/>
      <dgm:t>
        <a:bodyPr/>
        <a:lstStyle/>
        <a:p>
          <a:r>
            <a:rPr lang="el-GR">
              <a:cs typeface="Arial" panose="020B0604020202020204" pitchFamily="34" charset="0"/>
            </a:rPr>
            <a:t>Αξιολόγηση</a:t>
          </a:r>
          <a:endParaRPr lang="el-GR" dirty="0">
            <a:cs typeface="Arial" panose="020B0604020202020204" pitchFamily="34" charset="0"/>
          </a:endParaRPr>
        </a:p>
      </dgm:t>
    </dgm:pt>
    <dgm:pt modelId="{2CD1ABE5-4DFD-4548-B5DB-82D0ABC37EE1}" type="parTrans" cxnId="{8C41C94D-0F1E-44B5-A9B9-C42F2A8B380E}">
      <dgm:prSet/>
      <dgm:spPr/>
      <dgm:t>
        <a:bodyPr/>
        <a:lstStyle/>
        <a:p>
          <a:endParaRPr lang="el-GR"/>
        </a:p>
      </dgm:t>
    </dgm:pt>
    <dgm:pt modelId="{8C15DE9B-17B5-4E69-8DB6-A3BC714A1B4D}" type="sibTrans" cxnId="{8C41C94D-0F1E-44B5-A9B9-C42F2A8B380E}">
      <dgm:prSet/>
      <dgm:spPr/>
      <dgm:t>
        <a:bodyPr/>
        <a:lstStyle/>
        <a:p>
          <a:endParaRPr lang="el-GR"/>
        </a:p>
      </dgm:t>
    </dgm:pt>
    <dgm:pt modelId="{E5A11B73-7F5D-440D-8104-216751766E11}" type="pres">
      <dgm:prSet presAssocID="{C6A7B07B-CA32-4E51-B9C8-8C5E8A044068}" presName="composite" presStyleCnt="0">
        <dgm:presLayoutVars>
          <dgm:chMax val="3"/>
          <dgm:animLvl val="lvl"/>
          <dgm:resizeHandles val="exact"/>
        </dgm:presLayoutVars>
      </dgm:prSet>
      <dgm:spPr/>
    </dgm:pt>
    <dgm:pt modelId="{FB810A0B-6404-4159-946E-08423FBF1CE7}" type="pres">
      <dgm:prSet presAssocID="{C6F4820B-E66D-4BA7-8ED3-5B98E171DFBC}" presName="gear1" presStyleLbl="node1" presStyleIdx="0" presStyleCnt="3">
        <dgm:presLayoutVars>
          <dgm:chMax val="1"/>
          <dgm:bulletEnabled val="1"/>
        </dgm:presLayoutVars>
      </dgm:prSet>
      <dgm:spPr/>
    </dgm:pt>
    <dgm:pt modelId="{806E535A-901E-4774-8DF5-4716D1F376E9}" type="pres">
      <dgm:prSet presAssocID="{C6F4820B-E66D-4BA7-8ED3-5B98E171DFBC}" presName="gear1srcNode" presStyleLbl="node1" presStyleIdx="0" presStyleCnt="3"/>
      <dgm:spPr/>
    </dgm:pt>
    <dgm:pt modelId="{5E607C9C-A400-45EE-BC6A-5D07470BD705}" type="pres">
      <dgm:prSet presAssocID="{C6F4820B-E66D-4BA7-8ED3-5B98E171DFBC}" presName="gear1dstNode" presStyleLbl="node1" presStyleIdx="0" presStyleCnt="3"/>
      <dgm:spPr/>
    </dgm:pt>
    <dgm:pt modelId="{77EA869A-DF31-41AC-92DD-7FF53B6CE5AD}" type="pres">
      <dgm:prSet presAssocID="{6D9EF287-317B-4AAB-BE34-32175C80144F}" presName="gear2" presStyleLbl="node1" presStyleIdx="1" presStyleCnt="3">
        <dgm:presLayoutVars>
          <dgm:chMax val="1"/>
          <dgm:bulletEnabled val="1"/>
        </dgm:presLayoutVars>
      </dgm:prSet>
      <dgm:spPr/>
    </dgm:pt>
    <dgm:pt modelId="{0AA5F3F5-62B9-47FD-83F0-0BECA9EA3D3E}" type="pres">
      <dgm:prSet presAssocID="{6D9EF287-317B-4AAB-BE34-32175C80144F}" presName="gear2srcNode" presStyleLbl="node1" presStyleIdx="1" presStyleCnt="3"/>
      <dgm:spPr/>
    </dgm:pt>
    <dgm:pt modelId="{951F9645-7356-43FE-99AE-1112668CDA66}" type="pres">
      <dgm:prSet presAssocID="{6D9EF287-317B-4AAB-BE34-32175C80144F}" presName="gear2dstNode" presStyleLbl="node1" presStyleIdx="1" presStyleCnt="3"/>
      <dgm:spPr/>
    </dgm:pt>
    <dgm:pt modelId="{8F6A2DAC-A27D-41D0-95E9-0EF569B6CC82}" type="pres">
      <dgm:prSet presAssocID="{5713CF45-F25A-4DDB-9D3E-8C3EC12BF489}" presName="gear3" presStyleLbl="node1" presStyleIdx="2" presStyleCnt="3"/>
      <dgm:spPr/>
    </dgm:pt>
    <dgm:pt modelId="{5016DA20-E407-4962-B157-D3586880DF58}" type="pres">
      <dgm:prSet presAssocID="{5713CF45-F25A-4DDB-9D3E-8C3EC12BF489}" presName="gear3tx" presStyleLbl="node1" presStyleIdx="2" presStyleCnt="3">
        <dgm:presLayoutVars>
          <dgm:chMax val="1"/>
          <dgm:bulletEnabled val="1"/>
        </dgm:presLayoutVars>
      </dgm:prSet>
      <dgm:spPr/>
    </dgm:pt>
    <dgm:pt modelId="{297333B5-68F2-424C-828F-F7EEB192AFBF}" type="pres">
      <dgm:prSet presAssocID="{5713CF45-F25A-4DDB-9D3E-8C3EC12BF489}" presName="gear3srcNode" presStyleLbl="node1" presStyleIdx="2" presStyleCnt="3"/>
      <dgm:spPr/>
    </dgm:pt>
    <dgm:pt modelId="{B0A3DF3D-9FA9-4DBF-8876-5FD105D07BE7}" type="pres">
      <dgm:prSet presAssocID="{5713CF45-F25A-4DDB-9D3E-8C3EC12BF489}" presName="gear3dstNode" presStyleLbl="node1" presStyleIdx="2" presStyleCnt="3"/>
      <dgm:spPr/>
    </dgm:pt>
    <dgm:pt modelId="{64835877-BE59-4A88-B2F2-1E2A6CC72C54}" type="pres">
      <dgm:prSet presAssocID="{C3F5E990-7DE4-4CA4-A465-E294BE25F2FA}" presName="connector1" presStyleLbl="sibTrans2D1" presStyleIdx="0" presStyleCnt="3"/>
      <dgm:spPr/>
    </dgm:pt>
    <dgm:pt modelId="{B0CA5037-9642-4945-BCD6-02FF1BD606A2}" type="pres">
      <dgm:prSet presAssocID="{75216E86-BE2B-45B1-A39C-165DD1852C07}" presName="connector2" presStyleLbl="sibTrans2D1" presStyleIdx="1" presStyleCnt="3"/>
      <dgm:spPr/>
    </dgm:pt>
    <dgm:pt modelId="{27230AE6-6579-4961-9BBB-393E0B5F6EAA}" type="pres">
      <dgm:prSet presAssocID="{8C15DE9B-17B5-4E69-8DB6-A3BC714A1B4D}" presName="connector3" presStyleLbl="sibTrans2D1" presStyleIdx="2" presStyleCnt="3"/>
      <dgm:spPr/>
    </dgm:pt>
  </dgm:ptLst>
  <dgm:cxnLst>
    <dgm:cxn modelId="{006C9221-2E6F-498A-A5AF-449A735EB0F7}" type="presOf" srcId="{5713CF45-F25A-4DDB-9D3E-8C3EC12BF489}" destId="{B0A3DF3D-9FA9-4DBF-8876-5FD105D07BE7}" srcOrd="3" destOrd="0" presId="urn:microsoft.com/office/officeart/2005/8/layout/gear1"/>
    <dgm:cxn modelId="{D01CBB31-44C4-4A68-BE28-7BB452052B17}" type="presOf" srcId="{6D9EF287-317B-4AAB-BE34-32175C80144F}" destId="{77EA869A-DF31-41AC-92DD-7FF53B6CE5AD}" srcOrd="0" destOrd="0" presId="urn:microsoft.com/office/officeart/2005/8/layout/gear1"/>
    <dgm:cxn modelId="{03A72F33-CEDA-49B0-980C-50376E0741D2}" type="presOf" srcId="{5713CF45-F25A-4DDB-9D3E-8C3EC12BF489}" destId="{297333B5-68F2-424C-828F-F7EEB192AFBF}" srcOrd="2" destOrd="0" presId="urn:microsoft.com/office/officeart/2005/8/layout/gear1"/>
    <dgm:cxn modelId="{2D19EE34-5C62-4F8B-AFFB-4AF28B6BF5F5}" type="presOf" srcId="{C6A7B07B-CA32-4E51-B9C8-8C5E8A044068}" destId="{E5A11B73-7F5D-440D-8104-216751766E11}" srcOrd="0" destOrd="0" presId="urn:microsoft.com/office/officeart/2005/8/layout/gear1"/>
    <dgm:cxn modelId="{1D6BB135-6FCD-43EE-ADA4-8788AE90CFD5}" type="presOf" srcId="{6D9EF287-317B-4AAB-BE34-32175C80144F}" destId="{0AA5F3F5-62B9-47FD-83F0-0BECA9EA3D3E}" srcOrd="1" destOrd="0" presId="urn:microsoft.com/office/officeart/2005/8/layout/gear1"/>
    <dgm:cxn modelId="{8C41C94D-0F1E-44B5-A9B9-C42F2A8B380E}" srcId="{C6A7B07B-CA32-4E51-B9C8-8C5E8A044068}" destId="{5713CF45-F25A-4DDB-9D3E-8C3EC12BF489}" srcOrd="2" destOrd="0" parTransId="{2CD1ABE5-4DFD-4548-B5DB-82D0ABC37EE1}" sibTransId="{8C15DE9B-17B5-4E69-8DB6-A3BC714A1B4D}"/>
    <dgm:cxn modelId="{7B492C72-711E-4D03-99FB-004177EA9187}" type="presOf" srcId="{6D9EF287-317B-4AAB-BE34-32175C80144F}" destId="{951F9645-7356-43FE-99AE-1112668CDA66}" srcOrd="2" destOrd="0" presId="urn:microsoft.com/office/officeart/2005/8/layout/gear1"/>
    <dgm:cxn modelId="{E901DC74-C658-4A2F-9FCC-4949FAB253A2}" type="presOf" srcId="{C6F4820B-E66D-4BA7-8ED3-5B98E171DFBC}" destId="{806E535A-901E-4774-8DF5-4716D1F376E9}" srcOrd="1" destOrd="0" presId="urn:microsoft.com/office/officeart/2005/8/layout/gear1"/>
    <dgm:cxn modelId="{43E5597D-108F-48BE-BC24-3F215A63A3F8}" type="presOf" srcId="{C3F5E990-7DE4-4CA4-A465-E294BE25F2FA}" destId="{64835877-BE59-4A88-B2F2-1E2A6CC72C54}" srcOrd="0" destOrd="0" presId="urn:microsoft.com/office/officeart/2005/8/layout/gear1"/>
    <dgm:cxn modelId="{E6EDAC86-E7BA-47EA-B138-40033298FE62}" type="presOf" srcId="{8C15DE9B-17B5-4E69-8DB6-A3BC714A1B4D}" destId="{27230AE6-6579-4961-9BBB-393E0B5F6EAA}" srcOrd="0" destOrd="0" presId="urn:microsoft.com/office/officeart/2005/8/layout/gear1"/>
    <dgm:cxn modelId="{C7171D90-0FD7-4EE0-B62C-6D14B9BAA03B}" srcId="{C6A7B07B-CA32-4E51-B9C8-8C5E8A044068}" destId="{C6F4820B-E66D-4BA7-8ED3-5B98E171DFBC}" srcOrd="0" destOrd="0" parTransId="{3E33F0EC-399B-4E17-9ADF-5DCDD119EB48}" sibTransId="{C3F5E990-7DE4-4CA4-A465-E294BE25F2FA}"/>
    <dgm:cxn modelId="{CB7A6F9B-4174-45FE-AECF-A809D5EB27EB}" type="presOf" srcId="{C6F4820B-E66D-4BA7-8ED3-5B98E171DFBC}" destId="{FB810A0B-6404-4159-946E-08423FBF1CE7}" srcOrd="0" destOrd="0" presId="urn:microsoft.com/office/officeart/2005/8/layout/gear1"/>
    <dgm:cxn modelId="{3C8FDBBA-5028-4891-8F29-FE1BE6168309}" type="presOf" srcId="{5713CF45-F25A-4DDB-9D3E-8C3EC12BF489}" destId="{8F6A2DAC-A27D-41D0-95E9-0EF569B6CC82}" srcOrd="0" destOrd="0" presId="urn:microsoft.com/office/officeart/2005/8/layout/gear1"/>
    <dgm:cxn modelId="{E6B166C5-8AF2-4F59-ADAD-00C0CC028380}" type="presOf" srcId="{5713CF45-F25A-4DDB-9D3E-8C3EC12BF489}" destId="{5016DA20-E407-4962-B157-D3586880DF58}" srcOrd="1" destOrd="0" presId="urn:microsoft.com/office/officeart/2005/8/layout/gear1"/>
    <dgm:cxn modelId="{FFF7C7C8-5FDB-4851-BC50-5247038C11B8}" type="presOf" srcId="{C6F4820B-E66D-4BA7-8ED3-5B98E171DFBC}" destId="{5E607C9C-A400-45EE-BC6A-5D07470BD705}" srcOrd="2" destOrd="0" presId="urn:microsoft.com/office/officeart/2005/8/layout/gear1"/>
    <dgm:cxn modelId="{E8CBFED6-9610-4D1D-AE80-3A7577DD2B27}" srcId="{C6A7B07B-CA32-4E51-B9C8-8C5E8A044068}" destId="{6D9EF287-317B-4AAB-BE34-32175C80144F}" srcOrd="1" destOrd="0" parTransId="{64F211DD-F916-4044-8355-59ECF2CC65F5}" sibTransId="{75216E86-BE2B-45B1-A39C-165DD1852C07}"/>
    <dgm:cxn modelId="{041BD3E7-7FAE-45CD-915F-E62B0CBA35B0}" type="presOf" srcId="{75216E86-BE2B-45B1-A39C-165DD1852C07}" destId="{B0CA5037-9642-4945-BCD6-02FF1BD606A2}" srcOrd="0" destOrd="0" presId="urn:microsoft.com/office/officeart/2005/8/layout/gear1"/>
    <dgm:cxn modelId="{21AEB273-3D7F-4D8E-A39D-1407A1941821}" type="presParOf" srcId="{E5A11B73-7F5D-440D-8104-216751766E11}" destId="{FB810A0B-6404-4159-946E-08423FBF1CE7}" srcOrd="0" destOrd="0" presId="urn:microsoft.com/office/officeart/2005/8/layout/gear1"/>
    <dgm:cxn modelId="{ABCAC1F9-5941-4A34-AF41-90D5A62BB867}" type="presParOf" srcId="{E5A11B73-7F5D-440D-8104-216751766E11}" destId="{806E535A-901E-4774-8DF5-4716D1F376E9}" srcOrd="1" destOrd="0" presId="urn:microsoft.com/office/officeart/2005/8/layout/gear1"/>
    <dgm:cxn modelId="{E00A65F9-1ED1-4923-89E2-0E3831D1A20A}" type="presParOf" srcId="{E5A11B73-7F5D-440D-8104-216751766E11}" destId="{5E607C9C-A400-45EE-BC6A-5D07470BD705}" srcOrd="2" destOrd="0" presId="urn:microsoft.com/office/officeart/2005/8/layout/gear1"/>
    <dgm:cxn modelId="{3F6AAF89-03D3-4391-B409-7C3B004B9A2C}" type="presParOf" srcId="{E5A11B73-7F5D-440D-8104-216751766E11}" destId="{77EA869A-DF31-41AC-92DD-7FF53B6CE5AD}" srcOrd="3" destOrd="0" presId="urn:microsoft.com/office/officeart/2005/8/layout/gear1"/>
    <dgm:cxn modelId="{4D719CE0-1811-4CC5-8A26-F3ACE1C4EF5B}" type="presParOf" srcId="{E5A11B73-7F5D-440D-8104-216751766E11}" destId="{0AA5F3F5-62B9-47FD-83F0-0BECA9EA3D3E}" srcOrd="4" destOrd="0" presId="urn:microsoft.com/office/officeart/2005/8/layout/gear1"/>
    <dgm:cxn modelId="{83512FAA-C4CD-4B52-9440-D1A3BED8B62C}" type="presParOf" srcId="{E5A11B73-7F5D-440D-8104-216751766E11}" destId="{951F9645-7356-43FE-99AE-1112668CDA66}" srcOrd="5" destOrd="0" presId="urn:microsoft.com/office/officeart/2005/8/layout/gear1"/>
    <dgm:cxn modelId="{4E68C960-9F07-4D9E-956D-4F2D09E03653}" type="presParOf" srcId="{E5A11B73-7F5D-440D-8104-216751766E11}" destId="{8F6A2DAC-A27D-41D0-95E9-0EF569B6CC82}" srcOrd="6" destOrd="0" presId="urn:microsoft.com/office/officeart/2005/8/layout/gear1"/>
    <dgm:cxn modelId="{69DA7B20-8658-43E3-87C6-925C6D8EED7D}" type="presParOf" srcId="{E5A11B73-7F5D-440D-8104-216751766E11}" destId="{5016DA20-E407-4962-B157-D3586880DF58}" srcOrd="7" destOrd="0" presId="urn:microsoft.com/office/officeart/2005/8/layout/gear1"/>
    <dgm:cxn modelId="{81B221B9-6701-497B-AF3E-663A8C2C9A2F}" type="presParOf" srcId="{E5A11B73-7F5D-440D-8104-216751766E11}" destId="{297333B5-68F2-424C-828F-F7EEB192AFBF}" srcOrd="8" destOrd="0" presId="urn:microsoft.com/office/officeart/2005/8/layout/gear1"/>
    <dgm:cxn modelId="{078D66CF-A30A-443B-91F7-CCA354CFC69D}" type="presParOf" srcId="{E5A11B73-7F5D-440D-8104-216751766E11}" destId="{B0A3DF3D-9FA9-4DBF-8876-5FD105D07BE7}" srcOrd="9" destOrd="0" presId="urn:microsoft.com/office/officeart/2005/8/layout/gear1"/>
    <dgm:cxn modelId="{FF97EFF3-63D4-4296-8D60-99A3D7990024}" type="presParOf" srcId="{E5A11B73-7F5D-440D-8104-216751766E11}" destId="{64835877-BE59-4A88-B2F2-1E2A6CC72C54}" srcOrd="10" destOrd="0" presId="urn:microsoft.com/office/officeart/2005/8/layout/gear1"/>
    <dgm:cxn modelId="{DD9AB9BA-CBB2-431C-B1A8-49205C5F639B}" type="presParOf" srcId="{E5A11B73-7F5D-440D-8104-216751766E11}" destId="{B0CA5037-9642-4945-BCD6-02FF1BD606A2}" srcOrd="11" destOrd="0" presId="urn:microsoft.com/office/officeart/2005/8/layout/gear1"/>
    <dgm:cxn modelId="{618B12B0-1BA2-4B42-9B22-B492887667F9}" type="presParOf" srcId="{E5A11B73-7F5D-440D-8104-216751766E11}" destId="{27230AE6-6579-4961-9BBB-393E0B5F6EAA}"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425DAA-D1BC-4CF2-9AE1-20482DBA717F}"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l-GR"/>
        </a:p>
      </dgm:t>
    </dgm:pt>
    <dgm:pt modelId="{38BA2523-3D9B-4C61-8CD9-79E103A4F7D2}">
      <dgm:prSet phldrT="[Κείμενο]"/>
      <dgm:spPr/>
      <dgm: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Μοντελοποίηση (</a:t>
          </a:r>
          <a:r>
            <a:rPr lang="el-GR" dirty="0" err="1">
              <a:cs typeface="Arial" panose="020B0604020202020204" pitchFamily="34" charset="0"/>
            </a:rPr>
            <a:t>modeling</a:t>
          </a:r>
          <a:r>
            <a:rPr lang="el-GR" dirty="0">
              <a:cs typeface="Arial" panose="020B0604020202020204" pitchFamily="34" charset="0"/>
            </a:rPr>
            <a:t>)</a:t>
          </a:r>
          <a:endParaRPr lang="el-GR" dirty="0"/>
        </a:p>
      </dgm:t>
    </dgm:pt>
    <dgm:pt modelId="{0CA1BC65-AEEA-49E3-A59F-C4450ACABD29}" type="parTrans" cxnId="{41065DD8-51C3-4405-8BCE-7564A97655DB}">
      <dgm:prSet/>
      <dgm:spPr/>
      <dgm:t>
        <a:bodyPr/>
        <a:lstStyle/>
        <a:p>
          <a:endParaRPr lang="el-GR"/>
        </a:p>
      </dgm:t>
    </dgm:pt>
    <dgm:pt modelId="{75C90A99-141D-40EF-BBCD-607032C33E39}" type="sibTrans" cxnId="{41065DD8-51C3-4405-8BCE-7564A97655DB}">
      <dgm:prSet/>
      <dgm:spPr/>
      <dgm:t>
        <a:bodyPr/>
        <a:lstStyle/>
        <a:p>
          <a:endParaRPr lang="el-GR"/>
        </a:p>
      </dgm:t>
    </dgm:pt>
    <dgm:pt modelId="{8F462763-0605-4BAC-A36A-6A338D7908D9}">
      <dgm:prSet/>
      <dgm:spPr/>
      <dgm:t>
        <a:bodyPr/>
        <a:lstStyle/>
        <a:p>
          <a:r>
            <a:rPr lang="el-GR" dirty="0">
              <a:cs typeface="Arial" panose="020B0604020202020204" pitchFamily="34" charset="0"/>
            </a:rPr>
            <a:t>Προγύμναση (</a:t>
          </a:r>
          <a:r>
            <a:rPr lang="el-GR" dirty="0" err="1">
              <a:cs typeface="Arial" panose="020B0604020202020204" pitchFamily="34" charset="0"/>
            </a:rPr>
            <a:t>coaching</a:t>
          </a:r>
          <a:r>
            <a:rPr lang="el-GR" dirty="0">
              <a:cs typeface="Arial" panose="020B0604020202020204" pitchFamily="34" charset="0"/>
            </a:rPr>
            <a:t>)</a:t>
          </a:r>
        </a:p>
      </dgm:t>
    </dgm:pt>
    <dgm:pt modelId="{AB4A22D7-1610-4EC9-9D24-D6E56C7E98A0}" type="parTrans" cxnId="{8ACE535A-1D92-4E88-8014-476987EFF307}">
      <dgm:prSet/>
      <dgm:spPr/>
      <dgm:t>
        <a:bodyPr/>
        <a:lstStyle/>
        <a:p>
          <a:endParaRPr lang="el-GR"/>
        </a:p>
      </dgm:t>
    </dgm:pt>
    <dgm:pt modelId="{DD6F1C26-839F-42E0-B6ED-8031A554F59B}" type="sibTrans" cxnId="{8ACE535A-1D92-4E88-8014-476987EFF307}">
      <dgm:prSet/>
      <dgm:spPr/>
      <dgm:t>
        <a:bodyPr/>
        <a:lstStyle/>
        <a:p>
          <a:endParaRPr lang="el-GR"/>
        </a:p>
      </dgm:t>
    </dgm:pt>
    <dgm:pt modelId="{CBFDBD09-1E54-40BF-8E25-C10927523E6E}">
      <dgm:prSet/>
      <dgm:spPr/>
      <dgm:t>
        <a:bodyPr/>
        <a:lstStyle/>
        <a:p>
          <a:r>
            <a:rPr lang="el-GR">
              <a:cs typeface="Arial" panose="020B0604020202020204" pitchFamily="34" charset="0"/>
            </a:rPr>
            <a:t>Παροχή ενός πλαισίου στήριξης (scaffolding)</a:t>
          </a:r>
          <a:endParaRPr lang="el-GR" dirty="0">
            <a:cs typeface="Arial" panose="020B0604020202020204" pitchFamily="34" charset="0"/>
          </a:endParaRPr>
        </a:p>
      </dgm:t>
    </dgm:pt>
    <dgm:pt modelId="{E00A03A1-3F91-42E5-AA8F-BF9785D20034}" type="parTrans" cxnId="{9B3241ED-80DF-4D42-9D6D-CC3E0CA8FB72}">
      <dgm:prSet/>
      <dgm:spPr/>
      <dgm:t>
        <a:bodyPr/>
        <a:lstStyle/>
        <a:p>
          <a:endParaRPr lang="el-GR"/>
        </a:p>
      </dgm:t>
    </dgm:pt>
    <dgm:pt modelId="{73F22A9D-D976-4926-8D48-9D26584A272C}" type="sibTrans" cxnId="{9B3241ED-80DF-4D42-9D6D-CC3E0CA8FB72}">
      <dgm:prSet/>
      <dgm:spPr/>
      <dgm:t>
        <a:bodyPr/>
        <a:lstStyle/>
        <a:p>
          <a:endParaRPr lang="el-GR"/>
        </a:p>
      </dgm:t>
    </dgm:pt>
    <dgm:pt modelId="{D2375B81-3C27-40CC-966E-BC579D4D2B75}">
      <dgm:prSet/>
      <dgm:spPr/>
      <dgm:t>
        <a:bodyPr/>
        <a:lstStyle/>
        <a:p>
          <a:r>
            <a:rPr lang="el-GR">
              <a:cs typeface="Arial" panose="020B0604020202020204" pitchFamily="34" charset="0"/>
            </a:rPr>
            <a:t>Λεκτικοποίηση (articulation)</a:t>
          </a:r>
          <a:endParaRPr lang="el-GR" dirty="0">
            <a:cs typeface="Arial" panose="020B0604020202020204" pitchFamily="34" charset="0"/>
          </a:endParaRPr>
        </a:p>
      </dgm:t>
    </dgm:pt>
    <dgm:pt modelId="{865D365B-2DD5-4790-A4D7-4EE030B750C3}" type="parTrans" cxnId="{530E1267-431F-4A6F-8B5E-F2D79C63448B}">
      <dgm:prSet/>
      <dgm:spPr/>
      <dgm:t>
        <a:bodyPr/>
        <a:lstStyle/>
        <a:p>
          <a:endParaRPr lang="el-GR"/>
        </a:p>
      </dgm:t>
    </dgm:pt>
    <dgm:pt modelId="{7A1AE593-8BAD-4342-9616-D607A4DE6992}" type="sibTrans" cxnId="{530E1267-431F-4A6F-8B5E-F2D79C63448B}">
      <dgm:prSet/>
      <dgm:spPr/>
      <dgm:t>
        <a:bodyPr/>
        <a:lstStyle/>
        <a:p>
          <a:endParaRPr lang="el-GR"/>
        </a:p>
      </dgm:t>
    </dgm:pt>
    <dgm:pt modelId="{9DF6FC6E-6E7E-44DE-9485-11F1F815A72F}">
      <dgm:prSet/>
      <dgm:spPr/>
      <dgm:t>
        <a:bodyPr/>
        <a:lstStyle/>
        <a:p>
          <a:r>
            <a:rPr lang="el-GR">
              <a:cs typeface="Arial" panose="020B0604020202020204" pitchFamily="34" charset="0"/>
            </a:rPr>
            <a:t>Στοχασμός (reflection)</a:t>
          </a:r>
          <a:endParaRPr lang="el-GR" dirty="0">
            <a:cs typeface="Arial" panose="020B0604020202020204" pitchFamily="34" charset="0"/>
          </a:endParaRPr>
        </a:p>
      </dgm:t>
    </dgm:pt>
    <dgm:pt modelId="{74A7DB47-6DAB-4BF0-A0D1-45AF7EC04952}" type="parTrans" cxnId="{52775FAA-5A97-4D7F-89AF-97CA7E8A1D49}">
      <dgm:prSet/>
      <dgm:spPr/>
      <dgm:t>
        <a:bodyPr/>
        <a:lstStyle/>
        <a:p>
          <a:endParaRPr lang="el-GR"/>
        </a:p>
      </dgm:t>
    </dgm:pt>
    <dgm:pt modelId="{957B0054-07DB-4341-865E-9162494D4A37}" type="sibTrans" cxnId="{52775FAA-5A97-4D7F-89AF-97CA7E8A1D49}">
      <dgm:prSet/>
      <dgm:spPr/>
      <dgm:t>
        <a:bodyPr/>
        <a:lstStyle/>
        <a:p>
          <a:endParaRPr lang="el-GR"/>
        </a:p>
      </dgm:t>
    </dgm:pt>
    <dgm:pt modelId="{A6BBC93D-85E4-437D-BECA-8EB1DEF5D93A}">
      <dgm:prSet/>
      <dgm:spPr/>
      <dgm:t>
        <a:bodyPr/>
        <a:lstStyle/>
        <a:p>
          <a:r>
            <a:rPr lang="el-GR">
              <a:cs typeface="Arial" panose="020B0604020202020204" pitchFamily="34" charset="0"/>
            </a:rPr>
            <a:t>Διερεύνηση (exploration)</a:t>
          </a:r>
          <a:endParaRPr lang="el-GR" dirty="0">
            <a:cs typeface="Arial" panose="020B0604020202020204" pitchFamily="34" charset="0"/>
          </a:endParaRPr>
        </a:p>
      </dgm:t>
    </dgm:pt>
    <dgm:pt modelId="{BECF0C8E-EF8C-47A8-A6BA-B553CA883B49}" type="parTrans" cxnId="{D5BF3D0A-BCFD-4E16-8ADE-47965E9826F2}">
      <dgm:prSet/>
      <dgm:spPr/>
      <dgm:t>
        <a:bodyPr/>
        <a:lstStyle/>
        <a:p>
          <a:endParaRPr lang="el-GR"/>
        </a:p>
      </dgm:t>
    </dgm:pt>
    <dgm:pt modelId="{A1485DBC-B6A9-4FDA-85A8-298E9BF31D8B}" type="sibTrans" cxnId="{D5BF3D0A-BCFD-4E16-8ADE-47965E9826F2}">
      <dgm:prSet/>
      <dgm:spPr/>
      <dgm:t>
        <a:bodyPr/>
        <a:lstStyle/>
        <a:p>
          <a:endParaRPr lang="el-GR"/>
        </a:p>
      </dgm:t>
    </dgm:pt>
    <dgm:pt modelId="{F839E58A-74A3-4838-9A93-75A8EE5C7F17}" type="pres">
      <dgm:prSet presAssocID="{F1425DAA-D1BC-4CF2-9AE1-20482DBA717F}" presName="Name0" presStyleCnt="0">
        <dgm:presLayoutVars>
          <dgm:dir/>
          <dgm:resizeHandles val="exact"/>
        </dgm:presLayoutVars>
      </dgm:prSet>
      <dgm:spPr/>
    </dgm:pt>
    <dgm:pt modelId="{5FB310E6-1127-482E-B6EE-0F4630F80CE3}" type="pres">
      <dgm:prSet presAssocID="{38BA2523-3D9B-4C61-8CD9-79E103A4F7D2}" presName="node" presStyleLbl="node1" presStyleIdx="0" presStyleCnt="6" custScaleX="95217" custScaleY="106502">
        <dgm:presLayoutVars>
          <dgm:bulletEnabled val="1"/>
        </dgm:presLayoutVars>
      </dgm:prSet>
      <dgm:spPr/>
    </dgm:pt>
    <dgm:pt modelId="{F6C72D37-F1CF-4A9E-B8AE-36A8AFD942AB}" type="pres">
      <dgm:prSet presAssocID="{75C90A99-141D-40EF-BBCD-607032C33E39}" presName="sibTrans" presStyleLbl="sibTrans2D1" presStyleIdx="0" presStyleCnt="5"/>
      <dgm:spPr/>
    </dgm:pt>
    <dgm:pt modelId="{0F385561-AAE0-4D43-B219-ED0A2140C517}" type="pres">
      <dgm:prSet presAssocID="{75C90A99-141D-40EF-BBCD-607032C33E39}" presName="connectorText" presStyleLbl="sibTrans2D1" presStyleIdx="0" presStyleCnt="5"/>
      <dgm:spPr/>
    </dgm:pt>
    <dgm:pt modelId="{DE54B3B5-4326-4A7B-A1A4-627BA65BFD0D}" type="pres">
      <dgm:prSet presAssocID="{8F462763-0605-4BAC-A36A-6A338D7908D9}" presName="node" presStyleLbl="node1" presStyleIdx="1" presStyleCnt="6">
        <dgm:presLayoutVars>
          <dgm:bulletEnabled val="1"/>
        </dgm:presLayoutVars>
      </dgm:prSet>
      <dgm:spPr/>
    </dgm:pt>
    <dgm:pt modelId="{2E4BC2A8-CE65-4563-99BB-2A693694CE20}" type="pres">
      <dgm:prSet presAssocID="{DD6F1C26-839F-42E0-B6ED-8031A554F59B}" presName="sibTrans" presStyleLbl="sibTrans2D1" presStyleIdx="1" presStyleCnt="5"/>
      <dgm:spPr/>
    </dgm:pt>
    <dgm:pt modelId="{3AD92EA0-9EF4-41B0-A78B-397D56B8067D}" type="pres">
      <dgm:prSet presAssocID="{DD6F1C26-839F-42E0-B6ED-8031A554F59B}" presName="connectorText" presStyleLbl="sibTrans2D1" presStyleIdx="1" presStyleCnt="5"/>
      <dgm:spPr/>
    </dgm:pt>
    <dgm:pt modelId="{9B2D044D-0C93-4693-9EC7-6CE0FC05C4C0}" type="pres">
      <dgm:prSet presAssocID="{CBFDBD09-1E54-40BF-8E25-C10927523E6E}" presName="node" presStyleLbl="node1" presStyleIdx="2" presStyleCnt="6">
        <dgm:presLayoutVars>
          <dgm:bulletEnabled val="1"/>
        </dgm:presLayoutVars>
      </dgm:prSet>
      <dgm:spPr/>
    </dgm:pt>
    <dgm:pt modelId="{DCBEF86E-A97F-41A2-801F-F696528755FD}" type="pres">
      <dgm:prSet presAssocID="{73F22A9D-D976-4926-8D48-9D26584A272C}" presName="sibTrans" presStyleLbl="sibTrans2D1" presStyleIdx="2" presStyleCnt="5"/>
      <dgm:spPr/>
    </dgm:pt>
    <dgm:pt modelId="{ABA10624-C35B-4DB8-B09A-906405FE8B4D}" type="pres">
      <dgm:prSet presAssocID="{73F22A9D-D976-4926-8D48-9D26584A272C}" presName="connectorText" presStyleLbl="sibTrans2D1" presStyleIdx="2" presStyleCnt="5"/>
      <dgm:spPr/>
    </dgm:pt>
    <dgm:pt modelId="{7A589FBF-9034-4B13-9B96-A3787565D8EB}" type="pres">
      <dgm:prSet presAssocID="{D2375B81-3C27-40CC-966E-BC579D4D2B75}" presName="node" presStyleLbl="node1" presStyleIdx="3" presStyleCnt="6">
        <dgm:presLayoutVars>
          <dgm:bulletEnabled val="1"/>
        </dgm:presLayoutVars>
      </dgm:prSet>
      <dgm:spPr/>
    </dgm:pt>
    <dgm:pt modelId="{E3844A22-1CD8-47B1-A21C-BAE8A8AEEC66}" type="pres">
      <dgm:prSet presAssocID="{7A1AE593-8BAD-4342-9616-D607A4DE6992}" presName="sibTrans" presStyleLbl="sibTrans2D1" presStyleIdx="3" presStyleCnt="5"/>
      <dgm:spPr/>
    </dgm:pt>
    <dgm:pt modelId="{9EB599E7-64A0-49D0-AF35-B71461B255F5}" type="pres">
      <dgm:prSet presAssocID="{7A1AE593-8BAD-4342-9616-D607A4DE6992}" presName="connectorText" presStyleLbl="sibTrans2D1" presStyleIdx="3" presStyleCnt="5"/>
      <dgm:spPr/>
    </dgm:pt>
    <dgm:pt modelId="{9C1990EB-0F9A-4A8A-9959-37B113683A33}" type="pres">
      <dgm:prSet presAssocID="{9DF6FC6E-6E7E-44DE-9485-11F1F815A72F}" presName="node" presStyleLbl="node1" presStyleIdx="4" presStyleCnt="6">
        <dgm:presLayoutVars>
          <dgm:bulletEnabled val="1"/>
        </dgm:presLayoutVars>
      </dgm:prSet>
      <dgm:spPr/>
    </dgm:pt>
    <dgm:pt modelId="{CA53D6C3-8C56-4744-B344-4FDB4AB0B2D2}" type="pres">
      <dgm:prSet presAssocID="{957B0054-07DB-4341-865E-9162494D4A37}" presName="sibTrans" presStyleLbl="sibTrans2D1" presStyleIdx="4" presStyleCnt="5"/>
      <dgm:spPr/>
    </dgm:pt>
    <dgm:pt modelId="{8E406D1C-EBA0-4065-BDDF-52C88722CAC0}" type="pres">
      <dgm:prSet presAssocID="{957B0054-07DB-4341-865E-9162494D4A37}" presName="connectorText" presStyleLbl="sibTrans2D1" presStyleIdx="4" presStyleCnt="5"/>
      <dgm:spPr/>
    </dgm:pt>
    <dgm:pt modelId="{CD9CEB49-BBEA-4CF0-A498-5E5EFF1A22A1}" type="pres">
      <dgm:prSet presAssocID="{A6BBC93D-85E4-437D-BECA-8EB1DEF5D93A}" presName="node" presStyleLbl="node1" presStyleIdx="5" presStyleCnt="6">
        <dgm:presLayoutVars>
          <dgm:bulletEnabled val="1"/>
        </dgm:presLayoutVars>
      </dgm:prSet>
      <dgm:spPr/>
    </dgm:pt>
  </dgm:ptLst>
  <dgm:cxnLst>
    <dgm:cxn modelId="{D6B2CC09-3F5B-499B-AE3D-04BBE2FB46CD}" type="presOf" srcId="{75C90A99-141D-40EF-BBCD-607032C33E39}" destId="{0F385561-AAE0-4D43-B219-ED0A2140C517}" srcOrd="1" destOrd="0" presId="urn:microsoft.com/office/officeart/2005/8/layout/process1"/>
    <dgm:cxn modelId="{D5BF3D0A-BCFD-4E16-8ADE-47965E9826F2}" srcId="{F1425DAA-D1BC-4CF2-9AE1-20482DBA717F}" destId="{A6BBC93D-85E4-437D-BECA-8EB1DEF5D93A}" srcOrd="5" destOrd="0" parTransId="{BECF0C8E-EF8C-47A8-A6BA-B553CA883B49}" sibTransId="{A1485DBC-B6A9-4FDA-85A8-298E9BF31D8B}"/>
    <dgm:cxn modelId="{BBB1970B-F2C5-45A0-AC76-31A3E79F8226}" type="presOf" srcId="{38BA2523-3D9B-4C61-8CD9-79E103A4F7D2}" destId="{5FB310E6-1127-482E-B6EE-0F4630F80CE3}" srcOrd="0" destOrd="0" presId="urn:microsoft.com/office/officeart/2005/8/layout/process1"/>
    <dgm:cxn modelId="{8E984511-5081-4DA6-A414-41160096C4DE}" type="presOf" srcId="{73F22A9D-D976-4926-8D48-9D26584A272C}" destId="{DCBEF86E-A97F-41A2-801F-F696528755FD}" srcOrd="0" destOrd="0" presId="urn:microsoft.com/office/officeart/2005/8/layout/process1"/>
    <dgm:cxn modelId="{D0623516-974F-49FB-B9A7-D5EFBF36D77F}" type="presOf" srcId="{8F462763-0605-4BAC-A36A-6A338D7908D9}" destId="{DE54B3B5-4326-4A7B-A1A4-627BA65BFD0D}" srcOrd="0" destOrd="0" presId="urn:microsoft.com/office/officeart/2005/8/layout/process1"/>
    <dgm:cxn modelId="{E3F3101E-287A-4CBE-9FCB-309CAC74476C}" type="presOf" srcId="{DD6F1C26-839F-42E0-B6ED-8031A554F59B}" destId="{2E4BC2A8-CE65-4563-99BB-2A693694CE20}" srcOrd="0" destOrd="0" presId="urn:microsoft.com/office/officeart/2005/8/layout/process1"/>
    <dgm:cxn modelId="{5B514E24-FAB8-4B5F-966A-BED17102BC60}" type="presOf" srcId="{CBFDBD09-1E54-40BF-8E25-C10927523E6E}" destId="{9B2D044D-0C93-4693-9EC7-6CE0FC05C4C0}" srcOrd="0" destOrd="0" presId="urn:microsoft.com/office/officeart/2005/8/layout/process1"/>
    <dgm:cxn modelId="{530E1267-431F-4A6F-8B5E-F2D79C63448B}" srcId="{F1425DAA-D1BC-4CF2-9AE1-20482DBA717F}" destId="{D2375B81-3C27-40CC-966E-BC579D4D2B75}" srcOrd="3" destOrd="0" parTransId="{865D365B-2DD5-4790-A4D7-4EE030B750C3}" sibTransId="{7A1AE593-8BAD-4342-9616-D607A4DE6992}"/>
    <dgm:cxn modelId="{BC045D4D-BBA6-4E21-8E0B-535959B4FC28}" type="presOf" srcId="{A6BBC93D-85E4-437D-BECA-8EB1DEF5D93A}" destId="{CD9CEB49-BBEA-4CF0-A498-5E5EFF1A22A1}" srcOrd="0" destOrd="0" presId="urn:microsoft.com/office/officeart/2005/8/layout/process1"/>
    <dgm:cxn modelId="{8ACE535A-1D92-4E88-8014-476987EFF307}" srcId="{F1425DAA-D1BC-4CF2-9AE1-20482DBA717F}" destId="{8F462763-0605-4BAC-A36A-6A338D7908D9}" srcOrd="1" destOrd="0" parTransId="{AB4A22D7-1610-4EC9-9D24-D6E56C7E98A0}" sibTransId="{DD6F1C26-839F-42E0-B6ED-8031A554F59B}"/>
    <dgm:cxn modelId="{42502B7B-BB24-4039-81D9-246456BF8021}" type="presOf" srcId="{7A1AE593-8BAD-4342-9616-D607A4DE6992}" destId="{E3844A22-1CD8-47B1-A21C-BAE8A8AEEC66}" srcOrd="0" destOrd="0" presId="urn:microsoft.com/office/officeart/2005/8/layout/process1"/>
    <dgm:cxn modelId="{3158AA94-D57B-4B44-B0A0-F6A0E21D5DA5}" type="presOf" srcId="{F1425DAA-D1BC-4CF2-9AE1-20482DBA717F}" destId="{F839E58A-74A3-4838-9A93-75A8EE5C7F17}" srcOrd="0" destOrd="0" presId="urn:microsoft.com/office/officeart/2005/8/layout/process1"/>
    <dgm:cxn modelId="{ABC0849E-FC85-4463-9D37-C0EAB13E47A7}" type="presOf" srcId="{DD6F1C26-839F-42E0-B6ED-8031A554F59B}" destId="{3AD92EA0-9EF4-41B0-A78B-397D56B8067D}" srcOrd="1" destOrd="0" presId="urn:microsoft.com/office/officeart/2005/8/layout/process1"/>
    <dgm:cxn modelId="{52775FAA-5A97-4D7F-89AF-97CA7E8A1D49}" srcId="{F1425DAA-D1BC-4CF2-9AE1-20482DBA717F}" destId="{9DF6FC6E-6E7E-44DE-9485-11F1F815A72F}" srcOrd="4" destOrd="0" parTransId="{74A7DB47-6DAB-4BF0-A0D1-45AF7EC04952}" sibTransId="{957B0054-07DB-4341-865E-9162494D4A37}"/>
    <dgm:cxn modelId="{8F99DAAD-D84D-428E-8E8F-D552FC892436}" type="presOf" srcId="{73F22A9D-D976-4926-8D48-9D26584A272C}" destId="{ABA10624-C35B-4DB8-B09A-906405FE8B4D}" srcOrd="1" destOrd="0" presId="urn:microsoft.com/office/officeart/2005/8/layout/process1"/>
    <dgm:cxn modelId="{2CD9BBC5-2C8D-4888-9A29-E3F17959286C}" type="presOf" srcId="{957B0054-07DB-4341-865E-9162494D4A37}" destId="{8E406D1C-EBA0-4065-BDDF-52C88722CAC0}" srcOrd="1" destOrd="0" presId="urn:microsoft.com/office/officeart/2005/8/layout/process1"/>
    <dgm:cxn modelId="{53D864CF-4E9C-4832-BCB8-F5CA0877FFF4}" type="presOf" srcId="{957B0054-07DB-4341-865E-9162494D4A37}" destId="{CA53D6C3-8C56-4744-B344-4FDB4AB0B2D2}" srcOrd="0" destOrd="0" presId="urn:microsoft.com/office/officeart/2005/8/layout/process1"/>
    <dgm:cxn modelId="{41065DD8-51C3-4405-8BCE-7564A97655DB}" srcId="{F1425DAA-D1BC-4CF2-9AE1-20482DBA717F}" destId="{38BA2523-3D9B-4C61-8CD9-79E103A4F7D2}" srcOrd="0" destOrd="0" parTransId="{0CA1BC65-AEEA-49E3-A59F-C4450ACABD29}" sibTransId="{75C90A99-141D-40EF-BBCD-607032C33E39}"/>
    <dgm:cxn modelId="{97C95ADD-5A1F-4C0D-8612-41717F39828F}" type="presOf" srcId="{75C90A99-141D-40EF-BBCD-607032C33E39}" destId="{F6C72D37-F1CF-4A9E-B8AE-36A8AFD942AB}" srcOrd="0" destOrd="0" presId="urn:microsoft.com/office/officeart/2005/8/layout/process1"/>
    <dgm:cxn modelId="{C1AED8E1-D760-4739-B2F8-78B34936EDA8}" type="presOf" srcId="{D2375B81-3C27-40CC-966E-BC579D4D2B75}" destId="{7A589FBF-9034-4B13-9B96-A3787565D8EB}" srcOrd="0" destOrd="0" presId="urn:microsoft.com/office/officeart/2005/8/layout/process1"/>
    <dgm:cxn modelId="{08D1A2E3-E18B-4955-A321-8E044CFB5CF7}" type="presOf" srcId="{7A1AE593-8BAD-4342-9616-D607A4DE6992}" destId="{9EB599E7-64A0-49D0-AF35-B71461B255F5}" srcOrd="1" destOrd="0" presId="urn:microsoft.com/office/officeart/2005/8/layout/process1"/>
    <dgm:cxn modelId="{9B3241ED-80DF-4D42-9D6D-CC3E0CA8FB72}" srcId="{F1425DAA-D1BC-4CF2-9AE1-20482DBA717F}" destId="{CBFDBD09-1E54-40BF-8E25-C10927523E6E}" srcOrd="2" destOrd="0" parTransId="{E00A03A1-3F91-42E5-AA8F-BF9785D20034}" sibTransId="{73F22A9D-D976-4926-8D48-9D26584A272C}"/>
    <dgm:cxn modelId="{E086D9FC-B6D9-4349-AAB8-0DF495B36FBB}" type="presOf" srcId="{9DF6FC6E-6E7E-44DE-9485-11F1F815A72F}" destId="{9C1990EB-0F9A-4A8A-9959-37B113683A33}" srcOrd="0" destOrd="0" presId="urn:microsoft.com/office/officeart/2005/8/layout/process1"/>
    <dgm:cxn modelId="{8F43E384-7788-4BEE-A363-FBE7D54B1159}" type="presParOf" srcId="{F839E58A-74A3-4838-9A93-75A8EE5C7F17}" destId="{5FB310E6-1127-482E-B6EE-0F4630F80CE3}" srcOrd="0" destOrd="0" presId="urn:microsoft.com/office/officeart/2005/8/layout/process1"/>
    <dgm:cxn modelId="{0B262421-FE8A-41FB-927F-D7B136245098}" type="presParOf" srcId="{F839E58A-74A3-4838-9A93-75A8EE5C7F17}" destId="{F6C72D37-F1CF-4A9E-B8AE-36A8AFD942AB}" srcOrd="1" destOrd="0" presId="urn:microsoft.com/office/officeart/2005/8/layout/process1"/>
    <dgm:cxn modelId="{5621BB16-7D4B-42A8-BE63-4E37A0CA0A6E}" type="presParOf" srcId="{F6C72D37-F1CF-4A9E-B8AE-36A8AFD942AB}" destId="{0F385561-AAE0-4D43-B219-ED0A2140C517}" srcOrd="0" destOrd="0" presId="urn:microsoft.com/office/officeart/2005/8/layout/process1"/>
    <dgm:cxn modelId="{FFBC8CD3-0CB1-4278-B866-CF87ADD59CC0}" type="presParOf" srcId="{F839E58A-74A3-4838-9A93-75A8EE5C7F17}" destId="{DE54B3B5-4326-4A7B-A1A4-627BA65BFD0D}" srcOrd="2" destOrd="0" presId="urn:microsoft.com/office/officeart/2005/8/layout/process1"/>
    <dgm:cxn modelId="{04E0256F-0C92-4D9F-A689-3AB0D5F20332}" type="presParOf" srcId="{F839E58A-74A3-4838-9A93-75A8EE5C7F17}" destId="{2E4BC2A8-CE65-4563-99BB-2A693694CE20}" srcOrd="3" destOrd="0" presId="urn:microsoft.com/office/officeart/2005/8/layout/process1"/>
    <dgm:cxn modelId="{95158EC3-498B-4C65-847B-42703264436F}" type="presParOf" srcId="{2E4BC2A8-CE65-4563-99BB-2A693694CE20}" destId="{3AD92EA0-9EF4-41B0-A78B-397D56B8067D}" srcOrd="0" destOrd="0" presId="urn:microsoft.com/office/officeart/2005/8/layout/process1"/>
    <dgm:cxn modelId="{0C5C3B61-5019-4AB7-A4A0-23815620F851}" type="presParOf" srcId="{F839E58A-74A3-4838-9A93-75A8EE5C7F17}" destId="{9B2D044D-0C93-4693-9EC7-6CE0FC05C4C0}" srcOrd="4" destOrd="0" presId="urn:microsoft.com/office/officeart/2005/8/layout/process1"/>
    <dgm:cxn modelId="{0774ADE3-936E-44A7-9CEE-60C71BE5BC87}" type="presParOf" srcId="{F839E58A-74A3-4838-9A93-75A8EE5C7F17}" destId="{DCBEF86E-A97F-41A2-801F-F696528755FD}" srcOrd="5" destOrd="0" presId="urn:microsoft.com/office/officeart/2005/8/layout/process1"/>
    <dgm:cxn modelId="{C0B5EC6A-0981-4E28-BE33-1E8667CA69E8}" type="presParOf" srcId="{DCBEF86E-A97F-41A2-801F-F696528755FD}" destId="{ABA10624-C35B-4DB8-B09A-906405FE8B4D}" srcOrd="0" destOrd="0" presId="urn:microsoft.com/office/officeart/2005/8/layout/process1"/>
    <dgm:cxn modelId="{389467C8-3C19-4E78-96CD-0661B4014381}" type="presParOf" srcId="{F839E58A-74A3-4838-9A93-75A8EE5C7F17}" destId="{7A589FBF-9034-4B13-9B96-A3787565D8EB}" srcOrd="6" destOrd="0" presId="urn:microsoft.com/office/officeart/2005/8/layout/process1"/>
    <dgm:cxn modelId="{5B9529EA-B774-4EE4-9923-517057CA3E23}" type="presParOf" srcId="{F839E58A-74A3-4838-9A93-75A8EE5C7F17}" destId="{E3844A22-1CD8-47B1-A21C-BAE8A8AEEC66}" srcOrd="7" destOrd="0" presId="urn:microsoft.com/office/officeart/2005/8/layout/process1"/>
    <dgm:cxn modelId="{431CFD1D-7D2C-4D1D-9774-7E11D1C6A659}" type="presParOf" srcId="{E3844A22-1CD8-47B1-A21C-BAE8A8AEEC66}" destId="{9EB599E7-64A0-49D0-AF35-B71461B255F5}" srcOrd="0" destOrd="0" presId="urn:microsoft.com/office/officeart/2005/8/layout/process1"/>
    <dgm:cxn modelId="{990E5D13-6724-4658-8F2E-F32B2B686EF8}" type="presParOf" srcId="{F839E58A-74A3-4838-9A93-75A8EE5C7F17}" destId="{9C1990EB-0F9A-4A8A-9959-37B113683A33}" srcOrd="8" destOrd="0" presId="urn:microsoft.com/office/officeart/2005/8/layout/process1"/>
    <dgm:cxn modelId="{568D1561-5648-4F7A-BCCC-6130D70B557F}" type="presParOf" srcId="{F839E58A-74A3-4838-9A93-75A8EE5C7F17}" destId="{CA53D6C3-8C56-4744-B344-4FDB4AB0B2D2}" srcOrd="9" destOrd="0" presId="urn:microsoft.com/office/officeart/2005/8/layout/process1"/>
    <dgm:cxn modelId="{344972B6-5663-441E-9552-6F2CE3F6DE12}" type="presParOf" srcId="{CA53D6C3-8C56-4744-B344-4FDB4AB0B2D2}" destId="{8E406D1C-EBA0-4065-BDDF-52C88722CAC0}" srcOrd="0" destOrd="0" presId="urn:microsoft.com/office/officeart/2005/8/layout/process1"/>
    <dgm:cxn modelId="{371E7ABF-F0D3-4B35-98E3-D14407B94959}" type="presParOf" srcId="{F839E58A-74A3-4838-9A93-75A8EE5C7F17}" destId="{CD9CEB49-BBEA-4CF0-A498-5E5EFF1A22A1}" srcOrd="1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0B975B-41B3-4A2E-BC32-DF4C8724D61A}"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l-GR"/>
        </a:p>
      </dgm:t>
    </dgm:pt>
    <dgm:pt modelId="{F09AE074-F9D4-4360-BA93-43196D919B06}">
      <dgm:prSet phldrT="[Κείμενο]" custT="1"/>
      <dgm:spPr/>
      <dgm:t>
        <a:bodyPr/>
        <a:lstStyle/>
        <a:p>
          <a:r>
            <a:rPr lang="el-GR" sz="1200" dirty="0">
              <a:latin typeface="Arial" panose="020B0604020202020204" pitchFamily="34" charset="0"/>
              <a:cs typeface="Arial" panose="020B0604020202020204" pitchFamily="34" charset="0"/>
            </a:rPr>
            <a:t>ΣΧΕΔΙΑΣΜΟΣ</a:t>
          </a:r>
        </a:p>
      </dgm:t>
    </dgm:pt>
    <dgm:pt modelId="{DD11177F-8E20-411F-88BA-EEDD6F98950F}" type="parTrans" cxnId="{82F670C6-5BBF-419D-ADA7-9C1D773B8CCD}">
      <dgm:prSet/>
      <dgm:spPr/>
      <dgm:t>
        <a:bodyPr/>
        <a:lstStyle/>
        <a:p>
          <a:endParaRPr lang="el-GR"/>
        </a:p>
      </dgm:t>
    </dgm:pt>
    <dgm:pt modelId="{E593D3DE-F8AE-4213-8E3C-58DCE5AB1A24}" type="sibTrans" cxnId="{82F670C6-5BBF-419D-ADA7-9C1D773B8CCD}">
      <dgm:prSet/>
      <dgm:spPr/>
      <dgm:t>
        <a:bodyPr/>
        <a:lstStyle/>
        <a:p>
          <a:endParaRPr lang="el-GR"/>
        </a:p>
      </dgm:t>
    </dgm:pt>
    <dgm:pt modelId="{73621017-A465-446B-9F92-88A1E75F0D69}">
      <dgm:prSet custT="1"/>
      <dgm:spPr/>
      <dgm:t>
        <a:bodyPr/>
        <a:lstStyle/>
        <a:p>
          <a:r>
            <a:rPr lang="el-GR" sz="1200" dirty="0">
              <a:latin typeface="Arial" panose="020B0604020202020204" pitchFamily="34" charset="0"/>
              <a:cs typeface="Arial" panose="020B0604020202020204" pitchFamily="34" charset="0"/>
            </a:rPr>
            <a:t>ΔΡΑΣΗ</a:t>
          </a:r>
        </a:p>
      </dgm:t>
    </dgm:pt>
    <dgm:pt modelId="{04BE2045-EAB9-45BA-9D37-AC32BDDE4B75}" type="parTrans" cxnId="{EFB3197F-CC66-40A9-8912-D72C2971BCAD}">
      <dgm:prSet/>
      <dgm:spPr/>
      <dgm:t>
        <a:bodyPr/>
        <a:lstStyle/>
        <a:p>
          <a:endParaRPr lang="el-GR"/>
        </a:p>
      </dgm:t>
    </dgm:pt>
    <dgm:pt modelId="{55EFB6B4-295B-463C-A7FF-4DB0852D8160}" type="sibTrans" cxnId="{EFB3197F-CC66-40A9-8912-D72C2971BCAD}">
      <dgm:prSet/>
      <dgm:spPr/>
      <dgm:t>
        <a:bodyPr/>
        <a:lstStyle/>
        <a:p>
          <a:endParaRPr lang="el-GR"/>
        </a:p>
      </dgm:t>
    </dgm:pt>
    <dgm:pt modelId="{FF3D4BB6-6C11-4EA8-BC7A-5EF96926E6EA}">
      <dgm:prSet custT="1"/>
      <dgm:spPr/>
      <dgm:t>
        <a:bodyPr/>
        <a:lstStyle/>
        <a:p>
          <a:r>
            <a:rPr lang="el-GR" sz="1200" dirty="0">
              <a:latin typeface="Arial" panose="020B0604020202020204" pitchFamily="34" charset="0"/>
              <a:cs typeface="Arial" panose="020B0604020202020204" pitchFamily="34" charset="0"/>
            </a:rPr>
            <a:t>ΠΑΡΑΤΗΡΗΣΗ</a:t>
          </a:r>
        </a:p>
      </dgm:t>
    </dgm:pt>
    <dgm:pt modelId="{E764E3D0-869E-469B-AA1F-50BB2244BA5F}" type="parTrans" cxnId="{77C4A0DB-66D8-4959-BFD0-ABB6F9F95263}">
      <dgm:prSet/>
      <dgm:spPr/>
      <dgm:t>
        <a:bodyPr/>
        <a:lstStyle/>
        <a:p>
          <a:endParaRPr lang="el-GR"/>
        </a:p>
      </dgm:t>
    </dgm:pt>
    <dgm:pt modelId="{2630BE43-70FA-4908-AEB7-7992117E8657}" type="sibTrans" cxnId="{77C4A0DB-66D8-4959-BFD0-ABB6F9F95263}">
      <dgm:prSet/>
      <dgm:spPr/>
      <dgm:t>
        <a:bodyPr/>
        <a:lstStyle/>
        <a:p>
          <a:endParaRPr lang="el-GR"/>
        </a:p>
      </dgm:t>
    </dgm:pt>
    <dgm:pt modelId="{2D42E59F-97CF-4C30-B91E-F4B34A38A03F}">
      <dgm:prSet custT="1"/>
      <dgm:spPr/>
      <dgm:t>
        <a:bodyPr/>
        <a:lstStyle/>
        <a:p>
          <a:r>
            <a:rPr lang="el-GR" sz="1200" i="1" dirty="0">
              <a:latin typeface="Arial" panose="020B0604020202020204" pitchFamily="34" charset="0"/>
              <a:cs typeface="Arial" panose="020B0604020202020204" pitchFamily="34" charset="0"/>
            </a:rPr>
            <a:t>ΑΝΑΣΤΟΧΑΣΜΟΣ</a:t>
          </a:r>
          <a:endParaRPr lang="el-GR" sz="1200" dirty="0">
            <a:latin typeface="Arial" panose="020B0604020202020204" pitchFamily="34" charset="0"/>
            <a:cs typeface="Arial" panose="020B0604020202020204" pitchFamily="34" charset="0"/>
          </a:endParaRPr>
        </a:p>
      </dgm:t>
    </dgm:pt>
    <dgm:pt modelId="{4C77CC38-4F89-4DE1-BAA7-04D9AD6D0B61}" type="parTrans" cxnId="{4FDCF3CD-F0AE-46F1-AC5C-04D6A1541553}">
      <dgm:prSet/>
      <dgm:spPr/>
      <dgm:t>
        <a:bodyPr/>
        <a:lstStyle/>
        <a:p>
          <a:endParaRPr lang="el-GR"/>
        </a:p>
      </dgm:t>
    </dgm:pt>
    <dgm:pt modelId="{D0D032B3-02A1-40B3-938A-013DDAA0519C}" type="sibTrans" cxnId="{4FDCF3CD-F0AE-46F1-AC5C-04D6A1541553}">
      <dgm:prSet/>
      <dgm:spPr/>
      <dgm:t>
        <a:bodyPr/>
        <a:lstStyle/>
        <a:p>
          <a:endParaRPr lang="el-GR"/>
        </a:p>
      </dgm:t>
    </dgm:pt>
    <dgm:pt modelId="{96FD0301-FBA4-4A4C-9BF1-45D2F5D79384}">
      <dgm:prSet phldrT="[Κείμενο]" custT="1"/>
      <dgm:spPr/>
      <dgm:t>
        <a:bodyPr/>
        <a:lstStyle/>
        <a:p>
          <a:r>
            <a:rPr lang="el-GR" sz="1200" dirty="0">
              <a:latin typeface="Arial" panose="020B0604020202020204" pitchFamily="34" charset="0"/>
              <a:cs typeface="Arial" panose="020B0604020202020204" pitchFamily="34" charset="0"/>
            </a:rPr>
            <a:t>ΚΑΤΑΓΡΑΦΗ ΑΝΑΓΚΩΝ ΜΑΘΗΤΩΝ ΚΑΙ ΣΧΕΔΙΑΣΜΟΣ</a:t>
          </a:r>
        </a:p>
      </dgm:t>
    </dgm:pt>
    <dgm:pt modelId="{59B3C860-B3CC-41F6-9B13-50337C90B803}" type="parTrans" cxnId="{C369BB5B-C054-441E-8524-5D3EB7F6A332}">
      <dgm:prSet/>
      <dgm:spPr/>
      <dgm:t>
        <a:bodyPr/>
        <a:lstStyle/>
        <a:p>
          <a:endParaRPr lang="el-GR"/>
        </a:p>
      </dgm:t>
    </dgm:pt>
    <dgm:pt modelId="{30920881-0EDB-41FC-A5E8-A2AFE693C720}" type="sibTrans" cxnId="{C369BB5B-C054-441E-8524-5D3EB7F6A332}">
      <dgm:prSet/>
      <dgm:spPr/>
      <dgm:t>
        <a:bodyPr/>
        <a:lstStyle/>
        <a:p>
          <a:endParaRPr lang="el-GR"/>
        </a:p>
      </dgm:t>
    </dgm:pt>
    <dgm:pt modelId="{AB4D2C9F-A2B2-4A77-AEAD-4353A49D6B9B}">
      <dgm:prSet custT="1"/>
      <dgm:spPr/>
      <dgm:t>
        <a:bodyPr/>
        <a:lstStyle/>
        <a:p>
          <a:r>
            <a:rPr lang="el-GR" sz="1200" dirty="0">
              <a:latin typeface="Arial" panose="020B0604020202020204" pitchFamily="34" charset="0"/>
              <a:cs typeface="Arial" panose="020B0604020202020204" pitchFamily="34" charset="0"/>
            </a:rPr>
            <a:t>ΑΛΛΗΛΕΠΙΔΡΑΣΗ ΜΕ ΤΟ ΥΛΙΚΟ</a:t>
          </a:r>
        </a:p>
      </dgm:t>
    </dgm:pt>
    <dgm:pt modelId="{874C096F-1A2E-4356-8E0A-45F6EFF635D8}" type="parTrans" cxnId="{DE8C7C38-B2BB-45D4-A9B1-3CDB020FDF8A}">
      <dgm:prSet/>
      <dgm:spPr/>
      <dgm:t>
        <a:bodyPr/>
        <a:lstStyle/>
        <a:p>
          <a:endParaRPr lang="el-GR"/>
        </a:p>
      </dgm:t>
    </dgm:pt>
    <dgm:pt modelId="{CECA56C0-D9C9-47A8-9F48-CABB3F8DAF89}" type="sibTrans" cxnId="{DE8C7C38-B2BB-45D4-A9B1-3CDB020FDF8A}">
      <dgm:prSet/>
      <dgm:spPr/>
      <dgm:t>
        <a:bodyPr/>
        <a:lstStyle/>
        <a:p>
          <a:endParaRPr lang="el-GR"/>
        </a:p>
      </dgm:t>
    </dgm:pt>
    <dgm:pt modelId="{D91330F5-F8CB-428F-95E1-C3483C0DDD13}">
      <dgm:prSet custT="1"/>
      <dgm:spPr/>
      <dgm:t>
        <a:bodyPr/>
        <a:lstStyle/>
        <a:p>
          <a:r>
            <a:rPr lang="el-GR" sz="1200" dirty="0">
              <a:latin typeface="Arial" panose="020B0604020202020204" pitchFamily="34" charset="0"/>
              <a:cs typeface="Arial" panose="020B0604020202020204" pitchFamily="34" charset="0"/>
            </a:rPr>
            <a:t>ΑΞΙΟΛΟΓΗΣΗ (ΠΑΡΑΤΗΡΗΣΗ, ΗΜΙΔΟΜΗΜΕΝΗ ΣΥΝΕΝΤΕΥΞΗ)</a:t>
          </a:r>
        </a:p>
      </dgm:t>
    </dgm:pt>
    <dgm:pt modelId="{480D7212-402C-4CD4-A7F3-F23CEC251609}" type="parTrans" cxnId="{4ABA6B41-0CF5-4261-9B6E-126941B0ADF0}">
      <dgm:prSet/>
      <dgm:spPr/>
      <dgm:t>
        <a:bodyPr/>
        <a:lstStyle/>
        <a:p>
          <a:endParaRPr lang="el-GR"/>
        </a:p>
      </dgm:t>
    </dgm:pt>
    <dgm:pt modelId="{9CCC7029-8266-40E7-8AEC-BBD8272C1DEA}" type="sibTrans" cxnId="{4ABA6B41-0CF5-4261-9B6E-126941B0ADF0}">
      <dgm:prSet/>
      <dgm:spPr/>
      <dgm:t>
        <a:bodyPr/>
        <a:lstStyle/>
        <a:p>
          <a:endParaRPr lang="el-GR"/>
        </a:p>
      </dgm:t>
    </dgm:pt>
    <dgm:pt modelId="{57641D8B-B430-45BA-A34B-177076A543E4}">
      <dgm:prSet custT="1"/>
      <dgm:spPr/>
      <dgm:t>
        <a:bodyPr/>
        <a:lstStyle/>
        <a:p>
          <a:r>
            <a:rPr lang="el-GR" sz="1200" dirty="0">
              <a:latin typeface="Arial" panose="020B0604020202020204" pitchFamily="34" charset="0"/>
              <a:cs typeface="Arial" panose="020B0604020202020204" pitchFamily="34" charset="0"/>
            </a:rPr>
            <a:t>ΣΧΕΔΙΑΣΜΟΣ ΔΙΟΡΘΩΣΕΩΝ</a:t>
          </a:r>
        </a:p>
      </dgm:t>
    </dgm:pt>
    <dgm:pt modelId="{34D93D44-2FFC-49B8-8195-A62F55F64819}" type="parTrans" cxnId="{7C6E90B6-AE10-4B31-828D-A074CD976132}">
      <dgm:prSet/>
      <dgm:spPr/>
      <dgm:t>
        <a:bodyPr/>
        <a:lstStyle/>
        <a:p>
          <a:endParaRPr lang="el-GR"/>
        </a:p>
      </dgm:t>
    </dgm:pt>
    <dgm:pt modelId="{34C1E3FA-A3A9-41B0-9AFA-ADCFB67F5536}" type="sibTrans" cxnId="{7C6E90B6-AE10-4B31-828D-A074CD976132}">
      <dgm:prSet/>
      <dgm:spPr/>
      <dgm:t>
        <a:bodyPr/>
        <a:lstStyle/>
        <a:p>
          <a:endParaRPr lang="el-GR"/>
        </a:p>
      </dgm:t>
    </dgm:pt>
    <dgm:pt modelId="{DF94B487-0780-4256-90B9-2EF976836AAB}" type="pres">
      <dgm:prSet presAssocID="{4E0B975B-41B3-4A2E-BC32-DF4C8724D61A}" presName="cycleMatrixDiagram" presStyleCnt="0">
        <dgm:presLayoutVars>
          <dgm:chMax val="1"/>
          <dgm:dir/>
          <dgm:animLvl val="lvl"/>
          <dgm:resizeHandles val="exact"/>
        </dgm:presLayoutVars>
      </dgm:prSet>
      <dgm:spPr/>
    </dgm:pt>
    <dgm:pt modelId="{EB914E1A-C317-4DB4-9070-7CD834988D9C}" type="pres">
      <dgm:prSet presAssocID="{4E0B975B-41B3-4A2E-BC32-DF4C8724D61A}" presName="children" presStyleCnt="0"/>
      <dgm:spPr/>
    </dgm:pt>
    <dgm:pt modelId="{FC5FD17B-8FEE-4CB7-88AA-6B52105DE601}" type="pres">
      <dgm:prSet presAssocID="{4E0B975B-41B3-4A2E-BC32-DF4C8724D61A}" presName="child1group" presStyleCnt="0"/>
      <dgm:spPr/>
    </dgm:pt>
    <dgm:pt modelId="{5B7A3CF4-A046-41E4-BDF9-A60CC6699545}" type="pres">
      <dgm:prSet presAssocID="{4E0B975B-41B3-4A2E-BC32-DF4C8724D61A}" presName="child1" presStyleLbl="bgAcc1" presStyleIdx="0" presStyleCnt="4" custLinFactNeighborX="-14994" custLinFactNeighborY="827"/>
      <dgm:spPr/>
    </dgm:pt>
    <dgm:pt modelId="{E4343865-2377-41AA-8E47-4DEEF31A08F3}" type="pres">
      <dgm:prSet presAssocID="{4E0B975B-41B3-4A2E-BC32-DF4C8724D61A}" presName="child1Text" presStyleLbl="bgAcc1" presStyleIdx="0" presStyleCnt="4">
        <dgm:presLayoutVars>
          <dgm:bulletEnabled val="1"/>
        </dgm:presLayoutVars>
      </dgm:prSet>
      <dgm:spPr/>
    </dgm:pt>
    <dgm:pt modelId="{DB8FF64A-83CE-4E0C-AD67-C6C5EF56934B}" type="pres">
      <dgm:prSet presAssocID="{4E0B975B-41B3-4A2E-BC32-DF4C8724D61A}" presName="child2group" presStyleCnt="0"/>
      <dgm:spPr/>
    </dgm:pt>
    <dgm:pt modelId="{026C05E4-0148-4D76-8011-E4C287A2CAE6}" type="pres">
      <dgm:prSet presAssocID="{4E0B975B-41B3-4A2E-BC32-DF4C8724D61A}" presName="child2" presStyleLbl="bgAcc1" presStyleIdx="1" presStyleCnt="4" custLinFactNeighborX="1607" custLinFactNeighborY="-1653"/>
      <dgm:spPr/>
    </dgm:pt>
    <dgm:pt modelId="{A640179E-E07D-409F-BC55-73840E91F856}" type="pres">
      <dgm:prSet presAssocID="{4E0B975B-41B3-4A2E-BC32-DF4C8724D61A}" presName="child2Text" presStyleLbl="bgAcc1" presStyleIdx="1" presStyleCnt="4">
        <dgm:presLayoutVars>
          <dgm:bulletEnabled val="1"/>
        </dgm:presLayoutVars>
      </dgm:prSet>
      <dgm:spPr/>
    </dgm:pt>
    <dgm:pt modelId="{D8B958E9-B9DD-4DB3-877A-17D13097C239}" type="pres">
      <dgm:prSet presAssocID="{4E0B975B-41B3-4A2E-BC32-DF4C8724D61A}" presName="child3group" presStyleCnt="0"/>
      <dgm:spPr/>
    </dgm:pt>
    <dgm:pt modelId="{610DF35A-72B7-407F-80A5-E0DAC42C40BB}" type="pres">
      <dgm:prSet presAssocID="{4E0B975B-41B3-4A2E-BC32-DF4C8724D61A}" presName="child3" presStyleLbl="bgAcc1" presStyleIdx="2" presStyleCnt="4" custLinFactNeighborX="12853" custLinFactNeighborY="1653"/>
      <dgm:spPr/>
    </dgm:pt>
    <dgm:pt modelId="{7FBCEEC8-CA62-4728-8A70-499927DB5C66}" type="pres">
      <dgm:prSet presAssocID="{4E0B975B-41B3-4A2E-BC32-DF4C8724D61A}" presName="child3Text" presStyleLbl="bgAcc1" presStyleIdx="2" presStyleCnt="4">
        <dgm:presLayoutVars>
          <dgm:bulletEnabled val="1"/>
        </dgm:presLayoutVars>
      </dgm:prSet>
      <dgm:spPr/>
    </dgm:pt>
    <dgm:pt modelId="{B4BB974F-1354-4C2E-939E-C43535610A97}" type="pres">
      <dgm:prSet presAssocID="{4E0B975B-41B3-4A2E-BC32-DF4C8724D61A}" presName="child4group" presStyleCnt="0"/>
      <dgm:spPr/>
    </dgm:pt>
    <dgm:pt modelId="{45F37271-895E-4BB6-883A-B8E69A94A596}" type="pres">
      <dgm:prSet presAssocID="{4E0B975B-41B3-4A2E-BC32-DF4C8724D61A}" presName="child4" presStyleLbl="bgAcc1" presStyleIdx="3" presStyleCnt="4" custLinFactNeighborX="-14995" custLinFactNeighborY="-827"/>
      <dgm:spPr/>
    </dgm:pt>
    <dgm:pt modelId="{8A2F24A1-6DE3-46DA-A629-02474427335B}" type="pres">
      <dgm:prSet presAssocID="{4E0B975B-41B3-4A2E-BC32-DF4C8724D61A}" presName="child4Text" presStyleLbl="bgAcc1" presStyleIdx="3" presStyleCnt="4">
        <dgm:presLayoutVars>
          <dgm:bulletEnabled val="1"/>
        </dgm:presLayoutVars>
      </dgm:prSet>
      <dgm:spPr/>
    </dgm:pt>
    <dgm:pt modelId="{BAD01B1D-9206-4D0B-B9F9-FAC2EE928D67}" type="pres">
      <dgm:prSet presAssocID="{4E0B975B-41B3-4A2E-BC32-DF4C8724D61A}" presName="childPlaceholder" presStyleCnt="0"/>
      <dgm:spPr/>
    </dgm:pt>
    <dgm:pt modelId="{8020C24D-912C-4B81-9786-68E263087178}" type="pres">
      <dgm:prSet presAssocID="{4E0B975B-41B3-4A2E-BC32-DF4C8724D61A}" presName="circle" presStyleCnt="0"/>
      <dgm:spPr/>
    </dgm:pt>
    <dgm:pt modelId="{C6DB80AA-0647-4982-A445-932050B01E48}" type="pres">
      <dgm:prSet presAssocID="{4E0B975B-41B3-4A2E-BC32-DF4C8724D61A}" presName="quadrant1" presStyleLbl="node1" presStyleIdx="0" presStyleCnt="4">
        <dgm:presLayoutVars>
          <dgm:chMax val="1"/>
          <dgm:bulletEnabled val="1"/>
        </dgm:presLayoutVars>
      </dgm:prSet>
      <dgm:spPr/>
    </dgm:pt>
    <dgm:pt modelId="{4389C6D7-6485-4BC1-9661-06AB07BB1044}" type="pres">
      <dgm:prSet presAssocID="{4E0B975B-41B3-4A2E-BC32-DF4C8724D61A}" presName="quadrant2" presStyleLbl="node1" presStyleIdx="1" presStyleCnt="4">
        <dgm:presLayoutVars>
          <dgm:chMax val="1"/>
          <dgm:bulletEnabled val="1"/>
        </dgm:presLayoutVars>
      </dgm:prSet>
      <dgm:spPr/>
    </dgm:pt>
    <dgm:pt modelId="{8A939FDE-38F0-466E-86ED-6E0B54A7D801}" type="pres">
      <dgm:prSet presAssocID="{4E0B975B-41B3-4A2E-BC32-DF4C8724D61A}" presName="quadrant3" presStyleLbl="node1" presStyleIdx="2" presStyleCnt="4">
        <dgm:presLayoutVars>
          <dgm:chMax val="1"/>
          <dgm:bulletEnabled val="1"/>
        </dgm:presLayoutVars>
      </dgm:prSet>
      <dgm:spPr/>
    </dgm:pt>
    <dgm:pt modelId="{AA56248B-B2F9-4023-AEC7-465E7E997346}" type="pres">
      <dgm:prSet presAssocID="{4E0B975B-41B3-4A2E-BC32-DF4C8724D61A}" presName="quadrant4" presStyleLbl="node1" presStyleIdx="3" presStyleCnt="4">
        <dgm:presLayoutVars>
          <dgm:chMax val="1"/>
          <dgm:bulletEnabled val="1"/>
        </dgm:presLayoutVars>
      </dgm:prSet>
      <dgm:spPr/>
    </dgm:pt>
    <dgm:pt modelId="{F8FCAD8C-806A-4912-9A24-5F089080E7ED}" type="pres">
      <dgm:prSet presAssocID="{4E0B975B-41B3-4A2E-BC32-DF4C8724D61A}" presName="quadrantPlaceholder" presStyleCnt="0"/>
      <dgm:spPr/>
    </dgm:pt>
    <dgm:pt modelId="{6ACB582E-DC13-4703-9440-C0F516952AD6}" type="pres">
      <dgm:prSet presAssocID="{4E0B975B-41B3-4A2E-BC32-DF4C8724D61A}" presName="center1" presStyleLbl="fgShp" presStyleIdx="0" presStyleCnt="2"/>
      <dgm:spPr/>
    </dgm:pt>
    <dgm:pt modelId="{57D3E6ED-671F-4D26-9DCF-C0BE77C0577D}" type="pres">
      <dgm:prSet presAssocID="{4E0B975B-41B3-4A2E-BC32-DF4C8724D61A}" presName="center2" presStyleLbl="fgShp" presStyleIdx="1" presStyleCnt="2"/>
      <dgm:spPr/>
    </dgm:pt>
  </dgm:ptLst>
  <dgm:cxnLst>
    <dgm:cxn modelId="{5D266E06-BE57-47DF-9B83-1B7FB995785E}" type="presOf" srcId="{D91330F5-F8CB-428F-95E1-C3483C0DDD13}" destId="{7FBCEEC8-CA62-4728-8A70-499927DB5C66}" srcOrd="1" destOrd="0" presId="urn:microsoft.com/office/officeart/2005/8/layout/cycle4"/>
    <dgm:cxn modelId="{2D9B7A21-3083-4831-B707-C764FF6D5421}" type="presOf" srcId="{FF3D4BB6-6C11-4EA8-BC7A-5EF96926E6EA}" destId="{8A939FDE-38F0-466E-86ED-6E0B54A7D801}" srcOrd="0" destOrd="0" presId="urn:microsoft.com/office/officeart/2005/8/layout/cycle4"/>
    <dgm:cxn modelId="{20480527-398F-4F28-91B6-965A0CA8E80A}" type="presOf" srcId="{4E0B975B-41B3-4A2E-BC32-DF4C8724D61A}" destId="{DF94B487-0780-4256-90B9-2EF976836AAB}" srcOrd="0" destOrd="0" presId="urn:microsoft.com/office/officeart/2005/8/layout/cycle4"/>
    <dgm:cxn modelId="{DE8C7C38-B2BB-45D4-A9B1-3CDB020FDF8A}" srcId="{73621017-A465-446B-9F92-88A1E75F0D69}" destId="{AB4D2C9F-A2B2-4A77-AEAD-4353A49D6B9B}" srcOrd="0" destOrd="0" parTransId="{874C096F-1A2E-4356-8E0A-45F6EFF635D8}" sibTransId="{CECA56C0-D9C9-47A8-9F48-CABB3F8DAF89}"/>
    <dgm:cxn modelId="{8F4E7540-9156-4B7C-986F-F182D396948C}" type="presOf" srcId="{57641D8B-B430-45BA-A34B-177076A543E4}" destId="{8A2F24A1-6DE3-46DA-A629-02474427335B}" srcOrd="1" destOrd="0" presId="urn:microsoft.com/office/officeart/2005/8/layout/cycle4"/>
    <dgm:cxn modelId="{C369BB5B-C054-441E-8524-5D3EB7F6A332}" srcId="{F09AE074-F9D4-4360-BA93-43196D919B06}" destId="{96FD0301-FBA4-4A4C-9BF1-45D2F5D79384}" srcOrd="0" destOrd="0" parTransId="{59B3C860-B3CC-41F6-9B13-50337C90B803}" sibTransId="{30920881-0EDB-41FC-A5E8-A2AFE693C720}"/>
    <dgm:cxn modelId="{4ABA6B41-0CF5-4261-9B6E-126941B0ADF0}" srcId="{FF3D4BB6-6C11-4EA8-BC7A-5EF96926E6EA}" destId="{D91330F5-F8CB-428F-95E1-C3483C0DDD13}" srcOrd="0" destOrd="0" parTransId="{480D7212-402C-4CD4-A7F3-F23CEC251609}" sibTransId="{9CCC7029-8266-40E7-8AEC-BBD8272C1DEA}"/>
    <dgm:cxn modelId="{CFF22B63-C0A1-4AA6-A259-E3B56B98355B}" type="presOf" srcId="{AB4D2C9F-A2B2-4A77-AEAD-4353A49D6B9B}" destId="{026C05E4-0148-4D76-8011-E4C287A2CAE6}" srcOrd="0" destOrd="0" presId="urn:microsoft.com/office/officeart/2005/8/layout/cycle4"/>
    <dgm:cxn modelId="{43E31851-3137-49E5-BBCD-F57B09652CA7}" type="presOf" srcId="{AB4D2C9F-A2B2-4A77-AEAD-4353A49D6B9B}" destId="{A640179E-E07D-409F-BC55-73840E91F856}" srcOrd="1" destOrd="0" presId="urn:microsoft.com/office/officeart/2005/8/layout/cycle4"/>
    <dgm:cxn modelId="{AD623A72-00DE-49A9-B751-43E3223810E8}" type="presOf" srcId="{F09AE074-F9D4-4360-BA93-43196D919B06}" destId="{C6DB80AA-0647-4982-A445-932050B01E48}" srcOrd="0" destOrd="0" presId="urn:microsoft.com/office/officeart/2005/8/layout/cycle4"/>
    <dgm:cxn modelId="{EFB3197F-CC66-40A9-8912-D72C2971BCAD}" srcId="{4E0B975B-41B3-4A2E-BC32-DF4C8724D61A}" destId="{73621017-A465-446B-9F92-88A1E75F0D69}" srcOrd="1" destOrd="0" parTransId="{04BE2045-EAB9-45BA-9D37-AC32BDDE4B75}" sibTransId="{55EFB6B4-295B-463C-A7FF-4DB0852D8160}"/>
    <dgm:cxn modelId="{A789B480-031E-43D4-8D54-B15A5077FCFF}" type="presOf" srcId="{57641D8B-B430-45BA-A34B-177076A543E4}" destId="{45F37271-895E-4BB6-883A-B8E69A94A596}" srcOrd="0" destOrd="0" presId="urn:microsoft.com/office/officeart/2005/8/layout/cycle4"/>
    <dgm:cxn modelId="{66837495-9D77-433F-B13D-1B7FBAAFA00D}" type="presOf" srcId="{D91330F5-F8CB-428F-95E1-C3483C0DDD13}" destId="{610DF35A-72B7-407F-80A5-E0DAC42C40BB}" srcOrd="0" destOrd="0" presId="urn:microsoft.com/office/officeart/2005/8/layout/cycle4"/>
    <dgm:cxn modelId="{C08A89B1-C296-4443-82A9-387933F06277}" type="presOf" srcId="{96FD0301-FBA4-4A4C-9BF1-45D2F5D79384}" destId="{E4343865-2377-41AA-8E47-4DEEF31A08F3}" srcOrd="1" destOrd="0" presId="urn:microsoft.com/office/officeart/2005/8/layout/cycle4"/>
    <dgm:cxn modelId="{7233F2B4-CB0A-46BC-8ED6-D8204303A571}" type="presOf" srcId="{2D42E59F-97CF-4C30-B91E-F4B34A38A03F}" destId="{AA56248B-B2F9-4023-AEC7-465E7E997346}" srcOrd="0" destOrd="0" presId="urn:microsoft.com/office/officeart/2005/8/layout/cycle4"/>
    <dgm:cxn modelId="{7C6E90B6-AE10-4B31-828D-A074CD976132}" srcId="{2D42E59F-97CF-4C30-B91E-F4B34A38A03F}" destId="{57641D8B-B430-45BA-A34B-177076A543E4}" srcOrd="0" destOrd="0" parTransId="{34D93D44-2FFC-49B8-8195-A62F55F64819}" sibTransId="{34C1E3FA-A3A9-41B0-9AFA-ADCFB67F5536}"/>
    <dgm:cxn modelId="{82F670C6-5BBF-419D-ADA7-9C1D773B8CCD}" srcId="{4E0B975B-41B3-4A2E-BC32-DF4C8724D61A}" destId="{F09AE074-F9D4-4360-BA93-43196D919B06}" srcOrd="0" destOrd="0" parTransId="{DD11177F-8E20-411F-88BA-EEDD6F98950F}" sibTransId="{E593D3DE-F8AE-4213-8E3C-58DCE5AB1A24}"/>
    <dgm:cxn modelId="{4FDCF3CD-F0AE-46F1-AC5C-04D6A1541553}" srcId="{4E0B975B-41B3-4A2E-BC32-DF4C8724D61A}" destId="{2D42E59F-97CF-4C30-B91E-F4B34A38A03F}" srcOrd="3" destOrd="0" parTransId="{4C77CC38-4F89-4DE1-BAA7-04D9AD6D0B61}" sibTransId="{D0D032B3-02A1-40B3-938A-013DDAA0519C}"/>
    <dgm:cxn modelId="{6561D7D6-2EE9-4116-974F-50ECC25693DB}" type="presOf" srcId="{96FD0301-FBA4-4A4C-9BF1-45D2F5D79384}" destId="{5B7A3CF4-A046-41E4-BDF9-A60CC6699545}" srcOrd="0" destOrd="0" presId="urn:microsoft.com/office/officeart/2005/8/layout/cycle4"/>
    <dgm:cxn modelId="{A6C72EDA-3994-45AF-92D6-B2ECC661C963}" type="presOf" srcId="{73621017-A465-446B-9F92-88A1E75F0D69}" destId="{4389C6D7-6485-4BC1-9661-06AB07BB1044}" srcOrd="0" destOrd="0" presId="urn:microsoft.com/office/officeart/2005/8/layout/cycle4"/>
    <dgm:cxn modelId="{77C4A0DB-66D8-4959-BFD0-ABB6F9F95263}" srcId="{4E0B975B-41B3-4A2E-BC32-DF4C8724D61A}" destId="{FF3D4BB6-6C11-4EA8-BC7A-5EF96926E6EA}" srcOrd="2" destOrd="0" parTransId="{E764E3D0-869E-469B-AA1F-50BB2244BA5F}" sibTransId="{2630BE43-70FA-4908-AEB7-7992117E8657}"/>
    <dgm:cxn modelId="{99FDCE2B-C1DC-4045-BD53-FFD3E74B51EF}" type="presParOf" srcId="{DF94B487-0780-4256-90B9-2EF976836AAB}" destId="{EB914E1A-C317-4DB4-9070-7CD834988D9C}" srcOrd="0" destOrd="0" presId="urn:microsoft.com/office/officeart/2005/8/layout/cycle4"/>
    <dgm:cxn modelId="{8D6C636A-4D78-4886-AADB-8D89CF881C00}" type="presParOf" srcId="{EB914E1A-C317-4DB4-9070-7CD834988D9C}" destId="{FC5FD17B-8FEE-4CB7-88AA-6B52105DE601}" srcOrd="0" destOrd="0" presId="urn:microsoft.com/office/officeart/2005/8/layout/cycle4"/>
    <dgm:cxn modelId="{76F3365D-9A81-401E-B30E-5CD5A42B15D8}" type="presParOf" srcId="{FC5FD17B-8FEE-4CB7-88AA-6B52105DE601}" destId="{5B7A3CF4-A046-41E4-BDF9-A60CC6699545}" srcOrd="0" destOrd="0" presId="urn:microsoft.com/office/officeart/2005/8/layout/cycle4"/>
    <dgm:cxn modelId="{B1250121-84BF-4047-B1E2-1ABF3F4625D7}" type="presParOf" srcId="{FC5FD17B-8FEE-4CB7-88AA-6B52105DE601}" destId="{E4343865-2377-41AA-8E47-4DEEF31A08F3}" srcOrd="1" destOrd="0" presId="urn:microsoft.com/office/officeart/2005/8/layout/cycle4"/>
    <dgm:cxn modelId="{D8FC2735-601F-44A5-998D-EDBB2E7CF924}" type="presParOf" srcId="{EB914E1A-C317-4DB4-9070-7CD834988D9C}" destId="{DB8FF64A-83CE-4E0C-AD67-C6C5EF56934B}" srcOrd="1" destOrd="0" presId="urn:microsoft.com/office/officeart/2005/8/layout/cycle4"/>
    <dgm:cxn modelId="{A4A3E59C-B805-429C-858B-B05EED9B3375}" type="presParOf" srcId="{DB8FF64A-83CE-4E0C-AD67-C6C5EF56934B}" destId="{026C05E4-0148-4D76-8011-E4C287A2CAE6}" srcOrd="0" destOrd="0" presId="urn:microsoft.com/office/officeart/2005/8/layout/cycle4"/>
    <dgm:cxn modelId="{A9252EB3-4627-408C-84BA-BEA05E62FFD9}" type="presParOf" srcId="{DB8FF64A-83CE-4E0C-AD67-C6C5EF56934B}" destId="{A640179E-E07D-409F-BC55-73840E91F856}" srcOrd="1" destOrd="0" presId="urn:microsoft.com/office/officeart/2005/8/layout/cycle4"/>
    <dgm:cxn modelId="{2466A3E1-6EFF-4E7E-8498-22E7DF37BBDA}" type="presParOf" srcId="{EB914E1A-C317-4DB4-9070-7CD834988D9C}" destId="{D8B958E9-B9DD-4DB3-877A-17D13097C239}" srcOrd="2" destOrd="0" presId="urn:microsoft.com/office/officeart/2005/8/layout/cycle4"/>
    <dgm:cxn modelId="{16D02983-9D3B-4775-9CCC-6143F757B932}" type="presParOf" srcId="{D8B958E9-B9DD-4DB3-877A-17D13097C239}" destId="{610DF35A-72B7-407F-80A5-E0DAC42C40BB}" srcOrd="0" destOrd="0" presId="urn:microsoft.com/office/officeart/2005/8/layout/cycle4"/>
    <dgm:cxn modelId="{A449F978-CDDC-47DC-8778-657F0A1E0C71}" type="presParOf" srcId="{D8B958E9-B9DD-4DB3-877A-17D13097C239}" destId="{7FBCEEC8-CA62-4728-8A70-499927DB5C66}" srcOrd="1" destOrd="0" presId="urn:microsoft.com/office/officeart/2005/8/layout/cycle4"/>
    <dgm:cxn modelId="{B2E1A532-3B09-4BFA-AF3A-22904994C46E}" type="presParOf" srcId="{EB914E1A-C317-4DB4-9070-7CD834988D9C}" destId="{B4BB974F-1354-4C2E-939E-C43535610A97}" srcOrd="3" destOrd="0" presId="urn:microsoft.com/office/officeart/2005/8/layout/cycle4"/>
    <dgm:cxn modelId="{6EC78FC6-7FEC-41F7-B39C-F62582B76FCA}" type="presParOf" srcId="{B4BB974F-1354-4C2E-939E-C43535610A97}" destId="{45F37271-895E-4BB6-883A-B8E69A94A596}" srcOrd="0" destOrd="0" presId="urn:microsoft.com/office/officeart/2005/8/layout/cycle4"/>
    <dgm:cxn modelId="{C955E6D1-6A77-4A41-9DB4-4263F9B35B8C}" type="presParOf" srcId="{B4BB974F-1354-4C2E-939E-C43535610A97}" destId="{8A2F24A1-6DE3-46DA-A629-02474427335B}" srcOrd="1" destOrd="0" presId="urn:microsoft.com/office/officeart/2005/8/layout/cycle4"/>
    <dgm:cxn modelId="{3474A965-511B-46BB-982E-CB3233C148D3}" type="presParOf" srcId="{EB914E1A-C317-4DB4-9070-7CD834988D9C}" destId="{BAD01B1D-9206-4D0B-B9F9-FAC2EE928D67}" srcOrd="4" destOrd="0" presId="urn:microsoft.com/office/officeart/2005/8/layout/cycle4"/>
    <dgm:cxn modelId="{85B9EC47-C0EF-4F82-AEEB-26020CC3F430}" type="presParOf" srcId="{DF94B487-0780-4256-90B9-2EF976836AAB}" destId="{8020C24D-912C-4B81-9786-68E263087178}" srcOrd="1" destOrd="0" presId="urn:microsoft.com/office/officeart/2005/8/layout/cycle4"/>
    <dgm:cxn modelId="{B3303123-2DE9-4EB7-9FF0-CE33A3DA2CB7}" type="presParOf" srcId="{8020C24D-912C-4B81-9786-68E263087178}" destId="{C6DB80AA-0647-4982-A445-932050B01E48}" srcOrd="0" destOrd="0" presId="urn:microsoft.com/office/officeart/2005/8/layout/cycle4"/>
    <dgm:cxn modelId="{D3DF3C30-BF70-43B4-A199-BA2E43CD1ADA}" type="presParOf" srcId="{8020C24D-912C-4B81-9786-68E263087178}" destId="{4389C6D7-6485-4BC1-9661-06AB07BB1044}" srcOrd="1" destOrd="0" presId="urn:microsoft.com/office/officeart/2005/8/layout/cycle4"/>
    <dgm:cxn modelId="{A8A768CD-DBEA-4B5A-AEB5-5DCEF248C2AA}" type="presParOf" srcId="{8020C24D-912C-4B81-9786-68E263087178}" destId="{8A939FDE-38F0-466E-86ED-6E0B54A7D801}" srcOrd="2" destOrd="0" presId="urn:microsoft.com/office/officeart/2005/8/layout/cycle4"/>
    <dgm:cxn modelId="{50802496-14AE-4392-B15F-14079B5A560F}" type="presParOf" srcId="{8020C24D-912C-4B81-9786-68E263087178}" destId="{AA56248B-B2F9-4023-AEC7-465E7E997346}" srcOrd="3" destOrd="0" presId="urn:microsoft.com/office/officeart/2005/8/layout/cycle4"/>
    <dgm:cxn modelId="{8A2F6E53-7B8E-409F-B311-B3D03751CC8D}" type="presParOf" srcId="{8020C24D-912C-4B81-9786-68E263087178}" destId="{F8FCAD8C-806A-4912-9A24-5F089080E7ED}" srcOrd="4" destOrd="0" presId="urn:microsoft.com/office/officeart/2005/8/layout/cycle4"/>
    <dgm:cxn modelId="{EF0C4685-89EA-4E03-887D-F6F0F9419BDD}" type="presParOf" srcId="{DF94B487-0780-4256-90B9-2EF976836AAB}" destId="{6ACB582E-DC13-4703-9440-C0F516952AD6}" srcOrd="2" destOrd="0" presId="urn:microsoft.com/office/officeart/2005/8/layout/cycle4"/>
    <dgm:cxn modelId="{ADFBD119-605C-4FFB-A773-984BFF843BBF}" type="presParOf" srcId="{DF94B487-0780-4256-90B9-2EF976836AAB}" destId="{57D3E6ED-671F-4D26-9DCF-C0BE77C0577D}" srcOrd="3" destOrd="0" presId="urn:microsoft.com/office/officeart/2005/8/layout/cycle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0C51AE-131B-4EEE-9725-3E3B007F9377}">
      <dsp:nvSpPr>
        <dsp:cNvPr id="0" name=""/>
        <dsp:cNvSpPr/>
      </dsp:nvSpPr>
      <dsp:spPr>
        <a:xfrm>
          <a:off x="1831287" y="462115"/>
          <a:ext cx="3073075" cy="3073075"/>
        </a:xfrm>
        <a:prstGeom prst="blockArc">
          <a:avLst>
            <a:gd name="adj1" fmla="val 9000000"/>
            <a:gd name="adj2" fmla="val 162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2B65DE-E7C7-4E4E-86C6-6BA31E5994EC}">
      <dsp:nvSpPr>
        <dsp:cNvPr id="0" name=""/>
        <dsp:cNvSpPr/>
      </dsp:nvSpPr>
      <dsp:spPr>
        <a:xfrm>
          <a:off x="1831287" y="462115"/>
          <a:ext cx="3073075" cy="3073075"/>
        </a:xfrm>
        <a:prstGeom prst="blockArc">
          <a:avLst>
            <a:gd name="adj1" fmla="val 1800000"/>
            <a:gd name="adj2" fmla="val 90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A83AEB-87E3-4911-99BF-62B83E019EA1}">
      <dsp:nvSpPr>
        <dsp:cNvPr id="0" name=""/>
        <dsp:cNvSpPr/>
      </dsp:nvSpPr>
      <dsp:spPr>
        <a:xfrm>
          <a:off x="1831287" y="462115"/>
          <a:ext cx="3073075" cy="3073075"/>
        </a:xfrm>
        <a:prstGeom prst="blockArc">
          <a:avLst>
            <a:gd name="adj1" fmla="val 16200000"/>
            <a:gd name="adj2" fmla="val 18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42A8A54-7ECD-49CD-8831-5C546832B328}">
      <dsp:nvSpPr>
        <dsp:cNvPr id="0" name=""/>
        <dsp:cNvSpPr/>
      </dsp:nvSpPr>
      <dsp:spPr>
        <a:xfrm>
          <a:off x="2659891" y="1290718"/>
          <a:ext cx="1415867" cy="14158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l-GR" sz="1400" kern="1200" dirty="0"/>
            <a:t>Αναγνωστική Κατανόηση</a:t>
          </a:r>
        </a:p>
      </dsp:txBody>
      <dsp:txXfrm>
        <a:off x="2867240" y="1498067"/>
        <a:ext cx="1001169" cy="1001169"/>
      </dsp:txXfrm>
    </dsp:sp>
    <dsp:sp modelId="{BDD90805-BE7D-409A-9E93-72BFF21CBCDD}">
      <dsp:nvSpPr>
        <dsp:cNvPr id="0" name=""/>
        <dsp:cNvSpPr/>
      </dsp:nvSpPr>
      <dsp:spPr>
        <a:xfrm>
          <a:off x="2872271" y="2241"/>
          <a:ext cx="991107" cy="991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Clr>
              <a:schemeClr val="accent1">
                <a:lumMod val="50000"/>
              </a:schemeClr>
            </a:buClr>
            <a:buFont typeface="Wingdings" panose="05000000000000000000" pitchFamily="2" charset="2"/>
            <a:buNone/>
          </a:pPr>
          <a:r>
            <a:rPr lang="el-GR" sz="800" kern="1200" dirty="0">
              <a:cs typeface="Arial" panose="020B0604020202020204" pitchFamily="34" charset="0"/>
            </a:rPr>
            <a:t>Αναγνώστης</a:t>
          </a:r>
          <a:endParaRPr lang="el-GR" sz="800" kern="1200" dirty="0"/>
        </a:p>
      </dsp:txBody>
      <dsp:txXfrm>
        <a:off x="3017415" y="147385"/>
        <a:ext cx="700819" cy="700819"/>
      </dsp:txXfrm>
    </dsp:sp>
    <dsp:sp modelId="{B4616417-36E5-45E1-A873-B8293ACA2CE5}">
      <dsp:nvSpPr>
        <dsp:cNvPr id="0" name=""/>
        <dsp:cNvSpPr/>
      </dsp:nvSpPr>
      <dsp:spPr>
        <a:xfrm>
          <a:off x="4172052" y="2253527"/>
          <a:ext cx="991107" cy="991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l-GR" sz="800" kern="1200" dirty="0">
              <a:cs typeface="Arial" panose="020B0604020202020204" pitchFamily="34" charset="0"/>
            </a:rPr>
            <a:t>Κείμενο </a:t>
          </a:r>
        </a:p>
      </dsp:txBody>
      <dsp:txXfrm>
        <a:off x="4317196" y="2398671"/>
        <a:ext cx="700819" cy="700819"/>
      </dsp:txXfrm>
    </dsp:sp>
    <dsp:sp modelId="{7DB23636-312B-49AB-9FF6-DCAB79403EEC}">
      <dsp:nvSpPr>
        <dsp:cNvPr id="0" name=""/>
        <dsp:cNvSpPr/>
      </dsp:nvSpPr>
      <dsp:spPr>
        <a:xfrm>
          <a:off x="1572490" y="2253527"/>
          <a:ext cx="991107" cy="9911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l-GR" sz="800" kern="1200" dirty="0">
              <a:cs typeface="Arial" panose="020B0604020202020204" pitchFamily="34" charset="0"/>
            </a:rPr>
            <a:t>Δραστηριότητα</a:t>
          </a:r>
        </a:p>
      </dsp:txBody>
      <dsp:txXfrm>
        <a:off x="1717634" y="2398671"/>
        <a:ext cx="700819" cy="7008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10A0B-6404-4159-946E-08423FBF1CE7}">
      <dsp:nvSpPr>
        <dsp:cNvPr id="0" name=""/>
        <dsp:cNvSpPr/>
      </dsp:nvSpPr>
      <dsp:spPr>
        <a:xfrm>
          <a:off x="2866366" y="1782811"/>
          <a:ext cx="2178991" cy="2178991"/>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Clr>
              <a:schemeClr val="accent1">
                <a:lumMod val="50000"/>
              </a:schemeClr>
            </a:buClr>
            <a:buFont typeface="Wingdings" panose="05000000000000000000" pitchFamily="2" charset="2"/>
            <a:buNone/>
          </a:pPr>
          <a:r>
            <a:rPr lang="el-GR" sz="1100" kern="1200" dirty="0">
              <a:cs typeface="Arial" panose="020B0604020202020204" pitchFamily="34" charset="0"/>
            </a:rPr>
            <a:t>Σχεδιασμός </a:t>
          </a:r>
          <a:endParaRPr lang="el-GR" sz="1100" kern="1200" dirty="0"/>
        </a:p>
      </dsp:txBody>
      <dsp:txXfrm>
        <a:off x="3304440" y="2293229"/>
        <a:ext cx="1302843" cy="1120047"/>
      </dsp:txXfrm>
    </dsp:sp>
    <dsp:sp modelId="{77EA869A-DF31-41AC-92DD-7FF53B6CE5AD}">
      <dsp:nvSpPr>
        <dsp:cNvPr id="0" name=""/>
        <dsp:cNvSpPr/>
      </dsp:nvSpPr>
      <dsp:spPr>
        <a:xfrm>
          <a:off x="1598589" y="1267776"/>
          <a:ext cx="1584721" cy="1584721"/>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dirty="0">
              <a:cs typeface="Arial" panose="020B0604020202020204" pitchFamily="34" charset="0"/>
            </a:rPr>
            <a:t>Αυτοέλεγχος</a:t>
          </a:r>
          <a:endParaRPr lang="en-US" sz="1100" kern="1200" dirty="0">
            <a:cs typeface="Arial" panose="020B0604020202020204" pitchFamily="34" charset="0"/>
          </a:endParaRPr>
        </a:p>
      </dsp:txBody>
      <dsp:txXfrm>
        <a:off x="1997547" y="1669146"/>
        <a:ext cx="786805" cy="781981"/>
      </dsp:txXfrm>
    </dsp:sp>
    <dsp:sp modelId="{8F6A2DAC-A27D-41D0-95E9-0EF569B6CC82}">
      <dsp:nvSpPr>
        <dsp:cNvPr id="0" name=""/>
        <dsp:cNvSpPr/>
      </dsp:nvSpPr>
      <dsp:spPr>
        <a:xfrm rot="20700000">
          <a:off x="2486194" y="174481"/>
          <a:ext cx="1552703" cy="1552703"/>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l-GR" sz="1100" kern="1200">
              <a:cs typeface="Arial" panose="020B0604020202020204" pitchFamily="34" charset="0"/>
            </a:rPr>
            <a:t>Αξιολόγηση</a:t>
          </a:r>
          <a:endParaRPr lang="el-GR" sz="1100" kern="1200" dirty="0">
            <a:cs typeface="Arial" panose="020B0604020202020204" pitchFamily="34" charset="0"/>
          </a:endParaRPr>
        </a:p>
      </dsp:txBody>
      <dsp:txXfrm rot="-20700000">
        <a:off x="2826748" y="515034"/>
        <a:ext cx="871596" cy="871596"/>
      </dsp:txXfrm>
    </dsp:sp>
    <dsp:sp modelId="{64835877-BE59-4A88-B2F2-1E2A6CC72C54}">
      <dsp:nvSpPr>
        <dsp:cNvPr id="0" name=""/>
        <dsp:cNvSpPr/>
      </dsp:nvSpPr>
      <dsp:spPr>
        <a:xfrm>
          <a:off x="2696284" y="1455443"/>
          <a:ext cx="2789109" cy="2789109"/>
        </a:xfrm>
        <a:prstGeom prst="circularArrow">
          <a:avLst>
            <a:gd name="adj1" fmla="val 4688"/>
            <a:gd name="adj2" fmla="val 299029"/>
            <a:gd name="adj3" fmla="val 2510477"/>
            <a:gd name="adj4" fmla="val 15873586"/>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CA5037-9642-4945-BCD6-02FF1BD606A2}">
      <dsp:nvSpPr>
        <dsp:cNvPr id="0" name=""/>
        <dsp:cNvSpPr/>
      </dsp:nvSpPr>
      <dsp:spPr>
        <a:xfrm>
          <a:off x="1317938" y="918135"/>
          <a:ext cx="2026462" cy="2026462"/>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230AE6-6579-4961-9BBB-393E0B5F6EAA}">
      <dsp:nvSpPr>
        <dsp:cNvPr id="0" name=""/>
        <dsp:cNvSpPr/>
      </dsp:nvSpPr>
      <dsp:spPr>
        <a:xfrm>
          <a:off x="2127038" y="-164621"/>
          <a:ext cx="2184934" cy="2184934"/>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B310E6-1127-482E-B6EE-0F4630F80CE3}">
      <dsp:nvSpPr>
        <dsp:cNvPr id="0" name=""/>
        <dsp:cNvSpPr/>
      </dsp:nvSpPr>
      <dsp:spPr>
        <a:xfrm>
          <a:off x="910" y="266664"/>
          <a:ext cx="1412326" cy="10366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Clr>
              <a:schemeClr val="accent1">
                <a:lumMod val="50000"/>
              </a:schemeClr>
            </a:buClr>
            <a:buFont typeface="Wingdings" panose="05000000000000000000" pitchFamily="2" charset="2"/>
            <a:buNone/>
          </a:pPr>
          <a:r>
            <a:rPr lang="el-GR" sz="1400" kern="1200" dirty="0">
              <a:cs typeface="Arial" panose="020B0604020202020204" pitchFamily="34" charset="0"/>
            </a:rPr>
            <a:t>Μοντελοποίηση (</a:t>
          </a:r>
          <a:r>
            <a:rPr lang="el-GR" sz="1400" kern="1200" dirty="0" err="1">
              <a:cs typeface="Arial" panose="020B0604020202020204" pitchFamily="34" charset="0"/>
            </a:rPr>
            <a:t>modeling</a:t>
          </a:r>
          <a:r>
            <a:rPr lang="el-GR" sz="1400" kern="1200" dirty="0">
              <a:cs typeface="Arial" panose="020B0604020202020204" pitchFamily="34" charset="0"/>
            </a:rPr>
            <a:t>)</a:t>
          </a:r>
          <a:endParaRPr lang="el-GR" sz="1400" kern="1200" dirty="0"/>
        </a:p>
      </dsp:txBody>
      <dsp:txXfrm>
        <a:off x="31274" y="297028"/>
        <a:ext cx="1351598" cy="975959"/>
      </dsp:txXfrm>
    </dsp:sp>
    <dsp:sp modelId="{F6C72D37-F1CF-4A9E-B8AE-36A8AFD942AB}">
      <dsp:nvSpPr>
        <dsp:cNvPr id="0" name=""/>
        <dsp:cNvSpPr/>
      </dsp:nvSpPr>
      <dsp:spPr>
        <a:xfrm>
          <a:off x="1561564" y="601082"/>
          <a:ext cx="314453" cy="3678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1561564" y="674652"/>
        <a:ext cx="220117" cy="220711"/>
      </dsp:txXfrm>
    </dsp:sp>
    <dsp:sp modelId="{DE54B3B5-4326-4A7B-A1A4-627BA65BFD0D}">
      <dsp:nvSpPr>
        <dsp:cNvPr id="0" name=""/>
        <dsp:cNvSpPr/>
      </dsp:nvSpPr>
      <dsp:spPr>
        <a:xfrm>
          <a:off x="2006545" y="298309"/>
          <a:ext cx="1483271" cy="973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dirty="0">
              <a:cs typeface="Arial" panose="020B0604020202020204" pitchFamily="34" charset="0"/>
            </a:rPr>
            <a:t>Προγύμναση (</a:t>
          </a:r>
          <a:r>
            <a:rPr lang="el-GR" sz="1400" kern="1200" dirty="0" err="1">
              <a:cs typeface="Arial" panose="020B0604020202020204" pitchFamily="34" charset="0"/>
            </a:rPr>
            <a:t>coaching</a:t>
          </a:r>
          <a:r>
            <a:rPr lang="el-GR" sz="1400" kern="1200" dirty="0">
              <a:cs typeface="Arial" panose="020B0604020202020204" pitchFamily="34" charset="0"/>
            </a:rPr>
            <a:t>)</a:t>
          </a:r>
        </a:p>
      </dsp:txBody>
      <dsp:txXfrm>
        <a:off x="2035055" y="326819"/>
        <a:ext cx="1426251" cy="916376"/>
      </dsp:txXfrm>
    </dsp:sp>
    <dsp:sp modelId="{2E4BC2A8-CE65-4563-99BB-2A693694CE20}">
      <dsp:nvSpPr>
        <dsp:cNvPr id="0" name=""/>
        <dsp:cNvSpPr/>
      </dsp:nvSpPr>
      <dsp:spPr>
        <a:xfrm>
          <a:off x="3638144" y="601082"/>
          <a:ext cx="314453" cy="3678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3638144" y="674652"/>
        <a:ext cx="220117" cy="220711"/>
      </dsp:txXfrm>
    </dsp:sp>
    <dsp:sp modelId="{9B2D044D-0C93-4693-9EC7-6CE0FC05C4C0}">
      <dsp:nvSpPr>
        <dsp:cNvPr id="0" name=""/>
        <dsp:cNvSpPr/>
      </dsp:nvSpPr>
      <dsp:spPr>
        <a:xfrm>
          <a:off x="4083125" y="298309"/>
          <a:ext cx="1483271" cy="973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cs typeface="Arial" panose="020B0604020202020204" pitchFamily="34" charset="0"/>
            </a:rPr>
            <a:t>Παροχή ενός πλαισίου στήριξης (scaffolding)</a:t>
          </a:r>
          <a:endParaRPr lang="el-GR" sz="1400" kern="1200" dirty="0">
            <a:cs typeface="Arial" panose="020B0604020202020204" pitchFamily="34" charset="0"/>
          </a:endParaRPr>
        </a:p>
      </dsp:txBody>
      <dsp:txXfrm>
        <a:off x="4111635" y="326819"/>
        <a:ext cx="1426251" cy="916376"/>
      </dsp:txXfrm>
    </dsp:sp>
    <dsp:sp modelId="{DCBEF86E-A97F-41A2-801F-F696528755FD}">
      <dsp:nvSpPr>
        <dsp:cNvPr id="0" name=""/>
        <dsp:cNvSpPr/>
      </dsp:nvSpPr>
      <dsp:spPr>
        <a:xfrm>
          <a:off x="5714724" y="601082"/>
          <a:ext cx="314453" cy="3678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5714724" y="674652"/>
        <a:ext cx="220117" cy="220711"/>
      </dsp:txXfrm>
    </dsp:sp>
    <dsp:sp modelId="{7A589FBF-9034-4B13-9B96-A3787565D8EB}">
      <dsp:nvSpPr>
        <dsp:cNvPr id="0" name=""/>
        <dsp:cNvSpPr/>
      </dsp:nvSpPr>
      <dsp:spPr>
        <a:xfrm>
          <a:off x="6159705" y="298309"/>
          <a:ext cx="1483271" cy="973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cs typeface="Arial" panose="020B0604020202020204" pitchFamily="34" charset="0"/>
            </a:rPr>
            <a:t>Λεκτικοποίηση (articulation)</a:t>
          </a:r>
          <a:endParaRPr lang="el-GR" sz="1400" kern="1200" dirty="0">
            <a:cs typeface="Arial" panose="020B0604020202020204" pitchFamily="34" charset="0"/>
          </a:endParaRPr>
        </a:p>
      </dsp:txBody>
      <dsp:txXfrm>
        <a:off x="6188215" y="326819"/>
        <a:ext cx="1426251" cy="916376"/>
      </dsp:txXfrm>
    </dsp:sp>
    <dsp:sp modelId="{E3844A22-1CD8-47B1-A21C-BAE8A8AEEC66}">
      <dsp:nvSpPr>
        <dsp:cNvPr id="0" name=""/>
        <dsp:cNvSpPr/>
      </dsp:nvSpPr>
      <dsp:spPr>
        <a:xfrm>
          <a:off x="7791304" y="601082"/>
          <a:ext cx="314453" cy="3678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7791304" y="674652"/>
        <a:ext cx="220117" cy="220711"/>
      </dsp:txXfrm>
    </dsp:sp>
    <dsp:sp modelId="{9C1990EB-0F9A-4A8A-9959-37B113683A33}">
      <dsp:nvSpPr>
        <dsp:cNvPr id="0" name=""/>
        <dsp:cNvSpPr/>
      </dsp:nvSpPr>
      <dsp:spPr>
        <a:xfrm>
          <a:off x="8236285" y="298309"/>
          <a:ext cx="1483271" cy="973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cs typeface="Arial" panose="020B0604020202020204" pitchFamily="34" charset="0"/>
            </a:rPr>
            <a:t>Στοχασμός (reflection)</a:t>
          </a:r>
          <a:endParaRPr lang="el-GR" sz="1400" kern="1200" dirty="0">
            <a:cs typeface="Arial" panose="020B0604020202020204" pitchFamily="34" charset="0"/>
          </a:endParaRPr>
        </a:p>
      </dsp:txBody>
      <dsp:txXfrm>
        <a:off x="8264795" y="326819"/>
        <a:ext cx="1426251" cy="916376"/>
      </dsp:txXfrm>
    </dsp:sp>
    <dsp:sp modelId="{CA53D6C3-8C56-4744-B344-4FDB4AB0B2D2}">
      <dsp:nvSpPr>
        <dsp:cNvPr id="0" name=""/>
        <dsp:cNvSpPr/>
      </dsp:nvSpPr>
      <dsp:spPr>
        <a:xfrm>
          <a:off x="9867884" y="601082"/>
          <a:ext cx="314453" cy="36785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9867884" y="674652"/>
        <a:ext cx="220117" cy="220711"/>
      </dsp:txXfrm>
    </dsp:sp>
    <dsp:sp modelId="{CD9CEB49-BBEA-4CF0-A498-5E5EFF1A22A1}">
      <dsp:nvSpPr>
        <dsp:cNvPr id="0" name=""/>
        <dsp:cNvSpPr/>
      </dsp:nvSpPr>
      <dsp:spPr>
        <a:xfrm>
          <a:off x="10312865" y="298309"/>
          <a:ext cx="1483271" cy="9733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kern="1200">
              <a:cs typeface="Arial" panose="020B0604020202020204" pitchFamily="34" charset="0"/>
            </a:rPr>
            <a:t>Διερεύνηση (exploration)</a:t>
          </a:r>
          <a:endParaRPr lang="el-GR" sz="1400" kern="1200" dirty="0">
            <a:cs typeface="Arial" panose="020B0604020202020204" pitchFamily="34" charset="0"/>
          </a:endParaRPr>
        </a:p>
      </dsp:txBody>
      <dsp:txXfrm>
        <a:off x="10341375" y="326819"/>
        <a:ext cx="1426251" cy="9163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0DF35A-72B7-407F-80A5-E0DAC42C40BB}">
      <dsp:nvSpPr>
        <dsp:cNvPr id="0" name=""/>
        <dsp:cNvSpPr/>
      </dsp:nvSpPr>
      <dsp:spPr>
        <a:xfrm>
          <a:off x="6945742" y="3431730"/>
          <a:ext cx="2493051" cy="16149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l-GR" sz="1200" kern="1200" dirty="0">
              <a:latin typeface="Arial" panose="020B0604020202020204" pitchFamily="34" charset="0"/>
              <a:cs typeface="Arial" panose="020B0604020202020204" pitchFamily="34" charset="0"/>
            </a:rPr>
            <a:t>ΑΞΙΟΛΟΓΗΣΗ (ΠΑΡΑΤΗΡΗΣΗ, ΗΜΙΔΟΜΗΜΕΝΗ ΣΥΝΕΝΤΕΥΞΗ)</a:t>
          </a:r>
        </a:p>
      </dsp:txBody>
      <dsp:txXfrm>
        <a:off x="7729132" y="3870938"/>
        <a:ext cx="1674185" cy="1140248"/>
      </dsp:txXfrm>
    </dsp:sp>
    <dsp:sp modelId="{45F37271-895E-4BB6-883A-B8E69A94A596}">
      <dsp:nvSpPr>
        <dsp:cNvPr id="0" name=""/>
        <dsp:cNvSpPr/>
      </dsp:nvSpPr>
      <dsp:spPr>
        <a:xfrm>
          <a:off x="2183868" y="3418374"/>
          <a:ext cx="2493051" cy="16149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l-GR" sz="1200" kern="1200" dirty="0">
              <a:latin typeface="Arial" panose="020B0604020202020204" pitchFamily="34" charset="0"/>
              <a:cs typeface="Arial" panose="020B0604020202020204" pitchFamily="34" charset="0"/>
            </a:rPr>
            <a:t>ΣΧΕΔΙΑΣΜΟΣ ΔΙΟΡΘΩΣΕΩΝ</a:t>
          </a:r>
        </a:p>
      </dsp:txBody>
      <dsp:txXfrm>
        <a:off x="2219343" y="3857582"/>
        <a:ext cx="1674185" cy="1140248"/>
      </dsp:txXfrm>
    </dsp:sp>
    <dsp:sp modelId="{026C05E4-0148-4D76-8011-E4C287A2CAE6}">
      <dsp:nvSpPr>
        <dsp:cNvPr id="0" name=""/>
        <dsp:cNvSpPr/>
      </dsp:nvSpPr>
      <dsp:spPr>
        <a:xfrm>
          <a:off x="6665374" y="0"/>
          <a:ext cx="2493051" cy="16149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l-GR" sz="1200" kern="1200" dirty="0">
              <a:latin typeface="Arial" panose="020B0604020202020204" pitchFamily="34" charset="0"/>
              <a:cs typeface="Arial" panose="020B0604020202020204" pitchFamily="34" charset="0"/>
            </a:rPr>
            <a:t>ΑΛΛΗΛΕΠΙΔΡΑΣΗ ΜΕ ΤΟ ΥΛΙΚΟ</a:t>
          </a:r>
        </a:p>
      </dsp:txBody>
      <dsp:txXfrm>
        <a:off x="7448764" y="35475"/>
        <a:ext cx="1674185" cy="1140248"/>
      </dsp:txXfrm>
    </dsp:sp>
    <dsp:sp modelId="{5B7A3CF4-A046-41E4-BDF9-A60CC6699545}">
      <dsp:nvSpPr>
        <dsp:cNvPr id="0" name=""/>
        <dsp:cNvSpPr/>
      </dsp:nvSpPr>
      <dsp:spPr>
        <a:xfrm>
          <a:off x="2183893" y="13355"/>
          <a:ext cx="2493051" cy="16149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l-GR" sz="1200" kern="1200" dirty="0">
              <a:latin typeface="Arial" panose="020B0604020202020204" pitchFamily="34" charset="0"/>
              <a:cs typeface="Arial" panose="020B0604020202020204" pitchFamily="34" charset="0"/>
            </a:rPr>
            <a:t>ΚΑΤΑΓΡΑΦΗ ΑΝΑΓΚΩΝ ΜΑΘΗΤΩΝ ΚΑΙ ΣΧΕΔΙΑΣΜΟΣ</a:t>
          </a:r>
        </a:p>
      </dsp:txBody>
      <dsp:txXfrm>
        <a:off x="2219368" y="48830"/>
        <a:ext cx="1674185" cy="1140248"/>
      </dsp:txXfrm>
    </dsp:sp>
    <dsp:sp modelId="{C6DB80AA-0647-4982-A445-932050B01E48}">
      <dsp:nvSpPr>
        <dsp:cNvPr id="0" name=""/>
        <dsp:cNvSpPr/>
      </dsp:nvSpPr>
      <dsp:spPr>
        <a:xfrm>
          <a:off x="3602360" y="287659"/>
          <a:ext cx="2185204" cy="218520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l-GR" sz="1200" kern="1200" dirty="0">
              <a:latin typeface="Arial" panose="020B0604020202020204" pitchFamily="34" charset="0"/>
              <a:cs typeface="Arial" panose="020B0604020202020204" pitchFamily="34" charset="0"/>
            </a:rPr>
            <a:t>ΣΧΕΔΙΑΣΜΟΣ</a:t>
          </a:r>
        </a:p>
      </dsp:txBody>
      <dsp:txXfrm>
        <a:off x="4242391" y="927690"/>
        <a:ext cx="1545173" cy="1545173"/>
      </dsp:txXfrm>
    </dsp:sp>
    <dsp:sp modelId="{4389C6D7-6485-4BC1-9661-06AB07BB1044}">
      <dsp:nvSpPr>
        <dsp:cNvPr id="0" name=""/>
        <dsp:cNvSpPr/>
      </dsp:nvSpPr>
      <dsp:spPr>
        <a:xfrm rot="5400000">
          <a:off x="5888498" y="287659"/>
          <a:ext cx="2185204" cy="218520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l-GR" sz="1200" kern="1200" dirty="0">
              <a:latin typeface="Arial" panose="020B0604020202020204" pitchFamily="34" charset="0"/>
              <a:cs typeface="Arial" panose="020B0604020202020204" pitchFamily="34" charset="0"/>
            </a:rPr>
            <a:t>ΔΡΑΣΗ</a:t>
          </a:r>
        </a:p>
      </dsp:txBody>
      <dsp:txXfrm rot="-5400000">
        <a:off x="5888498" y="927690"/>
        <a:ext cx="1545173" cy="1545173"/>
      </dsp:txXfrm>
    </dsp:sp>
    <dsp:sp modelId="{8A939FDE-38F0-466E-86ED-6E0B54A7D801}">
      <dsp:nvSpPr>
        <dsp:cNvPr id="0" name=""/>
        <dsp:cNvSpPr/>
      </dsp:nvSpPr>
      <dsp:spPr>
        <a:xfrm rot="10800000">
          <a:off x="5888498" y="2573797"/>
          <a:ext cx="2185204" cy="218520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l-GR" sz="1200" kern="1200" dirty="0">
              <a:latin typeface="Arial" panose="020B0604020202020204" pitchFamily="34" charset="0"/>
              <a:cs typeface="Arial" panose="020B0604020202020204" pitchFamily="34" charset="0"/>
            </a:rPr>
            <a:t>ΠΑΡΑΤΗΡΗΣΗ</a:t>
          </a:r>
        </a:p>
      </dsp:txBody>
      <dsp:txXfrm rot="10800000">
        <a:off x="5888498" y="2573797"/>
        <a:ext cx="1545173" cy="1545173"/>
      </dsp:txXfrm>
    </dsp:sp>
    <dsp:sp modelId="{AA56248B-B2F9-4023-AEC7-465E7E997346}">
      <dsp:nvSpPr>
        <dsp:cNvPr id="0" name=""/>
        <dsp:cNvSpPr/>
      </dsp:nvSpPr>
      <dsp:spPr>
        <a:xfrm rot="16200000">
          <a:off x="3602360" y="2573797"/>
          <a:ext cx="2185204" cy="218520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l-GR" sz="1200" i="1" kern="1200" dirty="0">
              <a:latin typeface="Arial" panose="020B0604020202020204" pitchFamily="34" charset="0"/>
              <a:cs typeface="Arial" panose="020B0604020202020204" pitchFamily="34" charset="0"/>
            </a:rPr>
            <a:t>ΑΝΑΣΤΟΧΑΣΜΟΣ</a:t>
          </a:r>
          <a:endParaRPr lang="el-GR" sz="1200" kern="1200" dirty="0">
            <a:latin typeface="Arial" panose="020B0604020202020204" pitchFamily="34" charset="0"/>
            <a:cs typeface="Arial" panose="020B0604020202020204" pitchFamily="34" charset="0"/>
          </a:endParaRPr>
        </a:p>
      </dsp:txBody>
      <dsp:txXfrm rot="5400000">
        <a:off x="4242391" y="2573797"/>
        <a:ext cx="1545173" cy="1545173"/>
      </dsp:txXfrm>
    </dsp:sp>
    <dsp:sp modelId="{6ACB582E-DC13-4703-9440-C0F516952AD6}">
      <dsp:nvSpPr>
        <dsp:cNvPr id="0" name=""/>
        <dsp:cNvSpPr/>
      </dsp:nvSpPr>
      <dsp:spPr>
        <a:xfrm>
          <a:off x="5460793" y="2069131"/>
          <a:ext cx="754475" cy="656066"/>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7D3E6ED-671F-4D26-9DCF-C0BE77C0577D}">
      <dsp:nvSpPr>
        <dsp:cNvPr id="0" name=""/>
        <dsp:cNvSpPr/>
      </dsp:nvSpPr>
      <dsp:spPr>
        <a:xfrm rot="10800000">
          <a:off x="5460793" y="2321464"/>
          <a:ext cx="754475" cy="656066"/>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DD54B-5C3F-4965-B929-24E11B3DE02B}" type="datetimeFigureOut">
              <a:rPr lang="el-GR" smtClean="0"/>
              <a:t>07/12/2018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4"/>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4"/>
            <a:ext cx="2971800" cy="458787"/>
          </a:xfrm>
          <a:prstGeom prst="rect">
            <a:avLst/>
          </a:prstGeom>
        </p:spPr>
        <p:txBody>
          <a:bodyPr vert="horz" lIns="91440" tIns="45720" rIns="91440" bIns="45720" rtlCol="0" anchor="b"/>
          <a:lstStyle>
            <a:lvl1pPr algn="r">
              <a:defRPr sz="1200"/>
            </a:lvl1pPr>
          </a:lstStyle>
          <a:p>
            <a:fld id="{2FC7B202-D5FE-41BD-A296-A759AB943405}" type="slidenum">
              <a:rPr lang="el-GR" smtClean="0"/>
              <a:t>‹#›</a:t>
            </a:fld>
            <a:endParaRPr lang="el-GR"/>
          </a:p>
        </p:txBody>
      </p:sp>
    </p:spTree>
    <p:extLst>
      <p:ext uri="{BB962C8B-B14F-4D97-AF65-F5344CB8AC3E}">
        <p14:creationId xmlns:p14="http://schemas.microsoft.com/office/powerpoint/2010/main" val="2318734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FC7B202-D5FE-41BD-A296-A759AB943405}" type="slidenum">
              <a:rPr lang="el-GR" smtClean="0"/>
              <a:t>1</a:t>
            </a:fld>
            <a:endParaRPr lang="el-GR"/>
          </a:p>
        </p:txBody>
      </p:sp>
    </p:spTree>
    <p:extLst>
      <p:ext uri="{BB962C8B-B14F-4D97-AF65-F5344CB8AC3E}">
        <p14:creationId xmlns:p14="http://schemas.microsoft.com/office/powerpoint/2010/main" val="205638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2FC7B202-D5FE-41BD-A296-A759AB943405}" type="slidenum">
              <a:rPr lang="el-GR" smtClean="0"/>
              <a:t>7</a:t>
            </a:fld>
            <a:endParaRPr lang="el-GR"/>
          </a:p>
        </p:txBody>
      </p:sp>
    </p:spTree>
    <p:extLst>
      <p:ext uri="{BB962C8B-B14F-4D97-AF65-F5344CB8AC3E}">
        <p14:creationId xmlns:p14="http://schemas.microsoft.com/office/powerpoint/2010/main" val="230986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DD1E6-BA66-4659-A7D1-74D4D2F6683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293DAED-5AB4-4C56-8E44-EC548BB647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F6194C2-AFDE-4FE5-A40A-C64A9BEDE155}"/>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0538C91F-F12F-45C1-B3CF-B102D1C5440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4590934-48AC-49F1-866D-099FD5F0A491}"/>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3052342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D1974B-F4A7-41EC-9597-C51129DB58B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D8D2C52-BB81-445F-B452-32212AD5B596}"/>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38F58C47-9D02-45FD-B967-A77F781EE35B}"/>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C14EE71A-1C49-4545-8209-D274695E1D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23D6754-DF56-409D-B816-72C4D09DE49B}"/>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2664840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536AF3F-0D3B-4FEF-9805-CDA4DEEDF2F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3420E3E-3905-4E1E-BCCC-9A45DDD05D3D}"/>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E00C1F60-2A17-4125-85FC-ECE7A348B6F9}"/>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DF41F7C4-B4B8-4EF6-8831-827EF10C301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6027736-04B7-4091-9767-48FD410DA622}"/>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52969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E811ED-B6F1-4F1D-87D6-FC6F2D848F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DA3E214-541E-4FBF-AD48-CC61C92A298D}"/>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20DBD22F-4E81-41F4-8054-E0244326AAB7}"/>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FCE67EF4-E52C-4EE1-ADA1-2A35D3B5241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2AC157E-5F06-47EF-9AD7-078E6EE76CE1}"/>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30405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AC05FF-A06A-44BA-A9A6-54ACA2E1931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41FF0DE-F4CB-4C55-802E-9DCEC1F3B2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B1A4F96F-87D2-49E7-B6FF-B3724014193B}"/>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6FFDE153-3389-4B58-86EF-1BE5C9B5702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B39CF28-8030-4BE6-BC2C-318DAB9C9560}"/>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396486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B7718-2F0B-4157-8EFC-4D3143EE41E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0A1E653-D027-47C5-97BE-3B0421C050AD}"/>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B2E6E3DE-ABD6-4AED-A561-613F0581D301}"/>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6E8E5417-C4E8-46B9-BDA4-F09592B16AFB}"/>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6" name="Θέση υποσέλιδου 5">
            <a:extLst>
              <a:ext uri="{FF2B5EF4-FFF2-40B4-BE49-F238E27FC236}">
                <a16:creationId xmlns:a16="http://schemas.microsoft.com/office/drawing/2014/main" id="{7CB40C7D-60AE-4734-9B15-F0240484E1A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7D833B0-5ADA-4289-9546-41C5AAFA07E1}"/>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2812724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1BA4EB-1D45-4842-8F44-504DC8B9FBB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5306F2D-4B1C-444A-946D-74FA2083F7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90CB1B55-640C-41B4-BFF9-E785ECCED492}"/>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78BCAFFF-40BA-4042-934B-CF9F07B8D7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595E193B-805E-4909-8985-1CF79BBE1C1E}"/>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1C9949D7-54C1-4FAD-A5C6-49A6B4B21143}"/>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8" name="Θέση υποσέλιδου 7">
            <a:extLst>
              <a:ext uri="{FF2B5EF4-FFF2-40B4-BE49-F238E27FC236}">
                <a16:creationId xmlns:a16="http://schemas.microsoft.com/office/drawing/2014/main" id="{CDEC262C-C2FD-484C-BC82-8A6DF3888D2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46EA86F-3CA6-4403-976E-FEE871994C48}"/>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2401770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F20027-2C56-413B-AD9A-BCD7D418BAD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C5B871C-2F9C-4582-947F-B19E6DBFBFA3}"/>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4" name="Θέση υποσέλιδου 3">
            <a:extLst>
              <a:ext uri="{FF2B5EF4-FFF2-40B4-BE49-F238E27FC236}">
                <a16:creationId xmlns:a16="http://schemas.microsoft.com/office/drawing/2014/main" id="{1701F0BD-32A0-4992-BE86-FF69DDBCA42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751B92A-DA65-460E-96C7-4B78CB08DFBD}"/>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2681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79D0240-1117-40C2-AD83-C8BC44082BE4}"/>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3" name="Θέση υποσέλιδου 2">
            <a:extLst>
              <a:ext uri="{FF2B5EF4-FFF2-40B4-BE49-F238E27FC236}">
                <a16:creationId xmlns:a16="http://schemas.microsoft.com/office/drawing/2014/main" id="{91BD8F54-332E-4158-AE60-344A9FC17F0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7DA4EEB-539B-4D72-B8A4-30BCD73B6CAE}"/>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103686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5CCFE1-BC52-4ABA-9749-ED70772B7B7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3CE2B1-908D-41CC-80A3-D1446795BC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37C20090-C466-416C-BCB5-5D2CB9CBA3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CB5DC7F3-04F1-4F87-92B5-8E362091A14F}"/>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6" name="Θέση υποσέλιδου 5">
            <a:extLst>
              <a:ext uri="{FF2B5EF4-FFF2-40B4-BE49-F238E27FC236}">
                <a16:creationId xmlns:a16="http://schemas.microsoft.com/office/drawing/2014/main" id="{0EE0D904-5A9A-4E8B-8A41-AD197CD53CB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B8DD24D-5086-4942-8CDA-B8E592DA5729}"/>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213094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EC7E82-01D7-42CF-A249-A017EADB2A2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94B5F66-3701-4029-9073-E1D8274474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2B3857C-0C0E-428A-8144-46A9E4948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CCA49AA3-BEF5-4B83-A4C8-357DF2909AFF}"/>
              </a:ext>
            </a:extLst>
          </p:cNvPr>
          <p:cNvSpPr>
            <a:spLocks noGrp="1"/>
          </p:cNvSpPr>
          <p:nvPr>
            <p:ph type="dt" sz="half" idx="10"/>
          </p:nvPr>
        </p:nvSpPr>
        <p:spPr/>
        <p:txBody>
          <a:bodyPr/>
          <a:lstStyle/>
          <a:p>
            <a:fld id="{F5770724-7C64-48DF-8FE5-4A3190B79CD2}" type="datetimeFigureOut">
              <a:rPr lang="el-GR" smtClean="0"/>
              <a:t>07/12/2018</a:t>
            </a:fld>
            <a:endParaRPr lang="el-GR"/>
          </a:p>
        </p:txBody>
      </p:sp>
      <p:sp>
        <p:nvSpPr>
          <p:cNvPr id="6" name="Θέση υποσέλιδου 5">
            <a:extLst>
              <a:ext uri="{FF2B5EF4-FFF2-40B4-BE49-F238E27FC236}">
                <a16:creationId xmlns:a16="http://schemas.microsoft.com/office/drawing/2014/main" id="{965B9CF0-DF52-4357-86E3-53545C38182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90A4A02-A0A6-458D-943A-F5B4E1ED5D86}"/>
              </a:ext>
            </a:extLst>
          </p:cNvPr>
          <p:cNvSpPr>
            <a:spLocks noGrp="1"/>
          </p:cNvSpPr>
          <p:nvPr>
            <p:ph type="sldNum" sz="quarter" idx="12"/>
          </p:nvPr>
        </p:nvSpPr>
        <p:spPr/>
        <p:txBody>
          <a:bodyPr/>
          <a:lstStyle/>
          <a:p>
            <a:fld id="{917AC2E5-14E6-4A4B-A54C-5BDA81E83A59}" type="slidenum">
              <a:rPr lang="el-GR" smtClean="0"/>
              <a:t>‹#›</a:t>
            </a:fld>
            <a:endParaRPr lang="el-GR"/>
          </a:p>
        </p:txBody>
      </p:sp>
    </p:spTree>
    <p:extLst>
      <p:ext uri="{BB962C8B-B14F-4D97-AF65-F5344CB8AC3E}">
        <p14:creationId xmlns:p14="http://schemas.microsoft.com/office/powerpoint/2010/main" val="1160826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5F2620F-33D1-4537-B3C3-0A6E88D2E0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98E591A-076D-49B1-BD3E-E58DB2D0A9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D53DD13-493C-467B-A4EE-3612617FA9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70724-7C64-48DF-8FE5-4A3190B79CD2}" type="datetimeFigureOut">
              <a:rPr lang="el-GR" smtClean="0"/>
              <a:t>07/12/2018</a:t>
            </a:fld>
            <a:endParaRPr lang="el-GR"/>
          </a:p>
        </p:txBody>
      </p:sp>
      <p:sp>
        <p:nvSpPr>
          <p:cNvPr id="5" name="Θέση υποσέλιδου 4">
            <a:extLst>
              <a:ext uri="{FF2B5EF4-FFF2-40B4-BE49-F238E27FC236}">
                <a16:creationId xmlns:a16="http://schemas.microsoft.com/office/drawing/2014/main" id="{211EB8FD-E0A1-40C0-9DC9-FF7D4B9FE4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0258B5D-6615-4BF5-82BF-580E7DFB83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7AC2E5-14E6-4A4B-A54C-5BDA81E83A59}" type="slidenum">
              <a:rPr lang="el-GR" smtClean="0"/>
              <a:t>‹#›</a:t>
            </a:fld>
            <a:endParaRPr lang="el-GR"/>
          </a:p>
        </p:txBody>
      </p:sp>
    </p:spTree>
    <p:extLst>
      <p:ext uri="{BB962C8B-B14F-4D97-AF65-F5344CB8AC3E}">
        <p14:creationId xmlns:p14="http://schemas.microsoft.com/office/powerpoint/2010/main" val="381601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6.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3.png"/><Relationship Id="rId7" Type="http://schemas.openxmlformats.org/officeDocument/2006/relationships/diagramData" Target="../diagrams/data1.xml"/><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1.xml"/><Relationship Id="rId5" Type="http://schemas.openxmlformats.org/officeDocument/2006/relationships/image" Target="../media/image6.png"/><Relationship Id="rId10" Type="http://schemas.openxmlformats.org/officeDocument/2006/relationships/diagramColors" Target="../diagrams/colors1.xml"/><Relationship Id="rId4" Type="http://schemas.openxmlformats.org/officeDocument/2006/relationships/slide" Target="slide6.xml"/><Relationship Id="rId9"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image" Target="../media/image3.png"/><Relationship Id="rId7" Type="http://schemas.openxmlformats.org/officeDocument/2006/relationships/diagramData" Target="../diagrams/data2.xml"/><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2.xml"/><Relationship Id="rId5" Type="http://schemas.openxmlformats.org/officeDocument/2006/relationships/image" Target="../media/image6.png"/><Relationship Id="rId10" Type="http://schemas.openxmlformats.org/officeDocument/2006/relationships/diagramColors" Target="../diagrams/colors2.xml"/><Relationship Id="rId4" Type="http://schemas.openxmlformats.org/officeDocument/2006/relationships/slide" Target="slide6.xml"/><Relationship Id="rId9"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image" Target="../media/image3.png"/><Relationship Id="rId7" Type="http://schemas.openxmlformats.org/officeDocument/2006/relationships/diagramData" Target="../diagrams/data3.xml"/><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3.xml"/><Relationship Id="rId5" Type="http://schemas.openxmlformats.org/officeDocument/2006/relationships/image" Target="../media/image6.png"/><Relationship Id="rId10" Type="http://schemas.openxmlformats.org/officeDocument/2006/relationships/diagramColors" Target="../diagrams/colors3.xml"/><Relationship Id="rId4" Type="http://schemas.openxmlformats.org/officeDocument/2006/relationships/slide" Target="slide6.xml"/><Relationship Id="rId9"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8"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3" Type="http://schemas.openxmlformats.org/officeDocument/2006/relationships/slide" Target="slide29.xml"/><Relationship Id="rId7" Type="http://schemas.openxmlformats.org/officeDocument/2006/relationships/slide" Target="slide27.xml"/><Relationship Id="rId12" Type="http://schemas.microsoft.com/office/2007/relationships/hdphoto" Target="../media/hdphoto1.wdp"/><Relationship Id="rId2" Type="http://schemas.openxmlformats.org/officeDocument/2006/relationships/slide" Target="slide24.xml"/><Relationship Id="rId1" Type="http://schemas.openxmlformats.org/officeDocument/2006/relationships/slideLayout" Target="../slideLayouts/slideLayout2.xml"/><Relationship Id="rId6" Type="http://schemas.openxmlformats.org/officeDocument/2006/relationships/slide" Target="slide26.xml"/><Relationship Id="rId11" Type="http://schemas.openxmlformats.org/officeDocument/2006/relationships/image" Target="../media/image6.png"/><Relationship Id="rId5" Type="http://schemas.openxmlformats.org/officeDocument/2006/relationships/slide" Target="slide25.xml"/><Relationship Id="rId10" Type="http://schemas.openxmlformats.org/officeDocument/2006/relationships/slide" Target="slide8.xml"/><Relationship Id="rId4" Type="http://schemas.openxmlformats.org/officeDocument/2006/relationships/slide" Target="slide28.xml"/><Relationship Id="rId9"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8.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8.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slide" Target="slide35.xml"/><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1.xml"/></Relationships>
</file>

<file path=ppt/slides/_rels/slide28.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31.xml"/><Relationship Id="rId7" Type="http://schemas.openxmlformats.org/officeDocument/2006/relationships/image" Target="../media/image3.png"/><Relationship Id="rId2" Type="http://schemas.openxmlformats.org/officeDocument/2006/relationships/slide" Target="slide30.xml"/><Relationship Id="rId1" Type="http://schemas.openxmlformats.org/officeDocument/2006/relationships/slideLayout" Target="../slideLayouts/slideLayout2.xml"/><Relationship Id="rId6"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5" Type="http://schemas.openxmlformats.org/officeDocument/2006/relationships/slide" Target="slide32.xml"/><Relationship Id="rId10" Type="http://schemas.microsoft.com/office/2007/relationships/hdphoto" Target="../media/hdphoto1.wdp"/><Relationship Id="rId4" Type="http://schemas.openxmlformats.org/officeDocument/2006/relationships/slide" Target="slide33.xml"/><Relationship Id="rId9"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8.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8.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8.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8.xml"/></Relationships>
</file>

<file path=ppt/slides/_rels/slide3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image" Target="../media/image3.png"/><Relationship Id="rId7" Type="http://schemas.openxmlformats.org/officeDocument/2006/relationships/diagramData" Target="../diagrams/data4.xml"/><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4.xml"/><Relationship Id="rId5" Type="http://schemas.openxmlformats.org/officeDocument/2006/relationships/image" Target="../media/image6.png"/><Relationship Id="rId10" Type="http://schemas.openxmlformats.org/officeDocument/2006/relationships/diagramColors" Target="../diagrams/colors4.xml"/><Relationship Id="rId4" Type="http://schemas.openxmlformats.org/officeDocument/2006/relationships/slide" Target="slide7.xml"/><Relationship Id="rId9" Type="http://schemas.openxmlformats.org/officeDocument/2006/relationships/diagramQuickStyle" Target="../diagrams/quickStyle4.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slide" Target="slide2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17.xml"/><Relationship Id="rId7"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8.xml"/></Relationships>
</file>

<file path=ppt/slides/_rels/slide7.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4" Type="http://schemas.openxmlformats.org/officeDocument/2006/relationships/slide" Target="slide2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hamilo.datacenter.uoc.gr/metchamilo/main/lp/lp_controller.php?action=add_item&amp;type=step&amp;lp_id=417&amp;cidReq=KATANOWNTASAFHGHMATIKOKEIMENO&amp;id_session=0&amp;gidReq=0&amp;gradebook=0&amp;origin=&amp;isStudentView=tru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11 - Ορθογώνιο">
            <a:extLst>
              <a:ext uri="{FF2B5EF4-FFF2-40B4-BE49-F238E27FC236}">
                <a16:creationId xmlns:a16="http://schemas.microsoft.com/office/drawing/2014/main" id="{7AC72A0A-FE03-48BA-A276-A5187A2B7326}"/>
              </a:ext>
            </a:extLst>
          </p:cNvPr>
          <p:cNvSpPr>
            <a:spLocks noChangeArrowheads="1"/>
          </p:cNvSpPr>
          <p:nvPr/>
        </p:nvSpPr>
        <p:spPr bwMode="auto">
          <a:xfrm>
            <a:off x="520506" y="273814"/>
            <a:ext cx="11099408" cy="646331"/>
          </a:xfrm>
          <a:prstGeom prst="rect">
            <a:avLst/>
          </a:prstGeom>
          <a:noFill/>
          <a:ln w="9525">
            <a:noFill/>
            <a:miter lim="800000"/>
            <a:headEnd/>
            <a:tailEnd/>
          </a:ln>
        </p:spPr>
        <p:txBody>
          <a:bodyPr wrap="square">
            <a:spAutoFit/>
          </a:bodyPr>
          <a:lstStyle/>
          <a:p>
            <a:pPr algn="ctr"/>
            <a:r>
              <a:rPr lang="el-GR" b="1" dirty="0">
                <a:solidFill>
                  <a:schemeClr val="bg1"/>
                </a:solidFill>
                <a:cs typeface="Arial" panose="020B0604020202020204" pitchFamily="34" charset="0"/>
              </a:rPr>
              <a:t>Πρόγραμμα Μεταπτυχιακών Σπουδών: </a:t>
            </a:r>
            <a:endParaRPr lang="en-US" b="1" dirty="0">
              <a:solidFill>
                <a:schemeClr val="bg1"/>
              </a:solidFill>
              <a:cs typeface="Arial" panose="020B0604020202020204" pitchFamily="34" charset="0"/>
            </a:endParaRPr>
          </a:p>
          <a:p>
            <a:pPr algn="ctr"/>
            <a:r>
              <a:rPr lang="el-GR" b="1" dirty="0">
                <a:solidFill>
                  <a:schemeClr val="bg1"/>
                </a:solidFill>
                <a:cs typeface="Arial" panose="020B0604020202020204" pitchFamily="34" charset="0"/>
              </a:rPr>
              <a:t>«Επιστήμες της Αγωγής - Εξ Αποστάσεως Εκπαίδευση  με την χρήση των ΤΠΕ (e-</a:t>
            </a:r>
            <a:r>
              <a:rPr lang="el-GR" b="1" dirty="0" err="1">
                <a:solidFill>
                  <a:schemeClr val="bg1"/>
                </a:solidFill>
                <a:cs typeface="Arial" panose="020B0604020202020204" pitchFamily="34" charset="0"/>
              </a:rPr>
              <a:t>Learning</a:t>
            </a:r>
            <a:r>
              <a:rPr lang="el-GR" b="1" dirty="0">
                <a:solidFill>
                  <a:schemeClr val="bg1"/>
                </a:solidFill>
                <a:cs typeface="Arial" panose="020B0604020202020204" pitchFamily="34" charset="0"/>
              </a:rPr>
              <a:t>)»</a:t>
            </a:r>
          </a:p>
        </p:txBody>
      </p:sp>
      <p:sp>
        <p:nvSpPr>
          <p:cNvPr id="6" name="Rectangle 2">
            <a:extLst>
              <a:ext uri="{FF2B5EF4-FFF2-40B4-BE49-F238E27FC236}">
                <a16:creationId xmlns:a16="http://schemas.microsoft.com/office/drawing/2014/main" id="{E3089F7F-9980-4460-A4FD-2A51A6AC21DE}"/>
              </a:ext>
            </a:extLst>
          </p:cNvPr>
          <p:cNvSpPr>
            <a:spLocks noGrp="1" noChangeArrowheads="1"/>
          </p:cNvSpPr>
          <p:nvPr>
            <p:ph type="ctrTitle"/>
          </p:nvPr>
        </p:nvSpPr>
        <p:spPr>
          <a:xfrm>
            <a:off x="1524000" y="1687132"/>
            <a:ext cx="9144000" cy="1469866"/>
          </a:xfrm>
        </p:spPr>
        <p:txBody>
          <a:bodyPr>
            <a:noAutofit/>
          </a:bodyPr>
          <a:lstStyle/>
          <a:p>
            <a:r>
              <a:rPr lang="el-GR" sz="3200" dirty="0">
                <a:latin typeface="+mn-lt"/>
                <a:cs typeface="Arial" panose="020B0604020202020204" pitchFamily="34" charset="0"/>
              </a:rPr>
              <a:t>Δημιουργία εκπαιδευτικού υλικού για την κατανόηση του αφηγηματικού κειμένου με τίτλο:</a:t>
            </a:r>
            <a:br>
              <a:rPr lang="el-GR" sz="3200" dirty="0">
                <a:latin typeface="+mn-lt"/>
                <a:cs typeface="Arial" panose="020B0604020202020204" pitchFamily="34" charset="0"/>
              </a:rPr>
            </a:br>
            <a:r>
              <a:rPr lang="el-GR" sz="3200" dirty="0">
                <a:latin typeface="+mn-lt"/>
                <a:cs typeface="Arial" panose="020B0604020202020204" pitchFamily="34" charset="0"/>
              </a:rPr>
              <a:t>«Κατανοώντας το Αφηγηματικό κείμενο»</a:t>
            </a:r>
          </a:p>
        </p:txBody>
      </p:sp>
      <p:sp>
        <p:nvSpPr>
          <p:cNvPr id="7" name="9 - Ορθογώνιο">
            <a:extLst>
              <a:ext uri="{FF2B5EF4-FFF2-40B4-BE49-F238E27FC236}">
                <a16:creationId xmlns:a16="http://schemas.microsoft.com/office/drawing/2014/main" id="{18E8379B-31B0-4B58-8B9B-FFF3B9811C85}"/>
              </a:ext>
            </a:extLst>
          </p:cNvPr>
          <p:cNvSpPr/>
          <p:nvPr/>
        </p:nvSpPr>
        <p:spPr>
          <a:xfrm>
            <a:off x="2675619" y="3319404"/>
            <a:ext cx="6840760" cy="523220"/>
          </a:xfrm>
          <a:prstGeom prst="rect">
            <a:avLst/>
          </a:prstGeom>
        </p:spPr>
        <p:txBody>
          <a:bodyPr wrap="square">
            <a:spAutoFit/>
          </a:bodyPr>
          <a:lstStyle/>
          <a:p>
            <a:pPr algn="ctr"/>
            <a:r>
              <a:rPr lang="el-GR" sz="2800" dirty="0">
                <a:cs typeface="Arial" panose="020B0604020202020204" pitchFamily="34" charset="0"/>
              </a:rPr>
              <a:t>Καραμιχάλης Σάββας</a:t>
            </a:r>
          </a:p>
        </p:txBody>
      </p:sp>
      <p:sp>
        <p:nvSpPr>
          <p:cNvPr id="8" name="9 - Ορθογώνιο">
            <a:extLst>
              <a:ext uri="{FF2B5EF4-FFF2-40B4-BE49-F238E27FC236}">
                <a16:creationId xmlns:a16="http://schemas.microsoft.com/office/drawing/2014/main" id="{77DDC580-B787-4F8A-8077-E24D9FB1DF42}"/>
              </a:ext>
            </a:extLst>
          </p:cNvPr>
          <p:cNvSpPr/>
          <p:nvPr/>
        </p:nvSpPr>
        <p:spPr>
          <a:xfrm>
            <a:off x="2675619" y="4801536"/>
            <a:ext cx="6840760" cy="369332"/>
          </a:xfrm>
          <a:prstGeom prst="rect">
            <a:avLst/>
          </a:prstGeom>
        </p:spPr>
        <p:txBody>
          <a:bodyPr wrap="square">
            <a:spAutoFit/>
          </a:bodyPr>
          <a:lstStyle/>
          <a:p>
            <a:pPr algn="ctr"/>
            <a:r>
              <a:rPr lang="el-GR" sz="1800" dirty="0">
                <a:cs typeface="Arial" panose="020B0604020202020204" pitchFamily="34" charset="0"/>
              </a:rPr>
              <a:t>Επιτροπή Κρίσης ΔΕ</a:t>
            </a:r>
          </a:p>
        </p:txBody>
      </p:sp>
      <p:graphicFrame>
        <p:nvGraphicFramePr>
          <p:cNvPr id="9" name="Πίνακας 8">
            <a:extLst>
              <a:ext uri="{FF2B5EF4-FFF2-40B4-BE49-F238E27FC236}">
                <a16:creationId xmlns:a16="http://schemas.microsoft.com/office/drawing/2014/main" id="{349BA9F8-8290-4CA7-B8C6-A43D92CA7784}"/>
              </a:ext>
            </a:extLst>
          </p:cNvPr>
          <p:cNvGraphicFramePr>
            <a:graphicFrameLocks noGrp="1"/>
          </p:cNvGraphicFramePr>
          <p:nvPr>
            <p:extLst>
              <p:ext uri="{D42A27DB-BD31-4B8C-83A1-F6EECF244321}">
                <p14:modId xmlns:p14="http://schemas.microsoft.com/office/powerpoint/2010/main" val="3132489949"/>
              </p:ext>
            </p:extLst>
          </p:nvPr>
        </p:nvGraphicFramePr>
        <p:xfrm>
          <a:off x="2394046" y="5170868"/>
          <a:ext cx="7403907" cy="708660"/>
        </p:xfrm>
        <a:graphic>
          <a:graphicData uri="http://schemas.openxmlformats.org/drawingml/2006/table">
            <a:tbl>
              <a:tblPr firstRow="1" bandRow="1">
                <a:tableStyleId>{5C22544A-7EE6-4342-B048-85BDC9FD1C3A}</a:tableStyleId>
              </a:tblPr>
              <a:tblGrid>
                <a:gridCol w="2467969">
                  <a:extLst>
                    <a:ext uri="{9D8B030D-6E8A-4147-A177-3AD203B41FA5}">
                      <a16:colId xmlns:a16="http://schemas.microsoft.com/office/drawing/2014/main" val="20000"/>
                    </a:ext>
                  </a:extLst>
                </a:gridCol>
                <a:gridCol w="2467969">
                  <a:extLst>
                    <a:ext uri="{9D8B030D-6E8A-4147-A177-3AD203B41FA5}">
                      <a16:colId xmlns:a16="http://schemas.microsoft.com/office/drawing/2014/main" val="20001"/>
                    </a:ext>
                  </a:extLst>
                </a:gridCol>
                <a:gridCol w="2467969">
                  <a:extLst>
                    <a:ext uri="{9D8B030D-6E8A-4147-A177-3AD203B41FA5}">
                      <a16:colId xmlns:a16="http://schemas.microsoft.com/office/drawing/2014/main" val="20002"/>
                    </a:ext>
                  </a:extLst>
                </a:gridCol>
              </a:tblGrid>
              <a:tr h="428112">
                <a:tc>
                  <a:txBody>
                    <a:bodyPr/>
                    <a:lstStyle/>
                    <a:p>
                      <a:r>
                        <a:rPr lang="el-GR" sz="1350" b="1" kern="1200" dirty="0">
                          <a:solidFill>
                            <a:schemeClr val="tx1"/>
                          </a:solidFill>
                          <a:effectLst/>
                          <a:latin typeface="+mn-lt"/>
                          <a:ea typeface="+mn-ea"/>
                          <a:cs typeface="Arial" panose="020B0604020202020204" pitchFamily="34" charset="0"/>
                        </a:rPr>
                        <a:t>Ιωάννης Σπαντιδάκης</a:t>
                      </a:r>
                    </a:p>
                    <a:p>
                      <a:r>
                        <a:rPr lang="el-GR" sz="1350" b="1" kern="1200" dirty="0">
                          <a:solidFill>
                            <a:schemeClr val="tx1"/>
                          </a:solidFill>
                          <a:effectLst/>
                          <a:latin typeface="+mn-lt"/>
                          <a:ea typeface="+mn-ea"/>
                          <a:cs typeface="Arial" panose="020B0604020202020204" pitchFamily="34" charset="0"/>
                        </a:rPr>
                        <a:t>Καθηγητής ΠΤΔΕ Πανεπιστήμιο Κρήτης</a:t>
                      </a:r>
                      <a:endParaRPr lang="el-GR" sz="1800" b="1" kern="1200" dirty="0">
                        <a:solidFill>
                          <a:schemeClr val="tx1"/>
                        </a:solidFill>
                        <a:latin typeface="+mn-lt"/>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350" b="1" kern="1200" dirty="0">
                          <a:solidFill>
                            <a:schemeClr val="tx1"/>
                          </a:solidFill>
                          <a:effectLst/>
                          <a:latin typeface="+mn-lt"/>
                          <a:ea typeface="+mn-ea"/>
                          <a:cs typeface="Arial" panose="020B0604020202020204" pitchFamily="34" charset="0"/>
                        </a:rPr>
                        <a:t>Ηλίας Κουρκούτας</a:t>
                      </a:r>
                    </a:p>
                    <a:p>
                      <a:r>
                        <a:rPr lang="el-GR" sz="1350" b="1" kern="1200" dirty="0">
                          <a:solidFill>
                            <a:schemeClr val="tx1"/>
                          </a:solidFill>
                          <a:effectLst/>
                          <a:latin typeface="+mn-lt"/>
                          <a:ea typeface="+mn-ea"/>
                          <a:cs typeface="Arial" panose="020B0604020202020204" pitchFamily="34" charset="0"/>
                        </a:rPr>
                        <a:t>Καθηγητής ΠΤΔΕ Πανεπιστήμιο Κρήτης</a:t>
                      </a:r>
                      <a:endParaRPr lang="el-GR" sz="1800" b="1" kern="1200" dirty="0">
                        <a:solidFill>
                          <a:schemeClr val="tx1"/>
                        </a:solidFill>
                        <a:latin typeface="+mn-lt"/>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350" b="1" kern="1200" dirty="0">
                          <a:solidFill>
                            <a:schemeClr val="tx1"/>
                          </a:solidFill>
                          <a:effectLst/>
                          <a:latin typeface="+mn-lt"/>
                          <a:ea typeface="+mn-ea"/>
                          <a:cs typeface="Arial" panose="020B0604020202020204" pitchFamily="34" charset="0"/>
                        </a:rPr>
                        <a:t>Δέσποινα Βασαρμίδου </a:t>
                      </a:r>
                    </a:p>
                    <a:p>
                      <a:r>
                        <a:rPr lang="el-GR" sz="1350" b="1" kern="1200" dirty="0">
                          <a:solidFill>
                            <a:schemeClr val="tx1"/>
                          </a:solidFill>
                          <a:effectLst/>
                          <a:latin typeface="+mn-lt"/>
                          <a:ea typeface="+mn-ea"/>
                          <a:cs typeface="Arial" panose="020B0604020202020204" pitchFamily="34" charset="0"/>
                        </a:rPr>
                        <a:t>Διδάσκουσα ΠΤΔΕ Πανεπιστήμιο Κρήτης</a:t>
                      </a:r>
                      <a:endParaRPr lang="el-GR" sz="1800" b="1" kern="1200" dirty="0">
                        <a:solidFill>
                          <a:schemeClr val="tx1"/>
                        </a:solidFill>
                        <a:latin typeface="+mn-lt"/>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0" name="Rectangle 1">
            <a:extLst>
              <a:ext uri="{FF2B5EF4-FFF2-40B4-BE49-F238E27FC236}">
                <a16:creationId xmlns:a16="http://schemas.microsoft.com/office/drawing/2014/main" id="{D61B47D1-330B-4BF0-B980-0B4A240EE2CB}"/>
              </a:ext>
            </a:extLst>
          </p:cNvPr>
          <p:cNvSpPr>
            <a:spLocks noChangeArrowheads="1"/>
          </p:cNvSpPr>
          <p:nvPr/>
        </p:nvSpPr>
        <p:spPr bwMode="auto">
          <a:xfrm>
            <a:off x="2493864" y="6245632"/>
            <a:ext cx="720427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600" b="1" u="none" strike="noStrike" cap="none" normalizeH="0" baseline="0" dirty="0">
                <a:ln>
                  <a:noFill/>
                </a:ln>
                <a:solidFill>
                  <a:schemeClr val="bg1"/>
                </a:solidFill>
                <a:effectLst/>
                <a:ea typeface="Times New Roman" pitchFamily="18" charset="0"/>
                <a:cs typeface="Arial" panose="020B0604020202020204" pitchFamily="34" charset="0"/>
              </a:rPr>
              <a:t>Ρέθυμνο,</a:t>
            </a:r>
            <a:r>
              <a:rPr kumimoji="0" lang="el-GR" sz="1600" b="1" u="none" strike="noStrike" cap="none" normalizeH="0" dirty="0">
                <a:ln>
                  <a:noFill/>
                </a:ln>
                <a:solidFill>
                  <a:schemeClr val="bg1"/>
                </a:solidFill>
                <a:effectLst/>
                <a:ea typeface="Times New Roman" pitchFamily="18" charset="0"/>
                <a:cs typeface="Arial" panose="020B0604020202020204" pitchFamily="34" charset="0"/>
              </a:rPr>
              <a:t> 2018</a:t>
            </a:r>
            <a:endParaRPr kumimoji="0" lang="el-GR" sz="1600" b="1" u="none" strike="noStrike" cap="none" normalizeH="0" baseline="0" dirty="0">
              <a:ln>
                <a:noFill/>
              </a:ln>
              <a:solidFill>
                <a:schemeClr val="bg1"/>
              </a:solidFill>
              <a:effectLst/>
              <a:cs typeface="Arial" panose="020B0604020202020204" pitchFamily="34" charset="0"/>
            </a:endParaRPr>
          </a:p>
        </p:txBody>
      </p:sp>
    </p:spTree>
    <p:extLst>
      <p:ext uri="{BB962C8B-B14F-4D97-AF65-F5344CB8AC3E}">
        <p14:creationId xmlns:p14="http://schemas.microsoft.com/office/powerpoint/2010/main" val="3037943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Αποτελέσματα για το δεύτερο ερευνητικό ερώτημα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325563"/>
            <a:ext cx="12192000" cy="5139631"/>
          </a:xfrm>
        </p:spPr>
        <p:txBody>
          <a:bodyPr>
            <a:normAutofit/>
          </a:bodyPr>
          <a:lstStyle/>
          <a:p>
            <a:pPr marL="0" indent="0">
              <a:buClr>
                <a:schemeClr val="accent1">
                  <a:lumMod val="50000"/>
                </a:schemeClr>
              </a:buClr>
              <a:buNone/>
            </a:pPr>
            <a:r>
              <a:rPr lang="el-GR" b="1" dirty="0">
                <a:cs typeface="Arial" panose="020B0604020202020204" pitchFamily="34" charset="0"/>
              </a:rPr>
              <a:t>Είναι το περιβάλλον «Κατανοώντας το Αφηγηματικό Κείμενο» αποτελεσματικό ως προς την κατάκτηση των δομικών στοιχείων της αφήγησης;</a:t>
            </a: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r>
              <a:rPr lang="el-GR" dirty="0">
                <a:cs typeface="Arial" panose="020B0604020202020204" pitchFamily="34" charset="0"/>
              </a:rPr>
              <a:t>Σε αυτό το ερώτημα τα αποτελέσματα δείχνουν ότι οι  μαθητές φαίνεται να κατακτούν τα βασικά δομικά στοιχεία της αφήγησης και μάλιστα να χρησιμοποιούν τον μνημονικό κανόνα των «6π 2τι και 1 γιατί».</a:t>
            </a:r>
          </a:p>
        </p:txBody>
      </p:sp>
      <p:pic>
        <p:nvPicPr>
          <p:cNvPr id="4" name="Εικόνα 3">
            <a:hlinkClick r:id="rId2"/>
            <a:extLst>
              <a:ext uri="{FF2B5EF4-FFF2-40B4-BE49-F238E27FC236}">
                <a16:creationId xmlns:a16="http://schemas.microsoft.com/office/drawing/2014/main" id="{FCD28E37-B195-4C2B-93E8-CD59336471A4}"/>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30438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prstClr val="white"/>
                </a:solidFill>
                <a:latin typeface="Calibri" panose="020F0502020204030204"/>
                <a:cs typeface="Arial" panose="020B0604020202020204" pitchFamily="34" charset="0"/>
              </a:rPr>
              <a:t>Αποτελέσματα για το τρίτο ερευνητικό ερώτημα</a:t>
            </a:r>
            <a:endParaRPr lang="el-GR" b="1" dirty="0">
              <a:solidFill>
                <a:schemeClr val="bg1"/>
              </a:solidFill>
              <a:latin typeface="+mn-lt"/>
              <a:cs typeface="Arial" panose="020B0604020202020204" pitchFamily="34" charset="0"/>
            </a:endParaRP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325563"/>
            <a:ext cx="12192000" cy="5048519"/>
          </a:xfrm>
        </p:spPr>
        <p:txBody>
          <a:bodyPr>
            <a:normAutofit/>
          </a:bodyPr>
          <a:lstStyle/>
          <a:p>
            <a:pPr marL="0" indent="0">
              <a:buClr>
                <a:schemeClr val="accent1">
                  <a:lumMod val="50000"/>
                </a:schemeClr>
              </a:buClr>
              <a:buNone/>
            </a:pPr>
            <a:r>
              <a:rPr lang="el-GR" b="1" dirty="0">
                <a:cs typeface="Arial" panose="020B0604020202020204" pitchFamily="34" charset="0"/>
              </a:rPr>
              <a:t>Συμβάλλει το περιβάλλον «Κατανοώντας το Αφηγηματικό Κείμενο» στην ανάπτυξη μεταγνωστικών δεξιοτήτων;</a:t>
            </a:r>
          </a:p>
          <a:p>
            <a:pPr marL="0" indent="0">
              <a:buClr>
                <a:schemeClr val="accent1">
                  <a:lumMod val="50000"/>
                </a:schemeClr>
              </a:buClr>
              <a:buNone/>
            </a:pPr>
            <a:endParaRPr lang="el-GR" b="1" dirty="0">
              <a:cs typeface="Arial" panose="020B0604020202020204" pitchFamily="34" charset="0"/>
            </a:endParaRPr>
          </a:p>
          <a:p>
            <a:pPr marL="0" indent="0">
              <a:buClr>
                <a:schemeClr val="accent1">
                  <a:lumMod val="50000"/>
                </a:schemeClr>
              </a:buClr>
              <a:buNone/>
            </a:pPr>
            <a:r>
              <a:rPr lang="el-GR" dirty="0">
                <a:cs typeface="Arial" panose="020B0604020202020204" pitchFamily="34" charset="0"/>
              </a:rPr>
              <a:t>Οι μαθητές από την πρώτη κιόλας διδασκαλία εντόπισαν τη σημασία των στρατηγικών πριν, κατά και μετά την ανάγνωση. Επίσης σε αρκετές δηλώσεις τους στέκονται κριτικά τόσο απέναντι στην προτεινόμενη διδασκαλία όσο και στο προηγούμενο μοντέλο διδασκαλίας. Τέλος, βρίσκουν μια προστιθέμενη αξία στις στρατηγικές και ζητούν να γενικευτούν σε άλλου είδους κείμενα (πληροφοριακά).</a:t>
            </a:r>
          </a:p>
          <a:p>
            <a:pPr marL="0" indent="0">
              <a:buNone/>
            </a:pPr>
            <a:endParaRPr lang="el-GR" dirty="0"/>
          </a:p>
        </p:txBody>
      </p:sp>
      <p:pic>
        <p:nvPicPr>
          <p:cNvPr id="4" name="Εικόνα 3">
            <a:hlinkClick r:id="rId2"/>
            <a:extLst>
              <a:ext uri="{FF2B5EF4-FFF2-40B4-BE49-F238E27FC236}">
                <a16:creationId xmlns:a16="http://schemas.microsoft.com/office/drawing/2014/main" id="{C3BE7FC6-0349-4829-94DF-DE7AFCF86C0C}"/>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38129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Arial" panose="020B0604020202020204" pitchFamily="34" charset="0"/>
                <a:cs typeface="Arial" panose="020B0604020202020204" pitchFamily="34" charset="0"/>
              </a:rPr>
              <a:t>Συμπεράσματα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78903"/>
            <a:ext cx="12192000" cy="5191392"/>
          </a:xfrm>
        </p:spPr>
        <p:txBody>
          <a:bodyPr>
            <a:normAutofi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Οι μαθητές δείχνουν να στέκονται θετικά απέναντι στην διδασκαλία μέσω πολυμεσικών εκπαιδευτικών  περιβαλλόντων.</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Τα εκπαιδευτικά πολυμεσικά περιβάλλοντα δείχνουν να είναι αποτελεσματικά στην αναγνωστική κατανόηση των αφηγηματικών κειμένων.</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Οι μαθητές μέσα από τη χρήση πολυμεσικών εκπαιδευτικών περιβαλλόντων φαίνεται ότι αναπτύσσουν μεταγνωστικές δεξιότητες.</a:t>
            </a:r>
          </a:p>
        </p:txBody>
      </p:sp>
      <p:pic>
        <p:nvPicPr>
          <p:cNvPr id="4" name="Εικόνα 3">
            <a:hlinkClick r:id="rId2"/>
            <a:extLst>
              <a:ext uri="{FF2B5EF4-FFF2-40B4-BE49-F238E27FC236}">
                <a16:creationId xmlns:a16="http://schemas.microsoft.com/office/drawing/2014/main" id="{366E58B1-C3EE-4138-9923-6C0C435A731B}"/>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336689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Arial" panose="020B0604020202020204" pitchFamily="34" charset="0"/>
                <a:cs typeface="Arial" panose="020B0604020202020204" pitchFamily="34" charset="0"/>
              </a:rPr>
              <a:t>Περιορισμοί έρευνας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68191"/>
            <a:ext cx="12192000" cy="5022761"/>
          </a:xfrm>
        </p:spPr>
        <p:txBody>
          <a:bodyPr>
            <a:normAutofi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Το δείγμα ήταν δείγμα ευκολίας και δεν επιτρέπει την γενίκευση των αποτελεσμάτων. </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Το δείγμα ήταν μαθητές του τμήματος ένταξης με δυσκολίες στην ανάγνωση γεγονός που ενδεχομένως να αποτέλεσε τροχοπέδη για την γρηγορότερη εξαγωγή αποτελεσμάτων. </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Η έρευνα δράσης εξαιτίας της εμπλοκής των εκπαιδευτικών στην διαδικασία ενέχει τον κίνδυνο αναπαραγωγής των αντιλήψεων των εκπαιδευτικών. </a:t>
            </a:r>
          </a:p>
          <a:p>
            <a:pPr>
              <a:buClr>
                <a:schemeClr val="accent1">
                  <a:lumMod val="50000"/>
                </a:schemeClr>
              </a:buClr>
              <a:buFont typeface="Wingdings" panose="05000000000000000000" pitchFamily="2" charset="2"/>
              <a:buChar char="ü"/>
            </a:pPr>
            <a:endParaRPr lang="el-GR" dirty="0"/>
          </a:p>
        </p:txBody>
      </p:sp>
      <p:pic>
        <p:nvPicPr>
          <p:cNvPr id="4" name="Εικόνα 3">
            <a:hlinkClick r:id="rId2"/>
            <a:extLst>
              <a:ext uri="{FF2B5EF4-FFF2-40B4-BE49-F238E27FC236}">
                <a16:creationId xmlns:a16="http://schemas.microsoft.com/office/drawing/2014/main" id="{0154372F-7DB5-49CA-8CC6-2F1C08CC7BB0}"/>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426854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Arial" panose="020B0604020202020204" pitchFamily="34" charset="0"/>
                <a:cs typeface="Arial" panose="020B0604020202020204" pitchFamily="34" charset="0"/>
              </a:rPr>
              <a:t>Προτάσεις για μελλοντική έρευνα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14509"/>
            <a:ext cx="11694017" cy="5512157"/>
          </a:xfrm>
        </p:spPr>
        <p:txBody>
          <a:bodyPr>
            <a:normAutofit/>
          </a:bodyPr>
          <a:lstStyle/>
          <a:p>
            <a:pPr marL="0" indent="0">
              <a:buClr>
                <a:schemeClr val="accent1">
                  <a:lumMod val="50000"/>
                </a:schemeClr>
              </a:buClr>
              <a:buNone/>
            </a:pPr>
            <a:r>
              <a:rPr lang="el-GR" b="1" dirty="0"/>
              <a:t>Από την εφαρμογή του εργαλείου και τη διαδικασία προτείνεται έρευνα</a:t>
            </a:r>
            <a:r>
              <a:rPr lang="en-US" b="1" dirty="0"/>
              <a:t>:</a:t>
            </a:r>
            <a:endParaRPr lang="el-GR" b="1" dirty="0"/>
          </a:p>
          <a:p>
            <a:pPr marL="0" indent="0">
              <a:buClr>
                <a:schemeClr val="accent1">
                  <a:lumMod val="50000"/>
                </a:schemeClr>
              </a:buClr>
              <a:buNone/>
            </a:pPr>
            <a:endParaRPr lang="el-GR" b="1" dirty="0"/>
          </a:p>
          <a:p>
            <a:pPr>
              <a:buClr>
                <a:schemeClr val="accent1">
                  <a:lumMod val="50000"/>
                </a:schemeClr>
              </a:buClr>
              <a:buFont typeface="Wingdings" panose="05000000000000000000" pitchFamily="2" charset="2"/>
              <a:buChar char="ü"/>
            </a:pPr>
            <a:r>
              <a:rPr lang="el-GR" dirty="0"/>
              <a:t>στον βαθμό επιρροής του ως προς την κοινωνική συνοχή της τάξης (η επιρροή του ως επικοινωνιακό εργαλείο)</a:t>
            </a:r>
          </a:p>
          <a:p>
            <a:pPr>
              <a:buClr>
                <a:schemeClr val="accent1">
                  <a:lumMod val="50000"/>
                </a:schemeClr>
              </a:buClr>
              <a:buFont typeface="Wingdings" panose="05000000000000000000" pitchFamily="2" charset="2"/>
              <a:buChar char="ü"/>
            </a:pPr>
            <a:r>
              <a:rPr lang="el-GR" dirty="0"/>
              <a:t>η επίδραση που θα είχε ένα περιβάλλον επικεντρωμένο στις μεταγνωστικές στρατηγικές στη συνολικότερη απόδοση των μαθητών</a:t>
            </a:r>
          </a:p>
          <a:p>
            <a:pPr>
              <a:buClr>
                <a:schemeClr val="accent1">
                  <a:lumMod val="50000"/>
                </a:schemeClr>
              </a:buClr>
              <a:buFont typeface="Wingdings" panose="05000000000000000000" pitchFamily="2" charset="2"/>
              <a:buChar char="ü"/>
            </a:pPr>
            <a:r>
              <a:rPr lang="el-GR" dirty="0"/>
              <a:t>η εφαρμογή πολυμεσικών περιβαλλόντων  σε τμήματα ένταξης ως εργαλεία διαφοροποιημένης διδασκαλίας.</a:t>
            </a:r>
          </a:p>
          <a:p>
            <a:pPr marL="0" indent="0">
              <a:buNone/>
            </a:pPr>
            <a:endParaRPr lang="el-GR" dirty="0"/>
          </a:p>
        </p:txBody>
      </p:sp>
      <p:pic>
        <p:nvPicPr>
          <p:cNvPr id="4" name="Εικόνα 3">
            <a:hlinkClick r:id="rId2"/>
            <a:extLst>
              <a:ext uri="{FF2B5EF4-FFF2-40B4-BE49-F238E27FC236}">
                <a16:creationId xmlns:a16="http://schemas.microsoft.com/office/drawing/2014/main" id="{4F2886BE-8178-43E0-94C7-79FC7B7445A6}"/>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1867153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BC857C-41E2-4E14-9845-EC285E7883B6}"/>
              </a:ext>
            </a:extLst>
          </p:cNvPr>
          <p:cNvSpPr>
            <a:spLocks noGrp="1"/>
          </p:cNvSpPr>
          <p:nvPr>
            <p:ph type="ctrTitle"/>
          </p:nvPr>
        </p:nvSpPr>
        <p:spPr>
          <a:xfrm>
            <a:off x="3037267" y="1904173"/>
            <a:ext cx="6117465" cy="2095085"/>
          </a:xfrm>
        </p:spPr>
        <p:txBody>
          <a:bodyPr>
            <a:normAutofit/>
          </a:bodyPr>
          <a:lstStyle/>
          <a:p>
            <a:r>
              <a:rPr lang="el-GR" b="1" dirty="0">
                <a:latin typeface="+mn-lt"/>
                <a:cs typeface="Arial" panose="020B0604020202020204" pitchFamily="34" charset="0"/>
              </a:rPr>
              <a:t>Ευχαριστώ για την προσοχή σας</a:t>
            </a:r>
          </a:p>
        </p:txBody>
      </p:sp>
      <p:pic>
        <p:nvPicPr>
          <p:cNvPr id="4" name="Εικόνα 3">
            <a:hlinkClick r:id="rId3"/>
            <a:extLst>
              <a:ext uri="{FF2B5EF4-FFF2-40B4-BE49-F238E27FC236}">
                <a16:creationId xmlns:a16="http://schemas.microsoft.com/office/drawing/2014/main" id="{F57342C8-92F3-4F82-BDEC-C0BB7B162DDC}"/>
              </a:ext>
            </a:extLst>
          </p:cNvPr>
          <p:cNvPicPr>
            <a:picLocks noChangeAspect="1"/>
          </p:cNvPicPr>
          <p:nvPr/>
        </p:nvPicPr>
        <p:blipFill rotWithShape="1">
          <a:blip r:embed="rId4">
            <a:extLst>
              <a:ext uri="{28A0092B-C50C-407E-A947-70E740481C1C}">
                <a14:useLocalDpi xmlns:a14="http://schemas.microsoft.com/office/drawing/2010/main" val="0"/>
              </a:ext>
            </a:extLst>
          </a:blip>
          <a:srcRect l="4014" t="7699" r="72342" b="18498"/>
          <a:stretch/>
        </p:blipFill>
        <p:spPr>
          <a:xfrm>
            <a:off x="9581883" y="1904173"/>
            <a:ext cx="2882721" cy="5061397"/>
          </a:xfrm>
          <a:prstGeom prst="rect">
            <a:avLst/>
          </a:prstGeom>
        </p:spPr>
      </p:pic>
    </p:spTree>
    <p:extLst>
      <p:ext uri="{BB962C8B-B14F-4D97-AF65-F5344CB8AC3E}">
        <p14:creationId xmlns:p14="http://schemas.microsoft.com/office/powerpoint/2010/main" val="438748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805376" cy="1325563"/>
          </a:xfrm>
        </p:spPr>
        <p:txBody>
          <a:bodyPr>
            <a:normAutofit fontScale="90000"/>
          </a:bodyPr>
          <a:lstStyle/>
          <a:p>
            <a:r>
              <a:rPr lang="el-GR" b="1" dirty="0">
                <a:solidFill>
                  <a:schemeClr val="bg1"/>
                </a:solidFill>
                <a:latin typeface="+mn-lt"/>
                <a:cs typeface="Arial" panose="020B0604020202020204" pitchFamily="34" charset="0"/>
              </a:rPr>
              <a:t>Εξ αποστάσεως εκπαίδευση και συμπληρωματική σχολική εξ αποστάσεως εκπαίδευση</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567816"/>
            <a:ext cx="12192000" cy="5124801"/>
          </a:xfrm>
        </p:spPr>
        <p:txBody>
          <a:bodyPr>
            <a:normAutofit/>
          </a:bodyPr>
          <a:lstStyle/>
          <a:p>
            <a:pPr marL="0" indent="0">
              <a:buClr>
                <a:schemeClr val="accent1">
                  <a:lumMod val="50000"/>
                </a:schemeClr>
              </a:buClr>
              <a:buNone/>
            </a:pPr>
            <a:r>
              <a:rPr lang="el-GR" b="1" dirty="0">
                <a:cs typeface="Arial" panose="020B0604020202020204" pitchFamily="34" charset="0"/>
              </a:rPr>
              <a:t>Εξ αποστάσεως εκπαίδευση</a:t>
            </a:r>
            <a:r>
              <a:rPr lang="el-GR" dirty="0">
                <a:cs typeface="Arial" panose="020B0604020202020204" pitchFamily="34" charset="0"/>
              </a:rPr>
              <a:t>: Ένας γενικός όρος που περιλαμβάνει το εύρος των στρατηγικών διδασκαλίας / μάθησης που χρησιμοποιούνται από κολέγια</a:t>
            </a:r>
            <a:r>
              <a:rPr lang="en-US" dirty="0">
                <a:cs typeface="Arial" panose="020B0604020202020204" pitchFamily="34" charset="0"/>
              </a:rPr>
              <a:t> </a:t>
            </a:r>
            <a:r>
              <a:rPr lang="el-GR" dirty="0">
                <a:cs typeface="Arial" panose="020B0604020202020204" pitchFamily="34" charset="0"/>
              </a:rPr>
              <a:t>δι’ αλληλογραφίας, ανοικτά πανεπιστήμια, τμήματα εξ αποστάσεως, συμβατικών κολλεγίων ή πανεπιστημίων και από εξ αποστάσεως μονάδες </a:t>
            </a:r>
            <a:r>
              <a:rPr lang="el-GR" dirty="0" err="1">
                <a:cs typeface="Arial" panose="020B0604020202020204" pitchFamily="34" charset="0"/>
              </a:rPr>
              <a:t>παρόχων</a:t>
            </a:r>
            <a:r>
              <a:rPr lang="el-GR" dirty="0">
                <a:cs typeface="Arial" panose="020B0604020202020204" pitchFamily="34" charset="0"/>
              </a:rPr>
              <a:t> εκπαίδευσης. (</a:t>
            </a:r>
            <a:r>
              <a:rPr lang="el-GR" dirty="0" err="1"/>
              <a:t>Lexicon</a:t>
            </a:r>
            <a:r>
              <a:rPr lang="el-GR" dirty="0"/>
              <a:t> of OnLine and </a:t>
            </a:r>
            <a:r>
              <a:rPr lang="el-GR" dirty="0" err="1"/>
              <a:t>Distance</a:t>
            </a:r>
            <a:r>
              <a:rPr lang="el-GR" dirty="0"/>
              <a:t> </a:t>
            </a:r>
            <a:r>
              <a:rPr lang="el-GR" dirty="0" err="1"/>
              <a:t>Learning</a:t>
            </a:r>
            <a:r>
              <a:rPr lang="el-GR" dirty="0"/>
              <a:t> </a:t>
            </a:r>
            <a:r>
              <a:rPr lang="el-GR" dirty="0">
                <a:cs typeface="Arial" panose="020B0604020202020204" pitchFamily="34" charset="0"/>
              </a:rPr>
              <a:t>)</a:t>
            </a:r>
          </a:p>
          <a:p>
            <a:pPr marL="0" indent="0">
              <a:buClr>
                <a:schemeClr val="accent1">
                  <a:lumMod val="50000"/>
                </a:schemeClr>
              </a:buClr>
              <a:buNone/>
            </a:pPr>
            <a:endParaRPr lang="el-GR" b="1" dirty="0">
              <a:cs typeface="Arial" panose="020B0604020202020204" pitchFamily="34" charset="0"/>
            </a:endParaRPr>
          </a:p>
          <a:p>
            <a:pPr marL="0" indent="0">
              <a:buClr>
                <a:schemeClr val="accent1">
                  <a:lumMod val="50000"/>
                </a:schemeClr>
              </a:buClr>
              <a:buNone/>
            </a:pPr>
            <a:r>
              <a:rPr lang="el-GR" b="1" dirty="0">
                <a:cs typeface="Arial" panose="020B0604020202020204" pitchFamily="34" charset="0"/>
              </a:rPr>
              <a:t>Συμπληρωματική σχολική εξ αποστάσεως εκπαίδευση</a:t>
            </a:r>
            <a:r>
              <a:rPr lang="el-GR" dirty="0">
                <a:cs typeface="Arial" panose="020B0604020202020204" pitchFamily="34" charset="0"/>
              </a:rPr>
              <a:t>: </a:t>
            </a:r>
            <a:r>
              <a:rPr lang="el-GR" dirty="0"/>
              <a:t>Πρόκειται για σχολική ΕΞΑΕ, η οποία λειτουργεί όμως ενισχυτικά και παράλληλα με το συμβατικό σχολείο (</a:t>
            </a:r>
            <a:r>
              <a:rPr lang="el-GR" dirty="0" err="1"/>
              <a:t>Μίμινου</a:t>
            </a:r>
            <a:r>
              <a:rPr lang="el-GR" dirty="0"/>
              <a:t> &amp; </a:t>
            </a:r>
            <a:r>
              <a:rPr lang="el-GR" dirty="0" err="1"/>
              <a:t>Σπανακά</a:t>
            </a:r>
            <a:r>
              <a:rPr lang="el-GR" dirty="0"/>
              <a:t>)</a:t>
            </a:r>
            <a:endParaRPr lang="el-GR" dirty="0">
              <a:cs typeface="Arial" panose="020B0604020202020204" pitchFamily="34" charset="0"/>
            </a:endParaRPr>
          </a:p>
        </p:txBody>
      </p:sp>
      <p:pic>
        <p:nvPicPr>
          <p:cNvPr id="4" name="Εικόνα 3">
            <a:hlinkClick r:id="rId2"/>
            <a:extLst>
              <a:ext uri="{FF2B5EF4-FFF2-40B4-BE49-F238E27FC236}">
                <a16:creationId xmlns:a16="http://schemas.microsoft.com/office/drawing/2014/main" id="{BC64E0C7-6C67-4AA6-89AC-F7C0510A866F}"/>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47343FC5-E449-49CB-A5BF-0037A5DE5303}"/>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9756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Αφηγηματικό Κείμενο</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64539"/>
            <a:ext cx="12192000" cy="5124801"/>
          </a:xfrm>
        </p:spPr>
        <p:txBody>
          <a:bodyPr>
            <a:normAutofit/>
          </a:bodyPr>
          <a:lstStyle/>
          <a:p>
            <a:pPr marL="0" indent="0">
              <a:buClr>
                <a:schemeClr val="accent1">
                  <a:lumMod val="50000"/>
                </a:schemeClr>
              </a:buClr>
              <a:buNone/>
            </a:pPr>
            <a:r>
              <a:rPr lang="el-GR" b="1" dirty="0">
                <a:cs typeface="Arial" panose="020B0604020202020204" pitchFamily="34" charset="0"/>
              </a:rPr>
              <a:t>Αφηγηματικό κείμενο</a:t>
            </a:r>
            <a:r>
              <a:rPr lang="el-GR" dirty="0">
                <a:cs typeface="Arial" panose="020B0604020202020204" pitchFamily="34" charset="0"/>
              </a:rPr>
              <a:t>: Είναι κείμενο που διατάσσει ανθρώπινες εμπειρίες έτσι ώστε να φαίνεται η αιτιοκρατική τους σχέση και η χρονική τους εξέλιξη (</a:t>
            </a:r>
            <a:r>
              <a:rPr lang="el-GR" dirty="0" err="1"/>
              <a:t>Ματσαγγούρας</a:t>
            </a:r>
            <a:r>
              <a:rPr lang="el-GR" dirty="0"/>
              <a:t> </a:t>
            </a:r>
            <a:r>
              <a:rPr lang="el-GR" dirty="0">
                <a:cs typeface="Arial" panose="020B0604020202020204" pitchFamily="34" charset="0"/>
              </a:rPr>
              <a:t>). Επίσης προϋποθέτει την εφαρμογή της γνώσης για τον κόσμο (</a:t>
            </a:r>
            <a:r>
              <a:rPr lang="el-GR" dirty="0" err="1"/>
              <a:t>Boudreau</a:t>
            </a:r>
            <a:r>
              <a:rPr lang="el-GR" dirty="0">
                <a:cs typeface="Arial" panose="020B0604020202020204" pitchFamily="34" charset="0"/>
              </a:rPr>
              <a:t>).</a:t>
            </a:r>
          </a:p>
        </p:txBody>
      </p:sp>
      <p:pic>
        <p:nvPicPr>
          <p:cNvPr id="4" name="Εικόνα 3">
            <a:hlinkClick r:id="rId2"/>
            <a:extLst>
              <a:ext uri="{FF2B5EF4-FFF2-40B4-BE49-F238E27FC236}">
                <a16:creationId xmlns:a16="http://schemas.microsoft.com/office/drawing/2014/main" id="{DB136C8D-9939-4F24-AB40-CFEC1B336121}"/>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DA433205-55F4-494B-93D4-664FD25441E6}"/>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3767779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Αναγνωστική κατανόηση</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14846" y="1325563"/>
            <a:ext cx="12177153" cy="5126320"/>
          </a:xfrm>
        </p:spPr>
        <p:txBody>
          <a:bodyPr>
            <a:normAutofit/>
          </a:bodyPr>
          <a:lstStyle/>
          <a:p>
            <a:pPr marL="0" indent="0">
              <a:buClr>
                <a:schemeClr val="accent1">
                  <a:lumMod val="50000"/>
                </a:schemeClr>
              </a:buClr>
              <a:buNone/>
            </a:pPr>
            <a:r>
              <a:rPr lang="el-GR" b="1" dirty="0">
                <a:cs typeface="Arial" panose="020B0604020202020204" pitchFamily="34" charset="0"/>
              </a:rPr>
              <a:t>Αναγνωστική κατανόηση:</a:t>
            </a:r>
            <a:r>
              <a:rPr lang="el-GR" dirty="0">
                <a:cs typeface="Arial" panose="020B0604020202020204" pitchFamily="34" charset="0"/>
              </a:rPr>
              <a:t> Είναι η διαδικασία ταυτόχρονης εξαγωγής και κατασκευής νοήματος μέσω της αλληλεπίδρασης και της συμμετοχής με τη γραπτή γλώσσα, που αποτελείται από τρία στοιχεία: τον αναγνώστη, το κείμενο και τη δραστηριότητα (</a:t>
            </a:r>
            <a:r>
              <a:rPr lang="en-US" dirty="0"/>
              <a:t>RAND Reading Study Group</a:t>
            </a:r>
            <a:r>
              <a:rPr lang="el-GR" dirty="0"/>
              <a:t>).</a:t>
            </a:r>
            <a:endParaRPr lang="el-GR" dirty="0">
              <a:cs typeface="Arial" panose="020B0604020202020204" pitchFamily="34" charset="0"/>
            </a:endParaRPr>
          </a:p>
          <a:p>
            <a:pPr marL="0" indent="0">
              <a:buClr>
                <a:schemeClr val="accent1">
                  <a:lumMod val="50000"/>
                </a:schemeClr>
              </a:buClr>
              <a:buNone/>
            </a:pPr>
            <a:endParaRPr lang="el-GR" sz="2400" dirty="0">
              <a:cs typeface="Arial" panose="020B0604020202020204" pitchFamily="34" charset="0"/>
            </a:endParaRPr>
          </a:p>
        </p:txBody>
      </p:sp>
      <p:pic>
        <p:nvPicPr>
          <p:cNvPr id="4" name="Εικόνα 3">
            <a:hlinkClick r:id="rId2"/>
            <a:extLst>
              <a:ext uri="{FF2B5EF4-FFF2-40B4-BE49-F238E27FC236}">
                <a16:creationId xmlns:a16="http://schemas.microsoft.com/office/drawing/2014/main" id="{0F4DC07B-5CEF-492C-9B4D-94765CA0FE61}"/>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2261EB46-F5B7-4CEE-8852-858F822300EA}"/>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graphicFrame>
        <p:nvGraphicFramePr>
          <p:cNvPr id="6" name="Διάγραμμα 5">
            <a:extLst>
              <a:ext uri="{FF2B5EF4-FFF2-40B4-BE49-F238E27FC236}">
                <a16:creationId xmlns:a16="http://schemas.microsoft.com/office/drawing/2014/main" id="{3D075F3D-D9EF-4D4A-894F-9E3BDA7B5921}"/>
              </a:ext>
            </a:extLst>
          </p:cNvPr>
          <p:cNvGraphicFramePr/>
          <p:nvPr>
            <p:extLst>
              <p:ext uri="{D42A27DB-BD31-4B8C-83A1-F6EECF244321}">
                <p14:modId xmlns:p14="http://schemas.microsoft.com/office/powerpoint/2010/main" val="1845253918"/>
              </p:ext>
            </p:extLst>
          </p:nvPr>
        </p:nvGraphicFramePr>
        <p:xfrm>
          <a:off x="2409091" y="2909664"/>
          <a:ext cx="6735650" cy="373583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22350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Μεταγνωστικές στρατηγικές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41473"/>
            <a:ext cx="12192000" cy="4632432"/>
          </a:xfrm>
        </p:spPr>
        <p:txBody>
          <a:bodyPr>
            <a:normAutofit/>
          </a:bodyPr>
          <a:lstStyle/>
          <a:p>
            <a:pPr marL="0" indent="0">
              <a:buClr>
                <a:schemeClr val="accent1">
                  <a:lumMod val="50000"/>
                </a:schemeClr>
              </a:buClr>
              <a:buNone/>
            </a:pPr>
            <a:r>
              <a:rPr lang="el-GR" b="1" dirty="0">
                <a:cs typeface="Arial" panose="020B0604020202020204" pitchFamily="34" charset="0"/>
              </a:rPr>
              <a:t>Μεταγνωστικές στρατηγικές</a:t>
            </a:r>
            <a:r>
              <a:rPr lang="el-GR" dirty="0">
                <a:cs typeface="Arial" panose="020B0604020202020204" pitchFamily="34" charset="0"/>
              </a:rPr>
              <a:t>: Είναι στρατηγικές που αναπτύσσονται προκειμένου να επιτευχθούν οι τρεις βασικές διαδικασίες της </a:t>
            </a:r>
            <a:r>
              <a:rPr lang="el-GR" dirty="0" err="1">
                <a:cs typeface="Arial" panose="020B0604020202020204" pitchFamily="34" charset="0"/>
              </a:rPr>
              <a:t>μεταγνώσης</a:t>
            </a:r>
            <a:r>
              <a:rPr lang="el-GR" dirty="0">
                <a:cs typeface="Arial" panose="020B0604020202020204" pitchFamily="34" charset="0"/>
              </a:rPr>
              <a:t>. </a:t>
            </a: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marL="0" indent="0">
              <a:buClr>
                <a:schemeClr val="accent1">
                  <a:lumMod val="50000"/>
                </a:schemeClr>
              </a:buClr>
              <a:buNone/>
            </a:pPr>
            <a:r>
              <a:rPr lang="el-GR" dirty="0">
                <a:cs typeface="Arial" panose="020B0604020202020204" pitchFamily="34" charset="0"/>
              </a:rPr>
              <a:t>										</a:t>
            </a:r>
            <a:endParaRPr lang="en-US" dirty="0">
              <a:cs typeface="Arial" panose="020B0604020202020204" pitchFamily="34" charset="0"/>
            </a:endParaRPr>
          </a:p>
          <a:p>
            <a:pPr marL="0" indent="0">
              <a:buClr>
                <a:schemeClr val="accent1">
                  <a:lumMod val="50000"/>
                </a:schemeClr>
              </a:buClr>
              <a:buNone/>
            </a:pPr>
            <a:endParaRPr lang="el-GR" dirty="0">
              <a:latin typeface="Arial" panose="020B0604020202020204" pitchFamily="34" charset="0"/>
              <a:cs typeface="Arial" panose="020B0604020202020204" pitchFamily="34" charset="0"/>
            </a:endParaRPr>
          </a:p>
        </p:txBody>
      </p:sp>
      <p:pic>
        <p:nvPicPr>
          <p:cNvPr id="4" name="Εικόνα 3">
            <a:hlinkClick r:id="rId2"/>
            <a:extLst>
              <a:ext uri="{FF2B5EF4-FFF2-40B4-BE49-F238E27FC236}">
                <a16:creationId xmlns:a16="http://schemas.microsoft.com/office/drawing/2014/main" id="{7947FFE8-C006-46C0-96FE-36B3CADB0F93}"/>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C4537F4B-1724-420D-924D-DA0D5B03FB15}"/>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graphicFrame>
        <p:nvGraphicFramePr>
          <p:cNvPr id="7" name="Διάγραμμα 6">
            <a:extLst>
              <a:ext uri="{FF2B5EF4-FFF2-40B4-BE49-F238E27FC236}">
                <a16:creationId xmlns:a16="http://schemas.microsoft.com/office/drawing/2014/main" id="{3E90D781-FE1F-4D9E-85E7-879D0CA89C72}"/>
              </a:ext>
            </a:extLst>
          </p:cNvPr>
          <p:cNvGraphicFramePr/>
          <p:nvPr>
            <p:extLst>
              <p:ext uri="{D42A27DB-BD31-4B8C-83A1-F6EECF244321}">
                <p14:modId xmlns:p14="http://schemas.microsoft.com/office/powerpoint/2010/main" val="506837100"/>
              </p:ext>
            </p:extLst>
          </p:nvPr>
        </p:nvGraphicFramePr>
        <p:xfrm>
          <a:off x="2034861" y="2402837"/>
          <a:ext cx="6128913" cy="39618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28941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Δομή Παρουσίασης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721217" y="1325563"/>
            <a:ext cx="10632583" cy="4933569"/>
          </a:xfrm>
        </p:spPr>
        <p:txBody>
          <a:bodyPr>
            <a:normAutofit/>
          </a:bodyPr>
          <a:lstStyle/>
          <a:p>
            <a:pPr marL="0" indent="0">
              <a:buNone/>
            </a:pPr>
            <a:endParaRPr lang="el-GR" dirty="0"/>
          </a:p>
          <a:p>
            <a:pPr>
              <a:buClr>
                <a:schemeClr val="accent1">
                  <a:lumMod val="50000"/>
                </a:schemeClr>
              </a:buClr>
              <a:buFont typeface="Wingdings" panose="05000000000000000000" pitchFamily="2" charset="2"/>
              <a:buChar char="ü"/>
            </a:pPr>
            <a:endParaRPr lang="el-GR" b="1" dirty="0">
              <a:latin typeface="Arial" panose="020B0604020202020204" pitchFamily="34" charset="0"/>
              <a:cs typeface="Arial" panose="020B0604020202020204" pitchFamily="34" charset="0"/>
            </a:endParaRPr>
          </a:p>
          <a:p>
            <a:pPr>
              <a:buClr>
                <a:schemeClr val="accent1">
                  <a:lumMod val="50000"/>
                </a:schemeClr>
              </a:buClr>
              <a:buFont typeface="Wingdings" panose="05000000000000000000" pitchFamily="2" charset="2"/>
              <a:buChar char="ü"/>
            </a:pPr>
            <a:endParaRPr lang="el-GR" b="1" dirty="0">
              <a:latin typeface="Arial" panose="020B0604020202020204" pitchFamily="34" charset="0"/>
              <a:cs typeface="Arial" panose="020B0604020202020204" pitchFamily="34" charset="0"/>
            </a:endParaRPr>
          </a:p>
          <a:p>
            <a:pPr>
              <a:buClr>
                <a:schemeClr val="accent1">
                  <a:lumMod val="50000"/>
                </a:schemeClr>
              </a:buClr>
              <a:buFont typeface="Wingdings" panose="05000000000000000000" pitchFamily="2" charset="2"/>
              <a:buChar char="ü"/>
            </a:pPr>
            <a:endParaRPr lang="el-GR" b="1" dirty="0">
              <a:latin typeface="Arial" panose="020B0604020202020204" pitchFamily="34" charset="0"/>
              <a:cs typeface="Arial" panose="020B0604020202020204" pitchFamily="34" charset="0"/>
            </a:endParaRPr>
          </a:p>
        </p:txBody>
      </p:sp>
      <p:sp>
        <p:nvSpPr>
          <p:cNvPr id="5" name="Ορθογώνιο 4">
            <a:extLst>
              <a:ext uri="{FF2B5EF4-FFF2-40B4-BE49-F238E27FC236}">
                <a16:creationId xmlns:a16="http://schemas.microsoft.com/office/drawing/2014/main" id="{03151578-889F-4A8D-B639-624ECB902F40}"/>
              </a:ext>
            </a:extLst>
          </p:cNvPr>
          <p:cNvSpPr/>
          <p:nvPr/>
        </p:nvSpPr>
        <p:spPr>
          <a:xfrm>
            <a:off x="463639" y="1591745"/>
            <a:ext cx="10749566" cy="4401205"/>
          </a:xfrm>
          <a:prstGeom prst="rect">
            <a:avLst/>
          </a:prstGeom>
        </p:spPr>
        <p:txBody>
          <a:bodyPr wrap="square">
            <a:spAutoFit/>
          </a:bodyPr>
          <a:lstStyle/>
          <a:p>
            <a:pPr>
              <a:buClr>
                <a:schemeClr val="accent1">
                  <a:lumMod val="50000"/>
                </a:schemeClr>
              </a:buClr>
              <a:buFont typeface="Wingdings" panose="05000000000000000000" pitchFamily="2" charset="2"/>
              <a:buChar char="ü"/>
            </a:pPr>
            <a:r>
              <a:rPr lang="el-GR" sz="2800" dirty="0">
                <a:cs typeface="Arial" panose="020B0604020202020204" pitchFamily="34" charset="0"/>
              </a:rPr>
              <a:t>Σκοπός</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Συνεισφορά εργασίας</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Ερευνητικά ερωτήματα</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Θεωρητικό πλαίσιο</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Μεθοδολογία της Έρευνας</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Το εκπαιδευτικό Περιβάλλον</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Αποτελέσματα</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Συμπεράσματα</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Περιορισμοί</a:t>
            </a:r>
          </a:p>
          <a:p>
            <a:pPr>
              <a:buClr>
                <a:schemeClr val="accent1">
                  <a:lumMod val="50000"/>
                </a:schemeClr>
              </a:buClr>
              <a:buFont typeface="Wingdings" panose="05000000000000000000" pitchFamily="2" charset="2"/>
              <a:buChar char="ü"/>
            </a:pPr>
            <a:r>
              <a:rPr lang="el-GR" sz="2800" dirty="0">
                <a:cs typeface="Arial" panose="020B0604020202020204" pitchFamily="34" charset="0"/>
              </a:rPr>
              <a:t>Προτάσεις για μελλοντική έρευνα</a:t>
            </a:r>
          </a:p>
        </p:txBody>
      </p:sp>
      <p:pic>
        <p:nvPicPr>
          <p:cNvPr id="7" name="Εικόνα 6">
            <a:hlinkClick r:id="rId2"/>
            <a:extLst>
              <a:ext uri="{FF2B5EF4-FFF2-40B4-BE49-F238E27FC236}">
                <a16:creationId xmlns:a16="http://schemas.microsoft.com/office/drawing/2014/main" id="{DD6D470E-1310-48E8-8846-20EA1C55933C}"/>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869409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Γνωστική μαθητεία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13114"/>
            <a:ext cx="11994524" cy="5076199"/>
          </a:xfrm>
        </p:spPr>
        <p:txBody>
          <a:bodyPr>
            <a:normAutofit/>
          </a:bodyPr>
          <a:lstStyle/>
          <a:p>
            <a:pPr marL="0" indent="0">
              <a:buClr>
                <a:schemeClr val="accent1">
                  <a:lumMod val="50000"/>
                </a:schemeClr>
              </a:buClr>
              <a:buNone/>
            </a:pPr>
            <a:r>
              <a:rPr lang="el-GR" b="1" dirty="0">
                <a:cs typeface="Arial" panose="020B0604020202020204" pitchFamily="34" charset="0"/>
              </a:rPr>
              <a:t>Το μοντέλο της γνωστικής μαθητείας</a:t>
            </a:r>
            <a:r>
              <a:rPr lang="el-GR" dirty="0">
                <a:cs typeface="Arial" panose="020B0604020202020204" pitchFamily="34" charset="0"/>
              </a:rPr>
              <a:t>: Η γνωστική μαθητεία είναι ένα μοντέλο διδασκαλίας το οποίο βασίζεται στη σύγχρονη κατανόηση του πως μαθαίνουν οι μαθητές (</a:t>
            </a:r>
            <a:r>
              <a:rPr lang="el-GR" dirty="0" err="1">
                <a:cs typeface="Arial" panose="020B0604020202020204" pitchFamily="34" charset="0"/>
              </a:rPr>
              <a:t>Bransford</a:t>
            </a:r>
            <a:r>
              <a:rPr lang="el-GR" dirty="0">
                <a:cs typeface="Arial" panose="020B0604020202020204" pitchFamily="34" charset="0"/>
              </a:rPr>
              <a:t>, Brown &amp; </a:t>
            </a:r>
            <a:r>
              <a:rPr lang="el-GR" dirty="0" err="1">
                <a:cs typeface="Arial" panose="020B0604020202020204" pitchFamily="34" charset="0"/>
              </a:rPr>
              <a:t>Cocking</a:t>
            </a:r>
            <a:r>
              <a:rPr lang="el-GR" dirty="0">
                <a:cs typeface="Arial" panose="020B0604020202020204" pitchFamily="34" charset="0"/>
              </a:rPr>
              <a:t>). </a:t>
            </a:r>
          </a:p>
          <a:p>
            <a:pPr marL="0" indent="0">
              <a:buClr>
                <a:schemeClr val="accent1">
                  <a:lumMod val="50000"/>
                </a:schemeClr>
              </a:buClr>
              <a:buNone/>
            </a:pPr>
            <a:r>
              <a:rPr lang="el-GR" dirty="0">
                <a:cs typeface="Arial" panose="020B0604020202020204" pitchFamily="34" charset="0"/>
              </a:rPr>
              <a:t> </a:t>
            </a:r>
          </a:p>
          <a:p>
            <a:pPr marL="0" indent="0">
              <a:buClr>
                <a:schemeClr val="accent1">
                  <a:lumMod val="50000"/>
                </a:schemeClr>
              </a:buClr>
              <a:buNone/>
            </a:pPr>
            <a:r>
              <a:rPr lang="el-GR" b="1" dirty="0">
                <a:cs typeface="Arial" panose="020B0604020202020204" pitchFamily="34" charset="0"/>
              </a:rPr>
              <a:t>Τα στάδια της γνωστικής μαθητείας</a:t>
            </a:r>
            <a:r>
              <a:rPr lang="el-GR" dirty="0">
                <a:cs typeface="Arial" panose="020B0604020202020204" pitchFamily="34" charset="0"/>
              </a:rPr>
              <a:t>:</a:t>
            </a:r>
          </a:p>
          <a:p>
            <a:pPr marL="0" indent="0">
              <a:buClr>
                <a:schemeClr val="accent1">
                  <a:lumMod val="50000"/>
                </a:schemeClr>
              </a:buClr>
              <a:buNone/>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marL="0" indent="0">
              <a:buClr>
                <a:schemeClr val="accent1">
                  <a:lumMod val="50000"/>
                </a:schemeClr>
              </a:buClr>
              <a:buNone/>
            </a:pPr>
            <a:r>
              <a:rPr lang="el-GR" dirty="0">
                <a:cs typeface="Arial" panose="020B0604020202020204" pitchFamily="34" charset="0"/>
              </a:rPr>
              <a:t>										(</a:t>
            </a:r>
            <a:r>
              <a:rPr lang="en-US" dirty="0">
                <a:cs typeface="Arial" panose="020B0604020202020204" pitchFamily="34" charset="0"/>
              </a:rPr>
              <a:t>Collins</a:t>
            </a:r>
            <a:r>
              <a:rPr lang="el-GR" dirty="0">
                <a:cs typeface="Arial" panose="020B0604020202020204" pitchFamily="34" charset="0"/>
              </a:rPr>
              <a:t>)</a:t>
            </a:r>
          </a:p>
          <a:p>
            <a:pPr marL="0" indent="0">
              <a:buClr>
                <a:schemeClr val="accent1">
                  <a:lumMod val="50000"/>
                </a:schemeClr>
              </a:buClr>
              <a:buNone/>
            </a:pPr>
            <a:endParaRPr lang="el-GR" dirty="0">
              <a:latin typeface="Arial" panose="020B0604020202020204" pitchFamily="34" charset="0"/>
              <a:cs typeface="Arial" panose="020B0604020202020204" pitchFamily="34" charset="0"/>
            </a:endParaRPr>
          </a:p>
          <a:p>
            <a:endParaRPr lang="el-GR" i="1" dirty="0"/>
          </a:p>
          <a:p>
            <a:pPr marL="0" indent="0">
              <a:buNone/>
            </a:pPr>
            <a:endParaRPr lang="el-GR" dirty="0"/>
          </a:p>
        </p:txBody>
      </p:sp>
      <p:pic>
        <p:nvPicPr>
          <p:cNvPr id="4" name="Εικόνα 3">
            <a:hlinkClick r:id="rId2"/>
            <a:extLst>
              <a:ext uri="{FF2B5EF4-FFF2-40B4-BE49-F238E27FC236}">
                <a16:creationId xmlns:a16="http://schemas.microsoft.com/office/drawing/2014/main" id="{909A6BEA-544D-4D2B-8D42-71B1CC751AC7}"/>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C1F86A33-5CBE-4C62-BCA9-16A999FBD88B}"/>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graphicFrame>
        <p:nvGraphicFramePr>
          <p:cNvPr id="6" name="Διάγραμμα 5">
            <a:extLst>
              <a:ext uri="{FF2B5EF4-FFF2-40B4-BE49-F238E27FC236}">
                <a16:creationId xmlns:a16="http://schemas.microsoft.com/office/drawing/2014/main" id="{527A22DB-07E7-4D49-829A-D57EC7C35E4C}"/>
              </a:ext>
            </a:extLst>
          </p:cNvPr>
          <p:cNvGraphicFramePr/>
          <p:nvPr>
            <p:extLst>
              <p:ext uri="{D42A27DB-BD31-4B8C-83A1-F6EECF244321}">
                <p14:modId xmlns:p14="http://schemas.microsoft.com/office/powerpoint/2010/main" val="715598582"/>
              </p:ext>
            </p:extLst>
          </p:nvPr>
        </p:nvGraphicFramePr>
        <p:xfrm>
          <a:off x="197476" y="4163066"/>
          <a:ext cx="11797048" cy="15700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8877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pPr>
              <a:buClr>
                <a:schemeClr val="accent1">
                  <a:lumMod val="50000"/>
                </a:schemeClr>
              </a:buClr>
            </a:pPr>
            <a:r>
              <a:rPr lang="el-GR" b="1" dirty="0">
                <a:solidFill>
                  <a:schemeClr val="bg1"/>
                </a:solidFill>
                <a:latin typeface="+mn-lt"/>
              </a:rPr>
              <a:t>Σχεδιασμός με βάση το Συνδυαστικό Δυναμικό Μοντέλο Γλωσσικής Μάθησης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23276"/>
            <a:ext cx="11971606" cy="4999710"/>
          </a:xfrm>
        </p:spPr>
        <p:txBody>
          <a:bodyPr>
            <a:normAutofit lnSpcReduction="10000"/>
          </a:bodyPr>
          <a:lstStyle/>
          <a:p>
            <a:pPr marL="457200" lvl="1" indent="0">
              <a:buClr>
                <a:schemeClr val="accent1">
                  <a:lumMod val="50000"/>
                </a:schemeClr>
              </a:buClr>
              <a:buNone/>
            </a:pPr>
            <a:r>
              <a:rPr lang="el-GR" sz="2800" dirty="0"/>
              <a:t>Ως </a:t>
            </a:r>
            <a:r>
              <a:rPr lang="el-GR" sz="2800" b="1" dirty="0"/>
              <a:t>φροντιστηριακό</a:t>
            </a:r>
            <a:r>
              <a:rPr lang="el-GR" sz="2800" dirty="0"/>
              <a:t> εργαλείο διδάσκει τι είναι αφηγηματικό κείμενο, τα δομικά στοιχεία του, μέσω του κανόνα των </a:t>
            </a:r>
            <a:r>
              <a:rPr lang="el-GR" sz="2800" dirty="0">
                <a:hlinkClick r:id="rId2" action="ppaction://hlinksldjump"/>
              </a:rPr>
              <a:t>«6π 2τι και 1 γιατί»</a:t>
            </a:r>
            <a:r>
              <a:rPr lang="en-US" sz="2800" dirty="0"/>
              <a:t>.</a:t>
            </a:r>
          </a:p>
          <a:p>
            <a:pPr marL="457200" lvl="1" indent="0">
              <a:buClr>
                <a:schemeClr val="accent1">
                  <a:lumMod val="50000"/>
                </a:schemeClr>
              </a:buClr>
              <a:buNone/>
            </a:pPr>
            <a:endParaRPr lang="el-GR" sz="2800" dirty="0"/>
          </a:p>
          <a:p>
            <a:pPr marL="457200" lvl="1" indent="0">
              <a:buClr>
                <a:schemeClr val="accent1">
                  <a:lumMod val="50000"/>
                </a:schemeClr>
              </a:buClr>
              <a:buNone/>
            </a:pPr>
            <a:r>
              <a:rPr lang="el-GR" sz="2800" dirty="0"/>
              <a:t>Ως </a:t>
            </a:r>
            <a:r>
              <a:rPr lang="el-GR" sz="2800" b="1" dirty="0"/>
              <a:t>επικοινωνιακό</a:t>
            </a:r>
            <a:r>
              <a:rPr lang="el-GR" sz="2800" dirty="0"/>
              <a:t> εργαλείο μπορεί να υποστηρίξει </a:t>
            </a:r>
            <a:r>
              <a:rPr lang="el-GR" sz="2800" dirty="0" err="1"/>
              <a:t>ομαδοσυνεργατικές</a:t>
            </a:r>
            <a:r>
              <a:rPr lang="el-GR" sz="2800" dirty="0"/>
              <a:t> διδασκαλίες. Παρέχει τη </a:t>
            </a:r>
            <a:r>
              <a:rPr lang="el-GR" sz="2800" dirty="0">
                <a:hlinkClick r:id="rId3" action="ppaction://hlinksldjump"/>
              </a:rPr>
              <a:t>δυνατότητα επικοινωνίας</a:t>
            </a:r>
            <a:r>
              <a:rPr lang="el-GR" sz="2800" dirty="0"/>
              <a:t> μεταξύ των μαθητών, μέσω αποστολής σύγχρονων (</a:t>
            </a:r>
            <a:r>
              <a:rPr lang="en-US" sz="2800" dirty="0"/>
              <a:t>chat</a:t>
            </a:r>
            <a:r>
              <a:rPr lang="el-GR" sz="2800" dirty="0"/>
              <a:t>) ή ασύγχρονων (</a:t>
            </a:r>
            <a:r>
              <a:rPr lang="en-US" sz="2800" dirty="0"/>
              <a:t>email</a:t>
            </a:r>
            <a:r>
              <a:rPr lang="el-GR" sz="2800" dirty="0"/>
              <a:t>) μηνυμάτων.</a:t>
            </a:r>
            <a:endParaRPr lang="en-US" sz="2800" dirty="0"/>
          </a:p>
          <a:p>
            <a:pPr marL="457200" lvl="1" indent="0">
              <a:buClr>
                <a:schemeClr val="accent1">
                  <a:lumMod val="50000"/>
                </a:schemeClr>
              </a:buClr>
              <a:buNone/>
            </a:pPr>
            <a:endParaRPr lang="el-GR" sz="2800" dirty="0"/>
          </a:p>
          <a:p>
            <a:pPr marL="457200" lvl="1" indent="0">
              <a:buClr>
                <a:schemeClr val="accent1">
                  <a:lumMod val="50000"/>
                </a:schemeClr>
              </a:buClr>
              <a:buNone/>
            </a:pPr>
            <a:r>
              <a:rPr lang="el-GR" sz="2800" dirty="0"/>
              <a:t>Ως </a:t>
            </a:r>
            <a:r>
              <a:rPr lang="el-GR" sz="2800" b="1" dirty="0" err="1"/>
              <a:t>κοινωνικογνωσιακό</a:t>
            </a:r>
            <a:r>
              <a:rPr lang="el-GR" sz="2800" dirty="0"/>
              <a:t> εργαλείο, παρέχει την δυνατότητα υποστήριξης της αναγνωστικής ικανότητας ως εμπρόθετης διαδικασίας και τις </a:t>
            </a:r>
            <a:r>
              <a:rPr lang="el-GR" sz="2800" dirty="0">
                <a:hlinkClick r:id="rId4" action="ppaction://hlinksldjump"/>
              </a:rPr>
              <a:t>διαδικαστικές διευκολύνσεις </a:t>
            </a:r>
            <a:r>
              <a:rPr lang="el-GR" sz="2800" dirty="0"/>
              <a:t>οι οποίες αποσκοπούν στο να μειωθεί το γνωστικό φορτίο. Επίσης, ο μαθητής υποστηρίζεται σαν αναγνώστης αφηγηματικών κειμένων, μέσω της διδασκαλίας στρατηγικών που μπορούν να εφαρμοστούν </a:t>
            </a:r>
            <a:r>
              <a:rPr lang="el-GR" sz="2800" dirty="0">
                <a:hlinkClick r:id="rId5" action="ppaction://hlinksldjump"/>
              </a:rPr>
              <a:t>πριν</a:t>
            </a:r>
            <a:r>
              <a:rPr lang="el-GR" sz="2800" dirty="0"/>
              <a:t>, </a:t>
            </a:r>
            <a:r>
              <a:rPr lang="el-GR" sz="2800" dirty="0">
                <a:hlinkClick r:id="rId6" action="ppaction://hlinksldjump"/>
              </a:rPr>
              <a:t>κατά</a:t>
            </a:r>
            <a:r>
              <a:rPr lang="el-GR" sz="2800" dirty="0"/>
              <a:t> και </a:t>
            </a:r>
            <a:r>
              <a:rPr lang="el-GR" sz="2800" dirty="0">
                <a:hlinkClick r:id="rId7" action="ppaction://hlinksldjump"/>
              </a:rPr>
              <a:t>μετά</a:t>
            </a:r>
            <a:r>
              <a:rPr lang="el-GR" sz="2800" dirty="0"/>
              <a:t> την ανάγνωση</a:t>
            </a:r>
            <a:r>
              <a:rPr lang="en-US" sz="2800" dirty="0"/>
              <a:t>.</a:t>
            </a:r>
            <a:endParaRPr lang="el-GR" sz="2800" dirty="0"/>
          </a:p>
          <a:p>
            <a:pPr marL="457200" lvl="1" indent="0">
              <a:buClr>
                <a:schemeClr val="accent1">
                  <a:lumMod val="50000"/>
                </a:schemeClr>
              </a:buClr>
              <a:buNone/>
            </a:pPr>
            <a:endParaRPr lang="el-GR" sz="2800" dirty="0"/>
          </a:p>
        </p:txBody>
      </p:sp>
      <p:pic>
        <p:nvPicPr>
          <p:cNvPr id="4" name="Εικόνα 3">
            <a:hlinkClick r:id="rId8"/>
            <a:extLst>
              <a:ext uri="{FF2B5EF4-FFF2-40B4-BE49-F238E27FC236}">
                <a16:creationId xmlns:a16="http://schemas.microsoft.com/office/drawing/2014/main" id="{4FB21304-CFE8-49E1-B59D-3195FF0AB988}"/>
              </a:ext>
            </a:extLst>
          </p:cNvPr>
          <p:cNvPicPr>
            <a:picLocks noChangeAspect="1"/>
          </p:cNvPicPr>
          <p:nvPr/>
        </p:nvPicPr>
        <p:blipFill rotWithShape="1">
          <a:blip r:embed="rId9">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10" action="ppaction://hlinksldjump"/>
            <a:extLst>
              <a:ext uri="{FF2B5EF4-FFF2-40B4-BE49-F238E27FC236}">
                <a16:creationId xmlns:a16="http://schemas.microsoft.com/office/drawing/2014/main" id="{0C7E7E43-1921-41BE-A9EC-0922D1D8986F}"/>
              </a:ext>
            </a:extLst>
          </p:cNvPr>
          <p:cNvPicPr>
            <a:picLocks noChangeAspect="1"/>
          </p:cNvPicPr>
          <p:nvPr/>
        </p:nvPicPr>
        <p:blipFill>
          <a:blip r:embed="rId11">
            <a:extLst>
              <a:ext uri="{BEBA8EAE-BF5A-486C-A8C5-ECC9F3942E4B}">
                <a14:imgProps xmlns:a14="http://schemas.microsoft.com/office/drawing/2010/main">
                  <a14:imgLayer r:embed="rId12">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148546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Αρχές σχεδιασμού πολυμεσικών περιβαλλόντων</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12798" y="1452173"/>
            <a:ext cx="12179201" cy="4999710"/>
          </a:xfrm>
        </p:spPr>
        <p:txBody>
          <a:bodyPr>
            <a:noAutofit/>
          </a:bodyPr>
          <a:lstStyle/>
          <a:p>
            <a:pPr>
              <a:buClr>
                <a:schemeClr val="accent1">
                  <a:lumMod val="50000"/>
                </a:schemeClr>
              </a:buClr>
              <a:buFont typeface="Wingdings" panose="05000000000000000000" pitchFamily="2" charset="2"/>
              <a:buChar char="ü"/>
            </a:pPr>
            <a:r>
              <a:rPr lang="el-GR" b="1" dirty="0"/>
              <a:t>Η πολυμεσική αρχή </a:t>
            </a:r>
            <a:r>
              <a:rPr lang="el-GR" dirty="0"/>
              <a:t>(παρουσίαση των πληροφοριών με λέξεις και εικόνες). </a:t>
            </a:r>
          </a:p>
          <a:p>
            <a:pPr>
              <a:buClr>
                <a:schemeClr val="accent1">
                  <a:lumMod val="50000"/>
                </a:schemeClr>
              </a:buClr>
              <a:buFont typeface="Wingdings" panose="05000000000000000000" pitchFamily="2" charset="2"/>
              <a:buChar char="ü"/>
            </a:pPr>
            <a:r>
              <a:rPr lang="el-GR" b="1" dirty="0"/>
              <a:t>Η αρχή της προσαρμοστικότητας </a:t>
            </a:r>
            <a:r>
              <a:rPr lang="el-GR" dirty="0"/>
              <a:t>(συνδυασμός γραφικών και αφήγησης)</a:t>
            </a:r>
          </a:p>
          <a:p>
            <a:pPr>
              <a:buClr>
                <a:schemeClr val="accent1">
                  <a:lumMod val="50000"/>
                </a:schemeClr>
              </a:buClr>
              <a:buFont typeface="Wingdings" panose="05000000000000000000" pitchFamily="2" charset="2"/>
              <a:buChar char="ü"/>
            </a:pPr>
            <a:r>
              <a:rPr lang="el-GR" b="1" dirty="0"/>
              <a:t>Η αρχή της συνοχής</a:t>
            </a:r>
            <a:r>
              <a:rPr lang="el-GR" dirty="0"/>
              <a:t> (λιτή παρουσίαση των πληροφοριών).</a:t>
            </a:r>
          </a:p>
          <a:p>
            <a:pPr>
              <a:buClr>
                <a:schemeClr val="accent1">
                  <a:lumMod val="50000"/>
                </a:schemeClr>
              </a:buClr>
              <a:buFont typeface="Wingdings" panose="05000000000000000000" pitchFamily="2" charset="2"/>
              <a:buChar char="ü"/>
            </a:pPr>
            <a:r>
              <a:rPr lang="el-GR" b="1" dirty="0"/>
              <a:t>Η αρχή του πλεονασμού</a:t>
            </a:r>
            <a:r>
              <a:rPr lang="el-GR" dirty="0"/>
              <a:t> (οι πλεονάζουσες πληροφορίες επιβαρύνουν γνωστικά το μαθητή). </a:t>
            </a:r>
          </a:p>
          <a:p>
            <a:pPr>
              <a:buClr>
                <a:schemeClr val="accent1">
                  <a:lumMod val="50000"/>
                </a:schemeClr>
              </a:buClr>
              <a:buFont typeface="Wingdings" panose="05000000000000000000" pitchFamily="2" charset="2"/>
              <a:buChar char="ü"/>
            </a:pPr>
            <a:r>
              <a:rPr lang="el-GR" b="1" dirty="0"/>
              <a:t>Η αρχή της σηματοδότησης</a:t>
            </a:r>
            <a:r>
              <a:rPr lang="el-GR" dirty="0"/>
              <a:t> (Παροχή νύξεων με σκοπό την καλύτερη διαχείριση των πληροφοριών).</a:t>
            </a:r>
          </a:p>
          <a:p>
            <a:pPr>
              <a:buClr>
                <a:schemeClr val="accent1">
                  <a:lumMod val="50000"/>
                </a:schemeClr>
              </a:buClr>
              <a:buFont typeface="Wingdings" panose="05000000000000000000" pitchFamily="2" charset="2"/>
              <a:buChar char="ü"/>
            </a:pPr>
            <a:r>
              <a:rPr lang="el-GR" b="1" dirty="0"/>
              <a:t>Η αρχή της κατάτμησης</a:t>
            </a:r>
            <a:r>
              <a:rPr lang="el-GR" dirty="0"/>
              <a:t> (παρουσίαση δεδομένων με συντομία και περιεκτικότητα)</a:t>
            </a:r>
          </a:p>
          <a:p>
            <a:pPr marL="0" indent="0">
              <a:buClr>
                <a:schemeClr val="accent1">
                  <a:lumMod val="50000"/>
                </a:schemeClr>
              </a:buClr>
              <a:buNone/>
            </a:pPr>
            <a:r>
              <a:rPr lang="el-GR" dirty="0"/>
              <a:t>											(Ράλλη)</a:t>
            </a:r>
          </a:p>
          <a:p>
            <a:pPr>
              <a:buClr>
                <a:schemeClr val="accent1">
                  <a:lumMod val="50000"/>
                </a:schemeClr>
              </a:buClr>
              <a:buFont typeface="Wingdings" panose="05000000000000000000" pitchFamily="2" charset="2"/>
              <a:buChar char="ü"/>
            </a:pPr>
            <a:endParaRPr lang="el-GR" sz="2000" dirty="0"/>
          </a:p>
        </p:txBody>
      </p:sp>
      <p:pic>
        <p:nvPicPr>
          <p:cNvPr id="4" name="Εικόνα 3">
            <a:hlinkClick r:id="rId2"/>
            <a:extLst>
              <a:ext uri="{FF2B5EF4-FFF2-40B4-BE49-F238E27FC236}">
                <a16:creationId xmlns:a16="http://schemas.microsoft.com/office/drawing/2014/main" id="{3E52FC32-E44E-4472-A9C9-89263345ED6D}"/>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FF0106FF-F1B7-4179-8A8C-8F5030F93BC5}"/>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411203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pPr lvl="0">
              <a:spcBef>
                <a:spcPts val="1000"/>
              </a:spcBef>
              <a:buClr>
                <a:srgbClr val="4472C4">
                  <a:lumMod val="50000"/>
                </a:srgbClr>
              </a:buClr>
            </a:pPr>
            <a:r>
              <a:rPr lang="el-GR" b="1" dirty="0">
                <a:solidFill>
                  <a:schemeClr val="bg1"/>
                </a:solidFill>
                <a:latin typeface="+mn-lt"/>
                <a:cs typeface="Arial" panose="020B0604020202020204" pitchFamily="34" charset="0"/>
              </a:rPr>
              <a:t>Διδασκαλία με βάση το μοντέλο της γνωστικής μαθητείας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52173"/>
            <a:ext cx="12067504" cy="5126427"/>
          </a:xfrm>
        </p:spPr>
        <p:txBody>
          <a:bodyPr>
            <a:normAutofit fontScale="92500" lnSpcReduction="10000"/>
          </a:bodyPr>
          <a:lstStyle/>
          <a:p>
            <a:pPr>
              <a:buClr>
                <a:schemeClr val="accent1">
                  <a:lumMod val="50000"/>
                </a:schemeClr>
              </a:buClr>
              <a:buFont typeface="Wingdings" panose="05000000000000000000" pitchFamily="2" charset="2"/>
              <a:buChar char="ü"/>
            </a:pPr>
            <a:r>
              <a:rPr lang="el-GR" b="1" dirty="0"/>
              <a:t>Μοντελοποίηση:</a:t>
            </a:r>
            <a:r>
              <a:rPr lang="el-GR" dirty="0"/>
              <a:t>  δίδεται η προβληματική κατάσταση, τα δομικά στοιχεία του αφηγηματικού κειμένου και οι στρατηγικές πριν, κατά και μετά την ανάγνωση μέσω </a:t>
            </a:r>
            <a:r>
              <a:rPr lang="en-US" dirty="0"/>
              <a:t>video</a:t>
            </a:r>
            <a:r>
              <a:rPr lang="el-GR" dirty="0"/>
              <a:t> προκειμένου οι μαθητές να αποκτήσουν μια νοητική αναπαράσταση του τι πρέπει να γίνεται εάν θέλουν να κατανοήσουν ένα αφηγηματικό κείμενο. </a:t>
            </a:r>
          </a:p>
          <a:p>
            <a:pPr>
              <a:buClr>
                <a:schemeClr val="accent1">
                  <a:lumMod val="50000"/>
                </a:schemeClr>
              </a:buClr>
              <a:buFont typeface="Wingdings" panose="05000000000000000000" pitchFamily="2" charset="2"/>
              <a:buChar char="ü"/>
            </a:pPr>
            <a:r>
              <a:rPr lang="el-GR" b="1" dirty="0"/>
              <a:t>Προγύμναση – καθοδήγηση: </a:t>
            </a:r>
            <a:r>
              <a:rPr lang="el-GR" dirty="0"/>
              <a:t>δίνονται κείμενα και ζητείται από τους μαθητές να εφαρμόσουν αυτά που έμαθαν. Το περιβάλλον μπορεί και λειτουργεί σαν έμπειρος ενήλικας παρέχοντας νύξεις προκειμένου να περατωθεί η διαδικασία. </a:t>
            </a:r>
          </a:p>
          <a:p>
            <a:pPr>
              <a:buClr>
                <a:schemeClr val="accent1">
                  <a:lumMod val="50000"/>
                </a:schemeClr>
              </a:buClr>
              <a:buFont typeface="Wingdings" panose="05000000000000000000" pitchFamily="2" charset="2"/>
              <a:buChar char="ü"/>
            </a:pPr>
            <a:r>
              <a:rPr lang="el-GR" b="1" dirty="0"/>
              <a:t>Πλαίσιο στήριξης:</a:t>
            </a:r>
            <a:r>
              <a:rPr lang="el-GR" dirty="0"/>
              <a:t> οι μαθητές θα κληθούν να δουλέψουν σε πιο σύνθετες και σταδιακά αυξανόμενης δυσκολίας δραστηριότητες. Η παρουσία του εκπαιδευτικού μειώνεται σταδιακά καθώς οι εκπαιδευόμενοι αναπτύσσουν στρατηγικές έμπειρου αναγνώστη.</a:t>
            </a:r>
          </a:p>
          <a:p>
            <a:pPr>
              <a:buClr>
                <a:schemeClr val="accent1">
                  <a:lumMod val="50000"/>
                </a:schemeClr>
              </a:buClr>
              <a:buFont typeface="Wingdings" panose="05000000000000000000" pitchFamily="2" charset="2"/>
              <a:buChar char="ü"/>
            </a:pPr>
            <a:r>
              <a:rPr lang="el-GR" dirty="0"/>
              <a:t>Ο</a:t>
            </a:r>
            <a:r>
              <a:rPr lang="el-GR" dirty="0">
                <a:cs typeface="Arial" panose="020B0604020202020204" pitchFamily="34" charset="0"/>
              </a:rPr>
              <a:t>ι φάσεις της </a:t>
            </a:r>
            <a:r>
              <a:rPr lang="el-GR" b="1" dirty="0" err="1">
                <a:cs typeface="Arial" panose="020B0604020202020204" pitchFamily="34" charset="0"/>
              </a:rPr>
              <a:t>Λεκτικοποίησης</a:t>
            </a:r>
            <a:r>
              <a:rPr lang="el-GR" dirty="0">
                <a:cs typeface="Arial" panose="020B0604020202020204" pitchFamily="34" charset="0"/>
              </a:rPr>
              <a:t>, του </a:t>
            </a:r>
            <a:r>
              <a:rPr lang="el-GR" b="1" dirty="0">
                <a:cs typeface="Arial" panose="020B0604020202020204" pitchFamily="34" charset="0"/>
              </a:rPr>
              <a:t>Στοχασμού</a:t>
            </a:r>
            <a:r>
              <a:rPr lang="el-GR" dirty="0">
                <a:cs typeface="Arial" panose="020B0604020202020204" pitchFamily="34" charset="0"/>
              </a:rPr>
              <a:t> και της </a:t>
            </a:r>
            <a:r>
              <a:rPr lang="el-GR" b="1" dirty="0">
                <a:cs typeface="Arial" panose="020B0604020202020204" pitchFamily="34" charset="0"/>
              </a:rPr>
              <a:t>Διερεύνησης</a:t>
            </a:r>
            <a:r>
              <a:rPr lang="el-GR" dirty="0">
                <a:cs typeface="Arial" panose="020B0604020202020204" pitchFamily="34" charset="0"/>
              </a:rPr>
              <a:t> υλοποιούνται κατά τη διάρκεια της ομαδικής συζήτησης και της συνέντευξης που συμπίπτουν και με το τελευταίο στάδιο της έρευνας δράσης.</a:t>
            </a:r>
          </a:p>
          <a:p>
            <a:pPr lvl="1">
              <a:buClr>
                <a:schemeClr val="accent1">
                  <a:lumMod val="50000"/>
                </a:schemeClr>
              </a:buClr>
              <a:buFont typeface="Wingdings" panose="05000000000000000000" pitchFamily="2" charset="2"/>
              <a:buChar char="ü"/>
            </a:pPr>
            <a:endParaRPr lang="el-GR" dirty="0"/>
          </a:p>
          <a:p>
            <a:pPr lvl="1">
              <a:buClr>
                <a:schemeClr val="accent1">
                  <a:lumMod val="50000"/>
                </a:schemeClr>
              </a:buClr>
              <a:buFont typeface="Wingdings" panose="05000000000000000000" pitchFamily="2" charset="2"/>
              <a:buChar char="ü"/>
            </a:pPr>
            <a:endParaRPr lang="el-GR" dirty="0"/>
          </a:p>
        </p:txBody>
      </p:sp>
      <p:pic>
        <p:nvPicPr>
          <p:cNvPr id="4" name="Εικόνα 3">
            <a:hlinkClick r:id="rId2"/>
            <a:extLst>
              <a:ext uri="{FF2B5EF4-FFF2-40B4-BE49-F238E27FC236}">
                <a16:creationId xmlns:a16="http://schemas.microsoft.com/office/drawing/2014/main" id="{DF35C9C9-167E-45E1-A26E-34939D719BA0}"/>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284216DF-2BF5-4D4C-8E42-11B734BAB0F3}"/>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1620529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Ο κανόνας των 6Π, 2Τι και 1 Γιατί</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295422" y="1452173"/>
            <a:ext cx="9325096" cy="5047101"/>
          </a:xfrm>
        </p:spPr>
        <p:txBody>
          <a:bodyPr>
            <a:normAutofit lnSpcReduction="10000"/>
          </a:bodyPr>
          <a:lstStyle/>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οιος είναι ο ήρωας;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ού εξελίσσονται όλα;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ότε συμβαίνουν;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ώς αισθάνεται ο ήρωας;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ώς τελειώνει η ιστορία;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Π</a:t>
            </a:r>
            <a:r>
              <a:rPr lang="el-GR" sz="2800" dirty="0">
                <a:solidFill>
                  <a:schemeClr val="tx1">
                    <a:lumMod val="95000"/>
                    <a:lumOff val="5000"/>
                  </a:schemeClr>
                </a:solidFill>
                <a:cs typeface="Arial" panose="020B0604020202020204" pitchFamily="34" charset="0"/>
              </a:rPr>
              <a:t>οιο είναι το σημείο έντασης; </a:t>
            </a:r>
          </a:p>
          <a:p>
            <a:pPr marL="457200" lvl="1" indent="0">
              <a:buClr>
                <a:schemeClr val="accent1">
                  <a:lumMod val="50000"/>
                </a:schemeClr>
              </a:buClr>
              <a:buNone/>
            </a:pPr>
            <a:r>
              <a:rPr lang="el-GR" sz="2800" dirty="0">
                <a:solidFill>
                  <a:schemeClr val="tx1">
                    <a:lumMod val="95000"/>
                    <a:lumOff val="5000"/>
                  </a:schemeClr>
                </a:solidFill>
                <a:cs typeface="Arial" panose="020B0604020202020204" pitchFamily="34" charset="0"/>
              </a:rPr>
              <a:t>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Τι</a:t>
            </a:r>
            <a:r>
              <a:rPr lang="el-GR" sz="2800" dirty="0">
                <a:solidFill>
                  <a:schemeClr val="tx1">
                    <a:lumMod val="95000"/>
                    <a:lumOff val="5000"/>
                  </a:schemeClr>
                </a:solidFill>
                <a:cs typeface="Arial" panose="020B0604020202020204" pitchFamily="34" charset="0"/>
              </a:rPr>
              <a:t> συμβαίνει;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Τι</a:t>
            </a:r>
            <a:r>
              <a:rPr lang="el-GR" sz="2800" dirty="0">
                <a:solidFill>
                  <a:schemeClr val="tx1">
                    <a:lumMod val="95000"/>
                    <a:lumOff val="5000"/>
                  </a:schemeClr>
                </a:solidFill>
                <a:cs typeface="Arial" panose="020B0604020202020204" pitchFamily="34" charset="0"/>
              </a:rPr>
              <a:t> κάνει ο ήρωας; </a:t>
            </a:r>
          </a:p>
          <a:p>
            <a:pPr marL="457200" lvl="1" indent="0">
              <a:buClr>
                <a:schemeClr val="accent1">
                  <a:lumMod val="50000"/>
                </a:schemeClr>
              </a:buClr>
              <a:buNone/>
            </a:pPr>
            <a:r>
              <a:rPr lang="el-GR" sz="2800" dirty="0">
                <a:solidFill>
                  <a:schemeClr val="tx1">
                    <a:lumMod val="95000"/>
                    <a:lumOff val="5000"/>
                  </a:schemeClr>
                </a:solidFill>
                <a:cs typeface="Arial" panose="020B0604020202020204" pitchFamily="34" charset="0"/>
              </a:rPr>
              <a:t>			</a:t>
            </a:r>
          </a:p>
          <a:p>
            <a:pPr marL="457200" lvl="1" indent="0">
              <a:buClr>
                <a:schemeClr val="accent1">
                  <a:lumMod val="50000"/>
                </a:schemeClr>
              </a:buClr>
              <a:buNone/>
            </a:pPr>
            <a:r>
              <a:rPr lang="el-GR" sz="2800" b="1" dirty="0">
                <a:solidFill>
                  <a:schemeClr val="tx1">
                    <a:lumMod val="95000"/>
                    <a:lumOff val="5000"/>
                  </a:schemeClr>
                </a:solidFill>
                <a:cs typeface="Arial" panose="020B0604020202020204" pitchFamily="34" charset="0"/>
              </a:rPr>
              <a:t>Γιατί</a:t>
            </a:r>
            <a:r>
              <a:rPr lang="el-GR" sz="2800" dirty="0">
                <a:solidFill>
                  <a:schemeClr val="tx1">
                    <a:lumMod val="95000"/>
                    <a:lumOff val="5000"/>
                  </a:schemeClr>
                </a:solidFill>
                <a:cs typeface="Arial" panose="020B0604020202020204" pitchFamily="34" charset="0"/>
              </a:rPr>
              <a:t> συμβαίνουν όλα αυτά;</a:t>
            </a:r>
            <a:r>
              <a:rPr lang="el-GR" dirty="0">
                <a:solidFill>
                  <a:schemeClr val="tx1">
                    <a:lumMod val="95000"/>
                    <a:lumOff val="5000"/>
                  </a:schemeClr>
                </a:solidFill>
                <a:cs typeface="Arial" panose="020B0604020202020204" pitchFamily="34" charset="0"/>
              </a:rPr>
              <a:t>	</a:t>
            </a:r>
          </a:p>
          <a:p>
            <a:pPr marL="457200" lvl="1" indent="0">
              <a:buClr>
                <a:schemeClr val="accent1">
                  <a:lumMod val="50000"/>
                </a:schemeClr>
              </a:buClr>
              <a:buNone/>
            </a:pPr>
            <a:r>
              <a:rPr lang="el-GR" dirty="0">
                <a:solidFill>
                  <a:schemeClr val="tx1">
                    <a:lumMod val="95000"/>
                    <a:lumOff val="5000"/>
                  </a:schemeClr>
                </a:solidFill>
                <a:cs typeface="Arial" panose="020B0604020202020204" pitchFamily="34" charset="0"/>
              </a:rPr>
              <a:t>							(Σπαντιδάκης)	</a:t>
            </a:r>
            <a:endParaRPr lang="el-GR" dirty="0">
              <a:cs typeface="Arial" panose="020B0604020202020204" pitchFamily="34" charset="0"/>
            </a:endParaRP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5" name="Εικόνα 4">
            <a:hlinkClick r:id="rId4" action="ppaction://hlinksldjump"/>
            <a:extLst>
              <a:ext uri="{FF2B5EF4-FFF2-40B4-BE49-F238E27FC236}">
                <a16:creationId xmlns:a16="http://schemas.microsoft.com/office/drawing/2014/main" id="{0C7E7E43-1921-41BE-A9EC-0922D1D8986F}"/>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
        <p:nvSpPr>
          <p:cNvPr id="9" name="Οβάλ 8">
            <a:hlinkClick r:id="rId7" action="ppaction://hlinksldjump"/>
            <a:extLst>
              <a:ext uri="{FF2B5EF4-FFF2-40B4-BE49-F238E27FC236}">
                <a16:creationId xmlns:a16="http://schemas.microsoft.com/office/drawing/2014/main" id="{AE988720-E83A-436F-A512-4DD2B7E9A7E9}"/>
              </a:ext>
            </a:extLst>
          </p:cNvPr>
          <p:cNvSpPr/>
          <p:nvPr/>
        </p:nvSpPr>
        <p:spPr>
          <a:xfrm>
            <a:off x="10424192" y="4983691"/>
            <a:ext cx="1661375" cy="146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Δες τον γραφικό οργανωτή</a:t>
            </a:r>
          </a:p>
        </p:txBody>
      </p:sp>
    </p:spTree>
    <p:extLst>
      <p:ext uri="{BB962C8B-B14F-4D97-AF65-F5344CB8AC3E}">
        <p14:creationId xmlns:p14="http://schemas.microsoft.com/office/powerpoint/2010/main" val="21956823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prstClr val="white"/>
                </a:solidFill>
                <a:latin typeface="Calibri" panose="020F0502020204030204"/>
                <a:cs typeface="Arial" panose="020B0604020202020204" pitchFamily="34" charset="0"/>
              </a:rPr>
              <a:t>Στρατηγικές πριν την ανάγνωση</a:t>
            </a:r>
            <a:endParaRPr lang="el-GR" b="1" dirty="0">
              <a:solidFill>
                <a:schemeClr val="bg1"/>
              </a:solidFill>
              <a:latin typeface="+mn-lt"/>
              <a:cs typeface="Arial" panose="020B0604020202020204" pitchFamily="34" charset="0"/>
            </a:endParaRP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52173"/>
            <a:ext cx="11971606" cy="5047101"/>
          </a:xfrm>
        </p:spPr>
        <p:txBody>
          <a:bodyPr>
            <a:normAutofit/>
          </a:bodyPr>
          <a:lstStyle/>
          <a:p>
            <a:pPr>
              <a:buClr>
                <a:schemeClr val="accent1">
                  <a:lumMod val="50000"/>
                </a:schemeClr>
              </a:buClr>
              <a:buFont typeface="Wingdings" panose="05000000000000000000" pitchFamily="2" charset="2"/>
              <a:buChar char="ü"/>
            </a:pPr>
            <a:r>
              <a:rPr lang="el-GR" dirty="0"/>
              <a:t>Κοιτάζω τίτλο, εικόνα και  αριθμό παραγράφων.</a:t>
            </a:r>
          </a:p>
          <a:p>
            <a:pPr>
              <a:buClr>
                <a:schemeClr val="accent1">
                  <a:lumMod val="50000"/>
                </a:schemeClr>
              </a:buClr>
              <a:buFont typeface="Wingdings" panose="05000000000000000000" pitchFamily="2" charset="2"/>
              <a:buChar char="ü"/>
            </a:pPr>
            <a:r>
              <a:rPr lang="el-GR" dirty="0"/>
              <a:t>Διαβάζω γρήγορα την πρώτη παράγραφο, την πρώτη περίοδο των ενδιάμεσων παραγράφων και ολόκληρη την τελευταία παράγραφο.</a:t>
            </a:r>
          </a:p>
          <a:p>
            <a:pPr>
              <a:buClr>
                <a:schemeClr val="accent1">
                  <a:lumMod val="50000"/>
                </a:schemeClr>
              </a:buClr>
              <a:buFont typeface="Wingdings" panose="05000000000000000000" pitchFamily="2" charset="2"/>
              <a:buChar char="ü"/>
            </a:pPr>
            <a:r>
              <a:rPr lang="el-GR" dirty="0"/>
              <a:t>Κάνω προβλέψεις σχετικά με το θέμα. Τι περιμένω δηλαδή να διαβάσω μέσα στο κείμενο.</a:t>
            </a:r>
          </a:p>
          <a:p>
            <a:pPr>
              <a:buClr>
                <a:schemeClr val="accent1">
                  <a:lumMod val="50000"/>
                </a:schemeClr>
              </a:buClr>
              <a:buFont typeface="Wingdings" panose="05000000000000000000" pitchFamily="2" charset="2"/>
              <a:buChar char="ü"/>
            </a:pPr>
            <a:r>
              <a:rPr lang="el-GR" dirty="0"/>
              <a:t>Ρωτάω τον εαυτό μου αν έχω κάποια προηγούμενη εμπειρία σχετικά με το κείμενο, τι σκέψεις κάνω και τι θα ήθελα να μάθω περισσότερο γι’ αυτό;</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8F4EE67A-E876-468E-96F2-AF53E7638261}"/>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2274246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prstClr val="white"/>
                </a:solidFill>
                <a:latin typeface="Calibri" panose="020F0502020204030204"/>
                <a:cs typeface="Arial" panose="020B0604020202020204" pitchFamily="34" charset="0"/>
              </a:rPr>
              <a:t>Στρατηγικές κατά την ανάγνωση</a:t>
            </a:r>
            <a:endParaRPr lang="el-GR" b="1" dirty="0">
              <a:solidFill>
                <a:schemeClr val="bg1"/>
              </a:solidFill>
              <a:latin typeface="+mn-lt"/>
              <a:cs typeface="Arial" panose="020B0604020202020204" pitchFamily="34" charset="0"/>
            </a:endParaRP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12799" y="1427400"/>
            <a:ext cx="11676184" cy="5047101"/>
          </a:xfrm>
        </p:spPr>
        <p:txBody>
          <a:bodyPr>
            <a:normAutofit/>
          </a:bodyPr>
          <a:lstStyle/>
          <a:p>
            <a:pPr>
              <a:buClr>
                <a:schemeClr val="accent1">
                  <a:lumMod val="50000"/>
                </a:schemeClr>
              </a:buClr>
              <a:buFont typeface="Wingdings" panose="05000000000000000000" pitchFamily="2" charset="2"/>
              <a:buChar char="ü"/>
            </a:pPr>
            <a:r>
              <a:rPr lang="el-GR" dirty="0"/>
              <a:t>Διαβάζω προσεκτικά το κείμενο υπογραμμίζοντας λέξεις ή εκφράσεις που δεν καταλαβαίνω.</a:t>
            </a:r>
          </a:p>
          <a:p>
            <a:pPr>
              <a:buClr>
                <a:schemeClr val="accent1">
                  <a:lumMod val="50000"/>
                </a:schemeClr>
              </a:buClr>
              <a:buFont typeface="Wingdings" panose="05000000000000000000" pitchFamily="2" charset="2"/>
              <a:buChar char="ü"/>
            </a:pPr>
            <a:r>
              <a:rPr lang="el-GR" dirty="0"/>
              <a:t>Εντοπίζω λέξεις κλειδιά και ταξινομώ τις παραγράφους σε μεγαλύτερες ενότητες και βάζω τίτλους.</a:t>
            </a:r>
          </a:p>
          <a:p>
            <a:pPr>
              <a:buClr>
                <a:schemeClr val="accent1">
                  <a:lumMod val="50000"/>
                </a:schemeClr>
              </a:buClr>
              <a:buFont typeface="Wingdings" panose="05000000000000000000" pitchFamily="2" charset="2"/>
              <a:buChar char="ü"/>
            </a:pPr>
            <a:r>
              <a:rPr lang="el-GR" dirty="0"/>
              <a:t>Συμπληρώνω τον  γραφικό οργανωτή.</a:t>
            </a:r>
          </a:p>
          <a:p>
            <a:pPr>
              <a:buClr>
                <a:schemeClr val="accent1">
                  <a:lumMod val="50000"/>
                </a:schemeClr>
              </a:buClr>
              <a:buFont typeface="Wingdings" panose="05000000000000000000" pitchFamily="2" charset="2"/>
              <a:buChar char="ü"/>
            </a:pPr>
            <a:r>
              <a:rPr lang="el-GR" dirty="0"/>
              <a:t>Γράφω μια μικρή περίληψη χρησιμοποιώντας λέξεις κλειδιά.</a:t>
            </a:r>
          </a:p>
          <a:p>
            <a:pPr>
              <a:buClr>
                <a:schemeClr val="accent1">
                  <a:lumMod val="50000"/>
                </a:schemeClr>
              </a:buClr>
              <a:buFont typeface="Wingdings" panose="05000000000000000000" pitchFamily="2" charset="2"/>
              <a:buChar char="ü"/>
            </a:pPr>
            <a:r>
              <a:rPr lang="el-GR" dirty="0"/>
              <a:t>Ξαναδιαβάζω και βελτιώνω την ανάγνωσή μου.</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265C34E-E845-459E-8214-A2E14BC79D2E}"/>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2805781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Στρατηγικές μετά την ανάγνωση</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12799" y="1427400"/>
            <a:ext cx="11676184" cy="5047101"/>
          </a:xfrm>
        </p:spPr>
        <p:txBody>
          <a:bodyPr>
            <a:normAutofit/>
          </a:bodyPr>
          <a:lstStyle/>
          <a:p>
            <a:pPr>
              <a:buClr>
                <a:schemeClr val="accent1">
                  <a:lumMod val="50000"/>
                </a:schemeClr>
              </a:buClr>
              <a:buFont typeface="Wingdings" panose="05000000000000000000" pitchFamily="2" charset="2"/>
              <a:buChar char="ü"/>
            </a:pPr>
            <a:r>
              <a:rPr lang="el-GR" dirty="0"/>
              <a:t>Για να διαπιστώσω ότι έχω κατανοήσει καλά το κείμενο, πρέπει να μπορώ να το πω περιληπτικά να απαντάω αλλά και να κάνω ερωτήσεις πάνω σε αυτό.</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3292797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Διαδικαστικές διευκολύνσεις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295422" y="1452173"/>
            <a:ext cx="11676184" cy="5047101"/>
          </a:xfrm>
        </p:spPr>
        <p:txBody>
          <a:bodyPr>
            <a:normAutofit/>
          </a:bodyPr>
          <a:lstStyle/>
          <a:p>
            <a:pPr>
              <a:buClr>
                <a:schemeClr val="accent1">
                  <a:lumMod val="50000"/>
                </a:schemeClr>
              </a:buClr>
              <a:buFont typeface="Wingdings" panose="05000000000000000000" pitchFamily="2" charset="2"/>
              <a:buChar char="ü"/>
            </a:pPr>
            <a:r>
              <a:rPr lang="el-GR" dirty="0">
                <a:hlinkClick r:id="rId2" action="ppaction://hlinksldjump"/>
              </a:rPr>
              <a:t>Σημειωματάριο</a:t>
            </a:r>
            <a:endParaRPr lang="el-GR" dirty="0"/>
          </a:p>
          <a:p>
            <a:pPr>
              <a:buClr>
                <a:schemeClr val="accent1">
                  <a:lumMod val="50000"/>
                </a:schemeClr>
              </a:buClr>
              <a:buFont typeface="Wingdings" panose="05000000000000000000" pitchFamily="2" charset="2"/>
              <a:buChar char="ü"/>
            </a:pPr>
            <a:endParaRPr lang="el-GR" dirty="0"/>
          </a:p>
          <a:p>
            <a:pPr>
              <a:buClr>
                <a:schemeClr val="accent1">
                  <a:lumMod val="50000"/>
                </a:schemeClr>
              </a:buClr>
              <a:buFont typeface="Wingdings" panose="05000000000000000000" pitchFamily="2" charset="2"/>
              <a:buChar char="ü"/>
            </a:pPr>
            <a:r>
              <a:rPr lang="el-GR" dirty="0">
                <a:hlinkClick r:id="rId3" action="ppaction://hlinksldjump"/>
              </a:rPr>
              <a:t>Κλιπ ήχου</a:t>
            </a:r>
            <a:endParaRPr lang="el-GR" dirty="0"/>
          </a:p>
          <a:p>
            <a:pPr>
              <a:buClr>
                <a:schemeClr val="accent1">
                  <a:lumMod val="50000"/>
                </a:schemeClr>
              </a:buClr>
              <a:buFont typeface="Wingdings" panose="05000000000000000000" pitchFamily="2" charset="2"/>
              <a:buChar char="ü"/>
            </a:pPr>
            <a:endParaRPr lang="el-GR" dirty="0"/>
          </a:p>
          <a:p>
            <a:pPr>
              <a:buClr>
                <a:schemeClr val="accent1">
                  <a:lumMod val="50000"/>
                </a:schemeClr>
              </a:buClr>
              <a:buFont typeface="Wingdings" panose="05000000000000000000" pitchFamily="2" charset="2"/>
              <a:buChar char="ü"/>
            </a:pPr>
            <a:r>
              <a:rPr lang="el-GR" dirty="0">
                <a:hlinkClick r:id="rId4" action="ppaction://hlinksldjump"/>
              </a:rPr>
              <a:t>Αναδυόμενα παράθυρα με οδηγίες</a:t>
            </a:r>
            <a:endParaRPr lang="el-GR" dirty="0"/>
          </a:p>
          <a:p>
            <a:pPr>
              <a:buClr>
                <a:schemeClr val="accent1">
                  <a:lumMod val="50000"/>
                </a:schemeClr>
              </a:buClr>
              <a:buFont typeface="Wingdings" panose="05000000000000000000" pitchFamily="2" charset="2"/>
              <a:buChar char="ü"/>
            </a:pPr>
            <a:endParaRPr lang="el-GR" dirty="0"/>
          </a:p>
          <a:p>
            <a:pPr>
              <a:buClr>
                <a:schemeClr val="accent1">
                  <a:lumMod val="50000"/>
                </a:schemeClr>
              </a:buClr>
              <a:buFont typeface="Wingdings" panose="05000000000000000000" pitchFamily="2" charset="2"/>
              <a:buChar char="ü"/>
            </a:pPr>
            <a:r>
              <a:rPr lang="el-GR" dirty="0">
                <a:hlinkClick r:id="rId5" action="ppaction://hlinksldjump"/>
              </a:rPr>
              <a:t>Δυνατότητα υπενθύμισης στόχων</a:t>
            </a:r>
            <a:endParaRPr lang="el-GR" dirty="0"/>
          </a:p>
          <a:p>
            <a:pPr marL="0" indent="0">
              <a:buClr>
                <a:schemeClr val="accent1">
                  <a:lumMod val="50000"/>
                </a:schemeClr>
              </a:buClr>
              <a:buNone/>
            </a:pPr>
            <a:endParaRPr lang="el-GR" dirty="0"/>
          </a:p>
          <a:p>
            <a:pPr marL="457200" lvl="1" indent="0">
              <a:buClr>
                <a:schemeClr val="accent1">
                  <a:lumMod val="50000"/>
                </a:schemeClr>
              </a:buClr>
              <a:buNone/>
            </a:pPr>
            <a:endParaRPr lang="el-GR" dirty="0"/>
          </a:p>
        </p:txBody>
      </p:sp>
      <p:pic>
        <p:nvPicPr>
          <p:cNvPr id="4" name="Εικόνα 3">
            <a:hlinkClick r:id="rId6"/>
            <a:extLst>
              <a:ext uri="{FF2B5EF4-FFF2-40B4-BE49-F238E27FC236}">
                <a16:creationId xmlns:a16="http://schemas.microsoft.com/office/drawing/2014/main" id="{4FB21304-CFE8-49E1-B59D-3195FF0AB988}"/>
              </a:ext>
            </a:extLst>
          </p:cNvPr>
          <p:cNvPicPr>
            <a:picLocks noChangeAspect="1"/>
          </p:cNvPicPr>
          <p:nvPr/>
        </p:nvPicPr>
        <p:blipFill rotWithShape="1">
          <a:blip r:embed="rId7">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8"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9">
            <a:extLst>
              <a:ext uri="{BEBA8EAE-BF5A-486C-A8C5-ECC9F3942E4B}">
                <a14:imgProps xmlns:a14="http://schemas.microsoft.com/office/drawing/2010/main">
                  <a14:imgLayer r:embed="rId10">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spTree>
    <p:extLst>
      <p:ext uri="{BB962C8B-B14F-4D97-AF65-F5344CB8AC3E}">
        <p14:creationId xmlns:p14="http://schemas.microsoft.com/office/powerpoint/2010/main" val="3220961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Σύγχρονη και ασύγχρονη επικοινωνία</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5" name="Θέση περιεχομένου 4">
            <a:extLst>
              <a:ext uri="{FF2B5EF4-FFF2-40B4-BE49-F238E27FC236}">
                <a16:creationId xmlns:a16="http://schemas.microsoft.com/office/drawing/2014/main" id="{47FFF584-3D70-47A0-8F44-43F15EFA3DF7}"/>
              </a:ext>
            </a:extLst>
          </p:cNvPr>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1965689" y="1607446"/>
            <a:ext cx="8761343" cy="4925850"/>
          </a:xfrm>
        </p:spPr>
      </p:pic>
      <p:sp>
        <p:nvSpPr>
          <p:cNvPr id="8" name="Οβάλ 7">
            <a:extLst>
              <a:ext uri="{FF2B5EF4-FFF2-40B4-BE49-F238E27FC236}">
                <a16:creationId xmlns:a16="http://schemas.microsoft.com/office/drawing/2014/main" id="{BBBEDBF3-AEB8-4E52-978B-A91CF3EB21E2}"/>
              </a:ext>
            </a:extLst>
          </p:cNvPr>
          <p:cNvSpPr/>
          <p:nvPr/>
        </p:nvSpPr>
        <p:spPr>
          <a:xfrm>
            <a:off x="9438659" y="2562896"/>
            <a:ext cx="1288373" cy="113334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βάλ 8">
            <a:extLst>
              <a:ext uri="{FF2B5EF4-FFF2-40B4-BE49-F238E27FC236}">
                <a16:creationId xmlns:a16="http://schemas.microsoft.com/office/drawing/2014/main" id="{E7845795-68D9-4B0D-A17D-03DB54153AD8}"/>
              </a:ext>
            </a:extLst>
          </p:cNvPr>
          <p:cNvSpPr/>
          <p:nvPr/>
        </p:nvSpPr>
        <p:spPr>
          <a:xfrm>
            <a:off x="9438659" y="4260761"/>
            <a:ext cx="1288373" cy="113334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95096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Σκοπός</a:t>
            </a:r>
          </a:p>
        </p:txBody>
      </p:sp>
      <p:sp>
        <p:nvSpPr>
          <p:cNvPr id="6" name="Θέση περιεχομένου 2">
            <a:extLst>
              <a:ext uri="{FF2B5EF4-FFF2-40B4-BE49-F238E27FC236}">
                <a16:creationId xmlns:a16="http://schemas.microsoft.com/office/drawing/2014/main" id="{B1AF8D35-385E-454C-AAB3-441476BC78F3}"/>
              </a:ext>
            </a:extLst>
          </p:cNvPr>
          <p:cNvSpPr>
            <a:spLocks noGrp="1"/>
          </p:cNvSpPr>
          <p:nvPr>
            <p:ph idx="1"/>
          </p:nvPr>
        </p:nvSpPr>
        <p:spPr>
          <a:xfrm>
            <a:off x="419100" y="1469152"/>
            <a:ext cx="10515600" cy="4841495"/>
          </a:xfrm>
        </p:spPr>
        <p:txBody>
          <a:bodyPr>
            <a:normAutofit/>
          </a:bodyPr>
          <a:lstStyle/>
          <a:p>
            <a:pPr marL="0" indent="0">
              <a:lnSpc>
                <a:spcPct val="170000"/>
              </a:lnSpc>
              <a:buClr>
                <a:schemeClr val="accent1">
                  <a:lumMod val="50000"/>
                </a:schemeClr>
              </a:buClr>
              <a:buNone/>
            </a:pPr>
            <a:r>
              <a:rPr lang="el-GR" b="1" dirty="0">
                <a:cs typeface="Arial" panose="020B0604020202020204" pitchFamily="34" charset="0"/>
              </a:rPr>
              <a:t>Σκοπός της παρούσας εργασίας είναι να εξεταστεί:</a:t>
            </a:r>
          </a:p>
          <a:p>
            <a:pPr>
              <a:lnSpc>
                <a:spcPct val="170000"/>
              </a:lnSpc>
              <a:buClr>
                <a:schemeClr val="accent1">
                  <a:lumMod val="50000"/>
                </a:schemeClr>
              </a:buClr>
              <a:buFont typeface="Wingdings" panose="05000000000000000000" pitchFamily="2" charset="2"/>
              <a:buChar char="ü"/>
            </a:pPr>
            <a:r>
              <a:rPr lang="el-GR" dirty="0">
                <a:cs typeface="Arial" panose="020B0604020202020204" pitchFamily="34" charset="0"/>
              </a:rPr>
              <a:t>Το κατά πόσο ένα εκπαιδευτικό περιβάλλον μπορεί να επηρεάσει την επίδοση του μαθητή στην κατάκτηση του γνωστικού αντικειμένου.</a:t>
            </a:r>
          </a:p>
          <a:p>
            <a:pPr>
              <a:lnSpc>
                <a:spcPct val="170000"/>
              </a:lnSpc>
              <a:buClr>
                <a:schemeClr val="accent1">
                  <a:lumMod val="50000"/>
                </a:schemeClr>
              </a:buClr>
              <a:buFont typeface="Wingdings" panose="05000000000000000000" pitchFamily="2" charset="2"/>
              <a:buChar char="ü"/>
            </a:pPr>
            <a:r>
              <a:rPr lang="el-GR" dirty="0">
                <a:cs typeface="Arial" panose="020B0604020202020204" pitchFamily="34" charset="0"/>
              </a:rPr>
              <a:t>Αν μέσα από αυτό το περιβάλλον μπορούν ν’ αποκτηθούν ή να αναδυθούν μεταγνωστικές δεξιότητες στους συμμετέχοντες μαθητές.</a:t>
            </a:r>
          </a:p>
        </p:txBody>
      </p:sp>
      <p:pic>
        <p:nvPicPr>
          <p:cNvPr id="7" name="Εικόνα 6">
            <a:hlinkClick r:id="rId2"/>
            <a:extLst>
              <a:ext uri="{FF2B5EF4-FFF2-40B4-BE49-F238E27FC236}">
                <a16:creationId xmlns:a16="http://schemas.microsoft.com/office/drawing/2014/main" id="{5019DFC0-1F0A-4EDE-A6B4-37C06D36151F}"/>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5947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Σημειωματάριο</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8" name="Θέση περιεχομένου 4">
            <a:extLst>
              <a:ext uri="{FF2B5EF4-FFF2-40B4-BE49-F238E27FC236}">
                <a16:creationId xmlns:a16="http://schemas.microsoft.com/office/drawing/2014/main" id="{A13ED714-D4C5-4311-96AE-84E4B54F2A8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65689" y="1607446"/>
            <a:ext cx="8761343" cy="4925850"/>
          </a:xfrm>
          <a:prstGeom prst="rect">
            <a:avLst/>
          </a:prstGeom>
        </p:spPr>
      </p:pic>
      <p:sp>
        <p:nvSpPr>
          <p:cNvPr id="9" name="Οβάλ 8">
            <a:extLst>
              <a:ext uri="{FF2B5EF4-FFF2-40B4-BE49-F238E27FC236}">
                <a16:creationId xmlns:a16="http://schemas.microsoft.com/office/drawing/2014/main" id="{DD9D8228-52AF-4A96-A107-C2700B7299C2}"/>
              </a:ext>
            </a:extLst>
          </p:cNvPr>
          <p:cNvSpPr/>
          <p:nvPr/>
        </p:nvSpPr>
        <p:spPr>
          <a:xfrm>
            <a:off x="9438659" y="3429000"/>
            <a:ext cx="1288373" cy="113334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08798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Κλιπ ήχου</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8" name="Θέση περιεχομένου 4">
            <a:extLst>
              <a:ext uri="{FF2B5EF4-FFF2-40B4-BE49-F238E27FC236}">
                <a16:creationId xmlns:a16="http://schemas.microsoft.com/office/drawing/2014/main" id="{B03981DA-5126-478E-A805-E469719C5FE2}"/>
              </a:ext>
            </a:extLst>
          </p:cNvPr>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1965689" y="1607446"/>
            <a:ext cx="8761343" cy="4925850"/>
          </a:xfrm>
        </p:spPr>
      </p:pic>
      <p:sp>
        <p:nvSpPr>
          <p:cNvPr id="9" name="Οβάλ 8">
            <a:extLst>
              <a:ext uri="{FF2B5EF4-FFF2-40B4-BE49-F238E27FC236}">
                <a16:creationId xmlns:a16="http://schemas.microsoft.com/office/drawing/2014/main" id="{E888F11D-459B-4937-9E97-6C57C09A36F2}"/>
              </a:ext>
            </a:extLst>
          </p:cNvPr>
          <p:cNvSpPr/>
          <p:nvPr/>
        </p:nvSpPr>
        <p:spPr>
          <a:xfrm>
            <a:off x="2419673" y="5598050"/>
            <a:ext cx="1288373" cy="113334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25474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Υπενθύμιση στόχων</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8" name="Θέση περιεχομένου 4">
            <a:extLst>
              <a:ext uri="{FF2B5EF4-FFF2-40B4-BE49-F238E27FC236}">
                <a16:creationId xmlns:a16="http://schemas.microsoft.com/office/drawing/2014/main" id="{2BEF1D42-6B2F-4451-A01D-0F410BBF1B92}"/>
              </a:ext>
            </a:extLst>
          </p:cNvPr>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1965689" y="1607446"/>
            <a:ext cx="8761343" cy="4925850"/>
          </a:xfrm>
        </p:spPr>
      </p:pic>
      <p:sp>
        <p:nvSpPr>
          <p:cNvPr id="9" name="Οβάλ 8">
            <a:extLst>
              <a:ext uri="{FF2B5EF4-FFF2-40B4-BE49-F238E27FC236}">
                <a16:creationId xmlns:a16="http://schemas.microsoft.com/office/drawing/2014/main" id="{8B902D4E-DE38-461B-85BC-C1948E4D7028}"/>
              </a:ext>
            </a:extLst>
          </p:cNvPr>
          <p:cNvSpPr/>
          <p:nvPr/>
        </p:nvSpPr>
        <p:spPr>
          <a:xfrm>
            <a:off x="9438659" y="1725289"/>
            <a:ext cx="1288373" cy="113334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61464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Αναδυόμενα Παράθυρα με Οδηγίες</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10" name="Εικόνα 9">
            <a:extLst>
              <a:ext uri="{FF2B5EF4-FFF2-40B4-BE49-F238E27FC236}">
                <a16:creationId xmlns:a16="http://schemas.microsoft.com/office/drawing/2014/main" id="{E08A8B57-A806-42CD-8A46-12AE1A80C43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06828" y="1452173"/>
            <a:ext cx="8718997" cy="4902042"/>
          </a:xfrm>
          <a:prstGeom prst="rect">
            <a:avLst/>
          </a:prstGeom>
        </p:spPr>
      </p:pic>
      <p:sp>
        <p:nvSpPr>
          <p:cNvPr id="11" name="Ορθογώνιο 10">
            <a:extLst>
              <a:ext uri="{FF2B5EF4-FFF2-40B4-BE49-F238E27FC236}">
                <a16:creationId xmlns:a16="http://schemas.microsoft.com/office/drawing/2014/main" id="{F972EE9A-35F0-4417-8A6D-112925A5FAF8}"/>
              </a:ext>
            </a:extLst>
          </p:cNvPr>
          <p:cNvSpPr/>
          <p:nvPr/>
        </p:nvSpPr>
        <p:spPr>
          <a:xfrm>
            <a:off x="1867437" y="1893194"/>
            <a:ext cx="8087932" cy="412124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870128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Έρευνα δράσης</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graphicFrame>
        <p:nvGraphicFramePr>
          <p:cNvPr id="7" name="Θέση περιεχομένου 6">
            <a:extLst>
              <a:ext uri="{FF2B5EF4-FFF2-40B4-BE49-F238E27FC236}">
                <a16:creationId xmlns:a16="http://schemas.microsoft.com/office/drawing/2014/main" id="{37A72540-037B-4CAA-AA44-EC9F45DDF717}"/>
              </a:ext>
            </a:extLst>
          </p:cNvPr>
          <p:cNvGraphicFramePr>
            <a:graphicFrameLocks noGrp="1"/>
          </p:cNvGraphicFramePr>
          <p:nvPr>
            <p:ph idx="1"/>
            <p:extLst>
              <p:ext uri="{D42A27DB-BD31-4B8C-83A1-F6EECF244321}">
                <p14:modId xmlns:p14="http://schemas.microsoft.com/office/powerpoint/2010/main" val="2897932033"/>
              </p:ext>
            </p:extLst>
          </p:nvPr>
        </p:nvGraphicFramePr>
        <p:xfrm>
          <a:off x="295275" y="1452563"/>
          <a:ext cx="11676063" cy="50466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a:extLst>
              <a:ext uri="{FF2B5EF4-FFF2-40B4-BE49-F238E27FC236}">
                <a16:creationId xmlns:a16="http://schemas.microsoft.com/office/drawing/2014/main" id="{AE2548AB-5262-4651-8DBB-8FCCB75BBFE7}"/>
              </a:ext>
            </a:extLst>
          </p:cNvPr>
          <p:cNvSpPr txBox="1"/>
          <p:nvPr/>
        </p:nvSpPr>
        <p:spPr>
          <a:xfrm>
            <a:off x="3644721" y="6493947"/>
            <a:ext cx="6029343" cy="369332"/>
          </a:xfrm>
          <a:prstGeom prst="rect">
            <a:avLst/>
          </a:prstGeom>
          <a:noFill/>
        </p:spPr>
        <p:txBody>
          <a:bodyPr wrap="none" rtlCol="0">
            <a:spAutoFit/>
          </a:bodyPr>
          <a:lstStyle/>
          <a:p>
            <a:r>
              <a:rPr lang="el-GR" b="1"/>
              <a:t>Το μοντέλο των Kemmis &amp; Wilkinson για την έρευνα δράσης.</a:t>
            </a:r>
          </a:p>
        </p:txBody>
      </p:sp>
    </p:spTree>
    <p:extLst>
      <p:ext uri="{BB962C8B-B14F-4D97-AF65-F5344CB8AC3E}">
        <p14:creationId xmlns:p14="http://schemas.microsoft.com/office/powerpoint/2010/main" val="1100076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Γραφικός Οργανωτής</a:t>
            </a:r>
          </a:p>
        </p:txBody>
      </p:sp>
      <p:pic>
        <p:nvPicPr>
          <p:cNvPr id="4" name="Εικόνα 3">
            <a:hlinkClick r:id="rId2"/>
            <a:extLst>
              <a:ext uri="{FF2B5EF4-FFF2-40B4-BE49-F238E27FC236}">
                <a16:creationId xmlns:a16="http://schemas.microsoft.com/office/drawing/2014/main" id="{4FB21304-CFE8-49E1-B59D-3195FF0AB988}"/>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pic>
        <p:nvPicPr>
          <p:cNvPr id="6" name="Εικόνα 5">
            <a:hlinkClick r:id="rId4" action="ppaction://hlinksldjump"/>
            <a:extLst>
              <a:ext uri="{FF2B5EF4-FFF2-40B4-BE49-F238E27FC236}">
                <a16:creationId xmlns:a16="http://schemas.microsoft.com/office/drawing/2014/main" id="{6404706B-573B-49AC-847C-7E6921A0CCB9}"/>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688983" y="6451883"/>
            <a:ext cx="503017" cy="406117"/>
          </a:xfrm>
          <a:prstGeom prst="rect">
            <a:avLst/>
          </a:prstGeom>
        </p:spPr>
      </p:pic>
      <p:pic>
        <p:nvPicPr>
          <p:cNvPr id="13" name="Θέση περιεχομένου 12">
            <a:extLst>
              <a:ext uri="{FF2B5EF4-FFF2-40B4-BE49-F238E27FC236}">
                <a16:creationId xmlns:a16="http://schemas.microsoft.com/office/drawing/2014/main" id="{75827C55-5910-4729-8EC8-CF020BC14EF5}"/>
              </a:ext>
            </a:extLst>
          </p:cNvPr>
          <p:cNvPicPr>
            <a:picLocks noGrp="1" noChangeAspect="1"/>
          </p:cNvPicPr>
          <p:nvPr>
            <p:ph idx="1"/>
          </p:nvPr>
        </p:nvPicPr>
        <p:blipFill>
          <a:blip r:embed="rId7">
            <a:extLst>
              <a:ext uri="{28A0092B-C50C-407E-A947-70E740481C1C}">
                <a14:useLocalDpi xmlns:a14="http://schemas.microsoft.com/office/drawing/2010/main" val="0"/>
              </a:ext>
            </a:extLst>
          </a:blip>
          <a:stretch>
            <a:fillRect/>
          </a:stretch>
        </p:blipFill>
        <p:spPr>
          <a:xfrm>
            <a:off x="2730321" y="1407314"/>
            <a:ext cx="6555347" cy="5052305"/>
          </a:xfrm>
        </p:spPr>
      </p:pic>
      <p:sp>
        <p:nvSpPr>
          <p:cNvPr id="3" name="TextBox 2">
            <a:extLst>
              <a:ext uri="{FF2B5EF4-FFF2-40B4-BE49-F238E27FC236}">
                <a16:creationId xmlns:a16="http://schemas.microsoft.com/office/drawing/2014/main" id="{57635782-7DCC-45D4-A1E2-EE2F5A8C93D8}"/>
              </a:ext>
            </a:extLst>
          </p:cNvPr>
          <p:cNvSpPr txBox="1"/>
          <p:nvPr/>
        </p:nvSpPr>
        <p:spPr>
          <a:xfrm>
            <a:off x="10174139" y="6082551"/>
            <a:ext cx="1715213" cy="400110"/>
          </a:xfrm>
          <a:prstGeom prst="rect">
            <a:avLst/>
          </a:prstGeom>
          <a:noFill/>
        </p:spPr>
        <p:txBody>
          <a:bodyPr wrap="none" rtlCol="0">
            <a:spAutoFit/>
          </a:bodyPr>
          <a:lstStyle/>
          <a:p>
            <a:r>
              <a:rPr lang="el-GR" sz="2000" b="1" dirty="0">
                <a:solidFill>
                  <a:schemeClr val="tx1">
                    <a:lumMod val="95000"/>
                    <a:lumOff val="5000"/>
                  </a:schemeClr>
                </a:solidFill>
                <a:cs typeface="Arial" panose="020B0604020202020204" pitchFamily="34" charset="0"/>
              </a:rPr>
              <a:t>(Σπαντιδάκης)</a:t>
            </a:r>
            <a:endParaRPr lang="el-GR" sz="2000" b="1" dirty="0"/>
          </a:p>
        </p:txBody>
      </p:sp>
    </p:spTree>
    <p:extLst>
      <p:ext uri="{BB962C8B-B14F-4D97-AF65-F5344CB8AC3E}">
        <p14:creationId xmlns:p14="http://schemas.microsoft.com/office/powerpoint/2010/main" val="3414812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Συνεισφορά της παρούσας εργασίας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216794" y="1325563"/>
            <a:ext cx="11500834" cy="3876540"/>
          </a:xfrm>
        </p:spPr>
        <p:txBody>
          <a:bodyPr>
            <a:noAutofit/>
          </a:bodyPr>
          <a:lstStyle/>
          <a:p>
            <a:pPr>
              <a:lnSpc>
                <a:spcPct val="150000"/>
              </a:lnSpc>
              <a:buClr>
                <a:schemeClr val="accent1">
                  <a:lumMod val="50000"/>
                </a:schemeClr>
              </a:buClr>
              <a:buFont typeface="Wingdings" panose="05000000000000000000" pitchFamily="2" charset="2"/>
              <a:buChar char="ü"/>
            </a:pPr>
            <a:r>
              <a:rPr lang="el-GR" dirty="0">
                <a:cs typeface="Arial" panose="020B0604020202020204" pitchFamily="34" charset="0"/>
              </a:rPr>
              <a:t>Η αναγκαιότητα διερεύνησης του θέματος προκύπτει από την καταγεγραμμένη ανάγκη των μαθητών για την βελτίωση της κατανόησης του γραπτού λόγου</a:t>
            </a:r>
            <a:r>
              <a:rPr lang="en-US" dirty="0">
                <a:cs typeface="Arial" panose="020B0604020202020204" pitchFamily="34" charset="0"/>
              </a:rPr>
              <a:t> </a:t>
            </a:r>
            <a:r>
              <a:rPr lang="el-GR" dirty="0">
                <a:cs typeface="Arial" panose="020B0604020202020204" pitchFamily="34" charset="0"/>
              </a:rPr>
              <a:t>και από την ανάγκη δημιουργίας εκπαιδευτικών περιβαλλόντων μάθησης. (</a:t>
            </a:r>
            <a:r>
              <a:rPr lang="en-US" dirty="0" err="1"/>
              <a:t>Axford</a:t>
            </a:r>
            <a:r>
              <a:rPr lang="el-GR" dirty="0"/>
              <a:t>, </a:t>
            </a:r>
            <a:r>
              <a:rPr lang="en-US" dirty="0" err="1"/>
              <a:t>Harders</a:t>
            </a:r>
            <a:r>
              <a:rPr lang="el-GR" dirty="0"/>
              <a:t> και </a:t>
            </a:r>
            <a:r>
              <a:rPr lang="en-US" dirty="0"/>
              <a:t>Wise</a:t>
            </a:r>
            <a:r>
              <a:rPr lang="el-GR" dirty="0"/>
              <a:t> · Κρόκου · Βασαρμίδου</a:t>
            </a:r>
            <a:r>
              <a:rPr lang="el-GR" dirty="0">
                <a:cs typeface="Arial" panose="020B0604020202020204" pitchFamily="34" charset="0"/>
              </a:rPr>
              <a:t>)</a:t>
            </a:r>
          </a:p>
          <a:p>
            <a:pPr marL="0" indent="0">
              <a:lnSpc>
                <a:spcPct val="150000"/>
              </a:lnSpc>
              <a:buClr>
                <a:schemeClr val="accent1">
                  <a:lumMod val="50000"/>
                </a:schemeClr>
              </a:buClr>
              <a:buNone/>
            </a:pPr>
            <a:endParaRPr lang="el-GR" dirty="0">
              <a:cs typeface="Arial" panose="020B0604020202020204" pitchFamily="34" charset="0"/>
            </a:endParaRPr>
          </a:p>
          <a:p>
            <a:pPr>
              <a:lnSpc>
                <a:spcPct val="150000"/>
              </a:lnSpc>
              <a:buClr>
                <a:schemeClr val="accent1">
                  <a:lumMod val="50000"/>
                </a:schemeClr>
              </a:buClr>
              <a:buFont typeface="Wingdings" panose="05000000000000000000" pitchFamily="2" charset="2"/>
              <a:buChar char="ü"/>
            </a:pPr>
            <a:r>
              <a:rPr lang="el-GR" dirty="0">
                <a:cs typeface="Arial" panose="020B0604020202020204" pitchFamily="34" charset="0"/>
              </a:rPr>
              <a:t>Το εκπαιδευτικό υλικό που προέκυψε μπορεί να χρησιμοποιηθεί στα πλαίσια της συμπληρωματικής σχολικής ΕΞΑΕ.</a:t>
            </a:r>
          </a:p>
        </p:txBody>
      </p:sp>
      <p:pic>
        <p:nvPicPr>
          <p:cNvPr id="8" name="Εικόνα 7">
            <a:hlinkClick r:id="rId2"/>
            <a:extLst>
              <a:ext uri="{FF2B5EF4-FFF2-40B4-BE49-F238E27FC236}">
                <a16:creationId xmlns:a16="http://schemas.microsoft.com/office/drawing/2014/main" id="{12F76A0C-2DF6-4A87-84AD-D89DFB7563F7}"/>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179542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Ερευνητικά ερωτήματα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748047" y="1547446"/>
            <a:ext cx="10515600" cy="4698609"/>
          </a:xfrm>
        </p:spPr>
        <p:txBody>
          <a:bodyPr>
            <a:normAutofi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Ποιες είναι οι απόψεις των μαθητών σχετικά με τη λειτουργικότητα – αποτελεσματικότητα του περιβάλλοντος «Κατανοώντας το Αφηγηματικό Κείμενο»;</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Είναι το περιβάλλον «Κατανοώντας το Αφηγηματικό Κείμενο» αποτελεσματικό ως προς την κατάκτηση των δομικών στοιχείων της αφήγησης;</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Συμβάλλει το περιβάλλον «Κατανοώντας το Αφηγηματικό Κείμενο» στην ανάπτυξη μεταγνωστικών δεξιοτήτων;</a:t>
            </a:r>
          </a:p>
          <a:p>
            <a:pPr marL="0" indent="0">
              <a:buNone/>
            </a:pPr>
            <a:endParaRPr lang="el-GR" dirty="0"/>
          </a:p>
          <a:p>
            <a:endParaRPr lang="el-GR" dirty="0"/>
          </a:p>
        </p:txBody>
      </p:sp>
      <p:pic>
        <p:nvPicPr>
          <p:cNvPr id="4" name="Εικόνα 3">
            <a:hlinkClick r:id="rId2"/>
            <a:extLst>
              <a:ext uri="{FF2B5EF4-FFF2-40B4-BE49-F238E27FC236}">
                <a16:creationId xmlns:a16="http://schemas.microsoft.com/office/drawing/2014/main" id="{18CBB210-A677-4990-A16D-B771D96AB48B}"/>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115210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Θεωρητικό πλαίσιο</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838200" y="1517294"/>
            <a:ext cx="10515600" cy="5124801"/>
          </a:xfrm>
        </p:spPr>
        <p:txBody>
          <a:bodyPr>
            <a:normAutofit/>
          </a:bodyPr>
          <a:lstStyle/>
          <a:p>
            <a:pPr>
              <a:buClr>
                <a:schemeClr val="accent1">
                  <a:lumMod val="50000"/>
                </a:schemeClr>
              </a:buClr>
              <a:buFont typeface="Wingdings" panose="05000000000000000000" pitchFamily="2" charset="2"/>
              <a:buChar char="ü"/>
            </a:pPr>
            <a:r>
              <a:rPr lang="el-GR" b="1" dirty="0">
                <a:cs typeface="Arial" panose="020B0604020202020204" pitchFamily="34" charset="0"/>
                <a:hlinkClick r:id="rId2" action="ppaction://hlinksldjump"/>
              </a:rPr>
              <a:t>Εξ αποστάσεως εκπαίδευση και συμπληρωματική σχολική εξ αποστάσεως εκπαίδευση</a:t>
            </a:r>
            <a:endParaRPr lang="el-GR" b="1" dirty="0">
              <a:cs typeface="Arial" panose="020B0604020202020204" pitchFamily="34" charset="0"/>
            </a:endParaRPr>
          </a:p>
          <a:p>
            <a:pPr marL="0" indent="0">
              <a:buClr>
                <a:schemeClr val="accent1">
                  <a:lumMod val="50000"/>
                </a:schemeClr>
              </a:buClr>
              <a:buNone/>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b="1" dirty="0">
                <a:cs typeface="Arial" panose="020B0604020202020204" pitchFamily="34" charset="0"/>
                <a:hlinkClick r:id="rId3" action="ppaction://hlinksldjump"/>
              </a:rPr>
              <a:t>Αφηγηματικό κείμενο</a:t>
            </a:r>
            <a:endParaRPr lang="el-GR" b="1" dirty="0">
              <a:cs typeface="Arial" panose="020B0604020202020204" pitchFamily="34" charset="0"/>
            </a:endParaRPr>
          </a:p>
          <a:p>
            <a:pPr>
              <a:buClr>
                <a:schemeClr val="accent1">
                  <a:lumMod val="50000"/>
                </a:schemeClr>
              </a:buClr>
              <a:buFont typeface="Wingdings" panose="05000000000000000000" pitchFamily="2" charset="2"/>
              <a:buChar char="ü"/>
            </a:pPr>
            <a:endParaRPr lang="el-GR" b="1" dirty="0">
              <a:cs typeface="Arial" panose="020B0604020202020204" pitchFamily="34" charset="0"/>
            </a:endParaRPr>
          </a:p>
          <a:p>
            <a:pPr>
              <a:buClr>
                <a:schemeClr val="accent1">
                  <a:lumMod val="50000"/>
                </a:schemeClr>
              </a:buClr>
              <a:buFont typeface="Wingdings" panose="05000000000000000000" pitchFamily="2" charset="2"/>
              <a:buChar char="ü"/>
            </a:pPr>
            <a:r>
              <a:rPr lang="el-GR" b="1" dirty="0">
                <a:cs typeface="Arial" panose="020B0604020202020204" pitchFamily="34" charset="0"/>
                <a:hlinkClick r:id="rId4" action="ppaction://hlinksldjump"/>
              </a:rPr>
              <a:t>Αναγνωστική κατανόηση</a:t>
            </a:r>
            <a:endParaRPr lang="el-GR" b="1" dirty="0">
              <a:cs typeface="Arial" panose="020B0604020202020204" pitchFamily="34" charset="0"/>
            </a:endParaRP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b="1" dirty="0">
                <a:cs typeface="Arial" panose="020B0604020202020204" pitchFamily="34" charset="0"/>
                <a:hlinkClick r:id="rId5" action="ppaction://hlinksldjump"/>
              </a:rPr>
              <a:t>Μεταγνωστικές στρατηγικές</a:t>
            </a:r>
            <a:endParaRPr lang="el-GR" b="1" dirty="0">
              <a:cs typeface="Arial" panose="020B0604020202020204" pitchFamily="34" charset="0"/>
            </a:endParaRPr>
          </a:p>
          <a:p>
            <a:pPr>
              <a:buClr>
                <a:schemeClr val="accent1">
                  <a:lumMod val="50000"/>
                </a:schemeClr>
              </a:buClr>
              <a:buFont typeface="Wingdings" panose="05000000000000000000" pitchFamily="2" charset="2"/>
              <a:buChar char="ü"/>
            </a:pPr>
            <a:endParaRPr lang="el-GR" b="1" dirty="0">
              <a:cs typeface="Arial" panose="020B0604020202020204" pitchFamily="34" charset="0"/>
            </a:endParaRPr>
          </a:p>
          <a:p>
            <a:pPr>
              <a:buClr>
                <a:schemeClr val="accent1">
                  <a:lumMod val="50000"/>
                </a:schemeClr>
              </a:buClr>
              <a:buFont typeface="Wingdings" panose="05000000000000000000" pitchFamily="2" charset="2"/>
              <a:buChar char="ü"/>
            </a:pPr>
            <a:r>
              <a:rPr lang="el-GR" b="1" dirty="0">
                <a:cs typeface="Arial" panose="020B0604020202020204" pitchFamily="34" charset="0"/>
                <a:hlinkClick r:id="rId6" action="ppaction://hlinksldjump"/>
              </a:rPr>
              <a:t>Το μοντέλο της γνωστικής μαθητείας</a:t>
            </a: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endParaRPr lang="el-GR" dirty="0">
              <a:latin typeface="Arial" panose="020B0604020202020204" pitchFamily="34" charset="0"/>
              <a:cs typeface="Arial" panose="020B0604020202020204" pitchFamily="34" charset="0"/>
            </a:endParaRPr>
          </a:p>
        </p:txBody>
      </p:sp>
      <p:pic>
        <p:nvPicPr>
          <p:cNvPr id="4" name="Εικόνα 3">
            <a:hlinkClick r:id="rId7"/>
            <a:extLst>
              <a:ext uri="{FF2B5EF4-FFF2-40B4-BE49-F238E27FC236}">
                <a16:creationId xmlns:a16="http://schemas.microsoft.com/office/drawing/2014/main" id="{0CD56C11-B901-4C12-9BE4-98D8C9DA82F1}"/>
              </a:ext>
            </a:extLst>
          </p:cNvPr>
          <p:cNvPicPr>
            <a:picLocks noChangeAspect="1"/>
          </p:cNvPicPr>
          <p:nvPr/>
        </p:nvPicPr>
        <p:blipFill rotWithShape="1">
          <a:blip r:embed="rId8">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4160800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0"/>
            <a:ext cx="10515600" cy="1325563"/>
          </a:xfrm>
        </p:spPr>
        <p:txBody>
          <a:bodyPr/>
          <a:lstStyle/>
          <a:p>
            <a:r>
              <a:rPr lang="el-GR" b="1" dirty="0">
                <a:solidFill>
                  <a:schemeClr val="bg1"/>
                </a:solidFill>
                <a:latin typeface="+mn-lt"/>
                <a:cs typeface="Arial" panose="020B0604020202020204" pitchFamily="34" charset="0"/>
              </a:rPr>
              <a:t>Μεθοδολογία έρευνας</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818699" y="1468192"/>
            <a:ext cx="10515600" cy="5228822"/>
          </a:xfrm>
        </p:spPr>
        <p:txBody>
          <a:bodyPr>
            <a:normAutofit fontScale="92500" lnSpcReduction="20000"/>
          </a:bodyPr>
          <a:lstStyle/>
          <a:p>
            <a:pPr marL="0" indent="0">
              <a:buClr>
                <a:schemeClr val="accent1">
                  <a:lumMod val="50000"/>
                </a:schemeClr>
              </a:buClr>
              <a:buNone/>
            </a:pPr>
            <a:r>
              <a:rPr lang="el-GR" sz="3000" b="1" dirty="0">
                <a:cs typeface="Arial" panose="020B0604020202020204" pitchFamily="34" charset="0"/>
              </a:rPr>
              <a:t>Μεταβλητές</a:t>
            </a:r>
            <a:r>
              <a:rPr lang="el-GR" sz="3000" dirty="0">
                <a:cs typeface="Arial" panose="020B0604020202020204" pitchFamily="34" charset="0"/>
              </a:rPr>
              <a:t>: </a:t>
            </a:r>
          </a:p>
          <a:p>
            <a:pPr lvl="1">
              <a:buClr>
                <a:schemeClr val="accent1">
                  <a:lumMod val="50000"/>
                </a:schemeClr>
              </a:buClr>
              <a:buFont typeface="Wingdings" panose="05000000000000000000" pitchFamily="2" charset="2"/>
              <a:buChar char="ü"/>
            </a:pPr>
            <a:r>
              <a:rPr lang="el-GR" sz="3000" u="sng" dirty="0">
                <a:cs typeface="Arial" panose="020B0604020202020204" pitchFamily="34" charset="0"/>
              </a:rPr>
              <a:t>δομικά</a:t>
            </a:r>
            <a:r>
              <a:rPr lang="el-GR" sz="3000" dirty="0">
                <a:cs typeface="Arial" panose="020B0604020202020204" pitchFamily="34" charset="0"/>
              </a:rPr>
              <a:t> </a:t>
            </a:r>
            <a:r>
              <a:rPr lang="el-GR" sz="3000" u="sng" dirty="0">
                <a:cs typeface="Arial" panose="020B0604020202020204" pitchFamily="34" charset="0"/>
              </a:rPr>
              <a:t>στοιχεία</a:t>
            </a:r>
            <a:r>
              <a:rPr lang="el-GR" sz="3000" dirty="0">
                <a:cs typeface="Arial" panose="020B0604020202020204" pitchFamily="34" charset="0"/>
              </a:rPr>
              <a:t> </a:t>
            </a:r>
            <a:r>
              <a:rPr lang="el-GR" sz="3000" u="sng" dirty="0">
                <a:cs typeface="Arial" panose="020B0604020202020204" pitchFamily="34" charset="0"/>
              </a:rPr>
              <a:t>αφηγηματικού</a:t>
            </a:r>
            <a:r>
              <a:rPr lang="el-GR" sz="3000" dirty="0">
                <a:cs typeface="Arial" panose="020B0604020202020204" pitchFamily="34" charset="0"/>
              </a:rPr>
              <a:t> </a:t>
            </a:r>
            <a:r>
              <a:rPr lang="el-GR" sz="3000" u="sng" dirty="0">
                <a:cs typeface="Arial" panose="020B0604020202020204" pitchFamily="34" charset="0"/>
              </a:rPr>
              <a:t>κειμένου</a:t>
            </a:r>
            <a:r>
              <a:rPr lang="el-GR" sz="3000" dirty="0">
                <a:cs typeface="Arial" panose="020B0604020202020204" pitchFamily="34" charset="0"/>
              </a:rPr>
              <a:t> (κανόνας 6«π», 2«τι» και 1«γιατί»)</a:t>
            </a:r>
          </a:p>
          <a:p>
            <a:pPr lvl="1">
              <a:buClr>
                <a:schemeClr val="accent1">
                  <a:lumMod val="50000"/>
                </a:schemeClr>
              </a:buClr>
              <a:buFont typeface="Wingdings" panose="05000000000000000000" pitchFamily="2" charset="2"/>
              <a:buChar char="ü"/>
            </a:pPr>
            <a:r>
              <a:rPr lang="el-GR" sz="3000" u="sng" dirty="0">
                <a:cs typeface="Arial" panose="020B0604020202020204" pitchFamily="34" charset="0"/>
              </a:rPr>
              <a:t>μεταγνωστικές</a:t>
            </a:r>
            <a:r>
              <a:rPr lang="el-GR" sz="3000" dirty="0">
                <a:cs typeface="Arial" panose="020B0604020202020204" pitchFamily="34" charset="0"/>
              </a:rPr>
              <a:t> </a:t>
            </a:r>
            <a:r>
              <a:rPr lang="el-GR" sz="3000" u="sng" dirty="0">
                <a:cs typeface="Arial" panose="020B0604020202020204" pitchFamily="34" charset="0"/>
              </a:rPr>
              <a:t>δεξιότητες</a:t>
            </a:r>
            <a:r>
              <a:rPr lang="el-GR" sz="3000" dirty="0">
                <a:cs typeface="Arial" panose="020B0604020202020204" pitchFamily="34" charset="0"/>
              </a:rPr>
              <a:t> (στρατηγικές πριν, κατά και μετά την ανάγνωση)</a:t>
            </a:r>
            <a:endParaRPr lang="el-GR" sz="3000" b="1" dirty="0">
              <a:cs typeface="Arial" panose="020B0604020202020204" pitchFamily="34" charset="0"/>
            </a:endParaRPr>
          </a:p>
          <a:p>
            <a:pPr marL="0" indent="0">
              <a:buClr>
                <a:schemeClr val="accent1">
                  <a:lumMod val="50000"/>
                </a:schemeClr>
              </a:buClr>
              <a:buNone/>
            </a:pPr>
            <a:r>
              <a:rPr lang="el-GR" sz="3000" b="1" dirty="0">
                <a:cs typeface="Arial" panose="020B0604020202020204" pitchFamily="34" charset="0"/>
              </a:rPr>
              <a:t>Δείγμα</a:t>
            </a:r>
            <a:r>
              <a:rPr lang="el-GR" sz="3000" dirty="0">
                <a:cs typeface="Arial" panose="020B0604020202020204" pitchFamily="34" charset="0"/>
              </a:rPr>
              <a:t>: </a:t>
            </a:r>
          </a:p>
          <a:p>
            <a:pPr lvl="1">
              <a:buClr>
                <a:schemeClr val="accent1">
                  <a:lumMod val="50000"/>
                </a:schemeClr>
              </a:buClr>
              <a:buFont typeface="Wingdings" panose="05000000000000000000" pitchFamily="2" charset="2"/>
              <a:buChar char="ü"/>
            </a:pPr>
            <a:r>
              <a:rPr lang="el-GR" sz="3000" dirty="0">
                <a:cs typeface="Arial" panose="020B0604020202020204" pitchFamily="34" charset="0"/>
              </a:rPr>
              <a:t>7 μαθητές της Στ’ (5 αγόρια + 2 κορίτσια) με γνωμάτευση από ΚΕ.Δ.Δ.Υ. που ανέφερε δυσκολίες στην αναγνωστική κατανόηση</a:t>
            </a:r>
            <a:endParaRPr lang="en-US" sz="3000" dirty="0">
              <a:cs typeface="Arial" panose="020B0604020202020204" pitchFamily="34" charset="0"/>
            </a:endParaRPr>
          </a:p>
          <a:p>
            <a:pPr marL="0" indent="0">
              <a:buClr>
                <a:schemeClr val="accent1">
                  <a:lumMod val="50000"/>
                </a:schemeClr>
              </a:buClr>
              <a:buNone/>
            </a:pPr>
            <a:r>
              <a:rPr lang="el-GR" sz="3000" b="1" dirty="0">
                <a:cs typeface="Arial" panose="020B0604020202020204" pitchFamily="34" charset="0"/>
              </a:rPr>
              <a:t>Έρευνα δράσης</a:t>
            </a:r>
            <a:r>
              <a:rPr lang="el-GR" sz="3000" dirty="0">
                <a:cs typeface="Arial" panose="020B0604020202020204" pitchFamily="34" charset="0"/>
              </a:rPr>
              <a:t>:</a:t>
            </a:r>
          </a:p>
          <a:p>
            <a:pPr lvl="1">
              <a:buClr>
                <a:schemeClr val="accent1">
                  <a:lumMod val="50000"/>
                </a:schemeClr>
              </a:buClr>
              <a:buFont typeface="Wingdings" panose="05000000000000000000" pitchFamily="2" charset="2"/>
              <a:buChar char="ü"/>
            </a:pPr>
            <a:r>
              <a:rPr lang="el-GR" sz="3000" dirty="0">
                <a:cs typeface="Arial" panose="020B0604020202020204" pitchFamily="34" charset="0"/>
              </a:rPr>
              <a:t>5 διδασκαλίες δομημένες στις </a:t>
            </a:r>
            <a:r>
              <a:rPr lang="el-GR" sz="3000" dirty="0">
                <a:cs typeface="Arial" panose="020B0604020202020204" pitchFamily="34" charset="0"/>
                <a:hlinkClick r:id="rId3" action="ppaction://hlinksldjump"/>
              </a:rPr>
              <a:t>φάσεις</a:t>
            </a:r>
            <a:r>
              <a:rPr lang="el-GR" sz="3000" dirty="0">
                <a:cs typeface="Arial" panose="020B0604020202020204" pitchFamily="34" charset="0"/>
              </a:rPr>
              <a:t> του σχεδιασμού, της δράσης, της παρατήρησης και του </a:t>
            </a:r>
            <a:r>
              <a:rPr lang="el-GR" sz="3000" dirty="0" err="1">
                <a:cs typeface="Arial" panose="020B0604020202020204" pitchFamily="34" charset="0"/>
              </a:rPr>
              <a:t>αναστοχασμού</a:t>
            </a:r>
            <a:r>
              <a:rPr lang="el-GR" sz="3000" dirty="0">
                <a:cs typeface="Arial" panose="020B0604020202020204" pitchFamily="34" charset="0"/>
              </a:rPr>
              <a:t> </a:t>
            </a:r>
          </a:p>
          <a:p>
            <a:pPr marL="0" indent="0">
              <a:buClr>
                <a:schemeClr val="accent1">
                  <a:lumMod val="50000"/>
                </a:schemeClr>
              </a:buClr>
              <a:buNone/>
            </a:pPr>
            <a:r>
              <a:rPr lang="el-GR" sz="3000" b="1" dirty="0">
                <a:cs typeface="Arial" panose="020B0604020202020204" pitchFamily="34" charset="0"/>
              </a:rPr>
              <a:t>Μέθοδοι συλλογής δεδομένων</a:t>
            </a:r>
            <a:r>
              <a:rPr lang="el-GR" sz="3000" dirty="0">
                <a:cs typeface="Arial" panose="020B0604020202020204" pitchFamily="34" charset="0"/>
              </a:rPr>
              <a:t>:</a:t>
            </a:r>
          </a:p>
          <a:p>
            <a:pPr lvl="1">
              <a:buClr>
                <a:schemeClr val="accent1">
                  <a:lumMod val="50000"/>
                </a:schemeClr>
              </a:buClr>
              <a:buFont typeface="Wingdings" panose="05000000000000000000" pitchFamily="2" charset="2"/>
              <a:buChar char="ü"/>
            </a:pPr>
            <a:r>
              <a:rPr lang="el-GR" sz="3000" dirty="0">
                <a:cs typeface="Arial" panose="020B0604020202020204" pitchFamily="34" charset="0"/>
              </a:rPr>
              <a:t>Παρατήρηση του εκπαιδευτικού μέσα στην τάξη</a:t>
            </a:r>
          </a:p>
          <a:p>
            <a:pPr lvl="1">
              <a:buClr>
                <a:schemeClr val="accent1">
                  <a:lumMod val="50000"/>
                </a:schemeClr>
              </a:buClr>
              <a:buFont typeface="Wingdings" panose="05000000000000000000" pitchFamily="2" charset="2"/>
              <a:buChar char="ü"/>
            </a:pPr>
            <a:r>
              <a:rPr lang="el-GR" sz="3000" dirty="0" err="1">
                <a:cs typeface="Arial" panose="020B0604020202020204" pitchFamily="34" charset="0"/>
              </a:rPr>
              <a:t>Ημί</a:t>
            </a:r>
            <a:r>
              <a:rPr lang="el-GR" sz="3000" dirty="0">
                <a:cs typeface="Arial" panose="020B0604020202020204" pitchFamily="34" charset="0"/>
              </a:rPr>
              <a:t>-δομημένη συνέντευξη</a:t>
            </a:r>
          </a:p>
          <a:p>
            <a:pPr lvl="1">
              <a:buClr>
                <a:schemeClr val="accent1">
                  <a:lumMod val="50000"/>
                </a:schemeClr>
              </a:buClr>
              <a:buFont typeface="Wingdings" panose="05000000000000000000" pitchFamily="2" charset="2"/>
              <a:buChar char="ü"/>
            </a:pPr>
            <a:endParaRPr lang="el-GR" dirty="0">
              <a:latin typeface="Arial" panose="020B0604020202020204" pitchFamily="34" charset="0"/>
              <a:cs typeface="Arial" panose="020B0604020202020204" pitchFamily="34" charset="0"/>
            </a:endParaRPr>
          </a:p>
          <a:p>
            <a:pPr marL="0" indent="0">
              <a:buNone/>
            </a:pPr>
            <a:endParaRPr lang="el-GR" dirty="0"/>
          </a:p>
          <a:p>
            <a:pPr marL="0" indent="0">
              <a:buNone/>
            </a:pPr>
            <a:endParaRPr lang="el-GR" dirty="0"/>
          </a:p>
        </p:txBody>
      </p:sp>
      <p:pic>
        <p:nvPicPr>
          <p:cNvPr id="4" name="Εικόνα 3">
            <a:hlinkClick r:id="rId4"/>
            <a:extLst>
              <a:ext uri="{FF2B5EF4-FFF2-40B4-BE49-F238E27FC236}">
                <a16:creationId xmlns:a16="http://schemas.microsoft.com/office/drawing/2014/main" id="{DB5E9B37-2BDB-4E85-8198-9F5DE7DAD4C0}"/>
              </a:ext>
            </a:extLst>
          </p:cNvPr>
          <p:cNvPicPr>
            <a:picLocks noChangeAspect="1"/>
          </p:cNvPicPr>
          <p:nvPr/>
        </p:nvPicPr>
        <p:blipFill rotWithShape="1">
          <a:blip r:embed="rId5">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1789262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126610"/>
            <a:ext cx="10515600" cy="1325563"/>
          </a:xfrm>
        </p:spPr>
        <p:txBody>
          <a:bodyPr>
            <a:normAutofit/>
          </a:bodyPr>
          <a:lstStyle/>
          <a:p>
            <a:r>
              <a:rPr lang="el-GR" b="1" dirty="0">
                <a:solidFill>
                  <a:schemeClr val="bg1"/>
                </a:solidFill>
                <a:latin typeface="+mn-lt"/>
                <a:cs typeface="Arial" panose="020B0604020202020204" pitchFamily="34" charset="0"/>
              </a:rPr>
              <a:t>Το εκπαιδευτικό περιβάλλον «Κατανοώντας το αφηγηματικό Κείμενο»</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748047" y="1893194"/>
            <a:ext cx="10515600" cy="3812147"/>
          </a:xfrm>
        </p:spPr>
        <p:txBody>
          <a:bodyPr>
            <a:normAutofit/>
          </a:bodyPr>
          <a:lstStyle/>
          <a:p>
            <a:pPr>
              <a:buClr>
                <a:schemeClr val="accent1">
                  <a:lumMod val="50000"/>
                </a:schemeClr>
              </a:buClr>
              <a:buFont typeface="Wingdings" panose="05000000000000000000" pitchFamily="2" charset="2"/>
              <a:buChar char="ü"/>
            </a:pPr>
            <a:r>
              <a:rPr lang="el-GR" dirty="0">
                <a:cs typeface="Arial" panose="020B0604020202020204" pitchFamily="34" charset="0"/>
              </a:rPr>
              <a:t>Ο σχεδιασμός του έγινε με βάση το </a:t>
            </a:r>
            <a:r>
              <a:rPr lang="el-GR" b="1" dirty="0">
                <a:cs typeface="Arial" panose="020B0604020202020204" pitchFamily="34" charset="0"/>
                <a:hlinkClick r:id="rId2" action="ppaction://hlinksldjump"/>
              </a:rPr>
              <a:t>Συνδυαστικό Δυναμικό Μοντέλο Γλωσσικής Μάθησης</a:t>
            </a:r>
            <a:r>
              <a:rPr lang="el-GR" dirty="0">
                <a:cs typeface="Arial" panose="020B0604020202020204" pitchFamily="34" charset="0"/>
              </a:rPr>
              <a:t> του Ε.ΔΙΑ.Μ.ΜΕ. </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Συμμορφώνεται με τις </a:t>
            </a:r>
            <a:r>
              <a:rPr lang="el-GR" b="1" dirty="0">
                <a:cs typeface="Arial" panose="020B0604020202020204" pitchFamily="34" charset="0"/>
                <a:hlinkClick r:id="rId3" action="ppaction://hlinksldjump"/>
              </a:rPr>
              <a:t>αρχές σχεδιασμού πολυμεσικών περιβαλλόντων</a:t>
            </a:r>
            <a:r>
              <a:rPr lang="el-GR" dirty="0">
                <a:cs typeface="Arial" panose="020B0604020202020204" pitchFamily="34" charset="0"/>
              </a:rPr>
              <a:t>. </a:t>
            </a:r>
          </a:p>
          <a:p>
            <a:pPr>
              <a:buClr>
                <a:schemeClr val="accent1">
                  <a:lumMod val="50000"/>
                </a:schemeClr>
              </a:buClr>
              <a:buFont typeface="Wingdings" panose="05000000000000000000" pitchFamily="2" charset="2"/>
              <a:buChar char="ü"/>
            </a:pPr>
            <a:endParaRPr lang="el-GR" dirty="0">
              <a:cs typeface="Arial" panose="020B0604020202020204" pitchFamily="34" charset="0"/>
            </a:endParaRPr>
          </a:p>
          <a:p>
            <a:pPr>
              <a:buClr>
                <a:schemeClr val="accent1">
                  <a:lumMod val="50000"/>
                </a:schemeClr>
              </a:buClr>
              <a:buFont typeface="Wingdings" panose="05000000000000000000" pitchFamily="2" charset="2"/>
              <a:buChar char="ü"/>
            </a:pPr>
            <a:r>
              <a:rPr lang="el-GR" dirty="0">
                <a:cs typeface="Arial" panose="020B0604020202020204" pitchFamily="34" charset="0"/>
              </a:rPr>
              <a:t>Η διδασκαλία του υλικού σχεδιάστηκε με βάση  το μοντέλο της </a:t>
            </a:r>
            <a:r>
              <a:rPr lang="el-GR" b="1" dirty="0">
                <a:cs typeface="Arial" panose="020B0604020202020204" pitchFamily="34" charset="0"/>
                <a:hlinkClick r:id="rId4" action="ppaction://hlinksldjump"/>
              </a:rPr>
              <a:t>γνωστικής μαθητείας</a:t>
            </a:r>
            <a:r>
              <a:rPr lang="el-GR" dirty="0">
                <a:cs typeface="Arial" panose="020B0604020202020204" pitchFamily="34" charset="0"/>
              </a:rPr>
              <a:t>.</a:t>
            </a:r>
          </a:p>
        </p:txBody>
      </p:sp>
      <p:pic>
        <p:nvPicPr>
          <p:cNvPr id="4" name="Εικόνα 3">
            <a:hlinkClick r:id="rId5"/>
            <a:extLst>
              <a:ext uri="{FF2B5EF4-FFF2-40B4-BE49-F238E27FC236}">
                <a16:creationId xmlns:a16="http://schemas.microsoft.com/office/drawing/2014/main" id="{5BF8286E-9A08-463F-8171-D79FE2A42B98}"/>
              </a:ext>
            </a:extLst>
          </p:cNvPr>
          <p:cNvPicPr>
            <a:picLocks noChangeAspect="1"/>
          </p:cNvPicPr>
          <p:nvPr/>
        </p:nvPicPr>
        <p:blipFill rotWithShape="1">
          <a:blip r:embed="rId6">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75871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7C383-F889-430E-881C-789767A9B37B}"/>
              </a:ext>
            </a:extLst>
          </p:cNvPr>
          <p:cNvSpPr>
            <a:spLocks noGrp="1"/>
          </p:cNvSpPr>
          <p:nvPr>
            <p:ph type="title"/>
          </p:nvPr>
        </p:nvSpPr>
        <p:spPr>
          <a:xfrm>
            <a:off x="0" y="51996"/>
            <a:ext cx="10515600" cy="1325563"/>
          </a:xfrm>
        </p:spPr>
        <p:txBody>
          <a:bodyPr/>
          <a:lstStyle/>
          <a:p>
            <a:r>
              <a:rPr lang="el-GR" b="1" dirty="0">
                <a:solidFill>
                  <a:schemeClr val="bg1"/>
                </a:solidFill>
                <a:latin typeface="+mn-lt"/>
                <a:cs typeface="Arial" panose="020B0604020202020204" pitchFamily="34" charset="0"/>
              </a:rPr>
              <a:t>Αποτελέσματα για το πρώτο ερευνητικό ερώτημα</a:t>
            </a:r>
          </a:p>
        </p:txBody>
      </p:sp>
      <p:sp>
        <p:nvSpPr>
          <p:cNvPr id="3" name="Θέση περιεχομένου 2">
            <a:extLst>
              <a:ext uri="{FF2B5EF4-FFF2-40B4-BE49-F238E27FC236}">
                <a16:creationId xmlns:a16="http://schemas.microsoft.com/office/drawing/2014/main" id="{3C2D4566-EFD4-4E90-942A-651D3D0F42B2}"/>
              </a:ext>
            </a:extLst>
          </p:cNvPr>
          <p:cNvSpPr>
            <a:spLocks noGrp="1"/>
          </p:cNvSpPr>
          <p:nvPr>
            <p:ph idx="1"/>
          </p:nvPr>
        </p:nvSpPr>
        <p:spPr>
          <a:xfrm>
            <a:off x="0" y="1429555"/>
            <a:ext cx="12192000" cy="5074276"/>
          </a:xfrm>
        </p:spPr>
        <p:txBody>
          <a:bodyPr>
            <a:normAutofit/>
          </a:bodyPr>
          <a:lstStyle/>
          <a:p>
            <a:pPr marL="0" indent="0">
              <a:buClr>
                <a:schemeClr val="accent1">
                  <a:lumMod val="50000"/>
                </a:schemeClr>
              </a:buClr>
              <a:buNone/>
            </a:pPr>
            <a:r>
              <a:rPr lang="el-GR" b="1" dirty="0">
                <a:cs typeface="Arial" panose="020B0604020202020204" pitchFamily="34" charset="0"/>
              </a:rPr>
              <a:t>Ποιες είναι οι απόψεις των μαθητών σχετικά με τη λειτουργικότητα – αποτελεσματικότητα του περιβάλλοντος «Κατανοώντας το Αφηγηματικό Κείμενο»;</a:t>
            </a:r>
          </a:p>
          <a:p>
            <a:pPr marL="0" indent="0">
              <a:buClr>
                <a:schemeClr val="accent1">
                  <a:lumMod val="50000"/>
                </a:schemeClr>
              </a:buClr>
              <a:buNone/>
            </a:pPr>
            <a:endParaRPr lang="el-GR" b="1" dirty="0">
              <a:cs typeface="Arial" panose="020B0604020202020204" pitchFamily="34" charset="0"/>
            </a:endParaRPr>
          </a:p>
          <a:p>
            <a:pPr marL="0" indent="0">
              <a:buClr>
                <a:schemeClr val="accent1">
                  <a:lumMod val="50000"/>
                </a:schemeClr>
              </a:buClr>
              <a:buNone/>
            </a:pPr>
            <a:r>
              <a:rPr lang="el-GR" sz="2800" dirty="0">
                <a:cs typeface="Arial" panose="020B0604020202020204" pitchFamily="34" charset="0"/>
              </a:rPr>
              <a:t>Οι απόψεις των μαθητών φαίνεται να είναι κατά βάση θετικές. Εστιάζουν στις διαφορετικές πτυχές του νέου είδους διδασκαλίας και στο αν είναι πιο εποικοδομητικές σε σχέση με τη συμβατικού τύπου διδασκαλία. Οι αρνητικές απόψεις έχουν να κάνουν με τεχνικής φύσης δυσκολίες και κάποιες φορές με το επίπεδο δυσκολίας των δραστηριοτήτων και της μεταξύ τους επικοινωνίας. </a:t>
            </a:r>
          </a:p>
          <a:p>
            <a:pPr marL="0" indent="0">
              <a:buNone/>
            </a:pPr>
            <a:endParaRPr lang="el-GR" dirty="0"/>
          </a:p>
        </p:txBody>
      </p:sp>
      <p:pic>
        <p:nvPicPr>
          <p:cNvPr id="4" name="Εικόνα 3">
            <a:hlinkClick r:id="rId2"/>
            <a:extLst>
              <a:ext uri="{FF2B5EF4-FFF2-40B4-BE49-F238E27FC236}">
                <a16:creationId xmlns:a16="http://schemas.microsoft.com/office/drawing/2014/main" id="{984F67A2-FA1A-4412-86F4-35D9992DC162}"/>
              </a:ext>
            </a:extLst>
          </p:cNvPr>
          <p:cNvPicPr>
            <a:picLocks noChangeAspect="1"/>
          </p:cNvPicPr>
          <p:nvPr/>
        </p:nvPicPr>
        <p:blipFill rotWithShape="1">
          <a:blip r:embed="rId3">
            <a:extLst>
              <a:ext uri="{28A0092B-C50C-407E-A947-70E740481C1C}">
                <a14:useLocalDpi xmlns:a14="http://schemas.microsoft.com/office/drawing/2010/main" val="0"/>
              </a:ext>
            </a:extLst>
          </a:blip>
          <a:srcRect l="8028" t="8731" r="71690" b="35824"/>
          <a:stretch/>
        </p:blipFill>
        <p:spPr>
          <a:xfrm>
            <a:off x="10424192" y="0"/>
            <a:ext cx="1021016" cy="1570016"/>
          </a:xfrm>
          <a:prstGeom prst="rect">
            <a:avLst/>
          </a:prstGeom>
        </p:spPr>
      </p:pic>
    </p:spTree>
    <p:extLst>
      <p:ext uri="{BB962C8B-B14F-4D97-AF65-F5344CB8AC3E}">
        <p14:creationId xmlns:p14="http://schemas.microsoft.com/office/powerpoint/2010/main" val="286669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3019</TotalTime>
  <Words>1645</Words>
  <Application>Microsoft Office PowerPoint</Application>
  <PresentationFormat>Ευρεία οθόνη</PresentationFormat>
  <Paragraphs>211</Paragraphs>
  <Slides>35</Slides>
  <Notes>2</Notes>
  <HiddenSlides>20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35</vt:i4>
      </vt:variant>
    </vt:vector>
  </HeadingPairs>
  <TitlesOfParts>
    <vt:vector size="40" baseType="lpstr">
      <vt:lpstr>Arial</vt:lpstr>
      <vt:lpstr>Calibri</vt:lpstr>
      <vt:lpstr>Calibri Light</vt:lpstr>
      <vt:lpstr>Wingdings</vt:lpstr>
      <vt:lpstr>Θέμα του Office</vt:lpstr>
      <vt:lpstr>Δημιουργία εκπαιδευτικού υλικού για την κατανόηση του αφηγηματικού κειμένου με τίτλο: «Κατανοώντας το Αφηγηματικό κείμενο»</vt:lpstr>
      <vt:lpstr>Δομή Παρουσίασης</vt:lpstr>
      <vt:lpstr>Σκοπός</vt:lpstr>
      <vt:lpstr>Συνεισφορά της παρούσας εργασίας</vt:lpstr>
      <vt:lpstr>Ερευνητικά ερωτήματα</vt:lpstr>
      <vt:lpstr>Θεωρητικό πλαίσιο</vt:lpstr>
      <vt:lpstr>Μεθοδολογία έρευνας</vt:lpstr>
      <vt:lpstr>Το εκπαιδευτικό περιβάλλον «Κατανοώντας το αφηγηματικό Κείμενο»</vt:lpstr>
      <vt:lpstr>Αποτελέσματα για το πρώτο ερευνητικό ερώτημα</vt:lpstr>
      <vt:lpstr>Αποτελέσματα για το δεύτερο ερευνητικό ερώτημα</vt:lpstr>
      <vt:lpstr>Αποτελέσματα για το τρίτο ερευνητικό ερώτημα</vt:lpstr>
      <vt:lpstr>Συμπεράσματα</vt:lpstr>
      <vt:lpstr>Περιορισμοί έρευνας</vt:lpstr>
      <vt:lpstr>Προτάσεις για μελλοντική έρευνα</vt:lpstr>
      <vt:lpstr>Ευχαριστώ για την προσοχή σας</vt:lpstr>
      <vt:lpstr>Εξ αποστάσεως εκπαίδευση και συμπληρωματική σχολική εξ αποστάσεως εκπαίδευση</vt:lpstr>
      <vt:lpstr>Αφηγηματικό Κείμενο</vt:lpstr>
      <vt:lpstr>Αναγνωστική κατανόηση</vt:lpstr>
      <vt:lpstr>Μεταγνωστικές στρατηγικές</vt:lpstr>
      <vt:lpstr>Γνωστική μαθητεία</vt:lpstr>
      <vt:lpstr>Σχεδιασμός με βάση το Συνδυαστικό Δυναμικό Μοντέλο Γλωσσικής Μάθησης</vt:lpstr>
      <vt:lpstr>Αρχές σχεδιασμού πολυμεσικών περιβαλλόντων</vt:lpstr>
      <vt:lpstr>Διδασκαλία με βάση το μοντέλο της γνωστικής μαθητείας</vt:lpstr>
      <vt:lpstr>Ο κανόνας των 6Π, 2Τι και 1 Γιατί</vt:lpstr>
      <vt:lpstr>Στρατηγικές πριν την ανάγνωση</vt:lpstr>
      <vt:lpstr>Στρατηγικές κατά την ανάγνωση</vt:lpstr>
      <vt:lpstr>Στρατηγικές μετά την ανάγνωση</vt:lpstr>
      <vt:lpstr>Διαδικαστικές διευκολύνσεις</vt:lpstr>
      <vt:lpstr>Σύγχρονη και ασύγχρονη επικοινωνία</vt:lpstr>
      <vt:lpstr>Σημειωματάριο</vt:lpstr>
      <vt:lpstr>Κλιπ ήχου</vt:lpstr>
      <vt:lpstr>Υπενθύμιση στόχων</vt:lpstr>
      <vt:lpstr>Αναδυόμενα Παράθυρα με Οδηγίες</vt:lpstr>
      <vt:lpstr>Έρευνα δράσης</vt:lpstr>
      <vt:lpstr>Γραφικός Οργανωτής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Δημιουργία εκπαιδευτικού υλικού για την κατανόηση του αφηγηματικού κειμένου με τίτλο: «Κατανοώντας το Αφηγηματικό κείμενο»</dc:title>
  <dc:creator>Savvas K.</dc:creator>
  <cp:lastModifiedBy>Savvas K.</cp:lastModifiedBy>
  <cp:revision>125</cp:revision>
  <cp:lastPrinted>2018-11-03T14:34:22Z</cp:lastPrinted>
  <dcterms:created xsi:type="dcterms:W3CDTF">2018-10-27T10:26:02Z</dcterms:created>
  <dcterms:modified xsi:type="dcterms:W3CDTF">2018-12-07T21:40:32Z</dcterms:modified>
</cp:coreProperties>
</file>