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diagrams/colors11.xml" ContentType="application/vnd.openxmlformats-officedocument.drawingml.diagramColors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notesSlides/notesSlide37.xml" ContentType="application/vnd.openxmlformats-officedocument.presentationml.notes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44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470" r:id="rId1"/>
  </p:sldMasterIdLst>
  <p:notesMasterIdLst>
    <p:notesMasterId r:id="rId52"/>
  </p:notesMasterIdLst>
  <p:sldIdLst>
    <p:sldId id="1482" r:id="rId2"/>
    <p:sldId id="2013" r:id="rId3"/>
    <p:sldId id="2020" r:id="rId4"/>
    <p:sldId id="2012" r:id="rId5"/>
    <p:sldId id="2024" r:id="rId6"/>
    <p:sldId id="2025" r:id="rId7"/>
    <p:sldId id="2066" r:id="rId8"/>
    <p:sldId id="2016" r:id="rId9"/>
    <p:sldId id="2044" r:id="rId10"/>
    <p:sldId id="2045" r:id="rId11"/>
    <p:sldId id="2046" r:id="rId12"/>
    <p:sldId id="2065" r:id="rId13"/>
    <p:sldId id="2047" r:id="rId14"/>
    <p:sldId id="2048" r:id="rId15"/>
    <p:sldId id="2070" r:id="rId16"/>
    <p:sldId id="2049" r:id="rId17"/>
    <p:sldId id="2050" r:id="rId18"/>
    <p:sldId id="2051" r:id="rId19"/>
    <p:sldId id="2052" r:id="rId20"/>
    <p:sldId id="2053" r:id="rId21"/>
    <p:sldId id="2054" r:id="rId22"/>
    <p:sldId id="2056" r:id="rId23"/>
    <p:sldId id="2057" r:id="rId24"/>
    <p:sldId id="2058" r:id="rId25"/>
    <p:sldId id="2060" r:id="rId26"/>
    <p:sldId id="2059" r:id="rId27"/>
    <p:sldId id="2061" r:id="rId28"/>
    <p:sldId id="2014" r:id="rId29"/>
    <p:sldId id="2023" r:id="rId30"/>
    <p:sldId id="2026" r:id="rId31"/>
    <p:sldId id="2064" r:id="rId32"/>
    <p:sldId id="2067" r:id="rId33"/>
    <p:sldId id="2017" r:id="rId34"/>
    <p:sldId id="2030" r:id="rId35"/>
    <p:sldId id="2031" r:id="rId36"/>
    <p:sldId id="2032" r:id="rId37"/>
    <p:sldId id="2033" r:id="rId38"/>
    <p:sldId id="2034" r:id="rId39"/>
    <p:sldId id="2035" r:id="rId40"/>
    <p:sldId id="2036" r:id="rId41"/>
    <p:sldId id="2028" r:id="rId42"/>
    <p:sldId id="2027" r:id="rId43"/>
    <p:sldId id="2037" r:id="rId44"/>
    <p:sldId id="2038" r:id="rId45"/>
    <p:sldId id="2040" r:id="rId46"/>
    <p:sldId id="2029" r:id="rId47"/>
    <p:sldId id="2018" r:id="rId48"/>
    <p:sldId id="2063" r:id="rId49"/>
    <p:sldId id="2068" r:id="rId50"/>
    <p:sldId id="2019" r:id="rId51"/>
  </p:sldIdLst>
  <p:sldSz cx="9144000" cy="6858000" type="screen4x3"/>
  <p:notesSz cx="6858000" cy="97345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RV" lastIdx="2" clrIdx="0">
    <p:extLst>
      <p:ext uri="{19B8F6BF-5375-455C-9EA6-DF929625EA0E}">
        <p15:presenceInfo xmlns:p15="http://schemas.microsoft.com/office/powerpoint/2012/main" xmlns="" userId="revie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31B1B"/>
    <a:srgbClr val="FFA54B"/>
    <a:srgbClr val="F7B339"/>
    <a:srgbClr val="90CCAF"/>
    <a:srgbClr val="FFFFCC"/>
    <a:srgbClr val="EDBE9B"/>
    <a:srgbClr val="ADDB7B"/>
    <a:srgbClr val="F4F694"/>
    <a:srgbClr val="FFAD5B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8704" autoAdjust="0"/>
    <p:restoredTop sz="67034" autoAdjust="0"/>
  </p:normalViewPr>
  <p:slideViewPr>
    <p:cSldViewPr>
      <p:cViewPr>
        <p:scale>
          <a:sx n="50" d="100"/>
          <a:sy n="50" d="100"/>
        </p:scale>
        <p:origin x="-2242" y="-18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89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44"/>
    </p:cViewPr>
  </p:sorterViewPr>
  <p:notesViewPr>
    <p:cSldViewPr>
      <p:cViewPr varScale="1">
        <p:scale>
          <a:sx n="81" d="100"/>
          <a:sy n="81" d="100"/>
        </p:scale>
        <p:origin x="3894" y="8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ly1\OneDrive\Desktop\&#935;&#945;&#961;&#940;\&#913;&#960;&#945;&#957;&#964;&#951;&#963;&#949;&#953;&#962;%20&#928;&#917;70%20&#957;&#949;&#95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ly1\OneDrive\Desktop\&#935;&#945;&#961;&#940;\&#913;&#960;&#945;&#957;&#964;&#951;&#963;&#949;&#953;&#962;%20&#928;&#917;70%20&#957;&#949;&#95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ly1\OneDrive\Desktop\&#935;&#945;&#961;&#940;\&#913;&#960;&#945;&#957;&#964;&#951;&#963;&#949;&#953;&#962;%20&#928;&#917;70%20&#957;&#949;&#95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ly1\OneDrive\Desktop\&#935;&#945;&#961;&#940;\&#913;&#960;&#945;&#957;&#964;&#951;&#963;&#949;&#953;&#962;%20&#928;&#917;70%20&#957;&#949;&#95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/>
          <a:lstStyle/>
          <a:p>
            <a:pPr>
              <a:defRPr sz="1400"/>
            </a:pPr>
            <a:r>
              <a:rPr lang="el-GR" sz="1400"/>
              <a:t>Έτη</a:t>
            </a:r>
            <a:r>
              <a:rPr lang="el-GR" sz="1400" baseline="0"/>
              <a:t> προϋπηρεσίας</a:t>
            </a:r>
            <a:endParaRPr lang="el-GR" sz="14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Φύλλο2!$B$16</c:f>
              <c:strCache>
                <c:ptCount val="1"/>
                <c:pt idx="0">
                  <c:v>Αριθμός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showVal val="1"/>
          </c:dLbls>
          <c:cat>
            <c:strRef>
              <c:f>Φύλλο2!$A$17:$A$21</c:f>
              <c:strCache>
                <c:ptCount val="5"/>
                <c:pt idx="0">
                  <c:v>0 εως 5</c:v>
                </c:pt>
                <c:pt idx="1">
                  <c:v>6 εως 10</c:v>
                </c:pt>
                <c:pt idx="2">
                  <c:v>11 εως 15</c:v>
                </c:pt>
                <c:pt idx="3">
                  <c:v>16 εως 20</c:v>
                </c:pt>
                <c:pt idx="4">
                  <c:v>Περισσότερα από 20</c:v>
                </c:pt>
              </c:strCache>
            </c:strRef>
          </c:cat>
          <c:val>
            <c:numRef>
              <c:f>Φύλλο2!$B$17:$B$21</c:f>
              <c:numCache>
                <c:formatCode>General</c:formatCode>
                <c:ptCount val="5"/>
                <c:pt idx="0">
                  <c:v>2</c:v>
                </c:pt>
                <c:pt idx="1">
                  <c:v>7</c:v>
                </c:pt>
                <c:pt idx="2">
                  <c:v>6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</c:ser>
        <c:gapWidth val="100"/>
        <c:axId val="99609600"/>
        <c:axId val="103904384"/>
      </c:barChart>
      <c:catAx>
        <c:axId val="99609600"/>
        <c:scaling>
          <c:orientation val="minMax"/>
        </c:scaling>
        <c:axPos val="b"/>
        <c:tickLblPos val="nextTo"/>
        <c:crossAx val="103904384"/>
        <c:crosses val="autoZero"/>
        <c:auto val="1"/>
        <c:lblAlgn val="ctr"/>
        <c:lblOffset val="100"/>
      </c:catAx>
      <c:valAx>
        <c:axId val="103904384"/>
        <c:scaling>
          <c:orientation val="minMax"/>
        </c:scaling>
        <c:axPos val="l"/>
        <c:majorGridlines/>
        <c:numFmt formatCode="General" sourceLinked="1"/>
        <c:tickLblPos val="nextTo"/>
        <c:crossAx val="9960960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/>
          <a:lstStyle/>
          <a:p>
            <a:pPr>
              <a:defRPr sz="1400"/>
            </a:pPr>
            <a:r>
              <a:rPr lang="el-GR" sz="1400"/>
              <a:t>Επίπεδο</a:t>
            </a:r>
            <a:r>
              <a:rPr lang="el-GR" sz="1400" baseline="0"/>
              <a:t> γνώσης Η/Υ</a:t>
            </a:r>
            <a:endParaRPr lang="el-GR" sz="1400"/>
          </a:p>
        </c:rich>
      </c:tx>
      <c:layout/>
    </c:title>
    <c:plotArea>
      <c:layout>
        <c:manualLayout>
          <c:layoutTarget val="inner"/>
          <c:xMode val="edge"/>
          <c:yMode val="edge"/>
          <c:x val="0.26486109047689793"/>
          <c:y val="0.21694543863835225"/>
          <c:w val="0.64949875168043114"/>
          <c:h val="0.49586328882802733"/>
        </c:manualLayout>
      </c:layout>
      <c:barChart>
        <c:barDir val="bar"/>
        <c:grouping val="clustered"/>
        <c:ser>
          <c:idx val="0"/>
          <c:order val="0"/>
          <c:tx>
            <c:strRef>
              <c:f>Φύλλο2!$B$26</c:f>
              <c:strCache>
                <c:ptCount val="1"/>
                <c:pt idx="0">
                  <c:v>Αριθμός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showVal val="1"/>
          </c:dLbls>
          <c:cat>
            <c:strRef>
              <c:f>Φύλλο2!$A$27:$A$31</c:f>
              <c:strCache>
                <c:ptCount val="5"/>
                <c:pt idx="0">
                  <c:v>  1 Αρχάριος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  Έμπειρος</c:v>
                </c:pt>
              </c:strCache>
            </c:strRef>
          </c:cat>
          <c:val>
            <c:numRef>
              <c:f>Φύλλο2!$B$27:$B$31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12</c:v>
                </c:pt>
                <c:pt idx="4">
                  <c:v>13</c:v>
                </c:pt>
              </c:numCache>
            </c:numRef>
          </c:val>
        </c:ser>
        <c:axId val="114129536"/>
        <c:axId val="114237824"/>
      </c:barChart>
      <c:catAx>
        <c:axId val="114129536"/>
        <c:scaling>
          <c:orientation val="minMax"/>
        </c:scaling>
        <c:axPos val="l"/>
        <c:tickLblPos val="nextTo"/>
        <c:crossAx val="114237824"/>
        <c:crosses val="autoZero"/>
        <c:auto val="1"/>
        <c:lblAlgn val="ctr"/>
        <c:lblOffset val="100"/>
      </c:catAx>
      <c:valAx>
        <c:axId val="114237824"/>
        <c:scaling>
          <c:orientation val="minMax"/>
        </c:scaling>
        <c:axPos val="b"/>
        <c:majorGridlines/>
        <c:numFmt formatCode="General" sourceLinked="1"/>
        <c:tickLblPos val="nextTo"/>
        <c:crossAx val="11412953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/>
          <a:lstStyle/>
          <a:p>
            <a:pPr>
              <a:defRPr sz="1400"/>
            </a:pPr>
            <a:r>
              <a:rPr lang="el-GR" sz="1400" dirty="0"/>
              <a:t>Διδασκαλία</a:t>
            </a:r>
            <a:r>
              <a:rPr lang="el-GR" sz="1400" baseline="0" dirty="0"/>
              <a:t> </a:t>
            </a:r>
            <a:r>
              <a:rPr lang="el-GR" sz="1400" baseline="0" dirty="0" smtClean="0"/>
              <a:t>Κ</a:t>
            </a:r>
            <a:r>
              <a:rPr lang="en-GB" sz="1400" baseline="0" dirty="0" smtClean="0"/>
              <a:t>.A</a:t>
            </a:r>
            <a:endParaRPr lang="el-GR" sz="1400" dirty="0"/>
          </a:p>
        </c:rich>
      </c:tx>
      <c:layout>
        <c:manualLayout>
          <c:xMode val="edge"/>
          <c:yMode val="edge"/>
          <c:x val="0.29611136843188718"/>
          <c:y val="0.12344888291402598"/>
        </c:manualLayout>
      </c:layout>
    </c:title>
    <c:plotArea>
      <c:layout>
        <c:manualLayout>
          <c:layoutTarget val="inner"/>
          <c:xMode val="edge"/>
          <c:yMode val="edge"/>
          <c:x val="0.26495607691895706"/>
          <c:y val="0.20071558644745988"/>
          <c:w val="0.39573597943114258"/>
          <c:h val="0.63163071635589729"/>
        </c:manualLayout>
      </c:layout>
      <c:pieChart>
        <c:varyColors val="1"/>
        <c:ser>
          <c:idx val="0"/>
          <c:order val="0"/>
          <c:tx>
            <c:strRef>
              <c:f>Φύλλο2!$B$65</c:f>
              <c:strCache>
                <c:ptCount val="1"/>
                <c:pt idx="0">
                  <c:v>Αριθμός</c:v>
                </c:pt>
              </c:strCache>
            </c:strRef>
          </c:tx>
          <c:explosion val="12"/>
          <c:dPt>
            <c:idx val="0"/>
            <c:explosion val="8"/>
          </c:dPt>
          <c:dLbls>
            <c:showVal val="1"/>
            <c:showPercent val="1"/>
            <c:showLeaderLines val="1"/>
          </c:dLbls>
          <c:cat>
            <c:strRef>
              <c:f>Φύλλο2!$A$66:$A$67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Φύλλο2!$B$66:$B$67</c:f>
              <c:numCache>
                <c:formatCode>General</c:formatCode>
                <c:ptCount val="2"/>
                <c:pt idx="0">
                  <c:v>25</c:v>
                </c:pt>
                <c:pt idx="1">
                  <c:v>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0634141320570376"/>
          <c:y val="0.46732539530119732"/>
          <c:w val="0.10411610313416705"/>
          <c:h val="0.14701555598233176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/>
          <a:lstStyle/>
          <a:p>
            <a:pPr>
              <a:defRPr sz="1400"/>
            </a:pPr>
            <a:r>
              <a:rPr lang="el-GR" sz="1400"/>
              <a:t>Νέες</a:t>
            </a:r>
            <a:r>
              <a:rPr lang="el-GR" sz="1400" baseline="0"/>
              <a:t> Τεχνολογίες στη διδασκαλία</a:t>
            </a:r>
            <a:endParaRPr lang="el-GR" sz="140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Φύλλο2!$B$38</c:f>
              <c:strCache>
                <c:ptCount val="1"/>
                <c:pt idx="0">
                  <c:v>Αριθμός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Φύλλο2!$A$39:$A$43</c:f>
              <c:strCache>
                <c:ptCount val="5"/>
                <c:pt idx="0">
                  <c:v>Ποτέ</c:v>
                </c:pt>
                <c:pt idx="1">
                  <c:v>Σπάνια</c:v>
                </c:pt>
                <c:pt idx="2">
                  <c:v>1-2 φορές το μήνα</c:v>
                </c:pt>
                <c:pt idx="3">
                  <c:v>1-2 φορές την εβδομάδα</c:v>
                </c:pt>
                <c:pt idx="4">
                  <c:v>Καθημερινά</c:v>
                </c:pt>
              </c:strCache>
            </c:strRef>
          </c:cat>
          <c:val>
            <c:numRef>
              <c:f>Φύλλο2!$B$39:$B$43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8</c:v>
                </c:pt>
                <c:pt idx="4">
                  <c:v>20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6A3530-442F-405F-AE42-C91EFDF641E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F5F997F-D81B-4989-B79C-89C9807C1E4D}">
      <dgm:prSet phldrT="[Κείμενο]"/>
      <dgm:spPr/>
      <dgm:t>
        <a:bodyPr/>
        <a:lstStyle/>
        <a:p>
          <a:r>
            <a:rPr lang="el-GR" dirty="0" smtClean="0">
              <a:latin typeface="Times New Roman" pitchFamily="18" charset="0"/>
              <a:cs typeface="Times New Roman" pitchFamily="18" charset="0"/>
            </a:rPr>
            <a:t>Σχεδιασμός και ανάπτυξη εκπαιδευτικού υλικού</a:t>
          </a:r>
          <a:endParaRPr lang="el-GR" dirty="0">
            <a:latin typeface="Times New Roman" pitchFamily="18" charset="0"/>
            <a:cs typeface="Times New Roman" pitchFamily="18" charset="0"/>
          </a:endParaRPr>
        </a:p>
      </dgm:t>
    </dgm:pt>
    <dgm:pt modelId="{A8590019-B93A-41F1-98B5-5CB54D333430}" type="parTrans" cxnId="{FBE2DA34-27E0-4ADC-B7B6-D8CD044810E5}">
      <dgm:prSet/>
      <dgm:spPr/>
      <dgm:t>
        <a:bodyPr/>
        <a:lstStyle/>
        <a:p>
          <a:endParaRPr lang="el-GR"/>
        </a:p>
      </dgm:t>
    </dgm:pt>
    <dgm:pt modelId="{58285598-2CCE-4007-B91C-AC1C1A5F347E}" type="sibTrans" cxnId="{FBE2DA34-27E0-4ADC-B7B6-D8CD044810E5}">
      <dgm:prSet/>
      <dgm:spPr/>
      <dgm:t>
        <a:bodyPr/>
        <a:lstStyle/>
        <a:p>
          <a:endParaRPr lang="el-GR"/>
        </a:p>
      </dgm:t>
    </dgm:pt>
    <dgm:pt modelId="{FE8062A2-7283-44FF-917F-4D4EA9BAAC51}">
      <dgm:prSet phldrT="[Κείμενο]"/>
      <dgm:spPr/>
      <dgm:t>
        <a:bodyPr/>
        <a:lstStyle/>
        <a:p>
          <a:r>
            <a:rPr lang="el-GR" smtClean="0">
              <a:latin typeface="Times New Roman" pitchFamily="18" charset="0"/>
              <a:cs typeface="Times New Roman" pitchFamily="18" charset="0"/>
            </a:rPr>
            <a:t>Μεθοδολογία της έρευνας</a:t>
          </a:r>
          <a:endParaRPr lang="el-GR" dirty="0">
            <a:latin typeface="Times New Roman" pitchFamily="18" charset="0"/>
            <a:cs typeface="Times New Roman" pitchFamily="18" charset="0"/>
          </a:endParaRPr>
        </a:p>
      </dgm:t>
    </dgm:pt>
    <dgm:pt modelId="{5BF73866-9BB8-463E-8F8F-26799238074F}" type="parTrans" cxnId="{560710E6-B96C-4C00-B6E7-C8BA96237AE8}">
      <dgm:prSet/>
      <dgm:spPr/>
      <dgm:t>
        <a:bodyPr/>
        <a:lstStyle/>
        <a:p>
          <a:endParaRPr lang="el-GR"/>
        </a:p>
      </dgm:t>
    </dgm:pt>
    <dgm:pt modelId="{9766A378-F59C-48BE-9260-16AB859539FD}" type="sibTrans" cxnId="{560710E6-B96C-4C00-B6E7-C8BA96237AE8}">
      <dgm:prSet/>
      <dgm:spPr/>
      <dgm:t>
        <a:bodyPr/>
        <a:lstStyle/>
        <a:p>
          <a:endParaRPr lang="el-GR"/>
        </a:p>
      </dgm:t>
    </dgm:pt>
    <dgm:pt modelId="{C53C4328-64DF-433C-ADEE-9D34BEDC8779}">
      <dgm:prSet phldrT="[Κείμενο]"/>
      <dgm:spPr/>
      <dgm:t>
        <a:bodyPr/>
        <a:lstStyle/>
        <a:p>
          <a:r>
            <a:rPr lang="el-GR" dirty="0" smtClean="0">
              <a:latin typeface="Times New Roman" pitchFamily="18" charset="0"/>
              <a:cs typeface="Times New Roman" pitchFamily="18" charset="0"/>
            </a:rPr>
            <a:t>Θεωρητικό πλαίσιο</a:t>
          </a:r>
          <a:endParaRPr lang="el-GR" dirty="0">
            <a:latin typeface="Times New Roman" pitchFamily="18" charset="0"/>
            <a:cs typeface="Times New Roman" pitchFamily="18" charset="0"/>
          </a:endParaRPr>
        </a:p>
      </dgm:t>
    </dgm:pt>
    <dgm:pt modelId="{D4FC0929-3F47-41F8-A92A-585E2D6B314A}" type="parTrans" cxnId="{30924F5C-7EAB-4F66-B8E2-4DF92E798DCB}">
      <dgm:prSet/>
      <dgm:spPr/>
      <dgm:t>
        <a:bodyPr/>
        <a:lstStyle/>
        <a:p>
          <a:endParaRPr lang="el-GR"/>
        </a:p>
      </dgm:t>
    </dgm:pt>
    <dgm:pt modelId="{BF51929B-D1C3-4D2F-8A9D-D2BE716DF5B0}" type="sibTrans" cxnId="{30924F5C-7EAB-4F66-B8E2-4DF92E798DCB}">
      <dgm:prSet/>
      <dgm:spPr/>
      <dgm:t>
        <a:bodyPr/>
        <a:lstStyle/>
        <a:p>
          <a:endParaRPr lang="el-GR"/>
        </a:p>
      </dgm:t>
    </dgm:pt>
    <dgm:pt modelId="{847AE62D-2225-4FE7-8C8A-6A238A089374}">
      <dgm:prSet phldrT="[Κείμενο]"/>
      <dgm:spPr/>
      <dgm:t>
        <a:bodyPr/>
        <a:lstStyle/>
        <a:p>
          <a:r>
            <a:rPr lang="el-GR" smtClean="0">
              <a:latin typeface="Times New Roman" pitchFamily="18" charset="0"/>
              <a:cs typeface="Times New Roman" pitchFamily="18" charset="0"/>
            </a:rPr>
            <a:t>Παρουσίαση ευρημάτων έρευνας</a:t>
          </a:r>
          <a:endParaRPr lang="el-GR" dirty="0">
            <a:latin typeface="Times New Roman" pitchFamily="18" charset="0"/>
            <a:cs typeface="Times New Roman" pitchFamily="18" charset="0"/>
          </a:endParaRPr>
        </a:p>
      </dgm:t>
    </dgm:pt>
    <dgm:pt modelId="{76A67025-DF06-4D00-850C-EC3270BCDFB2}" type="parTrans" cxnId="{BE140D72-7FEA-407D-B25C-FF378D0B7857}">
      <dgm:prSet/>
      <dgm:spPr/>
      <dgm:t>
        <a:bodyPr/>
        <a:lstStyle/>
        <a:p>
          <a:endParaRPr lang="el-GR"/>
        </a:p>
      </dgm:t>
    </dgm:pt>
    <dgm:pt modelId="{2C1428A0-960D-4479-AE30-CD51B6EE3C49}" type="sibTrans" cxnId="{BE140D72-7FEA-407D-B25C-FF378D0B7857}">
      <dgm:prSet/>
      <dgm:spPr/>
      <dgm:t>
        <a:bodyPr/>
        <a:lstStyle/>
        <a:p>
          <a:endParaRPr lang="el-GR"/>
        </a:p>
      </dgm:t>
    </dgm:pt>
    <dgm:pt modelId="{0685ED3C-E617-4F44-9A11-B135B6F212CF}">
      <dgm:prSet phldrT="[Κείμενο]"/>
      <dgm:spPr/>
      <dgm:t>
        <a:bodyPr/>
        <a:lstStyle/>
        <a:p>
          <a:r>
            <a:rPr lang="el-GR" smtClean="0">
              <a:latin typeface="Times New Roman" pitchFamily="18" charset="0"/>
              <a:cs typeface="Times New Roman" pitchFamily="18" charset="0"/>
            </a:rPr>
            <a:t>Συμπερασματικές παρατηρήσεις</a:t>
          </a:r>
          <a:endParaRPr lang="el-GR" dirty="0">
            <a:latin typeface="Times New Roman" pitchFamily="18" charset="0"/>
            <a:cs typeface="Times New Roman" pitchFamily="18" charset="0"/>
          </a:endParaRPr>
        </a:p>
      </dgm:t>
    </dgm:pt>
    <dgm:pt modelId="{EDB39199-56F4-4B8F-B5A3-871C5C0A5BDD}" type="parTrans" cxnId="{4C0DDF8D-1A69-4AD9-8AA8-887CD0A9BE34}">
      <dgm:prSet/>
      <dgm:spPr/>
      <dgm:t>
        <a:bodyPr/>
        <a:lstStyle/>
        <a:p>
          <a:endParaRPr lang="el-GR"/>
        </a:p>
      </dgm:t>
    </dgm:pt>
    <dgm:pt modelId="{B84A0CDC-392D-4F6D-9488-C8ABBFB45C51}" type="sibTrans" cxnId="{4C0DDF8D-1A69-4AD9-8AA8-887CD0A9BE34}">
      <dgm:prSet/>
      <dgm:spPr/>
      <dgm:t>
        <a:bodyPr/>
        <a:lstStyle/>
        <a:p>
          <a:endParaRPr lang="el-GR"/>
        </a:p>
      </dgm:t>
    </dgm:pt>
    <dgm:pt modelId="{5893816E-9095-4BA8-9779-D628F1C4DFAE}">
      <dgm:prSet phldrT="[Κείμενο]"/>
      <dgm:spPr/>
      <dgm:t>
        <a:bodyPr/>
        <a:lstStyle/>
        <a:p>
          <a:r>
            <a:rPr lang="el-GR" dirty="0" smtClean="0">
              <a:latin typeface="Times New Roman" pitchFamily="18" charset="0"/>
              <a:cs typeface="Times New Roman" pitchFamily="18" charset="0"/>
            </a:rPr>
            <a:t>Εισαγωγή – Προβληματική της εργασίας</a:t>
          </a:r>
          <a:endParaRPr lang="el-GR" dirty="0">
            <a:latin typeface="Times New Roman" pitchFamily="18" charset="0"/>
            <a:cs typeface="Times New Roman" pitchFamily="18" charset="0"/>
          </a:endParaRPr>
        </a:p>
      </dgm:t>
    </dgm:pt>
    <dgm:pt modelId="{0116E00E-1423-4156-8058-E29B98D5D509}" type="sibTrans" cxnId="{1E1C6D83-C920-4CEB-8E77-3536E96510CC}">
      <dgm:prSet/>
      <dgm:spPr/>
      <dgm:t>
        <a:bodyPr/>
        <a:lstStyle/>
        <a:p>
          <a:endParaRPr lang="el-GR"/>
        </a:p>
      </dgm:t>
    </dgm:pt>
    <dgm:pt modelId="{7FAAFE58-13F1-4D03-8A4E-3E13D1AE5921}" type="parTrans" cxnId="{1E1C6D83-C920-4CEB-8E77-3536E96510CC}">
      <dgm:prSet/>
      <dgm:spPr/>
      <dgm:t>
        <a:bodyPr/>
        <a:lstStyle/>
        <a:p>
          <a:endParaRPr lang="el-GR"/>
        </a:p>
      </dgm:t>
    </dgm:pt>
    <dgm:pt modelId="{A58C56E2-FF7F-4A82-81CF-8EDF55E7CC23}" type="pres">
      <dgm:prSet presAssocID="{696A3530-442F-405F-AE42-C91EFDF641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7EB7DDD-680F-42CE-858B-B3408DA13F93}" type="pres">
      <dgm:prSet presAssocID="{5893816E-9095-4BA8-9779-D628F1C4DFA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2C5906-8FD7-4864-973E-D67380C68198}" type="pres">
      <dgm:prSet presAssocID="{0116E00E-1423-4156-8058-E29B98D5D509}" presName="spacer" presStyleCnt="0"/>
      <dgm:spPr/>
    </dgm:pt>
    <dgm:pt modelId="{BBAAC590-AD9D-46AF-8AFB-0012528C7A76}" type="pres">
      <dgm:prSet presAssocID="{C53C4328-64DF-433C-ADEE-9D34BEDC877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29D2F42-27E1-4486-81A2-92F858C2C893}" type="pres">
      <dgm:prSet presAssocID="{BF51929B-D1C3-4D2F-8A9D-D2BE716DF5B0}" presName="spacer" presStyleCnt="0"/>
      <dgm:spPr/>
    </dgm:pt>
    <dgm:pt modelId="{E5D9A5FA-897C-4BE5-9F0D-6EC21E3AE3B1}" type="pres">
      <dgm:prSet presAssocID="{8F5F997F-D81B-4989-B79C-89C9807C1E4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67F0DB8-6E85-44D8-AC84-56F4DE13FE83}" type="pres">
      <dgm:prSet presAssocID="{58285598-2CCE-4007-B91C-AC1C1A5F347E}" presName="spacer" presStyleCnt="0"/>
      <dgm:spPr/>
    </dgm:pt>
    <dgm:pt modelId="{656D1180-AFA7-4DFD-92F0-05ECC0DB2878}" type="pres">
      <dgm:prSet presAssocID="{FE8062A2-7283-44FF-917F-4D4EA9BAAC5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9144D3-18F7-47B1-83A3-F149B0DDDE5B}" type="pres">
      <dgm:prSet presAssocID="{9766A378-F59C-48BE-9260-16AB859539FD}" presName="spacer" presStyleCnt="0"/>
      <dgm:spPr/>
    </dgm:pt>
    <dgm:pt modelId="{159774CB-B687-4F12-A394-CB69B2C3AA41}" type="pres">
      <dgm:prSet presAssocID="{847AE62D-2225-4FE7-8C8A-6A238A08937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970C4D0-1414-4230-9320-2312294CDB88}" type="pres">
      <dgm:prSet presAssocID="{2C1428A0-960D-4479-AE30-CD51B6EE3C49}" presName="spacer" presStyleCnt="0"/>
      <dgm:spPr/>
    </dgm:pt>
    <dgm:pt modelId="{AB542000-9268-4086-BC4C-DB4ADAB06BD3}" type="pres">
      <dgm:prSet presAssocID="{0685ED3C-E617-4F44-9A11-B135B6F212C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801E2A4-7A85-4559-910B-361D9C5BF2C2}" type="presOf" srcId="{847AE62D-2225-4FE7-8C8A-6A238A089374}" destId="{159774CB-B687-4F12-A394-CB69B2C3AA41}" srcOrd="0" destOrd="0" presId="urn:microsoft.com/office/officeart/2005/8/layout/vList2"/>
    <dgm:cxn modelId="{1E1C6D83-C920-4CEB-8E77-3536E96510CC}" srcId="{696A3530-442F-405F-AE42-C91EFDF641E0}" destId="{5893816E-9095-4BA8-9779-D628F1C4DFAE}" srcOrd="0" destOrd="0" parTransId="{7FAAFE58-13F1-4D03-8A4E-3E13D1AE5921}" sibTransId="{0116E00E-1423-4156-8058-E29B98D5D509}"/>
    <dgm:cxn modelId="{893F5131-06A3-4E72-84BA-0C51F4F4D135}" type="presOf" srcId="{0685ED3C-E617-4F44-9A11-B135B6F212CF}" destId="{AB542000-9268-4086-BC4C-DB4ADAB06BD3}" srcOrd="0" destOrd="0" presId="urn:microsoft.com/office/officeart/2005/8/layout/vList2"/>
    <dgm:cxn modelId="{D76171A5-544F-44D6-B437-7E63096CD287}" type="presOf" srcId="{696A3530-442F-405F-AE42-C91EFDF641E0}" destId="{A58C56E2-FF7F-4A82-81CF-8EDF55E7CC23}" srcOrd="0" destOrd="0" presId="urn:microsoft.com/office/officeart/2005/8/layout/vList2"/>
    <dgm:cxn modelId="{0ADCE08F-2188-48FB-A6EE-8EC5B10FBDE0}" type="presOf" srcId="{C53C4328-64DF-433C-ADEE-9D34BEDC8779}" destId="{BBAAC590-AD9D-46AF-8AFB-0012528C7A76}" srcOrd="0" destOrd="0" presId="urn:microsoft.com/office/officeart/2005/8/layout/vList2"/>
    <dgm:cxn modelId="{4C0DDF8D-1A69-4AD9-8AA8-887CD0A9BE34}" srcId="{696A3530-442F-405F-AE42-C91EFDF641E0}" destId="{0685ED3C-E617-4F44-9A11-B135B6F212CF}" srcOrd="5" destOrd="0" parTransId="{EDB39199-56F4-4B8F-B5A3-871C5C0A5BDD}" sibTransId="{B84A0CDC-392D-4F6D-9488-C8ABBFB45C51}"/>
    <dgm:cxn modelId="{BE140D72-7FEA-407D-B25C-FF378D0B7857}" srcId="{696A3530-442F-405F-AE42-C91EFDF641E0}" destId="{847AE62D-2225-4FE7-8C8A-6A238A089374}" srcOrd="4" destOrd="0" parTransId="{76A67025-DF06-4D00-850C-EC3270BCDFB2}" sibTransId="{2C1428A0-960D-4479-AE30-CD51B6EE3C49}"/>
    <dgm:cxn modelId="{21DB01B8-7CE6-4F55-A0B0-AB28A949D5FD}" type="presOf" srcId="{FE8062A2-7283-44FF-917F-4D4EA9BAAC51}" destId="{656D1180-AFA7-4DFD-92F0-05ECC0DB2878}" srcOrd="0" destOrd="0" presId="urn:microsoft.com/office/officeart/2005/8/layout/vList2"/>
    <dgm:cxn modelId="{19963960-43DE-4F8D-89D8-5C0AFD1CE46A}" type="presOf" srcId="{5893816E-9095-4BA8-9779-D628F1C4DFAE}" destId="{57EB7DDD-680F-42CE-858B-B3408DA13F93}" srcOrd="0" destOrd="0" presId="urn:microsoft.com/office/officeart/2005/8/layout/vList2"/>
    <dgm:cxn modelId="{CB12E498-9CD1-45DB-9A2F-189C0120BC41}" type="presOf" srcId="{8F5F997F-D81B-4989-B79C-89C9807C1E4D}" destId="{E5D9A5FA-897C-4BE5-9F0D-6EC21E3AE3B1}" srcOrd="0" destOrd="0" presId="urn:microsoft.com/office/officeart/2005/8/layout/vList2"/>
    <dgm:cxn modelId="{560710E6-B96C-4C00-B6E7-C8BA96237AE8}" srcId="{696A3530-442F-405F-AE42-C91EFDF641E0}" destId="{FE8062A2-7283-44FF-917F-4D4EA9BAAC51}" srcOrd="3" destOrd="0" parTransId="{5BF73866-9BB8-463E-8F8F-26799238074F}" sibTransId="{9766A378-F59C-48BE-9260-16AB859539FD}"/>
    <dgm:cxn modelId="{30924F5C-7EAB-4F66-B8E2-4DF92E798DCB}" srcId="{696A3530-442F-405F-AE42-C91EFDF641E0}" destId="{C53C4328-64DF-433C-ADEE-9D34BEDC8779}" srcOrd="1" destOrd="0" parTransId="{D4FC0929-3F47-41F8-A92A-585E2D6B314A}" sibTransId="{BF51929B-D1C3-4D2F-8A9D-D2BE716DF5B0}"/>
    <dgm:cxn modelId="{FBE2DA34-27E0-4ADC-B7B6-D8CD044810E5}" srcId="{696A3530-442F-405F-AE42-C91EFDF641E0}" destId="{8F5F997F-D81B-4989-B79C-89C9807C1E4D}" srcOrd="2" destOrd="0" parTransId="{A8590019-B93A-41F1-98B5-5CB54D333430}" sibTransId="{58285598-2CCE-4007-B91C-AC1C1A5F347E}"/>
    <dgm:cxn modelId="{BB643321-A6AD-4291-862C-03842EE9C5DB}" type="presParOf" srcId="{A58C56E2-FF7F-4A82-81CF-8EDF55E7CC23}" destId="{57EB7DDD-680F-42CE-858B-B3408DA13F93}" srcOrd="0" destOrd="0" presId="urn:microsoft.com/office/officeart/2005/8/layout/vList2"/>
    <dgm:cxn modelId="{EA4460E0-37CF-4441-B5DA-FEE64502C53A}" type="presParOf" srcId="{A58C56E2-FF7F-4A82-81CF-8EDF55E7CC23}" destId="{242C5906-8FD7-4864-973E-D67380C68198}" srcOrd="1" destOrd="0" presId="urn:microsoft.com/office/officeart/2005/8/layout/vList2"/>
    <dgm:cxn modelId="{7A02D09C-FE09-41CC-B67F-BEA94672DD3F}" type="presParOf" srcId="{A58C56E2-FF7F-4A82-81CF-8EDF55E7CC23}" destId="{BBAAC590-AD9D-46AF-8AFB-0012528C7A76}" srcOrd="2" destOrd="0" presId="urn:microsoft.com/office/officeart/2005/8/layout/vList2"/>
    <dgm:cxn modelId="{4B683A71-5AE3-405C-8F6C-134AE4BC31BB}" type="presParOf" srcId="{A58C56E2-FF7F-4A82-81CF-8EDF55E7CC23}" destId="{D29D2F42-27E1-4486-81A2-92F858C2C893}" srcOrd="3" destOrd="0" presId="urn:microsoft.com/office/officeart/2005/8/layout/vList2"/>
    <dgm:cxn modelId="{4CEB3994-651C-413B-8A0D-093E5AB38457}" type="presParOf" srcId="{A58C56E2-FF7F-4A82-81CF-8EDF55E7CC23}" destId="{E5D9A5FA-897C-4BE5-9F0D-6EC21E3AE3B1}" srcOrd="4" destOrd="0" presId="urn:microsoft.com/office/officeart/2005/8/layout/vList2"/>
    <dgm:cxn modelId="{B756D0E8-F4A9-44BA-BEC4-F29DA8593B9E}" type="presParOf" srcId="{A58C56E2-FF7F-4A82-81CF-8EDF55E7CC23}" destId="{E67F0DB8-6E85-44D8-AC84-56F4DE13FE83}" srcOrd="5" destOrd="0" presId="urn:microsoft.com/office/officeart/2005/8/layout/vList2"/>
    <dgm:cxn modelId="{F06D140A-E970-470B-A57B-21ABE4684B05}" type="presParOf" srcId="{A58C56E2-FF7F-4A82-81CF-8EDF55E7CC23}" destId="{656D1180-AFA7-4DFD-92F0-05ECC0DB2878}" srcOrd="6" destOrd="0" presId="urn:microsoft.com/office/officeart/2005/8/layout/vList2"/>
    <dgm:cxn modelId="{FD0B69CF-C6D6-4991-BF79-1925C4DB4F8A}" type="presParOf" srcId="{A58C56E2-FF7F-4A82-81CF-8EDF55E7CC23}" destId="{499144D3-18F7-47B1-83A3-F149B0DDDE5B}" srcOrd="7" destOrd="0" presId="urn:microsoft.com/office/officeart/2005/8/layout/vList2"/>
    <dgm:cxn modelId="{818AB2AA-B3A2-4AC8-A00C-7C2485247AB0}" type="presParOf" srcId="{A58C56E2-FF7F-4A82-81CF-8EDF55E7CC23}" destId="{159774CB-B687-4F12-A394-CB69B2C3AA41}" srcOrd="8" destOrd="0" presId="urn:microsoft.com/office/officeart/2005/8/layout/vList2"/>
    <dgm:cxn modelId="{55C19C59-34AB-4FA8-AAD6-73198AE509A5}" type="presParOf" srcId="{A58C56E2-FF7F-4A82-81CF-8EDF55E7CC23}" destId="{F970C4D0-1414-4230-9320-2312294CDB88}" srcOrd="9" destOrd="0" presId="urn:microsoft.com/office/officeart/2005/8/layout/vList2"/>
    <dgm:cxn modelId="{A73FFB23-2B8D-4F87-883E-6BB7321D8D24}" type="presParOf" srcId="{A58C56E2-FF7F-4A82-81CF-8EDF55E7CC23}" destId="{AB542000-9268-4086-BC4C-DB4ADAB06BD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592949-0747-4C4A-A760-D4144BC447A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DCB1311-E480-4CAC-A952-5E6E0761B7EA}">
      <dgm:prSet custT="1"/>
      <dgm:spPr/>
      <dgm:t>
        <a:bodyPr/>
        <a:lstStyle/>
        <a:p>
          <a:pPr algn="ctr" rtl="0"/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8</a:t>
          </a:r>
          <a:r>
            <a:rPr lang="el-GR" sz="2400" baseline="30000" dirty="0" smtClean="0">
              <a:latin typeface="Times New Roman" pitchFamily="18" charset="0"/>
              <a:cs typeface="Times New Roman" pitchFamily="18" charset="0"/>
            </a:rPr>
            <a:t>ος</a:t>
          </a:r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 ερευνητικός άξονας </a:t>
          </a:r>
        </a:p>
        <a:p>
          <a:pPr algn="ctr" rtl="0"/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«Εφαρμογή αρχών της Γνωστικής Θεωρία </a:t>
          </a:r>
        </a:p>
        <a:p>
          <a:pPr algn="ctr" rtl="0"/>
          <a:r>
            <a:rPr lang="el-GR" sz="2400" dirty="0" err="1" smtClean="0">
              <a:latin typeface="Times New Roman" pitchFamily="18" charset="0"/>
              <a:cs typeface="Times New Roman" pitchFamily="18" charset="0"/>
            </a:rPr>
            <a:t>Πολυμεσικής</a:t>
          </a:r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 Μάθησης»</a:t>
          </a:r>
          <a:endParaRPr lang="el-GR" sz="2400" dirty="0">
            <a:latin typeface="Times New Roman" pitchFamily="18" charset="0"/>
            <a:cs typeface="Times New Roman" pitchFamily="18" charset="0"/>
          </a:endParaRPr>
        </a:p>
      </dgm:t>
    </dgm:pt>
    <dgm:pt modelId="{8ED41BCF-D348-486A-81EC-6FDA92F7B862}" type="parTrans" cxnId="{D20DB2E7-108A-4EFE-BB82-05207E975DD0}">
      <dgm:prSet/>
      <dgm:spPr/>
      <dgm:t>
        <a:bodyPr/>
        <a:lstStyle/>
        <a:p>
          <a:endParaRPr lang="el-GR"/>
        </a:p>
      </dgm:t>
    </dgm:pt>
    <dgm:pt modelId="{FD4B3AE5-591E-45DB-96D2-0FA6F7DA472D}" type="sibTrans" cxnId="{D20DB2E7-108A-4EFE-BB82-05207E975DD0}">
      <dgm:prSet/>
      <dgm:spPr/>
      <dgm:t>
        <a:bodyPr/>
        <a:lstStyle/>
        <a:p>
          <a:endParaRPr lang="el-GR"/>
        </a:p>
      </dgm:t>
    </dgm:pt>
    <dgm:pt modelId="{924737C9-1399-4395-AC8E-BEADAC9A7964}" type="pres">
      <dgm:prSet presAssocID="{9C592949-0747-4C4A-A760-D4144BC447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3AEAD24-D32C-4914-AFF2-BCB82F523D60}" type="pres">
      <dgm:prSet presAssocID="{9DCB1311-E480-4CAC-A952-5E6E0761B7EA}" presName="parentText" presStyleLbl="node1" presStyleIdx="0" presStyleCnt="1" custLinFactNeighborX="-1099" custLinFactNeighborY="-38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B3811F2-31F6-40EB-B592-0D9E55A6E584}" type="presOf" srcId="{9DCB1311-E480-4CAC-A952-5E6E0761B7EA}" destId="{53AEAD24-D32C-4914-AFF2-BCB82F523D60}" srcOrd="0" destOrd="0" presId="urn:microsoft.com/office/officeart/2005/8/layout/vList2"/>
    <dgm:cxn modelId="{CBE75D71-FAE6-4772-A506-8FC75FBC5BFB}" type="presOf" srcId="{9C592949-0747-4C4A-A760-D4144BC447A5}" destId="{924737C9-1399-4395-AC8E-BEADAC9A7964}" srcOrd="0" destOrd="0" presId="urn:microsoft.com/office/officeart/2005/8/layout/vList2"/>
    <dgm:cxn modelId="{D20DB2E7-108A-4EFE-BB82-05207E975DD0}" srcId="{9C592949-0747-4C4A-A760-D4144BC447A5}" destId="{9DCB1311-E480-4CAC-A952-5E6E0761B7EA}" srcOrd="0" destOrd="0" parTransId="{8ED41BCF-D348-486A-81EC-6FDA92F7B862}" sibTransId="{FD4B3AE5-591E-45DB-96D2-0FA6F7DA472D}"/>
    <dgm:cxn modelId="{C6A3317E-3804-4004-B5C6-CEDEBD466622}" type="presParOf" srcId="{924737C9-1399-4395-AC8E-BEADAC9A7964}" destId="{53AEAD24-D32C-4914-AFF2-BCB82F523D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1EDE33-D41E-4860-9422-D2AAD676A23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5E2C8AB-EABD-482B-8DEE-2F7E24437D7D}">
      <dgm:prSet/>
      <dgm:spPr/>
      <dgm:t>
        <a:bodyPr/>
        <a:lstStyle/>
        <a:p>
          <a:pPr algn="ctr" rtl="0"/>
          <a:r>
            <a:rPr lang="el-GR" i="0" baseline="0" dirty="0" smtClean="0"/>
            <a:t>1</a:t>
          </a:r>
          <a:r>
            <a:rPr lang="el-GR" i="0" baseline="30000" dirty="0" smtClean="0"/>
            <a:t>ος</a:t>
          </a:r>
          <a:r>
            <a:rPr lang="el-GR" i="0" baseline="0" dirty="0" smtClean="0"/>
            <a:t>  ερευνητικός άξονας </a:t>
          </a:r>
        </a:p>
        <a:p>
          <a:pPr algn="ctr" rtl="0"/>
          <a:r>
            <a:rPr lang="el-GR" i="0" baseline="0" dirty="0" smtClean="0"/>
            <a:t>«Αξιολόγηση ως προς την  επάρκεια»</a:t>
          </a:r>
          <a:endParaRPr lang="el-GR" i="0" baseline="0" dirty="0"/>
        </a:p>
      </dgm:t>
    </dgm:pt>
    <dgm:pt modelId="{3979B9D0-2A93-46F1-8E92-4593B464F3E6}" type="parTrans" cxnId="{11302E9E-C9EE-47FF-AA49-F9DD70A7F0F8}">
      <dgm:prSet/>
      <dgm:spPr/>
      <dgm:t>
        <a:bodyPr/>
        <a:lstStyle/>
        <a:p>
          <a:endParaRPr lang="el-GR"/>
        </a:p>
      </dgm:t>
    </dgm:pt>
    <dgm:pt modelId="{F4A5E776-D095-40C8-8492-92AC295C2A7D}" type="sibTrans" cxnId="{11302E9E-C9EE-47FF-AA49-F9DD70A7F0F8}">
      <dgm:prSet/>
      <dgm:spPr/>
      <dgm:t>
        <a:bodyPr/>
        <a:lstStyle/>
        <a:p>
          <a:endParaRPr lang="el-GR"/>
        </a:p>
      </dgm:t>
    </dgm:pt>
    <dgm:pt modelId="{FA85E54C-73AC-4A5E-A703-6AD4699912F5}" type="pres">
      <dgm:prSet presAssocID="{9A1EDE33-D41E-4860-9422-D2AAD676A2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A46D218-452E-436C-9FB0-BDA85AD90FC0}" type="pres">
      <dgm:prSet presAssocID="{D5E2C8AB-EABD-482B-8DEE-2F7E24437D7D}" presName="parentText" presStyleLbl="node1" presStyleIdx="0" presStyleCnt="1" custLinFactNeighborY="-808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1302E9E-C9EE-47FF-AA49-F9DD70A7F0F8}" srcId="{9A1EDE33-D41E-4860-9422-D2AAD676A238}" destId="{D5E2C8AB-EABD-482B-8DEE-2F7E24437D7D}" srcOrd="0" destOrd="0" parTransId="{3979B9D0-2A93-46F1-8E92-4593B464F3E6}" sibTransId="{F4A5E776-D095-40C8-8492-92AC295C2A7D}"/>
    <dgm:cxn modelId="{927AF4AF-0E2E-47D3-A4AA-F6663053B676}" type="presOf" srcId="{9A1EDE33-D41E-4860-9422-D2AAD676A238}" destId="{FA85E54C-73AC-4A5E-A703-6AD4699912F5}" srcOrd="0" destOrd="0" presId="urn:microsoft.com/office/officeart/2005/8/layout/vList2"/>
    <dgm:cxn modelId="{9194C1AF-1770-4346-9C55-6A6751206F22}" type="presOf" srcId="{D5E2C8AB-EABD-482B-8DEE-2F7E24437D7D}" destId="{7A46D218-452E-436C-9FB0-BDA85AD90FC0}" srcOrd="0" destOrd="0" presId="urn:microsoft.com/office/officeart/2005/8/layout/vList2"/>
    <dgm:cxn modelId="{8295050F-B4F5-41F4-84DD-C282C9B17F77}" type="presParOf" srcId="{FA85E54C-73AC-4A5E-A703-6AD4699912F5}" destId="{7A46D218-452E-436C-9FB0-BDA85AD90F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2468B5E-6857-4A23-8B43-767840976D9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8934CBC-7190-4CCD-9D75-7FDD4A3CE541}">
      <dgm:prSet/>
      <dgm:spPr/>
      <dgm:t>
        <a:bodyPr/>
        <a:lstStyle/>
        <a:p>
          <a:pPr algn="ctr" rtl="0"/>
          <a:r>
            <a:rPr lang="el-GR" i="0" baseline="0" dirty="0" smtClean="0"/>
            <a:t>2</a:t>
          </a:r>
          <a:r>
            <a:rPr lang="el-GR" i="0" baseline="30000" dirty="0" smtClean="0"/>
            <a:t>ος </a:t>
          </a:r>
          <a:r>
            <a:rPr lang="el-GR" i="0" baseline="0" dirty="0" smtClean="0"/>
            <a:t> ερευνητικός άξονας </a:t>
          </a:r>
        </a:p>
        <a:p>
          <a:pPr algn="ctr" rtl="0"/>
          <a:r>
            <a:rPr lang="el-GR" i="0" baseline="0" dirty="0" smtClean="0"/>
            <a:t>«Αξιολόγηση ως προ τη χρήση»</a:t>
          </a:r>
          <a:endParaRPr lang="el-GR" i="0" baseline="0" dirty="0"/>
        </a:p>
      </dgm:t>
    </dgm:pt>
    <dgm:pt modelId="{2E1EE4C2-6D61-4EE6-A30A-CC850DF1B9AB}" type="parTrans" cxnId="{BBC4F29F-29D5-4706-B400-AA69A9077444}">
      <dgm:prSet/>
      <dgm:spPr/>
      <dgm:t>
        <a:bodyPr/>
        <a:lstStyle/>
        <a:p>
          <a:endParaRPr lang="el-GR"/>
        </a:p>
      </dgm:t>
    </dgm:pt>
    <dgm:pt modelId="{3821F31C-873E-4D64-B5EF-B0931EB5C741}" type="sibTrans" cxnId="{BBC4F29F-29D5-4706-B400-AA69A9077444}">
      <dgm:prSet/>
      <dgm:spPr/>
      <dgm:t>
        <a:bodyPr/>
        <a:lstStyle/>
        <a:p>
          <a:endParaRPr lang="el-GR"/>
        </a:p>
      </dgm:t>
    </dgm:pt>
    <dgm:pt modelId="{90F87BEB-9A02-4FFE-B5AA-66911AD5C4E5}" type="pres">
      <dgm:prSet presAssocID="{02468B5E-6857-4A23-8B43-767840976D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8144555-96C5-4BBB-B230-907F3CDB977E}" type="pres">
      <dgm:prSet presAssocID="{E8934CBC-7190-4CCD-9D75-7FDD4A3CE541}" presName="parentText" presStyleLbl="node1" presStyleIdx="0" presStyleCnt="1" custLinFactNeighborY="-2700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F034BF8-36F8-4949-835E-95E8F03BA6BD}" type="presOf" srcId="{E8934CBC-7190-4CCD-9D75-7FDD4A3CE541}" destId="{78144555-96C5-4BBB-B230-907F3CDB977E}" srcOrd="0" destOrd="0" presId="urn:microsoft.com/office/officeart/2005/8/layout/vList2"/>
    <dgm:cxn modelId="{55F5DE12-27CD-4360-8915-15B1A2D4579E}" type="presOf" srcId="{02468B5E-6857-4A23-8B43-767840976D98}" destId="{90F87BEB-9A02-4FFE-B5AA-66911AD5C4E5}" srcOrd="0" destOrd="0" presId="urn:microsoft.com/office/officeart/2005/8/layout/vList2"/>
    <dgm:cxn modelId="{BBC4F29F-29D5-4706-B400-AA69A9077444}" srcId="{02468B5E-6857-4A23-8B43-767840976D98}" destId="{E8934CBC-7190-4CCD-9D75-7FDD4A3CE541}" srcOrd="0" destOrd="0" parTransId="{2E1EE4C2-6D61-4EE6-A30A-CC850DF1B9AB}" sibTransId="{3821F31C-873E-4D64-B5EF-B0931EB5C741}"/>
    <dgm:cxn modelId="{88F1B2FC-7196-4B83-A18F-7331509CA72C}" type="presParOf" srcId="{90F87BEB-9A02-4FFE-B5AA-66911AD5C4E5}" destId="{78144555-96C5-4BBB-B230-907F3CDB97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100423A-653A-489E-8C61-C6BF4E24654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8BD205D-71B9-4DAC-8BF0-B55DBAD2AE77}">
      <dgm:prSet custT="1"/>
      <dgm:spPr/>
      <dgm:t>
        <a:bodyPr/>
        <a:lstStyle/>
        <a:p>
          <a:pPr algn="ctr" rtl="0"/>
          <a:r>
            <a:rPr lang="el-GR" sz="2400" i="0" baseline="0" dirty="0" smtClean="0"/>
            <a:t>3</a:t>
          </a:r>
          <a:r>
            <a:rPr lang="el-GR" sz="2400" i="0" baseline="30000" dirty="0" smtClean="0"/>
            <a:t>ος</a:t>
          </a:r>
          <a:r>
            <a:rPr lang="el-GR" sz="2400" i="0" baseline="0" dirty="0" smtClean="0"/>
            <a:t> ερευνητικός άξονας </a:t>
          </a:r>
        </a:p>
        <a:p>
          <a:pPr algn="ctr" rtl="0"/>
          <a:r>
            <a:rPr lang="el-GR" sz="2400" i="0" baseline="0" dirty="0" smtClean="0"/>
            <a:t>«Αξιολόγηση ως προς την παρουσίαση </a:t>
          </a:r>
        </a:p>
        <a:p>
          <a:pPr algn="ctr" rtl="0"/>
          <a:r>
            <a:rPr lang="el-GR" sz="2400" i="0" baseline="0" dirty="0" smtClean="0"/>
            <a:t>και τη δομή του υλικού»</a:t>
          </a:r>
          <a:endParaRPr lang="el-GR" sz="2400" i="0" baseline="0" dirty="0"/>
        </a:p>
      </dgm:t>
    </dgm:pt>
    <dgm:pt modelId="{A9BBDB50-3D43-43D4-88AC-9F060D100A8E}" type="parTrans" cxnId="{F97AEA24-AD54-445F-BEAF-3D67238B3698}">
      <dgm:prSet/>
      <dgm:spPr/>
      <dgm:t>
        <a:bodyPr/>
        <a:lstStyle/>
        <a:p>
          <a:endParaRPr lang="el-GR"/>
        </a:p>
      </dgm:t>
    </dgm:pt>
    <dgm:pt modelId="{BDACA9A0-3636-4AFE-9DE0-53C58A25CB7B}" type="sibTrans" cxnId="{F97AEA24-AD54-445F-BEAF-3D67238B3698}">
      <dgm:prSet/>
      <dgm:spPr/>
      <dgm:t>
        <a:bodyPr/>
        <a:lstStyle/>
        <a:p>
          <a:endParaRPr lang="el-GR"/>
        </a:p>
      </dgm:t>
    </dgm:pt>
    <dgm:pt modelId="{F04711D5-2279-402F-BEEB-F7A688D0BFEE}" type="pres">
      <dgm:prSet presAssocID="{9100423A-653A-489E-8C61-C6BF4E2465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E671A62-073D-4A53-9825-70942A75D93A}" type="pres">
      <dgm:prSet presAssocID="{C8BD205D-71B9-4DAC-8BF0-B55DBAD2AE77}" presName="parentText" presStyleLbl="node1" presStyleIdx="0" presStyleCnt="1" custLinFactNeighborY="-628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063466B-8707-4028-804C-C6E158B0A1C1}" type="presOf" srcId="{C8BD205D-71B9-4DAC-8BF0-B55DBAD2AE77}" destId="{6E671A62-073D-4A53-9825-70942A75D93A}" srcOrd="0" destOrd="0" presId="urn:microsoft.com/office/officeart/2005/8/layout/vList2"/>
    <dgm:cxn modelId="{F97AEA24-AD54-445F-BEAF-3D67238B3698}" srcId="{9100423A-653A-489E-8C61-C6BF4E246540}" destId="{C8BD205D-71B9-4DAC-8BF0-B55DBAD2AE77}" srcOrd="0" destOrd="0" parTransId="{A9BBDB50-3D43-43D4-88AC-9F060D100A8E}" sibTransId="{BDACA9A0-3636-4AFE-9DE0-53C58A25CB7B}"/>
    <dgm:cxn modelId="{906ABDBA-458B-47BF-98AD-8C5C53C478D5}" type="presOf" srcId="{9100423A-653A-489E-8C61-C6BF4E246540}" destId="{F04711D5-2279-402F-BEEB-F7A688D0BFEE}" srcOrd="0" destOrd="0" presId="urn:microsoft.com/office/officeart/2005/8/layout/vList2"/>
    <dgm:cxn modelId="{641E93B4-D28B-4460-BACC-938AB20D7521}" type="presParOf" srcId="{F04711D5-2279-402F-BEEB-F7A688D0BFEE}" destId="{6E671A62-073D-4A53-9825-70942A75D9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E8803BC-062B-4451-8794-9AFD7795FEB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DCB5C41-DFCE-4EEF-AF43-1FB2F75E2B36}">
      <dgm:prSet custT="1"/>
      <dgm:spPr/>
      <dgm:t>
        <a:bodyPr/>
        <a:lstStyle/>
        <a:p>
          <a:pPr algn="just" rtl="0"/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Σχετικά με το 1</a:t>
          </a:r>
          <a:r>
            <a:rPr lang="el-GR" sz="2400" baseline="30000" dirty="0" smtClean="0">
              <a:latin typeface="Times New Roman" pitchFamily="18" charset="0"/>
              <a:cs typeface="Times New Roman" pitchFamily="18" charset="0"/>
            </a:rPr>
            <a:t>ο</a:t>
          </a:r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 ερευνητικό ερώτημα, προέκυψε ότι </a:t>
          </a:r>
          <a:r>
            <a:rPr lang="el-GR" sz="2400" b="1" dirty="0" smtClean="0">
              <a:latin typeface="Times New Roman" pitchFamily="18" charset="0"/>
              <a:cs typeface="Times New Roman" pitchFamily="18" charset="0"/>
            </a:rPr>
            <a:t>το Ε.Υ. διέπεται από τις αρχές και τη μεθοδολογία της ΕξΑΕ </a:t>
          </a:r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και κρίθηκε ότι τις πληροί.</a:t>
          </a:r>
          <a:endParaRPr lang="el-GR" sz="2400" dirty="0">
            <a:latin typeface="Times New Roman" pitchFamily="18" charset="0"/>
            <a:cs typeface="Times New Roman" pitchFamily="18" charset="0"/>
          </a:endParaRPr>
        </a:p>
      </dgm:t>
    </dgm:pt>
    <dgm:pt modelId="{1C1512CC-0C78-43EE-89E9-F3B654F745E1}" type="parTrans" cxnId="{F115C28F-4C18-4B02-9774-A8762470496C}">
      <dgm:prSet/>
      <dgm:spPr/>
      <dgm:t>
        <a:bodyPr/>
        <a:lstStyle/>
        <a:p>
          <a:endParaRPr lang="el-GR"/>
        </a:p>
      </dgm:t>
    </dgm:pt>
    <dgm:pt modelId="{A3522542-6AA0-4530-B169-17B4076CCC18}" type="sibTrans" cxnId="{F115C28F-4C18-4B02-9774-A8762470496C}">
      <dgm:prSet/>
      <dgm:spPr/>
      <dgm:t>
        <a:bodyPr/>
        <a:lstStyle/>
        <a:p>
          <a:endParaRPr lang="el-GR"/>
        </a:p>
      </dgm:t>
    </dgm:pt>
    <dgm:pt modelId="{52D78E95-AFB3-44D0-ACEA-080F128036B6}">
      <dgm:prSet custT="1"/>
      <dgm:spPr/>
      <dgm:t>
        <a:bodyPr/>
        <a:lstStyle/>
        <a:p>
          <a:pPr algn="just" rtl="0"/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Ως προς το 2</a:t>
          </a:r>
          <a:r>
            <a:rPr lang="el-GR" sz="2400" baseline="30000" dirty="0" smtClean="0">
              <a:latin typeface="Times New Roman" pitchFamily="18" charset="0"/>
              <a:cs typeface="Times New Roman" pitchFamily="18" charset="0"/>
            </a:rPr>
            <a:t>ο</a:t>
          </a:r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 ερευνητικό ερώτημα  που αφορά στο πώς εφαρμόστηκαν  οι αρχές της </a:t>
          </a:r>
          <a:r>
            <a:rPr lang="el-GR" sz="2400" dirty="0" err="1" smtClean="0">
              <a:latin typeface="Times New Roman" pitchFamily="18" charset="0"/>
              <a:cs typeface="Times New Roman" pitchFamily="18" charset="0"/>
            </a:rPr>
            <a:t>Πολυμεσικής</a:t>
          </a:r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 Μάθησης στο Ε.Υ.   παρατηρήθηκε ότι </a:t>
          </a:r>
          <a:r>
            <a:rPr lang="el-GR" sz="2400" b="1" dirty="0" smtClean="0">
              <a:latin typeface="Times New Roman" pitchFamily="18" charset="0"/>
              <a:cs typeface="Times New Roman" pitchFamily="18" charset="0"/>
            </a:rPr>
            <a:t>έχει γίνει συνδυασμός μέσ</a:t>
          </a:r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ων (κείμενο-εικόνα-</a:t>
          </a:r>
          <a:r>
            <a:rPr lang="el-GR" sz="2400" dirty="0" err="1" smtClean="0">
              <a:latin typeface="Times New Roman" pitchFamily="18" charset="0"/>
              <a:cs typeface="Times New Roman" pitchFamily="18" charset="0"/>
            </a:rPr>
            <a:t>βίντε</a:t>
          </a:r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ο), ώστε να παρουσιαστεί με τον κατάλληλο τρόπο το γνωστικό αντικείμενο.</a:t>
          </a:r>
          <a:endParaRPr lang="el-GR" sz="2400" dirty="0">
            <a:latin typeface="Times New Roman" pitchFamily="18" charset="0"/>
            <a:cs typeface="Times New Roman" pitchFamily="18" charset="0"/>
          </a:endParaRPr>
        </a:p>
      </dgm:t>
    </dgm:pt>
    <dgm:pt modelId="{D174283E-3E50-4B30-9170-4BA283E6408C}" type="parTrans" cxnId="{BF7BFB19-C34C-4FC2-9653-BD29037489B5}">
      <dgm:prSet/>
      <dgm:spPr/>
      <dgm:t>
        <a:bodyPr/>
        <a:lstStyle/>
        <a:p>
          <a:endParaRPr lang="el-GR"/>
        </a:p>
      </dgm:t>
    </dgm:pt>
    <dgm:pt modelId="{8F793431-84AD-4606-9281-1ACBB6368A14}" type="sibTrans" cxnId="{BF7BFB19-C34C-4FC2-9653-BD29037489B5}">
      <dgm:prSet/>
      <dgm:spPr/>
      <dgm:t>
        <a:bodyPr/>
        <a:lstStyle/>
        <a:p>
          <a:endParaRPr lang="el-GR"/>
        </a:p>
      </dgm:t>
    </dgm:pt>
    <dgm:pt modelId="{52D5D267-02B8-482B-B561-F83945B797C2}" type="pres">
      <dgm:prSet presAssocID="{3E8803BC-062B-4451-8794-9AFD7795FE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DD24587-43D2-4B59-BA43-59F709C9047E}" type="pres">
      <dgm:prSet presAssocID="{6DCB5C41-DFCE-4EEF-AF43-1FB2F75E2B36}" presName="parentText" presStyleLbl="node1" presStyleIdx="0" presStyleCnt="2" custScaleY="6869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734241-B275-4C91-B60D-316C8A21D89F}" type="pres">
      <dgm:prSet presAssocID="{A3522542-6AA0-4530-B169-17B4076CCC18}" presName="spacer" presStyleCnt="0"/>
      <dgm:spPr/>
      <dgm:t>
        <a:bodyPr/>
        <a:lstStyle/>
        <a:p>
          <a:endParaRPr lang="el-GR"/>
        </a:p>
      </dgm:t>
    </dgm:pt>
    <dgm:pt modelId="{D8435F5A-69B8-4586-AB4D-91376DE3E670}" type="pres">
      <dgm:prSet presAssocID="{52D78E95-AFB3-44D0-ACEA-080F128036B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9C2B37A-1B1A-4CD5-B6DB-75EB4523C7B6}" type="presOf" srcId="{6DCB5C41-DFCE-4EEF-AF43-1FB2F75E2B36}" destId="{CDD24587-43D2-4B59-BA43-59F709C9047E}" srcOrd="0" destOrd="0" presId="urn:microsoft.com/office/officeart/2005/8/layout/vList2"/>
    <dgm:cxn modelId="{D826734C-1A83-4F49-B9F4-067412C5FE2A}" type="presOf" srcId="{3E8803BC-062B-4451-8794-9AFD7795FEB5}" destId="{52D5D267-02B8-482B-B561-F83945B797C2}" srcOrd="0" destOrd="0" presId="urn:microsoft.com/office/officeart/2005/8/layout/vList2"/>
    <dgm:cxn modelId="{BF7BFB19-C34C-4FC2-9653-BD29037489B5}" srcId="{3E8803BC-062B-4451-8794-9AFD7795FEB5}" destId="{52D78E95-AFB3-44D0-ACEA-080F128036B6}" srcOrd="1" destOrd="0" parTransId="{D174283E-3E50-4B30-9170-4BA283E6408C}" sibTransId="{8F793431-84AD-4606-9281-1ACBB6368A14}"/>
    <dgm:cxn modelId="{F1BBA8AD-1845-4F9C-9C4E-18FAA5D2E7AC}" type="presOf" srcId="{52D78E95-AFB3-44D0-ACEA-080F128036B6}" destId="{D8435F5A-69B8-4586-AB4D-91376DE3E670}" srcOrd="0" destOrd="0" presId="urn:microsoft.com/office/officeart/2005/8/layout/vList2"/>
    <dgm:cxn modelId="{F115C28F-4C18-4B02-9774-A8762470496C}" srcId="{3E8803BC-062B-4451-8794-9AFD7795FEB5}" destId="{6DCB5C41-DFCE-4EEF-AF43-1FB2F75E2B36}" srcOrd="0" destOrd="0" parTransId="{1C1512CC-0C78-43EE-89E9-F3B654F745E1}" sibTransId="{A3522542-6AA0-4530-B169-17B4076CCC18}"/>
    <dgm:cxn modelId="{F71C0C63-98DF-4CE5-B9AF-341873C97F2A}" type="presParOf" srcId="{52D5D267-02B8-482B-B561-F83945B797C2}" destId="{CDD24587-43D2-4B59-BA43-59F709C9047E}" srcOrd="0" destOrd="0" presId="urn:microsoft.com/office/officeart/2005/8/layout/vList2"/>
    <dgm:cxn modelId="{5FA550E4-7BA8-4D6C-964F-F8989261C19C}" type="presParOf" srcId="{52D5D267-02B8-482B-B561-F83945B797C2}" destId="{BC734241-B275-4C91-B60D-316C8A21D89F}" srcOrd="1" destOrd="0" presId="urn:microsoft.com/office/officeart/2005/8/layout/vList2"/>
    <dgm:cxn modelId="{A99CF201-B4DC-41AE-884E-8B816548244E}" type="presParOf" srcId="{52D5D267-02B8-482B-B561-F83945B797C2}" destId="{D8435F5A-69B8-4586-AB4D-91376DE3E67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B9A4F17-260B-43BD-AEEC-70A4BD893902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8567472-1CA2-42F0-97DE-4432F0977403}">
      <dgm:prSet phldrT="[Κείμενο]" custT="1"/>
      <dgm:spPr/>
      <dgm:t>
        <a:bodyPr/>
        <a:lstStyle/>
        <a:p>
          <a:pPr algn="just"/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Σχετικά με το 1</a:t>
          </a:r>
          <a:r>
            <a:rPr lang="el-GR" sz="2400" baseline="30000" dirty="0" smtClean="0">
              <a:latin typeface="Times New Roman" pitchFamily="18" charset="0"/>
              <a:cs typeface="Times New Roman" pitchFamily="18" charset="0"/>
            </a:rPr>
            <a:t>ο </a:t>
          </a:r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ερευνητικό ερώτημα το Ε.Υ. ανταποκρίνεται στους επιδιωκόμενους στόχους, χαρακτηρίζεται διαθεματικό, ευέλικτο και προσαρμοσμένο στις ανάγκες των μαθητών.</a:t>
          </a:r>
          <a:endParaRPr lang="el-GR" sz="2400" dirty="0">
            <a:latin typeface="Times New Roman" pitchFamily="18" charset="0"/>
            <a:cs typeface="Times New Roman" pitchFamily="18" charset="0"/>
          </a:endParaRPr>
        </a:p>
      </dgm:t>
    </dgm:pt>
    <dgm:pt modelId="{3E81E185-2003-4816-BF69-FAA07A5D50A3}" type="parTrans" cxnId="{0F19128B-815A-41BC-ACFF-5D99E2D49080}">
      <dgm:prSet/>
      <dgm:spPr/>
      <dgm:t>
        <a:bodyPr/>
        <a:lstStyle/>
        <a:p>
          <a:endParaRPr lang="el-GR"/>
        </a:p>
      </dgm:t>
    </dgm:pt>
    <dgm:pt modelId="{9903A5CB-F49B-4CCC-AABB-F974B9B1C280}" type="sibTrans" cxnId="{0F19128B-815A-41BC-ACFF-5D99E2D49080}">
      <dgm:prSet/>
      <dgm:spPr/>
      <dgm:t>
        <a:bodyPr/>
        <a:lstStyle/>
        <a:p>
          <a:endParaRPr lang="el-GR"/>
        </a:p>
      </dgm:t>
    </dgm:pt>
    <dgm:pt modelId="{CC2CEB34-2928-4E5D-8387-A4248E2B2737}">
      <dgm:prSet phldrT="[Κείμενο]" custT="1"/>
      <dgm:spPr/>
      <dgm:t>
        <a:bodyPr/>
        <a:lstStyle/>
        <a:p>
          <a:pPr algn="just"/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Ως προς το 2</a:t>
          </a:r>
          <a:r>
            <a:rPr lang="el-GR" sz="2400" baseline="30000" dirty="0" smtClean="0">
              <a:latin typeface="Times New Roman" pitchFamily="18" charset="0"/>
              <a:cs typeface="Times New Roman" pitchFamily="18" charset="0"/>
            </a:rPr>
            <a:t>ο</a:t>
          </a:r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 ερευνητικό ερώτημα το Ε.Υ. κρίνεται ότι είναι εύχρηστο κατά την πλοήγηση και προάγει την αυτονομία των μαθητών. </a:t>
          </a:r>
          <a:endParaRPr lang="el-GR" sz="2400" dirty="0">
            <a:latin typeface="Times New Roman" pitchFamily="18" charset="0"/>
            <a:cs typeface="Times New Roman" pitchFamily="18" charset="0"/>
          </a:endParaRPr>
        </a:p>
      </dgm:t>
    </dgm:pt>
    <dgm:pt modelId="{3856431D-A485-4B0C-A570-E825E6932F09}" type="parTrans" cxnId="{F2CBDCAE-5BAF-41FD-A94A-3C158EBF9B40}">
      <dgm:prSet/>
      <dgm:spPr/>
      <dgm:t>
        <a:bodyPr/>
        <a:lstStyle/>
        <a:p>
          <a:endParaRPr lang="el-GR"/>
        </a:p>
      </dgm:t>
    </dgm:pt>
    <dgm:pt modelId="{60DAE1B0-B758-41B4-99C1-7F9AFFDBDD17}" type="sibTrans" cxnId="{F2CBDCAE-5BAF-41FD-A94A-3C158EBF9B40}">
      <dgm:prSet/>
      <dgm:spPr/>
      <dgm:t>
        <a:bodyPr/>
        <a:lstStyle/>
        <a:p>
          <a:endParaRPr lang="el-GR"/>
        </a:p>
      </dgm:t>
    </dgm:pt>
    <dgm:pt modelId="{B181876E-978F-449F-9A4B-FE3380C423E8}">
      <dgm:prSet phldrT="[Κείμενο]" custT="1"/>
      <dgm:spPr/>
      <dgm:t>
        <a:bodyPr/>
        <a:lstStyle/>
        <a:p>
          <a:pPr algn="just"/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Σχετικά με το 3</a:t>
          </a:r>
          <a:r>
            <a:rPr lang="el-GR" sz="2400" baseline="30000" dirty="0" smtClean="0">
              <a:latin typeface="Times New Roman" pitchFamily="18" charset="0"/>
              <a:cs typeface="Times New Roman" pitchFamily="18" charset="0"/>
            </a:rPr>
            <a:t>ο</a:t>
          </a:r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 ερευνητικό ερώτημα το Ε.Υ. αξιολογείται ολοκληρωμένο ως προς τη δομή και το περιεχόμενο. Επιπλέον χαρακτηρίζεται κατανοητό και ενδιαφέρον προς τους μαθητές με φιλική μορφή γραφής.</a:t>
          </a:r>
          <a:endParaRPr lang="el-GR" sz="2400" dirty="0">
            <a:latin typeface="Times New Roman" pitchFamily="18" charset="0"/>
            <a:cs typeface="Times New Roman" pitchFamily="18" charset="0"/>
          </a:endParaRPr>
        </a:p>
      </dgm:t>
    </dgm:pt>
    <dgm:pt modelId="{53F7FAAE-D9A7-4142-815C-81904385EACE}" type="parTrans" cxnId="{66A4DC06-B99C-4F13-A023-BB4A7CDC7513}">
      <dgm:prSet/>
      <dgm:spPr/>
      <dgm:t>
        <a:bodyPr/>
        <a:lstStyle/>
        <a:p>
          <a:endParaRPr lang="el-GR"/>
        </a:p>
      </dgm:t>
    </dgm:pt>
    <dgm:pt modelId="{13026715-2C6D-4CBB-9B2F-12AC822DFBB9}" type="sibTrans" cxnId="{66A4DC06-B99C-4F13-A023-BB4A7CDC7513}">
      <dgm:prSet/>
      <dgm:spPr/>
      <dgm:t>
        <a:bodyPr/>
        <a:lstStyle/>
        <a:p>
          <a:endParaRPr lang="el-GR"/>
        </a:p>
      </dgm:t>
    </dgm:pt>
    <dgm:pt modelId="{2C39416A-9C14-4490-B150-DD7569950218}" type="pres">
      <dgm:prSet presAssocID="{3B9A4F17-260B-43BD-AEEC-70A4BD8939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A69C5A4-F183-4C81-8053-3880A45FE827}" type="pres">
      <dgm:prSet presAssocID="{08567472-1CA2-42F0-97DE-4432F0977403}" presName="linNode" presStyleCnt="0"/>
      <dgm:spPr/>
      <dgm:t>
        <a:bodyPr/>
        <a:lstStyle/>
        <a:p>
          <a:endParaRPr lang="el-GR"/>
        </a:p>
      </dgm:t>
    </dgm:pt>
    <dgm:pt modelId="{87CEE0AB-E45B-481F-8EFC-68F8C32B6AEE}" type="pres">
      <dgm:prSet presAssocID="{08567472-1CA2-42F0-97DE-4432F0977403}" presName="parentText" presStyleLbl="node1" presStyleIdx="0" presStyleCnt="3" custScaleX="27750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1129F8-92ED-41DA-8DBA-ED1D5AD0D358}" type="pres">
      <dgm:prSet presAssocID="{9903A5CB-F49B-4CCC-AABB-F974B9B1C280}" presName="sp" presStyleCnt="0"/>
      <dgm:spPr/>
      <dgm:t>
        <a:bodyPr/>
        <a:lstStyle/>
        <a:p>
          <a:endParaRPr lang="el-GR"/>
        </a:p>
      </dgm:t>
    </dgm:pt>
    <dgm:pt modelId="{CA976BDE-1F41-4BAE-ADF4-C9BE6C753352}" type="pres">
      <dgm:prSet presAssocID="{CC2CEB34-2928-4E5D-8387-A4248E2B2737}" presName="linNode" presStyleCnt="0"/>
      <dgm:spPr/>
      <dgm:t>
        <a:bodyPr/>
        <a:lstStyle/>
        <a:p>
          <a:endParaRPr lang="el-GR"/>
        </a:p>
      </dgm:t>
    </dgm:pt>
    <dgm:pt modelId="{FD043F54-E8A4-4D91-9309-F2C7C37B2F2A}" type="pres">
      <dgm:prSet presAssocID="{CC2CEB34-2928-4E5D-8387-A4248E2B2737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796389-6C7E-41A3-92A8-B0F323037E35}" type="pres">
      <dgm:prSet presAssocID="{60DAE1B0-B758-41B4-99C1-7F9AFFDBDD17}" presName="sp" presStyleCnt="0"/>
      <dgm:spPr/>
      <dgm:t>
        <a:bodyPr/>
        <a:lstStyle/>
        <a:p>
          <a:endParaRPr lang="el-GR"/>
        </a:p>
      </dgm:t>
    </dgm:pt>
    <dgm:pt modelId="{CC45E283-B9CA-43BB-8E07-90A6E5643516}" type="pres">
      <dgm:prSet presAssocID="{B181876E-978F-449F-9A4B-FE3380C423E8}" presName="linNode" presStyleCnt="0"/>
      <dgm:spPr/>
      <dgm:t>
        <a:bodyPr/>
        <a:lstStyle/>
        <a:p>
          <a:endParaRPr lang="el-GR"/>
        </a:p>
      </dgm:t>
    </dgm:pt>
    <dgm:pt modelId="{92003FDF-ADC1-462B-8BC6-D48767B675E1}" type="pres">
      <dgm:prSet presAssocID="{B181876E-978F-449F-9A4B-FE3380C423E8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59A2BAD-6EDE-40DC-BE27-AD28AB4F3B6B}" type="presOf" srcId="{CC2CEB34-2928-4E5D-8387-A4248E2B2737}" destId="{FD043F54-E8A4-4D91-9309-F2C7C37B2F2A}" srcOrd="0" destOrd="0" presId="urn:microsoft.com/office/officeart/2005/8/layout/vList5"/>
    <dgm:cxn modelId="{5EF448CE-F389-45AE-B801-1C07C9BF2D3F}" type="presOf" srcId="{3B9A4F17-260B-43BD-AEEC-70A4BD893902}" destId="{2C39416A-9C14-4490-B150-DD7569950218}" srcOrd="0" destOrd="0" presId="urn:microsoft.com/office/officeart/2005/8/layout/vList5"/>
    <dgm:cxn modelId="{D3248EE5-315B-42DE-B2B1-8F5F3EB2D35F}" type="presOf" srcId="{08567472-1CA2-42F0-97DE-4432F0977403}" destId="{87CEE0AB-E45B-481F-8EFC-68F8C32B6AEE}" srcOrd="0" destOrd="0" presId="urn:microsoft.com/office/officeart/2005/8/layout/vList5"/>
    <dgm:cxn modelId="{8BD17437-1076-4348-9ED1-BD80188C61EE}" type="presOf" srcId="{B181876E-978F-449F-9A4B-FE3380C423E8}" destId="{92003FDF-ADC1-462B-8BC6-D48767B675E1}" srcOrd="0" destOrd="0" presId="urn:microsoft.com/office/officeart/2005/8/layout/vList5"/>
    <dgm:cxn modelId="{F2CBDCAE-5BAF-41FD-A94A-3C158EBF9B40}" srcId="{3B9A4F17-260B-43BD-AEEC-70A4BD893902}" destId="{CC2CEB34-2928-4E5D-8387-A4248E2B2737}" srcOrd="1" destOrd="0" parTransId="{3856431D-A485-4B0C-A570-E825E6932F09}" sibTransId="{60DAE1B0-B758-41B4-99C1-7F9AFFDBDD17}"/>
    <dgm:cxn modelId="{0F19128B-815A-41BC-ACFF-5D99E2D49080}" srcId="{3B9A4F17-260B-43BD-AEEC-70A4BD893902}" destId="{08567472-1CA2-42F0-97DE-4432F0977403}" srcOrd="0" destOrd="0" parTransId="{3E81E185-2003-4816-BF69-FAA07A5D50A3}" sibTransId="{9903A5CB-F49B-4CCC-AABB-F974B9B1C280}"/>
    <dgm:cxn modelId="{66A4DC06-B99C-4F13-A023-BB4A7CDC7513}" srcId="{3B9A4F17-260B-43BD-AEEC-70A4BD893902}" destId="{B181876E-978F-449F-9A4B-FE3380C423E8}" srcOrd="2" destOrd="0" parTransId="{53F7FAAE-D9A7-4142-815C-81904385EACE}" sibTransId="{13026715-2C6D-4CBB-9B2F-12AC822DFBB9}"/>
    <dgm:cxn modelId="{B8A5E759-4E77-4C50-90A7-BF2B0D56817B}" type="presParOf" srcId="{2C39416A-9C14-4490-B150-DD7569950218}" destId="{DA69C5A4-F183-4C81-8053-3880A45FE827}" srcOrd="0" destOrd="0" presId="urn:microsoft.com/office/officeart/2005/8/layout/vList5"/>
    <dgm:cxn modelId="{8B4F2C92-DE7F-45F1-AFEB-20CDA5466C1E}" type="presParOf" srcId="{DA69C5A4-F183-4C81-8053-3880A45FE827}" destId="{87CEE0AB-E45B-481F-8EFC-68F8C32B6AEE}" srcOrd="0" destOrd="0" presId="urn:microsoft.com/office/officeart/2005/8/layout/vList5"/>
    <dgm:cxn modelId="{F14E7441-EC87-42E4-8E1D-A5EC28A2D491}" type="presParOf" srcId="{2C39416A-9C14-4490-B150-DD7569950218}" destId="{9F1129F8-92ED-41DA-8DBA-ED1D5AD0D358}" srcOrd="1" destOrd="0" presId="urn:microsoft.com/office/officeart/2005/8/layout/vList5"/>
    <dgm:cxn modelId="{479B3A20-DEEC-42C1-B147-E70CF323658E}" type="presParOf" srcId="{2C39416A-9C14-4490-B150-DD7569950218}" destId="{CA976BDE-1F41-4BAE-ADF4-C9BE6C753352}" srcOrd="2" destOrd="0" presId="urn:microsoft.com/office/officeart/2005/8/layout/vList5"/>
    <dgm:cxn modelId="{109C795A-EA8B-455E-8331-9519A82A3DA4}" type="presParOf" srcId="{CA976BDE-1F41-4BAE-ADF4-C9BE6C753352}" destId="{FD043F54-E8A4-4D91-9309-F2C7C37B2F2A}" srcOrd="0" destOrd="0" presId="urn:microsoft.com/office/officeart/2005/8/layout/vList5"/>
    <dgm:cxn modelId="{13F36C25-FD42-48E7-B89F-C9183DA4CA5B}" type="presParOf" srcId="{2C39416A-9C14-4490-B150-DD7569950218}" destId="{D9796389-6C7E-41A3-92A8-B0F323037E35}" srcOrd="3" destOrd="0" presId="urn:microsoft.com/office/officeart/2005/8/layout/vList5"/>
    <dgm:cxn modelId="{7F34D013-42DC-4B33-B6E3-7B45FF7D75CE}" type="presParOf" srcId="{2C39416A-9C14-4490-B150-DD7569950218}" destId="{CC45E283-B9CA-43BB-8E07-90A6E5643516}" srcOrd="4" destOrd="0" presId="urn:microsoft.com/office/officeart/2005/8/layout/vList5"/>
    <dgm:cxn modelId="{A61452C6-EA5F-477C-B7DA-397150AD73E4}" type="presParOf" srcId="{CC45E283-B9CA-43BB-8E07-90A6E5643516}" destId="{92003FDF-ADC1-462B-8BC6-D48767B675E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8548D83-9ED1-46CD-98AA-0194EA0B31B7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0609BAB-A850-4CC7-A256-3F6A237FA3E8}">
      <dgm:prSet custT="1"/>
      <dgm:spPr/>
      <dgm:t>
        <a:bodyPr/>
        <a:lstStyle/>
        <a:p>
          <a:pPr algn="just" rtl="0"/>
          <a:r>
            <a:rPr lang="el-GR" sz="2400" dirty="0" smtClean="0"/>
            <a:t>Σοβαρές ελλείψεις σε ζητήματα οδικής ασφάλειας και παιδείας</a:t>
          </a:r>
          <a:endParaRPr lang="el-GR" sz="2400" dirty="0"/>
        </a:p>
      </dgm:t>
    </dgm:pt>
    <dgm:pt modelId="{4BDB4FDC-DAC1-4684-9FDF-2CAD0C047F79}" type="parTrans" cxnId="{3B3C18EA-4ED8-4AB6-9D74-DC07467FE5AB}">
      <dgm:prSet/>
      <dgm:spPr/>
      <dgm:t>
        <a:bodyPr/>
        <a:lstStyle/>
        <a:p>
          <a:endParaRPr lang="el-GR"/>
        </a:p>
      </dgm:t>
    </dgm:pt>
    <dgm:pt modelId="{092B3691-B22A-4897-99E8-ED3F4A5BA655}" type="sibTrans" cxnId="{3B3C18EA-4ED8-4AB6-9D74-DC07467FE5AB}">
      <dgm:prSet/>
      <dgm:spPr/>
      <dgm:t>
        <a:bodyPr/>
        <a:lstStyle/>
        <a:p>
          <a:endParaRPr lang="el-GR"/>
        </a:p>
      </dgm:t>
    </dgm:pt>
    <dgm:pt modelId="{4E94C177-2DFC-440A-A982-933095060651}">
      <dgm:prSet custT="1"/>
      <dgm:spPr/>
      <dgm:t>
        <a:bodyPr/>
        <a:lstStyle/>
        <a:p>
          <a:pPr algn="just" rtl="0"/>
          <a:r>
            <a:rPr lang="el-GR" sz="2400" dirty="0" smtClean="0"/>
            <a:t>Ανάγκη για προώθηση της κυκλοφοριακής αγωγής και για σχεδιασμού Ε.Υ. για το μάθημα της κυκλοφοριακής αγωγής.</a:t>
          </a:r>
          <a:endParaRPr lang="el-GR" sz="2400" dirty="0"/>
        </a:p>
      </dgm:t>
    </dgm:pt>
    <dgm:pt modelId="{70F555E4-B286-43DF-8704-2AFC5A6A5C20}" type="parTrans" cxnId="{17330714-3F58-4B1C-B3BF-4E5B8F821433}">
      <dgm:prSet/>
      <dgm:spPr/>
      <dgm:t>
        <a:bodyPr/>
        <a:lstStyle/>
        <a:p>
          <a:endParaRPr lang="el-GR"/>
        </a:p>
      </dgm:t>
    </dgm:pt>
    <dgm:pt modelId="{C4EBE156-3A41-419C-A28B-F364D06498D3}" type="sibTrans" cxnId="{17330714-3F58-4B1C-B3BF-4E5B8F821433}">
      <dgm:prSet/>
      <dgm:spPr/>
      <dgm:t>
        <a:bodyPr/>
        <a:lstStyle/>
        <a:p>
          <a:endParaRPr lang="el-GR"/>
        </a:p>
      </dgm:t>
    </dgm:pt>
    <dgm:pt modelId="{BBE4F676-C116-4391-9F78-6A2D97FD7141}">
      <dgm:prSet custT="1"/>
      <dgm:spPr/>
      <dgm:t>
        <a:bodyPr/>
        <a:lstStyle/>
        <a:p>
          <a:pPr algn="just" rtl="0"/>
          <a:r>
            <a:rPr lang="el-GR" sz="2400" dirty="0" smtClean="0"/>
            <a:t>Το Ε.Υ. ικανοποιεί σε μεγάλο βαθμό τις ανάγκες και κρίνεται επαρκές και κατάλληλο για το σκοπό του.</a:t>
          </a:r>
          <a:endParaRPr lang="el-GR" sz="2400" dirty="0"/>
        </a:p>
      </dgm:t>
    </dgm:pt>
    <dgm:pt modelId="{792644F4-A431-4A1D-B70C-0E51CBA87B62}" type="parTrans" cxnId="{F08DEE32-A92A-4238-AB40-5E22BDE79129}">
      <dgm:prSet/>
      <dgm:spPr/>
      <dgm:t>
        <a:bodyPr/>
        <a:lstStyle/>
        <a:p>
          <a:endParaRPr lang="el-GR"/>
        </a:p>
      </dgm:t>
    </dgm:pt>
    <dgm:pt modelId="{1C165732-7A8E-4F89-9C5B-7A4B68841E46}" type="sibTrans" cxnId="{F08DEE32-A92A-4238-AB40-5E22BDE79129}">
      <dgm:prSet/>
      <dgm:spPr/>
      <dgm:t>
        <a:bodyPr/>
        <a:lstStyle/>
        <a:p>
          <a:endParaRPr lang="el-GR"/>
        </a:p>
      </dgm:t>
    </dgm:pt>
    <dgm:pt modelId="{BE4AAAAF-704F-47EB-B72F-086DA004FA71}">
      <dgm:prSet custT="1"/>
      <dgm:spPr/>
      <dgm:t>
        <a:bodyPr/>
        <a:lstStyle/>
        <a:p>
          <a:pPr algn="just" rtl="0"/>
          <a:r>
            <a:rPr lang="el-GR" sz="2400" dirty="0" smtClean="0"/>
            <a:t>Αξιοποίηση του Ε.Υ. </a:t>
          </a:r>
          <a:endParaRPr lang="el-GR" sz="2400" dirty="0"/>
        </a:p>
      </dgm:t>
    </dgm:pt>
    <dgm:pt modelId="{02B935D8-9260-40BF-B89A-5AD3E76DE161}" type="parTrans" cxnId="{46395395-DA67-450A-A45C-E0784F54D237}">
      <dgm:prSet/>
      <dgm:spPr/>
      <dgm:t>
        <a:bodyPr/>
        <a:lstStyle/>
        <a:p>
          <a:endParaRPr lang="el-GR"/>
        </a:p>
      </dgm:t>
    </dgm:pt>
    <dgm:pt modelId="{CE67631E-FA11-4336-B679-C63122FCB3EC}" type="sibTrans" cxnId="{46395395-DA67-450A-A45C-E0784F54D237}">
      <dgm:prSet/>
      <dgm:spPr/>
      <dgm:t>
        <a:bodyPr/>
        <a:lstStyle/>
        <a:p>
          <a:endParaRPr lang="el-GR"/>
        </a:p>
      </dgm:t>
    </dgm:pt>
    <dgm:pt modelId="{7F0756F9-1F4F-4B31-9995-98B53408D493}">
      <dgm:prSet custT="1"/>
      <dgm:spPr/>
      <dgm:t>
        <a:bodyPr/>
        <a:lstStyle/>
        <a:p>
          <a:pPr algn="just" rtl="0"/>
          <a:r>
            <a:rPr lang="el-GR" sz="2400" dirty="0" smtClean="0"/>
            <a:t>Προτάσεις για βελτίωση.</a:t>
          </a:r>
          <a:endParaRPr lang="el-GR" sz="2400" dirty="0"/>
        </a:p>
      </dgm:t>
    </dgm:pt>
    <dgm:pt modelId="{21EE25A7-756B-4602-A7F1-F69204760921}" type="parTrans" cxnId="{483A099C-3957-4DB5-8BE5-DCC1DCC4A3D6}">
      <dgm:prSet/>
      <dgm:spPr/>
      <dgm:t>
        <a:bodyPr/>
        <a:lstStyle/>
        <a:p>
          <a:endParaRPr lang="el-GR"/>
        </a:p>
      </dgm:t>
    </dgm:pt>
    <dgm:pt modelId="{F063DA44-6FB7-4BF5-B023-4FD0A33B2FDA}" type="sibTrans" cxnId="{483A099C-3957-4DB5-8BE5-DCC1DCC4A3D6}">
      <dgm:prSet/>
      <dgm:spPr/>
      <dgm:t>
        <a:bodyPr/>
        <a:lstStyle/>
        <a:p>
          <a:endParaRPr lang="el-GR"/>
        </a:p>
      </dgm:t>
    </dgm:pt>
    <dgm:pt modelId="{9BCB2BE8-311F-49C1-A79C-16910E8A17CE}">
      <dgm:prSet custT="1"/>
      <dgm:spPr/>
      <dgm:t>
        <a:bodyPr/>
        <a:lstStyle/>
        <a:p>
          <a:pPr algn="just" rtl="0"/>
          <a:r>
            <a:rPr lang="el-GR" sz="2400" dirty="0" smtClean="0"/>
            <a:t>Ανάγκη αποτίμησης/αξιολόγησης του Ε.Υ. από τους μαθητές.</a:t>
          </a:r>
          <a:endParaRPr lang="el-GR" sz="2400" dirty="0"/>
        </a:p>
      </dgm:t>
    </dgm:pt>
    <dgm:pt modelId="{3EC9283D-84E9-40BB-8ABF-53B13E998BBC}" type="parTrans" cxnId="{DAC79475-CBFF-4333-931D-C1C684C9FB97}">
      <dgm:prSet/>
      <dgm:spPr/>
      <dgm:t>
        <a:bodyPr/>
        <a:lstStyle/>
        <a:p>
          <a:endParaRPr lang="el-GR"/>
        </a:p>
      </dgm:t>
    </dgm:pt>
    <dgm:pt modelId="{F281B28A-01DD-469E-9652-9D3E3B9EED10}" type="sibTrans" cxnId="{DAC79475-CBFF-4333-931D-C1C684C9FB97}">
      <dgm:prSet/>
      <dgm:spPr/>
      <dgm:t>
        <a:bodyPr/>
        <a:lstStyle/>
        <a:p>
          <a:endParaRPr lang="el-GR"/>
        </a:p>
      </dgm:t>
    </dgm:pt>
    <dgm:pt modelId="{49400FA4-BBBB-4EAF-9A34-02876BABF7F8}" type="pres">
      <dgm:prSet presAssocID="{58548D83-9ED1-46CD-98AA-0194EA0B31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7C89AAC-5E3F-4E6B-86CC-08F51682CB39}" type="pres">
      <dgm:prSet presAssocID="{F0609BAB-A850-4CC7-A256-3F6A237FA3E8}" presName="linNode" presStyleCnt="0"/>
      <dgm:spPr/>
    </dgm:pt>
    <dgm:pt modelId="{2BF2B5FB-F9D2-41A0-A8AA-E681756494D6}" type="pres">
      <dgm:prSet presAssocID="{F0609BAB-A850-4CC7-A256-3F6A237FA3E8}" presName="parentText" presStyleLbl="node1" presStyleIdx="0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386778B-8B0C-49FB-8115-1DC490ADF829}" type="pres">
      <dgm:prSet presAssocID="{092B3691-B22A-4897-99E8-ED3F4A5BA655}" presName="sp" presStyleCnt="0"/>
      <dgm:spPr/>
    </dgm:pt>
    <dgm:pt modelId="{397BE781-8B21-40A3-BEA7-8C817841CC6C}" type="pres">
      <dgm:prSet presAssocID="{4E94C177-2DFC-440A-A982-933095060651}" presName="linNode" presStyleCnt="0"/>
      <dgm:spPr/>
    </dgm:pt>
    <dgm:pt modelId="{5FC1C609-DBBA-47D7-8FB4-DDD8A2E5E2E8}" type="pres">
      <dgm:prSet presAssocID="{4E94C177-2DFC-440A-A982-933095060651}" presName="parentText" presStyleLbl="node1" presStyleIdx="1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20D8E3-5131-416B-BC6D-F1DF403D61EA}" type="pres">
      <dgm:prSet presAssocID="{C4EBE156-3A41-419C-A28B-F364D06498D3}" presName="sp" presStyleCnt="0"/>
      <dgm:spPr/>
    </dgm:pt>
    <dgm:pt modelId="{284A66A6-2F03-448C-9D48-5CD2543CE76D}" type="pres">
      <dgm:prSet presAssocID="{BBE4F676-C116-4391-9F78-6A2D97FD7141}" presName="linNode" presStyleCnt="0"/>
      <dgm:spPr/>
    </dgm:pt>
    <dgm:pt modelId="{795E1E07-E70B-4233-84E1-E2049F43E3AA}" type="pres">
      <dgm:prSet presAssocID="{BBE4F676-C116-4391-9F78-6A2D97FD7141}" presName="parentText" presStyleLbl="node1" presStyleIdx="2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CCECE2F-9994-4179-945A-CB4E0FD3D173}" type="pres">
      <dgm:prSet presAssocID="{1C165732-7A8E-4F89-9C5B-7A4B68841E46}" presName="sp" presStyleCnt="0"/>
      <dgm:spPr/>
    </dgm:pt>
    <dgm:pt modelId="{BC9B2158-CDCE-4F80-B181-1C42F681538E}" type="pres">
      <dgm:prSet presAssocID="{BE4AAAAF-704F-47EB-B72F-086DA004FA71}" presName="linNode" presStyleCnt="0"/>
      <dgm:spPr/>
    </dgm:pt>
    <dgm:pt modelId="{2AE9A609-B9A1-46E6-B2BE-751050A59EAC}" type="pres">
      <dgm:prSet presAssocID="{BE4AAAAF-704F-47EB-B72F-086DA004FA71}" presName="parentText" presStyleLbl="node1" presStyleIdx="3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F834C1C-AF3F-4BA0-ADD9-39817EB96324}" type="pres">
      <dgm:prSet presAssocID="{CE67631E-FA11-4336-B679-C63122FCB3EC}" presName="sp" presStyleCnt="0"/>
      <dgm:spPr/>
    </dgm:pt>
    <dgm:pt modelId="{B72B8584-FFF8-469C-8442-E1E4E08A4889}" type="pres">
      <dgm:prSet presAssocID="{7F0756F9-1F4F-4B31-9995-98B53408D493}" presName="linNode" presStyleCnt="0"/>
      <dgm:spPr/>
    </dgm:pt>
    <dgm:pt modelId="{C45E9CE9-2181-4FBC-BE2F-5222975ED195}" type="pres">
      <dgm:prSet presAssocID="{7F0756F9-1F4F-4B31-9995-98B53408D493}" presName="parentText" presStyleLbl="node1" presStyleIdx="4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C0C72A-94AB-4183-B40C-E854370FEE4A}" type="pres">
      <dgm:prSet presAssocID="{F063DA44-6FB7-4BF5-B023-4FD0A33B2FDA}" presName="sp" presStyleCnt="0"/>
      <dgm:spPr/>
    </dgm:pt>
    <dgm:pt modelId="{43E46165-2B63-414F-9C72-4C5902091D3E}" type="pres">
      <dgm:prSet presAssocID="{9BCB2BE8-311F-49C1-A79C-16910E8A17CE}" presName="linNode" presStyleCnt="0"/>
      <dgm:spPr/>
    </dgm:pt>
    <dgm:pt modelId="{E1787C76-1B7B-41C4-8E8B-D9FA084BBFB9}" type="pres">
      <dgm:prSet presAssocID="{9BCB2BE8-311F-49C1-A79C-16910E8A17CE}" presName="parentText" presStyleLbl="node1" presStyleIdx="5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23D14A8-3707-4F8A-AB98-8FA49516FC83}" type="presOf" srcId="{4E94C177-2DFC-440A-A982-933095060651}" destId="{5FC1C609-DBBA-47D7-8FB4-DDD8A2E5E2E8}" srcOrd="0" destOrd="0" presId="urn:microsoft.com/office/officeart/2005/8/layout/vList5"/>
    <dgm:cxn modelId="{46395395-DA67-450A-A45C-E0784F54D237}" srcId="{58548D83-9ED1-46CD-98AA-0194EA0B31B7}" destId="{BE4AAAAF-704F-47EB-B72F-086DA004FA71}" srcOrd="3" destOrd="0" parTransId="{02B935D8-9260-40BF-B89A-5AD3E76DE161}" sibTransId="{CE67631E-FA11-4336-B679-C63122FCB3EC}"/>
    <dgm:cxn modelId="{8BCBD059-E317-4469-9F7B-977EDB0C71A0}" type="presOf" srcId="{BE4AAAAF-704F-47EB-B72F-086DA004FA71}" destId="{2AE9A609-B9A1-46E6-B2BE-751050A59EAC}" srcOrd="0" destOrd="0" presId="urn:microsoft.com/office/officeart/2005/8/layout/vList5"/>
    <dgm:cxn modelId="{70DCB30E-C42D-46B9-9460-97371A6019F7}" type="presOf" srcId="{9BCB2BE8-311F-49C1-A79C-16910E8A17CE}" destId="{E1787C76-1B7B-41C4-8E8B-D9FA084BBFB9}" srcOrd="0" destOrd="0" presId="urn:microsoft.com/office/officeart/2005/8/layout/vList5"/>
    <dgm:cxn modelId="{DAC79475-CBFF-4333-931D-C1C684C9FB97}" srcId="{58548D83-9ED1-46CD-98AA-0194EA0B31B7}" destId="{9BCB2BE8-311F-49C1-A79C-16910E8A17CE}" srcOrd="5" destOrd="0" parTransId="{3EC9283D-84E9-40BB-8ABF-53B13E998BBC}" sibTransId="{F281B28A-01DD-469E-9652-9D3E3B9EED10}"/>
    <dgm:cxn modelId="{DB900BCE-4069-485C-B040-9D6CD82DEC44}" type="presOf" srcId="{58548D83-9ED1-46CD-98AA-0194EA0B31B7}" destId="{49400FA4-BBBB-4EAF-9A34-02876BABF7F8}" srcOrd="0" destOrd="0" presId="urn:microsoft.com/office/officeart/2005/8/layout/vList5"/>
    <dgm:cxn modelId="{483A099C-3957-4DB5-8BE5-DCC1DCC4A3D6}" srcId="{58548D83-9ED1-46CD-98AA-0194EA0B31B7}" destId="{7F0756F9-1F4F-4B31-9995-98B53408D493}" srcOrd="4" destOrd="0" parTransId="{21EE25A7-756B-4602-A7F1-F69204760921}" sibTransId="{F063DA44-6FB7-4BF5-B023-4FD0A33B2FDA}"/>
    <dgm:cxn modelId="{17330714-3F58-4B1C-B3BF-4E5B8F821433}" srcId="{58548D83-9ED1-46CD-98AA-0194EA0B31B7}" destId="{4E94C177-2DFC-440A-A982-933095060651}" srcOrd="1" destOrd="0" parTransId="{70F555E4-B286-43DF-8704-2AFC5A6A5C20}" sibTransId="{C4EBE156-3A41-419C-A28B-F364D06498D3}"/>
    <dgm:cxn modelId="{BCBA86CB-DD4D-4226-B0E9-1487374D416C}" type="presOf" srcId="{BBE4F676-C116-4391-9F78-6A2D97FD7141}" destId="{795E1E07-E70B-4233-84E1-E2049F43E3AA}" srcOrd="0" destOrd="0" presId="urn:microsoft.com/office/officeart/2005/8/layout/vList5"/>
    <dgm:cxn modelId="{7E866503-FF85-4978-A36A-A129954B31FD}" type="presOf" srcId="{7F0756F9-1F4F-4B31-9995-98B53408D493}" destId="{C45E9CE9-2181-4FBC-BE2F-5222975ED195}" srcOrd="0" destOrd="0" presId="urn:microsoft.com/office/officeart/2005/8/layout/vList5"/>
    <dgm:cxn modelId="{F08DEE32-A92A-4238-AB40-5E22BDE79129}" srcId="{58548D83-9ED1-46CD-98AA-0194EA0B31B7}" destId="{BBE4F676-C116-4391-9F78-6A2D97FD7141}" srcOrd="2" destOrd="0" parTransId="{792644F4-A431-4A1D-B70C-0E51CBA87B62}" sibTransId="{1C165732-7A8E-4F89-9C5B-7A4B68841E46}"/>
    <dgm:cxn modelId="{3B3C18EA-4ED8-4AB6-9D74-DC07467FE5AB}" srcId="{58548D83-9ED1-46CD-98AA-0194EA0B31B7}" destId="{F0609BAB-A850-4CC7-A256-3F6A237FA3E8}" srcOrd="0" destOrd="0" parTransId="{4BDB4FDC-DAC1-4684-9FDF-2CAD0C047F79}" sibTransId="{092B3691-B22A-4897-99E8-ED3F4A5BA655}"/>
    <dgm:cxn modelId="{28B97FFB-E90B-4B82-9858-45911D12DF9E}" type="presOf" srcId="{F0609BAB-A850-4CC7-A256-3F6A237FA3E8}" destId="{2BF2B5FB-F9D2-41A0-A8AA-E681756494D6}" srcOrd="0" destOrd="0" presId="urn:microsoft.com/office/officeart/2005/8/layout/vList5"/>
    <dgm:cxn modelId="{D9D65DF7-4794-416E-A6BF-CE1B49985585}" type="presParOf" srcId="{49400FA4-BBBB-4EAF-9A34-02876BABF7F8}" destId="{67C89AAC-5E3F-4E6B-86CC-08F51682CB39}" srcOrd="0" destOrd="0" presId="urn:microsoft.com/office/officeart/2005/8/layout/vList5"/>
    <dgm:cxn modelId="{89B1D858-42C5-459E-A639-A67D4CFB7FA5}" type="presParOf" srcId="{67C89AAC-5E3F-4E6B-86CC-08F51682CB39}" destId="{2BF2B5FB-F9D2-41A0-A8AA-E681756494D6}" srcOrd="0" destOrd="0" presId="urn:microsoft.com/office/officeart/2005/8/layout/vList5"/>
    <dgm:cxn modelId="{4710AD53-D788-411A-8019-9692BE5C250C}" type="presParOf" srcId="{49400FA4-BBBB-4EAF-9A34-02876BABF7F8}" destId="{F386778B-8B0C-49FB-8115-1DC490ADF829}" srcOrd="1" destOrd="0" presId="urn:microsoft.com/office/officeart/2005/8/layout/vList5"/>
    <dgm:cxn modelId="{29BBF8E8-6EB2-4EF8-8036-D68069203FCD}" type="presParOf" srcId="{49400FA4-BBBB-4EAF-9A34-02876BABF7F8}" destId="{397BE781-8B21-40A3-BEA7-8C817841CC6C}" srcOrd="2" destOrd="0" presId="urn:microsoft.com/office/officeart/2005/8/layout/vList5"/>
    <dgm:cxn modelId="{95DDE365-5C6E-4C18-84B6-D87A6F2CCEC4}" type="presParOf" srcId="{397BE781-8B21-40A3-BEA7-8C817841CC6C}" destId="{5FC1C609-DBBA-47D7-8FB4-DDD8A2E5E2E8}" srcOrd="0" destOrd="0" presId="urn:microsoft.com/office/officeart/2005/8/layout/vList5"/>
    <dgm:cxn modelId="{6EB3C965-EC2F-4D15-AE8C-44D9A87A3A66}" type="presParOf" srcId="{49400FA4-BBBB-4EAF-9A34-02876BABF7F8}" destId="{9120D8E3-5131-416B-BC6D-F1DF403D61EA}" srcOrd="3" destOrd="0" presId="urn:microsoft.com/office/officeart/2005/8/layout/vList5"/>
    <dgm:cxn modelId="{29825576-6A5A-4F97-958F-544A0E2FB7E6}" type="presParOf" srcId="{49400FA4-BBBB-4EAF-9A34-02876BABF7F8}" destId="{284A66A6-2F03-448C-9D48-5CD2543CE76D}" srcOrd="4" destOrd="0" presId="urn:microsoft.com/office/officeart/2005/8/layout/vList5"/>
    <dgm:cxn modelId="{199A663B-AD46-42F9-A0EF-7E44F9B54D03}" type="presParOf" srcId="{284A66A6-2F03-448C-9D48-5CD2543CE76D}" destId="{795E1E07-E70B-4233-84E1-E2049F43E3AA}" srcOrd="0" destOrd="0" presId="urn:microsoft.com/office/officeart/2005/8/layout/vList5"/>
    <dgm:cxn modelId="{E902487A-8785-4391-8131-FAE0F71D52D5}" type="presParOf" srcId="{49400FA4-BBBB-4EAF-9A34-02876BABF7F8}" destId="{FCCECE2F-9994-4179-945A-CB4E0FD3D173}" srcOrd="5" destOrd="0" presId="urn:microsoft.com/office/officeart/2005/8/layout/vList5"/>
    <dgm:cxn modelId="{D28AC075-7519-4D25-BFC6-2F3A0C938238}" type="presParOf" srcId="{49400FA4-BBBB-4EAF-9A34-02876BABF7F8}" destId="{BC9B2158-CDCE-4F80-B181-1C42F681538E}" srcOrd="6" destOrd="0" presId="urn:microsoft.com/office/officeart/2005/8/layout/vList5"/>
    <dgm:cxn modelId="{3F3B2342-F02E-44B8-92EF-4C838844BFF4}" type="presParOf" srcId="{BC9B2158-CDCE-4F80-B181-1C42F681538E}" destId="{2AE9A609-B9A1-46E6-B2BE-751050A59EAC}" srcOrd="0" destOrd="0" presId="urn:microsoft.com/office/officeart/2005/8/layout/vList5"/>
    <dgm:cxn modelId="{FF9F2D3C-ED81-4C4F-B7DF-806B9C10AE80}" type="presParOf" srcId="{49400FA4-BBBB-4EAF-9A34-02876BABF7F8}" destId="{EF834C1C-AF3F-4BA0-ADD9-39817EB96324}" srcOrd="7" destOrd="0" presId="urn:microsoft.com/office/officeart/2005/8/layout/vList5"/>
    <dgm:cxn modelId="{827BF3CE-B65B-49A2-8DD8-29868302C925}" type="presParOf" srcId="{49400FA4-BBBB-4EAF-9A34-02876BABF7F8}" destId="{B72B8584-FFF8-469C-8442-E1E4E08A4889}" srcOrd="8" destOrd="0" presId="urn:microsoft.com/office/officeart/2005/8/layout/vList5"/>
    <dgm:cxn modelId="{5413325B-9A5A-4FAA-93EC-74416CCCB9F5}" type="presParOf" srcId="{B72B8584-FFF8-469C-8442-E1E4E08A4889}" destId="{C45E9CE9-2181-4FBC-BE2F-5222975ED195}" srcOrd="0" destOrd="0" presId="urn:microsoft.com/office/officeart/2005/8/layout/vList5"/>
    <dgm:cxn modelId="{6DC7CF17-3135-46B1-BD8C-404EB1289400}" type="presParOf" srcId="{49400FA4-BBBB-4EAF-9A34-02876BABF7F8}" destId="{59C0C72A-94AB-4183-B40C-E854370FEE4A}" srcOrd="9" destOrd="0" presId="urn:microsoft.com/office/officeart/2005/8/layout/vList5"/>
    <dgm:cxn modelId="{0988F76E-B42E-4135-AF40-F06C57BF49F9}" type="presParOf" srcId="{49400FA4-BBBB-4EAF-9A34-02876BABF7F8}" destId="{43E46165-2B63-414F-9C72-4C5902091D3E}" srcOrd="10" destOrd="0" presId="urn:microsoft.com/office/officeart/2005/8/layout/vList5"/>
    <dgm:cxn modelId="{5986BD8B-AD77-4735-A209-50AF5826A7D7}" type="presParOf" srcId="{43E46165-2B63-414F-9C72-4C5902091D3E}" destId="{E1787C76-1B7B-41C4-8E8B-D9FA084BBFB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3ABFE0-B2C2-4E8F-8E87-114D9F7FD83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6124204-5CF9-483C-9E6D-C80026BFBF0E}">
      <dgm:prSet custT="1"/>
      <dgm:spPr/>
      <dgm:t>
        <a:bodyPr/>
        <a:lstStyle/>
        <a:p>
          <a:pPr algn="ctr" rtl="0"/>
          <a:r>
            <a:rPr lang="el-GR" sz="2400" i="0" baseline="0" dirty="0" smtClean="0"/>
            <a:t>1</a:t>
          </a:r>
          <a:r>
            <a:rPr lang="el-GR" sz="2400" i="0" baseline="30000" dirty="0" smtClean="0"/>
            <a:t>ος</a:t>
          </a:r>
          <a:r>
            <a:rPr lang="el-GR" sz="2400" i="0" baseline="0" dirty="0" smtClean="0"/>
            <a:t> ερευνητικός άξονας:</a:t>
          </a:r>
          <a:endParaRPr lang="en-US" sz="2400" i="0" baseline="0" dirty="0" smtClean="0"/>
        </a:p>
        <a:p>
          <a:pPr algn="ctr" rtl="0"/>
          <a:r>
            <a:rPr lang="el-GR" sz="2400" dirty="0" smtClean="0"/>
            <a:t>Επιστημονική συνοχή / Τεκμηρίωση του Ε.Υ. </a:t>
          </a:r>
          <a:endParaRPr lang="el-GR" sz="2400" dirty="0"/>
        </a:p>
      </dgm:t>
    </dgm:pt>
    <dgm:pt modelId="{4CDF0483-3D30-4238-992D-B73542D95BD3}" type="parTrans" cxnId="{A0B4323F-A1BE-4AC2-AFA3-07EEDE232A40}">
      <dgm:prSet/>
      <dgm:spPr/>
      <dgm:t>
        <a:bodyPr/>
        <a:lstStyle/>
        <a:p>
          <a:endParaRPr lang="el-GR"/>
        </a:p>
      </dgm:t>
    </dgm:pt>
    <dgm:pt modelId="{94E4D1AC-F748-4E04-B962-6B90BDC0832D}" type="sibTrans" cxnId="{A0B4323F-A1BE-4AC2-AFA3-07EEDE232A40}">
      <dgm:prSet/>
      <dgm:spPr/>
      <dgm:t>
        <a:bodyPr/>
        <a:lstStyle/>
        <a:p>
          <a:endParaRPr lang="el-GR"/>
        </a:p>
      </dgm:t>
    </dgm:pt>
    <dgm:pt modelId="{FF2416BB-F472-4CBC-8D2D-EBD47B7F0F4F}" type="pres">
      <dgm:prSet presAssocID="{473ABFE0-B2C2-4E8F-8E87-114D9F7FD8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7F7E3CE-0B42-4BA5-BA89-52289469B8EB}" type="pres">
      <dgm:prSet presAssocID="{76124204-5CF9-483C-9E6D-C80026BFBF0E}" presName="parentText" presStyleLbl="node1" presStyleIdx="0" presStyleCnt="1" custLinFactNeighborY="607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0B4323F-A1BE-4AC2-AFA3-07EEDE232A40}" srcId="{473ABFE0-B2C2-4E8F-8E87-114D9F7FD83D}" destId="{76124204-5CF9-483C-9E6D-C80026BFBF0E}" srcOrd="0" destOrd="0" parTransId="{4CDF0483-3D30-4238-992D-B73542D95BD3}" sibTransId="{94E4D1AC-F748-4E04-B962-6B90BDC0832D}"/>
    <dgm:cxn modelId="{CEF5A8C7-9E21-4366-9917-DDE1E8F0952E}" type="presOf" srcId="{473ABFE0-B2C2-4E8F-8E87-114D9F7FD83D}" destId="{FF2416BB-F472-4CBC-8D2D-EBD47B7F0F4F}" srcOrd="0" destOrd="0" presId="urn:microsoft.com/office/officeart/2005/8/layout/vList2"/>
    <dgm:cxn modelId="{8DCE97A5-7561-430B-9DAC-2F4906D959FE}" type="presOf" srcId="{76124204-5CF9-483C-9E6D-C80026BFBF0E}" destId="{27F7E3CE-0B42-4BA5-BA89-52289469B8EB}" srcOrd="0" destOrd="0" presId="urn:microsoft.com/office/officeart/2005/8/layout/vList2"/>
    <dgm:cxn modelId="{C37D467C-8AB1-4FEC-9B64-6E18509468E2}" type="presParOf" srcId="{FF2416BB-F472-4CBC-8D2D-EBD47B7F0F4F}" destId="{27F7E3CE-0B42-4BA5-BA89-52289469B8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396DC3-E5AF-4495-8CD5-1F919BB11B03}" type="doc">
      <dgm:prSet loTypeId="urn:microsoft.com/office/officeart/2005/8/layout/vList5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l-GR"/>
        </a:p>
      </dgm:t>
    </dgm:pt>
    <dgm:pt modelId="{521326C4-148F-430D-BC0F-306365643ACE}">
      <dgm:prSet/>
      <dgm:spPr/>
      <dgm:t>
        <a:bodyPr/>
        <a:lstStyle/>
        <a:p>
          <a:pPr algn="ctr" rtl="0"/>
          <a:r>
            <a:rPr lang="el-GR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l-GR" baseline="30000" dirty="0" smtClean="0">
              <a:latin typeface="Times New Roman" pitchFamily="18" charset="0"/>
              <a:cs typeface="Times New Roman" pitchFamily="18" charset="0"/>
            </a:rPr>
            <a:t>ος</a:t>
          </a:r>
          <a:r>
            <a:rPr lang="el-GR" dirty="0" smtClean="0">
              <a:latin typeface="Times New Roman" pitchFamily="18" charset="0"/>
              <a:cs typeface="Times New Roman" pitchFamily="18" charset="0"/>
            </a:rPr>
            <a:t> ερευνητικός άξονας:</a:t>
          </a:r>
        </a:p>
        <a:p>
          <a:pPr algn="ctr" rtl="0"/>
          <a:r>
            <a:rPr lang="el-GR" dirty="0" smtClean="0">
              <a:latin typeface="Times New Roman" pitchFamily="18" charset="0"/>
              <a:cs typeface="Times New Roman" pitchFamily="18" charset="0"/>
            </a:rPr>
            <a:t>«Απλή - κατανοητή παρουσίαση γνωστικού αντικειμένου»</a:t>
          </a:r>
          <a:endParaRPr lang="el-GR" dirty="0">
            <a:latin typeface="Times New Roman" pitchFamily="18" charset="0"/>
            <a:cs typeface="Times New Roman" pitchFamily="18" charset="0"/>
          </a:endParaRPr>
        </a:p>
      </dgm:t>
    </dgm:pt>
    <dgm:pt modelId="{6A53561C-A3CE-4B4D-B4C9-50400444F68A}" type="parTrans" cxnId="{F83CD68B-6563-4FFA-B1CF-CAD0665D42EA}">
      <dgm:prSet/>
      <dgm:spPr/>
      <dgm:t>
        <a:bodyPr/>
        <a:lstStyle/>
        <a:p>
          <a:endParaRPr lang="el-GR"/>
        </a:p>
      </dgm:t>
    </dgm:pt>
    <dgm:pt modelId="{D683A02E-A99E-444E-8027-DC3C353B4CCA}" type="sibTrans" cxnId="{F83CD68B-6563-4FFA-B1CF-CAD0665D42EA}">
      <dgm:prSet/>
      <dgm:spPr/>
      <dgm:t>
        <a:bodyPr/>
        <a:lstStyle/>
        <a:p>
          <a:endParaRPr lang="el-GR"/>
        </a:p>
      </dgm:t>
    </dgm:pt>
    <dgm:pt modelId="{01971453-E104-404E-8B9A-90360F3B7A7F}" type="pres">
      <dgm:prSet presAssocID="{98396DC3-E5AF-4495-8CD5-1F919BB11B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D43DF02-59FF-4B80-BDC7-9FAD9E6AF572}" type="pres">
      <dgm:prSet presAssocID="{521326C4-148F-430D-BC0F-306365643ACE}" presName="linNode" presStyleCnt="0"/>
      <dgm:spPr/>
    </dgm:pt>
    <dgm:pt modelId="{CAE91101-7D78-4528-A137-3EE8365FA489}" type="pres">
      <dgm:prSet presAssocID="{521326C4-148F-430D-BC0F-306365643ACE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FFAA5A7-468C-4910-8557-A5E8C145F166}" type="presOf" srcId="{521326C4-148F-430D-BC0F-306365643ACE}" destId="{CAE91101-7D78-4528-A137-3EE8365FA489}" srcOrd="0" destOrd="0" presId="urn:microsoft.com/office/officeart/2005/8/layout/vList5"/>
    <dgm:cxn modelId="{F83CD68B-6563-4FFA-B1CF-CAD0665D42EA}" srcId="{98396DC3-E5AF-4495-8CD5-1F919BB11B03}" destId="{521326C4-148F-430D-BC0F-306365643ACE}" srcOrd="0" destOrd="0" parTransId="{6A53561C-A3CE-4B4D-B4C9-50400444F68A}" sibTransId="{D683A02E-A99E-444E-8027-DC3C353B4CCA}"/>
    <dgm:cxn modelId="{67277817-D356-4D6A-A079-B52EDAF9DADE}" type="presOf" srcId="{98396DC3-E5AF-4495-8CD5-1F919BB11B03}" destId="{01971453-E104-404E-8B9A-90360F3B7A7F}" srcOrd="0" destOrd="0" presId="urn:microsoft.com/office/officeart/2005/8/layout/vList5"/>
    <dgm:cxn modelId="{77964300-9090-4D51-90E3-643E0048E31B}" type="presParOf" srcId="{01971453-E104-404E-8B9A-90360F3B7A7F}" destId="{BD43DF02-59FF-4B80-BDC7-9FAD9E6AF572}" srcOrd="0" destOrd="0" presId="urn:microsoft.com/office/officeart/2005/8/layout/vList5"/>
    <dgm:cxn modelId="{88F6E33C-469A-47BF-BF47-E415E97294AD}" type="presParOf" srcId="{BD43DF02-59FF-4B80-BDC7-9FAD9E6AF572}" destId="{CAE91101-7D78-4528-A137-3EE8365FA48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53C542-9588-4B24-8407-04F7F507546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AB25B3A-7AFE-4492-8DED-EA739BFADBAC}">
      <dgm:prSet/>
      <dgm:spPr/>
      <dgm:t>
        <a:bodyPr/>
        <a:lstStyle/>
        <a:p>
          <a:pPr algn="ctr" rtl="0"/>
          <a:r>
            <a:rPr lang="el-GR" dirty="0" smtClean="0"/>
            <a:t>3</a:t>
          </a:r>
          <a:r>
            <a:rPr lang="el-GR" baseline="30000" dirty="0" smtClean="0"/>
            <a:t>ος</a:t>
          </a:r>
          <a:r>
            <a:rPr lang="el-GR" dirty="0" smtClean="0"/>
            <a:t> ερευνητικός άξονας </a:t>
          </a:r>
        </a:p>
        <a:p>
          <a:pPr algn="ctr" rtl="0"/>
          <a:r>
            <a:rPr lang="el-GR" dirty="0" smtClean="0"/>
            <a:t>«Ευχρηστία»</a:t>
          </a:r>
          <a:endParaRPr lang="el-GR" dirty="0"/>
        </a:p>
      </dgm:t>
    </dgm:pt>
    <dgm:pt modelId="{56389706-1F71-4AE4-8F1C-9461F0CC9F23}" type="parTrans" cxnId="{860FB18F-ABC2-4788-ADE4-63E955E45D29}">
      <dgm:prSet/>
      <dgm:spPr/>
      <dgm:t>
        <a:bodyPr/>
        <a:lstStyle/>
        <a:p>
          <a:endParaRPr lang="el-GR"/>
        </a:p>
      </dgm:t>
    </dgm:pt>
    <dgm:pt modelId="{3BEC54C5-A8C0-4D0E-9002-E89584852F9D}" type="sibTrans" cxnId="{860FB18F-ABC2-4788-ADE4-63E955E45D29}">
      <dgm:prSet/>
      <dgm:spPr/>
      <dgm:t>
        <a:bodyPr/>
        <a:lstStyle/>
        <a:p>
          <a:endParaRPr lang="el-GR"/>
        </a:p>
      </dgm:t>
    </dgm:pt>
    <dgm:pt modelId="{10842C17-CE0C-4AB7-8D1B-DEF9E83B1978}" type="pres">
      <dgm:prSet presAssocID="{5353C542-9588-4B24-8407-04F7F50754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3BFEA1A-4922-4319-BEF8-721DDF4D9A33}" type="pres">
      <dgm:prSet presAssocID="{1AB25B3A-7AFE-4492-8DED-EA739BFADBAC}" presName="parentText" presStyleLbl="node1" presStyleIdx="0" presStyleCnt="1" custLinFactNeighborX="1042" custLinFactNeighborY="4357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60FB18F-ABC2-4788-ADE4-63E955E45D29}" srcId="{5353C542-9588-4B24-8407-04F7F507546C}" destId="{1AB25B3A-7AFE-4492-8DED-EA739BFADBAC}" srcOrd="0" destOrd="0" parTransId="{56389706-1F71-4AE4-8F1C-9461F0CC9F23}" sibTransId="{3BEC54C5-A8C0-4D0E-9002-E89584852F9D}"/>
    <dgm:cxn modelId="{8D5F0F18-5F87-4B03-817A-402B9430429F}" type="presOf" srcId="{1AB25B3A-7AFE-4492-8DED-EA739BFADBAC}" destId="{13BFEA1A-4922-4319-BEF8-721DDF4D9A33}" srcOrd="0" destOrd="0" presId="urn:microsoft.com/office/officeart/2005/8/layout/vList2"/>
    <dgm:cxn modelId="{2238862A-EEF7-478F-BAC0-F0C9A2C1567A}" type="presOf" srcId="{5353C542-9588-4B24-8407-04F7F507546C}" destId="{10842C17-CE0C-4AB7-8D1B-DEF9E83B1978}" srcOrd="0" destOrd="0" presId="urn:microsoft.com/office/officeart/2005/8/layout/vList2"/>
    <dgm:cxn modelId="{B67CACAD-3820-463A-A909-35F57394A0BE}" type="presParOf" srcId="{10842C17-CE0C-4AB7-8D1B-DEF9E83B1978}" destId="{13BFEA1A-4922-4319-BEF8-721DDF4D9A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D002F8-66D1-47DD-BE04-BBC7C385939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9425AAD-58B5-44F0-93D9-8BEF7CD3988D}">
      <dgm:prSet custT="1"/>
      <dgm:spPr/>
      <dgm:t>
        <a:bodyPr/>
        <a:lstStyle/>
        <a:p>
          <a:pPr algn="ctr" rtl="0"/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el-GR" sz="2400" baseline="30000" dirty="0" smtClean="0">
              <a:latin typeface="Times New Roman" pitchFamily="18" charset="0"/>
              <a:cs typeface="Times New Roman" pitchFamily="18" charset="0"/>
            </a:rPr>
            <a:t>ος</a:t>
          </a:r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 ερευνητικός άξονας</a:t>
          </a:r>
        </a:p>
        <a:p>
          <a:pPr algn="ctr" rtl="0"/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 «Υποστήριξη – καθοδήγηση στη μελέτη</a:t>
          </a:r>
        </a:p>
        <a:p>
          <a:pPr algn="ctr" rtl="0"/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 του εκπαιδευόμενου»</a:t>
          </a:r>
          <a:endParaRPr lang="el-GR" sz="2400" dirty="0">
            <a:latin typeface="Times New Roman" pitchFamily="18" charset="0"/>
            <a:cs typeface="Times New Roman" pitchFamily="18" charset="0"/>
          </a:endParaRPr>
        </a:p>
      </dgm:t>
    </dgm:pt>
    <dgm:pt modelId="{CF1870C9-CD4D-4932-8556-81CB786CD7F7}" type="parTrans" cxnId="{EA57F894-9B70-4CE4-A78A-39613A77C572}">
      <dgm:prSet/>
      <dgm:spPr/>
      <dgm:t>
        <a:bodyPr/>
        <a:lstStyle/>
        <a:p>
          <a:endParaRPr lang="el-GR"/>
        </a:p>
      </dgm:t>
    </dgm:pt>
    <dgm:pt modelId="{5733FC81-4B17-4146-B623-05463FFD2335}" type="sibTrans" cxnId="{EA57F894-9B70-4CE4-A78A-39613A77C572}">
      <dgm:prSet/>
      <dgm:spPr/>
      <dgm:t>
        <a:bodyPr/>
        <a:lstStyle/>
        <a:p>
          <a:endParaRPr lang="el-GR"/>
        </a:p>
      </dgm:t>
    </dgm:pt>
    <dgm:pt modelId="{80C936FF-D8EF-482C-B84A-9C4700B7D0D6}" type="pres">
      <dgm:prSet presAssocID="{AAD002F8-66D1-47DD-BE04-BBC7C38593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001C9D2-C5A2-41AC-AC33-DD38AA1F2C9D}" type="pres">
      <dgm:prSet presAssocID="{A9425AAD-58B5-44F0-93D9-8BEF7CD3988D}" presName="parentText" presStyleLbl="node1" presStyleIdx="0" presStyleCnt="1" custAng="0" custScaleY="273874" custLinFactNeighborY="-616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A57F894-9B70-4CE4-A78A-39613A77C572}" srcId="{AAD002F8-66D1-47DD-BE04-BBC7C3859391}" destId="{A9425AAD-58B5-44F0-93D9-8BEF7CD3988D}" srcOrd="0" destOrd="0" parTransId="{CF1870C9-CD4D-4932-8556-81CB786CD7F7}" sibTransId="{5733FC81-4B17-4146-B623-05463FFD2335}"/>
    <dgm:cxn modelId="{0734D989-BB70-45C8-AFD0-F5B7401E620B}" type="presOf" srcId="{AAD002F8-66D1-47DD-BE04-BBC7C3859391}" destId="{80C936FF-D8EF-482C-B84A-9C4700B7D0D6}" srcOrd="0" destOrd="0" presId="urn:microsoft.com/office/officeart/2005/8/layout/vList2"/>
    <dgm:cxn modelId="{1B0B13EE-FB8E-4953-8FC2-DD3E4A30F971}" type="presOf" srcId="{A9425AAD-58B5-44F0-93D9-8BEF7CD3988D}" destId="{2001C9D2-C5A2-41AC-AC33-DD38AA1F2C9D}" srcOrd="0" destOrd="0" presId="urn:microsoft.com/office/officeart/2005/8/layout/vList2"/>
    <dgm:cxn modelId="{184489BD-7F53-4095-8415-A9190521FABF}" type="presParOf" srcId="{80C936FF-D8EF-482C-B84A-9C4700B7D0D6}" destId="{2001C9D2-C5A2-41AC-AC33-DD38AA1F2C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A38254-789C-430B-A2EA-4BFBEA07A05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E6438BC-1270-441D-99AD-3CB157579606}">
      <dgm:prSet/>
      <dgm:spPr/>
      <dgm:t>
        <a:bodyPr/>
        <a:lstStyle/>
        <a:p>
          <a:pPr algn="ctr" rtl="0"/>
          <a:r>
            <a:rPr lang="el-GR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el-GR" baseline="30000" dirty="0" smtClean="0">
              <a:latin typeface="Times New Roman" pitchFamily="18" charset="0"/>
              <a:cs typeface="Times New Roman" pitchFamily="18" charset="0"/>
            </a:rPr>
            <a:t>ος</a:t>
          </a:r>
          <a:r>
            <a:rPr lang="el-GR" dirty="0" smtClean="0">
              <a:latin typeface="Times New Roman" pitchFamily="18" charset="0"/>
              <a:cs typeface="Times New Roman" pitchFamily="18" charset="0"/>
            </a:rPr>
            <a:t> ερευνητικός άξονας:</a:t>
          </a:r>
        </a:p>
        <a:p>
          <a:pPr algn="ctr" rtl="0"/>
          <a:r>
            <a:rPr lang="el-GR" dirty="0" smtClean="0">
              <a:latin typeface="Times New Roman" pitchFamily="18" charset="0"/>
              <a:cs typeface="Times New Roman" pitchFamily="18" charset="0"/>
            </a:rPr>
            <a:t>Έλλειψη ολοκληρωμένης διδακτικής παρέμβασης»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07F56BC-FF2B-4D8D-B0C2-7211A98AE64B}" type="parTrans" cxnId="{2DC64C02-501B-49C6-B8AC-AFF41C554B1C}">
      <dgm:prSet/>
      <dgm:spPr/>
      <dgm:t>
        <a:bodyPr/>
        <a:lstStyle/>
        <a:p>
          <a:endParaRPr lang="el-GR"/>
        </a:p>
      </dgm:t>
    </dgm:pt>
    <dgm:pt modelId="{359EAC08-E6F2-4519-BBF3-90E1CDA3ED33}" type="sibTrans" cxnId="{2DC64C02-501B-49C6-B8AC-AFF41C554B1C}">
      <dgm:prSet/>
      <dgm:spPr/>
      <dgm:t>
        <a:bodyPr/>
        <a:lstStyle/>
        <a:p>
          <a:endParaRPr lang="el-GR"/>
        </a:p>
      </dgm:t>
    </dgm:pt>
    <dgm:pt modelId="{EDB21F10-5431-4A4E-AA92-AD586C885484}" type="pres">
      <dgm:prSet presAssocID="{F1A38254-789C-430B-A2EA-4BFBEA07A0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926F282-7C7D-446A-B73B-A251D2FC6321}" type="pres">
      <dgm:prSet presAssocID="{4E6438BC-1270-441D-99AD-3CB15757960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6413EB3-6D83-40DD-A1CA-FD3039AA8909}" type="presOf" srcId="{F1A38254-789C-430B-A2EA-4BFBEA07A058}" destId="{EDB21F10-5431-4A4E-AA92-AD586C885484}" srcOrd="0" destOrd="0" presId="urn:microsoft.com/office/officeart/2005/8/layout/vList2"/>
    <dgm:cxn modelId="{41A7852C-9F5E-4B66-B7FB-3EB36F9060D7}" type="presOf" srcId="{4E6438BC-1270-441D-99AD-3CB157579606}" destId="{7926F282-7C7D-446A-B73B-A251D2FC6321}" srcOrd="0" destOrd="0" presId="urn:microsoft.com/office/officeart/2005/8/layout/vList2"/>
    <dgm:cxn modelId="{2DC64C02-501B-49C6-B8AC-AFF41C554B1C}" srcId="{F1A38254-789C-430B-A2EA-4BFBEA07A058}" destId="{4E6438BC-1270-441D-99AD-3CB157579606}" srcOrd="0" destOrd="0" parTransId="{707F56BC-FF2B-4D8D-B0C2-7211A98AE64B}" sibTransId="{359EAC08-E6F2-4519-BBF3-90E1CDA3ED33}"/>
    <dgm:cxn modelId="{EBF3D49B-4B71-4BB6-ABF1-B37ED218D7E8}" type="presParOf" srcId="{EDB21F10-5431-4A4E-AA92-AD586C885484}" destId="{7926F282-7C7D-446A-B73B-A251D2FC63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9DCA64-84ED-4357-8328-BD82CF6AF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64D2310-711D-4A0A-AEFE-0D8FB80FC22F}">
      <dgm:prSet/>
      <dgm:spPr/>
      <dgm:t>
        <a:bodyPr/>
        <a:lstStyle/>
        <a:p>
          <a:pPr algn="ctr" rtl="0"/>
          <a:r>
            <a:rPr lang="el-GR" dirty="0" smtClean="0"/>
            <a:t>6</a:t>
          </a:r>
          <a:r>
            <a:rPr lang="el-GR" baseline="30000" dirty="0" smtClean="0"/>
            <a:t>ος</a:t>
          </a:r>
          <a:r>
            <a:rPr lang="el-GR" dirty="0" smtClean="0"/>
            <a:t> ερευνητικός άξονας:</a:t>
          </a:r>
          <a:endParaRPr lang="en-US" dirty="0" smtClean="0"/>
        </a:p>
        <a:p>
          <a:pPr algn="l" rtl="0"/>
          <a:r>
            <a:rPr lang="el-GR" dirty="0" smtClean="0"/>
            <a:t>«Δυνατότητα </a:t>
          </a:r>
          <a:r>
            <a:rPr lang="el-GR" dirty="0" err="1" smtClean="0"/>
            <a:t>αναστοχασμού–αυτοαξιολόγησης</a:t>
          </a:r>
          <a:r>
            <a:rPr lang="el-GR" dirty="0" smtClean="0"/>
            <a:t> εκπαιδευόμενου»</a:t>
          </a:r>
          <a:endParaRPr lang="el-GR" dirty="0"/>
        </a:p>
      </dgm:t>
    </dgm:pt>
    <dgm:pt modelId="{6643820F-647A-4B6A-B897-E56BE70ACAC9}" type="parTrans" cxnId="{0F0F1690-57E3-4891-BF93-07C73F113EDA}">
      <dgm:prSet/>
      <dgm:spPr/>
      <dgm:t>
        <a:bodyPr/>
        <a:lstStyle/>
        <a:p>
          <a:endParaRPr lang="el-GR"/>
        </a:p>
      </dgm:t>
    </dgm:pt>
    <dgm:pt modelId="{86363F0A-D0AB-4DAC-9AD6-05F3C704136A}" type="sibTrans" cxnId="{0F0F1690-57E3-4891-BF93-07C73F113EDA}">
      <dgm:prSet/>
      <dgm:spPr/>
      <dgm:t>
        <a:bodyPr/>
        <a:lstStyle/>
        <a:p>
          <a:endParaRPr lang="el-GR"/>
        </a:p>
      </dgm:t>
    </dgm:pt>
    <dgm:pt modelId="{7F5A3456-4103-4014-AFF9-504BA2B08224}" type="pres">
      <dgm:prSet presAssocID="{579DCA64-84ED-4357-8328-BD82CF6AF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C8F1DF3-BC40-489B-9C03-C4F54856A7FC}" type="pres">
      <dgm:prSet presAssocID="{264D2310-711D-4A0A-AEFE-0D8FB80FC22F}" presName="parentText" presStyleLbl="node1" presStyleIdx="0" presStyleCnt="1" custScaleY="119571" custLinFactNeighborX="-3030" custLinFactNeighborY="-1178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08CA963-AE4E-4ACF-A013-23722C3AC2FA}" type="presOf" srcId="{579DCA64-84ED-4357-8328-BD82CF6AF144}" destId="{7F5A3456-4103-4014-AFF9-504BA2B08224}" srcOrd="0" destOrd="0" presId="urn:microsoft.com/office/officeart/2005/8/layout/vList2"/>
    <dgm:cxn modelId="{715CA796-B86C-4C65-929F-E70D9ECBCC6C}" type="presOf" srcId="{264D2310-711D-4A0A-AEFE-0D8FB80FC22F}" destId="{3C8F1DF3-BC40-489B-9C03-C4F54856A7FC}" srcOrd="0" destOrd="0" presId="urn:microsoft.com/office/officeart/2005/8/layout/vList2"/>
    <dgm:cxn modelId="{0F0F1690-57E3-4891-BF93-07C73F113EDA}" srcId="{579DCA64-84ED-4357-8328-BD82CF6AF144}" destId="{264D2310-711D-4A0A-AEFE-0D8FB80FC22F}" srcOrd="0" destOrd="0" parTransId="{6643820F-647A-4B6A-B897-E56BE70ACAC9}" sibTransId="{86363F0A-D0AB-4DAC-9AD6-05F3C704136A}"/>
    <dgm:cxn modelId="{EA068F83-E44C-46EE-9CFF-130C4BE01201}" type="presParOf" srcId="{7F5A3456-4103-4014-AFF9-504BA2B08224}" destId="{3C8F1DF3-BC40-489B-9C03-C4F54856A7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88BEA8-C8E5-4BAA-B939-FA0EBA45F03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E3D586A9-CA1A-4261-8EA4-6679BE5B7C65}">
      <dgm:prSet/>
      <dgm:spPr/>
      <dgm:t>
        <a:bodyPr/>
        <a:lstStyle/>
        <a:p>
          <a:pPr algn="ctr" rtl="0"/>
          <a:r>
            <a:rPr lang="el-GR" dirty="0" smtClean="0"/>
            <a:t>Οι απόψεις των εκπαιδευτικών φανερώνουν ότι το Ε.Υ παρέχει τη δυνατότητα </a:t>
          </a:r>
          <a:r>
            <a:rPr lang="el-GR" dirty="0" err="1" smtClean="0"/>
            <a:t>αναστοχασμού</a:t>
          </a:r>
          <a:r>
            <a:rPr lang="el-GR" dirty="0" smtClean="0"/>
            <a:t>, </a:t>
          </a:r>
          <a:r>
            <a:rPr lang="el-GR" dirty="0" err="1" smtClean="0"/>
            <a:t>αυτοαξιολόγησης</a:t>
          </a:r>
          <a:r>
            <a:rPr lang="el-GR" dirty="0" smtClean="0"/>
            <a:t> και ανάπτυξής της κριτικής σκέψης</a:t>
          </a:r>
          <a:endParaRPr lang="el-GR" dirty="0"/>
        </a:p>
      </dgm:t>
    </dgm:pt>
    <dgm:pt modelId="{7E19BB6B-6DC0-405F-BE58-107DFB307B95}" type="parTrans" cxnId="{0A34908A-5B50-4F34-B7C5-7E831EAB3FF2}">
      <dgm:prSet/>
      <dgm:spPr/>
      <dgm:t>
        <a:bodyPr/>
        <a:lstStyle/>
        <a:p>
          <a:endParaRPr lang="el-GR"/>
        </a:p>
      </dgm:t>
    </dgm:pt>
    <dgm:pt modelId="{F678E69F-283B-443A-9141-2A533DA71852}" type="sibTrans" cxnId="{0A34908A-5B50-4F34-B7C5-7E831EAB3FF2}">
      <dgm:prSet/>
      <dgm:spPr/>
      <dgm:t>
        <a:bodyPr/>
        <a:lstStyle/>
        <a:p>
          <a:endParaRPr lang="el-GR"/>
        </a:p>
      </dgm:t>
    </dgm:pt>
    <dgm:pt modelId="{949E644C-79D4-4143-B2D4-3BE4BDF4B487}" type="pres">
      <dgm:prSet presAssocID="{8388BEA8-C8E5-4BAA-B939-FA0EBA45F0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61F89E2-B18B-42DC-BBDC-9C63C5CA573F}" type="pres">
      <dgm:prSet presAssocID="{E3D586A9-CA1A-4261-8EA4-6679BE5B7C65}" presName="parentText" presStyleLbl="node1" presStyleIdx="0" presStyleCnt="1" custLinFactNeighborX="-2041" custLinFactNeighborY="1397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BF5C732-29D7-4E4C-96D1-8238D8F31200}" type="presOf" srcId="{E3D586A9-CA1A-4261-8EA4-6679BE5B7C65}" destId="{061F89E2-B18B-42DC-BBDC-9C63C5CA573F}" srcOrd="0" destOrd="0" presId="urn:microsoft.com/office/officeart/2005/8/layout/vList2"/>
    <dgm:cxn modelId="{0A34908A-5B50-4F34-B7C5-7E831EAB3FF2}" srcId="{8388BEA8-C8E5-4BAA-B939-FA0EBA45F038}" destId="{E3D586A9-CA1A-4261-8EA4-6679BE5B7C65}" srcOrd="0" destOrd="0" parTransId="{7E19BB6B-6DC0-405F-BE58-107DFB307B95}" sibTransId="{F678E69F-283B-443A-9141-2A533DA71852}"/>
    <dgm:cxn modelId="{896D02EE-1CE9-4B3B-AE73-860A26A1497C}" type="presOf" srcId="{8388BEA8-C8E5-4BAA-B939-FA0EBA45F038}" destId="{949E644C-79D4-4143-B2D4-3BE4BDF4B487}" srcOrd="0" destOrd="0" presId="urn:microsoft.com/office/officeart/2005/8/layout/vList2"/>
    <dgm:cxn modelId="{182D6A01-4E6F-4CA1-B5C2-3B03C5DDAA64}" type="presParOf" srcId="{949E644C-79D4-4143-B2D4-3BE4BDF4B487}" destId="{061F89E2-B18B-42DC-BBDC-9C63C5CA57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E06939-FF06-47A4-BB47-8D88450237F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3CEDB2F-9DCD-4ABC-A0A5-41B7372C4431}">
      <dgm:prSet custT="1"/>
      <dgm:spPr/>
      <dgm:t>
        <a:bodyPr/>
        <a:lstStyle/>
        <a:p>
          <a:pPr algn="ctr" rtl="0"/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el-GR" sz="2400" baseline="30000" dirty="0" smtClean="0">
              <a:latin typeface="Times New Roman" pitchFamily="18" charset="0"/>
              <a:cs typeface="Times New Roman" pitchFamily="18" charset="0"/>
            </a:rPr>
            <a:t>ος</a:t>
          </a:r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 ερευνητικός άξονας </a:t>
          </a:r>
        </a:p>
        <a:p>
          <a:pPr algn="ctr" rtl="0"/>
          <a:r>
            <a:rPr lang="el-GR" sz="2400" dirty="0" smtClean="0">
              <a:latin typeface="Times New Roman" pitchFamily="18" charset="0"/>
              <a:cs typeface="Times New Roman" pitchFamily="18" charset="0"/>
            </a:rPr>
            <a:t>«Σαφήνεια σκοπού και προσδοκώμενων μαθησιακών αποτελεσμάτων»</a:t>
          </a:r>
          <a:endParaRPr lang="el-GR" sz="2400" dirty="0">
            <a:latin typeface="Times New Roman" pitchFamily="18" charset="0"/>
            <a:cs typeface="Times New Roman" pitchFamily="18" charset="0"/>
          </a:endParaRPr>
        </a:p>
      </dgm:t>
    </dgm:pt>
    <dgm:pt modelId="{476F4419-CF01-437A-87DE-5CF73819AF5F}" type="parTrans" cxnId="{0E33AEBE-FD9C-4FE3-B862-2DC765306315}">
      <dgm:prSet/>
      <dgm:spPr/>
      <dgm:t>
        <a:bodyPr/>
        <a:lstStyle/>
        <a:p>
          <a:pPr algn="ctr"/>
          <a:endParaRPr lang="el-GR"/>
        </a:p>
      </dgm:t>
    </dgm:pt>
    <dgm:pt modelId="{2FB59546-643D-4352-BF4C-8DD34FCFE248}" type="sibTrans" cxnId="{0E33AEBE-FD9C-4FE3-B862-2DC765306315}">
      <dgm:prSet/>
      <dgm:spPr/>
      <dgm:t>
        <a:bodyPr/>
        <a:lstStyle/>
        <a:p>
          <a:pPr algn="ctr"/>
          <a:endParaRPr lang="el-GR"/>
        </a:p>
      </dgm:t>
    </dgm:pt>
    <dgm:pt modelId="{6C3B8AF7-EA5F-42ED-9996-004EB1A50A66}" type="pres">
      <dgm:prSet presAssocID="{0FE06939-FF06-47A4-BB47-8D88450237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0D45998-7CB8-4857-B31B-E253DFC8B3D7}" type="pres">
      <dgm:prSet presAssocID="{C3CEDB2F-9DCD-4ABC-A0A5-41B7372C4431}" presName="parentText" presStyleLbl="node1" presStyleIdx="0" presStyleCnt="1" custScaleY="316082" custLinFactNeighborY="1992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E33AEBE-FD9C-4FE3-B862-2DC765306315}" srcId="{0FE06939-FF06-47A4-BB47-8D88450237F1}" destId="{C3CEDB2F-9DCD-4ABC-A0A5-41B7372C4431}" srcOrd="0" destOrd="0" parTransId="{476F4419-CF01-437A-87DE-5CF73819AF5F}" sibTransId="{2FB59546-643D-4352-BF4C-8DD34FCFE248}"/>
    <dgm:cxn modelId="{3AB92C24-E594-4DF4-96F0-7DBDC1AEDC16}" type="presOf" srcId="{C3CEDB2F-9DCD-4ABC-A0A5-41B7372C4431}" destId="{00D45998-7CB8-4857-B31B-E253DFC8B3D7}" srcOrd="0" destOrd="0" presId="urn:microsoft.com/office/officeart/2005/8/layout/vList2"/>
    <dgm:cxn modelId="{E1CCA8CD-AFBD-423D-A41E-C296F433794E}" type="presOf" srcId="{0FE06939-FF06-47A4-BB47-8D88450237F1}" destId="{6C3B8AF7-EA5F-42ED-9996-004EB1A50A66}" srcOrd="0" destOrd="0" presId="urn:microsoft.com/office/officeart/2005/8/layout/vList2"/>
    <dgm:cxn modelId="{276B810F-9CAC-4980-9EE4-C63C5C98749D}" type="presParOf" srcId="{6C3B8AF7-EA5F-42ED-9996-004EB1A50A66}" destId="{00D45998-7CB8-4857-B31B-E253DFC8B3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B7DDD-680F-42CE-858B-B3408DA13F93}">
      <dsp:nvSpPr>
        <dsp:cNvPr id="0" name=""/>
        <dsp:cNvSpPr/>
      </dsp:nvSpPr>
      <dsp:spPr>
        <a:xfrm>
          <a:off x="0" y="389100"/>
          <a:ext cx="6476999" cy="58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>
              <a:latin typeface="Times New Roman" pitchFamily="18" charset="0"/>
              <a:cs typeface="Times New Roman" pitchFamily="18" charset="0"/>
            </a:rPr>
            <a:t>Εισαγωγή – Προβληματική της εργασίας</a:t>
          </a:r>
          <a:endParaRPr lang="el-GR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89100"/>
        <a:ext cx="6476999" cy="585000"/>
      </dsp:txXfrm>
    </dsp:sp>
    <dsp:sp modelId="{BBAAC590-AD9D-46AF-8AFB-0012528C7A76}">
      <dsp:nvSpPr>
        <dsp:cNvPr id="0" name=""/>
        <dsp:cNvSpPr/>
      </dsp:nvSpPr>
      <dsp:spPr>
        <a:xfrm>
          <a:off x="0" y="1046100"/>
          <a:ext cx="6476999" cy="58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>
              <a:latin typeface="Times New Roman" pitchFamily="18" charset="0"/>
              <a:cs typeface="Times New Roman" pitchFamily="18" charset="0"/>
            </a:rPr>
            <a:t>Θεωρητικό πλαίσιο</a:t>
          </a:r>
          <a:endParaRPr lang="el-GR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46100"/>
        <a:ext cx="6476999" cy="585000"/>
      </dsp:txXfrm>
    </dsp:sp>
    <dsp:sp modelId="{E5D9A5FA-897C-4BE5-9F0D-6EC21E3AE3B1}">
      <dsp:nvSpPr>
        <dsp:cNvPr id="0" name=""/>
        <dsp:cNvSpPr/>
      </dsp:nvSpPr>
      <dsp:spPr>
        <a:xfrm>
          <a:off x="0" y="1703100"/>
          <a:ext cx="6476999" cy="58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>
              <a:latin typeface="Times New Roman" pitchFamily="18" charset="0"/>
              <a:cs typeface="Times New Roman" pitchFamily="18" charset="0"/>
            </a:rPr>
            <a:t>Σχεδιασμός και ανάπτυξη εκπαιδευτικού υλικού</a:t>
          </a:r>
          <a:endParaRPr lang="el-GR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03100"/>
        <a:ext cx="6476999" cy="585000"/>
      </dsp:txXfrm>
    </dsp:sp>
    <dsp:sp modelId="{656D1180-AFA7-4DFD-92F0-05ECC0DB2878}">
      <dsp:nvSpPr>
        <dsp:cNvPr id="0" name=""/>
        <dsp:cNvSpPr/>
      </dsp:nvSpPr>
      <dsp:spPr>
        <a:xfrm>
          <a:off x="0" y="2360100"/>
          <a:ext cx="6476999" cy="58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smtClean="0">
              <a:latin typeface="Times New Roman" pitchFamily="18" charset="0"/>
              <a:cs typeface="Times New Roman" pitchFamily="18" charset="0"/>
            </a:rPr>
            <a:t>Μεθοδολογία της έρευνας</a:t>
          </a:r>
          <a:endParaRPr lang="el-GR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60100"/>
        <a:ext cx="6476999" cy="585000"/>
      </dsp:txXfrm>
    </dsp:sp>
    <dsp:sp modelId="{159774CB-B687-4F12-A394-CB69B2C3AA41}">
      <dsp:nvSpPr>
        <dsp:cNvPr id="0" name=""/>
        <dsp:cNvSpPr/>
      </dsp:nvSpPr>
      <dsp:spPr>
        <a:xfrm>
          <a:off x="0" y="3017100"/>
          <a:ext cx="6476999" cy="58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smtClean="0">
              <a:latin typeface="Times New Roman" pitchFamily="18" charset="0"/>
              <a:cs typeface="Times New Roman" pitchFamily="18" charset="0"/>
            </a:rPr>
            <a:t>Παρουσίαση ευρημάτων έρευνας</a:t>
          </a:r>
          <a:endParaRPr lang="el-GR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017100"/>
        <a:ext cx="6476999" cy="585000"/>
      </dsp:txXfrm>
    </dsp:sp>
    <dsp:sp modelId="{AB542000-9268-4086-BC4C-DB4ADAB06BD3}">
      <dsp:nvSpPr>
        <dsp:cNvPr id="0" name=""/>
        <dsp:cNvSpPr/>
      </dsp:nvSpPr>
      <dsp:spPr>
        <a:xfrm>
          <a:off x="0" y="3674100"/>
          <a:ext cx="6476999" cy="58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smtClean="0">
              <a:latin typeface="Times New Roman" pitchFamily="18" charset="0"/>
              <a:cs typeface="Times New Roman" pitchFamily="18" charset="0"/>
            </a:rPr>
            <a:t>Συμπερασματικές παρατηρήσεις</a:t>
          </a:r>
          <a:endParaRPr lang="el-GR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674100"/>
        <a:ext cx="6476999" cy="5850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AEAD24-D32C-4914-AFF2-BCB82F523D60}">
      <dsp:nvSpPr>
        <dsp:cNvPr id="0" name=""/>
        <dsp:cNvSpPr/>
      </dsp:nvSpPr>
      <dsp:spPr>
        <a:xfrm>
          <a:off x="0" y="211"/>
          <a:ext cx="6934200" cy="11417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8</a:t>
          </a:r>
          <a:r>
            <a:rPr lang="el-GR" sz="2400" kern="1200" baseline="30000" dirty="0" smtClean="0">
              <a:latin typeface="Times New Roman" pitchFamily="18" charset="0"/>
              <a:cs typeface="Times New Roman" pitchFamily="18" charset="0"/>
            </a:rPr>
            <a:t>ος</a:t>
          </a: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 ερευνητικός άξονας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«Εφαρμογή αρχών της Γνωστικής Θεωρία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err="1" smtClean="0">
              <a:latin typeface="Times New Roman" pitchFamily="18" charset="0"/>
              <a:cs typeface="Times New Roman" pitchFamily="18" charset="0"/>
            </a:rPr>
            <a:t>Πολυμεσικής</a:t>
          </a: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 Μάθησης»</a:t>
          </a:r>
          <a:endParaRPr lang="el-G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11"/>
        <a:ext cx="6934200" cy="114170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46D218-452E-436C-9FB0-BDA85AD90FC0}">
      <dsp:nvSpPr>
        <dsp:cNvPr id="0" name=""/>
        <dsp:cNvSpPr/>
      </dsp:nvSpPr>
      <dsp:spPr>
        <a:xfrm>
          <a:off x="0" y="0"/>
          <a:ext cx="6629400" cy="10494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i="0" kern="1200" baseline="0" dirty="0" smtClean="0"/>
            <a:t>1</a:t>
          </a:r>
          <a:r>
            <a:rPr lang="el-GR" sz="2300" i="0" kern="1200" baseline="30000" dirty="0" smtClean="0"/>
            <a:t>ος</a:t>
          </a:r>
          <a:r>
            <a:rPr lang="el-GR" sz="2300" i="0" kern="1200" baseline="0" dirty="0" smtClean="0"/>
            <a:t>  ερευνητικός άξονας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i="0" kern="1200" baseline="0" dirty="0" smtClean="0"/>
            <a:t>«Αξιολόγηση ως προς την  επάρκεια»</a:t>
          </a:r>
          <a:endParaRPr lang="el-GR" sz="2300" i="0" kern="1200" baseline="0" dirty="0"/>
        </a:p>
      </dsp:txBody>
      <dsp:txXfrm>
        <a:off x="0" y="0"/>
        <a:ext cx="6629400" cy="104949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144555-96C5-4BBB-B230-907F3CDB977E}">
      <dsp:nvSpPr>
        <dsp:cNvPr id="0" name=""/>
        <dsp:cNvSpPr/>
      </dsp:nvSpPr>
      <dsp:spPr>
        <a:xfrm>
          <a:off x="0" y="0"/>
          <a:ext cx="6934200" cy="1277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i="0" kern="1200" baseline="0" dirty="0" smtClean="0"/>
            <a:t>2</a:t>
          </a:r>
          <a:r>
            <a:rPr lang="el-GR" sz="2800" i="0" kern="1200" baseline="30000" dirty="0" smtClean="0"/>
            <a:t>ος </a:t>
          </a:r>
          <a:r>
            <a:rPr lang="el-GR" sz="2800" i="0" kern="1200" baseline="0" dirty="0" smtClean="0"/>
            <a:t> ερευνητικός άξονας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i="0" kern="1200" baseline="0" dirty="0" smtClean="0"/>
            <a:t>«Αξιολόγηση ως προ τη χρήση»</a:t>
          </a:r>
          <a:endParaRPr lang="el-GR" sz="2800" i="0" kern="1200" baseline="0" dirty="0"/>
        </a:p>
      </dsp:txBody>
      <dsp:txXfrm>
        <a:off x="0" y="0"/>
        <a:ext cx="6934200" cy="127763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671A62-073D-4A53-9825-70942A75D93A}">
      <dsp:nvSpPr>
        <dsp:cNvPr id="0" name=""/>
        <dsp:cNvSpPr/>
      </dsp:nvSpPr>
      <dsp:spPr>
        <a:xfrm>
          <a:off x="0" y="0"/>
          <a:ext cx="7315199" cy="12189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i="0" kern="1200" baseline="0" dirty="0" smtClean="0"/>
            <a:t>3</a:t>
          </a:r>
          <a:r>
            <a:rPr lang="el-GR" sz="2400" i="0" kern="1200" baseline="30000" dirty="0" smtClean="0"/>
            <a:t>ος</a:t>
          </a:r>
          <a:r>
            <a:rPr lang="el-GR" sz="2400" i="0" kern="1200" baseline="0" dirty="0" smtClean="0"/>
            <a:t> ερευνητικός άξονας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i="0" kern="1200" baseline="0" dirty="0" smtClean="0"/>
            <a:t>«Αξιολόγηση ως προς την παρουσίαση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i="0" kern="1200" baseline="0" dirty="0" smtClean="0"/>
            <a:t>και τη δομή του υλικού»</a:t>
          </a:r>
          <a:endParaRPr lang="el-GR" sz="2400" i="0" kern="1200" baseline="0" dirty="0"/>
        </a:p>
      </dsp:txBody>
      <dsp:txXfrm>
        <a:off x="0" y="0"/>
        <a:ext cx="7315199" cy="121890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D24587-43D2-4B59-BA43-59F709C9047E}">
      <dsp:nvSpPr>
        <dsp:cNvPr id="0" name=""/>
        <dsp:cNvSpPr/>
      </dsp:nvSpPr>
      <dsp:spPr>
        <a:xfrm>
          <a:off x="0" y="478078"/>
          <a:ext cx="7924799" cy="13663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Σχετικά με το 1</a:t>
          </a:r>
          <a:r>
            <a:rPr lang="el-GR" sz="2400" kern="1200" baseline="30000" dirty="0" smtClean="0">
              <a:latin typeface="Times New Roman" pitchFamily="18" charset="0"/>
              <a:cs typeface="Times New Roman" pitchFamily="18" charset="0"/>
            </a:rPr>
            <a:t>ο</a:t>
          </a: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 ερευνητικό ερώτημα, προέκυψε ότι </a:t>
          </a:r>
          <a:r>
            <a:rPr lang="el-GR" sz="2400" b="1" kern="1200" dirty="0" smtClean="0">
              <a:latin typeface="Times New Roman" pitchFamily="18" charset="0"/>
              <a:cs typeface="Times New Roman" pitchFamily="18" charset="0"/>
            </a:rPr>
            <a:t>το Ε.Υ. διέπεται από τις αρχές και τη μεθοδολογία της ΕξΑΕ </a:t>
          </a: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και κρίθηκε ότι τις πληροί.</a:t>
          </a:r>
          <a:endParaRPr lang="el-G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78078"/>
        <a:ext cx="7924799" cy="1366323"/>
      </dsp:txXfrm>
    </dsp:sp>
    <dsp:sp modelId="{D8435F5A-69B8-4586-AB4D-91376DE3E670}">
      <dsp:nvSpPr>
        <dsp:cNvPr id="0" name=""/>
        <dsp:cNvSpPr/>
      </dsp:nvSpPr>
      <dsp:spPr>
        <a:xfrm>
          <a:off x="0" y="2028721"/>
          <a:ext cx="7924799" cy="19889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Ως προς το 2</a:t>
          </a:r>
          <a:r>
            <a:rPr lang="el-GR" sz="2400" kern="1200" baseline="30000" dirty="0" smtClean="0">
              <a:latin typeface="Times New Roman" pitchFamily="18" charset="0"/>
              <a:cs typeface="Times New Roman" pitchFamily="18" charset="0"/>
            </a:rPr>
            <a:t>ο</a:t>
          </a: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 ερευνητικό ερώτημα  που αφορά στο πώς εφαρμόστηκαν  οι αρχές της </a:t>
          </a:r>
          <a:r>
            <a:rPr lang="el-GR" sz="2400" kern="1200" dirty="0" err="1" smtClean="0">
              <a:latin typeface="Times New Roman" pitchFamily="18" charset="0"/>
              <a:cs typeface="Times New Roman" pitchFamily="18" charset="0"/>
            </a:rPr>
            <a:t>Πολυμεσικής</a:t>
          </a: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 Μάθησης στο Ε.Υ.   παρατηρήθηκε ότι </a:t>
          </a:r>
          <a:r>
            <a:rPr lang="el-GR" sz="2400" b="1" kern="1200" dirty="0" smtClean="0">
              <a:latin typeface="Times New Roman" pitchFamily="18" charset="0"/>
              <a:cs typeface="Times New Roman" pitchFamily="18" charset="0"/>
            </a:rPr>
            <a:t>έχει γίνει συνδυασμός μέσ</a:t>
          </a: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ων (κείμενο-εικόνα-</a:t>
          </a:r>
          <a:r>
            <a:rPr lang="el-GR" sz="2400" kern="1200" dirty="0" err="1" smtClean="0">
              <a:latin typeface="Times New Roman" pitchFamily="18" charset="0"/>
              <a:cs typeface="Times New Roman" pitchFamily="18" charset="0"/>
            </a:rPr>
            <a:t>βίντε</a:t>
          </a: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ο), ώστε να παρουσιαστεί με τον κατάλληλο τρόπο το γνωστικό αντικείμενο.</a:t>
          </a:r>
          <a:endParaRPr lang="el-G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28721"/>
        <a:ext cx="7924799" cy="198899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CEE0AB-E45B-481F-8EFC-68F8C32B6AEE}">
      <dsp:nvSpPr>
        <dsp:cNvPr id="0" name=""/>
        <dsp:cNvSpPr/>
      </dsp:nvSpPr>
      <dsp:spPr>
        <a:xfrm>
          <a:off x="3899" y="2418"/>
          <a:ext cx="7993200" cy="15961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Σχετικά με το 1</a:t>
          </a:r>
          <a:r>
            <a:rPr lang="el-GR" sz="2400" kern="1200" baseline="30000" dirty="0" smtClean="0">
              <a:latin typeface="Times New Roman" pitchFamily="18" charset="0"/>
              <a:cs typeface="Times New Roman" pitchFamily="18" charset="0"/>
            </a:rPr>
            <a:t>ο </a:t>
          </a: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ερευνητικό ερώτημα το Ε.Υ. ανταποκρίνεται στους επιδιωκόμενους στόχους, χαρακτηρίζεται διαθεματικό, ευέλικτο και προσαρμοσμένο στις ανάγκες των μαθητών.</a:t>
          </a:r>
          <a:endParaRPr lang="el-G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99" y="2418"/>
        <a:ext cx="7993200" cy="1596181"/>
      </dsp:txXfrm>
    </dsp:sp>
    <dsp:sp modelId="{FD043F54-E8A4-4D91-9309-F2C7C37B2F2A}">
      <dsp:nvSpPr>
        <dsp:cNvPr id="0" name=""/>
        <dsp:cNvSpPr/>
      </dsp:nvSpPr>
      <dsp:spPr>
        <a:xfrm>
          <a:off x="3899" y="1678409"/>
          <a:ext cx="7993192" cy="15961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Ως προς το 2</a:t>
          </a:r>
          <a:r>
            <a:rPr lang="el-GR" sz="2400" kern="1200" baseline="30000" dirty="0" smtClean="0">
              <a:latin typeface="Times New Roman" pitchFamily="18" charset="0"/>
              <a:cs typeface="Times New Roman" pitchFamily="18" charset="0"/>
            </a:rPr>
            <a:t>ο</a:t>
          </a: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 ερευνητικό ερώτημα το Ε.Υ. κρίνεται ότι είναι εύχρηστο κατά την πλοήγηση και προάγει την αυτονομία των μαθητών. </a:t>
          </a:r>
          <a:endParaRPr lang="el-G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99" y="1678409"/>
        <a:ext cx="7993192" cy="1596181"/>
      </dsp:txXfrm>
    </dsp:sp>
    <dsp:sp modelId="{92003FDF-ADC1-462B-8BC6-D48767B675E1}">
      <dsp:nvSpPr>
        <dsp:cNvPr id="0" name=""/>
        <dsp:cNvSpPr/>
      </dsp:nvSpPr>
      <dsp:spPr>
        <a:xfrm>
          <a:off x="3899" y="3354399"/>
          <a:ext cx="7993192" cy="15961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Σχετικά με το 3</a:t>
          </a:r>
          <a:r>
            <a:rPr lang="el-GR" sz="2400" kern="1200" baseline="30000" dirty="0" smtClean="0">
              <a:latin typeface="Times New Roman" pitchFamily="18" charset="0"/>
              <a:cs typeface="Times New Roman" pitchFamily="18" charset="0"/>
            </a:rPr>
            <a:t>ο</a:t>
          </a: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 ερευνητικό ερώτημα το Ε.Υ. αξιολογείται ολοκληρωμένο ως προς τη δομή και το περιεχόμενο. Επιπλέον χαρακτηρίζεται κατανοητό και ενδιαφέρον προς τους μαθητές με φιλική μορφής γραφής.</a:t>
          </a:r>
          <a:endParaRPr lang="el-G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99" y="3354399"/>
        <a:ext cx="7993192" cy="1596181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F2B5FB-F9D2-41A0-A8AA-E681756494D6}">
      <dsp:nvSpPr>
        <dsp:cNvPr id="0" name=""/>
        <dsp:cNvSpPr/>
      </dsp:nvSpPr>
      <dsp:spPr>
        <a:xfrm>
          <a:off x="3792" y="1287"/>
          <a:ext cx="7764815" cy="7497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Σοβαρές ελλείψεις σε ζητήματα οδικής ασφάλειας και παιδείας</a:t>
          </a:r>
          <a:endParaRPr lang="el-GR" sz="2400" kern="1200" dirty="0"/>
        </a:p>
      </dsp:txBody>
      <dsp:txXfrm>
        <a:off x="3792" y="1287"/>
        <a:ext cx="7764815" cy="749729"/>
      </dsp:txXfrm>
    </dsp:sp>
    <dsp:sp modelId="{5FC1C609-DBBA-47D7-8FB4-DDD8A2E5E2E8}">
      <dsp:nvSpPr>
        <dsp:cNvPr id="0" name=""/>
        <dsp:cNvSpPr/>
      </dsp:nvSpPr>
      <dsp:spPr>
        <a:xfrm>
          <a:off x="3792" y="788503"/>
          <a:ext cx="7764815" cy="7497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Ανάγκη για προώθηση της κυκλοφοριακής αγωγής και για σχεδιασμού Ε.Υ. για το μάθημα της κυκλοφοριακής αγωγής.</a:t>
          </a:r>
          <a:endParaRPr lang="el-GR" sz="2400" kern="1200" dirty="0"/>
        </a:p>
      </dsp:txBody>
      <dsp:txXfrm>
        <a:off x="3792" y="788503"/>
        <a:ext cx="7764815" cy="749729"/>
      </dsp:txXfrm>
    </dsp:sp>
    <dsp:sp modelId="{795E1E07-E70B-4233-84E1-E2049F43E3AA}">
      <dsp:nvSpPr>
        <dsp:cNvPr id="0" name=""/>
        <dsp:cNvSpPr/>
      </dsp:nvSpPr>
      <dsp:spPr>
        <a:xfrm>
          <a:off x="3792" y="1575719"/>
          <a:ext cx="7764815" cy="7497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Το Ε.Υ. ικανοποιεί σε μεγάλο βαθμό τις ανάγκες και κρίνεται επαρκές και κατάλληλο για το σκοπό του.</a:t>
          </a:r>
          <a:endParaRPr lang="el-GR" sz="2400" kern="1200" dirty="0"/>
        </a:p>
      </dsp:txBody>
      <dsp:txXfrm>
        <a:off x="3792" y="1575719"/>
        <a:ext cx="7764815" cy="749729"/>
      </dsp:txXfrm>
    </dsp:sp>
    <dsp:sp modelId="{2AE9A609-B9A1-46E6-B2BE-751050A59EAC}">
      <dsp:nvSpPr>
        <dsp:cNvPr id="0" name=""/>
        <dsp:cNvSpPr/>
      </dsp:nvSpPr>
      <dsp:spPr>
        <a:xfrm>
          <a:off x="3792" y="2362935"/>
          <a:ext cx="7764815" cy="7497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Αξιοποίηση του Ε.Υ. </a:t>
          </a:r>
          <a:endParaRPr lang="el-GR" sz="2400" kern="1200" dirty="0"/>
        </a:p>
      </dsp:txBody>
      <dsp:txXfrm>
        <a:off x="3792" y="2362935"/>
        <a:ext cx="7764815" cy="749729"/>
      </dsp:txXfrm>
    </dsp:sp>
    <dsp:sp modelId="{C45E9CE9-2181-4FBC-BE2F-5222975ED195}">
      <dsp:nvSpPr>
        <dsp:cNvPr id="0" name=""/>
        <dsp:cNvSpPr/>
      </dsp:nvSpPr>
      <dsp:spPr>
        <a:xfrm>
          <a:off x="3792" y="3150151"/>
          <a:ext cx="7764815" cy="7497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Προτάσεις για βελτίωση.</a:t>
          </a:r>
          <a:endParaRPr lang="el-GR" sz="2400" kern="1200" dirty="0"/>
        </a:p>
      </dsp:txBody>
      <dsp:txXfrm>
        <a:off x="3792" y="3150151"/>
        <a:ext cx="7764815" cy="749729"/>
      </dsp:txXfrm>
    </dsp:sp>
    <dsp:sp modelId="{E1787C76-1B7B-41C4-8E8B-D9FA084BBFB9}">
      <dsp:nvSpPr>
        <dsp:cNvPr id="0" name=""/>
        <dsp:cNvSpPr/>
      </dsp:nvSpPr>
      <dsp:spPr>
        <a:xfrm>
          <a:off x="3792" y="3937366"/>
          <a:ext cx="7764815" cy="7497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Ανάγκη αποτίμησης/αξιολόγησης του Ε.Υ. από τους μαθητές.</a:t>
          </a:r>
          <a:endParaRPr lang="el-GR" sz="2400" kern="1200" dirty="0"/>
        </a:p>
      </dsp:txBody>
      <dsp:txXfrm>
        <a:off x="3792" y="3937366"/>
        <a:ext cx="7764815" cy="7497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F7E3CE-0B42-4BA5-BA89-52289469B8EB}">
      <dsp:nvSpPr>
        <dsp:cNvPr id="0" name=""/>
        <dsp:cNvSpPr/>
      </dsp:nvSpPr>
      <dsp:spPr>
        <a:xfrm>
          <a:off x="0" y="374"/>
          <a:ext cx="7086599" cy="9537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i="0" kern="1200" baseline="0" dirty="0" smtClean="0"/>
            <a:t>1</a:t>
          </a:r>
          <a:r>
            <a:rPr lang="el-GR" sz="2400" i="0" kern="1200" baseline="30000" dirty="0" smtClean="0"/>
            <a:t>ος</a:t>
          </a:r>
          <a:r>
            <a:rPr lang="el-GR" sz="2400" i="0" kern="1200" baseline="0" dirty="0" smtClean="0"/>
            <a:t> ερευνητικός άξονας:</a:t>
          </a:r>
          <a:endParaRPr lang="en-US" sz="2400" i="0" kern="1200" baseline="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Επιστημονική συνοχή / Τεκμηρίωση του Ε.Υ. </a:t>
          </a:r>
          <a:endParaRPr lang="el-GR" sz="2400" kern="1200" dirty="0"/>
        </a:p>
      </dsp:txBody>
      <dsp:txXfrm>
        <a:off x="0" y="374"/>
        <a:ext cx="7086599" cy="9537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E91101-7D78-4528-A137-3EE8365FA489}">
      <dsp:nvSpPr>
        <dsp:cNvPr id="0" name=""/>
        <dsp:cNvSpPr/>
      </dsp:nvSpPr>
      <dsp:spPr>
        <a:xfrm>
          <a:off x="3568" y="0"/>
          <a:ext cx="7308062" cy="138499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l-GR" sz="2500" kern="1200" baseline="30000" dirty="0" smtClean="0">
              <a:latin typeface="Times New Roman" pitchFamily="18" charset="0"/>
              <a:cs typeface="Times New Roman" pitchFamily="18" charset="0"/>
            </a:rPr>
            <a:t>ος</a:t>
          </a:r>
          <a:r>
            <a:rPr lang="el-GR" sz="2500" kern="1200" dirty="0" smtClean="0">
              <a:latin typeface="Times New Roman" pitchFamily="18" charset="0"/>
              <a:cs typeface="Times New Roman" pitchFamily="18" charset="0"/>
            </a:rPr>
            <a:t> ερευνητικός άξονας: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>
              <a:latin typeface="Times New Roman" pitchFamily="18" charset="0"/>
              <a:cs typeface="Times New Roman" pitchFamily="18" charset="0"/>
            </a:rPr>
            <a:t>«Απλή - κατανοητή παρουσίαση γνωστικού αντικειμένου»</a:t>
          </a:r>
          <a:endParaRPr lang="el-GR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68" y="0"/>
        <a:ext cx="7308062" cy="13849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BFEA1A-4922-4319-BEF8-721DDF4D9A33}">
      <dsp:nvSpPr>
        <dsp:cNvPr id="0" name=""/>
        <dsp:cNvSpPr/>
      </dsp:nvSpPr>
      <dsp:spPr>
        <a:xfrm>
          <a:off x="0" y="32819"/>
          <a:ext cx="7010399" cy="11863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/>
            <a:t>3</a:t>
          </a:r>
          <a:r>
            <a:rPr lang="el-GR" sz="2600" kern="1200" baseline="30000" dirty="0" smtClean="0"/>
            <a:t>ος</a:t>
          </a:r>
          <a:r>
            <a:rPr lang="el-GR" sz="2600" kern="1200" dirty="0" smtClean="0"/>
            <a:t> ερευνητικός άξονας 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/>
            <a:t>«Ευχρηστία»</a:t>
          </a:r>
          <a:endParaRPr lang="el-GR" sz="2600" kern="1200" dirty="0"/>
        </a:p>
      </dsp:txBody>
      <dsp:txXfrm>
        <a:off x="0" y="32819"/>
        <a:ext cx="7010399" cy="11863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01C9D2-C5A2-41AC-AC33-DD38AA1F2C9D}">
      <dsp:nvSpPr>
        <dsp:cNvPr id="0" name=""/>
        <dsp:cNvSpPr/>
      </dsp:nvSpPr>
      <dsp:spPr>
        <a:xfrm>
          <a:off x="0" y="0"/>
          <a:ext cx="7315199" cy="13124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el-GR" sz="2400" kern="1200" baseline="30000" dirty="0" smtClean="0">
              <a:latin typeface="Times New Roman" pitchFamily="18" charset="0"/>
              <a:cs typeface="Times New Roman" pitchFamily="18" charset="0"/>
            </a:rPr>
            <a:t>ος</a:t>
          </a: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 ερευνητικός άξονας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 «Υποστήριξη – καθοδήγηση στη μελέτη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 του εκπαιδευόμενου»</a:t>
          </a:r>
          <a:endParaRPr lang="el-G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7315199" cy="131249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26F282-7C7D-446A-B73B-A251D2FC6321}">
      <dsp:nvSpPr>
        <dsp:cNvPr id="0" name=""/>
        <dsp:cNvSpPr/>
      </dsp:nvSpPr>
      <dsp:spPr>
        <a:xfrm>
          <a:off x="0" y="8729"/>
          <a:ext cx="7315199" cy="11255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el-GR" sz="2600" kern="1200" baseline="30000" dirty="0" smtClean="0">
              <a:latin typeface="Times New Roman" pitchFamily="18" charset="0"/>
              <a:cs typeface="Times New Roman" pitchFamily="18" charset="0"/>
            </a:rPr>
            <a:t>ος</a:t>
          </a:r>
          <a:r>
            <a:rPr lang="el-GR" sz="2600" kern="1200" dirty="0" smtClean="0">
              <a:latin typeface="Times New Roman" pitchFamily="18" charset="0"/>
              <a:cs typeface="Times New Roman" pitchFamily="18" charset="0"/>
            </a:rPr>
            <a:t> ερευνητικός άξονας: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>
              <a:latin typeface="Times New Roman" pitchFamily="18" charset="0"/>
              <a:cs typeface="Times New Roman" pitchFamily="18" charset="0"/>
            </a:rPr>
            <a:t>Έλλειψη ολοκληρωμένης διδακτικής παρέμβασης»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729"/>
        <a:ext cx="7315199" cy="11255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8F1DF3-BC40-489B-9C03-C4F54856A7FC}">
      <dsp:nvSpPr>
        <dsp:cNvPr id="0" name=""/>
        <dsp:cNvSpPr/>
      </dsp:nvSpPr>
      <dsp:spPr>
        <a:xfrm>
          <a:off x="0" y="0"/>
          <a:ext cx="7543800" cy="11457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6</a:t>
          </a:r>
          <a:r>
            <a:rPr lang="el-GR" sz="2100" kern="1200" baseline="30000" dirty="0" smtClean="0"/>
            <a:t>ος</a:t>
          </a:r>
          <a:r>
            <a:rPr lang="el-GR" sz="2100" kern="1200" dirty="0" smtClean="0"/>
            <a:t> ερευνητικός άξονας:</a:t>
          </a:r>
          <a:endParaRPr lang="en-US" sz="2100" kern="1200" dirty="0" smtClean="0"/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«Δυνατότητα </a:t>
          </a:r>
          <a:r>
            <a:rPr lang="el-GR" sz="2100" kern="1200" dirty="0" err="1" smtClean="0"/>
            <a:t>αναστοχασμού–αυτοαξιολόγησης</a:t>
          </a:r>
          <a:r>
            <a:rPr lang="el-GR" sz="2100" kern="1200" dirty="0" smtClean="0"/>
            <a:t> εκπαιδευόμενου»</a:t>
          </a:r>
          <a:endParaRPr lang="el-GR" sz="2100" kern="1200" dirty="0"/>
        </a:p>
      </dsp:txBody>
      <dsp:txXfrm>
        <a:off x="0" y="0"/>
        <a:ext cx="7543800" cy="114576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1F89E2-B18B-42DC-BBDC-9C63C5CA573F}">
      <dsp:nvSpPr>
        <dsp:cNvPr id="0" name=""/>
        <dsp:cNvSpPr/>
      </dsp:nvSpPr>
      <dsp:spPr>
        <a:xfrm>
          <a:off x="0" y="377849"/>
          <a:ext cx="7467600" cy="1374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Οι απόψεις των εκπαιδευτικών φανερώνουν ότι το Ε.Υ παρέχει τη δυνατότητα </a:t>
          </a:r>
          <a:r>
            <a:rPr lang="el-GR" sz="2500" kern="1200" dirty="0" err="1" smtClean="0"/>
            <a:t>αναστοχασμού</a:t>
          </a:r>
          <a:r>
            <a:rPr lang="el-GR" sz="2500" kern="1200" dirty="0" smtClean="0"/>
            <a:t>, </a:t>
          </a:r>
          <a:r>
            <a:rPr lang="el-GR" sz="2500" kern="1200" dirty="0" err="1" smtClean="0"/>
            <a:t>αυτοαξιολόγησης</a:t>
          </a:r>
          <a:r>
            <a:rPr lang="el-GR" sz="2500" kern="1200" dirty="0" smtClean="0"/>
            <a:t> και ανάπτυξής της κριτικής σκέψης</a:t>
          </a:r>
          <a:endParaRPr lang="el-GR" sz="2500" kern="1200" dirty="0"/>
        </a:p>
      </dsp:txBody>
      <dsp:txXfrm>
        <a:off x="0" y="377849"/>
        <a:ext cx="7467600" cy="137475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D45998-7CB8-4857-B31B-E253DFC8B3D7}">
      <dsp:nvSpPr>
        <dsp:cNvPr id="0" name=""/>
        <dsp:cNvSpPr/>
      </dsp:nvSpPr>
      <dsp:spPr>
        <a:xfrm>
          <a:off x="0" y="1190"/>
          <a:ext cx="7086599" cy="12180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el-GR" sz="2400" kern="1200" baseline="30000" dirty="0" smtClean="0">
              <a:latin typeface="Times New Roman" pitchFamily="18" charset="0"/>
              <a:cs typeface="Times New Roman" pitchFamily="18" charset="0"/>
            </a:rPr>
            <a:t>ος</a:t>
          </a: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 ερευνητικός άξονας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Times New Roman" pitchFamily="18" charset="0"/>
              <a:cs typeface="Times New Roman" pitchFamily="18" charset="0"/>
            </a:rPr>
            <a:t>«Σαφήνεια σκοπού και προσδοκώμενων μαθησιακών αποτελεσμάτων»</a:t>
          </a:r>
          <a:endParaRPr lang="el-G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190"/>
        <a:ext cx="7086599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4100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4388"/>
            <a:ext cx="54864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568C96-3D9B-4CEA-82D6-5318AA7F4D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01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4000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03924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="0" i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784188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 b="1"/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2484D-3F63-488A-990A-36E3F22D10C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Ορθογώνιο 8"/>
          <p:cNvSpPr/>
          <p:nvPr userDrawn="1"/>
        </p:nvSpPr>
        <p:spPr>
          <a:xfrm>
            <a:off x="467544" y="764704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Πεντάγωνο 9"/>
          <p:cNvSpPr/>
          <p:nvPr userDrawn="1"/>
        </p:nvSpPr>
        <p:spPr>
          <a:xfrm>
            <a:off x="467544" y="2316163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3124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066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573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4400"/>
            </a:lvl1pPr>
            <a:lvl2pPr>
              <a:lnSpc>
                <a:spcPct val="150000"/>
              </a:lnSpc>
              <a:defRPr sz="40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2800"/>
            </a:lvl4pPr>
            <a:lvl5pPr>
              <a:lnSpc>
                <a:spcPct val="150000"/>
              </a:lnSpc>
              <a:defRPr sz="2800"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 Χαράλαμπος Μουζάκης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" name="15 - Ευθεία γραμμή σύνδεσης"/>
          <p:cNvCxnSpPr/>
          <p:nvPr userDrawn="1"/>
        </p:nvCxnSpPr>
        <p:spPr bwMode="auto">
          <a:xfrm>
            <a:off x="1522058" y="119439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 userDrawn="1"/>
        </p:nvCxnSpPr>
        <p:spPr bwMode="auto">
          <a:xfrm>
            <a:off x="467544" y="6453336"/>
            <a:ext cx="8476309" cy="19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Ορθογώνιο 10"/>
          <p:cNvSpPr/>
          <p:nvPr userDrawn="1"/>
        </p:nvSpPr>
        <p:spPr>
          <a:xfrm>
            <a:off x="467544" y="628501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Πεντάγωνο 11"/>
          <p:cNvSpPr/>
          <p:nvPr userDrawn="1"/>
        </p:nvSpPr>
        <p:spPr>
          <a:xfrm>
            <a:off x="467544" y="603852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1143000" y="365127"/>
            <a:ext cx="7372350" cy="10753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xmlns="" val="398985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158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48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396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263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342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374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325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163906" y="796626"/>
            <a:ext cx="86598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164271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oly1\OneDrive\Desktop\&#932;&#959;%20&#960;&#959;&#948;&#951;&#955;&#945;&#964;&#959;%20&#956;&#959;&#965;%20&#954;&#945;&#953;%20&#949;&#947;&#969;1.mp4" TargetMode="Externa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oly1\OneDrive\Desktop\&#935;&#945;&#961;&#940;\&#928;&#924;&#931;%20&#917;&#926;%20&#913;&#928;&#927;&#931;&#932;&#913;&#931;&#917;&#937;&#931;%20&#917;&#922;&#928;&#913;&#921;&#916;&#917;&#933;&#931;&#919;\&#916;&#953;&#960;&#955;&#969;&#956;&#945;&#964;&#953;&#954;&#942;%20&#917;&#961;&#947;&#945;&#963;&#943;&#945;\canva\&#931;&#973;&#957;&#959;&#968;&#951;%205&#951;&#962;%20&#948;&#953;&#948;&#945;&#954;&#964;&#953;&#954;&#942;&#962;%20&#949;&#957;&#972;&#964;&#951;&#964;&#945;&#962;.mp4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3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Data" Target="../diagrams/data6.xm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microsoft.com/office/2007/relationships/diagramDrawing" Target="../diagrams/drawing8.xml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60.png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diagramData" Target="../diagrams/data9.xm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diagramData" Target="../diagrams/data10.xm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diagramData" Target="../diagrams/data11.xml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microsoft.com/office/2007/relationships/diagramDrawing" Target="../diagrams/drawing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diagramData" Target="../diagrams/data13.xml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diagramData" Target="../diagrams/data14.xm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microsoft.com/office/2007/relationships/diagramDrawing" Target="../diagrams/drawing1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diagramData" Target="../diagrams/data15.xml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microsoft.com/office/2007/relationships/diagramDrawing" Target="../diagrams/drawing15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diagramData" Target="../diagrams/data16.xml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chamilo.datacenter.uoc.gr/metchamilo/courses/KYKLOFORWSTONKOSMOTHSXARAS/index.php?id_session=0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676400"/>
            <a:ext cx="6793256" cy="1491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200" dirty="0" smtClean="0"/>
              <a:t>Σχεδιασμός, ανάπτυξη και υλοποίηση εκπαιδευτικού υλικού με τη χρήση των νέων τεχνολογιών με θέμα:</a:t>
            </a:r>
            <a:br>
              <a:rPr lang="el-GR" sz="2200" dirty="0" smtClean="0"/>
            </a:br>
            <a:r>
              <a:rPr lang="el-GR" sz="2200" dirty="0" smtClean="0"/>
              <a:t>η διαθεματική προσέγγιση της διδασκαλίας </a:t>
            </a:r>
            <a:br>
              <a:rPr lang="el-GR" sz="2200" dirty="0" smtClean="0"/>
            </a:br>
            <a:r>
              <a:rPr lang="el-GR" sz="2200" dirty="0" smtClean="0"/>
              <a:t>της Κυκλοφοριακής Αγωγής στο Δημοτικό Σχολείο</a:t>
            </a:r>
            <a:endParaRPr lang="el-GR" sz="2200" b="1" dirty="0">
              <a:solidFill>
                <a:srgbClr val="C00000"/>
              </a:solidFill>
            </a:endParaRPr>
          </a:p>
        </p:txBody>
      </p:sp>
      <p:sp>
        <p:nvSpPr>
          <p:cNvPr id="3081" name="11 - Ορθογώνιο"/>
          <p:cNvSpPr>
            <a:spLocks noChangeArrowheads="1"/>
          </p:cNvSpPr>
          <p:nvPr/>
        </p:nvSpPr>
        <p:spPr bwMode="auto">
          <a:xfrm>
            <a:off x="1371600" y="228600"/>
            <a:ext cx="7403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latin typeface="Book Antiqua" panose="02040602050305030304" pitchFamily="18" charset="0"/>
              </a:rPr>
              <a:t>Πρόγραμμα Μεταπτυχιακών Σπουδών: </a:t>
            </a:r>
            <a:endParaRPr lang="en-US" sz="1400" dirty="0">
              <a:latin typeface="Book Antiqua" panose="02040602050305030304" pitchFamily="18" charset="0"/>
            </a:endParaRPr>
          </a:p>
          <a:p>
            <a:pPr algn="ctr"/>
            <a:r>
              <a:rPr lang="el-GR" sz="1400" dirty="0">
                <a:latin typeface="Book Antiqua" panose="02040602050305030304" pitchFamily="18" charset="0"/>
              </a:rPr>
              <a:t>«Επιστήμες της Αγωγής - Εξ Αποστάσεως Εκπαίδευση  με την χρήση των ΤΠΕ (e-</a:t>
            </a:r>
            <a:r>
              <a:rPr lang="el-GR" sz="1400" dirty="0" err="1">
                <a:latin typeface="Book Antiqua" panose="02040602050305030304" pitchFamily="18" charset="0"/>
              </a:rPr>
              <a:t>Learning</a:t>
            </a:r>
            <a:r>
              <a:rPr lang="el-GR" sz="1400" dirty="0">
                <a:latin typeface="Book Antiqua" panose="02040602050305030304" pitchFamily="18" charset="0"/>
              </a:rPr>
              <a:t>)»</a:t>
            </a:r>
            <a:endParaRPr lang="el-GR" sz="1200" dirty="0">
              <a:latin typeface="Book Antiqua" panose="0204060205030503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371600" y="6019800"/>
            <a:ext cx="720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Ρέθυμνο,</a:t>
            </a:r>
            <a:r>
              <a:rPr kumimoji="0" lang="el-G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2023</a:t>
            </a:r>
            <a:endParaRPr kumimoji="0" lang="el-GR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11 - Ομάδα"/>
          <p:cNvGrpSpPr/>
          <p:nvPr/>
        </p:nvGrpSpPr>
        <p:grpSpPr>
          <a:xfrm>
            <a:off x="1524000" y="838200"/>
            <a:ext cx="7034182" cy="56158"/>
            <a:chOff x="1789760" y="1045383"/>
            <a:chExt cx="7034182" cy="56158"/>
          </a:xfrm>
        </p:grpSpPr>
        <p:cxnSp>
          <p:nvCxnSpPr>
            <p:cNvPr id="16" name="15 - Ευθεία γραμμή σύνδεσης"/>
            <p:cNvCxnSpPr/>
            <p:nvPr/>
          </p:nvCxnSpPr>
          <p:spPr bwMode="auto">
            <a:xfrm>
              <a:off x="1789760" y="1045383"/>
              <a:ext cx="7034182" cy="73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15 - Ευθεία γραμμή σύνδεσης"/>
            <p:cNvCxnSpPr/>
            <p:nvPr/>
          </p:nvCxnSpPr>
          <p:spPr bwMode="auto">
            <a:xfrm flipV="1">
              <a:off x="1789760" y="1101540"/>
              <a:ext cx="7034182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" name="15 - Ευθεία γραμμή σύνδεσης"/>
          <p:cNvCxnSpPr/>
          <p:nvPr/>
        </p:nvCxnSpPr>
        <p:spPr bwMode="auto">
          <a:xfrm>
            <a:off x="1600200" y="5791200"/>
            <a:ext cx="6991725" cy="1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9 - Ορθογώνιο"/>
          <p:cNvSpPr/>
          <p:nvPr/>
        </p:nvSpPr>
        <p:spPr>
          <a:xfrm>
            <a:off x="1600200" y="3429000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 smtClean="0"/>
              <a:t>Χαρίκλεια </a:t>
            </a:r>
            <a:r>
              <a:rPr lang="el-GR" sz="3200" dirty="0" err="1" smtClean="0"/>
              <a:t>Βούρα</a:t>
            </a:r>
            <a:endParaRPr lang="el-GR" sz="3200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1610044"/>
              </p:ext>
            </p:extLst>
          </p:nvPr>
        </p:nvGraphicFramePr>
        <p:xfrm>
          <a:off x="2057400" y="480060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Ευαγγελία </a:t>
                      </a:r>
                      <a:r>
                        <a:rPr lang="el-GR" sz="18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Μανούσου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Χαράλαμπος Μουζάκης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Λάμπρος</a:t>
                      </a:r>
                      <a:r>
                        <a:rPr lang="el-G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Καρβούνης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9 - Ορθογώνιο"/>
          <p:cNvSpPr/>
          <p:nvPr/>
        </p:nvSpPr>
        <p:spPr>
          <a:xfrm>
            <a:off x="1600200" y="419100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800" dirty="0"/>
              <a:t>Επιτροπή Κρίσης ΔΕ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/>
          </p:cNvSpPr>
          <p:nvPr/>
        </p:nvSpPr>
        <p:spPr>
          <a:xfrm>
            <a:off x="1219200" y="548680"/>
            <a:ext cx="76962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5/22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grpSp>
        <p:nvGrpSpPr>
          <p:cNvPr id="9" name="8 - Ομάδα"/>
          <p:cNvGrpSpPr/>
          <p:nvPr/>
        </p:nvGrpSpPr>
        <p:grpSpPr>
          <a:xfrm>
            <a:off x="990600" y="1371600"/>
            <a:ext cx="7870825" cy="4627202"/>
            <a:chOff x="990600" y="1371600"/>
            <a:chExt cx="7870825" cy="4627202"/>
          </a:xfrm>
        </p:grpSpPr>
        <p:grpSp>
          <p:nvGrpSpPr>
            <p:cNvPr id="8" name="7 - Ομάδα"/>
            <p:cNvGrpSpPr/>
            <p:nvPr/>
          </p:nvGrpSpPr>
          <p:grpSpPr>
            <a:xfrm>
              <a:off x="990600" y="1371600"/>
              <a:ext cx="4852987" cy="4271665"/>
              <a:chOff x="990600" y="1371600"/>
              <a:chExt cx="4852987" cy="4271665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90600" y="1828800"/>
                <a:ext cx="4852987" cy="2473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10 - TextBox"/>
              <p:cNvSpPr txBox="1"/>
              <p:nvPr/>
            </p:nvSpPr>
            <p:spPr>
              <a:xfrm>
                <a:off x="1143000" y="1371600"/>
                <a:ext cx="32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ü"/>
                </a:pPr>
                <a:r>
                  <a:rPr lang="el-GR" dirty="0" smtClean="0"/>
                  <a:t>Εισαγωγικά στοιχεία</a:t>
                </a:r>
                <a:endParaRPr lang="el-GR" dirty="0"/>
              </a:p>
            </p:txBody>
          </p:sp>
          <p:sp>
            <p:nvSpPr>
              <p:cNvPr id="12" name="11 - TextBox"/>
              <p:cNvSpPr txBox="1"/>
              <p:nvPr/>
            </p:nvSpPr>
            <p:spPr>
              <a:xfrm>
                <a:off x="1143000" y="4495800"/>
                <a:ext cx="32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ü"/>
                </a:pPr>
                <a:r>
                  <a:rPr lang="el-GR" dirty="0" smtClean="0"/>
                  <a:t>Διδακτική Ενότητα</a:t>
                </a:r>
                <a:endParaRPr lang="el-GR" dirty="0"/>
              </a:p>
            </p:txBody>
          </p:sp>
          <p:sp>
            <p:nvSpPr>
              <p:cNvPr id="13" name="12 - TextBox"/>
              <p:cNvSpPr txBox="1"/>
              <p:nvPr/>
            </p:nvSpPr>
            <p:spPr>
              <a:xfrm>
                <a:off x="1143000" y="5181600"/>
                <a:ext cx="32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ü"/>
                </a:pPr>
                <a:r>
                  <a:rPr lang="el-GR" dirty="0" smtClean="0"/>
                  <a:t>Ας παίξουμε!</a:t>
                </a:r>
                <a:endParaRPr lang="el-GR" dirty="0"/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3733800"/>
              <a:ext cx="4060825" cy="2265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7α. Παραγόμενο εκπαιδευτικό υλικό (2-3 διαφάνειες</a:t>
            </a:r>
            <a:r>
              <a:rPr lang="el-GR" sz="3600" dirty="0" smtClean="0"/>
              <a:t>)</a:t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83947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1219200" y="548680"/>
            <a:ext cx="76962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6/22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83124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1219200" y="548680"/>
            <a:ext cx="76962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7/22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7α. Παραγόμενο εκπαιδευτικό υλικό (2-3 διαφάνειες</a:t>
            </a:r>
            <a:r>
              <a:rPr lang="el-GR" sz="3600" dirty="0" smtClean="0"/>
              <a:t>)</a:t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802005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1219200" y="548680"/>
            <a:ext cx="76962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8/22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83629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1219200" y="548680"/>
            <a:ext cx="76962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9/22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962400"/>
            <a:ext cx="5731510" cy="219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524000"/>
            <a:ext cx="5731510" cy="223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1219200" y="548680"/>
            <a:ext cx="81534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10/22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7α. Παραγόμενο εκπαιδευτικό υλικό (2-3 διαφάνειες</a:t>
            </a:r>
            <a:r>
              <a:rPr lang="el-GR" sz="3600" dirty="0" smtClean="0"/>
              <a:t>)</a:t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b="1" dirty="0">
              <a:solidFill>
                <a:srgbClr val="FF0000"/>
              </a:solidFill>
            </a:endParaRPr>
          </a:p>
        </p:txBody>
      </p:sp>
      <p:grpSp>
        <p:nvGrpSpPr>
          <p:cNvPr id="8" name="7 - Ομάδα"/>
          <p:cNvGrpSpPr/>
          <p:nvPr/>
        </p:nvGrpSpPr>
        <p:grpSpPr>
          <a:xfrm>
            <a:off x="533400" y="1524000"/>
            <a:ext cx="8534400" cy="4826596"/>
            <a:chOff x="533400" y="1524000"/>
            <a:chExt cx="8534400" cy="4826596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1524000"/>
              <a:ext cx="4259386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1524000"/>
              <a:ext cx="4267200" cy="2302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9400" y="3810000"/>
              <a:ext cx="4451350" cy="2540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Τίτλος 1"/>
          <p:cNvSpPr txBox="1">
            <a:spLocks/>
          </p:cNvSpPr>
          <p:nvPr/>
        </p:nvSpPr>
        <p:spPr>
          <a:xfrm>
            <a:off x="1066800" y="548680"/>
            <a:ext cx="78486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11/22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- Ομάδα"/>
          <p:cNvGrpSpPr/>
          <p:nvPr/>
        </p:nvGrpSpPr>
        <p:grpSpPr>
          <a:xfrm>
            <a:off x="762000" y="1523999"/>
            <a:ext cx="8131263" cy="4648201"/>
            <a:chOff x="762000" y="1523999"/>
            <a:chExt cx="8131263" cy="4648201"/>
          </a:xfrm>
        </p:grpSpPr>
        <p:grpSp>
          <p:nvGrpSpPr>
            <p:cNvPr id="7" name="6 - Ομάδα"/>
            <p:cNvGrpSpPr/>
            <p:nvPr/>
          </p:nvGrpSpPr>
          <p:grpSpPr>
            <a:xfrm>
              <a:off x="762000" y="1523999"/>
              <a:ext cx="8064500" cy="4625073"/>
              <a:chOff x="762000" y="1523999"/>
              <a:chExt cx="8064500" cy="4625073"/>
            </a:xfrm>
          </p:grpSpPr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2000" y="1523999"/>
                <a:ext cx="3886200" cy="2214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7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76800" y="1524000"/>
                <a:ext cx="3949700" cy="2158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73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62000" y="3886200"/>
                <a:ext cx="3962400" cy="2262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76800" y="3886200"/>
              <a:ext cx="401646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Τίτλος 1"/>
          <p:cNvSpPr txBox="1">
            <a:spLocks/>
          </p:cNvSpPr>
          <p:nvPr/>
        </p:nvSpPr>
        <p:spPr>
          <a:xfrm>
            <a:off x="1066800" y="548680"/>
            <a:ext cx="78486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12/22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7α. Παραγόμενο εκπαιδευτικό υλικό (2-3 διαφάνειες</a:t>
            </a:r>
            <a:r>
              <a:rPr lang="el-GR" sz="3600" dirty="0" smtClean="0"/>
              <a:t>)</a:t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b="1" dirty="0">
              <a:solidFill>
                <a:srgbClr val="FF0000"/>
              </a:solidFill>
            </a:endParaRPr>
          </a:p>
        </p:txBody>
      </p:sp>
      <p:grpSp>
        <p:nvGrpSpPr>
          <p:cNvPr id="8" name="7 - Ομάδα"/>
          <p:cNvGrpSpPr/>
          <p:nvPr/>
        </p:nvGrpSpPr>
        <p:grpSpPr>
          <a:xfrm>
            <a:off x="609600" y="1371600"/>
            <a:ext cx="8463893" cy="5029200"/>
            <a:chOff x="609600" y="1371600"/>
            <a:chExt cx="8463893" cy="50292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371600"/>
              <a:ext cx="420809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800" y="1371600"/>
              <a:ext cx="4196693" cy="23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67000" y="3810000"/>
              <a:ext cx="4576586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Τίτλος 1"/>
          <p:cNvSpPr txBox="1">
            <a:spLocks/>
          </p:cNvSpPr>
          <p:nvPr/>
        </p:nvSpPr>
        <p:spPr>
          <a:xfrm>
            <a:off x="1066800" y="548680"/>
            <a:ext cx="78486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13/22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7α. Παραγόμενο εκπαιδευτικό υλικό (2-3 διαφάνειες</a:t>
            </a:r>
            <a:r>
              <a:rPr lang="el-GR" sz="3600" dirty="0" smtClean="0"/>
              <a:t>)</a:t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038600"/>
            <a:ext cx="583420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219200"/>
            <a:ext cx="5715000" cy="282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1066800" y="548680"/>
            <a:ext cx="78486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14/22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b="0" dirty="0">
                <a:latin typeface="Times New Roman" pitchFamily="18" charset="0"/>
                <a:cs typeface="Times New Roman" pitchFamily="18" charset="0"/>
              </a:rPr>
              <a:t>1. Σκοπός 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1066800" y="213360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cs typeface="Times New Roman" pitchFamily="18" charset="0"/>
              </a:rPr>
              <a:t>Σκοπός της εργασίας είναι η </a:t>
            </a:r>
            <a:r>
              <a:rPr lang="el-GR" sz="2800" b="1" dirty="0" smtClean="0">
                <a:cs typeface="Times New Roman" pitchFamily="18" charset="0"/>
              </a:rPr>
              <a:t>δημιουργία συμπληρωματικού εκπαιδευτικού υλικού</a:t>
            </a:r>
            <a:r>
              <a:rPr lang="el-GR" sz="2800" dirty="0" smtClean="0">
                <a:cs typeface="Times New Roman" pitchFamily="18" charset="0"/>
              </a:rPr>
              <a:t> με τη </a:t>
            </a:r>
            <a:r>
              <a:rPr lang="el-GR" sz="2800" dirty="0" smtClean="0">
                <a:solidFill>
                  <a:srgbClr val="C00000"/>
                </a:solidFill>
                <a:cs typeface="Times New Roman" pitchFamily="18" charset="0"/>
              </a:rPr>
              <a:t>μέθοδο της ΕξΑΕ </a:t>
            </a:r>
            <a:r>
              <a:rPr lang="el-GR" sz="2800" dirty="0" smtClean="0">
                <a:cs typeface="Times New Roman" pitchFamily="18" charset="0"/>
              </a:rPr>
              <a:t>μέσα από τη </a:t>
            </a:r>
            <a:r>
              <a:rPr lang="el-GR" sz="2800" dirty="0" smtClean="0">
                <a:solidFill>
                  <a:srgbClr val="C00000"/>
                </a:solidFill>
                <a:cs typeface="Times New Roman" pitchFamily="18" charset="0"/>
              </a:rPr>
              <a:t>διαθεματική προσέγγιση </a:t>
            </a:r>
            <a:r>
              <a:rPr lang="el-GR" sz="2800" dirty="0" smtClean="0">
                <a:cs typeface="Times New Roman" pitchFamily="18" charset="0"/>
              </a:rPr>
              <a:t>κατάλληλων θεματικών ενοτήτων για τη διδακτική της Κυκλοφοριακής Αγωγής (Κ.Α) στο Δημοτικό Σχολείο. </a:t>
            </a:r>
            <a:endParaRPr lang="el-GR" sz="2800" dirty="0">
              <a:cs typeface="Times New Roman" pitchFamily="18" charset="0"/>
            </a:endParaRPr>
          </a:p>
        </p:txBody>
      </p:sp>
      <p:pic>
        <p:nvPicPr>
          <p:cNvPr id="7" name="6 - Εικόνα" descr="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64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7α. Παραγόμενο εκπαιδευτικό υλικό (2-3 διαφάνειες</a:t>
            </a:r>
            <a:r>
              <a:rPr lang="el-GR" sz="3600" dirty="0" smtClean="0"/>
              <a:t>)</a:t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6" name="Το ποδηλατο μου και εγω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828800" y="1600200"/>
            <a:ext cx="5994400" cy="4495800"/>
          </a:xfrm>
          <a:prstGeom prst="rect">
            <a:avLst/>
          </a:prstGeom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1066800" y="548680"/>
            <a:ext cx="78486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15/22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7α. Παραγόμενο εκπαιδευτικό υλικό (2-3 διαφάνειες</a:t>
            </a:r>
            <a:r>
              <a:rPr lang="el-GR" sz="3600" dirty="0" smtClean="0"/>
              <a:t>)</a:t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82740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1066800" y="548680"/>
            <a:ext cx="78486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16/22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7α. Παραγόμενο εκπαιδευτικό υλικό (2-3 διαφάνειες</a:t>
            </a:r>
            <a:r>
              <a:rPr lang="el-GR" sz="3600" dirty="0" smtClean="0"/>
              <a:t>)</a:t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b="1" dirty="0">
              <a:solidFill>
                <a:srgbClr val="FF0000"/>
              </a:solidFill>
            </a:endParaRPr>
          </a:p>
        </p:txBody>
      </p:sp>
      <p:grpSp>
        <p:nvGrpSpPr>
          <p:cNvPr id="8" name="7 - Ομάδα"/>
          <p:cNvGrpSpPr/>
          <p:nvPr/>
        </p:nvGrpSpPr>
        <p:grpSpPr>
          <a:xfrm>
            <a:off x="609600" y="1371600"/>
            <a:ext cx="8382000" cy="4876800"/>
            <a:chOff x="609600" y="1371600"/>
            <a:chExt cx="8382000" cy="4876800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3429000"/>
              <a:ext cx="4191000" cy="279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1371600"/>
              <a:ext cx="3862387" cy="236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0600" y="3581400"/>
              <a:ext cx="41910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Τίτλος 1"/>
          <p:cNvSpPr txBox="1">
            <a:spLocks/>
          </p:cNvSpPr>
          <p:nvPr/>
        </p:nvSpPr>
        <p:spPr>
          <a:xfrm>
            <a:off x="1066800" y="548680"/>
            <a:ext cx="78486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17/22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7α. Παραγόμενο εκπαιδευτικό υλικό (2-3 διαφάνειες</a:t>
            </a:r>
            <a:r>
              <a:rPr lang="el-GR" sz="3600" dirty="0" smtClean="0"/>
              <a:t>)</a:t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b="1" dirty="0">
              <a:solidFill>
                <a:srgbClr val="FF0000"/>
              </a:solidFill>
            </a:endParaRPr>
          </a:p>
        </p:txBody>
      </p:sp>
      <p:grpSp>
        <p:nvGrpSpPr>
          <p:cNvPr id="8" name="7 - Ομάδα"/>
          <p:cNvGrpSpPr/>
          <p:nvPr/>
        </p:nvGrpSpPr>
        <p:grpSpPr>
          <a:xfrm>
            <a:off x="838200" y="1219200"/>
            <a:ext cx="8110678" cy="5095844"/>
            <a:chOff x="838200" y="1219200"/>
            <a:chExt cx="8110678" cy="5095844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7000" y="1219200"/>
              <a:ext cx="4038600" cy="2228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3429000"/>
              <a:ext cx="4069855" cy="288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0600" y="3429000"/>
              <a:ext cx="4148278" cy="287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Τίτλος 1"/>
          <p:cNvSpPr txBox="1">
            <a:spLocks/>
          </p:cNvSpPr>
          <p:nvPr/>
        </p:nvSpPr>
        <p:spPr>
          <a:xfrm>
            <a:off x="1066800" y="548680"/>
            <a:ext cx="78486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18/22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7α. Παραγόμενο εκπαιδευτικό υλικό (2-3 διαφάνειες</a:t>
            </a:r>
            <a:r>
              <a:rPr lang="el-GR" sz="3600" dirty="0" smtClean="0"/>
              <a:t>)</a:t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733800"/>
            <a:ext cx="539671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19200"/>
            <a:ext cx="524251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1066800" y="548680"/>
            <a:ext cx="78486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19/22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7800"/>
            <a:ext cx="8382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Σύνοψη 5ης διδακτικής ενότητα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676400" y="2133600"/>
            <a:ext cx="5943600" cy="4229100"/>
          </a:xfrm>
          <a:prstGeom prst="rect">
            <a:avLst/>
          </a:prstGeom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1066800" y="548680"/>
            <a:ext cx="78486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20/22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6765925" cy="363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10000"/>
            <a:ext cx="3581401" cy="263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0"/>
            <a:ext cx="358427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1066800" y="548680"/>
            <a:ext cx="78486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21/22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- Ομάδα"/>
          <p:cNvGrpSpPr/>
          <p:nvPr/>
        </p:nvGrpSpPr>
        <p:grpSpPr>
          <a:xfrm>
            <a:off x="609600" y="1295400"/>
            <a:ext cx="8124978" cy="5061383"/>
            <a:chOff x="609600" y="1295400"/>
            <a:chExt cx="8124978" cy="5061383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295400"/>
              <a:ext cx="3810000" cy="2306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3429000"/>
              <a:ext cx="5838978" cy="2927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Τίτλος 1"/>
          <p:cNvSpPr txBox="1">
            <a:spLocks/>
          </p:cNvSpPr>
          <p:nvPr/>
        </p:nvSpPr>
        <p:spPr>
          <a:xfrm>
            <a:off x="1066800" y="548680"/>
            <a:ext cx="78486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22/22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67136" y="685800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b="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3600" b="0" dirty="0">
                <a:latin typeface="Times New Roman" pitchFamily="18" charset="0"/>
                <a:cs typeface="Times New Roman" pitchFamily="18" charset="0"/>
              </a:rPr>
              <a:t>Ερευνητικά </a:t>
            </a:r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Ερωτήματα 1/2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447800" y="1981200"/>
            <a:ext cx="6781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l-GR" sz="2800" dirty="0" smtClean="0">
                <a:cs typeface="Times New Roman" pitchFamily="18" charset="0"/>
              </a:rPr>
              <a:t>Το εκπαιδευτικό υλικό: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800" dirty="0" smtClean="0">
                <a:cs typeface="Times New Roman" pitchFamily="18" charset="0"/>
              </a:rPr>
              <a:t>διέπεται από τις αρχές και τη μεθοδολογία της ΕξΑΕ;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800" dirty="0" smtClean="0">
                <a:cs typeface="Times New Roman" pitchFamily="18" charset="0"/>
              </a:rPr>
              <a:t>έχει δημιουργηθεί σύμφωνα με την αρχή της </a:t>
            </a:r>
            <a:r>
              <a:rPr lang="el-GR" sz="2800" dirty="0" err="1" smtClean="0">
                <a:cs typeface="Times New Roman" pitchFamily="18" charset="0"/>
              </a:rPr>
              <a:t>Πολυμεσικής</a:t>
            </a:r>
            <a:r>
              <a:rPr lang="el-GR" sz="2800" dirty="0" smtClean="0">
                <a:cs typeface="Times New Roman" pitchFamily="18" charset="0"/>
              </a:rPr>
              <a:t> Μάθησης;</a:t>
            </a:r>
          </a:p>
        </p:txBody>
      </p:sp>
      <p:pic>
        <p:nvPicPr>
          <p:cNvPr id="6" name="5 - Εικόνα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9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372350" cy="1075390"/>
          </a:xfrm>
        </p:spPr>
        <p:txBody>
          <a:bodyPr>
            <a:normAutofit/>
          </a:bodyPr>
          <a:lstStyle/>
          <a:p>
            <a:pPr algn="ctr"/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5. Ερευνητικά Ερωτήματα 2/2</a:t>
            </a:r>
            <a:endParaRPr lang="el-GR" sz="3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762000" y="1371600"/>
            <a:ext cx="81534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/>
              <a:t>Το εκπαιδευτικό υλικό που δημιουργήθηκε: </a:t>
            </a:r>
          </a:p>
          <a:p>
            <a:pPr algn="just"/>
            <a:endParaRPr lang="el-GR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l-GR" sz="2800" dirty="0" smtClean="0"/>
              <a:t>καλύπτει τους εκπαιδευτικούς στόχους για το μάθημα της Κυκλοφοριακής Αγωγής; </a:t>
            </a:r>
          </a:p>
          <a:p>
            <a:pPr algn="just">
              <a:buFont typeface="Wingdings" pitchFamily="2" charset="2"/>
              <a:buChar char="ü"/>
            </a:pPr>
            <a:endParaRPr lang="el-GR" sz="2800" dirty="0" smtClean="0"/>
          </a:p>
          <a:p>
            <a:pPr lvl="0" algn="just">
              <a:buFont typeface="Wingdings" pitchFamily="2" charset="2"/>
              <a:buChar char="ü"/>
            </a:pPr>
            <a:r>
              <a:rPr lang="el-GR" sz="2800" dirty="0" smtClean="0"/>
              <a:t>μπορεί να αξιοποιηθεί αυτόνομα από τους δασκάλους και τους μαθητές στο σχολείο σύμφωνα με την καθοδήγηση που τους παρέχεται; </a:t>
            </a:r>
          </a:p>
          <a:p>
            <a:pPr lvl="0" algn="just">
              <a:buFont typeface="Wingdings" pitchFamily="2" charset="2"/>
              <a:buChar char="ü"/>
            </a:pPr>
            <a:endParaRPr lang="el-GR" sz="2800" dirty="0" smtClean="0"/>
          </a:p>
          <a:p>
            <a:pPr lvl="0" algn="just">
              <a:buFont typeface="Wingdings" pitchFamily="2" charset="2"/>
              <a:buChar char="ü"/>
            </a:pPr>
            <a:r>
              <a:rPr lang="el-GR" sz="2800" dirty="0" smtClean="0"/>
              <a:t>περιέχει δημιουργικές δραστηριότητες,  κατανοητές  και ευχάριστες για το μαθητή;</a:t>
            </a:r>
          </a:p>
          <a:p>
            <a:pPr algn="just">
              <a:buFont typeface="Arial" pitchFamily="34" charset="0"/>
              <a:buChar char="•"/>
            </a:pPr>
            <a:endParaRPr lang="el-GR" sz="2500" dirty="0" smtClean="0"/>
          </a:p>
        </p:txBody>
      </p:sp>
      <p:pic>
        <p:nvPicPr>
          <p:cNvPr id="5" name="4 - Εικόνα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1524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b="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3600" b="0" dirty="0">
                <a:latin typeface="Times New Roman" pitchFamily="18" charset="0"/>
                <a:cs typeface="Times New Roman" pitchFamily="18" charset="0"/>
              </a:rPr>
              <a:t>Δομή της </a:t>
            </a:r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εργασίας</a:t>
            </a:r>
            <a:endParaRPr lang="el-GR" sz="36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1524000" y="1447800"/>
          <a:ext cx="6477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6889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781800" cy="576064"/>
          </a:xfrm>
        </p:spPr>
        <p:txBody>
          <a:bodyPr>
            <a:noAutofit/>
          </a:bodyPr>
          <a:lstStyle/>
          <a:p>
            <a:pPr algn="ctr"/>
            <a:r>
              <a:rPr lang="el-GR" sz="3600" b="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3600" b="0" dirty="0">
                <a:latin typeface="Times New Roman" pitchFamily="18" charset="0"/>
                <a:cs typeface="Times New Roman" pitchFamily="18" charset="0"/>
              </a:rPr>
              <a:t>Μεθοδολογία </a:t>
            </a:r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1/3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16 - Ομάδα"/>
          <p:cNvGrpSpPr/>
          <p:nvPr/>
        </p:nvGrpSpPr>
        <p:grpSpPr>
          <a:xfrm>
            <a:off x="762000" y="1828800"/>
            <a:ext cx="7924800" cy="4495800"/>
            <a:chOff x="762000" y="1828800"/>
            <a:chExt cx="7924800" cy="4495800"/>
          </a:xfrm>
        </p:grpSpPr>
        <p:grpSp>
          <p:nvGrpSpPr>
            <p:cNvPr id="26" name="25 - Ομάδα"/>
            <p:cNvGrpSpPr/>
            <p:nvPr/>
          </p:nvGrpSpPr>
          <p:grpSpPr>
            <a:xfrm>
              <a:off x="762000" y="1828800"/>
              <a:ext cx="7667802" cy="1028606"/>
              <a:chOff x="714198" y="1399999"/>
              <a:chExt cx="7667802" cy="1028606"/>
            </a:xfrm>
          </p:grpSpPr>
          <p:pic>
            <p:nvPicPr>
              <p:cNvPr id="8" name="7 - Εικόνα" descr="22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798691">
                <a:off x="714198" y="1399999"/>
                <a:ext cx="1028606" cy="1028606"/>
              </a:xfrm>
              <a:prstGeom prst="rect">
                <a:avLst/>
              </a:prstGeom>
            </p:spPr>
          </p:pic>
          <p:sp>
            <p:nvSpPr>
              <p:cNvPr id="6" name="5 - Ορθογώνιο"/>
              <p:cNvSpPr/>
              <p:nvPr/>
            </p:nvSpPr>
            <p:spPr>
              <a:xfrm>
                <a:off x="1524000" y="1676400"/>
                <a:ext cx="2387192" cy="579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defTabSz="10668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l-GR" b="1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Ποιοτική ερευνά</a:t>
                </a:r>
              </a:p>
            </p:txBody>
          </p:sp>
          <p:pic>
            <p:nvPicPr>
              <p:cNvPr id="10" name="9 - Εικόνα" descr="19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038600" y="1600200"/>
                <a:ext cx="685800" cy="685800"/>
              </a:xfrm>
              <a:prstGeom prst="rect">
                <a:avLst/>
              </a:prstGeom>
            </p:spPr>
          </p:pic>
          <p:sp>
            <p:nvSpPr>
              <p:cNvPr id="11" name="10 - Ορθογώνιο"/>
              <p:cNvSpPr/>
              <p:nvPr/>
            </p:nvSpPr>
            <p:spPr>
              <a:xfrm>
                <a:off x="4699000" y="1824335"/>
                <a:ext cx="3683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b="1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Ιούλιος – Αύγουστος 2023</a:t>
                </a:r>
                <a:endParaRPr lang="el-GR" b="1" dirty="0"/>
              </a:p>
            </p:txBody>
          </p:sp>
        </p:grpSp>
        <p:grpSp>
          <p:nvGrpSpPr>
            <p:cNvPr id="25" name="24 - Ομάδα"/>
            <p:cNvGrpSpPr/>
            <p:nvPr/>
          </p:nvGrpSpPr>
          <p:grpSpPr>
            <a:xfrm>
              <a:off x="838200" y="2971800"/>
              <a:ext cx="7772488" cy="1085552"/>
              <a:chOff x="685800" y="2438400"/>
              <a:chExt cx="7772488" cy="1085552"/>
            </a:xfrm>
          </p:grpSpPr>
          <p:pic>
            <p:nvPicPr>
              <p:cNvPr id="15" name="14 - Εικόνα" descr="21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85800" y="2438400"/>
                <a:ext cx="990600" cy="990600"/>
              </a:xfrm>
              <a:prstGeom prst="rect">
                <a:avLst/>
              </a:prstGeom>
            </p:spPr>
          </p:pic>
          <p:grpSp>
            <p:nvGrpSpPr>
              <p:cNvPr id="24" name="23 - Ομάδα"/>
              <p:cNvGrpSpPr/>
              <p:nvPr/>
            </p:nvGrpSpPr>
            <p:grpSpPr>
              <a:xfrm>
                <a:off x="1600200" y="2514600"/>
                <a:ext cx="6858088" cy="1009352"/>
                <a:chOff x="1600200" y="2514600"/>
                <a:chExt cx="6858088" cy="1009352"/>
              </a:xfrm>
            </p:grpSpPr>
            <p:sp>
              <p:nvSpPr>
                <p:cNvPr id="13" name="12 - Ορθογώνιο"/>
                <p:cNvSpPr/>
                <p:nvPr/>
              </p:nvSpPr>
              <p:spPr>
                <a:xfrm>
                  <a:off x="1600200" y="2590800"/>
                  <a:ext cx="3429000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b="1" dirty="0" smtClean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Σκόπιμη δειγματοληψία  </a:t>
                  </a:r>
                </a:p>
                <a:p>
                  <a:r>
                    <a:rPr lang="el-GR" dirty="0" smtClean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3 </a:t>
                  </a:r>
                  <a:r>
                    <a:rPr lang="el-GR" dirty="0" smtClean="0">
                      <a:solidFill>
                        <a:prstClr val="black"/>
                      </a:solidFill>
                    </a:rPr>
                    <a:t>μεταπτυχιακοί φοιτητές </a:t>
                  </a:r>
                </a:p>
              </p:txBody>
            </p:sp>
            <p:sp>
              <p:nvSpPr>
                <p:cNvPr id="14" name="13 - Ορθογώνιο"/>
                <p:cNvSpPr/>
                <p:nvPr/>
              </p:nvSpPr>
              <p:spPr>
                <a:xfrm>
                  <a:off x="6019800" y="2895600"/>
                  <a:ext cx="243848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dirty="0" smtClean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Ερωτηματολόγιο</a:t>
                  </a:r>
                  <a:endParaRPr lang="el-GR" b="1" dirty="0"/>
                </a:p>
              </p:txBody>
            </p:sp>
            <p:pic>
              <p:nvPicPr>
                <p:cNvPr id="16" name="15 - Εικόνα" descr="24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4953000" y="2514600"/>
                  <a:ext cx="1009352" cy="1009352"/>
                </a:xfrm>
                <a:prstGeom prst="rect">
                  <a:avLst/>
                </a:prstGeom>
              </p:spPr>
            </p:pic>
          </p:grpSp>
        </p:grpSp>
        <p:pic>
          <p:nvPicPr>
            <p:cNvPr id="18" name="17 - Εικόνα" descr="26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09800" y="4038600"/>
              <a:ext cx="2286000" cy="2286000"/>
            </a:xfrm>
            <a:prstGeom prst="rect">
              <a:avLst/>
            </a:prstGeom>
          </p:spPr>
        </p:pic>
        <p:sp>
          <p:nvSpPr>
            <p:cNvPr id="27" name="26 - TextBox"/>
            <p:cNvSpPr txBox="1"/>
            <p:nvPr/>
          </p:nvSpPr>
          <p:spPr>
            <a:xfrm>
              <a:off x="5943600" y="4114800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ü"/>
              </a:pPr>
              <a:r>
                <a:rPr lang="el-GR" dirty="0" smtClean="0"/>
                <a:t>Ερωτηματολόγιο ΕΔΙΒΕΑ</a:t>
              </a:r>
              <a:endParaRPr lang="el-GR" dirty="0"/>
            </a:p>
          </p:txBody>
        </p:sp>
      </p:grpSp>
      <p:pic>
        <p:nvPicPr>
          <p:cNvPr id="19" name="18 - Εικόνα" descr="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" y="2286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6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781800" cy="576064"/>
          </a:xfrm>
        </p:spPr>
        <p:txBody>
          <a:bodyPr>
            <a:noAutofit/>
          </a:bodyPr>
          <a:lstStyle/>
          <a:p>
            <a:pPr algn="ctr"/>
            <a:r>
              <a:rPr lang="el-GR" sz="3600" b="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3600" b="0" dirty="0">
                <a:latin typeface="Times New Roman" pitchFamily="18" charset="0"/>
                <a:cs typeface="Times New Roman" pitchFamily="18" charset="0"/>
              </a:rPr>
              <a:t>Μεθοδολογία </a:t>
            </a:r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2/3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28 - Ομάδα"/>
          <p:cNvGrpSpPr/>
          <p:nvPr/>
        </p:nvGrpSpPr>
        <p:grpSpPr>
          <a:xfrm>
            <a:off x="838200" y="2133600"/>
            <a:ext cx="7848600" cy="4114800"/>
            <a:chOff x="838200" y="2133600"/>
            <a:chExt cx="7848600" cy="4114800"/>
          </a:xfrm>
        </p:grpSpPr>
        <p:grpSp>
          <p:nvGrpSpPr>
            <p:cNvPr id="27" name="26 - Ομάδα"/>
            <p:cNvGrpSpPr/>
            <p:nvPr/>
          </p:nvGrpSpPr>
          <p:grpSpPr>
            <a:xfrm>
              <a:off x="838200" y="3657600"/>
              <a:ext cx="7696288" cy="1009352"/>
              <a:chOff x="762000" y="2514600"/>
              <a:chExt cx="7696288" cy="1009352"/>
            </a:xfrm>
          </p:grpSpPr>
          <p:sp>
            <p:nvSpPr>
              <p:cNvPr id="13" name="12 - Ορθογώνιο"/>
              <p:cNvSpPr/>
              <p:nvPr/>
            </p:nvSpPr>
            <p:spPr>
              <a:xfrm>
                <a:off x="1600200" y="2590800"/>
                <a:ext cx="3429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b="1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Σκόπιμη δειγματοληψία  </a:t>
                </a:r>
              </a:p>
              <a:p>
                <a:r>
                  <a:rPr lang="el-GR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30 εκπαιδευτικοί ΠΕ70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13 - Ορθογώνιο"/>
              <p:cNvSpPr/>
              <p:nvPr/>
            </p:nvSpPr>
            <p:spPr>
              <a:xfrm>
                <a:off x="6019800" y="2895600"/>
                <a:ext cx="24384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Ερωτηματολόγιο</a:t>
                </a:r>
                <a:endParaRPr lang="el-GR" b="1" dirty="0"/>
              </a:p>
            </p:txBody>
          </p:sp>
          <p:pic>
            <p:nvPicPr>
              <p:cNvPr id="16" name="15 - Εικόνα" descr="24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953000" y="2514600"/>
                <a:ext cx="1009352" cy="1009352"/>
              </a:xfrm>
              <a:prstGeom prst="rect">
                <a:avLst/>
              </a:prstGeom>
            </p:spPr>
          </p:pic>
          <p:pic>
            <p:nvPicPr>
              <p:cNvPr id="17" name="16 - Εικόνα" descr="20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62000" y="2590800"/>
                <a:ext cx="856953" cy="856953"/>
              </a:xfrm>
              <a:prstGeom prst="rect">
                <a:avLst/>
              </a:prstGeom>
            </p:spPr>
          </p:pic>
        </p:grpSp>
        <p:grpSp>
          <p:nvGrpSpPr>
            <p:cNvPr id="26" name="25 - Ομάδα"/>
            <p:cNvGrpSpPr/>
            <p:nvPr/>
          </p:nvGrpSpPr>
          <p:grpSpPr>
            <a:xfrm>
              <a:off x="990600" y="2133600"/>
              <a:ext cx="7696200" cy="914399"/>
              <a:chOff x="685800" y="1447800"/>
              <a:chExt cx="7696200" cy="914399"/>
            </a:xfrm>
          </p:grpSpPr>
          <p:sp>
            <p:nvSpPr>
              <p:cNvPr id="6" name="5 - Ορθογώνιο"/>
              <p:cNvSpPr/>
              <p:nvPr/>
            </p:nvSpPr>
            <p:spPr>
              <a:xfrm>
                <a:off x="1524000" y="1676400"/>
                <a:ext cx="24577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defTabSz="10668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l-GR" b="1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Ποσοτική ερευνά</a:t>
                </a:r>
              </a:p>
            </p:txBody>
          </p:sp>
          <p:pic>
            <p:nvPicPr>
              <p:cNvPr id="10" name="9 - Εικόνα" descr="19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38600" y="1600200"/>
                <a:ext cx="685800" cy="685800"/>
              </a:xfrm>
              <a:prstGeom prst="rect">
                <a:avLst/>
              </a:prstGeom>
            </p:spPr>
          </p:pic>
          <p:sp>
            <p:nvSpPr>
              <p:cNvPr id="11" name="10 - Ορθογώνιο"/>
              <p:cNvSpPr/>
              <p:nvPr/>
            </p:nvSpPr>
            <p:spPr>
              <a:xfrm>
                <a:off x="4699000" y="1824335"/>
                <a:ext cx="3683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b="1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Ιούλιος – Αύγουστος 2023</a:t>
                </a:r>
                <a:endParaRPr lang="el-GR" b="1" dirty="0"/>
              </a:p>
            </p:txBody>
          </p:sp>
          <p:pic>
            <p:nvPicPr>
              <p:cNvPr id="21" name="20 - Εικόνα" descr="23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85800" y="1447800"/>
                <a:ext cx="914399" cy="914399"/>
              </a:xfrm>
              <a:prstGeom prst="rect">
                <a:avLst/>
              </a:prstGeom>
            </p:spPr>
          </p:pic>
        </p:grpSp>
        <p:pic>
          <p:nvPicPr>
            <p:cNvPr id="30" name="29 - Εικόνα" descr="27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6000" y="4572000"/>
              <a:ext cx="1676400" cy="1676400"/>
            </a:xfrm>
            <a:prstGeom prst="rect">
              <a:avLst/>
            </a:prstGeom>
          </p:spPr>
        </p:pic>
        <p:sp>
          <p:nvSpPr>
            <p:cNvPr id="31" name="30 - TextBox"/>
            <p:cNvSpPr txBox="1"/>
            <p:nvPr/>
          </p:nvSpPr>
          <p:spPr>
            <a:xfrm>
              <a:off x="5791200" y="4648200"/>
              <a:ext cx="2819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ü"/>
              </a:pPr>
              <a:r>
                <a:rPr lang="en-US" dirty="0" smtClean="0"/>
                <a:t>23 </a:t>
              </a:r>
              <a:r>
                <a:rPr lang="el-GR" dirty="0" smtClean="0"/>
                <a:t>ερωτήσεις κλίμακας </a:t>
              </a:r>
              <a:r>
                <a:rPr lang="en-GB" b="1" dirty="0" err="1" smtClean="0">
                  <a:solidFill>
                    <a:srgbClr val="931B1B"/>
                  </a:solidFill>
                </a:rPr>
                <a:t>Likert</a:t>
              </a:r>
              <a:endParaRPr lang="en-GB" b="1" dirty="0" smtClean="0">
                <a:solidFill>
                  <a:srgbClr val="931B1B"/>
                </a:solidFill>
              </a:endParaRPr>
            </a:p>
            <a:p>
              <a:pPr algn="ctr">
                <a:buFont typeface="Wingdings" pitchFamily="2" charset="2"/>
                <a:buChar char="ü"/>
              </a:pPr>
              <a:r>
                <a:rPr lang="en-GB" dirty="0" smtClean="0"/>
                <a:t>2</a:t>
              </a:r>
              <a:r>
                <a:rPr lang="el-GR" dirty="0" smtClean="0"/>
                <a:t> ερωτήσεις</a:t>
              </a:r>
              <a:r>
                <a:rPr lang="en-GB" dirty="0" smtClean="0"/>
                <a:t> </a:t>
              </a:r>
              <a:r>
                <a:rPr lang="el-GR" dirty="0" smtClean="0"/>
                <a:t>ανοικτού τύπου</a:t>
              </a:r>
              <a:endParaRPr lang="el-GR" dirty="0"/>
            </a:p>
          </p:txBody>
        </p:sp>
      </p:grpSp>
      <p:pic>
        <p:nvPicPr>
          <p:cNvPr id="20" name="19 - Εικόνα" descr="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" y="2286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6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- Γράφημα"/>
          <p:cNvGraphicFramePr/>
          <p:nvPr/>
        </p:nvGraphicFramePr>
        <p:xfrm>
          <a:off x="685800" y="1371600"/>
          <a:ext cx="3810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4 - Γράφημα"/>
          <p:cNvGraphicFramePr/>
          <p:nvPr/>
        </p:nvGraphicFramePr>
        <p:xfrm>
          <a:off x="4800600" y="1295400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7 - Γράφημα"/>
          <p:cNvGraphicFramePr/>
          <p:nvPr/>
        </p:nvGraphicFramePr>
        <p:xfrm>
          <a:off x="5334000" y="3657600"/>
          <a:ext cx="3810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5 - Γράφημα"/>
          <p:cNvGraphicFramePr/>
          <p:nvPr/>
        </p:nvGraphicFramePr>
        <p:xfrm>
          <a:off x="457200" y="4114800"/>
          <a:ext cx="5638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781800" cy="576064"/>
          </a:xfrm>
        </p:spPr>
        <p:txBody>
          <a:bodyPr>
            <a:noAutofit/>
          </a:bodyPr>
          <a:lstStyle/>
          <a:p>
            <a:pPr algn="ctr"/>
            <a:r>
              <a:rPr lang="el-GR" sz="3600" b="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3600" b="0" dirty="0">
                <a:latin typeface="Times New Roman" pitchFamily="18" charset="0"/>
                <a:cs typeface="Times New Roman" pitchFamily="18" charset="0"/>
              </a:rPr>
              <a:t>Μεθοδολογία </a:t>
            </a:r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3/3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13 - Εικόνα" descr="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2286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67136" y="609600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7.Αποτελέσματα 1/10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8 - Διάγραμμα"/>
          <p:cNvGraphicFramePr/>
          <p:nvPr/>
        </p:nvGraphicFramePr>
        <p:xfrm>
          <a:off x="1524000" y="1295400"/>
          <a:ext cx="7086600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17 - TextBox"/>
          <p:cNvSpPr txBox="1"/>
          <p:nvPr/>
        </p:nvSpPr>
        <p:spPr>
          <a:xfrm>
            <a:off x="914400" y="2286000"/>
            <a:ext cx="7924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l-GR" sz="2800" dirty="0" smtClean="0"/>
              <a:t>Οι συμμετέχοντες αναφέρουν ότι στο Ε.Υ.: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l-GR" sz="2800" dirty="0" smtClean="0"/>
              <a:t>δε γίνεται παράθεση πληροφοριών/απόψεων με τη σχετική βιβλιογραφική τεκμηρίωση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l-GR" sz="2800" dirty="0" smtClean="0"/>
              <a:t>υπάρχει στο Ε.Υ συγκριτική ανάλυση των πληροφοριών και των απόψεων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l-GR" sz="2800" dirty="0" smtClean="0"/>
              <a:t>είναι εμπλουτισμένο με την ερμηνεία / κριτική συζήτηση των πληροφοριών και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l-GR" sz="2800" dirty="0" smtClean="0"/>
              <a:t>παρέχει τη δυνατότητα για περαιτέρω μελέτη σε διαφορετικές πηγές. </a:t>
            </a:r>
          </a:p>
          <a:p>
            <a:endParaRPr lang="el-GR" dirty="0"/>
          </a:p>
        </p:txBody>
      </p:sp>
      <p:pic>
        <p:nvPicPr>
          <p:cNvPr id="7" name="6 - Εικόνα" descr="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2286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- TextBox"/>
          <p:cNvSpPr txBox="1"/>
          <p:nvPr/>
        </p:nvSpPr>
        <p:spPr>
          <a:xfrm>
            <a:off x="1066800" y="29718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l-GR" sz="2800" dirty="0" smtClean="0"/>
              <a:t>Οι συμμετέχοντες συμφωνούν ότι το Ε.Υ.: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l-GR" sz="2800" dirty="0" smtClean="0"/>
              <a:t>είναι απλό και κατανοητό,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l-GR" sz="2800" dirty="0" smtClean="0"/>
              <a:t>το ύφος γραφής του είναι φιλικό προς τον αναγνώστη,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l-GR" sz="2800" dirty="0" smtClean="0"/>
              <a:t>έχει ενσωματωμένα κείμενα, εικόνες και βίντεο </a:t>
            </a:r>
          </a:p>
        </p:txBody>
      </p:sp>
      <p:graphicFrame>
        <p:nvGraphicFramePr>
          <p:cNvPr id="8" name="7 - Διάγραμμα"/>
          <p:cNvGraphicFramePr/>
          <p:nvPr/>
        </p:nvGraphicFramePr>
        <p:xfrm>
          <a:off x="1295400" y="1371600"/>
          <a:ext cx="7315200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1367136" y="609600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7.Αποτελέσματα 2/10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- Εικόνα" descr="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2286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Graphic spid="8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1524000" y="2895600"/>
            <a:ext cx="723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800" dirty="0" smtClean="0"/>
              <a:t>Όλοι οι συμμετέχοντες σημειώνουν ότι το Ε.Υ.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800" dirty="0" smtClean="0"/>
              <a:t>είναι απόλυτα εύχρηστο,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800" dirty="0" smtClean="0"/>
              <a:t>έχει εύκολη πλοήγηση,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800" dirty="0" smtClean="0"/>
              <a:t>υπάρχει αξιοπιστία στους υπερσυνδέσμους, </a:t>
            </a:r>
            <a:endParaRPr lang="el-GR" sz="2800" dirty="0" smtClean="0"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7 - Διάγραμμα"/>
          <p:cNvGraphicFramePr/>
          <p:nvPr/>
        </p:nvGraphicFramePr>
        <p:xfrm>
          <a:off x="1524000" y="1295400"/>
          <a:ext cx="70104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Τίτλος 1"/>
          <p:cNvSpPr>
            <a:spLocks noGrp="1"/>
          </p:cNvSpPr>
          <p:nvPr>
            <p:ph type="title"/>
          </p:nvPr>
        </p:nvSpPr>
        <p:spPr>
          <a:xfrm>
            <a:off x="1367136" y="609600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8.Αποτελέσματα 3/10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- Εικόνα" descr="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2286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8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Διάγραμμα"/>
          <p:cNvGraphicFramePr/>
          <p:nvPr/>
        </p:nvGraphicFramePr>
        <p:xfrm>
          <a:off x="1371600" y="1295400"/>
          <a:ext cx="73152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13 - Ορθογώνιο"/>
          <p:cNvSpPr/>
          <p:nvPr/>
        </p:nvSpPr>
        <p:spPr>
          <a:xfrm>
            <a:off x="1447800" y="3124200"/>
            <a:ext cx="685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ea typeface="Times New Roman" pitchFamily="18" charset="0"/>
                <a:cs typeface="Times New Roman" pitchFamily="18" charset="0"/>
              </a:rPr>
              <a:t>Οι συμμετέχοντες διαπιστώνουν ότι: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l-GR" dirty="0" smtClean="0"/>
              <a:t>Παρέχονται κατάλληλες συμβουλές για το πώς θα μελετηθεί το Ε.Υ.,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l-GR" dirty="0" smtClean="0"/>
              <a:t>δίνεται έμφαση σε συγκεκριμένα σημεία του εκπαιδευτικού υλικού με την κατάλληλη σήμανση,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l-GR" dirty="0" smtClean="0"/>
              <a:t>υπάρχουν επεξηγηματικά σχόλια τα οποία στηρίζουν τον μαθητή στη μελέτη του.</a:t>
            </a:r>
            <a:endParaRPr lang="el-GR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Τίτλος 1"/>
          <p:cNvSpPr>
            <a:spLocks noGrp="1"/>
          </p:cNvSpPr>
          <p:nvPr>
            <p:ph type="title"/>
          </p:nvPr>
        </p:nvSpPr>
        <p:spPr>
          <a:xfrm>
            <a:off x="1367136" y="609600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.Αποτελέσματα 4/10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- Εικόνα" descr="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2286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8.Αποτελέσματα 5/10  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13 - Διάγραμμα"/>
          <p:cNvGraphicFramePr/>
          <p:nvPr/>
        </p:nvGraphicFramePr>
        <p:xfrm>
          <a:off x="1447800" y="1295400"/>
          <a:ext cx="7315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- Ορθογώνιο"/>
          <p:cNvSpPr/>
          <p:nvPr/>
        </p:nvSpPr>
        <p:spPr>
          <a:xfrm>
            <a:off x="1447800" y="2895600"/>
            <a:ext cx="6858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l-GR" dirty="0" smtClean="0"/>
              <a:t>Οι συμμετέχοντες επισημαίνουν ότι το Ε.Υ.</a:t>
            </a: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l-GR" dirty="0" smtClean="0"/>
              <a:t>υποστηρίζει την αλληλεπίδραση με τον μαθητή κατά τη διαδικασία της μελέτης του,</a:t>
            </a: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l-GR" dirty="0" smtClean="0"/>
              <a:t>εμπλέκει </a:t>
            </a:r>
            <a:r>
              <a:rPr lang="el-GR" dirty="0" smtClean="0"/>
              <a:t>συναισθηματικά τον μαθητή με βάση τις προσωπικές του απόψεις.</a:t>
            </a:r>
          </a:p>
        </p:txBody>
      </p:sp>
      <p:pic>
        <p:nvPicPr>
          <p:cNvPr id="8" name="7 - Εικόνα" descr="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2286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Αποτελέσματα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/10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990600" y="1524000"/>
          <a:ext cx="75438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12 - Διάγραμμα"/>
          <p:cNvGraphicFramePr/>
          <p:nvPr/>
        </p:nvGraphicFramePr>
        <p:xfrm>
          <a:off x="1066800" y="2743200"/>
          <a:ext cx="74676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7 - Εικόνα" descr="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" y="2286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- Διάγραμμα"/>
          <p:cNvGraphicFramePr/>
          <p:nvPr/>
        </p:nvGraphicFramePr>
        <p:xfrm>
          <a:off x="1600200" y="1295400"/>
          <a:ext cx="70866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- Ορθογώνιο"/>
          <p:cNvSpPr/>
          <p:nvPr/>
        </p:nvSpPr>
        <p:spPr>
          <a:xfrm>
            <a:off x="1447800" y="2819400"/>
            <a:ext cx="723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Οι συμμετέχοντες τονίζουν ότι στο Ε.Υ.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dirty="0" smtClean="0"/>
              <a:t>ο σκοπός όσο και τα προσδοκώμενα μαθησιακά αποτελέσματα έχουν διατυπωθεί σωστά και με σαφήνεια,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dirty="0" smtClean="0"/>
              <a:t>ο μαθητής με βάση τα προσδοκώμενα μαθησιακά αποτελέσματα, είναι ικανός να ελέγξει την πρόοδο του.</a:t>
            </a:r>
          </a:p>
        </p:txBody>
      </p:sp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1367136" y="609600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8.Αποτελέσματα – 7/10  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- Εικόνα" descr="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2286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b="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3600" b="0" dirty="0">
                <a:latin typeface="Times New Roman" pitchFamily="18" charset="0"/>
                <a:cs typeface="Times New Roman" pitchFamily="18" charset="0"/>
              </a:rPr>
              <a:t>Θεωρητικό </a:t>
            </a:r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Πλαίσιο 1/2 </a:t>
            </a:r>
            <a:endParaRPr lang="el-GR" sz="3600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24 - Ομάδα"/>
          <p:cNvGrpSpPr/>
          <p:nvPr/>
        </p:nvGrpSpPr>
        <p:grpSpPr>
          <a:xfrm>
            <a:off x="1219200" y="1447800"/>
            <a:ext cx="7391400" cy="4881503"/>
            <a:chOff x="1219200" y="1447800"/>
            <a:chExt cx="7391400" cy="4881503"/>
          </a:xfrm>
        </p:grpSpPr>
        <p:pic>
          <p:nvPicPr>
            <p:cNvPr id="17" name="16 - Εικόνα" descr="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6545897">
              <a:off x="2396440" y="2244039"/>
              <a:ext cx="1371599" cy="1371599"/>
            </a:xfrm>
            <a:prstGeom prst="rect">
              <a:avLst/>
            </a:prstGeom>
          </p:spPr>
        </p:pic>
        <p:grpSp>
          <p:nvGrpSpPr>
            <p:cNvPr id="24" name="23 - Ομάδα"/>
            <p:cNvGrpSpPr/>
            <p:nvPr/>
          </p:nvGrpSpPr>
          <p:grpSpPr>
            <a:xfrm>
              <a:off x="1219200" y="1447800"/>
              <a:ext cx="7391400" cy="4881503"/>
              <a:chOff x="1219200" y="1447800"/>
              <a:chExt cx="7391400" cy="4881503"/>
            </a:xfrm>
          </p:grpSpPr>
          <p:grpSp>
            <p:nvGrpSpPr>
              <p:cNvPr id="11" name="10 - Ομάδα"/>
              <p:cNvGrpSpPr/>
              <p:nvPr/>
            </p:nvGrpSpPr>
            <p:grpSpPr>
              <a:xfrm>
                <a:off x="1981199" y="1447800"/>
                <a:ext cx="5640185" cy="1066800"/>
                <a:chOff x="1981199" y="1447800"/>
                <a:chExt cx="5640185" cy="1066800"/>
              </a:xfrm>
            </p:grpSpPr>
            <p:sp>
              <p:nvSpPr>
                <p:cNvPr id="12" name="11 - Έλλειψη"/>
                <p:cNvSpPr/>
                <p:nvPr/>
              </p:nvSpPr>
              <p:spPr>
                <a:xfrm>
                  <a:off x="2057400" y="1447800"/>
                  <a:ext cx="5257800" cy="106680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" name="4 - Ορθογώνιο"/>
                <p:cNvSpPr/>
                <p:nvPr/>
              </p:nvSpPr>
              <p:spPr>
                <a:xfrm>
                  <a:off x="1981199" y="1752600"/>
                  <a:ext cx="5640185" cy="523220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/>
                  <a:r>
                    <a:rPr lang="el-GR" sz="2800" b="1" dirty="0" smtClean="0">
                      <a:cs typeface="Times New Roman" pitchFamily="18" charset="0"/>
                    </a:rPr>
                    <a:t>Ε</a:t>
                  </a:r>
                  <a:r>
                    <a:rPr lang="el-GR" sz="2800" b="1" dirty="0" smtClean="0" bmk="">
                      <a:cs typeface="Times New Roman" pitchFamily="18" charset="0"/>
                    </a:rPr>
                    <a:t>ξ Αποστάσεως  Εκπαίδευση</a:t>
                  </a:r>
                </a:p>
              </p:txBody>
            </p:sp>
          </p:grpSp>
          <p:sp>
            <p:nvSpPr>
              <p:cNvPr id="14" name="13 - TextBox"/>
              <p:cNvSpPr txBox="1"/>
              <p:nvPr/>
            </p:nvSpPr>
            <p:spPr>
              <a:xfrm>
                <a:off x="1447800" y="3429000"/>
                <a:ext cx="2590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 smtClean="0"/>
                  <a:t>Εννοιολογική οριοθέτηση </a:t>
                </a:r>
                <a:endParaRPr lang="el-GR" dirty="0"/>
              </a:p>
            </p:txBody>
          </p:sp>
          <p:sp>
            <p:nvSpPr>
              <p:cNvPr id="15" name="14 - TextBox"/>
              <p:cNvSpPr txBox="1"/>
              <p:nvPr/>
            </p:nvSpPr>
            <p:spPr>
              <a:xfrm>
                <a:off x="5334000" y="3429000"/>
                <a:ext cx="2590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 smtClean="0"/>
                  <a:t>Κύρια χαρακτηριστικά</a:t>
                </a:r>
                <a:endParaRPr lang="el-GR" dirty="0"/>
              </a:p>
            </p:txBody>
          </p:sp>
          <p:pic>
            <p:nvPicPr>
              <p:cNvPr id="18" name="17 - Εικόνα" descr="arrow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5054103" flipH="1">
                <a:off x="5596839" y="2244039"/>
                <a:ext cx="1371599" cy="1371599"/>
              </a:xfrm>
              <a:prstGeom prst="rect">
                <a:avLst/>
              </a:prstGeom>
            </p:spPr>
          </p:pic>
          <p:sp>
            <p:nvSpPr>
              <p:cNvPr id="19" name="18 - TextBox"/>
              <p:cNvSpPr txBox="1"/>
              <p:nvPr/>
            </p:nvSpPr>
            <p:spPr>
              <a:xfrm>
                <a:off x="4648200" y="4267200"/>
                <a:ext cx="3962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Wingdings" pitchFamily="2" charset="2"/>
                  <a:buChar char="ü"/>
                </a:pPr>
                <a:r>
                  <a:rPr lang="el-GR" dirty="0" smtClean="0"/>
                  <a:t>Σχολική ΕξΑΕ</a:t>
                </a:r>
              </a:p>
              <a:p>
                <a:pPr algn="ctr">
                  <a:buFont typeface="Wingdings" pitchFamily="2" charset="2"/>
                  <a:buChar char="ü"/>
                </a:pPr>
                <a:r>
                  <a:rPr lang="el-GR" dirty="0" smtClean="0"/>
                  <a:t>Εξ Αποστάσεως </a:t>
                </a:r>
              </a:p>
              <a:p>
                <a:pPr algn="ctr"/>
                <a:r>
                  <a:rPr lang="el-GR" dirty="0" smtClean="0"/>
                  <a:t>  Εκπαιδευτικό υλικό</a:t>
                </a:r>
                <a:endParaRPr lang="el-GR" dirty="0"/>
              </a:p>
            </p:txBody>
          </p:sp>
          <p:sp>
            <p:nvSpPr>
              <p:cNvPr id="20" name="19 - Ορθογώνιο"/>
              <p:cNvSpPr/>
              <p:nvPr/>
            </p:nvSpPr>
            <p:spPr>
              <a:xfrm>
                <a:off x="1219200" y="4267200"/>
                <a:ext cx="3276600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1600" i="1" dirty="0" smtClean="0"/>
                  <a:t>«θεσμοθετημένη μορφή εκπαίδευσης όπου η ομάδα των μαθητευόμενων είναι χωρισμένη, και που τα διαλογικά συστήματα τηλεπικοινωνιών χρησιμοποιούνται για να συνδέσουμε τους μαθητευομένους, το διδακτικό υλικό και τους εκπαιδευτικούς»</a:t>
                </a:r>
              </a:p>
              <a:p>
                <a:pPr algn="ctr"/>
                <a:r>
                  <a:rPr lang="el-GR" sz="1600" i="1" dirty="0" smtClean="0"/>
                  <a:t>(Αναστασιάδης, 2004)</a:t>
                </a:r>
                <a:endParaRPr lang="el-GR" sz="1600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816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- TextBox"/>
          <p:cNvSpPr txBox="1"/>
          <p:nvPr/>
        </p:nvSpPr>
        <p:spPr>
          <a:xfrm>
            <a:off x="762000" y="2487204"/>
            <a:ext cx="792480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l-GR" dirty="0" smtClean="0"/>
              <a:t>Οι συμμετέχοντες συμπεραίνουν ότι στο Ε.Υ. </a:t>
            </a:r>
          </a:p>
          <a:p>
            <a:pPr algn="ctr" eaLnBrk="0" hangingPunct="0">
              <a:spcBef>
                <a:spcPct val="30000"/>
              </a:spcBef>
              <a:defRPr/>
            </a:pPr>
            <a:r>
              <a:rPr lang="el-GR" dirty="0" smtClean="0"/>
              <a:t>εφαρμόζονται οι αρχές της </a:t>
            </a:r>
            <a:r>
              <a:rPr lang="el-GR" dirty="0" err="1" smtClean="0"/>
              <a:t>Πολυμεσικής</a:t>
            </a:r>
            <a:r>
              <a:rPr lang="el-GR" dirty="0" smtClean="0"/>
              <a:t> μάθησης</a:t>
            </a:r>
          </a:p>
        </p:txBody>
      </p:sp>
      <p:graphicFrame>
        <p:nvGraphicFramePr>
          <p:cNvPr id="14" name="13 - Διάγραμμα"/>
          <p:cNvGraphicFramePr/>
          <p:nvPr/>
        </p:nvGraphicFramePr>
        <p:xfrm>
          <a:off x="1371600" y="1295400"/>
          <a:ext cx="6934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8 - Ομάδα"/>
          <p:cNvGrpSpPr/>
          <p:nvPr/>
        </p:nvGrpSpPr>
        <p:grpSpPr>
          <a:xfrm>
            <a:off x="609600" y="3581401"/>
            <a:ext cx="8229600" cy="2743199"/>
            <a:chOff x="609600" y="3581401"/>
            <a:chExt cx="8229600" cy="2743199"/>
          </a:xfrm>
        </p:grpSpPr>
        <p:sp>
          <p:nvSpPr>
            <p:cNvPr id="11" name="10 - Ορθογώνιο"/>
            <p:cNvSpPr/>
            <p:nvPr/>
          </p:nvSpPr>
          <p:spPr>
            <a:xfrm>
              <a:off x="609600" y="3600271"/>
              <a:ext cx="3962400" cy="14219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30000"/>
                </a:spcBef>
                <a:defRPr/>
              </a:pPr>
              <a:r>
                <a:rPr lang="el-GR" dirty="0" smtClean="0"/>
                <a:t>Αρχή της Προσωποποίησης               </a:t>
              </a:r>
            </a:p>
            <a:p>
              <a:pPr algn="ctr" eaLnBrk="0" hangingPunct="0">
                <a:spcBef>
                  <a:spcPct val="30000"/>
                </a:spcBef>
                <a:buFont typeface="Wingdings" pitchFamily="2" charset="2"/>
                <a:buChar char="ü"/>
                <a:defRPr/>
              </a:pPr>
              <a:r>
                <a:rPr lang="el-GR" dirty="0" smtClean="0"/>
                <a:t>χρήση φιλικής γλώσσας, </a:t>
              </a:r>
            </a:p>
            <a:p>
              <a:pPr algn="ctr" eaLnBrk="0" hangingPunct="0">
                <a:spcBef>
                  <a:spcPct val="30000"/>
                </a:spcBef>
                <a:buFont typeface="Wingdings" pitchFamily="2" charset="2"/>
                <a:buChar char="ü"/>
                <a:defRPr/>
              </a:pPr>
              <a:r>
                <a:rPr lang="el-GR" dirty="0" smtClean="0"/>
                <a:t>χαρακτήρας – </a:t>
              </a:r>
              <a:r>
                <a:rPr lang="en-US" dirty="0" smtClean="0"/>
                <a:t>Avatar</a:t>
              </a:r>
              <a:r>
                <a:rPr lang="el-GR" dirty="0" smtClean="0"/>
                <a:t>. </a:t>
              </a:r>
            </a:p>
          </p:txBody>
        </p:sp>
        <p:sp>
          <p:nvSpPr>
            <p:cNvPr id="15" name="14 - Ορθογώνιο"/>
            <p:cNvSpPr/>
            <p:nvPr/>
          </p:nvSpPr>
          <p:spPr>
            <a:xfrm>
              <a:off x="4800600" y="3581401"/>
              <a:ext cx="4038600" cy="12772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l-GR" dirty="0" smtClean="0"/>
                <a:t>Αρχή της </a:t>
              </a:r>
              <a:r>
                <a:rPr lang="el-GR" dirty="0" err="1" smtClean="0"/>
                <a:t>Τροπικότητας</a:t>
              </a:r>
              <a:endParaRPr lang="el-GR" dirty="0" smtClean="0"/>
            </a:p>
            <a:p>
              <a:pPr algn="ctr">
                <a:spcBef>
                  <a:spcPts val="600"/>
                </a:spcBef>
                <a:buFont typeface="Wingdings" pitchFamily="2" charset="2"/>
                <a:buChar char="ü"/>
              </a:pPr>
              <a:r>
                <a:rPr lang="el-GR" dirty="0" smtClean="0"/>
                <a:t>ύπαρξη διάφορων στοιχείων αφήγησης</a:t>
              </a:r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2590800" y="5124271"/>
              <a:ext cx="4343400" cy="12003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l-GR" dirty="0" smtClean="0"/>
                <a:t>Αρχή της Προπαίδευσης</a:t>
              </a:r>
            </a:p>
            <a:p>
              <a:pPr algn="ctr">
                <a:buFont typeface="Wingdings" pitchFamily="2" charset="2"/>
                <a:buChar char="ü"/>
              </a:pPr>
              <a:r>
                <a:rPr lang="el-GR" dirty="0" smtClean="0"/>
                <a:t>εισαγωγικές δραστηριότητες που βοηθούν στη μελέτη του Ε.Υ.</a:t>
              </a:r>
              <a:endParaRPr lang="el-GR" dirty="0"/>
            </a:p>
          </p:txBody>
        </p:sp>
      </p:grpSp>
      <p:sp>
        <p:nvSpPr>
          <p:cNvPr id="19" name="Τίτλος 1"/>
          <p:cNvSpPr>
            <a:spLocks noGrp="1"/>
          </p:cNvSpPr>
          <p:nvPr>
            <p:ph type="title"/>
          </p:nvPr>
        </p:nvSpPr>
        <p:spPr>
          <a:xfrm>
            <a:off x="1367136" y="609600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8.Αποτελέσματα – 8/10 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12 - Εικόνα" descr="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2286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Graphic spid="14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- Εικόνα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28600"/>
            <a:ext cx="3733800" cy="3733800"/>
          </a:xfrm>
          <a:prstGeom prst="rect">
            <a:avLst/>
          </a:prstGeom>
        </p:spPr>
      </p:pic>
      <p:pic>
        <p:nvPicPr>
          <p:cNvPr id="15" name="14 - Εικόνα" descr="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52400"/>
            <a:ext cx="3962400" cy="3962400"/>
          </a:xfrm>
          <a:prstGeom prst="rect">
            <a:avLst/>
          </a:prstGeom>
        </p:spPr>
      </p:pic>
      <p:sp>
        <p:nvSpPr>
          <p:cNvPr id="16" name="15 - TextBox"/>
          <p:cNvSpPr txBox="1"/>
          <p:nvPr/>
        </p:nvSpPr>
        <p:spPr>
          <a:xfrm>
            <a:off x="762000" y="2590800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l-GR" dirty="0" smtClean="0"/>
              <a:t>ευφυές, 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/>
              <a:t>κατανοητό, 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err="1" smtClean="0"/>
              <a:t>διαδραστικό</a:t>
            </a:r>
            <a:endParaRPr lang="el-GR" dirty="0" smtClean="0"/>
          </a:p>
          <a:p>
            <a:pPr algn="ctr">
              <a:buFont typeface="Wingdings" pitchFamily="2" charset="2"/>
              <a:buChar char="ü"/>
            </a:pPr>
            <a:r>
              <a:rPr lang="el-GR" dirty="0" smtClean="0"/>
              <a:t>συνδυασμός βίντεο - εικόνας 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/>
              <a:t>χρωματικές συνθέσεις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/>
              <a:t>πολλαπλές ασκήσεις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/>
              <a:t>παιχνίδια</a:t>
            </a:r>
          </a:p>
          <a:p>
            <a:endParaRPr lang="el-GR" dirty="0" smtClean="0"/>
          </a:p>
        </p:txBody>
      </p:sp>
      <p:sp>
        <p:nvSpPr>
          <p:cNvPr id="17" name="16 - TextBox"/>
          <p:cNvSpPr txBox="1"/>
          <p:nvPr/>
        </p:nvSpPr>
        <p:spPr>
          <a:xfrm>
            <a:off x="5105400" y="26670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l-GR" dirty="0" smtClean="0"/>
              <a:t>Ανάγκη ανατροφοδότησης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/>
              <a:t>Απουσία Ηχητικής παρουσίασης κειμένων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/>
              <a:t>Ανάγκη καλύτερη κατάτμηση κειμένων</a:t>
            </a:r>
          </a:p>
        </p:txBody>
      </p:sp>
      <p:sp>
        <p:nvSpPr>
          <p:cNvPr id="19" name="Τίτλος 1"/>
          <p:cNvSpPr>
            <a:spLocks noGrp="1"/>
          </p:cNvSpPr>
          <p:nvPr>
            <p:ph type="title"/>
          </p:nvPr>
        </p:nvSpPr>
        <p:spPr>
          <a:xfrm>
            <a:off x="1367136" y="609600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8.Αποτελέσματα 9/10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- Εικόνα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2286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- Διάγραμμα"/>
          <p:cNvGraphicFramePr/>
          <p:nvPr/>
        </p:nvGraphicFramePr>
        <p:xfrm>
          <a:off x="1828800" y="1295400"/>
          <a:ext cx="6629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6 - Ομάδα"/>
          <p:cNvGrpSpPr/>
          <p:nvPr/>
        </p:nvGrpSpPr>
        <p:grpSpPr>
          <a:xfrm>
            <a:off x="838200" y="2286000"/>
            <a:ext cx="8305800" cy="6458844"/>
            <a:chOff x="838200" y="2286000"/>
            <a:chExt cx="8305800" cy="6458844"/>
          </a:xfrm>
        </p:grpSpPr>
        <p:sp>
          <p:nvSpPr>
            <p:cNvPr id="12" name="11 - Ορθογώνιο"/>
            <p:cNvSpPr/>
            <p:nvPr/>
          </p:nvSpPr>
          <p:spPr>
            <a:xfrm>
              <a:off x="838200" y="2743201"/>
              <a:ext cx="8305800" cy="6001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el-GR" dirty="0" smtClean="0"/>
                <a:t>ανταποκρίνεται πλήρως στους  επιδιωκόμενους στόχους, </a:t>
              </a:r>
            </a:p>
            <a:p>
              <a:pPr>
                <a:buFont typeface="Wingdings" pitchFamily="2" charset="2"/>
                <a:buChar char="ü"/>
              </a:pPr>
              <a:r>
                <a:rPr lang="el-GR" dirty="0" smtClean="0"/>
                <a:t>πραγματεύεται ζητήματα πραγματικών καταστάσεων, </a:t>
              </a:r>
            </a:p>
            <a:p>
              <a:pPr>
                <a:buFont typeface="Wingdings" pitchFamily="2" charset="2"/>
                <a:buChar char="ü"/>
              </a:pPr>
              <a:r>
                <a:rPr lang="el-GR" dirty="0" smtClean="0"/>
                <a:t>καλλιεργείται η κριτική σκέψη των μαθητών, </a:t>
              </a:r>
            </a:p>
            <a:p>
              <a:pPr>
                <a:buFont typeface="Wingdings" pitchFamily="2" charset="2"/>
                <a:buChar char="ü"/>
              </a:pPr>
              <a:r>
                <a:rPr lang="el-GR" dirty="0" smtClean="0"/>
                <a:t>προσαρμοσμένο στις ανάγκες των μαθητών,</a:t>
              </a:r>
            </a:p>
            <a:p>
              <a:pPr>
                <a:buFont typeface="Wingdings" pitchFamily="2" charset="2"/>
                <a:buChar char="ü"/>
              </a:pPr>
              <a:r>
                <a:rPr lang="el-GR" dirty="0" smtClean="0"/>
                <a:t>εξυπηρετεί τον σκοπό της </a:t>
              </a:r>
              <a:r>
                <a:rPr lang="el-GR" dirty="0" err="1" smtClean="0"/>
                <a:t>διαθεματικότητας</a:t>
              </a:r>
              <a:r>
                <a:rPr lang="el-GR" dirty="0" smtClean="0"/>
                <a:t>,</a:t>
              </a:r>
            </a:p>
            <a:p>
              <a:pPr>
                <a:buFont typeface="Wingdings" pitchFamily="2" charset="2"/>
                <a:buChar char="ü"/>
              </a:pPr>
              <a:r>
                <a:rPr lang="el-GR" dirty="0" smtClean="0"/>
                <a:t>χαρακτηρίζεται από ευελιξία,</a:t>
              </a:r>
            </a:p>
            <a:p>
              <a:pPr>
                <a:buFont typeface="Wingdings" pitchFamily="2" charset="2"/>
                <a:buChar char="ü"/>
              </a:pPr>
              <a:r>
                <a:rPr lang="el-GR" dirty="0" smtClean="0"/>
                <a:t>επιτρέπει την αλληλεπίδραση, </a:t>
              </a:r>
            </a:p>
            <a:p>
              <a:pPr>
                <a:buFont typeface="Wingdings" pitchFamily="2" charset="2"/>
                <a:buChar char="ü"/>
              </a:pPr>
              <a:r>
                <a:rPr lang="el-GR" dirty="0" smtClean="0"/>
                <a:t>είναι ενημερωμένο και προσαρμοσμένο στις σύγχρονες απαιτήσεις,</a:t>
              </a:r>
            </a:p>
            <a:p>
              <a:pPr>
                <a:buFont typeface="Wingdings" pitchFamily="2" charset="2"/>
                <a:buChar char="ü"/>
              </a:pPr>
              <a:r>
                <a:rPr lang="el-GR" dirty="0" smtClean="0"/>
                <a:t>δυνατότητα προσαρμογής στο ρυθμό  μάθησης των μαθητών</a:t>
              </a:r>
            </a:p>
            <a:p>
              <a:endParaRPr lang="el-GR" dirty="0" smtClean="0"/>
            </a:p>
            <a:p>
              <a:endParaRPr lang="el-GR" dirty="0" smtClean="0"/>
            </a:p>
            <a:p>
              <a:endParaRPr lang="el-GR" dirty="0" smtClean="0"/>
            </a:p>
            <a:p>
              <a:endParaRPr lang="el-GR" dirty="0" smtClean="0"/>
            </a:p>
            <a:p>
              <a:endParaRPr lang="el-GR" dirty="0" smtClean="0"/>
            </a:p>
            <a:p>
              <a:endParaRPr lang="el-GR" dirty="0"/>
            </a:p>
          </p:txBody>
        </p:sp>
        <p:sp>
          <p:nvSpPr>
            <p:cNvPr id="13" name="12 - TextBox"/>
            <p:cNvSpPr txBox="1"/>
            <p:nvPr/>
          </p:nvSpPr>
          <p:spPr>
            <a:xfrm>
              <a:off x="914400" y="2286000"/>
              <a:ext cx="594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Συμφώνα με τους συμμετέχοντες το Ε.Υ.:</a:t>
              </a:r>
              <a:endParaRPr lang="el-GR" dirty="0"/>
            </a:p>
          </p:txBody>
        </p:sp>
      </p:grpSp>
      <p:sp>
        <p:nvSpPr>
          <p:cNvPr id="17" name="Τίτλος 1"/>
          <p:cNvSpPr>
            <a:spLocks noGrp="1"/>
          </p:cNvSpPr>
          <p:nvPr>
            <p:ph type="title"/>
          </p:nvPr>
        </p:nvSpPr>
        <p:spPr>
          <a:xfrm>
            <a:off x="1367136" y="609600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8.Αποτελέσματα 10/13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14 - Εικόνα" descr="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2286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- Διάγραμμα"/>
          <p:cNvGraphicFramePr/>
          <p:nvPr/>
        </p:nvGraphicFramePr>
        <p:xfrm>
          <a:off x="1524000" y="1295400"/>
          <a:ext cx="69342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6 - Ομάδα"/>
          <p:cNvGrpSpPr/>
          <p:nvPr/>
        </p:nvGrpSpPr>
        <p:grpSpPr>
          <a:xfrm>
            <a:off x="838200" y="2743200"/>
            <a:ext cx="7543800" cy="2841724"/>
            <a:chOff x="838200" y="2743200"/>
            <a:chExt cx="7543800" cy="2841724"/>
          </a:xfrm>
        </p:grpSpPr>
        <p:sp>
          <p:nvSpPr>
            <p:cNvPr id="12" name="11 - Ορθογώνιο"/>
            <p:cNvSpPr/>
            <p:nvPr/>
          </p:nvSpPr>
          <p:spPr>
            <a:xfrm>
              <a:off x="990600" y="3276600"/>
              <a:ext cx="73914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el-GR" dirty="0" smtClean="0"/>
                <a:t>προάγει την αυτονομία των μαθητών,</a:t>
              </a:r>
            </a:p>
            <a:p>
              <a:pPr>
                <a:buFont typeface="Wingdings" pitchFamily="2" charset="2"/>
                <a:buChar char="ü"/>
              </a:pPr>
              <a:r>
                <a:rPr lang="el-GR" dirty="0" smtClean="0"/>
                <a:t>εύκολο στην πλοήγηση,</a:t>
              </a:r>
            </a:p>
            <a:p>
              <a:pPr>
                <a:buFont typeface="Wingdings" pitchFamily="2" charset="2"/>
                <a:buChar char="ü"/>
              </a:pPr>
              <a:r>
                <a:rPr lang="el-GR" dirty="0" smtClean="0"/>
                <a:t>παρέχονται οδηγίες/συμβουλές για την εκτέλεση των απαιτούμενων ενεργειών,</a:t>
              </a:r>
            </a:p>
            <a:p>
              <a:pPr>
                <a:buFont typeface="Wingdings" pitchFamily="2" charset="2"/>
                <a:buChar char="ü"/>
              </a:pPr>
              <a:r>
                <a:rPr lang="el-GR" dirty="0" smtClean="0"/>
                <a:t>είναι εφικτή η διδασκαλία του στη σχολική τάξη</a:t>
              </a:r>
            </a:p>
            <a:p>
              <a:endParaRPr lang="el-GR" dirty="0"/>
            </a:p>
          </p:txBody>
        </p:sp>
        <p:sp>
          <p:nvSpPr>
            <p:cNvPr id="13" name="12 - TextBox"/>
            <p:cNvSpPr txBox="1"/>
            <p:nvPr/>
          </p:nvSpPr>
          <p:spPr>
            <a:xfrm>
              <a:off x="838200" y="2743200"/>
              <a:ext cx="594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Συμφώνα με τους συμμετέχοντες το Ε.Υ.:</a:t>
              </a:r>
              <a:endParaRPr lang="el-GR" dirty="0"/>
            </a:p>
          </p:txBody>
        </p:sp>
      </p:grpSp>
      <p:sp>
        <p:nvSpPr>
          <p:cNvPr id="16" name="Τίτλος 1"/>
          <p:cNvSpPr>
            <a:spLocks noGrp="1"/>
          </p:cNvSpPr>
          <p:nvPr>
            <p:ph type="title"/>
          </p:nvPr>
        </p:nvSpPr>
        <p:spPr>
          <a:xfrm>
            <a:off x="1367136" y="609600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8.Αποτελέσματα – 11/13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14 - Εικόνα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" y="2286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- Διάγραμμα"/>
          <p:cNvGraphicFramePr/>
          <p:nvPr/>
        </p:nvGraphicFramePr>
        <p:xfrm>
          <a:off x="1371600" y="1295400"/>
          <a:ext cx="7315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11 - Ορθογώνιο"/>
          <p:cNvSpPr/>
          <p:nvPr/>
        </p:nvSpPr>
        <p:spPr>
          <a:xfrm>
            <a:off x="990600" y="3429000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Παρουσιάζει ενδιαφέρον για τους μαθητές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έχει ελκυστική και φιλική μορφή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 είναι κατανοητό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ανταποκρίνεται στο μαθησιακό επίπεδο και στην ηλικία των παιδιών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έχει ολοκληρωμένη δομή και περιεχόμενο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1066800" y="28194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Συμφώνα με τους συμμετέχοντες το Ε.Υ.:</a:t>
            </a:r>
            <a:endParaRPr lang="el-GR" dirty="0"/>
          </a:p>
        </p:txBody>
      </p:sp>
      <p:pic>
        <p:nvPicPr>
          <p:cNvPr id="14" name="13 - Εικόνα" descr="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228600"/>
            <a:ext cx="1524000" cy="1524000"/>
          </a:xfrm>
          <a:prstGeom prst="rect">
            <a:avLst/>
          </a:prstGeom>
        </p:spPr>
      </p:pic>
      <p:sp>
        <p:nvSpPr>
          <p:cNvPr id="16" name="Τίτλος 1"/>
          <p:cNvSpPr>
            <a:spLocks noGrp="1"/>
          </p:cNvSpPr>
          <p:nvPr>
            <p:ph type="title"/>
          </p:nvPr>
        </p:nvSpPr>
        <p:spPr>
          <a:xfrm>
            <a:off x="1367136" y="609600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8.Αποτελέσματα – 12/13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1367136" y="609600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8.Αποτελέσματα – 13/13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21 - Ομάδα"/>
          <p:cNvGrpSpPr/>
          <p:nvPr/>
        </p:nvGrpSpPr>
        <p:grpSpPr>
          <a:xfrm>
            <a:off x="685800" y="228600"/>
            <a:ext cx="8305800" cy="6267986"/>
            <a:chOff x="685800" y="228600"/>
            <a:chExt cx="8305800" cy="6267986"/>
          </a:xfrm>
        </p:grpSpPr>
        <p:pic>
          <p:nvPicPr>
            <p:cNvPr id="14" name="13 - Εικόνα" descr="1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228600"/>
              <a:ext cx="3733800" cy="3733800"/>
            </a:xfrm>
            <a:prstGeom prst="rect">
              <a:avLst/>
            </a:prstGeom>
          </p:spPr>
        </p:pic>
        <p:sp>
          <p:nvSpPr>
            <p:cNvPr id="16" name="15 - TextBox"/>
            <p:cNvSpPr txBox="1"/>
            <p:nvPr/>
          </p:nvSpPr>
          <p:spPr>
            <a:xfrm>
              <a:off x="838200" y="2895600"/>
              <a:ext cx="4038600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l-GR" dirty="0" smtClean="0"/>
                <a:t>Εύκολη πλοήγηση</a:t>
              </a:r>
            </a:p>
            <a:p>
              <a:pPr algn="ctr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l-GR" dirty="0" smtClean="0"/>
                <a:t>Εύχρηστο περιβάλλον</a:t>
              </a:r>
            </a:p>
            <a:p>
              <a:pPr algn="ctr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l-GR" dirty="0" smtClean="0"/>
                <a:t>Απλό και κατανοητό περιεχόμενο</a:t>
              </a:r>
            </a:p>
            <a:p>
              <a:pPr algn="ctr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l-GR" dirty="0" smtClean="0"/>
                <a:t>Ολοκληρωμένη δομή</a:t>
              </a:r>
            </a:p>
            <a:p>
              <a:pPr algn="ctr">
                <a:buFont typeface="Wingdings" pitchFamily="2" charset="2"/>
                <a:buChar char="ü"/>
              </a:pPr>
              <a:endParaRPr lang="el-GR" dirty="0" smtClean="0"/>
            </a:p>
            <a:p>
              <a:endParaRPr lang="el-GR" dirty="0" smtClean="0"/>
            </a:p>
          </p:txBody>
        </p:sp>
        <p:sp>
          <p:nvSpPr>
            <p:cNvPr id="7" name="6 - TextBox"/>
            <p:cNvSpPr txBox="1"/>
            <p:nvPr/>
          </p:nvSpPr>
          <p:spPr>
            <a:xfrm>
              <a:off x="4953000" y="2971800"/>
              <a:ext cx="40386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l-GR" dirty="0" smtClean="0"/>
                <a:t>Ηχογραφημένες οδηγίες</a:t>
              </a:r>
            </a:p>
            <a:p>
              <a:pPr algn="ctr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l-GR" dirty="0" smtClean="0"/>
                <a:t>Επιβράβευση στις δραστηριότητες</a:t>
              </a:r>
            </a:p>
            <a:p>
              <a:pPr algn="ctr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l-GR" dirty="0" smtClean="0"/>
                <a:t>Συχνή αξιολόγηση</a:t>
              </a:r>
            </a:p>
            <a:p>
              <a:pPr algn="ctr">
                <a:buFont typeface="Wingdings" pitchFamily="2" charset="2"/>
                <a:buChar char="ü"/>
              </a:pPr>
              <a:endParaRPr lang="el-GR" dirty="0" smtClean="0"/>
            </a:p>
            <a:p>
              <a:endParaRPr lang="el-GR" dirty="0" smtClean="0"/>
            </a:p>
          </p:txBody>
        </p:sp>
        <p:pic>
          <p:nvPicPr>
            <p:cNvPr id="9" name="8 - Εικόνα" descr="1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2600" y="685800"/>
              <a:ext cx="2971799" cy="2971799"/>
            </a:xfrm>
            <a:prstGeom prst="rect">
              <a:avLst/>
            </a:prstGeom>
          </p:spPr>
        </p:pic>
      </p:grpSp>
      <p:pic>
        <p:nvPicPr>
          <p:cNvPr id="11" name="10 - Εικόνα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2286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67136" y="609600"/>
            <a:ext cx="7776864" cy="576064"/>
          </a:xfrm>
        </p:spPr>
        <p:txBody>
          <a:bodyPr>
            <a:noAutofit/>
          </a:bodyPr>
          <a:lstStyle/>
          <a:p>
            <a:r>
              <a:rPr lang="el-GR" sz="4000" b="0" dirty="0" smtClean="0">
                <a:latin typeface="Times New Roman" pitchFamily="18" charset="0"/>
                <a:cs typeface="Times New Roman" pitchFamily="18" charset="0"/>
              </a:rPr>
              <a:t>9. Μεθοδολογικοί περιορισμοί 1/1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114800" y="1410355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grpSp>
        <p:nvGrpSpPr>
          <p:cNvPr id="8" name="7 - Ομάδα"/>
          <p:cNvGrpSpPr/>
          <p:nvPr/>
        </p:nvGrpSpPr>
        <p:grpSpPr>
          <a:xfrm>
            <a:off x="685800" y="1752600"/>
            <a:ext cx="8458200" cy="3352800"/>
            <a:chOff x="685800" y="1752600"/>
            <a:chExt cx="8458200" cy="3352800"/>
          </a:xfrm>
        </p:grpSpPr>
        <p:pic>
          <p:nvPicPr>
            <p:cNvPr id="6" name="5 - Εικόνα" descr="1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1752600"/>
              <a:ext cx="3352800" cy="3352800"/>
            </a:xfrm>
            <a:prstGeom prst="rect">
              <a:avLst/>
            </a:prstGeom>
          </p:spPr>
        </p:pic>
        <p:sp>
          <p:nvSpPr>
            <p:cNvPr id="5" name="4 - Ορθογώνιο"/>
            <p:cNvSpPr/>
            <p:nvPr/>
          </p:nvSpPr>
          <p:spPr>
            <a:xfrm>
              <a:off x="4267200" y="2590800"/>
              <a:ext cx="4876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dirty="0" smtClean="0"/>
                <a:t>Η διαθεσιμότητα των εκπαιδευτικών, </a:t>
              </a:r>
            </a:p>
            <a:p>
              <a:r>
                <a:rPr lang="el-GR" dirty="0" smtClean="0"/>
                <a:t>καθώς η έρευνα πραγματοποιήθηκε σε περίοδο καλοκαιρινών διακοπών (Ιούλιος-Αύγουστος 2023)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049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4495800" cy="576064"/>
          </a:xfrm>
        </p:spPr>
        <p:txBody>
          <a:bodyPr>
            <a:noAutofit/>
          </a:bodyPr>
          <a:lstStyle/>
          <a:p>
            <a:pPr algn="ctr"/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10. Συμπεράσματα 1/3 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838200" y="1447800"/>
          <a:ext cx="7924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4 - Εικόνα" descr="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228600"/>
            <a:ext cx="1600200" cy="1600200"/>
          </a:xfrm>
          <a:prstGeom prst="rect">
            <a:avLst/>
          </a:prstGeom>
        </p:spPr>
      </p:pic>
      <p:pic>
        <p:nvPicPr>
          <p:cNvPr id="6" name="5 - Εικόνα" descr="4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91400" y="1524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9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1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Διάγραμμα"/>
          <p:cNvGraphicFramePr/>
          <p:nvPr/>
        </p:nvGraphicFramePr>
        <p:xfrm>
          <a:off x="914400" y="1447800"/>
          <a:ext cx="8001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8 - Εικόνα" descr="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228600"/>
            <a:ext cx="1524000" cy="1524000"/>
          </a:xfrm>
          <a:prstGeom prst="rect">
            <a:avLst/>
          </a:prstGeom>
        </p:spPr>
      </p:pic>
      <p:pic>
        <p:nvPicPr>
          <p:cNvPr id="5" name="4 - Εικόνα" descr="4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91400" y="152400"/>
            <a:ext cx="1447800" cy="1447800"/>
          </a:xfrm>
          <a:prstGeom prst="rect">
            <a:avLst/>
          </a:prstGeom>
        </p:spPr>
      </p:pic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4495800" cy="576064"/>
          </a:xfrm>
        </p:spPr>
        <p:txBody>
          <a:bodyPr>
            <a:noAutofit/>
          </a:bodyPr>
          <a:lstStyle/>
          <a:p>
            <a:pPr algn="ctr"/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10. Συμπεράσματα </a:t>
            </a:r>
            <a:r>
              <a:rPr lang="en-GB" sz="3600" b="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/3 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9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/>
        </p:nvGraphicFramePr>
        <p:xfrm>
          <a:off x="990600" y="1676400"/>
          <a:ext cx="7772400" cy="46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4495800" cy="576064"/>
          </a:xfrm>
        </p:spPr>
        <p:txBody>
          <a:bodyPr>
            <a:noAutofit/>
          </a:bodyPr>
          <a:lstStyle/>
          <a:p>
            <a:pPr algn="ctr"/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10. Συμπεράσματα </a:t>
            </a:r>
            <a:r>
              <a:rPr lang="en-GB" sz="3600" b="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/3 </a:t>
            </a:r>
            <a:endParaRPr lang="el-GR" sz="4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- Εικόνα" descr="4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1400" y="1524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b="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3600" b="0" dirty="0">
                <a:latin typeface="Times New Roman" pitchFamily="18" charset="0"/>
                <a:cs typeface="Times New Roman" pitchFamily="18" charset="0"/>
              </a:rPr>
              <a:t>Θεωρητικό </a:t>
            </a:r>
            <a:r>
              <a:rPr lang="el-GR" sz="3600" b="0" dirty="0" smtClean="0">
                <a:latin typeface="Times New Roman" pitchFamily="18" charset="0"/>
                <a:cs typeface="Times New Roman" pitchFamily="18" charset="0"/>
              </a:rPr>
              <a:t>Πλαίσιο 2/2 </a:t>
            </a:r>
            <a:endParaRPr lang="el-GR" sz="3600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11 - Ομάδα"/>
          <p:cNvGrpSpPr/>
          <p:nvPr/>
        </p:nvGrpSpPr>
        <p:grpSpPr>
          <a:xfrm>
            <a:off x="914400" y="1447800"/>
            <a:ext cx="8229600" cy="4834592"/>
            <a:chOff x="914400" y="1447800"/>
            <a:chExt cx="8229600" cy="4834592"/>
          </a:xfrm>
        </p:grpSpPr>
        <p:sp>
          <p:nvSpPr>
            <p:cNvPr id="4" name="3 - Έλλειψη"/>
            <p:cNvSpPr/>
            <p:nvPr/>
          </p:nvSpPr>
          <p:spPr>
            <a:xfrm>
              <a:off x="2057400" y="1447800"/>
              <a:ext cx="5257800" cy="10668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>
                <a:ln w="19050">
                  <a:solidFill>
                    <a:srgbClr val="931B1B"/>
                  </a:solidFill>
                </a:ln>
              </a:endParaRPr>
            </a:p>
          </p:txBody>
        </p:sp>
        <p:sp>
          <p:nvSpPr>
            <p:cNvPr id="5" name="4 - Ορθογώνιο"/>
            <p:cNvSpPr/>
            <p:nvPr/>
          </p:nvSpPr>
          <p:spPr>
            <a:xfrm>
              <a:off x="2895600" y="1752600"/>
              <a:ext cx="35269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l-GR" b="1" dirty="0" smtClean="0" bmk="">
                  <a:cs typeface="Times New Roman" pitchFamily="18" charset="0"/>
                </a:rPr>
                <a:t>Διαθεματική Προσέγγιση</a:t>
              </a:r>
            </a:p>
          </p:txBody>
        </p:sp>
        <p:pic>
          <p:nvPicPr>
            <p:cNvPr id="6" name="5 - Εικόνα" descr="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6545897">
              <a:off x="2396440" y="2244039"/>
              <a:ext cx="1371599" cy="1371599"/>
            </a:xfrm>
            <a:prstGeom prst="rect">
              <a:avLst/>
            </a:prstGeom>
          </p:spPr>
        </p:pic>
        <p:pic>
          <p:nvPicPr>
            <p:cNvPr id="7" name="6 - Εικόνα" descr="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5054103" flipH="1">
              <a:off x="5596839" y="2244039"/>
              <a:ext cx="1371599" cy="1371599"/>
            </a:xfrm>
            <a:prstGeom prst="rect">
              <a:avLst/>
            </a:prstGeom>
          </p:spPr>
        </p:pic>
        <p:sp>
          <p:nvSpPr>
            <p:cNvPr id="8" name="7 - TextBox"/>
            <p:cNvSpPr txBox="1"/>
            <p:nvPr/>
          </p:nvSpPr>
          <p:spPr>
            <a:xfrm>
              <a:off x="1447800" y="3429000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Εννοιολογική οριοθέτηση </a:t>
              </a:r>
              <a:endParaRPr lang="el-GR" dirty="0"/>
            </a:p>
          </p:txBody>
        </p:sp>
        <p:sp>
          <p:nvSpPr>
            <p:cNvPr id="9" name="8 - Ορθογώνιο"/>
            <p:cNvSpPr/>
            <p:nvPr/>
          </p:nvSpPr>
          <p:spPr>
            <a:xfrm>
              <a:off x="914400" y="4343400"/>
              <a:ext cx="42672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000" i="1" dirty="0" smtClean="0"/>
                <a:t>«η μορφή διδασκαλίας κατά την οποία από τη μία το περιεχόμενο της διδασκαλίας </a:t>
              </a:r>
              <a:r>
                <a:rPr lang="el-GR" sz="2000" i="1" dirty="0" err="1" smtClean="0"/>
                <a:t>ενιαιοποιείται</a:t>
              </a:r>
              <a:r>
                <a:rPr lang="el-GR" sz="2000" i="1" dirty="0" smtClean="0"/>
                <a:t> και από την άλλη η διδασκαλία είναι εργαστηριακής και ευρηματικής μορφής»</a:t>
              </a:r>
            </a:p>
            <a:p>
              <a:pPr algn="ctr"/>
              <a:r>
                <a:rPr lang="el-GR" sz="2000" i="1" dirty="0" smtClean="0"/>
                <a:t>(</a:t>
              </a:r>
              <a:r>
                <a:rPr lang="el-GR" sz="2000" i="1" dirty="0" err="1" smtClean="0"/>
                <a:t>Θεοφιλίδης</a:t>
              </a:r>
              <a:r>
                <a:rPr lang="el-GR" sz="2000" i="1" dirty="0" smtClean="0"/>
                <a:t>, 2002)</a:t>
              </a:r>
              <a:endParaRPr lang="el-GR" sz="2000" i="1" dirty="0"/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5562600" y="3505200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Κύρια χαρακτηριστικά</a:t>
              </a:r>
              <a:endParaRPr lang="el-GR" dirty="0"/>
            </a:p>
          </p:txBody>
        </p:sp>
        <p:sp>
          <p:nvSpPr>
            <p:cNvPr id="11" name="10 - Ορθογώνιο"/>
            <p:cNvSpPr/>
            <p:nvPr/>
          </p:nvSpPr>
          <p:spPr>
            <a:xfrm>
              <a:off x="4572000" y="4419600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buFont typeface="Wingdings" pitchFamily="2" charset="2"/>
                <a:buChar char="ü"/>
              </a:pPr>
              <a:r>
                <a:rPr lang="el-GR" dirty="0" smtClean="0"/>
                <a:t>Διεπιστημονικότητα</a:t>
              </a:r>
            </a:p>
            <a:p>
              <a:pPr algn="ctr">
                <a:buFont typeface="Wingdings" pitchFamily="2" charset="2"/>
                <a:buChar char="ü"/>
              </a:pPr>
              <a:r>
                <a:rPr lang="el-GR" dirty="0" smtClean="0"/>
                <a:t>Μέθοδος </a:t>
              </a:r>
              <a:r>
                <a:rPr lang="en-US" dirty="0" smtClean="0"/>
                <a:t>Project</a:t>
              </a:r>
              <a:endParaRPr lang="el-GR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816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>
          <a:xfrm>
            <a:off x="3810000" y="2819400"/>
            <a:ext cx="487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dirty="0"/>
              <a:t>Σας ευχαριστώ </a:t>
            </a:r>
            <a:endParaRPr lang="el-GR" sz="4400" dirty="0" smtClean="0"/>
          </a:p>
          <a:p>
            <a:pPr algn="ctr"/>
            <a:r>
              <a:rPr lang="el-GR" sz="4400" dirty="0" smtClean="0"/>
              <a:t>για </a:t>
            </a:r>
            <a:r>
              <a:rPr lang="el-GR" sz="4400" dirty="0"/>
              <a:t>την προσοχή σας</a:t>
            </a:r>
          </a:p>
        </p:txBody>
      </p:sp>
      <p:pic>
        <p:nvPicPr>
          <p:cNvPr id="3" name="2 - Εικόνα" descr="66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6764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12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7α. Παραγόμενο εκπαιδευτικό υλικό (2-3 διαφάνειες</a:t>
            </a:r>
            <a:r>
              <a:rPr lang="el-GR" sz="3600" dirty="0" smtClean="0"/>
              <a:t>)</a:t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1219200" y="548680"/>
            <a:ext cx="76962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1/22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143000" y="18288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/>
              <a:t>Το εκπαιδευτικό υλικό σχεδιάστηκε με </a:t>
            </a:r>
            <a:r>
              <a:rPr lang="el-GR" sz="2800" b="1" dirty="0" smtClean="0"/>
              <a:t>σκοπό</a:t>
            </a:r>
            <a:r>
              <a:rPr lang="el-GR" sz="2800" dirty="0" smtClean="0"/>
              <a:t> να:</a:t>
            </a:r>
          </a:p>
          <a:p>
            <a:pPr algn="just"/>
            <a:endParaRPr lang="el-GR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l-GR" sz="2800" b="1" dirty="0" smtClean="0"/>
              <a:t>συμπληρώσει</a:t>
            </a:r>
            <a:r>
              <a:rPr lang="el-GR" sz="2800" dirty="0" smtClean="0"/>
              <a:t> και να αποτελέσει εργαλείο του εκπαιδευτικού, 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800" dirty="0" smtClean="0"/>
              <a:t>να </a:t>
            </a:r>
            <a:r>
              <a:rPr lang="el-GR" sz="2800" b="1" dirty="0" smtClean="0"/>
              <a:t>βοηθήσει</a:t>
            </a:r>
            <a:r>
              <a:rPr lang="el-GR" sz="2800" dirty="0" smtClean="0"/>
              <a:t> τον εκπαιδευτικό να διδάξει το μάθημα της Κυκλοφοριακής Αγωγής, 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800" dirty="0" smtClean="0"/>
              <a:t>να λειτουργήσει ως μέσο, προκειμένου να </a:t>
            </a:r>
            <a:r>
              <a:rPr lang="el-GR" sz="2800" b="1" dirty="0" smtClean="0"/>
              <a:t>διευκολύνει</a:t>
            </a:r>
            <a:r>
              <a:rPr lang="el-GR" sz="2800" dirty="0" smtClean="0"/>
              <a:t> τον μαθητή στην κατανόηση του γνωστικού αντικειμένου που πραγματεύεται.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27 - Εικόνα" descr="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828800"/>
            <a:ext cx="3676352" cy="3676352"/>
          </a:xfrm>
          <a:prstGeom prst="rect">
            <a:avLst/>
          </a:prstGeom>
        </p:spPr>
      </p:pic>
      <p:sp>
        <p:nvSpPr>
          <p:cNvPr id="27" name="Τίτλος 1"/>
          <p:cNvSpPr txBox="1">
            <a:spLocks/>
          </p:cNvSpPr>
          <p:nvPr/>
        </p:nvSpPr>
        <p:spPr>
          <a:xfrm>
            <a:off x="1219200" y="548680"/>
            <a:ext cx="76962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2/22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grpSp>
        <p:nvGrpSpPr>
          <p:cNvPr id="35" name="34 - Ομάδα"/>
          <p:cNvGrpSpPr/>
          <p:nvPr/>
        </p:nvGrpSpPr>
        <p:grpSpPr>
          <a:xfrm>
            <a:off x="685800" y="1219200"/>
            <a:ext cx="8172152" cy="5638800"/>
            <a:chOff x="685800" y="1219200"/>
            <a:chExt cx="8172152" cy="5638800"/>
          </a:xfrm>
        </p:grpSpPr>
        <p:pic>
          <p:nvPicPr>
            <p:cNvPr id="29" name="28 - Εικόνα" descr="29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3200" y="1219200"/>
              <a:ext cx="2228552" cy="2228552"/>
            </a:xfrm>
            <a:prstGeom prst="rect">
              <a:avLst/>
            </a:prstGeom>
          </p:spPr>
        </p:pic>
        <p:grpSp>
          <p:nvGrpSpPr>
            <p:cNvPr id="34" name="33 - Ομάδα"/>
            <p:cNvGrpSpPr/>
            <p:nvPr/>
          </p:nvGrpSpPr>
          <p:grpSpPr>
            <a:xfrm>
              <a:off x="685800" y="1219200"/>
              <a:ext cx="8172152" cy="5638800"/>
              <a:chOff x="685800" y="1219200"/>
              <a:chExt cx="8172152" cy="5638800"/>
            </a:xfrm>
          </p:grpSpPr>
          <p:pic>
            <p:nvPicPr>
              <p:cNvPr id="32" name="31 - Εικόνα" descr="32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05200" y="4629448"/>
                <a:ext cx="2228552" cy="2228552"/>
              </a:xfrm>
              <a:prstGeom prst="rect">
                <a:avLst/>
              </a:prstGeom>
            </p:spPr>
          </p:pic>
          <p:pic>
            <p:nvPicPr>
              <p:cNvPr id="5" name="4 - Εικόνα" descr="36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4267200" y="4463067"/>
                <a:ext cx="762000" cy="762000"/>
              </a:xfrm>
              <a:prstGeom prst="rect">
                <a:avLst/>
              </a:prstGeom>
            </p:spPr>
          </p:pic>
          <p:grpSp>
            <p:nvGrpSpPr>
              <p:cNvPr id="23" name="22 - Ομάδα"/>
              <p:cNvGrpSpPr/>
              <p:nvPr/>
            </p:nvGrpSpPr>
            <p:grpSpPr>
              <a:xfrm rot="10800000" flipV="1">
                <a:off x="1981200" y="2819400"/>
                <a:ext cx="769836" cy="1603588"/>
                <a:chOff x="6324600" y="2783525"/>
                <a:chExt cx="769836" cy="1603588"/>
              </a:xfrm>
            </p:grpSpPr>
            <p:pic>
              <p:nvPicPr>
                <p:cNvPr id="14" name="13 - Εικόνα" descr="35.pn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 rot="16604781" flipH="1">
                  <a:off x="6364923" y="2783525"/>
                  <a:ext cx="729513" cy="729513"/>
                </a:xfrm>
                <a:prstGeom prst="rect">
                  <a:avLst/>
                </a:prstGeom>
              </p:spPr>
            </p:pic>
            <p:pic>
              <p:nvPicPr>
                <p:cNvPr id="16" name="15 - Εικόνα" descr="35.pn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 rot="5400000" flipH="1" flipV="1">
                  <a:off x="6324600" y="3657600"/>
                  <a:ext cx="729513" cy="72951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23 - Ομάδα"/>
              <p:cNvGrpSpPr/>
              <p:nvPr/>
            </p:nvGrpSpPr>
            <p:grpSpPr>
              <a:xfrm>
                <a:off x="6705600" y="2895600"/>
                <a:ext cx="769836" cy="1603588"/>
                <a:chOff x="6324600" y="2783525"/>
                <a:chExt cx="769836" cy="1603588"/>
              </a:xfrm>
            </p:grpSpPr>
            <p:pic>
              <p:nvPicPr>
                <p:cNvPr id="25" name="24 - Εικόνα" descr="35.pn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 rot="16604781" flipH="1">
                  <a:off x="6364923" y="2783525"/>
                  <a:ext cx="729513" cy="729513"/>
                </a:xfrm>
                <a:prstGeom prst="rect">
                  <a:avLst/>
                </a:prstGeom>
              </p:spPr>
            </p:pic>
            <p:pic>
              <p:nvPicPr>
                <p:cNvPr id="26" name="25 - Εικόνα" descr="35.pn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 rot="5400000" flipH="1" flipV="1">
                  <a:off x="6324600" y="3657600"/>
                  <a:ext cx="729513" cy="729513"/>
                </a:xfrm>
                <a:prstGeom prst="rect">
                  <a:avLst/>
                </a:prstGeom>
              </p:spPr>
            </p:pic>
          </p:grpSp>
          <p:pic>
            <p:nvPicPr>
              <p:cNvPr id="30" name="29 - Εικόνα" descr="30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85800" y="1219200"/>
                <a:ext cx="2228552" cy="2228552"/>
              </a:xfrm>
              <a:prstGeom prst="rect">
                <a:avLst/>
              </a:prstGeom>
            </p:spPr>
          </p:pic>
          <p:pic>
            <p:nvPicPr>
              <p:cNvPr id="31" name="30 - Εικόνα" descr="31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629400" y="3962400"/>
                <a:ext cx="2228552" cy="2228552"/>
              </a:xfrm>
              <a:prstGeom prst="rect">
                <a:avLst/>
              </a:prstGeom>
            </p:spPr>
          </p:pic>
          <p:pic>
            <p:nvPicPr>
              <p:cNvPr id="33" name="32 - Εικόνα" descr="33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62000" y="3810000"/>
                <a:ext cx="2228552" cy="222855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7α. Παραγόμενο εκπαιδευτικό υλικό (2-3 διαφάνειες</a:t>
            </a:r>
            <a:r>
              <a:rPr lang="el-GR" sz="3600" dirty="0" smtClean="0"/>
              <a:t>)</a:t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6" name="5 - Εικόνα" descr="Μαθαίνω να κυκλοφορώ με ασφάλεια - logo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5181600"/>
            <a:ext cx="2133600" cy="1066800"/>
          </a:xfrm>
          <a:prstGeom prst="rect">
            <a:avLst/>
          </a:prstGeom>
        </p:spPr>
      </p:pic>
      <p:sp>
        <p:nvSpPr>
          <p:cNvPr id="11" name="10 - TextBox"/>
          <p:cNvSpPr txBox="1"/>
          <p:nvPr/>
        </p:nvSpPr>
        <p:spPr>
          <a:xfrm>
            <a:off x="2667000" y="1295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Aka-AcidGR-FatItalic" pitchFamily="50" charset="-95"/>
                <a:ea typeface="Aka-AcidGR-FatItalic" pitchFamily="50" charset="-95"/>
              </a:rPr>
              <a:t>8 διδακτικές ενότητες</a:t>
            </a:r>
            <a:endParaRPr lang="el-GR" sz="3600" dirty="0">
              <a:latin typeface="Aka-AcidGR-FatItalic" pitchFamily="50" charset="-95"/>
              <a:ea typeface="Aka-AcidGR-FatItalic" pitchFamily="50" charset="-95"/>
            </a:endParaRPr>
          </a:p>
        </p:txBody>
      </p:sp>
      <p:pic>
        <p:nvPicPr>
          <p:cNvPr id="13" name="12 - Εικόνα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1676400"/>
            <a:ext cx="1806905" cy="1806905"/>
          </a:xfrm>
          <a:prstGeom prst="rect">
            <a:avLst/>
          </a:prstGeom>
        </p:spPr>
      </p:pic>
      <p:pic>
        <p:nvPicPr>
          <p:cNvPr id="14" name="13 - Εικόνα" descr="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1752600"/>
            <a:ext cx="1806905" cy="1806905"/>
          </a:xfrm>
          <a:prstGeom prst="rect">
            <a:avLst/>
          </a:prstGeom>
        </p:spPr>
      </p:pic>
      <p:pic>
        <p:nvPicPr>
          <p:cNvPr id="15" name="14 - Εικόνα" descr="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1828800"/>
            <a:ext cx="1806905" cy="1806905"/>
          </a:xfrm>
          <a:prstGeom prst="rect">
            <a:avLst/>
          </a:prstGeom>
        </p:spPr>
      </p:pic>
      <p:pic>
        <p:nvPicPr>
          <p:cNvPr id="16" name="15 - Εικόνα" descr="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34200" y="1676400"/>
            <a:ext cx="1806905" cy="1806905"/>
          </a:xfrm>
          <a:prstGeom prst="rect">
            <a:avLst/>
          </a:prstGeom>
        </p:spPr>
      </p:pic>
      <p:pic>
        <p:nvPicPr>
          <p:cNvPr id="17" name="16 - Εικόνα" descr="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8200" y="3352800"/>
            <a:ext cx="1806905" cy="1806905"/>
          </a:xfrm>
          <a:prstGeom prst="rect">
            <a:avLst/>
          </a:prstGeom>
        </p:spPr>
      </p:pic>
      <p:pic>
        <p:nvPicPr>
          <p:cNvPr id="18" name="17 - Εικόνα" descr="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19400" y="3429000"/>
            <a:ext cx="1806905" cy="1806905"/>
          </a:xfrm>
          <a:prstGeom prst="rect">
            <a:avLst/>
          </a:prstGeom>
        </p:spPr>
      </p:pic>
      <p:pic>
        <p:nvPicPr>
          <p:cNvPr id="19" name="18 - Εικόνα" descr="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29200" y="3429000"/>
            <a:ext cx="1806905" cy="1806905"/>
          </a:xfrm>
          <a:prstGeom prst="rect">
            <a:avLst/>
          </a:prstGeom>
        </p:spPr>
      </p:pic>
      <p:pic>
        <p:nvPicPr>
          <p:cNvPr id="20" name="19 - Εικόνα" descr="1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0" y="3505200"/>
            <a:ext cx="1806905" cy="1806905"/>
          </a:xfrm>
          <a:prstGeom prst="rect">
            <a:avLst/>
          </a:prstGeom>
        </p:spPr>
      </p:pic>
      <p:sp>
        <p:nvSpPr>
          <p:cNvPr id="21" name="20 - TextBox"/>
          <p:cNvSpPr txBox="1"/>
          <p:nvPr/>
        </p:nvSpPr>
        <p:spPr>
          <a:xfrm>
            <a:off x="533400" y="5105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Τεχνολογικά μέσα</a:t>
            </a:r>
            <a:r>
              <a:rPr lang="el-GR" dirty="0" smtClean="0"/>
              <a:t>: </a:t>
            </a:r>
            <a:r>
              <a:rPr lang="en-GB" dirty="0" smtClean="0"/>
              <a:t>WordPress, H5P, Chamilo, Doodly, Plotagon Studio, Book Creator, VSDC, </a:t>
            </a:r>
            <a:r>
              <a:rPr lang="en-GB" dirty="0" err="1" smtClean="0"/>
              <a:t>Camva</a:t>
            </a:r>
            <a:r>
              <a:rPr lang="en-GB" dirty="0" smtClean="0"/>
              <a:t>, </a:t>
            </a:r>
            <a:r>
              <a:rPr lang="en-GB" dirty="0" err="1" smtClean="0"/>
              <a:t>WordWall</a:t>
            </a:r>
            <a:r>
              <a:rPr lang="en-GB" dirty="0" smtClean="0"/>
              <a:t>. </a:t>
            </a:r>
            <a:endParaRPr lang="el-GR" dirty="0"/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1219200" y="548680"/>
            <a:ext cx="76962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dirty="0" smtClean="0">
                <a:ea typeface="+mj-ea"/>
                <a:cs typeface="Times New Roman" pitchFamily="18" charset="0"/>
              </a:rPr>
              <a:t>4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3/22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7α. Παραγόμενο εκπαιδευτικό υλικό (2-3 διαφάνειες</a:t>
            </a:r>
            <a:r>
              <a:rPr lang="el-GR" sz="3600" dirty="0" smtClean="0"/>
              <a:t>)</a:t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3352800" y="1295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Πλατφόρμα </a:t>
            </a:r>
            <a:r>
              <a:rPr lang="en-GB" b="1" dirty="0" err="1" smtClean="0"/>
              <a:t>Chamilo</a:t>
            </a:r>
            <a:endParaRPr lang="el-GR" b="1" dirty="0"/>
          </a:p>
        </p:txBody>
      </p:sp>
      <p:grpSp>
        <p:nvGrpSpPr>
          <p:cNvPr id="16" name="15 - Ομάδα"/>
          <p:cNvGrpSpPr/>
          <p:nvPr/>
        </p:nvGrpSpPr>
        <p:grpSpPr>
          <a:xfrm>
            <a:off x="1066800" y="1981200"/>
            <a:ext cx="3962400" cy="3462992"/>
            <a:chOff x="1066800" y="1981200"/>
            <a:chExt cx="3962400" cy="3462992"/>
          </a:xfrm>
        </p:grpSpPr>
        <p:sp>
          <p:nvSpPr>
            <p:cNvPr id="22" name="21 - TextBox"/>
            <p:cNvSpPr txBox="1"/>
            <p:nvPr/>
          </p:nvSpPr>
          <p:spPr>
            <a:xfrm>
              <a:off x="1295400" y="1981200"/>
              <a:ext cx="175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Περιγραφή μαθήματος</a:t>
              </a:r>
              <a:endParaRPr lang="el-GR" dirty="0"/>
            </a:p>
          </p:txBody>
        </p:sp>
        <p:sp>
          <p:nvSpPr>
            <p:cNvPr id="25" name="24 - TextBox"/>
            <p:cNvSpPr txBox="1"/>
            <p:nvPr/>
          </p:nvSpPr>
          <p:spPr>
            <a:xfrm>
              <a:off x="1066800" y="3505200"/>
              <a:ext cx="3962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el-GR" dirty="0" smtClean="0"/>
                <a:t>σκοπός</a:t>
              </a:r>
            </a:p>
            <a:p>
              <a:pPr>
                <a:buFont typeface="Wingdings" pitchFamily="2" charset="2"/>
                <a:buChar char="ü"/>
              </a:pPr>
              <a:r>
                <a:rPr lang="el-GR" dirty="0" smtClean="0"/>
                <a:t>προσδοκώμενα </a:t>
              </a:r>
            </a:p>
            <a:p>
              <a:r>
                <a:rPr lang="el-GR" dirty="0" smtClean="0"/>
                <a:t>μαθησιακά   αποτελέσματα</a:t>
              </a:r>
            </a:p>
            <a:p>
              <a:pPr>
                <a:buFont typeface="Wingdings" pitchFamily="2" charset="2"/>
                <a:buChar char="ü"/>
              </a:pPr>
              <a:r>
                <a:rPr lang="el-GR" dirty="0" smtClean="0"/>
                <a:t>δομή</a:t>
              </a:r>
            </a:p>
            <a:p>
              <a:pPr>
                <a:buFont typeface="Wingdings" pitchFamily="2" charset="2"/>
                <a:buChar char="ü"/>
              </a:pPr>
              <a:r>
                <a:rPr lang="el-GR" dirty="0" smtClean="0"/>
                <a:t>βιβλιογραφία</a:t>
              </a:r>
              <a:endParaRPr lang="el-GR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1981200"/>
              <a:ext cx="1104900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26 - Εικόνα" descr="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339754">
              <a:off x="1832751" y="2823351"/>
              <a:ext cx="688467" cy="688467"/>
            </a:xfrm>
            <a:prstGeom prst="rect">
              <a:avLst/>
            </a:prstGeom>
          </p:spPr>
        </p:pic>
      </p:grpSp>
      <p:grpSp>
        <p:nvGrpSpPr>
          <p:cNvPr id="18" name="17 - Ομάδα"/>
          <p:cNvGrpSpPr/>
          <p:nvPr/>
        </p:nvGrpSpPr>
        <p:grpSpPr>
          <a:xfrm>
            <a:off x="4572000" y="1981200"/>
            <a:ext cx="4267200" cy="4432682"/>
            <a:chOff x="4572000" y="1981200"/>
            <a:chExt cx="4267200" cy="443268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4038600"/>
              <a:ext cx="4199109" cy="2375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" name="16 - Ομάδα"/>
            <p:cNvGrpSpPr/>
            <p:nvPr/>
          </p:nvGrpSpPr>
          <p:grpSpPr>
            <a:xfrm>
              <a:off x="5181600" y="1981200"/>
              <a:ext cx="3657600" cy="1981200"/>
              <a:chOff x="5181600" y="1981200"/>
              <a:chExt cx="3657600" cy="1981200"/>
            </a:xfrm>
          </p:grpSpPr>
          <p:sp>
            <p:nvSpPr>
              <p:cNvPr id="24" name="23 - TextBox"/>
              <p:cNvSpPr txBox="1"/>
              <p:nvPr/>
            </p:nvSpPr>
            <p:spPr>
              <a:xfrm>
                <a:off x="5334000" y="2057400"/>
                <a:ext cx="1752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 smtClean="0"/>
                  <a:t>Μονοπάτι της γνώσης</a:t>
                </a:r>
                <a:endParaRPr lang="el-GR" dirty="0"/>
              </a:p>
            </p:txBody>
          </p:sp>
          <p:sp>
            <p:nvSpPr>
              <p:cNvPr id="26" name="25 - TextBox"/>
              <p:cNvSpPr txBox="1"/>
              <p:nvPr/>
            </p:nvSpPr>
            <p:spPr>
              <a:xfrm>
                <a:off x="5181600" y="3500735"/>
                <a:ext cx="3657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8 διδακτικές ενότητες</a:t>
                </a:r>
                <a:endParaRPr lang="el-GR" b="1" dirty="0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34200" y="1981200"/>
                <a:ext cx="1247775" cy="1009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" name="27 - Εικόνα" descr="1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5260246" flipH="1">
                <a:off x="6099952" y="2899551"/>
                <a:ext cx="688467" cy="688467"/>
              </a:xfrm>
              <a:prstGeom prst="rect">
                <a:avLst/>
              </a:prstGeom>
            </p:spPr>
          </p:pic>
        </p:grpSp>
      </p:grpSp>
      <p:sp>
        <p:nvSpPr>
          <p:cNvPr id="14" name="Τίτλος 1"/>
          <p:cNvSpPr txBox="1">
            <a:spLocks/>
          </p:cNvSpPr>
          <p:nvPr/>
        </p:nvSpPr>
        <p:spPr>
          <a:xfrm>
            <a:off x="1219200" y="548680"/>
            <a:ext cx="7696200" cy="76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4. </a:t>
            </a:r>
            <a:r>
              <a:rPr lang="el-GR" sz="3600" dirty="0" smtClean="0">
                <a:ea typeface="+mj-ea"/>
                <a:cs typeface="Times New Roman" pitchFamily="18" charset="0"/>
              </a:rPr>
              <a:t>Παραγόμενο εκπαιδευτικό υλικό 4/22</a:t>
            </a:r>
            <a:r>
              <a:rPr kumimoji="0" lang="el-G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14740</TotalTime>
  <Words>1462</Words>
  <Application>Microsoft Office PowerPoint</Application>
  <PresentationFormat>Προβολή στην οθόνη (4:3)</PresentationFormat>
  <Paragraphs>303</Paragraphs>
  <Slides>50</Slides>
  <Notes>49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1" baseType="lpstr">
      <vt:lpstr>Θέμα του Office</vt:lpstr>
      <vt:lpstr>Σχεδιασμός, ανάπτυξη και υλοποίηση εκπαιδευτικού υλικού με τη χρήση των νέων τεχνολογιών με θέμα: η διαθεματική προσέγγιση της διδασκαλίας  της Κυκλοφοριακής Αγωγής στο Δημοτικό Σχολείο</vt:lpstr>
      <vt:lpstr>1. Σκοπός </vt:lpstr>
      <vt:lpstr>2. Δομή της εργασίας</vt:lpstr>
      <vt:lpstr>3. Θεωρητικό Πλαίσιο 1/2 </vt:lpstr>
      <vt:lpstr>3. Θεωρητικό Πλαίσιο 2/2 </vt:lpstr>
      <vt:lpstr> 7α. Παραγόμενο εκπαιδευτικό υλικό (2-3 διαφάνειες)                                                                </vt:lpstr>
      <vt:lpstr>Διαφάνεια 7</vt:lpstr>
      <vt:lpstr> 7α. Παραγόμενο εκπαιδευτικό υλικό (2-3 διαφάνειες)                                                                </vt:lpstr>
      <vt:lpstr> 7α. Παραγόμενο εκπαιδευτικό υλικό (2-3 διαφάνειες)                                                                </vt:lpstr>
      <vt:lpstr>Διαφάνεια 10</vt:lpstr>
      <vt:lpstr> 7α. Παραγόμενο εκπαιδευτικό υλικό (2-3 διαφάνειες)                                                                </vt:lpstr>
      <vt:lpstr>Διαφάνεια 12</vt:lpstr>
      <vt:lpstr> 7α. Παραγόμενο εκπαιδευτικό υλικό (2-3 διαφάνειες)                                                                </vt:lpstr>
      <vt:lpstr>Διαφάνεια 14</vt:lpstr>
      <vt:lpstr>Διαφάνεια 15</vt:lpstr>
      <vt:lpstr> 7α. Παραγόμενο εκπαιδευτικό υλικό (2-3 διαφάνειες)                                                                </vt:lpstr>
      <vt:lpstr>Διαφάνεια 17</vt:lpstr>
      <vt:lpstr> 7α. Παραγόμενο εκπαιδευτικό υλικό (2-3 διαφάνειες)                                                                </vt:lpstr>
      <vt:lpstr> 7α. Παραγόμενο εκπαιδευτικό υλικό (2-3 διαφάνειες)                                                                </vt:lpstr>
      <vt:lpstr> 7α. Παραγόμενο εκπαιδευτικό υλικό (2-3 διαφάνειες)                                                                </vt:lpstr>
      <vt:lpstr> 7α. Παραγόμενο εκπαιδευτικό υλικό (2-3 διαφάνειες)                                                                </vt:lpstr>
      <vt:lpstr> 7α. Παραγόμενο εκπαιδευτικό υλικό (2-3 διαφάνειες)                                                                </vt:lpstr>
      <vt:lpstr> 7α. Παραγόμενο εκπαιδευτικό υλικό (2-3 διαφάνειες)                                                                </vt:lpstr>
      <vt:lpstr> 7α. Παραγόμενο εκπαιδευτικό υλικό (2-3 διαφάνειες)                                                                </vt:lpstr>
      <vt:lpstr>Διαφάνεια 25</vt:lpstr>
      <vt:lpstr>Διαφάνεια 26</vt:lpstr>
      <vt:lpstr>Διαφάνεια 27</vt:lpstr>
      <vt:lpstr>5. Ερευνητικά Ερωτήματα 1/2</vt:lpstr>
      <vt:lpstr>5. Ερευνητικά Ερωτήματα 2/2</vt:lpstr>
      <vt:lpstr>6. Μεθοδολογία 1/3</vt:lpstr>
      <vt:lpstr>6. Μεθοδολογία 2/3</vt:lpstr>
      <vt:lpstr>6. Μεθοδολογία 3/3</vt:lpstr>
      <vt:lpstr>7.Αποτελέσματα 1/10</vt:lpstr>
      <vt:lpstr>7.Αποτελέσματα 2/10</vt:lpstr>
      <vt:lpstr>8.Αποτελέσματα 3/10</vt:lpstr>
      <vt:lpstr>8.Αποτελέσματα 4/10</vt:lpstr>
      <vt:lpstr>8.Αποτελέσματα 5/10  </vt:lpstr>
      <vt:lpstr>8.Αποτελέσματα 6/10</vt:lpstr>
      <vt:lpstr>8.Αποτελέσματα – 7/10  </vt:lpstr>
      <vt:lpstr>8.Αποτελέσματα – 8/10 </vt:lpstr>
      <vt:lpstr>8.Αποτελέσματα 9/10</vt:lpstr>
      <vt:lpstr>8.Αποτελέσματα 10/13</vt:lpstr>
      <vt:lpstr>8.Αποτελέσματα – 11/13</vt:lpstr>
      <vt:lpstr>8.Αποτελέσματα – 12/13</vt:lpstr>
      <vt:lpstr>8.Αποτελέσματα – 13/13</vt:lpstr>
      <vt:lpstr>9. Μεθοδολογικοί περιορισμοί 1/1</vt:lpstr>
      <vt:lpstr>10. Συμπεράσματα 1/3 </vt:lpstr>
      <vt:lpstr>10. Συμπεράσματα 2/3 </vt:lpstr>
      <vt:lpstr>10. Συμπεράσματα 3/3 </vt:lpstr>
      <vt:lpstr>Διαφάνεια 50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$</dc:creator>
  <cp:lastModifiedBy>Chariklia Voura</cp:lastModifiedBy>
  <cp:revision>1821</cp:revision>
  <dcterms:created xsi:type="dcterms:W3CDTF">2003-10-16T17:37:47Z</dcterms:created>
  <dcterms:modified xsi:type="dcterms:W3CDTF">2023-12-05T19:13:17Z</dcterms:modified>
</cp:coreProperties>
</file>