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70" r:id="rId1"/>
  </p:sldMasterIdLst>
  <p:notesMasterIdLst>
    <p:notesMasterId r:id="rId28"/>
  </p:notesMasterIdLst>
  <p:sldIdLst>
    <p:sldId id="1482" r:id="rId2"/>
    <p:sldId id="2041" r:id="rId3"/>
    <p:sldId id="2013" r:id="rId4"/>
    <p:sldId id="2021" r:id="rId5"/>
    <p:sldId id="2014" r:id="rId6"/>
    <p:sldId id="2020" r:id="rId7"/>
    <p:sldId id="2012" r:id="rId8"/>
    <p:sldId id="2024" r:id="rId9"/>
    <p:sldId id="2016" r:id="rId10"/>
    <p:sldId id="2025" r:id="rId11"/>
    <p:sldId id="2026" r:id="rId12"/>
    <p:sldId id="2022" r:id="rId13"/>
    <p:sldId id="2027" r:id="rId14"/>
    <p:sldId id="2028" r:id="rId15"/>
    <p:sldId id="2029" r:id="rId16"/>
    <p:sldId id="2030" r:id="rId17"/>
    <p:sldId id="2031" r:id="rId18"/>
    <p:sldId id="2032" r:id="rId19"/>
    <p:sldId id="2015" r:id="rId20"/>
    <p:sldId id="2017" r:id="rId21"/>
    <p:sldId id="2033" r:id="rId22"/>
    <p:sldId id="2018" r:id="rId23"/>
    <p:sldId id="2039" r:id="rId24"/>
    <p:sldId id="2040" r:id="rId25"/>
    <p:sldId id="2042" r:id="rId26"/>
    <p:sldId id="2019" r:id="rId27"/>
  </p:sldIdLst>
  <p:sldSz cx="9144000" cy="6858000" type="screen4x3"/>
  <p:notesSz cx="6858000" cy="9734550"/>
  <p:defaultTextStyle>
    <a:defPPr>
      <a:defRPr lang="de-DE"/>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viewer" initials="RV" lastIdx="2" clrIdx="0">
    <p:extLst>
      <p:ext uri="{19B8F6BF-5375-455C-9EA6-DF929625EA0E}">
        <p15:presenceInfo xmlns:p15="http://schemas.microsoft.com/office/powerpoint/2012/main" userId="review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CAF"/>
    <a:srgbClr val="EDBE9B"/>
    <a:srgbClr val="931B1B"/>
    <a:srgbClr val="00FFFF"/>
    <a:srgbClr val="FF3399"/>
    <a:srgbClr val="808080"/>
    <a:srgbClr val="FFA54B"/>
    <a:srgbClr val="FFFFCC"/>
    <a:srgbClr val="ADDB7B"/>
    <a:srgbClr val="F4F6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58" autoAdjust="0"/>
    <p:restoredTop sz="89528" autoAdjust="0"/>
  </p:normalViewPr>
  <p:slideViewPr>
    <p:cSldViewPr>
      <p:cViewPr varScale="1">
        <p:scale>
          <a:sx n="77" d="100"/>
          <a:sy n="77" d="100"/>
        </p:scale>
        <p:origin x="660" y="84"/>
      </p:cViewPr>
      <p:guideLst>
        <p:guide orient="horz" pos="2160"/>
        <p:guide pos="2880"/>
      </p:guideLst>
    </p:cSldViewPr>
  </p:slideViewPr>
  <p:outlineViewPr>
    <p:cViewPr>
      <p:scale>
        <a:sx n="75" d="100"/>
        <a:sy n="75" d="100"/>
      </p:scale>
      <p:origin x="0" y="89592"/>
    </p:cViewPr>
  </p:outlineViewPr>
  <p:notesTextViewPr>
    <p:cViewPr>
      <p:scale>
        <a:sx n="100" d="100"/>
        <a:sy n="100" d="100"/>
      </p:scale>
      <p:origin x="0" y="0"/>
    </p:cViewPr>
  </p:notesTextViewPr>
  <p:sorterViewPr>
    <p:cViewPr>
      <p:scale>
        <a:sx n="100" d="100"/>
        <a:sy n="100" d="100"/>
      </p:scale>
      <p:origin x="0" y="2550"/>
    </p:cViewPr>
  </p:sorterViewPr>
  <p:notesViewPr>
    <p:cSldViewPr>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l-GR"/>
          </a:p>
        </p:txBody>
      </p:sp>
      <p:sp>
        <p:nvSpPr>
          <p:cNvPr id="278531"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l-GR"/>
          </a:p>
        </p:txBody>
      </p:sp>
      <p:sp>
        <p:nvSpPr>
          <p:cNvPr id="71684" name="Rectangle 4"/>
          <p:cNvSpPr>
            <a:spLocks noGrp="1" noRot="1" noChangeAspect="1" noChangeArrowheads="1" noTextEdit="1"/>
          </p:cNvSpPr>
          <p:nvPr>
            <p:ph type="sldImg" idx="2"/>
          </p:nvPr>
        </p:nvSpPr>
        <p:spPr bwMode="auto">
          <a:xfrm>
            <a:off x="996950" y="730250"/>
            <a:ext cx="4864100" cy="3649663"/>
          </a:xfrm>
          <a:prstGeom prst="rect">
            <a:avLst/>
          </a:prstGeom>
          <a:noFill/>
          <a:ln w="9525">
            <a:solidFill>
              <a:srgbClr val="000000"/>
            </a:solidFill>
            <a:miter lim="800000"/>
            <a:headEnd/>
            <a:tailEnd/>
          </a:ln>
        </p:spPr>
      </p:sp>
      <p:sp>
        <p:nvSpPr>
          <p:cNvPr id="278533" name="Rectangle 5"/>
          <p:cNvSpPr>
            <a:spLocks noGrp="1" noChangeArrowheads="1"/>
          </p:cNvSpPr>
          <p:nvPr>
            <p:ph type="body" sz="quarter" idx="3"/>
          </p:nvPr>
        </p:nvSpPr>
        <p:spPr bwMode="auto">
          <a:xfrm>
            <a:off x="685800" y="4624388"/>
            <a:ext cx="5486400" cy="43799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278534" name="Rectangle 6"/>
          <p:cNvSpPr>
            <a:spLocks noGrp="1" noChangeArrowheads="1"/>
          </p:cNvSpPr>
          <p:nvPr>
            <p:ph type="ftr" sz="quarter" idx="4"/>
          </p:nvPr>
        </p:nvSpPr>
        <p:spPr bwMode="auto">
          <a:xfrm>
            <a:off x="0"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l-GR"/>
          </a:p>
        </p:txBody>
      </p:sp>
      <p:sp>
        <p:nvSpPr>
          <p:cNvPr id="278535" name="Rectangle 7"/>
          <p:cNvSpPr>
            <a:spLocks noGrp="1" noChangeArrowheads="1"/>
          </p:cNvSpPr>
          <p:nvPr>
            <p:ph type="sldNum" sz="quarter" idx="5"/>
          </p:nvPr>
        </p:nvSpPr>
        <p:spPr bwMode="auto">
          <a:xfrm>
            <a:off x="3884613" y="9245600"/>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68C96-3D9B-4CEA-82D6-5318AA7F4D69}" type="slidenum">
              <a:rPr lang="el-GR"/>
              <a:pPr>
                <a:defRPr/>
              </a:pPr>
              <a:t>‹#›</a:t>
            </a:fld>
            <a:endParaRPr lang="el-GR"/>
          </a:p>
        </p:txBody>
      </p:sp>
    </p:spTree>
    <p:extLst>
      <p:ext uri="{BB962C8B-B14F-4D97-AF65-F5344CB8AC3E}">
        <p14:creationId xmlns:p14="http://schemas.microsoft.com/office/powerpoint/2010/main" val="27401702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pPr>
              <a:defRPr/>
            </a:pPr>
            <a:fld id="{08568C96-3D9B-4CEA-82D6-5318AA7F4D69}" type="slidenum">
              <a:rPr lang="el-GR" smtClean="0"/>
              <a:pPr>
                <a:defRPr/>
              </a:pPr>
              <a:t>1</a:t>
            </a:fld>
            <a:endParaRPr lang="el-GR"/>
          </a:p>
        </p:txBody>
      </p:sp>
    </p:spTree>
    <p:extLst>
      <p:ext uri="{BB962C8B-B14F-4D97-AF65-F5344CB8AC3E}">
        <p14:creationId xmlns:p14="http://schemas.microsoft.com/office/powerpoint/2010/main" val="130392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143000" y="784188"/>
            <a:ext cx="6858000" cy="2387600"/>
          </a:xfrm>
        </p:spPr>
        <p:txBody>
          <a:bodyPr anchor="b">
            <a:normAutofit/>
          </a:bodyPr>
          <a:lstStyle>
            <a:lvl1pPr algn="ctr">
              <a:defRPr sz="6000" b="1"/>
            </a:lvl1pPr>
          </a:lstStyle>
          <a:p>
            <a:r>
              <a:rPr lang="el-GR" dirty="0"/>
              <a:t>Στυλ κύριου τίτλου</a:t>
            </a:r>
          </a:p>
        </p:txBody>
      </p:sp>
      <p:sp>
        <p:nvSpPr>
          <p:cNvPr id="3" name="Υπότιτλος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κύριου υπότιτλου</a:t>
            </a:r>
          </a:p>
        </p:txBody>
      </p:sp>
      <p:sp>
        <p:nvSpPr>
          <p:cNvPr id="4" name="Θέση ημερομηνίας 3"/>
          <p:cNvSpPr>
            <a:spLocks noGrp="1"/>
          </p:cNvSpPr>
          <p:nvPr>
            <p:ph type="dt" sz="half" idx="10"/>
          </p:nvPr>
        </p:nvSpPr>
        <p:spPr/>
        <p:txBody>
          <a:bodyPr/>
          <a:lstStyle/>
          <a:p>
            <a:pPr>
              <a:defRPr/>
            </a:pPr>
            <a:endParaRPr lang="de-DE"/>
          </a:p>
        </p:txBody>
      </p:sp>
      <p:sp>
        <p:nvSpPr>
          <p:cNvPr id="5" name="Θέση υποσέλιδου 4"/>
          <p:cNvSpPr>
            <a:spLocks noGrp="1"/>
          </p:cNvSpPr>
          <p:nvPr>
            <p:ph type="ftr" sz="quarter" idx="11"/>
          </p:nvPr>
        </p:nvSpPr>
        <p:spPr/>
        <p:txBody>
          <a:bodyPr/>
          <a:lstStyle/>
          <a:p>
            <a:pPr>
              <a:defRPr/>
            </a:pPr>
            <a:endParaRPr lang="de-DE"/>
          </a:p>
        </p:txBody>
      </p:sp>
      <p:sp>
        <p:nvSpPr>
          <p:cNvPr id="6" name="Θέση αριθμού διαφάνειας 5"/>
          <p:cNvSpPr>
            <a:spLocks noGrp="1"/>
          </p:cNvSpPr>
          <p:nvPr>
            <p:ph type="sldNum" sz="quarter" idx="12"/>
          </p:nvPr>
        </p:nvSpPr>
        <p:spPr/>
        <p:txBody>
          <a:bodyPr/>
          <a:lstStyle/>
          <a:p>
            <a:pPr>
              <a:defRPr/>
            </a:pPr>
            <a:fld id="{AA02484D-3F63-488A-990A-36E3F22D10C7}" type="slidenum">
              <a:rPr lang="de-DE" smtClean="0"/>
              <a:pPr>
                <a:defRPr/>
              </a:pPr>
              <a:t>‹#›</a:t>
            </a:fld>
            <a:endParaRPr lang="de-DE"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sp>
        <p:nvSpPr>
          <p:cNvPr id="9" name="Ορθογώνιο 8"/>
          <p:cNvSpPr/>
          <p:nvPr userDrawn="1"/>
        </p:nvSpPr>
        <p:spPr>
          <a:xfrm>
            <a:off x="467544" y="764704"/>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Πεντάγωνο 9"/>
          <p:cNvSpPr/>
          <p:nvPr userDrawn="1"/>
        </p:nvSpPr>
        <p:spPr>
          <a:xfrm>
            <a:off x="467544" y="2316163"/>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131247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κατακόρυφου κειμένου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DE9A7C16-FAF2-2C41-B697-563997C522AD}" type="datetimeFigureOut">
              <a:rPr lang="en-US" smtClean="0"/>
              <a:pPr/>
              <a:t>12/10/2023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066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43675" y="365125"/>
            <a:ext cx="1971675" cy="5811838"/>
          </a:xfrm>
        </p:spPr>
        <p:txBody>
          <a:bodyPr vert="eaVert"/>
          <a:lstStyle/>
          <a:p>
            <a:r>
              <a:rPr lang="el-GR"/>
              <a:t>Στυλ κύριου τίτλου</a:t>
            </a:r>
          </a:p>
        </p:txBody>
      </p:sp>
      <p:sp>
        <p:nvSpPr>
          <p:cNvPr id="3" name="Θέση κατακόρυφου κειμένου 2"/>
          <p:cNvSpPr>
            <a:spLocks noGrp="1"/>
          </p:cNvSpPr>
          <p:nvPr>
            <p:ph type="body" orient="vert" idx="1"/>
          </p:nvPr>
        </p:nvSpPr>
        <p:spPr>
          <a:xfrm>
            <a:off x="628650" y="365125"/>
            <a:ext cx="5800725" cy="5811838"/>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10"/>
          </p:nvPr>
        </p:nvSpPr>
        <p:spPr/>
        <p:txBody>
          <a:bodyPr/>
          <a:lstStyle/>
          <a:p>
            <a:fld id="{0A19D9EA-0687-604F-B97A-763B6765DF9F}" type="datetimeFigureOut">
              <a:rPr lang="en-US" smtClean="0"/>
              <a:pPr/>
              <a:t>12/10/2023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5731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lvl1pPr>
              <a:lnSpc>
                <a:spcPct val="150000"/>
              </a:lnSpc>
              <a:defRPr sz="4400"/>
            </a:lvl1pPr>
            <a:lvl2pPr>
              <a:lnSpc>
                <a:spcPct val="150000"/>
              </a:lnSpc>
              <a:defRPr sz="4000"/>
            </a:lvl2pPr>
            <a:lvl3pPr>
              <a:lnSpc>
                <a:spcPct val="150000"/>
              </a:lnSpc>
              <a:defRPr sz="3200"/>
            </a:lvl3pPr>
            <a:lvl4pPr>
              <a:lnSpc>
                <a:spcPct val="150000"/>
              </a:lnSpc>
              <a:defRPr sz="2800"/>
            </a:lvl4pPr>
            <a:lvl5pPr>
              <a:lnSpc>
                <a:spcPct val="150000"/>
              </a:lnSpc>
              <a:defRPr sz="2800"/>
            </a:lvl5pPr>
          </a:lstStyle>
          <a:p>
            <a:pPr lvl="0"/>
            <a:r>
              <a:rPr lang="el-GR" dirty="0"/>
              <a:t>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p:cNvSpPr>
            <a:spLocks noGrp="1"/>
          </p:cNvSpPr>
          <p:nvPr>
            <p:ph type="dt" sz="half" idx="10"/>
          </p:nvPr>
        </p:nvSpPr>
        <p:spPr/>
        <p:txBody>
          <a:bodyPr/>
          <a:lstStyle/>
          <a:p>
            <a:r>
              <a:rPr lang="el-GR"/>
              <a:t>2016</a:t>
            </a:r>
            <a:endParaRPr lang="en-US" dirty="0"/>
          </a:p>
        </p:txBody>
      </p:sp>
      <p:sp>
        <p:nvSpPr>
          <p:cNvPr id="5" name="Θέση υποσέλιδου 4"/>
          <p:cNvSpPr>
            <a:spLocks noGrp="1"/>
          </p:cNvSpPr>
          <p:nvPr>
            <p:ph type="ftr" sz="quarter" idx="11"/>
          </p:nvPr>
        </p:nvSpPr>
        <p:spPr/>
        <p:txBody>
          <a:bodyPr/>
          <a:lstStyle/>
          <a:p>
            <a:r>
              <a:rPr lang="el-GR"/>
              <a:t>Δρ Χαράλαμπος Μουζάκης</a:t>
            </a:r>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
        <p:nvSpPr>
          <p:cNvPr id="7" name="Rectangle 61"/>
          <p:cNvSpPr/>
          <p:nvPr userDrawn="1"/>
        </p:nvSpPr>
        <p:spPr>
          <a:xfrm>
            <a:off x="0" y="0"/>
            <a:ext cx="467544" cy="6858000"/>
          </a:xfrm>
          <a:prstGeom prst="rect">
            <a:avLst/>
          </a:prstGeom>
          <a:solidFill>
            <a:srgbClr val="931B1B"/>
          </a:solidFill>
          <a:ln>
            <a:noFill/>
          </a:ln>
          <a:effectLst/>
        </p:spPr>
        <p:style>
          <a:lnRef idx="1">
            <a:schemeClr val="accent1"/>
          </a:lnRef>
          <a:fillRef idx="3">
            <a:schemeClr val="accent1"/>
          </a:fillRef>
          <a:effectRef idx="2">
            <a:schemeClr val="accent1"/>
          </a:effectRef>
          <a:fontRef idx="minor">
            <a:schemeClr val="lt1"/>
          </a:fontRef>
        </p:style>
      </p:sp>
      <p:cxnSp>
        <p:nvCxnSpPr>
          <p:cNvPr id="8" name="15 - Ευθεία γραμμή σύνδεσης"/>
          <p:cNvCxnSpPr/>
          <p:nvPr userDrawn="1"/>
        </p:nvCxnSpPr>
        <p:spPr bwMode="auto">
          <a:xfrm>
            <a:off x="1522058" y="119439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userDrawn="1"/>
        </p:nvCxnSpPr>
        <p:spPr bwMode="auto">
          <a:xfrm>
            <a:off x="467544" y="6453336"/>
            <a:ext cx="8476309" cy="19555"/>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11" name="Ορθογώνιο 10"/>
          <p:cNvSpPr/>
          <p:nvPr userDrawn="1"/>
        </p:nvSpPr>
        <p:spPr>
          <a:xfrm>
            <a:off x="467544" y="628501"/>
            <a:ext cx="576064"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Πεντάγωνο 11"/>
          <p:cNvSpPr/>
          <p:nvPr userDrawn="1"/>
        </p:nvSpPr>
        <p:spPr>
          <a:xfrm>
            <a:off x="467544" y="603852"/>
            <a:ext cx="675456" cy="792088"/>
          </a:xfrm>
          <a:prstGeom prst="homePlat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1"/>
          <p:cNvSpPr>
            <a:spLocks noGrp="1"/>
          </p:cNvSpPr>
          <p:nvPr>
            <p:ph type="title"/>
          </p:nvPr>
        </p:nvSpPr>
        <p:spPr>
          <a:xfrm>
            <a:off x="1143000" y="365127"/>
            <a:ext cx="7372350" cy="1075390"/>
          </a:xfrm>
        </p:spPr>
        <p:txBody>
          <a:bodyPr>
            <a:normAutofit/>
          </a:bodyPr>
          <a:lstStyle>
            <a:lvl1pPr>
              <a:defRPr sz="4400" b="1"/>
            </a:lvl1pPr>
          </a:lstStyle>
          <a:p>
            <a:r>
              <a:rPr lang="el-GR" dirty="0"/>
              <a:t>Στυλ κύριου τίτλου</a:t>
            </a:r>
          </a:p>
        </p:txBody>
      </p:sp>
    </p:spTree>
    <p:extLst>
      <p:ext uri="{BB962C8B-B14F-4D97-AF65-F5344CB8AC3E}">
        <p14:creationId xmlns:p14="http://schemas.microsoft.com/office/powerpoint/2010/main" val="3989857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23888" y="1709739"/>
            <a:ext cx="7886700" cy="2852737"/>
          </a:xfrm>
        </p:spPr>
        <p:txBody>
          <a:bodyPr anchor="b"/>
          <a:lstStyle>
            <a:lvl1pPr>
              <a:defRPr sz="4500"/>
            </a:lvl1pPr>
          </a:lstStyle>
          <a:p>
            <a:r>
              <a:rPr lang="el-GR"/>
              <a:t>Στυλ κύριου τίτλου</a:t>
            </a:r>
          </a:p>
        </p:txBody>
      </p:sp>
      <p:sp>
        <p:nvSpPr>
          <p:cNvPr id="3" name="Θέση κειμένου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l-GR"/>
              <a:t>Στυλ υποδείγματος κειμένου</a:t>
            </a:r>
          </a:p>
        </p:txBody>
      </p:sp>
      <p:sp>
        <p:nvSpPr>
          <p:cNvPr id="4" name="Θέση ημερομηνίας 3"/>
          <p:cNvSpPr>
            <a:spLocks noGrp="1"/>
          </p:cNvSpPr>
          <p:nvPr>
            <p:ph type="dt" sz="half" idx="10"/>
          </p:nvPr>
        </p:nvSpPr>
        <p:spPr/>
        <p:txBody>
          <a:bodyPr/>
          <a:lstStyle/>
          <a:p>
            <a:fld id="{DABB9B27-4D02-2940-AED5-BC8F2B3B1507}" type="datetimeFigureOut">
              <a:rPr lang="en-US" smtClean="0"/>
              <a:pPr/>
              <a:t>12/10/2023</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158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περιεχομένου 2"/>
          <p:cNvSpPr>
            <a:spLocks noGrp="1"/>
          </p:cNvSpPr>
          <p:nvPr>
            <p:ph sz="half" idx="1"/>
          </p:nvPr>
        </p:nvSpPr>
        <p:spPr>
          <a:xfrm>
            <a:off x="6286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half" idx="2"/>
          </p:nvPr>
        </p:nvSpPr>
        <p:spPr>
          <a:xfrm>
            <a:off x="4629150" y="1825625"/>
            <a:ext cx="3886200" cy="435133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p:cNvSpPr>
            <a:spLocks noGrp="1"/>
          </p:cNvSpPr>
          <p:nvPr>
            <p:ph type="dt" sz="half" idx="10"/>
          </p:nvPr>
        </p:nvSpPr>
        <p:spPr/>
        <p:txBody>
          <a:bodyPr/>
          <a:lstStyle/>
          <a:p>
            <a:fld id="{04CF7878-2C98-7449-BB8F-764A5EA8E558}" type="datetimeFigureOut">
              <a:rPr lang="en-US" smtClean="0"/>
              <a:pPr/>
              <a:t>12/10/2023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48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365126"/>
            <a:ext cx="7886700" cy="1325563"/>
          </a:xfrm>
        </p:spPr>
        <p:txBody>
          <a:bodyPr/>
          <a:lstStyle/>
          <a:p>
            <a:r>
              <a:rPr lang="el-GR"/>
              <a:t>Στυλ κύριου τίτλου</a:t>
            </a:r>
          </a:p>
        </p:txBody>
      </p:sp>
      <p:sp>
        <p:nvSpPr>
          <p:cNvPr id="3" name="Θέση κειμένου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4" name="Θέση περιεχομένου 3"/>
          <p:cNvSpPr>
            <a:spLocks noGrp="1"/>
          </p:cNvSpPr>
          <p:nvPr>
            <p:ph sz="half" idx="2"/>
          </p:nvPr>
        </p:nvSpPr>
        <p:spPr>
          <a:xfrm>
            <a:off x="629842" y="2505075"/>
            <a:ext cx="3868340"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Στυλ υποδείγματος κειμένου</a:t>
            </a:r>
          </a:p>
        </p:txBody>
      </p:sp>
      <p:sp>
        <p:nvSpPr>
          <p:cNvPr id="6" name="Θέση περιεχομένου 5"/>
          <p:cNvSpPr>
            <a:spLocks noGrp="1"/>
          </p:cNvSpPr>
          <p:nvPr>
            <p:ph sz="quarter" idx="4"/>
          </p:nvPr>
        </p:nvSpPr>
        <p:spPr>
          <a:xfrm>
            <a:off x="4629150" y="2505075"/>
            <a:ext cx="3887391" cy="36845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p:cNvSpPr>
            <a:spLocks noGrp="1"/>
          </p:cNvSpPr>
          <p:nvPr>
            <p:ph type="dt" sz="half" idx="10"/>
          </p:nvPr>
        </p:nvSpPr>
        <p:spPr/>
        <p:txBody>
          <a:bodyPr/>
          <a:lstStyle/>
          <a:p>
            <a:fld id="{E6D2F403-9584-1749-B6AB-5E1C5F94527C}" type="datetimeFigureOut">
              <a:rPr lang="en-US" smtClean="0"/>
              <a:pPr/>
              <a:t>12/10/2023</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13968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p>
        </p:txBody>
      </p:sp>
      <p:sp>
        <p:nvSpPr>
          <p:cNvPr id="3" name="Θέση ημερομηνίας 2"/>
          <p:cNvSpPr>
            <a:spLocks noGrp="1"/>
          </p:cNvSpPr>
          <p:nvPr>
            <p:ph type="dt" sz="half" idx="10"/>
          </p:nvPr>
        </p:nvSpPr>
        <p:spPr/>
        <p:txBody>
          <a:bodyPr/>
          <a:lstStyle/>
          <a:p>
            <a:fld id="{A58C0351-EB03-5444-BA93-B7E778374E24}" type="datetimeFigureOut">
              <a:rPr lang="en-US" smtClean="0"/>
              <a:pPr/>
              <a:t>12/10/2023</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263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A7EADB90-FF7E-5041-AB9F-1BC0957AB829}" type="datetimeFigureOut">
              <a:rPr lang="en-US" smtClean="0"/>
              <a:pPr/>
              <a:t>12/10/2023</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3426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περιεχομένου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C1EB8CB6-48D8-4E47-B0D3-B56230F429D0}" type="datetimeFigureOut">
              <a:rPr lang="en-US" smtClean="0"/>
              <a:pPr/>
              <a:t>12/10/2023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742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629841" y="457200"/>
            <a:ext cx="2949178" cy="1600200"/>
          </a:xfrm>
        </p:spPr>
        <p:txBody>
          <a:bodyPr anchor="b"/>
          <a:lstStyle>
            <a:lvl1pPr>
              <a:defRPr sz="2400"/>
            </a:lvl1pPr>
          </a:lstStyle>
          <a:p>
            <a:r>
              <a:rPr lang="el-GR"/>
              <a:t>Στυλ κύριου τίτλου</a:t>
            </a:r>
          </a:p>
        </p:txBody>
      </p:sp>
      <p:sp>
        <p:nvSpPr>
          <p:cNvPr id="3" name="Θέση εικόνας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l-GR"/>
          </a:p>
        </p:txBody>
      </p:sp>
      <p:sp>
        <p:nvSpPr>
          <p:cNvPr id="4" name="Θέση κειμένου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l-GR"/>
              <a:t>Στυλ υποδείγματος κειμένου</a:t>
            </a:r>
          </a:p>
        </p:txBody>
      </p:sp>
      <p:sp>
        <p:nvSpPr>
          <p:cNvPr id="5" name="Θέση ημερομηνίας 4"/>
          <p:cNvSpPr>
            <a:spLocks noGrp="1"/>
          </p:cNvSpPr>
          <p:nvPr>
            <p:ph type="dt" sz="half" idx="10"/>
          </p:nvPr>
        </p:nvSpPr>
        <p:spPr/>
        <p:txBody>
          <a:bodyPr/>
          <a:lstStyle/>
          <a:p>
            <a:fld id="{4EF716D3-DCE8-CC45-8106-AE5DFCD073F9}" type="datetimeFigureOut">
              <a:rPr lang="en-US" smtClean="0"/>
              <a:pPr/>
              <a:t>12/10/2023</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325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D9FFFB4-400D-1240-AB24-6F86C96D4DFB}" type="datetimeFigureOut">
              <a:rPr lang="en-US" smtClean="0"/>
              <a:pPr/>
              <a:t>12/10/2023</a:t>
            </a:fld>
            <a:endParaRPr lang="en-US" dirty="0"/>
          </a:p>
        </p:txBody>
      </p:sp>
      <p:sp>
        <p:nvSpPr>
          <p:cNvPr id="5" name="Θέση υποσέλιδου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
        <p:nvSpPr>
          <p:cNvPr id="7" name="Freeform 8"/>
          <p:cNvSpPr/>
          <p:nvPr userDrawn="1"/>
        </p:nvSpPr>
        <p:spPr bwMode="auto">
          <a:xfrm>
            <a:off x="163906" y="796626"/>
            <a:ext cx="86598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Tree>
    <p:extLst>
      <p:ext uri="{BB962C8B-B14F-4D97-AF65-F5344CB8AC3E}">
        <p14:creationId xmlns:p14="http://schemas.microsoft.com/office/powerpoint/2010/main" val="1642712413"/>
      </p:ext>
    </p:extLst>
  </p:cSld>
  <p:clrMap bg1="lt1" tx1="dk1" bg2="lt2" tx2="dk2" accent1="accent1" accent2="accent2" accent3="accent3" accent4="accent4" accent5="accent5" accent6="accent6" hlink="hlink" folHlink="folHlink"/>
  <p:sldLayoutIdLst>
    <p:sldLayoutId id="2147484471" r:id="rId1"/>
    <p:sldLayoutId id="2147484472" r:id="rId2"/>
    <p:sldLayoutId id="2147484473" r:id="rId3"/>
    <p:sldLayoutId id="2147484474" r:id="rId4"/>
    <p:sldLayoutId id="2147484475" r:id="rId5"/>
    <p:sldLayoutId id="2147484476" r:id="rId6"/>
    <p:sldLayoutId id="2147484477" r:id="rId7"/>
    <p:sldLayoutId id="2147484478" r:id="rId8"/>
    <p:sldLayoutId id="2147484479" r:id="rId9"/>
    <p:sldLayoutId id="2147484480" r:id="rId10"/>
    <p:sldLayoutId id="214748448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l-G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7624" y="1084772"/>
            <a:ext cx="7636318" cy="1408124"/>
          </a:xfrm>
        </p:spPr>
        <p:style>
          <a:lnRef idx="2">
            <a:schemeClr val="accent4">
              <a:shade val="50000"/>
            </a:schemeClr>
          </a:lnRef>
          <a:fillRef idx="1">
            <a:schemeClr val="accent4"/>
          </a:fillRef>
          <a:effectRef idx="0">
            <a:schemeClr val="accent4"/>
          </a:effectRef>
          <a:fontRef idx="minor">
            <a:schemeClr val="lt1"/>
          </a:fontRef>
        </p:style>
        <p:txBody>
          <a:bodyPr>
            <a:noAutofit/>
          </a:bodyPr>
          <a:lstStyle/>
          <a:p>
            <a:r>
              <a:rPr lang="el-GR" sz="2400" dirty="0">
                <a:solidFill>
                  <a:srgbClr val="C00000"/>
                </a:solidFill>
                <a:latin typeface="Times New Roman" panose="02020603050405020304" pitchFamily="18" charset="0"/>
                <a:cs typeface="Times New Roman" panose="02020603050405020304" pitchFamily="18" charset="0"/>
              </a:rPr>
              <a:t>«Σχεδιασμός, υλοποίηση και αποτίμηση εκπαιδευτικού υλικού με τη μέθοδο της </a:t>
            </a:r>
            <a:r>
              <a:rPr lang="el-GR" sz="2400" dirty="0" err="1">
                <a:solidFill>
                  <a:srgbClr val="C00000"/>
                </a:solidFill>
                <a:latin typeface="Times New Roman" panose="02020603050405020304" pitchFamily="18" charset="0"/>
                <a:cs typeface="Times New Roman" panose="02020603050405020304" pitchFamily="18" charset="0"/>
              </a:rPr>
              <a:t>ΕξΑΕ</a:t>
            </a:r>
            <a:r>
              <a:rPr lang="el-GR" sz="2400" dirty="0">
                <a:solidFill>
                  <a:srgbClr val="C00000"/>
                </a:solidFill>
                <a:latin typeface="Times New Roman" panose="02020603050405020304" pitchFamily="18" charset="0"/>
                <a:cs typeface="Times New Roman" panose="02020603050405020304" pitchFamily="18" charset="0"/>
              </a:rPr>
              <a:t> για την εκπαίδευση ενηλίκων. Το παράδειγμα της εξ αποστάσεως διδασκαλίας της μεθόδου </a:t>
            </a:r>
            <a:r>
              <a:rPr lang="el-GR" sz="2400" dirty="0" err="1">
                <a:solidFill>
                  <a:srgbClr val="C00000"/>
                </a:solidFill>
                <a:latin typeface="Times New Roman" panose="02020603050405020304" pitchFamily="18" charset="0"/>
                <a:cs typeface="Times New Roman" panose="02020603050405020304" pitchFamily="18" charset="0"/>
              </a:rPr>
              <a:t>Pilates</a:t>
            </a:r>
            <a:r>
              <a:rPr lang="el-GR" sz="2400" dirty="0">
                <a:solidFill>
                  <a:srgbClr val="C00000"/>
                </a:solidFill>
                <a:latin typeface="Times New Roman" panose="02020603050405020304" pitchFamily="18" charset="0"/>
                <a:cs typeface="Times New Roman" panose="02020603050405020304" pitchFamily="18" charset="0"/>
              </a:rPr>
              <a:t> σε ενήλικες»</a:t>
            </a:r>
            <a:endParaRPr lang="el-GR" sz="2400" b="1" dirty="0">
              <a:solidFill>
                <a:srgbClr val="C00000"/>
              </a:solidFill>
              <a:latin typeface="Times New Roman" panose="02020603050405020304" pitchFamily="18" charset="0"/>
              <a:cs typeface="Times New Roman" panose="02020603050405020304" pitchFamily="18" charset="0"/>
            </a:endParaRPr>
          </a:p>
        </p:txBody>
      </p:sp>
      <p:cxnSp>
        <p:nvCxnSpPr>
          <p:cNvPr id="16" name="15 - Ευθεία γραμμή σύνδεσης"/>
          <p:cNvCxnSpPr/>
          <p:nvPr/>
        </p:nvCxnSpPr>
        <p:spPr bwMode="auto">
          <a:xfrm>
            <a:off x="1789760" y="1045383"/>
            <a:ext cx="7034182" cy="7353"/>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3081" name="11 - Ορθογώνιο"/>
          <p:cNvSpPr>
            <a:spLocks noChangeArrowheads="1"/>
          </p:cNvSpPr>
          <p:nvPr/>
        </p:nvSpPr>
        <p:spPr bwMode="auto">
          <a:xfrm>
            <a:off x="1604896" y="251187"/>
            <a:ext cx="7403909" cy="523220"/>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algn="ctr"/>
            <a:r>
              <a:rPr lang="el-GR" sz="1400" dirty="0">
                <a:latin typeface="Book Antiqua" panose="02040602050305030304" pitchFamily="18" charset="0"/>
              </a:rPr>
              <a:t>Πρόγραμμα Μεταπτυχιακών Σπουδών: </a:t>
            </a:r>
            <a:endParaRPr lang="en-US" sz="1400" dirty="0">
              <a:latin typeface="Book Antiqua" panose="02040602050305030304" pitchFamily="18" charset="0"/>
            </a:endParaRPr>
          </a:p>
          <a:p>
            <a:pPr algn="ctr"/>
            <a:r>
              <a:rPr lang="el-GR" sz="1400" dirty="0">
                <a:latin typeface="Book Antiqua" panose="02040602050305030304" pitchFamily="18" charset="0"/>
              </a:rPr>
              <a:t>«Επιστήμες της Αγωγής - Εξ Αποστάσεως Εκπαίδευση  με την χρήση των ΤΠΕ (e-</a:t>
            </a:r>
            <a:r>
              <a:rPr lang="el-GR" sz="1400" dirty="0" err="1">
                <a:latin typeface="Book Antiqua" panose="02040602050305030304" pitchFamily="18" charset="0"/>
              </a:rPr>
              <a:t>Learning</a:t>
            </a:r>
            <a:r>
              <a:rPr lang="el-GR" sz="1400" dirty="0">
                <a:latin typeface="Book Antiqua" panose="02040602050305030304" pitchFamily="18" charset="0"/>
              </a:rPr>
              <a:t>)»</a:t>
            </a:r>
            <a:endParaRPr lang="el-GR" sz="1200" dirty="0">
              <a:latin typeface="Book Antiqua" panose="02040602050305030304" pitchFamily="18" charset="0"/>
            </a:endParaRPr>
          </a:p>
        </p:txBody>
      </p:sp>
      <p:sp>
        <p:nvSpPr>
          <p:cNvPr id="11" name="Rectangle 1"/>
          <p:cNvSpPr>
            <a:spLocks noChangeArrowheads="1"/>
          </p:cNvSpPr>
          <p:nvPr/>
        </p:nvSpPr>
        <p:spPr bwMode="auto">
          <a:xfrm>
            <a:off x="1187624" y="5933891"/>
            <a:ext cx="72042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2000" b="0" i="1" u="none" strike="noStrike" cap="none" normalizeH="0" baseline="0" dirty="0">
                <a:ln>
                  <a:noFill/>
                </a:ln>
                <a:solidFill>
                  <a:schemeClr val="tx1"/>
                </a:solidFill>
                <a:effectLst/>
                <a:latin typeface="Book Antiqua" pitchFamily="18" charset="0"/>
                <a:ea typeface="Times New Roman" pitchFamily="18" charset="0"/>
                <a:cs typeface="Arial" pitchFamily="34" charset="0"/>
              </a:rPr>
              <a:t>Ρέθυμνο</a:t>
            </a:r>
            <a:r>
              <a:rPr kumimoji="0" lang="el-GR" sz="2000" b="0" i="1" u="none" strike="noStrike" cap="none" normalizeH="0" baseline="0">
                <a:ln>
                  <a:noFill/>
                </a:ln>
                <a:solidFill>
                  <a:schemeClr val="tx1"/>
                </a:solidFill>
                <a:effectLst/>
                <a:latin typeface="Book Antiqua" pitchFamily="18" charset="0"/>
                <a:ea typeface="Times New Roman" pitchFamily="18" charset="0"/>
                <a:cs typeface="Arial" pitchFamily="34" charset="0"/>
              </a:rPr>
              <a:t>,</a:t>
            </a:r>
            <a:r>
              <a:rPr kumimoji="0" lang="el-GR" sz="2000" b="0" i="1" u="none" strike="noStrike" cap="none" normalizeH="0">
                <a:ln>
                  <a:noFill/>
                </a:ln>
                <a:solidFill>
                  <a:schemeClr val="tx1"/>
                </a:solidFill>
                <a:effectLst/>
                <a:latin typeface="Book Antiqua" pitchFamily="18" charset="0"/>
                <a:ea typeface="Times New Roman" pitchFamily="18" charset="0"/>
                <a:cs typeface="Arial" pitchFamily="34" charset="0"/>
              </a:rPr>
              <a:t> 2023</a:t>
            </a:r>
            <a:endParaRPr kumimoji="0" lang="el-GR" sz="2000" b="0" i="1" u="none" strike="noStrike" cap="none" normalizeH="0" baseline="0" dirty="0">
              <a:ln>
                <a:noFill/>
              </a:ln>
              <a:solidFill>
                <a:schemeClr val="tx1"/>
              </a:solidFill>
              <a:effectLst/>
              <a:latin typeface="Arial" pitchFamily="34" charset="0"/>
              <a:cs typeface="Arial" pitchFamily="34" charset="0"/>
            </a:endParaRPr>
          </a:p>
        </p:txBody>
      </p:sp>
      <p:cxnSp>
        <p:nvCxnSpPr>
          <p:cNvPr id="7" name="15 - Ευθεία γραμμή σύνδεσης"/>
          <p:cNvCxnSpPr/>
          <p:nvPr/>
        </p:nvCxnSpPr>
        <p:spPr bwMode="auto">
          <a:xfrm flipV="1">
            <a:off x="1789760" y="1101540"/>
            <a:ext cx="7034182" cy="1"/>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cxnSp>
        <p:nvCxnSpPr>
          <p:cNvPr id="9" name="15 - Ευθεία γραμμή σύνδεσης"/>
          <p:cNvCxnSpPr/>
          <p:nvPr/>
        </p:nvCxnSpPr>
        <p:spPr bwMode="auto">
          <a:xfrm>
            <a:off x="1638680" y="5589240"/>
            <a:ext cx="6991725" cy="12969"/>
          </a:xfrm>
          <a:prstGeom prst="line">
            <a:avLst/>
          </a:prstGeom>
          <a:solidFill>
            <a:schemeClr val="accent1"/>
          </a:solidFill>
          <a:ln w="9525" cap="flat" cmpd="sng" algn="ctr">
            <a:solidFill>
              <a:schemeClr val="accent4">
                <a:lumMod val="90000"/>
                <a:lumOff val="10000"/>
              </a:schemeClr>
            </a:solidFill>
            <a:prstDash val="solid"/>
            <a:round/>
            <a:headEnd type="none" w="med" len="med"/>
            <a:tailEnd type="none" w="med" len="med"/>
          </a:ln>
          <a:effectLst/>
        </p:spPr>
      </p:cxnSp>
      <p:sp>
        <p:nvSpPr>
          <p:cNvPr id="3" name="Ορθογώνιο 2"/>
          <p:cNvSpPr/>
          <p:nvPr/>
        </p:nvSpPr>
        <p:spPr>
          <a:xfrm>
            <a:off x="2267744" y="2524932"/>
            <a:ext cx="554461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l-GR" dirty="0"/>
              <a:t>«Αλεξάνδρα Ανδριά</a:t>
            </a:r>
            <a:r>
              <a:rPr lang="el-GR" dirty="0" smtClean="0"/>
              <a:t>»</a:t>
            </a:r>
          </a:p>
          <a:p>
            <a:pPr algn="ctr"/>
            <a:r>
              <a:rPr lang="el-GR" dirty="0" smtClean="0"/>
              <a:t>Επιτροπή Δ.Ε.</a:t>
            </a:r>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931986777"/>
              </p:ext>
            </p:extLst>
          </p:nvPr>
        </p:nvGraphicFramePr>
        <p:xfrm>
          <a:off x="467544" y="3387966"/>
          <a:ext cx="8676455" cy="2575185"/>
        </p:xfrm>
        <a:graphic>
          <a:graphicData uri="http://schemas.openxmlformats.org/drawingml/2006/table">
            <a:tbl>
              <a:tblPr firstRow="1" firstCol="1" bandRow="1">
                <a:tableStyleId>{5C22544A-7EE6-4342-B048-85BDC9FD1C3A}</a:tableStyleId>
              </a:tblPr>
              <a:tblGrid>
                <a:gridCol w="1745008"/>
                <a:gridCol w="5671816"/>
                <a:gridCol w="1259631"/>
              </a:tblGrid>
              <a:tr h="1224913">
                <a:tc>
                  <a:txBody>
                    <a:bodyPr/>
                    <a:lstStyle/>
                    <a:p>
                      <a:pPr algn="ctr">
                        <a:lnSpc>
                          <a:spcPct val="200000"/>
                        </a:lnSpc>
                        <a:spcAft>
                          <a:spcPts val="0"/>
                        </a:spcAft>
                      </a:pPr>
                      <a:r>
                        <a:rPr lang="el-GR" sz="1000" dirty="0">
                          <a:effectLst/>
                        </a:rPr>
                        <a:t>ΤΡΟΥΛΗ ΚΑΛΛΙΟΠΗ</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200000"/>
                        </a:lnSpc>
                        <a:spcAft>
                          <a:spcPts val="0"/>
                        </a:spcAft>
                      </a:pPr>
                      <a:r>
                        <a:rPr lang="el-GR" sz="1000" dirty="0">
                          <a:effectLst/>
                        </a:rPr>
                        <a:t>Επίκουρη Καθηγήτρια &amp; Πανεπιστήμιο Κρήτης, Παιδαγωγικό Τμήμα Προσχολικής Εκπαίδευσης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200000"/>
                        </a:lnSpc>
                        <a:spcAft>
                          <a:spcPts val="0"/>
                        </a:spcAft>
                      </a:pPr>
                      <a:r>
                        <a:rPr lang="el-GR" sz="1000">
                          <a:effectLst/>
                        </a:rPr>
                        <a:t>Επιβλέπουσα Καθηγήτρια</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r>
              <a:tr h="508938">
                <a:tc>
                  <a:txBody>
                    <a:bodyPr/>
                    <a:lstStyle/>
                    <a:p>
                      <a:pPr algn="ctr">
                        <a:lnSpc>
                          <a:spcPct val="107000"/>
                        </a:lnSpc>
                        <a:spcAft>
                          <a:spcPts val="0"/>
                        </a:spcAft>
                      </a:pPr>
                      <a:r>
                        <a:rPr lang="el-GR" sz="1000">
                          <a:effectLst/>
                        </a:rPr>
                        <a:t>ΚΩΤΣΙΔΗΣ ΚΩΝΣΤΑΝΤΙΝΟΣ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107000"/>
                        </a:lnSpc>
                        <a:spcAft>
                          <a:spcPts val="0"/>
                        </a:spcAft>
                      </a:pPr>
                      <a:r>
                        <a:rPr lang="el-GR" sz="1000" dirty="0">
                          <a:effectLst/>
                        </a:rPr>
                        <a:t>Διδάκτορας Καθηγητής &amp; ΠΤΔΕ Πανεπιστημίου Κρήτης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107000"/>
                        </a:lnSpc>
                        <a:spcAft>
                          <a:spcPts val="0"/>
                        </a:spcAft>
                      </a:pPr>
                      <a:r>
                        <a:rPr lang="el-GR" sz="1000" dirty="0">
                          <a:effectLst/>
                        </a:rPr>
                        <a:t>Συν-Επιβλέπων Καθηγητής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r>
              <a:tr h="841334">
                <a:tc>
                  <a:txBody>
                    <a:bodyPr/>
                    <a:lstStyle/>
                    <a:p>
                      <a:pPr algn="ctr">
                        <a:lnSpc>
                          <a:spcPct val="107000"/>
                        </a:lnSpc>
                        <a:spcAft>
                          <a:spcPts val="0"/>
                        </a:spcAft>
                      </a:pPr>
                      <a:r>
                        <a:rPr lang="el-GR" sz="1000">
                          <a:effectLst/>
                        </a:rPr>
                        <a:t>ΚΑΡΒΟΥΝΗΣ ΛΑΜΠΡΟΣ</a:t>
                      </a:r>
                      <a:endParaRPr lang="el-GR" sz="100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107000"/>
                        </a:lnSpc>
                        <a:spcAft>
                          <a:spcPts val="0"/>
                        </a:spcAft>
                      </a:pPr>
                      <a:r>
                        <a:rPr lang="el-GR" sz="1000" dirty="0">
                          <a:effectLst/>
                        </a:rPr>
                        <a:t>Διδάκτορας Καθηγητής &amp; ΠΤΔΕ Πανεπιστημίου Κρήτης</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c>
                  <a:txBody>
                    <a:bodyPr/>
                    <a:lstStyle/>
                    <a:p>
                      <a:pPr algn="ctr">
                        <a:lnSpc>
                          <a:spcPct val="107000"/>
                        </a:lnSpc>
                        <a:spcAft>
                          <a:spcPts val="0"/>
                        </a:spcAft>
                      </a:pPr>
                      <a:r>
                        <a:rPr lang="el-GR" sz="1000" dirty="0">
                          <a:effectLst/>
                        </a:rPr>
                        <a:t>Μέλος Εξεταστικής Επιτροπής</a:t>
                      </a:r>
                    </a:p>
                    <a:p>
                      <a:pPr algn="ctr">
                        <a:lnSpc>
                          <a:spcPct val="107000"/>
                        </a:lnSpc>
                        <a:spcAft>
                          <a:spcPts val="0"/>
                        </a:spcAft>
                      </a:pPr>
                      <a:r>
                        <a:rPr lang="el-GR" sz="1000" dirty="0">
                          <a:effectLst/>
                        </a:rPr>
                        <a:t> </a:t>
                      </a:r>
                      <a:endParaRPr lang="el-G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127" marR="61127" marT="0" marB="0"/>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11560" y="1666296"/>
            <a:ext cx="8191822" cy="4483695"/>
          </a:xfrm>
        </p:spPr>
        <p:txBody>
          <a:bodyPr>
            <a:normAutofit/>
          </a:bodyPr>
          <a:lstStyle/>
          <a:p>
            <a:pPr marL="0" indent="0" algn="just">
              <a:buNone/>
            </a:pPr>
            <a:endParaRPr lang="el-GR" sz="1800"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a:xfrm>
            <a:off x="1143000" y="1"/>
            <a:ext cx="7372350" cy="1700808"/>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pPr algn="ctr"/>
            <a:r>
              <a:rPr lang="el-GR" dirty="0"/>
              <a:t>Σχεδιασμός Εκπαιδευτικού Υλικού </a:t>
            </a:r>
            <a:br>
              <a:rPr lang="el-GR" dirty="0"/>
            </a:br>
            <a:endParaRPr lang="el-GR" dirty="0"/>
          </a:p>
        </p:txBody>
      </p:sp>
      <p:sp>
        <p:nvSpPr>
          <p:cNvPr id="4" name="Οριζόντιος πάπυρος 3"/>
          <p:cNvSpPr/>
          <p:nvPr/>
        </p:nvSpPr>
        <p:spPr>
          <a:xfrm>
            <a:off x="611560" y="1484785"/>
            <a:ext cx="8090056" cy="133386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Βασικές αρχές σχεδιασμού </a:t>
            </a:r>
            <a:r>
              <a:rPr lang="el-GR" sz="2000" dirty="0" err="1">
                <a:solidFill>
                  <a:prstClr val="black"/>
                </a:solidFill>
                <a:latin typeface="Times New Roman" panose="02020603050405020304" pitchFamily="18" charset="0"/>
                <a:cs typeface="Times New Roman" panose="02020603050405020304" pitchFamily="18" charset="0"/>
              </a:rPr>
              <a:t>ΕξΑΕ</a:t>
            </a:r>
            <a:endParaRPr lang="el-GR" sz="2000" dirty="0">
              <a:solidFill>
                <a:prstClr val="black"/>
              </a:solidFill>
              <a:latin typeface="Times New Roman" panose="02020603050405020304" pitchFamily="18" charset="0"/>
              <a:cs typeface="Times New Roman" panose="02020603050405020304" pitchFamily="18" charset="0"/>
            </a:endParaRPr>
          </a:p>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 </a:t>
            </a:r>
            <a:r>
              <a:rPr lang="el-GR" sz="2000" dirty="0" err="1">
                <a:solidFill>
                  <a:prstClr val="black"/>
                </a:solidFill>
                <a:latin typeface="Times New Roman" panose="02020603050405020304" pitchFamily="18" charset="0"/>
                <a:cs typeface="Times New Roman" panose="02020603050405020304" pitchFamily="18" charset="0"/>
              </a:rPr>
              <a:t>Holmberg</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5" name="Κατακόρυφος πάπυρος 4"/>
          <p:cNvSpPr/>
          <p:nvPr/>
        </p:nvSpPr>
        <p:spPr>
          <a:xfrm>
            <a:off x="611560" y="2636913"/>
            <a:ext cx="4248472" cy="2088232"/>
          </a:xfrm>
          <a:prstGeom prst="verticalScroll">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Αρχές </a:t>
            </a:r>
            <a:r>
              <a:rPr lang="el-GR" sz="2000" dirty="0" err="1">
                <a:solidFill>
                  <a:prstClr val="black"/>
                </a:solidFill>
                <a:latin typeface="Times New Roman" panose="02020603050405020304" pitchFamily="18" charset="0"/>
                <a:cs typeface="Times New Roman" panose="02020603050405020304" pitchFamily="18" charset="0"/>
              </a:rPr>
              <a:t>Πολυμεσικής</a:t>
            </a:r>
            <a:r>
              <a:rPr lang="el-GR" sz="2000" dirty="0">
                <a:solidFill>
                  <a:prstClr val="black"/>
                </a:solidFill>
                <a:latin typeface="Times New Roman" panose="02020603050405020304" pitchFamily="18" charset="0"/>
                <a:cs typeface="Times New Roman" panose="02020603050405020304" pitchFamily="18" charset="0"/>
              </a:rPr>
              <a:t> μάθησης</a:t>
            </a:r>
          </a:p>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 </a:t>
            </a:r>
            <a:r>
              <a:rPr lang="el-GR" sz="2000" dirty="0" err="1">
                <a:solidFill>
                  <a:prstClr val="black"/>
                </a:solidFill>
                <a:latin typeface="Times New Roman" panose="02020603050405020304" pitchFamily="18" charset="0"/>
                <a:cs typeface="Times New Roman" panose="02020603050405020304" pitchFamily="18" charset="0"/>
              </a:rPr>
              <a:t>Mayer</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6" name="Κατακόρυφος πάπυρος 5"/>
          <p:cNvSpPr/>
          <p:nvPr/>
        </p:nvSpPr>
        <p:spPr>
          <a:xfrm>
            <a:off x="4355976" y="2636913"/>
            <a:ext cx="4345640" cy="2088232"/>
          </a:xfrm>
          <a:prstGeom prst="verticalScroll">
            <a:avLst/>
          </a:prstGeom>
          <a:solidFill>
            <a:srgbClr val="EDBE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Αρχές σχεδιασμού </a:t>
            </a:r>
            <a:r>
              <a:rPr lang="el-GR" sz="2000" dirty="0" err="1">
                <a:solidFill>
                  <a:prstClr val="black"/>
                </a:solidFill>
                <a:latin typeface="Times New Roman" panose="02020603050405020304" pitchFamily="18" charset="0"/>
                <a:cs typeface="Times New Roman" panose="02020603050405020304" pitchFamily="18" charset="0"/>
              </a:rPr>
              <a:t>ΕξΑΕ</a:t>
            </a:r>
            <a:endParaRPr lang="el-GR" sz="2000" dirty="0">
              <a:solidFill>
                <a:prstClr val="black"/>
              </a:solidFill>
              <a:latin typeface="Times New Roman" panose="02020603050405020304" pitchFamily="18" charset="0"/>
              <a:cs typeface="Times New Roman" panose="02020603050405020304" pitchFamily="18" charset="0"/>
            </a:endParaRPr>
          </a:p>
          <a:p>
            <a:pPr lvl="0" algn="just" defTabSz="685800" fontAlgn="auto">
              <a:lnSpc>
                <a:spcPct val="150000"/>
              </a:lnSpc>
              <a:spcBef>
                <a:spcPts val="750"/>
              </a:spcBef>
              <a:spcAft>
                <a:spcPts val="0"/>
              </a:spcAft>
            </a:pPr>
            <a:r>
              <a:rPr lang="el-GR" sz="2000" dirty="0">
                <a:solidFill>
                  <a:prstClr val="black"/>
                </a:solidFill>
                <a:latin typeface="Times New Roman" panose="02020603050405020304" pitchFamily="18" charset="0"/>
                <a:cs typeface="Times New Roman" panose="02020603050405020304" pitchFamily="18" charset="0"/>
              </a:rPr>
              <a:t>• </a:t>
            </a:r>
            <a:r>
              <a:rPr lang="el-GR" sz="2000" dirty="0" err="1">
                <a:solidFill>
                  <a:prstClr val="black"/>
                </a:solidFill>
                <a:latin typeface="Times New Roman" panose="02020603050405020304" pitchFamily="18" charset="0"/>
                <a:cs typeface="Times New Roman" panose="02020603050405020304" pitchFamily="18" charset="0"/>
              </a:rPr>
              <a:t>Σπανακά</a:t>
            </a:r>
            <a:r>
              <a:rPr lang="el-GR" sz="2000" dirty="0">
                <a:solidFill>
                  <a:prstClr val="black"/>
                </a:solidFill>
                <a:latin typeface="Times New Roman" panose="02020603050405020304" pitchFamily="18" charset="0"/>
                <a:cs typeface="Times New Roman" panose="02020603050405020304" pitchFamily="18" charset="0"/>
              </a:rPr>
              <a:t> </a:t>
            </a:r>
            <a:r>
              <a:rPr lang="el-GR" sz="2000" dirty="0" smtClean="0">
                <a:solidFill>
                  <a:prstClr val="black"/>
                </a:solidFill>
                <a:latin typeface="Times New Roman" panose="02020603050405020304" pitchFamily="18" charset="0"/>
                <a:cs typeface="Times New Roman" panose="02020603050405020304" pitchFamily="18" charset="0"/>
              </a:rPr>
              <a:t>- </a:t>
            </a:r>
            <a:r>
              <a:rPr lang="el-GR" sz="2000" dirty="0" err="1" smtClean="0">
                <a:solidFill>
                  <a:prstClr val="black"/>
                </a:solidFill>
                <a:latin typeface="Times New Roman" panose="02020603050405020304" pitchFamily="18" charset="0"/>
                <a:cs typeface="Times New Roman" panose="02020603050405020304" pitchFamily="18" charset="0"/>
              </a:rPr>
              <a:t>Λιοναράκης</a:t>
            </a:r>
            <a:endParaRPr lang="el-GR" sz="2000" dirty="0">
              <a:solidFill>
                <a:prstClr val="black"/>
              </a:solidFill>
              <a:latin typeface="Times New Roman" panose="02020603050405020304" pitchFamily="18" charset="0"/>
              <a:cs typeface="Times New Roman" panose="02020603050405020304" pitchFamily="18" charset="0"/>
            </a:endParaRPr>
          </a:p>
        </p:txBody>
      </p:sp>
      <p:sp>
        <p:nvSpPr>
          <p:cNvPr id="7" name="Οριζόντιος πάπυρος 6"/>
          <p:cNvSpPr/>
          <p:nvPr/>
        </p:nvSpPr>
        <p:spPr>
          <a:xfrm>
            <a:off x="1143000" y="4437112"/>
            <a:ext cx="7101408" cy="1712879"/>
          </a:xfrm>
          <a:prstGeom prst="horizont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685800" fontAlgn="auto">
              <a:lnSpc>
                <a:spcPct val="150000"/>
              </a:lnSpc>
              <a:spcBef>
                <a:spcPts val="750"/>
              </a:spcBef>
              <a:spcAft>
                <a:spcPts val="0"/>
              </a:spcAft>
            </a:pPr>
            <a:r>
              <a:rPr lang="el-GR" sz="1800" dirty="0">
                <a:solidFill>
                  <a:prstClr val="black"/>
                </a:solidFill>
                <a:latin typeface="Times New Roman" panose="02020603050405020304" pitchFamily="18" charset="0"/>
                <a:cs typeface="Times New Roman" panose="02020603050405020304" pitchFamily="18" charset="0"/>
              </a:rPr>
              <a:t>Δομικά χαρακτηριστικά</a:t>
            </a:r>
          </a:p>
          <a:p>
            <a:pPr lvl="0" algn="just" defTabSz="685800" fontAlgn="auto">
              <a:lnSpc>
                <a:spcPct val="150000"/>
              </a:lnSpc>
              <a:spcBef>
                <a:spcPts val="750"/>
              </a:spcBef>
              <a:spcAft>
                <a:spcPts val="0"/>
              </a:spcAft>
            </a:pPr>
            <a:r>
              <a:rPr lang="el-GR" sz="1800" dirty="0">
                <a:solidFill>
                  <a:prstClr val="black"/>
                </a:solidFill>
                <a:latin typeface="Times New Roman" panose="02020603050405020304" pitchFamily="18" charset="0"/>
                <a:cs typeface="Times New Roman" panose="02020603050405020304" pitchFamily="18" charset="0"/>
              </a:rPr>
              <a:t>• Τυπολογία </a:t>
            </a:r>
            <a:r>
              <a:rPr lang="el-GR" sz="1800" dirty="0" err="1">
                <a:solidFill>
                  <a:prstClr val="black"/>
                </a:solidFill>
                <a:latin typeface="Times New Roman" panose="02020603050405020304" pitchFamily="18" charset="0"/>
                <a:cs typeface="Times New Roman" panose="02020603050405020304" pitchFamily="18" charset="0"/>
              </a:rPr>
              <a:t>West</a:t>
            </a:r>
            <a:r>
              <a:rPr lang="el-GR" sz="1800" dirty="0">
                <a:solidFill>
                  <a:prstClr val="black"/>
                </a:solidFill>
                <a:latin typeface="Times New Roman" panose="02020603050405020304" pitchFamily="18" charset="0"/>
                <a:cs typeface="Times New Roman" panose="02020603050405020304" pitchFamily="18" charset="0"/>
              </a:rPr>
              <a:t>- </a:t>
            </a:r>
            <a:r>
              <a:rPr lang="el-GR" sz="1800" dirty="0" err="1">
                <a:solidFill>
                  <a:prstClr val="black"/>
                </a:solidFill>
                <a:latin typeface="Times New Roman" panose="02020603050405020304" pitchFamily="18" charset="0"/>
                <a:cs typeface="Times New Roman" panose="02020603050405020304" pitchFamily="18" charset="0"/>
              </a:rPr>
              <a:t>Λιοναράκη</a:t>
            </a:r>
            <a:endParaRPr lang="el-GR" sz="1800" dirty="0">
              <a:solidFill>
                <a:prstClr val="black"/>
              </a:solidFill>
              <a:latin typeface="Times New Roman" panose="02020603050405020304" pitchFamily="18" charset="0"/>
              <a:cs typeface="Times New Roman" panose="02020603050405020304" pitchFamily="18" charset="0"/>
            </a:endParaRPr>
          </a:p>
        </p:txBody>
      </p:sp>
      <p:pic>
        <p:nvPicPr>
          <p:cNvPr id="8" name="Εικόνα 7"/>
          <p:cNvPicPr>
            <a:picLocks noChangeAspect="1"/>
          </p:cNvPicPr>
          <p:nvPr/>
        </p:nvPicPr>
        <p:blipFill>
          <a:blip r:embed="rId2"/>
          <a:stretch>
            <a:fillRect/>
          </a:stretch>
        </p:blipFill>
        <p:spPr>
          <a:xfrm>
            <a:off x="6084169" y="476672"/>
            <a:ext cx="2431182" cy="1189624"/>
          </a:xfrm>
          <a:prstGeom prst="rect">
            <a:avLst/>
          </a:prstGeom>
        </p:spPr>
      </p:pic>
    </p:spTree>
    <p:extLst>
      <p:ext uri="{BB962C8B-B14F-4D97-AF65-F5344CB8AC3E}">
        <p14:creationId xmlns:p14="http://schemas.microsoft.com/office/powerpoint/2010/main" val="3886550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899592" y="2348880"/>
            <a:ext cx="4752528" cy="3816424"/>
          </a:xfrm>
          <a:prstGeom prst="rect">
            <a:avLst/>
          </a:prstGeom>
        </p:spPr>
      </p:pic>
      <p:sp>
        <p:nvSpPr>
          <p:cNvPr id="3" name="Τίτλος 2"/>
          <p:cNvSpPr>
            <a:spLocks noGrp="1"/>
          </p:cNvSpPr>
          <p:nvPr>
            <p:ph type="title"/>
          </p:nvPr>
        </p:nvSpPr>
        <p:spPr>
          <a:xfrm>
            <a:off x="1143000" y="0"/>
            <a:ext cx="7372350" cy="1700808"/>
          </a:xfrm>
        </p:spPr>
        <p:style>
          <a:lnRef idx="1">
            <a:schemeClr val="accent3"/>
          </a:lnRef>
          <a:fillRef idx="3">
            <a:schemeClr val="accent3"/>
          </a:fillRef>
          <a:effectRef idx="2">
            <a:schemeClr val="accent3"/>
          </a:effectRef>
          <a:fontRef idx="minor">
            <a:schemeClr val="lt1"/>
          </a:fontRef>
        </p:style>
        <p:txBody>
          <a:bodyPr>
            <a:normAutofit fontScale="90000"/>
          </a:bodyPr>
          <a:lstStyle/>
          <a:p>
            <a:pPr algn="ctr"/>
            <a:r>
              <a:rPr lang="el-GR" dirty="0"/>
              <a:t>Τεχνολογικά Εργαλεία Δημιουργίας Ε</a:t>
            </a:r>
            <a:r>
              <a:rPr lang="en-US" dirty="0"/>
              <a:t>Y</a:t>
            </a:r>
            <a:br>
              <a:rPr lang="en-US" dirty="0"/>
            </a:br>
            <a:endParaRPr lang="el-GR" dirty="0"/>
          </a:p>
        </p:txBody>
      </p:sp>
      <p:pic>
        <p:nvPicPr>
          <p:cNvPr id="5" name="Εικόνα 4"/>
          <p:cNvPicPr>
            <a:picLocks noChangeAspect="1"/>
          </p:cNvPicPr>
          <p:nvPr/>
        </p:nvPicPr>
        <p:blipFill>
          <a:blip r:embed="rId3"/>
          <a:stretch>
            <a:fillRect/>
          </a:stretch>
        </p:blipFill>
        <p:spPr>
          <a:xfrm>
            <a:off x="5652120" y="2276872"/>
            <a:ext cx="3384376" cy="1224136"/>
          </a:xfrm>
          <a:prstGeom prst="rect">
            <a:avLst/>
          </a:prstGeom>
        </p:spPr>
      </p:pic>
      <p:pic>
        <p:nvPicPr>
          <p:cNvPr id="6" name="Εικόνα 5"/>
          <p:cNvPicPr>
            <a:picLocks noChangeAspect="1"/>
          </p:cNvPicPr>
          <p:nvPr/>
        </p:nvPicPr>
        <p:blipFill>
          <a:blip r:embed="rId4"/>
          <a:stretch>
            <a:fillRect/>
          </a:stretch>
        </p:blipFill>
        <p:spPr>
          <a:xfrm>
            <a:off x="5972175" y="3847504"/>
            <a:ext cx="2543175" cy="1971303"/>
          </a:xfrm>
          <a:prstGeom prst="rect">
            <a:avLst/>
          </a:prstGeom>
        </p:spPr>
      </p:pic>
      <p:pic>
        <p:nvPicPr>
          <p:cNvPr id="7" name="Εικόνα 6"/>
          <p:cNvPicPr>
            <a:picLocks noChangeAspect="1"/>
          </p:cNvPicPr>
          <p:nvPr/>
        </p:nvPicPr>
        <p:blipFill>
          <a:blip r:embed="rId5"/>
          <a:stretch>
            <a:fillRect/>
          </a:stretch>
        </p:blipFill>
        <p:spPr>
          <a:xfrm>
            <a:off x="7848600" y="1"/>
            <a:ext cx="1403920" cy="1700808"/>
          </a:xfrm>
          <a:prstGeom prst="rect">
            <a:avLst/>
          </a:prstGeom>
          <a:scene3d>
            <a:camera prst="perspectiveContrastingLeftFacing"/>
            <a:lightRig rig="threePt" dir="t"/>
          </a:scene3d>
        </p:spPr>
      </p:pic>
    </p:spTree>
    <p:extLst>
      <p:ext uri="{BB962C8B-B14F-4D97-AF65-F5344CB8AC3E}">
        <p14:creationId xmlns:p14="http://schemas.microsoft.com/office/powerpoint/2010/main" val="2180611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15616" y="188640"/>
            <a:ext cx="7848872" cy="936104"/>
          </a:xfrm>
        </p:spPr>
        <p:style>
          <a:lnRef idx="1">
            <a:schemeClr val="accent2"/>
          </a:lnRef>
          <a:fillRef idx="2">
            <a:schemeClr val="accent2"/>
          </a:fillRef>
          <a:effectRef idx="1">
            <a:schemeClr val="accent2"/>
          </a:effectRef>
          <a:fontRef idx="minor">
            <a:schemeClr val="dk1"/>
          </a:fontRef>
        </p:style>
        <p:txBody>
          <a:bodyPr>
            <a:noAutofit/>
          </a:bodyPr>
          <a:lstStyle/>
          <a:p>
            <a:pPr algn="ctr"/>
            <a:r>
              <a:rPr lang="el-GR" sz="3600" dirty="0"/>
              <a:t/>
            </a:r>
            <a:br>
              <a:rPr lang="el-GR" sz="3600" dirty="0"/>
            </a:br>
            <a:r>
              <a:rPr lang="el-GR" sz="3600" dirty="0"/>
              <a:t>7. Πλατφόρμα</a:t>
            </a:r>
            <a:r>
              <a:rPr lang="en-US" sz="3600" dirty="0"/>
              <a:t>: </a:t>
            </a:r>
            <a:r>
              <a:rPr lang="el-GR" sz="3600" dirty="0"/>
              <a:t> </a:t>
            </a:r>
            <a:r>
              <a:rPr lang="en-US" sz="3600" dirty="0" err="1"/>
              <a:t>Chamilo</a:t>
            </a:r>
            <a:r>
              <a:rPr lang="en-US" sz="3600" dirty="0"/>
              <a:t>. </a:t>
            </a:r>
            <a:endParaRPr lang="el-GR" sz="3600" b="1" dirty="0">
              <a:solidFill>
                <a:srgbClr val="FF0000"/>
              </a:solidFill>
            </a:endParaRPr>
          </a:p>
        </p:txBody>
      </p:sp>
      <p:pic>
        <p:nvPicPr>
          <p:cNvPr id="4" name="Εικόνα 3"/>
          <p:cNvPicPr>
            <a:picLocks noChangeAspect="1"/>
          </p:cNvPicPr>
          <p:nvPr/>
        </p:nvPicPr>
        <p:blipFill>
          <a:blip r:embed="rId2"/>
          <a:stretch>
            <a:fillRect/>
          </a:stretch>
        </p:blipFill>
        <p:spPr>
          <a:xfrm>
            <a:off x="899592" y="1196752"/>
            <a:ext cx="8064896" cy="4752528"/>
          </a:xfrm>
          <a:prstGeom prst="rect">
            <a:avLst/>
          </a:prstGeom>
        </p:spPr>
      </p:pic>
    </p:spTree>
    <p:extLst>
      <p:ext uri="{BB962C8B-B14F-4D97-AF65-F5344CB8AC3E}">
        <p14:creationId xmlns:p14="http://schemas.microsoft.com/office/powerpoint/2010/main" val="334816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l-GR" dirty="0"/>
              <a:t>Διδακτικές ενότητες. </a:t>
            </a:r>
          </a:p>
        </p:txBody>
      </p:sp>
      <p:pic>
        <p:nvPicPr>
          <p:cNvPr id="5" name="Θέση περιεχομένου 4"/>
          <p:cNvPicPr>
            <a:picLocks noGrp="1" noChangeAspect="1"/>
          </p:cNvPicPr>
          <p:nvPr>
            <p:ph idx="1"/>
          </p:nvPr>
        </p:nvPicPr>
        <p:blipFill>
          <a:blip r:embed="rId2"/>
          <a:stretch>
            <a:fillRect/>
          </a:stretch>
        </p:blipFill>
        <p:spPr>
          <a:xfrm>
            <a:off x="1143000" y="1556792"/>
            <a:ext cx="7372350" cy="4464496"/>
          </a:xfrm>
          <a:prstGeom prst="rect">
            <a:avLst/>
          </a:prstGeom>
        </p:spPr>
      </p:pic>
    </p:spTree>
    <p:extLst>
      <p:ext uri="{BB962C8B-B14F-4D97-AF65-F5344CB8AC3E}">
        <p14:creationId xmlns:p14="http://schemas.microsoft.com/office/powerpoint/2010/main" val="382029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el-GR" dirty="0"/>
              <a:t>Εισαγωγικά</a:t>
            </a:r>
            <a:r>
              <a:rPr lang="en-US" dirty="0"/>
              <a:t>: </a:t>
            </a:r>
            <a:r>
              <a:rPr lang="el-GR" dirty="0"/>
              <a:t>Σκοπός.</a:t>
            </a:r>
          </a:p>
        </p:txBody>
      </p:sp>
      <p:pic>
        <p:nvPicPr>
          <p:cNvPr id="7" name="Θέση περιεχομένου 6"/>
          <p:cNvPicPr>
            <a:picLocks noGrp="1" noChangeAspect="1"/>
          </p:cNvPicPr>
          <p:nvPr>
            <p:ph idx="1"/>
          </p:nvPr>
        </p:nvPicPr>
        <p:blipFill>
          <a:blip r:embed="rId2"/>
          <a:stretch>
            <a:fillRect/>
          </a:stretch>
        </p:blipFill>
        <p:spPr>
          <a:xfrm>
            <a:off x="1178229" y="1459722"/>
            <a:ext cx="7372350" cy="4464496"/>
          </a:xfrm>
          <a:prstGeom prst="rect">
            <a:avLst/>
          </a:prstGeom>
        </p:spPr>
      </p:pic>
    </p:spTree>
    <p:extLst>
      <p:ext uri="{BB962C8B-B14F-4D97-AF65-F5344CB8AC3E}">
        <p14:creationId xmlns:p14="http://schemas.microsoft.com/office/powerpoint/2010/main" val="1053946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143000" y="188640"/>
            <a:ext cx="7372350" cy="107539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l-GR" dirty="0"/>
              <a:t>	Εισαγωγικά</a:t>
            </a:r>
            <a:r>
              <a:rPr lang="en-US" dirty="0"/>
              <a:t>: </a:t>
            </a:r>
            <a:r>
              <a:rPr lang="el-GR" dirty="0"/>
              <a:t>Μαθησιακά αποτελέσματα.</a:t>
            </a:r>
          </a:p>
        </p:txBody>
      </p:sp>
      <p:pic>
        <p:nvPicPr>
          <p:cNvPr id="5" name="Θέση περιεχομένου 4"/>
          <p:cNvPicPr>
            <a:picLocks noGrp="1" noChangeAspect="1"/>
          </p:cNvPicPr>
          <p:nvPr>
            <p:ph idx="1"/>
          </p:nvPr>
        </p:nvPicPr>
        <p:blipFill>
          <a:blip r:embed="rId2"/>
          <a:stretch>
            <a:fillRect/>
          </a:stretch>
        </p:blipFill>
        <p:spPr>
          <a:xfrm>
            <a:off x="1143000" y="1556792"/>
            <a:ext cx="7372349" cy="4320480"/>
          </a:xfrm>
          <a:prstGeom prst="rect">
            <a:avLst/>
          </a:prstGeom>
        </p:spPr>
      </p:pic>
    </p:spTree>
    <p:extLst>
      <p:ext uri="{BB962C8B-B14F-4D97-AF65-F5344CB8AC3E}">
        <p14:creationId xmlns:p14="http://schemas.microsoft.com/office/powerpoint/2010/main" val="272689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l-GR" dirty="0"/>
              <a:t>Περιεχόμενα 1</a:t>
            </a:r>
            <a:r>
              <a:rPr lang="el-GR" baseline="30000" dirty="0"/>
              <a:t>ης</a:t>
            </a:r>
            <a:r>
              <a:rPr lang="el-GR" dirty="0"/>
              <a:t> Εβδομάδας.</a:t>
            </a:r>
          </a:p>
        </p:txBody>
      </p:sp>
      <p:pic>
        <p:nvPicPr>
          <p:cNvPr id="5" name="Θέση περιεχομένου 4"/>
          <p:cNvPicPr>
            <a:picLocks noGrp="1" noChangeAspect="1"/>
          </p:cNvPicPr>
          <p:nvPr>
            <p:ph idx="1"/>
          </p:nvPr>
        </p:nvPicPr>
        <p:blipFill>
          <a:blip r:embed="rId2"/>
          <a:stretch>
            <a:fillRect/>
          </a:stretch>
        </p:blipFill>
        <p:spPr>
          <a:xfrm>
            <a:off x="1143000" y="1556792"/>
            <a:ext cx="7372349" cy="4536504"/>
          </a:xfrm>
          <a:prstGeom prst="rect">
            <a:avLst/>
          </a:prstGeom>
        </p:spPr>
      </p:pic>
    </p:spTree>
    <p:extLst>
      <p:ext uri="{BB962C8B-B14F-4D97-AF65-F5344CB8AC3E}">
        <p14:creationId xmlns:p14="http://schemas.microsoft.com/office/powerpoint/2010/main" val="38923341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l-GR" dirty="0"/>
              <a:t>Περιεχόμενα 2</a:t>
            </a:r>
            <a:r>
              <a:rPr lang="el-GR" baseline="30000" dirty="0"/>
              <a:t>ης</a:t>
            </a:r>
            <a:r>
              <a:rPr lang="el-GR" dirty="0"/>
              <a:t> Εβδομάδας.</a:t>
            </a:r>
          </a:p>
        </p:txBody>
      </p:sp>
      <p:pic>
        <p:nvPicPr>
          <p:cNvPr id="7" name="Θέση περιεχομένου 6"/>
          <p:cNvPicPr>
            <a:picLocks noGrp="1" noChangeAspect="1"/>
          </p:cNvPicPr>
          <p:nvPr>
            <p:ph idx="1"/>
          </p:nvPr>
        </p:nvPicPr>
        <p:blipFill>
          <a:blip r:embed="rId2"/>
          <a:stretch>
            <a:fillRect/>
          </a:stretch>
        </p:blipFill>
        <p:spPr>
          <a:xfrm>
            <a:off x="1187624" y="1772816"/>
            <a:ext cx="7327726" cy="4320480"/>
          </a:xfrm>
          <a:prstGeom prst="rect">
            <a:avLst/>
          </a:prstGeom>
        </p:spPr>
      </p:pic>
    </p:spTree>
    <p:extLst>
      <p:ext uri="{BB962C8B-B14F-4D97-AF65-F5344CB8AC3E}">
        <p14:creationId xmlns:p14="http://schemas.microsoft.com/office/powerpoint/2010/main" val="787443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style>
          <a:lnRef idx="3">
            <a:schemeClr val="lt1"/>
          </a:lnRef>
          <a:fillRef idx="1">
            <a:schemeClr val="accent3"/>
          </a:fillRef>
          <a:effectRef idx="1">
            <a:schemeClr val="accent3"/>
          </a:effectRef>
          <a:fontRef idx="minor">
            <a:schemeClr val="lt1"/>
          </a:fontRef>
        </p:style>
        <p:txBody>
          <a:bodyPr/>
          <a:lstStyle/>
          <a:p>
            <a:pPr algn="ctr"/>
            <a:r>
              <a:rPr lang="el-GR" dirty="0"/>
              <a:t>Περιεχόμενα 3</a:t>
            </a:r>
            <a:r>
              <a:rPr lang="el-GR" baseline="30000" dirty="0"/>
              <a:t>ης</a:t>
            </a:r>
            <a:r>
              <a:rPr lang="el-GR" dirty="0"/>
              <a:t> εβδομάδας.</a:t>
            </a:r>
          </a:p>
        </p:txBody>
      </p:sp>
      <p:pic>
        <p:nvPicPr>
          <p:cNvPr id="5" name="Θέση περιεχομένου 4"/>
          <p:cNvPicPr>
            <a:picLocks noGrp="1" noChangeAspect="1"/>
          </p:cNvPicPr>
          <p:nvPr>
            <p:ph idx="1"/>
          </p:nvPr>
        </p:nvPicPr>
        <p:blipFill>
          <a:blip r:embed="rId2"/>
          <a:stretch>
            <a:fillRect/>
          </a:stretch>
        </p:blipFill>
        <p:spPr>
          <a:xfrm>
            <a:off x="1142999" y="1700808"/>
            <a:ext cx="7387075" cy="4536504"/>
          </a:xfrm>
          <a:prstGeom prst="rect">
            <a:avLst/>
          </a:prstGeom>
          <a:solidFill>
            <a:srgbClr val="0070C0"/>
          </a:solidFill>
        </p:spPr>
      </p:pic>
    </p:spTree>
    <p:extLst>
      <p:ext uri="{BB962C8B-B14F-4D97-AF65-F5344CB8AC3E}">
        <p14:creationId xmlns:p14="http://schemas.microsoft.com/office/powerpoint/2010/main" val="2991254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0"/>
            <a:ext cx="5112568" cy="1196752"/>
          </a:xfrm>
          <a:solidFill>
            <a:srgbClr val="EDBE9B"/>
          </a:solidFill>
        </p:spPr>
        <p:style>
          <a:lnRef idx="0">
            <a:scrgbClr r="0" g="0" b="0"/>
          </a:lnRef>
          <a:fillRef idx="1001">
            <a:schemeClr val="dk2"/>
          </a:fillRef>
          <a:effectRef idx="0">
            <a:scrgbClr r="0" g="0" b="0"/>
          </a:effectRef>
          <a:fontRef idx="major"/>
        </p:style>
        <p:txBody>
          <a:bodyPr>
            <a:noAutofit/>
          </a:bodyPr>
          <a:lstStyle/>
          <a:p>
            <a:pPr algn="ctr"/>
            <a:r>
              <a:rPr lang="el-GR" sz="3600" dirty="0"/>
              <a:t>8. Μεθοδολογία ποιοτικής έρευνας.</a:t>
            </a:r>
            <a:endParaRPr lang="el-GR" sz="4000" b="1" dirty="0"/>
          </a:p>
        </p:txBody>
      </p:sp>
      <p:sp>
        <p:nvSpPr>
          <p:cNvPr id="4" name="9 - Ορθογώνιο"/>
          <p:cNvSpPr/>
          <p:nvPr/>
        </p:nvSpPr>
        <p:spPr>
          <a:xfrm>
            <a:off x="827584" y="1556792"/>
            <a:ext cx="8316416" cy="3785652"/>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just"/>
            <a:r>
              <a:rPr lang="el-GR" dirty="0">
                <a:solidFill>
                  <a:srgbClr val="FF0000"/>
                </a:solidFill>
              </a:rPr>
              <a:t>Είδος έρευνας</a:t>
            </a:r>
            <a:r>
              <a:rPr lang="en-US" dirty="0"/>
              <a:t>: </a:t>
            </a:r>
            <a:r>
              <a:rPr lang="el-GR" dirty="0"/>
              <a:t>Ποιοτική με ανάλυση περιεχομένου με το λογισμικό </a:t>
            </a:r>
            <a:r>
              <a:rPr lang="en-US" dirty="0" err="1"/>
              <a:t>Atlas.ti</a:t>
            </a:r>
            <a:r>
              <a:rPr lang="en-US" dirty="0"/>
              <a:t>.</a:t>
            </a:r>
          </a:p>
          <a:p>
            <a:pPr algn="just"/>
            <a:r>
              <a:rPr lang="el-GR" dirty="0">
                <a:solidFill>
                  <a:srgbClr val="FF0000"/>
                </a:solidFill>
              </a:rPr>
              <a:t>Επεξεργασία δεδομένων</a:t>
            </a:r>
            <a:r>
              <a:rPr lang="en-US" dirty="0"/>
              <a:t>: </a:t>
            </a:r>
            <a:r>
              <a:rPr lang="el-GR" dirty="0"/>
              <a:t>Μονάδα ανάλυσης η φράση με αυτοτελές εννοιολογικό περιεχόμενο – 9 ερευνητικοί άξονες.</a:t>
            </a:r>
          </a:p>
          <a:p>
            <a:pPr algn="just"/>
            <a:r>
              <a:rPr lang="el-GR" dirty="0">
                <a:solidFill>
                  <a:srgbClr val="FF0000"/>
                </a:solidFill>
              </a:rPr>
              <a:t>Χρονική περίοδος έρευνας</a:t>
            </a:r>
            <a:r>
              <a:rPr lang="en-US" dirty="0"/>
              <a:t>: </a:t>
            </a:r>
            <a:r>
              <a:rPr lang="el-GR" dirty="0"/>
              <a:t>Ιούλιος 2023.</a:t>
            </a:r>
          </a:p>
          <a:p>
            <a:pPr algn="just"/>
            <a:r>
              <a:rPr lang="el-GR" dirty="0">
                <a:solidFill>
                  <a:srgbClr val="FF0000"/>
                </a:solidFill>
              </a:rPr>
              <a:t>Ερευνητικό εργαλείο</a:t>
            </a:r>
            <a:r>
              <a:rPr lang="en-US" dirty="0"/>
              <a:t>: </a:t>
            </a:r>
            <a:r>
              <a:rPr lang="el-GR" dirty="0"/>
              <a:t>Ερωτηματολόγιο ανοικτών ερωτήσεων.</a:t>
            </a:r>
          </a:p>
          <a:p>
            <a:pPr algn="just"/>
            <a:r>
              <a:rPr lang="el-GR" dirty="0">
                <a:solidFill>
                  <a:srgbClr val="FF0000"/>
                </a:solidFill>
              </a:rPr>
              <a:t>Δείγμα έρευνας</a:t>
            </a:r>
            <a:r>
              <a:rPr lang="en-US" dirty="0"/>
              <a:t>: </a:t>
            </a:r>
            <a:r>
              <a:rPr lang="el-GR" dirty="0"/>
              <a:t> Πέντε (5) άτομα τελειόφοιτοι του μεταπτυχιακού προγράμματος του Παιδαγωγικού τμήματος του Πανεπιστημίου Κρήτης με τίτλο «Επιστήμες της Αγωγής - Εξ Αποστάσεως Εκπαίδευση με την χρήση των ΤΠΕ (e- </a:t>
            </a:r>
            <a:r>
              <a:rPr lang="el-GR" dirty="0" err="1"/>
              <a:t>Learning</a:t>
            </a:r>
            <a:r>
              <a:rPr lang="el-GR" dirty="0"/>
              <a:t>)».</a:t>
            </a:r>
          </a:p>
        </p:txBody>
      </p:sp>
      <p:pic>
        <p:nvPicPr>
          <p:cNvPr id="3" name="Εικόνα 2"/>
          <p:cNvPicPr>
            <a:picLocks noChangeAspect="1"/>
          </p:cNvPicPr>
          <p:nvPr/>
        </p:nvPicPr>
        <p:blipFill>
          <a:blip r:embed="rId2"/>
          <a:stretch>
            <a:fillRect/>
          </a:stretch>
        </p:blipFill>
        <p:spPr>
          <a:xfrm>
            <a:off x="6156526" y="-28350"/>
            <a:ext cx="2987473" cy="1585141"/>
          </a:xfrm>
          <a:prstGeom prst="rect">
            <a:avLst/>
          </a:prstGeom>
          <a:ln>
            <a:solidFill>
              <a:schemeClr val="tx1"/>
            </a:solidFill>
            <a:prstDash val="dash"/>
          </a:ln>
          <a:effectLst>
            <a:reflection blurRad="6350" stA="50000" endA="300" endPos="55000" dir="5400000" sy="-100000" algn="bl" rotWithShape="0"/>
          </a:effectLst>
        </p:spPr>
      </p:pic>
    </p:spTree>
    <p:extLst>
      <p:ext uri="{BB962C8B-B14F-4D97-AF65-F5344CB8AC3E}">
        <p14:creationId xmlns:p14="http://schemas.microsoft.com/office/powerpoint/2010/main" val="1813676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85825" y="1700808"/>
            <a:ext cx="7886700" cy="4351338"/>
          </a:xfrm>
        </p:spPr>
        <p:style>
          <a:lnRef idx="2">
            <a:schemeClr val="accent6">
              <a:shade val="50000"/>
            </a:schemeClr>
          </a:lnRef>
          <a:fillRef idx="1">
            <a:schemeClr val="accent6"/>
          </a:fillRef>
          <a:effectRef idx="0">
            <a:schemeClr val="accent6"/>
          </a:effectRef>
          <a:fontRef idx="minor">
            <a:schemeClr val="lt1"/>
          </a:fontRef>
        </p:style>
        <p:txBody>
          <a:bodyPr>
            <a:normAutofit fontScale="40000" lnSpcReduction="20000"/>
          </a:bodyPr>
          <a:lstStyle/>
          <a:p>
            <a:pPr marL="0" indent="0" algn="just">
              <a:buNone/>
            </a:pPr>
            <a:r>
              <a:rPr lang="el-GR" dirty="0" smtClean="0">
                <a:latin typeface="Times New Roman" panose="02020603050405020304" pitchFamily="18" charset="0"/>
                <a:cs typeface="Times New Roman" panose="02020603050405020304" pitchFamily="18" charset="0"/>
              </a:rPr>
              <a:t>Ευχαριστώ </a:t>
            </a:r>
            <a:r>
              <a:rPr lang="el-GR" dirty="0">
                <a:latin typeface="Times New Roman" panose="02020603050405020304" pitchFamily="18" charset="0"/>
                <a:cs typeface="Times New Roman" panose="02020603050405020304" pitchFamily="18" charset="0"/>
              </a:rPr>
              <a:t>την κ. </a:t>
            </a:r>
            <a:r>
              <a:rPr lang="el-GR" dirty="0" smtClean="0">
                <a:latin typeface="Times New Roman" panose="02020603050405020304" pitchFamily="18" charset="0"/>
                <a:cs typeface="Times New Roman" panose="02020603050405020304" pitchFamily="18" charset="0"/>
              </a:rPr>
              <a:t>Τρούλη </a:t>
            </a:r>
            <a:r>
              <a:rPr lang="el-GR" dirty="0">
                <a:latin typeface="Times New Roman" panose="02020603050405020304" pitchFamily="18" charset="0"/>
                <a:cs typeface="Times New Roman" panose="02020603050405020304" pitchFamily="18" charset="0"/>
              </a:rPr>
              <a:t>που με </a:t>
            </a:r>
            <a:r>
              <a:rPr lang="el-GR" dirty="0" smtClean="0">
                <a:latin typeface="Times New Roman" panose="02020603050405020304" pitchFamily="18" charset="0"/>
                <a:cs typeface="Times New Roman" panose="02020603050405020304" pitchFamily="18" charset="0"/>
              </a:rPr>
              <a:t>άφησε</a:t>
            </a:r>
            <a:r>
              <a:rPr lang="en-GB"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τόσο να δομήσω </a:t>
            </a:r>
            <a:r>
              <a:rPr lang="el-GR" dirty="0">
                <a:latin typeface="Times New Roman" panose="02020603050405020304" pitchFamily="18" charset="0"/>
                <a:cs typeface="Times New Roman" panose="02020603050405020304" pitchFamily="18" charset="0"/>
              </a:rPr>
              <a:t>τη συγκεκριμένη </a:t>
            </a:r>
            <a:r>
              <a:rPr lang="el-GR" dirty="0" smtClean="0">
                <a:latin typeface="Times New Roman" panose="02020603050405020304" pitchFamily="18" charset="0"/>
                <a:cs typeface="Times New Roman" panose="02020603050405020304" pitchFamily="18" charset="0"/>
              </a:rPr>
              <a:t>εργασία</a:t>
            </a:r>
            <a:r>
              <a:rPr lang="en-GB"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με </a:t>
            </a:r>
            <a:r>
              <a:rPr lang="el-GR" dirty="0">
                <a:latin typeface="Times New Roman" panose="02020603050405020304" pitchFamily="18" charset="0"/>
                <a:cs typeface="Times New Roman" panose="02020603050405020304" pitchFamily="18" charset="0"/>
              </a:rPr>
              <a:t>γνώμονα τη φαντασία, </a:t>
            </a:r>
            <a:r>
              <a:rPr lang="el-GR" dirty="0" smtClean="0">
                <a:latin typeface="Times New Roman" panose="02020603050405020304" pitchFamily="18" charset="0"/>
                <a:cs typeface="Times New Roman" panose="02020603050405020304" pitchFamily="18" charset="0"/>
              </a:rPr>
              <a:t>την </a:t>
            </a:r>
            <a:r>
              <a:rPr lang="el-GR" dirty="0">
                <a:latin typeface="Times New Roman" panose="02020603050405020304" pitchFamily="18" charset="0"/>
                <a:cs typeface="Times New Roman" panose="02020603050405020304" pitchFamily="18" charset="0"/>
              </a:rPr>
              <a:t>κριτική σκέψη και τη δημιουργικότητα μου, </a:t>
            </a:r>
            <a:r>
              <a:rPr lang="el-GR" dirty="0" smtClean="0">
                <a:latin typeface="Times New Roman" panose="02020603050405020304" pitchFamily="18" charset="0"/>
                <a:cs typeface="Times New Roman" panose="02020603050405020304" pitchFamily="18" charset="0"/>
              </a:rPr>
              <a:t>όσο και για </a:t>
            </a:r>
            <a:r>
              <a:rPr lang="el-GR" dirty="0">
                <a:latin typeface="Times New Roman" panose="02020603050405020304" pitchFamily="18" charset="0"/>
                <a:cs typeface="Times New Roman" panose="02020603050405020304" pitchFamily="18" charset="0"/>
              </a:rPr>
              <a:t>την πολύτιμη στήριξη και βοήθειά της. </a:t>
            </a:r>
            <a:endParaRPr lang="el-GR" dirty="0" smtClean="0">
              <a:latin typeface="Times New Roman" panose="02020603050405020304" pitchFamily="18" charset="0"/>
              <a:cs typeface="Times New Roman" panose="02020603050405020304" pitchFamily="18" charset="0"/>
            </a:endParaRPr>
          </a:p>
          <a:p>
            <a:pPr marL="0" indent="0" algn="just">
              <a:buNone/>
            </a:pPr>
            <a:r>
              <a:rPr lang="el-GR" dirty="0" smtClean="0">
                <a:latin typeface="Times New Roman" panose="02020603050405020304" pitchFamily="18" charset="0"/>
                <a:cs typeface="Times New Roman" panose="02020603050405020304" pitchFamily="18" charset="0"/>
              </a:rPr>
              <a:t>Ευχαριστώ </a:t>
            </a:r>
            <a:r>
              <a:rPr lang="el-GR" dirty="0">
                <a:latin typeface="Times New Roman" panose="02020603050405020304" pitchFamily="18" charset="0"/>
                <a:cs typeface="Times New Roman" panose="02020603050405020304" pitchFamily="18" charset="0"/>
              </a:rPr>
              <a:t>τον κ. Κωτσίδη για την πολύτιμη στήριξη και έγκαιρη ανατροφοδότηση του όσον αφορά στο εκπαιδευτικό υλικό που δημιούργησα</a:t>
            </a:r>
            <a:r>
              <a:rPr lang="el-GR"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a:t>
            </a:r>
            <a:endParaRPr lang="el-GR" dirty="0" smtClean="0">
              <a:latin typeface="Times New Roman" panose="02020603050405020304" pitchFamily="18" charset="0"/>
              <a:cs typeface="Times New Roman" panose="02020603050405020304" pitchFamily="18" charset="0"/>
            </a:endParaRPr>
          </a:p>
          <a:p>
            <a:pPr marL="0" indent="0" algn="just">
              <a:buNone/>
            </a:pPr>
            <a:r>
              <a:rPr lang="el-GR" dirty="0" smtClean="0">
                <a:latin typeface="Times New Roman" panose="02020603050405020304" pitchFamily="18" charset="0"/>
                <a:cs typeface="Times New Roman" panose="02020603050405020304" pitchFamily="18" charset="0"/>
              </a:rPr>
              <a:t>Ευχαριστώ</a:t>
            </a:r>
            <a:r>
              <a:rPr lang="en-US" dirty="0" smtClean="0">
                <a:latin typeface="Times New Roman" panose="02020603050405020304" pitchFamily="18" charset="0"/>
                <a:cs typeface="Times New Roman" panose="02020603050405020304" pitchFamily="18" charset="0"/>
              </a:rPr>
              <a:t> </a:t>
            </a:r>
            <a:r>
              <a:rPr lang="el-GR" dirty="0" smtClean="0">
                <a:latin typeface="Times New Roman" panose="02020603050405020304" pitchFamily="18" charset="0"/>
                <a:cs typeface="Times New Roman" panose="02020603050405020304" pitchFamily="18" charset="0"/>
              </a:rPr>
              <a:t>τέλος </a:t>
            </a:r>
            <a:r>
              <a:rPr lang="el-GR" dirty="0">
                <a:latin typeface="Times New Roman" panose="02020603050405020304" pitchFamily="18" charset="0"/>
                <a:cs typeface="Times New Roman" panose="02020603050405020304" pitchFamily="18" charset="0"/>
              </a:rPr>
              <a:t>τον κ. Καρβούνη για την ενσυναίσθηση του, στη δύσκολη περίοδο που </a:t>
            </a:r>
            <a:r>
              <a:rPr lang="el-GR" dirty="0" smtClean="0">
                <a:latin typeface="Times New Roman" panose="02020603050405020304" pitchFamily="18" charset="0"/>
                <a:cs typeface="Times New Roman" panose="02020603050405020304" pitchFamily="18" charset="0"/>
              </a:rPr>
              <a:t>διένυα </a:t>
            </a:r>
            <a:r>
              <a:rPr lang="el-GR" dirty="0">
                <a:latin typeface="Times New Roman" panose="02020603050405020304" pitchFamily="18" charset="0"/>
                <a:cs typeface="Times New Roman" panose="02020603050405020304" pitchFamily="18" charset="0"/>
              </a:rPr>
              <a:t>και </a:t>
            </a:r>
            <a:r>
              <a:rPr lang="el-GR" dirty="0" smtClean="0">
                <a:latin typeface="Times New Roman" panose="02020603050405020304" pitchFamily="18" charset="0"/>
                <a:cs typeface="Times New Roman" panose="02020603050405020304" pitchFamily="18" charset="0"/>
              </a:rPr>
              <a:t>την πολύτιμη  </a:t>
            </a:r>
            <a:r>
              <a:rPr lang="el-GR" dirty="0">
                <a:latin typeface="Times New Roman" panose="02020603050405020304" pitchFamily="18" charset="0"/>
                <a:cs typeface="Times New Roman" panose="02020603050405020304" pitchFamily="18" charset="0"/>
              </a:rPr>
              <a:t>βοήθειά </a:t>
            </a:r>
            <a:r>
              <a:rPr lang="el-GR" dirty="0" smtClean="0">
                <a:latin typeface="Times New Roman" panose="02020603050405020304" pitchFamily="18" charset="0"/>
                <a:cs typeface="Times New Roman" panose="02020603050405020304" pitchFamily="18" charset="0"/>
              </a:rPr>
              <a:t>του τόσο </a:t>
            </a:r>
            <a:r>
              <a:rPr lang="el-GR" dirty="0">
                <a:latin typeface="Times New Roman" panose="02020603050405020304" pitchFamily="18" charset="0"/>
                <a:cs typeface="Times New Roman" panose="02020603050405020304" pitchFamily="18" charset="0"/>
              </a:rPr>
              <a:t>στη </a:t>
            </a:r>
            <a:r>
              <a:rPr lang="el-GR" dirty="0" smtClean="0">
                <a:latin typeface="Times New Roman" panose="02020603050405020304" pitchFamily="18" charset="0"/>
                <a:cs typeface="Times New Roman" panose="02020603050405020304" pitchFamily="18" charset="0"/>
              </a:rPr>
              <a:t>δόμηση </a:t>
            </a:r>
            <a:r>
              <a:rPr lang="el-GR" dirty="0">
                <a:latin typeface="Times New Roman" panose="02020603050405020304" pitchFamily="18" charset="0"/>
                <a:cs typeface="Times New Roman" panose="02020603050405020304" pitchFamily="18" charset="0"/>
              </a:rPr>
              <a:t>του εντύπου </a:t>
            </a:r>
            <a:r>
              <a:rPr lang="el-GR" dirty="0" smtClean="0">
                <a:latin typeface="Times New Roman" panose="02020603050405020304" pitchFamily="18" charset="0"/>
                <a:cs typeface="Times New Roman" panose="02020603050405020304" pitchFamily="18" charset="0"/>
              </a:rPr>
              <a:t>Α όσο και στις τελικές-καθοριστικές διορθώσεις για την ολοκλήρωση της συγκεκριμένης πτυχιακής εργασίας</a:t>
            </a:r>
            <a:endParaRPr lang="el-GR" dirty="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marL="0" indent="0" algn="just">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p:txBody>
      </p:sp>
      <p:sp>
        <p:nvSpPr>
          <p:cNvPr id="3" name="Τίτλος 2"/>
          <p:cNvSpPr>
            <a:spLocks noGrp="1"/>
          </p:cNvSpPr>
          <p:nvPr>
            <p:ph type="title"/>
          </p:nvPr>
        </p:nvSpPr>
        <p:spPr>
          <a:xfrm>
            <a:off x="1142999" y="0"/>
            <a:ext cx="4257675" cy="1700808"/>
          </a:xfrm>
          <a:solidFill>
            <a:srgbClr val="FF0000"/>
          </a:solidFill>
        </p:spPr>
        <p:txBody>
          <a:bodyPr/>
          <a:lstStyle/>
          <a:p>
            <a:pPr algn="ctr"/>
            <a:r>
              <a:rPr lang="el-GR" dirty="0"/>
              <a:t>Ευχαριστίες.</a:t>
            </a:r>
          </a:p>
        </p:txBody>
      </p:sp>
      <p:pic>
        <p:nvPicPr>
          <p:cNvPr id="4" name="Εικόνα 3"/>
          <p:cNvPicPr>
            <a:picLocks noChangeAspect="1"/>
          </p:cNvPicPr>
          <p:nvPr/>
        </p:nvPicPr>
        <p:blipFill>
          <a:blip r:embed="rId2"/>
          <a:stretch>
            <a:fillRect/>
          </a:stretch>
        </p:blipFill>
        <p:spPr>
          <a:xfrm>
            <a:off x="5400675" y="0"/>
            <a:ext cx="3371850" cy="1700808"/>
          </a:xfrm>
          <a:prstGeom prst="rect">
            <a:avLst/>
          </a:prstGeom>
          <a:scene3d>
            <a:camera prst="perspectiveRelaxedModerately"/>
            <a:lightRig rig="threePt" dir="t"/>
          </a:scene3d>
        </p:spPr>
      </p:pic>
    </p:spTree>
    <p:extLst>
      <p:ext uri="{BB962C8B-B14F-4D97-AF65-F5344CB8AC3E}">
        <p14:creationId xmlns:p14="http://schemas.microsoft.com/office/powerpoint/2010/main" val="1897757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720080"/>
          </a:xfrm>
        </p:spPr>
        <p:style>
          <a:lnRef idx="0">
            <a:scrgbClr r="0" g="0" b="0"/>
          </a:lnRef>
          <a:fillRef idx="1001">
            <a:schemeClr val="dk2"/>
          </a:fillRef>
          <a:effectRef idx="0">
            <a:scrgbClr r="0" g="0" b="0"/>
          </a:effectRef>
          <a:fontRef idx="major"/>
        </p:style>
        <p:txBody>
          <a:bodyPr>
            <a:noAutofit/>
          </a:bodyPr>
          <a:lstStyle/>
          <a:p>
            <a:r>
              <a:rPr lang="el-GR" sz="3600" dirty="0"/>
              <a:t>Αποτελέσματα - Κύρια ευρήματα  1/1</a:t>
            </a:r>
            <a:endParaRPr lang="el-GR" sz="4000" b="1" dirty="0"/>
          </a:p>
        </p:txBody>
      </p:sp>
      <p:sp>
        <p:nvSpPr>
          <p:cNvPr id="3" name="Ορθογώνιο 2"/>
          <p:cNvSpPr/>
          <p:nvPr/>
        </p:nvSpPr>
        <p:spPr>
          <a:xfrm>
            <a:off x="755576" y="1556792"/>
            <a:ext cx="7560840" cy="4708981"/>
          </a:xfrm>
          <a:prstGeom prst="rect">
            <a:avLst/>
          </a:prstGeom>
          <a:solidFill>
            <a:srgbClr val="FFC000"/>
          </a:solidFill>
        </p:spPr>
        <p:txBody>
          <a:bodyPr wrap="square">
            <a:spAutoFit/>
          </a:bodyPr>
          <a:lstStyle/>
          <a:p>
            <a:pPr algn="just"/>
            <a:r>
              <a:rPr lang="el-GR" sz="2000" dirty="0">
                <a:solidFill>
                  <a:srgbClr val="FF0000"/>
                </a:solidFill>
              </a:rPr>
              <a:t>ΕΕ1</a:t>
            </a:r>
            <a:r>
              <a:rPr lang="el-GR" sz="2000" dirty="0"/>
              <a:t>: Το ΕΥ </a:t>
            </a:r>
            <a:r>
              <a:rPr lang="el-GR" sz="2000" dirty="0" err="1"/>
              <a:t>διέπεται</a:t>
            </a:r>
            <a:r>
              <a:rPr lang="el-GR" sz="2000" dirty="0"/>
              <a:t> από τις αρχές και τη μεθοδολογία της </a:t>
            </a:r>
            <a:r>
              <a:rPr lang="el-GR" sz="2000" dirty="0" err="1"/>
              <a:t>ΕξΑΕ</a:t>
            </a:r>
            <a:r>
              <a:rPr lang="el-GR" sz="2000" dirty="0"/>
              <a:t>;</a:t>
            </a:r>
          </a:p>
          <a:p>
            <a:pPr algn="just"/>
            <a:r>
              <a:rPr lang="el-GR" sz="2000" dirty="0"/>
              <a:t> Βιβλιογραφικές αναφορές</a:t>
            </a:r>
          </a:p>
          <a:p>
            <a:pPr algn="just"/>
            <a:r>
              <a:rPr lang="el-GR" sz="2000" dirty="0"/>
              <a:t> Συγκριτική ανάλυση πληροφοριών &amp; </a:t>
            </a:r>
            <a:r>
              <a:rPr lang="el-GR" sz="2000" dirty="0" smtClean="0"/>
              <a:t>απόψεων</a:t>
            </a:r>
          </a:p>
          <a:p>
            <a:pPr algn="just"/>
            <a:r>
              <a:rPr lang="el-GR" sz="2000" dirty="0" smtClean="0"/>
              <a:t> </a:t>
            </a:r>
            <a:r>
              <a:rPr lang="el-GR" sz="2000" dirty="0"/>
              <a:t>Συμπληρωματικό υλικό και διαφορετικές πηγές (διευρύνει τις γνώσεις και εμβαθύνει)</a:t>
            </a:r>
          </a:p>
          <a:p>
            <a:pPr algn="just"/>
            <a:r>
              <a:rPr lang="el-GR" sz="2000" dirty="0"/>
              <a:t> Απλό – κατανοητό ύφος παρουσίασης</a:t>
            </a:r>
          </a:p>
          <a:p>
            <a:pPr algn="just"/>
            <a:r>
              <a:rPr lang="el-GR" sz="2000" dirty="0"/>
              <a:t> Οικείο – Φιλικό – Προσιτό – Άμεσο</a:t>
            </a:r>
          </a:p>
          <a:p>
            <a:pPr algn="just"/>
            <a:r>
              <a:rPr lang="el-GR" sz="2000" dirty="0"/>
              <a:t> Ύπαρξη προσωπικών και κτητικών αντωνυμιών</a:t>
            </a:r>
          </a:p>
          <a:p>
            <a:pPr algn="just"/>
            <a:r>
              <a:rPr lang="el-GR" sz="2000" dirty="0"/>
              <a:t> Χρήση καθομιλούμενης γλώσσας</a:t>
            </a:r>
          </a:p>
          <a:p>
            <a:pPr algn="just"/>
            <a:r>
              <a:rPr lang="el-GR" sz="2000" dirty="0"/>
              <a:t> Ευανάγνωστη, απλή και λιτή γραφή</a:t>
            </a:r>
          </a:p>
          <a:p>
            <a:pPr algn="just"/>
            <a:r>
              <a:rPr lang="el-GR" sz="2000" dirty="0"/>
              <a:t> Ικανοποιητική πυκνότητα πληροφοριών (καλύτερη αφομοίωση)</a:t>
            </a:r>
          </a:p>
          <a:p>
            <a:pPr algn="just"/>
            <a:r>
              <a:rPr lang="el-GR" sz="2000" dirty="0"/>
              <a:t> Εύκολη πλοήγηση</a:t>
            </a:r>
          </a:p>
          <a:p>
            <a:pPr algn="just"/>
            <a:r>
              <a:rPr lang="el-GR" sz="2000" dirty="0"/>
              <a:t> Αναλυτικές συμβουλές μελέτης</a:t>
            </a:r>
          </a:p>
          <a:p>
            <a:pPr algn="just"/>
            <a:r>
              <a:rPr lang="el-GR" sz="2000" dirty="0"/>
              <a:t> Σηματοδότηση – Επεξηγηματικά σχόλια</a:t>
            </a:r>
          </a:p>
          <a:p>
            <a:pPr algn="just"/>
            <a:r>
              <a:rPr lang="el-GR" sz="2000" dirty="0"/>
              <a:t> Δραστηριότητες</a:t>
            </a:r>
          </a:p>
        </p:txBody>
      </p:sp>
    </p:spTree>
    <p:extLst>
      <p:ext uri="{BB962C8B-B14F-4D97-AF65-F5344CB8AC3E}">
        <p14:creationId xmlns:p14="http://schemas.microsoft.com/office/powerpoint/2010/main" val="3835095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611560" y="888074"/>
            <a:ext cx="8352928" cy="5969926"/>
          </a:xfrm>
          <a:solidFill>
            <a:srgbClr val="FFA54B"/>
          </a:solidFill>
        </p:spPr>
        <p:txBody>
          <a:bodyPr>
            <a:noAutofit/>
          </a:bodyPr>
          <a:lstStyle/>
          <a:p>
            <a:pPr marL="0" indent="0">
              <a:buNone/>
            </a:pPr>
            <a:endParaRPr lang="el-GR" sz="1600" dirty="0"/>
          </a:p>
          <a:p>
            <a:pPr marL="0" indent="0" algn="just">
              <a:buNone/>
            </a:pPr>
            <a:r>
              <a:rPr lang="el-GR" sz="1600" dirty="0">
                <a:solidFill>
                  <a:srgbClr val="FF0000"/>
                </a:solidFill>
                <a:latin typeface="Times New Roman" panose="02020603050405020304" pitchFamily="18" charset="0"/>
                <a:cs typeface="Times New Roman" panose="02020603050405020304" pitchFamily="18" charset="0"/>
              </a:rPr>
              <a:t>ΕΕ2</a:t>
            </a:r>
            <a:r>
              <a:rPr lang="el-GR" sz="1600" dirty="0">
                <a:latin typeface="Times New Roman" panose="02020603050405020304" pitchFamily="18" charset="0"/>
                <a:cs typeface="Times New Roman" panose="02020603050405020304" pitchFamily="18" charset="0"/>
              </a:rPr>
              <a:t>: Εφαρμόζονται οι αρχές της </a:t>
            </a:r>
            <a:r>
              <a:rPr lang="el-GR" sz="1600" dirty="0" err="1">
                <a:latin typeface="Times New Roman" panose="02020603050405020304" pitchFamily="18" charset="0"/>
                <a:cs typeface="Times New Roman" panose="02020603050405020304" pitchFamily="18" charset="0"/>
              </a:rPr>
              <a:t>Πολυμεσικής</a:t>
            </a:r>
            <a:r>
              <a:rPr lang="el-GR" sz="1600" dirty="0">
                <a:latin typeface="Times New Roman" panose="02020603050405020304" pitchFamily="18" charset="0"/>
                <a:cs typeface="Times New Roman" panose="02020603050405020304" pitchFamily="18" charset="0"/>
              </a:rPr>
              <a:t> Μάθησης;</a:t>
            </a:r>
          </a:p>
          <a:p>
            <a:pPr marL="0" indent="0" algn="just">
              <a:buNone/>
            </a:pPr>
            <a:r>
              <a:rPr lang="el-GR" sz="1600" dirty="0">
                <a:latin typeface="Times New Roman" panose="02020603050405020304" pitchFamily="18" charset="0"/>
                <a:cs typeface="Times New Roman" panose="02020603050405020304" pitchFamily="18" charset="0"/>
              </a:rPr>
              <a:t> Τμηματική παρουσίαση (μικρές δόσεις, με πολλά </a:t>
            </a:r>
            <a:r>
              <a:rPr lang="el-GR" sz="1600" dirty="0" err="1">
                <a:latin typeface="Times New Roman" panose="02020603050405020304" pitchFamily="18" charset="0"/>
                <a:cs typeface="Times New Roman" panose="02020603050405020304" pitchFamily="18" charset="0"/>
              </a:rPr>
              <a:t>διαδραστικά</a:t>
            </a:r>
            <a:r>
              <a:rPr lang="el-GR" sz="1600" dirty="0">
                <a:latin typeface="Times New Roman" panose="02020603050405020304" pitchFamily="18" charset="0"/>
                <a:cs typeface="Times New Roman" panose="02020603050405020304" pitchFamily="18" charset="0"/>
              </a:rPr>
              <a:t> στοιχεία και σύντομο κείμενο)</a:t>
            </a:r>
          </a:p>
          <a:p>
            <a:pPr marL="0" indent="0" algn="just">
              <a:buNone/>
            </a:pPr>
            <a:r>
              <a:rPr lang="el-GR" sz="1600" dirty="0">
                <a:latin typeface="Times New Roman" panose="02020603050405020304" pitchFamily="18" charset="0"/>
                <a:cs typeface="Times New Roman" panose="02020603050405020304" pitchFamily="18" charset="0"/>
              </a:rPr>
              <a:t> Εικόνα – Ήχος – Βίντεο</a:t>
            </a:r>
          </a:p>
          <a:p>
            <a:pPr marL="0" indent="0" algn="just">
              <a:buNone/>
            </a:pPr>
            <a:r>
              <a:rPr lang="el-GR" sz="1600" dirty="0">
                <a:latin typeface="Times New Roman" panose="02020603050405020304" pitchFamily="18" charset="0"/>
                <a:cs typeface="Times New Roman" panose="02020603050405020304" pitchFamily="18" charset="0"/>
              </a:rPr>
              <a:t> Επισήμανση στοιχείων – χρωματικές συνθέσεις</a:t>
            </a:r>
          </a:p>
          <a:p>
            <a:pPr marL="0" indent="0" algn="just">
              <a:buNone/>
            </a:pPr>
            <a:r>
              <a:rPr lang="el-GR" sz="1600" dirty="0">
                <a:latin typeface="Times New Roman" panose="02020603050405020304" pitchFamily="18" charset="0"/>
                <a:cs typeface="Times New Roman" panose="02020603050405020304" pitchFamily="18" charset="0"/>
              </a:rPr>
              <a:t> Οδηγίες δραστηριοτήτων – Ανατροφοδότηση</a:t>
            </a:r>
          </a:p>
          <a:p>
            <a:pPr marL="0" indent="0" algn="just">
              <a:buNone/>
            </a:pPr>
            <a:r>
              <a:rPr lang="el-GR" sz="1600" dirty="0">
                <a:latin typeface="Times New Roman" panose="02020603050405020304" pitchFamily="18" charset="0"/>
                <a:cs typeface="Times New Roman" panose="02020603050405020304" pitchFamily="18" charset="0"/>
              </a:rPr>
              <a:t> Εύχρηστο περιβάλλον (πλοήγηση – </a:t>
            </a:r>
            <a:r>
              <a:rPr lang="el-GR" sz="1600" dirty="0" err="1">
                <a:latin typeface="Times New Roman" panose="02020603050405020304" pitchFamily="18" charset="0"/>
                <a:cs typeface="Times New Roman" panose="02020603050405020304" pitchFamily="18" charset="0"/>
              </a:rPr>
              <a:t>υπερσύνδεσμοι</a:t>
            </a:r>
            <a:r>
              <a:rPr lang="el-GR" sz="1600" dirty="0">
                <a:latin typeface="Times New Roman" panose="02020603050405020304" pitchFamily="18" charset="0"/>
                <a:cs typeface="Times New Roman" panose="02020603050405020304" pitchFamily="18" charset="0"/>
              </a:rPr>
              <a:t>)</a:t>
            </a:r>
          </a:p>
          <a:p>
            <a:pPr marL="0" indent="0" algn="just">
              <a:buNone/>
            </a:pPr>
            <a:r>
              <a:rPr lang="el-GR" sz="1600" dirty="0">
                <a:solidFill>
                  <a:srgbClr val="FF0000"/>
                </a:solidFill>
                <a:latin typeface="Times New Roman" panose="02020603050405020304" pitchFamily="18" charset="0"/>
                <a:cs typeface="Times New Roman" panose="02020603050405020304" pitchFamily="18" charset="0"/>
              </a:rPr>
              <a:t>ΕΕ3</a:t>
            </a:r>
            <a:r>
              <a:rPr lang="el-GR" sz="1600" dirty="0">
                <a:latin typeface="Times New Roman" panose="02020603050405020304" pitchFamily="18" charset="0"/>
                <a:cs typeface="Times New Roman" panose="02020603050405020304" pitchFamily="18" charset="0"/>
              </a:rPr>
              <a:t>: Με ποιους τρόπους το Ε.Υ. ενισχύει τη μάθηση των εκπαιδευόμενων;</a:t>
            </a:r>
          </a:p>
          <a:p>
            <a:pPr marL="0" indent="0" algn="just">
              <a:buNone/>
            </a:pPr>
            <a:r>
              <a:rPr lang="el-GR" sz="1600" dirty="0">
                <a:latin typeface="Times New Roman" panose="02020603050405020304" pitchFamily="18" charset="0"/>
                <a:cs typeface="Times New Roman" panose="02020603050405020304" pitchFamily="18" charset="0"/>
              </a:rPr>
              <a:t> Ελκυστικό περιεχόμενο</a:t>
            </a:r>
          </a:p>
          <a:p>
            <a:pPr marL="0" indent="0" algn="just">
              <a:buNone/>
            </a:pPr>
            <a:r>
              <a:rPr lang="el-GR" sz="1600" dirty="0">
                <a:latin typeface="Times New Roman" panose="02020603050405020304" pitchFamily="18" charset="0"/>
                <a:cs typeface="Times New Roman" panose="02020603050405020304" pitchFamily="18" charset="0"/>
              </a:rPr>
              <a:t> Επάρκεια πληροφοριών</a:t>
            </a:r>
          </a:p>
          <a:p>
            <a:pPr marL="0" indent="0" algn="just">
              <a:buNone/>
            </a:pPr>
            <a:r>
              <a:rPr lang="el-GR" sz="1600" dirty="0">
                <a:latin typeface="Times New Roman" panose="02020603050405020304" pitchFamily="18" charset="0"/>
                <a:cs typeface="Times New Roman" panose="02020603050405020304" pitchFamily="18" charset="0"/>
              </a:rPr>
              <a:t> </a:t>
            </a:r>
            <a:r>
              <a:rPr lang="el-GR" sz="1600" dirty="0" err="1">
                <a:latin typeface="Times New Roman" panose="02020603050405020304" pitchFamily="18" charset="0"/>
                <a:cs typeface="Times New Roman" panose="02020603050405020304" pitchFamily="18" charset="0"/>
              </a:rPr>
              <a:t>Διαδραστικότητα</a:t>
            </a:r>
            <a:endParaRPr lang="el-GR" sz="1600" dirty="0">
              <a:latin typeface="Times New Roman" panose="02020603050405020304" pitchFamily="18" charset="0"/>
              <a:cs typeface="Times New Roman" panose="02020603050405020304" pitchFamily="18" charset="0"/>
            </a:endParaRPr>
          </a:p>
          <a:p>
            <a:pPr marL="0" indent="0" algn="just">
              <a:buNone/>
            </a:pPr>
            <a:r>
              <a:rPr lang="el-GR" sz="1600" dirty="0">
                <a:latin typeface="Times New Roman" panose="02020603050405020304" pitchFamily="18" charset="0"/>
                <a:cs typeface="Times New Roman" panose="02020603050405020304" pitchFamily="18" charset="0"/>
              </a:rPr>
              <a:t> Ενδιαφέροντα βίντεο</a:t>
            </a:r>
          </a:p>
        </p:txBody>
      </p:sp>
      <p:sp>
        <p:nvSpPr>
          <p:cNvPr id="3" name="Τίτλος 2"/>
          <p:cNvSpPr>
            <a:spLocks noGrp="1"/>
          </p:cNvSpPr>
          <p:nvPr>
            <p:ph type="title"/>
          </p:nvPr>
        </p:nvSpPr>
        <p:spPr>
          <a:xfrm>
            <a:off x="1143000" y="350379"/>
            <a:ext cx="7372350" cy="1075390"/>
          </a:xfrm>
        </p:spPr>
        <p:style>
          <a:lnRef idx="0">
            <a:scrgbClr r="0" g="0" b="0"/>
          </a:lnRef>
          <a:fillRef idx="1001">
            <a:schemeClr val="dk2"/>
          </a:fillRef>
          <a:effectRef idx="0">
            <a:scrgbClr r="0" g="0" b="0"/>
          </a:effectRef>
          <a:fontRef idx="major"/>
        </p:style>
        <p:txBody>
          <a:bodyPr/>
          <a:lstStyle/>
          <a:p>
            <a:r>
              <a:rPr lang="el-GR" dirty="0"/>
              <a:t>Αποτελέσματα έρευνας 2 &amp; 3</a:t>
            </a:r>
          </a:p>
        </p:txBody>
      </p:sp>
    </p:spTree>
    <p:extLst>
      <p:ext uri="{BB962C8B-B14F-4D97-AF65-F5344CB8AC3E}">
        <p14:creationId xmlns:p14="http://schemas.microsoft.com/office/powerpoint/2010/main" val="3310685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332656"/>
            <a:ext cx="7776864" cy="576064"/>
          </a:xfrm>
        </p:spPr>
        <p:style>
          <a:lnRef idx="0">
            <a:scrgbClr r="0" g="0" b="0"/>
          </a:lnRef>
          <a:fillRef idx="1001">
            <a:schemeClr val="dk2"/>
          </a:fillRef>
          <a:effectRef idx="0">
            <a:scrgbClr r="0" g="0" b="0"/>
          </a:effectRef>
          <a:fontRef idx="major"/>
        </p:style>
        <p:txBody>
          <a:bodyPr>
            <a:noAutofit/>
          </a:bodyPr>
          <a:lstStyle/>
          <a:p>
            <a:pPr algn="ctr"/>
            <a:r>
              <a:rPr lang="el-GR" sz="3600" dirty="0"/>
              <a:t>Συμπεράσματα ποιοτικής έρευνας.</a:t>
            </a:r>
            <a:endParaRPr lang="el-GR" sz="4000" b="1" dirty="0"/>
          </a:p>
        </p:txBody>
      </p:sp>
      <p:sp>
        <p:nvSpPr>
          <p:cNvPr id="4" name="9 - Ορθογώνιο"/>
          <p:cNvSpPr/>
          <p:nvPr/>
        </p:nvSpPr>
        <p:spPr>
          <a:xfrm>
            <a:off x="827584" y="1124744"/>
            <a:ext cx="7992888" cy="584775"/>
          </a:xfrm>
          <a:prstGeom prst="rect">
            <a:avLst/>
          </a:prstGeom>
        </p:spPr>
        <p:txBody>
          <a:bodyPr wrap="square">
            <a:spAutoFit/>
          </a:bodyPr>
          <a:lstStyle/>
          <a:p>
            <a:r>
              <a:rPr lang="el-GR" sz="3200" dirty="0"/>
              <a:t>.</a:t>
            </a:r>
          </a:p>
        </p:txBody>
      </p:sp>
      <p:sp>
        <p:nvSpPr>
          <p:cNvPr id="3" name="Ορθογώνιο 2"/>
          <p:cNvSpPr/>
          <p:nvPr/>
        </p:nvSpPr>
        <p:spPr>
          <a:xfrm>
            <a:off x="611560" y="1452610"/>
            <a:ext cx="8532440" cy="5324535"/>
          </a:xfrm>
          <a:prstGeom prst="rect">
            <a:avLst/>
          </a:prstGeom>
          <a:solidFill>
            <a:srgbClr val="FFC000"/>
          </a:solidFill>
        </p:spPr>
        <p:txBody>
          <a:bodyPr wrap="square">
            <a:spAutoFit/>
          </a:bodyPr>
          <a:lstStyle/>
          <a:p>
            <a:pPr algn="just"/>
            <a:r>
              <a:rPr lang="el-GR" sz="2000" dirty="0">
                <a:solidFill>
                  <a:srgbClr val="FF0000"/>
                </a:solidFill>
              </a:rPr>
              <a:t>Συμπεράσματα Έρευνας</a:t>
            </a:r>
            <a:r>
              <a:rPr lang="en-US" sz="2000" dirty="0"/>
              <a:t>:</a:t>
            </a:r>
            <a:endParaRPr lang="el-GR" sz="2000" dirty="0"/>
          </a:p>
          <a:p>
            <a:pPr algn="just"/>
            <a:r>
              <a:rPr lang="el-GR" sz="2000" dirty="0"/>
              <a:t> Το Ε.Υ. έχει σχεδιαστεί σύμφωνα με τις αρχές της </a:t>
            </a:r>
            <a:r>
              <a:rPr lang="el-GR" sz="2000" dirty="0" err="1"/>
              <a:t>ΕξΑΕ</a:t>
            </a:r>
            <a:r>
              <a:rPr lang="el-GR" sz="2000" dirty="0"/>
              <a:t> και τις αρχές της </a:t>
            </a:r>
            <a:r>
              <a:rPr lang="el-GR" sz="2000" dirty="0" err="1"/>
              <a:t>πολυμεσικής</a:t>
            </a:r>
            <a:r>
              <a:rPr lang="el-GR" sz="2000" dirty="0"/>
              <a:t> μάθησης του </a:t>
            </a:r>
            <a:r>
              <a:rPr lang="el-GR" sz="2000" dirty="0" err="1" smtClean="0"/>
              <a:t>Mayer</a:t>
            </a:r>
            <a:r>
              <a:rPr lang="el-GR" sz="2000" dirty="0"/>
              <a:t> </a:t>
            </a:r>
            <a:r>
              <a:rPr lang="el-GR" sz="2000" dirty="0" smtClean="0"/>
              <a:t>(2017</a:t>
            </a:r>
            <a:r>
              <a:rPr lang="el-GR" sz="2000" dirty="0"/>
              <a:t>)</a:t>
            </a:r>
          </a:p>
          <a:p>
            <a:pPr algn="just"/>
            <a:r>
              <a:rPr lang="el-GR" sz="2000" dirty="0"/>
              <a:t> Το E-</a:t>
            </a:r>
            <a:r>
              <a:rPr lang="el-GR" sz="2000" dirty="0" err="1"/>
              <a:t>learning</a:t>
            </a:r>
            <a:r>
              <a:rPr lang="el-GR" sz="2000" dirty="0"/>
              <a:t> περιβάλλον κρίνεται ελκυστικό, εύχρηστο και προσφέρει αυτονομία</a:t>
            </a:r>
          </a:p>
          <a:p>
            <a:pPr algn="just"/>
            <a:r>
              <a:rPr lang="el-GR" sz="2000" dirty="0"/>
              <a:t> Το Ε.Υ. είναι κατανοητό και παρέχει χρήσιμες γνώσεις και δεξιότητες μέσα από ποικιλία </a:t>
            </a:r>
            <a:r>
              <a:rPr lang="el-GR" sz="2000" dirty="0" smtClean="0"/>
              <a:t>δραστηριοτήτων</a:t>
            </a:r>
            <a:r>
              <a:rPr lang="en-GB" sz="2000" dirty="0" smtClean="0"/>
              <a:t> </a:t>
            </a:r>
            <a:r>
              <a:rPr lang="el-GR" sz="2000" dirty="0" smtClean="0"/>
              <a:t>με </a:t>
            </a:r>
            <a:r>
              <a:rPr lang="el-GR" sz="2000" dirty="0"/>
              <a:t>ανατροφοδότηση.</a:t>
            </a:r>
          </a:p>
          <a:p>
            <a:pPr algn="just"/>
            <a:r>
              <a:rPr lang="el-GR" sz="2000" dirty="0"/>
              <a:t>Τα συμπεράσματα της έρευνας είναι γενικά συνεπή με τα ευρήματα προηγούμενων ερευνών σχετικά με την αξιολόγηση εκπαιδευτικού υλικού εξ αποστάσεως εκπαίδευσης.</a:t>
            </a:r>
            <a:endParaRPr lang="en-US" sz="2000" dirty="0"/>
          </a:p>
          <a:p>
            <a:pPr algn="just"/>
            <a:r>
              <a:rPr lang="el-GR" sz="2000" dirty="0"/>
              <a:t>Μεγάλος περιορισμός της συγκεκριμένης ποιοτικής έρευνας </a:t>
            </a:r>
            <a:r>
              <a:rPr lang="el-GR" sz="2000" dirty="0" smtClean="0"/>
              <a:t>είναι</a:t>
            </a:r>
            <a:r>
              <a:rPr lang="en-GB" sz="2000" dirty="0" smtClean="0"/>
              <a:t>:</a:t>
            </a:r>
            <a:r>
              <a:rPr lang="el-GR" sz="2000" dirty="0" smtClean="0"/>
              <a:t> </a:t>
            </a:r>
            <a:endParaRPr lang="en-GB" sz="2000" dirty="0" smtClean="0"/>
          </a:p>
          <a:p>
            <a:pPr marL="342900" indent="-342900" algn="just">
              <a:buFont typeface="Wingdings" panose="05000000000000000000" pitchFamily="2" charset="2"/>
              <a:buChar char="§"/>
            </a:pPr>
            <a:r>
              <a:rPr lang="en-GB" sz="2000" dirty="0"/>
              <a:t>O</a:t>
            </a:r>
            <a:r>
              <a:rPr lang="el-GR" sz="2000" dirty="0" smtClean="0"/>
              <a:t> </a:t>
            </a:r>
            <a:r>
              <a:rPr lang="el-GR" sz="2000" dirty="0"/>
              <a:t>μικρός αριθμός των ειδικών </a:t>
            </a:r>
            <a:r>
              <a:rPr lang="el-GR" sz="2000" dirty="0" err="1"/>
              <a:t>αξιολογητών</a:t>
            </a:r>
            <a:r>
              <a:rPr lang="el-GR" sz="2000" dirty="0"/>
              <a:t> που συμμετείχαν, καθώς το δείγμα αυτό είναι πολύ μικρό και ίσως μη αντιπροσωπευτικό σε σχέση με ένα μεγάλο μέρος ειδικών πάνω στην </a:t>
            </a:r>
            <a:r>
              <a:rPr lang="el-GR" sz="2000" dirty="0" err="1"/>
              <a:t>ΕξΑΕ</a:t>
            </a:r>
            <a:r>
              <a:rPr lang="el-GR" sz="2000" dirty="0"/>
              <a:t>. Θ</a:t>
            </a:r>
            <a:r>
              <a:rPr lang="el-GR" sz="2000" dirty="0" smtClean="0"/>
              <a:t>α </a:t>
            </a:r>
            <a:r>
              <a:rPr lang="el-GR" sz="2000" dirty="0"/>
              <a:t>μπορούσε να είναι μεγαλύτερος αλλά και να προέρχεται από περισσότερες γεωγραφικές </a:t>
            </a:r>
            <a:r>
              <a:rPr lang="el-GR" sz="2000" dirty="0" smtClean="0"/>
              <a:t>περιοχές</a:t>
            </a:r>
          </a:p>
          <a:p>
            <a:pPr marL="342900" indent="-342900" algn="just">
              <a:buFont typeface="Wingdings" panose="05000000000000000000" pitchFamily="2" charset="2"/>
              <a:buChar char="§"/>
            </a:pPr>
            <a:r>
              <a:rPr lang="el-GR" sz="2000" dirty="0" smtClean="0"/>
              <a:t>Τα </a:t>
            </a:r>
            <a:r>
              <a:rPr lang="el-GR" sz="2000" dirty="0"/>
              <a:t>συμπεράσματα δεν μπορούν να γενικευτούν, ωστόσο αποτελούν ενδείξεις καλών πρακτικών σχεδιασμού.</a:t>
            </a:r>
          </a:p>
        </p:txBody>
      </p:sp>
    </p:spTree>
    <p:extLst>
      <p:ext uri="{BB962C8B-B14F-4D97-AF65-F5344CB8AC3E}">
        <p14:creationId xmlns:p14="http://schemas.microsoft.com/office/powerpoint/2010/main" val="1704983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96229" y="1412776"/>
            <a:ext cx="7886700" cy="4351338"/>
          </a:xfrm>
          <a:solidFill>
            <a:srgbClr val="00FFFF"/>
          </a:solidFill>
        </p:spPr>
        <p:txBody>
          <a:bodyPr>
            <a:normAutofit fontScale="40000" lnSpcReduction="20000"/>
          </a:bodyPr>
          <a:lstStyle/>
          <a:p>
            <a:pPr marL="742950" indent="-742950" algn="just">
              <a:buFont typeface="+mj-lt"/>
              <a:buAutoNum type="arabicParenR"/>
            </a:pPr>
            <a:r>
              <a:rPr lang="el-GR" dirty="0">
                <a:latin typeface="Times New Roman" panose="02020603050405020304" pitchFamily="18" charset="0"/>
                <a:cs typeface="Times New Roman" panose="02020603050405020304" pitchFamily="18" charset="0"/>
              </a:rPr>
              <a:t>Οι προκλήσεις που αποκαλύπτονται σε αυτή τη μελέτη δεν πρέπει να εκλαμβάνονται ως εμπόδια αλλά ως προσκλήσεις για καινοτομία, για γεφύρωση των διαχωριστικών γραμμών και για χάραξη νέων μονοπατιών για μια εκπαίδευση χωρίς αποκλεισμούς και αποτελεσματική.</a:t>
            </a:r>
          </a:p>
          <a:p>
            <a:pPr marL="742950" indent="-742950" algn="just">
              <a:buFont typeface="+mj-lt"/>
              <a:buAutoNum type="arabicParenR"/>
            </a:pPr>
            <a:r>
              <a:rPr lang="el-GR" dirty="0">
                <a:latin typeface="Times New Roman" panose="02020603050405020304" pitchFamily="18" charset="0"/>
                <a:cs typeface="Times New Roman" panose="02020603050405020304" pitchFamily="18" charset="0"/>
              </a:rPr>
              <a:t>Η εξ αποστάσεως εκπαίδευση για την εκμάθηση της μεθόδου </a:t>
            </a:r>
            <a:r>
              <a:rPr lang="el-GR" dirty="0" err="1">
                <a:latin typeface="Times New Roman" panose="02020603050405020304" pitchFamily="18" charset="0"/>
                <a:cs typeface="Times New Roman" panose="02020603050405020304" pitchFamily="18" charset="0"/>
              </a:rPr>
              <a:t>Pilates</a:t>
            </a:r>
            <a:r>
              <a:rPr lang="el-GR" dirty="0">
                <a:latin typeface="Times New Roman" panose="02020603050405020304" pitchFamily="18" charset="0"/>
                <a:cs typeface="Times New Roman" panose="02020603050405020304" pitchFamily="18" charset="0"/>
              </a:rPr>
              <a:t> έχει αναδείξει μια νέα διάσταση στη σύνδεση της άσκησης ενηλίκων με το </a:t>
            </a:r>
            <a:r>
              <a:rPr lang="el-GR" dirty="0" err="1">
                <a:latin typeface="Times New Roman" panose="02020603050405020304" pitchFamily="18" charset="0"/>
                <a:cs typeface="Times New Roman" panose="02020603050405020304" pitchFamily="18" charset="0"/>
              </a:rPr>
              <a:t>Pilates</a:t>
            </a:r>
            <a:r>
              <a:rPr lang="el-GR" dirty="0" smtClean="0">
                <a:latin typeface="Times New Roman" panose="02020603050405020304" pitchFamily="18" charset="0"/>
                <a:cs typeface="Times New Roman" panose="02020603050405020304" pitchFamily="18" charset="0"/>
              </a:rPr>
              <a:t>, και </a:t>
            </a:r>
            <a:r>
              <a:rPr lang="el-GR" dirty="0">
                <a:latin typeface="Times New Roman" panose="02020603050405020304" pitchFamily="18" charset="0"/>
                <a:cs typeface="Times New Roman" panose="02020603050405020304" pitchFamily="18" charset="0"/>
              </a:rPr>
              <a:t>το εκπαιδευτικό υλικό της παρούσας μελέτης</a:t>
            </a:r>
          </a:p>
          <a:p>
            <a:pPr marL="742950" indent="-742950" algn="just">
              <a:buFont typeface="+mj-lt"/>
              <a:buAutoNum type="arabicParenR"/>
            </a:pPr>
            <a:r>
              <a:rPr lang="el-GR" dirty="0">
                <a:latin typeface="Times New Roman" panose="02020603050405020304" pitchFamily="18" charset="0"/>
                <a:cs typeface="Times New Roman" panose="02020603050405020304" pitchFamily="18" charset="0"/>
              </a:rPr>
              <a:t>Η εξ αποστάσεως εκπαίδευση συμβάλλει στην ευρύτερη αποδοχή και εφαρμογή του </a:t>
            </a:r>
            <a:r>
              <a:rPr lang="el-GR" dirty="0" err="1">
                <a:latin typeface="Times New Roman" panose="02020603050405020304" pitchFamily="18" charset="0"/>
                <a:cs typeface="Times New Roman" panose="02020603050405020304" pitchFamily="18" charset="0"/>
              </a:rPr>
              <a:t>Pilates</a:t>
            </a:r>
            <a:r>
              <a:rPr lang="el-GR" dirty="0">
                <a:latin typeface="Times New Roman" panose="02020603050405020304" pitchFamily="18" charset="0"/>
                <a:cs typeface="Times New Roman" panose="02020603050405020304" pitchFamily="18" charset="0"/>
              </a:rPr>
              <a:t> ως μια αποτελεσματική μέθοδο άσκησης για ενήλικες, ενθαρρύνοντας περισσότερους ανθρώπους να ασχοληθούν με αυτήν την φυσική δραστηριότητα και να επωφεληθούν από τα οφέλη της.</a:t>
            </a:r>
          </a:p>
          <a:p>
            <a:pPr marL="0" indent="0">
              <a:buNone/>
            </a:pPr>
            <a:endParaRPr lang="el-GR" dirty="0"/>
          </a:p>
        </p:txBody>
      </p:sp>
      <p:sp>
        <p:nvSpPr>
          <p:cNvPr id="3" name="Τίτλος 2"/>
          <p:cNvSpPr>
            <a:spLocks noGrp="1"/>
          </p:cNvSpPr>
          <p:nvPr>
            <p:ph type="title"/>
          </p:nvPr>
        </p:nvSpPr>
        <p:spPr>
          <a:xfrm>
            <a:off x="1153403" y="332656"/>
            <a:ext cx="7629525" cy="931374"/>
          </a:xfrm>
          <a:solidFill>
            <a:srgbClr val="FF3399"/>
          </a:solidFill>
        </p:spPr>
        <p:txBody>
          <a:bodyPr>
            <a:normAutofit fontScale="90000"/>
          </a:bodyPr>
          <a:lstStyle/>
          <a:p>
            <a:pPr algn="ctr"/>
            <a:r>
              <a:rPr lang="el-GR" dirty="0"/>
              <a:t>10. Συμπεράσματα – προτάσεις της εργασίας.</a:t>
            </a:r>
          </a:p>
        </p:txBody>
      </p:sp>
      <p:pic>
        <p:nvPicPr>
          <p:cNvPr id="4" name="Εικόνα 3"/>
          <p:cNvPicPr>
            <a:picLocks noChangeAspect="1"/>
          </p:cNvPicPr>
          <p:nvPr/>
        </p:nvPicPr>
        <p:blipFill>
          <a:blip r:embed="rId2"/>
          <a:stretch>
            <a:fillRect/>
          </a:stretch>
        </p:blipFill>
        <p:spPr>
          <a:xfrm>
            <a:off x="7126745" y="620688"/>
            <a:ext cx="1656184" cy="936104"/>
          </a:xfrm>
          <a:prstGeom prst="rect">
            <a:avLst/>
          </a:prstGeom>
          <a:effectLst>
            <a:glow rad="139700">
              <a:schemeClr val="accent5">
                <a:satMod val="175000"/>
                <a:alpha val="40000"/>
              </a:schemeClr>
            </a:glow>
          </a:effectLst>
          <a:scene3d>
            <a:camera prst="perspectiveContrastingLeftFacing"/>
            <a:lightRig rig="threePt" dir="t"/>
          </a:scene3d>
        </p:spPr>
      </p:pic>
    </p:spTree>
    <p:extLst>
      <p:ext uri="{BB962C8B-B14F-4D97-AF65-F5344CB8AC3E}">
        <p14:creationId xmlns:p14="http://schemas.microsoft.com/office/powerpoint/2010/main" val="1334239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xfrm>
            <a:off x="899592" y="1556792"/>
            <a:ext cx="7886700" cy="4896544"/>
          </a:xfrm>
          <a:solidFill>
            <a:srgbClr val="00FFFF"/>
          </a:solidFill>
        </p:spPr>
        <p:txBody>
          <a:bodyPr>
            <a:noAutofit/>
          </a:bodyPr>
          <a:lstStyle/>
          <a:p>
            <a:pPr marL="0" indent="0" algn="just">
              <a:buNone/>
            </a:pPr>
            <a:r>
              <a:rPr lang="el-GR" sz="1800" dirty="0">
                <a:latin typeface="Times New Roman" panose="02020603050405020304" pitchFamily="18" charset="0"/>
                <a:cs typeface="Times New Roman" panose="02020603050405020304" pitchFamily="18" charset="0"/>
              </a:rPr>
              <a:t>Με βάση τις βαθιές γνώσεις που αποκομίστηκαν από τη μελέτη σχετικά με την αλληλεπίδραση μεταξύ των νέων τεχνολογιών και της εκπαίδευσης, προκύπτουν διάφορες βασικές προτάσεις πολιτικής για την αξιοποίηση του δυναμικού των ψηφιακών καινοτομιών και την ταυτόχρονη αντιμετώπιση των προκλήσεων που αυτές παρουσιάζουν. Οι προτάσεις αυτές αποσκοπούν </a:t>
            </a:r>
            <a:endParaRPr lang="en-GB" sz="1800" dirty="0" smtClean="0">
              <a:latin typeface="Times New Roman" panose="02020603050405020304" pitchFamily="18" charset="0"/>
              <a:cs typeface="Times New Roman" panose="02020603050405020304" pitchFamily="18" charset="0"/>
            </a:endParaRPr>
          </a:p>
          <a:p>
            <a:pPr marL="742950" indent="-742950" algn="just">
              <a:buFont typeface="+mj-lt"/>
              <a:buAutoNum type="arabicParenR"/>
            </a:pPr>
            <a:r>
              <a:rPr lang="el-GR" sz="1800" dirty="0" smtClean="0">
                <a:latin typeface="Times New Roman" panose="02020603050405020304" pitchFamily="18" charset="0"/>
                <a:cs typeface="Times New Roman" panose="02020603050405020304" pitchFamily="18" charset="0"/>
              </a:rPr>
              <a:t>στη </a:t>
            </a:r>
            <a:r>
              <a:rPr lang="el-GR" sz="1800" dirty="0">
                <a:latin typeface="Times New Roman" panose="02020603050405020304" pitchFamily="18" charset="0"/>
                <a:cs typeface="Times New Roman" panose="02020603050405020304" pitchFamily="18" charset="0"/>
              </a:rPr>
              <a:t>δημιουργία ενός συνεκτικού και αποτελεσματικού πλαισίου για την ενσωμάτωση της τεχνολογίας στην εκπαίδευση, </a:t>
            </a:r>
            <a:endParaRPr lang="en-GB" sz="1800" dirty="0" smtClean="0">
              <a:latin typeface="Times New Roman" panose="02020603050405020304" pitchFamily="18" charset="0"/>
              <a:cs typeface="Times New Roman" panose="02020603050405020304" pitchFamily="18" charset="0"/>
            </a:endParaRPr>
          </a:p>
          <a:p>
            <a:pPr marL="742950" indent="-742950" algn="just">
              <a:buFont typeface="+mj-lt"/>
              <a:buAutoNum type="arabicParenR"/>
            </a:pPr>
            <a:r>
              <a:rPr lang="el-GR" sz="1800" dirty="0" smtClean="0">
                <a:latin typeface="Times New Roman" panose="02020603050405020304" pitchFamily="18" charset="0"/>
                <a:cs typeface="Times New Roman" panose="02020603050405020304" pitchFamily="18" charset="0"/>
              </a:rPr>
              <a:t>τη </a:t>
            </a:r>
            <a:r>
              <a:rPr lang="el-GR" sz="1800" dirty="0">
                <a:latin typeface="Times New Roman" panose="02020603050405020304" pitchFamily="18" charset="0"/>
                <a:cs typeface="Times New Roman" panose="02020603050405020304" pitchFamily="18" charset="0"/>
              </a:rPr>
              <a:t>διασφάλιση ισότιμης πρόσβασης, </a:t>
            </a:r>
            <a:endParaRPr lang="en-GB" sz="1800" dirty="0" smtClean="0">
              <a:latin typeface="Times New Roman" panose="02020603050405020304" pitchFamily="18" charset="0"/>
              <a:cs typeface="Times New Roman" panose="02020603050405020304" pitchFamily="18" charset="0"/>
            </a:endParaRPr>
          </a:p>
          <a:p>
            <a:pPr marL="742950" indent="-742950" algn="just">
              <a:buFont typeface="+mj-lt"/>
              <a:buAutoNum type="arabicParenR"/>
            </a:pPr>
            <a:r>
              <a:rPr lang="el-GR" sz="1800" dirty="0" smtClean="0">
                <a:latin typeface="Times New Roman" panose="02020603050405020304" pitchFamily="18" charset="0"/>
                <a:cs typeface="Times New Roman" panose="02020603050405020304" pitchFamily="18" charset="0"/>
              </a:rPr>
              <a:t>τη </a:t>
            </a:r>
            <a:r>
              <a:rPr lang="el-GR" sz="1800" dirty="0">
                <a:latin typeface="Times New Roman" panose="02020603050405020304" pitchFamily="18" charset="0"/>
                <a:cs typeface="Times New Roman" panose="02020603050405020304" pitchFamily="18" charset="0"/>
              </a:rPr>
              <a:t>βελτιστοποίηση των μαθησιακών αποτελεσμάτων και </a:t>
            </a:r>
            <a:endParaRPr lang="en-GB" sz="1800" dirty="0" smtClean="0">
              <a:latin typeface="Times New Roman" panose="02020603050405020304" pitchFamily="18" charset="0"/>
              <a:cs typeface="Times New Roman" panose="02020603050405020304" pitchFamily="18" charset="0"/>
            </a:endParaRPr>
          </a:p>
          <a:p>
            <a:pPr marL="742950" indent="-742950" algn="just">
              <a:buFont typeface="+mj-lt"/>
              <a:buAutoNum type="arabicParenR"/>
            </a:pPr>
            <a:r>
              <a:rPr lang="el-GR" sz="1800" dirty="0" smtClean="0">
                <a:latin typeface="Times New Roman" panose="02020603050405020304" pitchFamily="18" charset="0"/>
                <a:cs typeface="Times New Roman" panose="02020603050405020304" pitchFamily="18" charset="0"/>
              </a:rPr>
              <a:t>την </a:t>
            </a:r>
            <a:r>
              <a:rPr lang="el-GR" sz="1800" dirty="0">
                <a:latin typeface="Times New Roman" panose="02020603050405020304" pitchFamily="18" charset="0"/>
                <a:cs typeface="Times New Roman" panose="02020603050405020304" pitchFamily="18" charset="0"/>
              </a:rPr>
              <a:t>προώθηση μιας ολιστικής προσέγγισης της μάθησης στην ψηφιακή εποχή.</a:t>
            </a:r>
          </a:p>
        </p:txBody>
      </p:sp>
    </p:spTree>
    <p:extLst>
      <p:ext uri="{BB962C8B-B14F-4D97-AF65-F5344CB8AC3E}">
        <p14:creationId xmlns:p14="http://schemas.microsoft.com/office/powerpoint/2010/main" val="17840578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a:solidFill>
            <a:srgbClr val="00B0F0"/>
          </a:solidFill>
        </p:spPr>
        <p:txBody>
          <a:bodyPr>
            <a:normAutofit fontScale="55000" lnSpcReduction="20000"/>
          </a:bodyPr>
          <a:lstStyle/>
          <a:p>
            <a:pPr marL="285750" indent="-285750" algn="just">
              <a:spcAft>
                <a:spcPts val="0"/>
              </a:spcAft>
              <a:buFont typeface="Wingdings" panose="05000000000000000000" pitchFamily="2" charset="2"/>
              <a:buChar char="ü"/>
            </a:pPr>
            <a:r>
              <a:rPr lang="el-GR" dirty="0">
                <a:cs typeface="Times New Roman" panose="02020603050405020304" pitchFamily="18" charset="0"/>
              </a:rPr>
              <a:t>Το υπάρχον ΕΥ να εφαρμοστεί σε </a:t>
            </a:r>
            <a:r>
              <a:rPr lang="el-GR" b="1" dirty="0">
                <a:solidFill>
                  <a:srgbClr val="C00000"/>
                </a:solidFill>
                <a:cs typeface="Times New Roman" panose="02020603050405020304" pitchFamily="18" charset="0"/>
              </a:rPr>
              <a:t>δείγμα </a:t>
            </a:r>
            <a:r>
              <a:rPr lang="el-GR" b="1" dirty="0" smtClean="0">
                <a:solidFill>
                  <a:srgbClr val="C00000"/>
                </a:solidFill>
                <a:cs typeface="Times New Roman" panose="02020603050405020304" pitchFamily="18" charset="0"/>
              </a:rPr>
              <a:t>ενηλίκων</a:t>
            </a:r>
            <a:endParaRPr lang="en-US" b="1" dirty="0">
              <a:solidFill>
                <a:srgbClr val="C00000"/>
              </a:solidFill>
              <a:cs typeface="Times New Roman" panose="02020603050405020304" pitchFamily="18" charset="0"/>
            </a:endParaRPr>
          </a:p>
          <a:p>
            <a:pPr marL="285750" indent="-285750" algn="just">
              <a:spcAft>
                <a:spcPts val="600"/>
              </a:spcAft>
              <a:buFont typeface="Wingdings" panose="05000000000000000000" pitchFamily="2" charset="2"/>
              <a:buChar char="ü"/>
            </a:pPr>
            <a:r>
              <a:rPr lang="el-GR" dirty="0"/>
              <a:t>Να</a:t>
            </a:r>
            <a:r>
              <a:rPr lang="en-US" dirty="0"/>
              <a:t> </a:t>
            </a:r>
            <a:r>
              <a:rPr lang="el-GR" dirty="0"/>
              <a:t>γίνει </a:t>
            </a:r>
            <a:r>
              <a:rPr lang="el-GR" b="1" dirty="0">
                <a:solidFill>
                  <a:srgbClr val="C00000"/>
                </a:solidFill>
              </a:rPr>
              <a:t>έναυσμα</a:t>
            </a:r>
            <a:r>
              <a:rPr lang="el-GR" dirty="0"/>
              <a:t> για τη </a:t>
            </a:r>
            <a:r>
              <a:rPr lang="el-GR" dirty="0" smtClean="0"/>
              <a:t>δημιουργία ΕΥ σε διάφορες πλατφόρμες για μαθήματα «</a:t>
            </a:r>
            <a:r>
              <a:rPr lang="en-US" dirty="0" smtClean="0"/>
              <a:t>Pilates</a:t>
            </a:r>
            <a:r>
              <a:rPr lang="el-GR" dirty="0" smtClean="0"/>
              <a:t>»</a:t>
            </a:r>
            <a:r>
              <a:rPr lang="en-US" dirty="0" smtClean="0"/>
              <a:t> </a:t>
            </a:r>
            <a:r>
              <a:rPr lang="el-GR" dirty="0" smtClean="0"/>
              <a:t>ή ακόμη και για εκπαίδευση ενηλίκων και πιστοποίηση</a:t>
            </a:r>
            <a:r>
              <a:rPr lang="en-US" dirty="0" smtClean="0"/>
              <a:t> </a:t>
            </a:r>
            <a:r>
              <a:rPr lang="el-GR" dirty="0" smtClean="0"/>
              <a:t>για διδασκαλία. </a:t>
            </a:r>
            <a:endParaRPr lang="en-US" dirty="0"/>
          </a:p>
          <a:p>
            <a:pPr marL="285750" indent="-285750" algn="just">
              <a:spcAft>
                <a:spcPts val="600"/>
              </a:spcAft>
              <a:buFont typeface="Wingdings" panose="05000000000000000000" pitchFamily="2" charset="2"/>
              <a:buChar char="ü"/>
            </a:pPr>
            <a:r>
              <a:rPr lang="el-GR" b="1" dirty="0"/>
              <a:t> </a:t>
            </a:r>
            <a:r>
              <a:rPr lang="el-GR" b="1" dirty="0">
                <a:solidFill>
                  <a:srgbClr val="C00000"/>
                </a:solidFill>
              </a:rPr>
              <a:t>Σύγκριση της απόδοσης </a:t>
            </a:r>
            <a:r>
              <a:rPr lang="el-GR" dirty="0"/>
              <a:t>των </a:t>
            </a:r>
            <a:r>
              <a:rPr lang="el-GR" dirty="0" smtClean="0"/>
              <a:t>ενηλίκων </a:t>
            </a:r>
            <a:r>
              <a:rPr lang="el-GR" dirty="0"/>
              <a:t>που μελέτησαν το ΕΥ με τη μέθοδο της </a:t>
            </a:r>
            <a:r>
              <a:rPr lang="el-GR" dirty="0" err="1"/>
              <a:t>ΕξΑΕ</a:t>
            </a:r>
            <a:r>
              <a:rPr lang="el-GR" dirty="0"/>
              <a:t> με </a:t>
            </a:r>
            <a:r>
              <a:rPr lang="el-GR" dirty="0" smtClean="0"/>
              <a:t>το </a:t>
            </a:r>
            <a:r>
              <a:rPr lang="el-GR" dirty="0" err="1" smtClean="0"/>
              <a:t>ασκησιολόγιο</a:t>
            </a:r>
            <a:r>
              <a:rPr lang="el-GR" dirty="0" smtClean="0"/>
              <a:t> </a:t>
            </a:r>
            <a:r>
              <a:rPr lang="el-GR" dirty="0"/>
              <a:t>που είχε σχεδιαστεί για δια ζώσης </a:t>
            </a:r>
            <a:r>
              <a:rPr lang="el-GR" dirty="0" smtClean="0"/>
              <a:t>μάθημα σε ένα </a:t>
            </a:r>
            <a:r>
              <a:rPr lang="en-US" dirty="0" smtClean="0"/>
              <a:t>studio Pilates.</a:t>
            </a:r>
            <a:endParaRPr lang="el-GR" dirty="0">
              <a:cs typeface="Times New Roman" panose="02020603050405020304" pitchFamily="18" charset="0"/>
            </a:endParaRPr>
          </a:p>
          <a:p>
            <a:pPr marL="0" indent="0">
              <a:buNone/>
            </a:pPr>
            <a:endParaRPr lang="el-GR" dirty="0"/>
          </a:p>
        </p:txBody>
      </p:sp>
      <p:sp>
        <p:nvSpPr>
          <p:cNvPr id="3" name="Τίτλος 2"/>
          <p:cNvSpPr>
            <a:spLocks noGrp="1"/>
          </p:cNvSpPr>
          <p:nvPr>
            <p:ph type="title"/>
          </p:nvPr>
        </p:nvSpPr>
        <p:spPr>
          <a:solidFill>
            <a:srgbClr val="90CCAF"/>
          </a:solidFill>
        </p:spPr>
        <p:txBody>
          <a:bodyPr>
            <a:normAutofit fontScale="90000"/>
          </a:bodyPr>
          <a:lstStyle/>
          <a:p>
            <a:pPr algn="ctr"/>
            <a:r>
              <a:rPr lang="el-GR" sz="3600" dirty="0">
                <a:solidFill>
                  <a:srgbClr val="FF0000"/>
                </a:solidFill>
                <a:latin typeface="Times New Roman" panose="02020603050405020304" pitchFamily="18" charset="0"/>
                <a:cs typeface="Times New Roman" panose="02020603050405020304" pitchFamily="18" charset="0"/>
              </a:rPr>
              <a:t>Συνεισφορά Εργασίας - Προτάσεις </a:t>
            </a:r>
            <a:r>
              <a:rPr lang="el-GR" dirty="0">
                <a:solidFill>
                  <a:srgbClr val="FF0000"/>
                </a:solidFill>
                <a:latin typeface="Times New Roman" panose="02020603050405020304" pitchFamily="18" charset="0"/>
                <a:cs typeface="Times New Roman" panose="02020603050405020304" pitchFamily="18" charset="0"/>
              </a:rPr>
              <a:t/>
            </a:r>
            <a:br>
              <a:rPr lang="el-GR" dirty="0">
                <a:solidFill>
                  <a:srgbClr val="FF0000"/>
                </a:solidFill>
                <a:latin typeface="Times New Roman" panose="02020603050405020304" pitchFamily="18" charset="0"/>
                <a:cs typeface="Times New Roman" panose="02020603050405020304" pitchFamily="18" charset="0"/>
              </a:rPr>
            </a:br>
            <a:endParaRPr lang="el-GR" dirty="0">
              <a:solidFill>
                <a:srgbClr val="FF0000"/>
              </a:solidFill>
            </a:endParaRPr>
          </a:p>
        </p:txBody>
      </p:sp>
    </p:spTree>
    <p:extLst>
      <p:ext uri="{BB962C8B-B14F-4D97-AF65-F5344CB8AC3E}">
        <p14:creationId xmlns:p14="http://schemas.microsoft.com/office/powerpoint/2010/main" val="3359922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9 - Ορθογώνιο"/>
          <p:cNvSpPr/>
          <p:nvPr/>
        </p:nvSpPr>
        <p:spPr>
          <a:xfrm>
            <a:off x="827585" y="2852936"/>
            <a:ext cx="8064896" cy="2554545"/>
          </a:xfrm>
          <a:prstGeom prst="rect">
            <a:avLst/>
          </a:prstGeom>
          <a:solidFill>
            <a:srgbClr val="808080"/>
          </a:solidFill>
          <a:scene3d>
            <a:camera prst="perspectiveRelaxedModerately"/>
            <a:lightRig rig="threePt" dir="t"/>
          </a:scene3d>
          <a:sp3d>
            <a:bevelT/>
          </a:sp3d>
        </p:spPr>
        <p:txBody>
          <a:bodyPr wrap="square">
            <a:spAutoFit/>
          </a:bodyPr>
          <a:lstStyle/>
          <a:p>
            <a:pPr algn="ctr"/>
            <a:r>
              <a:rPr lang="el-GR" sz="3200" dirty="0" smtClean="0"/>
              <a:t>Βιβλιογραφία</a:t>
            </a:r>
          </a:p>
          <a:p>
            <a:pPr algn="ctr"/>
            <a:endParaRPr lang="el-GR" sz="3200" dirty="0" smtClean="0"/>
          </a:p>
          <a:p>
            <a:pPr algn="ctr"/>
            <a:r>
              <a:rPr lang="en-US" sz="3200" u="sng" dirty="0"/>
              <a:t>https://shorturl.at/mvzX8</a:t>
            </a:r>
            <a:endParaRPr lang="el-GR" sz="3200" u="sng" dirty="0" smtClean="0"/>
          </a:p>
          <a:p>
            <a:endParaRPr lang="el-GR" sz="3200" dirty="0" smtClean="0"/>
          </a:p>
          <a:p>
            <a:pPr algn="ctr"/>
            <a:r>
              <a:rPr lang="el-GR" sz="3200" dirty="0" smtClean="0"/>
              <a:t>Σας </a:t>
            </a:r>
            <a:r>
              <a:rPr lang="el-GR" sz="3200" dirty="0"/>
              <a:t>ευχαριστώ για την προσοχή σας</a:t>
            </a:r>
          </a:p>
        </p:txBody>
      </p:sp>
      <p:pic>
        <p:nvPicPr>
          <p:cNvPr id="2" name="Εικόνα 1"/>
          <p:cNvPicPr>
            <a:picLocks noChangeAspect="1"/>
          </p:cNvPicPr>
          <p:nvPr/>
        </p:nvPicPr>
        <p:blipFill>
          <a:blip r:embed="rId2"/>
          <a:stretch>
            <a:fillRect/>
          </a:stretch>
        </p:blipFill>
        <p:spPr>
          <a:xfrm>
            <a:off x="3275856" y="1196752"/>
            <a:ext cx="3581400" cy="1876425"/>
          </a:xfrm>
          <a:prstGeom prst="rect">
            <a:avLst/>
          </a:prstGeom>
          <a:solidFill>
            <a:srgbClr val="931B1B"/>
          </a:solidFill>
          <a:ln w="57150">
            <a:solidFill>
              <a:schemeClr val="tx1"/>
            </a:solidFill>
          </a:ln>
          <a:effectLst>
            <a:glow rad="139700">
              <a:schemeClr val="accent5">
                <a:satMod val="175000"/>
                <a:alpha val="40000"/>
              </a:schemeClr>
            </a:glow>
          </a:effectLst>
          <a:scene3d>
            <a:camera prst="orthographicFront"/>
            <a:lightRig rig="threePt" dir="t"/>
          </a:scene3d>
          <a:sp3d>
            <a:bevelT w="152400" h="50800" prst="softRound"/>
          </a:sp3d>
        </p:spPr>
      </p:pic>
      <p:pic>
        <p:nvPicPr>
          <p:cNvPr id="5" name="Εικόνα 4"/>
          <p:cNvPicPr>
            <a:picLocks noChangeAspect="1"/>
          </p:cNvPicPr>
          <p:nvPr/>
        </p:nvPicPr>
        <p:blipFill>
          <a:blip r:embed="rId3"/>
          <a:stretch>
            <a:fillRect/>
          </a:stretch>
        </p:blipFill>
        <p:spPr>
          <a:xfrm>
            <a:off x="3635896" y="5301208"/>
            <a:ext cx="1800200" cy="864096"/>
          </a:xfrm>
          <a:prstGeom prst="rect">
            <a:avLst/>
          </a:prstGeom>
        </p:spPr>
      </p:pic>
    </p:spTree>
    <p:extLst>
      <p:ext uri="{BB962C8B-B14F-4D97-AF65-F5344CB8AC3E}">
        <p14:creationId xmlns:p14="http://schemas.microsoft.com/office/powerpoint/2010/main" val="1026120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31640" y="14782"/>
            <a:ext cx="4536504" cy="1181969"/>
          </a:xfrm>
          <a:solidFill>
            <a:srgbClr val="FF3399"/>
          </a:solidFill>
        </p:spPr>
        <p:txBody>
          <a:bodyPr>
            <a:noAutofit/>
          </a:bodyPr>
          <a:lstStyle/>
          <a:p>
            <a:pPr algn="ctr"/>
            <a:r>
              <a:rPr lang="el-GR" sz="3600" dirty="0"/>
              <a:t>1. Σκοπός</a:t>
            </a:r>
            <a:endParaRPr lang="el-GR" sz="3600" b="1" dirty="0"/>
          </a:p>
        </p:txBody>
      </p:sp>
      <p:sp>
        <p:nvSpPr>
          <p:cNvPr id="4" name="9 - Ορθογώνιο"/>
          <p:cNvSpPr/>
          <p:nvPr/>
        </p:nvSpPr>
        <p:spPr>
          <a:xfrm>
            <a:off x="827584" y="1556792"/>
            <a:ext cx="6840760" cy="584775"/>
          </a:xfrm>
          <a:prstGeom prst="rect">
            <a:avLst/>
          </a:prstGeom>
        </p:spPr>
        <p:txBody>
          <a:bodyPr wrap="square">
            <a:spAutoFit/>
          </a:bodyPr>
          <a:lstStyle/>
          <a:p>
            <a:endParaRPr lang="el-GR" sz="3200" dirty="0"/>
          </a:p>
        </p:txBody>
      </p:sp>
      <p:sp>
        <p:nvSpPr>
          <p:cNvPr id="5" name="Ορθογώνιο 4"/>
          <p:cNvSpPr/>
          <p:nvPr/>
        </p:nvSpPr>
        <p:spPr>
          <a:xfrm>
            <a:off x="569767" y="2129869"/>
            <a:ext cx="8496944" cy="4093428"/>
          </a:xfrm>
          <a:prstGeom prst="rect">
            <a:avLst/>
          </a:prstGeom>
          <a:solidFill>
            <a:srgbClr val="00FFFF"/>
          </a:solidFill>
        </p:spPr>
        <p:txBody>
          <a:bodyPr wrap="square">
            <a:spAutoFit/>
          </a:bodyPr>
          <a:lstStyle/>
          <a:p>
            <a:pPr algn="just"/>
            <a:r>
              <a:rPr lang="el-GR" sz="2000" dirty="0"/>
              <a:t>Σκοπός της παρούσας μελέτης είναι να διερευνήσει </a:t>
            </a:r>
            <a:endParaRPr lang="el-GR" sz="2000" dirty="0" smtClean="0"/>
          </a:p>
          <a:p>
            <a:pPr marL="457200" indent="-457200" algn="just">
              <a:buFont typeface="Wingdings" panose="05000000000000000000" pitchFamily="2" charset="2"/>
              <a:buChar char="§"/>
            </a:pPr>
            <a:r>
              <a:rPr lang="el-GR" sz="2000" dirty="0" smtClean="0"/>
              <a:t>την </a:t>
            </a:r>
            <a:r>
              <a:rPr lang="el-GR" sz="2000" dirty="0"/>
              <a:t>ανάπτυξη, </a:t>
            </a:r>
            <a:endParaRPr lang="el-GR" sz="2000" dirty="0" smtClean="0"/>
          </a:p>
          <a:p>
            <a:pPr marL="457200" indent="-457200" algn="just">
              <a:buFont typeface="Wingdings" panose="05000000000000000000" pitchFamily="2" charset="2"/>
              <a:buChar char="§"/>
            </a:pPr>
            <a:r>
              <a:rPr lang="el-GR" sz="2000" dirty="0" smtClean="0"/>
              <a:t>την </a:t>
            </a:r>
            <a:r>
              <a:rPr lang="el-GR" sz="2000" dirty="0"/>
              <a:t>εφαρμογή και </a:t>
            </a:r>
            <a:endParaRPr lang="el-GR" sz="2000" dirty="0" smtClean="0"/>
          </a:p>
          <a:p>
            <a:pPr marL="457200" indent="-457200" algn="just">
              <a:buFont typeface="Wingdings" panose="05000000000000000000" pitchFamily="2" charset="2"/>
              <a:buChar char="§"/>
            </a:pPr>
            <a:r>
              <a:rPr lang="el-GR" sz="2000" dirty="0" smtClean="0"/>
              <a:t>την </a:t>
            </a:r>
            <a:r>
              <a:rPr lang="el-GR" sz="2000" dirty="0"/>
              <a:t>αξιολόγηση υλικού που χρησιμοποιεί τη μέθοδο της εξ αποστάσεως εκπαίδευσης για τη διδασκαλία προγραμμάτων φυσικής δραστηριότητας και αθλητισμού στην εκπαίδευση ενηλίκων. </a:t>
            </a:r>
            <a:endParaRPr lang="el-GR" sz="2000" dirty="0" smtClean="0"/>
          </a:p>
          <a:p>
            <a:pPr algn="just"/>
            <a:r>
              <a:rPr lang="el-GR" sz="2000" dirty="0" smtClean="0"/>
              <a:t>Συγκεκριμένα</a:t>
            </a:r>
            <a:r>
              <a:rPr lang="el-GR" sz="2000" dirty="0"/>
              <a:t>, πρόκειται για την εξ αποστάσεως εκμάθηση της μεθόδου </a:t>
            </a:r>
            <a:r>
              <a:rPr lang="el-GR" sz="2000" dirty="0" err="1"/>
              <a:t>Pilates</a:t>
            </a:r>
            <a:r>
              <a:rPr lang="el-GR" sz="2000" dirty="0"/>
              <a:t> για ενήλικες εκπαιδευόμενους. Η εξ αποστάσεως εκπαίδευση, είναι μια παιδαγωγική προσέγγιση που δίνει έμφαση </a:t>
            </a:r>
            <a:endParaRPr lang="el-GR" sz="2000" dirty="0" smtClean="0"/>
          </a:p>
          <a:p>
            <a:pPr marL="342900" indent="-342900" algn="just">
              <a:buFont typeface="Wingdings" panose="05000000000000000000" pitchFamily="2" charset="2"/>
              <a:buChar char="§"/>
            </a:pPr>
            <a:r>
              <a:rPr lang="el-GR" sz="2000" dirty="0" smtClean="0"/>
              <a:t>στην </a:t>
            </a:r>
            <a:r>
              <a:rPr lang="el-GR" sz="2000" dirty="0"/>
              <a:t>ενεργό συμμετοχή, </a:t>
            </a:r>
            <a:endParaRPr lang="el-GR" sz="2000" dirty="0" smtClean="0"/>
          </a:p>
          <a:p>
            <a:pPr marL="342900" indent="-342900" algn="just">
              <a:buFont typeface="Wingdings" panose="05000000000000000000" pitchFamily="2" charset="2"/>
              <a:buChar char="§"/>
            </a:pPr>
            <a:r>
              <a:rPr lang="el-GR" sz="2000" dirty="0" smtClean="0"/>
              <a:t>τον </a:t>
            </a:r>
            <a:r>
              <a:rPr lang="el-GR" sz="2000" dirty="0" err="1"/>
              <a:t>αναστοχασμό</a:t>
            </a:r>
            <a:r>
              <a:rPr lang="el-GR" sz="2000" dirty="0"/>
              <a:t>, </a:t>
            </a:r>
            <a:endParaRPr lang="el-GR" sz="2000" dirty="0" smtClean="0"/>
          </a:p>
          <a:p>
            <a:pPr marL="342900" indent="-342900" algn="just">
              <a:buFont typeface="Wingdings" panose="05000000000000000000" pitchFamily="2" charset="2"/>
              <a:buChar char="§"/>
            </a:pPr>
            <a:r>
              <a:rPr lang="el-GR" sz="2000" dirty="0" smtClean="0"/>
              <a:t>την </a:t>
            </a:r>
            <a:r>
              <a:rPr lang="el-GR" sz="2000" dirty="0" err="1"/>
              <a:t>εννοιολόγηση</a:t>
            </a:r>
            <a:r>
              <a:rPr lang="el-GR" sz="2000" dirty="0"/>
              <a:t> και </a:t>
            </a:r>
            <a:endParaRPr lang="el-GR" sz="2000" dirty="0" smtClean="0"/>
          </a:p>
          <a:p>
            <a:pPr marL="342900" indent="-342900" algn="just">
              <a:buFont typeface="Wingdings" panose="05000000000000000000" pitchFamily="2" charset="2"/>
              <a:buChar char="§"/>
            </a:pPr>
            <a:r>
              <a:rPr lang="el-GR" sz="2000" dirty="0" smtClean="0"/>
              <a:t>τον </a:t>
            </a:r>
            <a:r>
              <a:rPr lang="el-GR" sz="2000" dirty="0"/>
              <a:t>πειραματισμό κατά τη μαθησιακή διαδικασία.</a:t>
            </a:r>
          </a:p>
        </p:txBody>
      </p:sp>
      <p:pic>
        <p:nvPicPr>
          <p:cNvPr id="3" name="Εικόνα 2"/>
          <p:cNvPicPr>
            <a:picLocks noChangeAspect="1"/>
          </p:cNvPicPr>
          <p:nvPr/>
        </p:nvPicPr>
        <p:blipFill>
          <a:blip r:embed="rId2"/>
          <a:stretch>
            <a:fillRect/>
          </a:stretch>
        </p:blipFill>
        <p:spPr>
          <a:xfrm>
            <a:off x="5868144" y="-12809"/>
            <a:ext cx="3198567" cy="2142678"/>
          </a:xfrm>
          <a:prstGeom prst="rect">
            <a:avLst/>
          </a:prstGeom>
        </p:spPr>
      </p:pic>
    </p:spTree>
    <p:extLst>
      <p:ext uri="{BB962C8B-B14F-4D97-AF65-F5344CB8AC3E}">
        <p14:creationId xmlns:p14="http://schemas.microsoft.com/office/powerpoint/2010/main" val="672648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548680"/>
            <a:ext cx="7199240" cy="576064"/>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l-GR" sz="3600" dirty="0"/>
              <a:t>2. Συνεισφορά της διπλωματικής</a:t>
            </a:r>
            <a:endParaRPr lang="el-GR" sz="3600" b="1" dirty="0"/>
          </a:p>
        </p:txBody>
      </p:sp>
      <p:sp>
        <p:nvSpPr>
          <p:cNvPr id="3" name="Ορθογώνιο 2"/>
          <p:cNvSpPr/>
          <p:nvPr/>
        </p:nvSpPr>
        <p:spPr>
          <a:xfrm>
            <a:off x="611560" y="1484784"/>
            <a:ext cx="8208912" cy="480131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l-GR" dirty="0" smtClean="0">
                <a:solidFill>
                  <a:srgbClr val="FF0000"/>
                </a:solidFill>
              </a:rPr>
              <a:t>                      Σε </a:t>
            </a:r>
            <a:r>
              <a:rPr lang="el-GR" dirty="0" smtClean="0">
                <a:solidFill>
                  <a:srgbClr val="FF0000"/>
                </a:solidFill>
              </a:rPr>
              <a:t>εκπαιδευτικό επίπεδο</a:t>
            </a:r>
          </a:p>
          <a:p>
            <a:pPr marL="285750" indent="-285750" algn="just">
              <a:buFont typeface="Arial" panose="020B0604020202020204" pitchFamily="34" charset="0"/>
              <a:buChar char="•"/>
            </a:pPr>
            <a:r>
              <a:rPr lang="el-GR" sz="1800" dirty="0" smtClean="0"/>
              <a:t>Δημιουργία εκπαιδευτικού υλικού σύμφωνα με τις αρχές της </a:t>
            </a:r>
            <a:r>
              <a:rPr lang="el-GR" sz="1800" dirty="0" err="1" smtClean="0"/>
              <a:t>ΕξΑΕ</a:t>
            </a:r>
            <a:endParaRPr lang="el-GR" sz="1800" dirty="0" smtClean="0"/>
          </a:p>
          <a:p>
            <a:pPr marL="285750" indent="-285750" algn="just">
              <a:buFont typeface="Arial" panose="020B0604020202020204" pitchFamily="34" charset="0"/>
              <a:buChar char="•"/>
            </a:pPr>
            <a:r>
              <a:rPr lang="el-GR" sz="1800" dirty="0" smtClean="0"/>
              <a:t>Μπορεί να χρησιμοποιηθεί από την κοινότητα των εκπαιδευτικών Φυσικής Αγωγής για την εκπαίδευση ενηλίκων</a:t>
            </a:r>
          </a:p>
          <a:p>
            <a:pPr algn="just"/>
            <a:r>
              <a:rPr lang="el-GR" dirty="0" smtClean="0">
                <a:solidFill>
                  <a:srgbClr val="FF0000"/>
                </a:solidFill>
              </a:rPr>
              <a:t>                      Σε </a:t>
            </a:r>
            <a:r>
              <a:rPr lang="el-GR" dirty="0">
                <a:solidFill>
                  <a:srgbClr val="FF0000"/>
                </a:solidFill>
              </a:rPr>
              <a:t>ερευνητικό επίπεδο</a:t>
            </a:r>
          </a:p>
          <a:p>
            <a:pPr marL="285750" indent="-285750" algn="just">
              <a:buFont typeface="Arial" panose="020B0604020202020204" pitchFamily="34" charset="0"/>
              <a:buChar char="•"/>
            </a:pPr>
            <a:r>
              <a:rPr lang="el-GR" sz="1800" dirty="0" smtClean="0"/>
              <a:t>Συνεισφορά των αποτελεσμάτων της αποτίμησης Ε.Υ.</a:t>
            </a:r>
          </a:p>
          <a:p>
            <a:pPr marL="285750" indent="-285750" algn="just">
              <a:buFont typeface="Arial" panose="020B0604020202020204" pitchFamily="34" charset="0"/>
              <a:buChar char="•"/>
            </a:pPr>
            <a:r>
              <a:rPr lang="el-GR" sz="1800" dirty="0" smtClean="0"/>
              <a:t>Μπορεί η διπλωματική να αποτελέσει βιβλιογραφική πηγή πληροφοριών</a:t>
            </a:r>
          </a:p>
          <a:p>
            <a:pPr algn="just"/>
            <a:r>
              <a:rPr lang="el-GR" dirty="0" smtClean="0">
                <a:solidFill>
                  <a:srgbClr val="FF0000"/>
                </a:solidFill>
              </a:rPr>
              <a:t>                      Σε </a:t>
            </a:r>
            <a:r>
              <a:rPr lang="el-GR" dirty="0">
                <a:solidFill>
                  <a:srgbClr val="FF0000"/>
                </a:solidFill>
              </a:rPr>
              <a:t>κοινωνικό επίπεδο</a:t>
            </a:r>
          </a:p>
          <a:p>
            <a:pPr marL="285750" indent="-285750" algn="just">
              <a:buFont typeface="Arial" panose="020B0604020202020204" pitchFamily="34" charset="0"/>
              <a:buChar char="•"/>
            </a:pPr>
            <a:r>
              <a:rPr lang="el-GR" sz="1800" dirty="0" smtClean="0"/>
              <a:t>Δημιουργία νέων προοπτικών για την προσαρμογή της εκπαίδευσης στις σύγχρονες ανάγκες των ενηλίκων μαθητών</a:t>
            </a:r>
          </a:p>
          <a:p>
            <a:pPr marL="285750" indent="-285750" algn="just">
              <a:buFont typeface="Arial" panose="020B0604020202020204" pitchFamily="34" charset="0"/>
              <a:buChar char="•"/>
            </a:pPr>
            <a:r>
              <a:rPr lang="el-GR" sz="1800" dirty="0" smtClean="0"/>
              <a:t>Προώθηση της αλληλεπίδρασης, της υγείας και της ευεξίας μέσω της φυσικής δραστηριότητας</a:t>
            </a:r>
          </a:p>
          <a:p>
            <a:pPr marL="285750" indent="-285750" algn="just">
              <a:buFont typeface="Arial" panose="020B0604020202020204" pitchFamily="34" charset="0"/>
              <a:buChar char="•"/>
            </a:pPr>
            <a:endParaRPr lang="el-GR" sz="1800" dirty="0"/>
          </a:p>
          <a:p>
            <a:pPr algn="just"/>
            <a:r>
              <a:rPr lang="el-GR" sz="1800" dirty="0" smtClean="0"/>
              <a:t>Να αποτελέσει πηγή έμπνευσης για άλλους εκπαιδευτές στην προσπάθειά τους για τη δημιουργία διαδραστικού Ε.Υ. και παρόμοιων θεματικών ενοτήτων στα πλαίσια της Φυσικής Αγωγής και του Αθλητισμού ή της αγωγής υγείας.</a:t>
            </a:r>
            <a:endParaRPr lang="el-GR" sz="1800" dirty="0"/>
          </a:p>
        </p:txBody>
      </p:sp>
      <p:pic>
        <p:nvPicPr>
          <p:cNvPr id="4" name="Εικόνα 3"/>
          <p:cNvPicPr>
            <a:picLocks noChangeAspect="1"/>
          </p:cNvPicPr>
          <p:nvPr/>
        </p:nvPicPr>
        <p:blipFill>
          <a:blip r:embed="rId2"/>
          <a:stretch>
            <a:fillRect/>
          </a:stretch>
        </p:blipFill>
        <p:spPr>
          <a:xfrm>
            <a:off x="683568" y="1484784"/>
            <a:ext cx="1145804" cy="504056"/>
          </a:xfrm>
          <a:prstGeom prst="rect">
            <a:avLst/>
          </a:prstGeom>
        </p:spPr>
      </p:pic>
      <p:pic>
        <p:nvPicPr>
          <p:cNvPr id="5" name="Εικόνα 4"/>
          <p:cNvPicPr>
            <a:picLocks noChangeAspect="1"/>
          </p:cNvPicPr>
          <p:nvPr/>
        </p:nvPicPr>
        <p:blipFill>
          <a:blip r:embed="rId3"/>
          <a:stretch>
            <a:fillRect/>
          </a:stretch>
        </p:blipFill>
        <p:spPr>
          <a:xfrm>
            <a:off x="700042" y="2708920"/>
            <a:ext cx="1129330" cy="432048"/>
          </a:xfrm>
          <a:prstGeom prst="rect">
            <a:avLst/>
          </a:prstGeom>
        </p:spPr>
      </p:pic>
      <p:pic>
        <p:nvPicPr>
          <p:cNvPr id="6" name="Εικόνα 5">
            <a:extLst>
              <a:ext uri="{FF2B5EF4-FFF2-40B4-BE49-F238E27FC236}">
                <a16:creationId xmlns:a16="http://schemas.microsoft.com/office/drawing/2014/main" xmlns="" id="{3D280B89-BB00-DC8E-1677-DE3796F24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91" y="3501008"/>
            <a:ext cx="1877861" cy="720080"/>
          </a:xfrm>
          <a:prstGeom prst="rect">
            <a:avLst/>
          </a:prstGeom>
        </p:spPr>
      </p:pic>
    </p:spTree>
    <p:extLst>
      <p:ext uri="{BB962C8B-B14F-4D97-AF65-F5344CB8AC3E}">
        <p14:creationId xmlns:p14="http://schemas.microsoft.com/office/powerpoint/2010/main" val="2790992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43608" y="44624"/>
            <a:ext cx="7776864" cy="1080120"/>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l-GR" sz="3600" dirty="0"/>
              <a:t>3. Ερευνητικά Ερωτήματα της ποιοτικής έρευνας.</a:t>
            </a:r>
            <a:endParaRPr lang="el-GR" sz="4000" b="1" dirty="0"/>
          </a:p>
        </p:txBody>
      </p:sp>
      <p:sp>
        <p:nvSpPr>
          <p:cNvPr id="4" name="9 - Ορθογώνιο"/>
          <p:cNvSpPr/>
          <p:nvPr/>
        </p:nvSpPr>
        <p:spPr>
          <a:xfrm>
            <a:off x="827584" y="1556792"/>
            <a:ext cx="7632848" cy="584775"/>
          </a:xfrm>
          <a:prstGeom prst="rect">
            <a:avLst/>
          </a:prstGeom>
        </p:spPr>
        <p:txBody>
          <a:bodyPr wrap="square">
            <a:spAutoFit/>
          </a:bodyPr>
          <a:lstStyle/>
          <a:p>
            <a:endParaRPr lang="el-GR" sz="3200" dirty="0"/>
          </a:p>
        </p:txBody>
      </p:sp>
      <p:sp>
        <p:nvSpPr>
          <p:cNvPr id="3" name="Ορθογώνιο 2"/>
          <p:cNvSpPr/>
          <p:nvPr/>
        </p:nvSpPr>
        <p:spPr>
          <a:xfrm>
            <a:off x="467544" y="1340768"/>
            <a:ext cx="8676456" cy="5262979"/>
          </a:xfrm>
          <a:prstGeom prst="rect">
            <a:avLst/>
          </a:prstGeom>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wrap="square">
            <a:spAutoFit/>
          </a:bodyPr>
          <a:lstStyle/>
          <a:p>
            <a:r>
              <a:rPr lang="el-GR" dirty="0"/>
              <a:t>Τα ερευνητικά ερωτήματα που τέθηκαν στην ποιοτική έρευνα </a:t>
            </a:r>
            <a:r>
              <a:rPr lang="el-GR" dirty="0" smtClean="0"/>
              <a:t>με βάση </a:t>
            </a:r>
            <a:r>
              <a:rPr lang="el-GR" dirty="0"/>
              <a:t>τον σκοπό και τους στόχους της ήταν τα εξής:</a:t>
            </a:r>
          </a:p>
          <a:p>
            <a:endParaRPr lang="el-GR" dirty="0">
              <a:solidFill>
                <a:srgbClr val="FF0000"/>
              </a:solidFill>
            </a:endParaRPr>
          </a:p>
          <a:p>
            <a:r>
              <a:rPr lang="el-GR" dirty="0">
                <a:solidFill>
                  <a:srgbClr val="FF0000"/>
                </a:solidFill>
              </a:rPr>
              <a:t>1ο ερευνητικό ερώτημα</a:t>
            </a:r>
            <a:r>
              <a:rPr lang="el-GR" dirty="0"/>
              <a:t>: Το εκπαιδευτικό υλικό </a:t>
            </a:r>
            <a:r>
              <a:rPr lang="el-GR" dirty="0" err="1"/>
              <a:t>διέπεται</a:t>
            </a:r>
            <a:r>
              <a:rPr lang="el-GR" dirty="0"/>
              <a:t> από τις αρχές και τη μεθοδολογία της εξ αποστάσεως εκπαίδευσης;</a:t>
            </a:r>
          </a:p>
          <a:p>
            <a:endParaRPr lang="el-GR" dirty="0">
              <a:solidFill>
                <a:srgbClr val="FF0000"/>
              </a:solidFill>
            </a:endParaRPr>
          </a:p>
          <a:p>
            <a:r>
              <a:rPr lang="el-GR" dirty="0">
                <a:solidFill>
                  <a:srgbClr val="FF0000"/>
                </a:solidFill>
              </a:rPr>
              <a:t>2ο ερευνητικό ερώτημα</a:t>
            </a:r>
            <a:r>
              <a:rPr lang="el-GR" dirty="0"/>
              <a:t>: Το εκπαιδευτικό υλικό έχει δημιουργηθεί σύμφωνα με τις αρχές της </a:t>
            </a:r>
            <a:r>
              <a:rPr lang="el-GR" dirty="0" err="1"/>
              <a:t>Πολυμεσικής</a:t>
            </a:r>
            <a:r>
              <a:rPr lang="el-GR" dirty="0"/>
              <a:t> Μάθησης;</a:t>
            </a:r>
          </a:p>
          <a:p>
            <a:endParaRPr lang="el-GR" dirty="0">
              <a:solidFill>
                <a:srgbClr val="FF0000"/>
              </a:solidFill>
            </a:endParaRPr>
          </a:p>
          <a:p>
            <a:r>
              <a:rPr lang="el-GR" dirty="0">
                <a:solidFill>
                  <a:srgbClr val="FF0000"/>
                </a:solidFill>
              </a:rPr>
              <a:t>3ο ερευνητικό ερώτημα</a:t>
            </a:r>
            <a:r>
              <a:rPr lang="el-GR" dirty="0"/>
              <a:t>: Ποια είναι τα δυνατά στοιχεία του Εκπαιδευτικού Υλικού;</a:t>
            </a:r>
          </a:p>
          <a:p>
            <a:endParaRPr lang="el-GR" dirty="0"/>
          </a:p>
          <a:p>
            <a:r>
              <a:rPr lang="el-GR" dirty="0">
                <a:solidFill>
                  <a:srgbClr val="FF0000"/>
                </a:solidFill>
              </a:rPr>
              <a:t>4ο ερευνητικό ερώτημα</a:t>
            </a:r>
            <a:r>
              <a:rPr lang="el-GR" dirty="0"/>
              <a:t>: Υπάρχουν προτάσεις για αλλαγές στο ΕΥ που θα μπορούσαν να το βελτιώσουν;</a:t>
            </a:r>
          </a:p>
        </p:txBody>
      </p:sp>
      <p:pic>
        <p:nvPicPr>
          <p:cNvPr id="5" name="Εικόνα 4"/>
          <p:cNvPicPr>
            <a:picLocks noChangeAspect="1"/>
          </p:cNvPicPr>
          <p:nvPr/>
        </p:nvPicPr>
        <p:blipFill>
          <a:blip r:embed="rId2"/>
          <a:stretch>
            <a:fillRect/>
          </a:stretch>
        </p:blipFill>
        <p:spPr>
          <a:xfrm>
            <a:off x="7757141" y="80684"/>
            <a:ext cx="1093680" cy="1008000"/>
          </a:xfrm>
          <a:prstGeom prst="rect">
            <a:avLst/>
          </a:prstGeom>
        </p:spPr>
      </p:pic>
      <p:sp>
        <p:nvSpPr>
          <p:cNvPr id="6" name="Ελλειψοειδής επεξήγηση 5"/>
          <p:cNvSpPr/>
          <p:nvPr/>
        </p:nvSpPr>
        <p:spPr>
          <a:xfrm>
            <a:off x="7999200" y="4370400"/>
            <a:ext cx="504000" cy="504056"/>
          </a:xfrm>
          <a:prstGeom prst="wedgeEllipseCallout">
            <a:avLst>
              <a:gd name="adj1" fmla="val -58191"/>
              <a:gd name="adj2" fmla="val 38395"/>
            </a:avLst>
          </a:prstGeom>
          <a:solidFill>
            <a:srgbClr val="88001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a:t>?</a:t>
            </a:r>
          </a:p>
        </p:txBody>
      </p:sp>
    </p:spTree>
    <p:extLst>
      <p:ext uri="{BB962C8B-B14F-4D97-AF65-F5344CB8AC3E}">
        <p14:creationId xmlns:p14="http://schemas.microsoft.com/office/powerpoint/2010/main" val="1538920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75656" y="404664"/>
            <a:ext cx="7199240" cy="76565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l-GR" sz="3600" dirty="0"/>
              <a:t>4. Δομή της εργασίας</a:t>
            </a:r>
            <a:endParaRPr lang="el-GR" sz="3600" b="1" dirty="0"/>
          </a:p>
        </p:txBody>
      </p:sp>
      <p:sp>
        <p:nvSpPr>
          <p:cNvPr id="5" name="Ορθογώνιο 4"/>
          <p:cNvSpPr/>
          <p:nvPr/>
        </p:nvSpPr>
        <p:spPr>
          <a:xfrm>
            <a:off x="523847" y="1484784"/>
            <a:ext cx="8640960" cy="452431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r>
              <a:rPr lang="el-GR" sz="1600" dirty="0"/>
              <a:t>Στην πρώτη ενότητα της εργασίας αναφέρονται εισαγωγικά θέματα και μια ιστορική αναδρομή της μεθόδου </a:t>
            </a:r>
            <a:r>
              <a:rPr lang="el-GR" sz="1600" dirty="0" err="1"/>
              <a:t>Pilates</a:t>
            </a:r>
            <a:r>
              <a:rPr lang="el-GR" sz="1600" dirty="0"/>
              <a:t>, καθώς και υποδείγματα για την άσκηση ενηλίκων </a:t>
            </a:r>
            <a:r>
              <a:rPr lang="el-GR" sz="1600" dirty="0" smtClean="0"/>
              <a:t>κάνοντας χρήση της μεθόδου </a:t>
            </a:r>
            <a:r>
              <a:rPr lang="en-US" sz="1600" dirty="0"/>
              <a:t>pila</a:t>
            </a:r>
            <a:r>
              <a:rPr lang="el-GR" sz="1600" dirty="0" err="1"/>
              <a:t>tes</a:t>
            </a:r>
            <a:r>
              <a:rPr lang="el-GR" sz="1600" dirty="0"/>
              <a:t>. </a:t>
            </a:r>
          </a:p>
          <a:p>
            <a:pPr algn="just"/>
            <a:endParaRPr lang="en-US" sz="1600" dirty="0"/>
          </a:p>
          <a:p>
            <a:pPr algn="just"/>
            <a:r>
              <a:rPr lang="el-GR" sz="1600" dirty="0"/>
              <a:t>Στην δεύτερη ενότητα πραγματοποιείται βιβλιογραφική επισκόπηση σχετικά με τις τεχνολογίες πληροφοριών στην εκπαίδευση και την εξ αποστάσεως εκπαίδευση ως εργαλείο μάθησης.</a:t>
            </a:r>
          </a:p>
          <a:p>
            <a:pPr algn="just"/>
            <a:endParaRPr lang="en-US" sz="1600" dirty="0"/>
          </a:p>
          <a:p>
            <a:pPr algn="just"/>
            <a:r>
              <a:rPr lang="el-GR" sz="1600" dirty="0"/>
              <a:t>Στην τρίτη ενότητα γίνεται λόγος για τα </a:t>
            </a:r>
            <a:r>
              <a:rPr lang="el-GR" sz="1600" dirty="0" err="1"/>
              <a:t>προαπαιτούμενα</a:t>
            </a:r>
            <a:r>
              <a:rPr lang="el-GR" sz="1600" dirty="0"/>
              <a:t> και την οργάνωση ενός προγράμματος e-</a:t>
            </a:r>
            <a:r>
              <a:rPr lang="el-GR" sz="1600" dirty="0" err="1"/>
              <a:t>learning</a:t>
            </a:r>
            <a:r>
              <a:rPr lang="el-GR" sz="1600" dirty="0"/>
              <a:t>. </a:t>
            </a:r>
          </a:p>
          <a:p>
            <a:pPr algn="just"/>
            <a:endParaRPr lang="en-US" sz="1600" dirty="0"/>
          </a:p>
          <a:p>
            <a:pPr algn="just"/>
            <a:r>
              <a:rPr lang="el-GR" sz="1600" dirty="0"/>
              <a:t>Η τέταρτη ενότητα περιγράφει την εφαρμογή </a:t>
            </a:r>
            <a:r>
              <a:rPr lang="el-GR" sz="1600" dirty="0" smtClean="0"/>
              <a:t>της πλατφόρμας </a:t>
            </a:r>
            <a:r>
              <a:rPr lang="el-GR" sz="1600" dirty="0" smtClean="0"/>
              <a:t>C</a:t>
            </a:r>
            <a:r>
              <a:rPr lang="en-GB" sz="1600" dirty="0" smtClean="0"/>
              <a:t>h</a:t>
            </a:r>
            <a:r>
              <a:rPr lang="el-GR" sz="1600" dirty="0" err="1" smtClean="0"/>
              <a:t>amilo</a:t>
            </a:r>
            <a:r>
              <a:rPr lang="el-GR" sz="1600" dirty="0" smtClean="0"/>
              <a:t> </a:t>
            </a:r>
            <a:r>
              <a:rPr lang="el-GR" sz="1600" dirty="0"/>
              <a:t>στη δημιουργία ηλεκτρονικής τάξης για την εκμάθηση </a:t>
            </a:r>
            <a:r>
              <a:rPr lang="el-GR" sz="1600" dirty="0" err="1"/>
              <a:t>Pilates</a:t>
            </a:r>
            <a:r>
              <a:rPr lang="el-GR" sz="1600" dirty="0"/>
              <a:t> </a:t>
            </a:r>
            <a:r>
              <a:rPr lang="el-GR" sz="1600" dirty="0" smtClean="0"/>
              <a:t>σε ενήλικες από </a:t>
            </a:r>
            <a:r>
              <a:rPr lang="el-GR" sz="1600" dirty="0"/>
              <a:t>απόσταση. </a:t>
            </a:r>
          </a:p>
          <a:p>
            <a:pPr algn="just"/>
            <a:endParaRPr lang="en-US" sz="1600" dirty="0"/>
          </a:p>
          <a:p>
            <a:pPr algn="just"/>
            <a:r>
              <a:rPr lang="el-GR" sz="1600" dirty="0"/>
              <a:t>Η πέμπτη ενότητα αποτελεί το ερευνητικό μέρος της εργασίας και περιλαμβάνει την </a:t>
            </a:r>
            <a:r>
              <a:rPr lang="el-GR" sz="1600" dirty="0" smtClean="0"/>
              <a:t>ποιοτική </a:t>
            </a:r>
            <a:r>
              <a:rPr lang="el-GR" sz="1600" dirty="0" err="1" smtClean="0"/>
              <a:t>ερευνα</a:t>
            </a:r>
            <a:r>
              <a:rPr lang="el-GR" sz="1600" dirty="0" smtClean="0"/>
              <a:t>  για </a:t>
            </a:r>
            <a:r>
              <a:rPr lang="el-GR" sz="1600" dirty="0"/>
              <a:t>την αποτίμηση της συνεισφοράς των νέων τεχνολογιών στην </a:t>
            </a:r>
            <a:r>
              <a:rPr lang="el-GR" sz="1600" dirty="0" err="1"/>
              <a:t>Εξαε</a:t>
            </a:r>
            <a:r>
              <a:rPr lang="el-GR" sz="1600" dirty="0"/>
              <a:t>. </a:t>
            </a:r>
          </a:p>
          <a:p>
            <a:pPr algn="just"/>
            <a:r>
              <a:rPr lang="el-GR" sz="1600" dirty="0"/>
              <a:t> </a:t>
            </a:r>
            <a:endParaRPr lang="en-US" sz="1600" dirty="0"/>
          </a:p>
          <a:p>
            <a:pPr algn="just"/>
            <a:r>
              <a:rPr lang="el-GR" sz="1600" dirty="0"/>
              <a:t>Στην ενότητα έξι παρουσιάζονται τα συμπεράσματα και οι προτάσεις πολιτικής και τέλος παρατίθεται η βιβλιογραφία της εργασίας.</a:t>
            </a:r>
          </a:p>
        </p:txBody>
      </p:sp>
    </p:spTree>
    <p:extLst>
      <p:ext uri="{BB962C8B-B14F-4D97-AF65-F5344CB8AC3E}">
        <p14:creationId xmlns:p14="http://schemas.microsoft.com/office/powerpoint/2010/main" val="1368895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05208" y="332656"/>
            <a:ext cx="7199240" cy="765652"/>
          </a:xfrm>
        </p:spPr>
        <p:style>
          <a:lnRef idx="2">
            <a:schemeClr val="accent2">
              <a:shade val="50000"/>
            </a:schemeClr>
          </a:lnRef>
          <a:fillRef idx="1">
            <a:schemeClr val="accent2"/>
          </a:fillRef>
          <a:effectRef idx="0">
            <a:schemeClr val="accent2"/>
          </a:effectRef>
          <a:fontRef idx="minor">
            <a:schemeClr val="lt1"/>
          </a:fontRef>
        </p:style>
        <p:txBody>
          <a:bodyPr>
            <a:noAutofit/>
          </a:bodyPr>
          <a:lstStyle/>
          <a:p>
            <a:pPr algn="ctr"/>
            <a:r>
              <a:rPr lang="el-GR" sz="3600" dirty="0"/>
              <a:t>5. Θεωρητικό Πλαίσιο </a:t>
            </a:r>
            <a:endParaRPr lang="el-GR" sz="3600" b="1" dirty="0"/>
          </a:p>
        </p:txBody>
      </p:sp>
      <p:sp>
        <p:nvSpPr>
          <p:cNvPr id="5" name="Ορθογώνιο 4"/>
          <p:cNvSpPr/>
          <p:nvPr/>
        </p:nvSpPr>
        <p:spPr>
          <a:xfrm>
            <a:off x="828364" y="1572002"/>
            <a:ext cx="8352928" cy="526297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just"/>
            <a:r>
              <a:rPr lang="el-GR" sz="2000" b="1" dirty="0"/>
              <a:t>ΕΝΟΤΗΤΑ 2: ΒΙΒΛΙΟΓΡΑΦΙΚΗ ΕΠΙΣΚΟΠΗΣΗ</a:t>
            </a:r>
          </a:p>
          <a:p>
            <a:pPr algn="just"/>
            <a:r>
              <a:rPr lang="el-GR" sz="2000" dirty="0"/>
              <a:t>2.1. Εισαγωγή</a:t>
            </a:r>
          </a:p>
          <a:p>
            <a:pPr algn="just"/>
            <a:r>
              <a:rPr lang="el-GR" sz="2000" dirty="0"/>
              <a:t>2.1.1 Έννοια και ορισμός της εξ αποστάσεως εκπαίδευσης</a:t>
            </a:r>
          </a:p>
          <a:p>
            <a:pPr algn="just"/>
            <a:r>
              <a:rPr lang="el-GR" sz="2000" dirty="0"/>
              <a:t>2.1.2 Ιστορική αναδρομή της εξ αποστάσεως εκπαίδευσης</a:t>
            </a:r>
          </a:p>
          <a:p>
            <a:pPr algn="just"/>
            <a:r>
              <a:rPr lang="el-GR" sz="2000" dirty="0"/>
              <a:t>2.1.3 Ο χαρακτήρας της εξ αποστάσεως εκπαίδευσης</a:t>
            </a:r>
          </a:p>
          <a:p>
            <a:pPr algn="just"/>
            <a:r>
              <a:rPr lang="el-GR" sz="2000" dirty="0"/>
              <a:t>2.1.4 Υποδείγματα και θεωρίες για την εξ αποστάσεως εκπαίδευση</a:t>
            </a:r>
          </a:p>
          <a:p>
            <a:pPr algn="just"/>
            <a:r>
              <a:rPr lang="el-GR" sz="2000" dirty="0"/>
              <a:t>2.1.5 Σύγχρονη και ασύγχρονη εξ αποστάσεως εκπαίδευση</a:t>
            </a:r>
          </a:p>
          <a:p>
            <a:pPr algn="just"/>
            <a:r>
              <a:rPr lang="el-GR" sz="2000" dirty="0"/>
              <a:t>2.2. Η ανάγκη υλοποίησης e-</a:t>
            </a:r>
            <a:r>
              <a:rPr lang="el-GR" sz="2000" dirty="0" err="1"/>
              <a:t>learning</a:t>
            </a:r>
            <a:r>
              <a:rPr lang="el-GR" sz="2000" dirty="0"/>
              <a:t> προγραμμάτων</a:t>
            </a:r>
          </a:p>
          <a:p>
            <a:pPr algn="just"/>
            <a:r>
              <a:rPr lang="el-GR" sz="2000" dirty="0"/>
              <a:t>2.2.1 Προσεγγίσεις στην ηλεκτρονική μάθηση</a:t>
            </a:r>
          </a:p>
          <a:p>
            <a:pPr algn="just"/>
            <a:r>
              <a:rPr lang="el-GR" sz="2000" dirty="0"/>
              <a:t>2.2.2 Τύποι ηλεκτρονικής μάθησης</a:t>
            </a:r>
          </a:p>
          <a:p>
            <a:pPr algn="just"/>
            <a:endParaRPr lang="el-GR" sz="2000" dirty="0"/>
          </a:p>
          <a:p>
            <a:pPr algn="just"/>
            <a:r>
              <a:rPr lang="el-GR" sz="2000" b="1" dirty="0"/>
              <a:t>ΕΝΟΤΗΤΑ 3: Ανάπτυξη ενός προγράμματος e-</a:t>
            </a:r>
            <a:r>
              <a:rPr lang="el-GR" sz="2000" b="1" dirty="0" err="1"/>
              <a:t>learning</a:t>
            </a:r>
            <a:endParaRPr lang="el-GR" sz="2000" b="1" dirty="0"/>
          </a:p>
          <a:p>
            <a:pPr algn="just"/>
            <a:r>
              <a:rPr lang="el-GR" sz="2000" dirty="0"/>
              <a:t>3.1. </a:t>
            </a:r>
            <a:r>
              <a:rPr lang="el-GR" sz="2000" dirty="0" err="1"/>
              <a:t>Προαπαιτούμενα</a:t>
            </a:r>
            <a:r>
              <a:rPr lang="el-GR" sz="2000" dirty="0"/>
              <a:t> για την ανάπτυξη ενός προγράμματος e-</a:t>
            </a:r>
            <a:r>
              <a:rPr lang="el-GR" sz="2000" dirty="0" err="1"/>
              <a:t>learning</a:t>
            </a:r>
            <a:endParaRPr lang="el-GR" sz="2000" dirty="0"/>
          </a:p>
          <a:p>
            <a:pPr algn="just"/>
            <a:r>
              <a:rPr lang="el-GR" sz="2000" dirty="0"/>
              <a:t>3.2. Δραστηριότητες</a:t>
            </a:r>
          </a:p>
          <a:p>
            <a:pPr algn="just"/>
            <a:r>
              <a:rPr lang="el-GR" sz="2000" dirty="0"/>
              <a:t>3.3. Δημιουργία ομάδας</a:t>
            </a:r>
          </a:p>
          <a:p>
            <a:pPr algn="just"/>
            <a:r>
              <a:rPr lang="el-GR" sz="2000" dirty="0"/>
              <a:t>3.4 Τεχνολογία</a:t>
            </a:r>
          </a:p>
          <a:p>
            <a:pPr algn="just"/>
            <a:endParaRPr lang="el-GR" sz="1600" dirty="0"/>
          </a:p>
        </p:txBody>
      </p:sp>
    </p:spTree>
    <p:extLst>
      <p:ext uri="{BB962C8B-B14F-4D97-AF65-F5344CB8AC3E}">
        <p14:creationId xmlns:p14="http://schemas.microsoft.com/office/powerpoint/2010/main" val="3581669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περιεχομένου 1"/>
          <p:cNvSpPr>
            <a:spLocks noGrp="1"/>
          </p:cNvSpPr>
          <p:nvPr>
            <p:ph idx="1"/>
          </p:nvPr>
        </p:nvSpPr>
        <p:spPr/>
        <p:style>
          <a:lnRef idx="2">
            <a:schemeClr val="accent4">
              <a:shade val="50000"/>
            </a:schemeClr>
          </a:lnRef>
          <a:fillRef idx="1">
            <a:schemeClr val="accent4"/>
          </a:fillRef>
          <a:effectRef idx="0">
            <a:schemeClr val="accent4"/>
          </a:effectRef>
          <a:fontRef idx="minor">
            <a:schemeClr val="lt1"/>
          </a:fontRef>
        </p:style>
        <p:txBody>
          <a:bodyPr>
            <a:normAutofit fontScale="55000" lnSpcReduction="20000"/>
          </a:bodyPr>
          <a:lstStyle/>
          <a:p>
            <a:pPr marL="0" indent="0" algn="just">
              <a:buNone/>
            </a:pPr>
            <a:r>
              <a:rPr lang="el-GR" b="1" dirty="0">
                <a:latin typeface="Times New Roman" panose="02020603050405020304" pitchFamily="18" charset="0"/>
                <a:cs typeface="Times New Roman" panose="02020603050405020304" pitchFamily="18" charset="0"/>
              </a:rPr>
              <a:t>ΕΝΟΤΗΤΑ 4: Η εφαρμογή </a:t>
            </a:r>
            <a:r>
              <a:rPr lang="el-GR" b="1" dirty="0" smtClean="0">
                <a:latin typeface="Times New Roman" panose="02020603050405020304" pitchFamily="18" charset="0"/>
                <a:cs typeface="Times New Roman" panose="02020603050405020304" pitchFamily="18" charset="0"/>
              </a:rPr>
              <a:t>της πλατφόρμας </a:t>
            </a:r>
            <a:r>
              <a:rPr lang="el-GR" b="1" dirty="0" smtClean="0">
                <a:latin typeface="Times New Roman" panose="02020603050405020304" pitchFamily="18" charset="0"/>
                <a:cs typeface="Times New Roman" panose="02020603050405020304" pitchFamily="18" charset="0"/>
              </a:rPr>
              <a:t>C</a:t>
            </a:r>
            <a:r>
              <a:rPr lang="en-GB" b="1" dirty="0" smtClean="0">
                <a:latin typeface="Times New Roman" panose="02020603050405020304" pitchFamily="18" charset="0"/>
                <a:cs typeface="Times New Roman" panose="02020603050405020304" pitchFamily="18" charset="0"/>
              </a:rPr>
              <a:t>h</a:t>
            </a:r>
            <a:r>
              <a:rPr lang="el-GR" b="1" dirty="0" err="1" smtClean="0">
                <a:latin typeface="Times New Roman" panose="02020603050405020304" pitchFamily="18" charset="0"/>
                <a:cs typeface="Times New Roman" panose="02020603050405020304" pitchFamily="18" charset="0"/>
              </a:rPr>
              <a:t>amilo</a:t>
            </a:r>
            <a:r>
              <a:rPr lang="el-GR" b="1" dirty="0" smtClean="0">
                <a:latin typeface="Times New Roman" panose="02020603050405020304" pitchFamily="18" charset="0"/>
                <a:cs typeface="Times New Roman" panose="02020603050405020304" pitchFamily="18" charset="0"/>
              </a:rPr>
              <a:t> </a:t>
            </a:r>
            <a:r>
              <a:rPr lang="el-GR" b="1" dirty="0">
                <a:latin typeface="Times New Roman" panose="02020603050405020304" pitchFamily="18" charset="0"/>
                <a:cs typeface="Times New Roman" panose="02020603050405020304" pitchFamily="18" charset="0"/>
              </a:rPr>
              <a:t>στη δημιουργία ηλεκτρονικής τάξης για την εκμάθηση </a:t>
            </a:r>
            <a:r>
              <a:rPr lang="el-GR" b="1" dirty="0" err="1">
                <a:latin typeface="Times New Roman" panose="02020603050405020304" pitchFamily="18" charset="0"/>
                <a:cs typeface="Times New Roman" panose="02020603050405020304" pitchFamily="18" charset="0"/>
              </a:rPr>
              <a:t>Pilates</a:t>
            </a:r>
            <a:r>
              <a:rPr lang="el-GR" b="1" dirty="0">
                <a:latin typeface="Times New Roman" panose="02020603050405020304" pitchFamily="18" charset="0"/>
                <a:cs typeface="Times New Roman" panose="02020603050405020304" pitchFamily="18" charset="0"/>
              </a:rPr>
              <a:t> </a:t>
            </a:r>
            <a:r>
              <a:rPr lang="el-GR" b="1" dirty="0" smtClean="0">
                <a:latin typeface="Times New Roman" panose="02020603050405020304" pitchFamily="18" charset="0"/>
                <a:cs typeface="Times New Roman" panose="02020603050405020304" pitchFamily="18" charset="0"/>
              </a:rPr>
              <a:t>σε ενήλικες από </a:t>
            </a:r>
            <a:r>
              <a:rPr lang="el-GR" b="1" dirty="0">
                <a:latin typeface="Times New Roman" panose="02020603050405020304" pitchFamily="18" charset="0"/>
                <a:cs typeface="Times New Roman" panose="02020603050405020304" pitchFamily="18" charset="0"/>
              </a:rPr>
              <a:t>απόσταση.</a:t>
            </a:r>
          </a:p>
          <a:p>
            <a:pPr marL="0" indent="0" algn="just">
              <a:buNone/>
            </a:pPr>
            <a:r>
              <a:rPr lang="el-GR" dirty="0">
                <a:latin typeface="Times New Roman" panose="02020603050405020304" pitchFamily="18" charset="0"/>
                <a:cs typeface="Times New Roman" panose="02020603050405020304" pitchFamily="18" charset="0"/>
              </a:rPr>
              <a:t>4.1 Το λογισμικό συνεργατικής μάθησης </a:t>
            </a:r>
            <a:r>
              <a:rPr lang="el-GR" dirty="0" err="1">
                <a:latin typeface="Times New Roman" panose="02020603050405020304" pitchFamily="18" charset="0"/>
                <a:cs typeface="Times New Roman" panose="02020603050405020304" pitchFamily="18" charset="0"/>
              </a:rPr>
              <a:t>Chamilo</a:t>
            </a:r>
            <a:r>
              <a:rPr lang="el-GR" dirty="0">
                <a:latin typeface="Times New Roman" panose="02020603050405020304" pitchFamily="18" charset="0"/>
                <a:cs typeface="Times New Roman" panose="02020603050405020304" pitchFamily="18" charset="0"/>
              </a:rPr>
              <a:t> LMS</a:t>
            </a:r>
          </a:p>
          <a:p>
            <a:pPr marL="0" indent="0" algn="just">
              <a:buNone/>
            </a:pPr>
            <a:r>
              <a:rPr lang="el-GR" dirty="0">
                <a:latin typeface="Times New Roman" panose="02020603050405020304" pitchFamily="18" charset="0"/>
                <a:cs typeface="Times New Roman" panose="02020603050405020304" pitchFamily="18" charset="0"/>
              </a:rPr>
              <a:t>4.2 Δημιουργία ηλεκτρονικής τάξης με το </a:t>
            </a:r>
            <a:r>
              <a:rPr lang="el-GR" dirty="0" err="1">
                <a:latin typeface="Times New Roman" panose="02020603050405020304" pitchFamily="18" charset="0"/>
                <a:cs typeface="Times New Roman" panose="02020603050405020304" pitchFamily="18" charset="0"/>
              </a:rPr>
              <a:t>Chamilo</a:t>
            </a:r>
            <a:endParaRPr lang="el-GR"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4.3 Δημιουργία και περιγραφή του εκπαιδευτικού υλικού</a:t>
            </a:r>
          </a:p>
          <a:p>
            <a:pPr marL="0" indent="0">
              <a:buNone/>
            </a:pPr>
            <a:endParaRPr lang="el-GR" dirty="0"/>
          </a:p>
        </p:txBody>
      </p:sp>
      <p:sp>
        <p:nvSpPr>
          <p:cNvPr id="3" name="Τίτλος 2"/>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el-GR" sz="3600" dirty="0">
                <a:solidFill>
                  <a:prstClr val="black"/>
                </a:solidFill>
              </a:rPr>
              <a:t>5. Θεωρητικό Πλαίσιο </a:t>
            </a:r>
            <a:r>
              <a:rPr lang="en-GB" sz="3600" dirty="0" smtClean="0">
                <a:solidFill>
                  <a:prstClr val="black"/>
                </a:solidFill>
              </a:rPr>
              <a:t>(</a:t>
            </a:r>
            <a:r>
              <a:rPr lang="el-GR" sz="3600" dirty="0" smtClean="0">
                <a:solidFill>
                  <a:prstClr val="black"/>
                </a:solidFill>
              </a:rPr>
              <a:t>συνέχεια)</a:t>
            </a:r>
            <a:endParaRPr lang="el-GR" dirty="0"/>
          </a:p>
        </p:txBody>
      </p:sp>
    </p:spTree>
    <p:extLst>
      <p:ext uri="{BB962C8B-B14F-4D97-AF65-F5344CB8AC3E}">
        <p14:creationId xmlns:p14="http://schemas.microsoft.com/office/powerpoint/2010/main" val="1231437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87624" y="332656"/>
            <a:ext cx="7848872" cy="765652"/>
          </a:xfrm>
        </p:spPr>
        <p:style>
          <a:lnRef idx="2">
            <a:schemeClr val="accent6">
              <a:shade val="50000"/>
            </a:schemeClr>
          </a:lnRef>
          <a:fillRef idx="1">
            <a:schemeClr val="accent6"/>
          </a:fillRef>
          <a:effectRef idx="0">
            <a:schemeClr val="accent6"/>
          </a:effectRef>
          <a:fontRef idx="minor">
            <a:schemeClr val="lt1"/>
          </a:fontRef>
        </p:style>
        <p:txBody>
          <a:bodyPr>
            <a:noAutofit/>
          </a:bodyPr>
          <a:lstStyle/>
          <a:p>
            <a:pPr algn="ctr"/>
            <a:r>
              <a:rPr lang="el-GR" sz="3600" dirty="0"/>
              <a:t/>
            </a:r>
            <a:br>
              <a:rPr lang="el-GR" sz="3600" dirty="0"/>
            </a:br>
            <a:r>
              <a:rPr lang="el-GR" sz="3600" b="0" dirty="0"/>
              <a:t>6. Παραγόμενο </a:t>
            </a:r>
            <a:r>
              <a:rPr lang="el-GR" sz="3600" dirty="0"/>
              <a:t>εκπαιδευτικό υλικό</a:t>
            </a:r>
            <a:endParaRPr lang="el-GR" sz="3600" b="1" dirty="0">
              <a:solidFill>
                <a:srgbClr val="FF0000"/>
              </a:solidFill>
            </a:endParaRPr>
          </a:p>
        </p:txBody>
      </p:sp>
      <p:sp>
        <p:nvSpPr>
          <p:cNvPr id="4" name="9 - Ορθογώνιο"/>
          <p:cNvSpPr/>
          <p:nvPr/>
        </p:nvSpPr>
        <p:spPr>
          <a:xfrm>
            <a:off x="755576" y="1916832"/>
            <a:ext cx="7992888" cy="415498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l-GR" u="sng" dirty="0"/>
              <a:t>Σκοπός</a:t>
            </a:r>
            <a:r>
              <a:rPr lang="el-GR" dirty="0"/>
              <a:t> του μαθήματος είναι να γνωρίσει ο μαθητής τις βασικές αρχές και τεχνικές </a:t>
            </a:r>
            <a:r>
              <a:rPr lang="el-GR" dirty="0" smtClean="0"/>
              <a:t>της μεθόδου </a:t>
            </a:r>
            <a:r>
              <a:rPr lang="en-US" dirty="0"/>
              <a:t>Pilates </a:t>
            </a:r>
            <a:r>
              <a:rPr lang="el-GR" dirty="0"/>
              <a:t>και να γνωρίσει τα οφέλη του στην άσκηση ενηλίκων με την μέθοδο της εξ αποστάσεως εκπαίδευσης.</a:t>
            </a:r>
          </a:p>
          <a:p>
            <a:pPr algn="just"/>
            <a:r>
              <a:rPr lang="el-GR" u="sng" dirty="0"/>
              <a:t>Περιεχόμενο</a:t>
            </a:r>
            <a:r>
              <a:rPr lang="en-US" dirty="0"/>
              <a:t>: </a:t>
            </a:r>
            <a:r>
              <a:rPr lang="el-GR" dirty="0"/>
              <a:t>Ολοκληρωμένο </a:t>
            </a:r>
            <a:r>
              <a:rPr lang="en-US" dirty="0"/>
              <a:t>e-learning </a:t>
            </a:r>
            <a:r>
              <a:rPr lang="el-GR" dirty="0"/>
              <a:t>πρόγραμμα τριών εβδομάδων</a:t>
            </a:r>
            <a:r>
              <a:rPr lang="en-US" dirty="0"/>
              <a:t> </a:t>
            </a:r>
            <a:r>
              <a:rPr lang="el-GR" dirty="0"/>
              <a:t>για την διδασκαλία του </a:t>
            </a:r>
            <a:r>
              <a:rPr lang="en-US" dirty="0"/>
              <a:t>Pilates.</a:t>
            </a:r>
          </a:p>
          <a:p>
            <a:pPr algn="just"/>
            <a:r>
              <a:rPr lang="el-GR" u="sng" dirty="0"/>
              <a:t>Θεματικές ενότητες</a:t>
            </a:r>
            <a:r>
              <a:rPr lang="en-US" dirty="0"/>
              <a:t>:</a:t>
            </a:r>
          </a:p>
          <a:p>
            <a:pPr algn="just"/>
            <a:r>
              <a:rPr lang="en-US" dirty="0"/>
              <a:t>1</a:t>
            </a:r>
            <a:r>
              <a:rPr lang="el-GR" baseline="30000" dirty="0"/>
              <a:t>η</a:t>
            </a:r>
            <a:r>
              <a:rPr lang="el-GR" dirty="0"/>
              <a:t> εβδομάδα</a:t>
            </a:r>
            <a:r>
              <a:rPr lang="en-US" dirty="0"/>
              <a:t>: </a:t>
            </a:r>
            <a:r>
              <a:rPr lang="el-GR" dirty="0"/>
              <a:t>Θεμέλια της τεχνικής – Αναπνοή- Βασικές ασκήσεις.</a:t>
            </a:r>
          </a:p>
          <a:p>
            <a:pPr algn="just"/>
            <a:r>
              <a:rPr lang="el-GR" dirty="0"/>
              <a:t>2</a:t>
            </a:r>
            <a:r>
              <a:rPr lang="el-GR" baseline="30000" dirty="0"/>
              <a:t>η</a:t>
            </a:r>
            <a:r>
              <a:rPr lang="el-GR" dirty="0"/>
              <a:t> εβδομάδα</a:t>
            </a:r>
            <a:r>
              <a:rPr lang="en-US" dirty="0"/>
              <a:t>:</a:t>
            </a:r>
            <a:r>
              <a:rPr lang="el-GR" dirty="0"/>
              <a:t> Τεχνικές μεσαίου επιπέδου.</a:t>
            </a:r>
          </a:p>
          <a:p>
            <a:pPr algn="just"/>
            <a:r>
              <a:rPr lang="el-GR" dirty="0"/>
              <a:t>3</a:t>
            </a:r>
            <a:r>
              <a:rPr lang="el-GR" baseline="30000" dirty="0"/>
              <a:t>η</a:t>
            </a:r>
            <a:r>
              <a:rPr lang="el-GR" dirty="0"/>
              <a:t> εβδομάδα</a:t>
            </a:r>
            <a:r>
              <a:rPr lang="en-US" dirty="0"/>
              <a:t>: T</a:t>
            </a:r>
            <a:r>
              <a:rPr lang="el-GR" dirty="0" err="1"/>
              <a:t>εχνικές</a:t>
            </a:r>
            <a:r>
              <a:rPr lang="el-GR" dirty="0"/>
              <a:t> για το επάνω μέρος του σώματος.</a:t>
            </a:r>
            <a:r>
              <a:rPr lang="en-US" dirty="0"/>
              <a:t> </a:t>
            </a:r>
            <a:r>
              <a:rPr lang="el-GR" dirty="0"/>
              <a:t> </a:t>
            </a:r>
          </a:p>
        </p:txBody>
      </p:sp>
    </p:spTree>
    <p:extLst>
      <p:ext uri="{BB962C8B-B14F-4D97-AF65-F5344CB8AC3E}">
        <p14:creationId xmlns:p14="http://schemas.microsoft.com/office/powerpoint/2010/main" val="2745266755"/>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3232</TotalTime>
  <Words>1580</Words>
  <Application>Microsoft Office PowerPoint</Application>
  <PresentationFormat>Προβολή στην οθόνη (4:3)</PresentationFormat>
  <Paragraphs>175</Paragraphs>
  <Slides>26</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26</vt:i4>
      </vt:variant>
    </vt:vector>
  </HeadingPairs>
  <TitlesOfParts>
    <vt:vector size="33" baseType="lpstr">
      <vt:lpstr>Arial</vt:lpstr>
      <vt:lpstr>Book Antiqua</vt:lpstr>
      <vt:lpstr>Calibri</vt:lpstr>
      <vt:lpstr>Calibri Light</vt:lpstr>
      <vt:lpstr>Times New Roman</vt:lpstr>
      <vt:lpstr>Wingdings</vt:lpstr>
      <vt:lpstr>Θέμα του Office</vt:lpstr>
      <vt:lpstr>«Σχεδιασμός, υλοποίηση και αποτίμηση εκπαιδευτικού υλικού με τη μέθοδο της ΕξΑΕ για την εκπαίδευση ενηλίκων. Το παράδειγμα της εξ αποστάσεως διδασκαλίας της μεθόδου Pilates σε ενήλικες»</vt:lpstr>
      <vt:lpstr>Ευχαριστίες.</vt:lpstr>
      <vt:lpstr>1. Σκοπός</vt:lpstr>
      <vt:lpstr>2. Συνεισφορά της διπλωματικής</vt:lpstr>
      <vt:lpstr>3. Ερευνητικά Ερωτήματα της ποιοτικής έρευνας.</vt:lpstr>
      <vt:lpstr>4. Δομή της εργασίας</vt:lpstr>
      <vt:lpstr>5. Θεωρητικό Πλαίσιο </vt:lpstr>
      <vt:lpstr>5. Θεωρητικό Πλαίσιο (συνέχεια)</vt:lpstr>
      <vt:lpstr> 6. Παραγόμενο εκπαιδευτικό υλικό</vt:lpstr>
      <vt:lpstr>Σχεδιασμός Εκπαιδευτικού Υλικού  </vt:lpstr>
      <vt:lpstr>Τεχνολογικά Εργαλεία Δημιουργίας ΕY </vt:lpstr>
      <vt:lpstr> 7. Πλατφόρμα:  Chamilo. </vt:lpstr>
      <vt:lpstr>Διδακτικές ενότητες. </vt:lpstr>
      <vt:lpstr>Εισαγωγικά: Σκοπός.</vt:lpstr>
      <vt:lpstr> Εισαγωγικά: Μαθησιακά αποτελέσματα.</vt:lpstr>
      <vt:lpstr>Περιεχόμενα 1ης Εβδομάδας.</vt:lpstr>
      <vt:lpstr>Περιεχόμενα 2ης Εβδομάδας.</vt:lpstr>
      <vt:lpstr>Περιεχόμενα 3ης εβδομάδας.</vt:lpstr>
      <vt:lpstr>8. Μεθοδολογία ποιοτικής έρευνας.</vt:lpstr>
      <vt:lpstr>Αποτελέσματα - Κύρια ευρήματα  1/1</vt:lpstr>
      <vt:lpstr>Αποτελέσματα έρευνας 2 &amp; 3</vt:lpstr>
      <vt:lpstr>Συμπεράσματα ποιοτικής έρευνας.</vt:lpstr>
      <vt:lpstr>10. Συμπεράσματα – προτάσεις της εργασίας.</vt:lpstr>
      <vt:lpstr>Παρουσίαση του PowerPoint</vt:lpstr>
      <vt:lpstr>Συνεισφορά Εργασίας - Προτάσεις  </vt:lpstr>
      <vt:lpstr>Παρουσίαση του PowerPoint</vt:lpstr>
    </vt:vector>
  </TitlesOfParts>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c:creator>
  <cp:lastModifiedBy>user</cp:lastModifiedBy>
  <cp:revision>1727</cp:revision>
  <dcterms:created xsi:type="dcterms:W3CDTF">2003-10-16T17:37:47Z</dcterms:created>
  <dcterms:modified xsi:type="dcterms:W3CDTF">2023-12-10T09:32:12Z</dcterms:modified>
</cp:coreProperties>
</file>