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33"/>
  </p:notesMasterIdLst>
  <p:sldIdLst>
    <p:sldId id="1482" r:id="rId2"/>
    <p:sldId id="2013" r:id="rId3"/>
    <p:sldId id="2021" r:id="rId4"/>
    <p:sldId id="2034" r:id="rId5"/>
    <p:sldId id="2023" r:id="rId6"/>
    <p:sldId id="2014" r:id="rId7"/>
    <p:sldId id="2020" r:id="rId8"/>
    <p:sldId id="2012" r:id="rId9"/>
    <p:sldId id="2024" r:id="rId10"/>
    <p:sldId id="2035" r:id="rId11"/>
    <p:sldId id="2036" r:id="rId12"/>
    <p:sldId id="2039" r:id="rId13"/>
    <p:sldId id="2037" r:id="rId14"/>
    <p:sldId id="2040" r:id="rId15"/>
    <p:sldId id="2038" r:id="rId16"/>
    <p:sldId id="2016" r:id="rId17"/>
    <p:sldId id="2027" r:id="rId18"/>
    <p:sldId id="2026" r:id="rId19"/>
    <p:sldId id="2028" r:id="rId20"/>
    <p:sldId id="2015" r:id="rId21"/>
    <p:sldId id="2041" r:id="rId22"/>
    <p:sldId id="2017" r:id="rId23"/>
    <p:sldId id="2042" r:id="rId24"/>
    <p:sldId id="2043" r:id="rId25"/>
    <p:sldId id="2031" r:id="rId26"/>
    <p:sldId id="2032" r:id="rId27"/>
    <p:sldId id="2033" r:id="rId28"/>
    <p:sldId id="2018" r:id="rId29"/>
    <p:sldId id="2044" r:id="rId30"/>
    <p:sldId id="2045" r:id="rId31"/>
    <p:sldId id="2019" r:id="rId32"/>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 xmlns:p15="http://schemas.microsoft.com/office/powerpoint/2012/main"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90CCAF"/>
    <a:srgbClr val="FFA54B"/>
    <a:srgbClr val="FFFFCC"/>
    <a:srgbClr val="931B1B"/>
    <a:srgbClr val="EDBE9B"/>
    <a:srgbClr val="ADDB7B"/>
    <a:srgbClr val="F4F694"/>
    <a:srgbClr val="FFAD5B"/>
    <a:srgbClr val="FF9933"/>
    <a:srgbClr val="FFFF1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58" autoAdjust="0"/>
    <p:restoredTop sz="89528" autoAdjust="0"/>
  </p:normalViewPr>
  <p:slideViewPr>
    <p:cSldViewPr>
      <p:cViewPr varScale="1">
        <p:scale>
          <a:sx n="78" d="100"/>
          <a:sy n="78" d="100"/>
        </p:scale>
        <p:origin x="-1426" y="-62"/>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dirty="0"/>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dirty="0"/>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dirty="0"/>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dirty="0"/>
          </a:p>
        </p:txBody>
      </p:sp>
    </p:spTree>
    <p:extLst>
      <p:ext uri="{BB962C8B-B14F-4D97-AF65-F5344CB8AC3E}">
        <p14:creationId xmlns=""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dirty="0"/>
          </a:p>
        </p:txBody>
      </p:sp>
    </p:spTree>
    <p:extLst>
      <p:ext uri="{BB962C8B-B14F-4D97-AF65-F5344CB8AC3E}">
        <p14:creationId xmlns="" xmlns:p14="http://schemas.microsoft.com/office/powerpoint/2010/main" val="13039241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dirty="0"/>
          </a:p>
        </p:txBody>
      </p:sp>
      <p:sp>
        <p:nvSpPr>
          <p:cNvPr id="5" name="Θέση υποσέλιδου 4"/>
          <p:cNvSpPr>
            <a:spLocks noGrp="1"/>
          </p:cNvSpPr>
          <p:nvPr>
            <p:ph type="ftr" sz="quarter" idx="11"/>
          </p:nvPr>
        </p:nvSpPr>
        <p:spPr/>
        <p:txBody>
          <a:bodyPr/>
          <a:lstStyle/>
          <a:p>
            <a:pPr>
              <a:defRPr/>
            </a:pPr>
            <a:endParaRPr lang="de-DE" dirty="0"/>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extLst>
      <p:ext uri="{BB962C8B-B14F-4D97-AF65-F5344CB8AC3E}">
        <p14:creationId xmlns="" xmlns:p14="http://schemas.microsoft.com/office/powerpoint/2010/main" val="3131247715"/>
      </p:ext>
    </p:extLst>
  </p:cSld>
  <p:clrMapOvr>
    <a:masterClrMapping/>
  </p:clrMapOvr>
  <p:transition>
    <p:wipe dir="d"/>
    <p:sndAc>
      <p:stSnd>
        <p:snd r:embed="rId1" name="wind.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3/3/2023</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460666657"/>
      </p:ext>
    </p:extLst>
  </p:cSld>
  <p:clrMapOvr>
    <a:masterClrMapping/>
  </p:clrMapOvr>
  <p:transition>
    <p:wipe dir="d"/>
    <p:sndAc>
      <p:stSnd>
        <p:snd r:embed="rId1" name="wind.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3/3/2023</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175731188"/>
      </p:ext>
    </p:extLst>
  </p:cSld>
  <p:clrMapOvr>
    <a:masterClrMapping/>
  </p:clrMapOvr>
  <p:transition>
    <p:wipe dir="d"/>
    <p:sndAc>
      <p:stSnd>
        <p:snd r:embed="rId1" name="wind.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dirty="0"/>
              <a:t>2016</a:t>
            </a:r>
            <a:endParaRPr lang="en-US" dirty="0"/>
          </a:p>
        </p:txBody>
      </p:sp>
      <p:sp>
        <p:nvSpPr>
          <p:cNvPr id="5" name="Θέση υποσέλιδου 4"/>
          <p:cNvSpPr>
            <a:spLocks noGrp="1"/>
          </p:cNvSpPr>
          <p:nvPr>
            <p:ph type="ftr" sz="quarter" idx="11"/>
          </p:nvPr>
        </p:nvSpPr>
        <p:spPr/>
        <p:txBody>
          <a:bodyPr/>
          <a:lstStyle/>
          <a:p>
            <a:r>
              <a:rPr lang="el-GR" dirty="0"/>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 xmlns:p14="http://schemas.microsoft.com/office/powerpoint/2010/main" val="3989857208"/>
      </p:ext>
    </p:extLst>
  </p:cSld>
  <p:clrMapOvr>
    <a:masterClrMapping/>
  </p:clrMapOvr>
  <p:transition>
    <p:wipe dir="d"/>
    <p:sndAc>
      <p:stSnd>
        <p:snd r:embed="rId1" name="wind.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3/3/2023</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781588901"/>
      </p:ext>
    </p:extLst>
  </p:cSld>
  <p:clrMapOvr>
    <a:masterClrMapping/>
  </p:clrMapOvr>
  <p:transition>
    <p:wipe dir="d"/>
    <p:sndAc>
      <p:stSnd>
        <p:snd r:embed="rId1" name="wind.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3/3/2023</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854823887"/>
      </p:ext>
    </p:extLst>
  </p:cSld>
  <p:clrMapOvr>
    <a:masterClrMapping/>
  </p:clrMapOvr>
  <p:transition>
    <p:wipe dir="d"/>
    <p:sndAc>
      <p:stSnd>
        <p:snd r:embed="rId1" name="wind.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3/3/2023</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113968720"/>
      </p:ext>
    </p:extLst>
  </p:cSld>
  <p:clrMapOvr>
    <a:masterClrMapping/>
  </p:clrMapOvr>
  <p:transition>
    <p:wipe dir="d"/>
    <p:sndAc>
      <p:stSnd>
        <p:snd r:embed="rId1" name="wind.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3/3/2023</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432636025"/>
      </p:ext>
    </p:extLst>
  </p:cSld>
  <p:clrMapOvr>
    <a:masterClrMapping/>
  </p:clrMapOvr>
  <p:transition>
    <p:wipe dir="d"/>
    <p:sndAc>
      <p:stSnd>
        <p:snd r:embed="rId1" name="wind.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3/3/2023</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503426135"/>
      </p:ext>
    </p:extLst>
  </p:cSld>
  <p:clrMapOvr>
    <a:masterClrMapping/>
  </p:clrMapOvr>
  <p:transition>
    <p:wipe dir="d"/>
    <p:sndAc>
      <p:stSnd>
        <p:snd r:embed="rId1" name="wind.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3/3/2023</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033742068"/>
      </p:ext>
    </p:extLst>
  </p:cSld>
  <p:clrMapOvr>
    <a:masterClrMapping/>
  </p:clrMapOvr>
  <p:transition>
    <p:wipe dir="d"/>
    <p:sndAc>
      <p:stSnd>
        <p:snd r:embed="rId1" name="wind.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dirty="0"/>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3/3/2023</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113254382"/>
      </p:ext>
    </p:extLst>
  </p:cSld>
  <p:clrMapOvr>
    <a:masterClrMapping/>
  </p:clrMapOvr>
  <p:transition>
    <p:wipe dir="d"/>
    <p:sndAc>
      <p:stSnd>
        <p:snd r:embed="rId1" name="wind.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3/3/2023</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ransition>
    <p:wipe dir="d"/>
    <p:sndAc>
      <p:stSnd>
        <p:snd r:embed="rId13" name="wind.wav"/>
      </p:stSnd>
    </p:sndAc>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chamilo.datacenter.uoc.gr/metchamilo/courses/PWSNAPERIGRAPSWENAPROSWPOME8APLAB/index.php?id_session=0&amp;isStudentView=true" TargetMode="External"/><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41144" y="620688"/>
            <a:ext cx="6430090" cy="2808312"/>
          </a:xfrm>
        </p:spPr>
        <p:txBody>
          <a:bodyPr>
            <a:noAutofit/>
          </a:bodyPr>
          <a:lstStyle/>
          <a:p>
            <a:pPr algn="ctr"/>
            <a:r>
              <a:rPr lang="el-GR" sz="3200" dirty="0" smtClean="0"/>
              <a:t>Δημιουργία </a:t>
            </a:r>
            <a:r>
              <a:rPr lang="el-GR" sz="2400" dirty="0" smtClean="0"/>
              <a:t>και</a:t>
            </a:r>
            <a:r>
              <a:rPr lang="el-GR" sz="3200" dirty="0" smtClean="0"/>
              <a:t> αποτίμηση Πολυμορφικού Εκπαιδευτικού Υλικού με την Μέθοδο της ΕξΑΕ για την Καλλιέργεια Μεταγνωστικών Δεξιοτήτων Περιγραφικού Κειμένου</a:t>
            </a:r>
            <a:endParaRPr lang="el-GR" sz="3200" b="1" dirty="0">
              <a:solidFill>
                <a:srgbClr val="C00000"/>
              </a:solidFill>
            </a:endParaRPr>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(e-Learning)»</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a:t>
            </a:r>
            <a:r>
              <a:rPr kumimoji="0" lang="el-GR" sz="2000" b="0" i="1" u="none" strike="noStrike" cap="none" normalizeH="0" dirty="0" smtClean="0">
                <a:ln>
                  <a:noFill/>
                </a:ln>
                <a:solidFill>
                  <a:schemeClr val="tx1"/>
                </a:solidFill>
                <a:effectLst/>
                <a:latin typeface="Book Antiqua" pitchFamily="18" charset="0"/>
                <a:ea typeface="Times New Roman" pitchFamily="18" charset="0"/>
                <a:cs typeface="Arial" pitchFamily="34" charset="0"/>
              </a:rPr>
              <a:t>2023</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483916"/>
            <a:ext cx="6840760" cy="584775"/>
          </a:xfrm>
          <a:prstGeom prst="rect">
            <a:avLst/>
          </a:prstGeom>
        </p:spPr>
        <p:txBody>
          <a:bodyPr wrap="square">
            <a:spAutoFit/>
          </a:bodyPr>
          <a:lstStyle/>
          <a:p>
            <a:pPr algn="ctr"/>
            <a:r>
              <a:rPr lang="el-GR" dirty="0" smtClean="0"/>
              <a:t>Τζώρτζογλου</a:t>
            </a:r>
            <a:r>
              <a:rPr lang="el-GR" sz="3200" dirty="0" smtClean="0"/>
              <a:t> </a:t>
            </a:r>
            <a:r>
              <a:rPr lang="el-GR" dirty="0" smtClean="0"/>
              <a:t>Κωνσταντία</a:t>
            </a:r>
            <a:endParaRPr lang="el-GR" dirty="0"/>
          </a:p>
        </p:txBody>
      </p:sp>
      <p:graphicFrame>
        <p:nvGraphicFramePr>
          <p:cNvPr id="2" name="Πίνακας 1"/>
          <p:cNvGraphicFramePr>
            <a:graphicFrameLocks noGrp="1"/>
          </p:cNvGraphicFramePr>
          <p:nvPr>
            <p:extLst>
              <p:ext uri="{D42A27DB-BD31-4B8C-83A1-F6EECF244321}">
                <p14:modId xmlns="" xmlns:p14="http://schemas.microsoft.com/office/powerpoint/2010/main" val="3421610044"/>
              </p:ext>
            </p:extLst>
          </p:nvPr>
        </p:nvGraphicFramePr>
        <p:xfrm>
          <a:off x="1908189" y="5015409"/>
          <a:ext cx="6096000" cy="37084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370840">
                <a:tc>
                  <a:txBody>
                    <a:bodyPr/>
                    <a:lstStyle/>
                    <a:p>
                      <a:pPr algn="ctr"/>
                      <a:r>
                        <a:rPr lang="el-GR" sz="1800" b="1" kern="1200" dirty="0" smtClean="0">
                          <a:solidFill>
                            <a:schemeClr val="tx1"/>
                          </a:solidFill>
                          <a:latin typeface="Times New Roman" panose="02020603050405020304" pitchFamily="18" charset="0"/>
                          <a:ea typeface="+mn-ea"/>
                          <a:cs typeface="Times New Roman" panose="02020603050405020304" pitchFamily="18" charset="0"/>
                        </a:rPr>
                        <a:t>Παπαβασιλείου Ε.</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800" b="1" kern="1200" dirty="0" smtClean="0">
                          <a:solidFill>
                            <a:schemeClr val="tx1"/>
                          </a:solidFill>
                          <a:latin typeface="Times New Roman" panose="02020603050405020304" pitchFamily="18" charset="0"/>
                          <a:ea typeface="+mn-ea"/>
                          <a:cs typeface="Times New Roman" panose="02020603050405020304" pitchFamily="18" charset="0"/>
                        </a:rPr>
                        <a:t>Κωτσίδης</a:t>
                      </a:r>
                      <a:r>
                        <a:rPr lang="el-GR" sz="1800" b="1" kern="1200" baseline="0" dirty="0" smtClean="0">
                          <a:solidFill>
                            <a:schemeClr val="tx1"/>
                          </a:solidFill>
                          <a:latin typeface="Times New Roman" panose="02020603050405020304" pitchFamily="18" charset="0"/>
                          <a:ea typeface="+mn-ea"/>
                          <a:cs typeface="Times New Roman" panose="02020603050405020304" pitchFamily="18" charset="0"/>
                        </a:rPr>
                        <a:t> Κ.</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800" b="1" kern="1200" dirty="0" smtClean="0">
                          <a:solidFill>
                            <a:schemeClr val="tx1"/>
                          </a:solidFill>
                          <a:latin typeface="Times New Roman" panose="02020603050405020304" pitchFamily="18" charset="0"/>
                          <a:ea typeface="+mn-ea"/>
                          <a:cs typeface="Times New Roman" panose="02020603050405020304" pitchFamily="18" charset="0"/>
                        </a:rPr>
                        <a:t>Καρβούνης Λ.</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bl>
          </a:graphicData>
        </a:graphic>
      </p:graphicFrame>
      <p:sp>
        <p:nvSpPr>
          <p:cNvPr id="13" name="9 - Ορθογώνιο"/>
          <p:cNvSpPr/>
          <p:nvPr/>
        </p:nvSpPr>
        <p:spPr>
          <a:xfrm>
            <a:off x="1535809" y="4544582"/>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p:transition>
    <p:wipe dir="d"/>
    <p:sndAc>
      <p:stSnd>
        <p:snd r:embed="rId3"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Effect transition="in" filter="fade">
                                      <p:cBhvr>
                                        <p:cTn id="13"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10"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5.1. </a:t>
            </a:r>
            <a:r>
              <a:rPr lang="el-GR" sz="3600" dirty="0"/>
              <a:t>Θεωρητικό </a:t>
            </a:r>
            <a:r>
              <a:rPr lang="el-GR" sz="3600" dirty="0" smtClean="0"/>
              <a:t>Πλαίσιο</a:t>
            </a:r>
            <a:endParaRPr lang="el-GR" sz="3600" b="1" dirty="0"/>
          </a:p>
        </p:txBody>
      </p:sp>
      <p:sp>
        <p:nvSpPr>
          <p:cNvPr id="4" name="9 - Ορθογώνιο"/>
          <p:cNvSpPr/>
          <p:nvPr/>
        </p:nvSpPr>
        <p:spPr>
          <a:xfrm>
            <a:off x="539552" y="1556792"/>
            <a:ext cx="8280920" cy="2739211"/>
          </a:xfrm>
          <a:prstGeom prst="rect">
            <a:avLst/>
          </a:prstGeom>
        </p:spPr>
        <p:txBody>
          <a:bodyPr wrap="square" numCol="2">
            <a:spAutoFit/>
          </a:bodyPr>
          <a:lstStyle/>
          <a:p>
            <a:r>
              <a:rPr lang="en-GB" sz="2800" b="1" dirty="0" smtClean="0"/>
              <a:t>2. </a:t>
            </a:r>
            <a:r>
              <a:rPr lang="el-GR" sz="2800" b="1" u="sng" dirty="0" smtClean="0"/>
              <a:t>Θεωρίες ΕξΑΕ</a:t>
            </a:r>
            <a:r>
              <a:rPr lang="el-GR" sz="2800" b="1" dirty="0" smtClean="0"/>
              <a:t>:</a:t>
            </a:r>
            <a:endParaRPr lang="en-GB" sz="2800" b="1" dirty="0" smtClean="0"/>
          </a:p>
          <a:p>
            <a:r>
              <a:rPr lang="el-GR" b="1" i="1" dirty="0" smtClean="0"/>
              <a:t>παλαιότερες</a:t>
            </a:r>
          </a:p>
          <a:p>
            <a:r>
              <a:rPr lang="el-GR" dirty="0" smtClean="0"/>
              <a:t>α) ανεξαρτησίας &amp; αυτονομίας</a:t>
            </a:r>
          </a:p>
          <a:p>
            <a:r>
              <a:rPr lang="el-GR" dirty="0" smtClean="0"/>
              <a:t>β) βιομηχανοποίησης διδασκαλίας</a:t>
            </a:r>
          </a:p>
          <a:p>
            <a:r>
              <a:rPr lang="el-GR" dirty="0" smtClean="0"/>
              <a:t>γ) αλληλεπίδρασης &amp; επικοινωνίας</a:t>
            </a:r>
          </a:p>
          <a:p>
            <a:endParaRPr lang="el-GR" dirty="0" smtClean="0"/>
          </a:p>
          <a:p>
            <a:r>
              <a:rPr lang="el-GR" b="1" i="1" dirty="0" smtClean="0"/>
              <a:t>σύγχρονες</a:t>
            </a:r>
          </a:p>
          <a:p>
            <a:r>
              <a:rPr lang="el-GR" dirty="0" smtClean="0"/>
              <a:t>α) ισοδυναμίας</a:t>
            </a:r>
          </a:p>
          <a:p>
            <a:r>
              <a:rPr lang="el-GR" dirty="0" smtClean="0"/>
              <a:t>β) συνεργατικής ελευθερίας</a:t>
            </a:r>
          </a:p>
          <a:p>
            <a:r>
              <a:rPr lang="el-GR" dirty="0" smtClean="0"/>
              <a:t>γ) πολυμορφικής εκπαίδευσης</a:t>
            </a:r>
            <a:endParaRPr lang="el-GR" dirty="0"/>
          </a:p>
          <a:p>
            <a:endParaRPr lang="el-GR" dirty="0" smtClean="0"/>
          </a:p>
        </p:txBody>
      </p:sp>
    </p:spTree>
    <p:extLst>
      <p:ext uri="{BB962C8B-B14F-4D97-AF65-F5344CB8AC3E}">
        <p14:creationId xmlns="" xmlns:p14="http://schemas.microsoft.com/office/powerpoint/2010/main" val="3581669255"/>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fade">
                                      <p:cBhvr>
                                        <p:cTn id="32" dur="2000"/>
                                        <p:tgtEl>
                                          <p:spTgt spid="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fade">
                                      <p:cBhvr>
                                        <p:cTn id="37" dur="2000"/>
                                        <p:tgtEl>
                                          <p:spTgt spid="4">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8" end="8"/>
                                            </p:txEl>
                                          </p:spTgt>
                                        </p:tgtEl>
                                        <p:attrNameLst>
                                          <p:attrName>style.visibility</p:attrName>
                                        </p:attrNameLst>
                                      </p:cBhvr>
                                      <p:to>
                                        <p:strVal val="visible"/>
                                      </p:to>
                                    </p:set>
                                    <p:animEffect transition="in" filter="fade">
                                      <p:cBhvr>
                                        <p:cTn id="42" dur="2000"/>
                                        <p:tgtEl>
                                          <p:spTgt spid="4">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9" end="9"/>
                                            </p:txEl>
                                          </p:spTgt>
                                        </p:tgtEl>
                                        <p:attrNameLst>
                                          <p:attrName>style.visibility</p:attrName>
                                        </p:attrNameLst>
                                      </p:cBhvr>
                                      <p:to>
                                        <p:strVal val="visible"/>
                                      </p:to>
                                    </p:set>
                                    <p:animEffect transition="in" filter="fade">
                                      <p:cBhvr>
                                        <p:cTn id="47" dur="2000"/>
                                        <p:tgtEl>
                                          <p:spTgt spid="4">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wipe(down)">
                                      <p:cBhvr>
                                        <p:cTn id="5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5.1. </a:t>
            </a:r>
            <a:r>
              <a:rPr lang="el-GR" sz="3600" dirty="0"/>
              <a:t>Θεωρητικό </a:t>
            </a:r>
            <a:r>
              <a:rPr lang="el-GR" sz="3600" dirty="0" smtClean="0"/>
              <a:t>Πλαίσιο</a:t>
            </a:r>
            <a:endParaRPr lang="el-GR" sz="3600" b="1" dirty="0"/>
          </a:p>
        </p:txBody>
      </p:sp>
      <p:sp>
        <p:nvSpPr>
          <p:cNvPr id="4" name="9 - Ορθογώνιο"/>
          <p:cNvSpPr/>
          <p:nvPr/>
        </p:nvSpPr>
        <p:spPr>
          <a:xfrm>
            <a:off x="827584" y="1556792"/>
            <a:ext cx="6840760" cy="2000548"/>
          </a:xfrm>
          <a:prstGeom prst="rect">
            <a:avLst/>
          </a:prstGeom>
        </p:spPr>
        <p:txBody>
          <a:bodyPr wrap="square">
            <a:spAutoFit/>
          </a:bodyPr>
          <a:lstStyle/>
          <a:p>
            <a:r>
              <a:rPr lang="el-GR" sz="2800" b="1" dirty="0" smtClean="0"/>
              <a:t>3. </a:t>
            </a:r>
            <a:r>
              <a:rPr lang="el-GR" sz="2800" b="1" u="sng" dirty="0" smtClean="0"/>
              <a:t>Χαρακτηριστικά ΕξΑΕ</a:t>
            </a:r>
            <a:r>
              <a:rPr lang="el-GR" sz="2800" b="1" dirty="0" smtClean="0"/>
              <a:t>:</a:t>
            </a:r>
          </a:p>
          <a:p>
            <a:r>
              <a:rPr lang="el-GR" dirty="0" smtClean="0"/>
              <a:t>α) μαθητής</a:t>
            </a:r>
          </a:p>
          <a:p>
            <a:r>
              <a:rPr lang="el-GR" dirty="0" smtClean="0"/>
              <a:t>β) εκπαιδευτικός</a:t>
            </a:r>
          </a:p>
          <a:p>
            <a:r>
              <a:rPr lang="el-GR" dirty="0" smtClean="0"/>
              <a:t>γ) εκπαιδευτικό υλικό</a:t>
            </a:r>
          </a:p>
          <a:p>
            <a:r>
              <a:rPr lang="el-GR" dirty="0" smtClean="0"/>
              <a:t>δ) μέσο</a:t>
            </a:r>
            <a:endParaRPr lang="el-GR" dirty="0"/>
          </a:p>
        </p:txBody>
      </p:sp>
      <p:pic>
        <p:nvPicPr>
          <p:cNvPr id="5" name="4 - Εικόνα"/>
          <p:cNvPicPr/>
          <p:nvPr/>
        </p:nvPicPr>
        <p:blipFill>
          <a:blip r:embed="rId3" cstate="print"/>
          <a:srcRect l="7573" t="30498" r="28967" b="31120"/>
          <a:stretch>
            <a:fillRect/>
          </a:stretch>
        </p:blipFill>
        <p:spPr bwMode="auto">
          <a:xfrm>
            <a:off x="2339752" y="3212976"/>
            <a:ext cx="4899660" cy="1882140"/>
          </a:xfrm>
          <a:prstGeom prst="rect">
            <a:avLst/>
          </a:prstGeom>
          <a:noFill/>
          <a:ln w="9525">
            <a:noFill/>
            <a:miter lim="800000"/>
            <a:headEnd/>
            <a:tailEnd/>
          </a:ln>
        </p:spPr>
      </p:pic>
      <p:sp>
        <p:nvSpPr>
          <p:cNvPr id="6" name="5 - Ορθογώνιο"/>
          <p:cNvSpPr/>
          <p:nvPr/>
        </p:nvSpPr>
        <p:spPr>
          <a:xfrm>
            <a:off x="2483768" y="5085184"/>
            <a:ext cx="5220072" cy="523220"/>
          </a:xfrm>
          <a:prstGeom prst="rect">
            <a:avLst/>
          </a:prstGeom>
        </p:spPr>
        <p:txBody>
          <a:bodyPr wrap="square">
            <a:spAutoFit/>
          </a:bodyPr>
          <a:lstStyle/>
          <a:p>
            <a:pPr algn="ctr"/>
            <a:r>
              <a:rPr lang="el-GR" sz="1400" b="1" dirty="0" smtClean="0"/>
              <a:t>Η τετραδική σχέση των συντελεστών της εξ αποστάσεως εκπαίδευσης (Σοφός &amp; </a:t>
            </a:r>
            <a:r>
              <a:rPr lang="en-US" sz="1400" b="1" dirty="0" smtClean="0"/>
              <a:t>Kron</a:t>
            </a:r>
            <a:r>
              <a:rPr lang="el-GR" sz="1400" b="1" dirty="0" smtClean="0"/>
              <a:t>, 2010)</a:t>
            </a:r>
            <a:endParaRPr lang="en-US" sz="1400" dirty="0"/>
          </a:p>
        </p:txBody>
      </p:sp>
    </p:spTree>
    <p:extLst>
      <p:ext uri="{BB962C8B-B14F-4D97-AF65-F5344CB8AC3E}">
        <p14:creationId xmlns="" xmlns:p14="http://schemas.microsoft.com/office/powerpoint/2010/main" val="3581669255"/>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20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fade">
                                      <p:cBhvr>
                                        <p:cTn id="3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5.1. </a:t>
            </a:r>
            <a:r>
              <a:rPr lang="el-GR" sz="3600" dirty="0"/>
              <a:t>Θεωρητικό </a:t>
            </a:r>
            <a:r>
              <a:rPr lang="el-GR" sz="3600" dirty="0" smtClean="0"/>
              <a:t>Πλαίσιο</a:t>
            </a:r>
            <a:endParaRPr lang="el-GR" sz="3600" b="1" dirty="0"/>
          </a:p>
        </p:txBody>
      </p:sp>
      <p:sp>
        <p:nvSpPr>
          <p:cNvPr id="4" name="9 - Ορθογώνιο"/>
          <p:cNvSpPr/>
          <p:nvPr/>
        </p:nvSpPr>
        <p:spPr>
          <a:xfrm>
            <a:off x="827584" y="1556793"/>
            <a:ext cx="7776864" cy="3293209"/>
          </a:xfrm>
          <a:prstGeom prst="rect">
            <a:avLst/>
          </a:prstGeom>
        </p:spPr>
        <p:txBody>
          <a:bodyPr wrap="square">
            <a:spAutoFit/>
          </a:bodyPr>
          <a:lstStyle/>
          <a:p>
            <a:r>
              <a:rPr lang="el-GR" sz="2800" b="1" dirty="0" smtClean="0"/>
              <a:t>4. </a:t>
            </a:r>
            <a:r>
              <a:rPr lang="el-GR" sz="2800" b="1" u="sng" dirty="0" smtClean="0"/>
              <a:t>Σχολική ΕξΑΕ</a:t>
            </a:r>
            <a:r>
              <a:rPr lang="el-GR" sz="2800" b="1" dirty="0" smtClean="0"/>
              <a:t>:</a:t>
            </a:r>
          </a:p>
          <a:p>
            <a:pPr algn="just"/>
            <a:r>
              <a:rPr lang="el-GR" sz="2000" i="1" dirty="0" smtClean="0"/>
              <a:t>«Οργανωμένη εκπαιδευτική διαδικασία που παρέχεται από απόσταση σε επίπεδο πρωτοβάθμιας και δευτεροβάθμιας εκπαίδευσης, καθιστώντας δυνατή την κάλυψη των σύγχρονων αναγκών των μαθητών, σύμφωνα με τα ζητούμενα της γνώσης της εκάστοτε εποχής» </a:t>
            </a:r>
            <a:r>
              <a:rPr lang="el-GR" sz="2000" dirty="0" smtClean="0"/>
              <a:t>(Βασάλα, 2005)</a:t>
            </a:r>
            <a:r>
              <a:rPr lang="el-GR" sz="2000" i="1" dirty="0" smtClean="0"/>
              <a:t>.</a:t>
            </a:r>
          </a:p>
          <a:p>
            <a:pPr algn="just"/>
            <a:endParaRPr lang="el-GR" sz="2000" i="1" dirty="0" smtClean="0"/>
          </a:p>
          <a:p>
            <a:pPr algn="just"/>
            <a:endParaRPr lang="el-GR" sz="2000" i="1" dirty="0" smtClean="0"/>
          </a:p>
          <a:p>
            <a:endParaRPr lang="el-GR" sz="2800" b="1" dirty="0" smtClean="0"/>
          </a:p>
          <a:p>
            <a:endParaRPr lang="el-GR" sz="3200" dirty="0"/>
          </a:p>
        </p:txBody>
      </p:sp>
      <p:sp>
        <p:nvSpPr>
          <p:cNvPr id="5" name="4 - TextBox"/>
          <p:cNvSpPr txBox="1"/>
          <p:nvPr/>
        </p:nvSpPr>
        <p:spPr>
          <a:xfrm>
            <a:off x="971600" y="3573017"/>
            <a:ext cx="7776864" cy="461665"/>
          </a:xfrm>
          <a:prstGeom prst="rect">
            <a:avLst/>
          </a:prstGeom>
          <a:noFill/>
        </p:spPr>
        <p:txBody>
          <a:bodyPr wrap="square" numCol="3" rtlCol="0">
            <a:spAutoFit/>
          </a:bodyPr>
          <a:lstStyle/>
          <a:p>
            <a:r>
              <a:rPr lang="el-GR" b="1" i="1" dirty="0" smtClean="0"/>
              <a:t>Αυτοδύναμη	</a:t>
            </a:r>
            <a:endParaRPr lang="el-GR" dirty="0" smtClean="0"/>
          </a:p>
          <a:p>
            <a:r>
              <a:rPr lang="el-GR" b="1" i="1" dirty="0" smtClean="0"/>
              <a:t>Συμπληρωματική      </a:t>
            </a:r>
          </a:p>
          <a:p>
            <a:r>
              <a:rPr lang="el-GR" b="1" i="1" dirty="0" smtClean="0"/>
              <a:t>Μεικτή</a:t>
            </a:r>
          </a:p>
        </p:txBody>
      </p:sp>
      <p:sp>
        <p:nvSpPr>
          <p:cNvPr id="7" name="6 - TextBox"/>
          <p:cNvSpPr txBox="1"/>
          <p:nvPr/>
        </p:nvSpPr>
        <p:spPr>
          <a:xfrm>
            <a:off x="827584" y="4149080"/>
            <a:ext cx="2160240" cy="1200329"/>
          </a:xfrm>
          <a:prstGeom prst="rect">
            <a:avLst/>
          </a:prstGeom>
          <a:noFill/>
        </p:spPr>
        <p:txBody>
          <a:bodyPr wrap="square" rtlCol="0">
            <a:spAutoFit/>
          </a:bodyPr>
          <a:lstStyle/>
          <a:p>
            <a:r>
              <a:rPr lang="el-GR" dirty="0" smtClean="0"/>
              <a:t>Ολοκληρωμένα προγράμματα σπουδών</a:t>
            </a:r>
            <a:endParaRPr lang="en-US" dirty="0"/>
          </a:p>
        </p:txBody>
      </p:sp>
      <p:sp>
        <p:nvSpPr>
          <p:cNvPr id="8" name="7 - TextBox"/>
          <p:cNvSpPr txBox="1"/>
          <p:nvPr/>
        </p:nvSpPr>
        <p:spPr>
          <a:xfrm>
            <a:off x="3347864" y="4149080"/>
            <a:ext cx="2232248" cy="1200329"/>
          </a:xfrm>
          <a:prstGeom prst="rect">
            <a:avLst/>
          </a:prstGeom>
          <a:noFill/>
        </p:spPr>
        <p:txBody>
          <a:bodyPr wrap="square" rtlCol="0">
            <a:spAutoFit/>
          </a:bodyPr>
          <a:lstStyle/>
          <a:p>
            <a:r>
              <a:rPr lang="el-GR" dirty="0" smtClean="0"/>
              <a:t>Παράλληλα με συμβατικό σχολείο</a:t>
            </a:r>
            <a:endParaRPr lang="en-US" dirty="0"/>
          </a:p>
        </p:txBody>
      </p:sp>
      <p:sp>
        <p:nvSpPr>
          <p:cNvPr id="10" name="9 - TextBox"/>
          <p:cNvSpPr txBox="1"/>
          <p:nvPr/>
        </p:nvSpPr>
        <p:spPr>
          <a:xfrm>
            <a:off x="5868144" y="4149080"/>
            <a:ext cx="2448272" cy="1200329"/>
          </a:xfrm>
          <a:prstGeom prst="rect">
            <a:avLst/>
          </a:prstGeom>
          <a:noFill/>
        </p:spPr>
        <p:txBody>
          <a:bodyPr wrap="square" rtlCol="0">
            <a:spAutoFit/>
          </a:bodyPr>
          <a:lstStyle/>
          <a:p>
            <a:r>
              <a:rPr lang="el-GR" dirty="0" smtClean="0"/>
              <a:t>Συνδυασμός συμβατικής &amp; δια ζώσης</a:t>
            </a:r>
            <a:endParaRPr lang="en-US" dirty="0"/>
          </a:p>
        </p:txBody>
      </p:sp>
    </p:spTree>
    <p:extLst>
      <p:ext uri="{BB962C8B-B14F-4D97-AF65-F5344CB8AC3E}">
        <p14:creationId xmlns="" xmlns:p14="http://schemas.microsoft.com/office/powerpoint/2010/main" val="3581669255"/>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2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fade">
                                      <p:cBhvr>
                                        <p:cTn id="22" dur="20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fade">
                                      <p:cBhvr>
                                        <p:cTn id="27" dur="2000"/>
                                        <p:tgtEl>
                                          <p:spTgt spid="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fade">
                                      <p:cBhvr>
                                        <p:cTn id="32" dur="2000"/>
                                        <p:tgtEl>
                                          <p:spTgt spid="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Effect transition="in" filter="fade">
                                      <p:cBhvr>
                                        <p:cTn id="37" dur="2000"/>
                                        <p:tgtEl>
                                          <p:spTgt spid="8">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Effect transition="in" filter="fade">
                                      <p:cBhvr>
                                        <p:cTn id="42"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P spid="7" grpId="0" build="p"/>
      <p:bldP spid="8" grpId="0" build="p"/>
      <p:bldP spid="1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5.1. </a:t>
            </a:r>
            <a:r>
              <a:rPr lang="el-GR" sz="3600" dirty="0"/>
              <a:t>Θεωρητικό </a:t>
            </a:r>
            <a:r>
              <a:rPr lang="el-GR" sz="3600" dirty="0" smtClean="0"/>
              <a:t>Πλαίσιο</a:t>
            </a:r>
            <a:endParaRPr lang="el-GR" sz="3600" b="1" dirty="0"/>
          </a:p>
        </p:txBody>
      </p:sp>
      <p:sp>
        <p:nvSpPr>
          <p:cNvPr id="4" name="9 - Ορθογώνιο"/>
          <p:cNvSpPr/>
          <p:nvPr/>
        </p:nvSpPr>
        <p:spPr>
          <a:xfrm>
            <a:off x="827584" y="1556792"/>
            <a:ext cx="6840760" cy="4462760"/>
          </a:xfrm>
          <a:prstGeom prst="rect">
            <a:avLst/>
          </a:prstGeom>
        </p:spPr>
        <p:txBody>
          <a:bodyPr wrap="square">
            <a:spAutoFit/>
          </a:bodyPr>
          <a:lstStyle/>
          <a:p>
            <a:r>
              <a:rPr lang="el-GR" sz="2800" b="1" dirty="0" smtClean="0"/>
              <a:t>5. </a:t>
            </a:r>
            <a:r>
              <a:rPr lang="el-GR" sz="2800" b="1" u="sng" dirty="0" smtClean="0"/>
              <a:t>Μεταγνωστικές Δεξιότητες</a:t>
            </a:r>
            <a:r>
              <a:rPr lang="el-GR" sz="2800" b="1" dirty="0" smtClean="0"/>
              <a:t>:</a:t>
            </a:r>
          </a:p>
          <a:p>
            <a:pPr>
              <a:buFont typeface="Wingdings" pitchFamily="2" charset="2"/>
              <a:buChar char="ü"/>
            </a:pPr>
            <a:r>
              <a:rPr lang="el-GR" dirty="0" smtClean="0"/>
              <a:t>Ελέγχουν τις γνωστικές διαδικασίες.</a:t>
            </a:r>
          </a:p>
          <a:p>
            <a:pPr>
              <a:buFont typeface="Wingdings" pitchFamily="2" charset="2"/>
              <a:buChar char="ü"/>
            </a:pPr>
            <a:r>
              <a:rPr lang="el-GR" dirty="0" smtClean="0"/>
              <a:t>Ενσυνείδητη εφαρμογή γνωστικών στρατηγικών</a:t>
            </a:r>
          </a:p>
          <a:p>
            <a:endParaRPr lang="el-GR" dirty="0" smtClean="0"/>
          </a:p>
          <a:p>
            <a:pPr algn="just"/>
            <a:r>
              <a:rPr lang="el-GR" i="1" dirty="0" smtClean="0"/>
              <a:t>Αναγνώριση προβλημάτων, επιλογή στρατηγικών, νέα με προϋπάρχουσα γνώση, προγραμματισμός σκέψης, αυτοερωτήσεις, επιβεβαίωση κατανόησης, έλεγχος προϋπάρχουσας γνώσης κλπ.</a:t>
            </a:r>
          </a:p>
          <a:p>
            <a:endParaRPr lang="el-GR" sz="2800" b="1" dirty="0" smtClean="0"/>
          </a:p>
          <a:p>
            <a:endParaRPr lang="el-GR" sz="2800" b="1" dirty="0" smtClean="0"/>
          </a:p>
          <a:p>
            <a:endParaRPr lang="el-GR" sz="3200" dirty="0"/>
          </a:p>
        </p:txBody>
      </p:sp>
    </p:spTree>
    <p:extLst>
      <p:ext uri="{BB962C8B-B14F-4D97-AF65-F5344CB8AC3E}">
        <p14:creationId xmlns="" xmlns:p14="http://schemas.microsoft.com/office/powerpoint/2010/main" val="3581669255"/>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20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down)">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5.1. </a:t>
            </a:r>
            <a:r>
              <a:rPr lang="el-GR" sz="3600" dirty="0"/>
              <a:t>Θεωρητικό </a:t>
            </a:r>
            <a:r>
              <a:rPr lang="el-GR" sz="3600" dirty="0" smtClean="0"/>
              <a:t>Πλαίσιο</a:t>
            </a:r>
            <a:endParaRPr lang="el-GR" sz="3600" b="1" dirty="0"/>
          </a:p>
        </p:txBody>
      </p:sp>
      <p:sp>
        <p:nvSpPr>
          <p:cNvPr id="4" name="9 - Ορθογώνιο"/>
          <p:cNvSpPr/>
          <p:nvPr/>
        </p:nvSpPr>
        <p:spPr>
          <a:xfrm>
            <a:off x="827584" y="1556792"/>
            <a:ext cx="6840760" cy="3662541"/>
          </a:xfrm>
          <a:prstGeom prst="rect">
            <a:avLst/>
          </a:prstGeom>
        </p:spPr>
        <p:txBody>
          <a:bodyPr wrap="square">
            <a:spAutoFit/>
          </a:bodyPr>
          <a:lstStyle/>
          <a:p>
            <a:r>
              <a:rPr lang="el-GR" sz="2800" b="1" dirty="0" smtClean="0"/>
              <a:t>5. </a:t>
            </a:r>
            <a:r>
              <a:rPr lang="el-GR" sz="2800" b="1" u="sng" dirty="0" smtClean="0"/>
              <a:t>Μεταγνωστικές Δεξιότητες</a:t>
            </a:r>
            <a:r>
              <a:rPr lang="el-GR" sz="2800" b="1" dirty="0" smtClean="0"/>
              <a:t>:</a:t>
            </a:r>
          </a:p>
          <a:p>
            <a:r>
              <a:rPr lang="el-GR" b="1" dirty="0" smtClean="0"/>
              <a:t>Για την καλλιέργειά τους χρειάζεται:</a:t>
            </a:r>
          </a:p>
          <a:p>
            <a:pPr marL="457200" indent="-457200"/>
            <a:r>
              <a:rPr lang="el-GR" dirty="0" smtClean="0"/>
              <a:t>α) ενσωμάτωση σε συγκεκριμένο περιεχόμενο</a:t>
            </a:r>
          </a:p>
          <a:p>
            <a:pPr marL="457200" indent="-457200"/>
            <a:r>
              <a:rPr lang="el-GR" dirty="0" smtClean="0"/>
              <a:t>β) εξάσκηση 		αυτοματοποίηση</a:t>
            </a:r>
          </a:p>
          <a:p>
            <a:pPr marL="457200" indent="-457200"/>
            <a:r>
              <a:rPr lang="el-GR" dirty="0" smtClean="0"/>
              <a:t>γ) σύνδεση διδασκαλίας με εμπειρίες μαθητών</a:t>
            </a:r>
          </a:p>
          <a:p>
            <a:pPr marL="457200" indent="-457200"/>
            <a:r>
              <a:rPr lang="el-GR" dirty="0" smtClean="0"/>
              <a:t>δ) αξιοποίηση προϋπάρχουσας γνώσης</a:t>
            </a:r>
          </a:p>
          <a:p>
            <a:pPr marL="457200" indent="-457200"/>
            <a:r>
              <a:rPr lang="el-GR" dirty="0" smtClean="0"/>
              <a:t>ε) άμεση &amp; σαφής διδασκαλία</a:t>
            </a:r>
          </a:p>
          <a:p>
            <a:endParaRPr lang="el-GR" sz="2800" b="1" dirty="0" smtClean="0"/>
          </a:p>
          <a:p>
            <a:endParaRPr lang="el-GR" sz="3200" dirty="0"/>
          </a:p>
        </p:txBody>
      </p:sp>
      <p:sp>
        <p:nvSpPr>
          <p:cNvPr id="5" name="4 - Δεξιό βέλος"/>
          <p:cNvSpPr/>
          <p:nvPr/>
        </p:nvSpPr>
        <p:spPr>
          <a:xfrm>
            <a:off x="2555776" y="2852936"/>
            <a:ext cx="43204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 xmlns:p14="http://schemas.microsoft.com/office/powerpoint/2010/main" val="3581669255"/>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wipe(down)">
                                      <p:cBhvr>
                                        <p:cTn id="4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5.1. </a:t>
            </a:r>
            <a:r>
              <a:rPr lang="el-GR" sz="3600" dirty="0"/>
              <a:t>Θεωρητικό </a:t>
            </a:r>
            <a:r>
              <a:rPr lang="el-GR" sz="3600" dirty="0" smtClean="0"/>
              <a:t>Πλαίσιο</a:t>
            </a:r>
            <a:endParaRPr lang="el-GR" sz="3600" b="1" dirty="0"/>
          </a:p>
        </p:txBody>
      </p:sp>
      <p:sp>
        <p:nvSpPr>
          <p:cNvPr id="4" name="9 - Ορθογώνιο"/>
          <p:cNvSpPr/>
          <p:nvPr/>
        </p:nvSpPr>
        <p:spPr>
          <a:xfrm>
            <a:off x="827584" y="1556792"/>
            <a:ext cx="8064896" cy="2492990"/>
          </a:xfrm>
          <a:prstGeom prst="rect">
            <a:avLst/>
          </a:prstGeom>
        </p:spPr>
        <p:txBody>
          <a:bodyPr wrap="square">
            <a:spAutoFit/>
          </a:bodyPr>
          <a:lstStyle/>
          <a:p>
            <a:r>
              <a:rPr lang="el-GR" sz="2800" b="1" dirty="0" smtClean="0"/>
              <a:t>6. </a:t>
            </a:r>
            <a:r>
              <a:rPr lang="el-GR" sz="2800" b="1" u="sng" dirty="0" smtClean="0"/>
              <a:t>Περιγραφικό Κείμενο</a:t>
            </a:r>
            <a:r>
              <a:rPr lang="el-GR" sz="2800" b="1" dirty="0" smtClean="0"/>
              <a:t>:</a:t>
            </a:r>
          </a:p>
          <a:p>
            <a:r>
              <a:rPr lang="el-GR" i="1" dirty="0" smtClean="0"/>
              <a:t>Αναπαριστά με υποκειμενικούς ή αντικειμενικούς όρους πράγματα, φυτά, ζώα, πρόσωπα, χώρους, φαινόμενα ή ψυχικές διαδικασίες.</a:t>
            </a:r>
          </a:p>
          <a:p>
            <a:endParaRPr lang="el-GR" dirty="0" smtClean="0"/>
          </a:p>
          <a:p>
            <a:endParaRPr lang="el-GR" sz="3200" dirty="0"/>
          </a:p>
        </p:txBody>
      </p:sp>
      <p:sp>
        <p:nvSpPr>
          <p:cNvPr id="5" name="4 - TextBox"/>
          <p:cNvSpPr txBox="1"/>
          <p:nvPr/>
        </p:nvSpPr>
        <p:spPr>
          <a:xfrm>
            <a:off x="971600" y="3501008"/>
            <a:ext cx="3744416" cy="830997"/>
          </a:xfrm>
          <a:prstGeom prst="rect">
            <a:avLst/>
          </a:prstGeom>
          <a:noFill/>
        </p:spPr>
        <p:txBody>
          <a:bodyPr wrap="square" rtlCol="0">
            <a:spAutoFit/>
          </a:bodyPr>
          <a:lstStyle/>
          <a:p>
            <a:r>
              <a:rPr lang="el-GR" dirty="0" smtClean="0"/>
              <a:t>Για παραγωγή του χρειάζεται:</a:t>
            </a:r>
            <a:endParaRPr lang="en-US" dirty="0"/>
          </a:p>
        </p:txBody>
      </p:sp>
      <p:sp>
        <p:nvSpPr>
          <p:cNvPr id="6" name="5 - TextBox"/>
          <p:cNvSpPr txBox="1"/>
          <p:nvPr/>
        </p:nvSpPr>
        <p:spPr>
          <a:xfrm>
            <a:off x="4716016" y="3501008"/>
            <a:ext cx="4248472" cy="1200329"/>
          </a:xfrm>
          <a:prstGeom prst="rect">
            <a:avLst/>
          </a:prstGeom>
          <a:noFill/>
        </p:spPr>
        <p:txBody>
          <a:bodyPr wrap="square" rtlCol="0">
            <a:spAutoFit/>
          </a:bodyPr>
          <a:lstStyle/>
          <a:p>
            <a:r>
              <a:rPr lang="el-GR" dirty="0" smtClean="0"/>
              <a:t>α) γνωστικές</a:t>
            </a:r>
          </a:p>
          <a:p>
            <a:r>
              <a:rPr lang="el-GR" dirty="0" smtClean="0"/>
              <a:t>β) μεταγνωστικές</a:t>
            </a:r>
          </a:p>
          <a:p>
            <a:r>
              <a:rPr lang="el-GR" dirty="0" smtClean="0"/>
              <a:t>γ) συναισθηματικές δεξιότητες</a:t>
            </a:r>
            <a:endParaRPr lang="en-US" dirty="0"/>
          </a:p>
        </p:txBody>
      </p:sp>
      <p:sp>
        <p:nvSpPr>
          <p:cNvPr id="7" name="6 - TextBox"/>
          <p:cNvSpPr txBox="1"/>
          <p:nvPr/>
        </p:nvSpPr>
        <p:spPr>
          <a:xfrm>
            <a:off x="611560" y="4797152"/>
            <a:ext cx="3600400" cy="1384995"/>
          </a:xfrm>
          <a:prstGeom prst="rect">
            <a:avLst/>
          </a:prstGeom>
          <a:noFill/>
        </p:spPr>
        <p:txBody>
          <a:bodyPr wrap="square" rtlCol="0">
            <a:spAutoFit/>
          </a:bodyPr>
          <a:lstStyle/>
          <a:p>
            <a:r>
              <a:rPr lang="el-GR" b="1" dirty="0" smtClean="0"/>
              <a:t>Μοντέλο </a:t>
            </a:r>
            <a:r>
              <a:rPr lang="en-GB" b="1" dirty="0" smtClean="0"/>
              <a:t>Fowler &amp; Hayes</a:t>
            </a:r>
          </a:p>
          <a:p>
            <a:pPr marL="457200" indent="-457200">
              <a:buAutoNum type="arabicPeriod"/>
            </a:pPr>
            <a:r>
              <a:rPr lang="el-GR" sz="2000" dirty="0" smtClean="0"/>
              <a:t>Σχεδιασμός</a:t>
            </a:r>
          </a:p>
          <a:p>
            <a:pPr marL="457200" indent="-457200">
              <a:buAutoNum type="arabicPeriod"/>
            </a:pPr>
            <a:r>
              <a:rPr lang="el-GR" sz="2000" dirty="0" smtClean="0"/>
              <a:t>1</a:t>
            </a:r>
            <a:r>
              <a:rPr lang="el-GR" sz="2000" baseline="30000" dirty="0" smtClean="0"/>
              <a:t>η</a:t>
            </a:r>
            <a:r>
              <a:rPr lang="el-GR" sz="2000" dirty="0" smtClean="0"/>
              <a:t> καταγραφή</a:t>
            </a:r>
          </a:p>
          <a:p>
            <a:pPr marL="457200" indent="-457200">
              <a:buAutoNum type="arabicPeriod"/>
            </a:pPr>
            <a:r>
              <a:rPr lang="el-GR" sz="2000" dirty="0" smtClean="0"/>
              <a:t>Αναθεώρηση</a:t>
            </a:r>
            <a:endParaRPr lang="en-US" sz="2000" dirty="0"/>
          </a:p>
        </p:txBody>
      </p:sp>
      <p:sp>
        <p:nvSpPr>
          <p:cNvPr id="8" name="7 - TextBox"/>
          <p:cNvSpPr txBox="1"/>
          <p:nvPr/>
        </p:nvSpPr>
        <p:spPr>
          <a:xfrm>
            <a:off x="4211960" y="4797152"/>
            <a:ext cx="4824536" cy="1692771"/>
          </a:xfrm>
          <a:prstGeom prst="rect">
            <a:avLst/>
          </a:prstGeom>
          <a:noFill/>
        </p:spPr>
        <p:txBody>
          <a:bodyPr wrap="square" rtlCol="0">
            <a:spAutoFit/>
          </a:bodyPr>
          <a:lstStyle/>
          <a:p>
            <a:r>
              <a:rPr lang="el-GR" b="1" dirty="0" smtClean="0"/>
              <a:t>Μοντέλο </a:t>
            </a:r>
            <a:r>
              <a:rPr lang="en-GB" b="1" dirty="0" smtClean="0"/>
              <a:t>Bereiter &amp; Scardamalia</a:t>
            </a:r>
          </a:p>
          <a:p>
            <a:pPr marL="457200" indent="-457200">
              <a:buAutoNum type="arabicPeriod"/>
            </a:pPr>
            <a:r>
              <a:rPr lang="el-GR" sz="2000" dirty="0" smtClean="0"/>
              <a:t>Σχεδιασμός	5. Στόχοι</a:t>
            </a:r>
          </a:p>
          <a:p>
            <a:pPr marL="457200" indent="-457200">
              <a:buAutoNum type="arabicPeriod"/>
            </a:pPr>
            <a:r>
              <a:rPr lang="el-GR" sz="2000" dirty="0" smtClean="0"/>
              <a:t>Παραγωγή ιδεών	6. Σύνθεση</a:t>
            </a:r>
          </a:p>
          <a:p>
            <a:pPr marL="457200" indent="-457200">
              <a:buAutoNum type="arabicPeriod"/>
            </a:pPr>
            <a:r>
              <a:rPr lang="el-GR" sz="2000" dirty="0" smtClean="0"/>
              <a:t>Βελτίωση ιδεών	7. Αναθεώρηση</a:t>
            </a:r>
          </a:p>
          <a:p>
            <a:pPr marL="457200" indent="-457200">
              <a:buAutoNum type="arabicPeriod"/>
            </a:pPr>
            <a:r>
              <a:rPr lang="el-GR" sz="2000" dirty="0" smtClean="0"/>
              <a:t>Επεξεργασία ιδεών</a:t>
            </a:r>
            <a:endParaRPr lang="en-US" sz="2000" dirty="0"/>
          </a:p>
        </p:txBody>
      </p:sp>
    </p:spTree>
    <p:extLst>
      <p:ext uri="{BB962C8B-B14F-4D97-AF65-F5344CB8AC3E}">
        <p14:creationId xmlns="" xmlns:p14="http://schemas.microsoft.com/office/powerpoint/2010/main" val="3581669255"/>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2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20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fade">
                                      <p:cBhvr>
                                        <p:cTn id="27" dur="2000"/>
                                        <p:tgtEl>
                                          <p:spTgt spid="6">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2" end="2"/>
                                            </p:txEl>
                                          </p:spTgt>
                                        </p:tgtEl>
                                        <p:attrNameLst>
                                          <p:attrName>style.visibility</p:attrName>
                                        </p:attrNameLst>
                                      </p:cBhvr>
                                      <p:to>
                                        <p:strVal val="visible"/>
                                      </p:to>
                                    </p:set>
                                    <p:animEffect transition="in" filter="fade">
                                      <p:cBhvr>
                                        <p:cTn id="32" dur="2000"/>
                                        <p:tgtEl>
                                          <p:spTgt spid="6">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Effect transition="in" filter="fade">
                                      <p:cBhvr>
                                        <p:cTn id="37" dur="2000"/>
                                        <p:tgtEl>
                                          <p:spTgt spid="7">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xEl>
                                              <p:pRg st="1" end="1"/>
                                            </p:txEl>
                                          </p:spTgt>
                                        </p:tgtEl>
                                        <p:attrNameLst>
                                          <p:attrName>style.visibility</p:attrName>
                                        </p:attrNameLst>
                                      </p:cBhvr>
                                      <p:to>
                                        <p:strVal val="visible"/>
                                      </p:to>
                                    </p:set>
                                    <p:animEffect transition="in" filter="fade">
                                      <p:cBhvr>
                                        <p:cTn id="42" dur="2000"/>
                                        <p:tgtEl>
                                          <p:spTgt spid="7">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xEl>
                                              <p:pRg st="2" end="2"/>
                                            </p:txEl>
                                          </p:spTgt>
                                        </p:tgtEl>
                                        <p:attrNameLst>
                                          <p:attrName>style.visibility</p:attrName>
                                        </p:attrNameLst>
                                      </p:cBhvr>
                                      <p:to>
                                        <p:strVal val="visible"/>
                                      </p:to>
                                    </p:set>
                                    <p:animEffect transition="in" filter="fade">
                                      <p:cBhvr>
                                        <p:cTn id="47" dur="2000"/>
                                        <p:tgtEl>
                                          <p:spTgt spid="7">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
                                            <p:txEl>
                                              <p:pRg st="3" end="3"/>
                                            </p:txEl>
                                          </p:spTgt>
                                        </p:tgtEl>
                                        <p:attrNameLst>
                                          <p:attrName>style.visibility</p:attrName>
                                        </p:attrNameLst>
                                      </p:cBhvr>
                                      <p:to>
                                        <p:strVal val="visible"/>
                                      </p:to>
                                    </p:set>
                                    <p:animEffect transition="in" filter="fade">
                                      <p:cBhvr>
                                        <p:cTn id="52" dur="2000"/>
                                        <p:tgtEl>
                                          <p:spTgt spid="7">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8">
                                            <p:txEl>
                                              <p:pRg st="0" end="0"/>
                                            </p:txEl>
                                          </p:spTgt>
                                        </p:tgtEl>
                                        <p:attrNameLst>
                                          <p:attrName>style.visibility</p:attrName>
                                        </p:attrNameLst>
                                      </p:cBhvr>
                                      <p:to>
                                        <p:strVal val="visible"/>
                                      </p:to>
                                    </p:set>
                                    <p:animEffect transition="in" filter="fade">
                                      <p:cBhvr>
                                        <p:cTn id="57" dur="2000"/>
                                        <p:tgtEl>
                                          <p:spTgt spid="8">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8">
                                            <p:txEl>
                                              <p:pRg st="1" end="1"/>
                                            </p:txEl>
                                          </p:spTgt>
                                        </p:tgtEl>
                                        <p:attrNameLst>
                                          <p:attrName>style.visibility</p:attrName>
                                        </p:attrNameLst>
                                      </p:cBhvr>
                                      <p:to>
                                        <p:strVal val="visible"/>
                                      </p:to>
                                    </p:set>
                                    <p:animEffect transition="in" filter="fade">
                                      <p:cBhvr>
                                        <p:cTn id="62" dur="2000"/>
                                        <p:tgtEl>
                                          <p:spTgt spid="8">
                                            <p:txEl>
                                              <p:pRg st="1" end="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8">
                                            <p:txEl>
                                              <p:pRg st="2" end="2"/>
                                            </p:txEl>
                                          </p:spTgt>
                                        </p:tgtEl>
                                        <p:attrNameLst>
                                          <p:attrName>style.visibility</p:attrName>
                                        </p:attrNameLst>
                                      </p:cBhvr>
                                      <p:to>
                                        <p:strVal val="visible"/>
                                      </p:to>
                                    </p:set>
                                    <p:animEffect transition="in" filter="fade">
                                      <p:cBhvr>
                                        <p:cTn id="67" dur="2000"/>
                                        <p:tgtEl>
                                          <p:spTgt spid="8">
                                            <p:txEl>
                                              <p:pRg st="2" end="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8">
                                            <p:txEl>
                                              <p:pRg st="3" end="3"/>
                                            </p:txEl>
                                          </p:spTgt>
                                        </p:tgtEl>
                                        <p:attrNameLst>
                                          <p:attrName>style.visibility</p:attrName>
                                        </p:attrNameLst>
                                      </p:cBhvr>
                                      <p:to>
                                        <p:strVal val="visible"/>
                                      </p:to>
                                    </p:set>
                                    <p:animEffect transition="in" filter="fade">
                                      <p:cBhvr>
                                        <p:cTn id="72" dur="2000"/>
                                        <p:tgtEl>
                                          <p:spTgt spid="8">
                                            <p:txEl>
                                              <p:pRg st="3" end="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8">
                                            <p:txEl>
                                              <p:pRg st="4" end="4"/>
                                            </p:txEl>
                                          </p:spTgt>
                                        </p:tgtEl>
                                        <p:attrNameLst>
                                          <p:attrName>style.visibility</p:attrName>
                                        </p:attrNameLst>
                                      </p:cBhvr>
                                      <p:to>
                                        <p:strVal val="visible"/>
                                      </p:to>
                                    </p:set>
                                    <p:animEffect transition="in" filter="fade">
                                      <p:cBhvr>
                                        <p:cTn id="77" dur="20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P spid="6" grpId="0" build="p"/>
      <p:bldP spid="7" grpId="0" build="p"/>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5.2. Ε</a:t>
            </a:r>
            <a:r>
              <a:rPr lang="el-GR" sz="3600" dirty="0" smtClean="0"/>
              <a:t>κπαιδευτικό </a:t>
            </a:r>
            <a:r>
              <a:rPr lang="el-GR" sz="3600" dirty="0" smtClean="0"/>
              <a:t>Υ</a:t>
            </a:r>
            <a:r>
              <a:rPr lang="el-GR" sz="3600" dirty="0" smtClean="0"/>
              <a:t>λικό </a:t>
            </a:r>
            <a:r>
              <a:rPr lang="en-US" sz="3600" dirty="0" smtClean="0"/>
              <a:t/>
            </a:r>
            <a:br>
              <a:rPr lang="en-US" sz="3600" dirty="0" smtClean="0"/>
            </a:br>
            <a:endParaRPr lang="el-GR" sz="3600" b="1" dirty="0">
              <a:solidFill>
                <a:srgbClr val="FF0000"/>
              </a:solidFill>
            </a:endParaRPr>
          </a:p>
        </p:txBody>
      </p:sp>
      <p:sp>
        <p:nvSpPr>
          <p:cNvPr id="4" name="9 - Ορθογώνιο"/>
          <p:cNvSpPr/>
          <p:nvPr/>
        </p:nvSpPr>
        <p:spPr>
          <a:xfrm>
            <a:off x="971600" y="2060848"/>
            <a:ext cx="6840760" cy="2062103"/>
          </a:xfrm>
          <a:prstGeom prst="rect">
            <a:avLst/>
          </a:prstGeom>
        </p:spPr>
        <p:txBody>
          <a:bodyPr wrap="square">
            <a:spAutoFit/>
          </a:bodyPr>
          <a:lstStyle/>
          <a:p>
            <a:pPr marL="514350" indent="-514350">
              <a:buAutoNum type="arabicPeriod"/>
            </a:pPr>
            <a:r>
              <a:rPr lang="el-GR" sz="2800" b="1" u="sng" dirty="0" smtClean="0"/>
              <a:t>Σκοπός</a:t>
            </a:r>
            <a:r>
              <a:rPr lang="el-GR" sz="3200" dirty="0" smtClean="0"/>
              <a:t>:</a:t>
            </a:r>
          </a:p>
          <a:p>
            <a:pPr algn="just"/>
            <a:r>
              <a:rPr lang="el-GR" dirty="0" smtClean="0"/>
              <a:t>Να αναπτύξει τις μεταγνωστικές δεξιότητες του «σχεδιασμού» και της «αναθεώρησης» κατά την συγγραφή ενός περιγραφικού κειμένου στους μαθητές της </a:t>
            </a:r>
            <a:r>
              <a:rPr lang="el-GR" dirty="0" smtClean="0"/>
              <a:t>Στ</a:t>
            </a:r>
            <a:r>
              <a:rPr lang="el-GR" dirty="0" smtClean="0"/>
              <a:t>΄</a:t>
            </a:r>
            <a:r>
              <a:rPr lang="el-GR" dirty="0" smtClean="0"/>
              <a:t> </a:t>
            </a:r>
            <a:r>
              <a:rPr lang="el-GR" dirty="0" smtClean="0"/>
              <a:t>Δημοτικού. </a:t>
            </a:r>
            <a:endParaRPr lang="el-GR" dirty="0"/>
          </a:p>
        </p:txBody>
      </p:sp>
      <p:sp>
        <p:nvSpPr>
          <p:cNvPr id="5" name="4 - TextBox"/>
          <p:cNvSpPr txBox="1"/>
          <p:nvPr/>
        </p:nvSpPr>
        <p:spPr>
          <a:xfrm>
            <a:off x="1403648" y="1484784"/>
            <a:ext cx="7200800" cy="461665"/>
          </a:xfrm>
          <a:prstGeom prst="rect">
            <a:avLst/>
          </a:prstGeom>
          <a:noFill/>
        </p:spPr>
        <p:txBody>
          <a:bodyPr wrap="square" rtlCol="0">
            <a:spAutoFit/>
          </a:bodyPr>
          <a:lstStyle/>
          <a:p>
            <a:r>
              <a:rPr lang="el-GR" i="1" dirty="0" smtClean="0">
                <a:hlinkClick r:id="rId3"/>
              </a:rPr>
              <a:t>Πώς να περιγράψω ένα πρόσωπο σε 8 απλά βήματα;</a:t>
            </a:r>
            <a:endParaRPr lang="en-US" i="1" dirty="0"/>
          </a:p>
        </p:txBody>
      </p:sp>
    </p:spTree>
    <p:extLst>
      <p:ext uri="{BB962C8B-B14F-4D97-AF65-F5344CB8AC3E}">
        <p14:creationId xmlns="" xmlns:p14="http://schemas.microsoft.com/office/powerpoint/2010/main" val="2745266755"/>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down)">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5.2. </a:t>
            </a:r>
            <a:r>
              <a:rPr lang="el-GR" sz="3600" dirty="0" smtClean="0"/>
              <a:t>Ε</a:t>
            </a:r>
            <a:r>
              <a:rPr lang="el-GR" sz="3600" dirty="0" smtClean="0"/>
              <a:t>κπαιδευτικό </a:t>
            </a:r>
            <a:r>
              <a:rPr lang="el-GR" sz="3600" dirty="0" smtClean="0"/>
              <a:t>Υ</a:t>
            </a:r>
            <a:r>
              <a:rPr lang="el-GR" sz="3600" dirty="0" smtClean="0"/>
              <a:t>λικό</a:t>
            </a:r>
            <a:endParaRPr lang="el-GR" sz="3600" b="1" dirty="0">
              <a:solidFill>
                <a:srgbClr val="FF0000"/>
              </a:solidFill>
            </a:endParaRPr>
          </a:p>
        </p:txBody>
      </p:sp>
      <p:sp>
        <p:nvSpPr>
          <p:cNvPr id="4" name="9 - Ορθογώνιο"/>
          <p:cNvSpPr/>
          <p:nvPr/>
        </p:nvSpPr>
        <p:spPr>
          <a:xfrm>
            <a:off x="1331640" y="1484784"/>
            <a:ext cx="6840760" cy="523220"/>
          </a:xfrm>
          <a:prstGeom prst="rect">
            <a:avLst/>
          </a:prstGeom>
        </p:spPr>
        <p:txBody>
          <a:bodyPr wrap="square">
            <a:spAutoFit/>
          </a:bodyPr>
          <a:lstStyle/>
          <a:p>
            <a:r>
              <a:rPr lang="el-GR" sz="2800" b="1" dirty="0" smtClean="0"/>
              <a:t>2. </a:t>
            </a:r>
            <a:r>
              <a:rPr lang="el-GR" sz="2800" b="1" u="sng" dirty="0" smtClean="0"/>
              <a:t>Περιεχόμεν</a:t>
            </a:r>
            <a:r>
              <a:rPr lang="en-US" sz="2800" b="1" u="sng" dirty="0" smtClean="0"/>
              <a:t>o</a:t>
            </a:r>
            <a:r>
              <a:rPr lang="el-GR" sz="2800" b="1" dirty="0" smtClean="0"/>
              <a:t>:</a:t>
            </a:r>
            <a:endParaRPr lang="el-GR" sz="2800" b="1" dirty="0"/>
          </a:p>
        </p:txBody>
      </p:sp>
      <p:sp>
        <p:nvSpPr>
          <p:cNvPr id="5" name="4 - TextBox"/>
          <p:cNvSpPr txBox="1"/>
          <p:nvPr/>
        </p:nvSpPr>
        <p:spPr>
          <a:xfrm>
            <a:off x="1043608" y="2132856"/>
            <a:ext cx="5112568" cy="1200329"/>
          </a:xfrm>
          <a:prstGeom prst="rect">
            <a:avLst/>
          </a:prstGeom>
          <a:noFill/>
        </p:spPr>
        <p:txBody>
          <a:bodyPr wrap="square" rtlCol="0">
            <a:spAutoFit/>
          </a:bodyPr>
          <a:lstStyle/>
          <a:p>
            <a:pPr>
              <a:buFont typeface="Wingdings" pitchFamily="2" charset="2"/>
              <a:buChar char="ü"/>
            </a:pPr>
            <a:r>
              <a:rPr lang="el-GR" dirty="0" smtClean="0"/>
              <a:t>Εισαγωγικά στοιχεία</a:t>
            </a:r>
          </a:p>
          <a:p>
            <a:pPr>
              <a:buFont typeface="Wingdings" pitchFamily="2" charset="2"/>
              <a:buChar char="ü"/>
            </a:pPr>
            <a:r>
              <a:rPr lang="el-GR" dirty="0" smtClean="0"/>
              <a:t>Το μυστήριο της λίμνης της Σιωπής</a:t>
            </a:r>
          </a:p>
          <a:p>
            <a:pPr>
              <a:buFont typeface="Wingdings" pitchFamily="2" charset="2"/>
              <a:buChar char="ü"/>
            </a:pPr>
            <a:r>
              <a:rPr lang="el-GR" dirty="0" smtClean="0"/>
              <a:t>Μοιράσου απόψεις &amp; απορίες</a:t>
            </a:r>
            <a:endParaRPr lang="en-US" dirty="0"/>
          </a:p>
        </p:txBody>
      </p:sp>
      <p:sp>
        <p:nvSpPr>
          <p:cNvPr id="6" name="5 - TextBox"/>
          <p:cNvSpPr txBox="1"/>
          <p:nvPr/>
        </p:nvSpPr>
        <p:spPr>
          <a:xfrm>
            <a:off x="6084168" y="1844824"/>
            <a:ext cx="2808312" cy="4154984"/>
          </a:xfrm>
          <a:prstGeom prst="rect">
            <a:avLst/>
          </a:prstGeom>
          <a:noFill/>
        </p:spPr>
        <p:txBody>
          <a:bodyPr wrap="square" rtlCol="0">
            <a:spAutoFit/>
          </a:bodyPr>
          <a:lstStyle/>
          <a:p>
            <a:r>
              <a:rPr lang="el-GR" dirty="0" smtClean="0"/>
              <a:t>Εισαγωγή</a:t>
            </a:r>
          </a:p>
          <a:p>
            <a:r>
              <a:rPr lang="el-GR" dirty="0" smtClean="0"/>
              <a:t>Βήματα:</a:t>
            </a:r>
          </a:p>
          <a:p>
            <a:pPr marL="457200" indent="-457200">
              <a:buAutoNum type="arabicPeriod"/>
            </a:pPr>
            <a:r>
              <a:rPr lang="el-GR" b="1" dirty="0" smtClean="0"/>
              <a:t>Σχεδιάζω</a:t>
            </a:r>
          </a:p>
          <a:p>
            <a:pPr marL="457200" indent="-457200">
              <a:buAutoNum type="arabicPeriod"/>
            </a:pPr>
            <a:r>
              <a:rPr lang="el-GR" b="1" dirty="0" smtClean="0"/>
              <a:t>Παράγω ιδέες</a:t>
            </a:r>
          </a:p>
          <a:p>
            <a:pPr marL="457200" indent="-457200">
              <a:buAutoNum type="arabicPeriod"/>
            </a:pPr>
            <a:r>
              <a:rPr lang="el-GR" b="1" dirty="0" smtClean="0"/>
              <a:t>Οργανώνω</a:t>
            </a:r>
          </a:p>
          <a:p>
            <a:pPr marL="457200" indent="-457200">
              <a:buAutoNum type="arabicPeriod"/>
            </a:pPr>
            <a:r>
              <a:rPr lang="el-GR" b="1" dirty="0" smtClean="0"/>
              <a:t>Βελτιώνω δομή</a:t>
            </a:r>
          </a:p>
          <a:p>
            <a:pPr marL="457200" indent="-457200">
              <a:buAutoNum type="arabicPeriod"/>
            </a:pPr>
            <a:r>
              <a:rPr lang="el-GR" b="1" dirty="0" smtClean="0"/>
              <a:t>Βελτιώνω ενδιαφέρον</a:t>
            </a:r>
          </a:p>
          <a:p>
            <a:pPr marL="457200" indent="-457200">
              <a:buAutoNum type="arabicPeriod"/>
            </a:pPr>
            <a:r>
              <a:rPr lang="el-GR" b="1" dirty="0" smtClean="0"/>
              <a:t>Βελτιώνω ροή</a:t>
            </a:r>
          </a:p>
          <a:p>
            <a:pPr marL="457200" indent="-457200">
              <a:buAutoNum type="arabicPeriod"/>
            </a:pPr>
            <a:r>
              <a:rPr lang="el-GR" b="1" dirty="0" smtClean="0"/>
              <a:t>Εκδίδω</a:t>
            </a:r>
          </a:p>
          <a:p>
            <a:pPr marL="457200" indent="-457200"/>
            <a:r>
              <a:rPr lang="el-GR" dirty="0" smtClean="0"/>
              <a:t>Σύνοψη</a:t>
            </a:r>
            <a:endParaRPr lang="en-US" dirty="0"/>
          </a:p>
        </p:txBody>
      </p:sp>
    </p:spTree>
    <p:extLst>
      <p:ext uri="{BB962C8B-B14F-4D97-AF65-F5344CB8AC3E}">
        <p14:creationId xmlns="" xmlns:p14="http://schemas.microsoft.com/office/powerpoint/2010/main" val="2745266755"/>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20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fade">
                                      <p:cBhvr>
                                        <p:cTn id="27" dur="2000"/>
                                        <p:tgtEl>
                                          <p:spTgt spid="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1" end="1"/>
                                            </p:txEl>
                                          </p:spTgt>
                                        </p:tgtEl>
                                        <p:attrNameLst>
                                          <p:attrName>style.visibility</p:attrName>
                                        </p:attrNameLst>
                                      </p:cBhvr>
                                      <p:to>
                                        <p:strVal val="visible"/>
                                      </p:to>
                                    </p:set>
                                    <p:animEffect transition="in" filter="fade">
                                      <p:cBhvr>
                                        <p:cTn id="32" dur="2000"/>
                                        <p:tgtEl>
                                          <p:spTgt spid="6">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2" end="2"/>
                                            </p:txEl>
                                          </p:spTgt>
                                        </p:tgtEl>
                                        <p:attrNameLst>
                                          <p:attrName>style.visibility</p:attrName>
                                        </p:attrNameLst>
                                      </p:cBhvr>
                                      <p:to>
                                        <p:strVal val="visible"/>
                                      </p:to>
                                    </p:set>
                                    <p:animEffect transition="in" filter="fade">
                                      <p:cBhvr>
                                        <p:cTn id="37" dur="2000"/>
                                        <p:tgtEl>
                                          <p:spTgt spid="6">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txEl>
                                              <p:pRg st="3" end="3"/>
                                            </p:txEl>
                                          </p:spTgt>
                                        </p:tgtEl>
                                        <p:attrNameLst>
                                          <p:attrName>style.visibility</p:attrName>
                                        </p:attrNameLst>
                                      </p:cBhvr>
                                      <p:to>
                                        <p:strVal val="visible"/>
                                      </p:to>
                                    </p:set>
                                    <p:animEffect transition="in" filter="fade">
                                      <p:cBhvr>
                                        <p:cTn id="42" dur="2000"/>
                                        <p:tgtEl>
                                          <p:spTgt spid="6">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
                                            <p:txEl>
                                              <p:pRg st="4" end="4"/>
                                            </p:txEl>
                                          </p:spTgt>
                                        </p:tgtEl>
                                        <p:attrNameLst>
                                          <p:attrName>style.visibility</p:attrName>
                                        </p:attrNameLst>
                                      </p:cBhvr>
                                      <p:to>
                                        <p:strVal val="visible"/>
                                      </p:to>
                                    </p:set>
                                    <p:animEffect transition="in" filter="fade">
                                      <p:cBhvr>
                                        <p:cTn id="47" dur="2000"/>
                                        <p:tgtEl>
                                          <p:spTgt spid="6">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
                                            <p:txEl>
                                              <p:pRg st="5" end="5"/>
                                            </p:txEl>
                                          </p:spTgt>
                                        </p:tgtEl>
                                        <p:attrNameLst>
                                          <p:attrName>style.visibility</p:attrName>
                                        </p:attrNameLst>
                                      </p:cBhvr>
                                      <p:to>
                                        <p:strVal val="visible"/>
                                      </p:to>
                                    </p:set>
                                    <p:animEffect transition="in" filter="fade">
                                      <p:cBhvr>
                                        <p:cTn id="52" dur="2000"/>
                                        <p:tgtEl>
                                          <p:spTgt spid="6">
                                            <p:txEl>
                                              <p:pRg st="5" end="5"/>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
                                            <p:txEl>
                                              <p:pRg st="6" end="6"/>
                                            </p:txEl>
                                          </p:spTgt>
                                        </p:tgtEl>
                                        <p:attrNameLst>
                                          <p:attrName>style.visibility</p:attrName>
                                        </p:attrNameLst>
                                      </p:cBhvr>
                                      <p:to>
                                        <p:strVal val="visible"/>
                                      </p:to>
                                    </p:set>
                                    <p:animEffect transition="in" filter="fade">
                                      <p:cBhvr>
                                        <p:cTn id="57" dur="2000"/>
                                        <p:tgtEl>
                                          <p:spTgt spid="6">
                                            <p:txEl>
                                              <p:pRg st="6" end="6"/>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6">
                                            <p:txEl>
                                              <p:pRg st="7" end="7"/>
                                            </p:txEl>
                                          </p:spTgt>
                                        </p:tgtEl>
                                        <p:attrNameLst>
                                          <p:attrName>style.visibility</p:attrName>
                                        </p:attrNameLst>
                                      </p:cBhvr>
                                      <p:to>
                                        <p:strVal val="visible"/>
                                      </p:to>
                                    </p:set>
                                    <p:animEffect transition="in" filter="fade">
                                      <p:cBhvr>
                                        <p:cTn id="62" dur="2000"/>
                                        <p:tgtEl>
                                          <p:spTgt spid="6">
                                            <p:txEl>
                                              <p:pRg st="7" end="7"/>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6">
                                            <p:txEl>
                                              <p:pRg st="8" end="8"/>
                                            </p:txEl>
                                          </p:spTgt>
                                        </p:tgtEl>
                                        <p:attrNameLst>
                                          <p:attrName>style.visibility</p:attrName>
                                        </p:attrNameLst>
                                      </p:cBhvr>
                                      <p:to>
                                        <p:strVal val="visible"/>
                                      </p:to>
                                    </p:set>
                                    <p:animEffect transition="in" filter="fade">
                                      <p:cBhvr>
                                        <p:cTn id="67" dur="2000"/>
                                        <p:tgtEl>
                                          <p:spTgt spid="6">
                                            <p:txEl>
                                              <p:pRg st="8" end="8"/>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6">
                                            <p:txEl>
                                              <p:pRg st="9" end="9"/>
                                            </p:txEl>
                                          </p:spTgt>
                                        </p:tgtEl>
                                        <p:attrNameLst>
                                          <p:attrName>style.visibility</p:attrName>
                                        </p:attrNameLst>
                                      </p:cBhvr>
                                      <p:to>
                                        <p:strVal val="visible"/>
                                      </p:to>
                                    </p:set>
                                    <p:animEffect transition="in" filter="fade">
                                      <p:cBhvr>
                                        <p:cTn id="72" dur="2000"/>
                                        <p:tgtEl>
                                          <p:spTgt spid="6">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2"/>
                                        </p:tgtEl>
                                        <p:attrNameLst>
                                          <p:attrName>style.visibility</p:attrName>
                                        </p:attrNameLst>
                                      </p:cBhvr>
                                      <p:to>
                                        <p:strVal val="visible"/>
                                      </p:to>
                                    </p:set>
                                    <p:animEffect transition="in" filter="wipe(down)">
                                      <p:cBhvr>
                                        <p:cTn id="7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P spid="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5.2. </a:t>
            </a:r>
            <a:r>
              <a:rPr lang="el-GR" sz="3600" dirty="0" smtClean="0"/>
              <a:t>Ε</a:t>
            </a:r>
            <a:r>
              <a:rPr lang="el-GR" sz="3600" dirty="0" smtClean="0"/>
              <a:t>κπαιδευτικό </a:t>
            </a:r>
            <a:r>
              <a:rPr lang="el-GR" sz="3600" dirty="0" smtClean="0"/>
              <a:t>Υ</a:t>
            </a:r>
            <a:r>
              <a:rPr lang="el-GR" sz="3600" dirty="0" smtClean="0"/>
              <a:t>λικό</a:t>
            </a:r>
            <a:endParaRPr lang="el-GR" sz="3600" b="1" dirty="0">
              <a:solidFill>
                <a:srgbClr val="FF0000"/>
              </a:solidFill>
            </a:endParaRPr>
          </a:p>
        </p:txBody>
      </p:sp>
      <p:sp>
        <p:nvSpPr>
          <p:cNvPr id="4" name="9 - Ορθογώνιο"/>
          <p:cNvSpPr/>
          <p:nvPr/>
        </p:nvSpPr>
        <p:spPr>
          <a:xfrm>
            <a:off x="971600" y="1412776"/>
            <a:ext cx="6840760" cy="523220"/>
          </a:xfrm>
          <a:prstGeom prst="rect">
            <a:avLst/>
          </a:prstGeom>
        </p:spPr>
        <p:txBody>
          <a:bodyPr wrap="square">
            <a:spAutoFit/>
          </a:bodyPr>
          <a:lstStyle/>
          <a:p>
            <a:r>
              <a:rPr lang="el-GR" sz="2800" b="1" dirty="0" smtClean="0"/>
              <a:t>3. </a:t>
            </a:r>
            <a:r>
              <a:rPr lang="el-GR" sz="2800" b="1" u="sng" dirty="0" smtClean="0"/>
              <a:t>Αρχές ανάπτυξης</a:t>
            </a:r>
            <a:r>
              <a:rPr lang="el-GR" sz="2800" b="1" dirty="0" smtClean="0"/>
              <a:t>:</a:t>
            </a:r>
            <a:endParaRPr lang="el-GR" sz="2800" b="1" dirty="0"/>
          </a:p>
        </p:txBody>
      </p:sp>
      <p:sp>
        <p:nvSpPr>
          <p:cNvPr id="6" name="5 - TextBox"/>
          <p:cNvSpPr txBox="1"/>
          <p:nvPr/>
        </p:nvSpPr>
        <p:spPr>
          <a:xfrm>
            <a:off x="755576" y="2060848"/>
            <a:ext cx="4392488" cy="1569660"/>
          </a:xfrm>
          <a:prstGeom prst="rect">
            <a:avLst/>
          </a:prstGeom>
          <a:noFill/>
        </p:spPr>
        <p:txBody>
          <a:bodyPr wrap="square" rtlCol="0">
            <a:spAutoFit/>
          </a:bodyPr>
          <a:lstStyle/>
          <a:p>
            <a:r>
              <a:rPr lang="el-GR" dirty="0" smtClean="0"/>
              <a:t>α) Μεθοδολογίας ΕξΑΕ</a:t>
            </a:r>
          </a:p>
          <a:p>
            <a:r>
              <a:rPr lang="el-GR" dirty="0" smtClean="0"/>
              <a:t>β) Πολυμεσικής Μάθησης </a:t>
            </a:r>
            <a:r>
              <a:rPr lang="en-US" dirty="0" smtClean="0"/>
              <a:t>Mayer</a:t>
            </a:r>
          </a:p>
          <a:p>
            <a:r>
              <a:rPr lang="el-GR" dirty="0" smtClean="0"/>
              <a:t>γ) Μοντέλο </a:t>
            </a:r>
            <a:r>
              <a:rPr lang="en-US" dirty="0" smtClean="0"/>
              <a:t>ADDIE </a:t>
            </a:r>
            <a:endParaRPr lang="el-GR" dirty="0" smtClean="0"/>
          </a:p>
          <a:p>
            <a:endParaRPr lang="en-US" dirty="0"/>
          </a:p>
        </p:txBody>
      </p:sp>
      <p:sp>
        <p:nvSpPr>
          <p:cNvPr id="8" name="7 - TextBox"/>
          <p:cNvSpPr txBox="1"/>
          <p:nvPr/>
        </p:nvSpPr>
        <p:spPr>
          <a:xfrm>
            <a:off x="3491880" y="2924944"/>
            <a:ext cx="4032448" cy="1938992"/>
          </a:xfrm>
          <a:prstGeom prst="rect">
            <a:avLst/>
          </a:prstGeom>
          <a:noFill/>
        </p:spPr>
        <p:txBody>
          <a:bodyPr wrap="square" rtlCol="0">
            <a:spAutoFit/>
          </a:bodyPr>
          <a:lstStyle/>
          <a:p>
            <a:r>
              <a:rPr lang="en-US" b="1" dirty="0" smtClean="0"/>
              <a:t>Analysis</a:t>
            </a:r>
          </a:p>
          <a:p>
            <a:r>
              <a:rPr lang="en-US" b="1" dirty="0" smtClean="0"/>
              <a:t>Design</a:t>
            </a:r>
          </a:p>
          <a:p>
            <a:r>
              <a:rPr lang="en-US" b="1" dirty="0" smtClean="0"/>
              <a:t>Development</a:t>
            </a:r>
          </a:p>
          <a:p>
            <a:r>
              <a:rPr lang="en-US" b="1" dirty="0" smtClean="0"/>
              <a:t>Implementation</a:t>
            </a:r>
          </a:p>
          <a:p>
            <a:r>
              <a:rPr lang="en-US" b="1" dirty="0" smtClean="0"/>
              <a:t>Evaluation</a:t>
            </a:r>
            <a:endParaRPr lang="en-US" b="1" dirty="0"/>
          </a:p>
        </p:txBody>
      </p:sp>
      <p:sp>
        <p:nvSpPr>
          <p:cNvPr id="9" name="8 - TextBox"/>
          <p:cNvSpPr txBox="1"/>
          <p:nvPr/>
        </p:nvSpPr>
        <p:spPr>
          <a:xfrm>
            <a:off x="611560" y="5085184"/>
            <a:ext cx="8316416" cy="830997"/>
          </a:xfrm>
          <a:prstGeom prst="rect">
            <a:avLst/>
          </a:prstGeom>
          <a:noFill/>
        </p:spPr>
        <p:txBody>
          <a:bodyPr wrap="square" rtlCol="0">
            <a:spAutoFit/>
          </a:bodyPr>
          <a:lstStyle/>
          <a:p>
            <a:r>
              <a:rPr lang="el-GR" b="1" u="sng" dirty="0" smtClean="0"/>
              <a:t>Χρήση εργαλείων</a:t>
            </a:r>
            <a:r>
              <a:rPr lang="el-GR" dirty="0" smtClean="0"/>
              <a:t>:  </a:t>
            </a:r>
            <a:r>
              <a:rPr lang="en-US" dirty="0" smtClean="0"/>
              <a:t>Chamilo, H5P, doodly, Plotagon Studio, YouTube, Google, Padlet</a:t>
            </a:r>
            <a:endParaRPr lang="en-US" dirty="0"/>
          </a:p>
        </p:txBody>
      </p:sp>
    </p:spTree>
    <p:extLst>
      <p:ext uri="{BB962C8B-B14F-4D97-AF65-F5344CB8AC3E}">
        <p14:creationId xmlns="" xmlns:p14="http://schemas.microsoft.com/office/powerpoint/2010/main" val="2745266755"/>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2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20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20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animEffect transition="in" filter="fade">
                                      <p:cBhvr>
                                        <p:cTn id="27" dur="2000"/>
                                        <p:tgtEl>
                                          <p:spTgt spid="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xEl>
                                              <p:pRg st="1" end="1"/>
                                            </p:txEl>
                                          </p:spTgt>
                                        </p:tgtEl>
                                        <p:attrNameLst>
                                          <p:attrName>style.visibility</p:attrName>
                                        </p:attrNameLst>
                                      </p:cBhvr>
                                      <p:to>
                                        <p:strVal val="visible"/>
                                      </p:to>
                                    </p:set>
                                    <p:animEffect transition="in" filter="fade">
                                      <p:cBhvr>
                                        <p:cTn id="32" dur="2000"/>
                                        <p:tgtEl>
                                          <p:spTgt spid="8">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xEl>
                                              <p:pRg st="2" end="2"/>
                                            </p:txEl>
                                          </p:spTgt>
                                        </p:tgtEl>
                                        <p:attrNameLst>
                                          <p:attrName>style.visibility</p:attrName>
                                        </p:attrNameLst>
                                      </p:cBhvr>
                                      <p:to>
                                        <p:strVal val="visible"/>
                                      </p:to>
                                    </p:set>
                                    <p:animEffect transition="in" filter="fade">
                                      <p:cBhvr>
                                        <p:cTn id="37" dur="2000"/>
                                        <p:tgtEl>
                                          <p:spTgt spid="8">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txEl>
                                              <p:pRg st="3" end="3"/>
                                            </p:txEl>
                                          </p:spTgt>
                                        </p:tgtEl>
                                        <p:attrNameLst>
                                          <p:attrName>style.visibility</p:attrName>
                                        </p:attrNameLst>
                                      </p:cBhvr>
                                      <p:to>
                                        <p:strVal val="visible"/>
                                      </p:to>
                                    </p:set>
                                    <p:animEffect transition="in" filter="fade">
                                      <p:cBhvr>
                                        <p:cTn id="42" dur="2000"/>
                                        <p:tgtEl>
                                          <p:spTgt spid="8">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
                                            <p:txEl>
                                              <p:pRg st="4" end="4"/>
                                            </p:txEl>
                                          </p:spTgt>
                                        </p:tgtEl>
                                        <p:attrNameLst>
                                          <p:attrName>style.visibility</p:attrName>
                                        </p:attrNameLst>
                                      </p:cBhvr>
                                      <p:to>
                                        <p:strVal val="visible"/>
                                      </p:to>
                                    </p:set>
                                    <p:animEffect transition="in" filter="fade">
                                      <p:cBhvr>
                                        <p:cTn id="47" dur="2000"/>
                                        <p:tgtEl>
                                          <p:spTgt spid="8">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
                                            <p:txEl>
                                              <p:pRg st="0" end="0"/>
                                            </p:txEl>
                                          </p:spTgt>
                                        </p:tgtEl>
                                        <p:attrNameLst>
                                          <p:attrName>style.visibility</p:attrName>
                                        </p:attrNameLst>
                                      </p:cBhvr>
                                      <p:to>
                                        <p:strVal val="visible"/>
                                      </p:to>
                                    </p:set>
                                    <p:animEffect transition="in" filter="fade">
                                      <p:cBhvr>
                                        <p:cTn id="52" dur="2000"/>
                                        <p:tgtEl>
                                          <p:spTgt spid="9">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2"/>
                                        </p:tgtEl>
                                        <p:attrNameLst>
                                          <p:attrName>style.visibility</p:attrName>
                                        </p:attrNameLst>
                                      </p:cBhvr>
                                      <p:to>
                                        <p:strVal val="visible"/>
                                      </p:to>
                                    </p:set>
                                    <p:animEffect transition="in" filter="wipe(down)">
                                      <p:cBhvr>
                                        <p:cTn id="5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8" grpId="0" build="p"/>
      <p:bldP spid="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5.3. Μεθοδολογία</a:t>
            </a:r>
            <a:endParaRPr lang="el-GR" sz="4000" b="1" dirty="0"/>
          </a:p>
        </p:txBody>
      </p:sp>
      <p:sp>
        <p:nvSpPr>
          <p:cNvPr id="4" name="9 - Ορθογώνιο"/>
          <p:cNvSpPr/>
          <p:nvPr/>
        </p:nvSpPr>
        <p:spPr>
          <a:xfrm>
            <a:off x="827584" y="1556792"/>
            <a:ext cx="7632848" cy="2431435"/>
          </a:xfrm>
          <a:prstGeom prst="rect">
            <a:avLst/>
          </a:prstGeom>
        </p:spPr>
        <p:txBody>
          <a:bodyPr wrap="square">
            <a:spAutoFit/>
          </a:bodyPr>
          <a:lstStyle/>
          <a:p>
            <a:pPr marL="514350" indent="-514350">
              <a:buAutoNum type="arabicPeriod"/>
            </a:pPr>
            <a:r>
              <a:rPr lang="el-GR" sz="2800" b="1" u="sng" dirty="0" smtClean="0"/>
              <a:t>Ερευνητική μεθοδολογία</a:t>
            </a:r>
            <a:r>
              <a:rPr lang="el-GR" sz="2800" b="1" dirty="0" smtClean="0"/>
              <a:t>:</a:t>
            </a:r>
          </a:p>
          <a:p>
            <a:pPr marL="514350" indent="-514350"/>
            <a:r>
              <a:rPr lang="el-GR" dirty="0" smtClean="0"/>
              <a:t>α) Δημιουργία Ε.Υ.</a:t>
            </a:r>
          </a:p>
          <a:p>
            <a:pPr marL="514350" indent="-514350"/>
            <a:r>
              <a:rPr lang="el-GR" dirty="0" smtClean="0"/>
              <a:t>β) Επεξεργασία από ειδικούς και αποτίμηση </a:t>
            </a:r>
          </a:p>
          <a:p>
            <a:pPr marL="514350" indent="-514350"/>
            <a:r>
              <a:rPr lang="el-GR" dirty="0" smtClean="0"/>
              <a:t>γ) Βελτίωση</a:t>
            </a:r>
          </a:p>
          <a:p>
            <a:pPr marL="514350" indent="-514350"/>
            <a:r>
              <a:rPr lang="el-GR" dirty="0" smtClean="0"/>
              <a:t>δ) Επεξεργασία από μαθητές και αποτίμηση</a:t>
            </a:r>
          </a:p>
          <a:p>
            <a:pPr marL="457200" indent="-457200"/>
            <a:r>
              <a:rPr lang="el-GR" sz="2800" b="1" dirty="0" smtClean="0"/>
              <a:t> </a:t>
            </a:r>
            <a:endParaRPr lang="el-GR" sz="2800" b="1" dirty="0"/>
          </a:p>
        </p:txBody>
      </p:sp>
    </p:spTree>
    <p:extLst>
      <p:ext uri="{BB962C8B-B14F-4D97-AF65-F5344CB8AC3E}">
        <p14:creationId xmlns="" xmlns:p14="http://schemas.microsoft.com/office/powerpoint/2010/main" val="1813676464"/>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2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20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fade">
                                      <p:cBhvr>
                                        <p:cTn id="37" dur="2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1. </a:t>
            </a:r>
            <a:r>
              <a:rPr lang="el-GR" sz="3600" dirty="0" smtClean="0"/>
              <a:t>Σκοπός</a:t>
            </a:r>
            <a:endParaRPr lang="el-GR" sz="3600" b="1" dirty="0"/>
          </a:p>
        </p:txBody>
      </p:sp>
      <p:sp>
        <p:nvSpPr>
          <p:cNvPr id="4" name="9 - Ορθογώνιο"/>
          <p:cNvSpPr/>
          <p:nvPr/>
        </p:nvSpPr>
        <p:spPr>
          <a:xfrm>
            <a:off x="827584" y="1556792"/>
            <a:ext cx="7416824" cy="1384995"/>
          </a:xfrm>
          <a:prstGeom prst="rect">
            <a:avLst/>
          </a:prstGeom>
        </p:spPr>
        <p:txBody>
          <a:bodyPr wrap="square">
            <a:spAutoFit/>
          </a:bodyPr>
          <a:lstStyle/>
          <a:p>
            <a:pPr marL="457200" indent="-457200" algn="just">
              <a:buFont typeface="Arial" panose="020B0604020202020204" pitchFamily="34" charset="0"/>
              <a:buChar char="•"/>
            </a:pPr>
            <a:r>
              <a:rPr lang="el-GR" sz="2800" dirty="0" smtClean="0"/>
              <a:t>Σχεδιασμός, ανάπτυξη &amp; αποτίμηση Ε.Υ. ΕξΑΕ για Καλλιέργεια Μεταγνωστικών Δεξιοτήτων Περιγραφικού </a:t>
            </a:r>
            <a:r>
              <a:rPr lang="el-GR" sz="2800" dirty="0" smtClean="0"/>
              <a:t>Κειμένου</a:t>
            </a:r>
            <a:r>
              <a:rPr lang="en-US" sz="2800" dirty="0" smtClean="0"/>
              <a:t>.</a:t>
            </a:r>
            <a:endParaRPr lang="el-GR" sz="2800" dirty="0"/>
          </a:p>
        </p:txBody>
      </p:sp>
    </p:spTree>
    <p:extLst>
      <p:ext uri="{BB962C8B-B14F-4D97-AF65-F5344CB8AC3E}">
        <p14:creationId xmlns="" xmlns:p14="http://schemas.microsoft.com/office/powerpoint/2010/main" val="672648472"/>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5.3. </a:t>
            </a:r>
            <a:r>
              <a:rPr lang="el-GR" sz="3600" dirty="0"/>
              <a:t>Μεθοδολογία </a:t>
            </a:r>
            <a:endParaRPr lang="el-GR" sz="4000" b="1" dirty="0"/>
          </a:p>
        </p:txBody>
      </p:sp>
      <p:sp>
        <p:nvSpPr>
          <p:cNvPr id="4" name="9 - Ορθογώνιο"/>
          <p:cNvSpPr/>
          <p:nvPr/>
        </p:nvSpPr>
        <p:spPr>
          <a:xfrm>
            <a:off x="827584" y="1556792"/>
            <a:ext cx="7632848" cy="1261884"/>
          </a:xfrm>
          <a:prstGeom prst="rect">
            <a:avLst/>
          </a:prstGeom>
        </p:spPr>
        <p:txBody>
          <a:bodyPr wrap="square">
            <a:spAutoFit/>
          </a:bodyPr>
          <a:lstStyle/>
          <a:p>
            <a:pPr marL="514350" indent="-514350"/>
            <a:r>
              <a:rPr lang="el-GR" sz="2800" b="1" dirty="0" smtClean="0"/>
              <a:t>2.</a:t>
            </a:r>
            <a:r>
              <a:rPr lang="el-GR" sz="2800" b="1" u="sng" dirty="0" smtClean="0"/>
              <a:t> Συμμετέχοντες</a:t>
            </a:r>
            <a:r>
              <a:rPr lang="en-US" sz="2800" b="1" dirty="0" smtClean="0"/>
              <a:t>:</a:t>
            </a:r>
            <a:endParaRPr lang="el-GR" sz="2800" b="1" dirty="0" smtClean="0"/>
          </a:p>
          <a:p>
            <a:pPr marL="514350" indent="-514350"/>
            <a:r>
              <a:rPr lang="el-GR" dirty="0" smtClean="0"/>
              <a:t>2 έρευνες: α) ειδικούς ΕξΑΕ (δειγματοληψία σκοπιμότητας)</a:t>
            </a:r>
          </a:p>
          <a:p>
            <a:pPr marL="514350" indent="-514350"/>
            <a:r>
              <a:rPr lang="el-GR" dirty="0" smtClean="0"/>
              <a:t>		      β) μαθητές Στ’ Δημοτικού</a:t>
            </a:r>
            <a:endParaRPr lang="el-GR" dirty="0"/>
          </a:p>
        </p:txBody>
      </p:sp>
      <p:sp>
        <p:nvSpPr>
          <p:cNvPr id="5" name="4 - Βέλος προς τα κάτω"/>
          <p:cNvSpPr/>
          <p:nvPr/>
        </p:nvSpPr>
        <p:spPr>
          <a:xfrm>
            <a:off x="4355976" y="2924944"/>
            <a:ext cx="360040"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5 - TextBox"/>
          <p:cNvSpPr txBox="1"/>
          <p:nvPr/>
        </p:nvSpPr>
        <p:spPr>
          <a:xfrm>
            <a:off x="899592" y="3861048"/>
            <a:ext cx="3960440" cy="1569660"/>
          </a:xfrm>
          <a:prstGeom prst="rect">
            <a:avLst/>
          </a:prstGeom>
          <a:noFill/>
        </p:spPr>
        <p:txBody>
          <a:bodyPr wrap="square" rtlCol="0">
            <a:spAutoFit/>
          </a:bodyPr>
          <a:lstStyle/>
          <a:p>
            <a:r>
              <a:rPr lang="el-GR" b="1" u="sng" dirty="0" smtClean="0"/>
              <a:t>Ειδικοί:</a:t>
            </a:r>
          </a:p>
          <a:p>
            <a:r>
              <a:rPr lang="el-GR" dirty="0" smtClean="0"/>
              <a:t>Μεθοδολογία ΕξΑΕ &amp;</a:t>
            </a:r>
          </a:p>
          <a:p>
            <a:r>
              <a:rPr lang="el-GR" dirty="0" smtClean="0"/>
              <a:t>Αρχές Πολυμεσικής Μάθησης </a:t>
            </a:r>
          </a:p>
          <a:p>
            <a:endParaRPr lang="el-GR" dirty="0" smtClean="0"/>
          </a:p>
        </p:txBody>
      </p:sp>
      <p:sp>
        <p:nvSpPr>
          <p:cNvPr id="7" name="6 - TextBox"/>
          <p:cNvSpPr txBox="1"/>
          <p:nvPr/>
        </p:nvSpPr>
        <p:spPr>
          <a:xfrm>
            <a:off x="5076056" y="3861048"/>
            <a:ext cx="3600400" cy="1200329"/>
          </a:xfrm>
          <a:prstGeom prst="rect">
            <a:avLst/>
          </a:prstGeom>
          <a:noFill/>
        </p:spPr>
        <p:txBody>
          <a:bodyPr wrap="square" rtlCol="0">
            <a:spAutoFit/>
          </a:bodyPr>
          <a:lstStyle/>
          <a:p>
            <a:r>
              <a:rPr lang="el-GR" b="1" u="sng" dirty="0" smtClean="0"/>
              <a:t>Μαθητές:</a:t>
            </a:r>
          </a:p>
          <a:p>
            <a:r>
              <a:rPr lang="el-GR" dirty="0" smtClean="0"/>
              <a:t>Πόσο ευχάριστο, εύκολο, εκτενές και ποιοτικό </a:t>
            </a:r>
            <a:endParaRPr lang="en-US" dirty="0"/>
          </a:p>
        </p:txBody>
      </p:sp>
    </p:spTree>
    <p:extLst>
      <p:ext uri="{BB962C8B-B14F-4D97-AF65-F5344CB8AC3E}">
        <p14:creationId xmlns="" xmlns:p14="http://schemas.microsoft.com/office/powerpoint/2010/main" val="1813676464"/>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Effect transition="in" filter="fade">
                                      <p:cBhvr>
                                        <p:cTn id="32" dur="2000"/>
                                        <p:tgtEl>
                                          <p:spTgt spid="6">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Effect transition="in" filter="fade">
                                      <p:cBhvr>
                                        <p:cTn id="37" dur="2000"/>
                                        <p:tgtEl>
                                          <p:spTgt spid="6">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txEl>
                                              <p:pRg st="2" end="2"/>
                                            </p:txEl>
                                          </p:spTgt>
                                        </p:tgtEl>
                                        <p:attrNameLst>
                                          <p:attrName>style.visibility</p:attrName>
                                        </p:attrNameLst>
                                      </p:cBhvr>
                                      <p:to>
                                        <p:strVal val="visible"/>
                                      </p:to>
                                    </p:set>
                                    <p:animEffect transition="in" filter="fade">
                                      <p:cBhvr>
                                        <p:cTn id="42" dur="2000"/>
                                        <p:tgtEl>
                                          <p:spTgt spid="6">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xEl>
                                              <p:pRg st="0" end="0"/>
                                            </p:txEl>
                                          </p:spTgt>
                                        </p:tgtEl>
                                        <p:attrNameLst>
                                          <p:attrName>style.visibility</p:attrName>
                                        </p:attrNameLst>
                                      </p:cBhvr>
                                      <p:to>
                                        <p:strVal val="visible"/>
                                      </p:to>
                                    </p:set>
                                    <p:animEffect transition="in" filter="fade">
                                      <p:cBhvr>
                                        <p:cTn id="47" dur="2000"/>
                                        <p:tgtEl>
                                          <p:spTgt spid="7">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
                                            <p:txEl>
                                              <p:pRg st="1" end="1"/>
                                            </p:txEl>
                                          </p:spTgt>
                                        </p:tgtEl>
                                        <p:attrNameLst>
                                          <p:attrName>style.visibility</p:attrName>
                                        </p:attrNameLst>
                                      </p:cBhvr>
                                      <p:to>
                                        <p:strVal val="visible"/>
                                      </p:to>
                                    </p:set>
                                    <p:animEffect transition="in" filter="fade">
                                      <p:cBhvr>
                                        <p:cTn id="52" dur="20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animBg="1"/>
      <p:bldP spid="6" grpId="0" build="p"/>
      <p:bldP spid="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5.3. Μεθοδολογία</a:t>
            </a:r>
            <a:endParaRPr lang="el-GR" sz="4000" b="1" dirty="0"/>
          </a:p>
        </p:txBody>
      </p:sp>
      <p:sp>
        <p:nvSpPr>
          <p:cNvPr id="4" name="9 - Ορθογώνιο"/>
          <p:cNvSpPr/>
          <p:nvPr/>
        </p:nvSpPr>
        <p:spPr>
          <a:xfrm>
            <a:off x="827584" y="1556792"/>
            <a:ext cx="7920880" cy="2000548"/>
          </a:xfrm>
          <a:prstGeom prst="rect">
            <a:avLst/>
          </a:prstGeom>
        </p:spPr>
        <p:txBody>
          <a:bodyPr wrap="square">
            <a:spAutoFit/>
          </a:bodyPr>
          <a:lstStyle/>
          <a:p>
            <a:pPr marL="457200" indent="-457200"/>
            <a:r>
              <a:rPr lang="el-GR" sz="2800" b="1" dirty="0" smtClean="0"/>
              <a:t>3. </a:t>
            </a:r>
            <a:r>
              <a:rPr lang="el-GR" sz="2800" b="1" u="sng" dirty="0" smtClean="0"/>
              <a:t>Ερευνητικά εργαλεία</a:t>
            </a:r>
            <a:r>
              <a:rPr lang="el-GR" sz="2800" b="1" dirty="0" smtClean="0"/>
              <a:t>:</a:t>
            </a:r>
          </a:p>
          <a:p>
            <a:pPr marL="457200" indent="-457200"/>
            <a:r>
              <a:rPr lang="el-GR" dirty="0" smtClean="0"/>
              <a:t>α) </a:t>
            </a:r>
            <a:r>
              <a:rPr lang="el-GR" b="1" dirty="0" smtClean="0"/>
              <a:t>έρευνα ειδικών</a:t>
            </a:r>
            <a:r>
              <a:rPr lang="el-GR" dirty="0" smtClean="0"/>
              <a:t>: ερωτηματολόγια       ανάλυση περιεχομένου </a:t>
            </a:r>
          </a:p>
          <a:p>
            <a:pPr marL="457200" indent="-457200"/>
            <a:r>
              <a:rPr lang="el-GR" dirty="0" smtClean="0"/>
              <a:t>β) </a:t>
            </a:r>
            <a:r>
              <a:rPr lang="el-GR" b="1" dirty="0" smtClean="0"/>
              <a:t>έρευνα μαθητών</a:t>
            </a:r>
            <a:r>
              <a:rPr lang="el-GR" dirty="0" smtClean="0"/>
              <a:t>: εκθέσεις        ανάλυση περιεχομένου</a:t>
            </a:r>
          </a:p>
          <a:p>
            <a:pPr marL="457200" indent="-457200"/>
            <a:endParaRPr lang="el-GR" dirty="0"/>
          </a:p>
        </p:txBody>
      </p:sp>
      <p:sp>
        <p:nvSpPr>
          <p:cNvPr id="5" name="4 - Δεξιό βέλος"/>
          <p:cNvSpPr/>
          <p:nvPr/>
        </p:nvSpPr>
        <p:spPr>
          <a:xfrm>
            <a:off x="5436096" y="2204864"/>
            <a:ext cx="432048"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6 - Δεξιό βέλος"/>
          <p:cNvSpPr/>
          <p:nvPr/>
        </p:nvSpPr>
        <p:spPr>
          <a:xfrm>
            <a:off x="4716016" y="2924944"/>
            <a:ext cx="432048"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 xmlns:p14="http://schemas.microsoft.com/office/powerpoint/2010/main" val="1813676464"/>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down)">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5.4. Αποτελέσματα</a:t>
            </a:r>
            <a:endParaRPr lang="el-GR" sz="4000" b="1" dirty="0"/>
          </a:p>
        </p:txBody>
      </p:sp>
      <p:sp>
        <p:nvSpPr>
          <p:cNvPr id="4" name="9 - Ορθογώνιο"/>
          <p:cNvSpPr/>
          <p:nvPr/>
        </p:nvSpPr>
        <p:spPr>
          <a:xfrm>
            <a:off x="827584" y="1556792"/>
            <a:ext cx="7632848" cy="4647426"/>
          </a:xfrm>
          <a:prstGeom prst="rect">
            <a:avLst/>
          </a:prstGeom>
        </p:spPr>
        <p:txBody>
          <a:bodyPr wrap="square">
            <a:spAutoFit/>
          </a:bodyPr>
          <a:lstStyle/>
          <a:p>
            <a:r>
              <a:rPr lang="el-GR" sz="2800" b="1" u="sng" dirty="0" smtClean="0"/>
              <a:t>1</a:t>
            </a:r>
            <a:r>
              <a:rPr lang="el-GR" sz="2800" b="1" u="sng" baseline="30000" dirty="0" smtClean="0"/>
              <a:t>η</a:t>
            </a:r>
            <a:r>
              <a:rPr lang="el-GR" sz="2800" b="1" u="sng" dirty="0" smtClean="0"/>
              <a:t> Έρευνα</a:t>
            </a:r>
            <a:r>
              <a:rPr lang="el-GR" sz="3200" dirty="0" smtClean="0"/>
              <a:t>:</a:t>
            </a:r>
          </a:p>
          <a:p>
            <a:r>
              <a:rPr lang="el-GR" b="1" dirty="0" smtClean="0"/>
              <a:t>1</a:t>
            </a:r>
            <a:r>
              <a:rPr lang="el-GR" b="1" baseline="30000" dirty="0" smtClean="0"/>
              <a:t>ο</a:t>
            </a:r>
            <a:r>
              <a:rPr lang="el-GR" b="1" dirty="0" smtClean="0"/>
              <a:t> Ερευνητικό Ερώτημα: Αρχές Μεθοδολογίας ΕξΑΕ</a:t>
            </a:r>
          </a:p>
          <a:p>
            <a:pPr>
              <a:buFont typeface="Wingdings" pitchFamily="2" charset="2"/>
              <a:buChar char="ü"/>
            </a:pPr>
            <a:r>
              <a:rPr lang="el-GR" dirty="0" smtClean="0"/>
              <a:t>Βιβλιογραφική τεκμηρίωση</a:t>
            </a:r>
          </a:p>
          <a:p>
            <a:pPr>
              <a:buFont typeface="Wingdings" pitchFamily="2" charset="2"/>
              <a:buChar char="ü"/>
            </a:pPr>
            <a:r>
              <a:rPr lang="el-GR" dirty="0" smtClean="0"/>
              <a:t>Φιλικό ύφος &amp; προσωπικές αντωνυμίες</a:t>
            </a:r>
          </a:p>
          <a:p>
            <a:pPr>
              <a:buFont typeface="Wingdings" pitchFamily="2" charset="2"/>
              <a:buChar char="ü"/>
            </a:pPr>
            <a:r>
              <a:rPr lang="el-GR" dirty="0" smtClean="0"/>
              <a:t>Απλή γλώσσα, ευανάγνωστη γραφή</a:t>
            </a:r>
          </a:p>
          <a:p>
            <a:pPr>
              <a:buFont typeface="Wingdings" pitchFamily="2" charset="2"/>
              <a:buChar char="ü"/>
            </a:pPr>
            <a:r>
              <a:rPr lang="el-GR" dirty="0" smtClean="0"/>
              <a:t>Παρουσίαση τμηματικά</a:t>
            </a:r>
          </a:p>
          <a:p>
            <a:pPr>
              <a:buFont typeface="Wingdings" pitchFamily="2" charset="2"/>
              <a:buChar char="ü"/>
            </a:pPr>
            <a:r>
              <a:rPr lang="el-GR" dirty="0" smtClean="0"/>
              <a:t>Πολυσημία</a:t>
            </a:r>
          </a:p>
          <a:p>
            <a:pPr>
              <a:buFont typeface="Wingdings" pitchFamily="2" charset="2"/>
              <a:buChar char="ü"/>
            </a:pPr>
            <a:r>
              <a:rPr lang="el-GR" dirty="0" smtClean="0"/>
              <a:t>Κατανοητά κουμπιά</a:t>
            </a:r>
          </a:p>
          <a:p>
            <a:pPr>
              <a:buFont typeface="Wingdings" pitchFamily="2" charset="2"/>
              <a:buChar char="ü"/>
            </a:pPr>
            <a:r>
              <a:rPr lang="el-GR" dirty="0" smtClean="0"/>
              <a:t>Σαφείς οδηγίες</a:t>
            </a:r>
          </a:p>
          <a:p>
            <a:pPr>
              <a:buFont typeface="Wingdings" pitchFamily="2" charset="2"/>
              <a:buChar char="ü"/>
            </a:pPr>
            <a:r>
              <a:rPr lang="el-GR" dirty="0" smtClean="0"/>
              <a:t>Αλληλεπίδραση</a:t>
            </a:r>
          </a:p>
          <a:p>
            <a:pPr>
              <a:buFont typeface="Wingdings" pitchFamily="2" charset="2"/>
              <a:buChar char="ü"/>
            </a:pPr>
            <a:r>
              <a:rPr lang="el-GR" dirty="0" smtClean="0"/>
              <a:t>Αυτοαξιολόγηση</a:t>
            </a:r>
          </a:p>
          <a:p>
            <a:pPr>
              <a:buFont typeface="Wingdings" pitchFamily="2" charset="2"/>
              <a:buChar char="ü"/>
            </a:pPr>
            <a:r>
              <a:rPr lang="el-GR" dirty="0" smtClean="0"/>
              <a:t>Σύνδεση σκοπού με προσδοκώμενα</a:t>
            </a:r>
            <a:endParaRPr lang="el-GR" dirty="0"/>
          </a:p>
        </p:txBody>
      </p:sp>
    </p:spTree>
    <p:extLst>
      <p:ext uri="{BB962C8B-B14F-4D97-AF65-F5344CB8AC3E}">
        <p14:creationId xmlns="" xmlns:p14="http://schemas.microsoft.com/office/powerpoint/2010/main" val="3835095983"/>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2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20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fade">
                                      <p:cBhvr>
                                        <p:cTn id="37" dur="20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fade">
                                      <p:cBhvr>
                                        <p:cTn id="42" dur="2000"/>
                                        <p:tgtEl>
                                          <p:spTgt spid="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animEffect transition="in" filter="fade">
                                      <p:cBhvr>
                                        <p:cTn id="47" dur="2000"/>
                                        <p:tgtEl>
                                          <p:spTgt spid="4">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8" end="8"/>
                                            </p:txEl>
                                          </p:spTgt>
                                        </p:tgtEl>
                                        <p:attrNameLst>
                                          <p:attrName>style.visibility</p:attrName>
                                        </p:attrNameLst>
                                      </p:cBhvr>
                                      <p:to>
                                        <p:strVal val="visible"/>
                                      </p:to>
                                    </p:set>
                                    <p:animEffect transition="in" filter="fade">
                                      <p:cBhvr>
                                        <p:cTn id="52" dur="2000"/>
                                        <p:tgtEl>
                                          <p:spTgt spid="4">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9" end="9"/>
                                            </p:txEl>
                                          </p:spTgt>
                                        </p:tgtEl>
                                        <p:attrNameLst>
                                          <p:attrName>style.visibility</p:attrName>
                                        </p:attrNameLst>
                                      </p:cBhvr>
                                      <p:to>
                                        <p:strVal val="visible"/>
                                      </p:to>
                                    </p:set>
                                    <p:animEffect transition="in" filter="fade">
                                      <p:cBhvr>
                                        <p:cTn id="57" dur="2000"/>
                                        <p:tgtEl>
                                          <p:spTgt spid="4">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
                                            <p:txEl>
                                              <p:pRg st="10" end="10"/>
                                            </p:txEl>
                                          </p:spTgt>
                                        </p:tgtEl>
                                        <p:attrNameLst>
                                          <p:attrName>style.visibility</p:attrName>
                                        </p:attrNameLst>
                                      </p:cBhvr>
                                      <p:to>
                                        <p:strVal val="visible"/>
                                      </p:to>
                                    </p:set>
                                    <p:animEffect transition="in" filter="fade">
                                      <p:cBhvr>
                                        <p:cTn id="62" dur="2000"/>
                                        <p:tgtEl>
                                          <p:spTgt spid="4">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
                                            <p:txEl>
                                              <p:pRg st="11" end="11"/>
                                            </p:txEl>
                                          </p:spTgt>
                                        </p:tgtEl>
                                        <p:attrNameLst>
                                          <p:attrName>style.visibility</p:attrName>
                                        </p:attrNameLst>
                                      </p:cBhvr>
                                      <p:to>
                                        <p:strVal val="visible"/>
                                      </p:to>
                                    </p:set>
                                    <p:animEffect transition="in" filter="fade">
                                      <p:cBhvr>
                                        <p:cTn id="67" dur="20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5.4. Αποτελέσματα</a:t>
            </a:r>
            <a:endParaRPr lang="el-GR" sz="4000" b="1" dirty="0"/>
          </a:p>
        </p:txBody>
      </p:sp>
      <p:sp>
        <p:nvSpPr>
          <p:cNvPr id="4" name="9 - Ορθογώνιο"/>
          <p:cNvSpPr/>
          <p:nvPr/>
        </p:nvSpPr>
        <p:spPr>
          <a:xfrm>
            <a:off x="827584" y="1556792"/>
            <a:ext cx="7632848" cy="4278094"/>
          </a:xfrm>
          <a:prstGeom prst="rect">
            <a:avLst/>
          </a:prstGeom>
        </p:spPr>
        <p:txBody>
          <a:bodyPr wrap="square">
            <a:spAutoFit/>
          </a:bodyPr>
          <a:lstStyle/>
          <a:p>
            <a:r>
              <a:rPr lang="el-GR" sz="2800" b="1" u="sng" dirty="0" smtClean="0"/>
              <a:t>1</a:t>
            </a:r>
            <a:r>
              <a:rPr lang="el-GR" sz="2800" b="1" u="sng" baseline="30000" dirty="0" smtClean="0"/>
              <a:t>η</a:t>
            </a:r>
            <a:r>
              <a:rPr lang="el-GR" sz="2800" b="1" u="sng" dirty="0" smtClean="0"/>
              <a:t> Έρευνα</a:t>
            </a:r>
            <a:r>
              <a:rPr lang="el-GR" sz="3200" dirty="0" smtClean="0"/>
              <a:t>:</a:t>
            </a:r>
          </a:p>
          <a:p>
            <a:r>
              <a:rPr lang="el-GR" b="1" dirty="0" smtClean="0"/>
              <a:t>2</a:t>
            </a:r>
            <a:r>
              <a:rPr lang="el-GR" b="1" baseline="30000" dirty="0" smtClean="0"/>
              <a:t>ο</a:t>
            </a:r>
            <a:r>
              <a:rPr lang="el-GR" b="1" dirty="0" smtClean="0"/>
              <a:t> Ερευνητικό Ερώτημα: Αρχές Πολυμεσικής Μάθησης</a:t>
            </a:r>
          </a:p>
          <a:p>
            <a:pPr>
              <a:buFont typeface="Wingdings" pitchFamily="2" charset="2"/>
              <a:buChar char="ü"/>
            </a:pPr>
            <a:r>
              <a:rPr lang="el-GR" dirty="0" smtClean="0"/>
              <a:t>Πολυμεσική αρχή (κείμενο, εικόνα, ήχος)</a:t>
            </a:r>
          </a:p>
          <a:p>
            <a:pPr>
              <a:buFont typeface="Wingdings" pitchFamily="2" charset="2"/>
              <a:buChar char="ü"/>
            </a:pPr>
            <a:r>
              <a:rPr lang="el-GR" dirty="0" smtClean="0"/>
              <a:t>Αρχή τροπικότητας (στοιχεία αφήγησης)</a:t>
            </a:r>
          </a:p>
          <a:p>
            <a:pPr>
              <a:buFont typeface="Wingdings" pitchFamily="2" charset="2"/>
              <a:buChar char="ü"/>
            </a:pPr>
            <a:r>
              <a:rPr lang="el-GR" dirty="0" smtClean="0"/>
              <a:t>Αρχή προσωποποίησης (φιλική γλώσσα)</a:t>
            </a:r>
          </a:p>
          <a:p>
            <a:pPr>
              <a:buFont typeface="Wingdings" pitchFamily="2" charset="2"/>
              <a:buChar char="ü"/>
            </a:pPr>
            <a:r>
              <a:rPr lang="el-GR" dirty="0" smtClean="0"/>
              <a:t>Αρχή εικόνας (φιλικός χαρακτήρας)</a:t>
            </a:r>
          </a:p>
          <a:p>
            <a:pPr>
              <a:buFont typeface="Wingdings" pitchFamily="2" charset="2"/>
              <a:buChar char="ü"/>
            </a:pPr>
            <a:r>
              <a:rPr lang="el-GR" dirty="0" smtClean="0"/>
              <a:t>Αρχή κατάτμησης (παρουσίαση τμηματικά)</a:t>
            </a:r>
          </a:p>
          <a:p>
            <a:pPr>
              <a:buFont typeface="Wingdings" pitchFamily="2" charset="2"/>
              <a:buChar char="ü"/>
            </a:pPr>
            <a:r>
              <a:rPr lang="el-GR" dirty="0" smtClean="0"/>
              <a:t>Αρχή προσωποποίησης (διαδραστικές δραστηριότητες)</a:t>
            </a:r>
          </a:p>
          <a:p>
            <a:pPr>
              <a:buFont typeface="Wingdings" pitchFamily="2" charset="2"/>
              <a:buChar char="ü"/>
            </a:pPr>
            <a:r>
              <a:rPr lang="el-GR" dirty="0" smtClean="0"/>
              <a:t>Αρχή σηματοδότησης (στοιχεία επισήμανσης &amp; σαφείς οδηγίες)</a:t>
            </a:r>
          </a:p>
          <a:p>
            <a:pPr>
              <a:buFont typeface="Wingdings" pitchFamily="2" charset="2"/>
              <a:buChar char="ü"/>
            </a:pPr>
            <a:r>
              <a:rPr lang="el-GR" dirty="0" smtClean="0"/>
              <a:t>Αρχή προπαίδευσης (εισαγωγική δραστηριότητα)</a:t>
            </a:r>
            <a:endParaRPr lang="el-GR" dirty="0"/>
          </a:p>
        </p:txBody>
      </p:sp>
    </p:spTree>
    <p:extLst>
      <p:ext uri="{BB962C8B-B14F-4D97-AF65-F5344CB8AC3E}">
        <p14:creationId xmlns="" xmlns:p14="http://schemas.microsoft.com/office/powerpoint/2010/main" val="3835095983"/>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2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20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fade">
                                      <p:cBhvr>
                                        <p:cTn id="37" dur="20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fade">
                                      <p:cBhvr>
                                        <p:cTn id="42" dur="2000"/>
                                        <p:tgtEl>
                                          <p:spTgt spid="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animEffect transition="in" filter="fade">
                                      <p:cBhvr>
                                        <p:cTn id="47" dur="2000"/>
                                        <p:tgtEl>
                                          <p:spTgt spid="4">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8" end="8"/>
                                            </p:txEl>
                                          </p:spTgt>
                                        </p:tgtEl>
                                        <p:attrNameLst>
                                          <p:attrName>style.visibility</p:attrName>
                                        </p:attrNameLst>
                                      </p:cBhvr>
                                      <p:to>
                                        <p:strVal val="visible"/>
                                      </p:to>
                                    </p:set>
                                    <p:animEffect transition="in" filter="fade">
                                      <p:cBhvr>
                                        <p:cTn id="52" dur="2000"/>
                                        <p:tgtEl>
                                          <p:spTgt spid="4">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9" end="9"/>
                                            </p:txEl>
                                          </p:spTgt>
                                        </p:tgtEl>
                                        <p:attrNameLst>
                                          <p:attrName>style.visibility</p:attrName>
                                        </p:attrNameLst>
                                      </p:cBhvr>
                                      <p:to>
                                        <p:strVal val="visible"/>
                                      </p:to>
                                    </p:set>
                                    <p:animEffect transition="in" filter="fade">
                                      <p:cBhvr>
                                        <p:cTn id="57" dur="20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5.4. Αποτελέσματα</a:t>
            </a:r>
            <a:endParaRPr lang="el-GR" sz="4000" b="1" dirty="0"/>
          </a:p>
        </p:txBody>
      </p:sp>
      <p:sp>
        <p:nvSpPr>
          <p:cNvPr id="4" name="9 - Ορθογώνιο"/>
          <p:cNvSpPr/>
          <p:nvPr/>
        </p:nvSpPr>
        <p:spPr>
          <a:xfrm>
            <a:off x="827584" y="1556792"/>
            <a:ext cx="7632848" cy="3539430"/>
          </a:xfrm>
          <a:prstGeom prst="rect">
            <a:avLst/>
          </a:prstGeom>
        </p:spPr>
        <p:txBody>
          <a:bodyPr wrap="square">
            <a:spAutoFit/>
          </a:bodyPr>
          <a:lstStyle/>
          <a:p>
            <a:r>
              <a:rPr lang="el-GR" sz="2800" b="1" u="sng" dirty="0" smtClean="0"/>
              <a:t>2</a:t>
            </a:r>
            <a:r>
              <a:rPr lang="el-GR" sz="2800" b="1" u="sng" baseline="30000" dirty="0" smtClean="0"/>
              <a:t>η</a:t>
            </a:r>
            <a:r>
              <a:rPr lang="el-GR" sz="2800" b="1" u="sng" dirty="0" smtClean="0"/>
              <a:t> Έρευνα</a:t>
            </a:r>
            <a:r>
              <a:rPr lang="el-GR" sz="3200" dirty="0" smtClean="0"/>
              <a:t>:</a:t>
            </a:r>
          </a:p>
          <a:p>
            <a:r>
              <a:rPr lang="el-GR" b="1" dirty="0" smtClean="0"/>
              <a:t>Ερευνητικό Ερώτημα: </a:t>
            </a:r>
            <a:r>
              <a:rPr lang="el-GR" b="1" dirty="0" smtClean="0"/>
              <a:t>Αποτίμηση μαθητών</a:t>
            </a:r>
            <a:endParaRPr lang="el-GR" b="1" dirty="0" smtClean="0"/>
          </a:p>
          <a:p>
            <a:pPr>
              <a:buFont typeface="Wingdings" pitchFamily="2" charset="2"/>
              <a:buChar char="ü"/>
            </a:pPr>
            <a:r>
              <a:rPr lang="el-GR" dirty="0" smtClean="0"/>
              <a:t>Ευχάριστο</a:t>
            </a:r>
          </a:p>
          <a:p>
            <a:pPr>
              <a:buFont typeface="Wingdings" pitchFamily="2" charset="2"/>
              <a:buChar char="ü"/>
            </a:pPr>
            <a:r>
              <a:rPr lang="el-GR" dirty="0" smtClean="0"/>
              <a:t>Εύχρηστο</a:t>
            </a:r>
          </a:p>
          <a:p>
            <a:pPr>
              <a:buFont typeface="Wingdings" pitchFamily="2" charset="2"/>
              <a:buChar char="ü"/>
            </a:pPr>
            <a:r>
              <a:rPr lang="el-GR" dirty="0" smtClean="0"/>
              <a:t>Εύκολο</a:t>
            </a:r>
          </a:p>
          <a:p>
            <a:pPr>
              <a:buFont typeface="Wingdings" pitchFamily="2" charset="2"/>
              <a:buChar char="ü"/>
            </a:pPr>
            <a:r>
              <a:rPr lang="el-GR" dirty="0" smtClean="0"/>
              <a:t>Μεγάλο σε όγκο</a:t>
            </a:r>
          </a:p>
          <a:p>
            <a:pPr>
              <a:buFont typeface="Wingdings" pitchFamily="2" charset="2"/>
              <a:buChar char="ü"/>
            </a:pPr>
            <a:r>
              <a:rPr lang="el-GR" dirty="0" smtClean="0"/>
              <a:t>Διάρκεια καλή για τους μισούς</a:t>
            </a:r>
          </a:p>
          <a:p>
            <a:pPr>
              <a:buFont typeface="Wingdings" pitchFamily="2" charset="2"/>
              <a:buChar char="ü"/>
            </a:pPr>
            <a:r>
              <a:rPr lang="el-GR" dirty="0" smtClean="0"/>
              <a:t>Παροχή βοήθειας</a:t>
            </a:r>
          </a:p>
          <a:p>
            <a:pPr>
              <a:buFont typeface="Wingdings" pitchFamily="2" charset="2"/>
              <a:buChar char="ü"/>
            </a:pPr>
            <a:r>
              <a:rPr lang="el-GR" dirty="0" smtClean="0"/>
              <a:t>Διαδραστικό</a:t>
            </a:r>
          </a:p>
        </p:txBody>
      </p:sp>
    </p:spTree>
    <p:extLst>
      <p:ext uri="{BB962C8B-B14F-4D97-AF65-F5344CB8AC3E}">
        <p14:creationId xmlns="" xmlns:p14="http://schemas.microsoft.com/office/powerpoint/2010/main" val="3835095983"/>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2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20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fade">
                                      <p:cBhvr>
                                        <p:cTn id="37" dur="20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fade">
                                      <p:cBhvr>
                                        <p:cTn id="42" dur="2000"/>
                                        <p:tgtEl>
                                          <p:spTgt spid="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animEffect transition="in" filter="fade">
                                      <p:cBhvr>
                                        <p:cTn id="47" dur="2000"/>
                                        <p:tgtEl>
                                          <p:spTgt spid="4">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8" end="8"/>
                                            </p:txEl>
                                          </p:spTgt>
                                        </p:tgtEl>
                                        <p:attrNameLst>
                                          <p:attrName>style.visibility</p:attrName>
                                        </p:attrNameLst>
                                      </p:cBhvr>
                                      <p:to>
                                        <p:strVal val="visible"/>
                                      </p:to>
                                    </p:set>
                                    <p:animEffect transition="in" filter="fade">
                                      <p:cBhvr>
                                        <p:cTn id="52" dur="2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5.5. Συμπεράσματα </a:t>
            </a:r>
            <a:endParaRPr lang="el-GR" sz="4000" b="1" dirty="0"/>
          </a:p>
        </p:txBody>
      </p:sp>
      <p:sp>
        <p:nvSpPr>
          <p:cNvPr id="3" name="2 - TextBox"/>
          <p:cNvSpPr txBox="1"/>
          <p:nvPr/>
        </p:nvSpPr>
        <p:spPr>
          <a:xfrm>
            <a:off x="1547664" y="1988840"/>
            <a:ext cx="6768752" cy="1938992"/>
          </a:xfrm>
          <a:prstGeom prst="rect">
            <a:avLst/>
          </a:prstGeom>
          <a:noFill/>
        </p:spPr>
        <p:txBody>
          <a:bodyPr wrap="square" rtlCol="0">
            <a:spAutoFit/>
          </a:bodyPr>
          <a:lstStyle/>
          <a:p>
            <a:pPr>
              <a:buFont typeface="Wingdings" pitchFamily="2" charset="2"/>
              <a:buChar char="ü"/>
            </a:pPr>
            <a:r>
              <a:rPr lang="el-GR" dirty="0" smtClean="0"/>
              <a:t>Σύμφωνο με μεθοδολογία ΕξΑΕ</a:t>
            </a:r>
          </a:p>
          <a:p>
            <a:pPr>
              <a:buFont typeface="Wingdings" pitchFamily="2" charset="2"/>
              <a:buChar char="ü"/>
            </a:pPr>
            <a:r>
              <a:rPr lang="el-GR" dirty="0" smtClean="0"/>
              <a:t>Διέπεται από αρχές Πολυμεσικής Μάθησης</a:t>
            </a:r>
          </a:p>
          <a:p>
            <a:pPr>
              <a:buFont typeface="Wingdings" pitchFamily="2" charset="2"/>
              <a:buChar char="ü"/>
            </a:pPr>
            <a:r>
              <a:rPr lang="el-GR" dirty="0" smtClean="0"/>
              <a:t>Ευχάριστο, εύχρηστο, εύκολο, διαδραστικό, αλλά μεγάλο και για τους μισούς μεγάλης διάρκειας</a:t>
            </a:r>
          </a:p>
          <a:p>
            <a:pPr>
              <a:buFont typeface="Wingdings" pitchFamily="2" charset="2"/>
              <a:buChar char="ü"/>
            </a:pPr>
            <a:endParaRPr lang="en-US" dirty="0"/>
          </a:p>
        </p:txBody>
      </p:sp>
    </p:spTree>
    <p:extLst>
      <p:ext uri="{BB962C8B-B14F-4D97-AF65-F5344CB8AC3E}">
        <p14:creationId xmlns="" xmlns:p14="http://schemas.microsoft.com/office/powerpoint/2010/main" val="1704983671"/>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5.5. Συμπεράσματα</a:t>
            </a:r>
            <a:endParaRPr lang="el-GR" sz="4000" b="1" dirty="0"/>
          </a:p>
        </p:txBody>
      </p:sp>
      <p:sp>
        <p:nvSpPr>
          <p:cNvPr id="6" name="5 - TextBox"/>
          <p:cNvSpPr txBox="1"/>
          <p:nvPr/>
        </p:nvSpPr>
        <p:spPr>
          <a:xfrm>
            <a:off x="1043608" y="1340768"/>
            <a:ext cx="3816424" cy="3847207"/>
          </a:xfrm>
          <a:prstGeom prst="rect">
            <a:avLst/>
          </a:prstGeom>
          <a:noFill/>
        </p:spPr>
        <p:txBody>
          <a:bodyPr wrap="square" rtlCol="0">
            <a:spAutoFit/>
          </a:bodyPr>
          <a:lstStyle/>
          <a:p>
            <a:pPr algn="ctr"/>
            <a:r>
              <a:rPr lang="el-GR" b="1" dirty="0" smtClean="0"/>
              <a:t>Θετικά στοιχεία:</a:t>
            </a:r>
          </a:p>
          <a:p>
            <a:pPr algn="just">
              <a:buFont typeface="Wingdings" pitchFamily="2" charset="2"/>
              <a:buChar char="ü"/>
            </a:pPr>
            <a:r>
              <a:rPr lang="el-GR" sz="2000" dirty="0" smtClean="0"/>
              <a:t>Παιγνιώδης τρόπος παρουσίασης</a:t>
            </a:r>
          </a:p>
          <a:p>
            <a:pPr algn="just">
              <a:buFont typeface="Wingdings" pitchFamily="2" charset="2"/>
              <a:buChar char="ü"/>
            </a:pPr>
            <a:r>
              <a:rPr lang="el-GR" sz="2000" dirty="0" smtClean="0"/>
              <a:t>Δομή</a:t>
            </a:r>
          </a:p>
          <a:p>
            <a:pPr algn="just">
              <a:buFont typeface="Wingdings" pitchFamily="2" charset="2"/>
              <a:buChar char="ü"/>
            </a:pPr>
            <a:r>
              <a:rPr lang="el-GR" sz="2000" dirty="0" smtClean="0"/>
              <a:t>Επανάληψη κανόνων </a:t>
            </a:r>
          </a:p>
          <a:p>
            <a:pPr algn="just">
              <a:buFont typeface="Wingdings" pitchFamily="2" charset="2"/>
              <a:buChar char="ü"/>
            </a:pPr>
            <a:r>
              <a:rPr lang="el-GR" sz="2000" dirty="0" smtClean="0"/>
              <a:t>Σύντομα κείμενα </a:t>
            </a:r>
          </a:p>
          <a:p>
            <a:pPr algn="just">
              <a:buFont typeface="Wingdings" pitchFamily="2" charset="2"/>
              <a:buChar char="ü"/>
            </a:pPr>
            <a:r>
              <a:rPr lang="el-GR" sz="2000" dirty="0" smtClean="0"/>
              <a:t>Εικόνες, βίντεο, εναλλαγή της φωνής</a:t>
            </a:r>
          </a:p>
          <a:p>
            <a:pPr algn="just">
              <a:buFont typeface="Wingdings" pitchFamily="2" charset="2"/>
              <a:buChar char="ü"/>
            </a:pPr>
            <a:r>
              <a:rPr lang="el-GR" sz="2000" dirty="0" smtClean="0"/>
              <a:t> Υπερσύνδεσμοι</a:t>
            </a:r>
          </a:p>
          <a:p>
            <a:pPr algn="just">
              <a:buFont typeface="Wingdings" pitchFamily="2" charset="2"/>
              <a:buChar char="ü"/>
            </a:pPr>
            <a:r>
              <a:rPr lang="el-GR" sz="2000" dirty="0" smtClean="0"/>
              <a:t>Ευχάριστο περιβάλλον</a:t>
            </a:r>
          </a:p>
          <a:p>
            <a:pPr algn="just">
              <a:buFont typeface="Wingdings" pitchFamily="2" charset="2"/>
              <a:buChar char="ü"/>
            </a:pPr>
            <a:r>
              <a:rPr lang="el-GR" sz="2000" dirty="0" smtClean="0"/>
              <a:t>Απλή διατύπωση</a:t>
            </a:r>
          </a:p>
          <a:p>
            <a:pPr algn="just">
              <a:buFont typeface="Wingdings" pitchFamily="2" charset="2"/>
              <a:buChar char="ü"/>
            </a:pPr>
            <a:r>
              <a:rPr lang="el-GR" sz="2000" dirty="0" smtClean="0"/>
              <a:t>Πρωτότυπη ιδέα</a:t>
            </a:r>
          </a:p>
          <a:p>
            <a:pPr algn="just">
              <a:buFont typeface="Wingdings" pitchFamily="2" charset="2"/>
              <a:buChar char="ü"/>
            </a:pPr>
            <a:r>
              <a:rPr lang="el-GR" sz="2000" dirty="0" smtClean="0"/>
              <a:t>Δυνατότητα δικτύωσης χρηστών</a:t>
            </a:r>
            <a:endParaRPr lang="en-US" sz="2000" dirty="0"/>
          </a:p>
        </p:txBody>
      </p:sp>
      <p:sp>
        <p:nvSpPr>
          <p:cNvPr id="7" name="6 - TextBox"/>
          <p:cNvSpPr txBox="1"/>
          <p:nvPr/>
        </p:nvSpPr>
        <p:spPr>
          <a:xfrm>
            <a:off x="5076056" y="1340768"/>
            <a:ext cx="3672408" cy="5755422"/>
          </a:xfrm>
          <a:prstGeom prst="rect">
            <a:avLst/>
          </a:prstGeom>
          <a:noFill/>
        </p:spPr>
        <p:txBody>
          <a:bodyPr wrap="square" rtlCol="0">
            <a:spAutoFit/>
          </a:bodyPr>
          <a:lstStyle/>
          <a:p>
            <a:pPr algn="ctr"/>
            <a:r>
              <a:rPr lang="el-GR" b="1" dirty="0" smtClean="0"/>
              <a:t>Προτάσεις:</a:t>
            </a:r>
          </a:p>
          <a:p>
            <a:pPr>
              <a:buFont typeface="Wingdings" pitchFamily="2" charset="2"/>
              <a:buChar char="ü"/>
            </a:pPr>
            <a:r>
              <a:rPr lang="el-GR" sz="2000" dirty="0" smtClean="0"/>
              <a:t>Να υπάρχουν εκτενέστερα παραδείγματα</a:t>
            </a:r>
          </a:p>
          <a:p>
            <a:pPr>
              <a:buFont typeface="Wingdings" pitchFamily="2" charset="2"/>
              <a:buChar char="ü"/>
            </a:pPr>
            <a:r>
              <a:rPr lang="el-GR" sz="2000" dirty="0" smtClean="0"/>
              <a:t>Περισσότερες δραστηριότητες για μεταγνωστικές δεξιότητες</a:t>
            </a:r>
          </a:p>
          <a:p>
            <a:pPr>
              <a:buFont typeface="Wingdings" pitchFamily="2" charset="2"/>
              <a:buChar char="ü"/>
            </a:pPr>
            <a:r>
              <a:rPr lang="el-GR" sz="2000" dirty="0" smtClean="0"/>
              <a:t>Περισσότερες εικόνες </a:t>
            </a:r>
          </a:p>
          <a:p>
            <a:pPr>
              <a:buFont typeface="Wingdings" pitchFamily="2" charset="2"/>
              <a:buChar char="ü"/>
            </a:pPr>
            <a:r>
              <a:rPr lang="el-GR" sz="2000" dirty="0" smtClean="0"/>
              <a:t>Να αλλάξει η πλήρης αντίθεση χρωμάτων φόντου- γραμματοσειράς </a:t>
            </a:r>
          </a:p>
          <a:p>
            <a:pPr>
              <a:buFont typeface="Wingdings" pitchFamily="2" charset="2"/>
              <a:buChar char="ü"/>
            </a:pPr>
            <a:r>
              <a:rPr lang="el-GR" sz="2000" dirty="0" smtClean="0"/>
              <a:t>Να αυξηθούν βίντεο &amp; forum </a:t>
            </a:r>
          </a:p>
          <a:p>
            <a:pPr>
              <a:buFont typeface="Wingdings" pitchFamily="2" charset="2"/>
              <a:buChar char="ü"/>
            </a:pPr>
            <a:r>
              <a:rPr lang="el-GR" sz="2000" dirty="0" smtClean="0"/>
              <a:t>Να εμπλουτισθεί πέραν της περιγραφής</a:t>
            </a:r>
          </a:p>
          <a:p>
            <a:pPr>
              <a:buFont typeface="Wingdings" pitchFamily="2" charset="2"/>
              <a:buChar char="ü"/>
            </a:pPr>
            <a:r>
              <a:rPr lang="el-GR" sz="2000" dirty="0" smtClean="0"/>
              <a:t>Να αλλάξει η πλατφόρμα Chamilo </a:t>
            </a:r>
          </a:p>
          <a:p>
            <a:pPr>
              <a:buFont typeface="Wingdings" pitchFamily="2" charset="2"/>
              <a:buChar char="ü"/>
            </a:pPr>
            <a:r>
              <a:rPr lang="el-GR" sz="2000" dirty="0" smtClean="0"/>
              <a:t>Να μην εμφανίζονται δύο φορές τα ίδια κουμπιά στην σελίδα της περιγραφής τους.</a:t>
            </a:r>
            <a:endParaRPr lang="en-US" sz="2000" dirty="0" smtClean="0"/>
          </a:p>
          <a:p>
            <a:endParaRPr lang="en-US" dirty="0"/>
          </a:p>
        </p:txBody>
      </p:sp>
      <p:sp>
        <p:nvSpPr>
          <p:cNvPr id="8" name="7 - TextBox"/>
          <p:cNvSpPr txBox="1"/>
          <p:nvPr/>
        </p:nvSpPr>
        <p:spPr>
          <a:xfrm>
            <a:off x="3995936" y="908720"/>
            <a:ext cx="1944216" cy="461665"/>
          </a:xfrm>
          <a:prstGeom prst="rect">
            <a:avLst/>
          </a:prstGeom>
          <a:noFill/>
        </p:spPr>
        <p:txBody>
          <a:bodyPr wrap="square" rtlCol="0">
            <a:spAutoFit/>
          </a:bodyPr>
          <a:lstStyle/>
          <a:p>
            <a:pPr algn="ctr"/>
            <a:r>
              <a:rPr lang="el-GR" b="1" dirty="0" smtClean="0"/>
              <a:t>Ειδικοί</a:t>
            </a:r>
            <a:endParaRPr lang="en-US" b="1" dirty="0"/>
          </a:p>
        </p:txBody>
      </p:sp>
    </p:spTree>
    <p:extLst>
      <p:ext uri="{BB962C8B-B14F-4D97-AF65-F5344CB8AC3E}">
        <p14:creationId xmlns="" xmlns:p14="http://schemas.microsoft.com/office/powerpoint/2010/main" val="1704983671"/>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2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fade">
                                      <p:cBhvr>
                                        <p:cTn id="22" dur="2000"/>
                                        <p:tgtEl>
                                          <p:spTgt spid="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fade">
                                      <p:cBhvr>
                                        <p:cTn id="27" dur="2000"/>
                                        <p:tgtEl>
                                          <p:spTgt spid="6">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fade">
                                      <p:cBhvr>
                                        <p:cTn id="32" dur="2000"/>
                                        <p:tgtEl>
                                          <p:spTgt spid="6">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animEffect transition="in" filter="fade">
                                      <p:cBhvr>
                                        <p:cTn id="37" dur="20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fade">
                                      <p:cBhvr>
                                        <p:cTn id="42" dur="2000"/>
                                        <p:tgtEl>
                                          <p:spTgt spid="6">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
                                            <p:txEl>
                                              <p:pRg st="6" end="6"/>
                                            </p:txEl>
                                          </p:spTgt>
                                        </p:tgtEl>
                                        <p:attrNameLst>
                                          <p:attrName>style.visibility</p:attrName>
                                        </p:attrNameLst>
                                      </p:cBhvr>
                                      <p:to>
                                        <p:strVal val="visible"/>
                                      </p:to>
                                    </p:set>
                                    <p:animEffect transition="in" filter="fade">
                                      <p:cBhvr>
                                        <p:cTn id="47" dur="2000"/>
                                        <p:tgtEl>
                                          <p:spTgt spid="6">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
                                            <p:txEl>
                                              <p:pRg st="7" end="7"/>
                                            </p:txEl>
                                          </p:spTgt>
                                        </p:tgtEl>
                                        <p:attrNameLst>
                                          <p:attrName>style.visibility</p:attrName>
                                        </p:attrNameLst>
                                      </p:cBhvr>
                                      <p:to>
                                        <p:strVal val="visible"/>
                                      </p:to>
                                    </p:set>
                                    <p:animEffect transition="in" filter="fade">
                                      <p:cBhvr>
                                        <p:cTn id="52" dur="2000"/>
                                        <p:tgtEl>
                                          <p:spTgt spid="6">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
                                            <p:txEl>
                                              <p:pRg st="8" end="8"/>
                                            </p:txEl>
                                          </p:spTgt>
                                        </p:tgtEl>
                                        <p:attrNameLst>
                                          <p:attrName>style.visibility</p:attrName>
                                        </p:attrNameLst>
                                      </p:cBhvr>
                                      <p:to>
                                        <p:strVal val="visible"/>
                                      </p:to>
                                    </p:set>
                                    <p:animEffect transition="in" filter="fade">
                                      <p:cBhvr>
                                        <p:cTn id="57" dur="2000"/>
                                        <p:tgtEl>
                                          <p:spTgt spid="6">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6">
                                            <p:txEl>
                                              <p:pRg st="9" end="9"/>
                                            </p:txEl>
                                          </p:spTgt>
                                        </p:tgtEl>
                                        <p:attrNameLst>
                                          <p:attrName>style.visibility</p:attrName>
                                        </p:attrNameLst>
                                      </p:cBhvr>
                                      <p:to>
                                        <p:strVal val="visible"/>
                                      </p:to>
                                    </p:set>
                                    <p:animEffect transition="in" filter="fade">
                                      <p:cBhvr>
                                        <p:cTn id="62" dur="2000"/>
                                        <p:tgtEl>
                                          <p:spTgt spid="6">
                                            <p:txEl>
                                              <p:pRg st="9" end="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6">
                                            <p:txEl>
                                              <p:pRg st="10" end="10"/>
                                            </p:txEl>
                                          </p:spTgt>
                                        </p:tgtEl>
                                        <p:attrNameLst>
                                          <p:attrName>style.visibility</p:attrName>
                                        </p:attrNameLst>
                                      </p:cBhvr>
                                      <p:to>
                                        <p:strVal val="visible"/>
                                      </p:to>
                                    </p:set>
                                    <p:animEffect transition="in" filter="fade">
                                      <p:cBhvr>
                                        <p:cTn id="67" dur="2000"/>
                                        <p:tgtEl>
                                          <p:spTgt spid="6">
                                            <p:txEl>
                                              <p:pRg st="10" end="1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7">
                                            <p:txEl>
                                              <p:pRg st="0" end="0"/>
                                            </p:txEl>
                                          </p:spTgt>
                                        </p:tgtEl>
                                        <p:attrNameLst>
                                          <p:attrName>style.visibility</p:attrName>
                                        </p:attrNameLst>
                                      </p:cBhvr>
                                      <p:to>
                                        <p:strVal val="visible"/>
                                      </p:to>
                                    </p:set>
                                    <p:animEffect transition="in" filter="fade">
                                      <p:cBhvr>
                                        <p:cTn id="72" dur="2000"/>
                                        <p:tgtEl>
                                          <p:spTgt spid="7">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7">
                                            <p:txEl>
                                              <p:pRg st="1" end="1"/>
                                            </p:txEl>
                                          </p:spTgt>
                                        </p:tgtEl>
                                        <p:attrNameLst>
                                          <p:attrName>style.visibility</p:attrName>
                                        </p:attrNameLst>
                                      </p:cBhvr>
                                      <p:to>
                                        <p:strVal val="visible"/>
                                      </p:to>
                                    </p:set>
                                    <p:animEffect transition="in" filter="fade">
                                      <p:cBhvr>
                                        <p:cTn id="77" dur="2000"/>
                                        <p:tgtEl>
                                          <p:spTgt spid="7">
                                            <p:txEl>
                                              <p:pRg st="1" end="1"/>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7">
                                            <p:txEl>
                                              <p:pRg st="2" end="2"/>
                                            </p:txEl>
                                          </p:spTgt>
                                        </p:tgtEl>
                                        <p:attrNameLst>
                                          <p:attrName>style.visibility</p:attrName>
                                        </p:attrNameLst>
                                      </p:cBhvr>
                                      <p:to>
                                        <p:strVal val="visible"/>
                                      </p:to>
                                    </p:set>
                                    <p:animEffect transition="in" filter="fade">
                                      <p:cBhvr>
                                        <p:cTn id="82" dur="2000"/>
                                        <p:tgtEl>
                                          <p:spTgt spid="7">
                                            <p:txEl>
                                              <p:pRg st="2" end="2"/>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7">
                                            <p:txEl>
                                              <p:pRg st="3" end="3"/>
                                            </p:txEl>
                                          </p:spTgt>
                                        </p:tgtEl>
                                        <p:attrNameLst>
                                          <p:attrName>style.visibility</p:attrName>
                                        </p:attrNameLst>
                                      </p:cBhvr>
                                      <p:to>
                                        <p:strVal val="visible"/>
                                      </p:to>
                                    </p:set>
                                    <p:animEffect transition="in" filter="fade">
                                      <p:cBhvr>
                                        <p:cTn id="87" dur="2000"/>
                                        <p:tgtEl>
                                          <p:spTgt spid="7">
                                            <p:txEl>
                                              <p:pRg st="3" end="3"/>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7">
                                            <p:txEl>
                                              <p:pRg st="4" end="4"/>
                                            </p:txEl>
                                          </p:spTgt>
                                        </p:tgtEl>
                                        <p:attrNameLst>
                                          <p:attrName>style.visibility</p:attrName>
                                        </p:attrNameLst>
                                      </p:cBhvr>
                                      <p:to>
                                        <p:strVal val="visible"/>
                                      </p:to>
                                    </p:set>
                                    <p:animEffect transition="in" filter="fade">
                                      <p:cBhvr>
                                        <p:cTn id="92" dur="2000"/>
                                        <p:tgtEl>
                                          <p:spTgt spid="7">
                                            <p:txEl>
                                              <p:pRg st="4" end="4"/>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7">
                                            <p:txEl>
                                              <p:pRg st="5" end="5"/>
                                            </p:txEl>
                                          </p:spTgt>
                                        </p:tgtEl>
                                        <p:attrNameLst>
                                          <p:attrName>style.visibility</p:attrName>
                                        </p:attrNameLst>
                                      </p:cBhvr>
                                      <p:to>
                                        <p:strVal val="visible"/>
                                      </p:to>
                                    </p:set>
                                    <p:animEffect transition="in" filter="fade">
                                      <p:cBhvr>
                                        <p:cTn id="97" dur="2000"/>
                                        <p:tgtEl>
                                          <p:spTgt spid="7">
                                            <p:txEl>
                                              <p:pRg st="5" end="5"/>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7">
                                            <p:txEl>
                                              <p:pRg st="6" end="6"/>
                                            </p:txEl>
                                          </p:spTgt>
                                        </p:tgtEl>
                                        <p:attrNameLst>
                                          <p:attrName>style.visibility</p:attrName>
                                        </p:attrNameLst>
                                      </p:cBhvr>
                                      <p:to>
                                        <p:strVal val="visible"/>
                                      </p:to>
                                    </p:set>
                                    <p:animEffect transition="in" filter="fade">
                                      <p:cBhvr>
                                        <p:cTn id="102" dur="2000"/>
                                        <p:tgtEl>
                                          <p:spTgt spid="7">
                                            <p:txEl>
                                              <p:pRg st="6" end="6"/>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7">
                                            <p:txEl>
                                              <p:pRg st="7" end="7"/>
                                            </p:txEl>
                                          </p:spTgt>
                                        </p:tgtEl>
                                        <p:attrNameLst>
                                          <p:attrName>style.visibility</p:attrName>
                                        </p:attrNameLst>
                                      </p:cBhvr>
                                      <p:to>
                                        <p:strVal val="visible"/>
                                      </p:to>
                                    </p:set>
                                    <p:animEffect transition="in" filter="fade">
                                      <p:cBhvr>
                                        <p:cTn id="107" dur="2000"/>
                                        <p:tgtEl>
                                          <p:spTgt spid="7">
                                            <p:txEl>
                                              <p:pRg st="7" end="7"/>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7">
                                            <p:txEl>
                                              <p:pRg st="8" end="8"/>
                                            </p:txEl>
                                          </p:spTgt>
                                        </p:tgtEl>
                                        <p:attrNameLst>
                                          <p:attrName>style.visibility</p:attrName>
                                        </p:attrNameLst>
                                      </p:cBhvr>
                                      <p:to>
                                        <p:strVal val="visible"/>
                                      </p:to>
                                    </p:set>
                                    <p:animEffect transition="in" filter="fade">
                                      <p:cBhvr>
                                        <p:cTn id="112" dur="20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P spid="7" grpId="0" build="p"/>
      <p:bldP spid="8"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5.5. Συμπεράσματα</a:t>
            </a:r>
            <a:endParaRPr lang="el-GR" sz="4000" b="1" dirty="0"/>
          </a:p>
        </p:txBody>
      </p:sp>
      <p:sp>
        <p:nvSpPr>
          <p:cNvPr id="5" name="4 - TextBox"/>
          <p:cNvSpPr txBox="1"/>
          <p:nvPr/>
        </p:nvSpPr>
        <p:spPr>
          <a:xfrm>
            <a:off x="1259632" y="1340768"/>
            <a:ext cx="3528392" cy="4893647"/>
          </a:xfrm>
          <a:prstGeom prst="rect">
            <a:avLst/>
          </a:prstGeom>
          <a:noFill/>
        </p:spPr>
        <p:txBody>
          <a:bodyPr wrap="square" rtlCol="0">
            <a:spAutoFit/>
          </a:bodyPr>
          <a:lstStyle/>
          <a:p>
            <a:r>
              <a:rPr lang="el-GR" b="1" dirty="0" smtClean="0"/>
              <a:t>Θετικά στοιχεία</a:t>
            </a:r>
            <a:r>
              <a:rPr lang="el-GR" dirty="0" smtClean="0"/>
              <a:t>:</a:t>
            </a:r>
          </a:p>
          <a:p>
            <a:pPr>
              <a:buFont typeface="Wingdings" pitchFamily="2" charset="2"/>
              <a:buChar char="ü"/>
            </a:pPr>
            <a:r>
              <a:rPr lang="el-GR" dirty="0" smtClean="0"/>
              <a:t>Ενδιαφέρον </a:t>
            </a:r>
          </a:p>
          <a:p>
            <a:pPr>
              <a:buFont typeface="Wingdings" pitchFamily="2" charset="2"/>
              <a:buChar char="ü"/>
            </a:pPr>
            <a:r>
              <a:rPr lang="el-GR" dirty="0" smtClean="0"/>
              <a:t>Εύκολο &amp; κατανοητό</a:t>
            </a:r>
          </a:p>
          <a:p>
            <a:pPr>
              <a:buFont typeface="Wingdings" pitchFamily="2" charset="2"/>
              <a:buChar char="ü"/>
            </a:pPr>
            <a:r>
              <a:rPr lang="el-GR" dirty="0" smtClean="0"/>
              <a:t>Βίντεο ωραία, πολλά &amp; μικρά</a:t>
            </a:r>
          </a:p>
          <a:p>
            <a:pPr>
              <a:buFont typeface="Wingdings" pitchFamily="2" charset="2"/>
              <a:buChar char="ü"/>
            </a:pPr>
            <a:r>
              <a:rPr lang="en-GB" dirty="0" smtClean="0"/>
              <a:t>A</a:t>
            </a:r>
            <a:r>
              <a:rPr lang="en-US" dirty="0" err="1" smtClean="0"/>
              <a:t>nimations</a:t>
            </a:r>
            <a:r>
              <a:rPr lang="el-GR" dirty="0" smtClean="0"/>
              <a:t> ωραία με</a:t>
            </a:r>
            <a:r>
              <a:rPr lang="en-GB" dirty="0" smtClean="0"/>
              <a:t> </a:t>
            </a:r>
            <a:r>
              <a:rPr lang="el-GR" i="1" dirty="0" smtClean="0"/>
              <a:t>απαραίτητες ασκήσεις</a:t>
            </a:r>
            <a:endParaRPr lang="en-GB" i="1" dirty="0" smtClean="0"/>
          </a:p>
          <a:p>
            <a:pPr>
              <a:buFont typeface="Wingdings" pitchFamily="2" charset="2"/>
              <a:buChar char="ü"/>
            </a:pPr>
            <a:r>
              <a:rPr lang="en-GB" dirty="0" smtClean="0"/>
              <a:t>E</a:t>
            </a:r>
            <a:r>
              <a:rPr lang="el-GR" dirty="0" smtClean="0"/>
              <a:t>εργασίες με χρήση του </a:t>
            </a:r>
            <a:r>
              <a:rPr lang="en-US" dirty="0" smtClean="0"/>
              <a:t>padlet </a:t>
            </a:r>
          </a:p>
          <a:p>
            <a:pPr>
              <a:buFont typeface="Wingdings" pitchFamily="2" charset="2"/>
              <a:buChar char="ü"/>
            </a:pPr>
            <a:r>
              <a:rPr lang="en-GB" dirty="0" smtClean="0"/>
              <a:t>B</a:t>
            </a:r>
            <a:r>
              <a:rPr lang="el-GR" dirty="0" err="1" smtClean="0"/>
              <a:t>οήθεια</a:t>
            </a:r>
            <a:r>
              <a:rPr lang="el-GR" dirty="0" smtClean="0"/>
              <a:t> από </a:t>
            </a:r>
            <a:r>
              <a:rPr lang="en-US" dirty="0" smtClean="0"/>
              <a:t>avatar</a:t>
            </a:r>
            <a:r>
              <a:rPr lang="el-GR" dirty="0" smtClean="0"/>
              <a:t> </a:t>
            </a:r>
            <a:endParaRPr lang="en-US" dirty="0" smtClean="0"/>
          </a:p>
          <a:p>
            <a:pPr>
              <a:buFont typeface="Wingdings" pitchFamily="2" charset="2"/>
              <a:buChar char="ü"/>
            </a:pPr>
            <a:r>
              <a:rPr lang="el-GR" dirty="0" smtClean="0"/>
              <a:t>Γνώσεις που αποκόμισαν</a:t>
            </a:r>
          </a:p>
          <a:p>
            <a:pPr>
              <a:buFont typeface="Wingdings" pitchFamily="2" charset="2"/>
              <a:buChar char="ü"/>
            </a:pPr>
            <a:r>
              <a:rPr lang="el-GR" dirty="0" smtClean="0"/>
              <a:t>Διαδραστικότητα</a:t>
            </a:r>
            <a:endParaRPr lang="en-US" dirty="0" smtClean="0"/>
          </a:p>
          <a:p>
            <a:endParaRPr lang="en-US" dirty="0"/>
          </a:p>
        </p:txBody>
      </p:sp>
      <p:sp>
        <p:nvSpPr>
          <p:cNvPr id="6" name="5 - TextBox"/>
          <p:cNvSpPr txBox="1"/>
          <p:nvPr/>
        </p:nvSpPr>
        <p:spPr>
          <a:xfrm>
            <a:off x="4788024" y="1340768"/>
            <a:ext cx="4032448" cy="4524315"/>
          </a:xfrm>
          <a:prstGeom prst="rect">
            <a:avLst/>
          </a:prstGeom>
          <a:noFill/>
        </p:spPr>
        <p:txBody>
          <a:bodyPr wrap="square" rtlCol="0">
            <a:spAutoFit/>
          </a:bodyPr>
          <a:lstStyle/>
          <a:p>
            <a:r>
              <a:rPr lang="el-GR" b="1" dirty="0" smtClean="0"/>
              <a:t>Αρνητικά στοιχεία:</a:t>
            </a:r>
          </a:p>
          <a:p>
            <a:pPr>
              <a:buFont typeface="Wingdings" pitchFamily="2" charset="2"/>
              <a:buChar char="ü"/>
            </a:pPr>
            <a:r>
              <a:rPr lang="el-GR" dirty="0" smtClean="0"/>
              <a:t>Κουραστικό &amp; βαρετό</a:t>
            </a:r>
          </a:p>
          <a:p>
            <a:pPr>
              <a:buFont typeface="Wingdings" pitchFamily="2" charset="2"/>
              <a:buChar char="ü"/>
            </a:pPr>
            <a:r>
              <a:rPr lang="el-GR" dirty="0" smtClean="0"/>
              <a:t>Εκτεταμένο</a:t>
            </a:r>
          </a:p>
          <a:p>
            <a:pPr>
              <a:buFont typeface="Wingdings" pitchFamily="2" charset="2"/>
              <a:buChar char="ü"/>
            </a:pPr>
            <a:r>
              <a:rPr lang="el-GR" dirty="0" smtClean="0"/>
              <a:t>Περίεργο </a:t>
            </a:r>
            <a:r>
              <a:rPr lang="en-GB" dirty="0" smtClean="0"/>
              <a:t>avatar</a:t>
            </a:r>
            <a:endParaRPr lang="el-GR" dirty="0" smtClean="0"/>
          </a:p>
          <a:p>
            <a:pPr>
              <a:buFont typeface="Wingdings" pitchFamily="2" charset="2"/>
              <a:buChar char="ü"/>
            </a:pPr>
            <a:r>
              <a:rPr lang="el-GR" dirty="0" smtClean="0"/>
              <a:t>Βίντεο κολλούσαν</a:t>
            </a:r>
          </a:p>
          <a:p>
            <a:pPr>
              <a:buFont typeface="Wingdings" pitchFamily="2" charset="2"/>
              <a:buChar char="ü"/>
            </a:pPr>
            <a:r>
              <a:rPr lang="el-GR" dirty="0" smtClean="0"/>
              <a:t>Αδυναμία Ε.Υ. να διατηρεί την σελίδα που βρισκόταν ο χρήστης</a:t>
            </a:r>
          </a:p>
          <a:p>
            <a:pPr>
              <a:buFont typeface="Wingdings" pitchFamily="2" charset="2"/>
              <a:buChar char="ü"/>
            </a:pPr>
            <a:endParaRPr lang="en-GB" dirty="0" smtClean="0"/>
          </a:p>
          <a:p>
            <a:pPr>
              <a:buFont typeface="Wingdings" pitchFamily="2" charset="2"/>
              <a:buChar char="ü"/>
            </a:pPr>
            <a:endParaRPr lang="el-GR" dirty="0" smtClean="0"/>
          </a:p>
          <a:p>
            <a:pPr>
              <a:buFont typeface="Wingdings" pitchFamily="2" charset="2"/>
              <a:buChar char="ü"/>
            </a:pPr>
            <a:endParaRPr lang="el-GR" dirty="0" smtClean="0"/>
          </a:p>
          <a:p>
            <a:endParaRPr lang="en-US" dirty="0"/>
          </a:p>
        </p:txBody>
      </p:sp>
      <p:sp>
        <p:nvSpPr>
          <p:cNvPr id="7" name="6 - TextBox"/>
          <p:cNvSpPr txBox="1"/>
          <p:nvPr/>
        </p:nvSpPr>
        <p:spPr>
          <a:xfrm>
            <a:off x="3491880" y="908720"/>
            <a:ext cx="2232248" cy="461665"/>
          </a:xfrm>
          <a:prstGeom prst="rect">
            <a:avLst/>
          </a:prstGeom>
          <a:noFill/>
        </p:spPr>
        <p:txBody>
          <a:bodyPr wrap="square" rtlCol="0">
            <a:spAutoFit/>
          </a:bodyPr>
          <a:lstStyle/>
          <a:p>
            <a:pPr algn="ctr"/>
            <a:r>
              <a:rPr lang="el-GR" b="1" dirty="0" smtClean="0"/>
              <a:t>Μαθητές</a:t>
            </a:r>
            <a:endParaRPr lang="en-US" b="1" dirty="0"/>
          </a:p>
        </p:txBody>
      </p:sp>
    </p:spTree>
    <p:extLst>
      <p:ext uri="{BB962C8B-B14F-4D97-AF65-F5344CB8AC3E}">
        <p14:creationId xmlns="" xmlns:p14="http://schemas.microsoft.com/office/powerpoint/2010/main" val="1704983671"/>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2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fade">
                                      <p:cBhvr>
                                        <p:cTn id="22" dur="20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fade">
                                      <p:cBhvr>
                                        <p:cTn id="27" dur="2000"/>
                                        <p:tgtEl>
                                          <p:spTgt spid="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fade">
                                      <p:cBhvr>
                                        <p:cTn id="32" dur="2000"/>
                                        <p:tgtEl>
                                          <p:spTgt spid="5">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Effect transition="in" filter="fade">
                                      <p:cBhvr>
                                        <p:cTn id="37" dur="20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2000"/>
                                        <p:tgtEl>
                                          <p:spTgt spid="5">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6" end="6"/>
                                            </p:txEl>
                                          </p:spTgt>
                                        </p:tgtEl>
                                        <p:attrNameLst>
                                          <p:attrName>style.visibility</p:attrName>
                                        </p:attrNameLst>
                                      </p:cBhvr>
                                      <p:to>
                                        <p:strVal val="visible"/>
                                      </p:to>
                                    </p:set>
                                    <p:animEffect transition="in" filter="fade">
                                      <p:cBhvr>
                                        <p:cTn id="47" dur="2000"/>
                                        <p:tgtEl>
                                          <p:spTgt spid="5">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
                                            <p:txEl>
                                              <p:pRg st="7" end="7"/>
                                            </p:txEl>
                                          </p:spTgt>
                                        </p:tgtEl>
                                        <p:attrNameLst>
                                          <p:attrName>style.visibility</p:attrName>
                                        </p:attrNameLst>
                                      </p:cBhvr>
                                      <p:to>
                                        <p:strVal val="visible"/>
                                      </p:to>
                                    </p:set>
                                    <p:animEffect transition="in" filter="fade">
                                      <p:cBhvr>
                                        <p:cTn id="52" dur="2000"/>
                                        <p:tgtEl>
                                          <p:spTgt spid="5">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5">
                                            <p:txEl>
                                              <p:pRg st="8" end="8"/>
                                            </p:txEl>
                                          </p:spTgt>
                                        </p:tgtEl>
                                        <p:attrNameLst>
                                          <p:attrName>style.visibility</p:attrName>
                                        </p:attrNameLst>
                                      </p:cBhvr>
                                      <p:to>
                                        <p:strVal val="visible"/>
                                      </p:to>
                                    </p:set>
                                    <p:animEffect transition="in" filter="fade">
                                      <p:cBhvr>
                                        <p:cTn id="57" dur="2000"/>
                                        <p:tgtEl>
                                          <p:spTgt spid="5">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6">
                                            <p:txEl>
                                              <p:pRg st="0" end="0"/>
                                            </p:txEl>
                                          </p:spTgt>
                                        </p:tgtEl>
                                        <p:attrNameLst>
                                          <p:attrName>style.visibility</p:attrName>
                                        </p:attrNameLst>
                                      </p:cBhvr>
                                      <p:to>
                                        <p:strVal val="visible"/>
                                      </p:to>
                                    </p:set>
                                    <p:animEffect transition="in" filter="fade">
                                      <p:cBhvr>
                                        <p:cTn id="62" dur="2000"/>
                                        <p:tgtEl>
                                          <p:spTgt spid="6">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6">
                                            <p:txEl>
                                              <p:pRg st="1" end="1"/>
                                            </p:txEl>
                                          </p:spTgt>
                                        </p:tgtEl>
                                        <p:attrNameLst>
                                          <p:attrName>style.visibility</p:attrName>
                                        </p:attrNameLst>
                                      </p:cBhvr>
                                      <p:to>
                                        <p:strVal val="visible"/>
                                      </p:to>
                                    </p:set>
                                    <p:animEffect transition="in" filter="fade">
                                      <p:cBhvr>
                                        <p:cTn id="67" dur="2000"/>
                                        <p:tgtEl>
                                          <p:spTgt spid="6">
                                            <p:txEl>
                                              <p:pRg st="1" end="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6">
                                            <p:txEl>
                                              <p:pRg st="2" end="2"/>
                                            </p:txEl>
                                          </p:spTgt>
                                        </p:tgtEl>
                                        <p:attrNameLst>
                                          <p:attrName>style.visibility</p:attrName>
                                        </p:attrNameLst>
                                      </p:cBhvr>
                                      <p:to>
                                        <p:strVal val="visible"/>
                                      </p:to>
                                    </p:set>
                                    <p:animEffect transition="in" filter="fade">
                                      <p:cBhvr>
                                        <p:cTn id="72" dur="2000"/>
                                        <p:tgtEl>
                                          <p:spTgt spid="6">
                                            <p:txEl>
                                              <p:pRg st="2" end="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6">
                                            <p:txEl>
                                              <p:pRg st="3" end="3"/>
                                            </p:txEl>
                                          </p:spTgt>
                                        </p:tgtEl>
                                        <p:attrNameLst>
                                          <p:attrName>style.visibility</p:attrName>
                                        </p:attrNameLst>
                                      </p:cBhvr>
                                      <p:to>
                                        <p:strVal val="visible"/>
                                      </p:to>
                                    </p:set>
                                    <p:animEffect transition="in" filter="fade">
                                      <p:cBhvr>
                                        <p:cTn id="77" dur="2000"/>
                                        <p:tgtEl>
                                          <p:spTgt spid="6">
                                            <p:txEl>
                                              <p:pRg st="3" end="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6">
                                            <p:txEl>
                                              <p:pRg st="4" end="4"/>
                                            </p:txEl>
                                          </p:spTgt>
                                        </p:tgtEl>
                                        <p:attrNameLst>
                                          <p:attrName>style.visibility</p:attrName>
                                        </p:attrNameLst>
                                      </p:cBhvr>
                                      <p:to>
                                        <p:strVal val="visible"/>
                                      </p:to>
                                    </p:set>
                                    <p:animEffect transition="in" filter="fade">
                                      <p:cBhvr>
                                        <p:cTn id="82" dur="2000"/>
                                        <p:tgtEl>
                                          <p:spTgt spid="6">
                                            <p:txEl>
                                              <p:pRg st="4" end="4"/>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6">
                                            <p:txEl>
                                              <p:pRg st="5" end="5"/>
                                            </p:txEl>
                                          </p:spTgt>
                                        </p:tgtEl>
                                        <p:attrNameLst>
                                          <p:attrName>style.visibility</p:attrName>
                                        </p:attrNameLst>
                                      </p:cBhvr>
                                      <p:to>
                                        <p:strVal val="visible"/>
                                      </p:to>
                                    </p:set>
                                    <p:animEffect transition="in" filter="fade">
                                      <p:cBhvr>
                                        <p:cTn id="87" dur="2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P spid="6" grpId="0" build="p"/>
      <p:bldP spid="7"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5.5. Συμπεράσματα</a:t>
            </a:r>
            <a:endParaRPr lang="el-GR" sz="4000" b="1" dirty="0"/>
          </a:p>
        </p:txBody>
      </p:sp>
      <p:sp>
        <p:nvSpPr>
          <p:cNvPr id="5" name="4 - TextBox"/>
          <p:cNvSpPr txBox="1"/>
          <p:nvPr/>
        </p:nvSpPr>
        <p:spPr>
          <a:xfrm>
            <a:off x="971600" y="1484784"/>
            <a:ext cx="7704856" cy="4585871"/>
          </a:xfrm>
          <a:prstGeom prst="rect">
            <a:avLst/>
          </a:prstGeom>
          <a:noFill/>
        </p:spPr>
        <p:txBody>
          <a:bodyPr wrap="square" rtlCol="0">
            <a:spAutoFit/>
          </a:bodyPr>
          <a:lstStyle/>
          <a:p>
            <a:pPr marL="0" lvl="3"/>
            <a:r>
              <a:rPr lang="el-GR" sz="2800" b="1" dirty="0" smtClean="0"/>
              <a:t>Σύνδεση με άλλες έρευνες</a:t>
            </a:r>
          </a:p>
          <a:p>
            <a:pPr>
              <a:buFont typeface="Wingdings" pitchFamily="2" charset="2"/>
              <a:buChar char="ü"/>
            </a:pPr>
            <a:r>
              <a:rPr lang="el-GR" dirty="0" smtClean="0"/>
              <a:t>Σκαράκη (2019)         κριτική ερμηνεία πηγών</a:t>
            </a:r>
          </a:p>
          <a:p>
            <a:pPr>
              <a:buFont typeface="Wingdings" pitchFamily="2" charset="2"/>
              <a:buChar char="ü"/>
            </a:pPr>
            <a:r>
              <a:rPr lang="el-GR" dirty="0" smtClean="0"/>
              <a:t>Holmberg (1995)        απλό &amp; κατανοητό περιεχόμενο</a:t>
            </a:r>
          </a:p>
          <a:p>
            <a:pPr>
              <a:buFont typeface="Wingdings" pitchFamily="2" charset="2"/>
              <a:buChar char="ü"/>
            </a:pPr>
            <a:r>
              <a:rPr lang="el-GR" dirty="0" smtClean="0"/>
              <a:t>Μουζακιώτου &amp; Κανονάκη (2015)          πολυσημία</a:t>
            </a:r>
          </a:p>
          <a:p>
            <a:pPr>
              <a:buFont typeface="Wingdings" pitchFamily="2" charset="2"/>
              <a:buChar char="ü"/>
            </a:pPr>
            <a:r>
              <a:rPr lang="el-GR" dirty="0" smtClean="0"/>
              <a:t>Σταυγιαννουδάκη &amp; Καλογιαννάκη (2019)         σαφείς οδηγίες</a:t>
            </a:r>
          </a:p>
          <a:p>
            <a:pPr>
              <a:buFont typeface="Wingdings" pitchFamily="2" charset="2"/>
              <a:buChar char="ü"/>
            </a:pPr>
            <a:r>
              <a:rPr lang="el-GR" dirty="0" smtClean="0"/>
              <a:t>Κοντογεωργάκου, (2022)         δραστηριότητες αλληλεπίδρασης</a:t>
            </a:r>
          </a:p>
          <a:p>
            <a:pPr>
              <a:buFont typeface="Wingdings" pitchFamily="2" charset="2"/>
              <a:buChar char="ü"/>
            </a:pPr>
            <a:r>
              <a:rPr lang="el-GR" dirty="0" smtClean="0"/>
              <a:t>Ινστιτούτου Εκπαιδευτικής Πολιτικής (2020)  &amp; Κουτελιδάκη &amp; Μουζάκη (2022)          σαφής σκοπός &amp; προσδοκώμενα </a:t>
            </a:r>
          </a:p>
          <a:p>
            <a:r>
              <a:rPr lang="el-GR" dirty="0" smtClean="0"/>
              <a:t> </a:t>
            </a:r>
          </a:p>
        </p:txBody>
      </p:sp>
      <p:sp>
        <p:nvSpPr>
          <p:cNvPr id="6" name="5 - Δεξιό βέλος"/>
          <p:cNvSpPr/>
          <p:nvPr/>
        </p:nvSpPr>
        <p:spPr>
          <a:xfrm>
            <a:off x="3419872" y="2132856"/>
            <a:ext cx="504056"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6 - Δεξιό βέλος"/>
          <p:cNvSpPr/>
          <p:nvPr/>
        </p:nvSpPr>
        <p:spPr>
          <a:xfrm>
            <a:off x="3491880" y="2492896"/>
            <a:ext cx="504056"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7 - Δεξιό βέλος"/>
          <p:cNvSpPr/>
          <p:nvPr/>
        </p:nvSpPr>
        <p:spPr>
          <a:xfrm rot="10800000" flipH="1" flipV="1">
            <a:off x="6588224" y="3212976"/>
            <a:ext cx="576064"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        </a:t>
            </a:r>
            <a:endParaRPr lang="en-US" dirty="0"/>
          </a:p>
        </p:txBody>
      </p:sp>
      <p:sp>
        <p:nvSpPr>
          <p:cNvPr id="9" name="8 - Δεξιό βέλος"/>
          <p:cNvSpPr/>
          <p:nvPr/>
        </p:nvSpPr>
        <p:spPr>
          <a:xfrm rot="10800000" flipH="1">
            <a:off x="5652120" y="2852936"/>
            <a:ext cx="576064"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 Δεξιό βέλος"/>
          <p:cNvSpPr/>
          <p:nvPr/>
        </p:nvSpPr>
        <p:spPr>
          <a:xfrm rot="10800000" flipH="1" flipV="1">
            <a:off x="4499992" y="3933056"/>
            <a:ext cx="576064"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        </a:t>
            </a:r>
            <a:endParaRPr lang="en-US" dirty="0"/>
          </a:p>
        </p:txBody>
      </p:sp>
      <p:sp>
        <p:nvSpPr>
          <p:cNvPr id="11" name="10 - Δεξιό βέλος"/>
          <p:cNvSpPr/>
          <p:nvPr/>
        </p:nvSpPr>
        <p:spPr>
          <a:xfrm rot="10800000" flipH="1" flipV="1">
            <a:off x="5220072" y="5085184"/>
            <a:ext cx="576064"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        </a:t>
            </a:r>
            <a:endParaRPr lang="en-US" dirty="0"/>
          </a:p>
        </p:txBody>
      </p:sp>
    </p:spTree>
    <p:extLst>
      <p:ext uri="{BB962C8B-B14F-4D97-AF65-F5344CB8AC3E}">
        <p14:creationId xmlns="" xmlns:p14="http://schemas.microsoft.com/office/powerpoint/2010/main" val="1704983671"/>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20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20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20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20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2000"/>
                                        <p:tgtEl>
                                          <p:spTgt spid="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animEffect transition="in" filter="fade">
                                      <p:cBhvr>
                                        <p:cTn id="47" dur="2000"/>
                                        <p:tgtEl>
                                          <p:spTgt spid="5">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wipe(down)">
                                      <p:cBhvr>
                                        <p:cTn id="52" dur="500"/>
                                        <p:tgtEl>
                                          <p:spTgt spid="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wipe(down)">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wipe(down)">
                                      <p:cBhvr>
                                        <p:cTn id="62" dur="500"/>
                                        <p:tgtEl>
                                          <p:spTgt spid="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8">
                                            <p:bg/>
                                          </p:spTgt>
                                        </p:tgtEl>
                                        <p:attrNameLst>
                                          <p:attrName>style.visibility</p:attrName>
                                        </p:attrNameLst>
                                      </p:cBhvr>
                                      <p:to>
                                        <p:strVal val="visible"/>
                                      </p:to>
                                    </p:set>
                                    <p:animEffect transition="in" filter="fade">
                                      <p:cBhvr>
                                        <p:cTn id="67" dur="2000"/>
                                        <p:tgtEl>
                                          <p:spTgt spid="8">
                                            <p:bg/>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8">
                                            <p:txEl>
                                              <p:pRg st="0" end="0"/>
                                            </p:txEl>
                                          </p:spTgt>
                                        </p:tgtEl>
                                        <p:attrNameLst>
                                          <p:attrName>style.visibility</p:attrName>
                                        </p:attrNameLst>
                                      </p:cBhvr>
                                      <p:to>
                                        <p:strVal val="visible"/>
                                      </p:to>
                                    </p:set>
                                    <p:animEffect transition="in" filter="fade">
                                      <p:cBhvr>
                                        <p:cTn id="72" dur="2000"/>
                                        <p:tgtEl>
                                          <p:spTgt spid="8">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0">
                                            <p:bg/>
                                          </p:spTgt>
                                        </p:tgtEl>
                                        <p:attrNameLst>
                                          <p:attrName>style.visibility</p:attrName>
                                        </p:attrNameLst>
                                      </p:cBhvr>
                                      <p:to>
                                        <p:strVal val="visible"/>
                                      </p:to>
                                    </p:set>
                                    <p:animEffect transition="in" filter="fade">
                                      <p:cBhvr>
                                        <p:cTn id="77" dur="2000"/>
                                        <p:tgtEl>
                                          <p:spTgt spid="10">
                                            <p:bg/>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0">
                                            <p:txEl>
                                              <p:pRg st="0" end="0"/>
                                            </p:txEl>
                                          </p:spTgt>
                                        </p:tgtEl>
                                        <p:attrNameLst>
                                          <p:attrName>style.visibility</p:attrName>
                                        </p:attrNameLst>
                                      </p:cBhvr>
                                      <p:to>
                                        <p:strVal val="visible"/>
                                      </p:to>
                                    </p:set>
                                    <p:animEffect transition="in" filter="fade">
                                      <p:cBhvr>
                                        <p:cTn id="82" dur="2000"/>
                                        <p:tgtEl>
                                          <p:spTgt spid="10">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1">
                                            <p:bg/>
                                          </p:spTgt>
                                        </p:tgtEl>
                                        <p:attrNameLst>
                                          <p:attrName>style.visibility</p:attrName>
                                        </p:attrNameLst>
                                      </p:cBhvr>
                                      <p:to>
                                        <p:strVal val="visible"/>
                                      </p:to>
                                    </p:set>
                                    <p:animEffect transition="in" filter="fade">
                                      <p:cBhvr>
                                        <p:cTn id="87" dur="2000"/>
                                        <p:tgtEl>
                                          <p:spTgt spid="11">
                                            <p:bg/>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1">
                                            <p:txEl>
                                              <p:pRg st="0" end="0"/>
                                            </p:txEl>
                                          </p:spTgt>
                                        </p:tgtEl>
                                        <p:attrNameLst>
                                          <p:attrName>style.visibility</p:attrName>
                                        </p:attrNameLst>
                                      </p:cBhvr>
                                      <p:to>
                                        <p:strVal val="visible"/>
                                      </p:to>
                                    </p:set>
                                    <p:animEffect transition="in" filter="fade">
                                      <p:cBhvr>
                                        <p:cTn id="92" dur="2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P spid="6" grpId="0" animBg="1"/>
      <p:bldP spid="7" grpId="0" animBg="1"/>
      <p:bldP spid="8" grpId="0" build="p" animBg="1"/>
      <p:bldP spid="9" grpId="0" animBg="1"/>
      <p:bldP spid="10" grpId="0" build="p" animBg="1"/>
      <p:bldP spid="11"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683568" y="1412776"/>
            <a:ext cx="7886700" cy="4351338"/>
          </a:xfrm>
        </p:spPr>
        <p:txBody>
          <a:bodyPr>
            <a:normAutofit fontScale="77500" lnSpcReduction="20000"/>
          </a:bodyPr>
          <a:lstStyle/>
          <a:p>
            <a:pPr>
              <a:buFont typeface="Wingdings" pitchFamily="2" charset="2"/>
              <a:buChar char="ü"/>
            </a:pPr>
            <a:r>
              <a:rPr lang="el-GR" sz="3400" dirty="0" smtClean="0">
                <a:latin typeface="Times New Roman" pitchFamily="18" charset="0"/>
                <a:cs typeface="Times New Roman" pitchFamily="18" charset="0"/>
              </a:rPr>
              <a:t>Δείγμα ευκολίας                 όχι γενίκευση</a:t>
            </a:r>
          </a:p>
          <a:p>
            <a:pPr>
              <a:buFont typeface="Wingdings" pitchFamily="2" charset="2"/>
              <a:buChar char="ü"/>
            </a:pPr>
            <a:r>
              <a:rPr lang="el-GR" sz="3400" dirty="0" smtClean="0">
                <a:latin typeface="Times New Roman" pitchFamily="18" charset="0"/>
                <a:cs typeface="Times New Roman" pitchFamily="18" charset="0"/>
              </a:rPr>
              <a:t>Πραγματοποιήθηκε μόνο η διαμορφωτική αξιολόγηση του Ε.Υ. </a:t>
            </a:r>
          </a:p>
          <a:p>
            <a:pPr>
              <a:buFont typeface="Wingdings" pitchFamily="2" charset="2"/>
              <a:buChar char="ü"/>
            </a:pPr>
            <a:r>
              <a:rPr lang="el-GR" sz="3400" dirty="0" smtClean="0">
                <a:latin typeface="Times New Roman" pitchFamily="18" charset="0"/>
                <a:cs typeface="Times New Roman" pitchFamily="18" charset="0"/>
              </a:rPr>
              <a:t>Δεν έχει ελεγχθεί η εγκυρότητα του ερωτηματολογίου</a:t>
            </a:r>
          </a:p>
          <a:p>
            <a:pPr>
              <a:buFont typeface="Wingdings" pitchFamily="2" charset="2"/>
              <a:buChar char="ü"/>
            </a:pPr>
            <a:r>
              <a:rPr lang="el-GR" sz="3400" dirty="0" smtClean="0">
                <a:latin typeface="Times New Roman" pitchFamily="18" charset="0"/>
                <a:cs typeface="Times New Roman" pitchFamily="18" charset="0"/>
              </a:rPr>
              <a:t> Τα μέλη των δειγμάτων είναι θετικά προσκείμενα προς  την ερευνήτρια</a:t>
            </a:r>
            <a:endParaRPr lang="en-US" sz="3400" dirty="0" smtClean="0">
              <a:latin typeface="Times New Roman" pitchFamily="18" charset="0"/>
              <a:cs typeface="Times New Roman" pitchFamily="18" charset="0"/>
            </a:endParaRPr>
          </a:p>
          <a:p>
            <a:endParaRPr lang="en-US" dirty="0"/>
          </a:p>
        </p:txBody>
      </p:sp>
      <p:sp>
        <p:nvSpPr>
          <p:cNvPr id="3" name="2 - Τίτλος"/>
          <p:cNvSpPr>
            <a:spLocks noGrp="1"/>
          </p:cNvSpPr>
          <p:nvPr>
            <p:ph type="title"/>
          </p:nvPr>
        </p:nvSpPr>
        <p:spPr/>
        <p:txBody>
          <a:bodyPr>
            <a:normAutofit/>
          </a:bodyPr>
          <a:lstStyle/>
          <a:p>
            <a:r>
              <a:rPr lang="el-GR" sz="3600" dirty="0" smtClean="0"/>
              <a:t>5.6 Περιορισμοί</a:t>
            </a:r>
            <a:endParaRPr lang="en-US" sz="3600" dirty="0"/>
          </a:p>
        </p:txBody>
      </p:sp>
      <p:sp>
        <p:nvSpPr>
          <p:cNvPr id="4" name="3 - Δεξιό βέλος"/>
          <p:cNvSpPr/>
          <p:nvPr/>
        </p:nvSpPr>
        <p:spPr>
          <a:xfrm>
            <a:off x="3563888" y="1628800"/>
            <a:ext cx="86409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a:t>
            </a:r>
            <a:r>
              <a:rPr lang="el-GR" sz="3600" dirty="0" smtClean="0"/>
              <a:t>διπλωματικής</a:t>
            </a:r>
            <a:endParaRPr lang="el-GR" sz="3600" b="1" dirty="0"/>
          </a:p>
        </p:txBody>
      </p:sp>
      <p:sp>
        <p:nvSpPr>
          <p:cNvPr id="4" name="9 - Ορθογώνιο"/>
          <p:cNvSpPr/>
          <p:nvPr/>
        </p:nvSpPr>
        <p:spPr>
          <a:xfrm>
            <a:off x="899592" y="2276872"/>
            <a:ext cx="7848872" cy="1631216"/>
          </a:xfrm>
          <a:prstGeom prst="rect">
            <a:avLst/>
          </a:prstGeom>
        </p:spPr>
        <p:txBody>
          <a:bodyPr wrap="square">
            <a:spAutoFit/>
          </a:bodyPr>
          <a:lstStyle/>
          <a:p>
            <a:pPr marL="514350" indent="-514350"/>
            <a:r>
              <a:rPr lang="el-GR" sz="2800" b="1" u="sng" dirty="0" smtClean="0"/>
              <a:t>Αιτίες</a:t>
            </a:r>
          </a:p>
          <a:p>
            <a:pPr marL="514350" indent="-514350">
              <a:buAutoNum type="arabicPeriod"/>
            </a:pPr>
            <a:r>
              <a:rPr lang="el-GR" dirty="0" smtClean="0"/>
              <a:t>Αυξημένη ανάγκη ΕξΑΕ</a:t>
            </a:r>
          </a:p>
          <a:p>
            <a:pPr marL="514350" indent="-514350">
              <a:buAutoNum type="arabicPeriod"/>
            </a:pPr>
            <a:r>
              <a:rPr lang="el-GR" dirty="0" smtClean="0"/>
              <a:t>Δυσκολίες Μαθητών σε Γραπτό Λόγο</a:t>
            </a:r>
          </a:p>
          <a:p>
            <a:pPr marL="514350" indent="-514350">
              <a:buAutoNum type="arabicPeriod"/>
            </a:pPr>
            <a:r>
              <a:rPr lang="el-GR" dirty="0" smtClean="0"/>
              <a:t>Απουσία Ψηφιακού Μαθήματος</a:t>
            </a:r>
            <a:endParaRPr lang="el-GR" dirty="0"/>
          </a:p>
        </p:txBody>
      </p:sp>
    </p:spTree>
    <p:extLst>
      <p:ext uri="{BB962C8B-B14F-4D97-AF65-F5344CB8AC3E}">
        <p14:creationId xmlns="" xmlns:p14="http://schemas.microsoft.com/office/powerpoint/2010/main" val="2790992926"/>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683568" y="1412776"/>
            <a:ext cx="7886700" cy="4351338"/>
          </a:xfrm>
        </p:spPr>
        <p:txBody>
          <a:bodyPr>
            <a:normAutofit/>
          </a:bodyPr>
          <a:lstStyle/>
          <a:p>
            <a:r>
              <a:rPr lang="el-GR" sz="2400" dirty="0" smtClean="0">
                <a:latin typeface="Times New Roman" pitchFamily="18" charset="0"/>
                <a:cs typeface="Times New Roman" pitchFamily="18" charset="0"/>
              </a:rPr>
              <a:t>Βελτίωση και τελική αξιολόγηση</a:t>
            </a:r>
          </a:p>
          <a:p>
            <a:r>
              <a:rPr lang="el-GR" sz="2400" dirty="0" smtClean="0">
                <a:latin typeface="Times New Roman" pitchFamily="18" charset="0"/>
                <a:cs typeface="Times New Roman" pitchFamily="18" charset="0"/>
              </a:rPr>
              <a:t>Εκτενέστερη έρευνα           </a:t>
            </a:r>
            <a:r>
              <a:rPr lang="el-GR" sz="2400" dirty="0" smtClean="0">
                <a:latin typeface="Times New Roman" pitchFamily="18" charset="0"/>
                <a:cs typeface="Times New Roman" pitchFamily="18" charset="0"/>
              </a:rPr>
              <a:t>μεταγνωστικές </a:t>
            </a:r>
            <a:r>
              <a:rPr lang="el-GR" sz="2400" dirty="0" smtClean="0">
                <a:latin typeface="Times New Roman" pitchFamily="18" charset="0"/>
                <a:cs typeface="Times New Roman" pitchFamily="18" charset="0"/>
              </a:rPr>
              <a:t>δεξιότητες </a:t>
            </a:r>
            <a:r>
              <a:rPr lang="en-US" sz="2400" dirty="0" smtClean="0">
                <a:latin typeface="Times New Roman" pitchFamily="18" charset="0"/>
                <a:cs typeface="Times New Roman" pitchFamily="18" charset="0"/>
              </a:rPr>
              <a:t>me</a:t>
            </a:r>
            <a:r>
              <a:rPr lang="el-GR"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ημι-πειραματικό </a:t>
            </a:r>
            <a:r>
              <a:rPr lang="el-GR" sz="2400" dirty="0" smtClean="0">
                <a:latin typeface="Times New Roman" pitchFamily="18" charset="0"/>
                <a:cs typeface="Times New Roman" pitchFamily="18" charset="0"/>
              </a:rPr>
              <a:t>μοντέλο σε </a:t>
            </a:r>
            <a:r>
              <a:rPr lang="el-GR" sz="2400" dirty="0" smtClean="0">
                <a:latin typeface="Times New Roman" pitchFamily="18" charset="0"/>
                <a:cs typeface="Times New Roman" pitchFamily="18" charset="0"/>
              </a:rPr>
              <a:t>δύο ισοδύναμες ομάδες</a:t>
            </a:r>
            <a:r>
              <a:rPr lang="el-GR"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p:txBody>
      </p:sp>
      <p:sp>
        <p:nvSpPr>
          <p:cNvPr id="3" name="2 - Τίτλος"/>
          <p:cNvSpPr>
            <a:spLocks noGrp="1"/>
          </p:cNvSpPr>
          <p:nvPr>
            <p:ph type="title"/>
          </p:nvPr>
        </p:nvSpPr>
        <p:spPr/>
        <p:txBody>
          <a:bodyPr>
            <a:normAutofit/>
          </a:bodyPr>
          <a:lstStyle/>
          <a:p>
            <a:r>
              <a:rPr lang="el-GR" sz="3600" dirty="0" smtClean="0">
                <a:cs typeface="Times New Roman" pitchFamily="18" charset="0"/>
              </a:rPr>
              <a:t>5.7 Προτάσεις</a:t>
            </a:r>
            <a:endParaRPr lang="en-US" sz="3600" dirty="0">
              <a:cs typeface="Times New Roman" pitchFamily="18" charset="0"/>
            </a:endParaRPr>
          </a:p>
        </p:txBody>
      </p:sp>
      <p:sp>
        <p:nvSpPr>
          <p:cNvPr id="5" name="4 - Δεξιό βέλος"/>
          <p:cNvSpPr/>
          <p:nvPr/>
        </p:nvSpPr>
        <p:spPr>
          <a:xfrm>
            <a:off x="3491880" y="2276872"/>
            <a:ext cx="72008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itchFamily="18" charset="0"/>
              <a:cs typeface="Times New Roman" pitchFamily="18" charset="0"/>
            </a:endParaRPr>
          </a:p>
        </p:txBody>
      </p:sp>
    </p:spTree>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477641" y="2852936"/>
            <a:ext cx="7632848" cy="584775"/>
          </a:xfrm>
          <a:prstGeom prst="rect">
            <a:avLst/>
          </a:prstGeom>
        </p:spPr>
        <p:txBody>
          <a:bodyPr wrap="square">
            <a:spAutoFit/>
          </a:bodyPr>
          <a:lstStyle/>
          <a:p>
            <a:r>
              <a:rPr lang="el-GR" sz="3200" dirty="0"/>
              <a:t>Σας ευχαριστώ για την προσοχή </a:t>
            </a:r>
            <a:r>
              <a:rPr lang="el-GR" sz="3200" dirty="0" smtClean="0"/>
              <a:t>σας</a:t>
            </a:r>
            <a:r>
              <a:rPr lang="en-US" sz="3200" dirty="0" smtClean="0"/>
              <a:t>!</a:t>
            </a:r>
            <a:endParaRPr lang="el-GR" sz="3200" dirty="0"/>
          </a:p>
        </p:txBody>
      </p:sp>
    </p:spTree>
    <p:extLst>
      <p:ext uri="{BB962C8B-B14F-4D97-AF65-F5344CB8AC3E}">
        <p14:creationId xmlns="" xmlns:p14="http://schemas.microsoft.com/office/powerpoint/2010/main" val="1026120844"/>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a:t>
            </a:r>
            <a:r>
              <a:rPr lang="el-GR" sz="3600" dirty="0" smtClean="0"/>
              <a:t>διπλωματικής</a:t>
            </a:r>
            <a:endParaRPr lang="el-GR" sz="3600" b="1" dirty="0"/>
          </a:p>
        </p:txBody>
      </p:sp>
      <p:sp>
        <p:nvSpPr>
          <p:cNvPr id="4" name="9 - Ορθογώνιο"/>
          <p:cNvSpPr/>
          <p:nvPr/>
        </p:nvSpPr>
        <p:spPr>
          <a:xfrm>
            <a:off x="899592" y="2276872"/>
            <a:ext cx="7848872" cy="2739211"/>
          </a:xfrm>
          <a:prstGeom prst="rect">
            <a:avLst/>
          </a:prstGeom>
        </p:spPr>
        <p:txBody>
          <a:bodyPr wrap="square">
            <a:spAutoFit/>
          </a:bodyPr>
          <a:lstStyle/>
          <a:p>
            <a:pPr marL="514350" indent="-514350"/>
            <a:r>
              <a:rPr lang="el-GR" sz="2800" b="1" dirty="0" smtClean="0"/>
              <a:t>Εκπαιδευτική εφαρμογή</a:t>
            </a:r>
          </a:p>
          <a:p>
            <a:pPr marL="514350" indent="-514350">
              <a:buAutoNum type="arabicPeriod"/>
            </a:pPr>
            <a:r>
              <a:rPr lang="el-GR" dirty="0" smtClean="0"/>
              <a:t>Διαδικτυακή μάθηση</a:t>
            </a:r>
          </a:p>
          <a:p>
            <a:pPr marL="514350" indent="-514350">
              <a:buAutoNum type="arabicPeriod"/>
            </a:pPr>
            <a:r>
              <a:rPr lang="el-GR" dirty="0" smtClean="0"/>
              <a:t>Αυτόνομη σχολική ΕξΑΕ</a:t>
            </a:r>
          </a:p>
          <a:p>
            <a:pPr marL="514350" indent="-514350">
              <a:buAutoNum type="arabicPeriod"/>
            </a:pPr>
            <a:r>
              <a:rPr lang="el-GR" dirty="0" smtClean="0"/>
              <a:t>Συμπληρωματική σχολική ΕξΑΕ</a:t>
            </a:r>
          </a:p>
          <a:p>
            <a:pPr marL="514350" indent="-514350">
              <a:buAutoNum type="arabicPeriod"/>
            </a:pPr>
            <a:r>
              <a:rPr lang="el-GR" dirty="0" smtClean="0"/>
              <a:t>Ως διδακτικό εργαλείο</a:t>
            </a:r>
          </a:p>
          <a:p>
            <a:pPr marL="514350" indent="-514350">
              <a:buAutoNum type="arabicPeriod"/>
            </a:pPr>
            <a:r>
              <a:rPr lang="el-GR" dirty="0" smtClean="0"/>
              <a:t>Μεταγνωστικές δεξιότητες</a:t>
            </a:r>
          </a:p>
          <a:p>
            <a:pPr marL="514350" indent="-514350">
              <a:buAutoNum type="arabicPeriod"/>
            </a:pPr>
            <a:r>
              <a:rPr lang="el-GR" dirty="0" smtClean="0"/>
              <a:t>Οδηγός έρευνας</a:t>
            </a:r>
            <a:endParaRPr lang="el-GR" dirty="0"/>
          </a:p>
        </p:txBody>
      </p:sp>
    </p:spTree>
    <p:extLst>
      <p:ext uri="{BB962C8B-B14F-4D97-AF65-F5344CB8AC3E}">
        <p14:creationId xmlns="" xmlns:p14="http://schemas.microsoft.com/office/powerpoint/2010/main" val="2790992926"/>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wipe(down)">
                                      <p:cBhvr>
                                        <p:cTn id="4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3. Ερευνητικά </a:t>
            </a:r>
            <a:r>
              <a:rPr lang="el-GR" sz="3600" dirty="0" smtClean="0"/>
              <a:t>Ερωτήματα</a:t>
            </a:r>
            <a:endParaRPr lang="el-GR" sz="4000" b="1" dirty="0"/>
          </a:p>
        </p:txBody>
      </p:sp>
      <p:sp>
        <p:nvSpPr>
          <p:cNvPr id="4" name="9 - Ορθογώνιο"/>
          <p:cNvSpPr/>
          <p:nvPr/>
        </p:nvSpPr>
        <p:spPr>
          <a:xfrm>
            <a:off x="827584" y="1556792"/>
            <a:ext cx="8316416" cy="2492990"/>
          </a:xfrm>
          <a:prstGeom prst="rect">
            <a:avLst/>
          </a:prstGeom>
        </p:spPr>
        <p:txBody>
          <a:bodyPr wrap="square">
            <a:spAutoFit/>
          </a:bodyPr>
          <a:lstStyle/>
          <a:p>
            <a:r>
              <a:rPr lang="el-GR" sz="2800" b="1" u="sng" dirty="0" smtClean="0"/>
              <a:t>1</a:t>
            </a:r>
            <a:r>
              <a:rPr lang="el-GR" sz="2800" b="1" u="sng" baseline="30000" dirty="0" smtClean="0"/>
              <a:t>η</a:t>
            </a:r>
            <a:r>
              <a:rPr lang="el-GR" sz="2800" b="1" u="sng" dirty="0" smtClean="0"/>
              <a:t> Έρευνα:</a:t>
            </a:r>
          </a:p>
          <a:p>
            <a:pPr algn="just"/>
            <a:r>
              <a:rPr lang="el-GR" u="sng" dirty="0" smtClean="0"/>
              <a:t>1</a:t>
            </a:r>
            <a:r>
              <a:rPr lang="el-GR" u="sng" baseline="30000" dirty="0" smtClean="0"/>
              <a:t>ο</a:t>
            </a:r>
            <a:r>
              <a:rPr lang="el-GR" dirty="0" smtClean="0"/>
              <a:t>: Το </a:t>
            </a:r>
            <a:r>
              <a:rPr lang="en-US" dirty="0" smtClean="0"/>
              <a:t>E.Y.</a:t>
            </a:r>
            <a:r>
              <a:rPr lang="el-GR" dirty="0" smtClean="0"/>
              <a:t> διέπεται από τις αρχές και τη μεθοδολογία της ΕξΑΕ</a:t>
            </a:r>
            <a:r>
              <a:rPr lang="el-GR" dirty="0" smtClean="0"/>
              <a:t>;</a:t>
            </a:r>
            <a:endParaRPr lang="en-US" dirty="0" smtClean="0"/>
          </a:p>
          <a:p>
            <a:pPr algn="just"/>
            <a:endParaRPr lang="el-GR" dirty="0" smtClean="0"/>
          </a:p>
          <a:p>
            <a:pPr algn="just"/>
            <a:r>
              <a:rPr lang="el-GR" u="sng" dirty="0" smtClean="0"/>
              <a:t>2</a:t>
            </a:r>
            <a:r>
              <a:rPr lang="el-GR" u="sng" baseline="30000" dirty="0" smtClean="0"/>
              <a:t>ο</a:t>
            </a:r>
            <a:r>
              <a:rPr lang="el-GR" u="sng" dirty="0" smtClean="0"/>
              <a:t>:</a:t>
            </a:r>
            <a:r>
              <a:rPr lang="el-GR" dirty="0" smtClean="0"/>
              <a:t> Το Ε.Υ. έχει δημιουργηθεί σύμφωνα με τις  αρχές της Πολυμεσικής Μάθησης;</a:t>
            </a:r>
            <a:endParaRPr lang="en-US" dirty="0" smtClean="0"/>
          </a:p>
          <a:p>
            <a:pPr algn="just"/>
            <a:endParaRPr lang="en-US" sz="3200" dirty="0" smtClean="0"/>
          </a:p>
        </p:txBody>
      </p:sp>
    </p:spTree>
    <p:extLst>
      <p:ext uri="{BB962C8B-B14F-4D97-AF65-F5344CB8AC3E}">
        <p14:creationId xmlns="" xmlns:p14="http://schemas.microsoft.com/office/powerpoint/2010/main" val="1538920152"/>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20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down)">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3. Ερευνητικά </a:t>
            </a:r>
            <a:r>
              <a:rPr lang="el-GR" sz="3600" dirty="0" smtClean="0"/>
              <a:t>Ερωτήματα</a:t>
            </a:r>
            <a:endParaRPr lang="el-GR" sz="4000" b="1" dirty="0"/>
          </a:p>
        </p:txBody>
      </p:sp>
      <p:sp>
        <p:nvSpPr>
          <p:cNvPr id="4" name="9 - Ορθογώνιο"/>
          <p:cNvSpPr/>
          <p:nvPr/>
        </p:nvSpPr>
        <p:spPr>
          <a:xfrm>
            <a:off x="827584" y="1556792"/>
            <a:ext cx="7632848" cy="892552"/>
          </a:xfrm>
          <a:prstGeom prst="rect">
            <a:avLst/>
          </a:prstGeom>
        </p:spPr>
        <p:txBody>
          <a:bodyPr wrap="square">
            <a:spAutoFit/>
          </a:bodyPr>
          <a:lstStyle/>
          <a:p>
            <a:r>
              <a:rPr lang="el-GR" sz="2800" b="1" u="sng" dirty="0" smtClean="0"/>
              <a:t>2</a:t>
            </a:r>
            <a:r>
              <a:rPr lang="el-GR" sz="2800" b="1" u="sng" baseline="30000" dirty="0" smtClean="0"/>
              <a:t>η</a:t>
            </a:r>
            <a:r>
              <a:rPr lang="el-GR" sz="2800" b="1" u="sng" dirty="0" smtClean="0"/>
              <a:t> Έρευνα:</a:t>
            </a:r>
            <a:endParaRPr lang="en-US" sz="2800" b="1" u="sng" dirty="0" smtClean="0"/>
          </a:p>
          <a:p>
            <a:r>
              <a:rPr lang="el-GR" dirty="0" smtClean="0"/>
              <a:t>Ποιες είναι οι απόψεις των μαθητών για το Ε.Υ. </a:t>
            </a:r>
            <a:r>
              <a:rPr lang="el-GR" dirty="0" smtClean="0"/>
              <a:t>;</a:t>
            </a:r>
            <a:endParaRPr lang="el-GR" dirty="0" smtClean="0"/>
          </a:p>
        </p:txBody>
      </p:sp>
    </p:spTree>
    <p:extLst>
      <p:ext uri="{BB962C8B-B14F-4D97-AF65-F5344CB8AC3E}">
        <p14:creationId xmlns="" xmlns:p14="http://schemas.microsoft.com/office/powerpoint/2010/main" val="1538920152"/>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Δομή της </a:t>
            </a:r>
            <a:r>
              <a:rPr lang="el-GR" sz="3600" dirty="0" smtClean="0"/>
              <a:t>εργασίας</a:t>
            </a:r>
            <a:endParaRPr lang="el-GR" sz="3600" b="1" dirty="0"/>
          </a:p>
        </p:txBody>
      </p:sp>
      <p:sp>
        <p:nvSpPr>
          <p:cNvPr id="4" name="9 - Ορθογώνιο"/>
          <p:cNvSpPr/>
          <p:nvPr/>
        </p:nvSpPr>
        <p:spPr>
          <a:xfrm>
            <a:off x="827584" y="1556792"/>
            <a:ext cx="6840760" cy="4585871"/>
          </a:xfrm>
          <a:prstGeom prst="rect">
            <a:avLst/>
          </a:prstGeom>
        </p:spPr>
        <p:txBody>
          <a:bodyPr wrap="square">
            <a:spAutoFit/>
          </a:bodyPr>
          <a:lstStyle/>
          <a:p>
            <a:pPr>
              <a:buFont typeface="Wingdings" pitchFamily="2" charset="2"/>
              <a:buChar char="ü"/>
            </a:pPr>
            <a:r>
              <a:rPr lang="el-GR" sz="2800" dirty="0" smtClean="0"/>
              <a:t>Θεωρητικό Πλαίσιο</a:t>
            </a:r>
          </a:p>
          <a:p>
            <a:pPr>
              <a:buFont typeface="Wingdings" pitchFamily="2" charset="2"/>
              <a:buChar char="ü"/>
            </a:pPr>
            <a:r>
              <a:rPr lang="el-GR" sz="2800" dirty="0" smtClean="0"/>
              <a:t>Παραγόμενο Εκπαιδευτικό Υλικό</a:t>
            </a:r>
          </a:p>
          <a:p>
            <a:pPr>
              <a:buFont typeface="Wingdings" pitchFamily="2" charset="2"/>
              <a:buChar char="ü"/>
            </a:pPr>
            <a:r>
              <a:rPr lang="el-GR" sz="2800" dirty="0" smtClean="0"/>
              <a:t>Μεθοδολογία</a:t>
            </a:r>
          </a:p>
          <a:p>
            <a:pPr>
              <a:buFont typeface="Wingdings" pitchFamily="2" charset="2"/>
              <a:buChar char="ü"/>
            </a:pPr>
            <a:r>
              <a:rPr lang="el-GR" sz="2800" dirty="0" smtClean="0"/>
              <a:t>Αποτελέσματα</a:t>
            </a:r>
          </a:p>
          <a:p>
            <a:pPr>
              <a:buFont typeface="Wingdings" pitchFamily="2" charset="2"/>
              <a:buChar char="ü"/>
            </a:pPr>
            <a:r>
              <a:rPr lang="el-GR" sz="2800" dirty="0" smtClean="0"/>
              <a:t>Συμπεράσματα</a:t>
            </a:r>
          </a:p>
          <a:p>
            <a:pPr>
              <a:buFont typeface="Wingdings" pitchFamily="2" charset="2"/>
              <a:buChar char="ü"/>
            </a:pPr>
            <a:r>
              <a:rPr lang="el-GR" sz="2800" dirty="0" smtClean="0"/>
              <a:t>Περιορισμοί</a:t>
            </a:r>
          </a:p>
          <a:p>
            <a:pPr>
              <a:buFont typeface="Wingdings" pitchFamily="2" charset="2"/>
              <a:buChar char="ü"/>
            </a:pPr>
            <a:r>
              <a:rPr lang="el-GR" sz="2800" dirty="0" smtClean="0"/>
              <a:t>Προτάσεις</a:t>
            </a:r>
          </a:p>
          <a:p>
            <a:pPr>
              <a:buFont typeface="Arial" pitchFamily="34" charset="0"/>
              <a:buChar char="•"/>
            </a:pPr>
            <a:endParaRPr lang="el-GR" sz="3200" dirty="0" smtClean="0"/>
          </a:p>
          <a:p>
            <a:pPr>
              <a:buFont typeface="Arial" pitchFamily="34" charset="0"/>
              <a:buChar char="•"/>
            </a:pPr>
            <a:endParaRPr lang="el-GR" sz="3200" dirty="0" smtClean="0"/>
          </a:p>
          <a:p>
            <a:pPr>
              <a:buFont typeface="Arial" pitchFamily="34" charset="0"/>
              <a:buChar char="•"/>
            </a:pPr>
            <a:endParaRPr lang="el-GR" sz="3200" dirty="0"/>
          </a:p>
        </p:txBody>
      </p:sp>
    </p:spTree>
    <p:extLst>
      <p:ext uri="{BB962C8B-B14F-4D97-AF65-F5344CB8AC3E}">
        <p14:creationId xmlns="" xmlns:p14="http://schemas.microsoft.com/office/powerpoint/2010/main" val="1368895231"/>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2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20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fade">
                                      <p:cBhvr>
                                        <p:cTn id="37" dur="20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fade">
                                      <p:cBhvr>
                                        <p:cTn id="42"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5.1 </a:t>
            </a:r>
            <a:r>
              <a:rPr lang="el-GR" sz="3600" dirty="0"/>
              <a:t>Θεωρητικό </a:t>
            </a:r>
            <a:r>
              <a:rPr lang="el-GR" sz="3600" dirty="0" smtClean="0"/>
              <a:t>Πλαίσιο</a:t>
            </a:r>
            <a:endParaRPr lang="el-GR" sz="3600" b="1" dirty="0"/>
          </a:p>
        </p:txBody>
      </p:sp>
      <p:sp>
        <p:nvSpPr>
          <p:cNvPr id="4" name="9 - Ορθογώνιο"/>
          <p:cNvSpPr/>
          <p:nvPr/>
        </p:nvSpPr>
        <p:spPr>
          <a:xfrm>
            <a:off x="827584" y="1556792"/>
            <a:ext cx="6840760" cy="2677656"/>
          </a:xfrm>
          <a:prstGeom prst="rect">
            <a:avLst/>
          </a:prstGeom>
        </p:spPr>
        <p:txBody>
          <a:bodyPr wrap="square">
            <a:spAutoFit/>
          </a:bodyPr>
          <a:lstStyle/>
          <a:p>
            <a:pPr marL="514350" indent="-514350">
              <a:buFont typeface="+mj-lt"/>
              <a:buAutoNum type="arabicPeriod"/>
            </a:pPr>
            <a:r>
              <a:rPr lang="el-GR" sz="2800" dirty="0" smtClean="0"/>
              <a:t>Εξ Αποστάσεως Εκπαίδευση</a:t>
            </a:r>
          </a:p>
          <a:p>
            <a:pPr marL="514350" indent="-514350">
              <a:buFont typeface="+mj-lt"/>
              <a:buAutoNum type="arabicPeriod"/>
            </a:pPr>
            <a:r>
              <a:rPr lang="el-GR" sz="2800" dirty="0" smtClean="0"/>
              <a:t>Θεωρίες ΕξΑΕ</a:t>
            </a:r>
          </a:p>
          <a:p>
            <a:pPr marL="514350" indent="-514350">
              <a:buFont typeface="+mj-lt"/>
              <a:buAutoNum type="arabicPeriod"/>
            </a:pPr>
            <a:r>
              <a:rPr lang="el-GR" sz="2800" dirty="0" smtClean="0"/>
              <a:t>Χαρακτηριστικά ΕξΑΕ</a:t>
            </a:r>
          </a:p>
          <a:p>
            <a:pPr marL="514350" indent="-514350">
              <a:buFont typeface="+mj-lt"/>
              <a:buAutoNum type="arabicPeriod"/>
            </a:pPr>
            <a:r>
              <a:rPr lang="el-GR" sz="2800" dirty="0" smtClean="0"/>
              <a:t>Σχολική ΕξΑΕ</a:t>
            </a:r>
          </a:p>
          <a:p>
            <a:pPr marL="514350" indent="-514350">
              <a:buFont typeface="+mj-lt"/>
              <a:buAutoNum type="arabicPeriod"/>
            </a:pPr>
            <a:r>
              <a:rPr lang="el-GR" sz="2800" dirty="0" smtClean="0"/>
              <a:t>Μεταγνωστικές Δεξιότητες</a:t>
            </a:r>
          </a:p>
          <a:p>
            <a:pPr marL="514350" indent="-514350">
              <a:buFont typeface="+mj-lt"/>
              <a:buAutoNum type="arabicPeriod"/>
            </a:pPr>
            <a:r>
              <a:rPr lang="el-GR" sz="2800" dirty="0" smtClean="0"/>
              <a:t>Περιγραφικό Κείμενο</a:t>
            </a:r>
            <a:endParaRPr lang="el-GR" sz="2800" dirty="0"/>
          </a:p>
        </p:txBody>
      </p:sp>
    </p:spTree>
    <p:extLst>
      <p:ext uri="{BB962C8B-B14F-4D97-AF65-F5344CB8AC3E}">
        <p14:creationId xmlns="" xmlns:p14="http://schemas.microsoft.com/office/powerpoint/2010/main" val="3581669255"/>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2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20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fade">
                                      <p:cBhvr>
                                        <p:cTn id="37" dur="2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5.1. </a:t>
            </a:r>
            <a:r>
              <a:rPr lang="el-GR" sz="3600" dirty="0"/>
              <a:t>Θεωρητικό </a:t>
            </a:r>
            <a:r>
              <a:rPr lang="el-GR" sz="3600" dirty="0" smtClean="0"/>
              <a:t>Πλαίσιο</a:t>
            </a:r>
            <a:endParaRPr lang="el-GR" sz="3600" b="1" dirty="0"/>
          </a:p>
        </p:txBody>
      </p:sp>
      <p:sp>
        <p:nvSpPr>
          <p:cNvPr id="4" name="9 - Ορθογώνιο"/>
          <p:cNvSpPr/>
          <p:nvPr/>
        </p:nvSpPr>
        <p:spPr>
          <a:xfrm>
            <a:off x="827584" y="1556793"/>
            <a:ext cx="6840760" cy="3293209"/>
          </a:xfrm>
          <a:prstGeom prst="rect">
            <a:avLst/>
          </a:prstGeom>
        </p:spPr>
        <p:txBody>
          <a:bodyPr wrap="square">
            <a:spAutoFit/>
          </a:bodyPr>
          <a:lstStyle/>
          <a:p>
            <a:pPr marL="514350" indent="-514350">
              <a:buAutoNum type="arabicPeriod"/>
            </a:pPr>
            <a:r>
              <a:rPr lang="el-GR" sz="2800" b="1" u="sng" dirty="0" smtClean="0"/>
              <a:t>Εξ Αποστάσεως Εκπαίδευση</a:t>
            </a:r>
            <a:r>
              <a:rPr lang="el-GR" sz="3200" b="1" dirty="0" smtClean="0"/>
              <a:t>:</a:t>
            </a:r>
          </a:p>
          <a:p>
            <a:pPr marL="514350" indent="-514350"/>
            <a:r>
              <a:rPr lang="el-GR" dirty="0" smtClean="0"/>
              <a:t>α) απόσταση διδάσκοντος – εκπαιδευόμενου</a:t>
            </a:r>
          </a:p>
          <a:p>
            <a:pPr marL="514350" indent="-514350"/>
            <a:r>
              <a:rPr lang="el-GR" dirty="0" smtClean="0"/>
              <a:t>β) ενεργή συμμετοχή εκπαιδευόμενου</a:t>
            </a:r>
          </a:p>
          <a:p>
            <a:pPr marL="514350" indent="-514350"/>
            <a:r>
              <a:rPr lang="el-GR" dirty="0" smtClean="0"/>
              <a:t>γ) υποστήριξη εκπαιδευτικού φορέα</a:t>
            </a:r>
          </a:p>
          <a:p>
            <a:pPr marL="514350" indent="-514350"/>
            <a:r>
              <a:rPr lang="el-GR" dirty="0" smtClean="0"/>
              <a:t>δ) χρήση τεχνολογίας</a:t>
            </a:r>
          </a:p>
          <a:p>
            <a:pPr marL="514350" indent="-514350"/>
            <a:r>
              <a:rPr lang="el-GR" dirty="0" smtClean="0"/>
              <a:t>ε) αμφίδρομη επικοινωνία</a:t>
            </a:r>
          </a:p>
          <a:p>
            <a:pPr marL="514350" indent="-514350"/>
            <a:r>
              <a:rPr lang="el-GR" dirty="0" smtClean="0"/>
              <a:t>στ) αυτονομία</a:t>
            </a:r>
          </a:p>
          <a:p>
            <a:endParaRPr lang="el-GR" sz="3200" dirty="0"/>
          </a:p>
        </p:txBody>
      </p:sp>
      <p:sp>
        <p:nvSpPr>
          <p:cNvPr id="5" name="4 - TextBox"/>
          <p:cNvSpPr txBox="1"/>
          <p:nvPr/>
        </p:nvSpPr>
        <p:spPr>
          <a:xfrm>
            <a:off x="1331640" y="5085184"/>
            <a:ext cx="7416824" cy="1077218"/>
          </a:xfrm>
          <a:prstGeom prst="rect">
            <a:avLst/>
          </a:prstGeom>
          <a:noFill/>
        </p:spPr>
        <p:txBody>
          <a:bodyPr wrap="square" rtlCol="0">
            <a:spAutoFit/>
          </a:bodyPr>
          <a:lstStyle/>
          <a:p>
            <a:r>
              <a:rPr lang="el-GR" b="1" dirty="0" smtClean="0"/>
              <a:t>Θεωρητικοί</a:t>
            </a:r>
            <a:r>
              <a:rPr lang="el-GR" dirty="0" smtClean="0"/>
              <a:t>: </a:t>
            </a:r>
            <a:r>
              <a:rPr lang="en-GB" sz="2000" i="1" dirty="0" smtClean="0"/>
              <a:t>Dohmen, Keegan, Garrison &amp; Shale, Perraton, Bruder, Rumble, </a:t>
            </a:r>
            <a:r>
              <a:rPr lang="el-GR" sz="2000" i="1" dirty="0" smtClean="0"/>
              <a:t>Ματραλής, </a:t>
            </a:r>
            <a:r>
              <a:rPr lang="en-GB" sz="2000" i="1" dirty="0" smtClean="0"/>
              <a:t>Simonson, Holmberg, </a:t>
            </a:r>
            <a:r>
              <a:rPr lang="el-GR" sz="2000" i="1" dirty="0" smtClean="0"/>
              <a:t>Βασάλα, Λιοναράκης, </a:t>
            </a:r>
            <a:r>
              <a:rPr lang="en-GB" sz="2000" i="1" dirty="0" smtClean="0"/>
              <a:t>Hrastinski</a:t>
            </a:r>
            <a:endParaRPr lang="en-US" sz="2000" i="1" dirty="0"/>
          </a:p>
        </p:txBody>
      </p:sp>
    </p:spTree>
    <p:extLst>
      <p:ext uri="{BB962C8B-B14F-4D97-AF65-F5344CB8AC3E}">
        <p14:creationId xmlns="" xmlns:p14="http://schemas.microsoft.com/office/powerpoint/2010/main" val="3581669255"/>
      </p:ext>
    </p:extLst>
  </p:cSld>
  <p:clrMapOvr>
    <a:masterClrMapping/>
  </p:clrMapOvr>
  <p:transition>
    <p:wipe dir="d"/>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wipe(down)">
                                      <p:cBhvr>
                                        <p:cTn id="42" dur="500"/>
                                        <p:tgtEl>
                                          <p:spTgt spid="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0" end="0"/>
                                            </p:txEl>
                                          </p:spTgt>
                                        </p:tgtEl>
                                        <p:attrNameLst>
                                          <p:attrName>style.visibility</p:attrName>
                                        </p:attrNameLst>
                                      </p:cBhvr>
                                      <p:to>
                                        <p:strVal val="visible"/>
                                      </p:to>
                                    </p:set>
                                    <p:animEffect transition="in" filter="fade">
                                      <p:cBhvr>
                                        <p:cTn id="4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3296</TotalTime>
  <Words>1135</Words>
  <Application>Microsoft Office PowerPoint</Application>
  <PresentationFormat>Προβολή στην οθόνη (4:3)</PresentationFormat>
  <Paragraphs>268</Paragraphs>
  <Slides>31</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Θέμα του Office</vt:lpstr>
      <vt:lpstr>Δημιουργία και αποτίμηση Πολυμορφικού Εκπαιδευτικού Υλικού με την Μέθοδο της ΕξΑΕ για την Καλλιέργεια Μεταγνωστικών Δεξιοτήτων Περιγραφικού Κειμένου</vt:lpstr>
      <vt:lpstr>1. Σκοπός</vt:lpstr>
      <vt:lpstr>2. Συνεισφορά της διπλωματικής</vt:lpstr>
      <vt:lpstr>2. Συνεισφορά της διπλωματικής</vt:lpstr>
      <vt:lpstr>3. Ερευνητικά Ερωτήματα</vt:lpstr>
      <vt:lpstr>3. Ερευνητικά Ερωτήματα</vt:lpstr>
      <vt:lpstr>4. Δομή της εργασίας</vt:lpstr>
      <vt:lpstr>5.1 Θεωρητικό Πλαίσιο</vt:lpstr>
      <vt:lpstr>5.1. Θεωρητικό Πλαίσιο</vt:lpstr>
      <vt:lpstr>5.1. Θεωρητικό Πλαίσιο</vt:lpstr>
      <vt:lpstr>5.1. Θεωρητικό Πλαίσιο</vt:lpstr>
      <vt:lpstr>5.1. Θεωρητικό Πλαίσιο</vt:lpstr>
      <vt:lpstr>5.1. Θεωρητικό Πλαίσιο</vt:lpstr>
      <vt:lpstr>5.1. Θεωρητικό Πλαίσιο</vt:lpstr>
      <vt:lpstr>5.1. Θεωρητικό Πλαίσιο</vt:lpstr>
      <vt:lpstr> 5.2. Εκπαιδευτικό Υλικό  </vt:lpstr>
      <vt:lpstr> 5.2. Εκπαιδευτικό Υλικό</vt:lpstr>
      <vt:lpstr> 5.2. Εκπαιδευτικό Υλικό</vt:lpstr>
      <vt:lpstr>5.3. Μεθοδολογία</vt:lpstr>
      <vt:lpstr>5.3. Μεθοδολογία </vt:lpstr>
      <vt:lpstr>5.3. Μεθοδολογία</vt:lpstr>
      <vt:lpstr>5.4. Αποτελέσματα</vt:lpstr>
      <vt:lpstr>5.4. Αποτελέσματα</vt:lpstr>
      <vt:lpstr>5.4. Αποτελέσματα</vt:lpstr>
      <vt:lpstr>5.5. Συμπεράσματα </vt:lpstr>
      <vt:lpstr>5.5. Συμπεράσματα</vt:lpstr>
      <vt:lpstr>5.5. Συμπεράσματα</vt:lpstr>
      <vt:lpstr>5.5. Συμπεράσματα</vt:lpstr>
      <vt:lpstr>5.6 Περιορισμοί</vt:lpstr>
      <vt:lpstr>5.7 Προτάσεις</vt:lpstr>
      <vt:lpstr>Διαφάνεια 31</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Konstantina Tzortzoglou</cp:lastModifiedBy>
  <cp:revision>1747</cp:revision>
  <dcterms:created xsi:type="dcterms:W3CDTF">2003-10-16T17:37:47Z</dcterms:created>
  <dcterms:modified xsi:type="dcterms:W3CDTF">2023-03-03T12:06:06Z</dcterms:modified>
</cp:coreProperties>
</file>