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C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39C8FC6A-44CA-4877-8223-E53D796DAA3A}"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27619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EC6E31B-8F8D-43D5-A240-B180571C5B07}" type="datetimeFigureOut">
              <a:rPr lang="el-GR" smtClean="0"/>
              <a:t>8/3/2024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126177106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107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46072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351453497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7517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73249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37145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92660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12035683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5EC6E31B-8F8D-43D5-A240-B180571C5B07}" type="datetimeFigureOut">
              <a:rPr lang="el-GR" smtClean="0"/>
              <a:t>8/3/2024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9C8FC6A-44CA-4877-8223-E53D796DAA3A}"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5966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5EC6E31B-8F8D-43D5-A240-B180571C5B07}" type="datetimeFigureOut">
              <a:rPr lang="el-GR" smtClean="0"/>
              <a:t>8/3/2024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133381443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EC6E31B-8F8D-43D5-A240-B180571C5B07}" type="datetimeFigureOut">
              <a:rPr lang="el-GR" smtClean="0"/>
              <a:t>8/3/2024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9C8FC6A-44CA-4877-8223-E53D796DAA3A}"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90636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EC6E31B-8F8D-43D5-A240-B180571C5B07}" type="datetimeFigureOut">
              <a:rPr lang="el-GR" smtClean="0"/>
              <a:t>8/3/2024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9C8FC6A-44CA-4877-8223-E53D796DAA3A}"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1772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6E31B-8F8D-43D5-A240-B180571C5B07}" type="datetimeFigureOut">
              <a:rPr lang="el-GR" smtClean="0"/>
              <a:t>8/3/2024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9739021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EC6E31B-8F8D-43D5-A240-B180571C5B07}" type="datetimeFigureOut">
              <a:rPr lang="el-GR" smtClean="0"/>
              <a:t>8/3/2024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C8FC6A-44CA-4877-8223-E53D796DAA3A}"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67427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EC6E31B-8F8D-43D5-A240-B180571C5B07}" type="datetimeFigureOut">
              <a:rPr lang="el-GR" smtClean="0"/>
              <a:t>8/3/2024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9C8FC6A-44CA-4877-8223-E53D796DAA3A}" type="slidenum">
              <a:rPr lang="el-GR" smtClean="0"/>
              <a:t>‹#›</a:t>
            </a:fld>
            <a:endParaRPr lang="el-GR"/>
          </a:p>
        </p:txBody>
      </p:sp>
    </p:spTree>
    <p:extLst>
      <p:ext uri="{BB962C8B-B14F-4D97-AF65-F5344CB8AC3E}">
        <p14:creationId xmlns:p14="http://schemas.microsoft.com/office/powerpoint/2010/main" val="96052165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C6E31B-8F8D-43D5-A240-B180571C5B07}" type="datetimeFigureOut">
              <a:rPr lang="el-GR" smtClean="0"/>
              <a:t>8/3/2024</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C8FC6A-44CA-4877-8223-E53D796DAA3A}" type="slidenum">
              <a:rPr lang="el-GR" smtClean="0"/>
              <a:t>‹#›</a:t>
            </a:fld>
            <a:endParaRPr lang="el-GR"/>
          </a:p>
        </p:txBody>
      </p:sp>
    </p:spTree>
    <p:extLst>
      <p:ext uri="{BB962C8B-B14F-4D97-AF65-F5344CB8AC3E}">
        <p14:creationId xmlns:p14="http://schemas.microsoft.com/office/powerpoint/2010/main" val="18952012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slow">
    <p:wip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hamilo.datacenter.uoc.gr/metchamilo/courses/HSYMP/index.php?id_session=0"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hamilo.datacenter.uoc.gr/metchamilo/courses/HSYMP/index.php?id_session=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267D89-270F-42D4-B696-9AAD609ED237}"/>
              </a:ext>
            </a:extLst>
          </p:cNvPr>
          <p:cNvSpPr>
            <a:spLocks noGrp="1"/>
          </p:cNvSpPr>
          <p:nvPr>
            <p:ph type="ctrTitle"/>
          </p:nvPr>
        </p:nvSpPr>
        <p:spPr>
          <a:xfrm>
            <a:off x="1497104" y="420606"/>
            <a:ext cx="9144000" cy="957449"/>
          </a:xfrm>
        </p:spPr>
        <p:txBody>
          <a:bodyPr>
            <a:noAutofit/>
          </a:bodyPr>
          <a:lstStyle/>
          <a:p>
            <a:r>
              <a:rPr lang="el-GR" sz="1800" b="1" dirty="0"/>
              <a:t>Πρόγραμμα Μεταπτυχιακών Σπουδών</a:t>
            </a:r>
            <a:br>
              <a:rPr lang="el-GR" sz="1800" b="1" dirty="0"/>
            </a:br>
            <a:r>
              <a:rPr lang="el-GR" sz="1800" b="1" dirty="0"/>
              <a:t>  «Επιστήμες της Αγωγής - Εξ Αποστάσεως Εκπαίδευση με την χρήση των ΤΠΕ</a:t>
            </a:r>
            <a:br>
              <a:rPr lang="el-GR" sz="1800" b="1" dirty="0"/>
            </a:br>
            <a:r>
              <a:rPr lang="el-GR" sz="1800" b="1" dirty="0"/>
              <a:t>(e-</a:t>
            </a:r>
            <a:r>
              <a:rPr lang="el-GR" sz="1800" b="1" dirty="0" err="1"/>
              <a:t>Learning</a:t>
            </a:r>
            <a:r>
              <a:rPr lang="el-GR" sz="1800" b="1" dirty="0"/>
              <a:t>)»</a:t>
            </a:r>
            <a:br>
              <a:rPr lang="el-GR" sz="1800" b="1" dirty="0"/>
            </a:br>
            <a:endParaRPr lang="el-GR" sz="1800" b="1" dirty="0"/>
          </a:p>
        </p:txBody>
      </p:sp>
      <p:sp>
        <p:nvSpPr>
          <p:cNvPr id="3" name="Υπότιτλος 2">
            <a:extLst>
              <a:ext uri="{FF2B5EF4-FFF2-40B4-BE49-F238E27FC236}">
                <a16:creationId xmlns:a16="http://schemas.microsoft.com/office/drawing/2014/main" id="{2852D2C9-37C5-49B1-AA0D-C35389640B85}"/>
              </a:ext>
            </a:extLst>
          </p:cNvPr>
          <p:cNvSpPr>
            <a:spLocks noGrp="1"/>
          </p:cNvSpPr>
          <p:nvPr>
            <p:ph type="subTitle" idx="1"/>
          </p:nvPr>
        </p:nvSpPr>
        <p:spPr>
          <a:xfrm>
            <a:off x="2126128" y="1676402"/>
            <a:ext cx="7960658" cy="1936378"/>
          </a:xfrm>
        </p:spPr>
        <p:txBody>
          <a:bodyPr>
            <a:normAutofit fontScale="92500" lnSpcReduction="20000"/>
          </a:bodyPr>
          <a:lstStyle/>
          <a:p>
            <a:r>
              <a:rPr lang="el-GR" b="1" i="1" dirty="0">
                <a:latin typeface="Cambria" panose="02040503050406030204" pitchFamily="18" charset="0"/>
                <a:ea typeface="Cambria" panose="02040503050406030204" pitchFamily="18" charset="0"/>
              </a:rPr>
              <a:t>Σχεδιασμός, υλοποίηση και αποτίμηση μίας ολοκληρωμένης e - </a:t>
            </a:r>
            <a:r>
              <a:rPr lang="el-GR" b="1" i="1" dirty="0" err="1">
                <a:latin typeface="Cambria" panose="02040503050406030204" pitchFamily="18" charset="0"/>
                <a:ea typeface="Cambria" panose="02040503050406030204" pitchFamily="18" charset="0"/>
              </a:rPr>
              <a:t>learning</a:t>
            </a:r>
            <a:r>
              <a:rPr lang="el-GR" b="1" i="1" dirty="0">
                <a:latin typeface="Cambria" panose="02040503050406030204" pitchFamily="18" charset="0"/>
                <a:ea typeface="Cambria" panose="02040503050406030204" pitchFamily="18" charset="0"/>
              </a:rPr>
              <a:t> παρέμβασης επιμόρφωσης εκπαιδευτικών Πρωτοβάθμιας Εκπαίδευσης με θέμα «Εφαρμογή, Προοπτικές και Εμπόδια Υλοποίησης της Συμπεριληπτικής Εκπαίδευσης».</a:t>
            </a:r>
            <a:endParaRPr lang="el-GR"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 </a:t>
            </a:r>
          </a:p>
          <a:p>
            <a:r>
              <a:rPr lang="el-GR" dirty="0" err="1">
                <a:latin typeface="Cambria" panose="02040503050406030204" pitchFamily="18" charset="0"/>
                <a:ea typeface="Cambria" panose="02040503050406030204" pitchFamily="18" charset="0"/>
              </a:rPr>
              <a:t>Κουτσοθανάση</a:t>
            </a:r>
            <a:r>
              <a:rPr lang="el-GR" dirty="0">
                <a:latin typeface="Cambria" panose="02040503050406030204" pitchFamily="18" charset="0"/>
                <a:ea typeface="Cambria" panose="02040503050406030204" pitchFamily="18" charset="0"/>
              </a:rPr>
              <a:t> Πρεσβεία – Μαρία</a:t>
            </a:r>
          </a:p>
          <a:p>
            <a:endParaRPr lang="el-GR" dirty="0">
              <a:latin typeface="Cambria" panose="02040503050406030204" pitchFamily="18" charset="0"/>
              <a:ea typeface="Cambria" panose="02040503050406030204" pitchFamily="18" charset="0"/>
            </a:endParaRPr>
          </a:p>
          <a:p>
            <a:endParaRPr lang="el-GR" dirty="0">
              <a:latin typeface="Cambria" panose="02040503050406030204" pitchFamily="18" charset="0"/>
              <a:ea typeface="Cambria" panose="02040503050406030204" pitchFamily="18" charset="0"/>
            </a:endParaRPr>
          </a:p>
          <a:p>
            <a:endParaRPr lang="el-GR" dirty="0">
              <a:latin typeface="Cambria" panose="02040503050406030204" pitchFamily="18" charset="0"/>
              <a:ea typeface="Cambria" panose="02040503050406030204" pitchFamily="18" charset="0"/>
            </a:endParaRPr>
          </a:p>
          <a:p>
            <a:endParaRPr lang="el-GR" dirty="0">
              <a:latin typeface="Cambria" panose="02040503050406030204" pitchFamily="18" charset="0"/>
              <a:ea typeface="Cambria" panose="02040503050406030204" pitchFamily="18" charset="0"/>
            </a:endParaRPr>
          </a:p>
          <a:p>
            <a:endParaRPr lang="el-GR" dirty="0"/>
          </a:p>
        </p:txBody>
      </p:sp>
      <p:sp>
        <p:nvSpPr>
          <p:cNvPr id="5" name="TextBox 4">
            <a:extLst>
              <a:ext uri="{FF2B5EF4-FFF2-40B4-BE49-F238E27FC236}">
                <a16:creationId xmlns:a16="http://schemas.microsoft.com/office/drawing/2014/main" id="{D9C01926-232A-4AAC-8359-6A7ECC77E2EC}"/>
              </a:ext>
            </a:extLst>
          </p:cNvPr>
          <p:cNvSpPr txBox="1"/>
          <p:nvPr/>
        </p:nvSpPr>
        <p:spPr>
          <a:xfrm>
            <a:off x="1806385" y="4438351"/>
            <a:ext cx="8767483" cy="646331"/>
          </a:xfrm>
          <a:prstGeom prst="rect">
            <a:avLst/>
          </a:prstGeom>
          <a:noFill/>
        </p:spPr>
        <p:txBody>
          <a:bodyPr wrap="square" rtlCol="0">
            <a:spAutoFit/>
          </a:bodyPr>
          <a:lstStyle/>
          <a:p>
            <a:pPr algn="ctr"/>
            <a:r>
              <a:rPr lang="el-GR" dirty="0"/>
              <a:t>Επιτροπή Κρίσης ΔΕ</a:t>
            </a:r>
          </a:p>
          <a:p>
            <a:pPr algn="ctr"/>
            <a:endParaRPr lang="el-GR" dirty="0"/>
          </a:p>
        </p:txBody>
      </p:sp>
      <p:graphicFrame>
        <p:nvGraphicFramePr>
          <p:cNvPr id="6" name="Πίνακας 5">
            <a:extLst>
              <a:ext uri="{FF2B5EF4-FFF2-40B4-BE49-F238E27FC236}">
                <a16:creationId xmlns:a16="http://schemas.microsoft.com/office/drawing/2014/main" id="{222D3830-A6EC-4CF4-AA19-A9D17B6BF308}"/>
              </a:ext>
            </a:extLst>
          </p:cNvPr>
          <p:cNvGraphicFramePr>
            <a:graphicFrameLocks noGrp="1"/>
          </p:cNvGraphicFramePr>
          <p:nvPr>
            <p:extLst>
              <p:ext uri="{D42A27DB-BD31-4B8C-83A1-F6EECF244321}">
                <p14:modId xmlns:p14="http://schemas.microsoft.com/office/powerpoint/2010/main" val="3549834714"/>
              </p:ext>
            </p:extLst>
          </p:nvPr>
        </p:nvGraphicFramePr>
        <p:xfrm>
          <a:off x="2339789" y="5013697"/>
          <a:ext cx="7521387" cy="369332"/>
        </p:xfrm>
        <a:graphic>
          <a:graphicData uri="http://schemas.openxmlformats.org/drawingml/2006/table">
            <a:tbl>
              <a:tblPr firstRow="1" bandRow="1">
                <a:tableStyleId>{BDBED569-4797-4DF1-A0F4-6AAB3CD982D8}</a:tableStyleId>
              </a:tblPr>
              <a:tblGrid>
                <a:gridCol w="2507129">
                  <a:extLst>
                    <a:ext uri="{9D8B030D-6E8A-4147-A177-3AD203B41FA5}">
                      <a16:colId xmlns:a16="http://schemas.microsoft.com/office/drawing/2014/main" val="2670533078"/>
                    </a:ext>
                  </a:extLst>
                </a:gridCol>
                <a:gridCol w="2507129">
                  <a:extLst>
                    <a:ext uri="{9D8B030D-6E8A-4147-A177-3AD203B41FA5}">
                      <a16:colId xmlns:a16="http://schemas.microsoft.com/office/drawing/2014/main" val="1537315136"/>
                    </a:ext>
                  </a:extLst>
                </a:gridCol>
                <a:gridCol w="2507129">
                  <a:extLst>
                    <a:ext uri="{9D8B030D-6E8A-4147-A177-3AD203B41FA5}">
                      <a16:colId xmlns:a16="http://schemas.microsoft.com/office/drawing/2014/main" val="545943039"/>
                    </a:ext>
                  </a:extLst>
                </a:gridCol>
              </a:tblGrid>
              <a:tr h="369332">
                <a:tc>
                  <a:txBody>
                    <a:bodyPr/>
                    <a:lstStyle/>
                    <a:p>
                      <a:pPr algn="ctr"/>
                      <a:r>
                        <a:rPr lang="el-GR" dirty="0"/>
                        <a:t>Λάμπρος Καρβούνης</a:t>
                      </a:r>
                    </a:p>
                  </a:txBody>
                  <a:tcPr/>
                </a:tc>
                <a:tc>
                  <a:txBody>
                    <a:bodyPr/>
                    <a:lstStyle/>
                    <a:p>
                      <a:pPr algn="ctr"/>
                      <a:r>
                        <a:rPr lang="el-GR" dirty="0"/>
                        <a:t>Χαράλαμπος </a:t>
                      </a:r>
                      <a:r>
                        <a:rPr lang="el-GR" dirty="0" err="1"/>
                        <a:t>Μουζάκης</a:t>
                      </a:r>
                      <a:endParaRPr lang="el-GR" dirty="0"/>
                    </a:p>
                  </a:txBody>
                  <a:tcPr/>
                </a:tc>
                <a:tc>
                  <a:txBody>
                    <a:bodyPr/>
                    <a:lstStyle/>
                    <a:p>
                      <a:pPr algn="ctr"/>
                      <a:r>
                        <a:rPr lang="el-GR" dirty="0"/>
                        <a:t>Κωνσταντίνος </a:t>
                      </a:r>
                      <a:r>
                        <a:rPr lang="el-GR" dirty="0" err="1"/>
                        <a:t>Κωτσίδης</a:t>
                      </a:r>
                      <a:endParaRPr lang="el-GR" dirty="0"/>
                    </a:p>
                  </a:txBody>
                  <a:tcPr/>
                </a:tc>
                <a:extLst>
                  <a:ext uri="{0D108BD9-81ED-4DB2-BD59-A6C34878D82A}">
                    <a16:rowId xmlns:a16="http://schemas.microsoft.com/office/drawing/2014/main" val="1905069300"/>
                  </a:ext>
                </a:extLst>
              </a:tr>
            </a:tbl>
          </a:graphicData>
        </a:graphic>
      </p:graphicFrame>
      <p:sp>
        <p:nvSpPr>
          <p:cNvPr id="7" name="TextBox 6">
            <a:extLst>
              <a:ext uri="{FF2B5EF4-FFF2-40B4-BE49-F238E27FC236}">
                <a16:creationId xmlns:a16="http://schemas.microsoft.com/office/drawing/2014/main" id="{759D6CDF-9462-4CEB-9210-BE934F8B1199}"/>
              </a:ext>
            </a:extLst>
          </p:cNvPr>
          <p:cNvSpPr txBox="1"/>
          <p:nvPr/>
        </p:nvSpPr>
        <p:spPr>
          <a:xfrm flipH="1">
            <a:off x="3093270" y="6038661"/>
            <a:ext cx="5951669" cy="461665"/>
          </a:xfrm>
          <a:prstGeom prst="rect">
            <a:avLst/>
          </a:prstGeom>
          <a:noFill/>
        </p:spPr>
        <p:txBody>
          <a:bodyPr wrap="square" rtlCol="0">
            <a:spAutoFit/>
          </a:bodyPr>
          <a:lstStyle/>
          <a:p>
            <a:pPr algn="ctr"/>
            <a:r>
              <a:rPr lang="el-GR" sz="2400" dirty="0"/>
              <a:t>Ρέθυμνο, 2024</a:t>
            </a:r>
          </a:p>
        </p:txBody>
      </p:sp>
    </p:spTree>
    <p:extLst>
      <p:ext uri="{BB962C8B-B14F-4D97-AF65-F5344CB8AC3E}">
        <p14:creationId xmlns:p14="http://schemas.microsoft.com/office/powerpoint/2010/main" val="156709051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DC41C-DD25-4273-9130-34C61502416E}"/>
              </a:ext>
            </a:extLst>
          </p:cNvPr>
          <p:cNvSpPr>
            <a:spLocks noGrp="1"/>
          </p:cNvSpPr>
          <p:nvPr>
            <p:ph type="title"/>
          </p:nvPr>
        </p:nvSpPr>
        <p:spPr/>
        <p:txBody>
          <a:bodyPr>
            <a:normAutofit/>
          </a:bodyPr>
          <a:lstStyle/>
          <a:p>
            <a:r>
              <a:rPr lang="el-GR" sz="4000" dirty="0"/>
              <a:t>Μέρος Α΄: Θεωρητικό Πλαίσιο (</a:t>
            </a:r>
            <a:r>
              <a:rPr lang="en-US" sz="4000" dirty="0"/>
              <a:t>4</a:t>
            </a:r>
            <a:r>
              <a:rPr lang="el-GR" sz="4000" dirty="0"/>
              <a:t>/4)</a:t>
            </a:r>
          </a:p>
        </p:txBody>
      </p:sp>
      <p:sp>
        <p:nvSpPr>
          <p:cNvPr id="3" name="Θέση περιεχομένου 2">
            <a:extLst>
              <a:ext uri="{FF2B5EF4-FFF2-40B4-BE49-F238E27FC236}">
                <a16:creationId xmlns:a16="http://schemas.microsoft.com/office/drawing/2014/main" id="{0D12B58D-E670-456E-9FF2-827EFB2AEB9A}"/>
              </a:ext>
            </a:extLst>
          </p:cNvPr>
          <p:cNvSpPr>
            <a:spLocks noGrp="1"/>
          </p:cNvSpPr>
          <p:nvPr>
            <p:ph sz="half" idx="1"/>
          </p:nvPr>
        </p:nvSpPr>
        <p:spPr/>
        <p:txBody>
          <a:bodyPr>
            <a:normAutofit fontScale="77500" lnSpcReduction="20000"/>
          </a:bodyPr>
          <a:lstStyle/>
          <a:p>
            <a:pPr marL="0" indent="0" algn="ctr">
              <a:buNone/>
            </a:pPr>
            <a:endParaRPr lang="el-GR" sz="3100" b="1" dirty="0"/>
          </a:p>
          <a:p>
            <a:pPr marL="0" indent="0" algn="ctr">
              <a:buNone/>
            </a:pPr>
            <a:r>
              <a:rPr lang="el-GR" sz="3100" b="1" dirty="0"/>
              <a:t>Η Παιδαγωγική της Συμπερίληψης</a:t>
            </a:r>
          </a:p>
          <a:p>
            <a:pPr marL="0" indent="0" algn="ctr">
              <a:buNone/>
            </a:pPr>
            <a:endParaRPr lang="el-GR" b="1" dirty="0"/>
          </a:p>
        </p:txBody>
      </p:sp>
      <p:sp>
        <p:nvSpPr>
          <p:cNvPr id="4" name="Θέση περιεχομένου 3">
            <a:extLst>
              <a:ext uri="{FF2B5EF4-FFF2-40B4-BE49-F238E27FC236}">
                <a16:creationId xmlns:a16="http://schemas.microsoft.com/office/drawing/2014/main" id="{30D1FF59-60CF-415B-BA3F-D990E1A46F80}"/>
              </a:ext>
            </a:extLst>
          </p:cNvPr>
          <p:cNvSpPr>
            <a:spLocks noGrp="1"/>
          </p:cNvSpPr>
          <p:nvPr>
            <p:ph sz="half" idx="2"/>
          </p:nvPr>
        </p:nvSpPr>
        <p:spPr>
          <a:xfrm>
            <a:off x="6190308" y="2820296"/>
            <a:ext cx="4718304" cy="3310128"/>
          </a:xfrm>
        </p:spPr>
        <p:txBody>
          <a:bodyPr>
            <a:normAutofit fontScale="77500" lnSpcReduction="20000"/>
          </a:bodyPr>
          <a:lstStyle/>
          <a:p>
            <a:r>
              <a:rPr lang="el-GR" dirty="0"/>
              <a:t>Εννοιολογική Οριοθέτηση της Συμπεριληπτικής Εκπαίδευσης</a:t>
            </a:r>
          </a:p>
          <a:p>
            <a:r>
              <a:rPr lang="el-GR" dirty="0"/>
              <a:t>Μοντέλα της Συμπεριληπτικής Εκπαίδευσης</a:t>
            </a:r>
          </a:p>
          <a:p>
            <a:r>
              <a:rPr lang="el-GR" dirty="0"/>
              <a:t>Η Συμπεριληπτική Εκπαίδευση στην Ελλάδα</a:t>
            </a:r>
          </a:p>
          <a:p>
            <a:r>
              <a:rPr lang="el-GR" dirty="0"/>
              <a:t>Εφαρμογή της Συμπεριληπτικής Εκπαίδευσης</a:t>
            </a:r>
          </a:p>
          <a:p>
            <a:r>
              <a:rPr lang="el-GR" dirty="0"/>
              <a:t>Πολιτικές Προώθησης της Συμπεριληπτικής Εκπαίδευσης</a:t>
            </a:r>
          </a:p>
          <a:p>
            <a:r>
              <a:rPr lang="el-GR" dirty="0"/>
              <a:t>Εμπόδια στην Υλοποίηση της Συμπεριληπτικής Εκπαίδευσης</a:t>
            </a:r>
          </a:p>
        </p:txBody>
      </p:sp>
      <p:pic>
        <p:nvPicPr>
          <p:cNvPr id="6" name="Εικόνα 5">
            <a:extLst>
              <a:ext uri="{FF2B5EF4-FFF2-40B4-BE49-F238E27FC236}">
                <a16:creationId xmlns:a16="http://schemas.microsoft.com/office/drawing/2014/main" id="{01415BDE-964A-43EC-AB60-21DFEA05E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15" y="3633480"/>
            <a:ext cx="3368770" cy="1894662"/>
          </a:xfrm>
          <a:prstGeom prst="rect">
            <a:avLst/>
          </a:prstGeom>
        </p:spPr>
      </p:pic>
    </p:spTree>
    <p:extLst>
      <p:ext uri="{BB962C8B-B14F-4D97-AF65-F5344CB8AC3E}">
        <p14:creationId xmlns:p14="http://schemas.microsoft.com/office/powerpoint/2010/main" val="3426183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9F98E2-9508-487F-B574-CEAC2EDBE591}"/>
              </a:ext>
            </a:extLst>
          </p:cNvPr>
          <p:cNvSpPr>
            <a:spLocks noGrp="1"/>
          </p:cNvSpPr>
          <p:nvPr>
            <p:ph type="title"/>
          </p:nvPr>
        </p:nvSpPr>
        <p:spPr/>
        <p:txBody>
          <a:bodyPr>
            <a:normAutofit/>
          </a:bodyPr>
          <a:lstStyle/>
          <a:p>
            <a:r>
              <a:rPr lang="el-GR" sz="3600" dirty="0"/>
              <a:t>Μέρος Β΄: Σχεδιασμός Εκπαιδευτικού Υλικού (1/</a:t>
            </a:r>
            <a:r>
              <a:rPr lang="en-US" sz="3600" dirty="0"/>
              <a:t>6</a:t>
            </a:r>
            <a:r>
              <a:rPr lang="el-GR" sz="3600" dirty="0"/>
              <a:t>)</a:t>
            </a:r>
          </a:p>
        </p:txBody>
      </p:sp>
      <p:sp>
        <p:nvSpPr>
          <p:cNvPr id="3" name="Θέση περιεχομένου 2">
            <a:extLst>
              <a:ext uri="{FF2B5EF4-FFF2-40B4-BE49-F238E27FC236}">
                <a16:creationId xmlns:a16="http://schemas.microsoft.com/office/drawing/2014/main" id="{DE90FCA9-81E9-477C-A407-572B1FF0CE12}"/>
              </a:ext>
            </a:extLst>
          </p:cNvPr>
          <p:cNvSpPr>
            <a:spLocks noGrp="1"/>
          </p:cNvSpPr>
          <p:nvPr>
            <p:ph idx="1"/>
          </p:nvPr>
        </p:nvSpPr>
        <p:spPr/>
        <p:txBody>
          <a:bodyPr>
            <a:normAutofit lnSpcReduction="10000"/>
          </a:bodyPr>
          <a:lstStyle/>
          <a:p>
            <a:r>
              <a:rPr lang="el-GR" dirty="0"/>
              <a:t>Παιδαγωγικό Πλαίσιο</a:t>
            </a:r>
          </a:p>
          <a:p>
            <a:pPr marL="0" indent="0">
              <a:buNone/>
            </a:pPr>
            <a:endParaRPr lang="el-GR" dirty="0"/>
          </a:p>
          <a:p>
            <a:r>
              <a:rPr lang="el-GR" dirty="0"/>
              <a:t>Δημιουργία Εκπαιδευτικού Υλικού – Τεχνολογικά Μέσα</a:t>
            </a:r>
          </a:p>
          <a:p>
            <a:pPr marL="0" indent="0">
              <a:buNone/>
            </a:pPr>
            <a:endParaRPr lang="el-GR" dirty="0"/>
          </a:p>
          <a:p>
            <a:r>
              <a:rPr lang="el-GR" dirty="0"/>
              <a:t>Διδακτικοί Στόχοι</a:t>
            </a:r>
          </a:p>
          <a:p>
            <a:pPr marL="0" indent="0">
              <a:buNone/>
            </a:pPr>
            <a:endParaRPr lang="el-GR" dirty="0"/>
          </a:p>
          <a:p>
            <a:r>
              <a:rPr lang="el-GR" dirty="0"/>
              <a:t>Δομή Εκπαιδευτικού Υλικού</a:t>
            </a:r>
          </a:p>
        </p:txBody>
      </p:sp>
    </p:spTree>
    <p:extLst>
      <p:ext uri="{BB962C8B-B14F-4D97-AF65-F5344CB8AC3E}">
        <p14:creationId xmlns:p14="http://schemas.microsoft.com/office/powerpoint/2010/main" val="423699891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2451A2-6953-479E-86D2-E1E1457097AD}"/>
              </a:ext>
            </a:extLst>
          </p:cNvPr>
          <p:cNvSpPr>
            <a:spLocks noGrp="1"/>
          </p:cNvSpPr>
          <p:nvPr>
            <p:ph type="title"/>
          </p:nvPr>
        </p:nvSpPr>
        <p:spPr/>
        <p:txBody>
          <a:bodyPr>
            <a:normAutofit/>
          </a:bodyPr>
          <a:lstStyle/>
          <a:p>
            <a:r>
              <a:rPr lang="el-GR" sz="3600" dirty="0"/>
              <a:t>Μέρος Β΄: Σχεδιασμός Εκπαιδευτικού Υλικού (2/</a:t>
            </a:r>
            <a:r>
              <a:rPr lang="en-US" sz="3600" dirty="0"/>
              <a:t>6</a:t>
            </a:r>
            <a:r>
              <a:rPr lang="el-GR" sz="3600" dirty="0"/>
              <a:t>)</a:t>
            </a:r>
          </a:p>
        </p:txBody>
      </p:sp>
      <p:sp>
        <p:nvSpPr>
          <p:cNvPr id="3" name="Θέση περιεχομένου 2">
            <a:extLst>
              <a:ext uri="{FF2B5EF4-FFF2-40B4-BE49-F238E27FC236}">
                <a16:creationId xmlns:a16="http://schemas.microsoft.com/office/drawing/2014/main" id="{96FBD185-5EEA-4293-9995-5E9D86129641}"/>
              </a:ext>
            </a:extLst>
          </p:cNvPr>
          <p:cNvSpPr>
            <a:spLocks noGrp="1"/>
          </p:cNvSpPr>
          <p:nvPr>
            <p:ph sz="half" idx="1"/>
          </p:nvPr>
        </p:nvSpPr>
        <p:spPr>
          <a:xfrm>
            <a:off x="1298448" y="2560320"/>
            <a:ext cx="4008658" cy="3310128"/>
          </a:xfrm>
        </p:spPr>
        <p:txBody>
          <a:bodyPr>
            <a:normAutofit fontScale="85000" lnSpcReduction="20000"/>
          </a:bodyPr>
          <a:lstStyle/>
          <a:p>
            <a:pPr marL="0" indent="0" algn="ctr">
              <a:buNone/>
            </a:pPr>
            <a:endParaRPr lang="el-GR" b="1" dirty="0"/>
          </a:p>
          <a:p>
            <a:pPr marL="0" indent="0" algn="ctr">
              <a:buNone/>
            </a:pPr>
            <a:r>
              <a:rPr lang="el-GR" sz="2800" b="1" dirty="0"/>
              <a:t>Παιδαγωγικό Πλαίσιο</a:t>
            </a:r>
          </a:p>
          <a:p>
            <a:pPr marL="0" indent="0">
              <a:buNone/>
            </a:pPr>
            <a:endParaRPr lang="el-GR" dirty="0"/>
          </a:p>
        </p:txBody>
      </p:sp>
      <p:sp>
        <p:nvSpPr>
          <p:cNvPr id="4" name="Θέση περιεχομένου 3">
            <a:extLst>
              <a:ext uri="{FF2B5EF4-FFF2-40B4-BE49-F238E27FC236}">
                <a16:creationId xmlns:a16="http://schemas.microsoft.com/office/drawing/2014/main" id="{D956FD6B-211C-4399-AC47-F802972BE2C8}"/>
              </a:ext>
            </a:extLst>
          </p:cNvPr>
          <p:cNvSpPr>
            <a:spLocks noGrp="1"/>
          </p:cNvSpPr>
          <p:nvPr>
            <p:ph sz="half" idx="2"/>
          </p:nvPr>
        </p:nvSpPr>
        <p:spPr>
          <a:xfrm>
            <a:off x="5480304" y="2730650"/>
            <a:ext cx="5413248" cy="3310128"/>
          </a:xfrm>
        </p:spPr>
        <p:txBody>
          <a:bodyPr>
            <a:normAutofit fontScale="85000" lnSpcReduction="20000"/>
          </a:bodyPr>
          <a:lstStyle/>
          <a:p>
            <a:r>
              <a:rPr lang="el-GR" dirty="0"/>
              <a:t>Σύμφωνα με τον </a:t>
            </a:r>
            <a:r>
              <a:rPr lang="en-US" dirty="0"/>
              <a:t>Holmberg</a:t>
            </a:r>
            <a:endParaRPr lang="el-GR" dirty="0"/>
          </a:p>
          <a:p>
            <a:pPr marL="0" indent="0">
              <a:buNone/>
            </a:pPr>
            <a:r>
              <a:rPr lang="el-GR" dirty="0"/>
              <a:t>Αναγνωσιμότητα / </a:t>
            </a:r>
            <a:r>
              <a:rPr lang="el-GR" dirty="0" err="1"/>
              <a:t>Κατανοησιμότητα</a:t>
            </a:r>
            <a:r>
              <a:rPr lang="el-GR" dirty="0"/>
              <a:t> – </a:t>
            </a:r>
            <a:r>
              <a:rPr lang="el-GR" dirty="0" err="1"/>
              <a:t>Διαδραστικότητα</a:t>
            </a:r>
            <a:r>
              <a:rPr lang="el-GR" dirty="0"/>
              <a:t> - Συμβουλευτική</a:t>
            </a:r>
          </a:p>
          <a:p>
            <a:r>
              <a:rPr lang="el-GR" dirty="0"/>
              <a:t>Σύμφωνα με τον </a:t>
            </a:r>
            <a:r>
              <a:rPr lang="en-US" dirty="0"/>
              <a:t>Mayer </a:t>
            </a:r>
            <a:endParaRPr lang="el-GR" dirty="0"/>
          </a:p>
          <a:p>
            <a:pPr marL="0" indent="0">
              <a:buNone/>
            </a:pPr>
            <a:r>
              <a:rPr lang="el-GR" dirty="0" err="1"/>
              <a:t>Πολυμεσιική</a:t>
            </a:r>
            <a:r>
              <a:rPr lang="el-GR" dirty="0"/>
              <a:t> αρχή – Αρχή της χωρικής συνάφειας - Αρχή της χρονικής συνάφειας - Αρχή της συνοχής - Αρχή της </a:t>
            </a:r>
            <a:r>
              <a:rPr lang="el-GR" dirty="0" err="1"/>
              <a:t>τροπικότητας</a:t>
            </a:r>
            <a:r>
              <a:rPr lang="el-GR" dirty="0"/>
              <a:t> - Αρχή του πλεονασμού - Αρχή της προσωποποίησης - Αρχή της κατάτμησης - Αρχή της σηματοδότησης – Αρχή της προπαίδευσης - Αρχή της φωνής - Αρχή της εικόνας</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pic>
        <p:nvPicPr>
          <p:cNvPr id="6" name="Εικόνα 5">
            <a:extLst>
              <a:ext uri="{FF2B5EF4-FFF2-40B4-BE49-F238E27FC236}">
                <a16:creationId xmlns:a16="http://schemas.microsoft.com/office/drawing/2014/main" id="{DE4B3877-31FA-4AB0-A1CA-5D3A7702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862" y="3550662"/>
            <a:ext cx="2132482" cy="1504585"/>
          </a:xfrm>
          <a:prstGeom prst="rect">
            <a:avLst/>
          </a:prstGeom>
        </p:spPr>
      </p:pic>
    </p:spTree>
    <p:extLst>
      <p:ext uri="{BB962C8B-B14F-4D97-AF65-F5344CB8AC3E}">
        <p14:creationId xmlns:p14="http://schemas.microsoft.com/office/powerpoint/2010/main" val="23863319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27932C-8B8D-4E9A-8FF9-B00EA431FB49}"/>
              </a:ext>
            </a:extLst>
          </p:cNvPr>
          <p:cNvSpPr>
            <a:spLocks noGrp="1"/>
          </p:cNvSpPr>
          <p:nvPr>
            <p:ph type="title"/>
          </p:nvPr>
        </p:nvSpPr>
        <p:spPr/>
        <p:txBody>
          <a:bodyPr>
            <a:normAutofit/>
          </a:bodyPr>
          <a:lstStyle/>
          <a:p>
            <a:r>
              <a:rPr lang="el-GR" sz="3600" dirty="0"/>
              <a:t>Μέρος Β΄: Σχεδιασμός Εκπαιδευτικού Υλικού (3/</a:t>
            </a:r>
            <a:r>
              <a:rPr lang="en-US" sz="3600" dirty="0"/>
              <a:t>6</a:t>
            </a:r>
            <a:r>
              <a:rPr lang="el-GR" sz="3600" dirty="0"/>
              <a:t>)</a:t>
            </a:r>
          </a:p>
        </p:txBody>
      </p:sp>
      <p:sp>
        <p:nvSpPr>
          <p:cNvPr id="3" name="Θέση περιεχομένου 2">
            <a:extLst>
              <a:ext uri="{FF2B5EF4-FFF2-40B4-BE49-F238E27FC236}">
                <a16:creationId xmlns:a16="http://schemas.microsoft.com/office/drawing/2014/main" id="{BE48F907-1237-4813-B133-F579F44881A6}"/>
              </a:ext>
            </a:extLst>
          </p:cNvPr>
          <p:cNvSpPr>
            <a:spLocks noGrp="1"/>
          </p:cNvSpPr>
          <p:nvPr>
            <p:ph sz="half" idx="1"/>
          </p:nvPr>
        </p:nvSpPr>
        <p:spPr>
          <a:xfrm>
            <a:off x="1298448" y="2560320"/>
            <a:ext cx="4718304" cy="2518743"/>
          </a:xfrm>
        </p:spPr>
        <p:txBody>
          <a:bodyPr/>
          <a:lstStyle/>
          <a:p>
            <a:pPr marL="0" indent="0" algn="ctr">
              <a:buNone/>
            </a:pPr>
            <a:r>
              <a:rPr lang="el-GR" b="1" dirty="0"/>
              <a:t>Δημιουργία Εκπαιδευτικού Υλικού</a:t>
            </a:r>
          </a:p>
          <a:p>
            <a:pPr marL="0" indent="0" algn="ctr">
              <a:buNone/>
            </a:pPr>
            <a:endParaRPr lang="el-GR" b="1" dirty="0"/>
          </a:p>
        </p:txBody>
      </p:sp>
      <p:sp>
        <p:nvSpPr>
          <p:cNvPr id="4" name="Θέση περιεχομένου 3">
            <a:extLst>
              <a:ext uri="{FF2B5EF4-FFF2-40B4-BE49-F238E27FC236}">
                <a16:creationId xmlns:a16="http://schemas.microsoft.com/office/drawing/2014/main" id="{DC7C5780-C27A-47F6-A109-203D704D9FC3}"/>
              </a:ext>
            </a:extLst>
          </p:cNvPr>
          <p:cNvSpPr>
            <a:spLocks noGrp="1"/>
          </p:cNvSpPr>
          <p:nvPr>
            <p:ph sz="half" idx="2"/>
          </p:nvPr>
        </p:nvSpPr>
        <p:spPr>
          <a:xfrm>
            <a:off x="6073768" y="2945804"/>
            <a:ext cx="4718304" cy="2011682"/>
          </a:xfrm>
        </p:spPr>
        <p:txBody>
          <a:bodyPr/>
          <a:lstStyle/>
          <a:p>
            <a:pPr marL="0" indent="0">
              <a:buNone/>
            </a:pPr>
            <a:r>
              <a:rPr lang="el-GR" b="1" dirty="0">
                <a:solidFill>
                  <a:schemeClr val="accent1"/>
                </a:solidFill>
              </a:rPr>
              <a:t>Σκοπός</a:t>
            </a:r>
          </a:p>
          <a:p>
            <a:pPr marL="0" indent="0">
              <a:buNone/>
            </a:pPr>
            <a:r>
              <a:rPr lang="el-GR" sz="2000" dirty="0"/>
              <a:t>Η εξ αποστάσεως επιμόρφωση των εκπαιδευτικών για την εφαρμογή, τις προοπτικές και τα εμπόδια υλοποίησης της Συμπεριληπτικής Εκπαίδευσης.</a:t>
            </a:r>
          </a:p>
        </p:txBody>
      </p:sp>
      <p:pic>
        <p:nvPicPr>
          <p:cNvPr id="6" name="Εικόνα 5">
            <a:extLst>
              <a:ext uri="{FF2B5EF4-FFF2-40B4-BE49-F238E27FC236}">
                <a16:creationId xmlns:a16="http://schemas.microsoft.com/office/drawing/2014/main" id="{918202A4-C460-484B-9C99-A66E90874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713" y="3073988"/>
            <a:ext cx="2170582" cy="1619588"/>
          </a:xfrm>
          <a:prstGeom prst="rect">
            <a:avLst/>
          </a:prstGeom>
        </p:spPr>
      </p:pic>
      <p:sp>
        <p:nvSpPr>
          <p:cNvPr id="7" name="Ορθογώνιο: Στρογγύλεμα γωνιών 6">
            <a:extLst>
              <a:ext uri="{FF2B5EF4-FFF2-40B4-BE49-F238E27FC236}">
                <a16:creationId xmlns:a16="http://schemas.microsoft.com/office/drawing/2014/main" id="{F730DF10-84A7-4C00-96F9-03CBF4D4AF11}"/>
              </a:ext>
            </a:extLst>
          </p:cNvPr>
          <p:cNvSpPr/>
          <p:nvPr/>
        </p:nvSpPr>
        <p:spPr>
          <a:xfrm>
            <a:off x="995082" y="5047126"/>
            <a:ext cx="10165977" cy="9233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704E7F1-B851-4E65-9754-B9DD621612E6}"/>
              </a:ext>
            </a:extLst>
          </p:cNvPr>
          <p:cNvSpPr txBox="1"/>
          <p:nvPr/>
        </p:nvSpPr>
        <p:spPr>
          <a:xfrm>
            <a:off x="1030941" y="5181597"/>
            <a:ext cx="10049435" cy="646331"/>
          </a:xfrm>
          <a:prstGeom prst="rect">
            <a:avLst/>
          </a:prstGeom>
          <a:noFill/>
        </p:spPr>
        <p:txBody>
          <a:bodyPr wrap="square" rtlCol="0">
            <a:spAutoFit/>
          </a:bodyPr>
          <a:lstStyle/>
          <a:p>
            <a:pPr algn="ctr"/>
            <a:r>
              <a:rPr lang="el-GR" dirty="0"/>
              <a:t>Το ΕΥ δημιουργήθηκε με τη χρήση του εργαλείου </a:t>
            </a:r>
            <a:r>
              <a:rPr lang="en-US" dirty="0"/>
              <a:t>H</a:t>
            </a:r>
            <a:r>
              <a:rPr lang="el-GR" dirty="0"/>
              <a:t>5</a:t>
            </a:r>
            <a:r>
              <a:rPr lang="en-US" dirty="0"/>
              <a:t>P</a:t>
            </a:r>
            <a:r>
              <a:rPr lang="el-GR" dirty="0"/>
              <a:t> και βρίσκεται στην πλατφόρμα </a:t>
            </a:r>
            <a:r>
              <a:rPr lang="en-US" dirty="0" err="1"/>
              <a:t>Chamilo</a:t>
            </a:r>
            <a:r>
              <a:rPr lang="el-GR" dirty="0"/>
              <a:t> (</a:t>
            </a:r>
            <a:r>
              <a:rPr lang="el-GR" u="sng" dirty="0">
                <a:hlinkClick r:id="rId3"/>
              </a:rPr>
              <a:t>http://chamilo.datacenter.uoc.gr/metchamilo/courses/HSYMP/index.php?id_session=0</a:t>
            </a:r>
            <a:r>
              <a:rPr lang="el-GR" dirty="0"/>
              <a:t>). </a:t>
            </a:r>
          </a:p>
        </p:txBody>
      </p:sp>
    </p:spTree>
    <p:extLst>
      <p:ext uri="{BB962C8B-B14F-4D97-AF65-F5344CB8AC3E}">
        <p14:creationId xmlns:p14="http://schemas.microsoft.com/office/powerpoint/2010/main" val="34431337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B00C1-DC26-476D-91A3-275EB2F99C78}"/>
              </a:ext>
            </a:extLst>
          </p:cNvPr>
          <p:cNvSpPr>
            <a:spLocks noGrp="1"/>
          </p:cNvSpPr>
          <p:nvPr>
            <p:ph type="title"/>
          </p:nvPr>
        </p:nvSpPr>
        <p:spPr>
          <a:xfrm>
            <a:off x="1295402" y="982133"/>
            <a:ext cx="9601196" cy="541867"/>
          </a:xfrm>
        </p:spPr>
        <p:txBody>
          <a:bodyPr>
            <a:normAutofit fontScale="90000"/>
          </a:bodyPr>
          <a:lstStyle/>
          <a:p>
            <a:r>
              <a:rPr lang="el-GR" sz="3600" dirty="0"/>
              <a:t>Μέρος Β΄: Σχεδιασμός Εκπαιδευτικού Υλικού (4/</a:t>
            </a:r>
            <a:r>
              <a:rPr lang="en-US" sz="3600" dirty="0"/>
              <a:t>6</a:t>
            </a:r>
            <a:r>
              <a:rPr lang="el-GR" sz="3600" dirty="0"/>
              <a:t>)</a:t>
            </a:r>
            <a:endParaRPr lang="el-GR" sz="3600" b="1" dirty="0"/>
          </a:p>
        </p:txBody>
      </p:sp>
      <p:sp>
        <p:nvSpPr>
          <p:cNvPr id="3" name="Θέση περιεχομένου 2">
            <a:extLst>
              <a:ext uri="{FF2B5EF4-FFF2-40B4-BE49-F238E27FC236}">
                <a16:creationId xmlns:a16="http://schemas.microsoft.com/office/drawing/2014/main" id="{BB9CCCD9-C7F5-475F-AD06-D1692FD08209}"/>
              </a:ext>
            </a:extLst>
          </p:cNvPr>
          <p:cNvSpPr>
            <a:spLocks noGrp="1"/>
          </p:cNvSpPr>
          <p:nvPr>
            <p:ph sz="half" idx="1"/>
          </p:nvPr>
        </p:nvSpPr>
        <p:spPr>
          <a:xfrm>
            <a:off x="896248" y="2492188"/>
            <a:ext cx="4718304" cy="3684494"/>
          </a:xfrm>
        </p:spPr>
        <p:txBody>
          <a:bodyPr>
            <a:normAutofit fontScale="62500" lnSpcReduction="20000"/>
          </a:bodyPr>
          <a:lstStyle/>
          <a:p>
            <a:pPr algn="ctr"/>
            <a:r>
              <a:rPr lang="el-GR" sz="3200" b="1" dirty="0"/>
              <a:t>Το εργαλείο </a:t>
            </a:r>
            <a:r>
              <a:rPr lang="en-US" sz="3200" b="1" dirty="0"/>
              <a:t>H</a:t>
            </a:r>
            <a:r>
              <a:rPr lang="el-GR" sz="3200" b="1" dirty="0"/>
              <a:t>5</a:t>
            </a:r>
            <a:r>
              <a:rPr lang="en-US" sz="3200" b="1" dirty="0"/>
              <a:t>P</a:t>
            </a:r>
            <a:endParaRPr lang="el-GR" sz="3200" b="1" dirty="0"/>
          </a:p>
          <a:p>
            <a:pPr marL="0" indent="0" algn="ctr">
              <a:buNone/>
            </a:pPr>
            <a:endParaRPr lang="el-GR" sz="4000" dirty="0"/>
          </a:p>
          <a:p>
            <a:pPr marL="0" indent="0" algn="ctr">
              <a:buNone/>
            </a:pPr>
            <a:endParaRPr lang="el-GR" sz="4000" dirty="0"/>
          </a:p>
          <a:p>
            <a:pPr marL="0" indent="0" algn="ctr">
              <a:buNone/>
            </a:pPr>
            <a:endParaRPr lang="el-GR" sz="4000" dirty="0"/>
          </a:p>
          <a:p>
            <a:pPr marL="0" indent="0" algn="ctr">
              <a:buNone/>
            </a:pPr>
            <a:endParaRPr lang="el-GR" sz="4000" dirty="0"/>
          </a:p>
          <a:p>
            <a:pPr marL="0" indent="0" algn="ctr">
              <a:buNone/>
            </a:pPr>
            <a:endParaRPr lang="el-GR" sz="4000" dirty="0"/>
          </a:p>
          <a:p>
            <a:pPr algn="ctr"/>
            <a:r>
              <a:rPr lang="el-GR" dirty="0"/>
              <a:t>Το πρόγραμμα </a:t>
            </a:r>
            <a:r>
              <a:rPr lang="en-US" dirty="0"/>
              <a:t>Power Point</a:t>
            </a:r>
            <a:r>
              <a:rPr lang="el-GR" dirty="0"/>
              <a:t> (</a:t>
            </a:r>
            <a:r>
              <a:rPr lang="en-US" dirty="0"/>
              <a:t>P</a:t>
            </a:r>
            <a:r>
              <a:rPr lang="el-GR" dirty="0"/>
              <a:t>.</a:t>
            </a:r>
            <a:r>
              <a:rPr lang="en-US" dirty="0"/>
              <a:t>P</a:t>
            </a:r>
            <a:r>
              <a:rPr lang="el-GR" dirty="0"/>
              <a:t>.)</a:t>
            </a:r>
          </a:p>
          <a:p>
            <a:pPr algn="ctr"/>
            <a:r>
              <a:rPr lang="el-GR" dirty="0"/>
              <a:t>Η ζωγραφική των </a:t>
            </a:r>
            <a:r>
              <a:rPr lang="en-US" dirty="0"/>
              <a:t>Windows</a:t>
            </a:r>
            <a:endParaRPr lang="el-GR" dirty="0"/>
          </a:p>
          <a:p>
            <a:pPr algn="ctr"/>
            <a:r>
              <a:rPr lang="el-GR" dirty="0"/>
              <a:t>Το λογισμικό </a:t>
            </a:r>
            <a:r>
              <a:rPr lang="en-US" dirty="0" err="1"/>
              <a:t>Doodly</a:t>
            </a:r>
            <a:endParaRPr lang="el-GR" dirty="0"/>
          </a:p>
          <a:p>
            <a:pPr marL="0" indent="0">
              <a:buNone/>
            </a:pPr>
            <a:endParaRPr lang="el-GR" dirty="0"/>
          </a:p>
        </p:txBody>
      </p:sp>
      <p:sp>
        <p:nvSpPr>
          <p:cNvPr id="4" name="Θέση περιεχομένου 3">
            <a:extLst>
              <a:ext uri="{FF2B5EF4-FFF2-40B4-BE49-F238E27FC236}">
                <a16:creationId xmlns:a16="http://schemas.microsoft.com/office/drawing/2014/main" id="{3F0794E2-ACA8-47B2-8F9D-7F66FA6ACAE1}"/>
              </a:ext>
            </a:extLst>
          </p:cNvPr>
          <p:cNvSpPr>
            <a:spLocks noGrp="1"/>
          </p:cNvSpPr>
          <p:nvPr>
            <p:ph sz="half" idx="2"/>
          </p:nvPr>
        </p:nvSpPr>
        <p:spPr>
          <a:xfrm>
            <a:off x="6849034" y="2560320"/>
            <a:ext cx="4050613" cy="3616362"/>
          </a:xfrm>
        </p:spPr>
        <p:txBody>
          <a:bodyPr>
            <a:normAutofit fontScale="62500" lnSpcReduction="20000"/>
          </a:bodyPr>
          <a:lstStyle/>
          <a:p>
            <a:pPr algn="ctr"/>
            <a:r>
              <a:rPr lang="el-GR" dirty="0"/>
              <a:t>Το ψηφιακό εργαλείο </a:t>
            </a:r>
            <a:r>
              <a:rPr lang="en-US" dirty="0" err="1"/>
              <a:t>Plotagon</a:t>
            </a:r>
            <a:endParaRPr lang="el-GR" dirty="0"/>
          </a:p>
          <a:p>
            <a:pPr algn="ctr"/>
            <a:r>
              <a:rPr lang="el-GR" dirty="0"/>
              <a:t>Το πρόγραμμα </a:t>
            </a:r>
            <a:r>
              <a:rPr lang="en-US" dirty="0"/>
              <a:t>Movie Maker</a:t>
            </a:r>
            <a:r>
              <a:rPr lang="el-GR" dirty="0"/>
              <a:t> των </a:t>
            </a:r>
            <a:r>
              <a:rPr lang="en-US" dirty="0"/>
              <a:t>Windows</a:t>
            </a:r>
            <a:endParaRPr lang="el-GR" dirty="0"/>
          </a:p>
          <a:p>
            <a:pPr algn="ctr"/>
            <a:r>
              <a:rPr lang="el-GR" dirty="0"/>
              <a:t>Το λογισμικό ήχου </a:t>
            </a:r>
            <a:r>
              <a:rPr lang="en-US" dirty="0"/>
              <a:t>Audacity</a:t>
            </a:r>
            <a:endParaRPr lang="el-GR" dirty="0"/>
          </a:p>
          <a:p>
            <a:pPr algn="ctr"/>
            <a:r>
              <a:rPr lang="en-US" dirty="0"/>
              <a:t>Google Drive</a:t>
            </a:r>
            <a:r>
              <a:rPr lang="el-GR" dirty="0"/>
              <a:t> (</a:t>
            </a:r>
            <a:r>
              <a:rPr lang="en-US" dirty="0"/>
              <a:t>G</a:t>
            </a:r>
            <a:r>
              <a:rPr lang="el-GR" dirty="0"/>
              <a:t>.</a:t>
            </a:r>
            <a:r>
              <a:rPr lang="en-US" dirty="0"/>
              <a:t>D</a:t>
            </a:r>
            <a:r>
              <a:rPr lang="el-GR" dirty="0"/>
              <a:t>.)</a:t>
            </a:r>
          </a:p>
          <a:p>
            <a:pPr algn="ctr"/>
            <a:r>
              <a:rPr lang="en-US" dirty="0"/>
              <a:t>Google Forms</a:t>
            </a:r>
            <a:r>
              <a:rPr lang="el-GR" dirty="0"/>
              <a:t> (</a:t>
            </a:r>
            <a:r>
              <a:rPr lang="en-US" dirty="0"/>
              <a:t>G</a:t>
            </a:r>
            <a:r>
              <a:rPr lang="el-GR" dirty="0"/>
              <a:t>.</a:t>
            </a:r>
            <a:r>
              <a:rPr lang="en-US" dirty="0"/>
              <a:t>F</a:t>
            </a:r>
            <a:r>
              <a:rPr lang="el-GR" dirty="0"/>
              <a:t>.)</a:t>
            </a:r>
          </a:p>
          <a:p>
            <a:pPr algn="ctr"/>
            <a:r>
              <a:rPr lang="en-US" dirty="0" err="1"/>
              <a:t>Surveymonkey</a:t>
            </a:r>
            <a:r>
              <a:rPr lang="el-GR" dirty="0"/>
              <a:t> (</a:t>
            </a:r>
            <a:r>
              <a:rPr lang="en-US" dirty="0"/>
              <a:t>SM</a:t>
            </a:r>
            <a:r>
              <a:rPr lang="el-GR" dirty="0"/>
              <a:t>)</a:t>
            </a:r>
          </a:p>
          <a:p>
            <a:pPr algn="ctr"/>
            <a:r>
              <a:rPr lang="en-US" dirty="0"/>
              <a:t>Padlet</a:t>
            </a:r>
            <a:endParaRPr lang="el-GR" dirty="0"/>
          </a:p>
          <a:p>
            <a:pPr algn="ctr"/>
            <a:r>
              <a:rPr lang="en-US" dirty="0" err="1"/>
              <a:t>Mentimeter</a:t>
            </a:r>
            <a:endParaRPr lang="el-GR" dirty="0"/>
          </a:p>
          <a:p>
            <a:pPr algn="ctr"/>
            <a:r>
              <a:rPr lang="en-US" dirty="0"/>
              <a:t>Remove Background</a:t>
            </a:r>
            <a:r>
              <a:rPr lang="el-GR" dirty="0"/>
              <a:t> (</a:t>
            </a:r>
            <a:r>
              <a:rPr lang="en-US" dirty="0"/>
              <a:t>R</a:t>
            </a:r>
            <a:r>
              <a:rPr lang="el-GR" dirty="0"/>
              <a:t>.</a:t>
            </a:r>
            <a:r>
              <a:rPr lang="en-US" dirty="0"/>
              <a:t>B</a:t>
            </a:r>
            <a:r>
              <a:rPr lang="el-GR" dirty="0"/>
              <a:t>.)</a:t>
            </a:r>
          </a:p>
          <a:p>
            <a:pPr algn="ctr"/>
            <a:r>
              <a:rPr lang="en-US" dirty="0" err="1"/>
              <a:t>mp</a:t>
            </a:r>
            <a:r>
              <a:rPr lang="el-GR" dirty="0"/>
              <a:t>3 </a:t>
            </a:r>
            <a:r>
              <a:rPr lang="en-US" dirty="0"/>
              <a:t>Converter</a:t>
            </a:r>
            <a:endParaRPr lang="el-GR" dirty="0"/>
          </a:p>
          <a:p>
            <a:pPr algn="ctr"/>
            <a:r>
              <a:rPr lang="en-US" dirty="0"/>
              <a:t>Google</a:t>
            </a:r>
            <a:r>
              <a:rPr lang="el-GR" dirty="0"/>
              <a:t> &amp; </a:t>
            </a:r>
            <a:r>
              <a:rPr lang="en-US" dirty="0"/>
              <a:t>YouTube</a:t>
            </a:r>
            <a:endParaRPr lang="el-GR" dirty="0"/>
          </a:p>
          <a:p>
            <a:endParaRPr lang="el-GR" dirty="0"/>
          </a:p>
        </p:txBody>
      </p:sp>
      <p:sp>
        <p:nvSpPr>
          <p:cNvPr id="6" name="Ορθογώνιο 5">
            <a:extLst>
              <a:ext uri="{FF2B5EF4-FFF2-40B4-BE49-F238E27FC236}">
                <a16:creationId xmlns:a16="http://schemas.microsoft.com/office/drawing/2014/main" id="{88EF7994-A3D1-48FD-800B-402D1203DE75}"/>
              </a:ext>
            </a:extLst>
          </p:cNvPr>
          <p:cNvSpPr/>
          <p:nvPr/>
        </p:nvSpPr>
        <p:spPr>
          <a:xfrm>
            <a:off x="3255400" y="1811327"/>
            <a:ext cx="5681200" cy="461665"/>
          </a:xfrm>
          <a:prstGeom prst="rect">
            <a:avLst/>
          </a:prstGeom>
        </p:spPr>
        <p:txBody>
          <a:bodyPr wrap="square">
            <a:spAutoFit/>
          </a:bodyPr>
          <a:lstStyle/>
          <a:p>
            <a:pPr algn="ctr"/>
            <a:r>
              <a:rPr lang="el-GR" sz="2400" b="1" dirty="0"/>
              <a:t>Τεχνολογικά Μέσα</a:t>
            </a:r>
          </a:p>
        </p:txBody>
      </p:sp>
      <p:graphicFrame>
        <p:nvGraphicFramePr>
          <p:cNvPr id="8" name="Πίνακας 7">
            <a:extLst>
              <a:ext uri="{FF2B5EF4-FFF2-40B4-BE49-F238E27FC236}">
                <a16:creationId xmlns:a16="http://schemas.microsoft.com/office/drawing/2014/main" id="{CDB1149D-4271-4DD5-BAC5-A4F1CBFD06FE}"/>
              </a:ext>
            </a:extLst>
          </p:cNvPr>
          <p:cNvGraphicFramePr>
            <a:graphicFrameLocks noGrp="1"/>
          </p:cNvGraphicFramePr>
          <p:nvPr>
            <p:extLst>
              <p:ext uri="{D42A27DB-BD31-4B8C-83A1-F6EECF244321}">
                <p14:modId xmlns:p14="http://schemas.microsoft.com/office/powerpoint/2010/main" val="2499721526"/>
              </p:ext>
            </p:extLst>
          </p:nvPr>
        </p:nvGraphicFramePr>
        <p:xfrm>
          <a:off x="879972" y="2907054"/>
          <a:ext cx="5413252" cy="2011680"/>
        </p:xfrm>
        <a:graphic>
          <a:graphicData uri="http://schemas.openxmlformats.org/drawingml/2006/table">
            <a:tbl>
              <a:tblPr firstRow="1" bandRow="1">
                <a:tableStyleId>{5C22544A-7EE6-4342-B048-85BDC9FD1C3A}</a:tableStyleId>
              </a:tblPr>
              <a:tblGrid>
                <a:gridCol w="3028942">
                  <a:extLst>
                    <a:ext uri="{9D8B030D-6E8A-4147-A177-3AD203B41FA5}">
                      <a16:colId xmlns:a16="http://schemas.microsoft.com/office/drawing/2014/main" val="1878128527"/>
                    </a:ext>
                  </a:extLst>
                </a:gridCol>
                <a:gridCol w="2384310">
                  <a:extLst>
                    <a:ext uri="{9D8B030D-6E8A-4147-A177-3AD203B41FA5}">
                      <a16:colId xmlns:a16="http://schemas.microsoft.com/office/drawing/2014/main" val="636780276"/>
                    </a:ext>
                  </a:extLst>
                </a:gridCol>
              </a:tblGrid>
              <a:tr h="1853206">
                <a:tc>
                  <a:txBody>
                    <a:bodyPr/>
                    <a:lstStyle/>
                    <a:p>
                      <a:pPr lvl="0" algn="ctr"/>
                      <a:r>
                        <a:rPr lang="en-US" b="1" dirty="0"/>
                        <a:t>Accordion</a:t>
                      </a:r>
                      <a:endParaRPr lang="el-GR" dirty="0"/>
                    </a:p>
                    <a:p>
                      <a:pPr lvl="0" algn="ctr"/>
                      <a:r>
                        <a:rPr lang="en-US" b="1" dirty="0"/>
                        <a:t>Course Presentation (C.P.)</a:t>
                      </a:r>
                      <a:endParaRPr lang="el-GR" dirty="0"/>
                    </a:p>
                    <a:p>
                      <a:pPr lvl="0" algn="ctr"/>
                      <a:r>
                        <a:rPr lang="en-US" b="1" dirty="0"/>
                        <a:t>Interactive Video</a:t>
                      </a:r>
                      <a:endParaRPr lang="el-GR" dirty="0"/>
                    </a:p>
                    <a:p>
                      <a:pPr lvl="0" algn="ctr"/>
                      <a:r>
                        <a:rPr lang="en-US" b="1" dirty="0"/>
                        <a:t>Drag the Words</a:t>
                      </a:r>
                      <a:endParaRPr lang="el-GR" dirty="0"/>
                    </a:p>
                    <a:p>
                      <a:pPr lvl="0" algn="ctr"/>
                      <a:r>
                        <a:rPr lang="en-US" b="1" dirty="0"/>
                        <a:t>Exportable Text Area</a:t>
                      </a:r>
                      <a:endParaRPr lang="el-GR" dirty="0"/>
                    </a:p>
                    <a:p>
                      <a:pPr lvl="0" algn="ctr"/>
                      <a:r>
                        <a:rPr lang="en-US" b="1" dirty="0"/>
                        <a:t>Fill in the Blanks</a:t>
                      </a:r>
                      <a:endParaRPr lang="el-GR" b="1" dirty="0"/>
                    </a:p>
                    <a:p>
                      <a:pPr algn="ctr"/>
                      <a:endParaRPr lang="el-GR" dirty="0"/>
                    </a:p>
                  </a:txBody>
                  <a:tcPr/>
                </a:tc>
                <a:tc>
                  <a:txBody>
                    <a:bodyPr/>
                    <a:lstStyle/>
                    <a:p>
                      <a:pPr lvl="0" algn="ctr"/>
                      <a:r>
                        <a:rPr lang="en-US" b="1" dirty="0"/>
                        <a:t>Find the words</a:t>
                      </a:r>
                      <a:endParaRPr lang="el-GR" dirty="0"/>
                    </a:p>
                    <a:p>
                      <a:pPr algn="ctr"/>
                      <a:r>
                        <a:rPr lang="en-US" b="1" dirty="0"/>
                        <a:t>Link</a:t>
                      </a:r>
                      <a:endParaRPr lang="el-GR" dirty="0"/>
                    </a:p>
                    <a:p>
                      <a:pPr lvl="0" algn="ctr"/>
                      <a:r>
                        <a:rPr lang="en-US" b="1" dirty="0"/>
                        <a:t>Multiple Choice</a:t>
                      </a:r>
                      <a:endParaRPr lang="el-GR" dirty="0"/>
                    </a:p>
                    <a:p>
                      <a:pPr lvl="0" algn="ctr"/>
                      <a:r>
                        <a:rPr lang="en-US" b="1" dirty="0"/>
                        <a:t>Single Choice Set</a:t>
                      </a:r>
                      <a:endParaRPr lang="el-GR" dirty="0"/>
                    </a:p>
                    <a:p>
                      <a:pPr lvl="0" algn="ctr"/>
                      <a:r>
                        <a:rPr lang="en-US" b="1" dirty="0"/>
                        <a:t>True / False Question</a:t>
                      </a:r>
                      <a:endParaRPr lang="el-GR" dirty="0"/>
                    </a:p>
                    <a:p>
                      <a:endParaRPr lang="el-GR" dirty="0"/>
                    </a:p>
                  </a:txBody>
                  <a:tcPr/>
                </a:tc>
                <a:extLst>
                  <a:ext uri="{0D108BD9-81ED-4DB2-BD59-A6C34878D82A}">
                    <a16:rowId xmlns:a16="http://schemas.microsoft.com/office/drawing/2014/main" val="2576960523"/>
                  </a:ext>
                </a:extLst>
              </a:tr>
            </a:tbl>
          </a:graphicData>
        </a:graphic>
      </p:graphicFrame>
    </p:spTree>
    <p:extLst>
      <p:ext uri="{BB962C8B-B14F-4D97-AF65-F5344CB8AC3E}">
        <p14:creationId xmlns:p14="http://schemas.microsoft.com/office/powerpoint/2010/main" val="299568826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CCFDE5-BBFD-4478-B34A-F448E8902B2C}"/>
              </a:ext>
            </a:extLst>
          </p:cNvPr>
          <p:cNvSpPr>
            <a:spLocks noGrp="1"/>
          </p:cNvSpPr>
          <p:nvPr>
            <p:ph type="title"/>
          </p:nvPr>
        </p:nvSpPr>
        <p:spPr>
          <a:xfrm>
            <a:off x="1295402" y="1080747"/>
            <a:ext cx="9601196" cy="523939"/>
          </a:xfrm>
        </p:spPr>
        <p:txBody>
          <a:bodyPr>
            <a:noAutofit/>
          </a:bodyPr>
          <a:lstStyle/>
          <a:p>
            <a:r>
              <a:rPr lang="el-GR" sz="3200" dirty="0"/>
              <a:t>Μέρος Β΄: Σχεδιασμός Εκπαιδευτικού Υλικού (5/</a:t>
            </a:r>
            <a:r>
              <a:rPr lang="en-US" sz="3200" dirty="0"/>
              <a:t>6</a:t>
            </a:r>
            <a:r>
              <a:rPr lang="el-GR" sz="3200" dirty="0"/>
              <a:t>)</a:t>
            </a:r>
          </a:p>
        </p:txBody>
      </p:sp>
      <p:sp>
        <p:nvSpPr>
          <p:cNvPr id="3" name="Θέση περιεχομένου 2">
            <a:extLst>
              <a:ext uri="{FF2B5EF4-FFF2-40B4-BE49-F238E27FC236}">
                <a16:creationId xmlns:a16="http://schemas.microsoft.com/office/drawing/2014/main" id="{51E33FC4-8B0B-4537-B62D-ACBF6987A445}"/>
              </a:ext>
            </a:extLst>
          </p:cNvPr>
          <p:cNvSpPr>
            <a:spLocks noGrp="1"/>
          </p:cNvSpPr>
          <p:nvPr>
            <p:ph idx="1"/>
          </p:nvPr>
        </p:nvSpPr>
        <p:spPr>
          <a:xfrm>
            <a:off x="896470" y="2592789"/>
            <a:ext cx="10461811" cy="3637680"/>
          </a:xfrm>
        </p:spPr>
        <p:txBody>
          <a:bodyPr>
            <a:noAutofit/>
          </a:bodyPr>
          <a:lstStyle/>
          <a:p>
            <a:pPr lvl="0" algn="just"/>
            <a:r>
              <a:rPr lang="el-GR" sz="1300" dirty="0"/>
              <a:t>Να αποκτήσουν γνώσεις σχετικά με την πορεία και εξέλιξη της ειδικής αγωγής στην Ελλάδα και στον κόσμο.</a:t>
            </a:r>
          </a:p>
          <a:p>
            <a:pPr lvl="0" algn="just"/>
            <a:r>
              <a:rPr lang="el-GR" sz="1300" dirty="0"/>
              <a:t>Να είναι σε θέση συγκρίνουν τους νόμους που αφορούν την ειδική αγωγή και να κρίνουν το πόσο ωφελούν τα παιδιά με ειδικές εκπαιδευτικές ανάγκες οι εκάστοτε νομοθετικές τροποποιήσεις.</a:t>
            </a:r>
          </a:p>
          <a:p>
            <a:pPr lvl="0" algn="just"/>
            <a:r>
              <a:rPr lang="el-GR" sz="1300" dirty="0"/>
              <a:t>Να αναγνωρίζουν τις αρμοδιότητες των κρατικών φορέων αξιολόγησης των μαθητών και των εκπαιδευτικών ειδικής αγωγής στη γενική τάξη.</a:t>
            </a:r>
          </a:p>
          <a:p>
            <a:pPr lvl="0" algn="just"/>
            <a:r>
              <a:rPr lang="el-GR" sz="1300" dirty="0"/>
              <a:t>Να κατανοούν ότι για την εφαρμογή της συμπερίληψης παίζει ρόλο το κράτος, η σχολική μονάδα, η οικογένεια και οι εκπαιδευτικοί, των οποίων ο ρόλος είναι ουσιαστικός και πολυδιάστατος.</a:t>
            </a:r>
          </a:p>
          <a:p>
            <a:pPr lvl="0" algn="just"/>
            <a:r>
              <a:rPr lang="el-GR" sz="1300" dirty="0"/>
              <a:t>Να διατυπώνουν τον ορισμό της «ένταξης», το σκοπό της Συμπερίληψης και να γνωρίσουν τα οφέλη, τις δυνατότητες που δίνει στους μαθητές, τις διαστάσεις και τις μορφές της.</a:t>
            </a:r>
          </a:p>
          <a:p>
            <a:pPr lvl="0" algn="just"/>
            <a:r>
              <a:rPr lang="el-GR" sz="1300" dirty="0"/>
              <a:t>Να συνειδητοποιούν την ύπαρξη της ανομοιογένειας ανάμεσα στους μαθητές και να αναγνωρίζουν την ανάγκη για εφαρμογή διαφοροποιημένης διδασκαλίας.</a:t>
            </a:r>
          </a:p>
          <a:p>
            <a:pPr lvl="0" algn="just"/>
            <a:r>
              <a:rPr lang="el-GR" sz="1300" dirty="0"/>
              <a:t>Να κατανοούν τη σπουδαιότητα εφαρμογής της συνεκπαίδευσης και να αναγνωρίζουν την αξία και τα οφέλη της στην ενήλικη ζωή των μαθητών.</a:t>
            </a:r>
          </a:p>
          <a:p>
            <a:pPr lvl="0" algn="just"/>
            <a:r>
              <a:rPr lang="el-GR" sz="1300" dirty="0"/>
              <a:t>Να είναι σε θέση να διακρίνουν τις διαφορές της ΠΣ και των ΤΕ αλλά και να αναγνωρίζουν το ρόλο και την αξία των ειδικών παιδαγωγών στο γενικό σχολείο.</a:t>
            </a:r>
          </a:p>
          <a:p>
            <a:pPr lvl="0" algn="just"/>
            <a:r>
              <a:rPr lang="el-GR" sz="1300" dirty="0"/>
              <a:t>Να διακρίνουν τις πολιτικές που ευνοούν τη συνεκπαίδευση αλλά και τους παράγοντες που παρεμποδίζουν την εφαρμογή της.</a:t>
            </a:r>
          </a:p>
        </p:txBody>
      </p:sp>
      <p:sp>
        <p:nvSpPr>
          <p:cNvPr id="4" name="Ορθογώνιο 3">
            <a:extLst>
              <a:ext uri="{FF2B5EF4-FFF2-40B4-BE49-F238E27FC236}">
                <a16:creationId xmlns:a16="http://schemas.microsoft.com/office/drawing/2014/main" id="{B67CCCFF-2D5F-4DD6-90AC-8671801AE757}"/>
              </a:ext>
            </a:extLst>
          </p:cNvPr>
          <p:cNvSpPr/>
          <p:nvPr/>
        </p:nvSpPr>
        <p:spPr>
          <a:xfrm>
            <a:off x="3255400" y="1811327"/>
            <a:ext cx="5681200" cy="461665"/>
          </a:xfrm>
          <a:prstGeom prst="rect">
            <a:avLst/>
          </a:prstGeom>
        </p:spPr>
        <p:txBody>
          <a:bodyPr wrap="square">
            <a:spAutoFit/>
          </a:bodyPr>
          <a:lstStyle/>
          <a:p>
            <a:pPr algn="ctr"/>
            <a:r>
              <a:rPr lang="el-GR" sz="2400" b="1" dirty="0"/>
              <a:t>Διδακτικοί Στόχοι</a:t>
            </a:r>
          </a:p>
        </p:txBody>
      </p:sp>
    </p:spTree>
    <p:extLst>
      <p:ext uri="{BB962C8B-B14F-4D97-AF65-F5344CB8AC3E}">
        <p14:creationId xmlns:p14="http://schemas.microsoft.com/office/powerpoint/2010/main" val="169914865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1D5799-6E91-4C8D-878E-3C57F1E39E0C}"/>
              </a:ext>
            </a:extLst>
          </p:cNvPr>
          <p:cNvSpPr>
            <a:spLocks noGrp="1"/>
          </p:cNvSpPr>
          <p:nvPr>
            <p:ph type="title"/>
          </p:nvPr>
        </p:nvSpPr>
        <p:spPr>
          <a:xfrm>
            <a:off x="1295402" y="982133"/>
            <a:ext cx="9601196" cy="721162"/>
          </a:xfrm>
        </p:spPr>
        <p:txBody>
          <a:bodyPr>
            <a:normAutofit/>
          </a:bodyPr>
          <a:lstStyle/>
          <a:p>
            <a:r>
              <a:rPr lang="el-GR" sz="3200" dirty="0"/>
              <a:t>Μέρος Β΄: Σχεδιασμός Εκπαιδευτικού Υλικού (6/</a:t>
            </a:r>
            <a:r>
              <a:rPr lang="en-US" sz="3200" dirty="0"/>
              <a:t>6</a:t>
            </a:r>
            <a:r>
              <a:rPr lang="el-GR" sz="3200" dirty="0"/>
              <a:t>)</a:t>
            </a:r>
          </a:p>
        </p:txBody>
      </p:sp>
      <p:sp>
        <p:nvSpPr>
          <p:cNvPr id="3" name="Θέση περιεχομένου 2">
            <a:extLst>
              <a:ext uri="{FF2B5EF4-FFF2-40B4-BE49-F238E27FC236}">
                <a16:creationId xmlns:a16="http://schemas.microsoft.com/office/drawing/2014/main" id="{9B33D5A2-7618-4C77-9D73-9CC82B6E17FD}"/>
              </a:ext>
            </a:extLst>
          </p:cNvPr>
          <p:cNvSpPr>
            <a:spLocks noGrp="1"/>
          </p:cNvSpPr>
          <p:nvPr>
            <p:ph idx="1"/>
          </p:nvPr>
        </p:nvSpPr>
        <p:spPr>
          <a:xfrm>
            <a:off x="1295401" y="2456329"/>
            <a:ext cx="9601196" cy="3675530"/>
          </a:xfrm>
        </p:spPr>
        <p:txBody>
          <a:bodyPr>
            <a:normAutofit fontScale="40000" lnSpcReduction="20000"/>
          </a:bodyPr>
          <a:lstStyle/>
          <a:p>
            <a:pPr marL="0" indent="0" algn="ctr">
              <a:buNone/>
            </a:pPr>
            <a:r>
              <a:rPr lang="el-GR" sz="4000" u="sng" dirty="0"/>
              <a:t>Το εκπαιδευτικό υλικό διαρθρώθηκε σε έξι (6) διδακτικές ενότητες:</a:t>
            </a:r>
          </a:p>
          <a:p>
            <a:pPr marL="0" indent="0" algn="ctr">
              <a:buNone/>
            </a:pPr>
            <a:endParaRPr lang="el-GR" sz="4000" u="sng" dirty="0"/>
          </a:p>
          <a:p>
            <a:pPr marL="0" lvl="0" indent="0" algn="just">
              <a:buNone/>
            </a:pPr>
            <a:r>
              <a:rPr lang="el-GR" sz="3800" u="sng" dirty="0"/>
              <a:t>1. Εννοιολογική Οριοθέτηση της Συμπεριληπτικής Εκπαίδευσης:</a:t>
            </a:r>
            <a:r>
              <a:rPr lang="el-GR" sz="3800" dirty="0"/>
              <a:t> Πραγματοποιείται εννοιολογική οριοθέτηση της Συμπεριληπτικής Εκπαίδευσης και αποσαφηνίζεται ο σκοπός εφαρμογής της και τα ιδιαίτερα χαρακτηριστικά της.</a:t>
            </a:r>
          </a:p>
          <a:p>
            <a:pPr marL="0" lvl="0" indent="0" algn="just">
              <a:buNone/>
            </a:pPr>
            <a:r>
              <a:rPr lang="el-GR" sz="3800" u="sng" dirty="0"/>
              <a:t>2. Μοντέλα της Συμπεριληπτικής Εκπαίδευσης:</a:t>
            </a:r>
            <a:r>
              <a:rPr lang="el-GR" sz="3800" dirty="0"/>
              <a:t> Παρουσιάζονται οι προϋποθέσεις εφαρμογής της Συμπερίληψης και οι πρακτικές με τις οποίες εφαρμόζεται. Συγκεκριμένα, γίνεται αναφορά στην ΠΣ και στα ΤΕ.</a:t>
            </a:r>
          </a:p>
          <a:p>
            <a:pPr marL="0" lvl="0" indent="0" algn="just">
              <a:buNone/>
            </a:pPr>
            <a:r>
              <a:rPr lang="el-GR" sz="3800" u="sng" dirty="0"/>
              <a:t>3. Η Συμπεριληπτική Εκπαίδευση στην Ελλάδα:</a:t>
            </a:r>
            <a:r>
              <a:rPr lang="el-GR" sz="3800" dirty="0"/>
              <a:t> Πραγματοποιείται μία σύντομη ιστορική ανασκόπηση στο νομοθετικό πλαίσιο και στον τρόπο εφαρμογής της συνεκπαίδευσης στον ελλαδικό χώρο.</a:t>
            </a:r>
          </a:p>
          <a:p>
            <a:pPr marL="0" lvl="0" indent="0" algn="just">
              <a:buNone/>
            </a:pPr>
            <a:r>
              <a:rPr lang="el-GR" sz="3800" u="sng" dirty="0"/>
              <a:t>4. Εφαρμογή της Συμπεριληπτικής Εκπαίδευσης:</a:t>
            </a:r>
            <a:r>
              <a:rPr lang="el-GR" sz="3800" dirty="0"/>
              <a:t> Παρουσιάζονται οι τρόποι με τους οποίους εφαρμόζεται η Συμπερίληψη και τα θετικά της χαρακτηριστικά. Επίσης, γίνεται αναφορά στους παράγοντες που επηρεάζουν την εφαρμογή της Συμπεριληπτικής Εκπαίδευσης και αναλύεται ο ρόλος του κράτους, της σχολικής μονάδας, των εκπαιδευτικών και της οικογένειας.</a:t>
            </a:r>
          </a:p>
          <a:p>
            <a:pPr marL="0" lvl="0" indent="0" algn="just">
              <a:buNone/>
            </a:pPr>
            <a:r>
              <a:rPr lang="el-GR" sz="3800" u="sng" dirty="0"/>
              <a:t>5. Πολιτικές Προώθησης της Συμπεριληπτικής Εκπαίδευσης:</a:t>
            </a:r>
            <a:r>
              <a:rPr lang="el-GR" sz="3800" dirty="0"/>
              <a:t> Γίνεται αναφορά στις πολιτικές που προωθούν τη Συμπερίληψη.</a:t>
            </a:r>
          </a:p>
          <a:p>
            <a:pPr marL="0" lvl="0" indent="0" algn="just">
              <a:buNone/>
            </a:pPr>
            <a:r>
              <a:rPr lang="el-GR" sz="3800" u="sng" dirty="0"/>
              <a:t>6. Εμπόδια στην Υλοποίηση της Συμπεριληπτικής Εκπαίδευσης:</a:t>
            </a:r>
            <a:r>
              <a:rPr lang="el-GR" sz="3800" dirty="0"/>
              <a:t> Αναφέρονται οι παράγοντες που δρουν ανασταλτικά στην εφαρμογή της Συμπεριληπτικής Εκπαίδευσης.</a:t>
            </a:r>
          </a:p>
          <a:p>
            <a:pPr marL="0" indent="0" algn="just">
              <a:buNone/>
            </a:pPr>
            <a:endParaRPr lang="el-GR" dirty="0"/>
          </a:p>
        </p:txBody>
      </p:sp>
      <p:sp>
        <p:nvSpPr>
          <p:cNvPr id="4" name="Ορθογώνιο 3">
            <a:extLst>
              <a:ext uri="{FF2B5EF4-FFF2-40B4-BE49-F238E27FC236}">
                <a16:creationId xmlns:a16="http://schemas.microsoft.com/office/drawing/2014/main" id="{EAEBFECF-8F75-4702-A529-7C1EB56194AB}"/>
              </a:ext>
            </a:extLst>
          </p:cNvPr>
          <p:cNvSpPr/>
          <p:nvPr/>
        </p:nvSpPr>
        <p:spPr>
          <a:xfrm>
            <a:off x="3255400" y="1811327"/>
            <a:ext cx="5681200" cy="461665"/>
          </a:xfrm>
          <a:prstGeom prst="rect">
            <a:avLst/>
          </a:prstGeom>
        </p:spPr>
        <p:txBody>
          <a:bodyPr wrap="square">
            <a:spAutoFit/>
          </a:bodyPr>
          <a:lstStyle/>
          <a:p>
            <a:pPr algn="ctr"/>
            <a:r>
              <a:rPr lang="el-GR" sz="2400" b="1" dirty="0"/>
              <a:t>Δομή Εκπαιδευτικού Υλικού</a:t>
            </a:r>
          </a:p>
        </p:txBody>
      </p:sp>
    </p:spTree>
    <p:extLst>
      <p:ext uri="{BB962C8B-B14F-4D97-AF65-F5344CB8AC3E}">
        <p14:creationId xmlns:p14="http://schemas.microsoft.com/office/powerpoint/2010/main" val="27672230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A9C598-432C-4A01-B0A9-EF5C86DA46A3}"/>
              </a:ext>
            </a:extLst>
          </p:cNvPr>
          <p:cNvSpPr>
            <a:spLocks noGrp="1"/>
          </p:cNvSpPr>
          <p:nvPr>
            <p:ph type="title"/>
          </p:nvPr>
        </p:nvSpPr>
        <p:spPr/>
        <p:txBody>
          <a:bodyPr>
            <a:normAutofit/>
          </a:bodyPr>
          <a:lstStyle/>
          <a:p>
            <a:r>
              <a:rPr lang="el-GR" dirty="0"/>
              <a:t>Μέρος Γ΄: Μεθοδολογία Έρευνας (1/10)</a:t>
            </a:r>
          </a:p>
        </p:txBody>
      </p:sp>
      <p:sp>
        <p:nvSpPr>
          <p:cNvPr id="3" name="Θέση περιεχομένου 2">
            <a:extLst>
              <a:ext uri="{FF2B5EF4-FFF2-40B4-BE49-F238E27FC236}">
                <a16:creationId xmlns:a16="http://schemas.microsoft.com/office/drawing/2014/main" id="{94FC3530-AC58-44A3-82C1-9141D9D6352A}"/>
              </a:ext>
            </a:extLst>
          </p:cNvPr>
          <p:cNvSpPr>
            <a:spLocks noGrp="1"/>
          </p:cNvSpPr>
          <p:nvPr>
            <p:ph idx="1"/>
          </p:nvPr>
        </p:nvSpPr>
        <p:spPr/>
        <p:txBody>
          <a:bodyPr>
            <a:normAutofit fontScale="92500" lnSpcReduction="20000"/>
          </a:bodyPr>
          <a:lstStyle/>
          <a:p>
            <a:r>
              <a:rPr lang="el-GR" dirty="0"/>
              <a:t>Σκοπός της Έρευνας</a:t>
            </a:r>
          </a:p>
          <a:p>
            <a:r>
              <a:rPr lang="el-GR" dirty="0"/>
              <a:t>Στόχοι της Έρευνας</a:t>
            </a:r>
          </a:p>
          <a:p>
            <a:r>
              <a:rPr lang="el-GR" dirty="0"/>
              <a:t>Διαδικασία διεξαγωγής της έρευνας</a:t>
            </a:r>
          </a:p>
          <a:p>
            <a:r>
              <a:rPr lang="el-GR" dirty="0"/>
              <a:t>Μέσα συλλογής δεδομένων</a:t>
            </a:r>
          </a:p>
          <a:p>
            <a:r>
              <a:rPr lang="el-GR" dirty="0"/>
              <a:t>Καθορισμός πληθυσμού και δείγματος της έρευνας</a:t>
            </a:r>
          </a:p>
          <a:p>
            <a:r>
              <a:rPr lang="el-GR" dirty="0"/>
              <a:t>Δημογραφικά Στοιχεία – Τεχνολογικό Προφίλ</a:t>
            </a:r>
          </a:p>
          <a:p>
            <a:r>
              <a:rPr lang="el-GR" dirty="0"/>
              <a:t>Οργάνωση και Καταγραφή Δεδομένων – Κωδικοποίηση</a:t>
            </a:r>
          </a:p>
          <a:p>
            <a:r>
              <a:rPr lang="el-GR" dirty="0"/>
              <a:t>Περιορισμοί Έρευνας</a:t>
            </a:r>
          </a:p>
        </p:txBody>
      </p:sp>
    </p:spTree>
    <p:extLst>
      <p:ext uri="{BB962C8B-B14F-4D97-AF65-F5344CB8AC3E}">
        <p14:creationId xmlns:p14="http://schemas.microsoft.com/office/powerpoint/2010/main" val="22935621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A7CB67-EE3E-4E40-9317-C39E115C9DE1}"/>
              </a:ext>
            </a:extLst>
          </p:cNvPr>
          <p:cNvSpPr>
            <a:spLocks noGrp="1"/>
          </p:cNvSpPr>
          <p:nvPr>
            <p:ph type="title"/>
          </p:nvPr>
        </p:nvSpPr>
        <p:spPr/>
        <p:txBody>
          <a:bodyPr>
            <a:normAutofit/>
          </a:bodyPr>
          <a:lstStyle/>
          <a:p>
            <a:r>
              <a:rPr lang="el-GR" sz="4000" dirty="0"/>
              <a:t>Μέρος Γ΄: Μεθοδολογία Έρευνας (2/10)</a:t>
            </a:r>
            <a:br>
              <a:rPr lang="el-GR" sz="4000" dirty="0"/>
            </a:br>
            <a:r>
              <a:rPr lang="el-GR" sz="3300" b="1" dirty="0"/>
              <a:t>Σκοπός της Έρευνας</a:t>
            </a:r>
          </a:p>
        </p:txBody>
      </p:sp>
      <p:sp>
        <p:nvSpPr>
          <p:cNvPr id="3" name="Θέση περιεχομένου 2">
            <a:extLst>
              <a:ext uri="{FF2B5EF4-FFF2-40B4-BE49-F238E27FC236}">
                <a16:creationId xmlns:a16="http://schemas.microsoft.com/office/drawing/2014/main" id="{ACDD4B2B-F022-4C11-B9BF-8BA59918F816}"/>
              </a:ext>
            </a:extLst>
          </p:cNvPr>
          <p:cNvSpPr>
            <a:spLocks noGrp="1"/>
          </p:cNvSpPr>
          <p:nvPr>
            <p:ph idx="1"/>
          </p:nvPr>
        </p:nvSpPr>
        <p:spPr/>
        <p:txBody>
          <a:bodyPr>
            <a:normAutofit fontScale="92500"/>
          </a:bodyPr>
          <a:lstStyle/>
          <a:p>
            <a:pPr marL="0" indent="0" algn="just">
              <a:buNone/>
            </a:pPr>
            <a:r>
              <a:rPr lang="el-GR" dirty="0"/>
              <a:t>Να διερευνήσει τις απόψεις ειδικών της εξ αποστάσεως εκπαίδευσης (κριτική ομάδα εκπαιδευτικών) και εκπαιδευτικών πρωτοβάθμιας εκπαίδευσης γενικής αγωγής που υπηρετούν σε δημόσια σχολεία της Ελλάδας, σχετικά με εκπαιδευτικό υλικό που σχεδιάστηκε σύμφωνα με τις αρχές της εξ αποστάσεως εκπαίδευσης, με θέμα: «Εφαρμογή, Προοπτικές και Εμπόδια Υλοποίησης της Συμπεριληπτικής Εκπαίδευσης». </a:t>
            </a:r>
          </a:p>
          <a:p>
            <a:pPr marL="0" indent="0" algn="just">
              <a:buNone/>
            </a:pPr>
            <a:r>
              <a:rPr lang="el-GR" dirty="0"/>
              <a:t>Το ΕΥ σχεδιάστηκε, υλοποιήθηκε και εκτιμήθηκε από τις εν λόγω ομάδες εκπαιδευτικών σχετικά με την ευχρηστία, το περιεχόμενο και την </a:t>
            </a:r>
            <a:r>
              <a:rPr lang="el-GR" dirty="0" err="1"/>
              <a:t>καταλληλότητά</a:t>
            </a:r>
            <a:r>
              <a:rPr lang="el-GR" dirty="0"/>
              <a:t> του για την επιμόρφωση εκπαιδευτικών σε περιβάλλον εξ αποστάσεως εκπαίδευσης.</a:t>
            </a:r>
          </a:p>
        </p:txBody>
      </p:sp>
    </p:spTree>
    <p:extLst>
      <p:ext uri="{BB962C8B-B14F-4D97-AF65-F5344CB8AC3E}">
        <p14:creationId xmlns:p14="http://schemas.microsoft.com/office/powerpoint/2010/main" val="41617048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040BE9-83B7-4395-B245-44C1EEC7D1AF}"/>
              </a:ext>
            </a:extLst>
          </p:cNvPr>
          <p:cNvSpPr>
            <a:spLocks noGrp="1"/>
          </p:cNvSpPr>
          <p:nvPr>
            <p:ph type="title"/>
          </p:nvPr>
        </p:nvSpPr>
        <p:spPr/>
        <p:txBody>
          <a:bodyPr>
            <a:normAutofit fontScale="90000"/>
          </a:bodyPr>
          <a:lstStyle/>
          <a:p>
            <a:r>
              <a:rPr lang="el-GR" dirty="0"/>
              <a:t>Μέρος Γ΄: Μεθοδολογία Έρευνας (</a:t>
            </a:r>
            <a:r>
              <a:rPr lang="en-US" dirty="0"/>
              <a:t>3</a:t>
            </a:r>
            <a:r>
              <a:rPr lang="el-GR" dirty="0"/>
              <a:t>/10)</a:t>
            </a:r>
            <a:br>
              <a:rPr lang="el-GR" dirty="0"/>
            </a:br>
            <a:r>
              <a:rPr lang="el-GR" sz="3700" b="1" dirty="0"/>
              <a:t>Στόχοι της Έρευνας</a:t>
            </a:r>
            <a:endParaRPr lang="el-GR" sz="3700" dirty="0"/>
          </a:p>
        </p:txBody>
      </p:sp>
      <p:sp>
        <p:nvSpPr>
          <p:cNvPr id="3" name="Θέση περιεχομένου 2">
            <a:extLst>
              <a:ext uri="{FF2B5EF4-FFF2-40B4-BE49-F238E27FC236}">
                <a16:creationId xmlns:a16="http://schemas.microsoft.com/office/drawing/2014/main" id="{A23C4B1F-B0FE-4D38-8B1D-99BA3B39FBDB}"/>
              </a:ext>
            </a:extLst>
          </p:cNvPr>
          <p:cNvSpPr>
            <a:spLocks noGrp="1"/>
          </p:cNvSpPr>
          <p:nvPr>
            <p:ph idx="1"/>
          </p:nvPr>
        </p:nvSpPr>
        <p:spPr>
          <a:xfrm>
            <a:off x="1295401" y="2556931"/>
            <a:ext cx="9601196" cy="3673539"/>
          </a:xfrm>
        </p:spPr>
        <p:txBody>
          <a:bodyPr>
            <a:normAutofit fontScale="85000" lnSpcReduction="20000"/>
          </a:bodyPr>
          <a:lstStyle/>
          <a:p>
            <a:pPr algn="just"/>
            <a:r>
              <a:rPr lang="el-GR" dirty="0"/>
              <a:t>Η διερεύνηση των απόψεων των εκπαιδευτικών σχετικά με την εξ αποστάσεως επιμόρφωση.</a:t>
            </a:r>
          </a:p>
          <a:p>
            <a:pPr marL="0" indent="0" algn="just">
              <a:buNone/>
            </a:pPr>
            <a:r>
              <a:rPr lang="el-GR" dirty="0"/>
              <a:t>Διερευνάται το κατά πόσο δύναται να καλύψει τις ανάγκες τους αλλά και σε ποιο βαθμό καλύπτεται αποτελεσματικά το ευρύ φάσμα του μαθησιακού αντικειμένου της συμπερίληψης.</a:t>
            </a:r>
          </a:p>
          <a:p>
            <a:pPr algn="just"/>
            <a:r>
              <a:rPr lang="el-GR" dirty="0"/>
              <a:t>Η αξιολόγηση του ΕΥ σχετικά με το περιεχόμενό του, τη συνοχή του, την επιστημονική του τεκμηρίωση και την ευχρηστία του.</a:t>
            </a:r>
          </a:p>
          <a:p>
            <a:pPr marL="0" indent="0" algn="just">
              <a:buNone/>
            </a:pPr>
            <a:r>
              <a:rPr lang="el-GR" dirty="0"/>
              <a:t>Εξετάζεται ο βαθμός της χρησιμότητας των παρεχόμενων πληροφοριών αλλά και ενδεχόμενα προβλήματα ή δυσκολίες που προέκυψαν κατά τη διάρκεια της μελέτης του ΕΥ.</a:t>
            </a:r>
          </a:p>
          <a:p>
            <a:pPr marL="0" indent="0" algn="just">
              <a:buNone/>
            </a:pPr>
            <a:endParaRPr lang="el-GR" dirty="0"/>
          </a:p>
          <a:p>
            <a:pPr marL="0" indent="0" algn="just">
              <a:buNone/>
            </a:pPr>
            <a:r>
              <a:rPr lang="el-GR" dirty="0"/>
              <a:t>Όσον αφορά την αποτίμηση της κριτικής ομάδας των εκπαιδευτικών, στόχο αποτελεί η διερεύνηση του κατά πόσο το εν λόγω ΕΥ είναι σχεδιασμένο σύμφωνα με της αρχές της </a:t>
            </a:r>
            <a:r>
              <a:rPr lang="el-GR" dirty="0" err="1"/>
              <a:t>ΕξΑΕ</a:t>
            </a:r>
            <a:r>
              <a:rPr lang="el-GR" dirty="0"/>
              <a:t> και της </a:t>
            </a:r>
            <a:r>
              <a:rPr lang="el-GR" dirty="0" err="1"/>
              <a:t>πολυμεσικής</a:t>
            </a:r>
            <a:r>
              <a:rPr lang="el-GR" dirty="0"/>
              <a:t> μάθησης.</a:t>
            </a:r>
          </a:p>
        </p:txBody>
      </p:sp>
    </p:spTree>
    <p:extLst>
      <p:ext uri="{BB962C8B-B14F-4D97-AF65-F5344CB8AC3E}">
        <p14:creationId xmlns:p14="http://schemas.microsoft.com/office/powerpoint/2010/main" val="4565384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2BEF9F-B1DE-45D2-9605-220E7A5907AD}"/>
              </a:ext>
            </a:extLst>
          </p:cNvPr>
          <p:cNvSpPr>
            <a:spLocks noGrp="1"/>
          </p:cNvSpPr>
          <p:nvPr>
            <p:ph type="title"/>
          </p:nvPr>
        </p:nvSpPr>
        <p:spPr>
          <a:xfrm>
            <a:off x="1295402" y="1277971"/>
            <a:ext cx="9601196" cy="658409"/>
          </a:xfrm>
        </p:spPr>
        <p:txBody>
          <a:bodyPr>
            <a:normAutofit fontScale="90000"/>
          </a:bodyPr>
          <a:lstStyle/>
          <a:p>
            <a:r>
              <a:rPr lang="el-GR" dirty="0"/>
              <a:t>Σκοπός</a:t>
            </a:r>
          </a:p>
        </p:txBody>
      </p:sp>
      <p:sp>
        <p:nvSpPr>
          <p:cNvPr id="3" name="Θέση περιεχομένου 2">
            <a:extLst>
              <a:ext uri="{FF2B5EF4-FFF2-40B4-BE49-F238E27FC236}">
                <a16:creationId xmlns:a16="http://schemas.microsoft.com/office/drawing/2014/main" id="{C78C1C36-1F9D-4EC4-BE2F-645B5300EBA0}"/>
              </a:ext>
            </a:extLst>
          </p:cNvPr>
          <p:cNvSpPr>
            <a:spLocks noGrp="1"/>
          </p:cNvSpPr>
          <p:nvPr>
            <p:ph idx="1"/>
          </p:nvPr>
        </p:nvSpPr>
        <p:spPr>
          <a:xfrm>
            <a:off x="1295401" y="2680446"/>
            <a:ext cx="9601196" cy="3195421"/>
          </a:xfrm>
        </p:spPr>
        <p:txBody>
          <a:bodyPr>
            <a:normAutofit fontScale="92500"/>
          </a:bodyPr>
          <a:lstStyle/>
          <a:p>
            <a:r>
              <a:rPr lang="el-GR" dirty="0"/>
              <a:t>Η δημιουργία Εκπαιδευτικού Υλικού κατάλληλου για την εξ αποστάσεως επιμόρφωση εκπαιδευτικών πρωτοβάθμιας εκπαίδευσης με θέμα τη Συμπεριληπτική Εκπαίδευση.</a:t>
            </a:r>
          </a:p>
          <a:p>
            <a:r>
              <a:rPr lang="el-GR" dirty="0"/>
              <a:t>Η αξιολόγηση του Εκπαιδευτικού Υλικού από εκπαιδευτικούς γενικής αγωγής πρωτοβάθμιας εκπαίδευσης ως προς το περιεχόμενό του, την ευχρηστία του, την επιστημονική του συνοχή και τεκμηρίωση.</a:t>
            </a:r>
          </a:p>
          <a:p>
            <a:r>
              <a:rPr lang="el-GR" dirty="0"/>
              <a:t>Η αξιολόγηση του Εκπαιδευτικού Υλικού από ομάδα εκπαιδευτικών, ειδικών στην εξ αποστάσεως εκπαίδευση, με στόχο τη διερεύνηση του κατά πόσο το εν λόγω ΕΥ είναι σχεδιασμένο σύμφωνα με της αρχές της </a:t>
            </a:r>
            <a:r>
              <a:rPr lang="el-GR" dirty="0" err="1"/>
              <a:t>ΕξΑΕ</a:t>
            </a:r>
            <a:r>
              <a:rPr lang="el-GR" dirty="0"/>
              <a:t> και της </a:t>
            </a:r>
            <a:r>
              <a:rPr lang="el-GR" dirty="0" err="1"/>
              <a:t>πολυμεσικής</a:t>
            </a:r>
            <a:r>
              <a:rPr lang="el-GR" dirty="0"/>
              <a:t> μάθησης.</a:t>
            </a:r>
          </a:p>
        </p:txBody>
      </p:sp>
    </p:spTree>
    <p:extLst>
      <p:ext uri="{BB962C8B-B14F-4D97-AF65-F5344CB8AC3E}">
        <p14:creationId xmlns:p14="http://schemas.microsoft.com/office/powerpoint/2010/main" val="140748589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30889A-38AA-46C2-B7B1-68B4B8448EEB}"/>
              </a:ext>
            </a:extLst>
          </p:cNvPr>
          <p:cNvSpPr>
            <a:spLocks noGrp="1"/>
          </p:cNvSpPr>
          <p:nvPr>
            <p:ph type="title"/>
          </p:nvPr>
        </p:nvSpPr>
        <p:spPr/>
        <p:txBody>
          <a:bodyPr>
            <a:normAutofit fontScale="90000"/>
          </a:bodyPr>
          <a:lstStyle/>
          <a:p>
            <a:r>
              <a:rPr lang="el-GR" dirty="0"/>
              <a:t>Μέρος Γ΄: Μεθοδολογία Έρευνας (4/10)</a:t>
            </a:r>
            <a:br>
              <a:rPr lang="el-GR" dirty="0"/>
            </a:br>
            <a:r>
              <a:rPr lang="el-GR" sz="3700" b="1" dirty="0"/>
              <a:t>Διαδικασία διεξαγωγής της έρευνας</a:t>
            </a:r>
          </a:p>
        </p:txBody>
      </p:sp>
      <p:sp>
        <p:nvSpPr>
          <p:cNvPr id="3" name="Θέση περιεχομένου 2">
            <a:extLst>
              <a:ext uri="{FF2B5EF4-FFF2-40B4-BE49-F238E27FC236}">
                <a16:creationId xmlns:a16="http://schemas.microsoft.com/office/drawing/2014/main" id="{143FC557-92E2-415C-8A29-9D8552B14A8D}"/>
              </a:ext>
            </a:extLst>
          </p:cNvPr>
          <p:cNvSpPr>
            <a:spLocks noGrp="1"/>
          </p:cNvSpPr>
          <p:nvPr>
            <p:ph idx="1"/>
          </p:nvPr>
        </p:nvSpPr>
        <p:spPr/>
        <p:txBody>
          <a:bodyPr>
            <a:normAutofit fontScale="62500" lnSpcReduction="20000"/>
          </a:bodyPr>
          <a:lstStyle/>
          <a:p>
            <a:pPr algn="just"/>
            <a:r>
              <a:rPr lang="el-GR" dirty="0"/>
              <a:t>Η παρούσα έρευνα έλαβε χώρα τον </a:t>
            </a:r>
            <a:r>
              <a:rPr lang="el-GR" b="1" dirty="0"/>
              <a:t>Αύγουστο του 2023 </a:t>
            </a:r>
            <a:r>
              <a:rPr lang="el-GR" dirty="0"/>
              <a:t>και απευθυνόταν σε εν ενεργεία εκπαιδευτικούς πρωτοβάθμιας εκπαίδευσης γενικής αγωγής, που υπηρετούσαν σε δημόσια σχολεία της Ελλάδας.</a:t>
            </a:r>
          </a:p>
          <a:p>
            <a:pPr algn="just"/>
            <a:r>
              <a:rPr lang="el-GR" dirty="0"/>
              <a:t>Για τις ανάγκες της εν λόγω έρευνας σχεδιάστηκε </a:t>
            </a:r>
            <a:r>
              <a:rPr lang="el-GR" b="1" dirty="0"/>
              <a:t>εκπαιδευτικό υλικό στη διαδικτυακή πλατφόρμα </a:t>
            </a:r>
            <a:r>
              <a:rPr lang="en-US" b="1" dirty="0" err="1"/>
              <a:t>chamilo</a:t>
            </a:r>
            <a:r>
              <a:rPr lang="el-GR" b="1" dirty="0"/>
              <a:t> </a:t>
            </a:r>
            <a:r>
              <a:rPr lang="el-GR" dirty="0"/>
              <a:t>(</a:t>
            </a:r>
            <a:r>
              <a:rPr lang="el-GR" u="sng" dirty="0">
                <a:hlinkClick r:id="rId2"/>
              </a:rPr>
              <a:t>http://chamilo.datacenter.uoc.gr/metchamilo/courses/HSYMP/index.php?id_session=0</a:t>
            </a:r>
            <a:r>
              <a:rPr lang="el-GR" u="sng" dirty="0"/>
              <a:t>)</a:t>
            </a:r>
            <a:r>
              <a:rPr lang="el-GR" dirty="0"/>
              <a:t> με τίτλο «Η Συμπεριληπτική Εκπαίδευση». Το συγκεκριμένο ΕΥ ήταν ανοικτό και </a:t>
            </a:r>
            <a:r>
              <a:rPr lang="el-GR" dirty="0" err="1"/>
              <a:t>προσβάσιμο</a:t>
            </a:r>
            <a:r>
              <a:rPr lang="el-GR" dirty="0"/>
              <a:t> για χρήση από τους εκπαιδευτικούς και σχεδιάστηκε ώστε να υλοποιείται σε περιβάλλον ασύγχρονης, εξ αποστάσεως διδασκαλίας.</a:t>
            </a:r>
          </a:p>
          <a:p>
            <a:pPr algn="just"/>
            <a:r>
              <a:rPr lang="el-GR" dirty="0"/>
              <a:t>Οι οδηγίες, το ΕΥ και το ερωτηματολόγιο, </a:t>
            </a:r>
            <a:r>
              <a:rPr lang="el-GR" b="1" dirty="0"/>
              <a:t>στάλθηκαν μέσω ηλεκτρονικού ταχυδρομείου (</a:t>
            </a:r>
            <a:r>
              <a:rPr lang="en-US" b="1" dirty="0"/>
              <a:t>email</a:t>
            </a:r>
            <a:r>
              <a:rPr lang="el-GR" b="1" dirty="0"/>
              <a:t>)</a:t>
            </a:r>
            <a:r>
              <a:rPr lang="el-GR" dirty="0"/>
              <a:t> και με τον ίδιο τρόπο έλαβε το απαντητικό έντυπο η ερευνήτρια (μέσω </a:t>
            </a:r>
            <a:r>
              <a:rPr lang="en-US" dirty="0"/>
              <a:t>email</a:t>
            </a:r>
            <a:r>
              <a:rPr lang="el-GR" dirty="0"/>
              <a:t>) με σκοπό τη συλλογή και επεξεργασία των δεδομένων. Επισημάνθηκε η </a:t>
            </a:r>
            <a:r>
              <a:rPr lang="el-GR" b="1" dirty="0"/>
              <a:t>διατήρηση της ανωνυμίας</a:t>
            </a:r>
            <a:r>
              <a:rPr lang="el-GR" dirty="0"/>
              <a:t> των απαντήσεων και η υποχρέωση των εκπαιδευτικών </a:t>
            </a:r>
            <a:r>
              <a:rPr lang="el-GR" b="1" dirty="0"/>
              <a:t>να απαντήσουν σε όλες τις ερωτήσεις</a:t>
            </a:r>
            <a:r>
              <a:rPr lang="el-GR" dirty="0"/>
              <a:t> με ειλικρίνεια και όπου χρειαζόταν να δικαιολογήσουν τις απόψεις τους.</a:t>
            </a:r>
          </a:p>
          <a:p>
            <a:pPr algn="just"/>
            <a:r>
              <a:rPr lang="el-GR" dirty="0"/>
              <a:t>Μέσα από τις οδηγίες, γνωστοποιούταν επίσης ότι ο σκοπός της έρευνας ήταν να διερευνηθούν οι απόψεις των υποκειμένων σχετικά με την εξ αποστάσεως επιμόρφωση των εκπαιδευτικών, να εκτιμηθεί η ποιότητα και τα χαρακτηριστικά του ΕΥ αλλά και να καταγραφούν τυχόν δυσκολίες που προέκυψαν κατά τη διάρκεια της μελέτης του.</a:t>
            </a:r>
          </a:p>
        </p:txBody>
      </p:sp>
    </p:spTree>
    <p:extLst>
      <p:ext uri="{BB962C8B-B14F-4D97-AF65-F5344CB8AC3E}">
        <p14:creationId xmlns:p14="http://schemas.microsoft.com/office/powerpoint/2010/main" val="2401143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4F15F6-AEC3-49A0-80C9-0E220C12A27B}"/>
              </a:ext>
            </a:extLst>
          </p:cNvPr>
          <p:cNvSpPr>
            <a:spLocks noGrp="1"/>
          </p:cNvSpPr>
          <p:nvPr>
            <p:ph type="title"/>
          </p:nvPr>
        </p:nvSpPr>
        <p:spPr/>
        <p:txBody>
          <a:bodyPr>
            <a:normAutofit fontScale="90000"/>
          </a:bodyPr>
          <a:lstStyle/>
          <a:p>
            <a:r>
              <a:rPr lang="el-GR" dirty="0"/>
              <a:t>Μέρος Γ΄: Μεθοδολογία Έρευνας (5/10)</a:t>
            </a:r>
            <a:br>
              <a:rPr lang="el-GR" dirty="0"/>
            </a:br>
            <a:r>
              <a:rPr lang="el-GR" sz="3700" b="1" dirty="0"/>
              <a:t>Μέσα συλλογής δεδομένων</a:t>
            </a:r>
          </a:p>
        </p:txBody>
      </p:sp>
      <p:sp>
        <p:nvSpPr>
          <p:cNvPr id="3" name="Θέση περιεχομένου 2">
            <a:extLst>
              <a:ext uri="{FF2B5EF4-FFF2-40B4-BE49-F238E27FC236}">
                <a16:creationId xmlns:a16="http://schemas.microsoft.com/office/drawing/2014/main" id="{309EA222-05AF-4345-A3BD-9B9A9CA570D4}"/>
              </a:ext>
            </a:extLst>
          </p:cNvPr>
          <p:cNvSpPr>
            <a:spLocks noGrp="1"/>
          </p:cNvSpPr>
          <p:nvPr>
            <p:ph idx="1"/>
          </p:nvPr>
        </p:nvSpPr>
        <p:spPr/>
        <p:txBody>
          <a:bodyPr>
            <a:normAutofit fontScale="47500" lnSpcReduction="20000"/>
          </a:bodyPr>
          <a:lstStyle/>
          <a:p>
            <a:pPr algn="just"/>
            <a:r>
              <a:rPr lang="el-GR" dirty="0"/>
              <a:t>Για τη συλλογή των δεδομένων της έρευνας θεωρήθηκε απαραίτητος ο σχεδιασμός ενός </a:t>
            </a:r>
            <a:r>
              <a:rPr lang="el-GR" b="1" dirty="0">
                <a:solidFill>
                  <a:schemeClr val="tx1"/>
                </a:solidFill>
              </a:rPr>
              <a:t>ερωτηματολογίου</a:t>
            </a:r>
            <a:r>
              <a:rPr lang="el-GR" dirty="0"/>
              <a:t>. Το ερωτηματολόγιο κατασκευάστηκε από την ερευνήτρια με τη συμβολή και υποστήριξη του επιβλέποντος καθηγητή κ. Λάμπρου Καρβούνη, τον Ιούλιο του 2023. </a:t>
            </a:r>
          </a:p>
          <a:p>
            <a:pPr algn="just"/>
            <a:r>
              <a:rPr lang="el-GR" dirty="0"/>
              <a:t>Το ερωτηματολόγιο περιλαμβάνει ένα χαιρετισμό από την ερευνήτρια και οδηγίες για την ορθή συμπλήρωσή του. Το πρώτο μέρος αφορά τα δημογραφικά στοιχεία όπου ζητείται από τους συμμετέχοντες να σημειώσουν το φύλο, την ηλικία τους, τα χρόνια προϋπηρεσίας και τον τόπο / την πόλη που υπηρετούν. Ακολουθούν τέσσερις (4) ερωτήσεις στις οποίες δηλώνουν κατά πόσο είναι εξοικειωμένοι και χρησιμοποιούν τις Τ.Π.Ε. στην εκπαιδευτική πράξη και σε ποιο βαθμό νιώθουν εξοικείωση με τη μέθοδο της </a:t>
            </a:r>
            <a:r>
              <a:rPr lang="el-GR" dirty="0" err="1"/>
              <a:t>ΕξΑΕ</a:t>
            </a:r>
            <a:r>
              <a:rPr lang="el-GR" dirty="0"/>
              <a:t> και με τη μελέτη ΕΥ που βασίζεται στην εν λόγω μεθοδολογία. Για τις δηλώσεις αυτές χρησιμοποιούσαν την κλίμακα </a:t>
            </a:r>
            <a:r>
              <a:rPr lang="en-US" dirty="0"/>
              <a:t>Likert </a:t>
            </a:r>
            <a:r>
              <a:rPr lang="el-GR" dirty="0"/>
              <a:t>με πέντε (5) διαβαθμίσεις όπου το ένα (1) σημαίνει «Διαφωνώ Απόλυτα» και το πέντε (5) «Συμφωνώ Απόλυτα».</a:t>
            </a:r>
          </a:p>
          <a:p>
            <a:pPr algn="just"/>
            <a:r>
              <a:rPr lang="el-GR" dirty="0"/>
              <a:t>Το δεύτερο μέρος του ερωτηματολογίου αφορά τον κύριο σκοπό της έρευνας και χωρίζεται σε πέντε (5) </a:t>
            </a:r>
            <a:r>
              <a:rPr lang="el-GR" dirty="0" err="1"/>
              <a:t>υποενότητες</a:t>
            </a:r>
            <a:r>
              <a:rPr lang="el-GR" dirty="0"/>
              <a:t> σχετικές με τα ερευνητικά ερωτήματα. Ακολουθούσαν δύο (2) ακόμη ερωτήσεις που αφορούσαν τις απόψεις των εκπαιδευτικών σχετικά με τα δυνατά σημεία του ΕΥ και τις προτάσεις τους για ενδεχόμενες αλλαγές με σκοπό τη βελτίωσή του.</a:t>
            </a:r>
          </a:p>
          <a:p>
            <a:pPr algn="just"/>
            <a:r>
              <a:rPr lang="el-GR" dirty="0"/>
              <a:t>Συμπερασματικά, το ερωτηματολόγιο αποτελείται από είκοσι-έξι (26) ερωτήσεις ανοικτού τύπου λόγω του ότι πρόκειται για ποιοτική έρευνα. Οι ερωτήσεις διατυπώθηκαν με προσοχή ώστε να είναι κατανοητές και να μην συγχέουν τον εκπαιδευτικό. Οι συμμετέχοντες κλήθηκαν να αναπτύξουν τις απόψεις τους γράφοντας μία πρόταση ή ένα μικρό κείμενο και το ύφος των ερωτήσεων τους προέτρεπε να εκφραστούν ελεύθερα και με όποιο τρόπο επιθυμούσαν (</a:t>
            </a:r>
            <a:r>
              <a:rPr lang="en-US" dirty="0" err="1"/>
              <a:t>Javeau</a:t>
            </a:r>
            <a:r>
              <a:rPr lang="el-GR" dirty="0"/>
              <a:t>, 2000). Επιλέχθηκε το ερωτηματολόγιο έναντι της συνέντευξης για λόγους ευκολίας διότι θα ήταν δύσκολο και χρονοβόρο να προγραμματιστούν ατομικές συνεντεύξεις με κάθε εκπαιδευτικό.</a:t>
            </a:r>
          </a:p>
          <a:p>
            <a:pPr algn="just"/>
            <a:r>
              <a:rPr lang="el-GR" dirty="0"/>
              <a:t>Για τη διερεύνηση των απόψεων της κριτικής ομάδας των εκπαιδευτικών, οι οποίοι θεωρούνταν ειδικοί καθώς είχαν διδαχθεί την </a:t>
            </a:r>
            <a:r>
              <a:rPr lang="el-GR" dirty="0" err="1"/>
              <a:t>ΕξΑΕ</a:t>
            </a:r>
            <a:r>
              <a:rPr lang="el-GR" dirty="0"/>
              <a:t>, χρησιμοποιήθηκε διαφορετικό </a:t>
            </a:r>
            <a:r>
              <a:rPr lang="el-GR" b="1" dirty="0"/>
              <a:t>ερωτηματολόγιο</a:t>
            </a:r>
            <a:r>
              <a:rPr lang="el-GR" dirty="0"/>
              <a:t>. Το εν λόγω ερευνητικό εργαλείο, «ζητούσε» τη συμπλήρωση των ίδιων δημογραφικών στοιχείων και αποτελούνταν συνολικά από πενήντα-έξι (56) ερωτήσεις με σκοπό να δοθούν απαντήσεις στο πέμπτο (</a:t>
            </a:r>
            <a:r>
              <a:rPr lang="el-GR" dirty="0" err="1"/>
              <a:t>5</a:t>
            </a:r>
            <a:r>
              <a:rPr lang="el-GR" baseline="30000" dirty="0" err="1"/>
              <a:t>ο</a:t>
            </a:r>
            <a:r>
              <a:rPr lang="el-GR" dirty="0"/>
              <a:t>) ερευνητικό ερώτημα. Ακολουθούν δύο (2) ερωτήσεις που αφορούσαν τις απόψεις τις κριτικής ομάδας των εκπαιδευτικών σχετικά με τα δυνατά σημεία του ΕΥ και τις προτάσεις τους για ενδεχόμενες αλλαγές που θα επιφέρουν τη βελτίωσή του.</a:t>
            </a:r>
          </a:p>
        </p:txBody>
      </p:sp>
    </p:spTree>
    <p:extLst>
      <p:ext uri="{BB962C8B-B14F-4D97-AF65-F5344CB8AC3E}">
        <p14:creationId xmlns:p14="http://schemas.microsoft.com/office/powerpoint/2010/main" val="55364602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5A665E-BB3F-4CCA-B60E-4894D1CF8A7F}"/>
              </a:ext>
            </a:extLst>
          </p:cNvPr>
          <p:cNvSpPr>
            <a:spLocks noGrp="1"/>
          </p:cNvSpPr>
          <p:nvPr>
            <p:ph type="title"/>
          </p:nvPr>
        </p:nvSpPr>
        <p:spPr/>
        <p:txBody>
          <a:bodyPr>
            <a:normAutofit fontScale="90000"/>
          </a:bodyPr>
          <a:lstStyle/>
          <a:p>
            <a:r>
              <a:rPr lang="el-GR" dirty="0"/>
              <a:t>Μέρος Γ΄: Μεθοδολογία Έρευνας (6/10)</a:t>
            </a:r>
            <a:br>
              <a:rPr lang="el-GR" dirty="0"/>
            </a:br>
            <a:r>
              <a:rPr lang="el-GR" sz="3700" b="1" dirty="0"/>
              <a:t>Καθορισμός πληθυσμού και δείγματος της έρευνας</a:t>
            </a:r>
          </a:p>
        </p:txBody>
      </p:sp>
      <p:sp>
        <p:nvSpPr>
          <p:cNvPr id="3" name="Θέση περιεχομένου 2">
            <a:extLst>
              <a:ext uri="{FF2B5EF4-FFF2-40B4-BE49-F238E27FC236}">
                <a16:creationId xmlns:a16="http://schemas.microsoft.com/office/drawing/2014/main" id="{643A41F1-8520-42F3-8ABB-501B65482640}"/>
              </a:ext>
            </a:extLst>
          </p:cNvPr>
          <p:cNvSpPr>
            <a:spLocks noGrp="1"/>
          </p:cNvSpPr>
          <p:nvPr>
            <p:ph idx="1"/>
          </p:nvPr>
        </p:nvSpPr>
        <p:spPr/>
        <p:txBody>
          <a:bodyPr>
            <a:normAutofit fontScale="85000" lnSpcReduction="20000"/>
          </a:bodyPr>
          <a:lstStyle/>
          <a:p>
            <a:pPr algn="just"/>
            <a:r>
              <a:rPr lang="el-GR" dirty="0"/>
              <a:t>Την ομάδα στόχο της έρευνας αποτελούν οι εκπαιδευτικοί πρωτοβάθμιας εκπαίδευσης γενικής αγωγής που είναι εν ενεργεία και εργάζονται σε δημόσια σχολεία της Ελλάδας.</a:t>
            </a:r>
          </a:p>
          <a:p>
            <a:pPr algn="just"/>
            <a:r>
              <a:rPr lang="el-GR" dirty="0"/>
              <a:t>Η επιλογή του δείγματος έγινε με τη μέθοδο της </a:t>
            </a:r>
            <a:r>
              <a:rPr lang="el-GR" b="1" dirty="0"/>
              <a:t>επιλεκτικής δειγματοληψίας</a:t>
            </a:r>
            <a:r>
              <a:rPr lang="el-GR" dirty="0"/>
              <a:t>. Η συγκεκριμένη μέθοδος υλοποιείται σε περιπτώσεις που δεν υπάρχει πολύς διαθέσιμος χρόνος και ο ερευνητής επιλέγει για το δείγμα του οποιαδήποτε άτομα πληρούν τις προδιαγραφές και είναι άμεσα διαθέσιμα (Παπαναστασίου &amp; Παπαναστασίου, 2014). Στη συγκεκριμένη περίπτωση ήταν επίσης απαραίτητο οι συμμετέχοντες </a:t>
            </a:r>
            <a:r>
              <a:rPr lang="el-GR" b="1" dirty="0"/>
              <a:t>να έχουν πρόσβαση στο διαδίκτυο</a:t>
            </a:r>
            <a:r>
              <a:rPr lang="el-GR" dirty="0"/>
              <a:t> και </a:t>
            </a:r>
            <a:r>
              <a:rPr lang="el-GR" b="1" dirty="0"/>
              <a:t>να διαθέτουν διεύθυνση ηλεκτρονικού ταχυδρομείου</a:t>
            </a:r>
            <a:r>
              <a:rPr lang="el-GR" dirty="0"/>
              <a:t>.</a:t>
            </a:r>
          </a:p>
          <a:p>
            <a:pPr algn="just"/>
            <a:r>
              <a:rPr lang="el-GR" dirty="0"/>
              <a:t>Η ομάδα των εκπαιδευτικών αποτελούνταν από εικοσιένα (21) υποκείμενα. Συγκεκριμένα στάλθηκαν μέσω ηλεκτρονικού ταχυδρομείου (</a:t>
            </a:r>
            <a:r>
              <a:rPr lang="en-US" dirty="0"/>
              <a:t>email</a:t>
            </a:r>
            <a:r>
              <a:rPr lang="el-GR" dirty="0"/>
              <a:t>) τριάντα – οκτώ (38) ερωτηματολόγια σε εκπαιδευτικούς γενικής αγωγής και επεστράφησαν </a:t>
            </a:r>
            <a:r>
              <a:rPr lang="el-GR" b="1" dirty="0"/>
              <a:t>εικοσιένα (21)</a:t>
            </a:r>
            <a:r>
              <a:rPr lang="el-GR" dirty="0"/>
              <a:t>. Τέλος, η κριτική ομάδα εκπαιδευτικών αποτελούταν από </a:t>
            </a:r>
            <a:r>
              <a:rPr lang="el-GR" b="1" dirty="0"/>
              <a:t>τρία (3)</a:t>
            </a:r>
            <a:r>
              <a:rPr lang="el-GR" dirty="0"/>
              <a:t> υποκείμενα.</a:t>
            </a:r>
          </a:p>
        </p:txBody>
      </p:sp>
    </p:spTree>
    <p:extLst>
      <p:ext uri="{BB962C8B-B14F-4D97-AF65-F5344CB8AC3E}">
        <p14:creationId xmlns:p14="http://schemas.microsoft.com/office/powerpoint/2010/main" val="50344974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85E7E1-EEA8-44E7-A5BE-89753F527FD4}"/>
              </a:ext>
            </a:extLst>
          </p:cNvPr>
          <p:cNvSpPr txBox="1"/>
          <p:nvPr/>
        </p:nvSpPr>
        <p:spPr>
          <a:xfrm>
            <a:off x="744071" y="564771"/>
            <a:ext cx="10712823" cy="738664"/>
          </a:xfrm>
          <a:prstGeom prst="rect">
            <a:avLst/>
          </a:prstGeom>
          <a:noFill/>
        </p:spPr>
        <p:txBody>
          <a:bodyPr wrap="square" rtlCol="0">
            <a:spAutoFit/>
          </a:bodyPr>
          <a:lstStyle/>
          <a:p>
            <a:pPr algn="ctr"/>
            <a:r>
              <a:rPr lang="el-GR" sz="2600" dirty="0"/>
              <a:t>Μέρος Γ΄: Μεθοδολογία Έρευνας (7/10)</a:t>
            </a:r>
            <a:br>
              <a:rPr lang="el-GR" sz="2600" dirty="0"/>
            </a:br>
            <a:r>
              <a:rPr lang="el-GR" sz="1600" b="1" dirty="0"/>
              <a:t>Δημογραφικά Στοιχεία</a:t>
            </a:r>
            <a:endParaRPr lang="el-GR" dirty="0"/>
          </a:p>
        </p:txBody>
      </p:sp>
      <p:graphicFrame>
        <p:nvGraphicFramePr>
          <p:cNvPr id="8" name="Πίνακας 7">
            <a:extLst>
              <a:ext uri="{FF2B5EF4-FFF2-40B4-BE49-F238E27FC236}">
                <a16:creationId xmlns:a16="http://schemas.microsoft.com/office/drawing/2014/main" id="{CDD0898A-1265-4AF3-8196-514F1B84257D}"/>
              </a:ext>
            </a:extLst>
          </p:cNvPr>
          <p:cNvGraphicFramePr>
            <a:graphicFrameLocks noGrp="1"/>
          </p:cNvGraphicFramePr>
          <p:nvPr>
            <p:extLst>
              <p:ext uri="{D42A27DB-BD31-4B8C-83A1-F6EECF244321}">
                <p14:modId xmlns:p14="http://schemas.microsoft.com/office/powerpoint/2010/main" val="1660784664"/>
              </p:ext>
            </p:extLst>
          </p:nvPr>
        </p:nvGraphicFramePr>
        <p:xfrm>
          <a:off x="986116" y="1303436"/>
          <a:ext cx="10237694" cy="4945844"/>
        </p:xfrm>
        <a:graphic>
          <a:graphicData uri="http://schemas.openxmlformats.org/drawingml/2006/table">
            <a:tbl>
              <a:tblPr firstRow="1" firstCol="1" bandRow="1">
                <a:tableStyleId>{5C22544A-7EE6-4342-B048-85BDC9FD1C3A}</a:tableStyleId>
              </a:tblPr>
              <a:tblGrid>
                <a:gridCol w="1156447">
                  <a:extLst>
                    <a:ext uri="{9D8B030D-6E8A-4147-A177-3AD203B41FA5}">
                      <a16:colId xmlns:a16="http://schemas.microsoft.com/office/drawing/2014/main" val="1711027884"/>
                    </a:ext>
                  </a:extLst>
                </a:gridCol>
                <a:gridCol w="1264024">
                  <a:extLst>
                    <a:ext uri="{9D8B030D-6E8A-4147-A177-3AD203B41FA5}">
                      <a16:colId xmlns:a16="http://schemas.microsoft.com/office/drawing/2014/main" val="2493696936"/>
                    </a:ext>
                  </a:extLst>
                </a:gridCol>
                <a:gridCol w="2622240">
                  <a:extLst>
                    <a:ext uri="{9D8B030D-6E8A-4147-A177-3AD203B41FA5}">
                      <a16:colId xmlns:a16="http://schemas.microsoft.com/office/drawing/2014/main" val="939376744"/>
                    </a:ext>
                  </a:extLst>
                </a:gridCol>
                <a:gridCol w="1519839">
                  <a:extLst>
                    <a:ext uri="{9D8B030D-6E8A-4147-A177-3AD203B41FA5}">
                      <a16:colId xmlns:a16="http://schemas.microsoft.com/office/drawing/2014/main" val="239214727"/>
                    </a:ext>
                  </a:extLst>
                </a:gridCol>
                <a:gridCol w="1519839">
                  <a:extLst>
                    <a:ext uri="{9D8B030D-6E8A-4147-A177-3AD203B41FA5}">
                      <a16:colId xmlns:a16="http://schemas.microsoft.com/office/drawing/2014/main" val="2650865412"/>
                    </a:ext>
                  </a:extLst>
                </a:gridCol>
                <a:gridCol w="1381231">
                  <a:extLst>
                    <a:ext uri="{9D8B030D-6E8A-4147-A177-3AD203B41FA5}">
                      <a16:colId xmlns:a16="http://schemas.microsoft.com/office/drawing/2014/main" val="2770367695"/>
                    </a:ext>
                  </a:extLst>
                </a:gridCol>
                <a:gridCol w="774074">
                  <a:extLst>
                    <a:ext uri="{9D8B030D-6E8A-4147-A177-3AD203B41FA5}">
                      <a16:colId xmlns:a16="http://schemas.microsoft.com/office/drawing/2014/main" val="1118827271"/>
                    </a:ext>
                  </a:extLst>
                </a:gridCol>
              </a:tblGrid>
              <a:tr h="296009">
                <a:tc gridSpan="4">
                  <a:txBody>
                    <a:bodyPr/>
                    <a:lstStyle/>
                    <a:p>
                      <a:pPr algn="ctr">
                        <a:lnSpc>
                          <a:spcPct val="107000"/>
                        </a:lnSpc>
                        <a:spcAft>
                          <a:spcPts val="0"/>
                        </a:spcAft>
                      </a:pPr>
                      <a:r>
                        <a:rPr lang="el-GR" sz="1050" dirty="0">
                          <a:effectLst/>
                        </a:rPr>
                        <a:t>Ομάδα Εκπαιδευτικών</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gridSpan="3">
                  <a:txBody>
                    <a:bodyPr/>
                    <a:lstStyle/>
                    <a:p>
                      <a:pPr algn="ctr">
                        <a:lnSpc>
                          <a:spcPct val="107000"/>
                        </a:lnSpc>
                        <a:spcAft>
                          <a:spcPts val="0"/>
                        </a:spcAft>
                      </a:pPr>
                      <a:r>
                        <a:rPr lang="el-GR" sz="1050" dirty="0">
                          <a:effectLst/>
                        </a:rPr>
                        <a:t>Κριτική Ομάδα Εκπαιδευτικών</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56728673"/>
                  </a:ext>
                </a:extLst>
              </a:tr>
              <a:tr h="160917">
                <a:tc rowSpan="16">
                  <a:txBody>
                    <a:bodyPr/>
                    <a:lstStyle/>
                    <a:p>
                      <a:pPr marL="71755" marR="71755" algn="ctr">
                        <a:lnSpc>
                          <a:spcPct val="107000"/>
                        </a:lnSpc>
                        <a:spcAft>
                          <a:spcPts val="0"/>
                        </a:spcAft>
                      </a:pPr>
                      <a:r>
                        <a:rPr lang="el-GR" sz="1600" dirty="0">
                          <a:effectLst/>
                        </a:rPr>
                        <a:t>Δημογραφικά Στοιχεία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vert="vert270" anchor="ctr"/>
                </a:tc>
                <a:tc rowSpan="3">
                  <a:txBody>
                    <a:bodyPr/>
                    <a:lstStyle/>
                    <a:p>
                      <a:pPr algn="ctr">
                        <a:lnSpc>
                          <a:spcPct val="107000"/>
                        </a:lnSpc>
                        <a:spcAft>
                          <a:spcPts val="0"/>
                        </a:spcAft>
                      </a:pPr>
                      <a:r>
                        <a:rPr lang="el-GR" sz="1000" dirty="0">
                          <a:effectLst/>
                        </a:rPr>
                        <a:t>Φύλο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Άνδρες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rowSpan="3">
                  <a:txBody>
                    <a:bodyPr/>
                    <a:lstStyle/>
                    <a:p>
                      <a:pPr algn="ctr">
                        <a:lnSpc>
                          <a:spcPct val="107000"/>
                        </a:lnSpc>
                        <a:spcAft>
                          <a:spcPts val="0"/>
                        </a:spcAft>
                      </a:pPr>
                      <a:r>
                        <a:rPr lang="el-GR" sz="1000" dirty="0">
                          <a:effectLst/>
                        </a:rPr>
                        <a:t>Φύλο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Άνδρες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865667589"/>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Γυναίκες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18</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Γυναίκες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2414273879"/>
                  </a:ext>
                </a:extLst>
              </a:tr>
              <a:tr h="447362">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Δεν απάντησαν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Δεν απάντησαν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2882777272"/>
                  </a:ext>
                </a:extLst>
              </a:tr>
              <a:tr h="296009">
                <a:tc vMerge="1">
                  <a:txBody>
                    <a:bodyPr/>
                    <a:lstStyle/>
                    <a:p>
                      <a:endParaRPr lang="el-GR"/>
                    </a:p>
                  </a:txBody>
                  <a:tcPr/>
                </a:tc>
                <a:tc rowSpan="5">
                  <a:txBody>
                    <a:bodyPr/>
                    <a:lstStyle/>
                    <a:p>
                      <a:pPr algn="ctr">
                        <a:lnSpc>
                          <a:spcPct val="107000"/>
                        </a:lnSpc>
                        <a:spcAft>
                          <a:spcPts val="0"/>
                        </a:spcAft>
                      </a:pPr>
                      <a:r>
                        <a:rPr lang="el-GR" sz="1000" dirty="0">
                          <a:effectLst/>
                        </a:rPr>
                        <a:t>Ηλικία</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22-30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rowSpan="5">
                  <a:txBody>
                    <a:bodyPr/>
                    <a:lstStyle/>
                    <a:p>
                      <a:pPr algn="ctr">
                        <a:lnSpc>
                          <a:spcPct val="107000"/>
                        </a:lnSpc>
                        <a:spcAft>
                          <a:spcPts val="0"/>
                        </a:spcAft>
                      </a:pPr>
                      <a:r>
                        <a:rPr lang="el-GR" sz="1000" dirty="0">
                          <a:effectLst/>
                        </a:rPr>
                        <a:t>Ηλικία</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22-30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2488924639"/>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31-40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10</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31-40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136291242"/>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41-50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7</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41-50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029788162"/>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&gt;51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&gt;51 ετών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3428721403"/>
                  </a:ext>
                </a:extLst>
              </a:tr>
              <a:tr h="447362">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Δεν απάντησαν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Δεν απάντησαν</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813033296"/>
                  </a:ext>
                </a:extLst>
              </a:tr>
              <a:tr h="160917">
                <a:tc vMerge="1">
                  <a:txBody>
                    <a:bodyPr/>
                    <a:lstStyle/>
                    <a:p>
                      <a:endParaRPr lang="el-GR"/>
                    </a:p>
                  </a:txBody>
                  <a:tcPr/>
                </a:tc>
                <a:tc rowSpan="4">
                  <a:txBody>
                    <a:bodyPr/>
                    <a:lstStyle/>
                    <a:p>
                      <a:pPr algn="ctr">
                        <a:lnSpc>
                          <a:spcPct val="107000"/>
                        </a:lnSpc>
                        <a:spcAft>
                          <a:spcPts val="0"/>
                        </a:spcAft>
                      </a:pPr>
                      <a:r>
                        <a:rPr lang="el-GR" sz="1000" dirty="0">
                          <a:effectLst/>
                        </a:rPr>
                        <a:t>Χρόνια Προϋπηρεσίας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0-4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rowSpan="4">
                  <a:txBody>
                    <a:bodyPr/>
                    <a:lstStyle/>
                    <a:p>
                      <a:pPr algn="ctr">
                        <a:lnSpc>
                          <a:spcPct val="107000"/>
                        </a:lnSpc>
                        <a:spcAft>
                          <a:spcPts val="0"/>
                        </a:spcAft>
                      </a:pPr>
                      <a:r>
                        <a:rPr lang="el-GR" sz="1000" dirty="0">
                          <a:effectLst/>
                        </a:rPr>
                        <a:t>Χρόνια Προϋπηρεσίας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0-4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4135780260"/>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5-10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6</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5-10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905079919"/>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11-20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8</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11-20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1534660614"/>
                  </a:ext>
                </a:extLst>
              </a:tr>
              <a:tr h="160917">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a:effectLst/>
                        </a:rPr>
                        <a:t>&gt;20 έτη</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vMerge="1">
                  <a:txBody>
                    <a:bodyPr/>
                    <a:lstStyle/>
                    <a:p>
                      <a:endParaRPr lang="el-GR"/>
                    </a:p>
                  </a:txBody>
                  <a:tcPr/>
                </a:tc>
                <a:tc>
                  <a:txBody>
                    <a:bodyPr/>
                    <a:lstStyle/>
                    <a:p>
                      <a:pPr algn="ctr">
                        <a:lnSpc>
                          <a:spcPct val="107000"/>
                        </a:lnSpc>
                        <a:spcAft>
                          <a:spcPts val="0"/>
                        </a:spcAft>
                      </a:pPr>
                      <a:r>
                        <a:rPr lang="el-GR" sz="900" dirty="0">
                          <a:effectLst/>
                        </a:rPr>
                        <a:t>&gt;20 έτη</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extLst>
                  <a:ext uri="{0D108BD9-81ED-4DB2-BD59-A6C34878D82A}">
                    <a16:rowId xmlns:a16="http://schemas.microsoft.com/office/drawing/2014/main" val="506898142"/>
                  </a:ext>
                </a:extLst>
              </a:tr>
              <a:tr h="296009">
                <a:tc vMerge="1">
                  <a:txBody>
                    <a:bodyPr/>
                    <a:lstStyle/>
                    <a:p>
                      <a:endParaRPr lang="el-GR"/>
                    </a:p>
                  </a:txBody>
                  <a:tcPr/>
                </a:tc>
                <a:tc rowSpan="4">
                  <a:txBody>
                    <a:bodyPr/>
                    <a:lstStyle/>
                    <a:p>
                      <a:pPr algn="ctr">
                        <a:lnSpc>
                          <a:spcPct val="107000"/>
                        </a:lnSpc>
                        <a:spcAft>
                          <a:spcPts val="0"/>
                        </a:spcAft>
                      </a:pPr>
                      <a:r>
                        <a:rPr lang="el-GR" sz="1000" dirty="0">
                          <a:effectLst/>
                        </a:rPr>
                        <a:t>Τόπος Υπηρεσίας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900" dirty="0">
                          <a:effectLst/>
                        </a:rPr>
                        <a:t>Αγαθονήσι</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gridSpan="3">
                  <a:txBody>
                    <a:bodyPr/>
                    <a:lstStyle/>
                    <a:p>
                      <a:pPr>
                        <a:lnSpc>
                          <a:spcPct val="107000"/>
                        </a:lnSpc>
                        <a:spcAft>
                          <a:spcPts val="800"/>
                        </a:spcAft>
                      </a:pPr>
                      <a:r>
                        <a:rPr lang="el-GR" sz="600">
                          <a:effectLst/>
                        </a:rPr>
                        <a:t>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590932216"/>
                  </a:ext>
                </a:extLst>
              </a:tr>
              <a:tr h="160917">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a:effectLst/>
                        </a:rPr>
                        <a:t>Αττική</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gridSpan="3">
                  <a:txBody>
                    <a:bodyPr/>
                    <a:lstStyle/>
                    <a:p>
                      <a:pPr>
                        <a:lnSpc>
                          <a:spcPct val="107000"/>
                        </a:lnSpc>
                        <a:spcAft>
                          <a:spcPts val="800"/>
                        </a:spcAft>
                      </a:pPr>
                      <a:r>
                        <a:rPr lang="el-GR" sz="600">
                          <a:effectLst/>
                        </a:rPr>
                        <a:t>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686237681"/>
                  </a:ext>
                </a:extLst>
              </a:tr>
              <a:tr h="447362">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Ηράκλειο Κρήτης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17</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gridSpan="3">
                  <a:txBody>
                    <a:bodyPr/>
                    <a:lstStyle/>
                    <a:p>
                      <a:pPr>
                        <a:lnSpc>
                          <a:spcPct val="107000"/>
                        </a:lnSpc>
                        <a:spcAft>
                          <a:spcPts val="800"/>
                        </a:spcAft>
                      </a:pPr>
                      <a:r>
                        <a:rPr lang="el-GR" sz="600">
                          <a:effectLst/>
                        </a:rPr>
                        <a:t>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755027510"/>
                  </a:ext>
                </a:extLst>
              </a:tr>
              <a:tr h="296009">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Ζάκυνθος</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34" marR="39334" marT="0" marB="0" anchor="ctr"/>
                </a:tc>
                <a:tc gridSpan="3">
                  <a:txBody>
                    <a:bodyPr/>
                    <a:lstStyle/>
                    <a:p>
                      <a:pPr>
                        <a:lnSpc>
                          <a:spcPct val="107000"/>
                        </a:lnSpc>
                        <a:spcAft>
                          <a:spcPts val="800"/>
                        </a:spcAft>
                      </a:pPr>
                      <a:r>
                        <a:rPr lang="el-GR" sz="600" dirty="0">
                          <a:effectLst/>
                        </a:rPr>
                        <a:t> </a:t>
                      </a:r>
                      <a:endParaRPr lang="el-G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60986270"/>
                  </a:ext>
                </a:extLst>
              </a:tr>
            </a:tbl>
          </a:graphicData>
        </a:graphic>
      </p:graphicFrame>
    </p:spTree>
    <p:extLst>
      <p:ext uri="{BB962C8B-B14F-4D97-AF65-F5344CB8AC3E}">
        <p14:creationId xmlns:p14="http://schemas.microsoft.com/office/powerpoint/2010/main" val="178701727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6E1A4-7C89-4A82-8874-4C2362E0EFCE}"/>
              </a:ext>
            </a:extLst>
          </p:cNvPr>
          <p:cNvSpPr txBox="1"/>
          <p:nvPr/>
        </p:nvSpPr>
        <p:spPr>
          <a:xfrm>
            <a:off x="744071" y="519946"/>
            <a:ext cx="10712823" cy="892552"/>
          </a:xfrm>
          <a:prstGeom prst="rect">
            <a:avLst/>
          </a:prstGeom>
          <a:noFill/>
        </p:spPr>
        <p:txBody>
          <a:bodyPr wrap="square" rtlCol="0">
            <a:spAutoFit/>
          </a:bodyPr>
          <a:lstStyle/>
          <a:p>
            <a:pPr algn="ctr"/>
            <a:r>
              <a:rPr lang="el-GR" sz="2600" dirty="0"/>
              <a:t>Μέρος Γ΄: Μεθοδολογία Έρευνας (8/10)</a:t>
            </a:r>
            <a:br>
              <a:rPr lang="el-GR" sz="2600" dirty="0"/>
            </a:br>
            <a:r>
              <a:rPr lang="el-GR" sz="2600" b="1" dirty="0"/>
              <a:t>Τεχνολογικό Προφίλ</a:t>
            </a:r>
            <a:endParaRPr lang="el-GR" b="1" dirty="0"/>
          </a:p>
        </p:txBody>
      </p:sp>
      <p:graphicFrame>
        <p:nvGraphicFramePr>
          <p:cNvPr id="3" name="Πίνακας 2">
            <a:extLst>
              <a:ext uri="{FF2B5EF4-FFF2-40B4-BE49-F238E27FC236}">
                <a16:creationId xmlns:a16="http://schemas.microsoft.com/office/drawing/2014/main" id="{B0B0ABC8-E8FE-4BFC-9F38-BC864A34AD9A}"/>
              </a:ext>
            </a:extLst>
          </p:cNvPr>
          <p:cNvGraphicFramePr>
            <a:graphicFrameLocks noGrp="1"/>
          </p:cNvGraphicFramePr>
          <p:nvPr>
            <p:extLst>
              <p:ext uri="{D42A27DB-BD31-4B8C-83A1-F6EECF244321}">
                <p14:modId xmlns:p14="http://schemas.microsoft.com/office/powerpoint/2010/main" val="3438560694"/>
              </p:ext>
            </p:extLst>
          </p:nvPr>
        </p:nvGraphicFramePr>
        <p:xfrm>
          <a:off x="1021977" y="1354675"/>
          <a:ext cx="9888071" cy="4893729"/>
        </p:xfrm>
        <a:graphic>
          <a:graphicData uri="http://schemas.openxmlformats.org/drawingml/2006/table">
            <a:tbl>
              <a:tblPr firstRow="1" firstCol="1" bandRow="1">
                <a:tableStyleId>{5C22544A-7EE6-4342-B048-85BDC9FD1C3A}</a:tableStyleId>
              </a:tblPr>
              <a:tblGrid>
                <a:gridCol w="543675">
                  <a:extLst>
                    <a:ext uri="{9D8B030D-6E8A-4147-A177-3AD203B41FA5}">
                      <a16:colId xmlns:a16="http://schemas.microsoft.com/office/drawing/2014/main" val="2586113983"/>
                    </a:ext>
                  </a:extLst>
                </a:gridCol>
                <a:gridCol w="1766939">
                  <a:extLst>
                    <a:ext uri="{9D8B030D-6E8A-4147-A177-3AD203B41FA5}">
                      <a16:colId xmlns:a16="http://schemas.microsoft.com/office/drawing/2014/main" val="762036898"/>
                    </a:ext>
                  </a:extLst>
                </a:gridCol>
                <a:gridCol w="1928345">
                  <a:extLst>
                    <a:ext uri="{9D8B030D-6E8A-4147-A177-3AD203B41FA5}">
                      <a16:colId xmlns:a16="http://schemas.microsoft.com/office/drawing/2014/main" val="1501146994"/>
                    </a:ext>
                  </a:extLst>
                </a:gridCol>
                <a:gridCol w="764541">
                  <a:extLst>
                    <a:ext uri="{9D8B030D-6E8A-4147-A177-3AD203B41FA5}">
                      <a16:colId xmlns:a16="http://schemas.microsoft.com/office/drawing/2014/main" val="553886943"/>
                    </a:ext>
                  </a:extLst>
                </a:gridCol>
                <a:gridCol w="1732961">
                  <a:extLst>
                    <a:ext uri="{9D8B030D-6E8A-4147-A177-3AD203B41FA5}">
                      <a16:colId xmlns:a16="http://schemas.microsoft.com/office/drawing/2014/main" val="2298652042"/>
                    </a:ext>
                  </a:extLst>
                </a:gridCol>
                <a:gridCol w="1240256">
                  <a:extLst>
                    <a:ext uri="{9D8B030D-6E8A-4147-A177-3AD203B41FA5}">
                      <a16:colId xmlns:a16="http://schemas.microsoft.com/office/drawing/2014/main" val="1648615988"/>
                    </a:ext>
                  </a:extLst>
                </a:gridCol>
                <a:gridCol w="1911354">
                  <a:extLst>
                    <a:ext uri="{9D8B030D-6E8A-4147-A177-3AD203B41FA5}">
                      <a16:colId xmlns:a16="http://schemas.microsoft.com/office/drawing/2014/main" val="1654927844"/>
                    </a:ext>
                  </a:extLst>
                </a:gridCol>
              </a:tblGrid>
              <a:tr h="250589">
                <a:tc gridSpan="4">
                  <a:txBody>
                    <a:bodyPr/>
                    <a:lstStyle/>
                    <a:p>
                      <a:pPr algn="ctr">
                        <a:lnSpc>
                          <a:spcPct val="107000"/>
                        </a:lnSpc>
                        <a:spcAft>
                          <a:spcPts val="0"/>
                        </a:spcAft>
                      </a:pPr>
                      <a:r>
                        <a:rPr lang="el-GR" sz="1050" dirty="0">
                          <a:effectLst/>
                        </a:rPr>
                        <a:t>Ομάδα Εκπαιδευτικών</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gridSpan="3">
                  <a:txBody>
                    <a:bodyPr/>
                    <a:lstStyle/>
                    <a:p>
                      <a:pPr algn="ctr">
                        <a:lnSpc>
                          <a:spcPct val="107000"/>
                        </a:lnSpc>
                        <a:spcAft>
                          <a:spcPts val="0"/>
                        </a:spcAft>
                      </a:pPr>
                      <a:r>
                        <a:rPr lang="el-GR" sz="1050" dirty="0">
                          <a:effectLst/>
                        </a:rPr>
                        <a:t>Κριτική Ομάδα Εκπαιδευτικών</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540133995"/>
                  </a:ext>
                </a:extLst>
              </a:tr>
              <a:tr h="241315">
                <a:tc rowSpan="20">
                  <a:txBody>
                    <a:bodyPr/>
                    <a:lstStyle/>
                    <a:p>
                      <a:pPr marL="71755" marR="71755" algn="ctr">
                        <a:lnSpc>
                          <a:spcPct val="107000"/>
                        </a:lnSpc>
                        <a:spcAft>
                          <a:spcPts val="0"/>
                        </a:spcAft>
                      </a:pPr>
                      <a:r>
                        <a:rPr lang="el-GR" sz="1600" dirty="0">
                          <a:effectLst/>
                        </a:rPr>
                        <a:t>Τεχνολογικό Προφίλ</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vert="vert270" anchor="ctr"/>
                </a:tc>
                <a:tc rowSpan="5">
                  <a:txBody>
                    <a:bodyPr/>
                    <a:lstStyle/>
                    <a:p>
                      <a:pPr algn="ctr">
                        <a:lnSpc>
                          <a:spcPct val="107000"/>
                        </a:lnSpc>
                        <a:spcAft>
                          <a:spcPts val="0"/>
                        </a:spcAft>
                      </a:pPr>
                      <a:r>
                        <a:rPr lang="el-GR" sz="1050" dirty="0">
                          <a:effectLst/>
                        </a:rPr>
                        <a:t>Εξοικείωση με τις ΤΠΕ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rowSpan="5">
                  <a:txBody>
                    <a:bodyPr/>
                    <a:lstStyle/>
                    <a:p>
                      <a:pPr algn="ctr">
                        <a:lnSpc>
                          <a:spcPct val="107000"/>
                        </a:lnSpc>
                        <a:spcAft>
                          <a:spcPts val="0"/>
                        </a:spcAft>
                      </a:pPr>
                      <a:r>
                        <a:rPr lang="el-GR" sz="1050" dirty="0">
                          <a:effectLst/>
                        </a:rPr>
                        <a:t>Εξοικείωση με τις ΤΠΕ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005665712"/>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a:effectLst/>
                        </a:rPr>
                        <a:t>Διαφωνώ</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291350911"/>
                  </a:ext>
                </a:extLst>
              </a:tr>
              <a:tr h="363321">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6</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a:effectLst/>
                        </a:rPr>
                        <a:t>Ούτε συμφωνώ, ούτε διαφωνώ</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504090067"/>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4064014529"/>
                  </a:ext>
                </a:extLst>
              </a:tr>
              <a:tr h="241315">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3</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526500077"/>
                  </a:ext>
                </a:extLst>
              </a:tr>
              <a:tr h="241315">
                <a:tc vMerge="1">
                  <a:txBody>
                    <a:bodyPr/>
                    <a:lstStyle/>
                    <a:p>
                      <a:endParaRPr lang="el-GR"/>
                    </a:p>
                  </a:txBody>
                  <a:tcPr/>
                </a:tc>
                <a:tc rowSpan="5">
                  <a:txBody>
                    <a:bodyPr/>
                    <a:lstStyle/>
                    <a:p>
                      <a:pPr algn="ctr">
                        <a:lnSpc>
                          <a:spcPct val="107000"/>
                        </a:lnSpc>
                        <a:spcAft>
                          <a:spcPts val="0"/>
                        </a:spcAft>
                      </a:pPr>
                      <a:r>
                        <a:rPr lang="el-GR" sz="1050" dirty="0">
                          <a:effectLst/>
                        </a:rPr>
                        <a:t>Χρήση των ΤΠΕ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rowSpan="5">
                  <a:txBody>
                    <a:bodyPr/>
                    <a:lstStyle/>
                    <a:p>
                      <a:pPr algn="ctr">
                        <a:lnSpc>
                          <a:spcPct val="107000"/>
                        </a:lnSpc>
                        <a:spcAft>
                          <a:spcPts val="0"/>
                        </a:spcAft>
                      </a:pPr>
                      <a:r>
                        <a:rPr lang="el-GR" sz="1050" dirty="0">
                          <a:effectLst/>
                        </a:rPr>
                        <a:t>Χρήση των ΤΠΕ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a:effectLst/>
                        </a:rPr>
                        <a:t>Διαφωνώ απόλυτα</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1347585637"/>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4118016928"/>
                  </a:ext>
                </a:extLst>
              </a:tr>
              <a:tr h="363321">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8</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a:effectLst/>
                        </a:rPr>
                        <a:t>Ούτε συμφωνώ, ούτε διαφωνώ</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1673399854"/>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9</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36393070"/>
                  </a:ext>
                </a:extLst>
              </a:tr>
              <a:tr h="241315">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4</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421630100"/>
                  </a:ext>
                </a:extLst>
              </a:tr>
              <a:tr h="241315">
                <a:tc vMerge="1">
                  <a:txBody>
                    <a:bodyPr/>
                    <a:lstStyle/>
                    <a:p>
                      <a:endParaRPr lang="el-GR"/>
                    </a:p>
                  </a:txBody>
                  <a:tcPr/>
                </a:tc>
                <a:tc rowSpan="5">
                  <a:txBody>
                    <a:bodyPr/>
                    <a:lstStyle/>
                    <a:p>
                      <a:pPr algn="ctr">
                        <a:lnSpc>
                          <a:spcPct val="107000"/>
                        </a:lnSpc>
                        <a:spcAft>
                          <a:spcPts val="0"/>
                        </a:spcAft>
                      </a:pPr>
                      <a:r>
                        <a:rPr lang="el-GR" sz="1050" dirty="0">
                          <a:effectLst/>
                        </a:rPr>
                        <a:t>Εξοικείωση με την </a:t>
                      </a:r>
                      <a:r>
                        <a:rPr lang="el-GR" sz="1050" dirty="0" err="1">
                          <a:effectLst/>
                        </a:rPr>
                        <a:t>ΕξΑΕ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rowSpan="5">
                  <a:txBody>
                    <a:bodyPr/>
                    <a:lstStyle/>
                    <a:p>
                      <a:pPr algn="ctr">
                        <a:lnSpc>
                          <a:spcPct val="107000"/>
                        </a:lnSpc>
                        <a:spcAft>
                          <a:spcPts val="0"/>
                        </a:spcAft>
                      </a:pPr>
                      <a:r>
                        <a:rPr lang="el-GR" sz="1050" dirty="0">
                          <a:effectLst/>
                        </a:rPr>
                        <a:t>Εξοικείωση με την </a:t>
                      </a:r>
                      <a:r>
                        <a:rPr lang="el-GR" sz="1050" dirty="0" err="1">
                          <a:effectLst/>
                        </a:rPr>
                        <a:t>ΕξΑΕ</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357503900"/>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3</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769135765"/>
                  </a:ext>
                </a:extLst>
              </a:tr>
              <a:tr h="363321">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6</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1830743390"/>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10</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560499919"/>
                  </a:ext>
                </a:extLst>
              </a:tr>
              <a:tr h="241315">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3</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4111351305"/>
                  </a:ext>
                </a:extLst>
              </a:tr>
              <a:tr h="241315">
                <a:tc vMerge="1">
                  <a:txBody>
                    <a:bodyPr/>
                    <a:lstStyle/>
                    <a:p>
                      <a:endParaRPr lang="el-GR"/>
                    </a:p>
                  </a:txBody>
                  <a:tcPr/>
                </a:tc>
                <a:tc rowSpan="5">
                  <a:txBody>
                    <a:bodyPr/>
                    <a:lstStyle/>
                    <a:p>
                      <a:pPr algn="ctr">
                        <a:lnSpc>
                          <a:spcPct val="107000"/>
                        </a:lnSpc>
                        <a:spcAft>
                          <a:spcPts val="0"/>
                        </a:spcAft>
                      </a:pPr>
                      <a:r>
                        <a:rPr lang="el-GR" sz="1050" dirty="0">
                          <a:effectLst/>
                        </a:rPr>
                        <a:t>Εξοικείωση με τη Μελέτη Ε.Υ.</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rowSpan="5">
                  <a:txBody>
                    <a:bodyPr/>
                    <a:lstStyle/>
                    <a:p>
                      <a:pPr algn="ctr">
                        <a:lnSpc>
                          <a:spcPct val="107000"/>
                        </a:lnSpc>
                        <a:spcAft>
                          <a:spcPts val="0"/>
                        </a:spcAft>
                      </a:pPr>
                      <a:r>
                        <a:rPr lang="el-GR" sz="1050" dirty="0">
                          <a:effectLst/>
                        </a:rPr>
                        <a:t>Εξοικείωση με τη Μελέτη Ε.Υ.</a:t>
                      </a:r>
                      <a:endParaRPr lang="el-G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900" dirty="0">
                          <a:effectLst/>
                        </a:rPr>
                        <a:t>Διαφωνώ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399118186"/>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3451885428"/>
                  </a:ext>
                </a:extLst>
              </a:tr>
              <a:tr h="363321">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9</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Ούτε συμφωνώ, ούτε διαφωνώ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065295388"/>
                  </a:ext>
                </a:extLst>
              </a:tr>
              <a:tr h="149376">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2727827443"/>
                  </a:ext>
                </a:extLst>
              </a:tr>
              <a:tr h="241315">
                <a:tc vMerge="1">
                  <a:txBody>
                    <a:bodyPr/>
                    <a:lstStyle/>
                    <a:p>
                      <a:endParaRPr lang="el-GR"/>
                    </a:p>
                  </a:txBody>
                  <a:tcP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1</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vMerge="1">
                  <a:txBody>
                    <a:bodyPr/>
                    <a:lstStyle/>
                    <a:p>
                      <a:endParaRPr lang="el-GR"/>
                    </a:p>
                  </a:txBody>
                  <a:tcPr/>
                </a:tc>
                <a:tc>
                  <a:txBody>
                    <a:bodyPr/>
                    <a:lstStyle/>
                    <a:p>
                      <a:pPr algn="ctr">
                        <a:lnSpc>
                          <a:spcPct val="107000"/>
                        </a:lnSpc>
                        <a:spcAft>
                          <a:spcPts val="0"/>
                        </a:spcAft>
                      </a:pPr>
                      <a:r>
                        <a:rPr lang="el-GR" sz="900" dirty="0">
                          <a:effectLst/>
                        </a:rPr>
                        <a:t>Συμφωνώ απόλυτα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tc>
                  <a:txBody>
                    <a:bodyPr/>
                    <a:lstStyle/>
                    <a:p>
                      <a:pPr algn="ctr">
                        <a:lnSpc>
                          <a:spcPct val="107000"/>
                        </a:lnSpc>
                        <a:spcAft>
                          <a:spcPts val="0"/>
                        </a:spcAft>
                      </a:pPr>
                      <a:r>
                        <a:rPr lang="el-GR" sz="1000" dirty="0">
                          <a:effectLst/>
                        </a:rPr>
                        <a:t>2</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7359" marR="17359" marT="0" marB="0" anchor="ctr"/>
                </a:tc>
                <a:extLst>
                  <a:ext uri="{0D108BD9-81ED-4DB2-BD59-A6C34878D82A}">
                    <a16:rowId xmlns:a16="http://schemas.microsoft.com/office/drawing/2014/main" val="3143281404"/>
                  </a:ext>
                </a:extLst>
              </a:tr>
            </a:tbl>
          </a:graphicData>
        </a:graphic>
      </p:graphicFrame>
    </p:spTree>
    <p:extLst>
      <p:ext uri="{BB962C8B-B14F-4D97-AF65-F5344CB8AC3E}">
        <p14:creationId xmlns:p14="http://schemas.microsoft.com/office/powerpoint/2010/main" val="333566365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8B01E-6DCA-4912-B837-41516878AF12}"/>
              </a:ext>
            </a:extLst>
          </p:cNvPr>
          <p:cNvSpPr>
            <a:spLocks noGrp="1"/>
          </p:cNvSpPr>
          <p:nvPr>
            <p:ph type="title"/>
          </p:nvPr>
        </p:nvSpPr>
        <p:spPr/>
        <p:txBody>
          <a:bodyPr>
            <a:normAutofit fontScale="90000"/>
          </a:bodyPr>
          <a:lstStyle/>
          <a:p>
            <a:r>
              <a:rPr lang="el-GR" dirty="0"/>
              <a:t>Μέρος Γ΄: Μεθοδολογία Έρευνας (9/10)</a:t>
            </a:r>
            <a:br>
              <a:rPr lang="el-GR" dirty="0"/>
            </a:br>
            <a:r>
              <a:rPr lang="el-GR" sz="3700" b="1" dirty="0"/>
              <a:t>Οργάνωση και Καταγραφή Δεδομένων – Κωδικοποίηση</a:t>
            </a:r>
          </a:p>
        </p:txBody>
      </p:sp>
      <p:sp>
        <p:nvSpPr>
          <p:cNvPr id="3" name="Θέση περιεχομένου 2">
            <a:extLst>
              <a:ext uri="{FF2B5EF4-FFF2-40B4-BE49-F238E27FC236}">
                <a16:creationId xmlns:a16="http://schemas.microsoft.com/office/drawing/2014/main" id="{EEA2D035-2636-44E0-A210-B3EB4A3D8E9D}"/>
              </a:ext>
            </a:extLst>
          </p:cNvPr>
          <p:cNvSpPr>
            <a:spLocks noGrp="1"/>
          </p:cNvSpPr>
          <p:nvPr>
            <p:ph idx="1"/>
          </p:nvPr>
        </p:nvSpPr>
        <p:spPr/>
        <p:txBody>
          <a:bodyPr>
            <a:normAutofit fontScale="70000" lnSpcReduction="20000"/>
          </a:bodyPr>
          <a:lstStyle/>
          <a:p>
            <a:pPr algn="just">
              <a:buFont typeface="Wingdings" panose="05000000000000000000" pitchFamily="2" charset="2"/>
              <a:buChar char="ü"/>
            </a:pPr>
            <a:r>
              <a:rPr lang="el-GR" b="1" dirty="0"/>
              <a:t>Συλλογή των ερωτηματολογίων</a:t>
            </a:r>
            <a:r>
              <a:rPr lang="el-GR" dirty="0"/>
              <a:t> μέσω ηλεκτρονικού ταχυδρομείου (</a:t>
            </a:r>
            <a:r>
              <a:rPr lang="en-US" dirty="0"/>
              <a:t>email</a:t>
            </a:r>
            <a:r>
              <a:rPr lang="el-GR" dirty="0"/>
              <a:t>) </a:t>
            </a:r>
          </a:p>
          <a:p>
            <a:pPr algn="just">
              <a:buFont typeface="Wingdings" panose="05000000000000000000" pitchFamily="2" charset="2"/>
              <a:buChar char="ü"/>
            </a:pPr>
            <a:r>
              <a:rPr lang="el-GR" b="1" dirty="0"/>
              <a:t>Επεξεργασία και κωδικοποίησή </a:t>
            </a:r>
            <a:r>
              <a:rPr lang="el-GR" dirty="0"/>
              <a:t>των ερωτηματολογίων σύμφωνα με την τεχνική ανάλυσης περιεχομένου (</a:t>
            </a:r>
            <a:r>
              <a:rPr lang="en-US" dirty="0"/>
              <a:t>content analysis</a:t>
            </a:r>
            <a:r>
              <a:rPr lang="el-GR" dirty="0"/>
              <a:t>)</a:t>
            </a:r>
          </a:p>
          <a:p>
            <a:pPr algn="just">
              <a:buFont typeface="Wingdings" panose="05000000000000000000" pitchFamily="2" charset="2"/>
              <a:buChar char="ü"/>
            </a:pPr>
            <a:r>
              <a:rPr lang="el-GR" dirty="0"/>
              <a:t>Ως </a:t>
            </a:r>
            <a:r>
              <a:rPr lang="el-GR" b="1" dirty="0"/>
              <a:t>μονάδα ανάλυσης </a:t>
            </a:r>
            <a:r>
              <a:rPr lang="el-GR" dirty="0"/>
              <a:t>των δεδομένων θεωρήθηκαν οι απαντήσεις που έδωσαν τα υποκείμενα, δηλαδή οι φράσεις, οι προτάσεις ή οι παράγραφοι που έγραψαν με σκοπό να δώσουν απάντηση σε μία συγκεκριμένη ερώτηση. Το σύνολο του περιεχομένου των ερωτηματολογίων αναλύθηκε με τη βοήθεια του </a:t>
            </a:r>
            <a:r>
              <a:rPr lang="el-GR" b="1" dirty="0"/>
              <a:t>ειδικού λογισμικού «</a:t>
            </a:r>
            <a:r>
              <a:rPr lang="en-US" b="1" dirty="0"/>
              <a:t>ATLAS</a:t>
            </a:r>
            <a:r>
              <a:rPr lang="el-GR" b="1" dirty="0"/>
              <a:t>.</a:t>
            </a:r>
            <a:r>
              <a:rPr lang="en-US" b="1" dirty="0" err="1"/>
              <a:t>ti</a:t>
            </a:r>
            <a:r>
              <a:rPr lang="el-GR" b="1" dirty="0"/>
              <a:t>»</a:t>
            </a:r>
            <a:r>
              <a:rPr lang="el-GR" dirty="0"/>
              <a:t>.</a:t>
            </a:r>
          </a:p>
          <a:p>
            <a:pPr algn="just">
              <a:buFont typeface="Wingdings" panose="05000000000000000000" pitchFamily="2" charset="2"/>
              <a:buChar char="ü"/>
            </a:pPr>
            <a:r>
              <a:rPr lang="el-GR" dirty="0"/>
              <a:t>Λήφθηκαν υπόψη οι εξής </a:t>
            </a:r>
            <a:r>
              <a:rPr lang="el-GR" b="1" dirty="0"/>
              <a:t>αρχές</a:t>
            </a:r>
            <a:r>
              <a:rPr lang="el-GR" dirty="0"/>
              <a:t>:</a:t>
            </a:r>
          </a:p>
          <a:p>
            <a:pPr lvl="1" algn="just">
              <a:buFont typeface="Arial" panose="020B0604020202020204" pitchFamily="34" charset="0"/>
              <a:buChar char="•"/>
            </a:pPr>
            <a:r>
              <a:rPr lang="el-GR" dirty="0"/>
              <a:t>Η αρχή της αντικειμενικότητας (</a:t>
            </a:r>
            <a:r>
              <a:rPr lang="en-US" dirty="0"/>
              <a:t>objective</a:t>
            </a:r>
            <a:r>
              <a:rPr lang="el-GR" dirty="0"/>
              <a:t>)</a:t>
            </a:r>
          </a:p>
          <a:p>
            <a:pPr lvl="1" algn="just">
              <a:buFont typeface="Arial" panose="020B0604020202020204" pitchFamily="34" charset="0"/>
              <a:buChar char="•"/>
            </a:pPr>
            <a:r>
              <a:rPr lang="el-GR" dirty="0"/>
              <a:t>Η αρχή της </a:t>
            </a:r>
            <a:r>
              <a:rPr lang="el-GR" dirty="0" err="1"/>
              <a:t>εξαντλητικότητας</a:t>
            </a:r>
            <a:r>
              <a:rPr lang="el-GR" dirty="0"/>
              <a:t> (</a:t>
            </a:r>
            <a:r>
              <a:rPr lang="en-US" dirty="0" err="1"/>
              <a:t>exhaustivite</a:t>
            </a:r>
            <a:r>
              <a:rPr lang="el-GR" dirty="0"/>
              <a:t>)</a:t>
            </a:r>
          </a:p>
          <a:p>
            <a:pPr lvl="1" algn="just">
              <a:buFont typeface="Arial" panose="020B0604020202020204" pitchFamily="34" charset="0"/>
              <a:buChar char="•"/>
            </a:pPr>
            <a:r>
              <a:rPr lang="el-GR" dirty="0"/>
              <a:t>Η αρχή της καταλληλόλητας (</a:t>
            </a:r>
            <a:r>
              <a:rPr lang="en-US" dirty="0"/>
              <a:t>pertinence</a:t>
            </a:r>
            <a:r>
              <a:rPr lang="el-GR" dirty="0"/>
              <a:t>)</a:t>
            </a:r>
          </a:p>
          <a:p>
            <a:pPr lvl="1" algn="just">
              <a:buFont typeface="Arial" panose="020B0604020202020204" pitchFamily="34" charset="0"/>
              <a:buChar char="•"/>
            </a:pPr>
            <a:r>
              <a:rPr lang="el-GR" dirty="0"/>
              <a:t>Η αρχή του αμοιβαίου αποκλεισμού (</a:t>
            </a:r>
            <a:r>
              <a:rPr lang="en-US" dirty="0" err="1"/>
              <a:t>exclusitive</a:t>
            </a:r>
            <a:r>
              <a:rPr lang="el-GR" dirty="0"/>
              <a:t>), (</a:t>
            </a:r>
            <a:r>
              <a:rPr lang="el-GR" dirty="0" err="1"/>
              <a:t>Βάμβουκας</a:t>
            </a:r>
            <a:r>
              <a:rPr lang="el-GR" dirty="0"/>
              <a:t>, 1998; </a:t>
            </a:r>
            <a:r>
              <a:rPr lang="en-US" dirty="0" err="1"/>
              <a:t>Javeau</a:t>
            </a:r>
            <a:r>
              <a:rPr lang="el-GR" dirty="0"/>
              <a:t>, 2000).</a:t>
            </a:r>
          </a:p>
        </p:txBody>
      </p:sp>
    </p:spTree>
    <p:extLst>
      <p:ext uri="{BB962C8B-B14F-4D97-AF65-F5344CB8AC3E}">
        <p14:creationId xmlns:p14="http://schemas.microsoft.com/office/powerpoint/2010/main" val="92414348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AC22EC-2D1A-46DA-A03E-27297D6FE111}"/>
              </a:ext>
            </a:extLst>
          </p:cNvPr>
          <p:cNvSpPr>
            <a:spLocks noGrp="1"/>
          </p:cNvSpPr>
          <p:nvPr>
            <p:ph type="title"/>
          </p:nvPr>
        </p:nvSpPr>
        <p:spPr/>
        <p:txBody>
          <a:bodyPr>
            <a:normAutofit fontScale="90000"/>
          </a:bodyPr>
          <a:lstStyle/>
          <a:p>
            <a:r>
              <a:rPr lang="el-GR" dirty="0"/>
              <a:t>Μέρος Γ΄: Μεθοδολογία Έρευνας (10/10)</a:t>
            </a:r>
            <a:br>
              <a:rPr lang="el-GR" dirty="0"/>
            </a:br>
            <a:r>
              <a:rPr lang="el-GR" sz="3700" b="1" dirty="0"/>
              <a:t>Περιορισμοί Έρευνας</a:t>
            </a:r>
          </a:p>
        </p:txBody>
      </p:sp>
      <p:sp>
        <p:nvSpPr>
          <p:cNvPr id="3" name="Θέση περιεχομένου 2">
            <a:extLst>
              <a:ext uri="{FF2B5EF4-FFF2-40B4-BE49-F238E27FC236}">
                <a16:creationId xmlns:a16="http://schemas.microsoft.com/office/drawing/2014/main" id="{CF76F98C-340F-404D-B8AC-E8C884EEBC19}"/>
              </a:ext>
            </a:extLst>
          </p:cNvPr>
          <p:cNvSpPr>
            <a:spLocks noGrp="1"/>
          </p:cNvSpPr>
          <p:nvPr>
            <p:ph idx="1"/>
          </p:nvPr>
        </p:nvSpPr>
        <p:spPr/>
        <p:txBody>
          <a:bodyPr>
            <a:normAutofit fontScale="77500" lnSpcReduction="20000"/>
          </a:bodyPr>
          <a:lstStyle/>
          <a:p>
            <a:pPr algn="just"/>
            <a:r>
              <a:rPr lang="el-GR" dirty="0"/>
              <a:t>Η παρούσα έρευνα αφορά μόνο ένα </a:t>
            </a:r>
            <a:r>
              <a:rPr lang="el-GR" b="1" dirty="0"/>
              <a:t>μικρό μέρος του πληθυσμού των εκπαιδευτικών </a:t>
            </a:r>
            <a:r>
              <a:rPr lang="el-GR" dirty="0"/>
              <a:t>και η επιλογή των υποκειμένων πραγματοποιήθηκε με τη μέθοδο της τυχαίας δειγματοληψίας. Από το εν λόγω γεγονός προκύπτει ακόμη το «πρόβλημα» του τόπου υπηρέτησης, καθώς δε γινόταν να εστιάσουμε σε μία περιοχή. Συνεπώς, </a:t>
            </a:r>
            <a:r>
              <a:rPr lang="el-GR" b="1" dirty="0"/>
              <a:t>το δείγμα δε δύναται να χαρακτηριστεί ως αντιπροσωπευτικό </a:t>
            </a:r>
            <a:r>
              <a:rPr lang="el-GR" dirty="0"/>
              <a:t>και δεν ενδείκνυται η γενίκευση των αποτελεσμάτων.</a:t>
            </a:r>
          </a:p>
          <a:p>
            <a:pPr algn="just"/>
            <a:r>
              <a:rPr lang="el-GR" dirty="0"/>
              <a:t>Λόγω του ότι τα ερωτηματολόγια στάλθηκαν μέσω ηλεκτρονικού ταχυδρομείου (</a:t>
            </a:r>
            <a:r>
              <a:rPr lang="en-US" dirty="0"/>
              <a:t>email</a:t>
            </a:r>
            <a:r>
              <a:rPr lang="el-GR" dirty="0"/>
              <a:t>), </a:t>
            </a:r>
            <a:r>
              <a:rPr lang="el-GR" b="1" dirty="0"/>
              <a:t>κάποιες ερωτήσεις παρέμειναν αναπάντητες</a:t>
            </a:r>
            <a:r>
              <a:rPr lang="el-GR" dirty="0"/>
              <a:t> και επίσης παρατηρήθηκε ότι ενώ σε μερικές από αυτές είχε ζητηθεί δικαιολόγηση, δεν πραγματοποιήθηκε από όλα τα άτομα. Συγκεκριμένα, σε κάποια ερωτηματολόγια δόθηκαν μονολεκτικές απαντήσεις ή «απουσίαζαν» στοιχεία. Η εν λόγω δυσκολία θα μπορούσε να ξεπεραστεί εάν η παρούσα έρευνα είχε διεξαχθεί με τη χρήση της συνέντευξης, όπου η ερευνήτρια θα είχε τη δυνατότητα να θέσει το σύνολο των ερωτήσεων και να ζητήσει εμβάθυνση στις απαντήσεις των υποκειμένων. Η αιτία απόρριψης της συνέντευξης ως ερευνητικό εργαλείο, ήταν κυρίως η έλλειψη χρόνου.</a:t>
            </a:r>
          </a:p>
        </p:txBody>
      </p:sp>
    </p:spTree>
    <p:extLst>
      <p:ext uri="{BB962C8B-B14F-4D97-AF65-F5344CB8AC3E}">
        <p14:creationId xmlns:p14="http://schemas.microsoft.com/office/powerpoint/2010/main" val="341027327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9E5755-A951-487F-B58B-852BC9ACC2D7}"/>
              </a:ext>
            </a:extLst>
          </p:cNvPr>
          <p:cNvSpPr>
            <a:spLocks noGrp="1"/>
          </p:cNvSpPr>
          <p:nvPr>
            <p:ph type="title"/>
          </p:nvPr>
        </p:nvSpPr>
        <p:spPr/>
        <p:txBody>
          <a:bodyPr>
            <a:normAutofit/>
          </a:bodyPr>
          <a:lstStyle/>
          <a:p>
            <a:r>
              <a:rPr lang="el-GR" sz="3600" dirty="0"/>
              <a:t>Μέρος Δ΄: Παρουσίαση Αποτελεσμάτων (1/10)</a:t>
            </a:r>
          </a:p>
        </p:txBody>
      </p:sp>
      <p:sp>
        <p:nvSpPr>
          <p:cNvPr id="3" name="Θέση περιεχομένου 2">
            <a:extLst>
              <a:ext uri="{FF2B5EF4-FFF2-40B4-BE49-F238E27FC236}">
                <a16:creationId xmlns:a16="http://schemas.microsoft.com/office/drawing/2014/main" id="{1F748D69-2BAE-4DA6-A427-92C001658203}"/>
              </a:ext>
            </a:extLst>
          </p:cNvPr>
          <p:cNvSpPr>
            <a:spLocks noGrp="1"/>
          </p:cNvSpPr>
          <p:nvPr>
            <p:ph idx="1"/>
          </p:nvPr>
        </p:nvSpPr>
        <p:spPr/>
        <p:txBody>
          <a:bodyPr>
            <a:noAutofit/>
          </a:bodyPr>
          <a:lstStyle/>
          <a:p>
            <a:pPr algn="just"/>
            <a:r>
              <a:rPr lang="el-GR" sz="1400" dirty="0"/>
              <a:t>Αποτελέσματα – Ανάλυση Δεδομένων</a:t>
            </a:r>
            <a:endParaRPr lang="en-US" sz="1400" dirty="0"/>
          </a:p>
          <a:p>
            <a:pPr algn="just"/>
            <a:r>
              <a:rPr lang="el-GR" sz="1400" dirty="0" err="1"/>
              <a:t>1ος</a:t>
            </a:r>
            <a:r>
              <a:rPr lang="el-GR" sz="1400" dirty="0"/>
              <a:t> άξονας: </a:t>
            </a:r>
            <a:r>
              <a:rPr lang="el-GR" sz="1400" dirty="0" err="1"/>
              <a:t>ΕξΑΕ</a:t>
            </a:r>
            <a:r>
              <a:rPr lang="el-GR" sz="1400" dirty="0"/>
              <a:t> / Κάλυψη αναγκών</a:t>
            </a:r>
            <a:endParaRPr lang="en-US" sz="1400" dirty="0"/>
          </a:p>
          <a:p>
            <a:pPr algn="just"/>
            <a:r>
              <a:rPr lang="el-GR" sz="1400" dirty="0" err="1"/>
              <a:t>2</a:t>
            </a:r>
            <a:r>
              <a:rPr lang="el-GR" sz="1400" baseline="30000" dirty="0" err="1"/>
              <a:t>ος</a:t>
            </a:r>
            <a:r>
              <a:rPr lang="el-GR" sz="1400" dirty="0"/>
              <a:t> άξονας: Εξ αποστάσεως επιμόρφωση &amp; Συμπερίληψη</a:t>
            </a:r>
            <a:endParaRPr lang="en-US" sz="1400" dirty="0"/>
          </a:p>
          <a:p>
            <a:pPr algn="just"/>
            <a:r>
              <a:rPr lang="el-GR" sz="1400" dirty="0" err="1"/>
              <a:t>3</a:t>
            </a:r>
            <a:r>
              <a:rPr lang="el-GR" sz="1400" baseline="30000" dirty="0" err="1"/>
              <a:t>ος</a:t>
            </a:r>
            <a:r>
              <a:rPr lang="el-GR" sz="1400" dirty="0"/>
              <a:t> άξονας: Περιεχόμενο ΕΥ / Χρησιμότητα / Επιστημονική Τεκμηρίωση</a:t>
            </a:r>
          </a:p>
          <a:p>
            <a:pPr algn="just"/>
            <a:r>
              <a:rPr lang="el-GR" sz="1400" dirty="0" err="1"/>
              <a:t>4ος</a:t>
            </a:r>
            <a:r>
              <a:rPr lang="el-GR" sz="1400" dirty="0"/>
              <a:t> άξονας: Ευχρηστία / Πλοήγηση στο ΕΥ</a:t>
            </a:r>
            <a:endParaRPr lang="en-US" sz="1400" dirty="0"/>
          </a:p>
          <a:p>
            <a:pPr algn="just"/>
            <a:r>
              <a:rPr lang="el-GR" sz="1400" dirty="0" err="1"/>
              <a:t>5ος</a:t>
            </a:r>
            <a:r>
              <a:rPr lang="el-GR" sz="1400" dirty="0"/>
              <a:t> άξονας: Δυσκολίες κατά τη μελέτη του ΕΥ</a:t>
            </a:r>
          </a:p>
          <a:p>
            <a:pPr algn="just"/>
            <a:r>
              <a:rPr lang="el-GR" sz="1400" dirty="0" err="1"/>
              <a:t>6ος</a:t>
            </a:r>
            <a:r>
              <a:rPr lang="el-GR" sz="1400" dirty="0"/>
              <a:t> άξονας: Δημιουργία ΕΥ σύμφωνα με τις αρχές της </a:t>
            </a:r>
            <a:r>
              <a:rPr lang="el-GR" sz="1400" dirty="0" err="1"/>
              <a:t>ΕξΑΕ</a:t>
            </a:r>
            <a:endParaRPr lang="en-US" sz="1400" dirty="0"/>
          </a:p>
          <a:p>
            <a:pPr algn="just"/>
            <a:r>
              <a:rPr lang="el-GR" sz="1400" dirty="0" err="1"/>
              <a:t>7ος</a:t>
            </a:r>
            <a:r>
              <a:rPr lang="el-GR" sz="1400" dirty="0"/>
              <a:t> άξονας: Δημιουργία ΕΥ σύμφωνα με τις αρχές της </a:t>
            </a:r>
            <a:r>
              <a:rPr lang="el-GR" sz="1400" dirty="0" err="1"/>
              <a:t>Πολυμεσικής</a:t>
            </a:r>
            <a:r>
              <a:rPr lang="el-GR" sz="1400" dirty="0"/>
              <a:t> Μάθησης</a:t>
            </a:r>
            <a:endParaRPr lang="en-US" sz="1400" dirty="0"/>
          </a:p>
          <a:p>
            <a:pPr algn="just"/>
            <a:r>
              <a:rPr lang="el-GR" sz="1400" dirty="0" err="1"/>
              <a:t>8ος</a:t>
            </a:r>
            <a:r>
              <a:rPr lang="el-GR" sz="1400" dirty="0"/>
              <a:t> άξονας: Γενικές επισημάνσεις</a:t>
            </a:r>
            <a:endParaRPr lang="en-US" sz="1400" dirty="0"/>
          </a:p>
        </p:txBody>
      </p:sp>
    </p:spTree>
    <p:extLst>
      <p:ext uri="{BB962C8B-B14F-4D97-AF65-F5344CB8AC3E}">
        <p14:creationId xmlns:p14="http://schemas.microsoft.com/office/powerpoint/2010/main" val="128025816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07B2E-8BE0-4B87-B3DD-D3B5095EC276}"/>
              </a:ext>
            </a:extLst>
          </p:cNvPr>
          <p:cNvSpPr>
            <a:spLocks noGrp="1"/>
          </p:cNvSpPr>
          <p:nvPr>
            <p:ph type="title"/>
          </p:nvPr>
        </p:nvSpPr>
        <p:spPr/>
        <p:txBody>
          <a:bodyPr>
            <a:normAutofit/>
          </a:bodyPr>
          <a:lstStyle/>
          <a:p>
            <a:r>
              <a:rPr lang="el-GR" sz="3100" dirty="0"/>
              <a:t>Μέρος Δ΄: Παρουσίαση Αποτελεσμάτων (</a:t>
            </a:r>
            <a:r>
              <a:rPr lang="en-US" sz="3100" dirty="0"/>
              <a:t>2</a:t>
            </a:r>
            <a:r>
              <a:rPr lang="el-GR" sz="3100" dirty="0"/>
              <a:t>/10)</a:t>
            </a:r>
            <a:br>
              <a:rPr lang="en-US" sz="3100" dirty="0"/>
            </a:br>
            <a:r>
              <a:rPr lang="el-GR" sz="3100" b="1" dirty="0"/>
              <a:t>Αποτελέσματα – Ανάλυση Δεδομένων</a:t>
            </a:r>
            <a:endParaRPr lang="el-GR" b="1" dirty="0"/>
          </a:p>
        </p:txBody>
      </p:sp>
      <p:sp>
        <p:nvSpPr>
          <p:cNvPr id="3" name="Θέση περιεχομένου 2">
            <a:extLst>
              <a:ext uri="{FF2B5EF4-FFF2-40B4-BE49-F238E27FC236}">
                <a16:creationId xmlns:a16="http://schemas.microsoft.com/office/drawing/2014/main" id="{7A6CBE7A-87E2-4A01-86E6-3D45D5821F24}"/>
              </a:ext>
            </a:extLst>
          </p:cNvPr>
          <p:cNvSpPr>
            <a:spLocks noGrp="1"/>
          </p:cNvSpPr>
          <p:nvPr>
            <p:ph idx="1"/>
          </p:nvPr>
        </p:nvSpPr>
        <p:spPr/>
        <p:txBody>
          <a:bodyPr>
            <a:normAutofit fontScale="70000" lnSpcReduction="20000"/>
          </a:bodyPr>
          <a:lstStyle/>
          <a:p>
            <a:pPr algn="just">
              <a:buFont typeface="Wingdings" panose="05000000000000000000" pitchFamily="2" charset="2"/>
              <a:buChar char="ü"/>
            </a:pPr>
            <a:r>
              <a:rPr lang="el-GR" dirty="0"/>
              <a:t>Τα ερωτηματολόγια στάλθηκαν σε </a:t>
            </a:r>
            <a:r>
              <a:rPr lang="el-GR" b="1" dirty="0"/>
              <a:t>δύο</a:t>
            </a:r>
            <a:r>
              <a:rPr lang="el-GR" dirty="0"/>
              <a:t> ομάδες υποκειμένων, στην </a:t>
            </a:r>
            <a:r>
              <a:rPr lang="el-GR" b="1" dirty="0"/>
              <a:t>ομάδα των εκπαιδευτικών</a:t>
            </a:r>
            <a:r>
              <a:rPr lang="el-GR" dirty="0"/>
              <a:t> και στην </a:t>
            </a:r>
            <a:r>
              <a:rPr lang="el-GR" b="1" dirty="0"/>
              <a:t>κριτική ομάδα των εκπαιδευτικών</a:t>
            </a:r>
            <a:endParaRPr lang="en-US" b="1" dirty="0"/>
          </a:p>
          <a:p>
            <a:pPr algn="just">
              <a:buFont typeface="Wingdings" panose="05000000000000000000" pitchFamily="2" charset="2"/>
              <a:buChar char="ü"/>
            </a:pPr>
            <a:r>
              <a:rPr lang="el-GR" dirty="0"/>
              <a:t>Σε κάθε ερωτηματολόγιο έχει δοθεί </a:t>
            </a:r>
            <a:r>
              <a:rPr lang="el-GR" b="1" dirty="0"/>
              <a:t>ένας κωδικός </a:t>
            </a:r>
            <a:r>
              <a:rPr lang="el-GR" dirty="0"/>
              <a:t>ανάλογα με την «προέλευσή» του καθώς και με τον αριθμό των υποκειμένων. Τα ερωτηματολόγια των εκπαιδευτικών έχουν το γράμμα «Ε» από τη λέξη «Εκπαιδευτικός» και αριθμό από το ένα (1) έως το εικοσιένα (21) (π.χ. </a:t>
            </a:r>
            <a:r>
              <a:rPr lang="el-GR" dirty="0" err="1"/>
              <a:t>Ε1</a:t>
            </a:r>
            <a:r>
              <a:rPr lang="el-GR" dirty="0"/>
              <a:t>, </a:t>
            </a:r>
            <a:r>
              <a:rPr lang="el-GR" dirty="0" err="1"/>
              <a:t>Ε2</a:t>
            </a:r>
            <a:r>
              <a:rPr lang="el-GR" dirty="0"/>
              <a:t>, </a:t>
            </a:r>
            <a:r>
              <a:rPr lang="el-GR" dirty="0" err="1"/>
              <a:t>Ε3</a:t>
            </a:r>
            <a:r>
              <a:rPr lang="el-GR" dirty="0"/>
              <a:t> </a:t>
            </a:r>
            <a:r>
              <a:rPr lang="el-GR" dirty="0" err="1"/>
              <a:t>κ.ο.κ.</a:t>
            </a:r>
            <a:r>
              <a:rPr lang="el-GR" dirty="0"/>
              <a:t>). Τα ερωτηματολόγια της κριτικής ομάδας των εκπαιδευτικών έχουν το χαρακτηρισμό «ΕΙΔ» από τη λέξη «Ειδικός» και τους αριθμούς ένα έως τρία (1-3) καθώς η συγκεκριμένη ομάδα αποτελούνταν από τρία (3) υποκείμενα (π.χ. ΕΙΔ1, ΕΙΔ2, ΕΙΔ3)</a:t>
            </a:r>
            <a:endParaRPr lang="en-US" dirty="0"/>
          </a:p>
          <a:p>
            <a:pPr algn="just">
              <a:buFont typeface="Wingdings" panose="05000000000000000000" pitchFamily="2" charset="2"/>
              <a:buChar char="ü"/>
            </a:pPr>
            <a:r>
              <a:rPr lang="el-GR" dirty="0"/>
              <a:t>Κάθε άξονας αντιστοιχεί σε ένα συγκεκριμένο ερευνητικό ερώτημα. Οι άξονες από τον πρώτο (</a:t>
            </a:r>
            <a:r>
              <a:rPr lang="el-GR" dirty="0" err="1"/>
              <a:t>1</a:t>
            </a:r>
            <a:r>
              <a:rPr lang="el-GR" baseline="30000" dirty="0" err="1"/>
              <a:t>ο</a:t>
            </a:r>
            <a:r>
              <a:rPr lang="el-GR" dirty="0"/>
              <a:t>) έως και τον πέμπτο (</a:t>
            </a:r>
            <a:r>
              <a:rPr lang="el-GR" dirty="0" err="1"/>
              <a:t>5</a:t>
            </a:r>
            <a:r>
              <a:rPr lang="el-GR" baseline="30000" dirty="0" err="1"/>
              <a:t>ο</a:t>
            </a:r>
            <a:r>
              <a:rPr lang="el-GR" dirty="0"/>
              <a:t>), αφορούν την ομάδα των εκπαιδευτικών, ενώ οι άξονες από τον έκτο (</a:t>
            </a:r>
            <a:r>
              <a:rPr lang="el-GR" dirty="0" err="1"/>
              <a:t>6</a:t>
            </a:r>
            <a:r>
              <a:rPr lang="el-GR" baseline="30000" dirty="0" err="1"/>
              <a:t>ο</a:t>
            </a:r>
            <a:r>
              <a:rPr lang="el-GR" dirty="0"/>
              <a:t>) έως και τον έβδομο (</a:t>
            </a:r>
            <a:r>
              <a:rPr lang="el-GR" dirty="0" err="1"/>
              <a:t>7</a:t>
            </a:r>
            <a:r>
              <a:rPr lang="el-GR" baseline="30000" dirty="0" err="1"/>
              <a:t>ο</a:t>
            </a:r>
            <a:r>
              <a:rPr lang="el-GR" dirty="0"/>
              <a:t>), αφορούν την κριτική ομάδα των εκπαιδευτικών. Ο όγδοος (</a:t>
            </a:r>
            <a:r>
              <a:rPr lang="el-GR" dirty="0" err="1"/>
              <a:t>8</a:t>
            </a:r>
            <a:r>
              <a:rPr lang="el-GR" baseline="30000" dirty="0" err="1"/>
              <a:t>ος</a:t>
            </a:r>
            <a:r>
              <a:rPr lang="el-GR" dirty="0"/>
              <a:t>) άξονας αφορά και τις δύο ομάδες των υποκειμένων, καθώς παρουσιάζει τις γενικές επισημάνσεις οι οποίες ήταν κοινές για όλους τους εκπαιδευτικούς που πήραν μέρος στην έρευνα</a:t>
            </a:r>
          </a:p>
        </p:txBody>
      </p:sp>
    </p:spTree>
    <p:extLst>
      <p:ext uri="{BB962C8B-B14F-4D97-AF65-F5344CB8AC3E}">
        <p14:creationId xmlns:p14="http://schemas.microsoft.com/office/powerpoint/2010/main" val="34399531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72A18-856F-43F1-8275-0C634401CFE6}"/>
              </a:ext>
            </a:extLst>
          </p:cNvPr>
          <p:cNvSpPr>
            <a:spLocks noGrp="1"/>
          </p:cNvSpPr>
          <p:nvPr>
            <p:ph type="title"/>
          </p:nvPr>
        </p:nvSpPr>
        <p:spPr>
          <a:xfrm>
            <a:off x="1295402" y="409638"/>
            <a:ext cx="9601196" cy="1303867"/>
          </a:xfrm>
        </p:spPr>
        <p:txBody>
          <a:bodyPr>
            <a:normAutofit/>
          </a:bodyPr>
          <a:lstStyle/>
          <a:p>
            <a:r>
              <a:rPr lang="el-GR" sz="2800" dirty="0"/>
              <a:t>Μέρος Δ΄: Παρουσίαση Αποτελεσμάτων (</a:t>
            </a:r>
            <a:r>
              <a:rPr lang="en-US" sz="2800" dirty="0"/>
              <a:t>3</a:t>
            </a:r>
            <a:r>
              <a:rPr lang="el-GR" sz="2800" dirty="0"/>
              <a:t>/10)</a:t>
            </a:r>
            <a:br>
              <a:rPr lang="en-US" sz="2800" dirty="0"/>
            </a:br>
            <a:r>
              <a:rPr lang="el-GR" sz="2800" b="1" dirty="0" err="1"/>
              <a:t>1ος</a:t>
            </a:r>
            <a:r>
              <a:rPr lang="el-GR" sz="2800" b="1" dirty="0"/>
              <a:t> άξονας: </a:t>
            </a:r>
            <a:r>
              <a:rPr lang="el-GR" sz="2800" b="1" dirty="0" err="1"/>
              <a:t>ΕξΑΕ</a:t>
            </a:r>
            <a:r>
              <a:rPr lang="el-GR" sz="2800" b="1" dirty="0"/>
              <a:t> / Κάλυψη αναγκών</a:t>
            </a:r>
          </a:p>
        </p:txBody>
      </p:sp>
      <p:graphicFrame>
        <p:nvGraphicFramePr>
          <p:cNvPr id="25" name="Θέση περιεχομένου 24">
            <a:extLst>
              <a:ext uri="{FF2B5EF4-FFF2-40B4-BE49-F238E27FC236}">
                <a16:creationId xmlns:a16="http://schemas.microsoft.com/office/drawing/2014/main" id="{C0A46DED-C9D4-4189-91DF-78303E28260D}"/>
              </a:ext>
            </a:extLst>
          </p:cNvPr>
          <p:cNvGraphicFramePr>
            <a:graphicFrameLocks noGrp="1"/>
          </p:cNvGraphicFramePr>
          <p:nvPr>
            <p:ph idx="1"/>
            <p:extLst>
              <p:ext uri="{D42A27DB-BD31-4B8C-83A1-F6EECF244321}">
                <p14:modId xmlns:p14="http://schemas.microsoft.com/office/powerpoint/2010/main" val="1359558117"/>
              </p:ext>
            </p:extLst>
          </p:nvPr>
        </p:nvGraphicFramePr>
        <p:xfrm>
          <a:off x="1215885" y="1499939"/>
          <a:ext cx="9601200" cy="3130427"/>
        </p:xfrm>
        <a:graphic>
          <a:graphicData uri="http://schemas.openxmlformats.org/drawingml/2006/table">
            <a:tbl>
              <a:tblPr firstRow="1" bandRow="1">
                <a:tableStyleId>{5C22544A-7EE6-4342-B048-85BDC9FD1C3A}</a:tableStyleId>
              </a:tblPr>
              <a:tblGrid>
                <a:gridCol w="1837414">
                  <a:extLst>
                    <a:ext uri="{9D8B030D-6E8A-4147-A177-3AD203B41FA5}">
                      <a16:colId xmlns:a16="http://schemas.microsoft.com/office/drawing/2014/main" val="3784154607"/>
                    </a:ext>
                  </a:extLst>
                </a:gridCol>
                <a:gridCol w="7763786">
                  <a:extLst>
                    <a:ext uri="{9D8B030D-6E8A-4147-A177-3AD203B41FA5}">
                      <a16:colId xmlns:a16="http://schemas.microsoft.com/office/drawing/2014/main" val="4181738279"/>
                    </a:ext>
                  </a:extLst>
                </a:gridCol>
              </a:tblGrid>
              <a:tr h="303254">
                <a:tc gridSpan="2">
                  <a:txBody>
                    <a:bodyPr/>
                    <a:lstStyle/>
                    <a:p>
                      <a:pPr algn="ctr"/>
                      <a:r>
                        <a:rPr lang="el-GR" sz="1800" b="1" kern="1200" dirty="0">
                          <a:solidFill>
                            <a:schemeClr val="lt1"/>
                          </a:solidFill>
                          <a:effectLst/>
                          <a:latin typeface="+mn-lt"/>
                          <a:ea typeface="+mn-ea"/>
                          <a:cs typeface="+mn-cs"/>
                        </a:rPr>
                        <a:t>Ομάδα Εκπαιδευτικών</a:t>
                      </a:r>
                      <a:endParaRPr lang="el-GR" dirty="0"/>
                    </a:p>
                  </a:txBody>
                  <a:tcPr anchor="ctr"/>
                </a:tc>
                <a:tc hMerge="1">
                  <a:txBody>
                    <a:bodyPr/>
                    <a:lstStyle/>
                    <a:p>
                      <a:endParaRPr lang="el-GR" dirty="0"/>
                    </a:p>
                  </a:txBody>
                  <a:tcPr anchor="ctr"/>
                </a:tc>
                <a:extLst>
                  <a:ext uri="{0D108BD9-81ED-4DB2-BD59-A6C34878D82A}">
                    <a16:rowId xmlns:a16="http://schemas.microsoft.com/office/drawing/2014/main" val="583128671"/>
                  </a:ext>
                </a:extLst>
              </a:tr>
              <a:tr h="251261">
                <a:tc rowSpan="4">
                  <a:txBody>
                    <a:bodyPr/>
                    <a:lstStyle/>
                    <a:p>
                      <a:pPr algn="ctr"/>
                      <a:r>
                        <a:rPr lang="el-GR" sz="1800" kern="1200" dirty="0">
                          <a:solidFill>
                            <a:schemeClr val="dk1"/>
                          </a:solidFill>
                          <a:effectLst/>
                          <a:latin typeface="+mn-lt"/>
                          <a:ea typeface="+mn-ea"/>
                          <a:cs typeface="+mn-cs"/>
                        </a:rPr>
                        <a:t>Ικανοποίηση από την </a:t>
                      </a:r>
                      <a:r>
                        <a:rPr lang="el-GR" sz="1800" kern="1200" dirty="0" err="1">
                          <a:solidFill>
                            <a:schemeClr val="dk1"/>
                          </a:solidFill>
                          <a:effectLst/>
                          <a:latin typeface="+mn-lt"/>
                          <a:ea typeface="+mn-ea"/>
                          <a:cs typeface="+mn-cs"/>
                        </a:rPr>
                        <a:t>ΕξΑΕ</a:t>
                      </a:r>
                      <a:endParaRPr lang="el-GR" dirty="0"/>
                    </a:p>
                  </a:txBody>
                  <a:tcPr anchor="ct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Είχαν συμμετάσχει στο παρελθόν σε πρόγραμμα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ΕξΑΕ</a:t>
                      </a:r>
                      <a:r>
                        <a:rPr lang="el-GR" sz="1400" dirty="0">
                          <a:effectLst/>
                          <a:latin typeface="Calibri" panose="020F0502020204030204" pitchFamily="34" charset="0"/>
                          <a:ea typeface="Calibri" panose="020F0502020204030204" pitchFamily="34" charset="0"/>
                          <a:cs typeface="Times New Roman" panose="02020603050405020304" pitchFamily="18" charset="0"/>
                        </a:rPr>
                        <a:t>: 15 υποκείμενα</a:t>
                      </a:r>
                    </a:p>
                  </a:txBody>
                  <a:tcPr marL="68580" marR="68580" marT="0" marB="0"/>
                </a:tc>
                <a:extLst>
                  <a:ext uri="{0D108BD9-81ED-4DB2-BD59-A6C34878D82A}">
                    <a16:rowId xmlns:a16="http://schemas.microsoft.com/office/drawing/2014/main" val="167391136"/>
                  </a:ext>
                </a:extLst>
              </a:tr>
              <a:tr h="251261">
                <a:tc vMerge="1">
                  <a:txBody>
                    <a:bodyPr/>
                    <a:lstStyle/>
                    <a:p>
                      <a:endParaRPr lang="el-GR" dirty="0"/>
                    </a:p>
                  </a:txBody>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Δεν είναι ικανοποιημένα: 3 υποκείμενα</a:t>
                      </a:r>
                    </a:p>
                  </a:txBody>
                  <a:tcPr marL="68580" marR="68580" marT="0" marB="0"/>
                </a:tc>
                <a:extLst>
                  <a:ext uri="{0D108BD9-81ED-4DB2-BD59-A6C34878D82A}">
                    <a16:rowId xmlns:a16="http://schemas.microsoft.com/office/drawing/2014/main" val="1430333441"/>
                  </a:ext>
                </a:extLst>
              </a:tr>
              <a:tr h="251261">
                <a:tc vMerge="1">
                  <a:txBody>
                    <a:bodyPr/>
                    <a:lstStyle/>
                    <a:p>
                      <a:endParaRPr lang="el-GR" dirty="0"/>
                    </a:p>
                  </a:txBody>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Είναι μέτρια ικανοποιημένα: 3 υποκείμενα</a:t>
                      </a:r>
                    </a:p>
                  </a:txBody>
                  <a:tcPr marL="68580" marR="68580" marT="0" marB="0"/>
                </a:tc>
                <a:extLst>
                  <a:ext uri="{0D108BD9-81ED-4DB2-BD59-A6C34878D82A}">
                    <a16:rowId xmlns:a16="http://schemas.microsoft.com/office/drawing/2014/main" val="2525424538"/>
                  </a:ext>
                </a:extLst>
              </a:tr>
              <a:tr h="251261">
                <a:tc vMerge="1">
                  <a:txBody>
                    <a:bodyPr/>
                    <a:lstStyle/>
                    <a:p>
                      <a:endParaRPr lang="el-GR" dirty="0"/>
                    </a:p>
                  </a:txBody>
                  <a:tcP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Είναι ικανοποιημένα: 11 υποκείμενα</a:t>
                      </a:r>
                    </a:p>
                  </a:txBody>
                  <a:tcPr marL="68580" marR="68580" marT="0" marB="0"/>
                </a:tc>
                <a:extLst>
                  <a:ext uri="{0D108BD9-81ED-4DB2-BD59-A6C34878D82A}">
                    <a16:rowId xmlns:a16="http://schemas.microsoft.com/office/drawing/2014/main" val="3768558518"/>
                  </a:ext>
                </a:extLst>
              </a:tr>
              <a:tr h="251261">
                <a:tc rowSpan="2">
                  <a:txBody>
                    <a:bodyPr/>
                    <a:lstStyle/>
                    <a:p>
                      <a:pPr algn="ctr"/>
                      <a:r>
                        <a:rPr lang="el-GR" sz="1800" kern="1200" dirty="0">
                          <a:solidFill>
                            <a:schemeClr val="dk1"/>
                          </a:solidFill>
                          <a:effectLst/>
                          <a:latin typeface="+mn-lt"/>
                          <a:ea typeface="+mn-ea"/>
                          <a:cs typeface="+mn-cs"/>
                        </a:rPr>
                        <a:t>Προτίμηση στην </a:t>
                      </a:r>
                      <a:r>
                        <a:rPr lang="el-GR" sz="1800" kern="1200" dirty="0" err="1">
                          <a:solidFill>
                            <a:schemeClr val="dk1"/>
                          </a:solidFill>
                          <a:effectLst/>
                          <a:latin typeface="+mn-lt"/>
                          <a:ea typeface="+mn-ea"/>
                          <a:cs typeface="+mn-cs"/>
                        </a:rPr>
                        <a:t>ΕξΑΕ</a:t>
                      </a:r>
                      <a:endParaRPr lang="el-GR" dirty="0"/>
                    </a:p>
                  </a:txBody>
                  <a:tcPr anchor="ct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Προτιμούν την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ΕξΑΕ</a:t>
                      </a:r>
                      <a:r>
                        <a:rPr lang="el-GR" sz="1400" dirty="0">
                          <a:effectLst/>
                          <a:latin typeface="Calibri" panose="020F0502020204030204" pitchFamily="34" charset="0"/>
                          <a:ea typeface="Calibri" panose="020F0502020204030204" pitchFamily="34" charset="0"/>
                          <a:cs typeface="Times New Roman" panose="02020603050405020304" pitchFamily="18" charset="0"/>
                        </a:rPr>
                        <a:t>: 10 υποκείμενα</a:t>
                      </a:r>
                    </a:p>
                  </a:txBody>
                  <a:tcPr marL="68580" marR="68580" marT="0" marB="0"/>
                </a:tc>
                <a:extLst>
                  <a:ext uri="{0D108BD9-81ED-4DB2-BD59-A6C34878D82A}">
                    <a16:rowId xmlns:a16="http://schemas.microsoft.com/office/drawing/2014/main" val="1887031787"/>
                  </a:ext>
                </a:extLst>
              </a:tr>
              <a:tr h="279434">
                <a:tc vMerge="1">
                  <a:txBody>
                    <a:bodyPr/>
                    <a:lstStyle/>
                    <a:p>
                      <a:endParaRPr lang="el-GR" dirty="0"/>
                    </a:p>
                  </a:txBody>
                  <a:tcP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Δεν προτιμούν την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ΕξΑΕ</a:t>
                      </a:r>
                      <a:r>
                        <a:rPr lang="el-GR" sz="1400" dirty="0">
                          <a:effectLst/>
                          <a:latin typeface="Calibri" panose="020F0502020204030204" pitchFamily="34" charset="0"/>
                          <a:ea typeface="Calibri" panose="020F0502020204030204" pitchFamily="34" charset="0"/>
                          <a:cs typeface="Times New Roman" panose="02020603050405020304" pitchFamily="18" charset="0"/>
                        </a:rPr>
                        <a:t>: 9 υποκείμενα</a:t>
                      </a:r>
                    </a:p>
                  </a:txBody>
                  <a:tcPr marL="68580" marR="68580" marT="0" marB="0"/>
                </a:tc>
                <a:extLst>
                  <a:ext uri="{0D108BD9-81ED-4DB2-BD59-A6C34878D82A}">
                    <a16:rowId xmlns:a16="http://schemas.microsoft.com/office/drawing/2014/main" val="3249571543"/>
                  </a:ext>
                </a:extLst>
              </a:tr>
              <a:tr h="251261">
                <a:tc rowSpan="3">
                  <a:txBody>
                    <a:bodyPr/>
                    <a:lstStyle/>
                    <a:p>
                      <a:pPr algn="ctr"/>
                      <a:r>
                        <a:rPr lang="el-GR" sz="1800" kern="1200" dirty="0">
                          <a:solidFill>
                            <a:schemeClr val="dk1"/>
                          </a:solidFill>
                          <a:effectLst/>
                          <a:latin typeface="+mn-lt"/>
                          <a:ea typeface="+mn-ea"/>
                          <a:cs typeface="+mn-cs"/>
                        </a:rPr>
                        <a:t>Κάλυψη αναγκών μέσω </a:t>
                      </a:r>
                      <a:r>
                        <a:rPr lang="el-GR" sz="1800" kern="1200" dirty="0" err="1">
                          <a:solidFill>
                            <a:schemeClr val="dk1"/>
                          </a:solidFill>
                          <a:effectLst/>
                          <a:latin typeface="+mn-lt"/>
                          <a:ea typeface="+mn-ea"/>
                          <a:cs typeface="+mn-cs"/>
                        </a:rPr>
                        <a:t>ΕξΑΕ</a:t>
                      </a:r>
                      <a:endParaRPr lang="el-GR" dirty="0"/>
                    </a:p>
                  </a:txBody>
                  <a:tcPr anchor="ct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Δεν καλύπτονται οι ανάγκες: 7 υποκείμενα</a:t>
                      </a:r>
                    </a:p>
                  </a:txBody>
                  <a:tcPr marL="68580" marR="68580" marT="0" marB="0"/>
                </a:tc>
                <a:extLst>
                  <a:ext uri="{0D108BD9-81ED-4DB2-BD59-A6C34878D82A}">
                    <a16:rowId xmlns:a16="http://schemas.microsoft.com/office/drawing/2014/main" val="1473553015"/>
                  </a:ext>
                </a:extLst>
              </a:tr>
              <a:tr h="251261">
                <a:tc vMerge="1">
                  <a:txBody>
                    <a:bodyPr/>
                    <a:lstStyle/>
                    <a:p>
                      <a:endParaRPr lang="el-GR" dirty="0"/>
                    </a:p>
                  </a:txBody>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Καλύπτονται εν μέρει: 10 υποκείμενα</a:t>
                      </a:r>
                    </a:p>
                  </a:txBody>
                  <a:tcPr marL="68580" marR="68580" marT="0" marB="0"/>
                </a:tc>
                <a:extLst>
                  <a:ext uri="{0D108BD9-81ED-4DB2-BD59-A6C34878D82A}">
                    <a16:rowId xmlns:a16="http://schemas.microsoft.com/office/drawing/2014/main" val="3296078938"/>
                  </a:ext>
                </a:extLst>
              </a:tr>
              <a:tr h="251261">
                <a:tc vMerge="1">
                  <a:txBody>
                    <a:bodyPr/>
                    <a:lstStyle/>
                    <a:p>
                      <a:endParaRPr lang="el-GR" dirty="0"/>
                    </a:p>
                  </a:txBody>
                  <a:tcP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Καλύπτονται οι ανάγκες: 4 υποκείμενα</a:t>
                      </a:r>
                    </a:p>
                  </a:txBody>
                  <a:tcPr marL="68580" marR="68580" marT="0" marB="0"/>
                </a:tc>
                <a:extLst>
                  <a:ext uri="{0D108BD9-81ED-4DB2-BD59-A6C34878D82A}">
                    <a16:rowId xmlns:a16="http://schemas.microsoft.com/office/drawing/2014/main" val="2109498247"/>
                  </a:ext>
                </a:extLst>
              </a:tr>
              <a:tr h="303254">
                <a:tc gridSpan="2">
                  <a:txBody>
                    <a:bodyPr/>
                    <a:lstStyle/>
                    <a:p>
                      <a:pPr algn="ctr"/>
                      <a:r>
                        <a:rPr lang="el-GR" sz="1800" kern="1200" dirty="0">
                          <a:solidFill>
                            <a:schemeClr val="dk1"/>
                          </a:solidFill>
                          <a:effectLst/>
                          <a:latin typeface="+mn-lt"/>
                          <a:ea typeface="+mn-ea"/>
                          <a:cs typeface="+mn-cs"/>
                        </a:rPr>
                        <a:t>Χαρακτηρισμός της </a:t>
                      </a:r>
                      <a:r>
                        <a:rPr lang="el-GR" sz="1800" kern="1200" dirty="0" err="1">
                          <a:solidFill>
                            <a:schemeClr val="dk1"/>
                          </a:solidFill>
                          <a:effectLst/>
                          <a:latin typeface="+mn-lt"/>
                          <a:ea typeface="+mn-ea"/>
                          <a:cs typeface="+mn-cs"/>
                        </a:rPr>
                        <a:t>ΕξΑΕ</a:t>
                      </a:r>
                      <a:endParaRPr lang="el-GR" dirty="0"/>
                    </a:p>
                  </a:txBody>
                  <a:tcPr/>
                </a:tc>
                <a:tc hMerge="1">
                  <a:txBody>
                    <a:bodyPr/>
                    <a:lstStyle/>
                    <a:p>
                      <a:endParaRPr lang="el-GR" dirty="0"/>
                    </a:p>
                  </a:txBody>
                  <a:tcPr/>
                </a:tc>
                <a:extLst>
                  <a:ext uri="{0D108BD9-81ED-4DB2-BD59-A6C34878D82A}">
                    <a16:rowId xmlns:a16="http://schemas.microsoft.com/office/drawing/2014/main" val="3303396427"/>
                  </a:ext>
                </a:extLst>
              </a:tr>
            </a:tbl>
          </a:graphicData>
        </a:graphic>
      </p:graphicFrame>
      <p:pic>
        <p:nvPicPr>
          <p:cNvPr id="30" name="Εικόνα 29">
            <a:extLst>
              <a:ext uri="{FF2B5EF4-FFF2-40B4-BE49-F238E27FC236}">
                <a16:creationId xmlns:a16="http://schemas.microsoft.com/office/drawing/2014/main" id="{F9ECA0FB-188F-44F4-B549-0DC5939E45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37967" y="4670370"/>
            <a:ext cx="3959751" cy="1547550"/>
          </a:xfrm>
          <a:prstGeom prst="rect">
            <a:avLst/>
          </a:prstGeom>
        </p:spPr>
      </p:pic>
      <p:pic>
        <p:nvPicPr>
          <p:cNvPr id="31" name="Εικόνα 30">
            <a:extLst>
              <a:ext uri="{FF2B5EF4-FFF2-40B4-BE49-F238E27FC236}">
                <a16:creationId xmlns:a16="http://schemas.microsoft.com/office/drawing/2014/main" id="{BE000E77-0195-4247-BA4F-BF38725E28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99360" y="4622028"/>
            <a:ext cx="3960000" cy="1548000"/>
          </a:xfrm>
          <a:prstGeom prst="rect">
            <a:avLst/>
          </a:prstGeom>
        </p:spPr>
      </p:pic>
    </p:spTree>
    <p:extLst>
      <p:ext uri="{BB962C8B-B14F-4D97-AF65-F5344CB8AC3E}">
        <p14:creationId xmlns:p14="http://schemas.microsoft.com/office/powerpoint/2010/main" val="307991227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0DD223-FF37-43D6-8480-FD9F97D566DF}"/>
              </a:ext>
            </a:extLst>
          </p:cNvPr>
          <p:cNvSpPr>
            <a:spLocks noGrp="1"/>
          </p:cNvSpPr>
          <p:nvPr>
            <p:ph type="title"/>
          </p:nvPr>
        </p:nvSpPr>
        <p:spPr/>
        <p:txBody>
          <a:bodyPr>
            <a:normAutofit/>
          </a:bodyPr>
          <a:lstStyle/>
          <a:p>
            <a:r>
              <a:rPr lang="el-GR" sz="4000" dirty="0"/>
              <a:t>Συνεισφορά της Διπλωματικής Εργασίας</a:t>
            </a:r>
          </a:p>
        </p:txBody>
      </p:sp>
      <p:sp>
        <p:nvSpPr>
          <p:cNvPr id="3" name="Θέση περιεχομένου 2">
            <a:extLst>
              <a:ext uri="{FF2B5EF4-FFF2-40B4-BE49-F238E27FC236}">
                <a16:creationId xmlns:a16="http://schemas.microsoft.com/office/drawing/2014/main" id="{E45099EE-3A96-4F07-A635-4B6055ED811B}"/>
              </a:ext>
            </a:extLst>
          </p:cNvPr>
          <p:cNvSpPr>
            <a:spLocks noGrp="1"/>
          </p:cNvSpPr>
          <p:nvPr>
            <p:ph idx="1"/>
          </p:nvPr>
        </p:nvSpPr>
        <p:spPr/>
        <p:txBody>
          <a:bodyPr/>
          <a:lstStyle/>
          <a:p>
            <a:pPr algn="just"/>
            <a:r>
              <a:rPr lang="el-GR" dirty="0"/>
              <a:t>Ο σχεδιασμός, η υλοποίηση και η αποτίμηση ΕΥ κατάλληλου για την εξ αποστάσεως επιμόρφωση εκπαιδευτικών πρωτοβάθμιας εκπαίδευσης με θέμα τη Συμπερίληψη.</a:t>
            </a:r>
          </a:p>
          <a:p>
            <a:pPr algn="just"/>
            <a:r>
              <a:rPr lang="el-GR" dirty="0"/>
              <a:t>Ο εμπλουτισμός του επιστημονικού πεδίου της επιμόρφωσης των εκπαιδευτικών μέσω εξ αποστάσεως ΕΥ.</a:t>
            </a:r>
          </a:p>
          <a:p>
            <a:pPr algn="just"/>
            <a:r>
              <a:rPr lang="el-GR" dirty="0"/>
              <a:t>Η αναγκαιότητα επιμόρφωσης στη Συμπεριληπτική Εκπαίδευση, καθώς είναι πλέον απαραίτητη η εφαρμογή συμπεριληπτικών πρακτικών στη γενική τάξη.</a:t>
            </a:r>
          </a:p>
        </p:txBody>
      </p:sp>
    </p:spTree>
    <p:extLst>
      <p:ext uri="{BB962C8B-B14F-4D97-AF65-F5344CB8AC3E}">
        <p14:creationId xmlns:p14="http://schemas.microsoft.com/office/powerpoint/2010/main" val="143098277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8B935-C42C-4BB8-A1AE-AA04F2409023}"/>
              </a:ext>
            </a:extLst>
          </p:cNvPr>
          <p:cNvSpPr>
            <a:spLocks noGrp="1"/>
          </p:cNvSpPr>
          <p:nvPr>
            <p:ph type="title"/>
          </p:nvPr>
        </p:nvSpPr>
        <p:spPr/>
        <p:txBody>
          <a:bodyPr>
            <a:normAutofit/>
          </a:bodyPr>
          <a:lstStyle/>
          <a:p>
            <a:r>
              <a:rPr lang="el-GR" sz="2800" dirty="0"/>
              <a:t>Μέρος Δ΄: Παρουσίαση Αποτελεσμάτων (</a:t>
            </a:r>
            <a:r>
              <a:rPr lang="en-US" sz="2800" dirty="0"/>
              <a:t>4</a:t>
            </a:r>
            <a:r>
              <a:rPr lang="el-GR" sz="2800" dirty="0"/>
              <a:t>/10)</a:t>
            </a:r>
            <a:br>
              <a:rPr lang="en-US" sz="2800" dirty="0"/>
            </a:br>
            <a:r>
              <a:rPr lang="el-GR" sz="2800" b="1" dirty="0" err="1"/>
              <a:t>2</a:t>
            </a:r>
            <a:r>
              <a:rPr lang="el-GR" sz="2800" b="1" baseline="30000" dirty="0" err="1"/>
              <a:t>ος</a:t>
            </a:r>
            <a:r>
              <a:rPr lang="el-GR" sz="2800" b="1" dirty="0"/>
              <a:t> άξονας: Εξ αποστάσεως επιμόρφωση &amp; Συμπερίληψη</a:t>
            </a:r>
          </a:p>
        </p:txBody>
      </p:sp>
      <p:graphicFrame>
        <p:nvGraphicFramePr>
          <p:cNvPr id="4" name="Θέση περιεχομένου 3">
            <a:extLst>
              <a:ext uri="{FF2B5EF4-FFF2-40B4-BE49-F238E27FC236}">
                <a16:creationId xmlns:a16="http://schemas.microsoft.com/office/drawing/2014/main" id="{14D08060-DABB-41B3-9F64-FCD697E096C0}"/>
              </a:ext>
            </a:extLst>
          </p:cNvPr>
          <p:cNvGraphicFramePr>
            <a:graphicFrameLocks noGrp="1"/>
          </p:cNvGraphicFramePr>
          <p:nvPr>
            <p:ph idx="1"/>
            <p:extLst>
              <p:ext uri="{D42A27DB-BD31-4B8C-83A1-F6EECF244321}">
                <p14:modId xmlns:p14="http://schemas.microsoft.com/office/powerpoint/2010/main" val="2649765942"/>
              </p:ext>
            </p:extLst>
          </p:nvPr>
        </p:nvGraphicFramePr>
        <p:xfrm>
          <a:off x="2345634" y="2926080"/>
          <a:ext cx="7943354" cy="1815336"/>
        </p:xfrm>
        <a:graphic>
          <a:graphicData uri="http://schemas.openxmlformats.org/drawingml/2006/table">
            <a:tbl>
              <a:tblPr firstRow="1" firstCol="1" bandRow="1">
                <a:tableStyleId>{5C22544A-7EE6-4342-B048-85BDC9FD1C3A}</a:tableStyleId>
              </a:tblPr>
              <a:tblGrid>
                <a:gridCol w="3971677">
                  <a:extLst>
                    <a:ext uri="{9D8B030D-6E8A-4147-A177-3AD203B41FA5}">
                      <a16:colId xmlns:a16="http://schemas.microsoft.com/office/drawing/2014/main" val="1675257322"/>
                    </a:ext>
                  </a:extLst>
                </a:gridCol>
                <a:gridCol w="3971677">
                  <a:extLst>
                    <a:ext uri="{9D8B030D-6E8A-4147-A177-3AD203B41FA5}">
                      <a16:colId xmlns:a16="http://schemas.microsoft.com/office/drawing/2014/main" val="2482915040"/>
                    </a:ext>
                  </a:extLst>
                </a:gridCol>
              </a:tblGrid>
              <a:tr h="302556">
                <a:tc gridSpan="2">
                  <a:txBody>
                    <a:bodyPr/>
                    <a:lstStyle/>
                    <a:p>
                      <a:pPr algn="ctr">
                        <a:lnSpc>
                          <a:spcPct val="107000"/>
                        </a:lnSpc>
                        <a:spcAft>
                          <a:spcPts val="0"/>
                        </a:spcAft>
                      </a:pPr>
                      <a:r>
                        <a:rPr lang="el-GR" sz="1100">
                          <a:effectLst/>
                        </a:rPr>
                        <a:t>Ομάδα Εκπαιδευτικών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3296031766"/>
                  </a:ext>
                </a:extLst>
              </a:tr>
              <a:tr h="302556">
                <a:tc rowSpan="2">
                  <a:txBody>
                    <a:bodyPr/>
                    <a:lstStyle/>
                    <a:p>
                      <a:pPr algn="ctr">
                        <a:lnSpc>
                          <a:spcPct val="107000"/>
                        </a:lnSpc>
                        <a:spcAft>
                          <a:spcPts val="0"/>
                        </a:spcAft>
                      </a:pPr>
                      <a:r>
                        <a:rPr lang="el-GR" sz="1100">
                          <a:effectLst/>
                        </a:rPr>
                        <a:t>Εμπειρία σχετική με τη Συμπερίληψη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Δεν έχουν σχετική εμπειρία: 5 υποκείμενα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277502"/>
                  </a:ext>
                </a:extLst>
              </a:tr>
              <a:tr h="302556">
                <a:tc vMerge="1">
                  <a:txBody>
                    <a:bodyPr/>
                    <a:lstStyle/>
                    <a:p>
                      <a:endParaRPr lang="el-GR"/>
                    </a:p>
                  </a:txBody>
                  <a:tcPr/>
                </a:tc>
                <a:tc>
                  <a:txBody>
                    <a:bodyPr/>
                    <a:lstStyle/>
                    <a:p>
                      <a:pPr>
                        <a:lnSpc>
                          <a:spcPct val="107000"/>
                        </a:lnSpc>
                        <a:spcAft>
                          <a:spcPts val="0"/>
                        </a:spcAft>
                      </a:pPr>
                      <a:r>
                        <a:rPr lang="el-GR" sz="1100">
                          <a:effectLst/>
                        </a:rPr>
                        <a:t>Έχουν εμπειρία: 16 υποκείμενα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766149"/>
                  </a:ext>
                </a:extLst>
              </a:tr>
              <a:tr h="302556">
                <a:tc rowSpan="3">
                  <a:txBody>
                    <a:bodyPr/>
                    <a:lstStyle/>
                    <a:p>
                      <a:pPr algn="ctr">
                        <a:lnSpc>
                          <a:spcPct val="107000"/>
                        </a:lnSpc>
                        <a:spcAft>
                          <a:spcPts val="0"/>
                        </a:spcAft>
                      </a:pPr>
                      <a:r>
                        <a:rPr lang="el-GR" sz="1100">
                          <a:effectLst/>
                        </a:rPr>
                        <a:t>Κάλυψη του μαθησιακού αντικειμένου της Συμπερίληψης μέσω της ΕξΑΕ</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a:effectLst/>
                        </a:rPr>
                        <a:t>Μπορεί να καλυφθεί: 2 υποκείμενα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87509"/>
                  </a:ext>
                </a:extLst>
              </a:tr>
              <a:tr h="302556">
                <a:tc vMerge="1">
                  <a:txBody>
                    <a:bodyPr/>
                    <a:lstStyle/>
                    <a:p>
                      <a:endParaRPr lang="el-GR"/>
                    </a:p>
                  </a:txBody>
                  <a:tcPr/>
                </a:tc>
                <a:tc>
                  <a:txBody>
                    <a:bodyPr/>
                    <a:lstStyle/>
                    <a:p>
                      <a:pPr>
                        <a:lnSpc>
                          <a:spcPct val="107000"/>
                        </a:lnSpc>
                        <a:spcAft>
                          <a:spcPts val="0"/>
                        </a:spcAft>
                      </a:pPr>
                      <a:r>
                        <a:rPr lang="el-GR" sz="1100">
                          <a:effectLst/>
                        </a:rPr>
                        <a:t>Καλύπτεται μερικώς: 9 υποκείμενα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4015954"/>
                  </a:ext>
                </a:extLst>
              </a:tr>
              <a:tr h="302556">
                <a:tc vMerge="1">
                  <a:txBody>
                    <a:bodyPr/>
                    <a:lstStyle/>
                    <a:p>
                      <a:endParaRPr lang="el-GR"/>
                    </a:p>
                  </a:txBody>
                  <a:tcPr/>
                </a:tc>
                <a:tc>
                  <a:txBody>
                    <a:bodyPr/>
                    <a:lstStyle/>
                    <a:p>
                      <a:pPr>
                        <a:lnSpc>
                          <a:spcPct val="107000"/>
                        </a:lnSpc>
                        <a:spcAft>
                          <a:spcPts val="0"/>
                        </a:spcAft>
                      </a:pPr>
                      <a:r>
                        <a:rPr lang="el-GR" sz="1100" dirty="0">
                          <a:effectLst/>
                        </a:rPr>
                        <a:t>Δεν μπορεί να καλυφθεί: 10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293152"/>
                  </a:ext>
                </a:extLst>
              </a:tr>
            </a:tbl>
          </a:graphicData>
        </a:graphic>
      </p:graphicFrame>
    </p:spTree>
    <p:extLst>
      <p:ext uri="{BB962C8B-B14F-4D97-AF65-F5344CB8AC3E}">
        <p14:creationId xmlns:p14="http://schemas.microsoft.com/office/powerpoint/2010/main" val="17250449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63D5D8-7E2E-4824-9F03-E3B9DC17D645}"/>
              </a:ext>
            </a:extLst>
          </p:cNvPr>
          <p:cNvSpPr>
            <a:spLocks noGrp="1"/>
          </p:cNvSpPr>
          <p:nvPr>
            <p:ph type="title" idx="4294967295"/>
          </p:nvPr>
        </p:nvSpPr>
        <p:spPr>
          <a:xfrm>
            <a:off x="1362635" y="327025"/>
            <a:ext cx="9601200" cy="1304925"/>
          </a:xfrm>
        </p:spPr>
        <p:txBody>
          <a:bodyPr>
            <a:normAutofit/>
          </a:bodyPr>
          <a:lstStyle/>
          <a:p>
            <a:r>
              <a:rPr lang="el-GR" sz="2800" dirty="0"/>
              <a:t>Μέρος Δ΄: Παρουσίαση Αποτελεσμάτων (</a:t>
            </a:r>
            <a:r>
              <a:rPr lang="en-US" sz="2800" dirty="0"/>
              <a:t>5</a:t>
            </a:r>
            <a:r>
              <a:rPr lang="el-GR" sz="2800" dirty="0"/>
              <a:t>/10)</a:t>
            </a:r>
            <a:br>
              <a:rPr lang="en-US" sz="2800" dirty="0"/>
            </a:br>
            <a:r>
              <a:rPr lang="el-GR" sz="2200" b="1" dirty="0" err="1"/>
              <a:t>3</a:t>
            </a:r>
            <a:r>
              <a:rPr lang="el-GR" sz="2200" b="1" baseline="30000" dirty="0" err="1"/>
              <a:t>ος</a:t>
            </a:r>
            <a:r>
              <a:rPr lang="el-GR" sz="2200" b="1" dirty="0"/>
              <a:t> άξονας: Περιεχόμενο ΕΥ / Χρησιμότητα / Επιστημονική Τεκμηρίωση</a:t>
            </a:r>
          </a:p>
        </p:txBody>
      </p:sp>
      <p:graphicFrame>
        <p:nvGraphicFramePr>
          <p:cNvPr id="4" name="Θέση περιεχομένου 3">
            <a:extLst>
              <a:ext uri="{FF2B5EF4-FFF2-40B4-BE49-F238E27FC236}">
                <a16:creationId xmlns:a16="http://schemas.microsoft.com/office/drawing/2014/main" id="{AA5FC412-915A-4031-B4C0-D0B7E4AC84DA}"/>
              </a:ext>
            </a:extLst>
          </p:cNvPr>
          <p:cNvGraphicFramePr>
            <a:graphicFrameLocks noGrp="1"/>
          </p:cNvGraphicFramePr>
          <p:nvPr>
            <p:ph idx="4294967295"/>
            <p:extLst>
              <p:ext uri="{D42A27DB-BD31-4B8C-83A1-F6EECF244321}">
                <p14:modId xmlns:p14="http://schemas.microsoft.com/office/powerpoint/2010/main" val="1705879676"/>
              </p:ext>
            </p:extLst>
          </p:nvPr>
        </p:nvGraphicFramePr>
        <p:xfrm>
          <a:off x="1102654" y="1425575"/>
          <a:ext cx="8301320" cy="4911479"/>
        </p:xfrm>
        <a:graphic>
          <a:graphicData uri="http://schemas.openxmlformats.org/drawingml/2006/table">
            <a:tbl>
              <a:tblPr firstRow="1" firstCol="1" bandRow="1">
                <a:tableStyleId>{5C22544A-7EE6-4342-B048-85BDC9FD1C3A}</a:tableStyleId>
              </a:tblPr>
              <a:tblGrid>
                <a:gridCol w="2342580">
                  <a:extLst>
                    <a:ext uri="{9D8B030D-6E8A-4147-A177-3AD203B41FA5}">
                      <a16:colId xmlns:a16="http://schemas.microsoft.com/office/drawing/2014/main" val="1180834293"/>
                    </a:ext>
                  </a:extLst>
                </a:gridCol>
                <a:gridCol w="5958740">
                  <a:extLst>
                    <a:ext uri="{9D8B030D-6E8A-4147-A177-3AD203B41FA5}">
                      <a16:colId xmlns:a16="http://schemas.microsoft.com/office/drawing/2014/main" val="2568334755"/>
                    </a:ext>
                  </a:extLst>
                </a:gridCol>
              </a:tblGrid>
              <a:tr h="215028">
                <a:tc gridSpan="2">
                  <a:txBody>
                    <a:bodyPr/>
                    <a:lstStyle/>
                    <a:p>
                      <a:pPr algn="ctr">
                        <a:lnSpc>
                          <a:spcPct val="107000"/>
                        </a:lnSpc>
                        <a:spcAft>
                          <a:spcPts val="0"/>
                        </a:spcAft>
                      </a:pPr>
                      <a:r>
                        <a:rPr lang="el-GR" sz="1400" dirty="0">
                          <a:effectLst/>
                        </a:rPr>
                        <a:t>Ομάδα Εκπαιδευτικών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hMerge="1">
                  <a:txBody>
                    <a:bodyPr/>
                    <a:lstStyle/>
                    <a:p>
                      <a:endParaRPr lang="el-GR"/>
                    </a:p>
                  </a:txBody>
                  <a:tcPr/>
                </a:tc>
                <a:extLst>
                  <a:ext uri="{0D108BD9-81ED-4DB2-BD59-A6C34878D82A}">
                    <a16:rowId xmlns:a16="http://schemas.microsoft.com/office/drawing/2014/main" val="997545322"/>
                  </a:ext>
                </a:extLst>
              </a:tr>
              <a:tr h="215028">
                <a:tc>
                  <a:txBody>
                    <a:bodyPr/>
                    <a:lstStyle/>
                    <a:p>
                      <a:pPr algn="ctr">
                        <a:lnSpc>
                          <a:spcPct val="107000"/>
                        </a:lnSpc>
                        <a:spcAft>
                          <a:spcPts val="0"/>
                        </a:spcAft>
                      </a:pPr>
                      <a:r>
                        <a:rPr lang="el-GR" sz="1200" dirty="0">
                          <a:effectLst/>
                        </a:rPr>
                        <a:t>Πρόκληση ενδιαφέροντος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Ενδιαφέρον ΕΥ: 19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2433945309"/>
                  </a:ext>
                </a:extLst>
              </a:tr>
              <a:tr h="440013">
                <a:tc>
                  <a:txBody>
                    <a:bodyPr/>
                    <a:lstStyle/>
                    <a:p>
                      <a:pPr algn="ctr">
                        <a:lnSpc>
                          <a:spcPct val="107000"/>
                        </a:lnSpc>
                        <a:spcAft>
                          <a:spcPts val="0"/>
                        </a:spcAft>
                      </a:pPr>
                      <a:r>
                        <a:rPr lang="el-GR" sz="1200" dirty="0">
                          <a:effectLst/>
                        </a:rPr>
                        <a:t>Βοηθητική δομή ΕΥ &amp; Διδακτικές ενότητες για την κατανόηση του ΕΥ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Βοηθητική δομή &amp; διδακτικές ενότητες ΕΥ: 19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930187100"/>
                  </a:ext>
                </a:extLst>
              </a:tr>
              <a:tr h="215028">
                <a:tc>
                  <a:txBody>
                    <a:bodyPr/>
                    <a:lstStyle/>
                    <a:p>
                      <a:pPr algn="ctr">
                        <a:lnSpc>
                          <a:spcPct val="107000"/>
                        </a:lnSpc>
                        <a:spcAft>
                          <a:spcPts val="0"/>
                        </a:spcAft>
                      </a:pPr>
                      <a:r>
                        <a:rPr lang="el-GR" sz="1200" dirty="0">
                          <a:effectLst/>
                        </a:rPr>
                        <a:t>Χρησιμότητα της «Σύνοψης» για την κατανόηση του ΕΥ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Η «Σύνοψη» είναι χρήσιμη &amp; βοηθητική: 19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1311847906"/>
                  </a:ext>
                </a:extLst>
              </a:tr>
              <a:tr h="215028">
                <a:tc rowSpan="2">
                  <a:txBody>
                    <a:bodyPr/>
                    <a:lstStyle/>
                    <a:p>
                      <a:pPr algn="ctr">
                        <a:lnSpc>
                          <a:spcPct val="107000"/>
                        </a:lnSpc>
                        <a:spcAft>
                          <a:spcPts val="0"/>
                        </a:spcAft>
                      </a:pPr>
                      <a:r>
                        <a:rPr lang="el-GR" sz="1200" dirty="0">
                          <a:effectLst/>
                        </a:rPr>
                        <a:t>Συμβολή των δραστηριοτήτων στην κατανόηση του μαθησιακού αντικειμένου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Βοηθητικές οι δραστηριότητες: 18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2998043138"/>
                  </a:ext>
                </a:extLst>
              </a:tr>
              <a:tr h="224985">
                <a:tc vMerge="1">
                  <a:txBody>
                    <a:bodyPr/>
                    <a:lstStyle/>
                    <a:p>
                      <a:endParaRPr lang="el-GR"/>
                    </a:p>
                  </a:txBody>
                  <a:tcPr/>
                </a:tc>
                <a:tc>
                  <a:txBody>
                    <a:bodyPr/>
                    <a:lstStyle/>
                    <a:p>
                      <a:pPr>
                        <a:lnSpc>
                          <a:spcPct val="107000"/>
                        </a:lnSpc>
                        <a:spcAft>
                          <a:spcPts val="0"/>
                        </a:spcAft>
                      </a:pPr>
                      <a:r>
                        <a:rPr lang="el-GR" sz="1100" dirty="0">
                          <a:effectLst/>
                        </a:rPr>
                        <a:t>Μη βοηθητικές οι δραστηριότητες: 2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1612519054"/>
                  </a:ext>
                </a:extLst>
              </a:tr>
              <a:tr h="440013">
                <a:tc>
                  <a:txBody>
                    <a:bodyPr/>
                    <a:lstStyle/>
                    <a:p>
                      <a:pPr algn="ctr">
                        <a:lnSpc>
                          <a:spcPct val="107000"/>
                        </a:lnSpc>
                        <a:spcAft>
                          <a:spcPts val="0"/>
                        </a:spcAft>
                      </a:pPr>
                      <a:r>
                        <a:rPr lang="el-GR" sz="1200" dirty="0">
                          <a:effectLst/>
                        </a:rPr>
                        <a:t>Συμβολή του ψηφιακού υλικού στην κατανόηση του μαθησιακού αντικειμένου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Βοηθητικό το ψηφιακό υλικό για την κατανόηση του μαθησιακού αντικειμένου: 20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1212874293"/>
                  </a:ext>
                </a:extLst>
              </a:tr>
              <a:tr h="440013">
                <a:tc rowSpan="3">
                  <a:txBody>
                    <a:bodyPr/>
                    <a:lstStyle/>
                    <a:p>
                      <a:pPr algn="ctr">
                        <a:lnSpc>
                          <a:spcPct val="107000"/>
                        </a:lnSpc>
                        <a:spcAft>
                          <a:spcPts val="0"/>
                        </a:spcAft>
                      </a:pPr>
                      <a:r>
                        <a:rPr lang="el-GR" sz="1200" dirty="0">
                          <a:effectLst/>
                        </a:rPr>
                        <a:t>Κάλυψη του μαθησιακού αντικειμένου μέσω του ΕΥ</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Καλύπτεται απόλυτα ή σε μεγάλο βαθμό: 13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408526631"/>
                  </a:ext>
                </a:extLst>
              </a:tr>
              <a:tr h="215028">
                <a:tc vMerge="1">
                  <a:txBody>
                    <a:bodyPr/>
                    <a:lstStyle/>
                    <a:p>
                      <a:endParaRPr lang="el-GR"/>
                    </a:p>
                  </a:txBody>
                  <a:tcPr/>
                </a:tc>
                <a:tc>
                  <a:txBody>
                    <a:bodyPr/>
                    <a:lstStyle/>
                    <a:p>
                      <a:pPr>
                        <a:lnSpc>
                          <a:spcPct val="107000"/>
                        </a:lnSpc>
                        <a:spcAft>
                          <a:spcPts val="0"/>
                        </a:spcAft>
                      </a:pPr>
                      <a:r>
                        <a:rPr lang="el-GR" sz="1100" dirty="0">
                          <a:effectLst/>
                        </a:rPr>
                        <a:t>Καλύπτονται τα βασικά στοιχεία: 4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319051194"/>
                  </a:ext>
                </a:extLst>
              </a:tr>
              <a:tr h="215028">
                <a:tc vMerge="1">
                  <a:txBody>
                    <a:bodyPr/>
                    <a:lstStyle/>
                    <a:p>
                      <a:endParaRPr lang="el-GR"/>
                    </a:p>
                  </a:txBody>
                  <a:tcPr/>
                </a:tc>
                <a:tc>
                  <a:txBody>
                    <a:bodyPr/>
                    <a:lstStyle/>
                    <a:p>
                      <a:pPr>
                        <a:lnSpc>
                          <a:spcPct val="107000"/>
                        </a:lnSpc>
                        <a:spcAft>
                          <a:spcPts val="0"/>
                        </a:spcAft>
                      </a:pPr>
                      <a:r>
                        <a:rPr lang="el-GR" sz="1100" dirty="0">
                          <a:effectLst/>
                        </a:rPr>
                        <a:t>Δεν καλύπτεται πλήρως: 2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583373115"/>
                  </a:ext>
                </a:extLst>
              </a:tr>
              <a:tr h="215028">
                <a:tc>
                  <a:txBody>
                    <a:bodyPr/>
                    <a:lstStyle/>
                    <a:p>
                      <a:pPr algn="ctr">
                        <a:lnSpc>
                          <a:spcPct val="107000"/>
                        </a:lnSpc>
                        <a:spcAft>
                          <a:spcPts val="0"/>
                        </a:spcAft>
                      </a:pPr>
                      <a:r>
                        <a:rPr lang="el-GR" sz="1200" dirty="0">
                          <a:effectLst/>
                        </a:rPr>
                        <a:t>Χρησιμότητα των παρεχόμενων πληροφοριών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Χρήσιμες οι παρεχόμενες πληροφορίες: 19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1072764583"/>
                  </a:ext>
                </a:extLst>
              </a:tr>
              <a:tr h="440013">
                <a:tc>
                  <a:txBody>
                    <a:bodyPr/>
                    <a:lstStyle/>
                    <a:p>
                      <a:pPr algn="ctr">
                        <a:lnSpc>
                          <a:spcPct val="107000"/>
                        </a:lnSpc>
                        <a:spcAft>
                          <a:spcPts val="0"/>
                        </a:spcAft>
                      </a:pPr>
                      <a:r>
                        <a:rPr lang="el-GR" sz="1200" dirty="0">
                          <a:effectLst/>
                        </a:rPr>
                        <a:t>Ικανότητα εφαρμογής των νέων γνώσεων στη γενική τάξη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Αίσθηση ικανότητας: 18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3133909976"/>
                  </a:ext>
                </a:extLst>
              </a:tr>
              <a:tr h="440013">
                <a:tc>
                  <a:txBody>
                    <a:bodyPr/>
                    <a:lstStyle/>
                    <a:p>
                      <a:pPr algn="ctr">
                        <a:lnSpc>
                          <a:spcPct val="107000"/>
                        </a:lnSpc>
                        <a:spcAft>
                          <a:spcPts val="0"/>
                        </a:spcAft>
                      </a:pPr>
                      <a:r>
                        <a:rPr lang="el-GR" sz="1200" dirty="0">
                          <a:effectLst/>
                        </a:rPr>
                        <a:t>Ενίσχυση του εκπαιδευτικού έργου μέσω των γνώσεων για τη «Συμπερίληψη»</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Ενίσχυση εκπαιδευτικού έργου: 20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2554880670"/>
                  </a:ext>
                </a:extLst>
              </a:tr>
              <a:tr h="215028">
                <a:tc>
                  <a:txBody>
                    <a:bodyPr/>
                    <a:lstStyle/>
                    <a:p>
                      <a:pPr algn="ctr">
                        <a:lnSpc>
                          <a:spcPct val="107000"/>
                        </a:lnSpc>
                        <a:spcAft>
                          <a:spcPts val="0"/>
                        </a:spcAft>
                      </a:pPr>
                      <a:r>
                        <a:rPr lang="el-GR" sz="1000">
                          <a:effectLst/>
                        </a:rPr>
                        <a:t>Επιστημονική τεκμηρίωση του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tc>
                  <a:txBody>
                    <a:bodyPr/>
                    <a:lstStyle/>
                    <a:p>
                      <a:pPr>
                        <a:lnSpc>
                          <a:spcPct val="107000"/>
                        </a:lnSpc>
                        <a:spcAft>
                          <a:spcPts val="0"/>
                        </a:spcAft>
                      </a:pPr>
                      <a:r>
                        <a:rPr lang="el-GR" sz="1100" dirty="0">
                          <a:effectLst/>
                        </a:rPr>
                        <a:t>Επιστημονικά τεκμηριωμένο ΕΥ: 21 υποκείμενα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48" marR="65448" marT="0" marB="0" anchor="ctr"/>
                </a:tc>
                <a:extLst>
                  <a:ext uri="{0D108BD9-81ED-4DB2-BD59-A6C34878D82A}">
                    <a16:rowId xmlns:a16="http://schemas.microsoft.com/office/drawing/2014/main" val="2483633739"/>
                  </a:ext>
                </a:extLst>
              </a:tr>
            </a:tbl>
          </a:graphicData>
        </a:graphic>
      </p:graphicFrame>
      <p:graphicFrame>
        <p:nvGraphicFramePr>
          <p:cNvPr id="5" name="Πίνακας 4">
            <a:extLst>
              <a:ext uri="{FF2B5EF4-FFF2-40B4-BE49-F238E27FC236}">
                <a16:creationId xmlns:a16="http://schemas.microsoft.com/office/drawing/2014/main" id="{37697595-D928-40CF-A6B6-A75515C654E7}"/>
              </a:ext>
            </a:extLst>
          </p:cNvPr>
          <p:cNvGraphicFramePr>
            <a:graphicFrameLocks noGrp="1"/>
          </p:cNvGraphicFramePr>
          <p:nvPr>
            <p:extLst>
              <p:ext uri="{D42A27DB-BD31-4B8C-83A1-F6EECF244321}">
                <p14:modId xmlns:p14="http://schemas.microsoft.com/office/powerpoint/2010/main" val="3897488122"/>
              </p:ext>
            </p:extLst>
          </p:nvPr>
        </p:nvGraphicFramePr>
        <p:xfrm>
          <a:off x="7736541" y="3764590"/>
          <a:ext cx="3854823" cy="2608140"/>
        </p:xfrm>
        <a:graphic>
          <a:graphicData uri="http://schemas.openxmlformats.org/drawingml/2006/table">
            <a:tbl>
              <a:tblPr firstRow="1" bandRow="1">
                <a:tableStyleId>{5C22544A-7EE6-4342-B048-85BDC9FD1C3A}</a:tableStyleId>
              </a:tblPr>
              <a:tblGrid>
                <a:gridCol w="3854823">
                  <a:extLst>
                    <a:ext uri="{9D8B030D-6E8A-4147-A177-3AD203B41FA5}">
                      <a16:colId xmlns:a16="http://schemas.microsoft.com/office/drawing/2014/main" val="3103156705"/>
                    </a:ext>
                  </a:extLst>
                </a:gridCol>
              </a:tblGrid>
              <a:tr h="576256">
                <a:tc>
                  <a:txBody>
                    <a:bodyPr/>
                    <a:lstStyle/>
                    <a:p>
                      <a:pPr algn="ctr"/>
                      <a:r>
                        <a:rPr lang="el-GR" dirty="0"/>
                        <a:t>Περιεχόμενο ΕΥ</a:t>
                      </a:r>
                    </a:p>
                  </a:txBody>
                  <a:tcPr anchor="ctr"/>
                </a:tc>
                <a:extLst>
                  <a:ext uri="{0D108BD9-81ED-4DB2-BD59-A6C34878D82A}">
                    <a16:rowId xmlns:a16="http://schemas.microsoft.com/office/drawing/2014/main" val="1795930831"/>
                  </a:ext>
                </a:extLst>
              </a:tr>
              <a:tr h="2031884">
                <a:tc>
                  <a:txBody>
                    <a:bodyPr/>
                    <a:lstStyle/>
                    <a:p>
                      <a:endParaRPr lang="el-GR" dirty="0"/>
                    </a:p>
                  </a:txBody>
                  <a:tcPr/>
                </a:tc>
                <a:extLst>
                  <a:ext uri="{0D108BD9-81ED-4DB2-BD59-A6C34878D82A}">
                    <a16:rowId xmlns:a16="http://schemas.microsoft.com/office/drawing/2014/main" val="1188376459"/>
                  </a:ext>
                </a:extLst>
              </a:tr>
            </a:tbl>
          </a:graphicData>
        </a:graphic>
      </p:graphicFrame>
      <p:pic>
        <p:nvPicPr>
          <p:cNvPr id="1025" name="Εικόνα 664">
            <a:extLst>
              <a:ext uri="{FF2B5EF4-FFF2-40B4-BE49-F238E27FC236}">
                <a16:creationId xmlns:a16="http://schemas.microsoft.com/office/drawing/2014/main" id="{9A62DB01-5F20-429B-ABF1-704B6DB1B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766" y="4394720"/>
            <a:ext cx="3523128" cy="190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4718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024A23-D6DA-4059-AD32-F9522286DE29}"/>
              </a:ext>
            </a:extLst>
          </p:cNvPr>
          <p:cNvSpPr>
            <a:spLocks noGrp="1"/>
          </p:cNvSpPr>
          <p:nvPr>
            <p:ph type="title"/>
          </p:nvPr>
        </p:nvSpPr>
        <p:spPr/>
        <p:txBody>
          <a:bodyPr>
            <a:normAutofit/>
          </a:bodyPr>
          <a:lstStyle/>
          <a:p>
            <a:r>
              <a:rPr lang="el-GR" sz="2800" dirty="0"/>
              <a:t>Μέρος Δ΄: Παρουσίαση Αποτελεσμάτων (</a:t>
            </a:r>
            <a:r>
              <a:rPr lang="en-US" sz="2800" dirty="0"/>
              <a:t>6</a:t>
            </a:r>
            <a:r>
              <a:rPr lang="el-GR" sz="2800" dirty="0"/>
              <a:t>/10)</a:t>
            </a:r>
            <a:br>
              <a:rPr lang="en-US" sz="2800" dirty="0"/>
            </a:br>
            <a:r>
              <a:rPr lang="el-GR" sz="2800" b="1" dirty="0" err="1"/>
              <a:t>4ος</a:t>
            </a:r>
            <a:r>
              <a:rPr lang="el-GR" sz="2800" b="1" dirty="0"/>
              <a:t> άξονας: Ευχρηστία / Πλοήγηση στο ΕΥ</a:t>
            </a:r>
          </a:p>
        </p:txBody>
      </p:sp>
      <p:graphicFrame>
        <p:nvGraphicFramePr>
          <p:cNvPr id="4" name="Θέση περιεχομένου 3">
            <a:extLst>
              <a:ext uri="{FF2B5EF4-FFF2-40B4-BE49-F238E27FC236}">
                <a16:creationId xmlns:a16="http://schemas.microsoft.com/office/drawing/2014/main" id="{E899870A-21EE-4C95-B79F-12D784C2BDFB}"/>
              </a:ext>
            </a:extLst>
          </p:cNvPr>
          <p:cNvGraphicFramePr>
            <a:graphicFrameLocks noGrp="1"/>
          </p:cNvGraphicFramePr>
          <p:nvPr>
            <p:ph idx="1"/>
            <p:extLst>
              <p:ext uri="{D42A27DB-BD31-4B8C-83A1-F6EECF244321}">
                <p14:modId xmlns:p14="http://schemas.microsoft.com/office/powerpoint/2010/main" val="621280948"/>
              </p:ext>
            </p:extLst>
          </p:nvPr>
        </p:nvGraphicFramePr>
        <p:xfrm>
          <a:off x="2142563" y="2752165"/>
          <a:ext cx="8014447" cy="2222584"/>
        </p:xfrm>
        <a:graphic>
          <a:graphicData uri="http://schemas.openxmlformats.org/drawingml/2006/table">
            <a:tbl>
              <a:tblPr firstRow="1" firstCol="1" bandRow="1">
                <a:tableStyleId>{5C22544A-7EE6-4342-B048-85BDC9FD1C3A}</a:tableStyleId>
              </a:tblPr>
              <a:tblGrid>
                <a:gridCol w="2597740">
                  <a:extLst>
                    <a:ext uri="{9D8B030D-6E8A-4147-A177-3AD203B41FA5}">
                      <a16:colId xmlns:a16="http://schemas.microsoft.com/office/drawing/2014/main" val="3148747075"/>
                    </a:ext>
                  </a:extLst>
                </a:gridCol>
                <a:gridCol w="5416707">
                  <a:extLst>
                    <a:ext uri="{9D8B030D-6E8A-4147-A177-3AD203B41FA5}">
                      <a16:colId xmlns:a16="http://schemas.microsoft.com/office/drawing/2014/main" val="1654904351"/>
                    </a:ext>
                  </a:extLst>
                </a:gridCol>
              </a:tblGrid>
              <a:tr h="119523">
                <a:tc gridSpan="2">
                  <a:txBody>
                    <a:bodyPr/>
                    <a:lstStyle/>
                    <a:p>
                      <a:pPr algn="ctr">
                        <a:lnSpc>
                          <a:spcPct val="107000"/>
                        </a:lnSpc>
                        <a:spcAft>
                          <a:spcPts val="0"/>
                        </a:spcAft>
                      </a:pPr>
                      <a:r>
                        <a:rPr lang="el-GR" sz="1500" dirty="0">
                          <a:effectLst/>
                        </a:rPr>
                        <a:t>Ομάδα Εκπαιδευτικών</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2313244552"/>
                  </a:ext>
                </a:extLst>
              </a:tr>
              <a:tr h="245028">
                <a:tc>
                  <a:txBody>
                    <a:bodyPr/>
                    <a:lstStyle/>
                    <a:p>
                      <a:pPr algn="ctr">
                        <a:lnSpc>
                          <a:spcPct val="107000"/>
                        </a:lnSpc>
                        <a:spcAft>
                          <a:spcPts val="0"/>
                        </a:spcAft>
                      </a:pPr>
                      <a:r>
                        <a:rPr lang="el-GR" sz="1250" dirty="0">
                          <a:effectLst/>
                        </a:rPr>
                        <a:t>Διαχείριση του ΕΥ</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250" dirty="0">
                          <a:effectLst/>
                        </a:rPr>
                        <a:t>Ευκολία στη διαχείριση του ΕΥ: 21 υποκείμενα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628227"/>
                  </a:ext>
                </a:extLst>
              </a:tr>
              <a:tr h="245028">
                <a:tc>
                  <a:txBody>
                    <a:bodyPr/>
                    <a:lstStyle/>
                    <a:p>
                      <a:pPr algn="ctr">
                        <a:lnSpc>
                          <a:spcPct val="107000"/>
                        </a:lnSpc>
                        <a:spcAft>
                          <a:spcPts val="0"/>
                        </a:spcAft>
                      </a:pPr>
                      <a:r>
                        <a:rPr lang="el-GR" sz="1250" dirty="0">
                          <a:effectLst/>
                        </a:rPr>
                        <a:t>Ξεκάθαροι στόχοι</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250" dirty="0">
                          <a:effectLst/>
                        </a:rPr>
                        <a:t>Ξεκάθαροι οι στόχοι κάθε διδακτικής ενότητας: 21 υποκείμενα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3646359"/>
                  </a:ext>
                </a:extLst>
              </a:tr>
              <a:tr h="245028">
                <a:tc>
                  <a:txBody>
                    <a:bodyPr/>
                    <a:lstStyle/>
                    <a:p>
                      <a:pPr algn="ctr">
                        <a:lnSpc>
                          <a:spcPct val="107000"/>
                        </a:lnSpc>
                        <a:spcAft>
                          <a:spcPts val="0"/>
                        </a:spcAft>
                      </a:pPr>
                      <a:r>
                        <a:rPr lang="el-GR" sz="1250" dirty="0">
                          <a:effectLst/>
                        </a:rPr>
                        <a:t>Επίτευξη των στόχων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250" dirty="0">
                          <a:effectLst/>
                        </a:rPr>
                        <a:t>Οι στόχοι επιτυγχάνονται: 21 υποκείμενα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30617"/>
                  </a:ext>
                </a:extLst>
              </a:tr>
              <a:tr h="752510">
                <a:tc>
                  <a:txBody>
                    <a:bodyPr/>
                    <a:lstStyle/>
                    <a:p>
                      <a:pPr algn="ctr">
                        <a:lnSpc>
                          <a:spcPct val="107000"/>
                        </a:lnSpc>
                        <a:spcAft>
                          <a:spcPts val="0"/>
                        </a:spcAft>
                      </a:pPr>
                      <a:r>
                        <a:rPr lang="el-GR" sz="1250" dirty="0">
                          <a:effectLst/>
                        </a:rPr>
                        <a:t>Διευκόλυνση μελέτης των διδακτικών ενοτήτων μέσω της παράθεσης των στόχων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250" dirty="0">
                          <a:effectLst/>
                        </a:rPr>
                        <a:t>Διευκόλυνση της μελέτης μέσω της παράθεσης των στόχων: 19 υποκείμενα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0928729"/>
                  </a:ext>
                </a:extLst>
              </a:tr>
              <a:tr h="498770">
                <a:tc>
                  <a:txBody>
                    <a:bodyPr/>
                    <a:lstStyle/>
                    <a:p>
                      <a:pPr algn="ctr">
                        <a:lnSpc>
                          <a:spcPct val="107000"/>
                        </a:lnSpc>
                        <a:spcAft>
                          <a:spcPts val="0"/>
                        </a:spcAft>
                      </a:pPr>
                      <a:r>
                        <a:rPr lang="el-GR" sz="1250" dirty="0">
                          <a:effectLst/>
                        </a:rPr>
                        <a:t>Ευκρινείς οδηγίες πλοήγησης</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250" dirty="0">
                          <a:effectLst/>
                        </a:rPr>
                        <a:t>Διευκρινιστικές οι οδηγίες πλοήγησης: 21 υποκείμενα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2144521"/>
                  </a:ext>
                </a:extLst>
              </a:tr>
            </a:tbl>
          </a:graphicData>
        </a:graphic>
      </p:graphicFrame>
    </p:spTree>
    <p:extLst>
      <p:ext uri="{BB962C8B-B14F-4D97-AF65-F5344CB8AC3E}">
        <p14:creationId xmlns:p14="http://schemas.microsoft.com/office/powerpoint/2010/main" val="21118034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A5D52-653A-4966-8982-9FD4F1AFE875}"/>
              </a:ext>
            </a:extLst>
          </p:cNvPr>
          <p:cNvSpPr>
            <a:spLocks noGrp="1"/>
          </p:cNvSpPr>
          <p:nvPr>
            <p:ph type="title"/>
          </p:nvPr>
        </p:nvSpPr>
        <p:spPr/>
        <p:txBody>
          <a:bodyPr>
            <a:normAutofit/>
          </a:bodyPr>
          <a:lstStyle/>
          <a:p>
            <a:r>
              <a:rPr lang="el-GR" sz="2800" dirty="0"/>
              <a:t>Μέρος Δ΄: Παρουσίαση Αποτελεσμάτων (</a:t>
            </a:r>
            <a:r>
              <a:rPr lang="en-US" sz="2800" dirty="0"/>
              <a:t>7</a:t>
            </a:r>
            <a:r>
              <a:rPr lang="el-GR" sz="2800" dirty="0"/>
              <a:t>/10)</a:t>
            </a:r>
            <a:br>
              <a:rPr lang="en-US" sz="2800" dirty="0"/>
            </a:br>
            <a:r>
              <a:rPr lang="el-GR" sz="2800" b="1" dirty="0" err="1"/>
              <a:t>5ος</a:t>
            </a:r>
            <a:r>
              <a:rPr lang="el-GR" sz="2800" b="1" dirty="0"/>
              <a:t> άξονας: Δυσκολίες κατά τη μελέτη του ΕΥ</a:t>
            </a:r>
          </a:p>
        </p:txBody>
      </p:sp>
      <p:graphicFrame>
        <p:nvGraphicFramePr>
          <p:cNvPr id="4" name="Θέση περιεχομένου 3">
            <a:extLst>
              <a:ext uri="{FF2B5EF4-FFF2-40B4-BE49-F238E27FC236}">
                <a16:creationId xmlns:a16="http://schemas.microsoft.com/office/drawing/2014/main" id="{F3E1966D-2881-4EB7-B3E4-4782C2B27908}"/>
              </a:ext>
            </a:extLst>
          </p:cNvPr>
          <p:cNvGraphicFramePr>
            <a:graphicFrameLocks noGrp="1"/>
          </p:cNvGraphicFramePr>
          <p:nvPr>
            <p:ph idx="1"/>
            <p:extLst>
              <p:ext uri="{D42A27DB-BD31-4B8C-83A1-F6EECF244321}">
                <p14:modId xmlns:p14="http://schemas.microsoft.com/office/powerpoint/2010/main" val="3147530261"/>
              </p:ext>
            </p:extLst>
          </p:nvPr>
        </p:nvGraphicFramePr>
        <p:xfrm>
          <a:off x="2445385" y="3110753"/>
          <a:ext cx="7301230" cy="1927410"/>
        </p:xfrm>
        <a:graphic>
          <a:graphicData uri="http://schemas.openxmlformats.org/drawingml/2006/table">
            <a:tbl>
              <a:tblPr firstRow="1" firstCol="1" bandRow="1">
                <a:tableStyleId>{5C22544A-7EE6-4342-B048-85BDC9FD1C3A}</a:tableStyleId>
              </a:tblPr>
              <a:tblGrid>
                <a:gridCol w="2655533">
                  <a:extLst>
                    <a:ext uri="{9D8B030D-6E8A-4147-A177-3AD203B41FA5}">
                      <a16:colId xmlns:a16="http://schemas.microsoft.com/office/drawing/2014/main" val="2037432425"/>
                    </a:ext>
                  </a:extLst>
                </a:gridCol>
                <a:gridCol w="4645697">
                  <a:extLst>
                    <a:ext uri="{9D8B030D-6E8A-4147-A177-3AD203B41FA5}">
                      <a16:colId xmlns:a16="http://schemas.microsoft.com/office/drawing/2014/main" val="1840915406"/>
                    </a:ext>
                  </a:extLst>
                </a:gridCol>
              </a:tblGrid>
              <a:tr h="385482">
                <a:tc gridSpan="2">
                  <a:txBody>
                    <a:bodyPr/>
                    <a:lstStyle/>
                    <a:p>
                      <a:pPr algn="ctr">
                        <a:lnSpc>
                          <a:spcPct val="107000"/>
                        </a:lnSpc>
                        <a:spcAft>
                          <a:spcPts val="0"/>
                        </a:spcAft>
                      </a:pPr>
                      <a:r>
                        <a:rPr lang="el-GR" sz="1500" dirty="0">
                          <a:effectLst/>
                        </a:rPr>
                        <a:t>Ομάδα Εκπαιδευτικών</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2181355629"/>
                  </a:ext>
                </a:extLst>
              </a:tr>
              <a:tr h="385482">
                <a:tc rowSpan="2">
                  <a:txBody>
                    <a:bodyPr/>
                    <a:lstStyle/>
                    <a:p>
                      <a:pPr algn="ctr">
                        <a:lnSpc>
                          <a:spcPct val="107000"/>
                        </a:lnSpc>
                        <a:spcAft>
                          <a:spcPts val="0"/>
                        </a:spcAft>
                      </a:pPr>
                      <a:r>
                        <a:rPr lang="el-GR" sz="1500" dirty="0">
                          <a:effectLst/>
                        </a:rPr>
                        <a:t>Παράγοντες που δυσχεραίνουν τη μελέτη του ΕΥ</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300" dirty="0">
                          <a:effectLst/>
                        </a:rPr>
                        <a:t>Δεν προέκυψαν δυσκολίες: 14 υποκείμενα</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1444721"/>
                  </a:ext>
                </a:extLst>
              </a:tr>
              <a:tr h="385482">
                <a:tc vMerge="1">
                  <a:txBody>
                    <a:bodyPr/>
                    <a:lstStyle/>
                    <a:p>
                      <a:endParaRPr lang="el-GR"/>
                    </a:p>
                  </a:txBody>
                  <a:tcPr/>
                </a:tc>
                <a:tc>
                  <a:txBody>
                    <a:bodyPr/>
                    <a:lstStyle/>
                    <a:p>
                      <a:pPr>
                        <a:lnSpc>
                          <a:spcPct val="107000"/>
                        </a:lnSpc>
                        <a:spcAft>
                          <a:spcPts val="0"/>
                        </a:spcAft>
                      </a:pPr>
                      <a:r>
                        <a:rPr lang="el-GR" sz="1300" dirty="0">
                          <a:effectLst/>
                        </a:rPr>
                        <a:t>Προέκυψαν κάποιες δυσκολίες: 4 υποκείμενα</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131353"/>
                  </a:ext>
                </a:extLst>
              </a:tr>
              <a:tr h="385482">
                <a:tc rowSpan="2">
                  <a:txBody>
                    <a:bodyPr/>
                    <a:lstStyle/>
                    <a:p>
                      <a:pPr algn="ctr">
                        <a:lnSpc>
                          <a:spcPct val="107000"/>
                        </a:lnSpc>
                        <a:spcAft>
                          <a:spcPts val="0"/>
                        </a:spcAft>
                      </a:pPr>
                      <a:r>
                        <a:rPr lang="el-GR" sz="1500" dirty="0">
                          <a:effectLst/>
                        </a:rPr>
                        <a:t>Αξεπέραστες δυσκολίες</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300" dirty="0">
                          <a:effectLst/>
                        </a:rPr>
                        <a:t>Δεν προέκυψαν αξεπέραστες δυσκολίες: 16 υποκείμενα</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364095"/>
                  </a:ext>
                </a:extLst>
              </a:tr>
              <a:tr h="385482">
                <a:tc vMerge="1">
                  <a:txBody>
                    <a:bodyPr/>
                    <a:lstStyle/>
                    <a:p>
                      <a:endParaRPr lang="el-GR"/>
                    </a:p>
                  </a:txBody>
                  <a:tcPr/>
                </a:tc>
                <a:tc>
                  <a:txBody>
                    <a:bodyPr/>
                    <a:lstStyle/>
                    <a:p>
                      <a:pPr>
                        <a:lnSpc>
                          <a:spcPct val="107000"/>
                        </a:lnSpc>
                        <a:spcAft>
                          <a:spcPts val="0"/>
                        </a:spcAft>
                      </a:pPr>
                      <a:r>
                        <a:rPr lang="el-GR" sz="1300" dirty="0">
                          <a:effectLst/>
                        </a:rPr>
                        <a:t>Προέκυψε κάποιο πρόβλημα: 3 υποκείμενα</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06550"/>
                  </a:ext>
                </a:extLst>
              </a:tr>
            </a:tbl>
          </a:graphicData>
        </a:graphic>
      </p:graphicFrame>
    </p:spTree>
    <p:extLst>
      <p:ext uri="{BB962C8B-B14F-4D97-AF65-F5344CB8AC3E}">
        <p14:creationId xmlns:p14="http://schemas.microsoft.com/office/powerpoint/2010/main" val="395353539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CF51C-094D-4B6D-8E90-404CFDD4EE1D}"/>
              </a:ext>
            </a:extLst>
          </p:cNvPr>
          <p:cNvSpPr>
            <a:spLocks noGrp="1"/>
          </p:cNvSpPr>
          <p:nvPr>
            <p:ph type="title" idx="4294967295"/>
          </p:nvPr>
        </p:nvSpPr>
        <p:spPr>
          <a:xfrm>
            <a:off x="1295400" y="-353082"/>
            <a:ext cx="9601200" cy="1231626"/>
          </a:xfrm>
        </p:spPr>
        <p:txBody>
          <a:bodyPr>
            <a:normAutofit/>
          </a:bodyPr>
          <a:lstStyle/>
          <a:p>
            <a:r>
              <a:rPr lang="el-GR" sz="2000" dirty="0"/>
              <a:t>Μέρος Δ΄: Παρουσίαση Αποτελεσμάτων (</a:t>
            </a:r>
            <a:r>
              <a:rPr lang="en-US" sz="2000" dirty="0"/>
              <a:t>8</a:t>
            </a:r>
            <a:r>
              <a:rPr lang="el-GR" sz="2000" dirty="0"/>
              <a:t>/10)</a:t>
            </a:r>
            <a:br>
              <a:rPr lang="en-US" sz="2000" dirty="0"/>
            </a:br>
            <a:r>
              <a:rPr lang="el-GR" sz="2000" b="1" dirty="0" err="1"/>
              <a:t>6ος</a:t>
            </a:r>
            <a:r>
              <a:rPr lang="el-GR" sz="2000" b="1" dirty="0"/>
              <a:t> άξονας: Δημιουργία ΕΥ σύμφωνα με τις αρχές της </a:t>
            </a:r>
            <a:r>
              <a:rPr lang="el-GR" sz="2000" b="1" dirty="0" err="1"/>
              <a:t>ΕξΑΕ</a:t>
            </a:r>
            <a:endParaRPr lang="el-GR" sz="2000" b="1" dirty="0"/>
          </a:p>
        </p:txBody>
      </p:sp>
      <p:graphicFrame>
        <p:nvGraphicFramePr>
          <p:cNvPr id="5" name="Πίνακας 4">
            <a:extLst>
              <a:ext uri="{FF2B5EF4-FFF2-40B4-BE49-F238E27FC236}">
                <a16:creationId xmlns:a16="http://schemas.microsoft.com/office/drawing/2014/main" id="{1D8FABE9-C7BB-45C5-86F8-C7DDD69495BD}"/>
              </a:ext>
            </a:extLst>
          </p:cNvPr>
          <p:cNvGraphicFramePr>
            <a:graphicFrameLocks noGrp="1"/>
          </p:cNvGraphicFramePr>
          <p:nvPr>
            <p:extLst>
              <p:ext uri="{D42A27DB-BD31-4B8C-83A1-F6EECF244321}">
                <p14:modId xmlns:p14="http://schemas.microsoft.com/office/powerpoint/2010/main" val="1030980938"/>
              </p:ext>
            </p:extLst>
          </p:nvPr>
        </p:nvGraphicFramePr>
        <p:xfrm>
          <a:off x="156878" y="653720"/>
          <a:ext cx="8520957" cy="5992644"/>
        </p:xfrm>
        <a:graphic>
          <a:graphicData uri="http://schemas.openxmlformats.org/drawingml/2006/table">
            <a:tbl>
              <a:tblPr firstRow="1" firstCol="1" bandRow="1">
                <a:tableStyleId>{5C22544A-7EE6-4342-B048-85BDC9FD1C3A}</a:tableStyleId>
              </a:tblPr>
              <a:tblGrid>
                <a:gridCol w="2319529">
                  <a:extLst>
                    <a:ext uri="{9D8B030D-6E8A-4147-A177-3AD203B41FA5}">
                      <a16:colId xmlns:a16="http://schemas.microsoft.com/office/drawing/2014/main" val="2416513653"/>
                    </a:ext>
                  </a:extLst>
                </a:gridCol>
                <a:gridCol w="4593704">
                  <a:extLst>
                    <a:ext uri="{9D8B030D-6E8A-4147-A177-3AD203B41FA5}">
                      <a16:colId xmlns:a16="http://schemas.microsoft.com/office/drawing/2014/main" val="4288350237"/>
                    </a:ext>
                  </a:extLst>
                </a:gridCol>
                <a:gridCol w="1607724">
                  <a:extLst>
                    <a:ext uri="{9D8B030D-6E8A-4147-A177-3AD203B41FA5}">
                      <a16:colId xmlns:a16="http://schemas.microsoft.com/office/drawing/2014/main" val="2447562791"/>
                    </a:ext>
                  </a:extLst>
                </a:gridCol>
              </a:tblGrid>
              <a:tr h="85778">
                <a:tc gridSpan="3">
                  <a:txBody>
                    <a:bodyPr/>
                    <a:lstStyle/>
                    <a:p>
                      <a:pPr algn="ctr">
                        <a:lnSpc>
                          <a:spcPct val="107000"/>
                        </a:lnSpc>
                        <a:spcAft>
                          <a:spcPts val="0"/>
                        </a:spcAft>
                      </a:pPr>
                      <a:r>
                        <a:rPr lang="el-GR" sz="1200" dirty="0">
                          <a:effectLst/>
                        </a:rPr>
                        <a:t>Κριτική Ομάδα Εκπαιδευτικών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71851216"/>
                  </a:ext>
                </a:extLst>
              </a:tr>
              <a:tr h="85778">
                <a:tc rowSpan="6">
                  <a:txBody>
                    <a:bodyPr/>
                    <a:lstStyle/>
                    <a:p>
                      <a:pPr algn="ctr">
                        <a:lnSpc>
                          <a:spcPct val="107000"/>
                        </a:lnSpc>
                        <a:spcAft>
                          <a:spcPts val="0"/>
                        </a:spcAft>
                      </a:pPr>
                      <a:r>
                        <a:rPr lang="el-GR" sz="1400" dirty="0">
                          <a:effectLst/>
                        </a:rPr>
                        <a:t>Επιστημονική συνοχή / Τεκμηρίωση του ΕΥ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gn="ctr">
                        <a:lnSpc>
                          <a:spcPct val="107000"/>
                        </a:lnSpc>
                        <a:spcAft>
                          <a:spcPts val="0"/>
                        </a:spcAft>
                      </a:pPr>
                      <a:r>
                        <a:rPr lang="el-GR" sz="1000" dirty="0">
                          <a:effectLst/>
                        </a:rPr>
                        <a:t>Βιβλιογραφική τεκμηρίωση</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438026925"/>
                  </a:ext>
                </a:extLst>
              </a:tr>
              <a:tr h="85778">
                <a:tc vMerge="1">
                  <a:txBody>
                    <a:bodyPr/>
                    <a:lstStyle/>
                    <a:p>
                      <a:endParaRPr lang="el-GR"/>
                    </a:p>
                  </a:txBody>
                  <a:tcPr/>
                </a:tc>
                <a:tc>
                  <a:txBody>
                    <a:bodyPr/>
                    <a:lstStyle/>
                    <a:p>
                      <a:pPr algn="ctr">
                        <a:lnSpc>
                          <a:spcPct val="107000"/>
                        </a:lnSpc>
                        <a:spcAft>
                          <a:spcPts val="0"/>
                        </a:spcAft>
                      </a:pPr>
                      <a:r>
                        <a:rPr lang="el-GR" sz="1000">
                          <a:effectLst/>
                        </a:rPr>
                        <a:t>Παράθεση διαφορετικών πηγών πληροφοριών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636956538"/>
                  </a:ext>
                </a:extLst>
              </a:tr>
              <a:tr h="85778">
                <a:tc vMerge="1">
                  <a:txBody>
                    <a:bodyPr/>
                    <a:lstStyle/>
                    <a:p>
                      <a:endParaRPr lang="el-GR"/>
                    </a:p>
                  </a:txBody>
                  <a:tcPr/>
                </a:tc>
                <a:tc rowSpan="2">
                  <a:txBody>
                    <a:bodyPr/>
                    <a:lstStyle/>
                    <a:p>
                      <a:pPr algn="ctr">
                        <a:lnSpc>
                          <a:spcPct val="107000"/>
                        </a:lnSpc>
                        <a:spcAft>
                          <a:spcPts val="0"/>
                        </a:spcAft>
                      </a:pPr>
                      <a:r>
                        <a:rPr lang="el-GR" sz="1000" dirty="0">
                          <a:effectLst/>
                        </a:rPr>
                        <a:t>Συγκριτική ανάλυση των πληροφοριών</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2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800333752"/>
                  </a:ext>
                </a:extLst>
              </a:tr>
              <a:tr h="85778">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dirty="0">
                          <a:effectLst/>
                        </a:rPr>
                        <a:t>Όχι: 1 </a:t>
                      </a:r>
                      <a:r>
                        <a:rPr lang="el-GR" sz="1000" dirty="0" err="1">
                          <a:effectLst/>
                        </a:rPr>
                        <a:t>εκπ</a:t>
                      </a:r>
                      <a:r>
                        <a:rPr lang="el-GR" sz="1000" dirty="0">
                          <a:effectLst/>
                        </a:rPr>
                        <a:t>/</a:t>
                      </a:r>
                      <a:r>
                        <a:rPr lang="el-GR" sz="1000" dirty="0" err="1">
                          <a:effectLst/>
                        </a:rPr>
                        <a:t>κός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505646251"/>
                  </a:ext>
                </a:extLst>
              </a:tr>
              <a:tr h="85778">
                <a:tc vMerge="1">
                  <a:txBody>
                    <a:bodyPr/>
                    <a:lstStyle/>
                    <a:p>
                      <a:endParaRPr lang="el-GR"/>
                    </a:p>
                  </a:txBody>
                  <a:tcPr/>
                </a:tc>
                <a:tc>
                  <a:txBody>
                    <a:bodyPr/>
                    <a:lstStyle/>
                    <a:p>
                      <a:pPr algn="ctr">
                        <a:lnSpc>
                          <a:spcPct val="107000"/>
                        </a:lnSpc>
                        <a:spcAft>
                          <a:spcPts val="0"/>
                        </a:spcAft>
                      </a:pPr>
                      <a:r>
                        <a:rPr lang="el-GR" sz="1000">
                          <a:effectLst/>
                        </a:rPr>
                        <a:t>Ερμηνεία / Κριτική συζήτηση των πληροφοριών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938503177"/>
                  </a:ext>
                </a:extLst>
              </a:tr>
              <a:tr h="140768">
                <a:tc vMerge="1">
                  <a:txBody>
                    <a:bodyPr/>
                    <a:lstStyle/>
                    <a:p>
                      <a:endParaRPr lang="el-GR"/>
                    </a:p>
                  </a:txBody>
                  <a:tcPr/>
                </a:tc>
                <a:tc>
                  <a:txBody>
                    <a:bodyPr/>
                    <a:lstStyle/>
                    <a:p>
                      <a:pPr algn="ctr">
                        <a:lnSpc>
                          <a:spcPct val="107000"/>
                        </a:lnSpc>
                        <a:spcAft>
                          <a:spcPts val="0"/>
                        </a:spcAft>
                      </a:pPr>
                      <a:r>
                        <a:rPr lang="el-GR" sz="1000">
                          <a:effectLst/>
                        </a:rPr>
                        <a:t>Δυνατότητα για περεταίρω μελέτη μέσω του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195375117"/>
                  </a:ext>
                </a:extLst>
              </a:tr>
              <a:tr h="85778">
                <a:tc rowSpan="8">
                  <a:txBody>
                    <a:bodyPr/>
                    <a:lstStyle/>
                    <a:p>
                      <a:pPr algn="ctr">
                        <a:lnSpc>
                          <a:spcPct val="107000"/>
                        </a:lnSpc>
                        <a:spcAft>
                          <a:spcPts val="0"/>
                        </a:spcAft>
                      </a:pPr>
                      <a:r>
                        <a:rPr lang="el-GR" sz="1400" dirty="0">
                          <a:effectLst/>
                        </a:rPr>
                        <a:t>Συμβολή του Ε.Υ. στην απλή και κατανοητή παρουσίαση του Γνωστικού Αντικειμένου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gn="ctr">
                        <a:lnSpc>
                          <a:spcPct val="107000"/>
                        </a:lnSpc>
                        <a:spcAft>
                          <a:spcPts val="0"/>
                        </a:spcAft>
                      </a:pPr>
                      <a:r>
                        <a:rPr lang="el-GR" sz="1000">
                          <a:effectLst/>
                        </a:rPr>
                        <a:t>Φιλικό ύφος γραφής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746018534"/>
                  </a:ext>
                </a:extLst>
              </a:tr>
              <a:tr h="85778">
                <a:tc vMerge="1">
                  <a:txBody>
                    <a:bodyPr/>
                    <a:lstStyle/>
                    <a:p>
                      <a:endParaRPr lang="el-GR"/>
                    </a:p>
                  </a:txBody>
                  <a:tcPr/>
                </a:tc>
                <a:tc>
                  <a:txBody>
                    <a:bodyPr/>
                    <a:lstStyle/>
                    <a:p>
                      <a:pPr algn="ctr">
                        <a:lnSpc>
                          <a:spcPct val="107000"/>
                        </a:lnSpc>
                        <a:spcAft>
                          <a:spcPts val="0"/>
                        </a:spcAft>
                      </a:pPr>
                      <a:r>
                        <a:rPr lang="el-GR" sz="1000">
                          <a:effectLst/>
                        </a:rPr>
                        <a:t>Χρήση προσωπικών και κτητικών αντωνυμιών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093944365"/>
                  </a:ext>
                </a:extLst>
              </a:tr>
              <a:tr h="85778">
                <a:tc vMerge="1">
                  <a:txBody>
                    <a:bodyPr/>
                    <a:lstStyle/>
                    <a:p>
                      <a:endParaRPr lang="el-GR"/>
                    </a:p>
                  </a:txBody>
                  <a:tcPr/>
                </a:tc>
                <a:tc>
                  <a:txBody>
                    <a:bodyPr/>
                    <a:lstStyle/>
                    <a:p>
                      <a:pPr algn="ctr">
                        <a:lnSpc>
                          <a:spcPct val="107000"/>
                        </a:lnSpc>
                        <a:spcAft>
                          <a:spcPts val="0"/>
                        </a:spcAft>
                      </a:pPr>
                      <a:r>
                        <a:rPr lang="el-GR" sz="1000">
                          <a:effectLst/>
                        </a:rPr>
                        <a:t>Χρήση της καθομιλουμένης γλώσσας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254401912"/>
                  </a:ext>
                </a:extLst>
              </a:tr>
              <a:tr h="85778">
                <a:tc vMerge="1">
                  <a:txBody>
                    <a:bodyPr/>
                    <a:lstStyle/>
                    <a:p>
                      <a:endParaRPr lang="el-GR"/>
                    </a:p>
                  </a:txBody>
                  <a:tcPr/>
                </a:tc>
                <a:tc>
                  <a:txBody>
                    <a:bodyPr/>
                    <a:lstStyle/>
                    <a:p>
                      <a:pPr algn="ctr">
                        <a:lnSpc>
                          <a:spcPct val="107000"/>
                        </a:lnSpc>
                        <a:spcAft>
                          <a:spcPts val="0"/>
                        </a:spcAft>
                      </a:pPr>
                      <a:r>
                        <a:rPr lang="el-GR" sz="1000">
                          <a:effectLst/>
                        </a:rPr>
                        <a:t>Ευανάγνωστη γραφή</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176643721"/>
                  </a:ext>
                </a:extLst>
              </a:tr>
              <a:tr h="85778">
                <a:tc vMerge="1">
                  <a:txBody>
                    <a:bodyPr/>
                    <a:lstStyle/>
                    <a:p>
                      <a:endParaRPr lang="el-GR"/>
                    </a:p>
                  </a:txBody>
                  <a:tcPr/>
                </a:tc>
                <a:tc>
                  <a:txBody>
                    <a:bodyPr/>
                    <a:lstStyle/>
                    <a:p>
                      <a:pPr algn="ctr">
                        <a:lnSpc>
                          <a:spcPct val="107000"/>
                        </a:lnSpc>
                        <a:spcAft>
                          <a:spcPts val="0"/>
                        </a:spcAft>
                      </a:pPr>
                      <a:r>
                        <a:rPr lang="el-GR" sz="1000">
                          <a:effectLst/>
                        </a:rPr>
                        <a:t>Ικανοποιητική πυκνότητα των πληροφοριών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a:effectLst/>
                        </a:rPr>
                        <a:t>Ναι: 3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323619880"/>
                  </a:ext>
                </a:extLst>
              </a:tr>
              <a:tr h="85778">
                <a:tc vMerge="1">
                  <a:txBody>
                    <a:bodyPr/>
                    <a:lstStyle/>
                    <a:p>
                      <a:endParaRPr lang="el-GR"/>
                    </a:p>
                  </a:txBody>
                  <a:tcPr/>
                </a:tc>
                <a:tc>
                  <a:txBody>
                    <a:bodyPr/>
                    <a:lstStyle/>
                    <a:p>
                      <a:pPr algn="ctr">
                        <a:lnSpc>
                          <a:spcPct val="107000"/>
                        </a:lnSpc>
                        <a:spcAft>
                          <a:spcPts val="0"/>
                        </a:spcAft>
                      </a:pPr>
                      <a:r>
                        <a:rPr lang="el-GR" sz="1000">
                          <a:effectLst/>
                        </a:rPr>
                        <a:t>Τμηματική παρουσίαση του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418991065"/>
                  </a:ext>
                </a:extLst>
              </a:tr>
              <a:tr h="85778">
                <a:tc vMerge="1">
                  <a:txBody>
                    <a:bodyPr/>
                    <a:lstStyle/>
                    <a:p>
                      <a:endParaRPr lang="el-GR"/>
                    </a:p>
                  </a:txBody>
                  <a:tcPr/>
                </a:tc>
                <a:tc>
                  <a:txBody>
                    <a:bodyPr/>
                    <a:lstStyle/>
                    <a:p>
                      <a:pPr algn="ctr">
                        <a:lnSpc>
                          <a:spcPct val="107000"/>
                        </a:lnSpc>
                        <a:spcAft>
                          <a:spcPts val="0"/>
                        </a:spcAft>
                      </a:pPr>
                      <a:r>
                        <a:rPr lang="el-GR" sz="1000">
                          <a:effectLst/>
                        </a:rPr>
                        <a:t>Παρεχόμενο κείμενο, εικόνες και βίντεο στο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430518866"/>
                  </a:ext>
                </a:extLst>
              </a:tr>
              <a:tr h="174491">
                <a:tc vMerge="1">
                  <a:txBody>
                    <a:bodyPr/>
                    <a:lstStyle/>
                    <a:p>
                      <a:endParaRPr lang="el-GR"/>
                    </a:p>
                  </a:txBody>
                  <a:tcPr/>
                </a:tc>
                <a:tc>
                  <a:txBody>
                    <a:bodyPr/>
                    <a:lstStyle/>
                    <a:p>
                      <a:pPr algn="ctr">
                        <a:lnSpc>
                          <a:spcPct val="107000"/>
                        </a:lnSpc>
                        <a:spcAft>
                          <a:spcPts val="0"/>
                        </a:spcAft>
                      </a:pPr>
                      <a:r>
                        <a:rPr lang="el-GR" sz="1000">
                          <a:effectLst/>
                        </a:rPr>
                        <a:t>Συμβολή χρωματικών συνθέσεων στην άνετη αλληλεπίδραση</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194329604"/>
                  </a:ext>
                </a:extLst>
              </a:tr>
              <a:tr h="174491">
                <a:tc rowSpan="15">
                  <a:txBody>
                    <a:bodyPr/>
                    <a:lstStyle/>
                    <a:p>
                      <a:pPr algn="ctr">
                        <a:lnSpc>
                          <a:spcPct val="107000"/>
                        </a:lnSpc>
                        <a:spcAft>
                          <a:spcPts val="0"/>
                        </a:spcAft>
                      </a:pPr>
                      <a:r>
                        <a:rPr lang="el-GR" sz="1400" dirty="0">
                          <a:effectLst/>
                        </a:rPr>
                        <a:t>Ευχρηστία του ΕΥ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gn="ctr">
                        <a:lnSpc>
                          <a:spcPct val="107000"/>
                        </a:lnSpc>
                        <a:spcAft>
                          <a:spcPts val="0"/>
                        </a:spcAft>
                      </a:pPr>
                      <a:r>
                        <a:rPr lang="el-GR" sz="1000">
                          <a:effectLst/>
                        </a:rPr>
                        <a:t>Κατανοητά και αναγνωρίσιμα κουμπιά πλοήγησης &amp; εικονίδια</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921505080"/>
                  </a:ext>
                </a:extLst>
              </a:tr>
              <a:tr h="85778">
                <a:tc vMerge="1">
                  <a:txBody>
                    <a:bodyPr/>
                    <a:lstStyle/>
                    <a:p>
                      <a:endParaRPr lang="el-GR"/>
                    </a:p>
                  </a:txBody>
                  <a:tcPr/>
                </a:tc>
                <a:tc>
                  <a:txBody>
                    <a:bodyPr/>
                    <a:lstStyle/>
                    <a:p>
                      <a:pPr algn="ctr">
                        <a:lnSpc>
                          <a:spcPct val="107000"/>
                        </a:lnSpc>
                        <a:spcAft>
                          <a:spcPts val="0"/>
                        </a:spcAft>
                      </a:pPr>
                      <a:r>
                        <a:rPr lang="el-GR" sz="1000">
                          <a:effectLst/>
                        </a:rPr>
                        <a:t>Ευκολία στην πλοήγηση</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979751912"/>
                  </a:ext>
                </a:extLst>
              </a:tr>
              <a:tr h="85778">
                <a:tc vMerge="1">
                  <a:txBody>
                    <a:bodyPr/>
                    <a:lstStyle/>
                    <a:p>
                      <a:endParaRPr lang="el-GR"/>
                    </a:p>
                  </a:txBody>
                  <a:tcPr/>
                </a:tc>
                <a:tc>
                  <a:txBody>
                    <a:bodyPr/>
                    <a:lstStyle/>
                    <a:p>
                      <a:pPr algn="ctr">
                        <a:lnSpc>
                          <a:spcPct val="107000"/>
                        </a:lnSpc>
                        <a:spcAft>
                          <a:spcPts val="0"/>
                        </a:spcAft>
                      </a:pPr>
                      <a:r>
                        <a:rPr lang="el-GR" sz="1000">
                          <a:effectLst/>
                        </a:rPr>
                        <a:t>Ευστοχία υπερσυνδέσμων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a:effectLst/>
                        </a:rPr>
                        <a:t>Ναι: 3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925163681"/>
                  </a:ext>
                </a:extLst>
              </a:tr>
              <a:tr h="85778">
                <a:tc vMerge="1">
                  <a:txBody>
                    <a:bodyPr/>
                    <a:lstStyle/>
                    <a:p>
                      <a:endParaRPr lang="el-GR"/>
                    </a:p>
                  </a:txBody>
                  <a:tcPr/>
                </a:tc>
                <a:tc>
                  <a:txBody>
                    <a:bodyPr/>
                    <a:lstStyle/>
                    <a:p>
                      <a:pPr algn="ctr">
                        <a:lnSpc>
                          <a:spcPct val="107000"/>
                        </a:lnSpc>
                        <a:spcAft>
                          <a:spcPts val="0"/>
                        </a:spcAft>
                      </a:pPr>
                      <a:r>
                        <a:rPr lang="el-GR" sz="1000">
                          <a:effectLst/>
                        </a:rPr>
                        <a:t>Παροχή συμβουλών για τη μελέτη του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688743052"/>
                  </a:ext>
                </a:extLst>
              </a:tr>
              <a:tr h="85778">
                <a:tc vMerge="1">
                  <a:txBody>
                    <a:bodyPr/>
                    <a:lstStyle/>
                    <a:p>
                      <a:endParaRPr lang="el-GR"/>
                    </a:p>
                  </a:txBody>
                  <a:tcPr/>
                </a:tc>
                <a:tc>
                  <a:txBody>
                    <a:bodyPr/>
                    <a:lstStyle/>
                    <a:p>
                      <a:pPr algn="ctr">
                        <a:lnSpc>
                          <a:spcPct val="107000"/>
                        </a:lnSpc>
                        <a:spcAft>
                          <a:spcPts val="0"/>
                        </a:spcAft>
                      </a:pPr>
                      <a:r>
                        <a:rPr lang="el-GR" sz="1000">
                          <a:effectLst/>
                        </a:rPr>
                        <a:t>Επισήμανση σημαντικών εννοιών</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353852169"/>
                  </a:ext>
                </a:extLst>
              </a:tr>
              <a:tr h="85778">
                <a:tc vMerge="1">
                  <a:txBody>
                    <a:bodyPr/>
                    <a:lstStyle/>
                    <a:p>
                      <a:endParaRPr lang="el-GR"/>
                    </a:p>
                  </a:txBody>
                  <a:tcPr/>
                </a:tc>
                <a:tc rowSpan="2">
                  <a:txBody>
                    <a:bodyPr/>
                    <a:lstStyle/>
                    <a:p>
                      <a:pPr algn="ctr">
                        <a:lnSpc>
                          <a:spcPct val="107000"/>
                        </a:lnSpc>
                        <a:spcAft>
                          <a:spcPts val="0"/>
                        </a:spcAft>
                      </a:pPr>
                      <a:r>
                        <a:rPr lang="el-GR" sz="1000" dirty="0">
                          <a:effectLst/>
                        </a:rPr>
                        <a:t>Παροχή επεξηγηματικών σχολίων</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a:effectLst/>
                        </a:rPr>
                        <a:t>Ναι: 2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064784566"/>
                  </a:ext>
                </a:extLst>
              </a:tr>
              <a:tr h="85778">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a:effectLst/>
                        </a:rPr>
                        <a:t>Όχι: 1 εκπ/κός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482926275"/>
                  </a:ext>
                </a:extLst>
              </a:tr>
              <a:tr h="174491">
                <a:tc vMerge="1">
                  <a:txBody>
                    <a:bodyPr/>
                    <a:lstStyle/>
                    <a:p>
                      <a:endParaRPr lang="el-GR"/>
                    </a:p>
                  </a:txBody>
                  <a:tcPr/>
                </a:tc>
                <a:tc>
                  <a:txBody>
                    <a:bodyPr/>
                    <a:lstStyle/>
                    <a:p>
                      <a:pPr algn="ctr">
                        <a:lnSpc>
                          <a:spcPct val="107000"/>
                        </a:lnSpc>
                        <a:spcAft>
                          <a:spcPts val="0"/>
                        </a:spcAft>
                      </a:pPr>
                      <a:r>
                        <a:rPr lang="el-GR" sz="1000">
                          <a:effectLst/>
                        </a:rPr>
                        <a:t>Ευκαιρίες για έκφραση απόψεων του εκπαιδευόμενου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a:effectLst/>
                        </a:rPr>
                        <a:t>Ναι: 3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459898358"/>
                  </a:ext>
                </a:extLst>
              </a:tr>
              <a:tr h="85778">
                <a:tc vMerge="1">
                  <a:txBody>
                    <a:bodyPr/>
                    <a:lstStyle/>
                    <a:p>
                      <a:endParaRPr lang="el-GR"/>
                    </a:p>
                  </a:txBody>
                  <a:tcPr/>
                </a:tc>
                <a:tc rowSpan="2">
                  <a:txBody>
                    <a:bodyPr/>
                    <a:lstStyle/>
                    <a:p>
                      <a:pPr algn="ctr">
                        <a:lnSpc>
                          <a:spcPct val="107000"/>
                        </a:lnSpc>
                        <a:spcAft>
                          <a:spcPts val="0"/>
                        </a:spcAft>
                      </a:pPr>
                      <a:r>
                        <a:rPr lang="el-GR" sz="1000">
                          <a:effectLst/>
                        </a:rPr>
                        <a:t>Ευκαιρίες για διατύπωση ερωτήσεων του εκπαιδευόμενου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1 </a:t>
                      </a:r>
                      <a:r>
                        <a:rPr lang="el-GR" sz="1000" dirty="0" err="1">
                          <a:effectLst/>
                        </a:rPr>
                        <a:t>εκπ</a:t>
                      </a:r>
                      <a:r>
                        <a:rPr lang="el-GR" sz="1000" dirty="0">
                          <a:effectLst/>
                        </a:rPr>
                        <a:t>/</a:t>
                      </a:r>
                      <a:r>
                        <a:rPr lang="el-GR" sz="1000" dirty="0" err="1">
                          <a:effectLst/>
                        </a:rPr>
                        <a:t>κός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144477686"/>
                  </a:ext>
                </a:extLst>
              </a:tr>
              <a:tr h="88713">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a:effectLst/>
                        </a:rPr>
                        <a:t>Όχι: 2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126448779"/>
                  </a:ext>
                </a:extLst>
              </a:tr>
              <a:tr h="85778">
                <a:tc vMerge="1">
                  <a:txBody>
                    <a:bodyPr/>
                    <a:lstStyle/>
                    <a:p>
                      <a:endParaRPr lang="el-GR"/>
                    </a:p>
                  </a:txBody>
                  <a:tcPr/>
                </a:tc>
                <a:tc rowSpan="2">
                  <a:txBody>
                    <a:bodyPr/>
                    <a:lstStyle/>
                    <a:p>
                      <a:pPr algn="ctr">
                        <a:lnSpc>
                          <a:spcPct val="107000"/>
                        </a:lnSpc>
                        <a:spcAft>
                          <a:spcPts val="0"/>
                        </a:spcAft>
                      </a:pPr>
                      <a:r>
                        <a:rPr lang="el-GR" sz="1000">
                          <a:effectLst/>
                        </a:rPr>
                        <a:t>Συναισθηματική εμπλοκή του εκπαιδευόμενου με βάση τα ενδιαφέροντά του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2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247400426"/>
                  </a:ext>
                </a:extLst>
              </a:tr>
              <a:tr h="88713">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a:effectLst/>
                        </a:rPr>
                        <a:t>Όχι: 1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496852128"/>
                  </a:ext>
                </a:extLst>
              </a:tr>
              <a:tr h="174491">
                <a:tc vMerge="1">
                  <a:txBody>
                    <a:bodyPr/>
                    <a:lstStyle/>
                    <a:p>
                      <a:endParaRPr lang="el-GR"/>
                    </a:p>
                  </a:txBody>
                  <a:tcPr/>
                </a:tc>
                <a:tc>
                  <a:txBody>
                    <a:bodyPr/>
                    <a:lstStyle/>
                    <a:p>
                      <a:pPr algn="ctr">
                        <a:lnSpc>
                          <a:spcPct val="107000"/>
                        </a:lnSpc>
                        <a:spcAft>
                          <a:spcPts val="0"/>
                        </a:spcAft>
                      </a:pPr>
                      <a:r>
                        <a:rPr lang="el-GR" sz="1000">
                          <a:effectLst/>
                        </a:rPr>
                        <a:t>Ενθάρρυνση του εκπαιδευόμενου για ανταλλαγή απόψεων με άλλους συμμετέχοντες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a:effectLst/>
                        </a:rPr>
                        <a:t>Ναι: 3 εκπ/κοί</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1730935955"/>
                  </a:ext>
                </a:extLst>
              </a:tr>
              <a:tr h="174491">
                <a:tc vMerge="1">
                  <a:txBody>
                    <a:bodyPr/>
                    <a:lstStyle/>
                    <a:p>
                      <a:endParaRPr lang="el-GR"/>
                    </a:p>
                  </a:txBody>
                  <a:tcPr/>
                </a:tc>
                <a:tc>
                  <a:txBody>
                    <a:bodyPr/>
                    <a:lstStyle/>
                    <a:p>
                      <a:pPr algn="ctr">
                        <a:lnSpc>
                          <a:spcPct val="107000"/>
                        </a:lnSpc>
                        <a:spcAft>
                          <a:spcPts val="0"/>
                        </a:spcAft>
                      </a:pPr>
                      <a:r>
                        <a:rPr lang="el-GR" sz="1000">
                          <a:effectLst/>
                        </a:rPr>
                        <a:t>Ενθάρρυνση του εκπαιδευόμενου ώστε να αισθανθεί μέλος μίας κοινωνικής ομάδας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958203016"/>
                  </a:ext>
                </a:extLst>
              </a:tr>
              <a:tr h="174491">
                <a:tc vMerge="1">
                  <a:txBody>
                    <a:bodyPr/>
                    <a:lstStyle/>
                    <a:p>
                      <a:endParaRPr lang="el-GR"/>
                    </a:p>
                  </a:txBody>
                  <a:tcPr/>
                </a:tc>
                <a:tc>
                  <a:txBody>
                    <a:bodyPr/>
                    <a:lstStyle/>
                    <a:p>
                      <a:pPr algn="ctr">
                        <a:lnSpc>
                          <a:spcPct val="107000"/>
                        </a:lnSpc>
                        <a:spcAft>
                          <a:spcPts val="0"/>
                        </a:spcAft>
                      </a:pPr>
                      <a:r>
                        <a:rPr lang="el-GR" sz="1000">
                          <a:effectLst/>
                        </a:rPr>
                        <a:t>Ενθάρρυνση του εκπαιδευόμενου ώστε να ενσωματώσει δικές του απόψεις στο ΕΥ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029075027"/>
                  </a:ext>
                </a:extLst>
              </a:tr>
              <a:tr h="85778">
                <a:tc rowSpan="7">
                  <a:txBody>
                    <a:bodyPr/>
                    <a:lstStyle/>
                    <a:p>
                      <a:pPr algn="ctr">
                        <a:lnSpc>
                          <a:spcPct val="107000"/>
                        </a:lnSpc>
                        <a:spcAft>
                          <a:spcPts val="0"/>
                        </a:spcAft>
                      </a:pPr>
                      <a:r>
                        <a:rPr lang="el-GR" sz="1400" dirty="0">
                          <a:effectLst/>
                        </a:rPr>
                        <a:t>Το ΕΥ παρέχει δυνατότητα </a:t>
                      </a:r>
                      <a:r>
                        <a:rPr lang="el-GR" sz="1400" dirty="0" err="1">
                          <a:effectLst/>
                        </a:rPr>
                        <a:t>Αναστοχασμού</a:t>
                      </a:r>
                      <a:r>
                        <a:rPr lang="el-GR" sz="1400" dirty="0">
                          <a:effectLst/>
                        </a:rPr>
                        <a:t> – </a:t>
                      </a:r>
                      <a:r>
                        <a:rPr lang="el-GR" sz="1400" dirty="0" err="1">
                          <a:effectLst/>
                        </a:rPr>
                        <a:t>Αυτοαξιολόγησης</a:t>
                      </a:r>
                      <a:r>
                        <a:rPr lang="el-GR" sz="1400" dirty="0">
                          <a:effectLst/>
                        </a:rPr>
                        <a:t> στον εκπαιδευόμενο</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gn="ctr">
                        <a:lnSpc>
                          <a:spcPct val="107000"/>
                        </a:lnSpc>
                        <a:spcAft>
                          <a:spcPts val="0"/>
                        </a:spcAft>
                      </a:pPr>
                      <a:r>
                        <a:rPr lang="el-GR" sz="1000">
                          <a:effectLst/>
                        </a:rPr>
                        <a:t>Ευκαιρίες για αυτοαξιολόγηση</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104000784"/>
                  </a:ext>
                </a:extLst>
              </a:tr>
              <a:tr h="174491">
                <a:tc vMerge="1">
                  <a:txBody>
                    <a:bodyPr/>
                    <a:lstStyle/>
                    <a:p>
                      <a:endParaRPr lang="el-GR"/>
                    </a:p>
                  </a:txBody>
                  <a:tcPr/>
                </a:tc>
                <a:tc>
                  <a:txBody>
                    <a:bodyPr/>
                    <a:lstStyle/>
                    <a:p>
                      <a:pPr algn="ctr">
                        <a:lnSpc>
                          <a:spcPct val="107000"/>
                        </a:lnSpc>
                        <a:spcAft>
                          <a:spcPts val="0"/>
                        </a:spcAft>
                      </a:pPr>
                      <a:r>
                        <a:rPr lang="el-GR" sz="1000">
                          <a:effectLst/>
                        </a:rPr>
                        <a:t>Ευκαιρίες για την ανάπτυξη αυτόνομης κριτικής σκέψης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645405427"/>
                  </a:ext>
                </a:extLst>
              </a:tr>
              <a:tr h="174491">
                <a:tc vMerge="1">
                  <a:txBody>
                    <a:bodyPr/>
                    <a:lstStyle/>
                    <a:p>
                      <a:endParaRPr lang="el-GR"/>
                    </a:p>
                  </a:txBody>
                  <a:tcPr/>
                </a:tc>
                <a:tc>
                  <a:txBody>
                    <a:bodyPr/>
                    <a:lstStyle/>
                    <a:p>
                      <a:pPr algn="ctr">
                        <a:lnSpc>
                          <a:spcPct val="107000"/>
                        </a:lnSpc>
                        <a:spcAft>
                          <a:spcPts val="0"/>
                        </a:spcAft>
                      </a:pPr>
                      <a:r>
                        <a:rPr lang="el-GR" sz="1000">
                          <a:effectLst/>
                        </a:rPr>
                        <a:t>Ανάπτυξη διαύλων επικοινωνίας με σκοπό την ανατροφοδότηση του εκπαιδευόμενου</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3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655820332"/>
                  </a:ext>
                </a:extLst>
              </a:tr>
              <a:tr h="85778">
                <a:tc vMerge="1">
                  <a:txBody>
                    <a:bodyPr/>
                    <a:lstStyle/>
                    <a:p>
                      <a:endParaRPr lang="el-GR"/>
                    </a:p>
                  </a:txBody>
                  <a:tcPr/>
                </a:tc>
                <a:tc rowSpan="2">
                  <a:txBody>
                    <a:bodyPr/>
                    <a:lstStyle/>
                    <a:p>
                      <a:pPr algn="ctr">
                        <a:lnSpc>
                          <a:spcPct val="107000"/>
                        </a:lnSpc>
                        <a:spcAft>
                          <a:spcPts val="0"/>
                        </a:spcAft>
                      </a:pPr>
                      <a:r>
                        <a:rPr lang="el-GR" sz="1000">
                          <a:effectLst/>
                        </a:rPr>
                        <a:t>Συσχέτιση νέων δεδομένων με την πραγματικότητα</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2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877759404"/>
                  </a:ext>
                </a:extLst>
              </a:tr>
              <a:tr h="88713">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dirty="0">
                          <a:effectLst/>
                        </a:rPr>
                        <a:t>Όχι: 1 </a:t>
                      </a:r>
                      <a:r>
                        <a:rPr lang="el-GR" sz="1000" dirty="0" err="1">
                          <a:effectLst/>
                        </a:rPr>
                        <a:t>εκπ</a:t>
                      </a:r>
                      <a:r>
                        <a:rPr lang="el-GR" sz="1000" dirty="0">
                          <a:effectLst/>
                        </a:rPr>
                        <a:t>/</a:t>
                      </a:r>
                      <a:r>
                        <a:rPr lang="el-GR" sz="1000" dirty="0" err="1">
                          <a:effectLst/>
                        </a:rPr>
                        <a:t>κός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4013899890"/>
                  </a:ext>
                </a:extLst>
              </a:tr>
              <a:tr h="85778">
                <a:tc vMerge="1">
                  <a:txBody>
                    <a:bodyPr/>
                    <a:lstStyle/>
                    <a:p>
                      <a:endParaRPr lang="el-GR"/>
                    </a:p>
                  </a:txBody>
                  <a:tcPr/>
                </a:tc>
                <a:tc rowSpan="2">
                  <a:txBody>
                    <a:bodyPr/>
                    <a:lstStyle/>
                    <a:p>
                      <a:pPr algn="ctr">
                        <a:lnSpc>
                          <a:spcPct val="107000"/>
                        </a:lnSpc>
                        <a:spcAft>
                          <a:spcPts val="0"/>
                        </a:spcAft>
                      </a:pPr>
                      <a:r>
                        <a:rPr lang="el-GR" sz="1000">
                          <a:effectLst/>
                        </a:rPr>
                        <a:t>Ενθάρρυνση για εφαρμογή της νέας γνώσης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tc>
                  <a:txBody>
                    <a:bodyPr/>
                    <a:lstStyle/>
                    <a:p>
                      <a:pPr>
                        <a:lnSpc>
                          <a:spcPct val="107000"/>
                        </a:lnSpc>
                        <a:spcAft>
                          <a:spcPts val="0"/>
                        </a:spcAft>
                      </a:pPr>
                      <a:r>
                        <a:rPr lang="el-GR" sz="1000" dirty="0">
                          <a:effectLst/>
                        </a:rPr>
                        <a:t>Ναι: 2 </a:t>
                      </a:r>
                      <a:r>
                        <a:rPr lang="el-GR" sz="1000" dirty="0" err="1">
                          <a:effectLst/>
                        </a:rPr>
                        <a:t>εκπ</a:t>
                      </a:r>
                      <a:r>
                        <a:rPr lang="el-GR" sz="1000" dirty="0">
                          <a:effectLst/>
                        </a:rPr>
                        <a:t>/</a:t>
                      </a:r>
                      <a:r>
                        <a:rPr lang="el-GR" sz="1000" dirty="0" err="1">
                          <a:effectLst/>
                        </a:rPr>
                        <a:t>κοί</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387767567"/>
                  </a:ext>
                </a:extLst>
              </a:tr>
              <a:tr h="85778">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000" dirty="0">
                          <a:effectLst/>
                        </a:rPr>
                        <a:t>Όχι: 1 </a:t>
                      </a:r>
                      <a:r>
                        <a:rPr lang="el-GR" sz="1000" dirty="0" err="1">
                          <a:effectLst/>
                        </a:rPr>
                        <a:t>εκπ</a:t>
                      </a:r>
                      <a:r>
                        <a:rPr lang="el-GR" sz="1000" dirty="0">
                          <a:effectLst/>
                        </a:rPr>
                        <a:t>/</a:t>
                      </a:r>
                      <a:r>
                        <a:rPr lang="el-GR" sz="1000" dirty="0" err="1">
                          <a:effectLst/>
                        </a:rPr>
                        <a:t>κός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3790" marR="23790" marT="0" marB="0" anchor="ctr"/>
                </a:tc>
                <a:extLst>
                  <a:ext uri="{0D108BD9-81ED-4DB2-BD59-A6C34878D82A}">
                    <a16:rowId xmlns:a16="http://schemas.microsoft.com/office/drawing/2014/main" val="2600306239"/>
                  </a:ext>
                </a:extLst>
              </a:tr>
            </a:tbl>
          </a:graphicData>
        </a:graphic>
      </p:graphicFrame>
      <p:graphicFrame>
        <p:nvGraphicFramePr>
          <p:cNvPr id="6" name="Πίνακας 5">
            <a:extLst>
              <a:ext uri="{FF2B5EF4-FFF2-40B4-BE49-F238E27FC236}">
                <a16:creationId xmlns:a16="http://schemas.microsoft.com/office/drawing/2014/main" id="{02D10DFE-5C0F-4042-86E4-599DD6A36A9E}"/>
              </a:ext>
            </a:extLst>
          </p:cNvPr>
          <p:cNvGraphicFramePr>
            <a:graphicFrameLocks noGrp="1"/>
          </p:cNvGraphicFramePr>
          <p:nvPr>
            <p:extLst>
              <p:ext uri="{D42A27DB-BD31-4B8C-83A1-F6EECF244321}">
                <p14:modId xmlns:p14="http://schemas.microsoft.com/office/powerpoint/2010/main" val="2385851466"/>
              </p:ext>
            </p:extLst>
          </p:nvPr>
        </p:nvGraphicFramePr>
        <p:xfrm>
          <a:off x="8863108" y="936382"/>
          <a:ext cx="2997200" cy="5003166"/>
        </p:xfrm>
        <a:graphic>
          <a:graphicData uri="http://schemas.openxmlformats.org/drawingml/2006/table">
            <a:tbl>
              <a:tblPr firstRow="1" bandRow="1">
                <a:tableStyleId>{5C22544A-7EE6-4342-B048-85BDC9FD1C3A}</a:tableStyleId>
              </a:tblPr>
              <a:tblGrid>
                <a:gridCol w="1175557">
                  <a:extLst>
                    <a:ext uri="{9D8B030D-6E8A-4147-A177-3AD203B41FA5}">
                      <a16:colId xmlns:a16="http://schemas.microsoft.com/office/drawing/2014/main" val="1158852764"/>
                    </a:ext>
                  </a:extLst>
                </a:gridCol>
                <a:gridCol w="1821643">
                  <a:extLst>
                    <a:ext uri="{9D8B030D-6E8A-4147-A177-3AD203B41FA5}">
                      <a16:colId xmlns:a16="http://schemas.microsoft.com/office/drawing/2014/main" val="2636731624"/>
                    </a:ext>
                  </a:extLst>
                </a:gridCol>
              </a:tblGrid>
              <a:tr h="370840">
                <a:tc gridSpan="2">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Σκοπός / Προσδοκώμενα Αποτελέσματα</a:t>
                      </a:r>
                    </a:p>
                  </a:txBody>
                  <a:tcPr marL="68580" marR="68580" marT="0" marB="0" anchor="ctr"/>
                </a:tc>
                <a:tc hMerge="1">
                  <a:txBody>
                    <a:bodyPr/>
                    <a:lstStyle/>
                    <a:p>
                      <a:pPr algn="ctr">
                        <a:lnSpc>
                          <a:spcPct val="107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0586095"/>
                  </a:ext>
                </a:extLst>
              </a:tr>
              <a:tr h="370840">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Σαφής διατύπωση του σκοπού των διδακτικών ενοτήτων</a:t>
                      </a:r>
                    </a:p>
                  </a:txBody>
                  <a:tcPr marL="68580" marR="68580" marT="0" marB="0" anchor="ctr"/>
                </a:tc>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Ναι: 3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εκπ</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3029702"/>
                  </a:ext>
                </a:extLst>
              </a:tr>
              <a:tr h="370840">
                <a:tc>
                  <a:txBody>
                    <a:bodyPr/>
                    <a:lstStyle/>
                    <a:p>
                      <a:pPr algn="ctr">
                        <a:lnSpc>
                          <a:spcPct val="107000"/>
                        </a:lnSpc>
                        <a:spcAft>
                          <a:spcPts val="0"/>
                        </a:spcAft>
                      </a:pPr>
                      <a:r>
                        <a:rPr lang="el-GR" sz="1100">
                          <a:effectLst/>
                          <a:latin typeface="Calibri" panose="020F0502020204030204" pitchFamily="34" charset="0"/>
                          <a:ea typeface="Calibri" panose="020F0502020204030204" pitchFamily="34" charset="0"/>
                          <a:cs typeface="Times New Roman" panose="02020603050405020304" pitchFamily="18" charset="0"/>
                        </a:rPr>
                        <a:t>Σαφής διατύπωση των προσδοκώμενων μαθησιακών αποτελεσμάτων των διδακτικών ενοτήτων</a:t>
                      </a:r>
                    </a:p>
                  </a:txBody>
                  <a:tcPr marL="68580" marR="68580" marT="0" marB="0" anchor="ctr"/>
                </a:tc>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Ναι: 3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εκπ</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764547"/>
                  </a:ext>
                </a:extLst>
              </a:tr>
              <a:tr h="370840">
                <a:tc>
                  <a:txBody>
                    <a:bodyPr/>
                    <a:lstStyle/>
                    <a:p>
                      <a:pPr algn="ctr">
                        <a:lnSpc>
                          <a:spcPct val="107000"/>
                        </a:lnSpc>
                        <a:spcAft>
                          <a:spcPts val="0"/>
                        </a:spcAft>
                      </a:pPr>
                      <a:r>
                        <a:rPr lang="el-GR" sz="1100">
                          <a:effectLst/>
                          <a:latin typeface="Calibri" panose="020F0502020204030204" pitchFamily="34" charset="0"/>
                          <a:ea typeface="Calibri" panose="020F0502020204030204" pitchFamily="34" charset="0"/>
                          <a:cs typeface="Times New Roman" panose="02020603050405020304" pitchFamily="18" charset="0"/>
                        </a:rPr>
                        <a:t>Παρακίνηση εκπαιδευόμενου μέσω των προσδοκώμενων μαθησιακών αποτελεσμάτων</a:t>
                      </a:r>
                    </a:p>
                  </a:txBody>
                  <a:tcPr marL="68580" marR="68580" marT="0" marB="0" anchor="ctr"/>
                </a:tc>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Ναι: 3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εκπ</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6604332"/>
                  </a:ext>
                </a:extLst>
              </a:tr>
              <a:tr h="370840">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Δυνατότητα ελέγχου της προόδου του εκπαιδευόμενου μέσω των προσδοκώμενων μαθησιακών αποτελεσμάτων</a:t>
                      </a:r>
                    </a:p>
                  </a:txBody>
                  <a:tcPr marL="68580" marR="68580" marT="0" marB="0" anchor="ctr"/>
                </a:tc>
                <a:tc>
                  <a:txBody>
                    <a:bodyPr/>
                    <a:lstStyle/>
                    <a:p>
                      <a:pPr algn="ctr">
                        <a:lnSpc>
                          <a:spcPct val="107000"/>
                        </a:lnSpc>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Ναι: 3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εκπ</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311301"/>
                  </a:ext>
                </a:extLst>
              </a:tr>
            </a:tbl>
          </a:graphicData>
        </a:graphic>
      </p:graphicFrame>
    </p:spTree>
    <p:extLst>
      <p:ext uri="{BB962C8B-B14F-4D97-AF65-F5344CB8AC3E}">
        <p14:creationId xmlns:p14="http://schemas.microsoft.com/office/powerpoint/2010/main" val="108551379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7B138-CCFA-495E-8A15-27C2DEB23136}"/>
              </a:ext>
            </a:extLst>
          </p:cNvPr>
          <p:cNvSpPr>
            <a:spLocks noGrp="1"/>
          </p:cNvSpPr>
          <p:nvPr>
            <p:ph type="title"/>
          </p:nvPr>
        </p:nvSpPr>
        <p:spPr/>
        <p:txBody>
          <a:bodyPr>
            <a:normAutofit fontScale="90000"/>
          </a:bodyPr>
          <a:lstStyle/>
          <a:p>
            <a:r>
              <a:rPr lang="el-GR" sz="2800" dirty="0"/>
              <a:t>Μέρος Δ΄: Παρουσίαση Αποτελεσμάτων (</a:t>
            </a:r>
            <a:r>
              <a:rPr lang="en-US" sz="2800" dirty="0"/>
              <a:t>9</a:t>
            </a:r>
            <a:r>
              <a:rPr lang="el-GR" sz="2800" dirty="0"/>
              <a:t>/10)</a:t>
            </a:r>
            <a:br>
              <a:rPr lang="en-US" sz="2800" dirty="0"/>
            </a:br>
            <a:r>
              <a:rPr lang="el-GR" sz="2800" b="1" dirty="0" err="1"/>
              <a:t>7ος</a:t>
            </a:r>
            <a:r>
              <a:rPr lang="el-GR" sz="2800" b="1" dirty="0"/>
              <a:t> άξονας: Δημιουργία ΕΥ σύμφωνα με τις αρχές της </a:t>
            </a:r>
            <a:r>
              <a:rPr lang="el-GR" sz="2800" b="1" dirty="0" err="1"/>
              <a:t>Πολυμεσικής</a:t>
            </a:r>
            <a:r>
              <a:rPr lang="el-GR" sz="2800" b="1" dirty="0"/>
              <a:t> Μάθησης</a:t>
            </a:r>
          </a:p>
        </p:txBody>
      </p:sp>
      <p:graphicFrame>
        <p:nvGraphicFramePr>
          <p:cNvPr id="4" name="Θέση περιεχομένου 3">
            <a:extLst>
              <a:ext uri="{FF2B5EF4-FFF2-40B4-BE49-F238E27FC236}">
                <a16:creationId xmlns:a16="http://schemas.microsoft.com/office/drawing/2014/main" id="{E97ED857-79F5-434A-B232-2AF2868028F8}"/>
              </a:ext>
            </a:extLst>
          </p:cNvPr>
          <p:cNvGraphicFramePr>
            <a:graphicFrameLocks noGrp="1"/>
          </p:cNvGraphicFramePr>
          <p:nvPr>
            <p:ph idx="1"/>
            <p:extLst>
              <p:ext uri="{D42A27DB-BD31-4B8C-83A1-F6EECF244321}">
                <p14:modId xmlns:p14="http://schemas.microsoft.com/office/powerpoint/2010/main" val="1593223910"/>
              </p:ext>
            </p:extLst>
          </p:nvPr>
        </p:nvGraphicFramePr>
        <p:xfrm>
          <a:off x="1407462" y="2486025"/>
          <a:ext cx="9341222" cy="3652562"/>
        </p:xfrm>
        <a:graphic>
          <a:graphicData uri="http://schemas.openxmlformats.org/drawingml/2006/table">
            <a:tbl>
              <a:tblPr firstRow="1" firstCol="1" bandRow="1">
                <a:tableStyleId>{5C22544A-7EE6-4342-B048-85BDC9FD1C3A}</a:tableStyleId>
              </a:tblPr>
              <a:tblGrid>
                <a:gridCol w="2998309">
                  <a:extLst>
                    <a:ext uri="{9D8B030D-6E8A-4147-A177-3AD203B41FA5}">
                      <a16:colId xmlns:a16="http://schemas.microsoft.com/office/drawing/2014/main" val="3516667959"/>
                    </a:ext>
                  </a:extLst>
                </a:gridCol>
                <a:gridCol w="5141643">
                  <a:extLst>
                    <a:ext uri="{9D8B030D-6E8A-4147-A177-3AD203B41FA5}">
                      <a16:colId xmlns:a16="http://schemas.microsoft.com/office/drawing/2014/main" val="3860003557"/>
                    </a:ext>
                  </a:extLst>
                </a:gridCol>
                <a:gridCol w="1201270">
                  <a:extLst>
                    <a:ext uri="{9D8B030D-6E8A-4147-A177-3AD203B41FA5}">
                      <a16:colId xmlns:a16="http://schemas.microsoft.com/office/drawing/2014/main" val="1044060133"/>
                    </a:ext>
                  </a:extLst>
                </a:gridCol>
              </a:tblGrid>
              <a:tr h="164372">
                <a:tc gridSpan="3">
                  <a:txBody>
                    <a:bodyPr/>
                    <a:lstStyle/>
                    <a:p>
                      <a:pPr algn="ctr">
                        <a:lnSpc>
                          <a:spcPct val="107000"/>
                        </a:lnSpc>
                        <a:spcAft>
                          <a:spcPts val="0"/>
                        </a:spcAft>
                      </a:pPr>
                      <a:r>
                        <a:rPr lang="el-GR" sz="1200" dirty="0">
                          <a:effectLst/>
                        </a:rPr>
                        <a:t>Κριτική Ομάδα Εκπαιδευτικών</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44398499"/>
                  </a:ext>
                </a:extLst>
              </a:tr>
              <a:tr h="164372">
                <a:tc rowSpan="2">
                  <a:txBody>
                    <a:bodyPr/>
                    <a:lstStyle/>
                    <a:p>
                      <a:pPr algn="ctr">
                        <a:lnSpc>
                          <a:spcPct val="107000"/>
                        </a:lnSpc>
                        <a:spcAft>
                          <a:spcPts val="0"/>
                        </a:spcAft>
                      </a:pPr>
                      <a:r>
                        <a:rPr lang="el-GR" sz="1200" dirty="0" err="1">
                          <a:effectLst/>
                        </a:rPr>
                        <a:t>Πολυμεσική</a:t>
                      </a:r>
                      <a:r>
                        <a:rPr lang="el-GR" sz="1200" dirty="0">
                          <a:effectLst/>
                        </a:rPr>
                        <a:t> Αρχή</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Συνδυασμός κειμένου &amp; εικόνας</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625735471"/>
                  </a:ext>
                </a:extLst>
              </a:tr>
              <a:tr h="336354">
                <a:tc vMerge="1">
                  <a:txBody>
                    <a:bodyPr/>
                    <a:lstStyle/>
                    <a:p>
                      <a:endParaRPr lang="el-GR"/>
                    </a:p>
                  </a:txBody>
                  <a:tcPr/>
                </a:tc>
                <a:tc>
                  <a:txBody>
                    <a:bodyPr/>
                    <a:lstStyle/>
                    <a:p>
                      <a:pPr>
                        <a:lnSpc>
                          <a:spcPct val="107000"/>
                        </a:lnSpc>
                        <a:spcAft>
                          <a:spcPts val="0"/>
                        </a:spcAft>
                      </a:pPr>
                      <a:r>
                        <a:rPr lang="el-GR" sz="1250" dirty="0">
                          <a:effectLst/>
                        </a:rPr>
                        <a:t>Βοηθητική η χρήση εικόνων για την κατανόηση του μαθησιακού αντικειμένου</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58808404"/>
                  </a:ext>
                </a:extLst>
              </a:tr>
              <a:tr h="164372">
                <a:tc>
                  <a:txBody>
                    <a:bodyPr/>
                    <a:lstStyle/>
                    <a:p>
                      <a:pPr algn="ctr">
                        <a:lnSpc>
                          <a:spcPct val="107000"/>
                        </a:lnSpc>
                        <a:spcAft>
                          <a:spcPts val="0"/>
                        </a:spcAft>
                      </a:pPr>
                      <a:r>
                        <a:rPr lang="el-GR" sz="1200" dirty="0">
                          <a:effectLst/>
                        </a:rPr>
                        <a:t>Αρχή της </a:t>
                      </a:r>
                      <a:r>
                        <a:rPr lang="el-GR" sz="1200" dirty="0" err="1">
                          <a:effectLst/>
                        </a:rPr>
                        <a:t>Τροπικότητας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Ύπαρξη αφηγηματικών στοιχείων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453585574"/>
                  </a:ext>
                </a:extLst>
              </a:tr>
              <a:tr h="164372">
                <a:tc>
                  <a:txBody>
                    <a:bodyPr/>
                    <a:lstStyle/>
                    <a:p>
                      <a:pPr algn="ctr">
                        <a:lnSpc>
                          <a:spcPct val="107000"/>
                        </a:lnSpc>
                        <a:spcAft>
                          <a:spcPts val="0"/>
                        </a:spcAft>
                      </a:pPr>
                      <a:r>
                        <a:rPr lang="el-GR" sz="1200" dirty="0">
                          <a:effectLst/>
                        </a:rPr>
                        <a:t>Αρχή της Συνοχής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Ύπαρξη μη σχετικών πληροφοριών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Όχι: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1514436697"/>
                  </a:ext>
                </a:extLst>
              </a:tr>
              <a:tr h="164372">
                <a:tc rowSpan="3">
                  <a:txBody>
                    <a:bodyPr/>
                    <a:lstStyle/>
                    <a:p>
                      <a:pPr algn="ctr">
                        <a:lnSpc>
                          <a:spcPct val="107000"/>
                        </a:lnSpc>
                        <a:spcAft>
                          <a:spcPts val="0"/>
                        </a:spcAft>
                      </a:pPr>
                      <a:r>
                        <a:rPr lang="el-GR" sz="1200" dirty="0">
                          <a:effectLst/>
                        </a:rPr>
                        <a:t>Αρχή της Προσωποποίησης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Χρήση φιλικής γλώσσας &amp; δεύτερου προσώπου</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938620412"/>
                  </a:ext>
                </a:extLst>
              </a:tr>
              <a:tr h="336354">
                <a:tc vMerge="1">
                  <a:txBody>
                    <a:bodyPr/>
                    <a:lstStyle/>
                    <a:p>
                      <a:endParaRPr lang="el-GR"/>
                    </a:p>
                  </a:txBody>
                  <a:tcPr/>
                </a:tc>
                <a:tc>
                  <a:txBody>
                    <a:bodyPr/>
                    <a:lstStyle/>
                    <a:p>
                      <a:pPr>
                        <a:lnSpc>
                          <a:spcPct val="107000"/>
                        </a:lnSpc>
                        <a:spcAft>
                          <a:spcPts val="0"/>
                        </a:spcAft>
                      </a:pPr>
                      <a:r>
                        <a:rPr lang="el-GR" sz="1250" dirty="0">
                          <a:effectLst/>
                        </a:rPr>
                        <a:t>Ύπαρξη ηχητικής παρουσίασης του γνωστικού αντικειμένου</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3654191858"/>
                  </a:ext>
                </a:extLst>
              </a:tr>
              <a:tr h="336354">
                <a:tc vMerge="1">
                  <a:txBody>
                    <a:bodyPr/>
                    <a:lstStyle/>
                    <a:p>
                      <a:endParaRPr lang="el-GR"/>
                    </a:p>
                  </a:txBody>
                  <a:tcPr/>
                </a:tc>
                <a:tc>
                  <a:txBody>
                    <a:bodyPr/>
                    <a:lstStyle/>
                    <a:p>
                      <a:pPr>
                        <a:lnSpc>
                          <a:spcPct val="107000"/>
                        </a:lnSpc>
                        <a:spcAft>
                          <a:spcPts val="0"/>
                        </a:spcAft>
                      </a:pPr>
                      <a:r>
                        <a:rPr lang="el-GR" sz="1250" dirty="0">
                          <a:effectLst/>
                        </a:rPr>
                        <a:t>Ύπαρξη </a:t>
                      </a:r>
                      <a:r>
                        <a:rPr lang="el-GR" sz="1250" dirty="0" err="1">
                          <a:effectLst/>
                        </a:rPr>
                        <a:t>διαδραστικών</a:t>
                      </a:r>
                      <a:r>
                        <a:rPr lang="el-GR" sz="1250" dirty="0">
                          <a:effectLst/>
                        </a:rPr>
                        <a:t> δραστηριοτήτων ανατροφοδότησης</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dirty="0">
                          <a:effectLst/>
                        </a:rPr>
                        <a:t>Ναι: 3 </a:t>
                      </a:r>
                      <a:r>
                        <a:rPr lang="el-GR" sz="1100" dirty="0" err="1">
                          <a:effectLst/>
                        </a:rPr>
                        <a:t>εκπ</a:t>
                      </a:r>
                      <a:r>
                        <a:rPr lang="el-GR" sz="1100" dirty="0">
                          <a:effectLst/>
                        </a:rPr>
                        <a:t>/</a:t>
                      </a:r>
                      <a:r>
                        <a:rPr lang="el-GR" sz="1100" dirty="0" err="1">
                          <a:effectLst/>
                        </a:rPr>
                        <a:t>κοί</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2616431690"/>
                  </a:ext>
                </a:extLst>
              </a:tr>
              <a:tr h="164372">
                <a:tc>
                  <a:txBody>
                    <a:bodyPr/>
                    <a:lstStyle/>
                    <a:p>
                      <a:pPr algn="ctr">
                        <a:lnSpc>
                          <a:spcPct val="107000"/>
                        </a:lnSpc>
                        <a:spcAft>
                          <a:spcPts val="0"/>
                        </a:spcAft>
                      </a:pPr>
                      <a:r>
                        <a:rPr lang="el-GR" sz="1200" dirty="0">
                          <a:effectLst/>
                        </a:rPr>
                        <a:t>Αρχή της Φωνής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Φιλικό ύφος ηχητικής παρουσίασης</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2539432318"/>
                  </a:ext>
                </a:extLst>
              </a:tr>
              <a:tr h="164372">
                <a:tc>
                  <a:txBody>
                    <a:bodyPr/>
                    <a:lstStyle/>
                    <a:p>
                      <a:pPr algn="ctr">
                        <a:lnSpc>
                          <a:spcPct val="107000"/>
                        </a:lnSpc>
                        <a:spcAft>
                          <a:spcPts val="0"/>
                        </a:spcAft>
                      </a:pPr>
                      <a:r>
                        <a:rPr lang="el-GR" sz="1200" dirty="0">
                          <a:effectLst/>
                        </a:rPr>
                        <a:t>Αρχή της Εικόνας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Εμφάνιση χαρακτήρα </a:t>
                      </a:r>
                      <a:r>
                        <a:rPr lang="en-US" sz="1250" dirty="0">
                          <a:effectLst/>
                        </a:rPr>
                        <a:t>avatar</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2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2996591861"/>
                  </a:ext>
                </a:extLst>
              </a:tr>
              <a:tr h="336354">
                <a:tc rowSpan="2">
                  <a:txBody>
                    <a:bodyPr/>
                    <a:lstStyle/>
                    <a:p>
                      <a:pPr algn="ctr">
                        <a:lnSpc>
                          <a:spcPct val="107000"/>
                        </a:lnSpc>
                        <a:spcAft>
                          <a:spcPts val="0"/>
                        </a:spcAft>
                      </a:pPr>
                      <a:r>
                        <a:rPr lang="el-GR" sz="1200" dirty="0">
                          <a:effectLst/>
                        </a:rPr>
                        <a:t>Αρχή της Κατάτμησης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Τμηματική παρουσίαση του γνωστικού αντικειμένου</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2198829137"/>
                  </a:ext>
                </a:extLst>
              </a:tr>
              <a:tr h="164372">
                <a:tc vMerge="1">
                  <a:txBody>
                    <a:bodyPr/>
                    <a:lstStyle/>
                    <a:p>
                      <a:endParaRPr lang="el-GR"/>
                    </a:p>
                  </a:txBody>
                  <a:tcPr/>
                </a:tc>
                <a:tc>
                  <a:txBody>
                    <a:bodyPr/>
                    <a:lstStyle/>
                    <a:p>
                      <a:pPr>
                        <a:lnSpc>
                          <a:spcPct val="107000"/>
                        </a:lnSpc>
                        <a:spcAft>
                          <a:spcPts val="0"/>
                        </a:spcAft>
                      </a:pPr>
                      <a:r>
                        <a:rPr lang="el-GR" sz="1250" dirty="0">
                          <a:effectLst/>
                        </a:rPr>
                        <a:t>Ύπαρξη μακροσκελών κειμένων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Όχι: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1385599924"/>
                  </a:ext>
                </a:extLst>
              </a:tr>
              <a:tr h="164372">
                <a:tc rowSpan="2">
                  <a:txBody>
                    <a:bodyPr/>
                    <a:lstStyle/>
                    <a:p>
                      <a:pPr algn="ctr">
                        <a:lnSpc>
                          <a:spcPct val="107000"/>
                        </a:lnSpc>
                        <a:spcAft>
                          <a:spcPts val="0"/>
                        </a:spcAft>
                      </a:pPr>
                      <a:r>
                        <a:rPr lang="el-GR" sz="1200" dirty="0">
                          <a:effectLst/>
                        </a:rPr>
                        <a:t>Αρχή της Σηματοδότησης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250" dirty="0">
                          <a:effectLst/>
                        </a:rPr>
                        <a:t>Παροχή οδηγιών διατυπωμένων με σαφήνεια</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3736105370"/>
                  </a:ext>
                </a:extLst>
              </a:tr>
              <a:tr h="164372">
                <a:tc vMerge="1">
                  <a:txBody>
                    <a:bodyPr/>
                    <a:lstStyle/>
                    <a:p>
                      <a:endParaRPr lang="el-GR"/>
                    </a:p>
                  </a:txBody>
                  <a:tcPr/>
                </a:tc>
                <a:tc>
                  <a:txBody>
                    <a:bodyPr/>
                    <a:lstStyle/>
                    <a:p>
                      <a:pPr>
                        <a:lnSpc>
                          <a:spcPct val="107000"/>
                        </a:lnSpc>
                        <a:spcAft>
                          <a:spcPts val="0"/>
                        </a:spcAft>
                      </a:pPr>
                      <a:r>
                        <a:rPr lang="el-GR" sz="1250" dirty="0">
                          <a:effectLst/>
                        </a:rPr>
                        <a:t>Επισήμανση των σημαντικών στοιχείων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3 εκπ/κοί</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1064394721"/>
                  </a:ext>
                </a:extLst>
              </a:tr>
              <a:tr h="164372">
                <a:tc rowSpan="2">
                  <a:txBody>
                    <a:bodyPr/>
                    <a:lstStyle/>
                    <a:p>
                      <a:pPr algn="ctr">
                        <a:lnSpc>
                          <a:spcPct val="107000"/>
                        </a:lnSpc>
                        <a:spcAft>
                          <a:spcPts val="0"/>
                        </a:spcAft>
                      </a:pPr>
                      <a:r>
                        <a:rPr lang="el-GR" sz="1200" dirty="0">
                          <a:effectLst/>
                        </a:rPr>
                        <a:t>Αρχή της Προπαίδευσης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rowSpan="2">
                  <a:txBody>
                    <a:bodyPr/>
                    <a:lstStyle/>
                    <a:p>
                      <a:pPr>
                        <a:lnSpc>
                          <a:spcPct val="107000"/>
                        </a:lnSpc>
                        <a:spcAft>
                          <a:spcPts val="0"/>
                        </a:spcAft>
                      </a:pPr>
                      <a:r>
                        <a:rPr lang="el-GR" sz="1250" dirty="0">
                          <a:effectLst/>
                        </a:rPr>
                        <a:t>Ύπαρξη εισαγωγικών δραστηριοτήτων</a:t>
                      </a:r>
                      <a:endParaRPr lang="el-GR"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tc>
                  <a:txBody>
                    <a:bodyPr/>
                    <a:lstStyle/>
                    <a:p>
                      <a:pPr>
                        <a:lnSpc>
                          <a:spcPct val="107000"/>
                        </a:lnSpc>
                        <a:spcAft>
                          <a:spcPts val="0"/>
                        </a:spcAft>
                      </a:pPr>
                      <a:r>
                        <a:rPr lang="el-GR" sz="1100">
                          <a:effectLst/>
                        </a:rPr>
                        <a:t>Ναι: 1 εκπ/κός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1605151139"/>
                  </a:ext>
                </a:extLst>
              </a:tr>
              <a:tr h="164372">
                <a:tc vMerge="1">
                  <a:txBody>
                    <a:bodyPr/>
                    <a:lstStyle/>
                    <a:p>
                      <a:endParaRPr lang="el-GR"/>
                    </a:p>
                  </a:txBody>
                  <a:tcPr/>
                </a:tc>
                <a:tc vMerge="1">
                  <a:txBody>
                    <a:bodyPr/>
                    <a:lstStyle/>
                    <a:p>
                      <a:endParaRPr lang="el-GR"/>
                    </a:p>
                  </a:txBody>
                  <a:tcPr/>
                </a:tc>
                <a:tc>
                  <a:txBody>
                    <a:bodyPr/>
                    <a:lstStyle/>
                    <a:p>
                      <a:pPr>
                        <a:lnSpc>
                          <a:spcPct val="107000"/>
                        </a:lnSpc>
                        <a:spcAft>
                          <a:spcPts val="0"/>
                        </a:spcAft>
                      </a:pPr>
                      <a:r>
                        <a:rPr lang="el-GR" sz="1100" dirty="0">
                          <a:effectLst/>
                        </a:rPr>
                        <a:t>Όχι: 1 </a:t>
                      </a:r>
                      <a:r>
                        <a:rPr lang="el-GR" sz="1100" dirty="0" err="1">
                          <a:effectLst/>
                        </a:rPr>
                        <a:t>εκπ</a:t>
                      </a:r>
                      <a:r>
                        <a:rPr lang="el-GR" sz="1100" dirty="0">
                          <a:effectLst/>
                        </a:rPr>
                        <a:t>/</a:t>
                      </a:r>
                      <a:r>
                        <a:rPr lang="el-GR" sz="1100" dirty="0" err="1">
                          <a:effectLst/>
                        </a:rPr>
                        <a:t>κός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49" marR="65749" marT="0" marB="0" anchor="ctr"/>
                </a:tc>
                <a:extLst>
                  <a:ext uri="{0D108BD9-81ED-4DB2-BD59-A6C34878D82A}">
                    <a16:rowId xmlns:a16="http://schemas.microsoft.com/office/drawing/2014/main" val="2982678895"/>
                  </a:ext>
                </a:extLst>
              </a:tr>
            </a:tbl>
          </a:graphicData>
        </a:graphic>
      </p:graphicFrame>
    </p:spTree>
    <p:extLst>
      <p:ext uri="{BB962C8B-B14F-4D97-AF65-F5344CB8AC3E}">
        <p14:creationId xmlns:p14="http://schemas.microsoft.com/office/powerpoint/2010/main" val="222187650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83547-2A0F-4B9D-8437-B2A9AFCDDFB9}"/>
              </a:ext>
            </a:extLst>
          </p:cNvPr>
          <p:cNvSpPr>
            <a:spLocks noGrp="1"/>
          </p:cNvSpPr>
          <p:nvPr>
            <p:ph type="title" idx="4294967295"/>
          </p:nvPr>
        </p:nvSpPr>
        <p:spPr>
          <a:xfrm>
            <a:off x="1389529" y="-75172"/>
            <a:ext cx="9601200" cy="1303337"/>
          </a:xfrm>
        </p:spPr>
        <p:txBody>
          <a:bodyPr>
            <a:normAutofit/>
          </a:bodyPr>
          <a:lstStyle/>
          <a:p>
            <a:r>
              <a:rPr lang="el-GR" sz="2800" dirty="0"/>
              <a:t>Μέρος Δ΄: Παρουσίαση Αποτελεσμάτων (</a:t>
            </a:r>
            <a:r>
              <a:rPr lang="en-US" sz="2800" dirty="0"/>
              <a:t>10</a:t>
            </a:r>
            <a:r>
              <a:rPr lang="el-GR" sz="2800" dirty="0"/>
              <a:t>/10)</a:t>
            </a:r>
            <a:br>
              <a:rPr lang="en-US" sz="2800" dirty="0"/>
            </a:br>
            <a:r>
              <a:rPr lang="el-GR" sz="2800" b="1" dirty="0" err="1"/>
              <a:t>8ος</a:t>
            </a:r>
            <a:r>
              <a:rPr lang="el-GR" sz="2800" b="1" dirty="0"/>
              <a:t> άξονας: Γενικές επισημάνσεις</a:t>
            </a:r>
          </a:p>
        </p:txBody>
      </p:sp>
      <p:graphicFrame>
        <p:nvGraphicFramePr>
          <p:cNvPr id="5" name="Πίνακας 4">
            <a:extLst>
              <a:ext uri="{FF2B5EF4-FFF2-40B4-BE49-F238E27FC236}">
                <a16:creationId xmlns:a16="http://schemas.microsoft.com/office/drawing/2014/main" id="{CA33C866-2056-4F40-B1FE-9038F58A4019}"/>
              </a:ext>
            </a:extLst>
          </p:cNvPr>
          <p:cNvGraphicFramePr>
            <a:graphicFrameLocks noGrp="1"/>
          </p:cNvGraphicFramePr>
          <p:nvPr>
            <p:extLst>
              <p:ext uri="{D42A27DB-BD31-4B8C-83A1-F6EECF244321}">
                <p14:modId xmlns:p14="http://schemas.microsoft.com/office/powerpoint/2010/main" val="1551098750"/>
              </p:ext>
            </p:extLst>
          </p:nvPr>
        </p:nvGraphicFramePr>
        <p:xfrm>
          <a:off x="744072" y="1120588"/>
          <a:ext cx="5190566" cy="5396754"/>
        </p:xfrm>
        <a:graphic>
          <a:graphicData uri="http://schemas.openxmlformats.org/drawingml/2006/table">
            <a:tbl>
              <a:tblPr firstRow="1" firstCol="1" bandRow="1">
                <a:tableStyleId>{5C22544A-7EE6-4342-B048-85BDC9FD1C3A}</a:tableStyleId>
              </a:tblPr>
              <a:tblGrid>
                <a:gridCol w="1145072">
                  <a:extLst>
                    <a:ext uri="{9D8B030D-6E8A-4147-A177-3AD203B41FA5}">
                      <a16:colId xmlns:a16="http://schemas.microsoft.com/office/drawing/2014/main" val="3915434409"/>
                    </a:ext>
                  </a:extLst>
                </a:gridCol>
                <a:gridCol w="4045494">
                  <a:extLst>
                    <a:ext uri="{9D8B030D-6E8A-4147-A177-3AD203B41FA5}">
                      <a16:colId xmlns:a16="http://schemas.microsoft.com/office/drawing/2014/main" val="3693937612"/>
                    </a:ext>
                  </a:extLst>
                </a:gridCol>
              </a:tblGrid>
              <a:tr h="199242">
                <a:tc gridSpan="2">
                  <a:txBody>
                    <a:bodyPr/>
                    <a:lstStyle/>
                    <a:p>
                      <a:pPr algn="ctr">
                        <a:lnSpc>
                          <a:spcPct val="107000"/>
                        </a:lnSpc>
                        <a:spcAft>
                          <a:spcPts val="0"/>
                        </a:spcAft>
                      </a:pPr>
                      <a:r>
                        <a:rPr lang="el-GR" sz="1100" dirty="0">
                          <a:effectLst/>
                        </a:rPr>
                        <a:t>Ομάδα Εκπαιδευτικών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nchor="ctr"/>
                </a:tc>
                <a:tc hMerge="1">
                  <a:txBody>
                    <a:bodyPr/>
                    <a:lstStyle/>
                    <a:p>
                      <a:endParaRPr lang="el-GR"/>
                    </a:p>
                  </a:txBody>
                  <a:tcPr/>
                </a:tc>
                <a:extLst>
                  <a:ext uri="{0D108BD9-81ED-4DB2-BD59-A6C34878D82A}">
                    <a16:rowId xmlns:a16="http://schemas.microsoft.com/office/drawing/2014/main" val="3293883232"/>
                  </a:ext>
                </a:extLst>
              </a:tr>
              <a:tr h="1629479">
                <a:tc>
                  <a:txBody>
                    <a:bodyPr/>
                    <a:lstStyle/>
                    <a:p>
                      <a:pPr algn="ctr">
                        <a:lnSpc>
                          <a:spcPct val="107000"/>
                        </a:lnSpc>
                        <a:spcAft>
                          <a:spcPts val="0"/>
                        </a:spcAft>
                      </a:pPr>
                      <a:r>
                        <a:rPr lang="el-GR" sz="1300" dirty="0">
                          <a:effectLst/>
                        </a:rPr>
                        <a:t>Δυνατά στοιχεία του ΕΥ</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nchor="ctr"/>
                </a:tc>
                <a:tc>
                  <a:txBody>
                    <a:bodyPr/>
                    <a:lstStyle/>
                    <a:p>
                      <a:pP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tc>
                <a:extLst>
                  <a:ext uri="{0D108BD9-81ED-4DB2-BD59-A6C34878D82A}">
                    <a16:rowId xmlns:a16="http://schemas.microsoft.com/office/drawing/2014/main" val="758760461"/>
                  </a:ext>
                </a:extLst>
              </a:tr>
              <a:tr h="199242">
                <a:tc rowSpan="2">
                  <a:txBody>
                    <a:bodyPr/>
                    <a:lstStyle/>
                    <a:p>
                      <a:pPr algn="ctr">
                        <a:lnSpc>
                          <a:spcPct val="107000"/>
                        </a:lnSpc>
                        <a:spcAft>
                          <a:spcPts val="0"/>
                        </a:spcAft>
                      </a:pPr>
                      <a:r>
                        <a:rPr lang="el-GR" sz="1300" dirty="0">
                          <a:effectLst/>
                        </a:rPr>
                        <a:t>Προτεινόμενες αλλαγές με σκοπό τη βελτίωση του ΕΥ</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nchor="ctr"/>
                </a:tc>
                <a:tc>
                  <a:txBody>
                    <a:bodyPr/>
                    <a:lstStyle/>
                    <a:p>
                      <a:pPr>
                        <a:lnSpc>
                          <a:spcPct val="107000"/>
                        </a:lnSpc>
                        <a:spcAft>
                          <a:spcPts val="0"/>
                        </a:spcAft>
                      </a:pPr>
                      <a:r>
                        <a:rPr lang="el-GR" sz="1200" dirty="0">
                          <a:effectLst/>
                        </a:rPr>
                        <a:t>Πλήρες ΕΥ: 3 εκπαιδευτικοί</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tc>
                <a:extLst>
                  <a:ext uri="{0D108BD9-81ED-4DB2-BD59-A6C34878D82A}">
                    <a16:rowId xmlns:a16="http://schemas.microsoft.com/office/drawing/2014/main" val="2078989557"/>
                  </a:ext>
                </a:extLst>
              </a:tr>
              <a:tr h="3368791">
                <a:tc vMerge="1">
                  <a:txBody>
                    <a:bodyPr/>
                    <a:lstStyle/>
                    <a:p>
                      <a:endParaRPr lang="el-GR"/>
                    </a:p>
                  </a:txBody>
                  <a:tcPr/>
                </a:tc>
                <a:tc>
                  <a:txBody>
                    <a:bodyPr/>
                    <a:lstStyle/>
                    <a:p>
                      <a:pPr marL="342900" lvl="0" indent="-342900" algn="just">
                        <a:lnSpc>
                          <a:spcPct val="107000"/>
                        </a:lnSpc>
                        <a:spcAft>
                          <a:spcPts val="0"/>
                        </a:spcAft>
                        <a:buFont typeface="Wingdings" panose="05000000000000000000" pitchFamily="2" charset="2"/>
                        <a:buChar char=""/>
                      </a:pPr>
                      <a:r>
                        <a:rPr lang="el-GR" sz="1200" dirty="0">
                          <a:effectLst/>
                        </a:rPr>
                        <a:t>Οι συγγραφείς – συμμετέχοντες να μπορούν να παρουσιάζονται σε μία ηχογραφημένη μορφή.</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Περισσότερα παραδείγματα – σενάρια.</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Περισσότερες δραστηριότητες. </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Διαφοροποίηση των βίντεο (ως προς τα πρόσωπα, τον τρόπο γραφής).</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Κείμενα ή συνεντεύξεις συναδέλφων εκπαιδευτικών για διαμοιρασμό σκέψεων, ιδεών, καλών πρακτικών και προβληματισμών προς συζήτηση.</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Θα μπορούσε να υπάρχει ένα «</a:t>
                      </a:r>
                      <a:r>
                        <a:rPr lang="el-GR" sz="1200" dirty="0" err="1">
                          <a:effectLst/>
                        </a:rPr>
                        <a:t>άβαταρ</a:t>
                      </a:r>
                      <a:r>
                        <a:rPr lang="el-GR" sz="1200" dirty="0">
                          <a:effectLst/>
                        </a:rPr>
                        <a:t> βοηθός» του χρήστη ο οποίος θα τον συντροφεύει στο εκπαιδευτικό του ταξίδι. </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Κάποια μελέτη περίπτωσης σαν παράδειγμα.</a:t>
                      </a:r>
                      <a:endParaRPr lang="el-GR" sz="1100" dirty="0">
                        <a:effectLst/>
                      </a:endParaRPr>
                    </a:p>
                    <a:p>
                      <a:pPr marL="342900" lvl="0" indent="-342900" algn="just">
                        <a:lnSpc>
                          <a:spcPct val="107000"/>
                        </a:lnSpc>
                        <a:spcAft>
                          <a:spcPts val="0"/>
                        </a:spcAft>
                        <a:buFont typeface="Wingdings" panose="05000000000000000000" pitchFamily="2" charset="2"/>
                        <a:buChar char=""/>
                      </a:pPr>
                      <a:r>
                        <a:rPr lang="el-GR" sz="1200" dirty="0">
                          <a:effectLst/>
                        </a:rPr>
                        <a:t>Βίντεο πρακτικής εφαρμογής της συμπερίληψης στην τάξη υπό πραγματικές συνθήκες.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8" marR="66138" marT="0" marB="0" anchor="ctr"/>
                </a:tc>
                <a:extLst>
                  <a:ext uri="{0D108BD9-81ED-4DB2-BD59-A6C34878D82A}">
                    <a16:rowId xmlns:a16="http://schemas.microsoft.com/office/drawing/2014/main" val="2596435004"/>
                  </a:ext>
                </a:extLst>
              </a:tr>
            </a:tbl>
          </a:graphicData>
        </a:graphic>
      </p:graphicFrame>
      <p:pic>
        <p:nvPicPr>
          <p:cNvPr id="7" name="Εικόνα 6">
            <a:extLst>
              <a:ext uri="{FF2B5EF4-FFF2-40B4-BE49-F238E27FC236}">
                <a16:creationId xmlns:a16="http://schemas.microsoft.com/office/drawing/2014/main" id="{4A915B53-F84F-4DEB-A01E-85BC1623103E}"/>
              </a:ext>
            </a:extLst>
          </p:cNvPr>
          <p:cNvPicPr/>
          <p:nvPr/>
        </p:nvPicPr>
        <p:blipFill>
          <a:blip r:embed="rId2">
            <a:extLst>
              <a:ext uri="{28A0092B-C50C-407E-A947-70E740481C1C}">
                <a14:useLocalDpi xmlns:a14="http://schemas.microsoft.com/office/drawing/2010/main" val="0"/>
              </a:ext>
            </a:extLst>
          </a:blip>
          <a:stretch>
            <a:fillRect/>
          </a:stretch>
        </p:blipFill>
        <p:spPr>
          <a:xfrm>
            <a:off x="2135566" y="1317816"/>
            <a:ext cx="3627568" cy="1604680"/>
          </a:xfrm>
          <a:prstGeom prst="rect">
            <a:avLst/>
          </a:prstGeom>
        </p:spPr>
      </p:pic>
      <p:graphicFrame>
        <p:nvGraphicFramePr>
          <p:cNvPr id="6" name="Πίνακας 5">
            <a:extLst>
              <a:ext uri="{FF2B5EF4-FFF2-40B4-BE49-F238E27FC236}">
                <a16:creationId xmlns:a16="http://schemas.microsoft.com/office/drawing/2014/main" id="{8335CCF5-2D4C-410E-A66D-0F1402B17928}"/>
              </a:ext>
            </a:extLst>
          </p:cNvPr>
          <p:cNvGraphicFramePr>
            <a:graphicFrameLocks noGrp="1"/>
          </p:cNvGraphicFramePr>
          <p:nvPr>
            <p:extLst>
              <p:ext uri="{D42A27DB-BD31-4B8C-83A1-F6EECF244321}">
                <p14:modId xmlns:p14="http://schemas.microsoft.com/office/powerpoint/2010/main" val="3234382585"/>
              </p:ext>
            </p:extLst>
          </p:nvPr>
        </p:nvGraphicFramePr>
        <p:xfrm>
          <a:off x="5979459" y="1393423"/>
          <a:ext cx="5271246" cy="4066083"/>
        </p:xfrm>
        <a:graphic>
          <a:graphicData uri="http://schemas.openxmlformats.org/drawingml/2006/table">
            <a:tbl>
              <a:tblPr firstRow="1" firstCol="1" bandRow="1">
                <a:tableStyleId>{5C22544A-7EE6-4342-B048-85BDC9FD1C3A}</a:tableStyleId>
              </a:tblPr>
              <a:tblGrid>
                <a:gridCol w="1452497">
                  <a:extLst>
                    <a:ext uri="{9D8B030D-6E8A-4147-A177-3AD203B41FA5}">
                      <a16:colId xmlns:a16="http://schemas.microsoft.com/office/drawing/2014/main" val="1102087427"/>
                    </a:ext>
                  </a:extLst>
                </a:gridCol>
                <a:gridCol w="3818749">
                  <a:extLst>
                    <a:ext uri="{9D8B030D-6E8A-4147-A177-3AD203B41FA5}">
                      <a16:colId xmlns:a16="http://schemas.microsoft.com/office/drawing/2014/main" val="2575847447"/>
                    </a:ext>
                  </a:extLst>
                </a:gridCol>
              </a:tblGrid>
              <a:tr h="432533">
                <a:tc gridSpan="2">
                  <a:txBody>
                    <a:bodyPr/>
                    <a:lstStyle/>
                    <a:p>
                      <a:pPr algn="ctr">
                        <a:lnSpc>
                          <a:spcPct val="107000"/>
                        </a:lnSpc>
                        <a:spcAft>
                          <a:spcPts val="0"/>
                        </a:spcAft>
                      </a:pPr>
                      <a:r>
                        <a:rPr lang="el-GR" sz="1100">
                          <a:effectLst/>
                        </a:rPr>
                        <a:t>Κριτική Ομάδα Εκπαιδευτικών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1137154526"/>
                  </a:ext>
                </a:extLst>
              </a:tr>
              <a:tr h="2270915">
                <a:tc>
                  <a:txBody>
                    <a:bodyPr/>
                    <a:lstStyle/>
                    <a:p>
                      <a:pPr algn="ctr">
                        <a:lnSpc>
                          <a:spcPct val="107000"/>
                        </a:lnSpc>
                        <a:spcAft>
                          <a:spcPts val="0"/>
                        </a:spcAft>
                      </a:pPr>
                      <a:r>
                        <a:rPr lang="el-GR" sz="1300" dirty="0">
                          <a:effectLst/>
                        </a:rPr>
                        <a:t>Δυνατά στοιχεία του ΕΥ</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776571"/>
                  </a:ext>
                </a:extLst>
              </a:tr>
              <a:tr h="432533">
                <a:tc rowSpan="2">
                  <a:txBody>
                    <a:bodyPr/>
                    <a:lstStyle/>
                    <a:p>
                      <a:pPr algn="ctr">
                        <a:lnSpc>
                          <a:spcPct val="107000"/>
                        </a:lnSpc>
                        <a:spcAft>
                          <a:spcPts val="0"/>
                        </a:spcAft>
                      </a:pPr>
                      <a:r>
                        <a:rPr lang="el-GR" sz="1300" dirty="0">
                          <a:effectLst/>
                        </a:rPr>
                        <a:t>Προτεινόμενες αλλαγές με σκοπό τη βελτίωση του ΕΥ</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l-GR" sz="1300" dirty="0">
                          <a:effectLst/>
                        </a:rPr>
                        <a:t>Πλήρες ΕΥ: 2 εκπαιδευτικοί</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006485"/>
                  </a:ext>
                </a:extLst>
              </a:tr>
              <a:tr h="930102">
                <a:tc vMerge="1">
                  <a:txBody>
                    <a:bodyPr/>
                    <a:lstStyle/>
                    <a:p>
                      <a:endParaRPr lang="el-GR"/>
                    </a:p>
                  </a:txBody>
                  <a:tcPr/>
                </a:tc>
                <a:tc>
                  <a:txBody>
                    <a:bodyPr/>
                    <a:lstStyle/>
                    <a:p>
                      <a:pPr marL="342900" lvl="0" indent="-342900" algn="just">
                        <a:lnSpc>
                          <a:spcPct val="107000"/>
                        </a:lnSpc>
                        <a:spcAft>
                          <a:spcPts val="0"/>
                        </a:spcAft>
                        <a:buFont typeface="Wingdings" panose="05000000000000000000" pitchFamily="2" charset="2"/>
                        <a:buChar char=""/>
                      </a:pPr>
                      <a:r>
                        <a:rPr lang="el-GR" sz="1300" dirty="0">
                          <a:effectLst/>
                        </a:rPr>
                        <a:t>Σε ορισμένες περιπτώσεις ίσως να ήταν προτιμότερη λίγο μεγαλύτερη αντίθεση μεταξύ γραμμάτων και υπόβαθρου.</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543211"/>
                  </a:ext>
                </a:extLst>
              </a:tr>
            </a:tbl>
          </a:graphicData>
        </a:graphic>
      </p:graphicFrame>
      <p:pic>
        <p:nvPicPr>
          <p:cNvPr id="9" name="Εικόνα 8">
            <a:extLst>
              <a:ext uri="{FF2B5EF4-FFF2-40B4-BE49-F238E27FC236}">
                <a16:creationId xmlns:a16="http://schemas.microsoft.com/office/drawing/2014/main" id="{2ABD71BD-7246-4F5F-9BC9-DA9AB27491FF}"/>
              </a:ext>
            </a:extLst>
          </p:cNvPr>
          <p:cNvPicPr/>
          <p:nvPr/>
        </p:nvPicPr>
        <p:blipFill>
          <a:blip r:embed="rId3">
            <a:extLst>
              <a:ext uri="{28A0092B-C50C-407E-A947-70E740481C1C}">
                <a14:useLocalDpi xmlns:a14="http://schemas.microsoft.com/office/drawing/2010/main" val="0"/>
              </a:ext>
            </a:extLst>
          </a:blip>
          <a:stretch>
            <a:fillRect/>
          </a:stretch>
        </p:blipFill>
        <p:spPr>
          <a:xfrm>
            <a:off x="7447433" y="1900519"/>
            <a:ext cx="3758451" cy="2106706"/>
          </a:xfrm>
          <a:prstGeom prst="rect">
            <a:avLst/>
          </a:prstGeom>
        </p:spPr>
      </p:pic>
    </p:spTree>
    <p:extLst>
      <p:ext uri="{BB962C8B-B14F-4D97-AF65-F5344CB8AC3E}">
        <p14:creationId xmlns:p14="http://schemas.microsoft.com/office/powerpoint/2010/main" val="150972792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8091C3-8850-4E7A-8B52-8774F6C8CE6E}"/>
              </a:ext>
            </a:extLst>
          </p:cNvPr>
          <p:cNvSpPr>
            <a:spLocks noGrp="1"/>
          </p:cNvSpPr>
          <p:nvPr>
            <p:ph type="title"/>
          </p:nvPr>
        </p:nvSpPr>
        <p:spPr/>
        <p:txBody>
          <a:bodyPr>
            <a:noAutofit/>
          </a:bodyPr>
          <a:lstStyle/>
          <a:p>
            <a:r>
              <a:rPr lang="el-GR" sz="2800" dirty="0"/>
              <a:t>Μέρος Ε΄: Συμπεράσματα &amp; Προτάσεις για Μελλοντικές Έρευνες</a:t>
            </a:r>
            <a:br>
              <a:rPr lang="el-GR" sz="2800" dirty="0"/>
            </a:br>
            <a:r>
              <a:rPr lang="el-GR" sz="2800" dirty="0"/>
              <a:t> (1/9)</a:t>
            </a:r>
            <a:endParaRPr lang="el-GR" sz="2800" b="1" dirty="0"/>
          </a:p>
        </p:txBody>
      </p:sp>
      <p:sp>
        <p:nvSpPr>
          <p:cNvPr id="3" name="Θέση περιεχομένου 2">
            <a:extLst>
              <a:ext uri="{FF2B5EF4-FFF2-40B4-BE49-F238E27FC236}">
                <a16:creationId xmlns:a16="http://schemas.microsoft.com/office/drawing/2014/main" id="{B224A268-BB8B-4E9B-8F50-EE9BCC215F45}"/>
              </a:ext>
            </a:extLst>
          </p:cNvPr>
          <p:cNvSpPr>
            <a:spLocks noGrp="1"/>
          </p:cNvSpPr>
          <p:nvPr>
            <p:ph idx="1"/>
          </p:nvPr>
        </p:nvSpPr>
        <p:spPr/>
        <p:txBody>
          <a:bodyPr>
            <a:normAutofit fontScale="92500" lnSpcReduction="20000"/>
          </a:bodyPr>
          <a:lstStyle/>
          <a:p>
            <a:pPr algn="just"/>
            <a:r>
              <a:rPr lang="el-GR" dirty="0" err="1"/>
              <a:t>1</a:t>
            </a:r>
            <a:r>
              <a:rPr lang="el-GR" baseline="30000" dirty="0" err="1"/>
              <a:t>ο</a:t>
            </a:r>
            <a:r>
              <a:rPr lang="el-GR" dirty="0"/>
              <a:t> Ερευνητικό Ερώτημα</a:t>
            </a:r>
          </a:p>
          <a:p>
            <a:pPr algn="just"/>
            <a:r>
              <a:rPr lang="el-GR" dirty="0"/>
              <a:t>Ερευνητικό Ερώτημα </a:t>
            </a:r>
            <a:r>
              <a:rPr lang="el-GR" dirty="0" err="1"/>
              <a:t>1α</a:t>
            </a:r>
            <a:endParaRPr lang="el-GR" dirty="0"/>
          </a:p>
          <a:p>
            <a:pPr algn="just"/>
            <a:r>
              <a:rPr lang="el-GR" dirty="0" err="1"/>
              <a:t>2</a:t>
            </a:r>
            <a:r>
              <a:rPr lang="el-GR" baseline="30000" dirty="0" err="1"/>
              <a:t>ο</a:t>
            </a:r>
            <a:r>
              <a:rPr lang="el-GR" dirty="0"/>
              <a:t> Ερευνητικό Ερώτημα</a:t>
            </a:r>
          </a:p>
          <a:p>
            <a:pPr algn="just"/>
            <a:r>
              <a:rPr lang="el-GR" dirty="0" err="1"/>
              <a:t>3</a:t>
            </a:r>
            <a:r>
              <a:rPr lang="el-GR" baseline="30000" dirty="0" err="1"/>
              <a:t>ο</a:t>
            </a:r>
            <a:r>
              <a:rPr lang="el-GR" dirty="0"/>
              <a:t> Ερευνητικό Ερώτημα</a:t>
            </a:r>
          </a:p>
          <a:p>
            <a:pPr algn="just"/>
            <a:r>
              <a:rPr lang="el-GR" dirty="0" err="1"/>
              <a:t>4</a:t>
            </a:r>
            <a:r>
              <a:rPr lang="el-GR" baseline="30000" dirty="0" err="1"/>
              <a:t>ο</a:t>
            </a:r>
            <a:r>
              <a:rPr lang="el-GR" dirty="0"/>
              <a:t> Ερευνητικό Ερώτημα</a:t>
            </a:r>
          </a:p>
          <a:p>
            <a:pPr algn="just"/>
            <a:r>
              <a:rPr lang="el-GR" dirty="0"/>
              <a:t>Ερευνητικό Ερώτημα </a:t>
            </a:r>
            <a:r>
              <a:rPr lang="el-GR" dirty="0" err="1"/>
              <a:t>5α</a:t>
            </a:r>
            <a:endParaRPr lang="el-GR" dirty="0"/>
          </a:p>
          <a:p>
            <a:pPr algn="just"/>
            <a:r>
              <a:rPr lang="el-GR" dirty="0"/>
              <a:t>Ερευνητικό Ερώτημα </a:t>
            </a:r>
            <a:r>
              <a:rPr lang="el-GR" dirty="0" err="1"/>
              <a:t>5β</a:t>
            </a:r>
            <a:endParaRPr lang="en-US" dirty="0"/>
          </a:p>
          <a:p>
            <a:pPr algn="just"/>
            <a:r>
              <a:rPr lang="el-GR" dirty="0"/>
              <a:t>Προτάσεις για Μελλοντικές Έρευνες</a:t>
            </a:r>
          </a:p>
        </p:txBody>
      </p:sp>
    </p:spTree>
    <p:extLst>
      <p:ext uri="{BB962C8B-B14F-4D97-AF65-F5344CB8AC3E}">
        <p14:creationId xmlns:p14="http://schemas.microsoft.com/office/powerpoint/2010/main" val="169179283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EE9BAF-FB30-4425-947B-B3203B277446}"/>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 (2/9)</a:t>
            </a:r>
            <a:br>
              <a:rPr lang="el-GR" sz="3100" dirty="0"/>
            </a:br>
            <a:r>
              <a:rPr lang="el-GR" sz="2900" b="1" dirty="0" err="1"/>
              <a:t>1</a:t>
            </a:r>
            <a:r>
              <a:rPr lang="el-GR" sz="2900" b="1" baseline="30000" dirty="0" err="1"/>
              <a:t>ο</a:t>
            </a:r>
            <a:r>
              <a:rPr lang="el-GR" sz="2900" b="1" dirty="0"/>
              <a:t> Ερευνητικό Ερώτημα</a:t>
            </a:r>
          </a:p>
        </p:txBody>
      </p:sp>
      <p:sp>
        <p:nvSpPr>
          <p:cNvPr id="3" name="Θέση περιεχομένου 2">
            <a:extLst>
              <a:ext uri="{FF2B5EF4-FFF2-40B4-BE49-F238E27FC236}">
                <a16:creationId xmlns:a16="http://schemas.microsoft.com/office/drawing/2014/main" id="{8C4E7BFA-55FA-41A3-8F3A-4F2C31989EF8}"/>
              </a:ext>
            </a:extLst>
          </p:cNvPr>
          <p:cNvSpPr>
            <a:spLocks noGrp="1"/>
          </p:cNvSpPr>
          <p:nvPr>
            <p:ph idx="1"/>
          </p:nvPr>
        </p:nvSpPr>
        <p:spPr/>
        <p:txBody>
          <a:bodyPr>
            <a:normAutofit/>
          </a:bodyPr>
          <a:lstStyle/>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l-GR" dirty="0"/>
          </a:p>
        </p:txBody>
      </p:sp>
      <p:sp>
        <p:nvSpPr>
          <p:cNvPr id="6" name="Ορθογώνιο: Στρογγύλεμα γωνιών 5">
            <a:extLst>
              <a:ext uri="{FF2B5EF4-FFF2-40B4-BE49-F238E27FC236}">
                <a16:creationId xmlns:a16="http://schemas.microsoft.com/office/drawing/2014/main" id="{94DB65D2-DB29-4ED6-9DA4-5EA766B42757}"/>
              </a:ext>
            </a:extLst>
          </p:cNvPr>
          <p:cNvSpPr/>
          <p:nvPr/>
        </p:nvSpPr>
        <p:spPr>
          <a:xfrm>
            <a:off x="1295401" y="2467282"/>
            <a:ext cx="9601196" cy="733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D897C5BB-159D-467A-827F-3CC7E8A9BD86}"/>
              </a:ext>
            </a:extLst>
          </p:cNvPr>
          <p:cNvSpPr txBox="1"/>
          <p:nvPr/>
        </p:nvSpPr>
        <p:spPr>
          <a:xfrm>
            <a:off x="1322294" y="2474251"/>
            <a:ext cx="9601196" cy="646331"/>
          </a:xfrm>
          <a:prstGeom prst="rect">
            <a:avLst/>
          </a:prstGeom>
          <a:noFill/>
        </p:spPr>
        <p:txBody>
          <a:bodyPr wrap="square" rtlCol="0">
            <a:spAutoFit/>
          </a:bodyPr>
          <a:lstStyle/>
          <a:p>
            <a:pPr algn="ctr"/>
            <a:r>
              <a:rPr lang="el-GR" dirty="0"/>
              <a:t>Ποιες είναι οι απόψεις των εκπαιδευτικών πρωτοβάθμιας εκπαίδευσης σχετικά με την εξ αποστάσεως επιμόρφωση; Σε ποιο βαθμό θεωρούν ότι η συγκεκριμένη μέθοδος δύναται να καλύψει τις ανάγκες τους;</a:t>
            </a:r>
          </a:p>
        </p:txBody>
      </p:sp>
      <p:sp>
        <p:nvSpPr>
          <p:cNvPr id="9" name="Ορθογώνιο 8">
            <a:extLst>
              <a:ext uri="{FF2B5EF4-FFF2-40B4-BE49-F238E27FC236}">
                <a16:creationId xmlns:a16="http://schemas.microsoft.com/office/drawing/2014/main" id="{17486C2B-D892-4C22-8E34-52BAAC7423AB}"/>
              </a:ext>
            </a:extLst>
          </p:cNvPr>
          <p:cNvSpPr/>
          <p:nvPr/>
        </p:nvSpPr>
        <p:spPr>
          <a:xfrm>
            <a:off x="1295401" y="3171506"/>
            <a:ext cx="9601196" cy="3139321"/>
          </a:xfrm>
          <a:prstGeom prst="rect">
            <a:avLst/>
          </a:prstGeom>
        </p:spPr>
        <p:txBody>
          <a:bodyPr wrap="square">
            <a:spAutoFit/>
          </a:bodyPr>
          <a:lstStyle/>
          <a:p>
            <a:pPr marL="285750" indent="-285750" algn="just">
              <a:buClr>
                <a:schemeClr val="accent1"/>
              </a:buClr>
              <a:buFont typeface="Wingdings" panose="05000000000000000000" pitchFamily="2" charset="2"/>
              <a:buChar char="ü"/>
            </a:pPr>
            <a:r>
              <a:rPr lang="el-GR" dirty="0">
                <a:latin typeface="Garamond" panose="02020404030301010803" pitchFamily="18" charset="0"/>
                <a:ea typeface="Calibri" panose="020F0502020204030204" pitchFamily="34" charset="0"/>
              </a:rPr>
              <a:t>Ικανοποιημένοι οι εκπαιδευτικοί που είχαν συμμετάσχει στο παρελθόν σε εξ αποστάσεως επιμορφωτικά προγράμματα.</a:t>
            </a:r>
          </a:p>
          <a:p>
            <a:pPr marL="285750" indent="-285750" algn="just">
              <a:buClr>
                <a:schemeClr val="accent1"/>
              </a:buClr>
              <a:buFont typeface="Arial" panose="020B0604020202020204" pitchFamily="34" charset="0"/>
              <a:buChar char="•"/>
            </a:pPr>
            <a:r>
              <a:rPr lang="el-GR" dirty="0">
                <a:latin typeface="Garamond" panose="02020404030301010803" pitchFamily="18" charset="0"/>
                <a:ea typeface="Calibri" panose="020F0502020204030204" pitchFamily="34" charset="0"/>
              </a:rPr>
              <a:t>δεν απαιτείται η μετακίνηση </a:t>
            </a:r>
          </a:p>
          <a:p>
            <a:pPr marL="285750" indent="-285750" algn="just">
              <a:buClr>
                <a:schemeClr val="accent1"/>
              </a:buClr>
              <a:buFont typeface="Arial" panose="020B0604020202020204" pitchFamily="34" charset="0"/>
              <a:buChar char="•"/>
            </a:pPr>
            <a:r>
              <a:rPr lang="el-GR" dirty="0">
                <a:latin typeface="Garamond" panose="02020404030301010803" pitchFamily="18" charset="0"/>
                <a:ea typeface="Calibri" panose="020F0502020204030204" pitchFamily="34" charset="0"/>
              </a:rPr>
              <a:t>αποκτούν νέες γνώσεις</a:t>
            </a:r>
          </a:p>
          <a:p>
            <a:pPr marL="285750" indent="-285750" algn="just">
              <a:buClr>
                <a:schemeClr val="accent1"/>
              </a:buClr>
              <a:buFont typeface="Arial" panose="020B0604020202020204" pitchFamily="34" charset="0"/>
              <a:buChar char="•"/>
            </a:pPr>
            <a:r>
              <a:rPr lang="el-GR" dirty="0">
                <a:latin typeface="Garamond" panose="02020404030301010803" pitchFamily="18" charset="0"/>
                <a:ea typeface="Calibri" panose="020F0502020204030204" pitchFamily="34" charset="0"/>
              </a:rPr>
              <a:t>καλύπτουν τα ενδιαφέροντά τους</a:t>
            </a:r>
          </a:p>
          <a:p>
            <a:pPr algn="just">
              <a:buClr>
                <a:schemeClr val="accent1"/>
              </a:buClr>
            </a:pPr>
            <a:endParaRPr lang="el-GR" dirty="0">
              <a:latin typeface="Garamond" panose="02020404030301010803" pitchFamily="18" charset="0"/>
              <a:ea typeface="Calibri" panose="020F0502020204030204" pitchFamily="34" charset="0"/>
            </a:endParaRPr>
          </a:p>
          <a:p>
            <a:pPr marL="285750" indent="-285750" algn="just">
              <a:buClr>
                <a:schemeClr val="accent1"/>
              </a:buClr>
              <a:buFont typeface="Wingdings" panose="05000000000000000000" pitchFamily="2" charset="2"/>
              <a:buChar char="ü"/>
            </a:pPr>
            <a:r>
              <a:rPr lang="el-GR" dirty="0">
                <a:latin typeface="Garamond" panose="02020404030301010803" pitchFamily="18" charset="0"/>
                <a:ea typeface="Calibri" panose="020F0502020204030204" pitchFamily="34" charset="0"/>
              </a:rPr>
              <a:t>Θετική άποψη ως προς </a:t>
            </a:r>
            <a:r>
              <a:rPr lang="el-GR" dirty="0">
                <a:latin typeface="Garamond" panose="02020404030301010803" pitchFamily="18" charset="0"/>
                <a:ea typeface="Calibri" panose="020F0502020204030204" pitchFamily="34" charset="0"/>
                <a:cs typeface="Arial" panose="020B0604020202020204" pitchFamily="34" charset="0"/>
              </a:rPr>
              <a:t>την επιμόρφωση μέσω </a:t>
            </a:r>
            <a:r>
              <a:rPr lang="el-GR" dirty="0" err="1">
                <a:latin typeface="Garamond" panose="02020404030301010803" pitchFamily="18" charset="0"/>
                <a:ea typeface="Calibri" panose="020F0502020204030204" pitchFamily="34" charset="0"/>
                <a:cs typeface="Arial" panose="020B0604020202020204" pitchFamily="34" charset="0"/>
              </a:rPr>
              <a:t>ΕξΑΕ</a:t>
            </a:r>
            <a:endParaRPr lang="el-GR" dirty="0">
              <a:latin typeface="Garamond" panose="02020404030301010803" pitchFamily="18" charset="0"/>
              <a:ea typeface="Calibri" panose="020F0502020204030204" pitchFamily="34" charset="0"/>
              <a:cs typeface="Arial" panose="020B0604020202020204" pitchFamily="34" charset="0"/>
            </a:endParaRPr>
          </a:p>
          <a:p>
            <a:pPr marL="285750" indent="-285750" algn="just">
              <a:buClr>
                <a:schemeClr val="accent1"/>
              </a:buClr>
              <a:buFont typeface="Wingdings" panose="05000000000000000000" pitchFamily="2" charset="2"/>
              <a:buChar char="ü"/>
            </a:pPr>
            <a:r>
              <a:rPr lang="el-GR" dirty="0"/>
              <a:t>Καλύπτονται εν μέρει οι ανάγκες των διδασκομένων μέσω της </a:t>
            </a:r>
            <a:r>
              <a:rPr lang="el-GR" dirty="0" err="1"/>
              <a:t>ΕξΑΕ</a:t>
            </a:r>
            <a:endParaRPr lang="el-GR" dirty="0"/>
          </a:p>
          <a:p>
            <a:pPr algn="just">
              <a:buClr>
                <a:schemeClr val="accent1"/>
              </a:buClr>
            </a:pPr>
            <a:endParaRPr lang="el-GR" dirty="0"/>
          </a:p>
          <a:p>
            <a:pPr marL="285750" indent="-285750" algn="just">
              <a:buClr>
                <a:schemeClr val="accent1"/>
              </a:buClr>
              <a:buFont typeface="Wingdings" panose="05000000000000000000" pitchFamily="2" charset="2"/>
              <a:buChar char="Ø"/>
            </a:pPr>
            <a:r>
              <a:rPr lang="el-GR" dirty="0"/>
              <a:t>Προτάθηκε ένα επιμορφωτικό μοντέλο μικτής μεθοδολογίας όπου τα μαθήματα θα πραγματοποιούνται τόσο διά ζώσης όσο και εξ αποστάσεως</a:t>
            </a:r>
          </a:p>
        </p:txBody>
      </p:sp>
    </p:spTree>
    <p:extLst>
      <p:ext uri="{BB962C8B-B14F-4D97-AF65-F5344CB8AC3E}">
        <p14:creationId xmlns:p14="http://schemas.microsoft.com/office/powerpoint/2010/main" val="409860991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E3EA3-9633-496C-91E2-C2E4D300E558}"/>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 (3/9)</a:t>
            </a:r>
            <a:br>
              <a:rPr lang="el-GR" sz="3100" dirty="0"/>
            </a:br>
            <a:r>
              <a:rPr lang="el-GR" sz="2900" b="1" dirty="0"/>
              <a:t>Ερευνητικό Ερώτημα </a:t>
            </a:r>
            <a:r>
              <a:rPr lang="el-GR" sz="2900" b="1" dirty="0" err="1"/>
              <a:t>1α</a:t>
            </a:r>
            <a:endParaRPr lang="el-GR" sz="2900" b="1" dirty="0"/>
          </a:p>
        </p:txBody>
      </p:sp>
      <p:sp>
        <p:nvSpPr>
          <p:cNvPr id="7" name="Θέση περιεχομένου 6">
            <a:extLst>
              <a:ext uri="{FF2B5EF4-FFF2-40B4-BE49-F238E27FC236}">
                <a16:creationId xmlns:a16="http://schemas.microsoft.com/office/drawing/2014/main" id="{ED1A3B59-2C14-4364-AEC7-A97FA08A68E1}"/>
              </a:ext>
            </a:extLst>
          </p:cNvPr>
          <p:cNvSpPr>
            <a:spLocks noGrp="1"/>
          </p:cNvSpPr>
          <p:nvPr>
            <p:ph idx="1"/>
          </p:nvPr>
        </p:nvSpPr>
        <p:spPr/>
        <p:txBody>
          <a:bodyPr/>
          <a:lstStyle/>
          <a:p>
            <a:endParaRPr lang="en-US" dirty="0"/>
          </a:p>
          <a:p>
            <a:endParaRPr lang="en-US" dirty="0"/>
          </a:p>
          <a:p>
            <a:pPr marL="0" indent="0">
              <a:buNone/>
            </a:pPr>
            <a:endParaRPr lang="el-GR" dirty="0"/>
          </a:p>
        </p:txBody>
      </p:sp>
      <p:sp>
        <p:nvSpPr>
          <p:cNvPr id="5" name="Ορθογώνιο: Στρογγύλεμα γωνιών 4">
            <a:extLst>
              <a:ext uri="{FF2B5EF4-FFF2-40B4-BE49-F238E27FC236}">
                <a16:creationId xmlns:a16="http://schemas.microsoft.com/office/drawing/2014/main" id="{EF212134-9A05-4427-B392-845739E482ED}"/>
              </a:ext>
            </a:extLst>
          </p:cNvPr>
          <p:cNvSpPr/>
          <p:nvPr/>
        </p:nvSpPr>
        <p:spPr>
          <a:xfrm>
            <a:off x="1295401" y="2458319"/>
            <a:ext cx="9601196" cy="733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628DD7B3-32EF-48F3-B300-2CA51590DFF4}"/>
              </a:ext>
            </a:extLst>
          </p:cNvPr>
          <p:cNvSpPr txBox="1"/>
          <p:nvPr/>
        </p:nvSpPr>
        <p:spPr>
          <a:xfrm>
            <a:off x="1362631" y="2474255"/>
            <a:ext cx="9377082" cy="646331"/>
          </a:xfrm>
          <a:prstGeom prst="rect">
            <a:avLst/>
          </a:prstGeom>
          <a:noFill/>
        </p:spPr>
        <p:txBody>
          <a:bodyPr wrap="square" rtlCol="0">
            <a:spAutoFit/>
          </a:bodyPr>
          <a:lstStyle/>
          <a:p>
            <a:pPr algn="ctr"/>
            <a:r>
              <a:rPr lang="el-GR" dirty="0"/>
              <a:t>Σε ποιο βαθμό θεωρούν οι εκπαιδευτικοί πρωτοβάθμιας εκπαίδευσης ότι μπορούν να επιμορφωθούν αποτελεσματικά για το θέμα της Συμπερίληψης μέσω της εξ αποστάσεως εκπαίδευσης;</a:t>
            </a:r>
          </a:p>
        </p:txBody>
      </p:sp>
      <p:sp>
        <p:nvSpPr>
          <p:cNvPr id="9" name="Ορθογώνιο 8">
            <a:extLst>
              <a:ext uri="{FF2B5EF4-FFF2-40B4-BE49-F238E27FC236}">
                <a16:creationId xmlns:a16="http://schemas.microsoft.com/office/drawing/2014/main" id="{3A657975-4DB8-42B5-BBD2-AFF681B025EC}"/>
              </a:ext>
            </a:extLst>
          </p:cNvPr>
          <p:cNvSpPr/>
          <p:nvPr/>
        </p:nvSpPr>
        <p:spPr>
          <a:xfrm>
            <a:off x="1295401" y="3227304"/>
            <a:ext cx="9601196" cy="2585323"/>
          </a:xfrm>
          <a:prstGeom prst="rect">
            <a:avLst/>
          </a:prstGeom>
        </p:spPr>
        <p:txBody>
          <a:bodyPr wrap="square">
            <a:spAutoFit/>
          </a:bodyPr>
          <a:lstStyle/>
          <a:p>
            <a:pPr marL="285750" indent="-285750" algn="just">
              <a:buClr>
                <a:schemeClr val="accent1"/>
              </a:buClr>
              <a:buFont typeface="Wingdings" panose="05000000000000000000" pitchFamily="2" charset="2"/>
              <a:buChar char="ü"/>
            </a:pPr>
            <a:r>
              <a:rPr lang="el-GR" dirty="0">
                <a:latin typeface="Garamond" panose="02020404030301010803" pitchFamily="18" charset="0"/>
                <a:ea typeface="Calibri" panose="020F0502020204030204" pitchFamily="34" charset="0"/>
                <a:cs typeface="Arial" panose="020B0604020202020204" pitchFamily="34" charset="0"/>
              </a:rPr>
              <a:t>Οι περισσότεροι συμμετέχοντες είχαν σχετική εμπειρία με τις Συμπεριληπτικές Πρακτικές έμμεσα ή άμεσα</a:t>
            </a:r>
          </a:p>
          <a:p>
            <a:pPr marL="285750" indent="-285750" algn="just">
              <a:buClr>
                <a:schemeClr val="accent1"/>
              </a:buClr>
              <a:buFont typeface="Wingdings" panose="05000000000000000000" pitchFamily="2" charset="2"/>
              <a:buChar char="ü"/>
            </a:pPr>
            <a:r>
              <a:rPr lang="el-GR" dirty="0"/>
              <a:t>Μικρή διαφορά ανάμεσα στους εκπαιδευτικούς που θεωρούν ότι δεν μπορεί να καλυφθεί το συγκεκριμένο μαθησιακό αντικείμενο μέσω της </a:t>
            </a:r>
            <a:r>
              <a:rPr lang="el-GR" dirty="0" err="1"/>
              <a:t>ΕξΑΕ</a:t>
            </a:r>
            <a:r>
              <a:rPr lang="el-GR" dirty="0"/>
              <a:t> και σε εκείνους που θεωρούν ότι καλύπτεται μερικώς, με τους πρώτους να υπερισχύουν</a:t>
            </a:r>
          </a:p>
          <a:p>
            <a:pPr algn="just">
              <a:buClr>
                <a:schemeClr val="accent1"/>
              </a:buClr>
            </a:pPr>
            <a:endParaRPr lang="el-GR" dirty="0"/>
          </a:p>
          <a:p>
            <a:pPr marL="285750" indent="-285750" algn="just">
              <a:buClr>
                <a:schemeClr val="accent1"/>
              </a:buClr>
              <a:buFont typeface="Arial" panose="020B0604020202020204" pitchFamily="34" charset="0"/>
              <a:buChar char="•"/>
            </a:pPr>
            <a:r>
              <a:rPr lang="el-GR" dirty="0"/>
              <a:t>απαιτείται πολύ προσωπική δουλειά και μελέτη</a:t>
            </a:r>
          </a:p>
          <a:p>
            <a:pPr marL="285750" indent="-285750" algn="just">
              <a:buClr>
                <a:schemeClr val="accent1"/>
              </a:buClr>
              <a:buFont typeface="Arial" panose="020B0604020202020204" pitchFamily="34" charset="0"/>
              <a:buChar char="•"/>
            </a:pPr>
            <a:r>
              <a:rPr lang="el-GR" dirty="0"/>
              <a:t>είναι απαραίτητη η αλληλεπίδραση</a:t>
            </a:r>
          </a:p>
          <a:p>
            <a:pPr marL="285750" indent="-285750" algn="just">
              <a:buClr>
                <a:schemeClr val="accent1"/>
              </a:buClr>
              <a:buFont typeface="Arial" panose="020B0604020202020204" pitchFamily="34" charset="0"/>
              <a:buChar char="•"/>
            </a:pPr>
            <a:r>
              <a:rPr lang="el-GR" dirty="0"/>
              <a:t>είναι απαραίτητη η συμπληρωματική διά ζώσης επιμόρφωση</a:t>
            </a:r>
          </a:p>
        </p:txBody>
      </p:sp>
    </p:spTree>
    <p:extLst>
      <p:ext uri="{BB962C8B-B14F-4D97-AF65-F5344CB8AC3E}">
        <p14:creationId xmlns:p14="http://schemas.microsoft.com/office/powerpoint/2010/main" val="6911673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B50293-4D67-4A82-8D00-213667000637}"/>
              </a:ext>
            </a:extLst>
          </p:cNvPr>
          <p:cNvSpPr>
            <a:spLocks noGrp="1"/>
          </p:cNvSpPr>
          <p:nvPr>
            <p:ph type="title"/>
          </p:nvPr>
        </p:nvSpPr>
        <p:spPr/>
        <p:txBody>
          <a:bodyPr>
            <a:normAutofit/>
          </a:bodyPr>
          <a:lstStyle/>
          <a:p>
            <a:r>
              <a:rPr lang="el-GR" sz="4000" dirty="0"/>
              <a:t>Ερευνητικά Ερωτήματα (1/2)</a:t>
            </a:r>
          </a:p>
        </p:txBody>
      </p:sp>
      <p:sp>
        <p:nvSpPr>
          <p:cNvPr id="3" name="Θέση περιεχομένου 2">
            <a:extLst>
              <a:ext uri="{FF2B5EF4-FFF2-40B4-BE49-F238E27FC236}">
                <a16:creationId xmlns:a16="http://schemas.microsoft.com/office/drawing/2014/main" id="{F0F7DAA6-A3E2-471F-8C19-01338C4803D8}"/>
              </a:ext>
            </a:extLst>
          </p:cNvPr>
          <p:cNvSpPr>
            <a:spLocks noGrp="1"/>
          </p:cNvSpPr>
          <p:nvPr>
            <p:ph idx="1"/>
          </p:nvPr>
        </p:nvSpPr>
        <p:spPr/>
        <p:txBody>
          <a:bodyPr>
            <a:normAutofit fontScale="85000" lnSpcReduction="20000"/>
          </a:bodyPr>
          <a:lstStyle/>
          <a:p>
            <a:pPr marL="0" lvl="0" indent="0" algn="just">
              <a:buNone/>
            </a:pPr>
            <a:r>
              <a:rPr lang="el-GR" b="1" dirty="0">
                <a:solidFill>
                  <a:schemeClr val="accent1"/>
                </a:solidFill>
              </a:rPr>
              <a:t>1</a:t>
            </a:r>
            <a:r>
              <a:rPr lang="el-GR" dirty="0">
                <a:solidFill>
                  <a:schemeClr val="accent1"/>
                </a:solidFill>
              </a:rPr>
              <a:t>.</a:t>
            </a:r>
            <a:r>
              <a:rPr lang="el-GR" dirty="0"/>
              <a:t> Ποιες είναι οι απόψεις των εκπαιδευτικών πρωτοβάθμιας εκπαίδευσης σχετικά με την εξ αποστάσεως επιμόρφωση; Σε ποιο βαθμό θεωρούν ότι η συγκεκριμένη μέθοδος δύναται να καλύψει τις ανάγκες τους;</a:t>
            </a:r>
          </a:p>
          <a:p>
            <a:pPr marL="0" indent="0" algn="just">
              <a:buNone/>
            </a:pPr>
            <a:r>
              <a:rPr lang="el-GR" b="1" dirty="0" err="1">
                <a:solidFill>
                  <a:schemeClr val="accent1"/>
                </a:solidFill>
              </a:rPr>
              <a:t>1α</a:t>
            </a:r>
            <a:r>
              <a:rPr lang="el-GR" dirty="0">
                <a:solidFill>
                  <a:schemeClr val="accent1"/>
                </a:solidFill>
              </a:rPr>
              <a:t>.</a:t>
            </a:r>
            <a:r>
              <a:rPr lang="el-GR" dirty="0"/>
              <a:t>  Σε ποιο βαθμό θεωρούν οι εκπαιδευτικοί πρωτοβάθμιας εκπαίδευσης ότι μπορούν να επιμορφωθούν αποτελεσματικά για το θέμα της Συμπερίληψης μέσω της εξ αποστάσεως εκπαίδευσης;</a:t>
            </a:r>
          </a:p>
          <a:p>
            <a:pPr marL="0" lvl="0" indent="0" algn="just">
              <a:buNone/>
            </a:pPr>
            <a:r>
              <a:rPr lang="el-GR" b="1" dirty="0">
                <a:solidFill>
                  <a:schemeClr val="accent1"/>
                </a:solidFill>
              </a:rPr>
              <a:t>2</a:t>
            </a:r>
            <a:r>
              <a:rPr lang="el-GR" dirty="0"/>
              <a:t>. Ποιες είναι οι απόψεις των εκπαιδευτικών πρωτοβάθμιας εκπαίδευσης για το περιεχόμενο του ΕΥ; Υπήρχε συνοχή και επιστημονική τεκμηρίωση; Παρείχε πληροφορίες που θα φανούν χρήσιμες στο εκπαιδευτικό τους έργο;</a:t>
            </a:r>
          </a:p>
          <a:p>
            <a:pPr marL="0" lvl="0" indent="0" algn="just">
              <a:buNone/>
            </a:pPr>
            <a:r>
              <a:rPr lang="el-GR" b="1" dirty="0">
                <a:solidFill>
                  <a:schemeClr val="accent1"/>
                </a:solidFill>
              </a:rPr>
              <a:t>3</a:t>
            </a:r>
            <a:r>
              <a:rPr lang="el-GR" dirty="0">
                <a:solidFill>
                  <a:schemeClr val="accent1"/>
                </a:solidFill>
              </a:rPr>
              <a:t>.</a:t>
            </a:r>
            <a:r>
              <a:rPr lang="el-GR" dirty="0"/>
              <a:t> Ποιες είναι οι απόψεις των εκπαιδευτικών πρωτοβάθμιας εκπαίδευσης σχετικά με την ευχρηστία του ΕΥ; Αισθάνονται ότι η πλοήγηση στο ΕΥ είναι εύκολη και κατανοητή;</a:t>
            </a:r>
          </a:p>
          <a:p>
            <a:endParaRPr lang="el-GR" dirty="0"/>
          </a:p>
        </p:txBody>
      </p:sp>
    </p:spTree>
    <p:extLst>
      <p:ext uri="{BB962C8B-B14F-4D97-AF65-F5344CB8AC3E}">
        <p14:creationId xmlns:p14="http://schemas.microsoft.com/office/powerpoint/2010/main" val="107910584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73A055-9AAE-4CFA-A9BB-5284D7A2DB96}"/>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(4/9)</a:t>
            </a:r>
            <a:br>
              <a:rPr lang="el-GR" sz="3100" dirty="0"/>
            </a:br>
            <a:r>
              <a:rPr lang="el-GR" sz="2900" b="1" dirty="0" err="1"/>
              <a:t>2</a:t>
            </a:r>
            <a:r>
              <a:rPr lang="el-GR" sz="2900" b="1" baseline="30000" dirty="0" err="1"/>
              <a:t>ο</a:t>
            </a:r>
            <a:r>
              <a:rPr lang="el-GR" sz="2900" b="1" dirty="0"/>
              <a:t> Ερευνητικό Ερώτημα</a:t>
            </a:r>
          </a:p>
        </p:txBody>
      </p:sp>
      <p:pic>
        <p:nvPicPr>
          <p:cNvPr id="6" name="Εικόνα 5">
            <a:extLst>
              <a:ext uri="{FF2B5EF4-FFF2-40B4-BE49-F238E27FC236}">
                <a16:creationId xmlns:a16="http://schemas.microsoft.com/office/drawing/2014/main" id="{EDA9C24D-E678-41FF-BBB2-B52115BFFA76}"/>
              </a:ext>
            </a:extLst>
          </p:cNvPr>
          <p:cNvPicPr>
            <a:picLocks noChangeAspect="1"/>
          </p:cNvPicPr>
          <p:nvPr/>
        </p:nvPicPr>
        <p:blipFill>
          <a:blip r:embed="rId2"/>
          <a:stretch>
            <a:fillRect/>
          </a:stretch>
        </p:blipFill>
        <p:spPr>
          <a:xfrm>
            <a:off x="1285839" y="2459339"/>
            <a:ext cx="9620322" cy="848599"/>
          </a:xfrm>
          <a:prstGeom prst="rect">
            <a:avLst/>
          </a:prstGeom>
        </p:spPr>
      </p:pic>
      <p:sp>
        <p:nvSpPr>
          <p:cNvPr id="7" name="TextBox 6">
            <a:extLst>
              <a:ext uri="{FF2B5EF4-FFF2-40B4-BE49-F238E27FC236}">
                <a16:creationId xmlns:a16="http://schemas.microsoft.com/office/drawing/2014/main" id="{E1D1AA16-2180-4F15-8926-63F6CB6305D7}"/>
              </a:ext>
            </a:extLst>
          </p:cNvPr>
          <p:cNvSpPr txBox="1"/>
          <p:nvPr/>
        </p:nvSpPr>
        <p:spPr>
          <a:xfrm>
            <a:off x="1416424" y="2411504"/>
            <a:ext cx="9412941" cy="923330"/>
          </a:xfrm>
          <a:prstGeom prst="rect">
            <a:avLst/>
          </a:prstGeom>
          <a:noFill/>
        </p:spPr>
        <p:txBody>
          <a:bodyPr wrap="square" rtlCol="0">
            <a:spAutoFit/>
          </a:bodyPr>
          <a:lstStyle/>
          <a:p>
            <a:pPr algn="ctr"/>
            <a:r>
              <a:rPr lang="el-GR" dirty="0"/>
              <a:t>Ποιες είναι οι απόψεις των εκπαιδευτικών πρωτοβάθμιας εκπαίδευσης για το περιεχόμενο του ΕΥ; Υπήρχε συνοχή και επιστημονική τεκμηρίωση; Παρείχε πληροφορίες που θα φανούν χρήσιμες στο εκπαιδευτικό τους έργο;</a:t>
            </a:r>
          </a:p>
        </p:txBody>
      </p:sp>
      <p:sp>
        <p:nvSpPr>
          <p:cNvPr id="8" name="Ορθογώνιο 7">
            <a:extLst>
              <a:ext uri="{FF2B5EF4-FFF2-40B4-BE49-F238E27FC236}">
                <a16:creationId xmlns:a16="http://schemas.microsoft.com/office/drawing/2014/main" id="{52B1A519-7B9B-47DB-AF3A-52A98A434C17}"/>
              </a:ext>
            </a:extLst>
          </p:cNvPr>
          <p:cNvSpPr/>
          <p:nvPr/>
        </p:nvSpPr>
        <p:spPr>
          <a:xfrm>
            <a:off x="1285839" y="3325904"/>
            <a:ext cx="9601195" cy="2800767"/>
          </a:xfrm>
          <a:prstGeom prst="rect">
            <a:avLst/>
          </a:prstGeom>
        </p:spPr>
        <p:txBody>
          <a:bodyPr wrap="square">
            <a:spAutoFit/>
          </a:bodyPr>
          <a:lstStyle/>
          <a:p>
            <a:pPr marL="285750" indent="-285750">
              <a:buClr>
                <a:schemeClr val="accent1"/>
              </a:buClr>
              <a:buFont typeface="Wingdings" panose="05000000000000000000" pitchFamily="2" charset="2"/>
              <a:buChar char="ü"/>
            </a:pPr>
            <a:r>
              <a:rPr lang="el-GR" sz="1600" dirty="0">
                <a:latin typeface="Garamond" panose="02020404030301010803" pitchFamily="18" charset="0"/>
                <a:ea typeface="Calibri" panose="020F0502020204030204" pitchFamily="34" charset="0"/>
                <a:cs typeface="Arial" panose="020B0604020202020204" pitchFamily="34" charset="0"/>
              </a:rPr>
              <a:t>Θετικοί χαρακτηρισμοί για το περιεχόμενο του ΕΥ</a:t>
            </a:r>
          </a:p>
          <a:p>
            <a:pPr marL="285750" indent="-285750">
              <a:buClr>
                <a:schemeClr val="accent1"/>
              </a:buClr>
              <a:buFont typeface="Wingdings" panose="05000000000000000000" pitchFamily="2" charset="2"/>
              <a:buChar char="Ø"/>
            </a:pPr>
            <a:r>
              <a:rPr lang="el-GR" sz="1600" dirty="0"/>
              <a:t>πλούσιο, περιεκτικό, κατανοητό, αναλυτικό, χρήσιμο, ολοκληρωμένο, αξιοποιήσιμο, ενδιαφέρον</a:t>
            </a:r>
          </a:p>
          <a:p>
            <a:pPr>
              <a:buClr>
                <a:schemeClr val="accent1"/>
              </a:buClr>
            </a:pPr>
            <a:endParaRPr lang="el-GR" sz="1600" dirty="0"/>
          </a:p>
          <a:p>
            <a:pPr marL="285750" indent="-285750">
              <a:buClr>
                <a:schemeClr val="accent1"/>
              </a:buClr>
              <a:buFont typeface="Wingdings" panose="05000000000000000000" pitchFamily="2" charset="2"/>
              <a:buChar char="ü"/>
            </a:pPr>
            <a:r>
              <a:rPr lang="el-GR" sz="1600" dirty="0"/>
              <a:t>Βοηθητική δομή και διδακτικές ενότητες για τη μελέτη και κατανόηση του γνωστικού αντικειμένου</a:t>
            </a:r>
          </a:p>
          <a:p>
            <a:pPr marL="285750" indent="-285750">
              <a:buClr>
                <a:schemeClr val="accent1"/>
              </a:buClr>
              <a:buFont typeface="Wingdings" panose="05000000000000000000" pitchFamily="2" charset="2"/>
              <a:buChar char="ü"/>
            </a:pPr>
            <a:r>
              <a:rPr lang="el-GR" sz="1600" dirty="0"/>
              <a:t>Τμηματική παρουσίαση των πληροφοριών</a:t>
            </a:r>
          </a:p>
          <a:p>
            <a:pPr marL="285750" indent="-285750">
              <a:buClr>
                <a:schemeClr val="accent1"/>
              </a:buClr>
              <a:buFont typeface="Wingdings" panose="05000000000000000000" pitchFamily="2" charset="2"/>
              <a:buChar char="ü"/>
            </a:pPr>
            <a:r>
              <a:rPr lang="el-GR" sz="1600" dirty="0"/>
              <a:t>Σημαντική και βοηθητική  η «Σύνοψη» για την αποστήθιση και εμπέδωση των σημαντικότερων εννοιών</a:t>
            </a:r>
          </a:p>
          <a:p>
            <a:pPr marL="285750" indent="-285750">
              <a:buClr>
                <a:schemeClr val="accent1"/>
              </a:buClr>
              <a:buFont typeface="Wingdings" panose="05000000000000000000" pitchFamily="2" charset="2"/>
              <a:buChar char="ü"/>
            </a:pPr>
            <a:r>
              <a:rPr lang="el-GR" sz="1600" dirty="0"/>
              <a:t>Θετικά σχόλια για τις παρεμβαλλόμενες δραστηριότητες</a:t>
            </a:r>
          </a:p>
          <a:p>
            <a:pPr marL="285750" indent="-285750">
              <a:buClr>
                <a:schemeClr val="accent1"/>
              </a:buClr>
              <a:buFont typeface="Wingdings" panose="05000000000000000000" pitchFamily="2" charset="2"/>
              <a:buChar char="ü"/>
            </a:pPr>
            <a:r>
              <a:rPr lang="el-GR" sz="1600" dirty="0"/>
              <a:t>Θετικά διακείμενοι οι εκπαιδευτικοί σχετικά με τη χρησιμότητα των παρεχόμενων πληροφοριών και με τη δυνατότητα εφαρμογής των νέων γνώσεων στη σχολική τάξη</a:t>
            </a:r>
          </a:p>
          <a:p>
            <a:pPr marL="285750" indent="-285750">
              <a:buClr>
                <a:schemeClr val="accent1"/>
              </a:buClr>
              <a:buFont typeface="Wingdings" panose="05000000000000000000" pitchFamily="2" charset="2"/>
              <a:buChar char="ü"/>
            </a:pPr>
            <a:r>
              <a:rPr lang="el-GR" sz="1600" dirty="0"/>
              <a:t>Επιστημονικά τεκμηριωμένο ΕΥ</a:t>
            </a:r>
          </a:p>
          <a:p>
            <a:pPr marL="285750" indent="-285750">
              <a:buClr>
                <a:schemeClr val="accent1"/>
              </a:buClr>
              <a:buFont typeface="Wingdings" panose="05000000000000000000" pitchFamily="2" charset="2"/>
              <a:buChar char="ü"/>
            </a:pPr>
            <a:r>
              <a:rPr lang="el-GR" sz="1600" dirty="0"/>
              <a:t>Αίσθηση ικανότητας για εφαρμογή των νέων γνώσεων στη σχολική τάξη</a:t>
            </a:r>
          </a:p>
        </p:txBody>
      </p:sp>
    </p:spTree>
    <p:extLst>
      <p:ext uri="{BB962C8B-B14F-4D97-AF65-F5344CB8AC3E}">
        <p14:creationId xmlns:p14="http://schemas.microsoft.com/office/powerpoint/2010/main" val="218931081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4FE57F-588E-4C7B-9976-C8E8E69276FA}"/>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(5/9)</a:t>
            </a:r>
            <a:br>
              <a:rPr lang="el-GR" sz="3100" dirty="0"/>
            </a:br>
            <a:r>
              <a:rPr lang="el-GR" sz="2900" b="1" dirty="0" err="1"/>
              <a:t>3</a:t>
            </a:r>
            <a:r>
              <a:rPr lang="el-GR" sz="2900" b="1" baseline="30000" dirty="0" err="1"/>
              <a:t>ο</a:t>
            </a:r>
            <a:r>
              <a:rPr lang="el-GR" sz="2900" b="1" dirty="0"/>
              <a:t> Ερευνητικό Ερώτημα</a:t>
            </a:r>
          </a:p>
        </p:txBody>
      </p:sp>
      <p:sp>
        <p:nvSpPr>
          <p:cNvPr id="3" name="Θέση περιεχομένου 2">
            <a:extLst>
              <a:ext uri="{FF2B5EF4-FFF2-40B4-BE49-F238E27FC236}">
                <a16:creationId xmlns:a16="http://schemas.microsoft.com/office/drawing/2014/main" id="{B1FC56D8-CD6B-474D-A1D9-3C3FD2ED278B}"/>
              </a:ext>
            </a:extLst>
          </p:cNvPr>
          <p:cNvSpPr>
            <a:spLocks noGrp="1"/>
          </p:cNvSpPr>
          <p:nvPr>
            <p:ph idx="1"/>
          </p:nvPr>
        </p:nvSpPr>
        <p:spPr>
          <a:xfrm>
            <a:off x="1304366" y="3372718"/>
            <a:ext cx="9601196" cy="3318936"/>
          </a:xfrm>
        </p:spPr>
        <p:txBody>
          <a:bodyPr>
            <a:normAutofit/>
          </a:bodyPr>
          <a:lstStyle/>
          <a:p>
            <a:pPr>
              <a:buFont typeface="Wingdings" panose="05000000000000000000" pitchFamily="2" charset="2"/>
              <a:buChar char="ü"/>
            </a:pPr>
            <a:r>
              <a:rPr lang="el-GR" sz="1800" dirty="0"/>
              <a:t>Εύχρηστο ΕΥ</a:t>
            </a:r>
          </a:p>
          <a:p>
            <a:pPr>
              <a:buFont typeface="Arial" panose="020B0604020202020204" pitchFamily="34" charset="0"/>
              <a:buChar char="•"/>
            </a:pPr>
            <a:r>
              <a:rPr lang="el-GR" sz="1800" dirty="0"/>
              <a:t>σαφείς, ακριβείς &amp; επεξηγηματικές οδηγίες </a:t>
            </a:r>
          </a:p>
          <a:p>
            <a:pPr>
              <a:buFont typeface="Arial" panose="020B0604020202020204" pitchFamily="34" charset="0"/>
              <a:buChar char="•"/>
            </a:pPr>
            <a:r>
              <a:rPr lang="el-GR" sz="1800" dirty="0"/>
              <a:t>κατανοητή &amp; ξεκάθαρη δομή</a:t>
            </a:r>
          </a:p>
          <a:p>
            <a:pPr>
              <a:buFont typeface="Arial" panose="020B0604020202020204" pitchFamily="34" charset="0"/>
              <a:buChar char="•"/>
            </a:pPr>
            <a:endParaRPr lang="el-GR" sz="1800" dirty="0"/>
          </a:p>
          <a:p>
            <a:pPr>
              <a:buFont typeface="Wingdings" panose="05000000000000000000" pitchFamily="2" charset="2"/>
              <a:buChar char="ü"/>
            </a:pPr>
            <a:r>
              <a:rPr lang="el-GR" sz="1800" dirty="0"/>
              <a:t>Ευκολία στην πλοήγηση του ΕΥ χωρίς να απαιτούνται ιδιαίτερες γνώσεις ή τεχνολογικές δεξιότητες</a:t>
            </a:r>
          </a:p>
          <a:p>
            <a:pPr>
              <a:buFont typeface="Wingdings" panose="05000000000000000000" pitchFamily="2" charset="2"/>
              <a:buChar char="ü"/>
            </a:pPr>
            <a:r>
              <a:rPr lang="el-GR" sz="1800" dirty="0"/>
              <a:t>Βοηθητική η παρουσίαση των στόχων κάθε διδακτικής ενότητας για τη μελέτη, την καλύτερη εμπέδωση και πλήρη κατανόηση του ΕΥ</a:t>
            </a:r>
          </a:p>
          <a:p>
            <a:pPr>
              <a:buFont typeface="Wingdings" panose="05000000000000000000" pitchFamily="2" charset="2"/>
              <a:buChar char="ü"/>
            </a:pPr>
            <a:endParaRPr lang="el-GR" sz="1800" dirty="0"/>
          </a:p>
        </p:txBody>
      </p:sp>
      <p:pic>
        <p:nvPicPr>
          <p:cNvPr id="4" name="Εικόνα 3">
            <a:extLst>
              <a:ext uri="{FF2B5EF4-FFF2-40B4-BE49-F238E27FC236}">
                <a16:creationId xmlns:a16="http://schemas.microsoft.com/office/drawing/2014/main" id="{D35487D6-C89B-4919-8D30-50D82E29A7C6}"/>
              </a:ext>
            </a:extLst>
          </p:cNvPr>
          <p:cNvPicPr>
            <a:picLocks noChangeAspect="1"/>
          </p:cNvPicPr>
          <p:nvPr/>
        </p:nvPicPr>
        <p:blipFill>
          <a:blip r:embed="rId2"/>
          <a:stretch>
            <a:fillRect/>
          </a:stretch>
        </p:blipFill>
        <p:spPr>
          <a:xfrm>
            <a:off x="1285839" y="2486235"/>
            <a:ext cx="9620322" cy="755970"/>
          </a:xfrm>
          <a:prstGeom prst="rect">
            <a:avLst/>
          </a:prstGeom>
        </p:spPr>
      </p:pic>
      <p:sp>
        <p:nvSpPr>
          <p:cNvPr id="5" name="TextBox 4">
            <a:extLst>
              <a:ext uri="{FF2B5EF4-FFF2-40B4-BE49-F238E27FC236}">
                <a16:creationId xmlns:a16="http://schemas.microsoft.com/office/drawing/2014/main" id="{2B949F83-7100-45BC-BFB3-DD59DE859F84}"/>
              </a:ext>
            </a:extLst>
          </p:cNvPr>
          <p:cNvSpPr txBox="1"/>
          <p:nvPr/>
        </p:nvSpPr>
        <p:spPr>
          <a:xfrm>
            <a:off x="1398494" y="2519081"/>
            <a:ext cx="9412941" cy="646331"/>
          </a:xfrm>
          <a:prstGeom prst="rect">
            <a:avLst/>
          </a:prstGeom>
          <a:noFill/>
        </p:spPr>
        <p:txBody>
          <a:bodyPr wrap="square" rtlCol="0">
            <a:spAutoFit/>
          </a:bodyPr>
          <a:lstStyle/>
          <a:p>
            <a:pPr algn="ctr"/>
            <a:r>
              <a:rPr lang="el-GR" dirty="0"/>
              <a:t>Ποιες είναι οι απόψεις των εκπαιδευτικών πρωτοβάθμιας εκπαίδευσης σχετικά με την ευχρηστία του ΕΥ; Αισθάνονται ότι η πλοήγηση στο ΕΥ είναι εύκολη και κατανοητή;</a:t>
            </a:r>
          </a:p>
        </p:txBody>
      </p:sp>
    </p:spTree>
    <p:extLst>
      <p:ext uri="{BB962C8B-B14F-4D97-AF65-F5344CB8AC3E}">
        <p14:creationId xmlns:p14="http://schemas.microsoft.com/office/powerpoint/2010/main" val="106380798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8B1699-743C-446B-AAF1-2A6F6F28069C}"/>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(6/9)</a:t>
            </a:r>
            <a:br>
              <a:rPr lang="el-GR" sz="3100" dirty="0"/>
            </a:br>
            <a:r>
              <a:rPr lang="el-GR" sz="2900" b="1" dirty="0" err="1"/>
              <a:t>4</a:t>
            </a:r>
            <a:r>
              <a:rPr lang="el-GR" sz="2900" b="1" baseline="30000" dirty="0" err="1"/>
              <a:t>ο</a:t>
            </a:r>
            <a:r>
              <a:rPr lang="el-GR" sz="2900" b="1" dirty="0"/>
              <a:t> Ερευνητικό Ερώτημα</a:t>
            </a:r>
          </a:p>
        </p:txBody>
      </p:sp>
      <p:sp>
        <p:nvSpPr>
          <p:cNvPr id="3" name="Θέση περιεχομένου 2">
            <a:extLst>
              <a:ext uri="{FF2B5EF4-FFF2-40B4-BE49-F238E27FC236}">
                <a16:creationId xmlns:a16="http://schemas.microsoft.com/office/drawing/2014/main" id="{29981E94-924B-4C7F-A7DA-38EC0C05883F}"/>
              </a:ext>
            </a:extLst>
          </p:cNvPr>
          <p:cNvSpPr>
            <a:spLocks noGrp="1"/>
          </p:cNvSpPr>
          <p:nvPr>
            <p:ph idx="1"/>
          </p:nvPr>
        </p:nvSpPr>
        <p:spPr>
          <a:xfrm>
            <a:off x="1429872" y="3724835"/>
            <a:ext cx="9601196" cy="3318936"/>
          </a:xfrm>
        </p:spPr>
        <p:txBody>
          <a:bodyPr/>
          <a:lstStyle/>
          <a:p>
            <a:pPr>
              <a:buFont typeface="Wingdings" panose="05000000000000000000" pitchFamily="2" charset="2"/>
              <a:buChar char="ü"/>
            </a:pPr>
            <a:r>
              <a:rPr lang="el-GR" sz="1800" dirty="0"/>
              <a:t>Η πλειοψηφία των εκπαιδευτικών δε συνάντησε κάποιο πρόβλημα κατά τη διάρκεια της μελέτης ούτε προέκυψαν δυσκολίες που δεν κατάφερε να ξεπεράσει</a:t>
            </a:r>
          </a:p>
          <a:p>
            <a:pPr marL="0" indent="0">
              <a:buNone/>
            </a:pPr>
            <a:endParaRPr lang="el-GR" dirty="0"/>
          </a:p>
        </p:txBody>
      </p:sp>
      <p:pic>
        <p:nvPicPr>
          <p:cNvPr id="4" name="Εικόνα 3">
            <a:extLst>
              <a:ext uri="{FF2B5EF4-FFF2-40B4-BE49-F238E27FC236}">
                <a16:creationId xmlns:a16="http://schemas.microsoft.com/office/drawing/2014/main" id="{F2ABD491-EF5C-4EFC-88B0-5A3E3B5D0749}"/>
              </a:ext>
            </a:extLst>
          </p:cNvPr>
          <p:cNvPicPr>
            <a:picLocks noChangeAspect="1"/>
          </p:cNvPicPr>
          <p:nvPr/>
        </p:nvPicPr>
        <p:blipFill>
          <a:blip r:embed="rId2"/>
          <a:stretch>
            <a:fillRect/>
          </a:stretch>
        </p:blipFill>
        <p:spPr>
          <a:xfrm>
            <a:off x="1285839" y="2486235"/>
            <a:ext cx="9620322" cy="755970"/>
          </a:xfrm>
          <a:prstGeom prst="rect">
            <a:avLst/>
          </a:prstGeom>
        </p:spPr>
      </p:pic>
      <p:sp>
        <p:nvSpPr>
          <p:cNvPr id="5" name="TextBox 4">
            <a:extLst>
              <a:ext uri="{FF2B5EF4-FFF2-40B4-BE49-F238E27FC236}">
                <a16:creationId xmlns:a16="http://schemas.microsoft.com/office/drawing/2014/main" id="{FDC7E3AB-B2FC-49F3-B1B1-F90C1430CC3E}"/>
              </a:ext>
            </a:extLst>
          </p:cNvPr>
          <p:cNvSpPr txBox="1"/>
          <p:nvPr/>
        </p:nvSpPr>
        <p:spPr>
          <a:xfrm>
            <a:off x="1295402" y="2528047"/>
            <a:ext cx="9453280" cy="646331"/>
          </a:xfrm>
          <a:prstGeom prst="rect">
            <a:avLst/>
          </a:prstGeom>
          <a:noFill/>
        </p:spPr>
        <p:txBody>
          <a:bodyPr wrap="square" rtlCol="0">
            <a:spAutoFit/>
          </a:bodyPr>
          <a:lstStyle/>
          <a:p>
            <a:pPr algn="ctr"/>
            <a:r>
              <a:rPr lang="el-GR" dirty="0"/>
              <a:t>Προέκυψαν δυσκολίες κατά τη διάρκεια της μελέτης του ΕΥ; Αν ναι, ποιες ήταν αυτές και σε ποιο βαθμό εμπόδισαν τη μαθησιακή διαδικασία;</a:t>
            </a:r>
          </a:p>
        </p:txBody>
      </p:sp>
    </p:spTree>
    <p:extLst>
      <p:ext uri="{BB962C8B-B14F-4D97-AF65-F5344CB8AC3E}">
        <p14:creationId xmlns:p14="http://schemas.microsoft.com/office/powerpoint/2010/main" val="35382660"/>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12B4FD-E267-46B7-8D05-E529BDAE0DE7}"/>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(7/9)</a:t>
            </a:r>
            <a:br>
              <a:rPr lang="el-GR" sz="3100" dirty="0"/>
            </a:br>
            <a:r>
              <a:rPr lang="el-GR" sz="2900" b="1" dirty="0"/>
              <a:t>Ερευνητικό Ερώτημα </a:t>
            </a:r>
            <a:r>
              <a:rPr lang="el-GR" sz="2900" b="1" dirty="0" err="1"/>
              <a:t>5α</a:t>
            </a:r>
            <a:endParaRPr lang="el-GR" sz="2900" b="1" dirty="0"/>
          </a:p>
        </p:txBody>
      </p:sp>
      <p:sp>
        <p:nvSpPr>
          <p:cNvPr id="3" name="Θέση περιεχομένου 2">
            <a:extLst>
              <a:ext uri="{FF2B5EF4-FFF2-40B4-BE49-F238E27FC236}">
                <a16:creationId xmlns:a16="http://schemas.microsoft.com/office/drawing/2014/main" id="{9EC4633C-D8A9-4C04-A5E5-20205FAC4224}"/>
              </a:ext>
            </a:extLst>
          </p:cNvPr>
          <p:cNvSpPr>
            <a:spLocks noGrp="1"/>
          </p:cNvSpPr>
          <p:nvPr>
            <p:ph idx="1"/>
          </p:nvPr>
        </p:nvSpPr>
        <p:spPr>
          <a:xfrm>
            <a:off x="1385048" y="3076880"/>
            <a:ext cx="9601196" cy="3318936"/>
          </a:xfrm>
        </p:spPr>
        <p:txBody>
          <a:bodyPr>
            <a:normAutofit fontScale="85000" lnSpcReduction="10000"/>
          </a:bodyPr>
          <a:lstStyle/>
          <a:p>
            <a:pPr>
              <a:buFont typeface="Wingdings" panose="05000000000000000000" pitchFamily="2" charset="2"/>
              <a:buChar char="ü"/>
            </a:pPr>
            <a:r>
              <a:rPr lang="el-GR" sz="1800" dirty="0"/>
              <a:t>Επιστημονικά τεκμηριωμένο ΕΥ – Ποικιλία πηγών</a:t>
            </a:r>
          </a:p>
          <a:p>
            <a:pPr>
              <a:buFont typeface="Wingdings" panose="05000000000000000000" pitchFamily="2" charset="2"/>
              <a:buChar char="ü"/>
            </a:pPr>
            <a:r>
              <a:rPr lang="el-GR" sz="1800" dirty="0"/>
              <a:t>Εμπλουτισμένο ΕΥ με την ερμηνεία και την κριτική συζήτηση των πληροφοριών</a:t>
            </a:r>
          </a:p>
          <a:p>
            <a:pPr>
              <a:buFont typeface="Wingdings" panose="05000000000000000000" pitchFamily="2" charset="2"/>
              <a:buChar char="ü"/>
            </a:pPr>
            <a:r>
              <a:rPr lang="el-GR" sz="1800" dirty="0"/>
              <a:t>Φιλικό ύφος γραφής - Ευανάγνωστη γραφή – Σαφής &amp; κατανοητή γλώσσα</a:t>
            </a:r>
          </a:p>
          <a:p>
            <a:pPr>
              <a:buFont typeface="Wingdings" panose="05000000000000000000" pitchFamily="2" charset="2"/>
              <a:buChar char="ü"/>
            </a:pPr>
            <a:r>
              <a:rPr lang="el-GR" sz="1800" dirty="0"/>
              <a:t>Ικανοποιητική πυκνότητα πληροφοριών – Τμηματική παρουσίαση γνωστικού αντικειμένου</a:t>
            </a:r>
          </a:p>
          <a:p>
            <a:pPr>
              <a:buFont typeface="Wingdings" panose="05000000000000000000" pitchFamily="2" charset="2"/>
              <a:buChar char="ü"/>
            </a:pPr>
            <a:r>
              <a:rPr lang="el-GR" sz="1800" dirty="0"/>
              <a:t>Ύπαρξη κειμένων, εικόνων &amp; βίντεο - Εύστοχη επιλογή των χρωματικών συνθέσεων</a:t>
            </a:r>
          </a:p>
          <a:p>
            <a:pPr>
              <a:buFont typeface="Wingdings" panose="05000000000000000000" pitchFamily="2" charset="2"/>
              <a:buChar char="ü"/>
            </a:pPr>
            <a:r>
              <a:rPr lang="el-GR" sz="1800" dirty="0"/>
              <a:t>Εύχρηστο ΕΥ – Εύστοχοι </a:t>
            </a:r>
            <a:r>
              <a:rPr lang="el-GR" sz="1800" dirty="0" err="1"/>
              <a:t>υπερσύνδεσμοι</a:t>
            </a:r>
            <a:r>
              <a:rPr lang="el-GR" sz="1800" dirty="0"/>
              <a:t> και κουμπιά πλοήγησης</a:t>
            </a:r>
          </a:p>
          <a:p>
            <a:pPr>
              <a:buFont typeface="Wingdings" panose="05000000000000000000" pitchFamily="2" charset="2"/>
              <a:buChar char="ü"/>
            </a:pPr>
            <a:r>
              <a:rPr lang="el-GR" sz="1800" dirty="0"/>
              <a:t>Το ΕΥ υποστηρίζει τον εκπαιδευόμενο στη μελέτη του</a:t>
            </a:r>
          </a:p>
          <a:p>
            <a:pPr>
              <a:buFont typeface="Wingdings" panose="05000000000000000000" pitchFamily="2" charset="2"/>
              <a:buChar char="ü"/>
            </a:pPr>
            <a:r>
              <a:rPr lang="el-GR" sz="1800" dirty="0"/>
              <a:t>Παροχή ευκαιριών για έκφραση απόψεων των χρηστών</a:t>
            </a:r>
          </a:p>
          <a:p>
            <a:pPr>
              <a:buFont typeface="Wingdings" panose="05000000000000000000" pitchFamily="2" charset="2"/>
              <a:buChar char="ü"/>
            </a:pPr>
            <a:r>
              <a:rPr lang="el-GR" sz="1800" dirty="0"/>
              <a:t>Παροχή δυνατοτήτων για </a:t>
            </a:r>
            <a:r>
              <a:rPr lang="el-GR" sz="1800" dirty="0" err="1"/>
              <a:t>αναστοχασμό</a:t>
            </a:r>
            <a:r>
              <a:rPr lang="el-GR" sz="1800" dirty="0"/>
              <a:t> και </a:t>
            </a:r>
            <a:r>
              <a:rPr lang="el-GR" sz="1800" dirty="0" err="1"/>
              <a:t>αυτοαξιόλογηση</a:t>
            </a:r>
            <a:endParaRPr lang="el-GR" sz="1800" dirty="0"/>
          </a:p>
          <a:p>
            <a:pPr>
              <a:buFont typeface="Wingdings" panose="05000000000000000000" pitchFamily="2" charset="2"/>
              <a:buChar char="ü"/>
            </a:pPr>
            <a:r>
              <a:rPr lang="el-GR" sz="1800" dirty="0"/>
              <a:t>Σκοπός &amp; προσδοκώμενα μαθησιακά αποτελέσματα διατυπωμένα με σαφήνεια</a:t>
            </a:r>
          </a:p>
        </p:txBody>
      </p:sp>
      <p:pic>
        <p:nvPicPr>
          <p:cNvPr id="4" name="Εικόνα 3">
            <a:extLst>
              <a:ext uri="{FF2B5EF4-FFF2-40B4-BE49-F238E27FC236}">
                <a16:creationId xmlns:a16="http://schemas.microsoft.com/office/drawing/2014/main" id="{05941C82-0438-4BF2-AE5F-B5523561E484}"/>
              </a:ext>
            </a:extLst>
          </p:cNvPr>
          <p:cNvPicPr>
            <a:picLocks noChangeAspect="1"/>
          </p:cNvPicPr>
          <p:nvPr/>
        </p:nvPicPr>
        <p:blipFill>
          <a:blip r:embed="rId2"/>
          <a:stretch>
            <a:fillRect/>
          </a:stretch>
        </p:blipFill>
        <p:spPr>
          <a:xfrm>
            <a:off x="1285839" y="2351760"/>
            <a:ext cx="9620322" cy="755970"/>
          </a:xfrm>
          <a:prstGeom prst="rect">
            <a:avLst/>
          </a:prstGeom>
        </p:spPr>
      </p:pic>
      <p:sp>
        <p:nvSpPr>
          <p:cNvPr id="5" name="TextBox 4">
            <a:extLst>
              <a:ext uri="{FF2B5EF4-FFF2-40B4-BE49-F238E27FC236}">
                <a16:creationId xmlns:a16="http://schemas.microsoft.com/office/drawing/2014/main" id="{12F1F835-D504-4BD9-98E6-DCAF0130F7EA}"/>
              </a:ext>
            </a:extLst>
          </p:cNvPr>
          <p:cNvSpPr txBox="1"/>
          <p:nvPr/>
        </p:nvSpPr>
        <p:spPr>
          <a:xfrm>
            <a:off x="1461247" y="2411499"/>
            <a:ext cx="9296400" cy="923330"/>
          </a:xfrm>
          <a:prstGeom prst="rect">
            <a:avLst/>
          </a:prstGeom>
          <a:noFill/>
        </p:spPr>
        <p:txBody>
          <a:bodyPr wrap="square" rtlCol="0">
            <a:spAutoFit/>
          </a:bodyPr>
          <a:lstStyle/>
          <a:p>
            <a:pPr algn="ctr"/>
            <a:r>
              <a:rPr lang="el-GR" dirty="0"/>
              <a:t>Ποια η αποτίμηση της κριτικής ομάδας των εκπαιδευτικών όσον αφορά το ΕΥ;</a:t>
            </a:r>
          </a:p>
          <a:p>
            <a:pPr algn="ctr"/>
            <a:r>
              <a:rPr lang="el-GR" dirty="0"/>
              <a:t>Ήταν το ΕΥ σχεδιασμένο σύμφωνα με τις αρχές της </a:t>
            </a:r>
            <a:r>
              <a:rPr lang="el-GR" dirty="0" err="1"/>
              <a:t>ΕξΑΕ</a:t>
            </a:r>
            <a:r>
              <a:rPr lang="el-GR" dirty="0"/>
              <a:t>;</a:t>
            </a:r>
          </a:p>
          <a:p>
            <a:endParaRPr lang="el-GR" dirty="0"/>
          </a:p>
        </p:txBody>
      </p:sp>
      <p:sp>
        <p:nvSpPr>
          <p:cNvPr id="6" name="Δεξί άγκιστρο 5">
            <a:extLst>
              <a:ext uri="{FF2B5EF4-FFF2-40B4-BE49-F238E27FC236}">
                <a16:creationId xmlns:a16="http://schemas.microsoft.com/office/drawing/2014/main" id="{BB38ADEE-395A-4E96-B54E-D51CF005DB9B}"/>
              </a:ext>
            </a:extLst>
          </p:cNvPr>
          <p:cNvSpPr/>
          <p:nvPr/>
        </p:nvSpPr>
        <p:spPr>
          <a:xfrm>
            <a:off x="8157886" y="3158504"/>
            <a:ext cx="259976" cy="30630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Οβάλ 6">
            <a:extLst>
              <a:ext uri="{FF2B5EF4-FFF2-40B4-BE49-F238E27FC236}">
                <a16:creationId xmlns:a16="http://schemas.microsoft.com/office/drawing/2014/main" id="{12D8F776-06A0-4A57-B7CA-F420784A97B8}"/>
              </a:ext>
            </a:extLst>
          </p:cNvPr>
          <p:cNvSpPr/>
          <p:nvPr/>
        </p:nvSpPr>
        <p:spPr>
          <a:xfrm>
            <a:off x="8776447" y="3783102"/>
            <a:ext cx="2653553" cy="1810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6855B58C-D605-44D4-BDAB-3AD901FFA20E}"/>
              </a:ext>
            </a:extLst>
          </p:cNvPr>
          <p:cNvSpPr txBox="1"/>
          <p:nvPr/>
        </p:nvSpPr>
        <p:spPr>
          <a:xfrm>
            <a:off x="9054353" y="4237802"/>
            <a:ext cx="2115670" cy="923330"/>
          </a:xfrm>
          <a:prstGeom prst="rect">
            <a:avLst/>
          </a:prstGeom>
          <a:noFill/>
        </p:spPr>
        <p:txBody>
          <a:bodyPr wrap="square" rtlCol="0">
            <a:spAutoFit/>
          </a:bodyPr>
          <a:lstStyle/>
          <a:p>
            <a:pPr algn="ctr"/>
            <a:r>
              <a:rPr lang="el-GR" dirty="0"/>
              <a:t>ΕΥ σχεδιασμένο σύμφωνα με τις αρχές της </a:t>
            </a:r>
            <a:r>
              <a:rPr lang="el-GR" dirty="0" err="1"/>
              <a:t>ΕξΑΕ</a:t>
            </a:r>
            <a:endParaRPr lang="el-GR" dirty="0"/>
          </a:p>
        </p:txBody>
      </p:sp>
    </p:spTree>
    <p:extLst>
      <p:ext uri="{BB962C8B-B14F-4D97-AF65-F5344CB8AC3E}">
        <p14:creationId xmlns:p14="http://schemas.microsoft.com/office/powerpoint/2010/main" val="242906050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771F3-7A80-44BB-A04C-0A3BB00CD9F6}"/>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(8/9)</a:t>
            </a:r>
            <a:br>
              <a:rPr lang="el-GR" sz="3100" dirty="0"/>
            </a:br>
            <a:r>
              <a:rPr lang="el-GR" sz="2900" b="1" dirty="0"/>
              <a:t>Ερευνητικό Ερώτημα </a:t>
            </a:r>
            <a:r>
              <a:rPr lang="el-GR" sz="2900" b="1" dirty="0" err="1"/>
              <a:t>5β</a:t>
            </a:r>
            <a:endParaRPr lang="el-GR" sz="2900" b="1" dirty="0"/>
          </a:p>
        </p:txBody>
      </p:sp>
      <p:sp>
        <p:nvSpPr>
          <p:cNvPr id="3" name="Θέση περιεχομένου 2">
            <a:extLst>
              <a:ext uri="{FF2B5EF4-FFF2-40B4-BE49-F238E27FC236}">
                <a16:creationId xmlns:a16="http://schemas.microsoft.com/office/drawing/2014/main" id="{21F29B5F-DDEE-4765-B340-1AE28C7CC0CC}"/>
              </a:ext>
            </a:extLst>
          </p:cNvPr>
          <p:cNvSpPr>
            <a:spLocks noGrp="1"/>
          </p:cNvSpPr>
          <p:nvPr>
            <p:ph idx="1"/>
          </p:nvPr>
        </p:nvSpPr>
        <p:spPr>
          <a:xfrm>
            <a:off x="1295402" y="3112741"/>
            <a:ext cx="9601196" cy="3318936"/>
          </a:xfrm>
        </p:spPr>
        <p:txBody>
          <a:bodyPr>
            <a:normAutofit fontScale="77500" lnSpcReduction="20000"/>
          </a:bodyPr>
          <a:lstStyle/>
          <a:p>
            <a:pPr>
              <a:buFont typeface="Wingdings" panose="05000000000000000000" pitchFamily="2" charset="2"/>
              <a:buChar char="ü"/>
            </a:pPr>
            <a:r>
              <a:rPr lang="el-GR" sz="1900" dirty="0"/>
              <a:t>Υπάρχει συνδυασμός εικόνας – κειμένου - η χρήση των εικόνων συντελούσε στην κατανόηση του γνωστικού αντικειμένου</a:t>
            </a:r>
          </a:p>
          <a:p>
            <a:pPr>
              <a:buFont typeface="Wingdings" panose="05000000000000000000" pitchFamily="2" charset="2"/>
              <a:buChar char="ü"/>
            </a:pPr>
            <a:r>
              <a:rPr lang="el-GR" sz="1900" dirty="0"/>
              <a:t>Υπήρχαν αφηγηματικά στοιχεία</a:t>
            </a:r>
          </a:p>
          <a:p>
            <a:pPr>
              <a:buFont typeface="Wingdings" panose="05000000000000000000" pitchFamily="2" charset="2"/>
              <a:buChar char="ü"/>
            </a:pPr>
            <a:r>
              <a:rPr lang="el-GR" sz="1900" dirty="0"/>
              <a:t>Δεν εντοπίστηκαν μη σχετικές πληροφορίες με το γνωστικό αντικείμενο</a:t>
            </a:r>
          </a:p>
          <a:p>
            <a:pPr>
              <a:buFont typeface="Wingdings" panose="05000000000000000000" pitchFamily="2" charset="2"/>
              <a:buChar char="ü"/>
            </a:pPr>
            <a:r>
              <a:rPr lang="el-GR" sz="1900" dirty="0"/>
              <a:t>Γίνεται χρήση β΄ ενικού προσώπου - κατανοητή, απλή και φιλική γλώσσα </a:t>
            </a:r>
          </a:p>
          <a:p>
            <a:pPr>
              <a:buFont typeface="Wingdings" panose="05000000000000000000" pitchFamily="2" charset="2"/>
              <a:buChar char="ü"/>
            </a:pPr>
            <a:r>
              <a:rPr lang="el-GR" sz="1900" dirty="0"/>
              <a:t>Εντοπίστηκαν </a:t>
            </a:r>
            <a:r>
              <a:rPr lang="el-GR" sz="1900" dirty="0" err="1"/>
              <a:t>διαδραστικές</a:t>
            </a:r>
            <a:r>
              <a:rPr lang="el-GR" sz="1900" dirty="0"/>
              <a:t> δραστηριότητες</a:t>
            </a:r>
          </a:p>
          <a:p>
            <a:pPr>
              <a:buFont typeface="Wingdings" panose="05000000000000000000" pitchFamily="2" charset="2"/>
              <a:buChar char="ü"/>
            </a:pPr>
            <a:r>
              <a:rPr lang="el-GR" sz="1900" dirty="0"/>
              <a:t>Πραγματοποιείται ηχητική παρουσίαση του γνωστικού αντικειμένου</a:t>
            </a:r>
          </a:p>
          <a:p>
            <a:pPr>
              <a:buFont typeface="Wingdings" panose="05000000000000000000" pitchFamily="2" charset="2"/>
              <a:buChar char="ü"/>
            </a:pPr>
            <a:r>
              <a:rPr lang="el-GR" sz="1900" dirty="0"/>
              <a:t>Ο χαρακτήρας </a:t>
            </a:r>
            <a:r>
              <a:rPr lang="en-US" sz="1900" dirty="0"/>
              <a:t>avatar</a:t>
            </a:r>
            <a:r>
              <a:rPr lang="el-GR" sz="1900" dirty="0"/>
              <a:t> ενισχύει τη μαθησιακή διαδικασία</a:t>
            </a:r>
          </a:p>
          <a:p>
            <a:pPr>
              <a:buFont typeface="Wingdings" panose="05000000000000000000" pitchFamily="2" charset="2"/>
              <a:buChar char="ü"/>
            </a:pPr>
            <a:r>
              <a:rPr lang="el-GR" sz="1900" dirty="0"/>
              <a:t>Παρουσιάζεται τμηματικά το γνωστικό αντικείμενο - δεν υπάρχουν μακροσκελή κείμενα</a:t>
            </a:r>
          </a:p>
          <a:p>
            <a:pPr>
              <a:buFont typeface="Wingdings" panose="05000000000000000000" pitchFamily="2" charset="2"/>
              <a:buChar char="ü"/>
            </a:pPr>
            <a:r>
              <a:rPr lang="el-GR" sz="1900" dirty="0"/>
              <a:t>Σαφείς και επαρκείς οδηγίες - έμφαση στις σημαντικές πληροφορίες</a:t>
            </a:r>
          </a:p>
          <a:p>
            <a:pPr lvl="1">
              <a:buFont typeface="Wingdings" panose="05000000000000000000" pitchFamily="2" charset="2"/>
              <a:buChar char="Ø"/>
            </a:pPr>
            <a:r>
              <a:rPr lang="el-GR" sz="1900" dirty="0"/>
              <a:t>Δεν εντοπίστηκαν εισαγωγικές δραστηριότητες</a:t>
            </a:r>
          </a:p>
          <a:p>
            <a:pPr>
              <a:buFont typeface="Wingdings" panose="05000000000000000000" pitchFamily="2" charset="2"/>
              <a:buChar char="ü"/>
            </a:pPr>
            <a:endParaRPr lang="el-GR" sz="1900" dirty="0"/>
          </a:p>
          <a:p>
            <a:pPr>
              <a:buFont typeface="Wingdings" panose="05000000000000000000" pitchFamily="2" charset="2"/>
              <a:buChar char="ü"/>
            </a:pPr>
            <a:endParaRPr lang="el-GR" sz="1900" dirty="0"/>
          </a:p>
          <a:p>
            <a:pPr algn="just">
              <a:buFont typeface="Wingdings" panose="05000000000000000000" pitchFamily="2" charset="2"/>
              <a:buChar char="ü"/>
            </a:pPr>
            <a:endParaRPr lang="el-GR" sz="1800" dirty="0"/>
          </a:p>
        </p:txBody>
      </p:sp>
      <p:pic>
        <p:nvPicPr>
          <p:cNvPr id="5" name="Εικόνα 4">
            <a:extLst>
              <a:ext uri="{FF2B5EF4-FFF2-40B4-BE49-F238E27FC236}">
                <a16:creationId xmlns:a16="http://schemas.microsoft.com/office/drawing/2014/main" id="{FB10AD27-EA7D-4A66-9EB9-EDBB10591452}"/>
              </a:ext>
            </a:extLst>
          </p:cNvPr>
          <p:cNvPicPr>
            <a:picLocks noChangeAspect="1"/>
          </p:cNvPicPr>
          <p:nvPr/>
        </p:nvPicPr>
        <p:blipFill>
          <a:blip r:embed="rId2"/>
          <a:stretch>
            <a:fillRect/>
          </a:stretch>
        </p:blipFill>
        <p:spPr>
          <a:xfrm>
            <a:off x="1285839" y="2235224"/>
            <a:ext cx="9620322" cy="755970"/>
          </a:xfrm>
          <a:prstGeom prst="rect">
            <a:avLst/>
          </a:prstGeom>
        </p:spPr>
      </p:pic>
      <p:sp>
        <p:nvSpPr>
          <p:cNvPr id="6" name="TextBox 5">
            <a:extLst>
              <a:ext uri="{FF2B5EF4-FFF2-40B4-BE49-F238E27FC236}">
                <a16:creationId xmlns:a16="http://schemas.microsoft.com/office/drawing/2014/main" id="{9D26B98B-6D9F-422B-ACAD-A03A863BDEC4}"/>
              </a:ext>
            </a:extLst>
          </p:cNvPr>
          <p:cNvSpPr txBox="1"/>
          <p:nvPr/>
        </p:nvSpPr>
        <p:spPr>
          <a:xfrm>
            <a:off x="1461247" y="2241179"/>
            <a:ext cx="9296400" cy="923330"/>
          </a:xfrm>
          <a:prstGeom prst="rect">
            <a:avLst/>
          </a:prstGeom>
          <a:noFill/>
        </p:spPr>
        <p:txBody>
          <a:bodyPr wrap="square" rtlCol="0">
            <a:spAutoFit/>
          </a:bodyPr>
          <a:lstStyle/>
          <a:p>
            <a:pPr algn="ctr"/>
            <a:r>
              <a:rPr lang="el-GR" dirty="0"/>
              <a:t>Ποια η αποτίμηση της κριτικής ομάδας των εκπαιδευτικών όσον αφορά το ΕΥ;</a:t>
            </a:r>
          </a:p>
          <a:p>
            <a:pPr algn="ctr"/>
            <a:r>
              <a:rPr lang="el-GR" dirty="0"/>
              <a:t>Ήταν το ΕΥ σχεδιασμένο σύμφωνα με τις αρχές της </a:t>
            </a:r>
            <a:r>
              <a:rPr lang="el-GR" dirty="0" err="1"/>
              <a:t>πολυμεσικής</a:t>
            </a:r>
            <a:r>
              <a:rPr lang="el-GR" dirty="0"/>
              <a:t> μάθησης;</a:t>
            </a:r>
          </a:p>
          <a:p>
            <a:endParaRPr lang="el-GR" dirty="0"/>
          </a:p>
        </p:txBody>
      </p:sp>
    </p:spTree>
    <p:extLst>
      <p:ext uri="{BB962C8B-B14F-4D97-AF65-F5344CB8AC3E}">
        <p14:creationId xmlns:p14="http://schemas.microsoft.com/office/powerpoint/2010/main" val="170142576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DB63F5-51DF-4EB0-8D73-6844C099E27C}"/>
              </a:ext>
            </a:extLst>
          </p:cNvPr>
          <p:cNvSpPr>
            <a:spLocks noGrp="1"/>
          </p:cNvSpPr>
          <p:nvPr>
            <p:ph type="title"/>
          </p:nvPr>
        </p:nvSpPr>
        <p:spPr/>
        <p:txBody>
          <a:bodyPr>
            <a:normAutofit fontScale="90000"/>
          </a:bodyPr>
          <a:lstStyle/>
          <a:p>
            <a:r>
              <a:rPr lang="el-GR" sz="3100" dirty="0"/>
              <a:t>Μέρος Ε΄: Συμπεράσματα &amp; Προτάσεις για Μελλοντικές Έρευνες</a:t>
            </a:r>
            <a:br>
              <a:rPr lang="el-GR" sz="3100" dirty="0"/>
            </a:br>
            <a:r>
              <a:rPr lang="el-GR" sz="3100" dirty="0"/>
              <a:t>(9/9)</a:t>
            </a:r>
            <a:br>
              <a:rPr lang="el-GR" sz="3100" dirty="0"/>
            </a:br>
            <a:r>
              <a:rPr lang="el-GR" sz="2900" b="1" dirty="0"/>
              <a:t>Προτάσεις για Μελλοντικές Έρευνες</a:t>
            </a:r>
          </a:p>
        </p:txBody>
      </p:sp>
      <p:sp>
        <p:nvSpPr>
          <p:cNvPr id="3" name="Θέση περιεχομένου 2">
            <a:extLst>
              <a:ext uri="{FF2B5EF4-FFF2-40B4-BE49-F238E27FC236}">
                <a16:creationId xmlns:a16="http://schemas.microsoft.com/office/drawing/2014/main" id="{F7A6343A-C072-4353-A825-389B9DE3ACF2}"/>
              </a:ext>
            </a:extLst>
          </p:cNvPr>
          <p:cNvSpPr>
            <a:spLocks noGrp="1"/>
          </p:cNvSpPr>
          <p:nvPr>
            <p:ph idx="1"/>
          </p:nvPr>
        </p:nvSpPr>
        <p:spPr>
          <a:xfrm>
            <a:off x="1295401" y="2628652"/>
            <a:ext cx="9601196" cy="3592856"/>
          </a:xfrm>
        </p:spPr>
        <p:txBody>
          <a:bodyPr>
            <a:normAutofit fontScale="70000" lnSpcReduction="20000"/>
          </a:bodyPr>
          <a:lstStyle/>
          <a:p>
            <a:pPr algn="just">
              <a:buFont typeface="Wingdings" panose="05000000000000000000" pitchFamily="2" charset="2"/>
              <a:buChar char="ü"/>
            </a:pPr>
            <a:r>
              <a:rPr lang="el-GR" dirty="0"/>
              <a:t>Θα ήταν ιδιαίτερα προσοδοφόρα και βοηθητική για την τέλεση του εκπαιδευτικού τους έργου η ύπαρξη ενός επιμορφωτικού προγράμματος με θέμα τη Συμπερίληψη που να απευθύνεται σε όλους τους εκπαιδευτικούς πρωτοβάθμιας εκπαίδευσης.</a:t>
            </a:r>
          </a:p>
          <a:p>
            <a:pPr algn="just">
              <a:buFont typeface="Wingdings" panose="05000000000000000000" pitchFamily="2" charset="2"/>
              <a:buChar char="ü"/>
            </a:pPr>
            <a:r>
              <a:rPr lang="el-GR" dirty="0"/>
              <a:t>Με βάση το συγκεκριμένο ΕΥ θα μπορούσαν να πραγματοποιηθούν κάποιες ουσιαστικές αλλαγές και να διεξαχθεί περεταίρω έρευνα με σκοπό να εξετασθεί κατά πόσο ωφελούνται οι εκπαιδευτικοί από την ενασχόλησή τους με το εν λόγω γνωστικό αντικείμενο.</a:t>
            </a:r>
          </a:p>
          <a:p>
            <a:pPr lvl="1" algn="just">
              <a:buFont typeface="Wingdings" panose="05000000000000000000" pitchFamily="2" charset="2"/>
              <a:buChar char="Ø"/>
            </a:pPr>
            <a:r>
              <a:rPr lang="el-GR" dirty="0"/>
              <a:t>Εμπλουτισμός του ΕΥ με επιπλέον δραστηριότητες και βίντεο που να προβάλλουν την πρακτική εφαρμογή όσων διδάσκονται</a:t>
            </a:r>
          </a:p>
          <a:p>
            <a:pPr lvl="1" algn="just">
              <a:buFont typeface="Wingdings" panose="05000000000000000000" pitchFamily="2" charset="2"/>
              <a:buChar char="Ø"/>
            </a:pPr>
            <a:r>
              <a:rPr lang="el-GR" dirty="0"/>
              <a:t>Συνδυασμός με διά ζώσης συναντήσεις</a:t>
            </a:r>
          </a:p>
          <a:p>
            <a:pPr lvl="1" algn="just">
              <a:buFont typeface="Wingdings" panose="05000000000000000000" pitchFamily="2" charset="2"/>
              <a:buChar char="Ø"/>
            </a:pPr>
            <a:r>
              <a:rPr lang="el-GR" dirty="0"/>
              <a:t>Παροχή περισσότερου χρόνου στους διδασκόμενους για την αλληλεπίδρασή τους με το ΕΥ, ώστε να έχουν τη δυνατότητα να το μελετήσουν σε βάθος και να κατακτήσουν εξ ολοκλήρου τη νέα γνώση. </a:t>
            </a:r>
          </a:p>
          <a:p>
            <a:pPr algn="just">
              <a:buFont typeface="Wingdings" panose="05000000000000000000" pitchFamily="2" charset="2"/>
              <a:buChar char="ü"/>
            </a:pPr>
            <a:r>
              <a:rPr lang="el-GR" dirty="0"/>
              <a:t>Τέλος, θα ήταν ιδιαίτερα ενδιαφέρον εάν με τη χρήση του πλέον τροποποιημένου ΕΥ, πραγματοποιούταν μία </a:t>
            </a:r>
            <a:r>
              <a:rPr lang="el-GR" b="1" dirty="0"/>
              <a:t>έρευνα δράσης</a:t>
            </a:r>
            <a:r>
              <a:rPr lang="el-GR" dirty="0"/>
              <a:t>. Σκοπός θα ήταν η </a:t>
            </a:r>
            <a:r>
              <a:rPr lang="el-GR" b="1" dirty="0"/>
              <a:t>εφαρμογή</a:t>
            </a:r>
            <a:r>
              <a:rPr lang="el-GR" dirty="0"/>
              <a:t> και η ενδεχόμενη </a:t>
            </a:r>
            <a:r>
              <a:rPr lang="el-GR" b="1" dirty="0"/>
              <a:t>αλλαγή των εφαρμοζόμενων πρακτικών </a:t>
            </a:r>
            <a:r>
              <a:rPr lang="el-GR" dirty="0"/>
              <a:t>καθώς και η </a:t>
            </a:r>
            <a:r>
              <a:rPr lang="el-GR" b="1" dirty="0"/>
              <a:t>εξαγωγή συμπερασμάτων</a:t>
            </a:r>
            <a:r>
              <a:rPr lang="el-GR" dirty="0"/>
              <a:t>, ικανών να ωφελήσουν κάθε μέλος της εκπαιδευτικής κοινότητας.</a:t>
            </a:r>
          </a:p>
        </p:txBody>
      </p:sp>
    </p:spTree>
    <p:extLst>
      <p:ext uri="{BB962C8B-B14F-4D97-AF65-F5344CB8AC3E}">
        <p14:creationId xmlns:p14="http://schemas.microsoft.com/office/powerpoint/2010/main" val="160955542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AC8B7F-046A-44D6-B2D9-705173751970}"/>
              </a:ext>
            </a:extLst>
          </p:cNvPr>
          <p:cNvSpPr txBox="1"/>
          <p:nvPr/>
        </p:nvSpPr>
        <p:spPr>
          <a:xfrm>
            <a:off x="1219200" y="2552700"/>
            <a:ext cx="9591675" cy="523220"/>
          </a:xfrm>
          <a:prstGeom prst="rect">
            <a:avLst/>
          </a:prstGeom>
          <a:noFill/>
        </p:spPr>
        <p:txBody>
          <a:bodyPr wrap="square" rtlCol="0">
            <a:spAutoFit/>
          </a:bodyPr>
          <a:lstStyle/>
          <a:p>
            <a:pPr algn="ctr"/>
            <a:r>
              <a:rPr lang="el-GR" sz="2800" b="1" dirty="0">
                <a:solidFill>
                  <a:schemeClr val="accent1">
                    <a:lumMod val="75000"/>
                  </a:schemeClr>
                </a:solidFill>
              </a:rPr>
              <a:t>Σας ευχαριστώ για την προσοχή σας!</a:t>
            </a:r>
          </a:p>
        </p:txBody>
      </p:sp>
    </p:spTree>
    <p:extLst>
      <p:ext uri="{BB962C8B-B14F-4D97-AF65-F5344CB8AC3E}">
        <p14:creationId xmlns:p14="http://schemas.microsoft.com/office/powerpoint/2010/main" val="14360123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AF099C-EFE8-44C5-B687-0F0CCB0873F6}"/>
              </a:ext>
            </a:extLst>
          </p:cNvPr>
          <p:cNvSpPr>
            <a:spLocks noGrp="1"/>
          </p:cNvSpPr>
          <p:nvPr>
            <p:ph type="title"/>
          </p:nvPr>
        </p:nvSpPr>
        <p:spPr/>
        <p:txBody>
          <a:bodyPr>
            <a:normAutofit/>
          </a:bodyPr>
          <a:lstStyle/>
          <a:p>
            <a:r>
              <a:rPr lang="el-GR" sz="4000" dirty="0"/>
              <a:t>Ερευνητικά Ερωτήματα (2/2)</a:t>
            </a:r>
          </a:p>
        </p:txBody>
      </p:sp>
      <p:sp>
        <p:nvSpPr>
          <p:cNvPr id="3" name="Θέση περιεχομένου 2">
            <a:extLst>
              <a:ext uri="{FF2B5EF4-FFF2-40B4-BE49-F238E27FC236}">
                <a16:creationId xmlns:a16="http://schemas.microsoft.com/office/drawing/2014/main" id="{8F45A63E-051E-4218-A007-DBC595F02E3D}"/>
              </a:ext>
            </a:extLst>
          </p:cNvPr>
          <p:cNvSpPr>
            <a:spLocks noGrp="1"/>
          </p:cNvSpPr>
          <p:nvPr>
            <p:ph idx="1"/>
          </p:nvPr>
        </p:nvSpPr>
        <p:spPr>
          <a:xfrm>
            <a:off x="1295402" y="3103779"/>
            <a:ext cx="9601196" cy="3318936"/>
          </a:xfrm>
        </p:spPr>
        <p:txBody>
          <a:bodyPr/>
          <a:lstStyle/>
          <a:p>
            <a:pPr marL="0" indent="0" algn="just">
              <a:buNone/>
            </a:pPr>
            <a:r>
              <a:rPr lang="el-GR" b="1" dirty="0">
                <a:solidFill>
                  <a:srgbClr val="92D050"/>
                </a:solidFill>
              </a:rPr>
              <a:t>4</a:t>
            </a:r>
            <a:r>
              <a:rPr lang="el-GR" dirty="0">
                <a:solidFill>
                  <a:schemeClr val="accent1"/>
                </a:solidFill>
              </a:rPr>
              <a:t>.</a:t>
            </a:r>
            <a:r>
              <a:rPr lang="el-GR" dirty="0"/>
              <a:t> </a:t>
            </a:r>
            <a:r>
              <a:rPr lang="el-GR" sz="2000" dirty="0"/>
              <a:t>Προέκυψαν δυσκολίες κατά τη διάρκεια της μελέτης του ΕΥ; Αν ναι, ποιες ήταν αυτές και σε ποιο βαθμό εμπόδισαν τη μαθησιακή διαδικασία;</a:t>
            </a:r>
            <a:endParaRPr lang="el-GR" sz="2000" b="1" dirty="0">
              <a:solidFill>
                <a:srgbClr val="92D050"/>
              </a:solidFill>
            </a:endParaRPr>
          </a:p>
          <a:p>
            <a:pPr marL="0" lvl="0" indent="0" algn="just">
              <a:buNone/>
            </a:pPr>
            <a:r>
              <a:rPr lang="el-GR" sz="2000" b="1" dirty="0">
                <a:solidFill>
                  <a:schemeClr val="accent1"/>
                </a:solidFill>
              </a:rPr>
              <a:t>5</a:t>
            </a:r>
            <a:r>
              <a:rPr lang="el-GR" sz="2000" dirty="0"/>
              <a:t>. Ποια η αποτίμηση της κριτικής ομάδας των εκπαιδευτικών όσον αφορά το ΕΥ;</a:t>
            </a:r>
          </a:p>
          <a:p>
            <a:pPr marL="0" indent="0" algn="just">
              <a:buNone/>
            </a:pPr>
            <a:r>
              <a:rPr lang="el-GR" sz="2000" b="1" dirty="0" err="1">
                <a:solidFill>
                  <a:srgbClr val="92D050"/>
                </a:solidFill>
              </a:rPr>
              <a:t>5α</a:t>
            </a:r>
            <a:r>
              <a:rPr lang="el-GR" sz="2000" dirty="0"/>
              <a:t>. Ήταν το ΕΥ σχεδιασμένο σύμφωνα με τις αρχές της </a:t>
            </a:r>
            <a:r>
              <a:rPr lang="el-GR" sz="2000" dirty="0" err="1"/>
              <a:t>ΕξΑΕ</a:t>
            </a:r>
            <a:r>
              <a:rPr lang="el-GR" sz="2000" dirty="0"/>
              <a:t>;</a:t>
            </a:r>
          </a:p>
          <a:p>
            <a:pPr marL="0" indent="0" algn="just">
              <a:buNone/>
            </a:pPr>
            <a:r>
              <a:rPr lang="el-GR" sz="2000" b="1" dirty="0" err="1">
                <a:solidFill>
                  <a:schemeClr val="accent1"/>
                </a:solidFill>
              </a:rPr>
              <a:t>5β</a:t>
            </a:r>
            <a:r>
              <a:rPr lang="el-GR" sz="2000" dirty="0">
                <a:solidFill>
                  <a:schemeClr val="accent1"/>
                </a:solidFill>
              </a:rPr>
              <a:t>.</a:t>
            </a:r>
            <a:r>
              <a:rPr lang="el-GR" sz="2000" dirty="0"/>
              <a:t> Ήταν το ΕΥ σχεδιασμένο σύμφωνα με τις αρχές της </a:t>
            </a:r>
            <a:r>
              <a:rPr lang="el-GR" sz="2000" dirty="0" err="1"/>
              <a:t>πολυμεσικής</a:t>
            </a:r>
            <a:r>
              <a:rPr lang="el-GR" sz="2000" dirty="0"/>
              <a:t> μάθησης;</a:t>
            </a:r>
          </a:p>
          <a:p>
            <a:endParaRPr lang="el-GR" dirty="0"/>
          </a:p>
        </p:txBody>
      </p:sp>
    </p:spTree>
    <p:extLst>
      <p:ext uri="{BB962C8B-B14F-4D97-AF65-F5344CB8AC3E}">
        <p14:creationId xmlns:p14="http://schemas.microsoft.com/office/powerpoint/2010/main" val="13168218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452A43-DED8-44A2-9C78-E7C72B2692CE}"/>
              </a:ext>
            </a:extLst>
          </p:cNvPr>
          <p:cNvSpPr>
            <a:spLocks noGrp="1"/>
          </p:cNvSpPr>
          <p:nvPr>
            <p:ph type="title"/>
          </p:nvPr>
        </p:nvSpPr>
        <p:spPr/>
        <p:txBody>
          <a:bodyPr>
            <a:normAutofit/>
          </a:bodyPr>
          <a:lstStyle/>
          <a:p>
            <a:r>
              <a:rPr lang="el-GR" sz="4000" dirty="0"/>
              <a:t>Δομή της Εργασίας</a:t>
            </a:r>
          </a:p>
        </p:txBody>
      </p:sp>
      <p:sp>
        <p:nvSpPr>
          <p:cNvPr id="3" name="Θέση περιεχομένου 2">
            <a:extLst>
              <a:ext uri="{FF2B5EF4-FFF2-40B4-BE49-F238E27FC236}">
                <a16:creationId xmlns:a16="http://schemas.microsoft.com/office/drawing/2014/main" id="{65180DF6-ECCF-4658-869C-04C357119821}"/>
              </a:ext>
            </a:extLst>
          </p:cNvPr>
          <p:cNvSpPr>
            <a:spLocks noGrp="1"/>
          </p:cNvSpPr>
          <p:nvPr>
            <p:ph idx="1"/>
          </p:nvPr>
        </p:nvSpPr>
        <p:spPr/>
        <p:txBody>
          <a:bodyPr>
            <a:normAutofit fontScale="77500" lnSpcReduction="20000"/>
          </a:bodyPr>
          <a:lstStyle/>
          <a:p>
            <a:r>
              <a:rPr lang="el-GR" dirty="0"/>
              <a:t>Μέρος Α΄: Θεωρητικό Πλαίσιο</a:t>
            </a:r>
          </a:p>
          <a:p>
            <a:pPr marL="0" indent="0">
              <a:buNone/>
            </a:pPr>
            <a:endParaRPr lang="el-GR" dirty="0"/>
          </a:p>
          <a:p>
            <a:r>
              <a:rPr lang="el-GR" dirty="0"/>
              <a:t>Μέρος Β΄: Σχεδιασμός Εκπαιδευτικού Υλικού</a:t>
            </a:r>
          </a:p>
          <a:p>
            <a:pPr marL="0" indent="0">
              <a:buNone/>
            </a:pPr>
            <a:endParaRPr lang="el-GR" dirty="0"/>
          </a:p>
          <a:p>
            <a:r>
              <a:rPr lang="el-GR" dirty="0"/>
              <a:t>Μέρος Γ΄: Μεθοδολογία Έρευνας</a:t>
            </a:r>
          </a:p>
          <a:p>
            <a:pPr marL="0" indent="0">
              <a:buNone/>
            </a:pPr>
            <a:endParaRPr lang="el-GR" dirty="0"/>
          </a:p>
          <a:p>
            <a:r>
              <a:rPr lang="el-GR" dirty="0"/>
              <a:t>Μέρος Δ΄: Παρουσίαση Αποτελεσμάτων</a:t>
            </a:r>
          </a:p>
          <a:p>
            <a:pPr marL="0" indent="0">
              <a:buNone/>
            </a:pPr>
            <a:endParaRPr lang="en-US" dirty="0"/>
          </a:p>
          <a:p>
            <a:r>
              <a:rPr lang="el-GR" dirty="0"/>
              <a:t>Μέρος Ε΄: Συμπεράσματα</a:t>
            </a:r>
            <a:r>
              <a:rPr lang="en-US" dirty="0"/>
              <a:t> </a:t>
            </a:r>
            <a:r>
              <a:rPr lang="el-GR"/>
              <a:t>&amp; Προτάσεις για Μελλοντικές Έρευνες</a:t>
            </a:r>
            <a:endParaRPr lang="el-GR" dirty="0"/>
          </a:p>
        </p:txBody>
      </p:sp>
    </p:spTree>
    <p:extLst>
      <p:ext uri="{BB962C8B-B14F-4D97-AF65-F5344CB8AC3E}">
        <p14:creationId xmlns:p14="http://schemas.microsoft.com/office/powerpoint/2010/main" val="14516565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A93-B0F7-4873-8567-74525F52F0C9}"/>
              </a:ext>
            </a:extLst>
          </p:cNvPr>
          <p:cNvSpPr>
            <a:spLocks noGrp="1"/>
          </p:cNvSpPr>
          <p:nvPr>
            <p:ph type="title"/>
          </p:nvPr>
        </p:nvSpPr>
        <p:spPr/>
        <p:txBody>
          <a:bodyPr>
            <a:normAutofit/>
          </a:bodyPr>
          <a:lstStyle/>
          <a:p>
            <a:r>
              <a:rPr lang="el-GR" sz="4000" dirty="0"/>
              <a:t>Μέρος Α΄: Θεωρητικό Πλαίσιο (1/4)</a:t>
            </a:r>
          </a:p>
        </p:txBody>
      </p:sp>
      <p:sp>
        <p:nvSpPr>
          <p:cNvPr id="3" name="Θέση περιεχομένου 2">
            <a:extLst>
              <a:ext uri="{FF2B5EF4-FFF2-40B4-BE49-F238E27FC236}">
                <a16:creationId xmlns:a16="http://schemas.microsoft.com/office/drawing/2014/main" id="{F8A0CC52-C083-4679-A471-C4F58531BA2A}"/>
              </a:ext>
            </a:extLst>
          </p:cNvPr>
          <p:cNvSpPr>
            <a:spLocks noGrp="1"/>
          </p:cNvSpPr>
          <p:nvPr>
            <p:ph idx="1"/>
          </p:nvPr>
        </p:nvSpPr>
        <p:spPr/>
        <p:txBody>
          <a:bodyPr/>
          <a:lstStyle/>
          <a:p>
            <a:r>
              <a:rPr lang="el-GR" dirty="0"/>
              <a:t>Εξ αποστάσεως εκπαίδευση</a:t>
            </a:r>
          </a:p>
          <a:p>
            <a:endParaRPr lang="el-GR" dirty="0"/>
          </a:p>
          <a:p>
            <a:r>
              <a:rPr lang="el-GR" dirty="0"/>
              <a:t>Εκπαίδευση Ενηλίκων</a:t>
            </a:r>
          </a:p>
          <a:p>
            <a:endParaRPr lang="el-GR" dirty="0"/>
          </a:p>
          <a:p>
            <a:r>
              <a:rPr lang="el-GR" dirty="0"/>
              <a:t>Η Παιδαγωγική της Συμπερίληψης</a:t>
            </a:r>
          </a:p>
        </p:txBody>
      </p:sp>
    </p:spTree>
    <p:extLst>
      <p:ext uri="{BB962C8B-B14F-4D97-AF65-F5344CB8AC3E}">
        <p14:creationId xmlns:p14="http://schemas.microsoft.com/office/powerpoint/2010/main" val="20112993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C49F80-3EF7-44BA-ACC4-75F6C85FA2A3}"/>
              </a:ext>
            </a:extLst>
          </p:cNvPr>
          <p:cNvSpPr>
            <a:spLocks noGrp="1"/>
          </p:cNvSpPr>
          <p:nvPr>
            <p:ph type="title"/>
          </p:nvPr>
        </p:nvSpPr>
        <p:spPr/>
        <p:txBody>
          <a:bodyPr>
            <a:normAutofit/>
          </a:bodyPr>
          <a:lstStyle/>
          <a:p>
            <a:r>
              <a:rPr lang="el-GR" sz="4000" dirty="0"/>
              <a:t>Μέρος Α΄: Θεωρητικό Πλαίσιο (</a:t>
            </a:r>
            <a:r>
              <a:rPr lang="en-US" sz="4000" dirty="0"/>
              <a:t>2</a:t>
            </a:r>
            <a:r>
              <a:rPr lang="el-GR" sz="4000" dirty="0"/>
              <a:t>/4)</a:t>
            </a:r>
          </a:p>
        </p:txBody>
      </p:sp>
      <p:sp>
        <p:nvSpPr>
          <p:cNvPr id="3" name="Θέση περιεχομένου 2">
            <a:extLst>
              <a:ext uri="{FF2B5EF4-FFF2-40B4-BE49-F238E27FC236}">
                <a16:creationId xmlns:a16="http://schemas.microsoft.com/office/drawing/2014/main" id="{24FB656B-C838-4C34-A905-FA7BE25FF71C}"/>
              </a:ext>
            </a:extLst>
          </p:cNvPr>
          <p:cNvSpPr>
            <a:spLocks noGrp="1"/>
          </p:cNvSpPr>
          <p:nvPr>
            <p:ph sz="half" idx="1"/>
          </p:nvPr>
        </p:nvSpPr>
        <p:spPr/>
        <p:txBody>
          <a:bodyPr/>
          <a:lstStyle/>
          <a:p>
            <a:pPr marL="0" indent="0" algn="ctr">
              <a:buNone/>
            </a:pPr>
            <a:endParaRPr lang="en-US" dirty="0"/>
          </a:p>
          <a:p>
            <a:pPr marL="0" indent="0" algn="ctr">
              <a:buNone/>
            </a:pPr>
            <a:r>
              <a:rPr lang="el-GR" b="1" dirty="0"/>
              <a:t>Εξ αποστάσεως εκπαίδευση</a:t>
            </a:r>
            <a:endParaRPr lang="en-US" b="1" dirty="0"/>
          </a:p>
          <a:p>
            <a:pPr marL="0" indent="0" algn="ctr">
              <a:buNone/>
            </a:pPr>
            <a:endParaRPr lang="el-GR" dirty="0"/>
          </a:p>
          <a:p>
            <a:pPr marL="0" indent="0">
              <a:buNone/>
            </a:pPr>
            <a:endParaRPr lang="el-GR" dirty="0"/>
          </a:p>
        </p:txBody>
      </p:sp>
      <p:pic>
        <p:nvPicPr>
          <p:cNvPr id="6" name="Θέση περιεχομένου 5">
            <a:extLst>
              <a:ext uri="{FF2B5EF4-FFF2-40B4-BE49-F238E27FC236}">
                <a16:creationId xmlns:a16="http://schemas.microsoft.com/office/drawing/2014/main" id="{507F771C-6E7E-49F4-A2F7-EE7C5520C0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24912" y="3752626"/>
            <a:ext cx="1865376" cy="1267968"/>
          </a:xfrm>
        </p:spPr>
      </p:pic>
      <p:sp>
        <p:nvSpPr>
          <p:cNvPr id="7" name="TextBox 6">
            <a:extLst>
              <a:ext uri="{FF2B5EF4-FFF2-40B4-BE49-F238E27FC236}">
                <a16:creationId xmlns:a16="http://schemas.microsoft.com/office/drawing/2014/main" id="{818EB9C1-B1D5-4A17-A900-A2E04B4F981C}"/>
              </a:ext>
            </a:extLst>
          </p:cNvPr>
          <p:cNvSpPr txBox="1"/>
          <p:nvPr/>
        </p:nvSpPr>
        <p:spPr>
          <a:xfrm>
            <a:off x="6096000" y="3164539"/>
            <a:ext cx="4589929" cy="2215991"/>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l-GR" sz="2000" dirty="0"/>
              <a:t>Εννοιολογική Θεώρηση της </a:t>
            </a:r>
            <a:r>
              <a:rPr lang="el-GR" sz="2000" dirty="0" err="1"/>
              <a:t>ΕξΑΕ</a:t>
            </a:r>
            <a:endParaRPr lang="el-GR" sz="2000" dirty="0"/>
          </a:p>
          <a:p>
            <a:pPr marL="285750" indent="-285750">
              <a:buClr>
                <a:schemeClr val="accent1"/>
              </a:buClr>
              <a:buFont typeface="Arial" panose="020B0604020202020204" pitchFamily="34" charset="0"/>
              <a:buChar char="•"/>
            </a:pPr>
            <a:r>
              <a:rPr lang="el-GR" sz="2000" dirty="0"/>
              <a:t>Ορισμός </a:t>
            </a:r>
            <a:r>
              <a:rPr lang="el-GR" sz="2000" dirty="0" err="1"/>
              <a:t>ΕξΑΕ</a:t>
            </a:r>
            <a:endParaRPr lang="el-GR" sz="2000" dirty="0"/>
          </a:p>
          <a:p>
            <a:pPr marL="285750" indent="-285750">
              <a:buClr>
                <a:schemeClr val="accent1"/>
              </a:buClr>
              <a:buFont typeface="Arial" panose="020B0604020202020204" pitchFamily="34" charset="0"/>
              <a:buChar char="•"/>
            </a:pPr>
            <a:r>
              <a:rPr lang="el-GR" sz="2000" dirty="0"/>
              <a:t>Μεθοδολογία και Μορφές της </a:t>
            </a:r>
            <a:r>
              <a:rPr lang="el-GR" sz="2000" dirty="0" err="1"/>
              <a:t>ΕξΑΕ</a:t>
            </a:r>
            <a:endParaRPr lang="el-GR" sz="2000" dirty="0"/>
          </a:p>
          <a:p>
            <a:pPr marL="285750" indent="-285750">
              <a:buClr>
                <a:schemeClr val="accent1"/>
              </a:buClr>
              <a:buFont typeface="Arial" panose="020B0604020202020204" pitchFamily="34" charset="0"/>
              <a:buChar char="•"/>
            </a:pPr>
            <a:r>
              <a:rPr lang="el-GR" sz="2000" dirty="0"/>
              <a:t>Παράγοντες που Συνέβαλαν στην Ανάπτυξη της </a:t>
            </a:r>
            <a:r>
              <a:rPr lang="el-GR" sz="2000" dirty="0" err="1"/>
              <a:t>ΕξΑΕ</a:t>
            </a:r>
            <a:endParaRPr lang="el-GR" sz="2000" dirty="0"/>
          </a:p>
          <a:p>
            <a:pPr marL="285750" indent="-285750">
              <a:buClr>
                <a:schemeClr val="accent1"/>
              </a:buClr>
              <a:buFont typeface="Arial" panose="020B0604020202020204" pitchFamily="34" charset="0"/>
              <a:buChar char="•"/>
            </a:pPr>
            <a:r>
              <a:rPr lang="el-GR" sz="2000" dirty="0"/>
              <a:t>Ηλεκτρονική Μάθηση – </a:t>
            </a:r>
            <a:r>
              <a:rPr lang="en-US" sz="2000" dirty="0"/>
              <a:t>e - learning</a:t>
            </a:r>
            <a:endParaRPr lang="el-GR" sz="2000"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1444326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25D9E0-D508-4DFC-B3E9-6433A4EB0FB9}"/>
              </a:ext>
            </a:extLst>
          </p:cNvPr>
          <p:cNvSpPr>
            <a:spLocks noGrp="1"/>
          </p:cNvSpPr>
          <p:nvPr>
            <p:ph type="title"/>
          </p:nvPr>
        </p:nvSpPr>
        <p:spPr/>
        <p:txBody>
          <a:bodyPr>
            <a:normAutofit/>
          </a:bodyPr>
          <a:lstStyle/>
          <a:p>
            <a:r>
              <a:rPr lang="el-GR" sz="4000" dirty="0"/>
              <a:t>Μέρος Α΄: Θεωρητικό Πλαίσιο (</a:t>
            </a:r>
            <a:r>
              <a:rPr lang="en-US" sz="4000" dirty="0"/>
              <a:t>3</a:t>
            </a:r>
            <a:r>
              <a:rPr lang="el-GR" sz="4000" dirty="0"/>
              <a:t>/4)</a:t>
            </a:r>
          </a:p>
        </p:txBody>
      </p:sp>
      <p:sp>
        <p:nvSpPr>
          <p:cNvPr id="3" name="Θέση περιεχομένου 2">
            <a:extLst>
              <a:ext uri="{FF2B5EF4-FFF2-40B4-BE49-F238E27FC236}">
                <a16:creationId xmlns:a16="http://schemas.microsoft.com/office/drawing/2014/main" id="{51391EC5-96C6-4461-8C3A-7A27EDF30756}"/>
              </a:ext>
            </a:extLst>
          </p:cNvPr>
          <p:cNvSpPr>
            <a:spLocks noGrp="1"/>
          </p:cNvSpPr>
          <p:nvPr>
            <p:ph sz="half" idx="1"/>
          </p:nvPr>
        </p:nvSpPr>
        <p:spPr/>
        <p:txBody>
          <a:bodyPr>
            <a:normAutofit fontScale="92500" lnSpcReduction="10000"/>
          </a:bodyPr>
          <a:lstStyle/>
          <a:p>
            <a:pPr marL="0" indent="0" algn="ctr">
              <a:buNone/>
            </a:pPr>
            <a:endParaRPr lang="en-US" sz="2600" b="1" dirty="0"/>
          </a:p>
          <a:p>
            <a:pPr marL="0" indent="0" algn="ctr">
              <a:buNone/>
            </a:pPr>
            <a:r>
              <a:rPr lang="el-GR" sz="2600" b="1" dirty="0"/>
              <a:t>Εκπαίδευση Ενηλίκων</a:t>
            </a:r>
          </a:p>
          <a:p>
            <a:pPr marL="0" indent="0" algn="ctr">
              <a:buNone/>
            </a:pPr>
            <a:endParaRPr lang="el-GR" sz="2600" b="1" dirty="0"/>
          </a:p>
          <a:p>
            <a:pPr marL="0" indent="0">
              <a:buNone/>
            </a:pPr>
            <a:endParaRPr lang="el-GR" dirty="0"/>
          </a:p>
        </p:txBody>
      </p:sp>
      <p:sp>
        <p:nvSpPr>
          <p:cNvPr id="4" name="Θέση περιεχομένου 3">
            <a:extLst>
              <a:ext uri="{FF2B5EF4-FFF2-40B4-BE49-F238E27FC236}">
                <a16:creationId xmlns:a16="http://schemas.microsoft.com/office/drawing/2014/main" id="{14CF01B3-8EC1-4AF2-A7F9-6D4C99CE881D}"/>
              </a:ext>
            </a:extLst>
          </p:cNvPr>
          <p:cNvSpPr>
            <a:spLocks noGrp="1"/>
          </p:cNvSpPr>
          <p:nvPr>
            <p:ph sz="half" idx="2"/>
          </p:nvPr>
        </p:nvSpPr>
        <p:spPr/>
        <p:txBody>
          <a:bodyPr>
            <a:normAutofit fontScale="92500" lnSpcReduction="10000"/>
          </a:bodyPr>
          <a:lstStyle/>
          <a:p>
            <a:r>
              <a:rPr lang="el-GR" dirty="0"/>
              <a:t>Εννοιολογική Θεώρηση</a:t>
            </a:r>
          </a:p>
          <a:p>
            <a:r>
              <a:rPr lang="el-GR" dirty="0"/>
              <a:t>Χαρακτηριστικά Ενηλίκων</a:t>
            </a:r>
          </a:p>
          <a:p>
            <a:r>
              <a:rPr lang="el-GR" dirty="0"/>
              <a:t>Βασικές Αρχές Εκπαίδευσης Ενηλίκων</a:t>
            </a:r>
          </a:p>
          <a:p>
            <a:r>
              <a:rPr lang="el-GR" dirty="0"/>
              <a:t>Θεωρίες Εκπαίδευσης Ενηλίκων</a:t>
            </a:r>
          </a:p>
          <a:p>
            <a:r>
              <a:rPr lang="el-GR" dirty="0"/>
              <a:t>Η Συμβολή της </a:t>
            </a:r>
            <a:r>
              <a:rPr lang="el-GR" dirty="0" err="1"/>
              <a:t>ΕξΑΕ</a:t>
            </a:r>
            <a:r>
              <a:rPr lang="el-GR" dirty="0"/>
              <a:t> στην Εκπαίδευση Ενηλίκων</a:t>
            </a:r>
          </a:p>
          <a:p>
            <a:r>
              <a:rPr lang="el-GR" dirty="0"/>
              <a:t>Η Αναγκαιότητα της Επιμόρφωσης των Εκπαιδευτικών</a:t>
            </a:r>
          </a:p>
        </p:txBody>
      </p:sp>
      <p:pic>
        <p:nvPicPr>
          <p:cNvPr id="6" name="Εικόνα 5">
            <a:extLst>
              <a:ext uri="{FF2B5EF4-FFF2-40B4-BE49-F238E27FC236}">
                <a16:creationId xmlns:a16="http://schemas.microsoft.com/office/drawing/2014/main" id="{F6663858-01CB-45C0-9DF6-FEBD3099C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297" y="3784363"/>
            <a:ext cx="1865376" cy="1243584"/>
          </a:xfrm>
          <a:prstGeom prst="rect">
            <a:avLst/>
          </a:prstGeom>
        </p:spPr>
      </p:pic>
    </p:spTree>
    <p:extLst>
      <p:ext uri="{BB962C8B-B14F-4D97-AF65-F5344CB8AC3E}">
        <p14:creationId xmlns:p14="http://schemas.microsoft.com/office/powerpoint/2010/main" val="1729151034"/>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1569</TotalTime>
  <Words>5724</Words>
  <Application>Microsoft Office PowerPoint</Application>
  <PresentationFormat>Ευρεία οθόνη</PresentationFormat>
  <Paragraphs>677</Paragraphs>
  <Slides>46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46</vt:i4>
      </vt:variant>
    </vt:vector>
  </HeadingPairs>
  <TitlesOfParts>
    <vt:vector size="53" baseType="lpstr">
      <vt:lpstr>Arial</vt:lpstr>
      <vt:lpstr>Calibri</vt:lpstr>
      <vt:lpstr>Cambria</vt:lpstr>
      <vt:lpstr>Garamond</vt:lpstr>
      <vt:lpstr>Times New Roman</vt:lpstr>
      <vt:lpstr>Wingdings</vt:lpstr>
      <vt:lpstr>Οργανικό</vt:lpstr>
      <vt:lpstr>Πρόγραμμα Μεταπτυχιακών Σπουδών   «Επιστήμες της Αγωγής - Εξ Αποστάσεως Εκπαίδευση με την χρήση των ΤΠΕ (e-Learning)» </vt:lpstr>
      <vt:lpstr>Σκοπός</vt:lpstr>
      <vt:lpstr>Συνεισφορά της Διπλωματικής Εργασίας</vt:lpstr>
      <vt:lpstr>Ερευνητικά Ερωτήματα (1/2)</vt:lpstr>
      <vt:lpstr>Ερευνητικά Ερωτήματα (2/2)</vt:lpstr>
      <vt:lpstr>Δομή της Εργασίας</vt:lpstr>
      <vt:lpstr>Μέρος Α΄: Θεωρητικό Πλαίσιο (1/4)</vt:lpstr>
      <vt:lpstr>Μέρος Α΄: Θεωρητικό Πλαίσιο (2/4)</vt:lpstr>
      <vt:lpstr>Μέρος Α΄: Θεωρητικό Πλαίσιο (3/4)</vt:lpstr>
      <vt:lpstr>Μέρος Α΄: Θεωρητικό Πλαίσιο (4/4)</vt:lpstr>
      <vt:lpstr>Μέρος Β΄: Σχεδιασμός Εκπαιδευτικού Υλικού (1/6)</vt:lpstr>
      <vt:lpstr>Μέρος Β΄: Σχεδιασμός Εκπαιδευτικού Υλικού (2/6)</vt:lpstr>
      <vt:lpstr>Μέρος Β΄: Σχεδιασμός Εκπαιδευτικού Υλικού (3/6)</vt:lpstr>
      <vt:lpstr>Μέρος Β΄: Σχεδιασμός Εκπαιδευτικού Υλικού (4/6)</vt:lpstr>
      <vt:lpstr>Μέρος Β΄: Σχεδιασμός Εκπαιδευτικού Υλικού (5/6)</vt:lpstr>
      <vt:lpstr>Μέρος Β΄: Σχεδιασμός Εκπαιδευτικού Υλικού (6/6)</vt:lpstr>
      <vt:lpstr>Μέρος Γ΄: Μεθοδολογία Έρευνας (1/10)</vt:lpstr>
      <vt:lpstr>Μέρος Γ΄: Μεθοδολογία Έρευνας (2/10) Σκοπός της Έρευνας</vt:lpstr>
      <vt:lpstr>Μέρος Γ΄: Μεθοδολογία Έρευνας (3/10) Στόχοι της Έρευνας</vt:lpstr>
      <vt:lpstr>Μέρος Γ΄: Μεθοδολογία Έρευνας (4/10) Διαδικασία διεξαγωγής της έρευνας</vt:lpstr>
      <vt:lpstr>Μέρος Γ΄: Μεθοδολογία Έρευνας (5/10) Μέσα συλλογής δεδομένων</vt:lpstr>
      <vt:lpstr>Μέρος Γ΄: Μεθοδολογία Έρευνας (6/10) Καθορισμός πληθυσμού και δείγματος της έρευνας</vt:lpstr>
      <vt:lpstr>Παρουσίαση του PowerPoint</vt:lpstr>
      <vt:lpstr>Παρουσίαση του PowerPoint</vt:lpstr>
      <vt:lpstr>Μέρος Γ΄: Μεθοδολογία Έρευνας (9/10) Οργάνωση και Καταγραφή Δεδομένων – Κωδικοποίηση</vt:lpstr>
      <vt:lpstr>Μέρος Γ΄: Μεθοδολογία Έρευνας (10/10) Περιορισμοί Έρευνας</vt:lpstr>
      <vt:lpstr>Μέρος Δ΄: Παρουσίαση Αποτελεσμάτων (1/10)</vt:lpstr>
      <vt:lpstr>Μέρος Δ΄: Παρουσίαση Αποτελεσμάτων (2/10) Αποτελέσματα – Ανάλυση Δεδομένων</vt:lpstr>
      <vt:lpstr>Μέρος Δ΄: Παρουσίαση Αποτελεσμάτων (3/10) 1ος άξονας: ΕξΑΕ / Κάλυψη αναγκών</vt:lpstr>
      <vt:lpstr>Μέρος Δ΄: Παρουσίαση Αποτελεσμάτων (4/10) 2ος άξονας: Εξ αποστάσεως επιμόρφωση &amp; Συμπερίληψη</vt:lpstr>
      <vt:lpstr>Μέρος Δ΄: Παρουσίαση Αποτελεσμάτων (5/10) 3ος άξονας: Περιεχόμενο ΕΥ / Χρησιμότητα / Επιστημονική Τεκμηρίωση</vt:lpstr>
      <vt:lpstr>Μέρος Δ΄: Παρουσίαση Αποτελεσμάτων (6/10) 4ος άξονας: Ευχρηστία / Πλοήγηση στο ΕΥ</vt:lpstr>
      <vt:lpstr>Μέρος Δ΄: Παρουσίαση Αποτελεσμάτων (7/10) 5ος άξονας: Δυσκολίες κατά τη μελέτη του ΕΥ</vt:lpstr>
      <vt:lpstr>Μέρος Δ΄: Παρουσίαση Αποτελεσμάτων (8/10) 6ος άξονας: Δημιουργία ΕΥ σύμφωνα με τις αρχές της ΕξΑΕ</vt:lpstr>
      <vt:lpstr>Μέρος Δ΄: Παρουσίαση Αποτελεσμάτων (9/10) 7ος άξονας: Δημιουργία ΕΥ σύμφωνα με τις αρχές της Πολυμεσικής Μάθησης</vt:lpstr>
      <vt:lpstr>Μέρος Δ΄: Παρουσίαση Αποτελεσμάτων (10/10) 8ος άξονας: Γενικές επισημάνσεις</vt:lpstr>
      <vt:lpstr>Μέρος Ε΄: Συμπεράσματα &amp; Προτάσεις για Μελλοντικές Έρευνες  (1/9)</vt:lpstr>
      <vt:lpstr>Μέρος Ε΄: Συμπεράσματα &amp; Προτάσεις για Μελλοντικές Έρευνες  (2/9) 1ο Ερευνητικό Ερώτημα</vt:lpstr>
      <vt:lpstr>Μέρος Ε΄: Συμπεράσματα &amp; Προτάσεις για Μελλοντικές Έρευνες  (3/9) Ερευνητικό Ερώτημα 1α</vt:lpstr>
      <vt:lpstr>Μέρος Ε΄: Συμπεράσματα &amp; Προτάσεις για Μελλοντικές Έρευνες (4/9) 2ο Ερευνητικό Ερώτημα</vt:lpstr>
      <vt:lpstr>Μέρος Ε΄: Συμπεράσματα &amp; Προτάσεις για Μελλοντικές Έρευνες (5/9) 3ο Ερευνητικό Ερώτημα</vt:lpstr>
      <vt:lpstr>Μέρος Ε΄: Συμπεράσματα &amp; Προτάσεις για Μελλοντικές Έρευνες (6/9) 4ο Ερευνητικό Ερώτημα</vt:lpstr>
      <vt:lpstr>Μέρος Ε΄: Συμπεράσματα &amp; Προτάσεις για Μελλοντικές Έρευνες (7/9) Ερευνητικό Ερώτημα 5α</vt:lpstr>
      <vt:lpstr>Μέρος Ε΄: Συμπεράσματα &amp; Προτάσεις για Μελλοντικές Έρευνες (8/9) Ερευνητικό Ερώτημα 5β</vt:lpstr>
      <vt:lpstr>Μέρος Ε΄: Συμπεράσματα &amp; Προτάσεις για Μελλοντικές Έρευνες (9/9) Προτάσεις για Μελλοντικές Έρευνες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ΠΡΕΣΒΕΙΑ ΜΑΡΙΑ ΚΟΥΤΣΟΘΑΝΑΣΗ</dc:creator>
  <cp:lastModifiedBy>ΠΡΕΣΒΕΙΑ ΜΑΡΙΑ ΚΟΥΤΣΟΘΑΝΑΣΗ</cp:lastModifiedBy>
  <cp:revision>92</cp:revision>
  <dcterms:created xsi:type="dcterms:W3CDTF">2023-12-19T12:16:48Z</dcterms:created>
  <dcterms:modified xsi:type="dcterms:W3CDTF">2024-03-08T09:36:32Z</dcterms:modified>
</cp:coreProperties>
</file>