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63" r:id="rId1"/>
  </p:sldMasterIdLst>
  <p:notesMasterIdLst>
    <p:notesMasterId r:id="rId20"/>
  </p:notesMasterIdLst>
  <p:sldIdLst>
    <p:sldId id="1482" r:id="rId2"/>
    <p:sldId id="2013" r:id="rId3"/>
    <p:sldId id="2021" r:id="rId4"/>
    <p:sldId id="2014" r:id="rId5"/>
    <p:sldId id="2020" r:id="rId6"/>
    <p:sldId id="2012" r:id="rId7"/>
    <p:sldId id="2016" r:id="rId8"/>
    <p:sldId id="2022" r:id="rId9"/>
    <p:sldId id="2023" r:id="rId10"/>
    <p:sldId id="2015" r:id="rId11"/>
    <p:sldId id="2017" r:id="rId12"/>
    <p:sldId id="2024" r:id="rId13"/>
    <p:sldId id="2025" r:id="rId14"/>
    <p:sldId id="2018" r:id="rId15"/>
    <p:sldId id="2026" r:id="rId16"/>
    <p:sldId id="2027" r:id="rId17"/>
    <p:sldId id="2028" r:id="rId18"/>
    <p:sldId id="2019" r:id="rId19"/>
  </p:sldIdLst>
  <p:sldSz cx="9144000" cy="6858000" type="screen4x3"/>
  <p:notesSz cx="6858000" cy="9734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58" autoAdjust="0"/>
    <p:restoredTop sz="89528" autoAdjust="0"/>
  </p:normalViewPr>
  <p:slideViewPr>
    <p:cSldViewPr>
      <p:cViewPr varScale="1">
        <p:scale>
          <a:sx n="64" d="100"/>
          <a:sy n="64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090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79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0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55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657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486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125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07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167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901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143867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1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73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8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26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59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8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82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5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9FFFB4-400D-1240-AB24-6F86C96D4DFB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BE9ADB19-59B3-4D8B-89CB-1D66EF2B360E}"/>
              </a:ext>
            </a:extLst>
          </p:cNvPr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808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4" r:id="rId1"/>
    <p:sldLayoutId id="2147484565" r:id="rId2"/>
    <p:sldLayoutId id="2147484566" r:id="rId3"/>
    <p:sldLayoutId id="2147484567" r:id="rId4"/>
    <p:sldLayoutId id="2147484568" r:id="rId5"/>
    <p:sldLayoutId id="2147484569" r:id="rId6"/>
    <p:sldLayoutId id="2147484570" r:id="rId7"/>
    <p:sldLayoutId id="2147484571" r:id="rId8"/>
    <p:sldLayoutId id="2147484572" r:id="rId9"/>
    <p:sldLayoutId id="2147484573" r:id="rId10"/>
    <p:sldLayoutId id="2147484574" r:id="rId11"/>
    <p:sldLayoutId id="2147484575" r:id="rId12"/>
    <p:sldLayoutId id="2147484576" r:id="rId13"/>
    <p:sldLayoutId id="2147484577" r:id="rId14"/>
    <p:sldLayoutId id="2147484578" r:id="rId15"/>
    <p:sldLayoutId id="2147484579" r:id="rId16"/>
    <p:sldLayoutId id="2147484580" r:id="rId17"/>
    <p:sldLayoutId id="2147484581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06513" y="1501074"/>
            <a:ext cx="6797675" cy="1303338"/>
          </a:xfrm>
        </p:spPr>
        <p:txBody>
          <a:bodyPr>
            <a:noAutofit/>
          </a:bodyPr>
          <a:lstStyle/>
          <a:p>
            <a:pPr algn="ctr"/>
            <a:r>
              <a:rPr lang="el-GR" sz="2800" dirty="0">
                <a:solidFill>
                  <a:schemeClr val="accent1">
                    <a:lumMod val="50000"/>
                  </a:schemeClr>
                </a:solidFill>
              </a:rPr>
              <a:t>Κατασκευή και αξιολόγηση εκπαιδευτικού υλικού για ενδοεπιχειρησιακή επιμόρφωση στο πεδίο του Τουρισμού, με τη μεθολογία της εξ’αποστάσεως εκπαίδευσης</a:t>
            </a:r>
            <a:endParaRPr lang="el-G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870045" y="583085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2018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184970" y="3473298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i="1" dirty="0"/>
              <a:t>Μενέλαος Μποκέας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864874"/>
              </p:ext>
            </p:extLst>
          </p:nvPr>
        </p:nvGraphicFramePr>
        <p:xfrm>
          <a:off x="1638680" y="5069721"/>
          <a:ext cx="652853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1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2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Χρήστος Παναγιωτακόπουλος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l-G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Πέλλα </a:t>
                      </a:r>
                    </a:p>
                    <a:p>
                      <a:pPr marL="0" algn="ctr" defTabSz="685800" rtl="0" eaLnBrk="1" latinLnBrk="0" hangingPunct="1"/>
                      <a:r>
                        <a:rPr lang="el-G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Καλογιαννάκη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l-G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Γκέλλυ</a:t>
                      </a:r>
                    </a:p>
                    <a:p>
                      <a:pPr marL="0" algn="ctr" defTabSz="685800" rtl="0" eaLnBrk="1" latinLnBrk="0" hangingPunct="1"/>
                      <a:r>
                        <a:rPr lang="el-GR" sz="1400" b="1" kern="120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Μανούσου</a:t>
                      </a:r>
                      <a:endParaRPr lang="el-GR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221369" y="4563529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756592" y="544969"/>
            <a:ext cx="7632848" cy="1303337"/>
          </a:xfrm>
        </p:spPr>
        <p:txBody>
          <a:bodyPr>
            <a:noAutofit/>
          </a:bodyPr>
          <a:lstStyle/>
          <a:p>
            <a:r>
              <a:rPr lang="el-GR" sz="3600" dirty="0"/>
              <a:t>6. Μεθοδολογία (1/1)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50637" y="220834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rgbClr val="FF0000"/>
                </a:solidFill>
              </a:rPr>
              <a:t>Μέθοδος: </a:t>
            </a:r>
            <a:r>
              <a:rPr lang="el-GR" sz="1800" dirty="0"/>
              <a:t>Συγχρονική, επιτόπια και ποσοτική έρευνα, δειγματοληπτικού χαρακτήρα</a:t>
            </a:r>
            <a:r>
              <a:rPr lang="en-US" sz="1800" dirty="0"/>
              <a:t> </a:t>
            </a:r>
            <a:endParaRPr lang="el-GR" sz="1800" dirty="0"/>
          </a:p>
        </p:txBody>
      </p:sp>
      <p:sp>
        <p:nvSpPr>
          <p:cNvPr id="5" name="9 - Ορθογώνιο">
            <a:extLst>
              <a:ext uri="{FF2B5EF4-FFF2-40B4-BE49-F238E27FC236}">
                <a16:creationId xmlns:a16="http://schemas.microsoft.com/office/drawing/2014/main" id="{414329A3-3342-4681-AAA7-DBAE4F1C3D7A}"/>
              </a:ext>
            </a:extLst>
          </p:cNvPr>
          <p:cNvSpPr/>
          <p:nvPr/>
        </p:nvSpPr>
        <p:spPr>
          <a:xfrm>
            <a:off x="827584" y="3214717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rgbClr val="FF0000"/>
                </a:solidFill>
              </a:rPr>
              <a:t>Δείγμα: </a:t>
            </a:r>
            <a:r>
              <a:rPr lang="el-GR" sz="1800" dirty="0"/>
              <a:t>25 εργαζόμενοι των τμημάτων υποδοχής και δημοσίων σχέσεων της εταιρείας </a:t>
            </a:r>
            <a:r>
              <a:rPr lang="en-US" sz="1800" dirty="0"/>
              <a:t>Sbokos Hotel Group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endParaRPr lang="el-GR" sz="1800" dirty="0"/>
          </a:p>
        </p:txBody>
      </p:sp>
      <p:sp>
        <p:nvSpPr>
          <p:cNvPr id="6" name="9 - Ορθογώνιο">
            <a:extLst>
              <a:ext uri="{FF2B5EF4-FFF2-40B4-BE49-F238E27FC236}">
                <a16:creationId xmlns:a16="http://schemas.microsoft.com/office/drawing/2014/main" id="{887E8E7F-0385-4EAB-96C7-AA6BBDDBAA08}"/>
              </a:ext>
            </a:extLst>
          </p:cNvPr>
          <p:cNvSpPr/>
          <p:nvPr/>
        </p:nvSpPr>
        <p:spPr>
          <a:xfrm>
            <a:off x="755576" y="422108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rgbClr val="FF0000"/>
                </a:solidFill>
              </a:rPr>
              <a:t>Εργαλείο της Έρευνας: </a:t>
            </a:r>
            <a:r>
              <a:rPr lang="el-GR" sz="1800" dirty="0"/>
              <a:t>Ερωτηματολόγιο, 23 ερωτήσεων- κλίμακα </a:t>
            </a:r>
            <a:r>
              <a:rPr lang="en-US" sz="1800" dirty="0"/>
              <a:t>Likert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683568" y="548681"/>
            <a:ext cx="7848872" cy="1152128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(1/3)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To </a:t>
            </a:r>
            <a:r>
              <a:rPr lang="el-GR" sz="2000" dirty="0"/>
              <a:t>48% των ερωτηθέντων δεν έχει παρακολουθήσει σχεδόν ποτέ εξ αποστάσεως επιμορφωτικά προγράμματα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96% δήλωσε ότι η γνώση που παρείχε το εκπαιδευτικό υλικό μπορεί να χρησιμοποιηθεί στην καθημερινή λειτουργία (2</a:t>
            </a:r>
            <a:r>
              <a:rPr lang="el-GR" sz="2000" baseline="30000" dirty="0"/>
              <a:t>ο</a:t>
            </a:r>
            <a:r>
              <a:rPr lang="el-GR" sz="2000" dirty="0"/>
              <a:t>  ερευνητικό ερώτημα) </a:t>
            </a:r>
          </a:p>
          <a:p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64% των ερωτηθέντων δήλωσε ότι ικανοποιήθηκε από το εκπαιδευτικό υλικό ενώ το 12% ικανοποιήθηκε πλήρως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84% των ερωτηθέντων δηλώνει ότι η δομή του προγράμματος διευκόλυνε την μαθησιακή πορεία. (1</a:t>
            </a:r>
            <a:r>
              <a:rPr lang="el-GR" sz="2000" baseline="30000" dirty="0"/>
              <a:t>ο</a:t>
            </a:r>
            <a:r>
              <a:rPr lang="el-GR" sz="2000" dirty="0"/>
              <a:t> ερευνητικό ερώτημα)</a:t>
            </a:r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683568" y="556111"/>
            <a:ext cx="7776864" cy="1144697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(2/3)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Οι χρήστες αξιολογούν πολύ θετικά τις δυνατότητες αυτό-αξιολόγησης της μαθησιακής τους πορείας (80%)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84% εκτιμά ότι τα τέστ τους βοήθησαν να κατανοήσουν καλύτερα τις ενότητες των μαθημάτων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18 χρήστες (72%) δηλώνουν ότι η αλληπιδραση τους με το υλικό ήταν αρκετά συχνή.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36% των χρηστών απαντά ότι δε θα ήθελε το ίδιο πρόγραμμα σε δια ζώσης διδασκαλία, ενώ το υπόλοιπο 64% φαίνεται να το θέλει.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929423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683568" y="556111"/>
            <a:ext cx="7920880" cy="1216705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(3/3)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84% εκτιμά ότι τα τέστ τους βοήθησαν να κατανοήσουν καλύτερα τις ενότητες των μαθημάτων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Το 92% των χρηστών δηλώνει ότι αντίστοιχο ψηφιακό εκπαιδευτικό υλικό θα ήταν χρήσιμο και για άλλα αντικείμενα επιμόρφωσης (2 ερευνητικό ερώτημα)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000" dirty="0"/>
              <a:t>Γενική ικανοποίηση των χρηστών που φαίνεται ότι θα προτιμούσαν περισσότερα βίντεο και περισσότερες δραστηριότητες αξιολόγησης (τεστ).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216832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828600" y="613495"/>
            <a:ext cx="7776864" cy="1231329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(1/4)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115616" y="1412776"/>
            <a:ext cx="741682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Το εκπαιδευτικό υλικό συνέβαλε στη διευκόλυνση της μαθησιακής πορείας </a:t>
            </a:r>
            <a:r>
              <a:rPr lang="el-GR" sz="3200" dirty="0"/>
              <a:t> </a:t>
            </a:r>
          </a:p>
          <a:p>
            <a:endParaRPr lang="el-GR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Οι μισοί από τους χρήστες ερχόντουσαν για πρώτη φορά σε επαφή με εξ αποστάσεως εκπαιδευτικό πρόγραμμα.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Σχεδόν όλοι οι χρήστες ανέφεραν ότι δεν αντιμετώπισαν δυσκολίες με το υλικό.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Η εμφάνιση του υλικού ικανοποίησε τους περισσότερους.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sz="3200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828600" y="548681"/>
            <a:ext cx="7776864" cy="1224136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(2/4)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340768"/>
            <a:ext cx="799288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Το εκπαιδευτικό υλικό συνέβαλε στη διευκόλυνση της μαθησιακής πορείας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Το υλικό φάνηκε να είναι ικανό να αλληλεπιδρά τους εκπαιδευόμενους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Οι χρήστες θα προτιμούσαν περισσότερα βίντεο και περισσότερες δραστηριότητες αξιολόγησης.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Το υλικό ανταποκρίθηκε στις προσδοκίες των χρηστών - θα το πρότειναν και σε άλλους συναδέλφους. </a:t>
            </a:r>
          </a:p>
          <a:p>
            <a:endParaRPr lang="el-GR" sz="3200" dirty="0"/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sz="3200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221918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828600" y="620689"/>
            <a:ext cx="7848872" cy="1080120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(3/4)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700808"/>
            <a:ext cx="79928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Το εκπαιδευτικό υλικό συνέβαλε στη διευκόλυνση της μαθησιακής πορείας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Τα λιγότερα δυνατά σημεία αφορούσαν την εμφάνιση του υλικού, τις τεχνικές δυσκολίες και τη χρονική διάρκεια.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Παρά την θετική αξιολόγηση του εκπαιδευτικού υλικού υπάρχει ακόμη η πεποίθηση ότι η δια ζώσης διδασκαλία είναι απαραίτητη.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sz="3200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755737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828600" y="548681"/>
            <a:ext cx="7704856" cy="1296144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(4/4)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99592" y="1628800"/>
            <a:ext cx="7704856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l-GR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Το εκπαιδευτικό υλικό συνέβαλε στη διευκόλυνση της μαθησιακής πορείας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Τα λιγότερα δυνατά σημεία αφορούσαν την εμφάνιση του υλικού, τις τεχνικές δυσκολίες και τη χρονική διάρκεια.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Παρά την θετική αξιολόγηση του εκπαιδευτικού υλικού υπάρχει ακόμη η πεποίθηση ότι η δια ζώσης διδασκαλία είναι απαραίτητη.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 χρόνος διεξαγωγής της έρευνας δεν ευνόησε την όσο το δυνατόν μεγαλύτερη αντικειμενικότητα.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Περιορισμοί λόγω </a:t>
            </a:r>
            <a:r>
              <a:rPr lang="en-US" sz="2000" dirty="0"/>
              <a:t>H5P. 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sz="3200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984985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828600" y="620688"/>
            <a:ext cx="6799262" cy="1303337"/>
          </a:xfrm>
        </p:spPr>
        <p:txBody>
          <a:bodyPr>
            <a:noAutofit/>
          </a:bodyPr>
          <a:lstStyle/>
          <a:p>
            <a:r>
              <a:rPr lang="el-GR" sz="3600" dirty="0"/>
              <a:t>1. Σκοπός (1/1)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584448" y="1988840"/>
            <a:ext cx="68407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Η Ανάδειξη της χρησιμότητας και της συνεισφοράς της εξ αποστάσεως εκπαίδευσης στο πεδίο του βιώσιμου τουρισμού  </a:t>
            </a:r>
          </a:p>
          <a:p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Η αξιολόγηση του ψηφιακού εκπαιδευτικού υλικού με απώτερο στόχο τον εντοπισμό δυνατών και αδύναμων σημείων του. 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611560" y="548681"/>
            <a:ext cx="7704856" cy="1224136"/>
          </a:xfrm>
        </p:spPr>
        <p:txBody>
          <a:bodyPr>
            <a:noAutofit/>
          </a:bodyPr>
          <a:lstStyle/>
          <a:p>
            <a:r>
              <a:rPr lang="el-GR" sz="3600" dirty="0"/>
              <a:t>2. Συνεισφορά της διπλωματικής (1/1)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259632" y="1628800"/>
            <a:ext cx="684076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διερεύνηση της αποτελεσματικότητας της εξ απόστασεως  επαγγελματικής επιμόρφωσης.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σύνδεση της εξ αποστάσεως επιμόρφωσης με την βιώσιμη τουριστική ανάπτυξη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δημιουργία ψηφιακού εκπαιδευτικού υλικού που μπορεί να αναβαθμίσει την εμπειρία των επισκεπτών/τουριστών</a:t>
            </a:r>
          </a:p>
          <a:p>
            <a:pPr marL="457200" indent="-457200">
              <a:buFontTx/>
              <a:buChar char="-"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539552" y="764705"/>
            <a:ext cx="6768752" cy="792088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(1/1)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023169" y="2213282"/>
            <a:ext cx="75092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l-GR" sz="2400" dirty="0"/>
              <a:t>Πόσο εύχρηστο φάνηκε το υλικό στους χρήστες για μελέτη εξ αποστάσεως;</a:t>
            </a:r>
          </a:p>
          <a:p>
            <a:pPr marL="514350" indent="-514350">
              <a:buAutoNum type="arabicPeriod"/>
            </a:pPr>
            <a:r>
              <a:rPr lang="el-GR" sz="2400" dirty="0"/>
              <a:t>Πόσο αποτελεσματικό θεωρούν οι χρήστες ότι είναι το υλικό για ενδοεπιχειρησιακή επιμόρφωση; </a:t>
            </a:r>
          </a:p>
          <a:p>
            <a:pPr marL="514350" indent="-514350">
              <a:buAutoNum type="arabicPeriod"/>
            </a:pPr>
            <a:r>
              <a:rPr lang="el-GR" sz="2400" dirty="0"/>
              <a:t>Ποια είναι τα δυνατά και ποια τα αδύνατα σημεία του εκπαιδευτικού υλικού για εξ αποστάσεως εκπαίδευση</a:t>
            </a:r>
            <a:r>
              <a:rPr lang="el-GR" sz="32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252536" y="560869"/>
            <a:ext cx="7560840" cy="1211947"/>
          </a:xfrm>
        </p:spPr>
        <p:txBody>
          <a:bodyPr>
            <a:noAutofit/>
          </a:bodyPr>
          <a:lstStyle/>
          <a:p>
            <a:r>
              <a:rPr lang="el-GR" sz="3600" dirty="0"/>
              <a:t>4. Δομή της εργασίας (1/1)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413286" y="1772816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Θεωρητικο πλαίσιο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Παραγόμενο εκπαιδευτικό υλικό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Μεθοδολογία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Αποτελέσματα-Κύρια Ευρήματα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Συμπεράσματα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-252536" y="548681"/>
            <a:ext cx="7848872" cy="1224136"/>
          </a:xfrm>
        </p:spPr>
        <p:txBody>
          <a:bodyPr>
            <a:noAutofit/>
          </a:bodyPr>
          <a:lstStyle/>
          <a:p>
            <a:r>
              <a:rPr lang="el-GR" sz="3600" dirty="0"/>
              <a:t>4. Θεωρητικό Πλαίσιο (1/1)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413842" y="1484784"/>
            <a:ext cx="7272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Τουριστική Ανάπτυξη και Ανθρώπινο Δυναμικό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Βιώσιμος Τουρισμός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Ενδοεπιχειρησιακή Επιμόρφωση και </a:t>
            </a:r>
            <a:r>
              <a:rPr lang="en-US" sz="2400" dirty="0"/>
              <a:t>    </a:t>
            </a:r>
            <a:r>
              <a:rPr lang="el-GR" sz="2400" dirty="0"/>
              <a:t>Κατάρτιση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/>
              <a:t>Δημιουργία εκπαιδευτικού υλικού με βάση τις αρχές της Εξ αποστάσεως και ανοικτής εκπαίδευσης</a:t>
            </a:r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755576" y="260649"/>
            <a:ext cx="7848872" cy="1296144"/>
          </a:xfrm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l-GR" sz="3600" dirty="0"/>
              <a:t>7. Παραγόμενο εκπαιδευτικό υλικό (1/3)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475656" y="1474619"/>
            <a:ext cx="66247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>
                <a:solidFill>
                  <a:srgbClr val="FF0000"/>
                </a:solidFill>
              </a:rPr>
              <a:t>Σκοπός Δημιουργίας Εκπαιδευτικού Υλικού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 </a:t>
            </a:r>
            <a:r>
              <a:rPr lang="el-GR" sz="2000" dirty="0"/>
              <a:t>σύνδεση της ενδοεπιχειρησιακής επιμόρφωσης με το πεδίο του βιώσιμου τουρισμού</a:t>
            </a:r>
          </a:p>
          <a:p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Η βελτίωση της αποδοτικότητας των εργαζομένων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Η βελτίωση των παρεχόμενων υπηρεσιών των ξενοδοχείων και η ενίσχυση της αυθεντικής εμπειρίας των επισκεπτών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827584" y="332657"/>
            <a:ext cx="7848872" cy="1296144"/>
          </a:xfrm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l-GR" sz="3600" dirty="0"/>
              <a:t>7. Παραγόμενο εκπαιδευτικό υλικό (2/3)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331640" y="1988840"/>
            <a:ext cx="66247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>
                <a:solidFill>
                  <a:srgbClr val="FF0000"/>
                </a:solidFill>
              </a:rPr>
              <a:t>Περιεχόμενο εκπαιδευτικού υλικού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Κείμενα</a:t>
            </a:r>
          </a:p>
          <a:p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Οπτικοακουστικά περιεχόμενα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Δραστηριότητες αξιολόγησης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Ενεργοί υπερσύνδεσμοι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046276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870820" y="332656"/>
            <a:ext cx="7733628" cy="1141963"/>
          </a:xfrm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l-GR" sz="3600" dirty="0"/>
              <a:t>7. Παραγόμενο εκπαιδευτικό υλικό (3/3)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475656" y="1474619"/>
            <a:ext cx="66247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</a:t>
            </a:r>
            <a:r>
              <a:rPr lang="el-GR" sz="2800" dirty="0">
                <a:solidFill>
                  <a:srgbClr val="FF0000"/>
                </a:solidFill>
              </a:rPr>
              <a:t>Αρχές ανάπτυξης Εκπαιδευτικού Υλικού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«Αξιολόγηση του Εκπαιδευτικού Λογισμικού και το Περιεχόμενο της»,  Χ. Παναγιωτακόπουλος, Α. Κατράντου, Π. Πιντέλας 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              </a:t>
            </a:r>
            <a:r>
              <a:rPr lang="el-GR" sz="2000" dirty="0"/>
              <a:t>Εκπαιδευτικό Υλικό:</a:t>
            </a:r>
            <a:r>
              <a:rPr lang="en-US" sz="2000" dirty="0"/>
              <a:t>  https://bit.ly/2PGrKfa</a:t>
            </a:r>
            <a:endParaRPr lang="el-GR" sz="2000" dirty="0"/>
          </a:p>
          <a:p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844355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2860</TotalTime>
  <Words>808</Words>
  <Application>Microsoft Office PowerPoint</Application>
  <PresentationFormat>On-screen Show (4:3)</PresentationFormat>
  <Paragraphs>159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Book Antiqua</vt:lpstr>
      <vt:lpstr>Calibri</vt:lpstr>
      <vt:lpstr>Garamond</vt:lpstr>
      <vt:lpstr>Times New Roman</vt:lpstr>
      <vt:lpstr>Organic</vt:lpstr>
      <vt:lpstr>Κατασκευή και αξιολόγηση εκπαιδευτικού υλικού για ενδοεπιχειρησιακή επιμόρφωση στο πεδίο του Τουρισμού, με τη μεθολογία της εξ’αποστάσεως εκπαίδευσης</vt:lpstr>
      <vt:lpstr>1. Σκοπός (1/1)</vt:lpstr>
      <vt:lpstr>2. Συνεισφορά της διπλωματικής (1/1)</vt:lpstr>
      <vt:lpstr>3. Ερευνητικά Ερωτήματα (1/1)</vt:lpstr>
      <vt:lpstr>4. Δομή της εργασίας (1/1)</vt:lpstr>
      <vt:lpstr>4. Θεωρητικό Πλαίσιο (1/1)</vt:lpstr>
      <vt:lpstr> 7. Παραγόμενο εκπαιδευτικό υλικό (1/3)</vt:lpstr>
      <vt:lpstr> 7. Παραγόμενο εκπαιδευτικό υλικό (2/3)</vt:lpstr>
      <vt:lpstr> 7. Παραγόμενο εκπαιδευτικό υλικό (3/3)</vt:lpstr>
      <vt:lpstr>6. Μεθοδολογία (1/1)</vt:lpstr>
      <vt:lpstr>Αποτελέσματα - Κύρια ευρήματα (1/3)</vt:lpstr>
      <vt:lpstr>Αποτελέσματα - Κύρια ευρήματα (2/3)</vt:lpstr>
      <vt:lpstr>Αποτελέσματα - Κύρια ευρήματα (3/3)</vt:lpstr>
      <vt:lpstr>Συμπεράσματα (1/4)</vt:lpstr>
      <vt:lpstr>Συμπεράσματα (2/4)</vt:lpstr>
      <vt:lpstr>Συμπεράσματα (3/4)</vt:lpstr>
      <vt:lpstr>Συμπεράσματα (4/4)</vt:lpstr>
      <vt:lpstr>PowerPoint Presentation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Menelaos Bokeas</cp:lastModifiedBy>
  <cp:revision>1699</cp:revision>
  <dcterms:created xsi:type="dcterms:W3CDTF">2003-10-16T17:37:47Z</dcterms:created>
  <dcterms:modified xsi:type="dcterms:W3CDTF">2018-12-09T14:50:39Z</dcterms:modified>
</cp:coreProperties>
</file>