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1" r:id="rId3"/>
    <p:sldId id="257" r:id="rId4"/>
    <p:sldId id="258" r:id="rId5"/>
    <p:sldId id="259" r:id="rId6"/>
    <p:sldId id="260" r:id="rId7"/>
    <p:sldId id="261" r:id="rId8"/>
    <p:sldId id="262" r:id="rId9"/>
    <p:sldId id="263" r:id="rId10"/>
    <p:sldId id="264" r:id="rId11"/>
    <p:sldId id="265" r:id="rId12"/>
    <p:sldId id="267" r:id="rId13"/>
    <p:sldId id="273" r:id="rId14"/>
    <p:sldId id="271" r:id="rId15"/>
    <p:sldId id="278" r:id="rId16"/>
    <p:sldId id="280" r:id="rId17"/>
    <p:sldId id="282" r:id="rId18"/>
    <p:sldId id="28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chamilo.datacenter.uoc.gr/metchamilo/courses/DIPLWMATIKHERGASIAFILOITHMARIGIANNA/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815737" y="287384"/>
            <a:ext cx="9688875" cy="3749039"/>
          </a:xfrm>
        </p:spPr>
        <p:txBody>
          <a:bodyPr>
            <a:normAutofit/>
          </a:bodyPr>
          <a:lstStyle/>
          <a:p>
            <a:pPr algn="ctr"/>
            <a:r>
              <a:rPr lang="el-GR" sz="3200" b="1" dirty="0">
                <a:solidFill>
                  <a:prstClr val="black">
                    <a:lumMod val="85000"/>
                    <a:lumOff val="15000"/>
                  </a:prstClr>
                </a:solidFill>
                <a:cs typeface="Times New Roman" panose="02020603050405020304" pitchFamily="18" charset="0"/>
              </a:rPr>
              <a:t>Η διερεύνηση των παραγόντων που συμβάλλουν στην ενίσχυση της αυτονομίας των εξ αποστάσεως φοιτητών</a:t>
            </a:r>
            <a:endParaRPr lang="el-GR" sz="3200" b="1" dirty="0">
              <a:cs typeface="Times New Roman" panose="02020603050405020304" pitchFamily="18" charset="0"/>
            </a:endParaRPr>
          </a:p>
        </p:txBody>
      </p:sp>
      <p:sp>
        <p:nvSpPr>
          <p:cNvPr id="3" name="Υπότιτλος 2"/>
          <p:cNvSpPr>
            <a:spLocks noGrp="1"/>
          </p:cNvSpPr>
          <p:nvPr>
            <p:ph type="subTitle" idx="1"/>
          </p:nvPr>
        </p:nvSpPr>
        <p:spPr>
          <a:xfrm>
            <a:off x="1815737" y="4036424"/>
            <a:ext cx="9688875" cy="1149530"/>
          </a:xfrm>
        </p:spPr>
        <p:txBody>
          <a:bodyPr>
            <a:noAutofit/>
          </a:bodyPr>
          <a:lstStyle/>
          <a:p>
            <a:pPr algn="ctr"/>
            <a:r>
              <a:rPr lang="el-GR" sz="2400" b="1" i="1" dirty="0" smtClean="0">
                <a:latin typeface="+mj-lt"/>
                <a:ea typeface="Times New Roman" panose="02020603050405020304" pitchFamily="18" charset="0"/>
              </a:rPr>
              <a:t>Ο </a:t>
            </a:r>
            <a:r>
              <a:rPr lang="el-GR" sz="2400" b="1" i="1" dirty="0">
                <a:latin typeface="+mj-lt"/>
                <a:ea typeface="Times New Roman" panose="02020603050405020304" pitchFamily="18" charset="0"/>
              </a:rPr>
              <a:t>ρόλος του καθηγητή-συμβούλου και του εκπαιδευτικού υλικού στην </a:t>
            </a:r>
            <a:r>
              <a:rPr lang="el-GR" sz="2400" b="1" i="1" dirty="0" smtClean="0">
                <a:latin typeface="+mj-lt"/>
                <a:ea typeface="Times New Roman" panose="02020603050405020304" pitchFamily="18" charset="0"/>
              </a:rPr>
              <a:t>ενίσχυση της αυτονομίας των εξ αποστάσεως φοιτητών</a:t>
            </a:r>
            <a:endParaRPr lang="en-US" sz="2400" b="1" i="1" dirty="0" smtClean="0">
              <a:latin typeface="+mj-lt"/>
              <a:ea typeface="Times New Roman" panose="02020603050405020304" pitchFamily="18" charset="0"/>
            </a:endParaRPr>
          </a:p>
          <a:p>
            <a:pPr algn="ctr"/>
            <a:r>
              <a:rPr lang="el-GR" sz="1600" b="1" dirty="0" err="1" smtClean="0">
                <a:latin typeface="+mj-lt"/>
                <a:cs typeface="Times New Roman" panose="02020603050405020304" pitchFamily="18" charset="0"/>
              </a:rPr>
              <a:t>Φιλοΐτη</a:t>
            </a:r>
            <a:r>
              <a:rPr lang="el-GR" sz="1600" b="1" dirty="0" smtClean="0">
                <a:latin typeface="+mj-lt"/>
                <a:cs typeface="Times New Roman" panose="02020603050405020304" pitchFamily="18" charset="0"/>
              </a:rPr>
              <a:t> Μαριγιάννα</a:t>
            </a:r>
          </a:p>
          <a:p>
            <a:pPr algn="ctr"/>
            <a:r>
              <a:rPr lang="el-GR" b="1" dirty="0" smtClean="0">
                <a:latin typeface="+mj-lt"/>
                <a:cs typeface="Times New Roman" panose="02020603050405020304" pitchFamily="18" charset="0"/>
              </a:rPr>
              <a:t>Επιτροπή κρίσης ΔΕ:</a:t>
            </a:r>
          </a:p>
          <a:p>
            <a:pPr algn="ctr"/>
            <a:r>
              <a:rPr lang="el-GR" b="1" dirty="0" smtClean="0">
                <a:latin typeface="+mj-lt"/>
                <a:cs typeface="Times New Roman" panose="02020603050405020304" pitchFamily="18" charset="0"/>
              </a:rPr>
              <a:t>  Μανούσου Ευαγγελία, Καρβούνης Λάμπρος, Ιωακειμίδου </a:t>
            </a:r>
            <a:r>
              <a:rPr lang="el-GR" b="1" dirty="0" err="1" smtClean="0">
                <a:latin typeface="+mj-lt"/>
                <a:cs typeface="Times New Roman" panose="02020603050405020304" pitchFamily="18" charset="0"/>
              </a:rPr>
              <a:t>Συλβή</a:t>
            </a:r>
            <a:endParaRPr lang="el-GR" b="1" dirty="0" smtClean="0">
              <a:latin typeface="+mj-lt"/>
              <a:cs typeface="Times New Roman" panose="02020603050405020304" pitchFamily="18" charset="0"/>
            </a:endParaRPr>
          </a:p>
          <a:p>
            <a:pPr algn="ctr"/>
            <a:r>
              <a:rPr lang="el-GR" b="1" i="1" dirty="0" smtClean="0">
                <a:latin typeface="+mj-lt"/>
                <a:cs typeface="Times New Roman" panose="02020603050405020304" pitchFamily="18" charset="0"/>
              </a:rPr>
              <a:t>Ρέθυμνο, 2024</a:t>
            </a:r>
          </a:p>
          <a:p>
            <a:pPr algn="ctr"/>
            <a:endParaRPr lang="el-GR" b="1" dirty="0" smtClean="0">
              <a:latin typeface="Times New Roman" panose="02020603050405020304" pitchFamily="18" charset="0"/>
              <a:cs typeface="Times New Roman" panose="02020603050405020304" pitchFamily="18" charset="0"/>
            </a:endParaRPr>
          </a:p>
          <a:p>
            <a:pPr algn="ctr"/>
            <a:endParaRPr lang="el-GR" b="1" dirty="0" smtClean="0">
              <a:latin typeface="Times New Roman" panose="02020603050405020304" pitchFamily="18" charset="0"/>
              <a:cs typeface="Times New Roman" panose="02020603050405020304" pitchFamily="18" charset="0"/>
            </a:endParaRPr>
          </a:p>
          <a:p>
            <a:pPr algn="ctr"/>
            <a:endParaRPr lang="el-GR" sz="2000" b="1" dirty="0">
              <a:latin typeface="Times New Roman" panose="02020603050405020304" pitchFamily="18" charset="0"/>
              <a:cs typeface="Times New Roman" panose="02020603050405020304" pitchFamily="18" charset="0"/>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5" name="Αντικείμενο 4"/>
          <p:cNvGraphicFramePr>
            <a:graphicFrameLocks noChangeAspect="1"/>
          </p:cNvGraphicFramePr>
          <p:nvPr>
            <p:extLst>
              <p:ext uri="{D42A27DB-BD31-4B8C-83A1-F6EECF244321}">
                <p14:modId xmlns:p14="http://schemas.microsoft.com/office/powerpoint/2010/main" val="1210012129"/>
              </p:ext>
            </p:extLst>
          </p:nvPr>
        </p:nvGraphicFramePr>
        <p:xfrm>
          <a:off x="1985553" y="168005"/>
          <a:ext cx="9349241" cy="2220685"/>
        </p:xfrm>
        <a:graphic>
          <a:graphicData uri="http://schemas.openxmlformats.org/presentationml/2006/ole">
            <mc:AlternateContent xmlns:mc="http://schemas.openxmlformats.org/markup-compatibility/2006">
              <mc:Choice xmlns:v="urn:schemas-microsoft-com:vml" Requires="v">
                <p:oleObj spid="_x0000_s1185" name="Εικόνα" r:id="rId3" imgW="0" imgH="0" progId="StaticMetafile">
                  <p:embed/>
                </p:oleObj>
              </mc:Choice>
              <mc:Fallback>
                <p:oleObj name="Εικόνα" r:id="rId3" imgW="0" imgH="0" progId="StaticMetafil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9" t="-27" r="-9" b="-27"/>
                      <a:stretch>
                        <a:fillRect/>
                      </a:stretch>
                    </p:blipFill>
                    <p:spPr bwMode="auto">
                      <a:xfrm>
                        <a:off x="1985553" y="168005"/>
                        <a:ext cx="9349241" cy="2220685"/>
                      </a:xfrm>
                      <a:prstGeom prst="rect">
                        <a:avLst/>
                      </a:prstGeom>
                      <a:solidFill>
                        <a:srgbClr val="FFFFFF"/>
                      </a:solidFill>
                    </p:spPr>
                  </p:pic>
                </p:oleObj>
              </mc:Fallback>
            </mc:AlternateContent>
          </a:graphicData>
        </a:graphic>
      </p:graphicFrame>
    </p:spTree>
    <p:extLst>
      <p:ext uri="{BB962C8B-B14F-4D97-AF65-F5344CB8AC3E}">
        <p14:creationId xmlns:p14="http://schemas.microsoft.com/office/powerpoint/2010/main" val="3467775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47257" y="0"/>
            <a:ext cx="8957355" cy="1240971"/>
          </a:xfrm>
        </p:spPr>
        <p:txBody>
          <a:bodyPr/>
          <a:lstStyle/>
          <a:p>
            <a:pPr algn="ctr"/>
            <a:r>
              <a:rPr lang="el-GR" b="1" dirty="0" smtClean="0">
                <a:cs typeface="Times New Roman" panose="02020603050405020304" pitchFamily="18" charset="0"/>
              </a:rPr>
              <a:t>7</a:t>
            </a:r>
            <a:r>
              <a:rPr lang="el-GR" b="1" dirty="0" smtClean="0"/>
              <a:t>. </a:t>
            </a:r>
            <a:r>
              <a:rPr lang="el-GR" b="1" dirty="0" smtClean="0">
                <a:cs typeface="Times New Roman" panose="02020603050405020304" pitchFamily="18" charset="0"/>
              </a:rPr>
              <a:t>Παρουσίαση βασικού μέρους της βιβλιογραφικής επισκόπησης</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561703" y="1240971"/>
            <a:ext cx="11508377" cy="5617029"/>
          </a:xfrm>
        </p:spPr>
        <p:txBody>
          <a:bodyPr/>
          <a:lstStyle/>
          <a:p>
            <a:pPr marL="0" indent="0">
              <a:buNone/>
            </a:pPr>
            <a:r>
              <a:rPr lang="el-GR" sz="2400" b="1" i="1" dirty="0" smtClean="0">
                <a:cs typeface="Times New Roman" panose="02020603050405020304" pitchFamily="18" charset="0"/>
              </a:rPr>
              <a:t>Τα βασικά μέρη της παρούσας βιβλιογραφικής επισκόπησης είναι τα εξής :</a:t>
            </a:r>
          </a:p>
          <a:p>
            <a:pPr>
              <a:buFont typeface="Wingdings" panose="05000000000000000000" pitchFamily="2" charset="2"/>
              <a:buChar char="v"/>
            </a:pPr>
            <a:r>
              <a:rPr lang="el-GR" sz="2200" dirty="0" smtClean="0">
                <a:cs typeface="Times New Roman" panose="02020603050405020304" pitchFamily="18" charset="0"/>
              </a:rPr>
              <a:t>Η </a:t>
            </a:r>
            <a:r>
              <a:rPr lang="el-GR" sz="2200" b="1" dirty="0" smtClean="0">
                <a:cs typeface="Times New Roman" panose="02020603050405020304" pitchFamily="18" charset="0"/>
              </a:rPr>
              <a:t>εξ αποστάσεως εκπαίδευση</a:t>
            </a:r>
            <a:r>
              <a:rPr lang="el-GR" sz="2200" dirty="0" smtClean="0">
                <a:cs typeface="Times New Roman" panose="02020603050405020304" pitchFamily="18" charset="0"/>
              </a:rPr>
              <a:t> στην Τριτοβάθμια  Εκπαίδευση</a:t>
            </a:r>
          </a:p>
          <a:p>
            <a:pPr>
              <a:buFont typeface="Wingdings" panose="05000000000000000000" pitchFamily="2" charset="2"/>
              <a:buChar char="v"/>
            </a:pPr>
            <a:r>
              <a:rPr lang="el-GR" sz="2200" dirty="0" smtClean="0">
                <a:cs typeface="Times New Roman" panose="02020603050405020304" pitchFamily="18" charset="0"/>
              </a:rPr>
              <a:t>Ο</a:t>
            </a:r>
            <a:r>
              <a:rPr lang="el-GR" sz="2200" b="1" dirty="0" smtClean="0">
                <a:cs typeface="Times New Roman" panose="02020603050405020304" pitchFamily="18" charset="0"/>
              </a:rPr>
              <a:t> ρόλος του καθηγητή –σύμβουλου </a:t>
            </a:r>
            <a:r>
              <a:rPr lang="el-GR" sz="2200" dirty="0" smtClean="0">
                <a:cs typeface="Times New Roman" panose="02020603050405020304" pitchFamily="18" charset="0"/>
              </a:rPr>
              <a:t>στην εξ αποστάσεως εκπαίδευση ως παράγοντας ενίσχυσης της αυτονομίας των φοιτητών</a:t>
            </a:r>
          </a:p>
          <a:p>
            <a:pPr>
              <a:buFont typeface="Wingdings" panose="05000000000000000000" pitchFamily="2" charset="2"/>
              <a:buChar char="v"/>
            </a:pPr>
            <a:r>
              <a:rPr lang="el-GR" sz="2200" dirty="0" smtClean="0">
                <a:cs typeface="Times New Roman" panose="02020603050405020304" pitchFamily="18" charset="0"/>
              </a:rPr>
              <a:t>Η </a:t>
            </a:r>
            <a:r>
              <a:rPr lang="el-GR" sz="2200" b="1" dirty="0" smtClean="0">
                <a:cs typeface="Times New Roman" panose="02020603050405020304" pitchFamily="18" charset="0"/>
              </a:rPr>
              <a:t>έννοια της αυτονομίας  </a:t>
            </a:r>
            <a:r>
              <a:rPr lang="el-GR" sz="2200" dirty="0" smtClean="0">
                <a:cs typeface="Times New Roman" panose="02020603050405020304" pitchFamily="18" charset="0"/>
              </a:rPr>
              <a:t>των φοιτητών στην εξ αποστάσεως εκπαίδευση και η σημασία  αυτής στην εξ αποστάσεως εκπαίδευση</a:t>
            </a:r>
          </a:p>
          <a:p>
            <a:pPr>
              <a:buFont typeface="Wingdings" panose="05000000000000000000" pitchFamily="2" charset="2"/>
              <a:buChar char="v"/>
            </a:pPr>
            <a:r>
              <a:rPr lang="el-GR" sz="2200" dirty="0" smtClean="0">
                <a:cs typeface="Times New Roman" panose="02020603050405020304" pitchFamily="18" charset="0"/>
              </a:rPr>
              <a:t>Ο </a:t>
            </a:r>
            <a:r>
              <a:rPr lang="el-GR" sz="2200" b="1" dirty="0" smtClean="0">
                <a:cs typeface="Times New Roman" panose="02020603050405020304" pitchFamily="18" charset="0"/>
              </a:rPr>
              <a:t>ρόλος του εκπαιδευτικού υλικού </a:t>
            </a:r>
            <a:r>
              <a:rPr lang="el-GR" sz="2200" dirty="0" smtClean="0">
                <a:cs typeface="Times New Roman" panose="02020603050405020304" pitchFamily="18" charset="0"/>
              </a:rPr>
              <a:t>στην εξ αποστάσεως εκπαίδευση ως παράγοντας ενίσχυσης της αυτονομίας των φοιτητών και οι προδιαγραφές του εκπαιδευτικού υλικού  που αφορά την αυτονομία των φοιτητών.</a:t>
            </a:r>
          </a:p>
          <a:p>
            <a:pPr>
              <a:buFont typeface="Wingdings" panose="05000000000000000000" pitchFamily="2" charset="2"/>
              <a:buChar char="v"/>
            </a:pPr>
            <a:r>
              <a:rPr lang="el-GR" sz="2200" dirty="0" smtClean="0">
                <a:cs typeface="Times New Roman" panose="02020603050405020304" pitchFamily="18" charset="0"/>
              </a:rPr>
              <a:t>Η </a:t>
            </a:r>
            <a:r>
              <a:rPr lang="el-GR" sz="2200" b="1" dirty="0" smtClean="0">
                <a:cs typeface="Times New Roman" panose="02020603050405020304" pitchFamily="18" charset="0"/>
              </a:rPr>
              <a:t>θεωρία  μάθησης  Πολυμέσων </a:t>
            </a:r>
            <a:r>
              <a:rPr lang="en-US" sz="2200" b="1" dirty="0" smtClean="0">
                <a:cs typeface="Times New Roman" panose="02020603050405020304" pitchFamily="18" charset="0"/>
              </a:rPr>
              <a:t>Mayer</a:t>
            </a:r>
            <a:r>
              <a:rPr lang="en-US" sz="2200" dirty="0" smtClean="0">
                <a:cs typeface="Times New Roman" panose="02020603050405020304" pitchFamily="18" charset="0"/>
              </a:rPr>
              <a:t>.</a:t>
            </a:r>
            <a:endParaRPr lang="el-GR" sz="2200" dirty="0" smtClean="0">
              <a:cs typeface="Times New Roman" panose="02020603050405020304" pitchFamily="18" charset="0"/>
            </a:endParaRPr>
          </a:p>
          <a:p>
            <a:pPr>
              <a:buFont typeface="Wingdings" panose="05000000000000000000" pitchFamily="2" charset="2"/>
              <a:buChar char="v"/>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4632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cs typeface="Times New Roman" panose="02020603050405020304" pitchFamily="18" charset="0"/>
              </a:rPr>
              <a:t>8. Μεθοδολογία</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1854926" y="1240971"/>
            <a:ext cx="10032274" cy="5408023"/>
          </a:xfrm>
        </p:spPr>
        <p:txBody>
          <a:bodyPr>
            <a:normAutofit fontScale="85000" lnSpcReduction="10000"/>
          </a:bodyPr>
          <a:lstStyle/>
          <a:p>
            <a:r>
              <a:rPr lang="el-GR" dirty="0" smtClean="0">
                <a:cs typeface="Times New Roman" panose="02020603050405020304" pitchFamily="18" charset="0"/>
              </a:rPr>
              <a:t>Η παρούσα εργασία  περιλαμβάνει αρχικά τη </a:t>
            </a:r>
            <a:r>
              <a:rPr lang="el-GR" b="1" dirty="0" smtClean="0">
                <a:cs typeface="Times New Roman" panose="02020603050405020304" pitchFamily="18" charset="0"/>
              </a:rPr>
              <a:t>βιβλιογραφική ανασκόπηση </a:t>
            </a:r>
            <a:r>
              <a:rPr lang="el-GR" dirty="0" smtClean="0">
                <a:cs typeface="Times New Roman" panose="02020603050405020304" pitchFamily="18" charset="0"/>
              </a:rPr>
              <a:t>με θέμα τον ρόλο του καθηγητή-σύμβουλου και τον ρόλο του εκπαιδευτικού υλικού ως παράγοντες ενίσχυσης της αυτονομίας των εξ αποστάσεως φοιτητών. </a:t>
            </a:r>
          </a:p>
          <a:p>
            <a:r>
              <a:rPr lang="el-GR" dirty="0">
                <a:ea typeface="Times New Roman" panose="02020603050405020304" pitchFamily="18" charset="0"/>
              </a:rPr>
              <a:t>Για τη βιβλιογραφική ανασκόπηση  χρησιμοποιούνται  </a:t>
            </a:r>
            <a:r>
              <a:rPr lang="el-GR" b="1" dirty="0">
                <a:ea typeface="Times New Roman" panose="02020603050405020304" pitchFamily="18" charset="0"/>
              </a:rPr>
              <a:t>δημοσιευμένες έρευνες </a:t>
            </a:r>
            <a:r>
              <a:rPr lang="el-GR" dirty="0">
                <a:ea typeface="Times New Roman" panose="02020603050405020304" pitchFamily="18" charset="0"/>
              </a:rPr>
              <a:t>που αφορούν στην εξ αποστάσεως πανεπιστημιακή εκπαίδευση και το ρόλο του καθηγητή από το </a:t>
            </a:r>
            <a:r>
              <a:rPr lang="el-GR" b="1" dirty="0" err="1">
                <a:ea typeface="Times New Roman" panose="02020603050405020304" pitchFamily="18" charset="0"/>
              </a:rPr>
              <a:t>Google</a:t>
            </a:r>
            <a:r>
              <a:rPr lang="el-GR" b="1" dirty="0">
                <a:ea typeface="Times New Roman" panose="02020603050405020304" pitchFamily="18" charset="0"/>
              </a:rPr>
              <a:t> </a:t>
            </a:r>
            <a:r>
              <a:rPr lang="el-GR" b="1" dirty="0" err="1">
                <a:ea typeface="Times New Roman" panose="02020603050405020304" pitchFamily="18" charset="0"/>
              </a:rPr>
              <a:t>Scholar</a:t>
            </a:r>
            <a:r>
              <a:rPr lang="el-GR" b="1" dirty="0">
                <a:ea typeface="Times New Roman" panose="02020603050405020304" pitchFamily="18" charset="0"/>
              </a:rPr>
              <a:t> </a:t>
            </a:r>
            <a:r>
              <a:rPr lang="el-GR" dirty="0">
                <a:ea typeface="Times New Roman" panose="02020603050405020304" pitchFamily="18" charset="0"/>
              </a:rPr>
              <a:t>με λέξεις κλειδιά </a:t>
            </a:r>
            <a:r>
              <a:rPr lang="el-GR" i="1" dirty="0">
                <a:ea typeface="Times New Roman" panose="02020603050405020304" pitchFamily="18" charset="0"/>
              </a:rPr>
              <a:t>εξ αποστάσεως εκπαίδευση, τριτοβάθμια εκπαίδευση, αυτόνομη μάθηση, καθηγητής, εξ αποστάσεως εκπαίδευσης, μαθησιακή αυτονομία φοιτητών</a:t>
            </a:r>
            <a:r>
              <a:rPr lang="el-GR" i="1" dirty="0" smtClean="0">
                <a:ea typeface="Times New Roman" panose="02020603050405020304" pitchFamily="18" charset="0"/>
              </a:rPr>
              <a:t>. </a:t>
            </a:r>
            <a:r>
              <a:rPr lang="el-GR" dirty="0" smtClean="0">
                <a:ea typeface="Times New Roman" panose="02020603050405020304" pitchFamily="18" charset="0"/>
              </a:rPr>
              <a:t>Ακόμα έγινε αναζήτηση μέσω </a:t>
            </a:r>
            <a:r>
              <a:rPr lang="en-US" dirty="0" smtClean="0">
                <a:ea typeface="Times New Roman" panose="02020603050405020304" pitchFamily="18" charset="0"/>
              </a:rPr>
              <a:t>VPN </a:t>
            </a:r>
            <a:r>
              <a:rPr lang="el-GR" dirty="0" smtClean="0">
                <a:ea typeface="Times New Roman" panose="02020603050405020304" pitchFamily="18" charset="0"/>
              </a:rPr>
              <a:t>στη βιβλιοθήκη του πανεπιστημίου </a:t>
            </a:r>
            <a:r>
              <a:rPr lang="el-GR" dirty="0" err="1" smtClean="0">
                <a:ea typeface="Times New Roman" panose="02020603050405020304" pitchFamily="18" charset="0"/>
              </a:rPr>
              <a:t>Ρεθύμνης</a:t>
            </a:r>
            <a:r>
              <a:rPr lang="el-GR" dirty="0" smtClean="0">
                <a:ea typeface="Times New Roman" panose="02020603050405020304" pitchFamily="18" charset="0"/>
              </a:rPr>
              <a:t> και στη βιβλιοθήκη του ΕΔΙΒΕΑ.</a:t>
            </a:r>
            <a:endParaRPr lang="el-GR" i="1" dirty="0" smtClean="0">
              <a:ea typeface="Times New Roman" panose="02020603050405020304" pitchFamily="18" charset="0"/>
            </a:endParaRPr>
          </a:p>
          <a:p>
            <a:r>
              <a:rPr lang="el-GR" dirty="0">
                <a:ea typeface="Times New Roman" panose="02020603050405020304" pitchFamily="18" charset="0"/>
              </a:rPr>
              <a:t>Η βιβλιογραφική ανασκόπηση διεξάγεται χρησιμοποιώντας μια </a:t>
            </a:r>
            <a:r>
              <a:rPr lang="el-GR" b="1" dirty="0">
                <a:ea typeface="Times New Roman" panose="02020603050405020304" pitchFamily="18" charset="0"/>
              </a:rPr>
              <a:t>συστηματική προσέγγιση </a:t>
            </a:r>
            <a:r>
              <a:rPr lang="el-GR" dirty="0">
                <a:ea typeface="Times New Roman" panose="02020603050405020304" pitchFamily="18" charset="0"/>
              </a:rPr>
              <a:t>για τον εντοπισμό σχετικών άρθρων, βιβλίων και άλλων πηγών που σχετίζονται με τα ερευνητικά </a:t>
            </a:r>
            <a:r>
              <a:rPr lang="el-GR" dirty="0" smtClean="0">
                <a:ea typeface="Times New Roman" panose="02020603050405020304" pitchFamily="18" charset="0"/>
              </a:rPr>
              <a:t>ερωτήματα</a:t>
            </a:r>
          </a:p>
          <a:p>
            <a:endParaRPr lang="el-GR" i="1" dirty="0" smtClean="0">
              <a:ea typeface="Times New Roman" panose="02020603050405020304" pitchFamily="18" charset="0"/>
            </a:endParaRPr>
          </a:p>
          <a:p>
            <a:r>
              <a:rPr lang="el-GR" dirty="0">
                <a:ea typeface="Times New Roman" panose="02020603050405020304" pitchFamily="18" charset="0"/>
              </a:rPr>
              <a:t>Η μελέτη χρησιμοποιεί </a:t>
            </a:r>
            <a:r>
              <a:rPr lang="el-GR" b="1" dirty="0">
                <a:ea typeface="Times New Roman" panose="02020603050405020304" pitchFamily="18" charset="0"/>
              </a:rPr>
              <a:t>ποιοτικό σχεδιασμό έρευνας </a:t>
            </a:r>
            <a:r>
              <a:rPr lang="el-GR" dirty="0">
                <a:ea typeface="Times New Roman" panose="02020603050405020304" pitchFamily="18" charset="0"/>
              </a:rPr>
              <a:t>και συγκεκριμένα </a:t>
            </a:r>
            <a:r>
              <a:rPr lang="el-GR" b="1" dirty="0">
                <a:ea typeface="Times New Roman" panose="02020603050405020304" pitchFamily="18" charset="0"/>
              </a:rPr>
              <a:t>βιβλιογραφική ανάλυση </a:t>
            </a:r>
            <a:r>
              <a:rPr lang="el-GR" dirty="0">
                <a:ea typeface="Times New Roman" panose="02020603050405020304" pitchFamily="18" charset="0"/>
              </a:rPr>
              <a:t>και μετά την βιβλιογραφική ανάλυση γίνεται η </a:t>
            </a:r>
            <a:r>
              <a:rPr lang="el-GR" b="1" dirty="0">
                <a:ea typeface="Times New Roman" panose="02020603050405020304" pitchFamily="18" charset="0"/>
              </a:rPr>
              <a:t>δημιουργία εκπαιδευτικού υλικού</a:t>
            </a:r>
            <a:r>
              <a:rPr lang="el-GR" dirty="0">
                <a:ea typeface="Times New Roman" panose="02020603050405020304" pitchFamily="18" charset="0"/>
              </a:rPr>
              <a:t> πάνω στο θέμα αυτής της διατριβής</a:t>
            </a:r>
            <a:r>
              <a:rPr lang="el-GR" dirty="0" smtClean="0">
                <a:ea typeface="Times New Roman" panose="02020603050405020304" pitchFamily="18" charset="0"/>
              </a:rPr>
              <a:t>.</a:t>
            </a:r>
          </a:p>
          <a:p>
            <a:pPr lvl="0">
              <a:buClr>
                <a:srgbClr val="A53010"/>
              </a:buClr>
            </a:pPr>
            <a:r>
              <a:rPr lang="el-GR" dirty="0">
                <a:solidFill>
                  <a:prstClr val="black">
                    <a:lumMod val="75000"/>
                    <a:lumOff val="25000"/>
                  </a:prstClr>
                </a:solidFill>
                <a:ea typeface="Times New Roman" panose="02020603050405020304" pitchFamily="18" charset="0"/>
              </a:rPr>
              <a:t>Η ανάλυση περιλαμβάνει τον </a:t>
            </a:r>
            <a:r>
              <a:rPr lang="el-GR" b="1" dirty="0">
                <a:solidFill>
                  <a:prstClr val="black">
                    <a:lumMod val="75000"/>
                    <a:lumOff val="25000"/>
                  </a:prstClr>
                </a:solidFill>
                <a:ea typeface="Times New Roman" panose="02020603050405020304" pitchFamily="18" charset="0"/>
              </a:rPr>
              <a:t>εντοπισμό θεμάτων και προτύπων στη βιβλιογραφία</a:t>
            </a:r>
            <a:r>
              <a:rPr lang="el-GR" dirty="0">
                <a:solidFill>
                  <a:prstClr val="black">
                    <a:lumMod val="75000"/>
                    <a:lumOff val="25000"/>
                  </a:prstClr>
                </a:solidFill>
                <a:ea typeface="Times New Roman" panose="02020603050405020304" pitchFamily="18" charset="0"/>
              </a:rPr>
              <a:t> και τη </a:t>
            </a:r>
            <a:r>
              <a:rPr lang="el-GR" b="1" dirty="0">
                <a:solidFill>
                  <a:prstClr val="black">
                    <a:lumMod val="75000"/>
                    <a:lumOff val="25000"/>
                  </a:prstClr>
                </a:solidFill>
                <a:ea typeface="Times New Roman" panose="02020603050405020304" pitchFamily="18" charset="0"/>
              </a:rPr>
              <a:t>σύνθεση των ευρημάτων </a:t>
            </a:r>
            <a:r>
              <a:rPr lang="el-GR" dirty="0">
                <a:solidFill>
                  <a:prstClr val="black">
                    <a:lumMod val="75000"/>
                    <a:lumOff val="25000"/>
                  </a:prstClr>
                </a:solidFill>
                <a:ea typeface="Times New Roman" panose="02020603050405020304" pitchFamily="18" charset="0"/>
              </a:rPr>
              <a:t>για να απαντηθούν τα ερευνητικά ερωτήματα.</a:t>
            </a:r>
            <a:r>
              <a:rPr lang="el-GR" i="1" dirty="0">
                <a:solidFill>
                  <a:prstClr val="black">
                    <a:lumMod val="75000"/>
                    <a:lumOff val="25000"/>
                  </a:prstClr>
                </a:solidFill>
                <a:ea typeface="Times New Roman" panose="02020603050405020304" pitchFamily="18" charset="0"/>
              </a:rPr>
              <a:t> </a:t>
            </a:r>
          </a:p>
          <a:p>
            <a:pPr lvl="0">
              <a:buClr>
                <a:srgbClr val="A53010"/>
              </a:buClr>
            </a:pPr>
            <a:r>
              <a:rPr lang="el-GR" dirty="0">
                <a:solidFill>
                  <a:prstClr val="black">
                    <a:lumMod val="75000"/>
                    <a:lumOff val="25000"/>
                  </a:prstClr>
                </a:solidFill>
                <a:ea typeface="Times New Roman" panose="02020603050405020304" pitchFamily="18" charset="0"/>
              </a:rPr>
              <a:t>Η </a:t>
            </a:r>
            <a:r>
              <a:rPr lang="el-GR" b="1" dirty="0">
                <a:solidFill>
                  <a:prstClr val="black">
                    <a:lumMod val="75000"/>
                    <a:lumOff val="25000"/>
                  </a:prstClr>
                </a:solidFill>
                <a:ea typeface="Times New Roman" panose="02020603050405020304" pitchFamily="18" charset="0"/>
              </a:rPr>
              <a:t>ανάλυση θα γίνει θεματικά</a:t>
            </a:r>
            <a:r>
              <a:rPr lang="el-GR" dirty="0">
                <a:solidFill>
                  <a:prstClr val="black">
                    <a:lumMod val="75000"/>
                    <a:lumOff val="25000"/>
                  </a:prstClr>
                </a:solidFill>
                <a:ea typeface="Times New Roman" panose="02020603050405020304" pitchFamily="18" charset="0"/>
              </a:rPr>
              <a:t>. Αρχικά θα αναλυθεί ο ρόλος του καθηγητή- συμβούλου στην εξ αποστάσεως εκπαίδευση. Στη συνέχεια θα αναλυθεί ο ρόλος του καθηγητή-συμβούλου στην εξ αποστάσεως εκπαίδευση ως παράγοντας ενίσχυσης της αυτονομίας των φοιτητών και τέλος θα αναλυθεί ο ρόλος του εκπαιδευτικού υλικού στην εξ αποστάσεως εκπαίδευση ως παράγοντας ενίσχυσης της αυτονομίας των εξ αποστάσεως φοιτητών</a:t>
            </a:r>
          </a:p>
          <a:p>
            <a:endParaRPr lang="el-GR" dirty="0" smtClean="0">
              <a:cs typeface="Times New Roman" panose="02020603050405020304" pitchFamily="18" charset="0"/>
            </a:endParaRPr>
          </a:p>
          <a:p>
            <a:pPr marL="0" indent="0">
              <a:buNone/>
            </a:pPr>
            <a:endParaRPr lang="el-GR" dirty="0">
              <a:cs typeface="Times New Roman" panose="02020603050405020304" pitchFamily="18" charset="0"/>
            </a:endParaRPr>
          </a:p>
        </p:txBody>
      </p:sp>
    </p:spTree>
    <p:extLst>
      <p:ext uri="{BB962C8B-B14F-4D97-AF65-F5344CB8AC3E}">
        <p14:creationId xmlns:p14="http://schemas.microsoft.com/office/powerpoint/2010/main" val="533358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891181"/>
          </a:xfrm>
        </p:spPr>
        <p:txBody>
          <a:bodyPr>
            <a:normAutofit fontScale="90000"/>
          </a:bodyPr>
          <a:lstStyle/>
          <a:p>
            <a:pPr algn="ctr"/>
            <a:r>
              <a:rPr lang="el-GR" b="1" dirty="0" smtClean="0">
                <a:cs typeface="Times New Roman" panose="02020603050405020304" pitchFamily="18" charset="0"/>
              </a:rPr>
              <a:t>9.1 Συμπεράσματα (καθηγητής-σύμβουλος)</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2589212" y="1188720"/>
            <a:ext cx="8915400" cy="5669280"/>
          </a:xfrm>
        </p:spPr>
        <p:txBody>
          <a:bodyPr>
            <a:normAutofit lnSpcReduction="10000"/>
          </a:bodyPr>
          <a:lstStyle/>
          <a:p>
            <a:pPr>
              <a:buFont typeface="Arial" panose="020B0604020202020204" pitchFamily="34" charset="0"/>
              <a:buChar char="•"/>
            </a:pPr>
            <a:endParaRPr lang="el-GR" dirty="0">
              <a:cs typeface="Times New Roman" panose="02020603050405020304" pitchFamily="18" charset="0"/>
            </a:endParaRPr>
          </a:p>
          <a:p>
            <a:pPr>
              <a:lnSpc>
                <a:spcPct val="107000"/>
              </a:lnSpc>
              <a:spcAft>
                <a:spcPts val="800"/>
              </a:spcAft>
            </a:pPr>
            <a:r>
              <a:rPr lang="el-GR" dirty="0" smtClean="0">
                <a:ea typeface="Calibri" panose="020F0502020204030204" pitchFamily="34" charset="0"/>
                <a:cs typeface="Times New Roman" panose="02020603050405020304" pitchFamily="18" charset="0"/>
              </a:rPr>
              <a:t>Ως γενικό </a:t>
            </a:r>
            <a:r>
              <a:rPr lang="el-GR" dirty="0">
                <a:ea typeface="Calibri" panose="020F0502020204030204" pitchFamily="34" charset="0"/>
                <a:cs typeface="Times New Roman" panose="02020603050405020304" pitchFamily="18" charset="0"/>
              </a:rPr>
              <a:t>συμπέρασμα μετά το τέλος αυτής της διατριβής είναι ότι ο </a:t>
            </a:r>
            <a:r>
              <a:rPr lang="el-GR" b="1" dirty="0">
                <a:ea typeface="Calibri" panose="020F0502020204030204" pitchFamily="34" charset="0"/>
                <a:cs typeface="Times New Roman" panose="02020603050405020304" pitchFamily="18" charset="0"/>
              </a:rPr>
              <a:t>ρόλος του καθηγητή-συμβούλου </a:t>
            </a:r>
            <a:r>
              <a:rPr lang="el-GR" dirty="0">
                <a:ea typeface="Calibri" panose="020F0502020204030204" pitchFamily="34" charset="0"/>
                <a:cs typeface="Times New Roman" panose="02020603050405020304" pitchFamily="18" charset="0"/>
              </a:rPr>
              <a:t>και </a:t>
            </a:r>
            <a:r>
              <a:rPr lang="el-GR" b="1" dirty="0">
                <a:ea typeface="Calibri" panose="020F0502020204030204" pitchFamily="34" charset="0"/>
                <a:cs typeface="Times New Roman" panose="02020603050405020304" pitchFamily="18" charset="0"/>
              </a:rPr>
              <a:t>ο ρόλος του εκπαιδευτικού υλικού </a:t>
            </a:r>
            <a:r>
              <a:rPr lang="el-GR" dirty="0">
                <a:ea typeface="Calibri" panose="020F0502020204030204" pitchFamily="34" charset="0"/>
                <a:cs typeface="Times New Roman" panose="02020603050405020304" pitchFamily="18" charset="0"/>
              </a:rPr>
              <a:t>στη εξ αποστάσεως εκπαίδευση είναι </a:t>
            </a:r>
            <a:r>
              <a:rPr lang="el-GR" b="1" dirty="0">
                <a:ea typeface="Calibri" panose="020F0502020204030204" pitchFamily="34" charset="0"/>
                <a:cs typeface="Times New Roman" panose="02020603050405020304" pitchFamily="18" charset="0"/>
              </a:rPr>
              <a:t>πολύ σημαντικοί και καθοριστικοί </a:t>
            </a:r>
            <a:r>
              <a:rPr lang="el-GR" dirty="0">
                <a:ea typeface="Calibri" panose="020F0502020204030204" pitchFamily="34" charset="0"/>
                <a:cs typeface="Times New Roman" panose="02020603050405020304" pitchFamily="18" charset="0"/>
              </a:rPr>
              <a:t>για την </a:t>
            </a:r>
            <a:r>
              <a:rPr lang="el-GR" b="1" dirty="0">
                <a:ea typeface="Calibri" panose="020F0502020204030204" pitchFamily="34" charset="0"/>
                <a:cs typeface="Times New Roman" panose="02020603050405020304" pitchFamily="18" charset="0"/>
              </a:rPr>
              <a:t>προώθηση της αυτονομίας </a:t>
            </a:r>
            <a:r>
              <a:rPr lang="el-GR" dirty="0">
                <a:ea typeface="Calibri" panose="020F0502020204030204" pitchFamily="34" charset="0"/>
                <a:cs typeface="Times New Roman" panose="02020603050405020304" pitchFamily="18" charset="0"/>
              </a:rPr>
              <a:t>των φοιτητών στην εξ αποστάσεως εκπαίδευση</a:t>
            </a:r>
          </a:p>
          <a:p>
            <a:pPr>
              <a:lnSpc>
                <a:spcPct val="107000"/>
              </a:lnSpc>
              <a:spcAft>
                <a:spcPts val="800"/>
              </a:spcAft>
            </a:pPr>
            <a:r>
              <a:rPr lang="el-GR" dirty="0">
                <a:ea typeface="Calibri" panose="020F0502020204030204" pitchFamily="34" charset="0"/>
                <a:cs typeface="Times New Roman" panose="02020603050405020304" pitchFamily="18" charset="0"/>
              </a:rPr>
              <a:t>Έ</a:t>
            </a:r>
            <a:r>
              <a:rPr lang="el-GR" dirty="0" smtClean="0">
                <a:ea typeface="Calibri" panose="020F0502020204030204" pitchFamily="34" charset="0"/>
                <a:cs typeface="Times New Roman" panose="02020603050405020304" pitchFamily="18" charset="0"/>
              </a:rPr>
              <a:t>να </a:t>
            </a:r>
            <a:r>
              <a:rPr lang="el-GR" dirty="0">
                <a:ea typeface="Calibri" panose="020F0502020204030204" pitchFamily="34" charset="0"/>
                <a:cs typeface="Times New Roman" panose="02020603050405020304" pitchFamily="18" charset="0"/>
              </a:rPr>
              <a:t>διαδεδομένο χαρακτηριστικό που μοιράζονται όλες οι μορφές εξ αποστάσεως διδασκαλίας είναι η απουσία άμεσης αλληλεπίδρασης που εντοπίζεται στις παραδοσιακές μεθόδους διδασκαλίας</a:t>
            </a:r>
            <a:r>
              <a:rPr lang="el-GR" dirty="0" smtClean="0">
                <a:ea typeface="Calibri" panose="020F0502020204030204" pitchFamily="34" charset="0"/>
                <a:cs typeface="Times New Roman" panose="02020603050405020304" pitchFamily="18" charset="0"/>
              </a:rPr>
              <a:t>. </a:t>
            </a:r>
            <a:r>
              <a:rPr lang="el-GR" dirty="0">
                <a:ea typeface="Calibri" panose="020F0502020204030204" pitchFamily="34" charset="0"/>
                <a:cs typeface="Times New Roman" panose="02020603050405020304" pitchFamily="18" charset="0"/>
              </a:rPr>
              <a:t>Α</a:t>
            </a:r>
            <a:r>
              <a:rPr lang="el-GR" dirty="0" smtClean="0">
                <a:ea typeface="Calibri" panose="020F0502020204030204" pitchFamily="34" charset="0"/>
                <a:cs typeface="Times New Roman" panose="02020603050405020304" pitchFamily="18" charset="0"/>
              </a:rPr>
              <a:t>υτό </a:t>
            </a:r>
            <a:r>
              <a:rPr lang="el-GR" dirty="0">
                <a:ea typeface="Calibri" panose="020F0502020204030204" pitchFamily="34" charset="0"/>
                <a:cs typeface="Times New Roman" panose="02020603050405020304" pitchFamily="18" charset="0"/>
              </a:rPr>
              <a:t>θέτει </a:t>
            </a:r>
            <a:r>
              <a:rPr lang="el-GR" b="1" dirty="0">
                <a:ea typeface="Calibri" panose="020F0502020204030204" pitchFamily="34" charset="0"/>
                <a:cs typeface="Times New Roman" panose="02020603050405020304" pitchFamily="18" charset="0"/>
              </a:rPr>
              <a:t>προκλήσεις για τους εκπαιδευτικούς </a:t>
            </a:r>
            <a:r>
              <a:rPr lang="el-GR" dirty="0">
                <a:ea typeface="Calibri" panose="020F0502020204030204" pitchFamily="34" charset="0"/>
                <a:cs typeface="Times New Roman" panose="02020603050405020304" pitchFamily="18" charset="0"/>
              </a:rPr>
              <a:t>καθώς πρέπει να διατηρήσουν μια </a:t>
            </a:r>
            <a:r>
              <a:rPr lang="el-GR" b="1" dirty="0">
                <a:ea typeface="Calibri" panose="020F0502020204030204" pitchFamily="34" charset="0"/>
                <a:cs typeface="Times New Roman" panose="02020603050405020304" pitchFamily="18" charset="0"/>
              </a:rPr>
              <a:t>συνεχή ροή επικοινωνίας </a:t>
            </a:r>
            <a:r>
              <a:rPr lang="el-GR" dirty="0">
                <a:ea typeface="Calibri" panose="020F0502020204030204" pitchFamily="34" charset="0"/>
                <a:cs typeface="Times New Roman" panose="02020603050405020304" pitchFamily="18" charset="0"/>
              </a:rPr>
              <a:t>με τους φοιτητές τους και να </a:t>
            </a:r>
            <a:r>
              <a:rPr lang="el-GR" b="1" dirty="0">
                <a:ea typeface="Calibri" panose="020F0502020204030204" pitchFamily="34" charset="0"/>
                <a:cs typeface="Times New Roman" panose="02020603050405020304" pitchFamily="18" charset="0"/>
              </a:rPr>
              <a:t>μεταφέρουν αποτελεσματικά τη γνώση</a:t>
            </a:r>
            <a:r>
              <a:rPr lang="el-GR" dirty="0">
                <a:ea typeface="Calibri" panose="020F0502020204030204" pitchFamily="34" charset="0"/>
                <a:cs typeface="Times New Roman" panose="02020603050405020304" pitchFamily="18" charset="0"/>
              </a:rPr>
              <a:t> παρά την απρόσωπη φύση της επικοινωνίας (</a:t>
            </a:r>
            <a:r>
              <a:rPr lang="el-GR" dirty="0" err="1">
                <a:ea typeface="Calibri" panose="020F0502020204030204" pitchFamily="34" charset="0"/>
                <a:cs typeface="Times New Roman" panose="02020603050405020304" pitchFamily="18" charset="0"/>
              </a:rPr>
              <a:t>Farajollahi</a:t>
            </a:r>
            <a:r>
              <a:rPr lang="el-GR" dirty="0">
                <a:ea typeface="Calibri" panose="020F0502020204030204" pitchFamily="34" charset="0"/>
                <a:cs typeface="Times New Roman" panose="02020603050405020304" pitchFamily="18" charset="0"/>
              </a:rPr>
              <a:t> &amp; </a:t>
            </a:r>
            <a:r>
              <a:rPr lang="el-GR" dirty="0" err="1">
                <a:ea typeface="Calibri" panose="020F0502020204030204" pitchFamily="34" charset="0"/>
                <a:cs typeface="Times New Roman" panose="02020603050405020304" pitchFamily="18" charset="0"/>
              </a:rPr>
              <a:t>Zarifsanaee</a:t>
            </a:r>
            <a:r>
              <a:rPr lang="el-GR" dirty="0">
                <a:ea typeface="Calibri" panose="020F0502020204030204" pitchFamily="34" charset="0"/>
                <a:cs typeface="Times New Roman" panose="02020603050405020304" pitchFamily="18" charset="0"/>
              </a:rPr>
              <a:t>, 2012</a:t>
            </a:r>
            <a:r>
              <a:rPr lang="el-GR" dirty="0" smtClean="0">
                <a:ea typeface="Calibri" panose="020F0502020204030204" pitchFamily="34" charset="0"/>
                <a:cs typeface="Times New Roman" panose="02020603050405020304" pitchFamily="18" charset="0"/>
              </a:rPr>
              <a:t>). </a:t>
            </a:r>
            <a:endParaRPr lang="el-GR" dirty="0">
              <a:ea typeface="Calibri" panose="020F0502020204030204" pitchFamily="34" charset="0"/>
              <a:cs typeface="Times New Roman" panose="02020603050405020304" pitchFamily="18" charset="0"/>
            </a:endParaRPr>
          </a:p>
          <a:p>
            <a:pPr>
              <a:lnSpc>
                <a:spcPct val="107000"/>
              </a:lnSpc>
              <a:spcAft>
                <a:spcPts val="800"/>
              </a:spcAft>
            </a:pPr>
            <a:r>
              <a:rPr lang="el-GR" dirty="0">
                <a:solidFill>
                  <a:prstClr val="black">
                    <a:lumMod val="75000"/>
                    <a:lumOff val="25000"/>
                  </a:prstClr>
                </a:solidFill>
                <a:ea typeface="Calibri" panose="020F0502020204030204" pitchFamily="34" charset="0"/>
                <a:cs typeface="Times New Roman" panose="02020603050405020304" pitchFamily="18" charset="0"/>
              </a:rPr>
              <a:t>Οι </a:t>
            </a:r>
            <a:r>
              <a:rPr lang="el-GR" dirty="0" err="1">
                <a:solidFill>
                  <a:prstClr val="black">
                    <a:lumMod val="75000"/>
                    <a:lumOff val="25000"/>
                  </a:prstClr>
                </a:solidFill>
                <a:ea typeface="Calibri" panose="020F0502020204030204" pitchFamily="34" charset="0"/>
                <a:cs typeface="Times New Roman" panose="02020603050405020304" pitchFamily="18" charset="0"/>
              </a:rPr>
              <a:t>Ραλλίας</a:t>
            </a:r>
            <a:r>
              <a:rPr lang="el-GR" dirty="0">
                <a:solidFill>
                  <a:prstClr val="black">
                    <a:lumMod val="75000"/>
                    <a:lumOff val="25000"/>
                  </a:prstClr>
                </a:solidFill>
                <a:ea typeface="Calibri" panose="020F0502020204030204" pitchFamily="34" charset="0"/>
                <a:cs typeface="Times New Roman" panose="02020603050405020304" pitchFamily="18" charset="0"/>
              </a:rPr>
              <a:t> και Αναστασιάδης (2015) υποστηρίζουν ότι η αξιολόγηση της </a:t>
            </a:r>
            <a:r>
              <a:rPr lang="el-GR" b="1" dirty="0">
                <a:solidFill>
                  <a:prstClr val="black">
                    <a:lumMod val="75000"/>
                    <a:lumOff val="25000"/>
                  </a:prstClr>
                </a:solidFill>
                <a:ea typeface="Calibri" panose="020F0502020204030204" pitchFamily="34" charset="0"/>
                <a:cs typeface="Times New Roman" panose="02020603050405020304" pitchFamily="18" charset="0"/>
              </a:rPr>
              <a:t>αποτελεσματικότητας της εξ αποστάσεως εκπαίδευσης </a:t>
            </a:r>
            <a:r>
              <a:rPr lang="el-GR" dirty="0">
                <a:solidFill>
                  <a:prstClr val="black">
                    <a:lumMod val="75000"/>
                    <a:lumOff val="25000"/>
                  </a:prstClr>
                </a:solidFill>
                <a:ea typeface="Calibri" panose="020F0502020204030204" pitchFamily="34" charset="0"/>
                <a:cs typeface="Times New Roman" panose="02020603050405020304" pitchFamily="18" charset="0"/>
              </a:rPr>
              <a:t>βασίζεται σε μεγάλο βαθμό στο </a:t>
            </a:r>
            <a:r>
              <a:rPr lang="el-GR" b="1" dirty="0">
                <a:solidFill>
                  <a:prstClr val="black">
                    <a:lumMod val="75000"/>
                    <a:lumOff val="25000"/>
                  </a:prstClr>
                </a:solidFill>
                <a:ea typeface="Calibri" panose="020F0502020204030204" pitchFamily="34" charset="0"/>
                <a:cs typeface="Times New Roman" panose="02020603050405020304" pitchFamily="18" charset="0"/>
              </a:rPr>
              <a:t>επίπεδο επικοινωνίας </a:t>
            </a:r>
            <a:r>
              <a:rPr lang="el-GR" dirty="0">
                <a:solidFill>
                  <a:prstClr val="black">
                    <a:lumMod val="75000"/>
                    <a:lumOff val="25000"/>
                  </a:prstClr>
                </a:solidFill>
                <a:ea typeface="Calibri" panose="020F0502020204030204" pitchFamily="34" charset="0"/>
                <a:cs typeface="Times New Roman" panose="02020603050405020304" pitchFamily="18" charset="0"/>
              </a:rPr>
              <a:t>που δημιουργείται μεταξύ των δύο βασικών συμμετεχόντων στην εκπαιδευτική διαδικασία, του </a:t>
            </a:r>
            <a:r>
              <a:rPr lang="el-GR" b="1" dirty="0">
                <a:solidFill>
                  <a:prstClr val="black">
                    <a:lumMod val="75000"/>
                    <a:lumOff val="25000"/>
                  </a:prstClr>
                </a:solidFill>
                <a:ea typeface="Calibri" panose="020F0502020204030204" pitchFamily="34" charset="0"/>
                <a:cs typeface="Times New Roman" panose="02020603050405020304" pitchFamily="18" charset="0"/>
              </a:rPr>
              <a:t>εκπαιδευτή</a:t>
            </a:r>
            <a:r>
              <a:rPr lang="el-GR" dirty="0">
                <a:solidFill>
                  <a:prstClr val="black">
                    <a:lumMod val="75000"/>
                    <a:lumOff val="25000"/>
                  </a:prstClr>
                </a:solidFill>
                <a:ea typeface="Calibri" panose="020F0502020204030204" pitchFamily="34" charset="0"/>
                <a:cs typeface="Times New Roman" panose="02020603050405020304" pitchFamily="18" charset="0"/>
              </a:rPr>
              <a:t> και του </a:t>
            </a:r>
            <a:r>
              <a:rPr lang="el-GR" b="1" dirty="0" smtClean="0">
                <a:solidFill>
                  <a:prstClr val="black">
                    <a:lumMod val="75000"/>
                    <a:lumOff val="25000"/>
                  </a:prstClr>
                </a:solidFill>
                <a:ea typeface="Calibri" panose="020F0502020204030204" pitchFamily="34" charset="0"/>
                <a:cs typeface="Times New Roman" panose="02020603050405020304" pitchFamily="18" charset="0"/>
              </a:rPr>
              <a:t>εκπαιδευόμενου.</a:t>
            </a:r>
            <a:endParaRPr lang="el-GR" b="1" dirty="0">
              <a:ea typeface="Calibri" panose="020F0502020204030204" pitchFamily="34" charset="0"/>
              <a:cs typeface="Times New Roman" panose="02020603050405020304" pitchFamily="18" charset="0"/>
            </a:endParaRPr>
          </a:p>
          <a:p>
            <a:pPr>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5202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209006"/>
            <a:ext cx="8911687" cy="1410788"/>
          </a:xfrm>
        </p:spPr>
        <p:txBody>
          <a:bodyPr>
            <a:normAutofit/>
          </a:bodyPr>
          <a:lstStyle/>
          <a:p>
            <a:pPr algn="ctr"/>
            <a:r>
              <a:rPr lang="el-GR" b="1" dirty="0" smtClean="0">
                <a:solidFill>
                  <a:prstClr val="black">
                    <a:lumMod val="85000"/>
                    <a:lumOff val="15000"/>
                  </a:prstClr>
                </a:solidFill>
                <a:latin typeface="+mn-lt"/>
                <a:cs typeface="Times New Roman" panose="02020603050405020304" pitchFamily="18" charset="0"/>
              </a:rPr>
              <a:t>9.3 Συμπεράσματα (καθηγητής-σύμβουλος)</a:t>
            </a:r>
            <a:endParaRPr lang="el-GR" dirty="0">
              <a:latin typeface="+mn-lt"/>
            </a:endParaRPr>
          </a:p>
        </p:txBody>
      </p:sp>
      <p:sp>
        <p:nvSpPr>
          <p:cNvPr id="3" name="Θέση περιεχομένου 2"/>
          <p:cNvSpPr>
            <a:spLocks noGrp="1"/>
          </p:cNvSpPr>
          <p:nvPr>
            <p:ph idx="1"/>
          </p:nvPr>
        </p:nvSpPr>
        <p:spPr>
          <a:xfrm>
            <a:off x="1933303" y="1267097"/>
            <a:ext cx="9927771" cy="5447212"/>
          </a:xfrm>
        </p:spPr>
        <p:txBody>
          <a:bodyPr>
            <a:normAutofit lnSpcReduction="10000"/>
          </a:bodyPr>
          <a:lstStyle/>
          <a:p>
            <a:pPr>
              <a:lnSpc>
                <a:spcPct val="107000"/>
              </a:lnSpc>
              <a:spcAft>
                <a:spcPts val="800"/>
              </a:spcAft>
            </a:pPr>
            <a:r>
              <a:rPr lang="el-GR" dirty="0">
                <a:ea typeface="Calibri" panose="020F0502020204030204" pitchFamily="34" charset="0"/>
                <a:cs typeface="Times New Roman" panose="02020603050405020304" pitchFamily="18" charset="0"/>
              </a:rPr>
              <a:t>Ο ρόλος του καθηγητή είναι όμως εξαιρετικά σπουδαίος σε σχέση με την </a:t>
            </a:r>
            <a:r>
              <a:rPr lang="el-GR" b="1" dirty="0">
                <a:ea typeface="Calibri" panose="020F0502020204030204" pitchFamily="34" charset="0"/>
                <a:cs typeface="Times New Roman" panose="02020603050405020304" pitchFamily="18" charset="0"/>
              </a:rPr>
              <a:t>προώθηση του εκπαιδευτικού υλικού </a:t>
            </a:r>
            <a:r>
              <a:rPr lang="el-GR" dirty="0">
                <a:ea typeface="Calibri" panose="020F0502020204030204" pitchFamily="34" charset="0"/>
                <a:cs typeface="Times New Roman" panose="02020603050405020304" pitchFamily="18" charset="0"/>
              </a:rPr>
              <a:t>στους φοιτητές του καθώς πρέπει να κάνει ελκυστικό το εκπαιδευτικό υλικό έτσι ώστε να μελετάται από τους φοιτητές του και να το βρίσκουν ενδιαφέρον, να προωθείται η αλληλεπίδραση με αυτό , να συμπεριλάβει δραστηριότητες μέσα σε αυτό που να αφορούν τους ίδιους τους φοιτητές και να είναι συνυφασμένες με τα ενδιαφέροντα των </a:t>
            </a:r>
            <a:r>
              <a:rPr lang="el-GR" dirty="0" smtClean="0">
                <a:ea typeface="Calibri" panose="020F0502020204030204" pitchFamily="34" charset="0"/>
                <a:cs typeface="Times New Roman" panose="02020603050405020304" pitchFamily="18" charset="0"/>
              </a:rPr>
              <a:t>φοιτητών</a:t>
            </a:r>
            <a:r>
              <a:rPr lang="el-GR" dirty="0">
                <a:ea typeface="Calibri" panose="020F0502020204030204" pitchFamily="34" charset="0"/>
                <a:cs typeface="Times New Roman" panose="02020603050405020304" pitchFamily="18" charset="0"/>
              </a:rPr>
              <a:t> </a:t>
            </a:r>
            <a:r>
              <a:rPr lang="el-GR" dirty="0" smtClean="0">
                <a:ea typeface="Calibri" panose="020F0502020204030204" pitchFamily="34" charset="0"/>
                <a:cs typeface="Times New Roman" panose="02020603050405020304" pitchFamily="18" charset="0"/>
              </a:rPr>
              <a:t> </a:t>
            </a:r>
            <a:endParaRPr lang="el-GR" dirty="0">
              <a:ea typeface="Calibri" panose="020F0502020204030204" pitchFamily="34" charset="0"/>
              <a:cs typeface="Times New Roman" panose="02020603050405020304" pitchFamily="18" charset="0"/>
            </a:endParaRPr>
          </a:p>
          <a:p>
            <a:pPr>
              <a:lnSpc>
                <a:spcPct val="107000"/>
              </a:lnSpc>
              <a:spcAft>
                <a:spcPts val="800"/>
              </a:spcAft>
            </a:pPr>
            <a:r>
              <a:rPr lang="el-GR" dirty="0">
                <a:ea typeface="Calibri" panose="020F0502020204030204" pitchFamily="34" charset="0"/>
                <a:cs typeface="Times New Roman" panose="02020603050405020304" pitchFamily="18" charset="0"/>
              </a:rPr>
              <a:t>Οι φοιτητές εξ αποστάσεως, που δεν έχουν άμεση αλληλεπίδραση με τους καθηγητές τους, χρειάζονται επιπλέον βοήθεια. Επιπλέον, </a:t>
            </a:r>
            <a:r>
              <a:rPr lang="el-GR" b="1" dirty="0">
                <a:ea typeface="Calibri" panose="020F0502020204030204" pitchFamily="34" charset="0"/>
                <a:cs typeface="Times New Roman" panose="02020603050405020304" pitchFamily="18" charset="0"/>
              </a:rPr>
              <a:t>έχει παρατηρηθεί ότι οι φοιτητές της εξ αποστάσεως εκπαίδευσης μπορεί να στερούνται την απαραίτητη ακαδημαϊκή εξειδίκευση για τη σωστή πλοήγηση και κατανόηση του υλικού της μελέτης, </a:t>
            </a:r>
            <a:r>
              <a:rPr lang="el-GR" dirty="0">
                <a:ea typeface="Calibri" panose="020F0502020204030204" pitchFamily="34" charset="0"/>
                <a:cs typeface="Times New Roman" panose="02020603050405020304" pitchFamily="18" charset="0"/>
              </a:rPr>
              <a:t>επομένως απαιτείται περαιτέρω βοήθεια (Παπαδημητρίου &amp; </a:t>
            </a:r>
            <a:r>
              <a:rPr lang="el-GR" dirty="0" err="1">
                <a:ea typeface="Calibri" panose="020F0502020204030204" pitchFamily="34" charset="0"/>
                <a:cs typeface="Times New Roman" panose="02020603050405020304" pitchFamily="18" charset="0"/>
              </a:rPr>
              <a:t>Λιοναράκης</a:t>
            </a:r>
            <a:r>
              <a:rPr lang="el-GR" dirty="0">
                <a:ea typeface="Calibri" panose="020F0502020204030204" pitchFamily="34" charset="0"/>
                <a:cs typeface="Times New Roman" panose="02020603050405020304" pitchFamily="18" charset="0"/>
              </a:rPr>
              <a:t>, 2010). </a:t>
            </a:r>
            <a:r>
              <a:rPr lang="el-GR" dirty="0" smtClean="0">
                <a:ea typeface="Calibri" panose="020F0502020204030204" pitchFamily="34" charset="0"/>
                <a:cs typeface="Times New Roman" panose="02020603050405020304" pitchFamily="18" charset="0"/>
              </a:rPr>
              <a:t>ΚΣ </a:t>
            </a:r>
          </a:p>
          <a:p>
            <a:pPr>
              <a:lnSpc>
                <a:spcPct val="107000"/>
              </a:lnSpc>
              <a:spcAft>
                <a:spcPts val="800"/>
              </a:spcAft>
            </a:pPr>
            <a:r>
              <a:rPr lang="el-GR" dirty="0">
                <a:ea typeface="Calibri" panose="020F0502020204030204" pitchFamily="34" charset="0"/>
                <a:cs typeface="Times New Roman" panose="02020603050405020304" pitchFamily="18" charset="0"/>
              </a:rPr>
              <a:t>Στο πλαίσιο της εξ αποστάσεως εκπαίδευσης, είναι σημαντικό να αναγνωριστεί ότι οι </a:t>
            </a:r>
            <a:r>
              <a:rPr lang="el-GR" b="1" dirty="0">
                <a:ea typeface="Calibri" panose="020F0502020204030204" pitchFamily="34" charset="0"/>
                <a:cs typeface="Times New Roman" panose="02020603050405020304" pitchFamily="18" charset="0"/>
              </a:rPr>
              <a:t>καθηγητές χωρίς αποτελεσματικές επικοινωνιακές δεξιότητες και χρήσιμη διάθεση μπορεί να έχουν αρνητικό αντίκτυπο στην ακαδημαϊκή πρόοδο των φοιτητών τους καθώς και στην ενίσχυση της αυτονομίας αυτών</a:t>
            </a:r>
            <a:r>
              <a:rPr lang="el-GR" dirty="0">
                <a:ea typeface="Calibri" panose="020F0502020204030204" pitchFamily="34" charset="0"/>
                <a:cs typeface="Times New Roman" panose="02020603050405020304" pitchFamily="18" charset="0"/>
              </a:rPr>
              <a:t>, ιδιαίτερα κατά τις πρώτες φάσεις της εξ αποστάσεως μάθησης (</a:t>
            </a:r>
            <a:r>
              <a:rPr lang="el-GR" dirty="0" err="1">
                <a:ea typeface="Calibri" panose="020F0502020204030204" pitchFamily="34" charset="0"/>
                <a:cs typeface="Times New Roman" panose="02020603050405020304" pitchFamily="18" charset="0"/>
              </a:rPr>
              <a:t>Zygouris</a:t>
            </a:r>
            <a:r>
              <a:rPr lang="el-GR" dirty="0">
                <a:ea typeface="Calibri" panose="020F0502020204030204" pitchFamily="34" charset="0"/>
                <a:cs typeface="Times New Roman" panose="02020603050405020304" pitchFamily="18" charset="0"/>
              </a:rPr>
              <a:t> &amp; </a:t>
            </a:r>
            <a:r>
              <a:rPr lang="el-GR" dirty="0" err="1">
                <a:ea typeface="Calibri" panose="020F0502020204030204" pitchFamily="34" charset="0"/>
                <a:cs typeface="Times New Roman" panose="02020603050405020304" pitchFamily="18" charset="0"/>
              </a:rPr>
              <a:t>Mavroidis</a:t>
            </a:r>
            <a:r>
              <a:rPr lang="el-GR" dirty="0">
                <a:ea typeface="Calibri" panose="020F0502020204030204" pitchFamily="34" charset="0"/>
                <a:cs typeface="Times New Roman" panose="02020603050405020304" pitchFamily="18" charset="0"/>
              </a:rPr>
              <a:t>, 2011 ). Ως εκ τούτου, η ευθύνη ανήκει στον καθηγητή να ενθαρρύνει την επικοινωνία στο πλαίσιο της εξ αποστάσεως εκπαίδευσης</a:t>
            </a:r>
            <a:r>
              <a:rPr lang="el-GR" dirty="0" smtClean="0">
                <a:ea typeface="Calibri" panose="020F0502020204030204" pitchFamily="34" charset="0"/>
                <a:cs typeface="Times New Roman" panose="02020603050405020304" pitchFamily="18" charset="0"/>
              </a:rPr>
              <a:t>. ΚΣ</a:t>
            </a:r>
            <a:endParaRPr lang="el-GR" dirty="0">
              <a:ea typeface="Calibri" panose="020F0502020204030204" pitchFamily="34" charset="0"/>
              <a:cs typeface="Times New Roman" panose="02020603050405020304" pitchFamily="18" charset="0"/>
            </a:endParaRPr>
          </a:p>
          <a:p>
            <a:pPr>
              <a:lnSpc>
                <a:spcPct val="107000"/>
              </a:lnSpc>
              <a:spcAft>
                <a:spcPts val="800"/>
              </a:spcAft>
            </a:pPr>
            <a:endParaRPr lang="el-GR"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90598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29923"/>
          </a:xfrm>
        </p:spPr>
        <p:txBody>
          <a:bodyPr>
            <a:normAutofit fontScale="90000"/>
          </a:bodyPr>
          <a:lstStyle/>
          <a:p>
            <a:pPr algn="ctr"/>
            <a:r>
              <a:rPr lang="el-GR" b="1" dirty="0" smtClean="0">
                <a:solidFill>
                  <a:prstClr val="black">
                    <a:lumMod val="85000"/>
                    <a:lumOff val="15000"/>
                  </a:prstClr>
                </a:solidFill>
                <a:cs typeface="Times New Roman" panose="02020603050405020304" pitchFamily="18" charset="0"/>
              </a:rPr>
              <a:t>10. Συμπεράσματα (εκπαιδευτικό υλικό)</a:t>
            </a:r>
            <a:endParaRPr lang="el-GR" dirty="0"/>
          </a:p>
        </p:txBody>
      </p:sp>
      <p:sp>
        <p:nvSpPr>
          <p:cNvPr id="3" name="Θέση περιεχομένου 2"/>
          <p:cNvSpPr>
            <a:spLocks noGrp="1"/>
          </p:cNvSpPr>
          <p:nvPr>
            <p:ph idx="1"/>
          </p:nvPr>
        </p:nvSpPr>
        <p:spPr>
          <a:xfrm>
            <a:off x="1672047" y="1254033"/>
            <a:ext cx="10319656" cy="5434149"/>
          </a:xfrm>
        </p:spPr>
        <p:txBody>
          <a:bodyPr>
            <a:normAutofit/>
          </a:bodyPr>
          <a:lstStyle/>
          <a:p>
            <a:pPr>
              <a:lnSpc>
                <a:spcPct val="107000"/>
              </a:lnSpc>
              <a:spcAft>
                <a:spcPts val="800"/>
              </a:spcAft>
            </a:pPr>
            <a:r>
              <a:rPr lang="el-GR" dirty="0" smtClean="0">
                <a:latin typeface="+mj-lt"/>
                <a:ea typeface="Calibri" panose="020F0502020204030204" pitchFamily="34" charset="0"/>
                <a:cs typeface="Times New Roman" panose="02020603050405020304" pitchFamily="18" charset="0"/>
              </a:rPr>
              <a:t>Το </a:t>
            </a:r>
            <a:r>
              <a:rPr lang="el-GR" dirty="0">
                <a:latin typeface="+mj-lt"/>
                <a:ea typeface="Calibri" panose="020F0502020204030204" pitchFamily="34" charset="0"/>
                <a:cs typeface="Times New Roman" panose="02020603050405020304" pitchFamily="18" charset="0"/>
              </a:rPr>
              <a:t>εκπαιδευτικό υλικό που πληροί τις προδιαγραφές </a:t>
            </a:r>
            <a:r>
              <a:rPr lang="el-GR" b="1" dirty="0" err="1">
                <a:latin typeface="+mj-lt"/>
                <a:ea typeface="Calibri" panose="020F0502020204030204" pitchFamily="34" charset="0"/>
                <a:cs typeface="Times New Roman" panose="02020603050405020304" pitchFamily="18" charset="0"/>
              </a:rPr>
              <a:t>καταλληλότητας</a:t>
            </a:r>
            <a:r>
              <a:rPr lang="el-GR" dirty="0">
                <a:latin typeface="+mj-lt"/>
                <a:ea typeface="Calibri" panose="020F0502020204030204" pitchFamily="34" charset="0"/>
                <a:cs typeface="Times New Roman" panose="02020603050405020304" pitchFamily="18" charset="0"/>
              </a:rPr>
              <a:t> και βοηθάει τους φοιτητές να είναι ανεξάρτητοι και αυτόνομοι </a:t>
            </a:r>
            <a:r>
              <a:rPr lang="el-GR" b="1" dirty="0">
                <a:latin typeface="+mj-lt"/>
                <a:ea typeface="Calibri" panose="020F0502020204030204" pitchFamily="34" charset="0"/>
                <a:cs typeface="Times New Roman" panose="02020603050405020304" pitchFamily="18" charset="0"/>
              </a:rPr>
              <a:t>βοηθάει σε μεγάλο βαθμό και τον ίδιο τον καθηγητή </a:t>
            </a:r>
            <a:r>
              <a:rPr lang="el-GR" dirty="0">
                <a:latin typeface="+mj-lt"/>
                <a:ea typeface="Calibri" panose="020F0502020204030204" pitchFamily="34" charset="0"/>
                <a:cs typeface="Times New Roman" panose="02020603050405020304" pitchFamily="18" charset="0"/>
              </a:rPr>
              <a:t>αφού αποτελεί </a:t>
            </a:r>
            <a:r>
              <a:rPr lang="el-GR" b="1" dirty="0">
                <a:latin typeface="+mj-lt"/>
                <a:ea typeface="Calibri" panose="020F0502020204030204" pitchFamily="34" charset="0"/>
                <a:cs typeface="Times New Roman" panose="02020603050405020304" pitchFamily="18" charset="0"/>
              </a:rPr>
              <a:t>εργαλείο </a:t>
            </a:r>
            <a:r>
              <a:rPr lang="el-GR" dirty="0">
                <a:latin typeface="+mj-lt"/>
                <a:ea typeface="Calibri" panose="020F0502020204030204" pitchFamily="34" charset="0"/>
                <a:cs typeface="Times New Roman" panose="02020603050405020304" pitchFamily="18" charset="0"/>
              </a:rPr>
              <a:t>για να μπορεί και ο ίδιος </a:t>
            </a:r>
            <a:r>
              <a:rPr lang="el-GR" b="1" dirty="0">
                <a:latin typeface="+mj-lt"/>
                <a:ea typeface="Calibri" panose="020F0502020204030204" pitchFamily="34" charset="0"/>
                <a:cs typeface="Times New Roman" panose="02020603050405020304" pitchFamily="18" charset="0"/>
              </a:rPr>
              <a:t>να καθοδηγεί τους φοιτητές με βάση αυτό το υλικό </a:t>
            </a:r>
            <a:r>
              <a:rPr lang="el-GR" dirty="0" smtClean="0">
                <a:latin typeface="+mj-lt"/>
                <a:ea typeface="Calibri" panose="020F0502020204030204" pitchFamily="34" charset="0"/>
                <a:cs typeface="Times New Roman" panose="02020603050405020304" pitchFamily="18" charset="0"/>
              </a:rPr>
              <a:t>. </a:t>
            </a:r>
            <a:endParaRPr lang="el-GR" dirty="0" smtClean="0">
              <a:latin typeface="+mj-lt"/>
              <a:ea typeface="Calibri" panose="020F0502020204030204" pitchFamily="34" charset="0"/>
              <a:cs typeface="Times New Roman" panose="02020603050405020304" pitchFamily="18" charset="0"/>
            </a:endParaRPr>
          </a:p>
          <a:p>
            <a:pPr lvl="0">
              <a:lnSpc>
                <a:spcPct val="107000"/>
              </a:lnSpc>
              <a:spcAft>
                <a:spcPts val="800"/>
              </a:spcAft>
              <a:buClr>
                <a:srgbClr val="A53010"/>
              </a:buClr>
            </a:pPr>
            <a:r>
              <a:rPr lang="el-GR" dirty="0" smtClean="0">
                <a:solidFill>
                  <a:prstClr val="black">
                    <a:lumMod val="75000"/>
                    <a:lumOff val="25000"/>
                  </a:prstClr>
                </a:solidFill>
                <a:ea typeface="Calibri" panose="020F0502020204030204" pitchFamily="34" charset="0"/>
                <a:cs typeface="Times New Roman" panose="02020603050405020304" pitchFamily="18" charset="0"/>
              </a:rPr>
              <a:t> </a:t>
            </a:r>
            <a:r>
              <a:rPr lang="el-GR" b="1" dirty="0">
                <a:solidFill>
                  <a:prstClr val="black">
                    <a:lumMod val="75000"/>
                    <a:lumOff val="25000"/>
                  </a:prstClr>
                </a:solidFill>
                <a:ea typeface="Calibri" panose="020F0502020204030204" pitchFamily="34" charset="0"/>
                <a:cs typeface="Times New Roman" panose="02020603050405020304" pitchFamily="18" charset="0"/>
              </a:rPr>
              <a:t>Τα υλικά θα πρέπει να είναι σχεδιασμένα με τρόπο που να ενθαρρύνουν την ενεργό συμμετοχή των φοιτητών. Αυτό μπορεί να επιτευχθεί μέσω διαφόρων </a:t>
            </a:r>
            <a:r>
              <a:rPr lang="el-GR" b="1" dirty="0" err="1">
                <a:solidFill>
                  <a:prstClr val="black">
                    <a:lumMod val="75000"/>
                    <a:lumOff val="25000"/>
                  </a:prstClr>
                </a:solidFill>
                <a:ea typeface="Calibri" panose="020F0502020204030204" pitchFamily="34" charset="0"/>
                <a:cs typeface="Times New Roman" panose="02020603050405020304" pitchFamily="18" charset="0"/>
              </a:rPr>
              <a:t>διαδραστικών</a:t>
            </a:r>
            <a:r>
              <a:rPr lang="el-GR" b="1" dirty="0">
                <a:solidFill>
                  <a:prstClr val="black">
                    <a:lumMod val="75000"/>
                    <a:lumOff val="25000"/>
                  </a:prstClr>
                </a:solidFill>
                <a:ea typeface="Calibri" panose="020F0502020204030204" pitchFamily="34" charset="0"/>
                <a:cs typeface="Times New Roman" panose="02020603050405020304" pitchFamily="18" charset="0"/>
              </a:rPr>
              <a:t> δραστηριοτήτων, όπως ομαδικές συζητήσεις, ασκήσεις επίλυσης προβλημάτων και μάθηση βάσει έργου. </a:t>
            </a:r>
          </a:p>
          <a:p>
            <a:pPr lvl="0">
              <a:lnSpc>
                <a:spcPct val="107000"/>
              </a:lnSpc>
              <a:spcAft>
                <a:spcPts val="800"/>
              </a:spcAft>
              <a:buClr>
                <a:srgbClr val="A53010"/>
              </a:buClr>
            </a:pPr>
            <a:r>
              <a:rPr lang="el-GR" dirty="0">
                <a:solidFill>
                  <a:prstClr val="black">
                    <a:lumMod val="75000"/>
                    <a:lumOff val="25000"/>
                  </a:prstClr>
                </a:solidFill>
                <a:ea typeface="Calibri" panose="020F0502020204030204" pitchFamily="34" charset="0"/>
                <a:cs typeface="Times New Roman" panose="02020603050405020304" pitchFamily="18" charset="0"/>
              </a:rPr>
              <a:t>Επίσης, τα υλικά θα πρέπει να είναι </a:t>
            </a:r>
            <a:r>
              <a:rPr lang="el-GR" b="1" dirty="0">
                <a:solidFill>
                  <a:prstClr val="black">
                    <a:lumMod val="75000"/>
                    <a:lumOff val="25000"/>
                  </a:prstClr>
                </a:solidFill>
                <a:ea typeface="Calibri" panose="020F0502020204030204" pitchFamily="34" charset="0"/>
                <a:cs typeface="Times New Roman" panose="02020603050405020304" pitchFamily="18" charset="0"/>
              </a:rPr>
              <a:t>σχεδιασμένα ώστε να καλύπτουν τους διαφορετικούς τρόπους με τους οποίους μαθαίνουν οι </a:t>
            </a:r>
            <a:r>
              <a:rPr lang="el-GR" b="1" dirty="0" smtClean="0">
                <a:solidFill>
                  <a:prstClr val="black">
                    <a:lumMod val="75000"/>
                    <a:lumOff val="25000"/>
                  </a:prstClr>
                </a:solidFill>
                <a:ea typeface="Calibri" panose="020F0502020204030204" pitchFamily="34" charset="0"/>
                <a:cs typeface="Times New Roman" panose="02020603050405020304" pitchFamily="18" charset="0"/>
              </a:rPr>
              <a:t>φοιτητές.</a:t>
            </a:r>
            <a:r>
              <a:rPr lang="el-GR" dirty="0" smtClean="0">
                <a:solidFill>
                  <a:prstClr val="black">
                    <a:lumMod val="75000"/>
                    <a:lumOff val="25000"/>
                  </a:prstClr>
                </a:solidFill>
                <a:ea typeface="Calibri" panose="020F0502020204030204" pitchFamily="34" charset="0"/>
                <a:cs typeface="Times New Roman" panose="02020603050405020304" pitchFamily="18" charset="0"/>
              </a:rPr>
              <a:t> </a:t>
            </a:r>
            <a:r>
              <a:rPr lang="el-GR" dirty="0">
                <a:solidFill>
                  <a:prstClr val="black">
                    <a:lumMod val="75000"/>
                    <a:lumOff val="25000"/>
                  </a:prstClr>
                </a:solidFill>
                <a:ea typeface="Calibri" panose="020F0502020204030204" pitchFamily="34" charset="0"/>
                <a:cs typeface="Times New Roman" panose="02020603050405020304" pitchFamily="18" charset="0"/>
              </a:rPr>
              <a:t>Τ</a:t>
            </a:r>
            <a:r>
              <a:rPr lang="el-GR" dirty="0" smtClean="0">
                <a:solidFill>
                  <a:prstClr val="black">
                    <a:lumMod val="75000"/>
                    <a:lumOff val="25000"/>
                  </a:prstClr>
                </a:solidFill>
                <a:ea typeface="Calibri" panose="020F0502020204030204" pitchFamily="34" charset="0"/>
                <a:cs typeface="Times New Roman" panose="02020603050405020304" pitchFamily="18" charset="0"/>
              </a:rPr>
              <a:t>ο </a:t>
            </a:r>
            <a:r>
              <a:rPr lang="el-GR" dirty="0">
                <a:solidFill>
                  <a:prstClr val="black">
                    <a:lumMod val="75000"/>
                    <a:lumOff val="25000"/>
                  </a:prstClr>
                </a:solidFill>
                <a:ea typeface="Calibri" panose="020F0502020204030204" pitchFamily="34" charset="0"/>
                <a:cs typeface="Times New Roman" panose="02020603050405020304" pitchFamily="18" charset="0"/>
              </a:rPr>
              <a:t>εκπαιδευτικό υλικό θα πρέπει να σχεδιάζεται με τρόπο που να </a:t>
            </a:r>
            <a:r>
              <a:rPr lang="el-GR" b="1" dirty="0">
                <a:solidFill>
                  <a:prstClr val="black">
                    <a:lumMod val="75000"/>
                    <a:lumOff val="25000"/>
                  </a:prstClr>
                </a:solidFill>
                <a:ea typeface="Calibri" panose="020F0502020204030204" pitchFamily="34" charset="0"/>
                <a:cs typeface="Times New Roman" panose="02020603050405020304" pitchFamily="18" charset="0"/>
              </a:rPr>
              <a:t>προωθεί τον προβληματισμό και την </a:t>
            </a:r>
            <a:r>
              <a:rPr lang="el-GR" b="1" dirty="0" err="1">
                <a:solidFill>
                  <a:prstClr val="black">
                    <a:lumMod val="75000"/>
                    <a:lumOff val="25000"/>
                  </a:prstClr>
                </a:solidFill>
                <a:ea typeface="Calibri" panose="020F0502020204030204" pitchFamily="34" charset="0"/>
                <a:cs typeface="Times New Roman" panose="02020603050405020304" pitchFamily="18" charset="0"/>
              </a:rPr>
              <a:t>αυτοαξιολόγηση</a:t>
            </a:r>
            <a:r>
              <a:rPr lang="el-GR" dirty="0">
                <a:solidFill>
                  <a:prstClr val="black">
                    <a:lumMod val="75000"/>
                    <a:lumOff val="25000"/>
                  </a:prstClr>
                </a:solidFill>
                <a:ea typeface="Calibri" panose="020F0502020204030204" pitchFamily="34" charset="0"/>
                <a:cs typeface="Times New Roman" panose="02020603050405020304" pitchFamily="18" charset="0"/>
              </a:rPr>
              <a:t>. </a:t>
            </a:r>
            <a:endParaRPr lang="el-GR" dirty="0" smtClean="0">
              <a:solidFill>
                <a:prstClr val="black">
                  <a:lumMod val="75000"/>
                  <a:lumOff val="25000"/>
                </a:prstClr>
              </a:solidFill>
              <a:ea typeface="Calibri" panose="020F0502020204030204" pitchFamily="34" charset="0"/>
              <a:cs typeface="Times New Roman" panose="02020603050405020304" pitchFamily="18" charset="0"/>
            </a:endParaRPr>
          </a:p>
          <a:p>
            <a:pPr lvl="0">
              <a:lnSpc>
                <a:spcPct val="107000"/>
              </a:lnSpc>
              <a:spcAft>
                <a:spcPts val="800"/>
              </a:spcAft>
              <a:buClr>
                <a:srgbClr val="A53010"/>
              </a:buClr>
            </a:pPr>
            <a:r>
              <a:rPr lang="el-GR" dirty="0" smtClean="0">
                <a:solidFill>
                  <a:prstClr val="black">
                    <a:lumMod val="75000"/>
                    <a:lumOff val="25000"/>
                  </a:prstClr>
                </a:solidFill>
                <a:ea typeface="Calibri" panose="020F0502020204030204" pitchFamily="34" charset="0"/>
                <a:cs typeface="Times New Roman" panose="02020603050405020304" pitchFamily="18" charset="0"/>
              </a:rPr>
              <a:t>Τέλος</a:t>
            </a:r>
            <a:r>
              <a:rPr lang="el-GR" dirty="0">
                <a:solidFill>
                  <a:prstClr val="black">
                    <a:lumMod val="75000"/>
                    <a:lumOff val="25000"/>
                  </a:prstClr>
                </a:solidFill>
                <a:ea typeface="Calibri" panose="020F0502020204030204" pitchFamily="34" charset="0"/>
                <a:cs typeface="Times New Roman" panose="02020603050405020304" pitchFamily="18" charset="0"/>
              </a:rPr>
              <a:t>, το υλικό θα πρέπει να σχεδιαστεί με </a:t>
            </a:r>
            <a:r>
              <a:rPr lang="el-GR" b="1" dirty="0">
                <a:solidFill>
                  <a:prstClr val="black">
                    <a:lumMod val="75000"/>
                    <a:lumOff val="25000"/>
                  </a:prstClr>
                </a:solidFill>
                <a:ea typeface="Calibri" panose="020F0502020204030204" pitchFamily="34" charset="0"/>
                <a:cs typeface="Times New Roman" panose="02020603050405020304" pitchFamily="18" charset="0"/>
              </a:rPr>
              <a:t>στόχο την ανάπτυξη δεξιοτήτων δια βίου μάθησης. </a:t>
            </a:r>
            <a:r>
              <a:rPr lang="el-GR" dirty="0">
                <a:solidFill>
                  <a:prstClr val="black">
                    <a:lumMod val="75000"/>
                    <a:lumOff val="25000"/>
                  </a:prstClr>
                </a:solidFill>
                <a:ea typeface="Calibri" panose="020F0502020204030204" pitchFamily="34" charset="0"/>
                <a:cs typeface="Times New Roman" panose="02020603050405020304" pitchFamily="18" charset="0"/>
              </a:rPr>
              <a:t>Οι φοιτητές θα πρέπει να διαθέτουν τις απαραίτητες </a:t>
            </a:r>
            <a:r>
              <a:rPr lang="el-GR" b="1" dirty="0">
                <a:solidFill>
                  <a:prstClr val="black">
                    <a:lumMod val="75000"/>
                    <a:lumOff val="25000"/>
                  </a:prstClr>
                </a:solidFill>
                <a:ea typeface="Calibri" panose="020F0502020204030204" pitchFamily="34" charset="0"/>
                <a:cs typeface="Times New Roman" panose="02020603050405020304" pitchFamily="18" charset="0"/>
              </a:rPr>
              <a:t>δεξιότητες για να συνεχίσουν να μαθαίνουν πέρα από το περιβάλλον της τάξης. </a:t>
            </a:r>
          </a:p>
          <a:p>
            <a:pPr>
              <a:lnSpc>
                <a:spcPct val="107000"/>
              </a:lnSpc>
              <a:spcAft>
                <a:spcPts val="800"/>
              </a:spcAft>
            </a:pPr>
            <a:endParaRPr lang="el-GR" sz="2000" dirty="0">
              <a:latin typeface="+mj-l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425377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69113"/>
          </a:xfrm>
        </p:spPr>
        <p:txBody>
          <a:bodyPr>
            <a:normAutofit fontScale="90000"/>
          </a:bodyPr>
          <a:lstStyle/>
          <a:p>
            <a:pPr algn="ctr"/>
            <a:r>
              <a:rPr lang="el-GR" b="1" dirty="0" smtClean="0"/>
              <a:t>10.1 Συμπεράσματα (εκπαιδευτικό υλικό)</a:t>
            </a:r>
            <a:endParaRPr lang="el-GR" b="1" dirty="0"/>
          </a:p>
        </p:txBody>
      </p:sp>
      <p:sp>
        <p:nvSpPr>
          <p:cNvPr id="3" name="Θέση περιεχομένου 2"/>
          <p:cNvSpPr>
            <a:spLocks noGrp="1"/>
          </p:cNvSpPr>
          <p:nvPr>
            <p:ph idx="1"/>
          </p:nvPr>
        </p:nvSpPr>
        <p:spPr>
          <a:xfrm>
            <a:off x="1593669" y="1201783"/>
            <a:ext cx="10476411" cy="5538651"/>
          </a:xfrm>
        </p:spPr>
        <p:txBody>
          <a:bodyPr>
            <a:normAutofit/>
          </a:bodyPr>
          <a:lstStyle/>
          <a:p>
            <a:pPr>
              <a:lnSpc>
                <a:spcPct val="107000"/>
              </a:lnSpc>
              <a:spcAft>
                <a:spcPts val="800"/>
              </a:spcAft>
              <a:buFont typeface="Arial" panose="020B0604020202020204" pitchFamily="34" charset="0"/>
              <a:buChar char="•"/>
            </a:pPr>
            <a:r>
              <a:rPr lang="el-GR" sz="2000" dirty="0" smtClean="0">
                <a:latin typeface="+mj-lt"/>
                <a:ea typeface="Calibri" panose="020F0502020204030204" pitchFamily="34" charset="0"/>
                <a:cs typeface="Times New Roman" panose="02020603050405020304" pitchFamily="18" charset="0"/>
              </a:rPr>
              <a:t>Πρέπει </a:t>
            </a:r>
            <a:r>
              <a:rPr lang="el-GR" sz="2000" dirty="0">
                <a:latin typeface="+mj-lt"/>
                <a:ea typeface="Calibri" panose="020F0502020204030204" pitchFamily="34" charset="0"/>
                <a:cs typeface="Times New Roman" panose="02020603050405020304" pitchFamily="18" charset="0"/>
              </a:rPr>
              <a:t>να τονιστεί ότι ο ρόλος του εκπαιδευτικού υλικού και ο ρόλος του καθηγητή συμβούλου στην εξ αποστάσεως εκπαίδευση ως παράγοντες ενίσχυσης της αυτονομίας των φοιτητών είναι </a:t>
            </a:r>
            <a:r>
              <a:rPr lang="el-GR" sz="2000" b="1" dirty="0">
                <a:latin typeface="+mj-lt"/>
                <a:ea typeface="Calibri" panose="020F0502020204030204" pitchFamily="34" charset="0"/>
                <a:cs typeface="Times New Roman" panose="02020603050405020304" pitchFamily="18" charset="0"/>
              </a:rPr>
              <a:t>δύο ρόλοι που αλληλεξαρτώνται και είναι συνδεδεμένοι μεταξύ </a:t>
            </a:r>
            <a:r>
              <a:rPr lang="el-GR" sz="2000" b="1" dirty="0" smtClean="0">
                <a:latin typeface="+mj-lt"/>
                <a:ea typeface="Calibri" panose="020F0502020204030204" pitchFamily="34" charset="0"/>
                <a:cs typeface="Times New Roman" panose="02020603050405020304" pitchFamily="18" charset="0"/>
              </a:rPr>
              <a:t>τους</a:t>
            </a:r>
            <a:r>
              <a:rPr lang="el-GR" sz="2000" dirty="0">
                <a:latin typeface="+mj-lt"/>
                <a:ea typeface="Calibri" panose="020F0502020204030204" pitchFamily="34" charset="0"/>
                <a:cs typeface="Times New Roman" panose="02020603050405020304" pitchFamily="18" charset="0"/>
              </a:rPr>
              <a:t> </a:t>
            </a:r>
            <a:r>
              <a:rPr lang="el-GR" sz="2000" dirty="0" smtClean="0">
                <a:latin typeface="+mj-lt"/>
                <a:ea typeface="Calibri" panose="020F0502020204030204" pitchFamily="34" charset="0"/>
                <a:cs typeface="Times New Roman" panose="02020603050405020304" pitchFamily="18" charset="0"/>
              </a:rPr>
              <a:t>.</a:t>
            </a:r>
            <a:endParaRPr lang="el-GR" sz="2000" dirty="0">
              <a:latin typeface="+mj-lt"/>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r>
              <a:rPr lang="el-GR" sz="2000" dirty="0" smtClean="0">
                <a:latin typeface="+mj-lt"/>
                <a:ea typeface="Calibri" panose="020F0502020204030204" pitchFamily="34" charset="0"/>
                <a:cs typeface="Times New Roman" panose="02020603050405020304" pitchFamily="18" charset="0"/>
              </a:rPr>
              <a:t>Η </a:t>
            </a:r>
            <a:r>
              <a:rPr lang="el-GR" sz="2000" b="1" dirty="0">
                <a:latin typeface="+mj-lt"/>
                <a:ea typeface="Calibri" panose="020F0502020204030204" pitchFamily="34" charset="0"/>
                <a:cs typeface="Times New Roman" panose="02020603050405020304" pitchFamily="18" charset="0"/>
              </a:rPr>
              <a:t>επιλογή κατάλληλου εκπαιδευτικού υλικού </a:t>
            </a:r>
            <a:r>
              <a:rPr lang="el-GR" sz="2000" dirty="0">
                <a:latin typeface="+mj-lt"/>
                <a:ea typeface="Calibri" panose="020F0502020204030204" pitchFamily="34" charset="0"/>
                <a:cs typeface="Times New Roman" panose="02020603050405020304" pitchFamily="18" charset="0"/>
              </a:rPr>
              <a:t>από τον καθηγητή ενισχύει την αυτονομία και ανεξαρτησία του φοιτητή. </a:t>
            </a:r>
            <a:r>
              <a:rPr lang="el-GR" sz="2000" dirty="0" err="1">
                <a:latin typeface="+mj-lt"/>
                <a:ea typeface="Calibri" panose="020F0502020204030204" pitchFamily="34" charset="0"/>
                <a:cs typeface="Times New Roman" panose="02020603050405020304" pitchFamily="18" charset="0"/>
              </a:rPr>
              <a:t>Παρόλαυτα</a:t>
            </a:r>
            <a:r>
              <a:rPr lang="el-GR" sz="2000" dirty="0">
                <a:latin typeface="+mj-lt"/>
                <a:ea typeface="Calibri" panose="020F0502020204030204" pitchFamily="34" charset="0"/>
                <a:cs typeface="Times New Roman" panose="02020603050405020304" pitchFamily="18" charset="0"/>
              </a:rPr>
              <a:t> </a:t>
            </a:r>
            <a:r>
              <a:rPr lang="el-GR" sz="2000" b="1" dirty="0">
                <a:latin typeface="+mj-lt"/>
                <a:ea typeface="Calibri" panose="020F0502020204030204" pitchFamily="34" charset="0"/>
                <a:cs typeface="Times New Roman" panose="02020603050405020304" pitchFamily="18" charset="0"/>
              </a:rPr>
              <a:t>ένα πολύ καλό εκπαιδευτικό υλικό δεν αρκεί </a:t>
            </a:r>
            <a:r>
              <a:rPr lang="el-GR" sz="2000" dirty="0">
                <a:latin typeface="+mj-lt"/>
                <a:ea typeface="Calibri" panose="020F0502020204030204" pitchFamily="34" charset="0"/>
                <a:cs typeface="Times New Roman" panose="02020603050405020304" pitchFamily="18" charset="0"/>
              </a:rPr>
              <a:t>για να προωθηθεί η αυτονομία των φοιτητών αφού χρειάζεται πάντα η </a:t>
            </a:r>
            <a:r>
              <a:rPr lang="el-GR" sz="2000" b="1" dirty="0">
                <a:latin typeface="+mj-lt"/>
                <a:ea typeface="Calibri" panose="020F0502020204030204" pitchFamily="34" charset="0"/>
                <a:cs typeface="Times New Roman" panose="02020603050405020304" pitchFamily="18" charset="0"/>
              </a:rPr>
              <a:t>καθοδήγηση </a:t>
            </a:r>
            <a:r>
              <a:rPr lang="el-GR" sz="2000" dirty="0">
                <a:latin typeface="+mj-lt"/>
                <a:ea typeface="Calibri" panose="020F0502020204030204" pitchFamily="34" charset="0"/>
                <a:cs typeface="Times New Roman" panose="02020603050405020304" pitchFamily="18" charset="0"/>
              </a:rPr>
              <a:t>και η </a:t>
            </a:r>
            <a:r>
              <a:rPr lang="el-GR" sz="2000" b="1" dirty="0">
                <a:latin typeface="+mj-lt"/>
                <a:ea typeface="Calibri" panose="020F0502020204030204" pitchFamily="34" charset="0"/>
                <a:cs typeface="Times New Roman" panose="02020603050405020304" pitchFamily="18" charset="0"/>
              </a:rPr>
              <a:t>ενθάρρυνση από τον καθηγητή </a:t>
            </a:r>
            <a:r>
              <a:rPr lang="el-GR" sz="2000" b="1" dirty="0" smtClean="0">
                <a:latin typeface="+mj-lt"/>
                <a:ea typeface="Calibri" panose="020F0502020204030204" pitchFamily="34" charset="0"/>
                <a:cs typeface="Times New Roman" panose="02020603050405020304" pitchFamily="18" charset="0"/>
              </a:rPr>
              <a:t>σύμβουλο</a:t>
            </a:r>
          </a:p>
          <a:p>
            <a:pPr>
              <a:lnSpc>
                <a:spcPct val="107000"/>
              </a:lnSpc>
              <a:spcAft>
                <a:spcPts val="800"/>
              </a:spcAft>
              <a:buFont typeface="Arial" panose="020B0604020202020204" pitchFamily="34" charset="0"/>
              <a:buChar char="•"/>
            </a:pPr>
            <a:r>
              <a:rPr lang="el-GR" sz="2000" dirty="0" smtClean="0">
                <a:latin typeface="+mj-lt"/>
                <a:ea typeface="Calibri" panose="020F0502020204030204" pitchFamily="34" charset="0"/>
                <a:cs typeface="Times New Roman" panose="02020603050405020304" pitchFamily="18" charset="0"/>
              </a:rPr>
              <a:t> </a:t>
            </a:r>
            <a:r>
              <a:rPr lang="el-GR" sz="2000" dirty="0">
                <a:latin typeface="+mj-lt"/>
                <a:ea typeface="Calibri" panose="020F0502020204030204" pitchFamily="34" charset="0"/>
                <a:cs typeface="Times New Roman" panose="02020603050405020304" pitchFamily="18" charset="0"/>
              </a:rPr>
              <a:t>Το εκπαιδευτικό υλικό που έχει σχεδιαστεί για την προώθηση της αυτονομίας των φοιτητών θα </a:t>
            </a:r>
            <a:r>
              <a:rPr lang="el-GR" sz="2000" b="1" dirty="0">
                <a:latin typeface="+mj-lt"/>
                <a:ea typeface="Calibri" panose="020F0502020204030204" pitchFamily="34" charset="0"/>
                <a:cs typeface="Times New Roman" panose="02020603050405020304" pitchFamily="18" charset="0"/>
              </a:rPr>
              <a:t>πρέπει να δομείται γύρω από την αρχή της </a:t>
            </a:r>
            <a:r>
              <a:rPr lang="el-GR" sz="2000" b="1" dirty="0" err="1">
                <a:latin typeface="+mj-lt"/>
                <a:ea typeface="Calibri" panose="020F0502020204030204" pitchFamily="34" charset="0"/>
                <a:cs typeface="Times New Roman" panose="02020603050405020304" pitchFamily="18" charset="0"/>
              </a:rPr>
              <a:t>αυτοκατευθυνόμενης</a:t>
            </a:r>
            <a:r>
              <a:rPr lang="el-GR" sz="2000" b="1" dirty="0">
                <a:latin typeface="+mj-lt"/>
                <a:ea typeface="Calibri" panose="020F0502020204030204" pitchFamily="34" charset="0"/>
                <a:cs typeface="Times New Roman" panose="02020603050405020304" pitchFamily="18" charset="0"/>
              </a:rPr>
              <a:t> μάθησης</a:t>
            </a:r>
            <a:r>
              <a:rPr lang="el-GR" sz="2000" dirty="0">
                <a:latin typeface="+mj-lt"/>
                <a:ea typeface="Calibri" panose="020F0502020204030204" pitchFamily="34" charset="0"/>
                <a:cs typeface="Times New Roman" panose="02020603050405020304" pitchFamily="18" charset="0"/>
              </a:rPr>
              <a:t>. Αυτό σημαίνει ότι οι φοιτητές θα πρέπει να έχουν την </a:t>
            </a:r>
            <a:r>
              <a:rPr lang="el-GR" sz="2000" b="1" dirty="0">
                <a:latin typeface="+mj-lt"/>
                <a:ea typeface="Calibri" panose="020F0502020204030204" pitchFamily="34" charset="0"/>
                <a:cs typeface="Times New Roman" panose="02020603050405020304" pitchFamily="18" charset="0"/>
              </a:rPr>
              <a:t>ελευθερία να επιλέγουν </a:t>
            </a:r>
            <a:r>
              <a:rPr lang="el-GR" sz="2000" dirty="0">
                <a:latin typeface="+mj-lt"/>
                <a:ea typeface="Calibri" panose="020F0502020204030204" pitchFamily="34" charset="0"/>
                <a:cs typeface="Times New Roman" panose="02020603050405020304" pitchFamily="18" charset="0"/>
              </a:rPr>
              <a:t>τους δικούς τους μαθησιακούς στόχους και </a:t>
            </a:r>
            <a:r>
              <a:rPr lang="el-GR" sz="2000" dirty="0" smtClean="0">
                <a:latin typeface="+mj-lt"/>
                <a:ea typeface="Calibri" panose="020F0502020204030204" pitchFamily="34" charset="0"/>
                <a:cs typeface="Times New Roman" panose="02020603050405020304" pitchFamily="18" charset="0"/>
              </a:rPr>
              <a:t>μεθόδους </a:t>
            </a:r>
            <a:endParaRPr lang="el-GR" sz="2000" dirty="0">
              <a:latin typeface="+mj-l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634629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95239"/>
          </a:xfrm>
        </p:spPr>
        <p:txBody>
          <a:bodyPr>
            <a:normAutofit fontScale="90000"/>
          </a:bodyPr>
          <a:lstStyle/>
          <a:p>
            <a:pPr algn="ctr"/>
            <a:r>
              <a:rPr lang="el-GR" b="1" dirty="0" smtClean="0"/>
              <a:t>10.2 Συμπεράσματα (εκπαιδευτικό υλικό)</a:t>
            </a:r>
            <a:endParaRPr lang="el-GR" b="1" dirty="0"/>
          </a:p>
        </p:txBody>
      </p:sp>
      <p:sp>
        <p:nvSpPr>
          <p:cNvPr id="3" name="Θέση περιεχομένου 2"/>
          <p:cNvSpPr>
            <a:spLocks noGrp="1"/>
          </p:cNvSpPr>
          <p:nvPr>
            <p:ph idx="1"/>
          </p:nvPr>
        </p:nvSpPr>
        <p:spPr>
          <a:xfrm>
            <a:off x="1449977" y="1319349"/>
            <a:ext cx="10607040" cy="5303520"/>
          </a:xfrm>
        </p:spPr>
        <p:txBody>
          <a:bodyPr>
            <a:normAutofit/>
          </a:bodyPr>
          <a:lstStyle/>
          <a:p>
            <a:pPr>
              <a:lnSpc>
                <a:spcPct val="107000"/>
              </a:lnSpc>
              <a:spcAft>
                <a:spcPts val="800"/>
              </a:spcAft>
            </a:pPr>
            <a:r>
              <a:rPr lang="el-GR" dirty="0" err="1" smtClean="0">
                <a:latin typeface="+mj-lt"/>
                <a:ea typeface="Calibri" panose="020F0502020204030204" pitchFamily="34" charset="0"/>
                <a:cs typeface="Times New Roman" panose="02020603050405020304" pitchFamily="18" charset="0"/>
              </a:rPr>
              <a:t>Οσον</a:t>
            </a:r>
            <a:r>
              <a:rPr lang="el-GR" dirty="0" smtClean="0">
                <a:latin typeface="+mj-lt"/>
                <a:ea typeface="Calibri" panose="020F0502020204030204" pitchFamily="34" charset="0"/>
                <a:cs typeface="Times New Roman" panose="02020603050405020304" pitchFamily="18" charset="0"/>
              </a:rPr>
              <a:t> </a:t>
            </a:r>
            <a:r>
              <a:rPr lang="el-GR" dirty="0">
                <a:latin typeface="+mj-lt"/>
                <a:ea typeface="Calibri" panose="020F0502020204030204" pitchFamily="34" charset="0"/>
                <a:cs typeface="Times New Roman" panose="02020603050405020304" pitchFamily="18" charset="0"/>
              </a:rPr>
              <a:t>αφορά στο εκπαιδευτικό υλικό της εξ αποστάσεως εκπαίδευσης για ακόμη μια φορά γίνεται αντιληπτό από τα </a:t>
            </a:r>
            <a:r>
              <a:rPr lang="el-GR" b="1" dirty="0">
                <a:latin typeface="+mj-lt"/>
                <a:ea typeface="Calibri" panose="020F0502020204030204" pitchFamily="34" charset="0"/>
                <a:cs typeface="Times New Roman" panose="02020603050405020304" pitchFamily="18" charset="0"/>
              </a:rPr>
              <a:t>παραπάνω πόσο σημαντικός είναι ο ρόλος του καθηγητή- συμβούλου σε σχέση με το εκπαιδευτικό υλικό που ο ίδιος θα επιλέξει και θα καθορίσει για τους φοιτητές και τις φοιτήτριές του</a:t>
            </a:r>
            <a:r>
              <a:rPr lang="el-GR" dirty="0">
                <a:latin typeface="+mj-lt"/>
                <a:ea typeface="Calibri" panose="020F0502020204030204" pitchFamily="34" charset="0"/>
                <a:cs typeface="Times New Roman" panose="02020603050405020304" pitchFamily="18" charset="0"/>
              </a:rPr>
              <a:t>. Η σωστή και </a:t>
            </a:r>
            <a:r>
              <a:rPr lang="el-GR" dirty="0" err="1">
                <a:latin typeface="+mj-lt"/>
                <a:ea typeface="Calibri" panose="020F0502020204030204" pitchFamily="34" charset="0"/>
                <a:cs typeface="Times New Roman" panose="02020603050405020304" pitchFamily="18" charset="0"/>
              </a:rPr>
              <a:t>στοχευμένη</a:t>
            </a:r>
            <a:r>
              <a:rPr lang="el-GR" dirty="0">
                <a:latin typeface="+mj-lt"/>
                <a:ea typeface="Calibri" panose="020F0502020204030204" pitchFamily="34" charset="0"/>
                <a:cs typeface="Times New Roman" panose="02020603050405020304" pitchFamily="18" charset="0"/>
              </a:rPr>
              <a:t> επιλογή του εκπαιδευτικού υλικού </a:t>
            </a:r>
            <a:r>
              <a:rPr lang="el-GR" b="1" dirty="0">
                <a:latin typeface="+mj-lt"/>
                <a:ea typeface="Calibri" panose="020F0502020204030204" pitchFamily="34" charset="0"/>
                <a:cs typeface="Times New Roman" panose="02020603050405020304" pitchFamily="18" charset="0"/>
              </a:rPr>
              <a:t>επηρεάζει </a:t>
            </a:r>
            <a:r>
              <a:rPr lang="el-GR" dirty="0">
                <a:latin typeface="+mj-lt"/>
                <a:ea typeface="Calibri" panose="020F0502020204030204" pitchFamily="34" charset="0"/>
                <a:cs typeface="Times New Roman" panose="02020603050405020304" pitchFamily="18" charset="0"/>
              </a:rPr>
              <a:t>σε μεγάλο βαθμό και τη </a:t>
            </a:r>
            <a:r>
              <a:rPr lang="el-GR" b="1" dirty="0">
                <a:latin typeface="+mj-lt"/>
                <a:ea typeface="Calibri" panose="020F0502020204030204" pitchFamily="34" charset="0"/>
                <a:cs typeface="Times New Roman" panose="02020603050405020304" pitchFamily="18" charset="0"/>
              </a:rPr>
              <a:t>διαδικασία μάθησης </a:t>
            </a:r>
            <a:r>
              <a:rPr lang="el-GR" dirty="0">
                <a:latin typeface="+mj-lt"/>
                <a:ea typeface="Calibri" panose="020F0502020204030204" pitchFamily="34" charset="0"/>
                <a:cs typeface="Times New Roman" panose="02020603050405020304" pitchFamily="18" charset="0"/>
              </a:rPr>
              <a:t>των φοιτητών αλλά και την </a:t>
            </a:r>
            <a:r>
              <a:rPr lang="el-GR" b="1" dirty="0">
                <a:latin typeface="+mj-lt"/>
                <a:ea typeface="Calibri" panose="020F0502020204030204" pitchFamily="34" charset="0"/>
                <a:cs typeface="Times New Roman" panose="02020603050405020304" pitchFamily="18" charset="0"/>
              </a:rPr>
              <a:t>ανάπτυξη της αυτονομίας και ανεξαρτησίας τους</a:t>
            </a:r>
            <a:r>
              <a:rPr lang="el-GR" b="1" dirty="0" smtClean="0">
                <a:latin typeface="+mj-lt"/>
                <a:ea typeface="Calibri" panose="020F0502020204030204" pitchFamily="34" charset="0"/>
                <a:cs typeface="Times New Roman" panose="02020603050405020304" pitchFamily="18" charset="0"/>
              </a:rPr>
              <a:t>. </a:t>
            </a:r>
            <a:endParaRPr lang="el-GR" b="1" dirty="0">
              <a:latin typeface="+mj-lt"/>
              <a:ea typeface="Calibri" panose="020F0502020204030204" pitchFamily="34" charset="0"/>
              <a:cs typeface="Times New Roman" panose="02020603050405020304" pitchFamily="18" charset="0"/>
            </a:endParaRPr>
          </a:p>
          <a:p>
            <a:pPr>
              <a:lnSpc>
                <a:spcPct val="107000"/>
              </a:lnSpc>
              <a:spcAft>
                <a:spcPts val="800"/>
              </a:spcAft>
            </a:pPr>
            <a:r>
              <a:rPr lang="el-GR" b="1" dirty="0">
                <a:latin typeface="+mj-lt"/>
                <a:ea typeface="Calibri" panose="020F0502020204030204" pitchFamily="34" charset="0"/>
                <a:cs typeface="Times New Roman" panose="02020603050405020304" pitchFamily="18" charset="0"/>
              </a:rPr>
              <a:t>Σύμφωνα με την δική μου εμπειρία </a:t>
            </a:r>
            <a:r>
              <a:rPr lang="el-GR" dirty="0">
                <a:latin typeface="+mj-lt"/>
                <a:ea typeface="Calibri" panose="020F0502020204030204" pitchFamily="34" charset="0"/>
                <a:cs typeface="Times New Roman" panose="02020603050405020304" pitchFamily="18" charset="0"/>
              </a:rPr>
              <a:t>για να δημιουργήσω το εκπαιδευτικό υλικό χρειάστηκε πρώτα να μελετήσω πολύ και να γίνει η βιβλιογραφική επισκόπηση και έπειτα να καταλήξω στη δημιουργία του παρακάτω εκπαιδευτικού </a:t>
            </a:r>
            <a:r>
              <a:rPr lang="el-GR" dirty="0" err="1">
                <a:latin typeface="+mj-lt"/>
                <a:ea typeface="Calibri" panose="020F0502020204030204" pitchFamily="34" charset="0"/>
                <a:cs typeface="Times New Roman" panose="02020603050405020304" pitchFamily="18" charset="0"/>
              </a:rPr>
              <a:t>υλικού.Με</a:t>
            </a:r>
            <a:r>
              <a:rPr lang="el-GR" dirty="0">
                <a:latin typeface="+mj-lt"/>
                <a:ea typeface="Calibri" panose="020F0502020204030204" pitchFamily="34" charset="0"/>
                <a:cs typeface="Times New Roman" panose="02020603050405020304" pitchFamily="18" charset="0"/>
              </a:rPr>
              <a:t> βάση όσα μελετήθηκαν, με βάση τη βιβλιογραφική επισκόπηση και με βάση λοιπόν τη δική μου εμπειρία στην δημιουργία του εκπαιδευτικού υλικού βγήκε το συμπέρασμα ότι ναι μεν η δημιουργία αυτού είναι μια δύσκολη και χρονοβόρα διαδικασία αλλά αποτελεί και μια πολύ ενδιαφέρουσα , ευχάριστη και γεμάτη προκλήσεις εμπειρία που χαρίζει γνώση και ικανότητες στον δημιουργό του</a:t>
            </a:r>
            <a:r>
              <a:rPr lang="el-GR" dirty="0" smtClean="0">
                <a:latin typeface="+mj-lt"/>
                <a:ea typeface="Calibri" panose="020F0502020204030204" pitchFamily="34" charset="0"/>
                <a:cs typeface="Times New Roman" panose="02020603050405020304" pitchFamily="18" charset="0"/>
              </a:rPr>
              <a:t>. </a:t>
            </a:r>
            <a:endParaRPr lang="el-GR" dirty="0">
              <a:latin typeface="+mj-l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996149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525421"/>
          </a:xfrm>
        </p:spPr>
        <p:txBody>
          <a:bodyPr>
            <a:normAutofit fontScale="90000"/>
          </a:bodyPr>
          <a:lstStyle/>
          <a:p>
            <a:pPr algn="ctr"/>
            <a:r>
              <a:rPr lang="el-GR" b="1" dirty="0" smtClean="0"/>
              <a:t>ΠΕΡΙΟΡΙΣΜΟΙ ΕΡΕΥΝΑΣ</a:t>
            </a:r>
            <a:endParaRPr lang="el-GR" b="1" dirty="0"/>
          </a:p>
        </p:txBody>
      </p:sp>
      <p:sp>
        <p:nvSpPr>
          <p:cNvPr id="3" name="Θέση περιεχομένου 2"/>
          <p:cNvSpPr>
            <a:spLocks noGrp="1"/>
          </p:cNvSpPr>
          <p:nvPr>
            <p:ph idx="1"/>
          </p:nvPr>
        </p:nvSpPr>
        <p:spPr>
          <a:xfrm>
            <a:off x="2589212" y="1149531"/>
            <a:ext cx="8915400" cy="4761691"/>
          </a:xfrm>
        </p:spPr>
        <p:txBody>
          <a:bodyPr>
            <a:normAutofit fontScale="85000" lnSpcReduction="20000"/>
          </a:bodyPr>
          <a:lstStyle/>
          <a:p>
            <a:pPr algn="just">
              <a:lnSpc>
                <a:spcPct val="150000"/>
              </a:lnSpc>
              <a:spcAft>
                <a:spcPts val="800"/>
              </a:spcAft>
            </a:pPr>
            <a:r>
              <a:rPr lang="el-GR" dirty="0">
                <a:ea typeface="Times New Roman" panose="02020603050405020304" pitchFamily="18" charset="0"/>
              </a:rPr>
              <a:t>Ένας από τους κύριους περιορισμούς αυτής της έρευνας είναι η </a:t>
            </a:r>
            <a:r>
              <a:rPr lang="el-GR" b="1" dirty="0">
                <a:ea typeface="Times New Roman" panose="02020603050405020304" pitchFamily="18" charset="0"/>
              </a:rPr>
              <a:t>έλλειψη πρωτογενών δεδομένων</a:t>
            </a:r>
            <a:r>
              <a:rPr lang="el-GR" dirty="0">
                <a:ea typeface="Times New Roman" panose="02020603050405020304" pitchFamily="18" charset="0"/>
              </a:rPr>
              <a:t>. Αυτή η μελέτη βασίζεται αποκλειστικά στην υπάρχουσα βιβλιογραφία και δευτερογενείς πηγές. Αν και αυτή η προσέγγιση είναι κοινή στη βιβλιογραφική έρευνα, </a:t>
            </a:r>
            <a:r>
              <a:rPr lang="el-GR" b="1" dirty="0">
                <a:ea typeface="Times New Roman" panose="02020603050405020304" pitchFamily="18" charset="0"/>
              </a:rPr>
              <a:t>περιορίζει τη δυνατότητα συλλογής νέων δεδομένων και γνώσεων </a:t>
            </a:r>
            <a:r>
              <a:rPr lang="el-GR" dirty="0">
                <a:ea typeface="Times New Roman" panose="02020603050405020304" pitchFamily="18" charset="0"/>
              </a:rPr>
              <a:t>για το ρόλο των καθηγητών στη σύγχρονη εξ αποστάσεως πανεπιστημιακή εκπαίδευση. Έτσι, τα </a:t>
            </a:r>
            <a:r>
              <a:rPr lang="el-GR" b="1" dirty="0">
                <a:ea typeface="Times New Roman" panose="02020603050405020304" pitchFamily="18" charset="0"/>
              </a:rPr>
              <a:t>ευρήματα αυτής της μελέτης μπορεί να περιορίζονται στην υπάρχουσα βιβλιογραφία </a:t>
            </a:r>
            <a:r>
              <a:rPr lang="el-GR" dirty="0">
                <a:ea typeface="Times New Roman" panose="02020603050405020304" pitchFamily="18" charset="0"/>
              </a:rPr>
              <a:t>και μπορεί </a:t>
            </a:r>
            <a:r>
              <a:rPr lang="el-GR" b="1" dirty="0">
                <a:ea typeface="Times New Roman" panose="02020603050405020304" pitchFamily="18" charset="0"/>
              </a:rPr>
              <a:t>να μην αντικατοπτρίζουν τρέχουσες πρακτικές ή προοπτικές</a:t>
            </a:r>
            <a:r>
              <a:rPr lang="el-GR" dirty="0">
                <a:ea typeface="Times New Roman" panose="02020603050405020304" pitchFamily="18" charset="0"/>
              </a:rPr>
              <a:t>. Ένας άλλος περιορισμός είναι η </a:t>
            </a:r>
            <a:r>
              <a:rPr lang="el-GR" b="1" dirty="0">
                <a:ea typeface="Times New Roman" panose="02020603050405020304" pitchFamily="18" charset="0"/>
              </a:rPr>
              <a:t>πιθανότητα μεροληψίας </a:t>
            </a:r>
            <a:r>
              <a:rPr lang="el-GR" dirty="0">
                <a:ea typeface="Times New Roman" panose="02020603050405020304" pitchFamily="18" charset="0"/>
              </a:rPr>
              <a:t>στην επιλογή της </a:t>
            </a:r>
            <a:r>
              <a:rPr lang="el-GR" dirty="0" smtClean="0">
                <a:ea typeface="Times New Roman" panose="02020603050405020304" pitchFamily="18" charset="0"/>
              </a:rPr>
              <a:t>βιβλιογραφίας </a:t>
            </a:r>
            <a:r>
              <a:rPr lang="el-GR" dirty="0">
                <a:ea typeface="Times New Roman" panose="02020603050405020304" pitchFamily="18" charset="0"/>
              </a:rPr>
              <a:t>Ωστόσο, </a:t>
            </a:r>
            <a:r>
              <a:rPr lang="el-GR" b="1" dirty="0">
                <a:ea typeface="Times New Roman" panose="02020603050405020304" pitchFamily="18" charset="0"/>
              </a:rPr>
              <a:t>εξακολουθεί να υπάρχει κίνδυνος μεροληψίας</a:t>
            </a:r>
            <a:r>
              <a:rPr lang="el-GR" dirty="0">
                <a:ea typeface="Times New Roman" panose="02020603050405020304" pitchFamily="18" charset="0"/>
              </a:rPr>
              <a:t>, καθώς ο ερευνητής πρέπει να επιλέξει ποιες πηγές θα συμπεριλάβει και θα αποκλείσει. Επιπλέον, οι </a:t>
            </a:r>
            <a:r>
              <a:rPr lang="el-GR" b="1" dirty="0">
                <a:ea typeface="Times New Roman" panose="02020603050405020304" pitchFamily="18" charset="0"/>
              </a:rPr>
              <a:t>προκαταλήψεις και οι υποθέσεις του ίδιου του ερευνητή μπορεί να επηρεάσουν την ερμηνεία της βιβλιογραφίας</a:t>
            </a:r>
            <a:r>
              <a:rPr lang="el-GR" dirty="0">
                <a:ea typeface="Times New Roman" panose="02020603050405020304" pitchFamily="18" charset="0"/>
              </a:rPr>
              <a:t>. Τέλος, η μελέτη </a:t>
            </a:r>
            <a:r>
              <a:rPr lang="el-GR" b="1" dirty="0">
                <a:ea typeface="Times New Roman" panose="02020603050405020304" pitchFamily="18" charset="0"/>
              </a:rPr>
              <a:t>περιορίζεται από το εύρος της</a:t>
            </a:r>
            <a:r>
              <a:rPr lang="el-GR" dirty="0">
                <a:ea typeface="Times New Roman" panose="02020603050405020304" pitchFamily="18" charset="0"/>
              </a:rPr>
              <a:t>. Λόγω </a:t>
            </a:r>
            <a:r>
              <a:rPr lang="el-GR" b="1" dirty="0">
                <a:ea typeface="Times New Roman" panose="02020603050405020304" pitchFamily="18" charset="0"/>
              </a:rPr>
              <a:t>περιορισμών χρόνου και πόρων</a:t>
            </a:r>
            <a:r>
              <a:rPr lang="el-GR" dirty="0">
                <a:ea typeface="Times New Roman" panose="02020603050405020304" pitchFamily="18" charset="0"/>
              </a:rPr>
              <a:t>, ενδέχεται να μην είναι δυνατή η διεξαγωγή εξαντλητικής ανασκόπησης όλης της σχετικής βιβλιογραφίας. Ως εκ τούτου, </a:t>
            </a:r>
            <a:r>
              <a:rPr lang="el-GR" b="1" dirty="0">
                <a:ea typeface="Times New Roman" panose="02020603050405020304" pitchFamily="18" charset="0"/>
              </a:rPr>
              <a:t>ορισμένες σημαντικές πηγές μπορεί να χαθούν</a:t>
            </a:r>
            <a:r>
              <a:rPr lang="el-GR" dirty="0">
                <a:ea typeface="Times New Roman" panose="02020603050405020304" pitchFamily="18" charset="0"/>
              </a:rPr>
              <a:t>, οι οποίες θα μπορούσαν να επηρεάσουν τα ευρήματα της μελέτης.</a:t>
            </a:r>
            <a:endParaRPr lang="el-GR" sz="1600" dirty="0">
              <a:ea typeface="Times New Roman" panose="02020603050405020304" pitchFamily="18" charset="0"/>
            </a:endParaRPr>
          </a:p>
          <a:p>
            <a:endParaRPr lang="el-GR" dirty="0"/>
          </a:p>
        </p:txBody>
      </p:sp>
    </p:spTree>
    <p:extLst>
      <p:ext uri="{BB962C8B-B14F-4D97-AF65-F5344CB8AC3E}">
        <p14:creationId xmlns:p14="http://schemas.microsoft.com/office/powerpoint/2010/main" val="1558504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525421"/>
          </a:xfrm>
        </p:spPr>
        <p:txBody>
          <a:bodyPr>
            <a:normAutofit fontScale="90000"/>
          </a:bodyPr>
          <a:lstStyle/>
          <a:p>
            <a:pPr algn="ctr"/>
            <a:r>
              <a:rPr lang="el-GR" b="1" dirty="0" smtClean="0"/>
              <a:t>ΠΡΟΤΑΣΕΙΣ ΓΙΑ ΠΕΡΑΙΤΕΡΩ ΕΡΕΥΝΑ</a:t>
            </a:r>
            <a:endParaRPr lang="el-GR" b="1" dirty="0"/>
          </a:p>
        </p:txBody>
      </p:sp>
      <p:sp>
        <p:nvSpPr>
          <p:cNvPr id="3" name="Θέση περιεχομένου 2"/>
          <p:cNvSpPr>
            <a:spLocks noGrp="1"/>
          </p:cNvSpPr>
          <p:nvPr>
            <p:ph idx="1"/>
          </p:nvPr>
        </p:nvSpPr>
        <p:spPr>
          <a:xfrm>
            <a:off x="1658983" y="1149531"/>
            <a:ext cx="10254343" cy="5708469"/>
          </a:xfrm>
        </p:spPr>
        <p:txBody>
          <a:bodyPr>
            <a:noAutofit/>
          </a:bodyPr>
          <a:lstStyle/>
          <a:p>
            <a:r>
              <a:rPr lang="el-GR" sz="1400" dirty="0">
                <a:ea typeface="Times New Roman" panose="02020603050405020304" pitchFamily="18" charset="0"/>
              </a:rPr>
              <a:t>Ενώ έχει γίνει σημαντική έρευνα σχετικά με τα οφέλη από την προώθηση της αυτονομίας των φοιτητών, υπάρχουν ακόμη πολλά που </a:t>
            </a:r>
            <a:r>
              <a:rPr lang="el-GR" sz="1400" b="1" dirty="0">
                <a:ea typeface="Times New Roman" panose="02020603050405020304" pitchFamily="18" charset="0"/>
              </a:rPr>
              <a:t>πρέπει να διερευνηθούν για το πώς να υποστηριχθούν καλύτερα οι φοιτητές σε αυτή την προσπάθεια</a:t>
            </a:r>
            <a:r>
              <a:rPr lang="el-GR" sz="1400" dirty="0">
                <a:ea typeface="Times New Roman" panose="02020603050405020304" pitchFamily="18" charset="0"/>
              </a:rPr>
              <a:t>. </a:t>
            </a:r>
            <a:r>
              <a:rPr lang="en-US" sz="1400" dirty="0" smtClean="0">
                <a:ea typeface="Times New Roman" panose="02020603050405020304" pitchFamily="18" charset="0"/>
              </a:rPr>
              <a:t>Y</a:t>
            </a:r>
            <a:r>
              <a:rPr lang="el-GR" sz="1400" dirty="0" err="1" smtClean="0">
                <a:ea typeface="Times New Roman" panose="02020603050405020304" pitchFamily="18" charset="0"/>
              </a:rPr>
              <a:t>πάρχουν</a:t>
            </a:r>
            <a:r>
              <a:rPr lang="el-GR" sz="1400" dirty="0" smtClean="0">
                <a:ea typeface="Times New Roman" panose="02020603050405020304" pitchFamily="18" charset="0"/>
              </a:rPr>
              <a:t> </a:t>
            </a:r>
            <a:r>
              <a:rPr lang="el-GR" sz="1400" dirty="0">
                <a:ea typeface="Times New Roman" panose="02020603050405020304" pitchFamily="18" charset="0"/>
              </a:rPr>
              <a:t>ακόμη πολλά που πρέπει να ερευνηθούν για </a:t>
            </a:r>
            <a:r>
              <a:rPr lang="el-GR" sz="1400" b="1" dirty="0">
                <a:ea typeface="Times New Roman" panose="02020603050405020304" pitchFamily="18" charset="0"/>
              </a:rPr>
              <a:t>το πώς η τεχνολογία επηρεάζει την αυτονομία των φοιτητών</a:t>
            </a:r>
            <a:r>
              <a:rPr lang="el-GR" sz="1400" dirty="0">
                <a:ea typeface="Times New Roman" panose="02020603050405020304" pitchFamily="18" charset="0"/>
              </a:rPr>
              <a:t>. </a:t>
            </a:r>
            <a:r>
              <a:rPr lang="el-GR" sz="1400" b="1" dirty="0">
                <a:ea typeface="Times New Roman" panose="02020603050405020304" pitchFamily="18" charset="0"/>
              </a:rPr>
              <a:t>Για παράδειγμα, η χρήση της τεχνολογίας οδηγεί σε μεγαλύτερα επίπεδα αυτονομίας ή δημιουργεί μια εξάρτηση από την τεχνολογία που εμποδίζει την ικανότητα των φοιτητών να αναλάβουν τη μάθησή τους; </a:t>
            </a:r>
            <a:endParaRPr lang="en-US" sz="1400" b="1" dirty="0" smtClean="0">
              <a:ea typeface="Times New Roman" panose="02020603050405020304" pitchFamily="18" charset="0"/>
            </a:endParaRPr>
          </a:p>
          <a:p>
            <a:r>
              <a:rPr lang="el-GR" sz="1400" dirty="0">
                <a:ea typeface="Times New Roman" panose="02020603050405020304" pitchFamily="18" charset="0"/>
              </a:rPr>
              <a:t>Απαιτείται περαιτέρω έρευνα για τη διερεύνηση αυτών των ερωτημάτων και την </a:t>
            </a:r>
            <a:r>
              <a:rPr lang="el-GR" sz="1400" b="1" dirty="0">
                <a:ea typeface="Times New Roman" panose="02020603050405020304" pitchFamily="18" charset="0"/>
              </a:rPr>
              <a:t>καλύτερη κατανόηση του ρόλου της τεχνολογίας </a:t>
            </a:r>
            <a:r>
              <a:rPr lang="el-GR" sz="1400" dirty="0">
                <a:ea typeface="Times New Roman" panose="02020603050405020304" pitchFamily="18" charset="0"/>
              </a:rPr>
              <a:t>στην προώθηση της αυτονομίας των </a:t>
            </a:r>
            <a:r>
              <a:rPr lang="el-GR" sz="1400" dirty="0" smtClean="0">
                <a:ea typeface="Times New Roman" panose="02020603050405020304" pitchFamily="18" charset="0"/>
              </a:rPr>
              <a:t>φοιτητών</a:t>
            </a:r>
            <a:endParaRPr lang="en-US" sz="1400" dirty="0" smtClean="0">
              <a:ea typeface="Times New Roman" panose="02020603050405020304" pitchFamily="18" charset="0"/>
            </a:endParaRPr>
          </a:p>
          <a:p>
            <a:r>
              <a:rPr lang="en-US" sz="1400" dirty="0" smtClean="0">
                <a:ea typeface="Times New Roman" panose="02020603050405020304" pitchFamily="18" charset="0"/>
              </a:rPr>
              <a:t>Y</a:t>
            </a:r>
            <a:r>
              <a:rPr lang="el-GR" sz="1400" dirty="0" err="1" smtClean="0">
                <a:ea typeface="Times New Roman" panose="02020603050405020304" pitchFamily="18" charset="0"/>
              </a:rPr>
              <a:t>πάρχουν</a:t>
            </a:r>
            <a:r>
              <a:rPr lang="el-GR" sz="1400" dirty="0" smtClean="0">
                <a:ea typeface="Times New Roman" panose="02020603050405020304" pitchFamily="18" charset="0"/>
              </a:rPr>
              <a:t> </a:t>
            </a:r>
            <a:r>
              <a:rPr lang="el-GR" sz="1400" dirty="0">
                <a:ea typeface="Times New Roman" panose="02020603050405020304" pitchFamily="18" charset="0"/>
              </a:rPr>
              <a:t>ακόμη πολλά που πρέπει να διερευνηθούν για το </a:t>
            </a:r>
            <a:r>
              <a:rPr lang="el-GR" sz="1400" b="1" dirty="0">
                <a:ea typeface="Times New Roman" panose="02020603050405020304" pitchFamily="18" charset="0"/>
              </a:rPr>
              <a:t>πώς ο καθηγητής μπορεί να υποστηρίξει καλύτερα </a:t>
            </a:r>
            <a:r>
              <a:rPr lang="el-GR" sz="1400" b="1" dirty="0" smtClean="0">
                <a:ea typeface="Times New Roman" panose="02020603050405020304" pitchFamily="18" charset="0"/>
              </a:rPr>
              <a:t>την </a:t>
            </a:r>
            <a:r>
              <a:rPr lang="el-GR" sz="1400" b="1" dirty="0">
                <a:ea typeface="Times New Roman" panose="02020603050405020304" pitchFamily="18" charset="0"/>
              </a:rPr>
              <a:t>αυτονομία των φοιτητών</a:t>
            </a:r>
            <a:r>
              <a:rPr lang="el-GR" sz="1400" b="1" dirty="0" smtClean="0">
                <a:ea typeface="Times New Roman" panose="02020603050405020304" pitchFamily="18" charset="0"/>
              </a:rPr>
              <a:t>.</a:t>
            </a:r>
            <a:endParaRPr lang="en-US" sz="1400" b="1" dirty="0" smtClean="0">
              <a:ea typeface="Times New Roman" panose="02020603050405020304" pitchFamily="18" charset="0"/>
            </a:endParaRPr>
          </a:p>
          <a:p>
            <a:r>
              <a:rPr lang="el-GR" sz="1400" b="1" dirty="0">
                <a:ea typeface="Times New Roman" panose="02020603050405020304" pitchFamily="18" charset="0"/>
              </a:rPr>
              <a:t>Π</a:t>
            </a:r>
            <a:r>
              <a:rPr lang="el-GR" sz="1400" b="1" dirty="0" smtClean="0">
                <a:ea typeface="Times New Roman" panose="02020603050405020304" pitchFamily="18" charset="0"/>
              </a:rPr>
              <a:t>οιες </a:t>
            </a:r>
            <a:r>
              <a:rPr lang="el-GR" sz="1400" b="1" dirty="0">
                <a:ea typeface="Times New Roman" panose="02020603050405020304" pitchFamily="18" charset="0"/>
              </a:rPr>
              <a:t>διδακτικές στρατηγικές είναι πιο αποτελεσματικές </a:t>
            </a:r>
            <a:r>
              <a:rPr lang="el-GR" sz="1400" dirty="0">
                <a:ea typeface="Times New Roman" panose="02020603050405020304" pitchFamily="18" charset="0"/>
              </a:rPr>
              <a:t>για την προώθηση της αυτονομίας των </a:t>
            </a:r>
            <a:r>
              <a:rPr lang="el-GR" sz="1400" dirty="0" smtClean="0">
                <a:ea typeface="Times New Roman" panose="02020603050405020304" pitchFamily="18" charset="0"/>
              </a:rPr>
              <a:t>φοιτητών</a:t>
            </a:r>
            <a:r>
              <a:rPr lang="en-US" sz="1400" dirty="0" smtClean="0">
                <a:ea typeface="Times New Roman" panose="02020603050405020304" pitchFamily="18" charset="0"/>
              </a:rPr>
              <a:t>;</a:t>
            </a:r>
          </a:p>
          <a:p>
            <a:r>
              <a:rPr lang="el-GR" sz="1400" b="1" dirty="0">
                <a:ea typeface="Times New Roman" panose="02020603050405020304" pitchFamily="18" charset="0"/>
              </a:rPr>
              <a:t>Πώς μπορεί το διδακτικό προσωπικό </a:t>
            </a:r>
            <a:r>
              <a:rPr lang="el-GR" sz="1400" dirty="0">
                <a:ea typeface="Times New Roman" panose="02020603050405020304" pitchFamily="18" charset="0"/>
              </a:rPr>
              <a:t>να εξισορροπήσει την ανάγκη για δομή και καθοδήγηση με την ανάγκη να δοθεί στους φοιτητές χώρος να εξερευνήσουν και να αναλάβουν </a:t>
            </a:r>
            <a:r>
              <a:rPr lang="el-GR" sz="1400" dirty="0" smtClean="0">
                <a:ea typeface="Times New Roman" panose="02020603050405020304" pitchFamily="18" charset="0"/>
              </a:rPr>
              <a:t>ρίσκα</a:t>
            </a:r>
            <a:endParaRPr lang="en-US" sz="1400" dirty="0" smtClean="0">
              <a:ea typeface="Times New Roman" panose="02020603050405020304" pitchFamily="18" charset="0"/>
            </a:endParaRPr>
          </a:p>
          <a:p>
            <a:r>
              <a:rPr lang="el-GR" sz="1400" dirty="0" smtClean="0">
                <a:ea typeface="Times New Roman" panose="02020603050405020304" pitchFamily="18" charset="0"/>
              </a:rPr>
              <a:t>Ένα </a:t>
            </a:r>
            <a:r>
              <a:rPr lang="el-GR" sz="1400" dirty="0">
                <a:ea typeface="Times New Roman" panose="02020603050405020304" pitchFamily="18" charset="0"/>
              </a:rPr>
              <a:t>ακόμη ερώτημα προς διερεύνηση είναι </a:t>
            </a:r>
            <a:r>
              <a:rPr lang="el-GR" sz="1400" b="1" dirty="0">
                <a:ea typeface="Times New Roman" panose="02020603050405020304" pitchFamily="18" charset="0"/>
              </a:rPr>
              <a:t>πώς επηρεάζουν οι πολιτιστικές αξίες και πεποιθήσεις την προθυμία και την ικανότητα των φοιτητών να αναλάβουν τη δική τους μάθηση</a:t>
            </a:r>
            <a:r>
              <a:rPr lang="el-GR" sz="1400" dirty="0">
                <a:ea typeface="Times New Roman" panose="02020603050405020304" pitchFamily="18" charset="0"/>
              </a:rPr>
              <a:t>, και πώς μπορούν οι εκπαιδευτικοί να εργαστούν εντός των πολιτιστικών κανόνων για να προωθήσουν μεγαλύτερα επίπεδα αυτονομίας μεταξύ των φοιτητών</a:t>
            </a:r>
            <a:r>
              <a:rPr lang="el-GR" sz="1400" dirty="0" smtClean="0">
                <a:ea typeface="Times New Roman" panose="02020603050405020304" pitchFamily="18" charset="0"/>
              </a:rPr>
              <a:t>.</a:t>
            </a:r>
            <a:endParaRPr lang="en-US" sz="1400" dirty="0" smtClean="0">
              <a:ea typeface="Times New Roman" panose="02020603050405020304" pitchFamily="18" charset="0"/>
            </a:endParaRPr>
          </a:p>
          <a:p>
            <a:r>
              <a:rPr lang="el-GR" sz="1400" b="1" dirty="0">
                <a:ea typeface="Times New Roman" panose="02020603050405020304" pitchFamily="18" charset="0"/>
              </a:rPr>
              <a:t>Διερευνώντας τον αντίκτυπο της τεχνολογίας, τον ρόλο του διδακτικού προσωπικού, τη σχέση μεταξύ αυτονομίας και δέσμευσης και τον αντίκτυπο της κουλτούρας, μπορεί να αποκτηθεί μια βαθύτερη κατανόηση του τρόπου προώθησης μεγαλύτερων επιπέδων αυτονομίας μεταξύ των </a:t>
            </a:r>
            <a:r>
              <a:rPr lang="el-GR" sz="1400" b="1" dirty="0" smtClean="0">
                <a:ea typeface="Times New Roman" panose="02020603050405020304" pitchFamily="18" charset="0"/>
              </a:rPr>
              <a:t>φοιτητών.</a:t>
            </a:r>
            <a:endParaRPr lang="el-GR" sz="1400" b="1" dirty="0"/>
          </a:p>
        </p:txBody>
      </p:sp>
    </p:spTree>
    <p:extLst>
      <p:ext uri="{BB962C8B-B14F-4D97-AF65-F5344CB8AC3E}">
        <p14:creationId xmlns:p14="http://schemas.microsoft.com/office/powerpoint/2010/main" val="1470197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86000" y="195943"/>
            <a:ext cx="9218612" cy="5715279"/>
          </a:xfrm>
        </p:spPr>
        <p:txBody>
          <a:bodyPr>
            <a:normAutofit/>
          </a:bodyPr>
          <a:lstStyle/>
          <a:p>
            <a:endParaRPr lang="el-GR" sz="3600" b="1" i="1" dirty="0" smtClean="0">
              <a:latin typeface="Times New Roman" panose="02020603050405020304" pitchFamily="18" charset="0"/>
              <a:cs typeface="Times New Roman" panose="02020603050405020304" pitchFamily="18" charset="0"/>
            </a:endParaRPr>
          </a:p>
          <a:p>
            <a:endParaRPr lang="el-GR" sz="3600" b="1" i="1" dirty="0">
              <a:latin typeface="Times New Roman" panose="02020603050405020304" pitchFamily="18" charset="0"/>
              <a:cs typeface="Times New Roman" panose="02020603050405020304" pitchFamily="18" charset="0"/>
            </a:endParaRPr>
          </a:p>
          <a:p>
            <a:endParaRPr lang="el-GR" sz="3600" b="1" i="1" dirty="0" smtClean="0">
              <a:latin typeface="Times New Roman" panose="02020603050405020304" pitchFamily="18" charset="0"/>
              <a:cs typeface="Times New Roman" panose="02020603050405020304" pitchFamily="18" charset="0"/>
            </a:endParaRPr>
          </a:p>
          <a:p>
            <a:endParaRPr lang="el-GR" sz="3600" b="1" i="1">
              <a:latin typeface="Times New Roman" panose="02020603050405020304" pitchFamily="18" charset="0"/>
              <a:cs typeface="Times New Roman" panose="02020603050405020304" pitchFamily="18" charset="0"/>
            </a:endParaRPr>
          </a:p>
          <a:p>
            <a:r>
              <a:rPr lang="el-GR" sz="3600" b="1" i="1" smtClean="0">
                <a:latin typeface="Times New Roman" panose="02020603050405020304" pitchFamily="18" charset="0"/>
                <a:cs typeface="Times New Roman" panose="02020603050405020304" pitchFamily="18" charset="0"/>
              </a:rPr>
              <a:t>Σας </a:t>
            </a:r>
            <a:r>
              <a:rPr lang="el-GR" sz="3600" b="1" i="1" dirty="0" smtClean="0">
                <a:latin typeface="Times New Roman" panose="02020603050405020304" pitchFamily="18" charset="0"/>
                <a:cs typeface="Times New Roman" panose="02020603050405020304" pitchFamily="18" charset="0"/>
              </a:rPr>
              <a:t>ευχαριστώ θερμά για την προσοχή σας</a:t>
            </a:r>
            <a:endParaRPr lang="el-GR"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975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95239"/>
          </a:xfrm>
        </p:spPr>
        <p:txBody>
          <a:bodyPr/>
          <a:lstStyle/>
          <a:p>
            <a:pPr algn="ctr"/>
            <a:r>
              <a:rPr lang="el-GR" b="1" i="1" u="sng" dirty="0" smtClean="0"/>
              <a:t>ΕΥΧΑΡΙΣΤΙΕΣ</a:t>
            </a:r>
            <a:endParaRPr lang="el-GR" b="1" i="1" u="sng" dirty="0"/>
          </a:p>
        </p:txBody>
      </p:sp>
      <p:sp>
        <p:nvSpPr>
          <p:cNvPr id="3" name="Θέση περιεχομένου 2"/>
          <p:cNvSpPr>
            <a:spLocks noGrp="1"/>
          </p:cNvSpPr>
          <p:nvPr>
            <p:ph idx="1"/>
          </p:nvPr>
        </p:nvSpPr>
        <p:spPr>
          <a:xfrm>
            <a:off x="2589212" y="1319349"/>
            <a:ext cx="8915400" cy="4591873"/>
          </a:xfrm>
        </p:spPr>
        <p:txBody>
          <a:bodyPr>
            <a:normAutofit lnSpcReduction="10000"/>
          </a:bodyPr>
          <a:lstStyle/>
          <a:p>
            <a:r>
              <a:rPr lang="el-GR" sz="2400" dirty="0" smtClean="0"/>
              <a:t>Θα ήθελα να ευχαριστήσω θερμά όλους όσους με βοήθησαν και με στήριξαν για την εκπόνηση αυτής της διπλωματικής εργασίας ! </a:t>
            </a:r>
          </a:p>
          <a:p>
            <a:r>
              <a:rPr lang="el-GR" sz="2400" dirty="0" smtClean="0"/>
              <a:t>Ένα μεγάλο ευχαριστώ στον καθηγητή μου κ. Αναστασιάδη Παναγιώτη και όλους τους διδάσκοντες του προγράμματος που με βοήθησαν σε όλη την διάρκεια των σπουδών μου.</a:t>
            </a:r>
          </a:p>
          <a:p>
            <a:r>
              <a:rPr lang="el-GR" sz="2400" dirty="0" smtClean="0"/>
              <a:t>Ένα μεγάλο ευχαριστώ στην επόπτρια μου κ. Μανούσου Ευαγγελία για όλη της την υπομονή και την καθοδήγηση</a:t>
            </a:r>
          </a:p>
          <a:p>
            <a:r>
              <a:rPr lang="el-GR" sz="2400" dirty="0" smtClean="0"/>
              <a:t>Ένα ακόμα ευχαριστώ στην συμφοιτήτρια και συνοδοιπόρο μου σε αυτό το ταξίδι της γνώσης  </a:t>
            </a:r>
            <a:r>
              <a:rPr lang="el-GR" sz="2400" dirty="0" err="1" smtClean="0"/>
              <a:t>Φασαράκη</a:t>
            </a:r>
            <a:r>
              <a:rPr lang="el-GR" sz="2400" dirty="0" smtClean="0"/>
              <a:t> Αριάδνη.</a:t>
            </a:r>
            <a:endParaRPr lang="el-GR" sz="2400" dirty="0"/>
          </a:p>
        </p:txBody>
      </p:sp>
    </p:spTree>
    <p:extLst>
      <p:ext uri="{BB962C8B-B14F-4D97-AF65-F5344CB8AC3E}">
        <p14:creationId xmlns:p14="http://schemas.microsoft.com/office/powerpoint/2010/main" val="3453562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cs typeface="Times New Roman" panose="02020603050405020304" pitchFamily="18" charset="0"/>
              </a:rPr>
              <a:t>1. Σκοπός της Δ.Ε</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2589212" y="1332411"/>
            <a:ext cx="8915400" cy="4578811"/>
          </a:xfrm>
        </p:spPr>
        <p:txBody>
          <a:bodyPr>
            <a:normAutofit fontScale="92500" lnSpcReduction="10000"/>
          </a:bodyPr>
          <a:lstStyle/>
          <a:p>
            <a:pPr algn="just">
              <a:lnSpc>
                <a:spcPct val="150000"/>
              </a:lnSpc>
              <a:spcAft>
                <a:spcPts val="800"/>
              </a:spcAft>
            </a:pPr>
            <a:r>
              <a:rPr lang="el-GR" sz="2400" dirty="0">
                <a:latin typeface="+mj-lt"/>
                <a:ea typeface="Times New Roman" panose="02020603050405020304" pitchFamily="18" charset="0"/>
              </a:rPr>
              <a:t>Σκοπός της παρούσας διπλωματικής εργασίας είναι να διερευνήσει τους </a:t>
            </a:r>
            <a:r>
              <a:rPr lang="el-GR" sz="2400" b="1" dirty="0">
                <a:latin typeface="+mj-lt"/>
                <a:ea typeface="Times New Roman" panose="02020603050405020304" pitchFamily="18" charset="0"/>
              </a:rPr>
              <a:t>παράγοντες που συμβάλλουν στην ενίσχυση της αυτονομίας των εξ αποστάσεως  φοιτητών και φοιτητριών. </a:t>
            </a:r>
            <a:r>
              <a:rPr lang="el-GR" sz="2400" dirty="0">
                <a:latin typeface="+mj-lt"/>
                <a:ea typeface="Times New Roman" panose="02020603050405020304" pitchFamily="18" charset="0"/>
              </a:rPr>
              <a:t>Ιδιαίτερη έμφαση δίνεται στον ρόλο του </a:t>
            </a:r>
            <a:r>
              <a:rPr lang="el-GR" sz="2400" b="1" dirty="0">
                <a:latin typeface="+mj-lt"/>
                <a:ea typeface="Times New Roman" panose="02020603050405020304" pitchFamily="18" charset="0"/>
              </a:rPr>
              <a:t>καθηγητή- συμβούλου</a:t>
            </a:r>
            <a:r>
              <a:rPr lang="el-GR" sz="2400" dirty="0">
                <a:latin typeface="+mj-lt"/>
                <a:ea typeface="Times New Roman" panose="02020603050405020304" pitchFamily="18" charset="0"/>
              </a:rPr>
              <a:t> στη σύγχρονη εξ αποστάσεως πανεπιστημιακή εκπαίδευση και τις επιπτώσεις του στην αυτονομία των φοιτητών καθώς και στον ρόλο του </a:t>
            </a:r>
            <a:r>
              <a:rPr lang="el-GR" sz="2400" b="1" dirty="0">
                <a:latin typeface="+mj-lt"/>
                <a:ea typeface="Times New Roman" panose="02020603050405020304" pitchFamily="18" charset="0"/>
              </a:rPr>
              <a:t>εκπαιδευτικού υλικού </a:t>
            </a:r>
            <a:r>
              <a:rPr lang="el-GR" sz="2400" dirty="0">
                <a:latin typeface="+mj-lt"/>
                <a:ea typeface="Times New Roman" panose="02020603050405020304" pitchFamily="18" charset="0"/>
              </a:rPr>
              <a:t>στην εξ αποστάσεως εκπαίδευση </a:t>
            </a:r>
            <a:r>
              <a:rPr lang="el-GR" sz="2400" dirty="0" smtClean="0">
                <a:latin typeface="+mj-lt"/>
                <a:ea typeface="Times New Roman" panose="02020603050405020304" pitchFamily="18" charset="0"/>
              </a:rPr>
              <a:t>ως παράγοντας ενίσχυσης της αυτονομίας των φοιτητών.</a:t>
            </a:r>
            <a:endParaRPr lang="el-GR" sz="2400" dirty="0">
              <a:latin typeface="+mj-lt"/>
            </a:endParaRPr>
          </a:p>
        </p:txBody>
      </p:sp>
    </p:spTree>
    <p:extLst>
      <p:ext uri="{BB962C8B-B14F-4D97-AF65-F5344CB8AC3E}">
        <p14:creationId xmlns:p14="http://schemas.microsoft.com/office/powerpoint/2010/main" val="2593898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773616"/>
          </a:xfrm>
        </p:spPr>
        <p:txBody>
          <a:bodyPr/>
          <a:lstStyle/>
          <a:p>
            <a:pPr algn="ctr"/>
            <a:r>
              <a:rPr lang="el-GR" b="1" dirty="0" smtClean="0">
                <a:cs typeface="Times New Roman" panose="02020603050405020304" pitchFamily="18" charset="0"/>
              </a:rPr>
              <a:t>2</a:t>
            </a:r>
            <a:r>
              <a:rPr lang="el-GR" dirty="0" smtClean="0"/>
              <a:t>. </a:t>
            </a:r>
            <a:r>
              <a:rPr lang="el-GR" b="1" dirty="0" smtClean="0">
                <a:cs typeface="Times New Roman" panose="02020603050405020304" pitchFamily="18" charset="0"/>
              </a:rPr>
              <a:t>Συνεισφορά της Δ.Ε </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2589212" y="1293223"/>
            <a:ext cx="8915400" cy="5564777"/>
          </a:xfrm>
        </p:spPr>
        <p:txBody>
          <a:bodyPr>
            <a:normAutofit/>
          </a:bodyPr>
          <a:lstStyle/>
          <a:p>
            <a:pPr>
              <a:buFont typeface="Wingdings" panose="05000000000000000000" pitchFamily="2" charset="2"/>
              <a:buChar char="q"/>
            </a:pPr>
            <a:r>
              <a:rPr lang="el-GR" sz="2200" dirty="0" smtClean="0">
                <a:ea typeface="Times New Roman" panose="02020603050405020304" pitchFamily="18" charset="0"/>
              </a:rPr>
              <a:t>Η </a:t>
            </a:r>
            <a:r>
              <a:rPr lang="el-GR" sz="2200" dirty="0">
                <a:ea typeface="Times New Roman" panose="02020603050405020304" pitchFamily="18" charset="0"/>
              </a:rPr>
              <a:t>σημασία αυτού του θέματος έγκειται στη δυνατότητά του </a:t>
            </a:r>
            <a:r>
              <a:rPr lang="el-GR" sz="2200" b="1" dirty="0">
                <a:ea typeface="Times New Roman" panose="02020603050405020304" pitchFamily="18" charset="0"/>
              </a:rPr>
              <a:t>να βελτιώσει την ποιότητα της εξ αποστάσεως εκπαίδευσης. </a:t>
            </a:r>
            <a:r>
              <a:rPr lang="el-GR" sz="2200" dirty="0">
                <a:ea typeface="Times New Roman" panose="02020603050405020304" pitchFamily="18" charset="0"/>
              </a:rPr>
              <a:t> Κατανοώντας τον ρόλο του εκπαιδευτικού υλικού στην εξ αποστάσεως εκπαίδευση και τον ρόλο του καθηγητή, μπορεί  να γίνει αντιληπτό  και γνωστό πως ο καθηγητής στην εξ αποστάσεως εκπαίδευση μπορεί να ενισχύσει την αυτονομία των φοιτητών και πως θα  δημιουργηθεί ένα αποτελεσματικό διαδικτυακό περιβάλλον μάθησης που μέσα σε αυτό να προάγεται η  αυτονομία των </a:t>
            </a:r>
            <a:r>
              <a:rPr lang="el-GR" sz="2200" dirty="0" smtClean="0">
                <a:ea typeface="Times New Roman" panose="02020603050405020304" pitchFamily="18" charset="0"/>
              </a:rPr>
              <a:t>μαθητών.</a:t>
            </a:r>
          </a:p>
          <a:p>
            <a:pPr>
              <a:buFont typeface="Wingdings" panose="05000000000000000000" pitchFamily="2" charset="2"/>
              <a:buChar char="q"/>
            </a:pPr>
            <a:r>
              <a:rPr lang="el-GR" sz="2200" dirty="0">
                <a:ea typeface="Times New Roman" panose="02020603050405020304" pitchFamily="18" charset="0"/>
              </a:rPr>
              <a:t>Μία από τις κύριες συνεισφορές αυτής της διατριβής είναι </a:t>
            </a:r>
            <a:r>
              <a:rPr lang="el-GR" sz="2200" b="1" dirty="0">
                <a:ea typeface="Times New Roman" panose="02020603050405020304" pitchFamily="18" charset="0"/>
              </a:rPr>
              <a:t>η εστίασή της στην αυτονομία των φοιτητών</a:t>
            </a:r>
            <a:r>
              <a:rPr lang="el-GR" sz="2200" dirty="0">
                <a:ea typeface="Times New Roman" panose="02020603050405020304" pitchFamily="18" charset="0"/>
              </a:rPr>
              <a:t> η οποία αποτελεί κρίσιμο παράγοντα στη διαδικτυακή εκπαίδευση, καθώς επιτρέπει στους φοιτητές να έχουν τον έλεγχο της μαθησιακής τους εμπειρίας</a:t>
            </a:r>
            <a:endParaRPr lang="el-GR" sz="2200" dirty="0" smtClean="0">
              <a:ea typeface="Times New Roman" panose="02020603050405020304" pitchFamily="18" charset="0"/>
            </a:endParaRPr>
          </a:p>
          <a:p>
            <a:endParaRPr lang="el-GR" dirty="0"/>
          </a:p>
        </p:txBody>
      </p:sp>
    </p:spTree>
    <p:extLst>
      <p:ext uri="{BB962C8B-B14F-4D97-AF65-F5344CB8AC3E}">
        <p14:creationId xmlns:p14="http://schemas.microsoft.com/office/powerpoint/2010/main" val="422152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cs typeface="Times New Roman" panose="02020603050405020304" pitchFamily="18" charset="0"/>
              </a:rPr>
              <a:t>3. Ερευνητικά ερωτήματα</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2589212" y="1188719"/>
            <a:ext cx="8915400" cy="5669281"/>
          </a:xfrm>
        </p:spPr>
        <p:txBody>
          <a:bodyPr>
            <a:noAutofit/>
          </a:bodyPr>
          <a:lstStyle/>
          <a:p>
            <a:pPr marL="0" lvl="0" indent="0">
              <a:lnSpc>
                <a:spcPct val="150000"/>
              </a:lnSpc>
              <a:spcAft>
                <a:spcPts val="800"/>
              </a:spcAft>
              <a:buSzPts val="1200"/>
              <a:buNone/>
            </a:pPr>
            <a:r>
              <a:rPr lang="en-US" sz="2200" i="1" dirty="0" smtClean="0">
                <a:ea typeface="Times New Roman" panose="02020603050405020304" pitchFamily="18" charset="0"/>
                <a:cs typeface="Symbol" panose="05050102010706020507" pitchFamily="18" charset="2"/>
              </a:rPr>
              <a:t>1. </a:t>
            </a:r>
            <a:r>
              <a:rPr lang="el-GR" sz="2200" i="1" dirty="0" smtClean="0">
                <a:ea typeface="Times New Roman" panose="02020603050405020304" pitchFamily="18" charset="0"/>
                <a:cs typeface="Symbol" panose="05050102010706020507" pitchFamily="18" charset="2"/>
              </a:rPr>
              <a:t>Ποιοι </a:t>
            </a:r>
            <a:r>
              <a:rPr lang="el-GR" sz="2200" i="1" dirty="0">
                <a:ea typeface="Times New Roman" panose="02020603050405020304" pitchFamily="18" charset="0"/>
                <a:cs typeface="Symbol" panose="05050102010706020507" pitchFamily="18" charset="2"/>
              </a:rPr>
              <a:t>είναι οι παράγοντες που συμβάλλουν στην ενίσχυση της αυτονομίας των φοιτητών με ιδιαίτερη έμφαση  στον ρόλο του καθηγητή στη σύγχρονη εξ αποστάσεως πανεπιστημιακή εκπαίδευση</a:t>
            </a:r>
            <a:r>
              <a:rPr lang="el-GR" sz="2200" i="1" dirty="0" smtClean="0">
                <a:ea typeface="Times New Roman" panose="02020603050405020304" pitchFamily="18" charset="0"/>
                <a:cs typeface="Symbol" panose="05050102010706020507" pitchFamily="18" charset="2"/>
              </a:rPr>
              <a:t>;</a:t>
            </a:r>
          </a:p>
          <a:p>
            <a:pPr marL="0" indent="0">
              <a:buNone/>
            </a:pPr>
            <a:r>
              <a:rPr lang="en-US" sz="2200" i="1" dirty="0" smtClean="0">
                <a:ea typeface="Times New Roman" panose="02020603050405020304" pitchFamily="18" charset="0"/>
              </a:rPr>
              <a:t>2. </a:t>
            </a:r>
            <a:r>
              <a:rPr lang="el-GR" sz="2200" i="1" dirty="0" smtClean="0">
                <a:ea typeface="Times New Roman" panose="02020603050405020304" pitchFamily="18" charset="0"/>
              </a:rPr>
              <a:t>Πώς </a:t>
            </a:r>
            <a:r>
              <a:rPr lang="el-GR" sz="2200" i="1" dirty="0">
                <a:ea typeface="Times New Roman" panose="02020603050405020304" pitchFamily="18" charset="0"/>
              </a:rPr>
              <a:t>ο καθηγητής στη σύγχρονη εξ αποστάσεως πανεπιστημιακή εκπαίδευση αποτελεί παράγοντα ενίσχυσης της αυτονομίας των </a:t>
            </a:r>
            <a:r>
              <a:rPr lang="el-GR" sz="2200" i="1" dirty="0" smtClean="0">
                <a:ea typeface="Times New Roman" panose="02020603050405020304" pitchFamily="18" charset="0"/>
              </a:rPr>
              <a:t>φοιτητών;</a:t>
            </a:r>
          </a:p>
          <a:p>
            <a:pPr marL="514350" indent="-514350">
              <a:buFont typeface="+mj-lt"/>
              <a:buAutoNum type="romanLcPeriod"/>
            </a:pPr>
            <a:endParaRPr lang="el-GR" sz="2200" i="1" dirty="0" smtClean="0">
              <a:ea typeface="Times New Roman" panose="02020603050405020304" pitchFamily="18" charset="0"/>
            </a:endParaRPr>
          </a:p>
          <a:p>
            <a:pPr marL="0" indent="0">
              <a:buNone/>
            </a:pPr>
            <a:r>
              <a:rPr lang="en-US" sz="2200" i="1" dirty="0" smtClean="0">
                <a:ea typeface="Times New Roman" panose="02020603050405020304" pitchFamily="18" charset="0"/>
              </a:rPr>
              <a:t>3. </a:t>
            </a:r>
            <a:r>
              <a:rPr lang="el-GR" sz="2200" i="1" dirty="0" smtClean="0">
                <a:ea typeface="Times New Roman" panose="02020603050405020304" pitchFamily="18" charset="0"/>
              </a:rPr>
              <a:t>Ποιες </a:t>
            </a:r>
            <a:r>
              <a:rPr lang="el-GR" sz="2200" i="1" dirty="0">
                <a:ea typeface="Times New Roman" panose="02020603050405020304" pitchFamily="18" charset="0"/>
              </a:rPr>
              <a:t>είναι οι προδιαγραφές  του εκπαιδευτικού υλικού που αφορά την αυτονομία του </a:t>
            </a:r>
            <a:r>
              <a:rPr lang="el-GR" sz="2200" i="1" dirty="0" smtClean="0">
                <a:ea typeface="Times New Roman" panose="02020603050405020304" pitchFamily="18" charset="0"/>
              </a:rPr>
              <a:t>φοιτητή;</a:t>
            </a:r>
            <a:endParaRPr lang="el-GR" sz="2200" i="1" dirty="0"/>
          </a:p>
        </p:txBody>
      </p:sp>
    </p:spTree>
    <p:extLst>
      <p:ext uri="{BB962C8B-B14F-4D97-AF65-F5344CB8AC3E}">
        <p14:creationId xmlns:p14="http://schemas.microsoft.com/office/powerpoint/2010/main" val="291620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825867"/>
          </a:xfrm>
        </p:spPr>
        <p:txBody>
          <a:bodyPr/>
          <a:lstStyle/>
          <a:p>
            <a:pPr algn="ctr"/>
            <a:r>
              <a:rPr lang="el-GR" b="1" dirty="0" smtClean="0">
                <a:cs typeface="Times New Roman" panose="02020603050405020304" pitchFamily="18" charset="0"/>
              </a:rPr>
              <a:t>4. Δομή της εργασίας</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901337" y="1280160"/>
            <a:ext cx="11090366" cy="5577840"/>
          </a:xfrm>
        </p:spPr>
        <p:txBody>
          <a:bodyPr>
            <a:normAutofit fontScale="92500" lnSpcReduction="10000"/>
          </a:bodyPr>
          <a:lstStyle/>
          <a:p>
            <a:r>
              <a:rPr lang="el-GR" b="1" i="1" u="sng" dirty="0" smtClean="0">
                <a:cs typeface="Times New Roman" panose="02020603050405020304" pitchFamily="18" charset="0"/>
              </a:rPr>
              <a:t>Η παρούσα εργασία αποτελείται από 4 κεφάλαια</a:t>
            </a:r>
          </a:p>
          <a:p>
            <a:pPr lvl="0" algn="just">
              <a:lnSpc>
                <a:spcPct val="150000"/>
              </a:lnSpc>
              <a:spcAft>
                <a:spcPts val="800"/>
              </a:spcAft>
              <a:buSzPts val="1200"/>
              <a:buFont typeface="Arial" panose="020B0604020202020204" pitchFamily="34" charset="0"/>
              <a:buChar char="•"/>
            </a:pPr>
            <a:r>
              <a:rPr lang="el-GR" b="1" dirty="0" smtClean="0">
                <a:cs typeface="Times New Roman" panose="02020603050405020304" pitchFamily="18" charset="0"/>
              </a:rPr>
              <a:t>Κεφάλαιο 1: </a:t>
            </a:r>
            <a:r>
              <a:rPr lang="el-GR" dirty="0" smtClean="0">
                <a:ea typeface="Times New Roman" panose="02020603050405020304" pitchFamily="18" charset="0"/>
              </a:rPr>
              <a:t>Εισαγωγή,  τοποθέτηση </a:t>
            </a:r>
            <a:r>
              <a:rPr lang="el-GR" dirty="0">
                <a:ea typeface="Times New Roman" panose="02020603050405020304" pitchFamily="18" charset="0"/>
              </a:rPr>
              <a:t>του </a:t>
            </a:r>
            <a:r>
              <a:rPr lang="el-GR" dirty="0" smtClean="0">
                <a:ea typeface="Times New Roman" panose="02020603050405020304" pitchFamily="18" charset="0"/>
              </a:rPr>
              <a:t>προβλήματος, η </a:t>
            </a:r>
            <a:r>
              <a:rPr lang="el-GR" dirty="0">
                <a:ea typeface="Times New Roman" panose="02020603050405020304" pitchFamily="18" charset="0"/>
              </a:rPr>
              <a:t>σημασία του θέματος και η συμβολή του στη </a:t>
            </a:r>
            <a:r>
              <a:rPr lang="el-GR" dirty="0" smtClean="0">
                <a:ea typeface="Times New Roman" panose="02020603050405020304" pitchFamily="18" charset="0"/>
              </a:rPr>
              <a:t>γνώση, τα </a:t>
            </a:r>
            <a:r>
              <a:rPr lang="el-GR" dirty="0">
                <a:ea typeface="Times New Roman" panose="02020603050405020304" pitchFamily="18" charset="0"/>
              </a:rPr>
              <a:t>κριτήρια επιλογής του </a:t>
            </a:r>
            <a:r>
              <a:rPr lang="el-GR" dirty="0" smtClean="0">
                <a:ea typeface="Times New Roman" panose="02020603050405020304" pitchFamily="18" charset="0"/>
              </a:rPr>
              <a:t>θέματος, </a:t>
            </a:r>
            <a:r>
              <a:rPr lang="el-GR" dirty="0">
                <a:ea typeface="Times New Roman" panose="02020603050405020304" pitchFamily="18" charset="0"/>
              </a:rPr>
              <a:t>	</a:t>
            </a:r>
            <a:r>
              <a:rPr lang="el-GR" dirty="0" smtClean="0">
                <a:ea typeface="Times New Roman" panose="02020603050405020304" pitchFamily="18" charset="0"/>
              </a:rPr>
              <a:t> σκοπός και στόχοι </a:t>
            </a:r>
            <a:r>
              <a:rPr lang="el-GR" dirty="0">
                <a:ea typeface="Times New Roman" panose="02020603050405020304" pitchFamily="18" charset="0"/>
              </a:rPr>
              <a:t>της </a:t>
            </a:r>
            <a:r>
              <a:rPr lang="el-GR" dirty="0" smtClean="0">
                <a:ea typeface="Times New Roman" panose="02020603050405020304" pitchFamily="18" charset="0"/>
              </a:rPr>
              <a:t>έρευνας, ερευνητικά ερωτήματα , </a:t>
            </a:r>
            <a:r>
              <a:rPr lang="el-GR" dirty="0">
                <a:ea typeface="Times New Roman" panose="02020603050405020304" pitchFamily="18" charset="0"/>
              </a:rPr>
              <a:t>μ</a:t>
            </a:r>
            <a:r>
              <a:rPr lang="el-GR" dirty="0" smtClean="0">
                <a:ea typeface="Times New Roman" panose="02020603050405020304" pitchFamily="18" charset="0"/>
              </a:rPr>
              <a:t>εθοδολογικό πλαίσιο , περιορισμοί </a:t>
            </a:r>
            <a:r>
              <a:rPr lang="el-GR" dirty="0">
                <a:ea typeface="Times New Roman" panose="02020603050405020304" pitchFamily="18" charset="0"/>
              </a:rPr>
              <a:t>της </a:t>
            </a:r>
            <a:r>
              <a:rPr lang="el-GR" dirty="0" smtClean="0">
                <a:ea typeface="Times New Roman" panose="02020603050405020304" pitchFamily="18" charset="0"/>
              </a:rPr>
              <a:t>έρευνας ,</a:t>
            </a:r>
            <a:r>
              <a:rPr lang="el-GR" dirty="0">
                <a:ea typeface="Times New Roman" panose="02020603050405020304" pitchFamily="18" charset="0"/>
              </a:rPr>
              <a:t>δ</a:t>
            </a:r>
            <a:r>
              <a:rPr lang="el-GR" dirty="0" smtClean="0">
                <a:ea typeface="Times New Roman" panose="02020603050405020304" pitchFamily="18" charset="0"/>
              </a:rPr>
              <a:t>ομή </a:t>
            </a:r>
            <a:r>
              <a:rPr lang="el-GR" dirty="0">
                <a:ea typeface="Times New Roman" panose="02020603050405020304" pitchFamily="18" charset="0"/>
              </a:rPr>
              <a:t>της </a:t>
            </a:r>
            <a:r>
              <a:rPr lang="el-GR" dirty="0" smtClean="0">
                <a:ea typeface="Times New Roman" panose="02020603050405020304" pitchFamily="18" charset="0"/>
              </a:rPr>
              <a:t>εργασίας.</a:t>
            </a:r>
            <a:endParaRPr lang="el-GR" sz="1600" dirty="0">
              <a:ea typeface="Times New Roman" panose="02020603050405020304" pitchFamily="18" charset="0"/>
            </a:endParaRPr>
          </a:p>
          <a:p>
            <a:pPr lvl="0" algn="just">
              <a:lnSpc>
                <a:spcPct val="150000"/>
              </a:lnSpc>
              <a:buClr>
                <a:srgbClr val="A53010"/>
              </a:buClr>
              <a:buFont typeface="Arial" panose="020B0604020202020204" pitchFamily="34" charset="0"/>
              <a:buChar char="•"/>
            </a:pPr>
            <a:r>
              <a:rPr lang="el-GR" b="1" dirty="0" smtClean="0">
                <a:cs typeface="Times New Roman" panose="02020603050405020304" pitchFamily="18" charset="0"/>
              </a:rPr>
              <a:t>Κεφάλαιο 2 : </a:t>
            </a:r>
            <a:r>
              <a:rPr lang="el-GR" dirty="0">
                <a:solidFill>
                  <a:prstClr val="black">
                    <a:lumMod val="75000"/>
                    <a:lumOff val="25000"/>
                  </a:prstClr>
                </a:solidFill>
                <a:ea typeface="Times New Roman" panose="02020603050405020304" pitchFamily="18" charset="0"/>
              </a:rPr>
              <a:t>Στο δεύτερο κεφάλαιο δίνονται κάποιες βασικές πληροφορίες για την εξ αποστάσεως εκπαίδευση στην τριτοβάθμια εκπαίδευση και αναλύεται ο ρόλος του καθηγητή στην εξ αποστάσεως εκπαίδευση ως προς την ενίσχυση της αυτονομίας των φοιτητών.</a:t>
            </a:r>
            <a:endParaRPr lang="el-GR" sz="1600" dirty="0">
              <a:solidFill>
                <a:prstClr val="black">
                  <a:lumMod val="75000"/>
                  <a:lumOff val="25000"/>
                </a:prstClr>
              </a:solidFill>
              <a:ea typeface="Times New Roman" panose="02020603050405020304" pitchFamily="18" charset="0"/>
            </a:endParaRPr>
          </a:p>
          <a:p>
            <a:pPr lvl="0" algn="just">
              <a:lnSpc>
                <a:spcPct val="150000"/>
              </a:lnSpc>
              <a:spcAft>
                <a:spcPts val="800"/>
              </a:spcAft>
              <a:buSzPts val="1200"/>
              <a:buFont typeface="Arial" panose="020B0604020202020204" pitchFamily="34" charset="0"/>
              <a:buChar char="•"/>
            </a:pPr>
            <a:r>
              <a:rPr lang="el-GR" dirty="0" smtClean="0">
                <a:cs typeface="Times New Roman" panose="02020603050405020304" pitchFamily="18" charset="0"/>
              </a:rPr>
              <a:t> </a:t>
            </a:r>
            <a:r>
              <a:rPr lang="el-GR" b="1" dirty="0" smtClean="0">
                <a:cs typeface="Times New Roman" panose="02020603050405020304" pitchFamily="18" charset="0"/>
              </a:rPr>
              <a:t>Κεφάλαιο 3: </a:t>
            </a:r>
            <a:r>
              <a:rPr lang="el-GR" dirty="0">
                <a:solidFill>
                  <a:prstClr val="black">
                    <a:lumMod val="75000"/>
                    <a:lumOff val="25000"/>
                  </a:prstClr>
                </a:solidFill>
                <a:ea typeface="Times New Roman" panose="02020603050405020304" pitchFamily="18" charset="0"/>
              </a:rPr>
              <a:t>Στο τρίτο κεφάλαιο, αναλύεται η έννοια της αυτονομίας του φοιτητή  </a:t>
            </a:r>
            <a:r>
              <a:rPr lang="el-GR" dirty="0" smtClean="0">
                <a:solidFill>
                  <a:prstClr val="black">
                    <a:lumMod val="75000"/>
                    <a:lumOff val="25000"/>
                  </a:prstClr>
                </a:solidFill>
                <a:ea typeface="Times New Roman" panose="02020603050405020304" pitchFamily="18" charset="0"/>
              </a:rPr>
              <a:t>.</a:t>
            </a:r>
          </a:p>
          <a:p>
            <a:pPr lvl="0" algn="just">
              <a:lnSpc>
                <a:spcPct val="150000"/>
              </a:lnSpc>
              <a:spcAft>
                <a:spcPts val="800"/>
              </a:spcAft>
              <a:buSzPts val="1200"/>
              <a:buFont typeface="Arial" panose="020B0604020202020204" pitchFamily="34" charset="0"/>
              <a:buChar char="•"/>
            </a:pPr>
            <a:r>
              <a:rPr lang="el-GR" b="1" dirty="0" smtClean="0">
                <a:cs typeface="Times New Roman" panose="02020603050405020304" pitchFamily="18" charset="0"/>
              </a:rPr>
              <a:t>Κεφάλαιο 4: </a:t>
            </a:r>
            <a:r>
              <a:rPr lang="el-GR" dirty="0" smtClean="0">
                <a:cs typeface="Times New Roman" panose="02020603050405020304" pitchFamily="18" charset="0"/>
              </a:rPr>
              <a:t> </a:t>
            </a:r>
            <a:r>
              <a:rPr lang="el-GR" dirty="0">
                <a:solidFill>
                  <a:prstClr val="black">
                    <a:lumMod val="75000"/>
                    <a:lumOff val="25000"/>
                  </a:prstClr>
                </a:solidFill>
                <a:ea typeface="Times New Roman" panose="02020603050405020304" pitchFamily="18" charset="0"/>
              </a:rPr>
              <a:t>Στο τέταρτο κεφάλαιο αναλύεται ο ρόλος του εκπαιδευτικού υλικού ως παράγοντας ενίσχυσης της αυτονομίας των φοιτητών στην εξ αποστάσεως </a:t>
            </a:r>
            <a:r>
              <a:rPr lang="el-GR" dirty="0" smtClean="0">
                <a:solidFill>
                  <a:prstClr val="black">
                    <a:lumMod val="75000"/>
                    <a:lumOff val="25000"/>
                  </a:prstClr>
                </a:solidFill>
                <a:ea typeface="Times New Roman" panose="02020603050405020304" pitchFamily="18" charset="0"/>
              </a:rPr>
              <a:t>εκπαίδευση και οι προδιαγραφές που </a:t>
            </a:r>
            <a:r>
              <a:rPr lang="el-GR" dirty="0">
                <a:solidFill>
                  <a:prstClr val="black">
                    <a:lumMod val="75000"/>
                    <a:lumOff val="25000"/>
                  </a:prstClr>
                </a:solidFill>
                <a:ea typeface="Times New Roman" panose="02020603050405020304" pitchFamily="18" charset="0"/>
              </a:rPr>
              <a:t>πρέπει να έχει </a:t>
            </a:r>
            <a:r>
              <a:rPr lang="el-GR" dirty="0" smtClean="0">
                <a:solidFill>
                  <a:prstClr val="black">
                    <a:lumMod val="75000"/>
                    <a:lumOff val="25000"/>
                  </a:prstClr>
                </a:solidFill>
                <a:ea typeface="Times New Roman" panose="02020603050405020304" pitchFamily="18" charset="0"/>
              </a:rPr>
              <a:t>για </a:t>
            </a:r>
            <a:r>
              <a:rPr lang="el-GR" dirty="0">
                <a:solidFill>
                  <a:prstClr val="black">
                    <a:lumMod val="75000"/>
                    <a:lumOff val="25000"/>
                  </a:prstClr>
                </a:solidFill>
                <a:ea typeface="Times New Roman" panose="02020603050405020304" pitchFamily="18" charset="0"/>
              </a:rPr>
              <a:t>να συμβάλλει στην ενίσχυση της αυτονομίας των φοιτητών. </a:t>
            </a:r>
            <a:r>
              <a:rPr lang="el-GR" dirty="0" smtClean="0">
                <a:solidFill>
                  <a:prstClr val="black">
                    <a:lumMod val="75000"/>
                    <a:lumOff val="25000"/>
                  </a:prstClr>
                </a:solidFill>
                <a:ea typeface="Times New Roman" panose="02020603050405020304" pitchFamily="18" charset="0"/>
              </a:rPr>
              <a:t>Επίσης</a:t>
            </a:r>
            <a:r>
              <a:rPr lang="el-GR" dirty="0">
                <a:solidFill>
                  <a:prstClr val="black">
                    <a:lumMod val="75000"/>
                    <a:lumOff val="25000"/>
                  </a:prstClr>
                </a:solidFill>
                <a:ea typeface="Times New Roman" panose="02020603050405020304" pitchFamily="18" charset="0"/>
              </a:rPr>
              <a:t>, παρουσιάζεται  το εκπαιδευτικό υλικό που δημιουργήθηκε στις εκπαιδευτικές πλατφόρμες "</a:t>
            </a:r>
            <a:r>
              <a:rPr lang="el-GR" dirty="0" err="1">
                <a:solidFill>
                  <a:prstClr val="black">
                    <a:lumMod val="75000"/>
                    <a:lumOff val="25000"/>
                  </a:prstClr>
                </a:solidFill>
                <a:ea typeface="Times New Roman" panose="02020603050405020304" pitchFamily="18" charset="0"/>
              </a:rPr>
              <a:t>My</a:t>
            </a:r>
            <a:r>
              <a:rPr lang="el-GR" dirty="0">
                <a:solidFill>
                  <a:prstClr val="black">
                    <a:lumMod val="75000"/>
                    <a:lumOff val="25000"/>
                  </a:prstClr>
                </a:solidFill>
                <a:ea typeface="Times New Roman" panose="02020603050405020304" pitchFamily="18" charset="0"/>
              </a:rPr>
              <a:t> </a:t>
            </a:r>
            <a:r>
              <a:rPr lang="el-GR" dirty="0" err="1">
                <a:solidFill>
                  <a:prstClr val="black">
                    <a:lumMod val="75000"/>
                    <a:lumOff val="25000"/>
                  </a:prstClr>
                </a:solidFill>
                <a:ea typeface="Times New Roman" panose="02020603050405020304" pitchFamily="18" charset="0"/>
              </a:rPr>
              <a:t>Chamilo</a:t>
            </a:r>
            <a:r>
              <a:rPr lang="el-GR" dirty="0">
                <a:solidFill>
                  <a:prstClr val="black">
                    <a:lumMod val="75000"/>
                    <a:lumOff val="25000"/>
                  </a:prstClr>
                </a:solidFill>
                <a:ea typeface="Times New Roman" panose="02020603050405020304" pitchFamily="18" charset="0"/>
              </a:rPr>
              <a:t>- E-</a:t>
            </a:r>
            <a:r>
              <a:rPr lang="el-GR" dirty="0" err="1">
                <a:solidFill>
                  <a:prstClr val="black">
                    <a:lumMod val="75000"/>
                    <a:lumOff val="25000"/>
                  </a:prstClr>
                </a:solidFill>
                <a:ea typeface="Times New Roman" panose="02020603050405020304" pitchFamily="18" charset="0"/>
              </a:rPr>
              <a:t>learning</a:t>
            </a:r>
            <a:r>
              <a:rPr lang="el-GR" dirty="0">
                <a:solidFill>
                  <a:prstClr val="black">
                    <a:lumMod val="75000"/>
                    <a:lumOff val="25000"/>
                  </a:prstClr>
                </a:solidFill>
                <a:ea typeface="Times New Roman" panose="02020603050405020304" pitchFamily="18" charset="0"/>
              </a:rPr>
              <a:t> -</a:t>
            </a:r>
            <a:r>
              <a:rPr lang="el-GR" dirty="0" err="1">
                <a:solidFill>
                  <a:prstClr val="black">
                    <a:lumMod val="75000"/>
                    <a:lumOff val="25000"/>
                  </a:prstClr>
                </a:solidFill>
                <a:ea typeface="Times New Roman" panose="02020603050405020304" pitchFamily="18" charset="0"/>
              </a:rPr>
              <a:t>Edivea</a:t>
            </a:r>
            <a:r>
              <a:rPr lang="el-GR" dirty="0">
                <a:solidFill>
                  <a:prstClr val="black">
                    <a:lumMod val="75000"/>
                    <a:lumOff val="25000"/>
                  </a:prstClr>
                </a:solidFill>
                <a:ea typeface="Times New Roman" panose="02020603050405020304" pitchFamily="18" charset="0"/>
              </a:rPr>
              <a:t>'' και στην εκπαιδευτική πλατφόρμα H5P. </a:t>
            </a:r>
          </a:p>
          <a:p>
            <a:pPr lvl="0" algn="just">
              <a:lnSpc>
                <a:spcPct val="150000"/>
              </a:lnSpc>
              <a:spcAft>
                <a:spcPts val="800"/>
              </a:spcAft>
              <a:buSzPts val="1200"/>
              <a:buFont typeface="Times New Roman" panose="02020603050405020304" pitchFamily="18" charset="0"/>
              <a:buAutoNum type="arabicPeriod"/>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92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84217" y="0"/>
            <a:ext cx="11107783" cy="6714308"/>
          </a:xfrm>
        </p:spPr>
        <p:txBody>
          <a:bodyPr/>
          <a:lstStyle/>
          <a:p>
            <a:pPr algn="ctr"/>
            <a:r>
              <a:rPr lang="el-GR" b="1" dirty="0" smtClean="0">
                <a:cs typeface="Times New Roman" panose="02020603050405020304" pitchFamily="18" charset="0"/>
              </a:rPr>
              <a:t>5.1 Θεωρητικό πλαίσιο της Δ.Ε</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2589212" y="640081"/>
            <a:ext cx="8915400" cy="6074228"/>
          </a:xfrm>
        </p:spPr>
        <p:txBody>
          <a:bodyPr>
            <a:normAutofit fontScale="40000" lnSpcReduction="20000"/>
          </a:bodyPr>
          <a:lstStyle/>
          <a:p>
            <a:pPr>
              <a:lnSpc>
                <a:spcPct val="120000"/>
              </a:lnSpc>
              <a:spcAft>
                <a:spcPts val="800"/>
              </a:spcAft>
            </a:pPr>
            <a:r>
              <a:rPr lang="el-GR" sz="3000" dirty="0" smtClean="0">
                <a:cs typeface="Times New Roman" panose="02020603050405020304" pitchFamily="18" charset="0"/>
              </a:rPr>
              <a:t> </a:t>
            </a:r>
            <a:r>
              <a:rPr lang="el-GR" sz="3000" dirty="0">
                <a:cs typeface="Times New Roman" panose="02020603050405020304" pitchFamily="18" charset="0"/>
              </a:rPr>
              <a:t>Λ</a:t>
            </a:r>
            <a:r>
              <a:rPr lang="el-GR" sz="3000" dirty="0" smtClean="0">
                <a:cs typeface="Times New Roman" panose="02020603050405020304" pitchFamily="18" charset="0"/>
              </a:rPr>
              <a:t>έξεις κλειδιά : </a:t>
            </a:r>
            <a:r>
              <a:rPr lang="el-GR" sz="3000" b="1" i="1" dirty="0">
                <a:ea typeface="Times New Roman" panose="02020603050405020304" pitchFamily="18" charset="0"/>
              </a:rPr>
              <a:t>εξ αποστάσεως εκπαίδευση, διαδικτυακή μάθηση, αυτονομία φοιτητών, </a:t>
            </a:r>
            <a:r>
              <a:rPr lang="el-GR" sz="3000" b="1" i="1" dirty="0" smtClean="0">
                <a:ea typeface="Times New Roman" panose="02020603050405020304" pitchFamily="18" charset="0"/>
              </a:rPr>
              <a:t>καθηγητής-σύμβουλος , </a:t>
            </a:r>
            <a:r>
              <a:rPr lang="el-GR" sz="3000" b="1" i="1" dirty="0">
                <a:ea typeface="Times New Roman" panose="02020603050405020304" pitchFamily="18" charset="0"/>
              </a:rPr>
              <a:t>εκπαιδευτικό </a:t>
            </a:r>
            <a:r>
              <a:rPr lang="el-GR" sz="3000" b="1" i="1" dirty="0" smtClean="0">
                <a:ea typeface="Times New Roman" panose="02020603050405020304" pitchFamily="18" charset="0"/>
              </a:rPr>
              <a:t>υλικό</a:t>
            </a:r>
          </a:p>
          <a:p>
            <a:pPr>
              <a:lnSpc>
                <a:spcPct val="120000"/>
              </a:lnSpc>
              <a:spcAft>
                <a:spcPts val="800"/>
              </a:spcAft>
            </a:pPr>
            <a:r>
              <a:rPr lang="el-GR" sz="3000" b="1" i="1" u="sng" dirty="0">
                <a:ea typeface="Times New Roman" panose="02020603050405020304" pitchFamily="18" charset="0"/>
              </a:rPr>
              <a:t> </a:t>
            </a:r>
            <a:r>
              <a:rPr lang="el-GR" sz="3000" b="1" i="1" u="sng" dirty="0" smtClean="0">
                <a:ea typeface="Times New Roman" panose="02020603050405020304" pitchFamily="18" charset="0"/>
              </a:rPr>
              <a:t>                                                                              </a:t>
            </a:r>
            <a:r>
              <a:rPr lang="el-GR" sz="3000" b="1" u="sng" dirty="0" smtClean="0">
                <a:ea typeface="Times New Roman" panose="02020603050405020304" pitchFamily="18" charset="0"/>
              </a:rPr>
              <a:t>Αποσαφήνιση ορισμών</a:t>
            </a:r>
            <a:endParaRPr lang="el-GR" sz="3000" b="1" u="sng" dirty="0">
              <a:ea typeface="Times New Roman" panose="02020603050405020304" pitchFamily="18" charset="0"/>
            </a:endParaRPr>
          </a:p>
          <a:p>
            <a:pPr>
              <a:lnSpc>
                <a:spcPct val="120000"/>
              </a:lnSpc>
            </a:pPr>
            <a:r>
              <a:rPr lang="el-GR" sz="3000" b="1" dirty="0" smtClean="0">
                <a:cs typeface="Times New Roman" panose="02020603050405020304" pitchFamily="18" charset="0"/>
              </a:rPr>
              <a:t>Εξ αποστάσεως εκπαίδευση </a:t>
            </a:r>
            <a:r>
              <a:rPr lang="el-GR" sz="3000" dirty="0" smtClean="0">
                <a:cs typeface="Times New Roman" panose="02020603050405020304" pitchFamily="18" charset="0"/>
              </a:rPr>
              <a:t>: </a:t>
            </a:r>
            <a:r>
              <a:rPr lang="el-GR" sz="3000" dirty="0">
                <a:ea typeface="Times New Roman" panose="02020603050405020304" pitchFamily="18" charset="0"/>
              </a:rPr>
              <a:t>Η εξ αποστάσεως εκπαίδευση αναφέρεται σε έναν τρόπο εκπαίδευσης όπου οι φοιτητές και οι καθηγητές χωρίζονται από το χρόνο και το χώρο. Περιλαμβάνει τη χρήση της τεχνολογίας για την παροχή εκπαιδευτικού υλικού και τη διευκόλυνση της επικοινωνίας μεταξύ </a:t>
            </a:r>
            <a:r>
              <a:rPr lang="el-GR" sz="3000" dirty="0" smtClean="0">
                <a:ea typeface="Times New Roman" panose="02020603050405020304" pitchFamily="18" charset="0"/>
              </a:rPr>
              <a:t>τους.</a:t>
            </a:r>
            <a:r>
              <a:rPr lang="el-GR" sz="3000" dirty="0">
                <a:ea typeface="Times New Roman" panose="02020603050405020304" pitchFamily="18" charset="0"/>
              </a:rPr>
              <a:t> Στην τριτοβάθμια εκπαίδευση, η εξ αποστάσεως εκπαίδευση χρησιμοποιείται συνήθως για την παροχή πρόσβασης σε άτομα που δεν μπορούν να παρακολουθήσουν παραδοσιακά μαθήματα εντός της πανεπιστημιούπολης για διάφορους λόγους, όπως επαγγελματικές υποχρεώσεις, οικογενειακές ευθύνες ή γεωγραφική θέση (</a:t>
            </a:r>
            <a:r>
              <a:rPr lang="el-GR" sz="3000" dirty="0" err="1">
                <a:ea typeface="Times New Roman" panose="02020603050405020304" pitchFamily="18" charset="0"/>
              </a:rPr>
              <a:t>Horvathova</a:t>
            </a:r>
            <a:r>
              <a:rPr lang="el-GR" sz="3000" dirty="0">
                <a:ea typeface="Times New Roman" panose="02020603050405020304" pitchFamily="18" charset="0"/>
              </a:rPr>
              <a:t>, 2011</a:t>
            </a:r>
            <a:r>
              <a:rPr lang="el-GR" sz="3000" dirty="0" smtClean="0">
                <a:ea typeface="Times New Roman" panose="02020603050405020304" pitchFamily="18" charset="0"/>
              </a:rPr>
              <a:t>).</a:t>
            </a:r>
          </a:p>
          <a:p>
            <a:pPr marL="0" indent="0">
              <a:lnSpc>
                <a:spcPct val="120000"/>
              </a:lnSpc>
              <a:buNone/>
            </a:pPr>
            <a:endParaRPr lang="el-GR" sz="3000" dirty="0" smtClean="0">
              <a:cs typeface="Times New Roman" panose="02020603050405020304" pitchFamily="18" charset="0"/>
            </a:endParaRPr>
          </a:p>
          <a:p>
            <a:pPr>
              <a:lnSpc>
                <a:spcPct val="120000"/>
              </a:lnSpc>
            </a:pPr>
            <a:r>
              <a:rPr lang="el-GR" sz="3000" b="1" dirty="0" smtClean="0">
                <a:cs typeface="Times New Roman" panose="02020603050405020304" pitchFamily="18" charset="0"/>
              </a:rPr>
              <a:t>Διαδικτυακή μάθηση : </a:t>
            </a:r>
            <a:r>
              <a:rPr lang="el-GR" sz="3000" dirty="0">
                <a:ea typeface="Times New Roman" panose="02020603050405020304" pitchFamily="18" charset="0"/>
              </a:rPr>
              <a:t>Η </a:t>
            </a:r>
            <a:r>
              <a:rPr lang="el-GR" sz="3000" dirty="0" smtClean="0">
                <a:ea typeface="Times New Roman" panose="02020603050405020304" pitchFamily="18" charset="0"/>
              </a:rPr>
              <a:t>διαδικτυακή μάθηση είναι η μάθηση που  </a:t>
            </a:r>
            <a:r>
              <a:rPr lang="el-GR" sz="3000" dirty="0">
                <a:ea typeface="Times New Roman" panose="02020603050405020304" pitchFamily="18" charset="0"/>
              </a:rPr>
              <a:t>έχει εξαλείψει τους περιορισμούς που επιβάλλονται από γεωγραφικούς περιορισμούς, δίνοντας στους φοιτητές τη δυνατότητα να επωφεληθούν από εκπαιδευτικό υλικό και ευκαιρίες ανεξάρτητα από την τοποθεσία </a:t>
            </a:r>
            <a:r>
              <a:rPr lang="el-GR" sz="3000" dirty="0" smtClean="0">
                <a:ea typeface="Times New Roman" panose="02020603050405020304" pitchFamily="18" charset="0"/>
              </a:rPr>
              <a:t>τους.</a:t>
            </a:r>
          </a:p>
          <a:p>
            <a:pPr marL="0" indent="0">
              <a:lnSpc>
                <a:spcPct val="120000"/>
              </a:lnSpc>
              <a:buNone/>
            </a:pPr>
            <a:endParaRPr lang="el-GR" sz="3000" b="1" dirty="0" smtClean="0">
              <a:cs typeface="Times New Roman" panose="02020603050405020304" pitchFamily="18" charset="0"/>
            </a:endParaRPr>
          </a:p>
          <a:p>
            <a:pPr>
              <a:lnSpc>
                <a:spcPct val="120000"/>
              </a:lnSpc>
            </a:pPr>
            <a:r>
              <a:rPr lang="el-GR" sz="3000" b="1" dirty="0" smtClean="0">
                <a:cs typeface="Times New Roman" panose="02020603050405020304" pitchFamily="18" charset="0"/>
              </a:rPr>
              <a:t>Αυτονομία των φοιτητών</a:t>
            </a:r>
            <a:r>
              <a:rPr lang="el-GR" sz="3000" dirty="0" smtClean="0">
                <a:cs typeface="Times New Roman" panose="02020603050405020304" pitchFamily="18" charset="0"/>
              </a:rPr>
              <a:t>: </a:t>
            </a:r>
            <a:r>
              <a:rPr lang="el-GR" sz="3000" dirty="0">
                <a:ea typeface="Times New Roman" panose="02020603050405020304" pitchFamily="18" charset="0"/>
              </a:rPr>
              <a:t>Η αυτονομία, ή η ικανότητα να παίρνει κανείς ανεξάρτητες αποφάσεις και να αναλαμβάνει την ευθύνη για τις πράξεις του/της, είναι ένα κρίσιμο συστατικό της προσωπικής ανάπτυξης και </a:t>
            </a:r>
            <a:r>
              <a:rPr lang="el-GR" sz="3000" dirty="0" smtClean="0">
                <a:ea typeface="Times New Roman" panose="02020603050405020304" pitchFamily="18" charset="0"/>
              </a:rPr>
              <a:t>επιτυχίας (</a:t>
            </a:r>
            <a:r>
              <a:rPr lang="el-GR" sz="3000" dirty="0" err="1" smtClean="0">
                <a:ea typeface="Times New Roman" panose="02020603050405020304" pitchFamily="18" charset="0"/>
              </a:rPr>
              <a:t>Γεροτολιός</a:t>
            </a:r>
            <a:r>
              <a:rPr lang="el-GR" sz="3000" dirty="0" smtClean="0">
                <a:ea typeface="Times New Roman" panose="02020603050405020304" pitchFamily="18" charset="0"/>
              </a:rPr>
              <a:t> ,2014) </a:t>
            </a:r>
            <a:endParaRPr lang="el-GR" sz="3000" dirty="0" smtClean="0">
              <a:cs typeface="Times New Roman" panose="02020603050405020304" pitchFamily="18" charset="0"/>
            </a:endParaRPr>
          </a:p>
          <a:p>
            <a:pPr>
              <a:lnSpc>
                <a:spcPct val="120000"/>
              </a:lnSpc>
              <a:spcAft>
                <a:spcPts val="800"/>
              </a:spcAft>
            </a:pPr>
            <a:r>
              <a:rPr lang="el-GR" sz="3000" b="1" dirty="0" smtClean="0">
                <a:cs typeface="Times New Roman" panose="02020603050405020304" pitchFamily="18" charset="0"/>
              </a:rPr>
              <a:t>Καθηγητής – σύμβουλος </a:t>
            </a:r>
            <a:r>
              <a:rPr lang="el-GR" sz="3000" dirty="0" smtClean="0">
                <a:cs typeface="Times New Roman" panose="02020603050405020304" pitchFamily="18" charset="0"/>
              </a:rPr>
              <a:t>: </a:t>
            </a:r>
            <a:r>
              <a:rPr lang="el-GR" sz="3000" dirty="0">
                <a:ea typeface="Times New Roman" panose="02020603050405020304" pitchFamily="18" charset="0"/>
              </a:rPr>
              <a:t>Ο καθηγητής </a:t>
            </a:r>
            <a:r>
              <a:rPr lang="el-GR" sz="3000" dirty="0" smtClean="0">
                <a:ea typeface="Times New Roman" panose="02020603050405020304" pitchFamily="18" charset="0"/>
              </a:rPr>
              <a:t> -σύμβουλος χρησιμεύει </a:t>
            </a:r>
            <a:r>
              <a:rPr lang="el-GR" sz="3000" dirty="0">
                <a:ea typeface="Times New Roman" panose="02020603050405020304" pitchFamily="18" charset="0"/>
              </a:rPr>
              <a:t>ως ο ενδιάμεσος μεταξύ του εκπαιδευτικού ιδρύματος και του φοιτητή, παρέχοντας επομένως ουσιαστική βοήθεια και </a:t>
            </a:r>
            <a:r>
              <a:rPr lang="el-GR" sz="3000" dirty="0" smtClean="0">
                <a:ea typeface="Times New Roman" panose="02020603050405020304" pitchFamily="18" charset="0"/>
              </a:rPr>
              <a:t>καθοδήγηση </a:t>
            </a:r>
            <a:r>
              <a:rPr lang="el-GR" sz="3000" dirty="0">
                <a:ea typeface="Times New Roman" panose="02020603050405020304" pitchFamily="18" charset="0"/>
              </a:rPr>
              <a:t>(</a:t>
            </a:r>
            <a:r>
              <a:rPr lang="el-GR" sz="3000" dirty="0" err="1">
                <a:ea typeface="Times New Roman" panose="02020603050405020304" pitchFamily="18" charset="0"/>
              </a:rPr>
              <a:t>Smith</a:t>
            </a:r>
            <a:r>
              <a:rPr lang="el-GR" sz="3000" dirty="0">
                <a:ea typeface="Times New Roman" panose="02020603050405020304" pitchFamily="18" charset="0"/>
              </a:rPr>
              <a:t> &amp; </a:t>
            </a:r>
            <a:r>
              <a:rPr lang="el-GR" sz="3000" dirty="0" err="1">
                <a:ea typeface="Times New Roman" panose="02020603050405020304" pitchFamily="18" charset="0"/>
              </a:rPr>
              <a:t>Darvas</a:t>
            </a:r>
            <a:r>
              <a:rPr lang="el-GR" sz="3000" dirty="0">
                <a:ea typeface="Times New Roman" panose="02020603050405020304" pitchFamily="18" charset="0"/>
              </a:rPr>
              <a:t>, 2017</a:t>
            </a:r>
            <a:r>
              <a:rPr lang="el-GR" sz="3000" dirty="0" smtClean="0">
                <a:ea typeface="Times New Roman" panose="02020603050405020304" pitchFamily="18" charset="0"/>
              </a:rPr>
              <a:t>). </a:t>
            </a:r>
            <a:r>
              <a:rPr lang="el-GR" sz="3000" dirty="0">
                <a:ea typeface="Times New Roman" panose="02020603050405020304" pitchFamily="18" charset="0"/>
              </a:rPr>
              <a:t>Σύμφωνα με τον </a:t>
            </a:r>
            <a:r>
              <a:rPr lang="el-GR" sz="3000" dirty="0" err="1">
                <a:ea typeface="Times New Roman" panose="02020603050405020304" pitchFamily="18" charset="0"/>
              </a:rPr>
              <a:t>Λιοναράκη</a:t>
            </a:r>
            <a:r>
              <a:rPr lang="el-GR" sz="3000" dirty="0">
                <a:ea typeface="Times New Roman" panose="02020603050405020304" pitchFamily="18" charset="0"/>
              </a:rPr>
              <a:t> (1999), ο καθηγητής-σύμβουλος αναλαμβάνει καθοριστικό ρόλο στην παροχή βοήθειας στον φοιτητή και συμμετέχει ενεργά σε σημαντικά στάδια της μαθησιακής </a:t>
            </a:r>
            <a:r>
              <a:rPr lang="el-GR" sz="3000" dirty="0" smtClean="0">
                <a:ea typeface="Times New Roman" panose="02020603050405020304" pitchFamily="18" charset="0"/>
              </a:rPr>
              <a:t>διαδικασίας.</a:t>
            </a:r>
            <a:endParaRPr lang="el-GR" sz="3000" dirty="0">
              <a:ea typeface="Times New Roman" panose="02020603050405020304" pitchFamily="18" charset="0"/>
            </a:endParaRPr>
          </a:p>
          <a:p>
            <a:pPr>
              <a:lnSpc>
                <a:spcPct val="120000"/>
              </a:lnSpc>
            </a:pPr>
            <a:endParaRPr lang="el-GR" sz="3000" dirty="0" smtClean="0">
              <a:cs typeface="Times New Roman" panose="02020603050405020304" pitchFamily="18" charset="0"/>
            </a:endParaRPr>
          </a:p>
          <a:p>
            <a:pPr>
              <a:lnSpc>
                <a:spcPct val="120000"/>
              </a:lnSpc>
            </a:pPr>
            <a:r>
              <a:rPr lang="el-GR" sz="3000" b="1" dirty="0" smtClean="0">
                <a:cs typeface="Times New Roman" panose="02020603050405020304" pitchFamily="18" charset="0"/>
              </a:rPr>
              <a:t>Εκπαιδευτικό Υλικό : </a:t>
            </a:r>
            <a:r>
              <a:rPr lang="el-GR" sz="3000" dirty="0" smtClean="0">
                <a:cs typeface="Times New Roman" panose="02020603050405020304" pitchFamily="18" charset="0"/>
              </a:rPr>
              <a:t>το υλικό που δίνεται στους φοιτητές για τη διευκόλυνση της μάθησής τους στην εξ αποστάσεως εκπαίδευση.</a:t>
            </a:r>
            <a:endParaRPr lang="el-GR" sz="3000" b="1" dirty="0" smtClean="0">
              <a:cs typeface="Times New Roman" panose="02020603050405020304" pitchFamily="18" charset="0"/>
            </a:endParaRPr>
          </a:p>
          <a:p>
            <a:pPr>
              <a:lnSpc>
                <a:spcPct val="120000"/>
              </a:lnSpc>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989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solidFill>
                  <a:prstClr val="black">
                    <a:lumMod val="85000"/>
                    <a:lumOff val="15000"/>
                  </a:prstClr>
                </a:solidFill>
                <a:cs typeface="Times New Roman" panose="02020603050405020304" pitchFamily="18" charset="0"/>
              </a:rPr>
              <a:t>5.2 </a:t>
            </a:r>
            <a:r>
              <a:rPr lang="el-GR" b="1" dirty="0">
                <a:solidFill>
                  <a:prstClr val="black">
                    <a:lumMod val="85000"/>
                    <a:lumOff val="15000"/>
                  </a:prstClr>
                </a:solidFill>
                <a:cs typeface="Times New Roman" panose="02020603050405020304" pitchFamily="18" charset="0"/>
              </a:rPr>
              <a:t>Θεωρητικό πλαίσιο της Δ.Ε</a:t>
            </a:r>
            <a:endParaRPr lang="el-GR" dirty="0"/>
          </a:p>
        </p:txBody>
      </p:sp>
      <p:sp>
        <p:nvSpPr>
          <p:cNvPr id="3" name="Θέση περιεχομένου 2"/>
          <p:cNvSpPr>
            <a:spLocks noGrp="1"/>
          </p:cNvSpPr>
          <p:nvPr>
            <p:ph idx="1"/>
          </p:nvPr>
        </p:nvSpPr>
        <p:spPr>
          <a:xfrm>
            <a:off x="914399" y="1280159"/>
            <a:ext cx="10920549" cy="5434149"/>
          </a:xfrm>
        </p:spPr>
        <p:txBody>
          <a:bodyPr>
            <a:normAutofit/>
          </a:bodyPr>
          <a:lstStyle/>
          <a:p>
            <a:pPr marL="0" indent="0" algn="ctr">
              <a:buNone/>
            </a:pPr>
            <a:r>
              <a:rPr lang="el-GR" sz="2400" b="1" u="sng" dirty="0" smtClean="0">
                <a:cs typeface="Times New Roman" panose="02020603050405020304" pitchFamily="18" charset="0"/>
              </a:rPr>
              <a:t>Τα κυριότερα σημεία της βιβλιογραφικής επισκόπησης</a:t>
            </a:r>
          </a:p>
          <a:p>
            <a:pPr>
              <a:buFont typeface="Arial" panose="020B0604020202020204" pitchFamily="34" charset="0"/>
              <a:buChar char="•"/>
            </a:pPr>
            <a:r>
              <a:rPr lang="el-GR" dirty="0" smtClean="0">
                <a:cs typeface="Times New Roman" panose="02020603050405020304" pitchFamily="18" charset="0"/>
              </a:rPr>
              <a:t>Η εξ αποστάσεως εκπαίδευση στην Τριτοβάθμια εκπαίδευση </a:t>
            </a:r>
          </a:p>
          <a:p>
            <a:pPr>
              <a:buFont typeface="Arial" panose="020B0604020202020204" pitchFamily="34" charset="0"/>
              <a:buChar char="•"/>
            </a:pPr>
            <a:r>
              <a:rPr lang="el-GR" dirty="0" smtClean="0">
                <a:cs typeface="Times New Roman" panose="02020603050405020304" pitchFamily="18" charset="0"/>
              </a:rPr>
              <a:t>Ο ρόλος του καθηγητή στην εξ αποστάσεως εκπαίδευση</a:t>
            </a:r>
          </a:p>
          <a:p>
            <a:pPr>
              <a:buFont typeface="Arial" panose="020B0604020202020204" pitchFamily="34" charset="0"/>
              <a:buChar char="•"/>
            </a:pPr>
            <a:r>
              <a:rPr lang="el-GR" dirty="0" smtClean="0">
                <a:cs typeface="Times New Roman" panose="02020603050405020304" pitchFamily="18" charset="0"/>
              </a:rPr>
              <a:t>Ο επικοινωνιακός ρόλος του καθηγητή</a:t>
            </a:r>
          </a:p>
          <a:p>
            <a:pPr>
              <a:buFont typeface="Arial" panose="020B0604020202020204" pitchFamily="34" charset="0"/>
              <a:buChar char="•"/>
            </a:pPr>
            <a:r>
              <a:rPr lang="el-GR" dirty="0" smtClean="0">
                <a:cs typeface="Times New Roman" panose="02020603050405020304" pitchFamily="18" charset="0"/>
              </a:rPr>
              <a:t>Ο καθηγητής- σύμβουλος</a:t>
            </a:r>
          </a:p>
          <a:p>
            <a:pPr>
              <a:buFont typeface="Arial" panose="020B0604020202020204" pitchFamily="34" charset="0"/>
              <a:buChar char="•"/>
            </a:pPr>
            <a:r>
              <a:rPr lang="el-GR" dirty="0" smtClean="0">
                <a:cs typeface="Times New Roman" panose="02020603050405020304" pitchFamily="18" charset="0"/>
              </a:rPr>
              <a:t>Η διαδικασία διευκόλυνσης της μάθησης</a:t>
            </a:r>
          </a:p>
          <a:p>
            <a:pPr>
              <a:buFont typeface="Arial" panose="020B0604020202020204" pitchFamily="34" charset="0"/>
              <a:buChar char="•"/>
            </a:pPr>
            <a:r>
              <a:rPr lang="el-GR" dirty="0" smtClean="0">
                <a:cs typeface="Times New Roman" panose="02020603050405020304" pitchFamily="18" charset="0"/>
              </a:rPr>
              <a:t>Ο ρόλος του καθηγητή στην ενίσχυση της αυτονομίας των φοιτητών </a:t>
            </a:r>
          </a:p>
          <a:p>
            <a:pPr>
              <a:buFont typeface="Arial" panose="020B0604020202020204" pitchFamily="34" charset="0"/>
              <a:buChar char="•"/>
            </a:pPr>
            <a:r>
              <a:rPr lang="el-GR" dirty="0" smtClean="0">
                <a:cs typeface="Times New Roman" panose="02020603050405020304" pitchFamily="18" charset="0"/>
              </a:rPr>
              <a:t>Οι σχέσεις εμπιστοσύνης ανάμεσα σε καθηγητή και φοιτητές</a:t>
            </a:r>
          </a:p>
          <a:p>
            <a:pPr>
              <a:buFont typeface="Arial" panose="020B0604020202020204" pitchFamily="34" charset="0"/>
              <a:buChar char="•"/>
            </a:pPr>
            <a:r>
              <a:rPr lang="el-GR" dirty="0" smtClean="0">
                <a:cs typeface="Times New Roman" panose="02020603050405020304" pitchFamily="18" charset="0"/>
              </a:rPr>
              <a:t>Η παροχή ακαδημαϊκής υποστήριξης και καθοδήγησης</a:t>
            </a:r>
          </a:p>
          <a:p>
            <a:pPr>
              <a:buFont typeface="Arial" panose="020B0604020202020204" pitchFamily="34" charset="0"/>
              <a:buChar char="•"/>
            </a:pPr>
            <a:r>
              <a:rPr lang="el-GR" dirty="0" smtClean="0">
                <a:cs typeface="Times New Roman" panose="02020603050405020304" pitchFamily="18" charset="0"/>
              </a:rPr>
              <a:t>Η διευκόλυνση </a:t>
            </a:r>
            <a:r>
              <a:rPr lang="el-GR" dirty="0" err="1" smtClean="0">
                <a:cs typeface="Times New Roman" panose="02020603050405020304" pitchFamily="18" charset="0"/>
              </a:rPr>
              <a:t>μαθητοκεντρικών</a:t>
            </a:r>
            <a:r>
              <a:rPr lang="el-GR" dirty="0" smtClean="0">
                <a:cs typeface="Times New Roman" panose="02020603050405020304" pitchFamily="18" charset="0"/>
              </a:rPr>
              <a:t> εμπειριών μάθησης </a:t>
            </a:r>
          </a:p>
          <a:p>
            <a:pPr>
              <a:buFont typeface="Arial" panose="020B0604020202020204" pitchFamily="34" charset="0"/>
              <a:buChar char="•"/>
            </a:pPr>
            <a:r>
              <a:rPr lang="el-GR" dirty="0" smtClean="0">
                <a:cs typeface="Times New Roman" panose="02020603050405020304" pitchFamily="18" charset="0"/>
              </a:rPr>
              <a:t>Η ενθάρρυνση του </a:t>
            </a:r>
            <a:r>
              <a:rPr lang="el-GR" dirty="0" err="1" smtClean="0">
                <a:cs typeface="Times New Roman" panose="02020603050405020304" pitchFamily="18" charset="0"/>
              </a:rPr>
              <a:t>αυτοστοχασμού</a:t>
            </a:r>
            <a:r>
              <a:rPr lang="el-GR" dirty="0" smtClean="0">
                <a:cs typeface="Times New Roman" panose="02020603050405020304" pitchFamily="18" charset="0"/>
              </a:rPr>
              <a:t> και της </a:t>
            </a:r>
            <a:r>
              <a:rPr lang="el-GR" dirty="0" err="1" smtClean="0">
                <a:cs typeface="Times New Roman" panose="02020603050405020304" pitchFamily="18" charset="0"/>
              </a:rPr>
              <a:t>αυτοαξιολόγησης</a:t>
            </a:r>
            <a:endParaRPr lang="el-GR" dirty="0" smtClean="0">
              <a:cs typeface="Times New Roman" panose="02020603050405020304" pitchFamily="18" charset="0"/>
            </a:endParaRPr>
          </a:p>
          <a:p>
            <a:pPr>
              <a:buFont typeface="Arial" panose="020B0604020202020204" pitchFamily="34" charset="0"/>
              <a:buChar char="•"/>
            </a:pPr>
            <a:r>
              <a:rPr lang="el-GR" dirty="0" smtClean="0">
                <a:cs typeface="Times New Roman" panose="02020603050405020304" pitchFamily="18" charset="0"/>
              </a:rPr>
              <a:t>Οι προκλήσεις στην υλοποίηση του ρόλου του καθηγητή στην εξ αποστάσεως εκπαίδευση</a:t>
            </a:r>
          </a:p>
          <a:p>
            <a:pPr>
              <a:buFont typeface="Arial" panose="020B0604020202020204" pitchFamily="34" charset="0"/>
              <a:buChar char="•"/>
            </a:pPr>
            <a:r>
              <a:rPr lang="el-GR" dirty="0" smtClean="0">
                <a:cs typeface="Times New Roman" panose="02020603050405020304" pitchFamily="18" charset="0"/>
              </a:rPr>
              <a:t>Τα εμπόδια επικοινωνίας σε διαδικτυακά περιβάλλοντα μάθησης</a:t>
            </a:r>
          </a:p>
          <a:p>
            <a:pPr>
              <a:buFont typeface="Arial" panose="020B0604020202020204" pitchFamily="34" charset="0"/>
              <a:buChar char="•"/>
            </a:pPr>
            <a:endParaRPr lang="el-GR" dirty="0" smtClean="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5358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cs typeface="Times New Roman" panose="02020603050405020304" pitchFamily="18" charset="0"/>
              </a:rPr>
              <a:t>6. Εκπαιδευτικό υλικό</a:t>
            </a:r>
            <a:endParaRPr lang="el-GR" b="1" dirty="0">
              <a:cs typeface="Times New Roman" panose="02020603050405020304" pitchFamily="18" charset="0"/>
            </a:endParaRPr>
          </a:p>
        </p:txBody>
      </p:sp>
      <p:sp>
        <p:nvSpPr>
          <p:cNvPr id="3" name="Θέση περιεχομένου 2"/>
          <p:cNvSpPr>
            <a:spLocks noGrp="1"/>
          </p:cNvSpPr>
          <p:nvPr>
            <p:ph idx="1"/>
          </p:nvPr>
        </p:nvSpPr>
        <p:spPr>
          <a:xfrm>
            <a:off x="1293223" y="1306286"/>
            <a:ext cx="10711543" cy="5434148"/>
          </a:xfrm>
        </p:spPr>
        <p:txBody>
          <a:bodyPr/>
          <a:lstStyle/>
          <a:p>
            <a:r>
              <a:rPr lang="el-GR" dirty="0" smtClean="0">
                <a:cs typeface="Times New Roman" panose="02020603050405020304" pitchFamily="18" charset="0"/>
              </a:rPr>
              <a:t>Στην παρούσα διπλωματική εργασία εμπεριέχεται και εκπαιδευτικό υλικό το οποίο αποτελεί αναπόσπαστο κομμάτι αυτής. </a:t>
            </a:r>
          </a:p>
          <a:p>
            <a:r>
              <a:rPr lang="el-GR" dirty="0" smtClean="0">
                <a:cs typeface="Times New Roman" panose="02020603050405020304" pitchFamily="18" charset="0"/>
              </a:rPr>
              <a:t>Το εκπαιδευτικό υλικό δημιουργήθηκε μέσα στην πλατφόρμα του Η5</a:t>
            </a:r>
            <a:r>
              <a:rPr lang="en-US" dirty="0" smtClean="0">
                <a:cs typeface="Times New Roman" panose="02020603050405020304" pitchFamily="18" charset="0"/>
              </a:rPr>
              <a:t>P </a:t>
            </a:r>
            <a:r>
              <a:rPr lang="el-GR" dirty="0" smtClean="0">
                <a:cs typeface="Times New Roman" panose="02020603050405020304" pitchFamily="18" charset="0"/>
              </a:rPr>
              <a:t>αλλά και στην εκπαιδευτική πλατφόρμα του ΕΔΙΒΕΑ </a:t>
            </a:r>
            <a:r>
              <a:rPr lang="en-US" dirty="0" smtClean="0">
                <a:cs typeface="Times New Roman" panose="02020603050405020304" pitchFamily="18" charset="0"/>
              </a:rPr>
              <a:t>, </a:t>
            </a:r>
            <a:r>
              <a:rPr lang="en-US" dirty="0" err="1" smtClean="0">
                <a:cs typeface="Times New Roman" panose="02020603050405020304" pitchFamily="18" charset="0"/>
              </a:rPr>
              <a:t>Chamilo</a:t>
            </a:r>
            <a:r>
              <a:rPr lang="en-US" dirty="0" smtClean="0">
                <a:cs typeface="Times New Roman" panose="02020603050405020304" pitchFamily="18" charset="0"/>
              </a:rPr>
              <a:t>. </a:t>
            </a:r>
          </a:p>
          <a:p>
            <a:r>
              <a:rPr lang="el-GR" dirty="0" smtClean="0">
                <a:cs typeface="Times New Roman" panose="02020603050405020304" pitchFamily="18" charset="0"/>
              </a:rPr>
              <a:t>Σκοπός της δημιουργίας αυτού του εκπαιδευτικού υλικού είναι να μελετηθεί από φοιτητές έτσι ώστε μέσα από τη μελέτη αυτού , την επίλυση ασκήσεων που εμπεριέχονται στο εκπαιδευτικό υλικό , την προβολή βίντεο , εικόνων και γραφημάτων να γίνει αντιληπτό και κατανοητό από αυτούς ο ρόλος του καθηγητή- σύμβουλου στην εξ αποστάσεως εκπαίδευση και ο ρόλος του εκπαιδευτικού υλικού ως παράγοντες ενίσχυσης της αυτονομίας των φοιτητών.</a:t>
            </a:r>
          </a:p>
          <a:p>
            <a:r>
              <a:rPr lang="el-GR" dirty="0" smtClean="0">
                <a:cs typeface="Times New Roman" panose="02020603050405020304" pitchFamily="18" charset="0"/>
              </a:rPr>
              <a:t>Το εκπαιδευτικό υλικό που δημιουργήθηκε χωρίστηκε σε τέσσερις επιμέρους ενότητες.</a:t>
            </a:r>
          </a:p>
          <a:p>
            <a:r>
              <a:rPr lang="el-GR" dirty="0" smtClean="0">
                <a:cs typeface="Times New Roman" panose="02020603050405020304" pitchFamily="18" charset="0"/>
              </a:rPr>
              <a:t>Η δημιουργία του εκπαιδευτικού υλικού βασίστηκε στη θεωρία μάθησης Πολυμέσων του Μ</a:t>
            </a:r>
            <a:r>
              <a:rPr lang="en-US" dirty="0" err="1" smtClean="0">
                <a:cs typeface="Times New Roman" panose="02020603050405020304" pitchFamily="18" charset="0"/>
              </a:rPr>
              <a:t>ayer</a:t>
            </a:r>
            <a:r>
              <a:rPr lang="en-US" dirty="0" smtClean="0">
                <a:cs typeface="Times New Roman" panose="02020603050405020304" pitchFamily="18" charset="0"/>
              </a:rPr>
              <a:t>.</a:t>
            </a:r>
          </a:p>
          <a:p>
            <a:r>
              <a:rPr lang="en-US" dirty="0">
                <a:cs typeface="Times New Roman" panose="02020603050405020304" pitchFamily="18" charset="0"/>
                <a:hlinkClick r:id="rId2"/>
              </a:rPr>
              <a:t>http://</a:t>
            </a:r>
            <a:r>
              <a:rPr lang="en-US" dirty="0" smtClean="0">
                <a:cs typeface="Times New Roman" panose="02020603050405020304" pitchFamily="18" charset="0"/>
                <a:hlinkClick r:id="rId2"/>
              </a:rPr>
              <a:t>chamilo.datacenter.uoc.gr/metchamilo/courses/DIPLWMATIKHERGASIAFILOITHMARIGIANNA/index.php</a:t>
            </a:r>
            <a:r>
              <a:rPr lang="en-US" dirty="0" smtClean="0">
                <a:cs typeface="Times New Roman" panose="02020603050405020304" pitchFamily="18" charset="0"/>
              </a:rPr>
              <a:t> </a:t>
            </a:r>
            <a:endParaRPr lang="el-GR" dirty="0">
              <a:cs typeface="Times New Roman" panose="02020603050405020304" pitchFamily="18" charset="0"/>
            </a:endParaRPr>
          </a:p>
        </p:txBody>
      </p:sp>
    </p:spTree>
    <p:extLst>
      <p:ext uri="{BB962C8B-B14F-4D97-AF65-F5344CB8AC3E}">
        <p14:creationId xmlns:p14="http://schemas.microsoft.com/office/powerpoint/2010/main" val="540859940"/>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823</TotalTime>
  <Words>2218</Words>
  <Application>Microsoft Office PowerPoint</Application>
  <PresentationFormat>Ευρεία οθόνη</PresentationFormat>
  <Paragraphs>111</Paragraphs>
  <Slides>19</Slides>
  <Notes>0</Notes>
  <HiddenSlides>0</HiddenSlides>
  <MMClips>0</MMClips>
  <ScaleCrop>false</ScaleCrop>
  <HeadingPairs>
    <vt:vector size="8" baseType="variant">
      <vt:variant>
        <vt:lpstr>Γραμματοσειρές που χρησιμοποιούνται</vt:lpstr>
      </vt:variant>
      <vt:variant>
        <vt:i4>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19</vt:i4>
      </vt:variant>
    </vt:vector>
  </HeadingPairs>
  <TitlesOfParts>
    <vt:vector size="28" baseType="lpstr">
      <vt:lpstr>Arial</vt:lpstr>
      <vt:lpstr>Calibri</vt:lpstr>
      <vt:lpstr>Century Gothic</vt:lpstr>
      <vt:lpstr>Symbol</vt:lpstr>
      <vt:lpstr>Times New Roman</vt:lpstr>
      <vt:lpstr>Wingdings</vt:lpstr>
      <vt:lpstr>Wingdings 3</vt:lpstr>
      <vt:lpstr>Θρόισμα</vt:lpstr>
      <vt:lpstr>Εικόνα</vt:lpstr>
      <vt:lpstr>Η διερεύνηση των παραγόντων που συμβάλλουν στην ενίσχυση της αυτονομίας των εξ αποστάσεως φοιτητών</vt:lpstr>
      <vt:lpstr>ΕΥΧΑΡΙΣΤΙΕΣ</vt:lpstr>
      <vt:lpstr>1. Σκοπός της Δ.Ε</vt:lpstr>
      <vt:lpstr>2. Συνεισφορά της Δ.Ε </vt:lpstr>
      <vt:lpstr>3. Ερευνητικά ερωτήματα</vt:lpstr>
      <vt:lpstr>4. Δομή της εργασίας</vt:lpstr>
      <vt:lpstr>5.1 Θεωρητικό πλαίσιο της Δ.Ε</vt:lpstr>
      <vt:lpstr>5.2 Θεωρητικό πλαίσιο της Δ.Ε</vt:lpstr>
      <vt:lpstr>6. Εκπαιδευτικό υλικό</vt:lpstr>
      <vt:lpstr>7. Παρουσίαση βασικού μέρους της βιβλιογραφικής επισκόπησης</vt:lpstr>
      <vt:lpstr>8. Μεθοδολογία</vt:lpstr>
      <vt:lpstr>9.1 Συμπεράσματα (καθηγητής-σύμβουλος)</vt:lpstr>
      <vt:lpstr>9.3 Συμπεράσματα (καθηγητής-σύμβουλος)</vt:lpstr>
      <vt:lpstr>10. Συμπεράσματα (εκπαιδευτικό υλικό)</vt:lpstr>
      <vt:lpstr>10.1 Συμπεράσματα (εκπαιδευτικό υλικό)</vt:lpstr>
      <vt:lpstr>10.2 Συμπεράσματα (εκπαιδευτικό υλικό)</vt:lpstr>
      <vt:lpstr>ΠΕΡΙΟΡΙΣΜΟΙ ΕΡΕΥΝΑΣ</vt:lpstr>
      <vt:lpstr>ΠΡΟΤΑΣΕΙΣ ΓΙΑ ΠΕΡΑΙΤΕΡΩ ΕΡΕΥΝΑ</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διερεύνηση των παραγόντων που συμβάλλουν στην ενίσχυση της αυτονομίας των εξ αποστάσεως φοιτητών</dc:title>
  <dc:creator>User</dc:creator>
  <cp:lastModifiedBy>User</cp:lastModifiedBy>
  <cp:revision>54</cp:revision>
  <dcterms:created xsi:type="dcterms:W3CDTF">2024-02-18T16:58:00Z</dcterms:created>
  <dcterms:modified xsi:type="dcterms:W3CDTF">2024-03-25T14:33:29Z</dcterms:modified>
</cp:coreProperties>
</file>