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 id="2147484482" r:id="rId2"/>
  </p:sldMasterIdLst>
  <p:notesMasterIdLst>
    <p:notesMasterId r:id="rId24"/>
  </p:notesMasterIdLst>
  <p:sldIdLst>
    <p:sldId id="1482" r:id="rId3"/>
    <p:sldId id="2024" r:id="rId4"/>
    <p:sldId id="2013" r:id="rId5"/>
    <p:sldId id="2021" r:id="rId6"/>
    <p:sldId id="2014" r:id="rId7"/>
    <p:sldId id="2020" r:id="rId8"/>
    <p:sldId id="2025" r:id="rId9"/>
    <p:sldId id="2026" r:id="rId10"/>
    <p:sldId id="2016" r:id="rId11"/>
    <p:sldId id="2027" r:id="rId12"/>
    <p:sldId id="2028" r:id="rId13"/>
    <p:sldId id="2015" r:id="rId14"/>
    <p:sldId id="2029" r:id="rId15"/>
    <p:sldId id="2017" r:id="rId16"/>
    <p:sldId id="2031" r:id="rId17"/>
    <p:sldId id="2033" r:id="rId18"/>
    <p:sldId id="2034" r:id="rId19"/>
    <p:sldId id="2018" r:id="rId20"/>
    <p:sldId id="2035" r:id="rId21"/>
    <p:sldId id="2036" r:id="rId22"/>
    <p:sldId id="2019" r:id="rId23"/>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p:scale>
          <a:sx n="75" d="100"/>
          <a:sy n="75" d="100"/>
        </p:scale>
        <p:origin x="-1002" y="240"/>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solidFill>
                  <a:prstClr val="black"/>
                </a:solidFill>
              </a:rPr>
              <a:pPr>
                <a:defRPr/>
              </a:pPr>
              <a:t>2</a:t>
            </a:fld>
            <a:endParaRPr lang="el-GR">
              <a:solidFill>
                <a:prstClr val="black"/>
              </a:solidFill>
            </a:endParaRPr>
          </a:p>
        </p:txBody>
      </p:sp>
    </p:spTree>
    <p:extLst>
      <p:ext uri="{BB962C8B-B14F-4D97-AF65-F5344CB8AC3E}">
        <p14:creationId xmlns:p14="http://schemas.microsoft.com/office/powerpoint/2010/main" val="3949867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2871882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233526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3/25/2024</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789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3/25/2024</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71484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3/25/2024</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6829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3/25/2024</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67685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3/25/2024</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77773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3/25/2024</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9169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3/25/2024</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936671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3/25/2024</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6951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3/25/2024</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7004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3/25/2024</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3/25/2024</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3/25/2024</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3/25/2024</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3/25/2024</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564494080"/>
      </p:ext>
    </p:extLst>
  </p:cSld>
  <p:clrMap bg1="lt1" tx1="dk1" bg2="lt2" tx2="dk2" accent1="accent1" accent2="accent2" accent3="accent3" accent4="accent4" accent5="accent5" accent6="accent6" hlink="hlink" folHlink="folHlink"/>
  <p:sldLayoutIdLst>
    <p:sldLayoutId id="2147484483" r:id="rId1"/>
    <p:sldLayoutId id="2147484484" r:id="rId2"/>
    <p:sldLayoutId id="2147484485" r:id="rId3"/>
    <p:sldLayoutId id="2147484486" r:id="rId4"/>
    <p:sldLayoutId id="2147484487" r:id="rId5"/>
    <p:sldLayoutId id="2147484488" r:id="rId6"/>
    <p:sldLayoutId id="2147484489" r:id="rId7"/>
    <p:sldLayoutId id="2147484490" r:id="rId8"/>
    <p:sldLayoutId id="2147484491" r:id="rId9"/>
    <p:sldLayoutId id="2147484492" r:id="rId10"/>
    <p:sldLayoutId id="214748449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084772"/>
            <a:ext cx="6430090" cy="1872208"/>
          </a:xfrm>
        </p:spPr>
        <p:txBody>
          <a:bodyPr>
            <a:noAutofit/>
          </a:bodyPr>
          <a:lstStyle/>
          <a:p>
            <a:pPr algn="ctr"/>
            <a:r>
              <a:rPr lang="el-GR" sz="2600" b="1" dirty="0" smtClean="0">
                <a:solidFill>
                  <a:srgbClr val="C00000"/>
                </a:solidFill>
                <a:effectLst>
                  <a:outerShdw blurRad="38100" dist="38100" dir="2700000" algn="tl">
                    <a:srgbClr val="000000">
                      <a:alpha val="43137"/>
                    </a:srgbClr>
                  </a:outerShdw>
                </a:effectLst>
              </a:rPr>
              <a:t>Σχεδιασμός, υλοποίηση και αποτίμηση </a:t>
            </a:r>
            <a:r>
              <a:rPr lang="el-GR" sz="2600" b="1" dirty="0" err="1" smtClean="0">
                <a:solidFill>
                  <a:srgbClr val="C00000"/>
                </a:solidFill>
                <a:effectLst>
                  <a:outerShdw blurRad="38100" dist="38100" dir="2700000" algn="tl">
                    <a:srgbClr val="000000">
                      <a:alpha val="43137"/>
                    </a:srgbClr>
                  </a:outerShdw>
                </a:effectLst>
              </a:rPr>
              <a:t>διαδραστικού</a:t>
            </a:r>
            <a:r>
              <a:rPr lang="el-GR" sz="2600" b="1" dirty="0" smtClean="0">
                <a:solidFill>
                  <a:srgbClr val="C00000"/>
                </a:solidFill>
                <a:effectLst>
                  <a:outerShdw blurRad="38100" dist="38100" dir="2700000" algn="tl">
                    <a:srgbClr val="000000">
                      <a:alpha val="43137"/>
                    </a:srgbClr>
                  </a:outerShdw>
                </a:effectLst>
              </a:rPr>
              <a:t> εκπαιδευτικού υλικού με τη μέθοδο της Εξ </a:t>
            </a:r>
            <a:r>
              <a:rPr lang="el-GR" sz="2600" dirty="0">
                <a:solidFill>
                  <a:srgbClr val="C00000"/>
                </a:solidFill>
                <a:effectLst>
                  <a:outerShdw blurRad="38100" dist="38100" dir="2700000" algn="tl">
                    <a:srgbClr val="000000">
                      <a:alpha val="43137"/>
                    </a:srgbClr>
                  </a:outerShdw>
                </a:effectLst>
              </a:rPr>
              <a:t>Α</a:t>
            </a:r>
            <a:r>
              <a:rPr lang="el-GR" sz="2600" b="1" dirty="0" smtClean="0">
                <a:solidFill>
                  <a:srgbClr val="C00000"/>
                </a:solidFill>
                <a:effectLst>
                  <a:outerShdw blurRad="38100" dist="38100" dir="2700000" algn="tl">
                    <a:srgbClr val="000000">
                      <a:alpha val="43137"/>
                    </a:srgbClr>
                  </a:outerShdw>
                </a:effectLst>
              </a:rPr>
              <a:t>ποστάσεως Εκπαίδευσης για τη διδασκαλία Τοπικής </a:t>
            </a:r>
            <a:r>
              <a:rPr lang="el-GR" sz="2600" dirty="0">
                <a:solidFill>
                  <a:srgbClr val="C00000"/>
                </a:solidFill>
                <a:effectLst>
                  <a:outerShdw blurRad="38100" dist="38100" dir="2700000" algn="tl">
                    <a:srgbClr val="000000">
                      <a:alpha val="43137"/>
                    </a:srgbClr>
                  </a:outerShdw>
                </a:effectLst>
              </a:rPr>
              <a:t>Ι</a:t>
            </a:r>
            <a:r>
              <a:rPr lang="el-GR" sz="2600" b="1" dirty="0" smtClean="0">
                <a:solidFill>
                  <a:srgbClr val="C00000"/>
                </a:solidFill>
                <a:effectLst>
                  <a:outerShdw blurRad="38100" dist="38100" dir="2700000" algn="tl">
                    <a:srgbClr val="000000">
                      <a:alpha val="43137"/>
                    </a:srgbClr>
                  </a:outerShdw>
                </a:effectLst>
              </a:rPr>
              <a:t>στορίας  σε μαθητές για την Αρχαία </a:t>
            </a:r>
            <a:r>
              <a:rPr lang="el-GR" sz="2600" b="1" dirty="0" err="1" smtClean="0">
                <a:solidFill>
                  <a:srgbClr val="C00000"/>
                </a:solidFill>
                <a:effectLst>
                  <a:outerShdw blurRad="38100" dist="38100" dir="2700000" algn="tl">
                    <a:srgbClr val="000000">
                      <a:alpha val="43137"/>
                    </a:srgbClr>
                  </a:outerShdw>
                </a:effectLst>
              </a:rPr>
              <a:t>Λισσό</a:t>
            </a:r>
            <a:endParaRPr lang="el-GR" sz="2600" b="1" dirty="0">
              <a:solidFill>
                <a:srgbClr val="C00000"/>
              </a:solidFill>
              <a:effectLst>
                <a:outerShdw blurRad="38100" dist="38100" dir="2700000" algn="tl">
                  <a:srgbClr val="000000">
                    <a:alpha val="43137"/>
                  </a:srgbClr>
                </a:outerShdw>
              </a:effectLst>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2024</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461665"/>
          </a:xfrm>
          <a:prstGeom prst="rect">
            <a:avLst/>
          </a:prstGeom>
        </p:spPr>
        <p:txBody>
          <a:bodyPr wrap="square">
            <a:spAutoFit/>
          </a:bodyPr>
          <a:lstStyle/>
          <a:p>
            <a:pPr algn="ctr"/>
            <a:r>
              <a:rPr lang="el-GR" dirty="0" smtClean="0"/>
              <a:t>Βεργεράκη Αικατερίνη</a:t>
            </a:r>
            <a:endParaRPr lang="el-GR" dirty="0"/>
          </a:p>
        </p:txBody>
      </p:sp>
      <p:graphicFrame>
        <p:nvGraphicFramePr>
          <p:cNvPr id="2" name="Πίνακας 1"/>
          <p:cNvGraphicFramePr>
            <a:graphicFrameLocks noGrp="1"/>
          </p:cNvGraphicFramePr>
          <p:nvPr>
            <p:extLst>
              <p:ext uri="{D42A27DB-BD31-4B8C-83A1-F6EECF244321}">
                <p14:modId xmlns:p14="http://schemas.microsoft.com/office/powerpoint/2010/main" val="3355987092"/>
              </p:ext>
            </p:extLst>
          </p:nvPr>
        </p:nvGraphicFramePr>
        <p:xfrm>
          <a:off x="899591" y="4437112"/>
          <a:ext cx="7924350" cy="1371600"/>
        </p:xfrm>
        <a:graphic>
          <a:graphicData uri="http://schemas.openxmlformats.org/drawingml/2006/table">
            <a:tbl>
              <a:tblPr firstRow="1" bandRow="1">
                <a:tableStyleId>{5C22544A-7EE6-4342-B048-85BDC9FD1C3A}</a:tableStyleId>
              </a:tblPr>
              <a:tblGrid>
                <a:gridCol w="2641450">
                  <a:extLst>
                    <a:ext uri="{9D8B030D-6E8A-4147-A177-3AD203B41FA5}">
                      <a16:colId xmlns:a16="http://schemas.microsoft.com/office/drawing/2014/main" xmlns="" val="20000"/>
                    </a:ext>
                  </a:extLst>
                </a:gridCol>
                <a:gridCol w="2641450">
                  <a:extLst>
                    <a:ext uri="{9D8B030D-6E8A-4147-A177-3AD203B41FA5}">
                      <a16:colId xmlns:a16="http://schemas.microsoft.com/office/drawing/2014/main" xmlns="" val="20001"/>
                    </a:ext>
                  </a:extLst>
                </a:gridCol>
                <a:gridCol w="2641450">
                  <a:extLst>
                    <a:ext uri="{9D8B030D-6E8A-4147-A177-3AD203B41FA5}">
                      <a16:colId xmlns:a16="http://schemas.microsoft.com/office/drawing/2014/main" xmlns="" val="20002"/>
                    </a:ext>
                  </a:extLst>
                </a:gridCol>
              </a:tblGrid>
              <a:tr h="1017041">
                <a:tc>
                  <a:txBody>
                    <a:bodyPr/>
                    <a:lstStyle/>
                    <a:p>
                      <a:r>
                        <a:rPr lang="el-GR" sz="1800" b="1" kern="1200" dirty="0" err="1" smtClean="0">
                          <a:solidFill>
                            <a:schemeClr val="tx1"/>
                          </a:solidFill>
                          <a:latin typeface="Times New Roman" panose="02020603050405020304" pitchFamily="18" charset="0"/>
                          <a:ea typeface="+mn-ea"/>
                          <a:cs typeface="Times New Roman" panose="02020603050405020304" pitchFamily="18" charset="0"/>
                        </a:rPr>
                        <a:t>Κωτσίδης</a:t>
                      </a:r>
                      <a:r>
                        <a:rPr lang="el-GR" sz="1800" b="1" kern="1200" baseline="0" dirty="0" smtClean="0">
                          <a:solidFill>
                            <a:schemeClr val="tx1"/>
                          </a:solidFill>
                          <a:latin typeface="Times New Roman" panose="02020603050405020304" pitchFamily="18" charset="0"/>
                          <a:ea typeface="+mn-ea"/>
                          <a:cs typeface="Times New Roman" panose="02020603050405020304" pitchFamily="18" charset="0"/>
                        </a:rPr>
                        <a:t> Κωνσταντίνος</a:t>
                      </a:r>
                    </a:p>
                    <a:p>
                      <a:r>
                        <a:rPr lang="el-GR" sz="1600" b="0" kern="1200" dirty="0" smtClean="0">
                          <a:solidFill>
                            <a:schemeClr val="tx1"/>
                          </a:solidFill>
                          <a:latin typeface="Times New Roman" panose="02020603050405020304" pitchFamily="18" charset="0"/>
                          <a:ea typeface="+mn-ea"/>
                          <a:cs typeface="Times New Roman" panose="02020603050405020304" pitchFamily="18" charset="0"/>
                        </a:rPr>
                        <a:t>Διδάκτορας Π.Κ., Επιστημονικός συνεργάτης Ε.ΔΙ.Β.Ε.Α.,</a:t>
                      </a:r>
                    </a:p>
                    <a:p>
                      <a:r>
                        <a:rPr lang="el-GR" sz="1600" b="0" kern="1200" dirty="0" smtClean="0">
                          <a:solidFill>
                            <a:schemeClr val="tx1"/>
                          </a:solidFill>
                          <a:latin typeface="Times New Roman" panose="02020603050405020304" pitchFamily="18" charset="0"/>
                          <a:ea typeface="+mn-ea"/>
                          <a:cs typeface="Times New Roman" panose="02020603050405020304" pitchFamily="18" charset="0"/>
                        </a:rPr>
                        <a:t>ΣΕΠ</a:t>
                      </a:r>
                      <a:r>
                        <a:rPr lang="el-GR" sz="1600" b="0" kern="1200" baseline="0" dirty="0" smtClean="0">
                          <a:solidFill>
                            <a:schemeClr val="tx1"/>
                          </a:solidFill>
                          <a:latin typeface="Times New Roman" panose="02020603050405020304" pitchFamily="18" charset="0"/>
                          <a:ea typeface="+mn-ea"/>
                          <a:cs typeface="Times New Roman" panose="02020603050405020304" pitchFamily="18" charset="0"/>
                        </a:rPr>
                        <a:t> ΕΑΠ</a:t>
                      </a:r>
                      <a:endParaRPr lang="el-GR" sz="16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Αναστασιάδης Παναγιώτης</a:t>
                      </a:r>
                    </a:p>
                    <a:p>
                      <a:r>
                        <a:rPr lang="el-GR" sz="1600" b="0" kern="1200" dirty="0" smtClean="0">
                          <a:solidFill>
                            <a:schemeClr val="tx1"/>
                          </a:solidFill>
                          <a:latin typeface="Times New Roman" panose="02020603050405020304" pitchFamily="18" charset="0"/>
                          <a:ea typeface="+mn-ea"/>
                          <a:cs typeface="Times New Roman" panose="02020603050405020304" pitchFamily="18" charset="0"/>
                        </a:rPr>
                        <a:t>Καθηγητής</a:t>
                      </a:r>
                      <a:r>
                        <a:rPr lang="el-GR" sz="1600" b="0" kern="1200" baseline="0" dirty="0" smtClean="0">
                          <a:solidFill>
                            <a:schemeClr val="tx1"/>
                          </a:solidFill>
                          <a:latin typeface="Times New Roman" panose="02020603050405020304" pitchFamily="18" charset="0"/>
                          <a:ea typeface="+mn-ea"/>
                          <a:cs typeface="Times New Roman" panose="02020603050405020304" pitchFamily="18" charset="0"/>
                        </a:rPr>
                        <a:t> Π.Κ., </a:t>
                      </a:r>
                    </a:p>
                    <a:p>
                      <a:r>
                        <a:rPr lang="el-GR" sz="1600" b="0" kern="1200" baseline="0" dirty="0" smtClean="0">
                          <a:solidFill>
                            <a:schemeClr val="tx1"/>
                          </a:solidFill>
                          <a:latin typeface="Times New Roman" panose="02020603050405020304" pitchFamily="18" charset="0"/>
                          <a:ea typeface="+mn-ea"/>
                          <a:cs typeface="Times New Roman" panose="02020603050405020304" pitchFamily="18" charset="0"/>
                        </a:rPr>
                        <a:t>Ιδρυτής και Διευθυντής Ε.ΔΙ.Β.Ε.Α.</a:t>
                      </a:r>
                      <a:endParaRPr lang="el-GR" sz="16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Χαλκιαδάκης Εμμανουήλ</a:t>
                      </a:r>
                    </a:p>
                    <a:p>
                      <a:r>
                        <a:rPr lang="el-GR" sz="1600" b="0" kern="1200" dirty="0" smtClean="0">
                          <a:solidFill>
                            <a:schemeClr val="tx1"/>
                          </a:solidFill>
                          <a:latin typeface="Times New Roman" panose="02020603050405020304" pitchFamily="18" charset="0"/>
                          <a:ea typeface="+mn-ea"/>
                          <a:cs typeface="Times New Roman" panose="02020603050405020304" pitchFamily="18" charset="0"/>
                        </a:rPr>
                        <a:t>Ε.ΔΙ.Π.</a:t>
                      </a:r>
                      <a:r>
                        <a:rPr lang="el-GR" sz="1600" b="0" kern="1200" baseline="0" dirty="0" smtClean="0">
                          <a:solidFill>
                            <a:schemeClr val="tx1"/>
                          </a:solidFill>
                          <a:latin typeface="Times New Roman" panose="02020603050405020304" pitchFamily="18" charset="0"/>
                          <a:ea typeface="+mn-ea"/>
                          <a:cs typeface="Times New Roman" panose="02020603050405020304" pitchFamily="18" charset="0"/>
                        </a:rPr>
                        <a:t> Π.Κ.</a:t>
                      </a:r>
                      <a:endParaRPr lang="el-GR" sz="16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35809" y="3981663"/>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11" grpId="0"/>
      <p:bldP spid="10"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933772" y="1268760"/>
            <a:ext cx="7886700" cy="4351338"/>
          </a:xfrm>
        </p:spPr>
        <p:txBody>
          <a:bodyPr>
            <a:normAutofit fontScale="92500" lnSpcReduction="10000"/>
          </a:bodyPr>
          <a:lstStyle/>
          <a:p>
            <a:pPr marL="0" indent="0">
              <a:buNone/>
            </a:pPr>
            <a:r>
              <a:rPr lang="el-GR" sz="2200" b="1" u="sng" dirty="0" smtClean="0">
                <a:solidFill>
                  <a:srgbClr val="C00000"/>
                </a:solidFill>
                <a:latin typeface="Times New Roman" panose="02020603050405020304" pitchFamily="18" charset="0"/>
                <a:cs typeface="Times New Roman" panose="02020603050405020304" pitchFamily="18" charset="0"/>
              </a:rPr>
              <a:t>Εφαρμογές ανάπτυξης εκπαιδευτικού υλικού</a:t>
            </a:r>
            <a:r>
              <a:rPr lang="el-GR" sz="2200" b="1" dirty="0" smtClean="0">
                <a:solidFill>
                  <a:srgbClr val="C00000"/>
                </a:solidFill>
                <a:latin typeface="Times New Roman" panose="02020603050405020304" pitchFamily="18" charset="0"/>
                <a:cs typeface="Times New Roman" panose="02020603050405020304" pitchFamily="18" charset="0"/>
              </a:rPr>
              <a:t>:</a:t>
            </a:r>
          </a:p>
          <a:p>
            <a:r>
              <a:rPr lang="el-GR" sz="2200" dirty="0" smtClean="0">
                <a:latin typeface="Times New Roman" panose="02020603050405020304" pitchFamily="18" charset="0"/>
                <a:cs typeface="Times New Roman" panose="02020603050405020304" pitchFamily="18" charset="0"/>
              </a:rPr>
              <a:t>Η πλατφόρμα </a:t>
            </a:r>
            <a:r>
              <a:rPr lang="en-US" sz="2200" dirty="0" err="1" smtClean="0">
                <a:latin typeface="Times New Roman" panose="02020603050405020304" pitchFamily="18" charset="0"/>
                <a:cs typeface="Times New Roman" panose="02020603050405020304" pitchFamily="18" charset="0"/>
              </a:rPr>
              <a:t>Chamilo</a:t>
            </a:r>
            <a:endParaRPr lang="en-US" sz="2200" dirty="0" smtClean="0">
              <a:latin typeface="Times New Roman" panose="02020603050405020304" pitchFamily="18" charset="0"/>
              <a:cs typeface="Times New Roman" panose="02020603050405020304" pitchFamily="18" charset="0"/>
            </a:endParaRPr>
          </a:p>
          <a:p>
            <a:r>
              <a:rPr lang="el-GR" sz="2200" dirty="0" smtClean="0">
                <a:latin typeface="Times New Roman" panose="02020603050405020304" pitchFamily="18" charset="0"/>
                <a:cs typeface="Times New Roman" panose="02020603050405020304" pitchFamily="18" charset="0"/>
              </a:rPr>
              <a:t>Το διαδικτυακό εργαλείο </a:t>
            </a:r>
            <a:r>
              <a:rPr lang="en-US" sz="2200" dirty="0" smtClean="0">
                <a:latin typeface="Times New Roman" panose="02020603050405020304" pitchFamily="18" charset="0"/>
                <a:cs typeface="Times New Roman" panose="02020603050405020304" pitchFamily="18" charset="0"/>
              </a:rPr>
              <a:t>H5P</a:t>
            </a:r>
            <a:endParaRPr lang="el-GR" sz="2200" dirty="0" smtClean="0">
              <a:latin typeface="Times New Roman" panose="02020603050405020304" pitchFamily="18" charset="0"/>
              <a:cs typeface="Times New Roman" panose="02020603050405020304" pitchFamily="18" charset="0"/>
            </a:endParaRPr>
          </a:p>
          <a:p>
            <a:r>
              <a:rPr lang="el-GR" sz="2200" dirty="0" smtClean="0">
                <a:latin typeface="Times New Roman" panose="02020603050405020304" pitchFamily="18" charset="0"/>
                <a:cs typeface="Times New Roman" panose="02020603050405020304" pitchFamily="18" charset="0"/>
              </a:rPr>
              <a:t>Το ψηφιακό λογισμικό </a:t>
            </a:r>
            <a:r>
              <a:rPr lang="en-US" sz="2200" dirty="0" err="1" smtClean="0">
                <a:latin typeface="Times New Roman" panose="02020603050405020304" pitchFamily="18" charset="0"/>
                <a:cs typeface="Times New Roman" panose="02020603050405020304" pitchFamily="18" charset="0"/>
              </a:rPr>
              <a:t>Doodly</a:t>
            </a:r>
            <a:endParaRPr lang="el-GR" sz="2200" dirty="0" smtClean="0">
              <a:latin typeface="Times New Roman" panose="02020603050405020304" pitchFamily="18" charset="0"/>
              <a:cs typeface="Times New Roman" panose="02020603050405020304" pitchFamily="18" charset="0"/>
            </a:endParaRPr>
          </a:p>
          <a:p>
            <a:r>
              <a:rPr lang="el-GR" sz="2200" dirty="0" smtClean="0">
                <a:latin typeface="Times New Roman" panose="02020603050405020304" pitchFamily="18" charset="0"/>
                <a:cs typeface="Times New Roman" panose="02020603050405020304" pitchFamily="18" charset="0"/>
              </a:rPr>
              <a:t>Η πλατφόρμα </a:t>
            </a:r>
            <a:r>
              <a:rPr lang="en-US" sz="2200" dirty="0" err="1" smtClean="0">
                <a:latin typeface="Times New Roman" panose="02020603050405020304" pitchFamily="18" charset="0"/>
                <a:cs typeface="Times New Roman" panose="02020603050405020304" pitchFamily="18" charset="0"/>
              </a:rPr>
              <a:t>Actionbound</a:t>
            </a:r>
            <a:endParaRPr lang="en-US" sz="2200" dirty="0" smtClean="0">
              <a:latin typeface="Times New Roman" panose="02020603050405020304" pitchFamily="18" charset="0"/>
              <a:cs typeface="Times New Roman" panose="02020603050405020304" pitchFamily="18" charset="0"/>
            </a:endParaRPr>
          </a:p>
          <a:p>
            <a:r>
              <a:rPr lang="el-GR" sz="2200" dirty="0" smtClean="0">
                <a:latin typeface="Times New Roman" panose="02020603050405020304" pitchFamily="18" charset="0"/>
                <a:cs typeface="Times New Roman" panose="02020603050405020304" pitchFamily="18" charset="0"/>
              </a:rPr>
              <a:t>Το πρόγραμμα δημιουργίας βίντεο </a:t>
            </a:r>
            <a:r>
              <a:rPr lang="en-US" sz="2200" dirty="0" smtClean="0">
                <a:latin typeface="Times New Roman" panose="02020603050405020304" pitchFamily="18" charset="0"/>
                <a:cs typeface="Times New Roman" panose="02020603050405020304" pitchFamily="18" charset="0"/>
              </a:rPr>
              <a:t>Windows Movie Maker</a:t>
            </a:r>
          </a:p>
          <a:p>
            <a:r>
              <a:rPr lang="el-GR" sz="2200" dirty="0" smtClean="0">
                <a:latin typeface="Times New Roman" panose="02020603050405020304" pitchFamily="18" charset="0"/>
                <a:cs typeface="Times New Roman" panose="02020603050405020304" pitchFamily="18" charset="0"/>
              </a:rPr>
              <a:t>Το πρόγραμμα δημιουργίας βίντεο </a:t>
            </a:r>
            <a:r>
              <a:rPr lang="en-US" sz="2200" dirty="0" err="1" smtClean="0">
                <a:latin typeface="Times New Roman" panose="02020603050405020304" pitchFamily="18" charset="0"/>
                <a:cs typeface="Times New Roman" panose="02020603050405020304" pitchFamily="18" charset="0"/>
              </a:rPr>
              <a:t>Plotagon</a:t>
            </a:r>
            <a:r>
              <a:rPr lang="en-US" sz="2200" dirty="0" smtClean="0">
                <a:latin typeface="Times New Roman" panose="02020603050405020304" pitchFamily="18" charset="0"/>
                <a:cs typeface="Times New Roman" panose="02020603050405020304" pitchFamily="18" charset="0"/>
              </a:rPr>
              <a:t> Studio</a:t>
            </a:r>
          </a:p>
          <a:p>
            <a:r>
              <a:rPr lang="el-GR" sz="2200" dirty="0" smtClean="0">
                <a:latin typeface="Times New Roman" panose="02020603050405020304" pitchFamily="18" charset="0"/>
                <a:cs typeface="Times New Roman" panose="02020603050405020304" pitchFamily="18" charset="0"/>
              </a:rPr>
              <a:t>Το πρόγραμμα δημιουργίας διαδικτυακού βιβλίου </a:t>
            </a:r>
            <a:r>
              <a:rPr lang="en-US" sz="2200" dirty="0" smtClean="0">
                <a:latin typeface="Times New Roman" panose="02020603050405020304" pitchFamily="18" charset="0"/>
                <a:cs typeface="Times New Roman" panose="02020603050405020304" pitchFamily="18" charset="0"/>
              </a:rPr>
              <a:t>Book Creator</a:t>
            </a:r>
            <a:r>
              <a:rPr lang="el-GR" sz="2200" dirty="0" smtClean="0">
                <a:latin typeface="Times New Roman" panose="02020603050405020304" pitchFamily="18" charset="0"/>
                <a:cs typeface="Times New Roman" panose="02020603050405020304" pitchFamily="18" charset="0"/>
              </a:rPr>
              <a:t> </a:t>
            </a:r>
            <a:endParaRPr lang="el-GR" sz="2200" dirty="0">
              <a:latin typeface="Times New Roman" panose="02020603050405020304" pitchFamily="18" charset="0"/>
              <a:cs typeface="Times New Roman" panose="02020603050405020304" pitchFamily="18" charset="0"/>
            </a:endParaRPr>
          </a:p>
        </p:txBody>
      </p:sp>
      <p:sp>
        <p:nvSpPr>
          <p:cNvPr id="3" name="Τίτλος 2"/>
          <p:cNvSpPr>
            <a:spLocks noGrp="1"/>
          </p:cNvSpPr>
          <p:nvPr>
            <p:ph type="title"/>
          </p:nvPr>
        </p:nvSpPr>
        <p:spPr>
          <a:xfrm>
            <a:off x="1043608" y="365127"/>
            <a:ext cx="8100392" cy="1075390"/>
          </a:xfrm>
        </p:spPr>
        <p:txBody>
          <a:bodyPr>
            <a:noAutofit/>
          </a:bodyPr>
          <a:lstStyle/>
          <a:p>
            <a:r>
              <a:rPr lang="el-GR" sz="3600" dirty="0" smtClean="0">
                <a:solidFill>
                  <a:prstClr val="black"/>
                </a:solidFill>
                <a:cs typeface="Times New Roman" panose="02020603050405020304" pitchFamily="18" charset="0"/>
              </a:rPr>
              <a:t>5. </a:t>
            </a:r>
            <a:r>
              <a:rPr lang="el-GR" sz="3600" dirty="0">
                <a:solidFill>
                  <a:prstClr val="black"/>
                </a:solidFill>
                <a:cs typeface="Times New Roman" panose="02020603050405020304" pitchFamily="18" charset="0"/>
              </a:rPr>
              <a:t>Παραγόμενο εκπαιδευτικό υλικό </a:t>
            </a:r>
            <a:r>
              <a:rPr lang="el-GR" sz="3600" dirty="0" smtClean="0">
                <a:solidFill>
                  <a:prstClr val="black"/>
                </a:solidFill>
                <a:cs typeface="Times New Roman" panose="02020603050405020304" pitchFamily="18" charset="0"/>
              </a:rPr>
              <a:t>(</a:t>
            </a:r>
            <a:r>
              <a:rPr lang="en-US" sz="3600" dirty="0" smtClean="0">
                <a:solidFill>
                  <a:prstClr val="black"/>
                </a:solidFill>
                <a:cs typeface="Times New Roman" panose="02020603050405020304" pitchFamily="18" charset="0"/>
              </a:rPr>
              <a:t>2</a:t>
            </a:r>
            <a:r>
              <a:rPr lang="el-GR" sz="3600" dirty="0" smtClean="0">
                <a:solidFill>
                  <a:prstClr val="black"/>
                </a:solidFill>
                <a:cs typeface="Times New Roman" panose="02020603050405020304" pitchFamily="18" charset="0"/>
              </a:rPr>
              <a:t>/3</a:t>
            </a:r>
            <a:r>
              <a:rPr lang="el-GR" sz="3600" dirty="0">
                <a:solidFill>
                  <a:prstClr val="black"/>
                </a:solidFill>
                <a:cs typeface="Times New Roman" panose="02020603050405020304" pitchFamily="18" charset="0"/>
              </a:rPr>
              <a:t>)</a:t>
            </a:r>
            <a:endParaRPr lang="el-GR" sz="3600" dirty="0">
              <a:cs typeface="Times New Roman" panose="02020603050405020304" pitchFamily="18" charset="0"/>
            </a:endParaRPr>
          </a:p>
        </p:txBody>
      </p:sp>
    </p:spTree>
    <p:extLst>
      <p:ext uri="{BB962C8B-B14F-4D97-AF65-F5344CB8AC3E}">
        <p14:creationId xmlns:p14="http://schemas.microsoft.com/office/powerpoint/2010/main" val="250396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fade">
                                      <p:cBhvr>
                                        <p:cTn id="4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187624" y="1268760"/>
            <a:ext cx="7416824" cy="1512168"/>
          </a:xfrm>
        </p:spPr>
        <p:txBody>
          <a:bodyPr>
            <a:normAutofit/>
          </a:bodyPr>
          <a:lstStyle/>
          <a:p>
            <a:pPr marL="0" indent="0" algn="ctr">
              <a:buNone/>
            </a:pPr>
            <a:r>
              <a:rPr lang="el-GR" sz="2200" dirty="0" smtClean="0">
                <a:latin typeface="Times New Roman" panose="02020603050405020304" pitchFamily="18" charset="0"/>
                <a:cs typeface="Times New Roman" panose="02020603050405020304" pitchFamily="18" charset="0"/>
              </a:rPr>
              <a:t>Το εκπαιδευτικό υλικό με τίτλο</a:t>
            </a:r>
          </a:p>
          <a:p>
            <a:pPr marL="0" indent="0" algn="ctr">
              <a:buNone/>
            </a:pPr>
            <a:r>
              <a:rPr lang="el-GR" sz="2200" b="1" u="sng" dirty="0" smtClean="0">
                <a:solidFill>
                  <a:srgbClr val="C00000"/>
                </a:solidFill>
                <a:latin typeface="Times New Roman" panose="02020603050405020304" pitchFamily="18" charset="0"/>
                <a:cs typeface="Times New Roman" panose="02020603050405020304" pitchFamily="18" charset="0"/>
              </a:rPr>
              <a:t>«Η Αρχαία </a:t>
            </a:r>
            <a:r>
              <a:rPr lang="el-GR" sz="2200" b="1" u="sng" dirty="0" err="1" smtClean="0">
                <a:solidFill>
                  <a:srgbClr val="C00000"/>
                </a:solidFill>
                <a:latin typeface="Times New Roman" panose="02020603050405020304" pitchFamily="18" charset="0"/>
                <a:cs typeface="Times New Roman" panose="02020603050405020304" pitchFamily="18" charset="0"/>
              </a:rPr>
              <a:t>Λισσός</a:t>
            </a:r>
            <a:r>
              <a:rPr lang="el-GR" sz="2200" b="1" u="sng" dirty="0" smtClean="0">
                <a:solidFill>
                  <a:srgbClr val="C00000"/>
                </a:solidFill>
                <a:latin typeface="Times New Roman" panose="02020603050405020304" pitchFamily="18" charset="0"/>
                <a:cs typeface="Times New Roman" panose="02020603050405020304" pitchFamily="18" charset="0"/>
              </a:rPr>
              <a:t> ή </a:t>
            </a:r>
            <a:r>
              <a:rPr lang="el-GR" sz="2200" b="1" u="sng" dirty="0" err="1" smtClean="0">
                <a:solidFill>
                  <a:srgbClr val="C00000"/>
                </a:solidFill>
                <a:latin typeface="Times New Roman" panose="02020603050405020304" pitchFamily="18" charset="0"/>
                <a:cs typeface="Times New Roman" panose="02020603050405020304" pitchFamily="18" charset="0"/>
              </a:rPr>
              <a:t>Λισός</a:t>
            </a:r>
            <a:r>
              <a:rPr lang="el-GR" sz="2200" b="1" u="sng" dirty="0" smtClean="0">
                <a:solidFill>
                  <a:srgbClr val="C00000"/>
                </a:solidFill>
                <a:latin typeface="Times New Roman" panose="02020603050405020304" pitchFamily="18" charset="0"/>
                <a:cs typeface="Times New Roman" panose="02020603050405020304" pitchFamily="18" charset="0"/>
              </a:rPr>
              <a:t>»</a:t>
            </a:r>
            <a:endParaRPr lang="el-GR" sz="2200" b="1" u="sng" dirty="0">
              <a:solidFill>
                <a:srgbClr val="C00000"/>
              </a:solidFill>
              <a:latin typeface="Times New Roman" panose="02020603050405020304" pitchFamily="18" charset="0"/>
              <a:cs typeface="Times New Roman" panose="02020603050405020304" pitchFamily="18" charset="0"/>
            </a:endParaRPr>
          </a:p>
        </p:txBody>
      </p:sp>
      <p:sp>
        <p:nvSpPr>
          <p:cNvPr id="3" name="Τίτλος 2"/>
          <p:cNvSpPr>
            <a:spLocks noGrp="1"/>
          </p:cNvSpPr>
          <p:nvPr>
            <p:ph type="title"/>
          </p:nvPr>
        </p:nvSpPr>
        <p:spPr>
          <a:xfrm>
            <a:off x="1143000" y="365127"/>
            <a:ext cx="7677472" cy="1075390"/>
          </a:xfrm>
        </p:spPr>
        <p:txBody>
          <a:bodyPr>
            <a:noAutofit/>
          </a:bodyPr>
          <a:lstStyle/>
          <a:p>
            <a:r>
              <a:rPr lang="el-GR" sz="3600" dirty="0" smtClean="0">
                <a:solidFill>
                  <a:prstClr val="black"/>
                </a:solidFill>
              </a:rPr>
              <a:t>5. </a:t>
            </a:r>
            <a:r>
              <a:rPr lang="el-GR" sz="3600" dirty="0">
                <a:solidFill>
                  <a:prstClr val="black"/>
                </a:solidFill>
              </a:rPr>
              <a:t>Παραγόμενο εκπαιδευτικό υλικό </a:t>
            </a:r>
            <a:r>
              <a:rPr lang="el-GR" sz="3600" dirty="0" smtClean="0">
                <a:solidFill>
                  <a:prstClr val="black"/>
                </a:solidFill>
              </a:rPr>
              <a:t>(3/3</a:t>
            </a:r>
            <a:r>
              <a:rPr lang="el-GR" sz="3600" dirty="0">
                <a:solidFill>
                  <a:prstClr val="black"/>
                </a:solidFill>
              </a:rPr>
              <a:t>)</a:t>
            </a:r>
            <a:endParaRPr lang="el-GR" sz="36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2128" y="2576503"/>
            <a:ext cx="7596336" cy="3732817"/>
          </a:xfrm>
          <a:prstGeom prst="rect">
            <a:avLst/>
          </a:prstGeom>
        </p:spPr>
      </p:pic>
    </p:spTree>
    <p:extLst>
      <p:ext uri="{BB962C8B-B14F-4D97-AF65-F5344CB8AC3E}">
        <p14:creationId xmlns:p14="http://schemas.microsoft.com/office/powerpoint/2010/main" val="2138251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20688"/>
            <a:ext cx="7776864" cy="576064"/>
          </a:xfrm>
        </p:spPr>
        <p:txBody>
          <a:bodyPr>
            <a:noAutofit/>
          </a:bodyPr>
          <a:lstStyle/>
          <a:p>
            <a:r>
              <a:rPr lang="el-GR" sz="3600" dirty="0"/>
              <a:t>6. Μεθοδολογία (</a:t>
            </a:r>
            <a:r>
              <a:rPr lang="el-GR" sz="3600" dirty="0" smtClean="0"/>
              <a:t>1/2)</a:t>
            </a:r>
            <a:endParaRPr lang="el-GR" sz="4000" b="1" dirty="0"/>
          </a:p>
        </p:txBody>
      </p:sp>
      <p:sp>
        <p:nvSpPr>
          <p:cNvPr id="4" name="9 - Ορθογώνιο"/>
          <p:cNvSpPr/>
          <p:nvPr/>
        </p:nvSpPr>
        <p:spPr>
          <a:xfrm>
            <a:off x="827584" y="1556792"/>
            <a:ext cx="7632848" cy="4832092"/>
          </a:xfrm>
          <a:prstGeom prst="rect">
            <a:avLst/>
          </a:prstGeom>
        </p:spPr>
        <p:txBody>
          <a:bodyPr wrap="square">
            <a:spAutoFit/>
          </a:bodyPr>
          <a:lstStyle/>
          <a:p>
            <a:r>
              <a:rPr lang="el-GR" sz="2200" dirty="0" smtClean="0">
                <a:solidFill>
                  <a:srgbClr val="C00000"/>
                </a:solidFill>
              </a:rPr>
              <a:t>Η έρευνα:</a:t>
            </a:r>
          </a:p>
          <a:p>
            <a:pPr marL="342900" indent="-342900">
              <a:buFont typeface="Arial" panose="020B0604020202020204" pitchFamily="34" charset="0"/>
              <a:buChar char="•"/>
            </a:pPr>
            <a:r>
              <a:rPr lang="el-GR" sz="2200" dirty="0" smtClean="0"/>
              <a:t>διεκπεραιώθηκε από τις 9 Οκτωβρίου 2023 έως 29 Νοεμβρίου 2023</a:t>
            </a:r>
          </a:p>
          <a:p>
            <a:pPr marL="342900" indent="-342900">
              <a:buFont typeface="Arial" panose="020B0604020202020204" pitchFamily="34" charset="0"/>
              <a:buChar char="•"/>
            </a:pPr>
            <a:r>
              <a:rPr lang="el-GR" sz="2200" dirty="0"/>
              <a:t>α</a:t>
            </a:r>
            <a:r>
              <a:rPr lang="el-GR" sz="2200" dirty="0" smtClean="0"/>
              <a:t>ποτελεί μια έρευνα ποιοτικής αξιολόγησης</a:t>
            </a:r>
          </a:p>
          <a:p>
            <a:pPr marL="342900" indent="-342900">
              <a:buFont typeface="Arial" panose="020B0604020202020204" pitchFamily="34" charset="0"/>
              <a:buChar char="•"/>
            </a:pPr>
            <a:r>
              <a:rPr lang="el-GR" sz="2200" dirty="0"/>
              <a:t>π</a:t>
            </a:r>
            <a:r>
              <a:rPr lang="el-GR" sz="2200" dirty="0" smtClean="0"/>
              <a:t>ραγματοποιήθηκε σε δύο φάσεις</a:t>
            </a:r>
          </a:p>
          <a:p>
            <a:pPr marL="342900" indent="-342900">
              <a:buFont typeface="Arial" panose="020B0604020202020204" pitchFamily="34" charset="0"/>
              <a:buChar char="•"/>
            </a:pPr>
            <a:r>
              <a:rPr lang="el-GR" sz="2200" dirty="0"/>
              <a:t>χ</a:t>
            </a:r>
            <a:r>
              <a:rPr lang="el-GR" sz="2200" dirty="0" smtClean="0"/>
              <a:t>ρησιμοποιήθηκε ερωτηματολόγιο ανοιχτού τύπου ερωτήσεων, ως μέσο συλλογής δεδομένων και στις δύο φάσεις, σύμφωνα με τα ερευνητικά ερωτήματα</a:t>
            </a:r>
          </a:p>
          <a:p>
            <a:r>
              <a:rPr lang="el-GR" sz="2200" dirty="0" smtClean="0"/>
              <a:t>Για την </a:t>
            </a:r>
            <a:r>
              <a:rPr lang="el-GR" sz="2200" dirty="0" smtClean="0">
                <a:solidFill>
                  <a:srgbClr val="C00000"/>
                </a:solidFill>
              </a:rPr>
              <a:t>αξιοπιστία</a:t>
            </a:r>
            <a:r>
              <a:rPr lang="el-GR" sz="2200" dirty="0" smtClean="0"/>
              <a:t> και την </a:t>
            </a:r>
            <a:r>
              <a:rPr lang="el-GR" sz="2200" dirty="0" smtClean="0">
                <a:solidFill>
                  <a:srgbClr val="C00000"/>
                </a:solidFill>
              </a:rPr>
              <a:t>εγκυρότητα</a:t>
            </a:r>
            <a:r>
              <a:rPr lang="el-GR" sz="2200" dirty="0" smtClean="0"/>
              <a:t> των απαντήσεων, τα ερωτηματολόγια:</a:t>
            </a:r>
          </a:p>
          <a:p>
            <a:pPr marL="342900" indent="-342900">
              <a:buFont typeface="Arial" panose="020B0604020202020204" pitchFamily="34" charset="0"/>
              <a:buChar char="•"/>
            </a:pPr>
            <a:r>
              <a:rPr lang="el-GR" sz="2200" dirty="0"/>
              <a:t>ε</a:t>
            </a:r>
            <a:r>
              <a:rPr lang="el-GR" sz="2200" dirty="0" smtClean="0"/>
              <a:t>ίναι ανώνυμα</a:t>
            </a:r>
          </a:p>
          <a:p>
            <a:pPr marL="342900" indent="-342900">
              <a:buFont typeface="Arial" panose="020B0604020202020204" pitchFamily="34" charset="0"/>
              <a:buChar char="•"/>
            </a:pPr>
            <a:r>
              <a:rPr lang="el-GR" sz="2200" dirty="0"/>
              <a:t>ο</a:t>
            </a:r>
            <a:r>
              <a:rPr lang="el-GR" sz="2200" dirty="0" smtClean="0"/>
              <a:t>ι ερωτήσεις είναι σύντομες, απλές, κατανοητές και με σαφείς οδηγίες συμπλήρωσης</a:t>
            </a:r>
          </a:p>
          <a:p>
            <a:pPr marL="342900" indent="-342900">
              <a:buFont typeface="Arial" panose="020B0604020202020204" pitchFamily="34" charset="0"/>
              <a:buChar char="•"/>
            </a:pPr>
            <a:r>
              <a:rPr lang="el-GR" sz="2200" dirty="0"/>
              <a:t>δ</a:t>
            </a:r>
            <a:r>
              <a:rPr lang="el-GR" sz="2200" dirty="0" smtClean="0"/>
              <a:t>εν ωθούν δε συγκεκριμένες απαντήσεις </a:t>
            </a:r>
            <a:endParaRPr lang="el-GR" sz="2200" dirty="0"/>
          </a:p>
        </p:txBody>
      </p:sp>
    </p:spTree>
    <p:extLst>
      <p:ext uri="{BB962C8B-B14F-4D97-AF65-F5344CB8AC3E}">
        <p14:creationId xmlns:p14="http://schemas.microsoft.com/office/powerpoint/2010/main"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fade">
                                      <p:cBhvr>
                                        <p:cTn id="47" dur="5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fade">
                                      <p:cBhvr>
                                        <p:cTn id="5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1052736"/>
            <a:ext cx="7886700" cy="5431458"/>
          </a:xfrm>
        </p:spPr>
        <p:txBody>
          <a:bodyPr>
            <a:normAutofit/>
          </a:bodyPr>
          <a:lstStyle/>
          <a:p>
            <a:pPr marL="0" indent="0">
              <a:buNone/>
            </a:pPr>
            <a:r>
              <a:rPr lang="el-GR" sz="2200" b="1" u="sng" dirty="0" smtClean="0">
                <a:solidFill>
                  <a:srgbClr val="C00000"/>
                </a:solidFill>
                <a:latin typeface="Times New Roman" panose="02020603050405020304" pitchFamily="18" charset="0"/>
                <a:cs typeface="Times New Roman" panose="02020603050405020304" pitchFamily="18" charset="0"/>
              </a:rPr>
              <a:t>Συμμετέχοντες</a:t>
            </a:r>
            <a:r>
              <a:rPr lang="el-GR" sz="2200" b="1" dirty="0" smtClean="0">
                <a:solidFill>
                  <a:srgbClr val="C00000"/>
                </a:solidFill>
                <a:latin typeface="Times New Roman" panose="02020603050405020304" pitchFamily="18" charset="0"/>
                <a:cs typeface="Times New Roman" panose="02020603050405020304" pitchFamily="18" charset="0"/>
              </a:rPr>
              <a:t>: </a:t>
            </a:r>
          </a:p>
          <a:p>
            <a:pPr marL="0" indent="0">
              <a:buNone/>
            </a:pPr>
            <a:r>
              <a:rPr lang="el-GR" sz="2200" dirty="0" smtClean="0">
                <a:latin typeface="Times New Roman" panose="02020603050405020304" pitchFamily="18" charset="0"/>
                <a:cs typeface="Times New Roman" panose="02020603050405020304" pitchFamily="18" charset="0"/>
              </a:rPr>
              <a:t>                                     : τρεις ειδικοί της </a:t>
            </a:r>
            <a:r>
              <a:rPr lang="el-GR" sz="2200" dirty="0" err="1" smtClean="0">
                <a:latin typeface="Times New Roman" panose="02020603050405020304" pitchFamily="18" charset="0"/>
                <a:cs typeface="Times New Roman" panose="02020603050405020304" pitchFamily="18" charset="0"/>
              </a:rPr>
              <a:t>ΕξΑΕ</a:t>
            </a:r>
            <a:endParaRPr lang="el-GR" sz="2200" dirty="0" smtClean="0">
              <a:latin typeface="Times New Roman" panose="02020603050405020304" pitchFamily="18" charset="0"/>
              <a:cs typeface="Times New Roman" panose="02020603050405020304" pitchFamily="18" charset="0"/>
            </a:endParaRPr>
          </a:p>
          <a:p>
            <a:pPr marL="0" indent="0">
              <a:buNone/>
            </a:pPr>
            <a:r>
              <a:rPr lang="el-GR" sz="2200" dirty="0" smtClean="0">
                <a:latin typeface="Times New Roman" panose="02020603050405020304" pitchFamily="18" charset="0"/>
                <a:cs typeface="Times New Roman" panose="02020603050405020304" pitchFamily="18" charset="0"/>
              </a:rPr>
              <a:t>                                     : τρεις εκπαιδευτικοί της Πρωτοβάθμιας Εκπαίδευσης με τουλάχιστον 5 χρόνια προϋπηρεσίας</a:t>
            </a:r>
          </a:p>
          <a:p>
            <a:pPr marL="0" indent="0">
              <a:buNone/>
            </a:pPr>
            <a:r>
              <a:rPr lang="el-GR" sz="2200" b="1" u="sng" dirty="0" smtClean="0">
                <a:solidFill>
                  <a:srgbClr val="C00000"/>
                </a:solidFill>
                <a:latin typeface="Times New Roman" panose="02020603050405020304" pitchFamily="18" charset="0"/>
                <a:cs typeface="Times New Roman" panose="02020603050405020304" pitchFamily="18" charset="0"/>
              </a:rPr>
              <a:t>Ερευνητικοί άξονες κωδικοποίησης δεδομένων</a:t>
            </a:r>
            <a:r>
              <a:rPr lang="el-GR" sz="2200" b="1" dirty="0" smtClean="0">
                <a:solidFill>
                  <a:srgbClr val="C00000"/>
                </a:solidFill>
                <a:latin typeface="Times New Roman" panose="02020603050405020304" pitchFamily="18" charset="0"/>
                <a:cs typeface="Times New Roman" panose="02020603050405020304" pitchFamily="18" charset="0"/>
              </a:rPr>
              <a:t>:</a:t>
            </a:r>
            <a:endParaRPr lang="el-GR" sz="2200" dirty="0" smtClean="0">
              <a:solidFill>
                <a:srgbClr val="C00000"/>
              </a:solidFill>
              <a:latin typeface="Times New Roman" panose="02020603050405020304" pitchFamily="18" charset="0"/>
              <a:cs typeface="Times New Roman" panose="02020603050405020304" pitchFamily="18" charset="0"/>
            </a:endParaRPr>
          </a:p>
          <a:p>
            <a:pPr marL="0" indent="0">
              <a:buNone/>
            </a:pPr>
            <a:r>
              <a:rPr lang="el-GR" sz="2200" dirty="0" smtClean="0">
                <a:solidFill>
                  <a:srgbClr val="C00000"/>
                </a:solidFill>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 η κωδικοποίηση απόψεων έγινε με βάση 10                         ερευνητικούς άξονες</a:t>
            </a:r>
          </a:p>
          <a:p>
            <a:pPr marL="0" indent="0">
              <a:buNone/>
            </a:pPr>
            <a:r>
              <a:rPr lang="el-GR" sz="2200" dirty="0">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                                     : η κωδικοποίηση απόψεων</a:t>
            </a:r>
            <a:r>
              <a:rPr lang="el-GR" sz="2200" dirty="0" smtClean="0">
                <a:solidFill>
                  <a:srgbClr val="C00000"/>
                </a:solidFill>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έγινε με βάση 8 ερευνητικούς άξονες                                      </a:t>
            </a:r>
          </a:p>
        </p:txBody>
      </p:sp>
      <p:sp>
        <p:nvSpPr>
          <p:cNvPr id="3" name="Τίτλος 2"/>
          <p:cNvSpPr>
            <a:spLocks noGrp="1"/>
          </p:cNvSpPr>
          <p:nvPr>
            <p:ph type="title"/>
          </p:nvPr>
        </p:nvSpPr>
        <p:spPr>
          <a:xfrm>
            <a:off x="1331640" y="365127"/>
            <a:ext cx="7372350" cy="1075390"/>
          </a:xfrm>
        </p:spPr>
        <p:txBody>
          <a:bodyPr>
            <a:normAutofit/>
          </a:bodyPr>
          <a:lstStyle/>
          <a:p>
            <a:r>
              <a:rPr lang="el-GR" sz="3600" dirty="0"/>
              <a:t>6. Μεθοδολογία </a:t>
            </a:r>
            <a:r>
              <a:rPr lang="el-GR" sz="3600" dirty="0" smtClean="0"/>
              <a:t>(2/2</a:t>
            </a:r>
            <a:r>
              <a:rPr lang="el-GR" sz="3600" dirty="0"/>
              <a:t>)</a:t>
            </a:r>
          </a:p>
        </p:txBody>
      </p:sp>
      <p:sp>
        <p:nvSpPr>
          <p:cNvPr id="4" name="Στρογγυλεμένο ορθογώνιο 3"/>
          <p:cNvSpPr/>
          <p:nvPr/>
        </p:nvSpPr>
        <p:spPr>
          <a:xfrm>
            <a:off x="1115616" y="1700808"/>
            <a:ext cx="2376264" cy="50405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atin typeface="Times New Roman" panose="02020603050405020304" pitchFamily="18" charset="0"/>
                <a:cs typeface="Times New Roman" panose="02020603050405020304" pitchFamily="18" charset="0"/>
              </a:rPr>
              <a:t>Α΄ φάση έρευνας</a:t>
            </a:r>
            <a:endParaRPr lang="el-GR" dirty="0">
              <a:latin typeface="Times New Roman" panose="02020603050405020304" pitchFamily="18" charset="0"/>
              <a:cs typeface="Times New Roman" panose="02020603050405020304" pitchFamily="18" charset="0"/>
            </a:endParaRPr>
          </a:p>
        </p:txBody>
      </p:sp>
      <p:sp>
        <p:nvSpPr>
          <p:cNvPr id="5" name="Στρογγυλεμένο ορθογώνιο 4"/>
          <p:cNvSpPr/>
          <p:nvPr/>
        </p:nvSpPr>
        <p:spPr>
          <a:xfrm>
            <a:off x="1115616" y="2348880"/>
            <a:ext cx="2376264" cy="50405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atin typeface="Times New Roman" panose="02020603050405020304" pitchFamily="18" charset="0"/>
                <a:cs typeface="Times New Roman" panose="02020603050405020304" pitchFamily="18" charset="0"/>
              </a:rPr>
              <a:t>Β΄ φάση έρευνας</a:t>
            </a:r>
            <a:endParaRPr lang="el-GR" dirty="0">
              <a:latin typeface="Times New Roman" panose="02020603050405020304" pitchFamily="18" charset="0"/>
              <a:cs typeface="Times New Roman" panose="02020603050405020304"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079031"/>
            <a:ext cx="248761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734" y="5159151"/>
            <a:ext cx="2468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157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5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2" end="2"/>
                                            </p:txEl>
                                          </p:spTgt>
                                        </p:tgtEl>
                                        <p:attrNameLst>
                                          <p:attrName>style.visibility</p:attrName>
                                        </p:attrNameLst>
                                      </p:cBhvr>
                                      <p:to>
                                        <p:strVal val="visible"/>
                                      </p:to>
                                    </p:set>
                                    <p:animEffect transition="in" filter="fade">
                                      <p:cBhvr>
                                        <p:cTn id="32" dur="500"/>
                                        <p:tgtEl>
                                          <p:spTgt spid="2">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fade">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27"/>
                                        </p:tgtEl>
                                        <p:attrNameLst>
                                          <p:attrName>style.visibility</p:attrName>
                                        </p:attrNameLst>
                                      </p:cBhvr>
                                      <p:to>
                                        <p:strVal val="visible"/>
                                      </p:to>
                                    </p:set>
                                    <p:animEffect transition="in" filter="fade">
                                      <p:cBhvr>
                                        <p:cTn id="42" dur="500"/>
                                        <p:tgtEl>
                                          <p:spTgt spid="10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fade">
                                      <p:cBhvr>
                                        <p:cTn id="47" dur="500"/>
                                        <p:tgtEl>
                                          <p:spTgt spid="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28"/>
                                        </p:tgtEl>
                                        <p:attrNameLst>
                                          <p:attrName>style.visibility</p:attrName>
                                        </p:attrNameLst>
                                      </p:cBhvr>
                                      <p:to>
                                        <p:strVal val="visible"/>
                                      </p:to>
                                    </p:set>
                                    <p:animEffect transition="in" filter="fade">
                                      <p:cBhvr>
                                        <p:cTn id="52" dur="500"/>
                                        <p:tgtEl>
                                          <p:spTgt spid="10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
                                            <p:txEl>
                                              <p:pRg st="5" end="5"/>
                                            </p:txEl>
                                          </p:spTgt>
                                        </p:tgtEl>
                                        <p:attrNameLst>
                                          <p:attrName>style.visibility</p:attrName>
                                        </p:attrNameLst>
                                      </p:cBhvr>
                                      <p:to>
                                        <p:strVal val="visible"/>
                                      </p:to>
                                    </p:set>
                                    <p:animEffect transition="in" filter="fade">
                                      <p:cBhvr>
                                        <p:cTn id="5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20688"/>
            <a:ext cx="7776864" cy="576064"/>
          </a:xfrm>
        </p:spPr>
        <p:txBody>
          <a:bodyPr>
            <a:noAutofit/>
          </a:bodyPr>
          <a:lstStyle/>
          <a:p>
            <a:r>
              <a:rPr lang="el-GR" sz="3600" dirty="0" smtClean="0"/>
              <a:t>7. Αποτελέσματα </a:t>
            </a:r>
            <a:r>
              <a:rPr lang="el-GR" sz="3600" dirty="0"/>
              <a:t>- Κύρια ευρήματα  </a:t>
            </a:r>
            <a:r>
              <a:rPr lang="el-GR" sz="3600" dirty="0" smtClean="0"/>
              <a:t>(1/4)</a:t>
            </a:r>
            <a:endParaRPr lang="el-GR" sz="4000" b="1" dirty="0"/>
          </a:p>
        </p:txBody>
      </p:sp>
      <p:sp>
        <p:nvSpPr>
          <p:cNvPr id="4" name="9 - Ορθογώνιο"/>
          <p:cNvSpPr/>
          <p:nvPr/>
        </p:nvSpPr>
        <p:spPr>
          <a:xfrm>
            <a:off x="683568" y="1882567"/>
            <a:ext cx="8064896" cy="3847207"/>
          </a:xfrm>
          <a:prstGeom prst="rect">
            <a:avLst/>
          </a:prstGeom>
        </p:spPr>
        <p:txBody>
          <a:bodyPr wrap="square">
            <a:spAutoFit/>
          </a:bodyPr>
          <a:lstStyle/>
          <a:p>
            <a:r>
              <a:rPr lang="el-GR" sz="2200" b="1" u="sng" dirty="0" smtClean="0">
                <a:solidFill>
                  <a:srgbClr val="C00000"/>
                </a:solidFill>
              </a:rPr>
              <a:t>1</a:t>
            </a:r>
            <a:r>
              <a:rPr lang="el-GR" sz="2200" b="1" u="sng" baseline="30000" dirty="0" smtClean="0">
                <a:solidFill>
                  <a:srgbClr val="C00000"/>
                </a:solidFill>
              </a:rPr>
              <a:t>ο</a:t>
            </a:r>
            <a:r>
              <a:rPr lang="el-GR" sz="2200" b="1" u="sng" dirty="0" smtClean="0">
                <a:solidFill>
                  <a:srgbClr val="C00000"/>
                </a:solidFill>
              </a:rPr>
              <a:t> ερευνητικό ερώτημα</a:t>
            </a:r>
            <a:r>
              <a:rPr lang="el-GR" sz="2200" b="1" dirty="0" smtClean="0">
                <a:solidFill>
                  <a:srgbClr val="C00000"/>
                </a:solidFill>
              </a:rPr>
              <a:t>: </a:t>
            </a:r>
            <a:r>
              <a:rPr lang="el-GR" sz="2200" i="1" dirty="0" smtClean="0"/>
              <a:t>Το εκπαιδευτικό υλικό διέπεται από τις αρχές και τη μεθοδολογία της </a:t>
            </a:r>
            <a:r>
              <a:rPr lang="el-GR" sz="2200" i="1" dirty="0" err="1" smtClean="0"/>
              <a:t>ΕξΑΕ</a:t>
            </a:r>
            <a:r>
              <a:rPr lang="el-GR" sz="2200" i="1" dirty="0" smtClean="0"/>
              <a:t>;</a:t>
            </a:r>
          </a:p>
          <a:p>
            <a:r>
              <a:rPr lang="el-GR" sz="2000" dirty="0" smtClean="0"/>
              <a:t>Οι ερευνητές απάντησαν κυρίως θετικά, αφού το εκπαιδευτικό υλικό: </a:t>
            </a:r>
          </a:p>
          <a:p>
            <a:pPr marL="342900" indent="-342900">
              <a:buFont typeface="Arial" panose="020B0604020202020204" pitchFamily="34" charset="0"/>
              <a:buChar char="•"/>
            </a:pPr>
            <a:r>
              <a:rPr lang="el-GR" sz="2000" dirty="0"/>
              <a:t>ε</a:t>
            </a:r>
            <a:r>
              <a:rPr lang="el-GR" sz="2000" dirty="0" smtClean="0"/>
              <a:t>ίναι επιστημονικά τεκμηριωμένο</a:t>
            </a:r>
          </a:p>
          <a:p>
            <a:pPr marL="342900" indent="-342900">
              <a:buFont typeface="Arial" panose="020B0604020202020204" pitchFamily="34" charset="0"/>
              <a:buChar char="•"/>
            </a:pPr>
            <a:r>
              <a:rPr lang="el-GR" sz="2000" dirty="0"/>
              <a:t>π</a:t>
            </a:r>
            <a:r>
              <a:rPr lang="el-GR" sz="2000" dirty="0" smtClean="0"/>
              <a:t>αρουσιάζεται απλά και κατανοητά</a:t>
            </a:r>
          </a:p>
          <a:p>
            <a:pPr marL="342900" indent="-342900">
              <a:buFont typeface="Arial" panose="020B0604020202020204" pitchFamily="34" charset="0"/>
              <a:buChar char="•"/>
            </a:pPr>
            <a:r>
              <a:rPr lang="el-GR" sz="2000" dirty="0"/>
              <a:t>ε</a:t>
            </a:r>
            <a:r>
              <a:rPr lang="el-GR" sz="2000" dirty="0" smtClean="0"/>
              <a:t>ίναι εύχρηστο</a:t>
            </a:r>
          </a:p>
          <a:p>
            <a:pPr marL="342900" indent="-342900">
              <a:buFont typeface="Arial" panose="020B0604020202020204" pitchFamily="34" charset="0"/>
              <a:buChar char="•"/>
            </a:pPr>
            <a:r>
              <a:rPr lang="el-GR" sz="2000" dirty="0"/>
              <a:t>υ</a:t>
            </a:r>
            <a:r>
              <a:rPr lang="el-GR" sz="2000" dirty="0" smtClean="0"/>
              <a:t>ποστηρίζει τον εκπαιδευόμενο στη μελέτη του</a:t>
            </a:r>
          </a:p>
          <a:p>
            <a:pPr marL="342900" indent="-342900">
              <a:buFont typeface="Arial" panose="020B0604020202020204" pitchFamily="34" charset="0"/>
              <a:buChar char="•"/>
            </a:pPr>
            <a:r>
              <a:rPr lang="el-GR" sz="2000" dirty="0"/>
              <a:t>δ</a:t>
            </a:r>
            <a:r>
              <a:rPr lang="el-GR" sz="2000" dirty="0" smtClean="0"/>
              <a:t>εν υποστηρίζει σε μεγάλο βαθμό την αλληλεπίδραση των εκπαιδευομένων </a:t>
            </a:r>
          </a:p>
          <a:p>
            <a:pPr marL="342900" indent="-342900">
              <a:buFont typeface="Arial" panose="020B0604020202020204" pitchFamily="34" charset="0"/>
              <a:buChar char="•"/>
            </a:pPr>
            <a:r>
              <a:rPr lang="el-GR" sz="2000" dirty="0" smtClean="0"/>
              <a:t>δίνει την δυνατότητα </a:t>
            </a:r>
            <a:r>
              <a:rPr lang="el-GR" sz="2000" dirty="0" err="1" smtClean="0"/>
              <a:t>αναστοχασμού</a:t>
            </a:r>
            <a:r>
              <a:rPr lang="el-GR" sz="2000" dirty="0" smtClean="0"/>
              <a:t> και </a:t>
            </a:r>
            <a:r>
              <a:rPr lang="el-GR" sz="2000" dirty="0" err="1" smtClean="0"/>
              <a:t>αυτοαξιολόγησης</a:t>
            </a:r>
            <a:endParaRPr lang="el-GR" sz="2000" dirty="0" smtClean="0"/>
          </a:p>
          <a:p>
            <a:pPr marL="342900" indent="-342900">
              <a:buFont typeface="Arial" panose="020B0604020202020204" pitchFamily="34" charset="0"/>
              <a:buChar char="•"/>
            </a:pPr>
            <a:r>
              <a:rPr lang="el-GR" sz="2000" dirty="0"/>
              <a:t>ε</a:t>
            </a:r>
            <a:r>
              <a:rPr lang="el-GR" sz="2000" dirty="0" smtClean="0"/>
              <a:t>μπεριέχει σαφήνεια στη διατύπωση σκοπού και προσδοκώμενων μαθησιακών αποτελεσμάτων</a:t>
            </a:r>
            <a:endParaRPr lang="el-GR" sz="2000" dirty="0"/>
          </a:p>
        </p:txBody>
      </p:sp>
      <p:sp>
        <p:nvSpPr>
          <p:cNvPr id="6" name="Στρογγυλεμένο ορθογώνιο 5"/>
          <p:cNvSpPr/>
          <p:nvPr/>
        </p:nvSpPr>
        <p:spPr>
          <a:xfrm>
            <a:off x="1043608" y="1340768"/>
            <a:ext cx="1368152" cy="541799"/>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dirty="0" smtClean="0">
                <a:latin typeface="Times New Roman" panose="02020603050405020304" pitchFamily="18" charset="0"/>
                <a:cs typeface="Times New Roman" panose="02020603050405020304" pitchFamily="18" charset="0"/>
              </a:rPr>
              <a:t>Α΄ φάση </a:t>
            </a:r>
            <a:endParaRPr lang="el-GR" sz="22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555776" y="1383159"/>
            <a:ext cx="5760640" cy="430887"/>
          </a:xfrm>
          <a:prstGeom prst="rect">
            <a:avLst/>
          </a:prstGeom>
          <a:noFill/>
        </p:spPr>
        <p:txBody>
          <a:bodyPr wrap="square" rtlCol="0">
            <a:spAutoFit/>
          </a:bodyPr>
          <a:lstStyle/>
          <a:p>
            <a:r>
              <a:rPr lang="el-GR" sz="2200" dirty="0" smtClean="0"/>
              <a:t>Απόψεις ειδικών </a:t>
            </a:r>
            <a:r>
              <a:rPr lang="el-GR" sz="2200" dirty="0" err="1" smtClean="0"/>
              <a:t>ΕξΑΕ</a:t>
            </a:r>
            <a:endParaRPr lang="el-GR" sz="2200" dirty="0"/>
          </a:p>
        </p:txBody>
      </p:sp>
    </p:spTree>
    <p:extLst>
      <p:ext uri="{BB962C8B-B14F-4D97-AF65-F5344CB8AC3E}">
        <p14:creationId xmlns:p14="http://schemas.microsoft.com/office/powerpoint/2010/main"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Effect transition="in" filter="fade">
                                      <p:cBhvr>
                                        <p:cTn id="37" dur="5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fade">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Effect transition="in" filter="fade">
                                      <p:cBhvr>
                                        <p:cTn id="47" dur="500"/>
                                        <p:tgtEl>
                                          <p:spTgt spid="4">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6" end="6"/>
                                            </p:txEl>
                                          </p:spTgt>
                                        </p:tgtEl>
                                        <p:attrNameLst>
                                          <p:attrName>style.visibility</p:attrName>
                                        </p:attrNameLst>
                                      </p:cBhvr>
                                      <p:to>
                                        <p:strVal val="visible"/>
                                      </p:to>
                                    </p:set>
                                    <p:animEffect transition="in" filter="fade">
                                      <p:cBhvr>
                                        <p:cTn id="52" dur="500"/>
                                        <p:tgtEl>
                                          <p:spTgt spid="4">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Effect transition="in" filter="fade">
                                      <p:cBhvr>
                                        <p:cTn id="57" dur="500"/>
                                        <p:tgtEl>
                                          <p:spTgt spid="4">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8" end="8"/>
                                            </p:txEl>
                                          </p:spTgt>
                                        </p:tgtEl>
                                        <p:attrNameLst>
                                          <p:attrName>style.visibility</p:attrName>
                                        </p:attrNameLst>
                                      </p:cBhvr>
                                      <p:to>
                                        <p:strVal val="visible"/>
                                      </p:to>
                                    </p:set>
                                    <p:animEffect transition="in" filter="fade">
                                      <p:cBhvr>
                                        <p:cTn id="6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20688"/>
            <a:ext cx="7776864" cy="576064"/>
          </a:xfrm>
        </p:spPr>
        <p:txBody>
          <a:bodyPr>
            <a:noAutofit/>
          </a:bodyPr>
          <a:lstStyle/>
          <a:p>
            <a:r>
              <a:rPr lang="el-GR" sz="3600" dirty="0" smtClean="0"/>
              <a:t>7. Αποτελέσματα </a:t>
            </a:r>
            <a:r>
              <a:rPr lang="el-GR" sz="3600" dirty="0"/>
              <a:t>- Κύρια ευρήματα  </a:t>
            </a:r>
            <a:r>
              <a:rPr lang="el-GR" sz="3600" dirty="0" smtClean="0"/>
              <a:t>(2/4)</a:t>
            </a:r>
            <a:endParaRPr lang="el-GR" sz="4000" b="1" dirty="0"/>
          </a:p>
        </p:txBody>
      </p:sp>
      <p:sp>
        <p:nvSpPr>
          <p:cNvPr id="4" name="9 - Ορθογώνιο"/>
          <p:cNvSpPr/>
          <p:nvPr/>
        </p:nvSpPr>
        <p:spPr>
          <a:xfrm>
            <a:off x="683568" y="1309985"/>
            <a:ext cx="8064896" cy="5139869"/>
          </a:xfrm>
          <a:prstGeom prst="rect">
            <a:avLst/>
          </a:prstGeom>
        </p:spPr>
        <p:txBody>
          <a:bodyPr wrap="square">
            <a:spAutoFit/>
          </a:bodyPr>
          <a:lstStyle/>
          <a:p>
            <a:r>
              <a:rPr lang="el-GR" sz="2200" b="1" u="sng" dirty="0">
                <a:solidFill>
                  <a:srgbClr val="C00000"/>
                </a:solidFill>
              </a:rPr>
              <a:t>2</a:t>
            </a:r>
            <a:r>
              <a:rPr lang="el-GR" sz="2200" b="1" u="sng" baseline="30000" dirty="0" smtClean="0">
                <a:solidFill>
                  <a:srgbClr val="C00000"/>
                </a:solidFill>
              </a:rPr>
              <a:t>ο</a:t>
            </a:r>
            <a:r>
              <a:rPr lang="el-GR" sz="2200" b="1" u="sng" dirty="0" smtClean="0">
                <a:solidFill>
                  <a:srgbClr val="C00000"/>
                </a:solidFill>
              </a:rPr>
              <a:t> ερευνητικό ερώτημα</a:t>
            </a:r>
            <a:r>
              <a:rPr lang="el-GR" sz="2200" b="1" dirty="0" smtClean="0">
                <a:solidFill>
                  <a:srgbClr val="C00000"/>
                </a:solidFill>
              </a:rPr>
              <a:t>: </a:t>
            </a:r>
            <a:r>
              <a:rPr lang="el-GR" sz="2200" i="1" dirty="0" smtClean="0">
                <a:solidFill>
                  <a:prstClr val="black"/>
                </a:solidFill>
              </a:rPr>
              <a:t>Το εκπαιδευτικό υλικό έχει δημιουργηθεί σύμφωνα με τις αρχές της </a:t>
            </a:r>
            <a:r>
              <a:rPr lang="el-GR" sz="2200" i="1" dirty="0" err="1" smtClean="0">
                <a:solidFill>
                  <a:prstClr val="black"/>
                </a:solidFill>
              </a:rPr>
              <a:t>Πολυμεσικής</a:t>
            </a:r>
            <a:r>
              <a:rPr lang="el-GR" sz="2200" i="1" dirty="0" smtClean="0">
                <a:solidFill>
                  <a:prstClr val="black"/>
                </a:solidFill>
              </a:rPr>
              <a:t> Μάθησης;</a:t>
            </a:r>
          </a:p>
          <a:p>
            <a:r>
              <a:rPr lang="el-GR" sz="2000" dirty="0" smtClean="0">
                <a:solidFill>
                  <a:prstClr val="black"/>
                </a:solidFill>
              </a:rPr>
              <a:t>Οι ειδικοί αξιολογητές εκτιμούν ότι οι αρχές της Γνωστικής Θεωρίας </a:t>
            </a:r>
            <a:r>
              <a:rPr lang="el-GR" sz="2000" dirty="0" err="1" smtClean="0">
                <a:solidFill>
                  <a:prstClr val="black"/>
                </a:solidFill>
              </a:rPr>
              <a:t>Πολυμεσικής</a:t>
            </a:r>
            <a:r>
              <a:rPr lang="el-GR" sz="2000" dirty="0" smtClean="0">
                <a:solidFill>
                  <a:prstClr val="black"/>
                </a:solidFill>
              </a:rPr>
              <a:t> Μάθησης εφαρμόζονται στο εκπαιδευτικό υλικό.</a:t>
            </a:r>
          </a:p>
          <a:p>
            <a:endParaRPr lang="el-GR" sz="2000" dirty="0">
              <a:solidFill>
                <a:prstClr val="black"/>
              </a:solidFill>
            </a:endParaRPr>
          </a:p>
          <a:p>
            <a:r>
              <a:rPr lang="el-GR" sz="2200" b="1" u="sng" dirty="0" smtClean="0">
                <a:solidFill>
                  <a:srgbClr val="C00000"/>
                </a:solidFill>
              </a:rPr>
              <a:t>3ο ερευνητικό ερώτημα</a:t>
            </a:r>
            <a:r>
              <a:rPr lang="el-GR" sz="2200" b="1" dirty="0" smtClean="0">
                <a:solidFill>
                  <a:srgbClr val="C00000"/>
                </a:solidFill>
              </a:rPr>
              <a:t>: </a:t>
            </a:r>
            <a:r>
              <a:rPr lang="el-GR" sz="2200" i="1" dirty="0" smtClean="0"/>
              <a:t>Ποια αξιολογούνται ως θετικά στοιχεία και ποια ως στοιχεία προς βελτίωση στο εκπαιδευτικό υλικό;</a:t>
            </a:r>
          </a:p>
          <a:p>
            <a:r>
              <a:rPr lang="el-GR" sz="2000" b="1" u="sng" dirty="0" smtClean="0"/>
              <a:t>Δυνατά στοιχεία</a:t>
            </a:r>
            <a:r>
              <a:rPr lang="el-GR" sz="2000" b="1" dirty="0" smtClean="0"/>
              <a:t>:</a:t>
            </a:r>
          </a:p>
          <a:p>
            <a:pPr marL="342900" indent="-342900">
              <a:buFont typeface="Arial" panose="020B0604020202020204" pitchFamily="34" charset="0"/>
              <a:buChar char="•"/>
            </a:pPr>
            <a:r>
              <a:rPr lang="el-GR" sz="2000" dirty="0"/>
              <a:t>φ</a:t>
            </a:r>
            <a:r>
              <a:rPr lang="el-GR" sz="2000" dirty="0" smtClean="0"/>
              <a:t>ιλικό ύφος</a:t>
            </a:r>
          </a:p>
          <a:p>
            <a:pPr marL="342900" indent="-342900">
              <a:buFont typeface="Arial" panose="020B0604020202020204" pitchFamily="34" charset="0"/>
              <a:buChar char="•"/>
            </a:pPr>
            <a:r>
              <a:rPr lang="el-GR" sz="2000" dirty="0"/>
              <a:t>ο</a:t>
            </a:r>
            <a:r>
              <a:rPr lang="el-GR" sz="2000" dirty="0" smtClean="0"/>
              <a:t>ργάνωση του εκπαιδευτικού υλικού</a:t>
            </a:r>
          </a:p>
          <a:p>
            <a:pPr marL="342900" indent="-342900">
              <a:buFont typeface="Arial" panose="020B0604020202020204" pitchFamily="34" charset="0"/>
              <a:buChar char="•"/>
            </a:pPr>
            <a:r>
              <a:rPr lang="el-GR" sz="2000" dirty="0"/>
              <a:t>σ</a:t>
            </a:r>
            <a:r>
              <a:rPr lang="el-GR" sz="2000" dirty="0" smtClean="0"/>
              <a:t>πάνιες πληροφορίες του γνωστικού αντικειμένου</a:t>
            </a:r>
          </a:p>
          <a:p>
            <a:pPr marL="342900" indent="-342900">
              <a:buFont typeface="Arial" panose="020B0604020202020204" pitchFamily="34" charset="0"/>
              <a:buChar char="•"/>
            </a:pPr>
            <a:r>
              <a:rPr lang="el-GR" sz="2000" dirty="0"/>
              <a:t>ο</a:t>
            </a:r>
            <a:r>
              <a:rPr lang="el-GR" sz="2000" dirty="0" smtClean="0"/>
              <a:t>πτικοακουστικά μέσα</a:t>
            </a:r>
          </a:p>
          <a:p>
            <a:pPr marL="342900" indent="-342900">
              <a:buFont typeface="Arial" panose="020B0604020202020204" pitchFamily="34" charset="0"/>
              <a:buChar char="•"/>
            </a:pPr>
            <a:r>
              <a:rPr lang="el-GR" sz="2000" dirty="0"/>
              <a:t>δ</a:t>
            </a:r>
            <a:r>
              <a:rPr lang="el-GR" sz="2000" dirty="0" smtClean="0"/>
              <a:t>ραστηριότητες εμπέδωσης</a:t>
            </a:r>
          </a:p>
          <a:p>
            <a:pPr marL="342900" indent="-342900">
              <a:buFont typeface="Arial" panose="020B0604020202020204" pitchFamily="34" charset="0"/>
              <a:buChar char="•"/>
            </a:pPr>
            <a:r>
              <a:rPr lang="el-GR" sz="2000" dirty="0" smtClean="0"/>
              <a:t>χρήση φιλικού χαρακτήρα (</a:t>
            </a:r>
            <a:r>
              <a:rPr lang="en-US" sz="2000" dirty="0" smtClean="0"/>
              <a:t>Avatar)</a:t>
            </a:r>
            <a:endParaRPr lang="el-GR" sz="2000" dirty="0" smtClean="0"/>
          </a:p>
          <a:p>
            <a:r>
              <a:rPr lang="el-GR" sz="2000" b="1" u="sng" dirty="0" smtClean="0"/>
              <a:t>Στοιχεία βελτίωσης</a:t>
            </a:r>
            <a:r>
              <a:rPr lang="el-GR" sz="2000" b="1" dirty="0" smtClean="0"/>
              <a:t>:</a:t>
            </a:r>
          </a:p>
          <a:p>
            <a:pPr marL="342900" indent="-342900">
              <a:buFont typeface="Arial" panose="020B0604020202020204" pitchFamily="34" charset="0"/>
              <a:buChar char="•"/>
            </a:pPr>
            <a:r>
              <a:rPr lang="el-GR" sz="2000" dirty="0"/>
              <a:t>α</a:t>
            </a:r>
            <a:r>
              <a:rPr lang="el-GR" sz="2000" dirty="0" smtClean="0"/>
              <a:t>λληλεπίδραση εκπαιδευομένων</a:t>
            </a:r>
            <a:endParaRPr lang="el-GR" sz="2000" dirty="0"/>
          </a:p>
        </p:txBody>
      </p:sp>
    </p:spTree>
    <p:extLst>
      <p:ext uri="{BB962C8B-B14F-4D97-AF65-F5344CB8AC3E}">
        <p14:creationId xmlns:p14="http://schemas.microsoft.com/office/powerpoint/2010/main" val="344520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fade">
                                      <p:cBhvr>
                                        <p:cTn id="35" dur="500"/>
                                        <p:tgtEl>
                                          <p:spTgt spid="4">
                                            <p:txEl>
                                              <p:pRg st="6" end="6"/>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fade">
                                      <p:cBhvr>
                                        <p:cTn id="38" dur="500"/>
                                        <p:tgtEl>
                                          <p:spTgt spid="4">
                                            <p:txEl>
                                              <p:pRg st="7" end="7"/>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4">
                                            <p:txEl>
                                              <p:pRg st="8" end="8"/>
                                            </p:txEl>
                                          </p:spTgt>
                                        </p:tgtEl>
                                        <p:attrNameLst>
                                          <p:attrName>style.visibility</p:attrName>
                                        </p:attrNameLst>
                                      </p:cBhvr>
                                      <p:to>
                                        <p:strVal val="visible"/>
                                      </p:to>
                                    </p:set>
                                    <p:animEffect transition="in" filter="fade">
                                      <p:cBhvr>
                                        <p:cTn id="41" dur="500"/>
                                        <p:tgtEl>
                                          <p:spTgt spid="4">
                                            <p:txEl>
                                              <p:pRg st="8" end="8"/>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4">
                                            <p:txEl>
                                              <p:pRg st="9" end="9"/>
                                            </p:txEl>
                                          </p:spTgt>
                                        </p:tgtEl>
                                        <p:attrNameLst>
                                          <p:attrName>style.visibility</p:attrName>
                                        </p:attrNameLst>
                                      </p:cBhvr>
                                      <p:to>
                                        <p:strVal val="visible"/>
                                      </p:to>
                                    </p:set>
                                    <p:animEffect transition="in" filter="fade">
                                      <p:cBhvr>
                                        <p:cTn id="44" dur="500"/>
                                        <p:tgtEl>
                                          <p:spTgt spid="4">
                                            <p:txEl>
                                              <p:pRg st="9" end="9"/>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Effect transition="in" filter="fade">
                                      <p:cBhvr>
                                        <p:cTn id="47" dur="500"/>
                                        <p:tgtEl>
                                          <p:spTgt spid="4">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11" end="11"/>
                                            </p:txEl>
                                          </p:spTgt>
                                        </p:tgtEl>
                                        <p:attrNameLst>
                                          <p:attrName>style.visibility</p:attrName>
                                        </p:attrNameLst>
                                      </p:cBhvr>
                                      <p:to>
                                        <p:strVal val="visible"/>
                                      </p:to>
                                    </p:set>
                                    <p:animEffect transition="in" filter="fade">
                                      <p:cBhvr>
                                        <p:cTn id="52" dur="500"/>
                                        <p:tgtEl>
                                          <p:spTgt spid="4">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12" end="12"/>
                                            </p:txEl>
                                          </p:spTgt>
                                        </p:tgtEl>
                                        <p:attrNameLst>
                                          <p:attrName>style.visibility</p:attrName>
                                        </p:attrNameLst>
                                      </p:cBhvr>
                                      <p:to>
                                        <p:strVal val="visible"/>
                                      </p:to>
                                    </p:set>
                                    <p:animEffect transition="in" filter="fade">
                                      <p:cBhvr>
                                        <p:cTn id="57"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20688"/>
            <a:ext cx="7776864" cy="576064"/>
          </a:xfrm>
        </p:spPr>
        <p:txBody>
          <a:bodyPr>
            <a:noAutofit/>
          </a:bodyPr>
          <a:lstStyle/>
          <a:p>
            <a:r>
              <a:rPr lang="el-GR" sz="3600" dirty="0" smtClean="0"/>
              <a:t>7. Αποτελέσματα </a:t>
            </a:r>
            <a:r>
              <a:rPr lang="el-GR" sz="3600" dirty="0"/>
              <a:t>- Κύρια ευρήματα  </a:t>
            </a:r>
            <a:r>
              <a:rPr lang="el-GR" sz="3600" dirty="0" smtClean="0"/>
              <a:t>(3/4)</a:t>
            </a:r>
            <a:endParaRPr lang="el-GR" sz="4000" b="1" dirty="0"/>
          </a:p>
        </p:txBody>
      </p:sp>
      <p:sp>
        <p:nvSpPr>
          <p:cNvPr id="4" name="9 - Ορθογώνιο"/>
          <p:cNvSpPr/>
          <p:nvPr/>
        </p:nvSpPr>
        <p:spPr>
          <a:xfrm>
            <a:off x="683568" y="1882567"/>
            <a:ext cx="8064896" cy="3877985"/>
          </a:xfrm>
          <a:prstGeom prst="rect">
            <a:avLst/>
          </a:prstGeom>
        </p:spPr>
        <p:txBody>
          <a:bodyPr wrap="square">
            <a:spAutoFit/>
          </a:bodyPr>
          <a:lstStyle/>
          <a:p>
            <a:r>
              <a:rPr lang="el-GR" sz="2200" b="1" u="sng" dirty="0" smtClean="0">
                <a:solidFill>
                  <a:srgbClr val="C00000"/>
                </a:solidFill>
              </a:rPr>
              <a:t>1</a:t>
            </a:r>
            <a:r>
              <a:rPr lang="el-GR" sz="2200" b="1" u="sng" baseline="30000" dirty="0" smtClean="0">
                <a:solidFill>
                  <a:srgbClr val="C00000"/>
                </a:solidFill>
              </a:rPr>
              <a:t>ο</a:t>
            </a:r>
            <a:r>
              <a:rPr lang="el-GR" sz="2200" b="1" u="sng" dirty="0" smtClean="0">
                <a:solidFill>
                  <a:srgbClr val="C00000"/>
                </a:solidFill>
              </a:rPr>
              <a:t> ερευνητικό ερώτημα</a:t>
            </a:r>
            <a:r>
              <a:rPr lang="el-GR" sz="2200" b="1" dirty="0" smtClean="0">
                <a:solidFill>
                  <a:srgbClr val="C00000"/>
                </a:solidFill>
              </a:rPr>
              <a:t>: </a:t>
            </a:r>
            <a:r>
              <a:rPr lang="el-GR" sz="2200" i="1" dirty="0" smtClean="0">
                <a:solidFill>
                  <a:prstClr val="black"/>
                </a:solidFill>
              </a:rPr>
              <a:t>Κατά πόσο το εκπαιδευτικό υλικό κρίνεται κατάλληλο να αξιοποιηθεί στην εκπαιδευτική πράξη στο πλαίσιο της Τοπικής Ιστορίας;</a:t>
            </a:r>
          </a:p>
          <a:p>
            <a:r>
              <a:rPr lang="el-GR" sz="2000" dirty="0" smtClean="0">
                <a:solidFill>
                  <a:prstClr val="black"/>
                </a:solidFill>
              </a:rPr>
              <a:t>Οι ερευνητές απάντησαν θετικά, αφού το εκπαιδευτικό υλικό: </a:t>
            </a:r>
          </a:p>
          <a:p>
            <a:pPr marL="342900" indent="-342900">
              <a:buFont typeface="Arial" panose="020B0604020202020204" pitchFamily="34" charset="0"/>
              <a:buChar char="•"/>
            </a:pPr>
            <a:r>
              <a:rPr lang="el-GR" sz="2000" dirty="0">
                <a:solidFill>
                  <a:prstClr val="black"/>
                </a:solidFill>
              </a:rPr>
              <a:t>ο</a:t>
            </a:r>
            <a:r>
              <a:rPr lang="el-GR" sz="2000" dirty="0" smtClean="0">
                <a:solidFill>
                  <a:prstClr val="black"/>
                </a:solidFill>
              </a:rPr>
              <a:t> τρόπος παρουσίασης του χαρακτηρίζεται ενδιαφέρων, βατός, θελκτικός και έξυπνος λόγω της χρήσης φιλικών χαρακτήρων (</a:t>
            </a:r>
            <a:r>
              <a:rPr lang="en-US" sz="2000" dirty="0" smtClean="0">
                <a:solidFill>
                  <a:prstClr val="black"/>
                </a:solidFill>
              </a:rPr>
              <a:t>Avatar)</a:t>
            </a:r>
            <a:endParaRPr lang="el-GR" sz="2000" dirty="0" smtClean="0">
              <a:solidFill>
                <a:prstClr val="black"/>
              </a:solidFill>
            </a:endParaRPr>
          </a:p>
          <a:p>
            <a:pPr marL="342900" indent="-342900">
              <a:buFont typeface="Arial" panose="020B0604020202020204" pitchFamily="34" charset="0"/>
              <a:buChar char="•"/>
            </a:pPr>
            <a:r>
              <a:rPr lang="el-GR" sz="2000" dirty="0">
                <a:solidFill>
                  <a:prstClr val="black"/>
                </a:solidFill>
              </a:rPr>
              <a:t>έ</a:t>
            </a:r>
            <a:r>
              <a:rPr lang="el-GR" sz="2000" dirty="0" smtClean="0">
                <a:solidFill>
                  <a:prstClr val="black"/>
                </a:solidFill>
              </a:rPr>
              <a:t>χει φιλικό, κατανοητό και ξεκάθαρο ύφος γραφής</a:t>
            </a:r>
          </a:p>
          <a:p>
            <a:pPr marL="342900" indent="-342900">
              <a:buFont typeface="Arial" panose="020B0604020202020204" pitchFamily="34" charset="0"/>
              <a:buChar char="•"/>
            </a:pPr>
            <a:r>
              <a:rPr lang="el-GR" sz="2000" dirty="0">
                <a:solidFill>
                  <a:prstClr val="black"/>
                </a:solidFill>
              </a:rPr>
              <a:t>ε</a:t>
            </a:r>
            <a:r>
              <a:rPr lang="el-GR" sz="2000" dirty="0" smtClean="0">
                <a:solidFill>
                  <a:prstClr val="black"/>
                </a:solidFill>
              </a:rPr>
              <a:t>μπεριέχει επαρκείς και τεκμηριωμένες πληροφορίες</a:t>
            </a:r>
          </a:p>
          <a:p>
            <a:pPr marL="342900" indent="-342900">
              <a:buFont typeface="Arial" panose="020B0604020202020204" pitchFamily="34" charset="0"/>
              <a:buChar char="•"/>
            </a:pPr>
            <a:r>
              <a:rPr lang="el-GR" sz="2000" dirty="0">
                <a:solidFill>
                  <a:prstClr val="black"/>
                </a:solidFill>
              </a:rPr>
              <a:t>ε</a:t>
            </a:r>
            <a:r>
              <a:rPr lang="el-GR" sz="2000" dirty="0" smtClean="0">
                <a:solidFill>
                  <a:prstClr val="black"/>
                </a:solidFill>
              </a:rPr>
              <a:t>ξυπηρετεί σε μεγάλο βαθμό τα προσδοκώμενα μαθησιακά αποτελέσματα</a:t>
            </a:r>
          </a:p>
          <a:p>
            <a:pPr marL="342900" indent="-342900">
              <a:buFont typeface="Arial" panose="020B0604020202020204" pitchFamily="34" charset="0"/>
              <a:buChar char="•"/>
            </a:pPr>
            <a:r>
              <a:rPr lang="el-GR" sz="2000" dirty="0">
                <a:solidFill>
                  <a:prstClr val="black"/>
                </a:solidFill>
              </a:rPr>
              <a:t>κ</a:t>
            </a:r>
            <a:r>
              <a:rPr lang="el-GR" sz="2000" dirty="0" smtClean="0">
                <a:solidFill>
                  <a:prstClr val="black"/>
                </a:solidFill>
              </a:rPr>
              <a:t>αι οι ασκήσεις ανατροφοδότησης του είναι αποτελεσματικές.</a:t>
            </a:r>
            <a:endParaRPr lang="en-US" sz="2000" dirty="0" smtClean="0">
              <a:solidFill>
                <a:prstClr val="black"/>
              </a:solidFill>
            </a:endParaRPr>
          </a:p>
          <a:p>
            <a:pPr marL="342900" indent="-342900">
              <a:buFont typeface="Arial" panose="020B0604020202020204" pitchFamily="34" charset="0"/>
              <a:buChar char="•"/>
            </a:pPr>
            <a:endParaRPr lang="el-GR" sz="2000" dirty="0" smtClean="0">
              <a:solidFill>
                <a:prstClr val="black"/>
              </a:solidFill>
            </a:endParaRPr>
          </a:p>
        </p:txBody>
      </p:sp>
      <p:sp>
        <p:nvSpPr>
          <p:cNvPr id="6" name="Στρογγυλεμένο ορθογώνιο 5"/>
          <p:cNvSpPr/>
          <p:nvPr/>
        </p:nvSpPr>
        <p:spPr>
          <a:xfrm>
            <a:off x="1043608" y="1340768"/>
            <a:ext cx="1368152" cy="541799"/>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dirty="0" smtClean="0">
                <a:solidFill>
                  <a:prstClr val="white"/>
                </a:solidFill>
                <a:latin typeface="Times New Roman" panose="02020603050405020304" pitchFamily="18" charset="0"/>
                <a:cs typeface="Times New Roman" panose="02020603050405020304" pitchFamily="18" charset="0"/>
              </a:rPr>
              <a:t>Β΄ φάση </a:t>
            </a:r>
            <a:endParaRPr lang="el-GR" sz="2200" dirty="0">
              <a:solidFill>
                <a:prstClr val="white"/>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2411760" y="1383159"/>
            <a:ext cx="6192688" cy="430887"/>
          </a:xfrm>
          <a:prstGeom prst="rect">
            <a:avLst/>
          </a:prstGeom>
          <a:noFill/>
        </p:spPr>
        <p:txBody>
          <a:bodyPr wrap="square" rtlCol="0">
            <a:spAutoFit/>
          </a:bodyPr>
          <a:lstStyle/>
          <a:p>
            <a:r>
              <a:rPr lang="el-GR" sz="2200" dirty="0" smtClean="0">
                <a:solidFill>
                  <a:prstClr val="black"/>
                </a:solidFill>
              </a:rPr>
              <a:t>Απόψεις εκπαιδευτικών Πρωτοβάθμιας Εκπαίδευσης</a:t>
            </a:r>
            <a:endParaRPr lang="el-GR" sz="2200" dirty="0">
              <a:solidFill>
                <a:prstClr val="black"/>
              </a:solidFill>
            </a:endParaRPr>
          </a:p>
        </p:txBody>
      </p:sp>
    </p:spTree>
    <p:extLst>
      <p:ext uri="{BB962C8B-B14F-4D97-AF65-F5344CB8AC3E}">
        <p14:creationId xmlns:p14="http://schemas.microsoft.com/office/powerpoint/2010/main" val="344520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500"/>
                                        <p:tgtEl>
                                          <p:spTgt spid="4">
                                            <p:txEl>
                                              <p:pRg st="2" end="2"/>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Effect transition="in" filter="fade">
                                      <p:cBhvr>
                                        <p:cTn id="35" dur="500"/>
                                        <p:tgtEl>
                                          <p:spTgt spid="4">
                                            <p:txEl>
                                              <p:pRg st="3" end="3"/>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4" end="4"/>
                                            </p:txEl>
                                          </p:spTgt>
                                        </p:tgtEl>
                                        <p:attrNameLst>
                                          <p:attrName>style.visibility</p:attrName>
                                        </p:attrNameLst>
                                      </p:cBhvr>
                                      <p:to>
                                        <p:strVal val="visible"/>
                                      </p:to>
                                    </p:set>
                                    <p:animEffect transition="in" filter="fade">
                                      <p:cBhvr>
                                        <p:cTn id="38" dur="500"/>
                                        <p:tgtEl>
                                          <p:spTgt spid="4">
                                            <p:txEl>
                                              <p:pRg st="4" end="4"/>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fade">
                                      <p:cBhvr>
                                        <p:cTn id="41" dur="500"/>
                                        <p:tgtEl>
                                          <p:spTgt spid="4">
                                            <p:txEl>
                                              <p:pRg st="5" end="5"/>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20688"/>
            <a:ext cx="7776864" cy="576064"/>
          </a:xfrm>
        </p:spPr>
        <p:txBody>
          <a:bodyPr>
            <a:noAutofit/>
          </a:bodyPr>
          <a:lstStyle/>
          <a:p>
            <a:r>
              <a:rPr lang="el-GR" sz="3600" dirty="0" smtClean="0"/>
              <a:t>7. Αποτελέσματα </a:t>
            </a:r>
            <a:r>
              <a:rPr lang="el-GR" sz="3600" dirty="0"/>
              <a:t>- Κύρια ευρήματα  </a:t>
            </a:r>
            <a:r>
              <a:rPr lang="el-GR" sz="3600" dirty="0" smtClean="0"/>
              <a:t>(4/4)</a:t>
            </a:r>
            <a:endParaRPr lang="el-GR" sz="4000" b="1" dirty="0"/>
          </a:p>
        </p:txBody>
      </p:sp>
      <p:sp>
        <p:nvSpPr>
          <p:cNvPr id="4" name="9 - Ορθογώνιο"/>
          <p:cNvSpPr/>
          <p:nvPr/>
        </p:nvSpPr>
        <p:spPr>
          <a:xfrm>
            <a:off x="683568" y="1388963"/>
            <a:ext cx="8064896" cy="2616101"/>
          </a:xfrm>
          <a:prstGeom prst="rect">
            <a:avLst/>
          </a:prstGeom>
        </p:spPr>
        <p:txBody>
          <a:bodyPr wrap="square">
            <a:spAutoFit/>
          </a:bodyPr>
          <a:lstStyle/>
          <a:p>
            <a:r>
              <a:rPr lang="el-GR" sz="2200" b="1" u="sng" dirty="0">
                <a:solidFill>
                  <a:srgbClr val="C00000"/>
                </a:solidFill>
              </a:rPr>
              <a:t>2</a:t>
            </a:r>
            <a:r>
              <a:rPr lang="el-GR" sz="2200" b="1" u="sng" baseline="30000" dirty="0" smtClean="0">
                <a:solidFill>
                  <a:srgbClr val="C00000"/>
                </a:solidFill>
              </a:rPr>
              <a:t>ο</a:t>
            </a:r>
            <a:r>
              <a:rPr lang="el-GR" sz="2200" b="1" u="sng" dirty="0" smtClean="0">
                <a:solidFill>
                  <a:srgbClr val="C00000"/>
                </a:solidFill>
              </a:rPr>
              <a:t> ερευνητικό ερώτημα</a:t>
            </a:r>
            <a:r>
              <a:rPr lang="el-GR" sz="2200" b="1" dirty="0" smtClean="0">
                <a:solidFill>
                  <a:srgbClr val="C00000"/>
                </a:solidFill>
              </a:rPr>
              <a:t>: </a:t>
            </a:r>
            <a:r>
              <a:rPr lang="el-GR" sz="2200" i="1" dirty="0" smtClean="0">
                <a:solidFill>
                  <a:prstClr val="black"/>
                </a:solidFill>
              </a:rPr>
              <a:t>Ποια αξιολογούνται ως θετικά στοιχεία και ποια ως στοιχεία προς βελτίωση στο εκπαιδευτικό υλικό;</a:t>
            </a:r>
          </a:p>
          <a:p>
            <a:r>
              <a:rPr lang="el-GR" sz="2000" b="1" u="sng" dirty="0" smtClean="0">
                <a:solidFill>
                  <a:prstClr val="black"/>
                </a:solidFill>
              </a:rPr>
              <a:t>Δυνατά στοιχεία</a:t>
            </a:r>
            <a:r>
              <a:rPr lang="el-GR" sz="2000" b="1" dirty="0" smtClean="0">
                <a:solidFill>
                  <a:prstClr val="black"/>
                </a:solidFill>
              </a:rPr>
              <a:t>:</a:t>
            </a:r>
          </a:p>
          <a:p>
            <a:pPr marL="342900" indent="-342900">
              <a:buFont typeface="Arial" panose="020B0604020202020204" pitchFamily="34" charset="0"/>
              <a:buChar char="•"/>
            </a:pPr>
            <a:r>
              <a:rPr lang="el-GR" sz="2000" dirty="0">
                <a:solidFill>
                  <a:prstClr val="black"/>
                </a:solidFill>
              </a:rPr>
              <a:t>ε</a:t>
            </a:r>
            <a:r>
              <a:rPr lang="el-GR" sz="2000" dirty="0" smtClean="0">
                <a:solidFill>
                  <a:prstClr val="black"/>
                </a:solidFill>
              </a:rPr>
              <a:t>νδιαφέρον γνωστικό αντικείμενο</a:t>
            </a:r>
          </a:p>
          <a:p>
            <a:pPr marL="342900" indent="-342900">
              <a:buFont typeface="Arial" panose="020B0604020202020204" pitchFamily="34" charset="0"/>
              <a:buChar char="•"/>
            </a:pPr>
            <a:r>
              <a:rPr lang="el-GR" sz="2000" dirty="0">
                <a:solidFill>
                  <a:prstClr val="black"/>
                </a:solidFill>
              </a:rPr>
              <a:t>π</a:t>
            </a:r>
            <a:r>
              <a:rPr lang="el-GR" sz="2000" dirty="0" smtClean="0">
                <a:solidFill>
                  <a:prstClr val="black"/>
                </a:solidFill>
              </a:rPr>
              <a:t>λούσιο σε πληροφορίες, εικόνες και οπτικοακουστικά μέσα</a:t>
            </a:r>
          </a:p>
          <a:p>
            <a:pPr marL="342900" indent="-342900">
              <a:buFont typeface="Arial" panose="020B0604020202020204" pitchFamily="34" charset="0"/>
              <a:buChar char="•"/>
            </a:pPr>
            <a:r>
              <a:rPr lang="el-GR" sz="2000" dirty="0">
                <a:solidFill>
                  <a:prstClr val="black"/>
                </a:solidFill>
              </a:rPr>
              <a:t>κ</a:t>
            </a:r>
            <a:r>
              <a:rPr lang="el-GR" sz="2000" dirty="0" smtClean="0">
                <a:solidFill>
                  <a:prstClr val="black"/>
                </a:solidFill>
              </a:rPr>
              <a:t>ατανοητό και διαδραστικό</a:t>
            </a:r>
          </a:p>
          <a:p>
            <a:r>
              <a:rPr lang="el-GR" sz="2000" b="1" u="sng" dirty="0" smtClean="0">
                <a:solidFill>
                  <a:prstClr val="black"/>
                </a:solidFill>
              </a:rPr>
              <a:t>Στοιχεία βελτίωσης</a:t>
            </a:r>
            <a:r>
              <a:rPr lang="el-GR" sz="2000" b="1" dirty="0" smtClean="0">
                <a:solidFill>
                  <a:prstClr val="black"/>
                </a:solidFill>
              </a:rPr>
              <a:t>:</a:t>
            </a:r>
          </a:p>
          <a:p>
            <a:pPr marL="342900" indent="-342900">
              <a:buFont typeface="Arial" panose="020B0604020202020204" pitchFamily="34" charset="0"/>
              <a:buChar char="•"/>
            </a:pPr>
            <a:r>
              <a:rPr lang="el-GR" sz="2000" dirty="0">
                <a:solidFill>
                  <a:prstClr val="black"/>
                </a:solidFill>
              </a:rPr>
              <a:t>π</a:t>
            </a:r>
            <a:r>
              <a:rPr lang="el-GR" sz="2000" dirty="0" smtClean="0">
                <a:solidFill>
                  <a:prstClr val="black"/>
                </a:solidFill>
              </a:rPr>
              <a:t>ερισσότερες δραστηριότητες εμπέδωσης</a:t>
            </a:r>
            <a:endParaRPr lang="el-GR" sz="2000" dirty="0">
              <a:solidFill>
                <a:prstClr val="black"/>
              </a:solidFill>
            </a:endParaRPr>
          </a:p>
        </p:txBody>
      </p:sp>
    </p:spTree>
    <p:extLst>
      <p:ext uri="{BB962C8B-B14F-4D97-AF65-F5344CB8AC3E}">
        <p14:creationId xmlns:p14="http://schemas.microsoft.com/office/powerpoint/2010/main" val="248096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500"/>
                                        <p:tgtEl>
                                          <p:spTgt spid="4">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500"/>
                                        <p:tgtEl>
                                          <p:spTgt spid="4">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Effect transition="in" filter="fade">
                                      <p:cBhvr>
                                        <p:cTn id="33" dur="500"/>
                                        <p:tgtEl>
                                          <p:spTgt spid="4">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
                                            <p:txEl>
                                              <p:pRg st="6" end="6"/>
                                            </p:txEl>
                                          </p:spTgt>
                                        </p:tgtEl>
                                        <p:attrNameLst>
                                          <p:attrName>style.visibility</p:attrName>
                                        </p:attrNameLst>
                                      </p:cBhvr>
                                      <p:to>
                                        <p:strVal val="visible"/>
                                      </p:to>
                                    </p:set>
                                    <p:animEffect transition="in" filter="fade">
                                      <p:cBhvr>
                                        <p:cTn id="38"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620688"/>
            <a:ext cx="7776864" cy="576064"/>
          </a:xfrm>
        </p:spPr>
        <p:txBody>
          <a:bodyPr>
            <a:noAutofit/>
          </a:bodyPr>
          <a:lstStyle/>
          <a:p>
            <a:r>
              <a:rPr lang="el-GR" sz="3600" dirty="0" smtClean="0"/>
              <a:t>8. Συμπεράσματα (1/3)</a:t>
            </a:r>
            <a:endParaRPr lang="el-GR" sz="4000" b="1" dirty="0"/>
          </a:p>
        </p:txBody>
      </p:sp>
      <p:sp>
        <p:nvSpPr>
          <p:cNvPr id="4" name="9 - Ορθογώνιο"/>
          <p:cNvSpPr/>
          <p:nvPr/>
        </p:nvSpPr>
        <p:spPr>
          <a:xfrm>
            <a:off x="827584" y="1231012"/>
            <a:ext cx="7992888" cy="4955203"/>
          </a:xfrm>
          <a:prstGeom prst="rect">
            <a:avLst/>
          </a:prstGeom>
        </p:spPr>
        <p:txBody>
          <a:bodyPr wrap="square">
            <a:spAutoFit/>
          </a:bodyPr>
          <a:lstStyle/>
          <a:p>
            <a:r>
              <a:rPr lang="el-GR" sz="2200" dirty="0" smtClean="0"/>
              <a:t>Σύμφωνα , με τους ειδικούς της </a:t>
            </a:r>
            <a:r>
              <a:rPr lang="el-GR" sz="2200" dirty="0" err="1" smtClean="0"/>
              <a:t>ΕξΑΕ</a:t>
            </a:r>
            <a:r>
              <a:rPr lang="el-GR" sz="2200" dirty="0" smtClean="0"/>
              <a:t> και τους εκπαιδευτικούς της Πρωτοβάθμιας Εκπαίδευσης το εκπαιδευτικό υλικό:</a:t>
            </a:r>
          </a:p>
          <a:p>
            <a:pPr marL="342900" indent="-342900">
              <a:buFont typeface="Arial" panose="020B0604020202020204" pitchFamily="34" charset="0"/>
              <a:buChar char="•"/>
            </a:pPr>
            <a:r>
              <a:rPr lang="el-GR" sz="2000" dirty="0"/>
              <a:t>ε</a:t>
            </a:r>
            <a:r>
              <a:rPr lang="el-GR" sz="2000" dirty="0" smtClean="0"/>
              <a:t>μπεριέχει απλ</a:t>
            </a:r>
            <a:r>
              <a:rPr lang="el-GR" sz="2000" dirty="0"/>
              <a:t>ή</a:t>
            </a:r>
            <a:r>
              <a:rPr lang="el-GR" sz="2000" dirty="0" smtClean="0"/>
              <a:t> και κατανοητή παρουσίαση του γνωστικού αντικειμένου</a:t>
            </a:r>
          </a:p>
          <a:p>
            <a:pPr marL="342900" indent="-342900">
              <a:buFont typeface="Arial" panose="020B0604020202020204" pitchFamily="34" charset="0"/>
              <a:buChar char="•"/>
            </a:pPr>
            <a:r>
              <a:rPr lang="el-GR" sz="2000" dirty="0"/>
              <a:t>ε</a:t>
            </a:r>
            <a:r>
              <a:rPr lang="el-GR" sz="2000" dirty="0" smtClean="0"/>
              <a:t>ίναι εύχρηστο</a:t>
            </a:r>
          </a:p>
          <a:p>
            <a:pPr marL="342900" indent="-342900">
              <a:buFont typeface="Arial" panose="020B0604020202020204" pitchFamily="34" charset="0"/>
              <a:buChar char="•"/>
            </a:pPr>
            <a:r>
              <a:rPr lang="el-GR" sz="2000" dirty="0"/>
              <a:t>κ</a:t>
            </a:r>
            <a:r>
              <a:rPr lang="el-GR" sz="2000" dirty="0" smtClean="0"/>
              <a:t>αθοδηγεί τον εκπαιδευόμενο</a:t>
            </a:r>
          </a:p>
          <a:p>
            <a:pPr marL="342900" indent="-342900">
              <a:buFont typeface="Arial" panose="020B0604020202020204" pitchFamily="34" charset="0"/>
              <a:buChar char="•"/>
            </a:pPr>
            <a:r>
              <a:rPr lang="el-GR" sz="2000" dirty="0"/>
              <a:t>π</a:t>
            </a:r>
            <a:r>
              <a:rPr lang="el-GR" sz="2000" dirty="0" smtClean="0"/>
              <a:t>εριέχει τον σκοπό και τα προσδοκώμενα αποτελέσματα</a:t>
            </a:r>
          </a:p>
          <a:p>
            <a:pPr marL="342900" indent="-342900">
              <a:buFont typeface="Arial" panose="020B0604020202020204" pitchFamily="34" charset="0"/>
              <a:buChar char="•"/>
            </a:pPr>
            <a:r>
              <a:rPr lang="el-GR" sz="2000" dirty="0"/>
              <a:t>έ</a:t>
            </a:r>
            <a:r>
              <a:rPr lang="el-GR" sz="2000" dirty="0" smtClean="0"/>
              <a:t>χει δημιουργηθεί σύμφωνα με τις αρχές της </a:t>
            </a:r>
            <a:r>
              <a:rPr lang="el-GR" sz="2000" dirty="0" err="1" smtClean="0"/>
              <a:t>Πολυμεσικής</a:t>
            </a:r>
            <a:r>
              <a:rPr lang="el-GR" sz="2000" dirty="0" smtClean="0"/>
              <a:t> Μάθησης</a:t>
            </a:r>
          </a:p>
          <a:p>
            <a:pPr marL="342900" indent="-342900">
              <a:buFont typeface="Arial" panose="020B0604020202020204" pitchFamily="34" charset="0"/>
              <a:buChar char="•"/>
            </a:pPr>
            <a:r>
              <a:rPr lang="el-GR" sz="2000" dirty="0"/>
              <a:t>τ</a:t>
            </a:r>
            <a:r>
              <a:rPr lang="el-GR" sz="2000" dirty="0" smtClean="0"/>
              <a:t>ο </a:t>
            </a:r>
            <a:r>
              <a:rPr lang="el-GR" sz="2000" dirty="0" err="1" smtClean="0"/>
              <a:t>χωροευαίσθητο</a:t>
            </a:r>
            <a:r>
              <a:rPr lang="el-GR" sz="2000" dirty="0" smtClean="0"/>
              <a:t> παιχνίδι επαυξημένης δραστηριότητας είναι εύκολο, διασκεδαστικό και χρήσιμο ως εργαλείο μάθησης της τοπικής Ιστορίας</a:t>
            </a:r>
          </a:p>
          <a:p>
            <a:endParaRPr lang="el-GR" sz="2000" dirty="0"/>
          </a:p>
          <a:p>
            <a:r>
              <a:rPr lang="el-GR" sz="2000" dirty="0" smtClean="0"/>
              <a:t>Παραπάνω, παρουσιάζονται τα </a:t>
            </a:r>
            <a:r>
              <a:rPr lang="el-GR" sz="2000" dirty="0" smtClean="0">
                <a:solidFill>
                  <a:srgbClr val="C00000"/>
                </a:solidFill>
              </a:rPr>
              <a:t>κυριότερα ευρήματα </a:t>
            </a:r>
            <a:r>
              <a:rPr lang="el-GR" sz="2000" dirty="0" smtClean="0"/>
              <a:t>σε σχέση με τα ερευνητικά ερωτήματα της μελέτης αυτής, τα οποία συγκλίνουν με τα ευρήματα προγενέστερων μελετών.</a:t>
            </a:r>
            <a:endParaRPr lang="el-GR" sz="2000" dirty="0"/>
          </a:p>
          <a:p>
            <a:r>
              <a:rPr lang="el-GR" sz="3200" dirty="0"/>
              <a:t>.</a:t>
            </a:r>
          </a:p>
        </p:txBody>
      </p:sp>
    </p:spTree>
    <p:extLst>
      <p:ext uri="{BB962C8B-B14F-4D97-AF65-F5344CB8AC3E}">
        <p14:creationId xmlns:p14="http://schemas.microsoft.com/office/powerpoint/2010/main"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500"/>
                                        <p:tgtEl>
                                          <p:spTgt spid="4">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500"/>
                                        <p:tgtEl>
                                          <p:spTgt spid="4">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500"/>
                                        <p:tgtEl>
                                          <p:spTgt spid="4">
                                            <p:txEl>
                                              <p:pRg st="4" end="4"/>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fade">
                                      <p:cBhvr>
                                        <p:cTn id="29" dur="500"/>
                                        <p:tgtEl>
                                          <p:spTgt spid="4">
                                            <p:txEl>
                                              <p:pRg st="5" end="5"/>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fade">
                                      <p:cBhvr>
                                        <p:cTn id="3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620688"/>
            <a:ext cx="7776864" cy="576064"/>
          </a:xfrm>
        </p:spPr>
        <p:txBody>
          <a:bodyPr>
            <a:noAutofit/>
          </a:bodyPr>
          <a:lstStyle/>
          <a:p>
            <a:r>
              <a:rPr lang="el-GR" sz="3600" dirty="0" smtClean="0"/>
              <a:t>8. Συμπεράσματα (2/3)</a:t>
            </a:r>
            <a:endParaRPr lang="el-GR" sz="4000" b="1" dirty="0"/>
          </a:p>
        </p:txBody>
      </p:sp>
      <p:sp>
        <p:nvSpPr>
          <p:cNvPr id="4" name="9 - Ορθογώνιο"/>
          <p:cNvSpPr/>
          <p:nvPr/>
        </p:nvSpPr>
        <p:spPr>
          <a:xfrm>
            <a:off x="827584" y="1461552"/>
            <a:ext cx="7992888" cy="2831544"/>
          </a:xfrm>
          <a:prstGeom prst="rect">
            <a:avLst/>
          </a:prstGeom>
        </p:spPr>
        <p:txBody>
          <a:bodyPr wrap="square">
            <a:spAutoFit/>
          </a:bodyPr>
          <a:lstStyle/>
          <a:p>
            <a:r>
              <a:rPr lang="el-GR" b="1" u="sng" dirty="0" smtClean="0">
                <a:solidFill>
                  <a:srgbClr val="C00000"/>
                </a:solidFill>
              </a:rPr>
              <a:t>Περιορισμοί έρευνας</a:t>
            </a:r>
            <a:r>
              <a:rPr lang="el-GR" b="1" dirty="0" smtClean="0">
                <a:solidFill>
                  <a:srgbClr val="C00000"/>
                </a:solidFill>
              </a:rPr>
              <a:t>:</a:t>
            </a:r>
            <a:r>
              <a:rPr lang="el-GR" dirty="0">
                <a:solidFill>
                  <a:prstClr val="black"/>
                </a:solidFill>
              </a:rPr>
              <a:t> </a:t>
            </a:r>
            <a:endParaRPr lang="el-GR" dirty="0" smtClean="0"/>
          </a:p>
          <a:p>
            <a:pPr marL="342900" indent="-342900">
              <a:buFont typeface="Wingdings" panose="05000000000000000000" pitchFamily="2" charset="2"/>
              <a:buChar char="Ø"/>
            </a:pPr>
            <a:r>
              <a:rPr lang="el-GR" sz="2200" dirty="0" smtClean="0">
                <a:solidFill>
                  <a:prstClr val="black"/>
                </a:solidFill>
              </a:rPr>
              <a:t>Ο μικρός αριθμός συμμετεχόντων δεν είναι αντιπροσωπευτικός του συνόλου των εκπαιδευτικών της Πρωτοβάθμιας Εκπαίδευσης.</a:t>
            </a:r>
          </a:p>
          <a:p>
            <a:pPr marL="342900" indent="-342900">
              <a:buFont typeface="Wingdings" panose="05000000000000000000" pitchFamily="2" charset="2"/>
              <a:buChar char="Ø"/>
            </a:pPr>
            <a:r>
              <a:rPr lang="el-GR" sz="2200" dirty="0" smtClean="0">
                <a:solidFill>
                  <a:prstClr val="black"/>
                </a:solidFill>
              </a:rPr>
              <a:t>Το εκπαιδευτικό υλικό δεν αξιολογήθηκε από μαθητές δημοτικού, οι οποίοι είναι και το κοινό στο οποίο απευθύνεται.</a:t>
            </a:r>
          </a:p>
          <a:p>
            <a:pPr marL="342900" indent="-342900">
              <a:buFont typeface="Wingdings" panose="05000000000000000000" pitchFamily="2" charset="2"/>
              <a:buChar char="Ø"/>
            </a:pPr>
            <a:r>
              <a:rPr lang="el-GR" sz="2200" dirty="0" smtClean="0">
                <a:solidFill>
                  <a:prstClr val="black"/>
                </a:solidFill>
              </a:rPr>
              <a:t>Υπάρχει η περίπτωση οι τρεις ειδικοί αξιολογητές να ήταν υποκειμενικοί ως προς την αξιολόγηση του εκπαιδευτικού υλικού λόγω της γνωριμίας με την ερευνήτρια.</a:t>
            </a:r>
            <a:endParaRPr lang="el-GR" sz="2200" dirty="0">
              <a:solidFill>
                <a:prstClr val="black"/>
              </a:solidFill>
            </a:endParaRPr>
          </a:p>
        </p:txBody>
      </p:sp>
    </p:spTree>
    <p:extLst>
      <p:ext uri="{BB962C8B-B14F-4D97-AF65-F5344CB8AC3E}">
        <p14:creationId xmlns:p14="http://schemas.microsoft.com/office/powerpoint/2010/main" val="110028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822785FB-E9E5-4E59-A7B1-50902EB93A7F}"/>
              </a:ext>
            </a:extLst>
          </p:cNvPr>
          <p:cNvSpPr>
            <a:spLocks noGrp="1"/>
          </p:cNvSpPr>
          <p:nvPr>
            <p:ph idx="1"/>
          </p:nvPr>
        </p:nvSpPr>
        <p:spPr>
          <a:xfrm>
            <a:off x="1691680" y="1772816"/>
            <a:ext cx="6624736" cy="1852376"/>
          </a:xfrm>
        </p:spPr>
        <p:txBody>
          <a:bodyPr>
            <a:normAutofit/>
          </a:bodyPr>
          <a:lstStyle/>
          <a:p>
            <a:r>
              <a:rPr lang="el-GR" sz="1800" dirty="0" smtClean="0">
                <a:effectLst>
                  <a:outerShdw blurRad="38100" dist="38100" dir="2700000" algn="tl">
                    <a:srgbClr val="000000">
                      <a:alpha val="43137"/>
                    </a:srgbClr>
                  </a:outerShdw>
                </a:effectLst>
              </a:rPr>
              <a:t>κ. </a:t>
            </a:r>
            <a:r>
              <a:rPr lang="el-GR" sz="1800" dirty="0" err="1" smtClean="0">
                <a:effectLst>
                  <a:outerShdw blurRad="38100" dist="38100" dir="2700000" algn="tl">
                    <a:srgbClr val="000000">
                      <a:alpha val="43137"/>
                    </a:srgbClr>
                  </a:outerShdw>
                </a:effectLst>
              </a:rPr>
              <a:t>Κωτσίδη</a:t>
            </a:r>
            <a:r>
              <a:rPr lang="el-GR" sz="1800" dirty="0" smtClean="0">
                <a:effectLst>
                  <a:outerShdw blurRad="38100" dist="38100" dir="2700000" algn="tl">
                    <a:srgbClr val="000000">
                      <a:alpha val="43137"/>
                    </a:srgbClr>
                  </a:outerShdw>
                </a:effectLst>
              </a:rPr>
              <a:t> Κωνσταντίνο</a:t>
            </a:r>
            <a:endParaRPr lang="el-GR" sz="1800" dirty="0">
              <a:effectLst>
                <a:outerShdw blurRad="38100" dist="38100" dir="2700000" algn="tl">
                  <a:srgbClr val="000000">
                    <a:alpha val="43137"/>
                  </a:srgbClr>
                </a:outerShdw>
              </a:effectLst>
            </a:endParaRPr>
          </a:p>
          <a:p>
            <a:pPr lvl="0"/>
            <a:r>
              <a:rPr lang="el-GR" sz="1800" dirty="0" smtClean="0">
                <a:effectLst>
                  <a:outerShdw blurRad="38100" dist="38100" dir="2700000" algn="tl">
                    <a:srgbClr val="000000">
                      <a:alpha val="43137"/>
                    </a:srgbClr>
                  </a:outerShdw>
                </a:effectLst>
              </a:rPr>
              <a:t>κ</a:t>
            </a:r>
            <a:r>
              <a:rPr lang="el-GR" sz="1800" dirty="0">
                <a:effectLst>
                  <a:outerShdw blurRad="38100" dist="38100" dir="2700000" algn="tl">
                    <a:srgbClr val="000000">
                      <a:alpha val="43137"/>
                    </a:srgbClr>
                  </a:outerShdw>
                </a:effectLst>
              </a:rPr>
              <a:t>. </a:t>
            </a:r>
            <a:r>
              <a:rPr lang="el-GR" sz="1800" dirty="0" smtClean="0">
                <a:effectLst>
                  <a:outerShdw blurRad="38100" dist="38100" dir="2700000" algn="tl">
                    <a:srgbClr val="000000">
                      <a:alpha val="43137"/>
                    </a:srgbClr>
                  </a:outerShdw>
                </a:effectLst>
              </a:rPr>
              <a:t>Αναστασιάδη Παναγιώτη</a:t>
            </a:r>
            <a:endParaRPr lang="en-GB" sz="1800" dirty="0"/>
          </a:p>
          <a:p>
            <a:pPr lvl="0"/>
            <a:r>
              <a:rPr lang="el-GR" sz="1800" dirty="0" smtClean="0">
                <a:effectLst>
                  <a:outerShdw blurRad="38100" dist="38100" dir="2700000" algn="tl">
                    <a:srgbClr val="000000">
                      <a:alpha val="43137"/>
                    </a:srgbClr>
                  </a:outerShdw>
                </a:effectLst>
              </a:rPr>
              <a:t>κ. Χαλκιαδάκη Εμμανουήλ</a:t>
            </a:r>
            <a:endParaRPr lang="el-GR" sz="1800" dirty="0">
              <a:effectLst>
                <a:outerShdw blurRad="38100" dist="38100" dir="2700000" algn="tl">
                  <a:srgbClr val="000000">
                    <a:alpha val="43137"/>
                  </a:srgbClr>
                </a:outerShdw>
              </a:effectLst>
            </a:endParaRPr>
          </a:p>
          <a:p>
            <a:endParaRPr lang="el-GR" sz="3600" dirty="0"/>
          </a:p>
        </p:txBody>
      </p:sp>
      <p:sp>
        <p:nvSpPr>
          <p:cNvPr id="3" name="Τίτλος 2">
            <a:extLst>
              <a:ext uri="{FF2B5EF4-FFF2-40B4-BE49-F238E27FC236}">
                <a16:creationId xmlns="" xmlns:a16="http://schemas.microsoft.com/office/drawing/2014/main" id="{6552A7D5-F7FF-40BF-83B8-02337F598A4B}"/>
              </a:ext>
            </a:extLst>
          </p:cNvPr>
          <p:cNvSpPr>
            <a:spLocks noGrp="1"/>
          </p:cNvSpPr>
          <p:nvPr>
            <p:ph type="title"/>
          </p:nvPr>
        </p:nvSpPr>
        <p:spPr>
          <a:xfrm>
            <a:off x="1475656" y="404663"/>
            <a:ext cx="7039694" cy="1035853"/>
          </a:xfrm>
        </p:spPr>
        <p:txBody>
          <a:bodyPr>
            <a:normAutofit/>
          </a:bodyPr>
          <a:lstStyle/>
          <a:p>
            <a:r>
              <a:rPr lang="el-GR" sz="3600" dirty="0"/>
              <a:t>Ευχαριστίες</a:t>
            </a:r>
          </a:p>
        </p:txBody>
      </p:sp>
      <p:grpSp>
        <p:nvGrpSpPr>
          <p:cNvPr id="14" name="4 - Ομάδα">
            <a:extLst>
              <a:ext uri="{FF2B5EF4-FFF2-40B4-BE49-F238E27FC236}">
                <a16:creationId xmlns="" xmlns:a16="http://schemas.microsoft.com/office/drawing/2014/main" id="{322897DB-7CD2-4F9B-8769-B0942E8F989B}"/>
              </a:ext>
            </a:extLst>
          </p:cNvPr>
          <p:cNvGrpSpPr/>
          <p:nvPr/>
        </p:nvGrpSpPr>
        <p:grpSpPr>
          <a:xfrm>
            <a:off x="1355068" y="1271160"/>
            <a:ext cx="6834214" cy="573664"/>
            <a:chOff x="0" y="49732"/>
            <a:chExt cx="6834214" cy="573664"/>
          </a:xfrm>
          <a:solidFill>
            <a:schemeClr val="accent1"/>
          </a:solidFill>
          <a:scene3d>
            <a:camera prst="orthographicFront"/>
            <a:lightRig rig="flat" dir="t"/>
          </a:scene3d>
        </p:grpSpPr>
        <p:sp>
          <p:nvSpPr>
            <p:cNvPr id="15" name="5 - Στρογγυλεμένο ορθογώνιο">
              <a:extLst>
                <a:ext uri="{FF2B5EF4-FFF2-40B4-BE49-F238E27FC236}">
                  <a16:creationId xmlns="" xmlns:a16="http://schemas.microsoft.com/office/drawing/2014/main" id="{D0F07394-F6CB-4BE1-858D-0075F7FE25E4}"/>
                </a:ext>
              </a:extLst>
            </p:cNvPr>
            <p:cNvSpPr/>
            <p:nvPr/>
          </p:nvSpPr>
          <p:spPr>
            <a:xfrm>
              <a:off x="0" y="49732"/>
              <a:ext cx="6834214" cy="573664"/>
            </a:xfrm>
            <a:prstGeom prst="roundRect">
              <a:avLst/>
            </a:prstGeom>
            <a:no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16" name="Στρογγυλεμένο ορθογώνιο 4">
              <a:extLst>
                <a:ext uri="{FF2B5EF4-FFF2-40B4-BE49-F238E27FC236}">
                  <a16:creationId xmlns="" xmlns:a16="http://schemas.microsoft.com/office/drawing/2014/main" id="{0651CDE2-6D5B-4801-8A9C-8F342D63B9A2}"/>
                </a:ext>
              </a:extLst>
            </p:cNvPr>
            <p:cNvSpPr/>
            <p:nvPr/>
          </p:nvSpPr>
          <p:spPr>
            <a:xfrm>
              <a:off x="28004" y="77736"/>
              <a:ext cx="6778206" cy="517656"/>
            </a:xfrm>
            <a:prstGeom prst="rect">
              <a:avLst/>
            </a:prstGeom>
            <a:noFill/>
            <a:ln>
              <a:solidFill>
                <a:schemeClr val="tx1"/>
              </a:solidFill>
            </a:ln>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defTabSz="1244600">
                <a:lnSpc>
                  <a:spcPct val="90000"/>
                </a:lnSpc>
                <a:spcAft>
                  <a:spcPct val="35000"/>
                </a:spcAft>
              </a:pPr>
              <a:r>
                <a:rPr lang="el-GR" b="1" dirty="0">
                  <a:solidFill>
                    <a:prstClr val="black"/>
                  </a:solidFill>
                  <a:effectLst>
                    <a:outerShdw blurRad="38100" dist="38100" dir="2700000" algn="tl">
                      <a:srgbClr val="000000">
                        <a:alpha val="43137"/>
                      </a:srgbClr>
                    </a:outerShdw>
                  </a:effectLst>
                </a:rPr>
                <a:t>Στην τριμελή επιτροπή επίβλεψης</a:t>
              </a:r>
              <a:endParaRPr lang="en-GB" b="1" dirty="0">
                <a:solidFill>
                  <a:prstClr val="black"/>
                </a:solidFill>
                <a:effectLst>
                  <a:outerShdw blurRad="38100" dist="38100" dir="2700000" algn="tl">
                    <a:srgbClr val="000000">
                      <a:alpha val="43137"/>
                    </a:srgbClr>
                  </a:outerShdw>
                </a:effectLst>
              </a:endParaRPr>
            </a:p>
          </p:txBody>
        </p:sp>
      </p:grpSp>
      <p:sp>
        <p:nvSpPr>
          <p:cNvPr id="18" name="5 - Στρογγυλεμένο ορθογώνιο">
            <a:extLst>
              <a:ext uri="{FF2B5EF4-FFF2-40B4-BE49-F238E27FC236}">
                <a16:creationId xmlns="" xmlns:a16="http://schemas.microsoft.com/office/drawing/2014/main" id="{DA7177B4-A5C3-4686-8360-8F43E2AC0AFA}"/>
              </a:ext>
            </a:extLst>
          </p:cNvPr>
          <p:cNvSpPr/>
          <p:nvPr/>
        </p:nvSpPr>
        <p:spPr>
          <a:xfrm>
            <a:off x="1357570" y="3991459"/>
            <a:ext cx="6834214" cy="573664"/>
          </a:xfrm>
          <a:prstGeom prst="roundRect">
            <a:avLst/>
          </a:prstGeom>
          <a:noFill/>
          <a:scene3d>
            <a:camera prst="orthographicFront"/>
            <a:lightRig rig="flat" dir="t"/>
          </a:scene3d>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grpSp>
        <p:nvGrpSpPr>
          <p:cNvPr id="20" name="4 - Ομάδα">
            <a:extLst>
              <a:ext uri="{FF2B5EF4-FFF2-40B4-BE49-F238E27FC236}">
                <a16:creationId xmlns="" xmlns:a16="http://schemas.microsoft.com/office/drawing/2014/main" id="{89591CBB-CB52-44E2-89CE-27213B009E6B}"/>
              </a:ext>
            </a:extLst>
          </p:cNvPr>
          <p:cNvGrpSpPr/>
          <p:nvPr/>
        </p:nvGrpSpPr>
        <p:grpSpPr>
          <a:xfrm>
            <a:off x="1355068" y="4149080"/>
            <a:ext cx="6834214" cy="573664"/>
            <a:chOff x="0" y="49732"/>
            <a:chExt cx="6834214" cy="573664"/>
          </a:xfrm>
          <a:solidFill>
            <a:schemeClr val="accent1"/>
          </a:solidFill>
          <a:scene3d>
            <a:camera prst="orthographicFront"/>
            <a:lightRig rig="flat" dir="t"/>
          </a:scene3d>
        </p:grpSpPr>
        <p:sp>
          <p:nvSpPr>
            <p:cNvPr id="21" name="5 - Στρογγυλεμένο ορθογώνιο">
              <a:extLst>
                <a:ext uri="{FF2B5EF4-FFF2-40B4-BE49-F238E27FC236}">
                  <a16:creationId xmlns="" xmlns:a16="http://schemas.microsoft.com/office/drawing/2014/main" id="{B56D5299-1C48-4249-AD67-EF758F58BD0E}"/>
                </a:ext>
              </a:extLst>
            </p:cNvPr>
            <p:cNvSpPr/>
            <p:nvPr/>
          </p:nvSpPr>
          <p:spPr>
            <a:xfrm>
              <a:off x="0" y="49732"/>
              <a:ext cx="6834214" cy="573664"/>
            </a:xfrm>
            <a:prstGeom prst="roundRect">
              <a:avLst/>
            </a:prstGeom>
            <a:no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2" name="Στρογγυλεμένο ορθογώνιο 4">
              <a:extLst>
                <a:ext uri="{FF2B5EF4-FFF2-40B4-BE49-F238E27FC236}">
                  <a16:creationId xmlns="" xmlns:a16="http://schemas.microsoft.com/office/drawing/2014/main" id="{F9258780-9C98-4D29-B5D5-C0FEE1F88307}"/>
                </a:ext>
              </a:extLst>
            </p:cNvPr>
            <p:cNvSpPr/>
            <p:nvPr/>
          </p:nvSpPr>
          <p:spPr>
            <a:xfrm>
              <a:off x="28004" y="77736"/>
              <a:ext cx="6778206" cy="517656"/>
            </a:xfrm>
            <a:prstGeom prst="rect">
              <a:avLst/>
            </a:prstGeom>
            <a:noFill/>
            <a:ln>
              <a:solidFill>
                <a:schemeClr val="tx1"/>
              </a:solidFill>
            </a:ln>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defTabSz="1244600">
                <a:lnSpc>
                  <a:spcPct val="90000"/>
                </a:lnSpc>
                <a:spcAft>
                  <a:spcPct val="35000"/>
                </a:spcAft>
              </a:pPr>
              <a:r>
                <a:rPr lang="el-GR" b="1" dirty="0">
                  <a:solidFill>
                    <a:prstClr val="black"/>
                  </a:solidFill>
                  <a:effectLst>
                    <a:outerShdw blurRad="38100" dist="38100" dir="2700000" algn="tl">
                      <a:srgbClr val="000000">
                        <a:alpha val="43137"/>
                      </a:srgbClr>
                    </a:outerShdw>
                  </a:effectLst>
                </a:rPr>
                <a:t>Στην </a:t>
              </a:r>
              <a:r>
                <a:rPr lang="el-GR" b="1" dirty="0" smtClean="0">
                  <a:solidFill>
                    <a:prstClr val="black"/>
                  </a:solidFill>
                  <a:effectLst>
                    <a:outerShdw blurRad="38100" dist="38100" dir="2700000" algn="tl">
                      <a:srgbClr val="000000">
                        <a:alpha val="43137"/>
                      </a:srgbClr>
                    </a:outerShdw>
                  </a:effectLst>
                </a:rPr>
                <a:t>οικογένεια και τους φίλους </a:t>
              </a:r>
              <a:r>
                <a:rPr lang="el-GR" b="1" dirty="0">
                  <a:solidFill>
                    <a:prstClr val="black"/>
                  </a:solidFill>
                  <a:effectLst>
                    <a:outerShdw blurRad="38100" dist="38100" dir="2700000" algn="tl">
                      <a:srgbClr val="000000">
                        <a:alpha val="43137"/>
                      </a:srgbClr>
                    </a:outerShdw>
                  </a:effectLst>
                </a:rPr>
                <a:t>μου</a:t>
              </a:r>
              <a:endParaRPr lang="en-GB" b="1" dirty="0">
                <a:solidFill>
                  <a:prstClr val="black"/>
                </a:solidFill>
                <a:effectLst>
                  <a:outerShdw blurRad="38100" dist="38100" dir="2700000" algn="tl">
                    <a:srgbClr val="000000">
                      <a:alpha val="43137"/>
                    </a:srgbClr>
                  </a:outerShdw>
                </a:effectLst>
              </a:endParaRPr>
            </a:p>
          </p:txBody>
        </p:sp>
      </p:grpSp>
      <p:sp>
        <p:nvSpPr>
          <p:cNvPr id="24" name="Στρογγυλεμένο ορθογώνιο 4">
            <a:extLst>
              <a:ext uri="{FF2B5EF4-FFF2-40B4-BE49-F238E27FC236}">
                <a16:creationId xmlns="" xmlns:a16="http://schemas.microsoft.com/office/drawing/2014/main" id="{E72F8AFC-8822-4E4D-97BC-9B67A790AC0F}"/>
              </a:ext>
            </a:extLst>
          </p:cNvPr>
          <p:cNvSpPr/>
          <p:nvPr/>
        </p:nvSpPr>
        <p:spPr>
          <a:xfrm>
            <a:off x="1394194" y="3356992"/>
            <a:ext cx="6778206" cy="517656"/>
          </a:xfrm>
          <a:prstGeom prst="rect">
            <a:avLst/>
          </a:prstGeom>
          <a:no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defTabSz="1244600">
              <a:lnSpc>
                <a:spcPct val="90000"/>
              </a:lnSpc>
              <a:spcAft>
                <a:spcPct val="35000"/>
              </a:spcAft>
            </a:pPr>
            <a:r>
              <a:rPr lang="el-GR" b="1" dirty="0">
                <a:solidFill>
                  <a:prstClr val="black"/>
                </a:solidFill>
                <a:effectLst>
                  <a:outerShdw blurRad="38100" dist="38100" dir="2700000" algn="tl">
                    <a:srgbClr val="000000">
                      <a:alpha val="43137"/>
                    </a:srgbClr>
                  </a:outerShdw>
                </a:effectLst>
              </a:rPr>
              <a:t>Στους συμμετέχοντες στην έρευνα</a:t>
            </a:r>
            <a:endParaRPr lang="en-GB" b="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9688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fade">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5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2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620688"/>
            <a:ext cx="7776864" cy="576064"/>
          </a:xfrm>
        </p:spPr>
        <p:txBody>
          <a:bodyPr>
            <a:noAutofit/>
          </a:bodyPr>
          <a:lstStyle/>
          <a:p>
            <a:r>
              <a:rPr lang="el-GR" sz="3600" dirty="0" smtClean="0"/>
              <a:t>8. Συμπεράσματα (3/3)</a:t>
            </a:r>
            <a:endParaRPr lang="el-GR" sz="4000" b="1" dirty="0"/>
          </a:p>
        </p:txBody>
      </p:sp>
      <p:sp>
        <p:nvSpPr>
          <p:cNvPr id="4" name="9 - Ορθογώνιο"/>
          <p:cNvSpPr/>
          <p:nvPr/>
        </p:nvSpPr>
        <p:spPr>
          <a:xfrm>
            <a:off x="827584" y="1461552"/>
            <a:ext cx="7992888" cy="4862870"/>
          </a:xfrm>
          <a:prstGeom prst="rect">
            <a:avLst/>
          </a:prstGeom>
        </p:spPr>
        <p:txBody>
          <a:bodyPr wrap="square">
            <a:spAutoFit/>
          </a:bodyPr>
          <a:lstStyle/>
          <a:p>
            <a:r>
              <a:rPr lang="el-GR" b="1" u="sng" dirty="0" smtClean="0">
                <a:solidFill>
                  <a:srgbClr val="C00000"/>
                </a:solidFill>
              </a:rPr>
              <a:t>Προτάσεις για μελλοντική έρευνα</a:t>
            </a:r>
            <a:r>
              <a:rPr lang="el-GR" b="1" dirty="0" smtClean="0">
                <a:solidFill>
                  <a:srgbClr val="C00000"/>
                </a:solidFill>
              </a:rPr>
              <a:t>:</a:t>
            </a:r>
            <a:r>
              <a:rPr lang="el-GR" dirty="0" smtClean="0">
                <a:solidFill>
                  <a:prstClr val="black"/>
                </a:solidFill>
              </a:rPr>
              <a:t> </a:t>
            </a:r>
          </a:p>
          <a:p>
            <a:pPr marL="342900" indent="-342900">
              <a:buFont typeface="Wingdings" panose="05000000000000000000" pitchFamily="2" charset="2"/>
              <a:buChar char="v"/>
            </a:pPr>
            <a:r>
              <a:rPr lang="el-GR" sz="2200" dirty="0" smtClean="0">
                <a:solidFill>
                  <a:prstClr val="black"/>
                </a:solidFill>
              </a:rPr>
              <a:t>Το εκπαιδευτικό υλικό να εφαρμοστεί στην εκπαιδευτική πράξη στο πλαίσιο της τοπικής Ιστορίας, ως συμπληρωματικό υλικό </a:t>
            </a:r>
            <a:r>
              <a:rPr lang="el-GR" sz="2200" dirty="0" err="1" smtClean="0">
                <a:solidFill>
                  <a:prstClr val="black"/>
                </a:solidFill>
              </a:rPr>
              <a:t>ΕξΑΕ</a:t>
            </a:r>
            <a:r>
              <a:rPr lang="el-GR" sz="2200" dirty="0" smtClean="0">
                <a:solidFill>
                  <a:prstClr val="black"/>
                </a:solidFill>
              </a:rPr>
              <a:t>, το οποίο θα μελετηθεί από τους ίδιους τους μαθητές στο δικό τους χρόνο και χώρο.</a:t>
            </a:r>
          </a:p>
          <a:p>
            <a:pPr marL="342900" indent="-342900">
              <a:buFont typeface="Wingdings" panose="05000000000000000000" pitchFamily="2" charset="2"/>
              <a:buChar char="v"/>
            </a:pPr>
            <a:r>
              <a:rPr lang="el-GR" sz="2200" dirty="0" smtClean="0">
                <a:solidFill>
                  <a:prstClr val="black"/>
                </a:solidFill>
              </a:rPr>
              <a:t>Το εκπαιδευτικό υλικό να συνδυαστεί με μία εκπαιδευτική εκδρομή στο χώρο της Αρχαίας </a:t>
            </a:r>
            <a:r>
              <a:rPr lang="el-GR" sz="2200" dirty="0" err="1" smtClean="0">
                <a:solidFill>
                  <a:prstClr val="black"/>
                </a:solidFill>
              </a:rPr>
              <a:t>Λισσού</a:t>
            </a:r>
            <a:r>
              <a:rPr lang="el-GR" sz="2200" dirty="0" smtClean="0">
                <a:solidFill>
                  <a:prstClr val="black"/>
                </a:solidFill>
              </a:rPr>
              <a:t> ή </a:t>
            </a:r>
            <a:r>
              <a:rPr lang="el-GR" sz="2200" dirty="0" err="1" smtClean="0">
                <a:solidFill>
                  <a:prstClr val="black"/>
                </a:solidFill>
              </a:rPr>
              <a:t>Λισού</a:t>
            </a:r>
            <a:r>
              <a:rPr lang="el-GR" sz="2200" dirty="0" smtClean="0">
                <a:solidFill>
                  <a:prstClr val="black"/>
                </a:solidFill>
              </a:rPr>
              <a:t>, καθώς εμπεριέχει δραστηριότητες σε εφαρμογή επαυξημένης πραγματικότητας.</a:t>
            </a:r>
          </a:p>
          <a:p>
            <a:pPr marL="342900" indent="-342900">
              <a:buFont typeface="Wingdings" panose="05000000000000000000" pitchFamily="2" charset="2"/>
              <a:buChar char="v"/>
            </a:pPr>
            <a:r>
              <a:rPr lang="el-GR" sz="2200" dirty="0" smtClean="0">
                <a:solidFill>
                  <a:prstClr val="black"/>
                </a:solidFill>
              </a:rPr>
              <a:t>Να διερευνηθεί εκ νέου με μεγαλύτερο αριθμό συμμετεχόντων, από ειδικούς της </a:t>
            </a:r>
            <a:r>
              <a:rPr lang="el-GR" sz="2200" dirty="0" err="1" smtClean="0">
                <a:solidFill>
                  <a:prstClr val="black"/>
                </a:solidFill>
              </a:rPr>
              <a:t>ΕξΑΕ</a:t>
            </a:r>
            <a:r>
              <a:rPr lang="el-GR" sz="2200" dirty="0" smtClean="0">
                <a:solidFill>
                  <a:prstClr val="black"/>
                </a:solidFill>
              </a:rPr>
              <a:t> με βάση τα τρία ερευνητικά ερωτήματα της Α΄ φάσης, αλλά και από περισσότερους εκπαιδευτικούς Πρωτοβάθμιας Εκπαίδευσης με βάση τα δύο ερευνητικά ερωτήματα της Β΄ φάσης.</a:t>
            </a:r>
          </a:p>
        </p:txBody>
      </p:sp>
    </p:spTree>
    <p:extLst>
      <p:ext uri="{BB962C8B-B14F-4D97-AF65-F5344CB8AC3E}">
        <p14:creationId xmlns:p14="http://schemas.microsoft.com/office/powerpoint/2010/main" val="2886420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1412776"/>
            <a:ext cx="7632848" cy="584775"/>
          </a:xfrm>
          <a:prstGeom prst="rect">
            <a:avLst/>
          </a:prstGeom>
        </p:spPr>
        <p:txBody>
          <a:bodyPr wrap="square">
            <a:spAutoFit/>
          </a:bodyPr>
          <a:lstStyle/>
          <a:p>
            <a:r>
              <a:rPr lang="el-GR" sz="3200" dirty="0">
                <a:solidFill>
                  <a:srgbClr val="C00000"/>
                </a:solidFill>
              </a:rPr>
              <a:t>Σας ευχαριστώ για την προσοχή σας</a:t>
            </a:r>
          </a:p>
        </p:txBody>
      </p:sp>
      <p:pic>
        <p:nvPicPr>
          <p:cNvPr id="2"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512" y="2505075"/>
            <a:ext cx="2466975" cy="1847850"/>
          </a:xfrm>
          <a:prstGeom prst="rect">
            <a:avLst/>
          </a:prstGeom>
        </p:spPr>
      </p:pic>
    </p:spTree>
    <p:extLst>
      <p:ext uri="{BB962C8B-B14F-4D97-AF65-F5344CB8AC3E}">
        <p14:creationId xmlns:p14="http://schemas.microsoft.com/office/powerpoint/2010/main" val="102612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 </a:t>
            </a:r>
            <a:endParaRPr lang="el-GR" sz="3600" b="1" dirty="0"/>
          </a:p>
        </p:txBody>
      </p:sp>
      <p:sp>
        <p:nvSpPr>
          <p:cNvPr id="4" name="9 - Ορθογώνιο"/>
          <p:cNvSpPr/>
          <p:nvPr/>
        </p:nvSpPr>
        <p:spPr>
          <a:xfrm>
            <a:off x="827584" y="1556792"/>
            <a:ext cx="6840760" cy="584775"/>
          </a:xfrm>
          <a:prstGeom prst="rect">
            <a:avLst/>
          </a:prstGeom>
        </p:spPr>
        <p:txBody>
          <a:bodyPr wrap="square">
            <a:spAutoFit/>
          </a:bodyPr>
          <a:lstStyle/>
          <a:p>
            <a:endParaRPr lang="el-GR" sz="3200" dirty="0"/>
          </a:p>
        </p:txBody>
      </p:sp>
      <p:sp>
        <p:nvSpPr>
          <p:cNvPr id="5" name="Ορθογώνιο 4"/>
          <p:cNvSpPr/>
          <p:nvPr/>
        </p:nvSpPr>
        <p:spPr>
          <a:xfrm>
            <a:off x="1187624" y="1515556"/>
            <a:ext cx="7488832" cy="3785652"/>
          </a:xfrm>
          <a:prstGeom prst="rect">
            <a:avLst/>
          </a:prstGeom>
        </p:spPr>
        <p:txBody>
          <a:bodyPr wrap="square">
            <a:spAutoFit/>
          </a:bodyPr>
          <a:lstStyle/>
          <a:p>
            <a:pPr lvl="0"/>
            <a:r>
              <a:rPr lang="el-GR" dirty="0">
                <a:solidFill>
                  <a:prstClr val="black"/>
                </a:solidFill>
              </a:rPr>
              <a:t>Σκοπός Ερευνητικής Εργασίας:</a:t>
            </a:r>
          </a:p>
          <a:p>
            <a:pPr lvl="0"/>
            <a:r>
              <a:rPr lang="el-GR" dirty="0">
                <a:solidFill>
                  <a:prstClr val="black"/>
                </a:solidFill>
              </a:rPr>
              <a:t>Ο </a:t>
            </a:r>
            <a:r>
              <a:rPr lang="el-GR" dirty="0">
                <a:solidFill>
                  <a:srgbClr val="C00000"/>
                </a:solidFill>
                <a:effectLst>
                  <a:outerShdw blurRad="38100" dist="38100" dir="2700000" algn="tl">
                    <a:srgbClr val="000000">
                      <a:alpha val="43137"/>
                    </a:srgbClr>
                  </a:outerShdw>
                </a:effectLst>
              </a:rPr>
              <a:t>σχεδιασμός</a:t>
            </a:r>
            <a:r>
              <a:rPr lang="el-GR" dirty="0">
                <a:solidFill>
                  <a:prstClr val="black"/>
                </a:solidFill>
              </a:rPr>
              <a:t>, η </a:t>
            </a:r>
            <a:r>
              <a:rPr lang="el-GR" dirty="0">
                <a:solidFill>
                  <a:srgbClr val="C00000"/>
                </a:solidFill>
                <a:effectLst>
                  <a:outerShdw blurRad="38100" dist="38100" dir="2700000" algn="tl">
                    <a:srgbClr val="000000">
                      <a:alpha val="43137"/>
                    </a:srgbClr>
                  </a:outerShdw>
                </a:effectLst>
              </a:rPr>
              <a:t>υλοποίηση</a:t>
            </a:r>
            <a:r>
              <a:rPr lang="el-GR" dirty="0">
                <a:solidFill>
                  <a:prstClr val="black"/>
                </a:solidFill>
                <a:effectLst>
                  <a:outerShdw blurRad="38100" dist="38100" dir="2700000" algn="tl">
                    <a:srgbClr val="000000">
                      <a:alpha val="43137"/>
                    </a:srgbClr>
                  </a:outerShdw>
                </a:effectLst>
              </a:rPr>
              <a:t> </a:t>
            </a:r>
            <a:r>
              <a:rPr lang="el-GR" dirty="0">
                <a:solidFill>
                  <a:prstClr val="black"/>
                </a:solidFill>
              </a:rPr>
              <a:t>και η </a:t>
            </a:r>
            <a:r>
              <a:rPr lang="el-GR" dirty="0">
                <a:solidFill>
                  <a:srgbClr val="C00000"/>
                </a:solidFill>
                <a:effectLst>
                  <a:outerShdw blurRad="38100" dist="38100" dir="2700000" algn="tl">
                    <a:srgbClr val="000000">
                      <a:alpha val="43137"/>
                    </a:srgbClr>
                  </a:outerShdw>
                </a:effectLst>
              </a:rPr>
              <a:t>αποτίμηση</a:t>
            </a:r>
            <a:r>
              <a:rPr lang="el-GR" dirty="0">
                <a:solidFill>
                  <a:prstClr val="black"/>
                </a:solidFill>
                <a:effectLst>
                  <a:outerShdw blurRad="38100" dist="38100" dir="2700000" algn="tl">
                    <a:srgbClr val="000000">
                      <a:alpha val="43137"/>
                    </a:srgbClr>
                  </a:outerShdw>
                </a:effectLst>
              </a:rPr>
              <a:t> </a:t>
            </a:r>
            <a:r>
              <a:rPr lang="el-GR" dirty="0" err="1">
                <a:solidFill>
                  <a:prstClr val="black"/>
                </a:solidFill>
              </a:rPr>
              <a:t>διαδραστικού</a:t>
            </a:r>
            <a:r>
              <a:rPr lang="el-GR" dirty="0">
                <a:solidFill>
                  <a:prstClr val="black"/>
                </a:solidFill>
              </a:rPr>
              <a:t> εκπαιδευτικού υλικού για μαθητές Πρωτοβάθμιας Εκπαίδευσης, με βάση τη μεθοδολογία της </a:t>
            </a:r>
            <a:r>
              <a:rPr lang="el-GR" dirty="0">
                <a:solidFill>
                  <a:srgbClr val="5B9BD5">
                    <a:lumMod val="50000"/>
                  </a:srgbClr>
                </a:solidFill>
                <a:effectLst>
                  <a:outerShdw blurRad="38100" dist="38100" dir="2700000" algn="tl">
                    <a:srgbClr val="000000">
                      <a:alpha val="43137"/>
                    </a:srgbClr>
                  </a:outerShdw>
                </a:effectLst>
              </a:rPr>
              <a:t>Εξ Αποστάσεως Εκπαίδευσης</a:t>
            </a:r>
            <a:r>
              <a:rPr lang="el-GR" dirty="0">
                <a:solidFill>
                  <a:srgbClr val="5B9BD5">
                    <a:lumMod val="50000"/>
                  </a:srgbClr>
                </a:solidFill>
              </a:rPr>
              <a:t> </a:t>
            </a:r>
            <a:r>
              <a:rPr lang="el-GR" dirty="0">
                <a:solidFill>
                  <a:prstClr val="black"/>
                </a:solidFill>
              </a:rPr>
              <a:t>και τις αρχές σχεδιασμού ΕΥ που έχουν προταθεί από τους θεωρητικούς του πεδίου, </a:t>
            </a:r>
          </a:p>
          <a:p>
            <a:pPr lvl="0"/>
            <a:r>
              <a:rPr lang="el-GR" dirty="0">
                <a:solidFill>
                  <a:prstClr val="black"/>
                </a:solidFill>
              </a:rPr>
              <a:t>με τη χρήση </a:t>
            </a:r>
            <a:r>
              <a:rPr lang="el-GR" dirty="0" err="1">
                <a:solidFill>
                  <a:srgbClr val="00B050"/>
                </a:solidFill>
                <a:effectLst>
                  <a:outerShdw blurRad="38100" dist="38100" dir="2700000" algn="tl">
                    <a:srgbClr val="000000">
                      <a:alpha val="43137"/>
                    </a:srgbClr>
                  </a:outerShdw>
                </a:effectLst>
              </a:rPr>
              <a:t>διαδραστικού</a:t>
            </a:r>
            <a:r>
              <a:rPr lang="el-GR" dirty="0">
                <a:solidFill>
                  <a:srgbClr val="00B050"/>
                </a:solidFill>
                <a:effectLst>
                  <a:outerShdw blurRad="38100" dist="38100" dir="2700000" algn="tl">
                    <a:srgbClr val="000000">
                      <a:alpha val="43137"/>
                    </a:srgbClr>
                  </a:outerShdw>
                </a:effectLst>
              </a:rPr>
              <a:t> εκπαιδευτικού υλικού </a:t>
            </a:r>
            <a:r>
              <a:rPr lang="el-GR" dirty="0">
                <a:solidFill>
                  <a:prstClr val="black"/>
                </a:solidFill>
              </a:rPr>
              <a:t>και</a:t>
            </a:r>
            <a:r>
              <a:rPr lang="el-GR" dirty="0">
                <a:solidFill>
                  <a:prstClr val="black"/>
                </a:solidFill>
                <a:effectLst>
                  <a:outerShdw blurRad="38100" dist="38100" dir="2700000" algn="tl">
                    <a:srgbClr val="000000">
                      <a:alpha val="43137"/>
                    </a:srgbClr>
                  </a:outerShdw>
                </a:effectLst>
              </a:rPr>
              <a:t> </a:t>
            </a:r>
            <a:r>
              <a:rPr lang="el-GR" dirty="0">
                <a:solidFill>
                  <a:srgbClr val="00B050"/>
                </a:solidFill>
                <a:effectLst>
                  <a:outerShdw blurRad="38100" dist="38100" dir="2700000" algn="tl">
                    <a:srgbClr val="000000">
                      <a:alpha val="43137"/>
                    </a:srgbClr>
                  </a:outerShdw>
                </a:effectLst>
              </a:rPr>
              <a:t>εφαρμογών επαυξημένης πραγματικότητας</a:t>
            </a:r>
            <a:r>
              <a:rPr lang="el-GR" dirty="0">
                <a:solidFill>
                  <a:prstClr val="black"/>
                </a:solidFill>
              </a:rPr>
              <a:t>,</a:t>
            </a:r>
            <a:r>
              <a:rPr lang="el-GR" dirty="0">
                <a:solidFill>
                  <a:srgbClr val="FFC000">
                    <a:lumMod val="75000"/>
                  </a:srgbClr>
                </a:solidFill>
              </a:rPr>
              <a:t> </a:t>
            </a:r>
            <a:r>
              <a:rPr lang="el-GR" dirty="0">
                <a:solidFill>
                  <a:prstClr val="black"/>
                </a:solidFill>
              </a:rPr>
              <a:t>στο πλαίσιο της </a:t>
            </a:r>
            <a:r>
              <a:rPr lang="el-GR" dirty="0" smtClean="0">
                <a:solidFill>
                  <a:prstClr val="black"/>
                </a:solidFill>
              </a:rPr>
              <a:t>Τοπικής Ιστορίας </a:t>
            </a:r>
            <a:r>
              <a:rPr lang="el-GR" dirty="0">
                <a:solidFill>
                  <a:prstClr val="black"/>
                </a:solidFill>
              </a:rPr>
              <a:t>στο Δημοτικό Σχολείο </a:t>
            </a:r>
            <a:r>
              <a:rPr lang="el-GR" dirty="0" smtClean="0">
                <a:solidFill>
                  <a:prstClr val="black"/>
                </a:solidFill>
              </a:rPr>
              <a:t>αναλύοντας την αρχαία </a:t>
            </a:r>
            <a:r>
              <a:rPr lang="el-GR" dirty="0" err="1" smtClean="0">
                <a:solidFill>
                  <a:prstClr val="black"/>
                </a:solidFill>
              </a:rPr>
              <a:t>Λισσό</a:t>
            </a:r>
            <a:r>
              <a:rPr lang="el-GR" dirty="0" smtClean="0">
                <a:solidFill>
                  <a:prstClr val="black"/>
                </a:solidFill>
              </a:rPr>
              <a:t> ή </a:t>
            </a:r>
            <a:r>
              <a:rPr lang="el-GR" dirty="0" err="1" smtClean="0">
                <a:solidFill>
                  <a:prstClr val="black"/>
                </a:solidFill>
              </a:rPr>
              <a:t>Λισό</a:t>
            </a:r>
            <a:r>
              <a:rPr lang="el-GR" dirty="0" smtClean="0">
                <a:solidFill>
                  <a:prstClr val="black"/>
                </a:solidFill>
              </a:rPr>
              <a:t>.</a:t>
            </a:r>
            <a:endParaRPr lang="el-GR" dirty="0">
              <a:solidFill>
                <a:prstClr val="black"/>
              </a:solidFill>
            </a:endParaRPr>
          </a:p>
        </p:txBody>
      </p:sp>
    </p:spTree>
    <p:extLst>
      <p:ext uri="{BB962C8B-B14F-4D97-AF65-F5344CB8AC3E}">
        <p14:creationId xmlns:p14="http://schemas.microsoft.com/office/powerpoint/2010/main" val="67264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3" name="TextBox 2"/>
          <p:cNvSpPr txBox="1"/>
          <p:nvPr/>
        </p:nvSpPr>
        <p:spPr>
          <a:xfrm>
            <a:off x="1043608" y="1637060"/>
            <a:ext cx="7416824" cy="4031873"/>
          </a:xfrm>
          <a:prstGeom prst="rect">
            <a:avLst/>
          </a:prstGeom>
          <a:noFill/>
        </p:spPr>
        <p:txBody>
          <a:bodyPr wrap="square" rtlCol="0">
            <a:spAutoFit/>
          </a:bodyPr>
          <a:lstStyle/>
          <a:p>
            <a:r>
              <a:rPr lang="el-GR" b="1" u="sng" dirty="0" smtClean="0">
                <a:solidFill>
                  <a:srgbClr val="C00000"/>
                </a:solidFill>
              </a:rPr>
              <a:t>Εκπαιδευτική</a:t>
            </a:r>
            <a:r>
              <a:rPr lang="el-GR" b="1" dirty="0" smtClean="0">
                <a:solidFill>
                  <a:srgbClr val="C00000"/>
                </a:solidFill>
              </a:rPr>
              <a:t>: </a:t>
            </a:r>
            <a:r>
              <a:rPr lang="el-GR" sz="2000" dirty="0" smtClean="0"/>
              <a:t>Δημιουργία συμπληρωματικού εκπαιδευτικού υλικού με τη μεθοδολογία της </a:t>
            </a:r>
            <a:r>
              <a:rPr lang="el-GR" sz="2000" dirty="0" err="1" smtClean="0"/>
              <a:t>ΕξΑΕ</a:t>
            </a:r>
            <a:r>
              <a:rPr lang="el-GR" sz="2000" dirty="0" smtClean="0"/>
              <a:t>, για ένα μάθημα το οποίο διδάσκεται κυρίως δασκαλοκεντρικά.</a:t>
            </a:r>
          </a:p>
          <a:p>
            <a:endParaRPr lang="el-GR" sz="2000" b="1" u="sng" dirty="0">
              <a:solidFill>
                <a:srgbClr val="C00000"/>
              </a:solidFill>
            </a:endParaRPr>
          </a:p>
          <a:p>
            <a:r>
              <a:rPr lang="el-GR" b="1" u="sng" dirty="0" smtClean="0">
                <a:solidFill>
                  <a:schemeClr val="accent6">
                    <a:lumMod val="50000"/>
                  </a:schemeClr>
                </a:solidFill>
              </a:rPr>
              <a:t>Ερευνητική</a:t>
            </a:r>
            <a:r>
              <a:rPr lang="el-GR" b="1" dirty="0" smtClean="0">
                <a:solidFill>
                  <a:schemeClr val="accent6">
                    <a:lumMod val="50000"/>
                  </a:schemeClr>
                </a:solidFill>
              </a:rPr>
              <a:t>: </a:t>
            </a:r>
            <a:r>
              <a:rPr lang="el-GR" sz="2000" dirty="0" smtClean="0"/>
              <a:t>Εμπλουτισμός της ερευνητικής βιβλιογραφίας για το εκπαιδευτικό υλικό στα </a:t>
            </a:r>
            <a:r>
              <a:rPr lang="en-US" sz="2000" dirty="0" smtClean="0"/>
              <a:t>e-learning</a:t>
            </a:r>
            <a:r>
              <a:rPr lang="el-GR" sz="2000" dirty="0" smtClean="0"/>
              <a:t> περιβάλλοντα.</a:t>
            </a:r>
          </a:p>
          <a:p>
            <a:endParaRPr lang="el-GR" sz="2000" b="1" u="sng" dirty="0">
              <a:solidFill>
                <a:srgbClr val="0070C0"/>
              </a:solidFill>
            </a:endParaRPr>
          </a:p>
          <a:p>
            <a:r>
              <a:rPr lang="el-GR" b="1" u="sng" dirty="0" smtClean="0">
                <a:solidFill>
                  <a:schemeClr val="accent5">
                    <a:lumMod val="50000"/>
                  </a:schemeClr>
                </a:solidFill>
              </a:rPr>
              <a:t>Κοινωνική</a:t>
            </a:r>
            <a:r>
              <a:rPr lang="el-GR" b="1" dirty="0" smtClean="0">
                <a:solidFill>
                  <a:schemeClr val="accent5">
                    <a:lumMod val="50000"/>
                  </a:schemeClr>
                </a:solidFill>
              </a:rPr>
              <a:t>: </a:t>
            </a:r>
            <a:endParaRPr lang="el-GR" sz="2000" b="1" dirty="0" smtClean="0">
              <a:solidFill>
                <a:schemeClr val="accent5">
                  <a:lumMod val="50000"/>
                </a:schemeClr>
              </a:solidFill>
            </a:endParaRPr>
          </a:p>
          <a:p>
            <a:pPr marL="342900" indent="-342900">
              <a:buFont typeface="Arial" panose="020B0604020202020204" pitchFamily="34" charset="0"/>
              <a:buChar char="•"/>
            </a:pPr>
            <a:r>
              <a:rPr lang="el-GR" sz="2000" dirty="0" smtClean="0"/>
              <a:t>Εκσυγχρονισμός του εκπαιδευτικού υλικού συστήματος</a:t>
            </a:r>
          </a:p>
          <a:p>
            <a:pPr marL="342900" indent="-342900">
              <a:buFont typeface="Arial" panose="020B0604020202020204" pitchFamily="34" charset="0"/>
              <a:buChar char="•"/>
            </a:pPr>
            <a:r>
              <a:rPr lang="el-GR" sz="2000" dirty="0" smtClean="0"/>
              <a:t>Αξιοποίηση εκπαιδευτικού υλικού με στόχο την μάθηση της τοπικής Ιστορίας</a:t>
            </a:r>
          </a:p>
          <a:p>
            <a:pPr marL="342900" indent="-342900">
              <a:buFont typeface="Arial" panose="020B0604020202020204" pitchFamily="34" charset="0"/>
              <a:buChar char="•"/>
            </a:pPr>
            <a:r>
              <a:rPr lang="el-GR" sz="2000" dirty="0" smtClean="0"/>
              <a:t>Γνωριμία με νέους τρόπους μάθησης.</a:t>
            </a:r>
            <a:endParaRPr lang="el-GR" dirty="0"/>
          </a:p>
        </p:txBody>
      </p:sp>
    </p:spTree>
    <p:extLst>
      <p:ext uri="{BB962C8B-B14F-4D97-AF65-F5344CB8AC3E}">
        <p14:creationId xmlns:p14="http://schemas.microsoft.com/office/powerpoint/2010/main" val="279099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Ερωτήματα </a:t>
            </a:r>
            <a:endParaRPr lang="el-GR" sz="4000" b="1" dirty="0"/>
          </a:p>
        </p:txBody>
      </p:sp>
      <p:sp>
        <p:nvSpPr>
          <p:cNvPr id="4" name="9 - Ορθογώνιο"/>
          <p:cNvSpPr/>
          <p:nvPr/>
        </p:nvSpPr>
        <p:spPr>
          <a:xfrm>
            <a:off x="827584" y="1556792"/>
            <a:ext cx="7632848" cy="4708981"/>
          </a:xfrm>
          <a:prstGeom prst="rect">
            <a:avLst/>
          </a:prstGeom>
        </p:spPr>
        <p:txBody>
          <a:bodyPr wrap="square">
            <a:spAutoFit/>
          </a:bodyPr>
          <a:lstStyle/>
          <a:p>
            <a:r>
              <a:rPr lang="el-GR" sz="2000" b="1" u="sng" dirty="0" smtClean="0">
                <a:solidFill>
                  <a:srgbClr val="C00000"/>
                </a:solidFill>
              </a:rPr>
              <a:t>Α’ φάση</a:t>
            </a:r>
            <a:r>
              <a:rPr lang="el-GR" sz="2000" b="1" dirty="0" smtClean="0">
                <a:solidFill>
                  <a:srgbClr val="C00000"/>
                </a:solidFill>
              </a:rPr>
              <a:t>: </a:t>
            </a:r>
            <a:r>
              <a:rPr lang="el-GR" sz="2000" dirty="0" smtClean="0"/>
              <a:t>Η αξιολόγηση των </a:t>
            </a:r>
            <a:r>
              <a:rPr lang="el-GR" sz="2000" u="sng" dirty="0" smtClean="0"/>
              <a:t>ειδικών της </a:t>
            </a:r>
            <a:r>
              <a:rPr lang="el-GR" sz="2000" u="sng" dirty="0" err="1" smtClean="0"/>
              <a:t>ΕξΑΕ</a:t>
            </a:r>
            <a:r>
              <a:rPr lang="el-GR" sz="2000" dirty="0"/>
              <a:t> </a:t>
            </a:r>
            <a:r>
              <a:rPr lang="el-GR" sz="2000" dirty="0" smtClean="0"/>
              <a:t>στηρίχθηκε:</a:t>
            </a:r>
          </a:p>
          <a:p>
            <a:pPr marL="457200" indent="-457200">
              <a:buFont typeface="+mj-lt"/>
              <a:buAutoNum type="arabicPeriod"/>
            </a:pPr>
            <a:r>
              <a:rPr lang="el-GR" sz="2000" dirty="0" smtClean="0"/>
              <a:t>Το εκπαιδευτικό υλικό διέπεται από τις αρχές και τη μεθοδολογία της </a:t>
            </a:r>
            <a:r>
              <a:rPr lang="el-GR" sz="2000" dirty="0" err="1" smtClean="0"/>
              <a:t>ΕξΑΕ</a:t>
            </a:r>
            <a:r>
              <a:rPr lang="el-GR" sz="2000" dirty="0" smtClean="0"/>
              <a:t>;</a:t>
            </a:r>
          </a:p>
          <a:p>
            <a:pPr marL="457200" indent="-457200">
              <a:buFont typeface="+mj-lt"/>
              <a:buAutoNum type="arabicPeriod"/>
            </a:pPr>
            <a:r>
              <a:rPr lang="el-GR" sz="2000" dirty="0" smtClean="0"/>
              <a:t>Το εκπαιδευτικό υλικό έχει δημιουργηθεί σύμφωνα με τις αρχές της </a:t>
            </a:r>
            <a:r>
              <a:rPr lang="el-GR" sz="2000" dirty="0" err="1" smtClean="0"/>
              <a:t>Πολυμεσικής</a:t>
            </a:r>
            <a:r>
              <a:rPr lang="el-GR" sz="2000" dirty="0" smtClean="0"/>
              <a:t> Μάθησης;</a:t>
            </a:r>
          </a:p>
          <a:p>
            <a:pPr marL="457200" indent="-457200">
              <a:buFont typeface="+mj-lt"/>
              <a:buAutoNum type="arabicPeriod"/>
            </a:pPr>
            <a:r>
              <a:rPr lang="el-GR" sz="2000" dirty="0" smtClean="0"/>
              <a:t>Ποια αξιολογούνται ως θετικά στοιχεία και ποια ως στοιχεία προς βελτίωση στο εκπαιδευτικό υλικό;</a:t>
            </a:r>
          </a:p>
          <a:p>
            <a:pPr marL="457200" indent="-457200">
              <a:buFont typeface="+mj-lt"/>
              <a:buAutoNum type="arabicPeriod"/>
            </a:pPr>
            <a:endParaRPr lang="el-GR" sz="2000" dirty="0"/>
          </a:p>
          <a:p>
            <a:r>
              <a:rPr lang="el-GR" sz="2000" b="1" u="sng" dirty="0" smtClean="0">
                <a:solidFill>
                  <a:srgbClr val="C00000"/>
                </a:solidFill>
              </a:rPr>
              <a:t>Β’ φάση</a:t>
            </a:r>
            <a:r>
              <a:rPr lang="el-GR" sz="2000" b="1" dirty="0" smtClean="0">
                <a:solidFill>
                  <a:srgbClr val="C00000"/>
                </a:solidFill>
              </a:rPr>
              <a:t>: </a:t>
            </a:r>
            <a:r>
              <a:rPr lang="el-GR" sz="2000" dirty="0" smtClean="0"/>
              <a:t>Η αξιολόγηση των </a:t>
            </a:r>
            <a:r>
              <a:rPr lang="el-GR" sz="2000" u="sng" dirty="0" smtClean="0"/>
              <a:t>εκπαιδευτικών της Πρωτοβάθμιας Εκπαίδευσης</a:t>
            </a:r>
            <a:r>
              <a:rPr lang="el-GR" sz="2000" dirty="0" smtClean="0"/>
              <a:t> στηρίχθηκε:</a:t>
            </a:r>
          </a:p>
          <a:p>
            <a:pPr marL="457200" indent="-457200">
              <a:buFont typeface="+mj-lt"/>
              <a:buAutoNum type="arabicPeriod"/>
            </a:pPr>
            <a:r>
              <a:rPr lang="el-GR" sz="2000" dirty="0" smtClean="0"/>
              <a:t>Κατά πόσο το εκπαιδευτικό υλικό κρίνεται κατάλληλο να αξιοποιηθεί στην εκπαιδευτική πράξη στο πλαίσιο της Τοπικής Ιστορίας;</a:t>
            </a:r>
          </a:p>
          <a:p>
            <a:pPr marL="457200" indent="-457200">
              <a:buFont typeface="+mj-lt"/>
              <a:buAutoNum type="arabicPeriod"/>
            </a:pPr>
            <a:r>
              <a:rPr lang="el-GR" sz="2000" dirty="0" smtClean="0"/>
              <a:t>Ποια αξιολογούνται ως θετικά στοιχεία και ποια ως στοιχεία προς βελτίωση στο εκπαιδευτικό υλικό;</a:t>
            </a:r>
          </a:p>
        </p:txBody>
      </p:sp>
    </p:spTree>
    <p:extLst>
      <p:ext uri="{BB962C8B-B14F-4D97-AF65-F5344CB8AC3E}">
        <p14:creationId xmlns:p14="http://schemas.microsoft.com/office/powerpoint/2010/main" val="153892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εργασίας </a:t>
            </a:r>
            <a:endParaRPr lang="el-GR" sz="3600" b="1" dirty="0"/>
          </a:p>
        </p:txBody>
      </p:sp>
      <p:sp>
        <p:nvSpPr>
          <p:cNvPr id="4" name="9 - Ορθογώνιο"/>
          <p:cNvSpPr/>
          <p:nvPr/>
        </p:nvSpPr>
        <p:spPr>
          <a:xfrm>
            <a:off x="827584" y="1556792"/>
            <a:ext cx="6840760" cy="954107"/>
          </a:xfrm>
          <a:prstGeom prst="rect">
            <a:avLst/>
          </a:prstGeom>
        </p:spPr>
        <p:txBody>
          <a:bodyPr wrap="square">
            <a:spAutoFit/>
          </a:bodyPr>
          <a:lstStyle/>
          <a:p>
            <a:endParaRPr lang="el-GR" dirty="0"/>
          </a:p>
          <a:p>
            <a:endParaRPr lang="el-GR" sz="3200" dirty="0"/>
          </a:p>
        </p:txBody>
      </p:sp>
      <p:sp>
        <p:nvSpPr>
          <p:cNvPr id="5" name="TextBox 4"/>
          <p:cNvSpPr txBox="1"/>
          <p:nvPr/>
        </p:nvSpPr>
        <p:spPr>
          <a:xfrm>
            <a:off x="827584" y="1200809"/>
            <a:ext cx="7704856" cy="5324535"/>
          </a:xfrm>
          <a:prstGeom prst="rect">
            <a:avLst/>
          </a:prstGeom>
          <a:noFill/>
        </p:spPr>
        <p:txBody>
          <a:bodyPr wrap="square" rtlCol="0">
            <a:spAutoFit/>
          </a:bodyPr>
          <a:lstStyle/>
          <a:p>
            <a:pPr marL="457200" indent="-457200">
              <a:buAutoNum type="arabicPeriod"/>
            </a:pPr>
            <a:r>
              <a:rPr lang="el-GR" sz="2000" b="1" u="sng" dirty="0" smtClean="0">
                <a:solidFill>
                  <a:srgbClr val="C00000"/>
                </a:solidFill>
              </a:rPr>
              <a:t>Εισαγωγή</a:t>
            </a:r>
            <a:r>
              <a:rPr lang="el-GR" sz="2000" b="1" dirty="0" smtClean="0">
                <a:solidFill>
                  <a:srgbClr val="C00000"/>
                </a:solidFill>
              </a:rPr>
              <a:t>: </a:t>
            </a:r>
            <a:r>
              <a:rPr lang="el-GR" sz="2000" dirty="0" smtClean="0"/>
              <a:t>Παρουσίαση δομής εργασίας</a:t>
            </a:r>
          </a:p>
          <a:p>
            <a:pPr marL="457200" indent="-457200">
              <a:buFont typeface="+mj-lt"/>
              <a:buAutoNum type="arabicPeriod"/>
            </a:pPr>
            <a:r>
              <a:rPr lang="el-GR" sz="2000" b="1" u="sng" dirty="0" smtClean="0">
                <a:solidFill>
                  <a:srgbClr val="C00000"/>
                </a:solidFill>
              </a:rPr>
              <a:t>Εννοιολογικό πλαίσιο</a:t>
            </a:r>
            <a:r>
              <a:rPr lang="el-GR" sz="2000" b="1" dirty="0" smtClean="0">
                <a:solidFill>
                  <a:srgbClr val="C00000"/>
                </a:solidFill>
              </a:rPr>
              <a:t>: </a:t>
            </a:r>
            <a:endParaRPr lang="el-GR" sz="2000" dirty="0" smtClean="0">
              <a:solidFill>
                <a:srgbClr val="C00000"/>
              </a:solidFill>
            </a:endParaRPr>
          </a:p>
          <a:p>
            <a:pPr marL="457200" indent="-457200">
              <a:buFont typeface="Arial" panose="020B0604020202020204" pitchFamily="34" charset="0"/>
              <a:buChar char="•"/>
            </a:pPr>
            <a:r>
              <a:rPr lang="el-GR" sz="2000" dirty="0" smtClean="0"/>
              <a:t>Θεωρητικό πλαίσιο </a:t>
            </a:r>
            <a:r>
              <a:rPr lang="el-GR" sz="2000" dirty="0" err="1" smtClean="0"/>
              <a:t>ΕξΑΕ</a:t>
            </a:r>
            <a:r>
              <a:rPr lang="el-GR" sz="2000" dirty="0" smtClean="0"/>
              <a:t> και σχολικής </a:t>
            </a:r>
            <a:r>
              <a:rPr lang="el-GR" sz="2000" dirty="0" err="1" smtClean="0"/>
              <a:t>ΕξΑΕ</a:t>
            </a:r>
            <a:endParaRPr lang="el-GR" sz="2000" dirty="0" smtClean="0"/>
          </a:p>
          <a:p>
            <a:pPr marL="457200" indent="-457200">
              <a:buFont typeface="Arial" panose="020B0604020202020204" pitchFamily="34" charset="0"/>
              <a:buChar char="•"/>
            </a:pPr>
            <a:r>
              <a:rPr lang="el-GR" sz="2000" dirty="0" smtClean="0"/>
              <a:t>Εκπαίδευση Τοπικής Ιστορίας στο δημοτικό σχολείο</a:t>
            </a:r>
          </a:p>
          <a:p>
            <a:pPr marL="457200" indent="-457200">
              <a:buAutoNum type="arabicPeriod" startAt="3"/>
            </a:pPr>
            <a:r>
              <a:rPr lang="el-GR" sz="2000" b="1" u="sng" dirty="0" smtClean="0">
                <a:solidFill>
                  <a:srgbClr val="C00000"/>
                </a:solidFill>
              </a:rPr>
              <a:t>Μεθοδολογία σχεδιασμού εκπαιδευτικού υλικού</a:t>
            </a:r>
            <a:r>
              <a:rPr lang="el-GR" sz="2000" b="1" dirty="0" smtClean="0">
                <a:solidFill>
                  <a:srgbClr val="C00000"/>
                </a:solidFill>
              </a:rPr>
              <a:t>:</a:t>
            </a:r>
            <a:r>
              <a:rPr lang="el-GR" sz="2000" dirty="0" smtClean="0">
                <a:solidFill>
                  <a:srgbClr val="C00000"/>
                </a:solidFill>
              </a:rPr>
              <a:t> </a:t>
            </a:r>
            <a:endParaRPr lang="el-GR" sz="2000" dirty="0" smtClean="0"/>
          </a:p>
          <a:p>
            <a:pPr marL="457200" indent="-457200">
              <a:buFont typeface="Arial" panose="020B0604020202020204" pitchFamily="34" charset="0"/>
              <a:buChar char="•"/>
            </a:pPr>
            <a:r>
              <a:rPr lang="el-GR" sz="2000" dirty="0" smtClean="0"/>
              <a:t>Σκοπός σχεδιασμού του εκπαιδευτικού υλικού</a:t>
            </a:r>
          </a:p>
          <a:p>
            <a:pPr marL="457200" indent="-457200">
              <a:buFont typeface="Arial" panose="020B0604020202020204" pitchFamily="34" charset="0"/>
              <a:buChar char="•"/>
            </a:pPr>
            <a:r>
              <a:rPr lang="el-GR" sz="2000" dirty="0" smtClean="0"/>
              <a:t>Εφαρμογές ανάπτυξης του εκπαιδευτικού υλικού</a:t>
            </a:r>
          </a:p>
          <a:p>
            <a:pPr marL="457200" indent="-457200">
              <a:buFont typeface="Arial" panose="020B0604020202020204" pitchFamily="34" charset="0"/>
              <a:buChar char="•"/>
            </a:pPr>
            <a:r>
              <a:rPr lang="el-GR" sz="2000" dirty="0" smtClean="0"/>
              <a:t>Δομή του εκπαιδευτικού υλικού</a:t>
            </a:r>
          </a:p>
          <a:p>
            <a:pPr marL="457200" indent="-457200">
              <a:buAutoNum type="arabicPeriod" startAt="4"/>
            </a:pPr>
            <a:r>
              <a:rPr lang="el-GR" sz="2000" b="1" u="sng" dirty="0" smtClean="0">
                <a:solidFill>
                  <a:srgbClr val="C00000"/>
                </a:solidFill>
              </a:rPr>
              <a:t>Μεθοδολογία έρευνας</a:t>
            </a:r>
            <a:r>
              <a:rPr lang="el-GR" sz="2000" b="1" dirty="0" smtClean="0">
                <a:solidFill>
                  <a:srgbClr val="C00000"/>
                </a:solidFill>
              </a:rPr>
              <a:t>: </a:t>
            </a:r>
            <a:endParaRPr lang="el-GR" sz="2000" dirty="0" smtClean="0">
              <a:solidFill>
                <a:srgbClr val="C00000"/>
              </a:solidFill>
            </a:endParaRPr>
          </a:p>
          <a:p>
            <a:pPr marL="457200" indent="-457200">
              <a:buFont typeface="Arial" panose="020B0604020202020204" pitchFamily="34" charset="0"/>
              <a:buChar char="•"/>
            </a:pPr>
            <a:r>
              <a:rPr lang="el-GR" sz="2000" dirty="0"/>
              <a:t>Σ</a:t>
            </a:r>
            <a:r>
              <a:rPr lang="el-GR" sz="2000" dirty="0" smtClean="0"/>
              <a:t>κοπός, στόχοι, ερευνητικά ερωτήματα και μεθοδολογική προσέγγιση έρευνας</a:t>
            </a:r>
          </a:p>
          <a:p>
            <a:pPr marL="457200" indent="-457200">
              <a:buFont typeface="Arial" panose="020B0604020202020204" pitchFamily="34" charset="0"/>
              <a:buChar char="•"/>
            </a:pPr>
            <a:r>
              <a:rPr lang="el-GR" sz="2000" dirty="0" smtClean="0"/>
              <a:t>Αξιοπιστία, εγκυρότητα ερωτηματολογίου</a:t>
            </a:r>
          </a:p>
          <a:p>
            <a:pPr marL="457200" indent="-457200">
              <a:buAutoNum type="arabicPeriod" startAt="5"/>
            </a:pPr>
            <a:r>
              <a:rPr lang="el-GR" sz="2000" b="1" u="sng" dirty="0" smtClean="0">
                <a:solidFill>
                  <a:srgbClr val="C00000"/>
                </a:solidFill>
              </a:rPr>
              <a:t>Παρουσίαση αποτελεσμάτων</a:t>
            </a:r>
            <a:r>
              <a:rPr lang="el-GR" sz="2000" b="1" dirty="0" smtClean="0">
                <a:solidFill>
                  <a:srgbClr val="C00000"/>
                </a:solidFill>
              </a:rPr>
              <a:t>: </a:t>
            </a:r>
            <a:r>
              <a:rPr lang="el-GR" sz="2000" dirty="0" smtClean="0"/>
              <a:t>Παρουσίαση και σχολιασμός αποτελεσμάτων ερωτηματολογίων</a:t>
            </a:r>
          </a:p>
          <a:p>
            <a:pPr marL="457200" indent="-457200">
              <a:buAutoNum type="arabicPeriod" startAt="5"/>
            </a:pPr>
            <a:r>
              <a:rPr lang="el-GR" sz="2000" b="1" u="sng" dirty="0" smtClean="0">
                <a:solidFill>
                  <a:srgbClr val="C00000"/>
                </a:solidFill>
              </a:rPr>
              <a:t>Συμπεράσματα</a:t>
            </a:r>
            <a:r>
              <a:rPr lang="el-GR" sz="2000" b="1" dirty="0" smtClean="0">
                <a:solidFill>
                  <a:srgbClr val="C00000"/>
                </a:solidFill>
              </a:rPr>
              <a:t>: </a:t>
            </a:r>
            <a:r>
              <a:rPr lang="el-GR" sz="2000" dirty="0" smtClean="0"/>
              <a:t>Συμπεράσματα έρευνας, περιορισμοί έρευνας και προτάσεις για περαιτέρω έρευνα</a:t>
            </a:r>
          </a:p>
          <a:p>
            <a:pPr marL="457200" indent="-457200">
              <a:buAutoNum type="arabicPeriod" startAt="5"/>
            </a:pPr>
            <a:r>
              <a:rPr lang="el-GR" sz="2000" b="1" u="sng" dirty="0" smtClean="0">
                <a:solidFill>
                  <a:srgbClr val="C00000"/>
                </a:solidFill>
              </a:rPr>
              <a:t>Βιβλιογραφία-Παραρτήματα εργασίας</a:t>
            </a:r>
          </a:p>
        </p:txBody>
      </p:sp>
    </p:spTree>
    <p:extLst>
      <p:ext uri="{BB962C8B-B14F-4D97-AF65-F5344CB8AC3E}">
        <p14:creationId xmlns:p14="http://schemas.microsoft.com/office/powerpoint/2010/main" val="136889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500"/>
                                        <p:tgtEl>
                                          <p:spTgt spid="5">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Effect transition="in" filter="fade">
                                      <p:cBhvr>
                                        <p:cTn id="31" dur="500"/>
                                        <p:tgtEl>
                                          <p:spTgt spid="5">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6" end="6"/>
                                            </p:txEl>
                                          </p:spTgt>
                                        </p:tgtEl>
                                        <p:attrNameLst>
                                          <p:attrName>style.visibility</p:attrName>
                                        </p:attrNameLst>
                                      </p:cBhvr>
                                      <p:to>
                                        <p:strVal val="visible"/>
                                      </p:to>
                                    </p:set>
                                    <p:animEffect transition="in" filter="fade">
                                      <p:cBhvr>
                                        <p:cTn id="34" dur="500"/>
                                        <p:tgtEl>
                                          <p:spTgt spid="5">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500"/>
                                        <p:tgtEl>
                                          <p:spTgt spid="5">
                                            <p:txEl>
                                              <p:pRg st="8" end="8"/>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5">
                                            <p:txEl>
                                              <p:pRg st="9" end="9"/>
                                            </p:txEl>
                                          </p:spTgt>
                                        </p:tgtEl>
                                        <p:attrNameLst>
                                          <p:attrName>style.visibility</p:attrName>
                                        </p:attrNameLst>
                                      </p:cBhvr>
                                      <p:to>
                                        <p:strVal val="visible"/>
                                      </p:to>
                                    </p:set>
                                    <p:animEffect transition="in" filter="fade">
                                      <p:cBhvr>
                                        <p:cTn id="45" dur="500"/>
                                        <p:tgtEl>
                                          <p:spTgt spid="5">
                                            <p:txEl>
                                              <p:pRg st="9" end="9"/>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5">
                                            <p:txEl>
                                              <p:pRg st="10" end="10"/>
                                            </p:txEl>
                                          </p:spTgt>
                                        </p:tgtEl>
                                        <p:attrNameLst>
                                          <p:attrName>style.visibility</p:attrName>
                                        </p:attrNameLst>
                                      </p:cBhvr>
                                      <p:to>
                                        <p:strVal val="visible"/>
                                      </p:to>
                                    </p:set>
                                    <p:animEffect transition="in" filter="fade">
                                      <p:cBhvr>
                                        <p:cTn id="48" dur="500"/>
                                        <p:tgtEl>
                                          <p:spTgt spid="5">
                                            <p:txEl>
                                              <p:pRg st="10" end="1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
                                            <p:txEl>
                                              <p:pRg st="11" end="11"/>
                                            </p:txEl>
                                          </p:spTgt>
                                        </p:tgtEl>
                                        <p:attrNameLst>
                                          <p:attrName>style.visibility</p:attrName>
                                        </p:attrNameLst>
                                      </p:cBhvr>
                                      <p:to>
                                        <p:strVal val="visible"/>
                                      </p:to>
                                    </p:set>
                                    <p:animEffect transition="in" filter="fade">
                                      <p:cBhvr>
                                        <p:cTn id="53" dur="500"/>
                                        <p:tgtEl>
                                          <p:spTgt spid="5">
                                            <p:txEl>
                                              <p:pRg st="11" end="1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5">
                                            <p:txEl>
                                              <p:pRg st="12" end="12"/>
                                            </p:txEl>
                                          </p:spTgt>
                                        </p:tgtEl>
                                        <p:attrNameLst>
                                          <p:attrName>style.visibility</p:attrName>
                                        </p:attrNameLst>
                                      </p:cBhvr>
                                      <p:to>
                                        <p:strVal val="visible"/>
                                      </p:to>
                                    </p:set>
                                    <p:animEffect transition="in" filter="fade">
                                      <p:cBhvr>
                                        <p:cTn id="58" dur="500"/>
                                        <p:tgtEl>
                                          <p:spTgt spid="5">
                                            <p:txEl>
                                              <p:pRg st="12" end="1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5">
                                            <p:txEl>
                                              <p:pRg st="13" end="13"/>
                                            </p:txEl>
                                          </p:spTgt>
                                        </p:tgtEl>
                                        <p:attrNameLst>
                                          <p:attrName>style.visibility</p:attrName>
                                        </p:attrNameLst>
                                      </p:cBhvr>
                                      <p:to>
                                        <p:strVal val="visible"/>
                                      </p:to>
                                    </p:set>
                                    <p:animEffect transition="in" filter="fade">
                                      <p:cBhvr>
                                        <p:cTn id="63"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r>
              <a:rPr lang="el-GR" sz="3600" dirty="0" smtClean="0"/>
              <a:t>1/2)</a:t>
            </a:r>
            <a:endParaRPr lang="el-GR" sz="3600" b="1" dirty="0"/>
          </a:p>
        </p:txBody>
      </p:sp>
      <p:sp>
        <p:nvSpPr>
          <p:cNvPr id="4" name="9 - Ορθογώνιο"/>
          <p:cNvSpPr/>
          <p:nvPr/>
        </p:nvSpPr>
        <p:spPr>
          <a:xfrm>
            <a:off x="971600" y="1312307"/>
            <a:ext cx="7488832" cy="4401205"/>
          </a:xfrm>
          <a:prstGeom prst="rect">
            <a:avLst/>
          </a:prstGeom>
        </p:spPr>
        <p:txBody>
          <a:bodyPr wrap="square">
            <a:spAutoFit/>
          </a:bodyPr>
          <a:lstStyle/>
          <a:p>
            <a:r>
              <a:rPr lang="el-GR" sz="2000" b="1" u="sng" dirty="0" err="1" smtClean="0">
                <a:solidFill>
                  <a:srgbClr val="C00000"/>
                </a:solidFill>
              </a:rPr>
              <a:t>Λιοναράκης</a:t>
            </a:r>
            <a:r>
              <a:rPr lang="el-GR" sz="2000" b="1" u="sng" dirty="0" smtClean="0">
                <a:solidFill>
                  <a:srgbClr val="C00000"/>
                </a:solidFill>
              </a:rPr>
              <a:t> (2001)</a:t>
            </a:r>
            <a:r>
              <a:rPr lang="el-GR" sz="2000" b="1" dirty="0" smtClean="0">
                <a:solidFill>
                  <a:srgbClr val="C00000"/>
                </a:solidFill>
              </a:rPr>
              <a:t>: </a:t>
            </a:r>
            <a:r>
              <a:rPr lang="el-GR" sz="2000" dirty="0" smtClean="0"/>
              <a:t>ορίζει την </a:t>
            </a:r>
            <a:r>
              <a:rPr lang="el-GR" sz="2000" dirty="0" err="1" smtClean="0"/>
              <a:t>ΕξΑΕ</a:t>
            </a:r>
            <a:r>
              <a:rPr lang="el-GR" sz="2000" dirty="0" smtClean="0"/>
              <a:t> ως την εκπαίδευση που διδάσκει και ενεργοποιεί τον μαθητή πώς να </a:t>
            </a:r>
            <a:r>
              <a:rPr lang="el-GR" sz="2000" dirty="0"/>
              <a:t>μ</a:t>
            </a:r>
            <a:r>
              <a:rPr lang="el-GR" sz="2000" dirty="0" smtClean="0"/>
              <a:t>αθαίνει </a:t>
            </a:r>
            <a:r>
              <a:rPr lang="el-GR" sz="2000" dirty="0" smtClean="0"/>
              <a:t>μόνος του και πώς να λειτουργεί αυτόνομα προς μία </a:t>
            </a:r>
            <a:r>
              <a:rPr lang="el-GR" sz="2000" dirty="0" err="1" smtClean="0"/>
              <a:t>ευρετική</a:t>
            </a:r>
            <a:r>
              <a:rPr lang="el-GR" sz="2000" dirty="0" smtClean="0"/>
              <a:t> πορεία μάθησης.</a:t>
            </a:r>
          </a:p>
          <a:p>
            <a:r>
              <a:rPr lang="en-US" sz="2000" b="1" u="sng" dirty="0" smtClean="0">
                <a:solidFill>
                  <a:srgbClr val="C00000"/>
                </a:solidFill>
              </a:rPr>
              <a:t>Anastasiades, 2012-Bonk &amp; Graham, 2006-Moore &amp; </a:t>
            </a:r>
            <a:r>
              <a:rPr lang="en-US" sz="2000" b="1" u="sng" dirty="0" err="1" smtClean="0">
                <a:solidFill>
                  <a:srgbClr val="C00000"/>
                </a:solidFill>
              </a:rPr>
              <a:t>Kearshley</a:t>
            </a:r>
            <a:r>
              <a:rPr lang="en-US" sz="2000" b="1" u="sng" dirty="0" smtClean="0">
                <a:solidFill>
                  <a:srgbClr val="C00000"/>
                </a:solidFill>
              </a:rPr>
              <a:t>, 2012</a:t>
            </a:r>
            <a:r>
              <a:rPr lang="en-US" sz="2000" b="1" dirty="0" smtClean="0">
                <a:solidFill>
                  <a:srgbClr val="C00000"/>
                </a:solidFill>
              </a:rPr>
              <a:t>: </a:t>
            </a:r>
            <a:r>
              <a:rPr lang="el-GR" sz="2000" dirty="0" smtClean="0"/>
              <a:t>Η </a:t>
            </a:r>
            <a:r>
              <a:rPr lang="el-GR" sz="2000" dirty="0" err="1" smtClean="0"/>
              <a:t>ΕξΑΕ</a:t>
            </a:r>
            <a:r>
              <a:rPr lang="el-GR" sz="2000" dirty="0" smtClean="0"/>
              <a:t> με τη χρήση των ΤΠΕ διακρίνεται σε Ασύγχρονη, Σύγχρονη και Μεικτή – Συνδυαστική.</a:t>
            </a:r>
          </a:p>
          <a:p>
            <a:r>
              <a:rPr lang="el-GR" sz="2000" b="1" u="sng" dirty="0" smtClean="0">
                <a:solidFill>
                  <a:srgbClr val="C00000"/>
                </a:solidFill>
              </a:rPr>
              <a:t>Μουζάκης (2006)</a:t>
            </a:r>
            <a:r>
              <a:rPr lang="el-GR" sz="2000" b="1" dirty="0" smtClean="0">
                <a:solidFill>
                  <a:srgbClr val="C00000"/>
                </a:solidFill>
              </a:rPr>
              <a:t>:</a:t>
            </a:r>
            <a:r>
              <a:rPr lang="el-GR" sz="2000" dirty="0" smtClean="0"/>
              <a:t> Οι ΤΠΕ στην </a:t>
            </a:r>
            <a:r>
              <a:rPr lang="el-GR" sz="2000" dirty="0" err="1" smtClean="0"/>
              <a:t>ΕξΑΕ</a:t>
            </a:r>
            <a:r>
              <a:rPr lang="el-GR" sz="2000" dirty="0" smtClean="0"/>
              <a:t> βοηθούν την εφαρμογή της εξατομικευμένης διδασκαλίας, προσφέρουν ευκαιρίες αλληλεπίδρασης και ευνοούν την ανάπτυξη της συνεργατικής μάθησης.</a:t>
            </a:r>
          </a:p>
          <a:p>
            <a:r>
              <a:rPr lang="el-GR" sz="2000" b="1" u="sng" dirty="0" smtClean="0">
                <a:solidFill>
                  <a:srgbClr val="C00000"/>
                </a:solidFill>
              </a:rPr>
              <a:t>Παιδαγωγικό Ινστιτούτο (2003)</a:t>
            </a:r>
            <a:r>
              <a:rPr lang="el-GR" sz="2000" b="1" dirty="0" smtClean="0">
                <a:solidFill>
                  <a:srgbClr val="C00000"/>
                </a:solidFill>
              </a:rPr>
              <a:t>: </a:t>
            </a:r>
            <a:r>
              <a:rPr lang="el-GR" sz="2000" dirty="0" smtClean="0"/>
              <a:t>Η Τοπική Ιστορία εντάχθηκε κανονικά σε όλα τα σχολεία το 2003. Στόχοι ένταξης είναι οι μαθητές να γνωρίσουν τον τόπο τους, να την εκτιμήσουν, να έρθουν σε επαφή με ιστορικά στοιχεία και να ευαισθητοποιηθούν ως προς τα προβλήματα της τοπικής κοινωνίας.</a:t>
            </a:r>
            <a:endParaRPr lang="el-GR" sz="2000" b="1" u="sng" dirty="0" smtClean="0">
              <a:solidFill>
                <a:srgbClr val="C00000"/>
              </a:solidFill>
            </a:endParaRPr>
          </a:p>
        </p:txBody>
      </p:sp>
    </p:spTree>
    <p:extLst>
      <p:ext uri="{BB962C8B-B14F-4D97-AF65-F5344CB8AC3E}">
        <p14:creationId xmlns:p14="http://schemas.microsoft.com/office/powerpoint/2010/main" val="2822913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043608" y="1268760"/>
            <a:ext cx="7526660" cy="4351338"/>
          </a:xfrm>
        </p:spPr>
        <p:txBody>
          <a:bodyPr>
            <a:normAutofit fontScale="92500" lnSpcReduction="20000"/>
          </a:bodyPr>
          <a:lstStyle/>
          <a:p>
            <a:pPr marL="0" lvl="0" indent="0" defTabSz="914400" fontAlgn="base">
              <a:lnSpc>
                <a:spcPct val="100000"/>
              </a:lnSpc>
              <a:spcBef>
                <a:spcPct val="0"/>
              </a:spcBef>
              <a:spcAft>
                <a:spcPct val="0"/>
              </a:spcAft>
              <a:buNone/>
            </a:pPr>
            <a:r>
              <a:rPr lang="en-US" sz="2200" b="1" u="sng" dirty="0">
                <a:solidFill>
                  <a:srgbClr val="C00000"/>
                </a:solidFill>
                <a:latin typeface="Times New Roman" pitchFamily="18" charset="0"/>
              </a:rPr>
              <a:t>Mayer (2001)</a:t>
            </a:r>
            <a:r>
              <a:rPr lang="en-US" sz="2200" b="1" dirty="0">
                <a:solidFill>
                  <a:srgbClr val="C00000"/>
                </a:solidFill>
                <a:latin typeface="Times New Roman" pitchFamily="18" charset="0"/>
              </a:rPr>
              <a:t>: </a:t>
            </a:r>
            <a:r>
              <a:rPr lang="el-GR" sz="2200" dirty="0">
                <a:solidFill>
                  <a:prstClr val="black"/>
                </a:solidFill>
                <a:latin typeface="Times New Roman" pitchFamily="18" charset="0"/>
              </a:rPr>
              <a:t>Αρχές ανάπτυξης εκπαιδευτικού υλικού:</a:t>
            </a:r>
          </a:p>
          <a:p>
            <a:pPr lvl="0" defTabSz="914400" fontAlgn="base">
              <a:lnSpc>
                <a:spcPct val="100000"/>
              </a:lnSpc>
              <a:spcBef>
                <a:spcPct val="0"/>
              </a:spcBef>
              <a:spcAft>
                <a:spcPct val="0"/>
              </a:spcAft>
            </a:pPr>
            <a:r>
              <a:rPr lang="el-GR" sz="2200" dirty="0" err="1">
                <a:solidFill>
                  <a:prstClr val="black"/>
                </a:solidFill>
                <a:latin typeface="Times New Roman" pitchFamily="18" charset="0"/>
              </a:rPr>
              <a:t>Πολυμεσική</a:t>
            </a:r>
            <a:r>
              <a:rPr lang="el-GR" sz="2200" dirty="0">
                <a:solidFill>
                  <a:prstClr val="black"/>
                </a:solidFill>
                <a:latin typeface="Times New Roman" pitchFamily="18" charset="0"/>
              </a:rPr>
              <a:t> Αρχή</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της προσαρμοστικότητας</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του πλεονασμού</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της συνοχής</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της σηματοδότησης</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της συνάφειας ή της εγγύτητας</a:t>
            </a:r>
          </a:p>
          <a:p>
            <a:pPr lvl="0" defTabSz="914400" fontAlgn="base">
              <a:lnSpc>
                <a:spcPct val="100000"/>
              </a:lnSpc>
              <a:spcBef>
                <a:spcPct val="0"/>
              </a:spcBef>
              <a:spcAft>
                <a:spcPct val="0"/>
              </a:spcAft>
            </a:pPr>
            <a:r>
              <a:rPr lang="el-GR" sz="2200" dirty="0">
                <a:solidFill>
                  <a:prstClr val="black"/>
                </a:solidFill>
                <a:latin typeface="Times New Roman" pitchFamily="18" charset="0"/>
              </a:rPr>
              <a:t>Αρχή της κατάτμησης</a:t>
            </a:r>
          </a:p>
          <a:p>
            <a:pPr marL="0" lvl="0" indent="0" defTabSz="914400" fontAlgn="base">
              <a:lnSpc>
                <a:spcPct val="100000"/>
              </a:lnSpc>
              <a:spcBef>
                <a:spcPct val="0"/>
              </a:spcBef>
              <a:spcAft>
                <a:spcPct val="0"/>
              </a:spcAft>
              <a:buNone/>
            </a:pPr>
            <a:endParaRPr lang="el-GR" sz="2200" b="1" u="sng" dirty="0" smtClean="0">
              <a:solidFill>
                <a:srgbClr val="C00000"/>
              </a:solidFill>
              <a:latin typeface="Times New Roman" pitchFamily="18" charset="0"/>
            </a:endParaRPr>
          </a:p>
          <a:p>
            <a:pPr marL="0" lvl="0" indent="0" defTabSz="914400" fontAlgn="base">
              <a:lnSpc>
                <a:spcPct val="100000"/>
              </a:lnSpc>
              <a:spcBef>
                <a:spcPct val="0"/>
              </a:spcBef>
              <a:spcAft>
                <a:spcPct val="0"/>
              </a:spcAft>
              <a:buNone/>
            </a:pPr>
            <a:r>
              <a:rPr lang="el-GR" sz="2200" b="1" u="sng" dirty="0" smtClean="0">
                <a:solidFill>
                  <a:srgbClr val="C00000"/>
                </a:solidFill>
                <a:latin typeface="Times New Roman" pitchFamily="18" charset="0"/>
              </a:rPr>
              <a:t>Αναστασιάδης </a:t>
            </a:r>
            <a:r>
              <a:rPr lang="el-GR" sz="2200" b="1" u="sng" dirty="0">
                <a:solidFill>
                  <a:srgbClr val="C00000"/>
                </a:solidFill>
                <a:latin typeface="Times New Roman" pitchFamily="18" charset="0"/>
              </a:rPr>
              <a:t>(2020)</a:t>
            </a:r>
            <a:r>
              <a:rPr lang="el-GR" sz="2200" b="1" dirty="0">
                <a:solidFill>
                  <a:srgbClr val="C00000"/>
                </a:solidFill>
                <a:latin typeface="Times New Roman" pitchFamily="18" charset="0"/>
              </a:rPr>
              <a:t>: </a:t>
            </a:r>
            <a:r>
              <a:rPr lang="el-GR" sz="2200" dirty="0">
                <a:solidFill>
                  <a:prstClr val="black"/>
                </a:solidFill>
                <a:latin typeface="Times New Roman" pitchFamily="18" charset="0"/>
              </a:rPr>
              <a:t>Η </a:t>
            </a:r>
            <a:r>
              <a:rPr lang="el-GR" sz="2200" dirty="0" err="1">
                <a:solidFill>
                  <a:prstClr val="black"/>
                </a:solidFill>
                <a:latin typeface="Times New Roman" pitchFamily="18" charset="0"/>
              </a:rPr>
              <a:t>ΕξΑΕ</a:t>
            </a:r>
            <a:r>
              <a:rPr lang="el-GR" sz="2200" dirty="0">
                <a:solidFill>
                  <a:prstClr val="black"/>
                </a:solidFill>
                <a:latin typeface="Times New Roman" pitchFamily="18" charset="0"/>
              </a:rPr>
              <a:t> καλείται να:</a:t>
            </a:r>
          </a:p>
          <a:p>
            <a:pPr marL="342900" lvl="0" indent="-342900" defTabSz="914400" fontAlgn="base">
              <a:lnSpc>
                <a:spcPct val="100000"/>
              </a:lnSpc>
              <a:spcBef>
                <a:spcPct val="0"/>
              </a:spcBef>
              <a:spcAft>
                <a:spcPct val="0"/>
              </a:spcAft>
            </a:pPr>
            <a:r>
              <a:rPr lang="el-GR" sz="2200" dirty="0">
                <a:solidFill>
                  <a:prstClr val="black"/>
                </a:solidFill>
                <a:latin typeface="Times New Roman" pitchFamily="18" charset="0"/>
              </a:rPr>
              <a:t>συνδέσει μαθητή – δάσκαλο</a:t>
            </a:r>
          </a:p>
          <a:p>
            <a:pPr marL="342900" lvl="0" indent="-342900" defTabSz="914400" fontAlgn="base">
              <a:lnSpc>
                <a:spcPct val="100000"/>
              </a:lnSpc>
              <a:spcBef>
                <a:spcPct val="0"/>
              </a:spcBef>
              <a:spcAft>
                <a:spcPct val="0"/>
              </a:spcAft>
            </a:pPr>
            <a:r>
              <a:rPr lang="el-GR" sz="2200" dirty="0">
                <a:solidFill>
                  <a:prstClr val="black"/>
                </a:solidFill>
                <a:latin typeface="Times New Roman" pitchFamily="18" charset="0"/>
              </a:rPr>
              <a:t>συμβάλλει στην αποκατάσταση της επικοινωνίας των μαθητών μεταξύ τους</a:t>
            </a:r>
          </a:p>
          <a:p>
            <a:pPr marL="342900" lvl="0" indent="-342900" defTabSz="914400" fontAlgn="base">
              <a:lnSpc>
                <a:spcPct val="100000"/>
              </a:lnSpc>
              <a:spcBef>
                <a:spcPct val="0"/>
              </a:spcBef>
              <a:spcAft>
                <a:spcPct val="0"/>
              </a:spcAft>
            </a:pPr>
            <a:r>
              <a:rPr lang="el-GR" sz="2200" dirty="0" smtClean="0">
                <a:solidFill>
                  <a:prstClr val="black"/>
                </a:solidFill>
                <a:latin typeface="Times New Roman" pitchFamily="18" charset="0"/>
              </a:rPr>
              <a:t>αντικατοπτρίσει </a:t>
            </a:r>
            <a:r>
              <a:rPr lang="el-GR" sz="2200" dirty="0">
                <a:solidFill>
                  <a:prstClr val="black"/>
                </a:solidFill>
                <a:latin typeface="Times New Roman" pitchFamily="18" charset="0"/>
              </a:rPr>
              <a:t>το κοινωνικό ψυχολογικό κλίμα της τάξης στην     </a:t>
            </a:r>
            <a:r>
              <a:rPr lang="en-US" sz="2200" dirty="0">
                <a:solidFill>
                  <a:prstClr val="black"/>
                </a:solidFill>
                <a:latin typeface="Times New Roman" pitchFamily="18" charset="0"/>
              </a:rPr>
              <a:t>e</a:t>
            </a:r>
            <a:r>
              <a:rPr lang="el-GR" sz="2200" dirty="0" smtClean="0">
                <a:solidFill>
                  <a:prstClr val="black"/>
                </a:solidFill>
                <a:latin typeface="Times New Roman" pitchFamily="18" charset="0"/>
              </a:rPr>
              <a:t>-τάξη</a:t>
            </a:r>
          </a:p>
          <a:p>
            <a:pPr marL="342900" lvl="0" indent="-342900" defTabSz="914400" fontAlgn="base">
              <a:lnSpc>
                <a:spcPct val="100000"/>
              </a:lnSpc>
              <a:spcBef>
                <a:spcPct val="0"/>
              </a:spcBef>
              <a:spcAft>
                <a:spcPct val="0"/>
              </a:spcAft>
            </a:pPr>
            <a:r>
              <a:rPr lang="el-GR" sz="2200" dirty="0">
                <a:solidFill>
                  <a:prstClr val="black"/>
                </a:solidFill>
                <a:latin typeface="Times New Roman" pitchFamily="18" charset="0"/>
              </a:rPr>
              <a:t>υ</a:t>
            </a:r>
            <a:r>
              <a:rPr lang="el-GR" sz="2200" dirty="0" smtClean="0">
                <a:solidFill>
                  <a:prstClr val="black"/>
                </a:solidFill>
                <a:latin typeface="Times New Roman" pitchFamily="18" charset="0"/>
              </a:rPr>
              <a:t>ποστηρίξει </a:t>
            </a:r>
            <a:r>
              <a:rPr lang="el-GR" sz="2200" dirty="0" smtClean="0">
                <a:solidFill>
                  <a:prstClr val="black"/>
                </a:solidFill>
                <a:latin typeface="Times New Roman" pitchFamily="18" charset="0"/>
              </a:rPr>
              <a:t>τους μαθητές να επανασυνδεθούν με το πρόγραμμα σπουδών και να τους μάθει πώς να μαθαίνουν</a:t>
            </a:r>
          </a:p>
          <a:p>
            <a:pPr marL="342900" lvl="0" indent="-342900" defTabSz="914400" fontAlgn="base">
              <a:lnSpc>
                <a:spcPct val="100000"/>
              </a:lnSpc>
              <a:spcBef>
                <a:spcPct val="0"/>
              </a:spcBef>
              <a:spcAft>
                <a:spcPct val="0"/>
              </a:spcAft>
            </a:pPr>
            <a:endParaRPr lang="el-GR" sz="2000" dirty="0">
              <a:solidFill>
                <a:prstClr val="black"/>
              </a:solidFill>
              <a:latin typeface="Times New Roman" pitchFamily="18" charset="0"/>
            </a:endParaRPr>
          </a:p>
          <a:p>
            <a:endParaRPr lang="el-GR" dirty="0"/>
          </a:p>
        </p:txBody>
      </p:sp>
      <p:sp>
        <p:nvSpPr>
          <p:cNvPr id="3" name="Τίτλος 2"/>
          <p:cNvSpPr>
            <a:spLocks noGrp="1"/>
          </p:cNvSpPr>
          <p:nvPr>
            <p:ph type="title"/>
          </p:nvPr>
        </p:nvSpPr>
        <p:spPr/>
        <p:txBody>
          <a:bodyPr/>
          <a:lstStyle/>
          <a:p>
            <a:r>
              <a:rPr lang="el-GR" sz="3600" dirty="0">
                <a:solidFill>
                  <a:prstClr val="black"/>
                </a:solidFill>
              </a:rPr>
              <a:t>4. Θεωρητικό Πλαίσιο </a:t>
            </a:r>
            <a:r>
              <a:rPr lang="el-GR" sz="3600" dirty="0" smtClean="0">
                <a:solidFill>
                  <a:prstClr val="black"/>
                </a:solidFill>
              </a:rPr>
              <a:t>(2/2</a:t>
            </a:r>
            <a:r>
              <a:rPr lang="el-GR" sz="3600" dirty="0">
                <a:solidFill>
                  <a:prstClr val="black"/>
                </a:solidFill>
              </a:rPr>
              <a:t>)</a:t>
            </a:r>
            <a:endParaRPr lang="el-GR" dirty="0"/>
          </a:p>
        </p:txBody>
      </p:sp>
    </p:spTree>
    <p:extLst>
      <p:ext uri="{BB962C8B-B14F-4D97-AF65-F5344CB8AC3E}">
        <p14:creationId xmlns:p14="http://schemas.microsoft.com/office/powerpoint/2010/main" val="347412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500"/>
                                        <p:tgtEl>
                                          <p:spTgt spid="2">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fade">
                                      <p:cBhvr>
                                        <p:cTn id="18" dur="500"/>
                                        <p:tgtEl>
                                          <p:spTgt spid="2">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500"/>
                                        <p:tgtEl>
                                          <p:spTgt spid="2">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500"/>
                                        <p:tgtEl>
                                          <p:spTgt spid="2">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Effect transition="in" filter="fade">
                                      <p:cBhvr>
                                        <p:cTn id="30" dur="500"/>
                                        <p:tgtEl>
                                          <p:spTgt spid="2">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Effect transition="in" filter="fade">
                                      <p:cBhvr>
                                        <p:cTn id="33" dur="500"/>
                                        <p:tgtEl>
                                          <p:spTgt spid="2">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
                                            <p:txEl>
                                              <p:pRg st="9" end="9"/>
                                            </p:txEl>
                                          </p:spTgt>
                                        </p:tgtEl>
                                        <p:attrNameLst>
                                          <p:attrName>style.visibility</p:attrName>
                                        </p:attrNameLst>
                                      </p:cBhvr>
                                      <p:to>
                                        <p:strVal val="visible"/>
                                      </p:to>
                                    </p:set>
                                    <p:animEffect transition="in" filter="fade">
                                      <p:cBhvr>
                                        <p:cTn id="38" dur="500"/>
                                        <p:tgtEl>
                                          <p:spTgt spid="2">
                                            <p:txEl>
                                              <p:pRg st="9" end="9"/>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animEffect transition="in" filter="fade">
                                      <p:cBhvr>
                                        <p:cTn id="41" dur="500"/>
                                        <p:tgtEl>
                                          <p:spTgt spid="2">
                                            <p:txEl>
                                              <p:pRg st="10" end="10"/>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2">
                                            <p:txEl>
                                              <p:pRg st="11" end="11"/>
                                            </p:txEl>
                                          </p:spTgt>
                                        </p:tgtEl>
                                        <p:attrNameLst>
                                          <p:attrName>style.visibility</p:attrName>
                                        </p:attrNameLst>
                                      </p:cBhvr>
                                      <p:to>
                                        <p:strVal val="visible"/>
                                      </p:to>
                                    </p:set>
                                    <p:animEffect transition="in" filter="fade">
                                      <p:cBhvr>
                                        <p:cTn id="44" dur="500"/>
                                        <p:tgtEl>
                                          <p:spTgt spid="2">
                                            <p:txEl>
                                              <p:pRg st="11" end="11"/>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2">
                                            <p:txEl>
                                              <p:pRg st="12" end="12"/>
                                            </p:txEl>
                                          </p:spTgt>
                                        </p:tgtEl>
                                        <p:attrNameLst>
                                          <p:attrName>style.visibility</p:attrName>
                                        </p:attrNameLst>
                                      </p:cBhvr>
                                      <p:to>
                                        <p:strVal val="visible"/>
                                      </p:to>
                                    </p:set>
                                    <p:animEffect transition="in" filter="fade">
                                      <p:cBhvr>
                                        <p:cTn id="47" dur="500"/>
                                        <p:tgtEl>
                                          <p:spTgt spid="2">
                                            <p:txEl>
                                              <p:pRg st="12" end="12"/>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2">
                                            <p:txEl>
                                              <p:pRg st="13" end="13"/>
                                            </p:txEl>
                                          </p:spTgt>
                                        </p:tgtEl>
                                        <p:attrNameLst>
                                          <p:attrName>style.visibility</p:attrName>
                                        </p:attrNameLst>
                                      </p:cBhvr>
                                      <p:to>
                                        <p:strVal val="visible"/>
                                      </p:to>
                                    </p:set>
                                    <p:animEffect transition="in" filter="fade">
                                      <p:cBhvr>
                                        <p:cTn id="50"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332656"/>
            <a:ext cx="7848872" cy="765652"/>
          </a:xfrm>
        </p:spPr>
        <p:txBody>
          <a:bodyPr>
            <a:noAutofit/>
          </a:bodyPr>
          <a:lstStyle/>
          <a:p>
            <a:r>
              <a:rPr lang="el-GR" sz="3600" dirty="0"/>
              <a:t/>
            </a:r>
            <a:br>
              <a:rPr lang="el-GR" sz="3600" dirty="0"/>
            </a:br>
            <a:r>
              <a:rPr lang="el-GR" sz="3600" dirty="0"/>
              <a:t>5</a:t>
            </a:r>
            <a:r>
              <a:rPr lang="el-GR" sz="3600" dirty="0" smtClean="0"/>
              <a:t>. Παραγόμενο εκπαιδευτικό </a:t>
            </a:r>
            <a:r>
              <a:rPr lang="el-GR" sz="3600" dirty="0"/>
              <a:t>υλικό </a:t>
            </a:r>
            <a:r>
              <a:rPr lang="el-GR" sz="3600" dirty="0" smtClean="0"/>
              <a:t>(1/3)</a:t>
            </a:r>
            <a:endParaRPr lang="el-GR" sz="3600" b="1" dirty="0">
              <a:solidFill>
                <a:srgbClr val="FF0000"/>
              </a:solidFill>
            </a:endParaRPr>
          </a:p>
        </p:txBody>
      </p:sp>
      <p:sp>
        <p:nvSpPr>
          <p:cNvPr id="4" name="9 - Ορθογώνιο"/>
          <p:cNvSpPr/>
          <p:nvPr/>
        </p:nvSpPr>
        <p:spPr>
          <a:xfrm>
            <a:off x="971600" y="1181065"/>
            <a:ext cx="7416824" cy="5632311"/>
          </a:xfrm>
          <a:prstGeom prst="rect">
            <a:avLst/>
          </a:prstGeom>
        </p:spPr>
        <p:txBody>
          <a:bodyPr wrap="square">
            <a:spAutoFit/>
          </a:bodyPr>
          <a:lstStyle/>
          <a:p>
            <a:r>
              <a:rPr lang="el-GR" sz="2000" dirty="0" smtClean="0"/>
              <a:t>Το συμπληρωματικό εκπαιδευτικό υλικό </a:t>
            </a:r>
            <a:r>
              <a:rPr lang="el-GR" sz="2000" dirty="0" err="1" smtClean="0"/>
              <a:t>ΕξΑΕ</a:t>
            </a:r>
            <a:r>
              <a:rPr lang="el-GR" sz="2000" dirty="0" smtClean="0"/>
              <a:t> με τίτλο </a:t>
            </a:r>
            <a:r>
              <a:rPr lang="el-GR" sz="2000" b="1" u="sng" dirty="0" smtClean="0">
                <a:solidFill>
                  <a:srgbClr val="C00000"/>
                </a:solidFill>
              </a:rPr>
              <a:t>«Η Αρχαία </a:t>
            </a:r>
            <a:r>
              <a:rPr lang="el-GR" sz="2000" b="1" u="sng" dirty="0" err="1" smtClean="0">
                <a:solidFill>
                  <a:srgbClr val="C00000"/>
                </a:solidFill>
              </a:rPr>
              <a:t>Λισσός</a:t>
            </a:r>
            <a:r>
              <a:rPr lang="el-GR" sz="2000" b="1" u="sng" dirty="0" smtClean="0">
                <a:solidFill>
                  <a:srgbClr val="C00000"/>
                </a:solidFill>
              </a:rPr>
              <a:t> ή </a:t>
            </a:r>
            <a:r>
              <a:rPr lang="el-GR" sz="2000" b="1" u="sng" dirty="0" err="1" smtClean="0">
                <a:solidFill>
                  <a:srgbClr val="C00000"/>
                </a:solidFill>
              </a:rPr>
              <a:t>Λισός</a:t>
            </a:r>
            <a:r>
              <a:rPr lang="el-GR" sz="2000" b="1" u="sng" dirty="0" smtClean="0">
                <a:solidFill>
                  <a:srgbClr val="C00000"/>
                </a:solidFill>
              </a:rPr>
              <a:t>» </a:t>
            </a:r>
            <a:r>
              <a:rPr lang="el-GR" sz="2000" dirty="0" smtClean="0"/>
              <a:t>:</a:t>
            </a:r>
          </a:p>
          <a:p>
            <a:pPr marL="342900" indent="-342900">
              <a:buFont typeface="Arial" panose="020B0604020202020204" pitchFamily="34" charset="0"/>
              <a:buChar char="•"/>
            </a:pPr>
            <a:r>
              <a:rPr lang="el-GR" sz="2000" dirty="0" smtClean="0"/>
              <a:t>έχει ως </a:t>
            </a:r>
            <a:r>
              <a:rPr lang="el-GR" sz="2000" b="1" u="sng" dirty="0" smtClean="0">
                <a:solidFill>
                  <a:srgbClr val="C00000"/>
                </a:solidFill>
              </a:rPr>
              <a:t>σκοπό</a:t>
            </a:r>
            <a:r>
              <a:rPr lang="el-GR" sz="2000" dirty="0" smtClean="0"/>
              <a:t> οι μαθητές να γνωρίσουν και να μάθουν την τοπική ιστορία της αρχαίας </a:t>
            </a:r>
            <a:r>
              <a:rPr lang="el-GR" sz="2000" dirty="0" err="1" smtClean="0"/>
              <a:t>Λισσού</a:t>
            </a:r>
            <a:r>
              <a:rPr lang="el-GR" sz="2000" dirty="0" smtClean="0"/>
              <a:t> ή </a:t>
            </a:r>
            <a:r>
              <a:rPr lang="el-GR" sz="2000" dirty="0" err="1" smtClean="0"/>
              <a:t>Λισού</a:t>
            </a:r>
            <a:endParaRPr lang="el-GR" sz="2000" dirty="0"/>
          </a:p>
          <a:p>
            <a:pPr marL="342900" indent="-342900">
              <a:buFont typeface="Arial" panose="020B0604020202020204" pitchFamily="34" charset="0"/>
              <a:buChar char="•"/>
            </a:pPr>
            <a:r>
              <a:rPr lang="el-GR" sz="2000" dirty="0" smtClean="0"/>
              <a:t>Μπορεί να λειτουργήσει συμπληρωματικά στο μάθημα της Ιστορίας καθώς και στα Εργαστήρια Δεξιοτήτων δίνοντας στους μαθητές τη δυνατότητα να μελετούν στον ελεύθερο χρόνο τους. Επίσης, μπορεί να χρησιμοποιηθεί στο πλαίσιο μιας εκπαιδευτικής εκδρομής με σκοπό την περιήγηση στην αρχαία πόλη. </a:t>
            </a:r>
          </a:p>
          <a:p>
            <a:r>
              <a:rPr lang="el-GR" sz="2000" b="1" u="sng" dirty="0" smtClean="0">
                <a:solidFill>
                  <a:srgbClr val="C00000"/>
                </a:solidFill>
              </a:rPr>
              <a:t>Αρχές ανάπτυξης εκπαιδευτικού υλικού</a:t>
            </a:r>
            <a:r>
              <a:rPr lang="el-GR" sz="2000" dirty="0" smtClean="0">
                <a:solidFill>
                  <a:srgbClr val="C00000"/>
                </a:solidFill>
              </a:rPr>
              <a:t> </a:t>
            </a:r>
            <a:r>
              <a:rPr lang="el-GR" sz="2000" dirty="0" smtClean="0"/>
              <a:t>(σύμφωνα με τον </a:t>
            </a:r>
            <a:r>
              <a:rPr lang="en-US" sz="2000" dirty="0" smtClean="0"/>
              <a:t>Mayer):</a:t>
            </a:r>
            <a:endParaRPr lang="el-GR" sz="2000" dirty="0" smtClean="0"/>
          </a:p>
          <a:p>
            <a:pPr marL="171450" lvl="0" indent="-171450">
              <a:buFont typeface="Arial" panose="020B0604020202020204" pitchFamily="34" charset="0"/>
              <a:buChar char="•"/>
            </a:pPr>
            <a:r>
              <a:rPr lang="el-GR" sz="2000" dirty="0" err="1">
                <a:solidFill>
                  <a:prstClr val="black"/>
                </a:solidFill>
              </a:rPr>
              <a:t>Πολυμεσική</a:t>
            </a:r>
            <a:r>
              <a:rPr lang="el-GR" sz="2000" dirty="0">
                <a:solidFill>
                  <a:prstClr val="black"/>
                </a:solidFill>
              </a:rPr>
              <a:t> Αρχή</a:t>
            </a:r>
          </a:p>
          <a:p>
            <a:pPr marL="171450" lvl="0" indent="-171450">
              <a:buFont typeface="Arial" panose="020B0604020202020204" pitchFamily="34" charset="0"/>
              <a:buChar char="•"/>
            </a:pPr>
            <a:r>
              <a:rPr lang="el-GR" sz="2000" dirty="0">
                <a:solidFill>
                  <a:prstClr val="black"/>
                </a:solidFill>
              </a:rPr>
              <a:t>Αρχή της προσαρμοστικότητας</a:t>
            </a:r>
          </a:p>
          <a:p>
            <a:pPr marL="171450" lvl="0" indent="-171450">
              <a:buFont typeface="Arial" panose="020B0604020202020204" pitchFamily="34" charset="0"/>
              <a:buChar char="•"/>
            </a:pPr>
            <a:r>
              <a:rPr lang="el-GR" sz="2000" dirty="0">
                <a:solidFill>
                  <a:prstClr val="black"/>
                </a:solidFill>
              </a:rPr>
              <a:t>Αρχή του πλεονασμού</a:t>
            </a:r>
          </a:p>
          <a:p>
            <a:pPr marL="171450" lvl="0" indent="-171450">
              <a:buFont typeface="Arial" panose="020B0604020202020204" pitchFamily="34" charset="0"/>
              <a:buChar char="•"/>
            </a:pPr>
            <a:r>
              <a:rPr lang="el-GR" sz="2000" dirty="0">
                <a:solidFill>
                  <a:prstClr val="black"/>
                </a:solidFill>
              </a:rPr>
              <a:t>Αρχή της συνοχής</a:t>
            </a:r>
          </a:p>
          <a:p>
            <a:pPr marL="171450" lvl="0" indent="-171450">
              <a:buFont typeface="Arial" panose="020B0604020202020204" pitchFamily="34" charset="0"/>
              <a:buChar char="•"/>
            </a:pPr>
            <a:r>
              <a:rPr lang="el-GR" sz="2000" dirty="0">
                <a:solidFill>
                  <a:prstClr val="black"/>
                </a:solidFill>
              </a:rPr>
              <a:t>Αρχή της σηματοδότησης</a:t>
            </a:r>
          </a:p>
          <a:p>
            <a:pPr marL="171450" lvl="0" indent="-171450">
              <a:buFont typeface="Arial" panose="020B0604020202020204" pitchFamily="34" charset="0"/>
              <a:buChar char="•"/>
            </a:pPr>
            <a:r>
              <a:rPr lang="el-GR" sz="2000" dirty="0">
                <a:solidFill>
                  <a:prstClr val="black"/>
                </a:solidFill>
              </a:rPr>
              <a:t>Αρχή της συνάφειας ή της εγγύτητας</a:t>
            </a:r>
          </a:p>
          <a:p>
            <a:pPr marL="171450" lvl="0" indent="-171450">
              <a:buFont typeface="Arial" panose="020B0604020202020204" pitchFamily="34" charset="0"/>
              <a:buChar char="•"/>
            </a:pPr>
            <a:r>
              <a:rPr lang="el-GR" sz="2000" dirty="0">
                <a:solidFill>
                  <a:prstClr val="black"/>
                </a:solidFill>
              </a:rPr>
              <a:t>Αρχή της κατάτμησης</a:t>
            </a:r>
          </a:p>
          <a:p>
            <a:pPr marL="342900" indent="-342900">
              <a:buFont typeface="Arial" panose="020B0604020202020204" pitchFamily="34" charset="0"/>
              <a:buChar char="•"/>
            </a:pPr>
            <a:endParaRPr lang="el-GR" sz="2000" b="1" u="sng" dirty="0">
              <a:solidFill>
                <a:srgbClr val="C00000"/>
              </a:solidFill>
            </a:endParaRPr>
          </a:p>
        </p:txBody>
      </p:sp>
    </p:spTree>
    <p:extLst>
      <p:ext uri="{BB962C8B-B14F-4D97-AF65-F5344CB8AC3E}">
        <p14:creationId xmlns:p14="http://schemas.microsoft.com/office/powerpoint/2010/main" val="27452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500"/>
                                        <p:tgtEl>
                                          <p:spTgt spid="4">
                                            <p:txEl>
                                              <p:pRg st="4" end="4"/>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500"/>
                                        <p:tgtEl>
                                          <p:spTgt spid="4">
                                            <p:txEl>
                                              <p:pRg st="5" end="5"/>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6" end="6"/>
                                            </p:txEl>
                                          </p:spTgt>
                                        </p:tgtEl>
                                        <p:attrNameLst>
                                          <p:attrName>style.visibility</p:attrName>
                                        </p:attrNameLst>
                                      </p:cBhvr>
                                      <p:to>
                                        <p:strVal val="visible"/>
                                      </p:to>
                                    </p:set>
                                    <p:animEffect transition="in" filter="fade">
                                      <p:cBhvr>
                                        <p:cTn id="38" dur="500"/>
                                        <p:tgtEl>
                                          <p:spTgt spid="4">
                                            <p:txEl>
                                              <p:pRg st="6" end="6"/>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4">
                                            <p:txEl>
                                              <p:pRg st="7" end="7"/>
                                            </p:txEl>
                                          </p:spTgt>
                                        </p:tgtEl>
                                        <p:attrNameLst>
                                          <p:attrName>style.visibility</p:attrName>
                                        </p:attrNameLst>
                                      </p:cBhvr>
                                      <p:to>
                                        <p:strVal val="visible"/>
                                      </p:to>
                                    </p:set>
                                    <p:animEffect transition="in" filter="fade">
                                      <p:cBhvr>
                                        <p:cTn id="41" dur="500"/>
                                        <p:tgtEl>
                                          <p:spTgt spid="4">
                                            <p:txEl>
                                              <p:pRg st="7" end="7"/>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4">
                                            <p:txEl>
                                              <p:pRg st="8" end="8"/>
                                            </p:txEl>
                                          </p:spTgt>
                                        </p:tgtEl>
                                        <p:attrNameLst>
                                          <p:attrName>style.visibility</p:attrName>
                                        </p:attrNameLst>
                                      </p:cBhvr>
                                      <p:to>
                                        <p:strVal val="visible"/>
                                      </p:to>
                                    </p:set>
                                    <p:animEffect transition="in" filter="fade">
                                      <p:cBhvr>
                                        <p:cTn id="44" dur="500"/>
                                        <p:tgtEl>
                                          <p:spTgt spid="4">
                                            <p:txEl>
                                              <p:pRg st="8" end="8"/>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Effect transition="in" filter="fade">
                                      <p:cBhvr>
                                        <p:cTn id="47" dur="500"/>
                                        <p:tgtEl>
                                          <p:spTgt spid="4">
                                            <p:txEl>
                                              <p:pRg st="9" end="9"/>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4027</TotalTime>
  <Words>1573</Words>
  <Application>Microsoft Office PowerPoint</Application>
  <PresentationFormat>Προβολή στην οθόνη (4:3)</PresentationFormat>
  <Paragraphs>189</Paragraphs>
  <Slides>21</Slides>
  <Notes>2</Notes>
  <HiddenSlides>0</HiddenSlides>
  <MMClips>0</MMClips>
  <ScaleCrop>false</ScaleCrop>
  <HeadingPairs>
    <vt:vector size="4" baseType="variant">
      <vt:variant>
        <vt:lpstr>Θέμα</vt:lpstr>
      </vt:variant>
      <vt:variant>
        <vt:i4>2</vt:i4>
      </vt:variant>
      <vt:variant>
        <vt:lpstr>Τίτλοι διαφανειών</vt:lpstr>
      </vt:variant>
      <vt:variant>
        <vt:i4>21</vt:i4>
      </vt:variant>
    </vt:vector>
  </HeadingPairs>
  <TitlesOfParts>
    <vt:vector size="23" baseType="lpstr">
      <vt:lpstr>Θέμα του Office</vt:lpstr>
      <vt:lpstr>1_Θέμα του Office</vt:lpstr>
      <vt:lpstr>Σχεδιασμός, υλοποίηση και αποτίμηση διαδραστικού εκπαιδευτικού υλικού με τη μέθοδο της Εξ Αποστάσεως Εκπαίδευσης για τη διδασκαλία Τοπικής Ιστορίας  σε μαθητές για την Αρχαία Λισσό</vt:lpstr>
      <vt:lpstr>Ευχαριστίες</vt:lpstr>
      <vt:lpstr>1. Σκοπός </vt:lpstr>
      <vt:lpstr>2. Συνεισφορά της διπλωματικής</vt:lpstr>
      <vt:lpstr>3. Ερευνητικά Ερωτήματα </vt:lpstr>
      <vt:lpstr>4. Δομή της εργασίας </vt:lpstr>
      <vt:lpstr>4. Θεωρητικό Πλαίσιο (1/2)</vt:lpstr>
      <vt:lpstr>4. Θεωρητικό Πλαίσιο (2/2)</vt:lpstr>
      <vt:lpstr> 5. Παραγόμενο εκπαιδευτικό υλικό (1/3)</vt:lpstr>
      <vt:lpstr>5. Παραγόμενο εκπαιδευτικό υλικό (2/3)</vt:lpstr>
      <vt:lpstr>5. Παραγόμενο εκπαιδευτικό υλικό (3/3)</vt:lpstr>
      <vt:lpstr>6. Μεθοδολογία (1/2)</vt:lpstr>
      <vt:lpstr>6. Μεθοδολογία (2/2)</vt:lpstr>
      <vt:lpstr>7. Αποτελέσματα - Κύρια ευρήματα  (1/4)</vt:lpstr>
      <vt:lpstr>7. Αποτελέσματα - Κύρια ευρήματα  (2/4)</vt:lpstr>
      <vt:lpstr>7. Αποτελέσματα - Κύρια ευρήματα  (3/4)</vt:lpstr>
      <vt:lpstr>7. Αποτελέσματα - Κύρια ευρήματα  (4/4)</vt:lpstr>
      <vt:lpstr>8. Συμπεράσματα (1/3)</vt:lpstr>
      <vt:lpstr>8. Συμπεράσματα (2/3)</vt:lpstr>
      <vt:lpstr>8. Συμπεράσματα (3/3)</vt:lpstr>
      <vt:lpstr>Παρουσίαση του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teokalogerakis@hotmail.com</cp:lastModifiedBy>
  <cp:revision>1705</cp:revision>
  <dcterms:created xsi:type="dcterms:W3CDTF">2003-10-16T17:37:47Z</dcterms:created>
  <dcterms:modified xsi:type="dcterms:W3CDTF">2024-03-25T20:20:18Z</dcterms:modified>
</cp:coreProperties>
</file>