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470" r:id="rId1"/>
  </p:sldMasterIdLst>
  <p:notesMasterIdLst>
    <p:notesMasterId r:id="rId24"/>
  </p:notesMasterIdLst>
  <p:sldIdLst>
    <p:sldId id="1482" r:id="rId2"/>
    <p:sldId id="2013" r:id="rId3"/>
    <p:sldId id="2024" r:id="rId4"/>
    <p:sldId id="2021" r:id="rId5"/>
    <p:sldId id="2014" r:id="rId6"/>
    <p:sldId id="2023" r:id="rId7"/>
    <p:sldId id="2020" r:id="rId8"/>
    <p:sldId id="2012" r:id="rId9"/>
    <p:sldId id="2025" r:id="rId10"/>
    <p:sldId id="2028" r:id="rId11"/>
    <p:sldId id="2016" r:id="rId12"/>
    <p:sldId id="2027" r:id="rId13"/>
    <p:sldId id="2015" r:id="rId14"/>
    <p:sldId id="2026" r:id="rId15"/>
    <p:sldId id="2017" r:id="rId16"/>
    <p:sldId id="2029" r:id="rId17"/>
    <p:sldId id="2031" r:id="rId18"/>
    <p:sldId id="2030" r:id="rId19"/>
    <p:sldId id="2033" r:id="rId20"/>
    <p:sldId id="2035" r:id="rId21"/>
    <p:sldId id="2036" r:id="rId22"/>
    <p:sldId id="2019" r:id="rId23"/>
  </p:sldIdLst>
  <p:sldSz cx="9144000" cy="6858000" type="screen4x3"/>
  <p:notesSz cx="6858000" cy="973455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eviewer" initials="RV" lastIdx="2" clrIdx="0">
    <p:extLst>
      <p:ext uri="{19B8F6BF-5375-455C-9EA6-DF929625EA0E}">
        <p15:presenceInfo xmlns:p15="http://schemas.microsoft.com/office/powerpoint/2012/main" userId="review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AACBE9"/>
    <a:srgbClr val="90CCAF"/>
    <a:srgbClr val="FFA54B"/>
    <a:srgbClr val="FFFFCC"/>
    <a:srgbClr val="931B1B"/>
    <a:srgbClr val="EDBE9B"/>
    <a:srgbClr val="ADDB7B"/>
    <a:srgbClr val="F4F694"/>
    <a:srgbClr val="FFAD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Χωρίς στυλ, χωρίς πλέγμα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DF18680-E054-41AD-8BC1-D1AEF772440D}" styleName="Μεσαίο στυλ 2 - Έμφαση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271" autoAdjust="0"/>
    <p:restoredTop sz="89528" autoAdjust="0"/>
  </p:normalViewPr>
  <p:slideViewPr>
    <p:cSldViewPr>
      <p:cViewPr varScale="1">
        <p:scale>
          <a:sx n="77" d="100"/>
          <a:sy n="77" d="100"/>
        </p:scale>
        <p:origin x="1728" y="67"/>
      </p:cViewPr>
      <p:guideLst>
        <p:guide orient="horz" pos="2160"/>
        <p:guide pos="2880"/>
      </p:guideLst>
    </p:cSldViewPr>
  </p:slideViewPr>
  <p:outlineViewPr>
    <p:cViewPr>
      <p:scale>
        <a:sx n="75" d="100"/>
        <a:sy n="75" d="100"/>
      </p:scale>
      <p:origin x="0" y="8959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550"/>
    </p:cViewPr>
  </p:sorterViewPr>
  <p:notesViewPr>
    <p:cSldViewPr>
      <p:cViewPr varScale="1">
        <p:scale>
          <a:sx n="81" d="100"/>
          <a:sy n="81" d="100"/>
        </p:scale>
        <p:origin x="3894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A5F52FA-37E7-491C-AF44-8402692CBE0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591CD2D-DFEB-4009-AD58-3C2F09FEF3BD}">
      <dgm:prSet phldrT="[Κείμενο]"/>
      <dgm:spPr/>
      <dgm:t>
        <a:bodyPr/>
        <a:lstStyle/>
        <a:p>
          <a:pPr algn="just">
            <a:buFont typeface="+mj-lt"/>
            <a:buNone/>
          </a:pPr>
          <a:r>
            <a:rPr lang="el-GR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- Πώς αξιοποιείται η Προβολή Χαρτογράφησης παιδαγωγικά;</a:t>
          </a:r>
          <a:endParaRPr lang="el-GR" dirty="0"/>
        </a:p>
      </dgm:t>
    </dgm:pt>
    <dgm:pt modelId="{2B386409-9460-4BCB-842B-4395017BB357}" type="sibTrans" cxnId="{FE3609B2-A0A4-407D-9A2C-8C0221F8FC4B}">
      <dgm:prSet/>
      <dgm:spPr/>
      <dgm:t>
        <a:bodyPr/>
        <a:lstStyle/>
        <a:p>
          <a:endParaRPr lang="el-GR"/>
        </a:p>
      </dgm:t>
    </dgm:pt>
    <dgm:pt modelId="{BA8491EB-71A5-4AD0-8158-8A1E3B6A37F4}" type="parTrans" cxnId="{FE3609B2-A0A4-407D-9A2C-8C0221F8FC4B}">
      <dgm:prSet/>
      <dgm:spPr/>
      <dgm:t>
        <a:bodyPr/>
        <a:lstStyle/>
        <a:p>
          <a:endParaRPr lang="el-GR"/>
        </a:p>
      </dgm:t>
    </dgm:pt>
    <dgm:pt modelId="{F616529B-F3DD-4795-83D1-C040E27B598A}">
      <dgm:prSet phldrT="[Κείμενο]" custT="1"/>
      <dgm:spPr/>
      <dgm:t>
        <a:bodyPr/>
        <a:lstStyle/>
        <a:p>
          <a:r>
            <a:rPr lang="el-GR" sz="2400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Το ερευνητικό ερώτημα του θεωρητικού μέρος της εργασίας είναι: </a:t>
          </a:r>
          <a:endParaRPr lang="el-GR" sz="2400" dirty="0"/>
        </a:p>
      </dgm:t>
    </dgm:pt>
    <dgm:pt modelId="{D9CD58AD-F207-48D8-9D51-28D7A0CD2E08}" type="sibTrans" cxnId="{BACB615E-BE6F-4250-AFBA-3A278F4B6D58}">
      <dgm:prSet/>
      <dgm:spPr/>
      <dgm:t>
        <a:bodyPr/>
        <a:lstStyle/>
        <a:p>
          <a:endParaRPr lang="el-GR"/>
        </a:p>
      </dgm:t>
    </dgm:pt>
    <dgm:pt modelId="{FF2CC269-DD2C-4634-8023-BA458470B143}" type="parTrans" cxnId="{BACB615E-BE6F-4250-AFBA-3A278F4B6D58}">
      <dgm:prSet/>
      <dgm:spPr/>
      <dgm:t>
        <a:bodyPr/>
        <a:lstStyle/>
        <a:p>
          <a:endParaRPr lang="el-GR"/>
        </a:p>
      </dgm:t>
    </dgm:pt>
    <dgm:pt modelId="{224F20C1-601E-46E4-BA8E-1FFEAE7EBE8A}">
      <dgm:prSet phldrT="[Κείμενο]"/>
      <dgm:spPr/>
      <dgm:t>
        <a:bodyPr/>
        <a:lstStyle/>
        <a:p>
          <a:pPr algn="l">
            <a:buFont typeface="+mj-lt"/>
            <a:buNone/>
          </a:pPr>
          <a:endParaRPr lang="el-GR" dirty="0"/>
        </a:p>
      </dgm:t>
    </dgm:pt>
    <dgm:pt modelId="{C3EE6F4C-6508-46D6-B4B5-6C68F75624CD}" type="sibTrans" cxnId="{90C09897-9B43-4405-B2E5-41436F9B8A98}">
      <dgm:prSet/>
      <dgm:spPr/>
      <dgm:t>
        <a:bodyPr/>
        <a:lstStyle/>
        <a:p>
          <a:endParaRPr lang="el-GR"/>
        </a:p>
      </dgm:t>
    </dgm:pt>
    <dgm:pt modelId="{005E2A9C-6A7C-4627-A21D-FE7B93C612B8}" type="parTrans" cxnId="{90C09897-9B43-4405-B2E5-41436F9B8A98}">
      <dgm:prSet/>
      <dgm:spPr/>
      <dgm:t>
        <a:bodyPr/>
        <a:lstStyle/>
        <a:p>
          <a:endParaRPr lang="el-GR"/>
        </a:p>
      </dgm:t>
    </dgm:pt>
    <dgm:pt modelId="{3BFCE82A-1078-48A2-B4A1-CE9C28A1AE96}">
      <dgm:prSet phldrT="[Κείμενο]"/>
      <dgm:spPr/>
      <dgm:t>
        <a:bodyPr/>
        <a:lstStyle/>
        <a:p>
          <a:pPr algn="l">
            <a:buFont typeface="+mj-lt"/>
            <a:buNone/>
          </a:pPr>
          <a:endParaRPr lang="el-GR" dirty="0"/>
        </a:p>
      </dgm:t>
    </dgm:pt>
    <dgm:pt modelId="{90C67855-D9F7-4050-81CA-914C1489D631}" type="parTrans" cxnId="{1206AEE8-BE3D-4C51-8FAB-7D62864D2080}">
      <dgm:prSet/>
      <dgm:spPr/>
      <dgm:t>
        <a:bodyPr/>
        <a:lstStyle/>
        <a:p>
          <a:endParaRPr lang="el-GR"/>
        </a:p>
      </dgm:t>
    </dgm:pt>
    <dgm:pt modelId="{FB8EECBC-3A00-4C64-9E20-AC043AF41AED}" type="sibTrans" cxnId="{1206AEE8-BE3D-4C51-8FAB-7D62864D2080}">
      <dgm:prSet/>
      <dgm:spPr/>
      <dgm:t>
        <a:bodyPr/>
        <a:lstStyle/>
        <a:p>
          <a:endParaRPr lang="el-GR"/>
        </a:p>
      </dgm:t>
    </dgm:pt>
    <dgm:pt modelId="{649F05DE-C8E9-4386-973C-451C544EE1C5}">
      <dgm:prSet phldrT="[Κείμενο]"/>
      <dgm:spPr/>
      <dgm:t>
        <a:bodyPr/>
        <a:lstStyle/>
        <a:p>
          <a:pPr algn="l">
            <a:buFont typeface="+mj-lt"/>
            <a:buNone/>
          </a:pPr>
          <a:endParaRPr lang="el-GR" dirty="0"/>
        </a:p>
      </dgm:t>
    </dgm:pt>
    <dgm:pt modelId="{87A0F824-53F9-4842-A33D-286AC18D829D}" type="parTrans" cxnId="{85160024-6476-4E63-8581-DD504D5CB118}">
      <dgm:prSet/>
      <dgm:spPr/>
      <dgm:t>
        <a:bodyPr/>
        <a:lstStyle/>
        <a:p>
          <a:endParaRPr lang="el-GR"/>
        </a:p>
      </dgm:t>
    </dgm:pt>
    <dgm:pt modelId="{2C58206B-8610-45B0-A4D0-A96C2D9F9AF5}" type="sibTrans" cxnId="{85160024-6476-4E63-8581-DD504D5CB118}">
      <dgm:prSet/>
      <dgm:spPr/>
      <dgm:t>
        <a:bodyPr/>
        <a:lstStyle/>
        <a:p>
          <a:endParaRPr lang="el-GR"/>
        </a:p>
      </dgm:t>
    </dgm:pt>
    <dgm:pt modelId="{408F3F6F-76AF-49DE-A00F-C7090304FADA}">
      <dgm:prSet phldrT="[Κείμενο]"/>
      <dgm:spPr/>
      <dgm:t>
        <a:bodyPr/>
        <a:lstStyle/>
        <a:p>
          <a:pPr algn="l">
            <a:buFont typeface="+mj-lt"/>
            <a:buNone/>
          </a:pPr>
          <a:endParaRPr lang="el-GR" dirty="0"/>
        </a:p>
      </dgm:t>
    </dgm:pt>
    <dgm:pt modelId="{00D500B1-9B57-484A-A0B2-22DF6710119E}" type="parTrans" cxnId="{C19D3CC1-5B0E-4977-9A81-32E06D425A0C}">
      <dgm:prSet/>
      <dgm:spPr/>
      <dgm:t>
        <a:bodyPr/>
        <a:lstStyle/>
        <a:p>
          <a:endParaRPr lang="el-GR"/>
        </a:p>
      </dgm:t>
    </dgm:pt>
    <dgm:pt modelId="{57A5D1ED-9568-4649-BB30-F1BFA08BB1DD}" type="sibTrans" cxnId="{C19D3CC1-5B0E-4977-9A81-32E06D425A0C}">
      <dgm:prSet/>
      <dgm:spPr/>
      <dgm:t>
        <a:bodyPr/>
        <a:lstStyle/>
        <a:p>
          <a:endParaRPr lang="el-GR"/>
        </a:p>
      </dgm:t>
    </dgm:pt>
    <dgm:pt modelId="{A0C95D85-CA0D-48C0-AAA8-899D19512F1D}">
      <dgm:prSet phldrT="[Κείμενο]"/>
      <dgm:spPr/>
      <dgm:t>
        <a:bodyPr/>
        <a:lstStyle/>
        <a:p>
          <a:pPr algn="l">
            <a:buFont typeface="+mj-lt"/>
            <a:buNone/>
          </a:pPr>
          <a:endParaRPr lang="el-GR" dirty="0"/>
        </a:p>
      </dgm:t>
    </dgm:pt>
    <dgm:pt modelId="{3A6028F8-3D7C-4E51-A670-265024965CCA}" type="parTrans" cxnId="{43869219-5251-4C58-B244-DEF64E4CF3CB}">
      <dgm:prSet/>
      <dgm:spPr/>
      <dgm:t>
        <a:bodyPr/>
        <a:lstStyle/>
        <a:p>
          <a:endParaRPr lang="el-GR"/>
        </a:p>
      </dgm:t>
    </dgm:pt>
    <dgm:pt modelId="{EEAFEB0F-2254-4524-9466-2D0656E41DC5}" type="sibTrans" cxnId="{43869219-5251-4C58-B244-DEF64E4CF3CB}">
      <dgm:prSet/>
      <dgm:spPr/>
      <dgm:t>
        <a:bodyPr/>
        <a:lstStyle/>
        <a:p>
          <a:endParaRPr lang="el-GR"/>
        </a:p>
      </dgm:t>
    </dgm:pt>
    <dgm:pt modelId="{621F9EEF-6CDC-4DF8-A180-6D66C4D5C44A}">
      <dgm:prSet phldrT="[Κείμενο]"/>
      <dgm:spPr/>
      <dgm:t>
        <a:bodyPr/>
        <a:lstStyle/>
        <a:p>
          <a:pPr algn="l">
            <a:buFont typeface="+mj-lt"/>
            <a:buNone/>
          </a:pPr>
          <a:endParaRPr lang="el-GR" dirty="0"/>
        </a:p>
      </dgm:t>
    </dgm:pt>
    <dgm:pt modelId="{7A5037A7-50FB-41E5-B10F-C15FC1D119CC}" type="parTrans" cxnId="{F372E9D1-E039-4C99-BCEF-A8A76E38C4EA}">
      <dgm:prSet/>
      <dgm:spPr/>
      <dgm:t>
        <a:bodyPr/>
        <a:lstStyle/>
        <a:p>
          <a:endParaRPr lang="el-GR"/>
        </a:p>
      </dgm:t>
    </dgm:pt>
    <dgm:pt modelId="{B9273899-002B-44A4-A5C6-ECBFBEBF5EE3}" type="sibTrans" cxnId="{F372E9D1-E039-4C99-BCEF-A8A76E38C4EA}">
      <dgm:prSet/>
      <dgm:spPr/>
      <dgm:t>
        <a:bodyPr/>
        <a:lstStyle/>
        <a:p>
          <a:endParaRPr lang="el-GR"/>
        </a:p>
      </dgm:t>
    </dgm:pt>
    <dgm:pt modelId="{CD80736A-2F25-4B63-94A7-AAE3DDA46D8A}">
      <dgm:prSet phldrT="[Κείμενο]"/>
      <dgm:spPr/>
      <dgm:t>
        <a:bodyPr/>
        <a:lstStyle/>
        <a:p>
          <a:pPr algn="l">
            <a:buFont typeface="+mj-lt"/>
            <a:buNone/>
          </a:pPr>
          <a:endParaRPr lang="el-GR" dirty="0"/>
        </a:p>
      </dgm:t>
    </dgm:pt>
    <dgm:pt modelId="{B497792B-171E-47EA-B8B6-4F562D71DA92}" type="parTrans" cxnId="{2FD56E06-7202-4ABF-B95B-BECFD673CA14}">
      <dgm:prSet/>
      <dgm:spPr/>
      <dgm:t>
        <a:bodyPr/>
        <a:lstStyle/>
        <a:p>
          <a:endParaRPr lang="el-GR"/>
        </a:p>
      </dgm:t>
    </dgm:pt>
    <dgm:pt modelId="{39B7FD28-B2EF-4452-9D3C-371624FF8488}" type="sibTrans" cxnId="{2FD56E06-7202-4ABF-B95B-BECFD673CA14}">
      <dgm:prSet/>
      <dgm:spPr/>
      <dgm:t>
        <a:bodyPr/>
        <a:lstStyle/>
        <a:p>
          <a:endParaRPr lang="el-GR"/>
        </a:p>
      </dgm:t>
    </dgm:pt>
    <dgm:pt modelId="{E37B2D7D-68F4-47EB-9694-27D8C0504DF4}">
      <dgm:prSet phldrT="[Κείμενο]"/>
      <dgm:spPr/>
      <dgm:t>
        <a:bodyPr/>
        <a:lstStyle/>
        <a:p>
          <a:pPr algn="l">
            <a:buFont typeface="+mj-lt"/>
            <a:buNone/>
          </a:pPr>
          <a:endParaRPr lang="el-GR" dirty="0"/>
        </a:p>
      </dgm:t>
    </dgm:pt>
    <dgm:pt modelId="{B72848C6-C849-4BCC-9533-B2169C323645}" type="parTrans" cxnId="{89DBD579-4C93-4361-9FF4-29A5B03CA2A4}">
      <dgm:prSet/>
      <dgm:spPr/>
      <dgm:t>
        <a:bodyPr/>
        <a:lstStyle/>
        <a:p>
          <a:endParaRPr lang="el-GR"/>
        </a:p>
      </dgm:t>
    </dgm:pt>
    <dgm:pt modelId="{959BB2D7-07DA-400A-B2F9-D9C675DC887E}" type="sibTrans" cxnId="{89DBD579-4C93-4361-9FF4-29A5B03CA2A4}">
      <dgm:prSet/>
      <dgm:spPr/>
      <dgm:t>
        <a:bodyPr/>
        <a:lstStyle/>
        <a:p>
          <a:endParaRPr lang="el-GR"/>
        </a:p>
      </dgm:t>
    </dgm:pt>
    <dgm:pt modelId="{8ED5A22F-4B3C-482A-AF52-F1A1DA91E32B}" type="pres">
      <dgm:prSet presAssocID="{AA5F52FA-37E7-491C-AF44-8402692CBE00}" presName="linear" presStyleCnt="0">
        <dgm:presLayoutVars>
          <dgm:dir/>
          <dgm:animLvl val="lvl"/>
          <dgm:resizeHandles val="exact"/>
        </dgm:presLayoutVars>
      </dgm:prSet>
      <dgm:spPr/>
    </dgm:pt>
    <dgm:pt modelId="{96437FD2-B139-4402-ADAD-1799ACC8151D}" type="pres">
      <dgm:prSet presAssocID="{F616529B-F3DD-4795-83D1-C040E27B598A}" presName="parentLin" presStyleCnt="0"/>
      <dgm:spPr/>
    </dgm:pt>
    <dgm:pt modelId="{042BF784-273A-4ACD-8325-B93E45C8E196}" type="pres">
      <dgm:prSet presAssocID="{F616529B-F3DD-4795-83D1-C040E27B598A}" presName="parentLeftMargin" presStyleLbl="node1" presStyleIdx="0" presStyleCnt="1"/>
      <dgm:spPr/>
    </dgm:pt>
    <dgm:pt modelId="{DCAFC011-2B2D-42A3-A4F8-745D69ED6B39}" type="pres">
      <dgm:prSet presAssocID="{F616529B-F3DD-4795-83D1-C040E27B598A}" presName="parentText" presStyleLbl="node1" presStyleIdx="0" presStyleCnt="1" custScaleX="126455" custScaleY="126646" custLinFactNeighborX="-7407" custLinFactNeighborY="-34906">
        <dgm:presLayoutVars>
          <dgm:chMax val="0"/>
          <dgm:bulletEnabled val="1"/>
        </dgm:presLayoutVars>
      </dgm:prSet>
      <dgm:spPr/>
    </dgm:pt>
    <dgm:pt modelId="{DB818061-240D-4F8C-A4DF-5DFB4C0B40CE}" type="pres">
      <dgm:prSet presAssocID="{F616529B-F3DD-4795-83D1-C040E27B598A}" presName="negativeSpace" presStyleCnt="0"/>
      <dgm:spPr/>
    </dgm:pt>
    <dgm:pt modelId="{FBDD2DAE-3EC8-44AA-8E06-CE320BBD066C}" type="pres">
      <dgm:prSet presAssocID="{F616529B-F3DD-4795-83D1-C040E27B598A}" presName="childText" presStyleLbl="conFgAcc1" presStyleIdx="0" presStyleCnt="1" custScaleY="88248" custLinFactNeighborY="-7785">
        <dgm:presLayoutVars>
          <dgm:bulletEnabled val="1"/>
        </dgm:presLayoutVars>
      </dgm:prSet>
      <dgm:spPr/>
    </dgm:pt>
  </dgm:ptLst>
  <dgm:cxnLst>
    <dgm:cxn modelId="{2FD56E06-7202-4ABF-B95B-BECFD673CA14}" srcId="{F616529B-F3DD-4795-83D1-C040E27B598A}" destId="{CD80736A-2F25-4B63-94A7-AAE3DDA46D8A}" srcOrd="7" destOrd="0" parTransId="{B497792B-171E-47EA-B8B6-4F562D71DA92}" sibTransId="{39B7FD28-B2EF-4452-9D3C-371624FF8488}"/>
    <dgm:cxn modelId="{6A46CF0B-B183-43FA-9296-38B81FA5DAE6}" type="presOf" srcId="{621F9EEF-6CDC-4DF8-A180-6D66C4D5C44A}" destId="{FBDD2DAE-3EC8-44AA-8E06-CE320BBD066C}" srcOrd="0" destOrd="6" presId="urn:microsoft.com/office/officeart/2005/8/layout/list1"/>
    <dgm:cxn modelId="{8D98740F-BFAE-49C5-8549-67E8168644AA}" type="presOf" srcId="{F616529B-F3DD-4795-83D1-C040E27B598A}" destId="{DCAFC011-2B2D-42A3-A4F8-745D69ED6B39}" srcOrd="1" destOrd="0" presId="urn:microsoft.com/office/officeart/2005/8/layout/list1"/>
    <dgm:cxn modelId="{43869219-5251-4C58-B244-DEF64E4CF3CB}" srcId="{F616529B-F3DD-4795-83D1-C040E27B598A}" destId="{A0C95D85-CA0D-48C0-AAA8-899D19512F1D}" srcOrd="5" destOrd="0" parTransId="{3A6028F8-3D7C-4E51-A670-265024965CCA}" sibTransId="{EEAFEB0F-2254-4524-9466-2D0656E41DC5}"/>
    <dgm:cxn modelId="{BA7ED41E-EE88-4245-8955-3E5D83348BFA}" type="presOf" srcId="{CD80736A-2F25-4B63-94A7-AAE3DDA46D8A}" destId="{FBDD2DAE-3EC8-44AA-8E06-CE320BBD066C}" srcOrd="0" destOrd="7" presId="urn:microsoft.com/office/officeart/2005/8/layout/list1"/>
    <dgm:cxn modelId="{85160024-6476-4E63-8581-DD504D5CB118}" srcId="{F616529B-F3DD-4795-83D1-C040E27B598A}" destId="{649F05DE-C8E9-4386-973C-451C544EE1C5}" srcOrd="3" destOrd="0" parTransId="{87A0F824-53F9-4842-A33D-286AC18D829D}" sibTransId="{2C58206B-8610-45B0-A4D0-A96C2D9F9AF5}"/>
    <dgm:cxn modelId="{4E80293C-B307-4C3B-AD9B-10D60D944586}" type="presOf" srcId="{649F05DE-C8E9-4386-973C-451C544EE1C5}" destId="{FBDD2DAE-3EC8-44AA-8E06-CE320BBD066C}" srcOrd="0" destOrd="3" presId="urn:microsoft.com/office/officeart/2005/8/layout/list1"/>
    <dgm:cxn modelId="{0DB3C65B-E70E-420A-A99E-4E7C35C81568}" type="presOf" srcId="{A0C95D85-CA0D-48C0-AAA8-899D19512F1D}" destId="{FBDD2DAE-3EC8-44AA-8E06-CE320BBD066C}" srcOrd="0" destOrd="5" presId="urn:microsoft.com/office/officeart/2005/8/layout/list1"/>
    <dgm:cxn modelId="{BACB615E-BE6F-4250-AFBA-3A278F4B6D58}" srcId="{AA5F52FA-37E7-491C-AF44-8402692CBE00}" destId="{F616529B-F3DD-4795-83D1-C040E27B598A}" srcOrd="0" destOrd="0" parTransId="{FF2CC269-DD2C-4634-8023-BA458470B143}" sibTransId="{D9CD58AD-F207-48D8-9D51-28D7A0CD2E08}"/>
    <dgm:cxn modelId="{89DBD579-4C93-4361-9FF4-29A5B03CA2A4}" srcId="{F616529B-F3DD-4795-83D1-C040E27B598A}" destId="{E37B2D7D-68F4-47EB-9694-27D8C0504DF4}" srcOrd="1" destOrd="0" parTransId="{B72848C6-C849-4BCC-9533-B2169C323645}" sibTransId="{959BB2D7-07DA-400A-B2F9-D9C675DC887E}"/>
    <dgm:cxn modelId="{90C09897-9B43-4405-B2E5-41436F9B8A98}" srcId="{F616529B-F3DD-4795-83D1-C040E27B598A}" destId="{224F20C1-601E-46E4-BA8E-1FFEAE7EBE8A}" srcOrd="8" destOrd="0" parTransId="{005E2A9C-6A7C-4627-A21D-FE7B93C612B8}" sibTransId="{C3EE6F4C-6508-46D6-B4B5-6C68F75624CD}"/>
    <dgm:cxn modelId="{CB033FA2-06E5-453F-8ECF-D58F8CCBB8EF}" type="presOf" srcId="{E37B2D7D-68F4-47EB-9694-27D8C0504DF4}" destId="{FBDD2DAE-3EC8-44AA-8E06-CE320BBD066C}" srcOrd="0" destOrd="1" presId="urn:microsoft.com/office/officeart/2005/8/layout/list1"/>
    <dgm:cxn modelId="{FE3609B2-A0A4-407D-9A2C-8C0221F8FC4B}" srcId="{F616529B-F3DD-4795-83D1-C040E27B598A}" destId="{F591CD2D-DFEB-4009-AD58-3C2F09FEF3BD}" srcOrd="0" destOrd="0" parTransId="{BA8491EB-71A5-4AD0-8158-8A1E3B6A37F4}" sibTransId="{2B386409-9460-4BCB-842B-4395017BB357}"/>
    <dgm:cxn modelId="{D529F6BA-4D13-40C0-90A8-E5FDD2CD3AC1}" type="presOf" srcId="{F591CD2D-DFEB-4009-AD58-3C2F09FEF3BD}" destId="{FBDD2DAE-3EC8-44AA-8E06-CE320BBD066C}" srcOrd="0" destOrd="0" presId="urn:microsoft.com/office/officeart/2005/8/layout/list1"/>
    <dgm:cxn modelId="{FD3A29C0-02BA-4F36-B846-787781EFCBD6}" type="presOf" srcId="{408F3F6F-76AF-49DE-A00F-C7090304FADA}" destId="{FBDD2DAE-3EC8-44AA-8E06-CE320BBD066C}" srcOrd="0" destOrd="4" presId="urn:microsoft.com/office/officeart/2005/8/layout/list1"/>
    <dgm:cxn modelId="{C19D3CC1-5B0E-4977-9A81-32E06D425A0C}" srcId="{F616529B-F3DD-4795-83D1-C040E27B598A}" destId="{408F3F6F-76AF-49DE-A00F-C7090304FADA}" srcOrd="4" destOrd="0" parTransId="{00D500B1-9B57-484A-A0B2-22DF6710119E}" sibTransId="{57A5D1ED-9568-4649-BB30-F1BFA08BB1DD}"/>
    <dgm:cxn modelId="{7A6E47CF-264C-49FB-9219-3DDA80FA8321}" type="presOf" srcId="{AA5F52FA-37E7-491C-AF44-8402692CBE00}" destId="{8ED5A22F-4B3C-482A-AF52-F1A1DA91E32B}" srcOrd="0" destOrd="0" presId="urn:microsoft.com/office/officeart/2005/8/layout/list1"/>
    <dgm:cxn modelId="{F372E9D1-E039-4C99-BCEF-A8A76E38C4EA}" srcId="{F616529B-F3DD-4795-83D1-C040E27B598A}" destId="{621F9EEF-6CDC-4DF8-A180-6D66C4D5C44A}" srcOrd="6" destOrd="0" parTransId="{7A5037A7-50FB-41E5-B10F-C15FC1D119CC}" sibTransId="{B9273899-002B-44A4-A5C6-ECBFBEBF5EE3}"/>
    <dgm:cxn modelId="{1F078DD6-F2A7-4151-9F2E-76DB1566EC10}" type="presOf" srcId="{224F20C1-601E-46E4-BA8E-1FFEAE7EBE8A}" destId="{FBDD2DAE-3EC8-44AA-8E06-CE320BBD066C}" srcOrd="0" destOrd="8" presId="urn:microsoft.com/office/officeart/2005/8/layout/list1"/>
    <dgm:cxn modelId="{1206AEE8-BE3D-4C51-8FAB-7D62864D2080}" srcId="{F616529B-F3DD-4795-83D1-C040E27B598A}" destId="{3BFCE82A-1078-48A2-B4A1-CE9C28A1AE96}" srcOrd="2" destOrd="0" parTransId="{90C67855-D9F7-4050-81CA-914C1489D631}" sibTransId="{FB8EECBC-3A00-4C64-9E20-AC043AF41AED}"/>
    <dgm:cxn modelId="{1C65F6ED-1455-48F9-9824-0A27DCBD4995}" type="presOf" srcId="{F616529B-F3DD-4795-83D1-C040E27B598A}" destId="{042BF784-273A-4ACD-8325-B93E45C8E196}" srcOrd="0" destOrd="0" presId="urn:microsoft.com/office/officeart/2005/8/layout/list1"/>
    <dgm:cxn modelId="{EDF48BFF-E214-4A14-A9AF-06EC45D167AE}" type="presOf" srcId="{3BFCE82A-1078-48A2-B4A1-CE9C28A1AE96}" destId="{FBDD2DAE-3EC8-44AA-8E06-CE320BBD066C}" srcOrd="0" destOrd="2" presId="urn:microsoft.com/office/officeart/2005/8/layout/list1"/>
    <dgm:cxn modelId="{4262D350-AF06-429D-977F-B851EBCDF2AF}" type="presParOf" srcId="{8ED5A22F-4B3C-482A-AF52-F1A1DA91E32B}" destId="{96437FD2-B139-4402-ADAD-1799ACC8151D}" srcOrd="0" destOrd="0" presId="urn:microsoft.com/office/officeart/2005/8/layout/list1"/>
    <dgm:cxn modelId="{6AEF722B-3815-4676-8BFD-584B88BA3D7A}" type="presParOf" srcId="{96437FD2-B139-4402-ADAD-1799ACC8151D}" destId="{042BF784-273A-4ACD-8325-B93E45C8E196}" srcOrd="0" destOrd="0" presId="urn:microsoft.com/office/officeart/2005/8/layout/list1"/>
    <dgm:cxn modelId="{EC84B483-8C32-4316-B434-879076A173AD}" type="presParOf" srcId="{96437FD2-B139-4402-ADAD-1799ACC8151D}" destId="{DCAFC011-2B2D-42A3-A4F8-745D69ED6B39}" srcOrd="1" destOrd="0" presId="urn:microsoft.com/office/officeart/2005/8/layout/list1"/>
    <dgm:cxn modelId="{1E6D590A-7EF9-45FA-A916-EC9AC982F464}" type="presParOf" srcId="{8ED5A22F-4B3C-482A-AF52-F1A1DA91E32B}" destId="{DB818061-240D-4F8C-A4DF-5DFB4C0B40CE}" srcOrd="1" destOrd="0" presId="urn:microsoft.com/office/officeart/2005/8/layout/list1"/>
    <dgm:cxn modelId="{5B8DB058-6CDE-495E-B03C-BE686E7585BA}" type="presParOf" srcId="{8ED5A22F-4B3C-482A-AF52-F1A1DA91E32B}" destId="{FBDD2DAE-3EC8-44AA-8E06-CE320BBD066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A5F52FA-37E7-491C-AF44-8402692CBE0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B165970D-39E1-44B4-AEE8-451949AC8A83}">
      <dgm:prSet phldrT="[Κείμενο]"/>
      <dgm:spPr/>
      <dgm:t>
        <a:bodyPr/>
        <a:lstStyle/>
        <a:p>
          <a:pPr algn="just">
            <a:buFont typeface="+mj-lt"/>
            <a:buAutoNum type="arabicPeriod"/>
          </a:pPr>
          <a:r>
            <a:rPr lang="el-GR" dirty="0">
              <a:effectLst/>
              <a:latin typeface="Book Antiqua" panose="02040602050305030304" pitchFamily="18" charset="0"/>
              <a:ea typeface="Times New Roman" panose="02020603050405020304" pitchFamily="18" charset="0"/>
            </a:rPr>
            <a:t>Ποιες είναι οι απόψεις των μεταπτυχιακών φοιτητών/τριών για το Εκπαιδευτικό Υλικό και τον Οδηγό του λογισμικού δημιουργίας προβολών χαρτογράφησης;</a:t>
          </a:r>
          <a:endParaRPr lang="el-GR" dirty="0"/>
        </a:p>
      </dgm:t>
    </dgm:pt>
    <dgm:pt modelId="{2CB90DB3-1FC4-427C-BE87-61E1F9F0B2B0}" type="sibTrans" cxnId="{08AED71D-B2F8-4671-8511-EFD2829F5EC9}">
      <dgm:prSet/>
      <dgm:spPr/>
      <dgm:t>
        <a:bodyPr/>
        <a:lstStyle/>
        <a:p>
          <a:endParaRPr lang="el-GR"/>
        </a:p>
      </dgm:t>
    </dgm:pt>
    <dgm:pt modelId="{B969CC57-4B42-422B-A8F8-FA87BE3E4C08}" type="parTrans" cxnId="{08AED71D-B2F8-4671-8511-EFD2829F5EC9}">
      <dgm:prSet/>
      <dgm:spPr/>
      <dgm:t>
        <a:bodyPr/>
        <a:lstStyle/>
        <a:p>
          <a:endParaRPr lang="el-GR"/>
        </a:p>
      </dgm:t>
    </dgm:pt>
    <dgm:pt modelId="{F6E7AAFF-726E-4674-8E84-74F2C34113F2}">
      <dgm:prSet phldrT="[Κείμενο]"/>
      <dgm:spPr/>
      <dgm:t>
        <a:bodyPr/>
        <a:lstStyle/>
        <a:p>
          <a:pPr algn="just">
            <a:buFont typeface="+mj-lt"/>
            <a:buAutoNum type="arabicPeriod"/>
          </a:pPr>
          <a:r>
            <a:rPr lang="el-GR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Ποια είναι τα δυνατά στοιχεία του Εκπαιδευτικού Υλικού και ποιες είναι οι αλλαγές που προτείνονται για τη βελτίωσή του;</a:t>
          </a:r>
          <a:endParaRPr lang="el-GR" dirty="0"/>
        </a:p>
      </dgm:t>
    </dgm:pt>
    <dgm:pt modelId="{C58143FB-292C-4B1A-A6B9-C42C08F22D57}" type="sibTrans" cxnId="{64D6BF37-5043-413A-9826-3B24F40FFFC2}">
      <dgm:prSet/>
      <dgm:spPr/>
      <dgm:t>
        <a:bodyPr/>
        <a:lstStyle/>
        <a:p>
          <a:endParaRPr lang="el-GR"/>
        </a:p>
      </dgm:t>
    </dgm:pt>
    <dgm:pt modelId="{8A9AFECA-10F6-4220-AB70-1F1D394A0A76}" type="parTrans" cxnId="{64D6BF37-5043-413A-9826-3B24F40FFFC2}">
      <dgm:prSet/>
      <dgm:spPr/>
      <dgm:t>
        <a:bodyPr/>
        <a:lstStyle/>
        <a:p>
          <a:endParaRPr lang="el-GR"/>
        </a:p>
      </dgm:t>
    </dgm:pt>
    <dgm:pt modelId="{224F20C1-601E-46E4-BA8E-1FFEAE7EBE8A}">
      <dgm:prSet phldrT="[Κείμενο]"/>
      <dgm:spPr/>
      <dgm:t>
        <a:bodyPr/>
        <a:lstStyle/>
        <a:p>
          <a:pPr algn="just">
            <a:buFont typeface="+mj-lt"/>
            <a:buAutoNum type="arabicPeriod"/>
          </a:pPr>
          <a:r>
            <a:rPr lang="el-GR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Εκπαιδευτικό Υλικό έχει δημιουργηθεί σύμφωνα με τις αρχές της Πολυμεσικής Μάθησης;</a:t>
          </a:r>
          <a:endParaRPr lang="el-GR" dirty="0"/>
        </a:p>
      </dgm:t>
    </dgm:pt>
    <dgm:pt modelId="{C3EE6F4C-6508-46D6-B4B5-6C68F75624CD}" type="sibTrans" cxnId="{90C09897-9B43-4405-B2E5-41436F9B8A98}">
      <dgm:prSet/>
      <dgm:spPr/>
      <dgm:t>
        <a:bodyPr/>
        <a:lstStyle/>
        <a:p>
          <a:endParaRPr lang="el-GR"/>
        </a:p>
      </dgm:t>
    </dgm:pt>
    <dgm:pt modelId="{005E2A9C-6A7C-4627-A21D-FE7B93C612B8}" type="parTrans" cxnId="{90C09897-9B43-4405-B2E5-41436F9B8A98}">
      <dgm:prSet/>
      <dgm:spPr/>
      <dgm:t>
        <a:bodyPr/>
        <a:lstStyle/>
        <a:p>
          <a:endParaRPr lang="el-GR"/>
        </a:p>
      </dgm:t>
    </dgm:pt>
    <dgm:pt modelId="{F591CD2D-DFEB-4009-AD58-3C2F09FEF3BD}">
      <dgm:prSet phldrT="[Κείμενο]"/>
      <dgm:spPr/>
      <dgm:t>
        <a:bodyPr/>
        <a:lstStyle/>
        <a:p>
          <a:pPr algn="just">
            <a:buFont typeface="+mj-lt"/>
            <a:buAutoNum type="arabicPeriod"/>
          </a:pPr>
          <a:r>
            <a:rPr lang="el-GR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Εκπαιδευτικό Υλικό διέπεται από τις αρχές και τη μεθοδολογία της Εξ Αποστάσεως Εκπαίδευσης;</a:t>
          </a:r>
          <a:endParaRPr lang="el-GR" dirty="0"/>
        </a:p>
      </dgm:t>
    </dgm:pt>
    <dgm:pt modelId="{2B386409-9460-4BCB-842B-4395017BB357}" type="sibTrans" cxnId="{FE3609B2-A0A4-407D-9A2C-8C0221F8FC4B}">
      <dgm:prSet/>
      <dgm:spPr/>
      <dgm:t>
        <a:bodyPr/>
        <a:lstStyle/>
        <a:p>
          <a:endParaRPr lang="el-GR"/>
        </a:p>
      </dgm:t>
    </dgm:pt>
    <dgm:pt modelId="{BA8491EB-71A5-4AD0-8158-8A1E3B6A37F4}" type="parTrans" cxnId="{FE3609B2-A0A4-407D-9A2C-8C0221F8FC4B}">
      <dgm:prSet/>
      <dgm:spPr/>
      <dgm:t>
        <a:bodyPr/>
        <a:lstStyle/>
        <a:p>
          <a:endParaRPr lang="el-GR"/>
        </a:p>
      </dgm:t>
    </dgm:pt>
    <dgm:pt modelId="{F616529B-F3DD-4795-83D1-C040E27B598A}">
      <dgm:prSet phldrT="[Κείμενο]" custT="1"/>
      <dgm:spPr/>
      <dgm:t>
        <a:bodyPr/>
        <a:lstStyle/>
        <a:p>
          <a:r>
            <a:rPr lang="el-GR" sz="2400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Τα ερευνητικά ερωτήματα του πρακτικού μέρος της εργασίας είναι: </a:t>
          </a:r>
          <a:endParaRPr lang="el-GR" sz="2400" dirty="0"/>
        </a:p>
      </dgm:t>
    </dgm:pt>
    <dgm:pt modelId="{D9CD58AD-F207-48D8-9D51-28D7A0CD2E08}" type="sibTrans" cxnId="{BACB615E-BE6F-4250-AFBA-3A278F4B6D58}">
      <dgm:prSet/>
      <dgm:spPr/>
      <dgm:t>
        <a:bodyPr/>
        <a:lstStyle/>
        <a:p>
          <a:endParaRPr lang="el-GR"/>
        </a:p>
      </dgm:t>
    </dgm:pt>
    <dgm:pt modelId="{FF2CC269-DD2C-4634-8023-BA458470B143}" type="parTrans" cxnId="{BACB615E-BE6F-4250-AFBA-3A278F4B6D58}">
      <dgm:prSet/>
      <dgm:spPr/>
      <dgm:t>
        <a:bodyPr/>
        <a:lstStyle/>
        <a:p>
          <a:endParaRPr lang="el-GR"/>
        </a:p>
      </dgm:t>
    </dgm:pt>
    <dgm:pt modelId="{8ED5A22F-4B3C-482A-AF52-F1A1DA91E32B}" type="pres">
      <dgm:prSet presAssocID="{AA5F52FA-37E7-491C-AF44-8402692CBE00}" presName="linear" presStyleCnt="0">
        <dgm:presLayoutVars>
          <dgm:dir/>
          <dgm:animLvl val="lvl"/>
          <dgm:resizeHandles val="exact"/>
        </dgm:presLayoutVars>
      </dgm:prSet>
      <dgm:spPr/>
    </dgm:pt>
    <dgm:pt modelId="{96437FD2-B139-4402-ADAD-1799ACC8151D}" type="pres">
      <dgm:prSet presAssocID="{F616529B-F3DD-4795-83D1-C040E27B598A}" presName="parentLin" presStyleCnt="0"/>
      <dgm:spPr/>
    </dgm:pt>
    <dgm:pt modelId="{042BF784-273A-4ACD-8325-B93E45C8E196}" type="pres">
      <dgm:prSet presAssocID="{F616529B-F3DD-4795-83D1-C040E27B598A}" presName="parentLeftMargin" presStyleLbl="node1" presStyleIdx="0" presStyleCnt="1"/>
      <dgm:spPr/>
    </dgm:pt>
    <dgm:pt modelId="{DCAFC011-2B2D-42A3-A4F8-745D69ED6B39}" type="pres">
      <dgm:prSet presAssocID="{F616529B-F3DD-4795-83D1-C040E27B598A}" presName="parentText" presStyleLbl="node1" presStyleIdx="0" presStyleCnt="1" custScaleX="126455" custScaleY="148087" custLinFactNeighborX="-7407" custLinFactNeighborY="-34906">
        <dgm:presLayoutVars>
          <dgm:chMax val="0"/>
          <dgm:bulletEnabled val="1"/>
        </dgm:presLayoutVars>
      </dgm:prSet>
      <dgm:spPr/>
    </dgm:pt>
    <dgm:pt modelId="{DB818061-240D-4F8C-A4DF-5DFB4C0B40CE}" type="pres">
      <dgm:prSet presAssocID="{F616529B-F3DD-4795-83D1-C040E27B598A}" presName="negativeSpace" presStyleCnt="0"/>
      <dgm:spPr/>
    </dgm:pt>
    <dgm:pt modelId="{FBDD2DAE-3EC8-44AA-8E06-CE320BBD066C}" type="pres">
      <dgm:prSet presAssocID="{F616529B-F3DD-4795-83D1-C040E27B598A}" presName="childText" presStyleLbl="conFgAcc1" presStyleIdx="0" presStyleCnt="1" custScaleY="108160" custLinFactNeighborY="-31066">
        <dgm:presLayoutVars>
          <dgm:bulletEnabled val="1"/>
        </dgm:presLayoutVars>
      </dgm:prSet>
      <dgm:spPr/>
    </dgm:pt>
  </dgm:ptLst>
  <dgm:cxnLst>
    <dgm:cxn modelId="{8D98740F-BFAE-49C5-8549-67E8168644AA}" type="presOf" srcId="{F616529B-F3DD-4795-83D1-C040E27B598A}" destId="{DCAFC011-2B2D-42A3-A4F8-745D69ED6B39}" srcOrd="1" destOrd="0" presId="urn:microsoft.com/office/officeart/2005/8/layout/list1"/>
    <dgm:cxn modelId="{08AED71D-B2F8-4671-8511-EFD2829F5EC9}" srcId="{F616529B-F3DD-4795-83D1-C040E27B598A}" destId="{B165970D-39E1-44B4-AEE8-451949AC8A83}" srcOrd="3" destOrd="0" parTransId="{B969CC57-4B42-422B-A8F8-FA87BE3E4C08}" sibTransId="{2CB90DB3-1FC4-427C-BE87-61E1F9F0B2B0}"/>
    <dgm:cxn modelId="{64D6BF37-5043-413A-9826-3B24F40FFFC2}" srcId="{F616529B-F3DD-4795-83D1-C040E27B598A}" destId="{F6E7AAFF-726E-4674-8E84-74F2C34113F2}" srcOrd="2" destOrd="0" parTransId="{8A9AFECA-10F6-4220-AB70-1F1D394A0A76}" sibTransId="{C58143FB-292C-4B1A-A6B9-C42C08F22D57}"/>
    <dgm:cxn modelId="{BACB615E-BE6F-4250-AFBA-3A278F4B6D58}" srcId="{AA5F52FA-37E7-491C-AF44-8402692CBE00}" destId="{F616529B-F3DD-4795-83D1-C040E27B598A}" srcOrd="0" destOrd="0" parTransId="{FF2CC269-DD2C-4634-8023-BA458470B143}" sibTransId="{D9CD58AD-F207-48D8-9D51-28D7A0CD2E08}"/>
    <dgm:cxn modelId="{19441A4B-FCE2-4DCC-93F5-E3B83E417D1C}" type="presOf" srcId="{F6E7AAFF-726E-4674-8E84-74F2C34113F2}" destId="{FBDD2DAE-3EC8-44AA-8E06-CE320BBD066C}" srcOrd="0" destOrd="2" presId="urn:microsoft.com/office/officeart/2005/8/layout/list1"/>
    <dgm:cxn modelId="{90C09897-9B43-4405-B2E5-41436F9B8A98}" srcId="{F616529B-F3DD-4795-83D1-C040E27B598A}" destId="{224F20C1-601E-46E4-BA8E-1FFEAE7EBE8A}" srcOrd="1" destOrd="0" parTransId="{005E2A9C-6A7C-4627-A21D-FE7B93C612B8}" sibTransId="{C3EE6F4C-6508-46D6-B4B5-6C68F75624CD}"/>
    <dgm:cxn modelId="{AF742C9B-DAFA-48CF-99F7-5CCF50CC74C0}" type="presOf" srcId="{B165970D-39E1-44B4-AEE8-451949AC8A83}" destId="{FBDD2DAE-3EC8-44AA-8E06-CE320BBD066C}" srcOrd="0" destOrd="3" presId="urn:microsoft.com/office/officeart/2005/8/layout/list1"/>
    <dgm:cxn modelId="{FE3609B2-A0A4-407D-9A2C-8C0221F8FC4B}" srcId="{F616529B-F3DD-4795-83D1-C040E27B598A}" destId="{F591CD2D-DFEB-4009-AD58-3C2F09FEF3BD}" srcOrd="0" destOrd="0" parTransId="{BA8491EB-71A5-4AD0-8158-8A1E3B6A37F4}" sibTransId="{2B386409-9460-4BCB-842B-4395017BB357}"/>
    <dgm:cxn modelId="{D529F6BA-4D13-40C0-90A8-E5FDD2CD3AC1}" type="presOf" srcId="{F591CD2D-DFEB-4009-AD58-3C2F09FEF3BD}" destId="{FBDD2DAE-3EC8-44AA-8E06-CE320BBD066C}" srcOrd="0" destOrd="0" presId="urn:microsoft.com/office/officeart/2005/8/layout/list1"/>
    <dgm:cxn modelId="{7A6E47CF-264C-49FB-9219-3DDA80FA8321}" type="presOf" srcId="{AA5F52FA-37E7-491C-AF44-8402692CBE00}" destId="{8ED5A22F-4B3C-482A-AF52-F1A1DA91E32B}" srcOrd="0" destOrd="0" presId="urn:microsoft.com/office/officeart/2005/8/layout/list1"/>
    <dgm:cxn modelId="{1F078DD6-F2A7-4151-9F2E-76DB1566EC10}" type="presOf" srcId="{224F20C1-601E-46E4-BA8E-1FFEAE7EBE8A}" destId="{FBDD2DAE-3EC8-44AA-8E06-CE320BBD066C}" srcOrd="0" destOrd="1" presId="urn:microsoft.com/office/officeart/2005/8/layout/list1"/>
    <dgm:cxn modelId="{1C65F6ED-1455-48F9-9824-0A27DCBD4995}" type="presOf" srcId="{F616529B-F3DD-4795-83D1-C040E27B598A}" destId="{042BF784-273A-4ACD-8325-B93E45C8E196}" srcOrd="0" destOrd="0" presId="urn:microsoft.com/office/officeart/2005/8/layout/list1"/>
    <dgm:cxn modelId="{4262D350-AF06-429D-977F-B851EBCDF2AF}" type="presParOf" srcId="{8ED5A22F-4B3C-482A-AF52-F1A1DA91E32B}" destId="{96437FD2-B139-4402-ADAD-1799ACC8151D}" srcOrd="0" destOrd="0" presId="urn:microsoft.com/office/officeart/2005/8/layout/list1"/>
    <dgm:cxn modelId="{6AEF722B-3815-4676-8BFD-584B88BA3D7A}" type="presParOf" srcId="{96437FD2-B139-4402-ADAD-1799ACC8151D}" destId="{042BF784-273A-4ACD-8325-B93E45C8E196}" srcOrd="0" destOrd="0" presId="urn:microsoft.com/office/officeart/2005/8/layout/list1"/>
    <dgm:cxn modelId="{EC84B483-8C32-4316-B434-879076A173AD}" type="presParOf" srcId="{96437FD2-B139-4402-ADAD-1799ACC8151D}" destId="{DCAFC011-2B2D-42A3-A4F8-745D69ED6B39}" srcOrd="1" destOrd="0" presId="urn:microsoft.com/office/officeart/2005/8/layout/list1"/>
    <dgm:cxn modelId="{1E6D590A-7EF9-45FA-A916-EC9AC982F464}" type="presParOf" srcId="{8ED5A22F-4B3C-482A-AF52-F1A1DA91E32B}" destId="{DB818061-240D-4F8C-A4DF-5DFB4C0B40CE}" srcOrd="1" destOrd="0" presId="urn:microsoft.com/office/officeart/2005/8/layout/list1"/>
    <dgm:cxn modelId="{5B8DB058-6CDE-495E-B03C-BE686E7585BA}" type="presParOf" srcId="{8ED5A22F-4B3C-482A-AF52-F1A1DA91E32B}" destId="{FBDD2DAE-3EC8-44AA-8E06-CE320BBD066C}" srcOrd="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DD2DAE-3EC8-44AA-8E06-CE320BBD066C}">
      <dsp:nvSpPr>
        <dsp:cNvPr id="0" name=""/>
        <dsp:cNvSpPr/>
      </dsp:nvSpPr>
      <dsp:spPr>
        <a:xfrm>
          <a:off x="0" y="519830"/>
          <a:ext cx="7199240" cy="383614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741" tIns="416560" rIns="55874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r>
            <a:rPr lang="el-GR" sz="2000" kern="1200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- Πώς αξιοποιείται η Προβολή Χαρτογράφησης παιδαγωγικά;</a:t>
          </a: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l-GR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None/>
          </a:pPr>
          <a:endParaRPr lang="el-GR" sz="2000" kern="1200" dirty="0"/>
        </a:p>
      </dsp:txBody>
      <dsp:txXfrm>
        <a:off x="0" y="519830"/>
        <a:ext cx="7199240" cy="3836140"/>
      </dsp:txXfrm>
    </dsp:sp>
    <dsp:sp modelId="{DCAFC011-2B2D-42A3-A4F8-745D69ED6B39}">
      <dsp:nvSpPr>
        <dsp:cNvPr id="0" name=""/>
        <dsp:cNvSpPr/>
      </dsp:nvSpPr>
      <dsp:spPr>
        <a:xfrm>
          <a:off x="333299" y="0"/>
          <a:ext cx="6372659" cy="859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480" tIns="0" rIns="19048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Το ερευνητικό ερώτημα του θεωρητικού μέρος της εργασίας είναι: </a:t>
          </a:r>
          <a:endParaRPr lang="el-GR" sz="2400" kern="1200" dirty="0"/>
        </a:p>
      </dsp:txBody>
      <dsp:txXfrm>
        <a:off x="375275" y="41976"/>
        <a:ext cx="6288707" cy="77592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BDD2DAE-3EC8-44AA-8E06-CE320BBD066C}">
      <dsp:nvSpPr>
        <dsp:cNvPr id="0" name=""/>
        <dsp:cNvSpPr/>
      </dsp:nvSpPr>
      <dsp:spPr>
        <a:xfrm>
          <a:off x="0" y="539707"/>
          <a:ext cx="7199240" cy="41565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58741" tIns="416560" rIns="558741" bIns="142240" numCol="1" spcCol="1270" anchor="t" anchorCtr="0">
          <a:noAutofit/>
        </a:bodyPr>
        <a:lstStyle/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l-GR" sz="2000" kern="12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Εκπαιδευτικό Υλικό διέπεται από τις αρχές και τη μεθοδολογία της Εξ Αποστάσεως Εκπαίδευσης;</a:t>
          </a:r>
          <a:endParaRPr lang="el-GR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l-GR" sz="2000" kern="12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Το Εκπαιδευτικό Υλικό έχει δημιουργηθεί σύμφωνα με τις αρχές της Πολυμεσικής Μάθησης;</a:t>
          </a:r>
          <a:endParaRPr lang="el-GR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l-GR" sz="2000" kern="1200" dirty="0">
              <a:effectLst/>
              <a:latin typeface="Book Antiqua" panose="02040602050305030304" pitchFamily="18" charset="0"/>
              <a:ea typeface="Calibri" panose="020F0502020204030204" pitchFamily="34" charset="0"/>
              <a:cs typeface="Times New Roman" panose="02020603050405020304" pitchFamily="18" charset="0"/>
            </a:rPr>
            <a:t>Ποια είναι τα δυνατά στοιχεία του Εκπαιδευτικού Υλικού και ποιες είναι οι αλλαγές που προτείνονται για τη βελτίωσή του;</a:t>
          </a:r>
          <a:endParaRPr lang="el-GR" sz="2000" kern="1200" dirty="0"/>
        </a:p>
        <a:p>
          <a:pPr marL="228600" lvl="1" indent="-228600" algn="just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+mj-lt"/>
            <a:buAutoNum type="arabicPeriod"/>
          </a:pPr>
          <a:r>
            <a:rPr lang="el-GR" sz="2000" kern="1200" dirty="0">
              <a:effectLst/>
              <a:latin typeface="Book Antiqua" panose="02040602050305030304" pitchFamily="18" charset="0"/>
              <a:ea typeface="Times New Roman" panose="02020603050405020304" pitchFamily="18" charset="0"/>
            </a:rPr>
            <a:t>Ποιες είναι οι απόψεις των μεταπτυχιακών φοιτητών/τριών για το Εκπαιδευτικό Υλικό και τον Οδηγό του λογισμικού δημιουργίας προβολών χαρτογράφησης;</a:t>
          </a:r>
          <a:endParaRPr lang="el-GR" sz="2000" kern="1200" dirty="0"/>
        </a:p>
      </dsp:txBody>
      <dsp:txXfrm>
        <a:off x="0" y="539707"/>
        <a:ext cx="7199240" cy="4156588"/>
      </dsp:txXfrm>
    </dsp:sp>
    <dsp:sp modelId="{DCAFC011-2B2D-42A3-A4F8-745D69ED6B39}">
      <dsp:nvSpPr>
        <dsp:cNvPr id="0" name=""/>
        <dsp:cNvSpPr/>
      </dsp:nvSpPr>
      <dsp:spPr>
        <a:xfrm>
          <a:off x="333299" y="0"/>
          <a:ext cx="6372659" cy="8743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0480" tIns="0" rIns="190480" bIns="0" numCol="1" spcCol="1270" anchor="ctr" anchorCtr="0">
          <a:noAutofit/>
        </a:bodyPr>
        <a:lstStyle/>
        <a:p>
          <a:pPr marL="0" lvl="0" indent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l-GR" sz="2400" kern="1200" dirty="0">
              <a:effectLst/>
              <a:latin typeface="Book Antiqua" panose="02040602050305030304" pitchFamily="18" charset="0"/>
              <a:ea typeface="Times New Roman" panose="02020603050405020304" pitchFamily="18" charset="0"/>
              <a:cs typeface="Times New Roman" panose="02020603050405020304" pitchFamily="18" charset="0"/>
            </a:rPr>
            <a:t>Τα ερευνητικά ερωτήματα του πρακτικού μέρος της εργασίας είναι: </a:t>
          </a:r>
          <a:endParaRPr lang="el-GR" sz="2400" kern="1200" dirty="0"/>
        </a:p>
      </dsp:txBody>
      <dsp:txXfrm>
        <a:off x="375979" y="42680"/>
        <a:ext cx="6287299" cy="78894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16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96950" y="730250"/>
            <a:ext cx="4864100" cy="36496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853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624388"/>
            <a:ext cx="5486400" cy="4379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noProof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noProof="0"/>
              <a:t>Δεύτερου επιπέδου</a:t>
            </a:r>
          </a:p>
          <a:p>
            <a:pPr lvl="2"/>
            <a:r>
              <a:rPr lang="el-GR" noProof="0"/>
              <a:t>Τρίτου επιπέδου</a:t>
            </a:r>
          </a:p>
          <a:p>
            <a:pPr lvl="3"/>
            <a:r>
              <a:rPr lang="el-GR" noProof="0"/>
              <a:t>Τέταρτου επιπέδου</a:t>
            </a:r>
          </a:p>
          <a:p>
            <a:pPr lvl="4"/>
            <a:r>
              <a:rPr lang="el-GR" noProof="0"/>
              <a:t>Πέμπτου επιπέδου</a:t>
            </a:r>
          </a:p>
        </p:txBody>
      </p:sp>
      <p:sp>
        <p:nvSpPr>
          <p:cNvPr id="27853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27853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9245600"/>
            <a:ext cx="2971800" cy="487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8568C96-3D9B-4CEA-82D6-5318AA7F4D6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0170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039241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430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81401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08568C96-3D9B-4CEA-82D6-5318AA7F4D69}" type="slidenum">
              <a:rPr lang="el-GR" smtClean="0"/>
              <a:pPr>
                <a:defRPr/>
              </a:pPr>
              <a:t>21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903170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143000" y="784188"/>
            <a:ext cx="6858000" cy="2387600"/>
          </a:xfrm>
        </p:spPr>
        <p:txBody>
          <a:bodyPr anchor="b">
            <a:normAutofit/>
          </a:bodyPr>
          <a:lstStyle>
            <a:lvl1pPr algn="ctr">
              <a:defRPr sz="6000" b="1"/>
            </a:lvl1pPr>
          </a:lstStyle>
          <a:p>
            <a:r>
              <a:rPr lang="el-GR" dirty="0"/>
              <a:t>Στυλ κύριου τίτλου</a:t>
            </a: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l-GR"/>
              <a:t>Στυλ κύριου υπότιτλου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de-DE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A02484D-3F63-488A-990A-36E3F22D10C7}" type="slidenum">
              <a:rPr lang="de-DE" smtClean="0"/>
              <a:pPr>
                <a:defRPr/>
              </a:pPr>
              <a:t>‹#›</a:t>
            </a:fld>
            <a:endParaRPr lang="de-DE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Ορθογώνιο 8"/>
          <p:cNvSpPr/>
          <p:nvPr userDrawn="1"/>
        </p:nvSpPr>
        <p:spPr>
          <a:xfrm>
            <a:off x="467544" y="764704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Πεντάγωνο 9"/>
          <p:cNvSpPr/>
          <p:nvPr userDrawn="1"/>
        </p:nvSpPr>
        <p:spPr>
          <a:xfrm>
            <a:off x="467544" y="2316163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1247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A7C16-FAF2-2C41-B697-563997C522AD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66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19D9EA-0687-604F-B97A-763B6765DF9F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5731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lnSpc>
                <a:spcPct val="150000"/>
              </a:lnSpc>
              <a:defRPr sz="4400"/>
            </a:lvl1pPr>
            <a:lvl2pPr>
              <a:lnSpc>
                <a:spcPct val="150000"/>
              </a:lnSpc>
              <a:defRPr sz="4000"/>
            </a:lvl2pPr>
            <a:lvl3pPr>
              <a:lnSpc>
                <a:spcPct val="150000"/>
              </a:lnSpc>
              <a:defRPr sz="3200"/>
            </a:lvl3pPr>
            <a:lvl4pPr>
              <a:lnSpc>
                <a:spcPct val="150000"/>
              </a:lnSpc>
              <a:defRPr sz="2800"/>
            </a:lvl4pPr>
            <a:lvl5pPr>
              <a:lnSpc>
                <a:spcPct val="150000"/>
              </a:lnSpc>
              <a:defRPr sz="2800"/>
            </a:lvl5pPr>
          </a:lstStyle>
          <a:p>
            <a:pPr lvl="0"/>
            <a:r>
              <a:rPr lang="el-GR" dirty="0"/>
              <a:t>Στυλ υποδείγματος κειμένου</a:t>
            </a:r>
          </a:p>
          <a:p>
            <a:pPr lvl="1"/>
            <a:r>
              <a:rPr lang="el-GR" dirty="0"/>
              <a:t>Δεύτερου επιπέδου</a:t>
            </a:r>
          </a:p>
          <a:p>
            <a:pPr lvl="2"/>
            <a:r>
              <a:rPr lang="el-GR" dirty="0"/>
              <a:t>Τρίτου επιπέδου</a:t>
            </a:r>
          </a:p>
          <a:p>
            <a:pPr lvl="3"/>
            <a:r>
              <a:rPr lang="el-GR" dirty="0"/>
              <a:t>Τέταρτου επιπέδου</a:t>
            </a:r>
          </a:p>
          <a:p>
            <a:pPr lvl="4"/>
            <a:r>
              <a:rPr lang="el-GR" dirty="0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l-GR"/>
              <a:t>2016</a:t>
            </a:r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/>
              <a:t>Δρ Χαράλαμπος Μουζάκης</a:t>
            </a:r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1"/>
          <p:cNvSpPr/>
          <p:nvPr userDrawn="1"/>
        </p:nvSpPr>
        <p:spPr>
          <a:xfrm>
            <a:off x="0" y="0"/>
            <a:ext cx="467544" cy="6858000"/>
          </a:xfrm>
          <a:prstGeom prst="rect">
            <a:avLst/>
          </a:prstGeom>
          <a:solidFill>
            <a:srgbClr val="931B1B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8" name="15 - Ευθεία γραμμή σύνδεσης"/>
          <p:cNvCxnSpPr/>
          <p:nvPr userDrawn="1"/>
        </p:nvCxnSpPr>
        <p:spPr bwMode="auto">
          <a:xfrm>
            <a:off x="1522058" y="1194393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 userDrawn="1"/>
        </p:nvCxnSpPr>
        <p:spPr bwMode="auto">
          <a:xfrm>
            <a:off x="467544" y="6453336"/>
            <a:ext cx="8476309" cy="19555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1" name="Ορθογώνιο 10"/>
          <p:cNvSpPr/>
          <p:nvPr userDrawn="1"/>
        </p:nvSpPr>
        <p:spPr>
          <a:xfrm>
            <a:off x="467544" y="628501"/>
            <a:ext cx="576064" cy="100811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Πεντάγωνο 11"/>
          <p:cNvSpPr/>
          <p:nvPr userDrawn="1"/>
        </p:nvSpPr>
        <p:spPr>
          <a:xfrm>
            <a:off x="467544" y="603852"/>
            <a:ext cx="675456" cy="792088"/>
          </a:xfrm>
          <a:prstGeom prst="homePlate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Τίτλος 1"/>
          <p:cNvSpPr>
            <a:spLocks noGrp="1"/>
          </p:cNvSpPr>
          <p:nvPr>
            <p:ph type="title"/>
          </p:nvPr>
        </p:nvSpPr>
        <p:spPr>
          <a:xfrm>
            <a:off x="1143000" y="365127"/>
            <a:ext cx="7372350" cy="1075390"/>
          </a:xfrm>
        </p:spPr>
        <p:txBody>
          <a:bodyPr>
            <a:normAutofit/>
          </a:bodyPr>
          <a:lstStyle>
            <a:lvl1pPr>
              <a:defRPr sz="4400" b="1"/>
            </a:lvl1pPr>
          </a:lstStyle>
          <a:p>
            <a:r>
              <a:rPr lang="el-GR" dirty="0"/>
              <a:t>Στυλ κύριου τίτλου</a:t>
            </a:r>
          </a:p>
        </p:txBody>
      </p:sp>
    </p:spTree>
    <p:extLst>
      <p:ext uri="{BB962C8B-B14F-4D97-AF65-F5344CB8AC3E}">
        <p14:creationId xmlns:p14="http://schemas.microsoft.com/office/powerpoint/2010/main" val="39898572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B9B27-4D02-2940-AED5-BC8F2B3B1507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588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F7878-2C98-7449-BB8F-764A5EA8E558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482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D2F403-9584-1749-B6AB-5E1C5F94527C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968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0351-EB03-5444-BA93-B7E778374E24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6360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B90-FF7E-5041-AB9F-1BC0957AB829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4261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EB8CB6-48D8-4E47-B0D3-B56230F429D0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742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l-GR"/>
              <a:t>Στυλ κύριου τίτλου</a:t>
            </a:r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l-GR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F716D3-DCE8-CC45-8106-AE5DFCD073F9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32543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Στυλ κύριου τίτλου</a:t>
            </a:r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υποδείγματος κειμένου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9FFFB4-400D-1240-AB24-6F86C96D4DFB}" type="datetimeFigureOut">
              <a:rPr lang="en-US" smtClean="0"/>
              <a:pPr/>
              <a:t>3/30/2024</a:t>
            </a:fld>
            <a:endParaRPr lang="en-US" dirty="0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Freeform 8"/>
          <p:cNvSpPr/>
          <p:nvPr userDrawn="1"/>
        </p:nvSpPr>
        <p:spPr bwMode="auto">
          <a:xfrm>
            <a:off x="163906" y="796626"/>
            <a:ext cx="86598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6427124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71" r:id="rId1"/>
    <p:sldLayoutId id="2147484472" r:id="rId2"/>
    <p:sldLayoutId id="2147484473" r:id="rId3"/>
    <p:sldLayoutId id="2147484474" r:id="rId4"/>
    <p:sldLayoutId id="2147484475" r:id="rId5"/>
    <p:sldLayoutId id="2147484476" r:id="rId6"/>
    <p:sldLayoutId id="2147484477" r:id="rId7"/>
    <p:sldLayoutId id="2147484478" r:id="rId8"/>
    <p:sldLayoutId id="2147484479" r:id="rId9"/>
    <p:sldLayoutId id="2147484480" r:id="rId10"/>
    <p:sldLayoutId id="214748448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hyperlink" Target="http://chamilo.datacenter.uoc.gr/metchamilo/courses/EISAGWGHSTHNPROBOLHXARTOGRAFHSHSPRO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54148" y="1772816"/>
            <a:ext cx="7294316" cy="1872208"/>
          </a:xfrm>
        </p:spPr>
        <p:txBody>
          <a:bodyPr>
            <a:noAutofit/>
          </a:bodyPr>
          <a:lstStyle/>
          <a:p>
            <a:r>
              <a:rPr lang="el-GR" sz="2400" dirty="0">
                <a:latin typeface="Book Antiqua" panose="02040602050305030304" pitchFamily="18" charset="0"/>
                <a:cs typeface="Times New Roman" panose="02020603050405020304" pitchFamily="18" charset="0"/>
              </a:rPr>
              <a:t>Η αξιοποίηση της Προβολής Χαρτογράφησης (Projection Mapping) στην Εκπαίδευση. Σχεδιασμός, υλοποίηση και αποτίμηση διαδικτυακού Εκπαιδευτικού Υλικού και Οδηγού λογισμικού δημιουργίας προβολών χαρτογράφησης με τη μεθοδολογία της </a:t>
            </a:r>
            <a:r>
              <a:rPr lang="en-US" sz="2400" dirty="0">
                <a:latin typeface="Book Antiqua" panose="02040602050305030304" pitchFamily="18" charset="0"/>
                <a:cs typeface="Times New Roman" panose="02020603050405020304" pitchFamily="18" charset="0"/>
              </a:rPr>
              <a:t>E</a:t>
            </a:r>
            <a:r>
              <a:rPr lang="el-GR" sz="2400" dirty="0" err="1">
                <a:latin typeface="Book Antiqua" panose="02040602050305030304" pitchFamily="18" charset="0"/>
                <a:cs typeface="Times New Roman" panose="02020603050405020304" pitchFamily="18" charset="0"/>
              </a:rPr>
              <a:t>ξΑΕ</a:t>
            </a:r>
            <a:endParaRPr lang="el-GR" sz="2400" b="1" dirty="0">
              <a:solidFill>
                <a:srgbClr val="C00000"/>
              </a:solidFill>
              <a:latin typeface="Book Antiqua" panose="0204060205030503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6" name="15 - Ευθεία γραμμή σύνδεσης"/>
          <p:cNvCxnSpPr>
            <a:cxnSpLocks/>
          </p:cNvCxnSpPr>
          <p:nvPr/>
        </p:nvCxnSpPr>
        <p:spPr bwMode="auto">
          <a:xfrm>
            <a:off x="1581123" y="924570"/>
            <a:ext cx="7034182" cy="7353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3081" name="11 - Ορθογώνιο"/>
          <p:cNvSpPr>
            <a:spLocks noChangeArrowheads="1"/>
          </p:cNvSpPr>
          <p:nvPr/>
        </p:nvSpPr>
        <p:spPr bwMode="auto">
          <a:xfrm>
            <a:off x="1396260" y="209623"/>
            <a:ext cx="740390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sz="1400" dirty="0">
                <a:latin typeface="Book Antiqua" panose="02040602050305030304" pitchFamily="18" charset="0"/>
              </a:rPr>
              <a:t>Πρόγραμμα Μεταπτυχιακών Σπουδών: </a:t>
            </a:r>
            <a:endParaRPr lang="en-US" sz="1400" dirty="0">
              <a:latin typeface="Book Antiqua" panose="02040602050305030304" pitchFamily="18" charset="0"/>
            </a:endParaRPr>
          </a:p>
          <a:p>
            <a:pPr algn="ctr"/>
            <a:r>
              <a:rPr lang="el-GR" sz="1400" dirty="0">
                <a:latin typeface="Book Antiqua" panose="02040602050305030304" pitchFamily="18" charset="0"/>
              </a:rPr>
              <a:t>«Επιστήμες της Αγωγής - Εξ Αποστάσεως Εκπαίδευση  με την χρήση των ΤΠΕ (e-</a:t>
            </a:r>
            <a:r>
              <a:rPr lang="el-GR" sz="1400" dirty="0" err="1">
                <a:latin typeface="Book Antiqua" panose="02040602050305030304" pitchFamily="18" charset="0"/>
              </a:rPr>
              <a:t>Learning</a:t>
            </a:r>
            <a:r>
              <a:rPr lang="el-GR" sz="1400" dirty="0">
                <a:latin typeface="Book Antiqua" panose="02040602050305030304" pitchFamily="18" charset="0"/>
              </a:rPr>
              <a:t>)»</a:t>
            </a:r>
            <a:endParaRPr lang="el-GR" sz="1200" dirty="0">
              <a:latin typeface="Book Antiqua" panose="02040602050305030304" pitchFamily="18" charset="0"/>
            </a:endParaRPr>
          </a:p>
        </p:txBody>
      </p:sp>
      <p:sp>
        <p:nvSpPr>
          <p:cNvPr id="11" name="Rectangle 1"/>
          <p:cNvSpPr>
            <a:spLocks noChangeArrowheads="1"/>
          </p:cNvSpPr>
          <p:nvPr/>
        </p:nvSpPr>
        <p:spPr bwMode="auto">
          <a:xfrm>
            <a:off x="1496079" y="6269250"/>
            <a:ext cx="720427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Ρέθυμνο,</a:t>
            </a:r>
            <a:r>
              <a:rPr kumimoji="0" lang="el-GR" sz="2000" b="0" i="1" u="none" strike="noStrike" cap="none" normalizeH="0" dirty="0">
                <a:ln>
                  <a:noFill/>
                </a:ln>
                <a:solidFill>
                  <a:schemeClr val="tx1"/>
                </a:solidFill>
                <a:effectLst/>
                <a:latin typeface="Book Antiqua" panose="02040602050305030304" pitchFamily="18" charset="0"/>
                <a:ea typeface="Times New Roman" pitchFamily="18" charset="0"/>
                <a:cs typeface="Arial" pitchFamily="34" charset="0"/>
              </a:rPr>
              <a:t> 2024</a:t>
            </a:r>
            <a:endParaRPr kumimoji="0" lang="el-GR" sz="2000" b="0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Book Antiqua" panose="02040602050305030304" pitchFamily="18" charset="0"/>
              <a:cs typeface="Arial" pitchFamily="34" charset="0"/>
            </a:endParaRPr>
          </a:p>
        </p:txBody>
      </p:sp>
      <p:cxnSp>
        <p:nvCxnSpPr>
          <p:cNvPr id="7" name="15 - Ευθεία γραμμή σύνδεσης"/>
          <p:cNvCxnSpPr>
            <a:cxnSpLocks/>
          </p:cNvCxnSpPr>
          <p:nvPr/>
        </p:nvCxnSpPr>
        <p:spPr bwMode="auto">
          <a:xfrm flipV="1">
            <a:off x="1581123" y="980727"/>
            <a:ext cx="7034182" cy="1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15 - Ευθεία γραμμή σύνδεσης"/>
          <p:cNvCxnSpPr/>
          <p:nvPr/>
        </p:nvCxnSpPr>
        <p:spPr bwMode="auto">
          <a:xfrm>
            <a:off x="1638680" y="6138431"/>
            <a:ext cx="6991725" cy="12969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accent4">
                <a:lumMod val="90000"/>
                <a:lumOff val="1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0" name="9 - Ορθογώνιο"/>
          <p:cNvSpPr/>
          <p:nvPr/>
        </p:nvSpPr>
        <p:spPr>
          <a:xfrm>
            <a:off x="1680926" y="3861048"/>
            <a:ext cx="684076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2000" dirty="0">
                <a:latin typeface="Book Antiqua" panose="02040602050305030304" pitchFamily="18" charset="0"/>
              </a:rPr>
              <a:t>Χαρίκλεια Μαρκουλάκη</a:t>
            </a:r>
          </a:p>
        </p:txBody>
      </p:sp>
      <p:graphicFrame>
        <p:nvGraphicFramePr>
          <p:cNvPr id="2" name="Πίνακας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6097996"/>
              </p:ext>
            </p:extLst>
          </p:nvPr>
        </p:nvGraphicFramePr>
        <p:xfrm>
          <a:off x="2050214" y="5110059"/>
          <a:ext cx="6096000" cy="640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ea typeface="+mn-ea"/>
                          <a:cs typeface="Times New Roman" panose="02020603050405020304" pitchFamily="18" charset="0"/>
                        </a:rPr>
                        <a:t>Παναγιώτης Αναστασιάδης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ea typeface="+mn-ea"/>
                          <a:cs typeface="Times New Roman" panose="02020603050405020304" pitchFamily="18" charset="0"/>
                        </a:rPr>
                        <a:t>Κωνσταντίνος </a:t>
                      </a:r>
                      <a:r>
                        <a:rPr lang="el-GR" sz="1800" b="1" kern="1200" dirty="0" err="1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ea typeface="+mn-ea"/>
                          <a:cs typeface="Times New Roman" panose="02020603050405020304" pitchFamily="18" charset="0"/>
                        </a:rPr>
                        <a:t>Κωτσίδης</a:t>
                      </a:r>
                      <a:endParaRPr lang="el-GR" sz="1800" b="1" kern="1200" dirty="0">
                        <a:solidFill>
                          <a:schemeClr val="tx1"/>
                        </a:solidFill>
                        <a:latin typeface="Book Antiqua" panose="0204060205030503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b="1" kern="1200" dirty="0">
                          <a:solidFill>
                            <a:schemeClr val="tx1"/>
                          </a:solidFill>
                          <a:latin typeface="Book Antiqua" panose="02040602050305030304" pitchFamily="18" charset="0"/>
                          <a:ea typeface="+mn-ea"/>
                          <a:cs typeface="Times New Roman" panose="02020603050405020304" pitchFamily="18" charset="0"/>
                        </a:rPr>
                        <a:t>Κωνσταντίνος Χρηστίδης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3" name="9 - Ορθογώνιο"/>
          <p:cNvSpPr/>
          <p:nvPr/>
        </p:nvSpPr>
        <p:spPr>
          <a:xfrm>
            <a:off x="1677834" y="4639232"/>
            <a:ext cx="684076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1800" dirty="0">
                <a:latin typeface="Book Antiqua" panose="02040602050305030304" pitchFamily="18" charset="0"/>
              </a:rPr>
              <a:t>Επιτροπή Κρίσης ΔΕ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94131E9A-46FF-4A22-B86E-BC04CA5607FB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6. Παραγόμενο Εκπαιδευτικό Υλικό </a:t>
            </a:r>
            <a:r>
              <a:rPr lang="el-GR" sz="2800" dirty="0"/>
              <a:t>1</a:t>
            </a:r>
            <a:r>
              <a:rPr lang="en-US" sz="2800" dirty="0"/>
              <a:t>/3</a:t>
            </a:r>
            <a:endParaRPr lang="el-GR" sz="2800" dirty="0"/>
          </a:p>
        </p:txBody>
      </p:sp>
      <p:sp>
        <p:nvSpPr>
          <p:cNvPr id="9" name="9 - Ορθογώνιο">
            <a:extLst>
              <a:ext uri="{FF2B5EF4-FFF2-40B4-BE49-F238E27FC236}">
                <a16:creationId xmlns:a16="http://schemas.microsoft.com/office/drawing/2014/main" id="{F00C43FC-B1BB-43AF-AA5F-4C160039F915}"/>
              </a:ext>
            </a:extLst>
          </p:cNvPr>
          <p:cNvSpPr/>
          <p:nvPr/>
        </p:nvSpPr>
        <p:spPr>
          <a:xfrm>
            <a:off x="1405208" y="1916832"/>
            <a:ext cx="734325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i="1" dirty="0">
                <a:latin typeface="Book Antiqua" panose="02040602050305030304" pitchFamily="18" charset="0"/>
              </a:rPr>
              <a:t>Εισαγωγή στην </a:t>
            </a:r>
            <a:r>
              <a:rPr lang="el-GR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Προβολή Χαρτογράφησης</a:t>
            </a:r>
            <a:endParaRPr lang="el-GR" i="1" dirty="0">
              <a:latin typeface="Book Antiqua" panose="02040602050305030304" pitchFamily="18" charset="0"/>
            </a:endParaRP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FCF30FF4-5B5D-4F94-B4BC-04E7318A89B9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Τίτλος</a:t>
            </a:r>
          </a:p>
        </p:txBody>
      </p:sp>
      <p:sp>
        <p:nvSpPr>
          <p:cNvPr id="7" name="9 - Ορθογώνιο">
            <a:extLst>
              <a:ext uri="{FF2B5EF4-FFF2-40B4-BE49-F238E27FC236}">
                <a16:creationId xmlns:a16="http://schemas.microsoft.com/office/drawing/2014/main" id="{68EB0BC5-8A26-4A20-A7D4-DD61F5CF8EC1}"/>
              </a:ext>
            </a:extLst>
          </p:cNvPr>
          <p:cNvSpPr/>
          <p:nvPr/>
        </p:nvSpPr>
        <p:spPr>
          <a:xfrm>
            <a:off x="1405208" y="3097411"/>
            <a:ext cx="7343256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sz="2300" dirty="0">
                <a:latin typeface="Book Antiqua" panose="02040602050305030304" pitchFamily="18" charset="0"/>
              </a:rPr>
              <a:t>Αρχές της Πολυμεσικής Μάθησης του Mayer.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sz="2300" dirty="0">
                <a:latin typeface="Book Antiqua" panose="02040602050305030304" pitchFamily="18" charset="0"/>
              </a:rPr>
              <a:t>Το μοντέλο σχεδιασμού Εκπαιδευτικού Υλικού των West και Λιοναράκη. 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sz="2300" dirty="0">
                <a:latin typeface="Book Antiqua" panose="02040602050305030304" pitchFamily="18" charset="0"/>
              </a:rPr>
              <a:t>Αρχές σχεδιασμού Εκπαιδευτικού Υλικού της Mena.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sz="2300" dirty="0">
                <a:latin typeface="Book Antiqua" panose="02040602050305030304" pitchFamily="18" charset="0"/>
              </a:rPr>
              <a:t>Αρχές σχεδιασμού Εκπαιδευτικού Υλικού των Σπανακά &amp; Λιοναράκη.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sz="2300" dirty="0">
                <a:latin typeface="Book Antiqua" panose="02040602050305030304" pitchFamily="18" charset="0"/>
              </a:rPr>
              <a:t>Τα χαρακτηριστικά του Εκπαιδευτικού Υλικού σύμφωνα με το Holmberg. 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F54DEA40-BA32-4599-B272-F17AEE16CC7E}"/>
              </a:ext>
            </a:extLst>
          </p:cNvPr>
          <p:cNvSpPr/>
          <p:nvPr/>
        </p:nvSpPr>
        <p:spPr>
          <a:xfrm>
            <a:off x="1475661" y="2577579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Αρχές σχεδιασμού</a:t>
            </a:r>
          </a:p>
        </p:txBody>
      </p:sp>
    </p:spTree>
    <p:extLst>
      <p:ext uri="{BB962C8B-B14F-4D97-AF65-F5344CB8AC3E}">
        <p14:creationId xmlns:p14="http://schemas.microsoft.com/office/powerpoint/2010/main" val="254243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animBg="1"/>
      <p:bldP spid="7" grpId="0" uiExpand="1" build="p"/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94131E9A-46FF-4A22-B86E-BC04CA5607FB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6. Παραγόμενο Εκπαιδευτικό Υλικό </a:t>
            </a:r>
            <a:r>
              <a:rPr lang="el-GR" sz="2800" dirty="0"/>
              <a:t>2</a:t>
            </a:r>
            <a:r>
              <a:rPr lang="en-US" sz="2800" dirty="0"/>
              <a:t>/3</a:t>
            </a:r>
            <a:endParaRPr lang="el-GR" sz="2800" dirty="0"/>
          </a:p>
        </p:txBody>
      </p:sp>
      <p:sp>
        <p:nvSpPr>
          <p:cNvPr id="9" name="9 - Ορθογώνιο">
            <a:extLst>
              <a:ext uri="{FF2B5EF4-FFF2-40B4-BE49-F238E27FC236}">
                <a16:creationId xmlns:a16="http://schemas.microsoft.com/office/drawing/2014/main" id="{F00C43FC-B1BB-43AF-AA5F-4C160039F915}"/>
              </a:ext>
            </a:extLst>
          </p:cNvPr>
          <p:cNvSpPr/>
          <p:nvPr/>
        </p:nvSpPr>
        <p:spPr>
          <a:xfrm>
            <a:off x="1405208" y="1916832"/>
            <a:ext cx="73432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Εισαγωγή στα 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Περιβάλλοντα Προβολής </a:t>
            </a:r>
            <a:r>
              <a:rPr lang="el-GR" dirty="0">
                <a:latin typeface="Book Antiqua" panose="02040602050305030304" pitchFamily="18" charset="0"/>
              </a:rPr>
              <a:t>και πιο συγκεκριμένα στην 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Προβολή Χαρτογράφησης</a:t>
            </a:r>
            <a:r>
              <a:rPr lang="el-GR" dirty="0">
                <a:latin typeface="Book Antiqua" panose="02040602050305030304" pitchFamily="18" charset="0"/>
              </a:rPr>
              <a:t>,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el-GR" dirty="0">
                <a:latin typeface="Book Antiqua" panose="02040602050305030304" pitchFamily="18" charset="0"/>
              </a:rPr>
              <a:t>με έμφαση στην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εκμάθηση </a:t>
            </a:r>
            <a:r>
              <a:rPr lang="el-GR" dirty="0">
                <a:latin typeface="Book Antiqua" panose="02040602050305030304" pitchFamily="18" charset="0"/>
              </a:rPr>
              <a:t>του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</a:t>
            </a:r>
            <a:r>
              <a:rPr lang="el-GR" dirty="0">
                <a:latin typeface="Book Antiqua" panose="02040602050305030304" pitchFamily="18" charset="0"/>
              </a:rPr>
              <a:t>λογισμικού δημιουργίας και απεικόνισης προβολών χαρτογράφησης 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MadMapper</a:t>
            </a:r>
            <a:r>
              <a:rPr lang="el-GR" dirty="0">
                <a:latin typeface="Book Antiqua" panose="02040602050305030304" pitchFamily="18" charset="0"/>
              </a:rPr>
              <a:t>. </a:t>
            </a: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FCF30FF4-5B5D-4F94-B4BC-04E7318A89B9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Σκοπός</a:t>
            </a:r>
          </a:p>
        </p:txBody>
      </p:sp>
      <p:sp>
        <p:nvSpPr>
          <p:cNvPr id="16" name="9 - Ορθογώνιο">
            <a:extLst>
              <a:ext uri="{FF2B5EF4-FFF2-40B4-BE49-F238E27FC236}">
                <a16:creationId xmlns:a16="http://schemas.microsoft.com/office/drawing/2014/main" id="{4C505919-72B9-45B6-9678-966392F47F1D}"/>
              </a:ext>
            </a:extLst>
          </p:cNvPr>
          <p:cNvSpPr/>
          <p:nvPr/>
        </p:nvSpPr>
        <p:spPr>
          <a:xfrm>
            <a:off x="1405208" y="4442336"/>
            <a:ext cx="734325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Ενήλικες εκπαιδευόμενοι/ες που επιθυμούν να αποκτήσουν γνώσεις ή να διευρύνουν τις γνώσεις τους γύρω από την 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Προβολή Χαρτογράφησης </a:t>
            </a:r>
            <a:r>
              <a:rPr lang="el-GR" dirty="0">
                <a:latin typeface="Book Antiqua" panose="02040602050305030304" pitchFamily="18" charset="0"/>
              </a:rPr>
              <a:t>και το λογισμικό </a:t>
            </a:r>
            <a:r>
              <a:rPr lang="el-GR" b="1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MadMapper</a:t>
            </a:r>
            <a:r>
              <a:rPr lang="el-GR" dirty="0">
                <a:latin typeface="Book Antiqua" panose="02040602050305030304" pitchFamily="18" charset="0"/>
              </a:rPr>
              <a:t>.</a:t>
            </a: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7B63295D-386F-4A5F-934F-18DFC3107416}"/>
              </a:ext>
            </a:extLst>
          </p:cNvPr>
          <p:cNvSpPr/>
          <p:nvPr/>
        </p:nvSpPr>
        <p:spPr>
          <a:xfrm>
            <a:off x="1475661" y="3922504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Κοινό</a:t>
            </a:r>
          </a:p>
        </p:txBody>
      </p:sp>
    </p:spTree>
    <p:extLst>
      <p:ext uri="{BB962C8B-B14F-4D97-AF65-F5344CB8AC3E}">
        <p14:creationId xmlns:p14="http://schemas.microsoft.com/office/powerpoint/2010/main" val="27452667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5" grpId="0" animBg="1"/>
      <p:bldP spid="16" grpId="0"/>
      <p:bldP spid="1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94131E9A-46FF-4A22-B86E-BC04CA5607FB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6. Παραγόμενο Εκπαιδευτικό Υλικό </a:t>
            </a:r>
            <a:r>
              <a:rPr lang="en-US" sz="2800" dirty="0"/>
              <a:t>3/3</a:t>
            </a:r>
            <a:endParaRPr lang="el-GR" sz="2800" dirty="0"/>
          </a:p>
        </p:txBody>
      </p:sp>
      <p:sp>
        <p:nvSpPr>
          <p:cNvPr id="9" name="9 - Ορθογώνιο">
            <a:extLst>
              <a:ext uri="{FF2B5EF4-FFF2-40B4-BE49-F238E27FC236}">
                <a16:creationId xmlns:a16="http://schemas.microsoft.com/office/drawing/2014/main" id="{F00C43FC-B1BB-43AF-AA5F-4C160039F915}"/>
              </a:ext>
            </a:extLst>
          </p:cNvPr>
          <p:cNvSpPr/>
          <p:nvPr/>
        </p:nvSpPr>
        <p:spPr>
          <a:xfrm>
            <a:off x="1405208" y="1916832"/>
            <a:ext cx="7343256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Τέσσερις διδακτικές ενότητες: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>
                <a:latin typeface="Book Antiqua" panose="02040602050305030304" pitchFamily="18" charset="0"/>
              </a:rPr>
              <a:t>Εισαγωγική ενότητα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>
                <a:latin typeface="Book Antiqua" panose="02040602050305030304" pitchFamily="18" charset="0"/>
              </a:rPr>
              <a:t>1η Διδακτική Ενότητα: Εικονικά Περιβάλλοντα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>
                <a:latin typeface="Book Antiqua" panose="02040602050305030304" pitchFamily="18" charset="0"/>
              </a:rPr>
              <a:t>2η Διδακτική Ενότητα: Προβολή Χαρτογράφησης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dirty="0">
                <a:latin typeface="Book Antiqua" panose="02040602050305030304" pitchFamily="18" charset="0"/>
              </a:rPr>
              <a:t>3η Διδακτική Ενότητα: Οδηγός </a:t>
            </a:r>
            <a:r>
              <a:rPr lang="en-US" dirty="0">
                <a:latin typeface="Book Antiqua" panose="02040602050305030304" pitchFamily="18" charset="0"/>
              </a:rPr>
              <a:t>MadMapper</a:t>
            </a:r>
            <a:endParaRPr lang="el-GR" dirty="0">
              <a:latin typeface="Book Antiqua" panose="0204060205030503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CAB5C9D-CB38-4979-BE2B-25DF163E4ED2}"/>
              </a:ext>
            </a:extLst>
          </p:cNvPr>
          <p:cNvSpPr txBox="1"/>
          <p:nvPr/>
        </p:nvSpPr>
        <p:spPr>
          <a:xfrm>
            <a:off x="1405208" y="4413917"/>
            <a:ext cx="7199240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l-GR" dirty="0">
                <a:latin typeface="Book Antiqua" panose="02040602050305030304" pitchFamily="18" charset="0"/>
              </a:rPr>
              <a:t>Σύνδεσμος για τ</a:t>
            </a:r>
            <a:r>
              <a:rPr lang="en-US" dirty="0">
                <a:latin typeface="Book Antiqua" panose="02040602050305030304" pitchFamily="18" charset="0"/>
              </a:rPr>
              <a:t>o </a:t>
            </a:r>
            <a:r>
              <a:rPr lang="el-GR" dirty="0">
                <a:latin typeface="Book Antiqua" panose="02040602050305030304" pitchFamily="18" charset="0"/>
              </a:rPr>
              <a:t>περιβάλλον μάθησης Chamilo:</a:t>
            </a:r>
            <a:endParaRPr lang="en-US" dirty="0">
              <a:latin typeface="Book Antiqua" panose="02040602050305030304" pitchFamily="18" charset="0"/>
            </a:endParaRPr>
          </a:p>
          <a:p>
            <a:pPr algn="ctr"/>
            <a:r>
              <a:rPr lang="en-US" sz="2000" dirty="0">
                <a:latin typeface="Book Antiqua" panose="02040602050305030304" pitchFamily="18" charset="0"/>
                <a:hlinkClick r:id="rId2"/>
              </a:rPr>
              <a:t>http://chamilo.datacenter.uoc.gr/metchamilo/courses/EISAGWGHSTHNPROBOLHXARTOGRAFHSHSPRO</a:t>
            </a:r>
            <a:r>
              <a:rPr lang="en-US" sz="2000" dirty="0">
                <a:latin typeface="Book Antiqua" panose="02040602050305030304" pitchFamily="18" charset="0"/>
              </a:rPr>
              <a:t> </a:t>
            </a:r>
            <a:r>
              <a:rPr lang="el-GR" sz="2000" dirty="0">
                <a:latin typeface="Book Antiqua" panose="02040602050305030304" pitchFamily="18" charset="0"/>
              </a:rPr>
              <a:t> 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CC75072A-B273-47AC-A0DE-8115F360E9C9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Δομή</a:t>
            </a:r>
          </a:p>
        </p:txBody>
      </p:sp>
    </p:spTree>
    <p:extLst>
      <p:ext uri="{BB962C8B-B14F-4D97-AF65-F5344CB8AC3E}">
        <p14:creationId xmlns:p14="http://schemas.microsoft.com/office/powerpoint/2010/main" val="14064340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2" grpId="0"/>
      <p:bldP spid="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4055FD55-9BD1-4665-B06A-B23AE0831B62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7. Μεθοδολογία </a:t>
            </a:r>
            <a:r>
              <a:rPr lang="el-GR" sz="2800" dirty="0"/>
              <a:t>1/2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FE984714-CA64-4D68-8875-AFF978C5BC92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Θεωρητικό μέρος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64C0DA-0212-47A0-9592-7E4F05C4FF7E}"/>
              </a:ext>
            </a:extLst>
          </p:cNvPr>
          <p:cNvSpPr txBox="1"/>
          <p:nvPr/>
        </p:nvSpPr>
        <p:spPr>
          <a:xfrm>
            <a:off x="1414741" y="1916832"/>
            <a:ext cx="7199239" cy="11079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sz="22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Βιβλιογραφική έρευνα / επισκόπηση</a:t>
            </a:r>
            <a:r>
              <a:rPr lang="el-GR" sz="2200" dirty="0">
                <a:latin typeface="Book Antiqua" panose="02040602050305030304" pitchFamily="18" charset="0"/>
              </a:rPr>
              <a:t> σε συνδρομητικές Βάσεις Δεδομένων του Πανεπιστημίου Κρήτης, αλλά και στο </a:t>
            </a:r>
            <a:r>
              <a:rPr lang="el-GR" sz="2200" dirty="0" err="1">
                <a:latin typeface="Book Antiqua" panose="02040602050305030304" pitchFamily="18" charset="0"/>
              </a:rPr>
              <a:t>Google</a:t>
            </a:r>
            <a:r>
              <a:rPr lang="el-GR" sz="2200" dirty="0">
                <a:latin typeface="Book Antiqua" panose="02040602050305030304" pitchFamily="18" charset="0"/>
              </a:rPr>
              <a:t> </a:t>
            </a:r>
            <a:r>
              <a:rPr lang="el-GR" sz="2200" dirty="0" err="1">
                <a:latin typeface="Book Antiqua" panose="02040602050305030304" pitchFamily="18" charset="0"/>
              </a:rPr>
              <a:t>Scholar</a:t>
            </a:r>
            <a:r>
              <a:rPr lang="el-GR" sz="2200" dirty="0">
                <a:latin typeface="Book Antiqua" panose="02040602050305030304" pitchFamily="18" charset="0"/>
              </a:rPr>
              <a:t>.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BDBBF7E-EB29-4758-9611-27B15478AC7D}"/>
              </a:ext>
            </a:extLst>
          </p:cNvPr>
          <p:cNvSpPr/>
          <p:nvPr/>
        </p:nvSpPr>
        <p:spPr>
          <a:xfrm>
            <a:off x="1475661" y="3094544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Πρακτικό μέρος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3910C9-7565-46CA-BD69-33F0ABCE7419}"/>
              </a:ext>
            </a:extLst>
          </p:cNvPr>
          <p:cNvSpPr txBox="1"/>
          <p:nvPr/>
        </p:nvSpPr>
        <p:spPr>
          <a:xfrm>
            <a:off x="1405209" y="3632244"/>
            <a:ext cx="7199240" cy="28931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Είδος έρευνας</a:t>
            </a:r>
          </a:p>
          <a:p>
            <a:r>
              <a:rPr lang="el-GR" sz="2200" dirty="0">
                <a:latin typeface="Book Antiqua" panose="02040602050305030304" pitchFamily="18" charset="0"/>
              </a:rPr>
              <a:t>Ποιοτική μέθοδος έρευνας</a:t>
            </a:r>
            <a:endParaRPr lang="en-US" sz="2200" dirty="0">
              <a:latin typeface="Book Antiqua" panose="0204060205030503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Μέθοδος ανάλυσης</a:t>
            </a:r>
          </a:p>
          <a:p>
            <a:pPr algn="just"/>
            <a:r>
              <a:rPr lang="el-GR" sz="2200" dirty="0">
                <a:latin typeface="Book Antiqua" panose="02040602050305030304" pitchFamily="18" charset="0"/>
              </a:rPr>
              <a:t>Ποιοτική ανάλυση περιεχομένου </a:t>
            </a:r>
            <a:endParaRPr lang="en-US" sz="2200" dirty="0">
              <a:latin typeface="Book Antiqua" panose="0204060205030503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2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Μέσα συλλογής δεδομένων </a:t>
            </a:r>
          </a:p>
          <a:p>
            <a:pPr lvl="0" algn="just"/>
            <a:r>
              <a:rPr lang="el-GR" sz="2200" dirty="0">
                <a:latin typeface="Book Antiqua" panose="02040602050305030304" pitchFamily="18" charset="0"/>
              </a:rPr>
              <a:t>Ερωτηματολόγια στα οποία διασφαλίστηκε η </a:t>
            </a:r>
            <a:r>
              <a:rPr lang="el-GR" sz="22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ανωνυμία</a:t>
            </a:r>
            <a:r>
              <a:rPr lang="el-GR" sz="2200" dirty="0">
                <a:latin typeface="Book Antiqua" panose="02040602050305030304" pitchFamily="18" charset="0"/>
              </a:rPr>
              <a:t> των συμμετεχόντων/ουσών και αποφεύχθηκε η </a:t>
            </a:r>
            <a:r>
              <a:rPr lang="el-GR" sz="2200" dirty="0" err="1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καθοδή-γηση</a:t>
            </a:r>
            <a:r>
              <a:rPr lang="el-GR" sz="2200" b="1" dirty="0">
                <a:latin typeface="Book Antiqua" panose="02040602050305030304" pitchFamily="18" charset="0"/>
              </a:rPr>
              <a:t> </a:t>
            </a:r>
            <a:r>
              <a:rPr lang="el-GR" sz="2200" dirty="0">
                <a:latin typeface="Book Antiqua" panose="02040602050305030304" pitchFamily="18" charset="0"/>
              </a:rPr>
              <a:t>προς συγκεκριμένη απάντηση. </a:t>
            </a:r>
          </a:p>
        </p:txBody>
      </p:sp>
    </p:spTree>
    <p:extLst>
      <p:ext uri="{BB962C8B-B14F-4D97-AF65-F5344CB8AC3E}">
        <p14:creationId xmlns:p14="http://schemas.microsoft.com/office/powerpoint/2010/main" val="18136764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4055FD55-9BD1-4665-B06A-B23AE0831B62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7. Μεθοδολογία </a:t>
            </a:r>
            <a:r>
              <a:rPr lang="el-GR" sz="2800" dirty="0"/>
              <a:t>2/2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FE984714-CA64-4D68-8875-AFF978C5BC92}"/>
              </a:ext>
            </a:extLst>
          </p:cNvPr>
          <p:cNvSpPr/>
          <p:nvPr/>
        </p:nvSpPr>
        <p:spPr>
          <a:xfrm>
            <a:off x="1475661" y="1397000"/>
            <a:ext cx="5974292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 err="1">
                <a:solidFill>
                  <a:schemeClr val="bg1"/>
                </a:solidFill>
                <a:latin typeface="Book Antiqua" panose="02040602050305030304" pitchFamily="18" charset="0"/>
              </a:rPr>
              <a:t>Α΄φάση</a:t>
            </a:r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 έρευνας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A64C0DA-0212-47A0-9592-7E4F05C4FF7E}"/>
              </a:ext>
            </a:extLst>
          </p:cNvPr>
          <p:cNvSpPr txBox="1"/>
          <p:nvPr/>
        </p:nvSpPr>
        <p:spPr>
          <a:xfrm>
            <a:off x="1414741" y="1916832"/>
            <a:ext cx="7199239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Ερευνητικά ερωτήματα 1, 2 και 3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Τρεις (3) γυναίκες εκπαιδευτικοί με κοινό χαρακτηριστικό ότι είναι απόφοιτες του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l-GR" dirty="0">
                <a:latin typeface="Book Antiqua" panose="02040602050305030304" pitchFamily="18" charset="0"/>
              </a:rPr>
              <a:t>ΠΜΣ.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BDBBF7E-EB29-4758-9611-27B15478AC7D}"/>
              </a:ext>
            </a:extLst>
          </p:cNvPr>
          <p:cNvSpPr/>
          <p:nvPr/>
        </p:nvSpPr>
        <p:spPr>
          <a:xfrm>
            <a:off x="1475662" y="3280916"/>
            <a:ext cx="5974292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 err="1">
                <a:solidFill>
                  <a:schemeClr val="bg1"/>
                </a:solidFill>
                <a:latin typeface="Book Antiqua" panose="02040602050305030304" pitchFamily="18" charset="0"/>
              </a:rPr>
              <a:t>Β΄φάση</a:t>
            </a:r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 έρευνας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83910C9-7565-46CA-BD69-33F0ABCE7419}"/>
              </a:ext>
            </a:extLst>
          </p:cNvPr>
          <p:cNvSpPr txBox="1"/>
          <p:nvPr/>
        </p:nvSpPr>
        <p:spPr>
          <a:xfrm>
            <a:off x="1405209" y="3784972"/>
            <a:ext cx="71992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Ερευνητικό ερώτημα 4</a:t>
            </a:r>
            <a:endParaRPr lang="el-GR" dirty="0">
              <a:latin typeface="Book Antiqua" panose="02040602050305030304" pitchFamily="18" charset="0"/>
            </a:endParaRP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Έντεκα (11) εκπαιδευτικοί Πρωτοβάθμιας και Δευτεροβάθμιας Εκπαίδευσης, τρεις (3) άνδρες και οκτώ (8) γυναίκες, με κοινό χαρακτηριστικό ότι είναι μεταπτυχιακοί/ες φοιτητές/τριες του </a:t>
            </a:r>
            <a:r>
              <a:rPr lang="el-GR" dirty="0" err="1">
                <a:latin typeface="Book Antiqua" panose="02040602050305030304" pitchFamily="18" charset="0"/>
              </a:rPr>
              <a:t>Πανε-πιστημίου</a:t>
            </a:r>
            <a:r>
              <a:rPr lang="el-GR" dirty="0">
                <a:latin typeface="Book Antiqua" panose="02040602050305030304" pitchFamily="18" charset="0"/>
              </a:rPr>
              <a:t> Κρήτης.</a:t>
            </a:r>
            <a:endParaRPr lang="el-GR" sz="22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36191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9" grpId="0" animBg="1"/>
      <p:bldP spid="10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DB9AF085-A2D2-4233-8FB4-03AFFFBF519C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8. Αποτελέσματα - κύρια ευρήματα </a:t>
            </a:r>
            <a:r>
              <a:rPr lang="el-GR" sz="2800" dirty="0"/>
              <a:t>1/4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C275E0B-B96C-4CE1-8E42-56D710715013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Θεωρητικό μέρος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6FA99BB-BF23-4724-A115-4F41715BC898}"/>
              </a:ext>
            </a:extLst>
          </p:cNvPr>
          <p:cNvSpPr txBox="1"/>
          <p:nvPr/>
        </p:nvSpPr>
        <p:spPr>
          <a:xfrm>
            <a:off x="1414741" y="1916832"/>
            <a:ext cx="7199239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Τα ευρήματα της βιβλιογραφικής έρευνας / επισκόπησης ανέδειξαν μελέτες που φανερώνουν την αξιοποίηση της Προβολής Χαρτογράφησης σε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διάφορους τύπους και βαθμίδες</a:t>
            </a:r>
            <a:r>
              <a:rPr lang="el-GR" dirty="0">
                <a:latin typeface="Book Antiqua" panose="02040602050305030304" pitchFamily="18" charset="0"/>
              </a:rPr>
              <a:t> Εκπαίδευσης.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39C32D7-34C4-4BDB-A421-7AEA6DC7C193}"/>
              </a:ext>
            </a:extLst>
          </p:cNvPr>
          <p:cNvSpPr txBox="1"/>
          <p:nvPr/>
        </p:nvSpPr>
        <p:spPr>
          <a:xfrm>
            <a:off x="1414741" y="4048018"/>
            <a:ext cx="7199239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dirty="0">
                <a:latin typeface="Book Antiqua" panose="02040602050305030304" pitchFamily="18" charset="0"/>
              </a:rPr>
              <a:t>Στην Πρωτοβάθμια Εκπαίδευση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dirty="0">
                <a:latin typeface="Book Antiqua" panose="02040602050305030304" pitchFamily="18" charset="0"/>
              </a:rPr>
              <a:t>Στη Δευτεροβάθμια Εκπαίδευση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dirty="0">
                <a:latin typeface="Book Antiqua" panose="02040602050305030304" pitchFamily="18" charset="0"/>
              </a:rPr>
              <a:t>Στην Τριτοβάθμια Εκπαίδευση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dirty="0">
                <a:latin typeface="Book Antiqua" panose="02040602050305030304" pitchFamily="18" charset="0"/>
              </a:rPr>
              <a:t>Στην Ειδική Αγωγή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dirty="0">
                <a:latin typeface="Book Antiqua" panose="02040602050305030304" pitchFamily="18" charset="0"/>
              </a:rPr>
              <a:t>Στην Εκπαίδευση Ενηλίκων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F1F0111-D7B6-42F6-BF50-24C9F7CAE3DF}"/>
              </a:ext>
            </a:extLst>
          </p:cNvPr>
          <p:cNvSpPr txBox="1"/>
          <p:nvPr/>
        </p:nvSpPr>
        <p:spPr>
          <a:xfrm>
            <a:off x="1414741" y="3522872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Πιο συγκεκριμένα: </a:t>
            </a:r>
          </a:p>
        </p:txBody>
      </p:sp>
    </p:spTree>
    <p:extLst>
      <p:ext uri="{BB962C8B-B14F-4D97-AF65-F5344CB8AC3E}">
        <p14:creationId xmlns:p14="http://schemas.microsoft.com/office/powerpoint/2010/main" val="38350959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8" grpId="0"/>
      <p:bldP spid="15" grpId="0" build="p"/>
      <p:bldP spid="1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DB9AF085-A2D2-4233-8FB4-03AFFFBF519C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8. Αποτελέσματα - κύρια ευρήματα</a:t>
            </a:r>
            <a:r>
              <a:rPr lang="el-GR" sz="2800" dirty="0"/>
              <a:t> 2/4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C275E0B-B96C-4CE1-8E42-56D710715013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Πρακτικό μέρος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211AA2-8067-4B92-A125-313E7CF3DE99}"/>
              </a:ext>
            </a:extLst>
          </p:cNvPr>
          <p:cNvSpPr txBox="1"/>
          <p:nvPr/>
        </p:nvSpPr>
        <p:spPr>
          <a:xfrm>
            <a:off x="1405209" y="1916832"/>
            <a:ext cx="7199240" cy="4647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1</a:t>
            </a:r>
            <a:r>
              <a:rPr lang="el-GR" b="1" baseline="300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ο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Ερευνητικό ερώτημα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Το Εκπαιδευτικό Υλικό διέπεται από τις αρχές και τη μεθοδολογία της Εξ Αποστάσεως Εκπαίδευσης και συμβάλλει στην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σταδιακή κατανόηση της γνώσης με αυτόνομο και παράλληλα διαδραστικό τρόπο</a:t>
            </a:r>
            <a:r>
              <a:rPr lang="el-GR" dirty="0">
                <a:latin typeface="Book Antiqua" panose="02040602050305030304" pitchFamily="18" charset="0"/>
              </a:rPr>
              <a:t>. </a:t>
            </a:r>
          </a:p>
          <a:p>
            <a:pPr algn="just"/>
            <a:endParaRPr lang="el-GR" sz="800" dirty="0">
              <a:latin typeface="Book Antiqua" panose="0204060205030503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2</a:t>
            </a:r>
            <a:r>
              <a:rPr lang="el-GR" b="1" baseline="300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ο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Ερευνητικό ερώτημα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Το Εκπαιδευτικό Υλικό διέπεται από τις αρχές της Πολυμεσικής Μάθησης</a:t>
            </a:r>
            <a:r>
              <a:rPr lang="en-US" dirty="0">
                <a:latin typeface="Book Antiqua" panose="02040602050305030304" pitchFamily="18" charset="0"/>
              </a:rPr>
              <a:t>,</a:t>
            </a:r>
            <a:r>
              <a:rPr lang="el-GR" dirty="0">
                <a:latin typeface="Book Antiqua" panose="02040602050305030304" pitchFamily="18" charset="0"/>
              </a:rPr>
              <a:t>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καθώς καθιστά το ίδιο το θέμα ελκυστικό και ευχάριστο</a:t>
            </a:r>
            <a:r>
              <a:rPr lang="el-GR" dirty="0">
                <a:latin typeface="Book Antiqua" panose="02040602050305030304" pitchFamily="18" charset="0"/>
              </a:rPr>
              <a:t>, ενώ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ενθαρρύνει και εμπλέκει ενεργά τους/τις εκπαιδευόμενους/ες στην εκπαιδευτική διαδικασία</a:t>
            </a:r>
            <a:r>
              <a:rPr lang="el-GR" dirty="0">
                <a:latin typeface="Book Antiqua" panose="020406020503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5731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DB9AF085-A2D2-4233-8FB4-03AFFFBF519C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8. Αποτελέσματα - κύρια ευρήματα</a:t>
            </a:r>
            <a:r>
              <a:rPr lang="el-GR" sz="2800" dirty="0"/>
              <a:t> 3/4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C275E0B-B96C-4CE1-8E42-56D710715013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Πρακτικό μέρος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211AA2-8067-4B92-A125-313E7CF3DE99}"/>
              </a:ext>
            </a:extLst>
          </p:cNvPr>
          <p:cNvSpPr txBox="1"/>
          <p:nvPr/>
        </p:nvSpPr>
        <p:spPr>
          <a:xfrm>
            <a:off x="1405209" y="1916832"/>
            <a:ext cx="7199240" cy="37856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3</a:t>
            </a:r>
            <a:r>
              <a:rPr lang="el-GR" b="1" baseline="300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ο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Ερευνητικό ερώτημα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Δυνατά στοιχεία του Εκπαιδευτικού Υλικού θεωρούνται ο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Οδηγός του MadMapper</a:t>
            </a:r>
            <a:r>
              <a:rPr lang="el-GR" dirty="0">
                <a:latin typeface="Book Antiqua" panose="02040602050305030304" pitchFamily="18" charset="0"/>
              </a:rPr>
              <a:t>, η </a:t>
            </a:r>
            <a:r>
              <a:rPr lang="el-GR" dirty="0" err="1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πρω-τοτυπία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και ο τρόπος παρουσίασης του θέματος</a:t>
            </a:r>
            <a:r>
              <a:rPr lang="el-GR" dirty="0">
                <a:latin typeface="Book Antiqua" panose="02040602050305030304" pitchFamily="18" charset="0"/>
              </a:rPr>
              <a:t>, ενώ οι αλλαγές που προτείνονται αφορούν την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επιλογή λογισμικού με περισσότερες δυνατότητες στη δωρεάν έκδοσή του</a:t>
            </a:r>
            <a:r>
              <a:rPr lang="el-GR" dirty="0">
                <a:latin typeface="Book Antiqua" panose="02040602050305030304" pitchFamily="18" charset="0"/>
              </a:rPr>
              <a:t>, την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προσθήκη </a:t>
            </a:r>
            <a:r>
              <a:rPr lang="el-GR" dirty="0" err="1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περισ-σοτέρων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εικόνων </a:t>
            </a:r>
            <a:r>
              <a:rPr lang="el-GR" dirty="0">
                <a:latin typeface="Book Antiqua" panose="02040602050305030304" pitchFamily="18" charset="0"/>
              </a:rPr>
              <a:t>και τον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περιορισμό των κειμένων</a:t>
            </a:r>
            <a:r>
              <a:rPr lang="el-GR" dirty="0">
                <a:latin typeface="Book Antiqua" panose="02040602050305030304" pitchFamily="18" charset="0"/>
              </a:rPr>
              <a:t>, αν και αυτά θεωρούνται χρήσιμα, καθώς συμβάλλουν στην αντίληψη του θέματος.</a:t>
            </a:r>
          </a:p>
        </p:txBody>
      </p:sp>
    </p:spTree>
    <p:extLst>
      <p:ext uri="{BB962C8B-B14F-4D97-AF65-F5344CB8AC3E}">
        <p14:creationId xmlns:p14="http://schemas.microsoft.com/office/powerpoint/2010/main" val="322919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Τίτλος 1">
            <a:extLst>
              <a:ext uri="{FF2B5EF4-FFF2-40B4-BE49-F238E27FC236}">
                <a16:creationId xmlns:a16="http://schemas.microsoft.com/office/drawing/2014/main" id="{DB9AF085-A2D2-4233-8FB4-03AFFFBF519C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8. Αποτελέσματα - κύρια ευρήματα</a:t>
            </a:r>
            <a:r>
              <a:rPr lang="el-GR" sz="2800" dirty="0"/>
              <a:t> 4/4 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5C275E0B-B96C-4CE1-8E42-56D710715013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Πρακτικό μέρος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9211AA2-8067-4B92-A125-313E7CF3DE99}"/>
              </a:ext>
            </a:extLst>
          </p:cNvPr>
          <p:cNvSpPr txBox="1"/>
          <p:nvPr/>
        </p:nvSpPr>
        <p:spPr>
          <a:xfrm>
            <a:off x="1405209" y="1916832"/>
            <a:ext cx="7199240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 algn="just">
              <a:buFont typeface="Courier New" panose="02070309020205020404" pitchFamily="49" charset="0"/>
              <a:buChar char="o"/>
            </a:pP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4</a:t>
            </a:r>
            <a:r>
              <a:rPr lang="el-GR" b="1" baseline="30000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ο</a:t>
            </a:r>
            <a:r>
              <a:rPr lang="el-GR" b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Ερευνητικό ερώτημα</a:t>
            </a:r>
            <a:endParaRPr lang="el-GR" dirty="0">
              <a:latin typeface="Book Antiqua" panose="02040602050305030304" pitchFamily="18" charset="0"/>
            </a:endParaRP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Πρωτοτυπία του θέματος.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Πληρότητα και κατανόηση του περιεχομένου.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Ποικίλες και ευχάριστες δραστηριότητες.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Δυνατότητα διαμοιρασμού και αναστοχασμού απόψεων.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Ομοιομορφία και ευχρηστία του Εκπαιδευτικού Υλικού και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l-GR" dirty="0">
                <a:latin typeface="Book Antiqua" panose="02040602050305030304" pitchFamily="18" charset="0"/>
              </a:rPr>
              <a:t>του Οδηγού.</a:t>
            </a:r>
          </a:p>
        </p:txBody>
      </p:sp>
    </p:spTree>
    <p:extLst>
      <p:ext uri="{BB962C8B-B14F-4D97-AF65-F5344CB8AC3E}">
        <p14:creationId xmlns:p14="http://schemas.microsoft.com/office/powerpoint/2010/main" val="9352142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  <p:bldP spid="10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7A00C8C7-2141-4856-896C-8EDC7B9894D1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9. Συμπεράσματα </a:t>
            </a:r>
            <a:r>
              <a:rPr lang="el-GR" sz="2800" dirty="0"/>
              <a:t>1/3</a:t>
            </a:r>
          </a:p>
        </p:txBody>
      </p:sp>
      <p:sp>
        <p:nvSpPr>
          <p:cNvPr id="3" name="9 - Ορθογώνιο">
            <a:extLst>
              <a:ext uri="{FF2B5EF4-FFF2-40B4-BE49-F238E27FC236}">
                <a16:creationId xmlns:a16="http://schemas.microsoft.com/office/drawing/2014/main" id="{B3FE6F14-DD3A-4BEF-80E6-97B09961A9BC}"/>
              </a:ext>
            </a:extLst>
          </p:cNvPr>
          <p:cNvSpPr/>
          <p:nvPr/>
        </p:nvSpPr>
        <p:spPr>
          <a:xfrm>
            <a:off x="1405208" y="1931348"/>
            <a:ext cx="719924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Η τεχνολογία της Προβολής Χαρτογράφησης καθημερινά εξελίσσεται και βρίσκει πρόσκαιρο έδαφος αξιοποίησης και σε γνωστικά αντικείμενα διαφόρων βαθμίδων και τύπων εκπαίδευσης.</a:t>
            </a:r>
            <a:endParaRPr lang="en-US" dirty="0">
              <a:latin typeface="Book Antiqua" panose="02040602050305030304" pitchFamily="18" charset="0"/>
            </a:endParaRP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2CC2D851-1527-4025-9BA5-598571E02696}"/>
              </a:ext>
            </a:extLst>
          </p:cNvPr>
          <p:cNvSpPr/>
          <p:nvPr/>
        </p:nvSpPr>
        <p:spPr>
          <a:xfrm>
            <a:off x="1475662" y="3668831"/>
            <a:ext cx="5974292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Εκπαιδευτικό Υλικό και Οδηγός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449CE66-CBB4-4A77-8A51-4FE75129B380}"/>
              </a:ext>
            </a:extLst>
          </p:cNvPr>
          <p:cNvSpPr txBox="1"/>
          <p:nvPr/>
        </p:nvSpPr>
        <p:spPr>
          <a:xfrm>
            <a:off x="1405208" y="4172887"/>
            <a:ext cx="71992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Πληρότητα</a:t>
            </a:r>
            <a:r>
              <a:rPr lang="en-US" dirty="0">
                <a:latin typeface="Book Antiqua" panose="02040602050305030304" pitchFamily="18" charset="0"/>
              </a:rPr>
              <a:t> </a:t>
            </a:r>
            <a:r>
              <a:rPr lang="el-GR" dirty="0">
                <a:latin typeface="Book Antiqua" panose="02040602050305030304" pitchFamily="18" charset="0"/>
              </a:rPr>
              <a:t>περιεχομένου.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Ευχρηστία στοιχείων.</a:t>
            </a:r>
            <a:endParaRPr lang="en-US" dirty="0">
              <a:latin typeface="Book Antiqua" panose="02040602050305030304" pitchFamily="18" charset="0"/>
            </a:endParaRP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Πρωτοτυπία θέματος.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Ενεργός συμμετοχή των εκπαιδευομένων.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Τήρηση των αρχών της ΕξΑΕ και της Πολυμεσικής Μάθησης.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372BBA78-8244-46C2-B273-F896133EDC0F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Προβολής Χαρτογράφησης </a:t>
            </a:r>
          </a:p>
        </p:txBody>
      </p:sp>
    </p:spTree>
    <p:extLst>
      <p:ext uri="{BB962C8B-B14F-4D97-AF65-F5344CB8AC3E}">
        <p14:creationId xmlns:p14="http://schemas.microsoft.com/office/powerpoint/2010/main" val="1322516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 build="p"/>
      <p:bldP spid="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620688"/>
            <a:ext cx="7199240" cy="765652"/>
          </a:xfrm>
        </p:spPr>
        <p:txBody>
          <a:bodyPr>
            <a:noAutofit/>
          </a:bodyPr>
          <a:lstStyle/>
          <a:p>
            <a:r>
              <a:rPr lang="el-GR" sz="3200" dirty="0"/>
              <a:t>Ευχαριστίες</a:t>
            </a:r>
          </a:p>
        </p:txBody>
      </p:sp>
      <p:sp>
        <p:nvSpPr>
          <p:cNvPr id="4" name="9 - Ορθογώνιο"/>
          <p:cNvSpPr/>
          <p:nvPr/>
        </p:nvSpPr>
        <p:spPr>
          <a:xfrm>
            <a:off x="1405208" y="1556792"/>
            <a:ext cx="719924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Θα ήθελα να ευχαριστήσω το οικογενειακό, φιλικό αλλά και επαγγελματικό μου περιβάλλον, για την υποστήριξη και την κατανόησή τους. 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Ιδιαίτερες ευχαριστίες θα ήθελα να δώσω στον </a:t>
            </a:r>
            <a:r>
              <a:rPr lang="el-GR" dirty="0" err="1">
                <a:latin typeface="Book Antiqua" panose="02040602050305030304" pitchFamily="18" charset="0"/>
              </a:rPr>
              <a:t>επιβλέποντά</a:t>
            </a:r>
            <a:r>
              <a:rPr lang="el-GR" dirty="0">
                <a:latin typeface="Book Antiqua" panose="02040602050305030304" pitchFamily="18" charset="0"/>
              </a:rPr>
              <a:t> μου, καθηγητή κύριο Παναγιώτη Αναστασιάδη, για την στήριξη, την εμπιστοσύνη στο πρόσωπό μου, αλλά και την πολύτιμη βοήθεια που μου προσέφερε. </a:t>
            </a: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Επιπλέον, θα ήθελα να ευχαριστήσω τον κύριο Κωνσταντίνο </a:t>
            </a:r>
            <a:r>
              <a:rPr lang="el-GR" dirty="0" err="1">
                <a:latin typeface="Book Antiqua" panose="02040602050305030304" pitchFamily="18" charset="0"/>
              </a:rPr>
              <a:t>Κωτσίδη</a:t>
            </a:r>
            <a:r>
              <a:rPr lang="el-GR" dirty="0">
                <a:latin typeface="Book Antiqua" panose="02040602050305030304" pitchFamily="18" charset="0"/>
              </a:rPr>
              <a:t> για τις παρατηρήσεις και την ανατροφοδότηση της εργασίας, αλλά και για τη συνεργασία μας στο ΕΔΙΒΕΑ. </a:t>
            </a:r>
          </a:p>
        </p:txBody>
      </p:sp>
    </p:spTree>
    <p:extLst>
      <p:ext uri="{BB962C8B-B14F-4D97-AF65-F5344CB8AC3E}">
        <p14:creationId xmlns:p14="http://schemas.microsoft.com/office/powerpoint/2010/main" val="6726484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7A00C8C7-2141-4856-896C-8EDC7B9894D1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9. Συμπεράσματα </a:t>
            </a:r>
            <a:r>
              <a:rPr lang="el-GR" sz="2800" dirty="0"/>
              <a:t>2/3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9526167-1E0D-4E92-9717-D27962956930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Περιορισμοί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3917F5-AD73-4999-ADEA-04E63BFBBDFD}"/>
              </a:ext>
            </a:extLst>
          </p:cNvPr>
          <p:cNvSpPr txBox="1"/>
          <p:nvPr/>
        </p:nvSpPr>
        <p:spPr>
          <a:xfrm>
            <a:off x="1405209" y="1916832"/>
            <a:ext cx="7199240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Περιορισμένος αριθμών μελετών</a:t>
            </a:r>
            <a:r>
              <a:rPr lang="el-GR" dirty="0">
                <a:latin typeface="Book Antiqua" panose="02040602050305030304" pitchFamily="18" charset="0"/>
              </a:rPr>
              <a:t> που αφορούν την χρήση της Προβολής Χαρτογράφησης στην Εκ-παίδευση.</a:t>
            </a:r>
          </a:p>
          <a:p>
            <a:pPr algn="just"/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Έλλειψη ελεύθερου χρόνου </a:t>
            </a:r>
            <a:r>
              <a:rPr lang="el-GR" dirty="0">
                <a:latin typeface="Book Antiqua" panose="02040602050305030304" pitchFamily="18" charset="0"/>
              </a:rPr>
              <a:t>των συμμετεχόντων /ουσών στην έρευνα, λόγω επαγγελματικών και εκπαιδευτικών υποχρεώσεων.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B2E036B0-B550-4D3F-9703-9870BF028309}"/>
              </a:ext>
            </a:extLst>
          </p:cNvPr>
          <p:cNvSpPr/>
          <p:nvPr/>
        </p:nvSpPr>
        <p:spPr>
          <a:xfrm>
            <a:off x="1475662" y="4289028"/>
            <a:ext cx="5974292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Προτάσεις για μελλοντική έρευνα 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BED7D32-CE58-4A26-8A9F-339B58A3B6F8}"/>
              </a:ext>
            </a:extLst>
          </p:cNvPr>
          <p:cNvSpPr txBox="1"/>
          <p:nvPr/>
        </p:nvSpPr>
        <p:spPr>
          <a:xfrm>
            <a:off x="1405208" y="4793084"/>
            <a:ext cx="7199240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Επέκταση σε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μεγαλύτερο και </a:t>
            </a:r>
            <a:r>
              <a:rPr lang="el-GR" dirty="0" err="1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αντιπροσωπευ-τικότερο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 δείγμα</a:t>
            </a:r>
            <a:r>
              <a:rPr lang="el-GR" dirty="0">
                <a:latin typeface="Book Antiqua" panose="02040602050305030304" pitchFamily="18" charset="0"/>
              </a:rPr>
              <a:t>.</a:t>
            </a:r>
          </a:p>
          <a:p>
            <a:pPr algn="just"/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Εφαρμογή</a:t>
            </a:r>
            <a:r>
              <a:rPr lang="el-GR" dirty="0">
                <a:latin typeface="Book Antiqua" panose="02040602050305030304" pitchFamily="18" charset="0"/>
              </a:rPr>
              <a:t> σε σχολικό ή πανεπιστημιακό επίπεδο σπουδών.  </a:t>
            </a:r>
          </a:p>
        </p:txBody>
      </p:sp>
    </p:spTree>
    <p:extLst>
      <p:ext uri="{BB962C8B-B14F-4D97-AF65-F5344CB8AC3E}">
        <p14:creationId xmlns:p14="http://schemas.microsoft.com/office/powerpoint/2010/main" val="3506716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/>
      <p:bldP spid="7" grpId="0" animBg="1"/>
      <p:bldP spid="8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7A00C8C7-2141-4856-896C-8EDC7B9894D1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9. Συμπεράσματα </a:t>
            </a:r>
            <a:r>
              <a:rPr lang="el-GR" sz="2800" dirty="0"/>
              <a:t>3/3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99526167-1E0D-4E92-9717-D27962956930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Προτάσεις αξιοποίησης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D3917F5-AD73-4999-ADEA-04E63BFBBDFD}"/>
              </a:ext>
            </a:extLst>
          </p:cNvPr>
          <p:cNvSpPr txBox="1"/>
          <p:nvPr/>
        </p:nvSpPr>
        <p:spPr>
          <a:xfrm>
            <a:off x="1405209" y="1916832"/>
            <a:ext cx="7199240" cy="455509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Σε διαφορετικές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βαθμίδες και τύπους Εκπαίδευσης </a:t>
            </a:r>
            <a:r>
              <a:rPr lang="el-GR" dirty="0">
                <a:latin typeface="Book Antiqua" panose="02040602050305030304" pitchFamily="18" charset="0"/>
              </a:rPr>
              <a:t>και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γνωστικά αντικείμενα</a:t>
            </a:r>
            <a:r>
              <a:rPr lang="el-GR" dirty="0">
                <a:latin typeface="Book Antiqua" panose="02040602050305030304" pitchFamily="18" charset="0"/>
              </a:rPr>
              <a:t>, όπως: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sz="2200" dirty="0">
                <a:latin typeface="Book Antiqua" panose="02040602050305030304" pitchFamily="18" charset="0"/>
              </a:rPr>
              <a:t>τη Γλώσσα, για την εξάσκηση της γραφής, 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sz="2200" dirty="0">
                <a:latin typeface="Book Antiqua" panose="02040602050305030304" pitchFamily="18" charset="0"/>
              </a:rPr>
              <a:t>την Τεχνολογία και την Πληροφορική, για την επίδειξη τεχνολογικών διαδικασιών, όπως η δομή και η λειτουργία των υπολογιστών, 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sz="2200" dirty="0">
                <a:latin typeface="Book Antiqua" panose="02040602050305030304" pitchFamily="18" charset="0"/>
              </a:rPr>
              <a:t>την προβολή περιεχομένου για την εκμάθηση της </a:t>
            </a:r>
            <a:r>
              <a:rPr lang="el-GR" sz="2200" dirty="0" err="1">
                <a:latin typeface="Book Antiqua" panose="02040602050305030304" pitchFamily="18" charset="0"/>
              </a:rPr>
              <a:t>Braille</a:t>
            </a:r>
            <a:r>
              <a:rPr lang="el-GR" sz="2200" dirty="0">
                <a:latin typeface="Book Antiqua" panose="02040602050305030304" pitchFamily="18" charset="0"/>
              </a:rPr>
              <a:t>. </a:t>
            </a:r>
          </a:p>
          <a:p>
            <a:pPr marL="342900" indent="-342900" algn="just">
              <a:buFont typeface="Courier New" panose="02070309020205020404" pitchFamily="49" charset="0"/>
              <a:buChar char="o"/>
            </a:pPr>
            <a:r>
              <a:rPr lang="el-GR" sz="2200" dirty="0">
                <a:latin typeface="Book Antiqua" panose="02040602050305030304" pitchFamily="18" charset="0"/>
              </a:rPr>
              <a:t>την εκμάθηση μουσικών οργάνων με την επίδειξη των μουσικών συμβόλων, όπως οι νότες.</a:t>
            </a:r>
          </a:p>
          <a:p>
            <a:pPr algn="just"/>
            <a:endParaRPr lang="el-GR" sz="1800" dirty="0">
              <a:latin typeface="Book Antiqua" panose="02040602050305030304" pitchFamily="18" charset="0"/>
            </a:endParaRPr>
          </a:p>
          <a:p>
            <a:pPr algn="just"/>
            <a:r>
              <a:rPr lang="el-GR" dirty="0">
                <a:latin typeface="Book Antiqua" panose="02040602050305030304" pitchFamily="18" charset="0"/>
              </a:rPr>
              <a:t>Στο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ΕΔΙΒΕΑ </a:t>
            </a:r>
            <a:r>
              <a:rPr lang="el-GR" dirty="0">
                <a:latin typeface="Book Antiqua" panose="02040602050305030304" pitchFamily="18" charset="0"/>
              </a:rPr>
              <a:t>σε </a:t>
            </a:r>
            <a:r>
              <a:rPr lang="en-US" dirty="0">
                <a:latin typeface="Book Antiqua" panose="02040602050305030304" pitchFamily="18" charset="0"/>
              </a:rPr>
              <a:t>projects </a:t>
            </a:r>
            <a:r>
              <a:rPr lang="el-GR" dirty="0">
                <a:latin typeface="Book Antiqua" panose="02040602050305030304" pitchFamily="18" charset="0"/>
              </a:rPr>
              <a:t>πραγματικού και μη χρόνου από και προς μαθητές/τριες.</a:t>
            </a:r>
          </a:p>
        </p:txBody>
      </p:sp>
    </p:spTree>
    <p:extLst>
      <p:ext uri="{BB962C8B-B14F-4D97-AF65-F5344CB8AC3E}">
        <p14:creationId xmlns:p14="http://schemas.microsoft.com/office/powerpoint/2010/main" val="40967787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9 - Ορθογώνιο"/>
          <p:cNvSpPr/>
          <p:nvPr/>
        </p:nvSpPr>
        <p:spPr>
          <a:xfrm>
            <a:off x="974642" y="1988840"/>
            <a:ext cx="813690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l-GR" sz="3200" dirty="0"/>
              <a:t>Σας ευχαριστώ</a:t>
            </a:r>
            <a:r>
              <a:rPr lang="en-US" sz="3200" dirty="0"/>
              <a:t> </a:t>
            </a:r>
            <a:r>
              <a:rPr lang="el-GR" sz="3200" dirty="0"/>
              <a:t>πολύ για την προσοχή σας!</a:t>
            </a:r>
          </a:p>
        </p:txBody>
      </p:sp>
      <p:pic>
        <p:nvPicPr>
          <p:cNvPr id="3" name="Εικόνα 2">
            <a:extLst>
              <a:ext uri="{FF2B5EF4-FFF2-40B4-BE49-F238E27FC236}">
                <a16:creationId xmlns:a16="http://schemas.microsoft.com/office/drawing/2014/main" id="{04A40CCE-6AAD-4E63-A11D-143C4C11B8B5}"/>
              </a:ext>
            </a:extLst>
          </p:cNvPr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627784" y="2924944"/>
            <a:ext cx="4394979" cy="29523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61208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405208" y="620688"/>
            <a:ext cx="7199240" cy="765652"/>
          </a:xfrm>
        </p:spPr>
        <p:txBody>
          <a:bodyPr>
            <a:noAutofit/>
          </a:bodyPr>
          <a:lstStyle/>
          <a:p>
            <a:r>
              <a:rPr lang="el-GR" sz="3200" dirty="0"/>
              <a:t>1. Σκοπός</a:t>
            </a:r>
          </a:p>
        </p:txBody>
      </p:sp>
      <p:sp>
        <p:nvSpPr>
          <p:cNvPr id="4" name="9 - Ορθογώνιο"/>
          <p:cNvSpPr/>
          <p:nvPr/>
        </p:nvSpPr>
        <p:spPr>
          <a:xfrm>
            <a:off x="1405208" y="1556792"/>
            <a:ext cx="719924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Ο σκοπός της εργασίας είναι διττός. Όσον αφορά το θεωρητικό μέρος, σκοπός της εργασίας είναι η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διερεύνηση της παιδαγωγικής αξιοποίησης της Προβολής Χαρτογράφησης</a:t>
            </a:r>
            <a:r>
              <a:rPr lang="el-GR" dirty="0">
                <a:latin typeface="Book Antiqua" panose="02040602050305030304" pitchFamily="18" charset="0"/>
              </a:rPr>
              <a:t>, ενώ όσον αφορά το πρακτικό μέρος, σκοπός της εργασίας είναι ο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σχεδιασμός, η υλοποίηση και η αποτίμηση του διαδικτυακού Εκπαιδευτικού Υλικού </a:t>
            </a:r>
            <a:r>
              <a:rPr lang="el-GR" dirty="0">
                <a:latin typeface="Book Antiqua" panose="02040602050305030304" pitchFamily="18" charset="0"/>
              </a:rPr>
              <a:t>για την Προβολή Χαρτογράφησης και του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Οδηγού</a:t>
            </a:r>
            <a:r>
              <a:rPr lang="el-GR" dirty="0">
                <a:latin typeface="Book Antiqua" panose="02040602050305030304" pitchFamily="18" charset="0"/>
              </a:rPr>
              <a:t> λογισμικού δημιουργίας προβολών </a:t>
            </a:r>
            <a:r>
              <a:rPr lang="el-GR" dirty="0" err="1">
                <a:latin typeface="Book Antiqua" panose="02040602050305030304" pitchFamily="18" charset="0"/>
              </a:rPr>
              <a:t>χαρτογρά</a:t>
            </a:r>
            <a:r>
              <a:rPr lang="en-US" dirty="0">
                <a:latin typeface="Book Antiqua" panose="02040602050305030304" pitchFamily="18" charset="0"/>
              </a:rPr>
              <a:t>-</a:t>
            </a:r>
            <a:r>
              <a:rPr lang="el-GR" dirty="0" err="1">
                <a:latin typeface="Book Antiqua" panose="02040602050305030304" pitchFamily="18" charset="0"/>
              </a:rPr>
              <a:t>φησης</a:t>
            </a:r>
            <a:r>
              <a:rPr lang="el-GR" dirty="0">
                <a:latin typeface="Book Antiqua" panose="02040602050305030304" pitchFamily="18" charset="0"/>
              </a:rPr>
              <a:t>, σύμφωνα με τη μεθοδολογία της Εξ </a:t>
            </a:r>
            <a:r>
              <a:rPr lang="el-GR" dirty="0" err="1">
                <a:latin typeface="Book Antiqua" panose="02040602050305030304" pitchFamily="18" charset="0"/>
              </a:rPr>
              <a:t>Αποστά</a:t>
            </a:r>
            <a:r>
              <a:rPr lang="en-US" dirty="0">
                <a:latin typeface="Book Antiqua" panose="02040602050305030304" pitchFamily="18" charset="0"/>
              </a:rPr>
              <a:t>-</a:t>
            </a:r>
            <a:r>
              <a:rPr lang="el-GR" dirty="0" err="1">
                <a:latin typeface="Book Antiqua" panose="02040602050305030304" pitchFamily="18" charset="0"/>
              </a:rPr>
              <a:t>σεως</a:t>
            </a:r>
            <a:r>
              <a:rPr lang="el-GR" dirty="0">
                <a:latin typeface="Book Antiqua" panose="02040602050305030304" pitchFamily="18" charset="0"/>
              </a:rPr>
              <a:t> Εκπαίδευσης.</a:t>
            </a:r>
          </a:p>
        </p:txBody>
      </p:sp>
    </p:spTree>
    <p:extLst>
      <p:ext uri="{BB962C8B-B14F-4D97-AF65-F5344CB8AC3E}">
        <p14:creationId xmlns:p14="http://schemas.microsoft.com/office/powerpoint/2010/main" val="168703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E439DC48-D24C-40FC-ABB1-EA0D8F54E3B9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n-US" sz="3200" dirty="0"/>
              <a:t>2</a:t>
            </a:r>
            <a:r>
              <a:rPr lang="el-GR" sz="3200" dirty="0"/>
              <a:t>. Συνεισφορά</a:t>
            </a:r>
          </a:p>
        </p:txBody>
      </p:sp>
      <p:sp>
        <p:nvSpPr>
          <p:cNvPr id="6" name="9 - Ορθογώνιο">
            <a:extLst>
              <a:ext uri="{FF2B5EF4-FFF2-40B4-BE49-F238E27FC236}">
                <a16:creationId xmlns:a16="http://schemas.microsoft.com/office/drawing/2014/main" id="{2CA84BBD-7C14-43B2-BD9F-DB85D7B8FE86}"/>
              </a:ext>
            </a:extLst>
          </p:cNvPr>
          <p:cNvSpPr/>
          <p:nvPr/>
        </p:nvSpPr>
        <p:spPr>
          <a:xfrm>
            <a:off x="1405208" y="1556792"/>
            <a:ext cx="719924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Κάλυψη του κενού </a:t>
            </a:r>
            <a:r>
              <a:rPr lang="el-GR" dirty="0">
                <a:latin typeface="Book Antiqua" panose="02040602050305030304" pitchFamily="18" charset="0"/>
              </a:rPr>
              <a:t>που υπάρχει στην έρευνα για την Προβολή Χαρτογράφησης και συγκεκριμένα για την αξιοποίησή της στην Εκπαίδευση.</a:t>
            </a:r>
          </a:p>
          <a:p>
            <a:pPr algn="just"/>
            <a:endParaRPr lang="el-GR" dirty="0">
              <a:latin typeface="Book Antiqua" panose="02040602050305030304" pitchFamily="18" charset="0"/>
            </a:endParaRPr>
          </a:p>
          <a:p>
            <a:pPr algn="just"/>
            <a:endParaRPr lang="el-GR" dirty="0">
              <a:latin typeface="Book Antiqua" panose="02040602050305030304" pitchFamily="18" charset="0"/>
            </a:endParaRPr>
          </a:p>
        </p:txBody>
      </p:sp>
      <p:sp>
        <p:nvSpPr>
          <p:cNvPr id="2" name="Βέλος: Κάτω 1">
            <a:extLst>
              <a:ext uri="{FF2B5EF4-FFF2-40B4-BE49-F238E27FC236}">
                <a16:creationId xmlns:a16="http://schemas.microsoft.com/office/drawing/2014/main" id="{B4144FDE-4269-4202-A567-AC746ECBBFFD}"/>
              </a:ext>
            </a:extLst>
          </p:cNvPr>
          <p:cNvSpPr/>
          <p:nvPr/>
        </p:nvSpPr>
        <p:spPr>
          <a:xfrm>
            <a:off x="4572000" y="2852936"/>
            <a:ext cx="504056" cy="5040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DB477DC-ED28-49CC-9A4C-37D3403E6988}"/>
              </a:ext>
            </a:extLst>
          </p:cNvPr>
          <p:cNvSpPr txBox="1"/>
          <p:nvPr/>
        </p:nvSpPr>
        <p:spPr>
          <a:xfrm>
            <a:off x="1405208" y="3506232"/>
            <a:ext cx="718410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dirty="0">
                <a:latin typeface="Book Antiqua" panose="02040602050305030304" pitchFamily="18" charset="0"/>
              </a:rPr>
              <a:t>Η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δημιουργία διαδικτυακού Εκπαιδευτικού Υλικού</a:t>
            </a:r>
            <a:r>
              <a:rPr lang="el-GR" dirty="0">
                <a:latin typeface="Book Antiqua" panose="02040602050305030304" pitchFamily="18" charset="0"/>
              </a:rPr>
              <a:t>, που να αναφέρεται στην τεχνολογία της Προβολής Χαρτογράφησης, αλλά και </a:t>
            </a:r>
            <a:r>
              <a:rPr lang="el-GR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Οδηγού</a:t>
            </a:r>
            <a:r>
              <a:rPr lang="el-GR" dirty="0">
                <a:latin typeface="Book Antiqua" panose="02040602050305030304" pitchFamily="18" charset="0"/>
              </a:rPr>
              <a:t> εκμάθησης του λογισμικού δημιουργίας και </a:t>
            </a:r>
            <a:r>
              <a:rPr lang="el-GR" dirty="0" err="1">
                <a:latin typeface="Book Antiqua" panose="02040602050305030304" pitchFamily="18" charset="0"/>
              </a:rPr>
              <a:t>απει-κόνισης</a:t>
            </a:r>
            <a:r>
              <a:rPr lang="el-GR" dirty="0">
                <a:latin typeface="Book Antiqua" panose="02040602050305030304" pitchFamily="18" charset="0"/>
              </a:rPr>
              <a:t> προβολών χαρτογράφησης </a:t>
            </a:r>
            <a:r>
              <a:rPr lang="en-US" b="1" i="1" dirty="0">
                <a:solidFill>
                  <a:schemeClr val="accent1">
                    <a:lumMod val="75000"/>
                  </a:schemeClr>
                </a:solidFill>
                <a:latin typeface="Book Antiqua" panose="02040602050305030304" pitchFamily="18" charset="0"/>
              </a:rPr>
              <a:t>MadMapper</a:t>
            </a:r>
            <a:r>
              <a:rPr lang="el-GR" dirty="0">
                <a:latin typeface="Book Antiqua" panose="0204060205030503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909929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" grpId="0" animBg="1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0748DC9F-0605-453D-B72C-F531D0192486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3. Ερευνητικά Ερωτήματα</a:t>
            </a:r>
            <a:r>
              <a:rPr lang="en-US" sz="3200" dirty="0"/>
              <a:t> </a:t>
            </a:r>
            <a:r>
              <a:rPr lang="en-US" sz="2800" dirty="0"/>
              <a:t>1/2</a:t>
            </a:r>
            <a:endParaRPr lang="el-GR" sz="2800" dirty="0"/>
          </a:p>
        </p:txBody>
      </p:sp>
      <p:graphicFrame>
        <p:nvGraphicFramePr>
          <p:cNvPr id="24" name="Διάγραμμα 23">
            <a:extLst>
              <a:ext uri="{FF2B5EF4-FFF2-40B4-BE49-F238E27FC236}">
                <a16:creationId xmlns:a16="http://schemas.microsoft.com/office/drawing/2014/main" id="{1C46D227-FB12-4C0A-9734-93706F4E7E7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9635482"/>
              </p:ext>
            </p:extLst>
          </p:nvPr>
        </p:nvGraphicFramePr>
        <p:xfrm>
          <a:off x="1405208" y="1397001"/>
          <a:ext cx="7199240" cy="4408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38920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4" grpId="0">
        <p:bldAsOne/>
      </p:bldGraphic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0748DC9F-0605-453D-B72C-F531D0192486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3. Ερευνητικά Ερωτήματα</a:t>
            </a:r>
            <a:r>
              <a:rPr lang="en-US" sz="3200" dirty="0"/>
              <a:t> </a:t>
            </a:r>
            <a:r>
              <a:rPr lang="en-US" sz="2800" dirty="0"/>
              <a:t>2/2</a:t>
            </a:r>
            <a:endParaRPr lang="el-GR" sz="2800" dirty="0"/>
          </a:p>
        </p:txBody>
      </p:sp>
      <p:graphicFrame>
        <p:nvGraphicFramePr>
          <p:cNvPr id="2" name="Διάγραμμα 1">
            <a:extLst>
              <a:ext uri="{FF2B5EF4-FFF2-40B4-BE49-F238E27FC236}">
                <a16:creationId xmlns:a16="http://schemas.microsoft.com/office/drawing/2014/main" id="{E9D3A95C-93AC-4F0D-BE90-3178BB78A1A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888882561"/>
              </p:ext>
            </p:extLst>
          </p:nvPr>
        </p:nvGraphicFramePr>
        <p:xfrm>
          <a:off x="1405208" y="1397001"/>
          <a:ext cx="7199240" cy="48403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965892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DCAFC011-2B2D-42A3-A4F8-745D69ED6B39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>
                                            <p:graphicEl>
                                              <a:dgm id="{DCAFC011-2B2D-42A3-A4F8-745D69ED6B39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graphicEl>
                                              <a:dgm id="{FBDD2DAE-3EC8-44AA-8E06-CE320BBD066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graphicEl>
                                              <a:dgm id="{FBDD2DAE-3EC8-44AA-8E06-CE320BBD066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4657C881-03E2-4B4B-80B8-E7B4CF3FB03D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4. Δομή παρουσίασης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1EE92F6-5781-4377-9531-683F825CBDF1}"/>
              </a:ext>
            </a:extLst>
          </p:cNvPr>
          <p:cNvSpPr/>
          <p:nvPr/>
        </p:nvSpPr>
        <p:spPr>
          <a:xfrm>
            <a:off x="1475661" y="1397001"/>
            <a:ext cx="5904651" cy="4478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1. Σκοπός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DE1CB218-51A4-411D-8A43-0AA1F329F7FE}"/>
              </a:ext>
            </a:extLst>
          </p:cNvPr>
          <p:cNvSpPr/>
          <p:nvPr/>
        </p:nvSpPr>
        <p:spPr>
          <a:xfrm>
            <a:off x="1475661" y="1947865"/>
            <a:ext cx="5904651" cy="4478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2. Συνεισφορά</a:t>
            </a: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CF81739C-B0DA-43A5-B79C-4FEA98A51113}"/>
              </a:ext>
            </a:extLst>
          </p:cNvPr>
          <p:cNvSpPr/>
          <p:nvPr/>
        </p:nvSpPr>
        <p:spPr>
          <a:xfrm>
            <a:off x="1475661" y="2498729"/>
            <a:ext cx="5904651" cy="4478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3. Ερευνητικά Ερωτήματα</a:t>
            </a: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2B76A164-29B4-4211-8314-2ED5864F2675}"/>
              </a:ext>
            </a:extLst>
          </p:cNvPr>
          <p:cNvSpPr/>
          <p:nvPr/>
        </p:nvSpPr>
        <p:spPr>
          <a:xfrm>
            <a:off x="1475661" y="3594783"/>
            <a:ext cx="5904651" cy="4478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5. Θεωρητικό Πλαίσιο</a:t>
            </a:r>
          </a:p>
        </p:txBody>
      </p:sp>
      <p:sp>
        <p:nvSpPr>
          <p:cNvPr id="16" name="Ορθογώνιο: Στρογγύλεμα γωνιών 15">
            <a:extLst>
              <a:ext uri="{FF2B5EF4-FFF2-40B4-BE49-F238E27FC236}">
                <a16:creationId xmlns:a16="http://schemas.microsoft.com/office/drawing/2014/main" id="{C273CE37-F4A8-476B-BD76-622B8A2451F0}"/>
              </a:ext>
            </a:extLst>
          </p:cNvPr>
          <p:cNvSpPr/>
          <p:nvPr/>
        </p:nvSpPr>
        <p:spPr>
          <a:xfrm>
            <a:off x="1475661" y="4148272"/>
            <a:ext cx="5904651" cy="4478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6. Παραγόμενο Εκπαιδευτικό Υλικό</a:t>
            </a:r>
          </a:p>
        </p:txBody>
      </p:sp>
      <p:sp>
        <p:nvSpPr>
          <p:cNvPr id="17" name="Ορθογώνιο: Στρογγύλεμα γωνιών 16">
            <a:extLst>
              <a:ext uri="{FF2B5EF4-FFF2-40B4-BE49-F238E27FC236}">
                <a16:creationId xmlns:a16="http://schemas.microsoft.com/office/drawing/2014/main" id="{862334E0-82F7-4C69-BE2D-116F21E1C901}"/>
              </a:ext>
            </a:extLst>
          </p:cNvPr>
          <p:cNvSpPr/>
          <p:nvPr/>
        </p:nvSpPr>
        <p:spPr>
          <a:xfrm>
            <a:off x="1478714" y="4705406"/>
            <a:ext cx="5904651" cy="4478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7. Μεθοδολογία</a:t>
            </a:r>
          </a:p>
        </p:txBody>
      </p:sp>
      <p:sp>
        <p:nvSpPr>
          <p:cNvPr id="18" name="Ορθογώνιο: Στρογγύλεμα γωνιών 17">
            <a:extLst>
              <a:ext uri="{FF2B5EF4-FFF2-40B4-BE49-F238E27FC236}">
                <a16:creationId xmlns:a16="http://schemas.microsoft.com/office/drawing/2014/main" id="{6C8AAE8B-E171-4BE3-B3A0-7BE837272ABE}"/>
              </a:ext>
            </a:extLst>
          </p:cNvPr>
          <p:cNvSpPr/>
          <p:nvPr/>
        </p:nvSpPr>
        <p:spPr>
          <a:xfrm>
            <a:off x="1475661" y="5250596"/>
            <a:ext cx="5904651" cy="4478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8. Αποτελέσματα - κύρια ευρήματα </a:t>
            </a:r>
          </a:p>
        </p:txBody>
      </p:sp>
      <p:sp>
        <p:nvSpPr>
          <p:cNvPr id="19" name="Ορθογώνιο: Στρογγύλεμα γωνιών 18">
            <a:extLst>
              <a:ext uri="{FF2B5EF4-FFF2-40B4-BE49-F238E27FC236}">
                <a16:creationId xmlns:a16="http://schemas.microsoft.com/office/drawing/2014/main" id="{824D1658-B2C4-448C-AFA4-DE602912177C}"/>
              </a:ext>
            </a:extLst>
          </p:cNvPr>
          <p:cNvSpPr/>
          <p:nvPr/>
        </p:nvSpPr>
        <p:spPr>
          <a:xfrm>
            <a:off x="1475661" y="5799775"/>
            <a:ext cx="5904651" cy="4478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9. Συμπεράσματα</a:t>
            </a:r>
          </a:p>
        </p:txBody>
      </p:sp>
      <p:sp>
        <p:nvSpPr>
          <p:cNvPr id="20" name="Ορθογώνιο: Στρογγύλεμα γωνιών 19">
            <a:extLst>
              <a:ext uri="{FF2B5EF4-FFF2-40B4-BE49-F238E27FC236}">
                <a16:creationId xmlns:a16="http://schemas.microsoft.com/office/drawing/2014/main" id="{0673AA7D-C9B6-477D-8FB6-12003D225342}"/>
              </a:ext>
            </a:extLst>
          </p:cNvPr>
          <p:cNvSpPr/>
          <p:nvPr/>
        </p:nvSpPr>
        <p:spPr>
          <a:xfrm>
            <a:off x="1475661" y="3049593"/>
            <a:ext cx="5904651" cy="447822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dirty="0"/>
              <a:t>4. Δομή παρουσίασης</a:t>
            </a:r>
          </a:p>
        </p:txBody>
      </p:sp>
    </p:spTree>
    <p:extLst>
      <p:ext uri="{BB962C8B-B14F-4D97-AF65-F5344CB8AC3E}">
        <p14:creationId xmlns:p14="http://schemas.microsoft.com/office/powerpoint/2010/main" val="1368895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32841C35-65C8-4B94-9C40-39F5177938EA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5. Θεωρητικό Πλαίσιο </a:t>
            </a:r>
            <a:r>
              <a:rPr lang="en-US" sz="2800" dirty="0"/>
              <a:t>1/2</a:t>
            </a:r>
            <a:endParaRPr lang="el-GR" sz="2800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5E703968-C949-45A0-866B-F2FAA38CA58B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Εικονικό Περιβάλλον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0DEEDE-F58C-4F72-89E9-9E2DFECDA622}"/>
              </a:ext>
            </a:extLst>
          </p:cNvPr>
          <p:cNvSpPr txBox="1"/>
          <p:nvPr/>
        </p:nvSpPr>
        <p:spPr>
          <a:xfrm>
            <a:off x="1414741" y="1916832"/>
            <a:ext cx="7199239" cy="22159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sz="2000" i="1" dirty="0">
                <a:latin typeface="Book Antiqua" panose="02040602050305030304" pitchFamily="18" charset="0"/>
              </a:rPr>
              <a:t>μία συνθετική αισθητήρια εμπειρία που μεταδίδει φυσικά και αφηρημένα στοιχεία στο άτομο που τη βιώνει. Αυτή η αισθητήρια εμπειρία γεννιέται από ένα υπολογιστικό σύστημα μέσω της παρουσίασης, στα ανθρώπινα αισθητήρια συστήματα, μιας διεπαφής ανθρώπου - υπολογιστή που προσεγγίζει διάφορες ιδιότητες του πραγματικού κόσμου. </a:t>
            </a:r>
          </a:p>
          <a:p>
            <a:pPr algn="r"/>
            <a:r>
              <a:rPr lang="el-GR" sz="1800" dirty="0">
                <a:latin typeface="Book Antiqua" panose="02040602050305030304" pitchFamily="18" charset="0"/>
              </a:rPr>
              <a:t>(</a:t>
            </a:r>
            <a:r>
              <a:rPr lang="en-US" sz="1800" dirty="0">
                <a:latin typeface="Book Antiqua" panose="02040602050305030304" pitchFamily="18" charset="0"/>
              </a:rPr>
              <a:t>Kalawsky</a:t>
            </a:r>
            <a:r>
              <a:rPr lang="el-GR" sz="1800" dirty="0">
                <a:latin typeface="Book Antiqua" panose="02040602050305030304" pitchFamily="18" charset="0"/>
              </a:rPr>
              <a:t>, </a:t>
            </a:r>
            <a:r>
              <a:rPr lang="en-US" sz="1800" dirty="0">
                <a:latin typeface="Book Antiqua" panose="02040602050305030304" pitchFamily="18" charset="0"/>
              </a:rPr>
              <a:t>1993)</a:t>
            </a:r>
            <a:endParaRPr lang="el-GR" sz="1800" dirty="0">
              <a:latin typeface="Book Antiqua" panose="02040602050305030304" pitchFamily="18" charset="0"/>
            </a:endParaRP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578A7ADE-78C7-493B-9968-1A0F358371C8}"/>
              </a:ext>
            </a:extLst>
          </p:cNvPr>
          <p:cNvSpPr/>
          <p:nvPr/>
        </p:nvSpPr>
        <p:spPr>
          <a:xfrm>
            <a:off x="1475661" y="4208583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Κατηγορίες Εικονικών Περιβαλλόντων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85838B-DF34-4193-97F7-0D98D10DD687}"/>
              </a:ext>
            </a:extLst>
          </p:cNvPr>
          <p:cNvSpPr txBox="1"/>
          <p:nvPr/>
        </p:nvSpPr>
        <p:spPr>
          <a:xfrm>
            <a:off x="1405208" y="4750112"/>
            <a:ext cx="7738791" cy="16312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Περιβάλλοντα Οθόνης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Περιβάλλοντα Δικτύου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Επαυξημένα Περιβάλλοντα</a:t>
            </a:r>
            <a:endParaRPr lang="el-GR" sz="2000" dirty="0">
              <a:solidFill>
                <a:srgbClr val="000000"/>
              </a:solidFill>
              <a:latin typeface="Book Antiqua" panose="02040602050305030304" pitchFamily="18" charset="0"/>
            </a:endParaRP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Περιβάλλοντα Προβολής          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Περιβάλλοντα Εμβύθισης</a:t>
            </a:r>
            <a:endParaRPr lang="el-GR" sz="2000" dirty="0">
              <a:latin typeface="Book Antiqua" panose="02040602050305030304" pitchFamily="18" charset="0"/>
            </a:endParaRPr>
          </a:p>
        </p:txBody>
      </p:sp>
      <p:sp>
        <p:nvSpPr>
          <p:cNvPr id="17" name="Βέλος: Κάτω 16">
            <a:extLst>
              <a:ext uri="{FF2B5EF4-FFF2-40B4-BE49-F238E27FC236}">
                <a16:creationId xmlns:a16="http://schemas.microsoft.com/office/drawing/2014/main" id="{C41B20BA-1D73-4D44-BC3E-52961BC10B21}"/>
              </a:ext>
            </a:extLst>
          </p:cNvPr>
          <p:cNvSpPr/>
          <p:nvPr/>
        </p:nvSpPr>
        <p:spPr>
          <a:xfrm rot="16200000">
            <a:off x="5075960" y="5400751"/>
            <a:ext cx="254444" cy="28803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8" name="Βέλος: Κάτω 17">
            <a:extLst>
              <a:ext uri="{FF2B5EF4-FFF2-40B4-BE49-F238E27FC236}">
                <a16:creationId xmlns:a16="http://schemas.microsoft.com/office/drawing/2014/main" id="{7A49D919-37E3-496F-A02B-DE1E847C1672}"/>
              </a:ext>
            </a:extLst>
          </p:cNvPr>
          <p:cNvSpPr/>
          <p:nvPr/>
        </p:nvSpPr>
        <p:spPr>
          <a:xfrm rot="16200000">
            <a:off x="5075960" y="5704863"/>
            <a:ext cx="25444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9" name="Βέλος: Κάτω 18">
            <a:extLst>
              <a:ext uri="{FF2B5EF4-FFF2-40B4-BE49-F238E27FC236}">
                <a16:creationId xmlns:a16="http://schemas.microsoft.com/office/drawing/2014/main" id="{1DFEEAFB-F0D2-48A4-A41E-5DCECE5018C9}"/>
              </a:ext>
            </a:extLst>
          </p:cNvPr>
          <p:cNvSpPr/>
          <p:nvPr/>
        </p:nvSpPr>
        <p:spPr>
          <a:xfrm rot="16200000">
            <a:off x="5075960" y="6008974"/>
            <a:ext cx="254444" cy="28803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C020975-4A51-451D-B0F9-43FB5F9A9AF4}"/>
              </a:ext>
            </a:extLst>
          </p:cNvPr>
          <p:cNvSpPr txBox="1"/>
          <p:nvPr/>
        </p:nvSpPr>
        <p:spPr>
          <a:xfrm>
            <a:off x="5347198" y="5346952"/>
            <a:ext cx="3669373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Επαυξημένη Πραγματικότητα</a:t>
            </a:r>
            <a:endParaRPr lang="el-GR" sz="2000" dirty="0">
              <a:latin typeface="Book Antiqua" panose="02040602050305030304" pitchFamily="18" charset="0"/>
            </a:endParaRP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5F4156B6-5BE5-421A-B260-A2A486A9B00D}"/>
              </a:ext>
            </a:extLst>
          </p:cNvPr>
          <p:cNvSpPr txBox="1"/>
          <p:nvPr/>
        </p:nvSpPr>
        <p:spPr>
          <a:xfrm>
            <a:off x="5347198" y="5664085"/>
            <a:ext cx="32213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Προβολή Χαρτογράφησης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E5BD0B62-0133-468F-9724-EAEA27D888B6}"/>
              </a:ext>
            </a:extLst>
          </p:cNvPr>
          <p:cNvSpPr txBox="1"/>
          <p:nvPr/>
        </p:nvSpPr>
        <p:spPr>
          <a:xfrm>
            <a:off x="5347198" y="5976343"/>
            <a:ext cx="3221345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l-GR" sz="2000" i="0" u="none" strike="noStrike" baseline="0" dirty="0">
                <a:solidFill>
                  <a:srgbClr val="000000"/>
                </a:solidFill>
                <a:latin typeface="Book Antiqua" panose="02040602050305030304" pitchFamily="18" charset="0"/>
              </a:rPr>
              <a:t>Εικονική Πραγματικότητα </a:t>
            </a:r>
            <a:endParaRPr lang="el-GR" sz="2000" dirty="0"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16692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4" grpId="0" animBg="1"/>
      <p:bldP spid="16" grpId="0" build="p"/>
      <p:bldP spid="17" grpId="0" animBg="1"/>
      <p:bldP spid="18" grpId="0" animBg="1"/>
      <p:bldP spid="19" grpId="0" animBg="1"/>
      <p:bldP spid="21" grpId="0"/>
      <p:bldP spid="23" grpId="0"/>
      <p:bldP spid="2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Τίτλος 1">
            <a:extLst>
              <a:ext uri="{FF2B5EF4-FFF2-40B4-BE49-F238E27FC236}">
                <a16:creationId xmlns:a16="http://schemas.microsoft.com/office/drawing/2014/main" id="{32841C35-65C8-4B94-9C40-39F5177938EA}"/>
              </a:ext>
            </a:extLst>
          </p:cNvPr>
          <p:cNvSpPr txBox="1">
            <a:spLocks/>
          </p:cNvSpPr>
          <p:nvPr/>
        </p:nvSpPr>
        <p:spPr>
          <a:xfrm>
            <a:off x="1405208" y="620688"/>
            <a:ext cx="7199240" cy="7656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el-GR" sz="3200" dirty="0"/>
              <a:t>5. Θεωρητικό Πλαίσιο </a:t>
            </a:r>
            <a:r>
              <a:rPr lang="el-GR" sz="2800" dirty="0"/>
              <a:t>2</a:t>
            </a:r>
            <a:r>
              <a:rPr lang="en-US" sz="2800" dirty="0"/>
              <a:t>/2</a:t>
            </a:r>
            <a:endParaRPr lang="el-GR" sz="2800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5E703968-C949-45A0-866B-F2FAA38CA58B}"/>
              </a:ext>
            </a:extLst>
          </p:cNvPr>
          <p:cNvSpPr/>
          <p:nvPr/>
        </p:nvSpPr>
        <p:spPr>
          <a:xfrm>
            <a:off x="1475661" y="1397000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Προβολή Χαρτογράφησης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40DEEDE-F58C-4F72-89E9-9E2DFECDA622}"/>
              </a:ext>
            </a:extLst>
          </p:cNvPr>
          <p:cNvSpPr txBox="1"/>
          <p:nvPr/>
        </p:nvSpPr>
        <p:spPr>
          <a:xfrm>
            <a:off x="1414741" y="1916832"/>
            <a:ext cx="7199239" cy="113877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l-GR" i="1" dirty="0"/>
              <a:t>η προβολή ψηφιακών εικόνων πάνω στην επιφάνεια ενός (πραγματικού) αντικειμένου.</a:t>
            </a:r>
          </a:p>
          <a:p>
            <a:pPr algn="r"/>
            <a:r>
              <a:rPr lang="el-GR" sz="2000" dirty="0">
                <a:latin typeface="Book Antiqua" panose="02040602050305030304" pitchFamily="18" charset="0"/>
              </a:rPr>
              <a:t>(</a:t>
            </a:r>
            <a:r>
              <a:rPr lang="en-US" sz="2000" dirty="0">
                <a:latin typeface="Book Antiqua" panose="02040602050305030304" pitchFamily="18" charset="0"/>
              </a:rPr>
              <a:t>Tsuchida et al.</a:t>
            </a:r>
            <a:r>
              <a:rPr lang="el-GR" sz="2000" dirty="0">
                <a:latin typeface="Book Antiqua" panose="02040602050305030304" pitchFamily="18" charset="0"/>
              </a:rPr>
              <a:t>, </a:t>
            </a:r>
            <a:r>
              <a:rPr lang="en-US" sz="2000" dirty="0">
                <a:latin typeface="Book Antiqua" panose="02040602050305030304" pitchFamily="18" charset="0"/>
              </a:rPr>
              <a:t>199</a:t>
            </a:r>
            <a:r>
              <a:rPr lang="el-GR" sz="2000" dirty="0">
                <a:latin typeface="Book Antiqua" panose="02040602050305030304" pitchFamily="18" charset="0"/>
              </a:rPr>
              <a:t>4</a:t>
            </a:r>
            <a:r>
              <a:rPr lang="en-US" sz="2000" dirty="0">
                <a:latin typeface="Book Antiqua" panose="02040602050305030304" pitchFamily="18" charset="0"/>
              </a:rPr>
              <a:t>)</a:t>
            </a:r>
            <a:endParaRPr lang="el-GR" sz="2000" dirty="0">
              <a:latin typeface="Book Antiqua" panose="02040602050305030304" pitchFamily="18" charset="0"/>
            </a:endParaRP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578A7ADE-78C7-493B-9968-1A0F358371C8}"/>
              </a:ext>
            </a:extLst>
          </p:cNvPr>
          <p:cNvSpPr/>
          <p:nvPr/>
        </p:nvSpPr>
        <p:spPr>
          <a:xfrm>
            <a:off x="1475661" y="3226073"/>
            <a:ext cx="5976659" cy="519832"/>
          </a:xfrm>
          <a:prstGeom prst="roundRect">
            <a:avLst/>
          </a:prstGeom>
          <a:solidFill>
            <a:srgbClr val="5B9BD5"/>
          </a:solidFill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b="1" dirty="0">
                <a:solidFill>
                  <a:schemeClr val="bg1"/>
                </a:solidFill>
                <a:latin typeface="Book Antiqua" panose="02040602050305030304" pitchFamily="18" charset="0"/>
              </a:rPr>
              <a:t>Κατηγορίες Προβολής Χαρτογράφησης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3D85838B-DF34-4193-97F7-0D98D10DD687}"/>
              </a:ext>
            </a:extLst>
          </p:cNvPr>
          <p:cNvSpPr txBox="1"/>
          <p:nvPr/>
        </p:nvSpPr>
        <p:spPr>
          <a:xfrm>
            <a:off x="1405209" y="3754775"/>
            <a:ext cx="734325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dirty="0">
                <a:latin typeface="Book Antiqua" panose="02040602050305030304" pitchFamily="18" charset="0"/>
              </a:rPr>
              <a:t>Απλή Προβολή Χαρτογράφησης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dirty="0">
                <a:latin typeface="Book Antiqua" panose="02040602050305030304" pitchFamily="18" charset="0"/>
              </a:rPr>
              <a:t>Προβολή Χαρτογράφησης κινούμενης εικόνας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dirty="0">
                <a:latin typeface="Book Antiqua" panose="02040602050305030304" pitchFamily="18" charset="0"/>
              </a:rPr>
              <a:t>Τρι(σ)διάστατη Προβολή Χαρτογράφησης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dirty="0">
                <a:latin typeface="Book Antiqua" panose="02040602050305030304" pitchFamily="18" charset="0"/>
              </a:rPr>
              <a:t>Διαδραστική Προβολή Χαρτογράφησης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dirty="0">
                <a:latin typeface="Book Antiqua" panose="02040602050305030304" pitchFamily="18" charset="0"/>
              </a:rPr>
              <a:t>Εύπλαστη Προβολή Χαρτογράφησης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dirty="0">
                <a:latin typeface="Book Antiqua" panose="02040602050305030304" pitchFamily="18" charset="0"/>
              </a:rPr>
              <a:t>Απτή Προβολή Χαρτογράφησης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dirty="0">
                <a:latin typeface="Book Antiqua" panose="02040602050305030304" pitchFamily="18" charset="0"/>
              </a:rPr>
              <a:t>Δυναμική Προβολή Χαρτογράφησης </a:t>
            </a:r>
          </a:p>
          <a:p>
            <a:pPr marL="342900" indent="-342900">
              <a:buFont typeface="Courier New" panose="02070309020205020404" pitchFamily="49" charset="0"/>
              <a:buChar char="o"/>
            </a:pPr>
            <a:r>
              <a:rPr lang="el-GR" sz="2000" dirty="0">
                <a:latin typeface="Book Antiqua" panose="02040602050305030304" pitchFamily="18" charset="0"/>
              </a:rPr>
              <a:t>Υβριδική Προβολή Χαρτογράφησης </a:t>
            </a:r>
          </a:p>
        </p:txBody>
      </p:sp>
    </p:spTree>
    <p:extLst>
      <p:ext uri="{BB962C8B-B14F-4D97-AF65-F5344CB8AC3E}">
        <p14:creationId xmlns:p14="http://schemas.microsoft.com/office/powerpoint/2010/main" val="32460619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9" grpId="0"/>
      <p:bldP spid="14" grpId="0" animBg="1"/>
      <p:bldP spid="16" grpId="0" build="p"/>
    </p:bld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Θέμα του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2848</TotalTime>
  <Words>1318</Words>
  <Application>Microsoft Office PowerPoint</Application>
  <PresentationFormat>Προβολή στην οθόνη (4:3)</PresentationFormat>
  <Paragraphs>161</Paragraphs>
  <Slides>22</Slides>
  <Notes>4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22</vt:i4>
      </vt:variant>
    </vt:vector>
  </HeadingPairs>
  <TitlesOfParts>
    <vt:vector size="29" baseType="lpstr">
      <vt:lpstr>Arial</vt:lpstr>
      <vt:lpstr>Book Antiqua</vt:lpstr>
      <vt:lpstr>Calibri</vt:lpstr>
      <vt:lpstr>Calibri Light</vt:lpstr>
      <vt:lpstr>Courier New</vt:lpstr>
      <vt:lpstr>Times New Roman</vt:lpstr>
      <vt:lpstr>Θέμα του Office</vt:lpstr>
      <vt:lpstr>Η αξιοποίηση της Προβολής Χαρτογράφησης (Projection Mapping) στην Εκπαίδευση. Σχεδιασμός, υλοποίηση και αποτίμηση διαδικτυακού Εκπαιδευτικού Υλικού και Οδηγού λογισμικού δημιουργίας προβολών χαρτογράφησης με τη μεθοδολογία της EξΑΕ</vt:lpstr>
      <vt:lpstr>Ευχαριστίες</vt:lpstr>
      <vt:lpstr>1. Σκοπός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*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$</dc:creator>
  <cp:lastModifiedBy>user</cp:lastModifiedBy>
  <cp:revision>1688</cp:revision>
  <dcterms:created xsi:type="dcterms:W3CDTF">2003-10-16T17:37:47Z</dcterms:created>
  <dcterms:modified xsi:type="dcterms:W3CDTF">2024-03-30T15:28:38Z</dcterms:modified>
</cp:coreProperties>
</file>