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C Collage" panose="020B0604020202020204" charset="-95"/>
      <p:regular r:id="rId26"/>
    </p:embeddedFont>
    <p:embeddedFont>
      <p:font typeface="AC Fat Italics" panose="020B0604020202020204" charset="-95"/>
      <p:regular r:id="rId27"/>
    </p:embeddedFont>
    <p:embeddedFont>
      <p:font typeface="Arimo Bold" panose="020B0604020202020204" charset="0"/>
      <p:regular r:id="rId28"/>
    </p:embeddedFont>
    <p:embeddedFont>
      <p:font typeface="Gaegu" pitchFamily="2" charset="0"/>
      <p:regular r:id="rId29"/>
      <p:bold r:id="rId30"/>
    </p:embeddedFont>
    <p:embeddedFont>
      <p:font typeface="Gaegu Bold" charset="0"/>
      <p:regular r:id="rId31"/>
    </p:embeddedFont>
    <p:embeddedFont>
      <p:font typeface="Gochi Hand" panose="020B0604020202020204" charset="0"/>
      <p:regular r:id="rId32"/>
    </p:embeddedFont>
    <p:embeddedFont>
      <p:font typeface="Roboto" panose="020000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B00"/>
    <a:srgbClr val="EA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0.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4.sv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2.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2343595" y="1315782"/>
            <a:ext cx="13986167" cy="4624635"/>
          </a:xfrm>
          <a:custGeom>
            <a:avLst/>
            <a:gdLst/>
            <a:ahLst/>
            <a:cxnLst/>
            <a:rect l="l" t="t" r="r" b="b"/>
            <a:pathLst>
              <a:path w="13986167" h="4624635">
                <a:moveTo>
                  <a:pt x="0" y="0"/>
                </a:moveTo>
                <a:lnTo>
                  <a:pt x="13986167" y="0"/>
                </a:lnTo>
                <a:lnTo>
                  <a:pt x="13986167" y="4624635"/>
                </a:lnTo>
                <a:lnTo>
                  <a:pt x="0" y="4624635"/>
                </a:lnTo>
                <a:lnTo>
                  <a:pt x="0" y="0"/>
                </a:lnTo>
                <a:close/>
              </a:path>
            </a:pathLst>
          </a:custGeom>
          <a:blipFill>
            <a:blip r:embed="rId3"/>
            <a:stretch>
              <a:fillRect l="-8265" r="-8265"/>
            </a:stretch>
          </a:blipFill>
        </p:spPr>
      </p:sp>
      <p:sp>
        <p:nvSpPr>
          <p:cNvPr id="4" name="TextBox 4"/>
          <p:cNvSpPr txBox="1"/>
          <p:nvPr/>
        </p:nvSpPr>
        <p:spPr>
          <a:xfrm>
            <a:off x="2700698" y="1702131"/>
            <a:ext cx="13175270" cy="2573436"/>
          </a:xfrm>
          <a:prstGeom prst="rect">
            <a:avLst/>
          </a:prstGeom>
        </p:spPr>
        <p:txBody>
          <a:bodyPr lIns="0" tIns="0" rIns="0" bIns="0" rtlCol="0" anchor="t">
            <a:spAutoFit/>
          </a:bodyPr>
          <a:lstStyle/>
          <a:p>
            <a:pPr marL="0" lvl="0" indent="0" algn="ctr">
              <a:lnSpc>
                <a:spcPts val="4107"/>
              </a:lnSpc>
              <a:spcBef>
                <a:spcPct val="0"/>
              </a:spcBef>
            </a:pPr>
            <a:r>
              <a:rPr lang="en-US" sz="2933">
                <a:solidFill>
                  <a:srgbClr val="040200"/>
                </a:solidFill>
                <a:latin typeface="Arimo Bold"/>
              </a:rPr>
              <a:t>Σχεδιασμός, υλοποίηση και αποτίμηση εκπαιδευτικού υλικού σχεδιασμένου με τις αρχές της εξ αποστάσεως εκπαίδευσης για μαθητές Δ΄ δημοτικού για την καλλιέργεια της φιλαναγνωσίας με τη χρήση του παιχνιδιού (δημιουργικού, θεατρικού, επιτραπέζιου) ως παιδαγωγικού εργαλείου.</a:t>
            </a:r>
          </a:p>
        </p:txBody>
      </p:sp>
      <p:sp>
        <p:nvSpPr>
          <p:cNvPr id="5" name="Freeform 5"/>
          <p:cNvSpPr/>
          <p:nvPr/>
        </p:nvSpPr>
        <p:spPr>
          <a:xfrm rot="-2486032">
            <a:off x="8255943" y="443266"/>
            <a:ext cx="1776114" cy="1745032"/>
          </a:xfrm>
          <a:custGeom>
            <a:avLst/>
            <a:gdLst/>
            <a:ahLst/>
            <a:cxnLst/>
            <a:rect l="l" t="t" r="r" b="b"/>
            <a:pathLst>
              <a:path w="1776114" h="1745032">
                <a:moveTo>
                  <a:pt x="0" y="0"/>
                </a:moveTo>
                <a:lnTo>
                  <a:pt x="1776114" y="0"/>
                </a:lnTo>
                <a:lnTo>
                  <a:pt x="1776114" y="1745032"/>
                </a:lnTo>
                <a:lnTo>
                  <a:pt x="0" y="1745032"/>
                </a:lnTo>
                <a:lnTo>
                  <a:pt x="0" y="0"/>
                </a:lnTo>
                <a:close/>
              </a:path>
            </a:pathLst>
          </a:custGeom>
          <a:blipFill>
            <a:blip r:embed="rId4"/>
            <a:stretch>
              <a:fillRect/>
            </a:stretch>
          </a:blipFill>
        </p:spPr>
      </p:sp>
      <p:sp>
        <p:nvSpPr>
          <p:cNvPr id="6" name="Freeform 6"/>
          <p:cNvSpPr/>
          <p:nvPr/>
        </p:nvSpPr>
        <p:spPr>
          <a:xfrm rot="4533245">
            <a:off x="15380581" y="3133149"/>
            <a:ext cx="2537780" cy="1476527"/>
          </a:xfrm>
          <a:custGeom>
            <a:avLst/>
            <a:gdLst/>
            <a:ahLst/>
            <a:cxnLst/>
            <a:rect l="l" t="t" r="r" b="b"/>
            <a:pathLst>
              <a:path w="2537780" h="1476527">
                <a:moveTo>
                  <a:pt x="0" y="0"/>
                </a:moveTo>
                <a:lnTo>
                  <a:pt x="2537780" y="0"/>
                </a:lnTo>
                <a:lnTo>
                  <a:pt x="2537780" y="1476527"/>
                </a:lnTo>
                <a:lnTo>
                  <a:pt x="0" y="1476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5875366" y="5670494"/>
            <a:ext cx="6957146" cy="1039255"/>
          </a:xfrm>
          <a:prstGeom prst="rect">
            <a:avLst/>
          </a:prstGeom>
        </p:spPr>
        <p:txBody>
          <a:bodyPr lIns="0" tIns="0" rIns="0" bIns="0" rtlCol="0" anchor="t">
            <a:spAutoFit/>
          </a:bodyPr>
          <a:lstStyle/>
          <a:p>
            <a:pPr algn="ctr">
              <a:lnSpc>
                <a:spcPts val="3763"/>
              </a:lnSpc>
            </a:pPr>
            <a:r>
              <a:rPr lang="en-US" sz="3330">
                <a:solidFill>
                  <a:srgbClr val="010101"/>
                </a:solidFill>
                <a:latin typeface="Gaegu Bold"/>
              </a:rPr>
              <a:t>Επιτροπή Κρίσης ΔΕ</a:t>
            </a:r>
          </a:p>
          <a:p>
            <a:pPr marL="0" lvl="1" indent="0" algn="ctr">
              <a:lnSpc>
                <a:spcPts val="3763"/>
              </a:lnSpc>
              <a:spcBef>
                <a:spcPct val="0"/>
              </a:spcBef>
            </a:pPr>
            <a:endParaRPr lang="en-US" sz="3330">
              <a:solidFill>
                <a:srgbClr val="010101"/>
              </a:solidFill>
              <a:latin typeface="Gaegu Bold"/>
            </a:endParaRPr>
          </a:p>
        </p:txBody>
      </p:sp>
      <p:sp>
        <p:nvSpPr>
          <p:cNvPr id="8" name="Freeform 8"/>
          <p:cNvSpPr/>
          <p:nvPr/>
        </p:nvSpPr>
        <p:spPr>
          <a:xfrm rot="-4340715" flipH="1">
            <a:off x="636612" y="3537303"/>
            <a:ext cx="2537780" cy="1476527"/>
          </a:xfrm>
          <a:custGeom>
            <a:avLst/>
            <a:gdLst/>
            <a:ahLst/>
            <a:cxnLst/>
            <a:rect l="l" t="t" r="r" b="b"/>
            <a:pathLst>
              <a:path w="2537780" h="1476527">
                <a:moveTo>
                  <a:pt x="2537781" y="0"/>
                </a:moveTo>
                <a:lnTo>
                  <a:pt x="0" y="0"/>
                </a:lnTo>
                <a:lnTo>
                  <a:pt x="0" y="1476527"/>
                </a:lnTo>
                <a:lnTo>
                  <a:pt x="2537781" y="1476527"/>
                </a:lnTo>
                <a:lnTo>
                  <a:pt x="253778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905503" y="6302367"/>
            <a:ext cx="3748607" cy="3116029"/>
          </a:xfrm>
          <a:custGeom>
            <a:avLst/>
            <a:gdLst/>
            <a:ahLst/>
            <a:cxnLst/>
            <a:rect l="l" t="t" r="r" b="b"/>
            <a:pathLst>
              <a:path w="3748607" h="3116029">
                <a:moveTo>
                  <a:pt x="0" y="0"/>
                </a:moveTo>
                <a:lnTo>
                  <a:pt x="3748606" y="0"/>
                </a:lnTo>
                <a:lnTo>
                  <a:pt x="3748606" y="3116029"/>
                </a:lnTo>
                <a:lnTo>
                  <a:pt x="0" y="31160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532368" y="7857400"/>
            <a:ext cx="4494876" cy="755032"/>
          </a:xfrm>
          <a:prstGeom prst="rect">
            <a:avLst/>
          </a:prstGeom>
        </p:spPr>
        <p:txBody>
          <a:bodyPr lIns="0" tIns="0" rIns="0" bIns="0" rtlCol="0" anchor="t">
            <a:spAutoFit/>
          </a:bodyPr>
          <a:lstStyle/>
          <a:p>
            <a:pPr algn="ctr">
              <a:lnSpc>
                <a:spcPts val="2746"/>
              </a:lnSpc>
            </a:pPr>
            <a:r>
              <a:rPr lang="en-US" sz="2430">
                <a:solidFill>
                  <a:srgbClr val="010101"/>
                </a:solidFill>
                <a:latin typeface="Gaegu Bold"/>
              </a:rPr>
              <a:t>Παναγιώτης </a:t>
            </a:r>
          </a:p>
          <a:p>
            <a:pPr algn="ctr">
              <a:lnSpc>
                <a:spcPts val="2746"/>
              </a:lnSpc>
            </a:pPr>
            <a:r>
              <a:rPr lang="en-US" sz="2430">
                <a:solidFill>
                  <a:srgbClr val="010101"/>
                </a:solidFill>
                <a:latin typeface="Gaegu Bold"/>
              </a:rPr>
              <a:t>Αναστασιάδης</a:t>
            </a:r>
          </a:p>
        </p:txBody>
      </p:sp>
      <p:sp>
        <p:nvSpPr>
          <p:cNvPr id="11" name="Freeform 11"/>
          <p:cNvSpPr/>
          <p:nvPr/>
        </p:nvSpPr>
        <p:spPr>
          <a:xfrm>
            <a:off x="12386869" y="6347010"/>
            <a:ext cx="3748607" cy="3116029"/>
          </a:xfrm>
          <a:custGeom>
            <a:avLst/>
            <a:gdLst/>
            <a:ahLst/>
            <a:cxnLst/>
            <a:rect l="l" t="t" r="r" b="b"/>
            <a:pathLst>
              <a:path w="3748607" h="3116029">
                <a:moveTo>
                  <a:pt x="0" y="0"/>
                </a:moveTo>
                <a:lnTo>
                  <a:pt x="3748607" y="0"/>
                </a:lnTo>
                <a:lnTo>
                  <a:pt x="3748607" y="3116030"/>
                </a:lnTo>
                <a:lnTo>
                  <a:pt x="0" y="31160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1490945" y="71156"/>
            <a:ext cx="15945525" cy="1438055"/>
          </a:xfrm>
          <a:prstGeom prst="rect">
            <a:avLst/>
          </a:prstGeom>
        </p:spPr>
        <p:txBody>
          <a:bodyPr lIns="0" tIns="0" rIns="0" bIns="0" rtlCol="0" anchor="t">
            <a:spAutoFit/>
          </a:bodyPr>
          <a:lstStyle/>
          <a:p>
            <a:pPr algn="ctr">
              <a:lnSpc>
                <a:spcPts val="3687"/>
              </a:lnSpc>
            </a:pPr>
            <a:r>
              <a:rPr lang="en-US" sz="2633">
                <a:solidFill>
                  <a:srgbClr val="FFFFFF"/>
                </a:solidFill>
                <a:latin typeface="Gaegu"/>
              </a:rPr>
              <a:t>Πρόγραμμα Μεταπτυχιακών Σπουδών: </a:t>
            </a:r>
          </a:p>
          <a:p>
            <a:pPr algn="ctr">
              <a:lnSpc>
                <a:spcPts val="3687"/>
              </a:lnSpc>
            </a:pPr>
            <a:r>
              <a:rPr lang="en-US" sz="2633">
                <a:solidFill>
                  <a:srgbClr val="FFFFFF"/>
                </a:solidFill>
                <a:latin typeface="Gaegu"/>
              </a:rPr>
              <a:t>«Επιστήμες της Αγωγής - Εξ Αποστάσεως Εκπαίδευση με την χρήση των ΤΠΕ (e-Learning)»</a:t>
            </a:r>
          </a:p>
          <a:p>
            <a:pPr marL="0" lvl="0" indent="0" algn="ctr">
              <a:lnSpc>
                <a:spcPts val="3687"/>
              </a:lnSpc>
              <a:spcBef>
                <a:spcPct val="0"/>
              </a:spcBef>
            </a:pPr>
            <a:endParaRPr lang="en-US" sz="2633">
              <a:solidFill>
                <a:srgbClr val="FFFFFF"/>
              </a:solidFill>
              <a:latin typeface="Gaegu"/>
            </a:endParaRPr>
          </a:p>
        </p:txBody>
      </p:sp>
      <p:sp>
        <p:nvSpPr>
          <p:cNvPr id="13" name="Freeform 13"/>
          <p:cNvSpPr/>
          <p:nvPr/>
        </p:nvSpPr>
        <p:spPr>
          <a:xfrm>
            <a:off x="7253818" y="6328445"/>
            <a:ext cx="3717234" cy="3089951"/>
          </a:xfrm>
          <a:custGeom>
            <a:avLst/>
            <a:gdLst/>
            <a:ahLst/>
            <a:cxnLst/>
            <a:rect l="l" t="t" r="r" b="b"/>
            <a:pathLst>
              <a:path w="3717234" h="3089951">
                <a:moveTo>
                  <a:pt x="0" y="0"/>
                </a:moveTo>
                <a:lnTo>
                  <a:pt x="3717234" y="0"/>
                </a:lnTo>
                <a:lnTo>
                  <a:pt x="3717234" y="3089951"/>
                </a:lnTo>
                <a:lnTo>
                  <a:pt x="0" y="30899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6224959" y="4407010"/>
            <a:ext cx="6161910" cy="543066"/>
          </a:xfrm>
          <a:prstGeom prst="rect">
            <a:avLst/>
          </a:prstGeom>
        </p:spPr>
        <p:txBody>
          <a:bodyPr lIns="0" tIns="0" rIns="0" bIns="0" rtlCol="0" anchor="t">
            <a:spAutoFit/>
          </a:bodyPr>
          <a:lstStyle/>
          <a:p>
            <a:pPr marL="0" lvl="1" indent="0" algn="ctr">
              <a:lnSpc>
                <a:spcPts val="3650"/>
              </a:lnSpc>
              <a:spcBef>
                <a:spcPct val="0"/>
              </a:spcBef>
            </a:pPr>
            <a:r>
              <a:rPr lang="en-US" sz="3230">
                <a:solidFill>
                  <a:srgbClr val="BE9764"/>
                </a:solidFill>
                <a:latin typeface="Gaegu Bold"/>
              </a:rPr>
              <a:t>Άννα Κοντολέων</a:t>
            </a:r>
          </a:p>
        </p:txBody>
      </p:sp>
      <p:sp>
        <p:nvSpPr>
          <p:cNvPr id="15" name="TextBox 15"/>
          <p:cNvSpPr txBox="1"/>
          <p:nvPr/>
        </p:nvSpPr>
        <p:spPr>
          <a:xfrm>
            <a:off x="6896562" y="7857400"/>
            <a:ext cx="4494876" cy="755032"/>
          </a:xfrm>
          <a:prstGeom prst="rect">
            <a:avLst/>
          </a:prstGeom>
        </p:spPr>
        <p:txBody>
          <a:bodyPr lIns="0" tIns="0" rIns="0" bIns="0" rtlCol="0" anchor="t">
            <a:spAutoFit/>
          </a:bodyPr>
          <a:lstStyle/>
          <a:p>
            <a:pPr algn="ctr">
              <a:lnSpc>
                <a:spcPts val="2746"/>
              </a:lnSpc>
            </a:pPr>
            <a:r>
              <a:rPr lang="en-US" sz="2430">
                <a:solidFill>
                  <a:srgbClr val="010101"/>
                </a:solidFill>
                <a:latin typeface="Gaegu Bold"/>
              </a:rPr>
              <a:t>Κωνσταντίνος </a:t>
            </a:r>
          </a:p>
          <a:p>
            <a:pPr algn="ctr">
              <a:lnSpc>
                <a:spcPts val="2746"/>
              </a:lnSpc>
            </a:pPr>
            <a:r>
              <a:rPr lang="en-US" sz="2430">
                <a:solidFill>
                  <a:srgbClr val="010101"/>
                </a:solidFill>
                <a:latin typeface="Gaegu Bold"/>
              </a:rPr>
              <a:t>Κωτσίδης</a:t>
            </a:r>
          </a:p>
        </p:txBody>
      </p:sp>
      <p:sp>
        <p:nvSpPr>
          <p:cNvPr id="16" name="TextBox 16"/>
          <p:cNvSpPr txBox="1"/>
          <p:nvPr/>
        </p:nvSpPr>
        <p:spPr>
          <a:xfrm>
            <a:off x="12397255" y="7857400"/>
            <a:ext cx="3727836" cy="755029"/>
          </a:xfrm>
          <a:prstGeom prst="rect">
            <a:avLst/>
          </a:prstGeom>
        </p:spPr>
        <p:txBody>
          <a:bodyPr lIns="0" tIns="0" rIns="0" bIns="0" rtlCol="0" anchor="t">
            <a:spAutoFit/>
          </a:bodyPr>
          <a:lstStyle/>
          <a:p>
            <a:pPr algn="ctr">
              <a:lnSpc>
                <a:spcPts val="2746"/>
              </a:lnSpc>
            </a:pPr>
            <a:r>
              <a:rPr lang="en-US" sz="2430">
                <a:solidFill>
                  <a:srgbClr val="000000"/>
                </a:solidFill>
                <a:latin typeface="Gaegu Bold"/>
              </a:rPr>
              <a:t>Ευάγγελος </a:t>
            </a:r>
          </a:p>
          <a:p>
            <a:pPr algn="ctr">
              <a:lnSpc>
                <a:spcPts val="2746"/>
              </a:lnSpc>
              <a:spcBef>
                <a:spcPct val="0"/>
              </a:spcBef>
            </a:pPr>
            <a:r>
              <a:rPr lang="en-US" sz="2430">
                <a:solidFill>
                  <a:srgbClr val="000000"/>
                </a:solidFill>
                <a:latin typeface="Gaegu Bold"/>
              </a:rPr>
              <a:t>Κελεσίδης</a:t>
            </a:r>
          </a:p>
        </p:txBody>
      </p:sp>
      <p:sp>
        <p:nvSpPr>
          <p:cNvPr id="17" name="TextBox 17"/>
          <p:cNvSpPr txBox="1"/>
          <p:nvPr/>
        </p:nvSpPr>
        <p:spPr>
          <a:xfrm>
            <a:off x="6807443" y="9608896"/>
            <a:ext cx="4609983" cy="455566"/>
          </a:xfrm>
          <a:prstGeom prst="rect">
            <a:avLst/>
          </a:prstGeom>
        </p:spPr>
        <p:txBody>
          <a:bodyPr lIns="0" tIns="0" rIns="0" bIns="0" rtlCol="0" anchor="t">
            <a:spAutoFit/>
          </a:bodyPr>
          <a:lstStyle/>
          <a:p>
            <a:pPr algn="ctr">
              <a:lnSpc>
                <a:spcPts val="3424"/>
              </a:lnSpc>
              <a:spcBef>
                <a:spcPct val="0"/>
              </a:spcBef>
            </a:pPr>
            <a:r>
              <a:rPr lang="en-US" sz="3030">
                <a:solidFill>
                  <a:srgbClr val="000000"/>
                </a:solidFill>
                <a:latin typeface="Arimo Bold"/>
              </a:rPr>
              <a:t>Ρέθυμνο,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0800000">
            <a:off x="10630800" y="1579440"/>
            <a:ext cx="4969751" cy="8039903"/>
          </a:xfrm>
          <a:custGeom>
            <a:avLst/>
            <a:gdLst/>
            <a:ahLst/>
            <a:cxnLst/>
            <a:rect l="l" t="t" r="r" b="b"/>
            <a:pathLst>
              <a:path w="4969751" h="8039903">
                <a:moveTo>
                  <a:pt x="0" y="0"/>
                </a:moveTo>
                <a:lnTo>
                  <a:pt x="4969750" y="0"/>
                </a:lnTo>
                <a:lnTo>
                  <a:pt x="4969750" y="8039903"/>
                </a:lnTo>
                <a:lnTo>
                  <a:pt x="0" y="8039903"/>
                </a:lnTo>
                <a:lnTo>
                  <a:pt x="0" y="0"/>
                </a:lnTo>
                <a:close/>
              </a:path>
            </a:pathLst>
          </a:custGeom>
          <a:blipFill>
            <a:blip r:embed="rId3"/>
            <a:stretch>
              <a:fillRect l="-34810" r="-34810"/>
            </a:stretch>
          </a:blipFill>
        </p:spPr>
      </p:sp>
      <p:grpSp>
        <p:nvGrpSpPr>
          <p:cNvPr id="4" name="Group 4"/>
          <p:cNvGrpSpPr>
            <a:grpSpLocks noChangeAspect="1"/>
          </p:cNvGrpSpPr>
          <p:nvPr/>
        </p:nvGrpSpPr>
        <p:grpSpPr>
          <a:xfrm>
            <a:off x="11242430" y="1930301"/>
            <a:ext cx="3831067" cy="2795754"/>
            <a:chOff x="0" y="0"/>
            <a:chExt cx="3576320" cy="2609850"/>
          </a:xfrm>
        </p:grpSpPr>
        <p:sp>
          <p:nvSpPr>
            <p:cNvPr id="5" name="Freeform 5"/>
            <p:cNvSpPr/>
            <p:nvPr/>
          </p:nvSpPr>
          <p:spPr>
            <a:xfrm>
              <a:off x="-5080" y="0"/>
              <a:ext cx="3581400" cy="2571750"/>
            </a:xfrm>
            <a:custGeom>
              <a:avLst/>
              <a:gdLst/>
              <a:ahLst/>
              <a:cxnLst/>
              <a:rect l="l" t="t" r="r" b="b"/>
              <a:pathLst>
                <a:path w="3581400" h="257175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4"/>
              <a:stretch>
                <a:fillRect l="-3928" r="-3928"/>
              </a:stretch>
            </a:blipFill>
          </p:spPr>
        </p:sp>
        <p:sp>
          <p:nvSpPr>
            <p:cNvPr id="6" name="Freeform 6"/>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5"/>
              <a:stretch>
                <a:fillRect t="-5177" b="-45357"/>
              </a:stretch>
            </a:blipFill>
          </p:spPr>
        </p:sp>
      </p:grpSp>
      <p:sp>
        <p:nvSpPr>
          <p:cNvPr id="7" name="Freeform 7"/>
          <p:cNvSpPr/>
          <p:nvPr/>
        </p:nvSpPr>
        <p:spPr>
          <a:xfrm rot="-10800000">
            <a:off x="3467603" y="1579440"/>
            <a:ext cx="4914920" cy="8269501"/>
          </a:xfrm>
          <a:custGeom>
            <a:avLst/>
            <a:gdLst/>
            <a:ahLst/>
            <a:cxnLst/>
            <a:rect l="l" t="t" r="r" b="b"/>
            <a:pathLst>
              <a:path w="4914920" h="8269501">
                <a:moveTo>
                  <a:pt x="0" y="0"/>
                </a:moveTo>
                <a:lnTo>
                  <a:pt x="4914919" y="0"/>
                </a:lnTo>
                <a:lnTo>
                  <a:pt x="4914919" y="8269501"/>
                </a:lnTo>
                <a:lnTo>
                  <a:pt x="0" y="8269501"/>
                </a:lnTo>
                <a:lnTo>
                  <a:pt x="0" y="0"/>
                </a:lnTo>
                <a:close/>
              </a:path>
            </a:pathLst>
          </a:custGeom>
          <a:blipFill>
            <a:blip r:embed="rId3"/>
            <a:stretch>
              <a:fillRect l="-54059" r="-28783" b="-3645"/>
            </a:stretch>
          </a:blipFill>
        </p:spPr>
      </p:sp>
      <p:sp>
        <p:nvSpPr>
          <p:cNvPr id="8" name="TextBox 8"/>
          <p:cNvSpPr txBox="1"/>
          <p:nvPr/>
        </p:nvSpPr>
        <p:spPr>
          <a:xfrm>
            <a:off x="4177078" y="97260"/>
            <a:ext cx="9980382" cy="1195488"/>
          </a:xfrm>
          <a:prstGeom prst="rect">
            <a:avLst/>
          </a:prstGeom>
        </p:spPr>
        <p:txBody>
          <a:bodyPr lIns="0" tIns="0" rIns="0" bIns="0" rtlCol="0" anchor="t">
            <a:spAutoFit/>
          </a:bodyPr>
          <a:lstStyle/>
          <a:p>
            <a:pPr marL="0" lvl="0" indent="0" algn="ctr">
              <a:lnSpc>
                <a:spcPts val="9706"/>
              </a:lnSpc>
              <a:spcBef>
                <a:spcPct val="0"/>
              </a:spcBef>
            </a:pPr>
            <a:r>
              <a:rPr lang="en-US" sz="6933">
                <a:solidFill>
                  <a:srgbClr val="040200"/>
                </a:solidFill>
                <a:latin typeface="Gochi Hand"/>
              </a:rPr>
              <a:t>Θεωρητικό πλαίσιο ΙΙΙ</a:t>
            </a:r>
          </a:p>
        </p:txBody>
      </p:sp>
      <p:grpSp>
        <p:nvGrpSpPr>
          <p:cNvPr id="9" name="Group 9"/>
          <p:cNvGrpSpPr>
            <a:grpSpLocks noChangeAspect="1"/>
          </p:cNvGrpSpPr>
          <p:nvPr/>
        </p:nvGrpSpPr>
        <p:grpSpPr>
          <a:xfrm>
            <a:off x="4002571" y="1920145"/>
            <a:ext cx="3844983" cy="2805909"/>
            <a:chOff x="0" y="0"/>
            <a:chExt cx="3576320" cy="2609850"/>
          </a:xfrm>
        </p:grpSpPr>
        <p:sp>
          <p:nvSpPr>
            <p:cNvPr id="10" name="Freeform 10"/>
            <p:cNvSpPr/>
            <p:nvPr/>
          </p:nvSpPr>
          <p:spPr>
            <a:xfrm>
              <a:off x="-5080" y="0"/>
              <a:ext cx="3581400" cy="2571750"/>
            </a:xfrm>
            <a:custGeom>
              <a:avLst/>
              <a:gdLst/>
              <a:ahLst/>
              <a:cxnLst/>
              <a:rect l="l" t="t" r="r" b="b"/>
              <a:pathLst>
                <a:path w="3581400" h="257175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6"/>
              <a:stretch>
                <a:fillRect l="-4058" r="-4058"/>
              </a:stretch>
            </a:blipFill>
          </p:spPr>
        </p:sp>
        <p:sp>
          <p:nvSpPr>
            <p:cNvPr id="11" name="Freeform 11"/>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5"/>
              <a:stretch>
                <a:fillRect t="-5177" b="-45357"/>
              </a:stretch>
            </a:blipFill>
          </p:spPr>
        </p:sp>
      </p:grpSp>
      <p:sp>
        <p:nvSpPr>
          <p:cNvPr id="12" name="Freeform 12"/>
          <p:cNvSpPr/>
          <p:nvPr/>
        </p:nvSpPr>
        <p:spPr>
          <a:xfrm rot="207454">
            <a:off x="4768712" y="1093007"/>
            <a:ext cx="2161926" cy="972867"/>
          </a:xfrm>
          <a:custGeom>
            <a:avLst/>
            <a:gdLst/>
            <a:ahLst/>
            <a:cxnLst/>
            <a:rect l="l" t="t" r="r" b="b"/>
            <a:pathLst>
              <a:path w="2161926" h="972867">
                <a:moveTo>
                  <a:pt x="0" y="0"/>
                </a:moveTo>
                <a:lnTo>
                  <a:pt x="2161926" y="0"/>
                </a:lnTo>
                <a:lnTo>
                  <a:pt x="2161926" y="972867"/>
                </a:lnTo>
                <a:lnTo>
                  <a:pt x="0" y="972867"/>
                </a:lnTo>
                <a:lnTo>
                  <a:pt x="0" y="0"/>
                </a:lnTo>
                <a:close/>
              </a:path>
            </a:pathLst>
          </a:custGeom>
          <a:blipFill>
            <a:blip r:embed="rId7"/>
            <a:stretch>
              <a:fillRect/>
            </a:stretch>
          </a:blipFill>
        </p:spPr>
      </p:sp>
      <p:sp>
        <p:nvSpPr>
          <p:cNvPr id="13" name="Freeform 13"/>
          <p:cNvSpPr/>
          <p:nvPr/>
        </p:nvSpPr>
        <p:spPr>
          <a:xfrm rot="587655">
            <a:off x="12034712" y="1093007"/>
            <a:ext cx="2161926" cy="972867"/>
          </a:xfrm>
          <a:custGeom>
            <a:avLst/>
            <a:gdLst/>
            <a:ahLst/>
            <a:cxnLst/>
            <a:rect l="l" t="t" r="r" b="b"/>
            <a:pathLst>
              <a:path w="2161926" h="972867">
                <a:moveTo>
                  <a:pt x="0" y="0"/>
                </a:moveTo>
                <a:lnTo>
                  <a:pt x="2161926" y="0"/>
                </a:lnTo>
                <a:lnTo>
                  <a:pt x="2161926" y="972867"/>
                </a:lnTo>
                <a:lnTo>
                  <a:pt x="0" y="972867"/>
                </a:lnTo>
                <a:lnTo>
                  <a:pt x="0" y="0"/>
                </a:lnTo>
                <a:close/>
              </a:path>
            </a:pathLst>
          </a:custGeom>
          <a:blipFill>
            <a:blip r:embed="rId7"/>
            <a:stretch>
              <a:fillRect/>
            </a:stretch>
          </a:blipFill>
        </p:spPr>
      </p:sp>
      <p:sp>
        <p:nvSpPr>
          <p:cNvPr id="16" name="TextBox 16"/>
          <p:cNvSpPr txBox="1"/>
          <p:nvPr/>
        </p:nvSpPr>
        <p:spPr>
          <a:xfrm>
            <a:off x="10916658" y="5336054"/>
            <a:ext cx="4501659" cy="3922246"/>
          </a:xfrm>
          <a:prstGeom prst="rect">
            <a:avLst/>
          </a:prstGeom>
        </p:spPr>
        <p:txBody>
          <a:bodyPr lIns="0" tIns="0" rIns="0" bIns="0" rtlCol="0" anchor="t">
            <a:spAutoFit/>
          </a:bodyPr>
          <a:lstStyle/>
          <a:p>
            <a:pPr algn="ctr">
              <a:lnSpc>
                <a:spcPts val="2562"/>
              </a:lnSpc>
            </a:pPr>
            <a:r>
              <a:rPr lang="en-US" sz="2267" dirty="0">
                <a:solidFill>
                  <a:srgbClr val="010101"/>
                </a:solidFill>
                <a:latin typeface="Gaegu"/>
              </a:rPr>
              <a:t>6 </a:t>
            </a:r>
            <a:r>
              <a:rPr lang="en-US" sz="2267" dirty="0" err="1">
                <a:solidFill>
                  <a:srgbClr val="010101"/>
                </a:solidFill>
                <a:latin typeface="Gaegu"/>
              </a:rPr>
              <a:t>έρευνες</a:t>
            </a:r>
            <a:r>
              <a:rPr lang="en-US" sz="2267" dirty="0">
                <a:solidFill>
                  <a:srgbClr val="010101"/>
                </a:solidFill>
                <a:latin typeface="Gaegu"/>
              </a:rPr>
              <a:t>: </a:t>
            </a:r>
          </a:p>
          <a:p>
            <a:pPr algn="ctr">
              <a:lnSpc>
                <a:spcPts val="2562"/>
              </a:lnSpc>
            </a:pPr>
            <a:r>
              <a:rPr lang="en-US" sz="2267" dirty="0">
                <a:solidFill>
                  <a:srgbClr val="010101"/>
                </a:solidFill>
                <a:latin typeface="Gaegu"/>
              </a:rPr>
              <a:t>4 </a:t>
            </a:r>
            <a:r>
              <a:rPr lang="en-US" sz="2267" dirty="0" err="1">
                <a:solidFill>
                  <a:srgbClr val="010101"/>
                </a:solidFill>
                <a:latin typeface="Gaegu"/>
              </a:rPr>
              <a:t>ελληνόφωνες</a:t>
            </a:r>
            <a:endParaRPr lang="en-US" sz="2267" dirty="0">
              <a:solidFill>
                <a:srgbClr val="010101"/>
              </a:solidFill>
              <a:latin typeface="Gaegu"/>
            </a:endParaRPr>
          </a:p>
          <a:p>
            <a:pPr algn="ctr">
              <a:lnSpc>
                <a:spcPts val="2562"/>
              </a:lnSpc>
            </a:pPr>
            <a:r>
              <a:rPr lang="en-US" sz="2267" dirty="0">
                <a:solidFill>
                  <a:srgbClr val="010101"/>
                </a:solidFill>
                <a:latin typeface="Gaegu"/>
              </a:rPr>
              <a:t>2 </a:t>
            </a:r>
            <a:r>
              <a:rPr lang="en-US" sz="2267" dirty="0" err="1">
                <a:solidFill>
                  <a:srgbClr val="010101"/>
                </a:solidFill>
                <a:latin typeface="Gaegu"/>
              </a:rPr>
              <a:t>ξενόγλωσσες</a:t>
            </a:r>
            <a:endParaRPr lang="en-US" sz="2267" dirty="0">
              <a:solidFill>
                <a:srgbClr val="010101"/>
              </a:solidFill>
              <a:latin typeface="Gaegu"/>
            </a:endParaRPr>
          </a:p>
          <a:p>
            <a:pPr algn="ctr">
              <a:lnSpc>
                <a:spcPts val="2562"/>
              </a:lnSpc>
            </a:pPr>
            <a:endParaRPr lang="en-US" sz="2267" dirty="0">
              <a:solidFill>
                <a:srgbClr val="010101"/>
              </a:solidFill>
              <a:latin typeface="Gaegu"/>
            </a:endParaRPr>
          </a:p>
          <a:p>
            <a:pPr algn="ctr">
              <a:lnSpc>
                <a:spcPts val="2562"/>
              </a:lnSpc>
            </a:pPr>
            <a:r>
              <a:rPr lang="en-US" sz="2267" dirty="0">
                <a:solidFill>
                  <a:srgbClr val="010101"/>
                </a:solidFill>
                <a:latin typeface="Gaegu"/>
              </a:rPr>
              <a:t>Πα</a:t>
            </a:r>
            <a:r>
              <a:rPr lang="en-US" sz="2267" dirty="0" err="1">
                <a:solidFill>
                  <a:srgbClr val="010101"/>
                </a:solidFill>
                <a:latin typeface="Gaegu"/>
              </a:rPr>
              <a:t>ιγνιώδεις</a:t>
            </a:r>
            <a:r>
              <a:rPr lang="en-US" sz="2267" dirty="0">
                <a:solidFill>
                  <a:srgbClr val="010101"/>
                </a:solidFill>
                <a:latin typeface="Gaegu"/>
              </a:rPr>
              <a:t> </a:t>
            </a:r>
            <a:r>
              <a:rPr lang="en-US" sz="2267" dirty="0" err="1">
                <a:solidFill>
                  <a:srgbClr val="010101"/>
                </a:solidFill>
                <a:latin typeface="Gaegu"/>
              </a:rPr>
              <a:t>δρ</a:t>
            </a:r>
            <a:r>
              <a:rPr lang="en-US" sz="2267" dirty="0">
                <a:solidFill>
                  <a:srgbClr val="010101"/>
                </a:solidFill>
                <a:latin typeface="Gaegu"/>
              </a:rPr>
              <a:t>αστηριότητες φιλαναγνωσίας</a:t>
            </a:r>
          </a:p>
          <a:p>
            <a:pPr algn="ctr">
              <a:lnSpc>
                <a:spcPts val="2562"/>
              </a:lnSpc>
            </a:pPr>
            <a:r>
              <a:rPr lang="en-US" sz="2267" dirty="0" err="1">
                <a:solidFill>
                  <a:srgbClr val="010101"/>
                </a:solidFill>
                <a:latin typeface="Gaegu"/>
              </a:rPr>
              <a:t>Διερεύνηση</a:t>
            </a:r>
            <a:r>
              <a:rPr lang="en-US" sz="2267" dirty="0">
                <a:solidFill>
                  <a:srgbClr val="010101"/>
                </a:solidFill>
                <a:latin typeface="Gaegu"/>
              </a:rPr>
              <a:t> β</a:t>
            </a:r>
            <a:r>
              <a:rPr lang="en-US" sz="2267" dirty="0" err="1">
                <a:solidFill>
                  <a:srgbClr val="010101"/>
                </a:solidFill>
                <a:latin typeface="Gaegu"/>
              </a:rPr>
              <a:t>ελτίωσης</a:t>
            </a:r>
            <a:r>
              <a:rPr lang="en-US" sz="2267" dirty="0">
                <a:solidFill>
                  <a:srgbClr val="010101"/>
                </a:solidFill>
                <a:latin typeface="Gaegu"/>
              </a:rPr>
              <a:t> ανα</a:t>
            </a:r>
            <a:r>
              <a:rPr lang="en-US" sz="2267" dirty="0" err="1">
                <a:solidFill>
                  <a:srgbClr val="010101"/>
                </a:solidFill>
                <a:latin typeface="Gaegu"/>
              </a:rPr>
              <a:t>γνωστικής</a:t>
            </a:r>
            <a:r>
              <a:rPr lang="en-US" sz="2267" dirty="0">
                <a:solidFill>
                  <a:srgbClr val="010101"/>
                </a:solidFill>
                <a:latin typeface="Gaegu"/>
              </a:rPr>
              <a:t> </a:t>
            </a:r>
            <a:r>
              <a:rPr lang="en-US" sz="2267" dirty="0" err="1">
                <a:solidFill>
                  <a:srgbClr val="010101"/>
                </a:solidFill>
                <a:latin typeface="Gaegu"/>
              </a:rPr>
              <a:t>ικ</a:t>
            </a:r>
            <a:r>
              <a:rPr lang="en-US" sz="2267" dirty="0">
                <a:solidFill>
                  <a:srgbClr val="010101"/>
                </a:solidFill>
                <a:latin typeface="Gaegu"/>
              </a:rPr>
              <a:t>ανότητας μέσω ανάγνωσης βιβλίων</a:t>
            </a:r>
          </a:p>
          <a:p>
            <a:pPr algn="ctr">
              <a:lnSpc>
                <a:spcPts val="2562"/>
              </a:lnSpc>
            </a:pPr>
            <a:r>
              <a:rPr lang="en-US" sz="2267" dirty="0" err="1">
                <a:solidFill>
                  <a:srgbClr val="010101"/>
                </a:solidFill>
                <a:latin typeface="Gaegu"/>
              </a:rPr>
              <a:t>Χρήση</a:t>
            </a:r>
            <a:r>
              <a:rPr lang="en-US" sz="2267" dirty="0">
                <a:solidFill>
                  <a:srgbClr val="010101"/>
                </a:solidFill>
                <a:latin typeface="Gaegu"/>
              </a:rPr>
              <a:t> πα</a:t>
            </a:r>
            <a:r>
              <a:rPr lang="en-US" sz="2267" dirty="0" err="1">
                <a:solidFill>
                  <a:srgbClr val="010101"/>
                </a:solidFill>
                <a:latin typeface="Gaegu"/>
              </a:rPr>
              <a:t>ιχνιδιού</a:t>
            </a:r>
            <a:r>
              <a:rPr lang="en-US" sz="2267" dirty="0">
                <a:solidFill>
                  <a:srgbClr val="010101"/>
                </a:solidFill>
                <a:latin typeface="Gaegu"/>
              </a:rPr>
              <a:t> </a:t>
            </a:r>
            <a:r>
              <a:rPr lang="en-US" sz="2267" dirty="0" err="1">
                <a:solidFill>
                  <a:srgbClr val="010101"/>
                </a:solidFill>
                <a:latin typeface="Gaegu"/>
              </a:rPr>
              <a:t>ως</a:t>
            </a:r>
            <a:r>
              <a:rPr lang="en-US" sz="2267" dirty="0">
                <a:solidFill>
                  <a:srgbClr val="010101"/>
                </a:solidFill>
                <a:latin typeface="Gaegu"/>
              </a:rPr>
              <a:t> πα</a:t>
            </a:r>
            <a:r>
              <a:rPr lang="en-US" sz="2267" dirty="0" err="1">
                <a:solidFill>
                  <a:srgbClr val="010101"/>
                </a:solidFill>
                <a:latin typeface="Gaegu"/>
              </a:rPr>
              <a:t>ιδ</a:t>
            </a:r>
            <a:r>
              <a:rPr lang="en-US" sz="2267" dirty="0">
                <a:solidFill>
                  <a:srgbClr val="010101"/>
                </a:solidFill>
                <a:latin typeface="Gaegu"/>
              </a:rPr>
              <a:t>αγωγικού εργαλείου</a:t>
            </a:r>
          </a:p>
          <a:p>
            <a:pPr algn="ctr">
              <a:lnSpc>
                <a:spcPts val="2562"/>
              </a:lnSpc>
            </a:pPr>
            <a:endParaRPr lang="en-US" sz="2267" dirty="0">
              <a:solidFill>
                <a:srgbClr val="010101"/>
              </a:solidFill>
              <a:latin typeface="Gaegu"/>
            </a:endParaRPr>
          </a:p>
        </p:txBody>
      </p:sp>
      <p:sp>
        <p:nvSpPr>
          <p:cNvPr id="17" name="TextBox 17"/>
          <p:cNvSpPr txBox="1"/>
          <p:nvPr/>
        </p:nvSpPr>
        <p:spPr>
          <a:xfrm>
            <a:off x="3552013" y="5282697"/>
            <a:ext cx="4746099" cy="4001095"/>
          </a:xfrm>
          <a:prstGeom prst="rect">
            <a:avLst/>
          </a:prstGeom>
        </p:spPr>
        <p:txBody>
          <a:bodyPr lIns="0" tIns="0" rIns="0" bIns="0" rtlCol="0" anchor="t">
            <a:spAutoFit/>
          </a:bodyPr>
          <a:lstStyle/>
          <a:p>
            <a:pPr algn="ctr">
              <a:lnSpc>
                <a:spcPts val="2562"/>
              </a:lnSpc>
            </a:pPr>
            <a:r>
              <a:rPr lang="en-US" sz="2267" dirty="0" err="1">
                <a:solidFill>
                  <a:srgbClr val="010101"/>
                </a:solidFill>
                <a:latin typeface="Gaegu"/>
              </a:rPr>
              <a:t>Ελεύθερη</a:t>
            </a:r>
            <a:r>
              <a:rPr lang="en-US" sz="2267" dirty="0">
                <a:solidFill>
                  <a:srgbClr val="010101"/>
                </a:solidFill>
                <a:latin typeface="Gaegu"/>
              </a:rPr>
              <a:t> α</a:t>
            </a:r>
            <a:r>
              <a:rPr lang="en-US" sz="2267" dirty="0" err="1">
                <a:solidFill>
                  <a:srgbClr val="010101"/>
                </a:solidFill>
                <a:latin typeface="Gaegu"/>
              </a:rPr>
              <a:t>υθόρμητη</a:t>
            </a:r>
            <a:r>
              <a:rPr lang="en-US" sz="2267" dirty="0">
                <a:solidFill>
                  <a:srgbClr val="010101"/>
                </a:solidFill>
                <a:latin typeface="Gaegu"/>
              </a:rPr>
              <a:t> </a:t>
            </a:r>
            <a:r>
              <a:rPr lang="en-US" sz="2267" dirty="0" err="1">
                <a:solidFill>
                  <a:srgbClr val="010101"/>
                </a:solidFill>
                <a:latin typeface="Gaegu"/>
              </a:rPr>
              <a:t>δρ</a:t>
            </a:r>
            <a:r>
              <a:rPr lang="en-US" sz="2267" dirty="0">
                <a:solidFill>
                  <a:srgbClr val="010101"/>
                </a:solidFill>
                <a:latin typeface="Gaegu"/>
              </a:rPr>
              <a:t>αστηριότητα</a:t>
            </a:r>
          </a:p>
          <a:p>
            <a:pPr algn="ctr">
              <a:lnSpc>
                <a:spcPts val="2562"/>
              </a:lnSpc>
            </a:pPr>
            <a:r>
              <a:rPr lang="en-US" sz="2267" dirty="0">
                <a:solidFill>
                  <a:srgbClr val="010101"/>
                </a:solidFill>
                <a:latin typeface="Gaegu"/>
              </a:rPr>
              <a:t> </a:t>
            </a:r>
          </a:p>
          <a:p>
            <a:pPr algn="ctr">
              <a:lnSpc>
                <a:spcPts val="2562"/>
              </a:lnSpc>
            </a:pPr>
            <a:r>
              <a:rPr lang="en-US" sz="2267" dirty="0" err="1">
                <a:solidFill>
                  <a:srgbClr val="010101"/>
                </a:solidFill>
                <a:latin typeface="Gaegu"/>
              </a:rPr>
              <a:t>Πηγή</a:t>
            </a:r>
            <a:r>
              <a:rPr lang="en-US" sz="2267" dirty="0">
                <a:solidFill>
                  <a:srgbClr val="010101"/>
                </a:solidFill>
                <a:latin typeface="Gaegu"/>
              </a:rPr>
              <a:t> </a:t>
            </a:r>
            <a:r>
              <a:rPr lang="en-US" sz="2267" dirty="0" err="1">
                <a:solidFill>
                  <a:srgbClr val="010101"/>
                </a:solidFill>
                <a:latin typeface="Gaegu"/>
              </a:rPr>
              <a:t>ευχ</a:t>
            </a:r>
            <a:r>
              <a:rPr lang="en-US" sz="2267" dirty="0">
                <a:solidFill>
                  <a:srgbClr val="010101"/>
                </a:solidFill>
                <a:latin typeface="Gaegu"/>
              </a:rPr>
              <a:t>αρίστησης</a:t>
            </a:r>
            <a:r>
              <a:rPr lang="el-GR" sz="2267" dirty="0">
                <a:solidFill>
                  <a:srgbClr val="010101"/>
                </a:solidFill>
                <a:latin typeface="Gaegu"/>
              </a:rPr>
              <a:t> μέσω της</a:t>
            </a:r>
            <a:r>
              <a:rPr lang="en-US" sz="2267" dirty="0">
                <a:solidFill>
                  <a:srgbClr val="010101"/>
                </a:solidFill>
                <a:latin typeface="Gaegu"/>
              </a:rPr>
              <a:t> </a:t>
            </a:r>
            <a:r>
              <a:rPr lang="en-US" sz="2267" dirty="0" err="1">
                <a:solidFill>
                  <a:srgbClr val="010101"/>
                </a:solidFill>
                <a:latin typeface="Gaegu"/>
              </a:rPr>
              <a:t>εμ</a:t>
            </a:r>
            <a:r>
              <a:rPr lang="en-US" sz="2267" dirty="0">
                <a:solidFill>
                  <a:srgbClr val="010101"/>
                </a:solidFill>
                <a:latin typeface="Gaegu"/>
              </a:rPr>
              <a:t>πειρία</a:t>
            </a:r>
            <a:r>
              <a:rPr lang="el-GR" sz="2267" dirty="0">
                <a:solidFill>
                  <a:srgbClr val="010101"/>
                </a:solidFill>
                <a:latin typeface="Gaegu"/>
              </a:rPr>
              <a:t>ς</a:t>
            </a:r>
            <a:r>
              <a:rPr lang="en-US" sz="2267" dirty="0">
                <a:solidFill>
                  <a:srgbClr val="010101"/>
                </a:solidFill>
                <a:latin typeface="Gaegu"/>
              </a:rPr>
              <a:t> του παιχνιδιού</a:t>
            </a:r>
          </a:p>
          <a:p>
            <a:pPr algn="ctr">
              <a:lnSpc>
                <a:spcPts val="2562"/>
              </a:lnSpc>
            </a:pPr>
            <a:endParaRPr lang="en-US" sz="2267" dirty="0">
              <a:solidFill>
                <a:srgbClr val="010101"/>
              </a:solidFill>
              <a:latin typeface="Gaegu"/>
            </a:endParaRPr>
          </a:p>
          <a:p>
            <a:pPr algn="ctr">
              <a:lnSpc>
                <a:spcPts val="2562"/>
              </a:lnSpc>
            </a:pPr>
            <a:r>
              <a:rPr lang="el-GR" sz="2267" dirty="0">
                <a:solidFill>
                  <a:srgbClr val="010101"/>
                </a:solidFill>
                <a:latin typeface="Gaegu"/>
              </a:rPr>
              <a:t>Καλλιέργεια: κ</a:t>
            </a:r>
            <a:r>
              <a:rPr lang="en-US" sz="2267" dirty="0" err="1">
                <a:solidFill>
                  <a:srgbClr val="010101"/>
                </a:solidFill>
                <a:latin typeface="Gaegu"/>
              </a:rPr>
              <a:t>οινωνικ</a:t>
            </a:r>
            <a:r>
              <a:rPr lang="el-GR" sz="2267" dirty="0" err="1">
                <a:solidFill>
                  <a:srgbClr val="010101"/>
                </a:solidFill>
                <a:latin typeface="Gaegu"/>
              </a:rPr>
              <a:t>ών</a:t>
            </a:r>
            <a:r>
              <a:rPr lang="en-US" sz="2267" dirty="0">
                <a:solidFill>
                  <a:srgbClr val="010101"/>
                </a:solidFill>
                <a:latin typeface="Gaegu"/>
              </a:rPr>
              <a:t> </a:t>
            </a:r>
            <a:r>
              <a:rPr lang="en-US" sz="2267" dirty="0" err="1">
                <a:solidFill>
                  <a:srgbClr val="010101"/>
                </a:solidFill>
                <a:latin typeface="Gaegu"/>
              </a:rPr>
              <a:t>δεξι</a:t>
            </a:r>
            <a:r>
              <a:rPr lang="el-GR" sz="2267" dirty="0">
                <a:solidFill>
                  <a:srgbClr val="010101"/>
                </a:solidFill>
                <a:latin typeface="Gaegu"/>
              </a:rPr>
              <a:t>ο</a:t>
            </a:r>
            <a:r>
              <a:rPr lang="en-US" sz="2267" dirty="0">
                <a:solidFill>
                  <a:srgbClr val="010101"/>
                </a:solidFill>
                <a:latin typeface="Gaegu"/>
              </a:rPr>
              <a:t>τ</a:t>
            </a:r>
            <a:r>
              <a:rPr lang="el-GR" sz="2267" dirty="0" err="1">
                <a:solidFill>
                  <a:srgbClr val="010101"/>
                </a:solidFill>
                <a:latin typeface="Gaegu"/>
              </a:rPr>
              <a:t>ήτων</a:t>
            </a:r>
            <a:r>
              <a:rPr lang="el-GR" sz="2267" dirty="0">
                <a:solidFill>
                  <a:srgbClr val="010101"/>
                </a:solidFill>
                <a:latin typeface="Gaegu"/>
              </a:rPr>
              <a:t>, ε</a:t>
            </a:r>
            <a:r>
              <a:rPr lang="en-US" sz="2267" dirty="0" err="1">
                <a:solidFill>
                  <a:srgbClr val="010101"/>
                </a:solidFill>
                <a:latin typeface="Gaegu"/>
              </a:rPr>
              <a:t>νεργητική</a:t>
            </a:r>
            <a:r>
              <a:rPr lang="el-GR" sz="2267" dirty="0">
                <a:solidFill>
                  <a:srgbClr val="010101"/>
                </a:solidFill>
                <a:latin typeface="Gaegu"/>
              </a:rPr>
              <a:t>ς</a:t>
            </a:r>
            <a:r>
              <a:rPr lang="en-US" sz="2267" dirty="0">
                <a:solidFill>
                  <a:srgbClr val="010101"/>
                </a:solidFill>
                <a:latin typeface="Gaegu"/>
              </a:rPr>
              <a:t> α</a:t>
            </a:r>
            <a:r>
              <a:rPr lang="en-US" sz="2267" dirty="0" err="1">
                <a:solidFill>
                  <a:srgbClr val="010101"/>
                </a:solidFill>
                <a:latin typeface="Gaegu"/>
              </a:rPr>
              <a:t>κρό</a:t>
            </a:r>
            <a:r>
              <a:rPr lang="en-US" sz="2267" dirty="0">
                <a:solidFill>
                  <a:srgbClr val="010101"/>
                </a:solidFill>
                <a:latin typeface="Gaegu"/>
              </a:rPr>
              <a:t>αση</a:t>
            </a:r>
            <a:r>
              <a:rPr lang="el-GR" sz="2267" dirty="0">
                <a:solidFill>
                  <a:srgbClr val="010101"/>
                </a:solidFill>
                <a:latin typeface="Gaegu"/>
              </a:rPr>
              <a:t>ς, ε</a:t>
            </a:r>
            <a:r>
              <a:rPr lang="en-US" sz="2267" dirty="0" err="1">
                <a:solidFill>
                  <a:srgbClr val="010101"/>
                </a:solidFill>
                <a:latin typeface="Gaegu"/>
              </a:rPr>
              <a:t>νσυν</a:t>
            </a:r>
            <a:r>
              <a:rPr lang="en-US" sz="2267" dirty="0">
                <a:solidFill>
                  <a:srgbClr val="010101"/>
                </a:solidFill>
                <a:latin typeface="Gaegu"/>
              </a:rPr>
              <a:t>αίσθηση</a:t>
            </a:r>
            <a:r>
              <a:rPr lang="el-GR" sz="2267" dirty="0">
                <a:solidFill>
                  <a:srgbClr val="010101"/>
                </a:solidFill>
                <a:latin typeface="Gaegu"/>
              </a:rPr>
              <a:t>ς, ε</a:t>
            </a:r>
            <a:r>
              <a:rPr lang="en-US" sz="2267" dirty="0" err="1">
                <a:solidFill>
                  <a:srgbClr val="010101"/>
                </a:solidFill>
                <a:latin typeface="Gaegu"/>
              </a:rPr>
              <a:t>υγεν</a:t>
            </a:r>
            <a:r>
              <a:rPr lang="el-GR" sz="2267" dirty="0" err="1">
                <a:solidFill>
                  <a:srgbClr val="010101"/>
                </a:solidFill>
                <a:latin typeface="Gaegu"/>
              </a:rPr>
              <a:t>ού</a:t>
            </a:r>
            <a:r>
              <a:rPr lang="en-US" sz="2267" dirty="0">
                <a:solidFill>
                  <a:srgbClr val="010101"/>
                </a:solidFill>
                <a:latin typeface="Gaegu"/>
              </a:rPr>
              <a:t>ς </a:t>
            </a:r>
            <a:r>
              <a:rPr lang="en-US" sz="2267" dirty="0" err="1">
                <a:solidFill>
                  <a:srgbClr val="010101"/>
                </a:solidFill>
                <a:latin typeface="Gaegu"/>
              </a:rPr>
              <a:t>άμιλλ</a:t>
            </a:r>
            <a:r>
              <a:rPr lang="en-US" sz="2267" dirty="0">
                <a:solidFill>
                  <a:srgbClr val="010101"/>
                </a:solidFill>
                <a:latin typeface="Gaegu"/>
              </a:rPr>
              <a:t>α</a:t>
            </a:r>
            <a:r>
              <a:rPr lang="el-GR" sz="2267" dirty="0">
                <a:solidFill>
                  <a:srgbClr val="010101"/>
                </a:solidFill>
                <a:latin typeface="Gaegu"/>
              </a:rPr>
              <a:t>ς, σ</a:t>
            </a:r>
            <a:r>
              <a:rPr lang="en-US" sz="2267" dirty="0">
                <a:solidFill>
                  <a:srgbClr val="010101"/>
                </a:solidFill>
                <a:latin typeface="Gaegu"/>
              </a:rPr>
              <a:t>εβα</a:t>
            </a:r>
            <a:r>
              <a:rPr lang="en-US" sz="2267" dirty="0" err="1">
                <a:solidFill>
                  <a:srgbClr val="010101"/>
                </a:solidFill>
                <a:latin typeface="Gaegu"/>
              </a:rPr>
              <a:t>σμ</a:t>
            </a:r>
            <a:r>
              <a:rPr lang="el-GR" sz="2267" dirty="0" err="1">
                <a:solidFill>
                  <a:srgbClr val="010101"/>
                </a:solidFill>
                <a:latin typeface="Gaegu"/>
              </a:rPr>
              <a:t>ού</a:t>
            </a:r>
            <a:r>
              <a:rPr lang="el-GR" sz="2267" dirty="0">
                <a:solidFill>
                  <a:srgbClr val="010101"/>
                </a:solidFill>
                <a:latin typeface="Gaegu"/>
              </a:rPr>
              <a:t>,</a:t>
            </a:r>
            <a:r>
              <a:rPr lang="en-US" sz="2267" dirty="0">
                <a:solidFill>
                  <a:srgbClr val="010101"/>
                </a:solidFill>
                <a:latin typeface="Gaegu"/>
              </a:rPr>
              <a:t> </a:t>
            </a:r>
            <a:r>
              <a:rPr lang="el-GR" sz="2267" dirty="0">
                <a:solidFill>
                  <a:srgbClr val="010101"/>
                </a:solidFill>
                <a:latin typeface="Gaegu"/>
              </a:rPr>
              <a:t>α</a:t>
            </a:r>
            <a:r>
              <a:rPr lang="en-US" sz="2267" dirty="0" err="1">
                <a:solidFill>
                  <a:srgbClr val="010101"/>
                </a:solidFill>
                <a:latin typeface="Gaegu"/>
              </a:rPr>
              <a:t>υτονομί</a:t>
            </a:r>
            <a:r>
              <a:rPr lang="en-US" sz="2267" dirty="0">
                <a:solidFill>
                  <a:srgbClr val="010101"/>
                </a:solidFill>
                <a:latin typeface="Gaegu"/>
              </a:rPr>
              <a:t>α</a:t>
            </a:r>
            <a:r>
              <a:rPr lang="el-GR" sz="2267" dirty="0">
                <a:solidFill>
                  <a:srgbClr val="010101"/>
                </a:solidFill>
                <a:latin typeface="Gaegu"/>
              </a:rPr>
              <a:t>ς</a:t>
            </a:r>
          </a:p>
          <a:p>
            <a:pPr algn="ctr">
              <a:lnSpc>
                <a:spcPts val="2562"/>
              </a:lnSpc>
            </a:pPr>
            <a:r>
              <a:rPr lang="en-US" sz="2267" dirty="0">
                <a:solidFill>
                  <a:srgbClr val="010101"/>
                </a:solidFill>
                <a:latin typeface="Gaegu"/>
              </a:rPr>
              <a:t> </a:t>
            </a:r>
          </a:p>
          <a:p>
            <a:pPr algn="ctr">
              <a:lnSpc>
                <a:spcPts val="2562"/>
              </a:lnSpc>
            </a:pPr>
            <a:r>
              <a:rPr lang="en-US" sz="2267" dirty="0" err="1">
                <a:solidFill>
                  <a:srgbClr val="010101"/>
                </a:solidFill>
                <a:latin typeface="Gaegu"/>
              </a:rPr>
              <a:t>Μάθηση</a:t>
            </a:r>
            <a:r>
              <a:rPr lang="en-US" sz="2267" dirty="0">
                <a:solidFill>
                  <a:srgbClr val="010101"/>
                </a:solidFill>
                <a:latin typeface="Gaegu"/>
              </a:rPr>
              <a:t> </a:t>
            </a:r>
            <a:r>
              <a:rPr lang="en-US" sz="2267" dirty="0" err="1">
                <a:solidFill>
                  <a:srgbClr val="010101"/>
                </a:solidFill>
                <a:latin typeface="Gaegu"/>
              </a:rPr>
              <a:t>σε</a:t>
            </a:r>
            <a:r>
              <a:rPr lang="en-US" sz="2267" dirty="0">
                <a:solidFill>
                  <a:srgbClr val="010101"/>
                </a:solidFill>
                <a:latin typeface="Gaegu"/>
              </a:rPr>
              <a:t> </a:t>
            </a:r>
            <a:r>
              <a:rPr lang="en-US" sz="2267" dirty="0" err="1">
                <a:solidFill>
                  <a:srgbClr val="010101"/>
                </a:solidFill>
                <a:latin typeface="Gaegu"/>
              </a:rPr>
              <a:t>δυ</a:t>
            </a:r>
            <a:r>
              <a:rPr lang="en-US" sz="2267" dirty="0">
                <a:solidFill>
                  <a:srgbClr val="010101"/>
                </a:solidFill>
                <a:latin typeface="Gaegu"/>
              </a:rPr>
              <a:t>αδικό σχήμα</a:t>
            </a:r>
          </a:p>
          <a:p>
            <a:pPr algn="ctr">
              <a:lnSpc>
                <a:spcPts val="2562"/>
              </a:lnSpc>
            </a:pPr>
            <a:endParaRPr lang="en-US" sz="2267" dirty="0">
              <a:solidFill>
                <a:srgbClr val="010101"/>
              </a:solidFill>
              <a:latin typeface="Gaegu"/>
            </a:endParaRPr>
          </a:p>
        </p:txBody>
      </p:sp>
      <p:sp>
        <p:nvSpPr>
          <p:cNvPr id="18" name="TextBox 18"/>
          <p:cNvSpPr txBox="1"/>
          <p:nvPr/>
        </p:nvSpPr>
        <p:spPr>
          <a:xfrm>
            <a:off x="3420225" y="4813300"/>
            <a:ext cx="4858900" cy="330200"/>
          </a:xfrm>
          <a:prstGeom prst="rect">
            <a:avLst/>
          </a:prstGeom>
        </p:spPr>
        <p:txBody>
          <a:bodyPr lIns="0" tIns="0" rIns="0" bIns="0" rtlCol="0" anchor="t">
            <a:spAutoFit/>
          </a:bodyPr>
          <a:lstStyle/>
          <a:p>
            <a:pPr marL="0" lvl="0" indent="0" algn="ctr">
              <a:lnSpc>
                <a:spcPts val="2499"/>
              </a:lnSpc>
            </a:pPr>
            <a:r>
              <a:rPr lang="en-US" sz="2499">
                <a:solidFill>
                  <a:srgbClr val="0097B2"/>
                </a:solidFill>
                <a:latin typeface="Roboto"/>
              </a:rPr>
              <a:t>Επιτραπέζιο Παιχνίδι</a:t>
            </a:r>
          </a:p>
        </p:txBody>
      </p:sp>
      <p:sp>
        <p:nvSpPr>
          <p:cNvPr id="19" name="TextBox 19"/>
          <p:cNvSpPr txBox="1"/>
          <p:nvPr/>
        </p:nvSpPr>
        <p:spPr>
          <a:xfrm>
            <a:off x="10686225" y="4822825"/>
            <a:ext cx="4858900" cy="330200"/>
          </a:xfrm>
          <a:prstGeom prst="rect">
            <a:avLst/>
          </a:prstGeom>
        </p:spPr>
        <p:txBody>
          <a:bodyPr lIns="0" tIns="0" rIns="0" bIns="0" rtlCol="0" anchor="t">
            <a:spAutoFit/>
          </a:bodyPr>
          <a:lstStyle/>
          <a:p>
            <a:pPr marL="0" lvl="0" indent="0" algn="ctr">
              <a:lnSpc>
                <a:spcPts val="2499"/>
              </a:lnSpc>
            </a:pPr>
            <a:r>
              <a:rPr lang="en-US" sz="2499">
                <a:solidFill>
                  <a:srgbClr val="EA4B4B"/>
                </a:solidFill>
                <a:latin typeface="Roboto"/>
              </a:rPr>
              <a:t>Βιβλιογραφική επισκόπηση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587513" y="7834807"/>
            <a:ext cx="9896845" cy="1954627"/>
          </a:xfrm>
          <a:custGeom>
            <a:avLst/>
            <a:gdLst/>
            <a:ahLst/>
            <a:cxnLst/>
            <a:rect l="l" t="t" r="r" b="b"/>
            <a:pathLst>
              <a:path w="9896845" h="1954627">
                <a:moveTo>
                  <a:pt x="0" y="0"/>
                </a:moveTo>
                <a:lnTo>
                  <a:pt x="9896845" y="0"/>
                </a:lnTo>
                <a:lnTo>
                  <a:pt x="9896845" y="1954627"/>
                </a:lnTo>
                <a:lnTo>
                  <a:pt x="0" y="1954627"/>
                </a:lnTo>
                <a:lnTo>
                  <a:pt x="0" y="0"/>
                </a:lnTo>
                <a:close/>
              </a:path>
            </a:pathLst>
          </a:custGeom>
          <a:blipFill>
            <a:blip r:embed="rId3"/>
            <a:stretch>
              <a:fillRect/>
            </a:stretch>
          </a:blipFill>
        </p:spPr>
      </p:sp>
      <p:sp>
        <p:nvSpPr>
          <p:cNvPr id="4" name="Freeform 4"/>
          <p:cNvSpPr/>
          <p:nvPr/>
        </p:nvSpPr>
        <p:spPr>
          <a:xfrm>
            <a:off x="3166096" y="0"/>
            <a:ext cx="10318262" cy="9552125"/>
          </a:xfrm>
          <a:custGeom>
            <a:avLst/>
            <a:gdLst/>
            <a:ahLst/>
            <a:cxnLst/>
            <a:rect l="l" t="t" r="r" b="b"/>
            <a:pathLst>
              <a:path w="10318262" h="9552125">
                <a:moveTo>
                  <a:pt x="0" y="0"/>
                </a:moveTo>
                <a:lnTo>
                  <a:pt x="10318262" y="0"/>
                </a:lnTo>
                <a:lnTo>
                  <a:pt x="10318262" y="9552125"/>
                </a:lnTo>
                <a:lnTo>
                  <a:pt x="0" y="9552125"/>
                </a:lnTo>
                <a:lnTo>
                  <a:pt x="0" y="0"/>
                </a:lnTo>
                <a:close/>
              </a:path>
            </a:pathLst>
          </a:custGeom>
          <a:blipFill>
            <a:blip r:embed="rId4"/>
            <a:stretch>
              <a:fillRect l="-113477" b="-123105"/>
            </a:stretch>
          </a:blipFill>
        </p:spPr>
      </p:sp>
      <p:sp>
        <p:nvSpPr>
          <p:cNvPr id="5" name="TextBox 5"/>
          <p:cNvSpPr txBox="1"/>
          <p:nvPr/>
        </p:nvSpPr>
        <p:spPr>
          <a:xfrm>
            <a:off x="4677229" y="1113562"/>
            <a:ext cx="6109873" cy="721996"/>
          </a:xfrm>
          <a:prstGeom prst="rect">
            <a:avLst/>
          </a:prstGeom>
        </p:spPr>
        <p:txBody>
          <a:bodyPr lIns="0" tIns="0" rIns="0" bIns="0" rtlCol="0" anchor="t">
            <a:spAutoFit/>
          </a:bodyPr>
          <a:lstStyle/>
          <a:p>
            <a:pPr marL="0" lvl="0" indent="0" algn="ctr">
              <a:lnSpc>
                <a:spcPts val="5879"/>
              </a:lnSpc>
              <a:spcBef>
                <a:spcPct val="0"/>
              </a:spcBef>
            </a:pPr>
            <a:r>
              <a:rPr lang="en-US" sz="4199">
                <a:solidFill>
                  <a:srgbClr val="040200"/>
                </a:solidFill>
                <a:latin typeface="Gochi Hand"/>
              </a:rPr>
              <a:t>Εκπαιδευτικό Υλικό</a:t>
            </a:r>
          </a:p>
        </p:txBody>
      </p:sp>
      <p:sp>
        <p:nvSpPr>
          <p:cNvPr id="6" name="TextBox 6"/>
          <p:cNvSpPr txBox="1"/>
          <p:nvPr/>
        </p:nvSpPr>
        <p:spPr>
          <a:xfrm>
            <a:off x="5106587" y="2900124"/>
            <a:ext cx="6858697" cy="3673954"/>
          </a:xfrm>
          <a:prstGeom prst="rect">
            <a:avLst/>
          </a:prstGeom>
        </p:spPr>
        <p:txBody>
          <a:bodyPr lIns="0" tIns="0" rIns="0" bIns="0" rtlCol="0" anchor="t">
            <a:spAutoFit/>
          </a:bodyPr>
          <a:lstStyle/>
          <a:p>
            <a:pPr>
              <a:lnSpc>
                <a:spcPts val="4552"/>
              </a:lnSpc>
            </a:pPr>
            <a:r>
              <a:rPr lang="en-US" sz="3251" dirty="0" err="1">
                <a:solidFill>
                  <a:srgbClr val="010101"/>
                </a:solidFill>
                <a:latin typeface="Gaegu"/>
              </a:rPr>
              <a:t>Δημιουργί</a:t>
            </a:r>
            <a:r>
              <a:rPr lang="en-US" sz="3251" dirty="0">
                <a:solidFill>
                  <a:srgbClr val="010101"/>
                </a:solidFill>
                <a:latin typeface="Gaegu"/>
              </a:rPr>
              <a:t>α Ε</a:t>
            </a:r>
            <a:r>
              <a:rPr lang="el-GR" sz="3251" dirty="0">
                <a:solidFill>
                  <a:srgbClr val="010101"/>
                </a:solidFill>
                <a:latin typeface="Gaegu"/>
              </a:rPr>
              <a:t>.</a:t>
            </a:r>
            <a:r>
              <a:rPr lang="en-US" sz="3251" dirty="0">
                <a:solidFill>
                  <a:srgbClr val="010101"/>
                </a:solidFill>
                <a:latin typeface="Gaegu"/>
              </a:rPr>
              <a:t>Υ</a:t>
            </a:r>
            <a:r>
              <a:rPr lang="el-GR" sz="3251" dirty="0">
                <a:solidFill>
                  <a:srgbClr val="010101"/>
                </a:solidFill>
                <a:latin typeface="Gaegu"/>
              </a:rPr>
              <a:t>.</a:t>
            </a:r>
            <a:r>
              <a:rPr lang="en-US" sz="3251" dirty="0">
                <a:solidFill>
                  <a:srgbClr val="010101"/>
                </a:solidFill>
                <a:latin typeface="Gaegu"/>
              </a:rPr>
              <a:t> </a:t>
            </a:r>
            <a:r>
              <a:rPr lang="en-US" sz="3251" dirty="0" err="1">
                <a:solidFill>
                  <a:srgbClr val="010101"/>
                </a:solidFill>
                <a:latin typeface="Gaegu"/>
              </a:rPr>
              <a:t>συμ</a:t>
            </a:r>
            <a:r>
              <a:rPr lang="en-US" sz="3251" dirty="0">
                <a:solidFill>
                  <a:srgbClr val="010101"/>
                </a:solidFill>
                <a:latin typeface="Gaegu"/>
              </a:rPr>
              <a:t>πληρωματικής ΕξΑΕ για την καλλιέργεια της φιλαναγνωσίας με τη χρήση ως παιδαγωγικού εργαλείου του παιχνιδιού (δημιουργικού, θεατρικού, επιτραπέζιου)</a:t>
            </a:r>
          </a:p>
          <a:p>
            <a:pPr>
              <a:lnSpc>
                <a:spcPts val="352"/>
              </a:lnSpc>
            </a:pPr>
            <a:endParaRPr lang="en-US" sz="3251" dirty="0">
              <a:solidFill>
                <a:srgbClr val="010101"/>
              </a:solidFill>
              <a:latin typeface="Gaegu"/>
            </a:endParaRPr>
          </a:p>
        </p:txBody>
      </p:sp>
      <p:sp>
        <p:nvSpPr>
          <p:cNvPr id="7" name="Freeform 7"/>
          <p:cNvSpPr/>
          <p:nvPr/>
        </p:nvSpPr>
        <p:spPr>
          <a:xfrm rot="280094">
            <a:off x="11379475" y="8004737"/>
            <a:ext cx="4209767" cy="831429"/>
          </a:xfrm>
          <a:custGeom>
            <a:avLst/>
            <a:gdLst/>
            <a:ahLst/>
            <a:cxnLst/>
            <a:rect l="l" t="t" r="r" b="b"/>
            <a:pathLst>
              <a:path w="4209767" h="831429">
                <a:moveTo>
                  <a:pt x="0" y="0"/>
                </a:moveTo>
                <a:lnTo>
                  <a:pt x="4209766" y="0"/>
                </a:lnTo>
                <a:lnTo>
                  <a:pt x="4209766" y="831429"/>
                </a:lnTo>
                <a:lnTo>
                  <a:pt x="0" y="831429"/>
                </a:lnTo>
                <a:lnTo>
                  <a:pt x="0" y="0"/>
                </a:lnTo>
                <a:close/>
              </a:path>
            </a:pathLst>
          </a:custGeom>
          <a:blipFill>
            <a:blip r:embed="rId3"/>
            <a:stretch>
              <a:fillRect/>
            </a:stretch>
          </a:blipFill>
        </p:spPr>
      </p:sp>
      <p:grpSp>
        <p:nvGrpSpPr>
          <p:cNvPr id="8" name="Group 8"/>
          <p:cNvGrpSpPr>
            <a:grpSpLocks noChangeAspect="1"/>
          </p:cNvGrpSpPr>
          <p:nvPr/>
        </p:nvGrpSpPr>
        <p:grpSpPr>
          <a:xfrm rot="326714">
            <a:off x="12372146" y="4262640"/>
            <a:ext cx="4139083" cy="4135208"/>
            <a:chOff x="0" y="0"/>
            <a:chExt cx="3255264" cy="3252216"/>
          </a:xfrm>
        </p:grpSpPr>
        <p:sp>
          <p:nvSpPr>
            <p:cNvPr id="9" name="Freeform 9"/>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5"/>
              <a:stretch>
                <a:fillRect l="-15" r="-15"/>
              </a:stretch>
            </a:blipFill>
          </p:spPr>
        </p:sp>
        <p:sp>
          <p:nvSpPr>
            <p:cNvPr id="10" name="Freeform 10"/>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6"/>
              <a:stretch>
                <a:fillRect l="-24265" r="-24265"/>
              </a:stretch>
            </a:blipFill>
          </p:spPr>
        </p:sp>
      </p:grpSp>
      <p:sp>
        <p:nvSpPr>
          <p:cNvPr id="11" name="Freeform 11"/>
          <p:cNvSpPr/>
          <p:nvPr/>
        </p:nvSpPr>
        <p:spPr>
          <a:xfrm rot="853158">
            <a:off x="14525215" y="3995409"/>
            <a:ext cx="451807" cy="736445"/>
          </a:xfrm>
          <a:custGeom>
            <a:avLst/>
            <a:gdLst/>
            <a:ahLst/>
            <a:cxnLst/>
            <a:rect l="l" t="t" r="r" b="b"/>
            <a:pathLst>
              <a:path w="451807" h="736445">
                <a:moveTo>
                  <a:pt x="0" y="0"/>
                </a:moveTo>
                <a:lnTo>
                  <a:pt x="451807" y="0"/>
                </a:lnTo>
                <a:lnTo>
                  <a:pt x="451807" y="736445"/>
                </a:lnTo>
                <a:lnTo>
                  <a:pt x="0" y="73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4117433" y="1892037"/>
            <a:ext cx="3614732" cy="760096"/>
          </a:xfrm>
          <a:prstGeom prst="rect">
            <a:avLst/>
          </a:prstGeom>
        </p:spPr>
        <p:txBody>
          <a:bodyPr lIns="0" tIns="0" rIns="0" bIns="0" rtlCol="0" anchor="t">
            <a:spAutoFit/>
          </a:bodyPr>
          <a:lstStyle/>
          <a:p>
            <a:pPr marL="0" lvl="0" indent="0" algn="ctr">
              <a:lnSpc>
                <a:spcPts val="5879"/>
              </a:lnSpc>
              <a:spcBef>
                <a:spcPct val="0"/>
              </a:spcBef>
            </a:pPr>
            <a:r>
              <a:rPr lang="en-US" sz="4199">
                <a:solidFill>
                  <a:srgbClr val="FD6767"/>
                </a:solidFill>
                <a:latin typeface="AC Fat Italics"/>
              </a:rPr>
              <a:t>Σκοπός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400000">
            <a:off x="-1236253" y="-374415"/>
            <a:ext cx="10966665" cy="11035829"/>
          </a:xfrm>
          <a:custGeom>
            <a:avLst/>
            <a:gdLst/>
            <a:ahLst/>
            <a:cxnLst/>
            <a:rect l="l" t="t" r="r" b="b"/>
            <a:pathLst>
              <a:path w="10966665" h="11035829">
                <a:moveTo>
                  <a:pt x="0" y="0"/>
                </a:moveTo>
                <a:lnTo>
                  <a:pt x="10966665" y="0"/>
                </a:lnTo>
                <a:lnTo>
                  <a:pt x="10966665" y="11035830"/>
                </a:lnTo>
                <a:lnTo>
                  <a:pt x="0" y="11035830"/>
                </a:lnTo>
                <a:lnTo>
                  <a:pt x="0" y="0"/>
                </a:lnTo>
                <a:close/>
              </a:path>
            </a:pathLst>
          </a:custGeom>
          <a:blipFill>
            <a:blip r:embed="rId3"/>
            <a:stretch>
              <a:fillRect l="-2755" r="-2755"/>
            </a:stretch>
          </a:blipFill>
        </p:spPr>
      </p:sp>
      <p:grpSp>
        <p:nvGrpSpPr>
          <p:cNvPr id="4" name="Group 4"/>
          <p:cNvGrpSpPr>
            <a:grpSpLocks noChangeAspect="1"/>
          </p:cNvGrpSpPr>
          <p:nvPr/>
        </p:nvGrpSpPr>
        <p:grpSpPr>
          <a:xfrm rot="260411">
            <a:off x="10925135" y="857743"/>
            <a:ext cx="5108181" cy="3678486"/>
            <a:chOff x="0" y="0"/>
            <a:chExt cx="3136392" cy="2258568"/>
          </a:xfrm>
        </p:grpSpPr>
        <p:sp>
          <p:nvSpPr>
            <p:cNvPr id="5" name="Freeform 5"/>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4"/>
              <a:stretch>
                <a:fillRect l="-23836" r="-23836"/>
              </a:stretch>
            </a:blipFill>
          </p:spPr>
        </p:sp>
        <p:sp>
          <p:nvSpPr>
            <p:cNvPr id="6" name="Freeform 6"/>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5"/>
              <a:stretch>
                <a:fillRect l="-8" r="-8"/>
              </a:stretch>
            </a:blipFill>
          </p:spPr>
        </p:sp>
      </p:grpSp>
      <p:grpSp>
        <p:nvGrpSpPr>
          <p:cNvPr id="7" name="Group 7"/>
          <p:cNvGrpSpPr>
            <a:grpSpLocks noChangeAspect="1"/>
          </p:cNvGrpSpPr>
          <p:nvPr/>
        </p:nvGrpSpPr>
        <p:grpSpPr>
          <a:xfrm>
            <a:off x="12049797" y="3838406"/>
            <a:ext cx="5134395" cy="3697363"/>
            <a:chOff x="0" y="0"/>
            <a:chExt cx="3136392" cy="2258568"/>
          </a:xfrm>
        </p:grpSpPr>
        <p:sp>
          <p:nvSpPr>
            <p:cNvPr id="8" name="Freeform 8"/>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6"/>
              <a:stretch>
                <a:fillRect l="-17173" r="-17173"/>
              </a:stretch>
            </a:blipFill>
          </p:spPr>
        </p:sp>
        <p:sp>
          <p:nvSpPr>
            <p:cNvPr id="9" name="Freeform 9"/>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5"/>
              <a:stretch>
                <a:fillRect l="-8" r="-8"/>
              </a:stretch>
            </a:blipFill>
          </p:spPr>
        </p:sp>
      </p:grpSp>
      <p:sp>
        <p:nvSpPr>
          <p:cNvPr id="10" name="Freeform 10"/>
          <p:cNvSpPr/>
          <p:nvPr/>
        </p:nvSpPr>
        <p:spPr>
          <a:xfrm>
            <a:off x="1251402" y="3414008"/>
            <a:ext cx="3745555" cy="463087"/>
          </a:xfrm>
          <a:custGeom>
            <a:avLst/>
            <a:gdLst/>
            <a:ahLst/>
            <a:cxnLst/>
            <a:rect l="l" t="t" r="r" b="b"/>
            <a:pathLst>
              <a:path w="3745555" h="463087">
                <a:moveTo>
                  <a:pt x="0" y="0"/>
                </a:moveTo>
                <a:lnTo>
                  <a:pt x="3745555" y="0"/>
                </a:lnTo>
                <a:lnTo>
                  <a:pt x="3745555" y="463087"/>
                </a:lnTo>
                <a:lnTo>
                  <a:pt x="0" y="4630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251402" y="7304226"/>
            <a:ext cx="3745555" cy="463087"/>
          </a:xfrm>
          <a:custGeom>
            <a:avLst/>
            <a:gdLst/>
            <a:ahLst/>
            <a:cxnLst/>
            <a:rect l="l" t="t" r="r" b="b"/>
            <a:pathLst>
              <a:path w="3745555" h="463087">
                <a:moveTo>
                  <a:pt x="0" y="0"/>
                </a:moveTo>
                <a:lnTo>
                  <a:pt x="3745555" y="0"/>
                </a:lnTo>
                <a:lnTo>
                  <a:pt x="3745555" y="463087"/>
                </a:lnTo>
                <a:lnTo>
                  <a:pt x="0" y="4630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2829588" flipH="1">
            <a:off x="5983907" y="1726240"/>
            <a:ext cx="2963104" cy="2429745"/>
          </a:xfrm>
          <a:custGeom>
            <a:avLst/>
            <a:gdLst/>
            <a:ahLst/>
            <a:cxnLst/>
            <a:rect l="l" t="t" r="r" b="b"/>
            <a:pathLst>
              <a:path w="2963104" h="2429745">
                <a:moveTo>
                  <a:pt x="2963104" y="0"/>
                </a:moveTo>
                <a:lnTo>
                  <a:pt x="0" y="0"/>
                </a:lnTo>
                <a:lnTo>
                  <a:pt x="0" y="2429745"/>
                </a:lnTo>
                <a:lnTo>
                  <a:pt x="2963104" y="2429745"/>
                </a:lnTo>
                <a:lnTo>
                  <a:pt x="296310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2438318">
            <a:off x="14835258" y="995179"/>
            <a:ext cx="1799750" cy="539925"/>
          </a:xfrm>
          <a:custGeom>
            <a:avLst/>
            <a:gdLst/>
            <a:ahLst/>
            <a:cxnLst/>
            <a:rect l="l" t="t" r="r" b="b"/>
            <a:pathLst>
              <a:path w="1799750" h="539925">
                <a:moveTo>
                  <a:pt x="0" y="0"/>
                </a:moveTo>
                <a:lnTo>
                  <a:pt x="1799750" y="0"/>
                </a:lnTo>
                <a:lnTo>
                  <a:pt x="1799750" y="539925"/>
                </a:lnTo>
                <a:lnTo>
                  <a:pt x="0" y="5399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2700000">
            <a:off x="15890764" y="6916221"/>
            <a:ext cx="1836617" cy="550985"/>
          </a:xfrm>
          <a:custGeom>
            <a:avLst/>
            <a:gdLst/>
            <a:ahLst/>
            <a:cxnLst/>
            <a:rect l="l" t="t" r="r" b="b"/>
            <a:pathLst>
              <a:path w="1836617" h="550985">
                <a:moveTo>
                  <a:pt x="0" y="0"/>
                </a:moveTo>
                <a:lnTo>
                  <a:pt x="1836618" y="0"/>
                </a:lnTo>
                <a:lnTo>
                  <a:pt x="1836618" y="550986"/>
                </a:lnTo>
                <a:lnTo>
                  <a:pt x="0" y="5509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5"/>
          <p:cNvSpPr txBox="1"/>
          <p:nvPr/>
        </p:nvSpPr>
        <p:spPr>
          <a:xfrm>
            <a:off x="1459715" y="444086"/>
            <a:ext cx="6295516" cy="821055"/>
          </a:xfrm>
          <a:prstGeom prst="rect">
            <a:avLst/>
          </a:prstGeom>
        </p:spPr>
        <p:txBody>
          <a:bodyPr lIns="0" tIns="0" rIns="0" bIns="0" rtlCol="0" anchor="t">
            <a:spAutoFit/>
          </a:bodyPr>
          <a:lstStyle/>
          <a:p>
            <a:pPr marL="0" lvl="0" indent="0" algn="ctr">
              <a:lnSpc>
                <a:spcPts val="6719"/>
              </a:lnSpc>
              <a:spcBef>
                <a:spcPct val="0"/>
              </a:spcBef>
            </a:pPr>
            <a:r>
              <a:rPr lang="en-US" sz="4800">
                <a:solidFill>
                  <a:srgbClr val="040200"/>
                </a:solidFill>
                <a:latin typeface="Gochi Hand"/>
              </a:rPr>
              <a:t>Διδακτικές Ενότητες</a:t>
            </a:r>
          </a:p>
        </p:txBody>
      </p:sp>
      <p:sp>
        <p:nvSpPr>
          <p:cNvPr id="16" name="TextBox 16"/>
          <p:cNvSpPr txBox="1"/>
          <p:nvPr/>
        </p:nvSpPr>
        <p:spPr>
          <a:xfrm>
            <a:off x="1028700" y="1383394"/>
            <a:ext cx="6436759" cy="1313592"/>
          </a:xfrm>
          <a:prstGeom prst="rect">
            <a:avLst/>
          </a:prstGeom>
        </p:spPr>
        <p:txBody>
          <a:bodyPr lIns="0" tIns="0" rIns="0" bIns="0" rtlCol="0" anchor="t">
            <a:spAutoFit/>
          </a:bodyPr>
          <a:lstStyle/>
          <a:p>
            <a:pPr algn="ctr">
              <a:lnSpc>
                <a:spcPts val="3918"/>
              </a:lnSpc>
            </a:pPr>
            <a:r>
              <a:rPr lang="en-US" sz="3467" dirty="0">
                <a:solidFill>
                  <a:srgbClr val="38B6FF"/>
                </a:solidFill>
                <a:latin typeface="AC Collage"/>
              </a:rPr>
              <a:t>Πα</a:t>
            </a:r>
            <a:r>
              <a:rPr lang="en-US" sz="3467" dirty="0" err="1">
                <a:solidFill>
                  <a:srgbClr val="38B6FF"/>
                </a:solidFill>
                <a:latin typeface="AC Collage"/>
              </a:rPr>
              <a:t>ίζοντ</a:t>
            </a:r>
            <a:r>
              <a:rPr lang="en-US" sz="3467" dirty="0">
                <a:solidFill>
                  <a:srgbClr val="38B6FF"/>
                </a:solidFill>
                <a:latin typeface="AC Collage"/>
              </a:rPr>
              <a:t>ας με τα βιβλία</a:t>
            </a:r>
            <a:r>
              <a:rPr lang="en-US" sz="3467" dirty="0">
                <a:solidFill>
                  <a:srgbClr val="010101"/>
                </a:solidFill>
                <a:latin typeface="AC Collage"/>
              </a:rPr>
              <a:t> </a:t>
            </a:r>
          </a:p>
          <a:p>
            <a:pPr algn="ctr">
              <a:lnSpc>
                <a:spcPts val="3127"/>
              </a:lnSpc>
            </a:pPr>
            <a:r>
              <a:rPr lang="en-US" sz="2767" dirty="0" err="1">
                <a:solidFill>
                  <a:srgbClr val="010101"/>
                </a:solidFill>
                <a:latin typeface="Gaegu"/>
              </a:rPr>
              <a:t>μι</a:t>
            </a:r>
            <a:r>
              <a:rPr lang="en-US" sz="2767" dirty="0">
                <a:solidFill>
                  <a:srgbClr val="010101"/>
                </a:solidFill>
                <a:latin typeface="Gaegu"/>
              </a:rPr>
              <a:t>α διαφορετική προσέγγιση για τη φιλαναγνωσία</a:t>
            </a:r>
          </a:p>
        </p:txBody>
      </p:sp>
      <p:sp>
        <p:nvSpPr>
          <p:cNvPr id="17" name="TextBox 17"/>
          <p:cNvSpPr txBox="1"/>
          <p:nvPr/>
        </p:nvSpPr>
        <p:spPr>
          <a:xfrm>
            <a:off x="2538086" y="3356858"/>
            <a:ext cx="970240" cy="613918"/>
          </a:xfrm>
          <a:prstGeom prst="rect">
            <a:avLst/>
          </a:prstGeom>
        </p:spPr>
        <p:txBody>
          <a:bodyPr lIns="0" tIns="0" rIns="0" bIns="0" rtlCol="0" anchor="t">
            <a:spAutoFit/>
          </a:bodyPr>
          <a:lstStyle/>
          <a:p>
            <a:pPr algn="ctr">
              <a:lnSpc>
                <a:spcPts val="4180"/>
              </a:lnSpc>
            </a:pPr>
            <a:r>
              <a:rPr lang="en-US" sz="3699">
                <a:solidFill>
                  <a:srgbClr val="010101"/>
                </a:solidFill>
                <a:latin typeface="Gaegu Bold"/>
              </a:rPr>
              <a:t>ΔΕ 1</a:t>
            </a:r>
          </a:p>
        </p:txBody>
      </p:sp>
      <p:sp>
        <p:nvSpPr>
          <p:cNvPr id="18" name="TextBox 18"/>
          <p:cNvSpPr txBox="1"/>
          <p:nvPr/>
        </p:nvSpPr>
        <p:spPr>
          <a:xfrm>
            <a:off x="873350" y="8047071"/>
            <a:ext cx="4501659" cy="833341"/>
          </a:xfrm>
          <a:prstGeom prst="rect">
            <a:avLst/>
          </a:prstGeom>
        </p:spPr>
        <p:txBody>
          <a:bodyPr lIns="0" tIns="0" rIns="0" bIns="0" rtlCol="0" anchor="t">
            <a:spAutoFit/>
          </a:bodyPr>
          <a:lstStyle/>
          <a:p>
            <a:pPr algn="ctr">
              <a:lnSpc>
                <a:spcPts val="3014"/>
              </a:lnSpc>
            </a:pPr>
            <a:r>
              <a:rPr lang="en-US" sz="2667">
                <a:solidFill>
                  <a:srgbClr val="010101"/>
                </a:solidFill>
                <a:latin typeface="Gaegu"/>
              </a:rPr>
              <a:t>Λογοτεχνία &amp; Επιτραπέζιο Παιχνίδι</a:t>
            </a:r>
          </a:p>
        </p:txBody>
      </p:sp>
      <p:sp>
        <p:nvSpPr>
          <p:cNvPr id="19" name="TextBox 19"/>
          <p:cNvSpPr txBox="1"/>
          <p:nvPr/>
        </p:nvSpPr>
        <p:spPr>
          <a:xfrm>
            <a:off x="2538086" y="7205442"/>
            <a:ext cx="991552" cy="603504"/>
          </a:xfrm>
          <a:prstGeom prst="rect">
            <a:avLst/>
          </a:prstGeom>
        </p:spPr>
        <p:txBody>
          <a:bodyPr lIns="0" tIns="0" rIns="0" bIns="0" rtlCol="0" anchor="t">
            <a:spAutoFit/>
          </a:bodyPr>
          <a:lstStyle/>
          <a:p>
            <a:pPr algn="ctr">
              <a:lnSpc>
                <a:spcPts val="4067"/>
              </a:lnSpc>
            </a:pPr>
            <a:r>
              <a:rPr lang="en-US" sz="3599">
                <a:solidFill>
                  <a:srgbClr val="010101"/>
                </a:solidFill>
                <a:latin typeface="Gaegu Bold"/>
              </a:rPr>
              <a:t>ΔΕ 3</a:t>
            </a:r>
          </a:p>
        </p:txBody>
      </p:sp>
      <p:sp>
        <p:nvSpPr>
          <p:cNvPr id="20" name="Freeform 20"/>
          <p:cNvSpPr/>
          <p:nvPr/>
        </p:nvSpPr>
        <p:spPr>
          <a:xfrm>
            <a:off x="4009676" y="5247843"/>
            <a:ext cx="3745555" cy="463087"/>
          </a:xfrm>
          <a:custGeom>
            <a:avLst/>
            <a:gdLst/>
            <a:ahLst/>
            <a:cxnLst/>
            <a:rect l="l" t="t" r="r" b="b"/>
            <a:pathLst>
              <a:path w="3745555" h="463087">
                <a:moveTo>
                  <a:pt x="0" y="0"/>
                </a:moveTo>
                <a:lnTo>
                  <a:pt x="3745555" y="0"/>
                </a:lnTo>
                <a:lnTo>
                  <a:pt x="3745555" y="463087"/>
                </a:lnTo>
                <a:lnTo>
                  <a:pt x="0" y="4630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5375009" y="5097012"/>
            <a:ext cx="1014889" cy="613918"/>
          </a:xfrm>
          <a:prstGeom prst="rect">
            <a:avLst/>
          </a:prstGeom>
        </p:spPr>
        <p:txBody>
          <a:bodyPr lIns="0" tIns="0" rIns="0" bIns="0" rtlCol="0" anchor="t">
            <a:spAutoFit/>
          </a:bodyPr>
          <a:lstStyle/>
          <a:p>
            <a:pPr algn="ctr">
              <a:lnSpc>
                <a:spcPts val="4180"/>
              </a:lnSpc>
            </a:pPr>
            <a:r>
              <a:rPr lang="en-US" sz="3699">
                <a:solidFill>
                  <a:srgbClr val="010101"/>
                </a:solidFill>
                <a:latin typeface="Gaegu Bold"/>
              </a:rPr>
              <a:t>ΔΕ 2</a:t>
            </a:r>
          </a:p>
        </p:txBody>
      </p:sp>
      <p:sp>
        <p:nvSpPr>
          <p:cNvPr id="22" name="TextBox 22"/>
          <p:cNvSpPr txBox="1"/>
          <p:nvPr/>
        </p:nvSpPr>
        <p:spPr>
          <a:xfrm>
            <a:off x="495298" y="4077120"/>
            <a:ext cx="4501659" cy="833341"/>
          </a:xfrm>
          <a:prstGeom prst="rect">
            <a:avLst/>
          </a:prstGeom>
        </p:spPr>
        <p:txBody>
          <a:bodyPr lIns="0" tIns="0" rIns="0" bIns="0" rtlCol="0" anchor="t">
            <a:spAutoFit/>
          </a:bodyPr>
          <a:lstStyle/>
          <a:p>
            <a:pPr algn="ctr">
              <a:lnSpc>
                <a:spcPts val="3014"/>
              </a:lnSpc>
            </a:pPr>
            <a:r>
              <a:rPr lang="en-US" sz="2667">
                <a:solidFill>
                  <a:srgbClr val="010101"/>
                </a:solidFill>
                <a:latin typeface="Gaegu"/>
              </a:rPr>
              <a:t>Λογοτεχνία &amp; Δημιουργικό Παιχνίδι</a:t>
            </a:r>
          </a:p>
        </p:txBody>
      </p:sp>
      <p:sp>
        <p:nvSpPr>
          <p:cNvPr id="23" name="TextBox 23"/>
          <p:cNvSpPr txBox="1"/>
          <p:nvPr/>
        </p:nvSpPr>
        <p:spPr>
          <a:xfrm>
            <a:off x="3529639" y="5907086"/>
            <a:ext cx="4501659" cy="833341"/>
          </a:xfrm>
          <a:prstGeom prst="rect">
            <a:avLst/>
          </a:prstGeom>
        </p:spPr>
        <p:txBody>
          <a:bodyPr lIns="0" tIns="0" rIns="0" bIns="0" rtlCol="0" anchor="t">
            <a:spAutoFit/>
          </a:bodyPr>
          <a:lstStyle/>
          <a:p>
            <a:pPr algn="ctr">
              <a:lnSpc>
                <a:spcPts val="3014"/>
              </a:lnSpc>
            </a:pPr>
            <a:r>
              <a:rPr lang="en-US" sz="2667">
                <a:solidFill>
                  <a:srgbClr val="010101"/>
                </a:solidFill>
                <a:latin typeface="Gaegu"/>
              </a:rPr>
              <a:t>Λογοτεχνία &amp; Θεατρικό Παιχνίδι</a:t>
            </a:r>
          </a:p>
        </p:txBody>
      </p:sp>
      <p:sp>
        <p:nvSpPr>
          <p:cNvPr id="24" name="TextBox 24"/>
          <p:cNvSpPr txBox="1"/>
          <p:nvPr/>
        </p:nvSpPr>
        <p:spPr>
          <a:xfrm>
            <a:off x="9989345" y="8175103"/>
            <a:ext cx="7663874" cy="1410620"/>
          </a:xfrm>
          <a:prstGeom prst="rect">
            <a:avLst/>
          </a:prstGeom>
        </p:spPr>
        <p:txBody>
          <a:bodyPr lIns="0" tIns="0" rIns="0" bIns="0" rtlCol="0" anchor="t">
            <a:spAutoFit/>
          </a:bodyPr>
          <a:lstStyle/>
          <a:p>
            <a:pPr algn="ctr">
              <a:lnSpc>
                <a:spcPts val="4031"/>
              </a:lnSpc>
            </a:pPr>
            <a:r>
              <a:rPr lang="en-US" sz="3567" dirty="0" err="1">
                <a:solidFill>
                  <a:srgbClr val="EA4B4B"/>
                </a:solidFill>
                <a:latin typeface="AC Collage"/>
              </a:rPr>
              <a:t>Αρχές</a:t>
            </a:r>
            <a:r>
              <a:rPr lang="en-US" sz="3567" dirty="0">
                <a:solidFill>
                  <a:srgbClr val="EA4B4B"/>
                </a:solidFill>
                <a:latin typeface="AC Collage"/>
              </a:rPr>
              <a:t> </a:t>
            </a:r>
            <a:r>
              <a:rPr lang="en-US" sz="3567" dirty="0" err="1">
                <a:solidFill>
                  <a:srgbClr val="EA4B4B"/>
                </a:solidFill>
                <a:latin typeface="AC Collage"/>
              </a:rPr>
              <a:t>Δημιουργί</a:t>
            </a:r>
            <a:r>
              <a:rPr lang="en-US" sz="3567" dirty="0">
                <a:solidFill>
                  <a:srgbClr val="EA4B4B"/>
                </a:solidFill>
                <a:latin typeface="AC Collage"/>
              </a:rPr>
              <a:t>ας Ψηφιακού Υλικού </a:t>
            </a:r>
          </a:p>
          <a:p>
            <a:pPr algn="ctr">
              <a:lnSpc>
                <a:spcPts val="3466"/>
              </a:lnSpc>
            </a:pPr>
            <a:r>
              <a:rPr lang="en-US" sz="3067" dirty="0">
                <a:solidFill>
                  <a:srgbClr val="010101"/>
                </a:solidFill>
                <a:latin typeface="Gaegu"/>
              </a:rPr>
              <a:t>Τα</a:t>
            </a:r>
            <a:r>
              <a:rPr lang="en-US" sz="3067" dirty="0" err="1">
                <a:solidFill>
                  <a:srgbClr val="010101"/>
                </a:solidFill>
                <a:latin typeface="Gaegu"/>
              </a:rPr>
              <a:t>ξινομί</a:t>
            </a:r>
            <a:r>
              <a:rPr lang="en-US" sz="3067" dirty="0">
                <a:solidFill>
                  <a:srgbClr val="010101"/>
                </a:solidFill>
                <a:latin typeface="Gaegu"/>
              </a:rPr>
              <a:t>α West-Λιοναράκη</a:t>
            </a:r>
          </a:p>
          <a:p>
            <a:pPr algn="ctr">
              <a:lnSpc>
                <a:spcPts val="3466"/>
              </a:lnSpc>
            </a:pPr>
            <a:r>
              <a:rPr lang="en-US" sz="3067" dirty="0" err="1">
                <a:solidFill>
                  <a:srgbClr val="010101"/>
                </a:solidFill>
                <a:latin typeface="Gaegu"/>
              </a:rPr>
              <a:t>Αρχές</a:t>
            </a:r>
            <a:r>
              <a:rPr lang="en-US" sz="3067" dirty="0">
                <a:solidFill>
                  <a:srgbClr val="010101"/>
                </a:solidFill>
                <a:latin typeface="Gaegu"/>
              </a:rPr>
              <a:t> </a:t>
            </a:r>
            <a:r>
              <a:rPr lang="en-US" sz="3067" dirty="0" err="1">
                <a:solidFill>
                  <a:srgbClr val="010101"/>
                </a:solidFill>
                <a:latin typeface="Gaegu"/>
              </a:rPr>
              <a:t>Πολυμεσικής</a:t>
            </a:r>
            <a:r>
              <a:rPr lang="en-US" sz="3067" dirty="0">
                <a:solidFill>
                  <a:srgbClr val="010101"/>
                </a:solidFill>
                <a:latin typeface="Gaegu"/>
              </a:rPr>
              <a:t> </a:t>
            </a:r>
            <a:r>
              <a:rPr lang="en-US" sz="3067" dirty="0" err="1">
                <a:solidFill>
                  <a:srgbClr val="010101"/>
                </a:solidFill>
                <a:latin typeface="Gaegu"/>
              </a:rPr>
              <a:t>μάθησης</a:t>
            </a:r>
            <a:r>
              <a:rPr lang="en-US" sz="3067" dirty="0">
                <a:solidFill>
                  <a:srgbClr val="010101"/>
                </a:solidFill>
                <a:latin typeface="Gaegu"/>
              </a:rPr>
              <a:t> </a:t>
            </a:r>
            <a:r>
              <a:rPr lang="en-US" sz="3067" dirty="0" err="1">
                <a:solidFill>
                  <a:srgbClr val="010101"/>
                </a:solidFill>
                <a:latin typeface="Gaegu"/>
              </a:rPr>
              <a:t>του</a:t>
            </a:r>
            <a:r>
              <a:rPr lang="en-US" sz="3067" dirty="0">
                <a:solidFill>
                  <a:srgbClr val="010101"/>
                </a:solidFill>
                <a:latin typeface="Gaegu"/>
              </a:rPr>
              <a:t> Mayer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587513" y="7834807"/>
            <a:ext cx="9896845" cy="1954627"/>
          </a:xfrm>
          <a:custGeom>
            <a:avLst/>
            <a:gdLst/>
            <a:ahLst/>
            <a:cxnLst/>
            <a:rect l="l" t="t" r="r" b="b"/>
            <a:pathLst>
              <a:path w="9896845" h="1954627">
                <a:moveTo>
                  <a:pt x="0" y="0"/>
                </a:moveTo>
                <a:lnTo>
                  <a:pt x="9896845" y="0"/>
                </a:lnTo>
                <a:lnTo>
                  <a:pt x="9896845" y="1954627"/>
                </a:lnTo>
                <a:lnTo>
                  <a:pt x="0" y="1954627"/>
                </a:lnTo>
                <a:lnTo>
                  <a:pt x="0" y="0"/>
                </a:lnTo>
                <a:close/>
              </a:path>
            </a:pathLst>
          </a:custGeom>
          <a:blipFill>
            <a:blip r:embed="rId3"/>
            <a:stretch>
              <a:fillRect/>
            </a:stretch>
          </a:blipFill>
        </p:spPr>
      </p:sp>
      <p:sp>
        <p:nvSpPr>
          <p:cNvPr id="4" name="Freeform 4"/>
          <p:cNvSpPr/>
          <p:nvPr/>
        </p:nvSpPr>
        <p:spPr>
          <a:xfrm>
            <a:off x="2140758" y="237310"/>
            <a:ext cx="10612944" cy="9552125"/>
          </a:xfrm>
          <a:custGeom>
            <a:avLst/>
            <a:gdLst/>
            <a:ahLst/>
            <a:cxnLst/>
            <a:rect l="l" t="t" r="r" b="b"/>
            <a:pathLst>
              <a:path w="10612944" h="9552125">
                <a:moveTo>
                  <a:pt x="0" y="0"/>
                </a:moveTo>
                <a:lnTo>
                  <a:pt x="10612944" y="0"/>
                </a:lnTo>
                <a:lnTo>
                  <a:pt x="10612944" y="9552124"/>
                </a:lnTo>
                <a:lnTo>
                  <a:pt x="0" y="9552124"/>
                </a:lnTo>
                <a:lnTo>
                  <a:pt x="0" y="0"/>
                </a:lnTo>
                <a:close/>
              </a:path>
            </a:pathLst>
          </a:custGeom>
          <a:blipFill>
            <a:blip r:embed="rId4"/>
            <a:stretch>
              <a:fillRect l="-107550" b="-123105"/>
            </a:stretch>
          </a:blipFill>
        </p:spPr>
      </p:sp>
      <p:grpSp>
        <p:nvGrpSpPr>
          <p:cNvPr id="5" name="Group 5"/>
          <p:cNvGrpSpPr/>
          <p:nvPr/>
        </p:nvGrpSpPr>
        <p:grpSpPr>
          <a:xfrm>
            <a:off x="4338342" y="1903816"/>
            <a:ext cx="751651" cy="75165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7" name="TextBox 7"/>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u="none" strike="noStrike">
                  <a:solidFill>
                    <a:srgbClr val="FFFFFF"/>
                  </a:solidFill>
                  <a:latin typeface="Gochi Hand"/>
                </a:rPr>
                <a:t>01</a:t>
              </a:r>
            </a:p>
          </p:txBody>
        </p:sp>
      </p:grpSp>
      <p:sp>
        <p:nvSpPr>
          <p:cNvPr id="8" name="TextBox 8"/>
          <p:cNvSpPr txBox="1"/>
          <p:nvPr/>
        </p:nvSpPr>
        <p:spPr>
          <a:xfrm>
            <a:off x="3077340" y="523681"/>
            <a:ext cx="9676362" cy="774065"/>
          </a:xfrm>
          <a:prstGeom prst="rect">
            <a:avLst/>
          </a:prstGeom>
        </p:spPr>
        <p:txBody>
          <a:bodyPr lIns="0" tIns="0" rIns="0" bIns="0" rtlCol="0" anchor="t">
            <a:spAutoFit/>
          </a:bodyPr>
          <a:lstStyle/>
          <a:p>
            <a:pPr marL="0" lvl="0" indent="0" algn="ctr">
              <a:lnSpc>
                <a:spcPts val="6159"/>
              </a:lnSpc>
              <a:spcBef>
                <a:spcPct val="0"/>
              </a:spcBef>
            </a:pPr>
            <a:r>
              <a:rPr lang="en-US" sz="4399">
                <a:solidFill>
                  <a:srgbClr val="38B6FF"/>
                </a:solidFill>
                <a:latin typeface="Gochi Hand"/>
              </a:rPr>
              <a:t>Ψηφιακά εργαλεία &amp; εφαρμογές</a:t>
            </a:r>
          </a:p>
        </p:txBody>
      </p:sp>
      <p:grpSp>
        <p:nvGrpSpPr>
          <p:cNvPr id="9" name="Group 9"/>
          <p:cNvGrpSpPr/>
          <p:nvPr/>
        </p:nvGrpSpPr>
        <p:grpSpPr>
          <a:xfrm>
            <a:off x="4338342" y="2874631"/>
            <a:ext cx="751651" cy="7516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11" name="TextBox 11"/>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02</a:t>
              </a:r>
            </a:p>
          </p:txBody>
        </p:sp>
      </p:grpSp>
      <p:grpSp>
        <p:nvGrpSpPr>
          <p:cNvPr id="12" name="Group 12"/>
          <p:cNvGrpSpPr/>
          <p:nvPr/>
        </p:nvGrpSpPr>
        <p:grpSpPr>
          <a:xfrm>
            <a:off x="4338342" y="3845357"/>
            <a:ext cx="751651" cy="75165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14" name="TextBox 14"/>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03</a:t>
              </a:r>
            </a:p>
          </p:txBody>
        </p:sp>
      </p:grpSp>
      <p:grpSp>
        <p:nvGrpSpPr>
          <p:cNvPr id="15" name="Group 15"/>
          <p:cNvGrpSpPr/>
          <p:nvPr/>
        </p:nvGrpSpPr>
        <p:grpSpPr>
          <a:xfrm>
            <a:off x="4338342" y="4869312"/>
            <a:ext cx="751651" cy="75165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17" name="TextBox 17"/>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04</a:t>
              </a:r>
            </a:p>
          </p:txBody>
        </p:sp>
      </p:grpSp>
      <p:sp>
        <p:nvSpPr>
          <p:cNvPr id="18" name="TextBox 18"/>
          <p:cNvSpPr txBox="1"/>
          <p:nvPr/>
        </p:nvSpPr>
        <p:spPr>
          <a:xfrm>
            <a:off x="5330553" y="2843213"/>
            <a:ext cx="4233353" cy="638769"/>
          </a:xfrm>
          <a:prstGeom prst="rect">
            <a:avLst/>
          </a:prstGeom>
        </p:spPr>
        <p:txBody>
          <a:bodyPr lIns="0" tIns="0" rIns="0" bIns="0" rtlCol="0" anchor="t">
            <a:spAutoFit/>
          </a:bodyPr>
          <a:lstStyle/>
          <a:p>
            <a:pPr>
              <a:lnSpc>
                <a:spcPts val="4692"/>
              </a:lnSpc>
            </a:pPr>
            <a:r>
              <a:rPr lang="en-US" sz="3351" dirty="0">
                <a:solidFill>
                  <a:srgbClr val="010101"/>
                </a:solidFill>
                <a:latin typeface="Gaegu"/>
              </a:rPr>
              <a:t>Clipchamp</a:t>
            </a:r>
          </a:p>
        </p:txBody>
      </p:sp>
      <p:sp>
        <p:nvSpPr>
          <p:cNvPr id="19" name="TextBox 19"/>
          <p:cNvSpPr txBox="1"/>
          <p:nvPr/>
        </p:nvSpPr>
        <p:spPr>
          <a:xfrm>
            <a:off x="5330553" y="3781008"/>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Worditout</a:t>
            </a:r>
          </a:p>
        </p:txBody>
      </p:sp>
      <p:sp>
        <p:nvSpPr>
          <p:cNvPr id="20" name="TextBox 20"/>
          <p:cNvSpPr txBox="1"/>
          <p:nvPr/>
        </p:nvSpPr>
        <p:spPr>
          <a:xfrm>
            <a:off x="5330553" y="4768458"/>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Padlet</a:t>
            </a:r>
          </a:p>
        </p:txBody>
      </p:sp>
      <p:grpSp>
        <p:nvGrpSpPr>
          <p:cNvPr id="21" name="Group 21"/>
          <p:cNvGrpSpPr/>
          <p:nvPr/>
        </p:nvGrpSpPr>
        <p:grpSpPr>
          <a:xfrm>
            <a:off x="4338342" y="5840038"/>
            <a:ext cx="751651" cy="75165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23" name="TextBox 23"/>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05</a:t>
              </a:r>
            </a:p>
          </p:txBody>
        </p:sp>
      </p:grpSp>
      <p:grpSp>
        <p:nvGrpSpPr>
          <p:cNvPr id="24" name="Group 24"/>
          <p:cNvGrpSpPr/>
          <p:nvPr/>
        </p:nvGrpSpPr>
        <p:grpSpPr>
          <a:xfrm>
            <a:off x="4338342" y="6810763"/>
            <a:ext cx="751651" cy="75165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26" name="TextBox 26"/>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06</a:t>
              </a:r>
            </a:p>
          </p:txBody>
        </p:sp>
      </p:grpSp>
      <p:sp>
        <p:nvSpPr>
          <p:cNvPr id="27" name="TextBox 27"/>
          <p:cNvSpPr txBox="1"/>
          <p:nvPr/>
        </p:nvSpPr>
        <p:spPr>
          <a:xfrm>
            <a:off x="5330553" y="5829803"/>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Crosswordlabs</a:t>
            </a:r>
          </a:p>
        </p:txBody>
      </p:sp>
      <p:sp>
        <p:nvSpPr>
          <p:cNvPr id="28" name="TextBox 28"/>
          <p:cNvSpPr txBox="1"/>
          <p:nvPr/>
        </p:nvSpPr>
        <p:spPr>
          <a:xfrm>
            <a:off x="5330553" y="6813773"/>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Wordwall</a:t>
            </a:r>
          </a:p>
        </p:txBody>
      </p:sp>
      <p:sp>
        <p:nvSpPr>
          <p:cNvPr id="29" name="Freeform 29"/>
          <p:cNvSpPr/>
          <p:nvPr/>
        </p:nvSpPr>
        <p:spPr>
          <a:xfrm rot="280094">
            <a:off x="11674609" y="5970007"/>
            <a:ext cx="4209767" cy="831429"/>
          </a:xfrm>
          <a:custGeom>
            <a:avLst/>
            <a:gdLst/>
            <a:ahLst/>
            <a:cxnLst/>
            <a:rect l="l" t="t" r="r" b="b"/>
            <a:pathLst>
              <a:path w="4209767" h="831429">
                <a:moveTo>
                  <a:pt x="0" y="0"/>
                </a:moveTo>
                <a:lnTo>
                  <a:pt x="4209767" y="0"/>
                </a:lnTo>
                <a:lnTo>
                  <a:pt x="4209767" y="831429"/>
                </a:lnTo>
                <a:lnTo>
                  <a:pt x="0" y="831429"/>
                </a:lnTo>
                <a:lnTo>
                  <a:pt x="0" y="0"/>
                </a:lnTo>
                <a:close/>
              </a:path>
            </a:pathLst>
          </a:custGeom>
          <a:blipFill>
            <a:blip r:embed="rId3"/>
            <a:stretch>
              <a:fillRect/>
            </a:stretch>
          </a:blipFill>
        </p:spPr>
      </p:sp>
      <p:grpSp>
        <p:nvGrpSpPr>
          <p:cNvPr id="30" name="Group 30"/>
          <p:cNvGrpSpPr>
            <a:grpSpLocks noChangeAspect="1"/>
          </p:cNvGrpSpPr>
          <p:nvPr/>
        </p:nvGrpSpPr>
        <p:grpSpPr>
          <a:xfrm rot="326714">
            <a:off x="11834624" y="1707448"/>
            <a:ext cx="4139083" cy="4135208"/>
            <a:chOff x="0" y="0"/>
            <a:chExt cx="3255264" cy="3252216"/>
          </a:xfrm>
        </p:grpSpPr>
        <p:sp>
          <p:nvSpPr>
            <p:cNvPr id="31" name="Freeform 31"/>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5"/>
              <a:stretch>
                <a:fillRect l="-15" r="-15"/>
              </a:stretch>
            </a:blipFill>
          </p:spPr>
        </p:sp>
        <p:sp>
          <p:nvSpPr>
            <p:cNvPr id="32" name="Freeform 32"/>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6"/>
              <a:stretch>
                <a:fillRect t="-14192" b="-14192"/>
              </a:stretch>
            </a:blipFill>
          </p:spPr>
        </p:sp>
      </p:grpSp>
      <p:sp>
        <p:nvSpPr>
          <p:cNvPr id="33" name="Freeform 33"/>
          <p:cNvSpPr/>
          <p:nvPr/>
        </p:nvSpPr>
        <p:spPr>
          <a:xfrm rot="853158">
            <a:off x="15625238" y="1668235"/>
            <a:ext cx="451807" cy="736445"/>
          </a:xfrm>
          <a:custGeom>
            <a:avLst/>
            <a:gdLst/>
            <a:ahLst/>
            <a:cxnLst/>
            <a:rect l="l" t="t" r="r" b="b"/>
            <a:pathLst>
              <a:path w="451807" h="736445">
                <a:moveTo>
                  <a:pt x="0" y="0"/>
                </a:moveTo>
                <a:lnTo>
                  <a:pt x="451807" y="0"/>
                </a:lnTo>
                <a:lnTo>
                  <a:pt x="451807" y="736445"/>
                </a:lnTo>
                <a:lnTo>
                  <a:pt x="0" y="73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TextBox 34"/>
          <p:cNvSpPr txBox="1"/>
          <p:nvPr/>
        </p:nvSpPr>
        <p:spPr>
          <a:xfrm>
            <a:off x="5330553" y="1954494"/>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Plotagon</a:t>
            </a:r>
          </a:p>
        </p:txBody>
      </p:sp>
      <p:grpSp>
        <p:nvGrpSpPr>
          <p:cNvPr id="35" name="Group 35"/>
          <p:cNvGrpSpPr/>
          <p:nvPr/>
        </p:nvGrpSpPr>
        <p:grpSpPr>
          <a:xfrm>
            <a:off x="4338342" y="7781489"/>
            <a:ext cx="751651" cy="751651"/>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37" name="TextBox 37"/>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07</a:t>
              </a:r>
            </a:p>
          </p:txBody>
        </p:sp>
      </p:grpSp>
      <p:sp>
        <p:nvSpPr>
          <p:cNvPr id="38" name="TextBox 38"/>
          <p:cNvSpPr txBox="1"/>
          <p:nvPr/>
        </p:nvSpPr>
        <p:spPr>
          <a:xfrm>
            <a:off x="5330553" y="7771255"/>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Sway</a:t>
            </a:r>
          </a:p>
        </p:txBody>
      </p:sp>
      <p:grpSp>
        <p:nvGrpSpPr>
          <p:cNvPr id="39" name="Group 39"/>
          <p:cNvGrpSpPr/>
          <p:nvPr/>
        </p:nvGrpSpPr>
        <p:grpSpPr>
          <a:xfrm>
            <a:off x="8270352" y="1964728"/>
            <a:ext cx="751651" cy="751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41" name="TextBox 41"/>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08</a:t>
              </a:r>
            </a:p>
          </p:txBody>
        </p:sp>
      </p:grpSp>
      <p:sp>
        <p:nvSpPr>
          <p:cNvPr id="42" name="TextBox 42"/>
          <p:cNvSpPr txBox="1"/>
          <p:nvPr/>
        </p:nvSpPr>
        <p:spPr>
          <a:xfrm>
            <a:off x="9251005" y="1903107"/>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Mural</a:t>
            </a:r>
          </a:p>
        </p:txBody>
      </p:sp>
      <p:grpSp>
        <p:nvGrpSpPr>
          <p:cNvPr id="43" name="Group 43"/>
          <p:cNvGrpSpPr/>
          <p:nvPr/>
        </p:nvGrpSpPr>
        <p:grpSpPr>
          <a:xfrm>
            <a:off x="8270352" y="2940124"/>
            <a:ext cx="751651" cy="75165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45" name="TextBox 45"/>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09</a:t>
              </a:r>
            </a:p>
          </p:txBody>
        </p:sp>
      </p:grpSp>
      <p:sp>
        <p:nvSpPr>
          <p:cNvPr id="46" name="TextBox 46"/>
          <p:cNvSpPr txBox="1"/>
          <p:nvPr/>
        </p:nvSpPr>
        <p:spPr>
          <a:xfrm>
            <a:off x="9260530" y="2887376"/>
            <a:ext cx="4233353" cy="638769"/>
          </a:xfrm>
          <a:prstGeom prst="rect">
            <a:avLst/>
          </a:prstGeom>
        </p:spPr>
        <p:txBody>
          <a:bodyPr lIns="0" tIns="0" rIns="0" bIns="0" rtlCol="0" anchor="t">
            <a:spAutoFit/>
          </a:bodyPr>
          <a:lstStyle/>
          <a:p>
            <a:pPr>
              <a:lnSpc>
                <a:spcPts val="4692"/>
              </a:lnSpc>
            </a:pPr>
            <a:r>
              <a:rPr lang="en-US" sz="3351" dirty="0" err="1">
                <a:solidFill>
                  <a:srgbClr val="010101"/>
                </a:solidFill>
                <a:latin typeface="Gaegu"/>
              </a:rPr>
              <a:t>Gencraft</a:t>
            </a:r>
            <a:endParaRPr lang="en-US" sz="3351" dirty="0">
              <a:solidFill>
                <a:srgbClr val="010101"/>
              </a:solidFill>
              <a:latin typeface="Gaegu"/>
            </a:endParaRPr>
          </a:p>
        </p:txBody>
      </p:sp>
      <p:grpSp>
        <p:nvGrpSpPr>
          <p:cNvPr id="47" name="Group 47"/>
          <p:cNvGrpSpPr/>
          <p:nvPr/>
        </p:nvGrpSpPr>
        <p:grpSpPr>
          <a:xfrm>
            <a:off x="8270352" y="3845357"/>
            <a:ext cx="751651" cy="751651"/>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49" name="TextBox 49"/>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10</a:t>
              </a:r>
            </a:p>
          </p:txBody>
        </p:sp>
      </p:grpSp>
      <p:sp>
        <p:nvSpPr>
          <p:cNvPr id="50" name="TextBox 50"/>
          <p:cNvSpPr txBox="1"/>
          <p:nvPr/>
        </p:nvSpPr>
        <p:spPr>
          <a:xfrm>
            <a:off x="9251005" y="3821420"/>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Google forms</a:t>
            </a:r>
          </a:p>
        </p:txBody>
      </p:sp>
      <p:grpSp>
        <p:nvGrpSpPr>
          <p:cNvPr id="51" name="Group 51"/>
          <p:cNvGrpSpPr/>
          <p:nvPr/>
        </p:nvGrpSpPr>
        <p:grpSpPr>
          <a:xfrm>
            <a:off x="8270352" y="4829352"/>
            <a:ext cx="751651" cy="751651"/>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53" name="TextBox 53"/>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11</a:t>
              </a:r>
            </a:p>
          </p:txBody>
        </p:sp>
      </p:grpSp>
      <p:sp>
        <p:nvSpPr>
          <p:cNvPr id="54" name="TextBox 54"/>
          <p:cNvSpPr txBox="1"/>
          <p:nvPr/>
        </p:nvSpPr>
        <p:spPr>
          <a:xfrm>
            <a:off x="9251005" y="4813939"/>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Flickr</a:t>
            </a:r>
          </a:p>
        </p:txBody>
      </p:sp>
      <p:grpSp>
        <p:nvGrpSpPr>
          <p:cNvPr id="55" name="Group 55"/>
          <p:cNvGrpSpPr/>
          <p:nvPr/>
        </p:nvGrpSpPr>
        <p:grpSpPr>
          <a:xfrm>
            <a:off x="8270352" y="5800078"/>
            <a:ext cx="751651" cy="751651"/>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57" name="TextBox 57"/>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a:solidFill>
                    <a:srgbClr val="FFFFFF"/>
                  </a:solidFill>
                  <a:latin typeface="Gochi Hand"/>
                </a:rPr>
                <a:t>12</a:t>
              </a:r>
            </a:p>
          </p:txBody>
        </p:sp>
      </p:grpSp>
      <p:sp>
        <p:nvSpPr>
          <p:cNvPr id="58" name="TextBox 58"/>
          <p:cNvSpPr txBox="1"/>
          <p:nvPr/>
        </p:nvSpPr>
        <p:spPr>
          <a:xfrm>
            <a:off x="9251005" y="5735726"/>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Bing</a:t>
            </a:r>
          </a:p>
        </p:txBody>
      </p:sp>
      <p:grpSp>
        <p:nvGrpSpPr>
          <p:cNvPr id="59" name="Group 59"/>
          <p:cNvGrpSpPr/>
          <p:nvPr/>
        </p:nvGrpSpPr>
        <p:grpSpPr>
          <a:xfrm>
            <a:off x="8256044" y="6753051"/>
            <a:ext cx="751651" cy="751651"/>
            <a:chOff x="-15472" y="-29497"/>
            <a:chExt cx="812800" cy="812800"/>
          </a:xfrm>
        </p:grpSpPr>
        <p:sp>
          <p:nvSpPr>
            <p:cNvPr id="60" name="Freeform 60"/>
            <p:cNvSpPr/>
            <p:nvPr/>
          </p:nvSpPr>
          <p:spPr>
            <a:xfrm>
              <a:off x="-15472" y="-2949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61" name="TextBox 61"/>
            <p:cNvSpPr txBox="1"/>
            <p:nvPr/>
          </p:nvSpPr>
          <p:spPr>
            <a:xfrm>
              <a:off x="60728" y="-5241"/>
              <a:ext cx="660400" cy="727075"/>
            </a:xfrm>
            <a:prstGeom prst="rect">
              <a:avLst/>
            </a:prstGeom>
          </p:spPr>
          <p:txBody>
            <a:bodyPr lIns="0" tIns="0" rIns="0" bIns="0" rtlCol="0" anchor="ctr"/>
            <a:lstStyle/>
            <a:p>
              <a:pPr marL="0" lvl="0" indent="0" algn="ctr">
                <a:lnSpc>
                  <a:spcPts val="4387"/>
                </a:lnSpc>
                <a:spcBef>
                  <a:spcPct val="0"/>
                </a:spcBef>
              </a:pPr>
              <a:r>
                <a:rPr lang="en-US" sz="3133" dirty="0">
                  <a:solidFill>
                    <a:srgbClr val="FFFFFF"/>
                  </a:solidFill>
                  <a:latin typeface="Gochi Hand"/>
                </a:rPr>
                <a:t>13</a:t>
              </a:r>
            </a:p>
          </p:txBody>
        </p:sp>
      </p:grpSp>
      <p:sp>
        <p:nvSpPr>
          <p:cNvPr id="62" name="TextBox 62"/>
          <p:cNvSpPr txBox="1"/>
          <p:nvPr/>
        </p:nvSpPr>
        <p:spPr>
          <a:xfrm>
            <a:off x="9251005" y="6753613"/>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Renderforest</a:t>
            </a:r>
          </a:p>
        </p:txBody>
      </p:sp>
      <p:grpSp>
        <p:nvGrpSpPr>
          <p:cNvPr id="63" name="Group 63"/>
          <p:cNvGrpSpPr/>
          <p:nvPr/>
        </p:nvGrpSpPr>
        <p:grpSpPr>
          <a:xfrm>
            <a:off x="8270352" y="7760579"/>
            <a:ext cx="751651" cy="751651"/>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sp>
        <p:sp>
          <p:nvSpPr>
            <p:cNvPr id="65" name="TextBox 65"/>
            <p:cNvSpPr txBox="1"/>
            <p:nvPr/>
          </p:nvSpPr>
          <p:spPr>
            <a:xfrm>
              <a:off x="76200" y="9525"/>
              <a:ext cx="660400" cy="727075"/>
            </a:xfrm>
            <a:prstGeom prst="rect">
              <a:avLst/>
            </a:prstGeom>
          </p:spPr>
          <p:txBody>
            <a:bodyPr lIns="0" tIns="0" rIns="0" bIns="0" rtlCol="0" anchor="ctr"/>
            <a:lstStyle/>
            <a:p>
              <a:pPr marL="0" lvl="0" indent="0" algn="ctr">
                <a:lnSpc>
                  <a:spcPts val="4387"/>
                </a:lnSpc>
                <a:spcBef>
                  <a:spcPct val="0"/>
                </a:spcBef>
              </a:pPr>
              <a:r>
                <a:rPr lang="en-US" sz="3133" dirty="0">
                  <a:solidFill>
                    <a:srgbClr val="FFFFFF"/>
                  </a:solidFill>
                  <a:latin typeface="Gochi Hand"/>
                </a:rPr>
                <a:t>14</a:t>
              </a:r>
            </a:p>
          </p:txBody>
        </p:sp>
      </p:grpSp>
      <p:sp>
        <p:nvSpPr>
          <p:cNvPr id="66" name="TextBox 66"/>
          <p:cNvSpPr txBox="1"/>
          <p:nvPr/>
        </p:nvSpPr>
        <p:spPr>
          <a:xfrm>
            <a:off x="9251005" y="7739557"/>
            <a:ext cx="4233353" cy="638769"/>
          </a:xfrm>
          <a:prstGeom prst="rect">
            <a:avLst/>
          </a:prstGeom>
        </p:spPr>
        <p:txBody>
          <a:bodyPr lIns="0" tIns="0" rIns="0" bIns="0" rtlCol="0" anchor="t">
            <a:spAutoFit/>
          </a:bodyPr>
          <a:lstStyle/>
          <a:p>
            <a:pPr>
              <a:lnSpc>
                <a:spcPts val="4692"/>
              </a:lnSpc>
            </a:pPr>
            <a:r>
              <a:rPr lang="en-US" sz="3351">
                <a:solidFill>
                  <a:srgbClr val="010101"/>
                </a:solidFill>
                <a:latin typeface="Gaegu"/>
              </a:rPr>
              <a:t>Giphy</a:t>
            </a:r>
          </a:p>
        </p:txBody>
      </p:sp>
      <p:sp>
        <p:nvSpPr>
          <p:cNvPr id="67" name="TextBox 67"/>
          <p:cNvSpPr txBox="1"/>
          <p:nvPr/>
        </p:nvSpPr>
        <p:spPr>
          <a:xfrm>
            <a:off x="13392623" y="7799422"/>
            <a:ext cx="4233353" cy="657872"/>
          </a:xfrm>
          <a:prstGeom prst="rect">
            <a:avLst/>
          </a:prstGeom>
          <a:solidFill>
            <a:srgbClr val="F6BB00"/>
          </a:solidFill>
        </p:spPr>
        <p:txBody>
          <a:bodyPr lIns="0" tIns="0" rIns="0" bIns="0" rtlCol="0" anchor="t">
            <a:spAutoFit/>
          </a:bodyPr>
          <a:lstStyle/>
          <a:p>
            <a:pPr>
              <a:lnSpc>
                <a:spcPts val="5392"/>
              </a:lnSpc>
            </a:pPr>
            <a:r>
              <a:rPr lang="el-GR" sz="3600" dirty="0">
                <a:solidFill>
                  <a:schemeClr val="bg2"/>
                </a:solidFill>
                <a:latin typeface="AC Collage"/>
              </a:rPr>
              <a:t>  Τ</a:t>
            </a:r>
            <a:r>
              <a:rPr lang="en-US" sz="3600" dirty="0">
                <a:solidFill>
                  <a:schemeClr val="bg2"/>
                </a:solidFill>
                <a:latin typeface="AC Collage"/>
              </a:rPr>
              <a:t>ο </a:t>
            </a:r>
            <a:r>
              <a:rPr lang="el-GR" sz="3600" dirty="0">
                <a:solidFill>
                  <a:schemeClr val="bg2"/>
                </a:solidFill>
                <a:latin typeface="AC Collage"/>
              </a:rPr>
              <a:t>Ε</a:t>
            </a:r>
            <a:r>
              <a:rPr lang="en-US" sz="3600" dirty="0">
                <a:solidFill>
                  <a:schemeClr val="bg2"/>
                </a:solidFill>
                <a:latin typeface="AC Collage"/>
              </a:rPr>
              <a:t>κπαι</a:t>
            </a:r>
            <a:r>
              <a:rPr lang="el-GR" sz="3600" dirty="0" err="1">
                <a:solidFill>
                  <a:schemeClr val="bg2"/>
                </a:solidFill>
                <a:latin typeface="AC Collage"/>
              </a:rPr>
              <a:t>δευτικό</a:t>
            </a:r>
            <a:r>
              <a:rPr lang="en-US" sz="3600" dirty="0">
                <a:solidFill>
                  <a:schemeClr val="bg2"/>
                </a:solidFill>
                <a:latin typeface="AC Collage"/>
              </a:rPr>
              <a:t> Υλικό</a:t>
            </a:r>
          </a:p>
        </p:txBody>
      </p:sp>
      <p:sp>
        <p:nvSpPr>
          <p:cNvPr id="68" name="TextBox 67">
            <a:extLst>
              <a:ext uri="{FF2B5EF4-FFF2-40B4-BE49-F238E27FC236}">
                <a16:creationId xmlns:a16="http://schemas.microsoft.com/office/drawing/2014/main" id="{24407AB9-7973-D156-E0B1-5183B56C11AF}"/>
              </a:ext>
            </a:extLst>
          </p:cNvPr>
          <p:cNvSpPr txBox="1"/>
          <p:nvPr/>
        </p:nvSpPr>
        <p:spPr>
          <a:xfrm>
            <a:off x="13189978" y="6822431"/>
            <a:ext cx="4638644" cy="954107"/>
          </a:xfrm>
          <a:prstGeom prst="rect">
            <a:avLst/>
          </a:prstGeom>
          <a:solidFill>
            <a:schemeClr val="accent1">
              <a:lumMod val="75000"/>
            </a:schemeClr>
          </a:solidFill>
        </p:spPr>
        <p:txBody>
          <a:bodyPr wrap="square" rtlCol="0">
            <a:spAutoFit/>
          </a:bodyPr>
          <a:lstStyle/>
          <a:p>
            <a:pPr algn="ctr"/>
            <a:r>
              <a:rPr lang="el-GR" sz="2800" dirty="0">
                <a:solidFill>
                  <a:schemeClr val="accent6">
                    <a:lumMod val="60000"/>
                    <a:lumOff val="40000"/>
                  </a:schemeClr>
                </a:solidFill>
                <a:latin typeface="AC Collage" panose="020B0604020202020204" charset="-95"/>
                <a:ea typeface="AC Collage" panose="020B0604020202020204" charset="-95"/>
              </a:rPr>
              <a:t>Λογισμικό ανοιχτού κώδικα </a:t>
            </a:r>
            <a:r>
              <a:rPr lang="en-GB" sz="2800" dirty="0">
                <a:solidFill>
                  <a:schemeClr val="accent6">
                    <a:lumMod val="60000"/>
                    <a:lumOff val="40000"/>
                  </a:schemeClr>
                </a:solidFill>
                <a:latin typeface="AC Collage" panose="020B0604020202020204" charset="-95"/>
                <a:ea typeface="AC Collage" panose="020B0604020202020204" charset="-95"/>
              </a:rPr>
              <a:t>h5p</a:t>
            </a:r>
          </a:p>
          <a:p>
            <a:pPr algn="ctr"/>
            <a:r>
              <a:rPr lang="el-GR" sz="2800" dirty="0">
                <a:solidFill>
                  <a:schemeClr val="accent6">
                    <a:lumMod val="60000"/>
                    <a:lumOff val="40000"/>
                  </a:schemeClr>
                </a:solidFill>
                <a:latin typeface="AC Collage" panose="020B0604020202020204" charset="-95"/>
                <a:ea typeface="AC Collage" panose="020B0604020202020204" charset="-95"/>
              </a:rPr>
              <a:t>Πλατφόρμα </a:t>
            </a:r>
            <a:r>
              <a:rPr lang="en-GB" sz="2800" dirty="0" err="1">
                <a:solidFill>
                  <a:schemeClr val="accent6">
                    <a:lumMod val="60000"/>
                    <a:lumOff val="40000"/>
                  </a:schemeClr>
                </a:solidFill>
                <a:latin typeface="AC Collage" panose="020B0604020202020204" charset="-95"/>
                <a:ea typeface="AC Collage" panose="020B0604020202020204" charset="-95"/>
              </a:rPr>
              <a:t>Chamillo</a:t>
            </a:r>
            <a:endParaRPr lang="el-GR" sz="2800" dirty="0">
              <a:solidFill>
                <a:schemeClr val="accent6">
                  <a:lumMod val="60000"/>
                  <a:lumOff val="40000"/>
                </a:schemeClr>
              </a:solidFill>
              <a:latin typeface="AC Collage" panose="020B0604020202020204" charset="-95"/>
              <a:ea typeface="AC Collage" panose="020B0604020202020204" charset="-95"/>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4572000" y="1315782"/>
            <a:ext cx="9144000" cy="2594610"/>
          </a:xfrm>
          <a:custGeom>
            <a:avLst/>
            <a:gdLst/>
            <a:ahLst/>
            <a:cxnLst/>
            <a:rect l="l" t="t" r="r" b="b"/>
            <a:pathLst>
              <a:path w="9144000" h="2594610">
                <a:moveTo>
                  <a:pt x="0" y="0"/>
                </a:moveTo>
                <a:lnTo>
                  <a:pt x="9144000" y="0"/>
                </a:lnTo>
                <a:lnTo>
                  <a:pt x="9144000" y="2594610"/>
                </a:lnTo>
                <a:lnTo>
                  <a:pt x="0" y="2594610"/>
                </a:lnTo>
                <a:lnTo>
                  <a:pt x="0" y="0"/>
                </a:lnTo>
                <a:close/>
              </a:path>
            </a:pathLst>
          </a:custGeom>
          <a:blipFill>
            <a:blip r:embed="rId3"/>
            <a:stretch>
              <a:fillRect/>
            </a:stretch>
          </a:blipFill>
        </p:spPr>
      </p:sp>
      <p:sp>
        <p:nvSpPr>
          <p:cNvPr id="4" name="TextBox 4"/>
          <p:cNvSpPr txBox="1"/>
          <p:nvPr/>
        </p:nvSpPr>
        <p:spPr>
          <a:xfrm>
            <a:off x="5738869" y="1625834"/>
            <a:ext cx="6810261" cy="1528449"/>
          </a:xfrm>
          <a:prstGeom prst="rect">
            <a:avLst/>
          </a:prstGeom>
        </p:spPr>
        <p:txBody>
          <a:bodyPr lIns="0" tIns="0" rIns="0" bIns="0" rtlCol="0" anchor="t">
            <a:spAutoFit/>
          </a:bodyPr>
          <a:lstStyle/>
          <a:p>
            <a:pPr algn="ctr">
              <a:lnSpc>
                <a:spcPts val="8259"/>
              </a:lnSpc>
            </a:pPr>
            <a:r>
              <a:rPr lang="en-US" sz="5899">
                <a:solidFill>
                  <a:srgbClr val="040200"/>
                </a:solidFill>
                <a:latin typeface="Gochi Hand"/>
              </a:rPr>
              <a:t>Μεθοδολογία Ι</a:t>
            </a:r>
          </a:p>
          <a:p>
            <a:pPr marL="0" lvl="0" indent="0" algn="ctr">
              <a:lnSpc>
                <a:spcPts val="2799"/>
              </a:lnSpc>
            </a:pPr>
            <a:r>
              <a:rPr lang="en-US" sz="3499">
                <a:solidFill>
                  <a:srgbClr val="38B6FF"/>
                </a:solidFill>
                <a:latin typeface="AC Collage"/>
              </a:rPr>
              <a:t>Αποτίμηση Εκπαιδευτικού υλικού</a:t>
            </a:r>
          </a:p>
        </p:txBody>
      </p:sp>
      <p:sp>
        <p:nvSpPr>
          <p:cNvPr id="5" name="Freeform 5"/>
          <p:cNvSpPr/>
          <p:nvPr/>
        </p:nvSpPr>
        <p:spPr>
          <a:xfrm rot="-2486032">
            <a:off x="7879429" y="6666"/>
            <a:ext cx="2529141" cy="2484881"/>
          </a:xfrm>
          <a:custGeom>
            <a:avLst/>
            <a:gdLst/>
            <a:ahLst/>
            <a:cxnLst/>
            <a:rect l="l" t="t" r="r" b="b"/>
            <a:pathLst>
              <a:path w="2529141" h="2484881">
                <a:moveTo>
                  <a:pt x="0" y="0"/>
                </a:moveTo>
                <a:lnTo>
                  <a:pt x="2529142" y="0"/>
                </a:lnTo>
                <a:lnTo>
                  <a:pt x="2529142" y="2484881"/>
                </a:lnTo>
                <a:lnTo>
                  <a:pt x="0" y="2484881"/>
                </a:lnTo>
                <a:lnTo>
                  <a:pt x="0" y="0"/>
                </a:lnTo>
                <a:close/>
              </a:path>
            </a:pathLst>
          </a:custGeom>
          <a:blipFill>
            <a:blip r:embed="rId4"/>
            <a:stretch>
              <a:fillRect/>
            </a:stretch>
          </a:blipFill>
        </p:spPr>
      </p:sp>
      <p:sp>
        <p:nvSpPr>
          <p:cNvPr id="6" name="Freeform 6"/>
          <p:cNvSpPr/>
          <p:nvPr/>
        </p:nvSpPr>
        <p:spPr>
          <a:xfrm>
            <a:off x="867965" y="4421234"/>
            <a:ext cx="5079920" cy="4222684"/>
          </a:xfrm>
          <a:custGeom>
            <a:avLst/>
            <a:gdLst/>
            <a:ahLst/>
            <a:cxnLst/>
            <a:rect l="l" t="t" r="r" b="b"/>
            <a:pathLst>
              <a:path w="5079920" h="4222684">
                <a:moveTo>
                  <a:pt x="0" y="0"/>
                </a:moveTo>
                <a:lnTo>
                  <a:pt x="5079920" y="0"/>
                </a:lnTo>
                <a:lnTo>
                  <a:pt x="5079920" y="4222684"/>
                </a:lnTo>
                <a:lnTo>
                  <a:pt x="0" y="4222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4692421">
            <a:off x="13429121" y="2703126"/>
            <a:ext cx="2537780" cy="1476527"/>
          </a:xfrm>
          <a:custGeom>
            <a:avLst/>
            <a:gdLst/>
            <a:ahLst/>
            <a:cxnLst/>
            <a:rect l="l" t="t" r="r" b="b"/>
            <a:pathLst>
              <a:path w="2537780" h="1476527">
                <a:moveTo>
                  <a:pt x="0" y="0"/>
                </a:moveTo>
                <a:lnTo>
                  <a:pt x="2537780" y="0"/>
                </a:lnTo>
                <a:lnTo>
                  <a:pt x="2537780" y="1476527"/>
                </a:lnTo>
                <a:lnTo>
                  <a:pt x="0" y="1476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1699139" y="5789102"/>
            <a:ext cx="3417573" cy="472835"/>
          </a:xfrm>
          <a:prstGeom prst="rect">
            <a:avLst/>
          </a:prstGeom>
        </p:spPr>
        <p:txBody>
          <a:bodyPr lIns="0" tIns="0" rIns="0" bIns="0" rtlCol="0" anchor="t">
            <a:spAutoFit/>
          </a:bodyPr>
          <a:lstStyle/>
          <a:p>
            <a:pPr marL="0" lvl="1" indent="0" algn="ctr">
              <a:lnSpc>
                <a:spcPts val="3198"/>
              </a:lnSpc>
              <a:spcBef>
                <a:spcPct val="0"/>
              </a:spcBef>
            </a:pPr>
            <a:r>
              <a:rPr lang="en-US" sz="2830">
                <a:solidFill>
                  <a:srgbClr val="010101"/>
                </a:solidFill>
                <a:latin typeface="Gaegu Bold"/>
              </a:rPr>
              <a:t>Είδος έρευνας</a:t>
            </a:r>
          </a:p>
        </p:txBody>
      </p:sp>
      <p:sp>
        <p:nvSpPr>
          <p:cNvPr id="9" name="Freeform 9"/>
          <p:cNvSpPr/>
          <p:nvPr/>
        </p:nvSpPr>
        <p:spPr>
          <a:xfrm rot="-4340715" flipH="1">
            <a:off x="2299770" y="2010546"/>
            <a:ext cx="2537780" cy="1476527"/>
          </a:xfrm>
          <a:custGeom>
            <a:avLst/>
            <a:gdLst/>
            <a:ahLst/>
            <a:cxnLst/>
            <a:rect l="l" t="t" r="r" b="b"/>
            <a:pathLst>
              <a:path w="2537780" h="1476527">
                <a:moveTo>
                  <a:pt x="2537780" y="0"/>
                </a:moveTo>
                <a:lnTo>
                  <a:pt x="0" y="0"/>
                </a:lnTo>
                <a:lnTo>
                  <a:pt x="0" y="1476527"/>
                </a:lnTo>
                <a:lnTo>
                  <a:pt x="2537780" y="1476527"/>
                </a:lnTo>
                <a:lnTo>
                  <a:pt x="253778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321222" y="7106352"/>
            <a:ext cx="4494876" cy="846386"/>
          </a:xfrm>
          <a:prstGeom prst="rect">
            <a:avLst/>
          </a:prstGeom>
        </p:spPr>
        <p:txBody>
          <a:bodyPr lIns="0" tIns="0" rIns="0" bIns="0" rtlCol="0" anchor="t">
            <a:spAutoFit/>
          </a:bodyPr>
          <a:lstStyle/>
          <a:p>
            <a:pPr algn="ctr">
              <a:lnSpc>
                <a:spcPts val="3311"/>
              </a:lnSpc>
            </a:pPr>
            <a:r>
              <a:rPr lang="en-US" sz="2930" dirty="0" err="1">
                <a:solidFill>
                  <a:srgbClr val="010101"/>
                </a:solidFill>
                <a:latin typeface="Gaegu"/>
              </a:rPr>
              <a:t>Ποιοτική</a:t>
            </a:r>
            <a:r>
              <a:rPr lang="en-US" sz="2930" dirty="0">
                <a:solidFill>
                  <a:srgbClr val="010101"/>
                </a:solidFill>
                <a:latin typeface="Gaegu"/>
              </a:rPr>
              <a:t> </a:t>
            </a:r>
            <a:r>
              <a:rPr lang="el-GR" sz="2930" dirty="0">
                <a:solidFill>
                  <a:srgbClr val="010101"/>
                </a:solidFill>
                <a:latin typeface="Gaegu"/>
              </a:rPr>
              <a:t>ανάλυση περιεχομένου</a:t>
            </a:r>
            <a:endParaRPr lang="en-US" sz="2930" dirty="0">
              <a:solidFill>
                <a:srgbClr val="010101"/>
              </a:solidFill>
              <a:latin typeface="Gaegu"/>
            </a:endParaRPr>
          </a:p>
        </p:txBody>
      </p:sp>
      <p:sp>
        <p:nvSpPr>
          <p:cNvPr id="11" name="Freeform 11"/>
          <p:cNvSpPr/>
          <p:nvPr/>
        </p:nvSpPr>
        <p:spPr>
          <a:xfrm>
            <a:off x="6514841" y="4421234"/>
            <a:ext cx="5079920" cy="4222684"/>
          </a:xfrm>
          <a:custGeom>
            <a:avLst/>
            <a:gdLst/>
            <a:ahLst/>
            <a:cxnLst/>
            <a:rect l="l" t="t" r="r" b="b"/>
            <a:pathLst>
              <a:path w="5079920" h="4222684">
                <a:moveTo>
                  <a:pt x="0" y="0"/>
                </a:moveTo>
                <a:lnTo>
                  <a:pt x="5079920" y="0"/>
                </a:lnTo>
                <a:lnTo>
                  <a:pt x="5079920" y="4222684"/>
                </a:lnTo>
                <a:lnTo>
                  <a:pt x="0" y="4222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7496693" y="5789102"/>
            <a:ext cx="3417573" cy="472835"/>
          </a:xfrm>
          <a:prstGeom prst="rect">
            <a:avLst/>
          </a:prstGeom>
        </p:spPr>
        <p:txBody>
          <a:bodyPr lIns="0" tIns="0" rIns="0" bIns="0" rtlCol="0" anchor="t">
            <a:spAutoFit/>
          </a:bodyPr>
          <a:lstStyle/>
          <a:p>
            <a:pPr marL="0" lvl="1" indent="0" algn="ctr">
              <a:lnSpc>
                <a:spcPts val="3198"/>
              </a:lnSpc>
              <a:spcBef>
                <a:spcPct val="0"/>
              </a:spcBef>
            </a:pPr>
            <a:r>
              <a:rPr lang="en-US" sz="2830">
                <a:solidFill>
                  <a:srgbClr val="010101"/>
                </a:solidFill>
                <a:latin typeface="Gaegu Bold"/>
              </a:rPr>
              <a:t>Συμμετέχοντες</a:t>
            </a:r>
          </a:p>
        </p:txBody>
      </p:sp>
      <p:sp>
        <p:nvSpPr>
          <p:cNvPr id="13" name="TextBox 13"/>
          <p:cNvSpPr txBox="1"/>
          <p:nvPr/>
        </p:nvSpPr>
        <p:spPr>
          <a:xfrm>
            <a:off x="6807363" y="6896802"/>
            <a:ext cx="4494876" cy="911877"/>
          </a:xfrm>
          <a:prstGeom prst="rect">
            <a:avLst/>
          </a:prstGeom>
        </p:spPr>
        <p:txBody>
          <a:bodyPr lIns="0" tIns="0" rIns="0" bIns="0" rtlCol="0" anchor="t">
            <a:spAutoFit/>
          </a:bodyPr>
          <a:lstStyle/>
          <a:p>
            <a:pPr algn="ctr">
              <a:lnSpc>
                <a:spcPts val="3311"/>
              </a:lnSpc>
            </a:pPr>
            <a:r>
              <a:rPr lang="en-US" sz="2930">
                <a:solidFill>
                  <a:srgbClr val="010101"/>
                </a:solidFill>
                <a:latin typeface="Gaegu"/>
              </a:rPr>
              <a:t>3 εκπαιδευτικοί ειδικοί στην ΕξΑΕ</a:t>
            </a:r>
          </a:p>
        </p:txBody>
      </p:sp>
      <p:sp>
        <p:nvSpPr>
          <p:cNvPr id="14" name="Freeform 14"/>
          <p:cNvSpPr/>
          <p:nvPr/>
        </p:nvSpPr>
        <p:spPr>
          <a:xfrm rot="-1488597">
            <a:off x="-3893424" y="-717596"/>
            <a:ext cx="9144000" cy="2594610"/>
          </a:xfrm>
          <a:custGeom>
            <a:avLst/>
            <a:gdLst/>
            <a:ahLst/>
            <a:cxnLst/>
            <a:rect l="l" t="t" r="r" b="b"/>
            <a:pathLst>
              <a:path w="9144000" h="2594610">
                <a:moveTo>
                  <a:pt x="0" y="0"/>
                </a:moveTo>
                <a:lnTo>
                  <a:pt x="9144000" y="0"/>
                </a:lnTo>
                <a:lnTo>
                  <a:pt x="9144000" y="2594610"/>
                </a:lnTo>
                <a:lnTo>
                  <a:pt x="0" y="2594610"/>
                </a:lnTo>
                <a:lnTo>
                  <a:pt x="0" y="0"/>
                </a:lnTo>
                <a:close/>
              </a:path>
            </a:pathLst>
          </a:custGeom>
          <a:blipFill>
            <a:blip r:embed="rId3"/>
            <a:stretch>
              <a:fillRect/>
            </a:stretch>
          </a:blipFill>
        </p:spPr>
      </p:sp>
      <p:sp>
        <p:nvSpPr>
          <p:cNvPr id="15" name="Freeform 15"/>
          <p:cNvSpPr/>
          <p:nvPr/>
        </p:nvSpPr>
        <p:spPr>
          <a:xfrm rot="8590425">
            <a:off x="12945900" y="8989695"/>
            <a:ext cx="9144000" cy="2594610"/>
          </a:xfrm>
          <a:custGeom>
            <a:avLst/>
            <a:gdLst/>
            <a:ahLst/>
            <a:cxnLst/>
            <a:rect l="l" t="t" r="r" b="b"/>
            <a:pathLst>
              <a:path w="9144000" h="2594610">
                <a:moveTo>
                  <a:pt x="0" y="0"/>
                </a:moveTo>
                <a:lnTo>
                  <a:pt x="9144000" y="0"/>
                </a:lnTo>
                <a:lnTo>
                  <a:pt x="9144000" y="2594610"/>
                </a:lnTo>
                <a:lnTo>
                  <a:pt x="0" y="2594610"/>
                </a:lnTo>
                <a:lnTo>
                  <a:pt x="0" y="0"/>
                </a:lnTo>
                <a:close/>
              </a:path>
            </a:pathLst>
          </a:custGeom>
          <a:blipFill>
            <a:blip r:embed="rId3"/>
            <a:stretch>
              <a:fillRect/>
            </a:stretch>
          </a:blipFill>
        </p:spPr>
      </p:sp>
      <p:sp>
        <p:nvSpPr>
          <p:cNvPr id="16" name="Freeform 16"/>
          <p:cNvSpPr/>
          <p:nvPr/>
        </p:nvSpPr>
        <p:spPr>
          <a:xfrm>
            <a:off x="12290086" y="4421234"/>
            <a:ext cx="5079920" cy="4222684"/>
          </a:xfrm>
          <a:custGeom>
            <a:avLst/>
            <a:gdLst/>
            <a:ahLst/>
            <a:cxnLst/>
            <a:rect l="l" t="t" r="r" b="b"/>
            <a:pathLst>
              <a:path w="5079920" h="4222684">
                <a:moveTo>
                  <a:pt x="0" y="0"/>
                </a:moveTo>
                <a:lnTo>
                  <a:pt x="5079921" y="0"/>
                </a:lnTo>
                <a:lnTo>
                  <a:pt x="5079921" y="4222684"/>
                </a:lnTo>
                <a:lnTo>
                  <a:pt x="0" y="4222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12813184" y="5789102"/>
            <a:ext cx="4033725" cy="472835"/>
          </a:xfrm>
          <a:prstGeom prst="rect">
            <a:avLst/>
          </a:prstGeom>
        </p:spPr>
        <p:txBody>
          <a:bodyPr lIns="0" tIns="0" rIns="0" bIns="0" rtlCol="0" anchor="t">
            <a:spAutoFit/>
          </a:bodyPr>
          <a:lstStyle/>
          <a:p>
            <a:pPr marL="0" lvl="1" indent="0" algn="ctr">
              <a:lnSpc>
                <a:spcPts val="3198"/>
              </a:lnSpc>
              <a:spcBef>
                <a:spcPct val="0"/>
              </a:spcBef>
            </a:pPr>
            <a:r>
              <a:rPr lang="en-US" sz="2830">
                <a:solidFill>
                  <a:srgbClr val="010101"/>
                </a:solidFill>
                <a:latin typeface="Gaegu Bold"/>
              </a:rPr>
              <a:t>Ερευνητικό Εργαλείο</a:t>
            </a:r>
          </a:p>
        </p:txBody>
      </p:sp>
      <p:sp>
        <p:nvSpPr>
          <p:cNvPr id="18" name="TextBox 18"/>
          <p:cNvSpPr txBox="1"/>
          <p:nvPr/>
        </p:nvSpPr>
        <p:spPr>
          <a:xfrm>
            <a:off x="12549131" y="7106352"/>
            <a:ext cx="4494876" cy="492777"/>
          </a:xfrm>
          <a:prstGeom prst="rect">
            <a:avLst/>
          </a:prstGeom>
        </p:spPr>
        <p:txBody>
          <a:bodyPr lIns="0" tIns="0" rIns="0" bIns="0" rtlCol="0" anchor="t">
            <a:spAutoFit/>
          </a:bodyPr>
          <a:lstStyle/>
          <a:p>
            <a:pPr algn="ctr">
              <a:lnSpc>
                <a:spcPts val="3311"/>
              </a:lnSpc>
            </a:pPr>
            <a:r>
              <a:rPr lang="en-US" sz="2930" dirty="0" err="1">
                <a:solidFill>
                  <a:srgbClr val="010101"/>
                </a:solidFill>
                <a:latin typeface="Gaegu"/>
              </a:rPr>
              <a:t>Ερωτημ</a:t>
            </a:r>
            <a:r>
              <a:rPr lang="en-US" sz="2930" dirty="0">
                <a:solidFill>
                  <a:srgbClr val="010101"/>
                </a:solidFill>
                <a:latin typeface="Gaegu"/>
              </a:rPr>
              <a:t>ατολόγιο</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4572000" y="1315782"/>
            <a:ext cx="9144000" cy="2594610"/>
          </a:xfrm>
          <a:custGeom>
            <a:avLst/>
            <a:gdLst/>
            <a:ahLst/>
            <a:cxnLst/>
            <a:rect l="l" t="t" r="r" b="b"/>
            <a:pathLst>
              <a:path w="9144000" h="2594610">
                <a:moveTo>
                  <a:pt x="0" y="0"/>
                </a:moveTo>
                <a:lnTo>
                  <a:pt x="9144000" y="0"/>
                </a:lnTo>
                <a:lnTo>
                  <a:pt x="9144000" y="2594610"/>
                </a:lnTo>
                <a:lnTo>
                  <a:pt x="0" y="2594610"/>
                </a:lnTo>
                <a:lnTo>
                  <a:pt x="0" y="0"/>
                </a:lnTo>
                <a:close/>
              </a:path>
            </a:pathLst>
          </a:custGeom>
          <a:blipFill>
            <a:blip r:embed="rId3"/>
            <a:stretch>
              <a:fillRect/>
            </a:stretch>
          </a:blipFill>
        </p:spPr>
      </p:sp>
      <p:sp>
        <p:nvSpPr>
          <p:cNvPr id="4" name="TextBox 4"/>
          <p:cNvSpPr txBox="1"/>
          <p:nvPr/>
        </p:nvSpPr>
        <p:spPr>
          <a:xfrm>
            <a:off x="5738869" y="1430403"/>
            <a:ext cx="6810261" cy="1909894"/>
          </a:xfrm>
          <a:prstGeom prst="rect">
            <a:avLst/>
          </a:prstGeom>
        </p:spPr>
        <p:txBody>
          <a:bodyPr lIns="0" tIns="0" rIns="0" bIns="0" rtlCol="0" anchor="t">
            <a:spAutoFit/>
          </a:bodyPr>
          <a:lstStyle/>
          <a:p>
            <a:pPr algn="ctr">
              <a:lnSpc>
                <a:spcPts val="8259"/>
              </a:lnSpc>
            </a:pPr>
            <a:r>
              <a:rPr lang="en-US" sz="5899">
                <a:solidFill>
                  <a:srgbClr val="040200"/>
                </a:solidFill>
                <a:latin typeface="Gochi Hand"/>
              </a:rPr>
              <a:t>Μεθοδολογία ΙΙ</a:t>
            </a:r>
          </a:p>
          <a:p>
            <a:pPr marL="0" lvl="0" indent="0" algn="ctr">
              <a:lnSpc>
                <a:spcPts val="3002"/>
              </a:lnSpc>
            </a:pPr>
            <a:r>
              <a:rPr lang="en-US" sz="3299">
                <a:solidFill>
                  <a:srgbClr val="FD6767"/>
                </a:solidFill>
                <a:latin typeface="AC Collage"/>
              </a:rPr>
              <a:t>Καλλιέργεια της φιλαναγνωσίας</a:t>
            </a:r>
            <a:r>
              <a:rPr lang="en-US" sz="3299">
                <a:solidFill>
                  <a:srgbClr val="38B6FF"/>
                </a:solidFill>
                <a:latin typeface="AC Collage"/>
              </a:rPr>
              <a:t> </a:t>
            </a:r>
            <a:r>
              <a:rPr lang="en-US" sz="3299">
                <a:solidFill>
                  <a:srgbClr val="FD6767"/>
                </a:solidFill>
                <a:latin typeface="AC Collage"/>
              </a:rPr>
              <a:t>μέσω του παιχνιδιού</a:t>
            </a:r>
          </a:p>
        </p:txBody>
      </p:sp>
      <p:sp>
        <p:nvSpPr>
          <p:cNvPr id="5" name="Freeform 5"/>
          <p:cNvSpPr/>
          <p:nvPr/>
        </p:nvSpPr>
        <p:spPr>
          <a:xfrm rot="-2486032">
            <a:off x="7879429" y="-98109"/>
            <a:ext cx="2529141" cy="2484881"/>
          </a:xfrm>
          <a:custGeom>
            <a:avLst/>
            <a:gdLst/>
            <a:ahLst/>
            <a:cxnLst/>
            <a:rect l="l" t="t" r="r" b="b"/>
            <a:pathLst>
              <a:path w="2529141" h="2484881">
                <a:moveTo>
                  <a:pt x="0" y="0"/>
                </a:moveTo>
                <a:lnTo>
                  <a:pt x="2529142" y="0"/>
                </a:lnTo>
                <a:lnTo>
                  <a:pt x="2529142" y="2484881"/>
                </a:lnTo>
                <a:lnTo>
                  <a:pt x="0" y="2484881"/>
                </a:lnTo>
                <a:lnTo>
                  <a:pt x="0" y="0"/>
                </a:lnTo>
                <a:close/>
              </a:path>
            </a:pathLst>
          </a:custGeom>
          <a:blipFill>
            <a:blip r:embed="rId4"/>
            <a:stretch>
              <a:fillRect/>
            </a:stretch>
          </a:blipFill>
        </p:spPr>
      </p:sp>
      <p:sp>
        <p:nvSpPr>
          <p:cNvPr id="6" name="Freeform 6"/>
          <p:cNvSpPr/>
          <p:nvPr/>
        </p:nvSpPr>
        <p:spPr>
          <a:xfrm>
            <a:off x="867965" y="4421234"/>
            <a:ext cx="5079920" cy="4222684"/>
          </a:xfrm>
          <a:custGeom>
            <a:avLst/>
            <a:gdLst/>
            <a:ahLst/>
            <a:cxnLst/>
            <a:rect l="l" t="t" r="r" b="b"/>
            <a:pathLst>
              <a:path w="5079920" h="4222684">
                <a:moveTo>
                  <a:pt x="0" y="0"/>
                </a:moveTo>
                <a:lnTo>
                  <a:pt x="5079920" y="0"/>
                </a:lnTo>
                <a:lnTo>
                  <a:pt x="5079920" y="4222684"/>
                </a:lnTo>
                <a:lnTo>
                  <a:pt x="0" y="4222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4692421">
            <a:off x="13348102" y="2174387"/>
            <a:ext cx="2537780" cy="1476527"/>
          </a:xfrm>
          <a:custGeom>
            <a:avLst/>
            <a:gdLst/>
            <a:ahLst/>
            <a:cxnLst/>
            <a:rect l="l" t="t" r="r" b="b"/>
            <a:pathLst>
              <a:path w="2537780" h="1476527">
                <a:moveTo>
                  <a:pt x="0" y="0"/>
                </a:moveTo>
                <a:lnTo>
                  <a:pt x="2537780" y="0"/>
                </a:lnTo>
                <a:lnTo>
                  <a:pt x="2537780" y="1476527"/>
                </a:lnTo>
                <a:lnTo>
                  <a:pt x="0" y="1476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1699139" y="5789102"/>
            <a:ext cx="3417573" cy="472835"/>
          </a:xfrm>
          <a:prstGeom prst="rect">
            <a:avLst/>
          </a:prstGeom>
        </p:spPr>
        <p:txBody>
          <a:bodyPr lIns="0" tIns="0" rIns="0" bIns="0" rtlCol="0" anchor="t">
            <a:spAutoFit/>
          </a:bodyPr>
          <a:lstStyle/>
          <a:p>
            <a:pPr marL="0" lvl="1" indent="0" algn="ctr">
              <a:lnSpc>
                <a:spcPts val="3198"/>
              </a:lnSpc>
              <a:spcBef>
                <a:spcPct val="0"/>
              </a:spcBef>
            </a:pPr>
            <a:r>
              <a:rPr lang="en-US" sz="2830">
                <a:solidFill>
                  <a:srgbClr val="010101"/>
                </a:solidFill>
                <a:latin typeface="Gaegu Bold"/>
              </a:rPr>
              <a:t>Είδος έρευνας</a:t>
            </a:r>
          </a:p>
        </p:txBody>
      </p:sp>
      <p:sp>
        <p:nvSpPr>
          <p:cNvPr id="9" name="Freeform 9"/>
          <p:cNvSpPr/>
          <p:nvPr/>
        </p:nvSpPr>
        <p:spPr>
          <a:xfrm rot="-4340715" flipH="1">
            <a:off x="2299770" y="2010546"/>
            <a:ext cx="2537780" cy="1476527"/>
          </a:xfrm>
          <a:custGeom>
            <a:avLst/>
            <a:gdLst/>
            <a:ahLst/>
            <a:cxnLst/>
            <a:rect l="l" t="t" r="r" b="b"/>
            <a:pathLst>
              <a:path w="2537780" h="1476527">
                <a:moveTo>
                  <a:pt x="2537780" y="0"/>
                </a:moveTo>
                <a:lnTo>
                  <a:pt x="0" y="0"/>
                </a:lnTo>
                <a:lnTo>
                  <a:pt x="0" y="1476527"/>
                </a:lnTo>
                <a:lnTo>
                  <a:pt x="2537780" y="1476527"/>
                </a:lnTo>
                <a:lnTo>
                  <a:pt x="253778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177319" y="7106352"/>
            <a:ext cx="4494876" cy="846386"/>
          </a:xfrm>
          <a:prstGeom prst="rect">
            <a:avLst/>
          </a:prstGeom>
        </p:spPr>
        <p:txBody>
          <a:bodyPr lIns="0" tIns="0" rIns="0" bIns="0" rtlCol="0" anchor="t">
            <a:spAutoFit/>
          </a:bodyPr>
          <a:lstStyle/>
          <a:p>
            <a:pPr algn="ctr">
              <a:lnSpc>
                <a:spcPts val="3311"/>
              </a:lnSpc>
            </a:pPr>
            <a:r>
              <a:rPr lang="en-US" sz="2930" dirty="0" err="1">
                <a:solidFill>
                  <a:srgbClr val="010101"/>
                </a:solidFill>
                <a:latin typeface="Gaegu"/>
              </a:rPr>
              <a:t>Ποιοτική</a:t>
            </a:r>
            <a:r>
              <a:rPr lang="el-GR" sz="2930" dirty="0">
                <a:solidFill>
                  <a:srgbClr val="010101"/>
                </a:solidFill>
                <a:latin typeface="Gaegu"/>
              </a:rPr>
              <a:t> ανάλυση περιεχομένου</a:t>
            </a:r>
            <a:endParaRPr lang="en-US" sz="2930" dirty="0">
              <a:solidFill>
                <a:srgbClr val="010101"/>
              </a:solidFill>
              <a:latin typeface="Gaegu"/>
            </a:endParaRPr>
          </a:p>
        </p:txBody>
      </p:sp>
      <p:sp>
        <p:nvSpPr>
          <p:cNvPr id="11" name="Freeform 11"/>
          <p:cNvSpPr/>
          <p:nvPr/>
        </p:nvSpPr>
        <p:spPr>
          <a:xfrm>
            <a:off x="6514841" y="4421234"/>
            <a:ext cx="5079920" cy="4222684"/>
          </a:xfrm>
          <a:custGeom>
            <a:avLst/>
            <a:gdLst/>
            <a:ahLst/>
            <a:cxnLst/>
            <a:rect l="l" t="t" r="r" b="b"/>
            <a:pathLst>
              <a:path w="5079920" h="4222684">
                <a:moveTo>
                  <a:pt x="0" y="0"/>
                </a:moveTo>
                <a:lnTo>
                  <a:pt x="5079920" y="0"/>
                </a:lnTo>
                <a:lnTo>
                  <a:pt x="5079920" y="4222684"/>
                </a:lnTo>
                <a:lnTo>
                  <a:pt x="0" y="4222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7496693" y="5789102"/>
            <a:ext cx="3417573" cy="472835"/>
          </a:xfrm>
          <a:prstGeom prst="rect">
            <a:avLst/>
          </a:prstGeom>
        </p:spPr>
        <p:txBody>
          <a:bodyPr lIns="0" tIns="0" rIns="0" bIns="0" rtlCol="0" anchor="t">
            <a:spAutoFit/>
          </a:bodyPr>
          <a:lstStyle/>
          <a:p>
            <a:pPr marL="0" lvl="1" indent="0" algn="ctr">
              <a:lnSpc>
                <a:spcPts val="3198"/>
              </a:lnSpc>
              <a:spcBef>
                <a:spcPct val="0"/>
              </a:spcBef>
            </a:pPr>
            <a:r>
              <a:rPr lang="en-US" sz="2830">
                <a:solidFill>
                  <a:srgbClr val="010101"/>
                </a:solidFill>
                <a:latin typeface="Gaegu Bold"/>
              </a:rPr>
              <a:t>Συμμετέχοντες</a:t>
            </a:r>
          </a:p>
        </p:txBody>
      </p:sp>
      <p:sp>
        <p:nvSpPr>
          <p:cNvPr id="13" name="TextBox 13"/>
          <p:cNvSpPr txBox="1"/>
          <p:nvPr/>
        </p:nvSpPr>
        <p:spPr>
          <a:xfrm>
            <a:off x="6807363" y="6896802"/>
            <a:ext cx="4494876" cy="911877"/>
          </a:xfrm>
          <a:prstGeom prst="rect">
            <a:avLst/>
          </a:prstGeom>
        </p:spPr>
        <p:txBody>
          <a:bodyPr lIns="0" tIns="0" rIns="0" bIns="0" rtlCol="0" anchor="t">
            <a:spAutoFit/>
          </a:bodyPr>
          <a:lstStyle/>
          <a:p>
            <a:pPr algn="ctr">
              <a:lnSpc>
                <a:spcPts val="3311"/>
              </a:lnSpc>
            </a:pPr>
            <a:r>
              <a:rPr lang="en-US" sz="2930">
                <a:solidFill>
                  <a:srgbClr val="010101"/>
                </a:solidFill>
                <a:latin typeface="Gaegu"/>
              </a:rPr>
              <a:t>7 εκπαιδευτικοί δημοτικών σχολείων</a:t>
            </a:r>
          </a:p>
        </p:txBody>
      </p:sp>
      <p:sp>
        <p:nvSpPr>
          <p:cNvPr id="14" name="Freeform 14"/>
          <p:cNvSpPr/>
          <p:nvPr/>
        </p:nvSpPr>
        <p:spPr>
          <a:xfrm rot="-1488597">
            <a:off x="-3893424" y="-717596"/>
            <a:ext cx="9144000" cy="2594610"/>
          </a:xfrm>
          <a:custGeom>
            <a:avLst/>
            <a:gdLst/>
            <a:ahLst/>
            <a:cxnLst/>
            <a:rect l="l" t="t" r="r" b="b"/>
            <a:pathLst>
              <a:path w="9144000" h="2594610">
                <a:moveTo>
                  <a:pt x="0" y="0"/>
                </a:moveTo>
                <a:lnTo>
                  <a:pt x="9144000" y="0"/>
                </a:lnTo>
                <a:lnTo>
                  <a:pt x="9144000" y="2594610"/>
                </a:lnTo>
                <a:lnTo>
                  <a:pt x="0" y="2594610"/>
                </a:lnTo>
                <a:lnTo>
                  <a:pt x="0" y="0"/>
                </a:lnTo>
                <a:close/>
              </a:path>
            </a:pathLst>
          </a:custGeom>
          <a:blipFill>
            <a:blip r:embed="rId3"/>
            <a:stretch>
              <a:fillRect/>
            </a:stretch>
          </a:blipFill>
        </p:spPr>
      </p:sp>
      <p:sp>
        <p:nvSpPr>
          <p:cNvPr id="15" name="Freeform 15"/>
          <p:cNvSpPr/>
          <p:nvPr/>
        </p:nvSpPr>
        <p:spPr>
          <a:xfrm rot="8590425">
            <a:off x="12945900" y="8989695"/>
            <a:ext cx="9144000" cy="2594610"/>
          </a:xfrm>
          <a:custGeom>
            <a:avLst/>
            <a:gdLst/>
            <a:ahLst/>
            <a:cxnLst/>
            <a:rect l="l" t="t" r="r" b="b"/>
            <a:pathLst>
              <a:path w="9144000" h="2594610">
                <a:moveTo>
                  <a:pt x="0" y="0"/>
                </a:moveTo>
                <a:lnTo>
                  <a:pt x="9144000" y="0"/>
                </a:lnTo>
                <a:lnTo>
                  <a:pt x="9144000" y="2594610"/>
                </a:lnTo>
                <a:lnTo>
                  <a:pt x="0" y="2594610"/>
                </a:lnTo>
                <a:lnTo>
                  <a:pt x="0" y="0"/>
                </a:lnTo>
                <a:close/>
              </a:path>
            </a:pathLst>
          </a:custGeom>
          <a:blipFill>
            <a:blip r:embed="rId3"/>
            <a:stretch>
              <a:fillRect/>
            </a:stretch>
          </a:blipFill>
        </p:spPr>
      </p:sp>
      <p:sp>
        <p:nvSpPr>
          <p:cNvPr id="16" name="Freeform 16"/>
          <p:cNvSpPr/>
          <p:nvPr/>
        </p:nvSpPr>
        <p:spPr>
          <a:xfrm>
            <a:off x="12290086" y="4421234"/>
            <a:ext cx="5079920" cy="4222684"/>
          </a:xfrm>
          <a:custGeom>
            <a:avLst/>
            <a:gdLst/>
            <a:ahLst/>
            <a:cxnLst/>
            <a:rect l="l" t="t" r="r" b="b"/>
            <a:pathLst>
              <a:path w="5079920" h="4222684">
                <a:moveTo>
                  <a:pt x="0" y="0"/>
                </a:moveTo>
                <a:lnTo>
                  <a:pt x="5079921" y="0"/>
                </a:lnTo>
                <a:lnTo>
                  <a:pt x="5079921" y="4222684"/>
                </a:lnTo>
                <a:lnTo>
                  <a:pt x="0" y="4222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12813184" y="5789102"/>
            <a:ext cx="4033725" cy="472835"/>
          </a:xfrm>
          <a:prstGeom prst="rect">
            <a:avLst/>
          </a:prstGeom>
        </p:spPr>
        <p:txBody>
          <a:bodyPr lIns="0" tIns="0" rIns="0" bIns="0" rtlCol="0" anchor="t">
            <a:spAutoFit/>
          </a:bodyPr>
          <a:lstStyle/>
          <a:p>
            <a:pPr marL="0" lvl="1" indent="0" algn="ctr">
              <a:lnSpc>
                <a:spcPts val="3198"/>
              </a:lnSpc>
              <a:spcBef>
                <a:spcPct val="0"/>
              </a:spcBef>
            </a:pPr>
            <a:r>
              <a:rPr lang="en-US" sz="2830">
                <a:solidFill>
                  <a:srgbClr val="010101"/>
                </a:solidFill>
                <a:latin typeface="Gaegu Bold"/>
              </a:rPr>
              <a:t>Ερευνητικό Εργαλείο</a:t>
            </a:r>
          </a:p>
        </p:txBody>
      </p:sp>
      <p:sp>
        <p:nvSpPr>
          <p:cNvPr id="18" name="TextBox 18"/>
          <p:cNvSpPr txBox="1"/>
          <p:nvPr/>
        </p:nvSpPr>
        <p:spPr>
          <a:xfrm>
            <a:off x="12549131" y="7106352"/>
            <a:ext cx="4494876" cy="492777"/>
          </a:xfrm>
          <a:prstGeom prst="rect">
            <a:avLst/>
          </a:prstGeom>
        </p:spPr>
        <p:txBody>
          <a:bodyPr lIns="0" tIns="0" rIns="0" bIns="0" rtlCol="0" anchor="t">
            <a:spAutoFit/>
          </a:bodyPr>
          <a:lstStyle/>
          <a:p>
            <a:pPr algn="ctr">
              <a:lnSpc>
                <a:spcPts val="3311"/>
              </a:lnSpc>
            </a:pPr>
            <a:r>
              <a:rPr lang="en-US" sz="2930">
                <a:solidFill>
                  <a:srgbClr val="010101"/>
                </a:solidFill>
                <a:latin typeface="Gaegu"/>
              </a:rPr>
              <a:t>Ερωτηματολόγιο</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400000">
            <a:off x="-326856" y="326856"/>
            <a:ext cx="14134312" cy="13480600"/>
          </a:xfrm>
          <a:custGeom>
            <a:avLst/>
            <a:gdLst/>
            <a:ahLst/>
            <a:cxnLst/>
            <a:rect l="l" t="t" r="r" b="b"/>
            <a:pathLst>
              <a:path w="14134312" h="13480600">
                <a:moveTo>
                  <a:pt x="0" y="0"/>
                </a:moveTo>
                <a:lnTo>
                  <a:pt x="14134312" y="0"/>
                </a:lnTo>
                <a:lnTo>
                  <a:pt x="14134312" y="13480600"/>
                </a:lnTo>
                <a:lnTo>
                  <a:pt x="0" y="13480600"/>
                </a:lnTo>
                <a:lnTo>
                  <a:pt x="0" y="0"/>
                </a:lnTo>
                <a:close/>
              </a:path>
            </a:pathLst>
          </a:custGeom>
          <a:blipFill>
            <a:blip r:embed="rId3"/>
            <a:stretch>
              <a:fillRect/>
            </a:stretch>
          </a:blipFill>
        </p:spPr>
      </p:sp>
      <p:sp>
        <p:nvSpPr>
          <p:cNvPr id="4" name="Freeform 4"/>
          <p:cNvSpPr/>
          <p:nvPr/>
        </p:nvSpPr>
        <p:spPr>
          <a:xfrm>
            <a:off x="14278027" y="1696555"/>
            <a:ext cx="2474997" cy="2574769"/>
          </a:xfrm>
          <a:custGeom>
            <a:avLst/>
            <a:gdLst/>
            <a:ahLst/>
            <a:cxnLst/>
            <a:rect l="l" t="t" r="r" b="b"/>
            <a:pathLst>
              <a:path w="2474997" h="2574769">
                <a:moveTo>
                  <a:pt x="0" y="0"/>
                </a:moveTo>
                <a:lnTo>
                  <a:pt x="2474996" y="0"/>
                </a:lnTo>
                <a:lnTo>
                  <a:pt x="2474996" y="2574769"/>
                </a:lnTo>
                <a:lnTo>
                  <a:pt x="0" y="2574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920776" y="5143500"/>
            <a:ext cx="2772034" cy="2361362"/>
          </a:xfrm>
          <a:custGeom>
            <a:avLst/>
            <a:gdLst/>
            <a:ahLst/>
            <a:cxnLst/>
            <a:rect l="l" t="t" r="r" b="b"/>
            <a:pathLst>
              <a:path w="2772034" h="2361362">
                <a:moveTo>
                  <a:pt x="0" y="0"/>
                </a:moveTo>
                <a:lnTo>
                  <a:pt x="2772034" y="0"/>
                </a:lnTo>
                <a:lnTo>
                  <a:pt x="2772034" y="2361362"/>
                </a:lnTo>
                <a:lnTo>
                  <a:pt x="0" y="236136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556086" y="1648930"/>
            <a:ext cx="10378919" cy="846386"/>
          </a:xfrm>
          <a:prstGeom prst="rect">
            <a:avLst/>
          </a:prstGeom>
        </p:spPr>
        <p:txBody>
          <a:bodyPr lIns="0" tIns="0" rIns="0" bIns="0" rtlCol="0" anchor="t">
            <a:spAutoFit/>
          </a:bodyPr>
          <a:lstStyle/>
          <a:p>
            <a:pPr marL="637256" lvl="1" indent="-318628">
              <a:lnSpc>
                <a:spcPts val="3335"/>
              </a:lnSpc>
              <a:buFont typeface="Arial"/>
              <a:buChar char="•"/>
            </a:pPr>
            <a:r>
              <a:rPr lang="en-US" sz="2951" dirty="0">
                <a:solidFill>
                  <a:srgbClr val="7ED957"/>
                </a:solidFill>
                <a:latin typeface="Gaegu"/>
              </a:rPr>
              <a:t>Επα</a:t>
            </a:r>
            <a:r>
              <a:rPr lang="en-US" sz="2951" dirty="0" err="1">
                <a:solidFill>
                  <a:srgbClr val="7ED957"/>
                </a:solidFill>
                <a:latin typeface="Gaegu"/>
              </a:rPr>
              <a:t>ρκής</a:t>
            </a:r>
            <a:r>
              <a:rPr lang="en-US" sz="2951" dirty="0">
                <a:solidFill>
                  <a:srgbClr val="7ED957"/>
                </a:solidFill>
                <a:latin typeface="Gaegu"/>
              </a:rPr>
              <a:t> βιβ</a:t>
            </a:r>
            <a:r>
              <a:rPr lang="en-US" sz="2951" dirty="0" err="1">
                <a:solidFill>
                  <a:srgbClr val="7ED957"/>
                </a:solidFill>
                <a:latin typeface="Gaegu"/>
              </a:rPr>
              <a:t>λιογρ</a:t>
            </a:r>
            <a:r>
              <a:rPr lang="en-US" sz="2951" dirty="0">
                <a:solidFill>
                  <a:srgbClr val="7ED957"/>
                </a:solidFill>
                <a:latin typeface="Gaegu"/>
              </a:rPr>
              <a:t>αφική τεκμηρίωση </a:t>
            </a:r>
          </a:p>
          <a:p>
            <a:pPr marL="637256" lvl="1" indent="-318628" algn="l">
              <a:lnSpc>
                <a:spcPts val="3335"/>
              </a:lnSpc>
              <a:buFont typeface="Arial"/>
              <a:buChar char="•"/>
            </a:pPr>
            <a:r>
              <a:rPr lang="el-GR" sz="2951" dirty="0">
                <a:solidFill>
                  <a:srgbClr val="EA4B4B"/>
                </a:solidFill>
                <a:latin typeface="Gaegu"/>
              </a:rPr>
              <a:t>Περισσότερο</a:t>
            </a:r>
            <a:r>
              <a:rPr lang="en-US" sz="2951" dirty="0">
                <a:solidFill>
                  <a:srgbClr val="EA4B4B"/>
                </a:solidFill>
                <a:latin typeface="Gaegu"/>
              </a:rPr>
              <a:t> πλήρης</a:t>
            </a:r>
          </a:p>
        </p:txBody>
      </p:sp>
      <p:sp>
        <p:nvSpPr>
          <p:cNvPr id="7" name="TextBox 7"/>
          <p:cNvSpPr txBox="1"/>
          <p:nvPr/>
        </p:nvSpPr>
        <p:spPr>
          <a:xfrm>
            <a:off x="832311" y="528002"/>
            <a:ext cx="4181049" cy="797560"/>
          </a:xfrm>
          <a:prstGeom prst="rect">
            <a:avLst/>
          </a:prstGeom>
        </p:spPr>
        <p:txBody>
          <a:bodyPr lIns="0" tIns="0" rIns="0" bIns="0" rtlCol="0" anchor="t">
            <a:spAutoFit/>
          </a:bodyPr>
          <a:lstStyle/>
          <a:p>
            <a:pPr marL="0" lvl="0" indent="0">
              <a:lnSpc>
                <a:spcPts val="6440"/>
              </a:lnSpc>
              <a:spcBef>
                <a:spcPct val="0"/>
              </a:spcBef>
            </a:pPr>
            <a:r>
              <a:rPr lang="en-US" sz="4600">
                <a:solidFill>
                  <a:srgbClr val="000000"/>
                </a:solidFill>
                <a:latin typeface="Gochi Hand"/>
              </a:rPr>
              <a:t>Αποτελέσματα</a:t>
            </a:r>
            <a:r>
              <a:rPr lang="en-US" sz="4600">
                <a:solidFill>
                  <a:srgbClr val="0CC0DF"/>
                </a:solidFill>
                <a:latin typeface="Gochi Hand"/>
              </a:rPr>
              <a:t> </a:t>
            </a:r>
          </a:p>
        </p:txBody>
      </p:sp>
      <p:sp>
        <p:nvSpPr>
          <p:cNvPr id="8" name="TextBox 8"/>
          <p:cNvSpPr txBox="1"/>
          <p:nvPr/>
        </p:nvSpPr>
        <p:spPr>
          <a:xfrm>
            <a:off x="5324565" y="450532"/>
            <a:ext cx="6404555" cy="1626235"/>
          </a:xfrm>
          <a:prstGeom prst="rect">
            <a:avLst/>
          </a:prstGeom>
        </p:spPr>
        <p:txBody>
          <a:bodyPr lIns="0" tIns="0" rIns="0" bIns="0" rtlCol="0" anchor="t">
            <a:spAutoFit/>
          </a:bodyPr>
          <a:lstStyle/>
          <a:p>
            <a:pPr>
              <a:lnSpc>
                <a:spcPts val="6440"/>
              </a:lnSpc>
            </a:pPr>
            <a:r>
              <a:rPr lang="en-US" sz="4600">
                <a:solidFill>
                  <a:srgbClr val="FDC93B"/>
                </a:solidFill>
                <a:latin typeface="AC Collage"/>
              </a:rPr>
              <a:t>1ο Ερευνητικό Ερώτημα</a:t>
            </a:r>
          </a:p>
          <a:p>
            <a:pPr marL="0" lvl="0" indent="0">
              <a:lnSpc>
                <a:spcPts val="6440"/>
              </a:lnSpc>
              <a:spcBef>
                <a:spcPct val="0"/>
              </a:spcBef>
            </a:pPr>
            <a:endParaRPr lang="en-US" sz="4600">
              <a:solidFill>
                <a:srgbClr val="FDC93B"/>
              </a:solidFill>
              <a:latin typeface="AC Collage"/>
            </a:endParaRPr>
          </a:p>
        </p:txBody>
      </p:sp>
      <p:sp>
        <p:nvSpPr>
          <p:cNvPr id="9" name="TextBox 9"/>
          <p:cNvSpPr txBox="1"/>
          <p:nvPr/>
        </p:nvSpPr>
        <p:spPr>
          <a:xfrm>
            <a:off x="1868758" y="2865795"/>
            <a:ext cx="10378919" cy="1269578"/>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Αν</a:t>
            </a:r>
            <a:r>
              <a:rPr lang="en-US" sz="2951" dirty="0">
                <a:solidFill>
                  <a:srgbClr val="7ED957"/>
                </a:solidFill>
                <a:latin typeface="Gaegu"/>
              </a:rPr>
              <a:t>αφορά σε διαφορετικές πηγές πληροφοριών </a:t>
            </a:r>
          </a:p>
          <a:p>
            <a:pPr marL="637256" lvl="1" indent="-318628" algn="l">
              <a:lnSpc>
                <a:spcPts val="3335"/>
              </a:lnSpc>
              <a:buFont typeface="Arial"/>
              <a:buChar char="•"/>
            </a:pPr>
            <a:r>
              <a:rPr lang="el-GR" sz="2951" dirty="0">
                <a:solidFill>
                  <a:srgbClr val="EA4B4B"/>
                </a:solidFill>
                <a:latin typeface="Gaegu"/>
              </a:rPr>
              <a:t>Π</a:t>
            </a:r>
            <a:r>
              <a:rPr lang="en-US" sz="2951" dirty="0" err="1">
                <a:solidFill>
                  <a:srgbClr val="EA4B4B"/>
                </a:solidFill>
                <a:latin typeface="Gaegu"/>
              </a:rPr>
              <a:t>ερισσότερες</a:t>
            </a:r>
            <a:r>
              <a:rPr lang="en-US" sz="2951" dirty="0">
                <a:solidFill>
                  <a:srgbClr val="EA4B4B"/>
                </a:solidFill>
                <a:latin typeface="Gaegu"/>
              </a:rPr>
              <a:t> αναφορές από επιστημονικά περιοδικά ή συνέδρια</a:t>
            </a:r>
          </a:p>
        </p:txBody>
      </p:sp>
      <p:sp>
        <p:nvSpPr>
          <p:cNvPr id="10" name="TextBox 10"/>
          <p:cNvSpPr txBox="1"/>
          <p:nvPr/>
        </p:nvSpPr>
        <p:spPr>
          <a:xfrm>
            <a:off x="556086" y="4504423"/>
            <a:ext cx="10378919" cy="1269578"/>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Ύφος</a:t>
            </a:r>
            <a:r>
              <a:rPr lang="en-US" sz="2951" dirty="0">
                <a:solidFill>
                  <a:srgbClr val="7ED957"/>
                </a:solidFill>
                <a:latin typeface="Gaegu"/>
              </a:rPr>
              <a:t> </a:t>
            </a:r>
            <a:r>
              <a:rPr lang="en-US" sz="2951" dirty="0" err="1">
                <a:solidFill>
                  <a:srgbClr val="7ED957"/>
                </a:solidFill>
                <a:latin typeface="Gaegu"/>
              </a:rPr>
              <a:t>φιλικό</a:t>
            </a:r>
            <a:r>
              <a:rPr lang="en-US" sz="2951" dirty="0">
                <a:solidFill>
                  <a:srgbClr val="7ED957"/>
                </a:solidFill>
                <a:latin typeface="Gaegu"/>
              </a:rPr>
              <a:t>, </a:t>
            </a:r>
            <a:r>
              <a:rPr lang="en-US" sz="2951" dirty="0" err="1">
                <a:solidFill>
                  <a:srgbClr val="7ED957"/>
                </a:solidFill>
                <a:latin typeface="Gaegu"/>
              </a:rPr>
              <a:t>γλώσσ</a:t>
            </a:r>
            <a:r>
              <a:rPr lang="en-US" sz="2951" dirty="0">
                <a:solidFill>
                  <a:srgbClr val="7ED957"/>
                </a:solidFill>
                <a:latin typeface="Gaegu"/>
              </a:rPr>
              <a:t>α κατανοητή, πυκνότητα επαρκής, τμηματική παρουσίαση</a:t>
            </a:r>
          </a:p>
          <a:p>
            <a:pPr marL="637256" lvl="1" indent="-318628" algn="l">
              <a:lnSpc>
                <a:spcPts val="3335"/>
              </a:lnSpc>
              <a:buFont typeface="Arial"/>
              <a:buChar char="•"/>
            </a:pPr>
            <a:r>
              <a:rPr lang="el-GR" sz="2951" dirty="0">
                <a:solidFill>
                  <a:srgbClr val="EA4B4B"/>
                </a:solidFill>
                <a:latin typeface="Gaegu"/>
              </a:rPr>
              <a:t>Η </a:t>
            </a:r>
            <a:r>
              <a:rPr lang="en-US" sz="2951" dirty="0">
                <a:solidFill>
                  <a:srgbClr val="EA4B4B"/>
                </a:solidFill>
                <a:latin typeface="Gaegu"/>
              </a:rPr>
              <a:t>2 </a:t>
            </a:r>
            <a:r>
              <a:rPr lang="en-US" sz="2951" dirty="0" err="1">
                <a:solidFill>
                  <a:srgbClr val="EA4B4B"/>
                </a:solidFill>
                <a:latin typeface="Gaegu"/>
              </a:rPr>
              <a:t>Διδ</a:t>
            </a:r>
            <a:r>
              <a:rPr lang="en-US" sz="2951" dirty="0">
                <a:solidFill>
                  <a:srgbClr val="EA4B4B"/>
                </a:solidFill>
                <a:latin typeface="Gaegu"/>
              </a:rPr>
              <a:t>ακτική ενότητα πολύ πυκνογραμμένη</a:t>
            </a:r>
          </a:p>
        </p:txBody>
      </p:sp>
      <p:sp>
        <p:nvSpPr>
          <p:cNvPr id="11" name="TextBox 11"/>
          <p:cNvSpPr txBox="1"/>
          <p:nvPr/>
        </p:nvSpPr>
        <p:spPr>
          <a:xfrm>
            <a:off x="1401414" y="6377761"/>
            <a:ext cx="11313607" cy="1269578"/>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Κυρι</a:t>
            </a:r>
            <a:r>
              <a:rPr lang="en-US" sz="2951" dirty="0">
                <a:solidFill>
                  <a:srgbClr val="7ED957"/>
                </a:solidFill>
                <a:latin typeface="Gaegu"/>
              </a:rPr>
              <a:t>αρχία βίντεο, πολλές εικόνες, χρωματικές αντιθέσεις, άνετη αλληλεπίδραση</a:t>
            </a:r>
          </a:p>
          <a:p>
            <a:pPr marL="637256" lvl="1" indent="-318628" algn="l">
              <a:lnSpc>
                <a:spcPts val="3335"/>
              </a:lnSpc>
              <a:buFont typeface="Arial"/>
              <a:buChar char="•"/>
            </a:pPr>
            <a:r>
              <a:rPr lang="en-US" sz="2951" dirty="0" err="1">
                <a:solidFill>
                  <a:srgbClr val="EA4B4B"/>
                </a:solidFill>
                <a:latin typeface="Gaegu"/>
              </a:rPr>
              <a:t>Σε</a:t>
            </a:r>
            <a:r>
              <a:rPr lang="en-US" sz="2951" dirty="0">
                <a:solidFill>
                  <a:srgbClr val="EA4B4B"/>
                </a:solidFill>
                <a:latin typeface="Gaegu"/>
              </a:rPr>
              <a:t> </a:t>
            </a:r>
            <a:r>
              <a:rPr lang="en-US" sz="2951" dirty="0" err="1">
                <a:solidFill>
                  <a:srgbClr val="EA4B4B"/>
                </a:solidFill>
                <a:latin typeface="Gaegu"/>
              </a:rPr>
              <a:t>ορισμένες</a:t>
            </a:r>
            <a:r>
              <a:rPr lang="en-US" sz="2951" dirty="0">
                <a:solidFill>
                  <a:srgbClr val="EA4B4B"/>
                </a:solidFill>
                <a:latin typeface="Gaegu"/>
              </a:rPr>
              <a:t> π</a:t>
            </a:r>
            <a:r>
              <a:rPr lang="en-US" sz="2951" dirty="0" err="1">
                <a:solidFill>
                  <a:srgbClr val="EA4B4B"/>
                </a:solidFill>
                <a:latin typeface="Gaegu"/>
              </a:rPr>
              <a:t>ερι</a:t>
            </a:r>
            <a:r>
              <a:rPr lang="en-US" sz="2951" dirty="0">
                <a:solidFill>
                  <a:srgbClr val="EA4B4B"/>
                </a:solidFill>
                <a:latin typeface="Gaegu"/>
              </a:rPr>
              <a:t>πτώσεις ίσως λίγο φορτωμένες.</a:t>
            </a:r>
          </a:p>
        </p:txBody>
      </p:sp>
      <p:sp>
        <p:nvSpPr>
          <p:cNvPr id="12" name="TextBox 12"/>
          <p:cNvSpPr txBox="1"/>
          <p:nvPr/>
        </p:nvSpPr>
        <p:spPr>
          <a:xfrm>
            <a:off x="556086" y="8469100"/>
            <a:ext cx="12158935" cy="912065"/>
          </a:xfrm>
          <a:prstGeom prst="rect">
            <a:avLst/>
          </a:prstGeom>
        </p:spPr>
        <p:txBody>
          <a:bodyPr lIns="0" tIns="0" rIns="0" bIns="0" rtlCol="0" anchor="t">
            <a:spAutoFit/>
          </a:bodyPr>
          <a:lstStyle/>
          <a:p>
            <a:pPr marL="637256" lvl="1" indent="-318628">
              <a:lnSpc>
                <a:spcPts val="3335"/>
              </a:lnSpc>
              <a:buFont typeface="Arial"/>
              <a:buChar char="•"/>
            </a:pPr>
            <a:r>
              <a:rPr lang="en-US" sz="2951" dirty="0">
                <a:solidFill>
                  <a:srgbClr val="7ED957"/>
                </a:solidFill>
                <a:latin typeface="Gaegu"/>
              </a:rPr>
              <a:t>Πα</a:t>
            </a:r>
            <a:r>
              <a:rPr lang="en-US" sz="2951" dirty="0" err="1">
                <a:solidFill>
                  <a:srgbClr val="7ED957"/>
                </a:solidFill>
                <a:latin typeface="Gaegu"/>
              </a:rPr>
              <a:t>ροχή</a:t>
            </a:r>
            <a:r>
              <a:rPr lang="en-US" sz="2951" dirty="0">
                <a:solidFill>
                  <a:srgbClr val="7ED957"/>
                </a:solidFill>
                <a:latin typeface="Gaegu"/>
              </a:rPr>
              <a:t> </a:t>
            </a:r>
            <a:r>
              <a:rPr lang="en-US" sz="2951" dirty="0" err="1">
                <a:solidFill>
                  <a:srgbClr val="7ED957"/>
                </a:solidFill>
                <a:latin typeface="Gaegu"/>
              </a:rPr>
              <a:t>δρ</a:t>
            </a:r>
            <a:r>
              <a:rPr lang="en-US" sz="2951" dirty="0">
                <a:solidFill>
                  <a:srgbClr val="7ED957"/>
                </a:solidFill>
                <a:latin typeface="Gaegu"/>
              </a:rPr>
              <a:t>αστηριοτήτων αναστοχασμού και αυτοαξιολόγησης</a:t>
            </a:r>
          </a:p>
          <a:p>
            <a:pPr marL="637256" lvl="1" indent="-318628" algn="l">
              <a:lnSpc>
                <a:spcPts val="3335"/>
              </a:lnSpc>
              <a:buFont typeface="Arial"/>
              <a:buChar char="•"/>
            </a:pPr>
            <a:r>
              <a:rPr lang="en-US" sz="2951" dirty="0" err="1">
                <a:solidFill>
                  <a:srgbClr val="EA4B4B"/>
                </a:solidFill>
                <a:latin typeface="Gaegu"/>
              </a:rPr>
              <a:t>Περισσότερες</a:t>
            </a:r>
            <a:r>
              <a:rPr lang="en-US" sz="2951" dirty="0">
                <a:solidFill>
                  <a:srgbClr val="EA4B4B"/>
                </a:solidFill>
                <a:latin typeface="Gaegu"/>
              </a:rPr>
              <a:t> </a:t>
            </a:r>
            <a:r>
              <a:rPr lang="en-US" sz="2951" dirty="0" err="1">
                <a:solidFill>
                  <a:srgbClr val="EA4B4B"/>
                </a:solidFill>
                <a:latin typeface="Gaegu"/>
              </a:rPr>
              <a:t>δρ</a:t>
            </a:r>
            <a:r>
              <a:rPr lang="en-US" sz="2951" dirty="0">
                <a:solidFill>
                  <a:srgbClr val="EA4B4B"/>
                </a:solidFill>
                <a:latin typeface="Gaegu"/>
              </a:rPr>
              <a:t>αστηριότητες αναστοχασμού</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400000">
            <a:off x="303061" y="-303061"/>
            <a:ext cx="14134312" cy="14740433"/>
          </a:xfrm>
          <a:custGeom>
            <a:avLst/>
            <a:gdLst/>
            <a:ahLst/>
            <a:cxnLst/>
            <a:rect l="l" t="t" r="r" b="b"/>
            <a:pathLst>
              <a:path w="14134312" h="14740433">
                <a:moveTo>
                  <a:pt x="0" y="0"/>
                </a:moveTo>
                <a:lnTo>
                  <a:pt x="14134312" y="0"/>
                </a:lnTo>
                <a:lnTo>
                  <a:pt x="14134312" y="14740434"/>
                </a:lnTo>
                <a:lnTo>
                  <a:pt x="0" y="14740434"/>
                </a:lnTo>
                <a:lnTo>
                  <a:pt x="0" y="0"/>
                </a:lnTo>
                <a:close/>
              </a:path>
            </a:pathLst>
          </a:custGeom>
          <a:blipFill>
            <a:blip r:embed="rId3"/>
            <a:stretch>
              <a:fillRect l="-4672" r="-4672"/>
            </a:stretch>
          </a:blipFill>
        </p:spPr>
      </p:sp>
      <p:sp>
        <p:nvSpPr>
          <p:cNvPr id="4" name="Freeform 4"/>
          <p:cNvSpPr/>
          <p:nvPr/>
        </p:nvSpPr>
        <p:spPr>
          <a:xfrm rot="603931">
            <a:off x="15116736" y="2064277"/>
            <a:ext cx="1977969" cy="2057705"/>
          </a:xfrm>
          <a:custGeom>
            <a:avLst/>
            <a:gdLst/>
            <a:ahLst/>
            <a:cxnLst/>
            <a:rect l="l" t="t" r="r" b="b"/>
            <a:pathLst>
              <a:path w="1977969" h="2057705">
                <a:moveTo>
                  <a:pt x="0" y="0"/>
                </a:moveTo>
                <a:lnTo>
                  <a:pt x="1977969" y="0"/>
                </a:lnTo>
                <a:lnTo>
                  <a:pt x="1977969" y="2057705"/>
                </a:lnTo>
                <a:lnTo>
                  <a:pt x="0" y="20577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908170" y="5143500"/>
            <a:ext cx="1850873" cy="1576670"/>
          </a:xfrm>
          <a:custGeom>
            <a:avLst/>
            <a:gdLst/>
            <a:ahLst/>
            <a:cxnLst/>
            <a:rect l="l" t="t" r="r" b="b"/>
            <a:pathLst>
              <a:path w="1850873" h="1576670">
                <a:moveTo>
                  <a:pt x="0" y="0"/>
                </a:moveTo>
                <a:lnTo>
                  <a:pt x="1850873" y="0"/>
                </a:lnTo>
                <a:lnTo>
                  <a:pt x="1850873" y="1576670"/>
                </a:lnTo>
                <a:lnTo>
                  <a:pt x="0" y="1576670"/>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556086" y="1761979"/>
            <a:ext cx="11173034" cy="1269578"/>
          </a:xfrm>
          <a:prstGeom prst="rect">
            <a:avLst/>
          </a:prstGeom>
        </p:spPr>
        <p:txBody>
          <a:bodyPr lIns="0" tIns="0" rIns="0" bIns="0" rtlCol="0" anchor="t">
            <a:spAutoFit/>
          </a:bodyPr>
          <a:lstStyle/>
          <a:p>
            <a:pPr marL="636904" lvl="1" indent="-318452">
              <a:lnSpc>
                <a:spcPts val="3333"/>
              </a:lnSpc>
              <a:buFont typeface="Arial"/>
              <a:buChar char="•"/>
            </a:pPr>
            <a:r>
              <a:rPr lang="en-US" sz="2949" dirty="0" err="1">
                <a:solidFill>
                  <a:srgbClr val="7ED957"/>
                </a:solidFill>
                <a:latin typeface="Gaegu"/>
              </a:rPr>
              <a:t>Ύφος</a:t>
            </a:r>
            <a:r>
              <a:rPr lang="en-US" sz="2949" dirty="0">
                <a:solidFill>
                  <a:srgbClr val="7ED957"/>
                </a:solidFill>
                <a:latin typeface="Gaegu"/>
              </a:rPr>
              <a:t> </a:t>
            </a:r>
            <a:r>
              <a:rPr lang="en-US" sz="2949" dirty="0" err="1">
                <a:solidFill>
                  <a:srgbClr val="7ED957"/>
                </a:solidFill>
                <a:latin typeface="Gaegu"/>
              </a:rPr>
              <a:t>φιλικό</a:t>
            </a:r>
            <a:r>
              <a:rPr lang="en-US" sz="2949" dirty="0">
                <a:solidFill>
                  <a:srgbClr val="7ED957"/>
                </a:solidFill>
                <a:latin typeface="Gaegu"/>
              </a:rPr>
              <a:t>, </a:t>
            </a:r>
            <a:r>
              <a:rPr lang="en-US" sz="2949" dirty="0" err="1">
                <a:solidFill>
                  <a:srgbClr val="7ED957"/>
                </a:solidFill>
                <a:latin typeface="Gaegu"/>
              </a:rPr>
              <a:t>οικείο</a:t>
            </a:r>
            <a:r>
              <a:rPr lang="en-US" sz="2949" dirty="0">
                <a:solidFill>
                  <a:srgbClr val="7ED957"/>
                </a:solidFill>
                <a:latin typeface="Gaegu"/>
              </a:rPr>
              <a:t>, </a:t>
            </a:r>
            <a:r>
              <a:rPr lang="en-US" sz="2949" dirty="0" err="1">
                <a:solidFill>
                  <a:srgbClr val="7ED957"/>
                </a:solidFill>
                <a:latin typeface="Gaegu"/>
              </a:rPr>
              <a:t>ξεκούρ</a:t>
            </a:r>
            <a:r>
              <a:rPr lang="en-US" sz="2949" dirty="0">
                <a:solidFill>
                  <a:srgbClr val="7ED957"/>
                </a:solidFill>
                <a:latin typeface="Gaegu"/>
              </a:rPr>
              <a:t>αστο για τον εκπαιδευόμενο, ύπαρξη φιλικού χαρακτήρα avatar</a:t>
            </a:r>
          </a:p>
          <a:p>
            <a:pPr marL="636904" lvl="1" indent="-318452" algn="l">
              <a:lnSpc>
                <a:spcPts val="3333"/>
              </a:lnSpc>
              <a:buFont typeface="Arial"/>
              <a:buChar char="•"/>
            </a:pPr>
            <a:r>
              <a:rPr lang="en-US" sz="2949" dirty="0" err="1">
                <a:solidFill>
                  <a:srgbClr val="EA4B4B"/>
                </a:solidFill>
                <a:latin typeface="Gaegu"/>
              </a:rPr>
              <a:t>Εμφάνιση</a:t>
            </a:r>
            <a:r>
              <a:rPr lang="en-US" sz="2949" dirty="0">
                <a:solidFill>
                  <a:srgbClr val="EA4B4B"/>
                </a:solidFill>
                <a:latin typeface="Gaegu"/>
              </a:rPr>
              <a:t> </a:t>
            </a:r>
            <a:r>
              <a:rPr lang="en-GB" sz="2949" dirty="0">
                <a:solidFill>
                  <a:srgbClr val="EA4B4B"/>
                </a:solidFill>
                <a:latin typeface="Gaegu"/>
              </a:rPr>
              <a:t>a</a:t>
            </a:r>
            <a:r>
              <a:rPr lang="en-US" sz="2949" dirty="0" err="1">
                <a:solidFill>
                  <a:srgbClr val="EA4B4B"/>
                </a:solidFill>
                <a:latin typeface="Gaegu"/>
              </a:rPr>
              <a:t>vatar</a:t>
            </a:r>
            <a:r>
              <a:rPr lang="en-US" sz="2949" dirty="0">
                <a:solidFill>
                  <a:srgbClr val="EA4B4B"/>
                </a:solidFill>
                <a:latin typeface="Gaegu"/>
              </a:rPr>
              <a:t> </a:t>
            </a:r>
            <a:r>
              <a:rPr lang="el-GR" sz="2949" dirty="0">
                <a:solidFill>
                  <a:srgbClr val="EA4B4B"/>
                </a:solidFill>
                <a:latin typeface="Gaegu"/>
              </a:rPr>
              <a:t>και </a:t>
            </a:r>
            <a:r>
              <a:rPr lang="en-US" sz="2949" dirty="0" err="1">
                <a:solidFill>
                  <a:srgbClr val="EA4B4B"/>
                </a:solidFill>
                <a:latin typeface="Gaegu"/>
              </a:rPr>
              <a:t>άλλων</a:t>
            </a:r>
            <a:r>
              <a:rPr lang="en-US" sz="2949" dirty="0">
                <a:solidFill>
                  <a:srgbClr val="EA4B4B"/>
                </a:solidFill>
                <a:latin typeface="Gaegu"/>
              </a:rPr>
              <a:t> χαρα</a:t>
            </a:r>
            <a:r>
              <a:rPr lang="en-US" sz="2949" dirty="0" err="1">
                <a:solidFill>
                  <a:srgbClr val="EA4B4B"/>
                </a:solidFill>
                <a:latin typeface="Gaegu"/>
              </a:rPr>
              <a:t>κτήρων</a:t>
            </a:r>
            <a:endParaRPr lang="en-US" sz="2949" dirty="0">
              <a:solidFill>
                <a:srgbClr val="EA4B4B"/>
              </a:solidFill>
              <a:latin typeface="Gaegu"/>
            </a:endParaRPr>
          </a:p>
        </p:txBody>
      </p:sp>
      <p:sp>
        <p:nvSpPr>
          <p:cNvPr id="7" name="TextBox 7"/>
          <p:cNvSpPr txBox="1"/>
          <p:nvPr/>
        </p:nvSpPr>
        <p:spPr>
          <a:xfrm>
            <a:off x="832311" y="528002"/>
            <a:ext cx="4181049" cy="797560"/>
          </a:xfrm>
          <a:prstGeom prst="rect">
            <a:avLst/>
          </a:prstGeom>
        </p:spPr>
        <p:txBody>
          <a:bodyPr lIns="0" tIns="0" rIns="0" bIns="0" rtlCol="0" anchor="t">
            <a:spAutoFit/>
          </a:bodyPr>
          <a:lstStyle/>
          <a:p>
            <a:pPr marL="0" lvl="0" indent="0">
              <a:lnSpc>
                <a:spcPts val="6440"/>
              </a:lnSpc>
              <a:spcBef>
                <a:spcPct val="0"/>
              </a:spcBef>
            </a:pPr>
            <a:r>
              <a:rPr lang="en-US" sz="4600">
                <a:solidFill>
                  <a:srgbClr val="000000"/>
                </a:solidFill>
                <a:latin typeface="Gochi Hand"/>
              </a:rPr>
              <a:t>Αποτελέσματα</a:t>
            </a:r>
            <a:r>
              <a:rPr lang="en-US" sz="4600">
                <a:solidFill>
                  <a:srgbClr val="0CC0DF"/>
                </a:solidFill>
                <a:latin typeface="Gochi Hand"/>
              </a:rPr>
              <a:t> </a:t>
            </a:r>
          </a:p>
        </p:txBody>
      </p:sp>
      <p:sp>
        <p:nvSpPr>
          <p:cNvPr id="8" name="TextBox 8"/>
          <p:cNvSpPr txBox="1"/>
          <p:nvPr/>
        </p:nvSpPr>
        <p:spPr>
          <a:xfrm>
            <a:off x="5324565" y="450532"/>
            <a:ext cx="6404555" cy="816610"/>
          </a:xfrm>
          <a:prstGeom prst="rect">
            <a:avLst/>
          </a:prstGeom>
        </p:spPr>
        <p:txBody>
          <a:bodyPr lIns="0" tIns="0" rIns="0" bIns="0" rtlCol="0" anchor="t">
            <a:spAutoFit/>
          </a:bodyPr>
          <a:lstStyle/>
          <a:p>
            <a:pPr marL="0" lvl="0" indent="0">
              <a:lnSpc>
                <a:spcPts val="6440"/>
              </a:lnSpc>
              <a:spcBef>
                <a:spcPct val="0"/>
              </a:spcBef>
            </a:pPr>
            <a:r>
              <a:rPr lang="en-US" sz="4600">
                <a:solidFill>
                  <a:srgbClr val="0CC0DF"/>
                </a:solidFill>
                <a:latin typeface="AC Collage"/>
              </a:rPr>
              <a:t>2ο Ερευνητικό Ερώτημα</a:t>
            </a:r>
          </a:p>
        </p:txBody>
      </p:sp>
      <p:sp>
        <p:nvSpPr>
          <p:cNvPr id="9" name="TextBox 9"/>
          <p:cNvSpPr txBox="1"/>
          <p:nvPr/>
        </p:nvSpPr>
        <p:spPr>
          <a:xfrm>
            <a:off x="2922835" y="3531279"/>
            <a:ext cx="10393487" cy="912065"/>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Τμημ</a:t>
            </a:r>
            <a:r>
              <a:rPr lang="en-US" sz="2951" dirty="0">
                <a:solidFill>
                  <a:srgbClr val="7ED957"/>
                </a:solidFill>
                <a:latin typeface="Gaegu"/>
              </a:rPr>
              <a:t>ατική παρουσίαση γνωστικού αντικειμένου</a:t>
            </a:r>
          </a:p>
          <a:p>
            <a:pPr marL="637256" lvl="1" indent="-318628" algn="l">
              <a:lnSpc>
                <a:spcPts val="3335"/>
              </a:lnSpc>
              <a:buFont typeface="Arial"/>
              <a:buChar char="•"/>
            </a:pPr>
            <a:r>
              <a:rPr lang="en-US" sz="2951" dirty="0">
                <a:solidFill>
                  <a:srgbClr val="EA4B4B"/>
                </a:solidFill>
                <a:latin typeface="Gaegu"/>
              </a:rPr>
              <a:t>Κα</a:t>
            </a:r>
            <a:r>
              <a:rPr lang="en-US" sz="2951" dirty="0" err="1">
                <a:solidFill>
                  <a:srgbClr val="EA4B4B"/>
                </a:solidFill>
                <a:latin typeface="Gaegu"/>
              </a:rPr>
              <a:t>λύτερη</a:t>
            </a:r>
            <a:r>
              <a:rPr lang="en-US" sz="2951" dirty="0">
                <a:solidFill>
                  <a:srgbClr val="EA4B4B"/>
                </a:solidFill>
                <a:latin typeface="Gaegu"/>
              </a:rPr>
              <a:t> κα</a:t>
            </a:r>
            <a:r>
              <a:rPr lang="en-US" sz="2951" dirty="0" err="1">
                <a:solidFill>
                  <a:srgbClr val="EA4B4B"/>
                </a:solidFill>
                <a:latin typeface="Gaegu"/>
              </a:rPr>
              <a:t>τάτμηση</a:t>
            </a:r>
            <a:r>
              <a:rPr lang="en-US" sz="2951" dirty="0">
                <a:solidFill>
                  <a:srgbClr val="EA4B4B"/>
                </a:solidFill>
                <a:latin typeface="Gaegu"/>
              </a:rPr>
              <a:t> </a:t>
            </a:r>
            <a:r>
              <a:rPr lang="en-US" sz="2951" dirty="0" err="1">
                <a:solidFill>
                  <a:srgbClr val="EA4B4B"/>
                </a:solidFill>
                <a:latin typeface="Gaegu"/>
              </a:rPr>
              <a:t>κειμένου</a:t>
            </a:r>
            <a:r>
              <a:rPr lang="en-US" sz="2951" dirty="0">
                <a:solidFill>
                  <a:srgbClr val="EA4B4B"/>
                </a:solidFill>
                <a:latin typeface="Gaegu"/>
              </a:rPr>
              <a:t> </a:t>
            </a:r>
            <a:r>
              <a:rPr lang="en-US" sz="2951" dirty="0" err="1">
                <a:solidFill>
                  <a:srgbClr val="EA4B4B"/>
                </a:solidFill>
                <a:latin typeface="Gaegu"/>
              </a:rPr>
              <a:t>δι</a:t>
            </a:r>
            <a:r>
              <a:rPr lang="en-US" sz="2951" dirty="0">
                <a:solidFill>
                  <a:srgbClr val="EA4B4B"/>
                </a:solidFill>
                <a:latin typeface="Gaegu"/>
              </a:rPr>
              <a:t>αφανειών</a:t>
            </a:r>
          </a:p>
        </p:txBody>
      </p:sp>
      <p:sp>
        <p:nvSpPr>
          <p:cNvPr id="10" name="TextBox 10"/>
          <p:cNvSpPr txBox="1"/>
          <p:nvPr/>
        </p:nvSpPr>
        <p:spPr>
          <a:xfrm>
            <a:off x="556086" y="4951503"/>
            <a:ext cx="12307743" cy="1331165"/>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Συνδυ</a:t>
            </a:r>
            <a:r>
              <a:rPr lang="en-US" sz="2951" dirty="0">
                <a:solidFill>
                  <a:srgbClr val="7ED957"/>
                </a:solidFill>
                <a:latin typeface="Gaegu"/>
              </a:rPr>
              <a:t>ασμός κειμένου &amp; εικόνας, στοιχεία αφήγησης, διασκεδαστική &amp; διαδραστική ανάγνωση, χρήση β’προσώπου</a:t>
            </a:r>
          </a:p>
          <a:p>
            <a:pPr marL="637256" lvl="1" indent="-318628" algn="l">
              <a:lnSpc>
                <a:spcPts val="3335"/>
              </a:lnSpc>
              <a:buFont typeface="Arial"/>
              <a:buChar char="•"/>
            </a:pPr>
            <a:r>
              <a:rPr lang="en-US" sz="2951" dirty="0" err="1">
                <a:solidFill>
                  <a:srgbClr val="EA4B4B"/>
                </a:solidFill>
                <a:latin typeface="Gaegu"/>
              </a:rPr>
              <a:t>Χρήση</a:t>
            </a:r>
            <a:r>
              <a:rPr lang="en-US" sz="2951" dirty="0">
                <a:solidFill>
                  <a:srgbClr val="EA4B4B"/>
                </a:solidFill>
                <a:latin typeface="Gaegu"/>
              </a:rPr>
              <a:t> β’π</a:t>
            </a:r>
            <a:r>
              <a:rPr lang="en-US" sz="2951" dirty="0" err="1">
                <a:solidFill>
                  <a:srgbClr val="EA4B4B"/>
                </a:solidFill>
                <a:latin typeface="Gaegu"/>
              </a:rPr>
              <a:t>ληθυντικού</a:t>
            </a:r>
            <a:r>
              <a:rPr lang="en-US" sz="2951" dirty="0">
                <a:solidFill>
                  <a:srgbClr val="EA4B4B"/>
                </a:solidFill>
                <a:latin typeface="Gaegu"/>
              </a:rPr>
              <a:t> π</a:t>
            </a:r>
            <a:r>
              <a:rPr lang="en-US" sz="2951" dirty="0" err="1">
                <a:solidFill>
                  <a:srgbClr val="EA4B4B"/>
                </a:solidFill>
                <a:latin typeface="Gaegu"/>
              </a:rPr>
              <a:t>ροσώ</a:t>
            </a:r>
            <a:r>
              <a:rPr lang="en-US" sz="2951" dirty="0">
                <a:solidFill>
                  <a:srgbClr val="EA4B4B"/>
                </a:solidFill>
                <a:latin typeface="Gaegu"/>
              </a:rPr>
              <a:t>που</a:t>
            </a:r>
          </a:p>
        </p:txBody>
      </p:sp>
      <p:sp>
        <p:nvSpPr>
          <p:cNvPr id="11" name="TextBox 11"/>
          <p:cNvSpPr txBox="1"/>
          <p:nvPr/>
        </p:nvSpPr>
        <p:spPr>
          <a:xfrm>
            <a:off x="2243860" y="7019531"/>
            <a:ext cx="12708281" cy="2169365"/>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Πρωτότυ</a:t>
            </a:r>
            <a:r>
              <a:rPr lang="en-US" sz="2951" dirty="0">
                <a:solidFill>
                  <a:srgbClr val="7ED957"/>
                </a:solidFill>
                <a:latin typeface="Gaegu"/>
              </a:rPr>
              <a:t>πη θεματολογία, χρήση βίντεο &amp; δραστηριοτήτων, επιστημονική αρτιότητα, σαφήνεια</a:t>
            </a:r>
          </a:p>
          <a:p>
            <a:pPr marL="637256" lvl="1" indent="-318628" algn="l">
              <a:lnSpc>
                <a:spcPts val="3335"/>
              </a:lnSpc>
              <a:buFont typeface="Arial"/>
              <a:buChar char="•"/>
            </a:pPr>
            <a:r>
              <a:rPr lang="en-US" sz="2951" dirty="0" err="1">
                <a:solidFill>
                  <a:srgbClr val="EA4B4B"/>
                </a:solidFill>
                <a:latin typeface="Gaegu"/>
              </a:rPr>
              <a:t>Δρ</a:t>
            </a:r>
            <a:r>
              <a:rPr lang="en-US" sz="2951" dirty="0">
                <a:solidFill>
                  <a:srgbClr val="EA4B4B"/>
                </a:solidFill>
                <a:latin typeface="Gaegu"/>
              </a:rPr>
              <a:t>αστηριότητες επικοινωνίας μεταξύ εκπαιδευομένων </a:t>
            </a:r>
            <a:r>
              <a:rPr lang="el-GR" sz="2951" dirty="0">
                <a:solidFill>
                  <a:srgbClr val="EA4B4B"/>
                </a:solidFill>
                <a:latin typeface="Gaegu"/>
              </a:rPr>
              <a:t>και</a:t>
            </a:r>
            <a:r>
              <a:rPr lang="en-US" sz="2951" dirty="0">
                <a:solidFill>
                  <a:srgbClr val="EA4B4B"/>
                </a:solidFill>
                <a:latin typeface="Gaegu"/>
              </a:rPr>
              <a:t> μεταξύ εκπαιδευομένων &amp; εκπαιδευτή</a:t>
            </a:r>
            <a:r>
              <a:rPr lang="el-GR" sz="2951" dirty="0">
                <a:solidFill>
                  <a:srgbClr val="EA4B4B"/>
                </a:solidFill>
                <a:latin typeface="Gaegu"/>
              </a:rPr>
              <a:t>,</a:t>
            </a:r>
            <a:r>
              <a:rPr lang="en-US" sz="2951" dirty="0">
                <a:solidFill>
                  <a:srgbClr val="EA4B4B"/>
                </a:solidFill>
                <a:latin typeface="Gaegu"/>
              </a:rPr>
              <a:t> εικονίδια πλοήγησης και όχι μόνο κατάδειξης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400000">
            <a:off x="130530" y="-130530"/>
            <a:ext cx="14134312" cy="14395372"/>
          </a:xfrm>
          <a:custGeom>
            <a:avLst/>
            <a:gdLst/>
            <a:ahLst/>
            <a:cxnLst/>
            <a:rect l="l" t="t" r="r" b="b"/>
            <a:pathLst>
              <a:path w="14134312" h="14395372">
                <a:moveTo>
                  <a:pt x="0" y="0"/>
                </a:moveTo>
                <a:lnTo>
                  <a:pt x="14134312" y="0"/>
                </a:lnTo>
                <a:lnTo>
                  <a:pt x="14134312" y="14395372"/>
                </a:lnTo>
                <a:lnTo>
                  <a:pt x="0" y="14395372"/>
                </a:lnTo>
                <a:lnTo>
                  <a:pt x="0" y="0"/>
                </a:lnTo>
                <a:close/>
              </a:path>
            </a:pathLst>
          </a:custGeom>
          <a:blipFill>
            <a:blip r:embed="rId3"/>
            <a:stretch>
              <a:fillRect l="-3392" r="-3392"/>
            </a:stretch>
          </a:blipFill>
        </p:spPr>
      </p:sp>
      <p:sp>
        <p:nvSpPr>
          <p:cNvPr id="4" name="Freeform 4"/>
          <p:cNvSpPr/>
          <p:nvPr/>
        </p:nvSpPr>
        <p:spPr>
          <a:xfrm>
            <a:off x="15024249" y="2197201"/>
            <a:ext cx="1782233" cy="1854078"/>
          </a:xfrm>
          <a:custGeom>
            <a:avLst/>
            <a:gdLst/>
            <a:ahLst/>
            <a:cxnLst/>
            <a:rect l="l" t="t" r="r" b="b"/>
            <a:pathLst>
              <a:path w="1782233" h="1854078">
                <a:moveTo>
                  <a:pt x="0" y="0"/>
                </a:moveTo>
                <a:lnTo>
                  <a:pt x="1782232" y="0"/>
                </a:lnTo>
                <a:lnTo>
                  <a:pt x="1782232" y="1854078"/>
                </a:lnTo>
                <a:lnTo>
                  <a:pt x="0" y="1854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920152" y="5143500"/>
            <a:ext cx="1772658" cy="1510042"/>
          </a:xfrm>
          <a:custGeom>
            <a:avLst/>
            <a:gdLst/>
            <a:ahLst/>
            <a:cxnLst/>
            <a:rect l="l" t="t" r="r" b="b"/>
            <a:pathLst>
              <a:path w="1772658" h="1510042">
                <a:moveTo>
                  <a:pt x="0" y="0"/>
                </a:moveTo>
                <a:lnTo>
                  <a:pt x="1772658" y="0"/>
                </a:lnTo>
                <a:lnTo>
                  <a:pt x="1772658" y="1510042"/>
                </a:lnTo>
                <a:lnTo>
                  <a:pt x="0" y="151004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743144" y="3076615"/>
            <a:ext cx="12184008" cy="2539157"/>
          </a:xfrm>
          <a:prstGeom prst="rect">
            <a:avLst/>
          </a:prstGeom>
        </p:spPr>
        <p:txBody>
          <a:bodyPr lIns="0" tIns="0" rIns="0" bIns="0" rtlCol="0" anchor="t">
            <a:spAutoFit/>
          </a:bodyPr>
          <a:lstStyle/>
          <a:p>
            <a:pPr marL="636906" lvl="1" indent="-318453">
              <a:lnSpc>
                <a:spcPts val="3333"/>
              </a:lnSpc>
              <a:buFont typeface="Arial"/>
              <a:buChar char="•"/>
            </a:pPr>
            <a:r>
              <a:rPr lang="en-US" sz="2950" dirty="0" err="1">
                <a:solidFill>
                  <a:srgbClr val="7ED957"/>
                </a:solidFill>
                <a:latin typeface="Gaegu"/>
              </a:rPr>
              <a:t>Ανάγνωση</a:t>
            </a:r>
            <a:r>
              <a:rPr lang="en-US" sz="2950" dirty="0">
                <a:solidFill>
                  <a:srgbClr val="7ED957"/>
                </a:solidFill>
                <a:latin typeface="Gaegu"/>
              </a:rPr>
              <a:t> βιβ</a:t>
            </a:r>
            <a:r>
              <a:rPr lang="en-US" sz="2950" dirty="0" err="1">
                <a:solidFill>
                  <a:srgbClr val="7ED957"/>
                </a:solidFill>
                <a:latin typeface="Gaegu"/>
              </a:rPr>
              <a:t>λίων</a:t>
            </a:r>
            <a:r>
              <a:rPr lang="en-US" sz="2950" dirty="0">
                <a:solidFill>
                  <a:srgbClr val="7ED957"/>
                </a:solidFill>
                <a:latin typeface="Gaegu"/>
              </a:rPr>
              <a:t> </a:t>
            </a:r>
            <a:r>
              <a:rPr lang="en-US" sz="2950" dirty="0" err="1">
                <a:solidFill>
                  <a:srgbClr val="7ED957"/>
                </a:solidFill>
                <a:latin typeface="Gaegu"/>
              </a:rPr>
              <a:t>στην</a:t>
            </a:r>
            <a:r>
              <a:rPr lang="en-US" sz="2950" dirty="0">
                <a:solidFill>
                  <a:srgbClr val="7ED957"/>
                </a:solidFill>
                <a:latin typeface="Gaegu"/>
              </a:rPr>
              <a:t> </a:t>
            </a:r>
            <a:r>
              <a:rPr lang="en-US" sz="2950" dirty="0" err="1">
                <a:solidFill>
                  <a:srgbClr val="7ED957"/>
                </a:solidFill>
                <a:latin typeface="Gaegu"/>
              </a:rPr>
              <a:t>τάξη</a:t>
            </a:r>
            <a:r>
              <a:rPr lang="en-US" sz="2950" dirty="0">
                <a:solidFill>
                  <a:srgbClr val="7ED957"/>
                </a:solidFill>
                <a:latin typeface="Gaegu"/>
              </a:rPr>
              <a:t>, ανα</a:t>
            </a:r>
            <a:r>
              <a:rPr lang="en-US" sz="2950" dirty="0" err="1">
                <a:solidFill>
                  <a:srgbClr val="7ED957"/>
                </a:solidFill>
                <a:latin typeface="Gaegu"/>
              </a:rPr>
              <a:t>γνωστική</a:t>
            </a:r>
            <a:r>
              <a:rPr lang="en-US" sz="2950" dirty="0">
                <a:solidFill>
                  <a:srgbClr val="7ED957"/>
                </a:solidFill>
                <a:latin typeface="Gaegu"/>
              </a:rPr>
              <a:t> απ</a:t>
            </a:r>
            <a:r>
              <a:rPr lang="en-US" sz="2950" dirty="0" err="1">
                <a:solidFill>
                  <a:srgbClr val="7ED957"/>
                </a:solidFill>
                <a:latin typeface="Gaegu"/>
              </a:rPr>
              <a:t>όλ</a:t>
            </a:r>
            <a:r>
              <a:rPr lang="en-US" sz="2950" dirty="0">
                <a:solidFill>
                  <a:srgbClr val="7ED957"/>
                </a:solidFill>
                <a:latin typeface="Gaegu"/>
              </a:rPr>
              <a:t>αυση, ευχάριστη δραστηριότητα, όχι μόνο ανάγνωση βιβλίων στις διακοπές </a:t>
            </a:r>
          </a:p>
          <a:p>
            <a:pPr marL="636906" lvl="1" indent="-318453">
              <a:lnSpc>
                <a:spcPts val="3333"/>
              </a:lnSpc>
              <a:buFont typeface="Arial"/>
              <a:buChar char="•"/>
            </a:pPr>
            <a:r>
              <a:rPr lang="en-US" sz="2950" dirty="0">
                <a:solidFill>
                  <a:srgbClr val="EA4B4B"/>
                </a:solidFill>
                <a:latin typeface="Gaegu"/>
              </a:rPr>
              <a:t>Σπ</a:t>
            </a:r>
            <a:r>
              <a:rPr lang="en-US" sz="2950" dirty="0" err="1">
                <a:solidFill>
                  <a:srgbClr val="EA4B4B"/>
                </a:solidFill>
                <a:latin typeface="Gaegu"/>
              </a:rPr>
              <a:t>άνι</a:t>
            </a:r>
            <a:r>
              <a:rPr lang="en-US" sz="2950" dirty="0">
                <a:solidFill>
                  <a:srgbClr val="EA4B4B"/>
                </a:solidFill>
                <a:latin typeface="Gaegu"/>
              </a:rPr>
              <a:t>α ανάγνωση στην τάξη, σπάνιες αναγνωστικές προτάσεις στους μαθητές, όχι ιδιαίτερη αναγνωστική απόλαυση</a:t>
            </a:r>
          </a:p>
          <a:p>
            <a:pPr>
              <a:lnSpc>
                <a:spcPts val="3333"/>
              </a:lnSpc>
            </a:pPr>
            <a:endParaRPr lang="en-US" sz="2950" dirty="0">
              <a:solidFill>
                <a:srgbClr val="EA4B4B"/>
              </a:solidFill>
              <a:latin typeface="Gaegu"/>
            </a:endParaRPr>
          </a:p>
          <a:p>
            <a:pPr algn="l">
              <a:lnSpc>
                <a:spcPts val="3333"/>
              </a:lnSpc>
            </a:pPr>
            <a:endParaRPr lang="en-US" sz="2950" dirty="0">
              <a:solidFill>
                <a:srgbClr val="EA4B4B"/>
              </a:solidFill>
              <a:latin typeface="Gaegu"/>
            </a:endParaRPr>
          </a:p>
        </p:txBody>
      </p:sp>
      <p:sp>
        <p:nvSpPr>
          <p:cNvPr id="7" name="TextBox 7"/>
          <p:cNvSpPr txBox="1"/>
          <p:nvPr/>
        </p:nvSpPr>
        <p:spPr>
          <a:xfrm>
            <a:off x="832311" y="528002"/>
            <a:ext cx="4181049" cy="797560"/>
          </a:xfrm>
          <a:prstGeom prst="rect">
            <a:avLst/>
          </a:prstGeom>
        </p:spPr>
        <p:txBody>
          <a:bodyPr lIns="0" tIns="0" rIns="0" bIns="0" rtlCol="0" anchor="t">
            <a:spAutoFit/>
          </a:bodyPr>
          <a:lstStyle/>
          <a:p>
            <a:pPr marL="0" lvl="0" indent="0">
              <a:lnSpc>
                <a:spcPts val="6440"/>
              </a:lnSpc>
              <a:spcBef>
                <a:spcPct val="0"/>
              </a:spcBef>
            </a:pPr>
            <a:r>
              <a:rPr lang="en-US" sz="4600">
                <a:solidFill>
                  <a:srgbClr val="000000"/>
                </a:solidFill>
                <a:latin typeface="Gochi Hand"/>
              </a:rPr>
              <a:t>Αποτελέσματα</a:t>
            </a:r>
            <a:r>
              <a:rPr lang="en-US" sz="4600">
                <a:solidFill>
                  <a:srgbClr val="0CC0DF"/>
                </a:solidFill>
                <a:latin typeface="Gochi Hand"/>
              </a:rPr>
              <a:t> </a:t>
            </a:r>
          </a:p>
        </p:txBody>
      </p:sp>
      <p:sp>
        <p:nvSpPr>
          <p:cNvPr id="8" name="TextBox 8"/>
          <p:cNvSpPr txBox="1"/>
          <p:nvPr/>
        </p:nvSpPr>
        <p:spPr>
          <a:xfrm>
            <a:off x="5324565" y="450532"/>
            <a:ext cx="6404555" cy="1626235"/>
          </a:xfrm>
          <a:prstGeom prst="rect">
            <a:avLst/>
          </a:prstGeom>
        </p:spPr>
        <p:txBody>
          <a:bodyPr lIns="0" tIns="0" rIns="0" bIns="0" rtlCol="0" anchor="t">
            <a:spAutoFit/>
          </a:bodyPr>
          <a:lstStyle/>
          <a:p>
            <a:pPr>
              <a:lnSpc>
                <a:spcPts val="6440"/>
              </a:lnSpc>
            </a:pPr>
            <a:r>
              <a:rPr lang="en-US" sz="4600">
                <a:solidFill>
                  <a:srgbClr val="FDC93B"/>
                </a:solidFill>
                <a:latin typeface="AC Collage"/>
              </a:rPr>
              <a:t>3ο Ερευνητικό Ερώτημα </a:t>
            </a:r>
          </a:p>
          <a:p>
            <a:pPr marL="0" lvl="0" indent="0">
              <a:lnSpc>
                <a:spcPts val="6440"/>
              </a:lnSpc>
              <a:spcBef>
                <a:spcPct val="0"/>
              </a:spcBef>
            </a:pPr>
            <a:endParaRPr lang="en-US" sz="4600">
              <a:solidFill>
                <a:srgbClr val="FDC93B"/>
              </a:solidFill>
              <a:latin typeface="AC Collage"/>
            </a:endParaRPr>
          </a:p>
        </p:txBody>
      </p:sp>
      <p:sp>
        <p:nvSpPr>
          <p:cNvPr id="9" name="TextBox 9"/>
          <p:cNvSpPr txBox="1"/>
          <p:nvPr/>
        </p:nvSpPr>
        <p:spPr>
          <a:xfrm>
            <a:off x="717575" y="5898521"/>
            <a:ext cx="13340889" cy="1269578"/>
          </a:xfrm>
          <a:prstGeom prst="rect">
            <a:avLst/>
          </a:prstGeom>
        </p:spPr>
        <p:txBody>
          <a:bodyPr wrap="square" lIns="0" tIns="0" rIns="0" bIns="0" rtlCol="0" anchor="t">
            <a:spAutoFit/>
          </a:bodyPr>
          <a:lstStyle/>
          <a:p>
            <a:pPr marL="637256" lvl="1" indent="-318628">
              <a:lnSpc>
                <a:spcPts val="3335"/>
              </a:lnSpc>
              <a:buFont typeface="Arial"/>
              <a:buChar char="•"/>
            </a:pPr>
            <a:r>
              <a:rPr lang="el-GR" sz="2951" dirty="0">
                <a:solidFill>
                  <a:srgbClr val="7ED957"/>
                </a:solidFill>
                <a:latin typeface="Gaegu"/>
              </a:rPr>
              <a:t>Η</a:t>
            </a:r>
            <a:r>
              <a:rPr lang="en-US" sz="2951" dirty="0">
                <a:solidFill>
                  <a:srgbClr val="7ED957"/>
                </a:solidFill>
                <a:latin typeface="Gaegu"/>
              </a:rPr>
              <a:t> </a:t>
            </a:r>
            <a:r>
              <a:rPr lang="en-US" sz="2951" dirty="0" err="1">
                <a:solidFill>
                  <a:srgbClr val="7ED957"/>
                </a:solidFill>
                <a:latin typeface="Gaegu"/>
              </a:rPr>
              <a:t>γλώσσ</a:t>
            </a:r>
            <a:r>
              <a:rPr lang="en-US" sz="2951" dirty="0">
                <a:solidFill>
                  <a:srgbClr val="7ED957"/>
                </a:solidFill>
                <a:latin typeface="Gaegu"/>
              </a:rPr>
              <a:t>α λειτουργεί ως εργαλείο έκφρασης συναισθηματικών καταστάσεων, παρατήρηση γλωσσικών εκφράσεων</a:t>
            </a:r>
            <a:r>
              <a:rPr lang="el-GR" sz="2951" dirty="0">
                <a:solidFill>
                  <a:srgbClr val="7ED957"/>
                </a:solidFill>
                <a:latin typeface="Gaegu"/>
              </a:rPr>
              <a:t> συγγραφέα και ηρώων</a:t>
            </a:r>
            <a:r>
              <a:rPr lang="en-US" sz="2951" dirty="0">
                <a:solidFill>
                  <a:srgbClr val="7ED957"/>
                </a:solidFill>
                <a:latin typeface="Gaegu"/>
              </a:rPr>
              <a:t> </a:t>
            </a:r>
          </a:p>
          <a:p>
            <a:pPr marL="637256" lvl="1" indent="-318628" algn="l">
              <a:lnSpc>
                <a:spcPts val="3335"/>
              </a:lnSpc>
              <a:buFont typeface="Arial"/>
              <a:buChar char="•"/>
            </a:pPr>
            <a:r>
              <a:rPr lang="en-US" sz="2951" dirty="0" err="1">
                <a:solidFill>
                  <a:srgbClr val="EA4B4B"/>
                </a:solidFill>
                <a:latin typeface="Gaegu"/>
              </a:rPr>
              <a:t>Γι</a:t>
            </a:r>
            <a:r>
              <a:rPr lang="en-US" sz="2951" dirty="0">
                <a:solidFill>
                  <a:srgbClr val="EA4B4B"/>
                </a:solidFill>
                <a:latin typeface="Gaegu"/>
              </a:rPr>
              <a:t>α να συμβεί </a:t>
            </a:r>
            <a:r>
              <a:rPr lang="el-GR" sz="2951" dirty="0">
                <a:solidFill>
                  <a:srgbClr val="EA4B4B"/>
                </a:solidFill>
                <a:latin typeface="Gaegu"/>
              </a:rPr>
              <a:t>η παρατήρηση </a:t>
            </a:r>
            <a:r>
              <a:rPr lang="en-US" sz="2951" dirty="0">
                <a:solidFill>
                  <a:srgbClr val="EA4B4B"/>
                </a:solidFill>
                <a:latin typeface="Gaegu"/>
              </a:rPr>
              <a:t>π</a:t>
            </a:r>
            <a:r>
              <a:rPr lang="en-US" sz="2951" dirty="0" err="1">
                <a:solidFill>
                  <a:srgbClr val="EA4B4B"/>
                </a:solidFill>
                <a:latin typeface="Gaegu"/>
              </a:rPr>
              <a:t>ρέ</a:t>
            </a:r>
            <a:r>
              <a:rPr lang="en-US" sz="2951" dirty="0">
                <a:solidFill>
                  <a:srgbClr val="EA4B4B"/>
                </a:solidFill>
                <a:latin typeface="Gaegu"/>
              </a:rPr>
              <a:t>πει να έχει προχωρήσει η ανάγνωση</a:t>
            </a:r>
          </a:p>
        </p:txBody>
      </p:sp>
      <p:sp>
        <p:nvSpPr>
          <p:cNvPr id="10" name="TextBox 10"/>
          <p:cNvSpPr txBox="1"/>
          <p:nvPr/>
        </p:nvSpPr>
        <p:spPr>
          <a:xfrm>
            <a:off x="1743144" y="8140062"/>
            <a:ext cx="11289752" cy="846386"/>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Αντίληψη</a:t>
            </a:r>
            <a:r>
              <a:rPr lang="en-US" sz="2951" dirty="0">
                <a:solidFill>
                  <a:srgbClr val="7ED957"/>
                </a:solidFill>
                <a:latin typeface="Gaegu"/>
              </a:rPr>
              <a:t> </a:t>
            </a:r>
            <a:r>
              <a:rPr lang="el-GR" sz="2951" dirty="0">
                <a:solidFill>
                  <a:srgbClr val="7ED957"/>
                </a:solidFill>
                <a:latin typeface="Gaegu"/>
              </a:rPr>
              <a:t>του </a:t>
            </a:r>
            <a:r>
              <a:rPr lang="en-US" sz="2951" dirty="0" err="1">
                <a:solidFill>
                  <a:srgbClr val="7ED957"/>
                </a:solidFill>
                <a:latin typeface="Gaegu"/>
              </a:rPr>
              <a:t>ρόλου</a:t>
            </a:r>
            <a:r>
              <a:rPr lang="el-GR" sz="2951" dirty="0">
                <a:solidFill>
                  <a:srgbClr val="7ED957"/>
                </a:solidFill>
                <a:latin typeface="Gaegu"/>
              </a:rPr>
              <a:t> της</a:t>
            </a:r>
            <a:r>
              <a:rPr lang="en-US" sz="2951" dirty="0">
                <a:solidFill>
                  <a:srgbClr val="7ED957"/>
                </a:solidFill>
                <a:latin typeface="Gaegu"/>
              </a:rPr>
              <a:t> φα</a:t>
            </a:r>
            <a:r>
              <a:rPr lang="en-US" sz="2951" dirty="0" err="1">
                <a:solidFill>
                  <a:srgbClr val="7ED957"/>
                </a:solidFill>
                <a:latin typeface="Gaegu"/>
              </a:rPr>
              <a:t>ντ</a:t>
            </a:r>
            <a:r>
              <a:rPr lang="en-US" sz="2951" dirty="0">
                <a:solidFill>
                  <a:srgbClr val="7ED957"/>
                </a:solidFill>
                <a:latin typeface="Gaegu"/>
              </a:rPr>
              <a:t>ασίας μέσα σε ένα βιβλίο </a:t>
            </a:r>
          </a:p>
          <a:p>
            <a:pPr marL="637256" lvl="1" indent="-318628" algn="l">
              <a:lnSpc>
                <a:spcPts val="3335"/>
              </a:lnSpc>
              <a:buFont typeface="Arial"/>
              <a:buChar char="•"/>
            </a:pPr>
            <a:r>
              <a:rPr lang="en-US" sz="2951" dirty="0" err="1">
                <a:solidFill>
                  <a:srgbClr val="EA4B4B"/>
                </a:solidFill>
                <a:latin typeface="Gaegu"/>
              </a:rPr>
              <a:t>Μειωμένη</a:t>
            </a:r>
            <a:r>
              <a:rPr lang="en-US" sz="2951" dirty="0">
                <a:solidFill>
                  <a:srgbClr val="EA4B4B"/>
                </a:solidFill>
                <a:latin typeface="Gaegu"/>
              </a:rPr>
              <a:t> α</a:t>
            </a:r>
            <a:r>
              <a:rPr lang="en-US" sz="2951" dirty="0" err="1">
                <a:solidFill>
                  <a:srgbClr val="EA4B4B"/>
                </a:solidFill>
                <a:latin typeface="Gaegu"/>
              </a:rPr>
              <a:t>ντίληψη</a:t>
            </a:r>
            <a:r>
              <a:rPr lang="en-US" sz="2951" dirty="0">
                <a:solidFill>
                  <a:srgbClr val="EA4B4B"/>
                </a:solidFill>
                <a:latin typeface="Gaegu"/>
              </a:rPr>
              <a:t> </a:t>
            </a:r>
            <a:r>
              <a:rPr lang="el-GR" sz="2951" dirty="0">
                <a:solidFill>
                  <a:srgbClr val="EA4B4B"/>
                </a:solidFill>
                <a:latin typeface="Gaegu"/>
              </a:rPr>
              <a:t>των κανόνων δόμησης της</a:t>
            </a:r>
            <a:r>
              <a:rPr lang="en-US" sz="2951" dirty="0">
                <a:solidFill>
                  <a:srgbClr val="EA4B4B"/>
                </a:solidFill>
                <a:latin typeface="Gaegu"/>
              </a:rPr>
              <a:t> φα</a:t>
            </a:r>
            <a:r>
              <a:rPr lang="en-US" sz="2951" dirty="0" err="1">
                <a:solidFill>
                  <a:srgbClr val="EA4B4B"/>
                </a:solidFill>
                <a:latin typeface="Gaegu"/>
              </a:rPr>
              <a:t>ντ</a:t>
            </a:r>
            <a:r>
              <a:rPr lang="en-US" sz="2951" dirty="0">
                <a:solidFill>
                  <a:srgbClr val="EA4B4B"/>
                </a:solidFill>
                <a:latin typeface="Gaegu"/>
              </a:rPr>
              <a:t>ασία</a:t>
            </a:r>
            <a:r>
              <a:rPr lang="el-GR" sz="2951" dirty="0">
                <a:solidFill>
                  <a:srgbClr val="EA4B4B"/>
                </a:solidFill>
                <a:latin typeface="Gaegu"/>
              </a:rPr>
              <a:t>ς</a:t>
            </a:r>
            <a:endParaRPr lang="en-US" sz="2951" dirty="0">
              <a:solidFill>
                <a:srgbClr val="EA4B4B"/>
              </a:solidFill>
              <a:latin typeface="Gaegu"/>
            </a:endParaRPr>
          </a:p>
        </p:txBody>
      </p:sp>
      <p:sp>
        <p:nvSpPr>
          <p:cNvPr id="11" name="TextBox 11"/>
          <p:cNvSpPr txBox="1"/>
          <p:nvPr/>
        </p:nvSpPr>
        <p:spPr>
          <a:xfrm>
            <a:off x="832311" y="1648930"/>
            <a:ext cx="10378919" cy="912065"/>
          </a:xfrm>
          <a:prstGeom prst="rect">
            <a:avLst/>
          </a:prstGeom>
        </p:spPr>
        <p:txBody>
          <a:bodyPr lIns="0" tIns="0" rIns="0" bIns="0" rtlCol="0" anchor="t">
            <a:spAutoFit/>
          </a:bodyPr>
          <a:lstStyle/>
          <a:p>
            <a:pPr marL="637256" lvl="1" indent="-318628">
              <a:lnSpc>
                <a:spcPts val="3335"/>
              </a:lnSpc>
              <a:buFont typeface="Arial"/>
              <a:buChar char="•"/>
            </a:pPr>
            <a:r>
              <a:rPr lang="en-US" sz="2951">
                <a:solidFill>
                  <a:srgbClr val="7ED957"/>
                </a:solidFill>
                <a:latin typeface="Gaegu"/>
              </a:rPr>
              <a:t>Ανάγνωση 1-2 βιβλίων το μήνα</a:t>
            </a:r>
          </a:p>
          <a:p>
            <a:pPr marL="637256" lvl="1" indent="-318628" algn="l">
              <a:lnSpc>
                <a:spcPts val="3335"/>
              </a:lnSpc>
              <a:buFont typeface="Arial"/>
              <a:buChar char="•"/>
            </a:pPr>
            <a:r>
              <a:rPr lang="en-US" sz="2951">
                <a:solidFill>
                  <a:srgbClr val="EA4B4B"/>
                </a:solidFill>
                <a:latin typeface="Gaegu"/>
              </a:rPr>
              <a:t>Ανάγνωση 1-2 βιβλίων το χρόνο</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400000">
            <a:off x="302691" y="-302691"/>
            <a:ext cx="14134312" cy="14739693"/>
          </a:xfrm>
          <a:custGeom>
            <a:avLst/>
            <a:gdLst/>
            <a:ahLst/>
            <a:cxnLst/>
            <a:rect l="l" t="t" r="r" b="b"/>
            <a:pathLst>
              <a:path w="14134312" h="14739693">
                <a:moveTo>
                  <a:pt x="0" y="0"/>
                </a:moveTo>
                <a:lnTo>
                  <a:pt x="14134312" y="0"/>
                </a:lnTo>
                <a:lnTo>
                  <a:pt x="14134312" y="14739694"/>
                </a:lnTo>
                <a:lnTo>
                  <a:pt x="0" y="14739694"/>
                </a:lnTo>
                <a:lnTo>
                  <a:pt x="0" y="0"/>
                </a:lnTo>
                <a:close/>
              </a:path>
            </a:pathLst>
          </a:custGeom>
          <a:blipFill>
            <a:blip r:embed="rId3"/>
            <a:stretch>
              <a:fillRect l="-4670" r="-4670"/>
            </a:stretch>
          </a:blipFill>
        </p:spPr>
      </p:sp>
      <p:sp>
        <p:nvSpPr>
          <p:cNvPr id="4" name="Freeform 4"/>
          <p:cNvSpPr/>
          <p:nvPr/>
        </p:nvSpPr>
        <p:spPr>
          <a:xfrm>
            <a:off x="15065622" y="2054296"/>
            <a:ext cx="1936550" cy="2014617"/>
          </a:xfrm>
          <a:custGeom>
            <a:avLst/>
            <a:gdLst/>
            <a:ahLst/>
            <a:cxnLst/>
            <a:rect l="l" t="t" r="r" b="b"/>
            <a:pathLst>
              <a:path w="1936550" h="2014617">
                <a:moveTo>
                  <a:pt x="0" y="0"/>
                </a:moveTo>
                <a:lnTo>
                  <a:pt x="1936550" y="0"/>
                </a:lnTo>
                <a:lnTo>
                  <a:pt x="1936550" y="2014616"/>
                </a:lnTo>
                <a:lnTo>
                  <a:pt x="0" y="2014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707072" y="5310593"/>
            <a:ext cx="1954066" cy="1664575"/>
          </a:xfrm>
          <a:custGeom>
            <a:avLst/>
            <a:gdLst/>
            <a:ahLst/>
            <a:cxnLst/>
            <a:rect l="l" t="t" r="r" b="b"/>
            <a:pathLst>
              <a:path w="1954066" h="1664575">
                <a:moveTo>
                  <a:pt x="0" y="0"/>
                </a:moveTo>
                <a:lnTo>
                  <a:pt x="1954066" y="0"/>
                </a:lnTo>
                <a:lnTo>
                  <a:pt x="1954066" y="1664575"/>
                </a:lnTo>
                <a:lnTo>
                  <a:pt x="0" y="1664575"/>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363316" y="3156862"/>
            <a:ext cx="13057841" cy="912051"/>
          </a:xfrm>
          <a:prstGeom prst="rect">
            <a:avLst/>
          </a:prstGeom>
        </p:spPr>
        <p:txBody>
          <a:bodyPr lIns="0" tIns="0" rIns="0" bIns="0" rtlCol="0" anchor="t">
            <a:spAutoFit/>
          </a:bodyPr>
          <a:lstStyle/>
          <a:p>
            <a:pPr marL="636906" lvl="1" indent="-318453">
              <a:lnSpc>
                <a:spcPts val="3333"/>
              </a:lnSpc>
              <a:buFont typeface="Arial"/>
              <a:buChar char="•"/>
            </a:pPr>
            <a:r>
              <a:rPr lang="en-US" sz="2950">
                <a:solidFill>
                  <a:srgbClr val="7ED957"/>
                </a:solidFill>
                <a:latin typeface="Gaegu"/>
              </a:rPr>
              <a:t>Καλή σχέση με παιχνίδια λέξεων, ομαδικά, θεατρικά, επιτραπέζια</a:t>
            </a:r>
          </a:p>
          <a:p>
            <a:pPr marL="636906" lvl="1" indent="-318453" algn="l">
              <a:lnSpc>
                <a:spcPts val="3333"/>
              </a:lnSpc>
              <a:buFont typeface="Arial"/>
              <a:buChar char="•"/>
            </a:pPr>
            <a:r>
              <a:rPr lang="en-US" sz="2950">
                <a:solidFill>
                  <a:srgbClr val="EA4B4B"/>
                </a:solidFill>
                <a:latin typeface="Gaegu"/>
              </a:rPr>
              <a:t>Πιο τυπική ή ουδέτερη σχέση με τα επιτραπέζια </a:t>
            </a:r>
          </a:p>
        </p:txBody>
      </p:sp>
      <p:sp>
        <p:nvSpPr>
          <p:cNvPr id="7" name="TextBox 7"/>
          <p:cNvSpPr txBox="1"/>
          <p:nvPr/>
        </p:nvSpPr>
        <p:spPr>
          <a:xfrm>
            <a:off x="832311" y="528002"/>
            <a:ext cx="4181049" cy="797560"/>
          </a:xfrm>
          <a:prstGeom prst="rect">
            <a:avLst/>
          </a:prstGeom>
        </p:spPr>
        <p:txBody>
          <a:bodyPr lIns="0" tIns="0" rIns="0" bIns="0" rtlCol="0" anchor="t">
            <a:spAutoFit/>
          </a:bodyPr>
          <a:lstStyle/>
          <a:p>
            <a:pPr marL="0" lvl="0" indent="0">
              <a:lnSpc>
                <a:spcPts val="6440"/>
              </a:lnSpc>
              <a:spcBef>
                <a:spcPct val="0"/>
              </a:spcBef>
            </a:pPr>
            <a:r>
              <a:rPr lang="en-US" sz="4600">
                <a:solidFill>
                  <a:srgbClr val="000000"/>
                </a:solidFill>
                <a:latin typeface="Gochi Hand"/>
              </a:rPr>
              <a:t>Αποτελέσματα</a:t>
            </a:r>
            <a:r>
              <a:rPr lang="en-US" sz="4600">
                <a:solidFill>
                  <a:srgbClr val="0CC0DF"/>
                </a:solidFill>
                <a:latin typeface="Gochi Hand"/>
              </a:rPr>
              <a:t> </a:t>
            </a:r>
          </a:p>
        </p:txBody>
      </p:sp>
      <p:sp>
        <p:nvSpPr>
          <p:cNvPr id="8" name="TextBox 8"/>
          <p:cNvSpPr txBox="1"/>
          <p:nvPr/>
        </p:nvSpPr>
        <p:spPr>
          <a:xfrm>
            <a:off x="5324565" y="450532"/>
            <a:ext cx="6404555" cy="1626235"/>
          </a:xfrm>
          <a:prstGeom prst="rect">
            <a:avLst/>
          </a:prstGeom>
        </p:spPr>
        <p:txBody>
          <a:bodyPr lIns="0" tIns="0" rIns="0" bIns="0" rtlCol="0" anchor="t">
            <a:spAutoFit/>
          </a:bodyPr>
          <a:lstStyle/>
          <a:p>
            <a:pPr>
              <a:lnSpc>
                <a:spcPts val="6440"/>
              </a:lnSpc>
            </a:pPr>
            <a:r>
              <a:rPr lang="en-US" sz="4600">
                <a:solidFill>
                  <a:srgbClr val="0CC0DF"/>
                </a:solidFill>
                <a:latin typeface="AC Collage"/>
              </a:rPr>
              <a:t>4ο Ερευνητικό Ερώτημα </a:t>
            </a:r>
          </a:p>
          <a:p>
            <a:pPr marL="0" lvl="0" indent="0">
              <a:lnSpc>
                <a:spcPts val="6440"/>
              </a:lnSpc>
              <a:spcBef>
                <a:spcPct val="0"/>
              </a:spcBef>
            </a:pPr>
            <a:endParaRPr lang="en-US" sz="4600">
              <a:solidFill>
                <a:srgbClr val="0CC0DF"/>
              </a:solidFill>
              <a:latin typeface="AC Collage"/>
            </a:endParaRPr>
          </a:p>
        </p:txBody>
      </p:sp>
      <p:sp>
        <p:nvSpPr>
          <p:cNvPr id="9" name="TextBox 9"/>
          <p:cNvSpPr txBox="1"/>
          <p:nvPr/>
        </p:nvSpPr>
        <p:spPr>
          <a:xfrm>
            <a:off x="398904" y="4663655"/>
            <a:ext cx="12843527" cy="912065"/>
          </a:xfrm>
          <a:prstGeom prst="rect">
            <a:avLst/>
          </a:prstGeom>
        </p:spPr>
        <p:txBody>
          <a:bodyPr lIns="0" tIns="0" rIns="0" bIns="0" rtlCol="0" anchor="t">
            <a:spAutoFit/>
          </a:bodyPr>
          <a:lstStyle/>
          <a:p>
            <a:pPr marL="637256" lvl="1" indent="-318628">
              <a:lnSpc>
                <a:spcPts val="3335"/>
              </a:lnSpc>
              <a:buFont typeface="Arial"/>
              <a:buChar char="•"/>
            </a:pPr>
            <a:r>
              <a:rPr lang="en-US" sz="2951" dirty="0">
                <a:solidFill>
                  <a:srgbClr val="7ED957"/>
                </a:solidFill>
                <a:latin typeface="Gaegu"/>
              </a:rPr>
              <a:t>Κατα</a:t>
            </a:r>
            <a:r>
              <a:rPr lang="en-US" sz="2951" dirty="0" err="1">
                <a:solidFill>
                  <a:srgbClr val="7ED957"/>
                </a:solidFill>
                <a:latin typeface="Gaegu"/>
              </a:rPr>
              <a:t>νόηση</a:t>
            </a:r>
            <a:r>
              <a:rPr lang="en-US" sz="2951" dirty="0">
                <a:solidFill>
                  <a:srgbClr val="7ED957"/>
                </a:solidFill>
                <a:latin typeface="Gaegu"/>
              </a:rPr>
              <a:t> πλα</a:t>
            </a:r>
            <a:r>
              <a:rPr lang="en-US" sz="2951" dirty="0" err="1">
                <a:solidFill>
                  <a:srgbClr val="7ED957"/>
                </a:solidFill>
                <a:latin typeface="Gaegu"/>
              </a:rPr>
              <a:t>ισίου</a:t>
            </a:r>
            <a:r>
              <a:rPr lang="en-US" sz="2951" dirty="0">
                <a:solidFill>
                  <a:srgbClr val="7ED957"/>
                </a:solidFill>
                <a:latin typeface="Gaegu"/>
              </a:rPr>
              <a:t> κα</a:t>
            </a:r>
            <a:r>
              <a:rPr lang="en-US" sz="2951" dirty="0" err="1">
                <a:solidFill>
                  <a:srgbClr val="7ED957"/>
                </a:solidFill>
                <a:latin typeface="Gaegu"/>
              </a:rPr>
              <a:t>νόνων</a:t>
            </a:r>
            <a:r>
              <a:rPr lang="en-US" sz="2951" dirty="0">
                <a:solidFill>
                  <a:srgbClr val="7ED957"/>
                </a:solidFill>
                <a:latin typeface="Gaegu"/>
              </a:rPr>
              <a:t> </a:t>
            </a:r>
            <a:r>
              <a:rPr lang="en-US" sz="2951" dirty="0" err="1">
                <a:solidFill>
                  <a:srgbClr val="7ED957"/>
                </a:solidFill>
                <a:latin typeface="Gaegu"/>
              </a:rPr>
              <a:t>ομ</a:t>
            </a:r>
            <a:r>
              <a:rPr lang="en-US" sz="2951" dirty="0">
                <a:solidFill>
                  <a:srgbClr val="7ED957"/>
                </a:solidFill>
                <a:latin typeface="Gaegu"/>
              </a:rPr>
              <a:t>αδικού ή θεατρικού παιχνιδιού </a:t>
            </a:r>
          </a:p>
          <a:p>
            <a:pPr marL="637256" lvl="1" indent="-318628" algn="l">
              <a:lnSpc>
                <a:spcPts val="3335"/>
              </a:lnSpc>
              <a:buFont typeface="Arial"/>
              <a:buChar char="•"/>
            </a:pPr>
            <a:r>
              <a:rPr lang="en-US" sz="2951" dirty="0" err="1">
                <a:solidFill>
                  <a:srgbClr val="EA4B4B"/>
                </a:solidFill>
                <a:latin typeface="Gaegu"/>
              </a:rPr>
              <a:t>Δυσκολί</a:t>
            </a:r>
            <a:r>
              <a:rPr lang="en-US" sz="2951" dirty="0">
                <a:solidFill>
                  <a:srgbClr val="EA4B4B"/>
                </a:solidFill>
                <a:latin typeface="Gaegu"/>
              </a:rPr>
              <a:t>α κατανόησης δομής &amp; κανόνων επιτραπέζιου παιχνιδιού</a:t>
            </a:r>
          </a:p>
        </p:txBody>
      </p:sp>
      <p:sp>
        <p:nvSpPr>
          <p:cNvPr id="10" name="TextBox 10"/>
          <p:cNvSpPr txBox="1"/>
          <p:nvPr/>
        </p:nvSpPr>
        <p:spPr>
          <a:xfrm>
            <a:off x="1202581" y="6076223"/>
            <a:ext cx="13057841" cy="1269578"/>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Ωφέλει</a:t>
            </a:r>
            <a:r>
              <a:rPr lang="en-US" sz="2951" dirty="0">
                <a:solidFill>
                  <a:srgbClr val="7ED957"/>
                </a:solidFill>
                <a:latin typeface="Gaegu"/>
              </a:rPr>
              <a:t>α προγράμματος φιλαναγνωστικών παιγνιωδών δραστηριοτήτων </a:t>
            </a:r>
          </a:p>
          <a:p>
            <a:pPr marL="637256" lvl="1" indent="-318628" algn="l">
              <a:lnSpc>
                <a:spcPts val="3335"/>
              </a:lnSpc>
              <a:buFont typeface="Arial"/>
              <a:buChar char="•"/>
            </a:pPr>
            <a:r>
              <a:rPr lang="en-US" sz="2951" dirty="0" err="1">
                <a:solidFill>
                  <a:srgbClr val="EA4B4B"/>
                </a:solidFill>
                <a:latin typeface="Gaegu"/>
              </a:rPr>
              <a:t>Σκε</a:t>
            </a:r>
            <a:r>
              <a:rPr lang="en-US" sz="2951" dirty="0">
                <a:solidFill>
                  <a:srgbClr val="EA4B4B"/>
                </a:solidFill>
                <a:latin typeface="Gaegu"/>
              </a:rPr>
              <a:t>πτικιστική αντιμετώπιση παιχνιδιού</a:t>
            </a:r>
            <a:r>
              <a:rPr lang="el-GR" sz="2951" dirty="0">
                <a:solidFill>
                  <a:srgbClr val="EA4B4B"/>
                </a:solidFill>
                <a:latin typeface="Gaegu"/>
              </a:rPr>
              <a:t>,</a:t>
            </a:r>
            <a:r>
              <a:rPr lang="en-US" sz="2951" dirty="0">
                <a:solidFill>
                  <a:srgbClr val="EA4B4B"/>
                </a:solidFill>
                <a:latin typeface="Gaegu"/>
              </a:rPr>
              <a:t> </a:t>
            </a:r>
            <a:r>
              <a:rPr lang="el-GR" sz="2951" dirty="0" err="1">
                <a:solidFill>
                  <a:srgbClr val="EA4B4B"/>
                </a:solidFill>
                <a:latin typeface="Gaegu"/>
              </a:rPr>
              <a:t>φό</a:t>
            </a:r>
            <a:r>
              <a:rPr lang="en-US" sz="2951" dirty="0">
                <a:solidFill>
                  <a:srgbClr val="EA4B4B"/>
                </a:solidFill>
                <a:latin typeface="Gaegu"/>
              </a:rPr>
              <a:t>β</a:t>
            </a:r>
            <a:r>
              <a:rPr lang="en-US" sz="2951" dirty="0" err="1">
                <a:solidFill>
                  <a:srgbClr val="EA4B4B"/>
                </a:solidFill>
                <a:latin typeface="Gaegu"/>
              </a:rPr>
              <a:t>ος</a:t>
            </a:r>
            <a:r>
              <a:rPr lang="en-US" sz="2951" dirty="0">
                <a:solidFill>
                  <a:srgbClr val="EA4B4B"/>
                </a:solidFill>
                <a:latin typeface="Gaegu"/>
              </a:rPr>
              <a:t> αφαίρεσης ενδιαφέροντος από βιβλίο</a:t>
            </a:r>
            <a:r>
              <a:rPr lang="el-GR" sz="2951" dirty="0">
                <a:solidFill>
                  <a:srgbClr val="EA4B4B"/>
                </a:solidFill>
                <a:latin typeface="Gaegu"/>
              </a:rPr>
              <a:t> ή άλλο διδακτικό αντικείμενο</a:t>
            </a:r>
            <a:endParaRPr lang="en-US" sz="2951" dirty="0">
              <a:solidFill>
                <a:srgbClr val="EA4B4B"/>
              </a:solidFill>
              <a:latin typeface="Gaegu"/>
            </a:endParaRPr>
          </a:p>
        </p:txBody>
      </p:sp>
      <p:sp>
        <p:nvSpPr>
          <p:cNvPr id="11" name="TextBox 11"/>
          <p:cNvSpPr txBox="1"/>
          <p:nvPr/>
        </p:nvSpPr>
        <p:spPr>
          <a:xfrm>
            <a:off x="398904" y="1444697"/>
            <a:ext cx="11716896" cy="1269578"/>
          </a:xfrm>
          <a:prstGeom prst="rect">
            <a:avLst/>
          </a:prstGeom>
        </p:spPr>
        <p:txBody>
          <a:bodyPr wrap="square"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Ελάχιστοι</a:t>
            </a:r>
            <a:r>
              <a:rPr lang="en-US" sz="2951" dirty="0">
                <a:solidFill>
                  <a:srgbClr val="7ED957"/>
                </a:solidFill>
                <a:latin typeface="Gaegu"/>
              </a:rPr>
              <a:t> πα</a:t>
            </a:r>
            <a:r>
              <a:rPr lang="en-US" sz="2951" dirty="0" err="1">
                <a:solidFill>
                  <a:srgbClr val="7ED957"/>
                </a:solidFill>
                <a:latin typeface="Gaegu"/>
              </a:rPr>
              <a:t>ίζουν</a:t>
            </a:r>
            <a:r>
              <a:rPr lang="en-US" sz="2951" dirty="0">
                <a:solidFill>
                  <a:srgbClr val="7ED957"/>
                </a:solidFill>
                <a:latin typeface="Gaegu"/>
              </a:rPr>
              <a:t> και </a:t>
            </a:r>
            <a:r>
              <a:rPr lang="en-US" sz="2951" dirty="0" err="1">
                <a:solidFill>
                  <a:srgbClr val="7ED957"/>
                </a:solidFill>
                <a:latin typeface="Gaegu"/>
              </a:rPr>
              <a:t>με</a:t>
            </a:r>
            <a:r>
              <a:rPr lang="en-US" sz="2951" dirty="0">
                <a:solidFill>
                  <a:srgbClr val="7ED957"/>
                </a:solidFill>
                <a:latin typeface="Gaegu"/>
              </a:rPr>
              <a:t> </a:t>
            </a:r>
            <a:r>
              <a:rPr lang="en-US" sz="2951" dirty="0" err="1">
                <a:solidFill>
                  <a:srgbClr val="7ED957"/>
                </a:solidFill>
                <a:latin typeface="Gaegu"/>
              </a:rPr>
              <a:t>μικρούς</a:t>
            </a:r>
            <a:r>
              <a:rPr lang="en-US" sz="2951" dirty="0">
                <a:solidFill>
                  <a:srgbClr val="7ED957"/>
                </a:solidFill>
                <a:latin typeface="Gaegu"/>
              </a:rPr>
              <a:t> και </a:t>
            </a:r>
            <a:r>
              <a:rPr lang="en-US" sz="2951" dirty="0" err="1">
                <a:solidFill>
                  <a:srgbClr val="7ED957"/>
                </a:solidFill>
                <a:latin typeface="Gaegu"/>
              </a:rPr>
              <a:t>με</a:t>
            </a:r>
            <a:r>
              <a:rPr lang="en-US" sz="2951" dirty="0">
                <a:solidFill>
                  <a:srgbClr val="7ED957"/>
                </a:solidFill>
                <a:latin typeface="Gaegu"/>
              </a:rPr>
              <a:t> </a:t>
            </a:r>
            <a:r>
              <a:rPr lang="en-US" sz="2951" dirty="0" err="1">
                <a:solidFill>
                  <a:srgbClr val="7ED957"/>
                </a:solidFill>
                <a:latin typeface="Gaegu"/>
              </a:rPr>
              <a:t>μεγάλους</a:t>
            </a:r>
            <a:endParaRPr lang="en-US" sz="2951" dirty="0">
              <a:solidFill>
                <a:srgbClr val="7ED957"/>
              </a:solidFill>
              <a:latin typeface="Gaegu"/>
            </a:endParaRPr>
          </a:p>
          <a:p>
            <a:pPr marL="637256" lvl="1" indent="-318628" algn="l">
              <a:lnSpc>
                <a:spcPts val="3335"/>
              </a:lnSpc>
              <a:buFont typeface="Arial"/>
              <a:buChar char="•"/>
            </a:pPr>
            <a:r>
              <a:rPr lang="el-GR" sz="2951" dirty="0">
                <a:solidFill>
                  <a:srgbClr val="EA4B4B"/>
                </a:solidFill>
                <a:latin typeface="Gaegu"/>
              </a:rPr>
              <a:t>Ο</a:t>
            </a:r>
            <a:r>
              <a:rPr lang="en-US" sz="2951" dirty="0">
                <a:solidFill>
                  <a:srgbClr val="EA4B4B"/>
                </a:solidFill>
                <a:latin typeface="Gaegu"/>
              </a:rPr>
              <a:t>ι π</a:t>
            </a:r>
            <a:r>
              <a:rPr lang="en-US" sz="2951" dirty="0" err="1">
                <a:solidFill>
                  <a:srgbClr val="EA4B4B"/>
                </a:solidFill>
                <a:latin typeface="Gaegu"/>
              </a:rPr>
              <a:t>ερισσότεροι</a:t>
            </a:r>
            <a:r>
              <a:rPr lang="en-US" sz="2951" dirty="0">
                <a:solidFill>
                  <a:srgbClr val="EA4B4B"/>
                </a:solidFill>
                <a:latin typeface="Gaegu"/>
              </a:rPr>
              <a:t> πα</a:t>
            </a:r>
            <a:r>
              <a:rPr lang="en-US" sz="2951" dirty="0" err="1">
                <a:solidFill>
                  <a:srgbClr val="EA4B4B"/>
                </a:solidFill>
                <a:latin typeface="Gaegu"/>
              </a:rPr>
              <a:t>ίζουν</a:t>
            </a:r>
            <a:r>
              <a:rPr lang="en-US" sz="2951" dirty="0">
                <a:solidFill>
                  <a:srgbClr val="EA4B4B"/>
                </a:solidFill>
                <a:latin typeface="Gaegu"/>
              </a:rPr>
              <a:t> πα</a:t>
            </a:r>
            <a:r>
              <a:rPr lang="en-US" sz="2951" dirty="0" err="1">
                <a:solidFill>
                  <a:srgbClr val="EA4B4B"/>
                </a:solidFill>
                <a:latin typeface="Gaegu"/>
              </a:rPr>
              <a:t>ιχνίδι</a:t>
            </a:r>
            <a:r>
              <a:rPr lang="en-US" sz="2951" dirty="0">
                <a:solidFill>
                  <a:srgbClr val="EA4B4B"/>
                </a:solidFill>
                <a:latin typeface="Gaegu"/>
              </a:rPr>
              <a:t>α μόνο με μαθητέ</a:t>
            </a:r>
            <a:r>
              <a:rPr lang="el-GR" sz="2951" dirty="0">
                <a:solidFill>
                  <a:srgbClr val="EA4B4B"/>
                </a:solidFill>
                <a:latin typeface="Gaegu"/>
              </a:rPr>
              <a:t>ς</a:t>
            </a:r>
            <a:r>
              <a:rPr lang="en-US" sz="2951" dirty="0">
                <a:solidFill>
                  <a:srgbClr val="EA4B4B"/>
                </a:solidFill>
                <a:latin typeface="Gaegu"/>
              </a:rPr>
              <a:t> ή </a:t>
            </a:r>
            <a:r>
              <a:rPr lang="en-US" sz="2951" dirty="0" err="1">
                <a:solidFill>
                  <a:srgbClr val="EA4B4B"/>
                </a:solidFill>
                <a:latin typeface="Gaegu"/>
              </a:rPr>
              <a:t>με</a:t>
            </a:r>
            <a:r>
              <a:rPr lang="en-US" sz="2951" dirty="0">
                <a:solidFill>
                  <a:srgbClr val="EA4B4B"/>
                </a:solidFill>
                <a:latin typeface="Gaegu"/>
              </a:rPr>
              <a:t> πα</a:t>
            </a:r>
            <a:r>
              <a:rPr lang="en-US" sz="2951" dirty="0" err="1">
                <a:solidFill>
                  <a:srgbClr val="EA4B4B"/>
                </a:solidFill>
                <a:latin typeface="Gaegu"/>
              </a:rPr>
              <a:t>ιδιά</a:t>
            </a:r>
            <a:r>
              <a:rPr lang="en-US" sz="2951" dirty="0">
                <a:solidFill>
                  <a:srgbClr val="EA4B4B"/>
                </a:solidFill>
                <a:latin typeface="Gaegu"/>
              </a:rPr>
              <a:t> και μα</a:t>
            </a:r>
            <a:r>
              <a:rPr lang="en-US" sz="2951" dirty="0" err="1">
                <a:solidFill>
                  <a:srgbClr val="EA4B4B"/>
                </a:solidFill>
                <a:latin typeface="Gaegu"/>
              </a:rPr>
              <a:t>θητές</a:t>
            </a:r>
            <a:endParaRPr lang="en-US" sz="2951" dirty="0">
              <a:solidFill>
                <a:srgbClr val="EA4B4B"/>
              </a:solidFill>
              <a:latin typeface="Gaegu"/>
            </a:endParaRPr>
          </a:p>
        </p:txBody>
      </p:sp>
      <p:sp>
        <p:nvSpPr>
          <p:cNvPr id="12" name="TextBox 12"/>
          <p:cNvSpPr txBox="1"/>
          <p:nvPr/>
        </p:nvSpPr>
        <p:spPr>
          <a:xfrm>
            <a:off x="398904" y="8117440"/>
            <a:ext cx="13245366" cy="1750265"/>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Συμμετοχή</a:t>
            </a:r>
            <a:r>
              <a:rPr lang="en-US" sz="2951" dirty="0">
                <a:solidFill>
                  <a:srgbClr val="7ED957"/>
                </a:solidFill>
                <a:latin typeface="Gaegu"/>
              </a:rPr>
              <a:t> </a:t>
            </a:r>
            <a:r>
              <a:rPr lang="en-US" sz="2951" dirty="0" err="1">
                <a:solidFill>
                  <a:srgbClr val="7ED957"/>
                </a:solidFill>
                <a:latin typeface="Gaegu"/>
              </a:rPr>
              <a:t>σε</a:t>
            </a:r>
            <a:r>
              <a:rPr lang="en-US" sz="2951" dirty="0">
                <a:solidFill>
                  <a:srgbClr val="7ED957"/>
                </a:solidFill>
                <a:latin typeface="Gaegu"/>
              </a:rPr>
              <a:t> </a:t>
            </a:r>
            <a:r>
              <a:rPr lang="en-US" sz="2951" dirty="0" err="1">
                <a:solidFill>
                  <a:srgbClr val="7ED957"/>
                </a:solidFill>
                <a:latin typeface="Gaegu"/>
              </a:rPr>
              <a:t>θε</a:t>
            </a:r>
            <a:r>
              <a:rPr lang="en-US" sz="2951" dirty="0">
                <a:solidFill>
                  <a:srgbClr val="7ED957"/>
                </a:solidFill>
                <a:latin typeface="Gaegu"/>
              </a:rPr>
              <a:t>ατρικό ή ομαδικό παιχνίδι -&gt; θετικά αποτελέσματα στην καλλιέργεια φιλαναγνωσίας</a:t>
            </a:r>
          </a:p>
          <a:p>
            <a:pPr marL="637256" lvl="1" indent="-318628" algn="l">
              <a:lnSpc>
                <a:spcPts val="3335"/>
              </a:lnSpc>
              <a:buFont typeface="Arial"/>
              <a:buChar char="•"/>
            </a:pPr>
            <a:r>
              <a:rPr lang="en-US" sz="2951" dirty="0" err="1">
                <a:solidFill>
                  <a:srgbClr val="EA4B4B"/>
                </a:solidFill>
                <a:latin typeface="Gaegu"/>
              </a:rPr>
              <a:t>Αν</a:t>
            </a:r>
            <a:r>
              <a:rPr lang="en-US" sz="2951" dirty="0">
                <a:solidFill>
                  <a:srgbClr val="EA4B4B"/>
                </a:solidFill>
                <a:latin typeface="Gaegu"/>
              </a:rPr>
              <a:t>ασφάλεια στο σχεδιασμό παραλλαγών επιτραπέζιων παιχνιδιών βασισμένων στην ιστορία </a:t>
            </a:r>
            <a:r>
              <a:rPr lang="el-GR" sz="2951" dirty="0">
                <a:solidFill>
                  <a:srgbClr val="EA4B4B"/>
                </a:solidFill>
                <a:latin typeface="Gaegu"/>
              </a:rPr>
              <a:t>του </a:t>
            </a:r>
            <a:r>
              <a:rPr lang="en-US" sz="2951" dirty="0">
                <a:solidFill>
                  <a:srgbClr val="EA4B4B"/>
                </a:solidFill>
                <a:latin typeface="Gaegu"/>
              </a:rPr>
              <a:t>βιβ</a:t>
            </a:r>
            <a:r>
              <a:rPr lang="en-US" sz="2951" dirty="0" err="1">
                <a:solidFill>
                  <a:srgbClr val="EA4B4B"/>
                </a:solidFill>
                <a:latin typeface="Gaegu"/>
              </a:rPr>
              <a:t>λίου</a:t>
            </a:r>
            <a:r>
              <a:rPr lang="en-US" sz="2951" dirty="0">
                <a:solidFill>
                  <a:srgbClr val="EA4B4B"/>
                </a:solidFill>
                <a:latin typeface="Gaegu"/>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400000">
            <a:off x="1129597" y="-1313294"/>
            <a:ext cx="14134312" cy="16393506"/>
          </a:xfrm>
          <a:custGeom>
            <a:avLst/>
            <a:gdLst/>
            <a:ahLst/>
            <a:cxnLst/>
            <a:rect l="l" t="t" r="r" b="b"/>
            <a:pathLst>
              <a:path w="14134312" h="16393506">
                <a:moveTo>
                  <a:pt x="0" y="0"/>
                </a:moveTo>
                <a:lnTo>
                  <a:pt x="14134312" y="0"/>
                </a:lnTo>
                <a:lnTo>
                  <a:pt x="14134312" y="16393506"/>
                </a:lnTo>
                <a:lnTo>
                  <a:pt x="0" y="16393506"/>
                </a:lnTo>
                <a:lnTo>
                  <a:pt x="0" y="0"/>
                </a:lnTo>
                <a:close/>
              </a:path>
            </a:pathLst>
          </a:custGeom>
          <a:blipFill>
            <a:blip r:embed="rId3"/>
            <a:stretch>
              <a:fillRect l="-10804" r="-10804"/>
            </a:stretch>
          </a:blipFill>
        </p:spPr>
      </p:sp>
      <p:sp>
        <p:nvSpPr>
          <p:cNvPr id="4" name="TextBox 4"/>
          <p:cNvSpPr txBox="1"/>
          <p:nvPr/>
        </p:nvSpPr>
        <p:spPr>
          <a:xfrm>
            <a:off x="792518" y="1276116"/>
            <a:ext cx="14659402" cy="8475673"/>
          </a:xfrm>
          <a:prstGeom prst="rect">
            <a:avLst/>
          </a:prstGeom>
        </p:spPr>
        <p:txBody>
          <a:bodyPr lIns="0" tIns="0" rIns="0" bIns="0" rtlCol="0" anchor="t">
            <a:spAutoFit/>
          </a:bodyPr>
          <a:lstStyle/>
          <a:p>
            <a:pPr algn="r">
              <a:lnSpc>
                <a:spcPts val="3164"/>
              </a:lnSpc>
            </a:pPr>
            <a:r>
              <a:rPr lang="en-US" sz="2751" dirty="0" err="1">
                <a:solidFill>
                  <a:srgbClr val="000000"/>
                </a:solidFill>
                <a:latin typeface="Gaegu"/>
              </a:rPr>
              <a:t>Ολοκληρώνοντ</a:t>
            </a:r>
            <a:r>
              <a:rPr lang="en-US" sz="2751" dirty="0">
                <a:solidFill>
                  <a:srgbClr val="000000"/>
                </a:solidFill>
                <a:latin typeface="Gaegu"/>
              </a:rPr>
              <a:t>ας αυτό το μεταπτυχιακό πρόγραμμα, θα ήθελα να ευχαριστήσω τους καθηγητές μου για τη νέα γνώση στην οποία με καθοδήγησαν και έχει ήδη ανοίξει νέους δρόμους στη σκέψη και στην εργασία μου:</a:t>
            </a:r>
          </a:p>
          <a:p>
            <a:pPr algn="r">
              <a:lnSpc>
                <a:spcPts val="3164"/>
              </a:lnSpc>
            </a:pPr>
            <a:r>
              <a:rPr lang="en-US" sz="2751" dirty="0">
                <a:solidFill>
                  <a:srgbClr val="000000"/>
                </a:solidFill>
                <a:latin typeface="Gaegu"/>
              </a:rPr>
              <a:t> </a:t>
            </a:r>
          </a:p>
          <a:p>
            <a:pPr algn="r">
              <a:lnSpc>
                <a:spcPts val="3164"/>
              </a:lnSpc>
            </a:pPr>
            <a:r>
              <a:rPr lang="en-US" sz="2751" dirty="0" err="1">
                <a:solidFill>
                  <a:srgbClr val="000000"/>
                </a:solidFill>
                <a:latin typeface="Gaegu"/>
              </a:rPr>
              <a:t>Tον</a:t>
            </a:r>
            <a:r>
              <a:rPr lang="en-US" sz="2751" dirty="0">
                <a:solidFill>
                  <a:srgbClr val="000000"/>
                </a:solidFill>
                <a:latin typeface="Gaegu"/>
              </a:rPr>
              <a:t> κ. </a:t>
            </a:r>
            <a:r>
              <a:rPr lang="en-US" sz="2751" dirty="0" err="1">
                <a:solidFill>
                  <a:srgbClr val="000000"/>
                </a:solidFill>
                <a:latin typeface="Gaegu"/>
              </a:rPr>
              <a:t>Αν</a:t>
            </a:r>
            <a:r>
              <a:rPr lang="en-US" sz="2751" dirty="0">
                <a:solidFill>
                  <a:srgbClr val="000000"/>
                </a:solidFill>
                <a:latin typeface="Gaegu"/>
              </a:rPr>
              <a:t>αστασιάδη, τον κ. </a:t>
            </a:r>
            <a:r>
              <a:rPr lang="en-US" sz="2751" dirty="0" err="1">
                <a:solidFill>
                  <a:srgbClr val="000000"/>
                </a:solidFill>
                <a:latin typeface="Gaegu"/>
              </a:rPr>
              <a:t>Μουζάκη</a:t>
            </a:r>
            <a:r>
              <a:rPr lang="en-US" sz="2751" dirty="0">
                <a:solidFill>
                  <a:srgbClr val="000000"/>
                </a:solidFill>
                <a:latin typeface="Gaegu"/>
              </a:rPr>
              <a:t> και </a:t>
            </a:r>
            <a:r>
              <a:rPr lang="en-US" sz="2751" dirty="0" err="1">
                <a:solidFill>
                  <a:srgbClr val="000000"/>
                </a:solidFill>
                <a:latin typeface="Gaegu"/>
              </a:rPr>
              <a:t>τον</a:t>
            </a:r>
            <a:r>
              <a:rPr lang="en-US" sz="2751" dirty="0">
                <a:solidFill>
                  <a:srgbClr val="000000"/>
                </a:solidFill>
                <a:latin typeface="Gaegu"/>
              </a:rPr>
              <a:t> κ. Καρβ</a:t>
            </a:r>
            <a:r>
              <a:rPr lang="en-US" sz="2751" dirty="0" err="1">
                <a:solidFill>
                  <a:srgbClr val="000000"/>
                </a:solidFill>
                <a:latin typeface="Gaegu"/>
              </a:rPr>
              <a:t>ούνη</a:t>
            </a:r>
            <a:r>
              <a:rPr lang="en-US" sz="2751" dirty="0">
                <a:solidFill>
                  <a:srgbClr val="000000"/>
                </a:solidFill>
                <a:latin typeface="Gaegu"/>
              </a:rPr>
              <a:t> </a:t>
            </a:r>
            <a:r>
              <a:rPr lang="en-US" sz="2751" dirty="0" err="1">
                <a:solidFill>
                  <a:srgbClr val="000000"/>
                </a:solidFill>
                <a:latin typeface="Gaegu"/>
              </a:rPr>
              <a:t>γι</a:t>
            </a:r>
            <a:r>
              <a:rPr lang="en-US" sz="2751" dirty="0">
                <a:solidFill>
                  <a:srgbClr val="000000"/>
                </a:solidFill>
                <a:latin typeface="Gaegu"/>
              </a:rPr>
              <a:t>α τους νέους κόσμους που μου φανέρωσαν. </a:t>
            </a:r>
          </a:p>
          <a:p>
            <a:pPr algn="r">
              <a:lnSpc>
                <a:spcPts val="3164"/>
              </a:lnSpc>
            </a:pPr>
            <a:r>
              <a:rPr lang="en-US" sz="2751" dirty="0" err="1">
                <a:solidFill>
                  <a:srgbClr val="000000"/>
                </a:solidFill>
                <a:latin typeface="Gaegu"/>
              </a:rPr>
              <a:t>Τον</a:t>
            </a:r>
            <a:r>
              <a:rPr lang="en-US" sz="2751" dirty="0">
                <a:solidFill>
                  <a:srgbClr val="000000"/>
                </a:solidFill>
                <a:latin typeface="Gaegu"/>
              </a:rPr>
              <a:t> κ. </a:t>
            </a:r>
            <a:r>
              <a:rPr lang="en-US" sz="2751" dirty="0" err="1">
                <a:solidFill>
                  <a:srgbClr val="000000"/>
                </a:solidFill>
                <a:latin typeface="Gaegu"/>
              </a:rPr>
              <a:t>Κωτσίδη</a:t>
            </a:r>
            <a:r>
              <a:rPr lang="en-US" sz="2751" dirty="0">
                <a:solidFill>
                  <a:srgbClr val="000000"/>
                </a:solidFill>
                <a:latin typeface="Gaegu"/>
              </a:rPr>
              <a:t> και </a:t>
            </a:r>
            <a:r>
              <a:rPr lang="en-US" sz="2751" dirty="0" err="1">
                <a:solidFill>
                  <a:srgbClr val="000000"/>
                </a:solidFill>
                <a:latin typeface="Gaegu"/>
              </a:rPr>
              <a:t>τον</a:t>
            </a:r>
            <a:r>
              <a:rPr lang="en-US" sz="2751" dirty="0">
                <a:solidFill>
                  <a:srgbClr val="000000"/>
                </a:solidFill>
                <a:latin typeface="Gaegu"/>
              </a:rPr>
              <a:t> κ. </a:t>
            </a:r>
            <a:r>
              <a:rPr lang="en-US" sz="2751" dirty="0" err="1">
                <a:solidFill>
                  <a:srgbClr val="000000"/>
                </a:solidFill>
                <a:latin typeface="Gaegu"/>
              </a:rPr>
              <a:t>Συννεφάκη</a:t>
            </a:r>
            <a:r>
              <a:rPr lang="en-US" sz="2751" dirty="0">
                <a:solidFill>
                  <a:srgbClr val="000000"/>
                </a:solidFill>
                <a:latin typeface="Gaegu"/>
              </a:rPr>
              <a:t> </a:t>
            </a:r>
            <a:r>
              <a:rPr lang="en-US" sz="2751" dirty="0" err="1">
                <a:solidFill>
                  <a:srgbClr val="000000"/>
                </a:solidFill>
                <a:latin typeface="Gaegu"/>
              </a:rPr>
              <a:t>γι</a:t>
            </a:r>
            <a:r>
              <a:rPr lang="en-US" sz="2751" dirty="0">
                <a:solidFill>
                  <a:srgbClr val="000000"/>
                </a:solidFill>
                <a:latin typeface="Gaegu"/>
              </a:rPr>
              <a:t>α την υποστήριξή τους σε κάθε στάδιο της τιτάνιας αυτής προσπάθειας και μακριάς διαδρομής. </a:t>
            </a:r>
          </a:p>
          <a:p>
            <a:pPr algn="r">
              <a:lnSpc>
                <a:spcPts val="3164"/>
              </a:lnSpc>
            </a:pPr>
            <a:r>
              <a:rPr lang="en-US" sz="2751" dirty="0" err="1">
                <a:solidFill>
                  <a:srgbClr val="000000"/>
                </a:solidFill>
                <a:latin typeface="Gaegu"/>
              </a:rPr>
              <a:t>Την</a:t>
            </a:r>
            <a:r>
              <a:rPr lang="en-US" sz="2751" dirty="0">
                <a:solidFill>
                  <a:srgbClr val="000000"/>
                </a:solidFill>
                <a:latin typeface="Gaegu"/>
              </a:rPr>
              <a:t> Κα</a:t>
            </a:r>
            <a:r>
              <a:rPr lang="en-US" sz="2751" dirty="0" err="1">
                <a:solidFill>
                  <a:srgbClr val="000000"/>
                </a:solidFill>
                <a:latin typeface="Gaegu"/>
              </a:rPr>
              <a:t>τερίν</a:t>
            </a:r>
            <a:r>
              <a:rPr lang="en-US" sz="2751" dirty="0">
                <a:solidFill>
                  <a:srgbClr val="000000"/>
                </a:solidFill>
                <a:latin typeface="Gaegu"/>
              </a:rPr>
              <a:t>α Σαλούστρου που με μύησε στις πολλαπλές δυνατότητες της κινούμενης εικόνας, τη Μαρία Πρεντάκη που ήταν ένα σταθερό στήριγμα. </a:t>
            </a:r>
          </a:p>
          <a:p>
            <a:pPr algn="r">
              <a:lnSpc>
                <a:spcPts val="3164"/>
              </a:lnSpc>
            </a:pPr>
            <a:endParaRPr lang="en-US" sz="2751" dirty="0">
              <a:solidFill>
                <a:srgbClr val="000000"/>
              </a:solidFill>
              <a:latin typeface="Gaegu"/>
            </a:endParaRPr>
          </a:p>
          <a:p>
            <a:pPr algn="r">
              <a:lnSpc>
                <a:spcPts val="3164"/>
              </a:lnSpc>
            </a:pPr>
            <a:r>
              <a:rPr lang="en-US" sz="2751" dirty="0" err="1">
                <a:solidFill>
                  <a:srgbClr val="000000"/>
                </a:solidFill>
                <a:latin typeface="Gaegu"/>
              </a:rPr>
              <a:t>Ευχ</a:t>
            </a:r>
            <a:r>
              <a:rPr lang="en-US" sz="2751" dirty="0">
                <a:solidFill>
                  <a:srgbClr val="000000"/>
                </a:solidFill>
                <a:latin typeface="Gaegu"/>
              </a:rPr>
              <a:t>αριστώ ακόμη από καρδιάς:</a:t>
            </a:r>
          </a:p>
          <a:p>
            <a:pPr algn="r">
              <a:lnSpc>
                <a:spcPts val="3164"/>
              </a:lnSpc>
            </a:pPr>
            <a:r>
              <a:rPr lang="en-US" sz="2751" dirty="0" err="1">
                <a:solidFill>
                  <a:srgbClr val="000000"/>
                </a:solidFill>
                <a:latin typeface="Gaegu"/>
              </a:rPr>
              <a:t>Την</a:t>
            </a:r>
            <a:r>
              <a:rPr lang="en-US" sz="2751" dirty="0">
                <a:solidFill>
                  <a:srgbClr val="000000"/>
                </a:solidFill>
                <a:latin typeface="Gaegu"/>
              </a:rPr>
              <a:t> </a:t>
            </a:r>
            <a:r>
              <a:rPr lang="en-US" sz="2751" dirty="0" err="1">
                <a:solidFill>
                  <a:srgbClr val="000000"/>
                </a:solidFill>
                <a:latin typeface="Gaegu"/>
              </a:rPr>
              <a:t>ομάδ</a:t>
            </a:r>
            <a:r>
              <a:rPr lang="en-US" sz="2751" dirty="0">
                <a:solidFill>
                  <a:srgbClr val="000000"/>
                </a:solidFill>
                <a:latin typeface="Gaegu"/>
              </a:rPr>
              <a:t>α «Χανιά-Ρέθυμνο ένα τσιγάρο δρόμος»: Κώστα Γιαννενάκη, Μαρία Κανελλοπούλου, Άλκη Μπακαρό που με στήριξαν τόσο τη δεύτερη χρονιά που ήταν ένα ατέρμονο ταξίδι. </a:t>
            </a:r>
          </a:p>
          <a:p>
            <a:pPr algn="r">
              <a:lnSpc>
                <a:spcPts val="3164"/>
              </a:lnSpc>
            </a:pPr>
            <a:r>
              <a:rPr lang="en-US" sz="2751" dirty="0" err="1">
                <a:solidFill>
                  <a:srgbClr val="000000"/>
                </a:solidFill>
                <a:latin typeface="Gaegu"/>
              </a:rPr>
              <a:t>Την</a:t>
            </a:r>
            <a:r>
              <a:rPr lang="en-US" sz="2751" dirty="0">
                <a:solidFill>
                  <a:srgbClr val="000000"/>
                </a:solidFill>
                <a:latin typeface="Gaegu"/>
              </a:rPr>
              <a:t> </a:t>
            </a:r>
            <a:r>
              <a:rPr lang="en-US" sz="2751" dirty="0" err="1">
                <a:solidFill>
                  <a:srgbClr val="000000"/>
                </a:solidFill>
                <a:latin typeface="Gaegu"/>
              </a:rPr>
              <a:t>Αθηνά</a:t>
            </a:r>
            <a:r>
              <a:rPr lang="en-US" sz="2751" dirty="0">
                <a:solidFill>
                  <a:srgbClr val="000000"/>
                </a:solidFill>
                <a:latin typeface="Gaegu"/>
              </a:rPr>
              <a:t> </a:t>
            </a:r>
            <a:r>
              <a:rPr lang="en-US" sz="2751" dirty="0" err="1">
                <a:solidFill>
                  <a:srgbClr val="000000"/>
                </a:solidFill>
                <a:latin typeface="Gaegu"/>
              </a:rPr>
              <a:t>Βιδι</a:t>
            </a:r>
            <a:r>
              <a:rPr lang="en-US" sz="2751" dirty="0">
                <a:solidFill>
                  <a:srgbClr val="000000"/>
                </a:solidFill>
                <a:latin typeface="Gaegu"/>
              </a:rPr>
              <a:t>αδάκη με την οποία διανύσαμε παράλληλα τα τελευταία βήματα δίνοντας κουράγιο η μία στην άλλη.</a:t>
            </a:r>
          </a:p>
          <a:p>
            <a:pPr algn="r">
              <a:lnSpc>
                <a:spcPts val="3164"/>
              </a:lnSpc>
            </a:pPr>
            <a:r>
              <a:rPr lang="en-US" sz="2751" dirty="0" err="1">
                <a:solidFill>
                  <a:srgbClr val="000000"/>
                </a:solidFill>
                <a:latin typeface="Gaegu"/>
              </a:rPr>
              <a:t>Την</a:t>
            </a:r>
            <a:r>
              <a:rPr lang="en-US" sz="2751" dirty="0">
                <a:solidFill>
                  <a:srgbClr val="000000"/>
                </a:solidFill>
                <a:latin typeface="Gaegu"/>
              </a:rPr>
              <a:t> Astrid </a:t>
            </a:r>
            <a:r>
              <a:rPr lang="en-US" sz="2751" dirty="0" err="1">
                <a:solidFill>
                  <a:srgbClr val="000000"/>
                </a:solidFill>
                <a:latin typeface="Gaegu"/>
              </a:rPr>
              <a:t>Blumlein</a:t>
            </a:r>
            <a:r>
              <a:rPr lang="en-US" sz="2751" dirty="0">
                <a:solidFill>
                  <a:srgbClr val="000000"/>
                </a:solidFill>
                <a:latin typeface="Gaegu"/>
              </a:rPr>
              <a:t> π</a:t>
            </a:r>
            <a:r>
              <a:rPr lang="en-US" sz="2751" dirty="0" err="1">
                <a:solidFill>
                  <a:srgbClr val="000000"/>
                </a:solidFill>
                <a:latin typeface="Gaegu"/>
              </a:rPr>
              <a:t>ου</a:t>
            </a:r>
            <a:r>
              <a:rPr lang="en-US" sz="2751" dirty="0">
                <a:solidFill>
                  <a:srgbClr val="000000"/>
                </a:solidFill>
                <a:latin typeface="Gaegu"/>
              </a:rPr>
              <a:t> </a:t>
            </a:r>
            <a:r>
              <a:rPr lang="en-US" sz="2751" dirty="0" err="1">
                <a:solidFill>
                  <a:srgbClr val="000000"/>
                </a:solidFill>
                <a:latin typeface="Gaegu"/>
              </a:rPr>
              <a:t>ήτ</a:t>
            </a:r>
            <a:r>
              <a:rPr lang="en-US" sz="2751" dirty="0">
                <a:solidFill>
                  <a:srgbClr val="000000"/>
                </a:solidFill>
                <a:latin typeface="Gaegu"/>
              </a:rPr>
              <a:t>αν το λιμάνι μου στα Χανιά. </a:t>
            </a:r>
          </a:p>
          <a:p>
            <a:pPr algn="r">
              <a:lnSpc>
                <a:spcPts val="3164"/>
              </a:lnSpc>
            </a:pPr>
            <a:endParaRPr lang="en-US" sz="2751" dirty="0">
              <a:solidFill>
                <a:srgbClr val="000000"/>
              </a:solidFill>
              <a:latin typeface="Gaegu"/>
            </a:endParaRPr>
          </a:p>
          <a:p>
            <a:pPr algn="r">
              <a:lnSpc>
                <a:spcPts val="3164"/>
              </a:lnSpc>
            </a:pPr>
            <a:r>
              <a:rPr lang="en-US" sz="2751" dirty="0" err="1">
                <a:solidFill>
                  <a:srgbClr val="000000"/>
                </a:solidFill>
                <a:latin typeface="Gaegu"/>
              </a:rPr>
              <a:t>Τέλος</a:t>
            </a:r>
            <a:r>
              <a:rPr lang="en-US" sz="2751" dirty="0">
                <a:solidFill>
                  <a:srgbClr val="000000"/>
                </a:solidFill>
                <a:latin typeface="Gaegu"/>
              </a:rPr>
              <a:t>, α</a:t>
            </a:r>
            <a:r>
              <a:rPr lang="en-US" sz="2751" dirty="0" err="1">
                <a:solidFill>
                  <a:srgbClr val="000000"/>
                </a:solidFill>
                <a:latin typeface="Gaegu"/>
              </a:rPr>
              <a:t>φιερώνω</a:t>
            </a:r>
            <a:r>
              <a:rPr lang="en-US" sz="2751" dirty="0">
                <a:solidFill>
                  <a:srgbClr val="000000"/>
                </a:solidFill>
                <a:latin typeface="Gaegu"/>
              </a:rPr>
              <a:t> α</a:t>
            </a:r>
            <a:r>
              <a:rPr lang="en-US" sz="2751" dirty="0" err="1">
                <a:solidFill>
                  <a:srgbClr val="000000"/>
                </a:solidFill>
                <a:latin typeface="Gaegu"/>
              </a:rPr>
              <a:t>υτή</a:t>
            </a:r>
            <a:r>
              <a:rPr lang="en-US" sz="2751" dirty="0">
                <a:solidFill>
                  <a:srgbClr val="000000"/>
                </a:solidFill>
                <a:latin typeface="Gaegu"/>
              </a:rPr>
              <a:t> </a:t>
            </a:r>
            <a:r>
              <a:rPr lang="en-US" sz="2751" dirty="0" err="1">
                <a:solidFill>
                  <a:srgbClr val="000000"/>
                </a:solidFill>
                <a:latin typeface="Gaegu"/>
              </a:rPr>
              <a:t>την</a:t>
            </a:r>
            <a:r>
              <a:rPr lang="en-US" sz="2751" dirty="0">
                <a:solidFill>
                  <a:srgbClr val="000000"/>
                </a:solidFill>
                <a:latin typeface="Gaegu"/>
              </a:rPr>
              <a:t> </a:t>
            </a:r>
            <a:r>
              <a:rPr lang="en-US" sz="2751" dirty="0" err="1">
                <a:solidFill>
                  <a:srgbClr val="000000"/>
                </a:solidFill>
                <a:latin typeface="Gaegu"/>
              </a:rPr>
              <a:t>εργ</a:t>
            </a:r>
            <a:r>
              <a:rPr lang="en-US" sz="2751" dirty="0">
                <a:solidFill>
                  <a:srgbClr val="000000"/>
                </a:solidFill>
                <a:latin typeface="Gaegu"/>
              </a:rPr>
              <a:t>ασία στο γιο μου, Μάνο, που κάνει μήνες τώρα υπομονή, για να παίξουμε ένα επιτραπέζιο παιχνίδι επιτέλους μαζί.</a:t>
            </a:r>
          </a:p>
        </p:txBody>
      </p:sp>
      <p:sp>
        <p:nvSpPr>
          <p:cNvPr id="5" name="TextBox 5"/>
          <p:cNvSpPr txBox="1"/>
          <p:nvPr/>
        </p:nvSpPr>
        <p:spPr>
          <a:xfrm>
            <a:off x="792518" y="199119"/>
            <a:ext cx="6319813" cy="846237"/>
          </a:xfrm>
          <a:prstGeom prst="rect">
            <a:avLst/>
          </a:prstGeom>
        </p:spPr>
        <p:txBody>
          <a:bodyPr lIns="0" tIns="0" rIns="0" bIns="0" rtlCol="0" anchor="t">
            <a:spAutoFit/>
          </a:bodyPr>
          <a:lstStyle/>
          <a:p>
            <a:pPr marL="0" lvl="0" indent="0">
              <a:lnSpc>
                <a:spcPts val="6907"/>
              </a:lnSpc>
              <a:spcBef>
                <a:spcPct val="0"/>
              </a:spcBef>
            </a:pPr>
            <a:r>
              <a:rPr lang="en-US" sz="4933" dirty="0" err="1">
                <a:solidFill>
                  <a:srgbClr val="0097B2"/>
                </a:solidFill>
                <a:latin typeface="Gochi Hand"/>
              </a:rPr>
              <a:t>Ευχ</a:t>
            </a:r>
            <a:r>
              <a:rPr lang="en-US" sz="4933" dirty="0">
                <a:solidFill>
                  <a:srgbClr val="0097B2"/>
                </a:solidFill>
                <a:latin typeface="Gochi Hand"/>
              </a:rPr>
              <a:t>αριστίες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400000">
            <a:off x="1160751" y="-1160753"/>
            <a:ext cx="14134312" cy="16455817"/>
          </a:xfrm>
          <a:custGeom>
            <a:avLst/>
            <a:gdLst/>
            <a:ahLst/>
            <a:cxnLst/>
            <a:rect l="l" t="t" r="r" b="b"/>
            <a:pathLst>
              <a:path w="14134312" h="18196923">
                <a:moveTo>
                  <a:pt x="0" y="0"/>
                </a:moveTo>
                <a:lnTo>
                  <a:pt x="14134312" y="0"/>
                </a:lnTo>
                <a:lnTo>
                  <a:pt x="14134312" y="18196923"/>
                </a:lnTo>
                <a:lnTo>
                  <a:pt x="0" y="18196923"/>
                </a:lnTo>
                <a:lnTo>
                  <a:pt x="0" y="0"/>
                </a:lnTo>
                <a:close/>
              </a:path>
            </a:pathLst>
          </a:custGeom>
          <a:blipFill>
            <a:blip r:embed="rId3"/>
            <a:stretch>
              <a:fillRect l="-17493" r="-17493"/>
            </a:stretch>
          </a:blipFill>
        </p:spPr>
      </p:sp>
      <p:sp>
        <p:nvSpPr>
          <p:cNvPr id="4" name="Freeform 4"/>
          <p:cNvSpPr/>
          <p:nvPr/>
        </p:nvSpPr>
        <p:spPr>
          <a:xfrm rot="700660">
            <a:off x="5785988" y="2229736"/>
            <a:ext cx="1691455" cy="1759642"/>
          </a:xfrm>
          <a:custGeom>
            <a:avLst/>
            <a:gdLst/>
            <a:ahLst/>
            <a:cxnLst/>
            <a:rect l="l" t="t" r="r" b="b"/>
            <a:pathLst>
              <a:path w="1691455" h="1759642">
                <a:moveTo>
                  <a:pt x="0" y="0"/>
                </a:moveTo>
                <a:lnTo>
                  <a:pt x="1691455" y="0"/>
                </a:lnTo>
                <a:lnTo>
                  <a:pt x="1691455" y="1759642"/>
                </a:lnTo>
                <a:lnTo>
                  <a:pt x="0" y="1759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877124">
            <a:off x="986422" y="4497692"/>
            <a:ext cx="1687762" cy="1437723"/>
          </a:xfrm>
          <a:custGeom>
            <a:avLst/>
            <a:gdLst/>
            <a:ahLst/>
            <a:cxnLst/>
            <a:rect l="l" t="t" r="r" b="b"/>
            <a:pathLst>
              <a:path w="1687762" h="1437723">
                <a:moveTo>
                  <a:pt x="0" y="0"/>
                </a:moveTo>
                <a:lnTo>
                  <a:pt x="1687762" y="0"/>
                </a:lnTo>
                <a:lnTo>
                  <a:pt x="1687762" y="1437723"/>
                </a:lnTo>
                <a:lnTo>
                  <a:pt x="0" y="1437723"/>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794211" y="528002"/>
            <a:ext cx="4181049" cy="797560"/>
          </a:xfrm>
          <a:prstGeom prst="rect">
            <a:avLst/>
          </a:prstGeom>
        </p:spPr>
        <p:txBody>
          <a:bodyPr lIns="0" tIns="0" rIns="0" bIns="0" rtlCol="0" anchor="t">
            <a:spAutoFit/>
          </a:bodyPr>
          <a:lstStyle/>
          <a:p>
            <a:pPr marL="0" lvl="0" indent="0">
              <a:lnSpc>
                <a:spcPts val="6440"/>
              </a:lnSpc>
              <a:spcBef>
                <a:spcPct val="0"/>
              </a:spcBef>
            </a:pPr>
            <a:r>
              <a:rPr lang="en-US" sz="4600">
                <a:solidFill>
                  <a:srgbClr val="000000"/>
                </a:solidFill>
                <a:latin typeface="Gochi Hand"/>
              </a:rPr>
              <a:t>Αποτελέσματα</a:t>
            </a:r>
            <a:r>
              <a:rPr lang="en-US" sz="4600">
                <a:solidFill>
                  <a:srgbClr val="0CC0DF"/>
                </a:solidFill>
                <a:latin typeface="Gochi Hand"/>
              </a:rPr>
              <a:t> </a:t>
            </a:r>
          </a:p>
        </p:txBody>
      </p:sp>
      <p:sp>
        <p:nvSpPr>
          <p:cNvPr id="7" name="TextBox 7"/>
          <p:cNvSpPr txBox="1"/>
          <p:nvPr/>
        </p:nvSpPr>
        <p:spPr>
          <a:xfrm>
            <a:off x="5134065" y="450532"/>
            <a:ext cx="6404555" cy="1626235"/>
          </a:xfrm>
          <a:prstGeom prst="rect">
            <a:avLst/>
          </a:prstGeom>
        </p:spPr>
        <p:txBody>
          <a:bodyPr lIns="0" tIns="0" rIns="0" bIns="0" rtlCol="0" anchor="t">
            <a:spAutoFit/>
          </a:bodyPr>
          <a:lstStyle/>
          <a:p>
            <a:pPr>
              <a:lnSpc>
                <a:spcPts val="6440"/>
              </a:lnSpc>
            </a:pPr>
            <a:r>
              <a:rPr lang="en-US" sz="4600">
                <a:solidFill>
                  <a:srgbClr val="FDC93B"/>
                </a:solidFill>
                <a:latin typeface="AC Collage"/>
              </a:rPr>
              <a:t>5ο Ερευνητικό Ερώτημα </a:t>
            </a:r>
          </a:p>
          <a:p>
            <a:pPr marL="0" lvl="0" indent="0">
              <a:lnSpc>
                <a:spcPts val="6440"/>
              </a:lnSpc>
              <a:spcBef>
                <a:spcPct val="0"/>
              </a:spcBef>
            </a:pPr>
            <a:endParaRPr lang="en-US" sz="4600">
              <a:solidFill>
                <a:srgbClr val="FDC93B"/>
              </a:solidFill>
              <a:latin typeface="AC Collage"/>
            </a:endParaRPr>
          </a:p>
        </p:txBody>
      </p:sp>
      <p:sp>
        <p:nvSpPr>
          <p:cNvPr id="8" name="TextBox 8"/>
          <p:cNvSpPr txBox="1"/>
          <p:nvPr/>
        </p:nvSpPr>
        <p:spPr>
          <a:xfrm>
            <a:off x="7638019" y="1277937"/>
            <a:ext cx="8182202" cy="5501506"/>
          </a:xfrm>
          <a:prstGeom prst="rect">
            <a:avLst/>
          </a:prstGeom>
        </p:spPr>
        <p:txBody>
          <a:bodyPr lIns="0" tIns="0" rIns="0" bIns="0" rtlCol="0" anchor="t">
            <a:spAutoFit/>
          </a:bodyPr>
          <a:lstStyle/>
          <a:p>
            <a:pPr marL="637256" lvl="1" indent="-318628">
              <a:lnSpc>
                <a:spcPts val="3335"/>
              </a:lnSpc>
              <a:buFont typeface="Arial"/>
              <a:buChar char="•"/>
            </a:pPr>
            <a:r>
              <a:rPr lang="en-US" sz="2951" dirty="0" err="1">
                <a:solidFill>
                  <a:srgbClr val="7ED957"/>
                </a:solidFill>
                <a:latin typeface="Gaegu"/>
              </a:rPr>
              <a:t>Δι</a:t>
            </a:r>
            <a:r>
              <a:rPr lang="en-US" sz="2951" dirty="0">
                <a:solidFill>
                  <a:srgbClr val="7ED957"/>
                </a:solidFill>
                <a:latin typeface="Gaegu"/>
              </a:rPr>
              <a:t>αδραστικά στοιχεία</a:t>
            </a:r>
          </a:p>
          <a:p>
            <a:pPr marL="637256" lvl="1" indent="-318628">
              <a:lnSpc>
                <a:spcPts val="3335"/>
              </a:lnSpc>
              <a:buFont typeface="Arial"/>
              <a:buChar char="•"/>
            </a:pPr>
            <a:r>
              <a:rPr lang="en-US" sz="2951" dirty="0">
                <a:solidFill>
                  <a:srgbClr val="7ED957"/>
                </a:solidFill>
                <a:latin typeface="Gaegu"/>
              </a:rPr>
              <a:t>π</a:t>
            </a:r>
            <a:r>
              <a:rPr lang="en-US" sz="2951" dirty="0" err="1">
                <a:solidFill>
                  <a:srgbClr val="7ED957"/>
                </a:solidFill>
                <a:latin typeface="Gaegu"/>
              </a:rPr>
              <a:t>ρωτοτυ</a:t>
            </a:r>
            <a:r>
              <a:rPr lang="en-US" sz="2951" dirty="0">
                <a:solidFill>
                  <a:srgbClr val="7ED957"/>
                </a:solidFill>
                <a:latin typeface="Gaegu"/>
              </a:rPr>
              <a:t>πία περιεχομένου </a:t>
            </a:r>
          </a:p>
          <a:p>
            <a:pPr marL="637256" lvl="1" indent="-318628">
              <a:lnSpc>
                <a:spcPts val="3335"/>
              </a:lnSpc>
              <a:buFont typeface="Arial"/>
              <a:buChar char="•"/>
            </a:pPr>
            <a:r>
              <a:rPr lang="en-US" sz="2951" dirty="0" err="1">
                <a:solidFill>
                  <a:srgbClr val="7ED957"/>
                </a:solidFill>
                <a:latin typeface="Gaegu"/>
              </a:rPr>
              <a:t>χρήση</a:t>
            </a:r>
            <a:r>
              <a:rPr lang="en-US" sz="2951" dirty="0">
                <a:solidFill>
                  <a:srgbClr val="7ED957"/>
                </a:solidFill>
                <a:latin typeface="Gaegu"/>
              </a:rPr>
              <a:t> οπ</a:t>
            </a:r>
            <a:r>
              <a:rPr lang="en-US" sz="2951" dirty="0" err="1">
                <a:solidFill>
                  <a:srgbClr val="7ED957"/>
                </a:solidFill>
                <a:latin typeface="Gaegu"/>
              </a:rPr>
              <a:t>τικο</a:t>
            </a:r>
            <a:r>
              <a:rPr lang="en-US" sz="2951" dirty="0">
                <a:solidFill>
                  <a:srgbClr val="7ED957"/>
                </a:solidFill>
                <a:latin typeface="Gaegu"/>
              </a:rPr>
              <a:t>ακουστικών μέσων </a:t>
            </a:r>
          </a:p>
          <a:p>
            <a:pPr marL="637256" lvl="1" indent="-318628">
              <a:lnSpc>
                <a:spcPts val="3335"/>
              </a:lnSpc>
              <a:buFont typeface="Arial"/>
              <a:buChar char="•"/>
            </a:pPr>
            <a:r>
              <a:rPr lang="en-US" sz="2951" dirty="0">
                <a:solidFill>
                  <a:srgbClr val="7ED957"/>
                </a:solidFill>
                <a:latin typeface="Gaegu"/>
              </a:rPr>
              <a:t>π</a:t>
            </a:r>
            <a:r>
              <a:rPr lang="en-US" sz="2951" dirty="0" err="1">
                <a:solidFill>
                  <a:srgbClr val="7ED957"/>
                </a:solidFill>
                <a:latin typeface="Gaegu"/>
              </a:rPr>
              <a:t>οικιλί</a:t>
            </a:r>
            <a:r>
              <a:rPr lang="en-US" sz="2951" dirty="0">
                <a:solidFill>
                  <a:srgbClr val="7ED957"/>
                </a:solidFill>
                <a:latin typeface="Gaegu"/>
              </a:rPr>
              <a:t>α επιλογών</a:t>
            </a:r>
          </a:p>
          <a:p>
            <a:pPr marL="637256" lvl="1" indent="-318628">
              <a:lnSpc>
                <a:spcPts val="3335"/>
              </a:lnSpc>
              <a:buFont typeface="Arial"/>
              <a:buChar char="•"/>
            </a:pPr>
            <a:r>
              <a:rPr lang="en-US" sz="2951" dirty="0" err="1">
                <a:solidFill>
                  <a:srgbClr val="7ED957"/>
                </a:solidFill>
                <a:latin typeface="Gaegu"/>
              </a:rPr>
              <a:t>δι</a:t>
            </a:r>
            <a:r>
              <a:rPr lang="en-US" sz="2951" dirty="0">
                <a:solidFill>
                  <a:srgbClr val="7ED957"/>
                </a:solidFill>
                <a:latin typeface="Gaegu"/>
              </a:rPr>
              <a:t>αφορετική προσέγγιση φιλαναγνωσίας</a:t>
            </a:r>
            <a:endParaRPr lang="el-GR" sz="2951" dirty="0">
              <a:solidFill>
                <a:srgbClr val="7ED957"/>
              </a:solidFill>
              <a:latin typeface="Gaegu"/>
            </a:endParaRPr>
          </a:p>
          <a:p>
            <a:pPr marL="637256" lvl="1" indent="-318628">
              <a:lnSpc>
                <a:spcPts val="3335"/>
              </a:lnSpc>
              <a:buFont typeface="Arial"/>
              <a:buChar char="•"/>
            </a:pPr>
            <a:r>
              <a:rPr lang="en-US" sz="2951" dirty="0">
                <a:solidFill>
                  <a:srgbClr val="7ED957"/>
                </a:solidFill>
                <a:latin typeface="Gaegu"/>
              </a:rPr>
              <a:t>β</a:t>
            </a:r>
            <a:r>
              <a:rPr lang="en-US" sz="2951" dirty="0" err="1">
                <a:solidFill>
                  <a:srgbClr val="7ED957"/>
                </a:solidFill>
                <a:latin typeface="Gaegu"/>
              </a:rPr>
              <a:t>ιωμ</a:t>
            </a:r>
            <a:r>
              <a:rPr lang="en-US" sz="2951" dirty="0">
                <a:solidFill>
                  <a:srgbClr val="7ED957"/>
                </a:solidFill>
                <a:latin typeface="Gaegu"/>
              </a:rPr>
              <a:t>ατικότητα της γνώσης </a:t>
            </a:r>
          </a:p>
          <a:p>
            <a:pPr marL="637256" lvl="1" indent="-318628">
              <a:lnSpc>
                <a:spcPts val="3335"/>
              </a:lnSpc>
              <a:buFont typeface="Arial"/>
              <a:buChar char="•"/>
            </a:pPr>
            <a:r>
              <a:rPr lang="en-US" sz="2951" dirty="0">
                <a:solidFill>
                  <a:srgbClr val="7ED957"/>
                </a:solidFill>
                <a:latin typeface="Gaegu"/>
              </a:rPr>
              <a:t>α</a:t>
            </a:r>
            <a:r>
              <a:rPr lang="en-US" sz="2951" dirty="0" err="1">
                <a:solidFill>
                  <a:srgbClr val="7ED957"/>
                </a:solidFill>
                <a:latin typeface="Gaegu"/>
              </a:rPr>
              <a:t>νά</a:t>
            </a:r>
            <a:r>
              <a:rPr lang="en-US" sz="2951" dirty="0">
                <a:solidFill>
                  <a:srgbClr val="7ED957"/>
                </a:solidFill>
                <a:latin typeface="Gaegu"/>
              </a:rPr>
              <a:t>πτυξη δημιουργικής φαντασίας </a:t>
            </a:r>
          </a:p>
          <a:p>
            <a:pPr marL="637256" lvl="1" indent="-318628">
              <a:lnSpc>
                <a:spcPts val="3335"/>
              </a:lnSpc>
              <a:buFont typeface="Arial"/>
              <a:buChar char="•"/>
            </a:pPr>
            <a:r>
              <a:rPr lang="en-US" sz="2951" dirty="0" err="1">
                <a:solidFill>
                  <a:srgbClr val="7ED957"/>
                </a:solidFill>
                <a:latin typeface="Gaegu"/>
              </a:rPr>
              <a:t>ευελιξί</a:t>
            </a:r>
            <a:r>
              <a:rPr lang="en-US" sz="2951" dirty="0">
                <a:solidFill>
                  <a:srgbClr val="7ED957"/>
                </a:solidFill>
                <a:latin typeface="Gaegu"/>
              </a:rPr>
              <a:t>α </a:t>
            </a:r>
          </a:p>
          <a:p>
            <a:pPr marL="637256" lvl="1" indent="-318628">
              <a:lnSpc>
                <a:spcPts val="3335"/>
              </a:lnSpc>
              <a:buFont typeface="Arial"/>
              <a:buChar char="•"/>
            </a:pPr>
            <a:r>
              <a:rPr lang="en-US" sz="2951" dirty="0">
                <a:solidFill>
                  <a:srgbClr val="7ED957"/>
                </a:solidFill>
                <a:latin typeface="Gaegu"/>
              </a:rPr>
              <a:t>α</a:t>
            </a:r>
            <a:r>
              <a:rPr lang="en-US" sz="2951" dirty="0" err="1">
                <a:solidFill>
                  <a:srgbClr val="7ED957"/>
                </a:solidFill>
                <a:latin typeface="Gaegu"/>
              </a:rPr>
              <a:t>νάθεση</a:t>
            </a:r>
            <a:r>
              <a:rPr lang="en-US" sz="2951" dirty="0">
                <a:solidFill>
                  <a:srgbClr val="7ED957"/>
                </a:solidFill>
                <a:latin typeface="Gaegu"/>
              </a:rPr>
              <a:t> </a:t>
            </a:r>
            <a:r>
              <a:rPr lang="en-US" sz="2951" dirty="0" err="1">
                <a:solidFill>
                  <a:srgbClr val="7ED957"/>
                </a:solidFill>
                <a:latin typeface="Gaegu"/>
              </a:rPr>
              <a:t>ομ</a:t>
            </a:r>
            <a:r>
              <a:rPr lang="en-US" sz="2951" dirty="0">
                <a:solidFill>
                  <a:srgbClr val="7ED957"/>
                </a:solidFill>
                <a:latin typeface="Gaegu"/>
              </a:rPr>
              <a:t>αδικών εργασιών </a:t>
            </a:r>
          </a:p>
          <a:p>
            <a:pPr marL="637256" lvl="1" indent="-318628">
              <a:lnSpc>
                <a:spcPts val="3335"/>
              </a:lnSpc>
              <a:buFont typeface="Arial"/>
              <a:buChar char="•"/>
            </a:pPr>
            <a:r>
              <a:rPr lang="en-US" sz="2951" dirty="0">
                <a:solidFill>
                  <a:srgbClr val="7ED957"/>
                </a:solidFill>
                <a:latin typeface="Gaegu"/>
              </a:rPr>
              <a:t>σα</a:t>
            </a:r>
            <a:r>
              <a:rPr lang="en-US" sz="2951" dirty="0" err="1">
                <a:solidFill>
                  <a:srgbClr val="7ED957"/>
                </a:solidFill>
                <a:latin typeface="Gaegu"/>
              </a:rPr>
              <a:t>φήνει</a:t>
            </a:r>
            <a:r>
              <a:rPr lang="en-US" sz="2951" dirty="0">
                <a:solidFill>
                  <a:srgbClr val="7ED957"/>
                </a:solidFill>
                <a:latin typeface="Gaegu"/>
              </a:rPr>
              <a:t>α στην κατανόηση </a:t>
            </a:r>
          </a:p>
          <a:p>
            <a:pPr marL="637256" lvl="1" indent="-318628">
              <a:lnSpc>
                <a:spcPts val="3335"/>
              </a:lnSpc>
              <a:buFont typeface="Arial"/>
              <a:buChar char="•"/>
            </a:pPr>
            <a:r>
              <a:rPr lang="en-US" sz="2951" dirty="0">
                <a:solidFill>
                  <a:srgbClr val="7ED957"/>
                </a:solidFill>
                <a:latin typeface="Gaegu"/>
              </a:rPr>
              <a:t>επ</a:t>
            </a:r>
            <a:r>
              <a:rPr lang="en-US" sz="2951" dirty="0" err="1">
                <a:solidFill>
                  <a:srgbClr val="7ED957"/>
                </a:solidFill>
                <a:latin typeface="Gaegu"/>
              </a:rPr>
              <a:t>ιστημονική</a:t>
            </a:r>
            <a:r>
              <a:rPr lang="en-US" sz="2951" dirty="0">
                <a:solidFill>
                  <a:srgbClr val="7ED957"/>
                </a:solidFill>
                <a:latin typeface="Gaegu"/>
              </a:rPr>
              <a:t> α</a:t>
            </a:r>
            <a:r>
              <a:rPr lang="en-US" sz="2951" dirty="0" err="1">
                <a:solidFill>
                  <a:srgbClr val="7ED957"/>
                </a:solidFill>
                <a:latin typeface="Gaegu"/>
              </a:rPr>
              <a:t>ρτιότητ</a:t>
            </a:r>
            <a:r>
              <a:rPr lang="en-US" sz="2951" dirty="0">
                <a:solidFill>
                  <a:srgbClr val="7ED957"/>
                </a:solidFill>
                <a:latin typeface="Gaegu"/>
              </a:rPr>
              <a:t>α</a:t>
            </a:r>
          </a:p>
          <a:p>
            <a:pPr marL="637256" lvl="1" indent="-318628">
              <a:lnSpc>
                <a:spcPts val="3335"/>
              </a:lnSpc>
              <a:buFont typeface="Arial"/>
              <a:buChar char="•"/>
            </a:pPr>
            <a:r>
              <a:rPr lang="en-US" sz="2951" dirty="0">
                <a:solidFill>
                  <a:srgbClr val="7ED957"/>
                </a:solidFill>
                <a:latin typeface="Gaegu"/>
              </a:rPr>
              <a:t>ανα</a:t>
            </a:r>
            <a:r>
              <a:rPr lang="en-US" sz="2951" dirty="0" err="1">
                <a:solidFill>
                  <a:srgbClr val="7ED957"/>
                </a:solidFill>
                <a:latin typeface="Gaegu"/>
              </a:rPr>
              <a:t>γνώριση</a:t>
            </a:r>
            <a:r>
              <a:rPr lang="en-US" sz="2951" dirty="0">
                <a:solidFill>
                  <a:srgbClr val="7ED957"/>
                </a:solidFill>
                <a:latin typeface="Gaegu"/>
              </a:rPr>
              <a:t> </a:t>
            </a:r>
            <a:r>
              <a:rPr lang="en-US" sz="2951" dirty="0" err="1">
                <a:solidFill>
                  <a:srgbClr val="7ED957"/>
                </a:solidFill>
                <a:latin typeface="Gaegu"/>
              </a:rPr>
              <a:t>συν</a:t>
            </a:r>
            <a:r>
              <a:rPr lang="en-US" sz="2951" dirty="0">
                <a:solidFill>
                  <a:srgbClr val="7ED957"/>
                </a:solidFill>
                <a:latin typeface="Gaegu"/>
              </a:rPr>
              <a:t>αισθημάτω</a:t>
            </a:r>
            <a:r>
              <a:rPr lang="el-GR" sz="2951" dirty="0">
                <a:solidFill>
                  <a:srgbClr val="7ED957"/>
                </a:solidFill>
                <a:latin typeface="Gaegu"/>
              </a:rPr>
              <a:t>ν</a:t>
            </a:r>
            <a:r>
              <a:rPr lang="en-US" sz="2951" dirty="0">
                <a:solidFill>
                  <a:srgbClr val="7ED957"/>
                </a:solidFill>
                <a:latin typeface="Gaegu"/>
              </a:rPr>
              <a:t> </a:t>
            </a:r>
          </a:p>
          <a:p>
            <a:pPr marL="637256" lvl="1" indent="-318628" algn="l">
              <a:lnSpc>
                <a:spcPts val="3335"/>
              </a:lnSpc>
              <a:buFont typeface="Arial"/>
              <a:buChar char="•"/>
            </a:pPr>
            <a:r>
              <a:rPr lang="en-US" sz="2951" dirty="0">
                <a:solidFill>
                  <a:srgbClr val="7ED957"/>
                </a:solidFill>
                <a:latin typeface="Gaegu"/>
              </a:rPr>
              <a:t>παρα</a:t>
            </a:r>
            <a:r>
              <a:rPr lang="en-US" sz="2951" dirty="0" err="1">
                <a:solidFill>
                  <a:srgbClr val="7ED957"/>
                </a:solidFill>
                <a:latin typeface="Gaegu"/>
              </a:rPr>
              <a:t>λλ</a:t>
            </a:r>
            <a:r>
              <a:rPr lang="en-US" sz="2951" dirty="0">
                <a:solidFill>
                  <a:srgbClr val="7ED957"/>
                </a:solidFill>
                <a:latin typeface="Gaegu"/>
              </a:rPr>
              <a:t>αγές ιστορίας</a:t>
            </a:r>
          </a:p>
        </p:txBody>
      </p:sp>
      <p:sp>
        <p:nvSpPr>
          <p:cNvPr id="9" name="TextBox 9"/>
          <p:cNvSpPr txBox="1"/>
          <p:nvPr/>
        </p:nvSpPr>
        <p:spPr>
          <a:xfrm>
            <a:off x="252298" y="6077502"/>
            <a:ext cx="12756857" cy="3845765"/>
          </a:xfrm>
          <a:prstGeom prst="rect">
            <a:avLst/>
          </a:prstGeom>
        </p:spPr>
        <p:txBody>
          <a:bodyPr lIns="0" tIns="0" rIns="0" bIns="0" rtlCol="0" anchor="t">
            <a:spAutoFit/>
          </a:bodyPr>
          <a:lstStyle/>
          <a:p>
            <a:pPr>
              <a:lnSpc>
                <a:spcPts val="3335"/>
              </a:lnSpc>
            </a:pPr>
            <a:endParaRPr dirty="0"/>
          </a:p>
          <a:p>
            <a:pPr marL="637256" lvl="1" indent="-318628">
              <a:lnSpc>
                <a:spcPts val="3335"/>
              </a:lnSpc>
              <a:buFont typeface="Arial"/>
              <a:buChar char="•"/>
            </a:pPr>
            <a:r>
              <a:rPr lang="el-GR" sz="2951" dirty="0">
                <a:solidFill>
                  <a:srgbClr val="EA4B4B"/>
                </a:solidFill>
                <a:latin typeface="Gaegu"/>
              </a:rPr>
              <a:t>π</a:t>
            </a:r>
            <a:r>
              <a:rPr lang="en-US" sz="2951" dirty="0">
                <a:solidFill>
                  <a:srgbClr val="EA4B4B"/>
                </a:solidFill>
                <a:latin typeface="Gaegu"/>
              </a:rPr>
              <a:t>ρα</a:t>
            </a:r>
            <a:r>
              <a:rPr lang="en-US" sz="2951" dirty="0" err="1">
                <a:solidFill>
                  <a:srgbClr val="EA4B4B"/>
                </a:solidFill>
                <a:latin typeface="Gaegu"/>
              </a:rPr>
              <a:t>κτικ</a:t>
            </a:r>
            <a:r>
              <a:rPr lang="el-GR" sz="2951" dirty="0" err="1">
                <a:solidFill>
                  <a:srgbClr val="EA4B4B"/>
                </a:solidFill>
                <a:latin typeface="Gaegu"/>
              </a:rPr>
              <a:t>ότητα</a:t>
            </a:r>
            <a:r>
              <a:rPr lang="en-US" sz="2951" dirty="0">
                <a:solidFill>
                  <a:srgbClr val="EA4B4B"/>
                </a:solidFill>
                <a:latin typeface="Gaegu"/>
              </a:rPr>
              <a:t> </a:t>
            </a:r>
            <a:r>
              <a:rPr lang="en-US" sz="2951" dirty="0" err="1">
                <a:solidFill>
                  <a:srgbClr val="EA4B4B"/>
                </a:solidFill>
                <a:latin typeface="Gaegu"/>
              </a:rPr>
              <a:t>ιδ</a:t>
            </a:r>
            <a:r>
              <a:rPr lang="el-GR" sz="2951" dirty="0" err="1">
                <a:solidFill>
                  <a:srgbClr val="EA4B4B"/>
                </a:solidFill>
                <a:latin typeface="Gaegu"/>
              </a:rPr>
              <a:t>εών</a:t>
            </a:r>
            <a:endParaRPr lang="en-US" sz="2951" dirty="0">
              <a:solidFill>
                <a:srgbClr val="EA4B4B"/>
              </a:solidFill>
              <a:latin typeface="Gaegu"/>
            </a:endParaRPr>
          </a:p>
          <a:p>
            <a:pPr marL="637256" lvl="1" indent="-318628">
              <a:lnSpc>
                <a:spcPts val="3335"/>
              </a:lnSpc>
              <a:buFont typeface="Arial"/>
              <a:buChar char="•"/>
            </a:pPr>
            <a:r>
              <a:rPr lang="el-GR" sz="2951" dirty="0">
                <a:solidFill>
                  <a:srgbClr val="EA4B4B"/>
                </a:solidFill>
                <a:latin typeface="Gaegu"/>
              </a:rPr>
              <a:t>δυσκολία ε</a:t>
            </a:r>
            <a:r>
              <a:rPr lang="en-US" sz="2951" dirty="0">
                <a:solidFill>
                  <a:srgbClr val="EA4B4B"/>
                </a:solidFill>
                <a:latin typeface="Gaegu"/>
              </a:rPr>
              <a:t>φα</a:t>
            </a:r>
            <a:r>
              <a:rPr lang="en-US" sz="2951" dirty="0" err="1">
                <a:solidFill>
                  <a:srgbClr val="EA4B4B"/>
                </a:solidFill>
                <a:latin typeface="Gaegu"/>
              </a:rPr>
              <a:t>ρμ</a:t>
            </a:r>
            <a:r>
              <a:rPr lang="el-GR" sz="2951" dirty="0" err="1">
                <a:solidFill>
                  <a:srgbClr val="EA4B4B"/>
                </a:solidFill>
                <a:latin typeface="Gaegu"/>
              </a:rPr>
              <a:t>ογής</a:t>
            </a:r>
            <a:r>
              <a:rPr lang="el-GR" sz="2951" dirty="0">
                <a:solidFill>
                  <a:srgbClr val="EA4B4B"/>
                </a:solidFill>
                <a:latin typeface="Gaegu"/>
              </a:rPr>
              <a:t> εντός τάξης</a:t>
            </a:r>
            <a:endParaRPr lang="en-US" sz="2951" dirty="0">
              <a:solidFill>
                <a:srgbClr val="EA4B4B"/>
              </a:solidFill>
              <a:latin typeface="Gaegu"/>
            </a:endParaRPr>
          </a:p>
          <a:p>
            <a:pPr marL="637256" lvl="1" indent="-318628">
              <a:lnSpc>
                <a:spcPts val="3335"/>
              </a:lnSpc>
              <a:buFont typeface="Arial"/>
              <a:buChar char="•"/>
            </a:pPr>
            <a:r>
              <a:rPr lang="en-US" sz="2951" dirty="0" err="1">
                <a:solidFill>
                  <a:srgbClr val="EA4B4B"/>
                </a:solidFill>
                <a:latin typeface="Gaegu"/>
              </a:rPr>
              <a:t>δι</a:t>
            </a:r>
            <a:r>
              <a:rPr lang="en-US" sz="2951" dirty="0">
                <a:solidFill>
                  <a:srgbClr val="EA4B4B"/>
                </a:solidFill>
                <a:latin typeface="Gaegu"/>
              </a:rPr>
              <a:t>αφάνειες </a:t>
            </a:r>
            <a:r>
              <a:rPr lang="el-GR" sz="2951" dirty="0">
                <a:solidFill>
                  <a:srgbClr val="EA4B4B"/>
                </a:solidFill>
                <a:latin typeface="Gaegu"/>
              </a:rPr>
              <a:t>σύνδεσης με</a:t>
            </a:r>
            <a:r>
              <a:rPr lang="en-US" sz="2951" dirty="0">
                <a:solidFill>
                  <a:srgbClr val="EA4B4B"/>
                </a:solidFill>
                <a:latin typeface="Gaegu"/>
              </a:rPr>
              <a:t> ανάγνωση επόμενου βιβλίου</a:t>
            </a:r>
          </a:p>
          <a:p>
            <a:pPr marL="637256" lvl="1" indent="-318628">
              <a:lnSpc>
                <a:spcPts val="3335"/>
              </a:lnSpc>
              <a:buFont typeface="Arial"/>
              <a:buChar char="•"/>
            </a:pPr>
            <a:r>
              <a:rPr lang="en-US" sz="2951" dirty="0">
                <a:solidFill>
                  <a:srgbClr val="EA4B4B"/>
                </a:solidFill>
                <a:latin typeface="Gaegu"/>
              </a:rPr>
              <a:t>π</a:t>
            </a:r>
            <a:r>
              <a:rPr lang="en-US" sz="2951" dirty="0" err="1">
                <a:solidFill>
                  <a:srgbClr val="EA4B4B"/>
                </a:solidFill>
                <a:latin typeface="Gaegu"/>
              </a:rPr>
              <a:t>ροσθήκη</a:t>
            </a:r>
            <a:r>
              <a:rPr lang="en-US" sz="2951" dirty="0">
                <a:solidFill>
                  <a:srgbClr val="EA4B4B"/>
                </a:solidFill>
                <a:latin typeface="Gaegu"/>
              </a:rPr>
              <a:t> </a:t>
            </a:r>
            <a:r>
              <a:rPr lang="en-US" sz="2951" dirty="0" err="1">
                <a:solidFill>
                  <a:srgbClr val="EA4B4B"/>
                </a:solidFill>
                <a:latin typeface="Gaegu"/>
              </a:rPr>
              <a:t>μουσικής</a:t>
            </a:r>
            <a:r>
              <a:rPr lang="en-US" sz="2951" dirty="0">
                <a:solidFill>
                  <a:srgbClr val="EA4B4B"/>
                </a:solidFill>
                <a:latin typeface="Gaegu"/>
              </a:rPr>
              <a:t> σ</a:t>
            </a:r>
            <a:r>
              <a:rPr lang="el-GR" sz="2951" dirty="0">
                <a:solidFill>
                  <a:srgbClr val="EA4B4B"/>
                </a:solidFill>
                <a:latin typeface="Gaegu"/>
              </a:rPr>
              <a:t>ε</a:t>
            </a:r>
            <a:r>
              <a:rPr lang="en-US" sz="2951" dirty="0">
                <a:solidFill>
                  <a:srgbClr val="EA4B4B"/>
                </a:solidFill>
                <a:latin typeface="Gaegu"/>
              </a:rPr>
              <a:t> α</a:t>
            </a:r>
            <a:r>
              <a:rPr lang="en-US" sz="2951" dirty="0" err="1">
                <a:solidFill>
                  <a:srgbClr val="EA4B4B"/>
                </a:solidFill>
                <a:latin typeface="Gaegu"/>
              </a:rPr>
              <a:t>φηγήσεις</a:t>
            </a:r>
            <a:endParaRPr lang="en-US" sz="2951" dirty="0">
              <a:solidFill>
                <a:srgbClr val="EA4B4B"/>
              </a:solidFill>
              <a:latin typeface="Gaegu"/>
            </a:endParaRPr>
          </a:p>
          <a:p>
            <a:pPr marL="637256" lvl="1" indent="-318628">
              <a:lnSpc>
                <a:spcPts val="3335"/>
              </a:lnSpc>
              <a:buFont typeface="Arial"/>
              <a:buChar char="•"/>
            </a:pPr>
            <a:r>
              <a:rPr lang="en-US" sz="2951" dirty="0">
                <a:solidFill>
                  <a:srgbClr val="EA4B4B"/>
                </a:solidFill>
                <a:latin typeface="Gaegu"/>
              </a:rPr>
              <a:t>π</a:t>
            </a:r>
            <a:r>
              <a:rPr lang="en-US" sz="2951" dirty="0" err="1">
                <a:solidFill>
                  <a:srgbClr val="EA4B4B"/>
                </a:solidFill>
                <a:latin typeface="Gaegu"/>
              </a:rPr>
              <a:t>ερισσότερη</a:t>
            </a:r>
            <a:r>
              <a:rPr lang="en-US" sz="2951" dirty="0">
                <a:solidFill>
                  <a:srgbClr val="EA4B4B"/>
                </a:solidFill>
                <a:latin typeface="Gaegu"/>
              </a:rPr>
              <a:t> σα</a:t>
            </a:r>
            <a:r>
              <a:rPr lang="en-US" sz="2951" dirty="0" err="1">
                <a:solidFill>
                  <a:srgbClr val="EA4B4B"/>
                </a:solidFill>
                <a:latin typeface="Gaegu"/>
              </a:rPr>
              <a:t>φήνει</a:t>
            </a:r>
            <a:r>
              <a:rPr lang="en-US" sz="2951" dirty="0">
                <a:solidFill>
                  <a:srgbClr val="EA4B4B"/>
                </a:solidFill>
                <a:latin typeface="Gaegu"/>
              </a:rPr>
              <a:t>α στα επιτραπέζια παιχνίδια </a:t>
            </a:r>
          </a:p>
          <a:p>
            <a:pPr marL="637256" lvl="1" indent="-318628">
              <a:lnSpc>
                <a:spcPts val="3335"/>
              </a:lnSpc>
              <a:buFont typeface="Arial"/>
              <a:buChar char="•"/>
            </a:pPr>
            <a:r>
              <a:rPr lang="en-US" sz="2951" dirty="0">
                <a:solidFill>
                  <a:srgbClr val="EA4B4B"/>
                </a:solidFill>
                <a:latin typeface="Gaegu"/>
              </a:rPr>
              <a:t>μα</a:t>
            </a:r>
            <a:r>
              <a:rPr lang="en-US" sz="2951" dirty="0" err="1">
                <a:solidFill>
                  <a:srgbClr val="EA4B4B"/>
                </a:solidFill>
                <a:latin typeface="Gaegu"/>
              </a:rPr>
              <a:t>κρύς</a:t>
            </a:r>
            <a:r>
              <a:rPr lang="en-US" sz="2951" dirty="0">
                <a:solidFill>
                  <a:srgbClr val="EA4B4B"/>
                </a:solidFill>
                <a:latin typeface="Gaegu"/>
              </a:rPr>
              <a:t> </a:t>
            </a:r>
            <a:r>
              <a:rPr lang="en-US" sz="2951" dirty="0" err="1">
                <a:solidFill>
                  <a:srgbClr val="EA4B4B"/>
                </a:solidFill>
                <a:latin typeface="Gaegu"/>
              </a:rPr>
              <a:t>χρόνος</a:t>
            </a:r>
            <a:r>
              <a:rPr lang="en-US" sz="2951" dirty="0">
                <a:solidFill>
                  <a:srgbClr val="EA4B4B"/>
                </a:solidFill>
                <a:latin typeface="Gaegu"/>
              </a:rPr>
              <a:t> π</a:t>
            </a:r>
            <a:r>
              <a:rPr lang="en-US" sz="2951" dirty="0" err="1">
                <a:solidFill>
                  <a:srgbClr val="EA4B4B"/>
                </a:solidFill>
                <a:latin typeface="Gaegu"/>
              </a:rPr>
              <a:t>ροετοιμ</a:t>
            </a:r>
            <a:r>
              <a:rPr lang="en-US" sz="2951" dirty="0">
                <a:solidFill>
                  <a:srgbClr val="EA4B4B"/>
                </a:solidFill>
                <a:latin typeface="Gaegu"/>
              </a:rPr>
              <a:t>ασίας κάποιων δραστηριοτήτων</a:t>
            </a:r>
          </a:p>
          <a:p>
            <a:pPr marL="637256" lvl="1" indent="-318628">
              <a:lnSpc>
                <a:spcPts val="3335"/>
              </a:lnSpc>
              <a:buFont typeface="Arial"/>
              <a:buChar char="•"/>
            </a:pPr>
            <a:r>
              <a:rPr lang="en-US" sz="2951" dirty="0">
                <a:solidFill>
                  <a:srgbClr val="EA4B4B"/>
                </a:solidFill>
                <a:latin typeface="Gaegu"/>
              </a:rPr>
              <a:t>π</a:t>
            </a:r>
            <a:r>
              <a:rPr lang="en-US" sz="2951" dirty="0" err="1">
                <a:solidFill>
                  <a:srgbClr val="EA4B4B"/>
                </a:solidFill>
                <a:latin typeface="Gaegu"/>
              </a:rPr>
              <a:t>ολυ</a:t>
            </a:r>
            <a:r>
              <a:rPr lang="en-US" sz="2951" dirty="0">
                <a:solidFill>
                  <a:srgbClr val="EA4B4B"/>
                </a:solidFill>
                <a:latin typeface="Gaegu"/>
              </a:rPr>
              <a:t>πλοκότητα ορισμένων δραστηριοτήτων </a:t>
            </a:r>
          </a:p>
          <a:p>
            <a:pPr marL="637256" lvl="1" indent="-318628" algn="l">
              <a:lnSpc>
                <a:spcPts val="3335"/>
              </a:lnSpc>
              <a:buFont typeface="Arial"/>
              <a:buChar char="•"/>
            </a:pPr>
            <a:r>
              <a:rPr lang="en-US" sz="2951" dirty="0">
                <a:solidFill>
                  <a:srgbClr val="EA4B4B"/>
                </a:solidFill>
                <a:latin typeface="Gaegu"/>
              </a:rPr>
              <a:t>απ</a:t>
            </a:r>
            <a:r>
              <a:rPr lang="en-US" sz="2951" dirty="0" err="1">
                <a:solidFill>
                  <a:srgbClr val="EA4B4B"/>
                </a:solidFill>
                <a:latin typeface="Gaegu"/>
              </a:rPr>
              <a:t>όσ</a:t>
            </a:r>
            <a:r>
              <a:rPr lang="en-US" sz="2951" dirty="0">
                <a:solidFill>
                  <a:srgbClr val="EA4B4B"/>
                </a:solidFill>
                <a:latin typeface="Gaegu"/>
              </a:rPr>
              <a:t>πασμα βιβλίου και σε ψηφιακή μορφή</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1651635"/>
            <a:ext cx="18288000" cy="5189220"/>
          </a:xfrm>
          <a:custGeom>
            <a:avLst/>
            <a:gdLst/>
            <a:ahLst/>
            <a:cxnLst/>
            <a:rect l="l" t="t" r="r" b="b"/>
            <a:pathLst>
              <a:path w="18288000" h="5189220">
                <a:moveTo>
                  <a:pt x="0" y="0"/>
                </a:moveTo>
                <a:lnTo>
                  <a:pt x="18288000" y="0"/>
                </a:lnTo>
                <a:lnTo>
                  <a:pt x="18288000" y="5189220"/>
                </a:lnTo>
                <a:lnTo>
                  <a:pt x="0" y="5189220"/>
                </a:lnTo>
                <a:lnTo>
                  <a:pt x="0" y="0"/>
                </a:lnTo>
                <a:close/>
              </a:path>
            </a:pathLst>
          </a:custGeom>
          <a:blipFill>
            <a:blip r:embed="rId3"/>
            <a:stretch>
              <a:fillRect/>
            </a:stretch>
          </a:blipFill>
        </p:spPr>
      </p:sp>
      <p:sp>
        <p:nvSpPr>
          <p:cNvPr id="4" name="TextBox 4"/>
          <p:cNvSpPr txBox="1"/>
          <p:nvPr/>
        </p:nvSpPr>
        <p:spPr>
          <a:xfrm>
            <a:off x="1978039" y="630537"/>
            <a:ext cx="8626178" cy="1419648"/>
          </a:xfrm>
          <a:prstGeom prst="rect">
            <a:avLst/>
          </a:prstGeom>
        </p:spPr>
        <p:txBody>
          <a:bodyPr lIns="0" tIns="0" rIns="0" bIns="0" rtlCol="0" anchor="t">
            <a:spAutoFit/>
          </a:bodyPr>
          <a:lstStyle/>
          <a:p>
            <a:pPr marL="0" lvl="0" indent="0" algn="ctr">
              <a:lnSpc>
                <a:spcPts val="11526"/>
              </a:lnSpc>
              <a:spcBef>
                <a:spcPct val="0"/>
              </a:spcBef>
            </a:pPr>
            <a:r>
              <a:rPr lang="en-US" sz="8233">
                <a:solidFill>
                  <a:srgbClr val="040200"/>
                </a:solidFill>
                <a:latin typeface="Gochi Hand"/>
              </a:rPr>
              <a:t>Συμπεράσματα Ι</a:t>
            </a:r>
          </a:p>
        </p:txBody>
      </p:sp>
      <p:sp>
        <p:nvSpPr>
          <p:cNvPr id="5" name="Freeform 5"/>
          <p:cNvSpPr/>
          <p:nvPr/>
        </p:nvSpPr>
        <p:spPr>
          <a:xfrm>
            <a:off x="2140371" y="3747208"/>
            <a:ext cx="5449854" cy="5729150"/>
          </a:xfrm>
          <a:custGeom>
            <a:avLst/>
            <a:gdLst/>
            <a:ahLst/>
            <a:cxnLst/>
            <a:rect l="l" t="t" r="r" b="b"/>
            <a:pathLst>
              <a:path w="5449854" h="5729150">
                <a:moveTo>
                  <a:pt x="0" y="0"/>
                </a:moveTo>
                <a:lnTo>
                  <a:pt x="5449854" y="0"/>
                </a:lnTo>
                <a:lnTo>
                  <a:pt x="5449854" y="5729151"/>
                </a:lnTo>
                <a:lnTo>
                  <a:pt x="0" y="5729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246257" y="3747208"/>
            <a:ext cx="5415935" cy="5693492"/>
          </a:xfrm>
          <a:custGeom>
            <a:avLst/>
            <a:gdLst/>
            <a:ahLst/>
            <a:cxnLst/>
            <a:rect l="l" t="t" r="r" b="b"/>
            <a:pathLst>
              <a:path w="5415935" h="5693492">
                <a:moveTo>
                  <a:pt x="0" y="0"/>
                </a:moveTo>
                <a:lnTo>
                  <a:pt x="5415935" y="0"/>
                </a:lnTo>
                <a:lnTo>
                  <a:pt x="5415935" y="5693493"/>
                </a:lnTo>
                <a:lnTo>
                  <a:pt x="0" y="56934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978039" y="6667857"/>
            <a:ext cx="3803382" cy="419279"/>
          </a:xfrm>
          <a:prstGeom prst="rect">
            <a:avLst/>
          </a:prstGeom>
        </p:spPr>
        <p:txBody>
          <a:bodyPr lIns="0" tIns="0" rIns="0" bIns="0" rtlCol="0" anchor="t">
            <a:spAutoFit/>
          </a:bodyPr>
          <a:lstStyle/>
          <a:p>
            <a:pPr algn="ctr">
              <a:lnSpc>
                <a:spcPts val="2783"/>
              </a:lnSpc>
            </a:pPr>
            <a:r>
              <a:rPr lang="en-US" sz="2463" u="none" strike="noStrike">
                <a:solidFill>
                  <a:srgbClr val="010101"/>
                </a:solidFill>
                <a:latin typeface="Gaegu"/>
              </a:rPr>
              <a:t>.</a:t>
            </a:r>
          </a:p>
        </p:txBody>
      </p:sp>
      <p:sp>
        <p:nvSpPr>
          <p:cNvPr id="8" name="TextBox 8"/>
          <p:cNvSpPr txBox="1"/>
          <p:nvPr/>
        </p:nvSpPr>
        <p:spPr>
          <a:xfrm>
            <a:off x="2749618" y="4687937"/>
            <a:ext cx="3826979" cy="455563"/>
          </a:xfrm>
          <a:prstGeom prst="rect">
            <a:avLst/>
          </a:prstGeom>
        </p:spPr>
        <p:txBody>
          <a:bodyPr lIns="0" tIns="0" rIns="0" bIns="0" rtlCol="0" anchor="t">
            <a:spAutoFit/>
          </a:bodyPr>
          <a:lstStyle/>
          <a:p>
            <a:pPr marL="0" lvl="1" indent="0" algn="ctr">
              <a:lnSpc>
                <a:spcPts val="3424"/>
              </a:lnSpc>
              <a:spcBef>
                <a:spcPct val="0"/>
              </a:spcBef>
            </a:pPr>
            <a:r>
              <a:rPr lang="en-US" sz="3030" u="none" strike="noStrike">
                <a:solidFill>
                  <a:srgbClr val="010101"/>
                </a:solidFill>
                <a:latin typeface="AC Collage"/>
              </a:rPr>
              <a:t>1ο Ερευνητικό Ερώτημα</a:t>
            </a:r>
          </a:p>
        </p:txBody>
      </p:sp>
      <p:sp>
        <p:nvSpPr>
          <p:cNvPr id="9" name="TextBox 9"/>
          <p:cNvSpPr txBox="1"/>
          <p:nvPr/>
        </p:nvSpPr>
        <p:spPr>
          <a:xfrm>
            <a:off x="11077347" y="5431413"/>
            <a:ext cx="3811388" cy="2892167"/>
          </a:xfrm>
          <a:prstGeom prst="rect">
            <a:avLst/>
          </a:prstGeom>
        </p:spPr>
        <p:txBody>
          <a:bodyPr lIns="0" tIns="0" rIns="0" bIns="0" rtlCol="0" anchor="t">
            <a:spAutoFit/>
          </a:bodyPr>
          <a:lstStyle/>
          <a:p>
            <a:pPr algn="ctr">
              <a:lnSpc>
                <a:spcPts val="2789"/>
              </a:lnSpc>
            </a:pPr>
            <a:r>
              <a:rPr lang="en-US" sz="2468">
                <a:solidFill>
                  <a:srgbClr val="010101"/>
                </a:solidFill>
                <a:latin typeface="Gaegu"/>
              </a:rPr>
              <a:t>Το εκπαιδευτικό υλικό έχει δημιουργηθεί σύμφωνα με τις αρχές της Πολυμεσικής Μάθησης του Mayer (2017).</a:t>
            </a:r>
          </a:p>
          <a:p>
            <a:pPr algn="ctr">
              <a:lnSpc>
                <a:spcPts val="2789"/>
              </a:lnSpc>
            </a:pPr>
            <a:r>
              <a:rPr lang="en-US" sz="2468">
                <a:solidFill>
                  <a:srgbClr val="010101"/>
                </a:solidFill>
                <a:latin typeface="Gaegu"/>
              </a:rPr>
              <a:t> </a:t>
            </a:r>
          </a:p>
          <a:p>
            <a:pPr algn="ctr">
              <a:lnSpc>
                <a:spcPts val="2789"/>
              </a:lnSpc>
            </a:pPr>
            <a:endParaRPr lang="en-US" sz="2468">
              <a:solidFill>
                <a:srgbClr val="010101"/>
              </a:solidFill>
              <a:latin typeface="Gaegu"/>
            </a:endParaRPr>
          </a:p>
        </p:txBody>
      </p:sp>
      <p:sp>
        <p:nvSpPr>
          <p:cNvPr id="10" name="TextBox 10"/>
          <p:cNvSpPr txBox="1"/>
          <p:nvPr/>
        </p:nvSpPr>
        <p:spPr>
          <a:xfrm>
            <a:off x="11134497" y="4678412"/>
            <a:ext cx="3639454" cy="454674"/>
          </a:xfrm>
          <a:prstGeom prst="rect">
            <a:avLst/>
          </a:prstGeom>
        </p:spPr>
        <p:txBody>
          <a:bodyPr lIns="0" tIns="0" rIns="0" bIns="0" rtlCol="0" anchor="t">
            <a:spAutoFit/>
          </a:bodyPr>
          <a:lstStyle/>
          <a:p>
            <a:pPr marL="0" lvl="1" indent="0" algn="ctr">
              <a:lnSpc>
                <a:spcPts val="3311"/>
              </a:lnSpc>
              <a:spcBef>
                <a:spcPct val="0"/>
              </a:spcBef>
            </a:pPr>
            <a:r>
              <a:rPr lang="en-US" sz="2930">
                <a:solidFill>
                  <a:srgbClr val="010101"/>
                </a:solidFill>
                <a:latin typeface="AC Collage"/>
              </a:rPr>
              <a:t>2ο</a:t>
            </a:r>
            <a:r>
              <a:rPr lang="en-US" sz="2930" u="none" strike="noStrike">
                <a:solidFill>
                  <a:srgbClr val="010101"/>
                </a:solidFill>
                <a:latin typeface="AC Collage"/>
              </a:rPr>
              <a:t> Ερευνητικό Ερώτημα</a:t>
            </a:r>
          </a:p>
        </p:txBody>
      </p:sp>
      <p:sp>
        <p:nvSpPr>
          <p:cNvPr id="11" name="TextBox 11"/>
          <p:cNvSpPr txBox="1"/>
          <p:nvPr/>
        </p:nvSpPr>
        <p:spPr>
          <a:xfrm>
            <a:off x="2174292" y="5090099"/>
            <a:ext cx="5415934" cy="3959097"/>
          </a:xfrm>
          <a:prstGeom prst="rect">
            <a:avLst/>
          </a:prstGeom>
        </p:spPr>
        <p:txBody>
          <a:bodyPr wrap="square" lIns="0" tIns="0" rIns="0" bIns="0" rtlCol="0" anchor="t">
            <a:spAutoFit/>
          </a:bodyPr>
          <a:lstStyle/>
          <a:p>
            <a:pPr algn="ctr">
              <a:lnSpc>
                <a:spcPct val="150000"/>
              </a:lnSpc>
              <a:spcBef>
                <a:spcPct val="0"/>
              </a:spcBef>
            </a:pPr>
            <a:r>
              <a:rPr lang="el-GR" sz="2451" dirty="0">
                <a:solidFill>
                  <a:srgbClr val="000000"/>
                </a:solidFill>
                <a:latin typeface="Gaegu"/>
              </a:rPr>
              <a:t>Ε.Υ.</a:t>
            </a:r>
            <a:r>
              <a:rPr lang="en-US" sz="2451" dirty="0">
                <a:solidFill>
                  <a:srgbClr val="000000"/>
                </a:solidFill>
                <a:latin typeface="Gaegu"/>
              </a:rPr>
              <a:t> </a:t>
            </a:r>
            <a:r>
              <a:rPr lang="en-US" sz="2451" dirty="0" err="1">
                <a:solidFill>
                  <a:srgbClr val="000000"/>
                </a:solidFill>
                <a:latin typeface="Gaegu"/>
              </a:rPr>
              <a:t>σύμφων</a:t>
            </a:r>
            <a:r>
              <a:rPr lang="el-GR" sz="2451" dirty="0">
                <a:solidFill>
                  <a:srgbClr val="000000"/>
                </a:solidFill>
                <a:latin typeface="Gaegu"/>
              </a:rPr>
              <a:t>ο</a:t>
            </a:r>
            <a:r>
              <a:rPr lang="en-US" sz="2451" dirty="0">
                <a:solidFill>
                  <a:srgbClr val="000000"/>
                </a:solidFill>
                <a:latin typeface="Gaegu"/>
              </a:rPr>
              <a:t> </a:t>
            </a:r>
            <a:r>
              <a:rPr lang="en-US" sz="2451" dirty="0" err="1">
                <a:solidFill>
                  <a:srgbClr val="000000"/>
                </a:solidFill>
                <a:latin typeface="Gaegu"/>
              </a:rPr>
              <a:t>με</a:t>
            </a:r>
            <a:r>
              <a:rPr lang="en-US" sz="2451" dirty="0">
                <a:solidFill>
                  <a:srgbClr val="000000"/>
                </a:solidFill>
                <a:latin typeface="Gaegu"/>
              </a:rPr>
              <a:t> α</a:t>
            </a:r>
            <a:r>
              <a:rPr lang="en-US" sz="2451" dirty="0" err="1">
                <a:solidFill>
                  <a:srgbClr val="000000"/>
                </a:solidFill>
                <a:latin typeface="Gaegu"/>
              </a:rPr>
              <a:t>ρχές</a:t>
            </a:r>
            <a:r>
              <a:rPr lang="en-US" sz="2451" dirty="0">
                <a:solidFill>
                  <a:srgbClr val="000000"/>
                </a:solidFill>
                <a:latin typeface="Gaegu"/>
              </a:rPr>
              <a:t> </a:t>
            </a:r>
            <a:r>
              <a:rPr lang="en-US" sz="2451" dirty="0" err="1">
                <a:solidFill>
                  <a:srgbClr val="000000"/>
                </a:solidFill>
                <a:latin typeface="Gaegu"/>
              </a:rPr>
              <a:t>ΕξΑΕ</a:t>
            </a:r>
            <a:r>
              <a:rPr lang="el-GR" sz="2451" dirty="0">
                <a:solidFill>
                  <a:srgbClr val="000000"/>
                </a:solidFill>
                <a:latin typeface="Gaegu"/>
              </a:rPr>
              <a:t>.</a:t>
            </a:r>
          </a:p>
          <a:p>
            <a:pPr algn="ctr">
              <a:spcBef>
                <a:spcPct val="0"/>
              </a:spcBef>
            </a:pPr>
            <a:r>
              <a:rPr lang="en-US" sz="2451" dirty="0">
                <a:solidFill>
                  <a:srgbClr val="000000"/>
                </a:solidFill>
                <a:latin typeface="Gaegu"/>
              </a:rPr>
              <a:t> </a:t>
            </a:r>
            <a:endParaRPr lang="el-GR" sz="2451" dirty="0">
              <a:solidFill>
                <a:srgbClr val="000000"/>
              </a:solidFill>
              <a:latin typeface="Gaegu"/>
            </a:endParaRPr>
          </a:p>
          <a:p>
            <a:pPr algn="ctr">
              <a:spcBef>
                <a:spcPct val="0"/>
              </a:spcBef>
            </a:pPr>
            <a:r>
              <a:rPr lang="el-GR" sz="2450" dirty="0">
                <a:solidFill>
                  <a:srgbClr val="000000"/>
                </a:solidFill>
                <a:effectLst/>
                <a:latin typeface="Calibri" panose="020F0502020204030204" pitchFamily="34" charset="0"/>
                <a:ea typeface="Gaegu" pitchFamily="2" charset="0"/>
              </a:rPr>
              <a:t>Ε</a:t>
            </a:r>
            <a:r>
              <a:rPr lang="el-GR" sz="2450" dirty="0">
                <a:effectLst/>
                <a:latin typeface="Calibri" panose="020F0502020204030204" pitchFamily="34" charset="0"/>
                <a:ea typeface="Gaegu" pitchFamily="2" charset="0"/>
              </a:rPr>
              <a:t>κμάθηση επιστημονικών γνώσεων πιο αποτελεσματική με ψηφιακά</a:t>
            </a:r>
            <a:r>
              <a:rPr lang="el-GR" sz="2450" dirty="0">
                <a:solidFill>
                  <a:srgbClr val="000000"/>
                </a:solidFill>
                <a:latin typeface="Calibri" panose="020F0502020204030204" pitchFamily="34" charset="0"/>
                <a:ea typeface="Gaegu" pitchFamily="2" charset="0"/>
              </a:rPr>
              <a:t> </a:t>
            </a:r>
            <a:r>
              <a:rPr lang="el-GR" sz="2450" dirty="0">
                <a:effectLst/>
                <a:latin typeface="Calibri" panose="020F0502020204030204" pitchFamily="34" charset="0"/>
                <a:ea typeface="Gaegu" pitchFamily="2" charset="0"/>
              </a:rPr>
              <a:t>εργαλεία, διευκόλυνση μάθησης.</a:t>
            </a:r>
          </a:p>
          <a:p>
            <a:pPr algn="ctr">
              <a:spcBef>
                <a:spcPct val="0"/>
              </a:spcBef>
            </a:pPr>
            <a:endParaRPr lang="el-GR" sz="2450" dirty="0">
              <a:effectLst/>
              <a:latin typeface="Calibri" panose="020F0502020204030204" pitchFamily="34" charset="0"/>
              <a:ea typeface="Gaegu" pitchFamily="2" charset="0"/>
            </a:endParaRPr>
          </a:p>
          <a:p>
            <a:pPr algn="ctr">
              <a:spcBef>
                <a:spcPct val="0"/>
              </a:spcBef>
            </a:pPr>
            <a:r>
              <a:rPr lang="el-GR" sz="2450" dirty="0">
                <a:effectLst/>
                <a:latin typeface="Calibri" panose="020F0502020204030204" pitchFamily="34" charset="0"/>
                <a:ea typeface="Gaegu" pitchFamily="2" charset="0"/>
              </a:rPr>
              <a:t>Ωστόσο εξαρτάται από μαθητές αν θα προχωρήσουν σε μια σύνθετη και ολοκληρωμένη επεξεργασία των εργαλείων που χρησιμοποιούν.</a:t>
            </a:r>
            <a:endParaRPr lang="en-US" sz="2450" dirty="0">
              <a:solidFill>
                <a:srgbClr val="000000"/>
              </a:solidFill>
              <a:latin typeface="Gaegu" pitchFamily="2" charset="0"/>
              <a:ea typeface="Gaegu" pitchFamily="2" charset="0"/>
            </a:endParaRPr>
          </a:p>
        </p:txBody>
      </p:sp>
      <p:sp>
        <p:nvSpPr>
          <p:cNvPr id="12" name="TextBox 12"/>
          <p:cNvSpPr txBox="1"/>
          <p:nvPr/>
        </p:nvSpPr>
        <p:spPr>
          <a:xfrm>
            <a:off x="1833444" y="9090786"/>
            <a:ext cx="6091355" cy="503471"/>
          </a:xfrm>
          <a:prstGeom prst="rect">
            <a:avLst/>
          </a:prstGeom>
          <a:solidFill>
            <a:srgbClr val="FFC000"/>
          </a:solidFill>
        </p:spPr>
        <p:txBody>
          <a:bodyPr wrap="square" lIns="0" tIns="0" rIns="0" bIns="0" rtlCol="0" anchor="t">
            <a:spAutoFit/>
          </a:bodyPr>
          <a:lstStyle/>
          <a:p>
            <a:pPr algn="ctr">
              <a:lnSpc>
                <a:spcPts val="4272"/>
              </a:lnSpc>
              <a:spcBef>
                <a:spcPct val="0"/>
              </a:spcBef>
            </a:pPr>
            <a:r>
              <a:rPr lang="en-US" sz="2800" dirty="0" err="1">
                <a:solidFill>
                  <a:srgbClr val="FFFFFF"/>
                </a:solidFill>
                <a:latin typeface="Gaegu"/>
              </a:rPr>
              <a:t>Σύγκλιση</a:t>
            </a:r>
            <a:r>
              <a:rPr lang="en-US" sz="2800" dirty="0">
                <a:solidFill>
                  <a:srgbClr val="FFFFFF"/>
                </a:solidFill>
                <a:latin typeface="Gaegu"/>
              </a:rPr>
              <a:t> </a:t>
            </a:r>
            <a:r>
              <a:rPr lang="en-US" sz="2800" dirty="0" err="1">
                <a:solidFill>
                  <a:srgbClr val="FFFFFF"/>
                </a:solidFill>
                <a:latin typeface="Gaegu"/>
              </a:rPr>
              <a:t>με</a:t>
            </a:r>
            <a:r>
              <a:rPr lang="en-US" sz="2800" dirty="0">
                <a:solidFill>
                  <a:srgbClr val="FFFFFF"/>
                </a:solidFill>
                <a:latin typeface="Gaegu"/>
              </a:rPr>
              <a:t> </a:t>
            </a:r>
            <a:r>
              <a:rPr lang="en-US" sz="2800" dirty="0" err="1">
                <a:solidFill>
                  <a:srgbClr val="FFFFFF"/>
                </a:solidFill>
                <a:latin typeface="Gaegu"/>
              </a:rPr>
              <a:t>Marzin</a:t>
            </a:r>
            <a:r>
              <a:rPr lang="en-US" sz="2800" dirty="0">
                <a:solidFill>
                  <a:srgbClr val="FFFFFF"/>
                </a:solidFill>
                <a:latin typeface="Gaegu"/>
              </a:rPr>
              <a:t>-Janvier (</a:t>
            </a:r>
            <a:r>
              <a:rPr lang="el-GR" sz="2800" dirty="0">
                <a:solidFill>
                  <a:srgbClr val="FFFFFF"/>
                </a:solidFill>
                <a:latin typeface="Gaegu"/>
              </a:rPr>
              <a:t>2020)</a:t>
            </a:r>
            <a:endParaRPr lang="en-US" sz="2800" dirty="0">
              <a:solidFill>
                <a:srgbClr val="FFFFFF"/>
              </a:solidFill>
              <a:latin typeface="Gaegu"/>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2587749"/>
            <a:ext cx="18288000" cy="4831796"/>
          </a:xfrm>
          <a:custGeom>
            <a:avLst/>
            <a:gdLst/>
            <a:ahLst/>
            <a:cxnLst/>
            <a:rect l="l" t="t" r="r" b="b"/>
            <a:pathLst>
              <a:path w="18288000" h="4831796">
                <a:moveTo>
                  <a:pt x="0" y="0"/>
                </a:moveTo>
                <a:lnTo>
                  <a:pt x="18288000" y="0"/>
                </a:lnTo>
                <a:lnTo>
                  <a:pt x="18288000" y="4831797"/>
                </a:lnTo>
                <a:lnTo>
                  <a:pt x="0" y="4831797"/>
                </a:lnTo>
                <a:lnTo>
                  <a:pt x="0" y="0"/>
                </a:lnTo>
                <a:close/>
              </a:path>
            </a:pathLst>
          </a:custGeom>
          <a:blipFill>
            <a:blip r:embed="rId3"/>
            <a:stretch>
              <a:fillRect b="-7397"/>
            </a:stretch>
          </a:blipFill>
        </p:spPr>
      </p:sp>
      <p:sp>
        <p:nvSpPr>
          <p:cNvPr id="4" name="TextBox 4"/>
          <p:cNvSpPr txBox="1"/>
          <p:nvPr/>
        </p:nvSpPr>
        <p:spPr>
          <a:xfrm>
            <a:off x="2598746" y="233151"/>
            <a:ext cx="8626178" cy="1419648"/>
          </a:xfrm>
          <a:prstGeom prst="rect">
            <a:avLst/>
          </a:prstGeom>
        </p:spPr>
        <p:txBody>
          <a:bodyPr lIns="0" tIns="0" rIns="0" bIns="0" rtlCol="0" anchor="t">
            <a:spAutoFit/>
          </a:bodyPr>
          <a:lstStyle/>
          <a:p>
            <a:pPr marL="0" lvl="0" indent="0" algn="ctr">
              <a:lnSpc>
                <a:spcPts val="11526"/>
              </a:lnSpc>
              <a:spcBef>
                <a:spcPct val="0"/>
              </a:spcBef>
            </a:pPr>
            <a:r>
              <a:rPr lang="en-US" sz="8233">
                <a:solidFill>
                  <a:srgbClr val="040200"/>
                </a:solidFill>
                <a:latin typeface="Gochi Hand"/>
              </a:rPr>
              <a:t>Συμπεράσματα ΙΙ</a:t>
            </a:r>
          </a:p>
        </p:txBody>
      </p:sp>
      <p:sp>
        <p:nvSpPr>
          <p:cNvPr id="5" name="Freeform 5"/>
          <p:cNvSpPr/>
          <p:nvPr/>
        </p:nvSpPr>
        <p:spPr>
          <a:xfrm>
            <a:off x="308539" y="2382255"/>
            <a:ext cx="5494878" cy="5776482"/>
          </a:xfrm>
          <a:custGeom>
            <a:avLst/>
            <a:gdLst/>
            <a:ahLst/>
            <a:cxnLst/>
            <a:rect l="l" t="t" r="r" b="b"/>
            <a:pathLst>
              <a:path w="5494878" h="5776482">
                <a:moveTo>
                  <a:pt x="0" y="0"/>
                </a:moveTo>
                <a:lnTo>
                  <a:pt x="5494878" y="0"/>
                </a:lnTo>
                <a:lnTo>
                  <a:pt x="5494878" y="5776482"/>
                </a:lnTo>
                <a:lnTo>
                  <a:pt x="0" y="5776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060592" y="2382255"/>
            <a:ext cx="6646501" cy="6987123"/>
          </a:xfrm>
          <a:custGeom>
            <a:avLst/>
            <a:gdLst/>
            <a:ahLst/>
            <a:cxnLst/>
            <a:rect l="l" t="t" r="r" b="b"/>
            <a:pathLst>
              <a:path w="6646501" h="6987123">
                <a:moveTo>
                  <a:pt x="0" y="0"/>
                </a:moveTo>
                <a:lnTo>
                  <a:pt x="6646501" y="0"/>
                </a:lnTo>
                <a:lnTo>
                  <a:pt x="6646501" y="6987123"/>
                </a:lnTo>
                <a:lnTo>
                  <a:pt x="0" y="6987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dirty="0"/>
          </a:p>
        </p:txBody>
      </p:sp>
      <p:sp>
        <p:nvSpPr>
          <p:cNvPr id="7" name="Freeform 7"/>
          <p:cNvSpPr/>
          <p:nvPr/>
        </p:nvSpPr>
        <p:spPr>
          <a:xfrm>
            <a:off x="12965055" y="2524698"/>
            <a:ext cx="4982270" cy="5237604"/>
          </a:xfrm>
          <a:custGeom>
            <a:avLst/>
            <a:gdLst/>
            <a:ahLst/>
            <a:cxnLst/>
            <a:rect l="l" t="t" r="r" b="b"/>
            <a:pathLst>
              <a:path w="4982270" h="5237604">
                <a:moveTo>
                  <a:pt x="0" y="0"/>
                </a:moveTo>
                <a:lnTo>
                  <a:pt x="4982270" y="0"/>
                </a:lnTo>
                <a:lnTo>
                  <a:pt x="4982270" y="5237604"/>
                </a:lnTo>
                <a:lnTo>
                  <a:pt x="0" y="52376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47938" y="3806462"/>
            <a:ext cx="5469325" cy="3969741"/>
          </a:xfrm>
          <a:prstGeom prst="rect">
            <a:avLst/>
          </a:prstGeom>
        </p:spPr>
        <p:txBody>
          <a:bodyPr wrap="square" lIns="0" tIns="0" rIns="0" bIns="0" rtlCol="0" anchor="t">
            <a:spAutoFit/>
          </a:bodyPr>
          <a:lstStyle/>
          <a:p>
            <a:pPr algn="ctr">
              <a:lnSpc>
                <a:spcPts val="2783"/>
              </a:lnSpc>
            </a:pPr>
            <a:r>
              <a:rPr lang="en-US" sz="2463" dirty="0" err="1">
                <a:solidFill>
                  <a:srgbClr val="010101"/>
                </a:solidFill>
                <a:latin typeface="Gaegu"/>
              </a:rPr>
              <a:t>Εμ</a:t>
            </a:r>
            <a:r>
              <a:rPr lang="en-US" sz="2463" dirty="0">
                <a:solidFill>
                  <a:srgbClr val="010101"/>
                </a:solidFill>
                <a:latin typeface="Gaegu"/>
              </a:rPr>
              <a:t>πλουτισμός γλωσσικών εκφράσεων, </a:t>
            </a:r>
            <a:r>
              <a:rPr lang="el-GR" sz="2463" dirty="0">
                <a:solidFill>
                  <a:srgbClr val="010101"/>
                </a:solidFill>
                <a:latin typeface="Gaegu"/>
              </a:rPr>
              <a:t>αντίληψη</a:t>
            </a:r>
            <a:r>
              <a:rPr lang="en-US" sz="2463" dirty="0">
                <a:solidFill>
                  <a:srgbClr val="010101"/>
                </a:solidFill>
                <a:latin typeface="Gaegu"/>
              </a:rPr>
              <a:t> δομής, ταύτιση με συναισθηματικές καταστάσεις ηρώων, ψυχαγωγία μέσω φαντασίας</a:t>
            </a:r>
          </a:p>
          <a:p>
            <a:pPr algn="ctr"/>
            <a:endParaRPr lang="en-US" sz="2463" dirty="0">
              <a:solidFill>
                <a:srgbClr val="010101"/>
              </a:solidFill>
              <a:latin typeface="Gaegu"/>
            </a:endParaRPr>
          </a:p>
          <a:p>
            <a:pPr algn="ctr">
              <a:lnSpc>
                <a:spcPts val="2783"/>
              </a:lnSpc>
            </a:pPr>
            <a:r>
              <a:rPr lang="el-GR" sz="2463" dirty="0">
                <a:solidFill>
                  <a:srgbClr val="010101"/>
                </a:solidFill>
                <a:latin typeface="Gaegu"/>
              </a:rPr>
              <a:t>Αναγνωστικό κίνητρο: μεταβλητή με πολλαπλά πρόσωπα. </a:t>
            </a:r>
          </a:p>
          <a:p>
            <a:pPr algn="ctr">
              <a:lnSpc>
                <a:spcPts val="2783"/>
              </a:lnSpc>
            </a:pPr>
            <a:endParaRPr lang="el-GR" sz="2463" dirty="0">
              <a:solidFill>
                <a:srgbClr val="010101"/>
              </a:solidFill>
              <a:latin typeface="Gaegu"/>
            </a:endParaRPr>
          </a:p>
          <a:p>
            <a:pPr algn="ctr">
              <a:lnSpc>
                <a:spcPts val="2783"/>
              </a:lnSpc>
            </a:pPr>
            <a:r>
              <a:rPr lang="el-GR" sz="2463" dirty="0">
                <a:solidFill>
                  <a:srgbClr val="010101"/>
                </a:solidFill>
                <a:latin typeface="Gaegu"/>
              </a:rPr>
              <a:t>Προσωπικό αναγνωστικό προφίλ. </a:t>
            </a:r>
          </a:p>
          <a:p>
            <a:pPr algn="ctr">
              <a:lnSpc>
                <a:spcPts val="2783"/>
              </a:lnSpc>
            </a:pPr>
            <a:r>
              <a:rPr lang="el-GR" sz="2463" dirty="0">
                <a:solidFill>
                  <a:srgbClr val="010101"/>
                </a:solidFill>
                <a:latin typeface="Gaegu"/>
              </a:rPr>
              <a:t>Καθορισμός από τουλάχιστον 15 διαστάσεις αναγνωστικών κινήτρων</a:t>
            </a:r>
            <a:endParaRPr lang="en-US" dirty="0">
              <a:latin typeface="Gaegu" pitchFamily="2" charset="0"/>
              <a:ea typeface="Gaegu" pitchFamily="2" charset="0"/>
            </a:endParaRPr>
          </a:p>
        </p:txBody>
      </p:sp>
      <p:sp>
        <p:nvSpPr>
          <p:cNvPr id="9" name="TextBox 9"/>
          <p:cNvSpPr txBox="1"/>
          <p:nvPr/>
        </p:nvSpPr>
        <p:spPr>
          <a:xfrm>
            <a:off x="1360659" y="3351788"/>
            <a:ext cx="3641050" cy="454674"/>
          </a:xfrm>
          <a:prstGeom prst="rect">
            <a:avLst/>
          </a:prstGeom>
        </p:spPr>
        <p:txBody>
          <a:bodyPr lIns="0" tIns="0" rIns="0" bIns="0" rtlCol="0" anchor="t">
            <a:spAutoFit/>
          </a:bodyPr>
          <a:lstStyle/>
          <a:p>
            <a:pPr marL="0" lvl="1" indent="0" algn="ctr">
              <a:lnSpc>
                <a:spcPts val="3311"/>
              </a:lnSpc>
              <a:spcBef>
                <a:spcPct val="0"/>
              </a:spcBef>
            </a:pPr>
            <a:r>
              <a:rPr lang="en-US" sz="2930" dirty="0">
                <a:solidFill>
                  <a:srgbClr val="010101"/>
                </a:solidFill>
                <a:latin typeface="AC Collage"/>
              </a:rPr>
              <a:t>3</a:t>
            </a:r>
            <a:r>
              <a:rPr lang="en-US" sz="2930" u="none" strike="noStrike" dirty="0">
                <a:solidFill>
                  <a:srgbClr val="010101"/>
                </a:solidFill>
                <a:latin typeface="AC Collage"/>
              </a:rPr>
              <a:t>ο </a:t>
            </a:r>
            <a:r>
              <a:rPr lang="en-US" sz="2930" u="none" strike="noStrike" dirty="0" err="1">
                <a:solidFill>
                  <a:srgbClr val="010101"/>
                </a:solidFill>
                <a:latin typeface="AC Collage"/>
              </a:rPr>
              <a:t>Ερευνητικό</a:t>
            </a:r>
            <a:r>
              <a:rPr lang="en-US" sz="2930" u="none" strike="noStrike" dirty="0">
                <a:solidFill>
                  <a:srgbClr val="010101"/>
                </a:solidFill>
                <a:latin typeface="AC Collage"/>
              </a:rPr>
              <a:t> </a:t>
            </a:r>
            <a:r>
              <a:rPr lang="en-US" sz="2930" u="none" strike="noStrike" dirty="0" err="1">
                <a:solidFill>
                  <a:srgbClr val="010101"/>
                </a:solidFill>
                <a:latin typeface="AC Collage"/>
              </a:rPr>
              <a:t>Ερώτημ</a:t>
            </a:r>
            <a:r>
              <a:rPr lang="en-US" sz="2930" u="none" strike="noStrike" dirty="0">
                <a:solidFill>
                  <a:srgbClr val="010101"/>
                </a:solidFill>
                <a:latin typeface="AC Collage"/>
              </a:rPr>
              <a:t>α</a:t>
            </a:r>
          </a:p>
        </p:txBody>
      </p:sp>
      <p:sp>
        <p:nvSpPr>
          <p:cNvPr id="10" name="TextBox 10"/>
          <p:cNvSpPr txBox="1"/>
          <p:nvPr/>
        </p:nvSpPr>
        <p:spPr>
          <a:xfrm>
            <a:off x="6369925" y="4017138"/>
            <a:ext cx="6068947" cy="2168056"/>
          </a:xfrm>
          <a:prstGeom prst="rect">
            <a:avLst/>
          </a:prstGeom>
        </p:spPr>
        <p:txBody>
          <a:bodyPr lIns="0" tIns="0" rIns="0" bIns="0" rtlCol="0" anchor="t">
            <a:spAutoFit/>
          </a:bodyPr>
          <a:lstStyle/>
          <a:p>
            <a:pPr algn="ctr">
              <a:lnSpc>
                <a:spcPts val="2783"/>
              </a:lnSpc>
            </a:pPr>
            <a:r>
              <a:rPr lang="en-US" sz="2463" dirty="0" err="1">
                <a:solidFill>
                  <a:srgbClr val="010101"/>
                </a:solidFill>
                <a:latin typeface="Gaegu"/>
              </a:rPr>
              <a:t>Φιλ</a:t>
            </a:r>
            <a:r>
              <a:rPr lang="en-US" sz="2463" dirty="0">
                <a:solidFill>
                  <a:srgbClr val="010101"/>
                </a:solidFill>
                <a:latin typeface="Gaegu"/>
              </a:rPr>
              <a:t>αναγνωστικές παιγνιώδεις δραστηριότητες ωφελούν μαθητές και εκπαιδευτικούς. </a:t>
            </a:r>
          </a:p>
          <a:p>
            <a:pPr algn="ctr">
              <a:lnSpc>
                <a:spcPts val="2783"/>
              </a:lnSpc>
            </a:pPr>
            <a:r>
              <a:rPr lang="en-US" sz="2463" dirty="0" err="1">
                <a:solidFill>
                  <a:srgbClr val="010101"/>
                </a:solidFill>
                <a:latin typeface="Gaegu"/>
              </a:rPr>
              <a:t>Βελτίωση</a:t>
            </a:r>
            <a:r>
              <a:rPr lang="en-US" sz="2463" dirty="0">
                <a:solidFill>
                  <a:srgbClr val="010101"/>
                </a:solidFill>
                <a:latin typeface="Gaegu"/>
              </a:rPr>
              <a:t> </a:t>
            </a:r>
            <a:r>
              <a:rPr lang="en-US" sz="2463" dirty="0" err="1">
                <a:solidFill>
                  <a:srgbClr val="010101"/>
                </a:solidFill>
                <a:latin typeface="Gaegu"/>
              </a:rPr>
              <a:t>συνολικού</a:t>
            </a:r>
            <a:r>
              <a:rPr lang="en-US" sz="2463" dirty="0">
                <a:solidFill>
                  <a:srgbClr val="010101"/>
                </a:solidFill>
                <a:latin typeface="Gaegu"/>
              </a:rPr>
              <a:t> </a:t>
            </a:r>
            <a:r>
              <a:rPr lang="en-US" sz="2463" dirty="0" err="1">
                <a:solidFill>
                  <a:srgbClr val="010101"/>
                </a:solidFill>
                <a:latin typeface="Gaegu"/>
              </a:rPr>
              <a:t>κλίμ</a:t>
            </a:r>
            <a:r>
              <a:rPr lang="en-US" sz="2463" dirty="0">
                <a:solidFill>
                  <a:srgbClr val="010101"/>
                </a:solidFill>
                <a:latin typeface="Gaegu"/>
              </a:rPr>
              <a:t>ατος τάξης, ενδυνάμωση σχέσης με παιδικό βιβλίο. </a:t>
            </a:r>
          </a:p>
          <a:p>
            <a:pPr algn="ctr">
              <a:lnSpc>
                <a:spcPts val="2783"/>
              </a:lnSpc>
            </a:pPr>
            <a:endParaRPr lang="en-US" sz="2463" dirty="0">
              <a:solidFill>
                <a:srgbClr val="010101"/>
              </a:solidFill>
              <a:latin typeface="Gaegu"/>
            </a:endParaRPr>
          </a:p>
        </p:txBody>
      </p:sp>
      <p:sp>
        <p:nvSpPr>
          <p:cNvPr id="11" name="TextBox 11"/>
          <p:cNvSpPr txBox="1"/>
          <p:nvPr/>
        </p:nvSpPr>
        <p:spPr>
          <a:xfrm>
            <a:off x="13106483" y="4252821"/>
            <a:ext cx="4699413" cy="3231654"/>
          </a:xfrm>
          <a:prstGeom prst="rect">
            <a:avLst/>
          </a:prstGeom>
        </p:spPr>
        <p:txBody>
          <a:bodyPr lIns="0" tIns="0" rIns="0" bIns="0" rtlCol="0" anchor="t">
            <a:spAutoFit/>
          </a:bodyPr>
          <a:lstStyle/>
          <a:p>
            <a:pPr algn="ctr">
              <a:lnSpc>
                <a:spcPts val="2783"/>
              </a:lnSpc>
            </a:pPr>
            <a:r>
              <a:rPr lang="en-US" sz="2463" dirty="0" err="1">
                <a:solidFill>
                  <a:srgbClr val="010101"/>
                </a:solidFill>
                <a:latin typeface="Gaegu"/>
              </a:rPr>
              <a:t>Εύχρηστη</a:t>
            </a:r>
            <a:r>
              <a:rPr lang="en-US" sz="2463" dirty="0">
                <a:solidFill>
                  <a:srgbClr val="010101"/>
                </a:solidFill>
                <a:latin typeface="Gaegu"/>
              </a:rPr>
              <a:t> </a:t>
            </a:r>
            <a:r>
              <a:rPr lang="en-US" sz="2463" dirty="0" err="1">
                <a:solidFill>
                  <a:srgbClr val="010101"/>
                </a:solidFill>
                <a:latin typeface="Gaegu"/>
              </a:rPr>
              <a:t>ψηφι</a:t>
            </a:r>
            <a:r>
              <a:rPr lang="en-US" sz="2463" dirty="0">
                <a:solidFill>
                  <a:srgbClr val="010101"/>
                </a:solidFill>
                <a:latin typeface="Gaegu"/>
              </a:rPr>
              <a:t>ακή μορφή του Ε</a:t>
            </a:r>
            <a:r>
              <a:rPr lang="el-GR" sz="2463" dirty="0">
                <a:solidFill>
                  <a:srgbClr val="010101"/>
                </a:solidFill>
                <a:latin typeface="Gaegu"/>
              </a:rPr>
              <a:t>.</a:t>
            </a:r>
            <a:r>
              <a:rPr lang="en-US" sz="2463" dirty="0">
                <a:solidFill>
                  <a:srgbClr val="010101"/>
                </a:solidFill>
                <a:latin typeface="Gaegu"/>
              </a:rPr>
              <a:t>Υ</a:t>
            </a:r>
            <a:r>
              <a:rPr lang="el-GR" sz="2463" dirty="0">
                <a:solidFill>
                  <a:srgbClr val="010101"/>
                </a:solidFill>
                <a:latin typeface="Gaegu"/>
              </a:rPr>
              <a:t>.</a:t>
            </a:r>
            <a:endParaRPr lang="en-US" sz="2463" dirty="0">
              <a:solidFill>
                <a:srgbClr val="010101"/>
              </a:solidFill>
              <a:latin typeface="Gaegu"/>
            </a:endParaRPr>
          </a:p>
          <a:p>
            <a:pPr algn="ctr">
              <a:lnSpc>
                <a:spcPts val="2783"/>
              </a:lnSpc>
            </a:pPr>
            <a:endParaRPr lang="en-US" sz="2463" dirty="0">
              <a:solidFill>
                <a:srgbClr val="010101"/>
              </a:solidFill>
              <a:latin typeface="Gaegu"/>
            </a:endParaRPr>
          </a:p>
          <a:p>
            <a:pPr algn="ctr">
              <a:lnSpc>
                <a:spcPts val="2783"/>
              </a:lnSpc>
            </a:pPr>
            <a:r>
              <a:rPr lang="el-GR" sz="2463" dirty="0">
                <a:solidFill>
                  <a:srgbClr val="010101"/>
                </a:solidFill>
                <a:latin typeface="Gaegu"/>
              </a:rPr>
              <a:t>Υ</a:t>
            </a:r>
            <a:r>
              <a:rPr lang="en-US" sz="2463" dirty="0">
                <a:solidFill>
                  <a:srgbClr val="010101"/>
                </a:solidFill>
                <a:latin typeface="Gaegu"/>
              </a:rPr>
              <a:t>π</a:t>
            </a:r>
            <a:r>
              <a:rPr lang="en-US" sz="2463" dirty="0" err="1">
                <a:solidFill>
                  <a:srgbClr val="010101"/>
                </a:solidFill>
                <a:latin typeface="Gaegu"/>
              </a:rPr>
              <a:t>ολογιστές</a:t>
            </a:r>
            <a:r>
              <a:rPr lang="en-US" sz="2463" dirty="0">
                <a:solidFill>
                  <a:srgbClr val="010101"/>
                </a:solidFill>
                <a:latin typeface="Gaegu"/>
              </a:rPr>
              <a:t>= </a:t>
            </a:r>
            <a:r>
              <a:rPr lang="el-GR" sz="2460" dirty="0">
                <a:effectLst/>
                <a:latin typeface="Calibri" panose="020F0502020204030204" pitchFamily="34" charset="0"/>
                <a:ea typeface="Gaegu" pitchFamily="2" charset="0"/>
              </a:rPr>
              <a:t>δεν πρέπει να ελέγχουν τη μάθηση, να χρησιμοποιούνται ως εργαλεία </a:t>
            </a:r>
            <a:r>
              <a:rPr lang="en-US" sz="2460" dirty="0" err="1">
                <a:solidFill>
                  <a:srgbClr val="010101"/>
                </a:solidFill>
                <a:latin typeface="Gaegu" pitchFamily="2" charset="0"/>
                <a:ea typeface="Gaegu" pitchFamily="2" charset="0"/>
              </a:rPr>
              <a:t>γι</a:t>
            </a:r>
            <a:r>
              <a:rPr lang="en-US" sz="2460" dirty="0">
                <a:solidFill>
                  <a:srgbClr val="010101"/>
                </a:solidFill>
                <a:latin typeface="Gaegu" pitchFamily="2" charset="0"/>
                <a:ea typeface="Gaegu" pitchFamily="2" charset="0"/>
              </a:rPr>
              <a:t>α την ουσιαστικότερη οικοδόμηση της γνώσης από τους μαθητές</a:t>
            </a:r>
            <a:endParaRPr lang="el-GR" sz="2460" dirty="0">
              <a:solidFill>
                <a:srgbClr val="010101"/>
              </a:solidFill>
              <a:latin typeface="Gaegu"/>
              <a:ea typeface="Gaegu" pitchFamily="2" charset="0"/>
            </a:endParaRPr>
          </a:p>
          <a:p>
            <a:pPr algn="ctr">
              <a:lnSpc>
                <a:spcPts val="2783"/>
              </a:lnSpc>
            </a:pPr>
            <a:endParaRPr lang="en-US" sz="2463" dirty="0">
              <a:solidFill>
                <a:srgbClr val="010101"/>
              </a:solidFill>
              <a:latin typeface="Gaegu"/>
            </a:endParaRPr>
          </a:p>
        </p:txBody>
      </p:sp>
      <p:sp>
        <p:nvSpPr>
          <p:cNvPr id="12" name="TextBox 12"/>
          <p:cNvSpPr txBox="1"/>
          <p:nvPr/>
        </p:nvSpPr>
        <p:spPr>
          <a:xfrm>
            <a:off x="7583874" y="3376773"/>
            <a:ext cx="3641050" cy="454674"/>
          </a:xfrm>
          <a:prstGeom prst="rect">
            <a:avLst/>
          </a:prstGeom>
        </p:spPr>
        <p:txBody>
          <a:bodyPr lIns="0" tIns="0" rIns="0" bIns="0" rtlCol="0" anchor="t">
            <a:spAutoFit/>
          </a:bodyPr>
          <a:lstStyle/>
          <a:p>
            <a:pPr marL="0" lvl="1" indent="0" algn="ctr">
              <a:lnSpc>
                <a:spcPts val="3311"/>
              </a:lnSpc>
              <a:spcBef>
                <a:spcPct val="0"/>
              </a:spcBef>
            </a:pPr>
            <a:r>
              <a:rPr lang="en-US" sz="2930" dirty="0">
                <a:solidFill>
                  <a:srgbClr val="010101"/>
                </a:solidFill>
                <a:latin typeface="AC Collage"/>
              </a:rPr>
              <a:t>4ο</a:t>
            </a:r>
            <a:r>
              <a:rPr lang="en-US" sz="2930" u="none" strike="noStrike" dirty="0">
                <a:solidFill>
                  <a:srgbClr val="010101"/>
                </a:solidFill>
                <a:latin typeface="AC Collage"/>
              </a:rPr>
              <a:t> </a:t>
            </a:r>
            <a:r>
              <a:rPr lang="en-US" sz="2930" u="none" strike="noStrike" dirty="0" err="1">
                <a:solidFill>
                  <a:srgbClr val="010101"/>
                </a:solidFill>
                <a:latin typeface="AC Collage"/>
              </a:rPr>
              <a:t>Ερευνητικό</a:t>
            </a:r>
            <a:r>
              <a:rPr lang="en-US" sz="2930" u="none" strike="noStrike" dirty="0">
                <a:solidFill>
                  <a:srgbClr val="010101"/>
                </a:solidFill>
                <a:latin typeface="AC Collage"/>
              </a:rPr>
              <a:t> </a:t>
            </a:r>
            <a:r>
              <a:rPr lang="en-US" sz="2930" u="none" strike="noStrike" dirty="0" err="1">
                <a:solidFill>
                  <a:srgbClr val="010101"/>
                </a:solidFill>
                <a:latin typeface="AC Collage"/>
              </a:rPr>
              <a:t>Ερώτημ</a:t>
            </a:r>
            <a:r>
              <a:rPr lang="en-US" sz="2930" u="none" strike="noStrike" dirty="0">
                <a:solidFill>
                  <a:srgbClr val="010101"/>
                </a:solidFill>
                <a:latin typeface="AC Collage"/>
              </a:rPr>
              <a:t>α</a:t>
            </a:r>
          </a:p>
        </p:txBody>
      </p:sp>
      <p:sp>
        <p:nvSpPr>
          <p:cNvPr id="13" name="TextBox 13"/>
          <p:cNvSpPr txBox="1"/>
          <p:nvPr/>
        </p:nvSpPr>
        <p:spPr>
          <a:xfrm>
            <a:off x="13642594" y="3351788"/>
            <a:ext cx="3612665" cy="454674"/>
          </a:xfrm>
          <a:prstGeom prst="rect">
            <a:avLst/>
          </a:prstGeom>
        </p:spPr>
        <p:txBody>
          <a:bodyPr lIns="0" tIns="0" rIns="0" bIns="0" rtlCol="0" anchor="t">
            <a:spAutoFit/>
          </a:bodyPr>
          <a:lstStyle/>
          <a:p>
            <a:pPr marL="0" lvl="1" indent="0" algn="ctr">
              <a:lnSpc>
                <a:spcPts val="3311"/>
              </a:lnSpc>
              <a:spcBef>
                <a:spcPct val="0"/>
              </a:spcBef>
            </a:pPr>
            <a:r>
              <a:rPr lang="en-US" sz="2930" dirty="0">
                <a:solidFill>
                  <a:srgbClr val="010101"/>
                </a:solidFill>
                <a:latin typeface="AC Collage"/>
              </a:rPr>
              <a:t>5ο </a:t>
            </a:r>
            <a:r>
              <a:rPr lang="en-US" sz="2930" u="none" strike="noStrike" dirty="0" err="1">
                <a:solidFill>
                  <a:srgbClr val="010101"/>
                </a:solidFill>
                <a:latin typeface="AC Collage"/>
              </a:rPr>
              <a:t>Ερευνητικό</a:t>
            </a:r>
            <a:r>
              <a:rPr lang="en-US" sz="2930" u="none" strike="noStrike" dirty="0">
                <a:solidFill>
                  <a:srgbClr val="010101"/>
                </a:solidFill>
                <a:latin typeface="AC Collage"/>
              </a:rPr>
              <a:t> </a:t>
            </a:r>
            <a:r>
              <a:rPr lang="en-US" sz="2930" u="none" strike="noStrike" dirty="0" err="1">
                <a:solidFill>
                  <a:srgbClr val="010101"/>
                </a:solidFill>
                <a:latin typeface="AC Collage"/>
              </a:rPr>
              <a:t>Ερώτημ</a:t>
            </a:r>
            <a:r>
              <a:rPr lang="en-US" sz="2930" u="none" strike="noStrike" dirty="0">
                <a:solidFill>
                  <a:srgbClr val="010101"/>
                </a:solidFill>
                <a:latin typeface="AC Collage"/>
              </a:rPr>
              <a:t>α</a:t>
            </a:r>
          </a:p>
        </p:txBody>
      </p:sp>
      <p:sp>
        <p:nvSpPr>
          <p:cNvPr id="14" name="TextBox 14"/>
          <p:cNvSpPr txBox="1"/>
          <p:nvPr/>
        </p:nvSpPr>
        <p:spPr>
          <a:xfrm>
            <a:off x="359105" y="8115334"/>
            <a:ext cx="5393745" cy="468718"/>
          </a:xfrm>
          <a:prstGeom prst="rect">
            <a:avLst/>
          </a:prstGeom>
          <a:solidFill>
            <a:srgbClr val="FFC000"/>
          </a:solidFill>
        </p:spPr>
        <p:txBody>
          <a:bodyPr wrap="square" lIns="0" tIns="0" rIns="0" bIns="0" rtlCol="0" anchor="t">
            <a:spAutoFit/>
          </a:bodyPr>
          <a:lstStyle/>
          <a:p>
            <a:pPr algn="ctr">
              <a:lnSpc>
                <a:spcPts val="3992"/>
              </a:lnSpc>
              <a:spcBef>
                <a:spcPct val="0"/>
              </a:spcBef>
            </a:pPr>
            <a:r>
              <a:rPr lang="en-US" sz="2851" dirty="0" err="1">
                <a:solidFill>
                  <a:srgbClr val="FFFFFF"/>
                </a:solidFill>
                <a:latin typeface="Gaegu"/>
              </a:rPr>
              <a:t>Σύγκλιση</a:t>
            </a:r>
            <a:r>
              <a:rPr lang="en-US" sz="2851" dirty="0">
                <a:solidFill>
                  <a:srgbClr val="FFFFFF"/>
                </a:solidFill>
                <a:latin typeface="Gaegu"/>
              </a:rPr>
              <a:t> </a:t>
            </a:r>
            <a:r>
              <a:rPr lang="en-US" sz="2851" dirty="0" err="1">
                <a:solidFill>
                  <a:srgbClr val="FFFFFF"/>
                </a:solidFill>
                <a:latin typeface="Gaegu"/>
              </a:rPr>
              <a:t>με</a:t>
            </a:r>
            <a:r>
              <a:rPr lang="en-US" sz="2851" dirty="0">
                <a:solidFill>
                  <a:srgbClr val="FFFFFF"/>
                </a:solidFill>
                <a:latin typeface="Gaegu"/>
              </a:rPr>
              <a:t> Μαλα</a:t>
            </a:r>
            <a:r>
              <a:rPr lang="en-US" sz="2851" dirty="0" err="1">
                <a:solidFill>
                  <a:srgbClr val="FFFFFF"/>
                </a:solidFill>
                <a:latin typeface="Gaegu"/>
              </a:rPr>
              <a:t>φάντη</a:t>
            </a:r>
            <a:r>
              <a:rPr lang="en-US" sz="2851" dirty="0">
                <a:solidFill>
                  <a:srgbClr val="FFFFFF"/>
                </a:solidFill>
                <a:latin typeface="Gaegu"/>
              </a:rPr>
              <a:t> (2008)</a:t>
            </a:r>
          </a:p>
        </p:txBody>
      </p:sp>
      <p:sp>
        <p:nvSpPr>
          <p:cNvPr id="15" name="TextBox 15"/>
          <p:cNvSpPr txBox="1"/>
          <p:nvPr/>
        </p:nvSpPr>
        <p:spPr>
          <a:xfrm>
            <a:off x="6114492" y="6032156"/>
            <a:ext cx="6538699" cy="556219"/>
          </a:xfrm>
          <a:prstGeom prst="rect">
            <a:avLst/>
          </a:prstGeom>
          <a:solidFill>
            <a:srgbClr val="FFC000"/>
          </a:solidFill>
        </p:spPr>
        <p:txBody>
          <a:bodyPr lIns="0" tIns="0" rIns="0" bIns="0" rtlCol="0" anchor="t">
            <a:spAutoFit/>
          </a:bodyPr>
          <a:lstStyle/>
          <a:p>
            <a:pPr algn="ctr">
              <a:lnSpc>
                <a:spcPts val="3992"/>
              </a:lnSpc>
              <a:spcBef>
                <a:spcPct val="0"/>
              </a:spcBef>
            </a:pPr>
            <a:r>
              <a:rPr lang="en-US" sz="2851" dirty="0" err="1">
                <a:solidFill>
                  <a:srgbClr val="FFFFFF"/>
                </a:solidFill>
                <a:latin typeface="Gaegu"/>
              </a:rPr>
              <a:t>Σύγκλιση</a:t>
            </a:r>
            <a:r>
              <a:rPr lang="en-US" sz="2851" dirty="0">
                <a:solidFill>
                  <a:srgbClr val="FFFFFF"/>
                </a:solidFill>
                <a:latin typeface="Gaegu"/>
              </a:rPr>
              <a:t> </a:t>
            </a:r>
            <a:r>
              <a:rPr lang="en-US" sz="2851" dirty="0" err="1">
                <a:solidFill>
                  <a:srgbClr val="FFFFFF"/>
                </a:solidFill>
                <a:latin typeface="Gaegu"/>
              </a:rPr>
              <a:t>με</a:t>
            </a:r>
            <a:r>
              <a:rPr lang="en-US" sz="2851" dirty="0">
                <a:solidFill>
                  <a:srgbClr val="FFFFFF"/>
                </a:solidFill>
                <a:latin typeface="Gaegu"/>
              </a:rPr>
              <a:t> Χα</a:t>
            </a:r>
            <a:r>
              <a:rPr lang="en-US" sz="2851" dirty="0" err="1">
                <a:solidFill>
                  <a:srgbClr val="FFFFFF"/>
                </a:solidFill>
                <a:latin typeface="Gaegu"/>
              </a:rPr>
              <a:t>λκι</a:t>
            </a:r>
            <a:r>
              <a:rPr lang="en-US" sz="2851" dirty="0">
                <a:solidFill>
                  <a:srgbClr val="FFFFFF"/>
                </a:solidFill>
                <a:latin typeface="Gaegu"/>
              </a:rPr>
              <a:t>αδάκη (2008)</a:t>
            </a:r>
          </a:p>
        </p:txBody>
      </p:sp>
      <p:sp>
        <p:nvSpPr>
          <p:cNvPr id="16" name="TextBox 16"/>
          <p:cNvSpPr txBox="1"/>
          <p:nvPr/>
        </p:nvSpPr>
        <p:spPr>
          <a:xfrm>
            <a:off x="6426356" y="6968650"/>
            <a:ext cx="6022776" cy="1818301"/>
          </a:xfrm>
          <a:prstGeom prst="rect">
            <a:avLst/>
          </a:prstGeom>
        </p:spPr>
        <p:txBody>
          <a:bodyPr lIns="0" tIns="0" rIns="0" bIns="0" rtlCol="0" anchor="t">
            <a:spAutoFit/>
          </a:bodyPr>
          <a:lstStyle/>
          <a:p>
            <a:pPr algn="ctr">
              <a:lnSpc>
                <a:spcPts val="2783"/>
              </a:lnSpc>
            </a:pPr>
            <a:r>
              <a:rPr lang="en-US" sz="2463">
                <a:solidFill>
                  <a:srgbClr val="010101"/>
                </a:solidFill>
                <a:latin typeface="Gaegu"/>
              </a:rPr>
              <a:t>Σκεπτικισμός απέναντι στο παιχνίδι διαχωριστική γραμμή μεταξύ εργασίας-παιχνιδιού. </a:t>
            </a:r>
          </a:p>
          <a:p>
            <a:pPr algn="ctr">
              <a:lnSpc>
                <a:spcPts val="2783"/>
              </a:lnSpc>
            </a:pPr>
            <a:r>
              <a:rPr lang="en-US" sz="2463">
                <a:solidFill>
                  <a:srgbClr val="010101"/>
                </a:solidFill>
                <a:latin typeface="Gaegu"/>
              </a:rPr>
              <a:t>Φόβος ότι το παιχνίδι θα τραβήξει ενδιαφέρον από το βιβλίο. </a:t>
            </a:r>
          </a:p>
        </p:txBody>
      </p:sp>
      <p:sp>
        <p:nvSpPr>
          <p:cNvPr id="17" name="TextBox 17"/>
          <p:cNvSpPr txBox="1"/>
          <p:nvPr/>
        </p:nvSpPr>
        <p:spPr>
          <a:xfrm>
            <a:off x="6107235" y="8924418"/>
            <a:ext cx="6538699" cy="556219"/>
          </a:xfrm>
          <a:prstGeom prst="rect">
            <a:avLst/>
          </a:prstGeom>
          <a:solidFill>
            <a:srgbClr val="FFC000"/>
          </a:solidFill>
        </p:spPr>
        <p:txBody>
          <a:bodyPr lIns="0" tIns="0" rIns="0" bIns="0" rtlCol="0" anchor="t">
            <a:spAutoFit/>
          </a:bodyPr>
          <a:lstStyle/>
          <a:p>
            <a:pPr algn="ctr">
              <a:lnSpc>
                <a:spcPts val="3992"/>
              </a:lnSpc>
              <a:spcBef>
                <a:spcPct val="0"/>
              </a:spcBef>
            </a:pPr>
            <a:r>
              <a:rPr lang="en-US" sz="2851" dirty="0" err="1">
                <a:solidFill>
                  <a:srgbClr val="FFFFFF"/>
                </a:solidFill>
                <a:latin typeface="Gaegu"/>
              </a:rPr>
              <a:t>Σύγκλιση</a:t>
            </a:r>
            <a:r>
              <a:rPr lang="en-US" sz="2851" dirty="0">
                <a:solidFill>
                  <a:srgbClr val="FFFFFF"/>
                </a:solidFill>
                <a:latin typeface="Gaegu"/>
              </a:rPr>
              <a:t> </a:t>
            </a:r>
            <a:r>
              <a:rPr lang="en-US" sz="2851" dirty="0" err="1">
                <a:solidFill>
                  <a:srgbClr val="FFFFFF"/>
                </a:solidFill>
                <a:latin typeface="Gaegu"/>
              </a:rPr>
              <a:t>με</a:t>
            </a:r>
            <a:r>
              <a:rPr lang="en-US" sz="2851" dirty="0">
                <a:solidFill>
                  <a:srgbClr val="FFFFFF"/>
                </a:solidFill>
                <a:latin typeface="Gaegu"/>
              </a:rPr>
              <a:t> Cartier (2014)</a:t>
            </a:r>
          </a:p>
        </p:txBody>
      </p:sp>
      <p:sp>
        <p:nvSpPr>
          <p:cNvPr id="18" name="TextBox 18"/>
          <p:cNvSpPr txBox="1"/>
          <p:nvPr/>
        </p:nvSpPr>
        <p:spPr>
          <a:xfrm>
            <a:off x="12957792" y="7421782"/>
            <a:ext cx="4982270" cy="468718"/>
          </a:xfrm>
          <a:prstGeom prst="rect">
            <a:avLst/>
          </a:prstGeom>
          <a:solidFill>
            <a:srgbClr val="FFC000"/>
          </a:solidFill>
        </p:spPr>
        <p:txBody>
          <a:bodyPr wrap="square" lIns="0" tIns="0" rIns="0" bIns="0" rtlCol="0" anchor="t">
            <a:spAutoFit/>
          </a:bodyPr>
          <a:lstStyle/>
          <a:p>
            <a:pPr algn="ctr">
              <a:lnSpc>
                <a:spcPts val="3992"/>
              </a:lnSpc>
              <a:spcBef>
                <a:spcPct val="0"/>
              </a:spcBef>
            </a:pPr>
            <a:r>
              <a:rPr lang="en-US" sz="2851" dirty="0" err="1">
                <a:solidFill>
                  <a:srgbClr val="FFFFFF"/>
                </a:solidFill>
                <a:latin typeface="Gaegu"/>
              </a:rPr>
              <a:t>Σύγκλιση</a:t>
            </a:r>
            <a:r>
              <a:rPr lang="en-US" sz="2851" dirty="0">
                <a:solidFill>
                  <a:srgbClr val="FFFFFF"/>
                </a:solidFill>
                <a:latin typeface="Gaegu"/>
              </a:rPr>
              <a:t> </a:t>
            </a:r>
            <a:r>
              <a:rPr lang="en-US" sz="2851" dirty="0" err="1">
                <a:solidFill>
                  <a:srgbClr val="FFFFFF"/>
                </a:solidFill>
                <a:latin typeface="Gaegu"/>
              </a:rPr>
              <a:t>με</a:t>
            </a:r>
            <a:r>
              <a:rPr lang="en-US" sz="2851" dirty="0">
                <a:solidFill>
                  <a:srgbClr val="FFFFFF"/>
                </a:solidFill>
                <a:latin typeface="Gaegu"/>
              </a:rPr>
              <a:t> Jonassen (2000)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1701509"/>
            <a:ext cx="18288000" cy="5189220"/>
          </a:xfrm>
          <a:custGeom>
            <a:avLst/>
            <a:gdLst/>
            <a:ahLst/>
            <a:cxnLst/>
            <a:rect l="l" t="t" r="r" b="b"/>
            <a:pathLst>
              <a:path w="18288000" h="5189220">
                <a:moveTo>
                  <a:pt x="0" y="0"/>
                </a:moveTo>
                <a:lnTo>
                  <a:pt x="18288000" y="0"/>
                </a:lnTo>
                <a:lnTo>
                  <a:pt x="18288000" y="5189220"/>
                </a:lnTo>
                <a:lnTo>
                  <a:pt x="0" y="5189220"/>
                </a:lnTo>
                <a:lnTo>
                  <a:pt x="0" y="0"/>
                </a:lnTo>
                <a:close/>
              </a:path>
            </a:pathLst>
          </a:custGeom>
          <a:blipFill>
            <a:blip r:embed="rId3"/>
            <a:stretch>
              <a:fillRect/>
            </a:stretch>
          </a:blipFill>
        </p:spPr>
      </p:sp>
      <p:sp>
        <p:nvSpPr>
          <p:cNvPr id="4" name="TextBox 4"/>
          <p:cNvSpPr txBox="1"/>
          <p:nvPr/>
        </p:nvSpPr>
        <p:spPr>
          <a:xfrm>
            <a:off x="2006614" y="630537"/>
            <a:ext cx="8813703" cy="1419648"/>
          </a:xfrm>
          <a:prstGeom prst="rect">
            <a:avLst/>
          </a:prstGeom>
        </p:spPr>
        <p:txBody>
          <a:bodyPr lIns="0" tIns="0" rIns="0" bIns="0" rtlCol="0" anchor="t">
            <a:spAutoFit/>
          </a:bodyPr>
          <a:lstStyle/>
          <a:p>
            <a:pPr marL="0" lvl="0" indent="0" algn="ctr">
              <a:lnSpc>
                <a:spcPts val="11526"/>
              </a:lnSpc>
              <a:spcBef>
                <a:spcPct val="0"/>
              </a:spcBef>
            </a:pPr>
            <a:r>
              <a:rPr lang="en-US" sz="8233">
                <a:solidFill>
                  <a:srgbClr val="040200"/>
                </a:solidFill>
                <a:latin typeface="Gochi Hand"/>
              </a:rPr>
              <a:t>Συμπεράσματα ΙΙΙ</a:t>
            </a:r>
          </a:p>
        </p:txBody>
      </p:sp>
      <p:sp>
        <p:nvSpPr>
          <p:cNvPr id="5" name="Freeform 5"/>
          <p:cNvSpPr/>
          <p:nvPr/>
        </p:nvSpPr>
        <p:spPr>
          <a:xfrm>
            <a:off x="2140371" y="3497236"/>
            <a:ext cx="5882195" cy="6183647"/>
          </a:xfrm>
          <a:custGeom>
            <a:avLst/>
            <a:gdLst/>
            <a:ahLst/>
            <a:cxnLst/>
            <a:rect l="l" t="t" r="r" b="b"/>
            <a:pathLst>
              <a:path w="5882195" h="6183647">
                <a:moveTo>
                  <a:pt x="0" y="0"/>
                </a:moveTo>
                <a:lnTo>
                  <a:pt x="5882194" y="0"/>
                </a:lnTo>
                <a:lnTo>
                  <a:pt x="5882194" y="6183648"/>
                </a:lnTo>
                <a:lnTo>
                  <a:pt x="0" y="6183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962205" y="3435322"/>
            <a:ext cx="5999987" cy="6307477"/>
          </a:xfrm>
          <a:custGeom>
            <a:avLst/>
            <a:gdLst/>
            <a:ahLst/>
            <a:cxnLst/>
            <a:rect l="l" t="t" r="r" b="b"/>
            <a:pathLst>
              <a:path w="5999987" h="6307477">
                <a:moveTo>
                  <a:pt x="0" y="0"/>
                </a:moveTo>
                <a:lnTo>
                  <a:pt x="5999987" y="0"/>
                </a:lnTo>
                <a:lnTo>
                  <a:pt x="5999987" y="6307476"/>
                </a:lnTo>
                <a:lnTo>
                  <a:pt x="0" y="6307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978039" y="6667857"/>
            <a:ext cx="3803382" cy="419279"/>
          </a:xfrm>
          <a:prstGeom prst="rect">
            <a:avLst/>
          </a:prstGeom>
        </p:spPr>
        <p:txBody>
          <a:bodyPr lIns="0" tIns="0" rIns="0" bIns="0" rtlCol="0" anchor="t">
            <a:spAutoFit/>
          </a:bodyPr>
          <a:lstStyle/>
          <a:p>
            <a:pPr algn="ctr">
              <a:lnSpc>
                <a:spcPts val="2783"/>
              </a:lnSpc>
            </a:pPr>
            <a:r>
              <a:rPr lang="en-US" sz="2463" u="none" strike="noStrike">
                <a:solidFill>
                  <a:srgbClr val="010101"/>
                </a:solidFill>
                <a:latin typeface="Gaegu"/>
              </a:rPr>
              <a:t>.</a:t>
            </a:r>
          </a:p>
        </p:txBody>
      </p:sp>
      <p:sp>
        <p:nvSpPr>
          <p:cNvPr id="8" name="TextBox 8"/>
          <p:cNvSpPr txBox="1"/>
          <p:nvPr/>
        </p:nvSpPr>
        <p:spPr>
          <a:xfrm>
            <a:off x="3167979" y="4410308"/>
            <a:ext cx="3826979" cy="495441"/>
          </a:xfrm>
          <a:prstGeom prst="rect">
            <a:avLst/>
          </a:prstGeom>
        </p:spPr>
        <p:txBody>
          <a:bodyPr lIns="0" tIns="0" rIns="0" bIns="0" rtlCol="0" anchor="t">
            <a:spAutoFit/>
          </a:bodyPr>
          <a:lstStyle/>
          <a:p>
            <a:pPr marL="0" lvl="1" indent="0" algn="ctr">
              <a:lnSpc>
                <a:spcPts val="3650"/>
              </a:lnSpc>
              <a:spcBef>
                <a:spcPct val="0"/>
              </a:spcBef>
            </a:pPr>
            <a:r>
              <a:rPr lang="en-US" sz="3230">
                <a:solidFill>
                  <a:srgbClr val="010101"/>
                </a:solidFill>
                <a:latin typeface="AC Collage"/>
              </a:rPr>
              <a:t>Περιορισμοί</a:t>
            </a:r>
          </a:p>
        </p:txBody>
      </p:sp>
      <p:sp>
        <p:nvSpPr>
          <p:cNvPr id="9" name="TextBox 9"/>
          <p:cNvSpPr txBox="1"/>
          <p:nvPr/>
        </p:nvSpPr>
        <p:spPr>
          <a:xfrm>
            <a:off x="10242702" y="5110607"/>
            <a:ext cx="5438993" cy="4406459"/>
          </a:xfrm>
          <a:prstGeom prst="rect">
            <a:avLst/>
          </a:prstGeom>
        </p:spPr>
        <p:txBody>
          <a:bodyPr lIns="0" tIns="0" rIns="0" bIns="0" rtlCol="0" anchor="t">
            <a:spAutoFit/>
          </a:bodyPr>
          <a:lstStyle/>
          <a:p>
            <a:pPr algn="ctr">
              <a:lnSpc>
                <a:spcPts val="2690"/>
              </a:lnSpc>
            </a:pPr>
            <a:r>
              <a:rPr lang="en-US" sz="2468" dirty="0">
                <a:solidFill>
                  <a:srgbClr val="010101"/>
                </a:solidFill>
                <a:latin typeface="Gaegu"/>
              </a:rPr>
              <a:t> </a:t>
            </a:r>
            <a:r>
              <a:rPr lang="en-US" sz="2468" dirty="0" err="1">
                <a:solidFill>
                  <a:srgbClr val="010101"/>
                </a:solidFill>
                <a:latin typeface="Gaegu"/>
              </a:rPr>
              <a:t>Εφ</a:t>
            </a:r>
            <a:r>
              <a:rPr lang="en-US" sz="2468" dirty="0">
                <a:solidFill>
                  <a:srgbClr val="010101"/>
                </a:solidFill>
                <a:latin typeface="Gaegu"/>
              </a:rPr>
              <a:t>αρμογή εντός τάξης για διερεύνηση πρόσληψης από μαθητές </a:t>
            </a:r>
          </a:p>
          <a:p>
            <a:pPr algn="ctr">
              <a:lnSpc>
                <a:spcPts val="2690"/>
              </a:lnSpc>
            </a:pPr>
            <a:endParaRPr lang="en-US" sz="2468" dirty="0">
              <a:solidFill>
                <a:srgbClr val="010101"/>
              </a:solidFill>
              <a:latin typeface="Gaegu"/>
            </a:endParaRPr>
          </a:p>
          <a:p>
            <a:pPr algn="ctr">
              <a:lnSpc>
                <a:spcPts val="2690"/>
              </a:lnSpc>
            </a:pPr>
            <a:r>
              <a:rPr lang="en-US" sz="2468" dirty="0" err="1">
                <a:solidFill>
                  <a:srgbClr val="010101"/>
                </a:solidFill>
                <a:latin typeface="Gaegu"/>
              </a:rPr>
              <a:t>Διερεύνηση</a:t>
            </a:r>
            <a:r>
              <a:rPr lang="en-US" sz="2468" dirty="0">
                <a:solidFill>
                  <a:srgbClr val="010101"/>
                </a:solidFill>
                <a:latin typeface="Gaegu"/>
              </a:rPr>
              <a:t> </a:t>
            </a:r>
            <a:r>
              <a:rPr lang="en-US" sz="2468" dirty="0" err="1">
                <a:solidFill>
                  <a:srgbClr val="010101"/>
                </a:solidFill>
                <a:latin typeface="Gaegu"/>
              </a:rPr>
              <a:t>σκε</a:t>
            </a:r>
            <a:r>
              <a:rPr lang="en-US" sz="2468" dirty="0">
                <a:solidFill>
                  <a:srgbClr val="010101"/>
                </a:solidFill>
                <a:latin typeface="Gaegu"/>
              </a:rPr>
              <a:t>πτικισμού εκπαιδευτικών απέναντι στις παιδαγωγικές αρετές του παιχνιδιού</a:t>
            </a:r>
          </a:p>
          <a:p>
            <a:pPr algn="ctr">
              <a:lnSpc>
                <a:spcPts val="2690"/>
              </a:lnSpc>
            </a:pPr>
            <a:r>
              <a:rPr lang="en-US" sz="2468" dirty="0">
                <a:solidFill>
                  <a:srgbClr val="010101"/>
                </a:solidFill>
                <a:latin typeface="Gaegu"/>
              </a:rPr>
              <a:t> </a:t>
            </a:r>
          </a:p>
          <a:p>
            <a:pPr algn="ctr">
              <a:lnSpc>
                <a:spcPts val="2690"/>
              </a:lnSpc>
            </a:pPr>
            <a:r>
              <a:rPr lang="en-US" sz="2468" dirty="0" err="1">
                <a:solidFill>
                  <a:srgbClr val="010101"/>
                </a:solidFill>
                <a:latin typeface="Gaegu"/>
              </a:rPr>
              <a:t>Διερεύνηση</a:t>
            </a:r>
            <a:r>
              <a:rPr lang="en-US" sz="2468" dirty="0">
                <a:solidFill>
                  <a:srgbClr val="010101"/>
                </a:solidFill>
                <a:latin typeface="Gaegu"/>
              </a:rPr>
              <a:t> </a:t>
            </a:r>
            <a:r>
              <a:rPr lang="en-US" sz="2468" dirty="0" err="1">
                <a:solidFill>
                  <a:srgbClr val="010101"/>
                </a:solidFill>
                <a:latin typeface="Gaegu"/>
              </a:rPr>
              <a:t>μειωμένης</a:t>
            </a:r>
            <a:r>
              <a:rPr lang="en-US" sz="2468" dirty="0">
                <a:solidFill>
                  <a:srgbClr val="010101"/>
                </a:solidFill>
                <a:latin typeface="Gaegu"/>
              </a:rPr>
              <a:t> </a:t>
            </a:r>
            <a:r>
              <a:rPr lang="en-US" sz="2468" dirty="0" err="1">
                <a:solidFill>
                  <a:srgbClr val="010101"/>
                </a:solidFill>
                <a:latin typeface="Gaegu"/>
              </a:rPr>
              <a:t>δεξιότητ</a:t>
            </a:r>
            <a:r>
              <a:rPr lang="en-US" sz="2468" dirty="0">
                <a:solidFill>
                  <a:srgbClr val="010101"/>
                </a:solidFill>
                <a:latin typeface="Gaegu"/>
              </a:rPr>
              <a:t>ας στο σχεδιασμό παιχνιδιών &amp; παραλλαγών παιχνιδιών ως εναλλακτικής μεθόδου διδασκαλίας </a:t>
            </a:r>
          </a:p>
        </p:txBody>
      </p:sp>
      <p:sp>
        <p:nvSpPr>
          <p:cNvPr id="10" name="TextBox 10"/>
          <p:cNvSpPr txBox="1"/>
          <p:nvPr/>
        </p:nvSpPr>
        <p:spPr>
          <a:xfrm>
            <a:off x="10147483" y="4410308"/>
            <a:ext cx="5534213" cy="495441"/>
          </a:xfrm>
          <a:prstGeom prst="rect">
            <a:avLst/>
          </a:prstGeom>
        </p:spPr>
        <p:txBody>
          <a:bodyPr lIns="0" tIns="0" rIns="0" bIns="0" rtlCol="0" anchor="t">
            <a:spAutoFit/>
          </a:bodyPr>
          <a:lstStyle/>
          <a:p>
            <a:pPr marL="0" lvl="1" indent="0" algn="ctr">
              <a:lnSpc>
                <a:spcPts val="3650"/>
              </a:lnSpc>
              <a:spcBef>
                <a:spcPct val="0"/>
              </a:spcBef>
            </a:pPr>
            <a:r>
              <a:rPr lang="en-US" sz="3230" dirty="0" err="1">
                <a:solidFill>
                  <a:srgbClr val="010101"/>
                </a:solidFill>
                <a:latin typeface="AC Collage"/>
              </a:rPr>
              <a:t>Προτάσεις</a:t>
            </a:r>
            <a:r>
              <a:rPr lang="en-US" sz="3230" dirty="0">
                <a:solidFill>
                  <a:srgbClr val="010101"/>
                </a:solidFill>
                <a:latin typeface="AC Collage"/>
              </a:rPr>
              <a:t> </a:t>
            </a:r>
            <a:r>
              <a:rPr lang="en-US" sz="3230" dirty="0" err="1">
                <a:solidFill>
                  <a:srgbClr val="010101"/>
                </a:solidFill>
                <a:latin typeface="AC Collage"/>
              </a:rPr>
              <a:t>γι</a:t>
            </a:r>
            <a:r>
              <a:rPr lang="en-US" sz="3230" dirty="0">
                <a:solidFill>
                  <a:srgbClr val="010101"/>
                </a:solidFill>
                <a:latin typeface="AC Collage"/>
              </a:rPr>
              <a:t>α περαιτέρω έρευνα</a:t>
            </a:r>
          </a:p>
        </p:txBody>
      </p:sp>
      <p:sp>
        <p:nvSpPr>
          <p:cNvPr id="11" name="TextBox 11"/>
          <p:cNvSpPr txBox="1"/>
          <p:nvPr/>
        </p:nvSpPr>
        <p:spPr>
          <a:xfrm>
            <a:off x="2528014" y="5424443"/>
            <a:ext cx="5106907" cy="3451522"/>
          </a:xfrm>
          <a:prstGeom prst="rect">
            <a:avLst/>
          </a:prstGeom>
        </p:spPr>
        <p:txBody>
          <a:bodyPr lIns="0" tIns="0" rIns="0" bIns="0" rtlCol="0" anchor="t">
            <a:spAutoFit/>
          </a:bodyPr>
          <a:lstStyle/>
          <a:p>
            <a:pPr algn="ctr">
              <a:lnSpc>
                <a:spcPts val="3432"/>
              </a:lnSpc>
            </a:pPr>
            <a:r>
              <a:rPr lang="en-US" sz="2451" dirty="0" err="1">
                <a:solidFill>
                  <a:srgbClr val="000000"/>
                </a:solidFill>
                <a:latin typeface="Gaegu"/>
              </a:rPr>
              <a:t>Μικρό</a:t>
            </a:r>
            <a:r>
              <a:rPr lang="en-US" sz="2451" dirty="0">
                <a:solidFill>
                  <a:srgbClr val="000000"/>
                </a:solidFill>
                <a:latin typeface="Gaegu"/>
              </a:rPr>
              <a:t> επ</a:t>
            </a:r>
            <a:r>
              <a:rPr lang="en-US" sz="2451" dirty="0" err="1">
                <a:solidFill>
                  <a:srgbClr val="000000"/>
                </a:solidFill>
                <a:latin typeface="Gaegu"/>
              </a:rPr>
              <a:t>ιλεγμένο</a:t>
            </a:r>
            <a:r>
              <a:rPr lang="en-US" sz="2451" dirty="0">
                <a:solidFill>
                  <a:srgbClr val="000000"/>
                </a:solidFill>
                <a:latin typeface="Gaegu"/>
              </a:rPr>
              <a:t> </a:t>
            </a:r>
            <a:r>
              <a:rPr lang="en-US" sz="2451" dirty="0" err="1">
                <a:solidFill>
                  <a:srgbClr val="000000"/>
                </a:solidFill>
                <a:latin typeface="Gaegu"/>
              </a:rPr>
              <a:t>δείγμ</a:t>
            </a:r>
            <a:r>
              <a:rPr lang="en-US" sz="2451" dirty="0">
                <a:solidFill>
                  <a:srgbClr val="000000"/>
                </a:solidFill>
                <a:latin typeface="Gaegu"/>
              </a:rPr>
              <a:t>α εκπαιδευτικών με εξοικείωση στο παιχνίδ</a:t>
            </a:r>
            <a:r>
              <a:rPr lang="el-GR" sz="2451" dirty="0">
                <a:solidFill>
                  <a:srgbClr val="000000"/>
                </a:solidFill>
                <a:latin typeface="Gaegu"/>
              </a:rPr>
              <a:t>ι</a:t>
            </a:r>
          </a:p>
          <a:p>
            <a:pPr algn="ctr">
              <a:lnSpc>
                <a:spcPts val="3432"/>
              </a:lnSpc>
            </a:pPr>
            <a:endParaRPr lang="el-GR" sz="2451" dirty="0">
              <a:solidFill>
                <a:srgbClr val="000000"/>
              </a:solidFill>
              <a:latin typeface="Gaegu"/>
            </a:endParaRPr>
          </a:p>
          <a:p>
            <a:pPr algn="ctr">
              <a:lnSpc>
                <a:spcPts val="3432"/>
              </a:lnSpc>
            </a:pPr>
            <a:r>
              <a:rPr lang="en-US" sz="2451" dirty="0" err="1">
                <a:solidFill>
                  <a:srgbClr val="000000"/>
                </a:solidFill>
                <a:latin typeface="Gaegu"/>
              </a:rPr>
              <a:t>Τυχ</a:t>
            </a:r>
            <a:r>
              <a:rPr lang="en-US" sz="2451" dirty="0">
                <a:solidFill>
                  <a:srgbClr val="000000"/>
                </a:solidFill>
                <a:latin typeface="Gaegu"/>
              </a:rPr>
              <a:t>αίο δείγμα θα έδινε ενδεχομένως διαφοροποιημένα αποτελέσματα</a:t>
            </a:r>
          </a:p>
          <a:p>
            <a:pPr algn="ctr">
              <a:lnSpc>
                <a:spcPts val="3432"/>
              </a:lnSpc>
              <a:spcBef>
                <a:spcPct val="0"/>
              </a:spcBef>
            </a:pPr>
            <a:endParaRPr lang="en-US" sz="2451" dirty="0">
              <a:solidFill>
                <a:srgbClr val="000000"/>
              </a:solidFill>
              <a:latin typeface="Gaegu"/>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5507777">
            <a:off x="-1299353" y="3515653"/>
            <a:ext cx="12255575" cy="2420476"/>
          </a:xfrm>
          <a:custGeom>
            <a:avLst/>
            <a:gdLst/>
            <a:ahLst/>
            <a:cxnLst/>
            <a:rect l="l" t="t" r="r" b="b"/>
            <a:pathLst>
              <a:path w="12255575" h="2420476">
                <a:moveTo>
                  <a:pt x="0" y="0"/>
                </a:moveTo>
                <a:lnTo>
                  <a:pt x="12255575" y="0"/>
                </a:lnTo>
                <a:lnTo>
                  <a:pt x="12255575" y="2420476"/>
                </a:lnTo>
                <a:lnTo>
                  <a:pt x="0" y="2420476"/>
                </a:lnTo>
                <a:lnTo>
                  <a:pt x="0" y="0"/>
                </a:lnTo>
                <a:close/>
              </a:path>
            </a:pathLst>
          </a:custGeom>
          <a:blipFill>
            <a:blip r:embed="rId3"/>
            <a:stretch>
              <a:fillRect/>
            </a:stretch>
          </a:blipFill>
        </p:spPr>
      </p:sp>
      <p:sp>
        <p:nvSpPr>
          <p:cNvPr id="4" name="Freeform 4"/>
          <p:cNvSpPr/>
          <p:nvPr/>
        </p:nvSpPr>
        <p:spPr>
          <a:xfrm rot="5507777">
            <a:off x="5168844" y="3883364"/>
            <a:ext cx="12255575" cy="2420476"/>
          </a:xfrm>
          <a:custGeom>
            <a:avLst/>
            <a:gdLst/>
            <a:ahLst/>
            <a:cxnLst/>
            <a:rect l="l" t="t" r="r" b="b"/>
            <a:pathLst>
              <a:path w="12255575" h="2420476">
                <a:moveTo>
                  <a:pt x="0" y="0"/>
                </a:moveTo>
                <a:lnTo>
                  <a:pt x="12255575" y="0"/>
                </a:lnTo>
                <a:lnTo>
                  <a:pt x="12255575" y="2420476"/>
                </a:lnTo>
                <a:lnTo>
                  <a:pt x="0" y="2420476"/>
                </a:lnTo>
                <a:lnTo>
                  <a:pt x="0" y="0"/>
                </a:lnTo>
                <a:close/>
              </a:path>
            </a:pathLst>
          </a:custGeom>
          <a:blipFill>
            <a:blip r:embed="rId3"/>
            <a:stretch>
              <a:fillRect/>
            </a:stretch>
          </a:blipFill>
        </p:spPr>
      </p:sp>
      <p:sp>
        <p:nvSpPr>
          <p:cNvPr id="5" name="Freeform 5"/>
          <p:cNvSpPr/>
          <p:nvPr/>
        </p:nvSpPr>
        <p:spPr>
          <a:xfrm rot="-5400000">
            <a:off x="3002379" y="978563"/>
            <a:ext cx="10488558" cy="8128316"/>
          </a:xfrm>
          <a:custGeom>
            <a:avLst/>
            <a:gdLst/>
            <a:ahLst/>
            <a:cxnLst/>
            <a:rect l="l" t="t" r="r" b="b"/>
            <a:pathLst>
              <a:path w="10488558" h="8128316">
                <a:moveTo>
                  <a:pt x="0" y="0"/>
                </a:moveTo>
                <a:lnTo>
                  <a:pt x="10488559" y="0"/>
                </a:lnTo>
                <a:lnTo>
                  <a:pt x="10488559" y="8128316"/>
                </a:lnTo>
                <a:lnTo>
                  <a:pt x="0" y="8128316"/>
                </a:lnTo>
                <a:lnTo>
                  <a:pt x="0" y="0"/>
                </a:lnTo>
                <a:close/>
              </a:path>
            </a:pathLst>
          </a:custGeom>
          <a:blipFill>
            <a:blip r:embed="rId4"/>
            <a:stretch>
              <a:fillRect l="-50479"/>
            </a:stretch>
          </a:blipFill>
        </p:spPr>
      </p:sp>
      <p:grpSp>
        <p:nvGrpSpPr>
          <p:cNvPr id="7" name="Group 7"/>
          <p:cNvGrpSpPr>
            <a:grpSpLocks noChangeAspect="1"/>
          </p:cNvGrpSpPr>
          <p:nvPr/>
        </p:nvGrpSpPr>
        <p:grpSpPr>
          <a:xfrm rot="508354">
            <a:off x="10914815" y="3097231"/>
            <a:ext cx="5080601" cy="5872989"/>
            <a:chOff x="0" y="0"/>
            <a:chExt cx="2768600" cy="3200400"/>
          </a:xfrm>
        </p:grpSpPr>
        <p:sp>
          <p:nvSpPr>
            <p:cNvPr id="8" name="Freeform 8"/>
            <p:cNvSpPr/>
            <p:nvPr/>
          </p:nvSpPr>
          <p:spPr>
            <a:xfrm>
              <a:off x="38100" y="38100"/>
              <a:ext cx="2578100" cy="2959100"/>
            </a:xfrm>
            <a:custGeom>
              <a:avLst/>
              <a:gdLst/>
              <a:ahLst/>
              <a:cxnLst/>
              <a:rect l="l" t="t" r="r" b="b"/>
              <a:pathLst>
                <a:path w="2578100" h="2959100">
                  <a:moveTo>
                    <a:pt x="2578100" y="2959100"/>
                  </a:moveTo>
                  <a:lnTo>
                    <a:pt x="0" y="2959100"/>
                  </a:lnTo>
                  <a:lnTo>
                    <a:pt x="0" y="0"/>
                  </a:lnTo>
                  <a:lnTo>
                    <a:pt x="2578100" y="0"/>
                  </a:lnTo>
                  <a:lnTo>
                    <a:pt x="2578100" y="2959100"/>
                  </a:lnTo>
                  <a:close/>
                </a:path>
              </a:pathLst>
            </a:custGeom>
            <a:blipFill>
              <a:blip r:embed="rId5"/>
              <a:stretch>
                <a:fillRect t="-23607" b="-23607"/>
              </a:stretch>
            </a:blipFill>
          </p:spPr>
        </p:sp>
        <p:sp>
          <p:nvSpPr>
            <p:cNvPr id="9" name="Freeform 9"/>
            <p:cNvSpPr/>
            <p:nvPr/>
          </p:nvSpPr>
          <p:spPr>
            <a:xfrm>
              <a:off x="0" y="0"/>
              <a:ext cx="2768600" cy="3200400"/>
            </a:xfrm>
            <a:custGeom>
              <a:avLst/>
              <a:gdLst/>
              <a:ahLst/>
              <a:cxnLst/>
              <a:rect l="l" t="t" r="r" b="b"/>
              <a:pathLst>
                <a:path w="2768600" h="3200400">
                  <a:moveTo>
                    <a:pt x="2768600" y="3200400"/>
                  </a:moveTo>
                  <a:lnTo>
                    <a:pt x="0" y="3200400"/>
                  </a:lnTo>
                  <a:lnTo>
                    <a:pt x="0" y="0"/>
                  </a:lnTo>
                  <a:lnTo>
                    <a:pt x="2768600" y="0"/>
                  </a:lnTo>
                  <a:lnTo>
                    <a:pt x="2768600" y="3200400"/>
                  </a:lnTo>
                  <a:close/>
                </a:path>
              </a:pathLst>
            </a:custGeom>
            <a:blipFill>
              <a:blip r:embed="rId6"/>
              <a:stretch>
                <a:fillRect t="-76" b="-76"/>
              </a:stretch>
            </a:blipFill>
          </p:spPr>
        </p:sp>
      </p:grpSp>
      <p:sp>
        <p:nvSpPr>
          <p:cNvPr id="10" name="Freeform 10"/>
          <p:cNvSpPr/>
          <p:nvPr/>
        </p:nvSpPr>
        <p:spPr>
          <a:xfrm rot="-306232">
            <a:off x="14425483" y="2596232"/>
            <a:ext cx="2077649" cy="2041290"/>
          </a:xfrm>
          <a:custGeom>
            <a:avLst/>
            <a:gdLst/>
            <a:ahLst/>
            <a:cxnLst/>
            <a:rect l="l" t="t" r="r" b="b"/>
            <a:pathLst>
              <a:path w="2077649" h="2041290">
                <a:moveTo>
                  <a:pt x="0" y="0"/>
                </a:moveTo>
                <a:lnTo>
                  <a:pt x="2077649" y="0"/>
                </a:lnTo>
                <a:lnTo>
                  <a:pt x="2077649" y="2041290"/>
                </a:lnTo>
                <a:lnTo>
                  <a:pt x="0" y="2041290"/>
                </a:lnTo>
                <a:lnTo>
                  <a:pt x="0" y="0"/>
                </a:lnTo>
                <a:close/>
              </a:path>
            </a:pathLst>
          </a:custGeom>
          <a:blipFill>
            <a:blip r:embed="rId7"/>
            <a:stretch>
              <a:fillRect/>
            </a:stretch>
          </a:blipFill>
        </p:spPr>
      </p:sp>
      <p:sp>
        <p:nvSpPr>
          <p:cNvPr id="11" name="TextBox 11"/>
          <p:cNvSpPr txBox="1"/>
          <p:nvPr/>
        </p:nvSpPr>
        <p:spPr>
          <a:xfrm>
            <a:off x="5121185" y="3418552"/>
            <a:ext cx="5597827" cy="950214"/>
          </a:xfrm>
          <a:prstGeom prst="rect">
            <a:avLst/>
          </a:prstGeom>
        </p:spPr>
        <p:txBody>
          <a:bodyPr lIns="0" tIns="0" rIns="0" bIns="0" rtlCol="0" anchor="t">
            <a:spAutoFit/>
          </a:bodyPr>
          <a:lstStyle/>
          <a:p>
            <a:pPr marL="0" lvl="0" indent="0" algn="ctr">
              <a:lnSpc>
                <a:spcPts val="6408"/>
              </a:lnSpc>
            </a:pPr>
            <a:r>
              <a:rPr lang="en-US" sz="7200">
                <a:solidFill>
                  <a:srgbClr val="000000"/>
                </a:solidFill>
                <a:latin typeface="AC Collage"/>
              </a:rPr>
              <a:t>Ευχαριστώ!</a:t>
            </a:r>
          </a:p>
        </p:txBody>
      </p:sp>
      <p:sp>
        <p:nvSpPr>
          <p:cNvPr id="12" name="Freeform 12"/>
          <p:cNvSpPr/>
          <p:nvPr/>
        </p:nvSpPr>
        <p:spPr>
          <a:xfrm rot="-306232">
            <a:off x="10232213" y="7401028"/>
            <a:ext cx="2077649" cy="2041290"/>
          </a:xfrm>
          <a:custGeom>
            <a:avLst/>
            <a:gdLst/>
            <a:ahLst/>
            <a:cxnLst/>
            <a:rect l="l" t="t" r="r" b="b"/>
            <a:pathLst>
              <a:path w="2077649" h="2041290">
                <a:moveTo>
                  <a:pt x="0" y="0"/>
                </a:moveTo>
                <a:lnTo>
                  <a:pt x="2077649" y="0"/>
                </a:lnTo>
                <a:lnTo>
                  <a:pt x="2077649" y="2041290"/>
                </a:lnTo>
                <a:lnTo>
                  <a:pt x="0" y="2041290"/>
                </a:lnTo>
                <a:lnTo>
                  <a:pt x="0" y="0"/>
                </a:lnTo>
                <a:close/>
              </a:path>
            </a:pathLst>
          </a:custGeom>
          <a:blipFill>
            <a:blip r:embed="rId7"/>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a:off x="2683243" y="802883"/>
            <a:ext cx="13052491" cy="9040059"/>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5464" b="-25464"/>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6" name="TextBox 6"/>
          <p:cNvSpPr txBox="1"/>
          <p:nvPr/>
        </p:nvSpPr>
        <p:spPr>
          <a:xfrm>
            <a:off x="4628436" y="2555854"/>
            <a:ext cx="7844748" cy="1585663"/>
          </a:xfrm>
          <a:prstGeom prst="rect">
            <a:avLst/>
          </a:prstGeom>
        </p:spPr>
        <p:txBody>
          <a:bodyPr lIns="0" tIns="0" rIns="0" bIns="0" rtlCol="0" anchor="t">
            <a:spAutoFit/>
          </a:bodyPr>
          <a:lstStyle/>
          <a:p>
            <a:pPr marL="1985702" lvl="1" indent="-992851" algn="ctr">
              <a:lnSpc>
                <a:spcPts val="12876"/>
              </a:lnSpc>
              <a:spcBef>
                <a:spcPct val="0"/>
              </a:spcBef>
              <a:buFont typeface="Arial"/>
              <a:buChar char="•"/>
            </a:pPr>
            <a:r>
              <a:rPr lang="en-US" sz="9197">
                <a:solidFill>
                  <a:srgbClr val="EA4B4B"/>
                </a:solidFill>
                <a:latin typeface="Gochi Hand"/>
              </a:rPr>
              <a:t>Σκοπός</a:t>
            </a:r>
          </a:p>
        </p:txBody>
      </p:sp>
      <p:sp>
        <p:nvSpPr>
          <p:cNvPr id="7" name="TextBox 7"/>
          <p:cNvSpPr txBox="1"/>
          <p:nvPr/>
        </p:nvSpPr>
        <p:spPr>
          <a:xfrm>
            <a:off x="4048616" y="4798400"/>
            <a:ext cx="10452957" cy="2993050"/>
          </a:xfrm>
          <a:prstGeom prst="rect">
            <a:avLst/>
          </a:prstGeom>
        </p:spPr>
        <p:txBody>
          <a:bodyPr lIns="0" tIns="0" rIns="0" bIns="0" rtlCol="0" anchor="t">
            <a:spAutoFit/>
          </a:bodyPr>
          <a:lstStyle/>
          <a:p>
            <a:pPr algn="ctr">
              <a:lnSpc>
                <a:spcPts val="3911"/>
              </a:lnSpc>
            </a:pPr>
            <a:r>
              <a:rPr lang="en-US" sz="3461">
                <a:solidFill>
                  <a:srgbClr val="000000"/>
                </a:solidFill>
                <a:latin typeface="Gochi Hand"/>
              </a:rPr>
              <a:t>Σκοπός της παρούσας έρευνας είναι ο σχεδιασμός, η υλοποίηση και η αποτίμηση εκπαιδευτικού υλικού για την καλλιέργεια της φιλαναγνωσίας σε μαθητές της Δ δημοτικού με τη χρήση του παιχνιδιού (δημιουργικού, θεατρικού, επιτραπέζιου) ως παιδαγωγικού εργαλείου.</a:t>
            </a:r>
          </a:p>
        </p:txBody>
      </p:sp>
      <p:sp>
        <p:nvSpPr>
          <p:cNvPr id="8" name="Freeform 8"/>
          <p:cNvSpPr/>
          <p:nvPr/>
        </p:nvSpPr>
        <p:spPr>
          <a:xfrm rot="853158">
            <a:off x="8834893" y="1451864"/>
            <a:ext cx="749192" cy="1221183"/>
          </a:xfrm>
          <a:custGeom>
            <a:avLst/>
            <a:gdLst/>
            <a:ahLst/>
            <a:cxnLst/>
            <a:rect l="l" t="t" r="r" b="b"/>
            <a:pathLst>
              <a:path w="749192" h="1221183">
                <a:moveTo>
                  <a:pt x="0" y="0"/>
                </a:moveTo>
                <a:lnTo>
                  <a:pt x="749192" y="0"/>
                </a:lnTo>
                <a:lnTo>
                  <a:pt x="749192" y="1221183"/>
                </a:lnTo>
                <a:lnTo>
                  <a:pt x="0" y="1221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434340"/>
            <a:ext cx="18288000" cy="9418320"/>
          </a:xfrm>
          <a:custGeom>
            <a:avLst/>
            <a:gdLst/>
            <a:ahLst/>
            <a:cxnLst/>
            <a:rect l="l" t="t" r="r" b="b"/>
            <a:pathLst>
              <a:path w="18288000" h="9418320">
                <a:moveTo>
                  <a:pt x="0" y="0"/>
                </a:moveTo>
                <a:lnTo>
                  <a:pt x="18288000" y="0"/>
                </a:lnTo>
                <a:lnTo>
                  <a:pt x="18288000" y="9418320"/>
                </a:lnTo>
                <a:lnTo>
                  <a:pt x="0" y="9418320"/>
                </a:lnTo>
                <a:lnTo>
                  <a:pt x="0" y="0"/>
                </a:lnTo>
                <a:close/>
              </a:path>
            </a:pathLst>
          </a:custGeom>
          <a:blipFill>
            <a:blip r:embed="rId3"/>
            <a:stretch>
              <a:fillRect/>
            </a:stretch>
          </a:blipFill>
        </p:spPr>
      </p:sp>
      <p:sp>
        <p:nvSpPr>
          <p:cNvPr id="4" name="Freeform 4"/>
          <p:cNvSpPr/>
          <p:nvPr/>
        </p:nvSpPr>
        <p:spPr>
          <a:xfrm>
            <a:off x="1827168" y="3446640"/>
            <a:ext cx="1759829" cy="1574247"/>
          </a:xfrm>
          <a:custGeom>
            <a:avLst/>
            <a:gdLst/>
            <a:ahLst/>
            <a:cxnLst/>
            <a:rect l="l" t="t" r="r" b="b"/>
            <a:pathLst>
              <a:path w="1759829" h="1574247">
                <a:moveTo>
                  <a:pt x="0" y="0"/>
                </a:moveTo>
                <a:lnTo>
                  <a:pt x="1759828" y="0"/>
                </a:lnTo>
                <a:lnTo>
                  <a:pt x="1759828" y="1574246"/>
                </a:lnTo>
                <a:lnTo>
                  <a:pt x="0" y="1574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827168" y="1779545"/>
            <a:ext cx="15432132" cy="1158695"/>
          </a:xfrm>
          <a:prstGeom prst="rect">
            <a:avLst/>
          </a:prstGeom>
        </p:spPr>
        <p:txBody>
          <a:bodyPr lIns="0" tIns="0" rIns="0" bIns="0" rtlCol="0" anchor="t">
            <a:spAutoFit/>
          </a:bodyPr>
          <a:lstStyle/>
          <a:p>
            <a:pPr marL="0" lvl="0" indent="0" algn="ctr">
              <a:lnSpc>
                <a:spcPts val="9402"/>
              </a:lnSpc>
              <a:spcBef>
                <a:spcPct val="0"/>
              </a:spcBef>
            </a:pPr>
            <a:r>
              <a:rPr lang="en-US" sz="6716">
                <a:solidFill>
                  <a:srgbClr val="040200"/>
                </a:solidFill>
                <a:latin typeface="Gochi Hand"/>
              </a:rPr>
              <a:t>2. Συνεισφορά της διπλωματικής</a:t>
            </a:r>
          </a:p>
        </p:txBody>
      </p:sp>
      <p:sp>
        <p:nvSpPr>
          <p:cNvPr id="6" name="TextBox 6"/>
          <p:cNvSpPr txBox="1"/>
          <p:nvPr/>
        </p:nvSpPr>
        <p:spPr>
          <a:xfrm>
            <a:off x="2145519" y="3562078"/>
            <a:ext cx="1123126" cy="1250642"/>
          </a:xfrm>
          <a:prstGeom prst="rect">
            <a:avLst/>
          </a:prstGeom>
        </p:spPr>
        <p:txBody>
          <a:bodyPr lIns="0" tIns="0" rIns="0" bIns="0" rtlCol="0" anchor="t">
            <a:spAutoFit/>
          </a:bodyPr>
          <a:lstStyle/>
          <a:p>
            <a:pPr marL="0" lvl="0" indent="0" algn="ctr">
              <a:lnSpc>
                <a:spcPts val="10115"/>
              </a:lnSpc>
              <a:spcBef>
                <a:spcPct val="0"/>
              </a:spcBef>
            </a:pPr>
            <a:r>
              <a:rPr lang="en-US" sz="7225" u="none" strike="noStrike">
                <a:solidFill>
                  <a:srgbClr val="040200"/>
                </a:solidFill>
                <a:latin typeface="Gochi Hand"/>
              </a:rPr>
              <a:t>01</a:t>
            </a:r>
          </a:p>
        </p:txBody>
      </p:sp>
      <p:sp>
        <p:nvSpPr>
          <p:cNvPr id="7" name="Freeform 7"/>
          <p:cNvSpPr/>
          <p:nvPr/>
        </p:nvSpPr>
        <p:spPr>
          <a:xfrm>
            <a:off x="6115129" y="3195193"/>
            <a:ext cx="1809913" cy="1619050"/>
          </a:xfrm>
          <a:custGeom>
            <a:avLst/>
            <a:gdLst/>
            <a:ahLst/>
            <a:cxnLst/>
            <a:rect l="l" t="t" r="r" b="b"/>
            <a:pathLst>
              <a:path w="1809913" h="1619050">
                <a:moveTo>
                  <a:pt x="0" y="0"/>
                </a:moveTo>
                <a:lnTo>
                  <a:pt x="1809913" y="0"/>
                </a:lnTo>
                <a:lnTo>
                  <a:pt x="1809913" y="1619050"/>
                </a:lnTo>
                <a:lnTo>
                  <a:pt x="0" y="1619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6478585" y="3417528"/>
            <a:ext cx="1083000" cy="1201880"/>
          </a:xfrm>
          <a:prstGeom prst="rect">
            <a:avLst/>
          </a:prstGeom>
        </p:spPr>
        <p:txBody>
          <a:bodyPr lIns="0" tIns="0" rIns="0" bIns="0" rtlCol="0" anchor="t">
            <a:spAutoFit/>
          </a:bodyPr>
          <a:lstStyle/>
          <a:p>
            <a:pPr marL="0" lvl="0" indent="0" algn="ctr">
              <a:lnSpc>
                <a:spcPts val="9754"/>
              </a:lnSpc>
              <a:spcBef>
                <a:spcPct val="0"/>
              </a:spcBef>
            </a:pPr>
            <a:r>
              <a:rPr lang="en-US" sz="6967">
                <a:solidFill>
                  <a:srgbClr val="040200"/>
                </a:solidFill>
                <a:latin typeface="Gochi Hand"/>
              </a:rPr>
              <a:t>02</a:t>
            </a:r>
          </a:p>
        </p:txBody>
      </p:sp>
      <p:sp>
        <p:nvSpPr>
          <p:cNvPr id="9" name="Freeform 9"/>
          <p:cNvSpPr/>
          <p:nvPr/>
        </p:nvSpPr>
        <p:spPr>
          <a:xfrm>
            <a:off x="10187316" y="3560403"/>
            <a:ext cx="1693758" cy="1515144"/>
          </a:xfrm>
          <a:custGeom>
            <a:avLst/>
            <a:gdLst/>
            <a:ahLst/>
            <a:cxnLst/>
            <a:rect l="l" t="t" r="r" b="b"/>
            <a:pathLst>
              <a:path w="1693758" h="1515144">
                <a:moveTo>
                  <a:pt x="0" y="0"/>
                </a:moveTo>
                <a:lnTo>
                  <a:pt x="1693758" y="0"/>
                </a:lnTo>
                <a:lnTo>
                  <a:pt x="1693758" y="1515144"/>
                </a:lnTo>
                <a:lnTo>
                  <a:pt x="0" y="1515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10465406" y="3646025"/>
            <a:ext cx="1137577" cy="1264773"/>
          </a:xfrm>
          <a:prstGeom prst="rect">
            <a:avLst/>
          </a:prstGeom>
        </p:spPr>
        <p:txBody>
          <a:bodyPr lIns="0" tIns="0" rIns="0" bIns="0" rtlCol="0" anchor="t">
            <a:spAutoFit/>
          </a:bodyPr>
          <a:lstStyle/>
          <a:p>
            <a:pPr marL="0" lvl="0" indent="0" algn="ctr">
              <a:lnSpc>
                <a:spcPts val="10245"/>
              </a:lnSpc>
              <a:spcBef>
                <a:spcPct val="0"/>
              </a:spcBef>
            </a:pPr>
            <a:r>
              <a:rPr lang="en-US" sz="7318">
                <a:solidFill>
                  <a:srgbClr val="040200"/>
                </a:solidFill>
                <a:latin typeface="Gochi Hand"/>
              </a:rPr>
              <a:t>03</a:t>
            </a:r>
          </a:p>
        </p:txBody>
      </p:sp>
      <p:sp>
        <p:nvSpPr>
          <p:cNvPr id="11" name="Freeform 11"/>
          <p:cNvSpPr/>
          <p:nvPr/>
        </p:nvSpPr>
        <p:spPr>
          <a:xfrm>
            <a:off x="14855136" y="3396657"/>
            <a:ext cx="1673752" cy="1497247"/>
          </a:xfrm>
          <a:custGeom>
            <a:avLst/>
            <a:gdLst/>
            <a:ahLst/>
            <a:cxnLst/>
            <a:rect l="l" t="t" r="r" b="b"/>
            <a:pathLst>
              <a:path w="1673752" h="1497247">
                <a:moveTo>
                  <a:pt x="0" y="0"/>
                </a:moveTo>
                <a:lnTo>
                  <a:pt x="1673751" y="0"/>
                </a:lnTo>
                <a:lnTo>
                  <a:pt x="1673751" y="1497247"/>
                </a:lnTo>
                <a:lnTo>
                  <a:pt x="0" y="1497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5123223" y="3460347"/>
            <a:ext cx="1137577" cy="1264773"/>
          </a:xfrm>
          <a:prstGeom prst="rect">
            <a:avLst/>
          </a:prstGeom>
        </p:spPr>
        <p:txBody>
          <a:bodyPr lIns="0" tIns="0" rIns="0" bIns="0" rtlCol="0" anchor="t">
            <a:spAutoFit/>
          </a:bodyPr>
          <a:lstStyle/>
          <a:p>
            <a:pPr marL="0" lvl="0" indent="0" algn="ctr">
              <a:lnSpc>
                <a:spcPts val="10245"/>
              </a:lnSpc>
              <a:spcBef>
                <a:spcPct val="0"/>
              </a:spcBef>
            </a:pPr>
            <a:r>
              <a:rPr lang="en-US" sz="7318">
                <a:solidFill>
                  <a:srgbClr val="040200"/>
                </a:solidFill>
                <a:latin typeface="Gochi Hand"/>
              </a:rPr>
              <a:t>04</a:t>
            </a:r>
          </a:p>
        </p:txBody>
      </p:sp>
      <p:sp>
        <p:nvSpPr>
          <p:cNvPr id="13" name="TextBox 13"/>
          <p:cNvSpPr txBox="1"/>
          <p:nvPr/>
        </p:nvSpPr>
        <p:spPr>
          <a:xfrm>
            <a:off x="972639" y="5668544"/>
            <a:ext cx="3468886" cy="1243860"/>
          </a:xfrm>
          <a:prstGeom prst="rect">
            <a:avLst/>
          </a:prstGeom>
        </p:spPr>
        <p:txBody>
          <a:bodyPr lIns="0" tIns="0" rIns="0" bIns="0" rtlCol="0" anchor="t">
            <a:spAutoFit/>
          </a:bodyPr>
          <a:lstStyle/>
          <a:p>
            <a:pPr algn="ctr">
              <a:lnSpc>
                <a:spcPts val="3134"/>
              </a:lnSpc>
            </a:pPr>
            <a:r>
              <a:rPr lang="en-US" sz="2773">
                <a:solidFill>
                  <a:srgbClr val="010101"/>
                </a:solidFill>
                <a:latin typeface="Gaegu"/>
              </a:rPr>
              <a:t>Aνάδειξη σχέσης εκπαιδευτικών με το βιβλίο</a:t>
            </a:r>
          </a:p>
        </p:txBody>
      </p:sp>
      <p:sp>
        <p:nvSpPr>
          <p:cNvPr id="14" name="TextBox 14"/>
          <p:cNvSpPr txBox="1"/>
          <p:nvPr/>
        </p:nvSpPr>
        <p:spPr>
          <a:xfrm>
            <a:off x="5446415" y="5668544"/>
            <a:ext cx="3147340" cy="2024910"/>
          </a:xfrm>
          <a:prstGeom prst="rect">
            <a:avLst/>
          </a:prstGeom>
        </p:spPr>
        <p:txBody>
          <a:bodyPr lIns="0" tIns="0" rIns="0" bIns="0" rtlCol="0" anchor="t">
            <a:spAutoFit/>
          </a:bodyPr>
          <a:lstStyle/>
          <a:p>
            <a:pPr algn="ctr">
              <a:lnSpc>
                <a:spcPts val="3134"/>
              </a:lnSpc>
            </a:pPr>
            <a:r>
              <a:rPr lang="en-US" sz="2773">
                <a:solidFill>
                  <a:srgbClr val="010101"/>
                </a:solidFill>
                <a:latin typeface="Gaegu"/>
              </a:rPr>
              <a:t>Aνάδειξη σχέσης εκπαιδευτικών με το παιχνίδι ως παιδαγωγικό εργαλείο</a:t>
            </a:r>
          </a:p>
        </p:txBody>
      </p:sp>
      <p:sp>
        <p:nvSpPr>
          <p:cNvPr id="15" name="TextBox 15"/>
          <p:cNvSpPr txBox="1"/>
          <p:nvPr/>
        </p:nvSpPr>
        <p:spPr>
          <a:xfrm>
            <a:off x="9144000" y="5647047"/>
            <a:ext cx="4048872" cy="2024910"/>
          </a:xfrm>
          <a:prstGeom prst="rect">
            <a:avLst/>
          </a:prstGeom>
        </p:spPr>
        <p:txBody>
          <a:bodyPr lIns="0" tIns="0" rIns="0" bIns="0" rtlCol="0" anchor="t">
            <a:spAutoFit/>
          </a:bodyPr>
          <a:lstStyle/>
          <a:p>
            <a:pPr algn="ctr">
              <a:lnSpc>
                <a:spcPts val="3134"/>
              </a:lnSpc>
            </a:pPr>
            <a:r>
              <a:rPr lang="en-US" sz="2773">
                <a:solidFill>
                  <a:srgbClr val="010101"/>
                </a:solidFill>
                <a:latin typeface="Gaegu"/>
              </a:rPr>
              <a:t>Ανίχνευση προϋπάρχουσας γνώσης και δεξιότητας στο σχεδιασμό παιχνιδιών </a:t>
            </a:r>
          </a:p>
        </p:txBody>
      </p:sp>
      <p:sp>
        <p:nvSpPr>
          <p:cNvPr id="16" name="TextBox 16"/>
          <p:cNvSpPr txBox="1"/>
          <p:nvPr/>
        </p:nvSpPr>
        <p:spPr>
          <a:xfrm>
            <a:off x="13580372" y="5647047"/>
            <a:ext cx="4223279" cy="2287610"/>
          </a:xfrm>
          <a:prstGeom prst="rect">
            <a:avLst/>
          </a:prstGeom>
        </p:spPr>
        <p:txBody>
          <a:bodyPr lIns="0" tIns="0" rIns="0" bIns="0" rtlCol="0" anchor="t">
            <a:spAutoFit/>
          </a:bodyPr>
          <a:lstStyle/>
          <a:p>
            <a:pPr algn="ctr">
              <a:lnSpc>
                <a:spcPts val="3134"/>
              </a:lnSpc>
            </a:pPr>
            <a:r>
              <a:rPr lang="en-US" sz="2773">
                <a:solidFill>
                  <a:srgbClr val="010101"/>
                </a:solidFill>
                <a:latin typeface="Gaegu"/>
              </a:rPr>
              <a:t>Δημιουργία ψηφιακού εκπαιδευτικού υλικού με δραστηριότητες που λαμβάνουν χώρα στον πραγματικό κόσμο</a:t>
            </a:r>
          </a:p>
          <a:p>
            <a:pPr algn="ctr">
              <a:lnSpc>
                <a:spcPts val="2117"/>
              </a:lnSpc>
            </a:pPr>
            <a:endParaRPr lang="en-US" sz="2773">
              <a:solidFill>
                <a:srgbClr val="010101"/>
              </a:solidFill>
              <a:latin typeface="Gaegu"/>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1168524"/>
            <a:ext cx="18288000" cy="5189220"/>
          </a:xfrm>
          <a:custGeom>
            <a:avLst/>
            <a:gdLst/>
            <a:ahLst/>
            <a:cxnLst/>
            <a:rect l="l" t="t" r="r" b="b"/>
            <a:pathLst>
              <a:path w="18288000" h="5189220">
                <a:moveTo>
                  <a:pt x="0" y="0"/>
                </a:moveTo>
                <a:lnTo>
                  <a:pt x="18288000" y="0"/>
                </a:lnTo>
                <a:lnTo>
                  <a:pt x="18288000" y="5189220"/>
                </a:lnTo>
                <a:lnTo>
                  <a:pt x="0" y="5189220"/>
                </a:lnTo>
                <a:lnTo>
                  <a:pt x="0" y="0"/>
                </a:lnTo>
                <a:close/>
              </a:path>
            </a:pathLst>
          </a:custGeom>
          <a:blipFill>
            <a:blip r:embed="rId3"/>
            <a:stretch>
              <a:fillRect/>
            </a:stretch>
          </a:blipFill>
        </p:spPr>
      </p:sp>
      <p:sp>
        <p:nvSpPr>
          <p:cNvPr id="4" name="TextBox 4"/>
          <p:cNvSpPr txBox="1"/>
          <p:nvPr/>
        </p:nvSpPr>
        <p:spPr>
          <a:xfrm>
            <a:off x="2899356" y="616566"/>
            <a:ext cx="12489288" cy="1311059"/>
          </a:xfrm>
          <a:prstGeom prst="rect">
            <a:avLst/>
          </a:prstGeom>
        </p:spPr>
        <p:txBody>
          <a:bodyPr lIns="0" tIns="0" rIns="0" bIns="0" rtlCol="0" anchor="t">
            <a:spAutoFit/>
          </a:bodyPr>
          <a:lstStyle/>
          <a:p>
            <a:pPr marL="0" lvl="0" indent="0" algn="ctr">
              <a:lnSpc>
                <a:spcPts val="10686"/>
              </a:lnSpc>
              <a:spcBef>
                <a:spcPct val="0"/>
              </a:spcBef>
            </a:pPr>
            <a:r>
              <a:rPr lang="en-US" sz="7633">
                <a:solidFill>
                  <a:srgbClr val="040200"/>
                </a:solidFill>
                <a:latin typeface="Gochi Hand"/>
              </a:rPr>
              <a:t>Ερευνητικά ερωτήματα Ι</a:t>
            </a:r>
          </a:p>
        </p:txBody>
      </p:sp>
      <p:sp>
        <p:nvSpPr>
          <p:cNvPr id="5" name="Freeform 5"/>
          <p:cNvSpPr/>
          <p:nvPr/>
        </p:nvSpPr>
        <p:spPr>
          <a:xfrm>
            <a:off x="3284538" y="4020696"/>
            <a:ext cx="4672590" cy="4912052"/>
          </a:xfrm>
          <a:custGeom>
            <a:avLst/>
            <a:gdLst/>
            <a:ahLst/>
            <a:cxnLst/>
            <a:rect l="l" t="t" r="r" b="b"/>
            <a:pathLst>
              <a:path w="4672590" h="4912052">
                <a:moveTo>
                  <a:pt x="0" y="0"/>
                </a:moveTo>
                <a:lnTo>
                  <a:pt x="4672590" y="0"/>
                </a:lnTo>
                <a:lnTo>
                  <a:pt x="4672590" y="4912053"/>
                </a:lnTo>
                <a:lnTo>
                  <a:pt x="0" y="49120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716054" y="4020696"/>
            <a:ext cx="4672590" cy="4912052"/>
          </a:xfrm>
          <a:custGeom>
            <a:avLst/>
            <a:gdLst/>
            <a:ahLst/>
            <a:cxnLst/>
            <a:rect l="l" t="t" r="r" b="b"/>
            <a:pathLst>
              <a:path w="4672590" h="4912052">
                <a:moveTo>
                  <a:pt x="0" y="0"/>
                </a:moveTo>
                <a:lnTo>
                  <a:pt x="4672590" y="0"/>
                </a:lnTo>
                <a:lnTo>
                  <a:pt x="4672590" y="4912053"/>
                </a:lnTo>
                <a:lnTo>
                  <a:pt x="0" y="4912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3469572" y="5698845"/>
            <a:ext cx="4302522" cy="2738301"/>
          </a:xfrm>
          <a:prstGeom prst="rect">
            <a:avLst/>
          </a:prstGeom>
        </p:spPr>
        <p:txBody>
          <a:bodyPr lIns="0" tIns="0" rIns="0" bIns="0" rtlCol="0" anchor="t">
            <a:spAutoFit/>
          </a:bodyPr>
          <a:lstStyle/>
          <a:p>
            <a:pPr algn="ctr">
              <a:lnSpc>
                <a:spcPts val="3009"/>
              </a:lnSpc>
            </a:pPr>
            <a:r>
              <a:rPr lang="en-US" sz="2663">
                <a:solidFill>
                  <a:srgbClr val="010101"/>
                </a:solidFill>
                <a:latin typeface="Gaegu"/>
              </a:rPr>
              <a:t>Ακολουθεί ο σχεδιασμός του εκπαιδευτικού υλικού τις αρχές και τη μεθοδολογία της εξ αποστάσεως εκπαίδευσης; </a:t>
            </a:r>
          </a:p>
          <a:p>
            <a:pPr algn="ctr">
              <a:lnSpc>
                <a:spcPts val="3009"/>
              </a:lnSpc>
            </a:pPr>
            <a:endParaRPr lang="en-US" sz="2663">
              <a:solidFill>
                <a:srgbClr val="010101"/>
              </a:solidFill>
              <a:latin typeface="Gaegu"/>
            </a:endParaRPr>
          </a:p>
        </p:txBody>
      </p:sp>
      <p:sp>
        <p:nvSpPr>
          <p:cNvPr id="8" name="TextBox 8"/>
          <p:cNvSpPr txBox="1"/>
          <p:nvPr/>
        </p:nvSpPr>
        <p:spPr>
          <a:xfrm>
            <a:off x="3879730" y="4918830"/>
            <a:ext cx="3482206" cy="401715"/>
          </a:xfrm>
          <a:prstGeom prst="rect">
            <a:avLst/>
          </a:prstGeom>
        </p:spPr>
        <p:txBody>
          <a:bodyPr lIns="0" tIns="0" rIns="0" bIns="0" rtlCol="0" anchor="t">
            <a:spAutoFit/>
          </a:bodyPr>
          <a:lstStyle/>
          <a:p>
            <a:pPr marL="0" lvl="1" indent="0" algn="ctr">
              <a:lnSpc>
                <a:spcPts val="2633"/>
              </a:lnSpc>
              <a:spcBef>
                <a:spcPct val="0"/>
              </a:spcBef>
            </a:pPr>
            <a:r>
              <a:rPr lang="en-US" sz="2330">
                <a:solidFill>
                  <a:srgbClr val="010101"/>
                </a:solidFill>
                <a:latin typeface="Gaegu Bold"/>
              </a:rPr>
              <a:t>Ερευνητικό ερώτημα 1 </a:t>
            </a:r>
          </a:p>
        </p:txBody>
      </p:sp>
      <p:sp>
        <p:nvSpPr>
          <p:cNvPr id="9" name="TextBox 9"/>
          <p:cNvSpPr txBox="1"/>
          <p:nvPr/>
        </p:nvSpPr>
        <p:spPr>
          <a:xfrm>
            <a:off x="11131381" y="5698845"/>
            <a:ext cx="3803382" cy="2738301"/>
          </a:xfrm>
          <a:prstGeom prst="rect">
            <a:avLst/>
          </a:prstGeom>
        </p:spPr>
        <p:txBody>
          <a:bodyPr lIns="0" tIns="0" rIns="0" bIns="0" rtlCol="0" anchor="t">
            <a:spAutoFit/>
          </a:bodyPr>
          <a:lstStyle/>
          <a:p>
            <a:pPr algn="ctr">
              <a:lnSpc>
                <a:spcPts val="3009"/>
              </a:lnSpc>
            </a:pPr>
            <a:r>
              <a:rPr lang="en-US" sz="2663">
                <a:solidFill>
                  <a:srgbClr val="010101"/>
                </a:solidFill>
                <a:latin typeface="Gaegu"/>
              </a:rPr>
              <a:t>Ακολουθεί ο σχεδιασμός του εκπαιδευτικού υλικού τις αρχές της πολυμεσικής μάθησης του Mayer; </a:t>
            </a:r>
          </a:p>
          <a:p>
            <a:pPr algn="ctr">
              <a:lnSpc>
                <a:spcPts val="3009"/>
              </a:lnSpc>
            </a:pPr>
            <a:endParaRPr lang="en-US" sz="2663">
              <a:solidFill>
                <a:srgbClr val="010101"/>
              </a:solidFill>
              <a:latin typeface="Gaegu"/>
            </a:endParaRPr>
          </a:p>
        </p:txBody>
      </p:sp>
      <p:sp>
        <p:nvSpPr>
          <p:cNvPr id="10" name="TextBox 10"/>
          <p:cNvSpPr txBox="1"/>
          <p:nvPr/>
        </p:nvSpPr>
        <p:spPr>
          <a:xfrm>
            <a:off x="11131381" y="4918830"/>
            <a:ext cx="3803382" cy="401715"/>
          </a:xfrm>
          <a:prstGeom prst="rect">
            <a:avLst/>
          </a:prstGeom>
        </p:spPr>
        <p:txBody>
          <a:bodyPr lIns="0" tIns="0" rIns="0" bIns="0" rtlCol="0" anchor="t">
            <a:spAutoFit/>
          </a:bodyPr>
          <a:lstStyle/>
          <a:p>
            <a:pPr marL="0" lvl="1" indent="0" algn="ctr">
              <a:lnSpc>
                <a:spcPts val="2633"/>
              </a:lnSpc>
              <a:spcBef>
                <a:spcPct val="0"/>
              </a:spcBef>
            </a:pPr>
            <a:r>
              <a:rPr lang="en-US" sz="2330">
                <a:solidFill>
                  <a:srgbClr val="010101"/>
                </a:solidFill>
                <a:latin typeface="Gaegu Bold"/>
              </a:rPr>
              <a:t>Ερευνητικό Ερώτημα 2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1168524"/>
            <a:ext cx="18288000" cy="5189220"/>
          </a:xfrm>
          <a:custGeom>
            <a:avLst/>
            <a:gdLst/>
            <a:ahLst/>
            <a:cxnLst/>
            <a:rect l="l" t="t" r="r" b="b"/>
            <a:pathLst>
              <a:path w="18288000" h="5189220">
                <a:moveTo>
                  <a:pt x="0" y="0"/>
                </a:moveTo>
                <a:lnTo>
                  <a:pt x="18288000" y="0"/>
                </a:lnTo>
                <a:lnTo>
                  <a:pt x="18288000" y="5189220"/>
                </a:lnTo>
                <a:lnTo>
                  <a:pt x="0" y="5189220"/>
                </a:lnTo>
                <a:lnTo>
                  <a:pt x="0" y="0"/>
                </a:lnTo>
                <a:close/>
              </a:path>
            </a:pathLst>
          </a:custGeom>
          <a:blipFill>
            <a:blip r:embed="rId3"/>
            <a:stretch>
              <a:fillRect/>
            </a:stretch>
          </a:blipFill>
        </p:spPr>
      </p:sp>
      <p:sp>
        <p:nvSpPr>
          <p:cNvPr id="4" name="TextBox 4"/>
          <p:cNvSpPr txBox="1"/>
          <p:nvPr/>
        </p:nvSpPr>
        <p:spPr>
          <a:xfrm>
            <a:off x="2899356" y="616566"/>
            <a:ext cx="12489288" cy="1311059"/>
          </a:xfrm>
          <a:prstGeom prst="rect">
            <a:avLst/>
          </a:prstGeom>
        </p:spPr>
        <p:txBody>
          <a:bodyPr lIns="0" tIns="0" rIns="0" bIns="0" rtlCol="0" anchor="t">
            <a:spAutoFit/>
          </a:bodyPr>
          <a:lstStyle/>
          <a:p>
            <a:pPr marL="0" lvl="0" indent="0" algn="ctr">
              <a:lnSpc>
                <a:spcPts val="10686"/>
              </a:lnSpc>
              <a:spcBef>
                <a:spcPct val="0"/>
              </a:spcBef>
            </a:pPr>
            <a:r>
              <a:rPr lang="en-US" sz="7633">
                <a:solidFill>
                  <a:srgbClr val="040200"/>
                </a:solidFill>
                <a:latin typeface="Gochi Hand"/>
              </a:rPr>
              <a:t>Ερευνητικά ερωτήματα ΙΙ</a:t>
            </a:r>
          </a:p>
        </p:txBody>
      </p:sp>
      <p:sp>
        <p:nvSpPr>
          <p:cNvPr id="5" name="Freeform 5"/>
          <p:cNvSpPr/>
          <p:nvPr/>
        </p:nvSpPr>
        <p:spPr>
          <a:xfrm>
            <a:off x="6792188" y="4020696"/>
            <a:ext cx="4672590" cy="4912052"/>
          </a:xfrm>
          <a:custGeom>
            <a:avLst/>
            <a:gdLst/>
            <a:ahLst/>
            <a:cxnLst/>
            <a:rect l="l" t="t" r="r" b="b"/>
            <a:pathLst>
              <a:path w="4672590" h="4912052">
                <a:moveTo>
                  <a:pt x="0" y="0"/>
                </a:moveTo>
                <a:lnTo>
                  <a:pt x="4672589" y="0"/>
                </a:lnTo>
                <a:lnTo>
                  <a:pt x="4672589" y="4912053"/>
                </a:lnTo>
                <a:lnTo>
                  <a:pt x="0" y="49120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586710" y="4020696"/>
            <a:ext cx="4672590" cy="4912052"/>
          </a:xfrm>
          <a:custGeom>
            <a:avLst/>
            <a:gdLst/>
            <a:ahLst/>
            <a:cxnLst/>
            <a:rect l="l" t="t" r="r" b="b"/>
            <a:pathLst>
              <a:path w="4672590" h="4912052">
                <a:moveTo>
                  <a:pt x="0" y="0"/>
                </a:moveTo>
                <a:lnTo>
                  <a:pt x="4672590" y="0"/>
                </a:lnTo>
                <a:lnTo>
                  <a:pt x="4672590" y="4912053"/>
                </a:lnTo>
                <a:lnTo>
                  <a:pt x="0" y="4912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6977221" y="5508345"/>
            <a:ext cx="4302522" cy="3119301"/>
          </a:xfrm>
          <a:prstGeom prst="rect">
            <a:avLst/>
          </a:prstGeom>
        </p:spPr>
        <p:txBody>
          <a:bodyPr lIns="0" tIns="0" rIns="0" bIns="0" rtlCol="0" anchor="t">
            <a:spAutoFit/>
          </a:bodyPr>
          <a:lstStyle/>
          <a:p>
            <a:pPr algn="ctr">
              <a:lnSpc>
                <a:spcPts val="3009"/>
              </a:lnSpc>
            </a:pPr>
            <a:r>
              <a:rPr lang="en-US" sz="2663">
                <a:solidFill>
                  <a:srgbClr val="010101"/>
                </a:solidFill>
                <a:latin typeface="Gaegu"/>
              </a:rPr>
              <a:t>Μπορεί το παιχνίδι σύμφωνα με τη γνώμη των εκπαιδευτικών να αποτελέσει ένα χρήσιμο παιδαγωγικό εργαλείο για την καλλιέργεια της φιλαναγνωσίας;</a:t>
            </a:r>
          </a:p>
          <a:p>
            <a:pPr algn="ctr">
              <a:lnSpc>
                <a:spcPts val="3009"/>
              </a:lnSpc>
            </a:pPr>
            <a:endParaRPr lang="en-US" sz="2663">
              <a:solidFill>
                <a:srgbClr val="010101"/>
              </a:solidFill>
              <a:latin typeface="Gaegu"/>
            </a:endParaRPr>
          </a:p>
        </p:txBody>
      </p:sp>
      <p:sp>
        <p:nvSpPr>
          <p:cNvPr id="8" name="TextBox 8"/>
          <p:cNvSpPr txBox="1"/>
          <p:nvPr/>
        </p:nvSpPr>
        <p:spPr>
          <a:xfrm>
            <a:off x="7387379" y="4918830"/>
            <a:ext cx="3482206" cy="401715"/>
          </a:xfrm>
          <a:prstGeom prst="rect">
            <a:avLst/>
          </a:prstGeom>
        </p:spPr>
        <p:txBody>
          <a:bodyPr lIns="0" tIns="0" rIns="0" bIns="0" rtlCol="0" anchor="t">
            <a:spAutoFit/>
          </a:bodyPr>
          <a:lstStyle/>
          <a:p>
            <a:pPr marL="0" lvl="1" indent="0" algn="ctr">
              <a:lnSpc>
                <a:spcPts val="2633"/>
              </a:lnSpc>
              <a:spcBef>
                <a:spcPct val="0"/>
              </a:spcBef>
            </a:pPr>
            <a:r>
              <a:rPr lang="en-US" sz="2330">
                <a:solidFill>
                  <a:srgbClr val="010101"/>
                </a:solidFill>
                <a:latin typeface="Gaegu Bold"/>
              </a:rPr>
              <a:t>Ερευνητικό ερώτημα 4 </a:t>
            </a:r>
          </a:p>
        </p:txBody>
      </p:sp>
      <p:sp>
        <p:nvSpPr>
          <p:cNvPr id="9" name="TextBox 9"/>
          <p:cNvSpPr txBox="1"/>
          <p:nvPr/>
        </p:nvSpPr>
        <p:spPr>
          <a:xfrm>
            <a:off x="13021314" y="5508345"/>
            <a:ext cx="3803382" cy="3119301"/>
          </a:xfrm>
          <a:prstGeom prst="rect">
            <a:avLst/>
          </a:prstGeom>
        </p:spPr>
        <p:txBody>
          <a:bodyPr lIns="0" tIns="0" rIns="0" bIns="0" rtlCol="0" anchor="t">
            <a:spAutoFit/>
          </a:bodyPr>
          <a:lstStyle/>
          <a:p>
            <a:pPr algn="ctr">
              <a:lnSpc>
                <a:spcPts val="3009"/>
              </a:lnSpc>
            </a:pPr>
            <a:r>
              <a:rPr lang="en-US" sz="2663" dirty="0" err="1">
                <a:solidFill>
                  <a:srgbClr val="010101"/>
                </a:solidFill>
                <a:latin typeface="Gaegu"/>
              </a:rPr>
              <a:t>Είν</a:t>
            </a:r>
            <a:r>
              <a:rPr lang="en-US" sz="2663" dirty="0">
                <a:solidFill>
                  <a:srgbClr val="010101"/>
                </a:solidFill>
                <a:latin typeface="Gaegu"/>
              </a:rPr>
              <a:t>αι το ψηφιακό εκπαιδευτικό υλικό σύμφωνα με τη γνώμη των εκπαιδευτικών εύχρηστο και εύκολα αξιοποιήσιμο εντός τάξης; </a:t>
            </a:r>
          </a:p>
          <a:p>
            <a:pPr algn="ctr">
              <a:lnSpc>
                <a:spcPts val="3009"/>
              </a:lnSpc>
            </a:pPr>
            <a:endParaRPr lang="en-US" sz="2663" dirty="0">
              <a:solidFill>
                <a:srgbClr val="010101"/>
              </a:solidFill>
              <a:latin typeface="Gaegu"/>
            </a:endParaRPr>
          </a:p>
        </p:txBody>
      </p:sp>
      <p:sp>
        <p:nvSpPr>
          <p:cNvPr id="10" name="TextBox 10"/>
          <p:cNvSpPr txBox="1"/>
          <p:nvPr/>
        </p:nvSpPr>
        <p:spPr>
          <a:xfrm>
            <a:off x="13021314" y="4918830"/>
            <a:ext cx="3803382" cy="401715"/>
          </a:xfrm>
          <a:prstGeom prst="rect">
            <a:avLst/>
          </a:prstGeom>
        </p:spPr>
        <p:txBody>
          <a:bodyPr lIns="0" tIns="0" rIns="0" bIns="0" rtlCol="0" anchor="t">
            <a:spAutoFit/>
          </a:bodyPr>
          <a:lstStyle/>
          <a:p>
            <a:pPr marL="0" lvl="1" indent="0" algn="ctr">
              <a:lnSpc>
                <a:spcPts val="2633"/>
              </a:lnSpc>
              <a:spcBef>
                <a:spcPct val="0"/>
              </a:spcBef>
            </a:pPr>
            <a:r>
              <a:rPr lang="en-US" sz="2330">
                <a:solidFill>
                  <a:srgbClr val="010101"/>
                </a:solidFill>
                <a:latin typeface="Gaegu Bold"/>
              </a:rPr>
              <a:t>Ερευνητικό Ερώτημα 5 </a:t>
            </a:r>
          </a:p>
        </p:txBody>
      </p:sp>
      <p:sp>
        <p:nvSpPr>
          <p:cNvPr id="11" name="Freeform 11"/>
          <p:cNvSpPr/>
          <p:nvPr/>
        </p:nvSpPr>
        <p:spPr>
          <a:xfrm>
            <a:off x="995648" y="4020696"/>
            <a:ext cx="4672590" cy="4912052"/>
          </a:xfrm>
          <a:custGeom>
            <a:avLst/>
            <a:gdLst/>
            <a:ahLst/>
            <a:cxnLst/>
            <a:rect l="l" t="t" r="r" b="b"/>
            <a:pathLst>
              <a:path w="4672590" h="4912052">
                <a:moveTo>
                  <a:pt x="0" y="0"/>
                </a:moveTo>
                <a:lnTo>
                  <a:pt x="4672590" y="0"/>
                </a:lnTo>
                <a:lnTo>
                  <a:pt x="4672590" y="4912053"/>
                </a:lnTo>
                <a:lnTo>
                  <a:pt x="0" y="4912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1436231" y="5889345"/>
            <a:ext cx="3803382" cy="2357301"/>
          </a:xfrm>
          <a:prstGeom prst="rect">
            <a:avLst/>
          </a:prstGeom>
        </p:spPr>
        <p:txBody>
          <a:bodyPr lIns="0" tIns="0" rIns="0" bIns="0" rtlCol="0" anchor="t">
            <a:spAutoFit/>
          </a:bodyPr>
          <a:lstStyle/>
          <a:p>
            <a:pPr algn="ctr">
              <a:lnSpc>
                <a:spcPts val="3009"/>
              </a:lnSpc>
            </a:pPr>
            <a:r>
              <a:rPr lang="en-US" sz="2663">
                <a:solidFill>
                  <a:srgbClr val="010101"/>
                </a:solidFill>
                <a:latin typeface="Gaegu"/>
              </a:rPr>
              <a:t>Ποιες είναι οι στάσεις και οι απόψεις των εκπαιδευτικών για το μάθημα της φιλαναγνωσίας;</a:t>
            </a:r>
          </a:p>
          <a:p>
            <a:pPr algn="ctr">
              <a:lnSpc>
                <a:spcPts val="3009"/>
              </a:lnSpc>
            </a:pPr>
            <a:endParaRPr lang="en-US" sz="2663">
              <a:solidFill>
                <a:srgbClr val="010101"/>
              </a:solidFill>
              <a:latin typeface="Gaegu"/>
            </a:endParaRPr>
          </a:p>
        </p:txBody>
      </p:sp>
      <p:sp>
        <p:nvSpPr>
          <p:cNvPr id="13" name="TextBox 13"/>
          <p:cNvSpPr txBox="1"/>
          <p:nvPr/>
        </p:nvSpPr>
        <p:spPr>
          <a:xfrm>
            <a:off x="1436231" y="4918830"/>
            <a:ext cx="3574778" cy="401715"/>
          </a:xfrm>
          <a:prstGeom prst="rect">
            <a:avLst/>
          </a:prstGeom>
        </p:spPr>
        <p:txBody>
          <a:bodyPr lIns="0" tIns="0" rIns="0" bIns="0" rtlCol="0" anchor="t">
            <a:spAutoFit/>
          </a:bodyPr>
          <a:lstStyle/>
          <a:p>
            <a:pPr marL="0" lvl="1" indent="0" algn="ctr">
              <a:lnSpc>
                <a:spcPts val="2633"/>
              </a:lnSpc>
              <a:spcBef>
                <a:spcPct val="0"/>
              </a:spcBef>
            </a:pPr>
            <a:r>
              <a:rPr lang="en-US" sz="2330">
                <a:solidFill>
                  <a:srgbClr val="010101"/>
                </a:solidFill>
                <a:latin typeface="Gaegu Bold"/>
              </a:rPr>
              <a:t>Ερευνητικό ερώτημα</a:t>
            </a:r>
            <a:r>
              <a:rPr lang="en-US" sz="2330" u="none" strike="noStrike">
                <a:solidFill>
                  <a:srgbClr val="010101"/>
                </a:solidFill>
                <a:latin typeface="Gaegu Bold"/>
              </a:rPr>
              <a:t> 3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0" y="475044"/>
            <a:ext cx="18288000" cy="9811956"/>
          </a:xfrm>
          <a:custGeom>
            <a:avLst/>
            <a:gdLst/>
            <a:ahLst/>
            <a:cxnLst/>
            <a:rect l="l" t="t" r="r" b="b"/>
            <a:pathLst>
              <a:path w="18288000" h="9811956">
                <a:moveTo>
                  <a:pt x="0" y="0"/>
                </a:moveTo>
                <a:lnTo>
                  <a:pt x="18288000" y="0"/>
                </a:lnTo>
                <a:lnTo>
                  <a:pt x="18288000" y="9811956"/>
                </a:lnTo>
                <a:lnTo>
                  <a:pt x="0" y="9811956"/>
                </a:lnTo>
                <a:lnTo>
                  <a:pt x="0" y="0"/>
                </a:lnTo>
                <a:close/>
              </a:path>
            </a:pathLst>
          </a:custGeom>
          <a:blipFill>
            <a:blip r:embed="rId3"/>
            <a:stretch>
              <a:fillRect l="-2089" r="-2089"/>
            </a:stretch>
          </a:blipFill>
        </p:spPr>
      </p:sp>
      <p:sp>
        <p:nvSpPr>
          <p:cNvPr id="4" name="Freeform 4"/>
          <p:cNvSpPr/>
          <p:nvPr/>
        </p:nvSpPr>
        <p:spPr>
          <a:xfrm rot="-10800000">
            <a:off x="1951962" y="1666814"/>
            <a:ext cx="3219000" cy="1158840"/>
          </a:xfrm>
          <a:custGeom>
            <a:avLst/>
            <a:gdLst/>
            <a:ahLst/>
            <a:cxnLst/>
            <a:rect l="l" t="t" r="r" b="b"/>
            <a:pathLst>
              <a:path w="3219000" h="1158840">
                <a:moveTo>
                  <a:pt x="0" y="0"/>
                </a:moveTo>
                <a:lnTo>
                  <a:pt x="3219001" y="0"/>
                </a:lnTo>
                <a:lnTo>
                  <a:pt x="3219001" y="1158840"/>
                </a:lnTo>
                <a:lnTo>
                  <a:pt x="0" y="1158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flipV="1">
            <a:off x="7464286" y="3224499"/>
            <a:ext cx="3219000" cy="1158840"/>
          </a:xfrm>
          <a:custGeom>
            <a:avLst/>
            <a:gdLst/>
            <a:ahLst/>
            <a:cxnLst/>
            <a:rect l="l" t="t" r="r" b="b"/>
            <a:pathLst>
              <a:path w="3219000" h="1158840">
                <a:moveTo>
                  <a:pt x="0" y="1158841"/>
                </a:moveTo>
                <a:lnTo>
                  <a:pt x="3219000" y="1158841"/>
                </a:lnTo>
                <a:lnTo>
                  <a:pt x="3219000" y="0"/>
                </a:lnTo>
                <a:lnTo>
                  <a:pt x="0" y="0"/>
                </a:lnTo>
                <a:lnTo>
                  <a:pt x="0" y="115884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800000">
            <a:off x="12733405" y="1957629"/>
            <a:ext cx="3219000" cy="1158840"/>
          </a:xfrm>
          <a:custGeom>
            <a:avLst/>
            <a:gdLst/>
            <a:ahLst/>
            <a:cxnLst/>
            <a:rect l="l" t="t" r="r" b="b"/>
            <a:pathLst>
              <a:path w="3219000" h="1158840">
                <a:moveTo>
                  <a:pt x="0" y="0"/>
                </a:moveTo>
                <a:lnTo>
                  <a:pt x="3219000" y="0"/>
                </a:lnTo>
                <a:lnTo>
                  <a:pt x="3219000" y="1158840"/>
                </a:lnTo>
                <a:lnTo>
                  <a:pt x="0" y="1158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442424" y="2038867"/>
            <a:ext cx="2321380" cy="2076580"/>
          </a:xfrm>
          <a:custGeom>
            <a:avLst/>
            <a:gdLst/>
            <a:ahLst/>
            <a:cxnLst/>
            <a:rect l="l" t="t" r="r" b="b"/>
            <a:pathLst>
              <a:path w="2321380" h="2076580">
                <a:moveTo>
                  <a:pt x="0" y="0"/>
                </a:moveTo>
                <a:lnTo>
                  <a:pt x="2321380" y="0"/>
                </a:lnTo>
                <a:lnTo>
                  <a:pt x="2321380" y="2076580"/>
                </a:lnTo>
                <a:lnTo>
                  <a:pt x="0" y="2076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5457132" y="742950"/>
            <a:ext cx="7233308" cy="1158695"/>
          </a:xfrm>
          <a:prstGeom prst="rect">
            <a:avLst/>
          </a:prstGeom>
        </p:spPr>
        <p:txBody>
          <a:bodyPr lIns="0" tIns="0" rIns="0" bIns="0" rtlCol="0" anchor="t">
            <a:spAutoFit/>
          </a:bodyPr>
          <a:lstStyle/>
          <a:p>
            <a:pPr marL="0" lvl="0" indent="0" algn="ctr">
              <a:lnSpc>
                <a:spcPts val="9402"/>
              </a:lnSpc>
              <a:spcBef>
                <a:spcPct val="0"/>
              </a:spcBef>
            </a:pPr>
            <a:r>
              <a:rPr lang="en-US" sz="6716">
                <a:solidFill>
                  <a:srgbClr val="040200"/>
                </a:solidFill>
                <a:latin typeface="Gochi Hand"/>
              </a:rPr>
              <a:t>Δομή εργασίας</a:t>
            </a:r>
          </a:p>
        </p:txBody>
      </p:sp>
      <p:sp>
        <p:nvSpPr>
          <p:cNvPr id="9" name="TextBox 9"/>
          <p:cNvSpPr txBox="1"/>
          <p:nvPr/>
        </p:nvSpPr>
        <p:spPr>
          <a:xfrm>
            <a:off x="2788725" y="2202481"/>
            <a:ext cx="1628777" cy="1568377"/>
          </a:xfrm>
          <a:prstGeom prst="rect">
            <a:avLst/>
          </a:prstGeom>
        </p:spPr>
        <p:txBody>
          <a:bodyPr lIns="0" tIns="0" rIns="0" bIns="0" rtlCol="0" anchor="t">
            <a:spAutoFit/>
          </a:bodyPr>
          <a:lstStyle/>
          <a:p>
            <a:pPr marL="0" lvl="0" indent="0" algn="ctr">
              <a:lnSpc>
                <a:spcPts val="12779"/>
              </a:lnSpc>
              <a:spcBef>
                <a:spcPct val="0"/>
              </a:spcBef>
            </a:pPr>
            <a:r>
              <a:rPr lang="en-US" sz="9127" u="none" strike="noStrike">
                <a:solidFill>
                  <a:srgbClr val="040200"/>
                </a:solidFill>
                <a:latin typeface="Gochi Hand"/>
              </a:rPr>
              <a:t>01</a:t>
            </a:r>
          </a:p>
        </p:txBody>
      </p:sp>
      <p:sp>
        <p:nvSpPr>
          <p:cNvPr id="10" name="Freeform 10"/>
          <p:cNvSpPr/>
          <p:nvPr/>
        </p:nvSpPr>
        <p:spPr>
          <a:xfrm>
            <a:off x="7913096" y="2038867"/>
            <a:ext cx="2321380" cy="2076580"/>
          </a:xfrm>
          <a:custGeom>
            <a:avLst/>
            <a:gdLst/>
            <a:ahLst/>
            <a:cxnLst/>
            <a:rect l="l" t="t" r="r" b="b"/>
            <a:pathLst>
              <a:path w="2321380" h="2076580">
                <a:moveTo>
                  <a:pt x="0" y="0"/>
                </a:moveTo>
                <a:lnTo>
                  <a:pt x="2321380" y="0"/>
                </a:lnTo>
                <a:lnTo>
                  <a:pt x="2321380" y="2076580"/>
                </a:lnTo>
                <a:lnTo>
                  <a:pt x="0" y="2076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8364367" y="2065259"/>
            <a:ext cx="1418838" cy="1568377"/>
          </a:xfrm>
          <a:prstGeom prst="rect">
            <a:avLst/>
          </a:prstGeom>
        </p:spPr>
        <p:txBody>
          <a:bodyPr lIns="0" tIns="0" rIns="0" bIns="0" rtlCol="0" anchor="t">
            <a:spAutoFit/>
          </a:bodyPr>
          <a:lstStyle/>
          <a:p>
            <a:pPr marL="0" lvl="0" indent="0" algn="ctr">
              <a:lnSpc>
                <a:spcPts val="12779"/>
              </a:lnSpc>
              <a:spcBef>
                <a:spcPct val="0"/>
              </a:spcBef>
            </a:pPr>
            <a:r>
              <a:rPr lang="en-US" sz="9127">
                <a:solidFill>
                  <a:srgbClr val="040200"/>
                </a:solidFill>
                <a:latin typeface="Gochi Hand"/>
              </a:rPr>
              <a:t>02</a:t>
            </a:r>
          </a:p>
        </p:txBody>
      </p:sp>
      <p:sp>
        <p:nvSpPr>
          <p:cNvPr id="12" name="Freeform 12"/>
          <p:cNvSpPr/>
          <p:nvPr/>
        </p:nvSpPr>
        <p:spPr>
          <a:xfrm>
            <a:off x="13182215" y="2310093"/>
            <a:ext cx="2321380" cy="2076580"/>
          </a:xfrm>
          <a:custGeom>
            <a:avLst/>
            <a:gdLst/>
            <a:ahLst/>
            <a:cxnLst/>
            <a:rect l="l" t="t" r="r" b="b"/>
            <a:pathLst>
              <a:path w="2321380" h="2076580">
                <a:moveTo>
                  <a:pt x="0" y="0"/>
                </a:moveTo>
                <a:lnTo>
                  <a:pt x="2321380" y="0"/>
                </a:lnTo>
                <a:lnTo>
                  <a:pt x="2321380" y="2076579"/>
                </a:lnTo>
                <a:lnTo>
                  <a:pt x="0" y="2076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3633486" y="2547070"/>
            <a:ext cx="1418838" cy="1568377"/>
          </a:xfrm>
          <a:prstGeom prst="rect">
            <a:avLst/>
          </a:prstGeom>
        </p:spPr>
        <p:txBody>
          <a:bodyPr lIns="0" tIns="0" rIns="0" bIns="0" rtlCol="0" anchor="t">
            <a:spAutoFit/>
          </a:bodyPr>
          <a:lstStyle/>
          <a:p>
            <a:pPr marL="0" lvl="0" indent="0" algn="ctr">
              <a:lnSpc>
                <a:spcPts val="12779"/>
              </a:lnSpc>
              <a:spcBef>
                <a:spcPct val="0"/>
              </a:spcBef>
            </a:pPr>
            <a:r>
              <a:rPr lang="en-US" sz="9127">
                <a:solidFill>
                  <a:srgbClr val="040200"/>
                </a:solidFill>
                <a:latin typeface="Gochi Hand"/>
              </a:rPr>
              <a:t>03</a:t>
            </a:r>
          </a:p>
        </p:txBody>
      </p:sp>
      <p:sp>
        <p:nvSpPr>
          <p:cNvPr id="14" name="TextBox 14"/>
          <p:cNvSpPr txBox="1"/>
          <p:nvPr/>
        </p:nvSpPr>
        <p:spPr>
          <a:xfrm>
            <a:off x="731915" y="5333397"/>
            <a:ext cx="5133710" cy="3952823"/>
          </a:xfrm>
          <a:prstGeom prst="rect">
            <a:avLst/>
          </a:prstGeom>
        </p:spPr>
        <p:txBody>
          <a:bodyPr lIns="0" tIns="0" rIns="0" bIns="0" rtlCol="0" anchor="t">
            <a:spAutoFit/>
          </a:bodyPr>
          <a:lstStyle/>
          <a:p>
            <a:pPr marL="259080" lvl="1" algn="ctr">
              <a:lnSpc>
                <a:spcPts val="2711"/>
              </a:lnSpc>
            </a:pPr>
            <a:r>
              <a:rPr lang="el-GR" sz="2400" dirty="0">
                <a:solidFill>
                  <a:srgbClr val="010101"/>
                </a:solidFill>
                <a:latin typeface="Gaegu"/>
              </a:rPr>
              <a:t>1. </a:t>
            </a:r>
            <a:r>
              <a:rPr lang="en-US" sz="2400" dirty="0" err="1">
                <a:solidFill>
                  <a:srgbClr val="010101"/>
                </a:solidFill>
                <a:latin typeface="Gaegu"/>
              </a:rPr>
              <a:t>Το</a:t>
            </a:r>
            <a:r>
              <a:rPr lang="en-US" sz="2400" dirty="0">
                <a:solidFill>
                  <a:srgbClr val="010101"/>
                </a:solidFill>
                <a:latin typeface="Gaegu"/>
              </a:rPr>
              <a:t> </a:t>
            </a:r>
            <a:r>
              <a:rPr lang="en-US" sz="2400" dirty="0" err="1">
                <a:solidFill>
                  <a:srgbClr val="010101"/>
                </a:solidFill>
                <a:latin typeface="Gaegu"/>
              </a:rPr>
              <a:t>θεωρητικό</a:t>
            </a:r>
            <a:r>
              <a:rPr lang="en-US" sz="2400" dirty="0">
                <a:solidFill>
                  <a:srgbClr val="010101"/>
                </a:solidFill>
                <a:latin typeface="Gaegu"/>
              </a:rPr>
              <a:t> πλα</a:t>
            </a:r>
            <a:r>
              <a:rPr lang="en-US" sz="2400" dirty="0" err="1">
                <a:solidFill>
                  <a:srgbClr val="010101"/>
                </a:solidFill>
                <a:latin typeface="Gaegu"/>
              </a:rPr>
              <a:t>ίσιο</a:t>
            </a:r>
            <a:r>
              <a:rPr lang="en-US" sz="2400" dirty="0">
                <a:solidFill>
                  <a:srgbClr val="010101"/>
                </a:solidFill>
                <a:latin typeface="Gaegu"/>
              </a:rPr>
              <a:t> </a:t>
            </a:r>
            <a:r>
              <a:rPr lang="en-US" sz="2400" dirty="0" err="1">
                <a:solidFill>
                  <a:srgbClr val="010101"/>
                </a:solidFill>
                <a:latin typeface="Gaegu"/>
              </a:rPr>
              <a:t>της</a:t>
            </a:r>
            <a:r>
              <a:rPr lang="en-US" sz="2400" dirty="0">
                <a:solidFill>
                  <a:srgbClr val="010101"/>
                </a:solidFill>
                <a:latin typeface="Gaegu"/>
              </a:rPr>
              <a:t> </a:t>
            </a:r>
            <a:r>
              <a:rPr lang="en-US" sz="2400" dirty="0" err="1">
                <a:solidFill>
                  <a:srgbClr val="010101"/>
                </a:solidFill>
                <a:latin typeface="Gaegu"/>
              </a:rPr>
              <a:t>Εξ</a:t>
            </a:r>
            <a:r>
              <a:rPr lang="en-US" sz="2400" dirty="0">
                <a:solidFill>
                  <a:srgbClr val="010101"/>
                </a:solidFill>
                <a:latin typeface="Gaegu"/>
              </a:rPr>
              <a:t> Απ</a:t>
            </a:r>
            <a:r>
              <a:rPr lang="en-US" sz="2400" dirty="0" err="1">
                <a:solidFill>
                  <a:srgbClr val="010101"/>
                </a:solidFill>
                <a:latin typeface="Gaegu"/>
              </a:rPr>
              <a:t>οστάσεως</a:t>
            </a:r>
            <a:r>
              <a:rPr lang="en-US" sz="2400" dirty="0">
                <a:solidFill>
                  <a:srgbClr val="010101"/>
                </a:solidFill>
                <a:latin typeface="Gaegu"/>
              </a:rPr>
              <a:t> </a:t>
            </a:r>
            <a:r>
              <a:rPr lang="en-US" sz="2400" dirty="0" err="1">
                <a:solidFill>
                  <a:srgbClr val="010101"/>
                </a:solidFill>
                <a:latin typeface="Gaegu"/>
              </a:rPr>
              <a:t>Εκ</a:t>
            </a:r>
            <a:r>
              <a:rPr lang="en-US" sz="2400" dirty="0">
                <a:solidFill>
                  <a:srgbClr val="010101"/>
                </a:solidFill>
                <a:latin typeface="Gaegu"/>
              </a:rPr>
              <a:t>παίδευσης</a:t>
            </a:r>
          </a:p>
          <a:p>
            <a:pPr algn="ctr">
              <a:lnSpc>
                <a:spcPts val="2711"/>
              </a:lnSpc>
            </a:pPr>
            <a:r>
              <a:rPr lang="en-US" sz="2400" dirty="0">
                <a:solidFill>
                  <a:srgbClr val="010101"/>
                </a:solidFill>
                <a:latin typeface="Gaegu"/>
              </a:rPr>
              <a:t>2. ΤΠΕ και </a:t>
            </a:r>
            <a:r>
              <a:rPr lang="en-US" sz="2400" dirty="0" err="1">
                <a:solidFill>
                  <a:srgbClr val="010101"/>
                </a:solidFill>
                <a:latin typeface="Gaegu"/>
              </a:rPr>
              <a:t>ΕξΑΕ</a:t>
            </a:r>
            <a:r>
              <a:rPr lang="en-US" sz="2400" dirty="0">
                <a:solidFill>
                  <a:srgbClr val="010101"/>
                </a:solidFill>
                <a:latin typeface="Gaegu"/>
              </a:rPr>
              <a:t> </a:t>
            </a:r>
            <a:r>
              <a:rPr lang="en-US" sz="2400" dirty="0" err="1">
                <a:solidFill>
                  <a:srgbClr val="010101"/>
                </a:solidFill>
                <a:latin typeface="Gaegu"/>
              </a:rPr>
              <a:t>στην</a:t>
            </a:r>
            <a:r>
              <a:rPr lang="en-US" sz="2400" dirty="0">
                <a:solidFill>
                  <a:srgbClr val="010101"/>
                </a:solidFill>
                <a:latin typeface="Gaegu"/>
              </a:rPr>
              <a:t> </a:t>
            </a:r>
            <a:r>
              <a:rPr lang="en-US" sz="2400" dirty="0" err="1">
                <a:solidFill>
                  <a:srgbClr val="010101"/>
                </a:solidFill>
                <a:latin typeface="Gaegu"/>
              </a:rPr>
              <a:t>σχολική</a:t>
            </a:r>
            <a:r>
              <a:rPr lang="en-US" sz="2400" dirty="0">
                <a:solidFill>
                  <a:srgbClr val="010101"/>
                </a:solidFill>
                <a:latin typeface="Gaegu"/>
              </a:rPr>
              <a:t> </a:t>
            </a:r>
            <a:r>
              <a:rPr lang="en-US" sz="2400" dirty="0" err="1">
                <a:solidFill>
                  <a:srgbClr val="010101"/>
                </a:solidFill>
                <a:latin typeface="Gaegu"/>
              </a:rPr>
              <a:t>εκ</a:t>
            </a:r>
            <a:r>
              <a:rPr lang="en-US" sz="2400" dirty="0">
                <a:solidFill>
                  <a:srgbClr val="010101"/>
                </a:solidFill>
                <a:latin typeface="Gaegu"/>
              </a:rPr>
              <a:t>παίδευση</a:t>
            </a:r>
          </a:p>
          <a:p>
            <a:pPr algn="ctr">
              <a:lnSpc>
                <a:spcPts val="2711"/>
              </a:lnSpc>
            </a:pPr>
            <a:r>
              <a:rPr lang="en-US" sz="2400" dirty="0">
                <a:solidFill>
                  <a:srgbClr val="010101"/>
                </a:solidFill>
                <a:latin typeface="Gaegu"/>
              </a:rPr>
              <a:t>3. </a:t>
            </a:r>
            <a:r>
              <a:rPr lang="en-US" sz="2400" dirty="0" err="1">
                <a:solidFill>
                  <a:srgbClr val="010101"/>
                </a:solidFill>
                <a:latin typeface="Gaegu"/>
              </a:rPr>
              <a:t>Φιλ</a:t>
            </a:r>
            <a:r>
              <a:rPr lang="en-US" sz="2400" dirty="0">
                <a:solidFill>
                  <a:srgbClr val="010101"/>
                </a:solidFill>
                <a:latin typeface="Gaegu"/>
              </a:rPr>
              <a:t>αναγνωσία</a:t>
            </a:r>
          </a:p>
          <a:p>
            <a:pPr algn="ctr">
              <a:lnSpc>
                <a:spcPts val="2711"/>
              </a:lnSpc>
            </a:pPr>
            <a:r>
              <a:rPr lang="en-US" sz="2400" dirty="0">
                <a:solidFill>
                  <a:srgbClr val="010101"/>
                </a:solidFill>
                <a:latin typeface="Gaegu"/>
              </a:rPr>
              <a:t>4. Πα</a:t>
            </a:r>
            <a:r>
              <a:rPr lang="en-US" sz="2400" dirty="0" err="1">
                <a:solidFill>
                  <a:srgbClr val="010101"/>
                </a:solidFill>
                <a:latin typeface="Gaegu"/>
              </a:rPr>
              <a:t>ιχνίδι</a:t>
            </a:r>
            <a:endParaRPr lang="en-US" sz="2400" dirty="0">
              <a:solidFill>
                <a:srgbClr val="010101"/>
              </a:solidFill>
              <a:latin typeface="Gaegu"/>
            </a:endParaRPr>
          </a:p>
          <a:p>
            <a:pPr algn="ctr">
              <a:lnSpc>
                <a:spcPts val="2711"/>
              </a:lnSpc>
            </a:pPr>
            <a:r>
              <a:rPr lang="en-US" sz="2400" dirty="0">
                <a:solidFill>
                  <a:srgbClr val="010101"/>
                </a:solidFill>
                <a:latin typeface="Gaegu"/>
              </a:rPr>
              <a:t>5. </a:t>
            </a:r>
            <a:r>
              <a:rPr lang="en-US" sz="2400" dirty="0" err="1">
                <a:solidFill>
                  <a:srgbClr val="010101"/>
                </a:solidFill>
                <a:latin typeface="Gaegu"/>
              </a:rPr>
              <a:t>Θε</a:t>
            </a:r>
            <a:r>
              <a:rPr lang="en-US" sz="2400" dirty="0">
                <a:solidFill>
                  <a:srgbClr val="010101"/>
                </a:solidFill>
                <a:latin typeface="Gaegu"/>
              </a:rPr>
              <a:t>ατρικό Παιχνίδι</a:t>
            </a:r>
          </a:p>
          <a:p>
            <a:pPr algn="ctr">
              <a:lnSpc>
                <a:spcPts val="2711"/>
              </a:lnSpc>
            </a:pPr>
            <a:r>
              <a:rPr lang="en-US" sz="2400" dirty="0">
                <a:solidFill>
                  <a:srgbClr val="010101"/>
                </a:solidFill>
                <a:latin typeface="Gaegu"/>
              </a:rPr>
              <a:t>6. Επ</a:t>
            </a:r>
            <a:r>
              <a:rPr lang="en-US" sz="2400" dirty="0" err="1">
                <a:solidFill>
                  <a:srgbClr val="010101"/>
                </a:solidFill>
                <a:latin typeface="Gaegu"/>
              </a:rPr>
              <a:t>ιτρ</a:t>
            </a:r>
            <a:r>
              <a:rPr lang="en-US" sz="2400" dirty="0">
                <a:solidFill>
                  <a:srgbClr val="010101"/>
                </a:solidFill>
                <a:latin typeface="Gaegu"/>
              </a:rPr>
              <a:t>απέζιο παιχνίδι</a:t>
            </a:r>
          </a:p>
          <a:p>
            <a:pPr algn="ctr">
              <a:lnSpc>
                <a:spcPts val="2711"/>
              </a:lnSpc>
            </a:pPr>
            <a:r>
              <a:rPr lang="en-US" sz="2400" dirty="0">
                <a:solidFill>
                  <a:srgbClr val="010101"/>
                </a:solidFill>
                <a:latin typeface="Gaegu"/>
              </a:rPr>
              <a:t>7. </a:t>
            </a:r>
            <a:r>
              <a:rPr lang="en-US" sz="2400" dirty="0" err="1">
                <a:solidFill>
                  <a:srgbClr val="010101"/>
                </a:solidFill>
                <a:latin typeface="Gaegu"/>
              </a:rPr>
              <a:t>Βι</a:t>
            </a:r>
            <a:r>
              <a:rPr lang="en-US" sz="2400" dirty="0">
                <a:solidFill>
                  <a:srgbClr val="010101"/>
                </a:solidFill>
                <a:latin typeface="Gaegu"/>
              </a:rPr>
              <a:t>βλιογραφική επισκόπηση</a:t>
            </a:r>
          </a:p>
          <a:p>
            <a:pPr algn="ctr">
              <a:lnSpc>
                <a:spcPts val="2117"/>
              </a:lnSpc>
            </a:pPr>
            <a:endParaRPr lang="en-US" sz="2400" dirty="0">
              <a:solidFill>
                <a:srgbClr val="010101"/>
              </a:solidFill>
              <a:latin typeface="Gaegu"/>
            </a:endParaRPr>
          </a:p>
          <a:p>
            <a:pPr algn="ctr">
              <a:lnSpc>
                <a:spcPts val="2117"/>
              </a:lnSpc>
            </a:pPr>
            <a:endParaRPr lang="en-US" sz="2400" dirty="0">
              <a:solidFill>
                <a:srgbClr val="010101"/>
              </a:solidFill>
              <a:latin typeface="Gaegu"/>
            </a:endParaRPr>
          </a:p>
          <a:p>
            <a:pPr algn="ctr">
              <a:lnSpc>
                <a:spcPts val="2117"/>
              </a:lnSpc>
            </a:pPr>
            <a:endParaRPr lang="en-US" sz="2400" dirty="0">
              <a:solidFill>
                <a:srgbClr val="010101"/>
              </a:solidFill>
              <a:latin typeface="Gaegu"/>
            </a:endParaRPr>
          </a:p>
        </p:txBody>
      </p:sp>
      <p:sp>
        <p:nvSpPr>
          <p:cNvPr id="15" name="TextBox 15"/>
          <p:cNvSpPr txBox="1"/>
          <p:nvPr/>
        </p:nvSpPr>
        <p:spPr>
          <a:xfrm>
            <a:off x="1905600" y="4339047"/>
            <a:ext cx="3265362" cy="892576"/>
          </a:xfrm>
          <a:prstGeom prst="rect">
            <a:avLst/>
          </a:prstGeom>
        </p:spPr>
        <p:txBody>
          <a:bodyPr lIns="0" tIns="0" rIns="0" bIns="0" rtlCol="0" anchor="t">
            <a:spAutoFit/>
          </a:bodyPr>
          <a:lstStyle/>
          <a:p>
            <a:pPr algn="ctr">
              <a:lnSpc>
                <a:spcPts val="3279"/>
              </a:lnSpc>
            </a:pPr>
            <a:r>
              <a:rPr lang="en-US" sz="2902">
                <a:solidFill>
                  <a:srgbClr val="010101"/>
                </a:solidFill>
                <a:latin typeface="Gaegu Bold"/>
              </a:rPr>
              <a:t>Θεωρητικό Πλαίσιο</a:t>
            </a:r>
          </a:p>
        </p:txBody>
      </p:sp>
      <p:sp>
        <p:nvSpPr>
          <p:cNvPr id="16" name="TextBox 16"/>
          <p:cNvSpPr txBox="1"/>
          <p:nvPr/>
        </p:nvSpPr>
        <p:spPr>
          <a:xfrm>
            <a:off x="7213105" y="5728353"/>
            <a:ext cx="3861790" cy="1038746"/>
          </a:xfrm>
          <a:prstGeom prst="rect">
            <a:avLst/>
          </a:prstGeom>
        </p:spPr>
        <p:txBody>
          <a:bodyPr lIns="0" tIns="0" rIns="0" bIns="0" rtlCol="0" anchor="t">
            <a:spAutoFit/>
          </a:bodyPr>
          <a:lstStyle/>
          <a:p>
            <a:pPr marL="259080" lvl="1" algn="ctr">
              <a:lnSpc>
                <a:spcPts val="2711"/>
              </a:lnSpc>
            </a:pPr>
            <a:r>
              <a:rPr lang="el-GR" sz="2400" dirty="0">
                <a:solidFill>
                  <a:srgbClr val="010101"/>
                </a:solidFill>
                <a:latin typeface="Gaegu"/>
              </a:rPr>
              <a:t>1. </a:t>
            </a:r>
            <a:r>
              <a:rPr lang="en-US" sz="2400" dirty="0" err="1">
                <a:solidFill>
                  <a:srgbClr val="010101"/>
                </a:solidFill>
                <a:latin typeface="Gaegu"/>
              </a:rPr>
              <a:t>Δημιουργί</a:t>
            </a:r>
            <a:r>
              <a:rPr lang="en-US" sz="2400" dirty="0">
                <a:solidFill>
                  <a:srgbClr val="010101"/>
                </a:solidFill>
                <a:latin typeface="Gaegu"/>
              </a:rPr>
              <a:t>α ψηφιακού εκπαιδευτικού υλικού</a:t>
            </a:r>
          </a:p>
          <a:p>
            <a:pPr algn="ctr">
              <a:lnSpc>
                <a:spcPts val="2711"/>
              </a:lnSpc>
            </a:pPr>
            <a:r>
              <a:rPr lang="en-US" sz="2400" dirty="0">
                <a:solidFill>
                  <a:srgbClr val="010101"/>
                </a:solidFill>
                <a:latin typeface="Gaegu"/>
              </a:rPr>
              <a:t>2. </a:t>
            </a:r>
            <a:r>
              <a:rPr lang="en-US" sz="2400" dirty="0" err="1">
                <a:solidFill>
                  <a:srgbClr val="010101"/>
                </a:solidFill>
                <a:latin typeface="Gaegu"/>
              </a:rPr>
              <a:t>Εφ</a:t>
            </a:r>
            <a:r>
              <a:rPr lang="en-US" sz="2400" dirty="0">
                <a:solidFill>
                  <a:srgbClr val="010101"/>
                </a:solidFill>
                <a:latin typeface="Gaegu"/>
              </a:rPr>
              <a:t>αρμογή έρευνας </a:t>
            </a:r>
          </a:p>
        </p:txBody>
      </p:sp>
      <p:sp>
        <p:nvSpPr>
          <p:cNvPr id="17" name="TextBox 17"/>
          <p:cNvSpPr txBox="1"/>
          <p:nvPr/>
        </p:nvSpPr>
        <p:spPr>
          <a:xfrm>
            <a:off x="6654455" y="4611940"/>
            <a:ext cx="4838663" cy="892576"/>
          </a:xfrm>
          <a:prstGeom prst="rect">
            <a:avLst/>
          </a:prstGeom>
        </p:spPr>
        <p:txBody>
          <a:bodyPr lIns="0" tIns="0" rIns="0" bIns="0" rtlCol="0" anchor="t">
            <a:spAutoFit/>
          </a:bodyPr>
          <a:lstStyle/>
          <a:p>
            <a:pPr algn="ctr">
              <a:lnSpc>
                <a:spcPts val="3279"/>
              </a:lnSpc>
            </a:pPr>
            <a:r>
              <a:rPr lang="en-US" sz="2902">
                <a:solidFill>
                  <a:srgbClr val="010101"/>
                </a:solidFill>
                <a:latin typeface="Gaegu Bold"/>
              </a:rPr>
              <a:t>Μεθοδολογία εφαρμογής &amp; αξιολόγησης </a:t>
            </a:r>
          </a:p>
        </p:txBody>
      </p:sp>
      <p:sp>
        <p:nvSpPr>
          <p:cNvPr id="18" name="TextBox 18"/>
          <p:cNvSpPr txBox="1"/>
          <p:nvPr/>
        </p:nvSpPr>
        <p:spPr>
          <a:xfrm>
            <a:off x="12769691" y="5452146"/>
            <a:ext cx="2884916" cy="1038746"/>
          </a:xfrm>
          <a:prstGeom prst="rect">
            <a:avLst/>
          </a:prstGeom>
        </p:spPr>
        <p:txBody>
          <a:bodyPr lIns="0" tIns="0" rIns="0" bIns="0" rtlCol="0" anchor="t">
            <a:spAutoFit/>
          </a:bodyPr>
          <a:lstStyle/>
          <a:p>
            <a:pPr marL="259080" lvl="1" algn="ctr">
              <a:lnSpc>
                <a:spcPts val="2711"/>
              </a:lnSpc>
            </a:pPr>
            <a:r>
              <a:rPr lang="el-GR" sz="2400" dirty="0">
                <a:solidFill>
                  <a:srgbClr val="010101"/>
                </a:solidFill>
                <a:latin typeface="Gaegu"/>
              </a:rPr>
              <a:t>1. </a:t>
            </a:r>
            <a:r>
              <a:rPr lang="en-US" sz="2400" dirty="0">
                <a:solidFill>
                  <a:srgbClr val="010101"/>
                </a:solidFill>
                <a:latin typeface="Gaegu"/>
              </a:rPr>
              <a:t>Απ</a:t>
            </a:r>
            <a:r>
              <a:rPr lang="en-US" sz="2400" dirty="0" err="1">
                <a:solidFill>
                  <a:srgbClr val="010101"/>
                </a:solidFill>
                <a:latin typeface="Gaegu"/>
              </a:rPr>
              <a:t>οτελέσμ</a:t>
            </a:r>
            <a:r>
              <a:rPr lang="en-US" sz="2400" dirty="0">
                <a:solidFill>
                  <a:srgbClr val="010101"/>
                </a:solidFill>
                <a:latin typeface="Gaegu"/>
              </a:rPr>
              <a:t>ατα</a:t>
            </a:r>
          </a:p>
          <a:p>
            <a:pPr algn="ctr">
              <a:lnSpc>
                <a:spcPts val="2711"/>
              </a:lnSpc>
            </a:pPr>
            <a:r>
              <a:rPr lang="en-US" sz="2400" dirty="0">
                <a:solidFill>
                  <a:srgbClr val="010101"/>
                </a:solidFill>
                <a:latin typeface="Gaegu"/>
              </a:rPr>
              <a:t>2. </a:t>
            </a:r>
            <a:r>
              <a:rPr lang="en-US" sz="2400" dirty="0" err="1">
                <a:solidFill>
                  <a:srgbClr val="010101"/>
                </a:solidFill>
                <a:latin typeface="Gaegu"/>
              </a:rPr>
              <a:t>Συμ</a:t>
            </a:r>
            <a:r>
              <a:rPr lang="en-US" sz="2400" dirty="0">
                <a:solidFill>
                  <a:srgbClr val="010101"/>
                </a:solidFill>
                <a:latin typeface="Gaegu"/>
              </a:rPr>
              <a:t>περάσματα</a:t>
            </a:r>
          </a:p>
          <a:p>
            <a:pPr algn="ctr">
              <a:lnSpc>
                <a:spcPts val="2711"/>
              </a:lnSpc>
            </a:pPr>
            <a:r>
              <a:rPr lang="en-US" sz="2400" dirty="0">
                <a:solidFill>
                  <a:srgbClr val="010101"/>
                </a:solidFill>
                <a:latin typeface="Gaegu"/>
              </a:rPr>
              <a:t>3. </a:t>
            </a:r>
            <a:r>
              <a:rPr lang="en-US" sz="2400" dirty="0" err="1">
                <a:solidFill>
                  <a:srgbClr val="010101"/>
                </a:solidFill>
                <a:latin typeface="Gaegu"/>
              </a:rPr>
              <a:t>Σύνοψη</a:t>
            </a:r>
            <a:endParaRPr lang="en-US" sz="2400" dirty="0">
              <a:solidFill>
                <a:srgbClr val="010101"/>
              </a:solidFill>
              <a:latin typeface="Gaegu"/>
            </a:endParaRPr>
          </a:p>
        </p:txBody>
      </p:sp>
      <p:sp>
        <p:nvSpPr>
          <p:cNvPr id="19" name="TextBox 19"/>
          <p:cNvSpPr txBox="1"/>
          <p:nvPr/>
        </p:nvSpPr>
        <p:spPr>
          <a:xfrm>
            <a:off x="12806986" y="4543834"/>
            <a:ext cx="3032118" cy="483001"/>
          </a:xfrm>
          <a:prstGeom prst="rect">
            <a:avLst/>
          </a:prstGeom>
        </p:spPr>
        <p:txBody>
          <a:bodyPr lIns="0" tIns="0" rIns="0" bIns="0" rtlCol="0" anchor="t">
            <a:spAutoFit/>
          </a:bodyPr>
          <a:lstStyle/>
          <a:p>
            <a:pPr algn="ctr">
              <a:lnSpc>
                <a:spcPts val="3279"/>
              </a:lnSpc>
            </a:pPr>
            <a:r>
              <a:rPr lang="en-US" sz="2902" dirty="0">
                <a:solidFill>
                  <a:srgbClr val="010101"/>
                </a:solidFill>
                <a:latin typeface="Gaegu Bold"/>
              </a:rPr>
              <a:t>Απ</a:t>
            </a:r>
            <a:r>
              <a:rPr lang="en-US" sz="2902" dirty="0" err="1">
                <a:solidFill>
                  <a:srgbClr val="010101"/>
                </a:solidFill>
                <a:latin typeface="Gaegu Bold"/>
              </a:rPr>
              <a:t>οτελέσμ</a:t>
            </a:r>
            <a:r>
              <a:rPr lang="en-US" sz="2902" dirty="0">
                <a:solidFill>
                  <a:srgbClr val="010101"/>
                </a:solidFill>
                <a:latin typeface="Gaegu Bold"/>
              </a:rPr>
              <a:t>ατα</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0800000">
            <a:off x="6525775" y="1631741"/>
            <a:ext cx="5108952" cy="8265098"/>
          </a:xfrm>
          <a:custGeom>
            <a:avLst/>
            <a:gdLst/>
            <a:ahLst/>
            <a:cxnLst/>
            <a:rect l="l" t="t" r="r" b="b"/>
            <a:pathLst>
              <a:path w="5108952" h="8265098">
                <a:moveTo>
                  <a:pt x="0" y="0"/>
                </a:moveTo>
                <a:lnTo>
                  <a:pt x="5108952" y="0"/>
                </a:lnTo>
                <a:lnTo>
                  <a:pt x="5108952" y="8265098"/>
                </a:lnTo>
                <a:lnTo>
                  <a:pt x="0" y="8265098"/>
                </a:lnTo>
                <a:lnTo>
                  <a:pt x="0" y="0"/>
                </a:lnTo>
                <a:close/>
              </a:path>
            </a:pathLst>
          </a:custGeom>
          <a:blipFill>
            <a:blip r:embed="rId3"/>
            <a:stretch>
              <a:fillRect l="-34810" r="-34810"/>
            </a:stretch>
          </a:blipFill>
        </p:spPr>
      </p:sp>
      <p:grpSp>
        <p:nvGrpSpPr>
          <p:cNvPr id="4" name="Group 4"/>
          <p:cNvGrpSpPr>
            <a:grpSpLocks noChangeAspect="1"/>
          </p:cNvGrpSpPr>
          <p:nvPr/>
        </p:nvGrpSpPr>
        <p:grpSpPr>
          <a:xfrm>
            <a:off x="7085988" y="1968401"/>
            <a:ext cx="3849325" cy="2809077"/>
            <a:chOff x="0" y="0"/>
            <a:chExt cx="3576320" cy="2609850"/>
          </a:xfrm>
        </p:grpSpPr>
        <p:sp>
          <p:nvSpPr>
            <p:cNvPr id="5" name="Freeform 5"/>
            <p:cNvSpPr/>
            <p:nvPr/>
          </p:nvSpPr>
          <p:spPr>
            <a:xfrm>
              <a:off x="-5080" y="0"/>
              <a:ext cx="3581400" cy="2571750"/>
            </a:xfrm>
            <a:custGeom>
              <a:avLst/>
              <a:gdLst/>
              <a:ahLst/>
              <a:cxnLst/>
              <a:rect l="l" t="t" r="r" b="b"/>
              <a:pathLst>
                <a:path w="3581400" h="257175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4"/>
              <a:stretch>
                <a:fillRect l="-4015" r="-4015"/>
              </a:stretch>
            </a:blipFill>
          </p:spPr>
        </p:sp>
        <p:sp>
          <p:nvSpPr>
            <p:cNvPr id="6" name="Freeform 6"/>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5"/>
              <a:stretch>
                <a:fillRect t="-5177" b="-45357"/>
              </a:stretch>
            </a:blipFill>
          </p:spPr>
        </p:sp>
      </p:grpSp>
      <p:sp>
        <p:nvSpPr>
          <p:cNvPr id="7" name="Freeform 7"/>
          <p:cNvSpPr/>
          <p:nvPr/>
        </p:nvSpPr>
        <p:spPr>
          <a:xfrm rot="-10800000">
            <a:off x="1038153" y="1781066"/>
            <a:ext cx="4914920" cy="8269501"/>
          </a:xfrm>
          <a:custGeom>
            <a:avLst/>
            <a:gdLst/>
            <a:ahLst/>
            <a:cxnLst/>
            <a:rect l="l" t="t" r="r" b="b"/>
            <a:pathLst>
              <a:path w="4914920" h="8269501">
                <a:moveTo>
                  <a:pt x="0" y="0"/>
                </a:moveTo>
                <a:lnTo>
                  <a:pt x="4914920" y="0"/>
                </a:lnTo>
                <a:lnTo>
                  <a:pt x="4914920" y="8269501"/>
                </a:lnTo>
                <a:lnTo>
                  <a:pt x="0" y="8269501"/>
                </a:lnTo>
                <a:lnTo>
                  <a:pt x="0" y="0"/>
                </a:lnTo>
                <a:close/>
              </a:path>
            </a:pathLst>
          </a:custGeom>
          <a:blipFill>
            <a:blip r:embed="rId3"/>
            <a:stretch>
              <a:fillRect l="-54059" r="-28783" b="-3645"/>
            </a:stretch>
          </a:blipFill>
        </p:spPr>
      </p:sp>
      <p:sp>
        <p:nvSpPr>
          <p:cNvPr id="8" name="TextBox 8"/>
          <p:cNvSpPr txBox="1"/>
          <p:nvPr/>
        </p:nvSpPr>
        <p:spPr>
          <a:xfrm>
            <a:off x="4177078" y="97260"/>
            <a:ext cx="9980382" cy="1195488"/>
          </a:xfrm>
          <a:prstGeom prst="rect">
            <a:avLst/>
          </a:prstGeom>
        </p:spPr>
        <p:txBody>
          <a:bodyPr lIns="0" tIns="0" rIns="0" bIns="0" rtlCol="0" anchor="t">
            <a:spAutoFit/>
          </a:bodyPr>
          <a:lstStyle/>
          <a:p>
            <a:pPr marL="0" lvl="0" indent="0" algn="ctr">
              <a:lnSpc>
                <a:spcPts val="9706"/>
              </a:lnSpc>
              <a:spcBef>
                <a:spcPct val="0"/>
              </a:spcBef>
            </a:pPr>
            <a:r>
              <a:rPr lang="en-US" sz="6933">
                <a:solidFill>
                  <a:srgbClr val="040200"/>
                </a:solidFill>
                <a:latin typeface="Gochi Hand"/>
              </a:rPr>
              <a:t>Θεωρητικό πλαίσιο Ι</a:t>
            </a:r>
          </a:p>
        </p:txBody>
      </p:sp>
      <p:sp>
        <p:nvSpPr>
          <p:cNvPr id="9" name="TextBox 9"/>
          <p:cNvSpPr txBox="1"/>
          <p:nvPr/>
        </p:nvSpPr>
        <p:spPr>
          <a:xfrm>
            <a:off x="6581200" y="5348343"/>
            <a:ext cx="4689804" cy="3847207"/>
          </a:xfrm>
          <a:prstGeom prst="rect">
            <a:avLst/>
          </a:prstGeom>
        </p:spPr>
        <p:txBody>
          <a:bodyPr lIns="0" tIns="0" rIns="0" bIns="0" rtlCol="0" anchor="t">
            <a:spAutoFit/>
          </a:bodyPr>
          <a:lstStyle/>
          <a:p>
            <a:pPr marL="489609" lvl="1" indent="-244805" algn="ctr">
              <a:lnSpc>
                <a:spcPts val="2494"/>
              </a:lnSpc>
              <a:buFont typeface="Arial"/>
              <a:buChar char="•"/>
            </a:pPr>
            <a:r>
              <a:rPr lang="en-US" sz="2267" dirty="0" err="1">
                <a:solidFill>
                  <a:srgbClr val="010101"/>
                </a:solidFill>
                <a:latin typeface="Gaegu"/>
              </a:rPr>
              <a:t>Αυτοδύν</a:t>
            </a:r>
            <a:r>
              <a:rPr lang="en-US" sz="2267" dirty="0">
                <a:solidFill>
                  <a:srgbClr val="010101"/>
                </a:solidFill>
                <a:latin typeface="Gaegu"/>
              </a:rPr>
              <a:t>αμη</a:t>
            </a:r>
            <a:r>
              <a:rPr lang="el-GR" sz="2267" dirty="0">
                <a:solidFill>
                  <a:srgbClr val="010101"/>
                </a:solidFill>
                <a:latin typeface="Gaegu"/>
              </a:rPr>
              <a:t>, </a:t>
            </a:r>
            <a:r>
              <a:rPr lang="en-US" sz="2267" dirty="0" err="1">
                <a:solidFill>
                  <a:srgbClr val="010101"/>
                </a:solidFill>
                <a:latin typeface="Gaegu"/>
              </a:rPr>
              <a:t>συμ</a:t>
            </a:r>
            <a:r>
              <a:rPr lang="en-US" sz="2267" dirty="0">
                <a:solidFill>
                  <a:srgbClr val="010101"/>
                </a:solidFill>
                <a:latin typeface="Gaegu"/>
              </a:rPr>
              <a:t>πληρωματική</a:t>
            </a:r>
            <a:r>
              <a:rPr lang="el-GR" sz="2267" dirty="0">
                <a:solidFill>
                  <a:srgbClr val="010101"/>
                </a:solidFill>
                <a:latin typeface="Gaegu"/>
              </a:rPr>
              <a:t>, μεικτή</a:t>
            </a:r>
            <a:endParaRPr lang="en-US" sz="2267" dirty="0">
              <a:solidFill>
                <a:srgbClr val="010101"/>
              </a:solidFill>
              <a:latin typeface="Gaegu"/>
            </a:endParaRPr>
          </a:p>
          <a:p>
            <a:pPr marL="489609" lvl="1" indent="-244805" algn="ctr">
              <a:lnSpc>
                <a:spcPts val="2494"/>
              </a:lnSpc>
              <a:buFont typeface="Arial"/>
              <a:buChar char="•"/>
            </a:pPr>
            <a:r>
              <a:rPr lang="en-US" sz="2267" dirty="0" err="1">
                <a:solidFill>
                  <a:srgbClr val="010101"/>
                </a:solidFill>
                <a:latin typeface="Gaegu"/>
              </a:rPr>
              <a:t>Σύγχρονη</a:t>
            </a:r>
            <a:r>
              <a:rPr lang="en-US" sz="2267" dirty="0">
                <a:solidFill>
                  <a:srgbClr val="010101"/>
                </a:solidFill>
                <a:latin typeface="Gaegu"/>
              </a:rPr>
              <a:t>, α</a:t>
            </a:r>
            <a:r>
              <a:rPr lang="en-US" sz="2267" dirty="0" err="1">
                <a:solidFill>
                  <a:srgbClr val="010101"/>
                </a:solidFill>
                <a:latin typeface="Gaegu"/>
              </a:rPr>
              <a:t>σύγχρονη</a:t>
            </a:r>
            <a:endParaRPr lang="en-US" sz="2267" dirty="0">
              <a:solidFill>
                <a:srgbClr val="010101"/>
              </a:solidFill>
              <a:latin typeface="Gaegu"/>
            </a:endParaRPr>
          </a:p>
          <a:p>
            <a:pPr marL="489609" lvl="1" indent="-244805" algn="ctr">
              <a:lnSpc>
                <a:spcPts val="2494"/>
              </a:lnSpc>
              <a:buFont typeface="Arial"/>
              <a:buChar char="•"/>
            </a:pPr>
            <a:r>
              <a:rPr lang="en-US" sz="2267" dirty="0" err="1">
                <a:solidFill>
                  <a:srgbClr val="010101"/>
                </a:solidFill>
                <a:latin typeface="Gaegu"/>
              </a:rPr>
              <a:t>Χρήση</a:t>
            </a:r>
            <a:r>
              <a:rPr lang="en-US" sz="2267" dirty="0">
                <a:solidFill>
                  <a:srgbClr val="010101"/>
                </a:solidFill>
                <a:latin typeface="Gaegu"/>
              </a:rPr>
              <a:t> </a:t>
            </a:r>
            <a:r>
              <a:rPr lang="en-US" sz="2267" dirty="0" err="1">
                <a:solidFill>
                  <a:srgbClr val="010101"/>
                </a:solidFill>
                <a:latin typeface="Gaegu"/>
              </a:rPr>
              <a:t>τεχνολογικών</a:t>
            </a:r>
            <a:r>
              <a:rPr lang="en-US" sz="2267" dirty="0">
                <a:solidFill>
                  <a:srgbClr val="010101"/>
                </a:solidFill>
                <a:latin typeface="Gaegu"/>
              </a:rPr>
              <a:t> </a:t>
            </a:r>
            <a:r>
              <a:rPr lang="en-US" sz="2267" dirty="0" err="1">
                <a:solidFill>
                  <a:srgbClr val="010101"/>
                </a:solidFill>
                <a:latin typeface="Gaegu"/>
              </a:rPr>
              <a:t>μέσων</a:t>
            </a:r>
            <a:endParaRPr lang="en-US" sz="2267" dirty="0">
              <a:solidFill>
                <a:srgbClr val="010101"/>
              </a:solidFill>
              <a:latin typeface="Gaegu"/>
            </a:endParaRPr>
          </a:p>
          <a:p>
            <a:pPr marL="489609" lvl="1" indent="-244805" algn="ctr">
              <a:lnSpc>
                <a:spcPts val="2494"/>
              </a:lnSpc>
              <a:buFont typeface="Arial"/>
              <a:buChar char="•"/>
            </a:pPr>
            <a:r>
              <a:rPr lang="en-US" sz="2267" dirty="0">
                <a:solidFill>
                  <a:srgbClr val="010101"/>
                </a:solidFill>
                <a:latin typeface="Gaegu"/>
              </a:rPr>
              <a:t>Επ</a:t>
            </a:r>
            <a:r>
              <a:rPr lang="en-US" sz="2267" dirty="0" err="1">
                <a:solidFill>
                  <a:srgbClr val="010101"/>
                </a:solidFill>
                <a:latin typeface="Gaegu"/>
              </a:rPr>
              <a:t>ικοινωνί</a:t>
            </a:r>
            <a:r>
              <a:rPr lang="en-US" sz="2267" dirty="0">
                <a:solidFill>
                  <a:srgbClr val="010101"/>
                </a:solidFill>
                <a:latin typeface="Gaegu"/>
              </a:rPr>
              <a:t>α &amp; αλληλεπίδραση εκπαιδευτή</a:t>
            </a:r>
            <a:r>
              <a:rPr lang="el-GR" sz="2267" dirty="0">
                <a:solidFill>
                  <a:srgbClr val="010101"/>
                </a:solidFill>
                <a:latin typeface="Gaegu"/>
              </a:rPr>
              <a:t> με</a:t>
            </a:r>
            <a:r>
              <a:rPr lang="en-US" sz="2267" dirty="0">
                <a:solidFill>
                  <a:srgbClr val="010101"/>
                </a:solidFill>
                <a:latin typeface="Gaegu"/>
              </a:rPr>
              <a:t> </a:t>
            </a:r>
            <a:r>
              <a:rPr lang="en-US" sz="2267" dirty="0" err="1">
                <a:solidFill>
                  <a:srgbClr val="010101"/>
                </a:solidFill>
                <a:latin typeface="Gaegu"/>
              </a:rPr>
              <a:t>εκ</a:t>
            </a:r>
            <a:r>
              <a:rPr lang="en-US" sz="2267" dirty="0">
                <a:solidFill>
                  <a:srgbClr val="010101"/>
                </a:solidFill>
                <a:latin typeface="Gaegu"/>
              </a:rPr>
              <a:t>παιδευ</a:t>
            </a:r>
            <a:r>
              <a:rPr lang="el-GR" sz="2267" dirty="0" err="1">
                <a:solidFill>
                  <a:srgbClr val="010101"/>
                </a:solidFill>
                <a:latin typeface="Gaegu"/>
              </a:rPr>
              <a:t>όμενο</a:t>
            </a:r>
            <a:r>
              <a:rPr lang="el-GR" sz="2267" dirty="0">
                <a:solidFill>
                  <a:srgbClr val="010101"/>
                </a:solidFill>
                <a:latin typeface="Gaegu"/>
              </a:rPr>
              <a:t>, εκπαιδευόμενου με εκπαιδευτικό</a:t>
            </a:r>
            <a:r>
              <a:rPr lang="en-US" sz="2267" dirty="0">
                <a:solidFill>
                  <a:srgbClr val="010101"/>
                </a:solidFill>
                <a:latin typeface="Gaegu"/>
              </a:rPr>
              <a:t> </a:t>
            </a:r>
            <a:r>
              <a:rPr lang="en-US" sz="2267" dirty="0" err="1">
                <a:solidFill>
                  <a:srgbClr val="010101"/>
                </a:solidFill>
                <a:latin typeface="Gaegu"/>
              </a:rPr>
              <a:t>υλικ</a:t>
            </a:r>
            <a:r>
              <a:rPr lang="el-GR" sz="2267" dirty="0">
                <a:solidFill>
                  <a:srgbClr val="010101"/>
                </a:solidFill>
                <a:latin typeface="Gaegu"/>
              </a:rPr>
              <a:t>ό</a:t>
            </a:r>
            <a:endParaRPr lang="en-US" sz="2267" dirty="0">
              <a:solidFill>
                <a:srgbClr val="010101"/>
              </a:solidFill>
              <a:latin typeface="Gaegu"/>
            </a:endParaRPr>
          </a:p>
          <a:p>
            <a:pPr marL="489609" lvl="1" indent="-244805" algn="ctr">
              <a:lnSpc>
                <a:spcPts val="2494"/>
              </a:lnSpc>
              <a:buFont typeface="Arial"/>
              <a:buChar char="•"/>
            </a:pPr>
            <a:r>
              <a:rPr lang="en-US" sz="2267" dirty="0" err="1">
                <a:solidFill>
                  <a:srgbClr val="010101"/>
                </a:solidFill>
                <a:latin typeface="Gaegu"/>
              </a:rPr>
              <a:t>Συνεργ</a:t>
            </a:r>
            <a:r>
              <a:rPr lang="en-US" sz="2267" dirty="0">
                <a:solidFill>
                  <a:srgbClr val="010101"/>
                </a:solidFill>
                <a:latin typeface="Gaegu"/>
              </a:rPr>
              <a:t>ατική οικοδόμηση της γνώσης, ενθάρρυνση της δημιουργικότητας, καλλιέργεια κριτικής σκέψης</a:t>
            </a:r>
          </a:p>
        </p:txBody>
      </p:sp>
      <p:grpSp>
        <p:nvGrpSpPr>
          <p:cNvPr id="10" name="Group 10"/>
          <p:cNvGrpSpPr>
            <a:grpSpLocks noChangeAspect="1"/>
          </p:cNvGrpSpPr>
          <p:nvPr/>
        </p:nvGrpSpPr>
        <p:grpSpPr>
          <a:xfrm>
            <a:off x="1594584" y="1968401"/>
            <a:ext cx="3849325" cy="2809077"/>
            <a:chOff x="0" y="0"/>
            <a:chExt cx="3576320" cy="2609850"/>
          </a:xfrm>
        </p:grpSpPr>
        <p:sp>
          <p:nvSpPr>
            <p:cNvPr id="11" name="Freeform 11"/>
            <p:cNvSpPr/>
            <p:nvPr/>
          </p:nvSpPr>
          <p:spPr>
            <a:xfrm>
              <a:off x="-5080" y="0"/>
              <a:ext cx="3581400" cy="2571750"/>
            </a:xfrm>
            <a:custGeom>
              <a:avLst/>
              <a:gdLst/>
              <a:ahLst/>
              <a:cxnLst/>
              <a:rect l="l" t="t" r="r" b="b"/>
              <a:pathLst>
                <a:path w="3581400" h="257175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6"/>
              <a:stretch>
                <a:fillRect l="-4015" r="-4015"/>
              </a:stretch>
            </a:blipFill>
          </p:spPr>
        </p:sp>
        <p:sp>
          <p:nvSpPr>
            <p:cNvPr id="12" name="Freeform 12"/>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5"/>
              <a:stretch>
                <a:fillRect t="-5177" b="-45357"/>
              </a:stretch>
            </a:blipFill>
          </p:spPr>
        </p:sp>
      </p:grpSp>
      <p:sp>
        <p:nvSpPr>
          <p:cNvPr id="13" name="TextBox 13"/>
          <p:cNvSpPr txBox="1"/>
          <p:nvPr/>
        </p:nvSpPr>
        <p:spPr>
          <a:xfrm>
            <a:off x="1122563" y="5735649"/>
            <a:ext cx="4746099" cy="3923931"/>
          </a:xfrm>
          <a:prstGeom prst="rect">
            <a:avLst/>
          </a:prstGeom>
        </p:spPr>
        <p:txBody>
          <a:bodyPr lIns="0" tIns="0" rIns="0" bIns="0" rtlCol="0" anchor="t">
            <a:spAutoFit/>
          </a:bodyPr>
          <a:lstStyle/>
          <a:p>
            <a:pPr algn="ctr">
              <a:lnSpc>
                <a:spcPts val="2517"/>
              </a:lnSpc>
            </a:pPr>
            <a:r>
              <a:rPr lang="en-US" sz="2267">
                <a:solidFill>
                  <a:srgbClr val="010101"/>
                </a:solidFill>
                <a:latin typeface="Gaegu"/>
              </a:rPr>
              <a:t>Aνασκόπηση ιστορίας της ΕξΑΕ</a:t>
            </a:r>
          </a:p>
          <a:p>
            <a:pPr algn="ctr">
              <a:lnSpc>
                <a:spcPts val="2517"/>
              </a:lnSpc>
            </a:pPr>
            <a:endParaRPr lang="en-US" sz="2267">
              <a:solidFill>
                <a:srgbClr val="010101"/>
              </a:solidFill>
              <a:latin typeface="Gaegu"/>
            </a:endParaRPr>
          </a:p>
          <a:p>
            <a:pPr algn="ctr">
              <a:lnSpc>
                <a:spcPts val="2517"/>
              </a:lnSpc>
            </a:pPr>
            <a:r>
              <a:rPr lang="en-US" sz="2267">
                <a:solidFill>
                  <a:srgbClr val="010101"/>
                </a:solidFill>
                <a:latin typeface="Gaegu"/>
              </a:rPr>
              <a:t>Βασικοί θεωρητικοί της ΕξΑΕ</a:t>
            </a:r>
          </a:p>
          <a:p>
            <a:pPr algn="ctr">
              <a:lnSpc>
                <a:spcPts val="2961"/>
              </a:lnSpc>
            </a:pPr>
            <a:r>
              <a:rPr lang="en-US" sz="2667">
                <a:solidFill>
                  <a:srgbClr val="010101"/>
                </a:solidFill>
                <a:latin typeface="Gaegu"/>
              </a:rPr>
              <a:t>Wedemeyer</a:t>
            </a:r>
          </a:p>
          <a:p>
            <a:pPr algn="ctr">
              <a:lnSpc>
                <a:spcPts val="2961"/>
              </a:lnSpc>
            </a:pPr>
            <a:r>
              <a:rPr lang="en-US" sz="2667">
                <a:solidFill>
                  <a:srgbClr val="010101"/>
                </a:solidFill>
                <a:latin typeface="Gaegu"/>
              </a:rPr>
              <a:t>Moore</a:t>
            </a:r>
          </a:p>
          <a:p>
            <a:pPr algn="ctr">
              <a:lnSpc>
                <a:spcPts val="2517"/>
              </a:lnSpc>
            </a:pPr>
            <a:r>
              <a:rPr lang="en-US" sz="2267">
                <a:solidFill>
                  <a:srgbClr val="010101"/>
                </a:solidFill>
                <a:latin typeface="Gaegu"/>
              </a:rPr>
              <a:t>Börje Holmberg</a:t>
            </a:r>
          </a:p>
          <a:p>
            <a:pPr algn="ctr">
              <a:lnSpc>
                <a:spcPts val="2961"/>
              </a:lnSpc>
            </a:pPr>
            <a:r>
              <a:rPr lang="en-US" sz="2667">
                <a:solidFill>
                  <a:srgbClr val="010101"/>
                </a:solidFill>
                <a:latin typeface="Gaegu"/>
              </a:rPr>
              <a:t>Peters</a:t>
            </a:r>
          </a:p>
          <a:p>
            <a:pPr algn="ctr">
              <a:lnSpc>
                <a:spcPts val="2961"/>
              </a:lnSpc>
            </a:pPr>
            <a:r>
              <a:rPr lang="en-US" sz="2667">
                <a:solidFill>
                  <a:srgbClr val="010101"/>
                </a:solidFill>
                <a:latin typeface="Gaegu"/>
              </a:rPr>
              <a:t>Keegan</a:t>
            </a:r>
          </a:p>
          <a:p>
            <a:pPr algn="ctr">
              <a:lnSpc>
                <a:spcPts val="2961"/>
              </a:lnSpc>
            </a:pPr>
            <a:r>
              <a:rPr lang="en-US" sz="2667">
                <a:solidFill>
                  <a:srgbClr val="010101"/>
                </a:solidFill>
                <a:latin typeface="Gaegu"/>
              </a:rPr>
              <a:t>Simonson</a:t>
            </a:r>
          </a:p>
          <a:p>
            <a:pPr algn="ctr">
              <a:lnSpc>
                <a:spcPts val="2961"/>
              </a:lnSpc>
            </a:pPr>
            <a:r>
              <a:rPr lang="en-US" sz="2667">
                <a:solidFill>
                  <a:srgbClr val="010101"/>
                </a:solidFill>
                <a:latin typeface="Gaegu"/>
              </a:rPr>
              <a:t>Paulsen</a:t>
            </a:r>
          </a:p>
          <a:p>
            <a:pPr algn="ctr">
              <a:lnSpc>
                <a:spcPts val="2961"/>
              </a:lnSpc>
            </a:pPr>
            <a:endParaRPr lang="en-US" sz="2667">
              <a:solidFill>
                <a:srgbClr val="010101"/>
              </a:solidFill>
              <a:latin typeface="Gaegu"/>
            </a:endParaRPr>
          </a:p>
        </p:txBody>
      </p:sp>
      <p:sp>
        <p:nvSpPr>
          <p:cNvPr id="14" name="Freeform 14"/>
          <p:cNvSpPr/>
          <p:nvPr/>
        </p:nvSpPr>
        <p:spPr>
          <a:xfrm rot="207454">
            <a:off x="2414649" y="1093007"/>
            <a:ext cx="2161926" cy="972867"/>
          </a:xfrm>
          <a:custGeom>
            <a:avLst/>
            <a:gdLst/>
            <a:ahLst/>
            <a:cxnLst/>
            <a:rect l="l" t="t" r="r" b="b"/>
            <a:pathLst>
              <a:path w="2161926" h="972867">
                <a:moveTo>
                  <a:pt x="0" y="0"/>
                </a:moveTo>
                <a:lnTo>
                  <a:pt x="2161927" y="0"/>
                </a:lnTo>
                <a:lnTo>
                  <a:pt x="2161927" y="972867"/>
                </a:lnTo>
                <a:lnTo>
                  <a:pt x="0" y="972867"/>
                </a:lnTo>
                <a:lnTo>
                  <a:pt x="0" y="0"/>
                </a:lnTo>
                <a:close/>
              </a:path>
            </a:pathLst>
          </a:custGeom>
          <a:blipFill>
            <a:blip r:embed="rId7"/>
            <a:stretch>
              <a:fillRect/>
            </a:stretch>
          </a:blipFill>
        </p:spPr>
      </p:sp>
      <p:sp>
        <p:nvSpPr>
          <p:cNvPr id="15" name="Freeform 15"/>
          <p:cNvSpPr/>
          <p:nvPr/>
        </p:nvSpPr>
        <p:spPr>
          <a:xfrm rot="587655">
            <a:off x="8086306" y="980520"/>
            <a:ext cx="2161926" cy="972867"/>
          </a:xfrm>
          <a:custGeom>
            <a:avLst/>
            <a:gdLst/>
            <a:ahLst/>
            <a:cxnLst/>
            <a:rect l="l" t="t" r="r" b="b"/>
            <a:pathLst>
              <a:path w="2161926" h="972867">
                <a:moveTo>
                  <a:pt x="0" y="0"/>
                </a:moveTo>
                <a:lnTo>
                  <a:pt x="2161926" y="0"/>
                </a:lnTo>
                <a:lnTo>
                  <a:pt x="2161926" y="972867"/>
                </a:lnTo>
                <a:lnTo>
                  <a:pt x="0" y="972867"/>
                </a:lnTo>
                <a:lnTo>
                  <a:pt x="0" y="0"/>
                </a:lnTo>
                <a:close/>
              </a:path>
            </a:pathLst>
          </a:custGeom>
          <a:blipFill>
            <a:blip r:embed="rId7"/>
            <a:stretch>
              <a:fillRect/>
            </a:stretch>
          </a:blipFill>
        </p:spPr>
      </p:sp>
      <p:sp>
        <p:nvSpPr>
          <p:cNvPr id="16" name="Freeform 16"/>
          <p:cNvSpPr/>
          <p:nvPr/>
        </p:nvSpPr>
        <p:spPr>
          <a:xfrm rot="-10800000">
            <a:off x="12152750" y="1631741"/>
            <a:ext cx="4969751" cy="7626559"/>
          </a:xfrm>
          <a:custGeom>
            <a:avLst/>
            <a:gdLst/>
            <a:ahLst/>
            <a:cxnLst/>
            <a:rect l="l" t="t" r="r" b="b"/>
            <a:pathLst>
              <a:path w="4969751" h="7626559">
                <a:moveTo>
                  <a:pt x="0" y="0"/>
                </a:moveTo>
                <a:lnTo>
                  <a:pt x="4969751" y="0"/>
                </a:lnTo>
                <a:lnTo>
                  <a:pt x="4969751" y="7626559"/>
                </a:lnTo>
                <a:lnTo>
                  <a:pt x="0" y="7626559"/>
                </a:lnTo>
                <a:lnTo>
                  <a:pt x="0" y="0"/>
                </a:lnTo>
                <a:close/>
              </a:path>
            </a:pathLst>
          </a:custGeom>
          <a:blipFill>
            <a:blip r:embed="rId3"/>
            <a:stretch>
              <a:fillRect l="-30450" r="-30450"/>
            </a:stretch>
          </a:blipFill>
        </p:spPr>
      </p:sp>
      <p:grpSp>
        <p:nvGrpSpPr>
          <p:cNvPr id="17" name="Group 17"/>
          <p:cNvGrpSpPr>
            <a:grpSpLocks noChangeAspect="1"/>
          </p:cNvGrpSpPr>
          <p:nvPr/>
        </p:nvGrpSpPr>
        <p:grpSpPr>
          <a:xfrm>
            <a:off x="12733775" y="1958876"/>
            <a:ext cx="3862377" cy="2818602"/>
            <a:chOff x="0" y="0"/>
            <a:chExt cx="3576320" cy="2609850"/>
          </a:xfrm>
        </p:grpSpPr>
        <p:sp>
          <p:nvSpPr>
            <p:cNvPr id="18" name="Freeform 18"/>
            <p:cNvSpPr/>
            <p:nvPr/>
          </p:nvSpPr>
          <p:spPr>
            <a:xfrm>
              <a:off x="-5080" y="0"/>
              <a:ext cx="3581400" cy="2571750"/>
            </a:xfrm>
            <a:custGeom>
              <a:avLst/>
              <a:gdLst/>
              <a:ahLst/>
              <a:cxnLst/>
              <a:rect l="l" t="t" r="r" b="b"/>
              <a:pathLst>
                <a:path w="3581400" h="257175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8"/>
              <a:stretch>
                <a:fillRect t="-2112" b="-2112"/>
              </a:stretch>
            </a:blipFill>
          </p:spPr>
        </p:sp>
        <p:sp>
          <p:nvSpPr>
            <p:cNvPr id="19" name="Freeform 19"/>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5"/>
              <a:stretch>
                <a:fillRect t="-5177" b="-45357"/>
              </a:stretch>
            </a:blipFill>
          </p:spPr>
        </p:sp>
      </p:grpSp>
      <p:sp>
        <p:nvSpPr>
          <p:cNvPr id="20" name="TextBox 20"/>
          <p:cNvSpPr txBox="1"/>
          <p:nvPr/>
        </p:nvSpPr>
        <p:spPr>
          <a:xfrm>
            <a:off x="12305150" y="5681718"/>
            <a:ext cx="4706500" cy="3829276"/>
          </a:xfrm>
          <a:prstGeom prst="rect">
            <a:avLst/>
          </a:prstGeom>
        </p:spPr>
        <p:txBody>
          <a:bodyPr lIns="0" tIns="0" rIns="0" bIns="0" rtlCol="0" anchor="t">
            <a:spAutoFit/>
          </a:bodyPr>
          <a:lstStyle/>
          <a:p>
            <a:pPr algn="ctr">
              <a:lnSpc>
                <a:spcPts val="2494"/>
              </a:lnSpc>
            </a:pPr>
            <a:r>
              <a:rPr lang="en-US" sz="2267" dirty="0">
                <a:solidFill>
                  <a:srgbClr val="010101"/>
                </a:solidFill>
                <a:latin typeface="Gaegu"/>
              </a:rPr>
              <a:t>7 Βα</a:t>
            </a:r>
            <a:r>
              <a:rPr lang="en-US" sz="2267" dirty="0" err="1">
                <a:solidFill>
                  <a:srgbClr val="010101"/>
                </a:solidFill>
                <a:latin typeface="Gaegu"/>
              </a:rPr>
              <a:t>σικές</a:t>
            </a:r>
            <a:r>
              <a:rPr lang="en-US" sz="2267" dirty="0">
                <a:solidFill>
                  <a:srgbClr val="010101"/>
                </a:solidFill>
                <a:latin typeface="Gaegu"/>
              </a:rPr>
              <a:t> α</a:t>
            </a:r>
            <a:r>
              <a:rPr lang="en-US" sz="2267" dirty="0" err="1">
                <a:solidFill>
                  <a:srgbClr val="010101"/>
                </a:solidFill>
                <a:latin typeface="Gaegu"/>
              </a:rPr>
              <a:t>ρχές</a:t>
            </a:r>
            <a:r>
              <a:rPr lang="en-US" sz="2267" dirty="0">
                <a:solidFill>
                  <a:srgbClr val="010101"/>
                </a:solidFill>
                <a:latin typeface="Gaegu"/>
              </a:rPr>
              <a:t> </a:t>
            </a:r>
            <a:r>
              <a:rPr lang="en-US" sz="2267" dirty="0" err="1">
                <a:solidFill>
                  <a:srgbClr val="010101"/>
                </a:solidFill>
                <a:latin typeface="Gaegu"/>
              </a:rPr>
              <a:t>σχεδι</a:t>
            </a:r>
            <a:r>
              <a:rPr lang="en-US" sz="2267" dirty="0">
                <a:solidFill>
                  <a:srgbClr val="010101"/>
                </a:solidFill>
                <a:latin typeface="Gaegu"/>
              </a:rPr>
              <a:t>ασμού και ανάπτυξης Ε.Υ. </a:t>
            </a:r>
            <a:r>
              <a:rPr lang="en-US" sz="2267" dirty="0" err="1">
                <a:solidFill>
                  <a:srgbClr val="010101"/>
                </a:solidFill>
                <a:latin typeface="Gaegu"/>
              </a:rPr>
              <a:t>με</a:t>
            </a:r>
            <a:r>
              <a:rPr lang="en-US" sz="2267" dirty="0">
                <a:solidFill>
                  <a:srgbClr val="010101"/>
                </a:solidFill>
                <a:latin typeface="Gaegu"/>
              </a:rPr>
              <a:t> </a:t>
            </a:r>
            <a:r>
              <a:rPr lang="en-US" sz="2267" dirty="0" err="1">
                <a:solidFill>
                  <a:srgbClr val="010101"/>
                </a:solidFill>
                <a:latin typeface="Gaegu"/>
              </a:rPr>
              <a:t>τη</a:t>
            </a:r>
            <a:r>
              <a:rPr lang="en-US" sz="2267" dirty="0">
                <a:solidFill>
                  <a:srgbClr val="010101"/>
                </a:solidFill>
                <a:latin typeface="Gaegu"/>
              </a:rPr>
              <a:t> </a:t>
            </a:r>
            <a:r>
              <a:rPr lang="en-US" sz="2267" dirty="0" err="1">
                <a:solidFill>
                  <a:srgbClr val="010101"/>
                </a:solidFill>
                <a:latin typeface="Gaegu"/>
              </a:rPr>
              <a:t>μέθοδο</a:t>
            </a:r>
            <a:r>
              <a:rPr lang="en-US" sz="2267" dirty="0">
                <a:solidFill>
                  <a:srgbClr val="010101"/>
                </a:solidFill>
                <a:latin typeface="Gaegu"/>
              </a:rPr>
              <a:t> </a:t>
            </a:r>
            <a:r>
              <a:rPr lang="en-US" sz="2267" dirty="0" err="1">
                <a:solidFill>
                  <a:srgbClr val="010101"/>
                </a:solidFill>
                <a:latin typeface="Gaegu"/>
              </a:rPr>
              <a:t>της</a:t>
            </a:r>
            <a:r>
              <a:rPr lang="en-US" sz="2267" dirty="0">
                <a:solidFill>
                  <a:srgbClr val="010101"/>
                </a:solidFill>
                <a:latin typeface="Gaegu"/>
              </a:rPr>
              <a:t> </a:t>
            </a:r>
            <a:r>
              <a:rPr lang="en-US" sz="2267" dirty="0" err="1">
                <a:solidFill>
                  <a:srgbClr val="010101"/>
                </a:solidFill>
                <a:latin typeface="Gaegu"/>
              </a:rPr>
              <a:t>ΕξΑΕ</a:t>
            </a:r>
            <a:r>
              <a:rPr lang="en-US" sz="2267" dirty="0">
                <a:solidFill>
                  <a:srgbClr val="010101"/>
                </a:solidFill>
                <a:latin typeface="Gaegu"/>
              </a:rPr>
              <a:t> </a:t>
            </a:r>
            <a:r>
              <a:rPr lang="en-US" sz="2267" dirty="0" err="1">
                <a:solidFill>
                  <a:srgbClr val="010101"/>
                </a:solidFill>
                <a:latin typeface="Gaegu"/>
              </a:rPr>
              <a:t>των</a:t>
            </a:r>
            <a:r>
              <a:rPr lang="en-US" sz="2267" dirty="0">
                <a:solidFill>
                  <a:srgbClr val="010101"/>
                </a:solidFill>
                <a:latin typeface="Gaegu"/>
              </a:rPr>
              <a:t> Σπα</a:t>
            </a:r>
            <a:r>
              <a:rPr lang="en-US" sz="2267" dirty="0" err="1">
                <a:solidFill>
                  <a:srgbClr val="010101"/>
                </a:solidFill>
                <a:latin typeface="Gaegu"/>
              </a:rPr>
              <a:t>νάκ</a:t>
            </a:r>
            <a:r>
              <a:rPr lang="en-US" sz="2267" dirty="0">
                <a:solidFill>
                  <a:srgbClr val="010101"/>
                </a:solidFill>
                <a:latin typeface="Gaegu"/>
              </a:rPr>
              <a:t>α-Λιοναράκη</a:t>
            </a:r>
          </a:p>
          <a:p>
            <a:pPr algn="ctr">
              <a:lnSpc>
                <a:spcPts val="2494"/>
              </a:lnSpc>
            </a:pPr>
            <a:endParaRPr lang="en-US" sz="2267" dirty="0">
              <a:solidFill>
                <a:srgbClr val="010101"/>
              </a:solidFill>
              <a:latin typeface="Gaegu"/>
            </a:endParaRPr>
          </a:p>
          <a:p>
            <a:pPr algn="ctr">
              <a:lnSpc>
                <a:spcPts val="2494"/>
              </a:lnSpc>
            </a:pPr>
            <a:r>
              <a:rPr lang="en-US" sz="2267" dirty="0" err="1">
                <a:solidFill>
                  <a:srgbClr val="010101"/>
                </a:solidFill>
                <a:latin typeface="Gaegu"/>
              </a:rPr>
              <a:t>Εκ</a:t>
            </a:r>
            <a:r>
              <a:rPr lang="en-US" sz="2267" dirty="0">
                <a:solidFill>
                  <a:srgbClr val="010101"/>
                </a:solidFill>
                <a:latin typeface="Gaegu"/>
              </a:rPr>
              <a:t>παιδευτικό υλικό ΕξΑΕ με βάση την ταξινομία West-Λιοναράκη</a:t>
            </a:r>
          </a:p>
          <a:p>
            <a:pPr algn="ctr">
              <a:lnSpc>
                <a:spcPts val="2494"/>
              </a:lnSpc>
            </a:pPr>
            <a:r>
              <a:rPr lang="en-US" sz="2267" dirty="0">
                <a:solidFill>
                  <a:srgbClr val="010101"/>
                </a:solidFill>
                <a:latin typeface="Gaegu"/>
              </a:rPr>
              <a:t> </a:t>
            </a:r>
          </a:p>
          <a:p>
            <a:pPr algn="ctr">
              <a:lnSpc>
                <a:spcPts val="2494"/>
              </a:lnSpc>
            </a:pPr>
            <a:r>
              <a:rPr lang="en-US" sz="2267" dirty="0" err="1">
                <a:solidFill>
                  <a:srgbClr val="010101"/>
                </a:solidFill>
                <a:latin typeface="Gaegu"/>
              </a:rPr>
              <a:t>Αρχές</a:t>
            </a:r>
            <a:r>
              <a:rPr lang="en-US" sz="2267" dirty="0">
                <a:solidFill>
                  <a:srgbClr val="010101"/>
                </a:solidFill>
                <a:latin typeface="Gaegu"/>
              </a:rPr>
              <a:t> </a:t>
            </a:r>
            <a:r>
              <a:rPr lang="en-US" sz="2267" dirty="0" err="1">
                <a:solidFill>
                  <a:srgbClr val="010101"/>
                </a:solidFill>
                <a:latin typeface="Gaegu"/>
              </a:rPr>
              <a:t>Πολυμεσικής</a:t>
            </a:r>
            <a:r>
              <a:rPr lang="en-US" sz="2267" dirty="0">
                <a:solidFill>
                  <a:srgbClr val="010101"/>
                </a:solidFill>
                <a:latin typeface="Gaegu"/>
              </a:rPr>
              <a:t> </a:t>
            </a:r>
            <a:r>
              <a:rPr lang="en-US" sz="2267" dirty="0" err="1">
                <a:solidFill>
                  <a:srgbClr val="010101"/>
                </a:solidFill>
                <a:latin typeface="Gaegu"/>
              </a:rPr>
              <a:t>Μάθησης</a:t>
            </a:r>
            <a:r>
              <a:rPr lang="en-US" sz="2267" dirty="0">
                <a:solidFill>
                  <a:srgbClr val="010101"/>
                </a:solidFill>
                <a:latin typeface="Gaegu"/>
              </a:rPr>
              <a:t> </a:t>
            </a:r>
            <a:r>
              <a:rPr lang="en-US" sz="2267" dirty="0" err="1">
                <a:solidFill>
                  <a:srgbClr val="010101"/>
                </a:solidFill>
                <a:latin typeface="Gaegu"/>
              </a:rPr>
              <a:t>του</a:t>
            </a:r>
            <a:r>
              <a:rPr lang="en-US" sz="2267" dirty="0">
                <a:solidFill>
                  <a:srgbClr val="010101"/>
                </a:solidFill>
                <a:latin typeface="Gaegu"/>
              </a:rPr>
              <a:t> Mayer </a:t>
            </a:r>
          </a:p>
          <a:p>
            <a:pPr algn="ctr">
              <a:lnSpc>
                <a:spcPts val="2494"/>
              </a:lnSpc>
            </a:pPr>
            <a:endParaRPr lang="en-US" sz="2267" dirty="0">
              <a:solidFill>
                <a:srgbClr val="010101"/>
              </a:solidFill>
              <a:latin typeface="Gaegu"/>
            </a:endParaRPr>
          </a:p>
          <a:p>
            <a:pPr algn="ctr">
              <a:lnSpc>
                <a:spcPts val="2494"/>
              </a:lnSpc>
            </a:pPr>
            <a:endParaRPr lang="en-US" sz="2267" dirty="0">
              <a:solidFill>
                <a:srgbClr val="010101"/>
              </a:solidFill>
              <a:latin typeface="Gaegu"/>
            </a:endParaRPr>
          </a:p>
        </p:txBody>
      </p:sp>
      <p:sp>
        <p:nvSpPr>
          <p:cNvPr id="21" name="Freeform 21"/>
          <p:cNvSpPr/>
          <p:nvPr/>
        </p:nvSpPr>
        <p:spPr>
          <a:xfrm rot="587655">
            <a:off x="13991393" y="1145307"/>
            <a:ext cx="2161926" cy="972867"/>
          </a:xfrm>
          <a:custGeom>
            <a:avLst/>
            <a:gdLst/>
            <a:ahLst/>
            <a:cxnLst/>
            <a:rect l="l" t="t" r="r" b="b"/>
            <a:pathLst>
              <a:path w="2161926" h="972867">
                <a:moveTo>
                  <a:pt x="0" y="0"/>
                </a:moveTo>
                <a:lnTo>
                  <a:pt x="2161926" y="0"/>
                </a:lnTo>
                <a:lnTo>
                  <a:pt x="2161926" y="972867"/>
                </a:lnTo>
                <a:lnTo>
                  <a:pt x="0" y="972867"/>
                </a:lnTo>
                <a:lnTo>
                  <a:pt x="0" y="0"/>
                </a:lnTo>
                <a:close/>
              </a:path>
            </a:pathLst>
          </a:custGeom>
          <a:blipFill>
            <a:blip r:embed="rId7"/>
            <a:stretch>
              <a:fillRect/>
            </a:stretch>
          </a:blipFill>
        </p:spPr>
      </p:sp>
      <p:sp>
        <p:nvSpPr>
          <p:cNvPr id="22" name="TextBox 22"/>
          <p:cNvSpPr txBox="1"/>
          <p:nvPr/>
        </p:nvSpPr>
        <p:spPr>
          <a:xfrm>
            <a:off x="1066163" y="4845050"/>
            <a:ext cx="4858900" cy="644525"/>
          </a:xfrm>
          <a:prstGeom prst="rect">
            <a:avLst/>
          </a:prstGeom>
        </p:spPr>
        <p:txBody>
          <a:bodyPr lIns="0" tIns="0" rIns="0" bIns="0" rtlCol="0" anchor="t">
            <a:spAutoFit/>
          </a:bodyPr>
          <a:lstStyle/>
          <a:p>
            <a:pPr marL="0" lvl="0" indent="0" algn="ctr">
              <a:lnSpc>
                <a:spcPts val="2499"/>
              </a:lnSpc>
            </a:pPr>
            <a:r>
              <a:rPr lang="en-US" sz="2499">
                <a:solidFill>
                  <a:srgbClr val="7ED957"/>
                </a:solidFill>
                <a:latin typeface="Roboto"/>
              </a:rPr>
              <a:t>Ανοιχτή &amp; Εξ Αποστάσεως Εκπαίδευση</a:t>
            </a:r>
          </a:p>
        </p:txBody>
      </p:sp>
      <p:sp>
        <p:nvSpPr>
          <p:cNvPr id="23" name="TextBox 23"/>
          <p:cNvSpPr txBox="1"/>
          <p:nvPr/>
        </p:nvSpPr>
        <p:spPr>
          <a:xfrm>
            <a:off x="6581200" y="4860029"/>
            <a:ext cx="4858900" cy="330200"/>
          </a:xfrm>
          <a:prstGeom prst="rect">
            <a:avLst/>
          </a:prstGeom>
        </p:spPr>
        <p:txBody>
          <a:bodyPr lIns="0" tIns="0" rIns="0" bIns="0" rtlCol="0" anchor="t">
            <a:spAutoFit/>
          </a:bodyPr>
          <a:lstStyle/>
          <a:p>
            <a:pPr marL="0" lvl="0" indent="0" algn="ctr">
              <a:lnSpc>
                <a:spcPts val="2499"/>
              </a:lnSpc>
            </a:pPr>
            <a:r>
              <a:rPr lang="en-US" sz="2499">
                <a:solidFill>
                  <a:srgbClr val="38B6FF"/>
                </a:solidFill>
                <a:latin typeface="Roboto"/>
              </a:rPr>
              <a:t>Σχολική ΕξΑΕ</a:t>
            </a:r>
          </a:p>
        </p:txBody>
      </p:sp>
      <p:sp>
        <p:nvSpPr>
          <p:cNvPr id="24" name="TextBox 24"/>
          <p:cNvSpPr txBox="1"/>
          <p:nvPr/>
        </p:nvSpPr>
        <p:spPr>
          <a:xfrm>
            <a:off x="12263601" y="4860029"/>
            <a:ext cx="4858900" cy="644525"/>
          </a:xfrm>
          <a:prstGeom prst="rect">
            <a:avLst/>
          </a:prstGeom>
        </p:spPr>
        <p:txBody>
          <a:bodyPr lIns="0" tIns="0" rIns="0" bIns="0" rtlCol="0" anchor="t">
            <a:spAutoFit/>
          </a:bodyPr>
          <a:lstStyle/>
          <a:p>
            <a:pPr marL="0" lvl="0" indent="0" algn="ctr">
              <a:lnSpc>
                <a:spcPts val="2499"/>
              </a:lnSpc>
            </a:pPr>
            <a:r>
              <a:rPr lang="en-US" sz="2499">
                <a:solidFill>
                  <a:srgbClr val="EA4B4B"/>
                </a:solidFill>
                <a:latin typeface="Roboto"/>
              </a:rPr>
              <a:t>Σχεδιασμός εκπαιδευτικού υλικού με τις αρχές της ΕξΑΕ</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0800000">
            <a:off x="6525775" y="1631741"/>
            <a:ext cx="4969751" cy="8121590"/>
          </a:xfrm>
          <a:custGeom>
            <a:avLst/>
            <a:gdLst/>
            <a:ahLst/>
            <a:cxnLst/>
            <a:rect l="l" t="t" r="r" b="b"/>
            <a:pathLst>
              <a:path w="4969751" h="8121590">
                <a:moveTo>
                  <a:pt x="0" y="0"/>
                </a:moveTo>
                <a:lnTo>
                  <a:pt x="4969750" y="0"/>
                </a:lnTo>
                <a:lnTo>
                  <a:pt x="4969750" y="8121590"/>
                </a:lnTo>
                <a:lnTo>
                  <a:pt x="0" y="8121590"/>
                </a:lnTo>
                <a:lnTo>
                  <a:pt x="0" y="0"/>
                </a:lnTo>
                <a:close/>
              </a:path>
            </a:pathLst>
          </a:custGeom>
          <a:blipFill>
            <a:blip r:embed="rId3"/>
            <a:stretch>
              <a:fillRect l="-35672" r="-35672"/>
            </a:stretch>
          </a:blipFill>
        </p:spPr>
      </p:sp>
      <p:grpSp>
        <p:nvGrpSpPr>
          <p:cNvPr id="4" name="Group 4"/>
          <p:cNvGrpSpPr>
            <a:grpSpLocks noChangeAspect="1"/>
          </p:cNvGrpSpPr>
          <p:nvPr/>
        </p:nvGrpSpPr>
        <p:grpSpPr>
          <a:xfrm>
            <a:off x="7071879" y="1968401"/>
            <a:ext cx="3785080" cy="2762194"/>
            <a:chOff x="0" y="0"/>
            <a:chExt cx="3576320" cy="2609850"/>
          </a:xfrm>
        </p:grpSpPr>
        <p:sp>
          <p:nvSpPr>
            <p:cNvPr id="5" name="Freeform 5"/>
            <p:cNvSpPr/>
            <p:nvPr/>
          </p:nvSpPr>
          <p:spPr>
            <a:xfrm>
              <a:off x="-5080" y="0"/>
              <a:ext cx="3581400" cy="2571750"/>
            </a:xfrm>
            <a:custGeom>
              <a:avLst/>
              <a:gdLst/>
              <a:ahLst/>
              <a:cxnLst/>
              <a:rect l="l" t="t" r="r" b="b"/>
              <a:pathLst>
                <a:path w="3581400" h="257175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4"/>
              <a:stretch>
                <a:fillRect t="-2068" b="-2068"/>
              </a:stretch>
            </a:blipFill>
          </p:spPr>
        </p:sp>
        <p:sp>
          <p:nvSpPr>
            <p:cNvPr id="6" name="Freeform 6"/>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5"/>
              <a:stretch>
                <a:fillRect t="-5177" b="-45357"/>
              </a:stretch>
            </a:blipFill>
          </p:spPr>
        </p:sp>
      </p:grpSp>
      <p:sp>
        <p:nvSpPr>
          <p:cNvPr id="7" name="Freeform 7"/>
          <p:cNvSpPr/>
          <p:nvPr/>
        </p:nvSpPr>
        <p:spPr>
          <a:xfrm rot="-10800000">
            <a:off x="1010143" y="1631741"/>
            <a:ext cx="4914920" cy="8269501"/>
          </a:xfrm>
          <a:custGeom>
            <a:avLst/>
            <a:gdLst/>
            <a:ahLst/>
            <a:cxnLst/>
            <a:rect l="l" t="t" r="r" b="b"/>
            <a:pathLst>
              <a:path w="4914920" h="8269501">
                <a:moveTo>
                  <a:pt x="0" y="0"/>
                </a:moveTo>
                <a:lnTo>
                  <a:pt x="4914919" y="0"/>
                </a:lnTo>
                <a:lnTo>
                  <a:pt x="4914919" y="8269500"/>
                </a:lnTo>
                <a:lnTo>
                  <a:pt x="0" y="8269500"/>
                </a:lnTo>
                <a:lnTo>
                  <a:pt x="0" y="0"/>
                </a:lnTo>
                <a:close/>
              </a:path>
            </a:pathLst>
          </a:custGeom>
          <a:blipFill>
            <a:blip r:embed="rId3"/>
            <a:stretch>
              <a:fillRect l="-54059" r="-28783" b="-3645"/>
            </a:stretch>
          </a:blipFill>
        </p:spPr>
      </p:sp>
      <p:sp>
        <p:nvSpPr>
          <p:cNvPr id="8" name="TextBox 8"/>
          <p:cNvSpPr txBox="1"/>
          <p:nvPr/>
        </p:nvSpPr>
        <p:spPr>
          <a:xfrm>
            <a:off x="4177078" y="97260"/>
            <a:ext cx="9980382" cy="1195488"/>
          </a:xfrm>
          <a:prstGeom prst="rect">
            <a:avLst/>
          </a:prstGeom>
        </p:spPr>
        <p:txBody>
          <a:bodyPr lIns="0" tIns="0" rIns="0" bIns="0" rtlCol="0" anchor="t">
            <a:spAutoFit/>
          </a:bodyPr>
          <a:lstStyle/>
          <a:p>
            <a:pPr marL="0" lvl="0" indent="0" algn="ctr">
              <a:lnSpc>
                <a:spcPts val="9706"/>
              </a:lnSpc>
              <a:spcBef>
                <a:spcPct val="0"/>
              </a:spcBef>
            </a:pPr>
            <a:r>
              <a:rPr lang="en-US" sz="6933">
                <a:solidFill>
                  <a:srgbClr val="040200"/>
                </a:solidFill>
                <a:latin typeface="Gochi Hand"/>
              </a:rPr>
              <a:t>Θεωρητικό πλαίσιο ΙΙ</a:t>
            </a:r>
          </a:p>
        </p:txBody>
      </p:sp>
      <p:grpSp>
        <p:nvGrpSpPr>
          <p:cNvPr id="9" name="Group 9"/>
          <p:cNvGrpSpPr>
            <a:grpSpLocks noChangeAspect="1"/>
          </p:cNvGrpSpPr>
          <p:nvPr/>
        </p:nvGrpSpPr>
        <p:grpSpPr>
          <a:xfrm>
            <a:off x="1593548" y="1968401"/>
            <a:ext cx="3785080" cy="2762194"/>
            <a:chOff x="0" y="0"/>
            <a:chExt cx="3576320" cy="2609850"/>
          </a:xfrm>
        </p:grpSpPr>
        <p:sp>
          <p:nvSpPr>
            <p:cNvPr id="10" name="Freeform 10"/>
            <p:cNvSpPr/>
            <p:nvPr/>
          </p:nvSpPr>
          <p:spPr>
            <a:xfrm>
              <a:off x="-5080" y="0"/>
              <a:ext cx="3581400" cy="2571750"/>
            </a:xfrm>
            <a:custGeom>
              <a:avLst/>
              <a:gdLst/>
              <a:ahLst/>
              <a:cxnLst/>
              <a:rect l="l" t="t" r="r" b="b"/>
              <a:pathLst>
                <a:path w="3581400" h="257175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6"/>
              <a:stretch>
                <a:fillRect l="-14017" r="-14017"/>
              </a:stretch>
            </a:blipFill>
          </p:spPr>
        </p:sp>
        <p:sp>
          <p:nvSpPr>
            <p:cNvPr id="11" name="Freeform 11"/>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5"/>
              <a:stretch>
                <a:fillRect t="-5177" b="-45357"/>
              </a:stretch>
            </a:blipFill>
          </p:spPr>
        </p:sp>
      </p:grpSp>
      <p:sp>
        <p:nvSpPr>
          <p:cNvPr id="12" name="Freeform 12"/>
          <p:cNvSpPr/>
          <p:nvPr/>
        </p:nvSpPr>
        <p:spPr>
          <a:xfrm rot="207454">
            <a:off x="2414649" y="1093007"/>
            <a:ext cx="2161926" cy="972867"/>
          </a:xfrm>
          <a:custGeom>
            <a:avLst/>
            <a:gdLst/>
            <a:ahLst/>
            <a:cxnLst/>
            <a:rect l="l" t="t" r="r" b="b"/>
            <a:pathLst>
              <a:path w="2161926" h="972867">
                <a:moveTo>
                  <a:pt x="0" y="0"/>
                </a:moveTo>
                <a:lnTo>
                  <a:pt x="2161927" y="0"/>
                </a:lnTo>
                <a:lnTo>
                  <a:pt x="2161927" y="972867"/>
                </a:lnTo>
                <a:lnTo>
                  <a:pt x="0" y="972867"/>
                </a:lnTo>
                <a:lnTo>
                  <a:pt x="0" y="0"/>
                </a:lnTo>
                <a:close/>
              </a:path>
            </a:pathLst>
          </a:custGeom>
          <a:blipFill>
            <a:blip r:embed="rId7"/>
            <a:stretch>
              <a:fillRect/>
            </a:stretch>
          </a:blipFill>
        </p:spPr>
      </p:sp>
      <p:sp>
        <p:nvSpPr>
          <p:cNvPr id="13" name="Freeform 13"/>
          <p:cNvSpPr/>
          <p:nvPr/>
        </p:nvSpPr>
        <p:spPr>
          <a:xfrm rot="587655">
            <a:off x="8086306" y="980520"/>
            <a:ext cx="2161926" cy="972867"/>
          </a:xfrm>
          <a:custGeom>
            <a:avLst/>
            <a:gdLst/>
            <a:ahLst/>
            <a:cxnLst/>
            <a:rect l="l" t="t" r="r" b="b"/>
            <a:pathLst>
              <a:path w="2161926" h="972867">
                <a:moveTo>
                  <a:pt x="0" y="0"/>
                </a:moveTo>
                <a:lnTo>
                  <a:pt x="2161926" y="0"/>
                </a:lnTo>
                <a:lnTo>
                  <a:pt x="2161926" y="972867"/>
                </a:lnTo>
                <a:lnTo>
                  <a:pt x="0" y="972867"/>
                </a:lnTo>
                <a:lnTo>
                  <a:pt x="0" y="0"/>
                </a:lnTo>
                <a:close/>
              </a:path>
            </a:pathLst>
          </a:custGeom>
          <a:blipFill>
            <a:blip r:embed="rId7"/>
            <a:stretch>
              <a:fillRect/>
            </a:stretch>
          </a:blipFill>
        </p:spPr>
      </p:sp>
      <p:sp>
        <p:nvSpPr>
          <p:cNvPr id="14" name="Freeform 14"/>
          <p:cNvSpPr/>
          <p:nvPr/>
        </p:nvSpPr>
        <p:spPr>
          <a:xfrm rot="-10800000">
            <a:off x="12152750" y="1631741"/>
            <a:ext cx="4969751" cy="7626559"/>
          </a:xfrm>
          <a:custGeom>
            <a:avLst/>
            <a:gdLst/>
            <a:ahLst/>
            <a:cxnLst/>
            <a:rect l="l" t="t" r="r" b="b"/>
            <a:pathLst>
              <a:path w="4969751" h="7626559">
                <a:moveTo>
                  <a:pt x="0" y="0"/>
                </a:moveTo>
                <a:lnTo>
                  <a:pt x="4969751" y="0"/>
                </a:lnTo>
                <a:lnTo>
                  <a:pt x="4969751" y="7626559"/>
                </a:lnTo>
                <a:lnTo>
                  <a:pt x="0" y="7626559"/>
                </a:lnTo>
                <a:lnTo>
                  <a:pt x="0" y="0"/>
                </a:lnTo>
                <a:close/>
              </a:path>
            </a:pathLst>
          </a:custGeom>
          <a:blipFill>
            <a:blip r:embed="rId3"/>
            <a:stretch>
              <a:fillRect l="-30450" r="-30450"/>
            </a:stretch>
          </a:blipFill>
        </p:spPr>
      </p:sp>
      <p:grpSp>
        <p:nvGrpSpPr>
          <p:cNvPr id="15" name="Group 15"/>
          <p:cNvGrpSpPr>
            <a:grpSpLocks noChangeAspect="1"/>
          </p:cNvGrpSpPr>
          <p:nvPr/>
        </p:nvGrpSpPr>
        <p:grpSpPr>
          <a:xfrm>
            <a:off x="12738559" y="1958876"/>
            <a:ext cx="3798132" cy="2771719"/>
            <a:chOff x="0" y="0"/>
            <a:chExt cx="3576320" cy="2609850"/>
          </a:xfrm>
        </p:grpSpPr>
        <p:sp>
          <p:nvSpPr>
            <p:cNvPr id="16" name="Freeform 16"/>
            <p:cNvSpPr/>
            <p:nvPr/>
          </p:nvSpPr>
          <p:spPr>
            <a:xfrm>
              <a:off x="-5080" y="0"/>
              <a:ext cx="3581400" cy="2571750"/>
            </a:xfrm>
            <a:custGeom>
              <a:avLst/>
              <a:gdLst/>
              <a:ahLst/>
              <a:cxnLst/>
              <a:rect l="l" t="t" r="r" b="b"/>
              <a:pathLst>
                <a:path w="3581400" h="257175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8"/>
              <a:stretch>
                <a:fillRect t="-2068" b="-2068"/>
              </a:stretch>
            </a:blipFill>
          </p:spPr>
        </p:sp>
        <p:sp>
          <p:nvSpPr>
            <p:cNvPr id="17" name="Freeform 17"/>
            <p:cNvSpPr/>
            <p:nvPr/>
          </p:nvSpPr>
          <p:spPr>
            <a:xfrm>
              <a:off x="7620" y="2343150"/>
              <a:ext cx="3568700" cy="266700"/>
            </a:xfrm>
            <a:custGeom>
              <a:avLst/>
              <a:gdLst/>
              <a:ahLst/>
              <a:cxnLst/>
              <a:rect l="l" t="t" r="r" b="b"/>
              <a:pathLst>
                <a:path w="3568700" h="266700">
                  <a:moveTo>
                    <a:pt x="3568700" y="266700"/>
                  </a:moveTo>
                  <a:lnTo>
                    <a:pt x="0" y="266700"/>
                  </a:lnTo>
                  <a:lnTo>
                    <a:pt x="0" y="0"/>
                  </a:lnTo>
                  <a:lnTo>
                    <a:pt x="3568700" y="0"/>
                  </a:lnTo>
                  <a:lnTo>
                    <a:pt x="3568700" y="266700"/>
                  </a:lnTo>
                  <a:close/>
                </a:path>
              </a:pathLst>
            </a:custGeom>
            <a:blipFill>
              <a:blip r:embed="rId5"/>
              <a:stretch>
                <a:fillRect t="-5177" b="-45357"/>
              </a:stretch>
            </a:blipFill>
          </p:spPr>
        </p:sp>
      </p:grpSp>
      <p:sp>
        <p:nvSpPr>
          <p:cNvPr id="18" name="TextBox 18"/>
          <p:cNvSpPr txBox="1"/>
          <p:nvPr/>
        </p:nvSpPr>
        <p:spPr>
          <a:xfrm>
            <a:off x="12305150" y="5498193"/>
            <a:ext cx="4706500" cy="3385542"/>
          </a:xfrm>
          <a:prstGeom prst="rect">
            <a:avLst/>
          </a:prstGeom>
        </p:spPr>
        <p:txBody>
          <a:bodyPr lIns="0" tIns="0" rIns="0" bIns="0" rtlCol="0" anchor="t">
            <a:spAutoFit/>
          </a:bodyPr>
          <a:lstStyle/>
          <a:p>
            <a:pPr algn="ctr">
              <a:lnSpc>
                <a:spcPts val="2426"/>
              </a:lnSpc>
            </a:pPr>
            <a:r>
              <a:rPr lang="en-US" sz="2267" dirty="0">
                <a:solidFill>
                  <a:srgbClr val="010101"/>
                </a:solidFill>
                <a:latin typeface="Gaegu"/>
              </a:rPr>
              <a:t>Πα</a:t>
            </a:r>
            <a:r>
              <a:rPr lang="en-US" sz="2267" dirty="0" err="1">
                <a:solidFill>
                  <a:srgbClr val="010101"/>
                </a:solidFill>
                <a:latin typeface="Gaegu"/>
              </a:rPr>
              <a:t>ιχνίδι</a:t>
            </a:r>
            <a:r>
              <a:rPr lang="en-US" sz="2267" dirty="0">
                <a:solidFill>
                  <a:srgbClr val="010101"/>
                </a:solidFill>
                <a:latin typeface="Gaegu"/>
              </a:rPr>
              <a:t>α ρόλων, αυτοσχ</a:t>
            </a:r>
            <a:r>
              <a:rPr lang="el-GR" sz="2267" dirty="0">
                <a:solidFill>
                  <a:srgbClr val="010101"/>
                </a:solidFill>
                <a:latin typeface="Gaegu"/>
              </a:rPr>
              <a:t>ε</a:t>
            </a:r>
            <a:r>
              <a:rPr lang="en-US" sz="2267" dirty="0" err="1">
                <a:solidFill>
                  <a:srgbClr val="010101"/>
                </a:solidFill>
                <a:latin typeface="Gaegu"/>
              </a:rPr>
              <a:t>δι</a:t>
            </a:r>
            <a:r>
              <a:rPr lang="en-US" sz="2267" dirty="0">
                <a:solidFill>
                  <a:srgbClr val="010101"/>
                </a:solidFill>
                <a:latin typeface="Gaegu"/>
              </a:rPr>
              <a:t>ασμοί, θεατρικά παιχνίδια</a:t>
            </a:r>
            <a:r>
              <a:rPr lang="el-GR" sz="2267" dirty="0">
                <a:solidFill>
                  <a:srgbClr val="010101"/>
                </a:solidFill>
                <a:latin typeface="Gaegu"/>
              </a:rPr>
              <a:t>, δραματοποιήσεις</a:t>
            </a:r>
            <a:endParaRPr lang="en-US" sz="2267" dirty="0">
              <a:solidFill>
                <a:srgbClr val="010101"/>
              </a:solidFill>
              <a:latin typeface="Gaegu"/>
            </a:endParaRPr>
          </a:p>
          <a:p>
            <a:pPr algn="ctr">
              <a:lnSpc>
                <a:spcPts val="2426"/>
              </a:lnSpc>
            </a:pPr>
            <a:endParaRPr lang="en-US" sz="2267" dirty="0">
              <a:solidFill>
                <a:srgbClr val="010101"/>
              </a:solidFill>
              <a:latin typeface="Gaegu"/>
            </a:endParaRPr>
          </a:p>
          <a:p>
            <a:pPr algn="ctr">
              <a:lnSpc>
                <a:spcPts val="2426"/>
              </a:lnSpc>
            </a:pPr>
            <a:r>
              <a:rPr lang="el-GR" sz="2267" dirty="0">
                <a:solidFill>
                  <a:srgbClr val="010101"/>
                </a:solidFill>
                <a:latin typeface="Gaegu"/>
              </a:rPr>
              <a:t>Καλλιέργεια: ε</a:t>
            </a:r>
            <a:r>
              <a:rPr lang="en-US" sz="2267" dirty="0" err="1">
                <a:solidFill>
                  <a:srgbClr val="010101"/>
                </a:solidFill>
                <a:latin typeface="Gaegu"/>
              </a:rPr>
              <a:t>κφρ</a:t>
            </a:r>
            <a:r>
              <a:rPr lang="en-US" sz="2267" dirty="0">
                <a:solidFill>
                  <a:srgbClr val="010101"/>
                </a:solidFill>
                <a:latin typeface="Gaegu"/>
              </a:rPr>
              <a:t>αστικ</a:t>
            </a:r>
            <a:r>
              <a:rPr lang="el-GR" sz="2267" dirty="0" err="1">
                <a:solidFill>
                  <a:srgbClr val="010101"/>
                </a:solidFill>
                <a:latin typeface="Gaegu"/>
              </a:rPr>
              <a:t>ών</a:t>
            </a:r>
            <a:r>
              <a:rPr lang="en-US" sz="2267" dirty="0">
                <a:solidFill>
                  <a:srgbClr val="010101"/>
                </a:solidFill>
                <a:latin typeface="Gaegu"/>
              </a:rPr>
              <a:t> </a:t>
            </a:r>
            <a:r>
              <a:rPr lang="en-US" sz="2267" dirty="0" err="1">
                <a:solidFill>
                  <a:srgbClr val="010101"/>
                </a:solidFill>
                <a:latin typeface="Gaegu"/>
              </a:rPr>
              <a:t>μέσ</a:t>
            </a:r>
            <a:r>
              <a:rPr lang="el-GR" sz="2267" dirty="0">
                <a:solidFill>
                  <a:srgbClr val="010101"/>
                </a:solidFill>
                <a:latin typeface="Gaegu"/>
              </a:rPr>
              <a:t>ων,</a:t>
            </a:r>
            <a:endParaRPr lang="en-US" sz="2267" dirty="0">
              <a:solidFill>
                <a:srgbClr val="010101"/>
              </a:solidFill>
              <a:latin typeface="Gaegu"/>
            </a:endParaRPr>
          </a:p>
          <a:p>
            <a:pPr algn="ctr">
              <a:lnSpc>
                <a:spcPts val="2426"/>
              </a:lnSpc>
            </a:pPr>
            <a:r>
              <a:rPr lang="el-GR" sz="2267" dirty="0">
                <a:solidFill>
                  <a:srgbClr val="010101"/>
                </a:solidFill>
                <a:latin typeface="Gaegu"/>
              </a:rPr>
              <a:t>σ</a:t>
            </a:r>
            <a:r>
              <a:rPr lang="en-US" sz="2267" dirty="0" err="1">
                <a:solidFill>
                  <a:srgbClr val="010101"/>
                </a:solidFill>
                <a:latin typeface="Gaegu"/>
              </a:rPr>
              <a:t>ώμ</a:t>
            </a:r>
            <a:r>
              <a:rPr lang="en-US" sz="2267" dirty="0">
                <a:solidFill>
                  <a:srgbClr val="010101"/>
                </a:solidFill>
                <a:latin typeface="Gaegu"/>
              </a:rPr>
              <a:t>α</a:t>
            </a:r>
            <a:r>
              <a:rPr lang="el-GR" sz="2267" dirty="0">
                <a:solidFill>
                  <a:srgbClr val="010101"/>
                </a:solidFill>
                <a:latin typeface="Gaegu"/>
              </a:rPr>
              <a:t>τος, λεξιλογίου, δ</a:t>
            </a:r>
            <a:r>
              <a:rPr lang="en-US" sz="2267" dirty="0" err="1">
                <a:solidFill>
                  <a:srgbClr val="010101"/>
                </a:solidFill>
                <a:latin typeface="Gaegu"/>
              </a:rPr>
              <a:t>ημιουργικότητ</a:t>
            </a:r>
            <a:r>
              <a:rPr lang="en-US" sz="2267" dirty="0">
                <a:solidFill>
                  <a:srgbClr val="010101"/>
                </a:solidFill>
                <a:latin typeface="Gaegu"/>
              </a:rPr>
              <a:t>α</a:t>
            </a:r>
            <a:r>
              <a:rPr lang="el-GR" sz="2267" dirty="0">
                <a:solidFill>
                  <a:srgbClr val="010101"/>
                </a:solidFill>
                <a:latin typeface="Gaegu"/>
              </a:rPr>
              <a:t>ς, φ</a:t>
            </a:r>
            <a:r>
              <a:rPr lang="en-US" sz="2267" dirty="0">
                <a:solidFill>
                  <a:srgbClr val="010101"/>
                </a:solidFill>
                <a:latin typeface="Gaegu"/>
              </a:rPr>
              <a:t>α</a:t>
            </a:r>
            <a:r>
              <a:rPr lang="el-GR" sz="2267" dirty="0" err="1">
                <a:solidFill>
                  <a:srgbClr val="010101"/>
                </a:solidFill>
                <a:latin typeface="Gaegu"/>
              </a:rPr>
              <a:t>ντ</a:t>
            </a:r>
            <a:r>
              <a:rPr lang="en-US" sz="2267" dirty="0">
                <a:solidFill>
                  <a:srgbClr val="010101"/>
                </a:solidFill>
                <a:latin typeface="Gaegu"/>
              </a:rPr>
              <a:t>α</a:t>
            </a:r>
            <a:r>
              <a:rPr lang="en-US" sz="2267" dirty="0" err="1">
                <a:solidFill>
                  <a:srgbClr val="010101"/>
                </a:solidFill>
                <a:latin typeface="Gaegu"/>
              </a:rPr>
              <a:t>σί</a:t>
            </a:r>
            <a:r>
              <a:rPr lang="en-US" sz="2267" dirty="0">
                <a:solidFill>
                  <a:srgbClr val="010101"/>
                </a:solidFill>
                <a:latin typeface="Gaegu"/>
              </a:rPr>
              <a:t>α</a:t>
            </a:r>
            <a:r>
              <a:rPr lang="el-GR" sz="2267" dirty="0">
                <a:solidFill>
                  <a:srgbClr val="010101"/>
                </a:solidFill>
                <a:latin typeface="Gaegu"/>
              </a:rPr>
              <a:t>ς</a:t>
            </a:r>
            <a:endParaRPr lang="en-US" sz="2267" dirty="0">
              <a:solidFill>
                <a:srgbClr val="010101"/>
              </a:solidFill>
              <a:latin typeface="Gaegu"/>
            </a:endParaRPr>
          </a:p>
          <a:p>
            <a:pPr algn="ctr">
              <a:lnSpc>
                <a:spcPts val="2426"/>
              </a:lnSpc>
            </a:pPr>
            <a:endParaRPr lang="en-US" sz="2267" dirty="0">
              <a:solidFill>
                <a:srgbClr val="010101"/>
              </a:solidFill>
              <a:latin typeface="Gaegu"/>
            </a:endParaRPr>
          </a:p>
          <a:p>
            <a:pPr algn="ctr">
              <a:lnSpc>
                <a:spcPts val="2426"/>
              </a:lnSpc>
            </a:pPr>
            <a:r>
              <a:rPr lang="el-GR" sz="2267" dirty="0">
                <a:solidFill>
                  <a:srgbClr val="010101"/>
                </a:solidFill>
                <a:latin typeface="Gaegu"/>
              </a:rPr>
              <a:t>Χ</a:t>
            </a:r>
            <a:r>
              <a:rPr lang="en-US" sz="2267" dirty="0">
                <a:solidFill>
                  <a:srgbClr val="010101"/>
                </a:solidFill>
                <a:latin typeface="Gaegu"/>
              </a:rPr>
              <a:t>αρα</a:t>
            </a:r>
            <a:r>
              <a:rPr lang="en-US" sz="2267" dirty="0" err="1">
                <a:solidFill>
                  <a:srgbClr val="010101"/>
                </a:solidFill>
                <a:latin typeface="Gaegu"/>
              </a:rPr>
              <a:t>κτηριστικά</a:t>
            </a:r>
            <a:r>
              <a:rPr lang="el-GR" sz="2267" dirty="0">
                <a:solidFill>
                  <a:srgbClr val="010101"/>
                </a:solidFill>
                <a:latin typeface="Gaegu"/>
              </a:rPr>
              <a:t> και</a:t>
            </a:r>
            <a:r>
              <a:rPr lang="en-US" sz="2267" dirty="0">
                <a:solidFill>
                  <a:srgbClr val="010101"/>
                </a:solidFill>
                <a:latin typeface="Gaegu"/>
              </a:rPr>
              <a:t> είδη ασκήσεων</a:t>
            </a:r>
          </a:p>
          <a:p>
            <a:pPr algn="ctr">
              <a:lnSpc>
                <a:spcPts val="2426"/>
              </a:lnSpc>
            </a:pPr>
            <a:endParaRPr lang="en-US" sz="2267" dirty="0">
              <a:solidFill>
                <a:srgbClr val="010101"/>
              </a:solidFill>
              <a:latin typeface="Gaegu"/>
            </a:endParaRPr>
          </a:p>
          <a:p>
            <a:pPr algn="ctr">
              <a:lnSpc>
                <a:spcPts val="2426"/>
              </a:lnSpc>
            </a:pPr>
            <a:endParaRPr lang="en-US" sz="2267" dirty="0">
              <a:solidFill>
                <a:srgbClr val="010101"/>
              </a:solidFill>
              <a:latin typeface="Gaegu"/>
            </a:endParaRPr>
          </a:p>
        </p:txBody>
      </p:sp>
      <p:sp>
        <p:nvSpPr>
          <p:cNvPr id="19" name="Freeform 19"/>
          <p:cNvSpPr/>
          <p:nvPr/>
        </p:nvSpPr>
        <p:spPr>
          <a:xfrm rot="587655">
            <a:off x="13991393" y="1145307"/>
            <a:ext cx="2161926" cy="972867"/>
          </a:xfrm>
          <a:custGeom>
            <a:avLst/>
            <a:gdLst/>
            <a:ahLst/>
            <a:cxnLst/>
            <a:rect l="l" t="t" r="r" b="b"/>
            <a:pathLst>
              <a:path w="2161926" h="972867">
                <a:moveTo>
                  <a:pt x="0" y="0"/>
                </a:moveTo>
                <a:lnTo>
                  <a:pt x="2161926" y="0"/>
                </a:lnTo>
                <a:lnTo>
                  <a:pt x="2161926" y="972867"/>
                </a:lnTo>
                <a:lnTo>
                  <a:pt x="0" y="972867"/>
                </a:lnTo>
                <a:lnTo>
                  <a:pt x="0" y="0"/>
                </a:lnTo>
                <a:close/>
              </a:path>
            </a:pathLst>
          </a:custGeom>
          <a:blipFill>
            <a:blip r:embed="rId7"/>
            <a:stretch>
              <a:fillRect/>
            </a:stretch>
          </a:blipFill>
        </p:spPr>
      </p:sp>
      <p:sp>
        <p:nvSpPr>
          <p:cNvPr id="20" name="TextBox 20"/>
          <p:cNvSpPr txBox="1"/>
          <p:nvPr/>
        </p:nvSpPr>
        <p:spPr>
          <a:xfrm>
            <a:off x="6581200" y="5334859"/>
            <a:ext cx="4680279" cy="4693593"/>
          </a:xfrm>
          <a:prstGeom prst="rect">
            <a:avLst/>
          </a:prstGeom>
        </p:spPr>
        <p:txBody>
          <a:bodyPr wrap="square" lIns="0" tIns="0" rIns="0" bIns="0" rtlCol="0" anchor="t">
            <a:spAutoFit/>
          </a:bodyPr>
          <a:lstStyle/>
          <a:p>
            <a:pPr algn="ctr">
              <a:lnSpc>
                <a:spcPts val="2562"/>
              </a:lnSpc>
            </a:pPr>
            <a:r>
              <a:rPr lang="en-US" sz="2267" dirty="0" err="1">
                <a:solidFill>
                  <a:srgbClr val="010101"/>
                </a:solidFill>
                <a:latin typeface="Gaegu"/>
              </a:rPr>
              <a:t>Προϊόν</a:t>
            </a:r>
            <a:r>
              <a:rPr lang="en-US" sz="2267" dirty="0">
                <a:solidFill>
                  <a:srgbClr val="010101"/>
                </a:solidFill>
                <a:latin typeface="Gaegu"/>
              </a:rPr>
              <a:t> </a:t>
            </a:r>
            <a:r>
              <a:rPr lang="en-US" sz="2267" dirty="0" err="1">
                <a:solidFill>
                  <a:srgbClr val="010101"/>
                </a:solidFill>
                <a:latin typeface="Gaegu"/>
              </a:rPr>
              <a:t>συλλογικής</a:t>
            </a:r>
            <a:r>
              <a:rPr lang="en-US" sz="2267" dirty="0">
                <a:solidFill>
                  <a:srgbClr val="010101"/>
                </a:solidFill>
                <a:latin typeface="Gaegu"/>
              </a:rPr>
              <a:t> </a:t>
            </a:r>
            <a:r>
              <a:rPr lang="en-US" sz="2267" dirty="0" err="1">
                <a:solidFill>
                  <a:srgbClr val="010101"/>
                </a:solidFill>
                <a:latin typeface="Gaegu"/>
              </a:rPr>
              <a:t>έκφρ</a:t>
            </a:r>
            <a:r>
              <a:rPr lang="en-US" sz="2267" dirty="0">
                <a:solidFill>
                  <a:srgbClr val="010101"/>
                </a:solidFill>
                <a:latin typeface="Gaegu"/>
              </a:rPr>
              <a:t>ασης </a:t>
            </a:r>
            <a:endParaRPr lang="el-GR" sz="2267" dirty="0">
              <a:solidFill>
                <a:srgbClr val="010101"/>
              </a:solidFill>
              <a:latin typeface="Gaegu"/>
            </a:endParaRPr>
          </a:p>
          <a:p>
            <a:pPr algn="ctr">
              <a:lnSpc>
                <a:spcPts val="2562"/>
              </a:lnSpc>
            </a:pPr>
            <a:r>
              <a:rPr lang="en-US" sz="2267" dirty="0" err="1">
                <a:solidFill>
                  <a:srgbClr val="010101"/>
                </a:solidFill>
                <a:latin typeface="Gaegu"/>
              </a:rPr>
              <a:t>Μορφή</a:t>
            </a:r>
            <a:r>
              <a:rPr lang="en-US" sz="2267" dirty="0">
                <a:solidFill>
                  <a:srgbClr val="010101"/>
                </a:solidFill>
                <a:latin typeface="Gaegu"/>
              </a:rPr>
              <a:t> </a:t>
            </a:r>
            <a:r>
              <a:rPr lang="en-US" sz="2267" dirty="0" err="1">
                <a:solidFill>
                  <a:srgbClr val="010101"/>
                </a:solidFill>
                <a:latin typeface="Gaegu"/>
              </a:rPr>
              <a:t>κοινωνικής</a:t>
            </a:r>
            <a:r>
              <a:rPr lang="en-US" sz="2267" dirty="0">
                <a:solidFill>
                  <a:srgbClr val="010101"/>
                </a:solidFill>
                <a:latin typeface="Gaegu"/>
              </a:rPr>
              <a:t> α</a:t>
            </a:r>
            <a:r>
              <a:rPr lang="en-US" sz="2267" dirty="0" err="1">
                <a:solidFill>
                  <a:srgbClr val="010101"/>
                </a:solidFill>
                <a:latin typeface="Gaegu"/>
              </a:rPr>
              <a:t>ντίδρ</a:t>
            </a:r>
            <a:r>
              <a:rPr lang="en-US" sz="2267" dirty="0">
                <a:solidFill>
                  <a:srgbClr val="010101"/>
                </a:solidFill>
                <a:latin typeface="Gaegu"/>
              </a:rPr>
              <a:t>ασης</a:t>
            </a:r>
          </a:p>
          <a:p>
            <a:pPr algn="ctr">
              <a:lnSpc>
                <a:spcPts val="2562"/>
              </a:lnSpc>
            </a:pPr>
            <a:endParaRPr lang="en-US" sz="2267" dirty="0">
              <a:solidFill>
                <a:srgbClr val="010101"/>
              </a:solidFill>
              <a:latin typeface="Gaegu"/>
            </a:endParaRPr>
          </a:p>
          <a:p>
            <a:pPr algn="ctr">
              <a:lnSpc>
                <a:spcPts val="2562"/>
              </a:lnSpc>
            </a:pPr>
            <a:r>
              <a:rPr lang="en-US" sz="2267" dirty="0">
                <a:solidFill>
                  <a:srgbClr val="010101"/>
                </a:solidFill>
                <a:latin typeface="Gaegu"/>
              </a:rPr>
              <a:t>Πα</a:t>
            </a:r>
            <a:r>
              <a:rPr lang="en-US" sz="2267" dirty="0" err="1">
                <a:solidFill>
                  <a:srgbClr val="010101"/>
                </a:solidFill>
                <a:latin typeface="Gaegu"/>
              </a:rPr>
              <a:t>ιχνίδι</a:t>
            </a:r>
            <a:r>
              <a:rPr lang="en-US" sz="2267" dirty="0">
                <a:solidFill>
                  <a:srgbClr val="010101"/>
                </a:solidFill>
                <a:latin typeface="Gaegu"/>
              </a:rPr>
              <a:t> και </a:t>
            </a:r>
            <a:r>
              <a:rPr lang="en-US" sz="2267" dirty="0" err="1">
                <a:solidFill>
                  <a:srgbClr val="010101"/>
                </a:solidFill>
                <a:latin typeface="Gaegu"/>
              </a:rPr>
              <a:t>μάθη</a:t>
            </a:r>
            <a:r>
              <a:rPr lang="en-US" sz="2270" dirty="0" err="1">
                <a:solidFill>
                  <a:srgbClr val="010101"/>
                </a:solidFill>
                <a:latin typeface="Gaegu"/>
              </a:rPr>
              <a:t>ση</a:t>
            </a:r>
            <a:endParaRPr lang="en-US" sz="2270" dirty="0">
              <a:solidFill>
                <a:srgbClr val="010101"/>
              </a:solidFill>
              <a:latin typeface="Gaegu"/>
            </a:endParaRPr>
          </a:p>
          <a:p>
            <a:pPr algn="ctr">
              <a:lnSpc>
                <a:spcPts val="3014"/>
              </a:lnSpc>
            </a:pPr>
            <a:r>
              <a:rPr lang="en-US" sz="2270" dirty="0" err="1">
                <a:solidFill>
                  <a:srgbClr val="010101"/>
                </a:solidFill>
                <a:latin typeface="Gaegu"/>
              </a:rPr>
              <a:t>Claparède</a:t>
            </a:r>
            <a:r>
              <a:rPr lang="el-GR" sz="2270" dirty="0">
                <a:solidFill>
                  <a:srgbClr val="010101"/>
                </a:solidFill>
                <a:latin typeface="Gaegu"/>
              </a:rPr>
              <a:t>-&gt; «Το παιχνίδι δουλειά του παιδιού»</a:t>
            </a:r>
            <a:endParaRPr lang="en-US" sz="2270" dirty="0">
              <a:solidFill>
                <a:srgbClr val="010101"/>
              </a:solidFill>
              <a:latin typeface="Gaegu"/>
            </a:endParaRPr>
          </a:p>
          <a:p>
            <a:pPr algn="ctr">
              <a:lnSpc>
                <a:spcPts val="3014"/>
              </a:lnSpc>
            </a:pPr>
            <a:r>
              <a:rPr lang="en-US" sz="2270" dirty="0">
                <a:solidFill>
                  <a:srgbClr val="010101"/>
                </a:solidFill>
                <a:latin typeface="Gaegu"/>
              </a:rPr>
              <a:t>Piaget</a:t>
            </a:r>
            <a:r>
              <a:rPr lang="el-GR" sz="2270" dirty="0">
                <a:solidFill>
                  <a:srgbClr val="010101"/>
                </a:solidFill>
                <a:latin typeface="Gaegu"/>
              </a:rPr>
              <a:t>-&gt; οικοδόμηση γνώσης μέσω ανακάλυψης</a:t>
            </a:r>
            <a:endParaRPr lang="en-US" sz="2270" dirty="0">
              <a:solidFill>
                <a:srgbClr val="010101"/>
              </a:solidFill>
              <a:latin typeface="Gaegu"/>
            </a:endParaRPr>
          </a:p>
          <a:p>
            <a:pPr algn="ctr">
              <a:lnSpc>
                <a:spcPts val="3014"/>
              </a:lnSpc>
            </a:pPr>
            <a:r>
              <a:rPr lang="en-US" sz="2270" dirty="0">
                <a:solidFill>
                  <a:srgbClr val="010101"/>
                </a:solidFill>
                <a:latin typeface="Gaegu"/>
              </a:rPr>
              <a:t>Vygotsky</a:t>
            </a:r>
            <a:r>
              <a:rPr lang="el-GR" sz="2270" dirty="0">
                <a:solidFill>
                  <a:srgbClr val="010101"/>
                </a:solidFill>
                <a:latin typeface="Gaegu"/>
              </a:rPr>
              <a:t>-&gt; κοινωνική δραστηριοποίηση, συναισθηματική εκτόνωση</a:t>
            </a:r>
            <a:endParaRPr lang="en-US" sz="2270" dirty="0">
              <a:solidFill>
                <a:srgbClr val="010101"/>
              </a:solidFill>
              <a:latin typeface="Gaegu"/>
            </a:endParaRPr>
          </a:p>
          <a:p>
            <a:pPr algn="ctr">
              <a:lnSpc>
                <a:spcPts val="2562"/>
              </a:lnSpc>
            </a:pPr>
            <a:endParaRPr lang="en-US" sz="2667" dirty="0">
              <a:solidFill>
                <a:srgbClr val="010101"/>
              </a:solidFill>
              <a:latin typeface="Gaegu"/>
            </a:endParaRPr>
          </a:p>
          <a:p>
            <a:pPr algn="ctr">
              <a:lnSpc>
                <a:spcPts val="2562"/>
              </a:lnSpc>
            </a:pPr>
            <a:endParaRPr lang="en-US" sz="2667" dirty="0">
              <a:solidFill>
                <a:srgbClr val="010101"/>
              </a:solidFill>
              <a:latin typeface="Gaegu"/>
            </a:endParaRPr>
          </a:p>
        </p:txBody>
      </p:sp>
      <p:sp>
        <p:nvSpPr>
          <p:cNvPr id="21" name="TextBox 21"/>
          <p:cNvSpPr txBox="1"/>
          <p:nvPr/>
        </p:nvSpPr>
        <p:spPr>
          <a:xfrm>
            <a:off x="1122563" y="5408821"/>
            <a:ext cx="4746099" cy="4411464"/>
          </a:xfrm>
          <a:prstGeom prst="rect">
            <a:avLst/>
          </a:prstGeom>
        </p:spPr>
        <p:txBody>
          <a:bodyPr lIns="0" tIns="0" rIns="0" bIns="0" rtlCol="0" anchor="t">
            <a:spAutoFit/>
          </a:bodyPr>
          <a:lstStyle/>
          <a:p>
            <a:pPr algn="ctr">
              <a:lnSpc>
                <a:spcPts val="2562"/>
              </a:lnSpc>
            </a:pPr>
            <a:r>
              <a:rPr lang="en-GB" sz="2200" dirty="0">
                <a:solidFill>
                  <a:srgbClr val="010101"/>
                </a:solidFill>
                <a:latin typeface="Gaegu" pitchFamily="2" charset="0"/>
                <a:ea typeface="Gaegu" pitchFamily="2" charset="0"/>
              </a:rPr>
              <a:t>Aimer lire: </a:t>
            </a:r>
            <a:r>
              <a:rPr lang="el-GR" sz="2200" dirty="0">
                <a:effectLst/>
                <a:latin typeface="Calibri" panose="020F0502020204030204" pitchFamily="34" charset="0"/>
                <a:ea typeface="Gaegu" pitchFamily="2" charset="0"/>
                <a:cs typeface="Times New Roman" panose="02020603050405020304" pitchFamily="18" charset="0"/>
              </a:rPr>
              <a:t>κοινωνικός </a:t>
            </a:r>
            <a:r>
              <a:rPr lang="el-GR" sz="2200" dirty="0" err="1">
                <a:effectLst/>
                <a:latin typeface="Calibri" panose="020F0502020204030204" pitchFamily="34" charset="0"/>
                <a:ea typeface="Gaegu" pitchFamily="2" charset="0"/>
                <a:cs typeface="Times New Roman" panose="02020603050405020304" pitchFamily="18" charset="0"/>
              </a:rPr>
              <a:t>εγγραμματισμός</a:t>
            </a:r>
            <a:endParaRPr lang="el-GR" sz="2200" dirty="0">
              <a:latin typeface="Calibri" panose="020F0502020204030204" pitchFamily="34" charset="0"/>
              <a:ea typeface="Gaegu" pitchFamily="2" charset="0"/>
              <a:cs typeface="Times New Roman" panose="02020603050405020304" pitchFamily="18" charset="0"/>
            </a:endParaRPr>
          </a:p>
          <a:p>
            <a:pPr algn="ctr">
              <a:lnSpc>
                <a:spcPts val="2562"/>
              </a:lnSpc>
            </a:pPr>
            <a:endParaRPr lang="en-US" sz="2200" dirty="0">
              <a:solidFill>
                <a:srgbClr val="010101"/>
              </a:solidFill>
              <a:latin typeface="Gaegu" pitchFamily="2" charset="0"/>
              <a:ea typeface="Gaegu" pitchFamily="2" charset="0"/>
            </a:endParaRPr>
          </a:p>
          <a:p>
            <a:pPr algn="ctr">
              <a:lnSpc>
                <a:spcPts val="2562"/>
              </a:lnSpc>
            </a:pPr>
            <a:r>
              <a:rPr lang="el-GR" sz="2267" dirty="0">
                <a:solidFill>
                  <a:srgbClr val="010101"/>
                </a:solidFill>
                <a:latin typeface="Gaegu"/>
              </a:rPr>
              <a:t>Α</a:t>
            </a:r>
            <a:r>
              <a:rPr lang="en-US" sz="2267" dirty="0">
                <a:solidFill>
                  <a:srgbClr val="010101"/>
                </a:solidFill>
                <a:latin typeface="Gaegu"/>
              </a:rPr>
              <a:t>να</a:t>
            </a:r>
            <a:r>
              <a:rPr lang="en-US" sz="2267" dirty="0" err="1">
                <a:solidFill>
                  <a:srgbClr val="010101"/>
                </a:solidFill>
                <a:latin typeface="Gaegu"/>
              </a:rPr>
              <a:t>γνωστική</a:t>
            </a:r>
            <a:r>
              <a:rPr lang="en-US" sz="2267" dirty="0">
                <a:solidFill>
                  <a:srgbClr val="010101"/>
                </a:solidFill>
                <a:latin typeface="Gaegu"/>
              </a:rPr>
              <a:t> εμψύχωση &amp; </a:t>
            </a:r>
            <a:r>
              <a:rPr lang="el-GR" sz="2267" dirty="0">
                <a:solidFill>
                  <a:srgbClr val="010101"/>
                </a:solidFill>
                <a:latin typeface="Gaegu"/>
              </a:rPr>
              <a:t>α</a:t>
            </a:r>
            <a:r>
              <a:rPr lang="en-US" sz="2267" dirty="0">
                <a:solidFill>
                  <a:srgbClr val="010101"/>
                </a:solidFill>
                <a:latin typeface="Gaegu"/>
              </a:rPr>
              <a:t>να</a:t>
            </a:r>
            <a:r>
              <a:rPr lang="en-US" sz="2267" dirty="0" err="1">
                <a:solidFill>
                  <a:srgbClr val="010101"/>
                </a:solidFill>
                <a:latin typeface="Gaegu"/>
              </a:rPr>
              <a:t>γνωστική</a:t>
            </a:r>
            <a:r>
              <a:rPr lang="en-US" sz="2267" dirty="0">
                <a:solidFill>
                  <a:srgbClr val="010101"/>
                </a:solidFill>
                <a:latin typeface="Gaegu"/>
              </a:rPr>
              <a:t> απόλαυση</a:t>
            </a:r>
          </a:p>
          <a:p>
            <a:pPr algn="ctr">
              <a:lnSpc>
                <a:spcPts val="3174"/>
              </a:lnSpc>
            </a:pPr>
            <a:endParaRPr lang="en-US" sz="2267" dirty="0">
              <a:solidFill>
                <a:srgbClr val="010101"/>
              </a:solidFill>
              <a:latin typeface="Gaegu"/>
            </a:endParaRPr>
          </a:p>
          <a:p>
            <a:pPr algn="ctr">
              <a:lnSpc>
                <a:spcPts val="2562"/>
              </a:lnSpc>
            </a:pPr>
            <a:r>
              <a:rPr lang="en-US" sz="2267" dirty="0">
                <a:solidFill>
                  <a:srgbClr val="010101"/>
                </a:solidFill>
                <a:latin typeface="Gaegu"/>
              </a:rPr>
              <a:t>Πα</a:t>
            </a:r>
            <a:r>
              <a:rPr lang="en-US" sz="2267" dirty="0" err="1">
                <a:solidFill>
                  <a:srgbClr val="010101"/>
                </a:solidFill>
                <a:latin typeface="Gaegu"/>
              </a:rPr>
              <a:t>ιγνιώδεις</a:t>
            </a:r>
            <a:r>
              <a:rPr lang="en-US" sz="2267" dirty="0">
                <a:solidFill>
                  <a:srgbClr val="010101"/>
                </a:solidFill>
                <a:latin typeface="Gaegu"/>
              </a:rPr>
              <a:t> </a:t>
            </a:r>
            <a:r>
              <a:rPr lang="el-GR" sz="2267" dirty="0">
                <a:solidFill>
                  <a:srgbClr val="010101"/>
                </a:solidFill>
                <a:latin typeface="Gaegu"/>
              </a:rPr>
              <a:t>αλληλεπιδραστικές </a:t>
            </a:r>
            <a:r>
              <a:rPr lang="en-US" sz="2267" dirty="0" err="1">
                <a:solidFill>
                  <a:srgbClr val="010101"/>
                </a:solidFill>
                <a:latin typeface="Gaegu"/>
              </a:rPr>
              <a:t>δρ</a:t>
            </a:r>
            <a:r>
              <a:rPr lang="en-US" sz="2267" dirty="0">
                <a:solidFill>
                  <a:srgbClr val="010101"/>
                </a:solidFill>
                <a:latin typeface="Gaegu"/>
              </a:rPr>
              <a:t>αστηριότητες</a:t>
            </a:r>
          </a:p>
          <a:p>
            <a:pPr algn="ctr">
              <a:lnSpc>
                <a:spcPts val="2562"/>
              </a:lnSpc>
            </a:pPr>
            <a:endParaRPr lang="en-US" sz="2267" dirty="0">
              <a:solidFill>
                <a:srgbClr val="010101"/>
              </a:solidFill>
              <a:latin typeface="Gaegu"/>
            </a:endParaRPr>
          </a:p>
          <a:p>
            <a:pPr algn="ctr">
              <a:lnSpc>
                <a:spcPts val="2562"/>
              </a:lnSpc>
            </a:pPr>
            <a:r>
              <a:rPr lang="en-US" sz="2267" dirty="0" err="1">
                <a:solidFill>
                  <a:srgbClr val="010101"/>
                </a:solidFill>
                <a:latin typeface="Gaegu"/>
              </a:rPr>
              <a:t>Δομή</a:t>
            </a:r>
            <a:r>
              <a:rPr lang="en-US" sz="2267" dirty="0">
                <a:solidFill>
                  <a:srgbClr val="010101"/>
                </a:solidFill>
                <a:latin typeface="Gaegu"/>
              </a:rPr>
              <a:t> </a:t>
            </a:r>
            <a:r>
              <a:rPr lang="en-US" sz="2267" dirty="0" err="1">
                <a:solidFill>
                  <a:srgbClr val="010101"/>
                </a:solidFill>
                <a:latin typeface="Gaegu"/>
              </a:rPr>
              <a:t>ολοκληρωμένου</a:t>
            </a:r>
            <a:r>
              <a:rPr lang="en-US" sz="2267" dirty="0">
                <a:solidFill>
                  <a:srgbClr val="010101"/>
                </a:solidFill>
                <a:latin typeface="Gaegu"/>
              </a:rPr>
              <a:t> π</a:t>
            </a:r>
            <a:r>
              <a:rPr lang="en-US" sz="2267" dirty="0" err="1">
                <a:solidFill>
                  <a:srgbClr val="010101"/>
                </a:solidFill>
                <a:latin typeface="Gaegu"/>
              </a:rPr>
              <a:t>ρογράμμ</a:t>
            </a:r>
            <a:r>
              <a:rPr lang="en-US" sz="2267" dirty="0">
                <a:solidFill>
                  <a:srgbClr val="010101"/>
                </a:solidFill>
                <a:latin typeface="Gaegu"/>
              </a:rPr>
              <a:t>ατος φιλαναγνωσίας</a:t>
            </a:r>
          </a:p>
          <a:p>
            <a:pPr algn="ctr">
              <a:lnSpc>
                <a:spcPts val="2562"/>
              </a:lnSpc>
            </a:pPr>
            <a:endParaRPr lang="en-US" sz="2267" dirty="0">
              <a:solidFill>
                <a:srgbClr val="010101"/>
              </a:solidFill>
              <a:latin typeface="Gaegu"/>
            </a:endParaRPr>
          </a:p>
          <a:p>
            <a:pPr algn="ctr">
              <a:lnSpc>
                <a:spcPts val="2562"/>
              </a:lnSpc>
            </a:pPr>
            <a:r>
              <a:rPr lang="en-US" sz="2267" dirty="0">
                <a:solidFill>
                  <a:srgbClr val="010101"/>
                </a:solidFill>
                <a:latin typeface="Gaegu"/>
              </a:rPr>
              <a:t>ΤΠΕ &amp; </a:t>
            </a:r>
            <a:r>
              <a:rPr lang="en-US" sz="2267" dirty="0" err="1">
                <a:solidFill>
                  <a:srgbClr val="010101"/>
                </a:solidFill>
                <a:latin typeface="Gaegu"/>
              </a:rPr>
              <a:t>φιλ</a:t>
            </a:r>
            <a:r>
              <a:rPr lang="en-US" sz="2267" dirty="0">
                <a:solidFill>
                  <a:srgbClr val="010101"/>
                </a:solidFill>
                <a:latin typeface="Gaegu"/>
              </a:rPr>
              <a:t>αναγνωσία</a:t>
            </a:r>
          </a:p>
          <a:p>
            <a:pPr algn="ctr">
              <a:lnSpc>
                <a:spcPts val="2562"/>
              </a:lnSpc>
            </a:pPr>
            <a:endParaRPr lang="en-US" sz="2267" dirty="0">
              <a:solidFill>
                <a:srgbClr val="010101"/>
              </a:solidFill>
              <a:latin typeface="Gaegu"/>
            </a:endParaRPr>
          </a:p>
        </p:txBody>
      </p:sp>
      <p:sp>
        <p:nvSpPr>
          <p:cNvPr id="22" name="TextBox 22"/>
          <p:cNvSpPr txBox="1"/>
          <p:nvPr/>
        </p:nvSpPr>
        <p:spPr>
          <a:xfrm>
            <a:off x="1066163" y="4910490"/>
            <a:ext cx="4858900" cy="330200"/>
          </a:xfrm>
          <a:prstGeom prst="rect">
            <a:avLst/>
          </a:prstGeom>
        </p:spPr>
        <p:txBody>
          <a:bodyPr lIns="0" tIns="0" rIns="0" bIns="0" rtlCol="0" anchor="t">
            <a:spAutoFit/>
          </a:bodyPr>
          <a:lstStyle/>
          <a:p>
            <a:pPr marL="0" lvl="0" indent="0" algn="ctr">
              <a:lnSpc>
                <a:spcPts val="2499"/>
              </a:lnSpc>
            </a:pPr>
            <a:r>
              <a:rPr lang="en-US" sz="2499">
                <a:solidFill>
                  <a:srgbClr val="0FDC2A"/>
                </a:solidFill>
                <a:latin typeface="Roboto"/>
              </a:rPr>
              <a:t>Φιλαναγνωσία</a:t>
            </a:r>
          </a:p>
        </p:txBody>
      </p:sp>
      <p:sp>
        <p:nvSpPr>
          <p:cNvPr id="23" name="TextBox 23"/>
          <p:cNvSpPr txBox="1"/>
          <p:nvPr/>
        </p:nvSpPr>
        <p:spPr>
          <a:xfrm>
            <a:off x="6581200" y="4891440"/>
            <a:ext cx="4858900" cy="330200"/>
          </a:xfrm>
          <a:prstGeom prst="rect">
            <a:avLst/>
          </a:prstGeom>
        </p:spPr>
        <p:txBody>
          <a:bodyPr lIns="0" tIns="0" rIns="0" bIns="0" rtlCol="0" anchor="t">
            <a:spAutoFit/>
          </a:bodyPr>
          <a:lstStyle/>
          <a:p>
            <a:pPr marL="0" lvl="0" indent="0" algn="ctr">
              <a:lnSpc>
                <a:spcPts val="2499"/>
              </a:lnSpc>
            </a:pPr>
            <a:r>
              <a:rPr lang="en-US" sz="2499">
                <a:solidFill>
                  <a:srgbClr val="38B6FF"/>
                </a:solidFill>
                <a:latin typeface="Roboto"/>
              </a:rPr>
              <a:t>Παιχνίδι</a:t>
            </a:r>
          </a:p>
        </p:txBody>
      </p:sp>
      <p:sp>
        <p:nvSpPr>
          <p:cNvPr id="24" name="TextBox 24"/>
          <p:cNvSpPr txBox="1"/>
          <p:nvPr/>
        </p:nvSpPr>
        <p:spPr>
          <a:xfrm>
            <a:off x="12152750" y="4910490"/>
            <a:ext cx="4858900" cy="330200"/>
          </a:xfrm>
          <a:prstGeom prst="rect">
            <a:avLst/>
          </a:prstGeom>
        </p:spPr>
        <p:txBody>
          <a:bodyPr lIns="0" tIns="0" rIns="0" bIns="0" rtlCol="0" anchor="t">
            <a:spAutoFit/>
          </a:bodyPr>
          <a:lstStyle/>
          <a:p>
            <a:pPr marL="0" lvl="0" indent="0" algn="ctr">
              <a:lnSpc>
                <a:spcPts val="2499"/>
              </a:lnSpc>
            </a:pPr>
            <a:r>
              <a:rPr lang="en-US" sz="2499">
                <a:solidFill>
                  <a:srgbClr val="FD6767"/>
                </a:solidFill>
                <a:latin typeface="Roboto"/>
              </a:rPr>
              <a:t>Θεατρικό παιχνίδι</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1648</Words>
  <Application>Microsoft Office PowerPoint</Application>
  <PresentationFormat>Προσαρμογή</PresentationFormat>
  <Paragraphs>312</Paragraphs>
  <Slides>24</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24</vt:i4>
      </vt:variant>
    </vt:vector>
  </HeadingPairs>
  <TitlesOfParts>
    <vt:vector size="34" baseType="lpstr">
      <vt:lpstr>Arimo Bold</vt:lpstr>
      <vt:lpstr>Roboto</vt:lpstr>
      <vt:lpstr>Arial</vt:lpstr>
      <vt:lpstr>Gochi Hand</vt:lpstr>
      <vt:lpstr>Gaegu</vt:lpstr>
      <vt:lpstr>AC Fat Italics</vt:lpstr>
      <vt:lpstr>AC Collage</vt:lpstr>
      <vt:lpstr>Calibri</vt:lpstr>
      <vt:lpstr>Gaegu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Brown Scrapbook Thesis Defense Presentation</dc:title>
  <dc:creator>ANNA KONDOLEON</dc:creator>
  <cp:lastModifiedBy>ΑΝΝΑ ΚΟΝΤΟΛΕΩΝ</cp:lastModifiedBy>
  <cp:revision>7</cp:revision>
  <dcterms:created xsi:type="dcterms:W3CDTF">2006-08-16T00:00:00Z</dcterms:created>
  <dcterms:modified xsi:type="dcterms:W3CDTF">2024-03-09T06:42:45Z</dcterms:modified>
  <dc:identifier>DAF-Y4fZFkQ</dc:identifier>
</cp:coreProperties>
</file>