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25"/>
  </p:notesMasterIdLst>
  <p:sldIdLst>
    <p:sldId id="1482" r:id="rId2"/>
    <p:sldId id="2013" r:id="rId3"/>
    <p:sldId id="2023" r:id="rId4"/>
    <p:sldId id="2021" r:id="rId5"/>
    <p:sldId id="2014" r:id="rId6"/>
    <p:sldId id="2020" r:id="rId7"/>
    <p:sldId id="2012" r:id="rId8"/>
    <p:sldId id="2024" r:id="rId9"/>
    <p:sldId id="2027" r:id="rId10"/>
    <p:sldId id="2028" r:id="rId11"/>
    <p:sldId id="2031" r:id="rId12"/>
    <p:sldId id="2032" r:id="rId13"/>
    <p:sldId id="2029" r:id="rId14"/>
    <p:sldId id="2033" r:id="rId15"/>
    <p:sldId id="2015" r:id="rId16"/>
    <p:sldId id="2034" r:id="rId17"/>
    <p:sldId id="2035" r:id="rId18"/>
    <p:sldId id="2038" r:id="rId19"/>
    <p:sldId id="2039" r:id="rId20"/>
    <p:sldId id="2041" r:id="rId21"/>
    <p:sldId id="2040" r:id="rId22"/>
    <p:sldId id="2042" r:id="rId23"/>
    <p:sldId id="2019" r:id="rId24"/>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CCAF"/>
    <a:srgbClr val="FFA54B"/>
    <a:srgbClr val="FFFFCC"/>
    <a:srgbClr val="931B1B"/>
    <a:srgbClr val="EDBE9B"/>
    <a:srgbClr val="ADDB7B"/>
    <a:srgbClr val="F4F694"/>
    <a:srgbClr val="FFAD5B"/>
    <a:srgbClr val="FF9933"/>
    <a:srgbClr val="FF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4746" autoAdjust="0"/>
  </p:normalViewPr>
  <p:slideViewPr>
    <p:cSldViewPr>
      <p:cViewPr varScale="1">
        <p:scale>
          <a:sx n="70" d="100"/>
          <a:sy n="70" d="100"/>
        </p:scale>
        <p:origin x="1229" y="43"/>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14</a:t>
            </a:fld>
            <a:endParaRPr lang="el-GR"/>
          </a:p>
        </p:txBody>
      </p:sp>
    </p:spTree>
    <p:extLst>
      <p:ext uri="{BB962C8B-B14F-4D97-AF65-F5344CB8AC3E}">
        <p14:creationId xmlns:p14="http://schemas.microsoft.com/office/powerpoint/2010/main" val="3118575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Τα </a:t>
            </a:r>
            <a:r>
              <a:rPr lang="el-GR" dirty="0" err="1"/>
              <a:t>αποτελεσματα</a:t>
            </a:r>
            <a:r>
              <a:rPr lang="el-GR" dirty="0"/>
              <a:t> της έρευνας όσον αφορά τα κύρια χαρακτηριστικά του ΕΥ μπορούμε να δούμε  ότι υπήρχε τεκμηρίωση</a:t>
            </a:r>
          </a:p>
          <a:p>
            <a:endParaRPr lang="el-GR" dirty="0"/>
          </a:p>
          <a:p>
            <a:r>
              <a:rPr lang="el-GR" dirty="0"/>
              <a:t>Το </a:t>
            </a:r>
            <a:r>
              <a:rPr lang="el-GR" dirty="0" err="1"/>
              <a:t>περιβαλλον</a:t>
            </a:r>
            <a:r>
              <a:rPr lang="el-GR" dirty="0"/>
              <a:t> </a:t>
            </a:r>
            <a:r>
              <a:rPr lang="el-GR" dirty="0" err="1"/>
              <a:t>μαθησης</a:t>
            </a:r>
            <a:r>
              <a:rPr lang="el-GR" dirty="0"/>
              <a:t> </a:t>
            </a:r>
            <a:r>
              <a:rPr lang="el-GR" dirty="0" err="1"/>
              <a:t>ηταν</a:t>
            </a:r>
            <a:r>
              <a:rPr lang="el-GR" dirty="0"/>
              <a:t> </a:t>
            </a:r>
            <a:r>
              <a:rPr lang="el-GR" dirty="0" err="1"/>
              <a:t>φιλικο</a:t>
            </a:r>
            <a:r>
              <a:rPr lang="el-GR" dirty="0"/>
              <a:t> </a:t>
            </a:r>
            <a:r>
              <a:rPr lang="el-GR" dirty="0" err="1"/>
              <a:t>καθως</a:t>
            </a:r>
            <a:r>
              <a:rPr lang="el-GR" dirty="0"/>
              <a:t> απευθυνόταν σε β </a:t>
            </a:r>
            <a:r>
              <a:rPr lang="el-GR" dirty="0" err="1"/>
              <a:t>ενικο</a:t>
            </a:r>
            <a:endParaRPr lang="el-GR" dirty="0"/>
          </a:p>
          <a:p>
            <a:endParaRPr lang="el-GR" dirty="0"/>
          </a:p>
          <a:p>
            <a:r>
              <a:rPr lang="el-GR" dirty="0"/>
              <a:t>Η πλοήγηση </a:t>
            </a:r>
            <a:r>
              <a:rPr lang="el-GR" dirty="0" err="1"/>
              <a:t>ηταν</a:t>
            </a:r>
            <a:r>
              <a:rPr lang="el-GR" dirty="0"/>
              <a:t> </a:t>
            </a:r>
            <a:r>
              <a:rPr lang="el-GR" dirty="0" err="1"/>
              <a:t>ευκολη</a:t>
            </a:r>
            <a:r>
              <a:rPr lang="el-GR" dirty="0"/>
              <a:t> </a:t>
            </a:r>
            <a:r>
              <a:rPr lang="el-GR" dirty="0" err="1"/>
              <a:t>καθως</a:t>
            </a:r>
            <a:r>
              <a:rPr lang="el-GR" dirty="0"/>
              <a:t> υπήρχαν </a:t>
            </a:r>
            <a:r>
              <a:rPr lang="el-GR" dirty="0" err="1"/>
              <a:t>ευχρηστα</a:t>
            </a:r>
            <a:r>
              <a:rPr lang="el-GR" dirty="0"/>
              <a:t> κουμπιά</a:t>
            </a:r>
          </a:p>
          <a:p>
            <a:endParaRPr lang="el-GR" dirty="0"/>
          </a:p>
          <a:p>
            <a:r>
              <a:rPr lang="el-GR" dirty="0" err="1"/>
              <a:t>Τελος</a:t>
            </a:r>
            <a:r>
              <a:rPr lang="el-GR" dirty="0"/>
              <a:t> </a:t>
            </a:r>
            <a:r>
              <a:rPr lang="el-GR" dirty="0" err="1"/>
              <a:t>παροτι</a:t>
            </a:r>
            <a:r>
              <a:rPr lang="el-GR" dirty="0"/>
              <a:t> </a:t>
            </a:r>
            <a:r>
              <a:rPr lang="el-GR" dirty="0" err="1"/>
              <a:t>υπηρχε</a:t>
            </a:r>
            <a:r>
              <a:rPr lang="el-GR" dirty="0"/>
              <a:t> </a:t>
            </a:r>
            <a:r>
              <a:rPr lang="el-GR" dirty="0" err="1"/>
              <a:t>υποστηριξη</a:t>
            </a:r>
            <a:r>
              <a:rPr lang="el-GR" dirty="0"/>
              <a:t> καλό θα ήταν να βελτιωθούν τα επεξηγηματικά σχόλια</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17</a:t>
            </a:fld>
            <a:endParaRPr lang="el-GR"/>
          </a:p>
        </p:txBody>
      </p:sp>
    </p:spTree>
    <p:extLst>
      <p:ext uri="{BB962C8B-B14F-4D97-AF65-F5344CB8AC3E}">
        <p14:creationId xmlns:p14="http://schemas.microsoft.com/office/powerpoint/2010/main" val="2362334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-Επιπλέον στα κύρια χαρακτηριστικά συγκαταλέγεται η αλληλεπίδραση των </a:t>
            </a:r>
            <a:r>
              <a:rPr lang="el-GR" dirty="0" err="1"/>
              <a:t>εκπαιδευομενων</a:t>
            </a:r>
            <a:r>
              <a:rPr lang="el-GR" dirty="0"/>
              <a:t> </a:t>
            </a:r>
            <a:r>
              <a:rPr lang="el-GR" dirty="0" err="1"/>
              <a:t>μεσω</a:t>
            </a:r>
            <a:endParaRPr lang="el-GR" dirty="0"/>
          </a:p>
          <a:p>
            <a:r>
              <a:rPr lang="el-GR" dirty="0"/>
              <a:t>-Υπάρχουν </a:t>
            </a:r>
            <a:r>
              <a:rPr lang="el-GR" dirty="0" err="1"/>
              <a:t>μηχανισμοι</a:t>
            </a:r>
            <a:r>
              <a:rPr lang="el-GR" dirty="0"/>
              <a:t> </a:t>
            </a:r>
            <a:r>
              <a:rPr lang="el-GR" dirty="0" err="1"/>
              <a:t>αυτοαξιολογησης</a:t>
            </a:r>
            <a:r>
              <a:rPr lang="el-GR" dirty="0"/>
              <a:t> και </a:t>
            </a:r>
            <a:r>
              <a:rPr lang="el-GR" dirty="0" err="1"/>
              <a:t>δραστηριοτητες</a:t>
            </a:r>
            <a:r>
              <a:rPr lang="el-GR" dirty="0"/>
              <a:t> που </a:t>
            </a:r>
            <a:r>
              <a:rPr lang="el-GR" dirty="0" err="1"/>
              <a:t>προωθουν</a:t>
            </a:r>
            <a:r>
              <a:rPr lang="el-GR" dirty="0"/>
              <a:t> την </a:t>
            </a:r>
            <a:r>
              <a:rPr lang="el-GR" dirty="0" err="1"/>
              <a:t>αναπτυξη</a:t>
            </a:r>
            <a:r>
              <a:rPr lang="el-GR" dirty="0"/>
              <a:t> </a:t>
            </a:r>
            <a:r>
              <a:rPr lang="el-GR" dirty="0" err="1"/>
              <a:t>κριτικης</a:t>
            </a:r>
            <a:r>
              <a:rPr lang="el-GR" dirty="0"/>
              <a:t> </a:t>
            </a:r>
            <a:r>
              <a:rPr lang="el-GR" dirty="0" err="1"/>
              <a:t>σκεψης</a:t>
            </a:r>
            <a:endParaRPr lang="el-GR" dirty="0"/>
          </a:p>
          <a:p>
            <a:r>
              <a:rPr lang="el-GR" dirty="0"/>
              <a:t>-Σε κάθε ΔΕ είναι </a:t>
            </a:r>
            <a:r>
              <a:rPr lang="el-GR" dirty="0" err="1"/>
              <a:t>σαφως</a:t>
            </a:r>
            <a:r>
              <a:rPr lang="el-GR" dirty="0"/>
              <a:t> </a:t>
            </a:r>
            <a:r>
              <a:rPr lang="el-GR" dirty="0" err="1"/>
              <a:t>ορισμενοι</a:t>
            </a:r>
            <a:r>
              <a:rPr lang="el-GR" dirty="0"/>
              <a:t> οι </a:t>
            </a:r>
            <a:r>
              <a:rPr lang="el-GR" dirty="0" err="1"/>
              <a:t>στοχοι</a:t>
            </a:r>
            <a:r>
              <a:rPr lang="el-GR" dirty="0"/>
              <a:t> της</a:t>
            </a:r>
          </a:p>
          <a:p>
            <a:r>
              <a:rPr lang="el-GR" dirty="0"/>
              <a:t>-Οι </a:t>
            </a:r>
            <a:r>
              <a:rPr lang="el-GR" dirty="0" err="1"/>
              <a:t>Αρχες</a:t>
            </a:r>
            <a:r>
              <a:rPr lang="el-GR" dirty="0"/>
              <a:t> </a:t>
            </a:r>
            <a:r>
              <a:rPr lang="el-GR" dirty="0" err="1"/>
              <a:t>Γνωστ</a:t>
            </a:r>
            <a:r>
              <a:rPr lang="el-GR" dirty="0"/>
              <a:t> </a:t>
            </a:r>
            <a:r>
              <a:rPr lang="el-GR" dirty="0" err="1"/>
              <a:t>Θεωριας</a:t>
            </a:r>
            <a:r>
              <a:rPr lang="el-GR" dirty="0"/>
              <a:t> </a:t>
            </a:r>
            <a:r>
              <a:rPr lang="el-GR" dirty="0" err="1"/>
              <a:t>Πολυμεσ</a:t>
            </a:r>
            <a:r>
              <a:rPr lang="el-GR" dirty="0"/>
              <a:t> </a:t>
            </a:r>
            <a:r>
              <a:rPr lang="el-GR" dirty="0" err="1"/>
              <a:t>Μαθησης</a:t>
            </a:r>
            <a:r>
              <a:rPr lang="el-GR" dirty="0"/>
              <a:t> </a:t>
            </a:r>
            <a:r>
              <a:rPr lang="el-GR" dirty="0" err="1"/>
              <a:t>εφαρμοζονται</a:t>
            </a:r>
            <a:r>
              <a:rPr lang="el-GR" dirty="0"/>
              <a:t> κατά το </a:t>
            </a:r>
            <a:r>
              <a:rPr lang="el-GR" dirty="0" err="1"/>
              <a:t>συνολο</a:t>
            </a:r>
            <a:r>
              <a:rPr lang="el-GR" dirty="0"/>
              <a:t> τους στο ΕΥ. </a:t>
            </a:r>
            <a:r>
              <a:rPr lang="el-GR" dirty="0" err="1"/>
              <a:t>Παρολα</a:t>
            </a:r>
            <a:r>
              <a:rPr lang="el-GR" dirty="0"/>
              <a:t> αυτά οι </a:t>
            </a:r>
            <a:r>
              <a:rPr lang="el-GR" dirty="0" err="1"/>
              <a:t>ειδικη</a:t>
            </a:r>
            <a:r>
              <a:rPr lang="el-GR" dirty="0"/>
              <a:t> της </a:t>
            </a:r>
            <a:r>
              <a:rPr lang="el-GR" dirty="0" err="1"/>
              <a:t>Εξαε</a:t>
            </a:r>
            <a:r>
              <a:rPr lang="el-GR" dirty="0"/>
              <a:t> </a:t>
            </a:r>
            <a:r>
              <a:rPr lang="el-GR" dirty="0" err="1"/>
              <a:t>προτειναν</a:t>
            </a:r>
            <a:r>
              <a:rPr lang="el-GR" dirty="0"/>
              <a:t> να </a:t>
            </a:r>
            <a:r>
              <a:rPr lang="el-GR" dirty="0" err="1"/>
              <a:t>προστεθουν</a:t>
            </a:r>
            <a:r>
              <a:rPr lang="el-GR" dirty="0"/>
              <a:t> </a:t>
            </a:r>
            <a:r>
              <a:rPr lang="el-GR" dirty="0" err="1"/>
              <a:t>εισαγωγικα</a:t>
            </a:r>
            <a:r>
              <a:rPr lang="el-GR" dirty="0"/>
              <a:t> </a:t>
            </a:r>
            <a:r>
              <a:rPr lang="el-GR" dirty="0" err="1"/>
              <a:t>βιντεο</a:t>
            </a:r>
            <a:r>
              <a:rPr lang="el-GR" dirty="0"/>
              <a:t> σε κάθε ΔΕ</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18</a:t>
            </a:fld>
            <a:endParaRPr lang="el-GR"/>
          </a:p>
        </p:txBody>
      </p:sp>
    </p:spTree>
    <p:extLst>
      <p:ext uri="{BB962C8B-B14F-4D97-AF65-F5344CB8AC3E}">
        <p14:creationId xmlns:p14="http://schemas.microsoft.com/office/powerpoint/2010/main" val="36521781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  Ως δυνατά σημεία χαρακτήρισαν την σαφήνεια και την οργάνωση του περιεχομένου</a:t>
            </a:r>
          </a:p>
          <a:p>
            <a:pPr marL="171450" indent="-171450">
              <a:buFontTx/>
              <a:buChar char="-"/>
            </a:pPr>
            <a:r>
              <a:rPr lang="el-GR" dirty="0"/>
              <a:t>Τις δραστηριότητες που εφάρμοζαν τις αποκτηθείσες γνώσεις</a:t>
            </a:r>
          </a:p>
          <a:p>
            <a:pPr marL="171450" indent="-171450">
              <a:buFontTx/>
              <a:buChar char="-"/>
            </a:pPr>
            <a:r>
              <a:rPr lang="el-GR" dirty="0"/>
              <a:t>Η συνολική εικόνα του ΕΥ ότι </a:t>
            </a:r>
            <a:r>
              <a:rPr lang="el-GR" dirty="0" err="1"/>
              <a:t>ηταν</a:t>
            </a:r>
            <a:r>
              <a:rPr lang="el-GR" dirty="0"/>
              <a:t> φιλικό προς τον χρήστη</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19</a:t>
            </a:fld>
            <a:endParaRPr lang="el-GR"/>
          </a:p>
        </p:txBody>
      </p:sp>
    </p:spTree>
    <p:extLst>
      <p:ext uri="{BB962C8B-B14F-4D97-AF65-F5344CB8AC3E}">
        <p14:creationId xmlns:p14="http://schemas.microsoft.com/office/powerpoint/2010/main" val="9938912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20</a:t>
            </a:fld>
            <a:endParaRPr lang="el-GR"/>
          </a:p>
        </p:txBody>
      </p:sp>
    </p:spTree>
    <p:extLst>
      <p:ext uri="{BB962C8B-B14F-4D97-AF65-F5344CB8AC3E}">
        <p14:creationId xmlns:p14="http://schemas.microsoft.com/office/powerpoint/2010/main" val="34783950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Το ΕΥ υπακούει με τις αρχές της Πολυμεσικής μάθησης καθώς:</a:t>
            </a:r>
          </a:p>
          <a:p>
            <a:pPr marL="171450" indent="-171450">
              <a:buFontTx/>
              <a:buChar char="-"/>
            </a:pPr>
            <a:r>
              <a:rPr lang="el-GR" dirty="0"/>
              <a:t>Γίνεται χρήση β </a:t>
            </a:r>
            <a:r>
              <a:rPr lang="el-GR" dirty="0" err="1"/>
              <a:t>ενικου</a:t>
            </a:r>
            <a:r>
              <a:rPr lang="el-GR" dirty="0"/>
              <a:t> και διαφόρων πολυμέσων όπως </a:t>
            </a:r>
            <a:r>
              <a:rPr lang="el-GR" dirty="0" err="1"/>
              <a:t>εικονα</a:t>
            </a:r>
            <a:r>
              <a:rPr lang="el-GR" dirty="0"/>
              <a:t>, κείμενο, βίντεο</a:t>
            </a:r>
          </a:p>
          <a:p>
            <a:pPr marL="171450" indent="-171450">
              <a:buFontTx/>
              <a:buChar char="-"/>
            </a:pPr>
            <a:r>
              <a:rPr lang="el-GR" dirty="0"/>
              <a:t>Χρησιμοποιείται </a:t>
            </a:r>
            <a:r>
              <a:rPr lang="en-US" dirty="0"/>
              <a:t>avatar </a:t>
            </a:r>
            <a:r>
              <a:rPr lang="el-GR" dirty="0"/>
              <a:t>και </a:t>
            </a:r>
            <a:r>
              <a:rPr lang="el-GR" dirty="0" err="1"/>
              <a:t>αφηγηση</a:t>
            </a:r>
            <a:endParaRPr lang="el-GR" dirty="0"/>
          </a:p>
          <a:p>
            <a:pPr marL="171450" indent="-171450">
              <a:buFontTx/>
              <a:buChar char="-"/>
            </a:pPr>
            <a:r>
              <a:rPr lang="el-GR" dirty="0"/>
              <a:t>Ως βελτίωση κρίθηκε ο περιορισμός της έκτασης κάποιων κειμένων καθώς ήταν μεγάλα.</a:t>
            </a:r>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21</a:t>
            </a:fld>
            <a:endParaRPr lang="el-GR"/>
          </a:p>
        </p:txBody>
      </p:sp>
    </p:spTree>
    <p:extLst>
      <p:ext uri="{BB962C8B-B14F-4D97-AF65-F5344CB8AC3E}">
        <p14:creationId xmlns:p14="http://schemas.microsoft.com/office/powerpoint/2010/main" val="3113029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Κλείνοντας τα συμπεράσματα αξίζει να σημειωθούν οι εξής περιορισμοί:</a:t>
            </a:r>
            <a:br>
              <a:rPr lang="el-GR" dirty="0"/>
            </a:br>
            <a:r>
              <a:rPr lang="el-GR" dirty="0"/>
              <a:t>- μικρό μέγεθος δείγματος</a:t>
            </a:r>
          </a:p>
          <a:p>
            <a:pPr marL="171450" indent="-171450">
              <a:buFontTx/>
              <a:buChar char="-"/>
            </a:pPr>
            <a:r>
              <a:rPr lang="el-GR" dirty="0"/>
              <a:t>Το ΕΥ δεν παραδόθηκε σε μαθητές</a:t>
            </a:r>
          </a:p>
          <a:p>
            <a:pPr marL="171450" indent="-171450">
              <a:buFontTx/>
              <a:buChar char="-"/>
            </a:pPr>
            <a:endParaRPr lang="el-GR" dirty="0"/>
          </a:p>
          <a:p>
            <a:pPr marL="0" indent="0">
              <a:buFontTx/>
              <a:buNone/>
            </a:pPr>
            <a:r>
              <a:rPr lang="el-GR" dirty="0"/>
              <a:t>Οι </a:t>
            </a:r>
            <a:r>
              <a:rPr lang="el-GR" dirty="0" err="1"/>
              <a:t>περιορισμοι</a:t>
            </a:r>
            <a:r>
              <a:rPr lang="el-GR" dirty="0"/>
              <a:t> </a:t>
            </a:r>
            <a:r>
              <a:rPr lang="el-GR" dirty="0" err="1"/>
              <a:t>αυτοι</a:t>
            </a:r>
            <a:r>
              <a:rPr lang="el-GR" dirty="0"/>
              <a:t> δεν αποτέλεσαν εμπόδιο στην συλλογή ουσιαστικών δεδομένων. </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22</a:t>
            </a:fld>
            <a:endParaRPr lang="el-GR"/>
          </a:p>
        </p:txBody>
      </p:sp>
    </p:spTree>
    <p:extLst>
      <p:ext uri="{BB962C8B-B14F-4D97-AF65-F5344CB8AC3E}">
        <p14:creationId xmlns:p14="http://schemas.microsoft.com/office/powerpoint/2010/main" val="159961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 Αρχικά θα ήθελα να σας ευχαριστήσω</a:t>
            </a:r>
            <a:r>
              <a:rPr lang="en-GB" dirty="0"/>
              <a:t> </a:t>
            </a:r>
            <a:r>
              <a:rPr lang="el-GR" dirty="0"/>
              <a:t>που βρίσκομαι </a:t>
            </a:r>
            <a:r>
              <a:rPr lang="el-GR" dirty="0" err="1"/>
              <a:t>ενόπιον</a:t>
            </a:r>
            <a:r>
              <a:rPr lang="el-GR" dirty="0"/>
              <a:t> σας και μου δίνεται η ευκαιρία να σας παρουσιάσω την διπλωματική μου.</a:t>
            </a:r>
          </a:p>
          <a:p>
            <a:pPr marL="171450" indent="-171450">
              <a:buFontTx/>
              <a:buChar char="-"/>
            </a:pPr>
            <a:r>
              <a:rPr lang="el-GR" dirty="0"/>
              <a:t>Θα </a:t>
            </a:r>
            <a:r>
              <a:rPr lang="el-GR" dirty="0" err="1"/>
              <a:t>ηθελα</a:t>
            </a:r>
            <a:r>
              <a:rPr lang="el-GR" dirty="0"/>
              <a:t> να ευχαριστήσω τον </a:t>
            </a:r>
            <a:r>
              <a:rPr lang="el-GR" dirty="0" err="1"/>
              <a:t>κ.Αναστασιαδη</a:t>
            </a:r>
            <a:endParaRPr lang="el-GR" dirty="0"/>
          </a:p>
          <a:p>
            <a:pPr marL="171450" indent="-171450">
              <a:buFontTx/>
              <a:buChar char="-"/>
            </a:pPr>
            <a:r>
              <a:rPr lang="el-GR" dirty="0" err="1"/>
              <a:t>Αδιαμφισβητητα</a:t>
            </a:r>
            <a:r>
              <a:rPr lang="el-GR" dirty="0"/>
              <a:t> θα </a:t>
            </a:r>
            <a:r>
              <a:rPr lang="el-GR" dirty="0" err="1"/>
              <a:t>πρεπει</a:t>
            </a:r>
            <a:r>
              <a:rPr lang="el-GR" dirty="0"/>
              <a:t> να </a:t>
            </a:r>
            <a:r>
              <a:rPr lang="el-GR" dirty="0" err="1"/>
              <a:t>ευχαριστησω</a:t>
            </a:r>
            <a:r>
              <a:rPr lang="el-GR" dirty="0"/>
              <a:t> τον … που χάρη στην συνεργασία μας κατάφερα να φέρω εις πέρας την εργασία μου</a:t>
            </a:r>
          </a:p>
          <a:p>
            <a:r>
              <a:rPr lang="el-GR" dirty="0"/>
              <a:t>Προχωρώντας θα ήθελα να ευχαριστήσω  </a:t>
            </a:r>
            <a:r>
              <a:rPr lang="el-GR" dirty="0" err="1"/>
              <a:t>καθολη</a:t>
            </a:r>
            <a:r>
              <a:rPr lang="el-GR" dirty="0"/>
              <a:t> την διάρκεια των σπουδών </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2</a:t>
            </a:fld>
            <a:endParaRPr lang="el-GR"/>
          </a:p>
        </p:txBody>
      </p:sp>
    </p:spTree>
    <p:extLst>
      <p:ext uri="{BB962C8B-B14F-4D97-AF65-F5344CB8AC3E}">
        <p14:creationId xmlns:p14="http://schemas.microsoft.com/office/powerpoint/2010/main" val="284166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Η διπλωματική αυτή συμβάλει στον ευρύτερο εκπαιδευτικό τομέα της τεχνολογίας σχετικά με την ασφάλεια στο διαδίκτυο</a:t>
            </a:r>
          </a:p>
          <a:p>
            <a:endParaRPr lang="el-GR" dirty="0"/>
          </a:p>
          <a:p>
            <a:r>
              <a:rPr lang="el-GR" dirty="0"/>
              <a:t>Επιπλέον οι γνώσεις των μαθητών ενισχύονται σχετικά με τους </a:t>
            </a:r>
            <a:r>
              <a:rPr lang="el-GR" dirty="0" err="1"/>
              <a:t>κινδυνους</a:t>
            </a:r>
            <a:r>
              <a:rPr lang="el-GR" dirty="0"/>
              <a:t> που </a:t>
            </a:r>
            <a:r>
              <a:rPr lang="el-GR" dirty="0" err="1"/>
              <a:t>εγκυμονει</a:t>
            </a:r>
            <a:r>
              <a:rPr lang="el-GR" dirty="0"/>
              <a:t> το </a:t>
            </a:r>
            <a:r>
              <a:rPr lang="el-GR" dirty="0" err="1"/>
              <a:t>διαδικτυο</a:t>
            </a:r>
            <a:r>
              <a:rPr lang="el-GR" dirty="0"/>
              <a:t> αλλά και τρόπους αντιμετώπισης τους</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4</a:t>
            </a:fld>
            <a:endParaRPr lang="el-GR"/>
          </a:p>
        </p:txBody>
      </p:sp>
    </p:spTree>
    <p:extLst>
      <p:ext uri="{BB962C8B-B14F-4D97-AF65-F5344CB8AC3E}">
        <p14:creationId xmlns:p14="http://schemas.microsoft.com/office/powerpoint/2010/main" val="2159072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Τα 2 ερευνητικά ερωτήματα που καλείται να απαντήσει η διπλωματική αυτή είναι εάν το ΕΥ </a:t>
            </a:r>
            <a:r>
              <a:rPr lang="el-GR" dirty="0" err="1"/>
              <a:t>σχεδιαστηκε</a:t>
            </a:r>
            <a:r>
              <a:rPr lang="el-GR" dirty="0"/>
              <a:t> </a:t>
            </a:r>
            <a:r>
              <a:rPr lang="el-GR" dirty="0" err="1"/>
              <a:t>συμφωνα</a:t>
            </a:r>
            <a:r>
              <a:rPr lang="el-GR" dirty="0"/>
              <a:t> με τις </a:t>
            </a:r>
            <a:r>
              <a:rPr lang="el-GR" dirty="0" err="1"/>
              <a:t>αρχες</a:t>
            </a:r>
            <a:r>
              <a:rPr lang="el-GR" dirty="0"/>
              <a:t> &amp; τη </a:t>
            </a:r>
            <a:r>
              <a:rPr lang="el-GR" dirty="0" err="1"/>
              <a:t>μεθοδολογια</a:t>
            </a:r>
            <a:r>
              <a:rPr lang="el-GR" dirty="0"/>
              <a:t> της </a:t>
            </a:r>
            <a:r>
              <a:rPr lang="el-GR" dirty="0" err="1"/>
              <a:t>εξαε</a:t>
            </a:r>
            <a:endParaRPr lang="el-GR" dirty="0"/>
          </a:p>
          <a:p>
            <a:r>
              <a:rPr lang="el-GR" dirty="0"/>
              <a:t>Και εάν το ΕΥ συμφωνεί με τις </a:t>
            </a:r>
            <a:r>
              <a:rPr lang="el-GR" dirty="0" err="1"/>
              <a:t>αρχες</a:t>
            </a:r>
            <a:r>
              <a:rPr lang="el-GR" dirty="0"/>
              <a:t> της </a:t>
            </a:r>
            <a:r>
              <a:rPr lang="el-GR" dirty="0" err="1"/>
              <a:t>πολυμεσικης</a:t>
            </a:r>
            <a:r>
              <a:rPr lang="el-GR" dirty="0"/>
              <a:t> </a:t>
            </a:r>
            <a:r>
              <a:rPr lang="el-GR" dirty="0" err="1"/>
              <a:t>μαθησης</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5</a:t>
            </a:fld>
            <a:endParaRPr lang="el-GR"/>
          </a:p>
        </p:txBody>
      </p:sp>
    </p:spTree>
    <p:extLst>
      <p:ext uri="{BB962C8B-B14F-4D97-AF65-F5344CB8AC3E}">
        <p14:creationId xmlns:p14="http://schemas.microsoft.com/office/powerpoint/2010/main" val="2028830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Η δομή της εργασίας χωρίζεται στο Θεωρητικό..</a:t>
            </a:r>
          </a:p>
          <a:p>
            <a:endParaRPr lang="el-GR" dirty="0"/>
          </a:p>
          <a:p>
            <a:r>
              <a:rPr lang="el-GR" dirty="0"/>
              <a:t>Στο </a:t>
            </a:r>
            <a:r>
              <a:rPr lang="el-GR" dirty="0" err="1"/>
              <a:t>θεωρητικο</a:t>
            </a:r>
            <a:r>
              <a:rPr lang="el-GR" dirty="0"/>
              <a:t> </a:t>
            </a:r>
            <a:r>
              <a:rPr lang="el-GR" dirty="0" err="1"/>
              <a:t>πλαισιο</a:t>
            </a:r>
            <a:r>
              <a:rPr lang="el-GR" dirty="0"/>
              <a:t> </a:t>
            </a:r>
            <a:r>
              <a:rPr lang="el-GR" dirty="0" err="1"/>
              <a:t>αναλυεται</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6</a:t>
            </a:fld>
            <a:endParaRPr lang="el-GR"/>
          </a:p>
        </p:txBody>
      </p:sp>
    </p:spTree>
    <p:extLst>
      <p:ext uri="{BB962C8B-B14F-4D97-AF65-F5344CB8AC3E}">
        <p14:creationId xmlns:p14="http://schemas.microsoft.com/office/powerpoint/2010/main" val="144630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8</a:t>
            </a:fld>
            <a:endParaRPr lang="el-GR"/>
          </a:p>
        </p:txBody>
      </p:sp>
    </p:spTree>
    <p:extLst>
      <p:ext uri="{BB962C8B-B14F-4D97-AF65-F5344CB8AC3E}">
        <p14:creationId xmlns:p14="http://schemas.microsoft.com/office/powerpoint/2010/main" val="3136725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10</a:t>
            </a:fld>
            <a:endParaRPr lang="el-GR"/>
          </a:p>
        </p:txBody>
      </p:sp>
    </p:spTree>
    <p:extLst>
      <p:ext uri="{BB962C8B-B14F-4D97-AF65-F5344CB8AC3E}">
        <p14:creationId xmlns:p14="http://schemas.microsoft.com/office/powerpoint/2010/main" val="3221579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ACDB6-3C13-C7F1-CF45-1513F32139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19A339-0DDE-A5B1-8F46-A96D62DEDF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8F3146-B1D1-486A-9FF3-18211F167BC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3131B57-BBBF-F0AD-8580-74DD1FFC12B1}"/>
              </a:ext>
            </a:extLst>
          </p:cNvPr>
          <p:cNvSpPr>
            <a:spLocks noGrp="1"/>
          </p:cNvSpPr>
          <p:nvPr>
            <p:ph type="sldNum" sz="quarter" idx="5"/>
          </p:nvPr>
        </p:nvSpPr>
        <p:spPr/>
        <p:txBody>
          <a:bodyPr/>
          <a:lstStyle/>
          <a:p>
            <a:pPr>
              <a:defRPr/>
            </a:pPr>
            <a:fld id="{08568C96-3D9B-4CEA-82D6-5318AA7F4D69}" type="slidenum">
              <a:rPr lang="el-GR" smtClean="0"/>
              <a:pPr>
                <a:defRPr/>
              </a:pPr>
              <a:t>11</a:t>
            </a:fld>
            <a:endParaRPr lang="el-GR"/>
          </a:p>
        </p:txBody>
      </p:sp>
    </p:spTree>
    <p:extLst>
      <p:ext uri="{BB962C8B-B14F-4D97-AF65-F5344CB8AC3E}">
        <p14:creationId xmlns:p14="http://schemas.microsoft.com/office/powerpoint/2010/main" val="756509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800" kern="100" dirty="0">
                <a:effectLst/>
                <a:latin typeface="Times New Roman" panose="02020603050405020304" pitchFamily="18" charset="0"/>
                <a:ea typeface="Calibri" panose="020F0502020204030204" pitchFamily="34" charset="0"/>
              </a:rPr>
              <a:t>1</a:t>
            </a:r>
            <a:r>
              <a:rPr lang="el-GR" sz="1800" kern="100" baseline="30000" dirty="0">
                <a:effectLst/>
                <a:latin typeface="Times New Roman" panose="02020603050405020304" pitchFamily="18" charset="0"/>
                <a:ea typeface="Calibri" panose="020F0502020204030204" pitchFamily="34" charset="0"/>
              </a:rPr>
              <a:t>η</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ομαδα</a:t>
            </a:r>
            <a:r>
              <a:rPr lang="el-GR" sz="1800" kern="100" dirty="0">
                <a:effectLst/>
                <a:latin typeface="Times New Roman" panose="02020603050405020304" pitchFamily="18" charset="0"/>
                <a:ea typeface="Calibri" panose="020F0502020204030204" pitchFamily="34" charset="0"/>
              </a:rPr>
              <a:t> : μείωση του εξωγενούς γνωστικού φορτίου – πως </a:t>
            </a:r>
            <a:r>
              <a:rPr lang="el-GR" sz="1800" kern="100" dirty="0" err="1">
                <a:effectLst/>
                <a:latin typeface="Times New Roman" panose="02020603050405020304" pitchFamily="18" charset="0"/>
                <a:ea typeface="Calibri" panose="020F0502020204030204" pitchFamily="34" charset="0"/>
              </a:rPr>
              <a:t>επεξεργαζομαστε</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ασχετες</a:t>
            </a:r>
            <a:r>
              <a:rPr lang="el-GR" sz="1800" kern="100" dirty="0">
                <a:effectLst/>
                <a:latin typeface="Times New Roman" panose="02020603050405020304" pitchFamily="18" charset="0"/>
                <a:ea typeface="Calibri" panose="020F0502020204030204" pitchFamily="34" charset="0"/>
              </a:rPr>
              <a:t>/</a:t>
            </a:r>
            <a:r>
              <a:rPr lang="el-GR" sz="1800" kern="100" dirty="0" err="1">
                <a:effectLst/>
                <a:latin typeface="Times New Roman" panose="02020603050405020304" pitchFamily="18" charset="0"/>
                <a:ea typeface="Calibri" panose="020F0502020204030204" pitchFamily="34" charset="0"/>
              </a:rPr>
              <a:t>αγνωστες</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πληροφοριες</a:t>
            </a:r>
            <a:endParaRPr lang="el-GR" sz="1800" kern="100" dirty="0">
              <a:effectLst/>
              <a:latin typeface="Times New Roman" panose="02020603050405020304" pitchFamily="18" charset="0"/>
              <a:ea typeface="Calibri" panose="020F0502020204030204" pitchFamily="34" charset="0"/>
            </a:endParaRPr>
          </a:p>
          <a:p>
            <a:r>
              <a:rPr lang="el-GR" sz="1800" kern="100" dirty="0">
                <a:effectLst/>
                <a:latin typeface="Times New Roman" panose="02020603050405020304" pitchFamily="18" charset="0"/>
                <a:ea typeface="Calibri" panose="020F0502020204030204" pitchFamily="34" charset="0"/>
              </a:rPr>
              <a:t>2</a:t>
            </a:r>
            <a:r>
              <a:rPr lang="el-GR" sz="1800" kern="100" baseline="30000" dirty="0">
                <a:effectLst/>
                <a:latin typeface="Times New Roman" panose="02020603050405020304" pitchFamily="18" charset="0"/>
                <a:ea typeface="Calibri" panose="020F0502020204030204" pitchFamily="34" charset="0"/>
              </a:rPr>
              <a:t>η</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ομαδα</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βασικη</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γνωστικη</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επεξεργασια</a:t>
            </a:r>
            <a:r>
              <a:rPr lang="el-GR" sz="1800" kern="100" dirty="0">
                <a:effectLst/>
                <a:latin typeface="Times New Roman" panose="02020603050405020304" pitchFamily="18" charset="0"/>
                <a:ea typeface="Calibri" panose="020F0502020204030204" pitchFamily="34" charset="0"/>
              </a:rPr>
              <a:t> – </a:t>
            </a:r>
            <a:r>
              <a:rPr lang="el-GR" sz="1800" kern="100" dirty="0" err="1">
                <a:effectLst/>
                <a:latin typeface="Times New Roman" panose="02020603050405020304" pitchFamily="18" charset="0"/>
                <a:ea typeface="Calibri" panose="020F0502020204030204" pitchFamily="34" charset="0"/>
              </a:rPr>
              <a:t>νοητικη</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προσπαθεια</a:t>
            </a:r>
            <a:r>
              <a:rPr lang="el-GR" sz="1800" kern="100" dirty="0">
                <a:effectLst/>
                <a:latin typeface="Times New Roman" panose="02020603050405020304" pitchFamily="18" charset="0"/>
                <a:ea typeface="Calibri" panose="020F0502020204030204" pitchFamily="34" charset="0"/>
              </a:rPr>
              <a:t> για </a:t>
            </a:r>
            <a:r>
              <a:rPr lang="el-GR" sz="1800" kern="100" dirty="0" err="1">
                <a:effectLst/>
                <a:latin typeface="Times New Roman" panose="02020603050405020304" pitchFamily="18" charset="0"/>
                <a:ea typeface="Calibri" panose="020F0502020204030204" pitchFamily="34" charset="0"/>
              </a:rPr>
              <a:t>επεξεργασια</a:t>
            </a:r>
            <a:r>
              <a:rPr lang="el-GR" sz="1800" kern="100" dirty="0">
                <a:effectLst/>
                <a:latin typeface="Times New Roman" panose="02020603050405020304" pitchFamily="18" charset="0"/>
                <a:ea typeface="Calibri" panose="020F0502020204030204" pitchFamily="34" charset="0"/>
              </a:rPr>
              <a:t> &amp; </a:t>
            </a:r>
            <a:r>
              <a:rPr lang="el-GR" sz="1800" kern="100" dirty="0" err="1">
                <a:effectLst/>
                <a:latin typeface="Times New Roman" panose="02020603050405020304" pitchFamily="18" charset="0"/>
                <a:ea typeface="Calibri" panose="020F0502020204030204" pitchFamily="34" charset="0"/>
              </a:rPr>
              <a:t>κατανοηση</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υλικου</a:t>
            </a:r>
            <a:endParaRPr lang="el-GR" sz="1800" kern="100" dirty="0">
              <a:effectLst/>
              <a:latin typeface="Times New Roman" panose="02020603050405020304" pitchFamily="18" charset="0"/>
              <a:ea typeface="Calibri" panose="020F0502020204030204" pitchFamily="34" charset="0"/>
            </a:endParaRPr>
          </a:p>
          <a:p>
            <a:r>
              <a:rPr lang="el-GR" sz="1800" kern="100" dirty="0">
                <a:effectLst/>
                <a:latin typeface="Times New Roman" panose="02020603050405020304" pitchFamily="18" charset="0"/>
                <a:ea typeface="Calibri" panose="020F0502020204030204" pitchFamily="34" charset="0"/>
              </a:rPr>
              <a:t>3</a:t>
            </a:r>
            <a:r>
              <a:rPr lang="el-GR" sz="1800" kern="100" baseline="30000" dirty="0">
                <a:effectLst/>
                <a:latin typeface="Times New Roman" panose="02020603050405020304" pitchFamily="18" charset="0"/>
                <a:ea typeface="Calibri" panose="020F0502020204030204" pitchFamily="34" charset="0"/>
              </a:rPr>
              <a:t>η</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ομαδα</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ενθαρρυνει</a:t>
            </a:r>
            <a:r>
              <a:rPr lang="el-GR" sz="1800" kern="100" dirty="0">
                <a:effectLst/>
                <a:latin typeface="Times New Roman" panose="02020603050405020304" pitchFamily="18" charset="0"/>
                <a:ea typeface="Calibri" panose="020F0502020204030204" pitchFamily="34" charset="0"/>
              </a:rPr>
              <a:t> την </a:t>
            </a:r>
            <a:r>
              <a:rPr lang="el-GR" sz="1800" kern="100" dirty="0" err="1">
                <a:effectLst/>
                <a:latin typeface="Times New Roman" panose="02020603050405020304" pitchFamily="18" charset="0"/>
                <a:ea typeface="Calibri" panose="020F0502020204030204" pitchFamily="34" charset="0"/>
              </a:rPr>
              <a:t>γενετικη</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επεξεργασια</a:t>
            </a:r>
            <a:r>
              <a:rPr lang="el-GR" sz="1800" kern="100" dirty="0">
                <a:effectLst/>
                <a:latin typeface="Times New Roman" panose="02020603050405020304" pitchFamily="18" charset="0"/>
                <a:ea typeface="Calibri" panose="020F0502020204030204" pitchFamily="34" charset="0"/>
              </a:rPr>
              <a:t> – για </a:t>
            </a:r>
            <a:r>
              <a:rPr lang="el-GR" sz="1800" kern="100" dirty="0" err="1">
                <a:effectLst/>
                <a:latin typeface="Times New Roman" panose="02020603050405020304" pitchFamily="18" charset="0"/>
                <a:ea typeface="Calibri" panose="020F0502020204030204" pitchFamily="34" charset="0"/>
              </a:rPr>
              <a:t>βαθυτερες</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γνωστικες</a:t>
            </a:r>
            <a:r>
              <a:rPr lang="el-GR" sz="1800" kern="100" dirty="0">
                <a:effectLst/>
                <a:latin typeface="Times New Roman" panose="02020603050405020304" pitchFamily="18" charset="0"/>
                <a:ea typeface="Calibri" panose="020F0502020204030204" pitchFamily="34" charset="0"/>
              </a:rPr>
              <a:t> </a:t>
            </a:r>
            <a:r>
              <a:rPr lang="el-GR" sz="1800" kern="100" dirty="0" err="1">
                <a:effectLst/>
                <a:latin typeface="Times New Roman" panose="02020603050405020304" pitchFamily="18" charset="0"/>
                <a:ea typeface="Calibri" panose="020F0502020204030204" pitchFamily="34" charset="0"/>
              </a:rPr>
              <a:t>δραστηριοτητες</a:t>
            </a:r>
            <a:endParaRPr lang="en-GB" dirty="0"/>
          </a:p>
        </p:txBody>
      </p:sp>
      <p:sp>
        <p:nvSpPr>
          <p:cNvPr id="4" name="Slide Number Placeholder 3"/>
          <p:cNvSpPr>
            <a:spLocks noGrp="1"/>
          </p:cNvSpPr>
          <p:nvPr>
            <p:ph type="sldNum" sz="quarter" idx="5"/>
          </p:nvPr>
        </p:nvSpPr>
        <p:spPr/>
        <p:txBody>
          <a:bodyPr/>
          <a:lstStyle/>
          <a:p>
            <a:pPr>
              <a:defRPr/>
            </a:pPr>
            <a:fld id="{08568C96-3D9B-4CEA-82D6-5318AA7F4D69}" type="slidenum">
              <a:rPr lang="el-GR" smtClean="0"/>
              <a:pPr>
                <a:defRPr/>
              </a:pPr>
              <a:t>13</a:t>
            </a:fld>
            <a:endParaRPr lang="el-GR"/>
          </a:p>
        </p:txBody>
      </p:sp>
    </p:spTree>
    <p:extLst>
      <p:ext uri="{BB962C8B-B14F-4D97-AF65-F5344CB8AC3E}">
        <p14:creationId xmlns:p14="http://schemas.microsoft.com/office/powerpoint/2010/main" val="4032954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12/5/2024</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12/5/2024</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12/5/2024</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12/5/2024</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12/5/2024</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12/5/2024</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12/5/2024</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12/5/2024</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12/5/2024</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12/5/2024</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chamilo.datacenter.uoc.gr/metchamilo/courses/ASFALEIAAMPKINDYNOIDIADIKTYOY/index.php?id_session=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64872" y="1652397"/>
            <a:ext cx="6983125" cy="1872208"/>
          </a:xfrm>
        </p:spPr>
        <p:txBody>
          <a:bodyPr>
            <a:noAutofit/>
          </a:bodyPr>
          <a:lstStyle/>
          <a:p>
            <a:pPr algn="ctr"/>
            <a:r>
              <a:rPr lang="el-GR" sz="2800" dirty="0"/>
              <a:t>Σχεδιασμός, ανάπτυξη και αποτίμηση εκπαιδευτικού υλικού με την μέθοδο της </a:t>
            </a:r>
            <a:r>
              <a:rPr lang="el-GR" sz="2800" dirty="0" err="1"/>
              <a:t>εξΑΕ</a:t>
            </a:r>
            <a:r>
              <a:rPr lang="el-GR" sz="2800" dirty="0"/>
              <a:t> για την ασφαλή πλοήγηση στο διαδίκτυο στα πλαίσια του μαθήματος της Πληροφορικής στην Ε' Δημοτικού.</a:t>
            </a:r>
            <a:endParaRPr lang="el-GR" sz="2800" b="1" dirty="0">
              <a:solidFill>
                <a:srgbClr val="C00000"/>
              </a:solidFill>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202</a:t>
            </a:r>
            <a:r>
              <a:rPr kumimoji="0" lang="en-US" sz="2000" b="0" i="1" u="none" strike="noStrike" cap="none" normalizeH="0">
                <a:ln>
                  <a:noFill/>
                </a:ln>
                <a:solidFill>
                  <a:schemeClr val="tx1"/>
                </a:solidFill>
                <a:effectLst/>
                <a:latin typeface="Book Antiqua" pitchFamily="18" charset="0"/>
                <a:ea typeface="Times New Roman" pitchFamily="18" charset="0"/>
                <a:cs typeface="Arial" pitchFamily="34" charset="0"/>
              </a:rPr>
              <a:t>4</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742206"/>
            <a:ext cx="6840760" cy="584775"/>
          </a:xfrm>
          <a:prstGeom prst="rect">
            <a:avLst/>
          </a:prstGeom>
        </p:spPr>
        <p:txBody>
          <a:bodyPr wrap="square">
            <a:spAutoFit/>
          </a:bodyPr>
          <a:lstStyle/>
          <a:p>
            <a:pPr algn="ctr"/>
            <a:r>
              <a:rPr lang="el-GR" sz="3200" dirty="0"/>
              <a:t>Ιωάννα </a:t>
            </a:r>
            <a:r>
              <a:rPr lang="el-GR" sz="3200" dirty="0" err="1"/>
              <a:t>Τροχάτου</a:t>
            </a:r>
            <a:endParaRPr lang="el-GR" sz="3200" dirty="0"/>
          </a:p>
        </p:txBody>
      </p:sp>
      <p:graphicFrame>
        <p:nvGraphicFramePr>
          <p:cNvPr id="2" name="Πίνακας 1"/>
          <p:cNvGraphicFramePr>
            <a:graphicFrameLocks noGrp="1"/>
          </p:cNvGraphicFramePr>
          <p:nvPr>
            <p:extLst>
              <p:ext uri="{D42A27DB-BD31-4B8C-83A1-F6EECF244321}">
                <p14:modId xmlns:p14="http://schemas.microsoft.com/office/powerpoint/2010/main" val="783250720"/>
              </p:ext>
            </p:extLst>
          </p:nvPr>
        </p:nvGraphicFramePr>
        <p:xfrm>
          <a:off x="1907704" y="5002439"/>
          <a:ext cx="6096000" cy="498241"/>
        </p:xfrm>
        <a:graphic>
          <a:graphicData uri="http://schemas.openxmlformats.org/drawingml/2006/table">
            <a:tbl>
              <a:tblPr firstRow="1" bandRow="1">
                <a:tableStyleId>{5C22544A-7EE6-4342-B048-85BDC9FD1C3A}</a:tableStyleId>
              </a:tblPr>
              <a:tblGrid>
                <a:gridCol w="2159755">
                  <a:extLst>
                    <a:ext uri="{9D8B030D-6E8A-4147-A177-3AD203B41FA5}">
                      <a16:colId xmlns:a16="http://schemas.microsoft.com/office/drawing/2014/main" val="20000"/>
                    </a:ext>
                  </a:extLst>
                </a:gridCol>
                <a:gridCol w="1904245">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98241">
                <a:tc>
                  <a:txBody>
                    <a:bodyPr/>
                    <a:lstStyle/>
                    <a:p>
                      <a:pPr algn="ctr"/>
                      <a:r>
                        <a:rPr lang="el-GR" sz="1350" b="1" kern="1200" dirty="0">
                          <a:solidFill>
                            <a:schemeClr val="tx1"/>
                          </a:solidFill>
                          <a:effectLst/>
                          <a:latin typeface="+mn-lt"/>
                          <a:ea typeface="+mn-ea"/>
                          <a:cs typeface="+mn-cs"/>
                        </a:rPr>
                        <a:t>Παναγιώτης Αναστασιάδης</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l-GR" sz="1350" b="1" kern="1200" dirty="0">
                          <a:solidFill>
                            <a:schemeClr val="tx1"/>
                          </a:solidFill>
                          <a:effectLst/>
                          <a:latin typeface="+mn-lt"/>
                          <a:ea typeface="+mn-ea"/>
                          <a:cs typeface="+mn-cs"/>
                        </a:rPr>
                        <a:t>Κώστας Απόστολος</a:t>
                      </a:r>
                      <a:endParaRPr lang="en-GB" sz="1350" b="1"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350" b="1" kern="1200" dirty="0">
                          <a:solidFill>
                            <a:schemeClr val="tx1"/>
                          </a:solidFill>
                          <a:effectLst/>
                          <a:latin typeface="+mn-lt"/>
                          <a:ea typeface="+mn-ea"/>
                          <a:cs typeface="+mn-cs"/>
                        </a:rPr>
                        <a:t>Κωνσταντίνος </a:t>
                      </a:r>
                      <a:r>
                        <a:rPr lang="el-GR" sz="1350" b="1" kern="1200" dirty="0" err="1">
                          <a:solidFill>
                            <a:schemeClr val="tx1"/>
                          </a:solidFill>
                          <a:effectLst/>
                          <a:latin typeface="+mn-lt"/>
                          <a:ea typeface="+mn-ea"/>
                          <a:cs typeface="+mn-cs"/>
                        </a:rPr>
                        <a:t>Κωτσίδης</a:t>
                      </a:r>
                      <a:r>
                        <a:rPr lang="el-GR" sz="1350" b="1" kern="1200" dirty="0">
                          <a:solidFill>
                            <a:schemeClr val="tx1"/>
                          </a:solidFill>
                          <a:effectLst/>
                          <a:latin typeface="+mn-lt"/>
                          <a:ea typeface="+mn-ea"/>
                          <a:cs typeface="+mn-cs"/>
                        </a:rPr>
                        <a:t> </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DC475-2EAD-501E-E016-6EA11A36DEA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B41BEB77-4633-67AA-2398-DDC3E4AE4DBA}"/>
              </a:ext>
            </a:extLst>
          </p:cNvPr>
          <p:cNvSpPr>
            <a:spLocks noGrp="1"/>
          </p:cNvSpPr>
          <p:nvPr>
            <p:ph type="title"/>
          </p:nvPr>
        </p:nvSpPr>
        <p:spPr>
          <a:xfrm>
            <a:off x="1424793" y="548680"/>
            <a:ext cx="7199240" cy="765652"/>
          </a:xfrm>
        </p:spPr>
        <p:txBody>
          <a:bodyPr>
            <a:noAutofit/>
          </a:bodyPr>
          <a:lstStyle/>
          <a:p>
            <a:r>
              <a:rPr lang="el-GR" sz="3600" dirty="0"/>
              <a:t>Θεωρητικό Πλαίσιο   </a:t>
            </a:r>
            <a:br>
              <a:rPr lang="el-GR" sz="3600" dirty="0"/>
            </a:br>
            <a:r>
              <a:rPr lang="el-GR" sz="2800" dirty="0"/>
              <a:t>ΕΥ για ασφαλή πλοήγηση στο διαδίκτυο       (1/2)</a:t>
            </a:r>
            <a:br>
              <a:rPr lang="en-GB" sz="2800" dirty="0"/>
            </a:br>
            <a:endParaRPr lang="el-GR" sz="2800" dirty="0"/>
          </a:p>
        </p:txBody>
      </p:sp>
      <p:sp>
        <p:nvSpPr>
          <p:cNvPr id="4" name="TextBox 3">
            <a:extLst>
              <a:ext uri="{FF2B5EF4-FFF2-40B4-BE49-F238E27FC236}">
                <a16:creationId xmlns:a16="http://schemas.microsoft.com/office/drawing/2014/main" id="{4F1320DD-D380-D031-055A-E06A345940A8}"/>
              </a:ext>
            </a:extLst>
          </p:cNvPr>
          <p:cNvSpPr txBox="1"/>
          <p:nvPr/>
        </p:nvSpPr>
        <p:spPr>
          <a:xfrm>
            <a:off x="1405208" y="1556792"/>
            <a:ext cx="7199240" cy="5324535"/>
          </a:xfrm>
          <a:prstGeom prst="rect">
            <a:avLst/>
          </a:prstGeom>
          <a:noFill/>
        </p:spPr>
        <p:txBody>
          <a:bodyPr wrap="square" rtlCol="0">
            <a:spAutoFit/>
          </a:bodyPr>
          <a:lstStyle/>
          <a:p>
            <a:pPr marL="342900" indent="-342900">
              <a:buFont typeface="Wingdings" panose="05000000000000000000" pitchFamily="2" charset="2"/>
              <a:buChar char="v"/>
            </a:pPr>
            <a:r>
              <a:rPr lang="el-GR" sz="2000" b="1" dirty="0">
                <a:latin typeface="+mn-lt"/>
              </a:rPr>
              <a:t>Κίνδυνοι στο διαδίκτυο</a:t>
            </a:r>
            <a:br>
              <a:rPr lang="el-GR" sz="2000" b="1" dirty="0"/>
            </a:br>
            <a:endParaRPr lang="el-GR" sz="2000" dirty="0"/>
          </a:p>
          <a:p>
            <a:pPr marL="800100" lvl="1" indent="-342900">
              <a:buFont typeface="Wingdings" panose="05000000000000000000" pitchFamily="2" charset="2"/>
              <a:buChar char="Ø"/>
            </a:pPr>
            <a:r>
              <a:rPr lang="el-GR" sz="2000" b="1" dirty="0">
                <a:solidFill>
                  <a:schemeClr val="accent2">
                    <a:lumMod val="75000"/>
                  </a:schemeClr>
                </a:solidFill>
                <a:latin typeface="+mn-lt"/>
              </a:rPr>
              <a:t>Διαδικτυακός εκφοβισμός </a:t>
            </a:r>
            <a:r>
              <a:rPr lang="el-GR" sz="2000" dirty="0">
                <a:latin typeface="+mn-lt"/>
              </a:rPr>
              <a:t>(Maurya etal., 2022)</a:t>
            </a:r>
            <a:br>
              <a:rPr lang="el-GR" sz="2000" dirty="0">
                <a:latin typeface="+mn-lt"/>
              </a:rPr>
            </a:br>
            <a:endParaRPr lang="el-GR" sz="2000" dirty="0">
              <a:latin typeface="+mn-lt"/>
            </a:endParaRPr>
          </a:p>
          <a:p>
            <a:pPr marL="800100" lvl="1" indent="-342900">
              <a:buFont typeface="Wingdings" panose="05000000000000000000" pitchFamily="2" charset="2"/>
              <a:buChar char="Ø"/>
            </a:pPr>
            <a:r>
              <a:rPr lang="el-GR" sz="2000" b="1" dirty="0">
                <a:solidFill>
                  <a:schemeClr val="accent6">
                    <a:lumMod val="75000"/>
                  </a:schemeClr>
                </a:solidFill>
                <a:latin typeface="+mn-lt"/>
              </a:rPr>
              <a:t>Έκθεση σε ακατάλληλο περιεχόμενο </a:t>
            </a:r>
            <a:r>
              <a:rPr lang="en-GB" sz="2000" dirty="0">
                <a:latin typeface="+mn-lt"/>
              </a:rPr>
              <a:t>(Savoia etal., 2021) </a:t>
            </a:r>
            <a:br>
              <a:rPr lang="el-GR" sz="2000" dirty="0">
                <a:latin typeface="+mn-lt"/>
              </a:rPr>
            </a:br>
            <a:endParaRPr lang="el-GR" sz="2000" dirty="0">
              <a:latin typeface="+mn-lt"/>
            </a:endParaRPr>
          </a:p>
          <a:p>
            <a:pPr marL="800100" lvl="1" indent="-342900">
              <a:buFont typeface="Wingdings" panose="05000000000000000000" pitchFamily="2" charset="2"/>
              <a:buChar char="Ø"/>
            </a:pPr>
            <a:r>
              <a:rPr lang="el-GR" sz="2000" b="1" dirty="0">
                <a:solidFill>
                  <a:schemeClr val="accent4">
                    <a:lumMod val="75000"/>
                  </a:schemeClr>
                </a:solidFill>
                <a:latin typeface="+mn-lt"/>
              </a:rPr>
              <a:t>Παραβίαση ιδιωτικής ζωής</a:t>
            </a:r>
            <a:r>
              <a:rPr lang="el-GR" sz="2000" dirty="0">
                <a:latin typeface="+mn-lt"/>
              </a:rPr>
              <a:t> &amp; </a:t>
            </a:r>
            <a:r>
              <a:rPr lang="el-GR" sz="2000" b="1" dirty="0">
                <a:solidFill>
                  <a:schemeClr val="accent4">
                    <a:lumMod val="75000"/>
                  </a:schemeClr>
                </a:solidFill>
                <a:latin typeface="+mn-lt"/>
              </a:rPr>
              <a:t>προσωπικών δεδομένων </a:t>
            </a:r>
            <a:r>
              <a:rPr lang="el-GR" sz="2000" dirty="0">
                <a:latin typeface="+mn-lt"/>
              </a:rPr>
              <a:t>(Mathiesen, 2013)</a:t>
            </a:r>
            <a:br>
              <a:rPr lang="el-GR" sz="2000" dirty="0">
                <a:latin typeface="+mn-lt"/>
              </a:rPr>
            </a:br>
            <a:endParaRPr lang="el-GR" sz="2000" dirty="0">
              <a:latin typeface="+mn-lt"/>
            </a:endParaRPr>
          </a:p>
          <a:p>
            <a:pPr marL="800100" lvl="1" indent="-342900">
              <a:buFont typeface="Wingdings" panose="05000000000000000000" pitchFamily="2" charset="2"/>
              <a:buChar char="Ø"/>
            </a:pPr>
            <a:r>
              <a:rPr lang="el-GR" sz="2000" b="1" dirty="0">
                <a:solidFill>
                  <a:schemeClr val="accent5">
                    <a:lumMod val="75000"/>
                  </a:schemeClr>
                </a:solidFill>
                <a:latin typeface="+mn-lt"/>
              </a:rPr>
              <a:t>Παραπληροφόρηση</a:t>
            </a:r>
            <a:r>
              <a:rPr lang="el-GR" sz="2000" dirty="0">
                <a:latin typeface="+mn-lt"/>
              </a:rPr>
              <a:t> (Dhiman, 2023)</a:t>
            </a:r>
            <a:br>
              <a:rPr lang="el-GR" sz="2000" dirty="0">
                <a:latin typeface="+mn-lt"/>
              </a:rPr>
            </a:br>
            <a:endParaRPr lang="el-GR" sz="2000" dirty="0">
              <a:latin typeface="+mn-lt"/>
            </a:endParaRPr>
          </a:p>
          <a:p>
            <a:pPr marL="800100" lvl="1" indent="-342900">
              <a:buFont typeface="Wingdings" panose="05000000000000000000" pitchFamily="2" charset="2"/>
              <a:buChar char="Ø"/>
            </a:pPr>
            <a:r>
              <a:rPr lang="el-GR" sz="2000" b="1" dirty="0">
                <a:solidFill>
                  <a:schemeClr val="accent6">
                    <a:lumMod val="75000"/>
                  </a:schemeClr>
                </a:solidFill>
                <a:latin typeface="+mn-lt"/>
              </a:rPr>
              <a:t>Κοινωνική απομόνωση </a:t>
            </a:r>
            <a:r>
              <a:rPr lang="el-GR" sz="2000" dirty="0">
                <a:latin typeface="+mn-lt"/>
              </a:rPr>
              <a:t>&amp; </a:t>
            </a:r>
            <a:r>
              <a:rPr lang="el-GR" sz="2000" b="1" dirty="0">
                <a:solidFill>
                  <a:schemeClr val="accent6">
                    <a:lumMod val="75000"/>
                  </a:schemeClr>
                </a:solidFill>
                <a:latin typeface="+mn-lt"/>
              </a:rPr>
              <a:t>αρνητικές επιπτώσεις στην υγεία </a:t>
            </a:r>
            <a:r>
              <a:rPr lang="el-GR" sz="2000" dirty="0">
                <a:latin typeface="+mn-lt"/>
              </a:rPr>
              <a:t>λόγω υπερβολικής χρήσης ηλεκτρονικών συσκευών (Girela-Serrano etal., 2022)</a:t>
            </a:r>
            <a:endParaRPr lang="en-GB" sz="2000" dirty="0">
              <a:latin typeface="+mn-lt"/>
            </a:endParaRPr>
          </a:p>
          <a:p>
            <a:pPr marL="800100" lvl="1" indent="-342900">
              <a:buFont typeface="Wingdings" panose="05000000000000000000" pitchFamily="2" charset="2"/>
              <a:buChar char="Ø"/>
            </a:pPr>
            <a:endParaRPr lang="el-GR" sz="2000" dirty="0"/>
          </a:p>
          <a:p>
            <a:pPr marL="800100" lvl="1" indent="-342900">
              <a:buFont typeface="Wingdings" panose="05000000000000000000" pitchFamily="2" charset="2"/>
              <a:buChar char="Ø"/>
            </a:pPr>
            <a:endParaRPr lang="el-GR" sz="2000" dirty="0"/>
          </a:p>
          <a:p>
            <a:pPr marL="800100" lvl="1" indent="-342900">
              <a:buFont typeface="Wingdings" panose="05000000000000000000" pitchFamily="2" charset="2"/>
              <a:buChar char="Ø"/>
            </a:pPr>
            <a:endParaRPr lang="el-GR" sz="2000" dirty="0">
              <a:solidFill>
                <a:schemeClr val="accent5">
                  <a:lumMod val="75000"/>
                </a:schemeClr>
              </a:solidFill>
            </a:endParaRPr>
          </a:p>
        </p:txBody>
      </p:sp>
    </p:spTree>
    <p:extLst>
      <p:ext uri="{BB962C8B-B14F-4D97-AF65-F5344CB8AC3E}">
        <p14:creationId xmlns:p14="http://schemas.microsoft.com/office/powerpoint/2010/main" val="4057744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15CBF-880D-1064-474F-77372F86E72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D1E2CBB-1A16-A5E3-ED97-08435356EF00}"/>
              </a:ext>
            </a:extLst>
          </p:cNvPr>
          <p:cNvSpPr>
            <a:spLocks noGrp="1"/>
          </p:cNvSpPr>
          <p:nvPr>
            <p:ph type="title"/>
          </p:nvPr>
        </p:nvSpPr>
        <p:spPr>
          <a:xfrm>
            <a:off x="1424793" y="548680"/>
            <a:ext cx="7199240" cy="765652"/>
          </a:xfrm>
        </p:spPr>
        <p:txBody>
          <a:bodyPr>
            <a:noAutofit/>
          </a:bodyPr>
          <a:lstStyle/>
          <a:p>
            <a:r>
              <a:rPr lang="el-GR" sz="3600" dirty="0"/>
              <a:t>Θεωρητικό Πλαίσιο   </a:t>
            </a:r>
            <a:br>
              <a:rPr lang="el-GR" sz="3600" dirty="0"/>
            </a:br>
            <a:r>
              <a:rPr lang="el-GR" sz="2800" dirty="0"/>
              <a:t>ΕΥ για ασφαλή πλοήγηση στο διαδίκτυο       (2/2)</a:t>
            </a:r>
            <a:br>
              <a:rPr lang="en-GB" sz="2800" dirty="0"/>
            </a:br>
            <a:endParaRPr lang="el-GR" sz="2800" dirty="0"/>
          </a:p>
        </p:txBody>
      </p:sp>
      <p:sp>
        <p:nvSpPr>
          <p:cNvPr id="4" name="TextBox 3">
            <a:extLst>
              <a:ext uri="{FF2B5EF4-FFF2-40B4-BE49-F238E27FC236}">
                <a16:creationId xmlns:a16="http://schemas.microsoft.com/office/drawing/2014/main" id="{E491EBB2-7116-738A-ABDE-D7499C929EBB}"/>
              </a:ext>
            </a:extLst>
          </p:cNvPr>
          <p:cNvSpPr txBox="1"/>
          <p:nvPr/>
        </p:nvSpPr>
        <p:spPr>
          <a:xfrm>
            <a:off x="1405208" y="1556792"/>
            <a:ext cx="7199240" cy="4708981"/>
          </a:xfrm>
          <a:prstGeom prst="rect">
            <a:avLst/>
          </a:prstGeom>
          <a:noFill/>
        </p:spPr>
        <p:txBody>
          <a:bodyPr wrap="square" rtlCol="0">
            <a:spAutoFit/>
          </a:bodyPr>
          <a:lstStyle/>
          <a:p>
            <a:pPr marL="342900" indent="-342900">
              <a:buFont typeface="Wingdings" panose="05000000000000000000" pitchFamily="2" charset="2"/>
              <a:buChar char="v"/>
            </a:pPr>
            <a:r>
              <a:rPr lang="el-GR" sz="2000" b="1" dirty="0">
                <a:latin typeface="+mn-lt"/>
              </a:rPr>
              <a:t>Αρχές ασφάλειας στο διαδίκτυο</a:t>
            </a:r>
            <a:br>
              <a:rPr lang="el-GR" sz="2000" b="1" dirty="0"/>
            </a:br>
            <a:endParaRPr lang="el-GR" sz="2000" dirty="0"/>
          </a:p>
          <a:p>
            <a:pPr marL="800100" lvl="1" indent="-342900">
              <a:buFont typeface="Wingdings" panose="05000000000000000000" pitchFamily="2" charset="2"/>
              <a:buChar char="Ø"/>
            </a:pP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Λογισμικά προστασίας από ιούς &amp; κακόβουλα λογισμικά</a:t>
            </a:r>
            <a:br>
              <a:rPr lang="el-GR" sz="2000" dirty="0">
                <a:latin typeface="Calibri" panose="020F0502020204030204" pitchFamily="34" charset="0"/>
                <a:ea typeface="Calibri" panose="020F0502020204030204" pitchFamily="34" charset="0"/>
                <a:cs typeface="Calibri" panose="020F0502020204030204" pitchFamily="34" charset="0"/>
              </a:rPr>
            </a:br>
            <a:endParaRPr lang="el-GR" sz="200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l-GR" sz="2000" b="1" dirty="0">
                <a:solidFill>
                  <a:schemeClr val="accent6">
                    <a:lumMod val="75000"/>
                  </a:schemeClr>
                </a:solidFill>
                <a:latin typeface="Calibri" panose="020F0502020204030204" pitchFamily="34" charset="0"/>
                <a:ea typeface="Calibri" panose="020F0502020204030204" pitchFamily="34" charset="0"/>
                <a:cs typeface="Calibri" panose="020F0502020204030204" pitchFamily="34" charset="0"/>
              </a:rPr>
              <a:t>Τοίχος προστασίας (</a:t>
            </a:r>
            <a:r>
              <a:rPr lang="en-GB" sz="2000" b="1" dirty="0">
                <a:solidFill>
                  <a:schemeClr val="accent6">
                    <a:lumMod val="75000"/>
                  </a:schemeClr>
                </a:solidFill>
                <a:latin typeface="Calibri" panose="020F0502020204030204" pitchFamily="34" charset="0"/>
                <a:ea typeface="Calibri" panose="020F0502020204030204" pitchFamily="34" charset="0"/>
                <a:cs typeface="Calibri" panose="020F0502020204030204" pitchFamily="34" charset="0"/>
              </a:rPr>
              <a:t>Firewall) </a:t>
            </a:r>
            <a:br>
              <a:rPr lang="el-GR" sz="2000" dirty="0">
                <a:latin typeface="Calibri" panose="020F0502020204030204" pitchFamily="34" charset="0"/>
                <a:ea typeface="Calibri" panose="020F0502020204030204" pitchFamily="34" charset="0"/>
                <a:cs typeface="Calibri" panose="020F0502020204030204" pitchFamily="34" charset="0"/>
              </a:rPr>
            </a:br>
            <a:endParaRPr lang="en-US" sz="200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l-GR" sz="2000" b="1"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rPr>
              <a:t>Εργαλεία αποκλεισμού ιστοσελίδων </a:t>
            </a:r>
            <a:r>
              <a:rPr lang="el-GR" sz="2000" dirty="0">
                <a:latin typeface="Calibri" panose="020F0502020204030204" pitchFamily="34" charset="0"/>
                <a:ea typeface="Calibri" panose="020F0502020204030204" pitchFamily="34" charset="0"/>
                <a:cs typeface="Calibri" panose="020F0502020204030204" pitchFamily="34" charset="0"/>
              </a:rPr>
              <a:t>με ακατάλληλο περιεχόμενο</a:t>
            </a:r>
            <a:br>
              <a:rPr lang="en-US" sz="2000" dirty="0">
                <a:latin typeface="Calibri" panose="020F0502020204030204" pitchFamily="34" charset="0"/>
                <a:ea typeface="Calibri" panose="020F0502020204030204" pitchFamily="34" charset="0"/>
                <a:cs typeface="Calibri" panose="020F0502020204030204" pitchFamily="34" charset="0"/>
              </a:rPr>
            </a:br>
            <a:endParaRPr lang="el-GR" sz="200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l-GR" sz="2000" b="1" dirty="0">
                <a:solidFill>
                  <a:schemeClr val="accent5">
                    <a:lumMod val="75000"/>
                  </a:schemeClr>
                </a:solidFill>
                <a:latin typeface="Calibri" panose="020F0502020204030204" pitchFamily="34" charset="0"/>
                <a:ea typeface="Calibri" panose="020F0502020204030204" pitchFamily="34" charset="0"/>
                <a:cs typeface="Calibri" panose="020F0502020204030204" pitchFamily="34" charset="0"/>
              </a:rPr>
              <a:t>Ισχυροί κωδικοί πρόσβασης</a:t>
            </a:r>
            <a:br>
              <a:rPr lang="el-GR" sz="2000" b="1" dirty="0">
                <a:solidFill>
                  <a:schemeClr val="accent5">
                    <a:lumMod val="75000"/>
                  </a:schemeClr>
                </a:solidFill>
                <a:latin typeface="Calibri" panose="020F0502020204030204" pitchFamily="34" charset="0"/>
                <a:ea typeface="Calibri" panose="020F0502020204030204" pitchFamily="34" charset="0"/>
                <a:cs typeface="Calibri" panose="020F0502020204030204" pitchFamily="34" charset="0"/>
              </a:rPr>
            </a:br>
            <a:endParaRPr lang="el-GR" sz="200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l-GR" sz="2000" b="1" dirty="0">
                <a:solidFill>
                  <a:schemeClr val="accent6">
                    <a:lumMod val="75000"/>
                  </a:schemeClr>
                </a:solidFill>
                <a:latin typeface="Calibri" panose="020F0502020204030204" pitchFamily="34" charset="0"/>
                <a:ea typeface="Calibri" panose="020F0502020204030204" pitchFamily="34" charset="0"/>
                <a:cs typeface="Calibri" panose="020F0502020204030204" pitchFamily="34" charset="0"/>
              </a:rPr>
              <a:t>Περιορισμός προσωπικών πληροφοριών στο διαδίκτυο</a:t>
            </a:r>
            <a:endParaRPr lang="en-GB" sz="200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endParaRPr lang="el-GR" sz="2000" dirty="0"/>
          </a:p>
          <a:p>
            <a:pPr marL="800100" lvl="1" indent="-342900">
              <a:buFont typeface="Wingdings" panose="05000000000000000000" pitchFamily="2" charset="2"/>
              <a:buChar char="Ø"/>
            </a:pPr>
            <a:endParaRPr lang="el-GR" sz="2000" dirty="0"/>
          </a:p>
          <a:p>
            <a:pPr marL="800100" lvl="1" indent="-342900">
              <a:buFont typeface="Wingdings" panose="05000000000000000000" pitchFamily="2" charset="2"/>
              <a:buChar char="Ø"/>
            </a:pPr>
            <a:endParaRPr lang="el-GR" sz="2000" dirty="0">
              <a:solidFill>
                <a:schemeClr val="accent5">
                  <a:lumMod val="75000"/>
                </a:schemeClr>
              </a:solidFill>
            </a:endParaRPr>
          </a:p>
        </p:txBody>
      </p:sp>
    </p:spTree>
    <p:extLst>
      <p:ext uri="{BB962C8B-B14F-4D97-AF65-F5344CB8AC3E}">
        <p14:creationId xmlns:p14="http://schemas.microsoft.com/office/powerpoint/2010/main" val="1075228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8713A-5F7B-39CA-30AB-C97FDD10128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A6ADB72-DA2A-693E-A8F7-B8C47C8425E7}"/>
              </a:ext>
            </a:extLst>
          </p:cNvPr>
          <p:cNvSpPr>
            <a:spLocks noGrp="1"/>
          </p:cNvSpPr>
          <p:nvPr>
            <p:ph type="title"/>
          </p:nvPr>
        </p:nvSpPr>
        <p:spPr>
          <a:xfrm>
            <a:off x="1475656" y="548680"/>
            <a:ext cx="7344816" cy="621636"/>
          </a:xfrm>
        </p:spPr>
        <p:txBody>
          <a:bodyPr>
            <a:noAutofit/>
          </a:bodyPr>
          <a:lstStyle/>
          <a:p>
            <a:r>
              <a:rPr lang="el-GR" sz="3600" dirty="0"/>
              <a:t>Παραγόμενο εκπαιδευτικό υλικό   (1/3)</a:t>
            </a:r>
            <a:endParaRPr lang="el-GR" sz="3600" b="1" dirty="0">
              <a:solidFill>
                <a:srgbClr val="FF0000"/>
              </a:solidFill>
            </a:endParaRPr>
          </a:p>
        </p:txBody>
      </p:sp>
      <p:sp>
        <p:nvSpPr>
          <p:cNvPr id="4" name="9 - Ορθογώνιο">
            <a:extLst>
              <a:ext uri="{FF2B5EF4-FFF2-40B4-BE49-F238E27FC236}">
                <a16:creationId xmlns:a16="http://schemas.microsoft.com/office/drawing/2014/main" id="{A50A4E54-11D0-A3BE-DCC7-EDA04E8954F0}"/>
              </a:ext>
            </a:extLst>
          </p:cNvPr>
          <p:cNvSpPr/>
          <p:nvPr/>
        </p:nvSpPr>
        <p:spPr>
          <a:xfrm>
            <a:off x="1216574" y="1916832"/>
            <a:ext cx="6840760" cy="1877437"/>
          </a:xfrm>
          <a:prstGeom prst="rect">
            <a:avLst/>
          </a:prstGeom>
        </p:spPr>
        <p:txBody>
          <a:bodyPr wrap="square">
            <a:spAutoFit/>
          </a:bodyPr>
          <a:lstStyle/>
          <a:p>
            <a:pPr marL="457200" indent="-457200">
              <a:buFont typeface="Wingdings" panose="05000000000000000000" pitchFamily="2" charset="2"/>
              <a:buChar char="v"/>
            </a:pPr>
            <a:r>
              <a:rPr lang="el-GR" b="1" dirty="0">
                <a:latin typeface="+mn-lt"/>
                <a:ea typeface="+mj-ea"/>
                <a:cs typeface="+mj-cs"/>
              </a:rPr>
              <a:t>Σκοπός</a:t>
            </a:r>
            <a:r>
              <a:rPr lang="el-GR" b="1" dirty="0">
                <a:latin typeface="+mj-lt"/>
                <a:ea typeface="+mj-ea"/>
                <a:cs typeface="+mj-cs"/>
              </a:rPr>
              <a:t>:</a:t>
            </a:r>
            <a:r>
              <a:rPr lang="el-GR" b="1" dirty="0"/>
              <a:t> </a:t>
            </a:r>
            <a:r>
              <a:rPr lang="el-GR" sz="2000" dirty="0">
                <a:latin typeface="+mn-lt"/>
              </a:rPr>
              <a:t>είναι ο σχεδιασμός, η υλοποίηση και η αποτίμηση ΕΥ με την μέθοδο της ΕξΑΕ για την διδασκαλία της ασφαλούς πλοήγησης στο διαδίκτυο στα πλαίσια του μαθήματος της Πληροφορικής της Ε’ Δημοτικού. </a:t>
            </a:r>
          </a:p>
          <a:p>
            <a:endParaRPr lang="el-GR" sz="3200" dirty="0"/>
          </a:p>
        </p:txBody>
      </p:sp>
      <p:sp>
        <p:nvSpPr>
          <p:cNvPr id="5" name="TextBox 4">
            <a:extLst>
              <a:ext uri="{FF2B5EF4-FFF2-40B4-BE49-F238E27FC236}">
                <a16:creationId xmlns:a16="http://schemas.microsoft.com/office/drawing/2014/main" id="{A920976D-6EAC-11A5-4975-EA775404D0B9}"/>
              </a:ext>
            </a:extLst>
          </p:cNvPr>
          <p:cNvSpPr txBox="1"/>
          <p:nvPr/>
        </p:nvSpPr>
        <p:spPr>
          <a:xfrm>
            <a:off x="1216574" y="4002176"/>
            <a:ext cx="6984776" cy="1077218"/>
          </a:xfrm>
          <a:prstGeom prst="rect">
            <a:avLst/>
          </a:prstGeom>
          <a:noFill/>
        </p:spPr>
        <p:txBody>
          <a:bodyPr wrap="square">
            <a:spAutoFit/>
          </a:bodyPr>
          <a:lstStyle/>
          <a:p>
            <a:pPr marL="457200" indent="-457200">
              <a:buFont typeface="Wingdings" panose="05000000000000000000" pitchFamily="2" charset="2"/>
              <a:buChar char="v"/>
            </a:pPr>
            <a:r>
              <a:rPr lang="el-GR" b="1" dirty="0">
                <a:latin typeface="+mn-lt"/>
                <a:ea typeface="+mj-ea"/>
                <a:cs typeface="+mj-cs"/>
              </a:rPr>
              <a:t>Σύνδεσμος στο </a:t>
            </a:r>
            <a:r>
              <a:rPr lang="en-US" b="1" dirty="0">
                <a:latin typeface="+mn-lt"/>
                <a:ea typeface="+mj-ea"/>
                <a:cs typeface="+mj-cs"/>
              </a:rPr>
              <a:t>Chamilo:</a:t>
            </a:r>
            <a:br>
              <a:rPr lang="el-GR" b="1" dirty="0">
                <a:latin typeface="+mn-lt"/>
                <a:ea typeface="+mj-ea"/>
                <a:cs typeface="+mj-cs"/>
                <a:hlinkClick r:id="rId2">
                  <a:extLst>
                    <a:ext uri="{A12FA001-AC4F-418D-AE19-62706E023703}">
                      <ahyp:hlinkClr xmlns:ahyp="http://schemas.microsoft.com/office/drawing/2018/hyperlinkcolor" val="tx"/>
                    </a:ext>
                  </a:extLst>
                </a:hlinkClick>
              </a:rPr>
            </a:br>
            <a:r>
              <a:rPr lang="en-GB" sz="2000" dirty="0">
                <a:latin typeface="+mj-lt"/>
                <a:hlinkClick r:id="rId2"/>
              </a:rPr>
              <a:t>http://chamilo.datacenter.uoc.gr/metchamilo/courses/ASFALEIAAMPKINDYNOIDIADIKTYOY/index.php?id_session=0</a:t>
            </a:r>
            <a:endParaRPr lang="el-GR" sz="2000" dirty="0">
              <a:latin typeface="+mj-lt"/>
            </a:endParaRPr>
          </a:p>
        </p:txBody>
      </p:sp>
    </p:spTree>
    <p:extLst>
      <p:ext uri="{BB962C8B-B14F-4D97-AF65-F5344CB8AC3E}">
        <p14:creationId xmlns:p14="http://schemas.microsoft.com/office/powerpoint/2010/main" val="544766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8BC0D-861F-5F7D-D5C7-2B16B482ED7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721C2DE-0DE4-BE75-3DDA-0314D8F660E5}"/>
              </a:ext>
            </a:extLst>
          </p:cNvPr>
          <p:cNvSpPr>
            <a:spLocks noGrp="1"/>
          </p:cNvSpPr>
          <p:nvPr>
            <p:ph type="title"/>
          </p:nvPr>
        </p:nvSpPr>
        <p:spPr>
          <a:xfrm>
            <a:off x="1475656" y="548680"/>
            <a:ext cx="7344816" cy="621636"/>
          </a:xfrm>
        </p:spPr>
        <p:txBody>
          <a:bodyPr>
            <a:noAutofit/>
          </a:bodyPr>
          <a:lstStyle/>
          <a:p>
            <a:r>
              <a:rPr lang="el-GR" sz="3600" dirty="0"/>
              <a:t>Παραγόμενο εκπαιδευτικό υλικό   (2/3)</a:t>
            </a:r>
            <a:endParaRPr lang="el-GR" sz="3600" b="1" dirty="0">
              <a:solidFill>
                <a:srgbClr val="FF0000"/>
              </a:solidFill>
            </a:endParaRPr>
          </a:p>
        </p:txBody>
      </p:sp>
      <p:sp>
        <p:nvSpPr>
          <p:cNvPr id="4" name="9 - Ορθογώνιο">
            <a:extLst>
              <a:ext uri="{FF2B5EF4-FFF2-40B4-BE49-F238E27FC236}">
                <a16:creationId xmlns:a16="http://schemas.microsoft.com/office/drawing/2014/main" id="{65ED4E76-80F7-BBB9-9CD4-0ED60D44FAD6}"/>
              </a:ext>
            </a:extLst>
          </p:cNvPr>
          <p:cNvSpPr/>
          <p:nvPr/>
        </p:nvSpPr>
        <p:spPr>
          <a:xfrm>
            <a:off x="1203265" y="1314330"/>
            <a:ext cx="6840760" cy="1446550"/>
          </a:xfrm>
          <a:prstGeom prst="rect">
            <a:avLst/>
          </a:prstGeom>
        </p:spPr>
        <p:txBody>
          <a:bodyPr wrap="square">
            <a:spAutoFit/>
          </a:bodyPr>
          <a:lstStyle/>
          <a:p>
            <a:pPr marL="457200" indent="-457200">
              <a:buFont typeface="Wingdings" panose="05000000000000000000" pitchFamily="2" charset="2"/>
              <a:buChar char="v"/>
            </a:pPr>
            <a:r>
              <a:rPr lang="el-GR" b="1" dirty="0">
                <a:latin typeface="+mn-lt"/>
                <a:ea typeface="+mj-ea"/>
                <a:cs typeface="+mj-cs"/>
              </a:rPr>
              <a:t>Αρχές Ανάπτυξης</a:t>
            </a:r>
          </a:p>
          <a:p>
            <a:pPr marL="914400" lvl="1" indent="-457200">
              <a:buFont typeface="Wingdings" panose="05000000000000000000" pitchFamily="2" charset="2"/>
              <a:buChar char="Ø"/>
            </a:pPr>
            <a:endParaRPr lang="el-GR" sz="3200" dirty="0"/>
          </a:p>
          <a:p>
            <a:endParaRPr lang="el-GR" sz="3200" dirty="0"/>
          </a:p>
        </p:txBody>
      </p:sp>
      <p:sp>
        <p:nvSpPr>
          <p:cNvPr id="8" name="Rectangle 7">
            <a:extLst>
              <a:ext uri="{FF2B5EF4-FFF2-40B4-BE49-F238E27FC236}">
                <a16:creationId xmlns:a16="http://schemas.microsoft.com/office/drawing/2014/main" id="{235A19CA-829C-714A-D959-89E55A842312}"/>
              </a:ext>
            </a:extLst>
          </p:cNvPr>
          <p:cNvSpPr/>
          <p:nvPr/>
        </p:nvSpPr>
        <p:spPr>
          <a:xfrm>
            <a:off x="2113521" y="2068382"/>
            <a:ext cx="3245046" cy="1508105"/>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Arial" panose="020B0604020202020204" pitchFamily="34" charset="0"/>
              <a:buChar char="•"/>
            </a:pPr>
            <a:r>
              <a:rPr lang="el-GR" sz="1800" dirty="0"/>
              <a:t>Αρχή της Συνοχής</a:t>
            </a:r>
          </a:p>
          <a:p>
            <a:pPr marL="342900" indent="-342900">
              <a:buFont typeface="Arial" panose="020B0604020202020204" pitchFamily="34" charset="0"/>
              <a:buChar char="•"/>
            </a:pPr>
            <a:r>
              <a:rPr lang="el-GR" sz="1800" dirty="0"/>
              <a:t>Αρχή Σηματοδότησης</a:t>
            </a:r>
          </a:p>
          <a:p>
            <a:pPr marL="342900" indent="-342900">
              <a:buFont typeface="Arial" panose="020B0604020202020204" pitchFamily="34" charset="0"/>
              <a:buChar char="•"/>
            </a:pPr>
            <a:r>
              <a:rPr lang="el-GR" sz="1800" dirty="0"/>
              <a:t>Αρχή του Πλεονασμού</a:t>
            </a:r>
          </a:p>
          <a:p>
            <a:pPr marL="342900" indent="-342900">
              <a:buFont typeface="Arial" panose="020B0604020202020204" pitchFamily="34" charset="0"/>
              <a:buChar char="•"/>
            </a:pPr>
            <a:r>
              <a:rPr lang="el-GR" sz="1800" dirty="0"/>
              <a:t>Αρχή της Χωρικής Γειτνίασης</a:t>
            </a:r>
          </a:p>
          <a:p>
            <a:pPr marL="342900" indent="-342900">
              <a:buFont typeface="Arial" panose="020B0604020202020204" pitchFamily="34" charset="0"/>
              <a:buChar char="•"/>
            </a:pPr>
            <a:r>
              <a:rPr lang="el-GR" sz="1800" dirty="0"/>
              <a:t>Αρχή της Χρονικής Συνέχειας</a:t>
            </a:r>
          </a:p>
          <a:p>
            <a:pPr marL="342900" indent="-342900">
              <a:buFont typeface="Arial" panose="020B0604020202020204" pitchFamily="34" charset="0"/>
              <a:buChar char="•"/>
            </a:pPr>
            <a:endParaRPr lang="el-GR" sz="1800" dirty="0"/>
          </a:p>
          <a:p>
            <a:pPr marL="342900" indent="-342900">
              <a:buFont typeface="Arial" panose="020B0604020202020204" pitchFamily="34" charset="0"/>
              <a:buChar char="•"/>
            </a:pPr>
            <a:endParaRPr lang="el-GR" sz="1800" dirty="0"/>
          </a:p>
          <a:p>
            <a:pPr marL="342900" indent="-342900">
              <a:buFont typeface="Arial" panose="020B0604020202020204" pitchFamily="34" charset="0"/>
              <a:buChar char="•"/>
            </a:pPr>
            <a:endParaRPr lang="el-GR" sz="1800" dirty="0"/>
          </a:p>
          <a:p>
            <a:pPr marL="342900" indent="-342900" algn="ctr">
              <a:buFont typeface="Arial" panose="020B0604020202020204" pitchFamily="34" charset="0"/>
              <a:buChar char="•"/>
            </a:pPr>
            <a:endParaRPr lang="en-GB" dirty="0"/>
          </a:p>
        </p:txBody>
      </p:sp>
      <p:sp>
        <p:nvSpPr>
          <p:cNvPr id="9" name="Rectangle 8">
            <a:extLst>
              <a:ext uri="{FF2B5EF4-FFF2-40B4-BE49-F238E27FC236}">
                <a16:creationId xmlns:a16="http://schemas.microsoft.com/office/drawing/2014/main" id="{09C6FD5E-8357-E94E-FEBE-93F5490C4DB9}"/>
              </a:ext>
            </a:extLst>
          </p:cNvPr>
          <p:cNvSpPr/>
          <p:nvPr/>
        </p:nvSpPr>
        <p:spPr>
          <a:xfrm rot="16200000">
            <a:off x="-808686" y="3738411"/>
            <a:ext cx="3931568" cy="504056"/>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t>Mayer</a:t>
            </a:r>
            <a:endParaRPr lang="en-GB" sz="1800" b="1" dirty="0"/>
          </a:p>
        </p:txBody>
      </p:sp>
      <p:sp>
        <p:nvSpPr>
          <p:cNvPr id="11" name="Rectangle 10">
            <a:extLst>
              <a:ext uri="{FF2B5EF4-FFF2-40B4-BE49-F238E27FC236}">
                <a16:creationId xmlns:a16="http://schemas.microsoft.com/office/drawing/2014/main" id="{A1244082-AA34-4ADF-C8A2-296C0F4C25B1}"/>
              </a:ext>
            </a:extLst>
          </p:cNvPr>
          <p:cNvSpPr/>
          <p:nvPr/>
        </p:nvSpPr>
        <p:spPr>
          <a:xfrm>
            <a:off x="6228184" y="2049342"/>
            <a:ext cx="2376264" cy="504056"/>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t>Holmberg</a:t>
            </a:r>
            <a:endParaRPr lang="en-GB" sz="1800" b="1" dirty="0"/>
          </a:p>
        </p:txBody>
      </p:sp>
      <p:sp>
        <p:nvSpPr>
          <p:cNvPr id="12" name="Arrow: Right 11">
            <a:extLst>
              <a:ext uri="{FF2B5EF4-FFF2-40B4-BE49-F238E27FC236}">
                <a16:creationId xmlns:a16="http://schemas.microsoft.com/office/drawing/2014/main" id="{33CC32FC-741C-361C-1CF2-41F6FA2E54BF}"/>
              </a:ext>
            </a:extLst>
          </p:cNvPr>
          <p:cNvSpPr/>
          <p:nvPr/>
        </p:nvSpPr>
        <p:spPr>
          <a:xfrm rot="5400000">
            <a:off x="7236696" y="2704439"/>
            <a:ext cx="359241" cy="278662"/>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69E3935F-4126-25F5-5ADF-A8920C8E53E4}"/>
              </a:ext>
            </a:extLst>
          </p:cNvPr>
          <p:cNvSpPr/>
          <p:nvPr/>
        </p:nvSpPr>
        <p:spPr>
          <a:xfrm>
            <a:off x="6228184" y="3134142"/>
            <a:ext cx="2376264" cy="2821234"/>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Arial" panose="020B0604020202020204" pitchFamily="34" charset="0"/>
              <a:buChar char="•"/>
            </a:pPr>
            <a:r>
              <a:rPr lang="el-GR" sz="1800" dirty="0"/>
              <a:t>Κατευθυνόμενος  διδακτικός διάλογος</a:t>
            </a:r>
          </a:p>
          <a:p>
            <a:pPr marL="342900" indent="-342900">
              <a:buFont typeface="Arial" panose="020B0604020202020204" pitchFamily="34" charset="0"/>
              <a:buChar char="•"/>
            </a:pPr>
            <a:r>
              <a:rPr lang="el-GR" sz="1800" dirty="0"/>
              <a:t>Σαφώς ορισμένοι στόχοι</a:t>
            </a:r>
          </a:p>
          <a:p>
            <a:pPr marL="342900" indent="-342900">
              <a:buFont typeface="Arial" panose="020B0604020202020204" pitchFamily="34" charset="0"/>
              <a:buChar char="•"/>
            </a:pPr>
            <a:r>
              <a:rPr lang="el-GR" sz="1800" dirty="0"/>
              <a:t>ΕΥ επικεντρωμένο στον μαθητή και τα ενδιαφέροντά του</a:t>
            </a:r>
          </a:p>
          <a:p>
            <a:pPr marL="342900" indent="-342900">
              <a:buFont typeface="Arial" panose="020B0604020202020204" pitchFamily="34" charset="0"/>
              <a:buChar char="•"/>
            </a:pPr>
            <a:endParaRPr lang="el-GR" sz="1800" dirty="0"/>
          </a:p>
          <a:p>
            <a:pPr marL="342900" indent="-342900">
              <a:buFont typeface="Arial" panose="020B0604020202020204" pitchFamily="34" charset="0"/>
              <a:buChar char="•"/>
            </a:pPr>
            <a:endParaRPr lang="el-GR" sz="1800" dirty="0"/>
          </a:p>
          <a:p>
            <a:pPr marL="342900" indent="-342900" algn="ctr">
              <a:buFont typeface="Arial" panose="020B0604020202020204" pitchFamily="34" charset="0"/>
              <a:buChar char="•"/>
            </a:pPr>
            <a:endParaRPr lang="en-GB" dirty="0"/>
          </a:p>
        </p:txBody>
      </p:sp>
      <p:sp>
        <p:nvSpPr>
          <p:cNvPr id="14" name="Rectangle 13">
            <a:extLst>
              <a:ext uri="{FF2B5EF4-FFF2-40B4-BE49-F238E27FC236}">
                <a16:creationId xmlns:a16="http://schemas.microsoft.com/office/drawing/2014/main" id="{08235D99-8C15-8AA2-6164-AC7B94F76AB2}"/>
              </a:ext>
            </a:extLst>
          </p:cNvPr>
          <p:cNvSpPr/>
          <p:nvPr/>
        </p:nvSpPr>
        <p:spPr>
          <a:xfrm>
            <a:off x="2113521" y="3666218"/>
            <a:ext cx="3245046" cy="995177"/>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Arial" panose="020B0604020202020204" pitchFamily="34" charset="0"/>
              <a:buChar char="•"/>
            </a:pPr>
            <a:r>
              <a:rPr lang="el-GR" sz="1800" dirty="0"/>
              <a:t>Αρχή της Τμηματοποίησης</a:t>
            </a:r>
          </a:p>
          <a:p>
            <a:pPr marL="342900" indent="-342900">
              <a:buFont typeface="Arial" panose="020B0604020202020204" pitchFamily="34" charset="0"/>
              <a:buChar char="•"/>
            </a:pPr>
            <a:r>
              <a:rPr lang="el-GR" sz="1800" dirty="0"/>
              <a:t>Αρχή της Προεκπαίδευσης</a:t>
            </a:r>
          </a:p>
          <a:p>
            <a:pPr marL="342900" indent="-342900">
              <a:buFont typeface="Arial" panose="020B0604020202020204" pitchFamily="34" charset="0"/>
              <a:buChar char="•"/>
            </a:pPr>
            <a:r>
              <a:rPr lang="el-GR" sz="1800" dirty="0"/>
              <a:t>Αρχή της Τροπικότητας</a:t>
            </a:r>
          </a:p>
          <a:p>
            <a:pPr marL="342900" indent="-342900">
              <a:buFont typeface="Arial" panose="020B0604020202020204" pitchFamily="34" charset="0"/>
              <a:buChar char="•"/>
            </a:pPr>
            <a:endParaRPr lang="el-GR" sz="1800" dirty="0"/>
          </a:p>
          <a:p>
            <a:pPr marL="342900" indent="-342900">
              <a:buFont typeface="Arial" panose="020B0604020202020204" pitchFamily="34" charset="0"/>
              <a:buChar char="•"/>
            </a:pPr>
            <a:endParaRPr lang="el-GR" sz="1800" dirty="0"/>
          </a:p>
          <a:p>
            <a:pPr marL="342900" indent="-342900" algn="ctr">
              <a:buFont typeface="Arial" panose="020B0604020202020204" pitchFamily="34" charset="0"/>
              <a:buChar char="•"/>
            </a:pPr>
            <a:endParaRPr lang="en-GB" dirty="0"/>
          </a:p>
        </p:txBody>
      </p:sp>
      <p:sp>
        <p:nvSpPr>
          <p:cNvPr id="15" name="Rectangle 14">
            <a:extLst>
              <a:ext uri="{FF2B5EF4-FFF2-40B4-BE49-F238E27FC236}">
                <a16:creationId xmlns:a16="http://schemas.microsoft.com/office/drawing/2014/main" id="{B4FFB429-4353-1B82-F8B6-3AE256A9C300}"/>
              </a:ext>
            </a:extLst>
          </p:cNvPr>
          <p:cNvSpPr/>
          <p:nvPr/>
        </p:nvSpPr>
        <p:spPr>
          <a:xfrm>
            <a:off x="2113521" y="4751126"/>
            <a:ext cx="3245046" cy="1224136"/>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Arial" panose="020B0604020202020204" pitchFamily="34" charset="0"/>
              <a:buChar char="•"/>
            </a:pPr>
            <a:r>
              <a:rPr lang="el-GR" sz="1800" dirty="0"/>
              <a:t>Αρχή των Πολυμέσων</a:t>
            </a:r>
          </a:p>
          <a:p>
            <a:pPr marL="342900" indent="-342900">
              <a:buFont typeface="Arial" panose="020B0604020202020204" pitchFamily="34" charset="0"/>
              <a:buChar char="•"/>
            </a:pPr>
            <a:r>
              <a:rPr lang="el-GR" sz="1800" dirty="0"/>
              <a:t>Αρχή της Εξατομίκευσης</a:t>
            </a:r>
          </a:p>
          <a:p>
            <a:pPr marL="342900" indent="-342900">
              <a:buFont typeface="Arial" panose="020B0604020202020204" pitchFamily="34" charset="0"/>
              <a:buChar char="•"/>
            </a:pPr>
            <a:r>
              <a:rPr lang="el-GR" sz="1800" dirty="0"/>
              <a:t>Αρχή της Φωνής</a:t>
            </a:r>
          </a:p>
          <a:p>
            <a:pPr marL="342900" indent="-342900">
              <a:buFont typeface="Arial" panose="020B0604020202020204" pitchFamily="34" charset="0"/>
              <a:buChar char="•"/>
            </a:pPr>
            <a:r>
              <a:rPr lang="el-GR" sz="1800" dirty="0"/>
              <a:t>Αρχή της Εικόνας</a:t>
            </a:r>
          </a:p>
          <a:p>
            <a:pPr marL="342900" indent="-342900">
              <a:buFont typeface="Arial" panose="020B0604020202020204" pitchFamily="34" charset="0"/>
              <a:buChar char="•"/>
            </a:pPr>
            <a:endParaRPr lang="el-GR" sz="1800" dirty="0"/>
          </a:p>
          <a:p>
            <a:pPr marL="342900" indent="-342900">
              <a:buFont typeface="Arial" panose="020B0604020202020204" pitchFamily="34" charset="0"/>
              <a:buChar char="•"/>
            </a:pPr>
            <a:endParaRPr lang="el-GR" sz="1800" dirty="0"/>
          </a:p>
          <a:p>
            <a:pPr marL="342900" indent="-342900" algn="ctr">
              <a:buFont typeface="Arial" panose="020B0604020202020204" pitchFamily="34" charset="0"/>
              <a:buChar char="•"/>
            </a:pPr>
            <a:endParaRPr lang="en-GB" dirty="0"/>
          </a:p>
        </p:txBody>
      </p:sp>
      <p:sp>
        <p:nvSpPr>
          <p:cNvPr id="16" name="Arrow: Right 15">
            <a:extLst>
              <a:ext uri="{FF2B5EF4-FFF2-40B4-BE49-F238E27FC236}">
                <a16:creationId xmlns:a16="http://schemas.microsoft.com/office/drawing/2014/main" id="{52B8C4D1-4CEE-3DA8-C0B8-2A2242FAE2DD}"/>
              </a:ext>
            </a:extLst>
          </p:cNvPr>
          <p:cNvSpPr/>
          <p:nvPr/>
        </p:nvSpPr>
        <p:spPr>
          <a:xfrm>
            <a:off x="1566036" y="3486198"/>
            <a:ext cx="360040" cy="360040"/>
          </a:xfrm>
          <a:prstGeom prst="rightArrow">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24365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F6013-714B-61BD-FFE9-6519FC9B7EC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B13F6AA-56E1-4BFD-F5C0-9A4DE40C8FFA}"/>
              </a:ext>
            </a:extLst>
          </p:cNvPr>
          <p:cNvSpPr>
            <a:spLocks noGrp="1"/>
          </p:cNvSpPr>
          <p:nvPr>
            <p:ph type="title"/>
          </p:nvPr>
        </p:nvSpPr>
        <p:spPr>
          <a:xfrm>
            <a:off x="1475656" y="548680"/>
            <a:ext cx="7344816" cy="621636"/>
          </a:xfrm>
        </p:spPr>
        <p:txBody>
          <a:bodyPr>
            <a:noAutofit/>
          </a:bodyPr>
          <a:lstStyle/>
          <a:p>
            <a:r>
              <a:rPr lang="el-GR" sz="3600" dirty="0"/>
              <a:t>Παραγόμενο εκπαιδευτικό υλικό   (3/3)</a:t>
            </a:r>
            <a:endParaRPr lang="el-GR" sz="3600" b="1" dirty="0">
              <a:solidFill>
                <a:srgbClr val="FF0000"/>
              </a:solidFill>
            </a:endParaRPr>
          </a:p>
        </p:txBody>
      </p:sp>
      <p:sp>
        <p:nvSpPr>
          <p:cNvPr id="4" name="9 - Ορθογώνιο">
            <a:extLst>
              <a:ext uri="{FF2B5EF4-FFF2-40B4-BE49-F238E27FC236}">
                <a16:creationId xmlns:a16="http://schemas.microsoft.com/office/drawing/2014/main" id="{3DD57205-8101-EAD6-0A04-D9435B265B06}"/>
              </a:ext>
            </a:extLst>
          </p:cNvPr>
          <p:cNvSpPr/>
          <p:nvPr/>
        </p:nvSpPr>
        <p:spPr>
          <a:xfrm>
            <a:off x="971599" y="1466418"/>
            <a:ext cx="7200800" cy="4524315"/>
          </a:xfrm>
          <a:prstGeom prst="rect">
            <a:avLst/>
          </a:prstGeom>
        </p:spPr>
        <p:txBody>
          <a:bodyPr wrap="square">
            <a:spAutoFit/>
          </a:bodyPr>
          <a:lstStyle/>
          <a:p>
            <a:pPr marL="457200" indent="-457200">
              <a:buFont typeface="Wingdings" panose="05000000000000000000" pitchFamily="2" charset="2"/>
              <a:buChar char="v"/>
            </a:pPr>
            <a:r>
              <a:rPr lang="el-GR" b="1" dirty="0">
                <a:latin typeface="+mn-lt"/>
                <a:ea typeface="+mj-ea"/>
                <a:cs typeface="+mj-cs"/>
              </a:rPr>
              <a:t>Περιεχόμενο</a:t>
            </a:r>
          </a:p>
          <a:p>
            <a:pPr lvl="1"/>
            <a:br>
              <a:rPr lang="el-GR" dirty="0"/>
            </a:br>
            <a:endParaRPr lang="el-GR" dirty="0"/>
          </a:p>
          <a:p>
            <a:pPr marL="457200" indent="-457200">
              <a:buFont typeface="Wingdings" panose="05000000000000000000" pitchFamily="2" charset="2"/>
              <a:buChar char="v"/>
            </a:pPr>
            <a:endParaRPr lang="el-GR" b="1" dirty="0"/>
          </a:p>
          <a:p>
            <a:pPr marL="457200" indent="-457200">
              <a:buFont typeface="Wingdings" panose="05000000000000000000" pitchFamily="2" charset="2"/>
              <a:buChar char="v"/>
            </a:pPr>
            <a:endParaRPr lang="el-GR" b="1" dirty="0"/>
          </a:p>
          <a:p>
            <a:pPr marL="457200" indent="-457200">
              <a:buFont typeface="Wingdings" panose="05000000000000000000" pitchFamily="2" charset="2"/>
              <a:buChar char="v"/>
            </a:pPr>
            <a:endParaRPr lang="el-GR" b="1" dirty="0"/>
          </a:p>
          <a:p>
            <a:pPr marL="457200" indent="-457200">
              <a:buFont typeface="Wingdings" panose="05000000000000000000" pitchFamily="2" charset="2"/>
              <a:buChar char="v"/>
            </a:pPr>
            <a:endParaRPr lang="el-GR" b="1" dirty="0"/>
          </a:p>
          <a:p>
            <a:pPr marL="457200" indent="-457200">
              <a:buFont typeface="Wingdings" panose="05000000000000000000" pitchFamily="2" charset="2"/>
              <a:buChar char="v"/>
            </a:pPr>
            <a:endParaRPr lang="el-GR" b="1" dirty="0"/>
          </a:p>
          <a:p>
            <a:pPr marL="457200" indent="-457200">
              <a:buFont typeface="Wingdings" panose="05000000000000000000" pitchFamily="2" charset="2"/>
              <a:buChar char="v"/>
            </a:pPr>
            <a:endParaRPr lang="el-GR" b="1" dirty="0"/>
          </a:p>
          <a:p>
            <a:pPr marL="457200" indent="-457200">
              <a:buFont typeface="Wingdings" panose="05000000000000000000" pitchFamily="2" charset="2"/>
              <a:buChar char="v"/>
            </a:pPr>
            <a:r>
              <a:rPr lang="el-GR" b="1" dirty="0">
                <a:latin typeface="Calibri" panose="020F0502020204030204" pitchFamily="34" charset="0"/>
                <a:ea typeface="Calibri" panose="020F0502020204030204" pitchFamily="34" charset="0"/>
                <a:cs typeface="Calibri" panose="020F0502020204030204" pitchFamily="34" charset="0"/>
              </a:rPr>
              <a:t>Εργαλεία δημιουργίας</a:t>
            </a:r>
          </a:p>
          <a:p>
            <a:pPr lvl="1"/>
            <a:br>
              <a:rPr lang="el-GR" b="1" dirty="0">
                <a:latin typeface="+mj-lt"/>
                <a:ea typeface="+mj-ea"/>
                <a:cs typeface="+mj-cs"/>
              </a:rPr>
            </a:br>
            <a:endParaRPr lang="el-GR" b="1" dirty="0">
              <a:latin typeface="+mj-lt"/>
              <a:ea typeface="+mj-ea"/>
              <a:cs typeface="+mj-cs"/>
            </a:endParaRPr>
          </a:p>
        </p:txBody>
      </p:sp>
      <p:pic>
        <p:nvPicPr>
          <p:cNvPr id="5" name="Picture 4">
            <a:extLst>
              <a:ext uri="{FF2B5EF4-FFF2-40B4-BE49-F238E27FC236}">
                <a16:creationId xmlns:a16="http://schemas.microsoft.com/office/drawing/2014/main" id="{2648B9A5-C262-2A00-AFC8-92143A08855B}"/>
              </a:ext>
            </a:extLst>
          </p:cNvPr>
          <p:cNvPicPr>
            <a:picLocks noChangeAspect="1"/>
          </p:cNvPicPr>
          <p:nvPr/>
        </p:nvPicPr>
        <p:blipFill>
          <a:blip r:embed="rId3"/>
          <a:stretch>
            <a:fillRect/>
          </a:stretch>
        </p:blipFill>
        <p:spPr>
          <a:xfrm>
            <a:off x="850024" y="5543563"/>
            <a:ext cx="724001" cy="457264"/>
          </a:xfrm>
          <a:prstGeom prst="rect">
            <a:avLst/>
          </a:prstGeom>
        </p:spPr>
      </p:pic>
      <p:pic>
        <p:nvPicPr>
          <p:cNvPr id="7" name="Picture 6">
            <a:extLst>
              <a:ext uri="{FF2B5EF4-FFF2-40B4-BE49-F238E27FC236}">
                <a16:creationId xmlns:a16="http://schemas.microsoft.com/office/drawing/2014/main" id="{49CC64F3-8CFD-CD0E-826D-4DB3AB671F0F}"/>
              </a:ext>
            </a:extLst>
          </p:cNvPr>
          <p:cNvPicPr>
            <a:picLocks noChangeAspect="1"/>
          </p:cNvPicPr>
          <p:nvPr/>
        </p:nvPicPr>
        <p:blipFill>
          <a:blip r:embed="rId4"/>
          <a:stretch>
            <a:fillRect/>
          </a:stretch>
        </p:blipFill>
        <p:spPr>
          <a:xfrm>
            <a:off x="1833217" y="5445224"/>
            <a:ext cx="2495898" cy="695422"/>
          </a:xfrm>
          <a:prstGeom prst="rect">
            <a:avLst/>
          </a:prstGeom>
        </p:spPr>
      </p:pic>
      <p:pic>
        <p:nvPicPr>
          <p:cNvPr id="9" name="Picture 8">
            <a:extLst>
              <a:ext uri="{FF2B5EF4-FFF2-40B4-BE49-F238E27FC236}">
                <a16:creationId xmlns:a16="http://schemas.microsoft.com/office/drawing/2014/main" id="{5EB2967B-1619-ED0C-92A3-94A56F33C788}"/>
              </a:ext>
            </a:extLst>
          </p:cNvPr>
          <p:cNvPicPr>
            <a:picLocks noChangeAspect="1"/>
          </p:cNvPicPr>
          <p:nvPr/>
        </p:nvPicPr>
        <p:blipFill>
          <a:blip r:embed="rId5"/>
          <a:stretch>
            <a:fillRect/>
          </a:stretch>
        </p:blipFill>
        <p:spPr>
          <a:xfrm>
            <a:off x="1890337" y="1978332"/>
            <a:ext cx="5363323" cy="2695951"/>
          </a:xfrm>
          <a:prstGeom prst="rect">
            <a:avLst/>
          </a:prstGeom>
        </p:spPr>
      </p:pic>
      <p:pic>
        <p:nvPicPr>
          <p:cNvPr id="11" name="Picture 10">
            <a:extLst>
              <a:ext uri="{FF2B5EF4-FFF2-40B4-BE49-F238E27FC236}">
                <a16:creationId xmlns:a16="http://schemas.microsoft.com/office/drawing/2014/main" id="{DFE4AE9F-26A5-E02D-D73B-369511CD6EB9}"/>
              </a:ext>
            </a:extLst>
          </p:cNvPr>
          <p:cNvPicPr>
            <a:picLocks noChangeAspect="1"/>
          </p:cNvPicPr>
          <p:nvPr/>
        </p:nvPicPr>
        <p:blipFill>
          <a:blip r:embed="rId6"/>
          <a:stretch>
            <a:fillRect/>
          </a:stretch>
        </p:blipFill>
        <p:spPr>
          <a:xfrm>
            <a:off x="4582006" y="5429757"/>
            <a:ext cx="738886" cy="695422"/>
          </a:xfrm>
          <a:prstGeom prst="rect">
            <a:avLst/>
          </a:prstGeom>
        </p:spPr>
      </p:pic>
      <p:pic>
        <p:nvPicPr>
          <p:cNvPr id="13" name="Picture 12">
            <a:extLst>
              <a:ext uri="{FF2B5EF4-FFF2-40B4-BE49-F238E27FC236}">
                <a16:creationId xmlns:a16="http://schemas.microsoft.com/office/drawing/2014/main" id="{9AC7B5CE-0165-57FD-429D-81B9AFB20C1B}"/>
              </a:ext>
            </a:extLst>
          </p:cNvPr>
          <p:cNvPicPr>
            <a:picLocks noChangeAspect="1"/>
          </p:cNvPicPr>
          <p:nvPr/>
        </p:nvPicPr>
        <p:blipFill>
          <a:blip r:embed="rId7"/>
          <a:stretch>
            <a:fillRect/>
          </a:stretch>
        </p:blipFill>
        <p:spPr>
          <a:xfrm>
            <a:off x="5581139" y="5446959"/>
            <a:ext cx="798254" cy="709560"/>
          </a:xfrm>
          <a:prstGeom prst="rect">
            <a:avLst/>
          </a:prstGeom>
        </p:spPr>
      </p:pic>
      <p:pic>
        <p:nvPicPr>
          <p:cNvPr id="15" name="Picture 14">
            <a:extLst>
              <a:ext uri="{FF2B5EF4-FFF2-40B4-BE49-F238E27FC236}">
                <a16:creationId xmlns:a16="http://schemas.microsoft.com/office/drawing/2014/main" id="{B8B7CB28-0C26-4C4A-F876-D07C9E30A8C5}"/>
              </a:ext>
            </a:extLst>
          </p:cNvPr>
          <p:cNvPicPr>
            <a:picLocks noChangeAspect="1"/>
          </p:cNvPicPr>
          <p:nvPr/>
        </p:nvPicPr>
        <p:blipFill>
          <a:blip r:embed="rId8"/>
          <a:stretch>
            <a:fillRect/>
          </a:stretch>
        </p:blipFill>
        <p:spPr>
          <a:xfrm>
            <a:off x="6637211" y="5374006"/>
            <a:ext cx="798254" cy="766640"/>
          </a:xfrm>
          <a:prstGeom prst="rect">
            <a:avLst/>
          </a:prstGeom>
        </p:spPr>
      </p:pic>
      <p:pic>
        <p:nvPicPr>
          <p:cNvPr id="17" name="Picture 16">
            <a:extLst>
              <a:ext uri="{FF2B5EF4-FFF2-40B4-BE49-F238E27FC236}">
                <a16:creationId xmlns:a16="http://schemas.microsoft.com/office/drawing/2014/main" id="{093B82A5-51A3-3117-6225-A4DC7A58E591}"/>
              </a:ext>
            </a:extLst>
          </p:cNvPr>
          <p:cNvPicPr>
            <a:picLocks noChangeAspect="1"/>
          </p:cNvPicPr>
          <p:nvPr/>
        </p:nvPicPr>
        <p:blipFill>
          <a:blip r:embed="rId9"/>
          <a:stretch>
            <a:fillRect/>
          </a:stretch>
        </p:blipFill>
        <p:spPr>
          <a:xfrm>
            <a:off x="7697036" y="5437761"/>
            <a:ext cx="738886" cy="624152"/>
          </a:xfrm>
          <a:prstGeom prst="rect">
            <a:avLst/>
          </a:prstGeom>
        </p:spPr>
      </p:pic>
    </p:spTree>
    <p:extLst>
      <p:ext uri="{BB962C8B-B14F-4D97-AF65-F5344CB8AC3E}">
        <p14:creationId xmlns:p14="http://schemas.microsoft.com/office/powerpoint/2010/main" val="3282873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11660" y="620688"/>
            <a:ext cx="6120680" cy="576064"/>
          </a:xfrm>
        </p:spPr>
        <p:txBody>
          <a:bodyPr>
            <a:noAutofit/>
          </a:bodyPr>
          <a:lstStyle/>
          <a:p>
            <a:r>
              <a:rPr lang="el-GR" sz="3600" dirty="0"/>
              <a:t>Μεθοδολογία                        (1/2)</a:t>
            </a:r>
            <a:endParaRPr lang="el-GR" sz="4000" b="1" dirty="0"/>
          </a:p>
        </p:txBody>
      </p:sp>
      <p:graphicFrame>
        <p:nvGraphicFramePr>
          <p:cNvPr id="6" name="Table 5">
            <a:extLst>
              <a:ext uri="{FF2B5EF4-FFF2-40B4-BE49-F238E27FC236}">
                <a16:creationId xmlns:a16="http://schemas.microsoft.com/office/drawing/2014/main" id="{BFBBA8B1-C1F6-853A-0C5B-5BC8E23DE40A}"/>
              </a:ext>
            </a:extLst>
          </p:cNvPr>
          <p:cNvGraphicFramePr>
            <a:graphicFrameLocks noGrp="1"/>
          </p:cNvGraphicFramePr>
          <p:nvPr>
            <p:extLst>
              <p:ext uri="{D42A27DB-BD31-4B8C-83A1-F6EECF244321}">
                <p14:modId xmlns:p14="http://schemas.microsoft.com/office/powerpoint/2010/main" val="1771646007"/>
              </p:ext>
            </p:extLst>
          </p:nvPr>
        </p:nvGraphicFramePr>
        <p:xfrm>
          <a:off x="1499265" y="1960880"/>
          <a:ext cx="6768752" cy="3576320"/>
        </p:xfrm>
        <a:graphic>
          <a:graphicData uri="http://schemas.openxmlformats.org/drawingml/2006/table">
            <a:tbl>
              <a:tblPr firstRow="1" bandRow="1">
                <a:tableStyleId>{BC89EF96-8CEA-46FF-86C4-4CE0E7609802}</a:tableStyleId>
              </a:tblPr>
              <a:tblGrid>
                <a:gridCol w="3000727">
                  <a:extLst>
                    <a:ext uri="{9D8B030D-6E8A-4147-A177-3AD203B41FA5}">
                      <a16:colId xmlns:a16="http://schemas.microsoft.com/office/drawing/2014/main" val="652582406"/>
                    </a:ext>
                  </a:extLst>
                </a:gridCol>
                <a:gridCol w="3768025">
                  <a:extLst>
                    <a:ext uri="{9D8B030D-6E8A-4147-A177-3AD203B41FA5}">
                      <a16:colId xmlns:a16="http://schemas.microsoft.com/office/drawing/2014/main" val="3196551937"/>
                    </a:ext>
                  </a:extLst>
                </a:gridCol>
              </a:tblGrid>
              <a:tr h="370840">
                <a:tc>
                  <a:txBody>
                    <a:bodyPr/>
                    <a:lstStyle/>
                    <a:p>
                      <a:r>
                        <a:rPr lang="el-GR" sz="1800" b="1" kern="1200" dirty="0">
                          <a:solidFill>
                            <a:schemeClr val="tx1"/>
                          </a:solidFill>
                          <a:latin typeface="+mn-lt"/>
                          <a:ea typeface="+mn-ea"/>
                          <a:cs typeface="+mn-cs"/>
                        </a:rPr>
                        <a:t>Είδος της έρευνας</a:t>
                      </a:r>
                      <a:endParaRPr lang="en-GB" sz="1800" b="1" kern="1200" dirty="0">
                        <a:solidFill>
                          <a:schemeClr val="tx1"/>
                        </a:solidFill>
                        <a:latin typeface="+mn-lt"/>
                        <a:ea typeface="+mn-ea"/>
                        <a:cs typeface="+mn-cs"/>
                      </a:endParaRPr>
                    </a:p>
                  </a:txBody>
                  <a:tcPr/>
                </a:tc>
                <a:tc>
                  <a:txBody>
                    <a:bodyPr/>
                    <a:lstStyle/>
                    <a:p>
                      <a:r>
                        <a:rPr lang="el-GR" sz="1800" b="0" kern="1200" dirty="0">
                          <a:solidFill>
                            <a:schemeClr val="tx1"/>
                          </a:solidFill>
                          <a:latin typeface="+mn-lt"/>
                          <a:ea typeface="+mn-ea"/>
                          <a:cs typeface="+mn-cs"/>
                        </a:rPr>
                        <a:t>Ποιοτική ανάλυση περιεχομένου</a:t>
                      </a:r>
                      <a:endParaRPr lang="en-GB" sz="1800" b="0" kern="1200" dirty="0">
                        <a:solidFill>
                          <a:schemeClr val="tx1"/>
                        </a:solidFill>
                        <a:latin typeface="+mn-lt"/>
                        <a:ea typeface="+mn-ea"/>
                        <a:cs typeface="+mn-cs"/>
                      </a:endParaRPr>
                    </a:p>
                  </a:txBody>
                  <a:tcPr/>
                </a:tc>
                <a:extLst>
                  <a:ext uri="{0D108BD9-81ED-4DB2-BD59-A6C34878D82A}">
                    <a16:rowId xmlns:a16="http://schemas.microsoft.com/office/drawing/2014/main" val="1177503027"/>
                  </a:ext>
                </a:extLst>
              </a:tr>
              <a:tr h="370840">
                <a:tc>
                  <a:txBody>
                    <a:bodyPr/>
                    <a:lstStyle/>
                    <a:p>
                      <a:r>
                        <a:rPr lang="el-GR" sz="1800" b="1" dirty="0"/>
                        <a:t>Δειγματοληψία</a:t>
                      </a:r>
                      <a:endParaRPr lang="en-GB" sz="1800" b="1" dirty="0"/>
                    </a:p>
                  </a:txBody>
                  <a:tcPr/>
                </a:tc>
                <a:tc>
                  <a:txBody>
                    <a:bodyPr/>
                    <a:lstStyle/>
                    <a:p>
                      <a:r>
                        <a:rPr lang="el-GR" sz="1800" dirty="0"/>
                        <a:t>Σκόπιμη δειγματοληψία</a:t>
                      </a:r>
                    </a:p>
                    <a:p>
                      <a:r>
                        <a:rPr lang="el-GR" sz="1800" dirty="0"/>
                        <a:t>Δειγματοληψία ειδικών</a:t>
                      </a:r>
                      <a:endParaRPr lang="en-GB" sz="1800" dirty="0"/>
                    </a:p>
                  </a:txBody>
                  <a:tcPr/>
                </a:tc>
                <a:extLst>
                  <a:ext uri="{0D108BD9-81ED-4DB2-BD59-A6C34878D82A}">
                    <a16:rowId xmlns:a16="http://schemas.microsoft.com/office/drawing/2014/main" val="4246408367"/>
                  </a:ext>
                </a:extLst>
              </a:tr>
              <a:tr h="370840">
                <a:tc>
                  <a:txBody>
                    <a:bodyPr/>
                    <a:lstStyle/>
                    <a:p>
                      <a:r>
                        <a:rPr lang="el-GR" sz="1800" b="1" dirty="0"/>
                        <a:t>Μέσα συλλογής δεδομένων</a:t>
                      </a:r>
                      <a:endParaRPr lang="en-GB" sz="1800" b="1" dirty="0"/>
                    </a:p>
                  </a:txBody>
                  <a:tcPr/>
                </a:tc>
                <a:tc>
                  <a:txBody>
                    <a:bodyPr/>
                    <a:lstStyle/>
                    <a:p>
                      <a:r>
                        <a:rPr lang="el-GR" sz="1800" dirty="0"/>
                        <a:t>Ερωτηματολόγιο ανοιχτού τύπου από το ΕΔΙΒΕΑ</a:t>
                      </a:r>
                      <a:endParaRPr lang="en-GB" sz="1800" dirty="0"/>
                    </a:p>
                  </a:txBody>
                  <a:tcPr/>
                </a:tc>
                <a:extLst>
                  <a:ext uri="{0D108BD9-81ED-4DB2-BD59-A6C34878D82A}">
                    <a16:rowId xmlns:a16="http://schemas.microsoft.com/office/drawing/2014/main" val="1989306133"/>
                  </a:ext>
                </a:extLst>
              </a:tr>
              <a:tr h="370840">
                <a:tc>
                  <a:txBody>
                    <a:bodyPr/>
                    <a:lstStyle/>
                    <a:p>
                      <a:r>
                        <a:rPr lang="el-GR" sz="1800" b="1" dirty="0"/>
                        <a:t>Επεξεργασία δεδομένων</a:t>
                      </a:r>
                      <a:endParaRPr lang="en-GB" sz="1800" b="1"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800" dirty="0"/>
                        <a:t>Ανάλυση περιεχομένου με μονάδα ανάλυσης την πρόταση</a:t>
                      </a:r>
                      <a:endParaRPr lang="en-GB" sz="1800" dirty="0"/>
                    </a:p>
                    <a:p>
                      <a:endParaRPr lang="en-GB" sz="1800" dirty="0"/>
                    </a:p>
                  </a:txBody>
                  <a:tcPr/>
                </a:tc>
                <a:extLst>
                  <a:ext uri="{0D108BD9-81ED-4DB2-BD59-A6C34878D82A}">
                    <a16:rowId xmlns:a16="http://schemas.microsoft.com/office/drawing/2014/main" val="2284713161"/>
                  </a:ext>
                </a:extLst>
              </a:tr>
              <a:tr h="370840">
                <a:tc>
                  <a:txBody>
                    <a:bodyPr/>
                    <a:lstStyle/>
                    <a:p>
                      <a:r>
                        <a:rPr lang="el-GR" sz="1800" b="1" dirty="0"/>
                        <a:t>Περιορισμοί</a:t>
                      </a:r>
                      <a:endParaRPr lang="en-GB" sz="1800" b="1" dirty="0"/>
                    </a:p>
                  </a:txBody>
                  <a:tcPr/>
                </a:tc>
                <a:tc>
                  <a:txBody>
                    <a:bodyPr/>
                    <a:lstStyle/>
                    <a:p>
                      <a:r>
                        <a:rPr lang="el-GR" sz="1800" dirty="0"/>
                        <a:t>Μικρό δείγμα (3 άτομα – ειδικοί της ΕξΑΕ)</a:t>
                      </a:r>
                      <a:endParaRPr lang="en-GB" sz="1800" dirty="0"/>
                    </a:p>
                  </a:txBody>
                  <a:tcPr/>
                </a:tc>
                <a:extLst>
                  <a:ext uri="{0D108BD9-81ED-4DB2-BD59-A6C34878D82A}">
                    <a16:rowId xmlns:a16="http://schemas.microsoft.com/office/drawing/2014/main" val="3010463732"/>
                  </a:ext>
                </a:extLst>
              </a:tr>
              <a:tr h="370840">
                <a:tc>
                  <a:txBody>
                    <a:bodyPr/>
                    <a:lstStyle/>
                    <a:p>
                      <a:r>
                        <a:rPr lang="el-GR" sz="1800" b="1" dirty="0"/>
                        <a:t>Δεοντολογία</a:t>
                      </a:r>
                      <a:endParaRPr lang="en-GB" sz="1800" b="1" dirty="0"/>
                    </a:p>
                  </a:txBody>
                  <a:tcPr/>
                </a:tc>
                <a:tc>
                  <a:txBody>
                    <a:bodyPr/>
                    <a:lstStyle/>
                    <a:p>
                      <a:r>
                        <a:rPr lang="el-GR" sz="1800" dirty="0"/>
                        <a:t>Δεν προέκυψαν ηθικά διλήμματα</a:t>
                      </a:r>
                      <a:endParaRPr lang="en-GB" sz="1800" dirty="0"/>
                    </a:p>
                  </a:txBody>
                  <a:tcPr/>
                </a:tc>
                <a:extLst>
                  <a:ext uri="{0D108BD9-81ED-4DB2-BD59-A6C34878D82A}">
                    <a16:rowId xmlns:a16="http://schemas.microsoft.com/office/drawing/2014/main" val="2056623133"/>
                  </a:ext>
                </a:extLst>
              </a:tr>
            </a:tbl>
          </a:graphicData>
        </a:graphic>
      </p:graphicFrame>
    </p:spTree>
    <p:extLst>
      <p:ext uri="{BB962C8B-B14F-4D97-AF65-F5344CB8AC3E}">
        <p14:creationId xmlns:p14="http://schemas.microsoft.com/office/powerpoint/2010/main" val="1813676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6C78F-FAD6-8D06-44EC-EE4FE710B37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68F042A-68D1-26BC-EE11-F9A29E5AC5CD}"/>
              </a:ext>
            </a:extLst>
          </p:cNvPr>
          <p:cNvSpPr>
            <a:spLocks noGrp="1"/>
          </p:cNvSpPr>
          <p:nvPr>
            <p:ph type="title"/>
          </p:nvPr>
        </p:nvSpPr>
        <p:spPr>
          <a:xfrm>
            <a:off x="1511660" y="620688"/>
            <a:ext cx="6120680" cy="576064"/>
          </a:xfrm>
        </p:spPr>
        <p:txBody>
          <a:bodyPr>
            <a:noAutofit/>
          </a:bodyPr>
          <a:lstStyle/>
          <a:p>
            <a:r>
              <a:rPr lang="el-GR" sz="3600" dirty="0"/>
              <a:t>Μεθοδολογία                        (2/2)</a:t>
            </a:r>
            <a:endParaRPr lang="el-GR" sz="4000" b="1" dirty="0"/>
          </a:p>
        </p:txBody>
      </p:sp>
      <p:graphicFrame>
        <p:nvGraphicFramePr>
          <p:cNvPr id="3" name="Table 2">
            <a:extLst>
              <a:ext uri="{FF2B5EF4-FFF2-40B4-BE49-F238E27FC236}">
                <a16:creationId xmlns:a16="http://schemas.microsoft.com/office/drawing/2014/main" id="{C98A237D-4F42-ABAC-7A4F-C9E442302908}"/>
              </a:ext>
            </a:extLst>
          </p:cNvPr>
          <p:cNvGraphicFramePr>
            <a:graphicFrameLocks noGrp="1"/>
          </p:cNvGraphicFramePr>
          <p:nvPr>
            <p:extLst>
              <p:ext uri="{D42A27DB-BD31-4B8C-83A1-F6EECF244321}">
                <p14:modId xmlns:p14="http://schemas.microsoft.com/office/powerpoint/2010/main" val="3347427690"/>
              </p:ext>
            </p:extLst>
          </p:nvPr>
        </p:nvGraphicFramePr>
        <p:xfrm>
          <a:off x="1181426" y="1864817"/>
          <a:ext cx="7344816" cy="4505960"/>
        </p:xfrm>
        <a:graphic>
          <a:graphicData uri="http://schemas.openxmlformats.org/drawingml/2006/table">
            <a:tbl>
              <a:tblPr firstRow="1" bandRow="1">
                <a:tableStyleId>{E8B1032C-EA38-4F05-BA0D-38AFFFC7BED3}</a:tableStyleId>
              </a:tblPr>
              <a:tblGrid>
                <a:gridCol w="1995467">
                  <a:extLst>
                    <a:ext uri="{9D8B030D-6E8A-4147-A177-3AD203B41FA5}">
                      <a16:colId xmlns:a16="http://schemas.microsoft.com/office/drawing/2014/main" val="1702037534"/>
                    </a:ext>
                  </a:extLst>
                </a:gridCol>
                <a:gridCol w="5349349">
                  <a:extLst>
                    <a:ext uri="{9D8B030D-6E8A-4147-A177-3AD203B41FA5}">
                      <a16:colId xmlns:a16="http://schemas.microsoft.com/office/drawing/2014/main" val="3232169969"/>
                    </a:ext>
                  </a:extLst>
                </a:gridCol>
              </a:tblGrid>
              <a:tr h="273908">
                <a:tc>
                  <a:txBody>
                    <a:bodyPr/>
                    <a:lstStyle/>
                    <a:p>
                      <a:r>
                        <a:rPr lang="el-GR" sz="1600" b="1" dirty="0"/>
                        <a:t>1</a:t>
                      </a:r>
                      <a:r>
                        <a:rPr lang="el-GR" sz="1600" b="1" baseline="30000" dirty="0"/>
                        <a:t>ος</a:t>
                      </a:r>
                      <a:r>
                        <a:rPr lang="el-GR" sz="1600" b="1" dirty="0"/>
                        <a:t> άξονας</a:t>
                      </a:r>
                      <a:endParaRPr lang="en-GB" sz="1600" b="1" dirty="0"/>
                    </a:p>
                  </a:txBody>
                  <a:tcPr/>
                </a:tc>
                <a:tc>
                  <a:txBody>
                    <a:bodyPr/>
                    <a:lstStyle/>
                    <a:p>
                      <a:r>
                        <a:rPr lang="el-GR" sz="1600" b="0" kern="1200" dirty="0">
                          <a:solidFill>
                            <a:schemeClr val="tx1"/>
                          </a:solidFill>
                        </a:rPr>
                        <a:t>Επιστημονική Συνοχή / Τεκμηρίωση</a:t>
                      </a:r>
                      <a:endParaRPr lang="en-GB" sz="1600" b="0" kern="1200" dirty="0">
                        <a:solidFill>
                          <a:schemeClr val="tx1"/>
                        </a:solidFill>
                        <a:latin typeface="+mn-lt"/>
                        <a:ea typeface="+mn-ea"/>
                        <a:cs typeface="+mn-cs"/>
                      </a:endParaRPr>
                    </a:p>
                  </a:txBody>
                  <a:tcPr/>
                </a:tc>
                <a:extLst>
                  <a:ext uri="{0D108BD9-81ED-4DB2-BD59-A6C34878D82A}">
                    <a16:rowId xmlns:a16="http://schemas.microsoft.com/office/drawing/2014/main" val="1014807351"/>
                  </a:ext>
                </a:extLst>
              </a:tr>
              <a:tr h="370840">
                <a:tc>
                  <a:txBody>
                    <a:bodyPr/>
                    <a:lstStyle/>
                    <a:p>
                      <a:r>
                        <a:rPr lang="el-GR" sz="1600" b="1" dirty="0"/>
                        <a:t>2</a:t>
                      </a:r>
                      <a:r>
                        <a:rPr lang="el-GR" sz="1600" b="1" baseline="30000" dirty="0"/>
                        <a:t>ος</a:t>
                      </a:r>
                      <a:r>
                        <a:rPr lang="el-GR" sz="1600" b="1" dirty="0"/>
                        <a:t> άξονας</a:t>
                      </a:r>
                      <a:endParaRPr lang="en-GB" sz="1600" b="1" dirty="0"/>
                    </a:p>
                  </a:txBody>
                  <a:tcPr/>
                </a:tc>
                <a:tc>
                  <a:txBody>
                    <a:bodyPr/>
                    <a:lstStyle/>
                    <a:p>
                      <a:r>
                        <a:rPr lang="el-GR" sz="1600" kern="1200" dirty="0">
                          <a:solidFill>
                            <a:schemeClr val="tx1"/>
                          </a:solidFill>
                        </a:rPr>
                        <a:t>Απλή – Κατανοητή παρουσίαση γνωστικού αντικειμένου</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2415672198"/>
                  </a:ext>
                </a:extLst>
              </a:tr>
              <a:tr h="370840">
                <a:tc>
                  <a:txBody>
                    <a:bodyPr/>
                    <a:lstStyle/>
                    <a:p>
                      <a:r>
                        <a:rPr lang="el-GR" sz="1600" b="1" dirty="0"/>
                        <a:t>3</a:t>
                      </a:r>
                      <a:r>
                        <a:rPr lang="el-GR" sz="1600" b="1" baseline="30000" dirty="0"/>
                        <a:t>ος</a:t>
                      </a:r>
                      <a:r>
                        <a:rPr lang="el-GR" sz="1600" b="1" dirty="0"/>
                        <a:t> άξονας</a:t>
                      </a:r>
                      <a:endParaRPr lang="en-GB" sz="1600" b="1" dirty="0"/>
                    </a:p>
                  </a:txBody>
                  <a:tcPr/>
                </a:tc>
                <a:tc>
                  <a:txBody>
                    <a:bodyPr/>
                    <a:lstStyle/>
                    <a:p>
                      <a:r>
                        <a:rPr lang="el-GR" sz="1600" kern="1200" dirty="0">
                          <a:solidFill>
                            <a:schemeClr val="tx1"/>
                          </a:solidFill>
                        </a:rPr>
                        <a:t>Ευχρηστία του ΕΥ</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3101947254"/>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600" b="1" dirty="0"/>
                        <a:t>4</a:t>
                      </a:r>
                      <a:r>
                        <a:rPr lang="el-GR" sz="1600" b="1" baseline="30000" dirty="0"/>
                        <a:t>ος</a:t>
                      </a:r>
                      <a:r>
                        <a:rPr lang="el-GR" sz="1600" b="1" dirty="0"/>
                        <a:t> άξονας</a:t>
                      </a:r>
                      <a:endParaRPr lang="en-GB" sz="1600" b="1" dirty="0"/>
                    </a:p>
                  </a:txBody>
                  <a:tcPr/>
                </a:tc>
                <a:tc>
                  <a:txBody>
                    <a:bodyPr/>
                    <a:lstStyle/>
                    <a:p>
                      <a:r>
                        <a:rPr lang="el-GR" sz="1600" kern="1200" dirty="0">
                          <a:solidFill>
                            <a:schemeClr val="tx1"/>
                          </a:solidFill>
                        </a:rPr>
                        <a:t>Υποστήριξη – καθοδήγηση στη μελέτη του μαθητή</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402741495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600" b="1" dirty="0"/>
                        <a:t>5</a:t>
                      </a:r>
                      <a:r>
                        <a:rPr lang="el-GR" sz="1600" b="1" baseline="30000" dirty="0"/>
                        <a:t>ος</a:t>
                      </a:r>
                      <a:r>
                        <a:rPr lang="el-GR" sz="1600" b="1" dirty="0"/>
                        <a:t> άξονας</a:t>
                      </a:r>
                      <a:endParaRPr lang="en-GB" sz="1600" b="1" dirty="0"/>
                    </a:p>
                  </a:txBody>
                  <a:tcPr/>
                </a:tc>
                <a:tc>
                  <a:txBody>
                    <a:bodyPr/>
                    <a:lstStyle/>
                    <a:p>
                      <a:r>
                        <a:rPr lang="el-GR" sz="1600" kern="1200" dirty="0">
                          <a:solidFill>
                            <a:schemeClr val="tx1"/>
                          </a:solidFill>
                        </a:rPr>
                        <a:t>Υποστήριξη της αλληλεπίδρασης με τον μαθητή στη μελέτη του</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598941831"/>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600" b="1" dirty="0"/>
                        <a:t>6</a:t>
                      </a:r>
                      <a:r>
                        <a:rPr lang="el-GR" sz="1600" b="1" baseline="30000" dirty="0"/>
                        <a:t>ος</a:t>
                      </a:r>
                      <a:r>
                        <a:rPr lang="el-GR" sz="1600" b="1" dirty="0"/>
                        <a:t> άξονας</a:t>
                      </a:r>
                      <a:endParaRPr lang="en-GB" sz="1600" b="1" dirty="0"/>
                    </a:p>
                  </a:txBody>
                  <a:tcPr/>
                </a:tc>
                <a:tc>
                  <a:txBody>
                    <a:bodyPr/>
                    <a:lstStyle/>
                    <a:p>
                      <a:r>
                        <a:rPr lang="el-GR" sz="1600" kern="1200" dirty="0">
                          <a:solidFill>
                            <a:schemeClr val="tx1"/>
                          </a:solidFill>
                        </a:rPr>
                        <a:t>Παροχή δυνατότητας αναστοχασμού – αυτοαξιολόγησης στον μαθητή</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3353933584"/>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600" b="1" dirty="0"/>
                        <a:t>7</a:t>
                      </a:r>
                      <a:r>
                        <a:rPr lang="el-GR" sz="1600" b="1" baseline="30000" dirty="0"/>
                        <a:t>ος</a:t>
                      </a:r>
                      <a:r>
                        <a:rPr lang="el-GR" sz="1600" b="1" dirty="0"/>
                        <a:t> άξονας</a:t>
                      </a:r>
                      <a:endParaRPr lang="en-GB" sz="1600" b="1" dirty="0"/>
                    </a:p>
                  </a:txBody>
                  <a:tcPr/>
                </a:tc>
                <a:tc>
                  <a:txBody>
                    <a:bodyPr/>
                    <a:lstStyle/>
                    <a:p>
                      <a:r>
                        <a:rPr lang="el-GR" sz="1600" kern="1200" dirty="0">
                          <a:solidFill>
                            <a:schemeClr val="tx1"/>
                          </a:solidFill>
                        </a:rPr>
                        <a:t>Σαφήνεια σκοπού και προσδοκώμενων μαθησιακών αποτελεσμάτων</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14880018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600" b="1" dirty="0"/>
                        <a:t>8</a:t>
                      </a:r>
                      <a:r>
                        <a:rPr lang="el-GR" sz="1600" b="1" baseline="30000" dirty="0"/>
                        <a:t>ος</a:t>
                      </a:r>
                      <a:r>
                        <a:rPr lang="el-GR" sz="1600" b="1" dirty="0"/>
                        <a:t> άξονας</a:t>
                      </a:r>
                      <a:endParaRPr lang="en-GB" sz="1600" b="1" dirty="0"/>
                    </a:p>
                  </a:txBody>
                  <a:tcPr/>
                </a:tc>
                <a:tc>
                  <a:txBody>
                    <a:bodyPr/>
                    <a:lstStyle/>
                    <a:p>
                      <a:r>
                        <a:rPr lang="el-GR" sz="1600" kern="1200" dirty="0">
                          <a:solidFill>
                            <a:schemeClr val="tx1"/>
                          </a:solidFill>
                        </a:rPr>
                        <a:t>Εφαρμογή αρχών της Γνωστικής Θεωρίας Πολυμεσικής Μάθησης</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3047493701"/>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600" b="1" dirty="0"/>
                        <a:t>9</a:t>
                      </a:r>
                      <a:r>
                        <a:rPr lang="el-GR" sz="1600" b="1" baseline="30000" dirty="0"/>
                        <a:t>ος</a:t>
                      </a:r>
                      <a:r>
                        <a:rPr lang="el-GR" sz="1600" b="1" dirty="0"/>
                        <a:t> άξονας</a:t>
                      </a:r>
                      <a:endParaRPr lang="en-GB" sz="1600" b="1" dirty="0"/>
                    </a:p>
                  </a:txBody>
                  <a:tcPr/>
                </a:tc>
                <a:tc>
                  <a:txBody>
                    <a:bodyPr/>
                    <a:lstStyle/>
                    <a:p>
                      <a:r>
                        <a:rPr lang="el-GR" sz="1600" kern="1200" dirty="0">
                          <a:solidFill>
                            <a:schemeClr val="tx1"/>
                          </a:solidFill>
                        </a:rPr>
                        <a:t>Δυνατά σημεία</a:t>
                      </a:r>
                      <a:endParaRPr lang="en-GB" sz="16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687885467"/>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600" b="1" dirty="0"/>
                        <a:t>10</a:t>
                      </a:r>
                      <a:r>
                        <a:rPr lang="el-GR" sz="1600" b="1" baseline="30000" dirty="0"/>
                        <a:t>ος</a:t>
                      </a:r>
                      <a:r>
                        <a:rPr lang="el-GR" sz="1600" b="1" dirty="0"/>
                        <a:t> άξονας</a:t>
                      </a:r>
                      <a:endParaRPr lang="en-GB" sz="1600" b="1" dirty="0"/>
                    </a:p>
                  </a:txBody>
                  <a:tcPr/>
                </a:tc>
                <a:tc>
                  <a:txBody>
                    <a:bodyPr/>
                    <a:lstStyle/>
                    <a:p>
                      <a:r>
                        <a:rPr lang="el-GR" sz="1600" dirty="0"/>
                        <a:t>Προτάσεις βελτίωσης</a:t>
                      </a:r>
                      <a:endParaRPr lang="en-GB" sz="1600" dirty="0"/>
                    </a:p>
                  </a:txBody>
                  <a:tcPr/>
                </a:tc>
                <a:extLst>
                  <a:ext uri="{0D108BD9-81ED-4DB2-BD59-A6C34878D82A}">
                    <a16:rowId xmlns:a16="http://schemas.microsoft.com/office/drawing/2014/main" val="3393854301"/>
                  </a:ext>
                </a:extLst>
              </a:tr>
            </a:tbl>
          </a:graphicData>
        </a:graphic>
      </p:graphicFrame>
      <p:sp>
        <p:nvSpPr>
          <p:cNvPr id="4" name="TextBox 3">
            <a:extLst>
              <a:ext uri="{FF2B5EF4-FFF2-40B4-BE49-F238E27FC236}">
                <a16:creationId xmlns:a16="http://schemas.microsoft.com/office/drawing/2014/main" id="{151EF7BC-08BE-6449-1CC8-73C272CAB7A8}"/>
              </a:ext>
            </a:extLst>
          </p:cNvPr>
          <p:cNvSpPr txBox="1"/>
          <p:nvPr/>
        </p:nvSpPr>
        <p:spPr>
          <a:xfrm>
            <a:off x="3131840" y="1299952"/>
            <a:ext cx="4392488" cy="461665"/>
          </a:xfrm>
          <a:prstGeom prst="rect">
            <a:avLst/>
          </a:prstGeom>
          <a:noFill/>
        </p:spPr>
        <p:txBody>
          <a:bodyPr wrap="square" rtlCol="0">
            <a:spAutoFit/>
          </a:bodyPr>
          <a:lstStyle/>
          <a:p>
            <a:r>
              <a:rPr lang="el-GR" b="1" dirty="0">
                <a:latin typeface="+mn-lt"/>
              </a:rPr>
              <a:t>Ερευνητικοί Άξονες</a:t>
            </a:r>
            <a:endParaRPr lang="en-GB" b="1" dirty="0">
              <a:latin typeface="+mn-lt"/>
            </a:endParaRPr>
          </a:p>
        </p:txBody>
      </p:sp>
    </p:spTree>
    <p:extLst>
      <p:ext uri="{BB962C8B-B14F-4D97-AF65-F5344CB8AC3E}">
        <p14:creationId xmlns:p14="http://schemas.microsoft.com/office/powerpoint/2010/main" val="3892773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1D537-C3F1-3B3E-EFB4-2B4E7FA64B00}"/>
            </a:ext>
          </a:extLst>
        </p:cNvPr>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303F5502-C741-A71E-5102-A34AC376DD54}"/>
              </a:ext>
            </a:extLst>
          </p:cNvPr>
          <p:cNvSpPr/>
          <p:nvPr/>
        </p:nvSpPr>
        <p:spPr>
          <a:xfrm>
            <a:off x="1547664" y="1628800"/>
            <a:ext cx="4392488" cy="432048"/>
          </a:xfrm>
          <a:prstGeom prst="roundRect">
            <a:avLst/>
          </a:prstGeom>
          <a:solidFill>
            <a:schemeClr val="accent2">
              <a:lumMod val="40000"/>
              <a:lumOff val="60000"/>
            </a:schemeClr>
          </a:solid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Τίτλος 1">
            <a:extLst>
              <a:ext uri="{FF2B5EF4-FFF2-40B4-BE49-F238E27FC236}">
                <a16:creationId xmlns:a16="http://schemas.microsoft.com/office/drawing/2014/main" id="{93D64AD6-3608-CA94-6F76-BB73DE84098A}"/>
              </a:ext>
            </a:extLst>
          </p:cNvPr>
          <p:cNvSpPr>
            <a:spLocks noGrp="1"/>
          </p:cNvSpPr>
          <p:nvPr>
            <p:ph type="title"/>
          </p:nvPr>
        </p:nvSpPr>
        <p:spPr>
          <a:xfrm>
            <a:off x="1547664" y="508055"/>
            <a:ext cx="7776864" cy="576064"/>
          </a:xfrm>
        </p:spPr>
        <p:txBody>
          <a:bodyPr>
            <a:noAutofit/>
          </a:bodyPr>
          <a:lstStyle/>
          <a:p>
            <a:r>
              <a:rPr lang="el-GR" sz="3600" dirty="0"/>
              <a:t>Αποτελέσματα                       (1/3)</a:t>
            </a:r>
            <a:endParaRPr lang="el-GR" sz="4000" b="1" dirty="0"/>
          </a:p>
        </p:txBody>
      </p:sp>
      <p:sp>
        <p:nvSpPr>
          <p:cNvPr id="6" name="TextBox 5">
            <a:extLst>
              <a:ext uri="{FF2B5EF4-FFF2-40B4-BE49-F238E27FC236}">
                <a16:creationId xmlns:a16="http://schemas.microsoft.com/office/drawing/2014/main" id="{6D048474-7A4C-E0A3-454D-759292247E42}"/>
              </a:ext>
            </a:extLst>
          </p:cNvPr>
          <p:cNvSpPr txBox="1"/>
          <p:nvPr/>
        </p:nvSpPr>
        <p:spPr>
          <a:xfrm>
            <a:off x="1547664" y="1628800"/>
            <a:ext cx="7056784" cy="5570756"/>
          </a:xfrm>
          <a:prstGeom prst="rect">
            <a:avLst/>
          </a:prstGeom>
          <a:noFill/>
        </p:spPr>
        <p:txBody>
          <a:bodyPr wrap="square" rtlCol="0">
            <a:spAutoFit/>
          </a:bodyPr>
          <a:lstStyle/>
          <a:p>
            <a:r>
              <a:rPr lang="el-GR" b="1" dirty="0">
                <a:latin typeface="+mn-lt"/>
              </a:rPr>
              <a:t>Τα κύρια χαρακτηριστικά του ΕΥ</a:t>
            </a:r>
            <a:br>
              <a:rPr lang="el-GR" b="1" dirty="0"/>
            </a:br>
            <a:endParaRPr lang="el-GR" b="1" dirty="0"/>
          </a:p>
          <a:p>
            <a:pPr marL="342900" indent="-342900">
              <a:buFont typeface="Wingdings" panose="05000000000000000000" pitchFamily="2" charset="2"/>
              <a:buChar char="§"/>
            </a:pPr>
            <a:r>
              <a:rPr lang="el-GR" sz="2000" b="0" kern="1200" dirty="0">
                <a:solidFill>
                  <a:schemeClr val="tx1"/>
                </a:solidFill>
                <a:latin typeface="+mn-lt"/>
                <a:ea typeface="+mn-ea"/>
                <a:cs typeface="+mn-cs"/>
              </a:rPr>
              <a:t>τεκμηρίωση με κατάλληλα βιβλιογραφικά στοιχεία/αναφορές</a:t>
            </a:r>
            <a:br>
              <a:rPr lang="el-GR" sz="2000" b="0" kern="1200" dirty="0">
                <a:solidFill>
                  <a:schemeClr val="tx1"/>
                </a:solidFill>
                <a:latin typeface="+mn-lt"/>
                <a:ea typeface="+mn-ea"/>
                <a:cs typeface="+mn-cs"/>
              </a:rPr>
            </a:br>
            <a:endParaRPr lang="el-GR" sz="2000" b="0" kern="1200" dirty="0">
              <a:solidFill>
                <a:schemeClr val="tx1"/>
              </a:solidFill>
              <a:latin typeface="+mn-lt"/>
              <a:ea typeface="+mn-ea"/>
              <a:cs typeface="+mn-cs"/>
            </a:endParaRPr>
          </a:p>
          <a:p>
            <a:pPr marL="342900" indent="-342900">
              <a:buFont typeface="Wingdings" panose="05000000000000000000" pitchFamily="2" charset="2"/>
              <a:buChar char="§"/>
            </a:pPr>
            <a:r>
              <a:rPr lang="el-GR" sz="2000" dirty="0">
                <a:latin typeface="+mn-lt"/>
              </a:rPr>
              <a:t>φιλικό περιβάλλον μάθησης με γραφή σε Β’ ενικό πρόσωπο, χρήση πολυμέσων και σωστών χρωματικών αντιθέσεων</a:t>
            </a:r>
            <a:br>
              <a:rPr lang="el-GR" sz="2000" dirty="0">
                <a:latin typeface="+mn-lt"/>
              </a:rPr>
            </a:br>
            <a:endParaRPr lang="el-GR" sz="2000" dirty="0">
              <a:latin typeface="+mn-lt"/>
            </a:endParaRPr>
          </a:p>
          <a:p>
            <a:pPr marL="342900" indent="-342900">
              <a:buFont typeface="Wingdings" panose="05000000000000000000" pitchFamily="2" charset="2"/>
              <a:buChar char="§"/>
            </a:pPr>
            <a:r>
              <a:rPr lang="el-GR" sz="2000" dirty="0">
                <a:latin typeface="+mn-lt"/>
              </a:rPr>
              <a:t>εύκολη πλοήγηση με εύχρηστα κουμπιά</a:t>
            </a:r>
            <a:br>
              <a:rPr lang="el-GR" sz="2000" dirty="0">
                <a:latin typeface="+mn-lt"/>
              </a:rPr>
            </a:br>
            <a:endParaRPr lang="el-GR" sz="2000" dirty="0">
              <a:latin typeface="+mn-lt"/>
            </a:endParaRPr>
          </a:p>
          <a:p>
            <a:pPr marL="342900" indent="-342900">
              <a:buFont typeface="Wingdings" panose="05000000000000000000" pitchFamily="2" charset="2"/>
              <a:buChar char="§"/>
            </a:pPr>
            <a:r>
              <a:rPr lang="el-GR" sz="2000" dirty="0">
                <a:latin typeface="+mn-lt"/>
              </a:rPr>
              <a:t>υπάρχει υποστήριξη, όμως χρήζει βελτίωσης στο κομμάτι των επεξηγηματικών σχολίων</a:t>
            </a:r>
          </a:p>
          <a:p>
            <a:endParaRPr lang="el-GR" sz="2000" dirty="0">
              <a:latin typeface="+mn-lt"/>
            </a:endParaRPr>
          </a:p>
          <a:p>
            <a:pPr marL="342900" indent="-342900">
              <a:buFont typeface="Wingdings" panose="05000000000000000000" pitchFamily="2" charset="2"/>
              <a:buChar char="§"/>
            </a:pPr>
            <a:endParaRPr lang="el-GR" sz="2000" dirty="0">
              <a:latin typeface="+mn-lt"/>
            </a:endParaRPr>
          </a:p>
          <a:p>
            <a:pPr marL="342900" indent="-342900">
              <a:buFont typeface="Wingdings" panose="05000000000000000000" pitchFamily="2" charset="2"/>
              <a:buChar char="§"/>
            </a:pPr>
            <a:endParaRPr lang="el-GR" sz="2000" dirty="0">
              <a:latin typeface="+mn-lt"/>
            </a:endParaRPr>
          </a:p>
          <a:p>
            <a:pPr marL="342900" indent="-342900">
              <a:buFont typeface="Wingdings" panose="05000000000000000000" pitchFamily="2" charset="2"/>
              <a:buChar char="§"/>
            </a:pPr>
            <a:endParaRPr lang="el-GR" sz="2000" b="0" kern="1200" dirty="0">
              <a:solidFill>
                <a:schemeClr val="tx1"/>
              </a:solidFill>
              <a:latin typeface="+mn-lt"/>
              <a:ea typeface="+mn-ea"/>
              <a:cs typeface="+mn-cs"/>
            </a:endParaRPr>
          </a:p>
          <a:p>
            <a:pPr marL="342900" indent="-342900">
              <a:buFont typeface="Wingdings" panose="05000000000000000000" pitchFamily="2" charset="2"/>
              <a:buChar char="§"/>
            </a:pPr>
            <a:endParaRPr lang="el-GR" sz="2000" dirty="0"/>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1317616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804D1-18E1-37FE-FC4D-84718A0974DA}"/>
            </a:ext>
          </a:extLst>
        </p:cNvPr>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D490DB05-D0FC-7945-7BFC-0AB93F29BA66}"/>
              </a:ext>
            </a:extLst>
          </p:cNvPr>
          <p:cNvSpPr/>
          <p:nvPr/>
        </p:nvSpPr>
        <p:spPr>
          <a:xfrm>
            <a:off x="1547664" y="1628800"/>
            <a:ext cx="4320480" cy="432048"/>
          </a:xfrm>
          <a:prstGeom prst="roundRect">
            <a:avLst/>
          </a:prstGeom>
          <a:solidFill>
            <a:schemeClr val="accent2">
              <a:lumMod val="40000"/>
              <a:lumOff val="60000"/>
            </a:schemeClr>
          </a:solid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Τίτλος 1">
            <a:extLst>
              <a:ext uri="{FF2B5EF4-FFF2-40B4-BE49-F238E27FC236}">
                <a16:creationId xmlns:a16="http://schemas.microsoft.com/office/drawing/2014/main" id="{3E8B2855-455A-0EB7-B637-7F2A265001A1}"/>
              </a:ext>
            </a:extLst>
          </p:cNvPr>
          <p:cNvSpPr>
            <a:spLocks noGrp="1"/>
          </p:cNvSpPr>
          <p:nvPr>
            <p:ph type="title"/>
          </p:nvPr>
        </p:nvSpPr>
        <p:spPr>
          <a:xfrm>
            <a:off x="1547664" y="508055"/>
            <a:ext cx="7776864" cy="576064"/>
          </a:xfrm>
        </p:spPr>
        <p:txBody>
          <a:bodyPr>
            <a:noAutofit/>
          </a:bodyPr>
          <a:lstStyle/>
          <a:p>
            <a:r>
              <a:rPr lang="el-GR" sz="3600" dirty="0"/>
              <a:t>Αποτελέσματα                       (2/3)</a:t>
            </a:r>
            <a:endParaRPr lang="el-GR" sz="4000" b="1" dirty="0"/>
          </a:p>
        </p:txBody>
      </p:sp>
      <p:sp>
        <p:nvSpPr>
          <p:cNvPr id="6" name="TextBox 5">
            <a:extLst>
              <a:ext uri="{FF2B5EF4-FFF2-40B4-BE49-F238E27FC236}">
                <a16:creationId xmlns:a16="http://schemas.microsoft.com/office/drawing/2014/main" id="{E7B608B8-AA1F-BE42-3F3D-DCB0FABE8F4B}"/>
              </a:ext>
            </a:extLst>
          </p:cNvPr>
          <p:cNvSpPr txBox="1"/>
          <p:nvPr/>
        </p:nvSpPr>
        <p:spPr>
          <a:xfrm>
            <a:off x="1574362" y="1628800"/>
            <a:ext cx="7200800" cy="7048083"/>
          </a:xfrm>
          <a:prstGeom prst="rect">
            <a:avLst/>
          </a:prstGeom>
          <a:noFill/>
        </p:spPr>
        <p:txBody>
          <a:bodyPr wrap="square" rtlCol="0">
            <a:spAutoFit/>
          </a:bodyPr>
          <a:lstStyle/>
          <a:p>
            <a:r>
              <a:rPr lang="el-GR" b="1" dirty="0">
                <a:latin typeface="+mn-lt"/>
              </a:rPr>
              <a:t>Τα κύρια χαρακτηριστικά του ΕΥ</a:t>
            </a:r>
            <a:br>
              <a:rPr lang="el-GR" b="1" dirty="0"/>
            </a:br>
            <a:endParaRPr lang="el-GR" b="1" dirty="0"/>
          </a:p>
          <a:p>
            <a:pPr marL="342900" indent="-342900">
              <a:buFont typeface="Wingdings" panose="05000000000000000000" pitchFamily="2" charset="2"/>
              <a:buChar char="§"/>
            </a:pPr>
            <a:r>
              <a:rPr lang="el-GR" sz="2000" dirty="0">
                <a:latin typeface="+mn-lt"/>
              </a:rPr>
              <a:t>υποστηρίζεται η αλληλεπίδραση μέσω </a:t>
            </a:r>
            <a:r>
              <a:rPr lang="en-US" sz="2000" dirty="0">
                <a:latin typeface="+mn-lt"/>
              </a:rPr>
              <a:t>forum</a:t>
            </a:r>
            <a:r>
              <a:rPr lang="el-GR" sz="2000" dirty="0">
                <a:latin typeface="+mn-lt"/>
              </a:rPr>
              <a:t> και </a:t>
            </a:r>
            <a:r>
              <a:rPr lang="en-US" sz="2000" dirty="0">
                <a:latin typeface="+mn-lt"/>
              </a:rPr>
              <a:t>chat </a:t>
            </a:r>
            <a:br>
              <a:rPr lang="el-GR" sz="2000" dirty="0">
                <a:latin typeface="+mn-lt"/>
              </a:rPr>
            </a:br>
            <a:endParaRPr lang="el-GR" sz="2000" b="0" kern="1200" dirty="0">
              <a:solidFill>
                <a:schemeClr val="tx1"/>
              </a:solidFill>
              <a:latin typeface="+mn-lt"/>
              <a:ea typeface="+mn-ea"/>
              <a:cs typeface="+mn-cs"/>
            </a:endParaRPr>
          </a:p>
          <a:p>
            <a:pPr marL="342900" indent="-342900">
              <a:buFont typeface="Wingdings" panose="05000000000000000000" pitchFamily="2" charset="2"/>
              <a:buChar char="§"/>
            </a:pPr>
            <a:r>
              <a:rPr lang="el-GR" sz="2000" b="0" kern="1200" dirty="0">
                <a:solidFill>
                  <a:schemeClr val="tx1"/>
                </a:solidFill>
                <a:latin typeface="+mn-lt"/>
                <a:ea typeface="+mn-ea"/>
                <a:cs typeface="+mn-cs"/>
              </a:rPr>
              <a:t>παρουσία μηχανισμών αυτοαξιολόγησης και δραστηριότητες για ανάπτυξη της κριτικής σκέψης και αναστοχασμού</a:t>
            </a:r>
            <a:br>
              <a:rPr lang="el-GR" sz="2000" b="0" kern="1200" dirty="0">
                <a:solidFill>
                  <a:schemeClr val="tx1"/>
                </a:solidFill>
                <a:latin typeface="+mn-lt"/>
                <a:ea typeface="+mn-ea"/>
                <a:cs typeface="+mn-cs"/>
              </a:rPr>
            </a:br>
            <a:endParaRPr lang="el-GR" sz="2000" b="0" kern="1200" dirty="0">
              <a:solidFill>
                <a:schemeClr val="tx1"/>
              </a:solidFill>
              <a:latin typeface="+mn-lt"/>
              <a:ea typeface="+mn-ea"/>
              <a:cs typeface="+mn-cs"/>
            </a:endParaRPr>
          </a:p>
          <a:p>
            <a:pPr marL="342900" indent="-342900">
              <a:buFont typeface="Wingdings" panose="05000000000000000000" pitchFamily="2" charset="2"/>
              <a:buChar char="§"/>
            </a:pPr>
            <a:r>
              <a:rPr lang="el-GR" sz="2000" dirty="0">
                <a:latin typeface="+mn-lt"/>
              </a:rPr>
              <a:t>κ</a:t>
            </a:r>
            <a:r>
              <a:rPr lang="el-GR" sz="2000" kern="1200" dirty="0">
                <a:solidFill>
                  <a:schemeClr val="tx1"/>
                </a:solidFill>
                <a:latin typeface="+mn-lt"/>
                <a:ea typeface="+mn-ea"/>
                <a:cs typeface="+mn-cs"/>
              </a:rPr>
              <a:t>αθορίζονται με σαφήνεια οι μαθησιακοί στόχοι και ο σκοπός σε κάθε ΔΕ</a:t>
            </a:r>
            <a:br>
              <a:rPr lang="el-GR" sz="2000" kern="1200" dirty="0">
                <a:solidFill>
                  <a:schemeClr val="tx1"/>
                </a:solidFill>
                <a:latin typeface="+mn-lt"/>
                <a:ea typeface="+mn-ea"/>
                <a:cs typeface="+mn-cs"/>
              </a:rPr>
            </a:br>
            <a:endParaRPr lang="el-GR" sz="2000" kern="1200" dirty="0">
              <a:solidFill>
                <a:schemeClr val="tx1"/>
              </a:solidFill>
              <a:latin typeface="+mn-lt"/>
              <a:ea typeface="+mn-ea"/>
              <a:cs typeface="+mn-cs"/>
            </a:endParaRPr>
          </a:p>
          <a:p>
            <a:pPr marL="342900" indent="-342900">
              <a:buFont typeface="Wingdings" panose="05000000000000000000" pitchFamily="2" charset="2"/>
              <a:buChar char="§"/>
            </a:pPr>
            <a:r>
              <a:rPr lang="el-GR" sz="2000" dirty="0">
                <a:latin typeface="+mn-lt"/>
              </a:rPr>
              <a:t>εφαρμόζονται σχεδόν σε όλο το ΕΥ οι αρχές της Γνωστικής Θεωρίας Πολυμεσικής Μάθησης, ενώ γίνεται πρόταση για προσθήκη εισαγωγικών βίντεο σε κάθε ΔΕ</a:t>
            </a:r>
          </a:p>
          <a:p>
            <a:pPr marL="342900" indent="-342900">
              <a:buFont typeface="Wingdings" panose="05000000000000000000" pitchFamily="2" charset="2"/>
              <a:buChar char="§"/>
            </a:pPr>
            <a:endParaRPr lang="el-GR" sz="2000" kern="1200" dirty="0">
              <a:solidFill>
                <a:schemeClr val="tx1"/>
              </a:solidFill>
              <a:latin typeface="+mn-lt"/>
              <a:ea typeface="+mn-ea"/>
              <a:cs typeface="+mn-cs"/>
            </a:endParaRPr>
          </a:p>
          <a:p>
            <a:pPr marL="342900" indent="-342900">
              <a:buFont typeface="Wingdings" panose="05000000000000000000" pitchFamily="2" charset="2"/>
              <a:buChar char="§"/>
            </a:pPr>
            <a:endParaRPr lang="el-GR" sz="2000" b="0" kern="1200" dirty="0">
              <a:solidFill>
                <a:schemeClr val="tx1"/>
              </a:solidFill>
              <a:latin typeface="+mn-lt"/>
              <a:ea typeface="+mn-ea"/>
              <a:cs typeface="+mn-cs"/>
            </a:endParaRPr>
          </a:p>
          <a:p>
            <a:pPr marL="342900" indent="-342900">
              <a:buFont typeface="Wingdings" panose="05000000000000000000" pitchFamily="2" charset="2"/>
              <a:buChar char="§"/>
            </a:pPr>
            <a:endParaRPr lang="el-GR" sz="2000" b="0" kern="1200" dirty="0">
              <a:solidFill>
                <a:schemeClr val="tx1"/>
              </a:solidFill>
              <a:latin typeface="+mn-lt"/>
              <a:ea typeface="+mn-ea"/>
              <a:cs typeface="+mn-cs"/>
            </a:endParaRPr>
          </a:p>
          <a:p>
            <a:endParaRPr lang="el-GR" sz="2000" dirty="0">
              <a:latin typeface="+mn-lt"/>
            </a:endParaRPr>
          </a:p>
          <a:p>
            <a:pPr marL="342900" indent="-342900">
              <a:buFont typeface="Wingdings" panose="05000000000000000000" pitchFamily="2" charset="2"/>
              <a:buChar char="§"/>
            </a:pPr>
            <a:endParaRPr lang="el-GR" sz="2000" dirty="0">
              <a:latin typeface="+mn-lt"/>
            </a:endParaRPr>
          </a:p>
          <a:p>
            <a:pPr marL="342900" indent="-342900">
              <a:buFont typeface="Wingdings" panose="05000000000000000000" pitchFamily="2" charset="2"/>
              <a:buChar char="§"/>
            </a:pPr>
            <a:endParaRPr lang="el-GR" sz="2000" dirty="0">
              <a:latin typeface="+mn-lt"/>
            </a:endParaRPr>
          </a:p>
          <a:p>
            <a:pPr marL="342900" indent="-342900">
              <a:buFont typeface="Wingdings" panose="05000000000000000000" pitchFamily="2" charset="2"/>
              <a:buChar char="§"/>
            </a:pPr>
            <a:endParaRPr lang="el-GR" sz="2000" b="0" kern="1200" dirty="0">
              <a:solidFill>
                <a:schemeClr val="tx1"/>
              </a:solidFill>
              <a:latin typeface="+mn-lt"/>
              <a:ea typeface="+mn-ea"/>
              <a:cs typeface="+mn-cs"/>
            </a:endParaRPr>
          </a:p>
          <a:p>
            <a:pPr marL="342900" indent="-342900">
              <a:buFont typeface="Wingdings" panose="05000000000000000000" pitchFamily="2" charset="2"/>
              <a:buChar char="§"/>
            </a:pPr>
            <a:endParaRPr lang="el-GR" sz="2000" dirty="0"/>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766508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4EB2D-6E3A-A5EF-0DD2-74642FEF0AF0}"/>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B3221642-AA4A-85AE-805F-7912BC21B583}"/>
              </a:ext>
            </a:extLst>
          </p:cNvPr>
          <p:cNvSpPr/>
          <p:nvPr/>
        </p:nvSpPr>
        <p:spPr>
          <a:xfrm>
            <a:off x="1547664" y="3933056"/>
            <a:ext cx="3024336" cy="432048"/>
          </a:xfrm>
          <a:prstGeom prst="roundRect">
            <a:avLst/>
          </a:prstGeom>
          <a:solidFill>
            <a:schemeClr val="accent4">
              <a:lumMod val="20000"/>
              <a:lumOff val="80000"/>
            </a:schemeClr>
          </a:solidFill>
          <a:ln>
            <a:solidFill>
              <a:schemeClr val="accent4">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ectangle: Rounded Corners 2">
            <a:extLst>
              <a:ext uri="{FF2B5EF4-FFF2-40B4-BE49-F238E27FC236}">
                <a16:creationId xmlns:a16="http://schemas.microsoft.com/office/drawing/2014/main" id="{AC017A59-7C0E-1613-4437-97A26C15E4DB}"/>
              </a:ext>
            </a:extLst>
          </p:cNvPr>
          <p:cNvSpPr/>
          <p:nvPr/>
        </p:nvSpPr>
        <p:spPr>
          <a:xfrm>
            <a:off x="1559554" y="1556792"/>
            <a:ext cx="3024336" cy="432048"/>
          </a:xfrm>
          <a:prstGeom prst="roundRect">
            <a:avLst/>
          </a:prstGeom>
          <a:solidFill>
            <a:schemeClr val="accent6">
              <a:lumMod val="40000"/>
              <a:lumOff val="60000"/>
            </a:schemeClr>
          </a:solidFill>
          <a:ln>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Τίτλος 1">
            <a:extLst>
              <a:ext uri="{FF2B5EF4-FFF2-40B4-BE49-F238E27FC236}">
                <a16:creationId xmlns:a16="http://schemas.microsoft.com/office/drawing/2014/main" id="{D8DE4B62-F9E9-4CB0-3DFE-06953DA5449A}"/>
              </a:ext>
            </a:extLst>
          </p:cNvPr>
          <p:cNvSpPr>
            <a:spLocks noGrp="1"/>
          </p:cNvSpPr>
          <p:nvPr>
            <p:ph type="title"/>
          </p:nvPr>
        </p:nvSpPr>
        <p:spPr>
          <a:xfrm>
            <a:off x="1547664" y="508055"/>
            <a:ext cx="7776864" cy="576064"/>
          </a:xfrm>
        </p:spPr>
        <p:txBody>
          <a:bodyPr>
            <a:noAutofit/>
          </a:bodyPr>
          <a:lstStyle/>
          <a:p>
            <a:r>
              <a:rPr lang="el-GR" sz="3600" dirty="0"/>
              <a:t>Αποτελέσματα                       (3/3)</a:t>
            </a:r>
            <a:endParaRPr lang="el-GR" sz="4000" b="1" dirty="0"/>
          </a:p>
        </p:txBody>
      </p:sp>
      <p:sp>
        <p:nvSpPr>
          <p:cNvPr id="6" name="TextBox 5">
            <a:extLst>
              <a:ext uri="{FF2B5EF4-FFF2-40B4-BE49-F238E27FC236}">
                <a16:creationId xmlns:a16="http://schemas.microsoft.com/office/drawing/2014/main" id="{E6D06E6D-3AF3-5AAC-BA01-218237102086}"/>
              </a:ext>
            </a:extLst>
          </p:cNvPr>
          <p:cNvSpPr txBox="1"/>
          <p:nvPr/>
        </p:nvSpPr>
        <p:spPr>
          <a:xfrm>
            <a:off x="1547664" y="1556792"/>
            <a:ext cx="6120680" cy="6309420"/>
          </a:xfrm>
          <a:prstGeom prst="rect">
            <a:avLst/>
          </a:prstGeom>
          <a:noFill/>
        </p:spPr>
        <p:txBody>
          <a:bodyPr wrap="square" rtlCol="0">
            <a:spAutoFit/>
          </a:bodyPr>
          <a:lstStyle/>
          <a:p>
            <a:r>
              <a:rPr lang="el-GR" b="1" dirty="0">
                <a:latin typeface="+mn-lt"/>
              </a:rPr>
              <a:t>Δυνατά σημεία του ΕΥ</a:t>
            </a:r>
            <a:br>
              <a:rPr lang="el-GR" b="1" dirty="0"/>
            </a:br>
            <a:endParaRPr lang="el-GR" b="1" dirty="0"/>
          </a:p>
          <a:p>
            <a:pPr marL="800100" lvl="1" indent="-342900">
              <a:buFont typeface="Wingdings" panose="05000000000000000000" pitchFamily="2" charset="2"/>
              <a:buChar char="§"/>
            </a:pPr>
            <a:r>
              <a:rPr lang="el-GR" sz="2000" dirty="0">
                <a:latin typeface="+mn-lt"/>
              </a:rPr>
              <a:t>Σαφήνεια και οργάνωση περιεχομένου</a:t>
            </a:r>
          </a:p>
          <a:p>
            <a:pPr marL="800100" lvl="1" indent="-342900">
              <a:buFont typeface="Wingdings" panose="05000000000000000000" pitchFamily="2" charset="2"/>
              <a:buChar char="§"/>
            </a:pPr>
            <a:r>
              <a:rPr lang="el-GR" sz="2000" dirty="0">
                <a:latin typeface="+mn-lt"/>
              </a:rPr>
              <a:t>Δραστηριότητες για εφαρμογή των γνώσεων</a:t>
            </a:r>
          </a:p>
          <a:p>
            <a:pPr marL="800100" lvl="1" indent="-342900">
              <a:buFont typeface="Wingdings" panose="05000000000000000000" pitchFamily="2" charset="2"/>
              <a:buChar char="§"/>
            </a:pPr>
            <a:r>
              <a:rPr lang="el-GR" sz="2000" dirty="0">
                <a:latin typeface="+mn-lt"/>
              </a:rPr>
              <a:t>Φιλικό προς τον χρήστη</a:t>
            </a:r>
          </a:p>
          <a:p>
            <a:br>
              <a:rPr lang="el-GR" b="1" dirty="0"/>
            </a:br>
            <a:endParaRPr lang="el-GR" b="1" dirty="0"/>
          </a:p>
          <a:p>
            <a:r>
              <a:rPr lang="el-GR" b="1" dirty="0">
                <a:latin typeface="+mn-lt"/>
              </a:rPr>
              <a:t>Προτάσεις βελτίωσης</a:t>
            </a:r>
          </a:p>
          <a:p>
            <a:pPr marL="800100" lvl="1" indent="-342900">
              <a:buFont typeface="Wingdings" panose="05000000000000000000" pitchFamily="2" charset="2"/>
              <a:buChar char="§"/>
            </a:pPr>
            <a:endParaRPr lang="el-GR" sz="2000" dirty="0">
              <a:latin typeface="+mn-lt"/>
            </a:endParaRPr>
          </a:p>
          <a:p>
            <a:pPr marL="800100" lvl="1" indent="-342900">
              <a:buFont typeface="Wingdings" panose="05000000000000000000" pitchFamily="2" charset="2"/>
              <a:buChar char="§"/>
            </a:pPr>
            <a:r>
              <a:rPr lang="el-GR" sz="2000" dirty="0">
                <a:latin typeface="+mn-lt"/>
              </a:rPr>
              <a:t>Προσαρμογή ΕΥ για άτομα με αναπηρία ή προβλήματα ανάγνωσης</a:t>
            </a:r>
          </a:p>
          <a:p>
            <a:pPr marL="800100" lvl="1" indent="-342900">
              <a:buFont typeface="Wingdings" panose="05000000000000000000" pitchFamily="2" charset="2"/>
              <a:buChar char="§"/>
            </a:pPr>
            <a:r>
              <a:rPr lang="el-GR" sz="2000" dirty="0">
                <a:latin typeface="+mn-lt"/>
              </a:rPr>
              <a:t>Μικρότερα κείμενα</a:t>
            </a:r>
          </a:p>
          <a:p>
            <a:pPr marL="800100" lvl="1" indent="-342900">
              <a:buFont typeface="Wingdings" panose="05000000000000000000" pitchFamily="2" charset="2"/>
              <a:buChar char="§"/>
            </a:pPr>
            <a:r>
              <a:rPr lang="el-GR" sz="2000" dirty="0">
                <a:latin typeface="+mn-lt"/>
              </a:rPr>
              <a:t>Περισσότερα διαδραστικά βίντεο</a:t>
            </a:r>
          </a:p>
          <a:p>
            <a:endParaRPr lang="el-GR" sz="2000" dirty="0">
              <a:latin typeface="+mn-lt"/>
            </a:endParaRPr>
          </a:p>
          <a:p>
            <a:pPr marL="342900" indent="-342900">
              <a:buFont typeface="Wingdings" panose="05000000000000000000" pitchFamily="2" charset="2"/>
              <a:buChar char="§"/>
            </a:pPr>
            <a:endParaRPr lang="el-GR" sz="2000" dirty="0">
              <a:latin typeface="+mn-lt"/>
            </a:endParaRPr>
          </a:p>
          <a:p>
            <a:pPr marL="342900" indent="-342900">
              <a:buFont typeface="Wingdings" panose="05000000000000000000" pitchFamily="2" charset="2"/>
              <a:buChar char="§"/>
            </a:pPr>
            <a:endParaRPr lang="el-GR" sz="2000" dirty="0">
              <a:latin typeface="+mn-lt"/>
            </a:endParaRPr>
          </a:p>
          <a:p>
            <a:pPr marL="342900" indent="-342900">
              <a:buFont typeface="Wingdings" panose="05000000000000000000" pitchFamily="2" charset="2"/>
              <a:buChar char="§"/>
            </a:pPr>
            <a:endParaRPr lang="el-GR" sz="2000" b="0" kern="1200" dirty="0">
              <a:solidFill>
                <a:schemeClr val="tx1"/>
              </a:solidFill>
              <a:latin typeface="+mn-lt"/>
              <a:ea typeface="+mn-ea"/>
              <a:cs typeface="+mn-cs"/>
            </a:endParaRPr>
          </a:p>
          <a:p>
            <a:pPr marL="342900" indent="-342900">
              <a:buFont typeface="Wingdings" panose="05000000000000000000" pitchFamily="2" charset="2"/>
              <a:buChar char="§"/>
            </a:pPr>
            <a:endParaRPr lang="el-GR" sz="2000" dirty="0"/>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3743073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Ευχαριστίες</a:t>
            </a:r>
            <a:endParaRPr lang="el-GR" sz="3600" b="1" dirty="0"/>
          </a:p>
        </p:txBody>
      </p:sp>
      <p:sp>
        <p:nvSpPr>
          <p:cNvPr id="4" name="9 - Ορθογώνιο"/>
          <p:cNvSpPr/>
          <p:nvPr/>
        </p:nvSpPr>
        <p:spPr>
          <a:xfrm>
            <a:off x="1151620" y="1598221"/>
            <a:ext cx="6840760" cy="5262979"/>
          </a:xfrm>
          <a:prstGeom prst="rect">
            <a:avLst/>
          </a:prstGeom>
        </p:spPr>
        <p:txBody>
          <a:bodyPr wrap="square">
            <a:spAutoFit/>
          </a:bodyPr>
          <a:lstStyle/>
          <a:p>
            <a:pPr marL="342900" indent="-342900" algn="just">
              <a:buFont typeface="Arial" panose="020B0604020202020204" pitchFamily="34" charset="0"/>
              <a:buChar char="•"/>
            </a:pPr>
            <a:r>
              <a:rPr lang="el-GR" dirty="0">
                <a:latin typeface="+mn-lt"/>
              </a:rPr>
              <a:t>Στην 3μελή επιτροπή αξιολόγησης της ΜΔΕ.</a:t>
            </a:r>
          </a:p>
          <a:p>
            <a:pPr marL="342900" indent="-342900" algn="just">
              <a:buFont typeface="Arial" panose="020B0604020202020204" pitchFamily="34" charset="0"/>
              <a:buChar char="•"/>
            </a:pPr>
            <a:r>
              <a:rPr lang="el-GR" dirty="0">
                <a:latin typeface="+mn-lt"/>
              </a:rPr>
              <a:t>Στον </a:t>
            </a:r>
            <a:r>
              <a:rPr lang="el-GR" dirty="0" err="1">
                <a:latin typeface="+mn-lt"/>
              </a:rPr>
              <a:t>κ.Αναστασιάδη</a:t>
            </a:r>
            <a:r>
              <a:rPr lang="el-GR" dirty="0">
                <a:latin typeface="+mn-lt"/>
              </a:rPr>
              <a:t> για την συμπαράσταση, υποστήριξη και βοήθεια καθόλη την φοίτησή μου.</a:t>
            </a:r>
          </a:p>
          <a:p>
            <a:pPr marL="342900" indent="-342900" algn="just">
              <a:buFont typeface="Arial" panose="020B0604020202020204" pitchFamily="34" charset="0"/>
              <a:buChar char="•"/>
            </a:pPr>
            <a:r>
              <a:rPr lang="el-GR" dirty="0">
                <a:latin typeface="+mn-lt"/>
              </a:rPr>
              <a:t>Στον </a:t>
            </a:r>
            <a:r>
              <a:rPr lang="el-GR" dirty="0" err="1">
                <a:latin typeface="+mn-lt"/>
              </a:rPr>
              <a:t>κ.Κωτσίδη</a:t>
            </a:r>
            <a:r>
              <a:rPr lang="el-GR" dirty="0">
                <a:latin typeface="+mn-lt"/>
              </a:rPr>
              <a:t>, </a:t>
            </a:r>
            <a:r>
              <a:rPr lang="el-GR" dirty="0" err="1">
                <a:latin typeface="+mn-lt"/>
              </a:rPr>
              <a:t>κ.Γιαννενάκη</a:t>
            </a:r>
            <a:r>
              <a:rPr lang="el-GR" dirty="0">
                <a:latin typeface="+mn-lt"/>
              </a:rPr>
              <a:t> και </a:t>
            </a:r>
            <a:r>
              <a:rPr lang="el-GR" dirty="0" err="1">
                <a:latin typeface="+mn-lt"/>
              </a:rPr>
              <a:t>κ.Στρατικόπουλο</a:t>
            </a:r>
            <a:r>
              <a:rPr lang="el-GR" dirty="0">
                <a:latin typeface="+mn-lt"/>
              </a:rPr>
              <a:t>  για την αγαστή μας συνεργασία και για τον χρόνο που αφιέρωσαν.</a:t>
            </a:r>
          </a:p>
          <a:p>
            <a:pPr marL="342900" indent="-342900" algn="just">
              <a:buFont typeface="Arial" panose="020B0604020202020204" pitchFamily="34" charset="0"/>
              <a:buChar char="•"/>
            </a:pPr>
            <a:r>
              <a:rPr lang="el-GR" dirty="0">
                <a:latin typeface="+mn-lt"/>
              </a:rPr>
              <a:t>Στην ομάδα μου «ΗΡΧΑΝ» για το ομαδικό πνεύμα, την υποστήριξη αλλά και την συμμετοχή τους στην έρευνα.</a:t>
            </a:r>
          </a:p>
          <a:p>
            <a:pPr marL="342900" indent="-342900" algn="just">
              <a:buFont typeface="Arial" panose="020B0604020202020204" pitchFamily="34" charset="0"/>
              <a:buChar char="•"/>
            </a:pPr>
            <a:r>
              <a:rPr lang="el-GR" dirty="0">
                <a:latin typeface="+mn-lt"/>
              </a:rPr>
              <a:t>Στην οικογένειά μου που με στήριξε όλο το διάστημα της φοίτησής μου.</a:t>
            </a:r>
          </a:p>
          <a:p>
            <a:pPr marL="342900" indent="-342900" algn="just">
              <a:buFont typeface="Arial" panose="020B0604020202020204" pitchFamily="34" charset="0"/>
              <a:buChar char="•"/>
            </a:pPr>
            <a:endParaRPr lang="el-GR" dirty="0"/>
          </a:p>
          <a:p>
            <a:pPr marL="342900" indent="-342900" algn="just">
              <a:buFont typeface="Arial" panose="020B0604020202020204" pitchFamily="34" charset="0"/>
              <a:buChar char="•"/>
            </a:pPr>
            <a:endParaRPr lang="el-GR" dirty="0"/>
          </a:p>
          <a:p>
            <a:pPr marL="342900" indent="-342900" algn="just">
              <a:buFont typeface="Arial" panose="020B0604020202020204" pitchFamily="34" charset="0"/>
              <a:buChar char="•"/>
            </a:pPr>
            <a:endParaRPr lang="el-GR" dirty="0"/>
          </a:p>
        </p:txBody>
      </p:sp>
    </p:spTree>
    <p:extLst>
      <p:ext uri="{BB962C8B-B14F-4D97-AF65-F5344CB8AC3E}">
        <p14:creationId xmlns:p14="http://schemas.microsoft.com/office/powerpoint/2010/main" val="672648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E828D-9093-5786-FCC9-EFAD84531B3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1811DFF-E683-BA1A-E8E3-A61ED68D141E}"/>
              </a:ext>
            </a:extLst>
          </p:cNvPr>
          <p:cNvSpPr>
            <a:spLocks noGrp="1"/>
          </p:cNvSpPr>
          <p:nvPr>
            <p:ph type="title"/>
          </p:nvPr>
        </p:nvSpPr>
        <p:spPr>
          <a:xfrm>
            <a:off x="1547664" y="548680"/>
            <a:ext cx="6552728" cy="576064"/>
          </a:xfrm>
        </p:spPr>
        <p:txBody>
          <a:bodyPr>
            <a:noAutofit/>
          </a:bodyPr>
          <a:lstStyle/>
          <a:p>
            <a:r>
              <a:rPr lang="el-GR" sz="3600" dirty="0"/>
              <a:t>Συμπεράσματα                          (1/</a:t>
            </a:r>
            <a:r>
              <a:rPr lang="en-US" sz="3600" dirty="0"/>
              <a:t>3</a:t>
            </a:r>
            <a:r>
              <a:rPr lang="el-GR" sz="3600" dirty="0"/>
              <a:t>)  </a:t>
            </a:r>
            <a:endParaRPr lang="el-GR" sz="4000" b="1" dirty="0"/>
          </a:p>
        </p:txBody>
      </p:sp>
      <p:sp>
        <p:nvSpPr>
          <p:cNvPr id="5" name="TextBox 4">
            <a:extLst>
              <a:ext uri="{FF2B5EF4-FFF2-40B4-BE49-F238E27FC236}">
                <a16:creationId xmlns:a16="http://schemas.microsoft.com/office/drawing/2014/main" id="{EED52F14-52AB-A70F-C188-FAE60829A14E}"/>
              </a:ext>
            </a:extLst>
          </p:cNvPr>
          <p:cNvSpPr txBox="1"/>
          <p:nvPr/>
        </p:nvSpPr>
        <p:spPr>
          <a:xfrm>
            <a:off x="1025606" y="1700808"/>
            <a:ext cx="7092788" cy="4401205"/>
          </a:xfrm>
          <a:prstGeom prst="rect">
            <a:avLst/>
          </a:prstGeom>
          <a:noFill/>
        </p:spPr>
        <p:txBody>
          <a:bodyPr wrap="square" rtlCol="0">
            <a:spAutoFit/>
          </a:bodyPr>
          <a:lstStyle/>
          <a:p>
            <a:pPr marL="342900" indent="-342900">
              <a:buFont typeface="Wingdings" panose="05000000000000000000" pitchFamily="2" charset="2"/>
              <a:buChar char="v"/>
            </a:pPr>
            <a:r>
              <a:rPr lang="el-GR" sz="2000" dirty="0">
                <a:latin typeface="+mn-lt"/>
              </a:rPr>
              <a:t>Το ΕΥ κατά το σύνολο του είναι σχεδιασμένο σύμφωνα με τις αρχές και τη μεθοδολογία της ΕξΑΕ.</a:t>
            </a:r>
            <a:br>
              <a:rPr lang="el-GR" sz="2000" dirty="0">
                <a:latin typeface="+mn-lt"/>
              </a:rPr>
            </a:br>
            <a:endParaRPr lang="el-GR" sz="2000" dirty="0">
              <a:latin typeface="+mn-lt"/>
            </a:endParaRPr>
          </a:p>
          <a:p>
            <a:pPr marL="800100" lvl="1" indent="-342900">
              <a:buFont typeface="Wingdings" panose="05000000000000000000" pitchFamily="2" charset="2"/>
              <a:buChar char="§"/>
            </a:pPr>
            <a:r>
              <a:rPr lang="el-GR" sz="2000" dirty="0">
                <a:latin typeface="+mn-lt"/>
              </a:rPr>
              <a:t>Είναι φιλικό προς τον χρήστη, διευκολύνοντας την πλοήγηση του.</a:t>
            </a:r>
            <a:br>
              <a:rPr lang="el-GR" sz="2000" dirty="0">
                <a:latin typeface="+mn-lt"/>
              </a:rPr>
            </a:br>
            <a:endParaRPr lang="el-GR" sz="2000" dirty="0">
              <a:latin typeface="+mn-lt"/>
            </a:endParaRPr>
          </a:p>
          <a:p>
            <a:pPr marL="800100" lvl="1" indent="-342900">
              <a:buFont typeface="Wingdings" panose="05000000000000000000" pitchFamily="2" charset="2"/>
              <a:buChar char="§"/>
            </a:pPr>
            <a:r>
              <a:rPr lang="el-GR" sz="2000" dirty="0">
                <a:latin typeface="+mn-lt"/>
              </a:rPr>
              <a:t>Οι συμβουλές μελέτης είναι ενσωματωμένες σε όλο το περιεχόμενο, αν και υπάρχει περιθώριο βελτίωσης με τη συμπερίληψη εισαγωγικών βίντεο στην αρχή κάθε διδακτικής ενότητας. </a:t>
            </a:r>
            <a:br>
              <a:rPr lang="el-GR" sz="2000" dirty="0">
                <a:latin typeface="+mn-lt"/>
              </a:rPr>
            </a:br>
            <a:endParaRPr lang="el-GR" sz="2000" dirty="0">
              <a:latin typeface="+mn-lt"/>
            </a:endParaRPr>
          </a:p>
          <a:p>
            <a:pPr marL="800100" lvl="1" indent="-342900">
              <a:buFont typeface="Wingdings" panose="05000000000000000000" pitchFamily="2" charset="2"/>
              <a:buChar char="§"/>
            </a:pPr>
            <a:r>
              <a:rPr lang="el-GR" sz="2000" dirty="0">
                <a:latin typeface="+mn-lt"/>
              </a:rPr>
              <a:t>Ένα από τα δυνατά σημεία του ΕΥ είναι η έμφαση που δίνει στην προώθηση του αναστοχασμού και της αλληλεπίδρασης μεταξύ των μαθητών.</a:t>
            </a:r>
            <a:endParaRPr lang="en-GB" sz="2000" dirty="0">
              <a:latin typeface="+mn-lt"/>
            </a:endParaRPr>
          </a:p>
        </p:txBody>
      </p:sp>
    </p:spTree>
    <p:extLst>
      <p:ext uri="{BB962C8B-B14F-4D97-AF65-F5344CB8AC3E}">
        <p14:creationId xmlns:p14="http://schemas.microsoft.com/office/powerpoint/2010/main" val="300666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6D213-973B-D46B-C45C-C0555E2CFE9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9CE5F7E-C774-8966-AEAD-A072B090E2E7}"/>
              </a:ext>
            </a:extLst>
          </p:cNvPr>
          <p:cNvSpPr>
            <a:spLocks noGrp="1"/>
          </p:cNvSpPr>
          <p:nvPr>
            <p:ph type="title"/>
          </p:nvPr>
        </p:nvSpPr>
        <p:spPr>
          <a:xfrm>
            <a:off x="1547664" y="548680"/>
            <a:ext cx="6696744" cy="576064"/>
          </a:xfrm>
        </p:spPr>
        <p:txBody>
          <a:bodyPr>
            <a:noAutofit/>
          </a:bodyPr>
          <a:lstStyle/>
          <a:p>
            <a:r>
              <a:rPr lang="el-GR" sz="3600" dirty="0"/>
              <a:t>Συμπεράσματα                          (2/</a:t>
            </a:r>
            <a:r>
              <a:rPr lang="en-US" sz="3600" dirty="0"/>
              <a:t>3</a:t>
            </a:r>
            <a:r>
              <a:rPr lang="el-GR" sz="3600" dirty="0"/>
              <a:t>) </a:t>
            </a:r>
            <a:endParaRPr lang="el-GR" sz="4000" b="1" dirty="0"/>
          </a:p>
        </p:txBody>
      </p:sp>
      <p:sp>
        <p:nvSpPr>
          <p:cNvPr id="5" name="TextBox 4">
            <a:extLst>
              <a:ext uri="{FF2B5EF4-FFF2-40B4-BE49-F238E27FC236}">
                <a16:creationId xmlns:a16="http://schemas.microsoft.com/office/drawing/2014/main" id="{3A699FF5-C58B-5951-8858-FFCFAF39467B}"/>
              </a:ext>
            </a:extLst>
          </p:cNvPr>
          <p:cNvSpPr txBox="1"/>
          <p:nvPr/>
        </p:nvSpPr>
        <p:spPr>
          <a:xfrm>
            <a:off x="1349642" y="1988840"/>
            <a:ext cx="7092788" cy="3785652"/>
          </a:xfrm>
          <a:prstGeom prst="rect">
            <a:avLst/>
          </a:prstGeom>
          <a:noFill/>
        </p:spPr>
        <p:txBody>
          <a:bodyPr wrap="square" rtlCol="0">
            <a:spAutoFit/>
          </a:bodyPr>
          <a:lstStyle/>
          <a:p>
            <a:pPr marL="342900" indent="-342900">
              <a:buFont typeface="Wingdings" panose="05000000000000000000" pitchFamily="2" charset="2"/>
              <a:buChar char="v"/>
            </a:pPr>
            <a:r>
              <a:rPr lang="el-GR" sz="2000" dirty="0">
                <a:latin typeface="+mn-lt"/>
              </a:rPr>
              <a:t>Το ΕΥ σχεδιάστηκε κατά κύριο λόγο σύμφωνα με τις αρχές της Πολυμεσικής μάθησης.</a:t>
            </a:r>
            <a:br>
              <a:rPr lang="el-GR" sz="2000" dirty="0">
                <a:latin typeface="+mn-lt"/>
              </a:rPr>
            </a:br>
            <a:endParaRPr lang="el-GR" sz="2000" dirty="0">
              <a:latin typeface="+mn-lt"/>
            </a:endParaRPr>
          </a:p>
          <a:p>
            <a:pPr marL="800100" lvl="1" indent="-342900">
              <a:buFont typeface="Wingdings" panose="05000000000000000000" pitchFamily="2" charset="2"/>
              <a:buChar char="§"/>
            </a:pPr>
            <a:r>
              <a:rPr lang="el-GR" sz="2000" dirty="0">
                <a:latin typeface="+mn-lt"/>
              </a:rPr>
              <a:t>Γίνεται χρήση φιλικής γλώσσας, κειμένων, εικόνων και βίντεο.</a:t>
            </a:r>
            <a:br>
              <a:rPr lang="en-US" sz="2000" dirty="0">
                <a:latin typeface="+mn-lt"/>
              </a:rPr>
            </a:br>
            <a:endParaRPr lang="en-US" sz="2000" dirty="0">
              <a:latin typeface="+mn-lt"/>
            </a:endParaRPr>
          </a:p>
          <a:p>
            <a:pPr marL="800100" lvl="1" indent="-342900">
              <a:buFont typeface="Wingdings" panose="05000000000000000000" pitchFamily="2" charset="2"/>
              <a:buChar char="§"/>
            </a:pPr>
            <a:r>
              <a:rPr lang="el-GR" sz="2000" dirty="0">
                <a:latin typeface="+mn-lt"/>
              </a:rPr>
              <a:t>Εκτός από </a:t>
            </a:r>
            <a:r>
              <a:rPr lang="el-GR" sz="2000" dirty="0" err="1">
                <a:latin typeface="+mn-lt"/>
              </a:rPr>
              <a:t>πολυμεσικά</a:t>
            </a:r>
            <a:r>
              <a:rPr lang="el-GR" sz="2000" dirty="0">
                <a:latin typeface="+mn-lt"/>
              </a:rPr>
              <a:t> στοιχεία το ΕΥ συνοδεύεται από αφηγηματικά στοιχεία και </a:t>
            </a:r>
            <a:r>
              <a:rPr lang="en-US" sz="2000" dirty="0">
                <a:latin typeface="+mn-lt"/>
              </a:rPr>
              <a:t>avatar</a:t>
            </a:r>
            <a:r>
              <a:rPr lang="el-GR" sz="2000" dirty="0">
                <a:latin typeface="+mn-lt"/>
              </a:rPr>
              <a:t>.</a:t>
            </a:r>
          </a:p>
          <a:p>
            <a:pPr marL="800100" lvl="1" indent="-342900">
              <a:buFont typeface="Wingdings" panose="05000000000000000000" pitchFamily="2" charset="2"/>
              <a:buChar char="§"/>
            </a:pPr>
            <a:endParaRPr lang="el-GR" sz="2000" dirty="0">
              <a:latin typeface="+mn-lt"/>
            </a:endParaRPr>
          </a:p>
          <a:p>
            <a:pPr marL="800100" lvl="1" indent="-342900">
              <a:buFont typeface="Wingdings" panose="05000000000000000000" pitchFamily="2" charset="2"/>
              <a:buChar char="§"/>
            </a:pPr>
            <a:r>
              <a:rPr lang="el-GR" sz="2000" dirty="0">
                <a:latin typeface="+mn-lt"/>
              </a:rPr>
              <a:t>Ένα βασικό στοιχείο που χρήζει αλλαγής είναι η έκταση των κειμένων σε ορισμένα σημεία όπου κρίθηκε μεγάλη.</a:t>
            </a:r>
          </a:p>
          <a:p>
            <a:pPr marL="800100" lvl="1" indent="-342900">
              <a:buFont typeface="Wingdings" panose="05000000000000000000" pitchFamily="2" charset="2"/>
              <a:buChar char="§"/>
            </a:pPr>
            <a:endParaRPr lang="en-GB" sz="2000" dirty="0"/>
          </a:p>
        </p:txBody>
      </p:sp>
    </p:spTree>
    <p:extLst>
      <p:ext uri="{BB962C8B-B14F-4D97-AF65-F5344CB8AC3E}">
        <p14:creationId xmlns:p14="http://schemas.microsoft.com/office/powerpoint/2010/main" val="11929559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84D5E-BF59-62C9-5C65-286BDF63056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BCA00CC3-D86C-D643-C92A-38417717B0F7}"/>
              </a:ext>
            </a:extLst>
          </p:cNvPr>
          <p:cNvSpPr>
            <a:spLocks noGrp="1"/>
          </p:cNvSpPr>
          <p:nvPr>
            <p:ph type="title"/>
          </p:nvPr>
        </p:nvSpPr>
        <p:spPr>
          <a:xfrm>
            <a:off x="1547664" y="548680"/>
            <a:ext cx="6696744" cy="576064"/>
          </a:xfrm>
        </p:spPr>
        <p:txBody>
          <a:bodyPr>
            <a:noAutofit/>
          </a:bodyPr>
          <a:lstStyle/>
          <a:p>
            <a:r>
              <a:rPr lang="el-GR" sz="3600" dirty="0"/>
              <a:t>Συμπεράσματα                          (</a:t>
            </a:r>
            <a:r>
              <a:rPr lang="en-US" sz="3600" dirty="0"/>
              <a:t>3</a:t>
            </a:r>
            <a:r>
              <a:rPr lang="el-GR" sz="3600" dirty="0"/>
              <a:t>/</a:t>
            </a:r>
            <a:r>
              <a:rPr lang="en-US" sz="3600" dirty="0"/>
              <a:t>3</a:t>
            </a:r>
            <a:r>
              <a:rPr lang="el-GR" sz="3600" dirty="0"/>
              <a:t>) </a:t>
            </a:r>
            <a:endParaRPr lang="el-GR" sz="4000" b="1" dirty="0"/>
          </a:p>
        </p:txBody>
      </p:sp>
      <p:sp>
        <p:nvSpPr>
          <p:cNvPr id="5" name="TextBox 4">
            <a:extLst>
              <a:ext uri="{FF2B5EF4-FFF2-40B4-BE49-F238E27FC236}">
                <a16:creationId xmlns:a16="http://schemas.microsoft.com/office/drawing/2014/main" id="{68CF3D20-9C94-449D-75F6-1D8E715A1152}"/>
              </a:ext>
            </a:extLst>
          </p:cNvPr>
          <p:cNvSpPr txBox="1"/>
          <p:nvPr/>
        </p:nvSpPr>
        <p:spPr>
          <a:xfrm>
            <a:off x="1151620" y="1997839"/>
            <a:ext cx="7092788" cy="2862322"/>
          </a:xfrm>
          <a:prstGeom prst="rect">
            <a:avLst/>
          </a:prstGeom>
          <a:noFill/>
        </p:spPr>
        <p:txBody>
          <a:bodyPr wrap="square" rtlCol="0">
            <a:spAutoFit/>
          </a:bodyPr>
          <a:lstStyle/>
          <a:p>
            <a:pPr marL="342900" indent="-342900">
              <a:buFont typeface="Wingdings" panose="05000000000000000000" pitchFamily="2" charset="2"/>
              <a:buChar char="v"/>
            </a:pPr>
            <a:r>
              <a:rPr lang="el-GR" sz="2000" dirty="0">
                <a:latin typeface="+mn-lt"/>
              </a:rPr>
              <a:t>Αξίζει να σημειωθεί ένας περιορισμός της έρευνας, που είναι το μικρό μέγεθος τους δείγματος.</a:t>
            </a:r>
            <a:br>
              <a:rPr lang="el-GR" sz="2000" dirty="0">
                <a:latin typeface="+mn-lt"/>
              </a:rPr>
            </a:br>
            <a:endParaRPr lang="el-GR" sz="2000" dirty="0">
              <a:latin typeface="+mn-lt"/>
            </a:endParaRPr>
          </a:p>
          <a:p>
            <a:pPr marL="342900" indent="-342900">
              <a:buFont typeface="Wingdings" panose="05000000000000000000" pitchFamily="2" charset="2"/>
              <a:buChar char="v"/>
            </a:pPr>
            <a:r>
              <a:rPr lang="el-GR" sz="2000" dirty="0">
                <a:latin typeface="+mn-lt"/>
              </a:rPr>
              <a:t>Ένας άλλος περιορισμός είναι το γεγονός ότι το ΕΥ δεν παραδόθηκε σε μαθητές.</a:t>
            </a:r>
            <a:br>
              <a:rPr lang="el-GR" sz="2000" dirty="0">
                <a:latin typeface="+mn-lt"/>
              </a:rPr>
            </a:br>
            <a:endParaRPr lang="el-GR" sz="2000" dirty="0">
              <a:latin typeface="+mn-lt"/>
            </a:endParaRPr>
          </a:p>
          <a:p>
            <a:pPr marL="342900" indent="-342900">
              <a:buFont typeface="Wingdings" panose="05000000000000000000" pitchFamily="2" charset="2"/>
              <a:buChar char="v"/>
            </a:pPr>
            <a:r>
              <a:rPr lang="el-GR" sz="2000" dirty="0">
                <a:latin typeface="+mn-lt"/>
              </a:rPr>
              <a:t>Παρά τους περιορισμούς, δεν υπήρξαν εμπόδιο στην συλλογή επαρκών και ουσιαστικών δεδομένων.</a:t>
            </a:r>
          </a:p>
          <a:p>
            <a:pPr marL="800100" lvl="1" indent="-342900">
              <a:buFont typeface="Wingdings" panose="05000000000000000000" pitchFamily="2" charset="2"/>
              <a:buChar char="§"/>
            </a:pPr>
            <a:endParaRPr lang="en-GB" sz="2000" dirty="0"/>
          </a:p>
        </p:txBody>
      </p:sp>
    </p:spTree>
    <p:extLst>
      <p:ext uri="{BB962C8B-B14F-4D97-AF65-F5344CB8AC3E}">
        <p14:creationId xmlns:p14="http://schemas.microsoft.com/office/powerpoint/2010/main" val="430516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511152" y="2844225"/>
            <a:ext cx="7632848" cy="584775"/>
          </a:xfrm>
          <a:prstGeom prst="rect">
            <a:avLst/>
          </a:prstGeom>
        </p:spPr>
        <p:txBody>
          <a:bodyPr wrap="square">
            <a:spAutoFit/>
          </a:bodyPr>
          <a:lstStyle/>
          <a:p>
            <a:r>
              <a:rPr lang="el-GR" sz="3200" dirty="0">
                <a:latin typeface="+mn-lt"/>
              </a:rPr>
              <a:t>Σας ευχαριστώ για την προσοχή σας!</a:t>
            </a:r>
          </a:p>
        </p:txBody>
      </p:sp>
      <p:pic>
        <p:nvPicPr>
          <p:cNvPr id="3" name="Picture 2">
            <a:extLst>
              <a:ext uri="{FF2B5EF4-FFF2-40B4-BE49-F238E27FC236}">
                <a16:creationId xmlns:a16="http://schemas.microsoft.com/office/drawing/2014/main" id="{867119E6-168D-3DB8-EAD1-31B6284A4D6A}"/>
              </a:ext>
            </a:extLst>
          </p:cNvPr>
          <p:cNvPicPr>
            <a:picLocks noChangeAspect="1"/>
          </p:cNvPicPr>
          <p:nvPr/>
        </p:nvPicPr>
        <p:blipFill>
          <a:blip r:embed="rId2"/>
          <a:stretch>
            <a:fillRect/>
          </a:stretch>
        </p:blipFill>
        <p:spPr>
          <a:xfrm>
            <a:off x="3372234" y="3717032"/>
            <a:ext cx="2399531" cy="2441734"/>
          </a:xfrm>
          <a:prstGeom prst="rect">
            <a:avLst/>
          </a:prstGeom>
        </p:spPr>
      </p:pic>
    </p:spTree>
    <p:extLst>
      <p:ext uri="{BB962C8B-B14F-4D97-AF65-F5344CB8AC3E}">
        <p14:creationId xmlns:p14="http://schemas.microsoft.com/office/powerpoint/2010/main" val="102612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C46F4-454D-58C0-9BF1-3B907161F39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37D0035-7050-0DA1-7AF3-FC283C112B61}"/>
              </a:ext>
            </a:extLst>
          </p:cNvPr>
          <p:cNvSpPr>
            <a:spLocks noGrp="1"/>
          </p:cNvSpPr>
          <p:nvPr>
            <p:ph type="title"/>
          </p:nvPr>
        </p:nvSpPr>
        <p:spPr>
          <a:xfrm>
            <a:off x="1405208" y="548680"/>
            <a:ext cx="7199240" cy="765652"/>
          </a:xfrm>
        </p:spPr>
        <p:txBody>
          <a:bodyPr>
            <a:noAutofit/>
          </a:bodyPr>
          <a:lstStyle/>
          <a:p>
            <a:r>
              <a:rPr lang="el-GR" sz="3600" dirty="0"/>
              <a:t>Σκοπός</a:t>
            </a:r>
            <a:endParaRPr lang="el-GR" sz="3600" b="1" dirty="0"/>
          </a:p>
        </p:txBody>
      </p:sp>
      <p:sp>
        <p:nvSpPr>
          <p:cNvPr id="4" name="9 - Ορθογώνιο">
            <a:extLst>
              <a:ext uri="{FF2B5EF4-FFF2-40B4-BE49-F238E27FC236}">
                <a16:creationId xmlns:a16="http://schemas.microsoft.com/office/drawing/2014/main" id="{F2839C3A-2D98-3151-12A8-FD1A298ADF21}"/>
              </a:ext>
            </a:extLst>
          </p:cNvPr>
          <p:cNvSpPr/>
          <p:nvPr/>
        </p:nvSpPr>
        <p:spPr>
          <a:xfrm>
            <a:off x="1151620" y="1628800"/>
            <a:ext cx="6840760" cy="1938992"/>
          </a:xfrm>
          <a:prstGeom prst="rect">
            <a:avLst/>
          </a:prstGeom>
        </p:spPr>
        <p:txBody>
          <a:bodyPr wrap="square">
            <a:spAutoFit/>
          </a:bodyPr>
          <a:lstStyle/>
          <a:p>
            <a:pPr algn="just"/>
            <a:r>
              <a:rPr lang="el-GR" dirty="0">
                <a:latin typeface="+mn-lt"/>
              </a:rPr>
              <a:t>Σκοπός της Διπλωματικής Εργασίας είναι ο σχεδιασμός, η υλοποίηση και η αποτίμηση ΕΥ με την μέθοδο της ΕξΑΕ για την διδασκαλία της ασφαλούς πλοήγησης</a:t>
            </a:r>
            <a:r>
              <a:rPr lang="en-GB" dirty="0">
                <a:latin typeface="+mn-lt"/>
              </a:rPr>
              <a:t> </a:t>
            </a:r>
            <a:r>
              <a:rPr lang="el-GR" dirty="0">
                <a:latin typeface="+mn-lt"/>
              </a:rPr>
              <a:t>στο διαδίκτυο στα πλαίσια του μαθήματος της Πληροφορικής της Ε’ Δημοτικού. </a:t>
            </a:r>
          </a:p>
        </p:txBody>
      </p:sp>
      <p:pic>
        <p:nvPicPr>
          <p:cNvPr id="5" name="4 - Εικόνα">
            <a:extLst>
              <a:ext uri="{FF2B5EF4-FFF2-40B4-BE49-F238E27FC236}">
                <a16:creationId xmlns:a16="http://schemas.microsoft.com/office/drawing/2014/main" id="{E77E9216-28EC-8154-18A2-7C87DDEF78A8}"/>
              </a:ext>
            </a:extLst>
          </p:cNvPr>
          <p:cNvPicPr>
            <a:picLocks noChangeAspect="1"/>
          </p:cNvPicPr>
          <p:nvPr/>
        </p:nvPicPr>
        <p:blipFill>
          <a:blip r:embed="rId2" cstate="print"/>
          <a:stretch>
            <a:fillRect/>
          </a:stretch>
        </p:blipFill>
        <p:spPr>
          <a:xfrm>
            <a:off x="3331468" y="3828256"/>
            <a:ext cx="2481064" cy="2481064"/>
          </a:xfrm>
          <a:prstGeom prst="rect">
            <a:avLst/>
          </a:prstGeom>
        </p:spPr>
      </p:pic>
    </p:spTree>
    <p:extLst>
      <p:ext uri="{BB962C8B-B14F-4D97-AF65-F5344CB8AC3E}">
        <p14:creationId xmlns:p14="http://schemas.microsoft.com/office/powerpoint/2010/main" val="334350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Συνεισφορά της διπλωματικής</a:t>
            </a:r>
            <a:endParaRPr lang="el-GR" sz="3600" b="1" dirty="0"/>
          </a:p>
        </p:txBody>
      </p:sp>
      <p:sp>
        <p:nvSpPr>
          <p:cNvPr id="4" name="9 - Ορθογώνιο"/>
          <p:cNvSpPr/>
          <p:nvPr/>
        </p:nvSpPr>
        <p:spPr>
          <a:xfrm>
            <a:off x="1584448" y="1785005"/>
            <a:ext cx="6840760" cy="3416320"/>
          </a:xfrm>
          <a:prstGeom prst="rect">
            <a:avLst/>
          </a:prstGeom>
        </p:spPr>
        <p:txBody>
          <a:bodyPr wrap="square">
            <a:spAutoFit/>
          </a:bodyPr>
          <a:lstStyle/>
          <a:p>
            <a:r>
              <a:rPr lang="el-GR" dirty="0">
                <a:latin typeface="+mn-lt"/>
              </a:rPr>
              <a:t>Να συμβάλει στο ευρύτερο πεδίο της εκπαιδευτικής τεχνολογίας και της εκπαίδευσης για την ασφάλεια στον κυβερνοχώρο</a:t>
            </a:r>
            <a:r>
              <a:rPr lang="en-US" dirty="0">
                <a:latin typeface="+mn-lt"/>
              </a:rPr>
              <a:t>.</a:t>
            </a:r>
          </a:p>
          <a:p>
            <a:endParaRPr lang="en-US" dirty="0">
              <a:latin typeface="+mn-lt"/>
            </a:endParaRPr>
          </a:p>
          <a:p>
            <a:r>
              <a:rPr lang="en-US" dirty="0">
                <a:latin typeface="+mn-lt"/>
              </a:rPr>
              <a:t>N</a:t>
            </a:r>
            <a:r>
              <a:rPr lang="el-GR" dirty="0">
                <a:latin typeface="+mn-lt"/>
              </a:rPr>
              <a:t>α ενδυναμωθούν οι μαθητές με τις γνώσεις και τις δεξιότητες που χρειάζονται για να πλοηγηθούν στον διαδικτυακό κόσμο με ασφάλεια και υπευθυνότητα, προωθώντας ένα ασφαλέστερο ψηφιακό περιβάλλον για τους νέους χρήστες του διαδικτύου.</a:t>
            </a:r>
          </a:p>
        </p:txBody>
      </p:sp>
    </p:spTree>
    <p:extLst>
      <p:ext uri="{BB962C8B-B14F-4D97-AF65-F5344CB8AC3E}">
        <p14:creationId xmlns:p14="http://schemas.microsoft.com/office/powerpoint/2010/main" val="2790992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48680"/>
            <a:ext cx="7056784" cy="576064"/>
          </a:xfrm>
        </p:spPr>
        <p:txBody>
          <a:bodyPr>
            <a:noAutofit/>
          </a:bodyPr>
          <a:lstStyle/>
          <a:p>
            <a:r>
              <a:rPr lang="el-GR" sz="3600" dirty="0"/>
              <a:t>Ερευνητικά Ερωτήματα</a:t>
            </a:r>
            <a:endParaRPr lang="el-GR" sz="4000" b="1" dirty="0"/>
          </a:p>
        </p:txBody>
      </p:sp>
      <p:sp>
        <p:nvSpPr>
          <p:cNvPr id="4" name="9 - Ορθογώνιο"/>
          <p:cNvSpPr/>
          <p:nvPr/>
        </p:nvSpPr>
        <p:spPr>
          <a:xfrm>
            <a:off x="1151620" y="1988840"/>
            <a:ext cx="6840760" cy="1938992"/>
          </a:xfrm>
          <a:prstGeom prst="rect">
            <a:avLst/>
          </a:prstGeom>
        </p:spPr>
        <p:txBody>
          <a:bodyPr wrap="square">
            <a:spAutoFit/>
          </a:bodyPr>
          <a:lstStyle/>
          <a:p>
            <a:pPr algn="just"/>
            <a:r>
              <a:rPr lang="el-GR" dirty="0"/>
              <a:t>1. </a:t>
            </a:r>
            <a:r>
              <a:rPr lang="el-GR" dirty="0">
                <a:latin typeface="+mn-lt"/>
              </a:rPr>
              <a:t>Είναι το ΕΥ σχεδιασμένο σύμφωνα με τις αρχές και τη μεθοδολογία της εξ αποστάσεως εκπαίδευσης;</a:t>
            </a:r>
            <a:br>
              <a:rPr lang="el-GR" dirty="0">
                <a:latin typeface="+mn-lt"/>
              </a:rPr>
            </a:br>
            <a:endParaRPr lang="el-GR" dirty="0">
              <a:latin typeface="+mn-lt"/>
            </a:endParaRPr>
          </a:p>
          <a:p>
            <a:pPr algn="just"/>
            <a:r>
              <a:rPr lang="el-GR" dirty="0">
                <a:latin typeface="+mn-lt"/>
              </a:rPr>
              <a:t>2. Δημιουργήθηκε το ΕΥ σύμφωνα με τις αρχές της Πολυμεσικής μάθησης;</a:t>
            </a:r>
          </a:p>
        </p:txBody>
      </p:sp>
      <p:pic>
        <p:nvPicPr>
          <p:cNvPr id="7" name="Picture 6">
            <a:extLst>
              <a:ext uri="{FF2B5EF4-FFF2-40B4-BE49-F238E27FC236}">
                <a16:creationId xmlns:a16="http://schemas.microsoft.com/office/drawing/2014/main" id="{13AEEB65-621D-60D6-CB88-C4206404ABF2}"/>
              </a:ext>
            </a:extLst>
          </p:cNvPr>
          <p:cNvPicPr>
            <a:picLocks noChangeAspect="1"/>
          </p:cNvPicPr>
          <p:nvPr/>
        </p:nvPicPr>
        <p:blipFill>
          <a:blip r:embed="rId3"/>
          <a:stretch>
            <a:fillRect/>
          </a:stretch>
        </p:blipFill>
        <p:spPr>
          <a:xfrm>
            <a:off x="3952584" y="4149080"/>
            <a:ext cx="1238832" cy="1781882"/>
          </a:xfrm>
          <a:prstGeom prst="rect">
            <a:avLst/>
          </a:prstGeom>
        </p:spPr>
      </p:pic>
    </p:spTree>
    <p:extLst>
      <p:ext uri="{BB962C8B-B14F-4D97-AF65-F5344CB8AC3E}">
        <p14:creationId xmlns:p14="http://schemas.microsoft.com/office/powerpoint/2010/main" val="1538920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Δομή της εργασίας</a:t>
            </a:r>
            <a:endParaRPr lang="el-GR" sz="3600" b="1" dirty="0"/>
          </a:p>
        </p:txBody>
      </p:sp>
      <p:sp>
        <p:nvSpPr>
          <p:cNvPr id="5" name="Rectangle 4">
            <a:extLst>
              <a:ext uri="{FF2B5EF4-FFF2-40B4-BE49-F238E27FC236}">
                <a16:creationId xmlns:a16="http://schemas.microsoft.com/office/drawing/2014/main" id="{8538A16A-F5B7-B6AD-65B8-46ECBC756AF8}"/>
              </a:ext>
            </a:extLst>
          </p:cNvPr>
          <p:cNvSpPr/>
          <p:nvPr/>
        </p:nvSpPr>
        <p:spPr>
          <a:xfrm>
            <a:off x="1187624" y="2780928"/>
            <a:ext cx="2376264" cy="3240360"/>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Arial" panose="020B0604020202020204" pitchFamily="34" charset="0"/>
              <a:buChar char="•"/>
            </a:pPr>
            <a:r>
              <a:rPr lang="el-GR" sz="1800" dirty="0"/>
              <a:t>Σχολική ΕξΑΕ</a:t>
            </a:r>
          </a:p>
          <a:p>
            <a:pPr marL="342900" indent="-342900">
              <a:buFont typeface="Arial" panose="020B0604020202020204" pitchFamily="34" charset="0"/>
              <a:buChar char="•"/>
            </a:pPr>
            <a:r>
              <a:rPr lang="el-GR" sz="1800" dirty="0"/>
              <a:t>Χαρακτηριστικά &amp; Οφέλη</a:t>
            </a:r>
          </a:p>
          <a:p>
            <a:pPr marL="342900" indent="-342900">
              <a:buFont typeface="Arial" panose="020B0604020202020204" pitchFamily="34" charset="0"/>
              <a:buChar char="•"/>
            </a:pPr>
            <a:r>
              <a:rPr lang="el-GR" sz="1800" dirty="0"/>
              <a:t>Προκλήσεις</a:t>
            </a:r>
          </a:p>
          <a:p>
            <a:pPr marL="342900" indent="-342900">
              <a:buFont typeface="Arial" panose="020B0604020202020204" pitchFamily="34" charset="0"/>
              <a:buChar char="•"/>
            </a:pPr>
            <a:r>
              <a:rPr lang="el-GR" sz="1800" dirty="0"/>
              <a:t>Τύποι κινδύνων στο διαδίκτυο</a:t>
            </a:r>
          </a:p>
          <a:p>
            <a:pPr marL="342900" indent="-342900">
              <a:buFont typeface="Arial" panose="020B0604020202020204" pitchFamily="34" charset="0"/>
              <a:buChar char="•"/>
            </a:pPr>
            <a:r>
              <a:rPr lang="el-GR" sz="1800" dirty="0"/>
              <a:t>Αρχές ασφάλειας στο διαδίκτυο</a:t>
            </a:r>
          </a:p>
          <a:p>
            <a:pPr marL="342900" indent="-342900">
              <a:buFont typeface="Arial" panose="020B0604020202020204" pitchFamily="34" charset="0"/>
              <a:buChar char="•"/>
            </a:pPr>
            <a:endParaRPr lang="el-GR" sz="1800" dirty="0"/>
          </a:p>
          <a:p>
            <a:pPr marL="342900" indent="-342900" algn="ctr">
              <a:buFont typeface="Arial" panose="020B0604020202020204" pitchFamily="34" charset="0"/>
              <a:buChar char="•"/>
            </a:pPr>
            <a:endParaRPr lang="en-GB" dirty="0"/>
          </a:p>
        </p:txBody>
      </p:sp>
      <p:sp>
        <p:nvSpPr>
          <p:cNvPr id="6" name="Rectangle 5">
            <a:extLst>
              <a:ext uri="{FF2B5EF4-FFF2-40B4-BE49-F238E27FC236}">
                <a16:creationId xmlns:a16="http://schemas.microsoft.com/office/drawing/2014/main" id="{C5D76DB6-3CE2-EDA3-2FBD-2213553A16E3}"/>
              </a:ext>
            </a:extLst>
          </p:cNvPr>
          <p:cNvSpPr/>
          <p:nvPr/>
        </p:nvSpPr>
        <p:spPr>
          <a:xfrm>
            <a:off x="3816696" y="2780928"/>
            <a:ext cx="2376264" cy="3240360"/>
          </a:xfrm>
          <a:prstGeom prst="rect">
            <a:avLst/>
          </a:prstGeom>
          <a:solidFill>
            <a:schemeClr val="accent5">
              <a:lumMod val="60000"/>
              <a:lumOff val="40000"/>
            </a:schemeClr>
          </a:solidFill>
          <a:ln>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Arial" panose="020B0604020202020204" pitchFamily="34" charset="0"/>
              <a:buChar char="•"/>
            </a:pPr>
            <a:r>
              <a:rPr lang="el-GR" sz="1800" dirty="0"/>
              <a:t>Αρχές σχεδιασμού &amp; υλοποίηση Ε.Υ.</a:t>
            </a:r>
          </a:p>
          <a:p>
            <a:pPr marL="342900" indent="-342900">
              <a:buFont typeface="Arial" panose="020B0604020202020204" pitchFamily="34" charset="0"/>
              <a:buChar char="•"/>
            </a:pPr>
            <a:r>
              <a:rPr lang="el-GR" sz="1800" dirty="0"/>
              <a:t>Εφαρμογές &amp; εργαλεία ΤΠΕ</a:t>
            </a:r>
          </a:p>
          <a:p>
            <a:pPr marL="342900" indent="-342900">
              <a:buFont typeface="Arial" panose="020B0604020202020204" pitchFamily="34" charset="0"/>
              <a:buChar char="•"/>
            </a:pPr>
            <a:r>
              <a:rPr lang="el-GR" sz="1800" dirty="0"/>
              <a:t>Δομή &amp; περιεχόμενα</a:t>
            </a:r>
          </a:p>
        </p:txBody>
      </p:sp>
      <p:sp>
        <p:nvSpPr>
          <p:cNvPr id="7" name="Rectangle 6">
            <a:extLst>
              <a:ext uri="{FF2B5EF4-FFF2-40B4-BE49-F238E27FC236}">
                <a16:creationId xmlns:a16="http://schemas.microsoft.com/office/drawing/2014/main" id="{A438AB3E-7FC8-97EA-9FFE-BEA65508E363}"/>
              </a:ext>
            </a:extLst>
          </p:cNvPr>
          <p:cNvSpPr/>
          <p:nvPr/>
        </p:nvSpPr>
        <p:spPr>
          <a:xfrm>
            <a:off x="6445768" y="2780928"/>
            <a:ext cx="2376264" cy="324036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Arial" panose="020B0604020202020204" pitchFamily="34" charset="0"/>
              <a:buChar char="•"/>
            </a:pPr>
            <a:r>
              <a:rPr lang="el-GR" sz="1800" dirty="0"/>
              <a:t>Μεθοδολογία Έρευνας</a:t>
            </a:r>
          </a:p>
          <a:p>
            <a:pPr marL="342900" indent="-342900">
              <a:buFont typeface="Arial" panose="020B0604020202020204" pitchFamily="34" charset="0"/>
              <a:buChar char="•"/>
            </a:pPr>
            <a:r>
              <a:rPr lang="el-GR" sz="1800" dirty="0"/>
              <a:t>Σκοπός &amp; περιορισμοί της έρευνας</a:t>
            </a:r>
          </a:p>
          <a:p>
            <a:pPr marL="342900" indent="-342900">
              <a:buFont typeface="Arial" panose="020B0604020202020204" pitchFamily="34" charset="0"/>
              <a:buChar char="•"/>
            </a:pPr>
            <a:r>
              <a:rPr lang="el-GR" sz="1800" dirty="0"/>
              <a:t>Παρουσίαση &amp; ανάλυση αποτελεσμάτων</a:t>
            </a:r>
          </a:p>
          <a:p>
            <a:pPr marL="342900" indent="-342900">
              <a:buFont typeface="Arial" panose="020B0604020202020204" pitchFamily="34" charset="0"/>
              <a:buChar char="•"/>
            </a:pPr>
            <a:r>
              <a:rPr lang="el-GR" sz="1800" dirty="0"/>
              <a:t>Προτάσεις βελτίωσης</a:t>
            </a:r>
          </a:p>
          <a:p>
            <a:pPr marL="342900" indent="-342900">
              <a:buFont typeface="Arial" panose="020B0604020202020204" pitchFamily="34" charset="0"/>
              <a:buChar char="•"/>
            </a:pPr>
            <a:r>
              <a:rPr lang="el-GR" sz="1800" dirty="0"/>
              <a:t>Συμπεράσματα</a:t>
            </a:r>
          </a:p>
          <a:p>
            <a:pPr marL="342900" indent="-342900">
              <a:buFont typeface="Arial" panose="020B0604020202020204" pitchFamily="34" charset="0"/>
              <a:buChar char="•"/>
            </a:pPr>
            <a:endParaRPr lang="en-GB" sz="1800" dirty="0"/>
          </a:p>
        </p:txBody>
      </p:sp>
      <p:sp>
        <p:nvSpPr>
          <p:cNvPr id="8" name="Rectangle 7">
            <a:extLst>
              <a:ext uri="{FF2B5EF4-FFF2-40B4-BE49-F238E27FC236}">
                <a16:creationId xmlns:a16="http://schemas.microsoft.com/office/drawing/2014/main" id="{344297AE-D8BF-5D74-2E5C-939F7122539A}"/>
              </a:ext>
            </a:extLst>
          </p:cNvPr>
          <p:cNvSpPr/>
          <p:nvPr/>
        </p:nvSpPr>
        <p:spPr>
          <a:xfrm>
            <a:off x="1187624" y="1687590"/>
            <a:ext cx="2376264" cy="504056"/>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dirty="0"/>
              <a:t>Θεωρητικό Πλαίσιο</a:t>
            </a:r>
            <a:endParaRPr lang="en-GB" sz="1800" b="1" dirty="0"/>
          </a:p>
        </p:txBody>
      </p:sp>
      <p:sp>
        <p:nvSpPr>
          <p:cNvPr id="9" name="Rectangle 8">
            <a:extLst>
              <a:ext uri="{FF2B5EF4-FFF2-40B4-BE49-F238E27FC236}">
                <a16:creationId xmlns:a16="http://schemas.microsoft.com/office/drawing/2014/main" id="{EB75E52D-81AC-EFDC-28E1-2F0E1952B803}"/>
              </a:ext>
            </a:extLst>
          </p:cNvPr>
          <p:cNvSpPr/>
          <p:nvPr/>
        </p:nvSpPr>
        <p:spPr>
          <a:xfrm>
            <a:off x="3815019" y="1684676"/>
            <a:ext cx="2376264" cy="504056"/>
          </a:xfrm>
          <a:prstGeom prst="rect">
            <a:avLst/>
          </a:prstGeom>
          <a:solidFill>
            <a:schemeClr val="accent5">
              <a:lumMod val="60000"/>
              <a:lumOff val="40000"/>
            </a:schemeClr>
          </a:solidFill>
          <a:ln>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600" b="1" dirty="0"/>
              <a:t>Εκπαιδευτικό Υλικό (Ε.Υ.)</a:t>
            </a:r>
            <a:endParaRPr lang="en-GB" sz="1600" b="1" dirty="0"/>
          </a:p>
        </p:txBody>
      </p:sp>
      <p:sp>
        <p:nvSpPr>
          <p:cNvPr id="10" name="Rectangle 9">
            <a:extLst>
              <a:ext uri="{FF2B5EF4-FFF2-40B4-BE49-F238E27FC236}">
                <a16:creationId xmlns:a16="http://schemas.microsoft.com/office/drawing/2014/main" id="{1F2C66AF-07D5-C0C8-BFED-50F58F9FD474}"/>
              </a:ext>
            </a:extLst>
          </p:cNvPr>
          <p:cNvSpPr/>
          <p:nvPr/>
        </p:nvSpPr>
        <p:spPr>
          <a:xfrm>
            <a:off x="6442414" y="1684676"/>
            <a:ext cx="2376264" cy="504056"/>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800" b="1" dirty="0"/>
              <a:t>Αποτίμηση Ε.Υ.</a:t>
            </a:r>
            <a:endParaRPr lang="en-GB" sz="1800" b="1" dirty="0"/>
          </a:p>
        </p:txBody>
      </p:sp>
      <p:sp>
        <p:nvSpPr>
          <p:cNvPr id="11" name="Arrow: Right 10">
            <a:extLst>
              <a:ext uri="{FF2B5EF4-FFF2-40B4-BE49-F238E27FC236}">
                <a16:creationId xmlns:a16="http://schemas.microsoft.com/office/drawing/2014/main" id="{B1607BFF-CE1B-31D4-48CD-9BDBD6E52461}"/>
              </a:ext>
            </a:extLst>
          </p:cNvPr>
          <p:cNvSpPr/>
          <p:nvPr/>
        </p:nvSpPr>
        <p:spPr>
          <a:xfrm rot="5400000">
            <a:off x="2138993" y="2400152"/>
            <a:ext cx="359241" cy="114283"/>
          </a:xfrm>
          <a:prstGeom prst="rightArrow">
            <a:avLst/>
          </a:prstGeom>
          <a:solidFill>
            <a:schemeClr val="accent2">
              <a:lumMod val="60000"/>
              <a:lumOff val="4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Arrow: Right 11">
            <a:extLst>
              <a:ext uri="{FF2B5EF4-FFF2-40B4-BE49-F238E27FC236}">
                <a16:creationId xmlns:a16="http://schemas.microsoft.com/office/drawing/2014/main" id="{98961EB3-6CC8-F995-F256-A2DACF9BE277}"/>
              </a:ext>
            </a:extLst>
          </p:cNvPr>
          <p:cNvSpPr/>
          <p:nvPr/>
        </p:nvSpPr>
        <p:spPr>
          <a:xfrm rot="5400000">
            <a:off x="4781400" y="2415165"/>
            <a:ext cx="329218" cy="114283"/>
          </a:xfrm>
          <a:prstGeom prst="rightArrow">
            <a:avLst/>
          </a:prstGeom>
          <a:solidFill>
            <a:schemeClr val="accent5">
              <a:lumMod val="60000"/>
              <a:lumOff val="40000"/>
            </a:schemeClr>
          </a:solidFill>
          <a:ln>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Arrow: Right 12">
            <a:extLst>
              <a:ext uri="{FF2B5EF4-FFF2-40B4-BE49-F238E27FC236}">
                <a16:creationId xmlns:a16="http://schemas.microsoft.com/office/drawing/2014/main" id="{4A17A6C9-39B3-46E0-BBF0-23B9F80B6EBB}"/>
              </a:ext>
            </a:extLst>
          </p:cNvPr>
          <p:cNvSpPr/>
          <p:nvPr/>
        </p:nvSpPr>
        <p:spPr>
          <a:xfrm rot="5400000">
            <a:off x="7465937" y="2415165"/>
            <a:ext cx="329219" cy="114282"/>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68895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Θεωρητικό Πλαίσιο</a:t>
            </a:r>
            <a:endParaRPr lang="el-GR" sz="3600" b="1" dirty="0"/>
          </a:p>
        </p:txBody>
      </p:sp>
      <p:sp>
        <p:nvSpPr>
          <p:cNvPr id="3" name="TextBox 2">
            <a:extLst>
              <a:ext uri="{FF2B5EF4-FFF2-40B4-BE49-F238E27FC236}">
                <a16:creationId xmlns:a16="http://schemas.microsoft.com/office/drawing/2014/main" id="{8C6E9B01-CEB9-F791-1723-2240074D6C3D}"/>
              </a:ext>
            </a:extLst>
          </p:cNvPr>
          <p:cNvSpPr txBox="1"/>
          <p:nvPr/>
        </p:nvSpPr>
        <p:spPr>
          <a:xfrm>
            <a:off x="1405208" y="1700808"/>
            <a:ext cx="6839200" cy="2308324"/>
          </a:xfrm>
          <a:prstGeom prst="rect">
            <a:avLst/>
          </a:prstGeom>
          <a:noFill/>
        </p:spPr>
        <p:txBody>
          <a:bodyPr wrap="square" rtlCol="0">
            <a:spAutoFit/>
          </a:bodyPr>
          <a:lstStyle/>
          <a:p>
            <a:r>
              <a:rPr lang="el-GR" dirty="0">
                <a:latin typeface="+mn-lt"/>
              </a:rPr>
              <a:t>Το Θεωρητικό πλαίσιο χωρίζεται σε δύο κεφάλαια:</a:t>
            </a:r>
          </a:p>
          <a:p>
            <a:endParaRPr lang="el-GR" dirty="0">
              <a:latin typeface="+mn-lt"/>
            </a:endParaRPr>
          </a:p>
          <a:p>
            <a:pPr marL="457200" indent="-457200">
              <a:buAutoNum type="arabicPeriod"/>
            </a:pPr>
            <a:r>
              <a:rPr lang="el-GR" b="1" dirty="0">
                <a:latin typeface="+mn-lt"/>
              </a:rPr>
              <a:t>Σχολική ΕξΑΕ</a:t>
            </a:r>
            <a:br>
              <a:rPr lang="el-GR" b="1" dirty="0">
                <a:latin typeface="+mn-lt"/>
              </a:rPr>
            </a:br>
            <a:endParaRPr lang="el-GR" b="1" dirty="0">
              <a:latin typeface="+mn-lt"/>
            </a:endParaRPr>
          </a:p>
          <a:p>
            <a:pPr marL="457200" indent="-457200">
              <a:buAutoNum type="arabicPeriod"/>
            </a:pPr>
            <a:r>
              <a:rPr lang="el-GR" b="1" dirty="0">
                <a:latin typeface="+mn-lt"/>
              </a:rPr>
              <a:t>Εκπαιδευτικό Υλικό για ασφαλή πλοήγηση στο διαδίκτυο</a:t>
            </a:r>
            <a:endParaRPr lang="en-GB" b="1" dirty="0">
              <a:latin typeface="+mn-lt"/>
            </a:endParaRPr>
          </a:p>
        </p:txBody>
      </p:sp>
    </p:spTree>
    <p:extLst>
      <p:ext uri="{BB962C8B-B14F-4D97-AF65-F5344CB8AC3E}">
        <p14:creationId xmlns:p14="http://schemas.microsoft.com/office/powerpoint/2010/main" val="3581669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B6C54-140E-3131-8593-06DFE9880C1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0E5ECD7-C801-426E-57BD-0EB95EA8C55F}"/>
              </a:ext>
            </a:extLst>
          </p:cNvPr>
          <p:cNvSpPr>
            <a:spLocks noGrp="1"/>
          </p:cNvSpPr>
          <p:nvPr>
            <p:ph type="title"/>
          </p:nvPr>
        </p:nvSpPr>
        <p:spPr>
          <a:xfrm>
            <a:off x="1405208" y="404664"/>
            <a:ext cx="7199240" cy="765652"/>
          </a:xfrm>
        </p:spPr>
        <p:txBody>
          <a:bodyPr>
            <a:noAutofit/>
          </a:bodyPr>
          <a:lstStyle/>
          <a:p>
            <a:r>
              <a:rPr lang="el-GR" sz="3600" dirty="0"/>
              <a:t>Θεωρητικό Πλαίσιο   </a:t>
            </a:r>
            <a:br>
              <a:rPr lang="el-GR" sz="3600" dirty="0"/>
            </a:br>
            <a:r>
              <a:rPr lang="el-GR" sz="2800" dirty="0"/>
              <a:t>Σχολική ΕξΑΕ                                                     (1/2)</a:t>
            </a:r>
            <a:endParaRPr lang="el-GR" sz="3600" b="1" dirty="0"/>
          </a:p>
        </p:txBody>
      </p:sp>
      <p:sp>
        <p:nvSpPr>
          <p:cNvPr id="4" name="TextBox 3">
            <a:extLst>
              <a:ext uri="{FF2B5EF4-FFF2-40B4-BE49-F238E27FC236}">
                <a16:creationId xmlns:a16="http://schemas.microsoft.com/office/drawing/2014/main" id="{E0EC6262-F1DB-883D-7051-DBD58599E56A}"/>
              </a:ext>
            </a:extLst>
          </p:cNvPr>
          <p:cNvSpPr txBox="1"/>
          <p:nvPr/>
        </p:nvSpPr>
        <p:spPr>
          <a:xfrm>
            <a:off x="1116396" y="1556792"/>
            <a:ext cx="7776864" cy="4708981"/>
          </a:xfrm>
          <a:prstGeom prst="rect">
            <a:avLst/>
          </a:prstGeom>
          <a:noFill/>
        </p:spPr>
        <p:txBody>
          <a:bodyPr wrap="square" rtlCol="0">
            <a:spAutoFit/>
          </a:bodyPr>
          <a:lstStyle/>
          <a:p>
            <a:pPr marL="342900" indent="-342900">
              <a:buFont typeface="Wingdings" panose="05000000000000000000" pitchFamily="2" charset="2"/>
              <a:buChar char="v"/>
            </a:pPr>
            <a:r>
              <a:rPr lang="el-GR" sz="2000" dirty="0">
                <a:latin typeface="+mn-lt"/>
              </a:rPr>
              <a:t>Η </a:t>
            </a:r>
            <a:r>
              <a:rPr lang="el-GR" sz="2000" b="1" dirty="0">
                <a:solidFill>
                  <a:schemeClr val="accent4">
                    <a:lumMod val="75000"/>
                  </a:schemeClr>
                </a:solidFill>
                <a:latin typeface="+mn-lt"/>
              </a:rPr>
              <a:t>εξ αποστάσεως εκπαίδευση </a:t>
            </a:r>
            <a:r>
              <a:rPr lang="el-GR" sz="2000" dirty="0">
                <a:latin typeface="+mn-lt"/>
              </a:rPr>
              <a:t>συμβαίνει όταν ο εκπαιδευτής και οι εκπαιδευόμενοι δεν είναι φυσικά παρόντες και οι πληροφορίες μεταδίδονται με υπολογιστές και ασύγχρονα μέσα</a:t>
            </a:r>
            <a:r>
              <a:rPr lang="en-US" sz="2000" dirty="0">
                <a:latin typeface="+mn-lt"/>
              </a:rPr>
              <a:t> (Dede, 1996).</a:t>
            </a:r>
            <a:br>
              <a:rPr lang="el-GR" sz="2000" dirty="0">
                <a:latin typeface="+mn-lt"/>
              </a:rPr>
            </a:br>
            <a:endParaRPr lang="en-US" sz="2000" dirty="0">
              <a:latin typeface="+mn-lt"/>
            </a:endParaRPr>
          </a:p>
          <a:p>
            <a:pPr marL="342900" indent="-342900">
              <a:buFont typeface="Wingdings" panose="05000000000000000000" pitchFamily="2" charset="2"/>
              <a:buChar char="v"/>
            </a:pPr>
            <a:r>
              <a:rPr lang="el-GR" sz="2000" b="1" dirty="0">
                <a:latin typeface="+mn-lt"/>
              </a:rPr>
              <a:t>Χαρακτηριστικά </a:t>
            </a:r>
            <a:r>
              <a:rPr lang="en-US" sz="2000" b="1" dirty="0">
                <a:latin typeface="+mn-lt"/>
              </a:rPr>
              <a:t>&amp; </a:t>
            </a:r>
            <a:r>
              <a:rPr lang="el-GR" sz="2000" b="1" dirty="0">
                <a:latin typeface="+mn-lt"/>
              </a:rPr>
              <a:t>Οφέλη ΕξΑΕ</a:t>
            </a:r>
            <a:r>
              <a:rPr lang="el-GR" sz="2000" dirty="0">
                <a:latin typeface="+mn-lt"/>
              </a:rPr>
              <a:t>: </a:t>
            </a:r>
            <a:br>
              <a:rPr lang="en-GB" sz="2000" dirty="0">
                <a:latin typeface="+mn-lt"/>
              </a:rPr>
            </a:br>
            <a:endParaRPr lang="el-GR" sz="2000" dirty="0">
              <a:latin typeface="+mn-lt"/>
            </a:endParaRPr>
          </a:p>
          <a:p>
            <a:pPr marL="800100" lvl="1" indent="-342900">
              <a:buFont typeface="Wingdings" panose="05000000000000000000" pitchFamily="2" charset="2"/>
              <a:buChar char="Ø"/>
            </a:pPr>
            <a:r>
              <a:rPr lang="el-GR" sz="2000" b="1" dirty="0">
                <a:solidFill>
                  <a:schemeClr val="accent2">
                    <a:lumMod val="75000"/>
                  </a:schemeClr>
                </a:solidFill>
                <a:latin typeface="+mn-lt"/>
              </a:rPr>
              <a:t>Επεκτασιμότητα</a:t>
            </a:r>
            <a:r>
              <a:rPr lang="el-GR" sz="2000" dirty="0">
                <a:latin typeface="+mn-lt"/>
              </a:rPr>
              <a:t> &amp; ενθουσιασμός του εκπαιδευτή για παροχή </a:t>
            </a:r>
            <a:r>
              <a:rPr lang="el-GR" sz="2000" b="1" dirty="0">
                <a:solidFill>
                  <a:schemeClr val="accent2">
                    <a:lumMod val="75000"/>
                  </a:schemeClr>
                </a:solidFill>
                <a:latin typeface="+mn-lt"/>
              </a:rPr>
              <a:t>γνώσης χωρίς περιορισμούς </a:t>
            </a:r>
            <a:r>
              <a:rPr lang="el-GR" sz="2000" dirty="0">
                <a:latin typeface="+mn-lt"/>
              </a:rPr>
              <a:t>(</a:t>
            </a:r>
            <a:r>
              <a:rPr lang="en-US" sz="2000" dirty="0">
                <a:latin typeface="+mn-lt"/>
              </a:rPr>
              <a:t>Sherry, 1995)</a:t>
            </a:r>
            <a:br>
              <a:rPr lang="en-US" sz="2000" dirty="0">
                <a:latin typeface="+mn-lt"/>
              </a:rPr>
            </a:br>
            <a:endParaRPr lang="el-GR" sz="2000" dirty="0">
              <a:latin typeface="+mn-lt"/>
            </a:endParaRPr>
          </a:p>
          <a:p>
            <a:pPr marL="800100" lvl="1" indent="-342900">
              <a:buFont typeface="Wingdings" panose="05000000000000000000" pitchFamily="2" charset="2"/>
              <a:buChar char="Ø"/>
            </a:pPr>
            <a:r>
              <a:rPr lang="el-GR" sz="2000" b="1" dirty="0">
                <a:solidFill>
                  <a:schemeClr val="accent6">
                    <a:lumMod val="75000"/>
                  </a:schemeClr>
                </a:solidFill>
                <a:latin typeface="+mn-lt"/>
              </a:rPr>
              <a:t>Δομημένος σχεδιασμός</a:t>
            </a:r>
            <a:r>
              <a:rPr lang="el-GR" sz="2000" dirty="0">
                <a:latin typeface="+mn-lt"/>
              </a:rPr>
              <a:t>, </a:t>
            </a:r>
            <a:r>
              <a:rPr lang="el-GR" sz="2000" b="1" dirty="0">
                <a:solidFill>
                  <a:schemeClr val="accent6">
                    <a:lumMod val="75000"/>
                  </a:schemeClr>
                </a:solidFill>
                <a:latin typeface="+mn-lt"/>
              </a:rPr>
              <a:t>οργάνωση</a:t>
            </a:r>
            <a:r>
              <a:rPr lang="el-GR" sz="2000" dirty="0">
                <a:latin typeface="+mn-lt"/>
              </a:rPr>
              <a:t> &amp; </a:t>
            </a:r>
            <a:r>
              <a:rPr lang="el-GR" sz="2000" b="1" dirty="0">
                <a:solidFill>
                  <a:schemeClr val="accent6">
                    <a:lumMod val="75000"/>
                  </a:schemeClr>
                </a:solidFill>
                <a:latin typeface="+mn-lt"/>
              </a:rPr>
              <a:t>διανομή</a:t>
            </a:r>
            <a:r>
              <a:rPr lang="el-GR" sz="2000" b="1" dirty="0">
                <a:latin typeface="+mn-lt"/>
              </a:rPr>
              <a:t> </a:t>
            </a:r>
            <a:r>
              <a:rPr lang="el-GR" sz="2000" b="1" dirty="0">
                <a:solidFill>
                  <a:schemeClr val="accent6">
                    <a:lumMod val="75000"/>
                  </a:schemeClr>
                </a:solidFill>
                <a:latin typeface="+mn-lt"/>
              </a:rPr>
              <a:t>μαθησιακών πόρων </a:t>
            </a:r>
            <a:r>
              <a:rPr lang="el-GR" sz="2000" dirty="0">
                <a:latin typeface="+mn-lt"/>
              </a:rPr>
              <a:t>(Kandemir &amp; Çakmak, 2021; Oyarzun &amp; Martin, 2023)</a:t>
            </a:r>
            <a:br>
              <a:rPr lang="en-GB" sz="2000" dirty="0">
                <a:latin typeface="+mn-lt"/>
              </a:rPr>
            </a:br>
            <a:endParaRPr lang="en-US" sz="2000" dirty="0">
              <a:latin typeface="+mn-lt"/>
            </a:endParaRPr>
          </a:p>
          <a:p>
            <a:pPr marL="800100" lvl="1" indent="-342900">
              <a:buFont typeface="Wingdings" panose="05000000000000000000" pitchFamily="2" charset="2"/>
              <a:buChar char="Ø"/>
            </a:pPr>
            <a:r>
              <a:rPr lang="el-GR" sz="2000" dirty="0">
                <a:latin typeface="+mn-lt"/>
              </a:rPr>
              <a:t>Επισημαίνει </a:t>
            </a:r>
            <a:r>
              <a:rPr lang="el-GR" sz="2000" b="1" dirty="0">
                <a:solidFill>
                  <a:schemeClr val="accent5">
                    <a:lumMod val="75000"/>
                  </a:schemeClr>
                </a:solidFill>
                <a:latin typeface="+mn-lt"/>
              </a:rPr>
              <a:t>βασικές</a:t>
            </a:r>
            <a:r>
              <a:rPr lang="el-GR" sz="2000" dirty="0">
                <a:latin typeface="+mn-lt"/>
              </a:rPr>
              <a:t> </a:t>
            </a:r>
            <a:r>
              <a:rPr lang="el-GR" sz="2000" b="1" dirty="0">
                <a:solidFill>
                  <a:schemeClr val="accent5">
                    <a:lumMod val="75000"/>
                  </a:schemeClr>
                </a:solidFill>
                <a:latin typeface="+mn-lt"/>
              </a:rPr>
              <a:t>έννοιες</a:t>
            </a:r>
            <a:r>
              <a:rPr lang="el-GR" sz="2000" dirty="0">
                <a:latin typeface="+mn-lt"/>
              </a:rPr>
              <a:t>, ενθαρρύνει την </a:t>
            </a:r>
            <a:r>
              <a:rPr lang="el-GR" sz="2000" b="1" dirty="0">
                <a:solidFill>
                  <a:schemeClr val="accent5">
                    <a:lumMod val="75000"/>
                  </a:schemeClr>
                </a:solidFill>
                <a:latin typeface="+mn-lt"/>
              </a:rPr>
              <a:t>ενεργό</a:t>
            </a:r>
            <a:r>
              <a:rPr lang="el-GR" sz="2000" b="1" dirty="0">
                <a:latin typeface="+mn-lt"/>
              </a:rPr>
              <a:t> </a:t>
            </a:r>
            <a:r>
              <a:rPr lang="el-GR" sz="2000" b="1" dirty="0">
                <a:solidFill>
                  <a:schemeClr val="accent5">
                    <a:lumMod val="75000"/>
                  </a:schemeClr>
                </a:solidFill>
                <a:latin typeface="+mn-lt"/>
              </a:rPr>
              <a:t>συμμετοχή</a:t>
            </a:r>
            <a:r>
              <a:rPr lang="el-GR" sz="2000" dirty="0">
                <a:latin typeface="+mn-lt"/>
              </a:rPr>
              <a:t> των εκπαιδευομένων καλλιεργώντας </a:t>
            </a:r>
            <a:r>
              <a:rPr lang="el-GR" sz="2000" b="1" dirty="0">
                <a:solidFill>
                  <a:schemeClr val="accent5">
                    <a:lumMod val="75000"/>
                  </a:schemeClr>
                </a:solidFill>
                <a:latin typeface="+mn-lt"/>
              </a:rPr>
              <a:t>προβληματισμούς &amp; σκέψεις (</a:t>
            </a:r>
            <a:r>
              <a:rPr lang="el-GR" sz="1800" dirty="0">
                <a:effectLst/>
                <a:latin typeface="+mn-lt"/>
                <a:ea typeface="Times New Roman" panose="02020603050405020304" pitchFamily="18" charset="0"/>
              </a:rPr>
              <a:t>Holmberg, 1983) </a:t>
            </a:r>
            <a:endParaRPr lang="el-GR" sz="2000" b="1" dirty="0">
              <a:solidFill>
                <a:schemeClr val="accent5">
                  <a:lumMod val="75000"/>
                </a:schemeClr>
              </a:solidFill>
              <a:latin typeface="+mn-lt"/>
            </a:endParaRPr>
          </a:p>
        </p:txBody>
      </p:sp>
    </p:spTree>
    <p:extLst>
      <p:ext uri="{BB962C8B-B14F-4D97-AF65-F5344CB8AC3E}">
        <p14:creationId xmlns:p14="http://schemas.microsoft.com/office/powerpoint/2010/main" val="559360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5DE32-553E-90A8-AB34-66A3C0ED10F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66AAF37-18CE-D3BE-8BFF-B877BBAFCCC1}"/>
              </a:ext>
            </a:extLst>
          </p:cNvPr>
          <p:cNvSpPr>
            <a:spLocks noGrp="1"/>
          </p:cNvSpPr>
          <p:nvPr>
            <p:ph type="title"/>
          </p:nvPr>
        </p:nvSpPr>
        <p:spPr>
          <a:xfrm>
            <a:off x="1369418" y="370120"/>
            <a:ext cx="7199240" cy="765652"/>
          </a:xfrm>
        </p:spPr>
        <p:txBody>
          <a:bodyPr>
            <a:noAutofit/>
          </a:bodyPr>
          <a:lstStyle/>
          <a:p>
            <a:r>
              <a:rPr lang="el-GR" sz="3600" dirty="0"/>
              <a:t>Θεωρητικό Πλαίσιο   </a:t>
            </a:r>
            <a:br>
              <a:rPr lang="el-GR" sz="3600" dirty="0"/>
            </a:br>
            <a:r>
              <a:rPr lang="el-GR" sz="2800" dirty="0"/>
              <a:t>Σχολική ΕξΑΕ                                                      (2/2)</a:t>
            </a:r>
            <a:endParaRPr lang="el-GR" sz="3600" b="1" dirty="0"/>
          </a:p>
        </p:txBody>
      </p:sp>
      <p:sp>
        <p:nvSpPr>
          <p:cNvPr id="4" name="TextBox 3">
            <a:extLst>
              <a:ext uri="{FF2B5EF4-FFF2-40B4-BE49-F238E27FC236}">
                <a16:creationId xmlns:a16="http://schemas.microsoft.com/office/drawing/2014/main" id="{47BF29EB-7E9B-43BB-5B5D-BB8138C7DDDE}"/>
              </a:ext>
            </a:extLst>
          </p:cNvPr>
          <p:cNvSpPr txBox="1"/>
          <p:nvPr/>
        </p:nvSpPr>
        <p:spPr>
          <a:xfrm>
            <a:off x="1369418" y="1628800"/>
            <a:ext cx="7199240" cy="4093428"/>
          </a:xfrm>
          <a:prstGeom prst="rect">
            <a:avLst/>
          </a:prstGeom>
          <a:noFill/>
        </p:spPr>
        <p:txBody>
          <a:bodyPr wrap="square" rtlCol="0">
            <a:spAutoFit/>
          </a:bodyPr>
          <a:lstStyle/>
          <a:p>
            <a:pPr marL="342900" indent="-342900">
              <a:buFont typeface="Wingdings" panose="05000000000000000000" pitchFamily="2" charset="2"/>
              <a:buChar char="v"/>
            </a:pPr>
            <a:r>
              <a:rPr lang="el-GR" sz="2000" b="1" dirty="0">
                <a:latin typeface="+mn-lt"/>
              </a:rPr>
              <a:t>Προκλήσεις ΕξΑΕ</a:t>
            </a:r>
            <a:br>
              <a:rPr lang="el-GR" sz="2000" b="1" dirty="0"/>
            </a:br>
            <a:endParaRPr lang="el-GR" sz="2000" b="1" dirty="0"/>
          </a:p>
          <a:p>
            <a:pPr marL="800100" lvl="1" indent="-342900">
              <a:buFont typeface="Wingdings" panose="05000000000000000000" pitchFamily="2" charset="2"/>
              <a:buChar char="Ø"/>
            </a:pPr>
            <a:r>
              <a:rPr lang="el-GR" sz="2000" b="1" dirty="0">
                <a:solidFill>
                  <a:schemeClr val="accent5">
                    <a:lumMod val="75000"/>
                  </a:schemeClr>
                </a:solidFill>
                <a:latin typeface="+mn-lt"/>
              </a:rPr>
              <a:t>Μειωμένο</a:t>
            </a:r>
            <a:r>
              <a:rPr lang="el-GR" sz="2000" dirty="0">
                <a:latin typeface="+mn-lt"/>
              </a:rPr>
              <a:t> επίπεδο </a:t>
            </a:r>
            <a:r>
              <a:rPr lang="el-GR" sz="2000" b="1" dirty="0">
                <a:solidFill>
                  <a:schemeClr val="accent5">
                    <a:lumMod val="75000"/>
                  </a:schemeClr>
                </a:solidFill>
                <a:latin typeface="+mn-lt"/>
              </a:rPr>
              <a:t>άμεσης ή προσωπικής αλληλεπίδρασης </a:t>
            </a:r>
            <a:r>
              <a:rPr lang="el-GR" sz="2000" dirty="0">
                <a:latin typeface="+mn-lt"/>
              </a:rPr>
              <a:t>μεταξύ φοιτητών και καθηγητών (Lobanova, 2021; Masalimova etal., 2022)</a:t>
            </a:r>
            <a:br>
              <a:rPr lang="el-GR" sz="2000" dirty="0">
                <a:latin typeface="+mn-lt"/>
              </a:rPr>
            </a:br>
            <a:endParaRPr lang="el-GR" sz="2000" dirty="0">
              <a:latin typeface="+mn-lt"/>
            </a:endParaRPr>
          </a:p>
          <a:p>
            <a:pPr marL="800100" lvl="1" indent="-342900">
              <a:buFont typeface="Wingdings" panose="05000000000000000000" pitchFamily="2" charset="2"/>
              <a:buChar char="Ø"/>
            </a:pPr>
            <a:r>
              <a:rPr lang="el-GR" sz="2000" dirty="0">
                <a:latin typeface="+mn-lt"/>
              </a:rPr>
              <a:t>Απαιτεί </a:t>
            </a:r>
            <a:r>
              <a:rPr lang="el-GR" sz="2000" b="1" dirty="0">
                <a:solidFill>
                  <a:schemeClr val="accent2">
                    <a:lumMod val="75000"/>
                  </a:schemeClr>
                </a:solidFill>
                <a:latin typeface="+mn-lt"/>
              </a:rPr>
              <a:t>αυτοπειθαρχία</a:t>
            </a:r>
            <a:r>
              <a:rPr lang="el-GR" sz="2000" dirty="0">
                <a:latin typeface="+mn-lt"/>
              </a:rPr>
              <a:t> και αποτελεσματικές </a:t>
            </a:r>
            <a:r>
              <a:rPr lang="el-GR" sz="2000" b="1" dirty="0">
                <a:solidFill>
                  <a:schemeClr val="accent2">
                    <a:lumMod val="75000"/>
                  </a:schemeClr>
                </a:solidFill>
                <a:latin typeface="+mn-lt"/>
              </a:rPr>
              <a:t>ικανότητες</a:t>
            </a:r>
            <a:r>
              <a:rPr lang="el-GR" sz="2000" dirty="0">
                <a:latin typeface="+mn-lt"/>
              </a:rPr>
              <a:t> </a:t>
            </a:r>
            <a:r>
              <a:rPr lang="el-GR" sz="2000" b="1" dirty="0">
                <a:solidFill>
                  <a:schemeClr val="accent2">
                    <a:lumMod val="75000"/>
                  </a:schemeClr>
                </a:solidFill>
                <a:latin typeface="+mn-lt"/>
              </a:rPr>
              <a:t>διαχείρισης χρόνου </a:t>
            </a:r>
            <a:r>
              <a:rPr lang="el-GR" sz="2000" dirty="0">
                <a:latin typeface="+mn-lt"/>
              </a:rPr>
              <a:t>(Wolters &amp; Brady, 2020)</a:t>
            </a:r>
            <a:br>
              <a:rPr lang="el-GR" sz="2000" dirty="0">
                <a:latin typeface="+mn-lt"/>
              </a:rPr>
            </a:br>
            <a:endParaRPr lang="el-GR" sz="2000" dirty="0">
              <a:latin typeface="+mn-lt"/>
            </a:endParaRPr>
          </a:p>
          <a:p>
            <a:pPr marL="800100" lvl="1" indent="-342900">
              <a:buFont typeface="Wingdings" panose="05000000000000000000" pitchFamily="2" charset="2"/>
              <a:buChar char="Ø"/>
            </a:pPr>
            <a:r>
              <a:rPr lang="el-GR" sz="2000" dirty="0">
                <a:latin typeface="+mn-lt"/>
              </a:rPr>
              <a:t>Έλλειψη περιστασιακών </a:t>
            </a:r>
            <a:r>
              <a:rPr lang="el-GR" sz="2000" b="1" dirty="0">
                <a:solidFill>
                  <a:schemeClr val="accent6">
                    <a:lumMod val="75000"/>
                  </a:schemeClr>
                </a:solidFill>
                <a:latin typeface="+mn-lt"/>
              </a:rPr>
              <a:t>κοινωνικών αλληλεπιδράσεων </a:t>
            </a:r>
            <a:r>
              <a:rPr lang="el-GR" sz="2000" dirty="0">
                <a:latin typeface="+mn-lt"/>
              </a:rPr>
              <a:t>με συνομηλίκους και εκπαιδευτές (Baltà-Salvador etal., 2021)</a:t>
            </a:r>
            <a:endParaRPr lang="en-US" sz="2000" dirty="0">
              <a:latin typeface="+mn-lt"/>
            </a:endParaRPr>
          </a:p>
          <a:p>
            <a:pPr marL="800100" lvl="1" indent="-342900">
              <a:buFont typeface="Wingdings" panose="05000000000000000000" pitchFamily="2" charset="2"/>
              <a:buChar char="Ø"/>
            </a:pPr>
            <a:endParaRPr lang="el-GR" sz="2000" dirty="0"/>
          </a:p>
          <a:p>
            <a:pPr marL="800100" lvl="1" indent="-342900">
              <a:buFont typeface="Wingdings" panose="05000000000000000000" pitchFamily="2" charset="2"/>
              <a:buChar char="Ø"/>
            </a:pPr>
            <a:endParaRPr lang="el-GR" sz="2000" b="1" dirty="0">
              <a:solidFill>
                <a:schemeClr val="accent5">
                  <a:lumMod val="75000"/>
                </a:schemeClr>
              </a:solidFill>
            </a:endParaRPr>
          </a:p>
        </p:txBody>
      </p:sp>
    </p:spTree>
    <p:extLst>
      <p:ext uri="{BB962C8B-B14F-4D97-AF65-F5344CB8AC3E}">
        <p14:creationId xmlns:p14="http://schemas.microsoft.com/office/powerpoint/2010/main" val="413676536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5589</TotalTime>
  <Words>1692</Words>
  <Application>Microsoft Office PowerPoint</Application>
  <PresentationFormat>On-screen Show (4:3)</PresentationFormat>
  <Paragraphs>255</Paragraphs>
  <Slides>23</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Book Antiqua</vt:lpstr>
      <vt:lpstr>Calibri</vt:lpstr>
      <vt:lpstr>Calibri Light</vt:lpstr>
      <vt:lpstr>Times New Roman</vt:lpstr>
      <vt:lpstr>Wingdings</vt:lpstr>
      <vt:lpstr>Θέμα του Office</vt:lpstr>
      <vt:lpstr>Σχεδιασμός, ανάπτυξη και αποτίμηση εκπαιδευτικού υλικού με την μέθοδο της εξΑΕ για την ασφαλή πλοήγηση στο διαδίκτυο στα πλαίσια του μαθήματος της Πληροφορικής στην Ε' Δημοτικού.</vt:lpstr>
      <vt:lpstr>Ευχαριστίες</vt:lpstr>
      <vt:lpstr>Σκοπός</vt:lpstr>
      <vt:lpstr>Συνεισφορά της διπλωματικής</vt:lpstr>
      <vt:lpstr>Ερευνητικά Ερωτήματα</vt:lpstr>
      <vt:lpstr>Δομή της εργασίας</vt:lpstr>
      <vt:lpstr>Θεωρητικό Πλαίσιο</vt:lpstr>
      <vt:lpstr>Θεωρητικό Πλαίσιο    Σχολική ΕξΑΕ                                                     (1/2)</vt:lpstr>
      <vt:lpstr>Θεωρητικό Πλαίσιο    Σχολική ΕξΑΕ                                                      (2/2)</vt:lpstr>
      <vt:lpstr>Θεωρητικό Πλαίσιο    ΕΥ για ασφαλή πλοήγηση στο διαδίκτυο       (1/2) </vt:lpstr>
      <vt:lpstr>Θεωρητικό Πλαίσιο    ΕΥ για ασφαλή πλοήγηση στο διαδίκτυο       (2/2) </vt:lpstr>
      <vt:lpstr>Παραγόμενο εκπαιδευτικό υλικό   (1/3)</vt:lpstr>
      <vt:lpstr>Παραγόμενο εκπαιδευτικό υλικό   (2/3)</vt:lpstr>
      <vt:lpstr>Παραγόμενο εκπαιδευτικό υλικό   (3/3)</vt:lpstr>
      <vt:lpstr>Μεθοδολογία                        (1/2)</vt:lpstr>
      <vt:lpstr>Μεθοδολογία                        (2/2)</vt:lpstr>
      <vt:lpstr>Αποτελέσματα                       (1/3)</vt:lpstr>
      <vt:lpstr>Αποτελέσματα                       (2/3)</vt:lpstr>
      <vt:lpstr>Αποτελέσματα                       (3/3)</vt:lpstr>
      <vt:lpstr>Συμπεράσματα                          (1/3)  </vt:lpstr>
      <vt:lpstr>Συμπεράσματα                          (2/3) </vt:lpstr>
      <vt:lpstr>Συμπεράσματα                          (3/3) </vt:lpstr>
      <vt:lpstr>PowerPoint Presentation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Joan Trochatou</cp:lastModifiedBy>
  <cp:revision>1763</cp:revision>
  <dcterms:created xsi:type="dcterms:W3CDTF">2003-10-16T17:37:47Z</dcterms:created>
  <dcterms:modified xsi:type="dcterms:W3CDTF">2024-12-05T06:38:11Z</dcterms:modified>
</cp:coreProperties>
</file>