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AC Fat Italics" panose="020B0604020202020204" charset="-95"/>
      <p:regular r:id="rId33"/>
    </p:embeddedFont>
    <p:embeddedFont>
      <p:font typeface="Arimo" panose="020B0604020202020204" charset="0"/>
      <p:regular r:id="rId34"/>
    </p:embeddedFont>
    <p:embeddedFont>
      <p:font typeface="DejaVu Serif Bold" panose="020B0604020202020204" charset="0"/>
      <p:regular r:id="rId35"/>
    </p:embeddedFont>
    <p:embeddedFont>
      <p:font typeface="The Seasons" panose="020B0604020202020204" charset="0"/>
      <p:regular r:id="rId36"/>
    </p:embeddedFont>
    <p:embeddedFont>
      <p:font typeface="The Seasons 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196"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4.svg"/><Relationship Id="rId5" Type="http://schemas.openxmlformats.org/officeDocument/2006/relationships/image" Target="../media/image8.svg"/><Relationship Id="rId15" Type="http://schemas.openxmlformats.org/officeDocument/2006/relationships/image" Target="../media/image36.svg"/><Relationship Id="rId10"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14.sv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chamilo.datacenter.uoc.gr/metchamilo/courses/EGXEIRHMATAPRAKTIKHSEFARMOGHSTHSNEAS/index.php"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3.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2.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1.svg"/><Relationship Id="rId5" Type="http://schemas.openxmlformats.org/officeDocument/2006/relationships/image" Target="../media/image43.svg"/><Relationship Id="rId15" Type="http://schemas.openxmlformats.org/officeDocument/2006/relationships/image" Target="../media/image49.svg"/><Relationship Id="rId10" Type="http://schemas.openxmlformats.org/officeDocument/2006/relationships/image" Target="../media/image50.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5.svg"/><Relationship Id="rId7" Type="http://schemas.openxmlformats.org/officeDocument/2006/relationships/image" Target="../media/image63.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4.sv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70.svg"/></Relationships>
</file>

<file path=ppt/slides/_rels/slide29.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6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grpSp>
        <p:nvGrpSpPr>
          <p:cNvPr id="2" name="Group 2"/>
          <p:cNvGrpSpPr/>
          <p:nvPr/>
        </p:nvGrpSpPr>
        <p:grpSpPr>
          <a:xfrm>
            <a:off x="-68401" y="-180827"/>
            <a:ext cx="1885448" cy="10467827"/>
            <a:chOff x="-91201" y="-241102"/>
            <a:chExt cx="2513931" cy="14237358"/>
          </a:xfrm>
        </p:grpSpPr>
        <p:grpSp>
          <p:nvGrpSpPr>
            <p:cNvPr id="3" name="Group 3"/>
            <p:cNvGrpSpPr/>
            <p:nvPr/>
          </p:nvGrpSpPr>
          <p:grpSpPr>
            <a:xfrm>
              <a:off x="1211365" y="0"/>
              <a:ext cx="1211365" cy="13996256"/>
              <a:chOff x="0" y="0"/>
              <a:chExt cx="239282" cy="2764692"/>
            </a:xfrm>
          </p:grpSpPr>
          <p:sp>
            <p:nvSpPr>
              <p:cNvPr id="4" name="Freeform 4"/>
              <p:cNvSpPr/>
              <p:nvPr/>
            </p:nvSpPr>
            <p:spPr>
              <a:xfrm>
                <a:off x="0" y="0"/>
                <a:ext cx="239282" cy="2764692"/>
              </a:xfrm>
              <a:custGeom>
                <a:avLst/>
                <a:gdLst/>
                <a:ahLst/>
                <a:cxnLst/>
                <a:rect l="l" t="t" r="r" b="b"/>
                <a:pathLst>
                  <a:path w="239282" h="2764692">
                    <a:moveTo>
                      <a:pt x="0" y="0"/>
                    </a:moveTo>
                    <a:lnTo>
                      <a:pt x="239282" y="0"/>
                    </a:lnTo>
                    <a:lnTo>
                      <a:pt x="239282" y="2764692"/>
                    </a:lnTo>
                    <a:lnTo>
                      <a:pt x="0" y="2764692"/>
                    </a:lnTo>
                    <a:close/>
                  </a:path>
                </a:pathLst>
              </a:custGeom>
              <a:solidFill>
                <a:srgbClr val="E9E0D9"/>
              </a:solidFill>
            </p:spPr>
          </p:sp>
          <p:sp>
            <p:nvSpPr>
              <p:cNvPr id="5" name="TextBox 5"/>
              <p:cNvSpPr txBox="1"/>
              <p:nvPr/>
            </p:nvSpPr>
            <p:spPr>
              <a:xfrm>
                <a:off x="0" y="-47625"/>
                <a:ext cx="239282" cy="2812317"/>
              </a:xfrm>
              <a:prstGeom prst="rect">
                <a:avLst/>
              </a:prstGeom>
            </p:spPr>
            <p:txBody>
              <a:bodyPr lIns="50800" tIns="50800" rIns="50800" bIns="50800" rtlCol="0" anchor="ctr"/>
              <a:lstStyle/>
              <a:p>
                <a:pPr algn="ctr">
                  <a:lnSpc>
                    <a:spcPts val="2659"/>
                  </a:lnSpc>
                </a:pPr>
                <a:endParaRPr dirty="0">
                  <a:latin typeface="+mj-lt"/>
                </a:endParaRPr>
              </a:p>
            </p:txBody>
          </p:sp>
        </p:grpSp>
        <p:grpSp>
          <p:nvGrpSpPr>
            <p:cNvPr id="6" name="Group 6"/>
            <p:cNvGrpSpPr/>
            <p:nvPr/>
          </p:nvGrpSpPr>
          <p:grpSpPr>
            <a:xfrm>
              <a:off x="605682" y="0"/>
              <a:ext cx="1211365" cy="13996256"/>
              <a:chOff x="0" y="0"/>
              <a:chExt cx="239282" cy="2764692"/>
            </a:xfrm>
          </p:grpSpPr>
          <p:sp>
            <p:nvSpPr>
              <p:cNvPr id="7" name="Freeform 7"/>
              <p:cNvSpPr/>
              <p:nvPr/>
            </p:nvSpPr>
            <p:spPr>
              <a:xfrm>
                <a:off x="0" y="0"/>
                <a:ext cx="239282" cy="2764692"/>
              </a:xfrm>
              <a:custGeom>
                <a:avLst/>
                <a:gdLst/>
                <a:ahLst/>
                <a:cxnLst/>
                <a:rect l="l" t="t" r="r" b="b"/>
                <a:pathLst>
                  <a:path w="239282" h="2764692">
                    <a:moveTo>
                      <a:pt x="0" y="0"/>
                    </a:moveTo>
                    <a:lnTo>
                      <a:pt x="239282" y="0"/>
                    </a:lnTo>
                    <a:lnTo>
                      <a:pt x="239282" y="2764692"/>
                    </a:lnTo>
                    <a:lnTo>
                      <a:pt x="0" y="2764692"/>
                    </a:lnTo>
                    <a:close/>
                  </a:path>
                </a:pathLst>
              </a:custGeom>
              <a:solidFill>
                <a:srgbClr val="9FC3D0"/>
              </a:solidFill>
            </p:spPr>
          </p:sp>
          <p:sp>
            <p:nvSpPr>
              <p:cNvPr id="8" name="TextBox 8"/>
              <p:cNvSpPr txBox="1"/>
              <p:nvPr/>
            </p:nvSpPr>
            <p:spPr>
              <a:xfrm>
                <a:off x="0" y="-47625"/>
                <a:ext cx="239282" cy="2812317"/>
              </a:xfrm>
              <a:prstGeom prst="rect">
                <a:avLst/>
              </a:prstGeom>
            </p:spPr>
            <p:txBody>
              <a:bodyPr lIns="50800" tIns="50800" rIns="50800" bIns="50800" rtlCol="0" anchor="ctr"/>
              <a:lstStyle/>
              <a:p>
                <a:pPr algn="ctr">
                  <a:lnSpc>
                    <a:spcPts val="2659"/>
                  </a:lnSpc>
                </a:pPr>
                <a:endParaRPr dirty="0">
                  <a:latin typeface="+mj-lt"/>
                </a:endParaRPr>
              </a:p>
            </p:txBody>
          </p:sp>
        </p:grpSp>
        <p:grpSp>
          <p:nvGrpSpPr>
            <p:cNvPr id="9" name="Group 9"/>
            <p:cNvGrpSpPr/>
            <p:nvPr/>
          </p:nvGrpSpPr>
          <p:grpSpPr>
            <a:xfrm>
              <a:off x="-91201" y="-241102"/>
              <a:ext cx="1302566" cy="14237358"/>
              <a:chOff x="-18015" y="-47625"/>
              <a:chExt cx="257297" cy="2812317"/>
            </a:xfrm>
          </p:grpSpPr>
          <p:sp>
            <p:nvSpPr>
              <p:cNvPr id="10" name="Freeform 10"/>
              <p:cNvSpPr/>
              <p:nvPr/>
            </p:nvSpPr>
            <p:spPr>
              <a:xfrm>
                <a:off x="-18015" y="0"/>
                <a:ext cx="239282" cy="2764692"/>
              </a:xfrm>
              <a:custGeom>
                <a:avLst/>
                <a:gdLst/>
                <a:ahLst/>
                <a:cxnLst/>
                <a:rect l="l" t="t" r="r" b="b"/>
                <a:pathLst>
                  <a:path w="239282" h="2764692">
                    <a:moveTo>
                      <a:pt x="0" y="0"/>
                    </a:moveTo>
                    <a:lnTo>
                      <a:pt x="239282" y="0"/>
                    </a:lnTo>
                    <a:lnTo>
                      <a:pt x="239282" y="2764692"/>
                    </a:lnTo>
                    <a:lnTo>
                      <a:pt x="0" y="2764692"/>
                    </a:lnTo>
                    <a:close/>
                  </a:path>
                </a:pathLst>
              </a:custGeom>
              <a:solidFill>
                <a:srgbClr val="E9C7C6"/>
              </a:solidFill>
            </p:spPr>
          </p:sp>
          <p:sp>
            <p:nvSpPr>
              <p:cNvPr id="11" name="TextBox 11"/>
              <p:cNvSpPr txBox="1"/>
              <p:nvPr/>
            </p:nvSpPr>
            <p:spPr>
              <a:xfrm>
                <a:off x="0" y="-47625"/>
                <a:ext cx="239282" cy="2812317"/>
              </a:xfrm>
              <a:prstGeom prst="rect">
                <a:avLst/>
              </a:prstGeom>
            </p:spPr>
            <p:txBody>
              <a:bodyPr lIns="50800" tIns="50800" rIns="50800" bIns="50800" rtlCol="0" anchor="ctr"/>
              <a:lstStyle/>
              <a:p>
                <a:pPr algn="ctr">
                  <a:lnSpc>
                    <a:spcPts val="2659"/>
                  </a:lnSpc>
                </a:pPr>
                <a:endParaRPr dirty="0">
                  <a:latin typeface="+mj-lt"/>
                </a:endParaRPr>
              </a:p>
            </p:txBody>
          </p:sp>
        </p:grpSp>
      </p:grpSp>
      <p:sp>
        <p:nvSpPr>
          <p:cNvPr id="12" name="Freeform 12"/>
          <p:cNvSpPr/>
          <p:nvPr/>
        </p:nvSpPr>
        <p:spPr>
          <a:xfrm>
            <a:off x="10898688" y="86112"/>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0939462" y="8308598"/>
            <a:ext cx="7315200" cy="2133600"/>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4"/>
          <p:cNvSpPr txBox="1"/>
          <p:nvPr/>
        </p:nvSpPr>
        <p:spPr>
          <a:xfrm>
            <a:off x="1817047" y="278231"/>
            <a:ext cx="16591765" cy="1357423"/>
          </a:xfrm>
          <a:prstGeom prst="rect">
            <a:avLst/>
          </a:prstGeom>
        </p:spPr>
        <p:txBody>
          <a:bodyPr lIns="0" tIns="0" rIns="0" bIns="0" rtlCol="0" anchor="t">
            <a:spAutoFit/>
          </a:bodyPr>
          <a:lstStyle/>
          <a:p>
            <a:pPr algn="ctr">
              <a:lnSpc>
                <a:spcPts val="3633"/>
              </a:lnSpc>
              <a:spcBef>
                <a:spcPct val="0"/>
              </a:spcBef>
            </a:pPr>
            <a:r>
              <a:rPr lang="en-US" sz="2595" b="1" spc="334" dirty="0">
                <a:solidFill>
                  <a:srgbClr val="000000"/>
                </a:solidFill>
                <a:latin typeface="+mj-lt"/>
                <a:ea typeface="The Seasons Bold"/>
                <a:cs typeface="The Seasons Bold"/>
                <a:sym typeface="The Seasons Bold"/>
              </a:rPr>
              <a:t>ΠΡ</a:t>
            </a:r>
            <a:r>
              <a:rPr lang="el-GR" sz="2595" b="1" spc="334" dirty="0">
                <a:solidFill>
                  <a:srgbClr val="000000"/>
                </a:solidFill>
                <a:latin typeface="+mj-lt"/>
                <a:ea typeface="The Seasons Bold"/>
                <a:cs typeface="The Seasons Bold"/>
                <a:sym typeface="The Seasons Bold"/>
              </a:rPr>
              <a:t>Ο</a:t>
            </a:r>
            <a:r>
              <a:rPr lang="en-US" sz="2595" b="1" spc="334" dirty="0">
                <a:solidFill>
                  <a:srgbClr val="000000"/>
                </a:solidFill>
                <a:latin typeface="+mj-lt"/>
                <a:ea typeface="The Seasons Bold"/>
                <a:cs typeface="The Seasons Bold"/>
                <a:sym typeface="The Seasons Bold"/>
              </a:rPr>
              <a:t>ΓΡΑΜΜΑ ΜΕΤΑΠΤΥΧΙΑΚ</a:t>
            </a:r>
            <a:r>
              <a:rPr lang="el-GR" sz="2595" b="1" spc="334" dirty="0">
                <a:solidFill>
                  <a:srgbClr val="000000"/>
                </a:solidFill>
                <a:latin typeface="+mj-lt"/>
                <a:ea typeface="The Seasons Bold"/>
                <a:cs typeface="The Seasons Bold"/>
                <a:sym typeface="The Seasons Bold"/>
              </a:rPr>
              <a:t>Ω</a:t>
            </a:r>
            <a:r>
              <a:rPr lang="en-US" sz="2595" b="1" spc="334" dirty="0">
                <a:solidFill>
                  <a:srgbClr val="000000"/>
                </a:solidFill>
                <a:latin typeface="+mj-lt"/>
                <a:ea typeface="The Seasons Bold"/>
                <a:cs typeface="The Seasons Bold"/>
                <a:sym typeface="The Seasons Bold"/>
              </a:rPr>
              <a:t>Ν ΣΠΟΥΔ</a:t>
            </a:r>
            <a:r>
              <a:rPr lang="el-GR" sz="2595" b="1" spc="334" dirty="0">
                <a:solidFill>
                  <a:srgbClr val="000000"/>
                </a:solidFill>
                <a:latin typeface="+mj-lt"/>
                <a:ea typeface="The Seasons Bold"/>
                <a:cs typeface="The Seasons Bold"/>
                <a:sym typeface="The Seasons Bold"/>
              </a:rPr>
              <a:t>Ω</a:t>
            </a:r>
            <a:r>
              <a:rPr lang="en-US" sz="2595" b="1" spc="334" dirty="0">
                <a:solidFill>
                  <a:srgbClr val="000000"/>
                </a:solidFill>
                <a:latin typeface="+mj-lt"/>
                <a:ea typeface="The Seasons Bold"/>
                <a:cs typeface="The Seasons Bold"/>
                <a:sym typeface="The Seasons Bold"/>
              </a:rPr>
              <a:t>Ν: </a:t>
            </a:r>
          </a:p>
          <a:p>
            <a:pPr algn="ctr">
              <a:lnSpc>
                <a:spcPts val="3633"/>
              </a:lnSpc>
              <a:spcBef>
                <a:spcPct val="0"/>
              </a:spcBef>
            </a:pPr>
            <a:r>
              <a:rPr lang="en-US" sz="2595" b="1" spc="334" dirty="0">
                <a:solidFill>
                  <a:srgbClr val="000000"/>
                </a:solidFill>
                <a:latin typeface="+mj-lt"/>
                <a:ea typeface="The Seasons Bold"/>
                <a:cs typeface="The Seasons Bold"/>
                <a:sym typeface="The Seasons Bold"/>
              </a:rPr>
              <a:t>«ΕΠΙΣΤ</a:t>
            </a:r>
            <a:r>
              <a:rPr lang="el-GR" sz="2595" b="1" spc="334" dirty="0">
                <a:solidFill>
                  <a:srgbClr val="000000"/>
                </a:solidFill>
                <a:latin typeface="+mj-lt"/>
                <a:ea typeface="The Seasons Bold"/>
                <a:cs typeface="The Seasons Bold"/>
                <a:sym typeface="The Seasons Bold"/>
              </a:rPr>
              <a:t>Η</a:t>
            </a:r>
            <a:r>
              <a:rPr lang="en-US" sz="2595" b="1" spc="334" dirty="0">
                <a:solidFill>
                  <a:srgbClr val="000000"/>
                </a:solidFill>
                <a:latin typeface="+mj-lt"/>
                <a:ea typeface="The Seasons Bold"/>
                <a:cs typeface="The Seasons Bold"/>
                <a:sym typeface="The Seasons Bold"/>
              </a:rPr>
              <a:t>ΜΕΣ ΤΗΣ ΑΓΩΓ</a:t>
            </a:r>
            <a:r>
              <a:rPr lang="el-GR" sz="2595" b="1" spc="334" dirty="0">
                <a:solidFill>
                  <a:srgbClr val="000000"/>
                </a:solidFill>
                <a:latin typeface="+mj-lt"/>
                <a:ea typeface="The Seasons Bold"/>
                <a:cs typeface="The Seasons Bold"/>
                <a:sym typeface="The Seasons Bold"/>
              </a:rPr>
              <a:t>Η</a:t>
            </a:r>
            <a:r>
              <a:rPr lang="en-US" sz="2595" b="1" spc="334" dirty="0">
                <a:solidFill>
                  <a:srgbClr val="000000"/>
                </a:solidFill>
                <a:latin typeface="+mj-lt"/>
                <a:ea typeface="The Seasons Bold"/>
                <a:cs typeface="The Seasons Bold"/>
                <a:sym typeface="The Seasons Bold"/>
              </a:rPr>
              <a:t>Σ - ΕΞ ΑΠΟΣΤ</a:t>
            </a:r>
            <a:r>
              <a:rPr lang="el-GR" sz="2595" b="1" spc="334" dirty="0">
                <a:solidFill>
                  <a:srgbClr val="000000"/>
                </a:solidFill>
                <a:latin typeface="+mj-lt"/>
                <a:ea typeface="The Seasons Bold"/>
                <a:cs typeface="The Seasons Bold"/>
                <a:sym typeface="The Seasons Bold"/>
              </a:rPr>
              <a:t>Α</a:t>
            </a:r>
            <a:r>
              <a:rPr lang="en-US" sz="2595" b="1" spc="334" dirty="0">
                <a:solidFill>
                  <a:srgbClr val="000000"/>
                </a:solidFill>
                <a:latin typeface="+mj-lt"/>
                <a:ea typeface="The Seasons Bold"/>
                <a:cs typeface="The Seasons Bold"/>
                <a:sym typeface="The Seasons Bold"/>
              </a:rPr>
              <a:t>ΣΕΩΣ ΕΚΠΑ</a:t>
            </a:r>
            <a:r>
              <a:rPr lang="el-GR" sz="2595" b="1" spc="334" dirty="0">
                <a:solidFill>
                  <a:srgbClr val="000000"/>
                </a:solidFill>
                <a:latin typeface="+mj-lt"/>
                <a:ea typeface="The Seasons Bold"/>
                <a:cs typeface="The Seasons Bold"/>
                <a:sym typeface="The Seasons Bold"/>
              </a:rPr>
              <a:t>Ι</a:t>
            </a:r>
            <a:r>
              <a:rPr lang="en-US" sz="2595" b="1" spc="334" dirty="0">
                <a:solidFill>
                  <a:srgbClr val="000000"/>
                </a:solidFill>
                <a:latin typeface="+mj-lt"/>
                <a:ea typeface="The Seasons Bold"/>
                <a:cs typeface="The Seasons Bold"/>
                <a:sym typeface="The Seasons Bold"/>
              </a:rPr>
              <a:t>ΔΕΥΣΗ ΜΕ ΤΗΝ ΧΡ</a:t>
            </a:r>
            <a:r>
              <a:rPr lang="el-GR" sz="2595" b="1" spc="334" dirty="0">
                <a:solidFill>
                  <a:srgbClr val="000000"/>
                </a:solidFill>
                <a:latin typeface="+mj-lt"/>
                <a:ea typeface="The Seasons Bold"/>
                <a:cs typeface="The Seasons Bold"/>
                <a:sym typeface="The Seasons Bold"/>
              </a:rPr>
              <a:t>Η</a:t>
            </a:r>
            <a:r>
              <a:rPr lang="en-US" sz="2595" b="1" spc="334" dirty="0">
                <a:solidFill>
                  <a:srgbClr val="000000"/>
                </a:solidFill>
                <a:latin typeface="+mj-lt"/>
                <a:ea typeface="The Seasons Bold"/>
                <a:cs typeface="The Seasons Bold"/>
                <a:sym typeface="The Seasons Bold"/>
              </a:rPr>
              <a:t>ΣΗ ΤΩΝ ΤΠΕ (E-LEARNING)»</a:t>
            </a:r>
          </a:p>
        </p:txBody>
      </p:sp>
      <p:sp>
        <p:nvSpPr>
          <p:cNvPr id="15" name="TextBox 15"/>
          <p:cNvSpPr txBox="1"/>
          <p:nvPr/>
        </p:nvSpPr>
        <p:spPr>
          <a:xfrm>
            <a:off x="7161250" y="5551061"/>
            <a:ext cx="5903357" cy="505523"/>
          </a:xfrm>
          <a:prstGeom prst="rect">
            <a:avLst/>
          </a:prstGeom>
        </p:spPr>
        <p:txBody>
          <a:bodyPr lIns="0" tIns="0" rIns="0" bIns="0" rtlCol="0" anchor="t">
            <a:spAutoFit/>
          </a:bodyPr>
          <a:lstStyle/>
          <a:p>
            <a:pPr algn="ctr">
              <a:lnSpc>
                <a:spcPts val="4200"/>
              </a:lnSpc>
              <a:spcBef>
                <a:spcPct val="0"/>
              </a:spcBef>
            </a:pPr>
            <a:r>
              <a:rPr lang="en-US" sz="3000" b="1" spc="387" dirty="0">
                <a:solidFill>
                  <a:srgbClr val="000000"/>
                </a:solidFill>
                <a:latin typeface="+mj-lt"/>
                <a:ea typeface="The Seasons Bold"/>
                <a:cs typeface="The Seasons Bold"/>
                <a:sym typeface="The Seasons Bold"/>
              </a:rPr>
              <a:t>ΥΠΑΚΟΗ ΠΑΠΑΔΟΠΟΥΛΟΥ</a:t>
            </a:r>
          </a:p>
        </p:txBody>
      </p:sp>
      <p:sp>
        <p:nvSpPr>
          <p:cNvPr id="16" name="TextBox 16"/>
          <p:cNvSpPr txBox="1"/>
          <p:nvPr/>
        </p:nvSpPr>
        <p:spPr>
          <a:xfrm>
            <a:off x="7463886" y="6959561"/>
            <a:ext cx="4983849" cy="502573"/>
          </a:xfrm>
          <a:prstGeom prst="rect">
            <a:avLst/>
          </a:prstGeom>
        </p:spPr>
        <p:txBody>
          <a:bodyPr wrap="square" lIns="0" tIns="0" rIns="0" bIns="0" rtlCol="0" anchor="t">
            <a:spAutoFit/>
          </a:bodyPr>
          <a:lstStyle/>
          <a:p>
            <a:pPr algn="ctr">
              <a:lnSpc>
                <a:spcPts val="4080"/>
              </a:lnSpc>
              <a:spcBef>
                <a:spcPct val="0"/>
              </a:spcBef>
            </a:pPr>
            <a:r>
              <a:rPr lang="en-US" sz="2914" b="1" spc="375" dirty="0">
                <a:solidFill>
                  <a:srgbClr val="000000"/>
                </a:solidFill>
                <a:latin typeface="+mj-lt"/>
                <a:ea typeface="The Seasons Bold"/>
                <a:cs typeface="The Seasons Bold"/>
                <a:sym typeface="The Seasons Bold"/>
              </a:rPr>
              <a:t>Επιτροπή Κρίσης ΔΕ</a:t>
            </a:r>
          </a:p>
        </p:txBody>
      </p:sp>
      <p:sp>
        <p:nvSpPr>
          <p:cNvPr id="17" name="TextBox 17"/>
          <p:cNvSpPr txBox="1"/>
          <p:nvPr/>
        </p:nvSpPr>
        <p:spPr>
          <a:xfrm>
            <a:off x="1216317" y="7711440"/>
            <a:ext cx="7381872" cy="1514011"/>
          </a:xfrm>
          <a:prstGeom prst="rect">
            <a:avLst/>
          </a:prstGeom>
        </p:spPr>
        <p:txBody>
          <a:bodyPr wrap="square" lIns="0" tIns="0" rIns="0" bIns="0" rtlCol="0" anchor="t">
            <a:spAutoFit/>
          </a:bodyPr>
          <a:lstStyle/>
          <a:p>
            <a:pPr algn="ctr">
              <a:lnSpc>
                <a:spcPts val="3953"/>
              </a:lnSpc>
            </a:pPr>
            <a:r>
              <a:rPr lang="en-US" sz="2823" b="1" dirty="0">
                <a:solidFill>
                  <a:srgbClr val="000000"/>
                </a:solidFill>
                <a:latin typeface="+mj-lt"/>
                <a:ea typeface="The Seasons Bold"/>
                <a:cs typeface="The Seasons Bold"/>
                <a:sym typeface="The Seasons Bold"/>
              </a:rPr>
              <a:t>Εμμανουήλ Χαλκιαδάκης</a:t>
            </a:r>
          </a:p>
          <a:p>
            <a:pPr algn="ctr">
              <a:lnSpc>
                <a:spcPts val="3953"/>
              </a:lnSpc>
            </a:pPr>
            <a:r>
              <a:rPr lang="en-US" sz="2823" dirty="0">
                <a:solidFill>
                  <a:srgbClr val="000000"/>
                </a:solidFill>
                <a:latin typeface="+mj-lt"/>
                <a:ea typeface="The Seasons"/>
                <a:cs typeface="The Seasons"/>
                <a:sym typeface="The Seasons"/>
              </a:rPr>
              <a:t>Διδάσκων (ΕΔΙΠ), Πανεπιστήμιο Κρήτης</a:t>
            </a:r>
          </a:p>
          <a:p>
            <a:pPr algn="ctr">
              <a:lnSpc>
                <a:spcPts val="3953"/>
              </a:lnSpc>
            </a:pPr>
            <a:r>
              <a:rPr lang="en-US" sz="2823" dirty="0">
                <a:solidFill>
                  <a:srgbClr val="000000"/>
                </a:solidFill>
                <a:latin typeface="+mj-lt"/>
                <a:ea typeface="The Seasons"/>
                <a:cs typeface="The Seasons"/>
                <a:sym typeface="The Seasons"/>
              </a:rPr>
              <a:t>Visiting Scholar, University of London</a:t>
            </a:r>
          </a:p>
        </p:txBody>
      </p:sp>
      <p:sp>
        <p:nvSpPr>
          <p:cNvPr id="18" name="TextBox 18"/>
          <p:cNvSpPr txBox="1"/>
          <p:nvPr/>
        </p:nvSpPr>
        <p:spPr>
          <a:xfrm>
            <a:off x="7870949" y="7780733"/>
            <a:ext cx="4319977" cy="1514011"/>
          </a:xfrm>
          <a:prstGeom prst="rect">
            <a:avLst/>
          </a:prstGeom>
        </p:spPr>
        <p:txBody>
          <a:bodyPr wrap="square" lIns="0" tIns="0" rIns="0" bIns="0" rtlCol="0" anchor="t">
            <a:spAutoFit/>
          </a:bodyPr>
          <a:lstStyle/>
          <a:p>
            <a:pPr algn="ctr">
              <a:lnSpc>
                <a:spcPts val="3953"/>
              </a:lnSpc>
            </a:pPr>
            <a:r>
              <a:rPr lang="en-US" sz="2823" b="1" dirty="0">
                <a:solidFill>
                  <a:srgbClr val="000000"/>
                </a:solidFill>
                <a:latin typeface="+mj-lt"/>
                <a:ea typeface="The Seasons Bold"/>
                <a:cs typeface="The Seasons Bold"/>
                <a:sym typeface="The Seasons Bold"/>
              </a:rPr>
              <a:t>Ευάγγελος Κελεσίδης</a:t>
            </a:r>
          </a:p>
          <a:p>
            <a:pPr algn="ctr">
              <a:lnSpc>
                <a:spcPts val="3953"/>
              </a:lnSpc>
            </a:pPr>
            <a:r>
              <a:rPr lang="en-US" sz="2823" dirty="0">
                <a:solidFill>
                  <a:srgbClr val="000000"/>
                </a:solidFill>
                <a:latin typeface="+mj-lt"/>
                <a:ea typeface="The Seasons"/>
                <a:cs typeface="The Seasons"/>
                <a:sym typeface="The Seasons"/>
              </a:rPr>
              <a:t>ΣΕΠ, Ελληνικό Ανοιχτό</a:t>
            </a:r>
          </a:p>
          <a:p>
            <a:pPr algn="ctr">
              <a:lnSpc>
                <a:spcPts val="3953"/>
              </a:lnSpc>
            </a:pPr>
            <a:r>
              <a:rPr lang="en-US" sz="2823" dirty="0">
                <a:solidFill>
                  <a:srgbClr val="000000"/>
                </a:solidFill>
                <a:latin typeface="+mj-lt"/>
                <a:ea typeface="The Seasons"/>
                <a:cs typeface="The Seasons"/>
                <a:sym typeface="The Seasons"/>
              </a:rPr>
              <a:t>Πανεπιστήμιο</a:t>
            </a:r>
          </a:p>
        </p:txBody>
      </p:sp>
      <p:sp>
        <p:nvSpPr>
          <p:cNvPr id="19" name="TextBox 19"/>
          <p:cNvSpPr txBox="1"/>
          <p:nvPr/>
        </p:nvSpPr>
        <p:spPr>
          <a:xfrm>
            <a:off x="12926618" y="7722828"/>
            <a:ext cx="4452859" cy="1514011"/>
          </a:xfrm>
          <a:prstGeom prst="rect">
            <a:avLst/>
          </a:prstGeom>
        </p:spPr>
        <p:txBody>
          <a:bodyPr lIns="0" tIns="0" rIns="0" bIns="0" rtlCol="0" anchor="t">
            <a:spAutoFit/>
          </a:bodyPr>
          <a:lstStyle/>
          <a:p>
            <a:pPr algn="ctr">
              <a:lnSpc>
                <a:spcPts val="3953"/>
              </a:lnSpc>
            </a:pPr>
            <a:r>
              <a:rPr lang="en-US" sz="2823" b="1" dirty="0">
                <a:solidFill>
                  <a:srgbClr val="000000"/>
                </a:solidFill>
                <a:latin typeface="+mj-lt"/>
                <a:ea typeface="The Seasons Bold"/>
                <a:cs typeface="The Seasons Bold"/>
                <a:sym typeface="The Seasons Bold"/>
              </a:rPr>
              <a:t>Καλλιόπη Τρούλη</a:t>
            </a:r>
          </a:p>
          <a:p>
            <a:pPr algn="ctr">
              <a:lnSpc>
                <a:spcPts val="3953"/>
              </a:lnSpc>
            </a:pPr>
            <a:r>
              <a:rPr lang="en-US" sz="2823" dirty="0">
                <a:solidFill>
                  <a:srgbClr val="000000"/>
                </a:solidFill>
                <a:latin typeface="+mj-lt"/>
                <a:ea typeface="The Seasons"/>
                <a:cs typeface="The Seasons"/>
                <a:sym typeface="The Seasons"/>
              </a:rPr>
              <a:t>Αν. Καθηγήτρια, Πανεπιστήμιο Κρήτης</a:t>
            </a:r>
          </a:p>
        </p:txBody>
      </p:sp>
      <p:sp>
        <p:nvSpPr>
          <p:cNvPr id="20" name="TextBox 20"/>
          <p:cNvSpPr txBox="1"/>
          <p:nvPr/>
        </p:nvSpPr>
        <p:spPr>
          <a:xfrm>
            <a:off x="8481623" y="9544050"/>
            <a:ext cx="2948377" cy="528671"/>
          </a:xfrm>
          <a:prstGeom prst="rect">
            <a:avLst/>
          </a:prstGeom>
        </p:spPr>
        <p:txBody>
          <a:bodyPr wrap="square" lIns="0" tIns="0" rIns="0" bIns="0" rtlCol="0" anchor="t">
            <a:spAutoFit/>
          </a:bodyPr>
          <a:lstStyle/>
          <a:p>
            <a:pPr algn="ctr">
              <a:lnSpc>
                <a:spcPts val="4340"/>
              </a:lnSpc>
            </a:pPr>
            <a:r>
              <a:rPr lang="en-US" sz="3100" dirty="0">
                <a:solidFill>
                  <a:srgbClr val="000000"/>
                </a:solidFill>
                <a:latin typeface="+mj-lt"/>
                <a:ea typeface="The Seasons"/>
                <a:cs typeface="The Seasons"/>
                <a:sym typeface="The Seasons"/>
              </a:rPr>
              <a:t>Ρέθυμνο</a:t>
            </a:r>
            <a:r>
              <a:rPr lang="el-GR" sz="3100" dirty="0">
                <a:solidFill>
                  <a:srgbClr val="000000"/>
                </a:solidFill>
                <a:latin typeface="+mj-lt"/>
                <a:ea typeface="The Seasons"/>
                <a:cs typeface="The Seasons"/>
                <a:sym typeface="The Seasons Bold"/>
              </a:rPr>
              <a:t>, 2024</a:t>
            </a:r>
            <a:endParaRPr lang="en-US" sz="3100" dirty="0">
              <a:solidFill>
                <a:srgbClr val="000000"/>
              </a:solidFill>
              <a:latin typeface="+mj-lt"/>
              <a:ea typeface="The Seasons Bold"/>
              <a:cs typeface="The Seasons Bold"/>
              <a:sym typeface="The Seasons Bold"/>
            </a:endParaRPr>
          </a:p>
        </p:txBody>
      </p:sp>
      <p:sp>
        <p:nvSpPr>
          <p:cNvPr id="21" name="TextBox 21"/>
          <p:cNvSpPr txBox="1"/>
          <p:nvPr/>
        </p:nvSpPr>
        <p:spPr>
          <a:xfrm>
            <a:off x="2255378" y="2777211"/>
            <a:ext cx="14828747" cy="1807867"/>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mj-lt"/>
                <a:ea typeface="The Seasons"/>
                <a:cs typeface="The Seasons"/>
                <a:sym typeface="The Seasons"/>
              </a:rPr>
              <a:t>Σχεδιασμός, υλοποίηση, αποτίμηση μιας ολοκληρωμένης παρέμβασης εξ αποστάσεως εκπαίδευσης για ενήλικες με θέμα: «Εφαρμογές της Νέας Αγωγής στην εκπαιδευτική πραγματικότητα στην Ελλάδα των αρχών του 20ού αιώνα»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49674" y="347967"/>
            <a:ext cx="1715357" cy="2057400"/>
          </a:xfrm>
          <a:custGeom>
            <a:avLst/>
            <a:gdLst/>
            <a:ahLst/>
            <a:cxnLst/>
            <a:rect l="l" t="t" r="r" b="b"/>
            <a:pathLst>
              <a:path w="1715357" h="2057400">
                <a:moveTo>
                  <a:pt x="0" y="0"/>
                </a:moveTo>
                <a:lnTo>
                  <a:pt x="1715357" y="0"/>
                </a:lnTo>
                <a:lnTo>
                  <a:pt x="171535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3123543" y="2653111"/>
            <a:ext cx="12040914" cy="1543050"/>
            <a:chOff x="0" y="0"/>
            <a:chExt cx="16054552" cy="2057400"/>
          </a:xfrm>
        </p:grpSpPr>
        <p:grpSp>
          <p:nvGrpSpPr>
            <p:cNvPr id="4" name="Group 4"/>
            <p:cNvGrpSpPr/>
            <p:nvPr/>
          </p:nvGrpSpPr>
          <p:grpSpPr>
            <a:xfrm>
              <a:off x="0" y="0"/>
              <a:ext cx="16054552" cy="2057400"/>
              <a:chOff x="0" y="0"/>
              <a:chExt cx="3171270" cy="406400"/>
            </a:xfrm>
          </p:grpSpPr>
          <p:sp>
            <p:nvSpPr>
              <p:cNvPr id="5" name="Freeform 5"/>
              <p:cNvSpPr/>
              <p:nvPr/>
            </p:nvSpPr>
            <p:spPr>
              <a:xfrm>
                <a:off x="0" y="0"/>
                <a:ext cx="3171270" cy="406400"/>
              </a:xfrm>
              <a:custGeom>
                <a:avLst/>
                <a:gdLst/>
                <a:ahLst/>
                <a:cxnLst/>
                <a:rect l="l" t="t" r="r" b="b"/>
                <a:pathLst>
                  <a:path w="3171270" h="406400">
                    <a:moveTo>
                      <a:pt x="32791" y="0"/>
                    </a:moveTo>
                    <a:lnTo>
                      <a:pt x="3138478" y="0"/>
                    </a:lnTo>
                    <a:cubicBezTo>
                      <a:pt x="3156588" y="0"/>
                      <a:pt x="3171270" y="14681"/>
                      <a:pt x="3171270" y="32791"/>
                    </a:cubicBezTo>
                    <a:lnTo>
                      <a:pt x="3171270" y="373609"/>
                    </a:lnTo>
                    <a:cubicBezTo>
                      <a:pt x="3171270" y="391719"/>
                      <a:pt x="3156588" y="406400"/>
                      <a:pt x="3138478" y="406400"/>
                    </a:cubicBezTo>
                    <a:lnTo>
                      <a:pt x="32791" y="406400"/>
                    </a:lnTo>
                    <a:cubicBezTo>
                      <a:pt x="14681" y="406400"/>
                      <a:pt x="0" y="391719"/>
                      <a:pt x="0" y="373609"/>
                    </a:cubicBezTo>
                    <a:lnTo>
                      <a:pt x="0" y="32791"/>
                    </a:lnTo>
                    <a:cubicBezTo>
                      <a:pt x="0" y="14681"/>
                      <a:pt x="14681" y="0"/>
                      <a:pt x="32791" y="0"/>
                    </a:cubicBezTo>
                    <a:close/>
                  </a:path>
                </a:pathLst>
              </a:custGeom>
              <a:solidFill>
                <a:srgbClr val="A4CECA"/>
              </a:solidFill>
            </p:spPr>
          </p:sp>
          <p:sp>
            <p:nvSpPr>
              <p:cNvPr id="6" name="TextBox 6"/>
              <p:cNvSpPr txBox="1"/>
              <p:nvPr/>
            </p:nvSpPr>
            <p:spPr>
              <a:xfrm>
                <a:off x="0" y="-38100"/>
                <a:ext cx="3171270" cy="444500"/>
              </a:xfrm>
              <a:prstGeom prst="rect">
                <a:avLst/>
              </a:prstGeom>
            </p:spPr>
            <p:txBody>
              <a:bodyPr lIns="50800" tIns="50800" rIns="50800" bIns="50800" rtlCol="0" anchor="ctr"/>
              <a:lstStyle/>
              <a:p>
                <a:pPr algn="ctr">
                  <a:lnSpc>
                    <a:spcPts val="2659"/>
                  </a:lnSpc>
                </a:pPr>
                <a:endParaRPr dirty="0">
                  <a:latin typeface="+mj-lt"/>
                </a:endParaRPr>
              </a:p>
            </p:txBody>
          </p:sp>
        </p:grpSp>
        <p:sp>
          <p:nvSpPr>
            <p:cNvPr id="7" name="TextBox 7"/>
            <p:cNvSpPr txBox="1"/>
            <p:nvPr/>
          </p:nvSpPr>
          <p:spPr>
            <a:xfrm>
              <a:off x="76200" y="571288"/>
              <a:ext cx="15766519" cy="769015"/>
            </a:xfrm>
            <a:prstGeom prst="rect">
              <a:avLst/>
            </a:prstGeom>
          </p:spPr>
          <p:txBody>
            <a:bodyPr lIns="0" tIns="0" rIns="0" bIns="0" rtlCol="0" anchor="t">
              <a:spAutoFit/>
            </a:bodyPr>
            <a:lstStyle/>
            <a:p>
              <a:pPr algn="ctr">
                <a:lnSpc>
                  <a:spcPts val="4759"/>
                </a:lnSpc>
                <a:spcBef>
                  <a:spcPct val="0"/>
                </a:spcBef>
              </a:pPr>
              <a:r>
                <a:rPr lang="en-US" sz="3399" b="1" dirty="0">
                  <a:solidFill>
                    <a:srgbClr val="000000"/>
                  </a:solidFill>
                  <a:latin typeface="+mj-lt"/>
                  <a:ea typeface="The Seasons Bold"/>
                  <a:cs typeface="The Seasons Bold"/>
                  <a:sym typeface="The Seasons Bold"/>
                </a:rPr>
                <a:t>Η ιστορία της εκπαίδευσης ως γνωστικό αντικείμενο</a:t>
              </a:r>
            </a:p>
          </p:txBody>
        </p:sp>
      </p:grpSp>
      <p:sp>
        <p:nvSpPr>
          <p:cNvPr id="8" name="TextBox 8"/>
          <p:cNvSpPr txBox="1"/>
          <p:nvPr/>
        </p:nvSpPr>
        <p:spPr>
          <a:xfrm>
            <a:off x="331626" y="75564"/>
            <a:ext cx="7051129" cy="1010285"/>
          </a:xfrm>
          <a:prstGeom prst="rect">
            <a:avLst/>
          </a:prstGeom>
        </p:spPr>
        <p:txBody>
          <a:bodyPr lIns="0" tIns="0" rIns="0" bIns="0" rtlCol="0" anchor="t">
            <a:spAutoFit/>
          </a:bodyPr>
          <a:lstStyle/>
          <a:p>
            <a:pPr algn="l">
              <a:lnSpc>
                <a:spcPts val="7840"/>
              </a:lnSpc>
              <a:spcBef>
                <a:spcPct val="0"/>
              </a:spcBef>
            </a:pPr>
            <a:r>
              <a:rPr lang="en-US" sz="5600" dirty="0">
                <a:solidFill>
                  <a:srgbClr val="000000"/>
                </a:solidFill>
                <a:latin typeface="AC Fat Italics"/>
                <a:ea typeface="AC Fat Italics"/>
                <a:cs typeface="AC Fat Italics"/>
                <a:sym typeface="AC Fat Italics"/>
              </a:rPr>
              <a:t>Θεωρητικό πλαίσιο 3/3</a:t>
            </a:r>
          </a:p>
        </p:txBody>
      </p:sp>
      <p:grpSp>
        <p:nvGrpSpPr>
          <p:cNvPr id="9" name="Group 9"/>
          <p:cNvGrpSpPr/>
          <p:nvPr/>
        </p:nvGrpSpPr>
        <p:grpSpPr>
          <a:xfrm>
            <a:off x="685632" y="5083022"/>
            <a:ext cx="5927925" cy="1150518"/>
            <a:chOff x="0" y="0"/>
            <a:chExt cx="7903900" cy="1534025"/>
          </a:xfrm>
        </p:grpSpPr>
        <p:grpSp>
          <p:nvGrpSpPr>
            <p:cNvPr id="10" name="Group 10"/>
            <p:cNvGrpSpPr/>
            <p:nvPr/>
          </p:nvGrpSpPr>
          <p:grpSpPr>
            <a:xfrm>
              <a:off x="0" y="0"/>
              <a:ext cx="7903900" cy="1534025"/>
              <a:chOff x="0" y="0"/>
              <a:chExt cx="1867230" cy="362401"/>
            </a:xfrm>
          </p:grpSpPr>
          <p:sp>
            <p:nvSpPr>
              <p:cNvPr id="11" name="Freeform 11"/>
              <p:cNvSpPr/>
              <p:nvPr/>
            </p:nvSpPr>
            <p:spPr>
              <a:xfrm>
                <a:off x="0" y="0"/>
                <a:ext cx="1867230" cy="362401"/>
              </a:xfrm>
              <a:custGeom>
                <a:avLst/>
                <a:gdLst/>
                <a:ahLst/>
                <a:cxnLst/>
                <a:rect l="l" t="t" r="r" b="b"/>
                <a:pathLst>
                  <a:path w="1867230" h="362401">
                    <a:moveTo>
                      <a:pt x="66606" y="0"/>
                    </a:moveTo>
                    <a:lnTo>
                      <a:pt x="1800624" y="0"/>
                    </a:lnTo>
                    <a:cubicBezTo>
                      <a:pt x="1818289" y="0"/>
                      <a:pt x="1835231" y="7017"/>
                      <a:pt x="1847722" y="19509"/>
                    </a:cubicBezTo>
                    <a:cubicBezTo>
                      <a:pt x="1860213" y="32000"/>
                      <a:pt x="1867230" y="48941"/>
                      <a:pt x="1867230" y="66606"/>
                    </a:cubicBezTo>
                    <a:lnTo>
                      <a:pt x="1867230" y="295794"/>
                    </a:lnTo>
                    <a:cubicBezTo>
                      <a:pt x="1867230" y="332580"/>
                      <a:pt x="1837410" y="362401"/>
                      <a:pt x="1800624" y="362401"/>
                    </a:cubicBezTo>
                    <a:lnTo>
                      <a:pt x="66606" y="362401"/>
                    </a:lnTo>
                    <a:cubicBezTo>
                      <a:pt x="29821" y="362401"/>
                      <a:pt x="0" y="332580"/>
                      <a:pt x="0" y="295794"/>
                    </a:cubicBezTo>
                    <a:lnTo>
                      <a:pt x="0" y="66606"/>
                    </a:lnTo>
                    <a:cubicBezTo>
                      <a:pt x="0" y="29821"/>
                      <a:pt x="29821" y="0"/>
                      <a:pt x="66606" y="0"/>
                    </a:cubicBezTo>
                    <a:close/>
                  </a:path>
                </a:pathLst>
              </a:custGeom>
              <a:solidFill>
                <a:srgbClr val="FFC8DD"/>
              </a:solidFill>
            </p:spPr>
          </p:sp>
          <p:sp>
            <p:nvSpPr>
              <p:cNvPr id="12" name="TextBox 12"/>
              <p:cNvSpPr txBox="1"/>
              <p:nvPr/>
            </p:nvSpPr>
            <p:spPr>
              <a:xfrm>
                <a:off x="0" y="-38100"/>
                <a:ext cx="1867230" cy="400501"/>
              </a:xfrm>
              <a:prstGeom prst="rect">
                <a:avLst/>
              </a:prstGeom>
            </p:spPr>
            <p:txBody>
              <a:bodyPr lIns="42476" tIns="42476" rIns="42476" bIns="42476" rtlCol="0" anchor="ctr"/>
              <a:lstStyle/>
              <a:p>
                <a:pPr algn="l">
                  <a:lnSpc>
                    <a:spcPts val="2660"/>
                  </a:lnSpc>
                </a:pPr>
                <a:endParaRPr dirty="0">
                  <a:latin typeface="+mj-lt"/>
                </a:endParaRPr>
              </a:p>
            </p:txBody>
          </p:sp>
        </p:grpSp>
        <p:sp>
          <p:nvSpPr>
            <p:cNvPr id="13" name="TextBox 13"/>
            <p:cNvSpPr txBox="1"/>
            <p:nvPr/>
          </p:nvSpPr>
          <p:spPr>
            <a:xfrm>
              <a:off x="711424" y="333103"/>
              <a:ext cx="6604000" cy="811742"/>
            </a:xfrm>
            <a:prstGeom prst="rect">
              <a:avLst/>
            </a:prstGeom>
          </p:spPr>
          <p:txBody>
            <a:bodyPr wrap="square" lIns="0" tIns="0" rIns="0" bIns="0" rtlCol="0" anchor="t">
              <a:spAutoFit/>
            </a:bodyPr>
            <a:lstStyle/>
            <a:p>
              <a:pPr algn="l">
                <a:lnSpc>
                  <a:spcPts val="4900"/>
                </a:lnSpc>
              </a:pPr>
              <a:r>
                <a:rPr lang="en-US" sz="3500" dirty="0">
                  <a:solidFill>
                    <a:srgbClr val="000000"/>
                  </a:solidFill>
                  <a:latin typeface="+mj-lt"/>
                  <a:ea typeface="The Seasons"/>
                  <a:cs typeface="The Seasons"/>
                  <a:sym typeface="The Seasons"/>
                </a:rPr>
                <a:t>Ιστορία της εκπαίδευσης</a:t>
              </a:r>
            </a:p>
          </p:txBody>
        </p:sp>
      </p:grpSp>
      <p:grpSp>
        <p:nvGrpSpPr>
          <p:cNvPr id="14" name="Group 14"/>
          <p:cNvGrpSpPr/>
          <p:nvPr/>
        </p:nvGrpSpPr>
        <p:grpSpPr>
          <a:xfrm>
            <a:off x="9404717" y="5143500"/>
            <a:ext cx="5783552" cy="1150518"/>
            <a:chOff x="0" y="0"/>
            <a:chExt cx="2538013" cy="362401"/>
          </a:xfrm>
        </p:grpSpPr>
        <p:sp>
          <p:nvSpPr>
            <p:cNvPr id="15" name="Freeform 15"/>
            <p:cNvSpPr/>
            <p:nvPr/>
          </p:nvSpPr>
          <p:spPr>
            <a:xfrm>
              <a:off x="0" y="0"/>
              <a:ext cx="2538013" cy="362401"/>
            </a:xfrm>
            <a:custGeom>
              <a:avLst/>
              <a:gdLst/>
              <a:ahLst/>
              <a:cxnLst/>
              <a:rect l="l" t="t" r="r" b="b"/>
              <a:pathLst>
                <a:path w="2538013" h="362401">
                  <a:moveTo>
                    <a:pt x="49003" y="0"/>
                  </a:moveTo>
                  <a:lnTo>
                    <a:pt x="2489010" y="0"/>
                  </a:lnTo>
                  <a:cubicBezTo>
                    <a:pt x="2502007" y="0"/>
                    <a:pt x="2514471" y="5163"/>
                    <a:pt x="2523660" y="14353"/>
                  </a:cubicBezTo>
                  <a:cubicBezTo>
                    <a:pt x="2532850" y="23542"/>
                    <a:pt x="2538013" y="36006"/>
                    <a:pt x="2538013" y="49003"/>
                  </a:cubicBezTo>
                  <a:lnTo>
                    <a:pt x="2538013" y="313398"/>
                  </a:lnTo>
                  <a:cubicBezTo>
                    <a:pt x="2538013" y="326394"/>
                    <a:pt x="2532850" y="338858"/>
                    <a:pt x="2523660" y="348048"/>
                  </a:cubicBezTo>
                  <a:cubicBezTo>
                    <a:pt x="2514471" y="357238"/>
                    <a:pt x="2502007" y="362401"/>
                    <a:pt x="2489010" y="362401"/>
                  </a:cubicBezTo>
                  <a:lnTo>
                    <a:pt x="49003" y="362401"/>
                  </a:lnTo>
                  <a:cubicBezTo>
                    <a:pt x="36006" y="362401"/>
                    <a:pt x="23542" y="357238"/>
                    <a:pt x="14353" y="348048"/>
                  </a:cubicBezTo>
                  <a:cubicBezTo>
                    <a:pt x="5163" y="338858"/>
                    <a:pt x="0" y="326394"/>
                    <a:pt x="0" y="313398"/>
                  </a:cubicBezTo>
                  <a:lnTo>
                    <a:pt x="0" y="49003"/>
                  </a:lnTo>
                  <a:cubicBezTo>
                    <a:pt x="0" y="36006"/>
                    <a:pt x="5163" y="23542"/>
                    <a:pt x="14353" y="14353"/>
                  </a:cubicBezTo>
                  <a:cubicBezTo>
                    <a:pt x="23542" y="5163"/>
                    <a:pt x="36006" y="0"/>
                    <a:pt x="49003" y="0"/>
                  </a:cubicBezTo>
                  <a:close/>
                </a:path>
              </a:pathLst>
            </a:custGeom>
            <a:solidFill>
              <a:srgbClr val="BDE0FE"/>
            </a:solidFill>
          </p:spPr>
        </p:sp>
        <p:sp>
          <p:nvSpPr>
            <p:cNvPr id="16" name="TextBox 16"/>
            <p:cNvSpPr txBox="1"/>
            <p:nvPr/>
          </p:nvSpPr>
          <p:spPr>
            <a:xfrm>
              <a:off x="0" y="-38100"/>
              <a:ext cx="2538013" cy="400501"/>
            </a:xfrm>
            <a:prstGeom prst="rect">
              <a:avLst/>
            </a:prstGeom>
          </p:spPr>
          <p:txBody>
            <a:bodyPr lIns="42476" tIns="42476" rIns="42476" bIns="42476" rtlCol="0" anchor="ctr"/>
            <a:lstStyle/>
            <a:p>
              <a:pPr algn="l">
                <a:lnSpc>
                  <a:spcPts val="2660"/>
                </a:lnSpc>
              </a:pPr>
              <a:endParaRPr dirty="0">
                <a:latin typeface="+mj-lt"/>
              </a:endParaRPr>
            </a:p>
          </p:txBody>
        </p:sp>
      </p:grpSp>
      <p:sp>
        <p:nvSpPr>
          <p:cNvPr id="17" name="TextBox 17"/>
          <p:cNvSpPr txBox="1"/>
          <p:nvPr/>
        </p:nvSpPr>
        <p:spPr>
          <a:xfrm>
            <a:off x="9923191" y="5348872"/>
            <a:ext cx="7875165" cy="576761"/>
          </a:xfrm>
          <a:prstGeom prst="rect">
            <a:avLst/>
          </a:prstGeom>
        </p:spPr>
        <p:txBody>
          <a:bodyPr lIns="0" tIns="0" rIns="0" bIns="0" rtlCol="0" anchor="t">
            <a:spAutoFit/>
          </a:bodyPr>
          <a:lstStyle/>
          <a:p>
            <a:pPr algn="l">
              <a:lnSpc>
                <a:spcPts val="4760"/>
              </a:lnSpc>
            </a:pPr>
            <a:r>
              <a:rPr lang="el-GR" sz="3400" dirty="0">
                <a:solidFill>
                  <a:srgbClr val="000000"/>
                </a:solidFill>
                <a:latin typeface="+mj-lt"/>
                <a:ea typeface="The Seasons"/>
                <a:cs typeface="The Seasons"/>
                <a:sym typeface="The Seasons"/>
              </a:rPr>
              <a:t>Κίνημα της Νέας Αγωγής</a:t>
            </a:r>
            <a:endParaRPr lang="en-US" sz="3400" dirty="0">
              <a:solidFill>
                <a:srgbClr val="000000"/>
              </a:solidFill>
              <a:latin typeface="+mj-lt"/>
              <a:ea typeface="The Seasons"/>
              <a:cs typeface="The Seasons"/>
              <a:sym typeface="The Seaso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2006" y="18414"/>
            <a:ext cx="6365081" cy="1010286"/>
          </a:xfrm>
          <a:prstGeom prst="rect">
            <a:avLst/>
          </a:prstGeom>
        </p:spPr>
        <p:txBody>
          <a:bodyPr lIns="0" tIns="0" rIns="0" bIns="0" rtlCol="0" anchor="t">
            <a:spAutoFit/>
          </a:bodyPr>
          <a:lstStyle/>
          <a:p>
            <a:pPr algn="just">
              <a:lnSpc>
                <a:spcPts val="7839"/>
              </a:lnSpc>
              <a:spcBef>
                <a:spcPct val="0"/>
              </a:spcBef>
            </a:pPr>
            <a:r>
              <a:rPr lang="en-US" sz="5599" dirty="0">
                <a:solidFill>
                  <a:srgbClr val="000000"/>
                </a:solidFill>
                <a:latin typeface="AC Fat Italics"/>
                <a:ea typeface="AC Fat Italics"/>
                <a:cs typeface="AC Fat Italics"/>
                <a:sym typeface="AC Fat Italics"/>
              </a:rPr>
              <a:t>Eκπαιδευτικό υλικό 1/5</a:t>
            </a:r>
          </a:p>
        </p:txBody>
      </p:sp>
      <p:sp>
        <p:nvSpPr>
          <p:cNvPr id="3" name="TextBox 3"/>
          <p:cNvSpPr txBox="1"/>
          <p:nvPr/>
        </p:nvSpPr>
        <p:spPr>
          <a:xfrm>
            <a:off x="1200198" y="6157912"/>
            <a:ext cx="17063989" cy="2583180"/>
          </a:xfrm>
          <a:prstGeom prst="rect">
            <a:avLst/>
          </a:prstGeom>
        </p:spPr>
        <p:txBody>
          <a:bodyPr lIns="0" tIns="0" rIns="0" bIns="0" rtlCol="0" anchor="t">
            <a:spAutoFit/>
          </a:bodyPr>
          <a:lstStyle/>
          <a:p>
            <a:pPr algn="ctr">
              <a:lnSpc>
                <a:spcPts val="5039"/>
              </a:lnSpc>
              <a:spcBef>
                <a:spcPct val="0"/>
              </a:spcBef>
            </a:pPr>
            <a:r>
              <a:rPr lang="en-US" sz="3599" b="1" dirty="0">
                <a:solidFill>
                  <a:srgbClr val="000000"/>
                </a:solidFill>
                <a:latin typeface="+mj-lt"/>
                <a:ea typeface="The Seasons Bold"/>
                <a:cs typeface="The Seasons Bold"/>
                <a:sym typeface="The Seasons Bold"/>
              </a:rPr>
              <a:t>Σκοπός</a:t>
            </a:r>
            <a:r>
              <a:rPr lang="en-US" sz="3599" dirty="0">
                <a:solidFill>
                  <a:srgbClr val="000000"/>
                </a:solidFill>
                <a:latin typeface="+mj-lt"/>
                <a:ea typeface="The Seasons"/>
                <a:cs typeface="The Seasons"/>
                <a:sym typeface="The Seasons"/>
              </a:rPr>
              <a:t> του μαθήματος είναι οι εκπαιδευόμενοι να γνωρίσουν τη λειτουργία τριών εκπαιδευτικών ιδρυμάτων και συγκεκριμένα του Παρθεναγωγείου του Βόλου, του Μαράσλειου Διδασκαλείου και του Διδασκαλείου Θηλέων Θεσσαλονίκης, στα οποία εφαρμόστηκαν οι αρχές της Νέας Αγωγής.</a:t>
            </a:r>
          </a:p>
        </p:txBody>
      </p:sp>
      <p:sp>
        <p:nvSpPr>
          <p:cNvPr id="4" name="Freeform 4"/>
          <p:cNvSpPr/>
          <p:nvPr/>
        </p:nvSpPr>
        <p:spPr>
          <a:xfrm>
            <a:off x="134290" y="6134100"/>
            <a:ext cx="1569842" cy="1261612"/>
          </a:xfrm>
          <a:custGeom>
            <a:avLst/>
            <a:gdLst/>
            <a:ahLst/>
            <a:cxnLst/>
            <a:rect l="l" t="t" r="r" b="b"/>
            <a:pathLst>
              <a:path w="1569842" h="1261612">
                <a:moveTo>
                  <a:pt x="0" y="0"/>
                </a:moveTo>
                <a:lnTo>
                  <a:pt x="1569842" y="0"/>
                </a:lnTo>
                <a:lnTo>
                  <a:pt x="1569842" y="1261613"/>
                </a:lnTo>
                <a:lnTo>
                  <a:pt x="0" y="1261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3">
            <a:extLst>
              <a:ext uri="{FF2B5EF4-FFF2-40B4-BE49-F238E27FC236}">
                <a16:creationId xmlns:a16="http://schemas.microsoft.com/office/drawing/2014/main" id="{4EDC2A84-C13B-AEB3-839D-6A017FC2E7D5}"/>
              </a:ext>
            </a:extLst>
          </p:cNvPr>
          <p:cNvSpPr txBox="1"/>
          <p:nvPr/>
        </p:nvSpPr>
        <p:spPr>
          <a:xfrm>
            <a:off x="612006" y="2959435"/>
            <a:ext cx="17063989" cy="1243930"/>
          </a:xfrm>
          <a:prstGeom prst="rect">
            <a:avLst/>
          </a:prstGeom>
        </p:spPr>
        <p:txBody>
          <a:bodyPr lIns="0" tIns="0" rIns="0" bIns="0" rtlCol="0" anchor="t">
            <a:spAutoFit/>
          </a:bodyPr>
          <a:lstStyle/>
          <a:p>
            <a:pPr algn="ctr">
              <a:lnSpc>
                <a:spcPts val="5039"/>
              </a:lnSpc>
              <a:spcBef>
                <a:spcPct val="0"/>
              </a:spcBef>
            </a:pPr>
            <a:r>
              <a:rPr lang="el-GR" sz="3599" dirty="0">
                <a:solidFill>
                  <a:srgbClr val="000000"/>
                </a:solidFill>
                <a:latin typeface="+mj-lt"/>
                <a:ea typeface="The Seasons Bold"/>
                <a:cs typeface="The Seasons Bold"/>
                <a:sym typeface="The Seasons Bold"/>
              </a:rPr>
              <a:t>Για τη </a:t>
            </a:r>
            <a:r>
              <a:rPr lang="el-GR" sz="3599" b="1" dirty="0">
                <a:solidFill>
                  <a:srgbClr val="000000"/>
                </a:solidFill>
                <a:latin typeface="+mj-lt"/>
                <a:ea typeface="The Seasons Bold"/>
                <a:cs typeface="The Seasons Bold"/>
                <a:sym typeface="The Seasons Bold"/>
              </a:rPr>
              <a:t>συγγραφή</a:t>
            </a:r>
            <a:r>
              <a:rPr lang="en-US" sz="3599" dirty="0">
                <a:solidFill>
                  <a:srgbClr val="000000"/>
                </a:solidFill>
                <a:latin typeface="+mj-lt"/>
                <a:ea typeface="The Seasons"/>
                <a:cs typeface="The Seasons"/>
                <a:sym typeface="The Seasons"/>
              </a:rPr>
              <a:t> του </a:t>
            </a:r>
            <a:r>
              <a:rPr lang="el-GR" sz="3599" dirty="0">
                <a:solidFill>
                  <a:srgbClr val="000000"/>
                </a:solidFill>
                <a:latin typeface="+mj-lt"/>
                <a:ea typeface="The Seasons"/>
                <a:cs typeface="The Seasons"/>
                <a:sym typeface="The Seasons"/>
              </a:rPr>
              <a:t>Ε.Υ.</a:t>
            </a:r>
            <a:r>
              <a:rPr lang="en-US" sz="3599" dirty="0">
                <a:solidFill>
                  <a:srgbClr val="000000"/>
                </a:solidFill>
                <a:latin typeface="+mj-lt"/>
                <a:ea typeface="The Seasons"/>
                <a:cs typeface="The Seasons"/>
                <a:sym typeface="The Seasons"/>
              </a:rPr>
              <a:t> </a:t>
            </a:r>
            <a:r>
              <a:rPr lang="el-GR" sz="3599" dirty="0">
                <a:solidFill>
                  <a:srgbClr val="000000"/>
                </a:solidFill>
                <a:latin typeface="+mj-lt"/>
                <a:ea typeface="The Seasons"/>
                <a:cs typeface="The Seasons"/>
                <a:sym typeface="The Seasons"/>
              </a:rPr>
              <a:t>πραγματοποιήθηκε ιστορική έρευνα, τόσο σε πρωτογενή όσο και σε δευτερογενή βιβλιογραφία.</a:t>
            </a:r>
            <a:endParaRPr lang="en-US" sz="3599" dirty="0">
              <a:solidFill>
                <a:srgbClr val="000000"/>
              </a:solidFill>
              <a:latin typeface="+mj-lt"/>
              <a:ea typeface="The Seasons"/>
              <a:cs typeface="The Seasons"/>
              <a:sym typeface="The Seaso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64245" y="1592765"/>
            <a:ext cx="7759511" cy="2003446"/>
            <a:chOff x="0" y="0"/>
            <a:chExt cx="10346014" cy="2671261"/>
          </a:xfrm>
        </p:grpSpPr>
        <p:grpSp>
          <p:nvGrpSpPr>
            <p:cNvPr id="3" name="Group 3"/>
            <p:cNvGrpSpPr/>
            <p:nvPr/>
          </p:nvGrpSpPr>
          <p:grpSpPr>
            <a:xfrm>
              <a:off x="0" y="0"/>
              <a:ext cx="10346014" cy="2671261"/>
              <a:chOff x="0" y="0"/>
              <a:chExt cx="1574021" cy="406400"/>
            </a:xfrm>
          </p:grpSpPr>
          <p:sp>
            <p:nvSpPr>
              <p:cNvPr id="4" name="Freeform 4"/>
              <p:cNvSpPr/>
              <p:nvPr/>
            </p:nvSpPr>
            <p:spPr>
              <a:xfrm>
                <a:off x="0" y="0"/>
                <a:ext cx="1574021" cy="406400"/>
              </a:xfrm>
              <a:custGeom>
                <a:avLst/>
                <a:gdLst/>
                <a:ahLst/>
                <a:cxnLst/>
                <a:rect l="l" t="t" r="r" b="b"/>
                <a:pathLst>
                  <a:path w="1574021" h="406400">
                    <a:moveTo>
                      <a:pt x="66067" y="0"/>
                    </a:moveTo>
                    <a:lnTo>
                      <a:pt x="1507954" y="0"/>
                    </a:lnTo>
                    <a:cubicBezTo>
                      <a:pt x="1525476" y="0"/>
                      <a:pt x="1542280" y="6961"/>
                      <a:pt x="1554670" y="19350"/>
                    </a:cubicBezTo>
                    <a:cubicBezTo>
                      <a:pt x="1567060" y="31740"/>
                      <a:pt x="1574021" y="48545"/>
                      <a:pt x="1574021" y="66067"/>
                    </a:cubicBezTo>
                    <a:lnTo>
                      <a:pt x="1574021" y="340333"/>
                    </a:lnTo>
                    <a:cubicBezTo>
                      <a:pt x="1574021" y="357855"/>
                      <a:pt x="1567060" y="374660"/>
                      <a:pt x="1554670" y="387050"/>
                    </a:cubicBezTo>
                    <a:cubicBezTo>
                      <a:pt x="1542280" y="399439"/>
                      <a:pt x="1525476" y="406400"/>
                      <a:pt x="1507954" y="406400"/>
                    </a:cubicBezTo>
                    <a:lnTo>
                      <a:pt x="66067" y="406400"/>
                    </a:lnTo>
                    <a:cubicBezTo>
                      <a:pt x="48545" y="406400"/>
                      <a:pt x="31740" y="399439"/>
                      <a:pt x="19350" y="387050"/>
                    </a:cubicBezTo>
                    <a:cubicBezTo>
                      <a:pt x="6961" y="374660"/>
                      <a:pt x="0" y="357855"/>
                      <a:pt x="0" y="340333"/>
                    </a:cubicBezTo>
                    <a:lnTo>
                      <a:pt x="0" y="66067"/>
                    </a:lnTo>
                    <a:cubicBezTo>
                      <a:pt x="0" y="48545"/>
                      <a:pt x="6961" y="31740"/>
                      <a:pt x="19350" y="19350"/>
                    </a:cubicBezTo>
                    <a:cubicBezTo>
                      <a:pt x="31740" y="6961"/>
                      <a:pt x="48545" y="0"/>
                      <a:pt x="66067" y="0"/>
                    </a:cubicBezTo>
                    <a:close/>
                  </a:path>
                </a:pathLst>
              </a:custGeom>
              <a:solidFill>
                <a:srgbClr val="FFC8DD"/>
              </a:solidFill>
            </p:spPr>
          </p:sp>
          <p:sp>
            <p:nvSpPr>
              <p:cNvPr id="5" name="TextBox 5"/>
              <p:cNvSpPr txBox="1"/>
              <p:nvPr/>
            </p:nvSpPr>
            <p:spPr>
              <a:xfrm>
                <a:off x="0" y="-38100"/>
                <a:ext cx="1574021" cy="444500"/>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339031" y="689103"/>
              <a:ext cx="10006983" cy="1076021"/>
            </a:xfrm>
            <a:prstGeom prst="rect">
              <a:avLst/>
            </a:prstGeom>
          </p:spPr>
          <p:txBody>
            <a:bodyPr lIns="0" tIns="0" rIns="0" bIns="0" rtlCol="0" anchor="t">
              <a:spAutoFit/>
            </a:bodyPr>
            <a:lstStyle/>
            <a:p>
              <a:pPr algn="ctr">
                <a:lnSpc>
                  <a:spcPts val="6725"/>
                </a:lnSpc>
                <a:spcBef>
                  <a:spcPct val="0"/>
                </a:spcBef>
              </a:pPr>
              <a:r>
                <a:rPr lang="en-US" sz="4803" b="1" dirty="0">
                  <a:solidFill>
                    <a:srgbClr val="000000"/>
                  </a:solidFill>
                  <a:latin typeface="+mj-lt"/>
                  <a:ea typeface="The Seasons Bold"/>
                  <a:cs typeface="The Seasons Bold"/>
                  <a:sym typeface="The Seasons Bold"/>
                </a:rPr>
                <a:t>Αρχές ανάπτυξης Ε.Υ. </a:t>
              </a:r>
            </a:p>
          </p:txBody>
        </p:sp>
      </p:grpSp>
      <p:grpSp>
        <p:nvGrpSpPr>
          <p:cNvPr id="7" name="Group 7"/>
          <p:cNvGrpSpPr/>
          <p:nvPr/>
        </p:nvGrpSpPr>
        <p:grpSpPr>
          <a:xfrm>
            <a:off x="275674" y="5399796"/>
            <a:ext cx="6873199" cy="2276403"/>
            <a:chOff x="0" y="0"/>
            <a:chExt cx="2195357" cy="727102"/>
          </a:xfrm>
        </p:grpSpPr>
        <p:sp>
          <p:nvSpPr>
            <p:cNvPr id="8" name="Freeform 8"/>
            <p:cNvSpPr/>
            <p:nvPr/>
          </p:nvSpPr>
          <p:spPr>
            <a:xfrm>
              <a:off x="0" y="0"/>
              <a:ext cx="2195357" cy="727102"/>
            </a:xfrm>
            <a:custGeom>
              <a:avLst/>
              <a:gdLst/>
              <a:ahLst/>
              <a:cxnLst/>
              <a:rect l="l" t="t" r="r" b="b"/>
              <a:pathLst>
                <a:path w="2195357" h="727102">
                  <a:moveTo>
                    <a:pt x="57446" y="0"/>
                  </a:moveTo>
                  <a:lnTo>
                    <a:pt x="2137911" y="0"/>
                  </a:lnTo>
                  <a:cubicBezTo>
                    <a:pt x="2153146" y="0"/>
                    <a:pt x="2167758" y="6052"/>
                    <a:pt x="2178531" y="16826"/>
                  </a:cubicBezTo>
                  <a:cubicBezTo>
                    <a:pt x="2189305" y="27599"/>
                    <a:pt x="2195357" y="42210"/>
                    <a:pt x="2195357" y="57446"/>
                  </a:cubicBezTo>
                  <a:lnTo>
                    <a:pt x="2195357" y="669656"/>
                  </a:lnTo>
                  <a:cubicBezTo>
                    <a:pt x="2195357" y="684892"/>
                    <a:pt x="2189305" y="699503"/>
                    <a:pt x="2178531" y="710277"/>
                  </a:cubicBezTo>
                  <a:cubicBezTo>
                    <a:pt x="2167758" y="721050"/>
                    <a:pt x="2153146" y="727102"/>
                    <a:pt x="2137911" y="727102"/>
                  </a:cubicBezTo>
                  <a:lnTo>
                    <a:pt x="57446" y="727102"/>
                  </a:lnTo>
                  <a:cubicBezTo>
                    <a:pt x="42210" y="727102"/>
                    <a:pt x="27599" y="721050"/>
                    <a:pt x="16826" y="710277"/>
                  </a:cubicBezTo>
                  <a:cubicBezTo>
                    <a:pt x="6052" y="699503"/>
                    <a:pt x="0" y="684892"/>
                    <a:pt x="0" y="669656"/>
                  </a:cubicBezTo>
                  <a:lnTo>
                    <a:pt x="0" y="57446"/>
                  </a:lnTo>
                  <a:cubicBezTo>
                    <a:pt x="0" y="42210"/>
                    <a:pt x="6052" y="27599"/>
                    <a:pt x="16826" y="16826"/>
                  </a:cubicBezTo>
                  <a:cubicBezTo>
                    <a:pt x="27599" y="6052"/>
                    <a:pt x="42210" y="0"/>
                    <a:pt x="57446" y="0"/>
                  </a:cubicBezTo>
                  <a:close/>
                </a:path>
              </a:pathLst>
            </a:custGeom>
            <a:solidFill>
              <a:srgbClr val="A4CECA"/>
            </a:solidFill>
          </p:spPr>
        </p:sp>
        <p:sp>
          <p:nvSpPr>
            <p:cNvPr id="9" name="TextBox 9"/>
            <p:cNvSpPr txBox="1"/>
            <p:nvPr/>
          </p:nvSpPr>
          <p:spPr>
            <a:xfrm>
              <a:off x="0" y="-38100"/>
              <a:ext cx="2195357" cy="765202"/>
            </a:xfrm>
            <a:prstGeom prst="rect">
              <a:avLst/>
            </a:prstGeom>
          </p:spPr>
          <p:txBody>
            <a:bodyPr lIns="41888" tIns="41888" rIns="41888" bIns="41888" rtlCol="0" anchor="ctr"/>
            <a:lstStyle/>
            <a:p>
              <a:pPr algn="ctr">
                <a:lnSpc>
                  <a:spcPts val="2660"/>
                </a:lnSpc>
              </a:pPr>
              <a:endParaRPr dirty="0">
                <a:latin typeface="+mj-lt"/>
              </a:endParaRPr>
            </a:p>
          </p:txBody>
        </p:sp>
      </p:grpSp>
      <p:sp>
        <p:nvSpPr>
          <p:cNvPr id="10" name="TextBox 10"/>
          <p:cNvSpPr txBox="1"/>
          <p:nvPr/>
        </p:nvSpPr>
        <p:spPr>
          <a:xfrm>
            <a:off x="387108" y="5633300"/>
            <a:ext cx="6571525" cy="406778"/>
          </a:xfrm>
          <a:prstGeom prst="rect">
            <a:avLst/>
          </a:prstGeom>
        </p:spPr>
        <p:txBody>
          <a:bodyPr wrap="square" lIns="0" tIns="0" rIns="0" bIns="0" rtlCol="0" anchor="t">
            <a:spAutoFit/>
          </a:bodyPr>
          <a:lstStyle/>
          <a:p>
            <a:pPr>
              <a:lnSpc>
                <a:spcPts val="3309"/>
              </a:lnSpc>
            </a:pPr>
            <a:r>
              <a:rPr lang="en-US" sz="2640" b="1" dirty="0">
                <a:solidFill>
                  <a:srgbClr val="000000"/>
                </a:solidFill>
                <a:latin typeface="+mj-lt"/>
                <a:ea typeface="The Seasons Bold"/>
                <a:cs typeface="The Seasons Bold"/>
                <a:sym typeface="The Seasons Bold"/>
              </a:rPr>
              <a:t>Αρχές σχεδιασμού Εκπαιδευτικού υλικού</a:t>
            </a:r>
          </a:p>
        </p:txBody>
      </p:sp>
      <p:sp>
        <p:nvSpPr>
          <p:cNvPr id="11" name="TextBox 11"/>
          <p:cNvSpPr txBox="1"/>
          <p:nvPr/>
        </p:nvSpPr>
        <p:spPr>
          <a:xfrm>
            <a:off x="357485" y="6211844"/>
            <a:ext cx="6375225" cy="433965"/>
          </a:xfrm>
          <a:prstGeom prst="rect">
            <a:avLst/>
          </a:prstGeom>
        </p:spPr>
        <p:txBody>
          <a:bodyPr lIns="0" tIns="0" rIns="0" bIns="0" rtlCol="0" anchor="t">
            <a:spAutoFit/>
          </a:bodyPr>
          <a:lstStyle/>
          <a:p>
            <a:pPr algn="l">
              <a:lnSpc>
                <a:spcPts val="3627"/>
              </a:lnSpc>
            </a:pPr>
            <a:r>
              <a:rPr lang="en-US" sz="2591" dirty="0">
                <a:solidFill>
                  <a:srgbClr val="000000"/>
                </a:solidFill>
                <a:latin typeface="+mj-lt"/>
                <a:ea typeface="The Seasons"/>
                <a:cs typeface="The Seasons"/>
                <a:sym typeface="The Seasons"/>
              </a:rPr>
              <a:t>Πολυμεσική Μάθηση</a:t>
            </a:r>
          </a:p>
        </p:txBody>
      </p:sp>
      <p:sp>
        <p:nvSpPr>
          <p:cNvPr id="12" name="TextBox 12"/>
          <p:cNvSpPr txBox="1"/>
          <p:nvPr/>
        </p:nvSpPr>
        <p:spPr>
          <a:xfrm>
            <a:off x="356629" y="6682124"/>
            <a:ext cx="6375225" cy="433965"/>
          </a:xfrm>
          <a:prstGeom prst="rect">
            <a:avLst/>
          </a:prstGeom>
        </p:spPr>
        <p:txBody>
          <a:bodyPr lIns="0" tIns="0" rIns="0" bIns="0" rtlCol="0" anchor="t">
            <a:spAutoFit/>
          </a:bodyPr>
          <a:lstStyle/>
          <a:p>
            <a:pPr algn="l">
              <a:lnSpc>
                <a:spcPts val="3627"/>
              </a:lnSpc>
            </a:pPr>
            <a:r>
              <a:rPr lang="en-US" sz="2591" dirty="0">
                <a:solidFill>
                  <a:srgbClr val="000000"/>
                </a:solidFill>
                <a:latin typeface="+mj-lt"/>
                <a:ea typeface="The Seasons"/>
                <a:cs typeface="The Seasons"/>
                <a:sym typeface="The Seasons"/>
              </a:rPr>
              <a:t>Τυπολογία West - Λιοναράκη</a:t>
            </a:r>
          </a:p>
        </p:txBody>
      </p:sp>
      <p:grpSp>
        <p:nvGrpSpPr>
          <p:cNvPr id="13" name="Group 13"/>
          <p:cNvGrpSpPr/>
          <p:nvPr/>
        </p:nvGrpSpPr>
        <p:grpSpPr>
          <a:xfrm>
            <a:off x="9782676" y="5322379"/>
            <a:ext cx="8244890" cy="2391920"/>
            <a:chOff x="0" y="0"/>
            <a:chExt cx="10993186" cy="3189227"/>
          </a:xfrm>
        </p:grpSpPr>
        <p:grpSp>
          <p:nvGrpSpPr>
            <p:cNvPr id="14" name="Group 14"/>
            <p:cNvGrpSpPr/>
            <p:nvPr/>
          </p:nvGrpSpPr>
          <p:grpSpPr>
            <a:xfrm>
              <a:off x="0" y="0"/>
              <a:ext cx="10993186" cy="3189227"/>
              <a:chOff x="0" y="0"/>
              <a:chExt cx="2801701" cy="812800"/>
            </a:xfrm>
          </p:grpSpPr>
          <p:sp>
            <p:nvSpPr>
              <p:cNvPr id="15" name="Freeform 15"/>
              <p:cNvSpPr/>
              <p:nvPr/>
            </p:nvSpPr>
            <p:spPr>
              <a:xfrm>
                <a:off x="0" y="0"/>
                <a:ext cx="2801701" cy="812800"/>
              </a:xfrm>
              <a:custGeom>
                <a:avLst/>
                <a:gdLst/>
                <a:ahLst/>
                <a:cxnLst/>
                <a:rect l="l" t="t" r="r" b="b"/>
                <a:pathLst>
                  <a:path w="2801701" h="812800">
                    <a:moveTo>
                      <a:pt x="47889" y="0"/>
                    </a:moveTo>
                    <a:lnTo>
                      <a:pt x="2753813" y="0"/>
                    </a:lnTo>
                    <a:cubicBezTo>
                      <a:pt x="2780261" y="0"/>
                      <a:pt x="2801701" y="21441"/>
                      <a:pt x="2801701" y="47889"/>
                    </a:cubicBezTo>
                    <a:lnTo>
                      <a:pt x="2801701" y="764911"/>
                    </a:lnTo>
                    <a:cubicBezTo>
                      <a:pt x="2801701" y="777612"/>
                      <a:pt x="2796656" y="789793"/>
                      <a:pt x="2787675" y="798774"/>
                    </a:cubicBezTo>
                    <a:cubicBezTo>
                      <a:pt x="2778694" y="807755"/>
                      <a:pt x="2766513" y="812800"/>
                      <a:pt x="2753813" y="812800"/>
                    </a:cubicBezTo>
                    <a:lnTo>
                      <a:pt x="47889" y="812800"/>
                    </a:lnTo>
                    <a:cubicBezTo>
                      <a:pt x="35188" y="812800"/>
                      <a:pt x="23007" y="807755"/>
                      <a:pt x="14026" y="798774"/>
                    </a:cubicBezTo>
                    <a:cubicBezTo>
                      <a:pt x="5045" y="789793"/>
                      <a:pt x="0" y="777612"/>
                      <a:pt x="0" y="764911"/>
                    </a:cubicBezTo>
                    <a:lnTo>
                      <a:pt x="0" y="47889"/>
                    </a:lnTo>
                    <a:cubicBezTo>
                      <a:pt x="0" y="35188"/>
                      <a:pt x="5045" y="23007"/>
                      <a:pt x="14026" y="14026"/>
                    </a:cubicBezTo>
                    <a:cubicBezTo>
                      <a:pt x="23007" y="5045"/>
                      <a:pt x="35188" y="0"/>
                      <a:pt x="47889" y="0"/>
                    </a:cubicBezTo>
                    <a:close/>
                  </a:path>
                </a:pathLst>
              </a:custGeom>
              <a:solidFill>
                <a:srgbClr val="BDE0FE"/>
              </a:solidFill>
            </p:spPr>
          </p:sp>
          <p:sp>
            <p:nvSpPr>
              <p:cNvPr id="16" name="TextBox 16"/>
              <p:cNvSpPr txBox="1"/>
              <p:nvPr/>
            </p:nvSpPr>
            <p:spPr>
              <a:xfrm>
                <a:off x="0" y="-38100"/>
                <a:ext cx="2801701" cy="850900"/>
              </a:xfrm>
              <a:prstGeom prst="rect">
                <a:avLst/>
              </a:prstGeom>
            </p:spPr>
            <p:txBody>
              <a:bodyPr lIns="39373" tIns="39373" rIns="39373" bIns="39373" rtlCol="0" anchor="ctr"/>
              <a:lstStyle/>
              <a:p>
                <a:pPr algn="ctr">
                  <a:lnSpc>
                    <a:spcPts val="2659"/>
                  </a:lnSpc>
                </a:pPr>
                <a:endParaRPr dirty="0">
                  <a:latin typeface="+mj-lt"/>
                </a:endParaRPr>
              </a:p>
            </p:txBody>
          </p:sp>
        </p:grpSp>
        <p:sp>
          <p:nvSpPr>
            <p:cNvPr id="17" name="TextBox 17"/>
            <p:cNvSpPr txBox="1"/>
            <p:nvPr/>
          </p:nvSpPr>
          <p:spPr>
            <a:xfrm>
              <a:off x="301232" y="178806"/>
              <a:ext cx="6775173" cy="609254"/>
            </a:xfrm>
            <a:prstGeom prst="rect">
              <a:avLst/>
            </a:prstGeom>
          </p:spPr>
          <p:txBody>
            <a:bodyPr lIns="0" tIns="0" rIns="0" bIns="0" rtlCol="0" anchor="t">
              <a:spAutoFit/>
            </a:bodyPr>
            <a:lstStyle/>
            <a:p>
              <a:pPr algn="l">
                <a:lnSpc>
                  <a:spcPts val="3689"/>
                </a:lnSpc>
              </a:pPr>
              <a:r>
                <a:rPr lang="en-US" sz="2635" b="1" dirty="0">
                  <a:solidFill>
                    <a:srgbClr val="000000"/>
                  </a:solidFill>
                  <a:latin typeface="+mj-lt"/>
                  <a:ea typeface="The Seasons Bold"/>
                  <a:cs typeface="The Seasons Bold"/>
                  <a:sym typeface="The Seasons Bold"/>
                </a:rPr>
                <a:t>Θεωρίες μάθησης ενηλίκων</a:t>
              </a:r>
            </a:p>
          </p:txBody>
        </p:sp>
        <p:sp>
          <p:nvSpPr>
            <p:cNvPr id="18" name="TextBox 18"/>
            <p:cNvSpPr txBox="1"/>
            <p:nvPr/>
          </p:nvSpPr>
          <p:spPr>
            <a:xfrm>
              <a:off x="301232" y="987532"/>
              <a:ext cx="7192320" cy="607081"/>
            </a:xfrm>
            <a:prstGeom prst="rect">
              <a:avLst/>
            </a:prstGeom>
          </p:spPr>
          <p:txBody>
            <a:bodyPr lIns="0" tIns="0" rIns="0" bIns="0" rtlCol="0" anchor="t">
              <a:spAutoFit/>
            </a:bodyPr>
            <a:lstStyle/>
            <a:p>
              <a:pPr>
                <a:lnSpc>
                  <a:spcPts val="3689"/>
                </a:lnSpc>
              </a:pPr>
              <a:r>
                <a:rPr lang="en-US" sz="2635" dirty="0">
                  <a:solidFill>
                    <a:srgbClr val="000000"/>
                  </a:solidFill>
                  <a:latin typeface="+mj-lt"/>
                  <a:ea typeface="The Seasons"/>
                  <a:cs typeface="The Seasons"/>
                  <a:sym typeface="The Seasons"/>
                </a:rPr>
                <a:t>Μοντέλο ανδραγωγικής, Knowles</a:t>
              </a:r>
            </a:p>
          </p:txBody>
        </p:sp>
        <p:sp>
          <p:nvSpPr>
            <p:cNvPr id="19" name="TextBox 19"/>
            <p:cNvSpPr txBox="1"/>
            <p:nvPr/>
          </p:nvSpPr>
          <p:spPr>
            <a:xfrm>
              <a:off x="301232" y="1764574"/>
              <a:ext cx="9489103" cy="609253"/>
            </a:xfrm>
            <a:prstGeom prst="rect">
              <a:avLst/>
            </a:prstGeom>
          </p:spPr>
          <p:txBody>
            <a:bodyPr lIns="0" tIns="0" rIns="0" bIns="0" rtlCol="0" anchor="t">
              <a:spAutoFit/>
            </a:bodyPr>
            <a:lstStyle/>
            <a:p>
              <a:pPr algn="l">
                <a:lnSpc>
                  <a:spcPts val="3689"/>
                </a:lnSpc>
              </a:pPr>
              <a:r>
                <a:rPr lang="en-US" sz="2635" dirty="0">
                  <a:solidFill>
                    <a:srgbClr val="000000"/>
                  </a:solidFill>
                  <a:latin typeface="+mj-lt"/>
                  <a:ea typeface="The Seasons"/>
                  <a:cs typeface="The Seasons"/>
                  <a:sym typeface="The Seasons"/>
                </a:rPr>
                <a:t>Θεωρία της κοινωνικής χειραφέτησης, Freire</a:t>
              </a:r>
            </a:p>
          </p:txBody>
        </p:sp>
        <p:sp>
          <p:nvSpPr>
            <p:cNvPr id="20" name="TextBox 20"/>
            <p:cNvSpPr txBox="1"/>
            <p:nvPr/>
          </p:nvSpPr>
          <p:spPr>
            <a:xfrm>
              <a:off x="301232" y="2449142"/>
              <a:ext cx="10568790" cy="607081"/>
            </a:xfrm>
            <a:prstGeom prst="rect">
              <a:avLst/>
            </a:prstGeom>
          </p:spPr>
          <p:txBody>
            <a:bodyPr lIns="0" tIns="0" rIns="0" bIns="0" rtlCol="0" anchor="t">
              <a:spAutoFit/>
            </a:bodyPr>
            <a:lstStyle/>
            <a:p>
              <a:pPr>
                <a:lnSpc>
                  <a:spcPts val="3689"/>
                </a:lnSpc>
                <a:spcBef>
                  <a:spcPct val="0"/>
                </a:spcBef>
              </a:pPr>
              <a:r>
                <a:rPr lang="en-US" sz="2635" dirty="0">
                  <a:solidFill>
                    <a:srgbClr val="000000"/>
                  </a:solidFill>
                  <a:latin typeface="+mj-lt"/>
                  <a:ea typeface="The Seasons"/>
                  <a:cs typeface="The Seasons"/>
                  <a:sym typeface="The Seasons"/>
                </a:rPr>
                <a:t>Θεωρία της μετασχηματιστικής μάθησης, Mezirow</a:t>
              </a:r>
            </a:p>
          </p:txBody>
        </p:sp>
      </p:grpSp>
      <p:grpSp>
        <p:nvGrpSpPr>
          <p:cNvPr id="21" name="Group 21"/>
          <p:cNvGrpSpPr/>
          <p:nvPr/>
        </p:nvGrpSpPr>
        <p:grpSpPr>
          <a:xfrm>
            <a:off x="3213868" y="8546096"/>
            <a:ext cx="10263224" cy="1424407"/>
            <a:chOff x="0" y="0"/>
            <a:chExt cx="13684298" cy="1899210"/>
          </a:xfrm>
        </p:grpSpPr>
        <p:grpSp>
          <p:nvGrpSpPr>
            <p:cNvPr id="22" name="Group 22"/>
            <p:cNvGrpSpPr/>
            <p:nvPr/>
          </p:nvGrpSpPr>
          <p:grpSpPr>
            <a:xfrm>
              <a:off x="0" y="0"/>
              <a:ext cx="13684298" cy="1899210"/>
              <a:chOff x="0" y="0"/>
              <a:chExt cx="3549607" cy="492641"/>
            </a:xfrm>
          </p:grpSpPr>
          <p:sp>
            <p:nvSpPr>
              <p:cNvPr id="23" name="Freeform 23"/>
              <p:cNvSpPr/>
              <p:nvPr/>
            </p:nvSpPr>
            <p:spPr>
              <a:xfrm>
                <a:off x="0" y="0"/>
                <a:ext cx="3549607" cy="492641"/>
              </a:xfrm>
              <a:custGeom>
                <a:avLst/>
                <a:gdLst/>
                <a:ahLst/>
                <a:cxnLst/>
                <a:rect l="l" t="t" r="r" b="b"/>
                <a:pathLst>
                  <a:path w="3549607" h="492641">
                    <a:moveTo>
                      <a:pt x="38471" y="0"/>
                    </a:moveTo>
                    <a:lnTo>
                      <a:pt x="3511136" y="0"/>
                    </a:lnTo>
                    <a:cubicBezTo>
                      <a:pt x="3521339" y="0"/>
                      <a:pt x="3531125" y="4053"/>
                      <a:pt x="3538339" y="11268"/>
                    </a:cubicBezTo>
                    <a:cubicBezTo>
                      <a:pt x="3545554" y="18483"/>
                      <a:pt x="3549607" y="28268"/>
                      <a:pt x="3549607" y="38471"/>
                    </a:cubicBezTo>
                    <a:lnTo>
                      <a:pt x="3549607" y="454170"/>
                    </a:lnTo>
                    <a:cubicBezTo>
                      <a:pt x="3549607" y="464373"/>
                      <a:pt x="3545554" y="474159"/>
                      <a:pt x="3538339" y="481373"/>
                    </a:cubicBezTo>
                    <a:cubicBezTo>
                      <a:pt x="3531125" y="488588"/>
                      <a:pt x="3521339" y="492641"/>
                      <a:pt x="3511136" y="492641"/>
                    </a:cubicBezTo>
                    <a:lnTo>
                      <a:pt x="38471" y="492641"/>
                    </a:lnTo>
                    <a:cubicBezTo>
                      <a:pt x="28268" y="492641"/>
                      <a:pt x="18483" y="488588"/>
                      <a:pt x="11268" y="481373"/>
                    </a:cubicBezTo>
                    <a:cubicBezTo>
                      <a:pt x="4053" y="474159"/>
                      <a:pt x="0" y="464373"/>
                      <a:pt x="0" y="454170"/>
                    </a:cubicBezTo>
                    <a:lnTo>
                      <a:pt x="0" y="38471"/>
                    </a:lnTo>
                    <a:cubicBezTo>
                      <a:pt x="0" y="28268"/>
                      <a:pt x="4053" y="18483"/>
                      <a:pt x="11268" y="11268"/>
                    </a:cubicBezTo>
                    <a:cubicBezTo>
                      <a:pt x="18483" y="4053"/>
                      <a:pt x="28268" y="0"/>
                      <a:pt x="38471" y="0"/>
                    </a:cubicBezTo>
                    <a:close/>
                  </a:path>
                </a:pathLst>
              </a:custGeom>
              <a:solidFill>
                <a:srgbClr val="CDB4DB"/>
              </a:solidFill>
            </p:spPr>
          </p:sp>
          <p:sp>
            <p:nvSpPr>
              <p:cNvPr id="24" name="TextBox 24"/>
              <p:cNvSpPr txBox="1"/>
              <p:nvPr/>
            </p:nvSpPr>
            <p:spPr>
              <a:xfrm>
                <a:off x="0" y="-38100"/>
                <a:ext cx="3549607" cy="530741"/>
              </a:xfrm>
              <a:prstGeom prst="rect">
                <a:avLst/>
              </a:prstGeom>
            </p:spPr>
            <p:txBody>
              <a:bodyPr lIns="38685" tIns="38685" rIns="38685" bIns="38685" rtlCol="0" anchor="ctr"/>
              <a:lstStyle/>
              <a:p>
                <a:pPr algn="just">
                  <a:lnSpc>
                    <a:spcPts val="2659"/>
                  </a:lnSpc>
                </a:pPr>
                <a:endParaRPr dirty="0">
                  <a:latin typeface="+mj-lt"/>
                </a:endParaRPr>
              </a:p>
            </p:txBody>
          </p:sp>
        </p:grpSp>
        <p:sp>
          <p:nvSpPr>
            <p:cNvPr id="25" name="TextBox 25"/>
            <p:cNvSpPr txBox="1"/>
            <p:nvPr/>
          </p:nvSpPr>
          <p:spPr>
            <a:xfrm>
              <a:off x="323556" y="137901"/>
              <a:ext cx="5680234" cy="578535"/>
            </a:xfrm>
            <a:prstGeom prst="rect">
              <a:avLst/>
            </a:prstGeom>
          </p:spPr>
          <p:txBody>
            <a:bodyPr lIns="0" tIns="0" rIns="0" bIns="0" rtlCol="0" anchor="t">
              <a:spAutoFit/>
            </a:bodyPr>
            <a:lstStyle/>
            <a:p>
              <a:pPr algn="just">
                <a:lnSpc>
                  <a:spcPts val="3624"/>
                </a:lnSpc>
              </a:pPr>
              <a:r>
                <a:rPr lang="en-US" sz="2640" b="1" dirty="0">
                  <a:solidFill>
                    <a:srgbClr val="000000"/>
                  </a:solidFill>
                  <a:latin typeface="+mj-lt"/>
                  <a:ea typeface="The Seasons Bold"/>
                  <a:cs typeface="The Seasons Bold"/>
                  <a:sym typeface="The Seasons Bold"/>
                </a:rPr>
                <a:t>Αρχές μάθησης ενηλίκων</a:t>
              </a:r>
            </a:p>
          </p:txBody>
        </p:sp>
        <p:sp>
          <p:nvSpPr>
            <p:cNvPr id="26" name="TextBox 26"/>
            <p:cNvSpPr txBox="1"/>
            <p:nvPr/>
          </p:nvSpPr>
          <p:spPr>
            <a:xfrm>
              <a:off x="323556" y="863880"/>
              <a:ext cx="12914259" cy="578535"/>
            </a:xfrm>
            <a:prstGeom prst="rect">
              <a:avLst/>
            </a:prstGeom>
          </p:spPr>
          <p:txBody>
            <a:bodyPr lIns="0" tIns="0" rIns="0" bIns="0" rtlCol="0" anchor="t">
              <a:spAutoFit/>
            </a:bodyPr>
            <a:lstStyle/>
            <a:p>
              <a:pPr algn="just">
                <a:lnSpc>
                  <a:spcPts val="3624"/>
                </a:lnSpc>
              </a:pPr>
              <a:r>
                <a:rPr lang="en-US" sz="2589" dirty="0">
                  <a:solidFill>
                    <a:srgbClr val="000000"/>
                  </a:solidFill>
                  <a:latin typeface="+mj-lt"/>
                  <a:ea typeface="The Seasons"/>
                  <a:cs typeface="The Seasons"/>
                  <a:sym typeface="The Seasons"/>
                </a:rPr>
                <a:t>Βασικές αρχές μάθησης ενηλίκων</a:t>
              </a:r>
              <a:r>
                <a:rPr lang="el-GR" sz="2589" dirty="0">
                  <a:solidFill>
                    <a:srgbClr val="000000"/>
                  </a:solidFill>
                  <a:latin typeface="+mj-lt"/>
                  <a:ea typeface="The Seasons"/>
                  <a:cs typeface="The Seasons"/>
                  <a:sym typeface="The Seasons"/>
                </a:rPr>
                <a:t> (</a:t>
              </a:r>
              <a:r>
                <a:rPr lang="en-US" sz="2589" dirty="0">
                  <a:solidFill>
                    <a:srgbClr val="000000"/>
                  </a:solidFill>
                  <a:latin typeface="+mj-lt"/>
                  <a:ea typeface="The Seasons"/>
                  <a:cs typeface="The Seasons"/>
                  <a:sym typeface="The Seasons"/>
                </a:rPr>
                <a:t>Κόκκος, </a:t>
              </a:r>
              <a:r>
                <a:rPr lang="el-GR" sz="2589" dirty="0">
                  <a:solidFill>
                    <a:srgbClr val="000000"/>
                  </a:solidFill>
                  <a:latin typeface="+mj-lt"/>
                  <a:ea typeface="The Seasons"/>
                  <a:cs typeface="The Seasons"/>
                  <a:sym typeface="The Seasons"/>
                </a:rPr>
                <a:t>2005)</a:t>
              </a:r>
              <a:endParaRPr lang="en-US" sz="2589" dirty="0">
                <a:solidFill>
                  <a:srgbClr val="000000"/>
                </a:solidFill>
                <a:latin typeface="+mj-lt"/>
                <a:ea typeface="The Seasons"/>
                <a:cs typeface="The Seasons"/>
                <a:sym typeface="The Seasons"/>
              </a:endParaRPr>
            </a:p>
          </p:txBody>
        </p:sp>
      </p:grpSp>
      <p:sp>
        <p:nvSpPr>
          <p:cNvPr id="27" name="Freeform 27"/>
          <p:cNvSpPr/>
          <p:nvPr/>
        </p:nvSpPr>
        <p:spPr>
          <a:xfrm rot="6777408">
            <a:off x="4469462" y="4190316"/>
            <a:ext cx="1589566" cy="451604"/>
          </a:xfrm>
          <a:custGeom>
            <a:avLst/>
            <a:gdLst/>
            <a:ahLst/>
            <a:cxnLst/>
            <a:rect l="l" t="t" r="r" b="b"/>
            <a:pathLst>
              <a:path w="1589566" h="451604">
                <a:moveTo>
                  <a:pt x="0" y="0"/>
                </a:moveTo>
                <a:lnTo>
                  <a:pt x="1589566" y="0"/>
                </a:lnTo>
                <a:lnTo>
                  <a:pt x="1589566" y="451604"/>
                </a:lnTo>
                <a:lnTo>
                  <a:pt x="0" y="451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8" name="Freeform 28"/>
          <p:cNvSpPr/>
          <p:nvPr/>
        </p:nvSpPr>
        <p:spPr>
          <a:xfrm rot="5400000">
            <a:off x="7687982" y="5979877"/>
            <a:ext cx="1836856" cy="521860"/>
          </a:xfrm>
          <a:custGeom>
            <a:avLst/>
            <a:gdLst/>
            <a:ahLst/>
            <a:cxnLst/>
            <a:rect l="l" t="t" r="r" b="b"/>
            <a:pathLst>
              <a:path w="1836856" h="521860">
                <a:moveTo>
                  <a:pt x="0" y="0"/>
                </a:moveTo>
                <a:lnTo>
                  <a:pt x="1836856" y="0"/>
                </a:lnTo>
                <a:lnTo>
                  <a:pt x="1836856" y="521860"/>
                </a:lnTo>
                <a:lnTo>
                  <a:pt x="0" y="521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9" name="Freeform 29"/>
          <p:cNvSpPr/>
          <p:nvPr/>
        </p:nvSpPr>
        <p:spPr>
          <a:xfrm rot="3884992">
            <a:off x="12228972" y="4281412"/>
            <a:ext cx="1589566" cy="451604"/>
          </a:xfrm>
          <a:custGeom>
            <a:avLst/>
            <a:gdLst/>
            <a:ahLst/>
            <a:cxnLst/>
            <a:rect l="l" t="t" r="r" b="b"/>
            <a:pathLst>
              <a:path w="1589566" h="451604">
                <a:moveTo>
                  <a:pt x="0" y="0"/>
                </a:moveTo>
                <a:lnTo>
                  <a:pt x="1589566" y="0"/>
                </a:lnTo>
                <a:lnTo>
                  <a:pt x="1589566" y="451604"/>
                </a:lnTo>
                <a:lnTo>
                  <a:pt x="0" y="451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Freeform 30"/>
          <p:cNvSpPr/>
          <p:nvPr/>
        </p:nvSpPr>
        <p:spPr>
          <a:xfrm>
            <a:off x="14899619" y="0"/>
            <a:ext cx="2968891" cy="2968891"/>
          </a:xfrm>
          <a:custGeom>
            <a:avLst/>
            <a:gdLst/>
            <a:ahLst/>
            <a:cxnLst/>
            <a:rect l="l" t="t" r="r" b="b"/>
            <a:pathLst>
              <a:path w="2968891" h="2968891">
                <a:moveTo>
                  <a:pt x="0" y="0"/>
                </a:moveTo>
                <a:lnTo>
                  <a:pt x="2968891" y="0"/>
                </a:lnTo>
                <a:lnTo>
                  <a:pt x="2968891" y="2968891"/>
                </a:lnTo>
                <a:lnTo>
                  <a:pt x="0" y="29688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1" name="TextBox 31"/>
          <p:cNvSpPr txBox="1"/>
          <p:nvPr/>
        </p:nvSpPr>
        <p:spPr>
          <a:xfrm>
            <a:off x="357485" y="286334"/>
            <a:ext cx="6374368" cy="1010286"/>
          </a:xfrm>
          <a:prstGeom prst="rect">
            <a:avLst/>
          </a:prstGeom>
        </p:spPr>
        <p:txBody>
          <a:bodyPr lIns="0" tIns="0" rIns="0" bIns="0" rtlCol="0" anchor="t">
            <a:spAutoFit/>
          </a:bodyPr>
          <a:lstStyle/>
          <a:p>
            <a:pPr algn="ctr">
              <a:lnSpc>
                <a:spcPts val="7839"/>
              </a:lnSpc>
              <a:spcBef>
                <a:spcPct val="0"/>
              </a:spcBef>
            </a:pPr>
            <a:r>
              <a:rPr lang="en-US" sz="5599" dirty="0">
                <a:solidFill>
                  <a:srgbClr val="000000"/>
                </a:solidFill>
                <a:latin typeface="AC Fat Italics"/>
                <a:ea typeface="AC Fat Italics"/>
                <a:cs typeface="AC Fat Italics"/>
                <a:sym typeface="AC Fat Italics"/>
              </a:rPr>
              <a:t>Eκπαιδευτικό υλικό 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2328" y="4062179"/>
            <a:ext cx="665779" cy="777449"/>
          </a:xfrm>
          <a:custGeom>
            <a:avLst/>
            <a:gdLst/>
            <a:ahLst/>
            <a:cxnLst/>
            <a:rect l="l" t="t" r="r" b="b"/>
            <a:pathLst>
              <a:path w="665779" h="777449">
                <a:moveTo>
                  <a:pt x="0" y="0"/>
                </a:moveTo>
                <a:lnTo>
                  <a:pt x="665779" y="0"/>
                </a:lnTo>
                <a:lnTo>
                  <a:pt x="665779" y="777449"/>
                </a:lnTo>
                <a:lnTo>
                  <a:pt x="0" y="7774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02328" y="5185774"/>
            <a:ext cx="665779" cy="777449"/>
          </a:xfrm>
          <a:custGeom>
            <a:avLst/>
            <a:gdLst/>
            <a:ahLst/>
            <a:cxnLst/>
            <a:rect l="l" t="t" r="r" b="b"/>
            <a:pathLst>
              <a:path w="665779" h="777449">
                <a:moveTo>
                  <a:pt x="0" y="0"/>
                </a:moveTo>
                <a:lnTo>
                  <a:pt x="665779" y="0"/>
                </a:lnTo>
                <a:lnTo>
                  <a:pt x="665779" y="777449"/>
                </a:lnTo>
                <a:lnTo>
                  <a:pt x="0" y="7774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02328" y="6431077"/>
            <a:ext cx="665779" cy="777449"/>
          </a:xfrm>
          <a:custGeom>
            <a:avLst/>
            <a:gdLst/>
            <a:ahLst/>
            <a:cxnLst/>
            <a:rect l="l" t="t" r="r" b="b"/>
            <a:pathLst>
              <a:path w="665779" h="777449">
                <a:moveTo>
                  <a:pt x="0" y="0"/>
                </a:moveTo>
                <a:lnTo>
                  <a:pt x="665779" y="0"/>
                </a:lnTo>
                <a:lnTo>
                  <a:pt x="665779" y="777449"/>
                </a:lnTo>
                <a:lnTo>
                  <a:pt x="0" y="7774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02328" y="7521898"/>
            <a:ext cx="665779" cy="777449"/>
          </a:xfrm>
          <a:custGeom>
            <a:avLst/>
            <a:gdLst/>
            <a:ahLst/>
            <a:cxnLst/>
            <a:rect l="l" t="t" r="r" b="b"/>
            <a:pathLst>
              <a:path w="665779" h="777449">
                <a:moveTo>
                  <a:pt x="0" y="0"/>
                </a:moveTo>
                <a:lnTo>
                  <a:pt x="665779" y="0"/>
                </a:lnTo>
                <a:lnTo>
                  <a:pt x="665779" y="777449"/>
                </a:lnTo>
                <a:lnTo>
                  <a:pt x="0" y="7774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483619" y="4311011"/>
            <a:ext cx="1279803"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mj-lt"/>
                <a:ea typeface="Noto Serif Display"/>
                <a:cs typeface="Noto Serif Display"/>
                <a:sym typeface="Noto Serif Display"/>
              </a:rPr>
              <a:t>Canva</a:t>
            </a:r>
          </a:p>
        </p:txBody>
      </p:sp>
      <p:sp>
        <p:nvSpPr>
          <p:cNvPr id="7" name="TextBox 7"/>
          <p:cNvSpPr txBox="1"/>
          <p:nvPr/>
        </p:nvSpPr>
        <p:spPr>
          <a:xfrm>
            <a:off x="1569929" y="5359307"/>
            <a:ext cx="1107181" cy="580390"/>
          </a:xfrm>
          <a:prstGeom prst="rect">
            <a:avLst/>
          </a:prstGeom>
        </p:spPr>
        <p:txBody>
          <a:bodyPr wrap="square" lIns="0" tIns="0" rIns="0" bIns="0" rtlCol="0" anchor="t">
            <a:spAutoFit/>
          </a:bodyPr>
          <a:lstStyle/>
          <a:p>
            <a:pPr algn="l">
              <a:lnSpc>
                <a:spcPts val="4759"/>
              </a:lnSpc>
            </a:pPr>
            <a:r>
              <a:rPr lang="en-US" sz="3399" dirty="0">
                <a:solidFill>
                  <a:srgbClr val="000000"/>
                </a:solidFill>
                <a:latin typeface="+mj-lt"/>
                <a:ea typeface="Noto Serif Display"/>
                <a:cs typeface="Noto Serif Display"/>
                <a:sym typeface="Noto Serif Display"/>
              </a:rPr>
              <a:t>H5P</a:t>
            </a:r>
          </a:p>
        </p:txBody>
      </p:sp>
      <p:sp>
        <p:nvSpPr>
          <p:cNvPr id="8" name="TextBox 8"/>
          <p:cNvSpPr txBox="1"/>
          <p:nvPr/>
        </p:nvSpPr>
        <p:spPr>
          <a:xfrm>
            <a:off x="1472368" y="6531705"/>
            <a:ext cx="1711523"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mj-lt"/>
                <a:ea typeface="Noto Serif Display"/>
                <a:cs typeface="Noto Serif Display"/>
                <a:sym typeface="Noto Serif Display"/>
              </a:rPr>
              <a:t>Chamilo</a:t>
            </a:r>
          </a:p>
        </p:txBody>
      </p:sp>
      <p:sp>
        <p:nvSpPr>
          <p:cNvPr id="9" name="TextBox 9"/>
          <p:cNvSpPr txBox="1"/>
          <p:nvPr/>
        </p:nvSpPr>
        <p:spPr>
          <a:xfrm>
            <a:off x="1483619" y="7718957"/>
            <a:ext cx="1285756"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mj-lt"/>
                <a:ea typeface="Noto Serif Display"/>
                <a:cs typeface="Noto Serif Display"/>
                <a:sym typeface="Noto Serif Display"/>
              </a:rPr>
              <a:t>Padlet</a:t>
            </a:r>
          </a:p>
        </p:txBody>
      </p:sp>
      <p:grpSp>
        <p:nvGrpSpPr>
          <p:cNvPr id="10" name="Group 10"/>
          <p:cNvGrpSpPr/>
          <p:nvPr/>
        </p:nvGrpSpPr>
        <p:grpSpPr>
          <a:xfrm>
            <a:off x="13233689" y="4062179"/>
            <a:ext cx="4415109" cy="4369035"/>
            <a:chOff x="0" y="0"/>
            <a:chExt cx="5886812" cy="5825380"/>
          </a:xfrm>
        </p:grpSpPr>
        <p:sp>
          <p:nvSpPr>
            <p:cNvPr id="11" name="Freeform 11"/>
            <p:cNvSpPr/>
            <p:nvPr/>
          </p:nvSpPr>
          <p:spPr>
            <a:xfrm>
              <a:off x="0" y="0"/>
              <a:ext cx="887706"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0" y="1617584"/>
              <a:ext cx="887706"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0" y="3347526"/>
              <a:ext cx="887706" cy="1036599"/>
            </a:xfrm>
            <a:custGeom>
              <a:avLst/>
              <a:gdLst/>
              <a:ahLst/>
              <a:cxnLst/>
              <a:rect l="l" t="t" r="r" b="b"/>
              <a:pathLst>
                <a:path w="887706" h="1036599">
                  <a:moveTo>
                    <a:pt x="0" y="0"/>
                  </a:moveTo>
                  <a:lnTo>
                    <a:pt x="887706" y="0"/>
                  </a:lnTo>
                  <a:lnTo>
                    <a:pt x="887706" y="1036598"/>
                  </a:lnTo>
                  <a:lnTo>
                    <a:pt x="0" y="10365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0" y="4788781"/>
              <a:ext cx="887706"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TextBox 15"/>
            <p:cNvSpPr txBox="1"/>
            <p:nvPr/>
          </p:nvSpPr>
          <p:spPr>
            <a:xfrm>
              <a:off x="1607864" y="284971"/>
              <a:ext cx="4278948" cy="769015"/>
            </a:xfrm>
            <a:prstGeom prst="rect">
              <a:avLst/>
            </a:prstGeom>
          </p:spPr>
          <p:txBody>
            <a:bodyPr lIns="0" tIns="0" rIns="0" bIns="0" rtlCol="0" anchor="t">
              <a:spAutoFit/>
            </a:bodyPr>
            <a:lstStyle/>
            <a:p>
              <a:pPr algn="l">
                <a:lnSpc>
                  <a:spcPts val="4759"/>
                </a:lnSpc>
              </a:pPr>
              <a:r>
                <a:rPr lang="en-US" sz="3399" dirty="0">
                  <a:solidFill>
                    <a:srgbClr val="000000"/>
                  </a:solidFill>
                  <a:latin typeface="+mj-lt"/>
                  <a:ea typeface="Noto Serif Display"/>
                  <a:cs typeface="Noto Serif Display"/>
                  <a:sym typeface="Noto Serif Display"/>
                </a:rPr>
                <a:t>Audacity</a:t>
              </a:r>
            </a:p>
          </p:txBody>
        </p:sp>
        <p:sp>
          <p:nvSpPr>
            <p:cNvPr id="16" name="TextBox 16"/>
            <p:cNvSpPr txBox="1"/>
            <p:nvPr/>
          </p:nvSpPr>
          <p:spPr>
            <a:xfrm>
              <a:off x="1607864" y="1731924"/>
              <a:ext cx="4278948" cy="769015"/>
            </a:xfrm>
            <a:prstGeom prst="rect">
              <a:avLst/>
            </a:prstGeom>
          </p:spPr>
          <p:txBody>
            <a:bodyPr lIns="0" tIns="0" rIns="0" bIns="0" rtlCol="0" anchor="t">
              <a:spAutoFit/>
            </a:bodyPr>
            <a:lstStyle/>
            <a:p>
              <a:pPr algn="l">
                <a:lnSpc>
                  <a:spcPts val="4759"/>
                </a:lnSpc>
              </a:pPr>
              <a:r>
                <a:rPr lang="en-US" sz="3399" dirty="0">
                  <a:solidFill>
                    <a:srgbClr val="000000"/>
                  </a:solidFill>
                  <a:latin typeface="+mj-lt"/>
                  <a:ea typeface="Noto Serif Display"/>
                  <a:cs typeface="Noto Serif Display"/>
                  <a:sym typeface="Noto Serif Display"/>
                </a:rPr>
                <a:t>Unscreen</a:t>
              </a:r>
            </a:p>
          </p:txBody>
        </p:sp>
        <p:sp>
          <p:nvSpPr>
            <p:cNvPr id="17" name="TextBox 17"/>
            <p:cNvSpPr txBox="1"/>
            <p:nvPr/>
          </p:nvSpPr>
          <p:spPr>
            <a:xfrm>
              <a:off x="1607864" y="3456673"/>
              <a:ext cx="4278948" cy="769015"/>
            </a:xfrm>
            <a:prstGeom prst="rect">
              <a:avLst/>
            </a:prstGeom>
          </p:spPr>
          <p:txBody>
            <a:bodyPr lIns="0" tIns="0" rIns="0" bIns="0" rtlCol="0" anchor="t">
              <a:spAutoFit/>
            </a:bodyPr>
            <a:lstStyle/>
            <a:p>
              <a:pPr algn="l">
                <a:lnSpc>
                  <a:spcPts val="4759"/>
                </a:lnSpc>
              </a:pPr>
              <a:r>
                <a:rPr lang="en-US" sz="3399" dirty="0">
                  <a:solidFill>
                    <a:srgbClr val="000000"/>
                  </a:solidFill>
                  <a:latin typeface="+mj-lt"/>
                  <a:ea typeface="Noto Serif Display"/>
                  <a:cs typeface="Noto Serif Display"/>
                  <a:sym typeface="Noto Serif Display"/>
                </a:rPr>
                <a:t>Pixabay</a:t>
              </a:r>
            </a:p>
          </p:txBody>
        </p:sp>
        <p:sp>
          <p:nvSpPr>
            <p:cNvPr id="18" name="TextBox 18"/>
            <p:cNvSpPr txBox="1"/>
            <p:nvPr/>
          </p:nvSpPr>
          <p:spPr>
            <a:xfrm>
              <a:off x="1607864" y="4903627"/>
              <a:ext cx="4278948" cy="769015"/>
            </a:xfrm>
            <a:prstGeom prst="rect">
              <a:avLst/>
            </a:prstGeom>
          </p:spPr>
          <p:txBody>
            <a:bodyPr lIns="0" tIns="0" rIns="0" bIns="0" rtlCol="0" anchor="t">
              <a:spAutoFit/>
            </a:bodyPr>
            <a:lstStyle/>
            <a:p>
              <a:pPr algn="l">
                <a:lnSpc>
                  <a:spcPts val="4759"/>
                </a:lnSpc>
              </a:pPr>
              <a:r>
                <a:rPr lang="en-US" sz="3399" dirty="0">
                  <a:solidFill>
                    <a:srgbClr val="000000"/>
                  </a:solidFill>
                  <a:latin typeface="+mj-lt"/>
                  <a:ea typeface="Noto Serif Display"/>
                  <a:cs typeface="Noto Serif Display"/>
                  <a:sym typeface="Noto Serif Display"/>
                </a:rPr>
                <a:t>IloveIMG</a:t>
              </a:r>
            </a:p>
          </p:txBody>
        </p:sp>
      </p:grpSp>
      <p:grpSp>
        <p:nvGrpSpPr>
          <p:cNvPr id="19" name="Group 19"/>
          <p:cNvGrpSpPr/>
          <p:nvPr/>
        </p:nvGrpSpPr>
        <p:grpSpPr>
          <a:xfrm>
            <a:off x="6119759" y="3996245"/>
            <a:ext cx="4189317" cy="4369035"/>
            <a:chOff x="0" y="0"/>
            <a:chExt cx="5585755" cy="5825380"/>
          </a:xfrm>
        </p:grpSpPr>
        <p:sp>
          <p:nvSpPr>
            <p:cNvPr id="20" name="Freeform 20"/>
            <p:cNvSpPr/>
            <p:nvPr/>
          </p:nvSpPr>
          <p:spPr>
            <a:xfrm>
              <a:off x="0" y="3347526"/>
              <a:ext cx="887706" cy="1036599"/>
            </a:xfrm>
            <a:custGeom>
              <a:avLst/>
              <a:gdLst/>
              <a:ahLst/>
              <a:cxnLst/>
              <a:rect l="l" t="t" r="r" b="b"/>
              <a:pathLst>
                <a:path w="887706" h="1036599">
                  <a:moveTo>
                    <a:pt x="0" y="0"/>
                  </a:moveTo>
                  <a:lnTo>
                    <a:pt x="887706" y="0"/>
                  </a:lnTo>
                  <a:lnTo>
                    <a:pt x="887706" y="1036598"/>
                  </a:lnTo>
                  <a:lnTo>
                    <a:pt x="0" y="10365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21"/>
            <p:cNvSpPr txBox="1"/>
            <p:nvPr/>
          </p:nvSpPr>
          <p:spPr>
            <a:xfrm>
              <a:off x="907524" y="337320"/>
              <a:ext cx="4278949" cy="769015"/>
            </a:xfrm>
            <a:prstGeom prst="rect">
              <a:avLst/>
            </a:prstGeom>
          </p:spPr>
          <p:txBody>
            <a:bodyPr lIns="0" tIns="0" rIns="0" bIns="0" rtlCol="0" anchor="t">
              <a:spAutoFit/>
            </a:bodyPr>
            <a:lstStyle/>
            <a:p>
              <a:pPr algn="ctr">
                <a:lnSpc>
                  <a:spcPts val="4759"/>
                </a:lnSpc>
              </a:pPr>
              <a:r>
                <a:rPr lang="en-US" sz="3399" dirty="0">
                  <a:solidFill>
                    <a:srgbClr val="000000"/>
                  </a:solidFill>
                  <a:latin typeface="+mj-lt"/>
                  <a:ea typeface="Noto Serif Display"/>
                  <a:cs typeface="Noto Serif Display"/>
                  <a:sym typeface="Noto Serif Display"/>
                </a:rPr>
                <a:t>Plotagon Studio</a:t>
              </a:r>
            </a:p>
          </p:txBody>
        </p:sp>
        <p:sp>
          <p:nvSpPr>
            <p:cNvPr id="22" name="Freeform 22"/>
            <p:cNvSpPr/>
            <p:nvPr/>
          </p:nvSpPr>
          <p:spPr>
            <a:xfrm>
              <a:off x="0" y="0"/>
              <a:ext cx="887706"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a:off x="0" y="1617584"/>
              <a:ext cx="887706"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Freeform 24"/>
            <p:cNvSpPr/>
            <p:nvPr/>
          </p:nvSpPr>
          <p:spPr>
            <a:xfrm>
              <a:off x="0" y="4788781"/>
              <a:ext cx="887706"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TextBox 25"/>
            <p:cNvSpPr txBox="1"/>
            <p:nvPr/>
          </p:nvSpPr>
          <p:spPr>
            <a:xfrm>
              <a:off x="1306806" y="1902555"/>
              <a:ext cx="4278949" cy="769015"/>
            </a:xfrm>
            <a:prstGeom prst="rect">
              <a:avLst/>
            </a:prstGeom>
          </p:spPr>
          <p:txBody>
            <a:bodyPr lIns="0" tIns="0" rIns="0" bIns="0" rtlCol="0" anchor="t">
              <a:spAutoFit/>
            </a:bodyPr>
            <a:lstStyle/>
            <a:p>
              <a:pPr algn="l">
                <a:lnSpc>
                  <a:spcPts val="4759"/>
                </a:lnSpc>
              </a:pPr>
              <a:r>
                <a:rPr lang="en-US" sz="3399" dirty="0">
                  <a:solidFill>
                    <a:srgbClr val="000000"/>
                  </a:solidFill>
                  <a:latin typeface="+mj-lt"/>
                  <a:ea typeface="Noto Serif Display"/>
                  <a:cs typeface="Noto Serif Display"/>
                  <a:sym typeface="Noto Serif Display"/>
                </a:rPr>
                <a:t>Doodly</a:t>
              </a:r>
            </a:p>
          </p:txBody>
        </p:sp>
        <p:sp>
          <p:nvSpPr>
            <p:cNvPr id="26" name="TextBox 26"/>
            <p:cNvSpPr txBox="1"/>
            <p:nvPr/>
          </p:nvSpPr>
          <p:spPr>
            <a:xfrm>
              <a:off x="1306806" y="3456673"/>
              <a:ext cx="4278949" cy="769015"/>
            </a:xfrm>
            <a:prstGeom prst="rect">
              <a:avLst/>
            </a:prstGeom>
          </p:spPr>
          <p:txBody>
            <a:bodyPr lIns="0" tIns="0" rIns="0" bIns="0" rtlCol="0" anchor="t">
              <a:spAutoFit/>
            </a:bodyPr>
            <a:lstStyle/>
            <a:p>
              <a:pPr algn="l">
                <a:lnSpc>
                  <a:spcPts val="4759"/>
                </a:lnSpc>
              </a:pPr>
              <a:r>
                <a:rPr lang="en-US" sz="3399" dirty="0">
                  <a:solidFill>
                    <a:srgbClr val="000000"/>
                  </a:solidFill>
                  <a:latin typeface="+mj-lt"/>
                  <a:ea typeface="Noto Serif Display"/>
                  <a:cs typeface="Noto Serif Display"/>
                  <a:sym typeface="Noto Serif Display"/>
                </a:rPr>
                <a:t>Wordwall</a:t>
              </a:r>
            </a:p>
          </p:txBody>
        </p:sp>
        <p:sp>
          <p:nvSpPr>
            <p:cNvPr id="27" name="TextBox 27"/>
            <p:cNvSpPr txBox="1"/>
            <p:nvPr/>
          </p:nvSpPr>
          <p:spPr>
            <a:xfrm>
              <a:off x="1306806" y="4897929"/>
              <a:ext cx="4278949" cy="769015"/>
            </a:xfrm>
            <a:prstGeom prst="rect">
              <a:avLst/>
            </a:prstGeom>
          </p:spPr>
          <p:txBody>
            <a:bodyPr lIns="0" tIns="0" rIns="0" bIns="0" rtlCol="0" anchor="t">
              <a:spAutoFit/>
            </a:bodyPr>
            <a:lstStyle/>
            <a:p>
              <a:pPr algn="l">
                <a:lnSpc>
                  <a:spcPts val="4759"/>
                </a:lnSpc>
              </a:pPr>
              <a:r>
                <a:rPr lang="en-US" sz="3399" dirty="0">
                  <a:solidFill>
                    <a:srgbClr val="000000"/>
                  </a:solidFill>
                  <a:latin typeface="+mj-lt"/>
                  <a:ea typeface="Noto Serif Display"/>
                  <a:cs typeface="Noto Serif Display"/>
                  <a:sym typeface="Noto Serif Display"/>
                </a:rPr>
                <a:t>Google Forms</a:t>
              </a:r>
            </a:p>
          </p:txBody>
        </p:sp>
      </p:grpSp>
      <p:sp>
        <p:nvSpPr>
          <p:cNvPr id="28" name="Freeform 28"/>
          <p:cNvSpPr/>
          <p:nvPr/>
        </p:nvSpPr>
        <p:spPr>
          <a:xfrm>
            <a:off x="15716911" y="198547"/>
            <a:ext cx="2274250" cy="2508668"/>
          </a:xfrm>
          <a:custGeom>
            <a:avLst/>
            <a:gdLst/>
            <a:ahLst/>
            <a:cxnLst/>
            <a:rect l="l" t="t" r="r" b="b"/>
            <a:pathLst>
              <a:path w="2274250" h="2508668">
                <a:moveTo>
                  <a:pt x="0" y="0"/>
                </a:moveTo>
                <a:lnTo>
                  <a:pt x="2274250" y="0"/>
                </a:lnTo>
                <a:lnTo>
                  <a:pt x="2274250" y="2508668"/>
                </a:lnTo>
                <a:lnTo>
                  <a:pt x="0" y="250866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9" name="TextBox 29"/>
          <p:cNvSpPr txBox="1"/>
          <p:nvPr/>
        </p:nvSpPr>
        <p:spPr>
          <a:xfrm>
            <a:off x="4588396" y="2307482"/>
            <a:ext cx="8645293" cy="625364"/>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j-lt"/>
                <a:ea typeface="The Seasons Bold"/>
                <a:cs typeface="The Seasons Bold"/>
                <a:sym typeface="The Seasons Bold"/>
              </a:rPr>
              <a:t>Εργαλεία και εφαρμογές ΤΠΕ</a:t>
            </a:r>
          </a:p>
        </p:txBody>
      </p:sp>
      <p:sp>
        <p:nvSpPr>
          <p:cNvPr id="30" name="TextBox 30"/>
          <p:cNvSpPr txBox="1"/>
          <p:nvPr/>
        </p:nvSpPr>
        <p:spPr>
          <a:xfrm>
            <a:off x="493458" y="442594"/>
            <a:ext cx="6436876" cy="1010286"/>
          </a:xfrm>
          <a:prstGeom prst="rect">
            <a:avLst/>
          </a:prstGeom>
        </p:spPr>
        <p:txBody>
          <a:bodyPr lIns="0" tIns="0" rIns="0" bIns="0" rtlCol="0" anchor="t">
            <a:spAutoFit/>
          </a:bodyPr>
          <a:lstStyle/>
          <a:p>
            <a:pPr algn="ctr">
              <a:lnSpc>
                <a:spcPts val="7839"/>
              </a:lnSpc>
              <a:spcBef>
                <a:spcPct val="0"/>
              </a:spcBef>
            </a:pPr>
            <a:r>
              <a:rPr lang="en-US" sz="5599" dirty="0">
                <a:solidFill>
                  <a:srgbClr val="000000"/>
                </a:solidFill>
                <a:latin typeface="AC Fat Italics"/>
                <a:ea typeface="AC Fat Italics"/>
                <a:cs typeface="AC Fat Italics"/>
                <a:sym typeface="AC Fat Italics"/>
              </a:rPr>
              <a:t>Eκπαιδευτικό υλικό 3/5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44930" y="363306"/>
            <a:ext cx="3074208" cy="2157535"/>
          </a:xfrm>
          <a:custGeom>
            <a:avLst/>
            <a:gdLst/>
            <a:ahLst/>
            <a:cxnLst/>
            <a:rect l="l" t="t" r="r" b="b"/>
            <a:pathLst>
              <a:path w="3074208" h="2157535">
                <a:moveTo>
                  <a:pt x="0" y="0"/>
                </a:moveTo>
                <a:lnTo>
                  <a:pt x="3074208" y="0"/>
                </a:lnTo>
                <a:lnTo>
                  <a:pt x="3074208" y="2157536"/>
                </a:lnTo>
                <a:lnTo>
                  <a:pt x="0" y="2157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78907" y="3372320"/>
            <a:ext cx="16895169" cy="4670507"/>
            <a:chOff x="0" y="0"/>
            <a:chExt cx="4449756" cy="1230092"/>
          </a:xfrm>
        </p:grpSpPr>
        <p:sp>
          <p:nvSpPr>
            <p:cNvPr id="4" name="Freeform 4"/>
            <p:cNvSpPr/>
            <p:nvPr/>
          </p:nvSpPr>
          <p:spPr>
            <a:xfrm>
              <a:off x="0" y="0"/>
              <a:ext cx="4449756" cy="1230092"/>
            </a:xfrm>
            <a:custGeom>
              <a:avLst/>
              <a:gdLst/>
              <a:ahLst/>
              <a:cxnLst/>
              <a:rect l="l" t="t" r="r" b="b"/>
              <a:pathLst>
                <a:path w="4449756" h="1230092">
                  <a:moveTo>
                    <a:pt x="23370" y="0"/>
                  </a:moveTo>
                  <a:lnTo>
                    <a:pt x="4426386" y="0"/>
                  </a:lnTo>
                  <a:cubicBezTo>
                    <a:pt x="4439293" y="0"/>
                    <a:pt x="4449756" y="10463"/>
                    <a:pt x="4449756" y="23370"/>
                  </a:cubicBezTo>
                  <a:lnTo>
                    <a:pt x="4449756" y="1206722"/>
                  </a:lnTo>
                  <a:cubicBezTo>
                    <a:pt x="4449756" y="1219629"/>
                    <a:pt x="4439293" y="1230092"/>
                    <a:pt x="4426386" y="1230092"/>
                  </a:cubicBezTo>
                  <a:lnTo>
                    <a:pt x="23370" y="1230092"/>
                  </a:lnTo>
                  <a:cubicBezTo>
                    <a:pt x="10463" y="1230092"/>
                    <a:pt x="0" y="1219629"/>
                    <a:pt x="0" y="1206722"/>
                  </a:cubicBezTo>
                  <a:lnTo>
                    <a:pt x="0" y="23370"/>
                  </a:lnTo>
                  <a:cubicBezTo>
                    <a:pt x="0" y="10463"/>
                    <a:pt x="10463" y="0"/>
                    <a:pt x="23370" y="0"/>
                  </a:cubicBezTo>
                  <a:close/>
                </a:path>
              </a:pathLst>
            </a:custGeom>
            <a:solidFill>
              <a:srgbClr val="F4F0D2"/>
            </a:solidFill>
          </p:spPr>
        </p:sp>
        <p:sp>
          <p:nvSpPr>
            <p:cNvPr id="5" name="TextBox 5"/>
            <p:cNvSpPr txBox="1"/>
            <p:nvPr/>
          </p:nvSpPr>
          <p:spPr>
            <a:xfrm>
              <a:off x="0" y="-38100"/>
              <a:ext cx="4449756" cy="1268192"/>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534578" y="3622857"/>
            <a:ext cx="16458021" cy="4036233"/>
          </a:xfrm>
          <a:prstGeom prst="rect">
            <a:avLst/>
          </a:prstGeom>
        </p:spPr>
        <p:txBody>
          <a:bodyPr wrap="square" lIns="0" tIns="0" rIns="0" bIns="0" rtlCol="0" anchor="t">
            <a:spAutoFit/>
          </a:bodyPr>
          <a:lstStyle/>
          <a:p>
            <a:pPr algn="l">
              <a:lnSpc>
                <a:spcPts val="5297"/>
              </a:lnSpc>
              <a:spcBef>
                <a:spcPct val="0"/>
              </a:spcBef>
            </a:pPr>
            <a:r>
              <a:rPr lang="en-US" sz="3600" b="1" dirty="0">
                <a:solidFill>
                  <a:srgbClr val="000000"/>
                </a:solidFill>
                <a:latin typeface="+mj-lt"/>
                <a:ea typeface="The Seasons Bold"/>
                <a:cs typeface="The Seasons Bold"/>
                <a:sym typeface="The Seasons Bold"/>
              </a:rPr>
              <a:t>Εισαγωγική Ενότητα: </a:t>
            </a:r>
            <a:r>
              <a:rPr lang="en-US" sz="3600" dirty="0">
                <a:solidFill>
                  <a:srgbClr val="000000"/>
                </a:solidFill>
                <a:latin typeface="+mj-lt"/>
                <a:ea typeface="The Seasons"/>
                <a:cs typeface="The Seasons"/>
                <a:sym typeface="The Seasons"/>
              </a:rPr>
              <a:t>Εκπαιδευτική πραγματικότητα αρχών 20ού αιώνα</a:t>
            </a:r>
          </a:p>
          <a:p>
            <a:pPr algn="l">
              <a:lnSpc>
                <a:spcPts val="5297"/>
              </a:lnSpc>
              <a:spcBef>
                <a:spcPct val="0"/>
              </a:spcBef>
            </a:pPr>
            <a:r>
              <a:rPr lang="en-US" sz="3600" b="1" dirty="0">
                <a:solidFill>
                  <a:srgbClr val="000000"/>
                </a:solidFill>
                <a:latin typeface="+mj-lt"/>
                <a:ea typeface="The Seasons Bold"/>
                <a:cs typeface="The Seasons Bold"/>
                <a:sym typeface="The Seasons Bold"/>
              </a:rPr>
              <a:t>1η Διδακτική Ενότητα:</a:t>
            </a:r>
            <a:r>
              <a:rPr lang="en-US" sz="3600" dirty="0">
                <a:solidFill>
                  <a:srgbClr val="000000"/>
                </a:solidFill>
                <a:latin typeface="+mj-lt"/>
                <a:ea typeface="The Seasons"/>
                <a:cs typeface="The Seasons"/>
                <a:sym typeface="The Seasons"/>
              </a:rPr>
              <a:t> Αλέξανδρος Δελμούζος (1880-1956)</a:t>
            </a:r>
          </a:p>
          <a:p>
            <a:pPr algn="l">
              <a:lnSpc>
                <a:spcPts val="5297"/>
              </a:lnSpc>
              <a:spcBef>
                <a:spcPct val="0"/>
              </a:spcBef>
            </a:pPr>
            <a:r>
              <a:rPr lang="en-US" sz="3600" b="1" dirty="0">
                <a:solidFill>
                  <a:srgbClr val="000000"/>
                </a:solidFill>
                <a:latin typeface="+mj-lt"/>
                <a:ea typeface="The Seasons Bold"/>
                <a:cs typeface="The Seasons Bold"/>
                <a:sym typeface="The Seasons Bold"/>
              </a:rPr>
              <a:t>2η Διδακτική Ενότητα: </a:t>
            </a:r>
            <a:r>
              <a:rPr lang="en-US" sz="3600" dirty="0">
                <a:solidFill>
                  <a:srgbClr val="000000"/>
                </a:solidFill>
                <a:latin typeface="+mj-lt"/>
                <a:ea typeface="The Seasons"/>
                <a:cs typeface="The Seasons"/>
                <a:sym typeface="The Seasons"/>
              </a:rPr>
              <a:t>Ανώτερο Παρθεναγωγείο Βόλου (1908-1911)</a:t>
            </a:r>
          </a:p>
          <a:p>
            <a:pPr algn="l">
              <a:lnSpc>
                <a:spcPts val="5297"/>
              </a:lnSpc>
              <a:spcBef>
                <a:spcPct val="0"/>
              </a:spcBef>
            </a:pPr>
            <a:r>
              <a:rPr lang="en-US" sz="3600" b="1" dirty="0">
                <a:solidFill>
                  <a:srgbClr val="000000"/>
                </a:solidFill>
                <a:latin typeface="+mj-lt"/>
                <a:ea typeface="The Seasons Bold"/>
                <a:cs typeface="The Seasons Bold"/>
                <a:sym typeface="The Seasons Bold"/>
              </a:rPr>
              <a:t>3η Διδακτική Ενότητα: </a:t>
            </a:r>
            <a:r>
              <a:rPr lang="en-US" sz="3600" dirty="0">
                <a:solidFill>
                  <a:srgbClr val="000000"/>
                </a:solidFill>
                <a:latin typeface="+mj-lt"/>
                <a:ea typeface="The Seasons"/>
                <a:cs typeface="The Seasons"/>
                <a:sym typeface="The Seasons"/>
              </a:rPr>
              <a:t>Μαράσλειο Διδασκαλείο (1923-1926)</a:t>
            </a:r>
          </a:p>
          <a:p>
            <a:pPr algn="l">
              <a:lnSpc>
                <a:spcPts val="5297"/>
              </a:lnSpc>
              <a:spcBef>
                <a:spcPct val="0"/>
              </a:spcBef>
            </a:pPr>
            <a:r>
              <a:rPr lang="en-US" sz="3600" b="1" dirty="0">
                <a:solidFill>
                  <a:srgbClr val="000000"/>
                </a:solidFill>
                <a:latin typeface="+mj-lt"/>
                <a:ea typeface="The Seasons Bold"/>
                <a:cs typeface="The Seasons Bold"/>
                <a:sym typeface="The Seasons Bold"/>
              </a:rPr>
              <a:t>4η Διδακτική Ενότητα:</a:t>
            </a:r>
            <a:r>
              <a:rPr lang="en-US" sz="3600" dirty="0">
                <a:solidFill>
                  <a:srgbClr val="000000"/>
                </a:solidFill>
                <a:latin typeface="+mj-lt"/>
                <a:ea typeface="The Seasons"/>
                <a:cs typeface="The Seasons"/>
                <a:sym typeface="The Seasons"/>
              </a:rPr>
              <a:t> Μίλτος Κουντουράς (1889-1940)</a:t>
            </a:r>
          </a:p>
          <a:p>
            <a:pPr algn="l">
              <a:lnSpc>
                <a:spcPts val="5297"/>
              </a:lnSpc>
              <a:spcBef>
                <a:spcPct val="0"/>
              </a:spcBef>
            </a:pPr>
            <a:r>
              <a:rPr lang="en-US" sz="3600" b="1" dirty="0">
                <a:solidFill>
                  <a:srgbClr val="000000"/>
                </a:solidFill>
                <a:latin typeface="+mj-lt"/>
                <a:ea typeface="The Seasons Bold"/>
                <a:cs typeface="The Seasons Bold"/>
                <a:sym typeface="The Seasons Bold"/>
              </a:rPr>
              <a:t>5η Διδακτική Ενότητα:</a:t>
            </a:r>
            <a:r>
              <a:rPr lang="en-US" sz="3600" dirty="0">
                <a:solidFill>
                  <a:srgbClr val="000000"/>
                </a:solidFill>
                <a:latin typeface="+mj-lt"/>
                <a:ea typeface="The Seasons"/>
                <a:cs typeface="The Seasons"/>
                <a:sym typeface="The Seasons"/>
              </a:rPr>
              <a:t> Διδασκαλείο Θηλέων Θεσσαλονίκης (1927-1930)</a:t>
            </a:r>
          </a:p>
        </p:txBody>
      </p:sp>
      <p:sp>
        <p:nvSpPr>
          <p:cNvPr id="7" name="TextBox 7"/>
          <p:cNvSpPr txBox="1"/>
          <p:nvPr/>
        </p:nvSpPr>
        <p:spPr>
          <a:xfrm>
            <a:off x="287778" y="201381"/>
            <a:ext cx="6419136" cy="1010286"/>
          </a:xfrm>
          <a:prstGeom prst="rect">
            <a:avLst/>
          </a:prstGeom>
        </p:spPr>
        <p:txBody>
          <a:bodyPr lIns="0" tIns="0" rIns="0" bIns="0" rtlCol="0" anchor="t">
            <a:spAutoFit/>
          </a:bodyPr>
          <a:lstStyle/>
          <a:p>
            <a:pPr algn="ctr">
              <a:lnSpc>
                <a:spcPts val="7839"/>
              </a:lnSpc>
              <a:spcBef>
                <a:spcPct val="0"/>
              </a:spcBef>
            </a:pPr>
            <a:r>
              <a:rPr lang="en-US" sz="5599" dirty="0">
                <a:solidFill>
                  <a:srgbClr val="000000"/>
                </a:solidFill>
                <a:latin typeface="AC Fat Italics"/>
                <a:ea typeface="AC Fat Italics"/>
                <a:cs typeface="AC Fat Italics"/>
                <a:sym typeface="AC Fat Italics"/>
              </a:rPr>
              <a:t>Eκπαιδευτικό υλικό 4/5</a:t>
            </a:r>
          </a:p>
        </p:txBody>
      </p:sp>
      <p:sp>
        <p:nvSpPr>
          <p:cNvPr id="8" name="TextBox 8"/>
          <p:cNvSpPr txBox="1"/>
          <p:nvPr/>
        </p:nvSpPr>
        <p:spPr>
          <a:xfrm>
            <a:off x="2356338" y="2416067"/>
            <a:ext cx="11893062" cy="592470"/>
          </a:xfrm>
          <a:prstGeom prst="rect">
            <a:avLst/>
          </a:prstGeom>
        </p:spPr>
        <p:txBody>
          <a:bodyPr wrap="square" lIns="0" tIns="0" rIns="0" bIns="0" rtlCol="0" anchor="t">
            <a:spAutoFit/>
          </a:bodyPr>
          <a:lstStyle/>
          <a:p>
            <a:pPr algn="ctr">
              <a:lnSpc>
                <a:spcPts val="4759"/>
              </a:lnSpc>
              <a:spcBef>
                <a:spcPct val="0"/>
              </a:spcBef>
            </a:pPr>
            <a:r>
              <a:rPr lang="en-US" sz="3399" dirty="0">
                <a:solidFill>
                  <a:srgbClr val="000000"/>
                </a:solidFill>
                <a:latin typeface="+mj-lt"/>
                <a:ea typeface="The Seasons"/>
                <a:cs typeface="The Seasons"/>
                <a:sym typeface="The Seasons"/>
              </a:rPr>
              <a:t>Το μάθημα αποτελείται από </a:t>
            </a:r>
            <a:r>
              <a:rPr lang="en-US" sz="3399" b="1" dirty="0">
                <a:solidFill>
                  <a:srgbClr val="000000"/>
                </a:solidFill>
                <a:latin typeface="+mj-lt"/>
                <a:ea typeface="The Seasons Bold"/>
                <a:cs typeface="The Seasons Bold"/>
                <a:sym typeface="The Seasons Bold"/>
              </a:rPr>
              <a:t>έξι</a:t>
            </a:r>
            <a:r>
              <a:rPr lang="en-US" sz="3399" dirty="0">
                <a:solidFill>
                  <a:srgbClr val="000000"/>
                </a:solidFill>
                <a:latin typeface="+mj-lt"/>
                <a:ea typeface="The Seasons"/>
                <a:cs typeface="The Seasons"/>
                <a:sym typeface="The Seasons"/>
              </a:rPr>
              <a:t> Διδακτικές Ενότητες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00901" y="1837768"/>
            <a:ext cx="5009413" cy="5581917"/>
          </a:xfrm>
          <a:custGeom>
            <a:avLst/>
            <a:gdLst/>
            <a:ahLst/>
            <a:cxnLst/>
            <a:rect l="l" t="t" r="r" b="b"/>
            <a:pathLst>
              <a:path w="5009413" h="5581917">
                <a:moveTo>
                  <a:pt x="0" y="0"/>
                </a:moveTo>
                <a:lnTo>
                  <a:pt x="5009413" y="0"/>
                </a:lnTo>
                <a:lnTo>
                  <a:pt x="5009413" y="5581918"/>
                </a:lnTo>
                <a:lnTo>
                  <a:pt x="0" y="5581918"/>
                </a:lnTo>
                <a:lnTo>
                  <a:pt x="0" y="0"/>
                </a:lnTo>
                <a:close/>
              </a:path>
            </a:pathLst>
          </a:custGeom>
          <a:blipFill>
            <a:blip r:embed="rId2"/>
            <a:stretch>
              <a:fillRect/>
            </a:stretch>
          </a:blipFill>
        </p:spPr>
      </p:sp>
      <p:sp>
        <p:nvSpPr>
          <p:cNvPr id="3" name="TextBox 3"/>
          <p:cNvSpPr txBox="1"/>
          <p:nvPr/>
        </p:nvSpPr>
        <p:spPr>
          <a:xfrm>
            <a:off x="800827" y="7481333"/>
            <a:ext cx="17487173" cy="710323"/>
          </a:xfrm>
          <a:prstGeom prst="rect">
            <a:avLst/>
          </a:prstGeom>
        </p:spPr>
        <p:txBody>
          <a:bodyPr lIns="0" tIns="0" rIns="0" bIns="0" rtlCol="0" anchor="t">
            <a:spAutoFit/>
          </a:bodyPr>
          <a:lstStyle/>
          <a:p>
            <a:pPr algn="l">
              <a:lnSpc>
                <a:spcPts val="6439"/>
              </a:lnSpc>
            </a:pPr>
            <a:r>
              <a:rPr lang="en-US" sz="2800" u="sng" dirty="0">
                <a:solidFill>
                  <a:srgbClr val="000000"/>
                </a:solidFill>
                <a:ea typeface="Arimo"/>
                <a:cs typeface="Arimo"/>
                <a:sym typeface="Arimo"/>
                <a:hlinkClick r:id="rId3" tooltip="http://chamilo.datacenter.uoc.gr/metchamilo/courses/EGXEIRHMATAPRAKTIKHSEFARMOGHSTHSNEAS/index.php"/>
              </a:rPr>
              <a:t>http://chamilo.datacenter.uoc.gr/metchamilo/courses/EGXEIRHMATAPRAKTIKHSEFARMOGHSTHSNEAS/index.php</a:t>
            </a:r>
          </a:p>
        </p:txBody>
      </p:sp>
      <p:sp>
        <p:nvSpPr>
          <p:cNvPr id="4" name="TextBox 4"/>
          <p:cNvSpPr txBox="1"/>
          <p:nvPr/>
        </p:nvSpPr>
        <p:spPr>
          <a:xfrm>
            <a:off x="227873" y="260290"/>
            <a:ext cx="10695964" cy="1010286"/>
          </a:xfrm>
          <a:prstGeom prst="rect">
            <a:avLst/>
          </a:prstGeom>
        </p:spPr>
        <p:txBody>
          <a:bodyPr lIns="0" tIns="0" rIns="0" bIns="0" rtlCol="0" anchor="t">
            <a:spAutoFit/>
          </a:bodyPr>
          <a:lstStyle/>
          <a:p>
            <a:pPr algn="just">
              <a:lnSpc>
                <a:spcPts val="7839"/>
              </a:lnSpc>
              <a:spcBef>
                <a:spcPct val="0"/>
              </a:spcBef>
            </a:pPr>
            <a:r>
              <a:rPr lang="en-US" sz="5599" dirty="0">
                <a:solidFill>
                  <a:srgbClr val="000000"/>
                </a:solidFill>
                <a:latin typeface="AC Fat Italics"/>
                <a:ea typeface="AC Fat Italics"/>
                <a:cs typeface="AC Fat Italics"/>
                <a:sym typeface="AC Fat Italics"/>
              </a:rPr>
              <a:t>Eκπαιδευτικό υλικό 5/5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60760" y="3307568"/>
            <a:ext cx="4580222" cy="2549084"/>
            <a:chOff x="0" y="0"/>
            <a:chExt cx="6106963" cy="3398779"/>
          </a:xfrm>
        </p:grpSpPr>
        <p:sp>
          <p:nvSpPr>
            <p:cNvPr id="3" name="Freeform 3"/>
            <p:cNvSpPr/>
            <p:nvPr/>
          </p:nvSpPr>
          <p:spPr>
            <a:xfrm>
              <a:off x="0" y="0"/>
              <a:ext cx="5644638" cy="3398779"/>
            </a:xfrm>
            <a:custGeom>
              <a:avLst/>
              <a:gdLst/>
              <a:ahLst/>
              <a:cxnLst/>
              <a:rect l="l" t="t" r="r" b="b"/>
              <a:pathLst>
                <a:path w="5644638" h="3398779">
                  <a:moveTo>
                    <a:pt x="0" y="0"/>
                  </a:moveTo>
                  <a:lnTo>
                    <a:pt x="5644638" y="0"/>
                  </a:lnTo>
                  <a:lnTo>
                    <a:pt x="5644638" y="3398779"/>
                  </a:lnTo>
                  <a:lnTo>
                    <a:pt x="0" y="3398779"/>
                  </a:lnTo>
                  <a:lnTo>
                    <a:pt x="0" y="0"/>
                  </a:lnTo>
                  <a:close/>
                </a:path>
              </a:pathLst>
            </a:custGeom>
            <a:blipFill>
              <a:blip r:embed="rId2">
                <a:extLst>
                  <a:ext uri="{96DAC541-7B7A-43D3-8B79-37D633B846F1}">
                    <asvg:svgBlip xmlns:asvg="http://schemas.microsoft.com/office/drawing/2016/SVG/main" r:embed="rId3"/>
                  </a:ext>
                </a:extLst>
              </a:blip>
              <a:stretch>
                <a:fillRect t="-7586" b="-7586"/>
              </a:stretch>
            </a:blipFill>
          </p:spPr>
        </p:sp>
        <p:sp>
          <p:nvSpPr>
            <p:cNvPr id="4" name="TextBox 4"/>
            <p:cNvSpPr txBox="1"/>
            <p:nvPr/>
          </p:nvSpPr>
          <p:spPr>
            <a:xfrm>
              <a:off x="524223" y="438047"/>
              <a:ext cx="4828618" cy="561095"/>
            </a:xfrm>
            <a:prstGeom prst="rect">
              <a:avLst/>
            </a:prstGeom>
          </p:spPr>
          <p:txBody>
            <a:bodyPr lIns="0" tIns="0" rIns="0" bIns="0" rtlCol="0" anchor="t">
              <a:spAutoFit/>
            </a:bodyPr>
            <a:lstStyle/>
            <a:p>
              <a:pPr algn="l">
                <a:lnSpc>
                  <a:spcPts val="3481"/>
                </a:lnSpc>
              </a:pPr>
              <a:r>
                <a:rPr lang="en-US" sz="2600" b="1" dirty="0">
                  <a:solidFill>
                    <a:srgbClr val="000000"/>
                  </a:solidFill>
                  <a:latin typeface="+mj-lt"/>
                  <a:ea typeface="Noto Serif Display Bold"/>
                  <a:cs typeface="Noto Serif Display Bold"/>
                  <a:sym typeface="Noto Serif Display Bold"/>
                </a:rPr>
                <a:t>Χρονική περίοδος</a:t>
              </a:r>
            </a:p>
          </p:txBody>
        </p:sp>
        <p:sp>
          <p:nvSpPr>
            <p:cNvPr id="5" name="TextBox 5"/>
            <p:cNvSpPr txBox="1"/>
            <p:nvPr/>
          </p:nvSpPr>
          <p:spPr>
            <a:xfrm>
              <a:off x="524223" y="1219935"/>
              <a:ext cx="5582740" cy="1258807"/>
            </a:xfrm>
            <a:prstGeom prst="rect">
              <a:avLst/>
            </a:prstGeom>
          </p:spPr>
          <p:txBody>
            <a:bodyPr lIns="0" tIns="0" rIns="0" bIns="0" rtlCol="0" anchor="t">
              <a:spAutoFit/>
            </a:bodyPr>
            <a:lstStyle/>
            <a:p>
              <a:pPr algn="l">
                <a:lnSpc>
                  <a:spcPts val="3776"/>
                </a:lnSpc>
              </a:pPr>
              <a:r>
                <a:rPr lang="en-US" sz="2600" dirty="0">
                  <a:solidFill>
                    <a:srgbClr val="000000"/>
                  </a:solidFill>
                  <a:latin typeface="+mj-lt"/>
                  <a:ea typeface="Noto Serif Display"/>
                  <a:cs typeface="Noto Serif Display"/>
                  <a:sym typeface="Noto Serif Display"/>
                </a:rPr>
                <a:t>24 Σεπτεμβρίου έως 10 Οκτωβρίου 2024</a:t>
              </a:r>
            </a:p>
          </p:txBody>
        </p:sp>
      </p:grpSp>
      <p:grpSp>
        <p:nvGrpSpPr>
          <p:cNvPr id="6" name="Group 6"/>
          <p:cNvGrpSpPr/>
          <p:nvPr/>
        </p:nvGrpSpPr>
        <p:grpSpPr>
          <a:xfrm>
            <a:off x="247889" y="3266010"/>
            <a:ext cx="4469170" cy="2632199"/>
            <a:chOff x="0" y="0"/>
            <a:chExt cx="5958893" cy="3509599"/>
          </a:xfrm>
        </p:grpSpPr>
        <p:sp>
          <p:nvSpPr>
            <p:cNvPr id="7" name="Freeform 7"/>
            <p:cNvSpPr/>
            <p:nvPr/>
          </p:nvSpPr>
          <p:spPr>
            <a:xfrm>
              <a:off x="0" y="0"/>
              <a:ext cx="5828686" cy="3509599"/>
            </a:xfrm>
            <a:custGeom>
              <a:avLst/>
              <a:gdLst/>
              <a:ahLst/>
              <a:cxnLst/>
              <a:rect l="l" t="t" r="r" b="b"/>
              <a:pathLst>
                <a:path w="5828686" h="3509599">
                  <a:moveTo>
                    <a:pt x="0" y="0"/>
                  </a:moveTo>
                  <a:lnTo>
                    <a:pt x="5828686" y="0"/>
                  </a:lnTo>
                  <a:lnTo>
                    <a:pt x="5828686" y="3509599"/>
                  </a:lnTo>
                  <a:lnTo>
                    <a:pt x="0" y="3509599"/>
                  </a:lnTo>
                  <a:lnTo>
                    <a:pt x="0" y="0"/>
                  </a:lnTo>
                  <a:close/>
                </a:path>
              </a:pathLst>
            </a:custGeom>
            <a:blipFill>
              <a:blip r:embed="rId4">
                <a:extLst>
                  <a:ext uri="{96DAC541-7B7A-43D3-8B79-37D633B846F1}">
                    <asvg:svgBlip xmlns:asvg="http://schemas.microsoft.com/office/drawing/2016/SVG/main" r:embed="rId5"/>
                  </a:ext>
                </a:extLst>
              </a:blip>
              <a:stretch>
                <a:fillRect t="-7586" b="-7586"/>
              </a:stretch>
            </a:blipFill>
          </p:spPr>
        </p:sp>
        <p:sp>
          <p:nvSpPr>
            <p:cNvPr id="8" name="TextBox 8"/>
            <p:cNvSpPr txBox="1"/>
            <p:nvPr/>
          </p:nvSpPr>
          <p:spPr>
            <a:xfrm>
              <a:off x="411977" y="425467"/>
              <a:ext cx="4797633" cy="593411"/>
            </a:xfrm>
            <a:prstGeom prst="rect">
              <a:avLst/>
            </a:prstGeom>
          </p:spPr>
          <p:txBody>
            <a:bodyPr lIns="0" tIns="0" rIns="0" bIns="0" rtlCol="0" anchor="t">
              <a:spAutoFit/>
            </a:bodyPr>
            <a:lstStyle/>
            <a:p>
              <a:pPr algn="l">
                <a:lnSpc>
                  <a:spcPts val="3688"/>
                </a:lnSpc>
              </a:pPr>
              <a:r>
                <a:rPr lang="en-US" sz="2600" b="1" dirty="0">
                  <a:solidFill>
                    <a:srgbClr val="000000"/>
                  </a:solidFill>
                  <a:latin typeface="+mj-lt"/>
                  <a:ea typeface="Noto Serif Display Bold"/>
                  <a:cs typeface="Noto Serif Display Bold"/>
                  <a:sym typeface="Noto Serif Display Bold"/>
                </a:rPr>
                <a:t>Είδος έρευνας</a:t>
              </a:r>
            </a:p>
          </p:txBody>
        </p:sp>
        <p:sp>
          <p:nvSpPr>
            <p:cNvPr id="9" name="TextBox 9"/>
            <p:cNvSpPr txBox="1"/>
            <p:nvPr/>
          </p:nvSpPr>
          <p:spPr>
            <a:xfrm>
              <a:off x="411977" y="1221265"/>
              <a:ext cx="5546916" cy="630259"/>
            </a:xfrm>
            <a:prstGeom prst="rect">
              <a:avLst/>
            </a:prstGeom>
          </p:spPr>
          <p:txBody>
            <a:bodyPr lIns="0" tIns="0" rIns="0" bIns="0" rtlCol="0" anchor="t">
              <a:spAutoFit/>
            </a:bodyPr>
            <a:lstStyle/>
            <a:p>
              <a:pPr algn="l">
                <a:lnSpc>
                  <a:spcPts val="3996"/>
                </a:lnSpc>
              </a:pPr>
              <a:r>
                <a:rPr lang="en-US" sz="2600" dirty="0">
                  <a:solidFill>
                    <a:srgbClr val="000000"/>
                  </a:solidFill>
                  <a:latin typeface="+mj-lt"/>
                  <a:ea typeface="Noto Serif Display"/>
                  <a:cs typeface="Noto Serif Display"/>
                  <a:sym typeface="Noto Serif Display"/>
                </a:rPr>
                <a:t>Αποτίμηση Ε.Υ. από ειδικούς</a:t>
              </a:r>
            </a:p>
          </p:txBody>
        </p:sp>
      </p:grpSp>
      <p:grpSp>
        <p:nvGrpSpPr>
          <p:cNvPr id="10" name="Group 10"/>
          <p:cNvGrpSpPr/>
          <p:nvPr/>
        </p:nvGrpSpPr>
        <p:grpSpPr>
          <a:xfrm>
            <a:off x="6151235" y="7297507"/>
            <a:ext cx="4805022" cy="2328744"/>
            <a:chOff x="0" y="0"/>
            <a:chExt cx="6406696" cy="3104992"/>
          </a:xfrm>
        </p:grpSpPr>
        <p:sp>
          <p:nvSpPr>
            <p:cNvPr id="11" name="Freeform 11"/>
            <p:cNvSpPr/>
            <p:nvPr/>
          </p:nvSpPr>
          <p:spPr>
            <a:xfrm>
              <a:off x="0" y="0"/>
              <a:ext cx="6406696" cy="3104992"/>
            </a:xfrm>
            <a:custGeom>
              <a:avLst/>
              <a:gdLst/>
              <a:ahLst/>
              <a:cxnLst/>
              <a:rect l="l" t="t" r="r" b="b"/>
              <a:pathLst>
                <a:path w="6406696" h="3104992">
                  <a:moveTo>
                    <a:pt x="0" y="0"/>
                  </a:moveTo>
                  <a:lnTo>
                    <a:pt x="6406696" y="0"/>
                  </a:lnTo>
                  <a:lnTo>
                    <a:pt x="6406696" y="3104992"/>
                  </a:lnTo>
                  <a:lnTo>
                    <a:pt x="0" y="3104992"/>
                  </a:lnTo>
                  <a:lnTo>
                    <a:pt x="0" y="0"/>
                  </a:lnTo>
                  <a:close/>
                </a:path>
              </a:pathLst>
            </a:custGeom>
            <a:blipFill>
              <a:blip r:embed="rId6">
                <a:extLst>
                  <a:ext uri="{96DAC541-7B7A-43D3-8B79-37D633B846F1}">
                    <asvg:svgBlip xmlns:asvg="http://schemas.microsoft.com/office/drawing/2016/SVG/main" r:embed="rId7"/>
                  </a:ext>
                </a:extLst>
              </a:blip>
              <a:stretch>
                <a:fillRect t="-21544" b="-21544"/>
              </a:stretch>
            </a:blipFill>
          </p:spPr>
        </p:sp>
        <p:sp>
          <p:nvSpPr>
            <p:cNvPr id="12" name="TextBox 12"/>
            <p:cNvSpPr txBox="1"/>
            <p:nvPr/>
          </p:nvSpPr>
          <p:spPr>
            <a:xfrm>
              <a:off x="568256" y="450124"/>
              <a:ext cx="5234207" cy="626155"/>
            </a:xfrm>
            <a:prstGeom prst="rect">
              <a:avLst/>
            </a:prstGeom>
          </p:spPr>
          <p:txBody>
            <a:bodyPr lIns="0" tIns="0" rIns="0" bIns="0" rtlCol="0" anchor="t">
              <a:spAutoFit/>
            </a:bodyPr>
            <a:lstStyle/>
            <a:p>
              <a:pPr algn="just">
                <a:lnSpc>
                  <a:spcPts val="3909"/>
                </a:lnSpc>
              </a:pPr>
              <a:r>
                <a:rPr lang="en-US" sz="2600" b="1" dirty="0">
                  <a:solidFill>
                    <a:srgbClr val="000000"/>
                  </a:solidFill>
                  <a:latin typeface="+mj-lt"/>
                  <a:ea typeface="Noto Serif Display Bold"/>
                  <a:cs typeface="Noto Serif Display Bold"/>
                  <a:sym typeface="Noto Serif Display Bold"/>
                </a:rPr>
                <a:t>Μέθοδος έρευνας</a:t>
              </a:r>
            </a:p>
          </p:txBody>
        </p:sp>
        <p:sp>
          <p:nvSpPr>
            <p:cNvPr id="13" name="TextBox 13"/>
            <p:cNvSpPr txBox="1"/>
            <p:nvPr/>
          </p:nvSpPr>
          <p:spPr>
            <a:xfrm>
              <a:off x="238191" y="1282883"/>
              <a:ext cx="6051674" cy="655907"/>
            </a:xfrm>
            <a:prstGeom prst="rect">
              <a:avLst/>
            </a:prstGeom>
          </p:spPr>
          <p:txBody>
            <a:bodyPr lIns="0" tIns="0" rIns="0" bIns="0" rtlCol="0" anchor="t">
              <a:spAutoFit/>
            </a:bodyPr>
            <a:lstStyle/>
            <a:p>
              <a:pPr algn="l">
                <a:lnSpc>
                  <a:spcPts val="4235"/>
                </a:lnSpc>
              </a:pPr>
              <a:r>
                <a:rPr lang="en-US" sz="2600" dirty="0">
                  <a:solidFill>
                    <a:srgbClr val="000000"/>
                  </a:solidFill>
                  <a:latin typeface="+mj-lt"/>
                  <a:ea typeface="Noto Serif Display"/>
                  <a:cs typeface="Noto Serif Display"/>
                  <a:sym typeface="Noto Serif Display"/>
                </a:rPr>
                <a:t>Ποιοτική ανάλυση περιεχομένου</a:t>
              </a:r>
            </a:p>
          </p:txBody>
        </p:sp>
      </p:grpSp>
      <p:grpSp>
        <p:nvGrpSpPr>
          <p:cNvPr id="14" name="Group 14"/>
          <p:cNvGrpSpPr/>
          <p:nvPr/>
        </p:nvGrpSpPr>
        <p:grpSpPr>
          <a:xfrm>
            <a:off x="353374" y="6976099"/>
            <a:ext cx="5050771" cy="2899834"/>
            <a:chOff x="0" y="0"/>
            <a:chExt cx="6734360" cy="3866445"/>
          </a:xfrm>
        </p:grpSpPr>
        <p:sp>
          <p:nvSpPr>
            <p:cNvPr id="15" name="Freeform 15"/>
            <p:cNvSpPr/>
            <p:nvPr/>
          </p:nvSpPr>
          <p:spPr>
            <a:xfrm>
              <a:off x="0" y="0"/>
              <a:ext cx="6421330" cy="3866445"/>
            </a:xfrm>
            <a:custGeom>
              <a:avLst/>
              <a:gdLst/>
              <a:ahLst/>
              <a:cxnLst/>
              <a:rect l="l" t="t" r="r" b="b"/>
              <a:pathLst>
                <a:path w="6421330" h="3866445">
                  <a:moveTo>
                    <a:pt x="0" y="0"/>
                  </a:moveTo>
                  <a:lnTo>
                    <a:pt x="6421330" y="0"/>
                  </a:lnTo>
                  <a:lnTo>
                    <a:pt x="6421330" y="3866445"/>
                  </a:lnTo>
                  <a:lnTo>
                    <a:pt x="0" y="3866445"/>
                  </a:lnTo>
                  <a:lnTo>
                    <a:pt x="0" y="0"/>
                  </a:lnTo>
                  <a:close/>
                </a:path>
              </a:pathLst>
            </a:custGeom>
            <a:blipFill>
              <a:blip r:embed="rId8">
                <a:extLst>
                  <a:ext uri="{96DAC541-7B7A-43D3-8B79-37D633B846F1}">
                    <asvg:svgBlip xmlns:asvg="http://schemas.microsoft.com/office/drawing/2016/SVG/main" r:embed="rId9"/>
                  </a:ext>
                </a:extLst>
              </a:blip>
              <a:stretch>
                <a:fillRect t="-7586" b="-7586"/>
              </a:stretch>
            </a:blipFill>
          </p:spPr>
        </p:sp>
        <p:sp>
          <p:nvSpPr>
            <p:cNvPr id="16" name="TextBox 16"/>
            <p:cNvSpPr txBox="1"/>
            <p:nvPr/>
          </p:nvSpPr>
          <p:spPr>
            <a:xfrm>
              <a:off x="627733" y="428544"/>
              <a:ext cx="6106627" cy="580319"/>
            </a:xfrm>
            <a:prstGeom prst="rect">
              <a:avLst/>
            </a:prstGeom>
          </p:spPr>
          <p:txBody>
            <a:bodyPr lIns="0" tIns="0" rIns="0" bIns="0" rtlCol="0" anchor="t">
              <a:spAutoFit/>
            </a:bodyPr>
            <a:lstStyle/>
            <a:p>
              <a:pPr algn="l">
                <a:lnSpc>
                  <a:spcPts val="3605"/>
                </a:lnSpc>
              </a:pPr>
              <a:r>
                <a:rPr lang="en-US" sz="2600" b="1" dirty="0">
                  <a:solidFill>
                    <a:srgbClr val="000000"/>
                  </a:solidFill>
                  <a:latin typeface="+mj-lt"/>
                  <a:ea typeface="Noto Serif Display Bold"/>
                  <a:cs typeface="Noto Serif Display Bold"/>
                  <a:sym typeface="Noto Serif Display Bold"/>
                </a:rPr>
                <a:t>Μέσα συλλογής δεδομένων</a:t>
              </a:r>
            </a:p>
          </p:txBody>
        </p:sp>
        <p:sp>
          <p:nvSpPr>
            <p:cNvPr id="17" name="TextBox 17"/>
            <p:cNvSpPr txBox="1"/>
            <p:nvPr/>
          </p:nvSpPr>
          <p:spPr>
            <a:xfrm>
              <a:off x="295345" y="1540079"/>
              <a:ext cx="5968801" cy="1292919"/>
            </a:xfrm>
            <a:prstGeom prst="rect">
              <a:avLst/>
            </a:prstGeom>
          </p:spPr>
          <p:txBody>
            <a:bodyPr wrap="square" lIns="0" tIns="0" rIns="0" bIns="0" rtlCol="0" anchor="t">
              <a:spAutoFit/>
            </a:bodyPr>
            <a:lstStyle/>
            <a:p>
              <a:pPr algn="l">
                <a:lnSpc>
                  <a:spcPts val="3905"/>
                </a:lnSpc>
              </a:pPr>
              <a:r>
                <a:rPr lang="en-US" sz="2600" dirty="0">
                  <a:solidFill>
                    <a:srgbClr val="000000"/>
                  </a:solidFill>
                  <a:latin typeface="+mj-lt"/>
                  <a:ea typeface="Noto Serif Display"/>
                  <a:cs typeface="Noto Serif Display"/>
                  <a:sym typeface="Noto Serif Display"/>
                </a:rPr>
                <a:t>Ερωτηματολόγιο με ανοικτού και κλειστού τύπου ερωτήσεις</a:t>
              </a:r>
            </a:p>
          </p:txBody>
        </p:sp>
      </p:grpSp>
      <p:sp>
        <p:nvSpPr>
          <p:cNvPr id="18" name="Freeform 18"/>
          <p:cNvSpPr/>
          <p:nvPr/>
        </p:nvSpPr>
        <p:spPr>
          <a:xfrm>
            <a:off x="15770620" y="180340"/>
            <a:ext cx="1888692" cy="2095636"/>
          </a:xfrm>
          <a:custGeom>
            <a:avLst/>
            <a:gdLst/>
            <a:ahLst/>
            <a:cxnLst/>
            <a:rect l="l" t="t" r="r" b="b"/>
            <a:pathLst>
              <a:path w="1888692" h="2095636">
                <a:moveTo>
                  <a:pt x="0" y="0"/>
                </a:moveTo>
                <a:lnTo>
                  <a:pt x="1888692" y="0"/>
                </a:lnTo>
                <a:lnTo>
                  <a:pt x="1888692" y="2095636"/>
                </a:lnTo>
                <a:lnTo>
                  <a:pt x="0" y="2095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TextBox 19"/>
          <p:cNvSpPr txBox="1"/>
          <p:nvPr/>
        </p:nvSpPr>
        <p:spPr>
          <a:xfrm>
            <a:off x="270075" y="18415"/>
            <a:ext cx="4805022" cy="1010285"/>
          </a:xfrm>
          <a:prstGeom prst="rect">
            <a:avLst/>
          </a:prstGeom>
        </p:spPr>
        <p:txBody>
          <a:bodyPr wrap="square"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Μεθοδολογία 1/4</a:t>
            </a:r>
          </a:p>
        </p:txBody>
      </p:sp>
      <p:sp>
        <p:nvSpPr>
          <p:cNvPr id="20" name="TextBox 20"/>
          <p:cNvSpPr txBox="1"/>
          <p:nvPr/>
        </p:nvSpPr>
        <p:spPr>
          <a:xfrm>
            <a:off x="5421273" y="1151744"/>
            <a:ext cx="7445454" cy="688974"/>
          </a:xfrm>
          <a:prstGeom prst="rect">
            <a:avLst/>
          </a:prstGeom>
        </p:spPr>
        <p:txBody>
          <a:bodyPr lIns="0" tIns="0" rIns="0" bIns="0" rtlCol="0" anchor="t">
            <a:spAutoFit/>
          </a:bodyPr>
          <a:lstStyle/>
          <a:p>
            <a:pPr algn="ctr">
              <a:lnSpc>
                <a:spcPts val="5600"/>
              </a:lnSpc>
            </a:pPr>
            <a:r>
              <a:rPr lang="en-US" sz="4000" b="1" dirty="0">
                <a:solidFill>
                  <a:srgbClr val="000000"/>
                </a:solidFill>
                <a:latin typeface="+mj-lt"/>
                <a:ea typeface="DejaVu Serif Bold"/>
                <a:cs typeface="DejaVu Serif Bold"/>
                <a:sym typeface="DejaVu Serif Bold"/>
              </a:rPr>
              <a:t>Α’ Φάση: Έρευνα ειδικών</a:t>
            </a:r>
          </a:p>
        </p:txBody>
      </p:sp>
      <p:grpSp>
        <p:nvGrpSpPr>
          <p:cNvPr id="21" name="Group 21"/>
          <p:cNvGrpSpPr/>
          <p:nvPr/>
        </p:nvGrpSpPr>
        <p:grpSpPr>
          <a:xfrm>
            <a:off x="12833220" y="3451813"/>
            <a:ext cx="4487528" cy="2217733"/>
            <a:chOff x="0" y="-57149"/>
            <a:chExt cx="5983370" cy="2956977"/>
          </a:xfrm>
        </p:grpSpPr>
        <p:sp>
          <p:nvSpPr>
            <p:cNvPr id="22" name="Freeform 22"/>
            <p:cNvSpPr/>
            <p:nvPr/>
          </p:nvSpPr>
          <p:spPr>
            <a:xfrm>
              <a:off x="0" y="0"/>
              <a:ext cx="5983370" cy="2899828"/>
            </a:xfrm>
            <a:custGeom>
              <a:avLst/>
              <a:gdLst/>
              <a:ahLst/>
              <a:cxnLst/>
              <a:rect l="l" t="t" r="r" b="b"/>
              <a:pathLst>
                <a:path w="5983370" h="2899828">
                  <a:moveTo>
                    <a:pt x="0" y="0"/>
                  </a:moveTo>
                  <a:lnTo>
                    <a:pt x="5983370" y="0"/>
                  </a:lnTo>
                  <a:lnTo>
                    <a:pt x="5983370" y="2899828"/>
                  </a:lnTo>
                  <a:lnTo>
                    <a:pt x="0" y="2899828"/>
                  </a:lnTo>
                  <a:lnTo>
                    <a:pt x="0" y="0"/>
                  </a:lnTo>
                  <a:close/>
                </a:path>
              </a:pathLst>
            </a:custGeom>
            <a:blipFill>
              <a:blip r:embed="rId12">
                <a:extLst>
                  <a:ext uri="{96DAC541-7B7A-43D3-8B79-37D633B846F1}">
                    <asvg:svgBlip xmlns:asvg="http://schemas.microsoft.com/office/drawing/2016/SVG/main" r:embed="rId13"/>
                  </a:ext>
                </a:extLst>
              </a:blip>
              <a:stretch>
                <a:fillRect t="-21544" b="-21544"/>
              </a:stretch>
            </a:blipFill>
          </p:spPr>
        </p:sp>
        <p:sp>
          <p:nvSpPr>
            <p:cNvPr id="23" name="TextBox 23"/>
            <p:cNvSpPr txBox="1"/>
            <p:nvPr/>
          </p:nvSpPr>
          <p:spPr>
            <a:xfrm>
              <a:off x="510423" y="-57149"/>
              <a:ext cx="4455100" cy="609397"/>
            </a:xfrm>
            <a:prstGeom prst="rect">
              <a:avLst/>
            </a:prstGeom>
          </p:spPr>
          <p:txBody>
            <a:bodyPr lIns="0" tIns="0" rIns="0" bIns="0" rtlCol="0" anchor="t">
              <a:spAutoFit/>
            </a:bodyPr>
            <a:lstStyle/>
            <a:p>
              <a:pPr algn="just">
                <a:lnSpc>
                  <a:spcPts val="3786"/>
                </a:lnSpc>
              </a:pPr>
              <a:r>
                <a:rPr lang="en-US" sz="2600" b="1" dirty="0">
                  <a:solidFill>
                    <a:srgbClr val="000000"/>
                  </a:solidFill>
                  <a:latin typeface="+mj-lt"/>
                  <a:ea typeface="Noto Serif Display Bold"/>
                  <a:cs typeface="Noto Serif Display Bold"/>
                  <a:sym typeface="Noto Serif Display Bold"/>
                </a:rPr>
                <a:t>Δειγματοληψία</a:t>
              </a:r>
            </a:p>
          </p:txBody>
        </p:sp>
        <p:sp>
          <p:nvSpPr>
            <p:cNvPr id="24" name="TextBox 24"/>
            <p:cNvSpPr txBox="1"/>
            <p:nvPr/>
          </p:nvSpPr>
          <p:spPr>
            <a:xfrm>
              <a:off x="510423" y="743576"/>
              <a:ext cx="5150887" cy="1259148"/>
            </a:xfrm>
            <a:prstGeom prst="rect">
              <a:avLst/>
            </a:prstGeom>
          </p:spPr>
          <p:txBody>
            <a:bodyPr lIns="0" tIns="0" rIns="0" bIns="0" rtlCol="0" anchor="t">
              <a:spAutoFit/>
            </a:bodyPr>
            <a:lstStyle/>
            <a:p>
              <a:pPr>
                <a:lnSpc>
                  <a:spcPts val="3786"/>
                </a:lnSpc>
              </a:pPr>
              <a:r>
                <a:rPr lang="en-US" sz="2600" dirty="0">
                  <a:solidFill>
                    <a:srgbClr val="000000"/>
                  </a:solidFill>
                  <a:latin typeface="+mj-lt"/>
                  <a:ea typeface="Noto Serif Display"/>
                  <a:cs typeface="Noto Serif Display"/>
                  <a:sym typeface="Noto Serif Display"/>
                </a:rPr>
                <a:t>Σκόπιμη δειγματοληψία ειδικών - 3 συμμετέχουσες</a:t>
              </a:r>
            </a:p>
          </p:txBody>
        </p:sp>
      </p:grpSp>
      <p:grpSp>
        <p:nvGrpSpPr>
          <p:cNvPr id="25" name="Group 25"/>
          <p:cNvGrpSpPr/>
          <p:nvPr/>
        </p:nvGrpSpPr>
        <p:grpSpPr>
          <a:xfrm>
            <a:off x="12576111" y="7161475"/>
            <a:ext cx="6712397" cy="2852543"/>
            <a:chOff x="0" y="0"/>
            <a:chExt cx="8949863" cy="3803391"/>
          </a:xfrm>
        </p:grpSpPr>
        <p:sp>
          <p:nvSpPr>
            <p:cNvPr id="26" name="Freeform 26"/>
            <p:cNvSpPr/>
            <p:nvPr/>
          </p:nvSpPr>
          <p:spPr>
            <a:xfrm>
              <a:off x="0" y="0"/>
              <a:ext cx="7615852" cy="3803391"/>
            </a:xfrm>
            <a:custGeom>
              <a:avLst/>
              <a:gdLst/>
              <a:ahLst/>
              <a:cxnLst/>
              <a:rect l="l" t="t" r="r" b="b"/>
              <a:pathLst>
                <a:path w="7615852" h="3803391">
                  <a:moveTo>
                    <a:pt x="0" y="0"/>
                  </a:moveTo>
                  <a:lnTo>
                    <a:pt x="7615852" y="0"/>
                  </a:lnTo>
                  <a:lnTo>
                    <a:pt x="7615852" y="3803391"/>
                  </a:lnTo>
                  <a:lnTo>
                    <a:pt x="0" y="3803391"/>
                  </a:lnTo>
                  <a:lnTo>
                    <a:pt x="0" y="0"/>
                  </a:lnTo>
                  <a:close/>
                </a:path>
              </a:pathLst>
            </a:custGeom>
            <a:blipFill>
              <a:blip r:embed="rId14">
                <a:extLst>
                  <a:ext uri="{96DAC541-7B7A-43D3-8B79-37D633B846F1}">
                    <asvg:svgBlip xmlns:asvg="http://schemas.microsoft.com/office/drawing/2016/SVG/main" r:embed="rId15"/>
                  </a:ext>
                </a:extLst>
              </a:blip>
              <a:stretch>
                <a:fillRect t="-19430" b="-19430"/>
              </a:stretch>
            </a:blipFill>
          </p:spPr>
        </p:sp>
        <p:sp>
          <p:nvSpPr>
            <p:cNvPr id="27" name="TextBox 27"/>
            <p:cNvSpPr txBox="1"/>
            <p:nvPr/>
          </p:nvSpPr>
          <p:spPr>
            <a:xfrm>
              <a:off x="2087084" y="114476"/>
              <a:ext cx="6862779" cy="593325"/>
            </a:xfrm>
            <a:prstGeom prst="rect">
              <a:avLst/>
            </a:prstGeom>
          </p:spPr>
          <p:txBody>
            <a:bodyPr lIns="0" tIns="0" rIns="0" bIns="0" rtlCol="0" anchor="t">
              <a:spAutoFit/>
            </a:bodyPr>
            <a:lstStyle/>
            <a:p>
              <a:pPr algn="l">
                <a:lnSpc>
                  <a:spcPts val="3685"/>
                </a:lnSpc>
              </a:pPr>
              <a:r>
                <a:rPr lang="en-US" sz="2600" b="1" dirty="0">
                  <a:solidFill>
                    <a:srgbClr val="000000"/>
                  </a:solidFill>
                  <a:latin typeface="+mj-lt"/>
                  <a:ea typeface="Noto Serif Display Bold"/>
                  <a:cs typeface="Noto Serif Display Bold"/>
                  <a:sym typeface="Noto Serif Display Bold"/>
                </a:rPr>
                <a:t>Επεξεργασία</a:t>
              </a:r>
            </a:p>
          </p:txBody>
        </p:sp>
        <p:sp>
          <p:nvSpPr>
            <p:cNvPr id="28" name="TextBox 28"/>
            <p:cNvSpPr txBox="1"/>
            <p:nvPr/>
          </p:nvSpPr>
          <p:spPr>
            <a:xfrm>
              <a:off x="353671" y="1056623"/>
              <a:ext cx="6862779" cy="1166523"/>
            </a:xfrm>
            <a:prstGeom prst="rect">
              <a:avLst/>
            </a:prstGeom>
          </p:spPr>
          <p:txBody>
            <a:bodyPr wrap="square" lIns="0" tIns="0" rIns="0" bIns="0" rtlCol="0" anchor="t">
              <a:spAutoFit/>
            </a:bodyPr>
            <a:lstStyle/>
            <a:p>
              <a:pPr>
                <a:lnSpc>
                  <a:spcPts val="3535"/>
                </a:lnSpc>
              </a:pPr>
              <a:r>
                <a:rPr lang="en-US" sz="2600" dirty="0">
                  <a:solidFill>
                    <a:srgbClr val="000000"/>
                  </a:solidFill>
                  <a:latin typeface="+mj-lt"/>
                  <a:ea typeface="Noto Serif Display"/>
                  <a:cs typeface="Noto Serif Display"/>
                  <a:sym typeface="Noto Serif Display"/>
                </a:rPr>
                <a:t>Μονάδα ανάλυσης: ολόκληρη απάντηση </a:t>
              </a:r>
            </a:p>
          </p:txBody>
        </p:sp>
        <p:sp>
          <p:nvSpPr>
            <p:cNvPr id="29" name="TextBox 29"/>
            <p:cNvSpPr txBox="1"/>
            <p:nvPr/>
          </p:nvSpPr>
          <p:spPr>
            <a:xfrm>
              <a:off x="353670" y="2165996"/>
              <a:ext cx="6732277" cy="1166523"/>
            </a:xfrm>
            <a:prstGeom prst="rect">
              <a:avLst/>
            </a:prstGeom>
          </p:spPr>
          <p:txBody>
            <a:bodyPr lIns="0" tIns="0" rIns="0" bIns="0" rtlCol="0" anchor="t">
              <a:spAutoFit/>
            </a:bodyPr>
            <a:lstStyle/>
            <a:p>
              <a:pPr>
                <a:lnSpc>
                  <a:spcPts val="3535"/>
                </a:lnSpc>
              </a:pPr>
              <a:r>
                <a:rPr lang="en-US" sz="2600" dirty="0">
                  <a:solidFill>
                    <a:srgbClr val="000000"/>
                  </a:solidFill>
                  <a:latin typeface="+mj-lt"/>
                  <a:ea typeface="Noto Serif Display"/>
                  <a:cs typeface="Noto Serif Display"/>
                  <a:sym typeface="Noto Serif Display"/>
                </a:rPr>
                <a:t>10 ερευνητικοί άξονες και επιμέρους κατηγορίες ανάλυσης</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71516" y="180340"/>
            <a:ext cx="1575569" cy="1575569"/>
          </a:xfrm>
          <a:custGeom>
            <a:avLst/>
            <a:gdLst/>
            <a:ahLst/>
            <a:cxnLst/>
            <a:rect l="l" t="t" r="r" b="b"/>
            <a:pathLst>
              <a:path w="1575569" h="1575569">
                <a:moveTo>
                  <a:pt x="0" y="0"/>
                </a:moveTo>
                <a:lnTo>
                  <a:pt x="1575568" y="0"/>
                </a:lnTo>
                <a:lnTo>
                  <a:pt x="1575568" y="1575569"/>
                </a:lnTo>
                <a:lnTo>
                  <a:pt x="0" y="15755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36965" y="1677328"/>
            <a:ext cx="6976775" cy="3025140"/>
            <a:chOff x="0" y="-104775"/>
            <a:chExt cx="9302367" cy="4033521"/>
          </a:xfrm>
        </p:grpSpPr>
        <p:sp>
          <p:nvSpPr>
            <p:cNvPr id="4" name="Freeform 4"/>
            <p:cNvSpPr/>
            <p:nvPr/>
          </p:nvSpPr>
          <p:spPr>
            <a:xfrm>
              <a:off x="0" y="1138036"/>
              <a:ext cx="9302367" cy="2790710"/>
            </a:xfrm>
            <a:custGeom>
              <a:avLst/>
              <a:gdLst/>
              <a:ahLst/>
              <a:cxnLst/>
              <a:rect l="l" t="t" r="r" b="b"/>
              <a:pathLst>
                <a:path w="9302367" h="2790710">
                  <a:moveTo>
                    <a:pt x="0" y="0"/>
                  </a:moveTo>
                  <a:lnTo>
                    <a:pt x="9302367" y="0"/>
                  </a:lnTo>
                  <a:lnTo>
                    <a:pt x="9302367" y="2790710"/>
                  </a:lnTo>
                  <a:lnTo>
                    <a:pt x="0" y="2790710"/>
                  </a:lnTo>
                  <a:lnTo>
                    <a:pt x="0" y="0"/>
                  </a:lnTo>
                  <a:close/>
                </a:path>
              </a:pathLst>
            </a:custGeom>
            <a:blipFill>
              <a:blip r:embed="rId4"/>
              <a:stretch>
                <a:fillRect/>
              </a:stretch>
            </a:blipFill>
          </p:spPr>
        </p:sp>
        <p:sp>
          <p:nvSpPr>
            <p:cNvPr id="5" name="TextBox 5"/>
            <p:cNvSpPr txBox="1"/>
            <p:nvPr/>
          </p:nvSpPr>
          <p:spPr>
            <a:xfrm>
              <a:off x="3197156" y="-104775"/>
              <a:ext cx="2195036" cy="732851"/>
            </a:xfrm>
            <a:prstGeom prst="rect">
              <a:avLst/>
            </a:prstGeom>
          </p:spPr>
          <p:txBody>
            <a:bodyPr lIns="0" tIns="0" rIns="0" bIns="0" rtlCol="0" anchor="t">
              <a:spAutoFit/>
            </a:bodyPr>
            <a:lstStyle/>
            <a:p>
              <a:pPr algn="ctr">
                <a:lnSpc>
                  <a:spcPts val="4759"/>
                </a:lnSpc>
              </a:pPr>
              <a:r>
                <a:rPr lang="en-US" sz="2600" dirty="0">
                  <a:solidFill>
                    <a:srgbClr val="000000"/>
                  </a:solidFill>
                  <a:latin typeface="+mj-lt"/>
                  <a:ea typeface="The Seasons"/>
                  <a:cs typeface="The Seasons"/>
                  <a:sym typeface="The Seasons"/>
                </a:rPr>
                <a:t>Α) Φύλο</a:t>
              </a:r>
            </a:p>
          </p:txBody>
        </p:sp>
      </p:grpSp>
      <p:grpSp>
        <p:nvGrpSpPr>
          <p:cNvPr id="6" name="Group 6"/>
          <p:cNvGrpSpPr/>
          <p:nvPr/>
        </p:nvGrpSpPr>
        <p:grpSpPr>
          <a:xfrm>
            <a:off x="8443793" y="1677328"/>
            <a:ext cx="8815507" cy="3025139"/>
            <a:chOff x="0" y="-104775"/>
            <a:chExt cx="11754009" cy="4033520"/>
          </a:xfrm>
        </p:grpSpPr>
        <p:sp>
          <p:nvSpPr>
            <p:cNvPr id="7" name="Freeform 7"/>
            <p:cNvSpPr/>
            <p:nvPr/>
          </p:nvSpPr>
          <p:spPr>
            <a:xfrm>
              <a:off x="0" y="990243"/>
              <a:ext cx="11754009" cy="2938502"/>
            </a:xfrm>
            <a:custGeom>
              <a:avLst/>
              <a:gdLst/>
              <a:ahLst/>
              <a:cxnLst/>
              <a:rect l="l" t="t" r="r" b="b"/>
              <a:pathLst>
                <a:path w="11754009" h="2938502">
                  <a:moveTo>
                    <a:pt x="0" y="0"/>
                  </a:moveTo>
                  <a:lnTo>
                    <a:pt x="11754009" y="0"/>
                  </a:lnTo>
                  <a:lnTo>
                    <a:pt x="11754009" y="2938503"/>
                  </a:lnTo>
                  <a:lnTo>
                    <a:pt x="0" y="2938503"/>
                  </a:lnTo>
                  <a:lnTo>
                    <a:pt x="0" y="0"/>
                  </a:lnTo>
                  <a:close/>
                </a:path>
              </a:pathLst>
            </a:custGeom>
            <a:blipFill>
              <a:blip r:embed="rId5"/>
              <a:stretch>
                <a:fillRect/>
              </a:stretch>
            </a:blipFill>
          </p:spPr>
        </p:sp>
        <p:sp>
          <p:nvSpPr>
            <p:cNvPr id="8" name="TextBox 8"/>
            <p:cNvSpPr txBox="1"/>
            <p:nvPr/>
          </p:nvSpPr>
          <p:spPr>
            <a:xfrm>
              <a:off x="4109593" y="-104775"/>
              <a:ext cx="3224815" cy="732851"/>
            </a:xfrm>
            <a:prstGeom prst="rect">
              <a:avLst/>
            </a:prstGeom>
          </p:spPr>
          <p:txBody>
            <a:bodyPr wrap="square" lIns="0" tIns="0" rIns="0" bIns="0" rtlCol="0" anchor="t">
              <a:spAutoFit/>
            </a:bodyPr>
            <a:lstStyle/>
            <a:p>
              <a:pPr algn="ctr">
                <a:lnSpc>
                  <a:spcPts val="4759"/>
                </a:lnSpc>
              </a:pPr>
              <a:r>
                <a:rPr lang="en-US" sz="2600" dirty="0">
                  <a:solidFill>
                    <a:srgbClr val="000000"/>
                  </a:solidFill>
                  <a:latin typeface="+mj-lt"/>
                  <a:ea typeface="The Seasons"/>
                  <a:cs typeface="The Seasons"/>
                  <a:sym typeface="The Seasons"/>
                </a:rPr>
                <a:t>Β) Ηλικία</a:t>
              </a:r>
            </a:p>
          </p:txBody>
        </p:sp>
      </p:grpSp>
      <p:grpSp>
        <p:nvGrpSpPr>
          <p:cNvPr id="9" name="Group 9"/>
          <p:cNvGrpSpPr/>
          <p:nvPr/>
        </p:nvGrpSpPr>
        <p:grpSpPr>
          <a:xfrm>
            <a:off x="509382" y="5288385"/>
            <a:ext cx="6007334" cy="4347530"/>
            <a:chOff x="289231" y="-347644"/>
            <a:chExt cx="8009779" cy="5796706"/>
          </a:xfrm>
        </p:grpSpPr>
        <p:sp>
          <p:nvSpPr>
            <p:cNvPr id="10" name="Freeform 10"/>
            <p:cNvSpPr/>
            <p:nvPr/>
          </p:nvSpPr>
          <p:spPr>
            <a:xfrm>
              <a:off x="289231" y="694346"/>
              <a:ext cx="8009779" cy="4754716"/>
            </a:xfrm>
            <a:custGeom>
              <a:avLst/>
              <a:gdLst/>
              <a:ahLst/>
              <a:cxnLst/>
              <a:rect l="l" t="t" r="r" b="b"/>
              <a:pathLst>
                <a:path w="8009779" h="4754716">
                  <a:moveTo>
                    <a:pt x="0" y="0"/>
                  </a:moveTo>
                  <a:lnTo>
                    <a:pt x="8009779" y="0"/>
                  </a:lnTo>
                  <a:lnTo>
                    <a:pt x="8009779" y="4754716"/>
                  </a:lnTo>
                  <a:lnTo>
                    <a:pt x="0" y="4754716"/>
                  </a:lnTo>
                  <a:lnTo>
                    <a:pt x="0" y="0"/>
                  </a:lnTo>
                  <a:close/>
                </a:path>
              </a:pathLst>
            </a:custGeom>
            <a:blipFill>
              <a:blip r:embed="rId6"/>
              <a:stretch>
                <a:fillRect/>
              </a:stretch>
            </a:blipFill>
          </p:spPr>
        </p:sp>
        <p:sp>
          <p:nvSpPr>
            <p:cNvPr id="11" name="TextBox 11"/>
            <p:cNvSpPr txBox="1"/>
            <p:nvPr/>
          </p:nvSpPr>
          <p:spPr>
            <a:xfrm>
              <a:off x="981655" y="-347644"/>
              <a:ext cx="6619930" cy="732851"/>
            </a:xfrm>
            <a:prstGeom prst="rect">
              <a:avLst/>
            </a:prstGeom>
          </p:spPr>
          <p:txBody>
            <a:bodyPr lIns="0" tIns="0" rIns="0" bIns="0" rtlCol="0" anchor="t">
              <a:spAutoFit/>
            </a:bodyPr>
            <a:lstStyle/>
            <a:p>
              <a:pPr algn="ctr">
                <a:lnSpc>
                  <a:spcPts val="4759"/>
                </a:lnSpc>
              </a:pPr>
              <a:r>
                <a:rPr lang="en-US" sz="2600" dirty="0">
                  <a:solidFill>
                    <a:srgbClr val="000000"/>
                  </a:solidFill>
                  <a:latin typeface="+mj-lt"/>
                  <a:ea typeface="The Seasons"/>
                  <a:cs typeface="The Seasons"/>
                  <a:sym typeface="The Seasons"/>
                </a:rPr>
                <a:t>Γ) Έτη προϋπηρεσίας</a:t>
              </a:r>
            </a:p>
          </p:txBody>
        </p:sp>
      </p:grpSp>
      <p:sp>
        <p:nvSpPr>
          <p:cNvPr id="12" name="TextBox 12"/>
          <p:cNvSpPr txBox="1"/>
          <p:nvPr/>
        </p:nvSpPr>
        <p:spPr>
          <a:xfrm>
            <a:off x="265432" y="18415"/>
            <a:ext cx="5144768" cy="1010285"/>
          </a:xfrm>
          <a:prstGeom prst="rect">
            <a:avLst/>
          </a:prstGeom>
        </p:spPr>
        <p:txBody>
          <a:bodyPr wrap="square"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Μεθοδολογία 2/4</a:t>
            </a:r>
          </a:p>
        </p:txBody>
      </p:sp>
      <p:sp>
        <p:nvSpPr>
          <p:cNvPr id="13" name="TextBox 13"/>
          <p:cNvSpPr txBox="1"/>
          <p:nvPr/>
        </p:nvSpPr>
        <p:spPr>
          <a:xfrm>
            <a:off x="6358994" y="882399"/>
            <a:ext cx="5452006" cy="662169"/>
          </a:xfrm>
          <a:prstGeom prst="rect">
            <a:avLst/>
          </a:prstGeom>
        </p:spPr>
        <p:txBody>
          <a:bodyPr wrap="square" lIns="0" tIns="0" rIns="0" bIns="0" rtlCol="0" anchor="t">
            <a:spAutoFit/>
          </a:bodyPr>
          <a:lstStyle/>
          <a:p>
            <a:pPr algn="ctr">
              <a:lnSpc>
                <a:spcPts val="5600"/>
              </a:lnSpc>
            </a:pPr>
            <a:r>
              <a:rPr lang="en-US" sz="4000" b="1" dirty="0">
                <a:solidFill>
                  <a:srgbClr val="000000"/>
                </a:solidFill>
                <a:latin typeface="DejaVu Serif Bold"/>
                <a:ea typeface="DejaVu Serif Bold"/>
                <a:cs typeface="DejaVu Serif Bold"/>
                <a:sym typeface="DejaVu Serif Bold"/>
              </a:rPr>
              <a:t>Προφίλ ειδικών</a:t>
            </a:r>
          </a:p>
        </p:txBody>
      </p:sp>
      <p:grpSp>
        <p:nvGrpSpPr>
          <p:cNvPr id="14" name="Group 14"/>
          <p:cNvGrpSpPr/>
          <p:nvPr/>
        </p:nvGrpSpPr>
        <p:grpSpPr>
          <a:xfrm>
            <a:off x="8443793" y="5213680"/>
            <a:ext cx="8815507" cy="4880622"/>
            <a:chOff x="0" y="-104775"/>
            <a:chExt cx="11754009" cy="6507495"/>
          </a:xfrm>
        </p:grpSpPr>
        <p:sp>
          <p:nvSpPr>
            <p:cNvPr id="15" name="Freeform 15"/>
            <p:cNvSpPr/>
            <p:nvPr/>
          </p:nvSpPr>
          <p:spPr>
            <a:xfrm>
              <a:off x="0" y="926253"/>
              <a:ext cx="11559826" cy="5476467"/>
            </a:xfrm>
            <a:custGeom>
              <a:avLst/>
              <a:gdLst/>
              <a:ahLst/>
              <a:cxnLst/>
              <a:rect l="l" t="t" r="r" b="b"/>
              <a:pathLst>
                <a:path w="11559826" h="5476467">
                  <a:moveTo>
                    <a:pt x="0" y="0"/>
                  </a:moveTo>
                  <a:lnTo>
                    <a:pt x="11559826" y="0"/>
                  </a:lnTo>
                  <a:lnTo>
                    <a:pt x="11559826" y="5476468"/>
                  </a:lnTo>
                  <a:lnTo>
                    <a:pt x="0" y="5476468"/>
                  </a:lnTo>
                  <a:lnTo>
                    <a:pt x="0" y="0"/>
                  </a:lnTo>
                  <a:close/>
                </a:path>
              </a:pathLst>
            </a:custGeom>
            <a:blipFill>
              <a:blip r:embed="rId7"/>
              <a:stretch>
                <a:fillRect/>
              </a:stretch>
            </a:blipFill>
          </p:spPr>
        </p:sp>
        <p:sp>
          <p:nvSpPr>
            <p:cNvPr id="16" name="TextBox 16"/>
            <p:cNvSpPr txBox="1"/>
            <p:nvPr/>
          </p:nvSpPr>
          <p:spPr>
            <a:xfrm>
              <a:off x="0" y="-104775"/>
              <a:ext cx="11754009" cy="732851"/>
            </a:xfrm>
            <a:prstGeom prst="rect">
              <a:avLst/>
            </a:prstGeom>
          </p:spPr>
          <p:txBody>
            <a:bodyPr lIns="0" tIns="0" rIns="0" bIns="0" rtlCol="0" anchor="t">
              <a:spAutoFit/>
            </a:bodyPr>
            <a:lstStyle/>
            <a:p>
              <a:pPr algn="ctr">
                <a:lnSpc>
                  <a:spcPts val="4759"/>
                </a:lnSpc>
              </a:pPr>
              <a:r>
                <a:rPr lang="en-US" sz="2600" dirty="0">
                  <a:solidFill>
                    <a:srgbClr val="000000"/>
                  </a:solidFill>
                  <a:latin typeface="+mj-lt"/>
                  <a:ea typeface="The Seasons"/>
                  <a:cs typeface="The Seasons"/>
                  <a:sym typeface="The Seasons"/>
                </a:rPr>
                <a:t>Δ) Εξοικείωση με μεθοδολογία ΕξΑΕ και ΤΠΕ</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60760" y="3307568"/>
            <a:ext cx="4580222" cy="2549084"/>
            <a:chOff x="0" y="0"/>
            <a:chExt cx="6106963" cy="3398779"/>
          </a:xfrm>
        </p:grpSpPr>
        <p:sp>
          <p:nvSpPr>
            <p:cNvPr id="3" name="Freeform 3"/>
            <p:cNvSpPr/>
            <p:nvPr/>
          </p:nvSpPr>
          <p:spPr>
            <a:xfrm>
              <a:off x="0" y="0"/>
              <a:ext cx="5644638" cy="3398779"/>
            </a:xfrm>
            <a:custGeom>
              <a:avLst/>
              <a:gdLst/>
              <a:ahLst/>
              <a:cxnLst/>
              <a:rect l="l" t="t" r="r" b="b"/>
              <a:pathLst>
                <a:path w="5644638" h="3398779">
                  <a:moveTo>
                    <a:pt x="0" y="0"/>
                  </a:moveTo>
                  <a:lnTo>
                    <a:pt x="5644638" y="0"/>
                  </a:lnTo>
                  <a:lnTo>
                    <a:pt x="5644638" y="3398779"/>
                  </a:lnTo>
                  <a:lnTo>
                    <a:pt x="0" y="3398779"/>
                  </a:lnTo>
                  <a:lnTo>
                    <a:pt x="0" y="0"/>
                  </a:lnTo>
                  <a:close/>
                </a:path>
              </a:pathLst>
            </a:custGeom>
            <a:blipFill>
              <a:blip r:embed="rId2">
                <a:extLst>
                  <a:ext uri="{96DAC541-7B7A-43D3-8B79-37D633B846F1}">
                    <asvg:svgBlip xmlns:asvg="http://schemas.microsoft.com/office/drawing/2016/SVG/main" r:embed="rId3"/>
                  </a:ext>
                </a:extLst>
              </a:blip>
              <a:stretch>
                <a:fillRect t="-7586" b="-7586"/>
              </a:stretch>
            </a:blipFill>
          </p:spPr>
        </p:sp>
        <p:sp>
          <p:nvSpPr>
            <p:cNvPr id="4" name="TextBox 4"/>
            <p:cNvSpPr txBox="1"/>
            <p:nvPr/>
          </p:nvSpPr>
          <p:spPr>
            <a:xfrm>
              <a:off x="524223" y="438047"/>
              <a:ext cx="4828618" cy="561095"/>
            </a:xfrm>
            <a:prstGeom prst="rect">
              <a:avLst/>
            </a:prstGeom>
          </p:spPr>
          <p:txBody>
            <a:bodyPr lIns="0" tIns="0" rIns="0" bIns="0" rtlCol="0" anchor="t">
              <a:spAutoFit/>
            </a:bodyPr>
            <a:lstStyle/>
            <a:p>
              <a:pPr algn="l">
                <a:lnSpc>
                  <a:spcPts val="3481"/>
                </a:lnSpc>
              </a:pPr>
              <a:r>
                <a:rPr lang="en-US" sz="2600" b="1" dirty="0">
                  <a:solidFill>
                    <a:srgbClr val="000000"/>
                  </a:solidFill>
                  <a:latin typeface="+mj-lt"/>
                  <a:ea typeface="Noto Serif Display Bold"/>
                  <a:cs typeface="Noto Serif Display Bold"/>
                  <a:sym typeface="Noto Serif Display Bold"/>
                </a:rPr>
                <a:t>Χρονική περίοδος</a:t>
              </a:r>
            </a:p>
          </p:txBody>
        </p:sp>
        <p:sp>
          <p:nvSpPr>
            <p:cNvPr id="5" name="TextBox 5"/>
            <p:cNvSpPr txBox="1"/>
            <p:nvPr/>
          </p:nvSpPr>
          <p:spPr>
            <a:xfrm>
              <a:off x="524223" y="1219935"/>
              <a:ext cx="5582740" cy="1258807"/>
            </a:xfrm>
            <a:prstGeom prst="rect">
              <a:avLst/>
            </a:prstGeom>
          </p:spPr>
          <p:txBody>
            <a:bodyPr lIns="0" tIns="0" rIns="0" bIns="0" rtlCol="0" anchor="t">
              <a:spAutoFit/>
            </a:bodyPr>
            <a:lstStyle/>
            <a:p>
              <a:pPr algn="l">
                <a:lnSpc>
                  <a:spcPts val="3776"/>
                </a:lnSpc>
              </a:pPr>
              <a:r>
                <a:rPr lang="en-US" sz="2600" dirty="0">
                  <a:solidFill>
                    <a:srgbClr val="000000"/>
                  </a:solidFill>
                  <a:latin typeface="+mj-lt"/>
                  <a:ea typeface="Noto Serif Display"/>
                  <a:cs typeface="Noto Serif Display"/>
                  <a:sym typeface="Noto Serif Display"/>
                </a:rPr>
                <a:t>10 Οκτωβρίου έως 15 Οκτωβρίου 2024</a:t>
              </a:r>
            </a:p>
          </p:txBody>
        </p:sp>
      </p:grpSp>
      <p:grpSp>
        <p:nvGrpSpPr>
          <p:cNvPr id="6" name="Group 6"/>
          <p:cNvGrpSpPr/>
          <p:nvPr/>
        </p:nvGrpSpPr>
        <p:grpSpPr>
          <a:xfrm>
            <a:off x="247889" y="3266010"/>
            <a:ext cx="4469170" cy="2632199"/>
            <a:chOff x="0" y="0"/>
            <a:chExt cx="5958893" cy="3509599"/>
          </a:xfrm>
        </p:grpSpPr>
        <p:sp>
          <p:nvSpPr>
            <p:cNvPr id="7" name="Freeform 7"/>
            <p:cNvSpPr/>
            <p:nvPr/>
          </p:nvSpPr>
          <p:spPr>
            <a:xfrm>
              <a:off x="0" y="0"/>
              <a:ext cx="5828686" cy="3509599"/>
            </a:xfrm>
            <a:custGeom>
              <a:avLst/>
              <a:gdLst/>
              <a:ahLst/>
              <a:cxnLst/>
              <a:rect l="l" t="t" r="r" b="b"/>
              <a:pathLst>
                <a:path w="5828686" h="3509599">
                  <a:moveTo>
                    <a:pt x="0" y="0"/>
                  </a:moveTo>
                  <a:lnTo>
                    <a:pt x="5828686" y="0"/>
                  </a:lnTo>
                  <a:lnTo>
                    <a:pt x="5828686" y="3509599"/>
                  </a:lnTo>
                  <a:lnTo>
                    <a:pt x="0" y="3509599"/>
                  </a:lnTo>
                  <a:lnTo>
                    <a:pt x="0" y="0"/>
                  </a:lnTo>
                  <a:close/>
                </a:path>
              </a:pathLst>
            </a:custGeom>
            <a:blipFill>
              <a:blip r:embed="rId4">
                <a:extLst>
                  <a:ext uri="{96DAC541-7B7A-43D3-8B79-37D633B846F1}">
                    <asvg:svgBlip xmlns:asvg="http://schemas.microsoft.com/office/drawing/2016/SVG/main" r:embed="rId5"/>
                  </a:ext>
                </a:extLst>
              </a:blip>
              <a:stretch>
                <a:fillRect t="-7586" b="-7586"/>
              </a:stretch>
            </a:blipFill>
          </p:spPr>
        </p:sp>
        <p:sp>
          <p:nvSpPr>
            <p:cNvPr id="8" name="TextBox 8"/>
            <p:cNvSpPr txBox="1"/>
            <p:nvPr/>
          </p:nvSpPr>
          <p:spPr>
            <a:xfrm>
              <a:off x="411977" y="425467"/>
              <a:ext cx="4797633" cy="593411"/>
            </a:xfrm>
            <a:prstGeom prst="rect">
              <a:avLst/>
            </a:prstGeom>
          </p:spPr>
          <p:txBody>
            <a:bodyPr lIns="0" tIns="0" rIns="0" bIns="0" rtlCol="0" anchor="t">
              <a:spAutoFit/>
            </a:bodyPr>
            <a:lstStyle/>
            <a:p>
              <a:pPr algn="l">
                <a:lnSpc>
                  <a:spcPts val="3688"/>
                </a:lnSpc>
              </a:pPr>
              <a:r>
                <a:rPr lang="en-US" sz="2600" b="1" dirty="0">
                  <a:solidFill>
                    <a:srgbClr val="000000"/>
                  </a:solidFill>
                  <a:latin typeface="+mj-lt"/>
                  <a:ea typeface="Noto Serif Display Bold"/>
                  <a:cs typeface="Noto Serif Display Bold"/>
                  <a:sym typeface="Noto Serif Display Bold"/>
                </a:rPr>
                <a:t>Είδος έρευνας</a:t>
              </a:r>
            </a:p>
          </p:txBody>
        </p:sp>
        <p:sp>
          <p:nvSpPr>
            <p:cNvPr id="9" name="TextBox 9"/>
            <p:cNvSpPr txBox="1"/>
            <p:nvPr/>
          </p:nvSpPr>
          <p:spPr>
            <a:xfrm>
              <a:off x="411977" y="1221265"/>
              <a:ext cx="5546916" cy="1325748"/>
            </a:xfrm>
            <a:prstGeom prst="rect">
              <a:avLst/>
            </a:prstGeom>
          </p:spPr>
          <p:txBody>
            <a:bodyPr lIns="0" tIns="0" rIns="0" bIns="0" rtlCol="0" anchor="t">
              <a:spAutoFit/>
            </a:bodyPr>
            <a:lstStyle/>
            <a:p>
              <a:pPr algn="l">
                <a:lnSpc>
                  <a:spcPts val="3996"/>
                </a:lnSpc>
              </a:pPr>
              <a:r>
                <a:rPr lang="en-US" sz="2600" dirty="0">
                  <a:solidFill>
                    <a:srgbClr val="000000"/>
                  </a:solidFill>
                  <a:latin typeface="+mj-lt"/>
                  <a:ea typeface="Noto Serif Display"/>
                  <a:cs typeface="Noto Serif Display"/>
                  <a:sym typeface="Noto Serif Display"/>
                </a:rPr>
                <a:t>Αποτίμηση Ε.Υ. από ενήλικες εκπαιδευομένους</a:t>
              </a:r>
            </a:p>
          </p:txBody>
        </p:sp>
      </p:grpSp>
      <p:grpSp>
        <p:nvGrpSpPr>
          <p:cNvPr id="10" name="Group 10"/>
          <p:cNvGrpSpPr/>
          <p:nvPr/>
        </p:nvGrpSpPr>
        <p:grpSpPr>
          <a:xfrm>
            <a:off x="6544943" y="7205266"/>
            <a:ext cx="4805022" cy="2328744"/>
            <a:chOff x="0" y="0"/>
            <a:chExt cx="6406696" cy="3104992"/>
          </a:xfrm>
        </p:grpSpPr>
        <p:sp>
          <p:nvSpPr>
            <p:cNvPr id="11" name="Freeform 11"/>
            <p:cNvSpPr/>
            <p:nvPr/>
          </p:nvSpPr>
          <p:spPr>
            <a:xfrm>
              <a:off x="0" y="0"/>
              <a:ext cx="6406696" cy="3104992"/>
            </a:xfrm>
            <a:custGeom>
              <a:avLst/>
              <a:gdLst/>
              <a:ahLst/>
              <a:cxnLst/>
              <a:rect l="l" t="t" r="r" b="b"/>
              <a:pathLst>
                <a:path w="6406696" h="3104992">
                  <a:moveTo>
                    <a:pt x="0" y="0"/>
                  </a:moveTo>
                  <a:lnTo>
                    <a:pt x="6406696" y="0"/>
                  </a:lnTo>
                  <a:lnTo>
                    <a:pt x="6406696" y="3104992"/>
                  </a:lnTo>
                  <a:lnTo>
                    <a:pt x="0" y="3104992"/>
                  </a:lnTo>
                  <a:lnTo>
                    <a:pt x="0" y="0"/>
                  </a:lnTo>
                  <a:close/>
                </a:path>
              </a:pathLst>
            </a:custGeom>
            <a:blipFill>
              <a:blip r:embed="rId6">
                <a:extLst>
                  <a:ext uri="{96DAC541-7B7A-43D3-8B79-37D633B846F1}">
                    <asvg:svgBlip xmlns:asvg="http://schemas.microsoft.com/office/drawing/2016/SVG/main" r:embed="rId7"/>
                  </a:ext>
                </a:extLst>
              </a:blip>
              <a:stretch>
                <a:fillRect t="-21544" b="-21544"/>
              </a:stretch>
            </a:blipFill>
          </p:spPr>
        </p:sp>
        <p:sp>
          <p:nvSpPr>
            <p:cNvPr id="12" name="TextBox 12"/>
            <p:cNvSpPr txBox="1"/>
            <p:nvPr/>
          </p:nvSpPr>
          <p:spPr>
            <a:xfrm>
              <a:off x="568256" y="450124"/>
              <a:ext cx="5234207" cy="626155"/>
            </a:xfrm>
            <a:prstGeom prst="rect">
              <a:avLst/>
            </a:prstGeom>
          </p:spPr>
          <p:txBody>
            <a:bodyPr lIns="0" tIns="0" rIns="0" bIns="0" rtlCol="0" anchor="t">
              <a:spAutoFit/>
            </a:bodyPr>
            <a:lstStyle/>
            <a:p>
              <a:pPr algn="just">
                <a:lnSpc>
                  <a:spcPts val="3909"/>
                </a:lnSpc>
              </a:pPr>
              <a:r>
                <a:rPr lang="en-US" sz="2600" b="1" dirty="0">
                  <a:solidFill>
                    <a:srgbClr val="000000"/>
                  </a:solidFill>
                  <a:latin typeface="+mj-lt"/>
                  <a:ea typeface="Noto Serif Display Bold"/>
                  <a:cs typeface="Noto Serif Display Bold"/>
                  <a:sym typeface="Noto Serif Display Bold"/>
                </a:rPr>
                <a:t>Μέθοδος έρευνας</a:t>
              </a:r>
            </a:p>
          </p:txBody>
        </p:sp>
        <p:sp>
          <p:nvSpPr>
            <p:cNvPr id="13" name="TextBox 13"/>
            <p:cNvSpPr txBox="1"/>
            <p:nvPr/>
          </p:nvSpPr>
          <p:spPr>
            <a:xfrm>
              <a:off x="219024" y="1278453"/>
              <a:ext cx="6051674" cy="655907"/>
            </a:xfrm>
            <a:prstGeom prst="rect">
              <a:avLst/>
            </a:prstGeom>
          </p:spPr>
          <p:txBody>
            <a:bodyPr lIns="0" tIns="0" rIns="0" bIns="0" rtlCol="0" anchor="t">
              <a:spAutoFit/>
            </a:bodyPr>
            <a:lstStyle/>
            <a:p>
              <a:pPr algn="l">
                <a:lnSpc>
                  <a:spcPts val="4235"/>
                </a:lnSpc>
              </a:pPr>
              <a:r>
                <a:rPr lang="en-US" sz="2600" dirty="0">
                  <a:solidFill>
                    <a:srgbClr val="000000"/>
                  </a:solidFill>
                  <a:latin typeface="+mj-lt"/>
                  <a:ea typeface="Noto Serif Display"/>
                  <a:cs typeface="Noto Serif Display"/>
                  <a:sym typeface="Noto Serif Display"/>
                </a:rPr>
                <a:t>Ποιοτική ανάλυση περιεχομένου</a:t>
              </a:r>
            </a:p>
          </p:txBody>
        </p:sp>
      </p:grpSp>
      <p:grpSp>
        <p:nvGrpSpPr>
          <p:cNvPr id="14" name="Group 14"/>
          <p:cNvGrpSpPr/>
          <p:nvPr/>
        </p:nvGrpSpPr>
        <p:grpSpPr>
          <a:xfrm>
            <a:off x="397428" y="6919721"/>
            <a:ext cx="4965773" cy="2899834"/>
            <a:chOff x="0" y="0"/>
            <a:chExt cx="6621030" cy="3866445"/>
          </a:xfrm>
        </p:grpSpPr>
        <p:sp>
          <p:nvSpPr>
            <p:cNvPr id="15" name="Freeform 15"/>
            <p:cNvSpPr/>
            <p:nvPr/>
          </p:nvSpPr>
          <p:spPr>
            <a:xfrm>
              <a:off x="0" y="0"/>
              <a:ext cx="6421330" cy="3866445"/>
            </a:xfrm>
            <a:custGeom>
              <a:avLst/>
              <a:gdLst/>
              <a:ahLst/>
              <a:cxnLst/>
              <a:rect l="l" t="t" r="r" b="b"/>
              <a:pathLst>
                <a:path w="6421330" h="3866445">
                  <a:moveTo>
                    <a:pt x="0" y="0"/>
                  </a:moveTo>
                  <a:lnTo>
                    <a:pt x="6421330" y="0"/>
                  </a:lnTo>
                  <a:lnTo>
                    <a:pt x="6421330" y="3866445"/>
                  </a:lnTo>
                  <a:lnTo>
                    <a:pt x="0" y="3866445"/>
                  </a:lnTo>
                  <a:lnTo>
                    <a:pt x="0" y="0"/>
                  </a:lnTo>
                  <a:close/>
                </a:path>
              </a:pathLst>
            </a:custGeom>
            <a:blipFill>
              <a:blip r:embed="rId8">
                <a:extLst>
                  <a:ext uri="{96DAC541-7B7A-43D3-8B79-37D633B846F1}">
                    <asvg:svgBlip xmlns:asvg="http://schemas.microsoft.com/office/drawing/2016/SVG/main" r:embed="rId9"/>
                  </a:ext>
                </a:extLst>
              </a:blip>
              <a:stretch>
                <a:fillRect t="-7586" b="-7586"/>
              </a:stretch>
            </a:blipFill>
          </p:spPr>
        </p:sp>
        <p:sp>
          <p:nvSpPr>
            <p:cNvPr id="16" name="TextBox 16"/>
            <p:cNvSpPr txBox="1"/>
            <p:nvPr/>
          </p:nvSpPr>
          <p:spPr>
            <a:xfrm>
              <a:off x="514403" y="572933"/>
              <a:ext cx="6106627" cy="580319"/>
            </a:xfrm>
            <a:prstGeom prst="rect">
              <a:avLst/>
            </a:prstGeom>
          </p:spPr>
          <p:txBody>
            <a:bodyPr lIns="0" tIns="0" rIns="0" bIns="0" rtlCol="0" anchor="t">
              <a:spAutoFit/>
            </a:bodyPr>
            <a:lstStyle/>
            <a:p>
              <a:pPr algn="l">
                <a:lnSpc>
                  <a:spcPts val="3605"/>
                </a:lnSpc>
              </a:pPr>
              <a:r>
                <a:rPr lang="en-US" sz="2600" b="1" dirty="0">
                  <a:solidFill>
                    <a:srgbClr val="000000"/>
                  </a:solidFill>
                  <a:latin typeface="+mj-lt"/>
                  <a:ea typeface="Noto Serif Display Bold"/>
                  <a:cs typeface="Noto Serif Display Bold"/>
                  <a:sym typeface="Noto Serif Display Bold"/>
                </a:rPr>
                <a:t>Μέσα συλλογής δεδομένων</a:t>
              </a:r>
            </a:p>
          </p:txBody>
        </p:sp>
        <p:sp>
          <p:nvSpPr>
            <p:cNvPr id="17" name="TextBox 17"/>
            <p:cNvSpPr txBox="1"/>
            <p:nvPr/>
          </p:nvSpPr>
          <p:spPr>
            <a:xfrm>
              <a:off x="460512" y="1484267"/>
              <a:ext cx="5776291" cy="1284283"/>
            </a:xfrm>
            <a:prstGeom prst="rect">
              <a:avLst/>
            </a:prstGeom>
          </p:spPr>
          <p:txBody>
            <a:bodyPr wrap="square" lIns="0" tIns="0" rIns="0" bIns="0" rtlCol="0" anchor="t">
              <a:spAutoFit/>
            </a:bodyPr>
            <a:lstStyle/>
            <a:p>
              <a:pPr algn="l">
                <a:lnSpc>
                  <a:spcPts val="3905"/>
                </a:lnSpc>
              </a:pPr>
              <a:r>
                <a:rPr lang="en-US" sz="2600" dirty="0">
                  <a:solidFill>
                    <a:srgbClr val="000000"/>
                  </a:solidFill>
                  <a:latin typeface="+mj-lt"/>
                  <a:ea typeface="Noto Serif Display"/>
                  <a:cs typeface="Noto Serif Display"/>
                  <a:sym typeface="Noto Serif Display"/>
                </a:rPr>
                <a:t>Ερωτηματολόγιο με ανοικτού και κλειστού τύπου ερωτήσεις</a:t>
              </a:r>
            </a:p>
          </p:txBody>
        </p:sp>
      </p:grpSp>
      <p:sp>
        <p:nvSpPr>
          <p:cNvPr id="18" name="TextBox 18"/>
          <p:cNvSpPr txBox="1"/>
          <p:nvPr/>
        </p:nvSpPr>
        <p:spPr>
          <a:xfrm>
            <a:off x="234178" y="18415"/>
            <a:ext cx="5252222" cy="1010285"/>
          </a:xfrm>
          <a:prstGeom prst="rect">
            <a:avLst/>
          </a:prstGeom>
        </p:spPr>
        <p:txBody>
          <a:bodyPr wrap="square"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Μεθοδολογία 3/4</a:t>
            </a:r>
          </a:p>
        </p:txBody>
      </p:sp>
      <p:sp>
        <p:nvSpPr>
          <p:cNvPr id="19" name="TextBox 19"/>
          <p:cNvSpPr txBox="1"/>
          <p:nvPr/>
        </p:nvSpPr>
        <p:spPr>
          <a:xfrm>
            <a:off x="4717059" y="873331"/>
            <a:ext cx="9548855" cy="1354794"/>
          </a:xfrm>
          <a:prstGeom prst="rect">
            <a:avLst/>
          </a:prstGeom>
        </p:spPr>
        <p:txBody>
          <a:bodyPr wrap="square" lIns="0" tIns="0" rIns="0" bIns="0" rtlCol="0" anchor="t">
            <a:spAutoFit/>
          </a:bodyPr>
          <a:lstStyle/>
          <a:p>
            <a:pPr algn="ctr">
              <a:lnSpc>
                <a:spcPts val="5460"/>
              </a:lnSpc>
            </a:pPr>
            <a:r>
              <a:rPr lang="en-US" sz="3900" b="1" dirty="0">
                <a:solidFill>
                  <a:srgbClr val="000000"/>
                </a:solidFill>
                <a:latin typeface="DejaVu Serif Bold"/>
                <a:ea typeface="DejaVu Serif Bold"/>
                <a:cs typeface="DejaVu Serif Bold"/>
                <a:sym typeface="DejaVu Serif Bold"/>
              </a:rPr>
              <a:t>Β’ Φάση: Έρευνα ενηλίκων εκπαιδευομένων</a:t>
            </a:r>
          </a:p>
        </p:txBody>
      </p:sp>
      <p:grpSp>
        <p:nvGrpSpPr>
          <p:cNvPr id="20" name="Group 20"/>
          <p:cNvGrpSpPr/>
          <p:nvPr/>
        </p:nvGrpSpPr>
        <p:grpSpPr>
          <a:xfrm>
            <a:off x="12833220" y="3266010"/>
            <a:ext cx="4487528" cy="3124952"/>
            <a:chOff x="0" y="0"/>
            <a:chExt cx="5983370" cy="4166602"/>
          </a:xfrm>
        </p:grpSpPr>
        <p:sp>
          <p:nvSpPr>
            <p:cNvPr id="21" name="Freeform 21"/>
            <p:cNvSpPr/>
            <p:nvPr/>
          </p:nvSpPr>
          <p:spPr>
            <a:xfrm>
              <a:off x="0" y="0"/>
              <a:ext cx="5983370" cy="4166602"/>
            </a:xfrm>
            <a:custGeom>
              <a:avLst/>
              <a:gdLst/>
              <a:ahLst/>
              <a:cxnLst/>
              <a:rect l="l" t="t" r="r" b="b"/>
              <a:pathLst>
                <a:path w="5983370" h="4166602">
                  <a:moveTo>
                    <a:pt x="0" y="0"/>
                  </a:moveTo>
                  <a:lnTo>
                    <a:pt x="5983370" y="0"/>
                  </a:lnTo>
                  <a:lnTo>
                    <a:pt x="5983370" y="4166602"/>
                  </a:lnTo>
                  <a:lnTo>
                    <a:pt x="0" y="4166602"/>
                  </a:lnTo>
                  <a:lnTo>
                    <a:pt x="0" y="0"/>
                  </a:lnTo>
                  <a:close/>
                </a:path>
              </a:pathLst>
            </a:custGeom>
            <a:blipFill>
              <a:blip r:embed="rId10">
                <a:extLst>
                  <a:ext uri="{96DAC541-7B7A-43D3-8B79-37D633B846F1}">
                    <asvg:svgBlip xmlns:asvg="http://schemas.microsoft.com/office/drawing/2016/SVG/main" r:embed="rId11"/>
                  </a:ext>
                </a:extLst>
              </a:blip>
              <a:stretch>
                <a:fillRect l="-207" r="-207"/>
              </a:stretch>
            </a:blipFill>
          </p:spPr>
        </p:sp>
        <p:sp>
          <p:nvSpPr>
            <p:cNvPr id="22" name="TextBox 22"/>
            <p:cNvSpPr txBox="1"/>
            <p:nvPr/>
          </p:nvSpPr>
          <p:spPr>
            <a:xfrm>
              <a:off x="493347" y="362755"/>
              <a:ext cx="4455100" cy="609397"/>
            </a:xfrm>
            <a:prstGeom prst="rect">
              <a:avLst/>
            </a:prstGeom>
          </p:spPr>
          <p:txBody>
            <a:bodyPr lIns="0" tIns="0" rIns="0" bIns="0" rtlCol="0" anchor="t">
              <a:spAutoFit/>
            </a:bodyPr>
            <a:lstStyle/>
            <a:p>
              <a:pPr algn="just">
                <a:lnSpc>
                  <a:spcPts val="3786"/>
                </a:lnSpc>
              </a:pPr>
              <a:r>
                <a:rPr lang="en-US" sz="2600" b="1" dirty="0">
                  <a:solidFill>
                    <a:srgbClr val="000000"/>
                  </a:solidFill>
                  <a:latin typeface="+mj-lt"/>
                  <a:ea typeface="Noto Serif Display Bold"/>
                  <a:cs typeface="Noto Serif Display Bold"/>
                  <a:sym typeface="Noto Serif Display Bold"/>
                </a:rPr>
                <a:t>Δειγματοληψία</a:t>
              </a:r>
            </a:p>
          </p:txBody>
        </p:sp>
        <p:sp>
          <p:nvSpPr>
            <p:cNvPr id="23" name="TextBox 23"/>
            <p:cNvSpPr txBox="1"/>
            <p:nvPr/>
          </p:nvSpPr>
          <p:spPr>
            <a:xfrm>
              <a:off x="493347" y="1128852"/>
              <a:ext cx="5150887" cy="1908898"/>
            </a:xfrm>
            <a:prstGeom prst="rect">
              <a:avLst/>
            </a:prstGeom>
          </p:spPr>
          <p:txBody>
            <a:bodyPr lIns="0" tIns="0" rIns="0" bIns="0" rtlCol="0" anchor="t">
              <a:spAutoFit/>
            </a:bodyPr>
            <a:lstStyle/>
            <a:p>
              <a:pPr algn="just">
                <a:lnSpc>
                  <a:spcPts val="3786"/>
                </a:lnSpc>
              </a:pPr>
              <a:r>
                <a:rPr lang="en-US" sz="2600" dirty="0">
                  <a:solidFill>
                    <a:srgbClr val="000000"/>
                  </a:solidFill>
                  <a:latin typeface="+mj-lt"/>
                  <a:ea typeface="Noto Serif Display"/>
                  <a:cs typeface="Noto Serif Display"/>
                  <a:sym typeface="Noto Serif Display"/>
                </a:rPr>
                <a:t>Σκόπιμη δειγματοληψία ενηλίκων εκπαιδευομένων - 6 συμμετέχοντες</a:t>
              </a:r>
            </a:p>
          </p:txBody>
        </p:sp>
      </p:grpSp>
      <p:sp>
        <p:nvSpPr>
          <p:cNvPr id="24" name="Freeform 24"/>
          <p:cNvSpPr/>
          <p:nvPr/>
        </p:nvSpPr>
        <p:spPr>
          <a:xfrm>
            <a:off x="12278868" y="7217710"/>
            <a:ext cx="5711889" cy="2404456"/>
          </a:xfrm>
          <a:custGeom>
            <a:avLst/>
            <a:gdLst/>
            <a:ahLst/>
            <a:cxnLst/>
            <a:rect l="l" t="t" r="r" b="b"/>
            <a:pathLst>
              <a:path w="5711889" h="2404456">
                <a:moveTo>
                  <a:pt x="0" y="0"/>
                </a:moveTo>
                <a:lnTo>
                  <a:pt x="5711889" y="0"/>
                </a:lnTo>
                <a:lnTo>
                  <a:pt x="5711889" y="2404456"/>
                </a:lnTo>
                <a:lnTo>
                  <a:pt x="0" y="2404456"/>
                </a:lnTo>
                <a:lnTo>
                  <a:pt x="0" y="0"/>
                </a:lnTo>
                <a:close/>
              </a:path>
            </a:pathLst>
          </a:custGeom>
          <a:blipFill>
            <a:blip r:embed="rId12">
              <a:extLst>
                <a:ext uri="{96DAC541-7B7A-43D3-8B79-37D633B846F1}">
                  <asvg:svgBlip xmlns:asvg="http://schemas.microsoft.com/office/drawing/2016/SVG/main" r:embed="rId13"/>
                </a:ext>
              </a:extLst>
            </a:blip>
            <a:stretch>
              <a:fillRect t="-32369" b="-32369"/>
            </a:stretch>
          </a:blipFill>
        </p:spPr>
        <p:txBody>
          <a:bodyPr/>
          <a:lstStyle/>
          <a:p>
            <a:endParaRPr lang="en-GB" dirty="0"/>
          </a:p>
        </p:txBody>
      </p:sp>
      <p:sp>
        <p:nvSpPr>
          <p:cNvPr id="25" name="TextBox 25"/>
          <p:cNvSpPr txBox="1"/>
          <p:nvPr/>
        </p:nvSpPr>
        <p:spPr>
          <a:xfrm>
            <a:off x="12841364" y="7339710"/>
            <a:ext cx="5147085" cy="445439"/>
          </a:xfrm>
          <a:prstGeom prst="rect">
            <a:avLst/>
          </a:prstGeom>
        </p:spPr>
        <p:txBody>
          <a:bodyPr lIns="0" tIns="0" rIns="0" bIns="0" rtlCol="0" anchor="t">
            <a:spAutoFit/>
          </a:bodyPr>
          <a:lstStyle/>
          <a:p>
            <a:pPr algn="l">
              <a:lnSpc>
                <a:spcPts val="3685"/>
              </a:lnSpc>
            </a:pPr>
            <a:r>
              <a:rPr lang="en-US" sz="2600" b="1" dirty="0">
                <a:solidFill>
                  <a:srgbClr val="000000"/>
                </a:solidFill>
                <a:latin typeface="+mj-lt"/>
                <a:ea typeface="Noto Serif Display Bold"/>
                <a:cs typeface="Noto Serif Display Bold"/>
                <a:sym typeface="Noto Serif Display Bold"/>
              </a:rPr>
              <a:t>Επεξεργασία</a:t>
            </a:r>
          </a:p>
        </p:txBody>
      </p:sp>
      <p:sp>
        <p:nvSpPr>
          <p:cNvPr id="26" name="TextBox 26"/>
          <p:cNvSpPr txBox="1"/>
          <p:nvPr/>
        </p:nvSpPr>
        <p:spPr>
          <a:xfrm>
            <a:off x="12841364" y="7939654"/>
            <a:ext cx="4586898" cy="889180"/>
          </a:xfrm>
          <a:prstGeom prst="rect">
            <a:avLst/>
          </a:prstGeom>
        </p:spPr>
        <p:txBody>
          <a:bodyPr lIns="0" tIns="0" rIns="0" bIns="0" rtlCol="0" anchor="t">
            <a:spAutoFit/>
          </a:bodyPr>
          <a:lstStyle/>
          <a:p>
            <a:pPr algn="l">
              <a:lnSpc>
                <a:spcPts val="3535"/>
              </a:lnSpc>
            </a:pPr>
            <a:r>
              <a:rPr lang="en-US" sz="2600" dirty="0">
                <a:solidFill>
                  <a:srgbClr val="000000"/>
                </a:solidFill>
                <a:latin typeface="+mj-lt"/>
                <a:ea typeface="Noto Serif Display"/>
                <a:cs typeface="Noto Serif Display"/>
                <a:sym typeface="Noto Serif Display"/>
              </a:rPr>
              <a:t>Μονάδα ανάλυσης: ολόκληρη απάντηση </a:t>
            </a:r>
          </a:p>
        </p:txBody>
      </p:sp>
      <p:sp>
        <p:nvSpPr>
          <p:cNvPr id="27" name="TextBox 27"/>
          <p:cNvSpPr txBox="1"/>
          <p:nvPr/>
        </p:nvSpPr>
        <p:spPr>
          <a:xfrm>
            <a:off x="12841364" y="8912457"/>
            <a:ext cx="5049208" cy="422488"/>
          </a:xfrm>
          <a:prstGeom prst="rect">
            <a:avLst/>
          </a:prstGeom>
        </p:spPr>
        <p:txBody>
          <a:bodyPr lIns="0" tIns="0" rIns="0" bIns="0" rtlCol="0" anchor="t">
            <a:spAutoFit/>
          </a:bodyPr>
          <a:lstStyle/>
          <a:p>
            <a:pPr algn="l">
              <a:lnSpc>
                <a:spcPts val="3535"/>
              </a:lnSpc>
            </a:pPr>
            <a:r>
              <a:rPr lang="en-US" sz="2600" dirty="0">
                <a:solidFill>
                  <a:srgbClr val="000000"/>
                </a:solidFill>
                <a:latin typeface="+mj-lt"/>
                <a:ea typeface="Noto Serif Display"/>
                <a:cs typeface="Noto Serif Display"/>
                <a:sym typeface="Noto Serif Display"/>
              </a:rPr>
              <a:t>5 ερευνητικοί άξονες</a:t>
            </a:r>
          </a:p>
        </p:txBody>
      </p:sp>
      <p:sp>
        <p:nvSpPr>
          <p:cNvPr id="28" name="Freeform 28"/>
          <p:cNvSpPr/>
          <p:nvPr/>
        </p:nvSpPr>
        <p:spPr>
          <a:xfrm>
            <a:off x="16001880" y="398850"/>
            <a:ext cx="1888692" cy="2095636"/>
          </a:xfrm>
          <a:custGeom>
            <a:avLst/>
            <a:gdLst/>
            <a:ahLst/>
            <a:cxnLst/>
            <a:rect l="l" t="t" r="r" b="b"/>
            <a:pathLst>
              <a:path w="1888692" h="2095636">
                <a:moveTo>
                  <a:pt x="0" y="0"/>
                </a:moveTo>
                <a:lnTo>
                  <a:pt x="1888692" y="0"/>
                </a:lnTo>
                <a:lnTo>
                  <a:pt x="1888692" y="2095635"/>
                </a:lnTo>
                <a:lnTo>
                  <a:pt x="0" y="209563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71516" y="180340"/>
            <a:ext cx="1575569" cy="1575569"/>
          </a:xfrm>
          <a:custGeom>
            <a:avLst/>
            <a:gdLst/>
            <a:ahLst/>
            <a:cxnLst/>
            <a:rect l="l" t="t" r="r" b="b"/>
            <a:pathLst>
              <a:path w="1575569" h="1575569">
                <a:moveTo>
                  <a:pt x="0" y="0"/>
                </a:moveTo>
                <a:lnTo>
                  <a:pt x="1575568" y="0"/>
                </a:lnTo>
                <a:lnTo>
                  <a:pt x="1575568" y="1575569"/>
                </a:lnTo>
                <a:lnTo>
                  <a:pt x="0" y="15755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2319" y="2087559"/>
            <a:ext cx="5960595" cy="2348770"/>
            <a:chOff x="0" y="-85725"/>
            <a:chExt cx="7947460" cy="3131694"/>
          </a:xfrm>
        </p:grpSpPr>
        <p:sp>
          <p:nvSpPr>
            <p:cNvPr id="4" name="Freeform 4"/>
            <p:cNvSpPr/>
            <p:nvPr/>
          </p:nvSpPr>
          <p:spPr>
            <a:xfrm>
              <a:off x="0" y="644190"/>
              <a:ext cx="7947460" cy="2401779"/>
            </a:xfrm>
            <a:custGeom>
              <a:avLst/>
              <a:gdLst/>
              <a:ahLst/>
              <a:cxnLst/>
              <a:rect l="l" t="t" r="r" b="b"/>
              <a:pathLst>
                <a:path w="7947460" h="2401779">
                  <a:moveTo>
                    <a:pt x="0" y="0"/>
                  </a:moveTo>
                  <a:lnTo>
                    <a:pt x="7947460" y="0"/>
                  </a:lnTo>
                  <a:lnTo>
                    <a:pt x="7947460" y="2401779"/>
                  </a:lnTo>
                  <a:lnTo>
                    <a:pt x="0" y="2401779"/>
                  </a:lnTo>
                  <a:lnTo>
                    <a:pt x="0" y="0"/>
                  </a:lnTo>
                  <a:close/>
                </a:path>
              </a:pathLst>
            </a:custGeom>
            <a:blipFill>
              <a:blip r:embed="rId4"/>
              <a:stretch>
                <a:fillRect/>
              </a:stretch>
            </a:blipFill>
          </p:spPr>
        </p:sp>
        <p:sp>
          <p:nvSpPr>
            <p:cNvPr id="5" name="TextBox 5"/>
            <p:cNvSpPr txBox="1"/>
            <p:nvPr/>
          </p:nvSpPr>
          <p:spPr>
            <a:xfrm>
              <a:off x="2894641" y="-85725"/>
              <a:ext cx="1722253" cy="594864"/>
            </a:xfrm>
            <a:prstGeom prst="rect">
              <a:avLst/>
            </a:prstGeom>
          </p:spPr>
          <p:txBody>
            <a:bodyPr lIns="0" tIns="0" rIns="0" bIns="0" rtlCol="0" anchor="t">
              <a:spAutoFit/>
            </a:bodyPr>
            <a:lstStyle/>
            <a:p>
              <a:pPr algn="ctr">
                <a:lnSpc>
                  <a:spcPts val="3734"/>
                </a:lnSpc>
              </a:pPr>
              <a:r>
                <a:rPr lang="en-US" sz="2600" dirty="0">
                  <a:solidFill>
                    <a:srgbClr val="000000"/>
                  </a:solidFill>
                  <a:latin typeface="+mj-lt"/>
                  <a:ea typeface="The Seasons"/>
                  <a:cs typeface="The Seasons"/>
                  <a:sym typeface="The Seasons"/>
                </a:rPr>
                <a:t>Α) Φύλο</a:t>
              </a:r>
            </a:p>
          </p:txBody>
        </p:sp>
      </p:grpSp>
      <p:grpSp>
        <p:nvGrpSpPr>
          <p:cNvPr id="6" name="Group 6"/>
          <p:cNvGrpSpPr/>
          <p:nvPr/>
        </p:nvGrpSpPr>
        <p:grpSpPr>
          <a:xfrm>
            <a:off x="218320" y="4608345"/>
            <a:ext cx="6420788" cy="2134339"/>
            <a:chOff x="0" y="-85725"/>
            <a:chExt cx="8561051" cy="2845785"/>
          </a:xfrm>
        </p:grpSpPr>
        <p:sp>
          <p:nvSpPr>
            <p:cNvPr id="7" name="Freeform 7"/>
            <p:cNvSpPr/>
            <p:nvPr/>
          </p:nvSpPr>
          <p:spPr>
            <a:xfrm>
              <a:off x="0" y="619797"/>
              <a:ext cx="8561051" cy="2140263"/>
            </a:xfrm>
            <a:custGeom>
              <a:avLst/>
              <a:gdLst/>
              <a:ahLst/>
              <a:cxnLst/>
              <a:rect l="l" t="t" r="r" b="b"/>
              <a:pathLst>
                <a:path w="8561051" h="2140263">
                  <a:moveTo>
                    <a:pt x="0" y="0"/>
                  </a:moveTo>
                  <a:lnTo>
                    <a:pt x="8561051" y="0"/>
                  </a:lnTo>
                  <a:lnTo>
                    <a:pt x="8561051" y="2140263"/>
                  </a:lnTo>
                  <a:lnTo>
                    <a:pt x="0" y="2140263"/>
                  </a:lnTo>
                  <a:lnTo>
                    <a:pt x="0" y="0"/>
                  </a:lnTo>
                  <a:close/>
                </a:path>
              </a:pathLst>
            </a:custGeom>
            <a:blipFill>
              <a:blip r:embed="rId5"/>
              <a:stretch>
                <a:fillRect/>
              </a:stretch>
            </a:blipFill>
          </p:spPr>
        </p:sp>
        <p:sp>
          <p:nvSpPr>
            <p:cNvPr id="8" name="TextBox 8"/>
            <p:cNvSpPr txBox="1"/>
            <p:nvPr/>
          </p:nvSpPr>
          <p:spPr>
            <a:xfrm>
              <a:off x="2435477" y="-85725"/>
              <a:ext cx="1845048" cy="561008"/>
            </a:xfrm>
            <a:prstGeom prst="rect">
              <a:avLst/>
            </a:prstGeom>
          </p:spPr>
          <p:txBody>
            <a:bodyPr lIns="0" tIns="0" rIns="0" bIns="0" rtlCol="0" anchor="t">
              <a:spAutoFit/>
            </a:bodyPr>
            <a:lstStyle/>
            <a:p>
              <a:pPr algn="ctr">
                <a:lnSpc>
                  <a:spcPts val="3479"/>
                </a:lnSpc>
              </a:pPr>
              <a:r>
                <a:rPr lang="en-US" sz="2600" dirty="0">
                  <a:solidFill>
                    <a:srgbClr val="000000"/>
                  </a:solidFill>
                  <a:latin typeface="+mj-lt"/>
                  <a:ea typeface="The Seasons"/>
                  <a:cs typeface="The Seasons"/>
                  <a:sym typeface="The Seasons"/>
                </a:rPr>
                <a:t>Β) Ηλικία</a:t>
              </a:r>
            </a:p>
          </p:txBody>
        </p:sp>
      </p:grpSp>
      <p:grpSp>
        <p:nvGrpSpPr>
          <p:cNvPr id="9" name="Group 9"/>
          <p:cNvGrpSpPr/>
          <p:nvPr/>
        </p:nvGrpSpPr>
        <p:grpSpPr>
          <a:xfrm>
            <a:off x="162319" y="6809626"/>
            <a:ext cx="5908657" cy="2654463"/>
            <a:chOff x="0" y="-85725"/>
            <a:chExt cx="7878209" cy="3539284"/>
          </a:xfrm>
        </p:grpSpPr>
        <p:sp>
          <p:nvSpPr>
            <p:cNvPr id="10" name="Freeform 10"/>
            <p:cNvSpPr/>
            <p:nvPr/>
          </p:nvSpPr>
          <p:spPr>
            <a:xfrm>
              <a:off x="0" y="602076"/>
              <a:ext cx="7878209" cy="2851483"/>
            </a:xfrm>
            <a:custGeom>
              <a:avLst/>
              <a:gdLst/>
              <a:ahLst/>
              <a:cxnLst/>
              <a:rect l="l" t="t" r="r" b="b"/>
              <a:pathLst>
                <a:path w="7878209" h="2851483">
                  <a:moveTo>
                    <a:pt x="0" y="0"/>
                  </a:moveTo>
                  <a:lnTo>
                    <a:pt x="7878209" y="0"/>
                  </a:lnTo>
                  <a:lnTo>
                    <a:pt x="7878209" y="2851484"/>
                  </a:lnTo>
                  <a:lnTo>
                    <a:pt x="0" y="2851484"/>
                  </a:lnTo>
                  <a:lnTo>
                    <a:pt x="0" y="0"/>
                  </a:lnTo>
                  <a:close/>
                </a:path>
              </a:pathLst>
            </a:custGeom>
            <a:blipFill>
              <a:blip r:embed="rId6"/>
              <a:stretch>
                <a:fillRect/>
              </a:stretch>
            </a:blipFill>
          </p:spPr>
        </p:sp>
        <p:sp>
          <p:nvSpPr>
            <p:cNvPr id="11" name="TextBox 11"/>
            <p:cNvSpPr txBox="1"/>
            <p:nvPr/>
          </p:nvSpPr>
          <p:spPr>
            <a:xfrm>
              <a:off x="786239" y="-85725"/>
              <a:ext cx="4882496" cy="562035"/>
            </a:xfrm>
            <a:prstGeom prst="rect">
              <a:avLst/>
            </a:prstGeom>
          </p:spPr>
          <p:txBody>
            <a:bodyPr lIns="0" tIns="0" rIns="0" bIns="0" rtlCol="0" anchor="t">
              <a:spAutoFit/>
            </a:bodyPr>
            <a:lstStyle/>
            <a:p>
              <a:pPr algn="ctr">
                <a:lnSpc>
                  <a:spcPts val="3510"/>
                </a:lnSpc>
              </a:pPr>
              <a:r>
                <a:rPr lang="en-US" sz="2600" dirty="0">
                  <a:solidFill>
                    <a:srgbClr val="000000"/>
                  </a:solidFill>
                  <a:latin typeface="+mj-lt"/>
                  <a:ea typeface="The Seasons"/>
                  <a:cs typeface="The Seasons"/>
                  <a:sym typeface="The Seasons"/>
                </a:rPr>
                <a:t>Γ) Ιδιότητα</a:t>
              </a:r>
            </a:p>
          </p:txBody>
        </p:sp>
      </p:grpSp>
      <p:grpSp>
        <p:nvGrpSpPr>
          <p:cNvPr id="12" name="Group 12"/>
          <p:cNvGrpSpPr/>
          <p:nvPr/>
        </p:nvGrpSpPr>
        <p:grpSpPr>
          <a:xfrm>
            <a:off x="10937063" y="5996137"/>
            <a:ext cx="6568459" cy="4110523"/>
            <a:chOff x="-40493" y="-85725"/>
            <a:chExt cx="8757946" cy="5480697"/>
          </a:xfrm>
        </p:grpSpPr>
        <p:sp>
          <p:nvSpPr>
            <p:cNvPr id="13" name="Freeform 13"/>
            <p:cNvSpPr/>
            <p:nvPr/>
          </p:nvSpPr>
          <p:spPr>
            <a:xfrm>
              <a:off x="650390" y="1183575"/>
              <a:ext cx="8067063" cy="4211397"/>
            </a:xfrm>
            <a:custGeom>
              <a:avLst/>
              <a:gdLst/>
              <a:ahLst/>
              <a:cxnLst/>
              <a:rect l="l" t="t" r="r" b="b"/>
              <a:pathLst>
                <a:path w="8067063" h="4211397">
                  <a:moveTo>
                    <a:pt x="0" y="0"/>
                  </a:moveTo>
                  <a:lnTo>
                    <a:pt x="8067063" y="0"/>
                  </a:lnTo>
                  <a:lnTo>
                    <a:pt x="8067063" y="4211397"/>
                  </a:lnTo>
                  <a:lnTo>
                    <a:pt x="0" y="4211397"/>
                  </a:lnTo>
                  <a:lnTo>
                    <a:pt x="0" y="0"/>
                  </a:lnTo>
                  <a:close/>
                </a:path>
              </a:pathLst>
            </a:custGeom>
            <a:blipFill>
              <a:blip r:embed="rId7"/>
              <a:stretch>
                <a:fillRect/>
              </a:stretch>
            </a:blipFill>
          </p:spPr>
        </p:sp>
        <p:sp>
          <p:nvSpPr>
            <p:cNvPr id="14" name="TextBox 14"/>
            <p:cNvSpPr txBox="1"/>
            <p:nvPr/>
          </p:nvSpPr>
          <p:spPr>
            <a:xfrm>
              <a:off x="-40493" y="-85725"/>
              <a:ext cx="8039502" cy="1269300"/>
            </a:xfrm>
            <a:prstGeom prst="rect">
              <a:avLst/>
            </a:prstGeom>
          </p:spPr>
          <p:txBody>
            <a:bodyPr wrap="square" lIns="0" tIns="0" rIns="0" bIns="0" rtlCol="0" anchor="t">
              <a:spAutoFit/>
            </a:bodyPr>
            <a:lstStyle/>
            <a:p>
              <a:pPr algn="ctr">
                <a:lnSpc>
                  <a:spcPts val="3793"/>
                </a:lnSpc>
              </a:pPr>
              <a:r>
                <a:rPr lang="en-US" sz="2600" dirty="0">
                  <a:solidFill>
                    <a:srgbClr val="000000"/>
                  </a:solidFill>
                  <a:latin typeface="+mj-lt"/>
                  <a:ea typeface="The Seasons"/>
                  <a:cs typeface="The Seasons"/>
                  <a:sym typeface="The Seasons"/>
                </a:rPr>
                <a:t>Ε) Εξοικείωση με μεθοδολογία ΕξΑΕ</a:t>
              </a:r>
            </a:p>
            <a:p>
              <a:pPr algn="ctr">
                <a:lnSpc>
                  <a:spcPts val="3793"/>
                </a:lnSpc>
              </a:pPr>
              <a:r>
                <a:rPr lang="en-US" sz="2600" dirty="0">
                  <a:solidFill>
                    <a:srgbClr val="000000"/>
                  </a:solidFill>
                  <a:latin typeface="+mj-lt"/>
                  <a:ea typeface="The Seasons"/>
                  <a:cs typeface="The Seasons"/>
                  <a:sym typeface="The Seasons"/>
                </a:rPr>
                <a:t>και ΤΠΕ</a:t>
              </a:r>
            </a:p>
          </p:txBody>
        </p:sp>
      </p:grpSp>
      <p:grpSp>
        <p:nvGrpSpPr>
          <p:cNvPr id="15" name="Group 15"/>
          <p:cNvGrpSpPr/>
          <p:nvPr/>
        </p:nvGrpSpPr>
        <p:grpSpPr>
          <a:xfrm>
            <a:off x="10172565" y="1967838"/>
            <a:ext cx="7056255" cy="3803194"/>
            <a:chOff x="0" y="-85725"/>
            <a:chExt cx="9408340" cy="5070925"/>
          </a:xfrm>
        </p:grpSpPr>
        <p:sp>
          <p:nvSpPr>
            <p:cNvPr id="16" name="TextBox 16"/>
            <p:cNvSpPr txBox="1"/>
            <p:nvPr/>
          </p:nvSpPr>
          <p:spPr>
            <a:xfrm>
              <a:off x="0" y="-85725"/>
              <a:ext cx="9408340" cy="604609"/>
            </a:xfrm>
            <a:prstGeom prst="rect">
              <a:avLst/>
            </a:prstGeom>
          </p:spPr>
          <p:txBody>
            <a:bodyPr lIns="0" tIns="0" rIns="0" bIns="0" rtlCol="0" anchor="t">
              <a:spAutoFit/>
            </a:bodyPr>
            <a:lstStyle/>
            <a:p>
              <a:pPr algn="ctr">
                <a:lnSpc>
                  <a:spcPts val="3788"/>
                </a:lnSpc>
              </a:pPr>
              <a:r>
                <a:rPr lang="en-US" sz="2600" dirty="0">
                  <a:solidFill>
                    <a:srgbClr val="000000"/>
                  </a:solidFill>
                  <a:latin typeface="+mj-lt"/>
                  <a:ea typeface="The Seasons"/>
                  <a:cs typeface="The Seasons"/>
                  <a:sym typeface="The Seasons"/>
                </a:rPr>
                <a:t>Δ) Έτη προϋπηρεσίας</a:t>
              </a:r>
            </a:p>
          </p:txBody>
        </p:sp>
        <p:sp>
          <p:nvSpPr>
            <p:cNvPr id="17" name="Freeform 17"/>
            <p:cNvSpPr/>
            <p:nvPr/>
          </p:nvSpPr>
          <p:spPr>
            <a:xfrm>
              <a:off x="1131769" y="586922"/>
              <a:ext cx="7848743" cy="4398278"/>
            </a:xfrm>
            <a:custGeom>
              <a:avLst/>
              <a:gdLst/>
              <a:ahLst/>
              <a:cxnLst/>
              <a:rect l="l" t="t" r="r" b="b"/>
              <a:pathLst>
                <a:path w="7848743" h="4398278">
                  <a:moveTo>
                    <a:pt x="0" y="0"/>
                  </a:moveTo>
                  <a:lnTo>
                    <a:pt x="7848743" y="0"/>
                  </a:lnTo>
                  <a:lnTo>
                    <a:pt x="7848743" y="4398278"/>
                  </a:lnTo>
                  <a:lnTo>
                    <a:pt x="0" y="4398278"/>
                  </a:lnTo>
                  <a:lnTo>
                    <a:pt x="0" y="0"/>
                  </a:lnTo>
                  <a:close/>
                </a:path>
              </a:pathLst>
            </a:custGeom>
            <a:blipFill>
              <a:blip r:embed="rId8"/>
              <a:stretch>
                <a:fillRect/>
              </a:stretch>
            </a:blipFill>
          </p:spPr>
        </p:sp>
      </p:grpSp>
      <p:sp>
        <p:nvSpPr>
          <p:cNvPr id="18" name="TextBox 18"/>
          <p:cNvSpPr txBox="1"/>
          <p:nvPr/>
        </p:nvSpPr>
        <p:spPr>
          <a:xfrm>
            <a:off x="243048" y="18415"/>
            <a:ext cx="5090952" cy="1010285"/>
          </a:xfrm>
          <a:prstGeom prst="rect">
            <a:avLst/>
          </a:prstGeom>
        </p:spPr>
        <p:txBody>
          <a:bodyPr wrap="square"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Μεθοδολογία 4/4</a:t>
            </a:r>
          </a:p>
        </p:txBody>
      </p:sp>
      <p:sp>
        <p:nvSpPr>
          <p:cNvPr id="19" name="TextBox 19"/>
          <p:cNvSpPr txBox="1"/>
          <p:nvPr/>
        </p:nvSpPr>
        <p:spPr>
          <a:xfrm>
            <a:off x="4090890" y="964394"/>
            <a:ext cx="10615710" cy="662169"/>
          </a:xfrm>
          <a:prstGeom prst="rect">
            <a:avLst/>
          </a:prstGeom>
        </p:spPr>
        <p:txBody>
          <a:bodyPr wrap="square" lIns="0" tIns="0" rIns="0" bIns="0" rtlCol="0" anchor="t">
            <a:spAutoFit/>
          </a:bodyPr>
          <a:lstStyle/>
          <a:p>
            <a:pPr algn="ctr">
              <a:lnSpc>
                <a:spcPts val="5600"/>
              </a:lnSpc>
            </a:pPr>
            <a:r>
              <a:rPr lang="en-US" sz="4000" b="1" dirty="0">
                <a:solidFill>
                  <a:srgbClr val="000000"/>
                </a:solidFill>
                <a:latin typeface="DejaVu Serif Bold"/>
                <a:ea typeface="DejaVu Serif Bold"/>
                <a:cs typeface="DejaVu Serif Bold"/>
                <a:sym typeface="DejaVu Serif Bold"/>
              </a:rPr>
              <a:t>Προφίλ ενηλίκων εκπαιδευομένων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9348" y="0"/>
            <a:ext cx="1349535" cy="1601822"/>
          </a:xfrm>
          <a:custGeom>
            <a:avLst/>
            <a:gdLst/>
            <a:ahLst/>
            <a:cxnLst/>
            <a:rect l="l" t="t" r="r" b="b"/>
            <a:pathLst>
              <a:path w="1349535" h="1601822">
                <a:moveTo>
                  <a:pt x="0" y="0"/>
                </a:moveTo>
                <a:lnTo>
                  <a:pt x="1349536" y="0"/>
                </a:lnTo>
                <a:lnTo>
                  <a:pt x="1349536" y="1601822"/>
                </a:lnTo>
                <a:lnTo>
                  <a:pt x="0" y="1601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554670" y="246874"/>
            <a:ext cx="9178659" cy="1354103"/>
          </a:xfrm>
          <a:prstGeom prst="rect">
            <a:avLst/>
          </a:prstGeom>
        </p:spPr>
        <p:txBody>
          <a:bodyPr lIns="0" tIns="0" rIns="0" bIns="0" rtlCol="0" anchor="t">
            <a:spAutoFit/>
          </a:bodyPr>
          <a:lstStyle/>
          <a:p>
            <a:pPr algn="ctr">
              <a:lnSpc>
                <a:spcPts val="10577"/>
              </a:lnSpc>
            </a:pPr>
            <a:r>
              <a:rPr lang="en-US" sz="7555" dirty="0">
                <a:solidFill>
                  <a:srgbClr val="000000"/>
                </a:solidFill>
                <a:latin typeface="AC Fat Italics"/>
                <a:ea typeface="AC Fat Italics"/>
                <a:cs typeface="AC Fat Italics"/>
                <a:sym typeface="AC Fat Italics"/>
              </a:rPr>
              <a:t>Ευχαριστίες</a:t>
            </a:r>
          </a:p>
        </p:txBody>
      </p:sp>
      <p:grpSp>
        <p:nvGrpSpPr>
          <p:cNvPr id="4" name="Group 4"/>
          <p:cNvGrpSpPr/>
          <p:nvPr/>
        </p:nvGrpSpPr>
        <p:grpSpPr>
          <a:xfrm>
            <a:off x="1195995" y="2428853"/>
            <a:ext cx="9239839" cy="6766726"/>
            <a:chOff x="87220" y="-114300"/>
            <a:chExt cx="14811817" cy="9022303"/>
          </a:xfrm>
        </p:grpSpPr>
        <p:sp>
          <p:nvSpPr>
            <p:cNvPr id="5" name="TextBox 5"/>
            <p:cNvSpPr txBox="1"/>
            <p:nvPr/>
          </p:nvSpPr>
          <p:spPr>
            <a:xfrm>
              <a:off x="116612" y="8113340"/>
              <a:ext cx="11604341" cy="794663"/>
            </a:xfrm>
            <a:prstGeom prst="rect">
              <a:avLst/>
            </a:prstGeom>
          </p:spPr>
          <p:txBody>
            <a:bodyPr wrap="square" lIns="0" tIns="0" rIns="0" bIns="0" rtlCol="0" anchor="t">
              <a:spAutoFit/>
            </a:bodyPr>
            <a:lstStyle/>
            <a:p>
              <a:pPr>
                <a:lnSpc>
                  <a:spcPts val="5039"/>
                </a:lnSpc>
              </a:pPr>
              <a:r>
                <a:rPr lang="en-US" sz="3400" dirty="0">
                  <a:solidFill>
                    <a:srgbClr val="000000"/>
                  </a:solidFill>
                  <a:latin typeface="+mj-lt"/>
                  <a:ea typeface="The Seasons"/>
                  <a:cs typeface="The Seasons"/>
                  <a:sym typeface="The Seasons"/>
                </a:rPr>
                <a:t>Στους συμμετέχοντες στην έρευνα</a:t>
              </a:r>
            </a:p>
          </p:txBody>
        </p:sp>
        <p:sp>
          <p:nvSpPr>
            <p:cNvPr id="6" name="TextBox 6"/>
            <p:cNvSpPr txBox="1"/>
            <p:nvPr/>
          </p:nvSpPr>
          <p:spPr>
            <a:xfrm>
              <a:off x="87221" y="-114300"/>
              <a:ext cx="7777998" cy="815608"/>
            </a:xfrm>
            <a:prstGeom prst="rect">
              <a:avLst/>
            </a:prstGeom>
          </p:spPr>
          <p:txBody>
            <a:bodyPr lIns="0" tIns="0" rIns="0" bIns="0" rtlCol="0" anchor="t">
              <a:spAutoFit/>
            </a:bodyPr>
            <a:lstStyle/>
            <a:p>
              <a:pPr algn="l">
                <a:lnSpc>
                  <a:spcPts val="5039"/>
                </a:lnSpc>
              </a:pPr>
              <a:r>
                <a:rPr lang="en-US" sz="3400" dirty="0">
                  <a:solidFill>
                    <a:srgbClr val="000000"/>
                  </a:solidFill>
                  <a:latin typeface="+mj-lt"/>
                  <a:ea typeface="The Seasons"/>
                  <a:cs typeface="The Seasons"/>
                  <a:sym typeface="The Seasons"/>
                </a:rPr>
                <a:t>Στην τριμελή επιτροπή</a:t>
              </a:r>
            </a:p>
          </p:txBody>
        </p:sp>
        <p:sp>
          <p:nvSpPr>
            <p:cNvPr id="7" name="TextBox 7"/>
            <p:cNvSpPr txBox="1"/>
            <p:nvPr/>
          </p:nvSpPr>
          <p:spPr>
            <a:xfrm>
              <a:off x="116614" y="1007745"/>
              <a:ext cx="14782423" cy="1182645"/>
            </a:xfrm>
            <a:prstGeom prst="rect">
              <a:avLst/>
            </a:prstGeom>
          </p:spPr>
          <p:txBody>
            <a:bodyPr wrap="square" lIns="0" tIns="0" rIns="0" bIns="0" rtlCol="0" anchor="t">
              <a:spAutoFit/>
            </a:bodyPr>
            <a:lstStyle/>
            <a:p>
              <a:pPr algn="just">
                <a:lnSpc>
                  <a:spcPts val="3498"/>
                </a:lnSpc>
              </a:pPr>
              <a:r>
                <a:rPr lang="en-US" sz="2498" b="1" dirty="0">
                  <a:solidFill>
                    <a:srgbClr val="000000"/>
                  </a:solidFill>
                  <a:latin typeface="+mj-lt"/>
                  <a:ea typeface="The Seasons Bold"/>
                  <a:cs typeface="The Seasons Bold"/>
                  <a:sym typeface="The Seasons Bold"/>
                </a:rPr>
                <a:t>Εμμανουήλ Χαλκιαδάκης, </a:t>
              </a:r>
              <a:r>
                <a:rPr lang="en-US" sz="2498" dirty="0">
                  <a:solidFill>
                    <a:srgbClr val="000000"/>
                  </a:solidFill>
                  <a:latin typeface="+mj-lt"/>
                  <a:ea typeface="The Seasons"/>
                  <a:cs typeface="The Seasons"/>
                  <a:sym typeface="The Seasons"/>
                </a:rPr>
                <a:t>Διδάσκων (ΕΔΙΠ), Πανεπιστήμιο Κρήτης,</a:t>
              </a:r>
            </a:p>
            <a:p>
              <a:pPr algn="just">
                <a:lnSpc>
                  <a:spcPts val="3498"/>
                </a:lnSpc>
              </a:pPr>
              <a:r>
                <a:rPr lang="en-US" sz="2498" dirty="0">
                  <a:solidFill>
                    <a:srgbClr val="000000"/>
                  </a:solidFill>
                  <a:latin typeface="+mj-lt"/>
                  <a:ea typeface="The Seasons"/>
                  <a:cs typeface="The Seasons"/>
                  <a:sym typeface="The Seasons"/>
                </a:rPr>
                <a:t>Visiting Scholar, University of London</a:t>
              </a:r>
            </a:p>
          </p:txBody>
        </p:sp>
        <p:sp>
          <p:nvSpPr>
            <p:cNvPr id="8" name="TextBox 8"/>
            <p:cNvSpPr txBox="1"/>
            <p:nvPr/>
          </p:nvSpPr>
          <p:spPr>
            <a:xfrm>
              <a:off x="116615" y="2480615"/>
              <a:ext cx="14211749" cy="572551"/>
            </a:xfrm>
            <a:prstGeom prst="rect">
              <a:avLst/>
            </a:prstGeom>
          </p:spPr>
          <p:txBody>
            <a:bodyPr wrap="square" lIns="0" tIns="0" rIns="0" bIns="0" rtlCol="0" anchor="t">
              <a:spAutoFit/>
            </a:bodyPr>
            <a:lstStyle/>
            <a:p>
              <a:pPr algn="just">
                <a:lnSpc>
                  <a:spcPts val="3498"/>
                </a:lnSpc>
              </a:pPr>
              <a:r>
                <a:rPr lang="en-US" sz="2498" b="1" dirty="0">
                  <a:solidFill>
                    <a:srgbClr val="000000"/>
                  </a:solidFill>
                  <a:latin typeface="+mj-lt"/>
                  <a:ea typeface="The Seasons Bold"/>
                  <a:cs typeface="The Seasons Bold"/>
                  <a:sym typeface="The Seasons Bold"/>
                </a:rPr>
                <a:t>Ευάγγελος Κελεσίδης, </a:t>
              </a:r>
              <a:r>
                <a:rPr lang="en-US" sz="2498" dirty="0">
                  <a:solidFill>
                    <a:srgbClr val="000000"/>
                  </a:solidFill>
                  <a:latin typeface="+mj-lt"/>
                  <a:ea typeface="The Seasons"/>
                  <a:cs typeface="The Seasons"/>
                  <a:sym typeface="The Seasons"/>
                </a:rPr>
                <a:t>ΣΕΠ, Ελληνικό Ανοιχτό Πανεπιστήμιο</a:t>
              </a:r>
            </a:p>
          </p:txBody>
        </p:sp>
        <p:sp>
          <p:nvSpPr>
            <p:cNvPr id="9" name="TextBox 9"/>
            <p:cNvSpPr txBox="1"/>
            <p:nvPr/>
          </p:nvSpPr>
          <p:spPr>
            <a:xfrm>
              <a:off x="116615" y="3367591"/>
              <a:ext cx="13122140" cy="572551"/>
            </a:xfrm>
            <a:prstGeom prst="rect">
              <a:avLst/>
            </a:prstGeom>
          </p:spPr>
          <p:txBody>
            <a:bodyPr wrap="square" lIns="0" tIns="0" rIns="0" bIns="0" rtlCol="0" anchor="t">
              <a:spAutoFit/>
            </a:bodyPr>
            <a:lstStyle/>
            <a:p>
              <a:pPr algn="just">
                <a:lnSpc>
                  <a:spcPts val="3498"/>
                </a:lnSpc>
              </a:pPr>
              <a:r>
                <a:rPr lang="en-US" sz="2498" b="1" dirty="0">
                  <a:solidFill>
                    <a:srgbClr val="000000"/>
                  </a:solidFill>
                  <a:latin typeface="+mj-lt"/>
                  <a:ea typeface="The Seasons Bold"/>
                  <a:cs typeface="The Seasons Bold"/>
                  <a:sym typeface="The Seasons Bold"/>
                </a:rPr>
                <a:t>Καλλιόπη Τρούλη, </a:t>
              </a:r>
              <a:r>
                <a:rPr lang="en-US" sz="2498" dirty="0">
                  <a:solidFill>
                    <a:srgbClr val="000000"/>
                  </a:solidFill>
                  <a:latin typeface="+mj-lt"/>
                  <a:ea typeface="The Seasons"/>
                  <a:cs typeface="The Seasons"/>
                  <a:sym typeface="The Seasons"/>
                </a:rPr>
                <a:t>Αν. Καθηγήτρια, Πανεπιστήμιο Κρήτης</a:t>
              </a:r>
            </a:p>
          </p:txBody>
        </p:sp>
        <p:sp>
          <p:nvSpPr>
            <p:cNvPr id="10" name="TextBox 10"/>
            <p:cNvSpPr txBox="1"/>
            <p:nvPr/>
          </p:nvSpPr>
          <p:spPr>
            <a:xfrm>
              <a:off x="116612" y="4558077"/>
              <a:ext cx="9704187" cy="794663"/>
            </a:xfrm>
            <a:prstGeom prst="rect">
              <a:avLst/>
            </a:prstGeom>
          </p:spPr>
          <p:txBody>
            <a:bodyPr wrap="square" lIns="0" tIns="0" rIns="0" bIns="0" rtlCol="0" anchor="t">
              <a:spAutoFit/>
            </a:bodyPr>
            <a:lstStyle/>
            <a:p>
              <a:pPr>
                <a:lnSpc>
                  <a:spcPts val="5039"/>
                </a:lnSpc>
              </a:pPr>
              <a:r>
                <a:rPr lang="en-US" sz="3400" dirty="0">
                  <a:solidFill>
                    <a:srgbClr val="000000"/>
                  </a:solidFill>
                  <a:latin typeface="+mj-lt"/>
                  <a:ea typeface="The Seasons"/>
                  <a:cs typeface="The Seasons"/>
                  <a:sym typeface="The Seasons"/>
                </a:rPr>
                <a:t>Στους συνεργάτες του ΕΔΙΒΕΑ</a:t>
              </a:r>
            </a:p>
          </p:txBody>
        </p:sp>
        <p:sp>
          <p:nvSpPr>
            <p:cNvPr id="11" name="TextBox 11"/>
            <p:cNvSpPr txBox="1"/>
            <p:nvPr/>
          </p:nvSpPr>
          <p:spPr>
            <a:xfrm>
              <a:off x="87220" y="5669169"/>
              <a:ext cx="8222425" cy="1369605"/>
            </a:xfrm>
            <a:prstGeom prst="rect">
              <a:avLst/>
            </a:prstGeom>
          </p:spPr>
          <p:txBody>
            <a:bodyPr wrap="square" lIns="0" tIns="0" rIns="0" bIns="0" rtlCol="0" anchor="t">
              <a:spAutoFit/>
            </a:bodyPr>
            <a:lstStyle/>
            <a:p>
              <a:pPr algn="just">
                <a:lnSpc>
                  <a:spcPts val="4200"/>
                </a:lnSpc>
              </a:pPr>
              <a:r>
                <a:rPr lang="en-US" sz="2500" dirty="0">
                  <a:solidFill>
                    <a:srgbClr val="000000"/>
                  </a:solidFill>
                  <a:latin typeface="+mj-lt"/>
                  <a:ea typeface="The Seasons"/>
                  <a:cs typeface="The Seasons"/>
                  <a:sym typeface="The Seasons"/>
                </a:rPr>
                <a:t>Κωνσταντίνο</a:t>
              </a:r>
              <a:r>
                <a:rPr lang="el-GR" sz="2500" dirty="0">
                  <a:solidFill>
                    <a:srgbClr val="000000"/>
                  </a:solidFill>
                  <a:latin typeface="+mj-lt"/>
                  <a:ea typeface="The Seasons"/>
                  <a:cs typeface="The Seasons"/>
                  <a:sym typeface="The Seasons"/>
                </a:rPr>
                <a:t>ς</a:t>
              </a:r>
              <a:r>
                <a:rPr lang="en-US" sz="2500" dirty="0">
                  <a:solidFill>
                    <a:srgbClr val="000000"/>
                  </a:solidFill>
                  <a:latin typeface="+mj-lt"/>
                  <a:ea typeface="The Seasons"/>
                  <a:cs typeface="The Seasons"/>
                  <a:sym typeface="The Seasons"/>
                </a:rPr>
                <a:t> Γιαννενάκη</a:t>
              </a:r>
              <a:r>
                <a:rPr lang="el-GR" sz="2500" dirty="0">
                  <a:solidFill>
                    <a:srgbClr val="000000"/>
                  </a:solidFill>
                  <a:latin typeface="+mj-lt"/>
                  <a:ea typeface="The Seasons"/>
                  <a:cs typeface="The Seasons"/>
                  <a:sym typeface="The Seasons"/>
                </a:rPr>
                <a:t>ς</a:t>
              </a:r>
              <a:endParaRPr lang="en-US" sz="2500" dirty="0">
                <a:solidFill>
                  <a:srgbClr val="000000"/>
                </a:solidFill>
                <a:latin typeface="+mj-lt"/>
                <a:ea typeface="The Seasons"/>
                <a:cs typeface="The Seasons"/>
                <a:sym typeface="The Seasons"/>
              </a:endParaRPr>
            </a:p>
            <a:p>
              <a:pPr algn="just">
                <a:lnSpc>
                  <a:spcPts val="4200"/>
                </a:lnSpc>
                <a:spcBef>
                  <a:spcPct val="0"/>
                </a:spcBef>
              </a:pPr>
              <a:r>
                <a:rPr lang="en-US" sz="2500" dirty="0">
                  <a:solidFill>
                    <a:srgbClr val="000000"/>
                  </a:solidFill>
                  <a:latin typeface="+mj-lt"/>
                  <a:ea typeface="The Seasons"/>
                  <a:cs typeface="The Seasons"/>
                  <a:sym typeface="The Seasons"/>
                </a:rPr>
                <a:t>Κωνσταντίνο</a:t>
              </a:r>
              <a:r>
                <a:rPr lang="el-GR" sz="2500" dirty="0">
                  <a:solidFill>
                    <a:srgbClr val="000000"/>
                  </a:solidFill>
                  <a:latin typeface="+mj-lt"/>
                  <a:ea typeface="The Seasons"/>
                  <a:cs typeface="The Seasons"/>
                  <a:sym typeface="The Seasons"/>
                </a:rPr>
                <a:t>ς</a:t>
              </a:r>
              <a:r>
                <a:rPr lang="en-US" sz="2500" dirty="0">
                  <a:solidFill>
                    <a:srgbClr val="000000"/>
                  </a:solidFill>
                  <a:latin typeface="+mj-lt"/>
                  <a:ea typeface="The Seasons"/>
                  <a:cs typeface="The Seasons"/>
                  <a:sym typeface="The Seasons"/>
                </a:rPr>
                <a:t> Στρατικόπουλο</a:t>
              </a:r>
              <a:r>
                <a:rPr lang="el-GR" sz="2500" dirty="0">
                  <a:solidFill>
                    <a:srgbClr val="000000"/>
                  </a:solidFill>
                  <a:latin typeface="+mj-lt"/>
                  <a:ea typeface="The Seasons"/>
                  <a:cs typeface="The Seasons"/>
                  <a:sym typeface="The Seasons"/>
                </a:rPr>
                <a:t>ς</a:t>
              </a:r>
              <a:endParaRPr lang="en-US" sz="2500" dirty="0">
                <a:solidFill>
                  <a:srgbClr val="000000"/>
                </a:solidFill>
                <a:latin typeface="+mj-lt"/>
                <a:ea typeface="The Seasons"/>
                <a:cs typeface="The Seasons"/>
                <a:sym typeface="The Seasons"/>
              </a:endParaRPr>
            </a:p>
          </p:txBody>
        </p:sp>
      </p:grpSp>
      <p:sp>
        <p:nvSpPr>
          <p:cNvPr id="12" name="Freeform 12"/>
          <p:cNvSpPr/>
          <p:nvPr/>
        </p:nvSpPr>
        <p:spPr>
          <a:xfrm>
            <a:off x="362921" y="2260574"/>
            <a:ext cx="665779" cy="777449"/>
          </a:xfrm>
          <a:custGeom>
            <a:avLst/>
            <a:gdLst/>
            <a:ahLst/>
            <a:cxnLst/>
            <a:rect l="l" t="t" r="r" b="b"/>
            <a:pathLst>
              <a:path w="665779" h="777449">
                <a:moveTo>
                  <a:pt x="0" y="0"/>
                </a:moveTo>
                <a:lnTo>
                  <a:pt x="665779" y="0"/>
                </a:lnTo>
                <a:lnTo>
                  <a:pt x="665779" y="777450"/>
                </a:lnTo>
                <a:lnTo>
                  <a:pt x="0" y="7774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234894" y="5886996"/>
            <a:ext cx="665779" cy="777449"/>
          </a:xfrm>
          <a:custGeom>
            <a:avLst/>
            <a:gdLst/>
            <a:ahLst/>
            <a:cxnLst/>
            <a:rect l="l" t="t" r="r" b="b"/>
            <a:pathLst>
              <a:path w="665779" h="777449">
                <a:moveTo>
                  <a:pt x="0" y="0"/>
                </a:moveTo>
                <a:lnTo>
                  <a:pt x="665780" y="0"/>
                </a:lnTo>
                <a:lnTo>
                  <a:pt x="665780" y="777449"/>
                </a:lnTo>
                <a:lnTo>
                  <a:pt x="0" y="7774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234894" y="8480851"/>
            <a:ext cx="665779" cy="777449"/>
          </a:xfrm>
          <a:custGeom>
            <a:avLst/>
            <a:gdLst/>
            <a:ahLst/>
            <a:cxnLst/>
            <a:rect l="l" t="t" r="r" b="b"/>
            <a:pathLst>
              <a:path w="665779" h="777449">
                <a:moveTo>
                  <a:pt x="0" y="0"/>
                </a:moveTo>
                <a:lnTo>
                  <a:pt x="665780" y="0"/>
                </a:lnTo>
                <a:lnTo>
                  <a:pt x="665780" y="777449"/>
                </a:lnTo>
                <a:lnTo>
                  <a:pt x="0" y="7774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5" name="Group 15"/>
          <p:cNvGrpSpPr/>
          <p:nvPr/>
        </p:nvGrpSpPr>
        <p:grpSpPr>
          <a:xfrm>
            <a:off x="11907081" y="2405119"/>
            <a:ext cx="6121892" cy="5346147"/>
            <a:chOff x="611987" y="192727"/>
            <a:chExt cx="8162522" cy="7128194"/>
          </a:xfrm>
        </p:grpSpPr>
        <p:sp>
          <p:nvSpPr>
            <p:cNvPr id="16" name="TextBox 16"/>
            <p:cNvSpPr txBox="1"/>
            <p:nvPr/>
          </p:nvSpPr>
          <p:spPr>
            <a:xfrm>
              <a:off x="1365327" y="6500611"/>
              <a:ext cx="6840152" cy="820310"/>
            </a:xfrm>
            <a:prstGeom prst="rect">
              <a:avLst/>
            </a:prstGeom>
          </p:spPr>
          <p:txBody>
            <a:bodyPr wrap="square" lIns="0" tIns="0" rIns="0" bIns="0" rtlCol="0" anchor="t">
              <a:spAutoFit/>
            </a:bodyPr>
            <a:lstStyle/>
            <a:p>
              <a:pPr algn="ctr">
                <a:lnSpc>
                  <a:spcPts val="5179"/>
                </a:lnSpc>
              </a:pPr>
              <a:r>
                <a:rPr lang="en-US" sz="3400" dirty="0">
                  <a:solidFill>
                    <a:srgbClr val="000000"/>
                  </a:solidFill>
                  <a:latin typeface="+mj-lt"/>
                  <a:ea typeface="The Seasons"/>
                  <a:cs typeface="The Seasons"/>
                  <a:sym typeface="The Seasons"/>
                </a:rPr>
                <a:t>Στην οικογένειά μου</a:t>
              </a:r>
            </a:p>
          </p:txBody>
        </p:sp>
        <p:sp>
          <p:nvSpPr>
            <p:cNvPr id="17" name="TextBox 17"/>
            <p:cNvSpPr txBox="1"/>
            <p:nvPr/>
          </p:nvSpPr>
          <p:spPr>
            <a:xfrm>
              <a:off x="929084" y="403999"/>
              <a:ext cx="7845425" cy="794662"/>
            </a:xfrm>
            <a:prstGeom prst="rect">
              <a:avLst/>
            </a:prstGeom>
          </p:spPr>
          <p:txBody>
            <a:bodyPr lIns="0" tIns="0" rIns="0" bIns="0" rtlCol="0" anchor="t">
              <a:spAutoFit/>
            </a:bodyPr>
            <a:lstStyle/>
            <a:p>
              <a:pPr algn="ctr">
                <a:lnSpc>
                  <a:spcPts val="5040"/>
                </a:lnSpc>
                <a:spcBef>
                  <a:spcPct val="0"/>
                </a:spcBef>
              </a:pPr>
              <a:r>
                <a:rPr lang="en-US" sz="3400" dirty="0">
                  <a:solidFill>
                    <a:srgbClr val="000000"/>
                  </a:solidFill>
                  <a:latin typeface="+mj-lt"/>
                  <a:ea typeface="The Seasons"/>
                  <a:cs typeface="The Seasons"/>
                  <a:sym typeface="The Seasons"/>
                </a:rPr>
                <a:t>Στην ομάδα μου New Entry </a:t>
              </a:r>
            </a:p>
          </p:txBody>
        </p:sp>
        <p:sp>
          <p:nvSpPr>
            <p:cNvPr id="18" name="TextBox 18"/>
            <p:cNvSpPr txBox="1"/>
            <p:nvPr/>
          </p:nvSpPr>
          <p:spPr>
            <a:xfrm>
              <a:off x="1858169" y="1524960"/>
              <a:ext cx="6545845" cy="2317115"/>
            </a:xfrm>
            <a:prstGeom prst="rect">
              <a:avLst/>
            </a:prstGeom>
          </p:spPr>
          <p:txBody>
            <a:bodyPr lIns="0" tIns="0" rIns="0" bIns="0" rtlCol="0" anchor="t">
              <a:spAutoFit/>
            </a:bodyPr>
            <a:lstStyle/>
            <a:p>
              <a:pPr algn="ctr">
                <a:lnSpc>
                  <a:spcPts val="4620"/>
                </a:lnSpc>
              </a:pPr>
              <a:r>
                <a:rPr lang="en-US" sz="2500" dirty="0">
                  <a:solidFill>
                    <a:srgbClr val="000000"/>
                  </a:solidFill>
                  <a:latin typeface="+mj-lt"/>
                  <a:ea typeface="The Seasons"/>
                  <a:cs typeface="The Seasons"/>
                  <a:sym typeface="The Seasons"/>
                </a:rPr>
                <a:t>Ειρήνη Κασωτάκη</a:t>
              </a:r>
            </a:p>
            <a:p>
              <a:pPr algn="ctr">
                <a:lnSpc>
                  <a:spcPts val="4620"/>
                </a:lnSpc>
              </a:pPr>
              <a:r>
                <a:rPr lang="en-US" sz="2500" dirty="0">
                  <a:solidFill>
                    <a:srgbClr val="000000"/>
                  </a:solidFill>
                  <a:latin typeface="+mj-lt"/>
                  <a:ea typeface="The Seasons"/>
                  <a:cs typeface="The Seasons"/>
                  <a:sym typeface="The Seasons"/>
                </a:rPr>
                <a:t>Χριστίνα Μίαρη</a:t>
              </a:r>
            </a:p>
            <a:p>
              <a:pPr algn="ctr">
                <a:lnSpc>
                  <a:spcPts val="4620"/>
                </a:lnSpc>
                <a:spcBef>
                  <a:spcPct val="0"/>
                </a:spcBef>
              </a:pPr>
              <a:r>
                <a:rPr lang="en-US" sz="2500" dirty="0">
                  <a:solidFill>
                    <a:srgbClr val="000000"/>
                  </a:solidFill>
                  <a:latin typeface="+mj-lt"/>
                  <a:ea typeface="The Seasons"/>
                  <a:cs typeface="The Seasons"/>
                  <a:sym typeface="The Seasons"/>
                </a:rPr>
                <a:t>Μαρία Παϊτάκη</a:t>
              </a:r>
            </a:p>
          </p:txBody>
        </p:sp>
        <p:sp>
          <p:nvSpPr>
            <p:cNvPr id="19" name="Freeform 19"/>
            <p:cNvSpPr/>
            <p:nvPr/>
          </p:nvSpPr>
          <p:spPr>
            <a:xfrm>
              <a:off x="611987" y="192727"/>
              <a:ext cx="887707" cy="1036598"/>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1405967" y="6247204"/>
              <a:ext cx="887707" cy="1036598"/>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9210" y="208204"/>
            <a:ext cx="11386500"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Αποτελέσματα - Κύρια Ευρήματα 1/8</a:t>
            </a:r>
          </a:p>
        </p:txBody>
      </p:sp>
      <p:sp>
        <p:nvSpPr>
          <p:cNvPr id="3" name="TextBox 3"/>
          <p:cNvSpPr txBox="1"/>
          <p:nvPr/>
        </p:nvSpPr>
        <p:spPr>
          <a:xfrm>
            <a:off x="1789326" y="8140803"/>
            <a:ext cx="14606835" cy="1226185"/>
          </a:xfrm>
          <a:prstGeom prst="rect">
            <a:avLst/>
          </a:prstGeom>
        </p:spPr>
        <p:txBody>
          <a:bodyPr lIns="0" tIns="0" rIns="0" bIns="0" rtlCol="0" anchor="t">
            <a:spAutoFit/>
          </a:bodyPr>
          <a:lstStyle/>
          <a:p>
            <a:pPr algn="ctr">
              <a:lnSpc>
                <a:spcPts val="4759"/>
              </a:lnSpc>
              <a:spcBef>
                <a:spcPct val="0"/>
              </a:spcBef>
            </a:pPr>
            <a:r>
              <a:rPr lang="en-US" sz="3399" dirty="0">
                <a:solidFill>
                  <a:srgbClr val="000000"/>
                </a:solidFill>
                <a:latin typeface="+mj-lt"/>
                <a:ea typeface="The Seasons"/>
                <a:cs typeface="The Seasons"/>
                <a:sym typeface="The Seasons"/>
              </a:rPr>
              <a:t>Σύμφωνα με τις απαντήσεις των ειδικών στο Ε.Υ. εφαρμόζονται οι αρχές της </a:t>
            </a:r>
            <a:r>
              <a:rPr lang="en-US" sz="3399" b="1" dirty="0">
                <a:solidFill>
                  <a:srgbClr val="000000"/>
                </a:solidFill>
                <a:latin typeface="+mj-lt"/>
                <a:ea typeface="The Seasons Bold"/>
                <a:cs typeface="The Seasons Bold"/>
                <a:sym typeface="The Seasons Bold"/>
              </a:rPr>
              <a:t>Πολυμεσικής</a:t>
            </a:r>
            <a:r>
              <a:rPr lang="en-US" sz="3399" dirty="0">
                <a:solidFill>
                  <a:srgbClr val="000000"/>
                </a:solidFill>
                <a:latin typeface="+mj-lt"/>
                <a:ea typeface="The Seasons"/>
                <a:cs typeface="The Seasons"/>
                <a:sym typeface="The Seasons"/>
              </a:rPr>
              <a:t> </a:t>
            </a:r>
            <a:r>
              <a:rPr lang="en-US" sz="3399" b="1" dirty="0">
                <a:solidFill>
                  <a:srgbClr val="000000"/>
                </a:solidFill>
                <a:latin typeface="+mj-lt"/>
                <a:ea typeface="The Seasons Bold"/>
                <a:cs typeface="The Seasons Bold"/>
                <a:sym typeface="The Seasons Bold"/>
              </a:rPr>
              <a:t>Μάθησης</a:t>
            </a:r>
          </a:p>
        </p:txBody>
      </p:sp>
      <p:sp>
        <p:nvSpPr>
          <p:cNvPr id="4" name="TextBox 4"/>
          <p:cNvSpPr txBox="1"/>
          <p:nvPr/>
        </p:nvSpPr>
        <p:spPr>
          <a:xfrm>
            <a:off x="1789326" y="4471138"/>
            <a:ext cx="15469974" cy="1226185"/>
          </a:xfrm>
          <a:prstGeom prst="rect">
            <a:avLst/>
          </a:prstGeom>
        </p:spPr>
        <p:txBody>
          <a:bodyPr lIns="0" tIns="0" rIns="0" bIns="0" rtlCol="0" anchor="t">
            <a:spAutoFit/>
          </a:bodyPr>
          <a:lstStyle/>
          <a:p>
            <a:pPr algn="ctr">
              <a:lnSpc>
                <a:spcPts val="4759"/>
              </a:lnSpc>
              <a:spcBef>
                <a:spcPct val="0"/>
              </a:spcBef>
            </a:pPr>
            <a:r>
              <a:rPr lang="en-US" sz="3399" dirty="0">
                <a:solidFill>
                  <a:srgbClr val="000000"/>
                </a:solidFill>
                <a:latin typeface="+mj-lt"/>
                <a:ea typeface="The Seasons"/>
                <a:cs typeface="The Seasons"/>
                <a:sym typeface="The Seasons"/>
              </a:rPr>
              <a:t>Σύμφωνα με τις απαντήσεις των ειδικών το Ε.Υ. έχει σχεδιαστεί σύμφωνα με τις </a:t>
            </a:r>
            <a:r>
              <a:rPr lang="en-US" sz="3399" b="1" dirty="0">
                <a:solidFill>
                  <a:srgbClr val="000000"/>
                </a:solidFill>
                <a:latin typeface="+mj-lt"/>
                <a:ea typeface="The Seasons Bold"/>
                <a:cs typeface="The Seasons Bold"/>
                <a:sym typeface="The Seasons Bold"/>
              </a:rPr>
              <a:t>αρχές</a:t>
            </a:r>
            <a:r>
              <a:rPr lang="en-US" sz="3399" dirty="0">
                <a:solidFill>
                  <a:srgbClr val="000000"/>
                </a:solidFill>
                <a:latin typeface="+mj-lt"/>
                <a:ea typeface="The Seasons"/>
                <a:cs typeface="The Seasons"/>
                <a:sym typeface="The Seasons"/>
              </a:rPr>
              <a:t> και τη </a:t>
            </a:r>
            <a:r>
              <a:rPr lang="en-US" sz="3399" b="1" dirty="0">
                <a:solidFill>
                  <a:srgbClr val="000000"/>
                </a:solidFill>
                <a:latin typeface="+mj-lt"/>
                <a:ea typeface="The Seasons Bold"/>
                <a:cs typeface="The Seasons Bold"/>
                <a:sym typeface="The Seasons Bold"/>
              </a:rPr>
              <a:t>μεθοδολογία </a:t>
            </a:r>
            <a:r>
              <a:rPr lang="en-US" sz="3399" dirty="0">
                <a:solidFill>
                  <a:srgbClr val="000000"/>
                </a:solidFill>
                <a:latin typeface="+mj-lt"/>
                <a:ea typeface="The Seasons"/>
                <a:cs typeface="The Seasons"/>
                <a:sym typeface="The Seasons"/>
              </a:rPr>
              <a:t>της </a:t>
            </a:r>
            <a:r>
              <a:rPr lang="en-US" sz="3399" b="1" dirty="0">
                <a:solidFill>
                  <a:srgbClr val="000000"/>
                </a:solidFill>
                <a:latin typeface="+mj-lt"/>
                <a:ea typeface="The Seasons Bold"/>
                <a:cs typeface="The Seasons Bold"/>
                <a:sym typeface="The Seasons Bold"/>
              </a:rPr>
              <a:t>ΕξΑΕ</a:t>
            </a:r>
          </a:p>
        </p:txBody>
      </p:sp>
      <p:grpSp>
        <p:nvGrpSpPr>
          <p:cNvPr id="5" name="Group 5"/>
          <p:cNvGrpSpPr/>
          <p:nvPr/>
        </p:nvGrpSpPr>
        <p:grpSpPr>
          <a:xfrm>
            <a:off x="6322460" y="1472061"/>
            <a:ext cx="5259940" cy="846368"/>
            <a:chOff x="0" y="0"/>
            <a:chExt cx="6476068" cy="1128490"/>
          </a:xfrm>
        </p:grpSpPr>
        <p:grpSp>
          <p:nvGrpSpPr>
            <p:cNvPr id="6" name="Group 6"/>
            <p:cNvGrpSpPr/>
            <p:nvPr/>
          </p:nvGrpSpPr>
          <p:grpSpPr>
            <a:xfrm>
              <a:off x="0" y="0"/>
              <a:ext cx="6476068" cy="1128490"/>
              <a:chOff x="0" y="0"/>
              <a:chExt cx="1279223" cy="222912"/>
            </a:xfrm>
          </p:grpSpPr>
          <p:sp>
            <p:nvSpPr>
              <p:cNvPr id="7" name="Freeform 7"/>
              <p:cNvSpPr/>
              <p:nvPr/>
            </p:nvSpPr>
            <p:spPr>
              <a:xfrm>
                <a:off x="0" y="0"/>
                <a:ext cx="1279223" cy="222912"/>
              </a:xfrm>
              <a:custGeom>
                <a:avLst/>
                <a:gdLst/>
                <a:ahLst/>
                <a:cxnLst/>
                <a:rect l="l" t="t" r="r" b="b"/>
                <a:pathLst>
                  <a:path w="1279223" h="222912">
                    <a:moveTo>
                      <a:pt x="81292" y="0"/>
                    </a:moveTo>
                    <a:lnTo>
                      <a:pt x="1197932" y="0"/>
                    </a:lnTo>
                    <a:cubicBezTo>
                      <a:pt x="1242828" y="0"/>
                      <a:pt x="1279223" y="36396"/>
                      <a:pt x="1279223" y="81292"/>
                    </a:cubicBezTo>
                    <a:lnTo>
                      <a:pt x="1279223" y="141620"/>
                    </a:lnTo>
                    <a:cubicBezTo>
                      <a:pt x="1279223" y="163180"/>
                      <a:pt x="1270659" y="183857"/>
                      <a:pt x="1255414" y="199102"/>
                    </a:cubicBezTo>
                    <a:cubicBezTo>
                      <a:pt x="1240168" y="214347"/>
                      <a:pt x="1219492" y="222912"/>
                      <a:pt x="1197932" y="222912"/>
                    </a:cubicBezTo>
                    <a:lnTo>
                      <a:pt x="81292" y="222912"/>
                    </a:lnTo>
                    <a:cubicBezTo>
                      <a:pt x="59732" y="222912"/>
                      <a:pt x="39055" y="214347"/>
                      <a:pt x="23810" y="199102"/>
                    </a:cubicBezTo>
                    <a:cubicBezTo>
                      <a:pt x="8565" y="183857"/>
                      <a:pt x="0" y="163180"/>
                      <a:pt x="0" y="141620"/>
                    </a:cubicBezTo>
                    <a:lnTo>
                      <a:pt x="0" y="81292"/>
                    </a:lnTo>
                    <a:cubicBezTo>
                      <a:pt x="0" y="59732"/>
                      <a:pt x="8565" y="39055"/>
                      <a:pt x="23810" y="23810"/>
                    </a:cubicBezTo>
                    <a:cubicBezTo>
                      <a:pt x="39055" y="8565"/>
                      <a:pt x="59732" y="0"/>
                      <a:pt x="81292" y="0"/>
                    </a:cubicBezTo>
                    <a:close/>
                  </a:path>
                </a:pathLst>
              </a:custGeom>
              <a:solidFill>
                <a:srgbClr val="F4F0D2"/>
              </a:solidFill>
            </p:spPr>
          </p:sp>
          <p:sp>
            <p:nvSpPr>
              <p:cNvPr id="8" name="TextBox 8"/>
              <p:cNvSpPr txBox="1"/>
              <p:nvPr/>
            </p:nvSpPr>
            <p:spPr>
              <a:xfrm>
                <a:off x="0" y="-38100"/>
                <a:ext cx="1279223" cy="261012"/>
              </a:xfrm>
              <a:prstGeom prst="rect">
                <a:avLst/>
              </a:prstGeom>
            </p:spPr>
            <p:txBody>
              <a:bodyPr lIns="50800" tIns="50800" rIns="50800" bIns="50800" rtlCol="0" anchor="ctr"/>
              <a:lstStyle/>
              <a:p>
                <a:pPr algn="ctr">
                  <a:lnSpc>
                    <a:spcPts val="2659"/>
                  </a:lnSpc>
                </a:pPr>
                <a:endParaRPr dirty="0">
                  <a:latin typeface="+mj-lt"/>
                </a:endParaRPr>
              </a:p>
            </p:txBody>
          </p:sp>
        </p:grpSp>
        <p:sp>
          <p:nvSpPr>
            <p:cNvPr id="9" name="TextBox 9"/>
            <p:cNvSpPr txBox="1"/>
            <p:nvPr/>
          </p:nvSpPr>
          <p:spPr>
            <a:xfrm>
              <a:off x="558606" y="6715"/>
              <a:ext cx="5567204" cy="981711"/>
            </a:xfrm>
            <a:prstGeom prst="rect">
              <a:avLst/>
            </a:prstGeom>
          </p:spPr>
          <p:txBody>
            <a:bodyPr lIns="0" tIns="0" rIns="0" bIns="0" rtlCol="0" anchor="t">
              <a:spAutoFit/>
            </a:bodyPr>
            <a:lstStyle/>
            <a:p>
              <a:pPr algn="ctr">
                <a:lnSpc>
                  <a:spcPts val="5879"/>
                </a:lnSpc>
              </a:pPr>
              <a:r>
                <a:rPr lang="en-US" sz="4199" dirty="0">
                  <a:solidFill>
                    <a:srgbClr val="000000"/>
                  </a:solidFill>
                  <a:latin typeface="+mj-lt"/>
                  <a:ea typeface="The Seasons"/>
                  <a:cs typeface="The Seasons"/>
                  <a:sym typeface="The Seasons"/>
                </a:rPr>
                <a:t>Έρευνα ειδικών</a:t>
              </a:r>
            </a:p>
          </p:txBody>
        </p:sp>
      </p:grpSp>
      <p:sp>
        <p:nvSpPr>
          <p:cNvPr id="10" name="Freeform 10"/>
          <p:cNvSpPr/>
          <p:nvPr/>
        </p:nvSpPr>
        <p:spPr>
          <a:xfrm>
            <a:off x="15454344" y="116558"/>
            <a:ext cx="2651352" cy="1355504"/>
          </a:xfrm>
          <a:custGeom>
            <a:avLst/>
            <a:gdLst/>
            <a:ahLst/>
            <a:cxnLst/>
            <a:rect l="l" t="t" r="r" b="b"/>
            <a:pathLst>
              <a:path w="2651352" h="1355504">
                <a:moveTo>
                  <a:pt x="0" y="0"/>
                </a:moveTo>
                <a:lnTo>
                  <a:pt x="2651352" y="0"/>
                </a:lnTo>
                <a:lnTo>
                  <a:pt x="2651352" y="1355503"/>
                </a:lnTo>
                <a:lnTo>
                  <a:pt x="0" y="1355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a:off x="276532" y="2591052"/>
            <a:ext cx="17227665" cy="1413361"/>
            <a:chOff x="0" y="0"/>
            <a:chExt cx="22970220" cy="1884481"/>
          </a:xfrm>
        </p:grpSpPr>
        <p:grpSp>
          <p:nvGrpSpPr>
            <p:cNvPr id="12" name="Group 12"/>
            <p:cNvGrpSpPr/>
            <p:nvPr/>
          </p:nvGrpSpPr>
          <p:grpSpPr>
            <a:xfrm>
              <a:off x="0" y="0"/>
              <a:ext cx="22970220" cy="1884481"/>
              <a:chOff x="0" y="0"/>
              <a:chExt cx="4537327" cy="372243"/>
            </a:xfrm>
          </p:grpSpPr>
          <p:sp>
            <p:nvSpPr>
              <p:cNvPr id="13" name="Freeform 13"/>
              <p:cNvSpPr/>
              <p:nvPr/>
            </p:nvSpPr>
            <p:spPr>
              <a:xfrm>
                <a:off x="0" y="0"/>
                <a:ext cx="4537327" cy="372243"/>
              </a:xfrm>
              <a:custGeom>
                <a:avLst/>
                <a:gdLst/>
                <a:ahLst/>
                <a:cxnLst/>
                <a:rect l="l" t="t" r="r" b="b"/>
                <a:pathLst>
                  <a:path w="4537327" h="372243">
                    <a:moveTo>
                      <a:pt x="22919" y="0"/>
                    </a:moveTo>
                    <a:lnTo>
                      <a:pt x="4514409" y="0"/>
                    </a:lnTo>
                    <a:cubicBezTo>
                      <a:pt x="4527066" y="0"/>
                      <a:pt x="4537327" y="10261"/>
                      <a:pt x="4537327" y="22919"/>
                    </a:cubicBezTo>
                    <a:lnTo>
                      <a:pt x="4537327" y="349324"/>
                    </a:lnTo>
                    <a:cubicBezTo>
                      <a:pt x="4537327" y="361982"/>
                      <a:pt x="4527066" y="372243"/>
                      <a:pt x="4514409" y="372243"/>
                    </a:cubicBezTo>
                    <a:lnTo>
                      <a:pt x="22919" y="372243"/>
                    </a:lnTo>
                    <a:cubicBezTo>
                      <a:pt x="10261" y="372243"/>
                      <a:pt x="0" y="361982"/>
                      <a:pt x="0" y="349324"/>
                    </a:cubicBezTo>
                    <a:lnTo>
                      <a:pt x="0" y="22919"/>
                    </a:lnTo>
                    <a:cubicBezTo>
                      <a:pt x="0" y="10261"/>
                      <a:pt x="10261" y="0"/>
                      <a:pt x="22919" y="0"/>
                    </a:cubicBezTo>
                    <a:close/>
                  </a:path>
                </a:pathLst>
              </a:custGeom>
              <a:solidFill>
                <a:srgbClr val="FFC8DD"/>
              </a:solidFill>
            </p:spPr>
          </p:sp>
          <p:sp>
            <p:nvSpPr>
              <p:cNvPr id="14" name="TextBox 14"/>
              <p:cNvSpPr txBox="1"/>
              <p:nvPr/>
            </p:nvSpPr>
            <p:spPr>
              <a:xfrm>
                <a:off x="0" y="-38100"/>
                <a:ext cx="4537327" cy="410343"/>
              </a:xfrm>
              <a:prstGeom prst="rect">
                <a:avLst/>
              </a:prstGeom>
            </p:spPr>
            <p:txBody>
              <a:bodyPr lIns="50800" tIns="50800" rIns="50800" bIns="50800" rtlCol="0" anchor="ctr"/>
              <a:lstStyle/>
              <a:p>
                <a:pPr algn="ctr">
                  <a:lnSpc>
                    <a:spcPts val="2659"/>
                  </a:lnSpc>
                </a:pPr>
                <a:endParaRPr dirty="0">
                  <a:latin typeface="+mj-lt"/>
                </a:endParaRPr>
              </a:p>
            </p:txBody>
          </p:sp>
        </p:grpSp>
        <p:sp>
          <p:nvSpPr>
            <p:cNvPr id="15" name="TextBox 15"/>
            <p:cNvSpPr txBox="1"/>
            <p:nvPr/>
          </p:nvSpPr>
          <p:spPr>
            <a:xfrm>
              <a:off x="517413" y="207529"/>
              <a:ext cx="22173453" cy="769015"/>
            </a:xfrm>
            <a:prstGeom prst="rect">
              <a:avLst/>
            </a:prstGeom>
          </p:spPr>
          <p:txBody>
            <a:bodyPr lIns="0" tIns="0" rIns="0" bIns="0" rtlCol="0" anchor="t">
              <a:spAutoFit/>
            </a:bodyPr>
            <a:lstStyle/>
            <a:p>
              <a:pPr algn="just">
                <a:lnSpc>
                  <a:spcPts val="4759"/>
                </a:lnSpc>
                <a:spcBef>
                  <a:spcPct val="0"/>
                </a:spcBef>
              </a:pPr>
              <a:r>
                <a:rPr lang="en-US" sz="3399" b="1" dirty="0">
                  <a:solidFill>
                    <a:srgbClr val="000000"/>
                  </a:solidFill>
                  <a:latin typeface="+mj-lt"/>
                  <a:ea typeface="The Seasons Bold"/>
                  <a:cs typeface="The Seasons Bold"/>
                  <a:sym typeface="The Seasons Bold"/>
                </a:rPr>
                <a:t>Ερευνητικό ερώτημα 1: Το Ε.Υ. διέπεται από τις αρχές και τη μεθοδολογία της ΕξΑΕ;</a:t>
              </a:r>
            </a:p>
          </p:txBody>
        </p:sp>
      </p:grpSp>
      <p:grpSp>
        <p:nvGrpSpPr>
          <p:cNvPr id="16" name="Group 16"/>
          <p:cNvGrpSpPr/>
          <p:nvPr/>
        </p:nvGrpSpPr>
        <p:grpSpPr>
          <a:xfrm>
            <a:off x="276532" y="6402883"/>
            <a:ext cx="17227665" cy="1413361"/>
            <a:chOff x="0" y="0"/>
            <a:chExt cx="22970220" cy="1884481"/>
          </a:xfrm>
        </p:grpSpPr>
        <p:grpSp>
          <p:nvGrpSpPr>
            <p:cNvPr id="17" name="Group 17"/>
            <p:cNvGrpSpPr/>
            <p:nvPr/>
          </p:nvGrpSpPr>
          <p:grpSpPr>
            <a:xfrm>
              <a:off x="0" y="0"/>
              <a:ext cx="22970220" cy="1884481"/>
              <a:chOff x="0" y="0"/>
              <a:chExt cx="4537327" cy="372243"/>
            </a:xfrm>
          </p:grpSpPr>
          <p:sp>
            <p:nvSpPr>
              <p:cNvPr id="18" name="Freeform 18"/>
              <p:cNvSpPr/>
              <p:nvPr/>
            </p:nvSpPr>
            <p:spPr>
              <a:xfrm>
                <a:off x="0" y="0"/>
                <a:ext cx="4537327" cy="372243"/>
              </a:xfrm>
              <a:custGeom>
                <a:avLst/>
                <a:gdLst/>
                <a:ahLst/>
                <a:cxnLst/>
                <a:rect l="l" t="t" r="r" b="b"/>
                <a:pathLst>
                  <a:path w="4537327" h="372243">
                    <a:moveTo>
                      <a:pt x="22919" y="0"/>
                    </a:moveTo>
                    <a:lnTo>
                      <a:pt x="4514409" y="0"/>
                    </a:lnTo>
                    <a:cubicBezTo>
                      <a:pt x="4527066" y="0"/>
                      <a:pt x="4537327" y="10261"/>
                      <a:pt x="4537327" y="22919"/>
                    </a:cubicBezTo>
                    <a:lnTo>
                      <a:pt x="4537327" y="349324"/>
                    </a:lnTo>
                    <a:cubicBezTo>
                      <a:pt x="4537327" y="361982"/>
                      <a:pt x="4527066" y="372243"/>
                      <a:pt x="4514409" y="372243"/>
                    </a:cubicBezTo>
                    <a:lnTo>
                      <a:pt x="22919" y="372243"/>
                    </a:lnTo>
                    <a:cubicBezTo>
                      <a:pt x="10261" y="372243"/>
                      <a:pt x="0" y="361982"/>
                      <a:pt x="0" y="349324"/>
                    </a:cubicBezTo>
                    <a:lnTo>
                      <a:pt x="0" y="22919"/>
                    </a:lnTo>
                    <a:cubicBezTo>
                      <a:pt x="0" y="10261"/>
                      <a:pt x="10261" y="0"/>
                      <a:pt x="22919" y="0"/>
                    </a:cubicBezTo>
                    <a:close/>
                  </a:path>
                </a:pathLst>
              </a:custGeom>
              <a:solidFill>
                <a:srgbClr val="BDE0FE"/>
              </a:solidFill>
            </p:spPr>
          </p:sp>
          <p:sp>
            <p:nvSpPr>
              <p:cNvPr id="19" name="TextBox 19"/>
              <p:cNvSpPr txBox="1"/>
              <p:nvPr/>
            </p:nvSpPr>
            <p:spPr>
              <a:xfrm>
                <a:off x="0" y="-38100"/>
                <a:ext cx="4537327" cy="410343"/>
              </a:xfrm>
              <a:prstGeom prst="rect">
                <a:avLst/>
              </a:prstGeom>
            </p:spPr>
            <p:txBody>
              <a:bodyPr lIns="50800" tIns="50800" rIns="50800" bIns="50800" rtlCol="0" anchor="ctr"/>
              <a:lstStyle/>
              <a:p>
                <a:pPr algn="ctr">
                  <a:lnSpc>
                    <a:spcPts val="2659"/>
                  </a:lnSpc>
                </a:pPr>
                <a:endParaRPr dirty="0">
                  <a:latin typeface="+mj-lt"/>
                </a:endParaRPr>
              </a:p>
            </p:txBody>
          </p:sp>
        </p:grpSp>
        <p:sp>
          <p:nvSpPr>
            <p:cNvPr id="20" name="TextBox 20"/>
            <p:cNvSpPr txBox="1"/>
            <p:nvPr/>
          </p:nvSpPr>
          <p:spPr>
            <a:xfrm>
              <a:off x="517413" y="84779"/>
              <a:ext cx="22079104" cy="1610148"/>
            </a:xfrm>
            <a:prstGeom prst="rect">
              <a:avLst/>
            </a:prstGeom>
          </p:spPr>
          <p:txBody>
            <a:bodyPr lIns="0" tIns="0" rIns="0" bIns="0" rtlCol="0" anchor="t">
              <a:spAutoFit/>
            </a:bodyPr>
            <a:lstStyle/>
            <a:p>
              <a:pPr algn="just">
                <a:lnSpc>
                  <a:spcPts val="4759"/>
                </a:lnSpc>
                <a:spcBef>
                  <a:spcPct val="0"/>
                </a:spcBef>
              </a:pPr>
              <a:r>
                <a:rPr lang="en-US" sz="3399" b="1" dirty="0">
                  <a:solidFill>
                    <a:srgbClr val="000000"/>
                  </a:solidFill>
                  <a:latin typeface="+mj-lt"/>
                  <a:ea typeface="The Seasons Bold"/>
                  <a:cs typeface="The Seasons Bold"/>
                  <a:sym typeface="The Seasons Bold"/>
                </a:rPr>
                <a:t>Ερευνητικό ερώτημα 2: Το Ε.Υ. έχει δημιουργηθεί σύμφωνα με τις αρχές της Πολυμεσικής Μάθησης;</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9210" y="208204"/>
            <a:ext cx="11386500"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Αποτελέσματα - Κύρια Ευρήματα 2/8</a:t>
            </a:r>
          </a:p>
        </p:txBody>
      </p:sp>
      <p:grpSp>
        <p:nvGrpSpPr>
          <p:cNvPr id="3" name="Group 3"/>
          <p:cNvGrpSpPr/>
          <p:nvPr/>
        </p:nvGrpSpPr>
        <p:grpSpPr>
          <a:xfrm>
            <a:off x="6322460" y="1978513"/>
            <a:ext cx="5183740" cy="846368"/>
            <a:chOff x="0" y="0"/>
            <a:chExt cx="6476068" cy="1128490"/>
          </a:xfrm>
        </p:grpSpPr>
        <p:grpSp>
          <p:nvGrpSpPr>
            <p:cNvPr id="4" name="Group 4"/>
            <p:cNvGrpSpPr/>
            <p:nvPr/>
          </p:nvGrpSpPr>
          <p:grpSpPr>
            <a:xfrm>
              <a:off x="0" y="0"/>
              <a:ext cx="6476068" cy="1128490"/>
              <a:chOff x="0" y="0"/>
              <a:chExt cx="1279223" cy="222912"/>
            </a:xfrm>
          </p:grpSpPr>
          <p:sp>
            <p:nvSpPr>
              <p:cNvPr id="5" name="Freeform 5"/>
              <p:cNvSpPr/>
              <p:nvPr/>
            </p:nvSpPr>
            <p:spPr>
              <a:xfrm>
                <a:off x="0" y="0"/>
                <a:ext cx="1279223" cy="222912"/>
              </a:xfrm>
              <a:custGeom>
                <a:avLst/>
                <a:gdLst/>
                <a:ahLst/>
                <a:cxnLst/>
                <a:rect l="l" t="t" r="r" b="b"/>
                <a:pathLst>
                  <a:path w="1279223" h="222912">
                    <a:moveTo>
                      <a:pt x="81292" y="0"/>
                    </a:moveTo>
                    <a:lnTo>
                      <a:pt x="1197932" y="0"/>
                    </a:lnTo>
                    <a:cubicBezTo>
                      <a:pt x="1242828" y="0"/>
                      <a:pt x="1279223" y="36396"/>
                      <a:pt x="1279223" y="81292"/>
                    </a:cubicBezTo>
                    <a:lnTo>
                      <a:pt x="1279223" y="141620"/>
                    </a:lnTo>
                    <a:cubicBezTo>
                      <a:pt x="1279223" y="163180"/>
                      <a:pt x="1270659" y="183857"/>
                      <a:pt x="1255414" y="199102"/>
                    </a:cubicBezTo>
                    <a:cubicBezTo>
                      <a:pt x="1240168" y="214347"/>
                      <a:pt x="1219492" y="222912"/>
                      <a:pt x="1197932" y="222912"/>
                    </a:cubicBezTo>
                    <a:lnTo>
                      <a:pt x="81292" y="222912"/>
                    </a:lnTo>
                    <a:cubicBezTo>
                      <a:pt x="59732" y="222912"/>
                      <a:pt x="39055" y="214347"/>
                      <a:pt x="23810" y="199102"/>
                    </a:cubicBezTo>
                    <a:cubicBezTo>
                      <a:pt x="8565" y="183857"/>
                      <a:pt x="0" y="163180"/>
                      <a:pt x="0" y="141620"/>
                    </a:cubicBezTo>
                    <a:lnTo>
                      <a:pt x="0" y="81292"/>
                    </a:lnTo>
                    <a:cubicBezTo>
                      <a:pt x="0" y="59732"/>
                      <a:pt x="8565" y="39055"/>
                      <a:pt x="23810" y="23810"/>
                    </a:cubicBezTo>
                    <a:cubicBezTo>
                      <a:pt x="39055" y="8565"/>
                      <a:pt x="59732" y="0"/>
                      <a:pt x="81292" y="0"/>
                    </a:cubicBezTo>
                    <a:close/>
                  </a:path>
                </a:pathLst>
              </a:custGeom>
              <a:solidFill>
                <a:srgbClr val="F4F0D2"/>
              </a:solidFill>
            </p:spPr>
          </p:sp>
          <p:sp>
            <p:nvSpPr>
              <p:cNvPr id="6" name="TextBox 6"/>
              <p:cNvSpPr txBox="1"/>
              <p:nvPr/>
            </p:nvSpPr>
            <p:spPr>
              <a:xfrm>
                <a:off x="0" y="-38100"/>
                <a:ext cx="1279223" cy="261012"/>
              </a:xfrm>
              <a:prstGeom prst="rect">
                <a:avLst/>
              </a:prstGeom>
            </p:spPr>
            <p:txBody>
              <a:bodyPr lIns="50800" tIns="50800" rIns="50800" bIns="50800" rtlCol="0" anchor="ctr"/>
              <a:lstStyle/>
              <a:p>
                <a:pPr algn="ctr">
                  <a:lnSpc>
                    <a:spcPts val="2659"/>
                  </a:lnSpc>
                </a:pPr>
                <a:endParaRPr dirty="0">
                  <a:latin typeface="+mj-lt"/>
                </a:endParaRPr>
              </a:p>
            </p:txBody>
          </p:sp>
        </p:grpSp>
        <p:sp>
          <p:nvSpPr>
            <p:cNvPr id="7" name="TextBox 7"/>
            <p:cNvSpPr txBox="1"/>
            <p:nvPr/>
          </p:nvSpPr>
          <p:spPr>
            <a:xfrm>
              <a:off x="558606" y="6715"/>
              <a:ext cx="5567204" cy="981711"/>
            </a:xfrm>
            <a:prstGeom prst="rect">
              <a:avLst/>
            </a:prstGeom>
          </p:spPr>
          <p:txBody>
            <a:bodyPr lIns="0" tIns="0" rIns="0" bIns="0" rtlCol="0" anchor="t">
              <a:spAutoFit/>
            </a:bodyPr>
            <a:lstStyle/>
            <a:p>
              <a:pPr algn="ctr">
                <a:lnSpc>
                  <a:spcPts val="5879"/>
                </a:lnSpc>
              </a:pPr>
              <a:r>
                <a:rPr lang="en-US" sz="4199" dirty="0">
                  <a:solidFill>
                    <a:srgbClr val="000000"/>
                  </a:solidFill>
                  <a:latin typeface="+mj-lt"/>
                  <a:ea typeface="The Seasons"/>
                  <a:cs typeface="The Seasons"/>
                  <a:sym typeface="The Seasons"/>
                </a:rPr>
                <a:t>Έρευνα ειδικών</a:t>
              </a:r>
            </a:p>
          </p:txBody>
        </p:sp>
      </p:grpSp>
      <p:sp>
        <p:nvSpPr>
          <p:cNvPr id="8" name="Freeform 8"/>
          <p:cNvSpPr/>
          <p:nvPr/>
        </p:nvSpPr>
        <p:spPr>
          <a:xfrm>
            <a:off x="15454344" y="116558"/>
            <a:ext cx="2651352" cy="1355504"/>
          </a:xfrm>
          <a:custGeom>
            <a:avLst/>
            <a:gdLst/>
            <a:ahLst/>
            <a:cxnLst/>
            <a:rect l="l" t="t" r="r" b="b"/>
            <a:pathLst>
              <a:path w="2651352" h="1355504">
                <a:moveTo>
                  <a:pt x="0" y="0"/>
                </a:moveTo>
                <a:lnTo>
                  <a:pt x="2651352" y="0"/>
                </a:lnTo>
                <a:lnTo>
                  <a:pt x="2651352" y="1355503"/>
                </a:lnTo>
                <a:lnTo>
                  <a:pt x="0" y="1355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2131630" y="5402050"/>
            <a:ext cx="14830694" cy="3361055"/>
          </a:xfrm>
          <a:prstGeom prst="rect">
            <a:avLst/>
          </a:prstGeom>
        </p:spPr>
        <p:txBody>
          <a:bodyPr lIns="0" tIns="0" rIns="0" bIns="0" rtlCol="0" anchor="t">
            <a:spAutoFit/>
          </a:bodyPr>
          <a:lstStyle/>
          <a:p>
            <a:pPr marL="820419" lvl="1" indent="-410209" algn="l">
              <a:lnSpc>
                <a:spcPts val="5319"/>
              </a:lnSpc>
              <a:buFont typeface="Arial"/>
              <a:buChar char="•"/>
            </a:pPr>
            <a:r>
              <a:rPr lang="en-US" sz="3799" dirty="0">
                <a:solidFill>
                  <a:srgbClr val="000000"/>
                </a:solidFill>
                <a:latin typeface="+mj-lt"/>
                <a:ea typeface="The Seasons"/>
                <a:cs typeface="The Seasons"/>
                <a:sym typeface="The Seasons"/>
              </a:rPr>
              <a:t>Δομή και οργάνωση του Ε.Υ. </a:t>
            </a:r>
          </a:p>
          <a:p>
            <a:pPr marL="820419" lvl="1" indent="-410209" algn="l">
              <a:lnSpc>
                <a:spcPts val="5319"/>
              </a:lnSpc>
              <a:buFont typeface="Arial"/>
              <a:buChar char="•"/>
            </a:pPr>
            <a:r>
              <a:rPr lang="en-US" sz="3799" dirty="0">
                <a:solidFill>
                  <a:srgbClr val="000000"/>
                </a:solidFill>
                <a:latin typeface="+mj-lt"/>
                <a:ea typeface="The Seasons"/>
                <a:cs typeface="The Seasons"/>
                <a:sym typeface="The Seasons"/>
              </a:rPr>
              <a:t>Διαδραστικά βίντεο που περιλαμβάνουν ανατροφοδότηση</a:t>
            </a:r>
          </a:p>
          <a:p>
            <a:pPr marL="820419" lvl="1" indent="-410209" algn="l">
              <a:lnSpc>
                <a:spcPts val="5319"/>
              </a:lnSpc>
              <a:buFont typeface="Arial"/>
              <a:buChar char="•"/>
            </a:pPr>
            <a:r>
              <a:rPr lang="en-US" sz="3799" dirty="0">
                <a:solidFill>
                  <a:srgbClr val="000000"/>
                </a:solidFill>
                <a:latin typeface="+mj-lt"/>
                <a:ea typeface="The Seasons"/>
                <a:cs typeface="The Seasons"/>
                <a:sym typeface="The Seasons"/>
              </a:rPr>
              <a:t>Ποικιλία δραστηριοτήτων</a:t>
            </a:r>
          </a:p>
          <a:p>
            <a:pPr marL="820419" lvl="1" indent="-410209" algn="l">
              <a:lnSpc>
                <a:spcPts val="5319"/>
              </a:lnSpc>
              <a:spcBef>
                <a:spcPct val="0"/>
              </a:spcBef>
              <a:buFont typeface="Arial"/>
              <a:buChar char="•"/>
            </a:pPr>
            <a:r>
              <a:rPr lang="en-US" sz="3799" dirty="0">
                <a:solidFill>
                  <a:srgbClr val="000000"/>
                </a:solidFill>
                <a:latin typeface="+mj-lt"/>
                <a:ea typeface="The Seasons"/>
                <a:cs typeface="The Seasons"/>
                <a:sym typeface="The Seasons"/>
              </a:rPr>
              <a:t>Αρμονική χρήση διαφορετικών μέσων (κείμενο, εικόνα, ήχος)</a:t>
            </a:r>
          </a:p>
          <a:p>
            <a:pPr marL="820419" lvl="1" indent="-410209" algn="l">
              <a:lnSpc>
                <a:spcPts val="5319"/>
              </a:lnSpc>
              <a:spcBef>
                <a:spcPct val="0"/>
              </a:spcBef>
              <a:buFont typeface="Arial"/>
              <a:buChar char="•"/>
            </a:pPr>
            <a:r>
              <a:rPr lang="en-US" sz="3799" dirty="0">
                <a:solidFill>
                  <a:srgbClr val="000000"/>
                </a:solidFill>
                <a:latin typeface="+mj-lt"/>
                <a:ea typeface="The Seasons"/>
                <a:cs typeface="The Seasons"/>
                <a:sym typeface="The Seasons"/>
              </a:rPr>
              <a:t>Αφήγηση</a:t>
            </a:r>
          </a:p>
        </p:txBody>
      </p:sp>
      <p:grpSp>
        <p:nvGrpSpPr>
          <p:cNvPr id="10" name="Group 10"/>
          <p:cNvGrpSpPr/>
          <p:nvPr/>
        </p:nvGrpSpPr>
        <p:grpSpPr>
          <a:xfrm>
            <a:off x="0" y="3584905"/>
            <a:ext cx="17227665" cy="1146661"/>
            <a:chOff x="0" y="0"/>
            <a:chExt cx="22970220" cy="1528881"/>
          </a:xfrm>
        </p:grpSpPr>
        <p:grpSp>
          <p:nvGrpSpPr>
            <p:cNvPr id="11" name="Group 11"/>
            <p:cNvGrpSpPr/>
            <p:nvPr/>
          </p:nvGrpSpPr>
          <p:grpSpPr>
            <a:xfrm>
              <a:off x="1587230" y="0"/>
              <a:ext cx="19973106" cy="1528881"/>
              <a:chOff x="0" y="0"/>
              <a:chExt cx="3945305" cy="302001"/>
            </a:xfrm>
          </p:grpSpPr>
          <p:sp>
            <p:nvSpPr>
              <p:cNvPr id="12" name="Freeform 12"/>
              <p:cNvSpPr/>
              <p:nvPr/>
            </p:nvSpPr>
            <p:spPr>
              <a:xfrm>
                <a:off x="0" y="0"/>
                <a:ext cx="3945305" cy="302001"/>
              </a:xfrm>
              <a:custGeom>
                <a:avLst/>
                <a:gdLst/>
                <a:ahLst/>
                <a:cxnLst/>
                <a:rect l="l" t="t" r="r" b="b"/>
                <a:pathLst>
                  <a:path w="3945305" h="302001">
                    <a:moveTo>
                      <a:pt x="26358" y="0"/>
                    </a:moveTo>
                    <a:lnTo>
                      <a:pt x="3918947" y="0"/>
                    </a:lnTo>
                    <a:cubicBezTo>
                      <a:pt x="3933504" y="0"/>
                      <a:pt x="3945305" y="11801"/>
                      <a:pt x="3945305" y="26358"/>
                    </a:cubicBezTo>
                    <a:lnTo>
                      <a:pt x="3945305" y="275643"/>
                    </a:lnTo>
                    <a:cubicBezTo>
                      <a:pt x="3945305" y="282634"/>
                      <a:pt x="3942528" y="289338"/>
                      <a:pt x="3937585" y="294281"/>
                    </a:cubicBezTo>
                    <a:cubicBezTo>
                      <a:pt x="3932642" y="299224"/>
                      <a:pt x="3925937" y="302001"/>
                      <a:pt x="3918947" y="302001"/>
                    </a:cubicBezTo>
                    <a:lnTo>
                      <a:pt x="26358" y="302001"/>
                    </a:lnTo>
                    <a:cubicBezTo>
                      <a:pt x="19367" y="302001"/>
                      <a:pt x="12663" y="299224"/>
                      <a:pt x="7720" y="294281"/>
                    </a:cubicBezTo>
                    <a:cubicBezTo>
                      <a:pt x="2777" y="289338"/>
                      <a:pt x="0" y="282634"/>
                      <a:pt x="0" y="275643"/>
                    </a:cubicBezTo>
                    <a:lnTo>
                      <a:pt x="0" y="26358"/>
                    </a:lnTo>
                    <a:cubicBezTo>
                      <a:pt x="0" y="19367"/>
                      <a:pt x="2777" y="12663"/>
                      <a:pt x="7720" y="7720"/>
                    </a:cubicBezTo>
                    <a:cubicBezTo>
                      <a:pt x="12663" y="2777"/>
                      <a:pt x="19367" y="0"/>
                      <a:pt x="26358" y="0"/>
                    </a:cubicBezTo>
                    <a:close/>
                  </a:path>
                </a:pathLst>
              </a:custGeom>
              <a:solidFill>
                <a:srgbClr val="A4CECA"/>
              </a:solidFill>
            </p:spPr>
          </p:sp>
          <p:sp>
            <p:nvSpPr>
              <p:cNvPr id="13" name="TextBox 13"/>
              <p:cNvSpPr txBox="1"/>
              <p:nvPr/>
            </p:nvSpPr>
            <p:spPr>
              <a:xfrm>
                <a:off x="0" y="-38100"/>
                <a:ext cx="3945305" cy="340101"/>
              </a:xfrm>
              <a:prstGeom prst="rect">
                <a:avLst/>
              </a:prstGeom>
            </p:spPr>
            <p:txBody>
              <a:bodyPr lIns="50800" tIns="50800" rIns="50800" bIns="50800" rtlCol="0" anchor="ctr"/>
              <a:lstStyle/>
              <a:p>
                <a:pPr algn="ctr">
                  <a:lnSpc>
                    <a:spcPts val="2659"/>
                  </a:lnSpc>
                </a:pPr>
                <a:endParaRPr dirty="0">
                  <a:latin typeface="+mj-lt"/>
                </a:endParaRPr>
              </a:p>
            </p:txBody>
          </p:sp>
        </p:grpSp>
        <p:sp>
          <p:nvSpPr>
            <p:cNvPr id="14" name="TextBox 14"/>
            <p:cNvSpPr txBox="1"/>
            <p:nvPr/>
          </p:nvSpPr>
          <p:spPr>
            <a:xfrm>
              <a:off x="0" y="312109"/>
              <a:ext cx="22970220" cy="769014"/>
            </a:xfrm>
            <a:prstGeom prst="rect">
              <a:avLst/>
            </a:prstGeom>
          </p:spPr>
          <p:txBody>
            <a:bodyPr lIns="0" tIns="0" rIns="0" bIns="0" rtlCol="0" anchor="t">
              <a:spAutoFit/>
            </a:bodyPr>
            <a:lstStyle/>
            <a:p>
              <a:pPr algn="ctr">
                <a:lnSpc>
                  <a:spcPts val="4759"/>
                </a:lnSpc>
                <a:spcBef>
                  <a:spcPct val="0"/>
                </a:spcBef>
              </a:pPr>
              <a:r>
                <a:rPr lang="en-US" sz="3399" b="1" dirty="0">
                  <a:solidFill>
                    <a:srgbClr val="000000"/>
                  </a:solidFill>
                  <a:latin typeface="+mj-lt"/>
                  <a:ea typeface="The Seasons Bold"/>
                  <a:cs typeface="The Seasons Bold"/>
                  <a:sym typeface="The Seasons Bold"/>
                </a:rPr>
                <a:t>Ερευνητικό ερώτημα 3: Ποια είναι τα δυνατά σημεία του Ε.Υ.;</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9210" y="208204"/>
            <a:ext cx="11386500"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Αποτελέσματα - Κύρια Ευρήματα 3/8</a:t>
            </a:r>
          </a:p>
        </p:txBody>
      </p:sp>
      <p:grpSp>
        <p:nvGrpSpPr>
          <p:cNvPr id="3" name="Group 3"/>
          <p:cNvGrpSpPr/>
          <p:nvPr/>
        </p:nvGrpSpPr>
        <p:grpSpPr>
          <a:xfrm>
            <a:off x="6322460" y="1799745"/>
            <a:ext cx="5031340" cy="846368"/>
            <a:chOff x="0" y="0"/>
            <a:chExt cx="6476068" cy="1128490"/>
          </a:xfrm>
        </p:grpSpPr>
        <p:grpSp>
          <p:nvGrpSpPr>
            <p:cNvPr id="4" name="Group 4"/>
            <p:cNvGrpSpPr/>
            <p:nvPr/>
          </p:nvGrpSpPr>
          <p:grpSpPr>
            <a:xfrm>
              <a:off x="0" y="0"/>
              <a:ext cx="6476068" cy="1128490"/>
              <a:chOff x="0" y="0"/>
              <a:chExt cx="1279223" cy="222912"/>
            </a:xfrm>
          </p:grpSpPr>
          <p:sp>
            <p:nvSpPr>
              <p:cNvPr id="5" name="Freeform 5"/>
              <p:cNvSpPr/>
              <p:nvPr/>
            </p:nvSpPr>
            <p:spPr>
              <a:xfrm>
                <a:off x="0" y="0"/>
                <a:ext cx="1279223" cy="222912"/>
              </a:xfrm>
              <a:custGeom>
                <a:avLst/>
                <a:gdLst/>
                <a:ahLst/>
                <a:cxnLst/>
                <a:rect l="l" t="t" r="r" b="b"/>
                <a:pathLst>
                  <a:path w="1279223" h="222912">
                    <a:moveTo>
                      <a:pt x="81292" y="0"/>
                    </a:moveTo>
                    <a:lnTo>
                      <a:pt x="1197932" y="0"/>
                    </a:lnTo>
                    <a:cubicBezTo>
                      <a:pt x="1242828" y="0"/>
                      <a:pt x="1279223" y="36396"/>
                      <a:pt x="1279223" y="81292"/>
                    </a:cubicBezTo>
                    <a:lnTo>
                      <a:pt x="1279223" y="141620"/>
                    </a:lnTo>
                    <a:cubicBezTo>
                      <a:pt x="1279223" y="163180"/>
                      <a:pt x="1270659" y="183857"/>
                      <a:pt x="1255414" y="199102"/>
                    </a:cubicBezTo>
                    <a:cubicBezTo>
                      <a:pt x="1240168" y="214347"/>
                      <a:pt x="1219492" y="222912"/>
                      <a:pt x="1197932" y="222912"/>
                    </a:cubicBezTo>
                    <a:lnTo>
                      <a:pt x="81292" y="222912"/>
                    </a:lnTo>
                    <a:cubicBezTo>
                      <a:pt x="59732" y="222912"/>
                      <a:pt x="39055" y="214347"/>
                      <a:pt x="23810" y="199102"/>
                    </a:cubicBezTo>
                    <a:cubicBezTo>
                      <a:pt x="8565" y="183857"/>
                      <a:pt x="0" y="163180"/>
                      <a:pt x="0" y="141620"/>
                    </a:cubicBezTo>
                    <a:lnTo>
                      <a:pt x="0" y="81292"/>
                    </a:lnTo>
                    <a:cubicBezTo>
                      <a:pt x="0" y="59732"/>
                      <a:pt x="8565" y="39055"/>
                      <a:pt x="23810" y="23810"/>
                    </a:cubicBezTo>
                    <a:cubicBezTo>
                      <a:pt x="39055" y="8565"/>
                      <a:pt x="59732" y="0"/>
                      <a:pt x="81292" y="0"/>
                    </a:cubicBezTo>
                    <a:close/>
                  </a:path>
                </a:pathLst>
              </a:custGeom>
              <a:solidFill>
                <a:srgbClr val="F4F0D2"/>
              </a:solidFill>
            </p:spPr>
          </p:sp>
          <p:sp>
            <p:nvSpPr>
              <p:cNvPr id="6" name="TextBox 6"/>
              <p:cNvSpPr txBox="1"/>
              <p:nvPr/>
            </p:nvSpPr>
            <p:spPr>
              <a:xfrm>
                <a:off x="0" y="-38100"/>
                <a:ext cx="1279223" cy="261012"/>
              </a:xfrm>
              <a:prstGeom prst="rect">
                <a:avLst/>
              </a:prstGeom>
            </p:spPr>
            <p:txBody>
              <a:bodyPr lIns="50800" tIns="50800" rIns="50800" bIns="50800" rtlCol="0" anchor="ctr"/>
              <a:lstStyle/>
              <a:p>
                <a:pPr algn="ctr">
                  <a:lnSpc>
                    <a:spcPts val="2659"/>
                  </a:lnSpc>
                </a:pPr>
                <a:endParaRPr dirty="0">
                  <a:latin typeface="+mj-lt"/>
                </a:endParaRPr>
              </a:p>
            </p:txBody>
          </p:sp>
        </p:grpSp>
        <p:sp>
          <p:nvSpPr>
            <p:cNvPr id="7" name="TextBox 7"/>
            <p:cNvSpPr txBox="1"/>
            <p:nvPr/>
          </p:nvSpPr>
          <p:spPr>
            <a:xfrm>
              <a:off x="558606" y="6715"/>
              <a:ext cx="5567204" cy="981711"/>
            </a:xfrm>
            <a:prstGeom prst="rect">
              <a:avLst/>
            </a:prstGeom>
          </p:spPr>
          <p:txBody>
            <a:bodyPr lIns="0" tIns="0" rIns="0" bIns="0" rtlCol="0" anchor="t">
              <a:spAutoFit/>
            </a:bodyPr>
            <a:lstStyle/>
            <a:p>
              <a:pPr algn="ctr">
                <a:lnSpc>
                  <a:spcPts val="5879"/>
                </a:lnSpc>
              </a:pPr>
              <a:r>
                <a:rPr lang="en-US" sz="4199" dirty="0">
                  <a:solidFill>
                    <a:srgbClr val="000000"/>
                  </a:solidFill>
                  <a:latin typeface="+mj-lt"/>
                  <a:ea typeface="The Seasons"/>
                  <a:cs typeface="The Seasons"/>
                  <a:sym typeface="The Seasons"/>
                </a:rPr>
                <a:t>Έρευνα ειδικών</a:t>
              </a:r>
            </a:p>
          </p:txBody>
        </p:sp>
      </p:grpSp>
      <p:sp>
        <p:nvSpPr>
          <p:cNvPr id="8" name="Freeform 8"/>
          <p:cNvSpPr/>
          <p:nvPr/>
        </p:nvSpPr>
        <p:spPr>
          <a:xfrm>
            <a:off x="15454344" y="116558"/>
            <a:ext cx="2651352" cy="1355504"/>
          </a:xfrm>
          <a:custGeom>
            <a:avLst/>
            <a:gdLst/>
            <a:ahLst/>
            <a:cxnLst/>
            <a:rect l="l" t="t" r="r" b="b"/>
            <a:pathLst>
              <a:path w="2651352" h="1355504">
                <a:moveTo>
                  <a:pt x="0" y="0"/>
                </a:moveTo>
                <a:lnTo>
                  <a:pt x="2651352" y="0"/>
                </a:lnTo>
                <a:lnTo>
                  <a:pt x="2651352" y="1355503"/>
                </a:lnTo>
                <a:lnTo>
                  <a:pt x="0" y="1355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0" y="3227368"/>
            <a:ext cx="17227665" cy="1146661"/>
            <a:chOff x="0" y="0"/>
            <a:chExt cx="22970220" cy="1528881"/>
          </a:xfrm>
        </p:grpSpPr>
        <p:grpSp>
          <p:nvGrpSpPr>
            <p:cNvPr id="10" name="Group 10"/>
            <p:cNvGrpSpPr/>
            <p:nvPr/>
          </p:nvGrpSpPr>
          <p:grpSpPr>
            <a:xfrm>
              <a:off x="1587230" y="0"/>
              <a:ext cx="19973106" cy="1528881"/>
              <a:chOff x="0" y="0"/>
              <a:chExt cx="3945305" cy="302001"/>
            </a:xfrm>
          </p:grpSpPr>
          <p:sp>
            <p:nvSpPr>
              <p:cNvPr id="11" name="Freeform 11"/>
              <p:cNvSpPr/>
              <p:nvPr/>
            </p:nvSpPr>
            <p:spPr>
              <a:xfrm>
                <a:off x="0" y="0"/>
                <a:ext cx="3945305" cy="302001"/>
              </a:xfrm>
              <a:custGeom>
                <a:avLst/>
                <a:gdLst/>
                <a:ahLst/>
                <a:cxnLst/>
                <a:rect l="l" t="t" r="r" b="b"/>
                <a:pathLst>
                  <a:path w="3945305" h="302001">
                    <a:moveTo>
                      <a:pt x="26358" y="0"/>
                    </a:moveTo>
                    <a:lnTo>
                      <a:pt x="3918947" y="0"/>
                    </a:lnTo>
                    <a:cubicBezTo>
                      <a:pt x="3933504" y="0"/>
                      <a:pt x="3945305" y="11801"/>
                      <a:pt x="3945305" y="26358"/>
                    </a:cubicBezTo>
                    <a:lnTo>
                      <a:pt x="3945305" y="275643"/>
                    </a:lnTo>
                    <a:cubicBezTo>
                      <a:pt x="3945305" y="282634"/>
                      <a:pt x="3942528" y="289338"/>
                      <a:pt x="3937585" y="294281"/>
                    </a:cubicBezTo>
                    <a:cubicBezTo>
                      <a:pt x="3932642" y="299224"/>
                      <a:pt x="3925937" y="302001"/>
                      <a:pt x="3918947" y="302001"/>
                    </a:cubicBezTo>
                    <a:lnTo>
                      <a:pt x="26358" y="302001"/>
                    </a:lnTo>
                    <a:cubicBezTo>
                      <a:pt x="19367" y="302001"/>
                      <a:pt x="12663" y="299224"/>
                      <a:pt x="7720" y="294281"/>
                    </a:cubicBezTo>
                    <a:cubicBezTo>
                      <a:pt x="2777" y="289338"/>
                      <a:pt x="0" y="282634"/>
                      <a:pt x="0" y="275643"/>
                    </a:cubicBezTo>
                    <a:lnTo>
                      <a:pt x="0" y="26358"/>
                    </a:lnTo>
                    <a:cubicBezTo>
                      <a:pt x="0" y="19367"/>
                      <a:pt x="2777" y="12663"/>
                      <a:pt x="7720" y="7720"/>
                    </a:cubicBezTo>
                    <a:cubicBezTo>
                      <a:pt x="12663" y="2777"/>
                      <a:pt x="19367" y="0"/>
                      <a:pt x="26358" y="0"/>
                    </a:cubicBezTo>
                    <a:close/>
                  </a:path>
                </a:pathLst>
              </a:custGeom>
              <a:solidFill>
                <a:srgbClr val="CDB4DB"/>
              </a:solidFill>
            </p:spPr>
          </p:sp>
          <p:sp>
            <p:nvSpPr>
              <p:cNvPr id="12" name="TextBox 12"/>
              <p:cNvSpPr txBox="1"/>
              <p:nvPr/>
            </p:nvSpPr>
            <p:spPr>
              <a:xfrm>
                <a:off x="0" y="-38100"/>
                <a:ext cx="3945305" cy="340101"/>
              </a:xfrm>
              <a:prstGeom prst="rect">
                <a:avLst/>
              </a:prstGeom>
            </p:spPr>
            <p:txBody>
              <a:bodyPr lIns="50800" tIns="50800" rIns="50800" bIns="50800" rtlCol="0" anchor="ctr"/>
              <a:lstStyle/>
              <a:p>
                <a:pPr algn="ctr">
                  <a:lnSpc>
                    <a:spcPts val="2659"/>
                  </a:lnSpc>
                </a:pPr>
                <a:endParaRPr dirty="0">
                  <a:latin typeface="+mj-lt"/>
                </a:endParaRPr>
              </a:p>
            </p:txBody>
          </p:sp>
        </p:grpSp>
        <p:sp>
          <p:nvSpPr>
            <p:cNvPr id="13" name="TextBox 13"/>
            <p:cNvSpPr txBox="1"/>
            <p:nvPr/>
          </p:nvSpPr>
          <p:spPr>
            <a:xfrm>
              <a:off x="0" y="312109"/>
              <a:ext cx="22970220" cy="769014"/>
            </a:xfrm>
            <a:prstGeom prst="rect">
              <a:avLst/>
            </a:prstGeom>
          </p:spPr>
          <p:txBody>
            <a:bodyPr lIns="0" tIns="0" rIns="0" bIns="0" rtlCol="0" anchor="t">
              <a:spAutoFit/>
            </a:bodyPr>
            <a:lstStyle/>
            <a:p>
              <a:pPr algn="ctr">
                <a:lnSpc>
                  <a:spcPts val="4759"/>
                </a:lnSpc>
                <a:spcBef>
                  <a:spcPct val="0"/>
                </a:spcBef>
              </a:pPr>
              <a:r>
                <a:rPr lang="en-US" sz="3399" b="1" dirty="0">
                  <a:solidFill>
                    <a:srgbClr val="000000"/>
                  </a:solidFill>
                  <a:latin typeface="+mj-lt"/>
                  <a:ea typeface="The Seasons Bold"/>
                  <a:cs typeface="The Seasons Bold"/>
                  <a:sym typeface="The Seasons Bold"/>
                </a:rPr>
                <a:t>Ερευνητικό ερώτημα 4: Ποια σημεία του Ε.Υ. χρήζουν βελτίωσης;</a:t>
              </a:r>
            </a:p>
          </p:txBody>
        </p:sp>
      </p:grpSp>
      <p:sp>
        <p:nvSpPr>
          <p:cNvPr id="14" name="TextBox 14"/>
          <p:cNvSpPr txBox="1"/>
          <p:nvPr/>
        </p:nvSpPr>
        <p:spPr>
          <a:xfrm>
            <a:off x="1507249" y="5019675"/>
            <a:ext cx="14487474" cy="2677400"/>
          </a:xfrm>
          <a:prstGeom prst="rect">
            <a:avLst/>
          </a:prstGeom>
        </p:spPr>
        <p:txBody>
          <a:bodyPr lIns="0" tIns="0" rIns="0" bIns="0" rtlCol="0" anchor="t">
            <a:spAutoFit/>
          </a:bodyPr>
          <a:lstStyle/>
          <a:p>
            <a:pPr marL="820421" lvl="1" indent="-410210" algn="just">
              <a:lnSpc>
                <a:spcPts val="5320"/>
              </a:lnSpc>
              <a:spcBef>
                <a:spcPct val="0"/>
              </a:spcBef>
              <a:buFont typeface="Arial"/>
              <a:buChar char="•"/>
            </a:pPr>
            <a:r>
              <a:rPr lang="en-US" sz="3800" dirty="0">
                <a:solidFill>
                  <a:srgbClr val="000000"/>
                </a:solidFill>
                <a:latin typeface="+mj-lt"/>
                <a:ea typeface="The Seasons"/>
                <a:cs typeface="The Seasons"/>
                <a:sym typeface="The Seasons"/>
              </a:rPr>
              <a:t>Ενσωμάτωση περισσότερων δραστηριοτήτων που να ενθαρρύνουν την αλληλεπίδραση και τη συνεργασία μεταξύ των εκπαιδευομένων</a:t>
            </a:r>
          </a:p>
          <a:p>
            <a:pPr marL="820421" lvl="1" indent="-410210" algn="just">
              <a:lnSpc>
                <a:spcPts val="5320"/>
              </a:lnSpc>
              <a:spcBef>
                <a:spcPct val="0"/>
              </a:spcBef>
              <a:buFont typeface="Arial"/>
              <a:buChar char="•"/>
            </a:pPr>
            <a:r>
              <a:rPr lang="en-US" sz="3800" dirty="0">
                <a:solidFill>
                  <a:srgbClr val="000000"/>
                </a:solidFill>
                <a:latin typeface="+mj-lt"/>
                <a:ea typeface="The Seasons"/>
                <a:cs typeface="The Seasons"/>
                <a:sym typeface="The Seasons"/>
              </a:rPr>
              <a:t>Συμπερίληψη των πηγών πολυμέσων και εφαρμογών που χρησιμοποιήθηκαν στο Ε.Υ</a:t>
            </a:r>
            <a:r>
              <a:rPr lang="el-GR" sz="3800" dirty="0">
                <a:solidFill>
                  <a:srgbClr val="000000"/>
                </a:solidFill>
                <a:latin typeface="+mj-lt"/>
                <a:ea typeface="The Seasons"/>
                <a:cs typeface="The Seasons"/>
                <a:sym typeface="The Seasons"/>
              </a:rPr>
              <a:t>.</a:t>
            </a:r>
            <a:endParaRPr lang="en-US" sz="3800" dirty="0">
              <a:solidFill>
                <a:srgbClr val="000000"/>
              </a:solidFill>
              <a:latin typeface="+mj-lt"/>
              <a:ea typeface="The Seasons"/>
              <a:cs typeface="The Seasons"/>
              <a:sym typeface="The Seaso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9210" y="208204"/>
            <a:ext cx="11386500"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Αποτελέσματα - Κύρια Ευρήματα 4/8</a:t>
            </a:r>
          </a:p>
        </p:txBody>
      </p:sp>
      <p:grpSp>
        <p:nvGrpSpPr>
          <p:cNvPr id="3" name="Group 3"/>
          <p:cNvGrpSpPr/>
          <p:nvPr/>
        </p:nvGrpSpPr>
        <p:grpSpPr>
          <a:xfrm>
            <a:off x="3849412" y="1873955"/>
            <a:ext cx="10936840" cy="846368"/>
            <a:chOff x="0" y="0"/>
            <a:chExt cx="14582453" cy="1128490"/>
          </a:xfrm>
        </p:grpSpPr>
        <p:grpSp>
          <p:nvGrpSpPr>
            <p:cNvPr id="4" name="Group 4"/>
            <p:cNvGrpSpPr/>
            <p:nvPr/>
          </p:nvGrpSpPr>
          <p:grpSpPr>
            <a:xfrm>
              <a:off x="0" y="0"/>
              <a:ext cx="14582453" cy="1128490"/>
              <a:chOff x="0" y="0"/>
              <a:chExt cx="2880485" cy="222912"/>
            </a:xfrm>
          </p:grpSpPr>
          <p:sp>
            <p:nvSpPr>
              <p:cNvPr id="5" name="Freeform 5"/>
              <p:cNvSpPr/>
              <p:nvPr/>
            </p:nvSpPr>
            <p:spPr>
              <a:xfrm>
                <a:off x="0" y="0"/>
                <a:ext cx="2880485" cy="222912"/>
              </a:xfrm>
              <a:custGeom>
                <a:avLst/>
                <a:gdLst/>
                <a:ahLst/>
                <a:cxnLst/>
                <a:rect l="l" t="t" r="r" b="b"/>
                <a:pathLst>
                  <a:path w="2880485" h="222912">
                    <a:moveTo>
                      <a:pt x="36102" y="0"/>
                    </a:moveTo>
                    <a:lnTo>
                      <a:pt x="2844383" y="0"/>
                    </a:lnTo>
                    <a:cubicBezTo>
                      <a:pt x="2864321" y="0"/>
                      <a:pt x="2880485" y="16163"/>
                      <a:pt x="2880485" y="36102"/>
                    </a:cubicBezTo>
                    <a:lnTo>
                      <a:pt x="2880485" y="186810"/>
                    </a:lnTo>
                    <a:cubicBezTo>
                      <a:pt x="2880485" y="196385"/>
                      <a:pt x="2876681" y="205567"/>
                      <a:pt x="2869911" y="212338"/>
                    </a:cubicBezTo>
                    <a:cubicBezTo>
                      <a:pt x="2863140" y="219108"/>
                      <a:pt x="2853958" y="222912"/>
                      <a:pt x="2844383" y="222912"/>
                    </a:cubicBezTo>
                    <a:lnTo>
                      <a:pt x="36102" y="222912"/>
                    </a:lnTo>
                    <a:cubicBezTo>
                      <a:pt x="16163" y="222912"/>
                      <a:pt x="0" y="206748"/>
                      <a:pt x="0" y="186810"/>
                    </a:cubicBezTo>
                    <a:lnTo>
                      <a:pt x="0" y="36102"/>
                    </a:lnTo>
                    <a:cubicBezTo>
                      <a:pt x="0" y="16163"/>
                      <a:pt x="16163" y="0"/>
                      <a:pt x="36102" y="0"/>
                    </a:cubicBezTo>
                    <a:close/>
                  </a:path>
                </a:pathLst>
              </a:custGeom>
              <a:solidFill>
                <a:srgbClr val="F4F0D2"/>
              </a:solidFill>
            </p:spPr>
          </p:sp>
          <p:sp>
            <p:nvSpPr>
              <p:cNvPr id="6" name="TextBox 6"/>
              <p:cNvSpPr txBox="1"/>
              <p:nvPr/>
            </p:nvSpPr>
            <p:spPr>
              <a:xfrm>
                <a:off x="0" y="-38100"/>
                <a:ext cx="2880485" cy="261012"/>
              </a:xfrm>
              <a:prstGeom prst="rect">
                <a:avLst/>
              </a:prstGeom>
            </p:spPr>
            <p:txBody>
              <a:bodyPr lIns="50800" tIns="50800" rIns="50800" bIns="50800" rtlCol="0" anchor="ctr"/>
              <a:lstStyle/>
              <a:p>
                <a:pPr algn="ctr">
                  <a:lnSpc>
                    <a:spcPts val="2659"/>
                  </a:lnSpc>
                </a:pPr>
                <a:endParaRPr dirty="0">
                  <a:latin typeface="+mj-lt"/>
                </a:endParaRPr>
              </a:p>
            </p:txBody>
          </p:sp>
        </p:grpSp>
        <p:sp>
          <p:nvSpPr>
            <p:cNvPr id="7" name="TextBox 7"/>
            <p:cNvSpPr txBox="1"/>
            <p:nvPr/>
          </p:nvSpPr>
          <p:spPr>
            <a:xfrm>
              <a:off x="1257837" y="6715"/>
              <a:ext cx="12535923" cy="981711"/>
            </a:xfrm>
            <a:prstGeom prst="rect">
              <a:avLst/>
            </a:prstGeom>
          </p:spPr>
          <p:txBody>
            <a:bodyPr lIns="0" tIns="0" rIns="0" bIns="0" rtlCol="0" anchor="t">
              <a:spAutoFit/>
            </a:bodyPr>
            <a:lstStyle/>
            <a:p>
              <a:pPr algn="ctr">
                <a:lnSpc>
                  <a:spcPts val="5879"/>
                </a:lnSpc>
              </a:pPr>
              <a:r>
                <a:rPr lang="en-US" sz="4199" dirty="0">
                  <a:solidFill>
                    <a:srgbClr val="000000"/>
                  </a:solidFill>
                  <a:latin typeface="+mj-lt"/>
                  <a:ea typeface="The Seasons"/>
                  <a:cs typeface="The Seasons"/>
                  <a:sym typeface="The Seasons"/>
                </a:rPr>
                <a:t>Έρευνα ενηλίκων εκπαιδευομένων</a:t>
              </a:r>
            </a:p>
          </p:txBody>
        </p:sp>
      </p:grpSp>
      <p:sp>
        <p:nvSpPr>
          <p:cNvPr id="8" name="Freeform 8"/>
          <p:cNvSpPr/>
          <p:nvPr/>
        </p:nvSpPr>
        <p:spPr>
          <a:xfrm>
            <a:off x="15454344" y="116558"/>
            <a:ext cx="2651352" cy="1355504"/>
          </a:xfrm>
          <a:custGeom>
            <a:avLst/>
            <a:gdLst/>
            <a:ahLst/>
            <a:cxnLst/>
            <a:rect l="l" t="t" r="r" b="b"/>
            <a:pathLst>
              <a:path w="2651352" h="1355504">
                <a:moveTo>
                  <a:pt x="0" y="0"/>
                </a:moveTo>
                <a:lnTo>
                  <a:pt x="2651352" y="0"/>
                </a:lnTo>
                <a:lnTo>
                  <a:pt x="2651352" y="1355503"/>
                </a:lnTo>
                <a:lnTo>
                  <a:pt x="0" y="1355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439015" y="3390900"/>
            <a:ext cx="17227665" cy="1413361"/>
            <a:chOff x="0" y="0"/>
            <a:chExt cx="22970220" cy="1884481"/>
          </a:xfrm>
        </p:grpSpPr>
        <p:grpSp>
          <p:nvGrpSpPr>
            <p:cNvPr id="10" name="Group 10"/>
            <p:cNvGrpSpPr/>
            <p:nvPr/>
          </p:nvGrpSpPr>
          <p:grpSpPr>
            <a:xfrm>
              <a:off x="0" y="0"/>
              <a:ext cx="22970220" cy="1884481"/>
              <a:chOff x="0" y="0"/>
              <a:chExt cx="4537327" cy="372243"/>
            </a:xfrm>
          </p:grpSpPr>
          <p:sp>
            <p:nvSpPr>
              <p:cNvPr id="11" name="Freeform 11"/>
              <p:cNvSpPr/>
              <p:nvPr/>
            </p:nvSpPr>
            <p:spPr>
              <a:xfrm>
                <a:off x="0" y="0"/>
                <a:ext cx="4537327" cy="372243"/>
              </a:xfrm>
              <a:custGeom>
                <a:avLst/>
                <a:gdLst/>
                <a:ahLst/>
                <a:cxnLst/>
                <a:rect l="l" t="t" r="r" b="b"/>
                <a:pathLst>
                  <a:path w="4537327" h="372243">
                    <a:moveTo>
                      <a:pt x="22919" y="0"/>
                    </a:moveTo>
                    <a:lnTo>
                      <a:pt x="4514409" y="0"/>
                    </a:lnTo>
                    <a:cubicBezTo>
                      <a:pt x="4527066" y="0"/>
                      <a:pt x="4537327" y="10261"/>
                      <a:pt x="4537327" y="22919"/>
                    </a:cubicBezTo>
                    <a:lnTo>
                      <a:pt x="4537327" y="349324"/>
                    </a:lnTo>
                    <a:cubicBezTo>
                      <a:pt x="4537327" y="361982"/>
                      <a:pt x="4527066" y="372243"/>
                      <a:pt x="4514409" y="372243"/>
                    </a:cubicBezTo>
                    <a:lnTo>
                      <a:pt x="22919" y="372243"/>
                    </a:lnTo>
                    <a:cubicBezTo>
                      <a:pt x="10261" y="372243"/>
                      <a:pt x="0" y="361982"/>
                      <a:pt x="0" y="349324"/>
                    </a:cubicBezTo>
                    <a:lnTo>
                      <a:pt x="0" y="22919"/>
                    </a:lnTo>
                    <a:cubicBezTo>
                      <a:pt x="0" y="10261"/>
                      <a:pt x="10261" y="0"/>
                      <a:pt x="22919" y="0"/>
                    </a:cubicBezTo>
                    <a:close/>
                  </a:path>
                </a:pathLst>
              </a:custGeom>
              <a:solidFill>
                <a:srgbClr val="FFC8DD"/>
              </a:solidFill>
            </p:spPr>
          </p:sp>
          <p:sp>
            <p:nvSpPr>
              <p:cNvPr id="12" name="TextBox 12"/>
              <p:cNvSpPr txBox="1"/>
              <p:nvPr/>
            </p:nvSpPr>
            <p:spPr>
              <a:xfrm>
                <a:off x="0" y="-38100"/>
                <a:ext cx="4537327" cy="410343"/>
              </a:xfrm>
              <a:prstGeom prst="rect">
                <a:avLst/>
              </a:prstGeom>
            </p:spPr>
            <p:txBody>
              <a:bodyPr lIns="50800" tIns="50800" rIns="50800" bIns="50800" rtlCol="0" anchor="ctr"/>
              <a:lstStyle/>
              <a:p>
                <a:pPr algn="ctr">
                  <a:lnSpc>
                    <a:spcPts val="2659"/>
                  </a:lnSpc>
                </a:pPr>
                <a:endParaRPr dirty="0">
                  <a:latin typeface="+mj-lt"/>
                </a:endParaRPr>
              </a:p>
            </p:txBody>
          </p:sp>
        </p:grpSp>
        <p:sp>
          <p:nvSpPr>
            <p:cNvPr id="13" name="TextBox 13"/>
            <p:cNvSpPr txBox="1"/>
            <p:nvPr/>
          </p:nvSpPr>
          <p:spPr>
            <a:xfrm>
              <a:off x="517413" y="207529"/>
              <a:ext cx="22173453" cy="1610148"/>
            </a:xfrm>
            <a:prstGeom prst="rect">
              <a:avLst/>
            </a:prstGeom>
          </p:spPr>
          <p:txBody>
            <a:bodyPr lIns="0" tIns="0" rIns="0" bIns="0" rtlCol="0" anchor="t">
              <a:spAutoFit/>
            </a:bodyPr>
            <a:lstStyle/>
            <a:p>
              <a:pPr algn="just">
                <a:lnSpc>
                  <a:spcPts val="4759"/>
                </a:lnSpc>
                <a:spcBef>
                  <a:spcPct val="0"/>
                </a:spcBef>
              </a:pPr>
              <a:r>
                <a:rPr lang="en-US" sz="3399" b="1" dirty="0">
                  <a:solidFill>
                    <a:srgbClr val="000000"/>
                  </a:solidFill>
                  <a:latin typeface="+mj-lt"/>
                  <a:ea typeface="The Seasons Bold"/>
                  <a:cs typeface="The Seasons Bold"/>
                  <a:sym typeface="The Seasons Bold"/>
                </a:rPr>
                <a:t>Ερευνητικό ερώτημα 1: Κατά πόσο κρίθηκε ενδιαφέρον ή όχι ενδιαφέρον το περιεχόμενο του Ε.Υ. από τους χρήστες και για ποιους λόγους;</a:t>
              </a:r>
            </a:p>
          </p:txBody>
        </p:sp>
      </p:grpSp>
      <p:sp>
        <p:nvSpPr>
          <p:cNvPr id="14" name="TextBox 14"/>
          <p:cNvSpPr txBox="1"/>
          <p:nvPr/>
        </p:nvSpPr>
        <p:spPr>
          <a:xfrm>
            <a:off x="0" y="5722684"/>
            <a:ext cx="16687800" cy="3292761"/>
          </a:xfrm>
          <a:prstGeom prst="rect">
            <a:avLst/>
          </a:prstGeom>
        </p:spPr>
        <p:txBody>
          <a:bodyPr wrap="square" lIns="0" tIns="0" rIns="0" bIns="0" rtlCol="0" anchor="t">
            <a:spAutoFit/>
          </a:bodyPr>
          <a:lstStyle/>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Ιδιαίτερα ενδιαφέρον</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Λεπτομέρεια και πληρότητα πληροφοριών</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Ιδιαίτερα ελκυστικό για όσους ενδιαφέρονται για την ιστορία της εκπαίδευσης</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Κ</a:t>
            </a:r>
            <a:r>
              <a:rPr lang="el-GR" sz="3699" dirty="0">
                <a:solidFill>
                  <a:srgbClr val="000000"/>
                </a:solidFill>
                <a:latin typeface="+mj-lt"/>
                <a:ea typeface="The Seasons"/>
                <a:cs typeface="The Seasons"/>
                <a:sym typeface="The Seasons"/>
              </a:rPr>
              <a:t>ερδίζει</a:t>
            </a:r>
            <a:r>
              <a:rPr lang="en-US" sz="3699" dirty="0">
                <a:solidFill>
                  <a:srgbClr val="000000"/>
                </a:solidFill>
                <a:latin typeface="+mj-lt"/>
                <a:ea typeface="The Seasons"/>
                <a:cs typeface="The Seasons"/>
                <a:sym typeface="The Seasons"/>
              </a:rPr>
              <a:t> το ενδιαφέρον ακόμη και όσων δεν συνδέονται άμεσα με τον χώρο της εκπαίδευσης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9210" y="208204"/>
            <a:ext cx="11386500"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Αποτελέσματα - Κύρια Ευρήματα 5/8</a:t>
            </a:r>
          </a:p>
        </p:txBody>
      </p:sp>
      <p:grpSp>
        <p:nvGrpSpPr>
          <p:cNvPr id="3" name="Group 3"/>
          <p:cNvGrpSpPr/>
          <p:nvPr/>
        </p:nvGrpSpPr>
        <p:grpSpPr>
          <a:xfrm>
            <a:off x="3675580" y="1767889"/>
            <a:ext cx="10936840" cy="846368"/>
            <a:chOff x="0" y="0"/>
            <a:chExt cx="14582453" cy="1128490"/>
          </a:xfrm>
        </p:grpSpPr>
        <p:grpSp>
          <p:nvGrpSpPr>
            <p:cNvPr id="4" name="Group 4"/>
            <p:cNvGrpSpPr/>
            <p:nvPr/>
          </p:nvGrpSpPr>
          <p:grpSpPr>
            <a:xfrm>
              <a:off x="0" y="0"/>
              <a:ext cx="14582453" cy="1128490"/>
              <a:chOff x="0" y="0"/>
              <a:chExt cx="2880485" cy="222912"/>
            </a:xfrm>
          </p:grpSpPr>
          <p:sp>
            <p:nvSpPr>
              <p:cNvPr id="5" name="Freeform 5"/>
              <p:cNvSpPr/>
              <p:nvPr/>
            </p:nvSpPr>
            <p:spPr>
              <a:xfrm>
                <a:off x="0" y="0"/>
                <a:ext cx="2880485" cy="222912"/>
              </a:xfrm>
              <a:custGeom>
                <a:avLst/>
                <a:gdLst/>
                <a:ahLst/>
                <a:cxnLst/>
                <a:rect l="l" t="t" r="r" b="b"/>
                <a:pathLst>
                  <a:path w="2880485" h="222912">
                    <a:moveTo>
                      <a:pt x="36102" y="0"/>
                    </a:moveTo>
                    <a:lnTo>
                      <a:pt x="2844383" y="0"/>
                    </a:lnTo>
                    <a:cubicBezTo>
                      <a:pt x="2864321" y="0"/>
                      <a:pt x="2880485" y="16163"/>
                      <a:pt x="2880485" y="36102"/>
                    </a:cubicBezTo>
                    <a:lnTo>
                      <a:pt x="2880485" y="186810"/>
                    </a:lnTo>
                    <a:cubicBezTo>
                      <a:pt x="2880485" y="196385"/>
                      <a:pt x="2876681" y="205567"/>
                      <a:pt x="2869911" y="212338"/>
                    </a:cubicBezTo>
                    <a:cubicBezTo>
                      <a:pt x="2863140" y="219108"/>
                      <a:pt x="2853958" y="222912"/>
                      <a:pt x="2844383" y="222912"/>
                    </a:cubicBezTo>
                    <a:lnTo>
                      <a:pt x="36102" y="222912"/>
                    </a:lnTo>
                    <a:cubicBezTo>
                      <a:pt x="16163" y="222912"/>
                      <a:pt x="0" y="206748"/>
                      <a:pt x="0" y="186810"/>
                    </a:cubicBezTo>
                    <a:lnTo>
                      <a:pt x="0" y="36102"/>
                    </a:lnTo>
                    <a:cubicBezTo>
                      <a:pt x="0" y="16163"/>
                      <a:pt x="16163" y="0"/>
                      <a:pt x="36102" y="0"/>
                    </a:cubicBezTo>
                    <a:close/>
                  </a:path>
                </a:pathLst>
              </a:custGeom>
              <a:solidFill>
                <a:srgbClr val="F4F0D2"/>
              </a:solidFill>
            </p:spPr>
          </p:sp>
          <p:sp>
            <p:nvSpPr>
              <p:cNvPr id="6" name="TextBox 6"/>
              <p:cNvSpPr txBox="1"/>
              <p:nvPr/>
            </p:nvSpPr>
            <p:spPr>
              <a:xfrm>
                <a:off x="0" y="-38100"/>
                <a:ext cx="2880485" cy="261012"/>
              </a:xfrm>
              <a:prstGeom prst="rect">
                <a:avLst/>
              </a:prstGeom>
            </p:spPr>
            <p:txBody>
              <a:bodyPr lIns="50800" tIns="50800" rIns="50800" bIns="50800" rtlCol="0" anchor="ctr"/>
              <a:lstStyle/>
              <a:p>
                <a:pPr algn="ctr">
                  <a:lnSpc>
                    <a:spcPts val="2659"/>
                  </a:lnSpc>
                </a:pPr>
                <a:endParaRPr dirty="0">
                  <a:latin typeface="+mj-lt"/>
                </a:endParaRPr>
              </a:p>
            </p:txBody>
          </p:sp>
        </p:grpSp>
        <p:sp>
          <p:nvSpPr>
            <p:cNvPr id="7" name="TextBox 7"/>
            <p:cNvSpPr txBox="1"/>
            <p:nvPr/>
          </p:nvSpPr>
          <p:spPr>
            <a:xfrm>
              <a:off x="1257837" y="6715"/>
              <a:ext cx="12535923" cy="981711"/>
            </a:xfrm>
            <a:prstGeom prst="rect">
              <a:avLst/>
            </a:prstGeom>
          </p:spPr>
          <p:txBody>
            <a:bodyPr lIns="0" tIns="0" rIns="0" bIns="0" rtlCol="0" anchor="t">
              <a:spAutoFit/>
            </a:bodyPr>
            <a:lstStyle/>
            <a:p>
              <a:pPr algn="ctr">
                <a:lnSpc>
                  <a:spcPts val="5879"/>
                </a:lnSpc>
              </a:pPr>
              <a:r>
                <a:rPr lang="en-US" sz="4199" dirty="0">
                  <a:solidFill>
                    <a:srgbClr val="000000"/>
                  </a:solidFill>
                  <a:latin typeface="+mj-lt"/>
                  <a:ea typeface="The Seasons"/>
                  <a:cs typeface="The Seasons"/>
                  <a:sym typeface="The Seasons"/>
                </a:rPr>
                <a:t>Έρευνα ενηλίκων εκπαιδευομένων</a:t>
              </a:r>
            </a:p>
          </p:txBody>
        </p:sp>
      </p:grpSp>
      <p:sp>
        <p:nvSpPr>
          <p:cNvPr id="8" name="Freeform 8"/>
          <p:cNvSpPr/>
          <p:nvPr/>
        </p:nvSpPr>
        <p:spPr>
          <a:xfrm>
            <a:off x="15454344" y="116558"/>
            <a:ext cx="2651352" cy="1355504"/>
          </a:xfrm>
          <a:custGeom>
            <a:avLst/>
            <a:gdLst/>
            <a:ahLst/>
            <a:cxnLst/>
            <a:rect l="l" t="t" r="r" b="b"/>
            <a:pathLst>
              <a:path w="2651352" h="1355504">
                <a:moveTo>
                  <a:pt x="0" y="0"/>
                </a:moveTo>
                <a:lnTo>
                  <a:pt x="2651352" y="0"/>
                </a:lnTo>
                <a:lnTo>
                  <a:pt x="2651352" y="1355503"/>
                </a:lnTo>
                <a:lnTo>
                  <a:pt x="0" y="1355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304800" y="3499890"/>
            <a:ext cx="17227665" cy="1413361"/>
            <a:chOff x="0" y="0"/>
            <a:chExt cx="22970220" cy="1884481"/>
          </a:xfrm>
        </p:grpSpPr>
        <p:grpSp>
          <p:nvGrpSpPr>
            <p:cNvPr id="10" name="Group 10"/>
            <p:cNvGrpSpPr/>
            <p:nvPr/>
          </p:nvGrpSpPr>
          <p:grpSpPr>
            <a:xfrm>
              <a:off x="0" y="0"/>
              <a:ext cx="22970220" cy="1884481"/>
              <a:chOff x="0" y="0"/>
              <a:chExt cx="4537327" cy="372243"/>
            </a:xfrm>
          </p:grpSpPr>
          <p:sp>
            <p:nvSpPr>
              <p:cNvPr id="11" name="Freeform 11"/>
              <p:cNvSpPr/>
              <p:nvPr/>
            </p:nvSpPr>
            <p:spPr>
              <a:xfrm>
                <a:off x="0" y="0"/>
                <a:ext cx="4537327" cy="372243"/>
              </a:xfrm>
              <a:custGeom>
                <a:avLst/>
                <a:gdLst/>
                <a:ahLst/>
                <a:cxnLst/>
                <a:rect l="l" t="t" r="r" b="b"/>
                <a:pathLst>
                  <a:path w="4537327" h="372243">
                    <a:moveTo>
                      <a:pt x="22919" y="0"/>
                    </a:moveTo>
                    <a:lnTo>
                      <a:pt x="4514409" y="0"/>
                    </a:lnTo>
                    <a:cubicBezTo>
                      <a:pt x="4527066" y="0"/>
                      <a:pt x="4537327" y="10261"/>
                      <a:pt x="4537327" y="22919"/>
                    </a:cubicBezTo>
                    <a:lnTo>
                      <a:pt x="4537327" y="349324"/>
                    </a:lnTo>
                    <a:cubicBezTo>
                      <a:pt x="4537327" y="361982"/>
                      <a:pt x="4527066" y="372243"/>
                      <a:pt x="4514409" y="372243"/>
                    </a:cubicBezTo>
                    <a:lnTo>
                      <a:pt x="22919" y="372243"/>
                    </a:lnTo>
                    <a:cubicBezTo>
                      <a:pt x="10261" y="372243"/>
                      <a:pt x="0" y="361982"/>
                      <a:pt x="0" y="349324"/>
                    </a:cubicBezTo>
                    <a:lnTo>
                      <a:pt x="0" y="22919"/>
                    </a:lnTo>
                    <a:cubicBezTo>
                      <a:pt x="0" y="10261"/>
                      <a:pt x="10261" y="0"/>
                      <a:pt x="22919" y="0"/>
                    </a:cubicBezTo>
                    <a:close/>
                  </a:path>
                </a:pathLst>
              </a:custGeom>
              <a:solidFill>
                <a:srgbClr val="BDE0FE"/>
              </a:solidFill>
            </p:spPr>
          </p:sp>
          <p:sp>
            <p:nvSpPr>
              <p:cNvPr id="12" name="TextBox 12"/>
              <p:cNvSpPr txBox="1"/>
              <p:nvPr/>
            </p:nvSpPr>
            <p:spPr>
              <a:xfrm>
                <a:off x="0" y="-38100"/>
                <a:ext cx="4537327" cy="410343"/>
              </a:xfrm>
              <a:prstGeom prst="rect">
                <a:avLst/>
              </a:prstGeom>
            </p:spPr>
            <p:txBody>
              <a:bodyPr lIns="50800" tIns="50800" rIns="50800" bIns="50800" rtlCol="0" anchor="ctr"/>
              <a:lstStyle/>
              <a:p>
                <a:pPr algn="ctr">
                  <a:lnSpc>
                    <a:spcPts val="2659"/>
                  </a:lnSpc>
                </a:pPr>
                <a:endParaRPr dirty="0">
                  <a:latin typeface="+mj-lt"/>
                </a:endParaRPr>
              </a:p>
            </p:txBody>
          </p:sp>
        </p:grpSp>
        <p:sp>
          <p:nvSpPr>
            <p:cNvPr id="13" name="TextBox 13"/>
            <p:cNvSpPr txBox="1"/>
            <p:nvPr/>
          </p:nvSpPr>
          <p:spPr>
            <a:xfrm>
              <a:off x="698927" y="492991"/>
              <a:ext cx="22079104" cy="769015"/>
            </a:xfrm>
            <a:prstGeom prst="rect">
              <a:avLst/>
            </a:prstGeom>
          </p:spPr>
          <p:txBody>
            <a:bodyPr lIns="0" tIns="0" rIns="0" bIns="0" rtlCol="0" anchor="t">
              <a:spAutoFit/>
            </a:bodyPr>
            <a:lstStyle/>
            <a:p>
              <a:pPr algn="just">
                <a:lnSpc>
                  <a:spcPts val="4759"/>
                </a:lnSpc>
                <a:spcBef>
                  <a:spcPct val="0"/>
                </a:spcBef>
              </a:pPr>
              <a:r>
                <a:rPr lang="en-US" sz="3399" b="1" dirty="0">
                  <a:solidFill>
                    <a:srgbClr val="000000"/>
                  </a:solidFill>
                  <a:latin typeface="+mj-lt"/>
                  <a:ea typeface="The Seasons Bold"/>
                  <a:cs typeface="The Seasons Bold"/>
                  <a:sym typeface="The Seasons Bold"/>
                </a:rPr>
                <a:t>Ερευνητικό ερώτημα 2: Αντιμετώπισαν κάποιες δυσκολίες κατά τη μελέτη του Ε.Υ.;</a:t>
              </a:r>
            </a:p>
          </p:txBody>
        </p:sp>
      </p:grpSp>
      <p:sp>
        <p:nvSpPr>
          <p:cNvPr id="14" name="TextBox 14"/>
          <p:cNvSpPr txBox="1"/>
          <p:nvPr/>
        </p:nvSpPr>
        <p:spPr>
          <a:xfrm>
            <a:off x="311390" y="5753100"/>
            <a:ext cx="17221075" cy="3306445"/>
          </a:xfrm>
          <a:prstGeom prst="rect">
            <a:avLst/>
          </a:prstGeom>
        </p:spPr>
        <p:txBody>
          <a:bodyPr wrap="square" lIns="0" tIns="0" rIns="0" bIns="0" rtlCol="0" anchor="t">
            <a:spAutoFit/>
          </a:bodyPr>
          <a:lstStyle/>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Δεν αντιμετώπισαν κάποια δυσκολία</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Υπήρχαν σαφείς οδηγίες και σωστά οργανωμένη δομή</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Η ύπαρξη βίντεο ήταν καθοδηγητική</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Απλή και κατανοητή γλώσσα</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Σχεδιασμένο να ανταποκρίνεται στις ανάγκες των ενηλίκων εκπαιδευομένων</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9210" y="208204"/>
            <a:ext cx="11386500"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Αποτελέσματα - Κύρια Ευρήματα 6/8</a:t>
            </a:r>
          </a:p>
        </p:txBody>
      </p:sp>
      <p:grpSp>
        <p:nvGrpSpPr>
          <p:cNvPr id="3" name="Group 3"/>
          <p:cNvGrpSpPr/>
          <p:nvPr/>
        </p:nvGrpSpPr>
        <p:grpSpPr>
          <a:xfrm>
            <a:off x="3681419" y="1863477"/>
            <a:ext cx="10742859" cy="846368"/>
            <a:chOff x="0" y="0"/>
            <a:chExt cx="14323812" cy="1128490"/>
          </a:xfrm>
        </p:grpSpPr>
        <p:grpSp>
          <p:nvGrpSpPr>
            <p:cNvPr id="4" name="Group 4"/>
            <p:cNvGrpSpPr/>
            <p:nvPr/>
          </p:nvGrpSpPr>
          <p:grpSpPr>
            <a:xfrm>
              <a:off x="0" y="0"/>
              <a:ext cx="14323812" cy="1128490"/>
              <a:chOff x="0" y="0"/>
              <a:chExt cx="2829395" cy="222912"/>
            </a:xfrm>
          </p:grpSpPr>
          <p:sp>
            <p:nvSpPr>
              <p:cNvPr id="5" name="Freeform 5"/>
              <p:cNvSpPr/>
              <p:nvPr/>
            </p:nvSpPr>
            <p:spPr>
              <a:xfrm>
                <a:off x="0" y="0"/>
                <a:ext cx="2829395" cy="222912"/>
              </a:xfrm>
              <a:custGeom>
                <a:avLst/>
                <a:gdLst/>
                <a:ahLst/>
                <a:cxnLst/>
                <a:rect l="l" t="t" r="r" b="b"/>
                <a:pathLst>
                  <a:path w="2829395" h="222912">
                    <a:moveTo>
                      <a:pt x="36754" y="0"/>
                    </a:moveTo>
                    <a:lnTo>
                      <a:pt x="2792641" y="0"/>
                    </a:lnTo>
                    <a:cubicBezTo>
                      <a:pt x="2812940" y="0"/>
                      <a:pt x="2829395" y="16455"/>
                      <a:pt x="2829395" y="36754"/>
                    </a:cubicBezTo>
                    <a:lnTo>
                      <a:pt x="2829395" y="186158"/>
                    </a:lnTo>
                    <a:cubicBezTo>
                      <a:pt x="2829395" y="195906"/>
                      <a:pt x="2825523" y="205254"/>
                      <a:pt x="2818630" y="212147"/>
                    </a:cubicBezTo>
                    <a:cubicBezTo>
                      <a:pt x="2811737" y="219039"/>
                      <a:pt x="2802389" y="222912"/>
                      <a:pt x="2792641" y="222912"/>
                    </a:cubicBezTo>
                    <a:lnTo>
                      <a:pt x="36754" y="222912"/>
                    </a:lnTo>
                    <a:cubicBezTo>
                      <a:pt x="16455" y="222912"/>
                      <a:pt x="0" y="206457"/>
                      <a:pt x="0" y="186158"/>
                    </a:cubicBezTo>
                    <a:lnTo>
                      <a:pt x="0" y="36754"/>
                    </a:lnTo>
                    <a:cubicBezTo>
                      <a:pt x="0" y="16455"/>
                      <a:pt x="16455" y="0"/>
                      <a:pt x="36754" y="0"/>
                    </a:cubicBezTo>
                    <a:close/>
                  </a:path>
                </a:pathLst>
              </a:custGeom>
              <a:solidFill>
                <a:srgbClr val="F4F0D2"/>
              </a:solidFill>
            </p:spPr>
          </p:sp>
          <p:sp>
            <p:nvSpPr>
              <p:cNvPr id="6" name="TextBox 6"/>
              <p:cNvSpPr txBox="1"/>
              <p:nvPr/>
            </p:nvSpPr>
            <p:spPr>
              <a:xfrm>
                <a:off x="0" y="-38100"/>
                <a:ext cx="2829395" cy="261012"/>
              </a:xfrm>
              <a:prstGeom prst="rect">
                <a:avLst/>
              </a:prstGeom>
            </p:spPr>
            <p:txBody>
              <a:bodyPr lIns="50800" tIns="50800" rIns="50800" bIns="50800" rtlCol="0" anchor="ctr"/>
              <a:lstStyle/>
              <a:p>
                <a:pPr algn="ctr">
                  <a:lnSpc>
                    <a:spcPts val="2659"/>
                  </a:lnSpc>
                </a:pPr>
                <a:endParaRPr dirty="0">
                  <a:latin typeface="+mj-lt"/>
                </a:endParaRPr>
              </a:p>
            </p:txBody>
          </p:sp>
        </p:grpSp>
        <p:sp>
          <p:nvSpPr>
            <p:cNvPr id="7" name="TextBox 7"/>
            <p:cNvSpPr txBox="1"/>
            <p:nvPr/>
          </p:nvSpPr>
          <p:spPr>
            <a:xfrm>
              <a:off x="1235528" y="6715"/>
              <a:ext cx="12313580" cy="981711"/>
            </a:xfrm>
            <a:prstGeom prst="rect">
              <a:avLst/>
            </a:prstGeom>
          </p:spPr>
          <p:txBody>
            <a:bodyPr lIns="0" tIns="0" rIns="0" bIns="0" rtlCol="0" anchor="t">
              <a:spAutoFit/>
            </a:bodyPr>
            <a:lstStyle/>
            <a:p>
              <a:pPr algn="ctr">
                <a:lnSpc>
                  <a:spcPts val="5879"/>
                </a:lnSpc>
              </a:pPr>
              <a:r>
                <a:rPr lang="en-US" sz="4199" dirty="0">
                  <a:solidFill>
                    <a:srgbClr val="000000"/>
                  </a:solidFill>
                  <a:latin typeface="+mj-lt"/>
                  <a:ea typeface="The Seasons"/>
                  <a:cs typeface="The Seasons"/>
                  <a:sym typeface="The Seasons"/>
                </a:rPr>
                <a:t>Έρευνα ενηλίκων εκπαιδευομένων</a:t>
              </a:r>
            </a:p>
          </p:txBody>
        </p:sp>
      </p:grpSp>
      <p:sp>
        <p:nvSpPr>
          <p:cNvPr id="8" name="Freeform 8"/>
          <p:cNvSpPr/>
          <p:nvPr/>
        </p:nvSpPr>
        <p:spPr>
          <a:xfrm>
            <a:off x="15454344" y="116558"/>
            <a:ext cx="2651352" cy="1355504"/>
          </a:xfrm>
          <a:custGeom>
            <a:avLst/>
            <a:gdLst/>
            <a:ahLst/>
            <a:cxnLst/>
            <a:rect l="l" t="t" r="r" b="b"/>
            <a:pathLst>
              <a:path w="2651352" h="1355504">
                <a:moveTo>
                  <a:pt x="0" y="0"/>
                </a:moveTo>
                <a:lnTo>
                  <a:pt x="2651352" y="0"/>
                </a:lnTo>
                <a:lnTo>
                  <a:pt x="2651352" y="1355503"/>
                </a:lnTo>
                <a:lnTo>
                  <a:pt x="0" y="1355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120699" y="3354833"/>
            <a:ext cx="18046602" cy="1146661"/>
            <a:chOff x="0" y="0"/>
            <a:chExt cx="24062136" cy="1528881"/>
          </a:xfrm>
        </p:grpSpPr>
        <p:grpSp>
          <p:nvGrpSpPr>
            <p:cNvPr id="10" name="Group 10"/>
            <p:cNvGrpSpPr/>
            <p:nvPr/>
          </p:nvGrpSpPr>
          <p:grpSpPr>
            <a:xfrm>
              <a:off x="0" y="0"/>
              <a:ext cx="24062136" cy="1528881"/>
              <a:chOff x="0" y="0"/>
              <a:chExt cx="4753015" cy="302001"/>
            </a:xfrm>
          </p:grpSpPr>
          <p:sp>
            <p:nvSpPr>
              <p:cNvPr id="11" name="Freeform 11"/>
              <p:cNvSpPr/>
              <p:nvPr/>
            </p:nvSpPr>
            <p:spPr>
              <a:xfrm>
                <a:off x="0" y="0"/>
                <a:ext cx="4753015" cy="302001"/>
              </a:xfrm>
              <a:custGeom>
                <a:avLst/>
                <a:gdLst/>
                <a:ahLst/>
                <a:cxnLst/>
                <a:rect l="l" t="t" r="r" b="b"/>
                <a:pathLst>
                  <a:path w="4753015" h="302001">
                    <a:moveTo>
                      <a:pt x="21879" y="0"/>
                    </a:moveTo>
                    <a:lnTo>
                      <a:pt x="4731136" y="0"/>
                    </a:lnTo>
                    <a:cubicBezTo>
                      <a:pt x="4743219" y="0"/>
                      <a:pt x="4753015" y="9795"/>
                      <a:pt x="4753015" y="21879"/>
                    </a:cubicBezTo>
                    <a:lnTo>
                      <a:pt x="4753015" y="280122"/>
                    </a:lnTo>
                    <a:cubicBezTo>
                      <a:pt x="4753015" y="292206"/>
                      <a:pt x="4743219" y="302001"/>
                      <a:pt x="4731136" y="302001"/>
                    </a:cubicBezTo>
                    <a:lnTo>
                      <a:pt x="21879" y="302001"/>
                    </a:lnTo>
                    <a:cubicBezTo>
                      <a:pt x="9795" y="302001"/>
                      <a:pt x="0" y="292206"/>
                      <a:pt x="0" y="280122"/>
                    </a:cubicBezTo>
                    <a:lnTo>
                      <a:pt x="0" y="21879"/>
                    </a:lnTo>
                    <a:cubicBezTo>
                      <a:pt x="0" y="9795"/>
                      <a:pt x="9795" y="0"/>
                      <a:pt x="21879" y="0"/>
                    </a:cubicBezTo>
                    <a:close/>
                  </a:path>
                </a:pathLst>
              </a:custGeom>
              <a:solidFill>
                <a:srgbClr val="A4CECA"/>
              </a:solidFill>
            </p:spPr>
          </p:sp>
          <p:sp>
            <p:nvSpPr>
              <p:cNvPr id="12" name="TextBox 12"/>
              <p:cNvSpPr txBox="1"/>
              <p:nvPr/>
            </p:nvSpPr>
            <p:spPr>
              <a:xfrm>
                <a:off x="0" y="-38100"/>
                <a:ext cx="4753015" cy="340101"/>
              </a:xfrm>
              <a:prstGeom prst="rect">
                <a:avLst/>
              </a:prstGeom>
            </p:spPr>
            <p:txBody>
              <a:bodyPr lIns="50800" tIns="50800" rIns="50800" bIns="50800" rtlCol="0" anchor="ctr"/>
              <a:lstStyle/>
              <a:p>
                <a:pPr algn="ctr">
                  <a:lnSpc>
                    <a:spcPts val="2659"/>
                  </a:lnSpc>
                </a:pPr>
                <a:endParaRPr dirty="0">
                  <a:latin typeface="+mj-lt"/>
                </a:endParaRPr>
              </a:p>
            </p:txBody>
          </p:sp>
        </p:grpSp>
        <p:sp>
          <p:nvSpPr>
            <p:cNvPr id="13" name="TextBox 13"/>
            <p:cNvSpPr txBox="1"/>
            <p:nvPr/>
          </p:nvSpPr>
          <p:spPr>
            <a:xfrm>
              <a:off x="69355" y="281189"/>
              <a:ext cx="23749711" cy="769014"/>
            </a:xfrm>
            <a:prstGeom prst="rect">
              <a:avLst/>
            </a:prstGeom>
          </p:spPr>
          <p:txBody>
            <a:bodyPr lIns="0" tIns="0" rIns="0" bIns="0" rtlCol="0" anchor="t">
              <a:spAutoFit/>
            </a:bodyPr>
            <a:lstStyle/>
            <a:p>
              <a:pPr algn="ctr">
                <a:lnSpc>
                  <a:spcPts val="4759"/>
                </a:lnSpc>
                <a:spcBef>
                  <a:spcPct val="0"/>
                </a:spcBef>
              </a:pPr>
              <a:r>
                <a:rPr lang="en-US" sz="3399" b="1" dirty="0">
                  <a:solidFill>
                    <a:srgbClr val="000000"/>
                  </a:solidFill>
                  <a:latin typeface="+mj-lt"/>
                  <a:ea typeface="The Seasons Bold"/>
                  <a:cs typeface="The Seasons Bold"/>
                  <a:sym typeface="The Seasons Bold"/>
                </a:rPr>
                <a:t>Ερευνητικό ερώτημα 3: Πώς θα περιέγραφαν τη συνολική τους εμπειρία με το Ε.Υ.;</a:t>
              </a:r>
            </a:p>
          </p:txBody>
        </p:sp>
      </p:grpSp>
      <p:sp>
        <p:nvSpPr>
          <p:cNvPr id="14" name="TextBox 14"/>
          <p:cNvSpPr txBox="1"/>
          <p:nvPr/>
        </p:nvSpPr>
        <p:spPr>
          <a:xfrm>
            <a:off x="0" y="5398091"/>
            <a:ext cx="18105696" cy="3306445"/>
          </a:xfrm>
          <a:prstGeom prst="rect">
            <a:avLst/>
          </a:prstGeom>
        </p:spPr>
        <p:txBody>
          <a:bodyPr lIns="0" tIns="0" rIns="0" bIns="0" rtlCol="0" anchor="t">
            <a:spAutoFit/>
          </a:bodyPr>
          <a:lstStyle/>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Πολύ θετική εμπειρία</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Ευχάριστη μάθηση, με υλικό καλά οργανωμένο, σαφές και κατανοητό που συνέβαλε σε μια θετική μαθησιακή εμπειρία χωρίς δυσκολίες</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Πρωτόγνωρη εμπειρία η χρήση της πλατφόρμας </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Εξαιρετική εμπειρία και θα την επαναλάμβαναν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9210" y="208204"/>
            <a:ext cx="11386500"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Αποτελέσματα - Κύρια Ευρήματα 7/8</a:t>
            </a:r>
          </a:p>
        </p:txBody>
      </p:sp>
      <p:grpSp>
        <p:nvGrpSpPr>
          <p:cNvPr id="3" name="Group 3"/>
          <p:cNvGrpSpPr/>
          <p:nvPr/>
        </p:nvGrpSpPr>
        <p:grpSpPr>
          <a:xfrm>
            <a:off x="3874381" y="1792807"/>
            <a:ext cx="10936840" cy="846368"/>
            <a:chOff x="0" y="0"/>
            <a:chExt cx="14582453" cy="1128490"/>
          </a:xfrm>
        </p:grpSpPr>
        <p:grpSp>
          <p:nvGrpSpPr>
            <p:cNvPr id="4" name="Group 4"/>
            <p:cNvGrpSpPr/>
            <p:nvPr/>
          </p:nvGrpSpPr>
          <p:grpSpPr>
            <a:xfrm>
              <a:off x="0" y="0"/>
              <a:ext cx="14582453" cy="1128490"/>
              <a:chOff x="0" y="0"/>
              <a:chExt cx="2880485" cy="222912"/>
            </a:xfrm>
          </p:grpSpPr>
          <p:sp>
            <p:nvSpPr>
              <p:cNvPr id="5" name="Freeform 5"/>
              <p:cNvSpPr/>
              <p:nvPr/>
            </p:nvSpPr>
            <p:spPr>
              <a:xfrm>
                <a:off x="0" y="0"/>
                <a:ext cx="2880485" cy="222912"/>
              </a:xfrm>
              <a:custGeom>
                <a:avLst/>
                <a:gdLst/>
                <a:ahLst/>
                <a:cxnLst/>
                <a:rect l="l" t="t" r="r" b="b"/>
                <a:pathLst>
                  <a:path w="2880485" h="222912">
                    <a:moveTo>
                      <a:pt x="36102" y="0"/>
                    </a:moveTo>
                    <a:lnTo>
                      <a:pt x="2844383" y="0"/>
                    </a:lnTo>
                    <a:cubicBezTo>
                      <a:pt x="2864321" y="0"/>
                      <a:pt x="2880485" y="16163"/>
                      <a:pt x="2880485" y="36102"/>
                    </a:cubicBezTo>
                    <a:lnTo>
                      <a:pt x="2880485" y="186810"/>
                    </a:lnTo>
                    <a:cubicBezTo>
                      <a:pt x="2880485" y="196385"/>
                      <a:pt x="2876681" y="205567"/>
                      <a:pt x="2869911" y="212338"/>
                    </a:cubicBezTo>
                    <a:cubicBezTo>
                      <a:pt x="2863140" y="219108"/>
                      <a:pt x="2853958" y="222912"/>
                      <a:pt x="2844383" y="222912"/>
                    </a:cubicBezTo>
                    <a:lnTo>
                      <a:pt x="36102" y="222912"/>
                    </a:lnTo>
                    <a:cubicBezTo>
                      <a:pt x="16163" y="222912"/>
                      <a:pt x="0" y="206748"/>
                      <a:pt x="0" y="186810"/>
                    </a:cubicBezTo>
                    <a:lnTo>
                      <a:pt x="0" y="36102"/>
                    </a:lnTo>
                    <a:cubicBezTo>
                      <a:pt x="0" y="16163"/>
                      <a:pt x="16163" y="0"/>
                      <a:pt x="36102" y="0"/>
                    </a:cubicBezTo>
                    <a:close/>
                  </a:path>
                </a:pathLst>
              </a:custGeom>
              <a:solidFill>
                <a:srgbClr val="F4F0D2"/>
              </a:solidFill>
            </p:spPr>
          </p:sp>
          <p:sp>
            <p:nvSpPr>
              <p:cNvPr id="6" name="TextBox 6"/>
              <p:cNvSpPr txBox="1"/>
              <p:nvPr/>
            </p:nvSpPr>
            <p:spPr>
              <a:xfrm>
                <a:off x="0" y="-38100"/>
                <a:ext cx="2880485" cy="261012"/>
              </a:xfrm>
              <a:prstGeom prst="rect">
                <a:avLst/>
              </a:prstGeom>
            </p:spPr>
            <p:txBody>
              <a:bodyPr lIns="50800" tIns="50800" rIns="50800" bIns="50800" rtlCol="0" anchor="ctr"/>
              <a:lstStyle/>
              <a:p>
                <a:pPr algn="ctr">
                  <a:lnSpc>
                    <a:spcPts val="2659"/>
                  </a:lnSpc>
                </a:pPr>
                <a:endParaRPr dirty="0">
                  <a:latin typeface="+mj-lt"/>
                </a:endParaRPr>
              </a:p>
            </p:txBody>
          </p:sp>
        </p:grpSp>
        <p:sp>
          <p:nvSpPr>
            <p:cNvPr id="7" name="TextBox 7"/>
            <p:cNvSpPr txBox="1"/>
            <p:nvPr/>
          </p:nvSpPr>
          <p:spPr>
            <a:xfrm>
              <a:off x="1257837" y="6715"/>
              <a:ext cx="12535923" cy="981711"/>
            </a:xfrm>
            <a:prstGeom prst="rect">
              <a:avLst/>
            </a:prstGeom>
          </p:spPr>
          <p:txBody>
            <a:bodyPr lIns="0" tIns="0" rIns="0" bIns="0" rtlCol="0" anchor="t">
              <a:spAutoFit/>
            </a:bodyPr>
            <a:lstStyle/>
            <a:p>
              <a:pPr algn="ctr">
                <a:lnSpc>
                  <a:spcPts val="5879"/>
                </a:lnSpc>
              </a:pPr>
              <a:r>
                <a:rPr lang="en-US" sz="4199" dirty="0">
                  <a:solidFill>
                    <a:srgbClr val="000000"/>
                  </a:solidFill>
                  <a:latin typeface="+mj-lt"/>
                  <a:ea typeface="The Seasons"/>
                  <a:cs typeface="The Seasons"/>
                  <a:sym typeface="The Seasons"/>
                </a:rPr>
                <a:t>Έρευνα ενηλίκων εκπαιδευομένων</a:t>
              </a:r>
            </a:p>
          </p:txBody>
        </p:sp>
      </p:grpSp>
      <p:sp>
        <p:nvSpPr>
          <p:cNvPr id="8" name="Freeform 8"/>
          <p:cNvSpPr/>
          <p:nvPr/>
        </p:nvSpPr>
        <p:spPr>
          <a:xfrm>
            <a:off x="15454344" y="116558"/>
            <a:ext cx="2651352" cy="1355504"/>
          </a:xfrm>
          <a:custGeom>
            <a:avLst/>
            <a:gdLst/>
            <a:ahLst/>
            <a:cxnLst/>
            <a:rect l="l" t="t" r="r" b="b"/>
            <a:pathLst>
              <a:path w="2651352" h="1355504">
                <a:moveTo>
                  <a:pt x="0" y="0"/>
                </a:moveTo>
                <a:lnTo>
                  <a:pt x="2651352" y="0"/>
                </a:lnTo>
                <a:lnTo>
                  <a:pt x="2651352" y="1355503"/>
                </a:lnTo>
                <a:lnTo>
                  <a:pt x="0" y="1355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224445" y="3213493"/>
            <a:ext cx="17227665" cy="1413361"/>
            <a:chOff x="0" y="0"/>
            <a:chExt cx="22970220" cy="1884481"/>
          </a:xfrm>
        </p:grpSpPr>
        <p:grpSp>
          <p:nvGrpSpPr>
            <p:cNvPr id="10" name="Group 10"/>
            <p:cNvGrpSpPr/>
            <p:nvPr/>
          </p:nvGrpSpPr>
          <p:grpSpPr>
            <a:xfrm>
              <a:off x="0" y="0"/>
              <a:ext cx="22970220" cy="1884481"/>
              <a:chOff x="0" y="0"/>
              <a:chExt cx="4537327" cy="372243"/>
            </a:xfrm>
          </p:grpSpPr>
          <p:sp>
            <p:nvSpPr>
              <p:cNvPr id="11" name="Freeform 11"/>
              <p:cNvSpPr/>
              <p:nvPr/>
            </p:nvSpPr>
            <p:spPr>
              <a:xfrm>
                <a:off x="0" y="0"/>
                <a:ext cx="4537327" cy="372243"/>
              </a:xfrm>
              <a:custGeom>
                <a:avLst/>
                <a:gdLst/>
                <a:ahLst/>
                <a:cxnLst/>
                <a:rect l="l" t="t" r="r" b="b"/>
                <a:pathLst>
                  <a:path w="4537327" h="372243">
                    <a:moveTo>
                      <a:pt x="22919" y="0"/>
                    </a:moveTo>
                    <a:lnTo>
                      <a:pt x="4514409" y="0"/>
                    </a:lnTo>
                    <a:cubicBezTo>
                      <a:pt x="4527066" y="0"/>
                      <a:pt x="4537327" y="10261"/>
                      <a:pt x="4537327" y="22919"/>
                    </a:cubicBezTo>
                    <a:lnTo>
                      <a:pt x="4537327" y="349324"/>
                    </a:lnTo>
                    <a:cubicBezTo>
                      <a:pt x="4537327" y="361982"/>
                      <a:pt x="4527066" y="372243"/>
                      <a:pt x="4514409" y="372243"/>
                    </a:cubicBezTo>
                    <a:lnTo>
                      <a:pt x="22919" y="372243"/>
                    </a:lnTo>
                    <a:cubicBezTo>
                      <a:pt x="10261" y="372243"/>
                      <a:pt x="0" y="361982"/>
                      <a:pt x="0" y="349324"/>
                    </a:cubicBezTo>
                    <a:lnTo>
                      <a:pt x="0" y="22919"/>
                    </a:lnTo>
                    <a:cubicBezTo>
                      <a:pt x="0" y="10261"/>
                      <a:pt x="10261" y="0"/>
                      <a:pt x="22919" y="0"/>
                    </a:cubicBezTo>
                    <a:close/>
                  </a:path>
                </a:pathLst>
              </a:custGeom>
              <a:solidFill>
                <a:srgbClr val="FFC8DD"/>
              </a:solidFill>
            </p:spPr>
          </p:sp>
          <p:sp>
            <p:nvSpPr>
              <p:cNvPr id="12" name="TextBox 12"/>
              <p:cNvSpPr txBox="1"/>
              <p:nvPr/>
            </p:nvSpPr>
            <p:spPr>
              <a:xfrm>
                <a:off x="0" y="-38100"/>
                <a:ext cx="4537327" cy="410343"/>
              </a:xfrm>
              <a:prstGeom prst="rect">
                <a:avLst/>
              </a:prstGeom>
            </p:spPr>
            <p:txBody>
              <a:bodyPr lIns="50800" tIns="50800" rIns="50800" bIns="50800" rtlCol="0" anchor="ctr"/>
              <a:lstStyle/>
              <a:p>
                <a:pPr algn="ctr">
                  <a:lnSpc>
                    <a:spcPts val="2659"/>
                  </a:lnSpc>
                </a:pPr>
                <a:endParaRPr dirty="0">
                  <a:latin typeface="+mj-lt"/>
                </a:endParaRPr>
              </a:p>
            </p:txBody>
          </p:sp>
        </p:grpSp>
        <p:sp>
          <p:nvSpPr>
            <p:cNvPr id="13" name="TextBox 13"/>
            <p:cNvSpPr txBox="1"/>
            <p:nvPr/>
          </p:nvSpPr>
          <p:spPr>
            <a:xfrm>
              <a:off x="517413" y="207529"/>
              <a:ext cx="22173453" cy="1610148"/>
            </a:xfrm>
            <a:prstGeom prst="rect">
              <a:avLst/>
            </a:prstGeom>
          </p:spPr>
          <p:txBody>
            <a:bodyPr lIns="0" tIns="0" rIns="0" bIns="0" rtlCol="0" anchor="t">
              <a:spAutoFit/>
            </a:bodyPr>
            <a:lstStyle/>
            <a:p>
              <a:pPr algn="just">
                <a:lnSpc>
                  <a:spcPts val="4759"/>
                </a:lnSpc>
                <a:spcBef>
                  <a:spcPct val="0"/>
                </a:spcBef>
              </a:pPr>
              <a:r>
                <a:rPr lang="en-US" sz="3399" b="1" dirty="0">
                  <a:solidFill>
                    <a:srgbClr val="000000"/>
                  </a:solidFill>
                  <a:latin typeface="+mj-lt"/>
                  <a:ea typeface="The Seasons Bold"/>
                  <a:cs typeface="The Seasons Bold"/>
                  <a:sym typeface="The Seasons Bold"/>
                </a:rPr>
                <a:t>Ερευνητικό ερώτημα 4: Ποια θεωρούν πως είναι τα σημεία του Ε.Υ. που τους έκαναν περισσότερο εντύπωση;</a:t>
              </a:r>
            </a:p>
          </p:txBody>
        </p:sp>
      </p:grpSp>
      <p:sp>
        <p:nvSpPr>
          <p:cNvPr id="14" name="TextBox 14"/>
          <p:cNvSpPr txBox="1"/>
          <p:nvPr/>
        </p:nvSpPr>
        <p:spPr>
          <a:xfrm>
            <a:off x="0" y="5398091"/>
            <a:ext cx="18105696" cy="3963670"/>
          </a:xfrm>
          <a:prstGeom prst="rect">
            <a:avLst/>
          </a:prstGeom>
        </p:spPr>
        <p:txBody>
          <a:bodyPr wrap="square" lIns="0" tIns="0" rIns="0" bIns="0" rtlCol="0" anchor="t">
            <a:spAutoFit/>
          </a:bodyPr>
          <a:lstStyle/>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Η ποικιλία των πολυμέσων</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Διαδραστικά βίντεο με ασκήσεις κατανόησης που κάνουν τη μάθηση ελκυστική και ενδιαφέρουσα</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Η αφήγηση ήταν βοηθητική και ξεκούραστη, προσφέροντας μια ομαλή μαθησιακή εμπειρία</a:t>
            </a:r>
          </a:p>
          <a:p>
            <a:pPr marL="798828" lvl="1" indent="-399414" algn="l">
              <a:lnSpc>
                <a:spcPts val="5179"/>
              </a:lnSpc>
              <a:buFont typeface="Arial"/>
              <a:buChar char="•"/>
            </a:pPr>
            <a:r>
              <a:rPr lang="en-US" sz="3699" dirty="0">
                <a:solidFill>
                  <a:srgbClr val="000000"/>
                </a:solidFill>
                <a:latin typeface="+mj-lt"/>
                <a:ea typeface="The Seasons"/>
                <a:cs typeface="The Seasons"/>
                <a:sym typeface="The Seasons"/>
              </a:rPr>
              <a:t>Καλή οργάνωση υλικού, με συνοχή και σαφή δομή</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9210" y="208204"/>
            <a:ext cx="11386500"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Αποτελέσματα - Κύρια Ευρήματα 8/8</a:t>
            </a:r>
          </a:p>
        </p:txBody>
      </p:sp>
      <p:grpSp>
        <p:nvGrpSpPr>
          <p:cNvPr id="3" name="Group 3"/>
          <p:cNvGrpSpPr/>
          <p:nvPr/>
        </p:nvGrpSpPr>
        <p:grpSpPr>
          <a:xfrm>
            <a:off x="3874381" y="1792807"/>
            <a:ext cx="10936840" cy="846368"/>
            <a:chOff x="0" y="0"/>
            <a:chExt cx="14582453" cy="1128490"/>
          </a:xfrm>
        </p:grpSpPr>
        <p:grpSp>
          <p:nvGrpSpPr>
            <p:cNvPr id="4" name="Group 4"/>
            <p:cNvGrpSpPr/>
            <p:nvPr/>
          </p:nvGrpSpPr>
          <p:grpSpPr>
            <a:xfrm>
              <a:off x="0" y="0"/>
              <a:ext cx="14582453" cy="1128490"/>
              <a:chOff x="0" y="0"/>
              <a:chExt cx="2880485" cy="222912"/>
            </a:xfrm>
          </p:grpSpPr>
          <p:sp>
            <p:nvSpPr>
              <p:cNvPr id="5" name="Freeform 5"/>
              <p:cNvSpPr/>
              <p:nvPr/>
            </p:nvSpPr>
            <p:spPr>
              <a:xfrm>
                <a:off x="0" y="0"/>
                <a:ext cx="2880485" cy="222912"/>
              </a:xfrm>
              <a:custGeom>
                <a:avLst/>
                <a:gdLst/>
                <a:ahLst/>
                <a:cxnLst/>
                <a:rect l="l" t="t" r="r" b="b"/>
                <a:pathLst>
                  <a:path w="2880485" h="222912">
                    <a:moveTo>
                      <a:pt x="36102" y="0"/>
                    </a:moveTo>
                    <a:lnTo>
                      <a:pt x="2844383" y="0"/>
                    </a:lnTo>
                    <a:cubicBezTo>
                      <a:pt x="2864321" y="0"/>
                      <a:pt x="2880485" y="16163"/>
                      <a:pt x="2880485" y="36102"/>
                    </a:cubicBezTo>
                    <a:lnTo>
                      <a:pt x="2880485" y="186810"/>
                    </a:lnTo>
                    <a:cubicBezTo>
                      <a:pt x="2880485" y="196385"/>
                      <a:pt x="2876681" y="205567"/>
                      <a:pt x="2869911" y="212338"/>
                    </a:cubicBezTo>
                    <a:cubicBezTo>
                      <a:pt x="2863140" y="219108"/>
                      <a:pt x="2853958" y="222912"/>
                      <a:pt x="2844383" y="222912"/>
                    </a:cubicBezTo>
                    <a:lnTo>
                      <a:pt x="36102" y="222912"/>
                    </a:lnTo>
                    <a:cubicBezTo>
                      <a:pt x="16163" y="222912"/>
                      <a:pt x="0" y="206748"/>
                      <a:pt x="0" y="186810"/>
                    </a:cubicBezTo>
                    <a:lnTo>
                      <a:pt x="0" y="36102"/>
                    </a:lnTo>
                    <a:cubicBezTo>
                      <a:pt x="0" y="16163"/>
                      <a:pt x="16163" y="0"/>
                      <a:pt x="36102" y="0"/>
                    </a:cubicBezTo>
                    <a:close/>
                  </a:path>
                </a:pathLst>
              </a:custGeom>
              <a:solidFill>
                <a:srgbClr val="F4F0D2"/>
              </a:solidFill>
            </p:spPr>
          </p:sp>
          <p:sp>
            <p:nvSpPr>
              <p:cNvPr id="6" name="TextBox 6"/>
              <p:cNvSpPr txBox="1"/>
              <p:nvPr/>
            </p:nvSpPr>
            <p:spPr>
              <a:xfrm>
                <a:off x="0" y="-38100"/>
                <a:ext cx="2880485" cy="261012"/>
              </a:xfrm>
              <a:prstGeom prst="rect">
                <a:avLst/>
              </a:prstGeom>
            </p:spPr>
            <p:txBody>
              <a:bodyPr lIns="50800" tIns="50800" rIns="50800" bIns="50800" rtlCol="0" anchor="ctr"/>
              <a:lstStyle/>
              <a:p>
                <a:pPr algn="ctr">
                  <a:lnSpc>
                    <a:spcPts val="2659"/>
                  </a:lnSpc>
                </a:pPr>
                <a:endParaRPr dirty="0">
                  <a:latin typeface="+mj-lt"/>
                </a:endParaRPr>
              </a:p>
            </p:txBody>
          </p:sp>
        </p:grpSp>
        <p:sp>
          <p:nvSpPr>
            <p:cNvPr id="7" name="TextBox 7"/>
            <p:cNvSpPr txBox="1"/>
            <p:nvPr/>
          </p:nvSpPr>
          <p:spPr>
            <a:xfrm>
              <a:off x="1257837" y="6715"/>
              <a:ext cx="12535923" cy="981711"/>
            </a:xfrm>
            <a:prstGeom prst="rect">
              <a:avLst/>
            </a:prstGeom>
          </p:spPr>
          <p:txBody>
            <a:bodyPr lIns="0" tIns="0" rIns="0" bIns="0" rtlCol="0" anchor="t">
              <a:spAutoFit/>
            </a:bodyPr>
            <a:lstStyle/>
            <a:p>
              <a:pPr algn="ctr">
                <a:lnSpc>
                  <a:spcPts val="5879"/>
                </a:lnSpc>
              </a:pPr>
              <a:r>
                <a:rPr lang="en-US" sz="4199" dirty="0">
                  <a:solidFill>
                    <a:srgbClr val="000000"/>
                  </a:solidFill>
                  <a:latin typeface="+mj-lt"/>
                  <a:ea typeface="The Seasons"/>
                  <a:cs typeface="The Seasons"/>
                  <a:sym typeface="The Seasons"/>
                </a:rPr>
                <a:t>Έρευνα ενηλίκων εκπαιδευομένων</a:t>
              </a:r>
            </a:p>
          </p:txBody>
        </p:sp>
      </p:grpSp>
      <p:sp>
        <p:nvSpPr>
          <p:cNvPr id="8" name="Freeform 8"/>
          <p:cNvSpPr/>
          <p:nvPr/>
        </p:nvSpPr>
        <p:spPr>
          <a:xfrm>
            <a:off x="15454344" y="116558"/>
            <a:ext cx="2651352" cy="1355504"/>
          </a:xfrm>
          <a:custGeom>
            <a:avLst/>
            <a:gdLst/>
            <a:ahLst/>
            <a:cxnLst/>
            <a:rect l="l" t="t" r="r" b="b"/>
            <a:pathLst>
              <a:path w="2651352" h="1355504">
                <a:moveTo>
                  <a:pt x="0" y="0"/>
                </a:moveTo>
                <a:lnTo>
                  <a:pt x="2651352" y="0"/>
                </a:lnTo>
                <a:lnTo>
                  <a:pt x="2651352" y="1355503"/>
                </a:lnTo>
                <a:lnTo>
                  <a:pt x="0" y="1355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439016" y="3213493"/>
            <a:ext cx="17227665" cy="1413361"/>
            <a:chOff x="0" y="0"/>
            <a:chExt cx="22970220" cy="1884481"/>
          </a:xfrm>
        </p:grpSpPr>
        <p:grpSp>
          <p:nvGrpSpPr>
            <p:cNvPr id="10" name="Group 10"/>
            <p:cNvGrpSpPr/>
            <p:nvPr/>
          </p:nvGrpSpPr>
          <p:grpSpPr>
            <a:xfrm>
              <a:off x="0" y="0"/>
              <a:ext cx="22970220" cy="1884481"/>
              <a:chOff x="0" y="0"/>
              <a:chExt cx="4537327" cy="372243"/>
            </a:xfrm>
          </p:grpSpPr>
          <p:sp>
            <p:nvSpPr>
              <p:cNvPr id="11" name="Freeform 11"/>
              <p:cNvSpPr/>
              <p:nvPr/>
            </p:nvSpPr>
            <p:spPr>
              <a:xfrm>
                <a:off x="0" y="0"/>
                <a:ext cx="4537327" cy="372243"/>
              </a:xfrm>
              <a:custGeom>
                <a:avLst/>
                <a:gdLst/>
                <a:ahLst/>
                <a:cxnLst/>
                <a:rect l="l" t="t" r="r" b="b"/>
                <a:pathLst>
                  <a:path w="4537327" h="372243">
                    <a:moveTo>
                      <a:pt x="22919" y="0"/>
                    </a:moveTo>
                    <a:lnTo>
                      <a:pt x="4514409" y="0"/>
                    </a:lnTo>
                    <a:cubicBezTo>
                      <a:pt x="4527066" y="0"/>
                      <a:pt x="4537327" y="10261"/>
                      <a:pt x="4537327" y="22919"/>
                    </a:cubicBezTo>
                    <a:lnTo>
                      <a:pt x="4537327" y="349324"/>
                    </a:lnTo>
                    <a:cubicBezTo>
                      <a:pt x="4537327" y="361982"/>
                      <a:pt x="4527066" y="372243"/>
                      <a:pt x="4514409" y="372243"/>
                    </a:cubicBezTo>
                    <a:lnTo>
                      <a:pt x="22919" y="372243"/>
                    </a:lnTo>
                    <a:cubicBezTo>
                      <a:pt x="10261" y="372243"/>
                      <a:pt x="0" y="361982"/>
                      <a:pt x="0" y="349324"/>
                    </a:cubicBezTo>
                    <a:lnTo>
                      <a:pt x="0" y="22919"/>
                    </a:lnTo>
                    <a:cubicBezTo>
                      <a:pt x="0" y="10261"/>
                      <a:pt x="10261" y="0"/>
                      <a:pt x="22919" y="0"/>
                    </a:cubicBezTo>
                    <a:close/>
                  </a:path>
                </a:pathLst>
              </a:custGeom>
              <a:solidFill>
                <a:srgbClr val="BDE0FE"/>
              </a:solidFill>
            </p:spPr>
          </p:sp>
          <p:sp>
            <p:nvSpPr>
              <p:cNvPr id="12" name="TextBox 12"/>
              <p:cNvSpPr txBox="1"/>
              <p:nvPr/>
            </p:nvSpPr>
            <p:spPr>
              <a:xfrm>
                <a:off x="0" y="-38100"/>
                <a:ext cx="4537327" cy="410343"/>
              </a:xfrm>
              <a:prstGeom prst="rect">
                <a:avLst/>
              </a:prstGeom>
            </p:spPr>
            <p:txBody>
              <a:bodyPr lIns="50800" tIns="50800" rIns="50800" bIns="50800" rtlCol="0" anchor="ctr"/>
              <a:lstStyle/>
              <a:p>
                <a:pPr algn="ctr">
                  <a:lnSpc>
                    <a:spcPts val="2659"/>
                  </a:lnSpc>
                </a:pPr>
                <a:endParaRPr dirty="0">
                  <a:latin typeface="+mj-lt"/>
                </a:endParaRPr>
              </a:p>
            </p:txBody>
          </p:sp>
        </p:grpSp>
        <p:sp>
          <p:nvSpPr>
            <p:cNvPr id="13" name="TextBox 13"/>
            <p:cNvSpPr txBox="1"/>
            <p:nvPr/>
          </p:nvSpPr>
          <p:spPr>
            <a:xfrm>
              <a:off x="567093" y="484671"/>
              <a:ext cx="22079104" cy="769015"/>
            </a:xfrm>
            <a:prstGeom prst="rect">
              <a:avLst/>
            </a:prstGeom>
          </p:spPr>
          <p:txBody>
            <a:bodyPr lIns="0" tIns="0" rIns="0" bIns="0" rtlCol="0" anchor="t">
              <a:spAutoFit/>
            </a:bodyPr>
            <a:lstStyle/>
            <a:p>
              <a:pPr algn="just">
                <a:lnSpc>
                  <a:spcPts val="4759"/>
                </a:lnSpc>
                <a:spcBef>
                  <a:spcPct val="0"/>
                </a:spcBef>
              </a:pPr>
              <a:r>
                <a:rPr lang="en-US" sz="3399" b="1" dirty="0">
                  <a:solidFill>
                    <a:srgbClr val="000000"/>
                  </a:solidFill>
                  <a:latin typeface="+mj-lt"/>
                  <a:ea typeface="The Seasons Bold"/>
                  <a:cs typeface="The Seasons Bold"/>
                  <a:sym typeface="The Seasons Bold"/>
                </a:rPr>
                <a:t>Ερευνητικό ερώτημα 5: Ποια σημεία του Ε.Υ. θεωρούν πως χρειάζονται βελτίωση;</a:t>
              </a:r>
            </a:p>
          </p:txBody>
        </p:sp>
      </p:grpSp>
      <p:sp>
        <p:nvSpPr>
          <p:cNvPr id="14" name="TextBox 14"/>
          <p:cNvSpPr txBox="1"/>
          <p:nvPr/>
        </p:nvSpPr>
        <p:spPr>
          <a:xfrm>
            <a:off x="0" y="5388566"/>
            <a:ext cx="18105696" cy="2027555"/>
          </a:xfrm>
          <a:prstGeom prst="rect">
            <a:avLst/>
          </a:prstGeom>
        </p:spPr>
        <p:txBody>
          <a:bodyPr lIns="0" tIns="0" rIns="0" bIns="0" rtlCol="0" anchor="t">
            <a:spAutoFit/>
          </a:bodyPr>
          <a:lstStyle/>
          <a:p>
            <a:pPr marL="820417" lvl="1" indent="-410209" algn="l">
              <a:lnSpc>
                <a:spcPts val="5319"/>
              </a:lnSpc>
              <a:buFont typeface="Arial"/>
              <a:buChar char="•"/>
            </a:pPr>
            <a:r>
              <a:rPr lang="en-US" sz="3799" dirty="0">
                <a:solidFill>
                  <a:srgbClr val="000000"/>
                </a:solidFill>
                <a:latin typeface="+mj-lt"/>
                <a:ea typeface="The Seasons"/>
                <a:cs typeface="The Seasons"/>
                <a:sym typeface="The Seasons"/>
              </a:rPr>
              <a:t>Περισσότερα διαδραστικά βίντεο</a:t>
            </a:r>
          </a:p>
          <a:p>
            <a:pPr marL="820417" lvl="1" indent="-410209" algn="l">
              <a:lnSpc>
                <a:spcPts val="5319"/>
              </a:lnSpc>
              <a:buFont typeface="Arial"/>
              <a:buChar char="•"/>
            </a:pPr>
            <a:r>
              <a:rPr lang="en-US" sz="3799" dirty="0">
                <a:solidFill>
                  <a:srgbClr val="000000"/>
                </a:solidFill>
                <a:latin typeface="+mj-lt"/>
                <a:ea typeface="The Seasons"/>
                <a:cs typeface="The Seasons"/>
                <a:sym typeface="The Seasons"/>
              </a:rPr>
              <a:t>Τελικό κουίζ, περισσότερες ασκήσεις κριτικής σκέψης</a:t>
            </a:r>
          </a:p>
          <a:p>
            <a:pPr marL="820417" lvl="1" indent="-410209" algn="l">
              <a:lnSpc>
                <a:spcPts val="5319"/>
              </a:lnSpc>
              <a:buFont typeface="Arial"/>
              <a:buChar char="•"/>
            </a:pPr>
            <a:r>
              <a:rPr lang="en-US" sz="3799" dirty="0">
                <a:solidFill>
                  <a:srgbClr val="000000"/>
                </a:solidFill>
                <a:latin typeface="+mj-lt"/>
                <a:ea typeface="The Seasons"/>
                <a:cs typeface="The Seasons"/>
                <a:sym typeface="The Seasons"/>
              </a:rPr>
              <a:t>Προσθήκη εργαλείων </a:t>
            </a:r>
            <a:r>
              <a:rPr lang="el-GR" sz="3799" dirty="0">
                <a:solidFill>
                  <a:srgbClr val="000000"/>
                </a:solidFill>
                <a:latin typeface="+mj-lt"/>
                <a:ea typeface="The Seasons"/>
                <a:cs typeface="The Seasons"/>
                <a:sym typeface="The Seasons"/>
              </a:rPr>
              <a:t>(</a:t>
            </a:r>
            <a:r>
              <a:rPr lang="en-US" sz="3799" dirty="0">
                <a:solidFill>
                  <a:srgbClr val="000000"/>
                </a:solidFill>
                <a:latin typeface="+mj-lt"/>
                <a:ea typeface="The Seasons"/>
                <a:cs typeface="The Seasons"/>
                <a:sym typeface="The Seasons"/>
              </a:rPr>
              <a:t>chat ή forum</a:t>
            </a:r>
            <a:r>
              <a:rPr lang="el-GR" sz="3799" dirty="0">
                <a:solidFill>
                  <a:srgbClr val="000000"/>
                </a:solidFill>
                <a:latin typeface="+mj-lt"/>
                <a:ea typeface="The Seasons"/>
                <a:cs typeface="The Seasons"/>
                <a:sym typeface="The Seasons"/>
              </a:rPr>
              <a:t>)</a:t>
            </a:r>
            <a:endParaRPr lang="en-US" sz="3799" dirty="0">
              <a:solidFill>
                <a:srgbClr val="000000"/>
              </a:solidFill>
              <a:latin typeface="+mj-lt"/>
              <a:ea typeface="The Seasons"/>
              <a:cs typeface="The Seasons"/>
              <a:sym typeface="The Seaso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39238" y="4557395"/>
            <a:ext cx="9525" cy="1010285"/>
          </a:xfrm>
          <a:prstGeom prst="rect">
            <a:avLst/>
          </a:prstGeom>
        </p:spPr>
        <p:txBody>
          <a:bodyPr lIns="0" tIns="0" rIns="0" bIns="0" rtlCol="0" anchor="t">
            <a:spAutoFit/>
          </a:bodyPr>
          <a:lstStyle/>
          <a:p>
            <a:pPr algn="ctr">
              <a:lnSpc>
                <a:spcPts val="7840"/>
              </a:lnSpc>
              <a:spcBef>
                <a:spcPct val="0"/>
              </a:spcBef>
            </a:pPr>
            <a:endParaRPr dirty="0"/>
          </a:p>
        </p:txBody>
      </p:sp>
      <p:grpSp>
        <p:nvGrpSpPr>
          <p:cNvPr id="3" name="Group 3"/>
          <p:cNvGrpSpPr/>
          <p:nvPr/>
        </p:nvGrpSpPr>
        <p:grpSpPr>
          <a:xfrm>
            <a:off x="533875" y="2742032"/>
            <a:ext cx="9123979" cy="777449"/>
            <a:chOff x="0" y="0"/>
            <a:chExt cx="11326820" cy="1036599"/>
          </a:xfrm>
        </p:grpSpPr>
        <p:sp>
          <p:nvSpPr>
            <p:cNvPr id="4" name="TextBox 4"/>
            <p:cNvSpPr txBox="1"/>
            <p:nvPr/>
          </p:nvSpPr>
          <p:spPr>
            <a:xfrm>
              <a:off x="826521" y="208160"/>
              <a:ext cx="10500299" cy="789728"/>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mj-lt"/>
                  <a:ea typeface="The Seasons"/>
                  <a:cs typeface="The Seasons"/>
                  <a:sym typeface="The Seasons"/>
                </a:rPr>
                <a:t>Το Ε.Υ. σχεδιάστηκε με βάση τις αρχές της ΕξΑΕ </a:t>
              </a:r>
            </a:p>
          </p:txBody>
        </p:sp>
        <p:sp>
          <p:nvSpPr>
            <p:cNvPr id="5" name="Freeform 5"/>
            <p:cNvSpPr/>
            <p:nvPr/>
          </p:nvSpPr>
          <p:spPr>
            <a:xfrm>
              <a:off x="0" y="0"/>
              <a:ext cx="887706"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6" name="Group 6"/>
          <p:cNvGrpSpPr/>
          <p:nvPr/>
        </p:nvGrpSpPr>
        <p:grpSpPr>
          <a:xfrm>
            <a:off x="533875" y="4131463"/>
            <a:ext cx="12489002" cy="777449"/>
            <a:chOff x="0" y="0"/>
            <a:chExt cx="15469560" cy="1036599"/>
          </a:xfrm>
        </p:grpSpPr>
        <p:sp>
          <p:nvSpPr>
            <p:cNvPr id="7" name="TextBox 7"/>
            <p:cNvSpPr txBox="1"/>
            <p:nvPr/>
          </p:nvSpPr>
          <p:spPr>
            <a:xfrm>
              <a:off x="923473" y="202312"/>
              <a:ext cx="14546087" cy="789728"/>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mj-lt"/>
                  <a:ea typeface="The Seasons"/>
                  <a:cs typeface="The Seasons"/>
                  <a:sym typeface="The Seasons"/>
                </a:rPr>
                <a:t>Το Ε.Υ. σχεδιάστηκε με βάση τις αρχές της Πολυμεσικής Μάθησης</a:t>
              </a:r>
            </a:p>
          </p:txBody>
        </p:sp>
        <p:sp>
          <p:nvSpPr>
            <p:cNvPr id="8" name="Freeform 8"/>
            <p:cNvSpPr/>
            <p:nvPr/>
          </p:nvSpPr>
          <p:spPr>
            <a:xfrm>
              <a:off x="0" y="0"/>
              <a:ext cx="887706"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9" name="Freeform 9"/>
          <p:cNvSpPr/>
          <p:nvPr/>
        </p:nvSpPr>
        <p:spPr>
          <a:xfrm>
            <a:off x="533875" y="5567680"/>
            <a:ext cx="665779" cy="777449"/>
          </a:xfrm>
          <a:custGeom>
            <a:avLst/>
            <a:gdLst/>
            <a:ahLst/>
            <a:cxnLst/>
            <a:rect l="l" t="t" r="r" b="b"/>
            <a:pathLst>
              <a:path w="665779" h="777449">
                <a:moveTo>
                  <a:pt x="0" y="0"/>
                </a:moveTo>
                <a:lnTo>
                  <a:pt x="665780" y="0"/>
                </a:lnTo>
                <a:lnTo>
                  <a:pt x="665780" y="777449"/>
                </a:lnTo>
                <a:lnTo>
                  <a:pt x="0" y="7774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5662904" y="169806"/>
            <a:ext cx="1967770" cy="2052433"/>
          </a:xfrm>
          <a:custGeom>
            <a:avLst/>
            <a:gdLst/>
            <a:ahLst/>
            <a:cxnLst/>
            <a:rect l="l" t="t" r="r" b="b"/>
            <a:pathLst>
              <a:path w="1967770" h="2052433">
                <a:moveTo>
                  <a:pt x="0" y="0"/>
                </a:moveTo>
                <a:lnTo>
                  <a:pt x="1967770" y="0"/>
                </a:lnTo>
                <a:lnTo>
                  <a:pt x="1967770" y="2052433"/>
                </a:lnTo>
                <a:lnTo>
                  <a:pt x="0" y="20524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1"/>
          <p:cNvSpPr txBox="1"/>
          <p:nvPr/>
        </p:nvSpPr>
        <p:spPr>
          <a:xfrm>
            <a:off x="0" y="609917"/>
            <a:ext cx="6073647"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Συμπεράσματα </a:t>
            </a:r>
          </a:p>
        </p:txBody>
      </p:sp>
      <p:sp>
        <p:nvSpPr>
          <p:cNvPr id="12" name="TextBox 12"/>
          <p:cNvSpPr txBox="1"/>
          <p:nvPr/>
        </p:nvSpPr>
        <p:spPr>
          <a:xfrm>
            <a:off x="1398607" y="5421671"/>
            <a:ext cx="15248182" cy="1192314"/>
          </a:xfrm>
          <a:prstGeom prst="rect">
            <a:avLst/>
          </a:prstGeom>
        </p:spPr>
        <p:txBody>
          <a:bodyPr lIns="0" tIns="0" rIns="0" bIns="0" rtlCol="0" anchor="t">
            <a:spAutoFit/>
          </a:bodyPr>
          <a:lstStyle/>
          <a:p>
            <a:pPr algn="l">
              <a:lnSpc>
                <a:spcPts val="4759"/>
              </a:lnSpc>
            </a:pPr>
            <a:r>
              <a:rPr lang="en-US" sz="3399" dirty="0">
                <a:solidFill>
                  <a:srgbClr val="000000"/>
                </a:solidFill>
                <a:latin typeface="+mj-lt"/>
                <a:ea typeface="The Seasons"/>
                <a:cs typeface="The Seasons"/>
                <a:sym typeface="The Seasons"/>
              </a:rPr>
              <a:t>Προτάθηκε ο εμπλουτισμός του με διαδραστικά βίντεο, ασκήσεις για ανάπτυξη κριτικής σκέψης και αλληλεπίδραση και προσθήκη εργαλείων επικοινωνίας</a:t>
            </a:r>
          </a:p>
        </p:txBody>
      </p:sp>
      <p:sp>
        <p:nvSpPr>
          <p:cNvPr id="13" name="Freeform 13"/>
          <p:cNvSpPr/>
          <p:nvPr/>
        </p:nvSpPr>
        <p:spPr>
          <a:xfrm>
            <a:off x="533875" y="7470503"/>
            <a:ext cx="665779" cy="777449"/>
          </a:xfrm>
          <a:custGeom>
            <a:avLst/>
            <a:gdLst/>
            <a:ahLst/>
            <a:cxnLst/>
            <a:rect l="l" t="t" r="r" b="b"/>
            <a:pathLst>
              <a:path w="665779" h="777449">
                <a:moveTo>
                  <a:pt x="0" y="0"/>
                </a:moveTo>
                <a:lnTo>
                  <a:pt x="665780" y="0"/>
                </a:lnTo>
                <a:lnTo>
                  <a:pt x="665780" y="777449"/>
                </a:lnTo>
                <a:lnTo>
                  <a:pt x="0" y="7774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TextBox 14"/>
          <p:cNvSpPr txBox="1"/>
          <p:nvPr/>
        </p:nvSpPr>
        <p:spPr>
          <a:xfrm>
            <a:off x="1398607" y="7470503"/>
            <a:ext cx="13138667" cy="576761"/>
          </a:xfrm>
          <a:prstGeom prst="rect">
            <a:avLst/>
          </a:prstGeom>
        </p:spPr>
        <p:txBody>
          <a:bodyPr lIns="0" tIns="0" rIns="0" bIns="0" rtlCol="0" anchor="t">
            <a:spAutoFit/>
          </a:bodyPr>
          <a:lstStyle/>
          <a:p>
            <a:pPr algn="l">
              <a:lnSpc>
                <a:spcPts val="4759"/>
              </a:lnSpc>
            </a:pPr>
            <a:r>
              <a:rPr lang="en-US" sz="3399" dirty="0">
                <a:solidFill>
                  <a:srgbClr val="000000"/>
                </a:solidFill>
                <a:latin typeface="+mj-lt"/>
                <a:ea typeface="The Seasons"/>
                <a:cs typeface="The Seasons"/>
                <a:sym typeface="The Seasons"/>
              </a:rPr>
              <a:t>Επιβεβαιώθηκαν αποτελέσματα προηγούμενων ερευνών</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29" y="307076"/>
            <a:ext cx="1930342" cy="1380195"/>
          </a:xfrm>
          <a:custGeom>
            <a:avLst/>
            <a:gdLst/>
            <a:ahLst/>
            <a:cxnLst/>
            <a:rect l="l" t="t" r="r" b="b"/>
            <a:pathLst>
              <a:path w="1930342" h="1380195">
                <a:moveTo>
                  <a:pt x="0" y="0"/>
                </a:moveTo>
                <a:lnTo>
                  <a:pt x="1930342" y="0"/>
                </a:lnTo>
                <a:lnTo>
                  <a:pt x="1930342" y="1380195"/>
                </a:lnTo>
                <a:lnTo>
                  <a:pt x="0" y="13801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164176" y="411068"/>
            <a:ext cx="6073647"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Περιορισμοί έρευνας</a:t>
            </a:r>
          </a:p>
        </p:txBody>
      </p:sp>
      <p:grpSp>
        <p:nvGrpSpPr>
          <p:cNvPr id="4" name="Group 4"/>
          <p:cNvGrpSpPr/>
          <p:nvPr/>
        </p:nvGrpSpPr>
        <p:grpSpPr>
          <a:xfrm>
            <a:off x="4577563" y="2765089"/>
            <a:ext cx="8197749" cy="3595323"/>
            <a:chOff x="0" y="-123825"/>
            <a:chExt cx="10930331" cy="4793765"/>
          </a:xfrm>
        </p:grpSpPr>
        <p:sp>
          <p:nvSpPr>
            <p:cNvPr id="5" name="TextBox 5"/>
            <p:cNvSpPr txBox="1"/>
            <p:nvPr/>
          </p:nvSpPr>
          <p:spPr>
            <a:xfrm>
              <a:off x="0" y="2424669"/>
              <a:ext cx="5625053" cy="866819"/>
            </a:xfrm>
            <a:prstGeom prst="rect">
              <a:avLst/>
            </a:prstGeom>
          </p:spPr>
          <p:txBody>
            <a:bodyPr lIns="0" tIns="0" rIns="0" bIns="0" rtlCol="0" anchor="t">
              <a:spAutoFit/>
            </a:bodyPr>
            <a:lstStyle/>
            <a:p>
              <a:pPr marL="833739" lvl="1" indent="-416870" algn="just">
                <a:lnSpc>
                  <a:spcPts val="5406"/>
                </a:lnSpc>
                <a:buFont typeface="Arial"/>
                <a:buChar char="•"/>
              </a:pPr>
              <a:r>
                <a:rPr lang="en-US" sz="3861" dirty="0">
                  <a:solidFill>
                    <a:srgbClr val="000000"/>
                  </a:solidFill>
                  <a:latin typeface="+mj-lt"/>
                  <a:ea typeface="The Seasons"/>
                  <a:cs typeface="The Seasons"/>
                  <a:sym typeface="The Seasons"/>
                </a:rPr>
                <a:t>Μικρό δείγμα</a:t>
              </a:r>
            </a:p>
          </p:txBody>
        </p:sp>
        <p:sp>
          <p:nvSpPr>
            <p:cNvPr id="6" name="TextBox 6"/>
            <p:cNvSpPr txBox="1"/>
            <p:nvPr/>
          </p:nvSpPr>
          <p:spPr>
            <a:xfrm>
              <a:off x="0" y="-123825"/>
              <a:ext cx="6183611" cy="866819"/>
            </a:xfrm>
            <a:prstGeom prst="rect">
              <a:avLst/>
            </a:prstGeom>
          </p:spPr>
          <p:txBody>
            <a:bodyPr lIns="0" tIns="0" rIns="0" bIns="0" rtlCol="0" anchor="t">
              <a:spAutoFit/>
            </a:bodyPr>
            <a:lstStyle/>
            <a:p>
              <a:pPr marL="833733" lvl="1" indent="-416866">
                <a:lnSpc>
                  <a:spcPts val="5406"/>
                </a:lnSpc>
                <a:buFont typeface="Arial"/>
                <a:buChar char="•"/>
              </a:pPr>
              <a:r>
                <a:rPr lang="en-US" sz="3861" dirty="0">
                  <a:solidFill>
                    <a:srgbClr val="000000"/>
                  </a:solidFill>
                  <a:latin typeface="+mj-lt"/>
                  <a:ea typeface="The Seasons"/>
                  <a:cs typeface="The Seasons"/>
                  <a:sym typeface="The Seasons"/>
                </a:rPr>
                <a:t>Πιλοτική έρευνα</a:t>
              </a:r>
            </a:p>
          </p:txBody>
        </p:sp>
        <p:sp>
          <p:nvSpPr>
            <p:cNvPr id="7" name="TextBox 7"/>
            <p:cNvSpPr txBox="1"/>
            <p:nvPr/>
          </p:nvSpPr>
          <p:spPr>
            <a:xfrm>
              <a:off x="0" y="3803121"/>
              <a:ext cx="10879531" cy="866819"/>
            </a:xfrm>
            <a:prstGeom prst="rect">
              <a:avLst/>
            </a:prstGeom>
          </p:spPr>
          <p:txBody>
            <a:bodyPr lIns="0" tIns="0" rIns="0" bIns="0" rtlCol="0" anchor="t">
              <a:spAutoFit/>
            </a:bodyPr>
            <a:lstStyle/>
            <a:p>
              <a:pPr marL="833733" lvl="1" indent="-416866" algn="l">
                <a:lnSpc>
                  <a:spcPts val="5406"/>
                </a:lnSpc>
                <a:buFont typeface="Arial"/>
                <a:buChar char="•"/>
              </a:pPr>
              <a:r>
                <a:rPr lang="en-US" sz="3861" dirty="0">
                  <a:solidFill>
                    <a:srgbClr val="000000"/>
                  </a:solidFill>
                  <a:latin typeface="+mj-lt"/>
                  <a:ea typeface="The Seasons"/>
                  <a:cs typeface="The Seasons"/>
                  <a:sym typeface="The Seasons"/>
                </a:rPr>
                <a:t>Μη γενικεύσιμα αποτελέσματα</a:t>
              </a:r>
            </a:p>
          </p:txBody>
        </p:sp>
        <p:sp>
          <p:nvSpPr>
            <p:cNvPr id="8" name="TextBox 8"/>
            <p:cNvSpPr txBox="1"/>
            <p:nvPr/>
          </p:nvSpPr>
          <p:spPr>
            <a:xfrm>
              <a:off x="50800" y="1046214"/>
              <a:ext cx="10879531" cy="866819"/>
            </a:xfrm>
            <a:prstGeom prst="rect">
              <a:avLst/>
            </a:prstGeom>
          </p:spPr>
          <p:txBody>
            <a:bodyPr lIns="0" tIns="0" rIns="0" bIns="0" rtlCol="0" anchor="t">
              <a:spAutoFit/>
            </a:bodyPr>
            <a:lstStyle/>
            <a:p>
              <a:pPr marL="833733" lvl="1" indent="-416866" algn="l">
                <a:lnSpc>
                  <a:spcPts val="5406"/>
                </a:lnSpc>
                <a:buFont typeface="Arial"/>
                <a:buChar char="•"/>
              </a:pPr>
              <a:r>
                <a:rPr lang="en-US" sz="3861" dirty="0">
                  <a:solidFill>
                    <a:srgbClr val="000000"/>
                  </a:solidFill>
                  <a:latin typeface="+mj-lt"/>
                  <a:ea typeface="The Seasons"/>
                  <a:cs typeface="The Seasons"/>
                  <a:sym typeface="The Seasons"/>
                </a:rPr>
                <a:t>Εκτός εκπαιδευτικού πλαισίου</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268" y="229731"/>
            <a:ext cx="1988336" cy="1597937"/>
          </a:xfrm>
          <a:custGeom>
            <a:avLst/>
            <a:gdLst/>
            <a:ahLst/>
            <a:cxnLst/>
            <a:rect l="l" t="t" r="r" b="b"/>
            <a:pathLst>
              <a:path w="1988336" h="1597937">
                <a:moveTo>
                  <a:pt x="0" y="0"/>
                </a:moveTo>
                <a:lnTo>
                  <a:pt x="1988336" y="0"/>
                </a:lnTo>
                <a:lnTo>
                  <a:pt x="1988336" y="1597938"/>
                </a:lnTo>
                <a:lnTo>
                  <a:pt x="0" y="15979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98970" y="2032926"/>
            <a:ext cx="2453614" cy="1010285"/>
          </a:xfrm>
          <a:prstGeom prst="rect">
            <a:avLst/>
          </a:prstGeom>
        </p:spPr>
        <p:txBody>
          <a:bodyPr lIns="0" tIns="0" rIns="0" bIns="0" rtlCol="0" anchor="t">
            <a:spAutoFit/>
          </a:bodyPr>
          <a:lstStyle/>
          <a:p>
            <a:pPr algn="l">
              <a:lnSpc>
                <a:spcPts val="7840"/>
              </a:lnSpc>
              <a:spcBef>
                <a:spcPct val="0"/>
              </a:spcBef>
            </a:pPr>
            <a:r>
              <a:rPr lang="en-US" sz="5600" dirty="0">
                <a:solidFill>
                  <a:srgbClr val="000000"/>
                </a:solidFill>
                <a:latin typeface="AC Fat Italics"/>
                <a:ea typeface="AC Fat Italics"/>
                <a:cs typeface="AC Fat Italics"/>
                <a:sym typeface="AC Fat Italics"/>
              </a:rPr>
              <a:t>Σκοπός</a:t>
            </a:r>
          </a:p>
        </p:txBody>
      </p:sp>
      <p:sp>
        <p:nvSpPr>
          <p:cNvPr id="4" name="TextBox 4"/>
          <p:cNvSpPr txBox="1"/>
          <p:nvPr/>
        </p:nvSpPr>
        <p:spPr>
          <a:xfrm>
            <a:off x="169268" y="7230236"/>
            <a:ext cx="18118732" cy="1807867"/>
          </a:xfrm>
          <a:prstGeom prst="rect">
            <a:avLst/>
          </a:prstGeom>
        </p:spPr>
        <p:txBody>
          <a:bodyPr wrap="square" lIns="0" tIns="0" rIns="0" bIns="0" rtlCol="0" anchor="t">
            <a:spAutoFit/>
          </a:bodyPr>
          <a:lstStyle/>
          <a:p>
            <a:pPr algn="ctr">
              <a:lnSpc>
                <a:spcPts val="4759"/>
              </a:lnSpc>
              <a:spcBef>
                <a:spcPct val="0"/>
              </a:spcBef>
            </a:pPr>
            <a:r>
              <a:rPr lang="en-US" sz="3399" dirty="0">
                <a:solidFill>
                  <a:srgbClr val="FFAFCC"/>
                </a:solidFill>
                <a:latin typeface="+mj-lt"/>
                <a:ea typeface="The Seasons"/>
                <a:cs typeface="The Seasons"/>
                <a:sym typeface="The Seasons"/>
              </a:rPr>
              <a:t>1. </a:t>
            </a:r>
            <a:r>
              <a:rPr lang="en-US" sz="3399" dirty="0">
                <a:solidFill>
                  <a:srgbClr val="000000"/>
                </a:solidFill>
                <a:latin typeface="+mj-lt"/>
                <a:ea typeface="The Seasons"/>
                <a:cs typeface="The Seasons"/>
                <a:sym typeface="The Seasons"/>
              </a:rPr>
              <a:t>Να διερευνηθεί εάν το Ε.Υ. διέπεται από τις αρχές κα</a:t>
            </a:r>
            <a:r>
              <a:rPr lang="el-GR" sz="3399" dirty="0">
                <a:solidFill>
                  <a:srgbClr val="000000"/>
                </a:solidFill>
                <a:latin typeface="+mj-lt"/>
                <a:ea typeface="The Seasons"/>
                <a:cs typeface="The Seasons"/>
                <a:sym typeface="The Seasons"/>
              </a:rPr>
              <a:t>ι</a:t>
            </a:r>
            <a:r>
              <a:rPr lang="en-US" sz="3399" dirty="0">
                <a:solidFill>
                  <a:srgbClr val="000000"/>
                </a:solidFill>
                <a:latin typeface="+mj-lt"/>
                <a:ea typeface="The Seasons"/>
                <a:cs typeface="The Seasons"/>
                <a:sym typeface="The Seasons"/>
              </a:rPr>
              <a:t> τη μεθοδολογία της ΕξΑΕ.</a:t>
            </a:r>
          </a:p>
          <a:p>
            <a:pPr algn="ctr">
              <a:lnSpc>
                <a:spcPts val="4759"/>
              </a:lnSpc>
              <a:spcBef>
                <a:spcPct val="0"/>
              </a:spcBef>
            </a:pPr>
            <a:r>
              <a:rPr lang="en-US" sz="3399" dirty="0">
                <a:solidFill>
                  <a:srgbClr val="BDE0FE"/>
                </a:solidFill>
                <a:latin typeface="+mj-lt"/>
                <a:ea typeface="The Seasons"/>
                <a:cs typeface="The Seasons"/>
                <a:sym typeface="The Seasons"/>
              </a:rPr>
              <a:t>2.</a:t>
            </a:r>
            <a:r>
              <a:rPr lang="en-US" sz="3399" dirty="0">
                <a:solidFill>
                  <a:srgbClr val="000000"/>
                </a:solidFill>
                <a:latin typeface="+mj-lt"/>
                <a:ea typeface="The Seasons"/>
                <a:cs typeface="The Seasons"/>
                <a:sym typeface="The Seasons"/>
              </a:rPr>
              <a:t> Να διερευνηθεί εάν το Ε.Υ. έχει δημιουργηθεί σύμφωνα με τις αρχές της Πολυμεσικής Μάθησης.</a:t>
            </a:r>
          </a:p>
          <a:p>
            <a:pPr algn="ctr">
              <a:lnSpc>
                <a:spcPts val="4759"/>
              </a:lnSpc>
              <a:spcBef>
                <a:spcPct val="0"/>
              </a:spcBef>
            </a:pPr>
            <a:r>
              <a:rPr lang="en-US" sz="3399" dirty="0">
                <a:solidFill>
                  <a:srgbClr val="A4CECA"/>
                </a:solidFill>
                <a:latin typeface="+mj-lt"/>
                <a:ea typeface="The Seasons"/>
                <a:cs typeface="The Seasons"/>
                <a:sym typeface="The Seasons"/>
              </a:rPr>
              <a:t>3. </a:t>
            </a:r>
            <a:r>
              <a:rPr lang="en-US" sz="3399" dirty="0">
                <a:solidFill>
                  <a:srgbClr val="000000"/>
                </a:solidFill>
                <a:latin typeface="+mj-lt"/>
                <a:ea typeface="The Seasons"/>
                <a:cs typeface="The Seasons"/>
                <a:sym typeface="The Seasons"/>
              </a:rPr>
              <a:t>Να διερευνηθούν οι απόψεις των ενηλίκων σχετικά με το Ε.Υ..</a:t>
            </a:r>
          </a:p>
        </p:txBody>
      </p:sp>
      <p:sp>
        <p:nvSpPr>
          <p:cNvPr id="5" name="TextBox 5"/>
          <p:cNvSpPr txBox="1"/>
          <p:nvPr/>
        </p:nvSpPr>
        <p:spPr>
          <a:xfrm>
            <a:off x="585962" y="5818313"/>
            <a:ext cx="2466622" cy="1010285"/>
          </a:xfrm>
          <a:prstGeom prst="rect">
            <a:avLst/>
          </a:prstGeom>
        </p:spPr>
        <p:txBody>
          <a:bodyPr lIns="0" tIns="0" rIns="0" bIns="0" rtlCol="0" anchor="t">
            <a:spAutoFit/>
          </a:bodyPr>
          <a:lstStyle/>
          <a:p>
            <a:pPr algn="l">
              <a:lnSpc>
                <a:spcPts val="7840"/>
              </a:lnSpc>
              <a:spcBef>
                <a:spcPct val="0"/>
              </a:spcBef>
            </a:pPr>
            <a:r>
              <a:rPr lang="en-US" sz="5600" dirty="0">
                <a:solidFill>
                  <a:srgbClr val="000000"/>
                </a:solidFill>
                <a:latin typeface="AC Fat Italics"/>
                <a:ea typeface="AC Fat Italics"/>
                <a:cs typeface="AC Fat Italics"/>
                <a:sym typeface="AC Fat Italics"/>
              </a:rPr>
              <a:t>Στόχοι</a:t>
            </a:r>
          </a:p>
        </p:txBody>
      </p:sp>
      <p:sp>
        <p:nvSpPr>
          <p:cNvPr id="6" name="TextBox 6"/>
          <p:cNvSpPr txBox="1"/>
          <p:nvPr/>
        </p:nvSpPr>
        <p:spPr>
          <a:xfrm>
            <a:off x="304800" y="3215131"/>
            <a:ext cx="17103068" cy="1807867"/>
          </a:xfrm>
          <a:prstGeom prst="rect">
            <a:avLst/>
          </a:prstGeom>
        </p:spPr>
        <p:txBody>
          <a:bodyPr lIns="0" tIns="0" rIns="0" bIns="0" rtlCol="0" anchor="t">
            <a:spAutoFit/>
          </a:bodyPr>
          <a:lstStyle/>
          <a:p>
            <a:pPr algn="ctr">
              <a:lnSpc>
                <a:spcPts val="4759"/>
              </a:lnSpc>
            </a:pPr>
            <a:r>
              <a:rPr lang="en-US" sz="3399" dirty="0">
                <a:solidFill>
                  <a:srgbClr val="000000"/>
                </a:solidFill>
                <a:latin typeface="+mj-lt"/>
                <a:ea typeface="The Seasons"/>
                <a:cs typeface="The Seasons"/>
                <a:sym typeface="The Seasons"/>
              </a:rPr>
              <a:t>Ο </a:t>
            </a:r>
            <a:r>
              <a:rPr lang="en-US" sz="3399" b="1" dirty="0">
                <a:solidFill>
                  <a:srgbClr val="000000"/>
                </a:solidFill>
                <a:latin typeface="+mj-lt"/>
                <a:ea typeface="The Seasons Bold"/>
                <a:cs typeface="The Seasons Bold"/>
                <a:sym typeface="The Seasons Bold"/>
              </a:rPr>
              <a:t>σχεδιασμός</a:t>
            </a:r>
            <a:r>
              <a:rPr lang="en-US" sz="3399" dirty="0">
                <a:solidFill>
                  <a:srgbClr val="000000"/>
                </a:solidFill>
                <a:latin typeface="+mj-lt"/>
                <a:ea typeface="The Seasons"/>
                <a:cs typeface="The Seasons"/>
                <a:sym typeface="The Seasons"/>
              </a:rPr>
              <a:t>, η </a:t>
            </a:r>
            <a:r>
              <a:rPr lang="en-US" sz="3399" b="1" dirty="0">
                <a:solidFill>
                  <a:srgbClr val="000000"/>
                </a:solidFill>
                <a:latin typeface="+mj-lt"/>
                <a:ea typeface="The Seasons Bold"/>
                <a:cs typeface="The Seasons Bold"/>
                <a:sym typeface="The Seasons Bold"/>
              </a:rPr>
              <a:t>υλοποίηση </a:t>
            </a:r>
            <a:r>
              <a:rPr lang="en-US" sz="3399" dirty="0">
                <a:solidFill>
                  <a:srgbClr val="000000"/>
                </a:solidFill>
                <a:latin typeface="+mj-lt"/>
                <a:ea typeface="The Seasons"/>
                <a:cs typeface="The Seasons"/>
                <a:sym typeface="The Seasons"/>
              </a:rPr>
              <a:t>και η </a:t>
            </a:r>
            <a:r>
              <a:rPr lang="en-US" sz="3399" b="1" dirty="0">
                <a:solidFill>
                  <a:srgbClr val="000000"/>
                </a:solidFill>
                <a:latin typeface="+mj-lt"/>
                <a:ea typeface="The Seasons Bold"/>
                <a:cs typeface="The Seasons Bold"/>
                <a:sym typeface="The Seasons Bold"/>
              </a:rPr>
              <a:t>αποτίμηση </a:t>
            </a:r>
            <a:r>
              <a:rPr lang="el-GR" sz="3399" dirty="0">
                <a:solidFill>
                  <a:srgbClr val="000000"/>
                </a:solidFill>
                <a:latin typeface="+mj-lt"/>
                <a:ea typeface="The Seasons"/>
                <a:cs typeface="The Seasons"/>
                <a:sym typeface="The Seasons"/>
              </a:rPr>
              <a:t>Ε.Υ.</a:t>
            </a:r>
            <a:r>
              <a:rPr lang="en-US" sz="3399" dirty="0">
                <a:solidFill>
                  <a:srgbClr val="000000"/>
                </a:solidFill>
                <a:latin typeface="+mj-lt"/>
                <a:ea typeface="The Seasons"/>
                <a:cs typeface="The Seasons"/>
                <a:sym typeface="The Seasons"/>
              </a:rPr>
              <a:t> για ενήλικες</a:t>
            </a:r>
            <a:r>
              <a:rPr lang="el-GR" sz="3399" dirty="0">
                <a:solidFill>
                  <a:srgbClr val="000000"/>
                </a:solidFill>
                <a:latin typeface="+mj-lt"/>
                <a:ea typeface="The Seasons"/>
                <a:cs typeface="The Seasons"/>
                <a:sym typeface="The Seasons"/>
              </a:rPr>
              <a:t> με τη μέθοδο της ΕξΑΕ</a:t>
            </a:r>
            <a:r>
              <a:rPr lang="en-US" sz="3399" dirty="0">
                <a:solidFill>
                  <a:srgbClr val="000000"/>
                </a:solidFill>
                <a:latin typeface="+mj-lt"/>
                <a:ea typeface="The Seasons"/>
                <a:cs typeface="The Seasons"/>
                <a:sym typeface="The Seasons"/>
              </a:rPr>
              <a:t> με θέμα:  «Εφαρμογές της Νέας Αγωγής στην εκπαιδευτική πραγματικότητα στην Ελλάδα των αρχών του 20ού αιώνα». </a:t>
            </a:r>
          </a:p>
        </p:txBody>
      </p:sp>
      <p:sp>
        <p:nvSpPr>
          <p:cNvPr id="7" name="TextBox 7"/>
          <p:cNvSpPr txBox="1"/>
          <p:nvPr/>
        </p:nvSpPr>
        <p:spPr>
          <a:xfrm>
            <a:off x="3251536" y="442595"/>
            <a:ext cx="10266634" cy="1010285"/>
          </a:xfrm>
          <a:prstGeom prst="rect">
            <a:avLst/>
          </a:prstGeom>
        </p:spPr>
        <p:txBody>
          <a:bodyPr lIns="0" tIns="0" rIns="0" bIns="0" rtlCol="0" anchor="t">
            <a:spAutoFit/>
          </a:bodyPr>
          <a:lstStyle/>
          <a:p>
            <a:pPr algn="l">
              <a:lnSpc>
                <a:spcPts val="7840"/>
              </a:lnSpc>
              <a:spcBef>
                <a:spcPct val="0"/>
              </a:spcBef>
            </a:pPr>
            <a:r>
              <a:rPr lang="en-US" sz="5600" dirty="0">
                <a:solidFill>
                  <a:srgbClr val="000000"/>
                </a:solidFill>
                <a:latin typeface="AC Fat Italics"/>
                <a:ea typeface="AC Fat Italics"/>
                <a:cs typeface="AC Fat Italics"/>
                <a:sym typeface="AC Fat Italics"/>
              </a:rPr>
              <a:t>Σκοπός και στόχοι της εργασίας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8564" y="442595"/>
            <a:ext cx="9303028"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Προτάσεις για μελλοντική έρευνα</a:t>
            </a:r>
          </a:p>
        </p:txBody>
      </p:sp>
      <p:grpSp>
        <p:nvGrpSpPr>
          <p:cNvPr id="3" name="Group 3"/>
          <p:cNvGrpSpPr/>
          <p:nvPr/>
        </p:nvGrpSpPr>
        <p:grpSpPr>
          <a:xfrm>
            <a:off x="299281" y="2051823"/>
            <a:ext cx="14878596" cy="777449"/>
            <a:chOff x="0" y="0"/>
            <a:chExt cx="19838129" cy="1036599"/>
          </a:xfrm>
        </p:grpSpPr>
        <p:sp>
          <p:nvSpPr>
            <p:cNvPr id="4" name="TextBox 4"/>
            <p:cNvSpPr txBox="1"/>
            <p:nvPr/>
          </p:nvSpPr>
          <p:spPr>
            <a:xfrm>
              <a:off x="1013199" y="237755"/>
              <a:ext cx="18824930" cy="789728"/>
            </a:xfrm>
            <a:prstGeom prst="rect">
              <a:avLst/>
            </a:prstGeom>
          </p:spPr>
          <p:txBody>
            <a:bodyPr wrap="square" lIns="0" tIns="0" rIns="0" bIns="0" rtlCol="0" anchor="t">
              <a:spAutoFit/>
            </a:bodyPr>
            <a:lstStyle/>
            <a:p>
              <a:pPr algn="l">
                <a:lnSpc>
                  <a:spcPts val="4759"/>
                </a:lnSpc>
              </a:pPr>
              <a:r>
                <a:rPr lang="en-US" sz="3399" dirty="0">
                  <a:solidFill>
                    <a:srgbClr val="000000"/>
                  </a:solidFill>
                  <a:latin typeface="+mj-lt"/>
                  <a:ea typeface="The Seasons"/>
                  <a:cs typeface="The Seasons"/>
                  <a:sym typeface="The Seasons"/>
                </a:rPr>
                <a:t>Ένταξη forums ή chat και έλεγχος της επίδρασής τους μέσω ποιοτικής έρευνας</a:t>
              </a:r>
            </a:p>
          </p:txBody>
        </p:sp>
        <p:sp>
          <p:nvSpPr>
            <p:cNvPr id="5" name="Freeform 5"/>
            <p:cNvSpPr/>
            <p:nvPr/>
          </p:nvSpPr>
          <p:spPr>
            <a:xfrm>
              <a:off x="0" y="0"/>
              <a:ext cx="887706"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a:off x="299281" y="3429347"/>
            <a:ext cx="665779" cy="777449"/>
          </a:xfrm>
          <a:custGeom>
            <a:avLst/>
            <a:gdLst/>
            <a:ahLst/>
            <a:cxnLst/>
            <a:rect l="l" t="t" r="r" b="b"/>
            <a:pathLst>
              <a:path w="665779" h="777449">
                <a:moveTo>
                  <a:pt x="0" y="0"/>
                </a:moveTo>
                <a:lnTo>
                  <a:pt x="665780" y="0"/>
                </a:lnTo>
                <a:lnTo>
                  <a:pt x="665780" y="777449"/>
                </a:lnTo>
                <a:lnTo>
                  <a:pt x="0" y="7774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299281" y="5083096"/>
            <a:ext cx="665779" cy="777449"/>
          </a:xfrm>
          <a:custGeom>
            <a:avLst/>
            <a:gdLst/>
            <a:ahLst/>
            <a:cxnLst/>
            <a:rect l="l" t="t" r="r" b="b"/>
            <a:pathLst>
              <a:path w="665779" h="777449">
                <a:moveTo>
                  <a:pt x="0" y="0"/>
                </a:moveTo>
                <a:lnTo>
                  <a:pt x="665780" y="0"/>
                </a:lnTo>
                <a:lnTo>
                  <a:pt x="665780" y="777449"/>
                </a:lnTo>
                <a:lnTo>
                  <a:pt x="0" y="7774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1028700" y="3345101"/>
            <a:ext cx="16116300" cy="1218565"/>
          </a:xfrm>
          <a:prstGeom prst="rect">
            <a:avLst/>
          </a:prstGeom>
        </p:spPr>
        <p:txBody>
          <a:bodyPr wrap="square" lIns="0" tIns="0" rIns="0" bIns="0" rtlCol="0" anchor="t">
            <a:spAutoFit/>
          </a:bodyPr>
          <a:lstStyle/>
          <a:p>
            <a:pPr algn="just">
              <a:lnSpc>
                <a:spcPts val="4759"/>
              </a:lnSpc>
            </a:pPr>
            <a:r>
              <a:rPr lang="en-US" sz="3399" dirty="0">
                <a:solidFill>
                  <a:srgbClr val="000000"/>
                </a:solidFill>
                <a:latin typeface="+mj-lt"/>
                <a:ea typeface="The Seasons"/>
                <a:cs typeface="The Seasons"/>
                <a:sym typeface="The Seasons"/>
              </a:rPr>
              <a:t>Έρευνα αποτελεσματικότητας του υλικού συγκριτικά με τις παραδοσιακές μεθόδους διδασκαλίας</a:t>
            </a:r>
          </a:p>
        </p:txBody>
      </p:sp>
      <p:sp>
        <p:nvSpPr>
          <p:cNvPr id="9" name="TextBox 9"/>
          <p:cNvSpPr txBox="1"/>
          <p:nvPr/>
        </p:nvSpPr>
        <p:spPr>
          <a:xfrm>
            <a:off x="1028700" y="4978321"/>
            <a:ext cx="15592726" cy="1218564"/>
          </a:xfrm>
          <a:prstGeom prst="rect">
            <a:avLst/>
          </a:prstGeom>
        </p:spPr>
        <p:txBody>
          <a:bodyPr lIns="0" tIns="0" rIns="0" bIns="0" rtlCol="0" anchor="t">
            <a:spAutoFit/>
          </a:bodyPr>
          <a:lstStyle/>
          <a:p>
            <a:pPr algn="just">
              <a:lnSpc>
                <a:spcPts val="4760"/>
              </a:lnSpc>
              <a:spcBef>
                <a:spcPct val="0"/>
              </a:spcBef>
            </a:pPr>
            <a:r>
              <a:rPr lang="en-US" sz="3400" dirty="0">
                <a:solidFill>
                  <a:srgbClr val="000000"/>
                </a:solidFill>
                <a:latin typeface="+mj-lt"/>
                <a:ea typeface="The Seasons"/>
                <a:cs typeface="The Seasons"/>
                <a:sym typeface="The Seasons"/>
              </a:rPr>
              <a:t>Μελέτες περίπτωσης όπου το Ε.Υ. εφαρμόζεται σε διαφορετικά μαθησιακά περιβάλλοντα (σχολεία, πανεπιστήμια κ.λπ.)</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72553" y="4133215"/>
            <a:ext cx="11742894"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Σας ευχαριστώ για την προσοχή σας!!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67681" y="245310"/>
            <a:ext cx="11025426"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Συνεισφορά της διπλωματικής εργασίας</a:t>
            </a:r>
          </a:p>
        </p:txBody>
      </p:sp>
      <p:sp>
        <p:nvSpPr>
          <p:cNvPr id="3" name="Freeform 3"/>
          <p:cNvSpPr/>
          <p:nvPr/>
        </p:nvSpPr>
        <p:spPr>
          <a:xfrm>
            <a:off x="424482" y="6658565"/>
            <a:ext cx="665779" cy="777449"/>
          </a:xfrm>
          <a:custGeom>
            <a:avLst/>
            <a:gdLst/>
            <a:ahLst/>
            <a:cxnLst/>
            <a:rect l="l" t="t" r="r" b="b"/>
            <a:pathLst>
              <a:path w="665779" h="777449">
                <a:moveTo>
                  <a:pt x="0" y="0"/>
                </a:moveTo>
                <a:lnTo>
                  <a:pt x="665779" y="0"/>
                </a:lnTo>
                <a:lnTo>
                  <a:pt x="665779" y="777449"/>
                </a:lnTo>
                <a:lnTo>
                  <a:pt x="0" y="7774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172739" y="6864352"/>
            <a:ext cx="16943870" cy="1690386"/>
          </a:xfrm>
          <a:prstGeom prst="rect">
            <a:avLst/>
          </a:prstGeom>
        </p:spPr>
        <p:txBody>
          <a:bodyPr lIns="0" tIns="0" rIns="0" bIns="0" rtlCol="0" anchor="t">
            <a:spAutoFit/>
          </a:bodyPr>
          <a:lstStyle/>
          <a:p>
            <a:pPr algn="just">
              <a:lnSpc>
                <a:spcPts val="4374"/>
              </a:lnSpc>
              <a:spcBef>
                <a:spcPct val="0"/>
              </a:spcBef>
            </a:pPr>
            <a:r>
              <a:rPr lang="en-US" sz="3124" b="1" dirty="0">
                <a:solidFill>
                  <a:srgbClr val="000000"/>
                </a:solidFill>
                <a:latin typeface="+mj-lt"/>
                <a:ea typeface="The Seasons Bold"/>
                <a:cs typeface="The Seasons Bold"/>
                <a:sym typeface="The Seasons Bold"/>
              </a:rPr>
              <a:t>Εμπλουτισμός επιστημονικής βιβλιογραφίας. </a:t>
            </a:r>
            <a:r>
              <a:rPr lang="en-US" sz="3124" dirty="0">
                <a:solidFill>
                  <a:srgbClr val="000000"/>
                </a:solidFill>
                <a:latin typeface="+mj-lt"/>
                <a:ea typeface="The Seasons"/>
                <a:cs typeface="The Seasons"/>
                <a:sym typeface="The Seasons"/>
              </a:rPr>
              <a:t>Προσπάθεια να καλυφθούν τα κενά στην εκπαίδευση ενηλίκων στην Ελλάδα καθώς η έρευνα προσφέρει νέα δεδομένα και αναλύσεις ενισχύοντας τη βιβλιογραφία στον τομέα της ΕξΑΕ και της εκπαίδευσης ενηλίκων.</a:t>
            </a:r>
          </a:p>
        </p:txBody>
      </p:sp>
      <p:grpSp>
        <p:nvGrpSpPr>
          <p:cNvPr id="5" name="Group 5"/>
          <p:cNvGrpSpPr/>
          <p:nvPr/>
        </p:nvGrpSpPr>
        <p:grpSpPr>
          <a:xfrm>
            <a:off x="506960" y="4617871"/>
            <a:ext cx="17059256" cy="777449"/>
            <a:chOff x="134076" y="-75440"/>
            <a:chExt cx="22745675" cy="1036599"/>
          </a:xfrm>
        </p:grpSpPr>
        <p:sp>
          <p:nvSpPr>
            <p:cNvPr id="6" name="TextBox 6"/>
            <p:cNvSpPr txBox="1"/>
            <p:nvPr/>
          </p:nvSpPr>
          <p:spPr>
            <a:xfrm>
              <a:off x="1062421" y="202643"/>
              <a:ext cx="21817330" cy="738835"/>
            </a:xfrm>
            <a:prstGeom prst="rect">
              <a:avLst/>
            </a:prstGeom>
          </p:spPr>
          <p:txBody>
            <a:bodyPr lIns="0" tIns="0" rIns="0" bIns="0" rtlCol="0" anchor="t">
              <a:spAutoFit/>
            </a:bodyPr>
            <a:lstStyle/>
            <a:p>
              <a:pPr algn="l">
                <a:lnSpc>
                  <a:spcPts val="4620"/>
                </a:lnSpc>
                <a:spcBef>
                  <a:spcPct val="0"/>
                </a:spcBef>
              </a:pPr>
              <a:r>
                <a:rPr lang="en-US" sz="3300" b="1" dirty="0">
                  <a:solidFill>
                    <a:srgbClr val="000000"/>
                  </a:solidFill>
                  <a:latin typeface="+mj-lt"/>
                  <a:ea typeface="The Seasons Bold"/>
                  <a:cs typeface="The Seasons Bold"/>
                  <a:sym typeface="The Seasons Bold"/>
                </a:rPr>
                <a:t>Πρωτοτυπία θέματος Ε.Υ.</a:t>
              </a:r>
            </a:p>
          </p:txBody>
        </p:sp>
        <p:sp>
          <p:nvSpPr>
            <p:cNvPr id="7" name="Freeform 7"/>
            <p:cNvSpPr/>
            <p:nvPr/>
          </p:nvSpPr>
          <p:spPr>
            <a:xfrm>
              <a:off x="134076" y="-75440"/>
              <a:ext cx="887705"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8" name="Group 8"/>
          <p:cNvGrpSpPr/>
          <p:nvPr/>
        </p:nvGrpSpPr>
        <p:grpSpPr>
          <a:xfrm>
            <a:off x="515176" y="2289439"/>
            <a:ext cx="17548013" cy="1359665"/>
            <a:chOff x="208144" y="-230428"/>
            <a:chExt cx="23989477" cy="1812887"/>
          </a:xfrm>
        </p:grpSpPr>
        <p:sp>
          <p:nvSpPr>
            <p:cNvPr id="9" name="TextBox 9"/>
            <p:cNvSpPr txBox="1"/>
            <p:nvPr/>
          </p:nvSpPr>
          <p:spPr>
            <a:xfrm>
              <a:off x="1148752" y="29884"/>
              <a:ext cx="23048869" cy="1552575"/>
            </a:xfrm>
            <a:prstGeom prst="rect">
              <a:avLst/>
            </a:prstGeom>
          </p:spPr>
          <p:txBody>
            <a:bodyPr lIns="0" tIns="0" rIns="0" bIns="0" rtlCol="0" anchor="t">
              <a:spAutoFit/>
            </a:bodyPr>
            <a:lstStyle/>
            <a:p>
              <a:pPr algn="just">
                <a:lnSpc>
                  <a:spcPts val="4620"/>
                </a:lnSpc>
                <a:spcBef>
                  <a:spcPct val="0"/>
                </a:spcBef>
              </a:pPr>
              <a:r>
                <a:rPr lang="en-US" sz="3300" b="1" dirty="0">
                  <a:solidFill>
                    <a:srgbClr val="000000"/>
                  </a:solidFill>
                  <a:latin typeface="+mj-lt"/>
                  <a:ea typeface="The Seasons Bold"/>
                  <a:cs typeface="The Seasons Bold"/>
                  <a:sym typeface="The Seasons Bold"/>
                </a:rPr>
                <a:t>Δημιουργία πρωτότυπου Ε.Υ,</a:t>
              </a:r>
              <a:r>
                <a:rPr lang="en-US" sz="3300" dirty="0">
                  <a:solidFill>
                    <a:srgbClr val="000000"/>
                  </a:solidFill>
                  <a:latin typeface="+mj-lt"/>
                  <a:ea typeface="The Seasons"/>
                  <a:cs typeface="The Seasons"/>
                  <a:sym typeface="The Seasons"/>
                </a:rPr>
                <a:t>  σχεδιασμένο με τις αρχές της ΕξΑΕ και τη θεωρία της Πολυμεσικής Μάθησης, απευθυνόμενο σε ενήλικες χρήστες</a:t>
              </a:r>
            </a:p>
          </p:txBody>
        </p:sp>
        <p:sp>
          <p:nvSpPr>
            <p:cNvPr id="10" name="Freeform 10"/>
            <p:cNvSpPr/>
            <p:nvPr/>
          </p:nvSpPr>
          <p:spPr>
            <a:xfrm>
              <a:off x="208144" y="-230428"/>
              <a:ext cx="887706" cy="1036599"/>
            </a:xfrm>
            <a:custGeom>
              <a:avLst/>
              <a:gdLst/>
              <a:ahLst/>
              <a:cxnLst/>
              <a:rect l="l" t="t" r="r" b="b"/>
              <a:pathLst>
                <a:path w="887706" h="1036599">
                  <a:moveTo>
                    <a:pt x="0" y="0"/>
                  </a:moveTo>
                  <a:lnTo>
                    <a:pt x="887706" y="0"/>
                  </a:lnTo>
                  <a:lnTo>
                    <a:pt x="887706" y="1036599"/>
                  </a:lnTo>
                  <a:lnTo>
                    <a:pt x="0" y="10365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700" y="125907"/>
            <a:ext cx="3260324" cy="1843565"/>
          </a:xfrm>
          <a:custGeom>
            <a:avLst/>
            <a:gdLst/>
            <a:ahLst/>
            <a:cxnLst/>
            <a:rect l="l" t="t" r="r" b="b"/>
            <a:pathLst>
              <a:path w="3260324" h="1843565">
                <a:moveTo>
                  <a:pt x="0" y="0"/>
                </a:moveTo>
                <a:lnTo>
                  <a:pt x="3260324" y="0"/>
                </a:lnTo>
                <a:lnTo>
                  <a:pt x="3260324" y="1843565"/>
                </a:lnTo>
                <a:lnTo>
                  <a:pt x="0" y="18435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534470" y="399654"/>
            <a:ext cx="7737377" cy="1010286"/>
          </a:xfrm>
          <a:prstGeom prst="rect">
            <a:avLst/>
          </a:prstGeom>
        </p:spPr>
        <p:txBody>
          <a:bodyPr lIns="0" tIns="0" rIns="0" bIns="0" rtlCol="0" anchor="t">
            <a:spAutoFit/>
          </a:bodyPr>
          <a:lstStyle/>
          <a:p>
            <a:pPr algn="ctr">
              <a:lnSpc>
                <a:spcPts val="7839"/>
              </a:lnSpc>
              <a:spcBef>
                <a:spcPct val="0"/>
              </a:spcBef>
            </a:pPr>
            <a:r>
              <a:rPr lang="en-US" sz="5599" dirty="0">
                <a:solidFill>
                  <a:srgbClr val="000000"/>
                </a:solidFill>
                <a:latin typeface="AC Fat Italics"/>
                <a:ea typeface="AC Fat Italics"/>
                <a:cs typeface="AC Fat Italics"/>
                <a:sym typeface="AC Fat Italics"/>
              </a:rPr>
              <a:t>Ερευνητικά ερωτήματα 1/2</a:t>
            </a:r>
          </a:p>
        </p:txBody>
      </p:sp>
      <p:sp>
        <p:nvSpPr>
          <p:cNvPr id="4" name="TextBox 4"/>
          <p:cNvSpPr txBox="1"/>
          <p:nvPr/>
        </p:nvSpPr>
        <p:spPr>
          <a:xfrm>
            <a:off x="4174557" y="2822441"/>
            <a:ext cx="11681243" cy="602729"/>
          </a:xfrm>
          <a:prstGeom prst="rect">
            <a:avLst/>
          </a:prstGeom>
        </p:spPr>
        <p:txBody>
          <a:bodyPr lIns="0" tIns="0" rIns="0" bIns="0" rtlCol="0" anchor="t">
            <a:spAutoFit/>
          </a:bodyPr>
          <a:lstStyle/>
          <a:p>
            <a:pPr algn="l">
              <a:lnSpc>
                <a:spcPts val="5039"/>
              </a:lnSpc>
              <a:spcBef>
                <a:spcPct val="0"/>
              </a:spcBef>
            </a:pPr>
            <a:r>
              <a:rPr lang="en-US" sz="3599" dirty="0">
                <a:solidFill>
                  <a:srgbClr val="000000"/>
                </a:solidFill>
                <a:latin typeface="+mj-lt"/>
                <a:ea typeface="The Seasons"/>
                <a:cs typeface="The Seasons"/>
                <a:sym typeface="The Seasons"/>
              </a:rPr>
              <a:t>Ως προς την </a:t>
            </a:r>
            <a:r>
              <a:rPr lang="en-US" sz="3599" b="1" dirty="0">
                <a:solidFill>
                  <a:srgbClr val="000000"/>
                </a:solidFill>
                <a:latin typeface="+mj-lt"/>
                <a:ea typeface="The Seasons Bold"/>
                <a:cs typeface="The Seasons Bold"/>
                <a:sym typeface="The Seasons Bold"/>
              </a:rPr>
              <a:t>αποτίμηση </a:t>
            </a:r>
            <a:r>
              <a:rPr lang="en-US" sz="3599" dirty="0">
                <a:solidFill>
                  <a:srgbClr val="000000"/>
                </a:solidFill>
                <a:latin typeface="+mj-lt"/>
                <a:ea typeface="The Seasons"/>
                <a:cs typeface="The Seasons"/>
                <a:sym typeface="The Seasons"/>
              </a:rPr>
              <a:t>του Ε.Υ. από τους </a:t>
            </a:r>
            <a:r>
              <a:rPr lang="en-US" sz="3599" b="1" dirty="0">
                <a:solidFill>
                  <a:srgbClr val="000000"/>
                </a:solidFill>
                <a:latin typeface="+mj-lt"/>
                <a:ea typeface="The Seasons Bold"/>
                <a:cs typeface="The Seasons Bold"/>
                <a:sym typeface="The Seasons Bold"/>
              </a:rPr>
              <a:t>ειδικούς</a:t>
            </a:r>
            <a:r>
              <a:rPr lang="en-US" sz="3599" dirty="0">
                <a:solidFill>
                  <a:srgbClr val="000000"/>
                </a:solidFill>
                <a:latin typeface="+mj-lt"/>
                <a:ea typeface="The Seasons"/>
                <a:cs typeface="The Seasons"/>
                <a:sym typeface="The Seasons"/>
              </a:rPr>
              <a:t>:</a:t>
            </a:r>
          </a:p>
        </p:txBody>
      </p:sp>
      <p:sp>
        <p:nvSpPr>
          <p:cNvPr id="5" name="TextBox 5"/>
          <p:cNvSpPr txBox="1"/>
          <p:nvPr/>
        </p:nvSpPr>
        <p:spPr>
          <a:xfrm>
            <a:off x="969077" y="4229100"/>
            <a:ext cx="16868161" cy="2418715"/>
          </a:xfrm>
          <a:prstGeom prst="rect">
            <a:avLst/>
          </a:prstGeom>
        </p:spPr>
        <p:txBody>
          <a:bodyPr wrap="square" lIns="0" tIns="0" rIns="0" bIns="0" rtlCol="0" anchor="t">
            <a:spAutoFit/>
          </a:bodyPr>
          <a:lstStyle/>
          <a:p>
            <a:pPr algn="ctr">
              <a:lnSpc>
                <a:spcPts val="4760"/>
              </a:lnSpc>
              <a:spcBef>
                <a:spcPct val="0"/>
              </a:spcBef>
            </a:pPr>
            <a:r>
              <a:rPr lang="en-US" sz="3400" dirty="0">
                <a:solidFill>
                  <a:srgbClr val="FFAFCC"/>
                </a:solidFill>
                <a:latin typeface="+mj-lt"/>
                <a:ea typeface="The Seasons"/>
                <a:cs typeface="The Seasons"/>
                <a:sym typeface="The Seasons"/>
              </a:rPr>
              <a:t>1.</a:t>
            </a:r>
            <a:r>
              <a:rPr lang="en-US" sz="3400" dirty="0">
                <a:solidFill>
                  <a:srgbClr val="000000"/>
                </a:solidFill>
                <a:latin typeface="+mj-lt"/>
                <a:ea typeface="The Seasons"/>
                <a:cs typeface="The Seasons"/>
                <a:sym typeface="The Seasons"/>
              </a:rPr>
              <a:t> Το Ε.Υ. διέπεται από τις αρχές και τη μεθοδολογία της ΕξΑΕ;</a:t>
            </a:r>
          </a:p>
          <a:p>
            <a:pPr algn="ctr">
              <a:lnSpc>
                <a:spcPts val="4760"/>
              </a:lnSpc>
              <a:spcBef>
                <a:spcPct val="0"/>
              </a:spcBef>
            </a:pPr>
            <a:r>
              <a:rPr lang="en-US" sz="3400" dirty="0">
                <a:solidFill>
                  <a:srgbClr val="BDE0FE"/>
                </a:solidFill>
                <a:latin typeface="+mj-lt"/>
                <a:ea typeface="The Seasons"/>
                <a:cs typeface="The Seasons"/>
                <a:sym typeface="The Seasons"/>
              </a:rPr>
              <a:t>2. </a:t>
            </a:r>
            <a:r>
              <a:rPr lang="en-US" sz="3400" dirty="0">
                <a:solidFill>
                  <a:srgbClr val="000000"/>
                </a:solidFill>
                <a:latin typeface="+mj-lt"/>
                <a:ea typeface="The Seasons"/>
                <a:cs typeface="The Seasons"/>
                <a:sym typeface="The Seasons"/>
              </a:rPr>
              <a:t>Το Ε.Υ. έχει δημιουργηθεί σύμφωνα με τις αρχές της Πολυμεσικής Μάθησης;</a:t>
            </a:r>
          </a:p>
          <a:p>
            <a:pPr algn="ctr">
              <a:lnSpc>
                <a:spcPts val="4760"/>
              </a:lnSpc>
              <a:spcBef>
                <a:spcPct val="0"/>
              </a:spcBef>
            </a:pPr>
            <a:r>
              <a:rPr lang="en-US" sz="3400" dirty="0">
                <a:solidFill>
                  <a:srgbClr val="A4CECA"/>
                </a:solidFill>
                <a:latin typeface="+mj-lt"/>
                <a:ea typeface="The Seasons"/>
                <a:cs typeface="The Seasons"/>
                <a:sym typeface="The Seasons"/>
              </a:rPr>
              <a:t>3.</a:t>
            </a:r>
            <a:r>
              <a:rPr lang="en-US" sz="3400" dirty="0">
                <a:solidFill>
                  <a:srgbClr val="000000"/>
                </a:solidFill>
                <a:latin typeface="+mj-lt"/>
                <a:ea typeface="The Seasons"/>
                <a:cs typeface="The Seasons"/>
                <a:sym typeface="The Seasons"/>
              </a:rPr>
              <a:t> Ποια είναι τα δυνατά σημεία του Ε.Υ.;</a:t>
            </a:r>
          </a:p>
          <a:p>
            <a:pPr algn="ctr">
              <a:lnSpc>
                <a:spcPts val="4760"/>
              </a:lnSpc>
              <a:spcBef>
                <a:spcPct val="0"/>
              </a:spcBef>
            </a:pPr>
            <a:r>
              <a:rPr lang="en-US" sz="3400" dirty="0">
                <a:solidFill>
                  <a:srgbClr val="CDB4DB"/>
                </a:solidFill>
                <a:latin typeface="+mj-lt"/>
                <a:ea typeface="The Seasons"/>
                <a:cs typeface="The Seasons"/>
                <a:sym typeface="The Seasons"/>
              </a:rPr>
              <a:t>4.</a:t>
            </a:r>
            <a:r>
              <a:rPr lang="en-US" sz="3400" dirty="0">
                <a:solidFill>
                  <a:srgbClr val="000000"/>
                </a:solidFill>
                <a:latin typeface="+mj-lt"/>
                <a:ea typeface="The Seasons"/>
                <a:cs typeface="The Seasons"/>
                <a:sym typeface="The Seasons"/>
              </a:rPr>
              <a:t> Ποια σημεία του Ε.Υ. χρήζουν βελτίωσης;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700" y="125907"/>
            <a:ext cx="3208966" cy="1814524"/>
          </a:xfrm>
          <a:custGeom>
            <a:avLst/>
            <a:gdLst/>
            <a:ahLst/>
            <a:cxnLst/>
            <a:rect l="l" t="t" r="r" b="b"/>
            <a:pathLst>
              <a:path w="3208966" h="1814524">
                <a:moveTo>
                  <a:pt x="0" y="0"/>
                </a:moveTo>
                <a:lnTo>
                  <a:pt x="3208966" y="0"/>
                </a:lnTo>
                <a:lnTo>
                  <a:pt x="3208966" y="1814524"/>
                </a:lnTo>
                <a:lnTo>
                  <a:pt x="0" y="1814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534470" y="399654"/>
            <a:ext cx="7737377" cy="1010286"/>
          </a:xfrm>
          <a:prstGeom prst="rect">
            <a:avLst/>
          </a:prstGeom>
        </p:spPr>
        <p:txBody>
          <a:bodyPr lIns="0" tIns="0" rIns="0" bIns="0" rtlCol="0" anchor="t">
            <a:spAutoFit/>
          </a:bodyPr>
          <a:lstStyle/>
          <a:p>
            <a:pPr algn="ctr">
              <a:lnSpc>
                <a:spcPts val="7839"/>
              </a:lnSpc>
              <a:spcBef>
                <a:spcPct val="0"/>
              </a:spcBef>
            </a:pPr>
            <a:r>
              <a:rPr lang="en-US" sz="5599" dirty="0">
                <a:solidFill>
                  <a:srgbClr val="000000"/>
                </a:solidFill>
                <a:latin typeface="AC Fat Italics"/>
                <a:ea typeface="AC Fat Italics"/>
                <a:cs typeface="AC Fat Italics"/>
                <a:sym typeface="AC Fat Italics"/>
              </a:rPr>
              <a:t>Ερευνητικά ερωτήματα 2/2</a:t>
            </a:r>
          </a:p>
        </p:txBody>
      </p:sp>
      <p:sp>
        <p:nvSpPr>
          <p:cNvPr id="4" name="TextBox 4"/>
          <p:cNvSpPr txBox="1"/>
          <p:nvPr/>
        </p:nvSpPr>
        <p:spPr>
          <a:xfrm>
            <a:off x="342900" y="4152900"/>
            <a:ext cx="17602200" cy="3670236"/>
          </a:xfrm>
          <a:prstGeom prst="rect">
            <a:avLst/>
          </a:prstGeom>
        </p:spPr>
        <p:txBody>
          <a:bodyPr wrap="square" lIns="0" tIns="0" rIns="0" bIns="0" rtlCol="0" anchor="t">
            <a:spAutoFit/>
          </a:bodyPr>
          <a:lstStyle/>
          <a:p>
            <a:pPr algn="ctr">
              <a:lnSpc>
                <a:spcPts val="4760"/>
              </a:lnSpc>
              <a:spcBef>
                <a:spcPct val="0"/>
              </a:spcBef>
            </a:pPr>
            <a:r>
              <a:rPr lang="en-US" sz="3300" dirty="0">
                <a:solidFill>
                  <a:srgbClr val="FFAFCC"/>
                </a:solidFill>
                <a:latin typeface="+mj-lt"/>
                <a:ea typeface="The Seasons"/>
                <a:cs typeface="The Seasons"/>
                <a:sym typeface="The Seasons"/>
              </a:rPr>
              <a:t>1.</a:t>
            </a:r>
            <a:r>
              <a:rPr lang="en-US" sz="3300" dirty="0">
                <a:solidFill>
                  <a:srgbClr val="000000"/>
                </a:solidFill>
                <a:latin typeface="+mj-lt"/>
                <a:ea typeface="The Seasons"/>
                <a:cs typeface="The Seasons"/>
                <a:sym typeface="The Seasons"/>
              </a:rPr>
              <a:t> Κατά πόσο κρίθηκε ενδιαφέρον ή όχι ενδιαφέρον το περιεχόμενο του Ε.Υ. από τους χρήστες και για ποιους λόγους;</a:t>
            </a:r>
          </a:p>
          <a:p>
            <a:pPr algn="ctr">
              <a:lnSpc>
                <a:spcPts val="4760"/>
              </a:lnSpc>
              <a:spcBef>
                <a:spcPct val="0"/>
              </a:spcBef>
            </a:pPr>
            <a:r>
              <a:rPr lang="en-US" sz="3300" dirty="0">
                <a:solidFill>
                  <a:srgbClr val="BDE0FE"/>
                </a:solidFill>
                <a:latin typeface="+mj-lt"/>
                <a:ea typeface="The Seasons"/>
                <a:cs typeface="The Seasons"/>
                <a:sym typeface="The Seasons"/>
              </a:rPr>
              <a:t>2.</a:t>
            </a:r>
            <a:r>
              <a:rPr lang="en-US" sz="3300" dirty="0">
                <a:solidFill>
                  <a:srgbClr val="000000"/>
                </a:solidFill>
                <a:latin typeface="+mj-lt"/>
                <a:ea typeface="The Seasons"/>
                <a:cs typeface="The Seasons"/>
                <a:sym typeface="The Seasons"/>
              </a:rPr>
              <a:t> Αντιμετώπισαν κάποιες δυσκολίες κατά τη μελέτη του Ε.Υ.;</a:t>
            </a:r>
          </a:p>
          <a:p>
            <a:pPr algn="ctr">
              <a:lnSpc>
                <a:spcPts val="4760"/>
              </a:lnSpc>
              <a:spcBef>
                <a:spcPct val="0"/>
              </a:spcBef>
            </a:pPr>
            <a:r>
              <a:rPr lang="en-US" sz="3300" dirty="0">
                <a:solidFill>
                  <a:srgbClr val="A4CECA"/>
                </a:solidFill>
                <a:latin typeface="+mj-lt"/>
                <a:ea typeface="The Seasons"/>
                <a:cs typeface="The Seasons"/>
                <a:sym typeface="The Seasons"/>
              </a:rPr>
              <a:t>3.</a:t>
            </a:r>
            <a:r>
              <a:rPr lang="en-US" sz="3300" dirty="0">
                <a:solidFill>
                  <a:srgbClr val="000000"/>
                </a:solidFill>
                <a:latin typeface="+mj-lt"/>
                <a:ea typeface="The Seasons"/>
                <a:cs typeface="The Seasons"/>
                <a:sym typeface="The Seasons"/>
              </a:rPr>
              <a:t> Πώς θα περιέγραφαν τη συνολική τους εμπειρία με το Ε.Υ.;</a:t>
            </a:r>
          </a:p>
          <a:p>
            <a:pPr algn="ctr">
              <a:lnSpc>
                <a:spcPts val="4760"/>
              </a:lnSpc>
              <a:spcBef>
                <a:spcPct val="0"/>
              </a:spcBef>
            </a:pPr>
            <a:r>
              <a:rPr lang="en-US" sz="3300" dirty="0">
                <a:solidFill>
                  <a:srgbClr val="CDB4DB"/>
                </a:solidFill>
                <a:latin typeface="+mj-lt"/>
                <a:ea typeface="The Seasons"/>
                <a:cs typeface="The Seasons"/>
                <a:sym typeface="The Seasons"/>
              </a:rPr>
              <a:t>4.</a:t>
            </a:r>
            <a:r>
              <a:rPr lang="en-US" sz="3300" dirty="0">
                <a:solidFill>
                  <a:srgbClr val="000000"/>
                </a:solidFill>
                <a:latin typeface="+mj-lt"/>
                <a:ea typeface="The Seasons"/>
                <a:cs typeface="The Seasons"/>
                <a:sym typeface="The Seasons"/>
              </a:rPr>
              <a:t> Ποια θεωρούν πως είναι τα σημεία του Ε.Υ. που τους έκαναν περισσότερο εντύπωση;</a:t>
            </a:r>
          </a:p>
          <a:p>
            <a:pPr algn="ctr">
              <a:lnSpc>
                <a:spcPts val="4760"/>
              </a:lnSpc>
              <a:spcBef>
                <a:spcPct val="0"/>
              </a:spcBef>
            </a:pPr>
            <a:r>
              <a:rPr lang="en-US" sz="3300" dirty="0">
                <a:solidFill>
                  <a:srgbClr val="F4F0D2"/>
                </a:solidFill>
                <a:latin typeface="+mj-lt"/>
                <a:ea typeface="The Seasons"/>
                <a:cs typeface="The Seasons"/>
                <a:sym typeface="The Seasons"/>
              </a:rPr>
              <a:t>5.</a:t>
            </a:r>
            <a:r>
              <a:rPr lang="en-US" sz="3300" dirty="0">
                <a:solidFill>
                  <a:srgbClr val="000000"/>
                </a:solidFill>
                <a:latin typeface="+mj-lt"/>
                <a:ea typeface="The Seasons"/>
                <a:cs typeface="The Seasons"/>
                <a:sym typeface="The Seasons"/>
              </a:rPr>
              <a:t> Ποια σημεία του Ε.Υ. θεωρούν πως χρειάζονται βελτίωση;</a:t>
            </a:r>
          </a:p>
        </p:txBody>
      </p:sp>
      <p:sp>
        <p:nvSpPr>
          <p:cNvPr id="5" name="TextBox 5"/>
          <p:cNvSpPr txBox="1"/>
          <p:nvPr/>
        </p:nvSpPr>
        <p:spPr>
          <a:xfrm>
            <a:off x="1748349" y="2637476"/>
            <a:ext cx="13599187" cy="614592"/>
          </a:xfrm>
          <a:prstGeom prst="rect">
            <a:avLst/>
          </a:prstGeom>
        </p:spPr>
        <p:txBody>
          <a:bodyPr wrap="square" lIns="0" tIns="0" rIns="0" bIns="0" rtlCol="0" anchor="t">
            <a:spAutoFit/>
          </a:bodyPr>
          <a:lstStyle/>
          <a:p>
            <a:pPr algn="ctr">
              <a:lnSpc>
                <a:spcPts val="5039"/>
              </a:lnSpc>
              <a:spcBef>
                <a:spcPct val="0"/>
              </a:spcBef>
            </a:pPr>
            <a:r>
              <a:rPr lang="en-US" sz="3599" dirty="0">
                <a:solidFill>
                  <a:srgbClr val="000000"/>
                </a:solidFill>
                <a:latin typeface="+mj-lt"/>
                <a:ea typeface="The Seasons"/>
                <a:cs typeface="The Seasons"/>
                <a:sym typeface="The Seasons"/>
              </a:rPr>
              <a:t>Ως προς τις </a:t>
            </a:r>
            <a:r>
              <a:rPr lang="en-US" sz="3599" b="1" dirty="0">
                <a:solidFill>
                  <a:srgbClr val="000000"/>
                </a:solidFill>
                <a:latin typeface="+mj-lt"/>
                <a:ea typeface="The Seasons Bold"/>
                <a:cs typeface="The Seasons Bold"/>
                <a:sym typeface="The Seasons Bold"/>
              </a:rPr>
              <a:t>απόψεις</a:t>
            </a:r>
            <a:r>
              <a:rPr lang="en-US" sz="3599" dirty="0">
                <a:solidFill>
                  <a:srgbClr val="000000"/>
                </a:solidFill>
                <a:latin typeface="+mj-lt"/>
                <a:ea typeface="The Seasons"/>
                <a:cs typeface="The Seasons"/>
                <a:sym typeface="The Seasons"/>
              </a:rPr>
              <a:t> των </a:t>
            </a:r>
            <a:r>
              <a:rPr lang="en-US" sz="3599" b="1" dirty="0">
                <a:solidFill>
                  <a:srgbClr val="000000"/>
                </a:solidFill>
                <a:latin typeface="+mj-lt"/>
                <a:ea typeface="The Seasons Bold"/>
                <a:cs typeface="The Seasons Bold"/>
                <a:sym typeface="The Seasons Bold"/>
              </a:rPr>
              <a:t>ενηλίκων εκπαιδευομένων </a:t>
            </a:r>
            <a:r>
              <a:rPr lang="en-US" sz="3599" dirty="0">
                <a:solidFill>
                  <a:srgbClr val="000000"/>
                </a:solidFill>
                <a:latin typeface="+mj-lt"/>
                <a:ea typeface="The Seasons"/>
                <a:cs typeface="The Seasons"/>
                <a:sym typeface="The Seasons"/>
              </a:rPr>
              <a:t>για το Ε.Υ.: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958792" y="1991098"/>
            <a:ext cx="7516326" cy="727075"/>
          </a:xfrm>
          <a:prstGeom prst="rect">
            <a:avLst/>
          </a:prstGeom>
        </p:spPr>
        <p:txBody>
          <a:bodyPr lIns="0" tIns="0" rIns="0" bIns="0" rtlCol="0" anchor="t">
            <a:spAutoFit/>
          </a:bodyPr>
          <a:lstStyle/>
          <a:p>
            <a:pPr algn="l">
              <a:lnSpc>
                <a:spcPts val="5599"/>
              </a:lnSpc>
              <a:spcBef>
                <a:spcPct val="0"/>
              </a:spcBef>
            </a:pPr>
            <a:r>
              <a:rPr lang="en-US" sz="3999" dirty="0">
                <a:solidFill>
                  <a:srgbClr val="000000"/>
                </a:solidFill>
                <a:latin typeface="The Seasons"/>
                <a:ea typeface="The Seasons"/>
                <a:cs typeface="The Seasons"/>
                <a:sym typeface="The Seasons"/>
              </a:rPr>
              <a:t>Θεωρητικό πλαίσιο</a:t>
            </a:r>
          </a:p>
        </p:txBody>
      </p:sp>
      <p:sp>
        <p:nvSpPr>
          <p:cNvPr id="3" name="TextBox 3"/>
          <p:cNvSpPr txBox="1"/>
          <p:nvPr/>
        </p:nvSpPr>
        <p:spPr>
          <a:xfrm>
            <a:off x="6090592" y="5091381"/>
            <a:ext cx="4457594" cy="727075"/>
          </a:xfrm>
          <a:prstGeom prst="rect">
            <a:avLst/>
          </a:prstGeom>
        </p:spPr>
        <p:txBody>
          <a:bodyPr lIns="0" tIns="0" rIns="0" bIns="0" rtlCol="0" anchor="t">
            <a:spAutoFit/>
          </a:bodyPr>
          <a:lstStyle/>
          <a:p>
            <a:pPr algn="l">
              <a:lnSpc>
                <a:spcPts val="5599"/>
              </a:lnSpc>
              <a:spcBef>
                <a:spcPct val="0"/>
              </a:spcBef>
            </a:pPr>
            <a:r>
              <a:rPr lang="en-US" sz="3999" dirty="0">
                <a:solidFill>
                  <a:srgbClr val="000000"/>
                </a:solidFill>
                <a:latin typeface="The Seasons"/>
                <a:ea typeface="The Seasons"/>
                <a:cs typeface="The Seasons"/>
                <a:sym typeface="The Seasons"/>
              </a:rPr>
              <a:t>Μεθοδολογία</a:t>
            </a:r>
          </a:p>
        </p:txBody>
      </p:sp>
      <p:sp>
        <p:nvSpPr>
          <p:cNvPr id="4" name="TextBox 4"/>
          <p:cNvSpPr txBox="1"/>
          <p:nvPr/>
        </p:nvSpPr>
        <p:spPr>
          <a:xfrm>
            <a:off x="6023537" y="3519525"/>
            <a:ext cx="7451580" cy="727075"/>
          </a:xfrm>
          <a:prstGeom prst="rect">
            <a:avLst/>
          </a:prstGeom>
        </p:spPr>
        <p:txBody>
          <a:bodyPr lIns="0" tIns="0" rIns="0" bIns="0" rtlCol="0" anchor="t">
            <a:spAutoFit/>
          </a:bodyPr>
          <a:lstStyle/>
          <a:p>
            <a:pPr algn="l">
              <a:lnSpc>
                <a:spcPts val="5599"/>
              </a:lnSpc>
              <a:spcBef>
                <a:spcPct val="0"/>
              </a:spcBef>
            </a:pPr>
            <a:r>
              <a:rPr lang="en-US" sz="3999" dirty="0">
                <a:solidFill>
                  <a:srgbClr val="000000"/>
                </a:solidFill>
                <a:latin typeface="The Seasons"/>
                <a:ea typeface="The Seasons"/>
                <a:cs typeface="The Seasons"/>
                <a:sym typeface="The Seasons"/>
              </a:rPr>
              <a:t>Εκπαιδευτικό υλικό</a:t>
            </a:r>
          </a:p>
        </p:txBody>
      </p:sp>
      <p:sp>
        <p:nvSpPr>
          <p:cNvPr id="5" name="TextBox 5"/>
          <p:cNvSpPr txBox="1"/>
          <p:nvPr/>
        </p:nvSpPr>
        <p:spPr>
          <a:xfrm>
            <a:off x="5958792" y="6344565"/>
            <a:ext cx="7956437" cy="1360805"/>
          </a:xfrm>
          <a:prstGeom prst="rect">
            <a:avLst/>
          </a:prstGeom>
        </p:spPr>
        <p:txBody>
          <a:bodyPr lIns="0" tIns="0" rIns="0" bIns="0" rtlCol="0" anchor="t">
            <a:spAutoFit/>
          </a:bodyPr>
          <a:lstStyle/>
          <a:p>
            <a:pPr algn="l">
              <a:lnSpc>
                <a:spcPts val="5320"/>
              </a:lnSpc>
            </a:pPr>
            <a:r>
              <a:rPr lang="en-US" sz="3800" dirty="0">
                <a:solidFill>
                  <a:srgbClr val="000000"/>
                </a:solidFill>
                <a:latin typeface="The Seasons"/>
                <a:ea typeface="The Seasons"/>
                <a:cs typeface="The Seasons"/>
                <a:sym typeface="The Seasons"/>
              </a:rPr>
              <a:t>Αποτελέσματα</a:t>
            </a:r>
          </a:p>
          <a:p>
            <a:pPr algn="l">
              <a:lnSpc>
                <a:spcPts val="5320"/>
              </a:lnSpc>
              <a:spcBef>
                <a:spcPct val="0"/>
              </a:spcBef>
            </a:pPr>
            <a:r>
              <a:rPr lang="en-US" sz="3800" dirty="0">
                <a:solidFill>
                  <a:srgbClr val="000000"/>
                </a:solidFill>
                <a:latin typeface="The Seasons"/>
                <a:ea typeface="The Seasons"/>
                <a:cs typeface="The Seasons"/>
                <a:sym typeface="The Seasons"/>
              </a:rPr>
              <a:t>Κύρια Ευρήματα</a:t>
            </a:r>
          </a:p>
        </p:txBody>
      </p:sp>
      <p:sp>
        <p:nvSpPr>
          <p:cNvPr id="6" name="TextBox 6"/>
          <p:cNvSpPr txBox="1"/>
          <p:nvPr/>
        </p:nvSpPr>
        <p:spPr>
          <a:xfrm>
            <a:off x="5802531" y="8229245"/>
            <a:ext cx="6109097" cy="727075"/>
          </a:xfrm>
          <a:prstGeom prst="rect">
            <a:avLst/>
          </a:prstGeom>
        </p:spPr>
        <p:txBody>
          <a:bodyPr lIns="0" tIns="0" rIns="0" bIns="0" rtlCol="0" anchor="t">
            <a:spAutoFit/>
          </a:bodyPr>
          <a:lstStyle/>
          <a:p>
            <a:pPr algn="l">
              <a:lnSpc>
                <a:spcPts val="5599"/>
              </a:lnSpc>
              <a:spcBef>
                <a:spcPct val="0"/>
              </a:spcBef>
            </a:pPr>
            <a:r>
              <a:rPr lang="en-US" sz="3999" dirty="0">
                <a:solidFill>
                  <a:srgbClr val="000000"/>
                </a:solidFill>
                <a:latin typeface="The Seasons"/>
                <a:ea typeface="The Seasons"/>
                <a:cs typeface="The Seasons"/>
                <a:sym typeface="The Seasons"/>
              </a:rPr>
              <a:t>Συμπεράσματα</a:t>
            </a:r>
          </a:p>
        </p:txBody>
      </p:sp>
      <p:sp>
        <p:nvSpPr>
          <p:cNvPr id="7" name="Freeform 7"/>
          <p:cNvSpPr/>
          <p:nvPr/>
        </p:nvSpPr>
        <p:spPr>
          <a:xfrm>
            <a:off x="4209133" y="1775363"/>
            <a:ext cx="7907992" cy="7482937"/>
          </a:xfrm>
          <a:custGeom>
            <a:avLst/>
            <a:gdLst/>
            <a:ahLst/>
            <a:cxnLst/>
            <a:rect l="l" t="t" r="r" b="b"/>
            <a:pathLst>
              <a:path w="7907992" h="7482937">
                <a:moveTo>
                  <a:pt x="0" y="0"/>
                </a:moveTo>
                <a:lnTo>
                  <a:pt x="7907992" y="0"/>
                </a:lnTo>
                <a:lnTo>
                  <a:pt x="7907992" y="7482937"/>
                </a:lnTo>
                <a:lnTo>
                  <a:pt x="0" y="74829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6131544" y="207117"/>
            <a:ext cx="1592377" cy="1643166"/>
          </a:xfrm>
          <a:custGeom>
            <a:avLst/>
            <a:gdLst/>
            <a:ahLst/>
            <a:cxnLst/>
            <a:rect l="l" t="t" r="r" b="b"/>
            <a:pathLst>
              <a:path w="1592377" h="1643166">
                <a:moveTo>
                  <a:pt x="0" y="0"/>
                </a:moveTo>
                <a:lnTo>
                  <a:pt x="1592378" y="0"/>
                </a:lnTo>
                <a:lnTo>
                  <a:pt x="1592378" y="1643166"/>
                </a:lnTo>
                <a:lnTo>
                  <a:pt x="0" y="1643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338564" y="18415"/>
            <a:ext cx="7063296" cy="1010285"/>
          </a:xfrm>
          <a:prstGeom prst="rect">
            <a:avLst/>
          </a:prstGeom>
        </p:spPr>
        <p:txBody>
          <a:bodyPr lIns="0" tIns="0" rIns="0" bIns="0" rtlCol="0" anchor="t">
            <a:spAutoFit/>
          </a:bodyPr>
          <a:lstStyle/>
          <a:p>
            <a:pPr algn="ctr">
              <a:lnSpc>
                <a:spcPts val="7840"/>
              </a:lnSpc>
              <a:spcBef>
                <a:spcPct val="0"/>
              </a:spcBef>
            </a:pPr>
            <a:r>
              <a:rPr lang="en-US" sz="5600" dirty="0">
                <a:solidFill>
                  <a:srgbClr val="000000"/>
                </a:solidFill>
                <a:latin typeface="AC Fat Italics"/>
                <a:ea typeface="AC Fat Italics"/>
                <a:cs typeface="AC Fat Italics"/>
                <a:sym typeface="AC Fat Italics"/>
              </a:rPr>
              <a:t>Δομή της παρουσίασης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45384" y="1028700"/>
            <a:ext cx="6674494" cy="1531116"/>
            <a:chOff x="0" y="0"/>
            <a:chExt cx="8899326" cy="2041488"/>
          </a:xfrm>
        </p:grpSpPr>
        <p:grpSp>
          <p:nvGrpSpPr>
            <p:cNvPr id="3" name="Group 3"/>
            <p:cNvGrpSpPr/>
            <p:nvPr/>
          </p:nvGrpSpPr>
          <p:grpSpPr>
            <a:xfrm>
              <a:off x="0" y="0"/>
              <a:ext cx="8899326" cy="2041488"/>
              <a:chOff x="0" y="0"/>
              <a:chExt cx="1757892" cy="403257"/>
            </a:xfrm>
          </p:grpSpPr>
          <p:sp>
            <p:nvSpPr>
              <p:cNvPr id="4" name="Freeform 4"/>
              <p:cNvSpPr/>
              <p:nvPr/>
            </p:nvSpPr>
            <p:spPr>
              <a:xfrm>
                <a:off x="0" y="0"/>
                <a:ext cx="1757892" cy="403257"/>
              </a:xfrm>
              <a:custGeom>
                <a:avLst/>
                <a:gdLst/>
                <a:ahLst/>
                <a:cxnLst/>
                <a:rect l="l" t="t" r="r" b="b"/>
                <a:pathLst>
                  <a:path w="1757892" h="403257">
                    <a:moveTo>
                      <a:pt x="59156" y="0"/>
                    </a:moveTo>
                    <a:lnTo>
                      <a:pt x="1698735" y="0"/>
                    </a:lnTo>
                    <a:cubicBezTo>
                      <a:pt x="1731406" y="0"/>
                      <a:pt x="1757892" y="26485"/>
                      <a:pt x="1757892" y="59156"/>
                    </a:cubicBezTo>
                    <a:lnTo>
                      <a:pt x="1757892" y="344101"/>
                    </a:lnTo>
                    <a:cubicBezTo>
                      <a:pt x="1757892" y="376772"/>
                      <a:pt x="1731406" y="403257"/>
                      <a:pt x="1698735" y="403257"/>
                    </a:cubicBezTo>
                    <a:lnTo>
                      <a:pt x="59156" y="403257"/>
                    </a:lnTo>
                    <a:cubicBezTo>
                      <a:pt x="26485" y="403257"/>
                      <a:pt x="0" y="376772"/>
                      <a:pt x="0" y="344101"/>
                    </a:cubicBezTo>
                    <a:lnTo>
                      <a:pt x="0" y="59156"/>
                    </a:lnTo>
                    <a:cubicBezTo>
                      <a:pt x="0" y="26485"/>
                      <a:pt x="26485" y="0"/>
                      <a:pt x="59156" y="0"/>
                    </a:cubicBezTo>
                    <a:close/>
                  </a:path>
                </a:pathLst>
              </a:custGeom>
              <a:solidFill>
                <a:srgbClr val="FFC8DD"/>
              </a:solidFill>
            </p:spPr>
          </p:sp>
          <p:sp>
            <p:nvSpPr>
              <p:cNvPr id="5" name="TextBox 5"/>
              <p:cNvSpPr txBox="1"/>
              <p:nvPr/>
            </p:nvSpPr>
            <p:spPr>
              <a:xfrm>
                <a:off x="0" y="-38100"/>
                <a:ext cx="1757892" cy="44135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510351" y="618874"/>
              <a:ext cx="8375824" cy="799888"/>
            </a:xfrm>
            <a:prstGeom prst="rect">
              <a:avLst/>
            </a:prstGeom>
          </p:spPr>
          <p:txBody>
            <a:bodyPr lIns="0" tIns="0" rIns="0" bIns="0" rtlCol="0" anchor="t">
              <a:spAutoFit/>
            </a:bodyPr>
            <a:lstStyle/>
            <a:p>
              <a:pPr algn="l">
                <a:lnSpc>
                  <a:spcPts val="4759"/>
                </a:lnSpc>
                <a:spcBef>
                  <a:spcPct val="0"/>
                </a:spcBef>
              </a:pPr>
              <a:r>
                <a:rPr lang="en-US" sz="3399" b="1" dirty="0">
                  <a:solidFill>
                    <a:srgbClr val="000000"/>
                  </a:solidFill>
                  <a:latin typeface="The Seasons Bold"/>
                  <a:ea typeface="The Seasons Bold"/>
                  <a:cs typeface="The Seasons Bold"/>
                  <a:sym typeface="The Seasons Bold"/>
                </a:rPr>
                <a:t>Εξ αποστάσεως εκπαίδευση</a:t>
              </a:r>
            </a:p>
          </p:txBody>
        </p:sp>
      </p:grpSp>
      <p:grpSp>
        <p:nvGrpSpPr>
          <p:cNvPr id="7" name="Group 7"/>
          <p:cNvGrpSpPr/>
          <p:nvPr/>
        </p:nvGrpSpPr>
        <p:grpSpPr>
          <a:xfrm>
            <a:off x="61478" y="2818490"/>
            <a:ext cx="10375193" cy="3919658"/>
            <a:chOff x="0" y="0"/>
            <a:chExt cx="12278952" cy="5441044"/>
          </a:xfrm>
        </p:grpSpPr>
        <p:grpSp>
          <p:nvGrpSpPr>
            <p:cNvPr id="8" name="Group 8"/>
            <p:cNvGrpSpPr/>
            <p:nvPr/>
          </p:nvGrpSpPr>
          <p:grpSpPr>
            <a:xfrm>
              <a:off x="0" y="0"/>
              <a:ext cx="12115294" cy="5441044"/>
              <a:chOff x="0" y="0"/>
              <a:chExt cx="2589350" cy="1162891"/>
            </a:xfrm>
          </p:grpSpPr>
          <p:sp>
            <p:nvSpPr>
              <p:cNvPr id="9" name="Freeform 9"/>
              <p:cNvSpPr/>
              <p:nvPr/>
            </p:nvSpPr>
            <p:spPr>
              <a:xfrm>
                <a:off x="0" y="0"/>
                <a:ext cx="2589350" cy="1162891"/>
              </a:xfrm>
              <a:custGeom>
                <a:avLst/>
                <a:gdLst/>
                <a:ahLst/>
                <a:cxnLst/>
                <a:rect l="l" t="t" r="r" b="b"/>
                <a:pathLst>
                  <a:path w="2589350" h="1162891">
                    <a:moveTo>
                      <a:pt x="43453" y="0"/>
                    </a:moveTo>
                    <a:lnTo>
                      <a:pt x="2545897" y="0"/>
                    </a:lnTo>
                    <a:cubicBezTo>
                      <a:pt x="2569895" y="0"/>
                      <a:pt x="2589350" y="19455"/>
                      <a:pt x="2589350" y="43453"/>
                    </a:cubicBezTo>
                    <a:lnTo>
                      <a:pt x="2589350" y="1119438"/>
                    </a:lnTo>
                    <a:cubicBezTo>
                      <a:pt x="2589350" y="1143437"/>
                      <a:pt x="2569895" y="1162891"/>
                      <a:pt x="2545897" y="1162891"/>
                    </a:cubicBezTo>
                    <a:lnTo>
                      <a:pt x="43453" y="1162891"/>
                    </a:lnTo>
                    <a:cubicBezTo>
                      <a:pt x="31929" y="1162891"/>
                      <a:pt x="20876" y="1158313"/>
                      <a:pt x="12727" y="1150164"/>
                    </a:cubicBezTo>
                    <a:cubicBezTo>
                      <a:pt x="4578" y="1142015"/>
                      <a:pt x="0" y="1130962"/>
                      <a:pt x="0" y="1119438"/>
                    </a:cubicBezTo>
                    <a:lnTo>
                      <a:pt x="0" y="43453"/>
                    </a:lnTo>
                    <a:cubicBezTo>
                      <a:pt x="0" y="31929"/>
                      <a:pt x="4578" y="20876"/>
                      <a:pt x="12727" y="12727"/>
                    </a:cubicBezTo>
                    <a:cubicBezTo>
                      <a:pt x="20876" y="4578"/>
                      <a:pt x="31929" y="0"/>
                      <a:pt x="43453" y="0"/>
                    </a:cubicBezTo>
                    <a:close/>
                  </a:path>
                </a:pathLst>
              </a:custGeom>
              <a:solidFill>
                <a:srgbClr val="BDE0FE"/>
              </a:solidFill>
            </p:spPr>
          </p:sp>
          <p:sp>
            <p:nvSpPr>
              <p:cNvPr id="10" name="TextBox 10"/>
              <p:cNvSpPr txBox="1"/>
              <p:nvPr/>
            </p:nvSpPr>
            <p:spPr>
              <a:xfrm>
                <a:off x="0" y="-38100"/>
                <a:ext cx="2589350" cy="1200991"/>
              </a:xfrm>
              <a:prstGeom prst="rect">
                <a:avLst/>
              </a:prstGeom>
            </p:spPr>
            <p:txBody>
              <a:bodyPr lIns="46951" tIns="46951" rIns="46951" bIns="46951" rtlCol="0" anchor="ctr"/>
              <a:lstStyle/>
              <a:p>
                <a:pPr algn="ctr">
                  <a:lnSpc>
                    <a:spcPts val="2660"/>
                  </a:lnSpc>
                </a:pPr>
                <a:endParaRPr dirty="0"/>
              </a:p>
            </p:txBody>
          </p:sp>
        </p:grpSp>
        <p:sp>
          <p:nvSpPr>
            <p:cNvPr id="11" name="TextBox 11"/>
            <p:cNvSpPr txBox="1"/>
            <p:nvPr/>
          </p:nvSpPr>
          <p:spPr>
            <a:xfrm>
              <a:off x="419686" y="311759"/>
              <a:ext cx="7093954" cy="749446"/>
            </a:xfrm>
            <a:prstGeom prst="rect">
              <a:avLst/>
            </a:prstGeom>
          </p:spPr>
          <p:txBody>
            <a:bodyPr lIns="0" tIns="0" rIns="0" bIns="0" rtlCol="0" anchor="t">
              <a:spAutoFit/>
            </a:bodyPr>
            <a:lstStyle/>
            <a:p>
              <a:pPr algn="just">
                <a:lnSpc>
                  <a:spcPts val="4399"/>
                </a:lnSpc>
              </a:pPr>
              <a:r>
                <a:rPr lang="en-US" sz="3000" b="1" dirty="0">
                  <a:solidFill>
                    <a:srgbClr val="000000"/>
                  </a:solidFill>
                  <a:ea typeface="The Seasons Bold"/>
                  <a:cs typeface="The Seasons Bold"/>
                  <a:sym typeface="The Seasons Bold"/>
                </a:rPr>
                <a:t>Βασικές έννοιες - Θεωρίες </a:t>
              </a:r>
            </a:p>
          </p:txBody>
        </p:sp>
        <p:sp>
          <p:nvSpPr>
            <p:cNvPr id="12" name="TextBox 12"/>
            <p:cNvSpPr txBox="1"/>
            <p:nvPr/>
          </p:nvSpPr>
          <p:spPr>
            <a:xfrm>
              <a:off x="419686" y="1334324"/>
              <a:ext cx="2769879" cy="651537"/>
            </a:xfrm>
            <a:prstGeom prst="rect">
              <a:avLst/>
            </a:prstGeom>
          </p:spPr>
          <p:txBody>
            <a:bodyPr lIns="0" tIns="0" rIns="0" bIns="0" rtlCol="0" anchor="t">
              <a:spAutoFit/>
            </a:bodyPr>
            <a:lstStyle/>
            <a:p>
              <a:pPr algn="l">
                <a:lnSpc>
                  <a:spcPts val="3898"/>
                </a:lnSpc>
              </a:pPr>
              <a:r>
                <a:rPr lang="en-US" sz="2784" dirty="0">
                  <a:solidFill>
                    <a:srgbClr val="000000"/>
                  </a:solidFill>
                  <a:ea typeface="The Seasons"/>
                  <a:cs typeface="The Seasons"/>
                  <a:sym typeface="The Seasons"/>
                </a:rPr>
                <a:t>Keegan, 1986</a:t>
              </a:r>
            </a:p>
          </p:txBody>
        </p:sp>
        <p:sp>
          <p:nvSpPr>
            <p:cNvPr id="13" name="TextBox 13"/>
            <p:cNvSpPr txBox="1"/>
            <p:nvPr/>
          </p:nvSpPr>
          <p:spPr>
            <a:xfrm>
              <a:off x="419686" y="1955504"/>
              <a:ext cx="4281067" cy="651537"/>
            </a:xfrm>
            <a:prstGeom prst="rect">
              <a:avLst/>
            </a:prstGeom>
          </p:spPr>
          <p:txBody>
            <a:bodyPr lIns="0" tIns="0" rIns="0" bIns="0" rtlCol="0" anchor="t">
              <a:spAutoFit/>
            </a:bodyPr>
            <a:lstStyle/>
            <a:p>
              <a:pPr algn="l">
                <a:lnSpc>
                  <a:spcPts val="3898"/>
                </a:lnSpc>
              </a:pPr>
              <a:r>
                <a:rPr lang="en-US" sz="2784" dirty="0">
                  <a:solidFill>
                    <a:srgbClr val="000000"/>
                  </a:solidFill>
                  <a:ea typeface="The Seasons"/>
                  <a:cs typeface="The Seasons"/>
                  <a:sym typeface="The Seasons"/>
                </a:rPr>
                <a:t>Λιοναράκης, 2001 </a:t>
              </a:r>
            </a:p>
          </p:txBody>
        </p:sp>
        <p:sp>
          <p:nvSpPr>
            <p:cNvPr id="14" name="TextBox 14"/>
            <p:cNvSpPr txBox="1"/>
            <p:nvPr/>
          </p:nvSpPr>
          <p:spPr>
            <a:xfrm>
              <a:off x="419686" y="3760234"/>
              <a:ext cx="11859266" cy="651537"/>
            </a:xfrm>
            <a:prstGeom prst="rect">
              <a:avLst/>
            </a:prstGeom>
          </p:spPr>
          <p:txBody>
            <a:bodyPr lIns="0" tIns="0" rIns="0" bIns="0" rtlCol="0" anchor="t">
              <a:spAutoFit/>
            </a:bodyPr>
            <a:lstStyle/>
            <a:p>
              <a:pPr algn="l">
                <a:lnSpc>
                  <a:spcPts val="3898"/>
                </a:lnSpc>
              </a:pPr>
              <a:r>
                <a:rPr lang="en-US" sz="2784" dirty="0">
                  <a:solidFill>
                    <a:srgbClr val="000000"/>
                  </a:solidFill>
                  <a:ea typeface="The Seasons"/>
                  <a:cs typeface="The Seasons"/>
                  <a:sym typeface="The Seasons"/>
                </a:rPr>
                <a:t>Θεωρία αλληλεπίδρασης και επικοινωνίας Holmberg, 1995</a:t>
              </a:r>
            </a:p>
          </p:txBody>
        </p:sp>
        <p:sp>
          <p:nvSpPr>
            <p:cNvPr id="15" name="TextBox 15"/>
            <p:cNvSpPr txBox="1"/>
            <p:nvPr/>
          </p:nvSpPr>
          <p:spPr>
            <a:xfrm>
              <a:off x="419686" y="3197799"/>
              <a:ext cx="11544747" cy="651537"/>
            </a:xfrm>
            <a:prstGeom prst="rect">
              <a:avLst/>
            </a:prstGeom>
          </p:spPr>
          <p:txBody>
            <a:bodyPr lIns="0" tIns="0" rIns="0" bIns="0" rtlCol="0" anchor="t">
              <a:spAutoFit/>
            </a:bodyPr>
            <a:lstStyle/>
            <a:p>
              <a:pPr algn="l">
                <a:lnSpc>
                  <a:spcPts val="3898"/>
                </a:lnSpc>
              </a:pPr>
              <a:r>
                <a:rPr lang="en-US" sz="2784" dirty="0">
                  <a:solidFill>
                    <a:srgbClr val="000000"/>
                  </a:solidFill>
                  <a:ea typeface="The Seasons"/>
                  <a:cs typeface="The Seasons"/>
                  <a:sym typeface="The Seasons"/>
                </a:rPr>
                <a:t>Θεωρία βιομηχανοποιημένης μάθησης Peters, 1993</a:t>
              </a:r>
            </a:p>
          </p:txBody>
        </p:sp>
        <p:sp>
          <p:nvSpPr>
            <p:cNvPr id="16" name="TextBox 16"/>
            <p:cNvSpPr txBox="1"/>
            <p:nvPr/>
          </p:nvSpPr>
          <p:spPr>
            <a:xfrm>
              <a:off x="419686" y="2575955"/>
              <a:ext cx="9615565" cy="651537"/>
            </a:xfrm>
            <a:prstGeom prst="rect">
              <a:avLst/>
            </a:prstGeom>
          </p:spPr>
          <p:txBody>
            <a:bodyPr lIns="0" tIns="0" rIns="0" bIns="0" rtlCol="0" anchor="t">
              <a:spAutoFit/>
            </a:bodyPr>
            <a:lstStyle/>
            <a:p>
              <a:pPr algn="l">
                <a:lnSpc>
                  <a:spcPts val="3898"/>
                </a:lnSpc>
              </a:pPr>
              <a:r>
                <a:rPr lang="en-US" sz="2784" dirty="0">
                  <a:solidFill>
                    <a:srgbClr val="000000"/>
                  </a:solidFill>
                  <a:ea typeface="The Seasons"/>
                  <a:cs typeface="The Seasons"/>
                  <a:sym typeface="The Seasons"/>
                </a:rPr>
                <a:t>Θεωρία αυτόνομης μάθησης Moore, 1993</a:t>
              </a:r>
            </a:p>
          </p:txBody>
        </p:sp>
      </p:grpSp>
      <p:sp>
        <p:nvSpPr>
          <p:cNvPr id="17" name="Freeform 17"/>
          <p:cNvSpPr/>
          <p:nvPr/>
        </p:nvSpPr>
        <p:spPr>
          <a:xfrm>
            <a:off x="15333659" y="180340"/>
            <a:ext cx="2716241" cy="2638149"/>
          </a:xfrm>
          <a:custGeom>
            <a:avLst/>
            <a:gdLst/>
            <a:ahLst/>
            <a:cxnLst/>
            <a:rect l="l" t="t" r="r" b="b"/>
            <a:pathLst>
              <a:path w="2716241" h="2638149">
                <a:moveTo>
                  <a:pt x="0" y="0"/>
                </a:moveTo>
                <a:lnTo>
                  <a:pt x="2716241" y="0"/>
                </a:lnTo>
                <a:lnTo>
                  <a:pt x="2716241" y="2638149"/>
                </a:lnTo>
                <a:lnTo>
                  <a:pt x="0" y="2638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8" name="Group 18"/>
          <p:cNvGrpSpPr/>
          <p:nvPr/>
        </p:nvGrpSpPr>
        <p:grpSpPr>
          <a:xfrm>
            <a:off x="8937185" y="6899272"/>
            <a:ext cx="9284140" cy="3074907"/>
            <a:chOff x="273827" y="0"/>
            <a:chExt cx="12378853" cy="4099876"/>
          </a:xfrm>
        </p:grpSpPr>
        <p:grpSp>
          <p:nvGrpSpPr>
            <p:cNvPr id="19" name="Group 19"/>
            <p:cNvGrpSpPr/>
            <p:nvPr/>
          </p:nvGrpSpPr>
          <p:grpSpPr>
            <a:xfrm>
              <a:off x="273827" y="0"/>
              <a:ext cx="12378853" cy="4099876"/>
              <a:chOff x="0" y="0"/>
              <a:chExt cx="2195357" cy="727102"/>
            </a:xfrm>
          </p:grpSpPr>
          <p:sp>
            <p:nvSpPr>
              <p:cNvPr id="20" name="Freeform 20"/>
              <p:cNvSpPr/>
              <p:nvPr/>
            </p:nvSpPr>
            <p:spPr>
              <a:xfrm>
                <a:off x="0" y="0"/>
                <a:ext cx="2195357" cy="727102"/>
              </a:xfrm>
              <a:custGeom>
                <a:avLst/>
                <a:gdLst/>
                <a:ahLst/>
                <a:cxnLst/>
                <a:rect l="l" t="t" r="r" b="b"/>
                <a:pathLst>
                  <a:path w="2195357" h="727102">
                    <a:moveTo>
                      <a:pt x="42528" y="0"/>
                    </a:moveTo>
                    <a:lnTo>
                      <a:pt x="2152829" y="0"/>
                    </a:lnTo>
                    <a:cubicBezTo>
                      <a:pt x="2176316" y="0"/>
                      <a:pt x="2195357" y="19041"/>
                      <a:pt x="2195357" y="42528"/>
                    </a:cubicBezTo>
                    <a:lnTo>
                      <a:pt x="2195357" y="684574"/>
                    </a:lnTo>
                    <a:cubicBezTo>
                      <a:pt x="2195357" y="695853"/>
                      <a:pt x="2190876" y="706670"/>
                      <a:pt x="2182901" y="714646"/>
                    </a:cubicBezTo>
                    <a:cubicBezTo>
                      <a:pt x="2174925" y="722622"/>
                      <a:pt x="2164108" y="727102"/>
                      <a:pt x="2152829" y="727102"/>
                    </a:cubicBezTo>
                    <a:lnTo>
                      <a:pt x="42528" y="727102"/>
                    </a:lnTo>
                    <a:cubicBezTo>
                      <a:pt x="19041" y="727102"/>
                      <a:pt x="0" y="708062"/>
                      <a:pt x="0" y="684574"/>
                    </a:cubicBezTo>
                    <a:lnTo>
                      <a:pt x="0" y="42528"/>
                    </a:lnTo>
                    <a:cubicBezTo>
                      <a:pt x="0" y="19041"/>
                      <a:pt x="19041" y="0"/>
                      <a:pt x="42528" y="0"/>
                    </a:cubicBezTo>
                    <a:close/>
                  </a:path>
                </a:pathLst>
              </a:custGeom>
              <a:solidFill>
                <a:srgbClr val="A4CECA"/>
              </a:solidFill>
            </p:spPr>
          </p:sp>
          <p:sp>
            <p:nvSpPr>
              <p:cNvPr id="21" name="TextBox 21"/>
              <p:cNvSpPr txBox="1"/>
              <p:nvPr/>
            </p:nvSpPr>
            <p:spPr>
              <a:xfrm>
                <a:off x="0" y="-38100"/>
                <a:ext cx="2195357" cy="765202"/>
              </a:xfrm>
              <a:prstGeom prst="rect">
                <a:avLst/>
              </a:prstGeom>
            </p:spPr>
            <p:txBody>
              <a:bodyPr lIns="56581" tIns="56581" rIns="56581" bIns="56581" rtlCol="0" anchor="ctr"/>
              <a:lstStyle/>
              <a:p>
                <a:pPr algn="ctr">
                  <a:lnSpc>
                    <a:spcPts val="2660"/>
                  </a:lnSpc>
                </a:pPr>
                <a:endParaRPr dirty="0"/>
              </a:p>
            </p:txBody>
          </p:sp>
        </p:grpSp>
        <p:sp>
          <p:nvSpPr>
            <p:cNvPr id="22" name="TextBox 22"/>
            <p:cNvSpPr txBox="1"/>
            <p:nvPr/>
          </p:nvSpPr>
          <p:spPr>
            <a:xfrm>
              <a:off x="549580" y="415043"/>
              <a:ext cx="10514374" cy="721139"/>
            </a:xfrm>
            <a:prstGeom prst="rect">
              <a:avLst/>
            </a:prstGeom>
          </p:spPr>
          <p:txBody>
            <a:bodyPr wrap="square" lIns="0" tIns="0" rIns="0" bIns="0" rtlCol="0" anchor="t">
              <a:spAutoFit/>
            </a:bodyPr>
            <a:lstStyle/>
            <a:p>
              <a:pPr>
                <a:lnSpc>
                  <a:spcPts val="4469"/>
                </a:lnSpc>
              </a:pPr>
              <a:r>
                <a:rPr lang="en-US" sz="3000" b="1" dirty="0">
                  <a:solidFill>
                    <a:srgbClr val="000000"/>
                  </a:solidFill>
                  <a:ea typeface="The Seasons Bold"/>
                  <a:cs typeface="The Seasons Bold"/>
                  <a:sym typeface="The Seasons Bold"/>
                </a:rPr>
                <a:t>Αρχές σχεδιασμού Εκπαιδευτικού υλικού</a:t>
              </a:r>
            </a:p>
          </p:txBody>
        </p:sp>
        <p:sp>
          <p:nvSpPr>
            <p:cNvPr id="23" name="TextBox 23"/>
            <p:cNvSpPr txBox="1"/>
            <p:nvPr/>
          </p:nvSpPr>
          <p:spPr>
            <a:xfrm>
              <a:off x="549580" y="1420567"/>
              <a:ext cx="11481986" cy="772861"/>
            </a:xfrm>
            <a:prstGeom prst="rect">
              <a:avLst/>
            </a:prstGeom>
          </p:spPr>
          <p:txBody>
            <a:bodyPr lIns="0" tIns="0" rIns="0" bIns="0" rtlCol="0" anchor="t">
              <a:spAutoFit/>
            </a:bodyPr>
            <a:lstStyle/>
            <a:p>
              <a:pPr algn="l">
                <a:lnSpc>
                  <a:spcPts val="4900"/>
                </a:lnSpc>
              </a:pPr>
              <a:r>
                <a:rPr lang="en-US" sz="2800" dirty="0">
                  <a:solidFill>
                    <a:srgbClr val="000000"/>
                  </a:solidFill>
                  <a:ea typeface="The Seasons"/>
                  <a:cs typeface="The Seasons"/>
                  <a:sym typeface="The Seasons"/>
                </a:rPr>
                <a:t>Πολυμεσική Μάθηση</a:t>
              </a:r>
            </a:p>
          </p:txBody>
        </p:sp>
        <p:sp>
          <p:nvSpPr>
            <p:cNvPr id="24" name="TextBox 24"/>
            <p:cNvSpPr txBox="1"/>
            <p:nvPr/>
          </p:nvSpPr>
          <p:spPr>
            <a:xfrm>
              <a:off x="549580" y="2363144"/>
              <a:ext cx="11481986" cy="772861"/>
            </a:xfrm>
            <a:prstGeom prst="rect">
              <a:avLst/>
            </a:prstGeom>
          </p:spPr>
          <p:txBody>
            <a:bodyPr lIns="0" tIns="0" rIns="0" bIns="0" rtlCol="0" anchor="t">
              <a:spAutoFit/>
            </a:bodyPr>
            <a:lstStyle/>
            <a:p>
              <a:pPr algn="l">
                <a:lnSpc>
                  <a:spcPts val="4900"/>
                </a:lnSpc>
              </a:pPr>
              <a:r>
                <a:rPr lang="en-US" sz="2800" dirty="0">
                  <a:solidFill>
                    <a:srgbClr val="000000"/>
                  </a:solidFill>
                  <a:ea typeface="The Seasons"/>
                  <a:cs typeface="The Seasons"/>
                  <a:sym typeface="The Seasons"/>
                </a:rPr>
                <a:t>Τυπολογία West - Λιοναράκη</a:t>
              </a:r>
            </a:p>
          </p:txBody>
        </p:sp>
      </p:grpSp>
      <p:sp>
        <p:nvSpPr>
          <p:cNvPr id="25" name="TextBox 25"/>
          <p:cNvSpPr txBox="1"/>
          <p:nvPr/>
        </p:nvSpPr>
        <p:spPr>
          <a:xfrm>
            <a:off x="61478" y="18415"/>
            <a:ext cx="7051129" cy="1010285"/>
          </a:xfrm>
          <a:prstGeom prst="rect">
            <a:avLst/>
          </a:prstGeom>
        </p:spPr>
        <p:txBody>
          <a:bodyPr lIns="0" tIns="0" rIns="0" bIns="0" rtlCol="0" anchor="t">
            <a:spAutoFit/>
          </a:bodyPr>
          <a:lstStyle/>
          <a:p>
            <a:pPr algn="l">
              <a:lnSpc>
                <a:spcPts val="7840"/>
              </a:lnSpc>
              <a:spcBef>
                <a:spcPct val="0"/>
              </a:spcBef>
            </a:pPr>
            <a:r>
              <a:rPr lang="en-US" sz="5600" dirty="0">
                <a:solidFill>
                  <a:srgbClr val="000000"/>
                </a:solidFill>
                <a:latin typeface="AC Fat Italics"/>
                <a:ea typeface="AC Fat Italics"/>
                <a:cs typeface="AC Fat Italics"/>
                <a:sym typeface="AC Fat Italics"/>
              </a:rPr>
              <a:t>Θεωρητικό πλαίσιο 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5309" y="1438296"/>
            <a:ext cx="5646185" cy="1286192"/>
            <a:chOff x="0" y="0"/>
            <a:chExt cx="1487061" cy="338750"/>
          </a:xfrm>
        </p:grpSpPr>
        <p:sp>
          <p:nvSpPr>
            <p:cNvPr id="3" name="Freeform 3"/>
            <p:cNvSpPr/>
            <p:nvPr/>
          </p:nvSpPr>
          <p:spPr>
            <a:xfrm>
              <a:off x="0" y="0"/>
              <a:ext cx="1487061" cy="338750"/>
            </a:xfrm>
            <a:custGeom>
              <a:avLst/>
              <a:gdLst/>
              <a:ahLst/>
              <a:cxnLst/>
              <a:rect l="l" t="t" r="r" b="b"/>
              <a:pathLst>
                <a:path w="1487061" h="338750">
                  <a:moveTo>
                    <a:pt x="69930" y="0"/>
                  </a:moveTo>
                  <a:lnTo>
                    <a:pt x="1417131" y="0"/>
                  </a:lnTo>
                  <a:cubicBezTo>
                    <a:pt x="1455752" y="0"/>
                    <a:pt x="1487061" y="31309"/>
                    <a:pt x="1487061" y="69930"/>
                  </a:cubicBezTo>
                  <a:lnTo>
                    <a:pt x="1487061" y="268820"/>
                  </a:lnTo>
                  <a:cubicBezTo>
                    <a:pt x="1487061" y="287367"/>
                    <a:pt x="1479693" y="305154"/>
                    <a:pt x="1466579" y="318268"/>
                  </a:cubicBezTo>
                  <a:cubicBezTo>
                    <a:pt x="1453465" y="331383"/>
                    <a:pt x="1435678" y="338750"/>
                    <a:pt x="1417131" y="338750"/>
                  </a:cubicBezTo>
                  <a:lnTo>
                    <a:pt x="69930" y="338750"/>
                  </a:lnTo>
                  <a:cubicBezTo>
                    <a:pt x="51383" y="338750"/>
                    <a:pt x="33596" y="331383"/>
                    <a:pt x="20482" y="318268"/>
                  </a:cubicBezTo>
                  <a:cubicBezTo>
                    <a:pt x="7368" y="305154"/>
                    <a:pt x="0" y="287367"/>
                    <a:pt x="0" y="268820"/>
                  </a:cubicBezTo>
                  <a:lnTo>
                    <a:pt x="0" y="69930"/>
                  </a:lnTo>
                  <a:cubicBezTo>
                    <a:pt x="0" y="51383"/>
                    <a:pt x="7368" y="33596"/>
                    <a:pt x="20482" y="20482"/>
                  </a:cubicBezTo>
                  <a:cubicBezTo>
                    <a:pt x="33596" y="7368"/>
                    <a:pt x="51383" y="0"/>
                    <a:pt x="69930" y="0"/>
                  </a:cubicBezTo>
                  <a:close/>
                </a:path>
              </a:pathLst>
            </a:custGeom>
            <a:solidFill>
              <a:srgbClr val="94C5F2"/>
            </a:solidFill>
          </p:spPr>
        </p:sp>
        <p:sp>
          <p:nvSpPr>
            <p:cNvPr id="4" name="TextBox 4"/>
            <p:cNvSpPr txBox="1"/>
            <p:nvPr/>
          </p:nvSpPr>
          <p:spPr>
            <a:xfrm>
              <a:off x="0" y="-38100"/>
              <a:ext cx="1487061" cy="37685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0" y="3086735"/>
            <a:ext cx="7382755" cy="1786360"/>
            <a:chOff x="0" y="0"/>
            <a:chExt cx="9843673" cy="2381813"/>
          </a:xfrm>
        </p:grpSpPr>
        <p:grpSp>
          <p:nvGrpSpPr>
            <p:cNvPr id="6" name="Group 6"/>
            <p:cNvGrpSpPr/>
            <p:nvPr/>
          </p:nvGrpSpPr>
          <p:grpSpPr>
            <a:xfrm>
              <a:off x="0" y="0"/>
              <a:ext cx="9843673" cy="2381813"/>
              <a:chOff x="0" y="0"/>
              <a:chExt cx="2014891" cy="487531"/>
            </a:xfrm>
          </p:grpSpPr>
          <p:sp>
            <p:nvSpPr>
              <p:cNvPr id="7" name="Freeform 7"/>
              <p:cNvSpPr/>
              <p:nvPr/>
            </p:nvSpPr>
            <p:spPr>
              <a:xfrm>
                <a:off x="0" y="0"/>
                <a:ext cx="2014891" cy="487531"/>
              </a:xfrm>
              <a:custGeom>
                <a:avLst/>
                <a:gdLst/>
                <a:ahLst/>
                <a:cxnLst/>
                <a:rect l="l" t="t" r="r" b="b"/>
                <a:pathLst>
                  <a:path w="2014891" h="487531">
                    <a:moveTo>
                      <a:pt x="53481" y="0"/>
                    </a:moveTo>
                    <a:lnTo>
                      <a:pt x="1961410" y="0"/>
                    </a:lnTo>
                    <a:cubicBezTo>
                      <a:pt x="1990947" y="0"/>
                      <a:pt x="2014891" y="23944"/>
                      <a:pt x="2014891" y="53481"/>
                    </a:cubicBezTo>
                    <a:lnTo>
                      <a:pt x="2014891" y="434050"/>
                    </a:lnTo>
                    <a:cubicBezTo>
                      <a:pt x="2014891" y="463587"/>
                      <a:pt x="1990947" y="487531"/>
                      <a:pt x="1961410" y="487531"/>
                    </a:cubicBezTo>
                    <a:lnTo>
                      <a:pt x="53481" y="487531"/>
                    </a:lnTo>
                    <a:cubicBezTo>
                      <a:pt x="23944" y="487531"/>
                      <a:pt x="0" y="463587"/>
                      <a:pt x="0" y="434050"/>
                    </a:cubicBezTo>
                    <a:lnTo>
                      <a:pt x="0" y="53481"/>
                    </a:lnTo>
                    <a:cubicBezTo>
                      <a:pt x="0" y="23944"/>
                      <a:pt x="23944" y="0"/>
                      <a:pt x="53481" y="0"/>
                    </a:cubicBezTo>
                    <a:close/>
                  </a:path>
                </a:pathLst>
              </a:custGeom>
              <a:solidFill>
                <a:srgbClr val="FFC8DD"/>
              </a:solidFill>
            </p:spPr>
          </p:sp>
          <p:sp>
            <p:nvSpPr>
              <p:cNvPr id="8" name="TextBox 8"/>
              <p:cNvSpPr txBox="1"/>
              <p:nvPr/>
            </p:nvSpPr>
            <p:spPr>
              <a:xfrm>
                <a:off x="0" y="-38100"/>
                <a:ext cx="2014891" cy="525631"/>
              </a:xfrm>
              <a:prstGeom prst="rect">
                <a:avLst/>
              </a:prstGeom>
            </p:spPr>
            <p:txBody>
              <a:bodyPr lIns="49023" tIns="49023" rIns="49023" bIns="49023" rtlCol="0" anchor="ctr"/>
              <a:lstStyle/>
              <a:p>
                <a:pPr algn="l">
                  <a:lnSpc>
                    <a:spcPts val="2659"/>
                  </a:lnSpc>
                </a:pPr>
                <a:endParaRPr dirty="0"/>
              </a:p>
            </p:txBody>
          </p:sp>
        </p:grpSp>
        <p:sp>
          <p:nvSpPr>
            <p:cNvPr id="9" name="TextBox 9"/>
            <p:cNvSpPr txBox="1"/>
            <p:nvPr/>
          </p:nvSpPr>
          <p:spPr>
            <a:xfrm>
              <a:off x="82467" y="399655"/>
              <a:ext cx="7817653" cy="737980"/>
            </a:xfrm>
            <a:prstGeom prst="rect">
              <a:avLst/>
            </a:prstGeom>
          </p:spPr>
          <p:txBody>
            <a:bodyPr lIns="0" tIns="0" rIns="0" bIns="0" rtlCol="0" anchor="t">
              <a:spAutoFit/>
            </a:bodyPr>
            <a:lstStyle/>
            <a:p>
              <a:pPr algn="l">
                <a:lnSpc>
                  <a:spcPts val="4593"/>
                </a:lnSpc>
              </a:pPr>
              <a:r>
                <a:rPr lang="en-US" sz="3281" b="1" dirty="0">
                  <a:solidFill>
                    <a:srgbClr val="000000"/>
                  </a:solidFill>
                  <a:ea typeface="The Seasons Bold"/>
                  <a:cs typeface="The Seasons Bold"/>
                  <a:sym typeface="The Seasons Bold"/>
                </a:rPr>
                <a:t>Βασικές έννοιες - Ορισμοί</a:t>
              </a:r>
            </a:p>
          </p:txBody>
        </p:sp>
        <p:sp>
          <p:nvSpPr>
            <p:cNvPr id="10" name="TextBox 10"/>
            <p:cNvSpPr txBox="1"/>
            <p:nvPr/>
          </p:nvSpPr>
          <p:spPr>
            <a:xfrm>
              <a:off x="82466" y="1245631"/>
              <a:ext cx="9761207" cy="758830"/>
            </a:xfrm>
            <a:prstGeom prst="rect">
              <a:avLst/>
            </a:prstGeom>
          </p:spPr>
          <p:txBody>
            <a:bodyPr lIns="0" tIns="0" rIns="0" bIns="0" rtlCol="0" anchor="t">
              <a:spAutoFit/>
            </a:bodyPr>
            <a:lstStyle/>
            <a:p>
              <a:pPr algn="l">
                <a:lnSpc>
                  <a:spcPts val="4593"/>
                </a:lnSpc>
              </a:pPr>
              <a:r>
                <a:rPr lang="en-US" sz="3281" dirty="0">
                  <a:solidFill>
                    <a:srgbClr val="000000"/>
                  </a:solidFill>
                  <a:ea typeface="The Seasons"/>
                  <a:cs typeface="The Seasons"/>
                  <a:sym typeface="The Seasons"/>
                </a:rPr>
                <a:t>Εκπαίδευση ενηλίκων - Ενηλικιότητα</a:t>
              </a:r>
            </a:p>
          </p:txBody>
        </p:sp>
      </p:grpSp>
      <p:grpSp>
        <p:nvGrpSpPr>
          <p:cNvPr id="11" name="Group 11"/>
          <p:cNvGrpSpPr/>
          <p:nvPr/>
        </p:nvGrpSpPr>
        <p:grpSpPr>
          <a:xfrm>
            <a:off x="1921323" y="3720339"/>
            <a:ext cx="16366677" cy="6160789"/>
            <a:chOff x="0" y="0"/>
            <a:chExt cx="21822236" cy="8214386"/>
          </a:xfrm>
        </p:grpSpPr>
        <p:grpSp>
          <p:nvGrpSpPr>
            <p:cNvPr id="12" name="Group 12"/>
            <p:cNvGrpSpPr/>
            <p:nvPr/>
          </p:nvGrpSpPr>
          <p:grpSpPr>
            <a:xfrm>
              <a:off x="7638623" y="0"/>
              <a:ext cx="14183613" cy="4114800"/>
              <a:chOff x="0" y="0"/>
              <a:chExt cx="2801701" cy="812800"/>
            </a:xfrm>
          </p:grpSpPr>
          <p:sp>
            <p:nvSpPr>
              <p:cNvPr id="13" name="Freeform 13"/>
              <p:cNvSpPr/>
              <p:nvPr/>
            </p:nvSpPr>
            <p:spPr>
              <a:xfrm>
                <a:off x="0" y="0"/>
                <a:ext cx="2801701" cy="812800"/>
              </a:xfrm>
              <a:custGeom>
                <a:avLst/>
                <a:gdLst/>
                <a:ahLst/>
                <a:cxnLst/>
                <a:rect l="l" t="t" r="r" b="b"/>
                <a:pathLst>
                  <a:path w="2801701" h="812800">
                    <a:moveTo>
                      <a:pt x="37117" y="0"/>
                    </a:moveTo>
                    <a:lnTo>
                      <a:pt x="2764585" y="0"/>
                    </a:lnTo>
                    <a:cubicBezTo>
                      <a:pt x="2785084" y="0"/>
                      <a:pt x="2801701" y="16618"/>
                      <a:pt x="2801701" y="37117"/>
                    </a:cubicBezTo>
                    <a:lnTo>
                      <a:pt x="2801701" y="775683"/>
                    </a:lnTo>
                    <a:cubicBezTo>
                      <a:pt x="2801701" y="796182"/>
                      <a:pt x="2785084" y="812800"/>
                      <a:pt x="2764585" y="812800"/>
                    </a:cubicBezTo>
                    <a:lnTo>
                      <a:pt x="37117" y="812800"/>
                    </a:lnTo>
                    <a:cubicBezTo>
                      <a:pt x="16618" y="812800"/>
                      <a:pt x="0" y="796182"/>
                      <a:pt x="0" y="775683"/>
                    </a:cubicBezTo>
                    <a:lnTo>
                      <a:pt x="0" y="37117"/>
                    </a:lnTo>
                    <a:cubicBezTo>
                      <a:pt x="0" y="16618"/>
                      <a:pt x="16618" y="0"/>
                      <a:pt x="37117" y="0"/>
                    </a:cubicBezTo>
                    <a:close/>
                  </a:path>
                </a:pathLst>
              </a:custGeom>
              <a:solidFill>
                <a:srgbClr val="A4CECA"/>
              </a:solidFill>
            </p:spPr>
          </p:sp>
          <p:sp>
            <p:nvSpPr>
              <p:cNvPr id="14" name="TextBox 14"/>
              <p:cNvSpPr txBox="1"/>
              <p:nvPr/>
            </p:nvSpPr>
            <p:spPr>
              <a:xfrm>
                <a:off x="0" y="-38100"/>
                <a:ext cx="2801701" cy="850900"/>
              </a:xfrm>
              <a:prstGeom prst="rect">
                <a:avLst/>
              </a:prstGeom>
            </p:spPr>
            <p:txBody>
              <a:bodyPr lIns="50800" tIns="50800" rIns="50800" bIns="50800" rtlCol="0" anchor="ctr"/>
              <a:lstStyle/>
              <a:p>
                <a:pPr algn="just">
                  <a:lnSpc>
                    <a:spcPts val="2659"/>
                  </a:lnSpc>
                </a:pPr>
                <a:endParaRPr dirty="0"/>
              </a:p>
            </p:txBody>
          </p:sp>
        </p:grpSp>
        <p:sp>
          <p:nvSpPr>
            <p:cNvPr id="15" name="TextBox 15"/>
            <p:cNvSpPr txBox="1"/>
            <p:nvPr/>
          </p:nvSpPr>
          <p:spPr>
            <a:xfrm>
              <a:off x="7860319" y="241325"/>
              <a:ext cx="8741455" cy="769015"/>
            </a:xfrm>
            <a:prstGeom prst="rect">
              <a:avLst/>
            </a:prstGeom>
          </p:spPr>
          <p:txBody>
            <a:bodyPr lIns="0" tIns="0" rIns="0" bIns="0" rtlCol="0" anchor="t">
              <a:spAutoFit/>
            </a:bodyPr>
            <a:lstStyle/>
            <a:p>
              <a:pPr algn="just">
                <a:lnSpc>
                  <a:spcPts val="4759"/>
                </a:lnSpc>
              </a:pPr>
              <a:r>
                <a:rPr lang="en-US" sz="3399" b="1" dirty="0">
                  <a:solidFill>
                    <a:srgbClr val="000000"/>
                  </a:solidFill>
                  <a:ea typeface="The Seasons Bold"/>
                  <a:cs typeface="The Seasons Bold"/>
                  <a:sym typeface="The Seasons Bold"/>
                </a:rPr>
                <a:t>Θεωρίες μάθησης ενηλίκων</a:t>
              </a:r>
            </a:p>
          </p:txBody>
        </p:sp>
        <p:sp>
          <p:nvSpPr>
            <p:cNvPr id="16" name="TextBox 16"/>
            <p:cNvSpPr txBox="1"/>
            <p:nvPr/>
          </p:nvSpPr>
          <p:spPr>
            <a:xfrm>
              <a:off x="7860318" y="1120519"/>
              <a:ext cx="9279665" cy="789728"/>
            </a:xfrm>
            <a:prstGeom prst="rect">
              <a:avLst/>
            </a:prstGeom>
          </p:spPr>
          <p:txBody>
            <a:bodyPr lIns="0" tIns="0" rIns="0" bIns="0" rtlCol="0" anchor="t">
              <a:spAutoFit/>
            </a:bodyPr>
            <a:lstStyle/>
            <a:p>
              <a:pPr algn="just">
                <a:lnSpc>
                  <a:spcPts val="4759"/>
                </a:lnSpc>
              </a:pPr>
              <a:r>
                <a:rPr lang="en-US" sz="3399" dirty="0">
                  <a:solidFill>
                    <a:srgbClr val="000000"/>
                  </a:solidFill>
                  <a:ea typeface="The Seasons"/>
                  <a:cs typeface="The Seasons"/>
                  <a:sym typeface="The Seasons"/>
                </a:rPr>
                <a:t>Μοντέλο ανδραγωγικής, Knowles</a:t>
              </a:r>
            </a:p>
          </p:txBody>
        </p:sp>
        <p:sp>
          <p:nvSpPr>
            <p:cNvPr id="17" name="TextBox 17"/>
            <p:cNvSpPr txBox="1"/>
            <p:nvPr/>
          </p:nvSpPr>
          <p:spPr>
            <a:xfrm>
              <a:off x="7860318" y="2121143"/>
              <a:ext cx="12243018" cy="789728"/>
            </a:xfrm>
            <a:prstGeom prst="rect">
              <a:avLst/>
            </a:prstGeom>
          </p:spPr>
          <p:txBody>
            <a:bodyPr lIns="0" tIns="0" rIns="0" bIns="0" rtlCol="0" anchor="t">
              <a:spAutoFit/>
            </a:bodyPr>
            <a:lstStyle/>
            <a:p>
              <a:pPr algn="just">
                <a:lnSpc>
                  <a:spcPts val="4759"/>
                </a:lnSpc>
              </a:pPr>
              <a:r>
                <a:rPr lang="en-US" sz="3399" dirty="0">
                  <a:solidFill>
                    <a:srgbClr val="000000"/>
                  </a:solidFill>
                  <a:ea typeface="The Seasons"/>
                  <a:cs typeface="The Seasons"/>
                  <a:sym typeface="The Seasons"/>
                </a:rPr>
                <a:t>Θεωρία της κοινωνικής χειραφέτησης, Freire</a:t>
              </a:r>
            </a:p>
          </p:txBody>
        </p:sp>
        <p:sp>
          <p:nvSpPr>
            <p:cNvPr id="18" name="TextBox 18"/>
            <p:cNvSpPr txBox="1"/>
            <p:nvPr/>
          </p:nvSpPr>
          <p:spPr>
            <a:xfrm>
              <a:off x="7860318" y="3148997"/>
              <a:ext cx="13636050" cy="789728"/>
            </a:xfrm>
            <a:prstGeom prst="rect">
              <a:avLst/>
            </a:prstGeom>
          </p:spPr>
          <p:txBody>
            <a:bodyPr lIns="0" tIns="0" rIns="0" bIns="0" rtlCol="0" anchor="t">
              <a:spAutoFit/>
            </a:bodyPr>
            <a:lstStyle/>
            <a:p>
              <a:pPr algn="just">
                <a:lnSpc>
                  <a:spcPts val="4759"/>
                </a:lnSpc>
                <a:spcBef>
                  <a:spcPct val="0"/>
                </a:spcBef>
              </a:pPr>
              <a:r>
                <a:rPr lang="en-US" sz="3399" dirty="0">
                  <a:solidFill>
                    <a:srgbClr val="000000"/>
                  </a:solidFill>
                  <a:ea typeface="The Seasons"/>
                  <a:cs typeface="The Seasons"/>
                  <a:sym typeface="The Seasons"/>
                </a:rPr>
                <a:t>Θεωρία της μετασχηματιστικής μάθησης, Mezirow</a:t>
              </a:r>
            </a:p>
          </p:txBody>
        </p:sp>
        <p:grpSp>
          <p:nvGrpSpPr>
            <p:cNvPr id="19" name="Group 19"/>
            <p:cNvGrpSpPr/>
            <p:nvPr/>
          </p:nvGrpSpPr>
          <p:grpSpPr>
            <a:xfrm>
              <a:off x="0" y="5720390"/>
              <a:ext cx="17969888" cy="2493996"/>
              <a:chOff x="0" y="0"/>
              <a:chExt cx="3549607" cy="492641"/>
            </a:xfrm>
          </p:grpSpPr>
          <p:sp>
            <p:nvSpPr>
              <p:cNvPr id="20" name="Freeform 20"/>
              <p:cNvSpPr/>
              <p:nvPr/>
            </p:nvSpPr>
            <p:spPr>
              <a:xfrm>
                <a:off x="0" y="0"/>
                <a:ext cx="3549607" cy="492641"/>
              </a:xfrm>
              <a:custGeom>
                <a:avLst/>
                <a:gdLst/>
                <a:ahLst/>
                <a:cxnLst/>
                <a:rect l="l" t="t" r="r" b="b"/>
                <a:pathLst>
                  <a:path w="3549607" h="492641">
                    <a:moveTo>
                      <a:pt x="29296" y="0"/>
                    </a:moveTo>
                    <a:lnTo>
                      <a:pt x="3520311" y="0"/>
                    </a:lnTo>
                    <a:cubicBezTo>
                      <a:pt x="3528081" y="0"/>
                      <a:pt x="3535533" y="3087"/>
                      <a:pt x="3541027" y="8581"/>
                    </a:cubicBezTo>
                    <a:cubicBezTo>
                      <a:pt x="3546521" y="14075"/>
                      <a:pt x="3549607" y="21526"/>
                      <a:pt x="3549607" y="29296"/>
                    </a:cubicBezTo>
                    <a:lnTo>
                      <a:pt x="3549607" y="463345"/>
                    </a:lnTo>
                    <a:cubicBezTo>
                      <a:pt x="3549607" y="479525"/>
                      <a:pt x="3536491" y="492641"/>
                      <a:pt x="3520311" y="492641"/>
                    </a:cubicBezTo>
                    <a:lnTo>
                      <a:pt x="29296" y="492641"/>
                    </a:lnTo>
                    <a:cubicBezTo>
                      <a:pt x="21526" y="492641"/>
                      <a:pt x="14075" y="489555"/>
                      <a:pt x="8581" y="484061"/>
                    </a:cubicBezTo>
                    <a:cubicBezTo>
                      <a:pt x="3087" y="478566"/>
                      <a:pt x="0" y="471115"/>
                      <a:pt x="0" y="463345"/>
                    </a:cubicBezTo>
                    <a:lnTo>
                      <a:pt x="0" y="29296"/>
                    </a:lnTo>
                    <a:cubicBezTo>
                      <a:pt x="0" y="13116"/>
                      <a:pt x="13116" y="0"/>
                      <a:pt x="29296" y="0"/>
                    </a:cubicBezTo>
                    <a:close/>
                  </a:path>
                </a:pathLst>
              </a:custGeom>
              <a:solidFill>
                <a:srgbClr val="CDB4DB"/>
              </a:solidFill>
            </p:spPr>
          </p:sp>
          <p:sp>
            <p:nvSpPr>
              <p:cNvPr id="21" name="TextBox 21"/>
              <p:cNvSpPr txBox="1"/>
              <p:nvPr/>
            </p:nvSpPr>
            <p:spPr>
              <a:xfrm>
                <a:off x="0" y="-38100"/>
                <a:ext cx="3549607" cy="530741"/>
              </a:xfrm>
              <a:prstGeom prst="rect">
                <a:avLst/>
              </a:prstGeom>
            </p:spPr>
            <p:txBody>
              <a:bodyPr lIns="50800" tIns="50800" rIns="50800" bIns="50800" rtlCol="0" anchor="ctr"/>
              <a:lstStyle/>
              <a:p>
                <a:pPr algn="ctr">
                  <a:lnSpc>
                    <a:spcPts val="2659"/>
                  </a:lnSpc>
                </a:pPr>
                <a:endParaRPr dirty="0"/>
              </a:p>
            </p:txBody>
          </p:sp>
        </p:grpSp>
        <p:sp>
          <p:nvSpPr>
            <p:cNvPr id="22" name="TextBox 22"/>
            <p:cNvSpPr txBox="1"/>
            <p:nvPr/>
          </p:nvSpPr>
          <p:spPr>
            <a:xfrm>
              <a:off x="733595" y="5838824"/>
              <a:ext cx="7459147" cy="769015"/>
            </a:xfrm>
            <a:prstGeom prst="rect">
              <a:avLst/>
            </a:prstGeom>
          </p:spPr>
          <p:txBody>
            <a:bodyPr lIns="0" tIns="0" rIns="0" bIns="0" rtlCol="0" anchor="t">
              <a:spAutoFit/>
            </a:bodyPr>
            <a:lstStyle/>
            <a:p>
              <a:pPr>
                <a:lnSpc>
                  <a:spcPts val="4759"/>
                </a:lnSpc>
              </a:pPr>
              <a:r>
                <a:rPr lang="en-US" sz="3399" b="1" dirty="0">
                  <a:solidFill>
                    <a:srgbClr val="000000"/>
                  </a:solidFill>
                  <a:ea typeface="The Seasons Bold"/>
                  <a:cs typeface="The Seasons Bold"/>
                  <a:sym typeface="The Seasons Bold"/>
                </a:rPr>
                <a:t>Αρχές μάθησης ενηλίκων</a:t>
              </a:r>
            </a:p>
          </p:txBody>
        </p:sp>
        <p:sp>
          <p:nvSpPr>
            <p:cNvPr id="23" name="TextBox 23"/>
            <p:cNvSpPr txBox="1"/>
            <p:nvPr/>
          </p:nvSpPr>
          <p:spPr>
            <a:xfrm>
              <a:off x="733595" y="6862613"/>
              <a:ext cx="16502698" cy="789728"/>
            </a:xfrm>
            <a:prstGeom prst="rect">
              <a:avLst/>
            </a:prstGeom>
          </p:spPr>
          <p:txBody>
            <a:bodyPr lIns="0" tIns="0" rIns="0" bIns="0" rtlCol="0" anchor="t">
              <a:spAutoFit/>
            </a:bodyPr>
            <a:lstStyle/>
            <a:p>
              <a:pPr>
                <a:lnSpc>
                  <a:spcPts val="4759"/>
                </a:lnSpc>
              </a:pPr>
              <a:r>
                <a:rPr lang="en-US" sz="3399" dirty="0">
                  <a:solidFill>
                    <a:srgbClr val="000000"/>
                  </a:solidFill>
                  <a:ea typeface="The Seasons"/>
                  <a:cs typeface="The Seasons"/>
                  <a:sym typeface="The Seasons"/>
                </a:rPr>
                <a:t>Βασικές αρχές μάθησης ενηλίκων </a:t>
              </a:r>
              <a:r>
                <a:rPr lang="el-GR" sz="3399" dirty="0">
                  <a:solidFill>
                    <a:srgbClr val="000000"/>
                  </a:solidFill>
                  <a:ea typeface="The Seasons"/>
                  <a:cs typeface="The Seasons"/>
                  <a:sym typeface="The Seasons"/>
                </a:rPr>
                <a:t>(</a:t>
              </a:r>
              <a:r>
                <a:rPr lang="en-US" sz="3399" dirty="0">
                  <a:solidFill>
                    <a:srgbClr val="000000"/>
                  </a:solidFill>
                  <a:ea typeface="The Seasons"/>
                  <a:cs typeface="The Seasons"/>
                  <a:sym typeface="The Seasons"/>
                </a:rPr>
                <a:t>Κόκκος, </a:t>
              </a:r>
              <a:r>
                <a:rPr lang="el-GR" sz="3399" dirty="0">
                  <a:solidFill>
                    <a:srgbClr val="000000"/>
                  </a:solidFill>
                  <a:ea typeface="The Seasons"/>
                  <a:cs typeface="The Seasons"/>
                  <a:sym typeface="The Seasons"/>
                </a:rPr>
                <a:t>2005)</a:t>
              </a:r>
              <a:endParaRPr lang="en-US" sz="3399" dirty="0">
                <a:solidFill>
                  <a:srgbClr val="000000"/>
                </a:solidFill>
                <a:ea typeface="The Seasons"/>
                <a:cs typeface="The Seasons"/>
                <a:sym typeface="The Seasons"/>
              </a:endParaRPr>
            </a:p>
          </p:txBody>
        </p:sp>
      </p:grpSp>
      <p:sp>
        <p:nvSpPr>
          <p:cNvPr id="24" name="Freeform 24"/>
          <p:cNvSpPr/>
          <p:nvPr/>
        </p:nvSpPr>
        <p:spPr>
          <a:xfrm>
            <a:off x="12507454" y="259228"/>
            <a:ext cx="5216348" cy="2465260"/>
          </a:xfrm>
          <a:custGeom>
            <a:avLst/>
            <a:gdLst/>
            <a:ahLst/>
            <a:cxnLst/>
            <a:rect l="l" t="t" r="r" b="b"/>
            <a:pathLst>
              <a:path w="5216348" h="2465260">
                <a:moveTo>
                  <a:pt x="0" y="0"/>
                </a:moveTo>
                <a:lnTo>
                  <a:pt x="5216348" y="0"/>
                </a:lnTo>
                <a:lnTo>
                  <a:pt x="5216348" y="2465261"/>
                </a:lnTo>
                <a:lnTo>
                  <a:pt x="0" y="2465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5" name="TextBox 25"/>
          <p:cNvSpPr txBox="1"/>
          <p:nvPr/>
        </p:nvSpPr>
        <p:spPr>
          <a:xfrm>
            <a:off x="5048171" y="1716318"/>
            <a:ext cx="5039511" cy="578300"/>
          </a:xfrm>
          <a:prstGeom prst="rect">
            <a:avLst/>
          </a:prstGeom>
        </p:spPr>
        <p:txBody>
          <a:bodyPr lIns="0" tIns="0" rIns="0" bIns="0" rtlCol="0" anchor="t">
            <a:spAutoFit/>
          </a:bodyPr>
          <a:lstStyle/>
          <a:p>
            <a:pPr algn="ctr">
              <a:lnSpc>
                <a:spcPts val="4823"/>
              </a:lnSpc>
              <a:spcBef>
                <a:spcPct val="0"/>
              </a:spcBef>
            </a:pPr>
            <a:r>
              <a:rPr lang="en-US" sz="3445" b="1" dirty="0">
                <a:solidFill>
                  <a:srgbClr val="000000"/>
                </a:solidFill>
                <a:latin typeface="+mj-lt"/>
                <a:ea typeface="The Seasons Bold"/>
                <a:cs typeface="The Seasons Bold"/>
                <a:sym typeface="The Seasons Bold"/>
              </a:rPr>
              <a:t>Εκπαίδευση ενηλίκων</a:t>
            </a:r>
          </a:p>
        </p:txBody>
      </p:sp>
      <p:sp>
        <p:nvSpPr>
          <p:cNvPr id="26" name="TextBox 26"/>
          <p:cNvSpPr txBox="1"/>
          <p:nvPr/>
        </p:nvSpPr>
        <p:spPr>
          <a:xfrm>
            <a:off x="331626" y="75564"/>
            <a:ext cx="7051129" cy="1010285"/>
          </a:xfrm>
          <a:prstGeom prst="rect">
            <a:avLst/>
          </a:prstGeom>
        </p:spPr>
        <p:txBody>
          <a:bodyPr lIns="0" tIns="0" rIns="0" bIns="0" rtlCol="0" anchor="t">
            <a:spAutoFit/>
          </a:bodyPr>
          <a:lstStyle/>
          <a:p>
            <a:pPr algn="l">
              <a:lnSpc>
                <a:spcPts val="7840"/>
              </a:lnSpc>
              <a:spcBef>
                <a:spcPct val="0"/>
              </a:spcBef>
            </a:pPr>
            <a:r>
              <a:rPr lang="en-US" sz="5600" dirty="0">
                <a:solidFill>
                  <a:srgbClr val="000000"/>
                </a:solidFill>
                <a:latin typeface="AC Fat Italics"/>
                <a:ea typeface="AC Fat Italics"/>
                <a:cs typeface="AC Fat Italics"/>
                <a:sym typeface="AC Fat Italics"/>
              </a:rPr>
              <a:t>Θεωρητικό πλαίσιο 2/3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1598</Words>
  <Application>Microsoft Office PowerPoint</Application>
  <PresentationFormat>Προσαρμογή</PresentationFormat>
  <Paragraphs>236</Paragraphs>
  <Slides>31</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31</vt:i4>
      </vt:variant>
    </vt:vector>
  </HeadingPairs>
  <TitlesOfParts>
    <vt:vector size="39" baseType="lpstr">
      <vt:lpstr>The Seasons</vt:lpstr>
      <vt:lpstr>The Seasons Bold</vt:lpstr>
      <vt:lpstr>AC Fat Italics</vt:lpstr>
      <vt:lpstr>Arimo</vt:lpstr>
      <vt:lpstr>Calibri</vt:lpstr>
      <vt:lpstr>Arial</vt:lpstr>
      <vt:lpstr>DejaVu Serif 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Project</dc:title>
  <cp:lastModifiedBy>Μαρία Π</cp:lastModifiedBy>
  <cp:revision>8</cp:revision>
  <dcterms:created xsi:type="dcterms:W3CDTF">2006-08-16T00:00:00Z</dcterms:created>
  <dcterms:modified xsi:type="dcterms:W3CDTF">2024-11-28T21:43:49Z</dcterms:modified>
  <dc:identifier>DAGWFC3UZJU</dc:identifier>
</cp:coreProperties>
</file>