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Arimo" panose="020B0604020202020204" charset="0"/>
      <p:regular r:id="rId29"/>
    </p:embeddedFont>
    <p:embeddedFont>
      <p:font typeface="Open Sans" panose="020B0606030504020204" pitchFamily="34" charset="0"/>
      <p:regular r:id="rId30"/>
      <p:bold r:id="rId31"/>
    </p:embeddedFont>
    <p:embeddedFont>
      <p:font typeface="Open Sans Bold" panose="020B0806030504020204" charset="0"/>
      <p:regular r:id="rId32"/>
      <p:bold r:id="rId33"/>
    </p:embeddedFont>
    <p:embeddedFont>
      <p:font typeface="Roboto" panose="02000000000000000000" pitchFamily="2" charset="0"/>
      <p:regular r:id="rId34"/>
      <p:bold r:id="rId35"/>
    </p:embeddedFont>
    <p:embeddedFont>
      <p:font typeface="Roboto Bold" panose="02000000000000000000" charset="0"/>
      <p:regular r:id="rId36"/>
    </p:embeddedFont>
    <p:embeddedFont>
      <p:font typeface="Roboto Italics" panose="020B0604020202020204" charset="0"/>
      <p:regular r:id="rId37"/>
    </p:embeddedFont>
    <p:embeddedFont>
      <p:font typeface="Rubik Semi-Bold" panose="020B0604020202020204" charset="-79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svg"/><Relationship Id="rId3" Type="http://schemas.openxmlformats.org/officeDocument/2006/relationships/image" Target="../media/image3.svg"/><Relationship Id="rId7" Type="http://schemas.openxmlformats.org/officeDocument/2006/relationships/image" Target="../media/image37.sv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svg"/><Relationship Id="rId5" Type="http://schemas.openxmlformats.org/officeDocument/2006/relationships/image" Target="../media/image35.svg"/><Relationship Id="rId15" Type="http://schemas.openxmlformats.org/officeDocument/2006/relationships/image" Target="../media/image46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41.sv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.sv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41.svg"/><Relationship Id="rId4" Type="http://schemas.openxmlformats.org/officeDocument/2006/relationships/image" Target="../media/image47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hyperlink" Target="http://chamilo.datacenter.uoc.gr/metchamilo/courses/BIOGRAFIESGYNAIKWNEKPAIDEYTIKWNTOYME/index.php?id_session=0" TargetMode="Externa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7.png"/><Relationship Id="rId7" Type="http://schemas.openxmlformats.org/officeDocument/2006/relationships/image" Target="../media/image3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svg"/><Relationship Id="rId7" Type="http://schemas.openxmlformats.org/officeDocument/2006/relationships/image" Target="../media/image5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1.png"/><Relationship Id="rId7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53.svg"/><Relationship Id="rId4" Type="http://schemas.openxmlformats.org/officeDocument/2006/relationships/image" Target="../media/image62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svg"/><Relationship Id="rId7" Type="http://schemas.openxmlformats.org/officeDocument/2006/relationships/image" Target="../media/image6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2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86" b="-11086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87394"/>
              </p:ext>
            </p:extLst>
          </p:nvPr>
        </p:nvGraphicFramePr>
        <p:xfrm>
          <a:off x="512933" y="8054868"/>
          <a:ext cx="17394068" cy="1475395"/>
        </p:xfrm>
        <a:graphic>
          <a:graphicData uri="http://schemas.openxmlformats.org/drawingml/2006/table">
            <a:tbl>
              <a:tblPr/>
              <a:tblGrid>
                <a:gridCol w="587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8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39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201083" marR="201083" marT="201083" marB="201083" anchor="ctr">
                    <a:lnL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201083" marR="201083" marT="201083" marB="201083" anchor="ctr">
                    <a:lnL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201083" marR="201083" marT="201083" marB="201083" anchor="ctr">
                    <a:lnL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4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 rot="5400000">
            <a:off x="9123379" y="-6496531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52158" y="2199604"/>
            <a:ext cx="11383683" cy="3770845"/>
          </a:xfrm>
          <a:custGeom>
            <a:avLst/>
            <a:gdLst/>
            <a:ahLst/>
            <a:cxnLst/>
            <a:rect l="l" t="t" r="r" b="b"/>
            <a:pathLst>
              <a:path w="11383683" h="3770845">
                <a:moveTo>
                  <a:pt x="0" y="0"/>
                </a:moveTo>
                <a:lnTo>
                  <a:pt x="11383684" y="0"/>
                </a:lnTo>
                <a:lnTo>
                  <a:pt x="11383684" y="3770845"/>
                </a:lnTo>
                <a:lnTo>
                  <a:pt x="0" y="37708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07751" y="589514"/>
            <a:ext cx="14248184" cy="83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Πρόγραμμα Μεταπτυχιακών Σπουδών:</a:t>
            </a:r>
          </a:p>
          <a:p>
            <a:pPr algn="ctr">
              <a:lnSpc>
                <a:spcPts val="3448"/>
              </a:lnSpc>
              <a:spcBef>
                <a:spcPct val="0"/>
              </a:spcBef>
            </a:pPr>
            <a:r>
              <a:rPr lang="en-US" sz="246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“Επιστήμες της Αγωγής - Εξ Αποστάσεως Εκπαίδευση με τη χρήση των ΤΠΕ (e-learning)”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84179" y="2626916"/>
            <a:ext cx="10797595" cy="231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7"/>
              </a:lnSpc>
              <a:spcBef>
                <a:spcPct val="0"/>
              </a:spcBef>
            </a:pPr>
            <a:r>
              <a:rPr lang="en-US" sz="264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Σχεδιασμός, Υλοποίηση, Αποτίμηση μιας ολοκληρωμένης παρέμβασης Εξ Αποστάσεως Εκπαίδευσης για ενήλικες με θέμα: «Βιογραφίες γυναικών εκπαιδευτικών του Μεσοπολέμου: Οι περιπτώσεις των Μυρσίνης Κλεάνθους-Παπαδημητρίου, Μαρίας Αμαριώτου και Ρόζας Ιμβριώτη»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75911" y="6218099"/>
            <a:ext cx="3679561" cy="64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  <a:spcBef>
                <a:spcPct val="0"/>
              </a:spcBef>
            </a:pPr>
            <a:r>
              <a:rPr lang="en-US" sz="3741" b="1" dirty="0">
                <a:solidFill>
                  <a:srgbClr val="000000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Μαρία Παϊτάκη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95315" y="7472545"/>
            <a:ext cx="3297370" cy="46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5"/>
              </a:lnSpc>
              <a:spcBef>
                <a:spcPct val="0"/>
              </a:spcBef>
            </a:pPr>
            <a:r>
              <a:rPr lang="en-US" sz="276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Επιτροπή Κρίσης ΔΕ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2098" y="8126027"/>
            <a:ext cx="4879272" cy="126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Ευαγγελία Μανούσου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Επίκουρη Καθηγήτρια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Ελληνικό Ανοιχτό Πανεπιστήμιο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6198" y="8100646"/>
            <a:ext cx="5911288" cy="124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Λάμπρος Καρβούνης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Διευθυντής Π.Ε. Ρεθύμνου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Διδάκτωρ Π.Τ.Δ.Ε., Πανεπιστήμιο Κρήτης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11660" y="8156189"/>
            <a:ext cx="4803338" cy="126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Ευάγγελος Κελεσίδης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ΣΕΠ</a:t>
            </a:r>
          </a:p>
          <a:p>
            <a:pPr algn="ctr">
              <a:lnSpc>
                <a:spcPts val="3388"/>
              </a:lnSpc>
              <a:spcBef>
                <a:spcPct val="0"/>
              </a:spcBef>
            </a:pPr>
            <a:r>
              <a:rPr lang="en-US" sz="24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Ελληνικό Ανοιχτό Πανεπιστήμιο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01991" y="9709790"/>
            <a:ext cx="2766009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Ρέθυμνο,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7555" y="445406"/>
            <a:ext cx="1259475" cy="1166589"/>
          </a:xfrm>
          <a:custGeom>
            <a:avLst/>
            <a:gdLst/>
            <a:ahLst/>
            <a:cxnLst/>
            <a:rect l="l" t="t" r="r" b="b"/>
            <a:pathLst>
              <a:path w="1259475" h="1166589">
                <a:moveTo>
                  <a:pt x="0" y="0"/>
                </a:moveTo>
                <a:lnTo>
                  <a:pt x="1259475" y="0"/>
                </a:lnTo>
                <a:lnTo>
                  <a:pt x="1259475" y="1166588"/>
                </a:lnTo>
                <a:lnTo>
                  <a:pt x="0" y="1166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0315" y="1903662"/>
            <a:ext cx="15587671" cy="4851947"/>
            <a:chOff x="0" y="0"/>
            <a:chExt cx="20783562" cy="6469263"/>
          </a:xfrm>
        </p:grpSpPr>
        <p:sp>
          <p:nvSpPr>
            <p:cNvPr id="5" name="Freeform 5"/>
            <p:cNvSpPr/>
            <p:nvPr/>
          </p:nvSpPr>
          <p:spPr>
            <a:xfrm>
              <a:off x="7081454" y="0"/>
              <a:ext cx="6552123" cy="1318615"/>
            </a:xfrm>
            <a:custGeom>
              <a:avLst/>
              <a:gdLst/>
              <a:ahLst/>
              <a:cxnLst/>
              <a:rect l="l" t="t" r="r" b="b"/>
              <a:pathLst>
                <a:path w="6552123" h="1318615">
                  <a:moveTo>
                    <a:pt x="0" y="0"/>
                  </a:moveTo>
                  <a:lnTo>
                    <a:pt x="6552123" y="0"/>
                  </a:lnTo>
                  <a:lnTo>
                    <a:pt x="6552123" y="1318615"/>
                  </a:lnTo>
                  <a:lnTo>
                    <a:pt x="0" y="131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7895711" y="262476"/>
              <a:ext cx="4923609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Εκπαίδευση ενηλίκων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9073261" y="-618131"/>
              <a:ext cx="2210526" cy="6084018"/>
            </a:xfrm>
            <a:custGeom>
              <a:avLst/>
              <a:gdLst/>
              <a:ahLst/>
              <a:cxnLst/>
              <a:rect l="l" t="t" r="r" b="b"/>
              <a:pathLst>
                <a:path w="2210526" h="6084018">
                  <a:moveTo>
                    <a:pt x="0" y="0"/>
                  </a:moveTo>
                  <a:lnTo>
                    <a:pt x="2210526" y="0"/>
                  </a:lnTo>
                  <a:lnTo>
                    <a:pt x="2210526" y="6084018"/>
                  </a:lnTo>
                  <a:lnTo>
                    <a:pt x="0" y="608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3664839"/>
              <a:ext cx="6247226" cy="965480"/>
            </a:xfrm>
            <a:custGeom>
              <a:avLst/>
              <a:gdLst/>
              <a:ahLst/>
              <a:cxnLst/>
              <a:rect l="l" t="t" r="r" b="b"/>
              <a:pathLst>
                <a:path w="6247226" h="965480">
                  <a:moveTo>
                    <a:pt x="0" y="0"/>
                  </a:moveTo>
                  <a:lnTo>
                    <a:pt x="6247226" y="0"/>
                  </a:lnTo>
                  <a:lnTo>
                    <a:pt x="6247226" y="965481"/>
                  </a:lnTo>
                  <a:lnTo>
                    <a:pt x="0" y="965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756539" y="3806765"/>
              <a:ext cx="4789484" cy="52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1"/>
                </a:lnSpc>
                <a:spcBef>
                  <a:spcPct val="0"/>
                </a:spcBef>
              </a:pPr>
              <a:r>
                <a:rPr lang="en-US" sz="2315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Βασικές έννοιες - Ορισμοί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6807" y="4869256"/>
              <a:ext cx="6060419" cy="4703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7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Εκπαίδευση ενηλίκων - Ενηλικιότητα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6990664" y="3630915"/>
              <a:ext cx="6247226" cy="965480"/>
            </a:xfrm>
            <a:custGeom>
              <a:avLst/>
              <a:gdLst/>
              <a:ahLst/>
              <a:cxnLst/>
              <a:rect l="l" t="t" r="r" b="b"/>
              <a:pathLst>
                <a:path w="6247226" h="965480">
                  <a:moveTo>
                    <a:pt x="0" y="0"/>
                  </a:moveTo>
                  <a:lnTo>
                    <a:pt x="6247226" y="0"/>
                  </a:lnTo>
                  <a:lnTo>
                    <a:pt x="6247226" y="965480"/>
                  </a:lnTo>
                  <a:lnTo>
                    <a:pt x="0" y="965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7688988" y="3772840"/>
              <a:ext cx="5280196" cy="52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1"/>
                </a:lnSpc>
              </a:pPr>
              <a:r>
                <a:rPr lang="en-US" sz="2315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Θεωρίες μάθησης ενηλίκων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136810" y="4869256"/>
              <a:ext cx="6247226" cy="459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</a:pPr>
              <a:r>
                <a:rPr lang="en-US" sz="2047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Μοντέλο της ανδραγωγικής (Knowles)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269842" y="6009820"/>
              <a:ext cx="8195871" cy="459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</a:pPr>
              <a:r>
                <a:rPr lang="en-US" sz="2047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Θεωρία της μετασχηματιστικής μάθησης (Mezirow)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536826" y="5456877"/>
              <a:ext cx="7533627" cy="4703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</a:pPr>
              <a:r>
                <a:rPr lang="en-US" sz="2047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Θεωρία της κοινωνικής χειραφέτησης (Freire)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4097312" y="3579444"/>
              <a:ext cx="6686250" cy="1033330"/>
            </a:xfrm>
            <a:custGeom>
              <a:avLst/>
              <a:gdLst/>
              <a:ahLst/>
              <a:cxnLst/>
              <a:rect l="l" t="t" r="r" b="b"/>
              <a:pathLst>
                <a:path w="6686250" h="1033330">
                  <a:moveTo>
                    <a:pt x="0" y="0"/>
                  </a:moveTo>
                  <a:lnTo>
                    <a:pt x="6686250" y="0"/>
                  </a:lnTo>
                  <a:lnTo>
                    <a:pt x="6686250" y="1033330"/>
                  </a:lnTo>
                  <a:lnTo>
                    <a:pt x="0" y="1033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5104091" y="3755294"/>
              <a:ext cx="4898855" cy="52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1"/>
                </a:lnSpc>
                <a:spcBef>
                  <a:spcPct val="0"/>
                </a:spcBef>
              </a:pPr>
              <a:r>
                <a:rPr lang="en-US" sz="2315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Αρχές μάθησης ενηλίκων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720235" y="4869256"/>
              <a:ext cx="5666564" cy="955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67"/>
                </a:lnSpc>
              </a:pPr>
              <a:r>
                <a:rPr lang="en-US" sz="2047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Βασικές αρχές μάθησης ενηλίκων</a:t>
              </a:r>
            </a:p>
            <a:p>
              <a:pPr algn="ctr">
                <a:lnSpc>
                  <a:spcPts val="2867"/>
                </a:lnSpc>
                <a:spcBef>
                  <a:spcPct val="0"/>
                </a:spcBef>
              </a:pPr>
              <a:r>
                <a:rPr lang="en-US" sz="2047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(Κόκκος, </a:t>
              </a:r>
              <a:r>
                <a:rPr lang="el-GR" sz="2047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2005</a:t>
              </a:r>
              <a:r>
                <a:rPr lang="en-US" sz="2047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236939" y="7473575"/>
            <a:ext cx="13443025" cy="2595310"/>
            <a:chOff x="0" y="-26661"/>
            <a:chExt cx="17924034" cy="3460413"/>
          </a:xfrm>
        </p:grpSpPr>
        <p:sp>
          <p:nvSpPr>
            <p:cNvPr id="20" name="Freeform 20"/>
            <p:cNvSpPr/>
            <p:nvPr/>
          </p:nvSpPr>
          <p:spPr>
            <a:xfrm>
              <a:off x="5687838" y="0"/>
              <a:ext cx="6552123" cy="1318615"/>
            </a:xfrm>
            <a:custGeom>
              <a:avLst/>
              <a:gdLst/>
              <a:ahLst/>
              <a:cxnLst/>
              <a:rect l="l" t="t" r="r" b="b"/>
              <a:pathLst>
                <a:path w="6552123" h="1318615">
                  <a:moveTo>
                    <a:pt x="0" y="0"/>
                  </a:moveTo>
                  <a:lnTo>
                    <a:pt x="6552123" y="0"/>
                  </a:lnTo>
                  <a:lnTo>
                    <a:pt x="6552123" y="1318615"/>
                  </a:lnTo>
                  <a:lnTo>
                    <a:pt x="0" y="1318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5928741" y="-26661"/>
              <a:ext cx="6106147" cy="1187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1"/>
                </a:lnSpc>
              </a:pPr>
              <a:r>
                <a:rPr lang="en-US" sz="2615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Βιογραφίες γυναικών</a:t>
              </a:r>
            </a:p>
            <a:p>
              <a:pPr algn="ctr">
                <a:lnSpc>
                  <a:spcPts val="3661"/>
                </a:lnSpc>
                <a:spcBef>
                  <a:spcPct val="0"/>
                </a:spcBef>
              </a:pPr>
              <a:r>
                <a:rPr lang="en-US" sz="2615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ως γνωστικό αντικείμενο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676808" y="2468272"/>
              <a:ext cx="6247226" cy="965480"/>
            </a:xfrm>
            <a:custGeom>
              <a:avLst/>
              <a:gdLst/>
              <a:ahLst/>
              <a:cxnLst/>
              <a:rect l="l" t="t" r="r" b="b"/>
              <a:pathLst>
                <a:path w="6247226" h="965480">
                  <a:moveTo>
                    <a:pt x="0" y="0"/>
                  </a:moveTo>
                  <a:lnTo>
                    <a:pt x="6247226" y="0"/>
                  </a:lnTo>
                  <a:lnTo>
                    <a:pt x="6247226" y="965480"/>
                  </a:lnTo>
                  <a:lnTo>
                    <a:pt x="0" y="965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2674954" y="2661668"/>
              <a:ext cx="4357661" cy="509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41"/>
                </a:lnSpc>
                <a:spcBef>
                  <a:spcPct val="0"/>
                </a:spcBef>
              </a:pPr>
              <a:r>
                <a:rPr lang="en-US" sz="2315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Βιογραφική προσέγγιση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2426571"/>
              <a:ext cx="6247226" cy="965480"/>
            </a:xfrm>
            <a:custGeom>
              <a:avLst/>
              <a:gdLst/>
              <a:ahLst/>
              <a:cxnLst/>
              <a:rect l="l" t="t" r="r" b="b"/>
              <a:pathLst>
                <a:path w="6247226" h="965480">
                  <a:moveTo>
                    <a:pt x="0" y="0"/>
                  </a:moveTo>
                  <a:lnTo>
                    <a:pt x="6247226" y="0"/>
                  </a:lnTo>
                  <a:lnTo>
                    <a:pt x="6247226" y="965480"/>
                  </a:lnTo>
                  <a:lnTo>
                    <a:pt x="0" y="965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620784" y="2369421"/>
              <a:ext cx="5005658" cy="1064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1"/>
                </a:lnSpc>
                <a:spcBef>
                  <a:spcPct val="0"/>
                </a:spcBef>
              </a:pPr>
              <a:r>
                <a:rPr lang="en-US" sz="2315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Ιστορία των Γυναικών και του Φύλου</a:t>
              </a:r>
            </a:p>
          </p:txBody>
        </p:sp>
        <p:sp>
          <p:nvSpPr>
            <p:cNvPr id="26" name="Freeform 26"/>
            <p:cNvSpPr/>
            <p:nvPr/>
          </p:nvSpPr>
          <p:spPr>
            <a:xfrm rot="5400000">
              <a:off x="7016197" y="1290008"/>
              <a:ext cx="1534652" cy="1795065"/>
            </a:xfrm>
            <a:custGeom>
              <a:avLst/>
              <a:gdLst/>
              <a:ahLst/>
              <a:cxnLst/>
              <a:rect l="l" t="t" r="r" b="b"/>
              <a:pathLst>
                <a:path w="1534652" h="1795065">
                  <a:moveTo>
                    <a:pt x="0" y="0"/>
                  </a:moveTo>
                  <a:lnTo>
                    <a:pt x="1534653" y="0"/>
                  </a:lnTo>
                  <a:lnTo>
                    <a:pt x="1534653" y="1795066"/>
                  </a:lnTo>
                  <a:lnTo>
                    <a:pt x="0" y="1795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52310" r="-7228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5400000">
              <a:off x="9708097" y="1407319"/>
              <a:ext cx="1551016" cy="1653009"/>
            </a:xfrm>
            <a:custGeom>
              <a:avLst/>
              <a:gdLst/>
              <a:ahLst/>
              <a:cxnLst/>
              <a:rect l="l" t="t" r="r" b="b"/>
              <a:pathLst>
                <a:path w="1551016" h="1653009">
                  <a:moveTo>
                    <a:pt x="0" y="0"/>
                  </a:moveTo>
                  <a:lnTo>
                    <a:pt x="1551017" y="0"/>
                  </a:lnTo>
                  <a:lnTo>
                    <a:pt x="1551017" y="1653008"/>
                  </a:lnTo>
                  <a:lnTo>
                    <a:pt x="0" y="16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6097" b="-173993"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4499636" y="7143390"/>
            <a:ext cx="1361453" cy="1637838"/>
          </a:xfrm>
          <a:custGeom>
            <a:avLst/>
            <a:gdLst/>
            <a:ahLst/>
            <a:cxnLst/>
            <a:rect l="l" t="t" r="r" b="b"/>
            <a:pathLst>
              <a:path w="1361453" h="1637838">
                <a:moveTo>
                  <a:pt x="0" y="0"/>
                </a:moveTo>
                <a:lnTo>
                  <a:pt x="1361453" y="0"/>
                </a:lnTo>
                <a:lnTo>
                  <a:pt x="1361453" y="1637838"/>
                </a:lnTo>
                <a:lnTo>
                  <a:pt x="0" y="1637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110947" y="1903662"/>
            <a:ext cx="1582797" cy="1545386"/>
          </a:xfrm>
          <a:custGeom>
            <a:avLst/>
            <a:gdLst/>
            <a:ahLst/>
            <a:cxnLst/>
            <a:rect l="l" t="t" r="r" b="b"/>
            <a:pathLst>
              <a:path w="1582797" h="1545386">
                <a:moveTo>
                  <a:pt x="0" y="0"/>
                </a:moveTo>
                <a:lnTo>
                  <a:pt x="1582797" y="0"/>
                </a:lnTo>
                <a:lnTo>
                  <a:pt x="1582797" y="1545385"/>
                </a:lnTo>
                <a:lnTo>
                  <a:pt x="0" y="15453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037030" y="842566"/>
            <a:ext cx="5509081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Θεωρητικό πλαίσιο 2/2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7810" y="433510"/>
            <a:ext cx="1259679" cy="1209429"/>
          </a:xfrm>
          <a:custGeom>
            <a:avLst/>
            <a:gdLst/>
            <a:ahLst/>
            <a:cxnLst/>
            <a:rect l="l" t="t" r="r" b="b"/>
            <a:pathLst>
              <a:path w="1259679" h="1209429">
                <a:moveTo>
                  <a:pt x="0" y="0"/>
                </a:moveTo>
                <a:lnTo>
                  <a:pt x="1259679" y="0"/>
                </a:lnTo>
                <a:lnTo>
                  <a:pt x="1259679" y="1209430"/>
                </a:lnTo>
                <a:lnTo>
                  <a:pt x="0" y="1209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9169" y="4838700"/>
            <a:ext cx="4334555" cy="1069190"/>
          </a:xfrm>
          <a:custGeom>
            <a:avLst/>
            <a:gdLst/>
            <a:ahLst/>
            <a:cxnLst/>
            <a:rect l="l" t="t" r="r" b="b"/>
            <a:pathLst>
              <a:path w="4334555" h="1069190">
                <a:moveTo>
                  <a:pt x="0" y="0"/>
                </a:moveTo>
                <a:lnTo>
                  <a:pt x="4334555" y="0"/>
                </a:lnTo>
                <a:lnTo>
                  <a:pt x="4334555" y="1069190"/>
                </a:lnTo>
                <a:lnTo>
                  <a:pt x="0" y="106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9169" y="8117877"/>
            <a:ext cx="4334555" cy="1069190"/>
          </a:xfrm>
          <a:custGeom>
            <a:avLst/>
            <a:gdLst/>
            <a:ahLst/>
            <a:cxnLst/>
            <a:rect l="l" t="t" r="r" b="b"/>
            <a:pathLst>
              <a:path w="4334555" h="1069190">
                <a:moveTo>
                  <a:pt x="0" y="0"/>
                </a:moveTo>
                <a:lnTo>
                  <a:pt x="4334556" y="0"/>
                </a:lnTo>
                <a:lnTo>
                  <a:pt x="4334556" y="1069190"/>
                </a:lnTo>
                <a:lnTo>
                  <a:pt x="0" y="106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03705" y="842566"/>
            <a:ext cx="8501361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Παραγόμενο Εκπαιδευτικό υλικό 1/4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8967" y="5023727"/>
            <a:ext cx="1666269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Σκοπός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66145" y="8302905"/>
            <a:ext cx="2762413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Περιεχόμενο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446619" y="4145645"/>
            <a:ext cx="11164981" cy="2521855"/>
            <a:chOff x="0" y="0"/>
            <a:chExt cx="2897924" cy="6641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97924" cy="664192"/>
            </a:xfrm>
            <a:custGeom>
              <a:avLst/>
              <a:gdLst/>
              <a:ahLst/>
              <a:cxnLst/>
              <a:rect l="l" t="t" r="r" b="b"/>
              <a:pathLst>
                <a:path w="2897924" h="664192">
                  <a:moveTo>
                    <a:pt x="35884" y="0"/>
                  </a:moveTo>
                  <a:lnTo>
                    <a:pt x="2862040" y="0"/>
                  </a:lnTo>
                  <a:cubicBezTo>
                    <a:pt x="2871557" y="0"/>
                    <a:pt x="2880684" y="3781"/>
                    <a:pt x="2887414" y="10510"/>
                  </a:cubicBezTo>
                  <a:cubicBezTo>
                    <a:pt x="2894143" y="17240"/>
                    <a:pt x="2897924" y="26367"/>
                    <a:pt x="2897924" y="35884"/>
                  </a:cubicBezTo>
                  <a:lnTo>
                    <a:pt x="2897924" y="628308"/>
                  </a:lnTo>
                  <a:cubicBezTo>
                    <a:pt x="2897924" y="648126"/>
                    <a:pt x="2881858" y="664192"/>
                    <a:pt x="2862040" y="664192"/>
                  </a:cubicBezTo>
                  <a:lnTo>
                    <a:pt x="35884" y="664192"/>
                  </a:lnTo>
                  <a:cubicBezTo>
                    <a:pt x="16066" y="664192"/>
                    <a:pt x="0" y="648126"/>
                    <a:pt x="0" y="628308"/>
                  </a:cubicBezTo>
                  <a:lnTo>
                    <a:pt x="0" y="35884"/>
                  </a:lnTo>
                  <a:cubicBezTo>
                    <a:pt x="0" y="16066"/>
                    <a:pt x="16066" y="0"/>
                    <a:pt x="35884" y="0"/>
                  </a:cubicBezTo>
                  <a:close/>
                </a:path>
              </a:pathLst>
            </a:custGeom>
            <a:solidFill>
              <a:srgbClr val="ED776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897924" cy="721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70469" y="4536216"/>
            <a:ext cx="10623822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Σκοπός του μαθήματος είναι οι εκπαιδευόμενοι να γνωρίσουν τη ζωή, το έργο και τη δράση τριών γυναικών εκπαιδευτικών της περιόδου του Μεσοπολέμου, και συγκεκριμένα της Μυρσίνης Κλεάνθους-Παπαδημητρίου, της Μαρίας Αμαριώτου και της Ρόζας Ιμβριώτη.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534645" y="7086705"/>
            <a:ext cx="11164981" cy="3018647"/>
            <a:chOff x="0" y="0"/>
            <a:chExt cx="2940571" cy="7950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40571" cy="795034"/>
            </a:xfrm>
            <a:custGeom>
              <a:avLst/>
              <a:gdLst/>
              <a:ahLst/>
              <a:cxnLst/>
              <a:rect l="l" t="t" r="r" b="b"/>
              <a:pathLst>
                <a:path w="2940571" h="795034">
                  <a:moveTo>
                    <a:pt x="35364" y="0"/>
                  </a:moveTo>
                  <a:lnTo>
                    <a:pt x="2905207" y="0"/>
                  </a:lnTo>
                  <a:cubicBezTo>
                    <a:pt x="2924738" y="0"/>
                    <a:pt x="2940571" y="15833"/>
                    <a:pt x="2940571" y="35364"/>
                  </a:cubicBezTo>
                  <a:lnTo>
                    <a:pt x="2940571" y="759670"/>
                  </a:lnTo>
                  <a:cubicBezTo>
                    <a:pt x="2940571" y="779201"/>
                    <a:pt x="2924738" y="795034"/>
                    <a:pt x="2905207" y="795034"/>
                  </a:cubicBezTo>
                  <a:lnTo>
                    <a:pt x="35364" y="795034"/>
                  </a:lnTo>
                  <a:cubicBezTo>
                    <a:pt x="15833" y="795034"/>
                    <a:pt x="0" y="779201"/>
                    <a:pt x="0" y="759670"/>
                  </a:cubicBezTo>
                  <a:lnTo>
                    <a:pt x="0" y="35364"/>
                  </a:lnTo>
                  <a:cubicBezTo>
                    <a:pt x="0" y="15833"/>
                    <a:pt x="15833" y="0"/>
                    <a:pt x="35364" y="0"/>
                  </a:cubicBezTo>
                  <a:close/>
                </a:path>
              </a:pathLst>
            </a:custGeom>
            <a:solidFill>
              <a:srgbClr val="ED776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940571" cy="852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735955" y="7228873"/>
            <a:ext cx="10963671" cy="2734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Εισαγωγή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Εισαγωγική Ενότητα: Αποσαφήνιση βασικών εννοιών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1η Διδακτική Ενότητα: Μυρσίνη Κλεάνθους-Παπαδημητρίου (1887-1981)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2η Διδακτική Ενότητα: Μαρία Αμαριώτου (1897-1997)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3η Διδακτική Ενότητα: Ρόζα Ιμβριώτη (1898-1977)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Τελικό quiz</a:t>
            </a: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297B37A-D6F3-DF66-2F4D-C3DBE798CD1B}"/>
              </a:ext>
            </a:extLst>
          </p:cNvPr>
          <p:cNvSpPr/>
          <p:nvPr/>
        </p:nvSpPr>
        <p:spPr>
          <a:xfrm>
            <a:off x="664722" y="2371831"/>
            <a:ext cx="4334555" cy="1069190"/>
          </a:xfrm>
          <a:custGeom>
            <a:avLst/>
            <a:gdLst/>
            <a:ahLst/>
            <a:cxnLst/>
            <a:rect l="l" t="t" r="r" b="b"/>
            <a:pathLst>
              <a:path w="4334555" h="1069190">
                <a:moveTo>
                  <a:pt x="0" y="0"/>
                </a:moveTo>
                <a:lnTo>
                  <a:pt x="4334555" y="0"/>
                </a:lnTo>
                <a:lnTo>
                  <a:pt x="4334555" y="1069190"/>
                </a:lnTo>
                <a:lnTo>
                  <a:pt x="0" y="106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4C370CE2-72F5-511D-7745-35C01E91D5D7}"/>
              </a:ext>
            </a:extLst>
          </p:cNvPr>
          <p:cNvSpPr txBox="1"/>
          <p:nvPr/>
        </p:nvSpPr>
        <p:spPr>
          <a:xfrm>
            <a:off x="1385298" y="2573517"/>
            <a:ext cx="3071028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l-GR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Συγγραφή Ε.Υ.</a:t>
            </a:r>
            <a:endParaRPr lang="en-US" sz="3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2D9B3839-419D-95DA-0AE5-1F3307CED288}"/>
              </a:ext>
            </a:extLst>
          </p:cNvPr>
          <p:cNvGrpSpPr/>
          <p:nvPr/>
        </p:nvGrpSpPr>
        <p:grpSpPr>
          <a:xfrm>
            <a:off x="5496149" y="2127678"/>
            <a:ext cx="11003056" cy="1622500"/>
            <a:chOff x="0" y="0"/>
            <a:chExt cx="2897924" cy="664192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3FEEC9E-75DB-CDCD-A889-EA2AEF0292FD}"/>
                </a:ext>
              </a:extLst>
            </p:cNvPr>
            <p:cNvSpPr/>
            <p:nvPr/>
          </p:nvSpPr>
          <p:spPr>
            <a:xfrm>
              <a:off x="0" y="0"/>
              <a:ext cx="2897924" cy="664192"/>
            </a:xfrm>
            <a:custGeom>
              <a:avLst/>
              <a:gdLst/>
              <a:ahLst/>
              <a:cxnLst/>
              <a:rect l="l" t="t" r="r" b="b"/>
              <a:pathLst>
                <a:path w="2897924" h="664192">
                  <a:moveTo>
                    <a:pt x="35884" y="0"/>
                  </a:moveTo>
                  <a:lnTo>
                    <a:pt x="2862040" y="0"/>
                  </a:lnTo>
                  <a:cubicBezTo>
                    <a:pt x="2871557" y="0"/>
                    <a:pt x="2880684" y="3781"/>
                    <a:pt x="2887414" y="10510"/>
                  </a:cubicBezTo>
                  <a:cubicBezTo>
                    <a:pt x="2894143" y="17240"/>
                    <a:pt x="2897924" y="26367"/>
                    <a:pt x="2897924" y="35884"/>
                  </a:cubicBezTo>
                  <a:lnTo>
                    <a:pt x="2897924" y="628308"/>
                  </a:lnTo>
                  <a:cubicBezTo>
                    <a:pt x="2897924" y="648126"/>
                    <a:pt x="2881858" y="664192"/>
                    <a:pt x="2862040" y="664192"/>
                  </a:cubicBezTo>
                  <a:lnTo>
                    <a:pt x="35884" y="664192"/>
                  </a:lnTo>
                  <a:cubicBezTo>
                    <a:pt x="16066" y="664192"/>
                    <a:pt x="0" y="648126"/>
                    <a:pt x="0" y="628308"/>
                  </a:cubicBezTo>
                  <a:lnTo>
                    <a:pt x="0" y="35884"/>
                  </a:lnTo>
                  <a:cubicBezTo>
                    <a:pt x="0" y="16066"/>
                    <a:pt x="16066" y="0"/>
                    <a:pt x="35884" y="0"/>
                  </a:cubicBezTo>
                  <a:close/>
                </a:path>
              </a:pathLst>
            </a:custGeom>
            <a:solidFill>
              <a:srgbClr val="ED7769"/>
            </a:solidFill>
          </p:spPr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8F29D2D2-2C58-6E0F-D822-1232FB019C3A}"/>
                </a:ext>
              </a:extLst>
            </p:cNvPr>
            <p:cNvSpPr txBox="1"/>
            <p:nvPr/>
          </p:nvSpPr>
          <p:spPr>
            <a:xfrm>
              <a:off x="0" y="-57150"/>
              <a:ext cx="2897924" cy="721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8C2B1373-4647-128E-F621-ADE846F78426}"/>
              </a:ext>
            </a:extLst>
          </p:cNvPr>
          <p:cNvSpPr txBox="1"/>
          <p:nvPr/>
        </p:nvSpPr>
        <p:spPr>
          <a:xfrm>
            <a:off x="5735955" y="2396464"/>
            <a:ext cx="10623822" cy="89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l-GR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Για τη συγγραφή του Ε.Υ. προηγήθηκε ιστορική έρευνα σε πρωτογενείς και δευτερογενείς πηγές, καθώς και σε αρχειακό υλικό.</a:t>
            </a:r>
            <a:endParaRPr lang="en-US" sz="2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7810" y="433510"/>
            <a:ext cx="1259679" cy="1209429"/>
          </a:xfrm>
          <a:custGeom>
            <a:avLst/>
            <a:gdLst/>
            <a:ahLst/>
            <a:cxnLst/>
            <a:rect l="l" t="t" r="r" b="b"/>
            <a:pathLst>
              <a:path w="1259679" h="1209429">
                <a:moveTo>
                  <a:pt x="0" y="0"/>
                </a:moveTo>
                <a:lnTo>
                  <a:pt x="1259679" y="0"/>
                </a:lnTo>
                <a:lnTo>
                  <a:pt x="1259679" y="1209430"/>
                </a:lnTo>
                <a:lnTo>
                  <a:pt x="0" y="1209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661661" y="2077038"/>
            <a:ext cx="4964678" cy="1224621"/>
            <a:chOff x="0" y="0"/>
            <a:chExt cx="6619571" cy="16328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19571" cy="1632827"/>
            </a:xfrm>
            <a:custGeom>
              <a:avLst/>
              <a:gdLst/>
              <a:ahLst/>
              <a:cxnLst/>
              <a:rect l="l" t="t" r="r" b="b"/>
              <a:pathLst>
                <a:path w="6619571" h="1632827">
                  <a:moveTo>
                    <a:pt x="0" y="0"/>
                  </a:moveTo>
                  <a:lnTo>
                    <a:pt x="6619571" y="0"/>
                  </a:lnTo>
                  <a:lnTo>
                    <a:pt x="6619571" y="1632827"/>
                  </a:lnTo>
                  <a:lnTo>
                    <a:pt x="0" y="1632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993367" y="398916"/>
              <a:ext cx="4958019" cy="805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Αρχές ανάπτυξης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87785" y="5316283"/>
            <a:ext cx="17647635" cy="2948855"/>
            <a:chOff x="0" y="0"/>
            <a:chExt cx="23530181" cy="39318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024542" cy="1061803"/>
              <a:chOff x="0" y="0"/>
              <a:chExt cx="1387564" cy="2097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87564" cy="209739"/>
              </a:xfrm>
              <a:custGeom>
                <a:avLst/>
                <a:gdLst/>
                <a:ahLst/>
                <a:cxnLst/>
                <a:rect l="l" t="t" r="r" b="b"/>
                <a:pathLst>
                  <a:path w="1387564" h="209739">
                    <a:moveTo>
                      <a:pt x="74944" y="0"/>
                    </a:moveTo>
                    <a:lnTo>
                      <a:pt x="1312619" y="0"/>
                    </a:lnTo>
                    <a:cubicBezTo>
                      <a:pt x="1354010" y="0"/>
                      <a:pt x="1387564" y="33554"/>
                      <a:pt x="1387564" y="74944"/>
                    </a:cubicBezTo>
                    <a:lnTo>
                      <a:pt x="1387564" y="134794"/>
                    </a:lnTo>
                    <a:cubicBezTo>
                      <a:pt x="1387564" y="154671"/>
                      <a:pt x="1379668" y="173733"/>
                      <a:pt x="1365613" y="187788"/>
                    </a:cubicBezTo>
                    <a:cubicBezTo>
                      <a:pt x="1351558" y="201843"/>
                      <a:pt x="1332496" y="209739"/>
                      <a:pt x="1312619" y="209739"/>
                    </a:cubicBezTo>
                    <a:lnTo>
                      <a:pt x="74944" y="209739"/>
                    </a:lnTo>
                    <a:cubicBezTo>
                      <a:pt x="55068" y="209739"/>
                      <a:pt x="36006" y="201843"/>
                      <a:pt x="21951" y="187788"/>
                    </a:cubicBezTo>
                    <a:cubicBezTo>
                      <a:pt x="7896" y="173733"/>
                      <a:pt x="0" y="154671"/>
                      <a:pt x="0" y="134794"/>
                    </a:cubicBezTo>
                    <a:lnTo>
                      <a:pt x="0" y="74944"/>
                    </a:lnTo>
                    <a:cubicBezTo>
                      <a:pt x="0" y="55068"/>
                      <a:pt x="7896" y="36006"/>
                      <a:pt x="21951" y="21951"/>
                    </a:cubicBezTo>
                    <a:cubicBezTo>
                      <a:pt x="36006" y="7896"/>
                      <a:pt x="55068" y="0"/>
                      <a:pt x="74944" y="0"/>
                    </a:cubicBezTo>
                    <a:close/>
                  </a:path>
                </a:pathLst>
              </a:custGeom>
              <a:solidFill>
                <a:srgbClr val="ED7769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1387564" cy="2668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85266" y="251187"/>
              <a:ext cx="6639276" cy="512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  <a:spcBef>
                  <a:spcPct val="0"/>
                </a:spcBef>
              </a:pPr>
              <a:r>
                <a:rPr lang="en-US" sz="23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Αρχές σχεδιασμού Ε.Υ. για ΕξΑΕ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6960584" y="0"/>
              <a:ext cx="6366158" cy="962285"/>
              <a:chOff x="0" y="0"/>
              <a:chExt cx="1387564" cy="20973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87564" cy="209739"/>
              </a:xfrm>
              <a:custGeom>
                <a:avLst/>
                <a:gdLst/>
                <a:ahLst/>
                <a:cxnLst/>
                <a:rect l="l" t="t" r="r" b="b"/>
                <a:pathLst>
                  <a:path w="1387564" h="209739">
                    <a:moveTo>
                      <a:pt x="82695" y="0"/>
                    </a:moveTo>
                    <a:lnTo>
                      <a:pt x="1304869" y="0"/>
                    </a:lnTo>
                    <a:cubicBezTo>
                      <a:pt x="1350540" y="0"/>
                      <a:pt x="1387564" y="37024"/>
                      <a:pt x="1387564" y="82695"/>
                    </a:cubicBezTo>
                    <a:lnTo>
                      <a:pt x="1387564" y="127044"/>
                    </a:lnTo>
                    <a:cubicBezTo>
                      <a:pt x="1387564" y="148976"/>
                      <a:pt x="1378851" y="170010"/>
                      <a:pt x="1363343" y="185518"/>
                    </a:cubicBezTo>
                    <a:cubicBezTo>
                      <a:pt x="1347835" y="201026"/>
                      <a:pt x="1326801" y="209739"/>
                      <a:pt x="1304869" y="209739"/>
                    </a:cubicBezTo>
                    <a:lnTo>
                      <a:pt x="82695" y="209739"/>
                    </a:lnTo>
                    <a:cubicBezTo>
                      <a:pt x="37024" y="209739"/>
                      <a:pt x="0" y="172715"/>
                      <a:pt x="0" y="127044"/>
                    </a:cubicBezTo>
                    <a:lnTo>
                      <a:pt x="0" y="82695"/>
                    </a:lnTo>
                    <a:cubicBezTo>
                      <a:pt x="0" y="37024"/>
                      <a:pt x="37024" y="0"/>
                      <a:pt x="82695" y="0"/>
                    </a:cubicBezTo>
                    <a:close/>
                  </a:path>
                </a:pathLst>
              </a:custGeom>
              <a:solidFill>
                <a:srgbClr val="ED776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387564" cy="266889"/>
              </a:xfrm>
              <a:prstGeom prst="rect">
                <a:avLst/>
              </a:prstGeom>
            </p:spPr>
            <p:txBody>
              <a:bodyPr lIns="46039" tIns="46039" rIns="46039" bIns="46039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7978556" y="196239"/>
              <a:ext cx="4610584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  <a:r>
                <a:rPr lang="en-US" sz="23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Αρχές μάθησης ενηλίκων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7483649" y="1307220"/>
              <a:ext cx="8961921" cy="2624587"/>
              <a:chOff x="0" y="0"/>
              <a:chExt cx="2186985" cy="6404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86986" cy="640480"/>
              </a:xfrm>
              <a:custGeom>
                <a:avLst/>
                <a:gdLst/>
                <a:ahLst/>
                <a:cxnLst/>
                <a:rect l="l" t="t" r="r" b="b"/>
                <a:pathLst>
                  <a:path w="2186986" h="640480">
                    <a:moveTo>
                      <a:pt x="58743" y="0"/>
                    </a:moveTo>
                    <a:lnTo>
                      <a:pt x="2128242" y="0"/>
                    </a:lnTo>
                    <a:cubicBezTo>
                      <a:pt x="2160685" y="0"/>
                      <a:pt x="2186986" y="26300"/>
                      <a:pt x="2186986" y="58743"/>
                    </a:cubicBezTo>
                    <a:lnTo>
                      <a:pt x="2186986" y="581737"/>
                    </a:lnTo>
                    <a:cubicBezTo>
                      <a:pt x="2186986" y="597317"/>
                      <a:pt x="2180797" y="612258"/>
                      <a:pt x="2169780" y="623275"/>
                    </a:cubicBezTo>
                    <a:cubicBezTo>
                      <a:pt x="2158764" y="634291"/>
                      <a:pt x="2143822" y="640480"/>
                      <a:pt x="2128242" y="640480"/>
                    </a:cubicBezTo>
                    <a:lnTo>
                      <a:pt x="58743" y="640480"/>
                    </a:lnTo>
                    <a:cubicBezTo>
                      <a:pt x="43163" y="640480"/>
                      <a:pt x="28222" y="634291"/>
                      <a:pt x="17205" y="623275"/>
                    </a:cubicBezTo>
                    <a:cubicBezTo>
                      <a:pt x="6189" y="612258"/>
                      <a:pt x="0" y="597317"/>
                      <a:pt x="0" y="581737"/>
                    </a:cubicBezTo>
                    <a:lnTo>
                      <a:pt x="0" y="58743"/>
                    </a:lnTo>
                    <a:cubicBezTo>
                      <a:pt x="0" y="43163"/>
                      <a:pt x="6189" y="28222"/>
                      <a:pt x="17205" y="17205"/>
                    </a:cubicBezTo>
                    <a:cubicBezTo>
                      <a:pt x="28222" y="6189"/>
                      <a:pt x="43163" y="0"/>
                      <a:pt x="58743" y="0"/>
                    </a:cubicBezTo>
                    <a:close/>
                  </a:path>
                </a:pathLst>
              </a:custGeom>
              <a:solidFill>
                <a:srgbClr val="F0E5A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186985" cy="697630"/>
              </a:xfrm>
              <a:prstGeom prst="rect">
                <a:avLst/>
              </a:prstGeom>
            </p:spPr>
            <p:txBody>
              <a:bodyPr lIns="41120" tIns="41120" rIns="41120" bIns="4112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6601" y="1307220"/>
              <a:ext cx="6947942" cy="2624587"/>
              <a:chOff x="0" y="0"/>
              <a:chExt cx="1750273" cy="66116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50273" cy="661166"/>
              </a:xfrm>
              <a:custGeom>
                <a:avLst/>
                <a:gdLst/>
                <a:ahLst/>
                <a:cxnLst/>
                <a:rect l="l" t="t" r="r" b="b"/>
                <a:pathLst>
                  <a:path w="1750273" h="661166">
                    <a:moveTo>
                      <a:pt x="75771" y="0"/>
                    </a:moveTo>
                    <a:lnTo>
                      <a:pt x="1674502" y="0"/>
                    </a:lnTo>
                    <a:cubicBezTo>
                      <a:pt x="1716349" y="0"/>
                      <a:pt x="1750273" y="33924"/>
                      <a:pt x="1750273" y="75771"/>
                    </a:cubicBezTo>
                    <a:lnTo>
                      <a:pt x="1750273" y="585395"/>
                    </a:lnTo>
                    <a:cubicBezTo>
                      <a:pt x="1750273" y="627242"/>
                      <a:pt x="1716349" y="661166"/>
                      <a:pt x="1674502" y="661166"/>
                    </a:cubicBezTo>
                    <a:lnTo>
                      <a:pt x="75771" y="661166"/>
                    </a:lnTo>
                    <a:cubicBezTo>
                      <a:pt x="33924" y="661166"/>
                      <a:pt x="0" y="627242"/>
                      <a:pt x="0" y="585395"/>
                    </a:cubicBezTo>
                    <a:lnTo>
                      <a:pt x="0" y="75771"/>
                    </a:lnTo>
                    <a:cubicBezTo>
                      <a:pt x="0" y="33924"/>
                      <a:pt x="33924" y="0"/>
                      <a:pt x="75771" y="0"/>
                    </a:cubicBezTo>
                    <a:close/>
                  </a:path>
                </a:pathLst>
              </a:custGeom>
              <a:solidFill>
                <a:srgbClr val="F0E5A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1750273" cy="718316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94400" y="2520873"/>
              <a:ext cx="6141956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Τυπολογία West - Λιοναράκης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654" y="1770258"/>
              <a:ext cx="6665448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Αρχές Πολυμεσικής Μάθησης Mayer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8712624" y="48162"/>
              <a:ext cx="6558860" cy="1013642"/>
            </a:xfrm>
            <a:custGeom>
              <a:avLst/>
              <a:gdLst/>
              <a:ahLst/>
              <a:cxnLst/>
              <a:rect l="l" t="t" r="r" b="b"/>
              <a:pathLst>
                <a:path w="6558860" h="1013642">
                  <a:moveTo>
                    <a:pt x="0" y="0"/>
                  </a:moveTo>
                  <a:lnTo>
                    <a:pt x="6558860" y="0"/>
                  </a:lnTo>
                  <a:lnTo>
                    <a:pt x="6558860" y="1013641"/>
                  </a:lnTo>
                  <a:lnTo>
                    <a:pt x="0" y="1013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9578457" y="228187"/>
              <a:ext cx="5280196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Θεωρίες μάθησης ενηλίκων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495575" y="1778509"/>
              <a:ext cx="67051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Μοντέλο της ανδραγωγικής (Knowles)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538538" y="2919073"/>
              <a:ext cx="8961921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Θεωρία της μετασχηματιστικής μάθησης (Mezirow)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833257" y="2366130"/>
              <a:ext cx="8059505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Θεωρία της κοινωνικής χειραφέτησης (Freire)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6960584" y="1307220"/>
              <a:ext cx="6569597" cy="2624587"/>
              <a:chOff x="0" y="0"/>
              <a:chExt cx="1654963" cy="66116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654963" cy="661166"/>
              </a:xfrm>
              <a:custGeom>
                <a:avLst/>
                <a:gdLst/>
                <a:ahLst/>
                <a:cxnLst/>
                <a:rect l="l" t="t" r="r" b="b"/>
                <a:pathLst>
                  <a:path w="1654963" h="661166">
                    <a:moveTo>
                      <a:pt x="80134" y="0"/>
                    </a:moveTo>
                    <a:lnTo>
                      <a:pt x="1574829" y="0"/>
                    </a:lnTo>
                    <a:cubicBezTo>
                      <a:pt x="1596082" y="0"/>
                      <a:pt x="1616464" y="8443"/>
                      <a:pt x="1631492" y="23471"/>
                    </a:cubicBezTo>
                    <a:cubicBezTo>
                      <a:pt x="1646520" y="38499"/>
                      <a:pt x="1654963" y="58881"/>
                      <a:pt x="1654963" y="80134"/>
                    </a:cubicBezTo>
                    <a:lnTo>
                      <a:pt x="1654963" y="581032"/>
                    </a:lnTo>
                    <a:cubicBezTo>
                      <a:pt x="1654963" y="625289"/>
                      <a:pt x="1619086" y="661166"/>
                      <a:pt x="1574829" y="661166"/>
                    </a:cubicBezTo>
                    <a:lnTo>
                      <a:pt x="80134" y="661166"/>
                    </a:lnTo>
                    <a:cubicBezTo>
                      <a:pt x="58881" y="661166"/>
                      <a:pt x="38499" y="652723"/>
                      <a:pt x="23471" y="637695"/>
                    </a:cubicBezTo>
                    <a:cubicBezTo>
                      <a:pt x="8443" y="622667"/>
                      <a:pt x="0" y="602285"/>
                      <a:pt x="0" y="581032"/>
                    </a:cubicBezTo>
                    <a:lnTo>
                      <a:pt x="0" y="80134"/>
                    </a:lnTo>
                    <a:cubicBezTo>
                      <a:pt x="0" y="35877"/>
                      <a:pt x="35877" y="0"/>
                      <a:pt x="80134" y="0"/>
                    </a:cubicBezTo>
                    <a:close/>
                  </a:path>
                </a:pathLst>
              </a:custGeom>
              <a:solidFill>
                <a:srgbClr val="F0E5A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57150"/>
                <a:ext cx="1654963" cy="718316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7339437" y="2037426"/>
              <a:ext cx="5811891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Βασικές αρχές μάθησης ενηλίκων</a:t>
              </a:r>
            </a:p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(Κόκκος, </a:t>
              </a:r>
              <a:r>
                <a:rPr lang="el-GR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2005</a:t>
              </a:r>
              <a:r>
                <a:rPr lang="en-US" sz="219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5400000">
            <a:off x="8222413" y="1686767"/>
            <a:ext cx="1843175" cy="5072958"/>
          </a:xfrm>
          <a:custGeom>
            <a:avLst/>
            <a:gdLst/>
            <a:ahLst/>
            <a:cxnLst/>
            <a:rect l="l" t="t" r="r" b="b"/>
            <a:pathLst>
              <a:path w="1843175" h="5072958">
                <a:moveTo>
                  <a:pt x="0" y="0"/>
                </a:moveTo>
                <a:lnTo>
                  <a:pt x="1843174" y="0"/>
                </a:lnTo>
                <a:lnTo>
                  <a:pt x="1843174" y="5072958"/>
                </a:lnTo>
                <a:lnTo>
                  <a:pt x="0" y="50729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2103705" y="842566"/>
            <a:ext cx="8529164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Παραγόμενο Εκπαιδευτικό υλικό 2/4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7810" y="433510"/>
            <a:ext cx="1259679" cy="1209429"/>
          </a:xfrm>
          <a:custGeom>
            <a:avLst/>
            <a:gdLst/>
            <a:ahLst/>
            <a:cxnLst/>
            <a:rect l="l" t="t" r="r" b="b"/>
            <a:pathLst>
              <a:path w="1259679" h="1209429">
                <a:moveTo>
                  <a:pt x="0" y="0"/>
                </a:moveTo>
                <a:lnTo>
                  <a:pt x="1259679" y="0"/>
                </a:lnTo>
                <a:lnTo>
                  <a:pt x="1259679" y="1209430"/>
                </a:lnTo>
                <a:lnTo>
                  <a:pt x="0" y="1209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03705" y="842566"/>
            <a:ext cx="8584771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Παραγόμενο Εκπαιδευτικό υλικό 3/4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071224" y="2804935"/>
            <a:ext cx="11863975" cy="6453365"/>
            <a:chOff x="0" y="0"/>
            <a:chExt cx="15468741" cy="86044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68741" cy="8604487"/>
            </a:xfrm>
            <a:custGeom>
              <a:avLst/>
              <a:gdLst/>
              <a:ahLst/>
              <a:cxnLst/>
              <a:rect l="l" t="t" r="r" b="b"/>
              <a:pathLst>
                <a:path w="15468741" h="8604487">
                  <a:moveTo>
                    <a:pt x="0" y="0"/>
                  </a:moveTo>
                  <a:lnTo>
                    <a:pt x="15468741" y="0"/>
                  </a:lnTo>
                  <a:lnTo>
                    <a:pt x="15468741" y="8604487"/>
                  </a:lnTo>
                  <a:lnTo>
                    <a:pt x="0" y="8604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6172720" y="3758690"/>
              <a:ext cx="3123300" cy="1045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1"/>
                </a:lnSpc>
                <a:spcBef>
                  <a:spcPct val="0"/>
                </a:spcBef>
              </a:pPr>
              <a:r>
                <a:rPr lang="en-US" sz="227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Εργαλεία και εφαρμογές ΤΠΕ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19850" y="224050"/>
              <a:ext cx="759089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H5P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73271" y="342518"/>
              <a:ext cx="1465064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Chamilo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80140" y="1696686"/>
              <a:ext cx="1225498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Doodly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64597" y="1696686"/>
              <a:ext cx="1130611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Padlet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09382" y="3169533"/>
              <a:ext cx="2410468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Google forms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267106" y="3340187"/>
              <a:ext cx="1105438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Canva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51131" y="4747513"/>
              <a:ext cx="1544736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Audacity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345441" y="4779199"/>
              <a:ext cx="3123300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Wordwall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58485" y="6263198"/>
              <a:ext cx="1668807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Unscreen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348662" y="6186905"/>
              <a:ext cx="1669775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iLoveIMG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511232" y="7778884"/>
              <a:ext cx="1691076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Plotagon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650047" y="7778884"/>
              <a:ext cx="1390788" cy="53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3"/>
                </a:lnSpc>
                <a:spcBef>
                  <a:spcPct val="0"/>
                </a:spcBef>
              </a:pPr>
              <a:r>
                <a:rPr lang="en-US" sz="2352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Pixabay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7810" y="433510"/>
            <a:ext cx="1259679" cy="1209429"/>
          </a:xfrm>
          <a:custGeom>
            <a:avLst/>
            <a:gdLst/>
            <a:ahLst/>
            <a:cxnLst/>
            <a:rect l="l" t="t" r="r" b="b"/>
            <a:pathLst>
              <a:path w="1259679" h="1209429">
                <a:moveTo>
                  <a:pt x="0" y="0"/>
                </a:moveTo>
                <a:lnTo>
                  <a:pt x="1259679" y="0"/>
                </a:lnTo>
                <a:lnTo>
                  <a:pt x="1259679" y="1209430"/>
                </a:lnTo>
                <a:lnTo>
                  <a:pt x="0" y="1209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101799" y="2744928"/>
            <a:ext cx="5268407" cy="845883"/>
            <a:chOff x="0" y="0"/>
            <a:chExt cx="1387564" cy="2227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7564" cy="222784"/>
            </a:xfrm>
            <a:custGeom>
              <a:avLst/>
              <a:gdLst/>
              <a:ahLst/>
              <a:cxnLst/>
              <a:rect l="l" t="t" r="r" b="b"/>
              <a:pathLst>
                <a:path w="1387564" h="222784">
                  <a:moveTo>
                    <a:pt x="74944" y="0"/>
                  </a:moveTo>
                  <a:lnTo>
                    <a:pt x="1312619" y="0"/>
                  </a:lnTo>
                  <a:cubicBezTo>
                    <a:pt x="1354010" y="0"/>
                    <a:pt x="1387564" y="33554"/>
                    <a:pt x="1387564" y="74944"/>
                  </a:cubicBezTo>
                  <a:lnTo>
                    <a:pt x="1387564" y="147839"/>
                  </a:lnTo>
                  <a:cubicBezTo>
                    <a:pt x="1387564" y="167716"/>
                    <a:pt x="1379668" y="186778"/>
                    <a:pt x="1365613" y="200833"/>
                  </a:cubicBezTo>
                  <a:cubicBezTo>
                    <a:pt x="1351558" y="214888"/>
                    <a:pt x="1332496" y="222784"/>
                    <a:pt x="1312619" y="222784"/>
                  </a:cubicBezTo>
                  <a:lnTo>
                    <a:pt x="74944" y="222784"/>
                  </a:lnTo>
                  <a:cubicBezTo>
                    <a:pt x="55068" y="222784"/>
                    <a:pt x="36006" y="214888"/>
                    <a:pt x="21951" y="200833"/>
                  </a:cubicBezTo>
                  <a:cubicBezTo>
                    <a:pt x="7896" y="186778"/>
                    <a:pt x="0" y="167716"/>
                    <a:pt x="0" y="147839"/>
                  </a:cubicBezTo>
                  <a:lnTo>
                    <a:pt x="0" y="74944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4" y="0"/>
                  </a:cubicBezTo>
                  <a:close/>
                </a:path>
              </a:pathLst>
            </a:custGeom>
            <a:solidFill>
              <a:srgbClr val="ED776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387564" cy="279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7" name="Freeform 7">
            <a:hlinkClick r:id="rId5" tooltip="http://chamilo.datacenter.uoc.gr/metchamilo/courses/BIOGRAFIESGYNAIKWNEKPAIDEYTIKWNTOYME/index.php?id_session=0"/>
          </p:cNvPr>
          <p:cNvSpPr/>
          <p:nvPr/>
        </p:nvSpPr>
        <p:spPr>
          <a:xfrm>
            <a:off x="1317650" y="4234925"/>
            <a:ext cx="15515810" cy="4557769"/>
          </a:xfrm>
          <a:custGeom>
            <a:avLst/>
            <a:gdLst/>
            <a:ahLst/>
            <a:cxnLst/>
            <a:rect l="l" t="t" r="r" b="b"/>
            <a:pathLst>
              <a:path w="15515810" h="4557769">
                <a:moveTo>
                  <a:pt x="0" y="0"/>
                </a:moveTo>
                <a:lnTo>
                  <a:pt x="15515810" y="0"/>
                </a:lnTo>
                <a:lnTo>
                  <a:pt x="15515810" y="4557770"/>
                </a:lnTo>
                <a:lnTo>
                  <a:pt x="0" y="45577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03705" y="842566"/>
            <a:ext cx="8467048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Παραγόμενο Εκπαιδευτικό υλικό 4/4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01251" y="2851321"/>
            <a:ext cx="3669502" cy="55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Περιήγηση στο Ε.Υ.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47489" y="9383245"/>
            <a:ext cx="14007870" cy="332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1"/>
              </a:lnSpc>
            </a:pPr>
            <a:r>
              <a:rPr lang="en-US" sz="1829" u="sng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5" tooltip="http://chamilo.datacenter.uoc.gr/metchamilo/courses/BIOGRAFIESGYNAIKWNEKPAIDEYTIKWNTOYME/index.php?id_session=0"/>
              </a:rPr>
              <a:t>http://chamilo.datacenter.uoc.gr/metchamilo/courses/BIOGRAFIESGYNAIKWNEKPAIDEYTIKWNTOYME/index.php?id_session=0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9430" y="2092927"/>
            <a:ext cx="4033348" cy="1871226"/>
            <a:chOff x="0" y="0"/>
            <a:chExt cx="5130788" cy="2301502"/>
          </a:xfrm>
        </p:grpSpPr>
        <p:sp>
          <p:nvSpPr>
            <p:cNvPr id="4" name="Freeform 4"/>
            <p:cNvSpPr/>
            <p:nvPr/>
          </p:nvSpPr>
          <p:spPr>
            <a:xfrm>
              <a:off x="206250" y="0"/>
              <a:ext cx="4718287" cy="1651400"/>
            </a:xfrm>
            <a:custGeom>
              <a:avLst/>
              <a:gdLst/>
              <a:ahLst/>
              <a:cxnLst/>
              <a:rect l="l" t="t" r="r" b="b"/>
              <a:pathLst>
                <a:path w="4718287" h="1651400">
                  <a:moveTo>
                    <a:pt x="0" y="0"/>
                  </a:moveTo>
                  <a:lnTo>
                    <a:pt x="4718287" y="0"/>
                  </a:lnTo>
                  <a:lnTo>
                    <a:pt x="4718287" y="1651400"/>
                  </a:lnTo>
                  <a:lnTo>
                    <a:pt x="0" y="165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1778993"/>
              <a:ext cx="5130788" cy="52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7"/>
                </a:lnSpc>
                <a:spcBef>
                  <a:spcPct val="0"/>
                </a:spcBef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Αποτίμηση Ε.Υ. από ειδικούς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6250" y="303191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Είδος έρευνας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69260" y="2186864"/>
            <a:ext cx="5358290" cy="1786260"/>
            <a:chOff x="0" y="0"/>
            <a:chExt cx="7144386" cy="2381680"/>
          </a:xfrm>
        </p:grpSpPr>
        <p:sp>
          <p:nvSpPr>
            <p:cNvPr id="8" name="TextBox 8"/>
            <p:cNvSpPr txBox="1"/>
            <p:nvPr/>
          </p:nvSpPr>
          <p:spPr>
            <a:xfrm>
              <a:off x="0" y="1859171"/>
              <a:ext cx="7144386" cy="52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7"/>
                </a:lnSpc>
                <a:spcBef>
                  <a:spcPct val="0"/>
                </a:spcBef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16 Σεπτεμβρίου έως 7 Οκτωβρίου 2024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213050" y="0"/>
              <a:ext cx="4718287" cy="1651400"/>
            </a:xfrm>
            <a:custGeom>
              <a:avLst/>
              <a:gdLst/>
              <a:ahLst/>
              <a:cxnLst/>
              <a:rect l="l" t="t" r="r" b="b"/>
              <a:pathLst>
                <a:path w="4718287" h="1651400">
                  <a:moveTo>
                    <a:pt x="0" y="0"/>
                  </a:moveTo>
                  <a:lnTo>
                    <a:pt x="4718287" y="0"/>
                  </a:lnTo>
                  <a:lnTo>
                    <a:pt x="4718287" y="1651400"/>
                  </a:lnTo>
                  <a:lnTo>
                    <a:pt x="0" y="165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213050" y="303191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Χρονική περίοδος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7383" y="4719805"/>
            <a:ext cx="4931358" cy="2260681"/>
            <a:chOff x="0" y="0"/>
            <a:chExt cx="6202914" cy="284545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779020"/>
              <a:ext cx="6202914" cy="1066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Σκόπιμη δειγματοληψία ειδικών - 3 συμμετέχουσες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657252" y="0"/>
              <a:ext cx="4718287" cy="1651400"/>
            </a:xfrm>
            <a:custGeom>
              <a:avLst/>
              <a:gdLst/>
              <a:ahLst/>
              <a:cxnLst/>
              <a:rect l="l" t="t" r="r" b="b"/>
              <a:pathLst>
                <a:path w="4718287" h="1651400">
                  <a:moveTo>
                    <a:pt x="0" y="0"/>
                  </a:moveTo>
                  <a:lnTo>
                    <a:pt x="4718287" y="0"/>
                  </a:lnTo>
                  <a:lnTo>
                    <a:pt x="4718287" y="1651400"/>
                  </a:lnTo>
                  <a:lnTo>
                    <a:pt x="0" y="165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657252" y="294136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Δειγματοληψία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11898" y="7510734"/>
            <a:ext cx="5603156" cy="2390018"/>
            <a:chOff x="0" y="0"/>
            <a:chExt cx="7470874" cy="318669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120255"/>
              <a:ext cx="7470874" cy="1066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Ερωτηματολόγιο με ερωτήσεις κλειστού και ανοιχτού τύπου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00371" y="0"/>
              <a:ext cx="5647469" cy="1976614"/>
            </a:xfrm>
            <a:custGeom>
              <a:avLst/>
              <a:gdLst/>
              <a:ahLst/>
              <a:cxnLst/>
              <a:rect l="l" t="t" r="r" b="b"/>
              <a:pathLst>
                <a:path w="5647469" h="1976614">
                  <a:moveTo>
                    <a:pt x="0" y="0"/>
                  </a:moveTo>
                  <a:lnTo>
                    <a:pt x="5647469" y="0"/>
                  </a:lnTo>
                  <a:lnTo>
                    <a:pt x="5647469" y="1976614"/>
                  </a:lnTo>
                  <a:lnTo>
                    <a:pt x="0" y="1976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237782" y="444396"/>
              <a:ext cx="4995309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Μέσα συλλογής δεδομένων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72491" y="6855650"/>
            <a:ext cx="6103604" cy="3046856"/>
            <a:chOff x="0" y="0"/>
            <a:chExt cx="8138139" cy="406247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899493"/>
              <a:ext cx="8138139" cy="216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47"/>
                </a:lnSpc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Μονάδα ανάλυσης η πλήρης απάντηση ως μια αυτόνομη ενότητα με πλήρες νοηματικό και θεματικό περιεχόμενο - 10 ερευνητικοί άξονες &amp; επιμέρους κατηγορίες ανάλυσης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485337" y="0"/>
              <a:ext cx="5167464" cy="1808613"/>
            </a:xfrm>
            <a:custGeom>
              <a:avLst/>
              <a:gdLst/>
              <a:ahLst/>
              <a:cxnLst/>
              <a:rect l="l" t="t" r="r" b="b"/>
              <a:pathLst>
                <a:path w="5167464" h="1808613">
                  <a:moveTo>
                    <a:pt x="0" y="0"/>
                  </a:moveTo>
                  <a:lnTo>
                    <a:pt x="5167465" y="0"/>
                  </a:lnTo>
                  <a:lnTo>
                    <a:pt x="5167465" y="1808613"/>
                  </a:lnTo>
                  <a:lnTo>
                    <a:pt x="0" y="1808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734868" y="381797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Επεξεργασία δεδομένων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961636" y="4427776"/>
            <a:ext cx="4573538" cy="1819151"/>
            <a:chOff x="0" y="0"/>
            <a:chExt cx="6098051" cy="242553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903026"/>
              <a:ext cx="6098051" cy="52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7"/>
                </a:lnSpc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Ποιοτική ανάλυση περιεχομένου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6436" y="0"/>
              <a:ext cx="4718287" cy="1651400"/>
            </a:xfrm>
            <a:custGeom>
              <a:avLst/>
              <a:gdLst/>
              <a:ahLst/>
              <a:cxnLst/>
              <a:rect l="l" t="t" r="r" b="b"/>
              <a:pathLst>
                <a:path w="4718287" h="1651400">
                  <a:moveTo>
                    <a:pt x="0" y="0"/>
                  </a:moveTo>
                  <a:lnTo>
                    <a:pt x="4718287" y="0"/>
                  </a:lnTo>
                  <a:lnTo>
                    <a:pt x="4718287" y="1651400"/>
                  </a:lnTo>
                  <a:lnTo>
                    <a:pt x="0" y="165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416436" y="324629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Μέθοδος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622305" y="227150"/>
            <a:ext cx="1134250" cy="1383231"/>
          </a:xfrm>
          <a:custGeom>
            <a:avLst/>
            <a:gdLst/>
            <a:ahLst/>
            <a:cxnLst/>
            <a:rect l="l" t="t" r="r" b="b"/>
            <a:pathLst>
              <a:path w="1134250" h="1383231">
                <a:moveTo>
                  <a:pt x="0" y="0"/>
                </a:moveTo>
                <a:lnTo>
                  <a:pt x="1134250" y="0"/>
                </a:lnTo>
                <a:lnTo>
                  <a:pt x="1134250" y="1383231"/>
                </a:lnTo>
                <a:lnTo>
                  <a:pt x="0" y="1383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850168" y="6380394"/>
            <a:ext cx="2187209" cy="2260681"/>
          </a:xfrm>
          <a:custGeom>
            <a:avLst/>
            <a:gdLst/>
            <a:ahLst/>
            <a:cxnLst/>
            <a:rect l="l" t="t" r="r" b="b"/>
            <a:pathLst>
              <a:path w="2187209" h="2260681">
                <a:moveTo>
                  <a:pt x="0" y="0"/>
                </a:moveTo>
                <a:lnTo>
                  <a:pt x="2187209" y="0"/>
                </a:lnTo>
                <a:lnTo>
                  <a:pt x="2187209" y="2260681"/>
                </a:lnTo>
                <a:lnTo>
                  <a:pt x="0" y="2260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037030" y="842566"/>
            <a:ext cx="4925213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Μεθοδολογία 1/4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54390" y="3544005"/>
            <a:ext cx="4033348" cy="1431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5"/>
              </a:lnSpc>
            </a:pPr>
            <a:r>
              <a:rPr lang="en-US" sz="409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Α’ ΦΑΣΗ</a:t>
            </a:r>
          </a:p>
          <a:p>
            <a:pPr algn="ctr">
              <a:lnSpc>
                <a:spcPts val="5735"/>
              </a:lnSpc>
              <a:spcBef>
                <a:spcPct val="0"/>
              </a:spcBef>
            </a:pPr>
            <a:r>
              <a:rPr lang="en-US" sz="409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Έρευνα Ειδικών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45645" y="2657663"/>
            <a:ext cx="8320792" cy="2485837"/>
          </a:xfrm>
          <a:custGeom>
            <a:avLst/>
            <a:gdLst/>
            <a:ahLst/>
            <a:cxnLst/>
            <a:rect l="l" t="t" r="r" b="b"/>
            <a:pathLst>
              <a:path w="8320792" h="2485837">
                <a:moveTo>
                  <a:pt x="0" y="0"/>
                </a:moveTo>
                <a:lnTo>
                  <a:pt x="8320792" y="0"/>
                </a:lnTo>
                <a:lnTo>
                  <a:pt x="8320792" y="2485837"/>
                </a:lnTo>
                <a:lnTo>
                  <a:pt x="0" y="2485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7785" y="5143500"/>
            <a:ext cx="7372519" cy="4838216"/>
          </a:xfrm>
          <a:custGeom>
            <a:avLst/>
            <a:gdLst/>
            <a:ahLst/>
            <a:cxnLst/>
            <a:rect l="l" t="t" r="r" b="b"/>
            <a:pathLst>
              <a:path w="7372519" h="4838216">
                <a:moveTo>
                  <a:pt x="0" y="0"/>
                </a:moveTo>
                <a:lnTo>
                  <a:pt x="7372520" y="0"/>
                </a:lnTo>
                <a:lnTo>
                  <a:pt x="7372520" y="4838216"/>
                </a:lnTo>
                <a:lnTo>
                  <a:pt x="0" y="4838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7785" y="2312109"/>
            <a:ext cx="7138417" cy="2696446"/>
          </a:xfrm>
          <a:custGeom>
            <a:avLst/>
            <a:gdLst/>
            <a:ahLst/>
            <a:cxnLst/>
            <a:rect l="l" t="t" r="r" b="b"/>
            <a:pathLst>
              <a:path w="7138417" h="2696446">
                <a:moveTo>
                  <a:pt x="0" y="0"/>
                </a:moveTo>
                <a:lnTo>
                  <a:pt x="7138417" y="0"/>
                </a:lnTo>
                <a:lnTo>
                  <a:pt x="7138417" y="2696446"/>
                </a:lnTo>
                <a:lnTo>
                  <a:pt x="0" y="2696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31371" y="5532813"/>
            <a:ext cx="8535065" cy="4448903"/>
          </a:xfrm>
          <a:custGeom>
            <a:avLst/>
            <a:gdLst/>
            <a:ahLst/>
            <a:cxnLst/>
            <a:rect l="l" t="t" r="r" b="b"/>
            <a:pathLst>
              <a:path w="8535065" h="4448903">
                <a:moveTo>
                  <a:pt x="0" y="0"/>
                </a:moveTo>
                <a:lnTo>
                  <a:pt x="8535066" y="0"/>
                </a:lnTo>
                <a:lnTo>
                  <a:pt x="8535066" y="4448903"/>
                </a:lnTo>
                <a:lnTo>
                  <a:pt x="0" y="44489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92957" y="1863800"/>
            <a:ext cx="245268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Προφίλ ειδικών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2305" y="227150"/>
            <a:ext cx="1134250" cy="1383231"/>
          </a:xfrm>
          <a:custGeom>
            <a:avLst/>
            <a:gdLst/>
            <a:ahLst/>
            <a:cxnLst/>
            <a:rect l="l" t="t" r="r" b="b"/>
            <a:pathLst>
              <a:path w="1134250" h="1383231">
                <a:moveTo>
                  <a:pt x="0" y="0"/>
                </a:moveTo>
                <a:lnTo>
                  <a:pt x="1134250" y="0"/>
                </a:lnTo>
                <a:lnTo>
                  <a:pt x="1134250" y="1383231"/>
                </a:lnTo>
                <a:lnTo>
                  <a:pt x="0" y="1383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64833" y="842566"/>
            <a:ext cx="4925213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Μεθοδολογία 2/4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50153" y="2092927"/>
            <a:ext cx="5293686" cy="1756193"/>
            <a:chOff x="0" y="0"/>
            <a:chExt cx="7058247" cy="2341591"/>
          </a:xfrm>
        </p:grpSpPr>
        <p:sp>
          <p:nvSpPr>
            <p:cNvPr id="4" name="Freeform 4"/>
            <p:cNvSpPr/>
            <p:nvPr/>
          </p:nvSpPr>
          <p:spPr>
            <a:xfrm>
              <a:off x="925286" y="0"/>
              <a:ext cx="4718287" cy="1651400"/>
            </a:xfrm>
            <a:custGeom>
              <a:avLst/>
              <a:gdLst/>
              <a:ahLst/>
              <a:cxnLst/>
              <a:rect l="l" t="t" r="r" b="b"/>
              <a:pathLst>
                <a:path w="4718287" h="1651400">
                  <a:moveTo>
                    <a:pt x="0" y="0"/>
                  </a:moveTo>
                  <a:lnTo>
                    <a:pt x="4718288" y="0"/>
                  </a:lnTo>
                  <a:lnTo>
                    <a:pt x="4718288" y="1651400"/>
                  </a:lnTo>
                  <a:lnTo>
                    <a:pt x="0" y="165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1819082"/>
              <a:ext cx="7058247" cy="52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7"/>
                </a:lnSpc>
                <a:spcBef>
                  <a:spcPct val="0"/>
                </a:spcBef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Αποτίμηση Ε.Υ. από ενήλικες χρήστες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25286" y="303191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Είδος έρευνας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691693" y="2062860"/>
            <a:ext cx="5358290" cy="1786260"/>
            <a:chOff x="0" y="0"/>
            <a:chExt cx="7144386" cy="2381680"/>
          </a:xfrm>
        </p:grpSpPr>
        <p:sp>
          <p:nvSpPr>
            <p:cNvPr id="8" name="TextBox 8"/>
            <p:cNvSpPr txBox="1"/>
            <p:nvPr/>
          </p:nvSpPr>
          <p:spPr>
            <a:xfrm>
              <a:off x="0" y="1859171"/>
              <a:ext cx="7144386" cy="52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7"/>
                </a:lnSpc>
                <a:spcBef>
                  <a:spcPct val="0"/>
                </a:spcBef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8 Οκτωβρίου - 15 Οκτωβρίου 2024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827709" y="0"/>
              <a:ext cx="4718287" cy="1651400"/>
            </a:xfrm>
            <a:custGeom>
              <a:avLst/>
              <a:gdLst/>
              <a:ahLst/>
              <a:cxnLst/>
              <a:rect l="l" t="t" r="r" b="b"/>
              <a:pathLst>
                <a:path w="4718287" h="1651400">
                  <a:moveTo>
                    <a:pt x="0" y="0"/>
                  </a:moveTo>
                  <a:lnTo>
                    <a:pt x="4718287" y="0"/>
                  </a:lnTo>
                  <a:lnTo>
                    <a:pt x="4718287" y="1651400"/>
                  </a:lnTo>
                  <a:lnTo>
                    <a:pt x="0" y="165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827709" y="303191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Χρονική περίοδος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0153" y="4607601"/>
            <a:ext cx="4652186" cy="2134091"/>
            <a:chOff x="0" y="0"/>
            <a:chExt cx="6202914" cy="284545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779020"/>
              <a:ext cx="6202914" cy="1066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Σκόπιμη δειγματοληψία - 6 συμμετέχοντες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657252" y="0"/>
              <a:ext cx="4718287" cy="1651400"/>
            </a:xfrm>
            <a:custGeom>
              <a:avLst/>
              <a:gdLst/>
              <a:ahLst/>
              <a:cxnLst/>
              <a:rect l="l" t="t" r="r" b="b"/>
              <a:pathLst>
                <a:path w="4718287" h="1651400">
                  <a:moveTo>
                    <a:pt x="0" y="0"/>
                  </a:moveTo>
                  <a:lnTo>
                    <a:pt x="4718287" y="0"/>
                  </a:lnTo>
                  <a:lnTo>
                    <a:pt x="4718287" y="1651400"/>
                  </a:lnTo>
                  <a:lnTo>
                    <a:pt x="0" y="165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657252" y="294136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Δειγματοληψία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40683" y="7261370"/>
            <a:ext cx="5603156" cy="2390018"/>
            <a:chOff x="0" y="0"/>
            <a:chExt cx="7470874" cy="318669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120255"/>
              <a:ext cx="7470874" cy="1066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Ερωτηματολόγιο με ερωτήσεις κλειστού και ανοιχτού τύπου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00371" y="0"/>
              <a:ext cx="5647469" cy="1976614"/>
            </a:xfrm>
            <a:custGeom>
              <a:avLst/>
              <a:gdLst/>
              <a:ahLst/>
              <a:cxnLst/>
              <a:rect l="l" t="t" r="r" b="b"/>
              <a:pathLst>
                <a:path w="5647469" h="1976614">
                  <a:moveTo>
                    <a:pt x="0" y="0"/>
                  </a:moveTo>
                  <a:lnTo>
                    <a:pt x="5647469" y="0"/>
                  </a:lnTo>
                  <a:lnTo>
                    <a:pt x="5647469" y="1976614"/>
                  </a:lnTo>
                  <a:lnTo>
                    <a:pt x="0" y="1976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237782" y="444396"/>
              <a:ext cx="4995309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Μέσα συλλογής δεδομένων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46378" y="6741692"/>
            <a:ext cx="6103604" cy="3046856"/>
            <a:chOff x="0" y="0"/>
            <a:chExt cx="8138139" cy="406247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899493"/>
              <a:ext cx="8138139" cy="216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Μονάδα ανάλυσης η πλήρης απάντηση ως μια αυτόνομη ενότητα με πλήρες νοηματικό και θεματικό περιεχόμενο - 6 ερευνητικοί άξονες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485337" y="0"/>
              <a:ext cx="5167464" cy="1808613"/>
            </a:xfrm>
            <a:custGeom>
              <a:avLst/>
              <a:gdLst/>
              <a:ahLst/>
              <a:cxnLst/>
              <a:rect l="l" t="t" r="r" b="b"/>
              <a:pathLst>
                <a:path w="5167464" h="1808613">
                  <a:moveTo>
                    <a:pt x="0" y="0"/>
                  </a:moveTo>
                  <a:lnTo>
                    <a:pt x="5167465" y="0"/>
                  </a:lnTo>
                  <a:lnTo>
                    <a:pt x="5167465" y="1808613"/>
                  </a:lnTo>
                  <a:lnTo>
                    <a:pt x="0" y="1808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734868" y="381797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Επεξεργασία δεδομένων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084069" y="4419015"/>
            <a:ext cx="4573538" cy="1819151"/>
            <a:chOff x="0" y="0"/>
            <a:chExt cx="6098051" cy="242553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903026"/>
              <a:ext cx="6098051" cy="52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7"/>
                </a:lnSpc>
              </a:pPr>
              <a:r>
                <a:rPr lang="en-US" sz="2319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Ποιοτική ανάλυση περιεχομένου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6436" y="0"/>
              <a:ext cx="4718287" cy="1651400"/>
            </a:xfrm>
            <a:custGeom>
              <a:avLst/>
              <a:gdLst/>
              <a:ahLst/>
              <a:cxnLst/>
              <a:rect l="l" t="t" r="r" b="b"/>
              <a:pathLst>
                <a:path w="4718287" h="1651400">
                  <a:moveTo>
                    <a:pt x="0" y="0"/>
                  </a:moveTo>
                  <a:lnTo>
                    <a:pt x="4718287" y="0"/>
                  </a:lnTo>
                  <a:lnTo>
                    <a:pt x="4718287" y="1651400"/>
                  </a:lnTo>
                  <a:lnTo>
                    <a:pt x="0" y="165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416436" y="324629"/>
              <a:ext cx="4718287" cy="52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7"/>
                </a:lnSpc>
                <a:spcBef>
                  <a:spcPct val="0"/>
                </a:spcBef>
              </a:pPr>
              <a:r>
                <a:rPr lang="en-US" sz="2319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Μέθοδος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622305" y="227150"/>
            <a:ext cx="1134250" cy="1383231"/>
          </a:xfrm>
          <a:custGeom>
            <a:avLst/>
            <a:gdLst/>
            <a:ahLst/>
            <a:cxnLst/>
            <a:rect l="l" t="t" r="r" b="b"/>
            <a:pathLst>
              <a:path w="1134250" h="1383231">
                <a:moveTo>
                  <a:pt x="0" y="0"/>
                </a:moveTo>
                <a:lnTo>
                  <a:pt x="1134250" y="0"/>
                </a:lnTo>
                <a:lnTo>
                  <a:pt x="1134250" y="1383231"/>
                </a:lnTo>
                <a:lnTo>
                  <a:pt x="0" y="1383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099599" y="6004439"/>
            <a:ext cx="2187209" cy="2260681"/>
          </a:xfrm>
          <a:custGeom>
            <a:avLst/>
            <a:gdLst/>
            <a:ahLst/>
            <a:cxnLst/>
            <a:rect l="l" t="t" r="r" b="b"/>
            <a:pathLst>
              <a:path w="2187209" h="2260681">
                <a:moveTo>
                  <a:pt x="0" y="0"/>
                </a:moveTo>
                <a:lnTo>
                  <a:pt x="2187209" y="0"/>
                </a:lnTo>
                <a:lnTo>
                  <a:pt x="2187209" y="2260681"/>
                </a:lnTo>
                <a:lnTo>
                  <a:pt x="0" y="2260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037030" y="842566"/>
            <a:ext cx="4925213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Μεθοδολογία 3/4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98761" y="3753870"/>
            <a:ext cx="6388886" cy="143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5"/>
              </a:lnSpc>
            </a:pPr>
            <a:r>
              <a:rPr lang="en-US" sz="409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Β’ ΦΑΣΗ</a:t>
            </a:r>
          </a:p>
          <a:p>
            <a:pPr algn="ctr">
              <a:lnSpc>
                <a:spcPts val="5735"/>
              </a:lnSpc>
              <a:spcBef>
                <a:spcPct val="0"/>
              </a:spcBef>
            </a:pPr>
            <a:r>
              <a:rPr lang="en-US" sz="409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Έρευνα ενηλίκων χρηστών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801" y="1874764"/>
            <a:ext cx="6681547" cy="2527832"/>
          </a:xfrm>
          <a:custGeom>
            <a:avLst/>
            <a:gdLst/>
            <a:ahLst/>
            <a:cxnLst/>
            <a:rect l="l" t="t" r="r" b="b"/>
            <a:pathLst>
              <a:path w="6681547" h="2527832">
                <a:moveTo>
                  <a:pt x="0" y="0"/>
                </a:moveTo>
                <a:lnTo>
                  <a:pt x="6681547" y="0"/>
                </a:lnTo>
                <a:lnTo>
                  <a:pt x="6681547" y="2527832"/>
                </a:lnTo>
                <a:lnTo>
                  <a:pt x="0" y="252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1801" y="4507371"/>
            <a:ext cx="8240635" cy="2358882"/>
          </a:xfrm>
          <a:custGeom>
            <a:avLst/>
            <a:gdLst/>
            <a:ahLst/>
            <a:cxnLst/>
            <a:rect l="l" t="t" r="r" b="b"/>
            <a:pathLst>
              <a:path w="8240635" h="2358882">
                <a:moveTo>
                  <a:pt x="0" y="0"/>
                </a:moveTo>
                <a:lnTo>
                  <a:pt x="8240635" y="0"/>
                </a:lnTo>
                <a:lnTo>
                  <a:pt x="8240635" y="2358882"/>
                </a:lnTo>
                <a:lnTo>
                  <a:pt x="0" y="2358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1801" y="6973423"/>
            <a:ext cx="7528439" cy="3165805"/>
          </a:xfrm>
          <a:custGeom>
            <a:avLst/>
            <a:gdLst/>
            <a:ahLst/>
            <a:cxnLst/>
            <a:rect l="l" t="t" r="r" b="b"/>
            <a:pathLst>
              <a:path w="7528439" h="3165805">
                <a:moveTo>
                  <a:pt x="0" y="0"/>
                </a:moveTo>
                <a:lnTo>
                  <a:pt x="7528439" y="0"/>
                </a:lnTo>
                <a:lnTo>
                  <a:pt x="7528439" y="3165806"/>
                </a:lnTo>
                <a:lnTo>
                  <a:pt x="0" y="3165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78689" y="1779464"/>
            <a:ext cx="6680611" cy="3924859"/>
          </a:xfrm>
          <a:custGeom>
            <a:avLst/>
            <a:gdLst/>
            <a:ahLst/>
            <a:cxnLst/>
            <a:rect l="l" t="t" r="r" b="b"/>
            <a:pathLst>
              <a:path w="6680611" h="3924859">
                <a:moveTo>
                  <a:pt x="0" y="0"/>
                </a:moveTo>
                <a:lnTo>
                  <a:pt x="6680611" y="0"/>
                </a:lnTo>
                <a:lnTo>
                  <a:pt x="6680611" y="3924859"/>
                </a:lnTo>
                <a:lnTo>
                  <a:pt x="0" y="39248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45945" y="1817614"/>
            <a:ext cx="6732744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Προφίλ ενηλίκων χρηστών</a:t>
            </a:r>
          </a:p>
        </p:txBody>
      </p:sp>
      <p:sp>
        <p:nvSpPr>
          <p:cNvPr id="7" name="Freeform 7"/>
          <p:cNvSpPr/>
          <p:nvPr/>
        </p:nvSpPr>
        <p:spPr>
          <a:xfrm>
            <a:off x="10112661" y="5825713"/>
            <a:ext cx="7612665" cy="4313515"/>
          </a:xfrm>
          <a:custGeom>
            <a:avLst/>
            <a:gdLst/>
            <a:ahLst/>
            <a:cxnLst/>
            <a:rect l="l" t="t" r="r" b="b"/>
            <a:pathLst>
              <a:path w="7612665" h="4313515">
                <a:moveTo>
                  <a:pt x="0" y="0"/>
                </a:moveTo>
                <a:lnTo>
                  <a:pt x="7612664" y="0"/>
                </a:lnTo>
                <a:lnTo>
                  <a:pt x="7612664" y="4313515"/>
                </a:lnTo>
                <a:lnTo>
                  <a:pt x="0" y="43135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2305" y="227150"/>
            <a:ext cx="1134250" cy="1383231"/>
          </a:xfrm>
          <a:custGeom>
            <a:avLst/>
            <a:gdLst/>
            <a:ahLst/>
            <a:cxnLst/>
            <a:rect l="l" t="t" r="r" b="b"/>
            <a:pathLst>
              <a:path w="1134250" h="1383231">
                <a:moveTo>
                  <a:pt x="0" y="0"/>
                </a:moveTo>
                <a:lnTo>
                  <a:pt x="1134250" y="0"/>
                </a:lnTo>
                <a:lnTo>
                  <a:pt x="1134250" y="1383231"/>
                </a:lnTo>
                <a:lnTo>
                  <a:pt x="0" y="13832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37030" y="842566"/>
            <a:ext cx="4925213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Μεθοδολογία 4/4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7785" y="439590"/>
            <a:ext cx="1410672" cy="1082691"/>
          </a:xfrm>
          <a:custGeom>
            <a:avLst/>
            <a:gdLst/>
            <a:ahLst/>
            <a:cxnLst/>
            <a:rect l="l" t="t" r="r" b="b"/>
            <a:pathLst>
              <a:path w="1410672" h="1082691">
                <a:moveTo>
                  <a:pt x="0" y="0"/>
                </a:moveTo>
                <a:lnTo>
                  <a:pt x="1410672" y="0"/>
                </a:lnTo>
                <a:lnTo>
                  <a:pt x="1410672" y="1082691"/>
                </a:lnTo>
                <a:lnTo>
                  <a:pt x="0" y="1082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470068" y="1903662"/>
            <a:ext cx="4921112" cy="1114425"/>
            <a:chOff x="0" y="0"/>
            <a:chExt cx="1296095" cy="293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6095" cy="293511"/>
            </a:xfrm>
            <a:custGeom>
              <a:avLst/>
              <a:gdLst/>
              <a:ahLst/>
              <a:cxnLst/>
              <a:rect l="l" t="t" r="r" b="b"/>
              <a:pathLst>
                <a:path w="1296095" h="293511">
                  <a:moveTo>
                    <a:pt x="80233" y="0"/>
                  </a:moveTo>
                  <a:lnTo>
                    <a:pt x="1215862" y="0"/>
                  </a:lnTo>
                  <a:cubicBezTo>
                    <a:pt x="1260174" y="0"/>
                    <a:pt x="1296095" y="35922"/>
                    <a:pt x="1296095" y="80233"/>
                  </a:cubicBezTo>
                  <a:lnTo>
                    <a:pt x="1296095" y="213278"/>
                  </a:lnTo>
                  <a:cubicBezTo>
                    <a:pt x="1296095" y="234557"/>
                    <a:pt x="1287642" y="254965"/>
                    <a:pt x="1272596" y="270011"/>
                  </a:cubicBezTo>
                  <a:cubicBezTo>
                    <a:pt x="1257549" y="285058"/>
                    <a:pt x="1237141" y="293511"/>
                    <a:pt x="1215862" y="293511"/>
                  </a:cubicBezTo>
                  <a:lnTo>
                    <a:pt x="80233" y="293511"/>
                  </a:lnTo>
                  <a:cubicBezTo>
                    <a:pt x="35922" y="293511"/>
                    <a:pt x="0" y="257589"/>
                    <a:pt x="0" y="213278"/>
                  </a:cubicBezTo>
                  <a:lnTo>
                    <a:pt x="0" y="80233"/>
                  </a:lnTo>
                  <a:cubicBezTo>
                    <a:pt x="0" y="35922"/>
                    <a:pt x="35922" y="0"/>
                    <a:pt x="80233" y="0"/>
                  </a:cubicBezTo>
                  <a:close/>
                </a:path>
              </a:pathLst>
            </a:custGeom>
            <a:solidFill>
              <a:srgbClr val="39C69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96095" cy="350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55847" y="7340488"/>
            <a:ext cx="706393" cy="599551"/>
          </a:xfrm>
          <a:custGeom>
            <a:avLst/>
            <a:gdLst/>
            <a:ahLst/>
            <a:cxnLst/>
            <a:rect l="l" t="t" r="r" b="b"/>
            <a:pathLst>
              <a:path w="706393" h="599551">
                <a:moveTo>
                  <a:pt x="0" y="0"/>
                </a:moveTo>
                <a:lnTo>
                  <a:pt x="706393" y="0"/>
                </a:lnTo>
                <a:lnTo>
                  <a:pt x="706393" y="599551"/>
                </a:lnTo>
                <a:lnTo>
                  <a:pt x="0" y="59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452749" y="7491730"/>
            <a:ext cx="866172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ποικιλία εκπαιδευτικών τεχνικών και εποπτικών μέσων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3121" y="8168639"/>
            <a:ext cx="304145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διαδραστικά βίντεο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54253" y="8168639"/>
            <a:ext cx="545871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ήρεμη και σταθερή φωνή αφήγησης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9965" y="7491730"/>
            <a:ext cx="2892035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σταθερή δομή Ε.Υ.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9808" y="8168639"/>
            <a:ext cx="3426991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πλούσια βιβλιογραφία</a:t>
            </a:r>
          </a:p>
        </p:txBody>
      </p:sp>
      <p:sp>
        <p:nvSpPr>
          <p:cNvPr id="13" name="Freeform 13"/>
          <p:cNvSpPr/>
          <p:nvPr/>
        </p:nvSpPr>
        <p:spPr>
          <a:xfrm>
            <a:off x="4906613" y="7340488"/>
            <a:ext cx="706393" cy="599551"/>
          </a:xfrm>
          <a:custGeom>
            <a:avLst/>
            <a:gdLst/>
            <a:ahLst/>
            <a:cxnLst/>
            <a:rect l="l" t="t" r="r" b="b"/>
            <a:pathLst>
              <a:path w="706393" h="599551">
                <a:moveTo>
                  <a:pt x="0" y="0"/>
                </a:moveTo>
                <a:lnTo>
                  <a:pt x="706393" y="0"/>
                </a:lnTo>
                <a:lnTo>
                  <a:pt x="706393" y="599551"/>
                </a:lnTo>
                <a:lnTo>
                  <a:pt x="0" y="59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75504" y="8111489"/>
            <a:ext cx="706393" cy="599551"/>
          </a:xfrm>
          <a:custGeom>
            <a:avLst/>
            <a:gdLst/>
            <a:ahLst/>
            <a:cxnLst/>
            <a:rect l="l" t="t" r="r" b="b"/>
            <a:pathLst>
              <a:path w="706393" h="599551">
                <a:moveTo>
                  <a:pt x="0" y="0"/>
                </a:moveTo>
                <a:lnTo>
                  <a:pt x="706392" y="0"/>
                </a:lnTo>
                <a:lnTo>
                  <a:pt x="706392" y="599551"/>
                </a:lnTo>
                <a:lnTo>
                  <a:pt x="0" y="59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91071" y="8017398"/>
            <a:ext cx="706393" cy="599551"/>
          </a:xfrm>
          <a:custGeom>
            <a:avLst/>
            <a:gdLst/>
            <a:ahLst/>
            <a:cxnLst/>
            <a:rect l="l" t="t" r="r" b="b"/>
            <a:pathLst>
              <a:path w="706393" h="599551">
                <a:moveTo>
                  <a:pt x="0" y="0"/>
                </a:moveTo>
                <a:lnTo>
                  <a:pt x="706393" y="0"/>
                </a:lnTo>
                <a:lnTo>
                  <a:pt x="706393" y="599551"/>
                </a:lnTo>
                <a:lnTo>
                  <a:pt x="0" y="59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930624" y="7377597"/>
            <a:ext cx="706393" cy="599551"/>
          </a:xfrm>
          <a:custGeom>
            <a:avLst/>
            <a:gdLst/>
            <a:ahLst/>
            <a:cxnLst/>
            <a:rect l="l" t="t" r="r" b="b"/>
            <a:pathLst>
              <a:path w="706393" h="599551">
                <a:moveTo>
                  <a:pt x="0" y="0"/>
                </a:moveTo>
                <a:lnTo>
                  <a:pt x="706393" y="0"/>
                </a:lnTo>
                <a:lnTo>
                  <a:pt x="706393" y="599551"/>
                </a:lnTo>
                <a:lnTo>
                  <a:pt x="0" y="59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783572" y="8044814"/>
            <a:ext cx="706393" cy="599551"/>
          </a:xfrm>
          <a:custGeom>
            <a:avLst/>
            <a:gdLst/>
            <a:ahLst/>
            <a:cxnLst/>
            <a:rect l="l" t="t" r="r" b="b"/>
            <a:pathLst>
              <a:path w="706393" h="599551">
                <a:moveTo>
                  <a:pt x="0" y="0"/>
                </a:moveTo>
                <a:lnTo>
                  <a:pt x="706393" y="0"/>
                </a:lnTo>
                <a:lnTo>
                  <a:pt x="706393" y="599551"/>
                </a:lnTo>
                <a:lnTo>
                  <a:pt x="0" y="59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713847" y="9705975"/>
            <a:ext cx="422226" cy="403226"/>
          </a:xfrm>
          <a:custGeom>
            <a:avLst/>
            <a:gdLst/>
            <a:ahLst/>
            <a:cxnLst/>
            <a:rect l="l" t="t" r="r" b="b"/>
            <a:pathLst>
              <a:path w="422226" h="403226">
                <a:moveTo>
                  <a:pt x="0" y="0"/>
                </a:moveTo>
                <a:lnTo>
                  <a:pt x="422227" y="0"/>
                </a:lnTo>
                <a:lnTo>
                  <a:pt x="422227" y="403226"/>
                </a:lnTo>
                <a:lnTo>
                  <a:pt x="0" y="403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037030" y="842566"/>
            <a:ext cx="8641081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Αποτελέσματα - Κύρια ευρήματα 1/5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70178" y="2170458"/>
            <a:ext cx="3307933" cy="56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  <a:spcBef>
                <a:spcPct val="0"/>
              </a:spcBef>
            </a:pPr>
            <a:r>
              <a:rPr lang="en-US" sz="338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Έρευνα ειδικών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24514" y="3427952"/>
            <a:ext cx="13512729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1ο Ερευνητικό ερώτημα: Το Ε.Υ. διέπεται από τις αρχές και τη μεθοδολογία της ΕξΑΕ;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8045" y="5086350"/>
            <a:ext cx="1576000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2ο Ερευνητικό ερώτημα: Το Ε.Υ. έχει δημιουργηθεί σύμφωνα με τις αρχές της Πολυμεσικής Μάθησης;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84260" y="6786245"/>
            <a:ext cx="9692729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3ο Ερευνητικό ερώτημα: Ποια είναι τα δυνατά σημεία του Ε.Υ.;</a:t>
            </a: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78145" y="9086215"/>
            <a:ext cx="10405467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4ο Ερευνητικό ερώτημα: Ποια σημεία του Ε.Υ. χρήζουν βελτίωσης;</a:t>
            </a: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32984" y="4257151"/>
            <a:ext cx="7968616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Το Ε.Υ. έχει σχεδιαστεί με βάση τις αρχές της ΕξΑΕ.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59808" y="5763071"/>
            <a:ext cx="7846591" cy="431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Εφαρμόζονται οι αρχές της Πολυμεσικής Μάθησης.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78110" y="9648825"/>
            <a:ext cx="379988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διόρθωση κρυπτόλεξου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62240" y="7491730"/>
            <a:ext cx="2047760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επεξηγήσεις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378145" y="9648825"/>
            <a:ext cx="2507159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μείωση 1ης Δ.Ε. </a:t>
            </a:r>
          </a:p>
        </p:txBody>
      </p:sp>
      <p:sp>
        <p:nvSpPr>
          <p:cNvPr id="30" name="Freeform 30"/>
          <p:cNvSpPr/>
          <p:nvPr/>
        </p:nvSpPr>
        <p:spPr>
          <a:xfrm>
            <a:off x="10068845" y="9705975"/>
            <a:ext cx="422226" cy="403226"/>
          </a:xfrm>
          <a:custGeom>
            <a:avLst/>
            <a:gdLst/>
            <a:ahLst/>
            <a:cxnLst/>
            <a:rect l="l" t="t" r="r" b="b"/>
            <a:pathLst>
              <a:path w="422226" h="403226">
                <a:moveTo>
                  <a:pt x="0" y="0"/>
                </a:moveTo>
                <a:lnTo>
                  <a:pt x="422226" y="0"/>
                </a:lnTo>
                <a:lnTo>
                  <a:pt x="422226" y="403226"/>
                </a:lnTo>
                <a:lnTo>
                  <a:pt x="0" y="403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867" y="258767"/>
            <a:ext cx="999309" cy="1186124"/>
          </a:xfrm>
          <a:custGeom>
            <a:avLst/>
            <a:gdLst/>
            <a:ahLst/>
            <a:cxnLst/>
            <a:rect l="l" t="t" r="r" b="b"/>
            <a:pathLst>
              <a:path w="999309" h="1186124">
                <a:moveTo>
                  <a:pt x="0" y="0"/>
                </a:moveTo>
                <a:lnTo>
                  <a:pt x="999309" y="0"/>
                </a:lnTo>
                <a:lnTo>
                  <a:pt x="999309" y="1186124"/>
                </a:lnTo>
                <a:lnTo>
                  <a:pt x="0" y="1186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83670" y="6147983"/>
            <a:ext cx="5823330" cy="1126255"/>
            <a:chOff x="0" y="0"/>
            <a:chExt cx="7461728" cy="15016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61728" cy="1501673"/>
            </a:xfrm>
            <a:custGeom>
              <a:avLst/>
              <a:gdLst/>
              <a:ahLst/>
              <a:cxnLst/>
              <a:rect l="l" t="t" r="r" b="b"/>
              <a:pathLst>
                <a:path w="7461728" h="1501673">
                  <a:moveTo>
                    <a:pt x="0" y="0"/>
                  </a:moveTo>
                  <a:lnTo>
                    <a:pt x="7461728" y="0"/>
                  </a:lnTo>
                  <a:lnTo>
                    <a:pt x="7461728" y="1501673"/>
                  </a:lnTo>
                  <a:lnTo>
                    <a:pt x="0" y="1501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239775" y="402158"/>
              <a:ext cx="6982178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Στους συμμετέχοντες στην έρευνα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7030" y="756579"/>
            <a:ext cx="4096297" cy="77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5"/>
              </a:lnSpc>
              <a:spcBef>
                <a:spcPct val="0"/>
              </a:spcBef>
            </a:pPr>
            <a:r>
              <a:rPr lang="en-US" sz="44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Ευχαριστίες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285146" y="8510741"/>
            <a:ext cx="5823330" cy="1109837"/>
            <a:chOff x="0" y="0"/>
            <a:chExt cx="7352955" cy="14797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52955" cy="1479782"/>
            </a:xfrm>
            <a:custGeom>
              <a:avLst/>
              <a:gdLst/>
              <a:ahLst/>
              <a:cxnLst/>
              <a:rect l="l" t="t" r="r" b="b"/>
              <a:pathLst>
                <a:path w="7352955" h="1479782">
                  <a:moveTo>
                    <a:pt x="0" y="0"/>
                  </a:moveTo>
                  <a:lnTo>
                    <a:pt x="7352955" y="0"/>
                  </a:lnTo>
                  <a:lnTo>
                    <a:pt x="7352955" y="1479782"/>
                  </a:lnTo>
                  <a:lnTo>
                    <a:pt x="0" y="1479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630719" y="318458"/>
              <a:ext cx="4091517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Στην οικογένειά μου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2000" y="2109174"/>
            <a:ext cx="11201400" cy="3348501"/>
            <a:chOff x="-1156" y="0"/>
            <a:chExt cx="14609042" cy="4464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61728" cy="1501673"/>
            </a:xfrm>
            <a:custGeom>
              <a:avLst/>
              <a:gdLst/>
              <a:ahLst/>
              <a:cxnLst/>
              <a:rect l="l" t="t" r="r" b="b"/>
              <a:pathLst>
                <a:path w="7461728" h="1501673">
                  <a:moveTo>
                    <a:pt x="0" y="0"/>
                  </a:moveTo>
                  <a:lnTo>
                    <a:pt x="7461728" y="0"/>
                  </a:lnTo>
                  <a:lnTo>
                    <a:pt x="7461728" y="1501673"/>
                  </a:lnTo>
                  <a:lnTo>
                    <a:pt x="0" y="1501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-1156" y="372801"/>
              <a:ext cx="7221954" cy="572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Στην τριμελή Επιτροπή Επίβλεψης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39775" y="1978434"/>
              <a:ext cx="14368111" cy="2486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Ευαγγελία Μανούσου, Επίκουρη Καθηγήτρια, ΕΑΠ</a:t>
              </a:r>
            </a:p>
            <a:p>
              <a:pPr algn="l">
                <a:lnSpc>
                  <a:spcPts val="52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Λάμπρος Καρβούνης, Διευθυντής Π.Ε. Ρεθύμνου, Διδάκτωρ Π.Τ.Δ.Ε., ΠΚ</a:t>
              </a:r>
            </a:p>
            <a:p>
              <a:pPr algn="l">
                <a:lnSpc>
                  <a:spcPts val="52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Ευάγγελος Κελεσίδης, ΣΕΠ, ΕΑΠ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79472" y="6087331"/>
            <a:ext cx="5721238" cy="2700951"/>
            <a:chOff x="0" y="0"/>
            <a:chExt cx="7339050" cy="36012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339050" cy="1476984"/>
            </a:xfrm>
            <a:custGeom>
              <a:avLst/>
              <a:gdLst/>
              <a:ahLst/>
              <a:cxnLst/>
              <a:rect l="l" t="t" r="r" b="b"/>
              <a:pathLst>
                <a:path w="7339050" h="1476984">
                  <a:moveTo>
                    <a:pt x="0" y="0"/>
                  </a:moveTo>
                  <a:lnTo>
                    <a:pt x="7339050" y="0"/>
                  </a:lnTo>
                  <a:lnTo>
                    <a:pt x="7339050" y="1476984"/>
                  </a:lnTo>
                  <a:lnTo>
                    <a:pt x="0" y="147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401568" y="376751"/>
              <a:ext cx="6110993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Στους συνεργάτες του ΕΔΙΒΕΑ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01114" y="1991334"/>
              <a:ext cx="6736821" cy="1609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Κωνσταντίνος Γιαννενάκης</a:t>
              </a:r>
            </a:p>
            <a:p>
              <a:pPr algn="l">
                <a:lnSpc>
                  <a:spcPts val="52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Κωνσταντίνος Στρατικόπουλος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083670" y="2109174"/>
            <a:ext cx="5716193" cy="3381764"/>
            <a:chOff x="0" y="0"/>
            <a:chExt cx="7339050" cy="450901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339050" cy="1476984"/>
            </a:xfrm>
            <a:custGeom>
              <a:avLst/>
              <a:gdLst/>
              <a:ahLst/>
              <a:cxnLst/>
              <a:rect l="l" t="t" r="r" b="b"/>
              <a:pathLst>
                <a:path w="7339050" h="1476984">
                  <a:moveTo>
                    <a:pt x="0" y="0"/>
                  </a:moveTo>
                  <a:lnTo>
                    <a:pt x="7339050" y="0"/>
                  </a:lnTo>
                  <a:lnTo>
                    <a:pt x="7339050" y="1476984"/>
                  </a:lnTo>
                  <a:lnTo>
                    <a:pt x="0" y="147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820284" y="372801"/>
              <a:ext cx="5199592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Στην ομάδα μου </a:t>
              </a:r>
              <a:r>
                <a:rPr lang="en-US" sz="2600" i="1" dirty="0">
                  <a:solidFill>
                    <a:srgbClr val="FFFFFF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New Entry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40229" y="2022784"/>
              <a:ext cx="6736821" cy="2486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Ειρήνη Κασωτάκη</a:t>
              </a:r>
            </a:p>
            <a:p>
              <a:pPr algn="l">
                <a:lnSpc>
                  <a:spcPts val="52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Χριστίνα Μίαρη</a:t>
              </a:r>
            </a:p>
            <a:p>
              <a:pPr algn="l">
                <a:lnSpc>
                  <a:spcPts val="52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Υπακοή Παπαδοπούλου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7030" y="842566"/>
            <a:ext cx="8641081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Αποτελέσματα - Κύρια ευρήματα 2/5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860022" y="2012161"/>
            <a:ext cx="5894225" cy="945735"/>
            <a:chOff x="0" y="0"/>
            <a:chExt cx="1552388" cy="2490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52388" cy="249082"/>
            </a:xfrm>
            <a:custGeom>
              <a:avLst/>
              <a:gdLst/>
              <a:ahLst/>
              <a:cxnLst/>
              <a:rect l="l" t="t" r="r" b="b"/>
              <a:pathLst>
                <a:path w="1552388" h="249082">
                  <a:moveTo>
                    <a:pt x="66987" y="0"/>
                  </a:moveTo>
                  <a:lnTo>
                    <a:pt x="1485401" y="0"/>
                  </a:lnTo>
                  <a:cubicBezTo>
                    <a:pt x="1503167" y="0"/>
                    <a:pt x="1520206" y="7058"/>
                    <a:pt x="1532768" y="19620"/>
                  </a:cubicBezTo>
                  <a:cubicBezTo>
                    <a:pt x="1545331" y="32183"/>
                    <a:pt x="1552388" y="49221"/>
                    <a:pt x="1552388" y="66987"/>
                  </a:cubicBezTo>
                  <a:lnTo>
                    <a:pt x="1552388" y="182095"/>
                  </a:lnTo>
                  <a:cubicBezTo>
                    <a:pt x="1552388" y="219091"/>
                    <a:pt x="1522397" y="249082"/>
                    <a:pt x="1485401" y="249082"/>
                  </a:cubicBezTo>
                  <a:lnTo>
                    <a:pt x="66987" y="249082"/>
                  </a:lnTo>
                  <a:cubicBezTo>
                    <a:pt x="29991" y="249082"/>
                    <a:pt x="0" y="219091"/>
                    <a:pt x="0" y="182095"/>
                  </a:cubicBezTo>
                  <a:lnTo>
                    <a:pt x="0" y="66987"/>
                  </a:lnTo>
                  <a:cubicBezTo>
                    <a:pt x="0" y="29991"/>
                    <a:pt x="29991" y="0"/>
                    <a:pt x="66987" y="0"/>
                  </a:cubicBezTo>
                  <a:close/>
                </a:path>
              </a:pathLst>
            </a:custGeom>
            <a:solidFill>
              <a:srgbClr val="39C69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552388" cy="306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166790" y="2148652"/>
            <a:ext cx="5415609" cy="56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  <a:spcBef>
                <a:spcPct val="0"/>
              </a:spcBef>
            </a:pPr>
            <a:r>
              <a:rPr lang="en-US" sz="338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Έρευνα ενηλίκων χρηστών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3529396"/>
            <a:ext cx="16116300" cy="3228207"/>
            <a:chOff x="0" y="0"/>
            <a:chExt cx="21274025" cy="4304276"/>
          </a:xfrm>
        </p:grpSpPr>
        <p:sp>
          <p:nvSpPr>
            <p:cNvPr id="9" name="TextBox 9"/>
            <p:cNvSpPr txBox="1"/>
            <p:nvPr/>
          </p:nvSpPr>
          <p:spPr>
            <a:xfrm>
              <a:off x="957771" y="1026371"/>
              <a:ext cx="20316254" cy="61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4"/>
                </a:lnSpc>
                <a:spcBef>
                  <a:spcPct val="0"/>
                </a:spcBef>
              </a:pPr>
              <a:r>
                <a:rPr lang="en-US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Ιδιαίτερα ενδιαφέρον, κυρίως λόγω της εστίασής του σε άγνωστες γυναικείες προσωπικότητες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38961" y="1942176"/>
              <a:ext cx="6706852" cy="61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4"/>
                </a:lnSpc>
                <a:spcBef>
                  <a:spcPct val="0"/>
                </a:spcBef>
              </a:pPr>
              <a:r>
                <a:rPr lang="en-US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Ελκυστικό και πρωτότυπο θέμα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18391" y="2808132"/>
              <a:ext cx="6283400" cy="61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4"/>
                </a:lnSpc>
                <a:spcBef>
                  <a:spcPct val="0"/>
                </a:spcBef>
              </a:pPr>
              <a:r>
                <a:rPr lang="en-US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Διαχρονικότητα του θέματος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49431" y="3689653"/>
              <a:ext cx="9743106" cy="61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4"/>
                </a:lnSpc>
                <a:spcBef>
                  <a:spcPct val="0"/>
                </a:spcBef>
              </a:pPr>
              <a:r>
                <a:rPr lang="en-US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Σύνδεση με σύγχρονα εκπαιδευτικά ζητήματα 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304806" y="928482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70" y="0"/>
                  </a:lnTo>
                  <a:lnTo>
                    <a:pt x="610170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8016972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1ο Ερευνητικό ερώτημα - Βρήκαν ενδιαφέρον το Ε.Υ. και για ποιους λόγους;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88829" y="1774913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69" y="0"/>
                  </a:lnTo>
                  <a:lnTo>
                    <a:pt x="610169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88829" y="2621343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69" y="0"/>
                  </a:lnTo>
                  <a:lnTo>
                    <a:pt x="610169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45673" y="3498955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69" y="0"/>
                  </a:lnTo>
                  <a:lnTo>
                    <a:pt x="610169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899321" y="7326155"/>
            <a:ext cx="16779079" cy="2466057"/>
            <a:chOff x="0" y="0"/>
            <a:chExt cx="21985812" cy="328807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15985066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2ο Ερευνητικό ερώτημα - Οι επιμορφούμενοι απέκτησαν γνώσεις από το Ε.Υ.;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8667" y="1147583"/>
              <a:ext cx="12341415" cy="609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3"/>
                </a:lnSpc>
                <a:spcBef>
                  <a:spcPct val="0"/>
                </a:spcBef>
              </a:pPr>
              <a:r>
                <a:rPr lang="en-US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Το Ε.Υ. βοήθησε σημαντικά στην απόκτηση γνώσεων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8667" y="1906363"/>
              <a:ext cx="20967145" cy="616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3"/>
                </a:lnSpc>
                <a:spcBef>
                  <a:spcPct val="0"/>
                </a:spcBef>
              </a:pPr>
              <a:r>
                <a:rPr lang="en-US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Σαφής και κατανοητή δομή, πολυμεσικός χαρακτήρα</a:t>
              </a:r>
              <a:r>
                <a:rPr lang="el-GR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ς</a:t>
              </a:r>
              <a:r>
                <a:rPr lang="en-US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έκανε τη μάθηση πιο ελκυστική και εύκολη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8667" y="2678894"/>
              <a:ext cx="16966521" cy="609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3"/>
                </a:lnSpc>
                <a:spcBef>
                  <a:spcPct val="0"/>
                </a:spcBef>
              </a:pPr>
              <a:r>
                <a:rPr lang="en-US" sz="273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Έλεγχος γνώσεων μέσω δραστηριοτήτων αυτοαξιολόγησης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408498" y="2522853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69" y="0"/>
                  </a:lnTo>
                  <a:lnTo>
                    <a:pt x="610169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08498" y="1748314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69" y="0"/>
                  </a:lnTo>
                  <a:lnTo>
                    <a:pt x="610169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429701" y="953346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70" y="0"/>
                  </a:lnTo>
                  <a:lnTo>
                    <a:pt x="610170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>
            <a:off x="487785" y="439590"/>
            <a:ext cx="1410672" cy="1082691"/>
          </a:xfrm>
          <a:custGeom>
            <a:avLst/>
            <a:gdLst/>
            <a:ahLst/>
            <a:cxnLst/>
            <a:rect l="l" t="t" r="r" b="b"/>
            <a:pathLst>
              <a:path w="1410672" h="1082691">
                <a:moveTo>
                  <a:pt x="0" y="0"/>
                </a:moveTo>
                <a:lnTo>
                  <a:pt x="1410672" y="0"/>
                </a:lnTo>
                <a:lnTo>
                  <a:pt x="1410672" y="1082691"/>
                </a:lnTo>
                <a:lnTo>
                  <a:pt x="0" y="1082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7030" y="842566"/>
            <a:ext cx="8557671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Αποτελέσματα - Κύρια ευρήματα 3/5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2946" y="3160540"/>
            <a:ext cx="17489266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3ο Ερευνητικό ερώτημα - Ποιες είναι οι απόψεις των επιμορφούμενων σχετικά με την ικανότητα του Ε.Υ. να ανταποκριθεί στις εκπαιδευτικές ανάγκες και απαιτήσεις τους ως ενηλίκων;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2762" y="4410281"/>
            <a:ext cx="11682412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Κατάλληλο και προσαρμοσμένο στις ανάγκες των ενηλίκων εκπαιδευομένων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2762" y="4972891"/>
            <a:ext cx="16084638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Επιτρέπει στους ενήλικες να μαθαίνουν με τον δικό τους ρυθμό και ανάλογα με τον διαθέσιμο χρόνο τους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3861" y="5555417"/>
            <a:ext cx="11734800" cy="426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Θέμα που προσελκύει το ενδιαφέρον τους και καλλιεργεί την κριτική σκέψη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2762" y="6134100"/>
            <a:ext cx="464740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Δυνατότητα αυτοαξιολόγησης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2762" y="6771295"/>
            <a:ext cx="4426038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Αυτοκατευθυνόμενη μάθηση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3861" y="7427025"/>
            <a:ext cx="16948351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Ο απλός και κατανοητός λόγος, σε συνδυασμό με τα πολυμέσα, καθιστούν το υλικό ελκυστικό για τους ενήλικες</a:t>
            </a:r>
          </a:p>
        </p:txBody>
      </p:sp>
      <p:sp>
        <p:nvSpPr>
          <p:cNvPr id="11" name="Freeform 11"/>
          <p:cNvSpPr/>
          <p:nvPr/>
        </p:nvSpPr>
        <p:spPr>
          <a:xfrm>
            <a:off x="622946" y="4237500"/>
            <a:ext cx="457627" cy="534384"/>
          </a:xfrm>
          <a:custGeom>
            <a:avLst/>
            <a:gdLst/>
            <a:ahLst/>
            <a:cxnLst/>
            <a:rect l="l" t="t" r="r" b="b"/>
            <a:pathLst>
              <a:path w="457627" h="534384">
                <a:moveTo>
                  <a:pt x="0" y="0"/>
                </a:moveTo>
                <a:lnTo>
                  <a:pt x="457627" y="0"/>
                </a:lnTo>
                <a:lnTo>
                  <a:pt x="457627" y="534384"/>
                </a:lnTo>
                <a:lnTo>
                  <a:pt x="0" y="5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2946" y="4819509"/>
            <a:ext cx="457627" cy="534384"/>
          </a:xfrm>
          <a:custGeom>
            <a:avLst/>
            <a:gdLst/>
            <a:ahLst/>
            <a:cxnLst/>
            <a:rect l="l" t="t" r="r" b="b"/>
            <a:pathLst>
              <a:path w="457627" h="534384">
                <a:moveTo>
                  <a:pt x="0" y="0"/>
                </a:moveTo>
                <a:lnTo>
                  <a:pt x="457627" y="0"/>
                </a:lnTo>
                <a:lnTo>
                  <a:pt x="457627" y="534384"/>
                </a:lnTo>
                <a:lnTo>
                  <a:pt x="0" y="5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2946" y="5506293"/>
            <a:ext cx="457627" cy="534384"/>
          </a:xfrm>
          <a:custGeom>
            <a:avLst/>
            <a:gdLst/>
            <a:ahLst/>
            <a:cxnLst/>
            <a:rect l="l" t="t" r="r" b="b"/>
            <a:pathLst>
              <a:path w="457627" h="534384">
                <a:moveTo>
                  <a:pt x="0" y="0"/>
                </a:moveTo>
                <a:lnTo>
                  <a:pt x="457627" y="0"/>
                </a:lnTo>
                <a:lnTo>
                  <a:pt x="457627" y="534384"/>
                </a:lnTo>
                <a:lnTo>
                  <a:pt x="0" y="5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65579" y="6092256"/>
            <a:ext cx="457627" cy="534384"/>
          </a:xfrm>
          <a:custGeom>
            <a:avLst/>
            <a:gdLst/>
            <a:ahLst/>
            <a:cxnLst/>
            <a:rect l="l" t="t" r="r" b="b"/>
            <a:pathLst>
              <a:path w="457627" h="534384">
                <a:moveTo>
                  <a:pt x="0" y="0"/>
                </a:moveTo>
                <a:lnTo>
                  <a:pt x="457627" y="0"/>
                </a:lnTo>
                <a:lnTo>
                  <a:pt x="457627" y="534384"/>
                </a:lnTo>
                <a:lnTo>
                  <a:pt x="0" y="5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65579" y="6686643"/>
            <a:ext cx="457627" cy="534384"/>
          </a:xfrm>
          <a:custGeom>
            <a:avLst/>
            <a:gdLst/>
            <a:ahLst/>
            <a:cxnLst/>
            <a:rect l="l" t="t" r="r" b="b"/>
            <a:pathLst>
              <a:path w="457627" h="534384">
                <a:moveTo>
                  <a:pt x="0" y="0"/>
                </a:moveTo>
                <a:lnTo>
                  <a:pt x="457627" y="0"/>
                </a:lnTo>
                <a:lnTo>
                  <a:pt x="457627" y="534384"/>
                </a:lnTo>
                <a:lnTo>
                  <a:pt x="0" y="5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65579" y="7278177"/>
            <a:ext cx="457627" cy="534384"/>
          </a:xfrm>
          <a:custGeom>
            <a:avLst/>
            <a:gdLst/>
            <a:ahLst/>
            <a:cxnLst/>
            <a:rect l="l" t="t" r="r" b="b"/>
            <a:pathLst>
              <a:path w="457627" h="534384">
                <a:moveTo>
                  <a:pt x="0" y="0"/>
                </a:moveTo>
                <a:lnTo>
                  <a:pt x="457627" y="0"/>
                </a:lnTo>
                <a:lnTo>
                  <a:pt x="457627" y="534384"/>
                </a:lnTo>
                <a:lnTo>
                  <a:pt x="0" y="5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87785" y="439590"/>
            <a:ext cx="1410672" cy="1082691"/>
          </a:xfrm>
          <a:custGeom>
            <a:avLst/>
            <a:gdLst/>
            <a:ahLst/>
            <a:cxnLst/>
            <a:rect l="l" t="t" r="r" b="b"/>
            <a:pathLst>
              <a:path w="1410672" h="1082691">
                <a:moveTo>
                  <a:pt x="0" y="0"/>
                </a:moveTo>
                <a:lnTo>
                  <a:pt x="1410672" y="0"/>
                </a:lnTo>
                <a:lnTo>
                  <a:pt x="1410672" y="1082691"/>
                </a:lnTo>
                <a:lnTo>
                  <a:pt x="0" y="1082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5860022" y="2012161"/>
            <a:ext cx="5894225" cy="945735"/>
            <a:chOff x="0" y="0"/>
            <a:chExt cx="1552388" cy="2490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52388" cy="249082"/>
            </a:xfrm>
            <a:custGeom>
              <a:avLst/>
              <a:gdLst/>
              <a:ahLst/>
              <a:cxnLst/>
              <a:rect l="l" t="t" r="r" b="b"/>
              <a:pathLst>
                <a:path w="1552388" h="249082">
                  <a:moveTo>
                    <a:pt x="66987" y="0"/>
                  </a:moveTo>
                  <a:lnTo>
                    <a:pt x="1485401" y="0"/>
                  </a:lnTo>
                  <a:cubicBezTo>
                    <a:pt x="1503167" y="0"/>
                    <a:pt x="1520206" y="7058"/>
                    <a:pt x="1532768" y="19620"/>
                  </a:cubicBezTo>
                  <a:cubicBezTo>
                    <a:pt x="1545331" y="32183"/>
                    <a:pt x="1552388" y="49221"/>
                    <a:pt x="1552388" y="66987"/>
                  </a:cubicBezTo>
                  <a:lnTo>
                    <a:pt x="1552388" y="182095"/>
                  </a:lnTo>
                  <a:cubicBezTo>
                    <a:pt x="1552388" y="219091"/>
                    <a:pt x="1522397" y="249082"/>
                    <a:pt x="1485401" y="249082"/>
                  </a:cubicBezTo>
                  <a:lnTo>
                    <a:pt x="66987" y="249082"/>
                  </a:lnTo>
                  <a:cubicBezTo>
                    <a:pt x="29991" y="249082"/>
                    <a:pt x="0" y="219091"/>
                    <a:pt x="0" y="182095"/>
                  </a:cubicBezTo>
                  <a:lnTo>
                    <a:pt x="0" y="66987"/>
                  </a:lnTo>
                  <a:cubicBezTo>
                    <a:pt x="0" y="29991"/>
                    <a:pt x="29991" y="0"/>
                    <a:pt x="66987" y="0"/>
                  </a:cubicBezTo>
                  <a:close/>
                </a:path>
              </a:pathLst>
            </a:custGeom>
            <a:solidFill>
              <a:srgbClr val="39C69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552388" cy="306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166790" y="2148652"/>
            <a:ext cx="5415609" cy="56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  <a:spcBef>
                <a:spcPct val="0"/>
              </a:spcBef>
            </a:pPr>
            <a:r>
              <a:rPr lang="en-US" sz="338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Έρευνα ενηλίκων χρηστών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7030" y="842566"/>
            <a:ext cx="8641081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Αποτελέσματα - Κύρια ευρήματα 4/5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34055" y="6752019"/>
            <a:ext cx="14644145" cy="3295758"/>
            <a:chOff x="0" y="0"/>
            <a:chExt cx="18742193" cy="4394344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68017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5ο Ερευνητικό ερώτημα - Ποια σημεία του εκπαιδευτικού υλικού θεωρούν θετικά;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28422" y="711158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69" y="0"/>
                  </a:lnTo>
                  <a:lnTo>
                    <a:pt x="610169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318884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70" y="0"/>
                  </a:lnTo>
                  <a:lnTo>
                    <a:pt x="610170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2053790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70" y="0"/>
                  </a:lnTo>
                  <a:lnTo>
                    <a:pt x="610170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0099" y="2800160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69" y="0"/>
                  </a:lnTo>
                  <a:lnTo>
                    <a:pt x="610169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0099" y="3561515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69" y="0"/>
                  </a:lnTo>
                  <a:lnTo>
                    <a:pt x="610169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802384" y="869727"/>
              <a:ext cx="4208286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Διαδραστικά βίντεο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02384" y="1579234"/>
              <a:ext cx="17939809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Καλά δομημένη και οργανωμένη μορφή του υλικού, με σαφείς ενότητες και συνόψεις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8613" y="2312904"/>
              <a:ext cx="5810426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Ασκήσεις αυτοαξιολόγησης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0191" y="3061559"/>
              <a:ext cx="13553193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Ενίσχυση της κριτικής σκέψης και εμβάθυνσης στο περιεχόμενο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8613" y="3815647"/>
              <a:ext cx="9805282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Σαφείς οδηγίες πλοήγησης και επεξηγήσεις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93121" y="3191258"/>
            <a:ext cx="16365347" cy="3108668"/>
            <a:chOff x="0" y="-57150"/>
            <a:chExt cx="21820462" cy="414489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57150"/>
              <a:ext cx="21820462" cy="1188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4ο Ερευνητικό ερώτημα - Πώς περιγράφουν τη συνολική τους εμπειρία κατά τη μελέτη του εκπαιδευτικού υλικού; Αντιμετώπισαν δυσκολίες ή όχι;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64527" y="1404196"/>
              <a:ext cx="3442244" cy="5914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Θετική εμπειρία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62928" y="2116243"/>
              <a:ext cx="8522244" cy="572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Εύχρηστη πλατφόρμα - εύκολη πλοήγηση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64528" y="3514934"/>
              <a:ext cx="5735757" cy="57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Ενδιαφέρον και προσιτό Ε.Υ.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50772" y="2828288"/>
              <a:ext cx="4167388" cy="572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Απόκτηση γνώσεων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349667" y="1242757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70" y="0"/>
                  </a:lnTo>
                  <a:lnTo>
                    <a:pt x="610170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321245" y="1850483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70" y="0"/>
                  </a:lnTo>
                  <a:lnTo>
                    <a:pt x="610170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321245" y="2585390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70" y="0"/>
                  </a:lnTo>
                  <a:lnTo>
                    <a:pt x="610170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331344" y="3331760"/>
              <a:ext cx="610170" cy="712512"/>
            </a:xfrm>
            <a:custGeom>
              <a:avLst/>
              <a:gdLst/>
              <a:ahLst/>
              <a:cxnLst/>
              <a:rect l="l" t="t" r="r" b="b"/>
              <a:pathLst>
                <a:path w="610170" h="712512">
                  <a:moveTo>
                    <a:pt x="0" y="0"/>
                  </a:moveTo>
                  <a:lnTo>
                    <a:pt x="610170" y="0"/>
                  </a:lnTo>
                  <a:lnTo>
                    <a:pt x="610170" y="712512"/>
                  </a:lnTo>
                  <a:lnTo>
                    <a:pt x="0" y="712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>
            <a:off x="487785" y="439590"/>
            <a:ext cx="1410672" cy="1082691"/>
          </a:xfrm>
          <a:custGeom>
            <a:avLst/>
            <a:gdLst/>
            <a:ahLst/>
            <a:cxnLst/>
            <a:rect l="l" t="t" r="r" b="b"/>
            <a:pathLst>
              <a:path w="1410672" h="1082691">
                <a:moveTo>
                  <a:pt x="0" y="0"/>
                </a:moveTo>
                <a:lnTo>
                  <a:pt x="1410672" y="0"/>
                </a:lnTo>
                <a:lnTo>
                  <a:pt x="1410672" y="1082691"/>
                </a:lnTo>
                <a:lnTo>
                  <a:pt x="0" y="1082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5860022" y="2012161"/>
            <a:ext cx="5894225" cy="945735"/>
            <a:chOff x="0" y="0"/>
            <a:chExt cx="1552388" cy="24908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52388" cy="249082"/>
            </a:xfrm>
            <a:custGeom>
              <a:avLst/>
              <a:gdLst/>
              <a:ahLst/>
              <a:cxnLst/>
              <a:rect l="l" t="t" r="r" b="b"/>
              <a:pathLst>
                <a:path w="1552388" h="249082">
                  <a:moveTo>
                    <a:pt x="66987" y="0"/>
                  </a:moveTo>
                  <a:lnTo>
                    <a:pt x="1485401" y="0"/>
                  </a:lnTo>
                  <a:cubicBezTo>
                    <a:pt x="1503167" y="0"/>
                    <a:pt x="1520206" y="7058"/>
                    <a:pt x="1532768" y="19620"/>
                  </a:cubicBezTo>
                  <a:cubicBezTo>
                    <a:pt x="1545331" y="32183"/>
                    <a:pt x="1552388" y="49221"/>
                    <a:pt x="1552388" y="66987"/>
                  </a:cubicBezTo>
                  <a:lnTo>
                    <a:pt x="1552388" y="182095"/>
                  </a:lnTo>
                  <a:cubicBezTo>
                    <a:pt x="1552388" y="219091"/>
                    <a:pt x="1522397" y="249082"/>
                    <a:pt x="1485401" y="249082"/>
                  </a:cubicBezTo>
                  <a:lnTo>
                    <a:pt x="66987" y="249082"/>
                  </a:lnTo>
                  <a:cubicBezTo>
                    <a:pt x="29991" y="249082"/>
                    <a:pt x="0" y="219091"/>
                    <a:pt x="0" y="182095"/>
                  </a:cubicBezTo>
                  <a:lnTo>
                    <a:pt x="0" y="66987"/>
                  </a:lnTo>
                  <a:cubicBezTo>
                    <a:pt x="0" y="29991"/>
                    <a:pt x="29991" y="0"/>
                    <a:pt x="66987" y="0"/>
                  </a:cubicBezTo>
                  <a:close/>
                </a:path>
              </a:pathLst>
            </a:custGeom>
            <a:solidFill>
              <a:srgbClr val="39C69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1552388" cy="306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166790" y="2148652"/>
            <a:ext cx="5415609" cy="56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  <a:spcBef>
                <a:spcPct val="0"/>
              </a:spcBef>
            </a:pPr>
            <a:r>
              <a:rPr lang="en-US" sz="338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Έρευνα ενηλίκων χρηστών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7030" y="842566"/>
            <a:ext cx="8974719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Αποτελέσματα - Κύρια ευρήματα 5/5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87969" y="3453196"/>
            <a:ext cx="15347431" cy="5507291"/>
            <a:chOff x="0" y="0"/>
            <a:chExt cx="20128089" cy="7343055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20128089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6ο Ερευνητικό ερώτημα - Ποια σημεία του εκπαιδευτικού υλικού θεωρούν ότι χρήζουν βελτίωσης;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27657" y="1031399"/>
              <a:ext cx="18074923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Μείωση της έκτασης της εισαγωγικής ενότητας ή διάσπασή της σε μικρότερες ενότητες 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625509" y="894921"/>
              <a:ext cx="621934" cy="726249"/>
            </a:xfrm>
            <a:custGeom>
              <a:avLst/>
              <a:gdLst/>
              <a:ahLst/>
              <a:cxnLst/>
              <a:rect l="l" t="t" r="r" b="b"/>
              <a:pathLst>
                <a:path w="621934" h="726249">
                  <a:moveTo>
                    <a:pt x="0" y="0"/>
                  </a:moveTo>
                  <a:lnTo>
                    <a:pt x="621934" y="0"/>
                  </a:lnTo>
                  <a:lnTo>
                    <a:pt x="621934" y="726250"/>
                  </a:lnTo>
                  <a:lnTo>
                    <a:pt x="0" y="72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498122" y="2189773"/>
              <a:ext cx="11383787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Προσθήκη chat, forum ή άλλων διαδραστικών εργαλείων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625509" y="2040271"/>
              <a:ext cx="621934" cy="726249"/>
            </a:xfrm>
            <a:custGeom>
              <a:avLst/>
              <a:gdLst/>
              <a:ahLst/>
              <a:cxnLst/>
              <a:rect l="l" t="t" r="r" b="b"/>
              <a:pathLst>
                <a:path w="621934" h="726249">
                  <a:moveTo>
                    <a:pt x="0" y="0"/>
                  </a:moveTo>
                  <a:lnTo>
                    <a:pt x="621934" y="0"/>
                  </a:lnTo>
                  <a:lnTo>
                    <a:pt x="621934" y="726249"/>
                  </a:lnTo>
                  <a:lnTo>
                    <a:pt x="0" y="726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485177" y="3373913"/>
              <a:ext cx="6822899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Περισσότερα διαδραστικά βίντεο 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625509" y="3187569"/>
              <a:ext cx="621934" cy="726249"/>
            </a:xfrm>
            <a:custGeom>
              <a:avLst/>
              <a:gdLst/>
              <a:ahLst/>
              <a:cxnLst/>
              <a:rect l="l" t="t" r="r" b="b"/>
              <a:pathLst>
                <a:path w="621934" h="726249">
                  <a:moveTo>
                    <a:pt x="0" y="0"/>
                  </a:moveTo>
                  <a:lnTo>
                    <a:pt x="621934" y="0"/>
                  </a:lnTo>
                  <a:lnTo>
                    <a:pt x="621934" y="726250"/>
                  </a:lnTo>
                  <a:lnTo>
                    <a:pt x="0" y="72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11066" y="4533275"/>
              <a:ext cx="17011827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Προσθήκη περισσότερων δραστηριοτήτων για την καλλιέργεια της κριτικής σκέψης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625509" y="4311931"/>
              <a:ext cx="621934" cy="726249"/>
            </a:xfrm>
            <a:custGeom>
              <a:avLst/>
              <a:gdLst/>
              <a:ahLst/>
              <a:cxnLst/>
              <a:rect l="l" t="t" r="r" b="b"/>
              <a:pathLst>
                <a:path w="621934" h="726249">
                  <a:moveTo>
                    <a:pt x="0" y="0"/>
                  </a:moveTo>
                  <a:lnTo>
                    <a:pt x="621934" y="0"/>
                  </a:lnTo>
                  <a:lnTo>
                    <a:pt x="621934" y="726250"/>
                  </a:lnTo>
                  <a:lnTo>
                    <a:pt x="0" y="72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427657" y="6764358"/>
              <a:ext cx="13606286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Περιορισμός της συχνής εμφάνισης του φιλικού χαρακτήρα (avatar)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625509" y="6575197"/>
              <a:ext cx="621934" cy="726249"/>
            </a:xfrm>
            <a:custGeom>
              <a:avLst/>
              <a:gdLst/>
              <a:ahLst/>
              <a:cxnLst/>
              <a:rect l="l" t="t" r="r" b="b"/>
              <a:pathLst>
                <a:path w="621934" h="726249">
                  <a:moveTo>
                    <a:pt x="0" y="0"/>
                  </a:moveTo>
                  <a:lnTo>
                    <a:pt x="621934" y="0"/>
                  </a:lnTo>
                  <a:lnTo>
                    <a:pt x="621934" y="726249"/>
                  </a:lnTo>
                  <a:lnTo>
                    <a:pt x="0" y="726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498122" y="5640900"/>
              <a:ext cx="903287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Ενσωμάτωση τελικού κουίζ σε κάθε ενότητα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625509" y="5365971"/>
              <a:ext cx="621934" cy="726249"/>
            </a:xfrm>
            <a:custGeom>
              <a:avLst/>
              <a:gdLst/>
              <a:ahLst/>
              <a:cxnLst/>
              <a:rect l="l" t="t" r="r" b="b"/>
              <a:pathLst>
                <a:path w="621934" h="726249">
                  <a:moveTo>
                    <a:pt x="0" y="0"/>
                  </a:moveTo>
                  <a:lnTo>
                    <a:pt x="621934" y="0"/>
                  </a:lnTo>
                  <a:lnTo>
                    <a:pt x="621934" y="726250"/>
                  </a:lnTo>
                  <a:lnTo>
                    <a:pt x="0" y="72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487785" y="439590"/>
            <a:ext cx="1410672" cy="1082691"/>
          </a:xfrm>
          <a:custGeom>
            <a:avLst/>
            <a:gdLst/>
            <a:ahLst/>
            <a:cxnLst/>
            <a:rect l="l" t="t" r="r" b="b"/>
            <a:pathLst>
              <a:path w="1410672" h="1082691">
                <a:moveTo>
                  <a:pt x="0" y="0"/>
                </a:moveTo>
                <a:lnTo>
                  <a:pt x="1410672" y="0"/>
                </a:lnTo>
                <a:lnTo>
                  <a:pt x="1410672" y="1082691"/>
                </a:lnTo>
                <a:lnTo>
                  <a:pt x="0" y="1082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5860022" y="2012161"/>
            <a:ext cx="5894225" cy="945735"/>
            <a:chOff x="0" y="0"/>
            <a:chExt cx="1552388" cy="2490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52388" cy="249082"/>
            </a:xfrm>
            <a:custGeom>
              <a:avLst/>
              <a:gdLst/>
              <a:ahLst/>
              <a:cxnLst/>
              <a:rect l="l" t="t" r="r" b="b"/>
              <a:pathLst>
                <a:path w="1552388" h="249082">
                  <a:moveTo>
                    <a:pt x="66987" y="0"/>
                  </a:moveTo>
                  <a:lnTo>
                    <a:pt x="1485401" y="0"/>
                  </a:lnTo>
                  <a:cubicBezTo>
                    <a:pt x="1503167" y="0"/>
                    <a:pt x="1520206" y="7058"/>
                    <a:pt x="1532768" y="19620"/>
                  </a:cubicBezTo>
                  <a:cubicBezTo>
                    <a:pt x="1545331" y="32183"/>
                    <a:pt x="1552388" y="49221"/>
                    <a:pt x="1552388" y="66987"/>
                  </a:cubicBezTo>
                  <a:lnTo>
                    <a:pt x="1552388" y="182095"/>
                  </a:lnTo>
                  <a:cubicBezTo>
                    <a:pt x="1552388" y="219091"/>
                    <a:pt x="1522397" y="249082"/>
                    <a:pt x="1485401" y="249082"/>
                  </a:cubicBezTo>
                  <a:lnTo>
                    <a:pt x="66987" y="249082"/>
                  </a:lnTo>
                  <a:cubicBezTo>
                    <a:pt x="29991" y="249082"/>
                    <a:pt x="0" y="219091"/>
                    <a:pt x="0" y="182095"/>
                  </a:cubicBezTo>
                  <a:lnTo>
                    <a:pt x="0" y="66987"/>
                  </a:lnTo>
                  <a:cubicBezTo>
                    <a:pt x="0" y="29991"/>
                    <a:pt x="29991" y="0"/>
                    <a:pt x="66987" y="0"/>
                  </a:cubicBezTo>
                  <a:close/>
                </a:path>
              </a:pathLst>
            </a:custGeom>
            <a:solidFill>
              <a:srgbClr val="39C69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552388" cy="306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166790" y="2148652"/>
            <a:ext cx="5415609" cy="56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  <a:spcBef>
                <a:spcPct val="0"/>
              </a:spcBef>
            </a:pPr>
            <a:r>
              <a:rPr lang="en-US" sz="3386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Έρευνα ενηλίκων χρηστών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0700" y="2798689"/>
            <a:ext cx="761495" cy="853215"/>
          </a:xfrm>
          <a:custGeom>
            <a:avLst/>
            <a:gdLst/>
            <a:ahLst/>
            <a:cxnLst/>
            <a:rect l="l" t="t" r="r" b="b"/>
            <a:pathLst>
              <a:path w="761495" h="853215">
                <a:moveTo>
                  <a:pt x="0" y="0"/>
                </a:moveTo>
                <a:lnTo>
                  <a:pt x="761495" y="0"/>
                </a:lnTo>
                <a:lnTo>
                  <a:pt x="761495" y="853216"/>
                </a:lnTo>
                <a:lnTo>
                  <a:pt x="0" y="853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4718382"/>
            <a:ext cx="761495" cy="853215"/>
          </a:xfrm>
          <a:custGeom>
            <a:avLst/>
            <a:gdLst/>
            <a:ahLst/>
            <a:cxnLst/>
            <a:rect l="l" t="t" r="r" b="b"/>
            <a:pathLst>
              <a:path w="761495" h="853215">
                <a:moveTo>
                  <a:pt x="0" y="0"/>
                </a:moveTo>
                <a:lnTo>
                  <a:pt x="761495" y="0"/>
                </a:lnTo>
                <a:lnTo>
                  <a:pt x="761495" y="853215"/>
                </a:lnTo>
                <a:lnTo>
                  <a:pt x="0" y="85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0700" y="6252171"/>
            <a:ext cx="761495" cy="853215"/>
          </a:xfrm>
          <a:custGeom>
            <a:avLst/>
            <a:gdLst/>
            <a:ahLst/>
            <a:cxnLst/>
            <a:rect l="l" t="t" r="r" b="b"/>
            <a:pathLst>
              <a:path w="761495" h="853215">
                <a:moveTo>
                  <a:pt x="0" y="0"/>
                </a:moveTo>
                <a:lnTo>
                  <a:pt x="761495" y="0"/>
                </a:lnTo>
                <a:lnTo>
                  <a:pt x="761495" y="853215"/>
                </a:lnTo>
                <a:lnTo>
                  <a:pt x="0" y="85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30700" y="8090760"/>
            <a:ext cx="761495" cy="853215"/>
          </a:xfrm>
          <a:custGeom>
            <a:avLst/>
            <a:gdLst/>
            <a:ahLst/>
            <a:cxnLst/>
            <a:rect l="l" t="t" r="r" b="b"/>
            <a:pathLst>
              <a:path w="761495" h="853215">
                <a:moveTo>
                  <a:pt x="0" y="0"/>
                </a:moveTo>
                <a:lnTo>
                  <a:pt x="761495" y="0"/>
                </a:lnTo>
                <a:lnTo>
                  <a:pt x="761495" y="853215"/>
                </a:lnTo>
                <a:lnTo>
                  <a:pt x="0" y="85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037030" y="2798689"/>
            <a:ext cx="14210626" cy="862418"/>
            <a:chOff x="0" y="0"/>
            <a:chExt cx="3742716" cy="2271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42717" cy="227139"/>
            </a:xfrm>
            <a:custGeom>
              <a:avLst/>
              <a:gdLst/>
              <a:ahLst/>
              <a:cxnLst/>
              <a:rect l="l" t="t" r="r" b="b"/>
              <a:pathLst>
                <a:path w="3742717" h="227139">
                  <a:moveTo>
                    <a:pt x="27785" y="0"/>
                  </a:moveTo>
                  <a:lnTo>
                    <a:pt x="3714932" y="0"/>
                  </a:lnTo>
                  <a:cubicBezTo>
                    <a:pt x="3722301" y="0"/>
                    <a:pt x="3729368" y="2927"/>
                    <a:pt x="3734579" y="8138"/>
                  </a:cubicBezTo>
                  <a:cubicBezTo>
                    <a:pt x="3739789" y="13349"/>
                    <a:pt x="3742717" y="20416"/>
                    <a:pt x="3742717" y="27785"/>
                  </a:cubicBezTo>
                  <a:lnTo>
                    <a:pt x="3742717" y="199354"/>
                  </a:lnTo>
                  <a:cubicBezTo>
                    <a:pt x="3742717" y="206723"/>
                    <a:pt x="3739789" y="213790"/>
                    <a:pt x="3734579" y="219001"/>
                  </a:cubicBezTo>
                  <a:cubicBezTo>
                    <a:pt x="3729368" y="224212"/>
                    <a:pt x="3722301" y="227139"/>
                    <a:pt x="3714932" y="227139"/>
                  </a:cubicBezTo>
                  <a:lnTo>
                    <a:pt x="27785" y="227139"/>
                  </a:lnTo>
                  <a:cubicBezTo>
                    <a:pt x="20416" y="227139"/>
                    <a:pt x="13349" y="224212"/>
                    <a:pt x="8138" y="219001"/>
                  </a:cubicBezTo>
                  <a:cubicBezTo>
                    <a:pt x="2927" y="213790"/>
                    <a:pt x="0" y="206723"/>
                    <a:pt x="0" y="199354"/>
                  </a:cubicBezTo>
                  <a:lnTo>
                    <a:pt x="0" y="27785"/>
                  </a:lnTo>
                  <a:cubicBezTo>
                    <a:pt x="0" y="20416"/>
                    <a:pt x="2927" y="13349"/>
                    <a:pt x="8138" y="8138"/>
                  </a:cubicBezTo>
                  <a:cubicBezTo>
                    <a:pt x="13349" y="2927"/>
                    <a:pt x="20416" y="0"/>
                    <a:pt x="27785" y="0"/>
                  </a:cubicBezTo>
                  <a:close/>
                </a:path>
              </a:pathLst>
            </a:custGeom>
            <a:solidFill>
              <a:srgbClr val="00929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3742716" cy="284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37030" y="4718382"/>
            <a:ext cx="10092511" cy="730925"/>
            <a:chOff x="0" y="0"/>
            <a:chExt cx="2658110" cy="192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8110" cy="192507"/>
            </a:xfrm>
            <a:custGeom>
              <a:avLst/>
              <a:gdLst/>
              <a:ahLst/>
              <a:cxnLst/>
              <a:rect l="l" t="t" r="r" b="b"/>
              <a:pathLst>
                <a:path w="2658110" h="192507">
                  <a:moveTo>
                    <a:pt x="39122" y="0"/>
                  </a:moveTo>
                  <a:lnTo>
                    <a:pt x="2618988" y="0"/>
                  </a:lnTo>
                  <a:cubicBezTo>
                    <a:pt x="2640594" y="0"/>
                    <a:pt x="2658110" y="17515"/>
                    <a:pt x="2658110" y="39122"/>
                  </a:cubicBezTo>
                  <a:lnTo>
                    <a:pt x="2658110" y="153385"/>
                  </a:lnTo>
                  <a:cubicBezTo>
                    <a:pt x="2658110" y="163761"/>
                    <a:pt x="2653988" y="173712"/>
                    <a:pt x="2646651" y="181048"/>
                  </a:cubicBezTo>
                  <a:cubicBezTo>
                    <a:pt x="2639314" y="188385"/>
                    <a:pt x="2629364" y="192507"/>
                    <a:pt x="2618988" y="192507"/>
                  </a:cubicBezTo>
                  <a:lnTo>
                    <a:pt x="39122" y="192507"/>
                  </a:lnTo>
                  <a:cubicBezTo>
                    <a:pt x="17515" y="192507"/>
                    <a:pt x="0" y="174991"/>
                    <a:pt x="0" y="153385"/>
                  </a:cubicBezTo>
                  <a:lnTo>
                    <a:pt x="0" y="39122"/>
                  </a:lnTo>
                  <a:cubicBezTo>
                    <a:pt x="0" y="17515"/>
                    <a:pt x="17515" y="0"/>
                    <a:pt x="39122" y="0"/>
                  </a:cubicBezTo>
                  <a:close/>
                </a:path>
              </a:pathLst>
            </a:custGeom>
            <a:solidFill>
              <a:srgbClr val="C85B5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658110" cy="249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40344" y="6252171"/>
            <a:ext cx="14207312" cy="1263302"/>
            <a:chOff x="0" y="0"/>
            <a:chExt cx="3741843" cy="3327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41843" cy="332722"/>
            </a:xfrm>
            <a:custGeom>
              <a:avLst/>
              <a:gdLst/>
              <a:ahLst/>
              <a:cxnLst/>
              <a:rect l="l" t="t" r="r" b="b"/>
              <a:pathLst>
                <a:path w="3741843" h="332722">
                  <a:moveTo>
                    <a:pt x="27791" y="0"/>
                  </a:moveTo>
                  <a:lnTo>
                    <a:pt x="3714052" y="0"/>
                  </a:lnTo>
                  <a:cubicBezTo>
                    <a:pt x="3729401" y="0"/>
                    <a:pt x="3741843" y="12443"/>
                    <a:pt x="3741843" y="27791"/>
                  </a:cubicBezTo>
                  <a:lnTo>
                    <a:pt x="3741843" y="304930"/>
                  </a:lnTo>
                  <a:cubicBezTo>
                    <a:pt x="3741843" y="312301"/>
                    <a:pt x="3738915" y="319370"/>
                    <a:pt x="3733703" y="324582"/>
                  </a:cubicBezTo>
                  <a:cubicBezTo>
                    <a:pt x="3728492" y="329794"/>
                    <a:pt x="3721423" y="332722"/>
                    <a:pt x="3714052" y="332722"/>
                  </a:cubicBezTo>
                  <a:lnTo>
                    <a:pt x="27791" y="332722"/>
                  </a:lnTo>
                  <a:cubicBezTo>
                    <a:pt x="12443" y="332722"/>
                    <a:pt x="0" y="320279"/>
                    <a:pt x="0" y="304930"/>
                  </a:cubicBezTo>
                  <a:lnTo>
                    <a:pt x="0" y="27791"/>
                  </a:lnTo>
                  <a:cubicBezTo>
                    <a:pt x="0" y="12443"/>
                    <a:pt x="12443" y="0"/>
                    <a:pt x="27791" y="0"/>
                  </a:cubicBezTo>
                  <a:close/>
                </a:path>
              </a:pathLst>
            </a:custGeom>
            <a:solidFill>
              <a:srgbClr val="3A6CA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3741843" cy="38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81200" y="8138385"/>
            <a:ext cx="14402009" cy="1209675"/>
            <a:chOff x="0" y="0"/>
            <a:chExt cx="3793122" cy="3185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93122" cy="318598"/>
            </a:xfrm>
            <a:custGeom>
              <a:avLst/>
              <a:gdLst/>
              <a:ahLst/>
              <a:cxnLst/>
              <a:rect l="l" t="t" r="r" b="b"/>
              <a:pathLst>
                <a:path w="3793122" h="318598">
                  <a:moveTo>
                    <a:pt x="27415" y="0"/>
                  </a:moveTo>
                  <a:lnTo>
                    <a:pt x="3765706" y="0"/>
                  </a:lnTo>
                  <a:cubicBezTo>
                    <a:pt x="3772977" y="0"/>
                    <a:pt x="3779950" y="2888"/>
                    <a:pt x="3785092" y="8030"/>
                  </a:cubicBezTo>
                  <a:cubicBezTo>
                    <a:pt x="3790233" y="13171"/>
                    <a:pt x="3793122" y="20144"/>
                    <a:pt x="3793122" y="27415"/>
                  </a:cubicBezTo>
                  <a:lnTo>
                    <a:pt x="3793122" y="291182"/>
                  </a:lnTo>
                  <a:cubicBezTo>
                    <a:pt x="3793122" y="306323"/>
                    <a:pt x="3780847" y="318598"/>
                    <a:pt x="3765706" y="318598"/>
                  </a:cubicBezTo>
                  <a:lnTo>
                    <a:pt x="27415" y="318598"/>
                  </a:lnTo>
                  <a:cubicBezTo>
                    <a:pt x="20144" y="318598"/>
                    <a:pt x="13171" y="315709"/>
                    <a:pt x="8030" y="310568"/>
                  </a:cubicBezTo>
                  <a:cubicBezTo>
                    <a:pt x="2888" y="305426"/>
                    <a:pt x="0" y="298453"/>
                    <a:pt x="0" y="291182"/>
                  </a:cubicBezTo>
                  <a:lnTo>
                    <a:pt x="0" y="27415"/>
                  </a:lnTo>
                  <a:cubicBezTo>
                    <a:pt x="0" y="20144"/>
                    <a:pt x="2888" y="13171"/>
                    <a:pt x="8030" y="8030"/>
                  </a:cubicBezTo>
                  <a:cubicBezTo>
                    <a:pt x="13171" y="2888"/>
                    <a:pt x="20144" y="0"/>
                    <a:pt x="27415" y="0"/>
                  </a:cubicBezTo>
                  <a:close/>
                </a:path>
              </a:pathLst>
            </a:custGeom>
            <a:solidFill>
              <a:srgbClr val="47AE3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3793122" cy="375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907282" y="269278"/>
            <a:ext cx="1008330" cy="1298976"/>
          </a:xfrm>
          <a:custGeom>
            <a:avLst/>
            <a:gdLst/>
            <a:ahLst/>
            <a:cxnLst/>
            <a:rect l="l" t="t" r="r" b="b"/>
            <a:pathLst>
              <a:path w="1008330" h="1298976">
                <a:moveTo>
                  <a:pt x="0" y="0"/>
                </a:moveTo>
                <a:lnTo>
                  <a:pt x="1008330" y="0"/>
                </a:lnTo>
                <a:lnTo>
                  <a:pt x="1008330" y="1298976"/>
                </a:lnTo>
                <a:lnTo>
                  <a:pt x="0" y="1298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037030" y="842566"/>
            <a:ext cx="4925213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Συμπεράσματα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89429" y="2875709"/>
            <a:ext cx="1405491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Το Ε.Υ. σχεδιάστηκε με βάση τις αρχές της ΕξΑΕ και της Πολυμεσικής Μάθησης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09800" y="4793663"/>
            <a:ext cx="946077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Θετική αποτίμηση από ειδικούς και επιμορφούμενους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35041" y="6312322"/>
            <a:ext cx="1401261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Προτάσεις για βελτιώσεις, με έμφαση στην ενίσχυση της αλληλεπίδρασης και της καλλιέργειας κριτικής σκέψης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09800" y="8233635"/>
            <a:ext cx="1381791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Επιβεβαίωση αποτελεσμάτων άλλων ερευνών ως προς τα χαρακτηριστικά στα οποία δίνουν έμφαση οι ενήλικες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89620" y="3072189"/>
            <a:ext cx="15161502" cy="4948915"/>
            <a:chOff x="0" y="0"/>
            <a:chExt cx="3924930" cy="1303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24929" cy="1303418"/>
            </a:xfrm>
            <a:custGeom>
              <a:avLst/>
              <a:gdLst/>
              <a:ahLst/>
              <a:cxnLst/>
              <a:rect l="l" t="t" r="r" b="b"/>
              <a:pathLst>
                <a:path w="3924929" h="1303418">
                  <a:moveTo>
                    <a:pt x="26495" y="0"/>
                  </a:moveTo>
                  <a:lnTo>
                    <a:pt x="3898435" y="0"/>
                  </a:lnTo>
                  <a:cubicBezTo>
                    <a:pt x="3905462" y="0"/>
                    <a:pt x="3912200" y="2791"/>
                    <a:pt x="3917169" y="7760"/>
                  </a:cubicBezTo>
                  <a:cubicBezTo>
                    <a:pt x="3922138" y="12729"/>
                    <a:pt x="3924929" y="19468"/>
                    <a:pt x="3924929" y="26495"/>
                  </a:cubicBezTo>
                  <a:lnTo>
                    <a:pt x="3924929" y="1276923"/>
                  </a:lnTo>
                  <a:cubicBezTo>
                    <a:pt x="3924929" y="1291556"/>
                    <a:pt x="3913067" y="1303418"/>
                    <a:pt x="3898435" y="1303418"/>
                  </a:cubicBezTo>
                  <a:lnTo>
                    <a:pt x="26495" y="1303418"/>
                  </a:lnTo>
                  <a:cubicBezTo>
                    <a:pt x="11862" y="1303418"/>
                    <a:pt x="0" y="1291556"/>
                    <a:pt x="0" y="1276923"/>
                  </a:cubicBezTo>
                  <a:lnTo>
                    <a:pt x="0" y="26495"/>
                  </a:lnTo>
                  <a:cubicBezTo>
                    <a:pt x="0" y="11862"/>
                    <a:pt x="11862" y="0"/>
                    <a:pt x="26495" y="0"/>
                  </a:cubicBezTo>
                  <a:close/>
                </a:path>
              </a:pathLst>
            </a:custGeom>
            <a:solidFill>
              <a:srgbClr val="C85B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924930" cy="1360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635939" y="3508271"/>
            <a:ext cx="802182" cy="650770"/>
          </a:xfrm>
          <a:custGeom>
            <a:avLst/>
            <a:gdLst/>
            <a:ahLst/>
            <a:cxnLst/>
            <a:rect l="l" t="t" r="r" b="b"/>
            <a:pathLst>
              <a:path w="802182" h="650770">
                <a:moveTo>
                  <a:pt x="0" y="0"/>
                </a:moveTo>
                <a:lnTo>
                  <a:pt x="802182" y="0"/>
                </a:lnTo>
                <a:lnTo>
                  <a:pt x="802182" y="650770"/>
                </a:lnTo>
                <a:lnTo>
                  <a:pt x="0" y="650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03692" y="6560122"/>
            <a:ext cx="13439140" cy="106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Περιορισμός δυνατότητας γενίκευσης των ευρημάτων στον γενικό πληθυσμό των ενήλικων εκπαιδευομένων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72397" y="5017027"/>
            <a:ext cx="11625891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Μικρό δείγμα, μη αντιπροσωπευτικό για τον ευρύτερο πληθυσμό</a:t>
            </a:r>
          </a:p>
        </p:txBody>
      </p:sp>
      <p:sp>
        <p:nvSpPr>
          <p:cNvPr id="9" name="Freeform 9"/>
          <p:cNvSpPr/>
          <p:nvPr/>
        </p:nvSpPr>
        <p:spPr>
          <a:xfrm>
            <a:off x="1727507" y="5017027"/>
            <a:ext cx="802182" cy="650770"/>
          </a:xfrm>
          <a:custGeom>
            <a:avLst/>
            <a:gdLst/>
            <a:ahLst/>
            <a:cxnLst/>
            <a:rect l="l" t="t" r="r" b="b"/>
            <a:pathLst>
              <a:path w="802182" h="650770">
                <a:moveTo>
                  <a:pt x="0" y="0"/>
                </a:moveTo>
                <a:lnTo>
                  <a:pt x="802182" y="0"/>
                </a:lnTo>
                <a:lnTo>
                  <a:pt x="802182" y="650771"/>
                </a:lnTo>
                <a:lnTo>
                  <a:pt x="0" y="650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36878" y="6620298"/>
            <a:ext cx="802182" cy="650770"/>
          </a:xfrm>
          <a:custGeom>
            <a:avLst/>
            <a:gdLst/>
            <a:ahLst/>
            <a:cxnLst/>
            <a:rect l="l" t="t" r="r" b="b"/>
            <a:pathLst>
              <a:path w="802182" h="650770">
                <a:moveTo>
                  <a:pt x="0" y="0"/>
                </a:moveTo>
                <a:lnTo>
                  <a:pt x="802182" y="0"/>
                </a:lnTo>
                <a:lnTo>
                  <a:pt x="802182" y="650770"/>
                </a:lnTo>
                <a:lnTo>
                  <a:pt x="0" y="650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42362" y="484862"/>
            <a:ext cx="1094516" cy="1087676"/>
          </a:xfrm>
          <a:custGeom>
            <a:avLst/>
            <a:gdLst/>
            <a:ahLst/>
            <a:cxnLst/>
            <a:rect l="l" t="t" r="r" b="b"/>
            <a:pathLst>
              <a:path w="1094516" h="1087676">
                <a:moveTo>
                  <a:pt x="0" y="0"/>
                </a:moveTo>
                <a:lnTo>
                  <a:pt x="1094516" y="0"/>
                </a:lnTo>
                <a:lnTo>
                  <a:pt x="1094516" y="1087676"/>
                </a:lnTo>
                <a:lnTo>
                  <a:pt x="0" y="1087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37030" y="842566"/>
            <a:ext cx="6698972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Περιορισμοί της έρευνας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29689" y="3528856"/>
            <a:ext cx="1377711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Πιλοτικός χαρακτήρας έρευνας εκτός οργανωμένου εκπαιδευτικού πλαισίου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3619" y="225492"/>
            <a:ext cx="831566" cy="1296789"/>
          </a:xfrm>
          <a:custGeom>
            <a:avLst/>
            <a:gdLst/>
            <a:ahLst/>
            <a:cxnLst/>
            <a:rect l="l" t="t" r="r" b="b"/>
            <a:pathLst>
              <a:path w="831566" h="1296789">
                <a:moveTo>
                  <a:pt x="0" y="0"/>
                </a:moveTo>
                <a:lnTo>
                  <a:pt x="831566" y="0"/>
                </a:lnTo>
                <a:lnTo>
                  <a:pt x="831566" y="1296789"/>
                </a:lnTo>
                <a:lnTo>
                  <a:pt x="0" y="1296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37030" y="842566"/>
            <a:ext cx="8011384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Προτάσεις για περαιτέρω έρευνα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693998" y="2751370"/>
            <a:ext cx="10390865" cy="1543050"/>
            <a:chOff x="0" y="0"/>
            <a:chExt cx="13854487" cy="20574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854487" cy="2057400"/>
              <a:chOff x="0" y="0"/>
              <a:chExt cx="2736689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6689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736689" h="406400">
                    <a:moveTo>
                      <a:pt x="0" y="0"/>
                    </a:moveTo>
                    <a:lnTo>
                      <a:pt x="2533489" y="0"/>
                    </a:lnTo>
                    <a:lnTo>
                      <a:pt x="2736689" y="203200"/>
                    </a:lnTo>
                    <a:lnTo>
                      <a:pt x="2533489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9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77800" y="-57150"/>
                <a:ext cx="2482689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022389" y="429684"/>
              <a:ext cx="11809709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Συστηματική μελέτη σε μεγαλύτερο δείγμα και σε ποικίλες ομάδες του πληθυσμού των ενήλικων εκπαιδευομένων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93998" y="4608745"/>
            <a:ext cx="10390865" cy="1543050"/>
            <a:chOff x="0" y="0"/>
            <a:chExt cx="13854487" cy="20574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3854487" cy="2057400"/>
              <a:chOff x="0" y="0"/>
              <a:chExt cx="2736689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36689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736689" h="406400">
                    <a:moveTo>
                      <a:pt x="0" y="0"/>
                    </a:moveTo>
                    <a:lnTo>
                      <a:pt x="2533489" y="0"/>
                    </a:lnTo>
                    <a:lnTo>
                      <a:pt x="2736689" y="203200"/>
                    </a:lnTo>
                    <a:lnTo>
                      <a:pt x="2533489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493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77800" y="-57150"/>
                <a:ext cx="2482689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466904" y="428569"/>
              <a:ext cx="10920679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Διερεύνηση των διαφορετικών μαθησιακών αναγκών ανά ηλικιακή και επαγγελματική κατηγορία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693998" y="6466120"/>
            <a:ext cx="10390865" cy="1548001"/>
            <a:chOff x="0" y="0"/>
            <a:chExt cx="13854487" cy="206400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854487" cy="2064001"/>
              <a:chOff x="0" y="0"/>
              <a:chExt cx="2736689" cy="4077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736689" cy="407704"/>
              </a:xfrm>
              <a:custGeom>
                <a:avLst/>
                <a:gdLst/>
                <a:ahLst/>
                <a:cxnLst/>
                <a:rect l="l" t="t" r="r" b="b"/>
                <a:pathLst>
                  <a:path w="2736689" h="407704">
                    <a:moveTo>
                      <a:pt x="0" y="0"/>
                    </a:moveTo>
                    <a:lnTo>
                      <a:pt x="2533489" y="0"/>
                    </a:lnTo>
                    <a:lnTo>
                      <a:pt x="2736689" y="203852"/>
                    </a:lnTo>
                    <a:lnTo>
                      <a:pt x="2533489" y="407704"/>
                    </a:lnTo>
                    <a:lnTo>
                      <a:pt x="0" y="407704"/>
                    </a:lnTo>
                    <a:lnTo>
                      <a:pt x="203200" y="2038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77800" y="-57150"/>
                <a:ext cx="2482689" cy="46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561349" y="409277"/>
              <a:ext cx="10878661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Εστίαση στην αλληλεπίδραση και στη διαδραστικότητα στη μαθησιακή διαδικασία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693998" y="8328445"/>
            <a:ext cx="10390865" cy="1291033"/>
            <a:chOff x="0" y="0"/>
            <a:chExt cx="13854487" cy="172137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3854487" cy="1721377"/>
              <a:chOff x="0" y="0"/>
              <a:chExt cx="2736689" cy="34002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736689" cy="340025"/>
              </a:xfrm>
              <a:custGeom>
                <a:avLst/>
                <a:gdLst/>
                <a:ahLst/>
                <a:cxnLst/>
                <a:rect l="l" t="t" r="r" b="b"/>
                <a:pathLst>
                  <a:path w="2736689" h="340025">
                    <a:moveTo>
                      <a:pt x="0" y="0"/>
                    </a:moveTo>
                    <a:lnTo>
                      <a:pt x="2533489" y="0"/>
                    </a:lnTo>
                    <a:lnTo>
                      <a:pt x="2736689" y="170013"/>
                    </a:lnTo>
                    <a:lnTo>
                      <a:pt x="2533489" y="340025"/>
                    </a:lnTo>
                    <a:lnTo>
                      <a:pt x="0" y="340025"/>
                    </a:lnTo>
                    <a:lnTo>
                      <a:pt x="203200" y="1700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AE3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177800" y="-57150"/>
                <a:ext cx="2482689" cy="397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036574" y="349354"/>
              <a:ext cx="12039423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Διερεύνηση της πρακτικής εφαρμογής των γνώσεων και των επιπτώσεών τους στις δεξιότητες των εκπαιδευομένων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38013" y="3547105"/>
            <a:ext cx="9379903" cy="201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2"/>
              </a:lnSpc>
              <a:spcBef>
                <a:spcPct val="0"/>
              </a:spcBef>
            </a:pPr>
            <a:r>
              <a:rPr lang="en-US" sz="581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Σας ευχαριστώ για την προσοχή σας!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46786" y="2308396"/>
            <a:ext cx="8100297" cy="2835104"/>
          </a:xfrm>
          <a:custGeom>
            <a:avLst/>
            <a:gdLst/>
            <a:ahLst/>
            <a:cxnLst/>
            <a:rect l="l" t="t" r="r" b="b"/>
            <a:pathLst>
              <a:path w="8100297" h="2835104">
                <a:moveTo>
                  <a:pt x="0" y="0"/>
                </a:moveTo>
                <a:lnTo>
                  <a:pt x="8100297" y="0"/>
                </a:lnTo>
                <a:lnTo>
                  <a:pt x="8100297" y="2835104"/>
                </a:lnTo>
                <a:lnTo>
                  <a:pt x="0" y="283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6926" y="329794"/>
            <a:ext cx="1156096" cy="1254921"/>
          </a:xfrm>
          <a:custGeom>
            <a:avLst/>
            <a:gdLst/>
            <a:ahLst/>
            <a:cxnLst/>
            <a:rect l="l" t="t" r="r" b="b"/>
            <a:pathLst>
              <a:path w="1156096" h="1254921">
                <a:moveTo>
                  <a:pt x="0" y="0"/>
                </a:moveTo>
                <a:lnTo>
                  <a:pt x="1156096" y="0"/>
                </a:lnTo>
                <a:lnTo>
                  <a:pt x="1156096" y="1254921"/>
                </a:lnTo>
                <a:lnTo>
                  <a:pt x="0" y="12549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64519" y="804855"/>
            <a:ext cx="2189719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Σκοπός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9175" y="3005841"/>
            <a:ext cx="15955519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Σκοπός παρούσας Διπλωματικής Εργασίας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919302"/>
            <a:ext cx="16534972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ο </a:t>
            </a:r>
            <a:r>
              <a:rPr lang="en-US" sz="2900" dirty="0">
                <a:solidFill>
                  <a:srgbClr val="AD2C1F"/>
                </a:solidFill>
                <a:latin typeface="Roboto"/>
                <a:ea typeface="Roboto"/>
                <a:cs typeface="Roboto"/>
                <a:sym typeface="Roboto"/>
              </a:rPr>
              <a:t>σχεδιασμός</a:t>
            </a:r>
            <a:r>
              <a:rPr lang="en-US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η </a:t>
            </a:r>
            <a:r>
              <a:rPr lang="en-US" sz="2900" dirty="0">
                <a:solidFill>
                  <a:srgbClr val="AD2C1F"/>
                </a:solidFill>
                <a:latin typeface="Roboto"/>
                <a:ea typeface="Roboto"/>
                <a:cs typeface="Roboto"/>
                <a:sym typeface="Roboto"/>
              </a:rPr>
              <a:t>υλοποίηση</a:t>
            </a:r>
            <a:r>
              <a:rPr lang="en-US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και η </a:t>
            </a:r>
            <a:r>
              <a:rPr lang="en-US" sz="2900" dirty="0">
                <a:solidFill>
                  <a:srgbClr val="AD2C1F"/>
                </a:solidFill>
                <a:latin typeface="Roboto"/>
                <a:ea typeface="Roboto"/>
                <a:cs typeface="Roboto"/>
                <a:sym typeface="Roboto"/>
              </a:rPr>
              <a:t>αποτίμηση</a:t>
            </a:r>
            <a:r>
              <a:rPr lang="en-US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Ε.Υ.</a:t>
            </a:r>
            <a:r>
              <a:rPr lang="en-US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γι</a:t>
            </a:r>
            <a:r>
              <a:rPr lang="en-US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 ενήλικες </a:t>
            </a:r>
            <a:r>
              <a:rPr lang="el-GR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με τη μέθοδο της ΕξΑΕ</a:t>
            </a:r>
            <a:r>
              <a:rPr lang="en-US" sz="2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με θέμα: «Βιογραφίες γυναικών εκπαιδευτικών του Μεσοπολέμου: Οι περιπτώσεις των Μυρσίνης Κλεάνθους-Παπαδημητρίου, Μαρίας Αμαριώτου και Ρόζας Ιμβριώτη».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12531"/>
            <a:ext cx="1062895" cy="1032337"/>
          </a:xfrm>
          <a:custGeom>
            <a:avLst/>
            <a:gdLst/>
            <a:ahLst/>
            <a:cxnLst/>
            <a:rect l="l" t="t" r="r" b="b"/>
            <a:pathLst>
              <a:path w="1062895" h="1032337">
                <a:moveTo>
                  <a:pt x="0" y="0"/>
                </a:moveTo>
                <a:lnTo>
                  <a:pt x="1062895" y="0"/>
                </a:lnTo>
                <a:lnTo>
                  <a:pt x="1062895" y="1032338"/>
                </a:lnTo>
                <a:lnTo>
                  <a:pt x="0" y="1032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7785" y="2888268"/>
            <a:ext cx="11452381" cy="49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8"/>
              </a:lnSpc>
              <a:spcBef>
                <a:spcPct val="0"/>
              </a:spcBef>
            </a:pPr>
            <a:r>
              <a:rPr lang="en-US" sz="289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Στόχοι της Διπλωματικής Εργασίας ήταν: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64519" y="804855"/>
            <a:ext cx="2189719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Στόχοι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2080" y="4362183"/>
            <a:ext cx="14885912" cy="1459640"/>
            <a:chOff x="0" y="0"/>
            <a:chExt cx="19610459" cy="194618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9610459" cy="1946187"/>
              <a:chOff x="0" y="0"/>
              <a:chExt cx="3873671" cy="38443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873671" cy="384432"/>
              </a:xfrm>
              <a:custGeom>
                <a:avLst/>
                <a:gdLst/>
                <a:ahLst/>
                <a:cxnLst/>
                <a:rect l="l" t="t" r="r" b="b"/>
                <a:pathLst>
                  <a:path w="3873671" h="384432">
                    <a:moveTo>
                      <a:pt x="3670471" y="0"/>
                    </a:moveTo>
                    <a:cubicBezTo>
                      <a:pt x="3782695" y="0"/>
                      <a:pt x="3873671" y="86058"/>
                      <a:pt x="3873671" y="192216"/>
                    </a:cubicBezTo>
                    <a:cubicBezTo>
                      <a:pt x="3873671" y="298374"/>
                      <a:pt x="3782695" y="384432"/>
                      <a:pt x="3670471" y="384432"/>
                    </a:cubicBezTo>
                    <a:lnTo>
                      <a:pt x="203200" y="384432"/>
                    </a:lnTo>
                    <a:cubicBezTo>
                      <a:pt x="90976" y="384432"/>
                      <a:pt x="0" y="298374"/>
                      <a:pt x="0" y="192216"/>
                    </a:cubicBezTo>
                    <a:cubicBezTo>
                      <a:pt x="0" y="8605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9292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873671" cy="4415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700943" y="655171"/>
              <a:ext cx="16208573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Να διερευνηθεί εάν το Ε.Υ. διέπεται από τις αρχές και τη μεθοδολογία της ΕξΑΕ.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9937" y="6437180"/>
            <a:ext cx="15602138" cy="1459640"/>
            <a:chOff x="0" y="0"/>
            <a:chExt cx="19610459" cy="211093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9610459" cy="2110936"/>
              <a:chOff x="0" y="0"/>
              <a:chExt cx="3873671" cy="416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873671" cy="416975"/>
              </a:xfrm>
              <a:custGeom>
                <a:avLst/>
                <a:gdLst/>
                <a:ahLst/>
                <a:cxnLst/>
                <a:rect l="l" t="t" r="r" b="b"/>
                <a:pathLst>
                  <a:path w="3873671" h="416975">
                    <a:moveTo>
                      <a:pt x="3670471" y="0"/>
                    </a:moveTo>
                    <a:cubicBezTo>
                      <a:pt x="3782695" y="0"/>
                      <a:pt x="3873671" y="93343"/>
                      <a:pt x="3873671" y="208487"/>
                    </a:cubicBezTo>
                    <a:cubicBezTo>
                      <a:pt x="3873671" y="323632"/>
                      <a:pt x="3782695" y="416975"/>
                      <a:pt x="3670471" y="416975"/>
                    </a:cubicBezTo>
                    <a:lnTo>
                      <a:pt x="203200" y="416975"/>
                    </a:lnTo>
                    <a:cubicBezTo>
                      <a:pt x="90976" y="416975"/>
                      <a:pt x="0" y="323632"/>
                      <a:pt x="0" y="208487"/>
                    </a:cubicBezTo>
                    <a:cubicBezTo>
                      <a:pt x="0" y="933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7B29A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3873671" cy="47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62110" y="595085"/>
              <a:ext cx="18587824" cy="1188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Να διερευνηθεί εάν το Ε.Υ. έχει δημιουργηθεί σύμφωνα με τις αρχές της Πολυμεσικής Μάθησης.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0884" y="8426042"/>
            <a:ext cx="15127652" cy="1348427"/>
            <a:chOff x="0" y="0"/>
            <a:chExt cx="19610459" cy="179790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9610459" cy="1797903"/>
              <a:chOff x="0" y="0"/>
              <a:chExt cx="3873671" cy="35514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873671" cy="355141"/>
              </a:xfrm>
              <a:custGeom>
                <a:avLst/>
                <a:gdLst/>
                <a:ahLst/>
                <a:cxnLst/>
                <a:rect l="l" t="t" r="r" b="b"/>
                <a:pathLst>
                  <a:path w="3873671" h="355141">
                    <a:moveTo>
                      <a:pt x="3670471" y="0"/>
                    </a:moveTo>
                    <a:cubicBezTo>
                      <a:pt x="3782695" y="0"/>
                      <a:pt x="3873671" y="79501"/>
                      <a:pt x="3873671" y="177571"/>
                    </a:cubicBezTo>
                    <a:cubicBezTo>
                      <a:pt x="3873671" y="275640"/>
                      <a:pt x="3782695" y="355141"/>
                      <a:pt x="3670471" y="355141"/>
                    </a:cubicBezTo>
                    <a:lnTo>
                      <a:pt x="203200" y="355141"/>
                    </a:lnTo>
                    <a:cubicBezTo>
                      <a:pt x="90976" y="355141"/>
                      <a:pt x="0" y="275640"/>
                      <a:pt x="0" y="177571"/>
                    </a:cubicBezTo>
                    <a:cubicBezTo>
                      <a:pt x="0" y="7950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D966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3873671" cy="4122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 dirty="0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3150535" y="611308"/>
              <a:ext cx="12834541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Να διερευνηθούν οι απόψεις των ενηλίκων χρηστών για το Ε.Υ..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594010" y="2234074"/>
            <a:ext cx="11057757" cy="2073329"/>
            <a:chOff x="0" y="0"/>
            <a:chExt cx="14743675" cy="2764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743675" cy="2764439"/>
            </a:xfrm>
            <a:custGeom>
              <a:avLst/>
              <a:gdLst/>
              <a:ahLst/>
              <a:cxnLst/>
              <a:rect l="l" t="t" r="r" b="b"/>
              <a:pathLst>
                <a:path w="14743675" h="2764439">
                  <a:moveTo>
                    <a:pt x="0" y="0"/>
                  </a:moveTo>
                  <a:lnTo>
                    <a:pt x="14743675" y="0"/>
                  </a:lnTo>
                  <a:lnTo>
                    <a:pt x="14743675" y="2764439"/>
                  </a:lnTo>
                  <a:lnTo>
                    <a:pt x="0" y="2764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665458" y="460401"/>
              <a:ext cx="12970329" cy="1776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7"/>
                </a:lnSpc>
                <a:spcBef>
                  <a:spcPct val="0"/>
                </a:spcBef>
              </a:pPr>
              <a:r>
                <a:rPr lang="en-US" sz="2584" b="1" dirty="0">
                  <a:solidFill>
                    <a:srgbClr val="AD2C1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Δημιουργία πρωτότυπου Ε.Υ.,</a:t>
              </a:r>
              <a:r>
                <a:rPr lang="en-US" sz="2584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σχεδιασμένο σύμφωνα με τις αρχές της ΕξΑΕ και τη θεωρία Πολυμεσικής Μάθησης, απευθυνόμενο σε ενήλικες εκπαιδευόμενους.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94010" y="5109993"/>
            <a:ext cx="11057757" cy="2073329"/>
            <a:chOff x="0" y="0"/>
            <a:chExt cx="14743675" cy="27644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43675" cy="2764439"/>
            </a:xfrm>
            <a:custGeom>
              <a:avLst/>
              <a:gdLst/>
              <a:ahLst/>
              <a:cxnLst/>
              <a:rect l="l" t="t" r="r" b="b"/>
              <a:pathLst>
                <a:path w="14743675" h="2764439">
                  <a:moveTo>
                    <a:pt x="0" y="0"/>
                  </a:moveTo>
                  <a:lnTo>
                    <a:pt x="14743675" y="0"/>
                  </a:lnTo>
                  <a:lnTo>
                    <a:pt x="14743675" y="2764439"/>
                  </a:lnTo>
                  <a:lnTo>
                    <a:pt x="0" y="2764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429366" y="175035"/>
              <a:ext cx="11858366" cy="2376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7"/>
                </a:lnSpc>
                <a:spcBef>
                  <a:spcPct val="0"/>
                </a:spcBef>
              </a:pPr>
              <a:r>
                <a:rPr lang="en-US" sz="2584" b="1" dirty="0">
                  <a:solidFill>
                    <a:srgbClr val="AD2C1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Συμβολή στην επιστημονική βιβλιογραφία.</a:t>
              </a:r>
              <a:r>
                <a:rPr lang="en-US" sz="2584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Η έρευνα προσφέρει νέα δεδομένα και αναλύσεις, ενισχύοντας την υπάρχουσα βιβλιογραφία στον τομέα της ΕξΑΕ και της εκπαίδευσης ενηλίκων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94010" y="8052357"/>
            <a:ext cx="11057757" cy="1623879"/>
            <a:chOff x="0" y="0"/>
            <a:chExt cx="14743675" cy="21651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743675" cy="2165172"/>
            </a:xfrm>
            <a:custGeom>
              <a:avLst/>
              <a:gdLst/>
              <a:ahLst/>
              <a:cxnLst/>
              <a:rect l="l" t="t" r="r" b="b"/>
              <a:pathLst>
                <a:path w="14743675" h="2165172">
                  <a:moveTo>
                    <a:pt x="0" y="0"/>
                  </a:moveTo>
                  <a:lnTo>
                    <a:pt x="14743675" y="0"/>
                  </a:lnTo>
                  <a:lnTo>
                    <a:pt x="14743675" y="2165172"/>
                  </a:lnTo>
                  <a:lnTo>
                    <a:pt x="0" y="2165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3838" b="-13838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2478553" y="351962"/>
              <a:ext cx="11546259" cy="1177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7"/>
                </a:lnSpc>
                <a:spcBef>
                  <a:spcPct val="0"/>
                </a:spcBef>
              </a:pPr>
              <a:r>
                <a:rPr lang="en-US" sz="2584" b="1" dirty="0">
                  <a:solidFill>
                    <a:srgbClr val="AD2C1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Πρωτοτυπία θέματος Ε.Υ.,</a:t>
              </a:r>
              <a:r>
                <a:rPr lang="en-US" sz="2584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καθώς δεν έχει αξιοποιηθεί προηγουμένως σε προγράμματα ενηλίκων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80421" y="555591"/>
            <a:ext cx="1086629" cy="1121682"/>
          </a:xfrm>
          <a:custGeom>
            <a:avLst/>
            <a:gdLst/>
            <a:ahLst/>
            <a:cxnLst/>
            <a:rect l="l" t="t" r="r" b="b"/>
            <a:pathLst>
              <a:path w="1086629" h="1121682">
                <a:moveTo>
                  <a:pt x="0" y="0"/>
                </a:moveTo>
                <a:lnTo>
                  <a:pt x="1086629" y="0"/>
                </a:lnTo>
                <a:lnTo>
                  <a:pt x="1086629" y="1121681"/>
                </a:lnTo>
                <a:lnTo>
                  <a:pt x="0" y="11216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37030" y="842566"/>
            <a:ext cx="7525859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Συνεισφορά της διπλωματικής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3342" y="132504"/>
            <a:ext cx="902259" cy="1548942"/>
          </a:xfrm>
          <a:custGeom>
            <a:avLst/>
            <a:gdLst/>
            <a:ahLst/>
            <a:cxnLst/>
            <a:rect l="l" t="t" r="r" b="b"/>
            <a:pathLst>
              <a:path w="902259" h="1548942">
                <a:moveTo>
                  <a:pt x="0" y="0"/>
                </a:moveTo>
                <a:lnTo>
                  <a:pt x="902258" y="0"/>
                </a:lnTo>
                <a:lnTo>
                  <a:pt x="902258" y="1548942"/>
                </a:lnTo>
                <a:lnTo>
                  <a:pt x="0" y="1548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32326" y="3024294"/>
            <a:ext cx="10566145" cy="5930249"/>
          </a:xfrm>
          <a:custGeom>
            <a:avLst/>
            <a:gdLst/>
            <a:ahLst/>
            <a:cxnLst/>
            <a:rect l="l" t="t" r="r" b="b"/>
            <a:pathLst>
              <a:path w="10566145" h="5930249">
                <a:moveTo>
                  <a:pt x="0" y="0"/>
                </a:moveTo>
                <a:lnTo>
                  <a:pt x="10566145" y="0"/>
                </a:lnTo>
                <a:lnTo>
                  <a:pt x="10566145" y="5930249"/>
                </a:lnTo>
                <a:lnTo>
                  <a:pt x="0" y="59302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988024" y="4610100"/>
            <a:ext cx="9854747" cy="3661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Το Ε.Υ. διέπεται από τις αρχές και τη μεθοδολογία της ΕξΑΕ;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Το Ε.Υ. έχει δημιουργηθεί σύμφωνα με τις αρχές της Πολυμεσικής Μάθησης;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Ποια είναι τα δυνατά σημεία του Ε.Υ.;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Ποια σημεία του Ε.Υ. χρήζουν βελτίωσης;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37030" y="842566"/>
            <a:ext cx="6504350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Ερευνητικά ερωτήματα 1/2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1126" y="4790429"/>
            <a:ext cx="4878207" cy="5496571"/>
            <a:chOff x="0" y="0"/>
            <a:chExt cx="6504276" cy="7328762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6504276" cy="7328762"/>
            </a:xfrm>
            <a:custGeom>
              <a:avLst/>
              <a:gdLst/>
              <a:ahLst/>
              <a:cxnLst/>
              <a:rect l="l" t="t" r="r" b="b"/>
              <a:pathLst>
                <a:path w="6504276" h="7328762">
                  <a:moveTo>
                    <a:pt x="6504276" y="0"/>
                  </a:moveTo>
                  <a:lnTo>
                    <a:pt x="0" y="0"/>
                  </a:lnTo>
                  <a:lnTo>
                    <a:pt x="0" y="7328762"/>
                  </a:lnTo>
                  <a:lnTo>
                    <a:pt x="6504276" y="7328762"/>
                  </a:lnTo>
                  <a:lnTo>
                    <a:pt x="6504276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 rot="-508192">
              <a:off x="614710" y="1005742"/>
              <a:ext cx="4800893" cy="1327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7"/>
                </a:lnSpc>
                <a:spcBef>
                  <a:spcPct val="0"/>
                </a:spcBef>
              </a:pPr>
              <a:r>
                <a:rPr lang="en-US" sz="289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Aποτίμηση του Ε.Υ. από τους ειδικούς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477180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7030" y="842566"/>
            <a:ext cx="6337231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Ερευνητικά ερωτήματα 2/2</a:t>
            </a:r>
          </a:p>
        </p:txBody>
      </p:sp>
      <p:sp>
        <p:nvSpPr>
          <p:cNvPr id="4" name="Freeform 4"/>
          <p:cNvSpPr/>
          <p:nvPr/>
        </p:nvSpPr>
        <p:spPr>
          <a:xfrm>
            <a:off x="5226245" y="2489277"/>
            <a:ext cx="12033055" cy="6753552"/>
          </a:xfrm>
          <a:custGeom>
            <a:avLst/>
            <a:gdLst/>
            <a:ahLst/>
            <a:cxnLst/>
            <a:rect l="l" t="t" r="r" b="b"/>
            <a:pathLst>
              <a:path w="12033055" h="6753552">
                <a:moveTo>
                  <a:pt x="0" y="0"/>
                </a:moveTo>
                <a:lnTo>
                  <a:pt x="12033055" y="0"/>
                </a:lnTo>
                <a:lnTo>
                  <a:pt x="12033055" y="6753552"/>
                </a:lnTo>
                <a:lnTo>
                  <a:pt x="0" y="6753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77450" y="4192263"/>
            <a:ext cx="11530646" cy="4778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8"/>
              </a:lnSpc>
            </a:pPr>
            <a:r>
              <a:rPr lang="en-US" sz="26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Βρήκαν ενδιαφέρον το Ε.Υ. και για ποιους λόγους;</a:t>
            </a:r>
          </a:p>
          <a:p>
            <a:pPr algn="l">
              <a:lnSpc>
                <a:spcPts val="4238"/>
              </a:lnSpc>
            </a:pPr>
            <a:r>
              <a:rPr lang="en-US" sz="26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Οι επιμορφούμενοι απέκτησαν γνώσεις από το Ε.Υ.;</a:t>
            </a:r>
          </a:p>
          <a:p>
            <a:pPr algn="l">
              <a:lnSpc>
                <a:spcPts val="4238"/>
              </a:lnSpc>
            </a:pPr>
            <a:r>
              <a:rPr lang="en-US" sz="26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Ποιες είναι οι απόψεις των επιμορφούμενων σχετικά με την ικανότητα του Ε.Υ. να ανταποκριθεί στις εκπαιδευτικές ανάγκες και απαιτήσεις τους ως ενηλίκων;</a:t>
            </a:r>
          </a:p>
          <a:p>
            <a:pPr algn="l">
              <a:lnSpc>
                <a:spcPts val="4238"/>
              </a:lnSpc>
            </a:pPr>
            <a:r>
              <a:rPr lang="en-US" sz="26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Πώς περιγράφουν τη συνολική τους εμπειρία κατά τη μελέτη του Ε.Υ.; Αντιμετώπισαν δυσκολίες ή όχι;</a:t>
            </a:r>
          </a:p>
          <a:p>
            <a:pPr algn="l">
              <a:lnSpc>
                <a:spcPts val="4238"/>
              </a:lnSpc>
            </a:pPr>
            <a:r>
              <a:rPr lang="en-US" sz="26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 Ποια σημεία του Ε.Υ. θεωρούν θετικά;</a:t>
            </a:r>
          </a:p>
          <a:p>
            <a:pPr algn="l">
              <a:lnSpc>
                <a:spcPts val="4238"/>
              </a:lnSpc>
            </a:pPr>
            <a:r>
              <a:rPr lang="en-US" sz="26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 Ποια σημεία του Ε.Υ. θεωρούν ότι χρήζουν βελτίωσης;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78136" y="4790429"/>
            <a:ext cx="4878207" cy="5496571"/>
            <a:chOff x="0" y="0"/>
            <a:chExt cx="6504276" cy="7328762"/>
          </a:xfrm>
        </p:grpSpPr>
        <p:sp>
          <p:nvSpPr>
            <p:cNvPr id="7" name="Freeform 7"/>
            <p:cNvSpPr/>
            <p:nvPr/>
          </p:nvSpPr>
          <p:spPr>
            <a:xfrm flipH="1">
              <a:off x="0" y="0"/>
              <a:ext cx="6504276" cy="7328762"/>
            </a:xfrm>
            <a:custGeom>
              <a:avLst/>
              <a:gdLst/>
              <a:ahLst/>
              <a:cxnLst/>
              <a:rect l="l" t="t" r="r" b="b"/>
              <a:pathLst>
                <a:path w="6504276" h="7328762">
                  <a:moveTo>
                    <a:pt x="6504276" y="0"/>
                  </a:moveTo>
                  <a:lnTo>
                    <a:pt x="0" y="0"/>
                  </a:lnTo>
                  <a:lnTo>
                    <a:pt x="0" y="7328762"/>
                  </a:lnTo>
                  <a:lnTo>
                    <a:pt x="6504276" y="7328762"/>
                  </a:lnTo>
                  <a:lnTo>
                    <a:pt x="6504276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 rot="-508192">
              <a:off x="636056" y="694100"/>
              <a:ext cx="4800893" cy="2006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7"/>
                </a:lnSpc>
                <a:spcBef>
                  <a:spcPct val="0"/>
                </a:spcBef>
              </a:pPr>
              <a:r>
                <a:rPr lang="en-US" sz="289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Aποτίμηση του Ε.Υ. από τους ενήλικες χρήστες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913342" y="132504"/>
            <a:ext cx="902259" cy="1548942"/>
          </a:xfrm>
          <a:custGeom>
            <a:avLst/>
            <a:gdLst/>
            <a:ahLst/>
            <a:cxnLst/>
            <a:rect l="l" t="t" r="r" b="b"/>
            <a:pathLst>
              <a:path w="902259" h="1548942">
                <a:moveTo>
                  <a:pt x="0" y="0"/>
                </a:moveTo>
                <a:lnTo>
                  <a:pt x="902258" y="0"/>
                </a:lnTo>
                <a:lnTo>
                  <a:pt x="902258" y="1548942"/>
                </a:lnTo>
                <a:lnTo>
                  <a:pt x="0" y="15489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1075" y="818864"/>
            <a:ext cx="753631" cy="789142"/>
          </a:xfrm>
          <a:custGeom>
            <a:avLst/>
            <a:gdLst/>
            <a:ahLst/>
            <a:cxnLst/>
            <a:rect l="l" t="t" r="r" b="b"/>
            <a:pathLst>
              <a:path w="753631" h="789142">
                <a:moveTo>
                  <a:pt x="0" y="0"/>
                </a:moveTo>
                <a:lnTo>
                  <a:pt x="753631" y="0"/>
                </a:lnTo>
                <a:lnTo>
                  <a:pt x="753631" y="789142"/>
                </a:lnTo>
                <a:lnTo>
                  <a:pt x="0" y="789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11065" y="1960812"/>
            <a:ext cx="7686024" cy="8154932"/>
            <a:chOff x="0" y="0"/>
            <a:chExt cx="10248032" cy="108732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48032" cy="10873243"/>
            </a:xfrm>
            <a:custGeom>
              <a:avLst/>
              <a:gdLst/>
              <a:ahLst/>
              <a:cxnLst/>
              <a:rect l="l" t="t" r="r" b="b"/>
              <a:pathLst>
                <a:path w="10248032" h="10873243">
                  <a:moveTo>
                    <a:pt x="0" y="0"/>
                  </a:moveTo>
                  <a:lnTo>
                    <a:pt x="10248032" y="0"/>
                  </a:lnTo>
                  <a:lnTo>
                    <a:pt x="10248032" y="10873243"/>
                  </a:lnTo>
                  <a:lnTo>
                    <a:pt x="0" y="10873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3687493" y="704106"/>
              <a:ext cx="4534454" cy="629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6"/>
                </a:lnSpc>
                <a:spcBef>
                  <a:spcPct val="0"/>
                </a:spcBef>
              </a:pPr>
              <a:r>
                <a:rPr lang="en-US" sz="2804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Θεωρητικό πλαίσιο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01828" y="9524355"/>
              <a:ext cx="5105783" cy="629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  <a:spcBef>
                  <a:spcPct val="0"/>
                </a:spcBef>
              </a:pPr>
              <a:r>
                <a:rPr lang="en-US" sz="2804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Συμπεράσματα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16164" y="5288668"/>
              <a:ext cx="5105783" cy="629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  <a:spcBef>
                  <a:spcPct val="0"/>
                </a:spcBef>
              </a:pPr>
              <a:r>
                <a:rPr lang="en-US" sz="2804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Μεθοδολογία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457240" y="2658475"/>
              <a:ext cx="5255855" cy="1286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2804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Δημιουργία</a:t>
              </a:r>
            </a:p>
            <a:p>
              <a:pPr algn="ctr">
                <a:lnSpc>
                  <a:spcPts val="3926"/>
                </a:lnSpc>
                <a:spcBef>
                  <a:spcPct val="0"/>
                </a:spcBef>
              </a:pPr>
              <a:r>
                <a:rPr lang="en-US" sz="2804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εκπαιδευτικού υλικού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699542" y="7406512"/>
              <a:ext cx="7340413" cy="629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  <a:spcBef>
                  <a:spcPct val="0"/>
                </a:spcBef>
              </a:pPr>
              <a:r>
                <a:rPr lang="en-US" sz="2804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Αποτελέσματα - Κύρια ευρήματα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37030" y="842566"/>
            <a:ext cx="5946207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Δομή της παρουσίασης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715381" y="-6536625"/>
            <a:ext cx="41241" cy="16496433"/>
          </a:xfrm>
          <a:custGeom>
            <a:avLst/>
            <a:gdLst/>
            <a:ahLst/>
            <a:cxnLst/>
            <a:rect l="l" t="t" r="r" b="b"/>
            <a:pathLst>
              <a:path w="41241" h="16496433">
                <a:moveTo>
                  <a:pt x="0" y="0"/>
                </a:moveTo>
                <a:lnTo>
                  <a:pt x="41242" y="0"/>
                </a:lnTo>
                <a:lnTo>
                  <a:pt x="41242" y="16496433"/>
                </a:lnTo>
                <a:lnTo>
                  <a:pt x="0" y="16496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7555" y="445406"/>
            <a:ext cx="1259475" cy="1166589"/>
          </a:xfrm>
          <a:custGeom>
            <a:avLst/>
            <a:gdLst/>
            <a:ahLst/>
            <a:cxnLst/>
            <a:rect l="l" t="t" r="r" b="b"/>
            <a:pathLst>
              <a:path w="1259475" h="1166589">
                <a:moveTo>
                  <a:pt x="0" y="0"/>
                </a:moveTo>
                <a:lnTo>
                  <a:pt x="1259475" y="0"/>
                </a:lnTo>
                <a:lnTo>
                  <a:pt x="1259475" y="1166588"/>
                </a:lnTo>
                <a:lnTo>
                  <a:pt x="0" y="1166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48955" y="2650615"/>
            <a:ext cx="5518924" cy="1110683"/>
          </a:xfrm>
          <a:custGeom>
            <a:avLst/>
            <a:gdLst/>
            <a:ahLst/>
            <a:cxnLst/>
            <a:rect l="l" t="t" r="r" b="b"/>
            <a:pathLst>
              <a:path w="5518924" h="1110683">
                <a:moveTo>
                  <a:pt x="0" y="0"/>
                </a:moveTo>
                <a:lnTo>
                  <a:pt x="5518924" y="0"/>
                </a:lnTo>
                <a:lnTo>
                  <a:pt x="5518924" y="1110683"/>
                </a:lnTo>
                <a:lnTo>
                  <a:pt x="0" y="11106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31583" y="2882045"/>
            <a:ext cx="4953668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Εξ αποστάσεως εκπαίδευση</a:t>
            </a:r>
          </a:p>
        </p:txBody>
      </p:sp>
      <p:sp>
        <p:nvSpPr>
          <p:cNvPr id="6" name="Freeform 6"/>
          <p:cNvSpPr/>
          <p:nvPr/>
        </p:nvSpPr>
        <p:spPr>
          <a:xfrm>
            <a:off x="11831935" y="5217244"/>
            <a:ext cx="5262106" cy="813235"/>
          </a:xfrm>
          <a:custGeom>
            <a:avLst/>
            <a:gdLst/>
            <a:ahLst/>
            <a:cxnLst/>
            <a:rect l="l" t="t" r="r" b="b"/>
            <a:pathLst>
              <a:path w="5262106" h="813235">
                <a:moveTo>
                  <a:pt x="0" y="0"/>
                </a:moveTo>
                <a:lnTo>
                  <a:pt x="5262106" y="0"/>
                </a:lnTo>
                <a:lnTo>
                  <a:pt x="5262106" y="813235"/>
                </a:lnTo>
                <a:lnTo>
                  <a:pt x="0" y="813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716549" y="5327778"/>
            <a:ext cx="3722397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Αρχές σχεδιασμού Ε.Υ.</a:t>
            </a:r>
          </a:p>
        </p:txBody>
      </p:sp>
      <p:sp>
        <p:nvSpPr>
          <p:cNvPr id="8" name="Freeform 8"/>
          <p:cNvSpPr/>
          <p:nvPr/>
        </p:nvSpPr>
        <p:spPr>
          <a:xfrm>
            <a:off x="1193959" y="5269864"/>
            <a:ext cx="5262106" cy="813235"/>
          </a:xfrm>
          <a:custGeom>
            <a:avLst/>
            <a:gdLst/>
            <a:ahLst/>
            <a:cxnLst/>
            <a:rect l="l" t="t" r="r" b="b"/>
            <a:pathLst>
              <a:path w="5262106" h="813235">
                <a:moveTo>
                  <a:pt x="0" y="0"/>
                </a:moveTo>
                <a:lnTo>
                  <a:pt x="5262106" y="0"/>
                </a:lnTo>
                <a:lnTo>
                  <a:pt x="5262106" y="813235"/>
                </a:lnTo>
                <a:lnTo>
                  <a:pt x="0" y="813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7874" y="5380397"/>
            <a:ext cx="4045725" cy="434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Βασικές έννοιες - Θεωρίες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08136" y="6832599"/>
            <a:ext cx="3903464" cy="370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  <a:spcBef>
                <a:spcPct val="0"/>
              </a:spcBef>
            </a:pPr>
            <a:r>
              <a:rPr lang="en-US" sz="22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Τυπολογία West - Λιοναράκη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04976" y="6272212"/>
            <a:ext cx="4679241" cy="370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  <a:spcBef>
                <a:spcPct val="0"/>
              </a:spcBef>
            </a:pPr>
            <a:r>
              <a:rPr lang="en-US" sz="22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Πολυμεσική Μάθηση (Mayer, 2001)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5997" y="7437582"/>
            <a:ext cx="1723496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  <a:spcBef>
                <a:spcPct val="0"/>
              </a:spcBef>
            </a:pPr>
            <a:r>
              <a:rPr lang="en-US" sz="224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Keegan, 1986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5997" y="8075757"/>
            <a:ext cx="606755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  <a:spcBef>
                <a:spcPct val="0"/>
              </a:spcBef>
            </a:pPr>
            <a:r>
              <a:rPr lang="en-US" sz="224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Θεωρία αυτόνομης μάθησης (Moore, 1993)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5997" y="8713932"/>
            <a:ext cx="7366265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  <a:spcBef>
                <a:spcPct val="0"/>
              </a:spcBef>
            </a:pPr>
            <a:r>
              <a:rPr lang="en-US" sz="224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Θεωρία βιομηχανοποιημένης μάθησης (Peters, 1993)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75997" y="9352108"/>
            <a:ext cx="8912225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  <a:spcBef>
                <a:spcPct val="0"/>
              </a:spcBef>
            </a:pPr>
            <a:r>
              <a:rPr lang="en-US" sz="224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Θεωρία αλληλεπίδρασης και της επικοινωνίας (Holmberg, 1995)</a:t>
            </a:r>
          </a:p>
        </p:txBody>
      </p:sp>
      <p:sp>
        <p:nvSpPr>
          <p:cNvPr id="16" name="Freeform 16"/>
          <p:cNvSpPr/>
          <p:nvPr/>
        </p:nvSpPr>
        <p:spPr>
          <a:xfrm rot="5400000">
            <a:off x="7130964" y="3608757"/>
            <a:ext cx="1482689" cy="1734285"/>
          </a:xfrm>
          <a:custGeom>
            <a:avLst/>
            <a:gdLst/>
            <a:ahLst/>
            <a:cxnLst/>
            <a:rect l="l" t="t" r="r" b="b"/>
            <a:pathLst>
              <a:path w="1482689" h="1734285">
                <a:moveTo>
                  <a:pt x="0" y="0"/>
                </a:moveTo>
                <a:lnTo>
                  <a:pt x="1482689" y="0"/>
                </a:lnTo>
                <a:lnTo>
                  <a:pt x="1482689" y="1734285"/>
                </a:lnTo>
                <a:lnTo>
                  <a:pt x="0" y="1734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52310" r="-7228"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9731716" y="3722096"/>
            <a:ext cx="1498499" cy="1597038"/>
          </a:xfrm>
          <a:custGeom>
            <a:avLst/>
            <a:gdLst/>
            <a:ahLst/>
            <a:cxnLst/>
            <a:rect l="l" t="t" r="r" b="b"/>
            <a:pathLst>
              <a:path w="1498499" h="1597038">
                <a:moveTo>
                  <a:pt x="0" y="0"/>
                </a:moveTo>
                <a:lnTo>
                  <a:pt x="1498499" y="0"/>
                </a:lnTo>
                <a:lnTo>
                  <a:pt x="1498499" y="1597038"/>
                </a:lnTo>
                <a:lnTo>
                  <a:pt x="0" y="1597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6097" b="-17399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415436" y="2641090"/>
            <a:ext cx="1417092" cy="1843372"/>
          </a:xfrm>
          <a:custGeom>
            <a:avLst/>
            <a:gdLst/>
            <a:ahLst/>
            <a:cxnLst/>
            <a:rect l="l" t="t" r="r" b="b"/>
            <a:pathLst>
              <a:path w="1417092" h="1843372">
                <a:moveTo>
                  <a:pt x="0" y="0"/>
                </a:moveTo>
                <a:lnTo>
                  <a:pt x="1417092" y="0"/>
                </a:lnTo>
                <a:lnTo>
                  <a:pt x="1417092" y="1843372"/>
                </a:lnTo>
                <a:lnTo>
                  <a:pt x="0" y="1843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037030" y="842566"/>
            <a:ext cx="5506524" cy="6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5"/>
              </a:lnSpc>
              <a:spcBef>
                <a:spcPct val="0"/>
              </a:spcBef>
            </a:pPr>
            <a:r>
              <a:rPr lang="en-US" sz="398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Θεωρητικό πλαίσιο 1/2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7292" y="6245024"/>
            <a:ext cx="7948153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4"/>
              </a:lnSpc>
              <a:spcBef>
                <a:spcPct val="0"/>
              </a:spcBef>
            </a:pPr>
            <a:r>
              <a:rPr lang="en-US" sz="2250" i="1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«είναι η εκπαίδευση που διδάσκει κι ενεργοποιεί το μαθητή πώς να μαθαίνει μόνος του και πώς να λειτουργεί αυτόνομα προς μία ευρετική πορεία αυτομάθησης»</a:t>
            </a:r>
            <a:r>
              <a:rPr lang="en-US" sz="225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(Λιοναράκης, 2001).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1661</Words>
  <Application>Microsoft Office PowerPoint</Application>
  <PresentationFormat>Προσαρμογή</PresentationFormat>
  <Paragraphs>239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7" baseType="lpstr">
      <vt:lpstr>Open Sans Bold</vt:lpstr>
      <vt:lpstr>Roboto Bold</vt:lpstr>
      <vt:lpstr>Roboto</vt:lpstr>
      <vt:lpstr>Arimo</vt:lpstr>
      <vt:lpstr>Calibri</vt:lpstr>
      <vt:lpstr>Arial</vt:lpstr>
      <vt:lpstr>Roboto Italics</vt:lpstr>
      <vt:lpstr>Open Sans</vt:lpstr>
      <vt:lpstr>Rubik Semi-Bold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ΠΑΡΟΥΣΙΑΣΗ ΜΑΡΙΑ</dc:title>
  <cp:lastModifiedBy>Μαρία Π</cp:lastModifiedBy>
  <cp:revision>12</cp:revision>
  <dcterms:created xsi:type="dcterms:W3CDTF">2006-08-16T00:00:00Z</dcterms:created>
  <dcterms:modified xsi:type="dcterms:W3CDTF">2024-11-28T21:40:05Z</dcterms:modified>
  <dc:identifier>DAGWAu-HEic</dc:identifier>
</cp:coreProperties>
</file>