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2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8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9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20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21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notesSlides/notesSlide24.xml" ContentType="application/vnd.openxmlformats-officedocument.presentationml.notesSlide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notesSlides/notesSlide25.xml" ContentType="application/vnd.openxmlformats-officedocument.presentationml.notesSlide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notesSlides/notesSlide28.xml" ContentType="application/vnd.openxmlformats-officedocument.presentationml.notesSlide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theme/themeOverride6.xml" ContentType="application/vnd.openxmlformats-officedocument.themeOverride+xml"/>
  <Override PartName="/ppt/notesSlides/notesSlide31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notesSlides/notesSlide34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theme/themeOverride7.xml" ContentType="application/vnd.openxmlformats-officedocument.themeOverride+xml"/>
  <Override PartName="/ppt/notesSlides/notesSlide35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theme/themeOverride8.xml" ContentType="application/vnd.openxmlformats-officedocument.themeOverride+xml"/>
  <Override PartName="/ppt/notesSlides/notesSlide36.xml" ContentType="application/vnd.openxmlformats-officedocument.presentationml.notesSlide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notesSlides/notesSlide37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theme/themeOverride9.xml" ContentType="application/vnd.openxmlformats-officedocument.themeOverride+xml"/>
  <Override PartName="/ppt/notesSlides/notesSlide38.xml" ContentType="application/vnd.openxmlformats-officedocument.presentationml.notesSlid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theme/themeOverride10.xml" ContentType="application/vnd.openxmlformats-officedocument.themeOverride+xml"/>
  <Override PartName="/ppt/notesSlides/notesSlide39.xml" ContentType="application/vnd.openxmlformats-officedocument.presentationml.notesSlide+xml"/>
  <Override PartName="/ppt/diagrams/data16.xml" ContentType="application/vnd.openxmlformats-officedocument.drawingml.diagramData+xml"/>
  <Override PartName="/ppt/diagrams/layout16.xml" ContentType="application/vnd.openxmlformats-officedocument.drawingml.diagramLayout+xml"/>
  <Override PartName="/ppt/diagrams/quickStyle16.xml" ContentType="application/vnd.openxmlformats-officedocument.drawingml.diagramStyle+xml"/>
  <Override PartName="/ppt/diagrams/colors16.xml" ContentType="application/vnd.openxmlformats-officedocument.drawingml.diagramColors+xml"/>
  <Override PartName="/ppt/diagrams/drawing16.xml" ContentType="application/vnd.ms-office.drawingml.diagramDrawing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  <p:sldMasterId id="2147483672" r:id="rId2"/>
    <p:sldMasterId id="2147484023" r:id="rId3"/>
    <p:sldMasterId id="2147484316" r:id="rId4"/>
  </p:sldMasterIdLst>
  <p:notesMasterIdLst>
    <p:notesMasterId r:id="rId52"/>
  </p:notesMasterIdLst>
  <p:handoutMasterIdLst>
    <p:handoutMasterId r:id="rId53"/>
  </p:handoutMasterIdLst>
  <p:sldIdLst>
    <p:sldId id="257" r:id="rId5"/>
    <p:sldId id="293" r:id="rId6"/>
    <p:sldId id="304" r:id="rId7"/>
    <p:sldId id="258" r:id="rId8"/>
    <p:sldId id="260" r:id="rId9"/>
    <p:sldId id="316" r:id="rId10"/>
    <p:sldId id="311" r:id="rId11"/>
    <p:sldId id="312" r:id="rId12"/>
    <p:sldId id="259" r:id="rId13"/>
    <p:sldId id="305" r:id="rId14"/>
    <p:sldId id="263" r:id="rId15"/>
    <p:sldId id="292" r:id="rId16"/>
    <p:sldId id="262" r:id="rId17"/>
    <p:sldId id="265" r:id="rId18"/>
    <p:sldId id="264" r:id="rId19"/>
    <p:sldId id="297" r:id="rId20"/>
    <p:sldId id="267" r:id="rId21"/>
    <p:sldId id="291" r:id="rId22"/>
    <p:sldId id="266" r:id="rId23"/>
    <p:sldId id="268" r:id="rId24"/>
    <p:sldId id="269" r:id="rId25"/>
    <p:sldId id="298" r:id="rId26"/>
    <p:sldId id="273" r:id="rId27"/>
    <p:sldId id="274" r:id="rId28"/>
    <p:sldId id="275" r:id="rId29"/>
    <p:sldId id="270" r:id="rId30"/>
    <p:sldId id="271" r:id="rId31"/>
    <p:sldId id="306" r:id="rId32"/>
    <p:sldId id="314" r:id="rId33"/>
    <p:sldId id="276" r:id="rId34"/>
    <p:sldId id="295" r:id="rId35"/>
    <p:sldId id="277" r:id="rId36"/>
    <p:sldId id="279" r:id="rId37"/>
    <p:sldId id="281" r:id="rId38"/>
    <p:sldId id="280" r:id="rId39"/>
    <p:sldId id="282" r:id="rId40"/>
    <p:sldId id="318" r:id="rId41"/>
    <p:sldId id="284" r:id="rId42"/>
    <p:sldId id="283" r:id="rId43"/>
    <p:sldId id="300" r:id="rId44"/>
    <p:sldId id="308" r:id="rId45"/>
    <p:sldId id="309" r:id="rId46"/>
    <p:sldId id="287" r:id="rId47"/>
    <p:sldId id="301" r:id="rId48"/>
    <p:sldId id="317" r:id="rId49"/>
    <p:sldId id="288" r:id="rId50"/>
    <p:sldId id="289" r:id="rId5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0DD7F"/>
    <a:srgbClr val="E78549"/>
    <a:srgbClr val="70AD47"/>
    <a:srgbClr val="D358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Μεσαίο στυλ 2 - Έμφαση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Μεσαίο στυλ 4 - Έμφαση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46F890A9-2807-4EBB-B81D-B2AA78EC7F39}" styleName="Σκούρο στυλ 2 - Έμφαση 5/Έμφαση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A107856-5554-42FB-B03E-39F5DBC370BA}" styleName="Μεσαίο στυλ 4 - Έμφαση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Μεσαίο στυλ 4 - Έμφαση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9DCAF9ED-07DC-4A11-8D7F-57B35C25682E}" styleName="Μεσαίο στυλ 1 - Έμφαση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364" autoAdjust="0"/>
  </p:normalViewPr>
  <p:slideViewPr>
    <p:cSldViewPr snapToGrid="0">
      <p:cViewPr varScale="1">
        <p:scale>
          <a:sx n="70" d="100"/>
          <a:sy n="70" d="100"/>
        </p:scale>
        <p:origin x="1326" y="60"/>
      </p:cViewPr>
      <p:guideLst/>
    </p:cSldViewPr>
  </p:slideViewPr>
  <p:outlineViewPr>
    <p:cViewPr>
      <p:scale>
        <a:sx n="33" d="100"/>
        <a:sy n="33" d="100"/>
      </p:scale>
      <p:origin x="0" y="-3667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904"/>
    </p:cViewPr>
  </p:sorterViewPr>
  <p:notesViewPr>
    <p:cSldViewPr snapToGrid="0" showGuides="1">
      <p:cViewPr varScale="1">
        <p:scale>
          <a:sx n="65" d="100"/>
          <a:sy n="65" d="100"/>
        </p:scale>
        <p:origin x="3082" y="43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viewProps" Target="viewProps.xml"/><Relationship Id="rId7" Type="http://schemas.openxmlformats.org/officeDocument/2006/relationships/slide" Target="slides/slide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theme" Target="theme/theme1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tableStyles" Target="tableStyles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___________________Microsoft_Excel.xlsx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9.xml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oleObject" Target="../embeddings/oleObject7.bin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0.xml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oleObject" Target="../embeddings/oleObject8.bin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___________________Microsoft_Excel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___________________Microsoft_Excel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4.xml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oleObject" Target="../embeddings/oleObject1.bin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5.xml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oleObject" Target="../embeddings/oleObject2.bin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6.xml"/><Relationship Id="rId2" Type="http://schemas.microsoft.com/office/2011/relationships/chartColorStyle" Target="colors6.xml"/><Relationship Id="rId1" Type="http://schemas.microsoft.com/office/2011/relationships/chartStyle" Target="style6.xml"/><Relationship Id="rId4" Type="http://schemas.openxmlformats.org/officeDocument/2006/relationships/oleObject" Target="../embeddings/oleObject3.bin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7.xml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oleObject" Target="../embeddings/oleObject5.bin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8.xml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oleObject" Target="../embeddings/oleObject6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l-GR" dirty="0">
                <a:solidFill>
                  <a:schemeClr val="tx1"/>
                </a:solidFill>
              </a:rPr>
              <a:t>Πρόσβαση σε τεχνολογικό εξοπλισμό/υπηρεσίες</a:t>
            </a:r>
          </a:p>
        </c:rich>
      </c:tx>
      <c:layout>
        <c:manualLayout>
          <c:xMode val="edge"/>
          <c:yMode val="edge"/>
          <c:x val="1.691412848805345E-3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l-GR"/>
        </a:p>
      </c:txPr>
    </c:title>
    <c:autoTitleDeleted val="0"/>
    <c:plotArea>
      <c:layout>
        <c:manualLayout>
          <c:layoutTarget val="inner"/>
          <c:xMode val="edge"/>
          <c:yMode val="edge"/>
          <c:x val="0.62352740093681314"/>
          <c:y val="0.33342193891002087"/>
          <c:w val="0.338044944053007"/>
          <c:h val="0.52070958923881039"/>
        </c:manualLayout>
      </c:layout>
      <c:pieChart>
        <c:varyColors val="1"/>
        <c:ser>
          <c:idx val="0"/>
          <c:order val="0"/>
          <c:explosion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531D-4049-A3E2-6C0459F76D6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531D-4049-A3E2-6C0459F76D6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531D-4049-A3E2-6C0459F76D68}"/>
              </c:ext>
            </c:extLst>
          </c:dPt>
          <c:dLbls>
            <c:dLbl>
              <c:idx val="2"/>
              <c:layout>
                <c:manualLayout>
                  <c:x val="-2.7788713910761155E-3"/>
                  <c:y val="0.13399715660542433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31D-4049-A3E2-6C0459F76D6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Φύλλο2!$A$21:$A$23</c:f>
              <c:strCache>
                <c:ptCount val="3"/>
                <c:pt idx="0">
                  <c:v>Υψηλή</c:v>
                </c:pt>
                <c:pt idx="1">
                  <c:v>Μέτρια</c:v>
                </c:pt>
                <c:pt idx="2">
                  <c:v>Χαμηλή</c:v>
                </c:pt>
              </c:strCache>
            </c:strRef>
          </c:cat>
          <c:val>
            <c:numRef>
              <c:f>Φύλλο2!$B$21:$B$23</c:f>
              <c:numCache>
                <c:formatCode>0.00%</c:formatCode>
                <c:ptCount val="3"/>
                <c:pt idx="0">
                  <c:v>0.71399999999999997</c:v>
                </c:pt>
                <c:pt idx="1">
                  <c:v>0.28599999999999998</c:v>
                </c:pt>
                <c:pt idx="2" formatCode="0%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31D-4049-A3E2-6C0459F76D68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</c:legendEntry>
      <c:layout>
        <c:manualLayout>
          <c:xMode val="edge"/>
          <c:yMode val="edge"/>
          <c:x val="1.6275103635189064E-2"/>
          <c:y val="0.36132906914462493"/>
          <c:w val="0.34738667887026331"/>
          <c:h val="0.51892653428127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l-GR"/>
        </a:p>
      </c:txPr>
    </c:legend>
    <c:plotVisOnly val="1"/>
    <c:dispBlanksAs val="gap"/>
    <c:showDLblsOverMax val="0"/>
  </c:chart>
  <c:spPr>
    <a:solidFill>
      <a:schemeClr val="bg1"/>
    </a:solidFill>
    <a:ln w="15875" cap="flat" cmpd="sng" algn="ctr">
      <a:solidFill>
        <a:srgbClr val="0070C0"/>
      </a:solidFill>
      <a:round/>
    </a:ln>
    <a:effectLst/>
  </c:spPr>
  <c:txPr>
    <a:bodyPr/>
    <a:lstStyle/>
    <a:p>
      <a:pPr>
        <a:defRPr sz="1800" b="1"/>
      </a:pPr>
      <a:endParaRPr lang="el-GR"/>
    </a:p>
  </c:txPr>
  <c:externalData r:id="rId4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l-GR" sz="2200" dirty="0"/>
              <a:t>Ερώτηση 10: Με ποιο τρόπο προτιμάς να διδάσκεσαι το μάθημα;</a:t>
            </a:r>
          </a:p>
        </c:rich>
      </c:tx>
      <c:layout>
        <c:manualLayout>
          <c:xMode val="edge"/>
          <c:yMode val="edge"/>
          <c:x val="0.10258159528737462"/>
          <c:y val="4.47668203837080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l-G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Φύλλο2!$B$116</c:f>
              <c:strCache>
                <c:ptCount val="1"/>
                <c:pt idx="0">
                  <c:v>1η Παρέμβαση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-1.1554120135556265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CD0-4EAC-B436-9203945142E5}"/>
                </c:ext>
              </c:extLst>
            </c:dLbl>
            <c:dLbl>
              <c:idx val="3"/>
              <c:layout>
                <c:manualLayout>
                  <c:x val="-1.1554120135556107E-2"/>
                  <c:y val="-1.0258944492397555E-1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CD0-4EAC-B436-9203945142E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Φύλλο2!$A$117:$A$120</c:f>
              <c:strCache>
                <c:ptCount val="4"/>
                <c:pt idx="0">
                  <c:v>Μάθημα με δάσκαλο</c:v>
                </c:pt>
                <c:pt idx="1">
                  <c:v>Μάθημα μέσω ψηφιακού υλικού</c:v>
                </c:pt>
                <c:pt idx="2">
                  <c:v>Σχολικό βιβλίο</c:v>
                </c:pt>
                <c:pt idx="3">
                  <c:v>Συνδυασμός των παραπάνω.</c:v>
                </c:pt>
              </c:strCache>
            </c:strRef>
          </c:cat>
          <c:val>
            <c:numRef>
              <c:f>Φύλλο2!$B$117:$B$120</c:f>
              <c:numCache>
                <c:formatCode>General</c:formatCode>
                <c:ptCount val="4"/>
                <c:pt idx="0">
                  <c:v>7.1</c:v>
                </c:pt>
                <c:pt idx="1">
                  <c:v>78.599999999999994</c:v>
                </c:pt>
                <c:pt idx="2">
                  <c:v>0</c:v>
                </c:pt>
                <c:pt idx="3">
                  <c:v>14.3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766-4B9F-8C33-1FA7F18F7757}"/>
            </c:ext>
          </c:extLst>
        </c:ser>
        <c:ser>
          <c:idx val="1"/>
          <c:order val="1"/>
          <c:tx>
            <c:strRef>
              <c:f>Φύλλο2!$C$116</c:f>
              <c:strCache>
                <c:ptCount val="1"/>
                <c:pt idx="0">
                  <c:v>2η Παρέμβαση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Φύλλο2!$A$117:$A$120</c:f>
              <c:strCache>
                <c:ptCount val="4"/>
                <c:pt idx="0">
                  <c:v>Μάθημα με δάσκαλο</c:v>
                </c:pt>
                <c:pt idx="1">
                  <c:v>Μάθημα μέσω ψηφιακού υλικού</c:v>
                </c:pt>
                <c:pt idx="2">
                  <c:v>Σχολικό βιβλίο</c:v>
                </c:pt>
                <c:pt idx="3">
                  <c:v>Συνδυασμός των παραπάνω.</c:v>
                </c:pt>
              </c:strCache>
            </c:strRef>
          </c:cat>
          <c:val>
            <c:numRef>
              <c:f>Φύλλο2!$C$117:$C$120</c:f>
              <c:numCache>
                <c:formatCode>General</c:formatCode>
                <c:ptCount val="4"/>
                <c:pt idx="0">
                  <c:v>0</c:v>
                </c:pt>
                <c:pt idx="1">
                  <c:v>78.599999999999994</c:v>
                </c:pt>
                <c:pt idx="2">
                  <c:v>7.1</c:v>
                </c:pt>
                <c:pt idx="3">
                  <c:v>14.3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766-4B9F-8C33-1FA7F18F7757}"/>
            </c:ext>
          </c:extLst>
        </c:ser>
        <c:ser>
          <c:idx val="2"/>
          <c:order val="2"/>
          <c:tx>
            <c:strRef>
              <c:f>Φύλλο2!$D$116</c:f>
              <c:strCache>
                <c:ptCount val="1"/>
                <c:pt idx="0">
                  <c:v>3η Παρέμβαση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1.2998385152500739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CD0-4EAC-B436-9203945142E5}"/>
                </c:ext>
              </c:extLst>
            </c:dLbl>
            <c:dLbl>
              <c:idx val="3"/>
              <c:layout>
                <c:manualLayout>
                  <c:x val="1.1554120135556107E-2"/>
                  <c:y val="-2.7979262739818555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CD0-4EAC-B436-9203945142E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Φύλλο2!$A$117:$A$120</c:f>
              <c:strCache>
                <c:ptCount val="4"/>
                <c:pt idx="0">
                  <c:v>Μάθημα με δάσκαλο</c:v>
                </c:pt>
                <c:pt idx="1">
                  <c:v>Μάθημα μέσω ψηφιακού υλικού</c:v>
                </c:pt>
                <c:pt idx="2">
                  <c:v>Σχολικό βιβλίο</c:v>
                </c:pt>
                <c:pt idx="3">
                  <c:v>Συνδυασμός των παραπάνω.</c:v>
                </c:pt>
              </c:strCache>
            </c:strRef>
          </c:cat>
          <c:val>
            <c:numRef>
              <c:f>Φύλλο2!$D$117:$D$120</c:f>
              <c:numCache>
                <c:formatCode>General</c:formatCode>
                <c:ptCount val="4"/>
                <c:pt idx="0">
                  <c:v>7.1</c:v>
                </c:pt>
                <c:pt idx="1">
                  <c:v>78.599999999999994</c:v>
                </c:pt>
                <c:pt idx="2">
                  <c:v>0</c:v>
                </c:pt>
                <c:pt idx="3">
                  <c:v>14.3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766-4B9F-8C33-1FA7F18F775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-1358294288"/>
        <c:axId val="-1358283952"/>
      </c:barChart>
      <c:catAx>
        <c:axId val="-1358294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l-GR"/>
          </a:p>
        </c:txPr>
        <c:crossAx val="-1358283952"/>
        <c:crosses val="autoZero"/>
        <c:auto val="1"/>
        <c:lblAlgn val="ctr"/>
        <c:lblOffset val="100"/>
        <c:noMultiLvlLbl val="0"/>
      </c:catAx>
      <c:valAx>
        <c:axId val="-1358283952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/>
                  <a:t>Percent %</a:t>
                </a:r>
                <a:endParaRPr lang="el-GR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1" i="0" u="none" strike="noStrike" kern="1200" baseline="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l-G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l-GR"/>
          </a:p>
        </c:txPr>
        <c:crossAx val="-1358294288"/>
        <c:crosses val="autoZero"/>
        <c:crossBetween val="between"/>
      </c:valAx>
      <c:spPr>
        <a:noFill/>
        <a:ln>
          <a:solidFill>
            <a:schemeClr val="accent5"/>
          </a:solidFill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l-GR"/>
        </a:p>
      </c:txPr>
    </c:legend>
    <c:plotVisOnly val="1"/>
    <c:dispBlanksAs val="gap"/>
    <c:showDLblsOverMax val="0"/>
  </c:chart>
  <c:spPr>
    <a:solidFill>
      <a:schemeClr val="bg1"/>
    </a:solidFill>
    <a:ln w="12700" cap="flat" cmpd="sng" algn="ctr">
      <a:solidFill>
        <a:schemeClr val="accent5"/>
      </a:solidFill>
      <a:round/>
    </a:ln>
    <a:effectLst/>
  </c:spPr>
  <c:txPr>
    <a:bodyPr/>
    <a:lstStyle/>
    <a:p>
      <a:pPr>
        <a:defRPr sz="2000" b="1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l-GR"/>
    </a:p>
  </c:txPr>
  <c:externalData r:id="rId4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1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l-GR" sz="2200" dirty="0"/>
              <a:t>Ερώτηση </a:t>
            </a:r>
            <a:r>
              <a:rPr lang="el-GR" sz="2200" dirty="0" smtClean="0"/>
              <a:t>9:</a:t>
            </a:r>
            <a:r>
              <a:rPr lang="el-GR" sz="2200" baseline="0" dirty="0" smtClean="0"/>
              <a:t> Τι σου άρεσε περισσότερο από το ψηφιακό υλικό που μελέτησες στην πλατφόρμα;</a:t>
            </a:r>
            <a:endParaRPr lang="el-GR" sz="22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l-GR"/>
        </a:p>
      </c:txPr>
    </c:title>
    <c:autoTitleDeleted val="0"/>
    <c:plotArea>
      <c:layout>
        <c:manualLayout>
          <c:layoutTarget val="inner"/>
          <c:xMode val="edge"/>
          <c:yMode val="edge"/>
          <c:x val="9.2282688981561764E-2"/>
          <c:y val="0.19753335079326773"/>
          <c:w val="0.89604710296815215"/>
          <c:h val="0.5905141345830291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Φύλλο2!$B$100</c:f>
              <c:strCache>
                <c:ptCount val="1"/>
                <c:pt idx="0">
                  <c:v>1η Παρέμβαση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Φύλλο2!$A$101:$A$106</c:f>
              <c:strCache>
                <c:ptCount val="6"/>
                <c:pt idx="0">
                  <c:v>Τα κείμενα</c:v>
                </c:pt>
                <c:pt idx="1">
                  <c:v>Οι εικόνες</c:v>
                </c:pt>
                <c:pt idx="2">
                  <c:v>Τα βίντεο</c:v>
                </c:pt>
                <c:pt idx="3">
                  <c:v>Τα παιχνίδια</c:v>
                </c:pt>
                <c:pt idx="4">
                  <c:v>Οι ασκήσεις ανατροφο/σης</c:v>
                </c:pt>
                <c:pt idx="5">
                  <c:v>Η συζήτηση στο φόρουμ</c:v>
                </c:pt>
              </c:strCache>
            </c:strRef>
          </c:cat>
          <c:val>
            <c:numRef>
              <c:f>Φύλλο2!$B$101:$B$106</c:f>
              <c:numCache>
                <c:formatCode>General</c:formatCode>
                <c:ptCount val="6"/>
                <c:pt idx="0">
                  <c:v>42.9</c:v>
                </c:pt>
                <c:pt idx="1">
                  <c:v>64.3</c:v>
                </c:pt>
                <c:pt idx="2">
                  <c:v>85.7</c:v>
                </c:pt>
                <c:pt idx="3">
                  <c:v>35.700000000000003</c:v>
                </c:pt>
                <c:pt idx="4">
                  <c:v>50</c:v>
                </c:pt>
                <c:pt idx="5">
                  <c:v>14.3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81A-40E8-AC5F-992E2DFC4D79}"/>
            </c:ext>
          </c:extLst>
        </c:ser>
        <c:ser>
          <c:idx val="1"/>
          <c:order val="1"/>
          <c:tx>
            <c:strRef>
              <c:f>Φύλλο2!$C$100</c:f>
              <c:strCache>
                <c:ptCount val="1"/>
                <c:pt idx="0">
                  <c:v>2η Παρέμβαση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Φύλλο2!$A$101:$A$106</c:f>
              <c:strCache>
                <c:ptCount val="6"/>
                <c:pt idx="0">
                  <c:v>Τα κείμενα</c:v>
                </c:pt>
                <c:pt idx="1">
                  <c:v>Οι εικόνες</c:v>
                </c:pt>
                <c:pt idx="2">
                  <c:v>Τα βίντεο</c:v>
                </c:pt>
                <c:pt idx="3">
                  <c:v>Τα παιχνίδια</c:v>
                </c:pt>
                <c:pt idx="4">
                  <c:v>Οι ασκήσεις ανατροφο/σης</c:v>
                </c:pt>
                <c:pt idx="5">
                  <c:v>Η συζήτηση στο φόρουμ</c:v>
                </c:pt>
              </c:strCache>
            </c:strRef>
          </c:cat>
          <c:val>
            <c:numRef>
              <c:f>Φύλλο2!$C$101:$C$106</c:f>
              <c:numCache>
                <c:formatCode>General</c:formatCode>
                <c:ptCount val="6"/>
                <c:pt idx="0">
                  <c:v>35.700000000000003</c:v>
                </c:pt>
                <c:pt idx="1">
                  <c:v>57.1</c:v>
                </c:pt>
                <c:pt idx="2">
                  <c:v>71.400000000000006</c:v>
                </c:pt>
                <c:pt idx="3">
                  <c:v>57.1</c:v>
                </c:pt>
                <c:pt idx="4">
                  <c:v>35.700000000000003</c:v>
                </c:pt>
                <c:pt idx="5">
                  <c:v>35.700000000000003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81A-40E8-AC5F-992E2DFC4D79}"/>
            </c:ext>
          </c:extLst>
        </c:ser>
        <c:ser>
          <c:idx val="2"/>
          <c:order val="2"/>
          <c:tx>
            <c:strRef>
              <c:f>Φύλλο2!$D$100</c:f>
              <c:strCache>
                <c:ptCount val="1"/>
                <c:pt idx="0">
                  <c:v>3η Παρέμβαση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1"/>
              <c:layout>
                <c:manualLayout>
                  <c:x val="1.1652926306710526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06D-4598-B98F-6A6E6A67B7DD}"/>
                </c:ext>
              </c:extLst>
            </c:dLbl>
            <c:dLbl>
              <c:idx val="2"/>
              <c:layout>
                <c:manualLayout>
                  <c:x val="1.3109542095049342E-2"/>
                  <c:y val="2.4379423689620374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06D-4598-B98F-6A6E6A67B7DD}"/>
                </c:ext>
              </c:extLst>
            </c:dLbl>
            <c:dLbl>
              <c:idx val="3"/>
              <c:layout>
                <c:manualLayout>
                  <c:x val="1.1652926306710526E-2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06D-4598-B98F-6A6E6A67B7D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Φύλλο2!$A$101:$A$106</c:f>
              <c:strCache>
                <c:ptCount val="6"/>
                <c:pt idx="0">
                  <c:v>Τα κείμενα</c:v>
                </c:pt>
                <c:pt idx="1">
                  <c:v>Οι εικόνες</c:v>
                </c:pt>
                <c:pt idx="2">
                  <c:v>Τα βίντεο</c:v>
                </c:pt>
                <c:pt idx="3">
                  <c:v>Τα παιχνίδια</c:v>
                </c:pt>
                <c:pt idx="4">
                  <c:v>Οι ασκήσεις ανατροφο/σης</c:v>
                </c:pt>
                <c:pt idx="5">
                  <c:v>Η συζήτηση στο φόρουμ</c:v>
                </c:pt>
              </c:strCache>
            </c:strRef>
          </c:cat>
          <c:val>
            <c:numRef>
              <c:f>Φύλλο2!$D$101:$D$106</c:f>
              <c:numCache>
                <c:formatCode>General</c:formatCode>
                <c:ptCount val="6"/>
                <c:pt idx="0">
                  <c:v>50</c:v>
                </c:pt>
                <c:pt idx="1">
                  <c:v>57.1</c:v>
                </c:pt>
                <c:pt idx="2">
                  <c:v>71.400000000000006</c:v>
                </c:pt>
                <c:pt idx="3">
                  <c:v>57.1</c:v>
                </c:pt>
                <c:pt idx="4">
                  <c:v>28.6</c:v>
                </c:pt>
                <c:pt idx="5">
                  <c:v>28.6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881A-40E8-AC5F-992E2DFC4D7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-1358294288"/>
        <c:axId val="-1358283952"/>
      </c:barChart>
      <c:catAx>
        <c:axId val="-1358294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7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l-GR"/>
          </a:p>
        </c:txPr>
        <c:crossAx val="-1358283952"/>
        <c:crosses val="autoZero"/>
        <c:auto val="1"/>
        <c:lblAlgn val="ctr"/>
        <c:lblOffset val="100"/>
        <c:noMultiLvlLbl val="0"/>
      </c:catAx>
      <c:valAx>
        <c:axId val="-1358283952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dirty="0"/>
                  <a:t>Percent %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1" i="0" u="none" strike="noStrike" kern="1200" baseline="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l-G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l-GR"/>
          </a:p>
        </c:txPr>
        <c:crossAx val="-1358294288"/>
        <c:crosses val="autoZero"/>
        <c:crossBetween val="between"/>
      </c:valAx>
      <c:spPr>
        <a:noFill/>
        <a:ln>
          <a:solidFill>
            <a:schemeClr val="accent5"/>
          </a:solidFill>
        </a:ln>
        <a:effectLst/>
      </c:spPr>
    </c:plotArea>
    <c:legend>
      <c:legendPos val="b"/>
      <c:layout>
        <c:manualLayout>
          <c:xMode val="edge"/>
          <c:yMode val="edge"/>
          <c:x val="0.11321483133077336"/>
          <c:y val="0.90998272132341496"/>
          <c:w val="0.77357033733845326"/>
          <c:h val="6.807579735592672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l-GR"/>
        </a:p>
      </c:txPr>
    </c:legend>
    <c:plotVisOnly val="1"/>
    <c:dispBlanksAs val="gap"/>
    <c:showDLblsOverMax val="0"/>
  </c:chart>
  <c:spPr>
    <a:solidFill>
      <a:schemeClr val="bg1"/>
    </a:solidFill>
    <a:ln w="12700" cap="flat" cmpd="sng" algn="ctr">
      <a:solidFill>
        <a:schemeClr val="accent5"/>
      </a:solidFill>
      <a:round/>
    </a:ln>
    <a:effectLst/>
  </c:spPr>
  <c:txPr>
    <a:bodyPr/>
    <a:lstStyle/>
    <a:p>
      <a:pPr>
        <a:defRPr sz="1600" b="1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l-GR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t" anchorCtr="0"/>
          <a:lstStyle/>
          <a:p>
            <a:pPr>
              <a:defRPr sz="216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l-GR" dirty="0">
                <a:solidFill>
                  <a:schemeClr val="tx1"/>
                </a:solidFill>
              </a:rPr>
              <a:t>Συχνότητα χρήσης τεχνολογικών μέσων/υπηρεσιών</a:t>
            </a:r>
          </a:p>
        </c:rich>
      </c:tx>
      <c:layout>
        <c:manualLayout>
          <c:xMode val="edge"/>
          <c:yMode val="edge"/>
          <c:x val="2.8513477629564351E-2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t" anchorCtr="0"/>
        <a:lstStyle/>
        <a:p>
          <a:pPr>
            <a:defRPr sz="216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l-GR"/>
        </a:p>
      </c:txPr>
    </c:title>
    <c:autoTitleDeleted val="0"/>
    <c:plotArea>
      <c:layout>
        <c:manualLayout>
          <c:layoutTarget val="inner"/>
          <c:xMode val="edge"/>
          <c:yMode val="edge"/>
          <c:x val="0.61039367898890939"/>
          <c:y val="0.19198405634576257"/>
          <c:w val="0.34605840776962321"/>
          <c:h val="0.75585878389530503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C606-4E4E-84E2-A87299C740BD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C606-4E4E-84E2-A87299C740BD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C606-4E4E-84E2-A87299C740B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Φύλλο2!$A$54:$A$56</c:f>
              <c:strCache>
                <c:ptCount val="3"/>
                <c:pt idx="0">
                  <c:v>Συχνά</c:v>
                </c:pt>
                <c:pt idx="1">
                  <c:v>Μέτρια</c:v>
                </c:pt>
                <c:pt idx="2">
                  <c:v>Σπάνια-Καθόλου</c:v>
                </c:pt>
              </c:strCache>
            </c:strRef>
          </c:cat>
          <c:val>
            <c:numRef>
              <c:f>Φύλλο2!$B$54:$B$56</c:f>
              <c:numCache>
                <c:formatCode>0%</c:formatCode>
                <c:ptCount val="3"/>
                <c:pt idx="0">
                  <c:v>0.5</c:v>
                </c:pt>
                <c:pt idx="1">
                  <c:v>0.5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C606-4E4E-84E2-A87299C740BD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</c:legendEntry>
      <c:layout>
        <c:manualLayout>
          <c:xMode val="edge"/>
          <c:yMode val="edge"/>
          <c:x val="4.4756549546037493E-2"/>
          <c:y val="0.39259506865877314"/>
          <c:w val="0.51284139929306338"/>
          <c:h val="0.5290441096402104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l-GR"/>
        </a:p>
      </c:txPr>
    </c:legend>
    <c:plotVisOnly val="1"/>
    <c:dispBlanksAs val="gap"/>
    <c:showDLblsOverMax val="0"/>
  </c:chart>
  <c:spPr>
    <a:solidFill>
      <a:schemeClr val="bg1"/>
    </a:solidFill>
    <a:ln w="15875" cap="flat" cmpd="sng" algn="ctr">
      <a:solidFill>
        <a:srgbClr val="0070C0"/>
      </a:solidFill>
      <a:round/>
    </a:ln>
    <a:effectLst/>
  </c:spPr>
  <c:txPr>
    <a:bodyPr/>
    <a:lstStyle/>
    <a:p>
      <a:pPr>
        <a:defRPr sz="1800" b="1"/>
      </a:pPr>
      <a:endParaRPr lang="el-GR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l-GR">
                <a:solidFill>
                  <a:schemeClr val="tx1"/>
                </a:solidFill>
              </a:rPr>
              <a:t>Επίπεδο γνώσης της χρήσης Η/Υ</a:t>
            </a:r>
          </a:p>
        </c:rich>
      </c:tx>
      <c:layout>
        <c:manualLayout>
          <c:xMode val="edge"/>
          <c:yMode val="edge"/>
          <c:x val="9.9318788001345939E-3"/>
          <c:y val="5.967641718839855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l-GR"/>
        </a:p>
      </c:txPr>
    </c:title>
    <c:autoTitleDeleted val="0"/>
    <c:plotArea>
      <c:layout>
        <c:manualLayout>
          <c:layoutTarget val="inner"/>
          <c:xMode val="edge"/>
          <c:yMode val="edge"/>
          <c:x val="0.61629077667767662"/>
          <c:y val="0.18246145614747411"/>
          <c:w val="0.35629826702636697"/>
          <c:h val="0.84320211148248714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A340-4D10-ABDD-88A8F6D9733A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A340-4D10-ABDD-88A8F6D9733A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A340-4D10-ABDD-88A8F6D9733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l-G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Φύλλο2!$A$36:$A$38</c:f>
              <c:strCache>
                <c:ptCount val="3"/>
                <c:pt idx="0">
                  <c:v>Άριστο</c:v>
                </c:pt>
                <c:pt idx="1">
                  <c:v>Μέτριο</c:v>
                </c:pt>
                <c:pt idx="2">
                  <c:v>Αρχάριο</c:v>
                </c:pt>
              </c:strCache>
            </c:strRef>
          </c:cat>
          <c:val>
            <c:numRef>
              <c:f>Φύλλο2!$B$36:$B$38</c:f>
              <c:numCache>
                <c:formatCode>0.00%</c:formatCode>
                <c:ptCount val="3"/>
                <c:pt idx="0">
                  <c:v>0.5</c:v>
                </c:pt>
                <c:pt idx="1">
                  <c:v>0.214</c:v>
                </c:pt>
                <c:pt idx="2">
                  <c:v>0.28599999999999998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A340-4D10-ABDD-88A8F6D9733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l-GR"/>
          </a:p>
        </c:txPr>
      </c:legendEntry>
      <c:layout>
        <c:manualLayout>
          <c:xMode val="edge"/>
          <c:yMode val="edge"/>
          <c:x val="4.2638040565101357E-2"/>
          <c:y val="0.31138634847956814"/>
          <c:w val="0.25585810091822564"/>
          <c:h val="0.596773569744960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l-GR"/>
        </a:p>
      </c:txPr>
    </c:legend>
    <c:plotVisOnly val="1"/>
    <c:dispBlanksAs val="gap"/>
    <c:showDLblsOverMax val="0"/>
  </c:chart>
  <c:spPr>
    <a:solidFill>
      <a:schemeClr val="bg1"/>
    </a:solidFill>
    <a:ln w="15875" cap="flat" cmpd="sng" algn="ctr">
      <a:solidFill>
        <a:srgbClr val="0070C0"/>
      </a:solidFill>
      <a:round/>
    </a:ln>
    <a:effectLst/>
  </c:spPr>
  <c:txPr>
    <a:bodyPr/>
    <a:lstStyle/>
    <a:p>
      <a:pPr>
        <a:defRPr sz="1800" b="1"/>
      </a:pPr>
      <a:endParaRPr lang="el-GR"/>
    </a:p>
  </c:txPr>
  <c:externalData r:id="rId4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1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l-GR" sz="1800" dirty="0"/>
              <a:t>1η παρέμβαση: Επίδοση </a:t>
            </a:r>
            <a:r>
              <a:rPr lang="en-US" sz="1800" dirty="0"/>
              <a:t>pre/post-test </a:t>
            </a:r>
            <a:endParaRPr lang="el-GR" sz="18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l-GR"/>
        </a:p>
      </c:txPr>
    </c:title>
    <c:autoTitleDeleted val="0"/>
    <c:plotArea>
      <c:layout>
        <c:manualLayout>
          <c:layoutTarget val="inner"/>
          <c:xMode val="edge"/>
          <c:yMode val="edge"/>
          <c:x val="0.15132436141271641"/>
          <c:y val="0.28549697110526284"/>
          <c:w val="0.81811348917832294"/>
          <c:h val="0.4319554158382144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Φύλλο2!$B$230</c:f>
              <c:strCache>
                <c:ptCount val="1"/>
                <c:pt idx="0">
                  <c:v>Πριν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Φύλλο2!$A$231:$A$233</c:f>
              <c:strCache>
                <c:ptCount val="3"/>
                <c:pt idx="0">
                  <c:v>Χαμηλή </c:v>
                </c:pt>
                <c:pt idx="1">
                  <c:v>Μέτρια </c:v>
                </c:pt>
                <c:pt idx="2">
                  <c:v>Υψηλή </c:v>
                </c:pt>
              </c:strCache>
            </c:strRef>
          </c:cat>
          <c:val>
            <c:numRef>
              <c:f>Φύλλο2!$B$231:$B$233</c:f>
              <c:numCache>
                <c:formatCode>General</c:formatCode>
                <c:ptCount val="3"/>
                <c:pt idx="0">
                  <c:v>4</c:v>
                </c:pt>
                <c:pt idx="1">
                  <c:v>10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8AA-47C4-9752-0A24A41251BA}"/>
            </c:ext>
          </c:extLst>
        </c:ser>
        <c:ser>
          <c:idx val="1"/>
          <c:order val="1"/>
          <c:tx>
            <c:strRef>
              <c:f>Φύλλο2!$C$230</c:f>
              <c:strCache>
                <c:ptCount val="1"/>
                <c:pt idx="0">
                  <c:v>Μετά 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Φύλλο2!$A$231:$A$233</c:f>
              <c:strCache>
                <c:ptCount val="3"/>
                <c:pt idx="0">
                  <c:v>Χαμηλή </c:v>
                </c:pt>
                <c:pt idx="1">
                  <c:v>Μέτρια </c:v>
                </c:pt>
                <c:pt idx="2">
                  <c:v>Υψηλή </c:v>
                </c:pt>
              </c:strCache>
            </c:strRef>
          </c:cat>
          <c:val>
            <c:numRef>
              <c:f>Φύλλο2!$C$231:$C$233</c:f>
              <c:numCache>
                <c:formatCode>General</c:formatCode>
                <c:ptCount val="3"/>
                <c:pt idx="0">
                  <c:v>1</c:v>
                </c:pt>
                <c:pt idx="1">
                  <c:v>3</c:v>
                </c:pt>
                <c:pt idx="2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8AA-47C4-9752-0A24A41251BA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-1358294288"/>
        <c:axId val="-1358283952"/>
      </c:barChart>
      <c:catAx>
        <c:axId val="-1358294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l-GR"/>
          </a:p>
        </c:txPr>
        <c:crossAx val="-1358283952"/>
        <c:crosses val="autoZero"/>
        <c:auto val="1"/>
        <c:lblAlgn val="ctr"/>
        <c:lblOffset val="100"/>
        <c:noMultiLvlLbl val="0"/>
      </c:catAx>
      <c:valAx>
        <c:axId val="-1358283952"/>
        <c:scaling>
          <c:orientation val="minMax"/>
          <c:max val="14"/>
          <c:min val="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l-GR"/>
                  <a:t>Πλήθος Μαθητών</a:t>
                </a:r>
              </a:p>
            </c:rich>
          </c:tx>
          <c:layout>
            <c:manualLayout>
              <c:xMode val="edge"/>
              <c:yMode val="edge"/>
              <c:x val="6.9309590112432914E-2"/>
              <c:y val="0.13454869507585934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1" i="0" u="none" strike="noStrike" kern="1200" baseline="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l-GR"/>
            </a:p>
          </c:txPr>
        </c:title>
        <c:numFmt formatCode="General" sourceLinked="1"/>
        <c:majorTickMark val="none"/>
        <c:minorTickMark val="none"/>
        <c:tickLblPos val="nextTo"/>
        <c:crossAx val="-1358294288"/>
        <c:crosses val="autoZero"/>
        <c:crossBetween val="between"/>
        <c:majorUnit val="2"/>
      </c:valAx>
      <c:spPr>
        <a:noFill/>
        <a:ln>
          <a:solidFill>
            <a:schemeClr val="accent5"/>
          </a:solidFill>
        </a:ln>
        <a:effectLst/>
      </c:spPr>
    </c:plotArea>
    <c:legend>
      <c:legendPos val="b"/>
      <c:layout>
        <c:manualLayout>
          <c:xMode val="edge"/>
          <c:yMode val="edge"/>
          <c:x val="0.34222565171420816"/>
          <c:y val="0.86610779730238063"/>
          <c:w val="0.3878717471236876"/>
          <c:h val="0.1338922026976194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l-GR"/>
        </a:p>
      </c:txPr>
    </c:legend>
    <c:plotVisOnly val="1"/>
    <c:dispBlanksAs val="gap"/>
    <c:showDLblsOverMax val="0"/>
  </c:chart>
  <c:spPr>
    <a:solidFill>
      <a:schemeClr val="bg1"/>
    </a:solidFill>
    <a:ln w="12700" cap="flat" cmpd="sng" algn="ctr">
      <a:solidFill>
        <a:schemeClr val="accent5"/>
      </a:solidFill>
      <a:round/>
    </a:ln>
    <a:effectLst/>
  </c:spPr>
  <c:txPr>
    <a:bodyPr/>
    <a:lstStyle/>
    <a:p>
      <a:pPr>
        <a:defRPr sz="1600" b="1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l-GR"/>
    </a:p>
  </c:txPr>
  <c:externalData r:id="rId4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l-GR" sz="1800"/>
              <a:t>2η Παρέμβαση: Επίδοση </a:t>
            </a:r>
            <a:r>
              <a:rPr lang="en-US" sz="1800"/>
              <a:t>pre/post-test</a:t>
            </a:r>
            <a:endParaRPr lang="el-GR" sz="18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l-GR"/>
        </a:p>
      </c:txPr>
    </c:title>
    <c:autoTitleDeleted val="0"/>
    <c:plotArea>
      <c:layout>
        <c:manualLayout>
          <c:layoutTarget val="inner"/>
          <c:xMode val="edge"/>
          <c:yMode val="edge"/>
          <c:x val="0.1660339019170656"/>
          <c:y val="0.30010241455639092"/>
          <c:w val="0.81815735253552369"/>
          <c:h val="0.4285093106788334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Φύλλο2!$B$249</c:f>
              <c:strCache>
                <c:ptCount val="1"/>
                <c:pt idx="0">
                  <c:v>Πριν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Φύλλο2!$A$250:$A$252</c:f>
              <c:strCache>
                <c:ptCount val="3"/>
                <c:pt idx="0">
                  <c:v>Χαμηλή </c:v>
                </c:pt>
                <c:pt idx="1">
                  <c:v>Μέτρια </c:v>
                </c:pt>
                <c:pt idx="2">
                  <c:v>Υψηλή </c:v>
                </c:pt>
              </c:strCache>
            </c:strRef>
          </c:cat>
          <c:val>
            <c:numRef>
              <c:f>Φύλλο2!$B$250:$B$252</c:f>
              <c:numCache>
                <c:formatCode>General</c:formatCode>
                <c:ptCount val="3"/>
                <c:pt idx="0">
                  <c:v>9</c:v>
                </c:pt>
                <c:pt idx="1">
                  <c:v>5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928-4EC1-A6F2-6A7F3D07E758}"/>
            </c:ext>
          </c:extLst>
        </c:ser>
        <c:ser>
          <c:idx val="1"/>
          <c:order val="1"/>
          <c:tx>
            <c:strRef>
              <c:f>Φύλλο2!$C$249</c:f>
              <c:strCache>
                <c:ptCount val="1"/>
                <c:pt idx="0">
                  <c:v>Μετά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0"/>
                  <c:y val="2.2748838935981276E-2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335A-4093-9D4F-954FB60B8A2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Φύλλο2!$A$250:$A$252</c:f>
              <c:strCache>
                <c:ptCount val="3"/>
                <c:pt idx="0">
                  <c:v>Χαμηλή </c:v>
                </c:pt>
                <c:pt idx="1">
                  <c:v>Μέτρια </c:v>
                </c:pt>
                <c:pt idx="2">
                  <c:v>Υψηλή </c:v>
                </c:pt>
              </c:strCache>
            </c:strRef>
          </c:cat>
          <c:val>
            <c:numRef>
              <c:f>Φύλλο2!$C$250:$C$252</c:f>
              <c:numCache>
                <c:formatCode>General</c:formatCode>
                <c:ptCount val="3"/>
                <c:pt idx="0">
                  <c:v>2</c:v>
                </c:pt>
                <c:pt idx="1">
                  <c:v>1</c:v>
                </c:pt>
                <c:pt idx="2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928-4EC1-A6F2-6A7F3D07E75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-1358294288"/>
        <c:axId val="-1358283952"/>
      </c:barChart>
      <c:catAx>
        <c:axId val="-1358294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l-GR"/>
          </a:p>
        </c:txPr>
        <c:crossAx val="-1358283952"/>
        <c:crosses val="autoZero"/>
        <c:auto val="1"/>
        <c:lblAlgn val="ctr"/>
        <c:lblOffset val="100"/>
        <c:noMultiLvlLbl val="0"/>
      </c:catAx>
      <c:valAx>
        <c:axId val="-1358283952"/>
        <c:scaling>
          <c:orientation val="minMax"/>
          <c:max val="14"/>
          <c:min val="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l-GR" dirty="0"/>
                  <a:t>Πλήθος Μαθητών</a:t>
                </a:r>
              </a:p>
            </c:rich>
          </c:tx>
          <c:layout>
            <c:manualLayout>
              <c:xMode val="edge"/>
              <c:yMode val="edge"/>
              <c:x val="8.4513995893681679E-2"/>
              <c:y val="0.15630109252642427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1" i="0" u="none" strike="noStrike" kern="1200" baseline="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l-GR"/>
            </a:p>
          </c:txPr>
        </c:title>
        <c:numFmt formatCode="General" sourceLinked="1"/>
        <c:majorTickMark val="none"/>
        <c:minorTickMark val="none"/>
        <c:tickLblPos val="nextTo"/>
        <c:crossAx val="-1358294288"/>
        <c:crosses val="autoZero"/>
        <c:crossBetween val="between"/>
        <c:majorUnit val="2"/>
      </c:valAx>
      <c:spPr>
        <a:noFill/>
        <a:ln>
          <a:solidFill>
            <a:schemeClr val="accent5"/>
          </a:solidFill>
        </a:ln>
        <a:effectLst/>
      </c:spPr>
    </c:plotArea>
    <c:legend>
      <c:legendPos val="b"/>
      <c:layout>
        <c:manualLayout>
          <c:xMode val="edge"/>
          <c:yMode val="edge"/>
          <c:x val="0.36870260051929943"/>
          <c:y val="0.86042064752689218"/>
          <c:w val="0.37013315545089176"/>
          <c:h val="0.13389214273911246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l-GR"/>
        </a:p>
      </c:txPr>
    </c:legend>
    <c:plotVisOnly val="1"/>
    <c:dispBlanksAs val="gap"/>
    <c:showDLblsOverMax val="0"/>
  </c:chart>
  <c:spPr>
    <a:solidFill>
      <a:schemeClr val="bg1"/>
    </a:solidFill>
    <a:ln w="12700" cap="flat" cmpd="sng" algn="ctr">
      <a:solidFill>
        <a:schemeClr val="accent5"/>
      </a:solidFill>
      <a:round/>
    </a:ln>
    <a:effectLst/>
  </c:spPr>
  <c:txPr>
    <a:bodyPr/>
    <a:lstStyle/>
    <a:p>
      <a:pPr>
        <a:defRPr sz="1600" b="1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l-GR"/>
    </a:p>
  </c:txPr>
  <c:externalData r:id="rId4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l-GR" sz="1800" dirty="0"/>
              <a:t>3η Παρέμβαση: Επίδοση </a:t>
            </a:r>
            <a:r>
              <a:rPr lang="en-US" sz="1800" dirty="0"/>
              <a:t>pre/post-test</a:t>
            </a:r>
            <a:endParaRPr lang="el-GR" sz="1800" dirty="0"/>
          </a:p>
        </c:rich>
      </c:tx>
      <c:layout>
        <c:manualLayout>
          <c:xMode val="edge"/>
          <c:yMode val="edge"/>
          <c:x val="0.16196276521717129"/>
          <c:y val="4.698504895046684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l-GR"/>
        </a:p>
      </c:txPr>
    </c:title>
    <c:autoTitleDeleted val="0"/>
    <c:plotArea>
      <c:layout>
        <c:manualLayout>
          <c:layoutTarget val="inner"/>
          <c:xMode val="edge"/>
          <c:yMode val="edge"/>
          <c:x val="0.14409024307244925"/>
          <c:y val="0.19455602365900693"/>
          <c:w val="0.82971729199536126"/>
          <c:h val="0.5232330893132136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Φύλλο2!$B$264</c:f>
              <c:strCache>
                <c:ptCount val="1"/>
                <c:pt idx="0">
                  <c:v>Πριν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0"/>
                  <c:y val="0.14682827797020889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A09-4BE4-AF4A-3E5D6B3FFEF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Φύλλο2!$A$265:$A$267</c:f>
              <c:strCache>
                <c:ptCount val="3"/>
                <c:pt idx="0">
                  <c:v>Χαμηλή</c:v>
                </c:pt>
                <c:pt idx="1">
                  <c:v>Μέτρια</c:v>
                </c:pt>
                <c:pt idx="2">
                  <c:v>Υψηλή</c:v>
                </c:pt>
              </c:strCache>
            </c:strRef>
          </c:cat>
          <c:val>
            <c:numRef>
              <c:f>Φύλλο2!$B$265:$B$267</c:f>
              <c:numCache>
                <c:formatCode>General</c:formatCode>
                <c:ptCount val="3"/>
                <c:pt idx="0">
                  <c:v>12</c:v>
                </c:pt>
                <c:pt idx="1">
                  <c:v>2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0FD-4F90-87B2-4D99DFC7BA19}"/>
            </c:ext>
          </c:extLst>
        </c:ser>
        <c:ser>
          <c:idx val="1"/>
          <c:order val="1"/>
          <c:tx>
            <c:strRef>
              <c:f>Φύλλο2!$C$264</c:f>
              <c:strCache>
                <c:ptCount val="1"/>
                <c:pt idx="0">
                  <c:v>Μετά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Φύλλο2!$A$265:$A$267</c:f>
              <c:strCache>
                <c:ptCount val="3"/>
                <c:pt idx="0">
                  <c:v>Χαμηλή</c:v>
                </c:pt>
                <c:pt idx="1">
                  <c:v>Μέτρια</c:v>
                </c:pt>
                <c:pt idx="2">
                  <c:v>Υψηλή</c:v>
                </c:pt>
              </c:strCache>
            </c:strRef>
          </c:cat>
          <c:val>
            <c:numRef>
              <c:f>Φύλλο2!$C$265:$C$267</c:f>
              <c:numCache>
                <c:formatCode>General</c:formatCode>
                <c:ptCount val="3"/>
                <c:pt idx="0">
                  <c:v>2</c:v>
                </c:pt>
                <c:pt idx="1">
                  <c:v>8</c:v>
                </c:pt>
                <c:pt idx="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0FD-4F90-87B2-4D99DFC7BA1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-1358294288"/>
        <c:axId val="-1358283952"/>
      </c:barChart>
      <c:catAx>
        <c:axId val="-1358294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l-GR"/>
          </a:p>
        </c:txPr>
        <c:crossAx val="-1358283952"/>
        <c:crosses val="autoZero"/>
        <c:auto val="1"/>
        <c:lblAlgn val="ctr"/>
        <c:lblOffset val="100"/>
        <c:noMultiLvlLbl val="0"/>
      </c:catAx>
      <c:valAx>
        <c:axId val="-1358283952"/>
        <c:scaling>
          <c:orientation val="minMax"/>
          <c:max val="14"/>
          <c:min val="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l-GR" dirty="0"/>
                  <a:t>Πλήθος Μαθητών</a:t>
                </a:r>
              </a:p>
            </c:rich>
          </c:tx>
          <c:layout>
            <c:manualLayout>
              <c:xMode val="edge"/>
              <c:yMode val="edge"/>
              <c:x val="7.7525216981490161E-2"/>
              <c:y val="0.12234333307127761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600" b="1" i="0" u="none" strike="noStrike" kern="1200" baseline="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l-GR"/>
            </a:p>
          </c:txPr>
        </c:title>
        <c:numFmt formatCode="General" sourceLinked="1"/>
        <c:majorTickMark val="none"/>
        <c:minorTickMark val="none"/>
        <c:tickLblPos val="nextTo"/>
        <c:crossAx val="-1358294288"/>
        <c:crosses val="autoZero"/>
        <c:crossBetween val="between"/>
        <c:majorUnit val="2"/>
      </c:valAx>
      <c:spPr>
        <a:noFill/>
        <a:ln>
          <a:solidFill>
            <a:schemeClr val="accent5"/>
          </a:solidFill>
        </a:ln>
        <a:effectLst/>
      </c:spPr>
    </c:plotArea>
    <c:legend>
      <c:legendPos val="b"/>
      <c:layout>
        <c:manualLayout>
          <c:xMode val="edge"/>
          <c:yMode val="edge"/>
          <c:x val="0.35450023089867022"/>
          <c:y val="0.8558576390012903"/>
          <c:w val="0.31108455952124903"/>
          <c:h val="0.138269229879901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l-GR"/>
        </a:p>
      </c:txPr>
    </c:legend>
    <c:plotVisOnly val="1"/>
    <c:dispBlanksAs val="gap"/>
    <c:showDLblsOverMax val="0"/>
  </c:chart>
  <c:spPr>
    <a:solidFill>
      <a:schemeClr val="bg1"/>
    </a:solidFill>
    <a:ln w="12700" cap="flat" cmpd="sng" algn="ctr">
      <a:solidFill>
        <a:schemeClr val="accent5"/>
      </a:solidFill>
      <a:round/>
    </a:ln>
    <a:effectLst/>
  </c:spPr>
  <c:txPr>
    <a:bodyPr/>
    <a:lstStyle/>
    <a:p>
      <a:pPr>
        <a:defRPr sz="1600" b="1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l-GR"/>
    </a:p>
  </c:txPr>
  <c:externalData r:id="rId4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640" b="1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l-GR"/>
              <a:t>Επιδόσεις </a:t>
            </a:r>
            <a:r>
              <a:rPr lang="en-US"/>
              <a:t>Pre/Post-test (M.O.)</a:t>
            </a:r>
            <a:endParaRPr lang="el-GR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640" b="1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l-GR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Φύλλο2!$B$78</c:f>
              <c:strCache>
                <c:ptCount val="1"/>
                <c:pt idx="0">
                  <c:v>Πριν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2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l-GR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Φύλλο2!$A$79:$A$81</c:f>
              <c:strCache>
                <c:ptCount val="3"/>
                <c:pt idx="0">
                  <c:v>1η Παρέμβαση</c:v>
                </c:pt>
                <c:pt idx="1">
                  <c:v>2η Παρέμβαση</c:v>
                </c:pt>
                <c:pt idx="2">
                  <c:v>3η Παρέμβαση</c:v>
                </c:pt>
              </c:strCache>
            </c:strRef>
          </c:cat>
          <c:val>
            <c:numRef>
              <c:f>Φύλλο2!$B$79:$B$81</c:f>
              <c:numCache>
                <c:formatCode>0.00%</c:formatCode>
                <c:ptCount val="3"/>
                <c:pt idx="0" formatCode="0%">
                  <c:v>0.52</c:v>
                </c:pt>
                <c:pt idx="1">
                  <c:v>0.61899999999999999</c:v>
                </c:pt>
                <c:pt idx="2">
                  <c:v>0.52200000000000002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B45-4565-803C-C3E10959B50D}"/>
            </c:ext>
          </c:extLst>
        </c:ser>
        <c:ser>
          <c:idx val="1"/>
          <c:order val="1"/>
          <c:tx>
            <c:strRef>
              <c:f>Φύλλο2!$C$78</c:f>
              <c:strCache>
                <c:ptCount val="1"/>
                <c:pt idx="0">
                  <c:v>Μετά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2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l-GR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Φύλλο2!$A$79:$A$81</c:f>
              <c:strCache>
                <c:ptCount val="3"/>
                <c:pt idx="0">
                  <c:v>1η Παρέμβαση</c:v>
                </c:pt>
                <c:pt idx="1">
                  <c:v>2η Παρέμβαση</c:v>
                </c:pt>
                <c:pt idx="2">
                  <c:v>3η Παρέμβαση</c:v>
                </c:pt>
              </c:strCache>
            </c:strRef>
          </c:cat>
          <c:val>
            <c:numRef>
              <c:f>Φύλλο2!$C$79:$C$81</c:f>
              <c:numCache>
                <c:formatCode>0.00%</c:formatCode>
                <c:ptCount val="3"/>
                <c:pt idx="0" formatCode="0%">
                  <c:v>0.76</c:v>
                </c:pt>
                <c:pt idx="1">
                  <c:v>0.88500000000000001</c:v>
                </c:pt>
                <c:pt idx="2">
                  <c:v>0.75700000000000001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B45-4565-803C-C3E10959B50D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1183848623"/>
        <c:axId val="1183847375"/>
      </c:lineChart>
      <c:catAx>
        <c:axId val="11838486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l-GR"/>
          </a:p>
        </c:txPr>
        <c:crossAx val="1183847375"/>
        <c:crosses val="autoZero"/>
        <c:auto val="1"/>
        <c:lblAlgn val="ctr"/>
        <c:lblOffset val="100"/>
        <c:noMultiLvlLbl val="0"/>
      </c:catAx>
      <c:valAx>
        <c:axId val="118384737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l-GR"/>
          </a:p>
        </c:txPr>
        <c:crossAx val="1183848623"/>
        <c:crosses val="autoZero"/>
        <c:crossBetween val="between"/>
      </c:valAx>
      <c:spPr>
        <a:noFill/>
        <a:ln>
          <a:solidFill>
            <a:schemeClr val="accent1">
              <a:lumMod val="75000"/>
            </a:schemeClr>
          </a:solidFill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l-GR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accent1">
          <a:lumMod val="75000"/>
        </a:schemeClr>
      </a:solidFill>
      <a:round/>
    </a:ln>
    <a:effectLst/>
  </c:spPr>
  <c:txPr>
    <a:bodyPr/>
    <a:lstStyle/>
    <a:p>
      <a:pPr>
        <a:defRPr sz="2200" b="1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l-G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l-GR" sz="2200" dirty="0"/>
              <a:t>Ερώτηση 11: Τι νομίζεις ότι σε βοηθά να μαθαίνεις καλύτερα;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l-G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Φύλλο2!$C$133</c:f>
              <c:strCache>
                <c:ptCount val="1"/>
                <c:pt idx="0">
                  <c:v>1η Παρέμβαση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1.5929435224553753E-2"/>
                  <c:y val="-1.0185065298711424E-1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FCF-4BBD-9800-0716F41A0865}"/>
                </c:ext>
              </c:extLst>
            </c:dLbl>
            <c:dLbl>
              <c:idx val="2"/>
              <c:layout>
                <c:manualLayout>
                  <c:x val="-1.3033174274634867E-2"/>
                  <c:y val="-1.0185065298711424E-16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FCF-4BBD-9800-0716F41A086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Φύλλο2!$B$134:$B$137</c:f>
              <c:strCache>
                <c:ptCount val="4"/>
                <c:pt idx="0">
                  <c:v>Mάθημα στο σχολείο/ασκήσεις στο σπίτι.</c:v>
                </c:pt>
                <c:pt idx="1">
                  <c:v>Mάθημα με ψηφιακό υλικό/ασκήσεις σχολείο.</c:v>
                </c:pt>
                <c:pt idx="2">
                  <c:v>Συνδυασμός των δύο.</c:v>
                </c:pt>
                <c:pt idx="3">
                  <c:v>Κανένα από τα δύο.</c:v>
                </c:pt>
              </c:strCache>
            </c:strRef>
          </c:cat>
          <c:val>
            <c:numRef>
              <c:f>Φύλλο2!$C$134:$C$137</c:f>
              <c:numCache>
                <c:formatCode>General</c:formatCode>
                <c:ptCount val="4"/>
                <c:pt idx="0">
                  <c:v>14.3</c:v>
                </c:pt>
                <c:pt idx="1">
                  <c:v>64.3</c:v>
                </c:pt>
                <c:pt idx="2">
                  <c:v>14.3</c:v>
                </c:pt>
                <c:pt idx="3">
                  <c:v>7.1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753-4786-9384-9DAD50E6A80C}"/>
            </c:ext>
          </c:extLst>
        </c:ser>
        <c:ser>
          <c:idx val="1"/>
          <c:order val="1"/>
          <c:tx>
            <c:strRef>
              <c:f>Φύλλο2!$D$133</c:f>
              <c:strCache>
                <c:ptCount val="1"/>
                <c:pt idx="0">
                  <c:v>2η Παρέμβαση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Φύλλο2!$B$134:$B$137</c:f>
              <c:strCache>
                <c:ptCount val="4"/>
                <c:pt idx="0">
                  <c:v>Mάθημα στο σχολείο/ασκήσεις στο σπίτι.</c:v>
                </c:pt>
                <c:pt idx="1">
                  <c:v>Mάθημα με ψηφιακό υλικό/ασκήσεις σχολείο.</c:v>
                </c:pt>
                <c:pt idx="2">
                  <c:v>Συνδυασμός των δύο.</c:v>
                </c:pt>
                <c:pt idx="3">
                  <c:v>Κανένα από τα δύο.</c:v>
                </c:pt>
              </c:strCache>
            </c:strRef>
          </c:cat>
          <c:val>
            <c:numRef>
              <c:f>Φύλλο2!$D$134:$D$137</c:f>
              <c:numCache>
                <c:formatCode>General</c:formatCode>
                <c:ptCount val="4"/>
                <c:pt idx="0">
                  <c:v>14.3</c:v>
                </c:pt>
                <c:pt idx="1">
                  <c:v>57.1</c:v>
                </c:pt>
                <c:pt idx="2">
                  <c:v>21.4</c:v>
                </c:pt>
                <c:pt idx="3">
                  <c:v>7.1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753-4786-9384-9DAD50E6A80C}"/>
            </c:ext>
          </c:extLst>
        </c:ser>
        <c:ser>
          <c:idx val="2"/>
          <c:order val="2"/>
          <c:tx>
            <c:strRef>
              <c:f>Φύλλο2!$E$133</c:f>
              <c:strCache>
                <c:ptCount val="1"/>
                <c:pt idx="0">
                  <c:v>3η Παρέμβαση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7.2406523747970417E-3"/>
                  <c:y val="2.7777771702149671E-3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FCF-4BBD-9800-0716F41A086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Φύλλο2!$B$134:$B$137</c:f>
              <c:strCache>
                <c:ptCount val="4"/>
                <c:pt idx="0">
                  <c:v>Mάθημα στο σχολείο/ασκήσεις στο σπίτι.</c:v>
                </c:pt>
                <c:pt idx="1">
                  <c:v>Mάθημα με ψηφιακό υλικό/ασκήσεις σχολείο.</c:v>
                </c:pt>
                <c:pt idx="2">
                  <c:v>Συνδυασμός των δύο.</c:v>
                </c:pt>
                <c:pt idx="3">
                  <c:v>Κανένα από τα δύο.</c:v>
                </c:pt>
              </c:strCache>
            </c:strRef>
          </c:cat>
          <c:val>
            <c:numRef>
              <c:f>Φύλλο2!$E$134:$E$137</c:f>
              <c:numCache>
                <c:formatCode>General</c:formatCode>
                <c:ptCount val="4"/>
                <c:pt idx="0">
                  <c:v>7.1</c:v>
                </c:pt>
                <c:pt idx="1">
                  <c:v>78.599999999999994</c:v>
                </c:pt>
                <c:pt idx="2">
                  <c:v>14.3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753-4786-9384-9DAD50E6A80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-1358294288"/>
        <c:axId val="-1358283952"/>
      </c:barChart>
      <c:catAx>
        <c:axId val="-1358294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l-GR"/>
          </a:p>
        </c:txPr>
        <c:crossAx val="-1358283952"/>
        <c:crosses val="autoZero"/>
        <c:auto val="1"/>
        <c:lblAlgn val="ctr"/>
        <c:lblOffset val="100"/>
        <c:noMultiLvlLbl val="0"/>
      </c:catAx>
      <c:valAx>
        <c:axId val="-1358283952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dirty="0"/>
                  <a:t>Percent %</a:t>
                </a:r>
                <a:endParaRPr lang="el-GR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1" i="0" u="none" strike="noStrike" kern="1200" baseline="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l-G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l-GR"/>
          </a:p>
        </c:txPr>
        <c:crossAx val="-1358294288"/>
        <c:crosses val="autoZero"/>
        <c:crossBetween val="between"/>
      </c:valAx>
      <c:spPr>
        <a:noFill/>
        <a:ln>
          <a:solidFill>
            <a:schemeClr val="accent5"/>
          </a:solidFill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l-GR"/>
        </a:p>
      </c:txPr>
    </c:legend>
    <c:plotVisOnly val="1"/>
    <c:dispBlanksAs val="gap"/>
    <c:showDLblsOverMax val="0"/>
  </c:chart>
  <c:spPr>
    <a:solidFill>
      <a:schemeClr val="bg1"/>
    </a:solidFill>
    <a:ln w="12700" cap="flat" cmpd="sng" algn="ctr">
      <a:solidFill>
        <a:schemeClr val="accent5"/>
      </a:solidFill>
      <a:round/>
    </a:ln>
    <a:effectLst/>
  </c:spPr>
  <c:txPr>
    <a:bodyPr/>
    <a:lstStyle/>
    <a:p>
      <a:pPr>
        <a:defRPr sz="2000" b="1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l-GR"/>
    </a:p>
  </c:txPr>
  <c:externalData r:id="rId4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l-G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spc="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el-GR" sz="2200" dirty="0"/>
              <a:t>Ερώτηση 12: Θα ήθελες να εφαρμόζεται το μοντέλο της ΑΤ και σε άλλα μαθήματα;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spc="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l-GR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Φύλλο2!$B$152</c:f>
              <c:strCache>
                <c:ptCount val="1"/>
                <c:pt idx="0">
                  <c:v>Ναι 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Φύλλο2!$C$151:$E$151</c:f>
              <c:strCache>
                <c:ptCount val="3"/>
                <c:pt idx="0">
                  <c:v>1η Παρέμβαση</c:v>
                </c:pt>
                <c:pt idx="1">
                  <c:v>2η Παρέμβαση</c:v>
                </c:pt>
                <c:pt idx="2">
                  <c:v>3η Παρέμβαση</c:v>
                </c:pt>
              </c:strCache>
            </c:strRef>
          </c:cat>
          <c:val>
            <c:numRef>
              <c:f>Φύλλο2!$C$152:$E$152</c:f>
              <c:numCache>
                <c:formatCode>General</c:formatCode>
                <c:ptCount val="3"/>
                <c:pt idx="0">
                  <c:v>85.7</c:v>
                </c:pt>
                <c:pt idx="1">
                  <c:v>85.7</c:v>
                </c:pt>
                <c:pt idx="2">
                  <c:v>78.599999999999994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6F-45F8-833E-0B4D21659AD7}"/>
            </c:ext>
          </c:extLst>
        </c:ser>
        <c:ser>
          <c:idx val="1"/>
          <c:order val="1"/>
          <c:tx>
            <c:strRef>
              <c:f>Φύλλο2!$B$153</c:f>
              <c:strCache>
                <c:ptCount val="1"/>
                <c:pt idx="0">
                  <c:v>Όχι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el-G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Φύλλο2!$C$151:$E$151</c:f>
              <c:strCache>
                <c:ptCount val="3"/>
                <c:pt idx="0">
                  <c:v>1η Παρέμβαση</c:v>
                </c:pt>
                <c:pt idx="1">
                  <c:v>2η Παρέμβαση</c:v>
                </c:pt>
                <c:pt idx="2">
                  <c:v>3η Παρέμβαση</c:v>
                </c:pt>
              </c:strCache>
            </c:strRef>
          </c:cat>
          <c:val>
            <c:numRef>
              <c:f>Φύλλο2!$C$153:$E$153</c:f>
              <c:numCache>
                <c:formatCode>General</c:formatCode>
                <c:ptCount val="3"/>
                <c:pt idx="0">
                  <c:v>14.3</c:v>
                </c:pt>
                <c:pt idx="1">
                  <c:v>14.3</c:v>
                </c:pt>
                <c:pt idx="2">
                  <c:v>21.4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26F-45F8-833E-0B4D21659AD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-1358294288"/>
        <c:axId val="-1358283952"/>
      </c:barChart>
      <c:catAx>
        <c:axId val="-13582942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l-GR"/>
          </a:p>
        </c:txPr>
        <c:crossAx val="-1358283952"/>
        <c:crosses val="autoZero"/>
        <c:auto val="1"/>
        <c:lblAlgn val="ctr"/>
        <c:lblOffset val="100"/>
        <c:noMultiLvlLbl val="0"/>
      </c:catAx>
      <c:valAx>
        <c:axId val="-1358283952"/>
        <c:scaling>
          <c:orientation val="minMax"/>
          <c:max val="1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20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r>
                  <a:rPr lang="en-US" dirty="0"/>
                  <a:t>Percent %</a:t>
                </a:r>
                <a:endParaRPr lang="el-GR" dirty="0"/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2000" b="1" i="0" u="none" strike="noStrike" kern="1200" baseline="0">
                  <a:solidFill>
                    <a:schemeClr val="tx1"/>
                  </a:solidFill>
                  <a:latin typeface="Times New Roman" panose="02020603050405020304" pitchFamily="18" charset="0"/>
                  <a:ea typeface="+mn-ea"/>
                  <a:cs typeface="Times New Roman" panose="02020603050405020304" pitchFamily="18" charset="0"/>
                </a:defRPr>
              </a:pPr>
              <a:endParaRPr lang="el-G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1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l-GR"/>
          </a:p>
        </c:txPr>
        <c:crossAx val="-1358294288"/>
        <c:crosses val="autoZero"/>
        <c:crossBetween val="between"/>
      </c:valAx>
      <c:spPr>
        <a:noFill/>
        <a:ln>
          <a:solidFill>
            <a:schemeClr val="accent5"/>
          </a:solidFill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/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el-GR"/>
        </a:p>
      </c:txPr>
    </c:legend>
    <c:plotVisOnly val="1"/>
    <c:dispBlanksAs val="gap"/>
    <c:showDLblsOverMax val="0"/>
  </c:chart>
  <c:spPr>
    <a:solidFill>
      <a:schemeClr val="bg1"/>
    </a:solidFill>
    <a:ln w="12700" cap="flat" cmpd="sng" algn="ctr">
      <a:solidFill>
        <a:schemeClr val="accent5"/>
      </a:solidFill>
      <a:round/>
    </a:ln>
    <a:effectLst/>
  </c:spPr>
  <c:txPr>
    <a:bodyPr/>
    <a:lstStyle/>
    <a:p>
      <a:pPr>
        <a:defRPr sz="2000" b="1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l-GR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6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F89DDBF-78F9-4245-BA85-A81C4C418E9B}" type="doc">
      <dgm:prSet loTypeId="urn:microsoft.com/office/officeart/2005/8/layout/vList2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l-GR"/>
        </a:p>
      </dgm:t>
    </dgm:pt>
    <dgm:pt modelId="{E37A97A8-CC66-4555-99B6-1504BA3EC0F6}">
      <dgm:prSet phldrT="[Κείμενο]" custT="1"/>
      <dgm:spPr/>
      <dgm:t>
        <a:bodyPr/>
        <a:lstStyle/>
        <a:p>
          <a:r>
            <a:rPr lang="en-US" sz="19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Lo</a:t>
          </a:r>
          <a:r>
            <a:rPr lang="el-GR" sz="19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9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&amp;</a:t>
          </a:r>
          <a:r>
            <a:rPr lang="el-GR" sz="19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9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Hew (2017)</a:t>
          </a:r>
          <a:r>
            <a:rPr lang="el-GR" sz="19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en-US" sz="19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l-GR" sz="19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μελέτησαν πληθώρα ερευνών στην Α/</a:t>
          </a:r>
          <a:r>
            <a:rPr lang="el-GR" sz="19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θμια</a:t>
          </a:r>
          <a:r>
            <a:rPr lang="el-GR" sz="19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&amp; Β/</a:t>
          </a:r>
          <a:r>
            <a:rPr lang="el-GR" sz="19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θμια</a:t>
          </a:r>
          <a:r>
            <a:rPr lang="el-GR" sz="19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Εκπαίδευση.</a:t>
          </a:r>
          <a:endParaRPr lang="el-GR" sz="1900" dirty="0"/>
        </a:p>
      </dgm:t>
    </dgm:pt>
    <dgm:pt modelId="{23B53F1C-1DD3-4443-ABB6-FE4D07583D01}" type="parTrans" cxnId="{AEED90D5-99A3-4A33-B51C-B9AFC177868F}">
      <dgm:prSet/>
      <dgm:spPr/>
      <dgm:t>
        <a:bodyPr/>
        <a:lstStyle/>
        <a:p>
          <a:endParaRPr lang="el-GR" sz="1900"/>
        </a:p>
      </dgm:t>
    </dgm:pt>
    <dgm:pt modelId="{085ABAC1-357A-4925-9200-9E2748954E77}" type="sibTrans" cxnId="{AEED90D5-99A3-4A33-B51C-B9AFC177868F}">
      <dgm:prSet/>
      <dgm:spPr/>
      <dgm:t>
        <a:bodyPr/>
        <a:lstStyle/>
        <a:p>
          <a:endParaRPr lang="el-GR" sz="1900"/>
        </a:p>
      </dgm:t>
    </dgm:pt>
    <dgm:pt modelId="{35E85493-7117-4A70-83E1-F5B65A22B9DF}">
      <dgm:prSet phldrT="[Κείμενο]" custT="1"/>
      <dgm:spPr/>
      <dgm:t>
        <a:bodyPr/>
        <a:lstStyle/>
        <a:p>
          <a:r>
            <a:rPr lang="el-GR" sz="19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Βελτίωση μαθησιακών αποτελεσμάτων. </a:t>
          </a:r>
          <a:endParaRPr lang="el-GR" sz="1900" dirty="0"/>
        </a:p>
      </dgm:t>
    </dgm:pt>
    <dgm:pt modelId="{CB06C422-7EDC-4268-8DA1-A4D92168DDFE}" type="parTrans" cxnId="{10E11C31-5980-4ACB-8E32-74AA99E674B1}">
      <dgm:prSet/>
      <dgm:spPr/>
      <dgm:t>
        <a:bodyPr/>
        <a:lstStyle/>
        <a:p>
          <a:endParaRPr lang="el-GR" sz="1900"/>
        </a:p>
      </dgm:t>
    </dgm:pt>
    <dgm:pt modelId="{AF709968-5995-46BE-BACE-F16B0F87B63E}" type="sibTrans" cxnId="{10E11C31-5980-4ACB-8E32-74AA99E674B1}">
      <dgm:prSet/>
      <dgm:spPr/>
      <dgm:t>
        <a:bodyPr/>
        <a:lstStyle/>
        <a:p>
          <a:endParaRPr lang="el-GR" sz="1900"/>
        </a:p>
      </dgm:t>
    </dgm:pt>
    <dgm:pt modelId="{D436FE0E-D7D3-4C59-8382-7CFBF7BB1004}">
      <dgm:prSet phldrT="[Κείμενο]" custT="1"/>
      <dgm:spPr/>
      <dgm:t>
        <a:bodyPr/>
        <a:lstStyle/>
        <a:p>
          <a:r>
            <a:rPr lang="el-GR" sz="19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Παγγέ</a:t>
          </a:r>
          <a:r>
            <a:rPr lang="el-GR" sz="19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κ.ά. (2017): μελέτησαν 10 έρευνες στην Β/</a:t>
          </a:r>
          <a:r>
            <a:rPr lang="el-GR" sz="19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θμια</a:t>
          </a:r>
          <a:r>
            <a:rPr lang="el-GR" sz="19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&amp; Γ/</a:t>
          </a:r>
          <a:r>
            <a:rPr lang="el-GR" sz="19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θμια</a:t>
          </a:r>
          <a:r>
            <a:rPr lang="el-GR" sz="19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Εκπαίδευση.</a:t>
          </a:r>
          <a:endParaRPr lang="el-GR" sz="1900" dirty="0"/>
        </a:p>
      </dgm:t>
    </dgm:pt>
    <dgm:pt modelId="{979420C0-93AB-4347-9947-E52E01167641}" type="parTrans" cxnId="{988EC586-A93B-466C-BAF2-608D937AB60B}">
      <dgm:prSet/>
      <dgm:spPr/>
      <dgm:t>
        <a:bodyPr/>
        <a:lstStyle/>
        <a:p>
          <a:endParaRPr lang="el-GR" sz="1900"/>
        </a:p>
      </dgm:t>
    </dgm:pt>
    <dgm:pt modelId="{CE258366-0F8F-4B78-B505-A339C269FD33}" type="sibTrans" cxnId="{988EC586-A93B-466C-BAF2-608D937AB60B}">
      <dgm:prSet/>
      <dgm:spPr/>
      <dgm:t>
        <a:bodyPr/>
        <a:lstStyle/>
        <a:p>
          <a:endParaRPr lang="el-GR" sz="1900"/>
        </a:p>
      </dgm:t>
    </dgm:pt>
    <dgm:pt modelId="{FA7CCAF0-DA7B-41E2-B270-68FA46F68B1D}">
      <dgm:prSet phldrT="[Κείμενο]" custT="1"/>
      <dgm:spPr/>
      <dgm:t>
        <a:bodyPr/>
        <a:lstStyle/>
        <a:p>
          <a:r>
            <a:rPr lang="el-GR" sz="19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Αξιοποίηση διδακτικού χρόνου σε εποικοδομητικές δραστηριότητες.</a:t>
          </a:r>
          <a:endParaRPr lang="el-GR" sz="1900" dirty="0"/>
        </a:p>
      </dgm:t>
    </dgm:pt>
    <dgm:pt modelId="{6ACC9CCB-AB64-4C2D-9E8E-CAE2B98E8C44}" type="parTrans" cxnId="{731D3E44-FA52-4556-A3C1-A336F583ADF0}">
      <dgm:prSet/>
      <dgm:spPr/>
      <dgm:t>
        <a:bodyPr/>
        <a:lstStyle/>
        <a:p>
          <a:endParaRPr lang="el-GR" sz="1900"/>
        </a:p>
      </dgm:t>
    </dgm:pt>
    <dgm:pt modelId="{CC008D10-497C-4B2D-A3D8-F29FB2A3BD4A}" type="sibTrans" cxnId="{731D3E44-FA52-4556-A3C1-A336F583ADF0}">
      <dgm:prSet/>
      <dgm:spPr/>
      <dgm:t>
        <a:bodyPr/>
        <a:lstStyle/>
        <a:p>
          <a:endParaRPr lang="el-GR" sz="1900"/>
        </a:p>
      </dgm:t>
    </dgm:pt>
    <dgm:pt modelId="{CF0FFDE6-1BCE-454F-A49B-108991A84E25}">
      <dgm:prSet custT="1"/>
      <dgm:spPr/>
      <dgm:t>
        <a:bodyPr/>
        <a:lstStyle/>
        <a:p>
          <a:r>
            <a:rPr lang="el-GR" sz="19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Yarbro</a:t>
          </a:r>
          <a:r>
            <a:rPr lang="el-GR" sz="19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κ.ά. (2014): μελέτησαν έρευνες  στην Α/</a:t>
          </a:r>
          <a:r>
            <a:rPr lang="el-GR" sz="19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θμια</a:t>
          </a:r>
          <a:r>
            <a:rPr lang="el-GR" sz="19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και Β/</a:t>
          </a:r>
          <a:r>
            <a:rPr lang="el-GR" sz="19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θμια</a:t>
          </a:r>
          <a:r>
            <a:rPr lang="el-GR" sz="19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Εκπαίδευση.</a:t>
          </a:r>
          <a:endParaRPr lang="el-GR" sz="1900" dirty="0"/>
        </a:p>
      </dgm:t>
    </dgm:pt>
    <dgm:pt modelId="{B2CA1699-A5DF-42F9-848D-58044BAEA19B}" type="parTrans" cxnId="{7115D039-0BBC-43AC-8EF5-DAF154F71076}">
      <dgm:prSet/>
      <dgm:spPr/>
      <dgm:t>
        <a:bodyPr/>
        <a:lstStyle/>
        <a:p>
          <a:endParaRPr lang="el-GR" sz="1900"/>
        </a:p>
      </dgm:t>
    </dgm:pt>
    <dgm:pt modelId="{089A71AF-5BF3-4C0D-A001-DF8DE926FF62}" type="sibTrans" cxnId="{7115D039-0BBC-43AC-8EF5-DAF154F71076}">
      <dgm:prSet/>
      <dgm:spPr/>
      <dgm:t>
        <a:bodyPr/>
        <a:lstStyle/>
        <a:p>
          <a:endParaRPr lang="el-GR" sz="1900"/>
        </a:p>
      </dgm:t>
    </dgm:pt>
    <dgm:pt modelId="{36D49C75-D49F-4705-8971-BF6F1F539691}">
      <dgm:prSet custT="1"/>
      <dgm:spPr/>
      <dgm:t>
        <a:bodyPr/>
        <a:lstStyle/>
        <a:p>
          <a:r>
            <a:rPr lang="el-GR" sz="19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Βελτίωση των επιδόσεων</a:t>
          </a:r>
          <a:r>
            <a:rPr lang="en-US" sz="19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l-GR" sz="19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των μαθητών</a:t>
          </a:r>
          <a:r>
            <a:rPr lang="en-US" sz="19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r>
            <a:rPr lang="el-GR" sz="19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el-GR" sz="1900" dirty="0"/>
        </a:p>
      </dgm:t>
    </dgm:pt>
    <dgm:pt modelId="{A5592AB5-7B5E-440F-9714-09E3FE2416BB}" type="parTrans" cxnId="{EBCD1A97-ADE0-4957-8F49-152E89C384FB}">
      <dgm:prSet/>
      <dgm:spPr/>
      <dgm:t>
        <a:bodyPr/>
        <a:lstStyle/>
        <a:p>
          <a:endParaRPr lang="el-GR" sz="1900"/>
        </a:p>
      </dgm:t>
    </dgm:pt>
    <dgm:pt modelId="{A4C40EC7-7BF1-4615-902A-513B698C954D}" type="sibTrans" cxnId="{EBCD1A97-ADE0-4957-8F49-152E89C384FB}">
      <dgm:prSet/>
      <dgm:spPr/>
      <dgm:t>
        <a:bodyPr/>
        <a:lstStyle/>
        <a:p>
          <a:endParaRPr lang="el-GR" sz="1900"/>
        </a:p>
      </dgm:t>
    </dgm:pt>
    <dgm:pt modelId="{8F743CF3-8EDD-4042-9AD8-3285B9976A5E}">
      <dgm:prSet phldrT="[Κείμενο]" custT="1"/>
      <dgm:spPr/>
      <dgm:t>
        <a:bodyPr/>
        <a:lstStyle/>
        <a:p>
          <a:r>
            <a:rPr lang="el-GR" sz="19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Θετική στάση των μαθητών για την ΑΤ.</a:t>
          </a:r>
          <a:endParaRPr lang="el-GR" sz="1900" dirty="0"/>
        </a:p>
      </dgm:t>
    </dgm:pt>
    <dgm:pt modelId="{81480642-DA8D-475C-A776-4BC6A1AA7BFB}" type="parTrans" cxnId="{E8CDA657-E396-421B-8171-323159A1069C}">
      <dgm:prSet/>
      <dgm:spPr/>
      <dgm:t>
        <a:bodyPr/>
        <a:lstStyle/>
        <a:p>
          <a:endParaRPr lang="el-GR" sz="1900"/>
        </a:p>
      </dgm:t>
    </dgm:pt>
    <dgm:pt modelId="{DB94983E-D29F-4C50-B5E2-F95256D7B748}" type="sibTrans" cxnId="{E8CDA657-E396-421B-8171-323159A1069C}">
      <dgm:prSet/>
      <dgm:spPr/>
      <dgm:t>
        <a:bodyPr/>
        <a:lstStyle/>
        <a:p>
          <a:endParaRPr lang="el-GR" sz="1900"/>
        </a:p>
      </dgm:t>
    </dgm:pt>
    <dgm:pt modelId="{20101DB3-41DC-4B6A-BA32-E3DB2A17D595}">
      <dgm:prSet custT="1"/>
      <dgm:spPr/>
      <dgm:t>
        <a:bodyPr/>
        <a:lstStyle/>
        <a:p>
          <a:r>
            <a:rPr lang="el-GR" sz="19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Αυξημένος χρόνος για τη δημιουργία ΕΥ και ελλιπής πρόσβαση κάποιων μαθητών στο ΕΥ. </a:t>
          </a:r>
        </a:p>
      </dgm:t>
    </dgm:pt>
    <dgm:pt modelId="{98693A80-B03E-43D4-BD7E-E29CFFC36B4A}" type="parTrans" cxnId="{18B53779-B6AB-418C-9DEC-256F8945B7E8}">
      <dgm:prSet/>
      <dgm:spPr/>
      <dgm:t>
        <a:bodyPr/>
        <a:lstStyle/>
        <a:p>
          <a:endParaRPr lang="el-GR" sz="1900"/>
        </a:p>
      </dgm:t>
    </dgm:pt>
    <dgm:pt modelId="{F2FD25CE-2A2A-4DCF-A5F2-2247DCDFB6B0}" type="sibTrans" cxnId="{18B53779-B6AB-418C-9DEC-256F8945B7E8}">
      <dgm:prSet/>
      <dgm:spPr/>
      <dgm:t>
        <a:bodyPr/>
        <a:lstStyle/>
        <a:p>
          <a:endParaRPr lang="el-GR" sz="1900"/>
        </a:p>
      </dgm:t>
    </dgm:pt>
    <dgm:pt modelId="{9251F082-C96A-4C44-90B0-5C03EB98A16D}">
      <dgm:prSet custT="1"/>
      <dgm:spPr/>
      <dgm:t>
        <a:bodyPr/>
        <a:lstStyle/>
        <a:p>
          <a:r>
            <a:rPr lang="el-GR" sz="19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Εξατομίκευση της διδασκαλίας με τον κάθε μαθητή να ακολουθεί τον ατομικό του ρυθμό μάθησης.</a:t>
          </a:r>
        </a:p>
      </dgm:t>
    </dgm:pt>
    <dgm:pt modelId="{0BFC5A14-701E-438F-AD6E-6F6C6E2DAD89}" type="parTrans" cxnId="{C13D5FF5-DDC6-4874-9111-01F2FBD9BE83}">
      <dgm:prSet/>
      <dgm:spPr/>
      <dgm:t>
        <a:bodyPr/>
        <a:lstStyle/>
        <a:p>
          <a:endParaRPr lang="el-GR" sz="1900"/>
        </a:p>
      </dgm:t>
    </dgm:pt>
    <dgm:pt modelId="{AF7A1AA6-700D-4750-98CF-48CCF486851F}" type="sibTrans" cxnId="{C13D5FF5-DDC6-4874-9111-01F2FBD9BE83}">
      <dgm:prSet/>
      <dgm:spPr/>
      <dgm:t>
        <a:bodyPr/>
        <a:lstStyle/>
        <a:p>
          <a:endParaRPr lang="el-GR" sz="1900"/>
        </a:p>
      </dgm:t>
    </dgm:pt>
    <dgm:pt modelId="{3E0F7D70-5F85-4967-B12D-A2B2E60AB688}">
      <dgm:prSet custT="1"/>
      <dgm:spPr/>
      <dgm:t>
        <a:bodyPr/>
        <a:lstStyle/>
        <a:p>
          <a:r>
            <a:rPr lang="el-GR" sz="19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Αυξημένος χρόνος προετοιμασίας για τη δημιουργία ΕΥ και ελλιπής πρόσβαση κάποιων στο ΕΥ.</a:t>
          </a:r>
        </a:p>
      </dgm:t>
    </dgm:pt>
    <dgm:pt modelId="{3BFEC121-597E-40BE-8389-CC7587A7C4EB}" type="parTrans" cxnId="{B55065A5-DDD4-429A-8A35-FE705374312D}">
      <dgm:prSet/>
      <dgm:spPr/>
      <dgm:t>
        <a:bodyPr/>
        <a:lstStyle/>
        <a:p>
          <a:endParaRPr lang="el-GR" sz="1900"/>
        </a:p>
      </dgm:t>
    </dgm:pt>
    <dgm:pt modelId="{DB7E3312-5222-48E0-8529-92AD2BC34964}" type="sibTrans" cxnId="{B55065A5-DDD4-429A-8A35-FE705374312D}">
      <dgm:prSet/>
      <dgm:spPr/>
      <dgm:t>
        <a:bodyPr/>
        <a:lstStyle/>
        <a:p>
          <a:endParaRPr lang="el-GR" sz="1900"/>
        </a:p>
      </dgm:t>
    </dgm:pt>
    <dgm:pt modelId="{257240FA-22BE-4629-9E69-77DFE82EEE3F}">
      <dgm:prSet phldrT="[Κείμενο]" custT="1"/>
      <dgm:spPr/>
      <dgm:t>
        <a:bodyPr/>
        <a:lstStyle/>
        <a:p>
          <a:r>
            <a:rPr lang="el-GR" sz="19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Αξιοποίηση διδακτικού χρόνου σε εποικοδομητικές δραστηριότητες.</a:t>
          </a:r>
          <a:endParaRPr lang="el-GR" sz="1900" dirty="0"/>
        </a:p>
      </dgm:t>
    </dgm:pt>
    <dgm:pt modelId="{4DB07A38-3B9F-44CC-85BC-24F52E88C5D9}" type="parTrans" cxnId="{4D26959A-5AAE-4DAE-ADE5-2E71C6B8A936}">
      <dgm:prSet/>
      <dgm:spPr/>
      <dgm:t>
        <a:bodyPr/>
        <a:lstStyle/>
        <a:p>
          <a:endParaRPr lang="en-US"/>
        </a:p>
      </dgm:t>
    </dgm:pt>
    <dgm:pt modelId="{74B31FAD-123B-4B1C-A8CE-36D3E680D5AC}" type="sibTrans" cxnId="{4D26959A-5AAE-4DAE-ADE5-2E71C6B8A936}">
      <dgm:prSet/>
      <dgm:spPr/>
      <dgm:t>
        <a:bodyPr/>
        <a:lstStyle/>
        <a:p>
          <a:endParaRPr lang="en-US"/>
        </a:p>
      </dgm:t>
    </dgm:pt>
    <dgm:pt modelId="{92037496-BBF1-45A7-A280-18A6C9A53CE7}">
      <dgm:prSet custT="1"/>
      <dgm:spPr/>
      <dgm:t>
        <a:bodyPr/>
        <a:lstStyle/>
        <a:p>
          <a:r>
            <a:rPr lang="el-GR" sz="19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Θετική στάση των μαθητών για την ΑΤ.</a:t>
          </a:r>
          <a:endParaRPr lang="el-GR" sz="1900" dirty="0"/>
        </a:p>
      </dgm:t>
    </dgm:pt>
    <dgm:pt modelId="{88584A31-9BF5-40F7-9187-48181613B304}" type="parTrans" cxnId="{39146077-57EB-40E9-90B4-7D650D5FD04D}">
      <dgm:prSet/>
      <dgm:spPr/>
      <dgm:t>
        <a:bodyPr/>
        <a:lstStyle/>
        <a:p>
          <a:endParaRPr lang="el-GR"/>
        </a:p>
      </dgm:t>
    </dgm:pt>
    <dgm:pt modelId="{C51C3410-CA5F-4E70-9CF9-6D1F9DE02C2A}" type="sibTrans" cxnId="{39146077-57EB-40E9-90B4-7D650D5FD04D}">
      <dgm:prSet/>
      <dgm:spPr/>
      <dgm:t>
        <a:bodyPr/>
        <a:lstStyle/>
        <a:p>
          <a:endParaRPr lang="el-GR"/>
        </a:p>
      </dgm:t>
    </dgm:pt>
    <dgm:pt modelId="{E4C8F6D6-E27D-4658-AC9B-65F665AAF708}">
      <dgm:prSet phldrT="[Κείμενο]" custT="1"/>
      <dgm:spPr/>
      <dgm:t>
        <a:bodyPr/>
        <a:lstStyle/>
        <a:p>
          <a:r>
            <a:rPr lang="el-GR" sz="19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Ενεργητική μάθηση.</a:t>
          </a:r>
          <a:endParaRPr lang="el-GR" sz="1900" dirty="0"/>
        </a:p>
      </dgm:t>
    </dgm:pt>
    <dgm:pt modelId="{709A2372-2B36-42EA-8A1C-91F623C1D152}" type="sibTrans" cxnId="{F354CE48-D610-4B14-A49A-D2F23CA165AA}">
      <dgm:prSet/>
      <dgm:spPr/>
      <dgm:t>
        <a:bodyPr/>
        <a:lstStyle/>
        <a:p>
          <a:endParaRPr lang="el-GR"/>
        </a:p>
      </dgm:t>
    </dgm:pt>
    <dgm:pt modelId="{390B780F-F677-45B2-ADBD-124EF11751DC}" type="parTrans" cxnId="{F354CE48-D610-4B14-A49A-D2F23CA165AA}">
      <dgm:prSet/>
      <dgm:spPr/>
      <dgm:t>
        <a:bodyPr/>
        <a:lstStyle/>
        <a:p>
          <a:endParaRPr lang="el-GR"/>
        </a:p>
      </dgm:t>
    </dgm:pt>
    <dgm:pt modelId="{16C1DBE9-8958-41FF-9322-5B36A64F7387}" type="pres">
      <dgm:prSet presAssocID="{1F89DDBF-78F9-4245-BA85-A81C4C418E9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6FB39E5B-F14D-4154-B190-B70339DA4C86}" type="pres">
      <dgm:prSet presAssocID="{E37A97A8-CC66-4555-99B6-1504BA3EC0F6}" presName="parentText" presStyleLbl="node1" presStyleIdx="0" presStyleCnt="3" custScaleY="43898" custLinFactNeighborY="-3780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C4F84E9-5823-4E30-9F53-384BD5852DD6}" type="pres">
      <dgm:prSet presAssocID="{E37A97A8-CC66-4555-99B6-1504BA3EC0F6}" presName="childText" presStyleLbl="revTx" presStyleIdx="0" presStyleCnt="3" custScaleY="93891" custLinFactNeighborY="-3821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145237D-3992-4C9D-98BC-4D72943D5C04}" type="pres">
      <dgm:prSet presAssocID="{CF0FFDE6-1BCE-454F-A49B-108991A84E25}" presName="parentText" presStyleLbl="node1" presStyleIdx="1" presStyleCnt="3" custScaleY="43898" custLinFactY="23200" custLinFactNeighborX="-227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48E2EB2-A60B-4FC3-86E3-98D628664CB9}" type="pres">
      <dgm:prSet presAssocID="{CF0FFDE6-1BCE-454F-A49B-108991A84E25}" presName="childText" presStyleLbl="revTx" presStyleIdx="1" presStyleCnt="3" custScaleY="55582" custLinFactNeighborX="579" custLinFactNeighborY="1581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EE5B6F00-1F4B-472E-B569-E280279C983F}" type="pres">
      <dgm:prSet presAssocID="{D436FE0E-D7D3-4C59-8382-7CFBF7BB1004}" presName="parentText" presStyleLbl="node1" presStyleIdx="2" presStyleCnt="3" custScaleY="43898" custLinFactNeighborX="-227" custLinFactNeighborY="-70274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25AA0FE-221E-4AB2-AD22-40B22EAF1D06}" type="pres">
      <dgm:prSet presAssocID="{D436FE0E-D7D3-4C59-8382-7CFBF7BB1004}" presName="childText" presStyleLbl="revTx" presStyleIdx="2" presStyleCnt="3" custScaleY="100903" custLinFactNeighborY="23699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9B7A3CE3-AADB-4DA2-B7A7-701CF378AE89}" type="presOf" srcId="{20101DB3-41DC-4B6A-BA32-E3DB2A17D595}" destId="{4C4F84E9-5823-4E30-9F53-384BD5852DD6}" srcOrd="0" destOrd="4" presId="urn:microsoft.com/office/officeart/2005/8/layout/vList2"/>
    <dgm:cxn modelId="{731D3E44-FA52-4556-A3C1-A336F583ADF0}" srcId="{D436FE0E-D7D3-4C59-8382-7CFBF7BB1004}" destId="{FA7CCAF0-DA7B-41E2-B270-68FA46F68B1D}" srcOrd="0" destOrd="0" parTransId="{6ACC9CCB-AB64-4C2D-9E8E-CAE2B98E8C44}" sibTransId="{CC008D10-497C-4B2D-A3D8-F29FB2A3BD4A}"/>
    <dgm:cxn modelId="{C13D5FF5-DDC6-4874-9111-01F2FBD9BE83}" srcId="{D436FE0E-D7D3-4C59-8382-7CFBF7BB1004}" destId="{9251F082-C96A-4C44-90B0-5C03EB98A16D}" srcOrd="1" destOrd="0" parTransId="{0BFC5A14-701E-438F-AD6E-6F6C6E2DAD89}" sibTransId="{AF7A1AA6-700D-4750-98CF-48CCF486851F}"/>
    <dgm:cxn modelId="{AD5C69F0-148D-4743-84FC-0342441A3780}" type="presOf" srcId="{36D49C75-D49F-4705-8971-BF6F1F539691}" destId="{E48E2EB2-A60B-4FC3-86E3-98D628664CB9}" srcOrd="0" destOrd="0" presId="urn:microsoft.com/office/officeart/2005/8/layout/vList2"/>
    <dgm:cxn modelId="{B9366408-72E1-44FB-9145-B26945AE5133}" type="presOf" srcId="{CF0FFDE6-1BCE-454F-A49B-108991A84E25}" destId="{1145237D-3992-4C9D-98BC-4D72943D5C04}" srcOrd="0" destOrd="0" presId="urn:microsoft.com/office/officeart/2005/8/layout/vList2"/>
    <dgm:cxn modelId="{4C753F3A-B956-4DBC-B0BA-518FE6A7F6D3}" type="presOf" srcId="{9251F082-C96A-4C44-90B0-5C03EB98A16D}" destId="{C25AA0FE-221E-4AB2-AD22-40B22EAF1D06}" srcOrd="0" destOrd="1" presId="urn:microsoft.com/office/officeart/2005/8/layout/vList2"/>
    <dgm:cxn modelId="{E8CDA657-E396-421B-8171-323159A1069C}" srcId="{E37A97A8-CC66-4555-99B6-1504BA3EC0F6}" destId="{8F743CF3-8EDD-4042-9AD8-3285B9976A5E}" srcOrd="1" destOrd="0" parTransId="{81480642-DA8D-475C-A776-4BC6A1AA7BFB}" sibTransId="{DB94983E-D29F-4C50-B5E2-F95256D7B748}"/>
    <dgm:cxn modelId="{FBC6AB6C-F752-4FB9-B6FD-E1BE9545939C}" type="presOf" srcId="{D436FE0E-D7D3-4C59-8382-7CFBF7BB1004}" destId="{EE5B6F00-1F4B-472E-B569-E280279C983F}" srcOrd="0" destOrd="0" presId="urn:microsoft.com/office/officeart/2005/8/layout/vList2"/>
    <dgm:cxn modelId="{CAB23375-A3D4-4301-97F6-EF132E46FDE2}" type="presOf" srcId="{8F743CF3-8EDD-4042-9AD8-3285B9976A5E}" destId="{4C4F84E9-5823-4E30-9F53-384BD5852DD6}" srcOrd="0" destOrd="1" presId="urn:microsoft.com/office/officeart/2005/8/layout/vList2"/>
    <dgm:cxn modelId="{B83B8969-8B4F-48BE-B4BF-406B9DFD773D}" type="presOf" srcId="{35E85493-7117-4A70-83E1-F5B65A22B9DF}" destId="{4C4F84E9-5823-4E30-9F53-384BD5852DD6}" srcOrd="0" destOrd="0" presId="urn:microsoft.com/office/officeart/2005/8/layout/vList2"/>
    <dgm:cxn modelId="{3E1AE789-7D8E-4283-98F6-8B17BE07858B}" type="presOf" srcId="{E37A97A8-CC66-4555-99B6-1504BA3EC0F6}" destId="{6FB39E5B-F14D-4154-B190-B70339DA4C86}" srcOrd="0" destOrd="0" presId="urn:microsoft.com/office/officeart/2005/8/layout/vList2"/>
    <dgm:cxn modelId="{9FE1D5A8-3188-487F-9FA7-BBA25BD71462}" type="presOf" srcId="{E4C8F6D6-E27D-4658-AC9B-65F665AAF708}" destId="{4C4F84E9-5823-4E30-9F53-384BD5852DD6}" srcOrd="0" destOrd="2" presId="urn:microsoft.com/office/officeart/2005/8/layout/vList2"/>
    <dgm:cxn modelId="{B2F57D9E-1A66-4111-996C-86EA96CD2199}" type="presOf" srcId="{FA7CCAF0-DA7B-41E2-B270-68FA46F68B1D}" destId="{C25AA0FE-221E-4AB2-AD22-40B22EAF1D06}" srcOrd="0" destOrd="0" presId="urn:microsoft.com/office/officeart/2005/8/layout/vList2"/>
    <dgm:cxn modelId="{39146077-57EB-40E9-90B4-7D650D5FD04D}" srcId="{CF0FFDE6-1BCE-454F-A49B-108991A84E25}" destId="{92037496-BBF1-45A7-A280-18A6C9A53CE7}" srcOrd="1" destOrd="0" parTransId="{88584A31-9BF5-40F7-9187-48181613B304}" sibTransId="{C51C3410-CA5F-4E70-9CF9-6D1F9DE02C2A}"/>
    <dgm:cxn modelId="{7115D039-0BBC-43AC-8EF5-DAF154F71076}" srcId="{1F89DDBF-78F9-4245-BA85-A81C4C418E9B}" destId="{CF0FFDE6-1BCE-454F-A49B-108991A84E25}" srcOrd="1" destOrd="0" parTransId="{B2CA1699-A5DF-42F9-848D-58044BAEA19B}" sibTransId="{089A71AF-5BF3-4C0D-A001-DF8DE926FF62}"/>
    <dgm:cxn modelId="{11ABD5F7-ED4B-4A7E-9142-246DA0F0447B}" type="presOf" srcId="{92037496-BBF1-45A7-A280-18A6C9A53CE7}" destId="{E48E2EB2-A60B-4FC3-86E3-98D628664CB9}" srcOrd="0" destOrd="1" presId="urn:microsoft.com/office/officeart/2005/8/layout/vList2"/>
    <dgm:cxn modelId="{A9CD7C20-E616-43BD-A6ED-E248E74D863E}" type="presOf" srcId="{1F89DDBF-78F9-4245-BA85-A81C4C418E9B}" destId="{16C1DBE9-8958-41FF-9322-5B36A64F7387}" srcOrd="0" destOrd="0" presId="urn:microsoft.com/office/officeart/2005/8/layout/vList2"/>
    <dgm:cxn modelId="{18B53779-B6AB-418C-9DEC-256F8945B7E8}" srcId="{E37A97A8-CC66-4555-99B6-1504BA3EC0F6}" destId="{20101DB3-41DC-4B6A-BA32-E3DB2A17D595}" srcOrd="4" destOrd="0" parTransId="{98693A80-B03E-43D4-BD7E-E29CFFC36B4A}" sibTransId="{F2FD25CE-2A2A-4DCF-A5F2-2247DCDFB6B0}"/>
    <dgm:cxn modelId="{EBCD1A97-ADE0-4957-8F49-152E89C384FB}" srcId="{CF0FFDE6-1BCE-454F-A49B-108991A84E25}" destId="{36D49C75-D49F-4705-8971-BF6F1F539691}" srcOrd="0" destOrd="0" parTransId="{A5592AB5-7B5E-440F-9714-09E3FE2416BB}" sibTransId="{A4C40EC7-7BF1-4615-902A-513B698C954D}"/>
    <dgm:cxn modelId="{F354CE48-D610-4B14-A49A-D2F23CA165AA}" srcId="{E37A97A8-CC66-4555-99B6-1504BA3EC0F6}" destId="{E4C8F6D6-E27D-4658-AC9B-65F665AAF708}" srcOrd="2" destOrd="0" parTransId="{390B780F-F677-45B2-ADBD-124EF11751DC}" sibTransId="{709A2372-2B36-42EA-8A1C-91F623C1D152}"/>
    <dgm:cxn modelId="{10E11C31-5980-4ACB-8E32-74AA99E674B1}" srcId="{E37A97A8-CC66-4555-99B6-1504BA3EC0F6}" destId="{35E85493-7117-4A70-83E1-F5B65A22B9DF}" srcOrd="0" destOrd="0" parTransId="{CB06C422-7EDC-4268-8DA1-A4D92168DDFE}" sibTransId="{AF709968-5995-46BE-BACE-F16B0F87B63E}"/>
    <dgm:cxn modelId="{FDAE6715-21BA-4E24-BE14-BE3FD43F0840}" type="presOf" srcId="{257240FA-22BE-4629-9E69-77DFE82EEE3F}" destId="{4C4F84E9-5823-4E30-9F53-384BD5852DD6}" srcOrd="0" destOrd="3" presId="urn:microsoft.com/office/officeart/2005/8/layout/vList2"/>
    <dgm:cxn modelId="{4D26959A-5AAE-4DAE-ADE5-2E71C6B8A936}" srcId="{E37A97A8-CC66-4555-99B6-1504BA3EC0F6}" destId="{257240FA-22BE-4629-9E69-77DFE82EEE3F}" srcOrd="3" destOrd="0" parTransId="{4DB07A38-3B9F-44CC-85BC-24F52E88C5D9}" sibTransId="{74B31FAD-123B-4B1C-A8CE-36D3E680D5AC}"/>
    <dgm:cxn modelId="{988EC586-A93B-466C-BAF2-608D937AB60B}" srcId="{1F89DDBF-78F9-4245-BA85-A81C4C418E9B}" destId="{D436FE0E-D7D3-4C59-8382-7CFBF7BB1004}" srcOrd="2" destOrd="0" parTransId="{979420C0-93AB-4347-9947-E52E01167641}" sibTransId="{CE258366-0F8F-4B78-B505-A339C269FD33}"/>
    <dgm:cxn modelId="{B55065A5-DDD4-429A-8A35-FE705374312D}" srcId="{D436FE0E-D7D3-4C59-8382-7CFBF7BB1004}" destId="{3E0F7D70-5F85-4967-B12D-A2B2E60AB688}" srcOrd="2" destOrd="0" parTransId="{3BFEC121-597E-40BE-8389-CC7587A7C4EB}" sibTransId="{DB7E3312-5222-48E0-8529-92AD2BC34964}"/>
    <dgm:cxn modelId="{AEED90D5-99A3-4A33-B51C-B9AFC177868F}" srcId="{1F89DDBF-78F9-4245-BA85-A81C4C418E9B}" destId="{E37A97A8-CC66-4555-99B6-1504BA3EC0F6}" srcOrd="0" destOrd="0" parTransId="{23B53F1C-1DD3-4443-ABB6-FE4D07583D01}" sibTransId="{085ABAC1-357A-4925-9200-9E2748954E77}"/>
    <dgm:cxn modelId="{63B6F9AD-D92E-4F21-8612-85EEEFBF7BBE}" type="presOf" srcId="{3E0F7D70-5F85-4967-B12D-A2B2E60AB688}" destId="{C25AA0FE-221E-4AB2-AD22-40B22EAF1D06}" srcOrd="0" destOrd="2" presId="urn:microsoft.com/office/officeart/2005/8/layout/vList2"/>
    <dgm:cxn modelId="{D015CA06-720D-4DE8-81AD-7C1EC6E85BEE}" type="presParOf" srcId="{16C1DBE9-8958-41FF-9322-5B36A64F7387}" destId="{6FB39E5B-F14D-4154-B190-B70339DA4C86}" srcOrd="0" destOrd="0" presId="urn:microsoft.com/office/officeart/2005/8/layout/vList2"/>
    <dgm:cxn modelId="{8B81DCC2-F3B4-4066-88A2-49212EE94D41}" type="presParOf" srcId="{16C1DBE9-8958-41FF-9322-5B36A64F7387}" destId="{4C4F84E9-5823-4E30-9F53-384BD5852DD6}" srcOrd="1" destOrd="0" presId="urn:microsoft.com/office/officeart/2005/8/layout/vList2"/>
    <dgm:cxn modelId="{D6ABD8BC-3F1D-4053-AE8A-DFA19ABA2B00}" type="presParOf" srcId="{16C1DBE9-8958-41FF-9322-5B36A64F7387}" destId="{1145237D-3992-4C9D-98BC-4D72943D5C04}" srcOrd="2" destOrd="0" presId="urn:microsoft.com/office/officeart/2005/8/layout/vList2"/>
    <dgm:cxn modelId="{1CF16389-880F-4501-B854-3B0B5237AEB8}" type="presParOf" srcId="{16C1DBE9-8958-41FF-9322-5B36A64F7387}" destId="{E48E2EB2-A60B-4FC3-86E3-98D628664CB9}" srcOrd="3" destOrd="0" presId="urn:microsoft.com/office/officeart/2005/8/layout/vList2"/>
    <dgm:cxn modelId="{98688AFF-4E26-4092-BFCA-EFF4E47ED45D}" type="presParOf" srcId="{16C1DBE9-8958-41FF-9322-5B36A64F7387}" destId="{EE5B6F00-1F4B-472E-B569-E280279C983F}" srcOrd="4" destOrd="0" presId="urn:microsoft.com/office/officeart/2005/8/layout/vList2"/>
    <dgm:cxn modelId="{A579FA7E-0F79-41D7-BEFC-B41578C9DE05}" type="presParOf" srcId="{16C1DBE9-8958-41FF-9322-5B36A64F7387}" destId="{C25AA0FE-221E-4AB2-AD22-40B22EAF1D06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30BD68C-96FA-4C67-99BF-C1AF0A6673FA}" type="doc">
      <dgm:prSet loTypeId="urn:microsoft.com/office/officeart/2005/8/layout/vList2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l-GR"/>
        </a:p>
      </dgm:t>
    </dgm:pt>
    <dgm:pt modelId="{9359AB0D-8365-479B-99F9-473DD56BDA7B}">
      <dgm:prSet phldrT="[Κείμενο]" custT="1"/>
      <dgm:spPr/>
      <dgm:t>
        <a:bodyPr/>
        <a:lstStyle/>
        <a:p>
          <a:pPr algn="ctr"/>
          <a:r>
            <a:rPr lang="el-GR" sz="3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Έρευνα δράσης</a:t>
          </a:r>
          <a:endParaRPr lang="el-GR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12B6B02-DEED-4E67-ACE4-567AF6BF166F}" type="parTrans" cxnId="{ECA79A52-CC4D-45AE-B4C2-386E25926099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6DED7B1-7113-4C39-8592-33C25A324119}" type="sibTrans" cxnId="{ECA79A52-CC4D-45AE-B4C2-386E25926099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BA4882E-DC3F-430D-9C3C-052658BFBAD4}">
      <dgm:prSet phldrT="[Κείμενο]" custT="1"/>
      <dgm:spPr/>
      <dgm:t>
        <a:bodyPr/>
        <a:lstStyle/>
        <a:p>
          <a:pPr>
            <a:lnSpc>
              <a:spcPct val="150000"/>
            </a:lnSpc>
          </a:pPr>
          <a:r>
            <a:rPr lang="el-GR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Ενεργή συμμετοχή του εκπαιδευτικού-ερευνητή</a:t>
          </a:r>
          <a:endParaRPr lang="el-GR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68DF380-82E5-479D-8D1A-7BC8A6B48272}" type="parTrans" cxnId="{136C840C-AEFE-44D8-9EE1-EDD25A75D2BF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596AFC5-9C35-4C3D-B630-2E710AFC31A0}" type="sibTrans" cxnId="{136C840C-AEFE-44D8-9EE1-EDD25A75D2BF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CDACAFF-9B2E-42D5-AF0A-5F4C364E1109}">
      <dgm:prSet phldrT="[Κείμενο]" custT="1"/>
      <dgm:spPr/>
      <dgm:t>
        <a:bodyPr/>
        <a:lstStyle/>
        <a:p>
          <a:pPr algn="ctr"/>
          <a:r>
            <a:rPr lang="el-GR" sz="3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Συγχρονική και επιτόπια</a:t>
          </a:r>
          <a:endParaRPr lang="el-GR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A7CDEF6-8B4C-4A70-BAA7-8444D3EAB77A}" type="parTrans" cxnId="{6A2DD86F-5966-4B5C-884F-14DBC0A328ED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E370768-701F-48A3-8AE5-70DE5B22A444}" type="sibTrans" cxnId="{6A2DD86F-5966-4B5C-884F-14DBC0A328ED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7A975A8-36E3-4E1A-BA7C-197EAC2EC08C}">
      <dgm:prSet phldrT="[Κείμενο]" custT="1"/>
      <dgm:spPr/>
      <dgm:t>
        <a:bodyPr/>
        <a:lstStyle/>
        <a:p>
          <a:pPr>
            <a:lnSpc>
              <a:spcPct val="150000"/>
            </a:lnSpc>
          </a:pPr>
          <a:r>
            <a:rPr lang="el-GR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Στο χώρο καθημερινής δραστηριότητας των υποκειμένων για μία δεδομένη χρονική στιγμή</a:t>
          </a:r>
          <a:endParaRPr lang="el-GR" sz="2400" i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71F902A-0EA1-4DC9-82A0-646C36434F9A}" type="parTrans" cxnId="{502B6720-BBCF-4CED-BB1D-10505E5EB3BB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4A3FA79-89DF-46EE-A574-93A6E54F537D}" type="sibTrans" cxnId="{502B6720-BBCF-4CED-BB1D-10505E5EB3BB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07451CE-29EA-48FF-A664-F1BCAB0F766C}">
      <dgm:prSet phldrT="[Κείμενο]" custT="1"/>
      <dgm:spPr/>
      <dgm:t>
        <a:bodyPr/>
        <a:lstStyle/>
        <a:p>
          <a:pPr>
            <a:lnSpc>
              <a:spcPct val="150000"/>
            </a:lnSpc>
          </a:pPr>
          <a:r>
            <a:rPr lang="el-GR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Ενοποίηση διδασκαλίας και έρευνας</a:t>
          </a:r>
          <a:endParaRPr lang="el-GR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7E9B684-9F92-4CDB-9018-8B2F9061F0E8}" type="parTrans" cxnId="{34F518AC-E21E-48B9-91D9-5925AA38EEC7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ABAC5CB-7FEB-4EC9-B817-DEE4E3C06B69}" type="sibTrans" cxnId="{34F518AC-E21E-48B9-91D9-5925AA38EEC7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75D21CD-B879-4F31-9EC5-0295D4BEA8DB}">
      <dgm:prSet phldrT="[Κείμενο]" custT="1"/>
      <dgm:spPr/>
      <dgm:t>
        <a:bodyPr/>
        <a:lstStyle/>
        <a:p>
          <a:pPr>
            <a:lnSpc>
              <a:spcPct val="150000"/>
            </a:lnSpc>
          </a:pPr>
          <a:r>
            <a:rPr lang="el-GR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Σπειροειδής διαδικασία (δράση, </a:t>
          </a:r>
          <a:r>
            <a:rPr lang="el-GR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αναστοχασμός</a:t>
          </a:r>
          <a:r>
            <a:rPr lang="el-GR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επανασχεδιασμός, νέα δράση)</a:t>
          </a:r>
          <a:endParaRPr lang="el-GR" sz="2400" i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52DA53E-E1DA-4470-BDC0-5AE966E811A6}" type="parTrans" cxnId="{A1C7EDC7-57EB-418F-B047-238DDEA60FA9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569077F-4896-4023-8942-E75347D3D654}" type="sibTrans" cxnId="{A1C7EDC7-57EB-418F-B047-238DDEA60FA9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7752632-5B1F-453D-AA9E-6E094A81D65D}">
      <dgm:prSet phldrT="[Κείμενο]" custT="1"/>
      <dgm:spPr/>
      <dgm:t>
        <a:bodyPr/>
        <a:lstStyle/>
        <a:p>
          <a:pPr>
            <a:lnSpc>
              <a:spcPct val="90000"/>
            </a:lnSpc>
          </a:pPr>
          <a:endParaRPr lang="el-GR" sz="2400" i="1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33D214A-F131-4948-9793-3BF49B08A9BF}" type="parTrans" cxnId="{C6FBE239-D811-4B58-B977-BFFE1984FA14}">
      <dgm:prSet/>
      <dgm:spPr/>
      <dgm:t>
        <a:bodyPr/>
        <a:lstStyle/>
        <a:p>
          <a:endParaRPr lang="el-GR"/>
        </a:p>
      </dgm:t>
    </dgm:pt>
    <dgm:pt modelId="{03A56296-BE50-42DE-810A-F28B2F56E2AE}" type="sibTrans" cxnId="{C6FBE239-D811-4B58-B977-BFFE1984FA14}">
      <dgm:prSet/>
      <dgm:spPr/>
      <dgm:t>
        <a:bodyPr/>
        <a:lstStyle/>
        <a:p>
          <a:endParaRPr lang="el-GR"/>
        </a:p>
      </dgm:t>
    </dgm:pt>
    <dgm:pt modelId="{E4E2A601-4009-4A68-84DA-324D47E3A919}" type="pres">
      <dgm:prSet presAssocID="{F30BD68C-96FA-4C67-99BF-C1AF0A6673F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2F4111D4-B302-4054-A604-4695DB748756}" type="pres">
      <dgm:prSet presAssocID="{9359AB0D-8365-479B-99F9-473DD56BDA7B}" presName="parentText" presStyleLbl="node1" presStyleIdx="0" presStyleCnt="2" custScaleY="70066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D49B93F-9F90-4880-A404-04965C4CD1D6}" type="pres">
      <dgm:prSet presAssocID="{9359AB0D-8365-479B-99F9-473DD56BDA7B}" presName="childText" presStyleLbl="revTx" presStyleIdx="0" presStyleCnt="2" custScaleY="88108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183FB82-4E43-4EB0-8D2E-AB6B7B6B1DAB}" type="pres">
      <dgm:prSet presAssocID="{0CDACAFF-9B2E-42D5-AF0A-5F4C364E1109}" presName="parentText" presStyleLbl="node1" presStyleIdx="1" presStyleCnt="2" custScaleY="70050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B4EEAA87-D406-49DC-A7B6-FAE3B468C98B}" type="pres">
      <dgm:prSet presAssocID="{0CDACAFF-9B2E-42D5-AF0A-5F4C364E1109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6A2DD86F-5966-4B5C-884F-14DBC0A328ED}" srcId="{F30BD68C-96FA-4C67-99BF-C1AF0A6673FA}" destId="{0CDACAFF-9B2E-42D5-AF0A-5F4C364E1109}" srcOrd="1" destOrd="0" parTransId="{9A7CDEF6-8B4C-4A70-BAA7-8444D3EAB77A}" sibTransId="{5E370768-701F-48A3-8AE5-70DE5B22A444}"/>
    <dgm:cxn modelId="{34F518AC-E21E-48B9-91D9-5925AA38EEC7}" srcId="{9359AB0D-8365-479B-99F9-473DD56BDA7B}" destId="{D07451CE-29EA-48FF-A664-F1BCAB0F766C}" srcOrd="1" destOrd="0" parTransId="{37E9B684-9F92-4CDB-9018-8B2F9061F0E8}" sibTransId="{0ABAC5CB-7FEB-4EC9-B817-DEE4E3C06B69}"/>
    <dgm:cxn modelId="{6314A8BE-9A1C-41BF-8066-C7D89DD76896}" type="presOf" srcId="{F30BD68C-96FA-4C67-99BF-C1AF0A6673FA}" destId="{E4E2A601-4009-4A68-84DA-324D47E3A919}" srcOrd="0" destOrd="0" presId="urn:microsoft.com/office/officeart/2005/8/layout/vList2"/>
    <dgm:cxn modelId="{502B6720-BBCF-4CED-BB1D-10505E5EB3BB}" srcId="{0CDACAFF-9B2E-42D5-AF0A-5F4C364E1109}" destId="{C7A975A8-36E3-4E1A-BA7C-197EAC2EC08C}" srcOrd="0" destOrd="0" parTransId="{371F902A-0EA1-4DC9-82A0-646C36434F9A}" sibTransId="{94A3FA79-89DF-46EE-A574-93A6E54F537D}"/>
    <dgm:cxn modelId="{A1C7EDC7-57EB-418F-B047-238DDEA60FA9}" srcId="{9359AB0D-8365-479B-99F9-473DD56BDA7B}" destId="{175D21CD-B879-4F31-9EC5-0295D4BEA8DB}" srcOrd="2" destOrd="0" parTransId="{F52DA53E-E1DA-4470-BDC0-5AE966E811A6}" sibTransId="{B569077F-4896-4023-8942-E75347D3D654}"/>
    <dgm:cxn modelId="{93CECDAA-D9B0-410C-8764-CCD839EF0AE4}" type="presOf" srcId="{67752632-5B1F-453D-AA9E-6E094A81D65D}" destId="{4D49B93F-9F90-4880-A404-04965C4CD1D6}" srcOrd="0" destOrd="3" presId="urn:microsoft.com/office/officeart/2005/8/layout/vList2"/>
    <dgm:cxn modelId="{C6FBE239-D811-4B58-B977-BFFE1984FA14}" srcId="{9359AB0D-8365-479B-99F9-473DD56BDA7B}" destId="{67752632-5B1F-453D-AA9E-6E094A81D65D}" srcOrd="3" destOrd="0" parTransId="{633D214A-F131-4948-9793-3BF49B08A9BF}" sibTransId="{03A56296-BE50-42DE-810A-F28B2F56E2AE}"/>
    <dgm:cxn modelId="{ECA79A52-CC4D-45AE-B4C2-386E25926099}" srcId="{F30BD68C-96FA-4C67-99BF-C1AF0A6673FA}" destId="{9359AB0D-8365-479B-99F9-473DD56BDA7B}" srcOrd="0" destOrd="0" parTransId="{912B6B02-DEED-4E67-ACE4-567AF6BF166F}" sibTransId="{46DED7B1-7113-4C39-8592-33C25A324119}"/>
    <dgm:cxn modelId="{5137E04D-5314-472A-ABE4-2118731A5177}" type="presOf" srcId="{C7A975A8-36E3-4E1A-BA7C-197EAC2EC08C}" destId="{B4EEAA87-D406-49DC-A7B6-FAE3B468C98B}" srcOrd="0" destOrd="0" presId="urn:microsoft.com/office/officeart/2005/8/layout/vList2"/>
    <dgm:cxn modelId="{9C7E2ACA-2297-4856-906E-15947836E9FA}" type="presOf" srcId="{D07451CE-29EA-48FF-A664-F1BCAB0F766C}" destId="{4D49B93F-9F90-4880-A404-04965C4CD1D6}" srcOrd="0" destOrd="1" presId="urn:microsoft.com/office/officeart/2005/8/layout/vList2"/>
    <dgm:cxn modelId="{A48772F8-8E97-42A2-BB32-0E1904149294}" type="presOf" srcId="{9359AB0D-8365-479B-99F9-473DD56BDA7B}" destId="{2F4111D4-B302-4054-A604-4695DB748756}" srcOrd="0" destOrd="0" presId="urn:microsoft.com/office/officeart/2005/8/layout/vList2"/>
    <dgm:cxn modelId="{2054DA7A-94F6-4771-B828-EB08538ED50E}" type="presOf" srcId="{0CDACAFF-9B2E-42D5-AF0A-5F4C364E1109}" destId="{1183FB82-4E43-4EB0-8D2E-AB6B7B6B1DAB}" srcOrd="0" destOrd="0" presId="urn:microsoft.com/office/officeart/2005/8/layout/vList2"/>
    <dgm:cxn modelId="{136C840C-AEFE-44D8-9EE1-EDD25A75D2BF}" srcId="{9359AB0D-8365-479B-99F9-473DD56BDA7B}" destId="{EBA4882E-DC3F-430D-9C3C-052658BFBAD4}" srcOrd="0" destOrd="0" parTransId="{568DF380-82E5-479D-8D1A-7BC8A6B48272}" sibTransId="{5596AFC5-9C35-4C3D-B630-2E710AFC31A0}"/>
    <dgm:cxn modelId="{CCB705D1-B10D-478B-9614-2A6CE5F70398}" type="presOf" srcId="{175D21CD-B879-4F31-9EC5-0295D4BEA8DB}" destId="{4D49B93F-9F90-4880-A404-04965C4CD1D6}" srcOrd="0" destOrd="2" presId="urn:microsoft.com/office/officeart/2005/8/layout/vList2"/>
    <dgm:cxn modelId="{3D07A6BB-F5A3-49E7-9A3C-4730561B487B}" type="presOf" srcId="{EBA4882E-DC3F-430D-9C3C-052658BFBAD4}" destId="{4D49B93F-9F90-4880-A404-04965C4CD1D6}" srcOrd="0" destOrd="0" presId="urn:microsoft.com/office/officeart/2005/8/layout/vList2"/>
    <dgm:cxn modelId="{301FA50B-454D-4805-BD1C-DE7F338E7861}" type="presParOf" srcId="{E4E2A601-4009-4A68-84DA-324D47E3A919}" destId="{2F4111D4-B302-4054-A604-4695DB748756}" srcOrd="0" destOrd="0" presId="urn:microsoft.com/office/officeart/2005/8/layout/vList2"/>
    <dgm:cxn modelId="{6C7F6DBF-B326-44E6-ADEE-600061F839C8}" type="presParOf" srcId="{E4E2A601-4009-4A68-84DA-324D47E3A919}" destId="{4D49B93F-9F90-4880-A404-04965C4CD1D6}" srcOrd="1" destOrd="0" presId="urn:microsoft.com/office/officeart/2005/8/layout/vList2"/>
    <dgm:cxn modelId="{7A22D928-75D7-4F21-9BA3-648C4435D2DC}" type="presParOf" srcId="{E4E2A601-4009-4A68-84DA-324D47E3A919}" destId="{1183FB82-4E43-4EB0-8D2E-AB6B7B6B1DAB}" srcOrd="2" destOrd="0" presId="urn:microsoft.com/office/officeart/2005/8/layout/vList2"/>
    <dgm:cxn modelId="{B97D8D81-1B7F-4ABA-8B3D-F7451EDAC711}" type="presParOf" srcId="{E4E2A601-4009-4A68-84DA-324D47E3A919}" destId="{B4EEAA87-D406-49DC-A7B6-FAE3B468C98B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F30BD68C-96FA-4C67-99BF-C1AF0A6673FA}" type="doc">
      <dgm:prSet loTypeId="urn:microsoft.com/office/officeart/2005/8/layout/vList2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l-GR"/>
        </a:p>
      </dgm:t>
    </dgm:pt>
    <dgm:pt modelId="{9359AB0D-8365-479B-99F9-473DD56BDA7B}">
      <dgm:prSet phldrT="[Κείμενο]" custT="1"/>
      <dgm:spPr/>
      <dgm:t>
        <a:bodyPr/>
        <a:lstStyle/>
        <a:p>
          <a:pPr algn="ctr"/>
          <a:r>
            <a:rPr lang="el-GR" sz="3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Μεθοδολογική </a:t>
          </a:r>
          <a:r>
            <a:rPr lang="el-GR" sz="3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τριγωνοποίηση</a:t>
          </a:r>
          <a:endParaRPr lang="el-GR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12B6B02-DEED-4E67-ACE4-567AF6BF166F}" type="parTrans" cxnId="{ECA79A52-CC4D-45AE-B4C2-386E25926099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6DED7B1-7113-4C39-8592-33C25A324119}" type="sibTrans" cxnId="{ECA79A52-CC4D-45AE-B4C2-386E25926099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BA4882E-DC3F-430D-9C3C-052658BFBAD4}">
      <dgm:prSet phldrT="[Κείμενο]" custT="1"/>
      <dgm:spPr/>
      <dgm:t>
        <a:bodyPr/>
        <a:lstStyle/>
        <a:p>
          <a:r>
            <a:rPr lang="el-GR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Άντληση δεδομένων από </a:t>
          </a:r>
          <a:r>
            <a:rPr lang="el-GR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τρεις διαφορετικές πηγές </a:t>
          </a:r>
          <a:r>
            <a:rPr lang="el-GR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(μαθητές, δασκάλων-παρατηρητών, ερευνήτριας-εκπαιδευτικού)</a:t>
          </a:r>
          <a:endParaRPr lang="el-GR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68DF380-82E5-479D-8D1A-7BC8A6B48272}" type="parTrans" cxnId="{136C840C-AEFE-44D8-9EE1-EDD25A75D2BF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596AFC5-9C35-4C3D-B630-2E710AFC31A0}" type="sibTrans" cxnId="{136C840C-AEFE-44D8-9EE1-EDD25A75D2BF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BA151AC-6422-416C-A9E2-BE32B4935EC7}">
      <dgm:prSet phldrT="[Κείμενο]" custT="1"/>
      <dgm:spPr/>
      <dgm:t>
        <a:bodyPr/>
        <a:lstStyle/>
        <a:p>
          <a:r>
            <a:rPr lang="el-GR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Χρήση </a:t>
          </a:r>
          <a:r>
            <a:rPr lang="el-GR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διαφορετικών μεθόδων συλλογής δεδομένων </a:t>
          </a:r>
          <a:r>
            <a:rPr lang="el-GR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(ερωτηματολόγια γνώμης, τεστ ελέγχου γνώσεων, παρατήρηση δεδομένων στην πλατφόρμα </a:t>
          </a:r>
          <a:r>
            <a: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Chamilo, Forum </a:t>
          </a:r>
          <a:r>
            <a:rPr lang="el-GR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συζητήσεων, ημερολόγιο ερευνήτριας, σχόλια κριτικών φίλων)</a:t>
          </a:r>
          <a:endParaRPr lang="el-GR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C721911-8536-4260-B911-5E4DF61E3E0E}" type="parTrans" cxnId="{AE015CBB-4FE3-4045-81C5-FA69CB9B224B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4AD61A3-C35B-4932-9F70-B636487B9FEE}" type="sibTrans" cxnId="{AE015CBB-4FE3-4045-81C5-FA69CB9B224B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6C3E599-70F3-4B4D-93ED-7E7F34DCAFE7}">
      <dgm:prSet custT="1"/>
      <dgm:spPr/>
      <dgm:t>
        <a:bodyPr/>
        <a:lstStyle/>
        <a:p>
          <a:pPr algn="ctr"/>
          <a:r>
            <a:rPr lang="el-GR" sz="3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Χρονική </a:t>
          </a:r>
          <a:r>
            <a:rPr lang="el-GR" sz="3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τριγωνοποίηση</a:t>
          </a:r>
          <a:endParaRPr lang="el-GR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1DEEEF6-EB97-4CCF-A8FC-CE744904CF8C}" type="parTrans" cxnId="{C97C3581-68D6-4693-A7EB-A205DEDB4068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336B489-A8C5-406C-87E4-FDDA830F4C29}" type="sibTrans" cxnId="{C97C3581-68D6-4693-A7EB-A205DEDB4068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9A88B58-6DDC-4E09-8E23-353DA5D9251C}">
      <dgm:prSet custT="1"/>
      <dgm:spPr/>
      <dgm:t>
        <a:bodyPr/>
        <a:lstStyle/>
        <a:p>
          <a:r>
            <a:rPr lang="el-GR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Συλλογή δεδομένων σε </a:t>
          </a:r>
          <a:r>
            <a:rPr lang="el-GR" sz="2400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τρεις φάσεις </a:t>
          </a:r>
          <a:r>
            <a:rPr lang="el-GR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(πριν, κατά τη διάρκεια και μετά την κάθε παρέμβαση)</a:t>
          </a:r>
          <a:endParaRPr lang="el-GR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D2135DA-D0A8-4F2D-A1B0-E0C6C25340F0}" type="parTrans" cxnId="{316468B4-4A65-46B4-A202-B585173319F5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F7EF15B-84C0-48FA-AE2D-4E350EEBADA3}" type="sibTrans" cxnId="{316468B4-4A65-46B4-A202-B585173319F5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4E2A601-4009-4A68-84DA-324D47E3A919}" type="pres">
      <dgm:prSet presAssocID="{F30BD68C-96FA-4C67-99BF-C1AF0A6673F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2F4111D4-B302-4054-A604-4695DB748756}" type="pres">
      <dgm:prSet presAssocID="{9359AB0D-8365-479B-99F9-473DD56BDA7B}" presName="parentText" presStyleLbl="node1" presStyleIdx="0" presStyleCnt="2" custScaleY="71349" custLinFactNeighborY="-1008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D49B93F-9F90-4880-A404-04965C4CD1D6}" type="pres">
      <dgm:prSet presAssocID="{9359AB0D-8365-479B-99F9-473DD56BDA7B}" presName="childText" presStyleLbl="revTx" presStyleIdx="0" presStyleCnt="2" custScaleY="102860" custLinFactNeighborY="2770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B53D42D1-A822-4FB4-BF71-DF3B0C4172D7}" type="pres">
      <dgm:prSet presAssocID="{F6C3E599-70F3-4B4D-93ED-7E7F34DCAFE7}" presName="parentText" presStyleLbl="node1" presStyleIdx="1" presStyleCnt="2" custScaleY="64829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F1FC3A7-4444-4E0C-916D-19E26DD55001}" type="pres">
      <dgm:prSet presAssocID="{F6C3E599-70F3-4B4D-93ED-7E7F34DCAFE7}" presName="childText" presStyleLbl="revTx" presStyleIdx="1" presStyleCnt="2" custScaleY="93280" custLinFactNeighborY="822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ECA79A52-CC4D-45AE-B4C2-386E25926099}" srcId="{F30BD68C-96FA-4C67-99BF-C1AF0A6673FA}" destId="{9359AB0D-8365-479B-99F9-473DD56BDA7B}" srcOrd="0" destOrd="0" parTransId="{912B6B02-DEED-4E67-ACE4-567AF6BF166F}" sibTransId="{46DED7B1-7113-4C39-8592-33C25A324119}"/>
    <dgm:cxn modelId="{6314A8BE-9A1C-41BF-8066-C7D89DD76896}" type="presOf" srcId="{F30BD68C-96FA-4C67-99BF-C1AF0A6673FA}" destId="{E4E2A601-4009-4A68-84DA-324D47E3A919}" srcOrd="0" destOrd="0" presId="urn:microsoft.com/office/officeart/2005/8/layout/vList2"/>
    <dgm:cxn modelId="{9361AB87-DC19-4D93-8B68-CFBA71D63809}" type="presOf" srcId="{E9A88B58-6DDC-4E09-8E23-353DA5D9251C}" destId="{FF1FC3A7-4444-4E0C-916D-19E26DD55001}" srcOrd="0" destOrd="0" presId="urn:microsoft.com/office/officeart/2005/8/layout/vList2"/>
    <dgm:cxn modelId="{3A340DA3-20EB-4A6D-8393-A699EC8B923A}" type="presOf" srcId="{DBA151AC-6422-416C-A9E2-BE32B4935EC7}" destId="{4D49B93F-9F90-4880-A404-04965C4CD1D6}" srcOrd="0" destOrd="1" presId="urn:microsoft.com/office/officeart/2005/8/layout/vList2"/>
    <dgm:cxn modelId="{316468B4-4A65-46B4-A202-B585173319F5}" srcId="{F6C3E599-70F3-4B4D-93ED-7E7F34DCAFE7}" destId="{E9A88B58-6DDC-4E09-8E23-353DA5D9251C}" srcOrd="0" destOrd="0" parTransId="{8D2135DA-D0A8-4F2D-A1B0-E0C6C25340F0}" sibTransId="{1F7EF15B-84C0-48FA-AE2D-4E350EEBADA3}"/>
    <dgm:cxn modelId="{A48772F8-8E97-42A2-BB32-0E1904149294}" type="presOf" srcId="{9359AB0D-8365-479B-99F9-473DD56BDA7B}" destId="{2F4111D4-B302-4054-A604-4695DB748756}" srcOrd="0" destOrd="0" presId="urn:microsoft.com/office/officeart/2005/8/layout/vList2"/>
    <dgm:cxn modelId="{AE015CBB-4FE3-4045-81C5-FA69CB9B224B}" srcId="{9359AB0D-8365-479B-99F9-473DD56BDA7B}" destId="{DBA151AC-6422-416C-A9E2-BE32B4935EC7}" srcOrd="1" destOrd="0" parTransId="{8C721911-8536-4260-B911-5E4DF61E3E0E}" sibTransId="{B4AD61A3-C35B-4932-9F70-B636487B9FEE}"/>
    <dgm:cxn modelId="{CD0DAE20-055E-4692-B775-0732543C23F3}" type="presOf" srcId="{F6C3E599-70F3-4B4D-93ED-7E7F34DCAFE7}" destId="{B53D42D1-A822-4FB4-BF71-DF3B0C4172D7}" srcOrd="0" destOrd="0" presId="urn:microsoft.com/office/officeart/2005/8/layout/vList2"/>
    <dgm:cxn modelId="{C97C3581-68D6-4693-A7EB-A205DEDB4068}" srcId="{F30BD68C-96FA-4C67-99BF-C1AF0A6673FA}" destId="{F6C3E599-70F3-4B4D-93ED-7E7F34DCAFE7}" srcOrd="1" destOrd="0" parTransId="{81DEEEF6-EB97-4CCF-A8FC-CE744904CF8C}" sibTransId="{3336B489-A8C5-406C-87E4-FDDA830F4C29}"/>
    <dgm:cxn modelId="{136C840C-AEFE-44D8-9EE1-EDD25A75D2BF}" srcId="{9359AB0D-8365-479B-99F9-473DD56BDA7B}" destId="{EBA4882E-DC3F-430D-9C3C-052658BFBAD4}" srcOrd="0" destOrd="0" parTransId="{568DF380-82E5-479D-8D1A-7BC8A6B48272}" sibTransId="{5596AFC5-9C35-4C3D-B630-2E710AFC31A0}"/>
    <dgm:cxn modelId="{3D07A6BB-F5A3-49E7-9A3C-4730561B487B}" type="presOf" srcId="{EBA4882E-DC3F-430D-9C3C-052658BFBAD4}" destId="{4D49B93F-9F90-4880-A404-04965C4CD1D6}" srcOrd="0" destOrd="0" presId="urn:microsoft.com/office/officeart/2005/8/layout/vList2"/>
    <dgm:cxn modelId="{301FA50B-454D-4805-BD1C-DE7F338E7861}" type="presParOf" srcId="{E4E2A601-4009-4A68-84DA-324D47E3A919}" destId="{2F4111D4-B302-4054-A604-4695DB748756}" srcOrd="0" destOrd="0" presId="urn:microsoft.com/office/officeart/2005/8/layout/vList2"/>
    <dgm:cxn modelId="{6C7F6DBF-B326-44E6-ADEE-600061F839C8}" type="presParOf" srcId="{E4E2A601-4009-4A68-84DA-324D47E3A919}" destId="{4D49B93F-9F90-4880-A404-04965C4CD1D6}" srcOrd="1" destOrd="0" presId="urn:microsoft.com/office/officeart/2005/8/layout/vList2"/>
    <dgm:cxn modelId="{021E58C7-F626-4668-A5DE-B76370C9D09D}" type="presParOf" srcId="{E4E2A601-4009-4A68-84DA-324D47E3A919}" destId="{B53D42D1-A822-4FB4-BF71-DF3B0C4172D7}" srcOrd="2" destOrd="0" presId="urn:microsoft.com/office/officeart/2005/8/layout/vList2"/>
    <dgm:cxn modelId="{6D238DDA-9147-414B-B5B8-C921BBA430D8}" type="presParOf" srcId="{E4E2A601-4009-4A68-84DA-324D47E3A919}" destId="{FF1FC3A7-4444-4E0C-916D-19E26DD55001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8F7AE165-977D-4123-9782-38253E035B44}" type="doc">
      <dgm:prSet loTypeId="urn:microsoft.com/office/officeart/2005/8/layout/hierarchy3" loCatId="relationship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l-GR"/>
        </a:p>
      </dgm:t>
    </dgm:pt>
    <dgm:pt modelId="{AF941361-3330-42F8-A6B2-F80CCA31B08C}">
      <dgm:prSet phldrT="[Κείμενο]" custT="1"/>
      <dgm:spPr/>
      <dgm:t>
        <a:bodyPr/>
        <a:lstStyle/>
        <a:p>
          <a:r>
            <a:rPr lang="el-GR" sz="3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Μέσα συλλογής δεδομένων</a:t>
          </a:r>
          <a:endParaRPr lang="el-GR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97AF08A-97F0-4316-ADC9-514AF729BE36}" type="parTrans" cxnId="{4F66FE1F-80E8-4663-9891-3C9A11A3BC93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4288143-B2C3-4FC6-9F94-A51A81B6044C}" type="sibTrans" cxnId="{4F66FE1F-80E8-4663-9891-3C9A11A3BC93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B04D001-A4E4-4698-914F-70C9D9B33B7F}">
      <dgm:prSet phldrT="[Κείμενο]" custT="1"/>
      <dgm:spPr>
        <a:solidFill>
          <a:schemeClr val="accent6">
            <a:lumMod val="20000"/>
            <a:lumOff val="80000"/>
            <a:alpha val="90000"/>
          </a:schemeClr>
        </a:solidFill>
        <a:ln w="22225">
          <a:solidFill>
            <a:schemeClr val="accent6">
              <a:hueOff val="0"/>
              <a:satOff val="0"/>
              <a:lumOff val="0"/>
            </a:schemeClr>
          </a:solidFill>
        </a:ln>
      </dgm:spPr>
      <dgm:t>
        <a:bodyPr/>
        <a:lstStyle/>
        <a:p>
          <a:pPr marL="173038" indent="0" algn="l"/>
          <a:r>
            <a:rPr lang="el-GR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Ερωτηματολόγιο προφίλ μαθητών</a:t>
          </a:r>
          <a:endParaRPr lang="el-GR" sz="2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12D11F1-8C94-45B7-87A0-59EC654586A3}" type="parTrans" cxnId="{44888701-475B-4A85-AE36-99F5D1A68953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3064A1B-8A21-4090-9252-7F10FA1634C4}" type="sibTrans" cxnId="{44888701-475B-4A85-AE36-99F5D1A68953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04C348A-DA84-458C-8849-8D0A5846DC87}">
      <dgm:prSet phldrT="[Κείμενο]" custT="1"/>
      <dgm:spPr>
        <a:solidFill>
          <a:schemeClr val="accent6">
            <a:lumMod val="20000"/>
            <a:lumOff val="80000"/>
            <a:alpha val="90000"/>
          </a:schemeClr>
        </a:solidFill>
        <a:ln w="22225">
          <a:solidFill>
            <a:schemeClr val="accent6">
              <a:hueOff val="0"/>
              <a:satOff val="0"/>
              <a:lumOff val="0"/>
            </a:schemeClr>
          </a:solidFill>
        </a:ln>
      </dgm:spPr>
      <dgm:t>
        <a:bodyPr/>
        <a:lstStyle/>
        <a:p>
          <a:pPr marL="173038" indent="0" algn="l"/>
          <a:r>
            <a:rPr lang="el-GR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Ερωτηματολόγιο</a:t>
          </a:r>
          <a:r>
            <a:rPr lang="el-GR" sz="2600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γνώμης μαθητών</a:t>
          </a:r>
          <a:endParaRPr lang="el-GR" sz="26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923E100-FA84-4523-8456-E6EB7BAE0B1B}" type="parTrans" cxnId="{B6EA8BB7-B891-4349-ABFE-383B2AC30CE1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E9235B6-30A1-4CA6-A769-B439A85501DC}" type="sibTrans" cxnId="{B6EA8BB7-B891-4349-ABFE-383B2AC30CE1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25795C8-5FEC-43C5-8112-DFCAA559B59A}">
      <dgm:prSet custT="1"/>
      <dgm:spPr>
        <a:solidFill>
          <a:schemeClr val="accent6">
            <a:lumMod val="20000"/>
            <a:lumOff val="80000"/>
            <a:alpha val="90000"/>
          </a:schemeClr>
        </a:solidFill>
        <a:ln w="22225">
          <a:solidFill>
            <a:schemeClr val="accent6">
              <a:hueOff val="0"/>
              <a:satOff val="0"/>
              <a:lumOff val="0"/>
            </a:schemeClr>
          </a:solidFill>
        </a:ln>
      </dgm:spPr>
      <dgm:t>
        <a:bodyPr/>
        <a:lstStyle/>
        <a:p>
          <a:pPr marL="173038" indent="0" algn="l"/>
          <a:r>
            <a:rPr lang="el-GR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Τεστ ελέγχου γνώσεων (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Pre/Post-Test)</a:t>
          </a:r>
        </a:p>
      </dgm:t>
    </dgm:pt>
    <dgm:pt modelId="{E898A9E8-40DA-418D-AC1E-219F21A1CAC5}" type="parTrans" cxnId="{6307D900-B53E-410E-A5A1-DB67A0E1809F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1B5B786-9466-4A89-9CC4-0A7EC4589EB7}" type="sibTrans" cxnId="{6307D900-B53E-410E-A5A1-DB67A0E1809F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19EFA71-218D-4A7F-8E31-1E3F64419E34}">
      <dgm:prSet custT="1"/>
      <dgm:spPr>
        <a:solidFill>
          <a:schemeClr val="accent6">
            <a:lumMod val="20000"/>
            <a:lumOff val="80000"/>
            <a:alpha val="90000"/>
          </a:schemeClr>
        </a:solidFill>
        <a:ln w="22225">
          <a:solidFill>
            <a:schemeClr val="accent6">
              <a:hueOff val="0"/>
              <a:satOff val="0"/>
              <a:lumOff val="0"/>
            </a:schemeClr>
          </a:solidFill>
        </a:ln>
      </dgm:spPr>
      <dgm:t>
        <a:bodyPr/>
        <a:lstStyle/>
        <a:p>
          <a:pPr marL="173038" indent="0" algn="l"/>
          <a:r>
            <a:rPr lang="el-GR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Ημερολόγιο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l-GR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ερευνήτριας </a:t>
          </a:r>
        </a:p>
      </dgm:t>
    </dgm:pt>
    <dgm:pt modelId="{71E97BA7-9077-4FAB-AF56-4AD5EC005A62}" type="parTrans" cxnId="{65E850CD-6362-4078-BA58-9873A4841C1C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CBE056C-D674-4A95-A8C2-12E2B0D52D8C}" type="sibTrans" cxnId="{65E850CD-6362-4078-BA58-9873A4841C1C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9150719-FABD-48E7-9B0E-45CF070DC5D0}">
      <dgm:prSet custT="1"/>
      <dgm:spPr>
        <a:solidFill>
          <a:schemeClr val="accent6">
            <a:lumMod val="20000"/>
            <a:lumOff val="80000"/>
            <a:alpha val="90000"/>
          </a:schemeClr>
        </a:solidFill>
        <a:ln w="22225">
          <a:solidFill>
            <a:schemeClr val="accent6">
              <a:hueOff val="0"/>
              <a:satOff val="0"/>
              <a:lumOff val="0"/>
            </a:schemeClr>
          </a:solidFill>
        </a:ln>
      </dgm:spPr>
      <dgm:t>
        <a:bodyPr/>
        <a:lstStyle/>
        <a:p>
          <a:pPr marL="173038" indent="0" algn="l"/>
          <a:r>
            <a:rPr lang="el-GR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Παρατηρήσεις κριτικών φίλων</a:t>
          </a:r>
          <a:endParaRPr lang="el-GR" sz="2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B57CAF0-A48F-4E1B-A42C-FC1FFA9DD802}" type="parTrans" cxnId="{F3666619-27C9-4FE3-9B74-5705624986D2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ED7B613-4A58-4C0A-B0F9-8CD3C1C5D177}" type="sibTrans" cxnId="{F3666619-27C9-4FE3-9B74-5705624986D2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E758DE8-C4AF-47CC-900B-704DE5AABD3E}">
      <dgm:prSet custT="1"/>
      <dgm:spPr>
        <a:solidFill>
          <a:schemeClr val="accent6">
            <a:lumMod val="20000"/>
            <a:lumOff val="80000"/>
            <a:alpha val="90000"/>
          </a:schemeClr>
        </a:solidFill>
        <a:ln w="22225">
          <a:solidFill>
            <a:schemeClr val="accent6">
              <a:hueOff val="0"/>
              <a:satOff val="0"/>
              <a:lumOff val="0"/>
            </a:schemeClr>
          </a:solidFill>
        </a:ln>
      </dgm:spPr>
      <dgm:t>
        <a:bodyPr/>
        <a:lstStyle/>
        <a:p>
          <a:pPr marL="173038" indent="0" algn="l">
            <a:spcAft>
              <a:spcPts val="0"/>
            </a:spcAft>
          </a:pPr>
          <a:r>
            <a:rPr lang="el-GR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Ερωτηματολόγιο γνώμης εκπαιδευτικών-παρατηρητών</a:t>
          </a:r>
          <a:endParaRPr lang="el-GR" sz="2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AFFC208-A5E1-40C9-9377-C4CB53F7BD0D}" type="parTrans" cxnId="{BE7879B2-EC89-4C0C-9E62-7C91F808227B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1B1B464-9385-4DB5-9EA7-65BBF2BE6B2A}" type="sibTrans" cxnId="{BE7879B2-EC89-4C0C-9E62-7C91F808227B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3650C2A-3AFA-4946-A527-A7E66BDFA72A}">
      <dgm:prSet custT="1"/>
      <dgm:spPr>
        <a:solidFill>
          <a:schemeClr val="accent6">
            <a:lumMod val="20000"/>
            <a:lumOff val="80000"/>
            <a:alpha val="90000"/>
          </a:schemeClr>
        </a:solidFill>
        <a:ln w="22225">
          <a:solidFill>
            <a:schemeClr val="accent6"/>
          </a:solidFill>
        </a:ln>
      </dgm:spPr>
      <dgm:t>
        <a:bodyPr/>
        <a:lstStyle/>
        <a:p>
          <a:pPr marL="173038" indent="0" algn="l"/>
          <a:r>
            <a:rPr lang="el-GR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Πλατφόρμα </a:t>
          </a:r>
          <a:r>
            <a:rPr lang="en-US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Chamilo</a:t>
          </a:r>
          <a:endParaRPr lang="el-GR" sz="2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241B1A0-A36B-4FE7-B050-1D7DE5DB5D6B}" type="parTrans" cxnId="{3FE1582C-0325-40EA-84E9-E2970B6BCA94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DE232F7-577D-4859-8CD8-54F66A2AF89B}" type="sibTrans" cxnId="{3FE1582C-0325-40EA-84E9-E2970B6BCA94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C6A3048-19B9-47E6-B659-00302B52C8D6}" type="pres">
      <dgm:prSet presAssocID="{8F7AE165-977D-4123-9782-38253E035B4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l-GR"/>
        </a:p>
      </dgm:t>
    </dgm:pt>
    <dgm:pt modelId="{B9BDDAF0-C562-4406-88CE-717391F34C54}" type="pres">
      <dgm:prSet presAssocID="{AF941361-3330-42F8-A6B2-F80CCA31B08C}" presName="root" presStyleCnt="0"/>
      <dgm:spPr/>
    </dgm:pt>
    <dgm:pt modelId="{8B2EE40B-02DB-41DE-9766-25F90CC1E7EA}" type="pres">
      <dgm:prSet presAssocID="{AF941361-3330-42F8-A6B2-F80CCA31B08C}" presName="rootComposite" presStyleCnt="0"/>
      <dgm:spPr/>
    </dgm:pt>
    <dgm:pt modelId="{A770C410-E99F-432A-A72A-BCCF3731ABD9}" type="pres">
      <dgm:prSet presAssocID="{AF941361-3330-42F8-A6B2-F80CCA31B08C}" presName="rootText" presStyleLbl="node1" presStyleIdx="0" presStyleCnt="1" custScaleX="700961" custScaleY="136568"/>
      <dgm:spPr/>
      <dgm:t>
        <a:bodyPr/>
        <a:lstStyle/>
        <a:p>
          <a:endParaRPr lang="el-GR"/>
        </a:p>
      </dgm:t>
    </dgm:pt>
    <dgm:pt modelId="{558A878C-F64F-410F-8EA5-C2E5C442F75A}" type="pres">
      <dgm:prSet presAssocID="{AF941361-3330-42F8-A6B2-F80CCA31B08C}" presName="rootConnector" presStyleLbl="node1" presStyleIdx="0" presStyleCnt="1"/>
      <dgm:spPr/>
      <dgm:t>
        <a:bodyPr/>
        <a:lstStyle/>
        <a:p>
          <a:endParaRPr lang="el-GR"/>
        </a:p>
      </dgm:t>
    </dgm:pt>
    <dgm:pt modelId="{E391D369-E06D-49EA-A7BD-2DFCF1AB8B1A}" type="pres">
      <dgm:prSet presAssocID="{AF941361-3330-42F8-A6B2-F80CCA31B08C}" presName="childShape" presStyleCnt="0"/>
      <dgm:spPr/>
    </dgm:pt>
    <dgm:pt modelId="{A7D611E1-35E1-4AF9-B561-4E2A2FA18415}" type="pres">
      <dgm:prSet presAssocID="{A12D11F1-8C94-45B7-87A0-59EC654586A3}" presName="Name13" presStyleLbl="parChTrans1D2" presStyleIdx="0" presStyleCnt="7"/>
      <dgm:spPr/>
      <dgm:t>
        <a:bodyPr/>
        <a:lstStyle/>
        <a:p>
          <a:endParaRPr lang="el-GR"/>
        </a:p>
      </dgm:t>
    </dgm:pt>
    <dgm:pt modelId="{38F1E824-7FC8-495D-8704-FAD87F833CE6}" type="pres">
      <dgm:prSet presAssocID="{5B04D001-A4E4-4698-914F-70C9D9B33B7F}" presName="childText" presStyleLbl="bgAcc1" presStyleIdx="0" presStyleCnt="7" custScaleX="695246" custLinFactNeighborX="10016" custLinFactNeighborY="-7271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956817C-970E-4352-83A4-A5F0D19A0838}" type="pres">
      <dgm:prSet presAssocID="{9923E100-FA84-4523-8456-E6EB7BAE0B1B}" presName="Name13" presStyleLbl="parChTrans1D2" presStyleIdx="1" presStyleCnt="7"/>
      <dgm:spPr/>
      <dgm:t>
        <a:bodyPr/>
        <a:lstStyle/>
        <a:p>
          <a:endParaRPr lang="el-GR"/>
        </a:p>
      </dgm:t>
    </dgm:pt>
    <dgm:pt modelId="{DDB4027F-F504-4E96-8D6B-041C85177B6B}" type="pres">
      <dgm:prSet presAssocID="{604C348A-DA84-458C-8849-8D0A5846DC87}" presName="childText" presStyleLbl="bgAcc1" presStyleIdx="1" presStyleCnt="7" custScaleX="695035" custLinFactNeighborX="10016" custLinFactNeighborY="-7271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BE90F686-3400-4AB1-9E9E-A2F0C0046CAC}" type="pres">
      <dgm:prSet presAssocID="{E898A9E8-40DA-418D-AC1E-219F21A1CAC5}" presName="Name13" presStyleLbl="parChTrans1D2" presStyleIdx="2" presStyleCnt="7"/>
      <dgm:spPr/>
      <dgm:t>
        <a:bodyPr/>
        <a:lstStyle/>
        <a:p>
          <a:endParaRPr lang="el-GR"/>
        </a:p>
      </dgm:t>
    </dgm:pt>
    <dgm:pt modelId="{0FA72F3B-723D-4061-A3D1-CA5381527CE6}" type="pres">
      <dgm:prSet presAssocID="{C25795C8-5FEC-43C5-8112-DFCAA559B59A}" presName="childText" presStyleLbl="bgAcc1" presStyleIdx="2" presStyleCnt="7" custScaleX="695050" custLinFactNeighborX="10016" custLinFactNeighborY="-7271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CDDFDE2-F264-4A59-B219-2B0BBB37AC5D}" type="pres">
      <dgm:prSet presAssocID="{71E97BA7-9077-4FAB-AF56-4AD5EC005A62}" presName="Name13" presStyleLbl="parChTrans1D2" presStyleIdx="3" presStyleCnt="7"/>
      <dgm:spPr/>
      <dgm:t>
        <a:bodyPr/>
        <a:lstStyle/>
        <a:p>
          <a:endParaRPr lang="el-GR"/>
        </a:p>
      </dgm:t>
    </dgm:pt>
    <dgm:pt modelId="{CB869B9B-A67B-4356-8409-C9D83409B4DB}" type="pres">
      <dgm:prSet presAssocID="{D19EFA71-218D-4A7F-8E31-1E3F64419E34}" presName="childText" presStyleLbl="bgAcc1" presStyleIdx="3" presStyleCnt="7" custScaleX="695359" custLinFactNeighborX="10016" custLinFactNeighborY="-7271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756AD41-389B-4898-9F3B-2A2215E6BC52}" type="pres">
      <dgm:prSet presAssocID="{5B57CAF0-A48F-4E1B-A42C-FC1FFA9DD802}" presName="Name13" presStyleLbl="parChTrans1D2" presStyleIdx="4" presStyleCnt="7"/>
      <dgm:spPr/>
      <dgm:t>
        <a:bodyPr/>
        <a:lstStyle/>
        <a:p>
          <a:endParaRPr lang="el-GR"/>
        </a:p>
      </dgm:t>
    </dgm:pt>
    <dgm:pt modelId="{88DBF1CA-4821-401F-A3DE-5A154806A6E6}" type="pres">
      <dgm:prSet presAssocID="{C9150719-FABD-48E7-9B0E-45CF070DC5D0}" presName="childText" presStyleLbl="bgAcc1" presStyleIdx="4" presStyleCnt="7" custScaleX="695163" custLinFactNeighborX="10016" custLinFactNeighborY="-7271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1C9DAD7F-70D4-48EC-B8C0-B87BD1330BD9}" type="pres">
      <dgm:prSet presAssocID="{9AFFC208-A5E1-40C9-9377-C4CB53F7BD0D}" presName="Name13" presStyleLbl="parChTrans1D2" presStyleIdx="5" presStyleCnt="7"/>
      <dgm:spPr/>
      <dgm:t>
        <a:bodyPr/>
        <a:lstStyle/>
        <a:p>
          <a:endParaRPr lang="el-GR"/>
        </a:p>
      </dgm:t>
    </dgm:pt>
    <dgm:pt modelId="{29D190FB-299A-4BE7-A6B1-08A32F2022D3}" type="pres">
      <dgm:prSet presAssocID="{CE758DE8-C4AF-47CC-900B-704DE5AABD3E}" presName="childText" presStyleLbl="bgAcc1" presStyleIdx="5" presStyleCnt="7" custScaleX="698225" custScaleY="122459" custLinFactNeighborX="10016" custLinFactNeighborY="-7271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BB8F4212-12E7-4CBB-93C8-E9A70B7FEEA6}" type="pres">
      <dgm:prSet presAssocID="{0241B1A0-A36B-4FE7-B050-1D7DE5DB5D6B}" presName="Name13" presStyleLbl="parChTrans1D2" presStyleIdx="6" presStyleCnt="7"/>
      <dgm:spPr/>
      <dgm:t>
        <a:bodyPr/>
        <a:lstStyle/>
        <a:p>
          <a:endParaRPr lang="el-GR"/>
        </a:p>
      </dgm:t>
    </dgm:pt>
    <dgm:pt modelId="{19418418-A829-4A0F-ABB9-CEAA57C327FE}" type="pres">
      <dgm:prSet presAssocID="{73650C2A-3AFA-4946-A527-A7E66BDFA72A}" presName="childText" presStyleLbl="bgAcc1" presStyleIdx="6" presStyleCnt="7" custScaleX="702094" custScaleY="97938" custLinFactNeighborX="6059" custLinFactNeighborY="-7271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B72AF0DC-F78B-458F-BDDB-4F5E28CF0AA0}" type="presOf" srcId="{5B57CAF0-A48F-4E1B-A42C-FC1FFA9DD802}" destId="{F756AD41-389B-4898-9F3B-2A2215E6BC52}" srcOrd="0" destOrd="0" presId="urn:microsoft.com/office/officeart/2005/8/layout/hierarchy3"/>
    <dgm:cxn modelId="{BE7879B2-EC89-4C0C-9E62-7C91F808227B}" srcId="{AF941361-3330-42F8-A6B2-F80CCA31B08C}" destId="{CE758DE8-C4AF-47CC-900B-704DE5AABD3E}" srcOrd="5" destOrd="0" parTransId="{9AFFC208-A5E1-40C9-9377-C4CB53F7BD0D}" sibTransId="{A1B1B464-9385-4DB5-9EA7-65BBF2BE6B2A}"/>
    <dgm:cxn modelId="{65E850CD-6362-4078-BA58-9873A4841C1C}" srcId="{AF941361-3330-42F8-A6B2-F80CCA31B08C}" destId="{D19EFA71-218D-4A7F-8E31-1E3F64419E34}" srcOrd="3" destOrd="0" parTransId="{71E97BA7-9077-4FAB-AF56-4AD5EC005A62}" sibTransId="{ECBE056C-D674-4A95-A8C2-12E2B0D52D8C}"/>
    <dgm:cxn modelId="{97D236B7-32E0-4480-A9B2-02460D056224}" type="presOf" srcId="{C9150719-FABD-48E7-9B0E-45CF070DC5D0}" destId="{88DBF1CA-4821-401F-A3DE-5A154806A6E6}" srcOrd="0" destOrd="0" presId="urn:microsoft.com/office/officeart/2005/8/layout/hierarchy3"/>
    <dgm:cxn modelId="{E6242892-AC45-42FA-8B21-24CFBEBF4CD0}" type="presOf" srcId="{9AFFC208-A5E1-40C9-9377-C4CB53F7BD0D}" destId="{1C9DAD7F-70D4-48EC-B8C0-B87BD1330BD9}" srcOrd="0" destOrd="0" presId="urn:microsoft.com/office/officeart/2005/8/layout/hierarchy3"/>
    <dgm:cxn modelId="{D2B818EA-E667-4894-BF6B-8884CA558BDD}" type="presOf" srcId="{D19EFA71-218D-4A7F-8E31-1E3F64419E34}" destId="{CB869B9B-A67B-4356-8409-C9D83409B4DB}" srcOrd="0" destOrd="0" presId="urn:microsoft.com/office/officeart/2005/8/layout/hierarchy3"/>
    <dgm:cxn modelId="{6A546B7A-AED2-4083-BA1B-43397E56D5E0}" type="presOf" srcId="{8F7AE165-977D-4123-9782-38253E035B44}" destId="{1C6A3048-19B9-47E6-B659-00302B52C8D6}" srcOrd="0" destOrd="0" presId="urn:microsoft.com/office/officeart/2005/8/layout/hierarchy3"/>
    <dgm:cxn modelId="{4EE616E5-7EBC-4493-B02C-1363D3D9F4C3}" type="presOf" srcId="{9923E100-FA84-4523-8456-E6EB7BAE0B1B}" destId="{C956817C-970E-4352-83A4-A5F0D19A0838}" srcOrd="0" destOrd="0" presId="urn:microsoft.com/office/officeart/2005/8/layout/hierarchy3"/>
    <dgm:cxn modelId="{136BC39A-289D-4B2A-88FE-FD88A59A58C0}" type="presOf" srcId="{0241B1A0-A36B-4FE7-B050-1D7DE5DB5D6B}" destId="{BB8F4212-12E7-4CBB-93C8-E9A70B7FEEA6}" srcOrd="0" destOrd="0" presId="urn:microsoft.com/office/officeart/2005/8/layout/hierarchy3"/>
    <dgm:cxn modelId="{97494CBB-DDA8-4C29-818B-607ABC090EF0}" type="presOf" srcId="{71E97BA7-9077-4FAB-AF56-4AD5EC005A62}" destId="{3CDDFDE2-F264-4A59-B219-2B0BBB37AC5D}" srcOrd="0" destOrd="0" presId="urn:microsoft.com/office/officeart/2005/8/layout/hierarchy3"/>
    <dgm:cxn modelId="{4F66FE1F-80E8-4663-9891-3C9A11A3BC93}" srcId="{8F7AE165-977D-4123-9782-38253E035B44}" destId="{AF941361-3330-42F8-A6B2-F80CCA31B08C}" srcOrd="0" destOrd="0" parTransId="{097AF08A-97F0-4316-ADC9-514AF729BE36}" sibTransId="{24288143-B2C3-4FC6-9F94-A51A81B6044C}"/>
    <dgm:cxn modelId="{1A214F1F-6E51-4DDB-B124-5801F01362F0}" type="presOf" srcId="{604C348A-DA84-458C-8849-8D0A5846DC87}" destId="{DDB4027F-F504-4E96-8D6B-041C85177B6B}" srcOrd="0" destOrd="0" presId="urn:microsoft.com/office/officeart/2005/8/layout/hierarchy3"/>
    <dgm:cxn modelId="{ABA34C3E-4646-45CF-8AC7-0CA3DD072A98}" type="presOf" srcId="{CE758DE8-C4AF-47CC-900B-704DE5AABD3E}" destId="{29D190FB-299A-4BE7-A6B1-08A32F2022D3}" srcOrd="0" destOrd="0" presId="urn:microsoft.com/office/officeart/2005/8/layout/hierarchy3"/>
    <dgm:cxn modelId="{163523E5-B3DC-419B-AE6F-E86A32189CC6}" type="presOf" srcId="{73650C2A-3AFA-4946-A527-A7E66BDFA72A}" destId="{19418418-A829-4A0F-ABB9-CEAA57C327FE}" srcOrd="0" destOrd="0" presId="urn:microsoft.com/office/officeart/2005/8/layout/hierarchy3"/>
    <dgm:cxn modelId="{6DA808B6-1905-4D20-90C7-E2CC63F662AA}" type="presOf" srcId="{AF941361-3330-42F8-A6B2-F80CCA31B08C}" destId="{A770C410-E99F-432A-A72A-BCCF3731ABD9}" srcOrd="0" destOrd="0" presId="urn:microsoft.com/office/officeart/2005/8/layout/hierarchy3"/>
    <dgm:cxn modelId="{E0C819BC-CA1D-416E-938C-9D75AC5CA53A}" type="presOf" srcId="{E898A9E8-40DA-418D-AC1E-219F21A1CAC5}" destId="{BE90F686-3400-4AB1-9E9E-A2F0C0046CAC}" srcOrd="0" destOrd="0" presId="urn:microsoft.com/office/officeart/2005/8/layout/hierarchy3"/>
    <dgm:cxn modelId="{6307D900-B53E-410E-A5A1-DB67A0E1809F}" srcId="{AF941361-3330-42F8-A6B2-F80CCA31B08C}" destId="{C25795C8-5FEC-43C5-8112-DFCAA559B59A}" srcOrd="2" destOrd="0" parTransId="{E898A9E8-40DA-418D-AC1E-219F21A1CAC5}" sibTransId="{71B5B786-9466-4A89-9CC4-0A7EC4589EB7}"/>
    <dgm:cxn modelId="{9DCBFA39-1C0A-40C0-9464-5470E79EE0C1}" type="presOf" srcId="{5B04D001-A4E4-4698-914F-70C9D9B33B7F}" destId="{38F1E824-7FC8-495D-8704-FAD87F833CE6}" srcOrd="0" destOrd="0" presId="urn:microsoft.com/office/officeart/2005/8/layout/hierarchy3"/>
    <dgm:cxn modelId="{3FE1582C-0325-40EA-84E9-E2970B6BCA94}" srcId="{AF941361-3330-42F8-A6B2-F80CCA31B08C}" destId="{73650C2A-3AFA-4946-A527-A7E66BDFA72A}" srcOrd="6" destOrd="0" parTransId="{0241B1A0-A36B-4FE7-B050-1D7DE5DB5D6B}" sibTransId="{1DE232F7-577D-4859-8CD8-54F66A2AF89B}"/>
    <dgm:cxn modelId="{476EF272-F242-4D84-A39F-406BBF003EE2}" type="presOf" srcId="{AF941361-3330-42F8-A6B2-F80CCA31B08C}" destId="{558A878C-F64F-410F-8EA5-C2E5C442F75A}" srcOrd="1" destOrd="0" presId="urn:microsoft.com/office/officeart/2005/8/layout/hierarchy3"/>
    <dgm:cxn modelId="{F57E7429-3B54-4E65-A0D5-1ECB0F5B3023}" type="presOf" srcId="{C25795C8-5FEC-43C5-8112-DFCAA559B59A}" destId="{0FA72F3B-723D-4061-A3D1-CA5381527CE6}" srcOrd="0" destOrd="0" presId="urn:microsoft.com/office/officeart/2005/8/layout/hierarchy3"/>
    <dgm:cxn modelId="{B6EA8BB7-B891-4349-ABFE-383B2AC30CE1}" srcId="{AF941361-3330-42F8-A6B2-F80CCA31B08C}" destId="{604C348A-DA84-458C-8849-8D0A5846DC87}" srcOrd="1" destOrd="0" parTransId="{9923E100-FA84-4523-8456-E6EB7BAE0B1B}" sibTransId="{2E9235B6-30A1-4CA6-A769-B439A85501DC}"/>
    <dgm:cxn modelId="{F3666619-27C9-4FE3-9B74-5705624986D2}" srcId="{AF941361-3330-42F8-A6B2-F80CCA31B08C}" destId="{C9150719-FABD-48E7-9B0E-45CF070DC5D0}" srcOrd="4" destOrd="0" parTransId="{5B57CAF0-A48F-4E1B-A42C-FC1FFA9DD802}" sibTransId="{5ED7B613-4A58-4C0A-B0F9-8CD3C1C5D177}"/>
    <dgm:cxn modelId="{44888701-475B-4A85-AE36-99F5D1A68953}" srcId="{AF941361-3330-42F8-A6B2-F80CCA31B08C}" destId="{5B04D001-A4E4-4698-914F-70C9D9B33B7F}" srcOrd="0" destOrd="0" parTransId="{A12D11F1-8C94-45B7-87A0-59EC654586A3}" sibTransId="{A3064A1B-8A21-4090-9252-7F10FA1634C4}"/>
    <dgm:cxn modelId="{FFB50DE5-F30F-421A-B240-7F29E0D769C6}" type="presOf" srcId="{A12D11F1-8C94-45B7-87A0-59EC654586A3}" destId="{A7D611E1-35E1-4AF9-B561-4E2A2FA18415}" srcOrd="0" destOrd="0" presId="urn:microsoft.com/office/officeart/2005/8/layout/hierarchy3"/>
    <dgm:cxn modelId="{C3EBBDA3-74F3-4A50-8E98-05FCCBB0DCBA}" type="presParOf" srcId="{1C6A3048-19B9-47E6-B659-00302B52C8D6}" destId="{B9BDDAF0-C562-4406-88CE-717391F34C54}" srcOrd="0" destOrd="0" presId="urn:microsoft.com/office/officeart/2005/8/layout/hierarchy3"/>
    <dgm:cxn modelId="{DDA5444A-7C6D-4816-8EDA-3E1976C6280F}" type="presParOf" srcId="{B9BDDAF0-C562-4406-88CE-717391F34C54}" destId="{8B2EE40B-02DB-41DE-9766-25F90CC1E7EA}" srcOrd="0" destOrd="0" presId="urn:microsoft.com/office/officeart/2005/8/layout/hierarchy3"/>
    <dgm:cxn modelId="{B66F9C97-9D92-4743-BFA6-0D5EFB7D38BE}" type="presParOf" srcId="{8B2EE40B-02DB-41DE-9766-25F90CC1E7EA}" destId="{A770C410-E99F-432A-A72A-BCCF3731ABD9}" srcOrd="0" destOrd="0" presId="urn:microsoft.com/office/officeart/2005/8/layout/hierarchy3"/>
    <dgm:cxn modelId="{67E87AA2-1A3A-4377-B3C1-83E0612C477C}" type="presParOf" srcId="{8B2EE40B-02DB-41DE-9766-25F90CC1E7EA}" destId="{558A878C-F64F-410F-8EA5-C2E5C442F75A}" srcOrd="1" destOrd="0" presId="urn:microsoft.com/office/officeart/2005/8/layout/hierarchy3"/>
    <dgm:cxn modelId="{8E919972-F72D-4516-B472-E3E037D56168}" type="presParOf" srcId="{B9BDDAF0-C562-4406-88CE-717391F34C54}" destId="{E391D369-E06D-49EA-A7BD-2DFCF1AB8B1A}" srcOrd="1" destOrd="0" presId="urn:microsoft.com/office/officeart/2005/8/layout/hierarchy3"/>
    <dgm:cxn modelId="{78C51F58-4D09-4CB8-A81B-A3718B7D9796}" type="presParOf" srcId="{E391D369-E06D-49EA-A7BD-2DFCF1AB8B1A}" destId="{A7D611E1-35E1-4AF9-B561-4E2A2FA18415}" srcOrd="0" destOrd="0" presId="urn:microsoft.com/office/officeart/2005/8/layout/hierarchy3"/>
    <dgm:cxn modelId="{9B453135-D805-4D8D-BD3F-AAA2BBD9B750}" type="presParOf" srcId="{E391D369-E06D-49EA-A7BD-2DFCF1AB8B1A}" destId="{38F1E824-7FC8-495D-8704-FAD87F833CE6}" srcOrd="1" destOrd="0" presId="urn:microsoft.com/office/officeart/2005/8/layout/hierarchy3"/>
    <dgm:cxn modelId="{21028727-FDC2-4933-8795-D39BB265266C}" type="presParOf" srcId="{E391D369-E06D-49EA-A7BD-2DFCF1AB8B1A}" destId="{C956817C-970E-4352-83A4-A5F0D19A0838}" srcOrd="2" destOrd="0" presId="urn:microsoft.com/office/officeart/2005/8/layout/hierarchy3"/>
    <dgm:cxn modelId="{25C50BE1-23C4-4F10-8838-413168C0415E}" type="presParOf" srcId="{E391D369-E06D-49EA-A7BD-2DFCF1AB8B1A}" destId="{DDB4027F-F504-4E96-8D6B-041C85177B6B}" srcOrd="3" destOrd="0" presId="urn:microsoft.com/office/officeart/2005/8/layout/hierarchy3"/>
    <dgm:cxn modelId="{776E775E-21A4-45D3-965C-27EEB614F4FB}" type="presParOf" srcId="{E391D369-E06D-49EA-A7BD-2DFCF1AB8B1A}" destId="{BE90F686-3400-4AB1-9E9E-A2F0C0046CAC}" srcOrd="4" destOrd="0" presId="urn:microsoft.com/office/officeart/2005/8/layout/hierarchy3"/>
    <dgm:cxn modelId="{70135786-2251-438B-B677-25CC079294C4}" type="presParOf" srcId="{E391D369-E06D-49EA-A7BD-2DFCF1AB8B1A}" destId="{0FA72F3B-723D-4061-A3D1-CA5381527CE6}" srcOrd="5" destOrd="0" presId="urn:microsoft.com/office/officeart/2005/8/layout/hierarchy3"/>
    <dgm:cxn modelId="{9275C6E4-B9C4-4622-ABEA-E3407DFA6C95}" type="presParOf" srcId="{E391D369-E06D-49EA-A7BD-2DFCF1AB8B1A}" destId="{3CDDFDE2-F264-4A59-B219-2B0BBB37AC5D}" srcOrd="6" destOrd="0" presId="urn:microsoft.com/office/officeart/2005/8/layout/hierarchy3"/>
    <dgm:cxn modelId="{38A3B71B-4FFC-481E-A7E8-698DF2FF8EC8}" type="presParOf" srcId="{E391D369-E06D-49EA-A7BD-2DFCF1AB8B1A}" destId="{CB869B9B-A67B-4356-8409-C9D83409B4DB}" srcOrd="7" destOrd="0" presId="urn:microsoft.com/office/officeart/2005/8/layout/hierarchy3"/>
    <dgm:cxn modelId="{4812BBDA-534F-49F6-A253-BB204C85F3DF}" type="presParOf" srcId="{E391D369-E06D-49EA-A7BD-2DFCF1AB8B1A}" destId="{F756AD41-389B-4898-9F3B-2A2215E6BC52}" srcOrd="8" destOrd="0" presId="urn:microsoft.com/office/officeart/2005/8/layout/hierarchy3"/>
    <dgm:cxn modelId="{06733407-96A7-41FE-AB4A-C68ECA650578}" type="presParOf" srcId="{E391D369-E06D-49EA-A7BD-2DFCF1AB8B1A}" destId="{88DBF1CA-4821-401F-A3DE-5A154806A6E6}" srcOrd="9" destOrd="0" presId="urn:microsoft.com/office/officeart/2005/8/layout/hierarchy3"/>
    <dgm:cxn modelId="{DD24349F-C681-41EE-8AF7-E9497971C0C2}" type="presParOf" srcId="{E391D369-E06D-49EA-A7BD-2DFCF1AB8B1A}" destId="{1C9DAD7F-70D4-48EC-B8C0-B87BD1330BD9}" srcOrd="10" destOrd="0" presId="urn:microsoft.com/office/officeart/2005/8/layout/hierarchy3"/>
    <dgm:cxn modelId="{09F90D33-B090-45EF-AFF6-9DD5CF2A7A76}" type="presParOf" srcId="{E391D369-E06D-49EA-A7BD-2DFCF1AB8B1A}" destId="{29D190FB-299A-4BE7-A6B1-08A32F2022D3}" srcOrd="11" destOrd="0" presId="urn:microsoft.com/office/officeart/2005/8/layout/hierarchy3"/>
    <dgm:cxn modelId="{88417C45-D923-4EE9-B376-64D5BE7F43A3}" type="presParOf" srcId="{E391D369-E06D-49EA-A7BD-2DFCF1AB8B1A}" destId="{BB8F4212-12E7-4CBB-93C8-E9A70B7FEEA6}" srcOrd="12" destOrd="0" presId="urn:microsoft.com/office/officeart/2005/8/layout/hierarchy3"/>
    <dgm:cxn modelId="{02EACD52-2F25-4F93-9113-6DB268C42D03}" type="presParOf" srcId="{E391D369-E06D-49EA-A7BD-2DFCF1AB8B1A}" destId="{19418418-A829-4A0F-ABB9-CEAA57C327FE}" srcOrd="13" destOrd="0" presId="urn:microsoft.com/office/officeart/2005/8/layout/hierarchy3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3E68158D-8222-4121-A164-A6386D06C13A}" type="doc">
      <dgm:prSet loTypeId="urn:microsoft.com/office/officeart/2005/8/layout/hierarchy3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l-GR"/>
        </a:p>
      </dgm:t>
    </dgm:pt>
    <dgm:pt modelId="{71F15C49-1D49-4698-A516-7A6D3CB0AF09}">
      <dgm:prSet phldrT="[Κείμενο]" custT="1"/>
      <dgm:spPr/>
      <dgm:t>
        <a:bodyPr/>
        <a:lstStyle/>
        <a:p>
          <a:r>
            <a:rPr lang="el-GR" sz="2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Πριν την παρέμβαση</a:t>
          </a:r>
          <a:endParaRPr lang="el-GR" sz="23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6745F99-9D75-403A-A40B-5F760F12A01A}" type="parTrans" cxnId="{245C4863-A247-4E68-BACE-3C0E47B13188}">
      <dgm:prSet/>
      <dgm:spPr/>
      <dgm:t>
        <a:bodyPr/>
        <a:lstStyle/>
        <a:p>
          <a:endParaRPr lang="el-GR" sz="23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A142E77-2590-4873-9709-21E5673F9824}" type="sibTrans" cxnId="{245C4863-A247-4E68-BACE-3C0E47B13188}">
      <dgm:prSet/>
      <dgm:spPr/>
      <dgm:t>
        <a:bodyPr/>
        <a:lstStyle/>
        <a:p>
          <a:endParaRPr lang="el-GR" sz="23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41B0877-AFCC-4DC9-9C28-7DEAF699FCAB}">
      <dgm:prSet phldrT="[Κείμενο]" custT="1"/>
      <dgm:spPr>
        <a:ln w="22225">
          <a:solidFill>
            <a:srgbClr val="70AD47"/>
          </a:solidFill>
        </a:ln>
      </dgm:spPr>
      <dgm:t>
        <a:bodyPr/>
        <a:lstStyle/>
        <a:p>
          <a:r>
            <a:rPr lang="en-US" sz="2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Pre-test</a:t>
          </a:r>
          <a:endParaRPr lang="el-GR" sz="23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B14DE15-AEF9-4D11-BB59-03A01754142A}" type="parTrans" cxnId="{4267DE6A-213A-40DD-BC02-F067151A420A}">
      <dgm:prSet/>
      <dgm:spPr>
        <a:ln w="22225">
          <a:solidFill>
            <a:srgbClr val="70AD47"/>
          </a:solidFill>
        </a:ln>
      </dgm:spPr>
      <dgm:t>
        <a:bodyPr/>
        <a:lstStyle/>
        <a:p>
          <a:endParaRPr lang="el-GR" sz="23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680D2E9-457C-4024-B43A-A7CC018C783B}" type="sibTrans" cxnId="{4267DE6A-213A-40DD-BC02-F067151A420A}">
      <dgm:prSet/>
      <dgm:spPr/>
      <dgm:t>
        <a:bodyPr/>
        <a:lstStyle/>
        <a:p>
          <a:endParaRPr lang="el-GR" sz="23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210548F-949C-4011-A185-7633B1BCE1D0}">
      <dgm:prSet phldrT="[Κείμενο]" custT="1"/>
      <dgm:spPr>
        <a:ln w="22225">
          <a:solidFill>
            <a:srgbClr val="70AD47"/>
          </a:solidFill>
        </a:ln>
      </dgm:spPr>
      <dgm:t>
        <a:bodyPr/>
        <a:lstStyle/>
        <a:p>
          <a:r>
            <a:rPr lang="en-US" sz="23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Chamilo</a:t>
          </a:r>
          <a:endParaRPr lang="el-GR" sz="23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E654DD6-06C9-48A0-AF4A-04D5B1ECF0B3}" type="parTrans" cxnId="{0992A20E-53D6-40B4-AD4F-372545423552}">
      <dgm:prSet/>
      <dgm:spPr>
        <a:ln w="22225">
          <a:solidFill>
            <a:srgbClr val="70AD47"/>
          </a:solidFill>
        </a:ln>
      </dgm:spPr>
      <dgm:t>
        <a:bodyPr/>
        <a:lstStyle/>
        <a:p>
          <a:endParaRPr lang="el-GR" sz="23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81C2FF9-6610-4D74-88B9-933AB0EA93E8}" type="sibTrans" cxnId="{0992A20E-53D6-40B4-AD4F-372545423552}">
      <dgm:prSet/>
      <dgm:spPr/>
      <dgm:t>
        <a:bodyPr/>
        <a:lstStyle/>
        <a:p>
          <a:endParaRPr lang="el-GR" sz="23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D0F6A1D-C786-4E18-B6C5-D6C4001EB5E9}">
      <dgm:prSet phldrT="[Κείμενο]" custT="1"/>
      <dgm:spPr/>
      <dgm:t>
        <a:bodyPr/>
        <a:lstStyle/>
        <a:p>
          <a:r>
            <a:rPr lang="el-GR" sz="2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Κατά την παρέμβαση</a:t>
          </a:r>
          <a:endParaRPr lang="el-GR" sz="23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7F30E17-391A-4DE2-9C7F-A4ABAC8C32AC}" type="parTrans" cxnId="{F57EDF4F-B3F6-40D5-BDAB-14037F6DE4DF}">
      <dgm:prSet/>
      <dgm:spPr/>
      <dgm:t>
        <a:bodyPr/>
        <a:lstStyle/>
        <a:p>
          <a:endParaRPr lang="el-GR" sz="23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EF97541-E40E-4314-8373-4D8AE350C5E9}" type="sibTrans" cxnId="{F57EDF4F-B3F6-40D5-BDAB-14037F6DE4DF}">
      <dgm:prSet/>
      <dgm:spPr/>
      <dgm:t>
        <a:bodyPr/>
        <a:lstStyle/>
        <a:p>
          <a:endParaRPr lang="el-GR" sz="23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2BDF31F-9D03-4694-BEC8-303E0254CD17}">
      <dgm:prSet phldrT="[Κείμενο]" custT="1"/>
      <dgm:spPr>
        <a:ln w="22225">
          <a:solidFill>
            <a:srgbClr val="70AD47"/>
          </a:solidFill>
        </a:ln>
      </dgm:spPr>
      <dgm:t>
        <a:bodyPr/>
        <a:lstStyle/>
        <a:p>
          <a:r>
            <a:rPr lang="el-GR" sz="2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Δραστηριότητες</a:t>
          </a:r>
          <a:endParaRPr lang="el-GR" sz="23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D371050-81B5-48A1-A50A-2553CB1BF80F}" type="parTrans" cxnId="{125FB05D-1A26-4C3D-A650-DC808A26FC29}">
      <dgm:prSet/>
      <dgm:spPr>
        <a:ln w="22225">
          <a:solidFill>
            <a:srgbClr val="70AD47"/>
          </a:solidFill>
        </a:ln>
      </dgm:spPr>
      <dgm:t>
        <a:bodyPr/>
        <a:lstStyle/>
        <a:p>
          <a:endParaRPr lang="el-GR" sz="23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EDF19C4-1C4A-4848-8313-C9A9787B28D3}" type="sibTrans" cxnId="{125FB05D-1A26-4C3D-A650-DC808A26FC29}">
      <dgm:prSet/>
      <dgm:spPr/>
      <dgm:t>
        <a:bodyPr/>
        <a:lstStyle/>
        <a:p>
          <a:endParaRPr lang="el-GR" sz="23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F4E3304-A1AA-4A1A-A171-D4932BA0B58E}">
      <dgm:prSet phldrT="[Κείμενο]" custT="1"/>
      <dgm:spPr>
        <a:ln w="22225">
          <a:solidFill>
            <a:srgbClr val="70AD47"/>
          </a:solidFill>
        </a:ln>
      </dgm:spPr>
      <dgm:t>
        <a:bodyPr/>
        <a:lstStyle/>
        <a:p>
          <a:r>
            <a:rPr lang="el-GR" sz="2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Σχόλια μαθητών</a:t>
          </a:r>
          <a:endParaRPr lang="el-GR" sz="23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D429C02-EBE1-42B1-B8D8-7051BAE6DCC5}" type="parTrans" cxnId="{130F5369-9635-4319-AD5E-D3D8C0D9CF96}">
      <dgm:prSet/>
      <dgm:spPr>
        <a:ln w="22225">
          <a:solidFill>
            <a:srgbClr val="70AD47"/>
          </a:solidFill>
        </a:ln>
      </dgm:spPr>
      <dgm:t>
        <a:bodyPr/>
        <a:lstStyle/>
        <a:p>
          <a:endParaRPr lang="el-GR" sz="23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A4DC9B0-E9EA-4346-BCD0-64EF791BFD47}" type="sibTrans" cxnId="{130F5369-9635-4319-AD5E-D3D8C0D9CF96}">
      <dgm:prSet/>
      <dgm:spPr/>
      <dgm:t>
        <a:bodyPr/>
        <a:lstStyle/>
        <a:p>
          <a:endParaRPr lang="el-GR" sz="23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815A53F-0D9D-424C-9358-711BB4F50626}">
      <dgm:prSet phldrT="[Κείμενο]" custT="1"/>
      <dgm:spPr/>
      <dgm:t>
        <a:bodyPr/>
        <a:lstStyle/>
        <a:p>
          <a:r>
            <a:rPr lang="el-GR" sz="2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Μετά την παρέμβαση</a:t>
          </a:r>
          <a:endParaRPr lang="el-GR" sz="23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32A8DE2-2DC1-4775-9DBB-4964AED68079}" type="parTrans" cxnId="{D26D32A5-6AF5-4A35-AC5E-CFFB29EC1D57}">
      <dgm:prSet/>
      <dgm:spPr/>
      <dgm:t>
        <a:bodyPr/>
        <a:lstStyle/>
        <a:p>
          <a:endParaRPr lang="el-GR" sz="23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2267D04-7FDF-480B-BC5E-78BACF73A4CF}" type="sibTrans" cxnId="{D26D32A5-6AF5-4A35-AC5E-CFFB29EC1D57}">
      <dgm:prSet/>
      <dgm:spPr/>
      <dgm:t>
        <a:bodyPr/>
        <a:lstStyle/>
        <a:p>
          <a:endParaRPr lang="el-GR" sz="23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A192871-098E-4CA1-8535-AFEC262C38BF}">
      <dgm:prSet phldrT="[Κείμενο]" custT="1"/>
      <dgm:spPr>
        <a:ln w="22225">
          <a:solidFill>
            <a:srgbClr val="70AD47"/>
          </a:solidFill>
        </a:ln>
      </dgm:spPr>
      <dgm:t>
        <a:bodyPr/>
        <a:lstStyle/>
        <a:p>
          <a:r>
            <a:rPr lang="en-US" sz="2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Post-test</a:t>
          </a:r>
          <a:endParaRPr lang="el-GR" sz="23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03C09EE-9B99-43B8-9FD3-6610A6568FC8}" type="parTrans" cxnId="{91D9A620-C69C-4132-B1ED-3584FE074142}">
      <dgm:prSet/>
      <dgm:spPr>
        <a:ln w="22225">
          <a:solidFill>
            <a:srgbClr val="70AD47"/>
          </a:solidFill>
        </a:ln>
      </dgm:spPr>
      <dgm:t>
        <a:bodyPr/>
        <a:lstStyle/>
        <a:p>
          <a:endParaRPr lang="el-GR" sz="23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ACBCB44-755D-426A-AC4D-AEBAE76BEEC5}" type="sibTrans" cxnId="{91D9A620-C69C-4132-B1ED-3584FE074142}">
      <dgm:prSet/>
      <dgm:spPr/>
      <dgm:t>
        <a:bodyPr/>
        <a:lstStyle/>
        <a:p>
          <a:endParaRPr lang="el-GR" sz="23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CA1C939-FB96-4978-936B-F549D3B903AF}">
      <dgm:prSet phldrT="[Κείμενο]" custT="1"/>
      <dgm:spPr>
        <a:ln w="22225">
          <a:solidFill>
            <a:srgbClr val="70AD47"/>
          </a:solidFill>
        </a:ln>
      </dgm:spPr>
      <dgm:t>
        <a:bodyPr/>
        <a:lstStyle/>
        <a:p>
          <a:r>
            <a:rPr lang="el-GR" sz="2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Ερωτηματολόγια γνώμης</a:t>
          </a:r>
          <a:endParaRPr lang="el-GR" sz="23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15546FA-B8D1-454F-895C-8E30E5046900}" type="parTrans" cxnId="{1986063D-4AC0-4C14-9992-2F592667779D}">
      <dgm:prSet/>
      <dgm:spPr>
        <a:ln w="22225">
          <a:solidFill>
            <a:srgbClr val="70AD47"/>
          </a:solidFill>
        </a:ln>
      </dgm:spPr>
      <dgm:t>
        <a:bodyPr/>
        <a:lstStyle/>
        <a:p>
          <a:endParaRPr lang="el-GR" sz="23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7510361-416C-467D-8F7C-66DA7A5741D5}" type="sibTrans" cxnId="{1986063D-4AC0-4C14-9992-2F592667779D}">
      <dgm:prSet/>
      <dgm:spPr/>
      <dgm:t>
        <a:bodyPr/>
        <a:lstStyle/>
        <a:p>
          <a:endParaRPr lang="el-GR" sz="23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5B1D1B0-2D72-48DF-AC3B-BD438A2EC59F}">
      <dgm:prSet custT="1"/>
      <dgm:spPr>
        <a:ln w="22225">
          <a:solidFill>
            <a:srgbClr val="70AD47"/>
          </a:solidFill>
        </a:ln>
      </dgm:spPr>
      <dgm:t>
        <a:bodyPr/>
        <a:lstStyle/>
        <a:p>
          <a:r>
            <a:rPr lang="el-GR" sz="2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Σχόλια κριτικών φίλων</a:t>
          </a:r>
          <a:endParaRPr lang="el-GR" sz="23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3FAC2A6-9DCF-44DC-B544-53E7A723BD01}" type="parTrans" cxnId="{1AD1BD4E-9668-4F31-99DD-8154CC032A4E}">
      <dgm:prSet/>
      <dgm:spPr>
        <a:ln w="22225">
          <a:solidFill>
            <a:srgbClr val="70AD47"/>
          </a:solidFill>
        </a:ln>
      </dgm:spPr>
      <dgm:t>
        <a:bodyPr/>
        <a:lstStyle/>
        <a:p>
          <a:endParaRPr lang="el-GR" sz="23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1C6D390-5B32-4747-A1B9-61075A07BD0F}" type="sibTrans" cxnId="{1AD1BD4E-9668-4F31-99DD-8154CC032A4E}">
      <dgm:prSet/>
      <dgm:spPr/>
      <dgm:t>
        <a:bodyPr/>
        <a:lstStyle/>
        <a:p>
          <a:endParaRPr lang="el-GR" sz="23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2F3B1B4-A058-4E76-A44D-6378A2BEEDC6}">
      <dgm:prSet custT="1"/>
      <dgm:spPr>
        <a:ln w="22225">
          <a:solidFill>
            <a:srgbClr val="70AD47"/>
          </a:solidFill>
        </a:ln>
      </dgm:spPr>
      <dgm:t>
        <a:bodyPr/>
        <a:lstStyle/>
        <a:p>
          <a:r>
            <a:rPr lang="el-GR" sz="23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Ημερολόγιο ερευνήτριας</a:t>
          </a:r>
          <a:endParaRPr lang="el-GR" sz="23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688DF35-6F14-49CB-B142-18BCB1571E40}" type="parTrans" cxnId="{785809BB-E961-49C4-9ED3-FFB12F5B5343}">
      <dgm:prSet/>
      <dgm:spPr>
        <a:ln w="22225">
          <a:solidFill>
            <a:srgbClr val="70AD47"/>
          </a:solidFill>
        </a:ln>
      </dgm:spPr>
      <dgm:t>
        <a:bodyPr/>
        <a:lstStyle/>
        <a:p>
          <a:endParaRPr lang="el-GR" sz="23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A0BE8E9-8EDF-43EB-84D5-5B06E82765B1}" type="sibTrans" cxnId="{785809BB-E961-49C4-9ED3-FFB12F5B5343}">
      <dgm:prSet/>
      <dgm:spPr/>
      <dgm:t>
        <a:bodyPr/>
        <a:lstStyle/>
        <a:p>
          <a:endParaRPr lang="el-GR" sz="23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4B6751C-63E5-422D-A01C-44F3EF1BF943}">
      <dgm:prSet custT="1"/>
      <dgm:spPr>
        <a:ln w="22225">
          <a:solidFill>
            <a:srgbClr val="70AD47"/>
          </a:solidFill>
        </a:ln>
      </dgm:spPr>
      <dgm:t>
        <a:bodyPr/>
        <a:lstStyle/>
        <a:p>
          <a:r>
            <a:rPr lang="en-US" sz="23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Chamilo</a:t>
          </a:r>
          <a:endParaRPr lang="en-US" sz="23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6C9A4F3-2FF2-45C3-93B5-59D44331D5AC}" type="parTrans" cxnId="{3C480F12-DC16-47CB-897D-3E3192606530}">
      <dgm:prSet/>
      <dgm:spPr>
        <a:ln w="22225">
          <a:solidFill>
            <a:srgbClr val="70AD47"/>
          </a:solidFill>
        </a:ln>
      </dgm:spPr>
      <dgm:t>
        <a:bodyPr/>
        <a:lstStyle/>
        <a:p>
          <a:endParaRPr lang="el-GR" sz="23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22795C3-1233-4630-85D7-AAA0A85AC6DD}" type="sibTrans" cxnId="{3C480F12-DC16-47CB-897D-3E3192606530}">
      <dgm:prSet/>
      <dgm:spPr/>
      <dgm:t>
        <a:bodyPr/>
        <a:lstStyle/>
        <a:p>
          <a:endParaRPr lang="el-GR" sz="23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F2EAF5A-092F-4F8F-869D-109FC81CF927}" type="pres">
      <dgm:prSet presAssocID="{3E68158D-8222-4121-A164-A6386D06C13A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l-GR"/>
        </a:p>
      </dgm:t>
    </dgm:pt>
    <dgm:pt modelId="{9390C965-5A38-4EB4-8E50-D28DB538F90E}" type="pres">
      <dgm:prSet presAssocID="{71F15C49-1D49-4698-A516-7A6D3CB0AF09}" presName="root" presStyleCnt="0"/>
      <dgm:spPr/>
    </dgm:pt>
    <dgm:pt modelId="{3F892C4B-0583-43DC-AC04-87D657FBBA8C}" type="pres">
      <dgm:prSet presAssocID="{71F15C49-1D49-4698-A516-7A6D3CB0AF09}" presName="rootComposite" presStyleCnt="0"/>
      <dgm:spPr/>
    </dgm:pt>
    <dgm:pt modelId="{1D75684C-0B38-47F4-95A4-75006B67711D}" type="pres">
      <dgm:prSet presAssocID="{71F15C49-1D49-4698-A516-7A6D3CB0AF09}" presName="rootText" presStyleLbl="node1" presStyleIdx="0" presStyleCnt="3" custScaleX="121058" custScaleY="120439"/>
      <dgm:spPr/>
      <dgm:t>
        <a:bodyPr/>
        <a:lstStyle/>
        <a:p>
          <a:endParaRPr lang="el-GR"/>
        </a:p>
      </dgm:t>
    </dgm:pt>
    <dgm:pt modelId="{60370D6E-3F6E-40A0-94CD-21F5142A5C45}" type="pres">
      <dgm:prSet presAssocID="{71F15C49-1D49-4698-A516-7A6D3CB0AF09}" presName="rootConnector" presStyleLbl="node1" presStyleIdx="0" presStyleCnt="3"/>
      <dgm:spPr/>
      <dgm:t>
        <a:bodyPr/>
        <a:lstStyle/>
        <a:p>
          <a:endParaRPr lang="el-GR"/>
        </a:p>
      </dgm:t>
    </dgm:pt>
    <dgm:pt modelId="{97954363-CAE1-4A53-8EE8-A8C9A38653EA}" type="pres">
      <dgm:prSet presAssocID="{71F15C49-1D49-4698-A516-7A6D3CB0AF09}" presName="childShape" presStyleCnt="0"/>
      <dgm:spPr/>
    </dgm:pt>
    <dgm:pt modelId="{045931DF-73D1-4CD5-BE76-376FF8B38CAD}" type="pres">
      <dgm:prSet presAssocID="{6B14DE15-AEF9-4D11-BB59-03A01754142A}" presName="Name13" presStyleLbl="parChTrans1D2" presStyleIdx="0" presStyleCnt="9"/>
      <dgm:spPr/>
      <dgm:t>
        <a:bodyPr/>
        <a:lstStyle/>
        <a:p>
          <a:endParaRPr lang="el-GR"/>
        </a:p>
      </dgm:t>
    </dgm:pt>
    <dgm:pt modelId="{567504D1-17D6-4F14-AA32-1748634560EB}" type="pres">
      <dgm:prSet presAssocID="{C41B0877-AFCC-4DC9-9C28-7DEAF699FCAB}" presName="childText" presStyleLbl="bgAcc1" presStyleIdx="0" presStyleCnt="9" custScaleX="188095" custLinFactNeighborX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76056FE2-FBAC-471E-916F-6CB9AAA5A51A}" type="pres">
      <dgm:prSet presAssocID="{DE654DD6-06C9-48A0-AF4A-04D5B1ECF0B3}" presName="Name13" presStyleLbl="parChTrans1D2" presStyleIdx="1" presStyleCnt="9"/>
      <dgm:spPr/>
      <dgm:t>
        <a:bodyPr/>
        <a:lstStyle/>
        <a:p>
          <a:endParaRPr lang="el-GR"/>
        </a:p>
      </dgm:t>
    </dgm:pt>
    <dgm:pt modelId="{407975F3-9343-49DC-A706-8D5DD41F87AC}" type="pres">
      <dgm:prSet presAssocID="{C210548F-949C-4011-A185-7633B1BCE1D0}" presName="childText" presStyleLbl="bgAcc1" presStyleIdx="1" presStyleCnt="9" custScaleX="188095" custScaleY="94709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3775DDE-C0A5-4A16-A34F-BAD2D7E89DAC}" type="pres">
      <dgm:prSet presAssocID="{2D0F6A1D-C786-4E18-B6C5-D6C4001EB5E9}" presName="root" presStyleCnt="0"/>
      <dgm:spPr/>
    </dgm:pt>
    <dgm:pt modelId="{E2380F11-6A91-46EA-940D-FF4D9808A4D0}" type="pres">
      <dgm:prSet presAssocID="{2D0F6A1D-C786-4E18-B6C5-D6C4001EB5E9}" presName="rootComposite" presStyleCnt="0"/>
      <dgm:spPr/>
    </dgm:pt>
    <dgm:pt modelId="{BF9B989A-F8BE-4178-A93F-6DB847BD3D8A}" type="pres">
      <dgm:prSet presAssocID="{2D0F6A1D-C786-4E18-B6C5-D6C4001EB5E9}" presName="rootText" presStyleLbl="node1" presStyleIdx="1" presStyleCnt="3" custScaleX="121058" custScaleY="120439"/>
      <dgm:spPr/>
      <dgm:t>
        <a:bodyPr/>
        <a:lstStyle/>
        <a:p>
          <a:endParaRPr lang="el-GR"/>
        </a:p>
      </dgm:t>
    </dgm:pt>
    <dgm:pt modelId="{E7D42CB7-7523-4FA5-B5DD-8889136C803A}" type="pres">
      <dgm:prSet presAssocID="{2D0F6A1D-C786-4E18-B6C5-D6C4001EB5E9}" presName="rootConnector" presStyleLbl="node1" presStyleIdx="1" presStyleCnt="3"/>
      <dgm:spPr/>
      <dgm:t>
        <a:bodyPr/>
        <a:lstStyle/>
        <a:p>
          <a:endParaRPr lang="el-GR"/>
        </a:p>
      </dgm:t>
    </dgm:pt>
    <dgm:pt modelId="{44248690-7445-41DA-88C5-7BB986F8D2D4}" type="pres">
      <dgm:prSet presAssocID="{2D0F6A1D-C786-4E18-B6C5-D6C4001EB5E9}" presName="childShape" presStyleCnt="0"/>
      <dgm:spPr/>
    </dgm:pt>
    <dgm:pt modelId="{9979ED47-D109-41A6-BAD9-2D7F1CD8EECA}" type="pres">
      <dgm:prSet presAssocID="{0D371050-81B5-48A1-A50A-2553CB1BF80F}" presName="Name13" presStyleLbl="parChTrans1D2" presStyleIdx="2" presStyleCnt="9"/>
      <dgm:spPr/>
      <dgm:t>
        <a:bodyPr/>
        <a:lstStyle/>
        <a:p>
          <a:endParaRPr lang="el-GR"/>
        </a:p>
      </dgm:t>
    </dgm:pt>
    <dgm:pt modelId="{D86DA24B-FBBE-45FC-88A7-69C3CF54CFB8}" type="pres">
      <dgm:prSet presAssocID="{F2BDF31F-9D03-4694-BEC8-303E0254CD17}" presName="childText" presStyleLbl="bgAcc1" presStyleIdx="2" presStyleCnt="9" custScaleX="18809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CD55AF9-829A-425F-91CB-EF293F248A1A}" type="pres">
      <dgm:prSet presAssocID="{CD429C02-EBE1-42B1-B8D8-7051BAE6DCC5}" presName="Name13" presStyleLbl="parChTrans1D2" presStyleIdx="3" presStyleCnt="9"/>
      <dgm:spPr/>
      <dgm:t>
        <a:bodyPr/>
        <a:lstStyle/>
        <a:p>
          <a:endParaRPr lang="el-GR"/>
        </a:p>
      </dgm:t>
    </dgm:pt>
    <dgm:pt modelId="{8A2D5A65-3219-47FD-86D3-2A24F51FEF4A}" type="pres">
      <dgm:prSet presAssocID="{8F4E3304-A1AA-4A1A-A171-D4932BA0B58E}" presName="childText" presStyleLbl="bgAcc1" presStyleIdx="3" presStyleCnt="9" custScaleX="18809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AD09BD5-A242-4723-8CC9-818A7321873C}" type="pres">
      <dgm:prSet presAssocID="{F3FAC2A6-9DCF-44DC-B544-53E7A723BD01}" presName="Name13" presStyleLbl="parChTrans1D2" presStyleIdx="4" presStyleCnt="9"/>
      <dgm:spPr/>
      <dgm:t>
        <a:bodyPr/>
        <a:lstStyle/>
        <a:p>
          <a:endParaRPr lang="el-GR"/>
        </a:p>
      </dgm:t>
    </dgm:pt>
    <dgm:pt modelId="{E055BFD0-9EA7-44A6-82A1-A77545D1558F}" type="pres">
      <dgm:prSet presAssocID="{C5B1D1B0-2D72-48DF-AC3B-BD438A2EC59F}" presName="childText" presStyleLbl="bgAcc1" presStyleIdx="4" presStyleCnt="9" custScaleX="18809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D6DF0AA-7B56-4C2B-AA81-620D002E504D}" type="pres">
      <dgm:prSet presAssocID="{E688DF35-6F14-49CB-B142-18BCB1571E40}" presName="Name13" presStyleLbl="parChTrans1D2" presStyleIdx="5" presStyleCnt="9"/>
      <dgm:spPr/>
      <dgm:t>
        <a:bodyPr/>
        <a:lstStyle/>
        <a:p>
          <a:endParaRPr lang="el-GR"/>
        </a:p>
      </dgm:t>
    </dgm:pt>
    <dgm:pt modelId="{FC72EDE9-2F04-4AFD-A9F5-66DA9419BBC9}" type="pres">
      <dgm:prSet presAssocID="{D2F3B1B4-A058-4E76-A44D-6378A2BEEDC6}" presName="childText" presStyleLbl="bgAcc1" presStyleIdx="5" presStyleCnt="9" custScaleX="186577" custScaleY="9332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69573808-9ABD-435C-8B1B-92880EF09948}" type="pres">
      <dgm:prSet presAssocID="{D815A53F-0D9D-424C-9358-711BB4F50626}" presName="root" presStyleCnt="0"/>
      <dgm:spPr/>
    </dgm:pt>
    <dgm:pt modelId="{9A797C0A-380F-4849-B2FF-F763BE448518}" type="pres">
      <dgm:prSet presAssocID="{D815A53F-0D9D-424C-9358-711BB4F50626}" presName="rootComposite" presStyleCnt="0"/>
      <dgm:spPr/>
    </dgm:pt>
    <dgm:pt modelId="{5DE7D55F-340C-4832-8F94-051CF7FEEBB8}" type="pres">
      <dgm:prSet presAssocID="{D815A53F-0D9D-424C-9358-711BB4F50626}" presName="rootText" presStyleLbl="node1" presStyleIdx="2" presStyleCnt="3" custScaleX="121058" custScaleY="120439"/>
      <dgm:spPr/>
      <dgm:t>
        <a:bodyPr/>
        <a:lstStyle/>
        <a:p>
          <a:endParaRPr lang="el-GR"/>
        </a:p>
      </dgm:t>
    </dgm:pt>
    <dgm:pt modelId="{988626C4-EF12-44B7-8521-CA5EE6B158F2}" type="pres">
      <dgm:prSet presAssocID="{D815A53F-0D9D-424C-9358-711BB4F50626}" presName="rootConnector" presStyleLbl="node1" presStyleIdx="2" presStyleCnt="3"/>
      <dgm:spPr/>
      <dgm:t>
        <a:bodyPr/>
        <a:lstStyle/>
        <a:p>
          <a:endParaRPr lang="el-GR"/>
        </a:p>
      </dgm:t>
    </dgm:pt>
    <dgm:pt modelId="{9FF6CCA2-2CAD-4D40-B9CB-444B1DBC6C7E}" type="pres">
      <dgm:prSet presAssocID="{D815A53F-0D9D-424C-9358-711BB4F50626}" presName="childShape" presStyleCnt="0"/>
      <dgm:spPr/>
    </dgm:pt>
    <dgm:pt modelId="{9113ED9F-0EAC-4539-812F-0205D85C09EF}" type="pres">
      <dgm:prSet presAssocID="{E03C09EE-9B99-43B8-9FD3-6610A6568FC8}" presName="Name13" presStyleLbl="parChTrans1D2" presStyleIdx="6" presStyleCnt="9"/>
      <dgm:spPr/>
      <dgm:t>
        <a:bodyPr/>
        <a:lstStyle/>
        <a:p>
          <a:endParaRPr lang="el-GR"/>
        </a:p>
      </dgm:t>
    </dgm:pt>
    <dgm:pt modelId="{E7A86D2E-B1C8-4273-B26F-E22F943BA9F0}" type="pres">
      <dgm:prSet presAssocID="{EA192871-098E-4CA1-8535-AFEC262C38BF}" presName="childText" presStyleLbl="bgAcc1" presStyleIdx="6" presStyleCnt="9" custScaleX="18809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7614E850-192C-40C2-BE18-F9C210E1F8D1}" type="pres">
      <dgm:prSet presAssocID="{015546FA-B8D1-454F-895C-8E30E5046900}" presName="Name13" presStyleLbl="parChTrans1D2" presStyleIdx="7" presStyleCnt="9"/>
      <dgm:spPr/>
      <dgm:t>
        <a:bodyPr/>
        <a:lstStyle/>
        <a:p>
          <a:endParaRPr lang="el-GR"/>
        </a:p>
      </dgm:t>
    </dgm:pt>
    <dgm:pt modelId="{9E286BC7-5490-4C79-805E-89BDE88AAC6F}" type="pres">
      <dgm:prSet presAssocID="{1CA1C939-FB96-4978-936B-F549D3B903AF}" presName="childText" presStyleLbl="bgAcc1" presStyleIdx="7" presStyleCnt="9" custScaleX="18809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C5E4400-3357-4DEE-9FB4-51A17B986527}" type="pres">
      <dgm:prSet presAssocID="{56C9A4F3-2FF2-45C3-93B5-59D44331D5AC}" presName="Name13" presStyleLbl="parChTrans1D2" presStyleIdx="8" presStyleCnt="9"/>
      <dgm:spPr/>
      <dgm:t>
        <a:bodyPr/>
        <a:lstStyle/>
        <a:p>
          <a:endParaRPr lang="el-GR"/>
        </a:p>
      </dgm:t>
    </dgm:pt>
    <dgm:pt modelId="{381C76FD-BEE7-4D7A-830C-49C0D7684CD5}" type="pres">
      <dgm:prSet presAssocID="{74B6751C-63E5-422D-A01C-44F3EF1BF943}" presName="childText" presStyleLbl="bgAcc1" presStyleIdx="8" presStyleCnt="9" custScaleX="188095" custScaleY="9170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EC1E800E-3FFC-4736-9E70-2C9AA266187A}" type="presOf" srcId="{D2F3B1B4-A058-4E76-A44D-6378A2BEEDC6}" destId="{FC72EDE9-2F04-4AFD-A9F5-66DA9419BBC9}" srcOrd="0" destOrd="0" presId="urn:microsoft.com/office/officeart/2005/8/layout/hierarchy3"/>
    <dgm:cxn modelId="{CD51633A-1AAF-46C5-93F1-E89D1BF2936D}" type="presOf" srcId="{015546FA-B8D1-454F-895C-8E30E5046900}" destId="{7614E850-192C-40C2-BE18-F9C210E1F8D1}" srcOrd="0" destOrd="0" presId="urn:microsoft.com/office/officeart/2005/8/layout/hierarchy3"/>
    <dgm:cxn modelId="{0F01C28C-5A86-49BD-90A5-5344578CA55B}" type="presOf" srcId="{D815A53F-0D9D-424C-9358-711BB4F50626}" destId="{988626C4-EF12-44B7-8521-CA5EE6B158F2}" srcOrd="1" destOrd="0" presId="urn:microsoft.com/office/officeart/2005/8/layout/hierarchy3"/>
    <dgm:cxn modelId="{1AD1BD4E-9668-4F31-99DD-8154CC032A4E}" srcId="{2D0F6A1D-C786-4E18-B6C5-D6C4001EB5E9}" destId="{C5B1D1B0-2D72-48DF-AC3B-BD438A2EC59F}" srcOrd="2" destOrd="0" parTransId="{F3FAC2A6-9DCF-44DC-B544-53E7A723BD01}" sibTransId="{61C6D390-5B32-4747-A1B9-61075A07BD0F}"/>
    <dgm:cxn modelId="{7C8CD53C-E3A4-4B3C-ADD6-F51EBB3808CD}" type="presOf" srcId="{CD429C02-EBE1-42B1-B8D8-7051BAE6DCC5}" destId="{9CD55AF9-829A-425F-91CB-EF293F248A1A}" srcOrd="0" destOrd="0" presId="urn:microsoft.com/office/officeart/2005/8/layout/hierarchy3"/>
    <dgm:cxn modelId="{CF295C09-30BD-4D48-B7B6-EBC185077F6E}" type="presOf" srcId="{8F4E3304-A1AA-4A1A-A171-D4932BA0B58E}" destId="{8A2D5A65-3219-47FD-86D3-2A24F51FEF4A}" srcOrd="0" destOrd="0" presId="urn:microsoft.com/office/officeart/2005/8/layout/hierarchy3"/>
    <dgm:cxn modelId="{F57EDF4F-B3F6-40D5-BDAB-14037F6DE4DF}" srcId="{3E68158D-8222-4121-A164-A6386D06C13A}" destId="{2D0F6A1D-C786-4E18-B6C5-D6C4001EB5E9}" srcOrd="1" destOrd="0" parTransId="{27F30E17-391A-4DE2-9C7F-A4ABAC8C32AC}" sibTransId="{0EF97541-E40E-4314-8373-4D8AE350C5E9}"/>
    <dgm:cxn modelId="{F1761EDA-6362-41DB-9607-9899CFC6A020}" type="presOf" srcId="{0D371050-81B5-48A1-A50A-2553CB1BF80F}" destId="{9979ED47-D109-41A6-BAD9-2D7F1CD8EECA}" srcOrd="0" destOrd="0" presId="urn:microsoft.com/office/officeart/2005/8/layout/hierarchy3"/>
    <dgm:cxn modelId="{67BE88EB-C921-41BA-9184-AA2637F83755}" type="presOf" srcId="{2D0F6A1D-C786-4E18-B6C5-D6C4001EB5E9}" destId="{BF9B989A-F8BE-4178-A93F-6DB847BD3D8A}" srcOrd="0" destOrd="0" presId="urn:microsoft.com/office/officeart/2005/8/layout/hierarchy3"/>
    <dgm:cxn modelId="{4267DE6A-213A-40DD-BC02-F067151A420A}" srcId="{71F15C49-1D49-4698-A516-7A6D3CB0AF09}" destId="{C41B0877-AFCC-4DC9-9C28-7DEAF699FCAB}" srcOrd="0" destOrd="0" parTransId="{6B14DE15-AEF9-4D11-BB59-03A01754142A}" sibTransId="{F680D2E9-457C-4024-B43A-A7CC018C783B}"/>
    <dgm:cxn modelId="{1986063D-4AC0-4C14-9992-2F592667779D}" srcId="{D815A53F-0D9D-424C-9358-711BB4F50626}" destId="{1CA1C939-FB96-4978-936B-F549D3B903AF}" srcOrd="1" destOrd="0" parTransId="{015546FA-B8D1-454F-895C-8E30E5046900}" sibTransId="{77510361-416C-467D-8F7C-66DA7A5741D5}"/>
    <dgm:cxn modelId="{98B0BC36-888C-43E2-A24F-C56049DDE4B4}" type="presOf" srcId="{71F15C49-1D49-4698-A516-7A6D3CB0AF09}" destId="{1D75684C-0B38-47F4-95A4-75006B67711D}" srcOrd="0" destOrd="0" presId="urn:microsoft.com/office/officeart/2005/8/layout/hierarchy3"/>
    <dgm:cxn modelId="{01B75546-513F-469D-9FDA-A3FCB1BBD09C}" type="presOf" srcId="{E03C09EE-9B99-43B8-9FD3-6610A6568FC8}" destId="{9113ED9F-0EAC-4539-812F-0205D85C09EF}" srcOrd="0" destOrd="0" presId="urn:microsoft.com/office/officeart/2005/8/layout/hierarchy3"/>
    <dgm:cxn modelId="{411EC912-2DA1-4640-822A-6DF28A3D0B43}" type="presOf" srcId="{2D0F6A1D-C786-4E18-B6C5-D6C4001EB5E9}" destId="{E7D42CB7-7523-4FA5-B5DD-8889136C803A}" srcOrd="1" destOrd="0" presId="urn:microsoft.com/office/officeart/2005/8/layout/hierarchy3"/>
    <dgm:cxn modelId="{0992A20E-53D6-40B4-AD4F-372545423552}" srcId="{71F15C49-1D49-4698-A516-7A6D3CB0AF09}" destId="{C210548F-949C-4011-A185-7633B1BCE1D0}" srcOrd="1" destOrd="0" parTransId="{DE654DD6-06C9-48A0-AF4A-04D5B1ECF0B3}" sibTransId="{481C2FF9-6610-4D74-88B9-933AB0EA93E8}"/>
    <dgm:cxn modelId="{91476758-6C18-48E2-8B54-BE0456C15B05}" type="presOf" srcId="{EA192871-098E-4CA1-8535-AFEC262C38BF}" destId="{E7A86D2E-B1C8-4273-B26F-E22F943BA9F0}" srcOrd="0" destOrd="0" presId="urn:microsoft.com/office/officeart/2005/8/layout/hierarchy3"/>
    <dgm:cxn modelId="{785809BB-E961-49C4-9ED3-FFB12F5B5343}" srcId="{2D0F6A1D-C786-4E18-B6C5-D6C4001EB5E9}" destId="{D2F3B1B4-A058-4E76-A44D-6378A2BEEDC6}" srcOrd="3" destOrd="0" parTransId="{E688DF35-6F14-49CB-B142-18BCB1571E40}" sibTransId="{6A0BE8E9-8EDF-43EB-84D5-5B06E82765B1}"/>
    <dgm:cxn modelId="{7D0FE62E-BB37-4000-8759-4EEA48874470}" type="presOf" srcId="{DE654DD6-06C9-48A0-AF4A-04D5B1ECF0B3}" destId="{76056FE2-FBAC-471E-916F-6CB9AAA5A51A}" srcOrd="0" destOrd="0" presId="urn:microsoft.com/office/officeart/2005/8/layout/hierarchy3"/>
    <dgm:cxn modelId="{9B36129A-1B1C-4D91-9C34-CEB5F0820BE9}" type="presOf" srcId="{C41B0877-AFCC-4DC9-9C28-7DEAF699FCAB}" destId="{567504D1-17D6-4F14-AA32-1748634560EB}" srcOrd="0" destOrd="0" presId="urn:microsoft.com/office/officeart/2005/8/layout/hierarchy3"/>
    <dgm:cxn modelId="{D26D32A5-6AF5-4A35-AC5E-CFFB29EC1D57}" srcId="{3E68158D-8222-4121-A164-A6386D06C13A}" destId="{D815A53F-0D9D-424C-9358-711BB4F50626}" srcOrd="2" destOrd="0" parTransId="{132A8DE2-2DC1-4775-9DBB-4964AED68079}" sibTransId="{32267D04-7FDF-480B-BC5E-78BACF73A4CF}"/>
    <dgm:cxn modelId="{125FB05D-1A26-4C3D-A650-DC808A26FC29}" srcId="{2D0F6A1D-C786-4E18-B6C5-D6C4001EB5E9}" destId="{F2BDF31F-9D03-4694-BEC8-303E0254CD17}" srcOrd="0" destOrd="0" parTransId="{0D371050-81B5-48A1-A50A-2553CB1BF80F}" sibTransId="{AEDF19C4-1C4A-4848-8313-C9A9787B28D3}"/>
    <dgm:cxn modelId="{91D9A620-C69C-4132-B1ED-3584FE074142}" srcId="{D815A53F-0D9D-424C-9358-711BB4F50626}" destId="{EA192871-098E-4CA1-8535-AFEC262C38BF}" srcOrd="0" destOrd="0" parTransId="{E03C09EE-9B99-43B8-9FD3-6610A6568FC8}" sibTransId="{BACBCB44-755D-426A-AC4D-AEBAE76BEEC5}"/>
    <dgm:cxn modelId="{D03CCED8-37A7-451F-A41B-93EAAF4BBA36}" type="presOf" srcId="{3E68158D-8222-4121-A164-A6386D06C13A}" destId="{0F2EAF5A-092F-4F8F-869D-109FC81CF927}" srcOrd="0" destOrd="0" presId="urn:microsoft.com/office/officeart/2005/8/layout/hierarchy3"/>
    <dgm:cxn modelId="{F4A16D82-7F36-40D9-97A9-FE58CE3ABA44}" type="presOf" srcId="{6B14DE15-AEF9-4D11-BB59-03A01754142A}" destId="{045931DF-73D1-4CD5-BE76-376FF8B38CAD}" srcOrd="0" destOrd="0" presId="urn:microsoft.com/office/officeart/2005/8/layout/hierarchy3"/>
    <dgm:cxn modelId="{C214217B-5885-4E14-BB89-306318ED1672}" type="presOf" srcId="{F3FAC2A6-9DCF-44DC-B544-53E7A723BD01}" destId="{FAD09BD5-A242-4723-8CC9-818A7321873C}" srcOrd="0" destOrd="0" presId="urn:microsoft.com/office/officeart/2005/8/layout/hierarchy3"/>
    <dgm:cxn modelId="{A5AD04E3-EA39-494E-A9C1-E827D3FB619B}" type="presOf" srcId="{74B6751C-63E5-422D-A01C-44F3EF1BF943}" destId="{381C76FD-BEE7-4D7A-830C-49C0D7684CD5}" srcOrd="0" destOrd="0" presId="urn:microsoft.com/office/officeart/2005/8/layout/hierarchy3"/>
    <dgm:cxn modelId="{59098749-E892-4478-9A18-4B02F5310036}" type="presOf" srcId="{D815A53F-0D9D-424C-9358-711BB4F50626}" destId="{5DE7D55F-340C-4832-8F94-051CF7FEEBB8}" srcOrd="0" destOrd="0" presId="urn:microsoft.com/office/officeart/2005/8/layout/hierarchy3"/>
    <dgm:cxn modelId="{7BDB8D8C-F425-4095-A9BE-AEF4C091B8AA}" type="presOf" srcId="{F2BDF31F-9D03-4694-BEC8-303E0254CD17}" destId="{D86DA24B-FBBE-45FC-88A7-69C3CF54CFB8}" srcOrd="0" destOrd="0" presId="urn:microsoft.com/office/officeart/2005/8/layout/hierarchy3"/>
    <dgm:cxn modelId="{130F5369-9635-4319-AD5E-D3D8C0D9CF96}" srcId="{2D0F6A1D-C786-4E18-B6C5-D6C4001EB5E9}" destId="{8F4E3304-A1AA-4A1A-A171-D4932BA0B58E}" srcOrd="1" destOrd="0" parTransId="{CD429C02-EBE1-42B1-B8D8-7051BAE6DCC5}" sibTransId="{DA4DC9B0-E9EA-4346-BCD0-64EF791BFD47}"/>
    <dgm:cxn modelId="{245C4863-A247-4E68-BACE-3C0E47B13188}" srcId="{3E68158D-8222-4121-A164-A6386D06C13A}" destId="{71F15C49-1D49-4698-A516-7A6D3CB0AF09}" srcOrd="0" destOrd="0" parTransId="{E6745F99-9D75-403A-A40B-5F760F12A01A}" sibTransId="{3A142E77-2590-4873-9709-21E5673F9824}"/>
    <dgm:cxn modelId="{A8CAD771-398A-424A-853B-AD95E1AC86BF}" type="presOf" srcId="{1CA1C939-FB96-4978-936B-F549D3B903AF}" destId="{9E286BC7-5490-4C79-805E-89BDE88AAC6F}" srcOrd="0" destOrd="0" presId="urn:microsoft.com/office/officeart/2005/8/layout/hierarchy3"/>
    <dgm:cxn modelId="{3C480F12-DC16-47CB-897D-3E3192606530}" srcId="{D815A53F-0D9D-424C-9358-711BB4F50626}" destId="{74B6751C-63E5-422D-A01C-44F3EF1BF943}" srcOrd="2" destOrd="0" parTransId="{56C9A4F3-2FF2-45C3-93B5-59D44331D5AC}" sibTransId="{422795C3-1233-4630-85D7-AAA0A85AC6DD}"/>
    <dgm:cxn modelId="{C624E853-A31F-4818-BD56-BF19CACC22A6}" type="presOf" srcId="{C5B1D1B0-2D72-48DF-AC3B-BD438A2EC59F}" destId="{E055BFD0-9EA7-44A6-82A1-A77545D1558F}" srcOrd="0" destOrd="0" presId="urn:microsoft.com/office/officeart/2005/8/layout/hierarchy3"/>
    <dgm:cxn modelId="{41222500-B337-42CC-B123-D87C513F360E}" type="presOf" srcId="{71F15C49-1D49-4698-A516-7A6D3CB0AF09}" destId="{60370D6E-3F6E-40A0-94CD-21F5142A5C45}" srcOrd="1" destOrd="0" presId="urn:microsoft.com/office/officeart/2005/8/layout/hierarchy3"/>
    <dgm:cxn modelId="{816DE921-90B2-4886-9A94-AF22AB63D5AB}" type="presOf" srcId="{C210548F-949C-4011-A185-7633B1BCE1D0}" destId="{407975F3-9343-49DC-A706-8D5DD41F87AC}" srcOrd="0" destOrd="0" presId="urn:microsoft.com/office/officeart/2005/8/layout/hierarchy3"/>
    <dgm:cxn modelId="{5FB4E4BC-46FA-45FF-A631-FD24EEC26C41}" type="presOf" srcId="{E688DF35-6F14-49CB-B142-18BCB1571E40}" destId="{2D6DF0AA-7B56-4C2B-AA81-620D002E504D}" srcOrd="0" destOrd="0" presId="urn:microsoft.com/office/officeart/2005/8/layout/hierarchy3"/>
    <dgm:cxn modelId="{F4254321-AFDB-4335-97EF-2477E9096E4F}" type="presOf" srcId="{56C9A4F3-2FF2-45C3-93B5-59D44331D5AC}" destId="{9C5E4400-3357-4DEE-9FB4-51A17B986527}" srcOrd="0" destOrd="0" presId="urn:microsoft.com/office/officeart/2005/8/layout/hierarchy3"/>
    <dgm:cxn modelId="{CAA1426B-3B4F-445F-961F-92FDCF87326B}" type="presParOf" srcId="{0F2EAF5A-092F-4F8F-869D-109FC81CF927}" destId="{9390C965-5A38-4EB4-8E50-D28DB538F90E}" srcOrd="0" destOrd="0" presId="urn:microsoft.com/office/officeart/2005/8/layout/hierarchy3"/>
    <dgm:cxn modelId="{4DA53310-0514-43F2-B3AA-CC0B229CE894}" type="presParOf" srcId="{9390C965-5A38-4EB4-8E50-D28DB538F90E}" destId="{3F892C4B-0583-43DC-AC04-87D657FBBA8C}" srcOrd="0" destOrd="0" presId="urn:microsoft.com/office/officeart/2005/8/layout/hierarchy3"/>
    <dgm:cxn modelId="{A897CA66-285A-42D5-A622-22734D868DE6}" type="presParOf" srcId="{3F892C4B-0583-43DC-AC04-87D657FBBA8C}" destId="{1D75684C-0B38-47F4-95A4-75006B67711D}" srcOrd="0" destOrd="0" presId="urn:microsoft.com/office/officeart/2005/8/layout/hierarchy3"/>
    <dgm:cxn modelId="{A5829485-D397-4813-A15A-DBD6BDA4A165}" type="presParOf" srcId="{3F892C4B-0583-43DC-AC04-87D657FBBA8C}" destId="{60370D6E-3F6E-40A0-94CD-21F5142A5C45}" srcOrd="1" destOrd="0" presId="urn:microsoft.com/office/officeart/2005/8/layout/hierarchy3"/>
    <dgm:cxn modelId="{6BD85B1B-854B-4A35-9A5F-5B74D397FFFE}" type="presParOf" srcId="{9390C965-5A38-4EB4-8E50-D28DB538F90E}" destId="{97954363-CAE1-4A53-8EE8-A8C9A38653EA}" srcOrd="1" destOrd="0" presId="urn:microsoft.com/office/officeart/2005/8/layout/hierarchy3"/>
    <dgm:cxn modelId="{82894617-CF85-4CF1-95EA-AEE7C20F1421}" type="presParOf" srcId="{97954363-CAE1-4A53-8EE8-A8C9A38653EA}" destId="{045931DF-73D1-4CD5-BE76-376FF8B38CAD}" srcOrd="0" destOrd="0" presId="urn:microsoft.com/office/officeart/2005/8/layout/hierarchy3"/>
    <dgm:cxn modelId="{1EAF6A39-F44A-49CC-8FBD-7017AB7E24C9}" type="presParOf" srcId="{97954363-CAE1-4A53-8EE8-A8C9A38653EA}" destId="{567504D1-17D6-4F14-AA32-1748634560EB}" srcOrd="1" destOrd="0" presId="urn:microsoft.com/office/officeart/2005/8/layout/hierarchy3"/>
    <dgm:cxn modelId="{492EA265-8C68-4107-90E5-A02EBBB3CCCA}" type="presParOf" srcId="{97954363-CAE1-4A53-8EE8-A8C9A38653EA}" destId="{76056FE2-FBAC-471E-916F-6CB9AAA5A51A}" srcOrd="2" destOrd="0" presId="urn:microsoft.com/office/officeart/2005/8/layout/hierarchy3"/>
    <dgm:cxn modelId="{24B89FC2-2251-49DF-91FB-04250784A924}" type="presParOf" srcId="{97954363-CAE1-4A53-8EE8-A8C9A38653EA}" destId="{407975F3-9343-49DC-A706-8D5DD41F87AC}" srcOrd="3" destOrd="0" presId="urn:microsoft.com/office/officeart/2005/8/layout/hierarchy3"/>
    <dgm:cxn modelId="{3D7302DA-9514-4CA4-AEA1-4009CE5C443B}" type="presParOf" srcId="{0F2EAF5A-092F-4F8F-869D-109FC81CF927}" destId="{33775DDE-C0A5-4A16-A34F-BAD2D7E89DAC}" srcOrd="1" destOrd="0" presId="urn:microsoft.com/office/officeart/2005/8/layout/hierarchy3"/>
    <dgm:cxn modelId="{ECB25336-3C2D-4080-8EB6-7F5B2EAA4066}" type="presParOf" srcId="{33775DDE-C0A5-4A16-A34F-BAD2D7E89DAC}" destId="{E2380F11-6A91-46EA-940D-FF4D9808A4D0}" srcOrd="0" destOrd="0" presId="urn:microsoft.com/office/officeart/2005/8/layout/hierarchy3"/>
    <dgm:cxn modelId="{544AC1E1-789A-4432-8E42-35D89FDB75B3}" type="presParOf" srcId="{E2380F11-6A91-46EA-940D-FF4D9808A4D0}" destId="{BF9B989A-F8BE-4178-A93F-6DB847BD3D8A}" srcOrd="0" destOrd="0" presId="urn:microsoft.com/office/officeart/2005/8/layout/hierarchy3"/>
    <dgm:cxn modelId="{394A900F-4237-4C03-9522-C4B8E1888901}" type="presParOf" srcId="{E2380F11-6A91-46EA-940D-FF4D9808A4D0}" destId="{E7D42CB7-7523-4FA5-B5DD-8889136C803A}" srcOrd="1" destOrd="0" presId="urn:microsoft.com/office/officeart/2005/8/layout/hierarchy3"/>
    <dgm:cxn modelId="{CF6A9799-E6E2-4FE2-91E0-FC0EAEE41C30}" type="presParOf" srcId="{33775DDE-C0A5-4A16-A34F-BAD2D7E89DAC}" destId="{44248690-7445-41DA-88C5-7BB986F8D2D4}" srcOrd="1" destOrd="0" presId="urn:microsoft.com/office/officeart/2005/8/layout/hierarchy3"/>
    <dgm:cxn modelId="{364E987A-F9FF-4DDA-9A76-B55C354243C1}" type="presParOf" srcId="{44248690-7445-41DA-88C5-7BB986F8D2D4}" destId="{9979ED47-D109-41A6-BAD9-2D7F1CD8EECA}" srcOrd="0" destOrd="0" presId="urn:microsoft.com/office/officeart/2005/8/layout/hierarchy3"/>
    <dgm:cxn modelId="{A7439D9F-8F7E-4032-9CD2-5C47A3A3076D}" type="presParOf" srcId="{44248690-7445-41DA-88C5-7BB986F8D2D4}" destId="{D86DA24B-FBBE-45FC-88A7-69C3CF54CFB8}" srcOrd="1" destOrd="0" presId="urn:microsoft.com/office/officeart/2005/8/layout/hierarchy3"/>
    <dgm:cxn modelId="{462F43F3-2F3B-4DFD-940B-AFFE2C0046C1}" type="presParOf" srcId="{44248690-7445-41DA-88C5-7BB986F8D2D4}" destId="{9CD55AF9-829A-425F-91CB-EF293F248A1A}" srcOrd="2" destOrd="0" presId="urn:microsoft.com/office/officeart/2005/8/layout/hierarchy3"/>
    <dgm:cxn modelId="{C2B0A3CD-8CD3-45D5-91A3-CE77FA5BD000}" type="presParOf" srcId="{44248690-7445-41DA-88C5-7BB986F8D2D4}" destId="{8A2D5A65-3219-47FD-86D3-2A24F51FEF4A}" srcOrd="3" destOrd="0" presId="urn:microsoft.com/office/officeart/2005/8/layout/hierarchy3"/>
    <dgm:cxn modelId="{33271900-08D6-4586-A858-1AEF2A8E5426}" type="presParOf" srcId="{44248690-7445-41DA-88C5-7BB986F8D2D4}" destId="{FAD09BD5-A242-4723-8CC9-818A7321873C}" srcOrd="4" destOrd="0" presId="urn:microsoft.com/office/officeart/2005/8/layout/hierarchy3"/>
    <dgm:cxn modelId="{7AED2F3C-7267-4F7B-BB00-4833CC37DCEB}" type="presParOf" srcId="{44248690-7445-41DA-88C5-7BB986F8D2D4}" destId="{E055BFD0-9EA7-44A6-82A1-A77545D1558F}" srcOrd="5" destOrd="0" presId="urn:microsoft.com/office/officeart/2005/8/layout/hierarchy3"/>
    <dgm:cxn modelId="{26C820A4-475A-41C3-91AD-020F470B1383}" type="presParOf" srcId="{44248690-7445-41DA-88C5-7BB986F8D2D4}" destId="{2D6DF0AA-7B56-4C2B-AA81-620D002E504D}" srcOrd="6" destOrd="0" presId="urn:microsoft.com/office/officeart/2005/8/layout/hierarchy3"/>
    <dgm:cxn modelId="{BC2A4732-D429-4EF8-8BD2-9BBC92AE79E1}" type="presParOf" srcId="{44248690-7445-41DA-88C5-7BB986F8D2D4}" destId="{FC72EDE9-2F04-4AFD-A9F5-66DA9419BBC9}" srcOrd="7" destOrd="0" presId="urn:microsoft.com/office/officeart/2005/8/layout/hierarchy3"/>
    <dgm:cxn modelId="{EBF079EE-F2A1-41A1-BDE9-30B5DE5CC229}" type="presParOf" srcId="{0F2EAF5A-092F-4F8F-869D-109FC81CF927}" destId="{69573808-9ABD-435C-8B1B-92880EF09948}" srcOrd="2" destOrd="0" presId="urn:microsoft.com/office/officeart/2005/8/layout/hierarchy3"/>
    <dgm:cxn modelId="{CFBBE440-A696-4E72-9744-1941B1AA534A}" type="presParOf" srcId="{69573808-9ABD-435C-8B1B-92880EF09948}" destId="{9A797C0A-380F-4849-B2FF-F763BE448518}" srcOrd="0" destOrd="0" presId="urn:microsoft.com/office/officeart/2005/8/layout/hierarchy3"/>
    <dgm:cxn modelId="{4F87E6B1-14DD-450E-83A7-232BEBF6DA4E}" type="presParOf" srcId="{9A797C0A-380F-4849-B2FF-F763BE448518}" destId="{5DE7D55F-340C-4832-8F94-051CF7FEEBB8}" srcOrd="0" destOrd="0" presId="urn:microsoft.com/office/officeart/2005/8/layout/hierarchy3"/>
    <dgm:cxn modelId="{5949DE44-113D-4B13-9335-DA92553FAF9D}" type="presParOf" srcId="{9A797C0A-380F-4849-B2FF-F763BE448518}" destId="{988626C4-EF12-44B7-8521-CA5EE6B158F2}" srcOrd="1" destOrd="0" presId="urn:microsoft.com/office/officeart/2005/8/layout/hierarchy3"/>
    <dgm:cxn modelId="{10AEA626-C874-4991-AF8A-994896252642}" type="presParOf" srcId="{69573808-9ABD-435C-8B1B-92880EF09948}" destId="{9FF6CCA2-2CAD-4D40-B9CB-444B1DBC6C7E}" srcOrd="1" destOrd="0" presId="urn:microsoft.com/office/officeart/2005/8/layout/hierarchy3"/>
    <dgm:cxn modelId="{B46DCDDF-FA3F-4809-9252-E84530D65531}" type="presParOf" srcId="{9FF6CCA2-2CAD-4D40-B9CB-444B1DBC6C7E}" destId="{9113ED9F-0EAC-4539-812F-0205D85C09EF}" srcOrd="0" destOrd="0" presId="urn:microsoft.com/office/officeart/2005/8/layout/hierarchy3"/>
    <dgm:cxn modelId="{0FD8A968-2C21-41AA-B88D-4B7669652C0B}" type="presParOf" srcId="{9FF6CCA2-2CAD-4D40-B9CB-444B1DBC6C7E}" destId="{E7A86D2E-B1C8-4273-B26F-E22F943BA9F0}" srcOrd="1" destOrd="0" presId="urn:microsoft.com/office/officeart/2005/8/layout/hierarchy3"/>
    <dgm:cxn modelId="{DBA8B3B2-284F-4300-BC18-0A31CB506FAA}" type="presParOf" srcId="{9FF6CCA2-2CAD-4D40-B9CB-444B1DBC6C7E}" destId="{7614E850-192C-40C2-BE18-F9C210E1F8D1}" srcOrd="2" destOrd="0" presId="urn:microsoft.com/office/officeart/2005/8/layout/hierarchy3"/>
    <dgm:cxn modelId="{60ADC794-0A29-419F-9BB6-031E404E2204}" type="presParOf" srcId="{9FF6CCA2-2CAD-4D40-B9CB-444B1DBC6C7E}" destId="{9E286BC7-5490-4C79-805E-89BDE88AAC6F}" srcOrd="3" destOrd="0" presId="urn:microsoft.com/office/officeart/2005/8/layout/hierarchy3"/>
    <dgm:cxn modelId="{30B91F13-487F-48E2-843B-6DAA72442FBA}" type="presParOf" srcId="{9FF6CCA2-2CAD-4D40-B9CB-444B1DBC6C7E}" destId="{9C5E4400-3357-4DEE-9FB4-51A17B986527}" srcOrd="4" destOrd="0" presId="urn:microsoft.com/office/officeart/2005/8/layout/hierarchy3"/>
    <dgm:cxn modelId="{D664E47D-3486-4643-AFF1-C62B14219A8D}" type="presParOf" srcId="{9FF6CCA2-2CAD-4D40-B9CB-444B1DBC6C7E}" destId="{381C76FD-BEE7-4D7A-830C-49C0D7684CD5}" srcOrd="5" destOrd="0" presId="urn:microsoft.com/office/officeart/2005/8/layout/hierarchy3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DE8BFEE1-9C1F-4CC9-BAC5-0C46EF104AE8}" type="doc">
      <dgm:prSet loTypeId="urn:microsoft.com/office/officeart/2005/8/layout/vList2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l-GR"/>
        </a:p>
      </dgm:t>
    </dgm:pt>
    <dgm:pt modelId="{70B65BB9-5DF8-403E-AD99-66DF0F525EF5}">
      <dgm:prSet phldrT="[Κείμενο]" custT="1"/>
      <dgm:spPr/>
      <dgm:t>
        <a:bodyPr/>
        <a:lstStyle/>
        <a:p>
          <a:pPr algn="ctr"/>
          <a:r>
            <a:rPr lang="el-GR" sz="3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Μοντέλο της ΑΤ</a:t>
          </a:r>
          <a:endParaRPr lang="el-GR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4D2B0CD-D369-4358-A1E8-6AA9B39F1A24}" type="parTrans" cxnId="{D6FD919D-8AC2-45B3-886A-5C4D0C698BDA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76FED29-9AAD-4EB0-9877-D6D5756C16BE}" type="sibTrans" cxnId="{D6FD919D-8AC2-45B3-886A-5C4D0C698BDA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AC450C7-640A-4C12-A8AD-3A74A26BD2C4}">
      <dgm:prSet phldrT="[Κείμενο]" custT="1"/>
      <dgm:spPr>
        <a:noFill/>
        <a:ln w="12700">
          <a:noFill/>
        </a:ln>
      </dgm:spPr>
      <dgm:t>
        <a:bodyPr/>
        <a:lstStyle/>
        <a:p>
          <a:pPr marL="173038" indent="-173038">
            <a:lnSpc>
              <a:spcPct val="150000"/>
            </a:lnSpc>
          </a:pPr>
          <a:r>
            <a:rPr lang="el-GR" sz="2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Θετική στάση (85%)</a:t>
          </a:r>
          <a:endParaRPr lang="el-GR" sz="25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639572C-82E2-472B-AC3B-B313EA3B2BF3}" type="parTrans" cxnId="{DD66D63C-3109-4E7B-8406-103E84C15955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DA4C671-6987-46B1-8A33-05D0ACB3ED9F}" type="sibTrans" cxnId="{DD66D63C-3109-4E7B-8406-103E84C15955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3E33520-8C2E-4A58-A7B9-6262F71C4FAF}">
      <dgm:prSet phldrT="[Κείμενο]" custT="1"/>
      <dgm:spPr>
        <a:noFill/>
        <a:ln w="12700">
          <a:noFill/>
        </a:ln>
      </dgm:spPr>
      <dgm:t>
        <a:bodyPr/>
        <a:lstStyle/>
        <a:p>
          <a:pPr marL="173038" indent="-173038">
            <a:lnSpc>
              <a:spcPct val="150000"/>
            </a:lnSpc>
          </a:pPr>
          <a:r>
            <a:rPr lang="el-GR" sz="2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Η ΑΤ βοηθά στη μαθησιακή διαδικασία (66,7%) </a:t>
          </a:r>
          <a:endParaRPr lang="el-GR" sz="25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59B5243-E779-43F6-BB8E-42C6B7CD6D18}" type="parTrans" cxnId="{3DB07CCC-7383-4E8B-90B7-5B73EB2546EF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04E8FAF-6C54-4AAC-9A07-F9BAB038B843}" type="sibTrans" cxnId="{3DB07CCC-7383-4E8B-90B7-5B73EB2546EF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9D7A7DB-A2B0-49A3-A6BA-90C268C02674}">
      <dgm:prSet phldrT="[Κείμενο]" custT="1"/>
      <dgm:spPr>
        <a:noFill/>
        <a:ln w="12700">
          <a:noFill/>
        </a:ln>
      </dgm:spPr>
      <dgm:t>
        <a:bodyPr/>
        <a:lstStyle/>
        <a:p>
          <a:pPr marL="173038" indent="-173038">
            <a:lnSpc>
              <a:spcPct val="150000"/>
            </a:lnSpc>
          </a:pPr>
          <a:r>
            <a:rPr lang="el-GR" sz="25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Επιθυμία εφαρμογής της ΑΤ και σε άλλα μαθήματα (83,3%)</a:t>
          </a:r>
          <a:endParaRPr lang="el-GR" sz="25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3D833F4-C164-4339-A666-843462BA505B}" type="parTrans" cxnId="{4360032A-0128-43A1-9906-6484E40DAD24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D065668-EA9D-43C5-B6FE-8433D7A11C06}" type="sibTrans" cxnId="{4360032A-0128-43A1-9906-6484E40DAD24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ACDD02D-2803-4983-9947-A6CA40895F76}" type="pres">
      <dgm:prSet presAssocID="{DE8BFEE1-9C1F-4CC9-BAC5-0C46EF104AE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E7524A0A-A03A-4E98-AAC2-2DEE02C8594E}" type="pres">
      <dgm:prSet presAssocID="{70B65BB9-5DF8-403E-AD99-66DF0F525EF5}" presName="parentText" presStyleLbl="node1" presStyleIdx="0" presStyleCnt="1" custScaleY="85988" custLinFactNeighborX="-122" custLinFactNeighborY="-328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4479993-B597-4483-BBC3-D92DA9F19729}" type="pres">
      <dgm:prSet presAssocID="{70B65BB9-5DF8-403E-AD99-66DF0F525EF5}" presName="childText" presStyleLbl="revTx" presStyleIdx="0" presStyleCnt="1" custScaleY="9731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3DB07CCC-7383-4E8B-90B7-5B73EB2546EF}" srcId="{70B65BB9-5DF8-403E-AD99-66DF0F525EF5}" destId="{A3E33520-8C2E-4A58-A7B9-6262F71C4FAF}" srcOrd="1" destOrd="0" parTransId="{E59B5243-E779-43F6-BB8E-42C6B7CD6D18}" sibTransId="{604E8FAF-6C54-4AAC-9A07-F9BAB038B843}"/>
    <dgm:cxn modelId="{F3875ED3-E9F9-47A4-B5CF-E3FE573D7FA8}" type="presOf" srcId="{70B65BB9-5DF8-403E-AD99-66DF0F525EF5}" destId="{E7524A0A-A03A-4E98-AAC2-2DEE02C8594E}" srcOrd="0" destOrd="0" presId="urn:microsoft.com/office/officeart/2005/8/layout/vList2"/>
    <dgm:cxn modelId="{D6FD919D-8AC2-45B3-886A-5C4D0C698BDA}" srcId="{DE8BFEE1-9C1F-4CC9-BAC5-0C46EF104AE8}" destId="{70B65BB9-5DF8-403E-AD99-66DF0F525EF5}" srcOrd="0" destOrd="0" parTransId="{F4D2B0CD-D369-4358-A1E8-6AA9B39F1A24}" sibTransId="{C76FED29-9AAD-4EB0-9877-D6D5756C16BE}"/>
    <dgm:cxn modelId="{EFFC2F82-2614-474B-9466-4C4278085BC6}" type="presOf" srcId="{FAC450C7-640A-4C12-A8AD-3A74A26BD2C4}" destId="{F4479993-B597-4483-BBC3-D92DA9F19729}" srcOrd="0" destOrd="0" presId="urn:microsoft.com/office/officeart/2005/8/layout/vList2"/>
    <dgm:cxn modelId="{70C9F857-AEE4-4594-ADCC-9C411340DAC5}" type="presOf" srcId="{A3E33520-8C2E-4A58-A7B9-6262F71C4FAF}" destId="{F4479993-B597-4483-BBC3-D92DA9F19729}" srcOrd="0" destOrd="1" presId="urn:microsoft.com/office/officeart/2005/8/layout/vList2"/>
    <dgm:cxn modelId="{DD66D63C-3109-4E7B-8406-103E84C15955}" srcId="{70B65BB9-5DF8-403E-AD99-66DF0F525EF5}" destId="{FAC450C7-640A-4C12-A8AD-3A74A26BD2C4}" srcOrd="0" destOrd="0" parTransId="{7639572C-82E2-472B-AC3B-B313EA3B2BF3}" sibTransId="{DDA4C671-6987-46B1-8A33-05D0ACB3ED9F}"/>
    <dgm:cxn modelId="{4360032A-0128-43A1-9906-6484E40DAD24}" srcId="{70B65BB9-5DF8-403E-AD99-66DF0F525EF5}" destId="{69D7A7DB-A2B0-49A3-A6BA-90C268C02674}" srcOrd="2" destOrd="0" parTransId="{93D833F4-C164-4339-A666-843462BA505B}" sibTransId="{0D065668-EA9D-43C5-B6FE-8433D7A11C06}"/>
    <dgm:cxn modelId="{A62716CE-8176-4D76-ADAD-F53D3522A0A0}" type="presOf" srcId="{DE8BFEE1-9C1F-4CC9-BAC5-0C46EF104AE8}" destId="{6ACDD02D-2803-4983-9947-A6CA40895F76}" srcOrd="0" destOrd="0" presId="urn:microsoft.com/office/officeart/2005/8/layout/vList2"/>
    <dgm:cxn modelId="{7225D9BD-8F38-429E-94BC-D32A77F90602}" type="presOf" srcId="{69D7A7DB-A2B0-49A3-A6BA-90C268C02674}" destId="{F4479993-B597-4483-BBC3-D92DA9F19729}" srcOrd="0" destOrd="2" presId="urn:microsoft.com/office/officeart/2005/8/layout/vList2"/>
    <dgm:cxn modelId="{26E79B3F-1004-4F00-AC15-44B6FBD57461}" type="presParOf" srcId="{6ACDD02D-2803-4983-9947-A6CA40895F76}" destId="{E7524A0A-A03A-4E98-AAC2-2DEE02C8594E}" srcOrd="0" destOrd="0" presId="urn:microsoft.com/office/officeart/2005/8/layout/vList2"/>
    <dgm:cxn modelId="{85E33D60-632A-43AC-B4DF-0F70ED0AB18D}" type="presParOf" srcId="{6ACDD02D-2803-4983-9947-A6CA40895F76}" destId="{F4479993-B597-4483-BBC3-D92DA9F19729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DE8BFEE1-9C1F-4CC9-BAC5-0C46EF104AE8}" type="doc">
      <dgm:prSet loTypeId="urn:microsoft.com/office/officeart/2005/8/layout/vList2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l-GR"/>
        </a:p>
      </dgm:t>
    </dgm:pt>
    <dgm:pt modelId="{70B65BB9-5DF8-403E-AD99-66DF0F525EF5}">
      <dgm:prSet phldrT="[Κείμενο]" custT="1"/>
      <dgm:spPr/>
      <dgm:t>
        <a:bodyPr/>
        <a:lstStyle/>
        <a:p>
          <a:pPr algn="ctr"/>
          <a:r>
            <a:rPr lang="el-GR" sz="3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Στάδιο προετοιμασίας                                     (πριν την παρέμβαση στην τάξη)</a:t>
          </a:r>
          <a:endParaRPr lang="el-GR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4D2B0CD-D369-4358-A1E8-6AA9B39F1A24}" type="parTrans" cxnId="{D6FD919D-8AC2-45B3-886A-5C4D0C698BDA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76FED29-9AAD-4EB0-9877-D6D5756C16BE}" type="sibTrans" cxnId="{D6FD919D-8AC2-45B3-886A-5C4D0C698BDA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AC450C7-640A-4C12-A8AD-3A74A26BD2C4}">
      <dgm:prSet phldrT="[Κείμενο]" custT="1"/>
      <dgm:spPr>
        <a:noFill/>
        <a:ln w="12700">
          <a:noFill/>
        </a:ln>
      </dgm:spPr>
      <dgm:t>
        <a:bodyPr/>
        <a:lstStyle/>
        <a:p>
          <a:pPr>
            <a:lnSpc>
              <a:spcPct val="100000"/>
            </a:lnSpc>
            <a:spcAft>
              <a:spcPts val="1200"/>
            </a:spcAft>
          </a:pPr>
          <a:r>
            <a:rPr lang="el-GR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Ικανοποίηση από το ψηφιακό υλικό (83,3%)</a:t>
          </a:r>
          <a:endParaRPr lang="el-GR" sz="2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639572C-82E2-472B-AC3B-B313EA3B2BF3}" type="parTrans" cxnId="{DD66D63C-3109-4E7B-8406-103E84C15955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DA4C671-6987-46B1-8A33-05D0ACB3ED9F}" type="sibTrans" cxnId="{DD66D63C-3109-4E7B-8406-103E84C15955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47DBF1D-8CC2-4681-A6EA-9756D80F25D5}">
      <dgm:prSet phldrT="[Κείμενο]" custT="1"/>
      <dgm:spPr>
        <a:noFill/>
        <a:ln w="12700">
          <a:noFill/>
        </a:ln>
      </dgm:spPr>
      <dgm:t>
        <a:bodyPr/>
        <a:lstStyle/>
        <a:p>
          <a:pPr>
            <a:lnSpc>
              <a:spcPct val="100000"/>
            </a:lnSpc>
            <a:spcAft>
              <a:spcPts val="1200"/>
            </a:spcAft>
          </a:pPr>
          <a:r>
            <a:rPr lang="el-GR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Το ψηφιακό υλικό κέντρισε το ενδιαφέρον (78,6%)</a:t>
          </a:r>
          <a:endParaRPr lang="el-GR" sz="2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26C5BC2-17A6-4880-852B-41B40AA9BDA4}" type="parTrans" cxnId="{83DBF0F5-C5B8-4B76-ABCD-AB2697DDC172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D5FC965-A17D-45BB-AC59-540A78CC8098}" type="sibTrans" cxnId="{83DBF0F5-C5B8-4B76-ABCD-AB2697DDC172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F0C1B0D-EDE1-4573-AEB8-0FD6B751FAE6}">
      <dgm:prSet phldrT="[Κείμενο]" custT="1"/>
      <dgm:spPr>
        <a:noFill/>
        <a:ln w="12700">
          <a:noFill/>
        </a:ln>
      </dgm:spPr>
      <dgm:t>
        <a:bodyPr/>
        <a:lstStyle/>
        <a:p>
          <a:pPr>
            <a:lnSpc>
              <a:spcPct val="100000"/>
            </a:lnSpc>
            <a:spcAft>
              <a:spcPts val="1200"/>
            </a:spcAft>
          </a:pPr>
          <a:r>
            <a:rPr lang="el-GR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Το ψηφιακό υλικό βοήθησε στην κατανόηση του μαθήματος (83,3%)</a:t>
          </a:r>
          <a:endParaRPr lang="el-GR" sz="2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0926EBD-1F2C-44B6-8B1D-AAB9688B5727}" type="parTrans" cxnId="{B510AEA2-58CF-4389-986A-113DEE063840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764B1C1-E275-4439-9A7D-A663B21441EC}" type="sibTrans" cxnId="{B510AEA2-58CF-4389-986A-113DEE063840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67137CF-4231-43B2-9D4A-4051A2DA3629}">
      <dgm:prSet phldrT="[Κείμενο]" custT="1"/>
      <dgm:spPr>
        <a:noFill/>
        <a:ln w="12700">
          <a:noFill/>
        </a:ln>
      </dgm:spPr>
      <dgm:t>
        <a:bodyPr/>
        <a:lstStyle/>
        <a:p>
          <a:pPr>
            <a:lnSpc>
              <a:spcPct val="100000"/>
            </a:lnSpc>
            <a:spcAft>
              <a:spcPts val="1200"/>
            </a:spcAft>
          </a:pPr>
          <a:r>
            <a:rPr lang="el-GR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Προτίμηση στη διδασκαλία μέσω ψηφιακού υλικού (78,6%)</a:t>
          </a:r>
          <a:endParaRPr lang="el-GR" sz="2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C75D270-56C9-4A22-96E4-A86172716EAC}" type="parTrans" cxnId="{62D9EB90-AB66-493F-8529-BAECDCB80675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529047A-10E4-4DAB-8319-6972F5AA23C2}" type="sibTrans" cxnId="{62D9EB90-AB66-493F-8529-BAECDCB80675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ACDD02D-2803-4983-9947-A6CA40895F76}" type="pres">
      <dgm:prSet presAssocID="{DE8BFEE1-9C1F-4CC9-BAC5-0C46EF104AE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E7524A0A-A03A-4E98-AAC2-2DEE02C8594E}" type="pres">
      <dgm:prSet presAssocID="{70B65BB9-5DF8-403E-AD99-66DF0F525EF5}" presName="parentText" presStyleLbl="node1" presStyleIdx="0" presStyleCnt="1" custScaleY="90789" custLinFactNeighborX="0" custLinFactNeighborY="-18592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4479993-B597-4483-BBC3-D92DA9F19729}" type="pres">
      <dgm:prSet presAssocID="{70B65BB9-5DF8-403E-AD99-66DF0F525EF5}" presName="childText" presStyleLbl="revTx" presStyleIdx="0" presStyleCnt="1" custScaleY="113476" custLinFactNeighborX="704" custLinFactNeighborY="-842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E6B8F533-6CB5-47BA-9E0A-EE911E54ECA4}" type="presOf" srcId="{4F0C1B0D-EDE1-4573-AEB8-0FD6B751FAE6}" destId="{F4479993-B597-4483-BBC3-D92DA9F19729}" srcOrd="0" destOrd="2" presId="urn:microsoft.com/office/officeart/2005/8/layout/vList2"/>
    <dgm:cxn modelId="{62D9EB90-AB66-493F-8529-BAECDCB80675}" srcId="{70B65BB9-5DF8-403E-AD99-66DF0F525EF5}" destId="{D67137CF-4231-43B2-9D4A-4051A2DA3629}" srcOrd="3" destOrd="0" parTransId="{6C75D270-56C9-4A22-96E4-A86172716EAC}" sibTransId="{D529047A-10E4-4DAB-8319-6972F5AA23C2}"/>
    <dgm:cxn modelId="{B510AEA2-58CF-4389-986A-113DEE063840}" srcId="{70B65BB9-5DF8-403E-AD99-66DF0F525EF5}" destId="{4F0C1B0D-EDE1-4573-AEB8-0FD6B751FAE6}" srcOrd="2" destOrd="0" parTransId="{A0926EBD-1F2C-44B6-8B1D-AAB9688B5727}" sibTransId="{A764B1C1-E275-4439-9A7D-A663B21441EC}"/>
    <dgm:cxn modelId="{A62716CE-8176-4D76-ADAD-F53D3522A0A0}" type="presOf" srcId="{DE8BFEE1-9C1F-4CC9-BAC5-0C46EF104AE8}" destId="{6ACDD02D-2803-4983-9947-A6CA40895F76}" srcOrd="0" destOrd="0" presId="urn:microsoft.com/office/officeart/2005/8/layout/vList2"/>
    <dgm:cxn modelId="{83DBF0F5-C5B8-4B76-ABCD-AB2697DDC172}" srcId="{70B65BB9-5DF8-403E-AD99-66DF0F525EF5}" destId="{B47DBF1D-8CC2-4681-A6EA-9756D80F25D5}" srcOrd="1" destOrd="0" parTransId="{826C5BC2-17A6-4880-852B-41B40AA9BDA4}" sibTransId="{6D5FC965-A17D-45BB-AC59-540A78CC8098}"/>
    <dgm:cxn modelId="{D6FD919D-8AC2-45B3-886A-5C4D0C698BDA}" srcId="{DE8BFEE1-9C1F-4CC9-BAC5-0C46EF104AE8}" destId="{70B65BB9-5DF8-403E-AD99-66DF0F525EF5}" srcOrd="0" destOrd="0" parTransId="{F4D2B0CD-D369-4358-A1E8-6AA9B39F1A24}" sibTransId="{C76FED29-9AAD-4EB0-9877-D6D5756C16BE}"/>
    <dgm:cxn modelId="{EE478AD2-D269-4224-A381-D531239D2F56}" type="presOf" srcId="{B47DBF1D-8CC2-4681-A6EA-9756D80F25D5}" destId="{F4479993-B597-4483-BBC3-D92DA9F19729}" srcOrd="0" destOrd="1" presId="urn:microsoft.com/office/officeart/2005/8/layout/vList2"/>
    <dgm:cxn modelId="{EFFC2F82-2614-474B-9466-4C4278085BC6}" type="presOf" srcId="{FAC450C7-640A-4C12-A8AD-3A74A26BD2C4}" destId="{F4479993-B597-4483-BBC3-D92DA9F19729}" srcOrd="0" destOrd="0" presId="urn:microsoft.com/office/officeart/2005/8/layout/vList2"/>
    <dgm:cxn modelId="{DD66D63C-3109-4E7B-8406-103E84C15955}" srcId="{70B65BB9-5DF8-403E-AD99-66DF0F525EF5}" destId="{FAC450C7-640A-4C12-A8AD-3A74A26BD2C4}" srcOrd="0" destOrd="0" parTransId="{7639572C-82E2-472B-AC3B-B313EA3B2BF3}" sibTransId="{DDA4C671-6987-46B1-8A33-05D0ACB3ED9F}"/>
    <dgm:cxn modelId="{F3875ED3-E9F9-47A4-B5CF-E3FE573D7FA8}" type="presOf" srcId="{70B65BB9-5DF8-403E-AD99-66DF0F525EF5}" destId="{E7524A0A-A03A-4E98-AAC2-2DEE02C8594E}" srcOrd="0" destOrd="0" presId="urn:microsoft.com/office/officeart/2005/8/layout/vList2"/>
    <dgm:cxn modelId="{CF989F4A-8CE7-4645-BF18-14F584A5D447}" type="presOf" srcId="{D67137CF-4231-43B2-9D4A-4051A2DA3629}" destId="{F4479993-B597-4483-BBC3-D92DA9F19729}" srcOrd="0" destOrd="3" presId="urn:microsoft.com/office/officeart/2005/8/layout/vList2"/>
    <dgm:cxn modelId="{26E79B3F-1004-4F00-AC15-44B6FBD57461}" type="presParOf" srcId="{6ACDD02D-2803-4983-9947-A6CA40895F76}" destId="{E7524A0A-A03A-4E98-AAC2-2DEE02C8594E}" srcOrd="0" destOrd="0" presId="urn:microsoft.com/office/officeart/2005/8/layout/vList2"/>
    <dgm:cxn modelId="{85E33D60-632A-43AC-B4DF-0F70ED0AB18D}" type="presParOf" srcId="{6ACDD02D-2803-4983-9947-A6CA40895F76}" destId="{F4479993-B597-4483-BBC3-D92DA9F19729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6.xml><?xml version="1.0" encoding="utf-8"?>
<dgm:dataModel xmlns:dgm="http://schemas.openxmlformats.org/drawingml/2006/diagram" xmlns:a="http://schemas.openxmlformats.org/drawingml/2006/main">
  <dgm:ptLst>
    <dgm:pt modelId="{DE8BFEE1-9C1F-4CC9-BAC5-0C46EF104AE8}" type="doc">
      <dgm:prSet loTypeId="urn:microsoft.com/office/officeart/2005/8/layout/vList2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l-GR"/>
        </a:p>
      </dgm:t>
    </dgm:pt>
    <dgm:pt modelId="{70B65BB9-5DF8-403E-AD99-66DF0F525EF5}">
      <dgm:prSet phldrT="[Κείμενο]" custT="1"/>
      <dgm:spPr/>
      <dgm:t>
        <a:bodyPr/>
        <a:lstStyle/>
        <a:p>
          <a:pPr algn="ctr">
            <a:spcAft>
              <a:spcPts val="1200"/>
            </a:spcAft>
          </a:pPr>
          <a:r>
            <a:rPr lang="el-GR" sz="3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Παρέμβαση στην τάξη</a:t>
          </a:r>
          <a:endParaRPr lang="el-GR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4D2B0CD-D369-4358-A1E8-6AA9B39F1A24}" type="parTrans" cxnId="{D6FD919D-8AC2-45B3-886A-5C4D0C698BDA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76FED29-9AAD-4EB0-9877-D6D5756C16BE}" type="sibTrans" cxnId="{D6FD919D-8AC2-45B3-886A-5C4D0C698BDA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AC450C7-640A-4C12-A8AD-3A74A26BD2C4}">
      <dgm:prSet phldrT="[Κείμενο]" custT="1"/>
      <dgm:spPr>
        <a:noFill/>
        <a:ln w="12700">
          <a:noFill/>
        </a:ln>
      </dgm:spPr>
      <dgm:t>
        <a:bodyPr/>
        <a:lstStyle/>
        <a:p>
          <a:pPr marL="233363" indent="-233363">
            <a:lnSpc>
              <a:spcPct val="100000"/>
            </a:lnSpc>
            <a:spcAft>
              <a:spcPts val="1200"/>
            </a:spcAft>
          </a:pPr>
          <a:r>
            <a:rPr lang="el-GR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Οι δραστηριότητες βοήθησαν στην κατανόηση του μαθήματος (79,5%)</a:t>
          </a:r>
          <a:endParaRPr lang="el-GR" sz="2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639572C-82E2-472B-AC3B-B313EA3B2BF3}" type="parTrans" cxnId="{DD66D63C-3109-4E7B-8406-103E84C15955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DA4C671-6987-46B1-8A33-05D0ACB3ED9F}" type="sibTrans" cxnId="{DD66D63C-3109-4E7B-8406-103E84C15955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A4960F7-289C-4D01-8801-F3CF81BE5608}">
      <dgm:prSet phldrT="[Κείμενο]" custT="1"/>
      <dgm:spPr>
        <a:noFill/>
        <a:ln w="12700">
          <a:noFill/>
        </a:ln>
      </dgm:spPr>
      <dgm:t>
        <a:bodyPr/>
        <a:lstStyle/>
        <a:p>
          <a:pPr marL="233363" indent="-233363">
            <a:lnSpc>
              <a:spcPct val="100000"/>
            </a:lnSpc>
            <a:spcAft>
              <a:spcPts val="1200"/>
            </a:spcAft>
          </a:pPr>
          <a:r>
            <a:rPr lang="el-GR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Η συνεργασία με τους συμμαθητές βοήθησε πολύ στην εκπόνηση δραστηριοτήτων (66,7%)</a:t>
          </a:r>
          <a:endParaRPr lang="el-GR" sz="2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E26D49A-A93A-41C2-BBF4-FA7B7E978EAD}" type="parTrans" cxnId="{8414082F-5212-44DE-9147-40069344CF2F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F03B601-2086-4E8E-9CF5-DE715B5E85FC}" type="sibTrans" cxnId="{8414082F-5212-44DE-9147-40069344CF2F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AE335F0-D37A-457B-9AC8-B59F76DBDD03}">
      <dgm:prSet phldrT="[Κείμενο]" custT="1"/>
      <dgm:spPr>
        <a:noFill/>
        <a:ln w="12700">
          <a:noFill/>
        </a:ln>
      </dgm:spPr>
      <dgm:t>
        <a:bodyPr/>
        <a:lstStyle/>
        <a:p>
          <a:pPr marL="233363" indent="-233363">
            <a:lnSpc>
              <a:spcPct val="100000"/>
            </a:lnSpc>
            <a:spcAft>
              <a:spcPts val="1200"/>
            </a:spcAft>
          </a:pPr>
          <a:r>
            <a:rPr lang="el-GR" sz="26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Ο δάσκαλος βοήθησε στην επίλυση αποριών (46,2%)</a:t>
          </a:r>
          <a:endParaRPr lang="el-GR" sz="26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A3739FC-A430-4AC4-89DB-5B55FF353A52}" type="parTrans" cxnId="{0630DA5C-C659-4D44-AB3F-36F3DB906709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33A5CFB-B2B1-4C16-BBBC-737D67D9CDA5}" type="sibTrans" cxnId="{0630DA5C-C659-4D44-AB3F-36F3DB906709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ACDD02D-2803-4983-9947-A6CA40895F76}" type="pres">
      <dgm:prSet presAssocID="{DE8BFEE1-9C1F-4CC9-BAC5-0C46EF104AE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E7524A0A-A03A-4E98-AAC2-2DEE02C8594E}" type="pres">
      <dgm:prSet presAssocID="{70B65BB9-5DF8-403E-AD99-66DF0F525EF5}" presName="parentText" presStyleLbl="node1" presStyleIdx="0" presStyleCnt="1" custScaleY="71170" custLinFactNeighborY="-11216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4479993-B597-4483-BBC3-D92DA9F19729}" type="pres">
      <dgm:prSet presAssocID="{70B65BB9-5DF8-403E-AD99-66DF0F525EF5}" presName="childText" presStyleLbl="revTx" presStyleIdx="0" presStyleCnt="1" custScaleY="116237" custLinFactNeighborY="-9109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B425F8C4-4209-4B16-9DC9-063B55B81810}" type="presOf" srcId="{4A4960F7-289C-4D01-8801-F3CF81BE5608}" destId="{F4479993-B597-4483-BBC3-D92DA9F19729}" srcOrd="0" destOrd="1" presId="urn:microsoft.com/office/officeart/2005/8/layout/vList2"/>
    <dgm:cxn modelId="{F3875ED3-E9F9-47A4-B5CF-E3FE573D7FA8}" type="presOf" srcId="{70B65BB9-5DF8-403E-AD99-66DF0F525EF5}" destId="{E7524A0A-A03A-4E98-AAC2-2DEE02C8594E}" srcOrd="0" destOrd="0" presId="urn:microsoft.com/office/officeart/2005/8/layout/vList2"/>
    <dgm:cxn modelId="{D6FD919D-8AC2-45B3-886A-5C4D0C698BDA}" srcId="{DE8BFEE1-9C1F-4CC9-BAC5-0C46EF104AE8}" destId="{70B65BB9-5DF8-403E-AD99-66DF0F525EF5}" srcOrd="0" destOrd="0" parTransId="{F4D2B0CD-D369-4358-A1E8-6AA9B39F1A24}" sibTransId="{C76FED29-9AAD-4EB0-9877-D6D5756C16BE}"/>
    <dgm:cxn modelId="{AD030CA7-6EFE-4A6A-A361-015965934F41}" type="presOf" srcId="{DAE335F0-D37A-457B-9AC8-B59F76DBDD03}" destId="{F4479993-B597-4483-BBC3-D92DA9F19729}" srcOrd="0" destOrd="2" presId="urn:microsoft.com/office/officeart/2005/8/layout/vList2"/>
    <dgm:cxn modelId="{0630DA5C-C659-4D44-AB3F-36F3DB906709}" srcId="{70B65BB9-5DF8-403E-AD99-66DF0F525EF5}" destId="{DAE335F0-D37A-457B-9AC8-B59F76DBDD03}" srcOrd="2" destOrd="0" parTransId="{AA3739FC-A430-4AC4-89DB-5B55FF353A52}" sibTransId="{933A5CFB-B2B1-4C16-BBBC-737D67D9CDA5}"/>
    <dgm:cxn modelId="{EFFC2F82-2614-474B-9466-4C4278085BC6}" type="presOf" srcId="{FAC450C7-640A-4C12-A8AD-3A74A26BD2C4}" destId="{F4479993-B597-4483-BBC3-D92DA9F19729}" srcOrd="0" destOrd="0" presId="urn:microsoft.com/office/officeart/2005/8/layout/vList2"/>
    <dgm:cxn modelId="{DD66D63C-3109-4E7B-8406-103E84C15955}" srcId="{70B65BB9-5DF8-403E-AD99-66DF0F525EF5}" destId="{FAC450C7-640A-4C12-A8AD-3A74A26BD2C4}" srcOrd="0" destOrd="0" parTransId="{7639572C-82E2-472B-AC3B-B313EA3B2BF3}" sibTransId="{DDA4C671-6987-46B1-8A33-05D0ACB3ED9F}"/>
    <dgm:cxn modelId="{A62716CE-8176-4D76-ADAD-F53D3522A0A0}" type="presOf" srcId="{DE8BFEE1-9C1F-4CC9-BAC5-0C46EF104AE8}" destId="{6ACDD02D-2803-4983-9947-A6CA40895F76}" srcOrd="0" destOrd="0" presId="urn:microsoft.com/office/officeart/2005/8/layout/vList2"/>
    <dgm:cxn modelId="{8414082F-5212-44DE-9147-40069344CF2F}" srcId="{70B65BB9-5DF8-403E-AD99-66DF0F525EF5}" destId="{4A4960F7-289C-4D01-8801-F3CF81BE5608}" srcOrd="1" destOrd="0" parTransId="{5E26D49A-A93A-41C2-BBF4-FA7B7E978EAD}" sibTransId="{AF03B601-2086-4E8E-9CF5-DE715B5E85FC}"/>
    <dgm:cxn modelId="{26E79B3F-1004-4F00-AC15-44B6FBD57461}" type="presParOf" srcId="{6ACDD02D-2803-4983-9947-A6CA40895F76}" destId="{E7524A0A-A03A-4E98-AAC2-2DEE02C8594E}" srcOrd="0" destOrd="0" presId="urn:microsoft.com/office/officeart/2005/8/layout/vList2"/>
    <dgm:cxn modelId="{85E33D60-632A-43AC-B4DF-0F70ED0AB18D}" type="presParOf" srcId="{6ACDD02D-2803-4983-9947-A6CA40895F76}" destId="{F4479993-B597-4483-BBC3-D92DA9F19729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67F0B9D-680B-4C17-92BA-55C6488A2C18}" type="doc">
      <dgm:prSet loTypeId="urn:microsoft.com/office/officeart/2005/8/layout/vList2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l-GR"/>
        </a:p>
      </dgm:t>
    </dgm:pt>
    <dgm:pt modelId="{698ABEC6-4243-4FE5-9C71-5D84AF1BA1AD}">
      <dgm:prSet phldrT="[Κείμενο]" custT="1"/>
      <dgm:spPr/>
      <dgm:t>
        <a:bodyPr/>
        <a:lstStyle/>
        <a:p>
          <a:pPr algn="ctr"/>
          <a:r>
            <a:rPr lang="el-GR" sz="32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Συμπεράσματα:</a:t>
          </a:r>
          <a:endParaRPr lang="el-GR" sz="32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7B9CCBA-81C6-41D8-813D-9AC5BE52FD23}" type="parTrans" cxnId="{87721417-1E90-4B59-A343-E3E2F8036F5D}">
      <dgm:prSet/>
      <dgm:spPr/>
      <dgm:t>
        <a:bodyPr/>
        <a:lstStyle/>
        <a:p>
          <a:endParaRPr lang="el-GR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0C39B66-0865-455D-86EB-00E17A9739A5}" type="sibTrans" cxnId="{87721417-1E90-4B59-A343-E3E2F8036F5D}">
      <dgm:prSet/>
      <dgm:spPr/>
      <dgm:t>
        <a:bodyPr/>
        <a:lstStyle/>
        <a:p>
          <a:endParaRPr lang="el-GR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BF1DA73-42B6-42A3-ADA1-1A821CFCE474}">
      <dgm:prSet phldrT="[Κείμενο]" custT="1"/>
      <dgm:spPr/>
      <dgm:t>
        <a:bodyPr/>
        <a:lstStyle/>
        <a:p>
          <a:pPr>
            <a:lnSpc>
              <a:spcPct val="150000"/>
            </a:lnSpc>
          </a:pPr>
          <a:r>
            <a:rPr lang="el-GR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Βελτίωση των μαθησιακών αποτελεσμάτων.</a:t>
          </a:r>
          <a:endParaRPr lang="el-GR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A3EAF9F-28E3-48A5-B31F-C1B962D8F810}" type="parTrans" cxnId="{AD5340AB-5665-4871-A7B0-147FF8E58B66}">
      <dgm:prSet/>
      <dgm:spPr/>
      <dgm:t>
        <a:bodyPr/>
        <a:lstStyle/>
        <a:p>
          <a:endParaRPr lang="el-GR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148F75C-8E31-4283-BA17-FF78DD86D64F}" type="sibTrans" cxnId="{AD5340AB-5665-4871-A7B0-147FF8E58B66}">
      <dgm:prSet/>
      <dgm:spPr/>
      <dgm:t>
        <a:bodyPr/>
        <a:lstStyle/>
        <a:p>
          <a:endParaRPr lang="el-GR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FB3DEA8-B4E6-469A-ACD9-25153325C263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el-GR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Αξιοποίηση διδακτικού χρόνου για ομαδοσυνεργατικές δραστηριότητες ανακαλυπτικής μάθησης.</a:t>
          </a:r>
        </a:p>
      </dgm:t>
    </dgm:pt>
    <dgm:pt modelId="{CE1C9D78-0505-40B4-9C98-8E94E35651F4}" type="parTrans" cxnId="{F2AA0B95-7A81-4331-9B70-9304CC5ED837}">
      <dgm:prSet/>
      <dgm:spPr/>
      <dgm:t>
        <a:bodyPr/>
        <a:lstStyle/>
        <a:p>
          <a:endParaRPr lang="el-GR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9195DCD-A196-4E64-9CEB-F75F1639CB5B}" type="sibTrans" cxnId="{F2AA0B95-7A81-4331-9B70-9304CC5ED837}">
      <dgm:prSet/>
      <dgm:spPr/>
      <dgm:t>
        <a:bodyPr/>
        <a:lstStyle/>
        <a:p>
          <a:endParaRPr lang="el-GR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422BE01-1EC8-4960-95D7-228BBD0430CE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el-GR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Ενεργητική συμμετοχή των μαθητών.</a:t>
          </a:r>
        </a:p>
      </dgm:t>
    </dgm:pt>
    <dgm:pt modelId="{7859669C-E55C-48F7-9701-9EDE0261FD74}" type="parTrans" cxnId="{CF7B728F-47FB-4281-A271-E015D0EF64E4}">
      <dgm:prSet/>
      <dgm:spPr/>
      <dgm:t>
        <a:bodyPr/>
        <a:lstStyle/>
        <a:p>
          <a:endParaRPr lang="el-GR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D290CB4-EACE-441B-B1E1-5FC2BD0AD251}" type="sibTrans" cxnId="{CF7B728F-47FB-4281-A271-E015D0EF64E4}">
      <dgm:prSet/>
      <dgm:spPr/>
      <dgm:t>
        <a:bodyPr/>
        <a:lstStyle/>
        <a:p>
          <a:endParaRPr lang="el-GR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670CBD7-7CE2-46FB-911A-67C67D977041}">
      <dgm:prSet custT="1"/>
      <dgm:spPr/>
      <dgm:t>
        <a:bodyPr/>
        <a:lstStyle/>
        <a:p>
          <a:pPr>
            <a:lnSpc>
              <a:spcPct val="150000"/>
            </a:lnSpc>
          </a:pPr>
          <a:r>
            <a:rPr lang="el-GR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Θετική στάση για τη μέθοδο της ΑΤ. </a:t>
          </a:r>
        </a:p>
      </dgm:t>
    </dgm:pt>
    <dgm:pt modelId="{EFCF4A14-7998-4BD2-9B63-B17D7F40E76C}" type="parTrans" cxnId="{53CA306C-1D77-4673-9782-91CFC8883A05}">
      <dgm:prSet/>
      <dgm:spPr/>
      <dgm:t>
        <a:bodyPr/>
        <a:lstStyle/>
        <a:p>
          <a:endParaRPr lang="el-GR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012495F-D431-4009-9FAF-1C6C20226A66}" type="sibTrans" cxnId="{53CA306C-1D77-4673-9782-91CFC8883A05}">
      <dgm:prSet/>
      <dgm:spPr/>
      <dgm:t>
        <a:bodyPr/>
        <a:lstStyle/>
        <a:p>
          <a:endParaRPr lang="el-GR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8B0D38A-60D4-4F17-89F5-01989822A2C7}" type="pres">
      <dgm:prSet presAssocID="{167F0B9D-680B-4C17-92BA-55C6488A2C1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28DA0915-5E7A-4DDA-B0ED-19188381DA31}" type="pres">
      <dgm:prSet presAssocID="{698ABEC6-4243-4FE5-9C71-5D84AF1BA1AD}" presName="parentText" presStyleLbl="node1" presStyleIdx="0" presStyleCnt="1" custScaleY="64419" custLinFactNeighborX="336" custLinFactNeighborY="-82414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7019B3DC-5305-4384-B06D-6DC61F6FE638}" type="pres">
      <dgm:prSet presAssocID="{698ABEC6-4243-4FE5-9C71-5D84AF1BA1AD}" presName="childText" presStyleLbl="revTx" presStyleIdx="0" presStyleCnt="1" custScaleY="119608" custLinFactNeighborX="0" custLinFactNeighborY="-916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CF7B728F-47FB-4281-A271-E015D0EF64E4}" srcId="{698ABEC6-4243-4FE5-9C71-5D84AF1BA1AD}" destId="{A422BE01-1EC8-4960-95D7-228BBD0430CE}" srcOrd="2" destOrd="0" parTransId="{7859669C-E55C-48F7-9701-9EDE0261FD74}" sibTransId="{ED290CB4-EACE-441B-B1E1-5FC2BD0AD251}"/>
    <dgm:cxn modelId="{74896877-7A3E-4D07-81A7-39B77378005B}" type="presOf" srcId="{698ABEC6-4243-4FE5-9C71-5D84AF1BA1AD}" destId="{28DA0915-5E7A-4DDA-B0ED-19188381DA31}" srcOrd="0" destOrd="0" presId="urn:microsoft.com/office/officeart/2005/8/layout/vList2"/>
    <dgm:cxn modelId="{3583FFC7-7980-4D4F-B05D-211BE693B956}" type="presOf" srcId="{3FB3DEA8-B4E6-469A-ACD9-25153325C263}" destId="{7019B3DC-5305-4384-B06D-6DC61F6FE638}" srcOrd="0" destOrd="1" presId="urn:microsoft.com/office/officeart/2005/8/layout/vList2"/>
    <dgm:cxn modelId="{BAEA5D2B-2401-4E2C-9BB0-DF646E96935D}" type="presOf" srcId="{167F0B9D-680B-4C17-92BA-55C6488A2C18}" destId="{78B0D38A-60D4-4F17-89F5-01989822A2C7}" srcOrd="0" destOrd="0" presId="urn:microsoft.com/office/officeart/2005/8/layout/vList2"/>
    <dgm:cxn modelId="{47A61BB2-093B-44C6-BC28-9C75534A26B6}" type="presOf" srcId="{BBF1DA73-42B6-42A3-ADA1-1A821CFCE474}" destId="{7019B3DC-5305-4384-B06D-6DC61F6FE638}" srcOrd="0" destOrd="0" presId="urn:microsoft.com/office/officeart/2005/8/layout/vList2"/>
    <dgm:cxn modelId="{42AF9BCB-E4C9-443F-BBB5-0065D78A7901}" type="presOf" srcId="{8670CBD7-7CE2-46FB-911A-67C67D977041}" destId="{7019B3DC-5305-4384-B06D-6DC61F6FE638}" srcOrd="0" destOrd="3" presId="urn:microsoft.com/office/officeart/2005/8/layout/vList2"/>
    <dgm:cxn modelId="{F2AA0B95-7A81-4331-9B70-9304CC5ED837}" srcId="{698ABEC6-4243-4FE5-9C71-5D84AF1BA1AD}" destId="{3FB3DEA8-B4E6-469A-ACD9-25153325C263}" srcOrd="1" destOrd="0" parTransId="{CE1C9D78-0505-40B4-9C98-8E94E35651F4}" sibTransId="{A9195DCD-A196-4E64-9CEB-F75F1639CB5B}"/>
    <dgm:cxn modelId="{AD5340AB-5665-4871-A7B0-147FF8E58B66}" srcId="{698ABEC6-4243-4FE5-9C71-5D84AF1BA1AD}" destId="{BBF1DA73-42B6-42A3-ADA1-1A821CFCE474}" srcOrd="0" destOrd="0" parTransId="{BA3EAF9F-28E3-48A5-B31F-C1B962D8F810}" sibTransId="{F148F75C-8E31-4283-BA17-FF78DD86D64F}"/>
    <dgm:cxn modelId="{87721417-1E90-4B59-A343-E3E2F8036F5D}" srcId="{167F0B9D-680B-4C17-92BA-55C6488A2C18}" destId="{698ABEC6-4243-4FE5-9C71-5D84AF1BA1AD}" srcOrd="0" destOrd="0" parTransId="{07B9CCBA-81C6-41D8-813D-9AC5BE52FD23}" sibTransId="{00C39B66-0865-455D-86EB-00E17A9739A5}"/>
    <dgm:cxn modelId="{53CA306C-1D77-4673-9782-91CFC8883A05}" srcId="{698ABEC6-4243-4FE5-9C71-5D84AF1BA1AD}" destId="{8670CBD7-7CE2-46FB-911A-67C67D977041}" srcOrd="3" destOrd="0" parTransId="{EFCF4A14-7998-4BD2-9B63-B17D7F40E76C}" sibTransId="{A012495F-D431-4009-9FAF-1C6C20226A66}"/>
    <dgm:cxn modelId="{D33051AF-715D-4ECD-A410-00852AAC1C6C}" type="presOf" srcId="{A422BE01-1EC8-4960-95D7-228BBD0430CE}" destId="{7019B3DC-5305-4384-B06D-6DC61F6FE638}" srcOrd="0" destOrd="2" presId="urn:microsoft.com/office/officeart/2005/8/layout/vList2"/>
    <dgm:cxn modelId="{8FAAB9A2-FCE7-4BFA-A707-939CBBCD1679}" type="presParOf" srcId="{78B0D38A-60D4-4F17-89F5-01989822A2C7}" destId="{28DA0915-5E7A-4DDA-B0ED-19188381DA31}" srcOrd="0" destOrd="0" presId="urn:microsoft.com/office/officeart/2005/8/layout/vList2"/>
    <dgm:cxn modelId="{26D5E35A-8968-482C-AC59-FD5884CB2D25}" type="presParOf" srcId="{78B0D38A-60D4-4F17-89F5-01989822A2C7}" destId="{7019B3DC-5305-4384-B06D-6DC61F6FE638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B42DB9D-498A-47A0-B09D-D9B7371189C6}" type="doc">
      <dgm:prSet loTypeId="urn:microsoft.com/office/officeart/2005/8/layout/hierarchy1" loCatId="hierarchy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l-GR"/>
        </a:p>
      </dgm:t>
    </dgm:pt>
    <dgm:pt modelId="{B31DD551-B417-467F-AE5A-4A4042646B92}">
      <dgm:prSet phldrT="[Κείμενο]" custT="1"/>
      <dgm:spPr>
        <a:solidFill>
          <a:schemeClr val="lt1">
            <a:hueOff val="0"/>
            <a:satOff val="0"/>
            <a:lumOff val="0"/>
          </a:schemeClr>
        </a:solidFill>
      </dgm:spPr>
      <dgm:t>
        <a:bodyPr/>
        <a:lstStyle/>
        <a:p>
          <a:r>
            <a:rPr lang="el-GR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Σχολική ΕξΑΕ:</a:t>
          </a:r>
        </a:p>
        <a:p>
          <a:r>
            <a:rPr lang="el-GR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l-GR" sz="24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ορίζεται η εκπαίδευση που παρέχεται από απόσταση για να καλύψει τις ανάγκες των μαθητών. </a:t>
          </a:r>
          <a:endParaRPr lang="el-GR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D63B3FF-9EE3-4A9E-8FC6-76A0ACCC9365}" type="parTrans" cxnId="{DF105538-CA91-4C59-98BE-D23249109D8E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FADD357-7D44-40B0-AB14-BF5A1EDC0DF3}" type="sibTrans" cxnId="{DF105538-CA91-4C59-98BE-D23249109D8E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C7E4FE4-F2D4-49DD-9764-E81B45D5AC27}">
      <dgm:prSet phldrT="[Κείμενο]" custT="1"/>
      <dgm:spPr>
        <a:solidFill>
          <a:schemeClr val="lt1">
            <a:hueOff val="0"/>
            <a:satOff val="0"/>
            <a:lumOff val="0"/>
          </a:schemeClr>
        </a:solidFill>
      </dgm:spPr>
      <dgm:t>
        <a:bodyPr/>
        <a:lstStyle/>
        <a:p>
          <a:r>
            <a:rPr lang="el-GR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Συμπληρωματική</a:t>
          </a:r>
          <a:endParaRPr lang="el-GR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B5B7DD9-F072-411A-9FE2-F53AB141F426}" type="parTrans" cxnId="{446EF0DD-A05D-45B0-95A6-F1F290C16C2D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1DA23A2-10D7-4493-B10A-0E1287490F46}" type="sibTrans" cxnId="{446EF0DD-A05D-45B0-95A6-F1F290C16C2D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6657F1F-B4D9-48D6-AAB6-5C9E733FA847}">
      <dgm:prSet phldrT="[Κείμενο]" custT="1"/>
      <dgm:spPr>
        <a:solidFill>
          <a:schemeClr val="lt1">
            <a:hueOff val="0"/>
            <a:satOff val="0"/>
            <a:lumOff val="0"/>
          </a:schemeClr>
        </a:solidFill>
      </dgm:spPr>
      <dgm:t>
        <a:bodyPr/>
        <a:lstStyle/>
        <a:p>
          <a:r>
            <a:rPr lang="el-GR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Αυτοδύναμη</a:t>
          </a:r>
          <a:endParaRPr lang="el-GR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0F84523-3271-4FAB-98F4-DB41CCF075BD}" type="parTrans" cxnId="{4A3EEF28-5323-4EA6-A26D-D19D3DAC7801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2EBA1E1-12C5-465A-A36A-5CFDF5FB9661}" type="sibTrans" cxnId="{4A3EEF28-5323-4EA6-A26D-D19D3DAC7801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FEFFF31-C92C-4005-83FE-431734B6D63F}" type="pres">
      <dgm:prSet presAssocID="{7B42DB9D-498A-47A0-B09D-D9B7371189C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l-GR"/>
        </a:p>
      </dgm:t>
    </dgm:pt>
    <dgm:pt modelId="{B2389B74-710D-4E36-95DA-5327437471E2}" type="pres">
      <dgm:prSet presAssocID="{B31DD551-B417-467F-AE5A-4A4042646B92}" presName="hierRoot1" presStyleCnt="0"/>
      <dgm:spPr/>
    </dgm:pt>
    <dgm:pt modelId="{750240FD-F032-45E4-9282-0A9A6006A39C}" type="pres">
      <dgm:prSet presAssocID="{B31DD551-B417-467F-AE5A-4A4042646B92}" presName="composite" presStyleCnt="0"/>
      <dgm:spPr/>
    </dgm:pt>
    <dgm:pt modelId="{F8E887DF-A63F-4601-A484-7D68C79C4A93}" type="pres">
      <dgm:prSet presAssocID="{B31DD551-B417-467F-AE5A-4A4042646B92}" presName="background" presStyleLbl="node0" presStyleIdx="0" presStyleCnt="1"/>
      <dgm:spPr>
        <a:solidFill>
          <a:schemeClr val="accent6"/>
        </a:solidFill>
        <a:ln>
          <a:solidFill>
            <a:schemeClr val="lt1">
              <a:hueOff val="0"/>
              <a:satOff val="0"/>
              <a:lumOff val="0"/>
            </a:schemeClr>
          </a:solidFill>
        </a:ln>
      </dgm:spPr>
    </dgm:pt>
    <dgm:pt modelId="{9030ACE8-3508-4AFC-8CEF-8FBC894C6C6D}" type="pres">
      <dgm:prSet presAssocID="{B31DD551-B417-467F-AE5A-4A4042646B92}" presName="text" presStyleLbl="fgAcc0" presStyleIdx="0" presStyleCnt="1" custScaleX="195326" custScaleY="86221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843F07AC-C26B-44E7-B92B-3CA09DF24C23}" type="pres">
      <dgm:prSet presAssocID="{B31DD551-B417-467F-AE5A-4A4042646B92}" presName="hierChild2" presStyleCnt="0"/>
      <dgm:spPr/>
    </dgm:pt>
    <dgm:pt modelId="{04F106DE-F634-4881-93F3-921460C9688F}" type="pres">
      <dgm:prSet presAssocID="{BB5B7DD9-F072-411A-9FE2-F53AB141F426}" presName="Name10" presStyleLbl="parChTrans1D2" presStyleIdx="0" presStyleCnt="2"/>
      <dgm:spPr/>
      <dgm:t>
        <a:bodyPr/>
        <a:lstStyle/>
        <a:p>
          <a:endParaRPr lang="el-GR"/>
        </a:p>
      </dgm:t>
    </dgm:pt>
    <dgm:pt modelId="{713CADB6-EC1F-4EFE-84BC-CA081957D675}" type="pres">
      <dgm:prSet presAssocID="{FC7E4FE4-F2D4-49DD-9764-E81B45D5AC27}" presName="hierRoot2" presStyleCnt="0"/>
      <dgm:spPr/>
    </dgm:pt>
    <dgm:pt modelId="{9AA6CB82-6D2A-4F65-91C2-6FDECAD8671B}" type="pres">
      <dgm:prSet presAssocID="{FC7E4FE4-F2D4-49DD-9764-E81B45D5AC27}" presName="composite2" presStyleCnt="0"/>
      <dgm:spPr/>
    </dgm:pt>
    <dgm:pt modelId="{453958EA-2FB6-4930-9227-D6838E4C3B37}" type="pres">
      <dgm:prSet presAssocID="{FC7E4FE4-F2D4-49DD-9764-E81B45D5AC27}" presName="background2" presStyleLbl="node2" presStyleIdx="0" presStyleCnt="2"/>
      <dgm:spPr>
        <a:solidFill>
          <a:schemeClr val="accent6"/>
        </a:solidFill>
        <a:ln>
          <a:solidFill>
            <a:schemeClr val="lt1">
              <a:hueOff val="0"/>
              <a:satOff val="0"/>
              <a:lumOff val="0"/>
            </a:schemeClr>
          </a:solidFill>
        </a:ln>
      </dgm:spPr>
    </dgm:pt>
    <dgm:pt modelId="{A2612745-7783-41CB-914E-BBBF3A52FA22}" type="pres">
      <dgm:prSet presAssocID="{FC7E4FE4-F2D4-49DD-9764-E81B45D5AC27}" presName="text2" presStyleLbl="fgAcc2" presStyleIdx="0" presStyleCnt="2" custScaleX="125221" custScaleY="71546" custLinFactX="38832" custLinFactNeighborX="100000" custLinFactNeighborY="8055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79143D36-42A3-448A-B391-5079FB7B6778}" type="pres">
      <dgm:prSet presAssocID="{FC7E4FE4-F2D4-49DD-9764-E81B45D5AC27}" presName="hierChild3" presStyleCnt="0"/>
      <dgm:spPr/>
    </dgm:pt>
    <dgm:pt modelId="{2B6B6A51-3C51-48C2-8A5D-84E720DC518F}" type="pres">
      <dgm:prSet presAssocID="{70F84523-3271-4FAB-98F4-DB41CCF075BD}" presName="Name10" presStyleLbl="parChTrans1D2" presStyleIdx="1" presStyleCnt="2"/>
      <dgm:spPr/>
      <dgm:t>
        <a:bodyPr/>
        <a:lstStyle/>
        <a:p>
          <a:endParaRPr lang="el-GR"/>
        </a:p>
      </dgm:t>
    </dgm:pt>
    <dgm:pt modelId="{FED4779E-FE7C-436F-9208-DBC28A61367B}" type="pres">
      <dgm:prSet presAssocID="{86657F1F-B4D9-48D6-AAB6-5C9E733FA847}" presName="hierRoot2" presStyleCnt="0"/>
      <dgm:spPr/>
    </dgm:pt>
    <dgm:pt modelId="{4292ECA1-2D23-4B4C-837D-B2676B4439FF}" type="pres">
      <dgm:prSet presAssocID="{86657F1F-B4D9-48D6-AAB6-5C9E733FA847}" presName="composite2" presStyleCnt="0"/>
      <dgm:spPr/>
    </dgm:pt>
    <dgm:pt modelId="{BD739A33-5E87-491C-9AB2-6D9B5A1ED199}" type="pres">
      <dgm:prSet presAssocID="{86657F1F-B4D9-48D6-AAB6-5C9E733FA847}" presName="background2" presStyleLbl="node2" presStyleIdx="1" presStyleCnt="2"/>
      <dgm:spPr>
        <a:solidFill>
          <a:schemeClr val="accent6"/>
        </a:solidFill>
        <a:ln>
          <a:solidFill>
            <a:schemeClr val="lt1">
              <a:hueOff val="0"/>
              <a:satOff val="0"/>
              <a:lumOff val="0"/>
            </a:schemeClr>
          </a:solidFill>
        </a:ln>
      </dgm:spPr>
    </dgm:pt>
    <dgm:pt modelId="{EEB6DAF6-5280-4406-AE61-A13044888B60}" type="pres">
      <dgm:prSet presAssocID="{86657F1F-B4D9-48D6-AAB6-5C9E733FA847}" presName="text2" presStyleLbl="fgAcc2" presStyleIdx="1" presStyleCnt="2" custScaleX="116019" custScaleY="71367" custLinFactX="-41921" custLinFactNeighborX="-100000" custLinFactNeighborY="8283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C81A5C5C-124F-42BB-87BE-3AD37FDC847F}" type="pres">
      <dgm:prSet presAssocID="{86657F1F-B4D9-48D6-AAB6-5C9E733FA847}" presName="hierChild3" presStyleCnt="0"/>
      <dgm:spPr/>
    </dgm:pt>
  </dgm:ptLst>
  <dgm:cxnLst>
    <dgm:cxn modelId="{FF54B1A7-510B-469A-9286-AD98C5DA862E}" type="presOf" srcId="{B31DD551-B417-467F-AE5A-4A4042646B92}" destId="{9030ACE8-3508-4AFC-8CEF-8FBC894C6C6D}" srcOrd="0" destOrd="0" presId="urn:microsoft.com/office/officeart/2005/8/layout/hierarchy1"/>
    <dgm:cxn modelId="{4A3EEF28-5323-4EA6-A26D-D19D3DAC7801}" srcId="{B31DD551-B417-467F-AE5A-4A4042646B92}" destId="{86657F1F-B4D9-48D6-AAB6-5C9E733FA847}" srcOrd="1" destOrd="0" parTransId="{70F84523-3271-4FAB-98F4-DB41CCF075BD}" sibTransId="{A2EBA1E1-12C5-465A-A36A-5CFDF5FB9661}"/>
    <dgm:cxn modelId="{01C17C37-D819-4290-82F8-7BE38A97676E}" type="presOf" srcId="{86657F1F-B4D9-48D6-AAB6-5C9E733FA847}" destId="{EEB6DAF6-5280-4406-AE61-A13044888B60}" srcOrd="0" destOrd="0" presId="urn:microsoft.com/office/officeart/2005/8/layout/hierarchy1"/>
    <dgm:cxn modelId="{446EF0DD-A05D-45B0-95A6-F1F290C16C2D}" srcId="{B31DD551-B417-467F-AE5A-4A4042646B92}" destId="{FC7E4FE4-F2D4-49DD-9764-E81B45D5AC27}" srcOrd="0" destOrd="0" parTransId="{BB5B7DD9-F072-411A-9FE2-F53AB141F426}" sibTransId="{11DA23A2-10D7-4493-B10A-0E1287490F46}"/>
    <dgm:cxn modelId="{BEDD504F-33A2-4E00-9401-AA02B7DAED77}" type="presOf" srcId="{BB5B7DD9-F072-411A-9FE2-F53AB141F426}" destId="{04F106DE-F634-4881-93F3-921460C9688F}" srcOrd="0" destOrd="0" presId="urn:microsoft.com/office/officeart/2005/8/layout/hierarchy1"/>
    <dgm:cxn modelId="{4B0BFEAF-4406-44CE-A3DA-ADBB151697DD}" type="presOf" srcId="{70F84523-3271-4FAB-98F4-DB41CCF075BD}" destId="{2B6B6A51-3C51-48C2-8A5D-84E720DC518F}" srcOrd="0" destOrd="0" presId="urn:microsoft.com/office/officeart/2005/8/layout/hierarchy1"/>
    <dgm:cxn modelId="{B5686B80-92CE-4731-8BA0-EFD64FC80640}" type="presOf" srcId="{7B42DB9D-498A-47A0-B09D-D9B7371189C6}" destId="{1FEFFF31-C92C-4005-83FE-431734B6D63F}" srcOrd="0" destOrd="0" presId="urn:microsoft.com/office/officeart/2005/8/layout/hierarchy1"/>
    <dgm:cxn modelId="{DF105538-CA91-4C59-98BE-D23249109D8E}" srcId="{7B42DB9D-498A-47A0-B09D-D9B7371189C6}" destId="{B31DD551-B417-467F-AE5A-4A4042646B92}" srcOrd="0" destOrd="0" parTransId="{0D63B3FF-9EE3-4A9E-8FC6-76A0ACCC9365}" sibTransId="{0FADD357-7D44-40B0-AB14-BF5A1EDC0DF3}"/>
    <dgm:cxn modelId="{46973144-9C86-47CB-8A56-92A53FF4E8E9}" type="presOf" srcId="{FC7E4FE4-F2D4-49DD-9764-E81B45D5AC27}" destId="{A2612745-7783-41CB-914E-BBBF3A52FA22}" srcOrd="0" destOrd="0" presId="urn:microsoft.com/office/officeart/2005/8/layout/hierarchy1"/>
    <dgm:cxn modelId="{45426464-74FE-45CC-BADB-DEBEACD287BD}" type="presParOf" srcId="{1FEFFF31-C92C-4005-83FE-431734B6D63F}" destId="{B2389B74-710D-4E36-95DA-5327437471E2}" srcOrd="0" destOrd="0" presId="urn:microsoft.com/office/officeart/2005/8/layout/hierarchy1"/>
    <dgm:cxn modelId="{229FB7E8-7733-4FBB-BC5B-3DAC3AE8BF07}" type="presParOf" srcId="{B2389B74-710D-4E36-95DA-5327437471E2}" destId="{750240FD-F032-45E4-9282-0A9A6006A39C}" srcOrd="0" destOrd="0" presId="urn:microsoft.com/office/officeart/2005/8/layout/hierarchy1"/>
    <dgm:cxn modelId="{27FDC4B5-9255-4D41-9CC0-2564A6A42330}" type="presParOf" srcId="{750240FD-F032-45E4-9282-0A9A6006A39C}" destId="{F8E887DF-A63F-4601-A484-7D68C79C4A93}" srcOrd="0" destOrd="0" presId="urn:microsoft.com/office/officeart/2005/8/layout/hierarchy1"/>
    <dgm:cxn modelId="{E7304F78-CF15-42B3-9DEE-850F051FFBDA}" type="presParOf" srcId="{750240FD-F032-45E4-9282-0A9A6006A39C}" destId="{9030ACE8-3508-4AFC-8CEF-8FBC894C6C6D}" srcOrd="1" destOrd="0" presId="urn:microsoft.com/office/officeart/2005/8/layout/hierarchy1"/>
    <dgm:cxn modelId="{B5A35CA9-8D0C-4A42-80E0-4256D490F3E8}" type="presParOf" srcId="{B2389B74-710D-4E36-95DA-5327437471E2}" destId="{843F07AC-C26B-44E7-B92B-3CA09DF24C23}" srcOrd="1" destOrd="0" presId="urn:microsoft.com/office/officeart/2005/8/layout/hierarchy1"/>
    <dgm:cxn modelId="{28563D68-4501-454D-B817-EFC7CEEABE21}" type="presParOf" srcId="{843F07AC-C26B-44E7-B92B-3CA09DF24C23}" destId="{04F106DE-F634-4881-93F3-921460C9688F}" srcOrd="0" destOrd="0" presId="urn:microsoft.com/office/officeart/2005/8/layout/hierarchy1"/>
    <dgm:cxn modelId="{21D02350-D765-47CC-83BF-AF82A5547A01}" type="presParOf" srcId="{843F07AC-C26B-44E7-B92B-3CA09DF24C23}" destId="{713CADB6-EC1F-4EFE-84BC-CA081957D675}" srcOrd="1" destOrd="0" presId="urn:microsoft.com/office/officeart/2005/8/layout/hierarchy1"/>
    <dgm:cxn modelId="{401A111F-89E7-4E38-8897-1C2EA701CA36}" type="presParOf" srcId="{713CADB6-EC1F-4EFE-84BC-CA081957D675}" destId="{9AA6CB82-6D2A-4F65-91C2-6FDECAD8671B}" srcOrd="0" destOrd="0" presId="urn:microsoft.com/office/officeart/2005/8/layout/hierarchy1"/>
    <dgm:cxn modelId="{18803CB3-5457-4BBF-81AB-1DC21953C102}" type="presParOf" srcId="{9AA6CB82-6D2A-4F65-91C2-6FDECAD8671B}" destId="{453958EA-2FB6-4930-9227-D6838E4C3B37}" srcOrd="0" destOrd="0" presId="urn:microsoft.com/office/officeart/2005/8/layout/hierarchy1"/>
    <dgm:cxn modelId="{3D548FE6-1B4E-4F74-B3CD-179D89A289D4}" type="presParOf" srcId="{9AA6CB82-6D2A-4F65-91C2-6FDECAD8671B}" destId="{A2612745-7783-41CB-914E-BBBF3A52FA22}" srcOrd="1" destOrd="0" presId="urn:microsoft.com/office/officeart/2005/8/layout/hierarchy1"/>
    <dgm:cxn modelId="{7A8AEBBD-0115-4200-A2EC-1119B3C8CAC5}" type="presParOf" srcId="{713CADB6-EC1F-4EFE-84BC-CA081957D675}" destId="{79143D36-42A3-448A-B391-5079FB7B6778}" srcOrd="1" destOrd="0" presId="urn:microsoft.com/office/officeart/2005/8/layout/hierarchy1"/>
    <dgm:cxn modelId="{6D49127E-AC90-4388-B9BE-C7D8C38CBFE0}" type="presParOf" srcId="{843F07AC-C26B-44E7-B92B-3CA09DF24C23}" destId="{2B6B6A51-3C51-48C2-8A5D-84E720DC518F}" srcOrd="2" destOrd="0" presId="urn:microsoft.com/office/officeart/2005/8/layout/hierarchy1"/>
    <dgm:cxn modelId="{6318101F-9E6C-4C79-B008-47F625842922}" type="presParOf" srcId="{843F07AC-C26B-44E7-B92B-3CA09DF24C23}" destId="{FED4779E-FE7C-436F-9208-DBC28A61367B}" srcOrd="3" destOrd="0" presId="urn:microsoft.com/office/officeart/2005/8/layout/hierarchy1"/>
    <dgm:cxn modelId="{243426DD-8F4D-4B90-B7F7-509B01E0B490}" type="presParOf" srcId="{FED4779E-FE7C-436F-9208-DBC28A61367B}" destId="{4292ECA1-2D23-4B4C-837D-B2676B4439FF}" srcOrd="0" destOrd="0" presId="urn:microsoft.com/office/officeart/2005/8/layout/hierarchy1"/>
    <dgm:cxn modelId="{26FFFD06-615F-4F67-8776-8383967506A8}" type="presParOf" srcId="{4292ECA1-2D23-4B4C-837D-B2676B4439FF}" destId="{BD739A33-5E87-491C-9AB2-6D9B5A1ED199}" srcOrd="0" destOrd="0" presId="urn:microsoft.com/office/officeart/2005/8/layout/hierarchy1"/>
    <dgm:cxn modelId="{CED11B25-B5D9-40CF-B951-C609BFBE2B50}" type="presParOf" srcId="{4292ECA1-2D23-4B4C-837D-B2676B4439FF}" destId="{EEB6DAF6-5280-4406-AE61-A13044888B60}" srcOrd="1" destOrd="0" presId="urn:microsoft.com/office/officeart/2005/8/layout/hierarchy1"/>
    <dgm:cxn modelId="{2D448060-E75A-457C-AD1B-DADA9C030297}" type="presParOf" srcId="{FED4779E-FE7C-436F-9208-DBC28A61367B}" destId="{C81A5C5C-124F-42BB-87BE-3AD37FDC847F}" srcOrd="1" destOrd="0" presId="urn:microsoft.com/office/officeart/2005/8/layout/hierarchy1"/>
  </dgm:cxnLst>
  <dgm:bg/>
  <dgm:whole>
    <a:ln w="9525" cap="flat" cmpd="sng" algn="ctr">
      <a:noFill/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20B18F6-D716-4E35-9123-09D858F7CC8B}" type="doc">
      <dgm:prSet loTypeId="urn:microsoft.com/office/officeart/2005/8/layout/hierarchy3" loCatId="hierarchy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l-GR"/>
        </a:p>
      </dgm:t>
    </dgm:pt>
    <dgm:pt modelId="{ADCAA608-5C3A-4ADB-8ADC-C6E41B53D874}">
      <dgm:prSet phldrT="[Κείμενο]" custT="1"/>
      <dgm:spPr/>
      <dgm:t>
        <a:bodyPr/>
        <a:lstStyle/>
        <a:p>
          <a:r>
            <a:rPr lang="el-GR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Μικτή μάθηση</a:t>
          </a:r>
          <a:endParaRPr lang="el-GR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8D001C1-F00A-4F9A-B030-4F820D9BC4BC}" type="parTrans" cxnId="{64B3BE49-A305-444E-A5A7-F35F3EA7CE38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1C35002-CECC-484E-AE03-1C3024ADE7FD}" type="sibTrans" cxnId="{64B3BE49-A305-444E-A5A7-F35F3EA7CE38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027231E-97FD-469C-82A7-9BC3653876F9}">
      <dgm:prSet phldrT="[Κείμενο]"/>
      <dgm:spPr>
        <a:ln w="22225"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el-GR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Συνδυασμός παραδοσιακής διδασκαλίας με την ΕξΑΕ.</a:t>
          </a:r>
          <a:endParaRPr lang="el-GR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C95AAC2-1FF9-44EC-89E4-8389838AD8C7}" type="parTrans" cxnId="{C605B131-1249-4606-BB73-DF06065295A0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02929EB-E325-4BA6-B93D-83F16A31E8C3}" type="sibTrans" cxnId="{C605B131-1249-4606-BB73-DF06065295A0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DE3931E-1089-4F6E-8E76-E8164FE2E3A0}">
      <dgm:prSet phldrT="[Κείμενο]"/>
      <dgm:spPr>
        <a:ln w="22225">
          <a:solidFill>
            <a:schemeClr val="accent6">
              <a:lumMod val="75000"/>
            </a:schemeClr>
          </a:solidFill>
        </a:ln>
      </dgm:spPr>
      <dgm:t>
        <a:bodyPr/>
        <a:lstStyle/>
        <a:p>
          <a:r>
            <a:rPr lang="el-GR" b="1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Μοντέλο Εναλλαγής</a:t>
          </a:r>
          <a:r>
            <a:rPr lang="el-GR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: οι μαθητές εναλλάσσουν δραστηριότητες διαδικτυακά υποστηριζόμενες με ομαδοσυνεργατικές στην τάξη.</a:t>
          </a:r>
          <a:endParaRPr lang="el-GR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3F4674E-07CB-4E34-8B2C-4F2DC51F087A}" type="parTrans" cxnId="{6803BAEC-3E37-4BAD-9C64-CE90847C6F36}">
      <dgm:prSet/>
      <dgm:spPr>
        <a:ln w="22225">
          <a:solidFill>
            <a:schemeClr val="accent6">
              <a:lumMod val="75000"/>
            </a:schemeClr>
          </a:solidFill>
        </a:ln>
      </dgm:spPr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0EB2308-D533-4645-B7BE-B7C0DC14BDB7}" type="sibTrans" cxnId="{6803BAEC-3E37-4BAD-9C64-CE90847C6F36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588B1DB-3B92-4FDA-BAEF-7AF5A4AA3505}" type="pres">
      <dgm:prSet presAssocID="{120B18F6-D716-4E35-9123-09D858F7CC8B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l-GR"/>
        </a:p>
      </dgm:t>
    </dgm:pt>
    <dgm:pt modelId="{D8D58473-1A36-4660-8B51-46201FB1E7D5}" type="pres">
      <dgm:prSet presAssocID="{ADCAA608-5C3A-4ADB-8ADC-C6E41B53D874}" presName="root" presStyleCnt="0"/>
      <dgm:spPr/>
    </dgm:pt>
    <dgm:pt modelId="{9A871C53-503A-4CCC-93CE-3BDE466E21A3}" type="pres">
      <dgm:prSet presAssocID="{ADCAA608-5C3A-4ADB-8ADC-C6E41B53D874}" presName="rootComposite" presStyleCnt="0"/>
      <dgm:spPr/>
    </dgm:pt>
    <dgm:pt modelId="{4E9A743D-6266-479D-B233-999ABC851464}" type="pres">
      <dgm:prSet presAssocID="{ADCAA608-5C3A-4ADB-8ADC-C6E41B53D874}" presName="rootText" presStyleLbl="node1" presStyleIdx="0" presStyleCnt="1" custScaleX="256320" custScaleY="53397"/>
      <dgm:spPr/>
      <dgm:t>
        <a:bodyPr/>
        <a:lstStyle/>
        <a:p>
          <a:endParaRPr lang="el-GR"/>
        </a:p>
      </dgm:t>
    </dgm:pt>
    <dgm:pt modelId="{055B5DBA-75E2-487E-A630-7DDC38AFEFEE}" type="pres">
      <dgm:prSet presAssocID="{ADCAA608-5C3A-4ADB-8ADC-C6E41B53D874}" presName="rootConnector" presStyleLbl="node1" presStyleIdx="0" presStyleCnt="1"/>
      <dgm:spPr/>
      <dgm:t>
        <a:bodyPr/>
        <a:lstStyle/>
        <a:p>
          <a:endParaRPr lang="el-GR"/>
        </a:p>
      </dgm:t>
    </dgm:pt>
    <dgm:pt modelId="{73B16077-25BA-459C-815B-5A9B1C0ABEA3}" type="pres">
      <dgm:prSet presAssocID="{ADCAA608-5C3A-4ADB-8ADC-C6E41B53D874}" presName="childShape" presStyleCnt="0"/>
      <dgm:spPr/>
    </dgm:pt>
    <dgm:pt modelId="{AA1A0DA1-8FAC-4CA3-8AA4-3F7FE45064B3}" type="pres">
      <dgm:prSet presAssocID="{5C95AAC2-1FF9-44EC-89E4-8389838AD8C7}" presName="Name13" presStyleLbl="parChTrans1D2" presStyleIdx="0" presStyleCnt="2"/>
      <dgm:spPr/>
      <dgm:t>
        <a:bodyPr/>
        <a:lstStyle/>
        <a:p>
          <a:endParaRPr lang="el-GR"/>
        </a:p>
      </dgm:t>
    </dgm:pt>
    <dgm:pt modelId="{BC202423-8AB7-4E9D-9CF6-EFCB683285C3}" type="pres">
      <dgm:prSet presAssocID="{1027231E-97FD-469C-82A7-9BC3653876F9}" presName="childText" presStyleLbl="bgAcc1" presStyleIdx="0" presStyleCnt="2" custScaleX="25685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BE17968B-B88F-471E-9591-66123E0CEFBC}" type="pres">
      <dgm:prSet presAssocID="{43F4674E-07CB-4E34-8B2C-4F2DC51F087A}" presName="Name13" presStyleLbl="parChTrans1D2" presStyleIdx="1" presStyleCnt="2"/>
      <dgm:spPr/>
      <dgm:t>
        <a:bodyPr/>
        <a:lstStyle/>
        <a:p>
          <a:endParaRPr lang="el-GR"/>
        </a:p>
      </dgm:t>
    </dgm:pt>
    <dgm:pt modelId="{216DD5E6-6D52-4D5B-83A4-FB07E8B9AD83}" type="pres">
      <dgm:prSet presAssocID="{2DE3931E-1089-4F6E-8E76-E8164FE2E3A0}" presName="childText" presStyleLbl="bgAcc1" presStyleIdx="1" presStyleCnt="2" custScaleX="256856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64B3BE49-A305-444E-A5A7-F35F3EA7CE38}" srcId="{120B18F6-D716-4E35-9123-09D858F7CC8B}" destId="{ADCAA608-5C3A-4ADB-8ADC-C6E41B53D874}" srcOrd="0" destOrd="0" parTransId="{58D001C1-F00A-4F9A-B030-4F820D9BC4BC}" sibTransId="{71C35002-CECC-484E-AE03-1C3024ADE7FD}"/>
    <dgm:cxn modelId="{C605B131-1249-4606-BB73-DF06065295A0}" srcId="{ADCAA608-5C3A-4ADB-8ADC-C6E41B53D874}" destId="{1027231E-97FD-469C-82A7-9BC3653876F9}" srcOrd="0" destOrd="0" parTransId="{5C95AAC2-1FF9-44EC-89E4-8389838AD8C7}" sibTransId="{102929EB-E325-4BA6-B93D-83F16A31E8C3}"/>
    <dgm:cxn modelId="{86251049-6548-4F75-AC91-389651FEC199}" type="presOf" srcId="{1027231E-97FD-469C-82A7-9BC3653876F9}" destId="{BC202423-8AB7-4E9D-9CF6-EFCB683285C3}" srcOrd="0" destOrd="0" presId="urn:microsoft.com/office/officeart/2005/8/layout/hierarchy3"/>
    <dgm:cxn modelId="{A1077851-1DDD-4E3A-A8E4-A782DE4C7485}" type="presOf" srcId="{43F4674E-07CB-4E34-8B2C-4F2DC51F087A}" destId="{BE17968B-B88F-471E-9591-66123E0CEFBC}" srcOrd="0" destOrd="0" presId="urn:microsoft.com/office/officeart/2005/8/layout/hierarchy3"/>
    <dgm:cxn modelId="{DD2B7F8A-2021-4088-ACDC-53E30C548A62}" type="presOf" srcId="{ADCAA608-5C3A-4ADB-8ADC-C6E41B53D874}" destId="{4E9A743D-6266-479D-B233-999ABC851464}" srcOrd="0" destOrd="0" presId="urn:microsoft.com/office/officeart/2005/8/layout/hierarchy3"/>
    <dgm:cxn modelId="{6803BAEC-3E37-4BAD-9C64-CE90847C6F36}" srcId="{ADCAA608-5C3A-4ADB-8ADC-C6E41B53D874}" destId="{2DE3931E-1089-4F6E-8E76-E8164FE2E3A0}" srcOrd="1" destOrd="0" parTransId="{43F4674E-07CB-4E34-8B2C-4F2DC51F087A}" sibTransId="{00EB2308-D533-4645-B7BE-B7C0DC14BDB7}"/>
    <dgm:cxn modelId="{AA70A7DE-B820-44FF-BBB0-C357E52934B3}" type="presOf" srcId="{2DE3931E-1089-4F6E-8E76-E8164FE2E3A0}" destId="{216DD5E6-6D52-4D5B-83A4-FB07E8B9AD83}" srcOrd="0" destOrd="0" presId="urn:microsoft.com/office/officeart/2005/8/layout/hierarchy3"/>
    <dgm:cxn modelId="{C1C8422C-8581-4F27-92FE-8BB8E4D8CC4A}" type="presOf" srcId="{ADCAA608-5C3A-4ADB-8ADC-C6E41B53D874}" destId="{055B5DBA-75E2-487E-A630-7DDC38AFEFEE}" srcOrd="1" destOrd="0" presId="urn:microsoft.com/office/officeart/2005/8/layout/hierarchy3"/>
    <dgm:cxn modelId="{AF6E0575-7D06-4D7C-BAC4-4669EDCA634E}" type="presOf" srcId="{5C95AAC2-1FF9-44EC-89E4-8389838AD8C7}" destId="{AA1A0DA1-8FAC-4CA3-8AA4-3F7FE45064B3}" srcOrd="0" destOrd="0" presId="urn:microsoft.com/office/officeart/2005/8/layout/hierarchy3"/>
    <dgm:cxn modelId="{153DF8A4-741F-4B9A-A9DC-98DFD6D1211B}" type="presOf" srcId="{120B18F6-D716-4E35-9123-09D858F7CC8B}" destId="{4588B1DB-3B92-4FDA-BAEF-7AF5A4AA3505}" srcOrd="0" destOrd="0" presId="urn:microsoft.com/office/officeart/2005/8/layout/hierarchy3"/>
    <dgm:cxn modelId="{3A66A97E-AF2F-431D-A804-7E52EEEF6278}" type="presParOf" srcId="{4588B1DB-3B92-4FDA-BAEF-7AF5A4AA3505}" destId="{D8D58473-1A36-4660-8B51-46201FB1E7D5}" srcOrd="0" destOrd="0" presId="urn:microsoft.com/office/officeart/2005/8/layout/hierarchy3"/>
    <dgm:cxn modelId="{80B93F41-1E83-46A5-8B74-8065BC7D424F}" type="presParOf" srcId="{D8D58473-1A36-4660-8B51-46201FB1E7D5}" destId="{9A871C53-503A-4CCC-93CE-3BDE466E21A3}" srcOrd="0" destOrd="0" presId="urn:microsoft.com/office/officeart/2005/8/layout/hierarchy3"/>
    <dgm:cxn modelId="{B744CF24-CC26-4DBE-AFCE-F914A8E5551E}" type="presParOf" srcId="{9A871C53-503A-4CCC-93CE-3BDE466E21A3}" destId="{4E9A743D-6266-479D-B233-999ABC851464}" srcOrd="0" destOrd="0" presId="urn:microsoft.com/office/officeart/2005/8/layout/hierarchy3"/>
    <dgm:cxn modelId="{16ACEB31-37CC-4FD9-92C2-7F7D9CCEA975}" type="presParOf" srcId="{9A871C53-503A-4CCC-93CE-3BDE466E21A3}" destId="{055B5DBA-75E2-487E-A630-7DDC38AFEFEE}" srcOrd="1" destOrd="0" presId="urn:microsoft.com/office/officeart/2005/8/layout/hierarchy3"/>
    <dgm:cxn modelId="{77AEACC2-2C1E-48B5-A26B-085EC538BD3C}" type="presParOf" srcId="{D8D58473-1A36-4660-8B51-46201FB1E7D5}" destId="{73B16077-25BA-459C-815B-5A9B1C0ABEA3}" srcOrd="1" destOrd="0" presId="urn:microsoft.com/office/officeart/2005/8/layout/hierarchy3"/>
    <dgm:cxn modelId="{AB503B64-2D0E-43D1-ACF2-E40C10C67744}" type="presParOf" srcId="{73B16077-25BA-459C-815B-5A9B1C0ABEA3}" destId="{AA1A0DA1-8FAC-4CA3-8AA4-3F7FE45064B3}" srcOrd="0" destOrd="0" presId="urn:microsoft.com/office/officeart/2005/8/layout/hierarchy3"/>
    <dgm:cxn modelId="{940C8014-E0F0-4F04-98E0-F6BB804E16E2}" type="presParOf" srcId="{73B16077-25BA-459C-815B-5A9B1C0ABEA3}" destId="{BC202423-8AB7-4E9D-9CF6-EFCB683285C3}" srcOrd="1" destOrd="0" presId="urn:microsoft.com/office/officeart/2005/8/layout/hierarchy3"/>
    <dgm:cxn modelId="{6D7DA74C-D4B1-4B1B-AA1C-DA04700070B2}" type="presParOf" srcId="{73B16077-25BA-459C-815B-5A9B1C0ABEA3}" destId="{BE17968B-B88F-471E-9591-66123E0CEFBC}" srcOrd="2" destOrd="0" presId="urn:microsoft.com/office/officeart/2005/8/layout/hierarchy3"/>
    <dgm:cxn modelId="{FEE2FFFA-D2AE-4813-B8EC-B8B5C808BAB6}" type="presParOf" srcId="{73B16077-25BA-459C-815B-5A9B1C0ABEA3}" destId="{216DD5E6-6D52-4D5B-83A4-FB07E8B9AD83}" srcOrd="3" destOrd="0" presId="urn:microsoft.com/office/officeart/2005/8/layout/hierarchy3"/>
  </dgm:cxnLst>
  <dgm:bg/>
  <dgm:whole>
    <a:ln w="22225"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F7AE165-977D-4123-9782-38253E035B44}" type="doc">
      <dgm:prSet loTypeId="urn:microsoft.com/office/officeart/2005/8/layout/hierarchy3" loCatId="relationship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l-GR"/>
        </a:p>
      </dgm:t>
    </dgm:pt>
    <dgm:pt modelId="{AF941361-3330-42F8-A6B2-F80CCA31B08C}">
      <dgm:prSet phldrT="[Κείμενο]" custT="1"/>
      <dgm:spPr/>
      <dgm:t>
        <a:bodyPr/>
        <a:lstStyle/>
        <a:p>
          <a:r>
            <a:rPr lang="el-GR" sz="3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Γεωγραφία ΣΤ΄ Δημοτικού: </a:t>
          </a:r>
        </a:p>
        <a:p>
          <a:r>
            <a:rPr lang="el-GR" sz="3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Ενότητα «Η Ευρώπη»</a:t>
          </a:r>
          <a:endParaRPr lang="el-GR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97AF08A-97F0-4316-ADC9-514AF729BE36}" type="parTrans" cxnId="{4F66FE1F-80E8-4663-9891-3C9A11A3BC93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4288143-B2C3-4FC6-9F94-A51A81B6044C}" type="sibTrans" cxnId="{4F66FE1F-80E8-4663-9891-3C9A11A3BC93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B04D001-A4E4-4698-914F-70C9D9B33B7F}">
      <dgm:prSet phldrT="[Κείμενο]" custT="1"/>
      <dgm:spPr>
        <a:ln w="25400">
          <a:solidFill>
            <a:schemeClr val="accent6">
              <a:hueOff val="0"/>
              <a:satOff val="0"/>
              <a:lumOff val="0"/>
              <a:alpha val="99000"/>
            </a:schemeClr>
          </a:solidFill>
        </a:ln>
      </dgm:spPr>
      <dgm:t>
        <a:bodyPr/>
        <a:lstStyle/>
        <a:p>
          <a:r>
            <a:rPr lang="el-GR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Η Ταυτότητα της Ευρώπης</a:t>
          </a:r>
          <a:endParaRPr lang="el-GR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12D11F1-8C94-45B7-87A0-59EC654586A3}" type="parTrans" cxnId="{44888701-475B-4A85-AE36-99F5D1A68953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3064A1B-8A21-4090-9252-7F10FA1634C4}" type="sibTrans" cxnId="{44888701-475B-4A85-AE36-99F5D1A68953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04C348A-DA84-458C-8849-8D0A5846DC87}">
      <dgm:prSet phldrT="[Κείμενο]" custT="1"/>
      <dgm:spPr>
        <a:ln w="25400">
          <a:solidFill>
            <a:schemeClr val="accent6">
              <a:hueOff val="0"/>
              <a:satOff val="0"/>
              <a:lumOff val="0"/>
              <a:alpha val="99000"/>
            </a:schemeClr>
          </a:solidFill>
        </a:ln>
      </dgm:spPr>
      <dgm:t>
        <a:bodyPr/>
        <a:lstStyle/>
        <a:p>
          <a:r>
            <a:rPr lang="el-GR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Οριζόντιος Διαμελισμός της Ευρώπης</a:t>
          </a:r>
        </a:p>
      </dgm:t>
    </dgm:pt>
    <dgm:pt modelId="{9923E100-FA84-4523-8456-E6EB7BAE0B1B}" type="parTrans" cxnId="{B6EA8BB7-B891-4349-ABFE-383B2AC30CE1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E9235B6-30A1-4CA6-A769-B439A85501DC}" type="sibTrans" cxnId="{B6EA8BB7-B891-4349-ABFE-383B2AC30CE1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25795C8-5FEC-43C5-8112-DFCAA559B59A}">
      <dgm:prSet custT="1"/>
      <dgm:spPr>
        <a:ln w="25400">
          <a:solidFill>
            <a:schemeClr val="accent6">
              <a:hueOff val="0"/>
              <a:satOff val="0"/>
              <a:lumOff val="0"/>
              <a:alpha val="99000"/>
            </a:schemeClr>
          </a:solidFill>
        </a:ln>
      </dgm:spPr>
      <dgm:t>
        <a:bodyPr/>
        <a:lstStyle/>
        <a:p>
          <a:r>
            <a:rPr lang="el-GR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Κατακόρυφος Διαμελισμός της Ευρώπης</a:t>
          </a:r>
          <a:endParaRPr lang="el-GR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898A9E8-40DA-418D-AC1E-219F21A1CAC5}" type="parTrans" cxnId="{6307D900-B53E-410E-A5A1-DB67A0E1809F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1B5B786-9466-4A89-9CC4-0A7EC4589EB7}" type="sibTrans" cxnId="{6307D900-B53E-410E-A5A1-DB67A0E1809F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C6A3048-19B9-47E6-B659-00302B52C8D6}" type="pres">
      <dgm:prSet presAssocID="{8F7AE165-977D-4123-9782-38253E035B4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l-GR"/>
        </a:p>
      </dgm:t>
    </dgm:pt>
    <dgm:pt modelId="{B9BDDAF0-C562-4406-88CE-717391F34C54}" type="pres">
      <dgm:prSet presAssocID="{AF941361-3330-42F8-A6B2-F80CCA31B08C}" presName="root" presStyleCnt="0"/>
      <dgm:spPr/>
    </dgm:pt>
    <dgm:pt modelId="{8B2EE40B-02DB-41DE-9766-25F90CC1E7EA}" type="pres">
      <dgm:prSet presAssocID="{AF941361-3330-42F8-A6B2-F80CCA31B08C}" presName="rootComposite" presStyleCnt="0"/>
      <dgm:spPr/>
    </dgm:pt>
    <dgm:pt modelId="{A770C410-E99F-432A-A72A-BCCF3731ABD9}" type="pres">
      <dgm:prSet presAssocID="{AF941361-3330-42F8-A6B2-F80CCA31B08C}" presName="rootText" presStyleLbl="node1" presStyleIdx="0" presStyleCnt="1" custScaleX="389704" custScaleY="97101"/>
      <dgm:spPr/>
      <dgm:t>
        <a:bodyPr/>
        <a:lstStyle/>
        <a:p>
          <a:endParaRPr lang="el-GR"/>
        </a:p>
      </dgm:t>
    </dgm:pt>
    <dgm:pt modelId="{558A878C-F64F-410F-8EA5-C2E5C442F75A}" type="pres">
      <dgm:prSet presAssocID="{AF941361-3330-42F8-A6B2-F80CCA31B08C}" presName="rootConnector" presStyleLbl="node1" presStyleIdx="0" presStyleCnt="1"/>
      <dgm:spPr/>
      <dgm:t>
        <a:bodyPr/>
        <a:lstStyle/>
        <a:p>
          <a:endParaRPr lang="el-GR"/>
        </a:p>
      </dgm:t>
    </dgm:pt>
    <dgm:pt modelId="{E391D369-E06D-49EA-A7BD-2DFCF1AB8B1A}" type="pres">
      <dgm:prSet presAssocID="{AF941361-3330-42F8-A6B2-F80CCA31B08C}" presName="childShape" presStyleCnt="0"/>
      <dgm:spPr/>
    </dgm:pt>
    <dgm:pt modelId="{A7D611E1-35E1-4AF9-B561-4E2A2FA18415}" type="pres">
      <dgm:prSet presAssocID="{A12D11F1-8C94-45B7-87A0-59EC654586A3}" presName="Name13" presStyleLbl="parChTrans1D2" presStyleIdx="0" presStyleCnt="3"/>
      <dgm:spPr/>
      <dgm:t>
        <a:bodyPr/>
        <a:lstStyle/>
        <a:p>
          <a:endParaRPr lang="el-GR"/>
        </a:p>
      </dgm:t>
    </dgm:pt>
    <dgm:pt modelId="{38F1E824-7FC8-495D-8704-FAD87F833CE6}" type="pres">
      <dgm:prSet presAssocID="{5B04D001-A4E4-4698-914F-70C9D9B33B7F}" presName="childText" presStyleLbl="bgAcc1" presStyleIdx="0" presStyleCnt="3" custScaleX="360297" custLinFactNeighborX="-9818" custLinFactNeighborY="2850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956817C-970E-4352-83A4-A5F0D19A0838}" type="pres">
      <dgm:prSet presAssocID="{9923E100-FA84-4523-8456-E6EB7BAE0B1B}" presName="Name13" presStyleLbl="parChTrans1D2" presStyleIdx="1" presStyleCnt="3"/>
      <dgm:spPr/>
      <dgm:t>
        <a:bodyPr/>
        <a:lstStyle/>
        <a:p>
          <a:endParaRPr lang="el-GR"/>
        </a:p>
      </dgm:t>
    </dgm:pt>
    <dgm:pt modelId="{DDB4027F-F504-4E96-8D6B-041C85177B6B}" type="pres">
      <dgm:prSet presAssocID="{604C348A-DA84-458C-8849-8D0A5846DC87}" presName="childText" presStyleLbl="bgAcc1" presStyleIdx="1" presStyleCnt="3" custScaleX="360297" custLinFactNeighborX="-9818" custLinFactNeighborY="2850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BE90F686-3400-4AB1-9E9E-A2F0C0046CAC}" type="pres">
      <dgm:prSet presAssocID="{E898A9E8-40DA-418D-AC1E-219F21A1CAC5}" presName="Name13" presStyleLbl="parChTrans1D2" presStyleIdx="2" presStyleCnt="3"/>
      <dgm:spPr/>
      <dgm:t>
        <a:bodyPr/>
        <a:lstStyle/>
        <a:p>
          <a:endParaRPr lang="el-GR"/>
        </a:p>
      </dgm:t>
    </dgm:pt>
    <dgm:pt modelId="{0FA72F3B-723D-4061-A3D1-CA5381527CE6}" type="pres">
      <dgm:prSet presAssocID="{C25795C8-5FEC-43C5-8112-DFCAA559B59A}" presName="childText" presStyleLbl="bgAcc1" presStyleIdx="2" presStyleCnt="3" custScaleX="360804" custLinFactNeighborX="-9818" custLinFactNeighborY="2850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FFB50DE5-F30F-421A-B240-7F29E0D769C6}" type="presOf" srcId="{A12D11F1-8C94-45B7-87A0-59EC654586A3}" destId="{A7D611E1-35E1-4AF9-B561-4E2A2FA18415}" srcOrd="0" destOrd="0" presId="urn:microsoft.com/office/officeart/2005/8/layout/hierarchy3"/>
    <dgm:cxn modelId="{E0C819BC-CA1D-416E-938C-9D75AC5CA53A}" type="presOf" srcId="{E898A9E8-40DA-418D-AC1E-219F21A1CAC5}" destId="{BE90F686-3400-4AB1-9E9E-A2F0C0046CAC}" srcOrd="0" destOrd="0" presId="urn:microsoft.com/office/officeart/2005/8/layout/hierarchy3"/>
    <dgm:cxn modelId="{6307D900-B53E-410E-A5A1-DB67A0E1809F}" srcId="{AF941361-3330-42F8-A6B2-F80CCA31B08C}" destId="{C25795C8-5FEC-43C5-8112-DFCAA559B59A}" srcOrd="2" destOrd="0" parTransId="{E898A9E8-40DA-418D-AC1E-219F21A1CAC5}" sibTransId="{71B5B786-9466-4A89-9CC4-0A7EC4589EB7}"/>
    <dgm:cxn modelId="{4EE616E5-7EBC-4493-B02C-1363D3D9F4C3}" type="presOf" srcId="{9923E100-FA84-4523-8456-E6EB7BAE0B1B}" destId="{C956817C-970E-4352-83A4-A5F0D19A0838}" srcOrd="0" destOrd="0" presId="urn:microsoft.com/office/officeart/2005/8/layout/hierarchy3"/>
    <dgm:cxn modelId="{6DA808B6-1905-4D20-90C7-E2CC63F662AA}" type="presOf" srcId="{AF941361-3330-42F8-A6B2-F80CCA31B08C}" destId="{A770C410-E99F-432A-A72A-BCCF3731ABD9}" srcOrd="0" destOrd="0" presId="urn:microsoft.com/office/officeart/2005/8/layout/hierarchy3"/>
    <dgm:cxn modelId="{1A214F1F-6E51-4DDB-B124-5801F01362F0}" type="presOf" srcId="{604C348A-DA84-458C-8849-8D0A5846DC87}" destId="{DDB4027F-F504-4E96-8D6B-041C85177B6B}" srcOrd="0" destOrd="0" presId="urn:microsoft.com/office/officeart/2005/8/layout/hierarchy3"/>
    <dgm:cxn modelId="{9DCBFA39-1C0A-40C0-9464-5470E79EE0C1}" type="presOf" srcId="{5B04D001-A4E4-4698-914F-70C9D9B33B7F}" destId="{38F1E824-7FC8-495D-8704-FAD87F833CE6}" srcOrd="0" destOrd="0" presId="urn:microsoft.com/office/officeart/2005/8/layout/hierarchy3"/>
    <dgm:cxn modelId="{476EF272-F242-4D84-A39F-406BBF003EE2}" type="presOf" srcId="{AF941361-3330-42F8-A6B2-F80CCA31B08C}" destId="{558A878C-F64F-410F-8EA5-C2E5C442F75A}" srcOrd="1" destOrd="0" presId="urn:microsoft.com/office/officeart/2005/8/layout/hierarchy3"/>
    <dgm:cxn modelId="{F57E7429-3B54-4E65-A0D5-1ECB0F5B3023}" type="presOf" srcId="{C25795C8-5FEC-43C5-8112-DFCAA559B59A}" destId="{0FA72F3B-723D-4061-A3D1-CA5381527CE6}" srcOrd="0" destOrd="0" presId="urn:microsoft.com/office/officeart/2005/8/layout/hierarchy3"/>
    <dgm:cxn modelId="{4F66FE1F-80E8-4663-9891-3C9A11A3BC93}" srcId="{8F7AE165-977D-4123-9782-38253E035B44}" destId="{AF941361-3330-42F8-A6B2-F80CCA31B08C}" srcOrd="0" destOrd="0" parTransId="{097AF08A-97F0-4316-ADC9-514AF729BE36}" sibTransId="{24288143-B2C3-4FC6-9F94-A51A81B6044C}"/>
    <dgm:cxn modelId="{B6EA8BB7-B891-4349-ABFE-383B2AC30CE1}" srcId="{AF941361-3330-42F8-A6B2-F80CCA31B08C}" destId="{604C348A-DA84-458C-8849-8D0A5846DC87}" srcOrd="1" destOrd="0" parTransId="{9923E100-FA84-4523-8456-E6EB7BAE0B1B}" sibTransId="{2E9235B6-30A1-4CA6-A769-B439A85501DC}"/>
    <dgm:cxn modelId="{44888701-475B-4A85-AE36-99F5D1A68953}" srcId="{AF941361-3330-42F8-A6B2-F80CCA31B08C}" destId="{5B04D001-A4E4-4698-914F-70C9D9B33B7F}" srcOrd="0" destOrd="0" parTransId="{A12D11F1-8C94-45B7-87A0-59EC654586A3}" sibTransId="{A3064A1B-8A21-4090-9252-7F10FA1634C4}"/>
    <dgm:cxn modelId="{6A546B7A-AED2-4083-BA1B-43397E56D5E0}" type="presOf" srcId="{8F7AE165-977D-4123-9782-38253E035B44}" destId="{1C6A3048-19B9-47E6-B659-00302B52C8D6}" srcOrd="0" destOrd="0" presId="urn:microsoft.com/office/officeart/2005/8/layout/hierarchy3"/>
    <dgm:cxn modelId="{C3EBBDA3-74F3-4A50-8E98-05FCCBB0DCBA}" type="presParOf" srcId="{1C6A3048-19B9-47E6-B659-00302B52C8D6}" destId="{B9BDDAF0-C562-4406-88CE-717391F34C54}" srcOrd="0" destOrd="0" presId="urn:microsoft.com/office/officeart/2005/8/layout/hierarchy3"/>
    <dgm:cxn modelId="{DDA5444A-7C6D-4816-8EDA-3E1976C6280F}" type="presParOf" srcId="{B9BDDAF0-C562-4406-88CE-717391F34C54}" destId="{8B2EE40B-02DB-41DE-9766-25F90CC1E7EA}" srcOrd="0" destOrd="0" presId="urn:microsoft.com/office/officeart/2005/8/layout/hierarchy3"/>
    <dgm:cxn modelId="{B66F9C97-9D92-4743-BFA6-0D5EFB7D38BE}" type="presParOf" srcId="{8B2EE40B-02DB-41DE-9766-25F90CC1E7EA}" destId="{A770C410-E99F-432A-A72A-BCCF3731ABD9}" srcOrd="0" destOrd="0" presId="urn:microsoft.com/office/officeart/2005/8/layout/hierarchy3"/>
    <dgm:cxn modelId="{67E87AA2-1A3A-4377-B3C1-83E0612C477C}" type="presParOf" srcId="{8B2EE40B-02DB-41DE-9766-25F90CC1E7EA}" destId="{558A878C-F64F-410F-8EA5-C2E5C442F75A}" srcOrd="1" destOrd="0" presId="urn:microsoft.com/office/officeart/2005/8/layout/hierarchy3"/>
    <dgm:cxn modelId="{8E919972-F72D-4516-B472-E3E037D56168}" type="presParOf" srcId="{B9BDDAF0-C562-4406-88CE-717391F34C54}" destId="{E391D369-E06D-49EA-A7BD-2DFCF1AB8B1A}" srcOrd="1" destOrd="0" presId="urn:microsoft.com/office/officeart/2005/8/layout/hierarchy3"/>
    <dgm:cxn modelId="{78C51F58-4D09-4CB8-A81B-A3718B7D9796}" type="presParOf" srcId="{E391D369-E06D-49EA-A7BD-2DFCF1AB8B1A}" destId="{A7D611E1-35E1-4AF9-B561-4E2A2FA18415}" srcOrd="0" destOrd="0" presId="urn:microsoft.com/office/officeart/2005/8/layout/hierarchy3"/>
    <dgm:cxn modelId="{9B453135-D805-4D8D-BD3F-AAA2BBD9B750}" type="presParOf" srcId="{E391D369-E06D-49EA-A7BD-2DFCF1AB8B1A}" destId="{38F1E824-7FC8-495D-8704-FAD87F833CE6}" srcOrd="1" destOrd="0" presId="urn:microsoft.com/office/officeart/2005/8/layout/hierarchy3"/>
    <dgm:cxn modelId="{21028727-FDC2-4933-8795-D39BB265266C}" type="presParOf" srcId="{E391D369-E06D-49EA-A7BD-2DFCF1AB8B1A}" destId="{C956817C-970E-4352-83A4-A5F0D19A0838}" srcOrd="2" destOrd="0" presId="urn:microsoft.com/office/officeart/2005/8/layout/hierarchy3"/>
    <dgm:cxn modelId="{25C50BE1-23C4-4F10-8838-413168C0415E}" type="presParOf" srcId="{E391D369-E06D-49EA-A7BD-2DFCF1AB8B1A}" destId="{DDB4027F-F504-4E96-8D6B-041C85177B6B}" srcOrd="3" destOrd="0" presId="urn:microsoft.com/office/officeart/2005/8/layout/hierarchy3"/>
    <dgm:cxn modelId="{776E775E-21A4-45D3-965C-27EEB614F4FB}" type="presParOf" srcId="{E391D369-E06D-49EA-A7BD-2DFCF1AB8B1A}" destId="{BE90F686-3400-4AB1-9E9E-A2F0C0046CAC}" srcOrd="4" destOrd="0" presId="urn:microsoft.com/office/officeart/2005/8/layout/hierarchy3"/>
    <dgm:cxn modelId="{70135786-2251-438B-B677-25CC079294C4}" type="presParOf" srcId="{E391D369-E06D-49EA-A7BD-2DFCF1AB8B1A}" destId="{0FA72F3B-723D-4061-A3D1-CA5381527CE6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4E88199-4AB6-4433-BFA5-1E767C5C8FBB}" type="doc">
      <dgm:prSet loTypeId="urn:microsoft.com/office/officeart/2005/8/layout/vList2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l-GR"/>
        </a:p>
      </dgm:t>
    </dgm:pt>
    <dgm:pt modelId="{0A047BE6-3900-463B-843E-36E9BE790939}">
      <dgm:prSet phldrT="[Κείμενο]" custT="1"/>
      <dgm:spPr/>
      <dgm:t>
        <a:bodyPr/>
        <a:lstStyle/>
        <a:p>
          <a:pPr algn="ctr"/>
          <a:r>
            <a:rPr lang="el-GR" sz="3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Σκοπός</a:t>
          </a:r>
        </a:p>
      </dgm:t>
    </dgm:pt>
    <dgm:pt modelId="{D4FADA76-ED6C-4E16-BB2A-145C411341AA}" type="parTrans" cxnId="{95BBC86B-E37C-4580-A976-922565FEDA80}">
      <dgm:prSet/>
      <dgm:spPr/>
      <dgm:t>
        <a:bodyPr/>
        <a:lstStyle/>
        <a:p>
          <a:endParaRPr lang="el-GR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E6B3BC4-DEF5-4DFC-8597-4E204805A7D6}" type="sibTrans" cxnId="{95BBC86B-E37C-4580-A976-922565FEDA80}">
      <dgm:prSet/>
      <dgm:spPr/>
      <dgm:t>
        <a:bodyPr/>
        <a:lstStyle/>
        <a:p>
          <a:endParaRPr lang="el-GR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298FF39-6C98-47D4-8F50-E38B75C5B7A7}">
      <dgm:prSet phldrT="[Κείμενο]" custT="1"/>
      <dgm:spPr/>
      <dgm:t>
        <a:bodyPr/>
        <a:lstStyle/>
        <a:p>
          <a:pPr algn="l">
            <a:lnSpc>
              <a:spcPct val="150000"/>
            </a:lnSpc>
          </a:pPr>
          <a:r>
            <a:rPr lang="el-GR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Να ενεργοποιήσει το μαθητή και να τον καθοδηγήσει στην ανακάλυψη της γνώσης αυτόνομα, ακολουθώντας τον ατομικό του ρυθμό μάθησης.</a:t>
          </a:r>
          <a:endParaRPr lang="el-GR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62BF1B6-C64D-4F7D-815D-FE46EB8899D5}" type="parTrans" cxnId="{0EECC2CD-B829-4A00-9A06-A8B67D262699}">
      <dgm:prSet/>
      <dgm:spPr/>
      <dgm:t>
        <a:bodyPr/>
        <a:lstStyle/>
        <a:p>
          <a:endParaRPr lang="el-GR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1D64DB2-3C5B-4A94-A170-E1A9480AE851}" type="sibTrans" cxnId="{0EECC2CD-B829-4A00-9A06-A8B67D262699}">
      <dgm:prSet/>
      <dgm:spPr/>
      <dgm:t>
        <a:bodyPr/>
        <a:lstStyle/>
        <a:p>
          <a:endParaRPr lang="el-GR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DD19EB7-7CDD-43BF-B036-F299D2552694}">
      <dgm:prSet phldrT="[Κείμενο]" custT="1"/>
      <dgm:spPr/>
      <dgm:t>
        <a:bodyPr/>
        <a:lstStyle/>
        <a:p>
          <a:pPr algn="l">
            <a:lnSpc>
              <a:spcPct val="90000"/>
            </a:lnSpc>
          </a:pPr>
          <a:endParaRPr lang="el-GR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9CD33AF-420A-4281-BD27-8FD883BBD5F8}" type="parTrans" cxnId="{6AB93B06-2DB5-4A1A-A8CE-0A2CEC17C651}">
      <dgm:prSet/>
      <dgm:spPr/>
      <dgm:t>
        <a:bodyPr/>
        <a:lstStyle/>
        <a:p>
          <a:endParaRPr lang="el-GR"/>
        </a:p>
      </dgm:t>
    </dgm:pt>
    <dgm:pt modelId="{6D55AF16-1137-41DA-843A-06BBD90811D9}" type="sibTrans" cxnId="{6AB93B06-2DB5-4A1A-A8CE-0A2CEC17C651}">
      <dgm:prSet/>
      <dgm:spPr/>
      <dgm:t>
        <a:bodyPr/>
        <a:lstStyle/>
        <a:p>
          <a:endParaRPr lang="el-GR"/>
        </a:p>
      </dgm:t>
    </dgm:pt>
    <dgm:pt modelId="{C4CF51A6-182B-4F60-A510-CFD73916DF24}">
      <dgm:prSet phldrT="[Κείμενο]" custT="1"/>
      <dgm:spPr/>
      <dgm:t>
        <a:bodyPr/>
        <a:lstStyle/>
        <a:p>
          <a:pPr algn="l">
            <a:lnSpc>
              <a:spcPct val="150000"/>
            </a:lnSpc>
          </a:pPr>
          <a:r>
            <a:rPr lang="el-GR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Να προετοιμάσει το μαθητή για τις δραστηριότητες που πρόκειται να εκπονηθούν στην τάξη.</a:t>
          </a:r>
          <a:endParaRPr lang="el-GR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D601FF8-4ABF-4AEE-9481-98C676D6A2B5}" type="parTrans" cxnId="{81A66503-9663-4B09-A0F0-341B2ACD65B2}">
      <dgm:prSet/>
      <dgm:spPr/>
      <dgm:t>
        <a:bodyPr/>
        <a:lstStyle/>
        <a:p>
          <a:endParaRPr lang="el-GR"/>
        </a:p>
      </dgm:t>
    </dgm:pt>
    <dgm:pt modelId="{995D435A-2F6F-4643-903F-E072DAFC1E98}" type="sibTrans" cxnId="{81A66503-9663-4B09-A0F0-341B2ACD65B2}">
      <dgm:prSet/>
      <dgm:spPr/>
      <dgm:t>
        <a:bodyPr/>
        <a:lstStyle/>
        <a:p>
          <a:endParaRPr lang="el-GR"/>
        </a:p>
      </dgm:t>
    </dgm:pt>
    <dgm:pt modelId="{5EDF8CDC-B225-4D4A-9223-46F9FA5B7BF5}">
      <dgm:prSet phldrT="[Κείμενο]" custT="1"/>
      <dgm:spPr/>
      <dgm:t>
        <a:bodyPr/>
        <a:lstStyle/>
        <a:p>
          <a:pPr algn="l">
            <a:lnSpc>
              <a:spcPct val="90000"/>
            </a:lnSpc>
          </a:pPr>
          <a:endParaRPr lang="el-GR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9F76DCF-43B2-47B8-B536-0EEB23128020}" type="sibTrans" cxnId="{F271F215-EA76-467D-A028-9DA29734F86E}">
      <dgm:prSet/>
      <dgm:spPr/>
      <dgm:t>
        <a:bodyPr/>
        <a:lstStyle/>
        <a:p>
          <a:endParaRPr lang="el-GR"/>
        </a:p>
      </dgm:t>
    </dgm:pt>
    <dgm:pt modelId="{8B44938B-86C5-4352-BE07-74B96E15661C}" type="parTrans" cxnId="{F271F215-EA76-467D-A028-9DA29734F86E}">
      <dgm:prSet/>
      <dgm:spPr/>
      <dgm:t>
        <a:bodyPr/>
        <a:lstStyle/>
        <a:p>
          <a:endParaRPr lang="el-GR"/>
        </a:p>
      </dgm:t>
    </dgm:pt>
    <dgm:pt modelId="{9CE2870E-EFCD-4E9C-9E21-2048865F9925}" type="pres">
      <dgm:prSet presAssocID="{D4E88199-4AB6-4433-BFA5-1E767C5C8FB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394E8DF0-D41B-4B5D-B622-43AD089845F7}" type="pres">
      <dgm:prSet presAssocID="{0A047BE6-3900-463B-843E-36E9BE790939}" presName="parentText" presStyleLbl="node1" presStyleIdx="0" presStyleCnt="1" custScaleY="62609" custLinFactNeighborY="-60541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F25F57B-96E1-4A79-A945-F1AD179B62A6}" type="pres">
      <dgm:prSet presAssocID="{0A047BE6-3900-463B-843E-36E9BE790939}" presName="childText" presStyleLbl="revTx" presStyleIdx="0" presStyleCnt="1" custScaleY="79604" custLinFactNeighborX="-566" custLinFactNeighborY="-1838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BB399E23-FCD0-41FA-9C1B-4AD3F80AE001}" type="presOf" srcId="{6DD19EB7-7CDD-43BF-B036-F299D2552694}" destId="{2F25F57B-96E1-4A79-A945-F1AD179B62A6}" srcOrd="0" destOrd="3" presId="urn:microsoft.com/office/officeart/2005/8/layout/vList2"/>
    <dgm:cxn modelId="{3AC6DA73-78BE-4E20-ADDE-0878F26BE9F3}" type="presOf" srcId="{D4E88199-4AB6-4433-BFA5-1E767C5C8FBB}" destId="{9CE2870E-EFCD-4E9C-9E21-2048865F9925}" srcOrd="0" destOrd="0" presId="urn:microsoft.com/office/officeart/2005/8/layout/vList2"/>
    <dgm:cxn modelId="{066D79AA-811A-49F2-9716-7E49C3F41D7B}" type="presOf" srcId="{0A047BE6-3900-463B-843E-36E9BE790939}" destId="{394E8DF0-D41B-4B5D-B622-43AD089845F7}" srcOrd="0" destOrd="0" presId="urn:microsoft.com/office/officeart/2005/8/layout/vList2"/>
    <dgm:cxn modelId="{95BBC86B-E37C-4580-A976-922565FEDA80}" srcId="{D4E88199-4AB6-4433-BFA5-1E767C5C8FBB}" destId="{0A047BE6-3900-463B-843E-36E9BE790939}" srcOrd="0" destOrd="0" parTransId="{D4FADA76-ED6C-4E16-BB2A-145C411341AA}" sibTransId="{2E6B3BC4-DEF5-4DFC-8597-4E204805A7D6}"/>
    <dgm:cxn modelId="{368BB130-BAB8-4547-B3E5-358764E40632}" type="presOf" srcId="{C4CF51A6-182B-4F60-A510-CFD73916DF24}" destId="{2F25F57B-96E1-4A79-A945-F1AD179B62A6}" srcOrd="0" destOrd="1" presId="urn:microsoft.com/office/officeart/2005/8/layout/vList2"/>
    <dgm:cxn modelId="{F271F215-EA76-467D-A028-9DA29734F86E}" srcId="{0A047BE6-3900-463B-843E-36E9BE790939}" destId="{5EDF8CDC-B225-4D4A-9223-46F9FA5B7BF5}" srcOrd="2" destOrd="0" parTransId="{8B44938B-86C5-4352-BE07-74B96E15661C}" sibTransId="{79F76DCF-43B2-47B8-B536-0EEB23128020}"/>
    <dgm:cxn modelId="{6AB93B06-2DB5-4A1A-A8CE-0A2CEC17C651}" srcId="{0A047BE6-3900-463B-843E-36E9BE790939}" destId="{6DD19EB7-7CDD-43BF-B036-F299D2552694}" srcOrd="3" destOrd="0" parTransId="{69CD33AF-420A-4281-BD27-8FD883BBD5F8}" sibTransId="{6D55AF16-1137-41DA-843A-06BBD90811D9}"/>
    <dgm:cxn modelId="{0EECC2CD-B829-4A00-9A06-A8B67D262699}" srcId="{0A047BE6-3900-463B-843E-36E9BE790939}" destId="{C298FF39-6C98-47D4-8F50-E38B75C5B7A7}" srcOrd="0" destOrd="0" parTransId="{562BF1B6-C64D-4F7D-815D-FE46EB8899D5}" sibTransId="{61D64DB2-3C5B-4A94-A170-E1A9480AE851}"/>
    <dgm:cxn modelId="{81A66503-9663-4B09-A0F0-341B2ACD65B2}" srcId="{0A047BE6-3900-463B-843E-36E9BE790939}" destId="{C4CF51A6-182B-4F60-A510-CFD73916DF24}" srcOrd="1" destOrd="0" parTransId="{1D601FF8-4ABF-4AEE-9481-98C676D6A2B5}" sibTransId="{995D435A-2F6F-4643-903F-E072DAFC1E98}"/>
    <dgm:cxn modelId="{9CF71930-DF26-4CD1-AFF8-88E8DBFF2131}" type="presOf" srcId="{5EDF8CDC-B225-4D4A-9223-46F9FA5B7BF5}" destId="{2F25F57B-96E1-4A79-A945-F1AD179B62A6}" srcOrd="0" destOrd="2" presId="urn:microsoft.com/office/officeart/2005/8/layout/vList2"/>
    <dgm:cxn modelId="{DD907F43-1BB8-4C8F-AE76-E577C0DF388D}" type="presOf" srcId="{C298FF39-6C98-47D4-8F50-E38B75C5B7A7}" destId="{2F25F57B-96E1-4A79-A945-F1AD179B62A6}" srcOrd="0" destOrd="0" presId="urn:microsoft.com/office/officeart/2005/8/layout/vList2"/>
    <dgm:cxn modelId="{55C0568B-15FE-4958-AE6F-CEDC773ECAEA}" type="presParOf" srcId="{9CE2870E-EFCD-4E9C-9E21-2048865F9925}" destId="{394E8DF0-D41B-4B5D-B622-43AD089845F7}" srcOrd="0" destOrd="0" presId="urn:microsoft.com/office/officeart/2005/8/layout/vList2"/>
    <dgm:cxn modelId="{7805E076-63B5-4560-94C7-69EC10B9CC80}" type="presParOf" srcId="{9CE2870E-EFCD-4E9C-9E21-2048865F9925}" destId="{2F25F57B-96E1-4A79-A945-F1AD179B62A6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4E88199-4AB6-4433-BFA5-1E767C5C8FBB}" type="doc">
      <dgm:prSet loTypeId="urn:microsoft.com/office/officeart/2005/8/layout/vList2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l-GR"/>
        </a:p>
      </dgm:t>
    </dgm:pt>
    <dgm:pt modelId="{0A047BE6-3900-463B-843E-36E9BE790939}">
      <dgm:prSet phldrT="[Κείμενο]" custT="1"/>
      <dgm:spPr/>
      <dgm:t>
        <a:bodyPr/>
        <a:lstStyle/>
        <a:p>
          <a:pPr algn="ctr"/>
          <a:r>
            <a:rPr lang="el-GR" sz="3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Εποικοδομητισμός</a:t>
          </a:r>
          <a:endParaRPr lang="el-GR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4FADA76-ED6C-4E16-BB2A-145C411341AA}" type="parTrans" cxnId="{95BBC86B-E37C-4580-A976-922565FEDA80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E6B3BC4-DEF5-4DFC-8597-4E204805A7D6}" type="sibTrans" cxnId="{95BBC86B-E37C-4580-A976-922565FEDA80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298FF39-6C98-47D4-8F50-E38B75C5B7A7}">
      <dgm:prSet phldrT="[Κείμενο]" custT="1"/>
      <dgm:spPr/>
      <dgm:t>
        <a:bodyPr/>
        <a:lstStyle/>
        <a:p>
          <a:pPr>
            <a:lnSpc>
              <a:spcPct val="150000"/>
            </a:lnSpc>
          </a:pPr>
          <a:r>
            <a:rPr lang="el-GR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Ο μαθητής συμμετέχει ενεργά στην οικοδόμηση της γνώσης.</a:t>
          </a:r>
          <a:endParaRPr lang="el-GR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62BF1B6-C64D-4F7D-815D-FE46EB8899D5}" type="parTrans" cxnId="{0EECC2CD-B829-4A00-9A06-A8B67D262699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1D64DB2-3C5B-4A94-A170-E1A9480AE851}" type="sibTrans" cxnId="{0EECC2CD-B829-4A00-9A06-A8B67D262699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5660A74-74DF-47B2-8FB2-8BD258E20481}">
      <dgm:prSet phldrT="[Κείμενο]" custT="1"/>
      <dgm:spPr/>
      <dgm:t>
        <a:bodyPr/>
        <a:lstStyle/>
        <a:p>
          <a:pPr algn="ctr"/>
          <a:r>
            <a:rPr lang="el-GR" sz="3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Διαθεματικότητα</a:t>
          </a:r>
          <a:endParaRPr lang="el-GR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447F0D9-25C7-4146-B49D-81F90E3F2EA1}" type="parTrans" cxnId="{8EA0667E-F4E8-4683-AC03-3327DDFB53FD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FED519D-371C-4A16-909F-B885863A9003}" type="sibTrans" cxnId="{8EA0667E-F4E8-4683-AC03-3327DDFB53FD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FF2997A-4054-4754-805D-F182A9175489}">
      <dgm:prSet phldrT="[Κείμενο]" custT="1"/>
      <dgm:spPr/>
      <dgm:t>
        <a:bodyPr/>
        <a:lstStyle/>
        <a:p>
          <a:pPr>
            <a:lnSpc>
              <a:spcPct val="150000"/>
            </a:lnSpc>
          </a:pPr>
          <a:r>
            <a:rPr lang="el-GR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Προσεγγίζει το αντικείμενο της Γεωγραφίας μέσα από άλλα μαθήματα (Γλώσσα, Μυθολογία, ΤΠΕ κ.ά.)</a:t>
          </a:r>
          <a:endParaRPr lang="el-GR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0A8C90E-5927-48B4-9174-8EA1E932560E}" type="parTrans" cxnId="{05514F16-7411-4FD7-86EE-9B4482D67872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32D5C91-8BAF-42AF-829A-8EB2362CF92A}" type="sibTrans" cxnId="{05514F16-7411-4FD7-86EE-9B4482D67872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99F5B82-2B79-422F-96AC-0E1D2FB19E83}">
      <dgm:prSet phldrT="[Κείμενο]" custT="1"/>
      <dgm:spPr/>
      <dgm:t>
        <a:bodyPr/>
        <a:lstStyle/>
        <a:p>
          <a:pPr>
            <a:lnSpc>
              <a:spcPct val="150000"/>
            </a:lnSpc>
          </a:pPr>
          <a:r>
            <a:rPr lang="el-GR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Ενισχύει την ανακαλυπτική μάθηση.</a:t>
          </a:r>
          <a:endParaRPr lang="el-GR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F60EBB2F-9F9A-48DB-BA15-CF0C3BF5CF5C}" type="parTrans" cxnId="{30245407-C8A9-45F7-9BAF-8C936E32D07F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9A13964-B0A2-48C2-A1CB-4F696AB083A5}" type="sibTrans" cxnId="{30245407-C8A9-45F7-9BAF-8C936E32D07F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CE2870E-EFCD-4E9C-9E21-2048865F9925}" type="pres">
      <dgm:prSet presAssocID="{D4E88199-4AB6-4433-BFA5-1E767C5C8FB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394E8DF0-D41B-4B5D-B622-43AD089845F7}" type="pres">
      <dgm:prSet presAssocID="{0A047BE6-3900-463B-843E-36E9BE790939}" presName="parentText" presStyleLbl="node1" presStyleIdx="0" presStyleCnt="2" custScaleY="75048" custLinFactNeighborY="2745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F25F57B-96E1-4A79-A945-F1AD179B62A6}" type="pres">
      <dgm:prSet presAssocID="{0A047BE6-3900-463B-843E-36E9BE790939}" presName="childText" presStyleLbl="revTx" presStyleIdx="0" presStyleCnt="2" custScaleY="12785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8E606B09-71B1-4570-8D31-190FA2220EA5}" type="pres">
      <dgm:prSet presAssocID="{B5660A74-74DF-47B2-8FB2-8BD258E20481}" presName="parentText" presStyleLbl="node1" presStyleIdx="1" presStyleCnt="2" custScaleY="60881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CE746A0-54FF-4E51-BD75-0F02B52173DE}" type="pres">
      <dgm:prSet presAssocID="{B5660A74-74DF-47B2-8FB2-8BD258E20481}" presName="childText" presStyleLbl="revTx" presStyleIdx="1" presStyleCnt="2" custScaleY="13126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3AC6DA73-78BE-4E20-ADDE-0878F26BE9F3}" type="presOf" srcId="{D4E88199-4AB6-4433-BFA5-1E767C5C8FBB}" destId="{9CE2870E-EFCD-4E9C-9E21-2048865F9925}" srcOrd="0" destOrd="0" presId="urn:microsoft.com/office/officeart/2005/8/layout/vList2"/>
    <dgm:cxn modelId="{066D79AA-811A-49F2-9716-7E49C3F41D7B}" type="presOf" srcId="{0A047BE6-3900-463B-843E-36E9BE790939}" destId="{394E8DF0-D41B-4B5D-B622-43AD089845F7}" srcOrd="0" destOrd="0" presId="urn:microsoft.com/office/officeart/2005/8/layout/vList2"/>
    <dgm:cxn modelId="{95BBC86B-E37C-4580-A976-922565FEDA80}" srcId="{D4E88199-4AB6-4433-BFA5-1E767C5C8FBB}" destId="{0A047BE6-3900-463B-843E-36E9BE790939}" srcOrd="0" destOrd="0" parTransId="{D4FADA76-ED6C-4E16-BB2A-145C411341AA}" sibTransId="{2E6B3BC4-DEF5-4DFC-8597-4E204805A7D6}"/>
    <dgm:cxn modelId="{C4AC87D0-229B-491A-9F2E-4A961A634D60}" type="presOf" srcId="{1FF2997A-4054-4754-805D-F182A9175489}" destId="{9CE746A0-54FF-4E51-BD75-0F02B52173DE}" srcOrd="0" destOrd="0" presId="urn:microsoft.com/office/officeart/2005/8/layout/vList2"/>
    <dgm:cxn modelId="{05514F16-7411-4FD7-86EE-9B4482D67872}" srcId="{B5660A74-74DF-47B2-8FB2-8BD258E20481}" destId="{1FF2997A-4054-4754-805D-F182A9175489}" srcOrd="0" destOrd="0" parTransId="{D0A8C90E-5927-48B4-9174-8EA1E932560E}" sibTransId="{432D5C91-8BAF-42AF-829A-8EB2362CF92A}"/>
    <dgm:cxn modelId="{33DD19CE-7E20-4918-A406-34A4919828FF}" type="presOf" srcId="{A99F5B82-2B79-422F-96AC-0E1D2FB19E83}" destId="{2F25F57B-96E1-4A79-A945-F1AD179B62A6}" srcOrd="0" destOrd="1" presId="urn:microsoft.com/office/officeart/2005/8/layout/vList2"/>
    <dgm:cxn modelId="{8EA0667E-F4E8-4683-AC03-3327DDFB53FD}" srcId="{D4E88199-4AB6-4433-BFA5-1E767C5C8FBB}" destId="{B5660A74-74DF-47B2-8FB2-8BD258E20481}" srcOrd="1" destOrd="0" parTransId="{B447F0D9-25C7-4146-B49D-81F90E3F2EA1}" sibTransId="{AFED519D-371C-4A16-909F-B885863A9003}"/>
    <dgm:cxn modelId="{0EECC2CD-B829-4A00-9A06-A8B67D262699}" srcId="{0A047BE6-3900-463B-843E-36E9BE790939}" destId="{C298FF39-6C98-47D4-8F50-E38B75C5B7A7}" srcOrd="0" destOrd="0" parTransId="{562BF1B6-C64D-4F7D-815D-FE46EB8899D5}" sibTransId="{61D64DB2-3C5B-4A94-A170-E1A9480AE851}"/>
    <dgm:cxn modelId="{30245407-C8A9-45F7-9BAF-8C936E32D07F}" srcId="{0A047BE6-3900-463B-843E-36E9BE790939}" destId="{A99F5B82-2B79-422F-96AC-0E1D2FB19E83}" srcOrd="1" destOrd="0" parTransId="{F60EBB2F-9F9A-48DB-BA15-CF0C3BF5CF5C}" sibTransId="{B9A13964-B0A2-48C2-A1CB-4F696AB083A5}"/>
    <dgm:cxn modelId="{3AEB34F2-D2D7-41FF-8212-9142EB1609BB}" type="presOf" srcId="{B5660A74-74DF-47B2-8FB2-8BD258E20481}" destId="{8E606B09-71B1-4570-8D31-190FA2220EA5}" srcOrd="0" destOrd="0" presId="urn:microsoft.com/office/officeart/2005/8/layout/vList2"/>
    <dgm:cxn modelId="{DD907F43-1BB8-4C8F-AE76-E577C0DF388D}" type="presOf" srcId="{C298FF39-6C98-47D4-8F50-E38B75C5B7A7}" destId="{2F25F57B-96E1-4A79-A945-F1AD179B62A6}" srcOrd="0" destOrd="0" presId="urn:microsoft.com/office/officeart/2005/8/layout/vList2"/>
    <dgm:cxn modelId="{55C0568B-15FE-4958-AE6F-CEDC773ECAEA}" type="presParOf" srcId="{9CE2870E-EFCD-4E9C-9E21-2048865F9925}" destId="{394E8DF0-D41B-4B5D-B622-43AD089845F7}" srcOrd="0" destOrd="0" presId="urn:microsoft.com/office/officeart/2005/8/layout/vList2"/>
    <dgm:cxn modelId="{7805E076-63B5-4560-94C7-69EC10B9CC80}" type="presParOf" srcId="{9CE2870E-EFCD-4E9C-9E21-2048865F9925}" destId="{2F25F57B-96E1-4A79-A945-F1AD179B62A6}" srcOrd="1" destOrd="0" presId="urn:microsoft.com/office/officeart/2005/8/layout/vList2"/>
    <dgm:cxn modelId="{D32F7FAA-99D2-46CE-A034-6AD87C786C4B}" type="presParOf" srcId="{9CE2870E-EFCD-4E9C-9E21-2048865F9925}" destId="{8E606B09-71B1-4570-8D31-190FA2220EA5}" srcOrd="2" destOrd="0" presId="urn:microsoft.com/office/officeart/2005/8/layout/vList2"/>
    <dgm:cxn modelId="{C92A7AD4-C71B-4B41-8F0F-A3E404A165A4}" type="presParOf" srcId="{9CE2870E-EFCD-4E9C-9E21-2048865F9925}" destId="{9CE746A0-54FF-4E51-BD75-0F02B52173DE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D4E88199-4AB6-4433-BFA5-1E767C5C8FBB}" type="doc">
      <dgm:prSet loTypeId="urn:microsoft.com/office/officeart/2005/8/layout/vList2" loCatId="list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l-GR"/>
        </a:p>
      </dgm:t>
    </dgm:pt>
    <dgm:pt modelId="{0A047BE6-3900-463B-843E-36E9BE790939}">
      <dgm:prSet phldrT="[Κείμενο]" custT="1"/>
      <dgm:spPr/>
      <dgm:t>
        <a:bodyPr/>
        <a:lstStyle/>
        <a:p>
          <a:pPr algn="ctr">
            <a:lnSpc>
              <a:spcPct val="100000"/>
            </a:lnSpc>
            <a:spcAft>
              <a:spcPts val="600"/>
            </a:spcAft>
          </a:pPr>
          <a:r>
            <a:rPr lang="el-GR" sz="3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Βασικές αρχές</a:t>
          </a:r>
        </a:p>
      </dgm:t>
    </dgm:pt>
    <dgm:pt modelId="{D4FADA76-ED6C-4E16-BB2A-145C411341AA}" type="parTrans" cxnId="{95BBC86B-E37C-4580-A976-922565FEDA80}">
      <dgm:prSet/>
      <dgm:spPr/>
      <dgm:t>
        <a:bodyPr/>
        <a:lstStyle/>
        <a:p>
          <a:endParaRPr lang="el-GR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E6B3BC4-DEF5-4DFC-8597-4E204805A7D6}" type="sibTrans" cxnId="{95BBC86B-E37C-4580-A976-922565FEDA80}">
      <dgm:prSet/>
      <dgm:spPr/>
      <dgm:t>
        <a:bodyPr/>
        <a:lstStyle/>
        <a:p>
          <a:endParaRPr lang="el-GR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298FF39-6C98-47D4-8F50-E38B75C5B7A7}">
      <dgm:prSet phldrT="[Κείμενο]" custT="1"/>
      <dgm:spPr/>
      <dgm:t>
        <a:bodyPr/>
        <a:lstStyle/>
        <a:p>
          <a:pPr algn="l"/>
          <a:r>
            <a:rPr lang="el-GR" sz="24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Πολυμεσική</a:t>
          </a:r>
          <a:r>
            <a:rPr lang="el-GR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αρχή</a:t>
          </a:r>
          <a:endParaRPr lang="el-GR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62BF1B6-C64D-4F7D-815D-FE46EB8899D5}" type="parTrans" cxnId="{0EECC2CD-B829-4A00-9A06-A8B67D262699}">
      <dgm:prSet/>
      <dgm:spPr/>
      <dgm:t>
        <a:bodyPr/>
        <a:lstStyle/>
        <a:p>
          <a:endParaRPr lang="el-GR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1D64DB2-3C5B-4A94-A170-E1A9480AE851}" type="sibTrans" cxnId="{0EECC2CD-B829-4A00-9A06-A8B67D262699}">
      <dgm:prSet/>
      <dgm:spPr/>
      <dgm:t>
        <a:bodyPr/>
        <a:lstStyle/>
        <a:p>
          <a:endParaRPr lang="el-GR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55E3758-3FA4-4AB2-83AE-06492FC3E5DD}">
      <dgm:prSet phldrT="[Κείμενο]" custT="1"/>
      <dgm:spPr/>
      <dgm:t>
        <a:bodyPr/>
        <a:lstStyle/>
        <a:p>
          <a:pPr algn="l"/>
          <a:r>
            <a:rPr lang="el-GR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Αρχή πλεονασμού</a:t>
          </a:r>
          <a:endParaRPr lang="el-GR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09A2C1F-47EB-478A-8D59-D60F8F78A722}" type="parTrans" cxnId="{19D91132-80B0-4DD8-8C67-E0F6D6066DD4}">
      <dgm:prSet/>
      <dgm:spPr/>
      <dgm:t>
        <a:bodyPr/>
        <a:lstStyle/>
        <a:p>
          <a:endParaRPr lang="el-GR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C77BB2B-3299-496C-97D6-12F251D2AEC8}" type="sibTrans" cxnId="{19D91132-80B0-4DD8-8C67-E0F6D6066DD4}">
      <dgm:prSet/>
      <dgm:spPr/>
      <dgm:t>
        <a:bodyPr/>
        <a:lstStyle/>
        <a:p>
          <a:endParaRPr lang="el-GR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564BDBD-E13A-4B3D-B05B-45F3BB6B07FC}">
      <dgm:prSet phldrT="[Κείμενο]" custT="1"/>
      <dgm:spPr/>
      <dgm:t>
        <a:bodyPr/>
        <a:lstStyle/>
        <a:p>
          <a:pPr algn="l"/>
          <a:r>
            <a:rPr lang="el-GR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Αρχή της συνοχής</a:t>
          </a:r>
          <a:endParaRPr lang="el-GR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1679145-D3C7-4826-A712-F080B78DE07B}" type="parTrans" cxnId="{96038954-80A3-46C9-81A2-1973F20B8675}">
      <dgm:prSet/>
      <dgm:spPr/>
      <dgm:t>
        <a:bodyPr/>
        <a:lstStyle/>
        <a:p>
          <a:endParaRPr lang="el-GR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57E698B-B196-420D-AD1E-2B3119D9FC3E}" type="sibTrans" cxnId="{96038954-80A3-46C9-81A2-1973F20B8675}">
      <dgm:prSet/>
      <dgm:spPr/>
      <dgm:t>
        <a:bodyPr/>
        <a:lstStyle/>
        <a:p>
          <a:endParaRPr lang="el-GR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5B225F2-D437-406A-8C2B-2890BB733D5C}">
      <dgm:prSet phldrT="[Κείμενο]" custT="1"/>
      <dgm:spPr/>
      <dgm:t>
        <a:bodyPr/>
        <a:lstStyle/>
        <a:p>
          <a:pPr algn="l"/>
          <a:r>
            <a:rPr lang="el-GR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Αρχή της σηματοδότησης</a:t>
          </a:r>
          <a:endParaRPr lang="el-GR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034F79A-A32A-4A63-9CB7-F625C5E0D6B5}" type="parTrans" cxnId="{B538BC17-DDA8-4304-9A76-BEB0D69DE6B6}">
      <dgm:prSet/>
      <dgm:spPr/>
      <dgm:t>
        <a:bodyPr/>
        <a:lstStyle/>
        <a:p>
          <a:endParaRPr lang="el-GR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190843F-E247-4F71-882F-CDED63942AEB}" type="sibTrans" cxnId="{B538BC17-DDA8-4304-9A76-BEB0D69DE6B6}">
      <dgm:prSet/>
      <dgm:spPr/>
      <dgm:t>
        <a:bodyPr/>
        <a:lstStyle/>
        <a:p>
          <a:endParaRPr lang="el-GR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BAC9E07-31CA-47E7-BF26-299DBD6F8F95}">
      <dgm:prSet phldrT="[Κείμενο]" custT="1"/>
      <dgm:spPr/>
      <dgm:t>
        <a:bodyPr/>
        <a:lstStyle/>
        <a:p>
          <a:pPr algn="l"/>
          <a:r>
            <a:rPr lang="el-GR" sz="24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Αρχή της γνωσιακής μαθητείας</a:t>
          </a:r>
          <a:endParaRPr lang="el-GR" sz="24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CF62CC3-916E-44D8-8E5C-B5A690CF7868}" type="parTrans" cxnId="{70CA96D6-5011-433A-8EA8-8098F6EB2AD2}">
      <dgm:prSet/>
      <dgm:spPr/>
      <dgm:t>
        <a:bodyPr/>
        <a:lstStyle/>
        <a:p>
          <a:endParaRPr lang="el-GR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2831616-C303-4CDC-941E-33B9A82641D1}" type="sibTrans" cxnId="{70CA96D6-5011-433A-8EA8-8098F6EB2AD2}">
      <dgm:prSet/>
      <dgm:spPr/>
      <dgm:t>
        <a:bodyPr/>
        <a:lstStyle/>
        <a:p>
          <a:endParaRPr lang="el-GR" sz="24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9C76B1B-501B-4EF2-B810-3105F8230244}">
      <dgm:prSet custT="1"/>
      <dgm:spPr/>
      <dgm:t>
        <a:bodyPr/>
        <a:lstStyle/>
        <a:p>
          <a:pPr algn="ctr"/>
          <a:r>
            <a:rPr lang="el-GR" sz="3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Γραμμική αρχιτεκτονική</a:t>
          </a:r>
          <a:endParaRPr lang="el-GR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70A191E-B4AF-4CDC-AE22-0AF3326F9C5E}" type="parTrans" cxnId="{0A633E54-FC7D-43FB-93C7-6636C6FB2A05}">
      <dgm:prSet/>
      <dgm:spPr/>
      <dgm:t>
        <a:bodyPr/>
        <a:lstStyle/>
        <a:p>
          <a:endParaRPr lang="el-GR"/>
        </a:p>
      </dgm:t>
    </dgm:pt>
    <dgm:pt modelId="{283655AD-D900-4C30-9B26-9C5325E6F9C7}" type="sibTrans" cxnId="{0A633E54-FC7D-43FB-93C7-6636C6FB2A05}">
      <dgm:prSet/>
      <dgm:spPr/>
      <dgm:t>
        <a:bodyPr/>
        <a:lstStyle/>
        <a:p>
          <a:endParaRPr lang="el-GR"/>
        </a:p>
      </dgm:t>
    </dgm:pt>
    <dgm:pt modelId="{E28F3121-6ED0-4F70-A6DC-4A950AB25E0A}">
      <dgm:prSet custT="1"/>
      <dgm:spPr/>
      <dgm:t>
        <a:bodyPr/>
        <a:lstStyle/>
        <a:p>
          <a:r>
            <a:rPr lang="el-GR" sz="24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Ο μαθητής περιηγείται σειριακά ακολουθώντας τη δομή του σχολικού εγχειριδίου.</a:t>
          </a:r>
          <a:endParaRPr lang="el-GR" sz="2400" b="0" dirty="0"/>
        </a:p>
      </dgm:t>
    </dgm:pt>
    <dgm:pt modelId="{805DBCF8-FEF2-4552-AD69-47FADE7F92D5}" type="parTrans" cxnId="{38E7AE38-EA54-4371-8B90-9983192763EC}">
      <dgm:prSet/>
      <dgm:spPr/>
      <dgm:t>
        <a:bodyPr/>
        <a:lstStyle/>
        <a:p>
          <a:endParaRPr lang="el-GR"/>
        </a:p>
      </dgm:t>
    </dgm:pt>
    <dgm:pt modelId="{CF6B362B-FF5F-451A-94D9-B15126A2C844}" type="sibTrans" cxnId="{38E7AE38-EA54-4371-8B90-9983192763EC}">
      <dgm:prSet/>
      <dgm:spPr/>
      <dgm:t>
        <a:bodyPr/>
        <a:lstStyle/>
        <a:p>
          <a:endParaRPr lang="el-GR"/>
        </a:p>
      </dgm:t>
    </dgm:pt>
    <dgm:pt modelId="{7A5657B2-8C55-45CE-AAD2-6B7E6179CF79}">
      <dgm:prSet custT="1"/>
      <dgm:spPr/>
      <dgm:t>
        <a:bodyPr/>
        <a:lstStyle/>
        <a:p>
          <a:r>
            <a:rPr lang="el-GR" sz="24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Χωρίς όμως να είναι απόλυτη και ανελαστική.</a:t>
          </a:r>
          <a:endParaRPr lang="el-GR" sz="2400" b="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7270776-2E0F-4513-BC2E-64CDB8D81D38}" type="parTrans" cxnId="{D7BAF121-B348-4FF3-A7CC-C612B752AF41}">
      <dgm:prSet/>
      <dgm:spPr/>
      <dgm:t>
        <a:bodyPr/>
        <a:lstStyle/>
        <a:p>
          <a:endParaRPr lang="el-GR"/>
        </a:p>
      </dgm:t>
    </dgm:pt>
    <dgm:pt modelId="{4D70925F-E6ED-4555-BC9A-9DBBDC412917}" type="sibTrans" cxnId="{D7BAF121-B348-4FF3-A7CC-C612B752AF41}">
      <dgm:prSet/>
      <dgm:spPr/>
      <dgm:t>
        <a:bodyPr/>
        <a:lstStyle/>
        <a:p>
          <a:endParaRPr lang="el-GR"/>
        </a:p>
      </dgm:t>
    </dgm:pt>
    <dgm:pt modelId="{9CE2870E-EFCD-4E9C-9E21-2048865F9925}" type="pres">
      <dgm:prSet presAssocID="{D4E88199-4AB6-4433-BFA5-1E767C5C8FB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394E8DF0-D41B-4B5D-B622-43AD089845F7}" type="pres">
      <dgm:prSet presAssocID="{0A047BE6-3900-463B-843E-36E9BE790939}" presName="parentText" presStyleLbl="node1" presStyleIdx="0" presStyleCnt="2" custScaleY="65378" custLinFactNeighborY="-1019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F25F57B-96E1-4A79-A945-F1AD179B62A6}" type="pres">
      <dgm:prSet presAssocID="{0A047BE6-3900-463B-843E-36E9BE790939}" presName="childText" presStyleLbl="revTx" presStyleIdx="0" presStyleCnt="2" custScaleY="11204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207A797-4D6D-42C6-A294-B6493D92BEE7}" type="pres">
      <dgm:prSet presAssocID="{A9C76B1B-501B-4EF2-B810-3105F8230244}" presName="parentText" presStyleLbl="node1" presStyleIdx="1" presStyleCnt="2" custScaleY="67617">
        <dgm:presLayoutVars>
          <dgm:chMax val="0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9F69704E-89EC-4413-9365-A13801429B7A}" type="pres">
      <dgm:prSet presAssocID="{A9C76B1B-501B-4EF2-B810-3105F8230244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3AC6DA73-78BE-4E20-ADDE-0878F26BE9F3}" type="presOf" srcId="{D4E88199-4AB6-4433-BFA5-1E767C5C8FBB}" destId="{9CE2870E-EFCD-4E9C-9E21-2048865F9925}" srcOrd="0" destOrd="0" presId="urn:microsoft.com/office/officeart/2005/8/layout/vList2"/>
    <dgm:cxn modelId="{066D79AA-811A-49F2-9716-7E49C3F41D7B}" type="presOf" srcId="{0A047BE6-3900-463B-843E-36E9BE790939}" destId="{394E8DF0-D41B-4B5D-B622-43AD089845F7}" srcOrd="0" destOrd="0" presId="urn:microsoft.com/office/officeart/2005/8/layout/vList2"/>
    <dgm:cxn modelId="{19D91132-80B0-4DD8-8C67-E0F6D6066DD4}" srcId="{0A047BE6-3900-463B-843E-36E9BE790939}" destId="{E55E3758-3FA4-4AB2-83AE-06492FC3E5DD}" srcOrd="1" destOrd="0" parTransId="{A09A2C1F-47EB-478A-8D59-D60F8F78A722}" sibTransId="{4C77BB2B-3299-496C-97D6-12F251D2AEC8}"/>
    <dgm:cxn modelId="{B7D7F58C-D71B-41E6-946C-1EEF8AF30120}" type="presOf" srcId="{E55E3758-3FA4-4AB2-83AE-06492FC3E5DD}" destId="{2F25F57B-96E1-4A79-A945-F1AD179B62A6}" srcOrd="0" destOrd="1" presId="urn:microsoft.com/office/officeart/2005/8/layout/vList2"/>
    <dgm:cxn modelId="{95BBC86B-E37C-4580-A976-922565FEDA80}" srcId="{D4E88199-4AB6-4433-BFA5-1E767C5C8FBB}" destId="{0A047BE6-3900-463B-843E-36E9BE790939}" srcOrd="0" destOrd="0" parTransId="{D4FADA76-ED6C-4E16-BB2A-145C411341AA}" sibTransId="{2E6B3BC4-DEF5-4DFC-8597-4E204805A7D6}"/>
    <dgm:cxn modelId="{D7BAF121-B348-4FF3-A7CC-C612B752AF41}" srcId="{A9C76B1B-501B-4EF2-B810-3105F8230244}" destId="{7A5657B2-8C55-45CE-AAD2-6B7E6179CF79}" srcOrd="1" destOrd="0" parTransId="{37270776-2E0F-4513-BC2E-64CDB8D81D38}" sibTransId="{4D70925F-E6ED-4555-BC9A-9DBBDC412917}"/>
    <dgm:cxn modelId="{21CC2FA6-97ED-4DE4-93FE-61BE3F573D07}" type="presOf" srcId="{7A5657B2-8C55-45CE-AAD2-6B7E6179CF79}" destId="{9F69704E-89EC-4413-9365-A13801429B7A}" srcOrd="0" destOrd="1" presId="urn:microsoft.com/office/officeart/2005/8/layout/vList2"/>
    <dgm:cxn modelId="{96038954-80A3-46C9-81A2-1973F20B8675}" srcId="{0A047BE6-3900-463B-843E-36E9BE790939}" destId="{B564BDBD-E13A-4B3D-B05B-45F3BB6B07FC}" srcOrd="2" destOrd="0" parTransId="{E1679145-D3C7-4826-A712-F080B78DE07B}" sibTransId="{457E698B-B196-420D-AD1E-2B3119D9FC3E}"/>
    <dgm:cxn modelId="{0A633E54-FC7D-43FB-93C7-6636C6FB2A05}" srcId="{D4E88199-4AB6-4433-BFA5-1E767C5C8FBB}" destId="{A9C76B1B-501B-4EF2-B810-3105F8230244}" srcOrd="1" destOrd="0" parTransId="{770A191E-B4AF-4CDC-AE22-0AF3326F9C5E}" sibTransId="{283655AD-D900-4C30-9B26-9C5325E6F9C7}"/>
    <dgm:cxn modelId="{B538BC17-DDA8-4304-9A76-BEB0D69DE6B6}" srcId="{0A047BE6-3900-463B-843E-36E9BE790939}" destId="{95B225F2-D437-406A-8C2B-2890BB733D5C}" srcOrd="3" destOrd="0" parTransId="{C034F79A-A32A-4A63-9CB7-F625C5E0D6B5}" sibTransId="{2190843F-E247-4F71-882F-CDED63942AEB}"/>
    <dgm:cxn modelId="{BE879FDE-99DF-4DF4-BC9F-6B3CE9C44AF2}" type="presOf" srcId="{7BAC9E07-31CA-47E7-BF26-299DBD6F8F95}" destId="{2F25F57B-96E1-4A79-A945-F1AD179B62A6}" srcOrd="0" destOrd="4" presId="urn:microsoft.com/office/officeart/2005/8/layout/vList2"/>
    <dgm:cxn modelId="{0974E4E2-16D5-4D84-9D19-944BC858D20F}" type="presOf" srcId="{A9C76B1B-501B-4EF2-B810-3105F8230244}" destId="{D207A797-4D6D-42C6-A294-B6493D92BEE7}" srcOrd="0" destOrd="0" presId="urn:microsoft.com/office/officeart/2005/8/layout/vList2"/>
    <dgm:cxn modelId="{54C960CC-F35D-4456-9A1C-3AE8D8EE1502}" type="presOf" srcId="{95B225F2-D437-406A-8C2B-2890BB733D5C}" destId="{2F25F57B-96E1-4A79-A945-F1AD179B62A6}" srcOrd="0" destOrd="3" presId="urn:microsoft.com/office/officeart/2005/8/layout/vList2"/>
    <dgm:cxn modelId="{38E7AE38-EA54-4371-8B90-9983192763EC}" srcId="{A9C76B1B-501B-4EF2-B810-3105F8230244}" destId="{E28F3121-6ED0-4F70-A6DC-4A950AB25E0A}" srcOrd="0" destOrd="0" parTransId="{805DBCF8-FEF2-4552-AD69-47FADE7F92D5}" sibTransId="{CF6B362B-FF5F-451A-94D9-B15126A2C844}"/>
    <dgm:cxn modelId="{0EA783C2-4957-468A-B5E0-B22D8BBE25BF}" type="presOf" srcId="{E28F3121-6ED0-4F70-A6DC-4A950AB25E0A}" destId="{9F69704E-89EC-4413-9365-A13801429B7A}" srcOrd="0" destOrd="0" presId="urn:microsoft.com/office/officeart/2005/8/layout/vList2"/>
    <dgm:cxn modelId="{0EECC2CD-B829-4A00-9A06-A8B67D262699}" srcId="{0A047BE6-3900-463B-843E-36E9BE790939}" destId="{C298FF39-6C98-47D4-8F50-E38B75C5B7A7}" srcOrd="0" destOrd="0" parTransId="{562BF1B6-C64D-4F7D-815D-FE46EB8899D5}" sibTransId="{61D64DB2-3C5B-4A94-A170-E1A9480AE851}"/>
    <dgm:cxn modelId="{9164F721-0827-409B-9FBE-1E39B6B06DCF}" type="presOf" srcId="{B564BDBD-E13A-4B3D-B05B-45F3BB6B07FC}" destId="{2F25F57B-96E1-4A79-A945-F1AD179B62A6}" srcOrd="0" destOrd="2" presId="urn:microsoft.com/office/officeart/2005/8/layout/vList2"/>
    <dgm:cxn modelId="{70CA96D6-5011-433A-8EA8-8098F6EB2AD2}" srcId="{0A047BE6-3900-463B-843E-36E9BE790939}" destId="{7BAC9E07-31CA-47E7-BF26-299DBD6F8F95}" srcOrd="4" destOrd="0" parTransId="{ACF62CC3-916E-44D8-8E5C-B5A690CF7868}" sibTransId="{42831616-C303-4CDC-941E-33B9A82641D1}"/>
    <dgm:cxn modelId="{DD907F43-1BB8-4C8F-AE76-E577C0DF388D}" type="presOf" srcId="{C298FF39-6C98-47D4-8F50-E38B75C5B7A7}" destId="{2F25F57B-96E1-4A79-A945-F1AD179B62A6}" srcOrd="0" destOrd="0" presId="urn:microsoft.com/office/officeart/2005/8/layout/vList2"/>
    <dgm:cxn modelId="{55C0568B-15FE-4958-AE6F-CEDC773ECAEA}" type="presParOf" srcId="{9CE2870E-EFCD-4E9C-9E21-2048865F9925}" destId="{394E8DF0-D41B-4B5D-B622-43AD089845F7}" srcOrd="0" destOrd="0" presId="urn:microsoft.com/office/officeart/2005/8/layout/vList2"/>
    <dgm:cxn modelId="{7805E076-63B5-4560-94C7-69EC10B9CC80}" type="presParOf" srcId="{9CE2870E-EFCD-4E9C-9E21-2048865F9925}" destId="{2F25F57B-96E1-4A79-A945-F1AD179B62A6}" srcOrd="1" destOrd="0" presId="urn:microsoft.com/office/officeart/2005/8/layout/vList2"/>
    <dgm:cxn modelId="{490772C4-6CA5-41C5-8858-E0A85AD045CD}" type="presParOf" srcId="{9CE2870E-EFCD-4E9C-9E21-2048865F9925}" destId="{D207A797-4D6D-42C6-A294-B6493D92BEE7}" srcOrd="2" destOrd="0" presId="urn:microsoft.com/office/officeart/2005/8/layout/vList2"/>
    <dgm:cxn modelId="{99AB5D94-B861-4512-BF84-4EBB08CE2889}" type="presParOf" srcId="{9CE2870E-EFCD-4E9C-9E21-2048865F9925}" destId="{9F69704E-89EC-4413-9365-A13801429B7A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F7AE165-977D-4123-9782-38253E035B44}" type="doc">
      <dgm:prSet loTypeId="urn:microsoft.com/office/officeart/2005/8/layout/hierarchy3" loCatId="relationship" qsTypeId="urn:microsoft.com/office/officeart/2005/8/quickstyle/simple1" qsCatId="simple" csTypeId="urn:microsoft.com/office/officeart/2005/8/colors/accent6_2" csCatId="accent6" phldr="1"/>
      <dgm:spPr/>
      <dgm:t>
        <a:bodyPr/>
        <a:lstStyle/>
        <a:p>
          <a:endParaRPr lang="el-GR"/>
        </a:p>
      </dgm:t>
    </dgm:pt>
    <dgm:pt modelId="{AF941361-3330-42F8-A6B2-F80CCA31B08C}">
      <dgm:prSet phldrT="[Κείμενο]" custT="1"/>
      <dgm:spPr/>
      <dgm:t>
        <a:bodyPr/>
        <a:lstStyle/>
        <a:p>
          <a:r>
            <a:rPr lang="el-GR" sz="3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Εργαλεία δημιουργίας Εκπαιδευτικού Υλικού</a:t>
          </a:r>
          <a:endParaRPr lang="el-GR" sz="3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97AF08A-97F0-4316-ADC9-514AF729BE36}" type="parTrans" cxnId="{4F66FE1F-80E8-4663-9891-3C9A11A3BC93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4288143-B2C3-4FC6-9F94-A51A81B6044C}" type="sibTrans" cxnId="{4F66FE1F-80E8-4663-9891-3C9A11A3BC93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B04D001-A4E4-4698-914F-70C9D9B33B7F}">
      <dgm:prSet phldrT="[Κείμενο]" custT="1"/>
      <dgm:spPr>
        <a:ln w="25400">
          <a:solidFill>
            <a:schemeClr val="accent6">
              <a:hueOff val="0"/>
              <a:satOff val="0"/>
              <a:lumOff val="0"/>
              <a:alpha val="99000"/>
            </a:schemeClr>
          </a:solidFill>
        </a:ln>
      </dgm:spPr>
      <dgm:t>
        <a:bodyPr/>
        <a:lstStyle/>
        <a:p>
          <a:r>
            <a:rPr lang="el-GR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Εφαρμογή </a:t>
          </a:r>
          <a:r>
            <a: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H5P</a:t>
          </a:r>
          <a:r>
            <a:rPr lang="el-GR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(διαδραστικό υλικό)</a:t>
          </a:r>
          <a:endParaRPr lang="el-GR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12D11F1-8C94-45B7-87A0-59EC654586A3}" type="parTrans" cxnId="{44888701-475B-4A85-AE36-99F5D1A68953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3064A1B-8A21-4090-9252-7F10FA1634C4}" type="sibTrans" cxnId="{44888701-475B-4A85-AE36-99F5D1A68953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04C348A-DA84-458C-8849-8D0A5846DC87}">
      <dgm:prSet phldrT="[Κείμενο]" custT="1"/>
      <dgm:spPr>
        <a:ln w="25400">
          <a:solidFill>
            <a:schemeClr val="accent6">
              <a:hueOff val="0"/>
              <a:satOff val="0"/>
              <a:lumOff val="0"/>
              <a:alpha val="99000"/>
            </a:schemeClr>
          </a:solidFill>
        </a:ln>
      </dgm:spPr>
      <dgm:t>
        <a:bodyPr/>
        <a:lstStyle/>
        <a:p>
          <a:r>
            <a:rPr lang="el-GR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Εφαρμογή </a:t>
          </a:r>
          <a:r>
            <a:rPr lang="en-US" sz="2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Animaker</a:t>
          </a:r>
          <a:r>
            <a:rPr lang="el-GR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(βίντεο σύνοψης κεφαλαίου)</a:t>
          </a:r>
        </a:p>
      </dgm:t>
    </dgm:pt>
    <dgm:pt modelId="{9923E100-FA84-4523-8456-E6EB7BAE0B1B}" type="parTrans" cxnId="{B6EA8BB7-B891-4349-ABFE-383B2AC30CE1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E9235B6-30A1-4CA6-A769-B439A85501DC}" type="sibTrans" cxnId="{B6EA8BB7-B891-4349-ABFE-383B2AC30CE1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25795C8-5FEC-43C5-8112-DFCAA559B59A}">
      <dgm:prSet custT="1"/>
      <dgm:spPr>
        <a:ln w="25400">
          <a:solidFill>
            <a:schemeClr val="accent6">
              <a:hueOff val="0"/>
              <a:satOff val="0"/>
              <a:lumOff val="0"/>
              <a:alpha val="99000"/>
            </a:schemeClr>
          </a:solidFill>
        </a:ln>
      </dgm:spPr>
      <dgm:t>
        <a:bodyPr/>
        <a:lstStyle/>
        <a:p>
          <a:r>
            <a:rPr lang="el-GR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Πλατφόρμα </a:t>
          </a:r>
          <a:r>
            <a:rPr lang="en-US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Chamilo</a:t>
          </a:r>
          <a:r>
            <a:rPr lang="el-GR" sz="2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(πλατφόρμα διαχείρισης μάθησης)</a:t>
          </a:r>
          <a:endParaRPr lang="el-GR" sz="2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898A9E8-40DA-418D-AC1E-219F21A1CAC5}" type="parTrans" cxnId="{6307D900-B53E-410E-A5A1-DB67A0E1809F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1B5B786-9466-4A89-9CC4-0A7EC4589EB7}" type="sibTrans" cxnId="{6307D900-B53E-410E-A5A1-DB67A0E1809F}">
      <dgm:prSet/>
      <dgm:spPr/>
      <dgm:t>
        <a:bodyPr/>
        <a:lstStyle/>
        <a:p>
          <a:endParaRPr lang="el-GR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C6A3048-19B9-47E6-B659-00302B52C8D6}" type="pres">
      <dgm:prSet presAssocID="{8F7AE165-977D-4123-9782-38253E035B44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l-GR"/>
        </a:p>
      </dgm:t>
    </dgm:pt>
    <dgm:pt modelId="{B9BDDAF0-C562-4406-88CE-717391F34C54}" type="pres">
      <dgm:prSet presAssocID="{AF941361-3330-42F8-A6B2-F80CCA31B08C}" presName="root" presStyleCnt="0"/>
      <dgm:spPr/>
    </dgm:pt>
    <dgm:pt modelId="{8B2EE40B-02DB-41DE-9766-25F90CC1E7EA}" type="pres">
      <dgm:prSet presAssocID="{AF941361-3330-42F8-A6B2-F80CCA31B08C}" presName="rootComposite" presStyleCnt="0"/>
      <dgm:spPr/>
    </dgm:pt>
    <dgm:pt modelId="{A770C410-E99F-432A-A72A-BCCF3731ABD9}" type="pres">
      <dgm:prSet presAssocID="{AF941361-3330-42F8-A6B2-F80CCA31B08C}" presName="rootText" presStyleLbl="node1" presStyleIdx="0" presStyleCnt="1" custScaleX="394796" custScaleY="93297" custLinFactNeighborX="2373" custLinFactNeighborY="-10688"/>
      <dgm:spPr/>
      <dgm:t>
        <a:bodyPr/>
        <a:lstStyle/>
        <a:p>
          <a:endParaRPr lang="el-GR"/>
        </a:p>
      </dgm:t>
    </dgm:pt>
    <dgm:pt modelId="{558A878C-F64F-410F-8EA5-C2E5C442F75A}" type="pres">
      <dgm:prSet presAssocID="{AF941361-3330-42F8-A6B2-F80CCA31B08C}" presName="rootConnector" presStyleLbl="node1" presStyleIdx="0" presStyleCnt="1"/>
      <dgm:spPr/>
      <dgm:t>
        <a:bodyPr/>
        <a:lstStyle/>
        <a:p>
          <a:endParaRPr lang="el-GR"/>
        </a:p>
      </dgm:t>
    </dgm:pt>
    <dgm:pt modelId="{E391D369-E06D-49EA-A7BD-2DFCF1AB8B1A}" type="pres">
      <dgm:prSet presAssocID="{AF941361-3330-42F8-A6B2-F80CCA31B08C}" presName="childShape" presStyleCnt="0"/>
      <dgm:spPr/>
    </dgm:pt>
    <dgm:pt modelId="{A7D611E1-35E1-4AF9-B561-4E2A2FA18415}" type="pres">
      <dgm:prSet presAssocID="{A12D11F1-8C94-45B7-87A0-59EC654586A3}" presName="Name13" presStyleLbl="parChTrans1D2" presStyleIdx="0" presStyleCnt="3"/>
      <dgm:spPr/>
      <dgm:t>
        <a:bodyPr/>
        <a:lstStyle/>
        <a:p>
          <a:endParaRPr lang="el-GR"/>
        </a:p>
      </dgm:t>
    </dgm:pt>
    <dgm:pt modelId="{38F1E824-7FC8-495D-8704-FAD87F833CE6}" type="pres">
      <dgm:prSet presAssocID="{5B04D001-A4E4-4698-914F-70C9D9B33B7F}" presName="childText" presStyleLbl="bgAcc1" presStyleIdx="0" presStyleCnt="3" custScaleX="347616" custLinFactNeighborX="-6680" custLinFactNeighborY="41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956817C-970E-4352-83A4-A5F0D19A0838}" type="pres">
      <dgm:prSet presAssocID="{9923E100-FA84-4523-8456-E6EB7BAE0B1B}" presName="Name13" presStyleLbl="parChTrans1D2" presStyleIdx="1" presStyleCnt="3"/>
      <dgm:spPr/>
      <dgm:t>
        <a:bodyPr/>
        <a:lstStyle/>
        <a:p>
          <a:endParaRPr lang="el-GR"/>
        </a:p>
      </dgm:t>
    </dgm:pt>
    <dgm:pt modelId="{DDB4027F-F504-4E96-8D6B-041C85177B6B}" type="pres">
      <dgm:prSet presAssocID="{604C348A-DA84-458C-8849-8D0A5846DC87}" presName="childText" presStyleLbl="bgAcc1" presStyleIdx="1" presStyleCnt="3" custScaleX="347616" custLinFactNeighborX="-6680" custLinFactNeighborY="41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BE90F686-3400-4AB1-9E9E-A2F0C0046CAC}" type="pres">
      <dgm:prSet presAssocID="{E898A9E8-40DA-418D-AC1E-219F21A1CAC5}" presName="Name13" presStyleLbl="parChTrans1D2" presStyleIdx="2" presStyleCnt="3"/>
      <dgm:spPr/>
      <dgm:t>
        <a:bodyPr/>
        <a:lstStyle/>
        <a:p>
          <a:endParaRPr lang="el-GR"/>
        </a:p>
      </dgm:t>
    </dgm:pt>
    <dgm:pt modelId="{0FA72F3B-723D-4061-A3D1-CA5381527CE6}" type="pres">
      <dgm:prSet presAssocID="{C25795C8-5FEC-43C5-8112-DFCAA559B59A}" presName="childText" presStyleLbl="bgAcc1" presStyleIdx="2" presStyleCnt="3" custScaleX="348105" custLinFactNeighborX="-6680" custLinFactNeighborY="414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FFB50DE5-F30F-421A-B240-7F29E0D769C6}" type="presOf" srcId="{A12D11F1-8C94-45B7-87A0-59EC654586A3}" destId="{A7D611E1-35E1-4AF9-B561-4E2A2FA18415}" srcOrd="0" destOrd="0" presId="urn:microsoft.com/office/officeart/2005/8/layout/hierarchy3"/>
    <dgm:cxn modelId="{E0C819BC-CA1D-416E-938C-9D75AC5CA53A}" type="presOf" srcId="{E898A9E8-40DA-418D-AC1E-219F21A1CAC5}" destId="{BE90F686-3400-4AB1-9E9E-A2F0C0046CAC}" srcOrd="0" destOrd="0" presId="urn:microsoft.com/office/officeart/2005/8/layout/hierarchy3"/>
    <dgm:cxn modelId="{6307D900-B53E-410E-A5A1-DB67A0E1809F}" srcId="{AF941361-3330-42F8-A6B2-F80CCA31B08C}" destId="{C25795C8-5FEC-43C5-8112-DFCAA559B59A}" srcOrd="2" destOrd="0" parTransId="{E898A9E8-40DA-418D-AC1E-219F21A1CAC5}" sibTransId="{71B5B786-9466-4A89-9CC4-0A7EC4589EB7}"/>
    <dgm:cxn modelId="{4EE616E5-7EBC-4493-B02C-1363D3D9F4C3}" type="presOf" srcId="{9923E100-FA84-4523-8456-E6EB7BAE0B1B}" destId="{C956817C-970E-4352-83A4-A5F0D19A0838}" srcOrd="0" destOrd="0" presId="urn:microsoft.com/office/officeart/2005/8/layout/hierarchy3"/>
    <dgm:cxn modelId="{6DA808B6-1905-4D20-90C7-E2CC63F662AA}" type="presOf" srcId="{AF941361-3330-42F8-A6B2-F80CCA31B08C}" destId="{A770C410-E99F-432A-A72A-BCCF3731ABD9}" srcOrd="0" destOrd="0" presId="urn:microsoft.com/office/officeart/2005/8/layout/hierarchy3"/>
    <dgm:cxn modelId="{1A214F1F-6E51-4DDB-B124-5801F01362F0}" type="presOf" srcId="{604C348A-DA84-458C-8849-8D0A5846DC87}" destId="{DDB4027F-F504-4E96-8D6B-041C85177B6B}" srcOrd="0" destOrd="0" presId="urn:microsoft.com/office/officeart/2005/8/layout/hierarchy3"/>
    <dgm:cxn modelId="{9DCBFA39-1C0A-40C0-9464-5470E79EE0C1}" type="presOf" srcId="{5B04D001-A4E4-4698-914F-70C9D9B33B7F}" destId="{38F1E824-7FC8-495D-8704-FAD87F833CE6}" srcOrd="0" destOrd="0" presId="urn:microsoft.com/office/officeart/2005/8/layout/hierarchy3"/>
    <dgm:cxn modelId="{476EF272-F242-4D84-A39F-406BBF003EE2}" type="presOf" srcId="{AF941361-3330-42F8-A6B2-F80CCA31B08C}" destId="{558A878C-F64F-410F-8EA5-C2E5C442F75A}" srcOrd="1" destOrd="0" presId="urn:microsoft.com/office/officeart/2005/8/layout/hierarchy3"/>
    <dgm:cxn modelId="{F57E7429-3B54-4E65-A0D5-1ECB0F5B3023}" type="presOf" srcId="{C25795C8-5FEC-43C5-8112-DFCAA559B59A}" destId="{0FA72F3B-723D-4061-A3D1-CA5381527CE6}" srcOrd="0" destOrd="0" presId="urn:microsoft.com/office/officeart/2005/8/layout/hierarchy3"/>
    <dgm:cxn modelId="{4F66FE1F-80E8-4663-9891-3C9A11A3BC93}" srcId="{8F7AE165-977D-4123-9782-38253E035B44}" destId="{AF941361-3330-42F8-A6B2-F80CCA31B08C}" srcOrd="0" destOrd="0" parTransId="{097AF08A-97F0-4316-ADC9-514AF729BE36}" sibTransId="{24288143-B2C3-4FC6-9F94-A51A81B6044C}"/>
    <dgm:cxn modelId="{B6EA8BB7-B891-4349-ABFE-383B2AC30CE1}" srcId="{AF941361-3330-42F8-A6B2-F80CCA31B08C}" destId="{604C348A-DA84-458C-8849-8D0A5846DC87}" srcOrd="1" destOrd="0" parTransId="{9923E100-FA84-4523-8456-E6EB7BAE0B1B}" sibTransId="{2E9235B6-30A1-4CA6-A769-B439A85501DC}"/>
    <dgm:cxn modelId="{44888701-475B-4A85-AE36-99F5D1A68953}" srcId="{AF941361-3330-42F8-A6B2-F80CCA31B08C}" destId="{5B04D001-A4E4-4698-914F-70C9D9B33B7F}" srcOrd="0" destOrd="0" parTransId="{A12D11F1-8C94-45B7-87A0-59EC654586A3}" sibTransId="{A3064A1B-8A21-4090-9252-7F10FA1634C4}"/>
    <dgm:cxn modelId="{6A546B7A-AED2-4083-BA1B-43397E56D5E0}" type="presOf" srcId="{8F7AE165-977D-4123-9782-38253E035B44}" destId="{1C6A3048-19B9-47E6-B659-00302B52C8D6}" srcOrd="0" destOrd="0" presId="urn:microsoft.com/office/officeart/2005/8/layout/hierarchy3"/>
    <dgm:cxn modelId="{C3EBBDA3-74F3-4A50-8E98-05FCCBB0DCBA}" type="presParOf" srcId="{1C6A3048-19B9-47E6-B659-00302B52C8D6}" destId="{B9BDDAF0-C562-4406-88CE-717391F34C54}" srcOrd="0" destOrd="0" presId="urn:microsoft.com/office/officeart/2005/8/layout/hierarchy3"/>
    <dgm:cxn modelId="{DDA5444A-7C6D-4816-8EDA-3E1976C6280F}" type="presParOf" srcId="{B9BDDAF0-C562-4406-88CE-717391F34C54}" destId="{8B2EE40B-02DB-41DE-9766-25F90CC1E7EA}" srcOrd="0" destOrd="0" presId="urn:microsoft.com/office/officeart/2005/8/layout/hierarchy3"/>
    <dgm:cxn modelId="{B66F9C97-9D92-4743-BFA6-0D5EFB7D38BE}" type="presParOf" srcId="{8B2EE40B-02DB-41DE-9766-25F90CC1E7EA}" destId="{A770C410-E99F-432A-A72A-BCCF3731ABD9}" srcOrd="0" destOrd="0" presId="urn:microsoft.com/office/officeart/2005/8/layout/hierarchy3"/>
    <dgm:cxn modelId="{67E87AA2-1A3A-4377-B3C1-83E0612C477C}" type="presParOf" srcId="{8B2EE40B-02DB-41DE-9766-25F90CC1E7EA}" destId="{558A878C-F64F-410F-8EA5-C2E5C442F75A}" srcOrd="1" destOrd="0" presId="urn:microsoft.com/office/officeart/2005/8/layout/hierarchy3"/>
    <dgm:cxn modelId="{8E919972-F72D-4516-B472-E3E037D56168}" type="presParOf" srcId="{B9BDDAF0-C562-4406-88CE-717391F34C54}" destId="{E391D369-E06D-49EA-A7BD-2DFCF1AB8B1A}" srcOrd="1" destOrd="0" presId="urn:microsoft.com/office/officeart/2005/8/layout/hierarchy3"/>
    <dgm:cxn modelId="{78C51F58-4D09-4CB8-A81B-A3718B7D9796}" type="presParOf" srcId="{E391D369-E06D-49EA-A7BD-2DFCF1AB8B1A}" destId="{A7D611E1-35E1-4AF9-B561-4E2A2FA18415}" srcOrd="0" destOrd="0" presId="urn:microsoft.com/office/officeart/2005/8/layout/hierarchy3"/>
    <dgm:cxn modelId="{9B453135-D805-4D8D-BD3F-AAA2BBD9B750}" type="presParOf" srcId="{E391D369-E06D-49EA-A7BD-2DFCF1AB8B1A}" destId="{38F1E824-7FC8-495D-8704-FAD87F833CE6}" srcOrd="1" destOrd="0" presId="urn:microsoft.com/office/officeart/2005/8/layout/hierarchy3"/>
    <dgm:cxn modelId="{21028727-FDC2-4933-8795-D39BB265266C}" type="presParOf" srcId="{E391D369-E06D-49EA-A7BD-2DFCF1AB8B1A}" destId="{C956817C-970E-4352-83A4-A5F0D19A0838}" srcOrd="2" destOrd="0" presId="urn:microsoft.com/office/officeart/2005/8/layout/hierarchy3"/>
    <dgm:cxn modelId="{25C50BE1-23C4-4F10-8838-413168C0415E}" type="presParOf" srcId="{E391D369-E06D-49EA-A7BD-2DFCF1AB8B1A}" destId="{DDB4027F-F504-4E96-8D6B-041C85177B6B}" srcOrd="3" destOrd="0" presId="urn:microsoft.com/office/officeart/2005/8/layout/hierarchy3"/>
    <dgm:cxn modelId="{776E775E-21A4-45D3-965C-27EEB614F4FB}" type="presParOf" srcId="{E391D369-E06D-49EA-A7BD-2DFCF1AB8B1A}" destId="{BE90F686-3400-4AB1-9E9E-A2F0C0046CAC}" srcOrd="4" destOrd="0" presId="urn:microsoft.com/office/officeart/2005/8/layout/hierarchy3"/>
    <dgm:cxn modelId="{70135786-2251-438B-B677-25CC079294C4}" type="presParOf" srcId="{E391D369-E06D-49EA-A7BD-2DFCF1AB8B1A}" destId="{0FA72F3B-723D-4061-A3D1-CA5381527CE6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B39E5B-F14D-4154-B190-B70339DA4C86}">
      <dsp:nvSpPr>
        <dsp:cNvPr id="0" name=""/>
        <dsp:cNvSpPr/>
      </dsp:nvSpPr>
      <dsp:spPr>
        <a:xfrm>
          <a:off x="0" y="160405"/>
          <a:ext cx="8998856" cy="525419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Lo</a:t>
          </a:r>
          <a:r>
            <a:rPr lang="el-GR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&amp;</a:t>
          </a:r>
          <a:r>
            <a:rPr lang="el-GR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n-US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Hew (2017)</a:t>
          </a:r>
          <a:r>
            <a:rPr lang="el-GR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:</a:t>
          </a:r>
          <a:r>
            <a:rPr lang="en-US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l-GR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μελέτησαν πληθώρα ερευνών στην Α/</a:t>
          </a:r>
          <a:r>
            <a:rPr lang="el-GR" sz="19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θμια</a:t>
          </a:r>
          <a:r>
            <a:rPr lang="el-GR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&amp; Β/</a:t>
          </a:r>
          <a:r>
            <a:rPr lang="el-GR" sz="19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θμια</a:t>
          </a:r>
          <a:r>
            <a:rPr lang="el-GR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Εκπαίδευση.</a:t>
          </a:r>
          <a:endParaRPr lang="el-GR" sz="1900" kern="1200" dirty="0"/>
        </a:p>
      </dsp:txBody>
      <dsp:txXfrm>
        <a:off x="25649" y="186054"/>
        <a:ext cx="8947558" cy="474121"/>
      </dsp:txXfrm>
    </dsp:sp>
    <dsp:sp modelId="{4C4F84E9-5823-4E30-9F53-384BD5852DD6}">
      <dsp:nvSpPr>
        <dsp:cNvPr id="0" name=""/>
        <dsp:cNvSpPr/>
      </dsp:nvSpPr>
      <dsp:spPr>
        <a:xfrm>
          <a:off x="0" y="710131"/>
          <a:ext cx="8998856" cy="173971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14" tIns="24130" rIns="135128" bIns="2413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l-GR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Βελτίωση μαθησιακών αποτελεσμάτων. </a:t>
          </a:r>
          <a:endParaRPr lang="el-GR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l-GR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Θετική στάση των μαθητών για την ΑΤ.</a:t>
          </a:r>
          <a:endParaRPr lang="el-GR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l-GR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Ενεργητική μάθηση.</a:t>
          </a:r>
          <a:endParaRPr lang="el-GR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l-GR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Αξιοποίηση διδακτικού χρόνου σε εποικοδομητικές δραστηριότητες.</a:t>
          </a:r>
          <a:endParaRPr lang="el-GR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l-GR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Αυξημένος χρόνος για τη δημιουργία ΕΥ και ελλιπής πρόσβαση κάποιων μαθητών στο ΕΥ. </a:t>
          </a:r>
        </a:p>
      </dsp:txBody>
      <dsp:txXfrm>
        <a:off x="0" y="710131"/>
        <a:ext cx="8998856" cy="1739714"/>
      </dsp:txXfrm>
    </dsp:sp>
    <dsp:sp modelId="{1145237D-3992-4C9D-98BC-4D72943D5C04}">
      <dsp:nvSpPr>
        <dsp:cNvPr id="0" name=""/>
        <dsp:cNvSpPr/>
      </dsp:nvSpPr>
      <dsp:spPr>
        <a:xfrm>
          <a:off x="0" y="3832067"/>
          <a:ext cx="8998856" cy="525419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9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Yarbro</a:t>
          </a:r>
          <a:r>
            <a:rPr lang="el-GR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κ.ά. (2014): μελέτησαν έρευνες  στην Α/</a:t>
          </a:r>
          <a:r>
            <a:rPr lang="el-GR" sz="19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θμια</a:t>
          </a:r>
          <a:r>
            <a:rPr lang="el-GR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και Β/</a:t>
          </a:r>
          <a:r>
            <a:rPr lang="el-GR" sz="19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θμια</a:t>
          </a:r>
          <a:r>
            <a:rPr lang="el-GR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Εκπαίδευση.</a:t>
          </a:r>
          <a:endParaRPr lang="el-GR" sz="1900" kern="1200" dirty="0"/>
        </a:p>
      </dsp:txBody>
      <dsp:txXfrm>
        <a:off x="25649" y="3857716"/>
        <a:ext cx="8947558" cy="474121"/>
      </dsp:txXfrm>
    </dsp:sp>
    <dsp:sp modelId="{E48E2EB2-A60B-4FC3-86E3-98D628664CB9}">
      <dsp:nvSpPr>
        <dsp:cNvPr id="0" name=""/>
        <dsp:cNvSpPr/>
      </dsp:nvSpPr>
      <dsp:spPr>
        <a:xfrm>
          <a:off x="0" y="3210254"/>
          <a:ext cx="8998856" cy="5885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14" tIns="24130" rIns="135128" bIns="2413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l-GR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Βελτίωση των επιδόσεων</a:t>
          </a:r>
          <a:r>
            <a:rPr lang="en-US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l-GR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των μαθητών</a:t>
          </a:r>
          <a:r>
            <a:rPr lang="en-US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r>
            <a:rPr lang="el-GR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endParaRPr lang="el-GR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l-GR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Θετική στάση των μαθητών για την ΑΤ.</a:t>
          </a:r>
          <a:endParaRPr lang="el-GR" sz="1900" kern="1200" dirty="0"/>
        </a:p>
      </dsp:txBody>
      <dsp:txXfrm>
        <a:off x="0" y="3210254"/>
        <a:ext cx="8998856" cy="588504"/>
      </dsp:txXfrm>
    </dsp:sp>
    <dsp:sp modelId="{EE5B6F00-1F4B-472E-B569-E280279C983F}">
      <dsp:nvSpPr>
        <dsp:cNvPr id="0" name=""/>
        <dsp:cNvSpPr/>
      </dsp:nvSpPr>
      <dsp:spPr>
        <a:xfrm>
          <a:off x="0" y="2586415"/>
          <a:ext cx="8998856" cy="525419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9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Παγγέ</a:t>
          </a:r>
          <a:r>
            <a:rPr lang="el-GR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κ.ά. (2017): μελέτησαν 10 έρευνες στην Β/</a:t>
          </a:r>
          <a:r>
            <a:rPr lang="el-GR" sz="19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θμια</a:t>
          </a:r>
          <a:r>
            <a:rPr lang="el-GR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&amp; Γ/</a:t>
          </a:r>
          <a:r>
            <a:rPr lang="el-GR" sz="19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θμια</a:t>
          </a:r>
          <a:r>
            <a:rPr lang="el-GR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Εκπαίδευση.</a:t>
          </a:r>
          <a:endParaRPr lang="el-GR" sz="1900" kern="1200" dirty="0"/>
        </a:p>
      </dsp:txBody>
      <dsp:txXfrm>
        <a:off x="25649" y="2612064"/>
        <a:ext cx="8947558" cy="474121"/>
      </dsp:txXfrm>
    </dsp:sp>
    <dsp:sp modelId="{C25AA0FE-221E-4AB2-AD22-40B22EAF1D06}">
      <dsp:nvSpPr>
        <dsp:cNvPr id="0" name=""/>
        <dsp:cNvSpPr/>
      </dsp:nvSpPr>
      <dsp:spPr>
        <a:xfrm>
          <a:off x="0" y="4365369"/>
          <a:ext cx="8998856" cy="146900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5714" tIns="24130" rIns="135128" bIns="24130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l-GR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Αξιοποίηση διδακτικού χρόνου σε εποικοδομητικές δραστηριότητες.</a:t>
          </a:r>
          <a:endParaRPr lang="el-GR" sz="1900" kern="1200" dirty="0"/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l-GR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Εξατομίκευση της διδασκαλίας με τον κάθε μαθητή να ακολουθεί τον ατομικό του ρυθμό μάθησης.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l-GR" sz="19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Αυξημένος χρόνος προετοιμασίας για τη δημιουργία ΕΥ και ελλιπής πρόσβαση κάποιων στο ΕΥ.</a:t>
          </a:r>
        </a:p>
      </dsp:txBody>
      <dsp:txXfrm>
        <a:off x="0" y="4365369"/>
        <a:ext cx="8998856" cy="1469003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4111D4-B302-4054-A604-4695DB748756}">
      <dsp:nvSpPr>
        <dsp:cNvPr id="0" name=""/>
        <dsp:cNvSpPr/>
      </dsp:nvSpPr>
      <dsp:spPr>
        <a:xfrm>
          <a:off x="0" y="9915"/>
          <a:ext cx="7980218" cy="760005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Έρευνα δράσης</a:t>
          </a:r>
          <a:endParaRPr lang="el-GR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7100" y="47015"/>
        <a:ext cx="7906018" cy="685805"/>
      </dsp:txXfrm>
    </dsp:sp>
    <dsp:sp modelId="{4D49B93F-9F90-4880-A404-04965C4CD1D6}">
      <dsp:nvSpPr>
        <dsp:cNvPr id="0" name=""/>
        <dsp:cNvSpPr/>
      </dsp:nvSpPr>
      <dsp:spPr>
        <a:xfrm>
          <a:off x="0" y="769921"/>
          <a:ext cx="7980218" cy="23777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3372" tIns="30480" rIns="170688" bIns="30480" numCol="1" spcCol="1270" anchor="t" anchorCtr="0">
          <a:noAutofit/>
        </a:bodyPr>
        <a:lstStyle/>
        <a:p>
          <a:pPr marL="228600" lvl="1" indent="-228600" algn="l" defTabSz="106680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l-GR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Ενεργή συμμετοχή του εκπαιδευτικού-ερευνητή</a:t>
          </a:r>
          <a:endParaRPr lang="el-GR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106680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l-GR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Ενοποίηση διδασκαλίας και έρευνας</a:t>
          </a:r>
          <a:endParaRPr lang="el-GR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106680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l-GR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Σπειροειδής διαδικασία (δράση, </a:t>
          </a:r>
          <a:r>
            <a:rPr lang="el-GR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αναστοχασμός</a:t>
          </a:r>
          <a:r>
            <a:rPr lang="el-GR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, επανασχεδιασμός, νέα δράση)</a:t>
          </a:r>
          <a:endParaRPr lang="el-GR" sz="2400" i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el-GR" sz="2400" i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769921"/>
        <a:ext cx="7980218" cy="2377781"/>
      </dsp:txXfrm>
    </dsp:sp>
    <dsp:sp modelId="{1183FB82-4E43-4EB0-8D2E-AB6B7B6B1DAB}">
      <dsp:nvSpPr>
        <dsp:cNvPr id="0" name=""/>
        <dsp:cNvSpPr/>
      </dsp:nvSpPr>
      <dsp:spPr>
        <a:xfrm>
          <a:off x="0" y="3147702"/>
          <a:ext cx="7980218" cy="759832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Συγχρονική και επιτόπια</a:t>
          </a:r>
          <a:endParaRPr lang="el-GR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7092" y="3184794"/>
        <a:ext cx="7906034" cy="685648"/>
      </dsp:txXfrm>
    </dsp:sp>
    <dsp:sp modelId="{B4EEAA87-D406-49DC-A7B6-FAE3B468C98B}">
      <dsp:nvSpPr>
        <dsp:cNvPr id="0" name=""/>
        <dsp:cNvSpPr/>
      </dsp:nvSpPr>
      <dsp:spPr>
        <a:xfrm>
          <a:off x="0" y="3907534"/>
          <a:ext cx="7980218" cy="11394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3372" tIns="30480" rIns="170688" bIns="30480" numCol="1" spcCol="1270" anchor="t" anchorCtr="0">
          <a:noAutofit/>
        </a:bodyPr>
        <a:lstStyle/>
        <a:p>
          <a:pPr marL="228600" lvl="1" indent="-228600" algn="l" defTabSz="106680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l-GR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Στο χώρο καθημερινής δραστηριότητας των υποκειμένων για μία δεδομένη χρονική στιγμή</a:t>
          </a:r>
          <a:endParaRPr lang="el-GR" sz="2400" i="1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907534"/>
        <a:ext cx="7980218" cy="1139456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4111D4-B302-4054-A604-4695DB748756}">
      <dsp:nvSpPr>
        <dsp:cNvPr id="0" name=""/>
        <dsp:cNvSpPr/>
      </dsp:nvSpPr>
      <dsp:spPr>
        <a:xfrm>
          <a:off x="0" y="0"/>
          <a:ext cx="8108818" cy="761322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Μεθοδολογική </a:t>
          </a:r>
          <a:r>
            <a:rPr lang="el-GR" sz="3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τριγωνοποίηση</a:t>
          </a:r>
          <a:endParaRPr lang="el-GR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7165" y="37165"/>
        <a:ext cx="8034488" cy="686992"/>
      </dsp:txXfrm>
    </dsp:sp>
    <dsp:sp modelId="{4D49B93F-9F90-4880-A404-04965C4CD1D6}">
      <dsp:nvSpPr>
        <dsp:cNvPr id="0" name=""/>
        <dsp:cNvSpPr/>
      </dsp:nvSpPr>
      <dsp:spPr>
        <a:xfrm>
          <a:off x="0" y="807460"/>
          <a:ext cx="8108818" cy="27307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7455" tIns="30480" rIns="170688" bIns="3048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l-GR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Άντληση δεδομένων από </a:t>
          </a:r>
          <a:r>
            <a:rPr lang="el-GR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τρεις διαφορετικές πηγές </a:t>
          </a:r>
          <a:r>
            <a:rPr lang="el-GR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(μαθητές, δασκάλων-παρατηρητών, ερευνήτριας-εκπαιδευτικού)</a:t>
          </a:r>
          <a:endParaRPr lang="el-GR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l-GR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Χρήση </a:t>
          </a:r>
          <a:r>
            <a:rPr lang="el-GR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διαφορετικών μεθόδων συλλογής δεδομένων </a:t>
          </a:r>
          <a:r>
            <a:rPr lang="el-GR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(ερωτηματολόγια γνώμης, τεστ ελέγχου γνώσεων, παρατήρηση δεδομένων στην πλατφόρμα </a:t>
          </a:r>
          <a:r>
            <a:rPr lang="en-US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Chamilo, Forum </a:t>
          </a:r>
          <a:r>
            <a:rPr lang="el-GR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συζητήσεων, ημερολόγιο ερευνήτριας, σχόλια κριτικών φίλων)</a:t>
          </a:r>
          <a:endParaRPr lang="el-GR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807460"/>
        <a:ext cx="8108818" cy="2730701"/>
      </dsp:txXfrm>
    </dsp:sp>
    <dsp:sp modelId="{B53D42D1-A822-4FB4-BF71-DF3B0C4172D7}">
      <dsp:nvSpPr>
        <dsp:cNvPr id="0" name=""/>
        <dsp:cNvSpPr/>
      </dsp:nvSpPr>
      <dsp:spPr>
        <a:xfrm>
          <a:off x="0" y="3508604"/>
          <a:ext cx="8108818" cy="691751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Χρονική </a:t>
          </a:r>
          <a:r>
            <a:rPr lang="el-GR" sz="3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τριγωνοποίηση</a:t>
          </a:r>
          <a:endParaRPr lang="el-GR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3769" y="3542373"/>
        <a:ext cx="8041280" cy="624213"/>
      </dsp:txXfrm>
    </dsp:sp>
    <dsp:sp modelId="{FF1FC3A7-4444-4E0C-916D-19E26DD55001}">
      <dsp:nvSpPr>
        <dsp:cNvPr id="0" name=""/>
        <dsp:cNvSpPr/>
      </dsp:nvSpPr>
      <dsp:spPr>
        <a:xfrm>
          <a:off x="0" y="4216937"/>
          <a:ext cx="8108818" cy="88048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7455" tIns="30480" rIns="170688" bIns="3048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l-GR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Συλλογή δεδομένων σε </a:t>
          </a:r>
          <a:r>
            <a:rPr lang="el-GR" sz="24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τρεις φάσεις </a:t>
          </a:r>
          <a:r>
            <a:rPr lang="el-GR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(πριν, κατά τη διάρκεια και μετά την κάθε παρέμβαση)</a:t>
          </a:r>
          <a:endParaRPr lang="el-GR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4216937"/>
        <a:ext cx="8108818" cy="880488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70C410-E99F-432A-A72A-BCCF3731ABD9}">
      <dsp:nvSpPr>
        <dsp:cNvPr id="0" name=""/>
        <dsp:cNvSpPr/>
      </dsp:nvSpPr>
      <dsp:spPr>
        <a:xfrm>
          <a:off x="149153" y="4410"/>
          <a:ext cx="7399870" cy="720857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Μέσα συλλογής δεδομένων</a:t>
          </a:r>
          <a:endParaRPr lang="el-GR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70266" y="25523"/>
        <a:ext cx="7357644" cy="678631"/>
      </dsp:txXfrm>
    </dsp:sp>
    <dsp:sp modelId="{A7D611E1-35E1-4AF9-B561-4E2A2FA18415}">
      <dsp:nvSpPr>
        <dsp:cNvPr id="0" name=""/>
        <dsp:cNvSpPr/>
      </dsp:nvSpPr>
      <dsp:spPr>
        <a:xfrm>
          <a:off x="889140" y="725267"/>
          <a:ext cx="824576" cy="35749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57499"/>
              </a:lnTo>
              <a:lnTo>
                <a:pt x="824576" y="357499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F1E824-7FC8-495D-8704-FAD87F833CE6}">
      <dsp:nvSpPr>
        <dsp:cNvPr id="0" name=""/>
        <dsp:cNvSpPr/>
      </dsp:nvSpPr>
      <dsp:spPr>
        <a:xfrm>
          <a:off x="1713716" y="818848"/>
          <a:ext cx="5871630" cy="527837"/>
        </a:xfrm>
        <a:prstGeom prst="roundRect">
          <a:avLst>
            <a:gd name="adj" fmla="val 10000"/>
          </a:avLst>
        </a:prstGeom>
        <a:solidFill>
          <a:schemeClr val="accent6">
            <a:lumMod val="20000"/>
            <a:lumOff val="80000"/>
            <a:alpha val="90000"/>
          </a:schemeClr>
        </a:solidFill>
        <a:ln w="22225" cap="flat" cmpd="sng" algn="ctr">
          <a:solidFill>
            <a:schemeClr val="accent6">
              <a:hueOff val="0"/>
              <a:satOff val="0"/>
              <a:lum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marL="173038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Ερωτηματολόγιο προφίλ μαθητών</a:t>
          </a:r>
          <a:endParaRPr lang="el-GR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729176" y="834308"/>
        <a:ext cx="5840710" cy="496917"/>
      </dsp:txXfrm>
    </dsp:sp>
    <dsp:sp modelId="{C956817C-970E-4352-83A4-A5F0D19A0838}">
      <dsp:nvSpPr>
        <dsp:cNvPr id="0" name=""/>
        <dsp:cNvSpPr/>
      </dsp:nvSpPr>
      <dsp:spPr>
        <a:xfrm>
          <a:off x="889140" y="725267"/>
          <a:ext cx="824576" cy="10172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17295"/>
              </a:lnTo>
              <a:lnTo>
                <a:pt x="824576" y="1017295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B4027F-F504-4E96-8D6B-041C85177B6B}">
      <dsp:nvSpPr>
        <dsp:cNvPr id="0" name=""/>
        <dsp:cNvSpPr/>
      </dsp:nvSpPr>
      <dsp:spPr>
        <a:xfrm>
          <a:off x="1713716" y="1478645"/>
          <a:ext cx="5869848" cy="527837"/>
        </a:xfrm>
        <a:prstGeom prst="roundRect">
          <a:avLst>
            <a:gd name="adj" fmla="val 10000"/>
          </a:avLst>
        </a:prstGeom>
        <a:solidFill>
          <a:schemeClr val="accent6">
            <a:lumMod val="20000"/>
            <a:lumOff val="80000"/>
            <a:alpha val="90000"/>
          </a:schemeClr>
        </a:solidFill>
        <a:ln w="22225" cap="flat" cmpd="sng" algn="ctr">
          <a:solidFill>
            <a:schemeClr val="accent6">
              <a:hueOff val="0"/>
              <a:satOff val="0"/>
              <a:lum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marL="173038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Ερωτηματολόγιο</a:t>
          </a:r>
          <a:r>
            <a:rPr lang="el-GR" sz="2600" kern="1200" baseline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γνώμης μαθητών</a:t>
          </a:r>
          <a:endParaRPr lang="el-GR" sz="26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729176" y="1494105"/>
        <a:ext cx="5838928" cy="496917"/>
      </dsp:txXfrm>
    </dsp:sp>
    <dsp:sp modelId="{BE90F686-3400-4AB1-9E9E-A2F0C0046CAC}">
      <dsp:nvSpPr>
        <dsp:cNvPr id="0" name=""/>
        <dsp:cNvSpPr/>
      </dsp:nvSpPr>
      <dsp:spPr>
        <a:xfrm>
          <a:off x="889140" y="725267"/>
          <a:ext cx="824576" cy="167709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77092"/>
              </a:lnTo>
              <a:lnTo>
                <a:pt x="824576" y="1677092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A72F3B-723D-4061-A3D1-CA5381527CE6}">
      <dsp:nvSpPr>
        <dsp:cNvPr id="0" name=""/>
        <dsp:cNvSpPr/>
      </dsp:nvSpPr>
      <dsp:spPr>
        <a:xfrm>
          <a:off x="1713716" y="2138442"/>
          <a:ext cx="5869975" cy="527837"/>
        </a:xfrm>
        <a:prstGeom prst="roundRect">
          <a:avLst>
            <a:gd name="adj" fmla="val 10000"/>
          </a:avLst>
        </a:prstGeom>
        <a:solidFill>
          <a:schemeClr val="accent6">
            <a:lumMod val="20000"/>
            <a:lumOff val="80000"/>
            <a:alpha val="90000"/>
          </a:schemeClr>
        </a:solidFill>
        <a:ln w="22225" cap="flat" cmpd="sng" algn="ctr">
          <a:solidFill>
            <a:schemeClr val="accent6">
              <a:hueOff val="0"/>
              <a:satOff val="0"/>
              <a:lum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marL="173038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Τεστ ελέγχου γνώσεων (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Pre/Post-Test)</a:t>
          </a:r>
        </a:p>
      </dsp:txBody>
      <dsp:txXfrm>
        <a:off x="1729176" y="2153902"/>
        <a:ext cx="5839055" cy="496917"/>
      </dsp:txXfrm>
    </dsp:sp>
    <dsp:sp modelId="{3CDDFDE2-F264-4A59-B219-2B0BBB37AC5D}">
      <dsp:nvSpPr>
        <dsp:cNvPr id="0" name=""/>
        <dsp:cNvSpPr/>
      </dsp:nvSpPr>
      <dsp:spPr>
        <a:xfrm>
          <a:off x="889140" y="725267"/>
          <a:ext cx="824576" cy="23368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36889"/>
              </a:lnTo>
              <a:lnTo>
                <a:pt x="824576" y="2336889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869B9B-A67B-4356-8409-C9D83409B4DB}">
      <dsp:nvSpPr>
        <dsp:cNvPr id="0" name=""/>
        <dsp:cNvSpPr/>
      </dsp:nvSpPr>
      <dsp:spPr>
        <a:xfrm>
          <a:off x="1713716" y="2798238"/>
          <a:ext cx="5872585" cy="527837"/>
        </a:xfrm>
        <a:prstGeom prst="roundRect">
          <a:avLst>
            <a:gd name="adj" fmla="val 10000"/>
          </a:avLst>
        </a:prstGeom>
        <a:solidFill>
          <a:schemeClr val="accent6">
            <a:lumMod val="20000"/>
            <a:lumOff val="80000"/>
            <a:alpha val="90000"/>
          </a:schemeClr>
        </a:solidFill>
        <a:ln w="22225" cap="flat" cmpd="sng" algn="ctr">
          <a:solidFill>
            <a:schemeClr val="accent6">
              <a:hueOff val="0"/>
              <a:satOff val="0"/>
              <a:lum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marL="173038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Ημερολόγιο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l-GR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ερευνήτριας </a:t>
          </a:r>
        </a:p>
      </dsp:txBody>
      <dsp:txXfrm>
        <a:off x="1729176" y="2813698"/>
        <a:ext cx="5841665" cy="496917"/>
      </dsp:txXfrm>
    </dsp:sp>
    <dsp:sp modelId="{F756AD41-389B-4898-9F3B-2A2215E6BC52}">
      <dsp:nvSpPr>
        <dsp:cNvPr id="0" name=""/>
        <dsp:cNvSpPr/>
      </dsp:nvSpPr>
      <dsp:spPr>
        <a:xfrm>
          <a:off x="889140" y="725267"/>
          <a:ext cx="824576" cy="29966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96686"/>
              </a:lnTo>
              <a:lnTo>
                <a:pt x="824576" y="2996686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8DBF1CA-4821-401F-A3DE-5A154806A6E6}">
      <dsp:nvSpPr>
        <dsp:cNvPr id="0" name=""/>
        <dsp:cNvSpPr/>
      </dsp:nvSpPr>
      <dsp:spPr>
        <a:xfrm>
          <a:off x="1713716" y="3458035"/>
          <a:ext cx="5870929" cy="527837"/>
        </a:xfrm>
        <a:prstGeom prst="roundRect">
          <a:avLst>
            <a:gd name="adj" fmla="val 10000"/>
          </a:avLst>
        </a:prstGeom>
        <a:solidFill>
          <a:schemeClr val="accent6">
            <a:lumMod val="20000"/>
            <a:lumOff val="80000"/>
            <a:alpha val="90000"/>
          </a:schemeClr>
        </a:solidFill>
        <a:ln w="22225" cap="flat" cmpd="sng" algn="ctr">
          <a:solidFill>
            <a:schemeClr val="accent6">
              <a:hueOff val="0"/>
              <a:satOff val="0"/>
              <a:lum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marL="173038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Παρατηρήσεις κριτικών φίλων</a:t>
          </a:r>
          <a:endParaRPr lang="el-GR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729176" y="3473495"/>
        <a:ext cx="5840009" cy="496917"/>
      </dsp:txXfrm>
    </dsp:sp>
    <dsp:sp modelId="{1C9DAD7F-70D4-48EC-B8C0-B87BD1330BD9}">
      <dsp:nvSpPr>
        <dsp:cNvPr id="0" name=""/>
        <dsp:cNvSpPr/>
      </dsp:nvSpPr>
      <dsp:spPr>
        <a:xfrm>
          <a:off x="889140" y="725267"/>
          <a:ext cx="824576" cy="37157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15757"/>
              </a:lnTo>
              <a:lnTo>
                <a:pt x="824576" y="3715757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9D190FB-299A-4BE7-A6B1-08A32F2022D3}">
      <dsp:nvSpPr>
        <dsp:cNvPr id="0" name=""/>
        <dsp:cNvSpPr/>
      </dsp:nvSpPr>
      <dsp:spPr>
        <a:xfrm>
          <a:off x="1713716" y="4117832"/>
          <a:ext cx="5896789" cy="646384"/>
        </a:xfrm>
        <a:prstGeom prst="roundRect">
          <a:avLst>
            <a:gd name="adj" fmla="val 10000"/>
          </a:avLst>
        </a:prstGeom>
        <a:solidFill>
          <a:schemeClr val="accent6">
            <a:lumMod val="20000"/>
            <a:lumOff val="80000"/>
            <a:alpha val="90000"/>
          </a:schemeClr>
        </a:solidFill>
        <a:ln w="22225" cap="flat" cmpd="sng" algn="ctr">
          <a:solidFill>
            <a:schemeClr val="accent6">
              <a:hueOff val="0"/>
              <a:satOff val="0"/>
              <a:lum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marL="173038" lvl="0" indent="0" algn="l" defTabSz="11557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el-GR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Ερωτηματολόγιο γνώμης εκπαιδευτικών-παρατηρητών</a:t>
          </a:r>
          <a:endParaRPr lang="el-GR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732648" y="4136764"/>
        <a:ext cx="5858925" cy="608520"/>
      </dsp:txXfrm>
    </dsp:sp>
    <dsp:sp modelId="{BB8F4212-12E7-4CBB-93C8-E9A70B7FEEA6}">
      <dsp:nvSpPr>
        <dsp:cNvPr id="0" name=""/>
        <dsp:cNvSpPr/>
      </dsp:nvSpPr>
      <dsp:spPr>
        <a:xfrm>
          <a:off x="889140" y="725267"/>
          <a:ext cx="791157" cy="442938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429385"/>
              </a:lnTo>
              <a:lnTo>
                <a:pt x="791157" y="4429385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418418-A829-4A0F-ABB9-CEAA57C327FE}">
      <dsp:nvSpPr>
        <dsp:cNvPr id="0" name=""/>
        <dsp:cNvSpPr/>
      </dsp:nvSpPr>
      <dsp:spPr>
        <a:xfrm>
          <a:off x="1680297" y="4896176"/>
          <a:ext cx="5929464" cy="516953"/>
        </a:xfrm>
        <a:prstGeom prst="roundRect">
          <a:avLst>
            <a:gd name="adj" fmla="val 10000"/>
          </a:avLst>
        </a:prstGeom>
        <a:solidFill>
          <a:schemeClr val="accent6">
            <a:lumMod val="20000"/>
            <a:lumOff val="80000"/>
            <a:alpha val="90000"/>
          </a:schemeClr>
        </a:solidFill>
        <a:ln w="22225" cap="flat" cmpd="sng" algn="ctr">
          <a:solidFill>
            <a:schemeClr val="accent6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33020" rIns="49530" bIns="33020" numCol="1" spcCol="1270" anchor="ctr" anchorCtr="0">
          <a:noAutofit/>
        </a:bodyPr>
        <a:lstStyle/>
        <a:p>
          <a:pPr marL="173038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Πλατφόρμα </a:t>
          </a:r>
          <a:r>
            <a:rPr lang="en-US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Chamilo</a:t>
          </a:r>
          <a:endParaRPr lang="el-GR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95438" y="4911317"/>
        <a:ext cx="5899182" cy="486671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75684C-0B38-47F4-95A4-75006B67711D}">
      <dsp:nvSpPr>
        <dsp:cNvPr id="0" name=""/>
        <dsp:cNvSpPr/>
      </dsp:nvSpPr>
      <dsp:spPr>
        <a:xfrm>
          <a:off x="391330" y="2554"/>
          <a:ext cx="1737514" cy="864314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Πριν την παρέμβαση</a:t>
          </a:r>
          <a:endParaRPr lang="el-GR" sz="2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16645" y="27869"/>
        <a:ext cx="1686884" cy="813684"/>
      </dsp:txXfrm>
    </dsp:sp>
    <dsp:sp modelId="{045931DF-73D1-4CD5-BE76-376FF8B38CAD}">
      <dsp:nvSpPr>
        <dsp:cNvPr id="0" name=""/>
        <dsp:cNvSpPr/>
      </dsp:nvSpPr>
      <dsp:spPr>
        <a:xfrm>
          <a:off x="565081" y="866869"/>
          <a:ext cx="173774" cy="5382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8227"/>
              </a:lnTo>
              <a:lnTo>
                <a:pt x="173774" y="538227"/>
              </a:lnTo>
            </a:path>
          </a:pathLst>
        </a:custGeom>
        <a:noFill/>
        <a:ln w="22225" cap="flat" cmpd="sng" algn="ctr">
          <a:solidFill>
            <a:srgbClr val="70AD47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7504D1-17D6-4F14-AA32-1748634560EB}">
      <dsp:nvSpPr>
        <dsp:cNvPr id="0" name=""/>
        <dsp:cNvSpPr/>
      </dsp:nvSpPr>
      <dsp:spPr>
        <a:xfrm>
          <a:off x="738855" y="1046278"/>
          <a:ext cx="2159743" cy="7176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rgbClr val="70AD4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Pre-test</a:t>
          </a:r>
          <a:endParaRPr lang="el-GR" sz="2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59874" y="1067297"/>
        <a:ext cx="2117705" cy="675599"/>
      </dsp:txXfrm>
    </dsp:sp>
    <dsp:sp modelId="{76056FE2-FBAC-471E-916F-6CB9AAA5A51A}">
      <dsp:nvSpPr>
        <dsp:cNvPr id="0" name=""/>
        <dsp:cNvSpPr/>
      </dsp:nvSpPr>
      <dsp:spPr>
        <a:xfrm>
          <a:off x="565081" y="866869"/>
          <a:ext cx="173751" cy="14162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6289"/>
              </a:lnTo>
              <a:lnTo>
                <a:pt x="173751" y="1416289"/>
              </a:lnTo>
            </a:path>
          </a:pathLst>
        </a:custGeom>
        <a:noFill/>
        <a:ln w="22225" cap="flat" cmpd="sng" algn="ctr">
          <a:solidFill>
            <a:srgbClr val="70AD47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7975F3-9343-49DC-A706-8D5DD41F87AC}">
      <dsp:nvSpPr>
        <dsp:cNvPr id="0" name=""/>
        <dsp:cNvSpPr/>
      </dsp:nvSpPr>
      <dsp:spPr>
        <a:xfrm>
          <a:off x="738833" y="1943324"/>
          <a:ext cx="2159743" cy="67966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rgbClr val="70AD4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Chamilo</a:t>
          </a:r>
          <a:endParaRPr lang="el-GR" sz="23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758740" y="1963231"/>
        <a:ext cx="2119929" cy="639852"/>
      </dsp:txXfrm>
    </dsp:sp>
    <dsp:sp modelId="{BF9B989A-F8BE-4178-A93F-6DB847BD3D8A}">
      <dsp:nvSpPr>
        <dsp:cNvPr id="0" name=""/>
        <dsp:cNvSpPr/>
      </dsp:nvSpPr>
      <dsp:spPr>
        <a:xfrm>
          <a:off x="2909891" y="2554"/>
          <a:ext cx="1737514" cy="864314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Κατά την παρέμβαση</a:t>
          </a:r>
          <a:endParaRPr lang="el-GR" sz="2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935206" y="27869"/>
        <a:ext cx="1686884" cy="813684"/>
      </dsp:txXfrm>
    </dsp:sp>
    <dsp:sp modelId="{9979ED47-D109-41A6-BAD9-2D7F1CD8EECA}">
      <dsp:nvSpPr>
        <dsp:cNvPr id="0" name=""/>
        <dsp:cNvSpPr/>
      </dsp:nvSpPr>
      <dsp:spPr>
        <a:xfrm>
          <a:off x="3083643" y="866869"/>
          <a:ext cx="173751" cy="5382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8227"/>
              </a:lnTo>
              <a:lnTo>
                <a:pt x="173751" y="538227"/>
              </a:lnTo>
            </a:path>
          </a:pathLst>
        </a:custGeom>
        <a:noFill/>
        <a:ln w="22225" cap="flat" cmpd="sng" algn="ctr">
          <a:solidFill>
            <a:srgbClr val="70AD47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6DA24B-FBBE-45FC-88A7-69C3CF54CFB8}">
      <dsp:nvSpPr>
        <dsp:cNvPr id="0" name=""/>
        <dsp:cNvSpPr/>
      </dsp:nvSpPr>
      <dsp:spPr>
        <a:xfrm>
          <a:off x="3257394" y="1046278"/>
          <a:ext cx="2159743" cy="7176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rgbClr val="70AD4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Δραστηριότητες</a:t>
          </a:r>
          <a:endParaRPr lang="el-GR" sz="2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78413" y="1067297"/>
        <a:ext cx="2117705" cy="675599"/>
      </dsp:txXfrm>
    </dsp:sp>
    <dsp:sp modelId="{9CD55AF9-829A-425F-91CB-EF293F248A1A}">
      <dsp:nvSpPr>
        <dsp:cNvPr id="0" name=""/>
        <dsp:cNvSpPr/>
      </dsp:nvSpPr>
      <dsp:spPr>
        <a:xfrm>
          <a:off x="3083643" y="866869"/>
          <a:ext cx="173751" cy="14352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35274"/>
              </a:lnTo>
              <a:lnTo>
                <a:pt x="173751" y="1435274"/>
              </a:lnTo>
            </a:path>
          </a:pathLst>
        </a:custGeom>
        <a:noFill/>
        <a:ln w="22225" cap="flat" cmpd="sng" algn="ctr">
          <a:solidFill>
            <a:srgbClr val="70AD47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A2D5A65-3219-47FD-86D3-2A24F51FEF4A}">
      <dsp:nvSpPr>
        <dsp:cNvPr id="0" name=""/>
        <dsp:cNvSpPr/>
      </dsp:nvSpPr>
      <dsp:spPr>
        <a:xfrm>
          <a:off x="3257394" y="1943324"/>
          <a:ext cx="2159743" cy="7176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rgbClr val="70AD4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Σχόλια μαθητών</a:t>
          </a:r>
          <a:endParaRPr lang="el-GR" sz="2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78413" y="1964343"/>
        <a:ext cx="2117705" cy="675599"/>
      </dsp:txXfrm>
    </dsp:sp>
    <dsp:sp modelId="{FAD09BD5-A242-4723-8CC9-818A7321873C}">
      <dsp:nvSpPr>
        <dsp:cNvPr id="0" name=""/>
        <dsp:cNvSpPr/>
      </dsp:nvSpPr>
      <dsp:spPr>
        <a:xfrm>
          <a:off x="3083643" y="866869"/>
          <a:ext cx="173751" cy="23323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32320"/>
              </a:lnTo>
              <a:lnTo>
                <a:pt x="173751" y="2332320"/>
              </a:lnTo>
            </a:path>
          </a:pathLst>
        </a:custGeom>
        <a:noFill/>
        <a:ln w="22225" cap="flat" cmpd="sng" algn="ctr">
          <a:solidFill>
            <a:srgbClr val="70AD47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55BFD0-9EA7-44A6-82A1-A77545D1558F}">
      <dsp:nvSpPr>
        <dsp:cNvPr id="0" name=""/>
        <dsp:cNvSpPr/>
      </dsp:nvSpPr>
      <dsp:spPr>
        <a:xfrm>
          <a:off x="3257394" y="2840371"/>
          <a:ext cx="2159743" cy="7176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rgbClr val="70AD4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Σχόλια κριτικών φίλων</a:t>
          </a:r>
          <a:endParaRPr lang="el-GR" sz="2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78413" y="2861390"/>
        <a:ext cx="2117705" cy="675599"/>
      </dsp:txXfrm>
    </dsp:sp>
    <dsp:sp modelId="{2D6DF0AA-7B56-4C2B-AA81-620D002E504D}">
      <dsp:nvSpPr>
        <dsp:cNvPr id="0" name=""/>
        <dsp:cNvSpPr/>
      </dsp:nvSpPr>
      <dsp:spPr>
        <a:xfrm>
          <a:off x="3083643" y="866869"/>
          <a:ext cx="173751" cy="32054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05408"/>
              </a:lnTo>
              <a:lnTo>
                <a:pt x="173751" y="3205408"/>
              </a:lnTo>
            </a:path>
          </a:pathLst>
        </a:custGeom>
        <a:noFill/>
        <a:ln w="22225" cap="flat" cmpd="sng" algn="ctr">
          <a:solidFill>
            <a:srgbClr val="70AD47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72EDE9-2F04-4AFD-A9F5-66DA9419BBC9}">
      <dsp:nvSpPr>
        <dsp:cNvPr id="0" name=""/>
        <dsp:cNvSpPr/>
      </dsp:nvSpPr>
      <dsp:spPr>
        <a:xfrm>
          <a:off x="3257394" y="3737417"/>
          <a:ext cx="2142313" cy="66972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rgbClr val="70AD4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Ημερολόγιο ερευνήτριας</a:t>
          </a:r>
          <a:endParaRPr lang="el-GR" sz="2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77009" y="3757032"/>
        <a:ext cx="2103083" cy="630490"/>
      </dsp:txXfrm>
    </dsp:sp>
    <dsp:sp modelId="{5DE7D55F-340C-4832-8F94-051CF7FEEBB8}">
      <dsp:nvSpPr>
        <dsp:cNvPr id="0" name=""/>
        <dsp:cNvSpPr/>
      </dsp:nvSpPr>
      <dsp:spPr>
        <a:xfrm>
          <a:off x="5428453" y="2554"/>
          <a:ext cx="1737514" cy="864314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Μετά την παρέμβαση</a:t>
          </a:r>
          <a:endParaRPr lang="el-GR" sz="2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453768" y="27869"/>
        <a:ext cx="1686884" cy="813684"/>
      </dsp:txXfrm>
    </dsp:sp>
    <dsp:sp modelId="{9113ED9F-0EAC-4539-812F-0205D85C09EF}">
      <dsp:nvSpPr>
        <dsp:cNvPr id="0" name=""/>
        <dsp:cNvSpPr/>
      </dsp:nvSpPr>
      <dsp:spPr>
        <a:xfrm>
          <a:off x="5602205" y="866869"/>
          <a:ext cx="173751" cy="5382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38227"/>
              </a:lnTo>
              <a:lnTo>
                <a:pt x="173751" y="538227"/>
              </a:lnTo>
            </a:path>
          </a:pathLst>
        </a:custGeom>
        <a:noFill/>
        <a:ln w="22225" cap="flat" cmpd="sng" algn="ctr">
          <a:solidFill>
            <a:srgbClr val="70AD47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7A86D2E-B1C8-4273-B26F-E22F943BA9F0}">
      <dsp:nvSpPr>
        <dsp:cNvPr id="0" name=""/>
        <dsp:cNvSpPr/>
      </dsp:nvSpPr>
      <dsp:spPr>
        <a:xfrm>
          <a:off x="5775956" y="1046278"/>
          <a:ext cx="2159743" cy="7176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rgbClr val="70AD4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Post-test</a:t>
          </a:r>
          <a:endParaRPr lang="el-GR" sz="2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796975" y="1067297"/>
        <a:ext cx="2117705" cy="675599"/>
      </dsp:txXfrm>
    </dsp:sp>
    <dsp:sp modelId="{7614E850-192C-40C2-BE18-F9C210E1F8D1}">
      <dsp:nvSpPr>
        <dsp:cNvPr id="0" name=""/>
        <dsp:cNvSpPr/>
      </dsp:nvSpPr>
      <dsp:spPr>
        <a:xfrm>
          <a:off x="5602205" y="866869"/>
          <a:ext cx="173751" cy="143527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35274"/>
              </a:lnTo>
              <a:lnTo>
                <a:pt x="173751" y="1435274"/>
              </a:lnTo>
            </a:path>
          </a:pathLst>
        </a:custGeom>
        <a:noFill/>
        <a:ln w="22225" cap="flat" cmpd="sng" algn="ctr">
          <a:solidFill>
            <a:srgbClr val="70AD47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286BC7-5490-4C79-805E-89BDE88AAC6F}">
      <dsp:nvSpPr>
        <dsp:cNvPr id="0" name=""/>
        <dsp:cNvSpPr/>
      </dsp:nvSpPr>
      <dsp:spPr>
        <a:xfrm>
          <a:off x="5775956" y="1943324"/>
          <a:ext cx="2159743" cy="71763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rgbClr val="70AD4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3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Ερωτηματολόγια γνώμης</a:t>
          </a:r>
          <a:endParaRPr lang="el-GR" sz="23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796975" y="1964343"/>
        <a:ext cx="2117705" cy="675599"/>
      </dsp:txXfrm>
    </dsp:sp>
    <dsp:sp modelId="{9C5E4400-3357-4DEE-9FB4-51A17B986527}">
      <dsp:nvSpPr>
        <dsp:cNvPr id="0" name=""/>
        <dsp:cNvSpPr/>
      </dsp:nvSpPr>
      <dsp:spPr>
        <a:xfrm>
          <a:off x="5602205" y="866869"/>
          <a:ext cx="173751" cy="230256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02560"/>
              </a:lnTo>
              <a:lnTo>
                <a:pt x="173751" y="2302560"/>
              </a:lnTo>
            </a:path>
          </a:pathLst>
        </a:custGeom>
        <a:noFill/>
        <a:ln w="22225" cap="flat" cmpd="sng" algn="ctr">
          <a:solidFill>
            <a:srgbClr val="70AD47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1C76FD-BEE7-4D7A-830C-49C0D7684CD5}">
      <dsp:nvSpPr>
        <dsp:cNvPr id="0" name=""/>
        <dsp:cNvSpPr/>
      </dsp:nvSpPr>
      <dsp:spPr>
        <a:xfrm>
          <a:off x="5775956" y="2840371"/>
          <a:ext cx="2159743" cy="65811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rgbClr val="70AD47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815" tIns="29210" rIns="43815" bIns="2921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Chamilo</a:t>
          </a:r>
          <a:endParaRPr lang="en-US" sz="2300" kern="1200" dirty="0" smtClean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795232" y="2859647"/>
        <a:ext cx="2121191" cy="619564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524A0A-A03A-4E98-AAC2-2DEE02C8594E}">
      <dsp:nvSpPr>
        <dsp:cNvPr id="0" name=""/>
        <dsp:cNvSpPr/>
      </dsp:nvSpPr>
      <dsp:spPr>
        <a:xfrm>
          <a:off x="0" y="203344"/>
          <a:ext cx="8317851" cy="1029198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Μοντέλο της ΑΤ</a:t>
          </a:r>
          <a:endParaRPr lang="el-GR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0241" y="253585"/>
        <a:ext cx="8217369" cy="928716"/>
      </dsp:txXfrm>
    </dsp:sp>
    <dsp:sp modelId="{F4479993-B597-4483-BBC3-D92DA9F19729}">
      <dsp:nvSpPr>
        <dsp:cNvPr id="0" name=""/>
        <dsp:cNvSpPr/>
      </dsp:nvSpPr>
      <dsp:spPr>
        <a:xfrm>
          <a:off x="0" y="1238620"/>
          <a:ext cx="8317851" cy="1803158"/>
        </a:xfrm>
        <a:prstGeom prst="rect">
          <a:avLst/>
        </a:prstGeom>
        <a:noFill/>
        <a:ln w="12700"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4092" tIns="31750" rIns="177800" bIns="31750" numCol="1" spcCol="1270" anchor="t" anchorCtr="0">
          <a:noAutofit/>
        </a:bodyPr>
        <a:lstStyle/>
        <a:p>
          <a:pPr marL="173038" lvl="1" indent="-173038" algn="l" defTabSz="111125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l-GR" sz="2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Θετική στάση (85%)</a:t>
          </a:r>
          <a:endParaRPr lang="el-GR" sz="2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3038" lvl="1" indent="-173038" algn="l" defTabSz="111125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l-GR" sz="2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Η ΑΤ βοηθά στη μαθησιακή διαδικασία (66,7%) </a:t>
          </a:r>
          <a:endParaRPr lang="el-GR" sz="2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173038" lvl="1" indent="-173038" algn="l" defTabSz="111125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l-GR" sz="25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Επιθυμία εφαρμογής της ΑΤ και σε άλλα μαθήματα (83,3%)</a:t>
          </a:r>
          <a:endParaRPr lang="el-GR" sz="25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238620"/>
        <a:ext cx="8317851" cy="1803158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524A0A-A03A-4E98-AAC2-2DEE02C8594E}">
      <dsp:nvSpPr>
        <dsp:cNvPr id="0" name=""/>
        <dsp:cNvSpPr/>
      </dsp:nvSpPr>
      <dsp:spPr>
        <a:xfrm>
          <a:off x="0" y="0"/>
          <a:ext cx="8536035" cy="1087724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Στάδιο προετοιμασίας                                     (πριν την παρέμβαση στην τάξη)</a:t>
          </a:r>
          <a:endParaRPr lang="el-GR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3098" y="53098"/>
        <a:ext cx="8429839" cy="981528"/>
      </dsp:txXfrm>
    </dsp:sp>
    <dsp:sp modelId="{F4479993-B597-4483-BBC3-D92DA9F19729}">
      <dsp:nvSpPr>
        <dsp:cNvPr id="0" name=""/>
        <dsp:cNvSpPr/>
      </dsp:nvSpPr>
      <dsp:spPr>
        <a:xfrm>
          <a:off x="0" y="1179247"/>
          <a:ext cx="8536035" cy="3232159"/>
        </a:xfrm>
        <a:prstGeom prst="rect">
          <a:avLst/>
        </a:prstGeom>
        <a:noFill/>
        <a:ln w="12700"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71019" tIns="33020" rIns="184912" bIns="33020" numCol="1" spcCol="1270" anchor="t" anchorCtr="0">
          <a:noAutofit/>
        </a:bodyPr>
        <a:lstStyle/>
        <a:p>
          <a:pPr marL="228600" lvl="1" indent="-228600" algn="l" defTabSz="1155700">
            <a:lnSpc>
              <a:spcPct val="100000"/>
            </a:lnSpc>
            <a:spcBef>
              <a:spcPct val="0"/>
            </a:spcBef>
            <a:spcAft>
              <a:spcPts val="1200"/>
            </a:spcAft>
            <a:buChar char="••"/>
          </a:pPr>
          <a:r>
            <a:rPr lang="el-GR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Ικανοποίηση από το ψηφιακό υλικό (83,3%)</a:t>
          </a:r>
          <a:endParaRPr lang="el-GR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1155700">
            <a:lnSpc>
              <a:spcPct val="100000"/>
            </a:lnSpc>
            <a:spcBef>
              <a:spcPct val="0"/>
            </a:spcBef>
            <a:spcAft>
              <a:spcPts val="1200"/>
            </a:spcAft>
            <a:buChar char="••"/>
          </a:pPr>
          <a:r>
            <a:rPr lang="el-GR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Το ψηφιακό υλικό κέντρισε το ενδιαφέρον (78,6%)</a:t>
          </a:r>
          <a:endParaRPr lang="el-GR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1155700">
            <a:lnSpc>
              <a:spcPct val="100000"/>
            </a:lnSpc>
            <a:spcBef>
              <a:spcPct val="0"/>
            </a:spcBef>
            <a:spcAft>
              <a:spcPts val="1200"/>
            </a:spcAft>
            <a:buChar char="••"/>
          </a:pPr>
          <a:r>
            <a:rPr lang="el-GR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Το ψηφιακό υλικό βοήθησε στην κατανόηση του μαθήματος (83,3%)</a:t>
          </a:r>
          <a:endParaRPr lang="el-GR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1155700">
            <a:lnSpc>
              <a:spcPct val="100000"/>
            </a:lnSpc>
            <a:spcBef>
              <a:spcPct val="0"/>
            </a:spcBef>
            <a:spcAft>
              <a:spcPts val="1200"/>
            </a:spcAft>
            <a:buChar char="••"/>
          </a:pPr>
          <a:r>
            <a:rPr lang="el-GR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Προτίμηση στη διδασκαλία μέσω ψηφιακού υλικού (78,6%)</a:t>
          </a:r>
          <a:endParaRPr lang="el-GR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179247"/>
        <a:ext cx="8536035" cy="3232159"/>
      </dsp:txXfrm>
    </dsp:sp>
  </dsp:spTree>
</dsp:drawing>
</file>

<file path=ppt/diagrams/drawing1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7524A0A-A03A-4E98-AAC2-2DEE02C8594E}">
      <dsp:nvSpPr>
        <dsp:cNvPr id="0" name=""/>
        <dsp:cNvSpPr/>
      </dsp:nvSpPr>
      <dsp:spPr>
        <a:xfrm>
          <a:off x="0" y="383133"/>
          <a:ext cx="8220075" cy="865996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ts val="1200"/>
            </a:spcAft>
          </a:pPr>
          <a:r>
            <a:rPr lang="el-GR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Παρέμβαση στην τάξη</a:t>
          </a:r>
          <a:endParaRPr lang="el-GR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274" y="425407"/>
        <a:ext cx="8135527" cy="781448"/>
      </dsp:txXfrm>
    </dsp:sp>
    <dsp:sp modelId="{F4479993-B597-4483-BBC3-D92DA9F19729}">
      <dsp:nvSpPr>
        <dsp:cNvPr id="0" name=""/>
        <dsp:cNvSpPr/>
      </dsp:nvSpPr>
      <dsp:spPr>
        <a:xfrm>
          <a:off x="0" y="1394840"/>
          <a:ext cx="8220075" cy="2658747"/>
        </a:xfrm>
        <a:prstGeom prst="rect">
          <a:avLst/>
        </a:prstGeom>
        <a:noFill/>
        <a:ln w="12700"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0987" tIns="33020" rIns="184912" bIns="33020" numCol="1" spcCol="1270" anchor="t" anchorCtr="0">
          <a:noAutofit/>
        </a:bodyPr>
        <a:lstStyle/>
        <a:p>
          <a:pPr marL="233363" lvl="1" indent="-233363" algn="l" defTabSz="1155700">
            <a:lnSpc>
              <a:spcPct val="100000"/>
            </a:lnSpc>
            <a:spcBef>
              <a:spcPct val="0"/>
            </a:spcBef>
            <a:spcAft>
              <a:spcPts val="1200"/>
            </a:spcAft>
            <a:buChar char="••"/>
          </a:pPr>
          <a:r>
            <a:rPr lang="el-GR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Οι δραστηριότητες βοήθησαν στην κατανόηση του μαθήματος (79,5%)</a:t>
          </a:r>
          <a:endParaRPr lang="el-GR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33363" lvl="1" indent="-233363" algn="l" defTabSz="1155700">
            <a:lnSpc>
              <a:spcPct val="100000"/>
            </a:lnSpc>
            <a:spcBef>
              <a:spcPct val="0"/>
            </a:spcBef>
            <a:spcAft>
              <a:spcPts val="1200"/>
            </a:spcAft>
            <a:buChar char="••"/>
          </a:pPr>
          <a:r>
            <a:rPr lang="el-GR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Η συνεργασία με τους συμμαθητές βοήθησε πολύ στην εκπόνηση δραστηριοτήτων (66,7%)</a:t>
          </a:r>
          <a:endParaRPr lang="el-GR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33363" lvl="1" indent="-233363" algn="l" defTabSz="1155700">
            <a:lnSpc>
              <a:spcPct val="100000"/>
            </a:lnSpc>
            <a:spcBef>
              <a:spcPct val="0"/>
            </a:spcBef>
            <a:spcAft>
              <a:spcPts val="1200"/>
            </a:spcAft>
            <a:buChar char="••"/>
          </a:pPr>
          <a:r>
            <a:rPr lang="el-GR" sz="26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Ο δάσκαλος βοήθησε στην επίλυση αποριών (46,2%)</a:t>
          </a:r>
          <a:endParaRPr lang="el-GR" sz="26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394840"/>
        <a:ext cx="8220075" cy="265874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8DA0915-5E7A-4DDA-B0ED-19188381DA31}">
      <dsp:nvSpPr>
        <dsp:cNvPr id="0" name=""/>
        <dsp:cNvSpPr/>
      </dsp:nvSpPr>
      <dsp:spPr>
        <a:xfrm>
          <a:off x="0" y="0"/>
          <a:ext cx="8127651" cy="78385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2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Συμπεράσματα:</a:t>
          </a:r>
          <a:endParaRPr lang="el-GR" sz="32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8264" y="38264"/>
        <a:ext cx="8051123" cy="707322"/>
      </dsp:txXfrm>
    </dsp:sp>
    <dsp:sp modelId="{7019B3DC-5305-4384-B06D-6DC61F6FE638}">
      <dsp:nvSpPr>
        <dsp:cNvPr id="0" name=""/>
        <dsp:cNvSpPr/>
      </dsp:nvSpPr>
      <dsp:spPr>
        <a:xfrm>
          <a:off x="0" y="903006"/>
          <a:ext cx="8127651" cy="35405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8053" tIns="30480" rIns="170688" bIns="30480" numCol="1" spcCol="1270" anchor="t" anchorCtr="0">
          <a:noAutofit/>
        </a:bodyPr>
        <a:lstStyle/>
        <a:p>
          <a:pPr marL="228600" lvl="1" indent="-228600" algn="l" defTabSz="106680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l-GR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Βελτίωση των μαθησιακών αποτελεσμάτων.</a:t>
          </a:r>
          <a:endParaRPr lang="el-GR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106680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l-GR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Αξιοποίηση διδακτικού χρόνου για ομαδοσυνεργατικές δραστηριότητες ανακαλυπτικής μάθησης.</a:t>
          </a:r>
        </a:p>
        <a:p>
          <a:pPr marL="228600" lvl="1" indent="-228600" algn="l" defTabSz="106680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l-GR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Ενεργητική συμμετοχή των μαθητών.</a:t>
          </a:r>
        </a:p>
        <a:p>
          <a:pPr marL="228600" lvl="1" indent="-228600" algn="l" defTabSz="106680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l-GR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Θετική στάση για τη μέθοδο της ΑΤ. </a:t>
          </a:r>
        </a:p>
      </dsp:txBody>
      <dsp:txXfrm>
        <a:off x="0" y="903006"/>
        <a:ext cx="8127651" cy="354051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B6B6A51-3C51-48C2-8A5D-84E720DC518F}">
      <dsp:nvSpPr>
        <dsp:cNvPr id="0" name=""/>
        <dsp:cNvSpPr/>
      </dsp:nvSpPr>
      <dsp:spPr>
        <a:xfrm>
          <a:off x="1896594" y="2102256"/>
          <a:ext cx="2031903" cy="1023201"/>
        </a:xfrm>
        <a:custGeom>
          <a:avLst/>
          <a:gdLst/>
          <a:ahLst/>
          <a:cxnLst/>
          <a:rect l="0" t="0" r="0" b="0"/>
          <a:pathLst>
            <a:path>
              <a:moveTo>
                <a:pt x="2031903" y="0"/>
              </a:moveTo>
              <a:lnTo>
                <a:pt x="2031903" y="747197"/>
              </a:lnTo>
              <a:lnTo>
                <a:pt x="0" y="747197"/>
              </a:lnTo>
              <a:lnTo>
                <a:pt x="0" y="1023201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F106DE-F634-4881-93F3-921460C9688F}">
      <dsp:nvSpPr>
        <dsp:cNvPr id="0" name=""/>
        <dsp:cNvSpPr/>
      </dsp:nvSpPr>
      <dsp:spPr>
        <a:xfrm>
          <a:off x="3928498" y="2102256"/>
          <a:ext cx="2063107" cy="10188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42884"/>
              </a:lnTo>
              <a:lnTo>
                <a:pt x="2063107" y="742884"/>
              </a:lnTo>
              <a:lnTo>
                <a:pt x="2063107" y="1018888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E887DF-A63F-4601-A484-7D68C79C4A93}">
      <dsp:nvSpPr>
        <dsp:cNvPr id="0" name=""/>
        <dsp:cNvSpPr/>
      </dsp:nvSpPr>
      <dsp:spPr>
        <a:xfrm>
          <a:off x="1018768" y="471048"/>
          <a:ext cx="5819460" cy="1631208"/>
        </a:xfrm>
        <a:prstGeom prst="roundRect">
          <a:avLst>
            <a:gd name="adj" fmla="val 10000"/>
          </a:avLst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030ACE8-3508-4AFC-8CEF-8FBC894C6C6D}">
      <dsp:nvSpPr>
        <dsp:cNvPr id="0" name=""/>
        <dsp:cNvSpPr/>
      </dsp:nvSpPr>
      <dsp:spPr>
        <a:xfrm>
          <a:off x="1349807" y="785535"/>
          <a:ext cx="5819460" cy="163120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Σχολική ΕξΑΕ: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el-GR" sz="2400" kern="12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ορίζεται η εκπαίδευση που παρέχεται από απόσταση για να καλύψει τις ανάγκες των μαθητών. </a:t>
          </a:r>
          <a:endParaRPr lang="el-GR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397583" y="833311"/>
        <a:ext cx="5723908" cy="1535656"/>
      </dsp:txXfrm>
    </dsp:sp>
    <dsp:sp modelId="{453958EA-2FB6-4930-9227-D6838E4C3B37}">
      <dsp:nvSpPr>
        <dsp:cNvPr id="0" name=""/>
        <dsp:cNvSpPr/>
      </dsp:nvSpPr>
      <dsp:spPr>
        <a:xfrm>
          <a:off x="4126214" y="3121144"/>
          <a:ext cx="3730781" cy="1353573"/>
        </a:xfrm>
        <a:prstGeom prst="roundRect">
          <a:avLst>
            <a:gd name="adj" fmla="val 10000"/>
          </a:avLst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2612745-7783-41CB-914E-BBBF3A52FA22}">
      <dsp:nvSpPr>
        <dsp:cNvPr id="0" name=""/>
        <dsp:cNvSpPr/>
      </dsp:nvSpPr>
      <dsp:spPr>
        <a:xfrm>
          <a:off x="4457254" y="3435632"/>
          <a:ext cx="3730781" cy="135357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Συμπληρωματική</a:t>
          </a:r>
          <a:endParaRPr lang="el-GR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496899" y="3475277"/>
        <a:ext cx="3651491" cy="1274283"/>
      </dsp:txXfrm>
    </dsp:sp>
    <dsp:sp modelId="{BD739A33-5E87-491C-9AB2-6D9B5A1ED199}">
      <dsp:nvSpPr>
        <dsp:cNvPr id="0" name=""/>
        <dsp:cNvSpPr/>
      </dsp:nvSpPr>
      <dsp:spPr>
        <a:xfrm>
          <a:off x="168283" y="3125458"/>
          <a:ext cx="3456620" cy="1350186"/>
        </a:xfrm>
        <a:prstGeom prst="roundRect">
          <a:avLst>
            <a:gd name="adj" fmla="val 10000"/>
          </a:avLst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B6DAF6-5280-4406-AE61-A13044888B60}">
      <dsp:nvSpPr>
        <dsp:cNvPr id="0" name=""/>
        <dsp:cNvSpPr/>
      </dsp:nvSpPr>
      <dsp:spPr>
        <a:xfrm>
          <a:off x="499323" y="3439946"/>
          <a:ext cx="3456620" cy="1350186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</a:schemeClr>
        </a:solidFill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Αυτοδύναμη</a:t>
          </a:r>
          <a:endParaRPr lang="el-GR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38869" y="3479492"/>
        <a:ext cx="3377528" cy="127109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9A743D-6266-479D-B233-999ABC851464}">
      <dsp:nvSpPr>
        <dsp:cNvPr id="0" name=""/>
        <dsp:cNvSpPr/>
      </dsp:nvSpPr>
      <dsp:spPr>
        <a:xfrm>
          <a:off x="3451" y="222720"/>
          <a:ext cx="8236626" cy="857933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Μικτή μάθηση</a:t>
          </a:r>
          <a:endParaRPr lang="el-GR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8579" y="247848"/>
        <a:ext cx="8186370" cy="807677"/>
      </dsp:txXfrm>
    </dsp:sp>
    <dsp:sp modelId="{AA1A0DA1-8FAC-4CA3-8AA4-3F7FE45064B3}">
      <dsp:nvSpPr>
        <dsp:cNvPr id="0" name=""/>
        <dsp:cNvSpPr/>
      </dsp:nvSpPr>
      <dsp:spPr>
        <a:xfrm>
          <a:off x="827114" y="1080654"/>
          <a:ext cx="823662" cy="12050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5030"/>
              </a:lnTo>
              <a:lnTo>
                <a:pt x="823662" y="1205030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202423-8AB7-4E9D-9CF6-EFCB683285C3}">
      <dsp:nvSpPr>
        <dsp:cNvPr id="0" name=""/>
        <dsp:cNvSpPr/>
      </dsp:nvSpPr>
      <dsp:spPr>
        <a:xfrm>
          <a:off x="1650776" y="1482331"/>
          <a:ext cx="6603079" cy="16067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6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435" tIns="34290" rIns="51435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Συνδυασμός παραδοσιακής διδασκαλίας με την ΕξΑΕ.</a:t>
          </a:r>
          <a:endParaRPr lang="el-GR" sz="2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97835" y="1529390"/>
        <a:ext cx="6508961" cy="1512589"/>
      </dsp:txXfrm>
    </dsp:sp>
    <dsp:sp modelId="{BE17968B-B88F-471E-9591-66123E0CEFBC}">
      <dsp:nvSpPr>
        <dsp:cNvPr id="0" name=""/>
        <dsp:cNvSpPr/>
      </dsp:nvSpPr>
      <dsp:spPr>
        <a:xfrm>
          <a:off x="827114" y="1080654"/>
          <a:ext cx="823662" cy="321341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13415"/>
              </a:lnTo>
              <a:lnTo>
                <a:pt x="823662" y="3213415"/>
              </a:lnTo>
            </a:path>
          </a:pathLst>
        </a:custGeom>
        <a:noFill/>
        <a:ln w="22225" cap="flat" cmpd="sng" algn="ctr">
          <a:solidFill>
            <a:schemeClr val="accent6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6DD5E6-6D52-4D5B-83A4-FB07E8B9AD83}">
      <dsp:nvSpPr>
        <dsp:cNvPr id="0" name=""/>
        <dsp:cNvSpPr/>
      </dsp:nvSpPr>
      <dsp:spPr>
        <a:xfrm>
          <a:off x="1650776" y="3490715"/>
          <a:ext cx="6603079" cy="160670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2225" cap="flat" cmpd="sng" algn="ctr">
          <a:solidFill>
            <a:schemeClr val="accent6">
              <a:lumMod val="75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435" tIns="34290" rIns="51435" bIns="3429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700" b="1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Μοντέλο Εναλλαγής</a:t>
          </a:r>
          <a:r>
            <a:rPr lang="el-GR" sz="2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: οι μαθητές εναλλάσσουν δραστηριότητες διαδικτυακά υποστηριζόμενες με ομαδοσυνεργατικές στην τάξη.</a:t>
          </a:r>
          <a:endParaRPr lang="el-GR" sz="2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97835" y="3537774"/>
        <a:ext cx="6508961" cy="151258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70C410-E99F-432A-A72A-BCCF3731ABD9}">
      <dsp:nvSpPr>
        <dsp:cNvPr id="0" name=""/>
        <dsp:cNvSpPr/>
      </dsp:nvSpPr>
      <dsp:spPr>
        <a:xfrm>
          <a:off x="4140" y="30164"/>
          <a:ext cx="8249027" cy="102768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Γεωγραφία ΣΤ΄ Δημοτικού: </a:t>
          </a:r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Ενότητα «Η Ευρώπη»</a:t>
          </a:r>
          <a:endParaRPr lang="el-GR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4240" y="60264"/>
        <a:ext cx="8188827" cy="967488"/>
      </dsp:txXfrm>
    </dsp:sp>
    <dsp:sp modelId="{A7D611E1-35E1-4AF9-B561-4E2A2FA18415}">
      <dsp:nvSpPr>
        <dsp:cNvPr id="0" name=""/>
        <dsp:cNvSpPr/>
      </dsp:nvSpPr>
      <dsp:spPr>
        <a:xfrm>
          <a:off x="829043" y="1057853"/>
          <a:ext cx="658645" cy="82394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23941"/>
              </a:lnTo>
              <a:lnTo>
                <a:pt x="658645" y="823941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F1E824-7FC8-495D-8704-FAD87F833CE6}">
      <dsp:nvSpPr>
        <dsp:cNvPr id="0" name=""/>
        <dsp:cNvSpPr/>
      </dsp:nvSpPr>
      <dsp:spPr>
        <a:xfrm>
          <a:off x="1487688" y="1352609"/>
          <a:ext cx="6101245" cy="10583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 val="99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Η Ταυτότητα της Ευρώπης</a:t>
          </a:r>
          <a:endParaRPr lang="el-GR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518687" y="1383608"/>
        <a:ext cx="6039247" cy="996372"/>
      </dsp:txXfrm>
    </dsp:sp>
    <dsp:sp modelId="{C956817C-970E-4352-83A4-A5F0D19A0838}">
      <dsp:nvSpPr>
        <dsp:cNvPr id="0" name=""/>
        <dsp:cNvSpPr/>
      </dsp:nvSpPr>
      <dsp:spPr>
        <a:xfrm>
          <a:off x="829043" y="1057853"/>
          <a:ext cx="658645" cy="21469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46905"/>
              </a:lnTo>
              <a:lnTo>
                <a:pt x="658645" y="2146905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B4027F-F504-4E96-8D6B-041C85177B6B}">
      <dsp:nvSpPr>
        <dsp:cNvPr id="0" name=""/>
        <dsp:cNvSpPr/>
      </dsp:nvSpPr>
      <dsp:spPr>
        <a:xfrm>
          <a:off x="1487688" y="2675573"/>
          <a:ext cx="6101245" cy="10583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 val="99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Οριζόντιος Διαμελισμός της Ευρώπης</a:t>
          </a:r>
        </a:p>
      </dsp:txBody>
      <dsp:txXfrm>
        <a:off x="1518687" y="2706572"/>
        <a:ext cx="6039247" cy="996372"/>
      </dsp:txXfrm>
    </dsp:sp>
    <dsp:sp modelId="{BE90F686-3400-4AB1-9E9E-A2F0C0046CAC}">
      <dsp:nvSpPr>
        <dsp:cNvPr id="0" name=""/>
        <dsp:cNvSpPr/>
      </dsp:nvSpPr>
      <dsp:spPr>
        <a:xfrm>
          <a:off x="829043" y="1057853"/>
          <a:ext cx="658645" cy="34698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469869"/>
              </a:lnTo>
              <a:lnTo>
                <a:pt x="658645" y="3469869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A72F3B-723D-4061-A3D1-CA5381527CE6}">
      <dsp:nvSpPr>
        <dsp:cNvPr id="0" name=""/>
        <dsp:cNvSpPr/>
      </dsp:nvSpPr>
      <dsp:spPr>
        <a:xfrm>
          <a:off x="1487688" y="3998536"/>
          <a:ext cx="6109831" cy="105837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 val="99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Κατακόρυφος Διαμελισμός της Ευρώπης</a:t>
          </a:r>
          <a:endParaRPr lang="el-GR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518687" y="4029535"/>
        <a:ext cx="6047833" cy="99637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4E8DF0-D41B-4B5D-B622-43AD089845F7}">
      <dsp:nvSpPr>
        <dsp:cNvPr id="0" name=""/>
        <dsp:cNvSpPr/>
      </dsp:nvSpPr>
      <dsp:spPr>
        <a:xfrm>
          <a:off x="0" y="0"/>
          <a:ext cx="7465426" cy="749373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Σκοπός</a:t>
          </a:r>
        </a:p>
      </dsp:txBody>
      <dsp:txXfrm>
        <a:off x="36581" y="36581"/>
        <a:ext cx="7392264" cy="676211"/>
      </dsp:txXfrm>
    </dsp:sp>
    <dsp:sp modelId="{2F25F57B-96E1-4A79-A945-F1AD179B62A6}">
      <dsp:nvSpPr>
        <dsp:cNvPr id="0" name=""/>
        <dsp:cNvSpPr/>
      </dsp:nvSpPr>
      <dsp:spPr>
        <a:xfrm>
          <a:off x="0" y="1096375"/>
          <a:ext cx="7465426" cy="284462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7027" tIns="30480" rIns="170688" bIns="30480" numCol="1" spcCol="1270" anchor="t" anchorCtr="0">
          <a:noAutofit/>
        </a:bodyPr>
        <a:lstStyle/>
        <a:p>
          <a:pPr marL="228600" lvl="1" indent="-228600" algn="l" defTabSz="106680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l-GR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Να ενεργοποιήσει το μαθητή και να τον καθοδηγήσει στην ανακάλυψη της γνώσης αυτόνομα, ακολουθώντας τον ατομικό του ρυθμό μάθησης.</a:t>
          </a:r>
          <a:endParaRPr lang="el-GR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106680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l-GR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Να προετοιμάσει το μαθητή για τις δραστηριότητες που πρόκειται να εκπονηθούν στην τάξη.</a:t>
          </a:r>
          <a:endParaRPr lang="el-GR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el-GR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el-GR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1096375"/>
        <a:ext cx="7465426" cy="284462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4E8DF0-D41B-4B5D-B622-43AD089845F7}">
      <dsp:nvSpPr>
        <dsp:cNvPr id="0" name=""/>
        <dsp:cNvSpPr/>
      </dsp:nvSpPr>
      <dsp:spPr>
        <a:xfrm>
          <a:off x="0" y="51761"/>
          <a:ext cx="7506268" cy="82889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2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Εποικοδομητισμός</a:t>
          </a:r>
          <a:endParaRPr lang="el-GR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0463" y="92224"/>
        <a:ext cx="7425342" cy="747964"/>
      </dsp:txXfrm>
    </dsp:sp>
    <dsp:sp modelId="{2F25F57B-96E1-4A79-A945-F1AD179B62A6}">
      <dsp:nvSpPr>
        <dsp:cNvPr id="0" name=""/>
        <dsp:cNvSpPr/>
      </dsp:nvSpPr>
      <dsp:spPr>
        <a:xfrm>
          <a:off x="0" y="833717"/>
          <a:ext cx="7506268" cy="21860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8324" tIns="30480" rIns="170688" bIns="30480" numCol="1" spcCol="1270" anchor="t" anchorCtr="0">
          <a:noAutofit/>
        </a:bodyPr>
        <a:lstStyle/>
        <a:p>
          <a:pPr marL="228600" lvl="1" indent="-228600" algn="l" defTabSz="106680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l-GR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Ο μαθητής συμμετέχει ενεργά στην οικοδόμηση της γνώσης.</a:t>
          </a:r>
          <a:endParaRPr lang="el-GR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106680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l-GR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Ενισχύει την ανακαλυπτική μάθηση.</a:t>
          </a:r>
          <a:endParaRPr lang="el-GR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833717"/>
        <a:ext cx="7506268" cy="2186090"/>
      </dsp:txXfrm>
    </dsp:sp>
    <dsp:sp modelId="{8E606B09-71B1-4570-8D31-190FA2220EA5}">
      <dsp:nvSpPr>
        <dsp:cNvPr id="0" name=""/>
        <dsp:cNvSpPr/>
      </dsp:nvSpPr>
      <dsp:spPr>
        <a:xfrm>
          <a:off x="0" y="3019807"/>
          <a:ext cx="7506268" cy="672418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Διαθεματικότητα</a:t>
          </a:r>
          <a:endParaRPr lang="el-GR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2825" y="3052632"/>
        <a:ext cx="7440618" cy="606768"/>
      </dsp:txXfrm>
    </dsp:sp>
    <dsp:sp modelId="{9CE746A0-54FF-4E51-BD75-0F02B52173DE}">
      <dsp:nvSpPr>
        <dsp:cNvPr id="0" name=""/>
        <dsp:cNvSpPr/>
      </dsp:nvSpPr>
      <dsp:spPr>
        <a:xfrm>
          <a:off x="0" y="3692226"/>
          <a:ext cx="7506268" cy="14828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8324" tIns="30480" rIns="170688" bIns="30480" numCol="1" spcCol="1270" anchor="t" anchorCtr="0">
          <a:noAutofit/>
        </a:bodyPr>
        <a:lstStyle/>
        <a:p>
          <a:pPr marL="228600" lvl="1" indent="-228600" algn="l" defTabSz="1066800">
            <a:lnSpc>
              <a:spcPct val="15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l-GR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Προσεγγίζει το αντικείμενο της Γεωγραφίας μέσα από άλλα μαθήματα (Γλώσσα, Μυθολογία, ΤΠΕ κ.ά.)</a:t>
          </a:r>
          <a:endParaRPr lang="el-GR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692226"/>
        <a:ext cx="7506268" cy="148288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4E8DF0-D41B-4B5D-B622-43AD089845F7}">
      <dsp:nvSpPr>
        <dsp:cNvPr id="0" name=""/>
        <dsp:cNvSpPr/>
      </dsp:nvSpPr>
      <dsp:spPr>
        <a:xfrm>
          <a:off x="0" y="63205"/>
          <a:ext cx="7465426" cy="795519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100000"/>
            </a:lnSpc>
            <a:spcBef>
              <a:spcPct val="0"/>
            </a:spcBef>
            <a:spcAft>
              <a:spcPts val="600"/>
            </a:spcAft>
          </a:pPr>
          <a:r>
            <a:rPr lang="el-GR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Βασικές αρχές</a:t>
          </a:r>
        </a:p>
      </dsp:txBody>
      <dsp:txXfrm>
        <a:off x="38834" y="102039"/>
        <a:ext cx="7387758" cy="717851"/>
      </dsp:txXfrm>
    </dsp:sp>
    <dsp:sp modelId="{2F25F57B-96E1-4A79-A945-F1AD179B62A6}">
      <dsp:nvSpPr>
        <dsp:cNvPr id="0" name=""/>
        <dsp:cNvSpPr/>
      </dsp:nvSpPr>
      <dsp:spPr>
        <a:xfrm>
          <a:off x="0" y="878604"/>
          <a:ext cx="7465426" cy="21859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7027" tIns="30480" rIns="170688" bIns="3048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l-GR" sz="24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Πολυμεσική</a:t>
          </a:r>
          <a:r>
            <a:rPr lang="el-GR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αρχή</a:t>
          </a:r>
          <a:endParaRPr lang="el-GR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l-GR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Αρχή πλεονασμού</a:t>
          </a:r>
          <a:endParaRPr lang="el-GR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l-GR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Αρχή της συνοχής</a:t>
          </a:r>
          <a:endParaRPr lang="el-GR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l-GR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Αρχή της σηματοδότησης</a:t>
          </a:r>
          <a:endParaRPr lang="el-GR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l-GR" sz="24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Αρχή της γνωσιακής μαθητείας</a:t>
          </a:r>
          <a:endParaRPr lang="el-GR" sz="24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878604"/>
        <a:ext cx="7465426" cy="2185911"/>
      </dsp:txXfrm>
    </dsp:sp>
    <dsp:sp modelId="{D207A797-4D6D-42C6-A294-B6493D92BEE7}">
      <dsp:nvSpPr>
        <dsp:cNvPr id="0" name=""/>
        <dsp:cNvSpPr/>
      </dsp:nvSpPr>
      <dsp:spPr>
        <a:xfrm>
          <a:off x="0" y="3064516"/>
          <a:ext cx="7465426" cy="822763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Γραμμική αρχιτεκτονική</a:t>
          </a:r>
          <a:endParaRPr lang="el-GR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0164" y="3104680"/>
        <a:ext cx="7385098" cy="742435"/>
      </dsp:txXfrm>
    </dsp:sp>
    <dsp:sp modelId="{9F69704E-89EC-4413-9365-A13801429B7A}">
      <dsp:nvSpPr>
        <dsp:cNvPr id="0" name=""/>
        <dsp:cNvSpPr/>
      </dsp:nvSpPr>
      <dsp:spPr>
        <a:xfrm>
          <a:off x="0" y="3887280"/>
          <a:ext cx="7465426" cy="111003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37027" tIns="30480" rIns="170688" bIns="30480" numCol="1" spcCol="1270" anchor="t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l-GR" sz="24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Ο μαθητής περιηγείται σειριακά ακολουθώντας τη δομή του σχολικού εγχειριδίου.</a:t>
          </a:r>
          <a:endParaRPr lang="el-GR" sz="2400" b="0" kern="1200" dirty="0"/>
        </a:p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r>
            <a:rPr lang="el-GR" sz="24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Χωρίς όμως να είναι απόλυτη και ανελαστική.</a:t>
          </a:r>
          <a:endParaRPr lang="el-GR" sz="2400" b="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0" y="3887280"/>
        <a:ext cx="7465426" cy="1110037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70C410-E99F-432A-A72A-BCCF3731ABD9}">
      <dsp:nvSpPr>
        <dsp:cNvPr id="0" name=""/>
        <dsp:cNvSpPr/>
      </dsp:nvSpPr>
      <dsp:spPr>
        <a:xfrm>
          <a:off x="199978" y="0"/>
          <a:ext cx="7910887" cy="934738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40640" rIns="60960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2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Εργαλεία δημιουργίας Εκπαιδευτικού Υλικού</a:t>
          </a:r>
          <a:endParaRPr lang="el-GR" sz="32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227356" y="27378"/>
        <a:ext cx="7856131" cy="879982"/>
      </dsp:txXfrm>
    </dsp:sp>
    <dsp:sp modelId="{A7D611E1-35E1-4AF9-B561-4E2A2FA18415}">
      <dsp:nvSpPr>
        <dsp:cNvPr id="0" name=""/>
        <dsp:cNvSpPr/>
      </dsp:nvSpPr>
      <dsp:spPr>
        <a:xfrm>
          <a:off x="991067" y="934738"/>
          <a:ext cx="636456" cy="75615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56150"/>
              </a:lnTo>
              <a:lnTo>
                <a:pt x="636456" y="756150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F1E824-7FC8-495D-8704-FAD87F833CE6}">
      <dsp:nvSpPr>
        <dsp:cNvPr id="0" name=""/>
        <dsp:cNvSpPr/>
      </dsp:nvSpPr>
      <dsp:spPr>
        <a:xfrm>
          <a:off x="1627523" y="1189941"/>
          <a:ext cx="5572399" cy="10018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 val="99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Εφαρμογή </a:t>
          </a:r>
          <a:r>
            <a:rPr lang="en-US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H5P</a:t>
          </a:r>
          <a:r>
            <a:rPr lang="el-GR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(διαδραστικό υλικό)</a:t>
          </a:r>
          <a:endParaRPr lang="el-GR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56868" y="1219286"/>
        <a:ext cx="5513709" cy="943205"/>
      </dsp:txXfrm>
    </dsp:sp>
    <dsp:sp modelId="{C956817C-970E-4352-83A4-A5F0D19A0838}">
      <dsp:nvSpPr>
        <dsp:cNvPr id="0" name=""/>
        <dsp:cNvSpPr/>
      </dsp:nvSpPr>
      <dsp:spPr>
        <a:xfrm>
          <a:off x="991067" y="934738"/>
          <a:ext cx="636456" cy="20085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08520"/>
              </a:lnTo>
              <a:lnTo>
                <a:pt x="636456" y="2008520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B4027F-F504-4E96-8D6B-041C85177B6B}">
      <dsp:nvSpPr>
        <dsp:cNvPr id="0" name=""/>
        <dsp:cNvSpPr/>
      </dsp:nvSpPr>
      <dsp:spPr>
        <a:xfrm>
          <a:off x="1627523" y="2442311"/>
          <a:ext cx="5572399" cy="10018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 val="99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Εφαρμογή </a:t>
          </a:r>
          <a:r>
            <a:rPr lang="en-US" sz="2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Animaker</a:t>
          </a:r>
          <a:r>
            <a:rPr lang="el-GR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(βίντεο σύνοψης κεφαλαίου)</a:t>
          </a:r>
        </a:p>
      </dsp:txBody>
      <dsp:txXfrm>
        <a:off x="1656868" y="2471656"/>
        <a:ext cx="5513709" cy="943205"/>
      </dsp:txXfrm>
    </dsp:sp>
    <dsp:sp modelId="{BE90F686-3400-4AB1-9E9E-A2F0C0046CAC}">
      <dsp:nvSpPr>
        <dsp:cNvPr id="0" name=""/>
        <dsp:cNvSpPr/>
      </dsp:nvSpPr>
      <dsp:spPr>
        <a:xfrm>
          <a:off x="991067" y="934738"/>
          <a:ext cx="636456" cy="32573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57323"/>
              </a:lnTo>
              <a:lnTo>
                <a:pt x="636456" y="3257323"/>
              </a:lnTo>
            </a:path>
          </a:pathLst>
        </a:custGeom>
        <a:noFill/>
        <a:ln w="12700" cap="flat" cmpd="sng" algn="ctr">
          <a:solidFill>
            <a:schemeClr val="accent6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A72F3B-723D-4061-A3D1-CA5381527CE6}">
      <dsp:nvSpPr>
        <dsp:cNvPr id="0" name=""/>
        <dsp:cNvSpPr/>
      </dsp:nvSpPr>
      <dsp:spPr>
        <a:xfrm>
          <a:off x="1627523" y="3691114"/>
          <a:ext cx="5580238" cy="1001895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 val="99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35560" rIns="5334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Πλατφόρμα </a:t>
          </a:r>
          <a:r>
            <a:rPr lang="en-US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Chamilo</a:t>
          </a:r>
          <a:r>
            <a:rPr lang="el-GR" sz="2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(πλατφόρμα διαχείρισης μάθησης)</a:t>
          </a:r>
          <a:endParaRPr lang="el-GR" sz="2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1656868" y="3720459"/>
        <a:ext cx="5521548" cy="9432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l-GR" dirty="0" smtClean="0"/>
              <a:t>ΠΜΣ: «Επιστήμες της Αγωγής - Εξ Αποστάσεως Εκπαίδευση με την χρήση των ΤΠΕ (e-</a:t>
            </a:r>
            <a:r>
              <a:rPr lang="el-GR" dirty="0" err="1" smtClean="0"/>
              <a:t>learning</a:t>
            </a:r>
            <a:r>
              <a:rPr lang="el-GR" dirty="0" smtClean="0"/>
              <a:t>)»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l-GR" dirty="0" smtClean="0"/>
              <a:t>Παρασκευή </a:t>
            </a:r>
            <a:r>
              <a:rPr lang="el-GR" dirty="0" err="1" smtClean="0"/>
              <a:t>Σμαραγδάκη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6CF235-F0DC-43F2-A62D-C037804C831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l-GR" smtClean="0"/>
              <a:t>02/11/2018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959202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l-GR" smtClean="0"/>
              <a:t>02/11/2018</a:t>
            </a:r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CE3465-3BBB-49F8-A9DD-DF1B54E818F5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32158301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l-GR" smtClean="0"/>
              <a:t>02/11/2018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3CE3465-3BBB-49F8-A9DD-DF1B54E818F5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27352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l-GR" smtClean="0"/>
              <a:t>02/11/2018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3CE3465-3BBB-49F8-A9DD-DF1B54E818F5}" type="slidenum">
              <a:rPr lang="el-GR" smtClean="0"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873304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l-GR" smtClean="0"/>
              <a:t>02/11/2018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3CE3465-3BBB-49F8-A9DD-DF1B54E818F5}" type="slidenum">
              <a:rPr lang="el-GR" smtClean="0"/>
              <a:t>11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685992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l-GR" smtClean="0"/>
              <a:t>02/11/2018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3CE3465-3BBB-49F8-A9DD-DF1B54E818F5}" type="slidenum">
              <a:rPr lang="el-GR" smtClean="0"/>
              <a:t>12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296854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l-GR" smtClean="0"/>
              <a:t>02/11/2018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3CE3465-3BBB-49F8-A9DD-DF1B54E818F5}" type="slidenum">
              <a:rPr lang="el-GR" smtClean="0"/>
              <a:t>13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3264626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l-GR" smtClean="0"/>
              <a:t>02/11/2018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3CE3465-3BBB-49F8-A9DD-DF1B54E818F5}" type="slidenum">
              <a:rPr lang="el-GR" smtClean="0"/>
              <a:t>14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066204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l-GR" smtClean="0"/>
              <a:t>02/11/2018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3CE3465-3BBB-49F8-A9DD-DF1B54E818F5}" type="slidenum">
              <a:rPr lang="el-GR" smtClean="0"/>
              <a:t>15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7624010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l-GR" smtClean="0"/>
              <a:t>02/11/2018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3CE3465-3BBB-49F8-A9DD-DF1B54E818F5}" type="slidenum">
              <a:rPr lang="el-GR" smtClean="0"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4703790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l-GR" smtClean="0"/>
              <a:t>02/11/2018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3CE3465-3BBB-49F8-A9DD-DF1B54E818F5}" type="slidenum">
              <a:rPr lang="el-GR" smtClean="0"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1289569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l-GR" smtClean="0"/>
              <a:t>02/11/2018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3CE3465-3BBB-49F8-A9DD-DF1B54E818F5}" type="slidenum">
              <a:rPr lang="el-GR" smtClean="0"/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1643749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l-GR" smtClean="0"/>
              <a:t>02/11/2018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3CE3465-3BBB-49F8-A9DD-DF1B54E818F5}" type="slidenum">
              <a:rPr lang="el-GR" smtClean="0"/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14572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l-GR" smtClean="0"/>
              <a:t>02/11/2018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3CE3465-3BBB-49F8-A9DD-DF1B54E818F5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1765735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l-GR" smtClean="0"/>
              <a:t>02/11/2018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3CE3465-3BBB-49F8-A9DD-DF1B54E818F5}" type="slidenum">
              <a:rPr lang="el-GR" smtClean="0"/>
              <a:t>20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557419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l-GR" smtClean="0"/>
              <a:t>02/11/2018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3CE3465-3BBB-49F8-A9DD-DF1B54E818F5}" type="slidenum">
              <a:rPr lang="el-GR" smtClean="0"/>
              <a:t>21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5724158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l-GR" smtClean="0"/>
              <a:t>02/11/2018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3CE3465-3BBB-49F8-A9DD-DF1B54E818F5}" type="slidenum">
              <a:rPr lang="el-GR" smtClean="0"/>
              <a:t>22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21827962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l-GR" smtClean="0"/>
              <a:t>02/11/2018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3CE3465-3BBB-49F8-A9DD-DF1B54E818F5}" type="slidenum">
              <a:rPr lang="el-GR" smtClean="0"/>
              <a:t>23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2476629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l-GR" smtClean="0"/>
              <a:t>02/11/2018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3CE3465-3BBB-49F8-A9DD-DF1B54E818F5}" type="slidenum">
              <a:rPr lang="el-GR" smtClean="0"/>
              <a:t>24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21496225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l-GR" smtClean="0"/>
              <a:t>02/11/2018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3CE3465-3BBB-49F8-A9DD-DF1B54E818F5}" type="slidenum">
              <a:rPr lang="el-GR" smtClean="0"/>
              <a:t>25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3887773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l-GR" smtClean="0"/>
              <a:t>02/11/2018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3CE3465-3BBB-49F8-A9DD-DF1B54E818F5}" type="slidenum">
              <a:rPr lang="el-GR" smtClean="0"/>
              <a:t>26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4800975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l-GR" smtClean="0"/>
              <a:t>02/11/2018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3CE3465-3BBB-49F8-A9DD-DF1B54E818F5}" type="slidenum">
              <a:rPr lang="el-GR" smtClean="0"/>
              <a:t>27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8934136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l-GR" smtClean="0"/>
              <a:t>02/11/2018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3CE3465-3BBB-49F8-A9DD-DF1B54E818F5}" type="slidenum">
              <a:rPr lang="el-GR" smtClean="0"/>
              <a:t>28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6823939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l-GR" smtClean="0"/>
              <a:t>02/11/2018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3CE3465-3BBB-49F8-A9DD-DF1B54E818F5}" type="slidenum">
              <a:rPr lang="el-GR" smtClean="0"/>
              <a:t>29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389613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l-GR" smtClean="0"/>
              <a:t>02/11/2018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3CE3465-3BBB-49F8-A9DD-DF1B54E818F5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28722248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l-GR" smtClean="0"/>
              <a:t>02/11/2018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3CE3465-3BBB-49F8-A9DD-DF1B54E818F5}" type="slidenum">
              <a:rPr lang="el-GR" smtClean="0"/>
              <a:t>30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2465788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l-GR" smtClean="0"/>
              <a:t>02/11/2018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3CE3465-3BBB-49F8-A9DD-DF1B54E818F5}" type="slidenum">
              <a:rPr lang="el-GR" smtClean="0"/>
              <a:t>31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50401108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l-GR" smtClean="0"/>
              <a:t>02/11/2018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3CE3465-3BBB-49F8-A9DD-DF1B54E818F5}" type="slidenum">
              <a:rPr lang="el-GR" smtClean="0"/>
              <a:t>32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44634811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l-GR" smtClean="0"/>
              <a:t>02/11/2018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3CE3465-3BBB-49F8-A9DD-DF1B54E818F5}" type="slidenum">
              <a:rPr lang="el-GR" smtClean="0"/>
              <a:t>33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8588772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l-GR" smtClean="0"/>
              <a:t>02/11/2018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3CE3465-3BBB-49F8-A9DD-DF1B54E818F5}" type="slidenum">
              <a:rPr lang="el-GR" smtClean="0"/>
              <a:t>34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15007367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l-GR" smtClean="0"/>
              <a:t>02/11/2018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3CE3465-3BBB-49F8-A9DD-DF1B54E818F5}" type="slidenum">
              <a:rPr lang="el-GR" smtClean="0"/>
              <a:t>35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21257253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l-GR" smtClean="0"/>
              <a:t>02/11/2018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3CE3465-3BBB-49F8-A9DD-DF1B54E818F5}" type="slidenum">
              <a:rPr lang="el-GR" smtClean="0"/>
              <a:t>36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39981075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l-GR" smtClean="0"/>
              <a:t>02/11/2018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3CE3465-3BBB-49F8-A9DD-DF1B54E818F5}" type="slidenum">
              <a:rPr lang="el-GR" smtClean="0"/>
              <a:t>37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5154226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l-GR" smtClean="0"/>
              <a:t>02/11/2018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3CE3465-3BBB-49F8-A9DD-DF1B54E818F5}" type="slidenum">
              <a:rPr lang="el-GR" smtClean="0"/>
              <a:t>38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45673138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l-GR" smtClean="0"/>
              <a:t>02/11/2018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3CE3465-3BBB-49F8-A9DD-DF1B54E818F5}" type="slidenum">
              <a:rPr lang="el-GR" smtClean="0"/>
              <a:t>39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488709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l-GR" smtClean="0"/>
              <a:t>02/11/2018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3CE3465-3BBB-49F8-A9DD-DF1B54E818F5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4450089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l-GR" smtClean="0"/>
              <a:t>02/11/2018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3CE3465-3BBB-49F8-A9DD-DF1B54E818F5}" type="slidenum">
              <a:rPr lang="el-GR" smtClean="0"/>
              <a:t>40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4399710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l-GR" smtClean="0"/>
              <a:t>02/11/2018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3CE3465-3BBB-49F8-A9DD-DF1B54E818F5}" type="slidenum">
              <a:rPr lang="el-GR" smtClean="0"/>
              <a:t>41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64755388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l-GR" smtClean="0"/>
              <a:t>02/11/2018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3CE3465-3BBB-49F8-A9DD-DF1B54E818F5}" type="slidenum">
              <a:rPr lang="el-GR" smtClean="0"/>
              <a:t>42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94048271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l-GR" smtClean="0"/>
              <a:t>02/11/2018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3CE3465-3BBB-49F8-A9DD-DF1B54E818F5}" type="slidenum">
              <a:rPr lang="el-GR" smtClean="0"/>
              <a:t>43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1525534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l-GR" smtClean="0"/>
              <a:t>02/11/2018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3CE3465-3BBB-49F8-A9DD-DF1B54E818F5}" type="slidenum">
              <a:rPr lang="el-GR" smtClean="0"/>
              <a:t>44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27949375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l-GR" smtClean="0"/>
              <a:t>02/11/2018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3CE3465-3BBB-49F8-A9DD-DF1B54E818F5}" type="slidenum">
              <a:rPr lang="el-GR" smtClean="0"/>
              <a:t>45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67860627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l-GR" smtClean="0"/>
              <a:t>02/11/2018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3CE3465-3BBB-49F8-A9DD-DF1B54E818F5}" type="slidenum">
              <a:rPr lang="el-GR" smtClean="0"/>
              <a:t>46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91202952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l-GR" smtClean="0"/>
              <a:t>02/11/2018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3CE3465-3BBB-49F8-A9DD-DF1B54E818F5}" type="slidenum">
              <a:rPr lang="el-GR" smtClean="0"/>
              <a:t>47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879993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l-GR" smtClean="0"/>
              <a:t>02/11/2018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3CE3465-3BBB-49F8-A9DD-DF1B54E818F5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034805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l-GR" smtClean="0"/>
              <a:t>02/11/2018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3CE3465-3BBB-49F8-A9DD-DF1B54E818F5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460954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l-GR" smtClean="0"/>
              <a:t>02/11/2018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3CE3465-3BBB-49F8-A9DD-DF1B54E818F5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989660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l-GR" smtClean="0"/>
              <a:t>02/11/2018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3CE3465-3BBB-49F8-A9DD-DF1B54E818F5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998651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l-GR" smtClean="0"/>
              <a:t>02/11/2018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93CE3465-3BBB-49F8-A9DD-DF1B54E818F5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573875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8768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31162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0362"/>
            <a:ext cx="1971675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0365"/>
            <a:ext cx="5800725" cy="5811837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189412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809236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118448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6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177628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3"/>
            <a:ext cx="3886200" cy="4351337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3"/>
            <a:ext cx="3886200" cy="4351337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867316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2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3"/>
            <a:ext cx="3867150" cy="3680525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7553"/>
            <a:ext cx="3886201" cy="3680525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‹#›</a:t>
            </a:fld>
            <a:endParaRPr lang="el-G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2004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‹#›</a:t>
            </a:fld>
            <a:endParaRPr lang="el-G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547915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231191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3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532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908753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123304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70496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0362"/>
            <a:ext cx="1971675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0365"/>
            <a:ext cx="5800725" cy="5811837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0773511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471207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1557725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6898409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9464237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‹#›</a:t>
            </a:fld>
            <a:endParaRPr lang="el-G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884650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‹#›</a:t>
            </a:fld>
            <a:endParaRPr lang="el-G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62740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151030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6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0337743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7847858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8897432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329073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9099833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60225295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4157249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628820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5650094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‹#›</a:t>
            </a:fld>
            <a:endParaRPr lang="el-G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4789850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‹#›</a:t>
            </a:fld>
            <a:endParaRPr lang="el-G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881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3"/>
            <a:ext cx="3886200" cy="4351337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3"/>
            <a:ext cx="3886200" cy="4351337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5386235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28650" y="6488431"/>
            <a:ext cx="2057400" cy="365125"/>
          </a:xfrm>
        </p:spPr>
        <p:txBody>
          <a:bodyPr/>
          <a:lstStyle>
            <a:lvl1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n-US" smtClean="0"/>
              <a:t>02/11/2018</a:t>
            </a:r>
            <a:endParaRPr lang="el-G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488431"/>
            <a:ext cx="3086100" cy="365125"/>
          </a:xfrm>
        </p:spPr>
        <p:txBody>
          <a:bodyPr/>
          <a:lstStyle>
            <a:lvl1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el-GR" smtClean="0"/>
              <a:t>Παρασκευή Σμαραγδάκη</a:t>
            </a:r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463145" y="6488431"/>
            <a:ext cx="2057400" cy="365125"/>
          </a:xfrm>
        </p:spPr>
        <p:txBody>
          <a:bodyPr/>
          <a:lstStyle>
            <a:lvl1pPr>
              <a:defRPr sz="1600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A9FA080D-8DF9-4729-B19C-44B214B96CD9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5414595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44015622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4087034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59923199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15126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2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3"/>
            <a:ext cx="3867150" cy="3680525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7553"/>
            <a:ext cx="3886201" cy="3680525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‹#›</a:t>
            </a:fld>
            <a:endParaRPr lang="el-G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05565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‹#›</a:t>
            </a:fld>
            <a:endParaRPr lang="el-GR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8877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11956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3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88728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l-GR" smtClean="0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63763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3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FA080D-8DF9-4729-B19C-44B214B96C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1307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3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FA080D-8DF9-4729-B19C-44B214B96C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96026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FA080D-8DF9-4729-B19C-44B214B96C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420140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24" r:id="rId1"/>
    <p:sldLayoutId id="2147484025" r:id="rId2"/>
    <p:sldLayoutId id="2147484026" r:id="rId3"/>
    <p:sldLayoutId id="2147484027" r:id="rId4"/>
    <p:sldLayoutId id="2147484028" r:id="rId5"/>
    <p:sldLayoutId id="2147484029" r:id="rId6"/>
    <p:sldLayoutId id="2147484030" r:id="rId7"/>
    <p:sldLayoutId id="2147484031" r:id="rId8"/>
    <p:sldLayoutId id="2147484032" r:id="rId9"/>
    <p:sldLayoutId id="2147484033" r:id="rId10"/>
    <p:sldLayoutId id="2147484034" r:id="rId11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FA080D-8DF9-4729-B19C-44B214B96CD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89540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7" r:id="rId1"/>
    <p:sldLayoutId id="2147484318" r:id="rId2"/>
    <p:sldLayoutId id="2147484319" r:id="rId3"/>
    <p:sldLayoutId id="2147484320" r:id="rId4"/>
    <p:sldLayoutId id="2147484321" r:id="rId5"/>
    <p:sldLayoutId id="2147484322" r:id="rId6"/>
    <p:sldLayoutId id="2147484323" r:id="rId7"/>
    <p:sldLayoutId id="2147484324" r:id="rId8"/>
    <p:sldLayoutId id="2147484325" r:id="rId9"/>
    <p:sldLayoutId id="2147484326" r:id="rId10"/>
    <p:sldLayoutId id="2147484327" r:id="rId11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0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0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0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0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0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0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0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0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0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0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0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0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0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40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0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40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3.xml"/><Relationship Id="rId7" Type="http://schemas.microsoft.com/office/2007/relationships/diagramDrawing" Target="../diagrams/drawing13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40.xml"/><Relationship Id="rId6" Type="http://schemas.openxmlformats.org/officeDocument/2006/relationships/diagramColors" Target="../diagrams/colors13.xml"/><Relationship Id="rId5" Type="http://schemas.openxmlformats.org/officeDocument/2006/relationships/diagramQuickStyle" Target="../diagrams/quickStyle13.xml"/><Relationship Id="rId4" Type="http://schemas.openxmlformats.org/officeDocument/2006/relationships/diagramLayout" Target="../diagrams/layout13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4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0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40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40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40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4.xml"/><Relationship Id="rId7" Type="http://schemas.microsoft.com/office/2007/relationships/diagramDrawing" Target="../diagrams/drawing14.xml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40.xml"/><Relationship Id="rId6" Type="http://schemas.openxmlformats.org/officeDocument/2006/relationships/diagramColors" Target="../diagrams/colors14.xml"/><Relationship Id="rId5" Type="http://schemas.openxmlformats.org/officeDocument/2006/relationships/diagramQuickStyle" Target="../diagrams/quickStyle14.xml"/><Relationship Id="rId4" Type="http://schemas.openxmlformats.org/officeDocument/2006/relationships/diagramLayout" Target="../diagrams/layout14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40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40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5.xml"/><Relationship Id="rId7" Type="http://schemas.microsoft.com/office/2007/relationships/diagramDrawing" Target="../diagrams/drawing15.xml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40.xml"/><Relationship Id="rId6" Type="http://schemas.openxmlformats.org/officeDocument/2006/relationships/diagramColors" Target="../diagrams/colors15.xml"/><Relationship Id="rId5" Type="http://schemas.openxmlformats.org/officeDocument/2006/relationships/diagramQuickStyle" Target="../diagrams/quickStyle15.xml"/><Relationship Id="rId4" Type="http://schemas.openxmlformats.org/officeDocument/2006/relationships/diagramLayout" Target="../diagrams/layout15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40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1.xml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40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6.xml"/><Relationship Id="rId7" Type="http://schemas.microsoft.com/office/2007/relationships/diagramDrawing" Target="../diagrams/drawing16.xml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40.xml"/><Relationship Id="rId6" Type="http://schemas.openxmlformats.org/officeDocument/2006/relationships/diagramColors" Target="../diagrams/colors16.xml"/><Relationship Id="rId5" Type="http://schemas.openxmlformats.org/officeDocument/2006/relationships/diagramQuickStyle" Target="../diagrams/quickStyle16.xml"/><Relationship Id="rId4" Type="http://schemas.openxmlformats.org/officeDocument/2006/relationships/diagramLayout" Target="../diagrams/layout1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0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40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40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40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40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40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40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40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40.xml"/><Relationship Id="rId4" Type="http://schemas.openxmlformats.org/officeDocument/2006/relationships/hyperlink" Target="http://chamilo.datacenter.uoc.gr/metchamilo/courses/HEYRWPH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0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0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 1"/>
          <p:cNvSpPr/>
          <p:nvPr/>
        </p:nvSpPr>
        <p:spPr>
          <a:xfrm>
            <a:off x="4021584" y="251106"/>
            <a:ext cx="477605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Πρόγραμμα Μεταπτυχιακών Σπουδών</a:t>
            </a:r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el-GR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Επιστήμες της Αγωγής </a:t>
            </a:r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Εξ Αποστάσεως Εκπαίδευση</a:t>
            </a:r>
          </a:p>
          <a:p>
            <a:pPr algn="r"/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με την χρήση των ΤΠΕ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(e-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el-GR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earning</a:t>
            </a:r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)»</a:t>
            </a:r>
            <a:endParaRPr lang="el-G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Ορθογώνιο 2"/>
          <p:cNvSpPr/>
          <p:nvPr/>
        </p:nvSpPr>
        <p:spPr>
          <a:xfrm>
            <a:off x="374073" y="1524326"/>
            <a:ext cx="8423563" cy="2145268"/>
          </a:xfrm>
          <a:prstGeom prst="round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l-GR" sz="2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Σχολική συμπληρωματική Εξ Αποστάσεως Εκπαίδευση: η εφαρμογή  του μοντέλου της Ανεστραμμένης Τάξης στο μάθημα της Γεωγραφίας ΣΤ΄ Δημοτικού μέσω της δημιουργίας και χρήσης διαδραστικού εκπαιδευτικού υλικού με τη μέθοδο της ΕξΑΕ </a:t>
            </a:r>
            <a:endParaRPr lang="el-GR" sz="20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Ορθογώνιο 3"/>
          <p:cNvSpPr/>
          <p:nvPr/>
        </p:nvSpPr>
        <p:spPr>
          <a:xfrm>
            <a:off x="2811742" y="4100794"/>
            <a:ext cx="352051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Παρασκευή </a:t>
            </a:r>
            <a:r>
              <a:rPr lang="el-G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Σμαραγδάκη</a:t>
            </a:r>
            <a:endParaRPr lang="el-G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Πίνακας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789566"/>
              </p:ext>
            </p:extLst>
          </p:nvPr>
        </p:nvGraphicFramePr>
        <p:xfrm>
          <a:off x="374073" y="5210944"/>
          <a:ext cx="8423565" cy="461012"/>
        </p:xfrm>
        <a:graphic>
          <a:graphicData uri="http://schemas.openxmlformats.org/drawingml/2006/table">
            <a:tbl>
              <a:tblPr firstRow="1" bandRow="1"/>
              <a:tblGrid>
                <a:gridCol w="28078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078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078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1012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l-GR" sz="22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Σοφία</a:t>
                      </a:r>
                      <a:r>
                        <a:rPr lang="el-GR" sz="2200" b="0" kern="1200" baseline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Παπαδημητρίου</a:t>
                      </a:r>
                      <a:endParaRPr lang="el-GR" sz="22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l-GR" sz="22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Ευαγγελία Μανούσου</a:t>
                      </a:r>
                      <a:endParaRPr lang="el-GR" sz="22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b="1" kern="1200">
                          <a:solidFill>
                            <a:schemeClr val="lt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/>
                      <a:r>
                        <a:rPr lang="el-GR" sz="2200" b="0" kern="120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Μιχαήλ Κλεισαρχάκης</a:t>
                      </a:r>
                      <a:endParaRPr lang="el-GR" sz="2200" b="0" kern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9 - Ορθογώνιο"/>
          <p:cNvSpPr/>
          <p:nvPr/>
        </p:nvSpPr>
        <p:spPr>
          <a:xfrm>
            <a:off x="2006715" y="4773449"/>
            <a:ext cx="513057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Επιτροπή Κρίσης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ΔΕ</a:t>
            </a: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969865" y="6342759"/>
            <a:ext cx="720427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Ρέθυμνο,</a:t>
            </a:r>
            <a:r>
              <a:rPr kumimoji="0" lang="el-GR" sz="2000" b="0" i="1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Νοεμβρίου </a:t>
            </a:r>
            <a:r>
              <a:rPr kumimoji="0" lang="el-GR" sz="2000" b="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2018</a:t>
            </a:r>
            <a:endParaRPr kumimoji="0" lang="el-GR" sz="20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195" y="200487"/>
            <a:ext cx="1058984" cy="1058088"/>
          </a:xfrm>
          <a:prstGeom prst="rect">
            <a:avLst/>
          </a:prstGeom>
        </p:spPr>
      </p:pic>
      <p:sp>
        <p:nvSpPr>
          <p:cNvPr id="12" name="Ορθογώνιο 1"/>
          <p:cNvSpPr/>
          <p:nvPr/>
        </p:nvSpPr>
        <p:spPr>
          <a:xfrm>
            <a:off x="1451173" y="248418"/>
            <a:ext cx="22689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Π.Τ.Δ.Ε</a:t>
            </a:r>
            <a:r>
              <a:rPr lang="en-US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l-GR" sz="1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Πανεπιστήμιο Κρήτης</a:t>
            </a:r>
            <a:endParaRPr lang="el-GR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0400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10</a:t>
            </a:fld>
            <a:endParaRPr lang="el-GR"/>
          </a:p>
        </p:txBody>
      </p:sp>
      <p:sp>
        <p:nvSpPr>
          <p:cNvPr id="5" name="TextBox 4"/>
          <p:cNvSpPr txBox="1"/>
          <p:nvPr/>
        </p:nvSpPr>
        <p:spPr>
          <a:xfrm>
            <a:off x="1468581" y="934376"/>
            <a:ext cx="6483928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 smtClean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Εισαγωγικά στοιχεία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Θεωρητικό πλαίσιο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Πολυμορφικό </a:t>
            </a:r>
            <a:r>
              <a:rPr lang="el-GR" sz="2400" dirty="0" err="1" smtClean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διαδραστικό</a:t>
            </a:r>
            <a:r>
              <a:rPr lang="el-GR" sz="2400" dirty="0" smtClean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εκπαιδευτικό </a:t>
            </a:r>
            <a:r>
              <a:rPr lang="el-GR" sz="2400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</a:t>
            </a:r>
            <a:r>
              <a:rPr lang="el-GR" sz="2400" dirty="0" smtClean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λικό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 smtClean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Μεθοδολογία της έρευνας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 smtClean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Ευρήματα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 smtClean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Συμπεράσματα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Σύνοψη-Προτάσεις </a:t>
            </a:r>
            <a:r>
              <a:rPr lang="el-GR" sz="2400" dirty="0" smtClean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για μελλοντική έρευνα</a:t>
            </a:r>
          </a:p>
          <a:p>
            <a:endParaRPr lang="el-GR" dirty="0"/>
          </a:p>
        </p:txBody>
      </p:sp>
      <p:cxnSp>
        <p:nvCxnSpPr>
          <p:cNvPr id="6" name="Ευθεία γραμμή σύνδεσης 5"/>
          <p:cNvCxnSpPr/>
          <p:nvPr/>
        </p:nvCxnSpPr>
        <p:spPr>
          <a:xfrm>
            <a:off x="0" y="678736"/>
            <a:ext cx="9144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9" name="TextBox 8"/>
          <p:cNvSpPr txBox="1"/>
          <p:nvPr/>
        </p:nvSpPr>
        <p:spPr>
          <a:xfrm>
            <a:off x="2814960" y="100824"/>
            <a:ext cx="351410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Δομή παρουσίασης</a:t>
            </a:r>
          </a:p>
        </p:txBody>
      </p:sp>
    </p:spTree>
    <p:extLst>
      <p:ext uri="{BB962C8B-B14F-4D97-AF65-F5344CB8AC3E}">
        <p14:creationId xmlns:p14="http://schemas.microsoft.com/office/powerpoint/2010/main" val="3002475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Διάγραμμα 4"/>
          <p:cNvGraphicFramePr/>
          <p:nvPr>
            <p:extLst>
              <p:ext uri="{D42A27DB-BD31-4B8C-83A1-F6EECF244321}">
                <p14:modId xmlns:p14="http://schemas.microsoft.com/office/powerpoint/2010/main" val="2122483003"/>
              </p:ext>
            </p:extLst>
          </p:nvPr>
        </p:nvGraphicFramePr>
        <p:xfrm>
          <a:off x="463293" y="991359"/>
          <a:ext cx="8188036" cy="51078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11</a:t>
            </a:fld>
            <a:endParaRPr lang="el-GR"/>
          </a:p>
        </p:txBody>
      </p:sp>
      <p:cxnSp>
        <p:nvCxnSpPr>
          <p:cNvPr id="6" name="Ευθεία γραμμή σύνδεσης 5"/>
          <p:cNvCxnSpPr/>
          <p:nvPr/>
        </p:nvCxnSpPr>
        <p:spPr>
          <a:xfrm>
            <a:off x="0" y="678736"/>
            <a:ext cx="9144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10" name="TextBox 9"/>
          <p:cNvSpPr txBox="1"/>
          <p:nvPr/>
        </p:nvSpPr>
        <p:spPr>
          <a:xfrm>
            <a:off x="2768761" y="100824"/>
            <a:ext cx="36065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Θεωρητικό πλαίσιο</a:t>
            </a:r>
          </a:p>
        </p:txBody>
      </p:sp>
    </p:spTree>
    <p:extLst>
      <p:ext uri="{BB962C8B-B14F-4D97-AF65-F5344CB8AC3E}">
        <p14:creationId xmlns:p14="http://schemas.microsoft.com/office/powerpoint/2010/main" val="3194310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Διάγραμμα 2"/>
          <p:cNvGraphicFramePr/>
          <p:nvPr>
            <p:extLst>
              <p:ext uri="{D42A27DB-BD31-4B8C-83A1-F6EECF244321}">
                <p14:modId xmlns:p14="http://schemas.microsoft.com/office/powerpoint/2010/main" val="3521974224"/>
              </p:ext>
            </p:extLst>
          </p:nvPr>
        </p:nvGraphicFramePr>
        <p:xfrm>
          <a:off x="428657" y="846417"/>
          <a:ext cx="8257308" cy="53201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fld>
            <a:endParaRPr lang="el-GR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Ευθεία γραμμή σύνδεσης 4"/>
          <p:cNvCxnSpPr/>
          <p:nvPr/>
        </p:nvCxnSpPr>
        <p:spPr>
          <a:xfrm>
            <a:off x="0" y="678736"/>
            <a:ext cx="9144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10" name="TextBox 9"/>
          <p:cNvSpPr txBox="1"/>
          <p:nvPr/>
        </p:nvSpPr>
        <p:spPr>
          <a:xfrm>
            <a:off x="2768761" y="100824"/>
            <a:ext cx="36065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Θεωρητικό πλαίσιο</a:t>
            </a:r>
          </a:p>
        </p:txBody>
      </p:sp>
    </p:spTree>
    <p:extLst>
      <p:ext uri="{BB962C8B-B14F-4D97-AF65-F5344CB8AC3E}">
        <p14:creationId xmlns:p14="http://schemas.microsoft.com/office/powerpoint/2010/main" val="2359992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62464" y="1268922"/>
            <a:ext cx="3341419" cy="5596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150000"/>
              </a:lnSpc>
              <a:spcAft>
                <a:spcPts val="600"/>
              </a:spcAft>
            </a:pPr>
            <a:r>
              <a:rPr lang="el-GR" sz="2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Παραδοσιακό μοντέλο </a:t>
            </a:r>
            <a:endParaRPr lang="el-GR" sz="2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201941" y="1260044"/>
            <a:ext cx="3243892" cy="5393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lnSpc>
                <a:spcPct val="150000"/>
              </a:lnSpc>
              <a:spcAft>
                <a:spcPts val="600"/>
              </a:spcAft>
            </a:pPr>
            <a:r>
              <a:rPr lang="el-GR" sz="22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Ανεστραμμένο μοντέλο </a:t>
            </a:r>
            <a:endParaRPr lang="el-GR" sz="22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13</a:t>
            </a:fld>
            <a:endParaRPr lang="el-GR"/>
          </a:p>
        </p:txBody>
      </p:sp>
      <p:cxnSp>
        <p:nvCxnSpPr>
          <p:cNvPr id="8" name="Ευθεία γραμμή σύνδεσης 7"/>
          <p:cNvCxnSpPr/>
          <p:nvPr/>
        </p:nvCxnSpPr>
        <p:spPr>
          <a:xfrm>
            <a:off x="0" y="678736"/>
            <a:ext cx="9144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088838" y="828473"/>
            <a:ext cx="29663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Ανεστραμμένη Τάξη</a:t>
            </a:r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27" name="Footer Placeholder 2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29" name="TextBox 28"/>
          <p:cNvSpPr txBox="1"/>
          <p:nvPr/>
        </p:nvSpPr>
        <p:spPr>
          <a:xfrm>
            <a:off x="2768761" y="100824"/>
            <a:ext cx="36065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Θεωρητικό πλαίσιο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4776185" y="1778156"/>
            <a:ext cx="4042139" cy="4546317"/>
            <a:chOff x="4776185" y="1778156"/>
            <a:chExt cx="4042139" cy="4546317"/>
          </a:xfrm>
        </p:grpSpPr>
        <p:sp>
          <p:nvSpPr>
            <p:cNvPr id="20" name="Freeform 19"/>
            <p:cNvSpPr/>
            <p:nvPr/>
          </p:nvSpPr>
          <p:spPr>
            <a:xfrm>
              <a:off x="4776185" y="3430090"/>
              <a:ext cx="4042138" cy="603089"/>
            </a:xfrm>
            <a:custGeom>
              <a:avLst/>
              <a:gdLst>
                <a:gd name="connsiteX0" fmla="*/ 0 w 3116980"/>
                <a:gd name="connsiteY0" fmla="*/ 0 h 564146"/>
                <a:gd name="connsiteX1" fmla="*/ 3116980 w 3116980"/>
                <a:gd name="connsiteY1" fmla="*/ 0 h 564146"/>
                <a:gd name="connsiteX2" fmla="*/ 3116980 w 3116980"/>
                <a:gd name="connsiteY2" fmla="*/ 564146 h 564146"/>
                <a:gd name="connsiteX3" fmla="*/ 0 w 3116980"/>
                <a:gd name="connsiteY3" fmla="*/ 564146 h 564146"/>
                <a:gd name="connsiteX4" fmla="*/ 0 w 3116980"/>
                <a:gd name="connsiteY4" fmla="*/ 0 h 5641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16980" h="564146">
                  <a:moveTo>
                    <a:pt x="0" y="0"/>
                  </a:moveTo>
                  <a:lnTo>
                    <a:pt x="3116980" y="0"/>
                  </a:lnTo>
                  <a:lnTo>
                    <a:pt x="3116980" y="564146"/>
                  </a:lnTo>
                  <a:lnTo>
                    <a:pt x="0" y="564146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5000"/>
                </a:spcAft>
              </a:pPr>
              <a:r>
                <a:rPr lang="el-GR" sz="19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Μελέτη μαθήματος</a:t>
              </a:r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5000"/>
                </a:spcAft>
              </a:pPr>
              <a:r>
                <a:rPr lang="el-GR" sz="19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Προετοιμασία στο σπίτι</a:t>
              </a:r>
              <a:endParaRPr lang="el-GR" sz="1900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2" name="Freeform 21"/>
            <p:cNvSpPr/>
            <p:nvPr/>
          </p:nvSpPr>
          <p:spPr>
            <a:xfrm>
              <a:off x="4776186" y="5621037"/>
              <a:ext cx="4042138" cy="703436"/>
            </a:xfrm>
            <a:custGeom>
              <a:avLst/>
              <a:gdLst>
                <a:gd name="connsiteX0" fmla="*/ 0 w 3174095"/>
                <a:gd name="connsiteY0" fmla="*/ 0 h 994133"/>
                <a:gd name="connsiteX1" fmla="*/ 3174095 w 3174095"/>
                <a:gd name="connsiteY1" fmla="*/ 0 h 994133"/>
                <a:gd name="connsiteX2" fmla="*/ 3174095 w 3174095"/>
                <a:gd name="connsiteY2" fmla="*/ 994133 h 994133"/>
                <a:gd name="connsiteX3" fmla="*/ 0 w 3174095"/>
                <a:gd name="connsiteY3" fmla="*/ 994133 h 994133"/>
                <a:gd name="connsiteX4" fmla="*/ 0 w 3174095"/>
                <a:gd name="connsiteY4" fmla="*/ 0 h 9941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74095" h="994133">
                  <a:moveTo>
                    <a:pt x="0" y="0"/>
                  </a:moveTo>
                  <a:lnTo>
                    <a:pt x="3174095" y="0"/>
                  </a:lnTo>
                  <a:lnTo>
                    <a:pt x="3174095" y="994133"/>
                  </a:lnTo>
                  <a:lnTo>
                    <a:pt x="0" y="99413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0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5000"/>
                </a:spcAft>
              </a:pPr>
              <a:r>
                <a:rPr lang="el-GR" sz="19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Εκπόνηση ασκήσεων </a:t>
              </a:r>
              <a:r>
                <a:rPr lang="el-GR" sz="19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ο</a:t>
              </a:r>
              <a:r>
                <a:rPr lang="el-GR" sz="1900" kern="1200" dirty="0" err="1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μαδοσυνεργατικά</a:t>
              </a:r>
              <a:endParaRPr lang="el-GR" sz="1900" kern="1200" dirty="0" smtClean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5000"/>
                </a:spcAft>
              </a:pPr>
              <a:r>
                <a:rPr lang="el-GR" sz="20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l-GR" sz="19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Έλεγχος κατανόησης μαθήματος</a:t>
              </a:r>
              <a:endParaRPr lang="el-GR" sz="1900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776186" y="1778156"/>
              <a:ext cx="4042137" cy="4524991"/>
            </a:xfrm>
            <a:prstGeom prst="rect">
              <a:avLst/>
            </a:prstGeom>
            <a:ln w="22225">
              <a:solidFill>
                <a:srgbClr val="002060"/>
              </a:solidFill>
            </a:ln>
          </p:spPr>
        </p:sp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68285" y="1828562"/>
              <a:ext cx="1857938" cy="1495060"/>
            </a:xfrm>
            <a:prstGeom prst="rect">
              <a:avLst/>
            </a:prstGeom>
          </p:spPr>
        </p:pic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874874" y="4093720"/>
              <a:ext cx="1898025" cy="1527317"/>
            </a:xfrm>
            <a:prstGeom prst="rect">
              <a:avLst/>
            </a:prstGeom>
          </p:spPr>
        </p:pic>
      </p:grpSp>
      <p:grpSp>
        <p:nvGrpSpPr>
          <p:cNvPr id="11" name="Group 10"/>
          <p:cNvGrpSpPr/>
          <p:nvPr/>
        </p:nvGrpSpPr>
        <p:grpSpPr>
          <a:xfrm>
            <a:off x="470512" y="1778159"/>
            <a:ext cx="4048222" cy="4534388"/>
            <a:chOff x="470512" y="1778159"/>
            <a:chExt cx="4048222" cy="4534388"/>
          </a:xfrm>
        </p:grpSpPr>
        <p:sp>
          <p:nvSpPr>
            <p:cNvPr id="14" name="Freeform 13"/>
            <p:cNvSpPr/>
            <p:nvPr/>
          </p:nvSpPr>
          <p:spPr>
            <a:xfrm>
              <a:off x="470512" y="3443286"/>
              <a:ext cx="4048221" cy="589893"/>
            </a:xfrm>
            <a:custGeom>
              <a:avLst/>
              <a:gdLst>
                <a:gd name="connsiteX0" fmla="*/ 0 w 2895578"/>
                <a:gd name="connsiteY0" fmla="*/ 0 h 589893"/>
                <a:gd name="connsiteX1" fmla="*/ 2895578 w 2895578"/>
                <a:gd name="connsiteY1" fmla="*/ 0 h 589893"/>
                <a:gd name="connsiteX2" fmla="*/ 2895578 w 2895578"/>
                <a:gd name="connsiteY2" fmla="*/ 589893 h 589893"/>
                <a:gd name="connsiteX3" fmla="*/ 0 w 2895578"/>
                <a:gd name="connsiteY3" fmla="*/ 589893 h 589893"/>
                <a:gd name="connsiteX4" fmla="*/ 0 w 2895578"/>
                <a:gd name="connsiteY4" fmla="*/ 0 h 5898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895578" h="589893">
                  <a:moveTo>
                    <a:pt x="0" y="0"/>
                  </a:moveTo>
                  <a:lnTo>
                    <a:pt x="2895578" y="0"/>
                  </a:lnTo>
                  <a:lnTo>
                    <a:pt x="2895578" y="589893"/>
                  </a:lnTo>
                  <a:lnTo>
                    <a:pt x="0" y="58989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1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5000"/>
                </a:spcAft>
              </a:pPr>
              <a:r>
                <a:rPr lang="el-GR" sz="19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Παράδοση μαθήματος στην τάξη</a:t>
              </a:r>
              <a:endParaRPr lang="el-GR" sz="1900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Freeform 15"/>
            <p:cNvSpPr/>
            <p:nvPr/>
          </p:nvSpPr>
          <p:spPr>
            <a:xfrm>
              <a:off x="470512" y="5621037"/>
              <a:ext cx="4048221" cy="691510"/>
            </a:xfrm>
            <a:custGeom>
              <a:avLst/>
              <a:gdLst>
                <a:gd name="connsiteX0" fmla="*/ 0 w 2917523"/>
                <a:gd name="connsiteY0" fmla="*/ 0 h 589893"/>
                <a:gd name="connsiteX1" fmla="*/ 2917523 w 2917523"/>
                <a:gd name="connsiteY1" fmla="*/ 0 h 589893"/>
                <a:gd name="connsiteX2" fmla="*/ 2917523 w 2917523"/>
                <a:gd name="connsiteY2" fmla="*/ 589893 h 589893"/>
                <a:gd name="connsiteX3" fmla="*/ 0 w 2917523"/>
                <a:gd name="connsiteY3" fmla="*/ 589893 h 589893"/>
                <a:gd name="connsiteX4" fmla="*/ 0 w 2917523"/>
                <a:gd name="connsiteY4" fmla="*/ 0 h 5898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917523" h="589893">
                  <a:moveTo>
                    <a:pt x="0" y="0"/>
                  </a:moveTo>
                  <a:lnTo>
                    <a:pt x="2917523" y="0"/>
                  </a:lnTo>
                  <a:lnTo>
                    <a:pt x="2917523" y="589893"/>
                  </a:lnTo>
                  <a:lnTo>
                    <a:pt x="0" y="589893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6">
                <a:hueOff val="0"/>
                <a:satOff val="0"/>
                <a:lumOff val="0"/>
                <a:alphaOff val="0"/>
              </a:schemeClr>
            </a:fillRef>
            <a:effectRef idx="1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38100" tIns="38100" rIns="38100" bIns="38100" numCol="1" spcCol="1270" anchor="ctr" anchorCtr="0">
              <a:noAutofit/>
            </a:bodyPr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5000"/>
                </a:spcAft>
              </a:pPr>
              <a:r>
                <a:rPr lang="el-GR" sz="19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Μελέτη-εκπόνηση</a:t>
              </a:r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  <a:spcAft>
                  <a:spcPct val="5000"/>
                </a:spcAft>
              </a:pPr>
              <a:r>
                <a:rPr lang="el-GR" sz="1900" kern="1200" dirty="0" smtClean="0">
                  <a:latin typeface="Times New Roman" panose="02020603050405020304" pitchFamily="18" charset="0"/>
                  <a:cs typeface="Times New Roman" panose="02020603050405020304" pitchFamily="18" charset="0"/>
                </a:rPr>
                <a:t>ασκήσεων στο σπίτι</a:t>
              </a:r>
              <a:endParaRPr lang="el-GR" sz="1900" kern="1200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70512" y="1778159"/>
              <a:ext cx="4048222" cy="4524988"/>
            </a:xfrm>
            <a:prstGeom prst="rect">
              <a:avLst/>
            </a:prstGeom>
            <a:ln w="22225">
              <a:solidFill>
                <a:schemeClr val="tx2">
                  <a:lumMod val="75000"/>
                </a:schemeClr>
              </a:solidFill>
            </a:ln>
          </p:spPr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7170" y="1828614"/>
              <a:ext cx="2054907" cy="1653558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51387" y="3991409"/>
              <a:ext cx="2086473" cy="167895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98843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Ελεύθερη σχεδίαση 6"/>
          <p:cNvSpPr/>
          <p:nvPr/>
        </p:nvSpPr>
        <p:spPr>
          <a:xfrm>
            <a:off x="150124" y="5050977"/>
            <a:ext cx="8748215" cy="1408328"/>
          </a:xfrm>
          <a:custGeom>
            <a:avLst/>
            <a:gdLst>
              <a:gd name="connsiteX0" fmla="*/ 0 w 8748215"/>
              <a:gd name="connsiteY0" fmla="*/ 0 h 1408328"/>
              <a:gd name="connsiteX1" fmla="*/ 8748215 w 8748215"/>
              <a:gd name="connsiteY1" fmla="*/ 0 h 1408328"/>
              <a:gd name="connsiteX2" fmla="*/ 8748215 w 8748215"/>
              <a:gd name="connsiteY2" fmla="*/ 1408328 h 1408328"/>
              <a:gd name="connsiteX3" fmla="*/ 0 w 8748215"/>
              <a:gd name="connsiteY3" fmla="*/ 1408328 h 1408328"/>
              <a:gd name="connsiteX4" fmla="*/ 0 w 8748215"/>
              <a:gd name="connsiteY4" fmla="*/ 0 h 1408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48215" h="1408328">
                <a:moveTo>
                  <a:pt x="0" y="0"/>
                </a:moveTo>
                <a:lnTo>
                  <a:pt x="8748215" y="0"/>
                </a:lnTo>
                <a:lnTo>
                  <a:pt x="8748215" y="1408328"/>
                </a:lnTo>
                <a:lnTo>
                  <a:pt x="0" y="1408328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6">
              <a:hueOff val="0"/>
              <a:satOff val="0"/>
              <a:lumOff val="0"/>
              <a:alphaOff val="0"/>
            </a:schemeClr>
          </a:fillRef>
          <a:effectRef idx="2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0688" tIns="0" rIns="170688" bIns="818519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l-GR" sz="2400" kern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Μετά την παρέμβαση στην τάξη</a:t>
            </a:r>
            <a:endParaRPr lang="el-GR" sz="2400" kern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Ελεύθερη σχεδίαση 8"/>
          <p:cNvSpPr/>
          <p:nvPr/>
        </p:nvSpPr>
        <p:spPr>
          <a:xfrm>
            <a:off x="150124" y="5554024"/>
            <a:ext cx="8734569" cy="964732"/>
          </a:xfrm>
          <a:custGeom>
            <a:avLst/>
            <a:gdLst>
              <a:gd name="connsiteX0" fmla="*/ 0 w 8748215"/>
              <a:gd name="connsiteY0" fmla="*/ 0 h 964732"/>
              <a:gd name="connsiteX1" fmla="*/ 8748215 w 8748215"/>
              <a:gd name="connsiteY1" fmla="*/ 0 h 964732"/>
              <a:gd name="connsiteX2" fmla="*/ 8748215 w 8748215"/>
              <a:gd name="connsiteY2" fmla="*/ 964732 h 964732"/>
              <a:gd name="connsiteX3" fmla="*/ 0 w 8748215"/>
              <a:gd name="connsiteY3" fmla="*/ 964732 h 964732"/>
              <a:gd name="connsiteX4" fmla="*/ 0 w 8748215"/>
              <a:gd name="connsiteY4" fmla="*/ 0 h 964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48215" h="964732">
                <a:moveTo>
                  <a:pt x="0" y="0"/>
                </a:moveTo>
                <a:lnTo>
                  <a:pt x="8748215" y="0"/>
                </a:lnTo>
                <a:lnTo>
                  <a:pt x="8748215" y="964732"/>
                </a:lnTo>
                <a:lnTo>
                  <a:pt x="0" y="96473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42240" tIns="25400" rIns="142240" bIns="2540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l-GR" sz="2000" kern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 εκπαιδευτικός παρακολουθεί τη συμμετοχή των μαθητών.</a:t>
            </a: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l-GR" sz="2000" kern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Οι μαθητές επιστρέφουν στο </a:t>
            </a:r>
            <a:r>
              <a:rPr lang="el-GR" sz="2000" kern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εκπ</a:t>
            </a:r>
            <a:r>
              <a:rPr lang="el-GR" sz="2000" kern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el-GR" sz="2000" kern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κό</a:t>
            </a:r>
            <a:r>
              <a:rPr lang="el-GR" sz="2000" kern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υλικό, συμπληρώνουν φόρμες (</a:t>
            </a:r>
            <a:r>
              <a:rPr lang="el-GR" sz="2000" kern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αυτο</a:t>
            </a:r>
            <a:r>
              <a:rPr lang="el-GR" sz="2000" kern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)αξιολόγησης, συμμετέχουν σε </a:t>
            </a:r>
            <a:r>
              <a:rPr lang="el-GR" sz="2000" kern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μεταγνωστικές</a:t>
            </a:r>
            <a:r>
              <a:rPr lang="el-GR" sz="2000" kern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δραστηριότητες.</a:t>
            </a:r>
            <a:endParaRPr lang="el-GR" sz="2000" kern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Ελεύθερη σχεδίαση 9"/>
          <p:cNvSpPr/>
          <p:nvPr/>
        </p:nvSpPr>
        <p:spPr>
          <a:xfrm>
            <a:off x="150124" y="3257438"/>
            <a:ext cx="8748215" cy="1799789"/>
          </a:xfrm>
          <a:custGeom>
            <a:avLst/>
            <a:gdLst>
              <a:gd name="connsiteX0" fmla="*/ 0 w 8748215"/>
              <a:gd name="connsiteY0" fmla="*/ 630340 h 1799788"/>
              <a:gd name="connsiteX1" fmla="*/ 4149134 w 8748215"/>
              <a:gd name="connsiteY1" fmla="*/ 630340 h 1799788"/>
              <a:gd name="connsiteX2" fmla="*/ 4149134 w 8748215"/>
              <a:gd name="connsiteY2" fmla="*/ 449947 h 1799788"/>
              <a:gd name="connsiteX3" fmla="*/ 3924161 w 8748215"/>
              <a:gd name="connsiteY3" fmla="*/ 449947 h 1799788"/>
              <a:gd name="connsiteX4" fmla="*/ 4374108 w 8748215"/>
              <a:gd name="connsiteY4" fmla="*/ 0 h 1799788"/>
              <a:gd name="connsiteX5" fmla="*/ 4824055 w 8748215"/>
              <a:gd name="connsiteY5" fmla="*/ 449947 h 1799788"/>
              <a:gd name="connsiteX6" fmla="*/ 4599081 w 8748215"/>
              <a:gd name="connsiteY6" fmla="*/ 449947 h 1799788"/>
              <a:gd name="connsiteX7" fmla="*/ 4599081 w 8748215"/>
              <a:gd name="connsiteY7" fmla="*/ 630340 h 1799788"/>
              <a:gd name="connsiteX8" fmla="*/ 8748215 w 8748215"/>
              <a:gd name="connsiteY8" fmla="*/ 630340 h 1799788"/>
              <a:gd name="connsiteX9" fmla="*/ 8748215 w 8748215"/>
              <a:gd name="connsiteY9" fmla="*/ 1799788 h 1799788"/>
              <a:gd name="connsiteX10" fmla="*/ 0 w 8748215"/>
              <a:gd name="connsiteY10" fmla="*/ 1799788 h 1799788"/>
              <a:gd name="connsiteX11" fmla="*/ 0 w 8748215"/>
              <a:gd name="connsiteY11" fmla="*/ 630340 h 1799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748215" h="1799788">
                <a:moveTo>
                  <a:pt x="8748215" y="1169448"/>
                </a:moveTo>
                <a:lnTo>
                  <a:pt x="4599081" y="1169448"/>
                </a:lnTo>
                <a:lnTo>
                  <a:pt x="4599081" y="1349841"/>
                </a:lnTo>
                <a:lnTo>
                  <a:pt x="4824054" y="1349841"/>
                </a:lnTo>
                <a:lnTo>
                  <a:pt x="4374107" y="1799787"/>
                </a:lnTo>
                <a:lnTo>
                  <a:pt x="3924160" y="1349841"/>
                </a:lnTo>
                <a:lnTo>
                  <a:pt x="4149134" y="1349841"/>
                </a:lnTo>
                <a:lnTo>
                  <a:pt x="4149134" y="1169448"/>
                </a:lnTo>
                <a:lnTo>
                  <a:pt x="0" y="1169448"/>
                </a:lnTo>
                <a:lnTo>
                  <a:pt x="0" y="1"/>
                </a:lnTo>
                <a:lnTo>
                  <a:pt x="8748215" y="1"/>
                </a:lnTo>
                <a:lnTo>
                  <a:pt x="8748215" y="1169448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6">
              <a:hueOff val="0"/>
              <a:satOff val="0"/>
              <a:lumOff val="0"/>
              <a:alphaOff val="0"/>
            </a:schemeClr>
          </a:fillRef>
          <a:effectRef idx="2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0688" tIns="0" rIns="170688" bIns="1338752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l-GR" sz="2400" kern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Παρέμβαση στην τάξη</a:t>
            </a:r>
            <a:endParaRPr lang="el-GR" sz="2400" kern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Ελεύθερη σχεδίαση 10"/>
          <p:cNvSpPr/>
          <p:nvPr/>
        </p:nvSpPr>
        <p:spPr>
          <a:xfrm>
            <a:off x="150124" y="3700270"/>
            <a:ext cx="8734569" cy="915924"/>
          </a:xfrm>
          <a:custGeom>
            <a:avLst/>
            <a:gdLst>
              <a:gd name="connsiteX0" fmla="*/ 0 w 8748215"/>
              <a:gd name="connsiteY0" fmla="*/ 0 h 915924"/>
              <a:gd name="connsiteX1" fmla="*/ 8748215 w 8748215"/>
              <a:gd name="connsiteY1" fmla="*/ 0 h 915924"/>
              <a:gd name="connsiteX2" fmla="*/ 8748215 w 8748215"/>
              <a:gd name="connsiteY2" fmla="*/ 915924 h 915924"/>
              <a:gd name="connsiteX3" fmla="*/ 0 w 8748215"/>
              <a:gd name="connsiteY3" fmla="*/ 915924 h 915924"/>
              <a:gd name="connsiteX4" fmla="*/ 0 w 8748215"/>
              <a:gd name="connsiteY4" fmla="*/ 0 h 915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48215" h="915924">
                <a:moveTo>
                  <a:pt x="0" y="0"/>
                </a:moveTo>
                <a:lnTo>
                  <a:pt x="8748215" y="0"/>
                </a:lnTo>
                <a:lnTo>
                  <a:pt x="8748215" y="915924"/>
                </a:lnTo>
                <a:lnTo>
                  <a:pt x="0" y="91592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42240" tIns="25400" rIns="142240" bIns="2540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l-GR" sz="2000" kern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 εκπαιδευτικός έχει το ρόλο του καθοδηγητή-συντονιστή, επιλύει απορίες.</a:t>
            </a: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l-GR" sz="2000" kern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Οι μαθητές συμμετέχουν ενεργά, </a:t>
            </a:r>
            <a:r>
              <a:rPr lang="el-GR" sz="2000" kern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αλληλεπιδρούν</a:t>
            </a:r>
            <a:r>
              <a:rPr lang="el-GR" sz="2000" kern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εκπονούν εποικοδομητικές δραστηριότητες.</a:t>
            </a:r>
            <a:endParaRPr lang="el-GR" sz="2000" kern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Ελεύθερη σχεδίαση 12"/>
          <p:cNvSpPr/>
          <p:nvPr/>
        </p:nvSpPr>
        <p:spPr>
          <a:xfrm>
            <a:off x="150124" y="1474248"/>
            <a:ext cx="8748215" cy="1799790"/>
          </a:xfrm>
          <a:custGeom>
            <a:avLst/>
            <a:gdLst>
              <a:gd name="connsiteX0" fmla="*/ 0 w 8748215"/>
              <a:gd name="connsiteY0" fmla="*/ 630340 h 1799788"/>
              <a:gd name="connsiteX1" fmla="*/ 4149134 w 8748215"/>
              <a:gd name="connsiteY1" fmla="*/ 630340 h 1799788"/>
              <a:gd name="connsiteX2" fmla="*/ 4149134 w 8748215"/>
              <a:gd name="connsiteY2" fmla="*/ 449947 h 1799788"/>
              <a:gd name="connsiteX3" fmla="*/ 3924161 w 8748215"/>
              <a:gd name="connsiteY3" fmla="*/ 449947 h 1799788"/>
              <a:gd name="connsiteX4" fmla="*/ 4374108 w 8748215"/>
              <a:gd name="connsiteY4" fmla="*/ 0 h 1799788"/>
              <a:gd name="connsiteX5" fmla="*/ 4824055 w 8748215"/>
              <a:gd name="connsiteY5" fmla="*/ 449947 h 1799788"/>
              <a:gd name="connsiteX6" fmla="*/ 4599081 w 8748215"/>
              <a:gd name="connsiteY6" fmla="*/ 449947 h 1799788"/>
              <a:gd name="connsiteX7" fmla="*/ 4599081 w 8748215"/>
              <a:gd name="connsiteY7" fmla="*/ 630340 h 1799788"/>
              <a:gd name="connsiteX8" fmla="*/ 8748215 w 8748215"/>
              <a:gd name="connsiteY8" fmla="*/ 630340 h 1799788"/>
              <a:gd name="connsiteX9" fmla="*/ 8748215 w 8748215"/>
              <a:gd name="connsiteY9" fmla="*/ 1799788 h 1799788"/>
              <a:gd name="connsiteX10" fmla="*/ 0 w 8748215"/>
              <a:gd name="connsiteY10" fmla="*/ 1799788 h 1799788"/>
              <a:gd name="connsiteX11" fmla="*/ 0 w 8748215"/>
              <a:gd name="connsiteY11" fmla="*/ 630340 h 17997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8748215" h="1799788">
                <a:moveTo>
                  <a:pt x="8748215" y="1169448"/>
                </a:moveTo>
                <a:lnTo>
                  <a:pt x="4599081" y="1169448"/>
                </a:lnTo>
                <a:lnTo>
                  <a:pt x="4599081" y="1349841"/>
                </a:lnTo>
                <a:lnTo>
                  <a:pt x="4824054" y="1349841"/>
                </a:lnTo>
                <a:lnTo>
                  <a:pt x="4374107" y="1799787"/>
                </a:lnTo>
                <a:lnTo>
                  <a:pt x="3924160" y="1349841"/>
                </a:lnTo>
                <a:lnTo>
                  <a:pt x="4149134" y="1349841"/>
                </a:lnTo>
                <a:lnTo>
                  <a:pt x="4149134" y="1169448"/>
                </a:lnTo>
                <a:lnTo>
                  <a:pt x="0" y="1169448"/>
                </a:lnTo>
                <a:lnTo>
                  <a:pt x="0" y="1"/>
                </a:lnTo>
                <a:lnTo>
                  <a:pt x="8748215" y="1"/>
                </a:lnTo>
                <a:lnTo>
                  <a:pt x="8748215" y="1169448"/>
                </a:lnTo>
                <a:close/>
              </a:path>
            </a:pathLst>
          </a:custGeom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6">
              <a:hueOff val="0"/>
              <a:satOff val="0"/>
              <a:lumOff val="0"/>
              <a:alphaOff val="0"/>
            </a:schemeClr>
          </a:fillRef>
          <a:effectRef idx="2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0688" tIns="1" rIns="170688" bIns="1338752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l-GR" sz="2400" kern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Πριν την παρέμβαση στην τάξη</a:t>
            </a:r>
            <a:endParaRPr lang="el-GR" sz="2400" kern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Ελεύθερη σχεδίαση 14"/>
          <p:cNvSpPr/>
          <p:nvPr/>
        </p:nvSpPr>
        <p:spPr>
          <a:xfrm>
            <a:off x="150124" y="1911327"/>
            <a:ext cx="8748215" cy="929340"/>
          </a:xfrm>
          <a:custGeom>
            <a:avLst/>
            <a:gdLst>
              <a:gd name="connsiteX0" fmla="*/ 0 w 8748215"/>
              <a:gd name="connsiteY0" fmla="*/ 0 h 929340"/>
              <a:gd name="connsiteX1" fmla="*/ 8748215 w 8748215"/>
              <a:gd name="connsiteY1" fmla="*/ 0 h 929340"/>
              <a:gd name="connsiteX2" fmla="*/ 8748215 w 8748215"/>
              <a:gd name="connsiteY2" fmla="*/ 929340 h 929340"/>
              <a:gd name="connsiteX3" fmla="*/ 0 w 8748215"/>
              <a:gd name="connsiteY3" fmla="*/ 929340 h 929340"/>
              <a:gd name="connsiteX4" fmla="*/ 0 w 8748215"/>
              <a:gd name="connsiteY4" fmla="*/ 0 h 9293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748215" h="929340">
                <a:moveTo>
                  <a:pt x="0" y="0"/>
                </a:moveTo>
                <a:lnTo>
                  <a:pt x="8748215" y="0"/>
                </a:lnTo>
                <a:lnTo>
                  <a:pt x="8748215" y="929340"/>
                </a:lnTo>
                <a:lnTo>
                  <a:pt x="0" y="92934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</p:spPr>
        <p:style>
          <a:lnRef idx="1"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0">
            <a:schemeClr val="accent6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42240" tIns="25400" rIns="142240" bIns="25400" numCol="1" spcCol="1270" anchor="ctr" anchorCtr="0">
            <a:noAutofit/>
          </a:bodyPr>
          <a:lstStyle/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l-GR" sz="2000" kern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 εκπαιδευτικός διαμορφώνει το εκπαιδευτικό υλικό, παρακολουθεί τη δραστηριότητα των μαθητών.</a:t>
            </a:r>
          </a:p>
          <a:p>
            <a:pPr lvl="0" algn="ctr" defTabSz="8890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l-GR" sz="2000" kern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Οι μαθητές μελετούν το εκπαιδευτικό υλικό ασύγχρονα και αυτόνομα στο σπίτι.</a:t>
            </a:r>
            <a:endParaRPr lang="el-GR" sz="2000" kern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14</a:t>
            </a:fld>
            <a:endParaRPr lang="el-GR"/>
          </a:p>
        </p:txBody>
      </p:sp>
      <p:cxnSp>
        <p:nvCxnSpPr>
          <p:cNvPr id="5" name="Ευθεία γραμμή σύνδεσης 4"/>
          <p:cNvCxnSpPr/>
          <p:nvPr/>
        </p:nvCxnSpPr>
        <p:spPr>
          <a:xfrm>
            <a:off x="0" y="678736"/>
            <a:ext cx="9144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12" name="TextBox 11"/>
          <p:cNvSpPr txBox="1"/>
          <p:nvPr/>
        </p:nvSpPr>
        <p:spPr>
          <a:xfrm>
            <a:off x="2768761" y="100824"/>
            <a:ext cx="36065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Θεωρητικό πλαίσιο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606612" y="828473"/>
            <a:ext cx="593079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Στάδια εφαρμογής Ανεστραμμένης Τάξης</a:t>
            </a:r>
          </a:p>
        </p:txBody>
      </p:sp>
    </p:spTree>
    <p:extLst>
      <p:ext uri="{BB962C8B-B14F-4D97-AF65-F5344CB8AC3E}">
        <p14:creationId xmlns:p14="http://schemas.microsoft.com/office/powerpoint/2010/main" val="1983780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10" grpId="0" animBg="1"/>
      <p:bldP spid="11" grpId="0" animBg="1"/>
      <p:bldP spid="13" grpId="0" animBg="1"/>
      <p:bldP spid="1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Ορθογώνιο 4"/>
          <p:cNvSpPr/>
          <p:nvPr/>
        </p:nvSpPr>
        <p:spPr>
          <a:xfrm>
            <a:off x="389350" y="758940"/>
            <a:ext cx="8449813" cy="5716463"/>
          </a:xfrm>
          <a:prstGeom prst="rect">
            <a:avLst/>
          </a:prstGeom>
          <a:noFill/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rgbClr r="0" g="0" b="0"/>
          </a:fillRef>
          <a:effectRef idx="2">
            <a:schemeClr val="accent6">
              <a:tint val="50000"/>
              <a:hueOff val="0"/>
              <a:satOff val="0"/>
              <a:lumOff val="0"/>
              <a:alphaOff val="0"/>
            </a:schemeClr>
          </a:effectRef>
          <a:fontRef idx="minor">
            <a:schemeClr val="lt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6" name="Ελεύθερη σχεδίαση 5"/>
          <p:cNvSpPr/>
          <p:nvPr/>
        </p:nvSpPr>
        <p:spPr>
          <a:xfrm>
            <a:off x="390817" y="2005406"/>
            <a:ext cx="4132774" cy="4340807"/>
          </a:xfrm>
          <a:custGeom>
            <a:avLst/>
            <a:gdLst>
              <a:gd name="connsiteX0" fmla="*/ 0 w 4023287"/>
              <a:gd name="connsiteY0" fmla="*/ 0 h 4627635"/>
              <a:gd name="connsiteX1" fmla="*/ 4023287 w 4023287"/>
              <a:gd name="connsiteY1" fmla="*/ 0 h 4627635"/>
              <a:gd name="connsiteX2" fmla="*/ 4023287 w 4023287"/>
              <a:gd name="connsiteY2" fmla="*/ 4627635 h 4627635"/>
              <a:gd name="connsiteX3" fmla="*/ 0 w 4023287"/>
              <a:gd name="connsiteY3" fmla="*/ 4627635 h 4627635"/>
              <a:gd name="connsiteX4" fmla="*/ 0 w 4023287"/>
              <a:gd name="connsiteY4" fmla="*/ 0 h 46276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023287" h="4627635">
                <a:moveTo>
                  <a:pt x="0" y="0"/>
                </a:moveTo>
                <a:lnTo>
                  <a:pt x="4023287" y="0"/>
                </a:lnTo>
                <a:lnTo>
                  <a:pt x="4023287" y="4627635"/>
                </a:lnTo>
                <a:lnTo>
                  <a:pt x="0" y="4627635"/>
                </a:lnTo>
                <a:lnTo>
                  <a:pt x="0" y="0"/>
                </a:lnTo>
                <a:close/>
              </a:path>
            </a:pathLst>
          </a:custGeom>
          <a:ln w="22225">
            <a:solidFill>
              <a:schemeClr val="accent6">
                <a:hueOff val="0"/>
                <a:satOff val="0"/>
                <a:lumOff val="0"/>
              </a:schemeClr>
            </a:solidFill>
          </a:ln>
        </p:spPr>
        <p:style>
          <a:lnRef idx="0">
            <a:scrgbClr r="0" g="0" b="0"/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3815" tIns="43815" rIns="43815" bIns="43815" numCol="1" spcCol="1270" anchor="t" anchorCtr="0">
            <a:noAutofit/>
          </a:bodyPr>
          <a:lstStyle/>
          <a:p>
            <a:pPr marL="342900" lvl="0" indent="-342900" algn="l" defTabSz="1022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l-GR" sz="2200" kern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Εξοικονόμηση διδακτικού χρόνου.</a:t>
            </a:r>
          </a:p>
          <a:p>
            <a:pPr marL="342900" lvl="0" indent="-342900" algn="l" defTabSz="1022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l-GR" sz="2200" kern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Ενδυνάμωση κινήτρων μάθησης.</a:t>
            </a:r>
          </a:p>
          <a:p>
            <a:pPr marL="342900" lvl="0" indent="-342900" algn="l" defTabSz="1022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l-GR" sz="2200" kern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Ενεργητική συμμετοχή των μαθητών.</a:t>
            </a:r>
          </a:p>
          <a:p>
            <a:pPr marL="342900" lvl="0" indent="-342900" algn="l" defTabSz="1022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l-GR" sz="2200" kern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Αύξηση </a:t>
            </a:r>
            <a:r>
              <a:rPr lang="el-GR" sz="2200" kern="1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συνεργατικότητας</a:t>
            </a:r>
            <a:r>
              <a:rPr lang="el-GR" sz="2200" kern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l" defTabSz="1022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l-GR" sz="2200" kern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Βελτίωση μαθησιακών αποτελεσμάτων.</a:t>
            </a:r>
          </a:p>
          <a:p>
            <a:pPr marL="342900" lvl="0" indent="-342900" algn="l" defTabSz="10223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l-GR" sz="2200" kern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Παρακολούθηση του μαθήματος σύμφωνα με τον ατομικό ρυθμό μάθησης.</a:t>
            </a:r>
          </a:p>
        </p:txBody>
      </p:sp>
      <p:sp>
        <p:nvSpPr>
          <p:cNvPr id="8" name="Ελεύθερη σχεδίαση 7"/>
          <p:cNvSpPr/>
          <p:nvPr/>
        </p:nvSpPr>
        <p:spPr>
          <a:xfrm>
            <a:off x="4668977" y="2005406"/>
            <a:ext cx="4170186" cy="4340807"/>
          </a:xfrm>
          <a:custGeom>
            <a:avLst/>
            <a:gdLst>
              <a:gd name="connsiteX0" fmla="*/ 0 w 4276940"/>
              <a:gd name="connsiteY0" fmla="*/ 0 h 4668464"/>
              <a:gd name="connsiteX1" fmla="*/ 4276940 w 4276940"/>
              <a:gd name="connsiteY1" fmla="*/ 0 h 4668464"/>
              <a:gd name="connsiteX2" fmla="*/ 4276940 w 4276940"/>
              <a:gd name="connsiteY2" fmla="*/ 4668464 h 4668464"/>
              <a:gd name="connsiteX3" fmla="*/ 0 w 4276940"/>
              <a:gd name="connsiteY3" fmla="*/ 4668464 h 4668464"/>
              <a:gd name="connsiteX4" fmla="*/ 0 w 4276940"/>
              <a:gd name="connsiteY4" fmla="*/ 0 h 46684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276940" h="4668464">
                <a:moveTo>
                  <a:pt x="0" y="0"/>
                </a:moveTo>
                <a:lnTo>
                  <a:pt x="4276940" y="0"/>
                </a:lnTo>
                <a:lnTo>
                  <a:pt x="4276940" y="4668464"/>
                </a:lnTo>
                <a:lnTo>
                  <a:pt x="0" y="4668464"/>
                </a:lnTo>
                <a:lnTo>
                  <a:pt x="0" y="0"/>
                </a:lnTo>
                <a:close/>
              </a:path>
            </a:pathLst>
          </a:custGeom>
          <a:ln w="22225">
            <a:solidFill>
              <a:schemeClr val="accent6">
                <a:hueOff val="0"/>
                <a:satOff val="0"/>
                <a:lumOff val="0"/>
              </a:schemeClr>
            </a:solidFill>
          </a:ln>
        </p:spPr>
        <p:style>
          <a:lnRef idx="0">
            <a:scrgbClr r="0" g="0" b="0"/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43815" tIns="43815" rIns="43815" bIns="43815" numCol="1" spcCol="1270" anchor="t" anchorCtr="0">
            <a:noAutofit/>
          </a:bodyPr>
          <a:lstStyle/>
          <a:p>
            <a:pPr marL="342900" lvl="0" indent="-342900" algn="l" defTabSz="102235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l-GR" sz="2200" kern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Ζητήματα έλλειψης τεχνολογικού εξοπλισμού-σύνδεσης διαδικτύου.</a:t>
            </a:r>
          </a:p>
          <a:p>
            <a:pPr marL="342900" lvl="0" indent="-342900" algn="l" defTabSz="102235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l-GR" sz="2200" kern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Χρόνος δημιουργίας ή αναζήτησης του εκπαιδευτικού υλικού.</a:t>
            </a:r>
          </a:p>
          <a:p>
            <a:pPr marL="342900" lvl="0" indent="-342900" algn="l" defTabSz="1022350">
              <a:lnSpc>
                <a:spcPct val="10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Char char="•"/>
            </a:pPr>
            <a:r>
              <a:rPr lang="el-GR" sz="2200" kern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επιτυχία εξαρτάται από τη συμμετοχή των μαθητών οι οποίοι είναι υπεύθυνοι για την ατομική τους μελέτη.</a:t>
            </a:r>
          </a:p>
        </p:txBody>
      </p:sp>
      <p:sp>
        <p:nvSpPr>
          <p:cNvPr id="9" name="Σταυρός 8"/>
          <p:cNvSpPr/>
          <p:nvPr/>
        </p:nvSpPr>
        <p:spPr>
          <a:xfrm>
            <a:off x="379190" y="907480"/>
            <a:ext cx="996242" cy="962259"/>
          </a:xfrm>
          <a:prstGeom prst="plus">
            <a:avLst>
              <a:gd name="adj" fmla="val 32810"/>
            </a:avLst>
          </a:prstGeom>
        </p:spPr>
        <p:style>
          <a:lnRef idx="1">
            <a:schemeClr val="accent6">
              <a:hueOff val="0"/>
              <a:satOff val="0"/>
              <a:lumOff val="0"/>
              <a:alphaOff val="0"/>
            </a:schemeClr>
          </a:lnRef>
          <a:fillRef idx="3">
            <a:schemeClr val="accent6">
              <a:hueOff val="0"/>
              <a:satOff val="0"/>
              <a:lumOff val="0"/>
              <a:alphaOff val="0"/>
            </a:schemeClr>
          </a:fillRef>
          <a:effectRef idx="2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Ορθογώνιο 9"/>
          <p:cNvSpPr/>
          <p:nvPr/>
        </p:nvSpPr>
        <p:spPr>
          <a:xfrm>
            <a:off x="7762240" y="1167840"/>
            <a:ext cx="1059166" cy="465647"/>
          </a:xfrm>
          <a:prstGeom prst="rect">
            <a:avLst/>
          </a:prstGeom>
        </p:spPr>
        <p:style>
          <a:lnRef idx="1">
            <a:schemeClr val="accent6">
              <a:hueOff val="0"/>
              <a:satOff val="0"/>
              <a:lumOff val="0"/>
              <a:alphaOff val="0"/>
            </a:schemeClr>
          </a:lnRef>
          <a:fillRef idx="3">
            <a:schemeClr val="accent6">
              <a:hueOff val="0"/>
              <a:satOff val="0"/>
              <a:lumOff val="0"/>
              <a:alphaOff val="0"/>
            </a:schemeClr>
          </a:fillRef>
          <a:effectRef idx="2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1" name="Ευθεία γραμμή σύνδεσης 10"/>
          <p:cNvSpPr/>
          <p:nvPr/>
        </p:nvSpPr>
        <p:spPr>
          <a:xfrm>
            <a:off x="4673101" y="2168632"/>
            <a:ext cx="869" cy="3193731"/>
          </a:xfrm>
          <a:prstGeom prst="line">
            <a:avLst/>
          </a:prstGeom>
        </p:spPr>
        <p:style>
          <a:lnRef idx="1">
            <a:schemeClr val="accent6">
              <a:shade val="60000"/>
              <a:hueOff val="0"/>
              <a:satOff val="0"/>
              <a:lumOff val="0"/>
              <a:alphaOff val="0"/>
            </a:schemeClr>
          </a:lnRef>
          <a:fillRef idx="0">
            <a:schemeClr val="accent6">
              <a:hueOff val="0"/>
              <a:satOff val="0"/>
              <a:lumOff val="0"/>
              <a:alphaOff val="0"/>
            </a:schemeClr>
          </a:fillRef>
          <a:effectRef idx="0">
            <a:schemeClr val="accent6"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15</a:t>
            </a:fld>
            <a:endParaRPr lang="el-GR"/>
          </a:p>
        </p:txBody>
      </p:sp>
      <p:cxnSp>
        <p:nvCxnSpPr>
          <p:cNvPr id="12" name="Ευθεία γραμμή σύνδεσης 11"/>
          <p:cNvCxnSpPr/>
          <p:nvPr/>
        </p:nvCxnSpPr>
        <p:spPr>
          <a:xfrm>
            <a:off x="0" y="678736"/>
            <a:ext cx="9144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19" name="TextBox 18"/>
          <p:cNvSpPr txBox="1"/>
          <p:nvPr/>
        </p:nvSpPr>
        <p:spPr>
          <a:xfrm>
            <a:off x="3088838" y="828473"/>
            <a:ext cx="296632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Ανεστραμμένη Τάξη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768761" y="100824"/>
            <a:ext cx="36065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Θεωρητικό πλαίσιο</a:t>
            </a:r>
          </a:p>
        </p:txBody>
      </p:sp>
    </p:spTree>
    <p:extLst>
      <p:ext uri="{BB962C8B-B14F-4D97-AF65-F5344CB8AC3E}">
        <p14:creationId xmlns:p14="http://schemas.microsoft.com/office/powerpoint/2010/main" val="1750500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16</a:t>
            </a:fld>
            <a:endParaRPr lang="el-GR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10" name="TextBox 9"/>
          <p:cNvSpPr txBox="1"/>
          <p:nvPr/>
        </p:nvSpPr>
        <p:spPr>
          <a:xfrm>
            <a:off x="1468580" y="934376"/>
            <a:ext cx="6557819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Εισαγωγικά στοιχεία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Θεωρητικό πλαίσιο</a:t>
            </a:r>
            <a:endParaRPr lang="en-US" sz="2400" dirty="0">
              <a:solidFill>
                <a:schemeClr val="bg1">
                  <a:lumMod val="6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Πολυμορφικό </a:t>
            </a:r>
            <a:r>
              <a:rPr lang="el-GR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l-GR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ιαδραστικό</a:t>
            </a:r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εκπαιδευτικό </a:t>
            </a:r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υ</a:t>
            </a:r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λικό</a:t>
            </a:r>
            <a:endParaRPr lang="el-G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 smtClean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Μεθοδολογία </a:t>
            </a:r>
            <a:r>
              <a:rPr lang="el-GR" sz="2400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της </a:t>
            </a:r>
            <a:r>
              <a:rPr lang="el-GR" sz="2400" dirty="0" smtClean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έρευνας</a:t>
            </a:r>
            <a:endParaRPr lang="el-GR" sz="2400" dirty="0">
              <a:solidFill>
                <a:schemeClr val="bg1">
                  <a:lumMod val="6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Ευρήματα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Συμπεράσματα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Σύνοψη-Προτάσεις για μελλοντική </a:t>
            </a:r>
            <a:r>
              <a:rPr lang="el-GR" sz="2400" dirty="0" smtClean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έρευνα</a:t>
            </a:r>
            <a:endParaRPr lang="el-GR" sz="2400" dirty="0">
              <a:solidFill>
                <a:schemeClr val="bg1">
                  <a:lumMod val="6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  <p:cxnSp>
        <p:nvCxnSpPr>
          <p:cNvPr id="11" name="Ευθεία γραμμή σύνδεσης 7"/>
          <p:cNvCxnSpPr/>
          <p:nvPr/>
        </p:nvCxnSpPr>
        <p:spPr>
          <a:xfrm>
            <a:off x="0" y="678736"/>
            <a:ext cx="9144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814973" y="100824"/>
            <a:ext cx="351410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Δομή παρουσίασης</a:t>
            </a:r>
          </a:p>
        </p:txBody>
      </p:sp>
    </p:spTree>
    <p:extLst>
      <p:ext uri="{BB962C8B-B14F-4D97-AF65-F5344CB8AC3E}">
        <p14:creationId xmlns:p14="http://schemas.microsoft.com/office/powerpoint/2010/main" val="2477395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Διάγραμμα 4"/>
          <p:cNvGraphicFramePr/>
          <p:nvPr>
            <p:extLst>
              <p:ext uri="{D42A27DB-BD31-4B8C-83A1-F6EECF244321}">
                <p14:modId xmlns:p14="http://schemas.microsoft.com/office/powerpoint/2010/main" val="461837931"/>
              </p:ext>
            </p:extLst>
          </p:nvPr>
        </p:nvGraphicFramePr>
        <p:xfrm>
          <a:off x="498763" y="861237"/>
          <a:ext cx="8257309" cy="505690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17</a:t>
            </a:fld>
            <a:endParaRPr lang="el-GR"/>
          </a:p>
        </p:txBody>
      </p:sp>
      <p:cxnSp>
        <p:nvCxnSpPr>
          <p:cNvPr id="6" name="Ευθεία γραμμή σύνδεσης 5"/>
          <p:cNvCxnSpPr/>
          <p:nvPr/>
        </p:nvCxnSpPr>
        <p:spPr>
          <a:xfrm>
            <a:off x="0" y="678736"/>
            <a:ext cx="9144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10" name="TextBox 9"/>
          <p:cNvSpPr txBox="1"/>
          <p:nvPr/>
        </p:nvSpPr>
        <p:spPr>
          <a:xfrm>
            <a:off x="391284" y="100824"/>
            <a:ext cx="83614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Πολυμορφικό </a:t>
            </a:r>
            <a:r>
              <a:rPr lang="el-G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διαδραστικό</a:t>
            </a:r>
            <a:r>
              <a:rPr lang="el-G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εκπαιδευτικό υλικό</a:t>
            </a:r>
          </a:p>
        </p:txBody>
      </p:sp>
    </p:spTree>
    <p:extLst>
      <p:ext uri="{BB962C8B-B14F-4D97-AF65-F5344CB8AC3E}">
        <p14:creationId xmlns:p14="http://schemas.microsoft.com/office/powerpoint/2010/main" val="2803475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Διάγραμμα 3"/>
          <p:cNvGraphicFramePr/>
          <p:nvPr>
            <p:extLst>
              <p:ext uri="{D42A27DB-BD31-4B8C-83A1-F6EECF244321}">
                <p14:modId xmlns:p14="http://schemas.microsoft.com/office/powerpoint/2010/main" val="1442927682"/>
              </p:ext>
            </p:extLst>
          </p:nvPr>
        </p:nvGraphicFramePr>
        <p:xfrm>
          <a:off x="881577" y="937465"/>
          <a:ext cx="7465426" cy="4728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18</a:t>
            </a:fld>
            <a:endParaRPr lang="el-GR"/>
          </a:p>
        </p:txBody>
      </p:sp>
      <p:cxnSp>
        <p:nvCxnSpPr>
          <p:cNvPr id="5" name="Ευθεία γραμμή σύνδεσης 4"/>
          <p:cNvCxnSpPr/>
          <p:nvPr/>
        </p:nvCxnSpPr>
        <p:spPr>
          <a:xfrm>
            <a:off x="0" y="678736"/>
            <a:ext cx="9144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11" name="TextBox 10"/>
          <p:cNvSpPr txBox="1"/>
          <p:nvPr/>
        </p:nvSpPr>
        <p:spPr>
          <a:xfrm>
            <a:off x="391284" y="100824"/>
            <a:ext cx="83614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Πολυμορφικό </a:t>
            </a:r>
            <a:r>
              <a:rPr lang="el-G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διαδραστικό</a:t>
            </a:r>
            <a:r>
              <a:rPr lang="el-G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εκπαιδευτικό υλικό</a:t>
            </a:r>
          </a:p>
        </p:txBody>
      </p:sp>
    </p:spTree>
    <p:extLst>
      <p:ext uri="{BB962C8B-B14F-4D97-AF65-F5344CB8AC3E}">
        <p14:creationId xmlns:p14="http://schemas.microsoft.com/office/powerpoint/2010/main" val="1844393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Διάγραμμα 3"/>
          <p:cNvGraphicFramePr/>
          <p:nvPr>
            <p:extLst>
              <p:ext uri="{D42A27DB-BD31-4B8C-83A1-F6EECF244321}">
                <p14:modId xmlns:p14="http://schemas.microsoft.com/office/powerpoint/2010/main" val="3184172314"/>
              </p:ext>
            </p:extLst>
          </p:nvPr>
        </p:nvGraphicFramePr>
        <p:xfrm>
          <a:off x="856200" y="1257062"/>
          <a:ext cx="7506268" cy="51799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19</a:t>
            </a:fld>
            <a:endParaRPr lang="el-GR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10" name="TextBox 9"/>
          <p:cNvSpPr txBox="1"/>
          <p:nvPr/>
        </p:nvSpPr>
        <p:spPr>
          <a:xfrm>
            <a:off x="2170546" y="767513"/>
            <a:ext cx="480291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Παιδαγωγικές αρχές </a:t>
            </a:r>
            <a:r>
              <a:rPr lang="el-GR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</a:t>
            </a:r>
            <a:r>
              <a:rPr lang="el-G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χεδιασμού</a:t>
            </a:r>
          </a:p>
        </p:txBody>
      </p:sp>
      <p:cxnSp>
        <p:nvCxnSpPr>
          <p:cNvPr id="11" name="Ευθεία γραμμή σύνδεσης 4"/>
          <p:cNvCxnSpPr/>
          <p:nvPr/>
        </p:nvCxnSpPr>
        <p:spPr>
          <a:xfrm>
            <a:off x="0" y="678736"/>
            <a:ext cx="9144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91284" y="100824"/>
            <a:ext cx="83614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Πολυμορφικό </a:t>
            </a:r>
            <a:r>
              <a:rPr lang="el-G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διαδραστικό</a:t>
            </a:r>
            <a:r>
              <a:rPr lang="el-G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εκπαιδευτικό υλικό</a:t>
            </a:r>
          </a:p>
        </p:txBody>
      </p:sp>
    </p:spTree>
    <p:extLst>
      <p:ext uri="{BB962C8B-B14F-4D97-AF65-F5344CB8AC3E}">
        <p14:creationId xmlns:p14="http://schemas.microsoft.com/office/powerpoint/2010/main" val="1569661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14949" y="100824"/>
            <a:ext cx="351410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Δομή παρουσίασης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468581" y="934376"/>
            <a:ext cx="6483928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Εισαγωγικά στοιχεία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Θεωρητικό πλαίσιο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Πολυμορφικό </a:t>
            </a:r>
            <a:r>
              <a:rPr lang="el-GR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διαδραστικό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εκπαιδευτικό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υ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λικό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Μεθοδολογία της έρευνας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Ευρήματα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Συμπεράσματα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Σύνοψη-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Προτάσεις για μελλοντική έρευνα</a:t>
            </a:r>
          </a:p>
          <a:p>
            <a:endParaRPr lang="el-GR" dirty="0"/>
          </a:p>
        </p:txBody>
      </p:sp>
      <p:cxnSp>
        <p:nvCxnSpPr>
          <p:cNvPr id="8" name="Ευθεία γραμμή σύνδεσης 7"/>
          <p:cNvCxnSpPr/>
          <p:nvPr/>
        </p:nvCxnSpPr>
        <p:spPr>
          <a:xfrm>
            <a:off x="0" y="678736"/>
            <a:ext cx="9144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2593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Διάγραμμα 3"/>
          <p:cNvGraphicFramePr/>
          <p:nvPr>
            <p:extLst>
              <p:ext uri="{D42A27DB-BD31-4B8C-83A1-F6EECF244321}">
                <p14:modId xmlns:p14="http://schemas.microsoft.com/office/powerpoint/2010/main" val="4099385244"/>
              </p:ext>
            </p:extLst>
          </p:nvPr>
        </p:nvGraphicFramePr>
        <p:xfrm>
          <a:off x="881577" y="1379508"/>
          <a:ext cx="7465426" cy="50804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20</a:t>
            </a:fld>
            <a:endParaRPr lang="el-GR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10" name="TextBox 9"/>
          <p:cNvSpPr txBox="1"/>
          <p:nvPr/>
        </p:nvSpPr>
        <p:spPr>
          <a:xfrm>
            <a:off x="3413674" y="767513"/>
            <a:ext cx="231666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Αρχές δόμησης</a:t>
            </a:r>
          </a:p>
        </p:txBody>
      </p:sp>
      <p:cxnSp>
        <p:nvCxnSpPr>
          <p:cNvPr id="11" name="Ευθεία γραμμή σύνδεσης 4"/>
          <p:cNvCxnSpPr/>
          <p:nvPr/>
        </p:nvCxnSpPr>
        <p:spPr>
          <a:xfrm>
            <a:off x="0" y="678736"/>
            <a:ext cx="9144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91284" y="100824"/>
            <a:ext cx="83614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Πολυμορφικό </a:t>
            </a:r>
            <a:r>
              <a:rPr lang="el-G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διαδραστικό</a:t>
            </a:r>
            <a:r>
              <a:rPr lang="el-G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εκπαιδευτικό υλικό</a:t>
            </a:r>
          </a:p>
        </p:txBody>
      </p:sp>
    </p:spTree>
    <p:extLst>
      <p:ext uri="{BB962C8B-B14F-4D97-AF65-F5344CB8AC3E}">
        <p14:creationId xmlns:p14="http://schemas.microsoft.com/office/powerpoint/2010/main" val="1869046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Διάγραμμα 4"/>
          <p:cNvGraphicFramePr/>
          <p:nvPr>
            <p:extLst>
              <p:ext uri="{D42A27DB-BD31-4B8C-83A1-F6EECF244321}">
                <p14:modId xmlns:p14="http://schemas.microsoft.com/office/powerpoint/2010/main" val="3611105545"/>
              </p:ext>
            </p:extLst>
          </p:nvPr>
        </p:nvGraphicFramePr>
        <p:xfrm>
          <a:off x="457200" y="1037230"/>
          <a:ext cx="8215745" cy="46930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21</a:t>
            </a:fld>
            <a:endParaRPr lang="el-GR"/>
          </a:p>
        </p:txBody>
      </p:sp>
      <p:cxnSp>
        <p:nvCxnSpPr>
          <p:cNvPr id="6" name="Ευθεία γραμμή σύνδεσης 5"/>
          <p:cNvCxnSpPr/>
          <p:nvPr/>
        </p:nvCxnSpPr>
        <p:spPr>
          <a:xfrm>
            <a:off x="0" y="678736"/>
            <a:ext cx="9144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11" name="TextBox 10"/>
          <p:cNvSpPr txBox="1"/>
          <p:nvPr/>
        </p:nvSpPr>
        <p:spPr>
          <a:xfrm>
            <a:off x="391284" y="100824"/>
            <a:ext cx="83614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Πολυμορφικό </a:t>
            </a:r>
            <a:r>
              <a:rPr lang="el-GR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διαδραστικό</a:t>
            </a:r>
            <a:r>
              <a:rPr lang="el-G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εκπαιδευτικό υλικό</a:t>
            </a:r>
          </a:p>
        </p:txBody>
      </p:sp>
    </p:spTree>
    <p:extLst>
      <p:ext uri="{BB962C8B-B14F-4D97-AF65-F5344CB8AC3E}">
        <p14:creationId xmlns:p14="http://schemas.microsoft.com/office/powerpoint/2010/main" val="1963307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22</a:t>
            </a:fld>
            <a:endParaRPr lang="el-GR"/>
          </a:p>
        </p:txBody>
      </p:sp>
      <p:cxnSp>
        <p:nvCxnSpPr>
          <p:cNvPr id="5" name="Ευθεία γραμμή σύνδεσης 4"/>
          <p:cNvCxnSpPr/>
          <p:nvPr/>
        </p:nvCxnSpPr>
        <p:spPr>
          <a:xfrm>
            <a:off x="0" y="678736"/>
            <a:ext cx="9144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9" name="TextBox 8"/>
          <p:cNvSpPr txBox="1"/>
          <p:nvPr/>
        </p:nvSpPr>
        <p:spPr>
          <a:xfrm>
            <a:off x="1468581" y="934376"/>
            <a:ext cx="6483928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Εισαγωγικά στοιχεία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Θεωρητικό πλαίσιο</a:t>
            </a:r>
            <a:endParaRPr lang="en-US" sz="2400" dirty="0">
              <a:solidFill>
                <a:schemeClr val="bg1">
                  <a:lumMod val="6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Πολυμορφικό </a:t>
            </a:r>
            <a:r>
              <a:rPr lang="el-GR" sz="2400" dirty="0" err="1" smtClean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διαδραστικό</a:t>
            </a:r>
            <a:r>
              <a:rPr lang="el-GR" sz="2400" dirty="0" smtClean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εκπαιδευτικό υλικό</a:t>
            </a:r>
            <a:endParaRPr lang="el-GR" sz="2400" dirty="0">
              <a:solidFill>
                <a:schemeClr val="bg1">
                  <a:lumMod val="6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Μεθοδολογία της </a:t>
            </a:r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έρευνας</a:t>
            </a:r>
            <a:endParaRPr lang="el-GR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Ευρήματα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Συμπεράσματα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Σύνοψη-Προτάσεις για μελλοντική </a:t>
            </a:r>
            <a:r>
              <a:rPr lang="el-GR" sz="2400" dirty="0" smtClean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έρευνα</a:t>
            </a:r>
            <a:endParaRPr lang="el-GR" sz="2400" dirty="0">
              <a:solidFill>
                <a:schemeClr val="bg1">
                  <a:lumMod val="6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  <p:sp>
        <p:nvSpPr>
          <p:cNvPr id="10" name="TextBox 9"/>
          <p:cNvSpPr txBox="1"/>
          <p:nvPr/>
        </p:nvSpPr>
        <p:spPr>
          <a:xfrm>
            <a:off x="2814963" y="100824"/>
            <a:ext cx="351410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Δομή παρουσίασης</a:t>
            </a:r>
            <a:endParaRPr lang="el-G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1682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Διάγραμμα 3"/>
          <p:cNvGraphicFramePr/>
          <p:nvPr>
            <p:extLst>
              <p:ext uri="{D42A27DB-BD31-4B8C-83A1-F6EECF244321}">
                <p14:modId xmlns:p14="http://schemas.microsoft.com/office/powerpoint/2010/main" val="2634755721"/>
              </p:ext>
            </p:extLst>
          </p:nvPr>
        </p:nvGraphicFramePr>
        <p:xfrm>
          <a:off x="651165" y="1025238"/>
          <a:ext cx="7980218" cy="50569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23</a:t>
            </a:fld>
            <a:endParaRPr lang="el-GR"/>
          </a:p>
        </p:txBody>
      </p:sp>
      <p:cxnSp>
        <p:nvCxnSpPr>
          <p:cNvPr id="5" name="Ευθεία γραμμή σύνδεσης 4"/>
          <p:cNvCxnSpPr/>
          <p:nvPr/>
        </p:nvCxnSpPr>
        <p:spPr>
          <a:xfrm>
            <a:off x="0" y="678736"/>
            <a:ext cx="9144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10" name="TextBox 9"/>
          <p:cNvSpPr txBox="1"/>
          <p:nvPr/>
        </p:nvSpPr>
        <p:spPr>
          <a:xfrm>
            <a:off x="2217847" y="100824"/>
            <a:ext cx="47083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Μεθοδολογία της έρευνας</a:t>
            </a:r>
            <a:endParaRPr lang="el-G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0900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Διάγραμμα 3"/>
          <p:cNvGraphicFramePr/>
          <p:nvPr>
            <p:extLst>
              <p:ext uri="{D42A27DB-BD31-4B8C-83A1-F6EECF244321}">
                <p14:modId xmlns:p14="http://schemas.microsoft.com/office/powerpoint/2010/main" val="2231575529"/>
              </p:ext>
            </p:extLst>
          </p:nvPr>
        </p:nvGraphicFramePr>
        <p:xfrm>
          <a:off x="559891" y="1372647"/>
          <a:ext cx="8108818" cy="5097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24</a:t>
            </a:fld>
            <a:endParaRPr lang="el-GR"/>
          </a:p>
        </p:txBody>
      </p:sp>
      <p:cxnSp>
        <p:nvCxnSpPr>
          <p:cNvPr id="5" name="Ευθεία γραμμή σύνδεσης 4"/>
          <p:cNvCxnSpPr/>
          <p:nvPr/>
        </p:nvCxnSpPr>
        <p:spPr>
          <a:xfrm>
            <a:off x="0" y="678736"/>
            <a:ext cx="9144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10" name="TextBox 9"/>
          <p:cNvSpPr txBox="1"/>
          <p:nvPr/>
        </p:nvSpPr>
        <p:spPr>
          <a:xfrm>
            <a:off x="2559277" y="767513"/>
            <a:ext cx="402546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Αξιοπιστία και Εγκυρότητα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217847" y="100824"/>
            <a:ext cx="47083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Μεθοδολογία της έρευνας</a:t>
            </a:r>
            <a:endParaRPr lang="el-G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4749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Διάγραμμα 4"/>
          <p:cNvGraphicFramePr/>
          <p:nvPr>
            <p:extLst>
              <p:ext uri="{D42A27DB-BD31-4B8C-83A1-F6EECF244321}">
                <p14:modId xmlns:p14="http://schemas.microsoft.com/office/powerpoint/2010/main" val="3833794700"/>
              </p:ext>
            </p:extLst>
          </p:nvPr>
        </p:nvGraphicFramePr>
        <p:xfrm>
          <a:off x="718128" y="853441"/>
          <a:ext cx="7707745" cy="5455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25</a:t>
            </a:fld>
            <a:endParaRPr lang="el-GR"/>
          </a:p>
        </p:txBody>
      </p:sp>
      <p:cxnSp>
        <p:nvCxnSpPr>
          <p:cNvPr id="6" name="Ευθεία γραμμή σύνδεσης 5"/>
          <p:cNvCxnSpPr/>
          <p:nvPr/>
        </p:nvCxnSpPr>
        <p:spPr>
          <a:xfrm>
            <a:off x="0" y="678736"/>
            <a:ext cx="9144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9" name="TextBox 8"/>
          <p:cNvSpPr txBox="1"/>
          <p:nvPr/>
        </p:nvSpPr>
        <p:spPr>
          <a:xfrm>
            <a:off x="2217847" y="100824"/>
            <a:ext cx="470834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Μεθοδολογία της έρευνας</a:t>
            </a:r>
            <a:endParaRPr lang="el-G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09374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Πίνακας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9801964"/>
              </p:ext>
            </p:extLst>
          </p:nvPr>
        </p:nvGraphicFramePr>
        <p:xfrm>
          <a:off x="2805696" y="3333158"/>
          <a:ext cx="3657449" cy="2743200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1549802">
                  <a:extLst>
                    <a:ext uri="{9D8B030D-6E8A-4147-A177-3AD203B41FA5}">
                      <a16:colId xmlns:a16="http://schemas.microsoft.com/office/drawing/2014/main" val="3082372840"/>
                    </a:ext>
                  </a:extLst>
                </a:gridCol>
                <a:gridCol w="2107647">
                  <a:extLst>
                    <a:ext uri="{9D8B030D-6E8A-4147-A177-3AD203B41FA5}">
                      <a16:colId xmlns:a16="http://schemas.microsoft.com/office/drawing/2014/main" val="1697565828"/>
                    </a:ext>
                  </a:extLst>
                </a:gridCol>
              </a:tblGrid>
              <a:tr h="481769">
                <a:tc grid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l-GR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Φύλο Μαθητών</a:t>
                      </a:r>
                      <a:endParaRPr lang="el-G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1201359"/>
                  </a:ext>
                </a:extLst>
              </a:tr>
              <a:tr h="48176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l-GR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l-G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l-GR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Συχνότητα</a:t>
                      </a:r>
                      <a:endParaRPr lang="el-GR" sz="2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271859967"/>
                  </a:ext>
                </a:extLst>
              </a:tr>
              <a:tr h="48176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l-GR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Αγόρια</a:t>
                      </a:r>
                      <a:endParaRPr lang="el-G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l-GR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l-G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49630676"/>
                  </a:ext>
                </a:extLst>
              </a:tr>
              <a:tr h="48176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l-GR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Κορίτσια</a:t>
                      </a:r>
                      <a:endParaRPr lang="el-G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l-GR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l-G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66849923"/>
                  </a:ext>
                </a:extLst>
              </a:tr>
              <a:tr h="481769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l-GR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Σύνολο</a:t>
                      </a:r>
                      <a:endParaRPr lang="el-G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600"/>
                        </a:spcAft>
                      </a:pPr>
                      <a:r>
                        <a:rPr lang="el-GR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  <a:endParaRPr lang="el-GR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92521368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26391" y="935774"/>
            <a:ext cx="8310288" cy="17763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Ένα τμήμα ΣΤ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΄ 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τάξης του 52</a:t>
            </a:r>
            <a:r>
              <a:rPr lang="el-GR" sz="24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ου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Δημοτικού Σχολείου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Ηρακλείου</a:t>
            </a:r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Περίοδος: Μάιος-Ιούνιος </a:t>
            </a: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2018</a:t>
            </a:r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Συμμετείχαν 14 από τους 17 μαθητές του τμήματος</a:t>
            </a:r>
          </a:p>
          <a:p>
            <a:pPr marL="285750" indent="-285750">
              <a:lnSpc>
                <a:spcPct val="114000"/>
              </a:lnSpc>
              <a:buFont typeface="Arial" panose="020B0604020202020204" pitchFamily="34" charset="0"/>
              <a:buChar char="•"/>
            </a:pPr>
            <a:r>
              <a:rPr lang="el-G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</a:t>
            </a: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λληνικής καταγωγής</a:t>
            </a:r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26</a:t>
            </a:fld>
            <a:endParaRPr lang="el-GR"/>
          </a:p>
        </p:txBody>
      </p:sp>
      <p:cxnSp>
        <p:nvCxnSpPr>
          <p:cNvPr id="8" name="Ευθεία γραμμή σύνδεσης 7"/>
          <p:cNvCxnSpPr/>
          <p:nvPr/>
        </p:nvCxnSpPr>
        <p:spPr>
          <a:xfrm>
            <a:off x="0" y="678736"/>
            <a:ext cx="9144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14" name="TextBox 13"/>
          <p:cNvSpPr txBox="1"/>
          <p:nvPr/>
        </p:nvSpPr>
        <p:spPr>
          <a:xfrm>
            <a:off x="768027" y="100824"/>
            <a:ext cx="760798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Μεθοδολογία της έρευνας: Δείγμα </a:t>
            </a:r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έρευνας</a:t>
            </a:r>
            <a:endParaRPr lang="el-G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84483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Γράφημα 6"/>
          <p:cNvGraphicFramePr/>
          <p:nvPr>
            <p:extLst>
              <p:ext uri="{D42A27DB-BD31-4B8C-83A1-F6EECF244321}">
                <p14:modId xmlns:p14="http://schemas.microsoft.com/office/powerpoint/2010/main" val="1908083135"/>
              </p:ext>
            </p:extLst>
          </p:nvPr>
        </p:nvGraphicFramePr>
        <p:xfrm>
          <a:off x="338056" y="845469"/>
          <a:ext cx="4247592" cy="27575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Γράφημα 7"/>
          <p:cNvGraphicFramePr/>
          <p:nvPr>
            <p:extLst>
              <p:ext uri="{D42A27DB-BD31-4B8C-83A1-F6EECF244321}">
                <p14:modId xmlns:p14="http://schemas.microsoft.com/office/powerpoint/2010/main" val="2756610853"/>
              </p:ext>
            </p:extLst>
          </p:nvPr>
        </p:nvGraphicFramePr>
        <p:xfrm>
          <a:off x="4758485" y="845469"/>
          <a:ext cx="4194447" cy="27575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27</a:t>
            </a:fld>
            <a:endParaRPr lang="el-GR"/>
          </a:p>
        </p:txBody>
      </p:sp>
      <p:graphicFrame>
        <p:nvGraphicFramePr>
          <p:cNvPr id="9" name="Γράφημα 8"/>
          <p:cNvGraphicFramePr/>
          <p:nvPr>
            <p:extLst>
              <p:ext uri="{D42A27DB-BD31-4B8C-83A1-F6EECF244321}">
                <p14:modId xmlns:p14="http://schemas.microsoft.com/office/powerpoint/2010/main" val="1312614177"/>
              </p:ext>
            </p:extLst>
          </p:nvPr>
        </p:nvGraphicFramePr>
        <p:xfrm>
          <a:off x="2448204" y="3730892"/>
          <a:ext cx="4247592" cy="27575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cxnSp>
        <p:nvCxnSpPr>
          <p:cNvPr id="10" name="Ευθεία γραμμή σύνδεσης 9"/>
          <p:cNvCxnSpPr/>
          <p:nvPr/>
        </p:nvCxnSpPr>
        <p:spPr>
          <a:xfrm>
            <a:off x="0" y="678736"/>
            <a:ext cx="9144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11" name="TextBox 10"/>
          <p:cNvSpPr txBox="1"/>
          <p:nvPr/>
        </p:nvSpPr>
        <p:spPr>
          <a:xfrm>
            <a:off x="768027" y="100824"/>
            <a:ext cx="76079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Μεθοδολογία της έρευνας: </a:t>
            </a:r>
            <a:r>
              <a:rPr lang="el-G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Δείγμα έρευνας</a:t>
            </a:r>
          </a:p>
        </p:txBody>
      </p:sp>
    </p:spTree>
    <p:extLst>
      <p:ext uri="{BB962C8B-B14F-4D97-AF65-F5344CB8AC3E}">
        <p14:creationId xmlns:p14="http://schemas.microsoft.com/office/powerpoint/2010/main" val="8440825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U-Turn Arrow 12"/>
          <p:cNvSpPr/>
          <p:nvPr/>
        </p:nvSpPr>
        <p:spPr>
          <a:xfrm flipH="1">
            <a:off x="1595120" y="1148038"/>
            <a:ext cx="5293360" cy="670350"/>
          </a:xfrm>
          <a:prstGeom prst="uturnArrow">
            <a:avLst>
              <a:gd name="adj1" fmla="val 25000"/>
              <a:gd name="adj2" fmla="val 25000"/>
              <a:gd name="adj3" fmla="val 38641"/>
              <a:gd name="adj4" fmla="val 43750"/>
              <a:gd name="adj5" fmla="val 100000"/>
            </a:avLst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28</a:t>
            </a:fld>
            <a:endParaRPr lang="el-GR"/>
          </a:p>
        </p:txBody>
      </p:sp>
      <p:grpSp>
        <p:nvGrpSpPr>
          <p:cNvPr id="8" name="Group 7"/>
          <p:cNvGrpSpPr/>
          <p:nvPr/>
        </p:nvGrpSpPr>
        <p:grpSpPr>
          <a:xfrm>
            <a:off x="467360" y="1889508"/>
            <a:ext cx="8327030" cy="4409692"/>
            <a:chOff x="345440" y="1889508"/>
            <a:chExt cx="8327030" cy="4409692"/>
          </a:xfrm>
        </p:grpSpPr>
        <p:graphicFrame>
          <p:nvGraphicFramePr>
            <p:cNvPr id="2" name="Διάγραμμα 1"/>
            <p:cNvGraphicFramePr/>
            <p:nvPr>
              <p:extLst>
                <p:ext uri="{D42A27DB-BD31-4B8C-83A1-F6EECF244321}">
                  <p14:modId xmlns:p14="http://schemas.microsoft.com/office/powerpoint/2010/main" val="2264640605"/>
                </p:ext>
              </p:extLst>
            </p:nvPr>
          </p:nvGraphicFramePr>
          <p:xfrm>
            <a:off x="345440" y="1889508"/>
            <a:ext cx="8327030" cy="4409692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sp>
          <p:nvSpPr>
            <p:cNvPr id="33" name="Δεξί βέλος 32"/>
            <p:cNvSpPr/>
            <p:nvPr/>
          </p:nvSpPr>
          <p:spPr>
            <a:xfrm>
              <a:off x="5049520" y="2061027"/>
              <a:ext cx="653142" cy="537029"/>
            </a:xfrm>
            <a:prstGeom prst="rightArrow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34" name="Δεξί βέλος 33"/>
            <p:cNvSpPr/>
            <p:nvPr/>
          </p:nvSpPr>
          <p:spPr>
            <a:xfrm>
              <a:off x="2551612" y="2029094"/>
              <a:ext cx="653142" cy="537029"/>
            </a:xfrm>
            <a:prstGeom prst="rightArrow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sp>
        <p:nvSpPr>
          <p:cNvPr id="39" name="Στρογγυλεμένο ορθογώνιο 38"/>
          <p:cNvSpPr/>
          <p:nvPr/>
        </p:nvSpPr>
        <p:spPr>
          <a:xfrm>
            <a:off x="2807063" y="899350"/>
            <a:ext cx="3194215" cy="800927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2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Επανασχεδιασμός επόμενης παρέμβασης</a:t>
            </a:r>
            <a:endParaRPr lang="el-GR" sz="2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Ευθεία γραμμή σύνδεσης 9"/>
          <p:cNvCxnSpPr/>
          <p:nvPr/>
        </p:nvCxnSpPr>
        <p:spPr>
          <a:xfrm>
            <a:off x="0" y="678736"/>
            <a:ext cx="9144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14" name="TextBox 13"/>
          <p:cNvSpPr txBox="1"/>
          <p:nvPr/>
        </p:nvSpPr>
        <p:spPr>
          <a:xfrm>
            <a:off x="471571" y="100824"/>
            <a:ext cx="820089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Μεθοδολογία της έρευνας: Στάδια εφαρμογής</a:t>
            </a:r>
            <a:endParaRPr lang="el-G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8495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39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29</a:t>
            </a:fld>
            <a:endParaRPr lang="el-GR"/>
          </a:p>
        </p:txBody>
      </p:sp>
      <p:cxnSp>
        <p:nvCxnSpPr>
          <p:cNvPr id="5" name="Ευθεία γραμμή σύνδεσης 4"/>
          <p:cNvCxnSpPr/>
          <p:nvPr/>
        </p:nvCxnSpPr>
        <p:spPr>
          <a:xfrm>
            <a:off x="0" y="678736"/>
            <a:ext cx="9144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9" name="TextBox 8"/>
          <p:cNvSpPr txBox="1"/>
          <p:nvPr/>
        </p:nvSpPr>
        <p:spPr>
          <a:xfrm>
            <a:off x="1468581" y="934376"/>
            <a:ext cx="6483928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Εισαγωγικά στοιχεία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Θεωρητικό πλαίσιο</a:t>
            </a:r>
            <a:endParaRPr lang="en-US" sz="2400" dirty="0">
              <a:solidFill>
                <a:schemeClr val="bg1">
                  <a:lumMod val="6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Πολυμορφικό </a:t>
            </a:r>
            <a:r>
              <a:rPr lang="el-GR" sz="2400" dirty="0" err="1" smtClean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διαδραστικό</a:t>
            </a:r>
            <a:r>
              <a:rPr lang="el-GR" sz="2400" dirty="0" smtClean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εκπαιδευτικό υλικό</a:t>
            </a:r>
            <a:endParaRPr lang="el-GR" sz="2400" dirty="0">
              <a:solidFill>
                <a:schemeClr val="bg1">
                  <a:lumMod val="6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Μεθοδολογία της έρευνας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Ευρήματα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Συμπεράσματα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Σύνοψη-Προτάσεις για μελλοντική </a:t>
            </a:r>
            <a:r>
              <a:rPr lang="el-GR" sz="2400" dirty="0" smtClean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έρευνα</a:t>
            </a:r>
            <a:endParaRPr lang="el-GR" sz="2400" dirty="0">
              <a:solidFill>
                <a:schemeClr val="bg1">
                  <a:lumMod val="6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  <p:sp>
        <p:nvSpPr>
          <p:cNvPr id="10" name="TextBox 9"/>
          <p:cNvSpPr txBox="1"/>
          <p:nvPr/>
        </p:nvSpPr>
        <p:spPr>
          <a:xfrm>
            <a:off x="2814963" y="100824"/>
            <a:ext cx="351410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Δομή παρουσίασης</a:t>
            </a:r>
            <a:endParaRPr lang="el-G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780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68581" y="934376"/>
            <a:ext cx="6483928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Εισαγωγικά στοιχεία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Θεωρητικό πλαίσιο</a:t>
            </a:r>
            <a:endParaRPr lang="en-US" sz="2400" dirty="0">
              <a:solidFill>
                <a:schemeClr val="bg1">
                  <a:lumMod val="6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</a:t>
            </a:r>
            <a:r>
              <a:rPr lang="el-GR" sz="2400" dirty="0" smtClean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ολυμορφικό </a:t>
            </a:r>
            <a:r>
              <a:rPr lang="el-GR" sz="2400" dirty="0" err="1" smtClean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διαδραστικό</a:t>
            </a:r>
            <a:r>
              <a:rPr lang="el-GR" sz="2400" dirty="0" smtClean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εκπαιδευτικό </a:t>
            </a:r>
            <a:r>
              <a:rPr lang="el-GR" sz="2400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υ</a:t>
            </a:r>
            <a:r>
              <a:rPr lang="el-GR" sz="2400" dirty="0" smtClean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λικό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 smtClean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Μεθοδολογία της έρευνας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 smtClean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Ευρήματα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 smtClean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Συμπεράσματα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Σύνοψη-Προτάσεις </a:t>
            </a:r>
            <a:r>
              <a:rPr lang="el-GR" sz="2400" dirty="0" smtClean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για μελλοντική έρευνα</a:t>
            </a:r>
          </a:p>
          <a:p>
            <a:endParaRPr lang="el-GR" dirty="0"/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3</a:t>
            </a:fld>
            <a:endParaRPr lang="el-GR"/>
          </a:p>
        </p:txBody>
      </p:sp>
      <p:cxnSp>
        <p:nvCxnSpPr>
          <p:cNvPr id="6" name="Ευθεία γραμμή σύνδεσης 5"/>
          <p:cNvCxnSpPr/>
          <p:nvPr/>
        </p:nvCxnSpPr>
        <p:spPr>
          <a:xfrm>
            <a:off x="0" y="678736"/>
            <a:ext cx="9144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10" name="TextBox 9"/>
          <p:cNvSpPr txBox="1"/>
          <p:nvPr/>
        </p:nvSpPr>
        <p:spPr>
          <a:xfrm>
            <a:off x="2814949" y="100824"/>
            <a:ext cx="351410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Δομή παρουσίασης</a:t>
            </a:r>
          </a:p>
        </p:txBody>
      </p:sp>
    </p:spTree>
    <p:extLst>
      <p:ext uri="{BB962C8B-B14F-4D97-AF65-F5344CB8AC3E}">
        <p14:creationId xmlns:p14="http://schemas.microsoft.com/office/powerpoint/2010/main" val="606524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69336" y="1585810"/>
            <a:ext cx="45570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Μέσα συλλογής δεδομένων: 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Pre/Post-test</a:t>
            </a:r>
            <a:endParaRPr lang="el-GR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Γράφημα 4"/>
          <p:cNvGraphicFramePr/>
          <p:nvPr>
            <p:extLst>
              <p:ext uri="{D42A27DB-BD31-4B8C-83A1-F6EECF244321}">
                <p14:modId xmlns:p14="http://schemas.microsoft.com/office/powerpoint/2010/main" val="547122255"/>
              </p:ext>
            </p:extLst>
          </p:nvPr>
        </p:nvGraphicFramePr>
        <p:xfrm>
          <a:off x="249383" y="2092960"/>
          <a:ext cx="4214424" cy="22330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6" name="Γράφημα 5"/>
          <p:cNvGraphicFramePr/>
          <p:nvPr>
            <p:extLst>
              <p:ext uri="{D42A27DB-BD31-4B8C-83A1-F6EECF244321}">
                <p14:modId xmlns:p14="http://schemas.microsoft.com/office/powerpoint/2010/main" val="3981748861"/>
              </p:ext>
            </p:extLst>
          </p:nvPr>
        </p:nvGraphicFramePr>
        <p:xfrm>
          <a:off x="4643120" y="2092960"/>
          <a:ext cx="4251497" cy="22330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Γράφημα 7"/>
          <p:cNvGraphicFramePr/>
          <p:nvPr>
            <p:extLst>
              <p:ext uri="{D42A27DB-BD31-4B8C-83A1-F6EECF244321}">
                <p14:modId xmlns:p14="http://schemas.microsoft.com/office/powerpoint/2010/main" val="55368368"/>
              </p:ext>
            </p:extLst>
          </p:nvPr>
        </p:nvGraphicFramePr>
        <p:xfrm>
          <a:off x="2195491" y="4326040"/>
          <a:ext cx="4753018" cy="216239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30</a:t>
            </a:fld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cxnSp>
        <p:nvCxnSpPr>
          <p:cNvPr id="12" name="Ευθεία γραμμή σύνδεσης 9"/>
          <p:cNvCxnSpPr/>
          <p:nvPr/>
        </p:nvCxnSpPr>
        <p:spPr>
          <a:xfrm>
            <a:off x="0" y="678736"/>
            <a:ext cx="9144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569986" y="100824"/>
            <a:ext cx="20040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Ευρήματα</a:t>
            </a:r>
            <a:endParaRPr lang="el-G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89657" y="820814"/>
            <a:ext cx="79025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l-GR" sz="2400" i="1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ο</a:t>
            </a:r>
            <a:r>
              <a:rPr 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Ερευνητικό Ερώτημα: Βελτίωση επιδόσεων σε επίπεδο κατάκτησης γνωστικών στόχων</a:t>
            </a:r>
          </a:p>
        </p:txBody>
      </p:sp>
    </p:spTree>
    <p:extLst>
      <p:ext uri="{BB962C8B-B14F-4D97-AF65-F5344CB8AC3E}">
        <p14:creationId xmlns:p14="http://schemas.microsoft.com/office/powerpoint/2010/main" val="245315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Γράφημα 3"/>
          <p:cNvGraphicFramePr/>
          <p:nvPr>
            <p:extLst>
              <p:ext uri="{D42A27DB-BD31-4B8C-83A1-F6EECF244321}">
                <p14:modId xmlns:p14="http://schemas.microsoft.com/office/powerpoint/2010/main" val="2382168729"/>
              </p:ext>
            </p:extLst>
          </p:nvPr>
        </p:nvGraphicFramePr>
        <p:xfrm>
          <a:off x="628650" y="2223730"/>
          <a:ext cx="8000999" cy="351591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31</a:t>
            </a:fld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cxnSp>
        <p:nvCxnSpPr>
          <p:cNvPr id="9" name="Ευθεία γραμμή σύνδεσης 9"/>
          <p:cNvCxnSpPr/>
          <p:nvPr/>
        </p:nvCxnSpPr>
        <p:spPr>
          <a:xfrm>
            <a:off x="0" y="678736"/>
            <a:ext cx="9144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569986" y="100824"/>
            <a:ext cx="20040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Ευρήματ</a:t>
            </a:r>
            <a:r>
              <a:rPr lang="el-G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89657" y="820814"/>
            <a:ext cx="790250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l-GR" sz="2400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</a:t>
            </a:r>
            <a:r>
              <a:rPr lang="el-G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Ερευνητικό Ερώτημα: Βελτίωση επιδόσεων σε επίπεδο κατάκτησης γνωστικών στόχων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69336" y="1585810"/>
            <a:ext cx="45570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Μέσα συλλογής δεδομένων: 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Pre/Post-test</a:t>
            </a:r>
            <a:endParaRPr lang="el-GR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036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30544" y="1407536"/>
            <a:ext cx="83991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Μέσα συλλογής δεδομένων: Ημερολόγιο ερευνήτριας, συμμετοχή στην πλατφόρμα </a:t>
            </a:r>
            <a:r>
              <a:rPr lang="en-US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Chamilo</a:t>
            </a:r>
            <a:r>
              <a:rPr lang="el-GR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παρατηρήσεις εκπαιδευτικών-παρατηρητών</a:t>
            </a:r>
            <a:endParaRPr lang="el-GR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30543" y="2426017"/>
            <a:ext cx="8399132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Διαφορετικός χρόνος μελέτης του μαθήματος από τον κάθε μαθητή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Αύξηση το χρόνου μελέτης από το πρώτο στα επόμενα μαθήματα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Αύξηση συμμετοχής στις δραστηριότητες εντός τάξης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Θετική ανταπόκριση στις ομαδικές εργασίες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Μεγαλύτερη εμπλοκή των μαθητών που είχαν μελετήσει το μάθημα στο σπίτι σε σχέση με εκείνους που το μελέτησαν στο εργαστήριο πληροφορικής</a:t>
            </a:r>
          </a:p>
          <a:p>
            <a:endParaRPr lang="el-GR" dirty="0" smtClean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32</a:t>
            </a:fld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cxnSp>
        <p:nvCxnSpPr>
          <p:cNvPr id="11" name="Ευθεία γραμμή σύνδεσης 9"/>
          <p:cNvCxnSpPr/>
          <p:nvPr/>
        </p:nvCxnSpPr>
        <p:spPr>
          <a:xfrm>
            <a:off x="0" y="678736"/>
            <a:ext cx="9144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3569984" y="100824"/>
            <a:ext cx="20040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Ευρήματα</a:t>
            </a:r>
            <a:endParaRPr lang="el-G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89657" y="820814"/>
            <a:ext cx="79025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l-GR" sz="2400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</a:t>
            </a:r>
            <a:r>
              <a:rPr lang="el-G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Ερευνητικό Ερώτημα: </a:t>
            </a:r>
            <a:r>
              <a:rPr lang="el-GR" sz="24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Συμμετοχικότητα</a:t>
            </a:r>
            <a:r>
              <a:rPr 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των μαθητών</a:t>
            </a:r>
          </a:p>
        </p:txBody>
      </p:sp>
    </p:spTree>
    <p:extLst>
      <p:ext uri="{BB962C8B-B14F-4D97-AF65-F5344CB8AC3E}">
        <p14:creationId xmlns:p14="http://schemas.microsoft.com/office/powerpoint/2010/main" val="138626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Διάγραμμα 3"/>
          <p:cNvGraphicFramePr/>
          <p:nvPr>
            <p:extLst>
              <p:ext uri="{D42A27DB-BD31-4B8C-83A1-F6EECF244321}">
                <p14:modId xmlns:p14="http://schemas.microsoft.com/office/powerpoint/2010/main" val="786213754"/>
              </p:ext>
            </p:extLst>
          </p:nvPr>
        </p:nvGraphicFramePr>
        <p:xfrm>
          <a:off x="450864" y="2397759"/>
          <a:ext cx="8317851" cy="32512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33</a:t>
            </a:fld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cxnSp>
        <p:nvCxnSpPr>
          <p:cNvPr id="13" name="Ευθεία γραμμή σύνδεσης 9"/>
          <p:cNvCxnSpPr/>
          <p:nvPr/>
        </p:nvCxnSpPr>
        <p:spPr>
          <a:xfrm>
            <a:off x="0" y="678736"/>
            <a:ext cx="9144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569982" y="100824"/>
            <a:ext cx="20040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Ευρήματα</a:t>
            </a:r>
            <a:endParaRPr lang="el-G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489657" y="820814"/>
            <a:ext cx="79025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l-GR" sz="2400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</a:t>
            </a:r>
            <a:r>
              <a:rPr lang="el-G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Ερευνητικό Ερώτημα: </a:t>
            </a:r>
            <a:r>
              <a:rPr lang="el-G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Στάση </a:t>
            </a:r>
            <a:r>
              <a:rPr 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των </a:t>
            </a:r>
            <a:r>
              <a:rPr lang="el-G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μαθητών για την ΑΤ</a:t>
            </a:r>
            <a:endParaRPr lang="el-G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30544" y="1407536"/>
            <a:ext cx="83991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Μέσα συλλογής δεδομένων: </a:t>
            </a:r>
            <a:r>
              <a:rPr lang="el-G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Ερωτηματολόγιο γνώμης, </a:t>
            </a:r>
            <a:r>
              <a:rPr lang="en-US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Forum </a:t>
            </a:r>
            <a:r>
              <a:rPr lang="el-GR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συζητήσεων, ημερολόγιο ερευνήτριας</a:t>
            </a:r>
          </a:p>
        </p:txBody>
      </p:sp>
    </p:spTree>
    <p:extLst>
      <p:ext uri="{BB962C8B-B14F-4D97-AF65-F5344CB8AC3E}">
        <p14:creationId xmlns:p14="http://schemas.microsoft.com/office/powerpoint/2010/main" val="2826869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Γράφημα 4"/>
          <p:cNvGraphicFramePr/>
          <p:nvPr>
            <p:extLst>
              <p:ext uri="{D42A27DB-BD31-4B8C-83A1-F6EECF244321}">
                <p14:modId xmlns:p14="http://schemas.microsoft.com/office/powerpoint/2010/main" val="2014112955"/>
              </p:ext>
            </p:extLst>
          </p:nvPr>
        </p:nvGraphicFramePr>
        <p:xfrm>
          <a:off x="245145" y="1523998"/>
          <a:ext cx="8769928" cy="45720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34</a:t>
            </a:fld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cxnSp>
        <p:nvCxnSpPr>
          <p:cNvPr id="9" name="Ευθεία γραμμή σύνδεσης 9"/>
          <p:cNvCxnSpPr/>
          <p:nvPr/>
        </p:nvCxnSpPr>
        <p:spPr>
          <a:xfrm>
            <a:off x="0" y="678736"/>
            <a:ext cx="9144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569986" y="100824"/>
            <a:ext cx="20040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Ευρήματα</a:t>
            </a:r>
            <a:endParaRPr lang="el-G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89657" y="820814"/>
            <a:ext cx="79025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l-GR" sz="2400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</a:t>
            </a:r>
            <a:r>
              <a:rPr lang="el-G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Ερευνητικό Ερώτημα: </a:t>
            </a:r>
            <a:r>
              <a:rPr lang="el-G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Στάση </a:t>
            </a:r>
            <a:r>
              <a:rPr 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των </a:t>
            </a:r>
            <a:r>
              <a:rPr lang="el-G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μαθητών για την ΑΤ</a:t>
            </a:r>
            <a:endParaRPr lang="el-G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588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Γράφημα 4"/>
          <p:cNvGraphicFramePr/>
          <p:nvPr>
            <p:extLst>
              <p:ext uri="{D42A27DB-BD31-4B8C-83A1-F6EECF244321}">
                <p14:modId xmlns:p14="http://schemas.microsoft.com/office/powerpoint/2010/main" val="4276606221"/>
              </p:ext>
            </p:extLst>
          </p:nvPr>
        </p:nvGraphicFramePr>
        <p:xfrm>
          <a:off x="277090" y="1537855"/>
          <a:ext cx="8706037" cy="46551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35</a:t>
            </a:fld>
            <a:endParaRPr lang="el-G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cxnSp>
        <p:nvCxnSpPr>
          <p:cNvPr id="9" name="Ευθεία γραμμή σύνδεσης 9"/>
          <p:cNvCxnSpPr/>
          <p:nvPr/>
        </p:nvCxnSpPr>
        <p:spPr>
          <a:xfrm>
            <a:off x="0" y="678736"/>
            <a:ext cx="9144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569986" y="100824"/>
            <a:ext cx="20040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Ευρήματα</a:t>
            </a:r>
            <a:endParaRPr lang="el-G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89657" y="820814"/>
            <a:ext cx="79025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l-GR" sz="2400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</a:t>
            </a:r>
            <a:r>
              <a:rPr lang="el-G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Ερευνητικό Ερώτημα: </a:t>
            </a:r>
            <a:r>
              <a:rPr lang="el-G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Στάση </a:t>
            </a:r>
            <a:r>
              <a:rPr 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των </a:t>
            </a:r>
            <a:r>
              <a:rPr lang="el-G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μαθητών για την ΑΤ</a:t>
            </a:r>
            <a:endParaRPr lang="el-G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1082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Διάγραμμα 3"/>
          <p:cNvGraphicFramePr/>
          <p:nvPr>
            <p:extLst>
              <p:ext uri="{D42A27DB-BD31-4B8C-83A1-F6EECF244321}">
                <p14:modId xmlns:p14="http://schemas.microsoft.com/office/powerpoint/2010/main" val="718621195"/>
              </p:ext>
            </p:extLst>
          </p:nvPr>
        </p:nvGraphicFramePr>
        <p:xfrm>
          <a:off x="430544" y="1627755"/>
          <a:ext cx="8536035" cy="47048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36</a:t>
            </a:fld>
            <a:endParaRPr lang="el-GR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cxnSp>
        <p:nvCxnSpPr>
          <p:cNvPr id="9" name="Ευθεία γραμμή σύνδεσης 9"/>
          <p:cNvCxnSpPr/>
          <p:nvPr/>
        </p:nvCxnSpPr>
        <p:spPr>
          <a:xfrm>
            <a:off x="0" y="678736"/>
            <a:ext cx="9144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569986" y="100824"/>
            <a:ext cx="20040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Ευρήματα</a:t>
            </a:r>
            <a:endParaRPr lang="el-G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89657" y="820814"/>
            <a:ext cx="79025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l-GR" sz="2400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</a:t>
            </a:r>
            <a:r>
              <a:rPr lang="el-G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Ερευνητικό Ερώτημα: </a:t>
            </a:r>
            <a:r>
              <a:rPr lang="el-G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Στάση </a:t>
            </a:r>
            <a:r>
              <a:rPr 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των </a:t>
            </a:r>
            <a:r>
              <a:rPr lang="el-G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μαθητών για την ΑΤ</a:t>
            </a:r>
            <a:endParaRPr lang="el-G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5535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Γράφημα 5"/>
          <p:cNvGraphicFramePr/>
          <p:nvPr>
            <p:extLst/>
          </p:nvPr>
        </p:nvGraphicFramePr>
        <p:xfrm>
          <a:off x="233409" y="1487651"/>
          <a:ext cx="8793400" cy="45390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37</a:t>
            </a:fld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cxnSp>
        <p:nvCxnSpPr>
          <p:cNvPr id="9" name="Ευθεία γραμμή σύνδεσης 9"/>
          <p:cNvCxnSpPr/>
          <p:nvPr/>
        </p:nvCxnSpPr>
        <p:spPr>
          <a:xfrm>
            <a:off x="0" y="678736"/>
            <a:ext cx="9144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569986" y="100824"/>
            <a:ext cx="20040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Ευρήματα</a:t>
            </a:r>
            <a:endParaRPr lang="el-G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89657" y="820814"/>
            <a:ext cx="79025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l-GR" sz="2400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</a:t>
            </a:r>
            <a:r>
              <a:rPr lang="el-G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Ερευνητικό Ερώτημα: </a:t>
            </a:r>
            <a:r>
              <a:rPr lang="el-G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Στάση </a:t>
            </a:r>
            <a:r>
              <a:rPr 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των </a:t>
            </a:r>
            <a:r>
              <a:rPr lang="el-G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μαθητών για την ΑΤ</a:t>
            </a:r>
            <a:endParaRPr lang="el-G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7903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Γράφημα 3"/>
          <p:cNvGraphicFramePr/>
          <p:nvPr>
            <p:extLst>
              <p:ext uri="{D42A27DB-BD31-4B8C-83A1-F6EECF244321}">
                <p14:modId xmlns:p14="http://schemas.microsoft.com/office/powerpoint/2010/main" val="3168066705"/>
              </p:ext>
            </p:extLst>
          </p:nvPr>
        </p:nvGraphicFramePr>
        <p:xfrm>
          <a:off x="270689" y="1537855"/>
          <a:ext cx="8718840" cy="495992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38</a:t>
            </a:fld>
            <a:endParaRPr lang="el-GR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cxnSp>
        <p:nvCxnSpPr>
          <p:cNvPr id="9" name="Ευθεία γραμμή σύνδεσης 9"/>
          <p:cNvCxnSpPr/>
          <p:nvPr/>
        </p:nvCxnSpPr>
        <p:spPr>
          <a:xfrm>
            <a:off x="0" y="678736"/>
            <a:ext cx="9144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569986" y="100824"/>
            <a:ext cx="20040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Ευρήματα</a:t>
            </a:r>
            <a:endParaRPr lang="el-G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89657" y="820814"/>
            <a:ext cx="79025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l-GR" sz="2400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</a:t>
            </a:r>
            <a:r>
              <a:rPr lang="el-G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Ερευνητικό Ερώτημα: </a:t>
            </a:r>
            <a:r>
              <a:rPr lang="el-G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Στάση </a:t>
            </a:r>
            <a:r>
              <a:rPr 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των </a:t>
            </a:r>
            <a:r>
              <a:rPr lang="el-G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μαθητών για την ΑΤ</a:t>
            </a:r>
            <a:endParaRPr lang="el-G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3267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Διάγραμμα 3"/>
          <p:cNvGraphicFramePr/>
          <p:nvPr>
            <p:extLst>
              <p:ext uri="{D42A27DB-BD31-4B8C-83A1-F6EECF244321}">
                <p14:modId xmlns:p14="http://schemas.microsoft.com/office/powerpoint/2010/main" val="925441861"/>
              </p:ext>
            </p:extLst>
          </p:nvPr>
        </p:nvGraphicFramePr>
        <p:xfrm>
          <a:off x="609600" y="1542197"/>
          <a:ext cx="8220075" cy="48041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39</a:t>
            </a:fld>
            <a:endParaRPr lang="el-GR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cxnSp>
        <p:nvCxnSpPr>
          <p:cNvPr id="9" name="Ευθεία γραμμή σύνδεσης 9"/>
          <p:cNvCxnSpPr/>
          <p:nvPr/>
        </p:nvCxnSpPr>
        <p:spPr>
          <a:xfrm>
            <a:off x="0" y="678736"/>
            <a:ext cx="9144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569986" y="100824"/>
            <a:ext cx="200407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Ευρήματα</a:t>
            </a:r>
            <a:endParaRPr lang="el-G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89657" y="820814"/>
            <a:ext cx="79025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l-GR" sz="2400" i="1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</a:t>
            </a:r>
            <a:r>
              <a:rPr lang="el-G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Ερευνητικό Ερώτημα: </a:t>
            </a:r>
            <a:r>
              <a:rPr lang="el-G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Στάση </a:t>
            </a:r>
            <a:r>
              <a:rPr lang="el-GR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των </a:t>
            </a:r>
            <a:r>
              <a:rPr lang="el-GR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μαθητών για την ΑΤ</a:t>
            </a:r>
            <a:endParaRPr lang="el-GR" sz="24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7986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77089" y="711048"/>
            <a:ext cx="8423563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</a:t>
            </a:r>
            <a:r>
              <a:rPr lang="el-GR" sz="20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α </a:t>
            </a:r>
            <a:r>
              <a:rPr lang="el-GR" sz="20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διερευνηθεί εάν το μοντέλο της Ανεστραμμένης Τάξης συμβάλλει στη </a:t>
            </a:r>
            <a:r>
              <a:rPr lang="el-GR" sz="2000" b="1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βελτίωση της επίδοσης</a:t>
            </a:r>
            <a:r>
              <a:rPr lang="el-GR" sz="20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των μαθητών σε επίπεδο μαθησιακών στόχων και στην </a:t>
            </a:r>
            <a:r>
              <a:rPr lang="el-GR" sz="2000" b="1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ενίσχυση της ενεργούς συμμετοχής</a:t>
            </a:r>
            <a:r>
              <a:rPr lang="el-GR" sz="20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τους στη μαθησιακή διαδικασία μέσω της δημιουργίας και εφαρμογής </a:t>
            </a:r>
            <a:r>
              <a:rPr lang="el-GR" sz="2000" b="1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διαδραστικού πολυμορφικού </a:t>
            </a:r>
            <a:r>
              <a:rPr lang="el-GR" sz="2000" b="1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εκπαιδευτικού υλικού </a:t>
            </a:r>
            <a:r>
              <a:rPr lang="el-GR" sz="20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με τη μέθοδο της ΕξΑΕ στο μάθημα της Γεωγραφίας ΣΤ΄ τάξης</a:t>
            </a:r>
            <a:r>
              <a:rPr lang="el-GR" sz="2000" dirty="0" smtClean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el-GR" sz="2000" dirty="0" smtClean="0">
              <a:solidFill>
                <a:srgbClr val="222222"/>
              </a:solidFill>
              <a:latin typeface="Times New Roman" panose="02020603050405020304" pitchFamily="18" charset="0"/>
            </a:endParaRPr>
          </a:p>
          <a:p>
            <a:endParaRPr lang="el-GR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277088" y="3401933"/>
            <a:ext cx="842356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2000" b="1" dirty="0">
                <a:solidFill>
                  <a:srgbClr val="222222"/>
                </a:solidFill>
                <a:latin typeface="Times New Roman" panose="02020603050405020304" pitchFamily="18" charset="0"/>
              </a:rPr>
              <a:t>Επιμέρους στόχοι:</a:t>
            </a:r>
            <a:endParaRPr lang="en-US" sz="2000" b="1" dirty="0">
              <a:solidFill>
                <a:srgbClr val="222222"/>
              </a:solidFill>
              <a:latin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600"/>
              </a:spcAft>
              <a:buSzPct val="75000"/>
              <a:buFont typeface="+mj-lt"/>
              <a:buAutoNum type="arabicPeriod"/>
            </a:pPr>
            <a:r>
              <a:rPr lang="el-GR" sz="2000" dirty="0" smtClean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Η καταλληλότητα </a:t>
            </a:r>
            <a:r>
              <a:rPr lang="el-GR" sz="20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του πολυμορφικού εκπαιδευτικού υλικού, για την εφαρμογή του μοντέλου της ΑΤ.</a:t>
            </a:r>
            <a:endParaRPr lang="el-GR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600"/>
              </a:spcAft>
              <a:buSzPct val="75000"/>
              <a:buFont typeface="+mj-lt"/>
              <a:buAutoNum type="arabicPeriod"/>
            </a:pPr>
            <a:r>
              <a:rPr lang="el-GR" sz="20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Η</a:t>
            </a:r>
            <a:r>
              <a:rPr lang="el-GR" sz="2000" dirty="0" smtClean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δυνατότητα </a:t>
            </a:r>
            <a:r>
              <a:rPr lang="el-GR" sz="20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εφαρμογής </a:t>
            </a:r>
            <a:r>
              <a:rPr lang="el-GR" sz="2000" dirty="0" smtClean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της </a:t>
            </a:r>
            <a:r>
              <a:rPr lang="el-GR" sz="20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ΑΤ στο πλαίσιο της συμπληρωματικής εξ αποστάσεως εκπαίδευσης στην πρωτοβάθμια εκπαίδευση. </a:t>
            </a:r>
            <a:endParaRPr lang="el-GR" sz="2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600"/>
              </a:spcAft>
              <a:buSzPct val="75000"/>
              <a:buFont typeface="+mj-lt"/>
              <a:buAutoNum type="arabicPeriod"/>
            </a:pPr>
            <a:r>
              <a:rPr lang="el-GR" sz="2000" dirty="0" smtClean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Η θέση </a:t>
            </a:r>
            <a:r>
              <a:rPr lang="el-GR" sz="20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των μαθητών όσον αφορά στην εφαρμογή </a:t>
            </a:r>
            <a:r>
              <a:rPr lang="el-GR" sz="2000" dirty="0" smtClean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της </a:t>
            </a:r>
            <a:r>
              <a:rPr lang="el-GR" sz="20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ΑΤ</a:t>
            </a:r>
            <a:r>
              <a:rPr lang="el-GR" sz="2000" dirty="0" smtClean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l-GR" sz="2000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4</a:t>
            </a:fld>
            <a:endParaRPr lang="el-GR"/>
          </a:p>
        </p:txBody>
      </p:sp>
      <p:cxnSp>
        <p:nvCxnSpPr>
          <p:cNvPr id="6" name="Ευθεία γραμμή σύνδεσης 5"/>
          <p:cNvCxnSpPr/>
          <p:nvPr/>
        </p:nvCxnSpPr>
        <p:spPr>
          <a:xfrm>
            <a:off x="0" y="678736"/>
            <a:ext cx="9144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11" name="TextBox 10"/>
          <p:cNvSpPr txBox="1"/>
          <p:nvPr/>
        </p:nvSpPr>
        <p:spPr>
          <a:xfrm>
            <a:off x="3833947" y="100824"/>
            <a:ext cx="14761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Σκοπός</a:t>
            </a:r>
          </a:p>
        </p:txBody>
      </p:sp>
    </p:spTree>
    <p:extLst>
      <p:ext uri="{BB962C8B-B14F-4D97-AF65-F5344CB8AC3E}">
        <p14:creationId xmlns:p14="http://schemas.microsoft.com/office/powerpoint/2010/main" val="1458430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40</a:t>
            </a:fld>
            <a:endParaRPr lang="el-GR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cxnSp>
        <p:nvCxnSpPr>
          <p:cNvPr id="9" name="Ευθεία γραμμή σύνδεσης 4"/>
          <p:cNvCxnSpPr/>
          <p:nvPr/>
        </p:nvCxnSpPr>
        <p:spPr>
          <a:xfrm>
            <a:off x="0" y="678736"/>
            <a:ext cx="9144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468581" y="934376"/>
            <a:ext cx="6483928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Εισαγωγικά στοιχεία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Θεωρητικό πλαίσιο</a:t>
            </a:r>
            <a:endParaRPr lang="en-US" sz="2400" dirty="0">
              <a:solidFill>
                <a:schemeClr val="bg1">
                  <a:lumMod val="6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Πολυμορφικό </a:t>
            </a:r>
            <a:r>
              <a:rPr lang="el-GR" sz="2400" dirty="0" err="1" smtClean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διαδραστικό</a:t>
            </a:r>
            <a:r>
              <a:rPr lang="el-GR" sz="2400" dirty="0" smtClean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εκπαιδευτικό υλικό</a:t>
            </a:r>
            <a:endParaRPr lang="el-GR" sz="2400" dirty="0">
              <a:solidFill>
                <a:schemeClr val="bg1">
                  <a:lumMod val="6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Μεθοδολογία της έρευνας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Ευρήματα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Συμπεράσματα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 smtClean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Σύνοψη-Προτάσεις </a:t>
            </a:r>
            <a:r>
              <a:rPr lang="el-GR" sz="2400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για μελλοντική </a:t>
            </a:r>
            <a:r>
              <a:rPr lang="el-GR" sz="2400" dirty="0" smtClean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έρευνα</a:t>
            </a:r>
            <a:endParaRPr lang="el-GR" sz="2400" dirty="0">
              <a:solidFill>
                <a:schemeClr val="bg1">
                  <a:lumMod val="6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l-GR" dirty="0"/>
          </a:p>
        </p:txBody>
      </p:sp>
      <p:sp>
        <p:nvSpPr>
          <p:cNvPr id="11" name="TextBox 10"/>
          <p:cNvSpPr txBox="1"/>
          <p:nvPr/>
        </p:nvSpPr>
        <p:spPr>
          <a:xfrm>
            <a:off x="2814963" y="100824"/>
            <a:ext cx="351410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Δομή παρουσίασης</a:t>
            </a:r>
            <a:endParaRPr lang="el-G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5837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41</a:t>
            </a:fld>
            <a:endParaRPr lang="el-GR"/>
          </a:p>
        </p:txBody>
      </p:sp>
      <p:sp>
        <p:nvSpPr>
          <p:cNvPr id="4" name="Στρογγυλεμένο ορθογώνιο 3"/>
          <p:cNvSpPr/>
          <p:nvPr/>
        </p:nvSpPr>
        <p:spPr>
          <a:xfrm>
            <a:off x="392891" y="800776"/>
            <a:ext cx="8399131" cy="1001244"/>
          </a:xfrm>
          <a:prstGeom prst="roundRect">
            <a:avLst/>
          </a:prstGeom>
          <a:solidFill>
            <a:schemeClr val="bg1"/>
          </a:solidFill>
          <a:ln w="222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Βελτίωση μαθησιακών αποτελεσμάτων σε επίπεδο κατάκτησης στόχων.</a:t>
            </a:r>
            <a:r>
              <a:rPr lang="en-US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</a:t>
            </a:r>
            <a:r>
              <a:rPr lang="el-GR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&amp;</a:t>
            </a:r>
            <a:r>
              <a:rPr lang="el-GR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Hew</a:t>
            </a:r>
            <a:r>
              <a:rPr lang="el-GR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2017</a:t>
            </a:r>
            <a:r>
              <a:rPr lang="el-GR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l-GR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Yarbro</a:t>
            </a:r>
            <a:r>
              <a:rPr lang="en-US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κ.ά. (2014</a:t>
            </a:r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l-GR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Μακροδήμος</a:t>
            </a:r>
            <a:r>
              <a:rPr lang="el-GR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(2016), </a:t>
            </a:r>
            <a:r>
              <a:rPr lang="el-GR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Αϊδονοπούλου</a:t>
            </a:r>
            <a:r>
              <a:rPr lang="el-G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(2015</a:t>
            </a:r>
            <a:r>
              <a:rPr lang="el-GR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l-GR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Στρογγυλεμένο ορθογώνιο 5"/>
          <p:cNvSpPr/>
          <p:nvPr/>
        </p:nvSpPr>
        <p:spPr>
          <a:xfrm>
            <a:off x="392893" y="1916076"/>
            <a:ext cx="8399131" cy="1099686"/>
          </a:xfrm>
          <a:prstGeom prst="roundRect">
            <a:avLst/>
          </a:prstGeom>
          <a:solidFill>
            <a:schemeClr val="bg1"/>
          </a:solidFill>
          <a:ln w="222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Αύξηση της συμμετοχικότητας των μαθητών. </a:t>
            </a:r>
            <a:r>
              <a:rPr lang="el-G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Μεγαλύτερη εμπλοκή από τους μαθητές που μελέτησαν στο σπίτι</a:t>
            </a:r>
            <a:r>
              <a:rPr lang="el-GR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/>
            <a:r>
              <a:rPr lang="el-GR" sz="2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Μακροδήμος</a:t>
            </a:r>
            <a:r>
              <a:rPr lang="el-G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(2016</a:t>
            </a:r>
            <a:r>
              <a:rPr lang="el-GR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Ναυπλιώτη κ.ά. (2017)</a:t>
            </a:r>
            <a:endParaRPr lang="el-GR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Στρογγυλεμένο ορθογώνιο 7"/>
          <p:cNvSpPr/>
          <p:nvPr/>
        </p:nvSpPr>
        <p:spPr>
          <a:xfrm>
            <a:off x="392891" y="3152628"/>
            <a:ext cx="8399131" cy="1002836"/>
          </a:xfrm>
          <a:prstGeom prst="roundRect">
            <a:avLst/>
          </a:prstGeom>
          <a:solidFill>
            <a:schemeClr val="bg1"/>
          </a:solidFill>
          <a:ln w="222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l-G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Αξιοποίηση διδακτικού χρόνου σε εποικοδομητικές δραστηριότητες</a:t>
            </a:r>
            <a:r>
              <a:rPr lang="el-G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</a:t>
            </a:r>
            <a:r>
              <a:rPr lang="el-G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&amp;</a:t>
            </a:r>
            <a:r>
              <a:rPr lang="el-G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Hew</a:t>
            </a:r>
            <a:r>
              <a:rPr lang="el-G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2017</a:t>
            </a:r>
            <a:r>
              <a:rPr lang="el-GR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l-GR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Παγγέ</a:t>
            </a:r>
            <a:r>
              <a:rPr lang="el-GR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κ.ά</a:t>
            </a:r>
            <a:r>
              <a:rPr lang="el-G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l-GR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(2017), </a:t>
            </a:r>
            <a:r>
              <a:rPr lang="el-GR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Μακροδήμος</a:t>
            </a:r>
            <a:r>
              <a:rPr lang="el-GR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(2016), </a:t>
            </a:r>
            <a:r>
              <a:rPr lang="el-GR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Αϊδονοπούλου</a:t>
            </a:r>
            <a:r>
              <a:rPr lang="el-G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(2015</a:t>
            </a:r>
            <a:r>
              <a:rPr lang="el-GR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l-GR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Στρογγυλεμένο ορθογώνιο 8"/>
          <p:cNvSpPr/>
          <p:nvPr/>
        </p:nvSpPr>
        <p:spPr>
          <a:xfrm>
            <a:off x="392891" y="4280755"/>
            <a:ext cx="8399131" cy="1054315"/>
          </a:xfrm>
          <a:prstGeom prst="roundRect">
            <a:avLst/>
          </a:prstGeom>
          <a:solidFill>
            <a:schemeClr val="bg1"/>
          </a:solidFill>
          <a:ln w="222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Αναγνώριση της συμβολής της ομάδας στην εκπόνηση δραστηριοτήτων από τους μαθητές. Ο δάσκαλος στο παρασκήνιο</a:t>
            </a:r>
            <a:r>
              <a:rPr lang="el-G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l-GR" sz="2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Ναυπλιώτη κ.ά. (2017</a:t>
            </a:r>
            <a:r>
              <a:rPr lang="el-GR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l-GR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Αϊδονοπούλου</a:t>
            </a:r>
            <a:r>
              <a:rPr lang="el-G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(2015</a:t>
            </a:r>
            <a:r>
              <a:rPr lang="el-GR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l-GR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Στρογγυλεμένο ορθογώνιο 9"/>
          <p:cNvSpPr/>
          <p:nvPr/>
        </p:nvSpPr>
        <p:spPr>
          <a:xfrm>
            <a:off x="392891" y="5460703"/>
            <a:ext cx="8399131" cy="1031878"/>
          </a:xfrm>
          <a:prstGeom prst="roundRect">
            <a:avLst/>
          </a:prstGeom>
          <a:solidFill>
            <a:schemeClr val="bg1"/>
          </a:solidFill>
          <a:ln w="222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Θετική στάση από τους περισσότερους συμμετέχοντες (μαθητές και εκπαιδευτικούς</a:t>
            </a:r>
            <a:r>
              <a:rPr lang="el-G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r>
              <a:rPr lang="en-US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</a:t>
            </a:r>
            <a:r>
              <a:rPr lang="el-GR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&amp;</a:t>
            </a:r>
            <a:r>
              <a:rPr lang="el-GR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Hew</a:t>
            </a:r>
            <a:r>
              <a:rPr lang="el-GR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2017</a:t>
            </a:r>
            <a:r>
              <a:rPr lang="el-GR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l-GR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Yarbro</a:t>
            </a:r>
            <a:r>
              <a:rPr lang="en-US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κ.ά. (2014</a:t>
            </a:r>
            <a:r>
              <a:rPr lang="en-US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l-GR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l-GR" i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Μουζάκης</a:t>
            </a:r>
            <a:r>
              <a:rPr lang="el-GR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i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κ.ά</a:t>
            </a:r>
            <a:r>
              <a:rPr lang="el-GR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(2017, </a:t>
            </a:r>
            <a:r>
              <a:rPr lang="el-GR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Μακροδήμος</a:t>
            </a:r>
            <a:r>
              <a:rPr lang="el-G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(2016</a:t>
            </a:r>
            <a:r>
              <a:rPr lang="el-GR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</a:t>
            </a:r>
            <a:r>
              <a:rPr lang="el-G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Ρηγούτσου</a:t>
            </a:r>
            <a:r>
              <a:rPr lang="el-G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(2017) </a:t>
            </a:r>
          </a:p>
        </p:txBody>
      </p:sp>
      <p:cxnSp>
        <p:nvCxnSpPr>
          <p:cNvPr id="11" name="Ευθεία γραμμή σύνδεσης 10"/>
          <p:cNvCxnSpPr/>
          <p:nvPr/>
        </p:nvCxnSpPr>
        <p:spPr>
          <a:xfrm>
            <a:off x="0" y="678736"/>
            <a:ext cx="9144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13" name="TextBox 12"/>
          <p:cNvSpPr txBox="1"/>
          <p:nvPr/>
        </p:nvSpPr>
        <p:spPr>
          <a:xfrm>
            <a:off x="3147596" y="100824"/>
            <a:ext cx="28488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Συμπεράσματα</a:t>
            </a:r>
            <a:endParaRPr lang="el-G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47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42</a:t>
            </a:fld>
            <a:endParaRPr lang="el-GR"/>
          </a:p>
        </p:txBody>
      </p:sp>
      <p:sp>
        <p:nvSpPr>
          <p:cNvPr id="4" name="Στρογγυλεμένο ορθογώνιο 3"/>
          <p:cNvSpPr/>
          <p:nvPr/>
        </p:nvSpPr>
        <p:spPr>
          <a:xfrm>
            <a:off x="392891" y="1853255"/>
            <a:ext cx="8399131" cy="841829"/>
          </a:xfrm>
          <a:prstGeom prst="roundRect">
            <a:avLst/>
          </a:prstGeom>
          <a:solidFill>
            <a:schemeClr val="bg1"/>
          </a:solidFill>
          <a:ln w="222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 </a:t>
            </a:r>
            <a:r>
              <a:rPr lang="el-GR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διαδραστικό</a:t>
            </a:r>
            <a:r>
              <a:rPr lang="el-G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πολυμορφικό εκπαιδευτικό υλικό επιφέρει παρόμοια αποτελέσματα με τη χρήση </a:t>
            </a:r>
            <a:r>
              <a:rPr lang="el-GR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βιντεομαθημάτων</a:t>
            </a:r>
            <a:r>
              <a:rPr lang="el-GR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Στρογγυλεμένο ορθογώνιο 5"/>
          <p:cNvSpPr/>
          <p:nvPr/>
        </p:nvSpPr>
        <p:spPr>
          <a:xfrm>
            <a:off x="392891" y="2883953"/>
            <a:ext cx="8399131" cy="841829"/>
          </a:xfrm>
          <a:prstGeom prst="roundRect">
            <a:avLst/>
          </a:prstGeom>
          <a:solidFill>
            <a:schemeClr val="bg1"/>
          </a:solidFill>
          <a:ln w="222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l-GR" sz="2400" b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Το εκπαιδευτικό υλικό κέντρισε το ενδιαφέρον των μαθητών και τους βοήθησε στην κατανόηση του μαθήματος.</a:t>
            </a:r>
            <a:endParaRPr lang="el-GR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Στρογγυλεμένο ορθογώνιο 7"/>
          <p:cNvSpPr/>
          <p:nvPr/>
        </p:nvSpPr>
        <p:spPr>
          <a:xfrm>
            <a:off x="392891" y="3940540"/>
            <a:ext cx="8399131" cy="1458233"/>
          </a:xfrm>
          <a:prstGeom prst="roundRect">
            <a:avLst/>
          </a:prstGeom>
          <a:solidFill>
            <a:schemeClr val="bg1"/>
          </a:solidFill>
          <a:ln w="222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l-G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Προβληματισμός των εκπαιδευτικών για τον </a:t>
            </a:r>
            <a:r>
              <a:rPr lang="el-GR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εξωδιδακτικό</a:t>
            </a:r>
            <a:r>
              <a:rPr lang="el-G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χρόνο και την τεχνογνωσία στο στάδιο της προετοιμασίας</a:t>
            </a:r>
            <a:r>
              <a:rPr lang="el-G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</a:t>
            </a:r>
            <a:r>
              <a:rPr lang="el-GR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&amp;</a:t>
            </a:r>
            <a:r>
              <a:rPr lang="el-GR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Hew</a:t>
            </a:r>
            <a:r>
              <a:rPr lang="el-GR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2017</a:t>
            </a:r>
            <a:r>
              <a:rPr lang="el-GR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l-GR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Παγγέ</a:t>
            </a:r>
            <a:r>
              <a:rPr lang="el-GR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κ.ά.(2017</a:t>
            </a:r>
            <a:r>
              <a:rPr lang="el-GR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</a:t>
            </a:r>
            <a:r>
              <a:rPr lang="el-GR" sz="2400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Μουζάκης</a:t>
            </a:r>
            <a:r>
              <a:rPr lang="el-GR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i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κ.ά</a:t>
            </a:r>
            <a:r>
              <a:rPr lang="el-GR" i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(2017</a:t>
            </a:r>
            <a:r>
              <a:rPr lang="el-GR" i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l-GR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Μακροδήμος</a:t>
            </a:r>
            <a:r>
              <a:rPr lang="el-G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(2016</a:t>
            </a:r>
            <a:r>
              <a:rPr lang="el-GR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l-GR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Ρηγούτσου</a:t>
            </a:r>
            <a:r>
              <a:rPr lang="el-G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(2017</a:t>
            </a:r>
            <a:r>
              <a:rPr lang="el-GR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</a:t>
            </a:r>
            <a:r>
              <a:rPr lang="el-G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Αϊδονοπούλου</a:t>
            </a:r>
            <a:r>
              <a:rPr lang="el-G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(2015</a:t>
            </a:r>
            <a:r>
              <a:rPr lang="el-GR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l-GR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Στρογγυλεμένο ορθογώνιο 8"/>
          <p:cNvSpPr/>
          <p:nvPr/>
        </p:nvSpPr>
        <p:spPr>
          <a:xfrm>
            <a:off x="392892" y="5581336"/>
            <a:ext cx="8399131" cy="841829"/>
          </a:xfrm>
          <a:prstGeom prst="roundRect">
            <a:avLst/>
          </a:prstGeom>
          <a:solidFill>
            <a:schemeClr val="bg1"/>
          </a:solidFill>
          <a:ln w="222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l-G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Εξάρτηση της επιτυχούς εφαρμογής της ΑΤ από την ανταπόκριση και την υπευθυνότητα των μαθητών</a:t>
            </a:r>
            <a:r>
              <a:rPr lang="en-US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l-G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i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Αϊδονοπούλου</a:t>
            </a:r>
            <a:r>
              <a:rPr lang="el-G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(2015</a:t>
            </a:r>
            <a:r>
              <a:rPr lang="el-GR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l-GR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Στρογγυλεμένο ορθογώνιο 10"/>
          <p:cNvSpPr/>
          <p:nvPr/>
        </p:nvSpPr>
        <p:spPr>
          <a:xfrm>
            <a:off x="392891" y="810982"/>
            <a:ext cx="8399131" cy="841829"/>
          </a:xfrm>
          <a:prstGeom prst="roundRect">
            <a:avLst/>
          </a:prstGeom>
          <a:solidFill>
            <a:schemeClr val="bg1"/>
          </a:solidFill>
          <a:ln w="22225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l-GR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</a:t>
            </a:r>
            <a:r>
              <a:rPr lang="el-GR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ιαφορετικός χρόνος μελέτης του μαθήματος από τον κάθε μαθητή. </a:t>
            </a:r>
            <a:r>
              <a:rPr lang="el-GR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Ναυπλιώτη </a:t>
            </a:r>
            <a:r>
              <a:rPr lang="el-GR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κ.ά. (2017</a:t>
            </a:r>
            <a:r>
              <a:rPr lang="el-GR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l-GR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0" name="Ευθεία γραμμή σύνδεσης 9"/>
          <p:cNvCxnSpPr/>
          <p:nvPr/>
        </p:nvCxnSpPr>
        <p:spPr>
          <a:xfrm>
            <a:off x="0" y="678736"/>
            <a:ext cx="9144000" cy="0"/>
          </a:xfrm>
          <a:prstGeom prst="line">
            <a:avLst/>
          </a:prstGeom>
          <a:ln w="381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13" name="TextBox 12"/>
          <p:cNvSpPr txBox="1"/>
          <p:nvPr/>
        </p:nvSpPr>
        <p:spPr>
          <a:xfrm>
            <a:off x="3147596" y="100824"/>
            <a:ext cx="28488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Συμπεράσματα</a:t>
            </a:r>
            <a:endParaRPr lang="el-G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2987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34887" y="1566225"/>
            <a:ext cx="7390442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Περιορισμένο χρονικό διάστημα εφαρμογής (1 μήνας περίπου).</a:t>
            </a:r>
          </a:p>
          <a:p>
            <a:endParaRPr lang="el-G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ερευνήτρια δεν ήταν εκπαιδευτικός του τμήματος.</a:t>
            </a:r>
          </a:p>
          <a:p>
            <a:endParaRPr lang="el-G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Περιορισμένο δείγμα (ευκολίας).</a:t>
            </a:r>
          </a:p>
          <a:p>
            <a:endParaRPr lang="el-G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43</a:t>
            </a:fld>
            <a:endParaRPr lang="el-GR"/>
          </a:p>
        </p:txBody>
      </p:sp>
      <p:cxnSp>
        <p:nvCxnSpPr>
          <p:cNvPr id="5" name="Ευθεία γραμμή σύνδεσης 4"/>
          <p:cNvCxnSpPr/>
          <p:nvPr/>
        </p:nvCxnSpPr>
        <p:spPr>
          <a:xfrm>
            <a:off x="0" y="678736"/>
            <a:ext cx="9144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10" name="TextBox 9"/>
          <p:cNvSpPr txBox="1"/>
          <p:nvPr/>
        </p:nvSpPr>
        <p:spPr>
          <a:xfrm>
            <a:off x="3147596" y="100824"/>
            <a:ext cx="28488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Συμπεράσματα</a:t>
            </a:r>
            <a:endParaRPr lang="el-G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726798" y="838633"/>
            <a:ext cx="36904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2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Περιορισμοί της έρευνας</a:t>
            </a:r>
          </a:p>
        </p:txBody>
      </p:sp>
    </p:spTree>
    <p:extLst>
      <p:ext uri="{BB962C8B-B14F-4D97-AF65-F5344CB8AC3E}">
        <p14:creationId xmlns:p14="http://schemas.microsoft.com/office/powerpoint/2010/main" val="3560374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44</a:t>
            </a:fld>
            <a:endParaRPr lang="el-GR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cxnSp>
        <p:nvCxnSpPr>
          <p:cNvPr id="12" name="Ευθεία γραμμή σύνδεσης 4"/>
          <p:cNvCxnSpPr/>
          <p:nvPr/>
        </p:nvCxnSpPr>
        <p:spPr>
          <a:xfrm>
            <a:off x="0" y="678736"/>
            <a:ext cx="9144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468581" y="934376"/>
            <a:ext cx="6483928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Εισαγωγικά στοιχεία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Θεωρητικό πλαίσιο</a:t>
            </a:r>
            <a:endParaRPr lang="en-US" sz="2400" dirty="0">
              <a:solidFill>
                <a:schemeClr val="bg1">
                  <a:lumMod val="6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Πολυμορφικό </a:t>
            </a:r>
            <a:r>
              <a:rPr lang="el-GR" sz="2400" dirty="0" err="1" smtClean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διαδραστικό</a:t>
            </a:r>
            <a:r>
              <a:rPr lang="el-GR" sz="2400" dirty="0" smtClean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εκπαιδευτικό υλικό</a:t>
            </a:r>
            <a:endParaRPr lang="el-GR" sz="2400" dirty="0">
              <a:solidFill>
                <a:schemeClr val="bg1">
                  <a:lumMod val="6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Μεθοδολογία της έρευνας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Ευρήματα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dirty="0">
                <a:solidFill>
                  <a:schemeClr val="bg1">
                    <a:lumMod val="6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Συμπεράσματα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Σύνοψη-</a:t>
            </a:r>
            <a:r>
              <a:rPr lang="el-GR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Προτάσεις </a:t>
            </a:r>
            <a:r>
              <a:rPr lang="el-GR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για μελλοντική έρευνα</a:t>
            </a:r>
          </a:p>
          <a:p>
            <a:endParaRPr lang="el-GR" dirty="0"/>
          </a:p>
        </p:txBody>
      </p:sp>
      <p:sp>
        <p:nvSpPr>
          <p:cNvPr id="14" name="TextBox 13"/>
          <p:cNvSpPr txBox="1"/>
          <p:nvPr/>
        </p:nvSpPr>
        <p:spPr>
          <a:xfrm>
            <a:off x="2814963" y="100824"/>
            <a:ext cx="351410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Δομή παρουσίασης</a:t>
            </a:r>
            <a:endParaRPr lang="el-G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8522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Στρογγυλεμένο ορθογώνιο 5"/>
          <p:cNvSpPr/>
          <p:nvPr/>
        </p:nvSpPr>
        <p:spPr>
          <a:xfrm>
            <a:off x="311082" y="747177"/>
            <a:ext cx="8521836" cy="2132500"/>
          </a:xfrm>
          <a:prstGeom prst="roundRect">
            <a:avLst/>
          </a:prstGeom>
          <a:noFill/>
          <a:ln w="38100"/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sz="22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Δημιουργία</a:t>
            </a:r>
            <a:r>
              <a:rPr lang="el-GR" sz="2200" dirty="0">
                <a:solidFill>
                  <a:schemeClr val="tx1"/>
                </a:solidFill>
                <a:latin typeface="Times New Roman" panose="02020603050405020304" pitchFamily="18" charset="0"/>
              </a:rPr>
              <a:t> και </a:t>
            </a:r>
            <a:r>
              <a:rPr lang="el-GR" sz="22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αξιοποίηση διαδραστικού πολυμορφικού υλικού</a:t>
            </a:r>
            <a:r>
              <a:rPr lang="el-GR" sz="2200" dirty="0">
                <a:solidFill>
                  <a:schemeClr val="tx1"/>
                </a:solidFill>
                <a:latin typeface="Times New Roman" panose="02020603050405020304" pitchFamily="18" charset="0"/>
              </a:rPr>
              <a:t> στη φάση της προετοιμασίας</a:t>
            </a:r>
            <a:r>
              <a:rPr lang="en-US" sz="220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l-GR" sz="2200" dirty="0">
                <a:solidFill>
                  <a:schemeClr val="tx1"/>
                </a:solidFill>
                <a:latin typeface="Times New Roman" panose="02020603050405020304" pitchFamily="18" charset="0"/>
              </a:rPr>
              <a:t>στην ΑΤ</a:t>
            </a:r>
            <a:r>
              <a:rPr lang="el-GR" sz="2200" dirty="0" smtClean="0">
                <a:solidFill>
                  <a:schemeClr val="tx1"/>
                </a:solidFill>
                <a:latin typeface="Times New Roman" panose="02020603050405020304" pitchFamily="18" charset="0"/>
              </a:rPr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l-GR" sz="2200" dirty="0">
              <a:solidFill>
                <a:schemeClr val="tx1"/>
              </a:solidFill>
              <a:latin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l-GR" sz="22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Δυναμική</a:t>
            </a:r>
            <a:r>
              <a:rPr lang="el-GR" sz="2200" dirty="0">
                <a:solidFill>
                  <a:schemeClr val="tx1"/>
                </a:solidFill>
                <a:latin typeface="Times New Roman" panose="02020603050405020304" pitchFamily="18" charset="0"/>
              </a:rPr>
              <a:t> </a:t>
            </a:r>
            <a:r>
              <a:rPr lang="el-GR" sz="2200" b="1" dirty="0">
                <a:solidFill>
                  <a:schemeClr val="tx1"/>
                </a:solidFill>
                <a:latin typeface="Times New Roman" panose="02020603050405020304" pitchFamily="18" charset="0"/>
              </a:rPr>
              <a:t>αναδιαμόρφωση του αρχικού σχεδιασμού </a:t>
            </a:r>
            <a:r>
              <a:rPr lang="el-GR" sz="2200" dirty="0">
                <a:solidFill>
                  <a:schemeClr val="tx1"/>
                </a:solidFill>
                <a:latin typeface="Times New Roman" panose="02020603050405020304" pitchFamily="18" charset="0"/>
              </a:rPr>
              <a:t>των επόμενων παρεμβάσεων στην τάξη με βάση τα ευρήματα της κάθε παρέμβασης.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902053" y="1385164"/>
            <a:ext cx="1665027" cy="14945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endParaRPr lang="el-GR" sz="2000" dirty="0" smtClean="0">
              <a:solidFill>
                <a:srgbClr val="222222"/>
              </a:solidFill>
              <a:latin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l-GR" sz="2000" dirty="0" smtClean="0">
              <a:solidFill>
                <a:srgbClr val="222222"/>
              </a:solidFill>
              <a:latin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l-GR" sz="2000" dirty="0" smtClean="0">
              <a:solidFill>
                <a:srgbClr val="222222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Κάτω βέλος 3"/>
          <p:cNvSpPr/>
          <p:nvPr/>
        </p:nvSpPr>
        <p:spPr>
          <a:xfrm>
            <a:off x="4184072" y="2948117"/>
            <a:ext cx="775855" cy="789709"/>
          </a:xfrm>
          <a:prstGeom prst="downArrow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45</a:t>
            </a:fld>
            <a:endParaRPr lang="el-GR"/>
          </a:p>
        </p:txBody>
      </p:sp>
      <p:cxnSp>
        <p:nvCxnSpPr>
          <p:cNvPr id="7" name="Ευθεία γραμμή σύνδεσης 6"/>
          <p:cNvCxnSpPr/>
          <p:nvPr/>
        </p:nvCxnSpPr>
        <p:spPr>
          <a:xfrm>
            <a:off x="0" y="678736"/>
            <a:ext cx="9144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 smtClean="0"/>
              <a:t>Παρασκευή </a:t>
            </a:r>
            <a:r>
              <a:rPr lang="el-GR" dirty="0" err="1" smtClean="0"/>
              <a:t>Σμαραγδάκη</a:t>
            </a:r>
            <a:endParaRPr lang="el-GR" dirty="0"/>
          </a:p>
        </p:txBody>
      </p:sp>
      <p:sp>
        <p:nvSpPr>
          <p:cNvPr id="12" name="TextBox 11"/>
          <p:cNvSpPr txBox="1"/>
          <p:nvPr/>
        </p:nvSpPr>
        <p:spPr>
          <a:xfrm>
            <a:off x="3787985" y="100824"/>
            <a:ext cx="156805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Σύνοψη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11082" y="3684407"/>
            <a:ext cx="8815974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Το </a:t>
            </a:r>
            <a:r>
              <a:rPr lang="el-G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διαδραστικό πολυμορφικό εκπαιδευτικό υλικό </a:t>
            </a:r>
            <a:r>
              <a:rPr lang="el-G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μπορεί να αξιοποιηθεί στην εφαρμογή της ΑΤ επιφέροντας</a:t>
            </a:r>
            <a:r>
              <a:rPr lang="el-G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παρόμοια αποτελέσματα</a:t>
            </a:r>
            <a:r>
              <a:rPr lang="el-G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με συναφείς έρευνες που χρησιμοποιούν βιντεομαθήματα.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l-G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ΑΤ συνεισφέρει στη </a:t>
            </a:r>
            <a:r>
              <a:rPr lang="el-G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βελτίωση των επιδόσεων </a:t>
            </a:r>
            <a:r>
              <a:rPr lang="el-G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των μαθητών και ενισχύει τη </a:t>
            </a:r>
            <a:r>
              <a:rPr lang="el-GR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συμμετοχικότητά</a:t>
            </a:r>
            <a:r>
              <a:rPr lang="el-G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τους.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l-G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Θετική στάση </a:t>
            </a:r>
            <a:r>
              <a:rPr lang="el-G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των συμμετεχόντων για το μοντέλο της ΑΤ.</a:t>
            </a:r>
            <a:endParaRPr lang="el-GR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10457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8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934888" y="1271585"/>
            <a:ext cx="739044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Περαιτέρω διερεύνηση των ερωτημάτων που τέθηκαν στην παρούσα ΔΕ με τη χρήση μεγαλύτερου δείγματος για μεγαλύτερο χρονικό διάστημα.</a:t>
            </a:r>
          </a:p>
          <a:p>
            <a:endParaRPr lang="el-G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Εφαρμογή της ΑΤ στο ίδιο μάθημα με μεταβλητή το εκπαιδευτικό υλικό στη φάση προετοιμασίας στο σπίτι.</a:t>
            </a:r>
          </a:p>
          <a:p>
            <a:endParaRPr lang="el-G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l-GR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Εφαρμογή της ΑΤ σε μικρότερες τάξεις του δημοτικού.</a:t>
            </a:r>
          </a:p>
          <a:p>
            <a:endParaRPr lang="el-GR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46</a:t>
            </a:fld>
            <a:endParaRPr lang="el-GR"/>
          </a:p>
        </p:txBody>
      </p:sp>
      <p:cxnSp>
        <p:nvCxnSpPr>
          <p:cNvPr id="5" name="Ευθεία γραμμή σύνδεσης 4"/>
          <p:cNvCxnSpPr/>
          <p:nvPr/>
        </p:nvCxnSpPr>
        <p:spPr>
          <a:xfrm>
            <a:off x="0" y="678736"/>
            <a:ext cx="9144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10" name="TextBox 9"/>
          <p:cNvSpPr txBox="1"/>
          <p:nvPr/>
        </p:nvSpPr>
        <p:spPr>
          <a:xfrm>
            <a:off x="1537380" y="100824"/>
            <a:ext cx="606929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Προτάσεις για μελλοντική έρευνα</a:t>
            </a:r>
          </a:p>
          <a:p>
            <a:pPr algn="ctr"/>
            <a:endParaRPr lang="el-G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7419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8016" y="1085324"/>
            <a:ext cx="66279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Σας ευχαριστώ για την προσοχή σας!</a:t>
            </a:r>
            <a:endParaRPr lang="el-GR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0" y="2124919"/>
            <a:ext cx="3048000" cy="304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4482" y="5934396"/>
            <a:ext cx="71550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http://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chamilo.datacenter.uoc.gr/metchamilo/courses/HEYRWPH</a:t>
            </a:r>
            <a:r>
              <a:rPr lang="en-US" dirty="0" smtClean="0">
                <a:hlinkClick r:id="rId4"/>
              </a:rPr>
              <a:t>/</a:t>
            </a:r>
            <a:r>
              <a:rPr lang="el-GR" dirty="0" smtClean="0"/>
              <a:t>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49726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84908" y="1027169"/>
            <a:ext cx="8257310" cy="38010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l-GR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Μπορεί η εφαρμογή του μοντέλου της Ανεστραμμένης Τάξης να συμβάλει στην εξέλιξη της </a:t>
            </a:r>
            <a:r>
              <a:rPr lang="el-GR" sz="2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γνωστικής επίδοσης </a:t>
            </a:r>
            <a:r>
              <a:rPr lang="el-GR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των μαθητών;</a:t>
            </a:r>
            <a:endParaRPr lang="el-GR" sz="2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l-GR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Μπορεί η εφαρμογή του μοντέλου Ανεστραμμένης Τάξης να ενισχύσει τη </a:t>
            </a:r>
            <a:r>
              <a:rPr lang="el-GR" sz="2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συμμετοχικότητα</a:t>
            </a:r>
            <a:r>
              <a:rPr lang="el-GR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των μαθητών στη μαθησιακή διαδικασία;</a:t>
            </a:r>
            <a:endParaRPr lang="el-GR" sz="22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5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l-GR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Ποια είναι η </a:t>
            </a:r>
            <a:r>
              <a:rPr lang="el-GR" sz="2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θέση των μαθητών </a:t>
            </a:r>
            <a:r>
              <a:rPr lang="el-GR" sz="2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για το μοντέλο της Ανεστραμμένης Τάξης σε σχέση με την παραδοσιακή διδασκαλία;</a:t>
            </a:r>
            <a:endParaRPr lang="el-GR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5</a:t>
            </a:fld>
            <a:endParaRPr lang="el-GR"/>
          </a:p>
        </p:txBody>
      </p:sp>
      <p:cxnSp>
        <p:nvCxnSpPr>
          <p:cNvPr id="5" name="Ευθεία γραμμή σύνδεσης 4"/>
          <p:cNvCxnSpPr/>
          <p:nvPr/>
        </p:nvCxnSpPr>
        <p:spPr>
          <a:xfrm>
            <a:off x="0" y="678736"/>
            <a:ext cx="9144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10" name="TextBox 9"/>
          <p:cNvSpPr txBox="1"/>
          <p:nvPr/>
        </p:nvSpPr>
        <p:spPr>
          <a:xfrm>
            <a:off x="2401668" y="100824"/>
            <a:ext cx="43406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Ερευνητικά ερωτήματα</a:t>
            </a:r>
          </a:p>
        </p:txBody>
      </p:sp>
    </p:spTree>
    <p:extLst>
      <p:ext uri="{BB962C8B-B14F-4D97-AF65-F5344CB8AC3E}">
        <p14:creationId xmlns:p14="http://schemas.microsoft.com/office/powerpoint/2010/main" val="2039244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6</a:t>
            </a:fld>
            <a:endParaRPr lang="el-GR"/>
          </a:p>
        </p:txBody>
      </p:sp>
      <p:graphicFrame>
        <p:nvGraphicFramePr>
          <p:cNvPr id="5" name="Διάγραμμα 4"/>
          <p:cNvGraphicFramePr/>
          <p:nvPr>
            <p:extLst>
              <p:ext uri="{D42A27DB-BD31-4B8C-83A1-F6EECF244321}">
                <p14:modId xmlns:p14="http://schemas.microsoft.com/office/powerpoint/2010/main" val="1062214527"/>
              </p:ext>
            </p:extLst>
          </p:nvPr>
        </p:nvGraphicFramePr>
        <p:xfrm>
          <a:off x="93031" y="741314"/>
          <a:ext cx="8998856" cy="58343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6" name="Ευθεία γραμμή σύνδεσης 5"/>
          <p:cNvCxnSpPr/>
          <p:nvPr/>
        </p:nvCxnSpPr>
        <p:spPr>
          <a:xfrm>
            <a:off x="0" y="678736"/>
            <a:ext cx="9144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10" name="TextBox 9"/>
          <p:cNvSpPr txBox="1"/>
          <p:nvPr/>
        </p:nvSpPr>
        <p:spPr>
          <a:xfrm>
            <a:off x="1896725" y="100824"/>
            <a:ext cx="535056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Συναφείς έρευνες: Εξωτερικό</a:t>
            </a:r>
          </a:p>
        </p:txBody>
      </p:sp>
    </p:spTree>
    <p:extLst>
      <p:ext uri="{BB962C8B-B14F-4D97-AF65-F5344CB8AC3E}">
        <p14:creationId xmlns:p14="http://schemas.microsoft.com/office/powerpoint/2010/main" val="2706025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7</a:t>
            </a:fld>
            <a:endParaRPr lang="el-GR"/>
          </a:p>
        </p:txBody>
      </p:sp>
      <p:graphicFrame>
        <p:nvGraphicFramePr>
          <p:cNvPr id="6" name="Πίνακας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575443"/>
              </p:ext>
            </p:extLst>
          </p:nvPr>
        </p:nvGraphicFramePr>
        <p:xfrm>
          <a:off x="211540" y="820355"/>
          <a:ext cx="8720919" cy="5668076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001296">
                  <a:extLst>
                    <a:ext uri="{9D8B030D-6E8A-4147-A177-3AD203B41FA5}">
                      <a16:colId xmlns:a16="http://schemas.microsoft.com/office/drawing/2014/main" val="647387950"/>
                    </a:ext>
                  </a:extLst>
                </a:gridCol>
                <a:gridCol w="2013724">
                  <a:extLst>
                    <a:ext uri="{9D8B030D-6E8A-4147-A177-3AD203B41FA5}">
                      <a16:colId xmlns:a16="http://schemas.microsoft.com/office/drawing/2014/main" val="2496319206"/>
                    </a:ext>
                  </a:extLst>
                </a:gridCol>
                <a:gridCol w="4705899">
                  <a:extLst>
                    <a:ext uri="{9D8B030D-6E8A-4147-A177-3AD203B41FA5}">
                      <a16:colId xmlns:a16="http://schemas.microsoft.com/office/drawing/2014/main" val="1318442146"/>
                    </a:ext>
                  </a:extLst>
                </a:gridCol>
              </a:tblGrid>
              <a:tr h="417179">
                <a:tc>
                  <a:txBody>
                    <a:bodyPr/>
                    <a:lstStyle/>
                    <a:p>
                      <a:r>
                        <a:rPr lang="el-GR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Ερευνητής</a:t>
                      </a:r>
                      <a:endParaRPr lang="el-GR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Μάθημα</a:t>
                      </a:r>
                      <a:endParaRPr lang="el-GR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Αντικείμενο</a:t>
                      </a:r>
                      <a:r>
                        <a:rPr lang="el-GR" sz="2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δ</a:t>
                      </a:r>
                      <a:r>
                        <a:rPr lang="el-GR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ιερεύνησης</a:t>
                      </a:r>
                      <a:endParaRPr lang="el-GR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6354832"/>
                  </a:ext>
                </a:extLst>
              </a:tr>
              <a:tr h="1072747">
                <a:tc>
                  <a:txBody>
                    <a:bodyPr/>
                    <a:lstStyle/>
                    <a:p>
                      <a:r>
                        <a:rPr lang="el-GR" sz="22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Αϊδονοπούλου</a:t>
                      </a:r>
                      <a:r>
                        <a:rPr lang="el-GR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(2015)</a:t>
                      </a:r>
                      <a:endParaRPr lang="el-GR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Ιστορία Ε΄</a:t>
                      </a:r>
                      <a:endParaRPr lang="el-GR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Συσχέτιση διδακτικού χρόνου και μαθησιακών</a:t>
                      </a:r>
                      <a:r>
                        <a:rPr lang="el-GR" sz="2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αποτελεσμάτων.</a:t>
                      </a:r>
                      <a:endParaRPr lang="el-GR" sz="22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l-GR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Πειραματική - Ελέγχου.</a:t>
                      </a:r>
                      <a:endParaRPr lang="el-GR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1733830"/>
                  </a:ext>
                </a:extLst>
              </a:tr>
              <a:tr h="1072747">
                <a:tc>
                  <a:txBody>
                    <a:bodyPr/>
                    <a:lstStyle/>
                    <a:p>
                      <a:r>
                        <a:rPr lang="el-GR" sz="22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Μακροδήμος</a:t>
                      </a:r>
                      <a:r>
                        <a:rPr lang="el-GR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(2016)</a:t>
                      </a:r>
                      <a:endParaRPr lang="el-GR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Μαθηματικά, Ιστορία, Γεωγραφία Ε΄</a:t>
                      </a:r>
                      <a:endParaRPr lang="el-GR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Μαθησιακά αποτελέσματα.</a:t>
                      </a:r>
                    </a:p>
                    <a:p>
                      <a:r>
                        <a:rPr lang="el-GR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Στάση</a:t>
                      </a:r>
                      <a:r>
                        <a:rPr lang="el-GR" sz="2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για την ΑΤ.</a:t>
                      </a:r>
                      <a:endParaRPr lang="el-GR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2918004"/>
                  </a:ext>
                </a:extLst>
              </a:tr>
              <a:tr h="935713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2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Μουζάκης</a:t>
                      </a:r>
                      <a:r>
                        <a:rPr lang="el-GR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κ.ά. (2017)</a:t>
                      </a:r>
                      <a:endParaRPr lang="el-GR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Μαθηματικά Ε΄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Εμπειρίες</a:t>
                      </a:r>
                      <a:r>
                        <a:rPr lang="el-GR" sz="2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εμπλεκομένων (μαθητές, </a:t>
                      </a:r>
                      <a:r>
                        <a:rPr lang="el-GR" sz="22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εκπ</a:t>
                      </a:r>
                      <a:r>
                        <a:rPr lang="el-GR" sz="2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l-GR" sz="22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κοί</a:t>
                      </a:r>
                      <a:r>
                        <a:rPr lang="el-GR" sz="2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σχεδιαστές ΕΥ)</a:t>
                      </a:r>
                      <a:endParaRPr lang="el-GR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5550823"/>
                  </a:ext>
                </a:extLst>
              </a:tr>
              <a:tr h="744963">
                <a:tc>
                  <a:txBody>
                    <a:bodyPr/>
                    <a:lstStyle/>
                    <a:p>
                      <a:r>
                        <a:rPr lang="el-GR" sz="22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Ρηγούτσου</a:t>
                      </a:r>
                      <a:r>
                        <a:rPr lang="el-GR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(2017)</a:t>
                      </a:r>
                      <a:endParaRPr lang="el-GR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Αγγλικά ΣΤ΄</a:t>
                      </a:r>
                      <a:endParaRPr lang="el-GR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Στάση </a:t>
                      </a:r>
                      <a:r>
                        <a:rPr lang="el-GR" sz="22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εκπ</a:t>
                      </a:r>
                      <a:r>
                        <a:rPr lang="el-GR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l-GR" sz="22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κών</a:t>
                      </a:r>
                      <a:r>
                        <a:rPr lang="el-GR" sz="2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για την ΑΤ.</a:t>
                      </a:r>
                    </a:p>
                    <a:p>
                      <a:r>
                        <a:rPr lang="el-GR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Ενεργός συμμετοχή των μαθητών.</a:t>
                      </a:r>
                      <a:endParaRPr lang="el-GR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8177234"/>
                  </a:ext>
                </a:extLst>
              </a:tr>
              <a:tr h="1349083">
                <a:tc>
                  <a:txBody>
                    <a:bodyPr/>
                    <a:lstStyle/>
                    <a:p>
                      <a:r>
                        <a:rPr lang="el-GR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Ναυπλιώτη- </a:t>
                      </a:r>
                      <a:r>
                        <a:rPr lang="el-GR" sz="22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Τζιμογιάννης</a:t>
                      </a:r>
                      <a:r>
                        <a:rPr lang="el-GR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(2017)</a:t>
                      </a:r>
                      <a:endParaRPr lang="el-GR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l-GR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Γεωγραφία ΣΤ΄</a:t>
                      </a:r>
                      <a:endParaRPr lang="el-GR" sz="22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sz="2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Συσχέτιση με την ταξινομία </a:t>
                      </a:r>
                      <a:r>
                        <a:rPr lang="en-US" sz="2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Bloom.</a:t>
                      </a:r>
                      <a:endParaRPr lang="el-GR" sz="22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r>
                        <a:rPr lang="el-GR" sz="22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Ενεργός συμμετοχή των μαθητών</a:t>
                      </a:r>
                      <a:r>
                        <a:rPr lang="el-GR" sz="2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 </a:t>
                      </a:r>
                    </a:p>
                    <a:p>
                      <a:r>
                        <a:rPr lang="el-GR" sz="22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Στάση για την ΑΤ.</a:t>
                      </a:r>
                      <a:endParaRPr lang="el-GR" sz="22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7358770"/>
                  </a:ext>
                </a:extLst>
              </a:tr>
            </a:tbl>
          </a:graphicData>
        </a:graphic>
      </p:graphicFrame>
      <p:cxnSp>
        <p:nvCxnSpPr>
          <p:cNvPr id="7" name="Ευθεία γραμμή σύνδεσης 6"/>
          <p:cNvCxnSpPr/>
          <p:nvPr/>
        </p:nvCxnSpPr>
        <p:spPr>
          <a:xfrm>
            <a:off x="0" y="678736"/>
            <a:ext cx="9144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Παρασκευή Σμαραγδάκη</a:t>
            </a:r>
            <a:endParaRPr lang="el-GR"/>
          </a:p>
        </p:txBody>
      </p:sp>
      <p:sp>
        <p:nvSpPr>
          <p:cNvPr id="10" name="TextBox 9"/>
          <p:cNvSpPr txBox="1"/>
          <p:nvPr/>
        </p:nvSpPr>
        <p:spPr>
          <a:xfrm>
            <a:off x="2165743" y="100824"/>
            <a:ext cx="48125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Συναφείς έρευνες: Ελλάδα</a:t>
            </a:r>
          </a:p>
        </p:txBody>
      </p:sp>
    </p:spTree>
    <p:extLst>
      <p:ext uri="{BB962C8B-B14F-4D97-AF65-F5344CB8AC3E}">
        <p14:creationId xmlns:p14="http://schemas.microsoft.com/office/powerpoint/2010/main" val="4132410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8</a:t>
            </a:fld>
            <a:endParaRPr lang="el-GR"/>
          </a:p>
        </p:txBody>
      </p:sp>
      <p:graphicFrame>
        <p:nvGraphicFramePr>
          <p:cNvPr id="4" name="Διάγραμμα 3"/>
          <p:cNvGraphicFramePr/>
          <p:nvPr>
            <p:extLst>
              <p:ext uri="{D42A27DB-BD31-4B8C-83A1-F6EECF244321}">
                <p14:modId xmlns:p14="http://schemas.microsoft.com/office/powerpoint/2010/main" val="2028645960"/>
              </p:ext>
            </p:extLst>
          </p:nvPr>
        </p:nvGraphicFramePr>
        <p:xfrm>
          <a:off x="392893" y="1041899"/>
          <a:ext cx="8127651" cy="47856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cxnSp>
        <p:nvCxnSpPr>
          <p:cNvPr id="6" name="Ευθεία γραμμή σύνδεσης 5"/>
          <p:cNvCxnSpPr/>
          <p:nvPr/>
        </p:nvCxnSpPr>
        <p:spPr>
          <a:xfrm>
            <a:off x="0" y="678736"/>
            <a:ext cx="9144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 smtClean="0"/>
              <a:t>Παρασκευή </a:t>
            </a:r>
            <a:r>
              <a:rPr lang="el-GR" dirty="0" err="1" smtClean="0"/>
              <a:t>Σμαραγδάκη</a:t>
            </a:r>
            <a:endParaRPr lang="el-GR" dirty="0"/>
          </a:p>
        </p:txBody>
      </p:sp>
      <p:sp>
        <p:nvSpPr>
          <p:cNvPr id="11" name="TextBox 10"/>
          <p:cNvSpPr txBox="1"/>
          <p:nvPr/>
        </p:nvSpPr>
        <p:spPr>
          <a:xfrm>
            <a:off x="2165743" y="100824"/>
            <a:ext cx="481253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Συναφείς έρευνες: Ελλάδα</a:t>
            </a:r>
          </a:p>
        </p:txBody>
      </p:sp>
    </p:spTree>
    <p:extLst>
      <p:ext uri="{BB962C8B-B14F-4D97-AF65-F5344CB8AC3E}">
        <p14:creationId xmlns:p14="http://schemas.microsoft.com/office/powerpoint/2010/main" val="2657908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Στρογγυλεμένο ορθογώνιο 5"/>
          <p:cNvSpPr/>
          <p:nvPr/>
        </p:nvSpPr>
        <p:spPr>
          <a:xfrm>
            <a:off x="362857" y="3893453"/>
            <a:ext cx="8521836" cy="2490672"/>
          </a:xfrm>
          <a:prstGeom prst="roundRect">
            <a:avLst/>
          </a:prstGeom>
          <a:solidFill>
            <a:srgbClr val="70AD47"/>
          </a:solidFill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2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Δημιουργία</a:t>
            </a:r>
            <a:r>
              <a:rPr lang="el-GR" sz="2200" dirty="0">
                <a:solidFill>
                  <a:schemeClr val="bg1"/>
                </a:solidFill>
                <a:latin typeface="Times New Roman" panose="02020603050405020304" pitchFamily="18" charset="0"/>
              </a:rPr>
              <a:t> και </a:t>
            </a:r>
            <a:r>
              <a:rPr lang="el-GR" sz="22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αξιοποίηση διαδραστικού πολυμορφικού υλικού</a:t>
            </a:r>
            <a:r>
              <a:rPr lang="el-GR" sz="2200" dirty="0">
                <a:solidFill>
                  <a:schemeClr val="bg1"/>
                </a:solidFill>
                <a:latin typeface="Times New Roman" panose="02020603050405020304" pitchFamily="18" charset="0"/>
              </a:rPr>
              <a:t> στη φάση της προετοιμασίας</a:t>
            </a:r>
            <a:r>
              <a:rPr lang="en-US" sz="22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l-GR" sz="2200" dirty="0">
                <a:solidFill>
                  <a:schemeClr val="bg1"/>
                </a:solidFill>
                <a:latin typeface="Times New Roman" panose="02020603050405020304" pitchFamily="18" charset="0"/>
              </a:rPr>
              <a:t>στην ΑΤ.</a:t>
            </a: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2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Δυναμική</a:t>
            </a:r>
            <a:r>
              <a:rPr lang="el-GR" sz="2200" dirty="0">
                <a:solidFill>
                  <a:schemeClr val="bg1"/>
                </a:solidFill>
                <a:latin typeface="Times New Roman" panose="02020603050405020304" pitchFamily="18" charset="0"/>
              </a:rPr>
              <a:t> </a:t>
            </a:r>
            <a:r>
              <a:rPr lang="el-GR" sz="2200" b="1" dirty="0">
                <a:solidFill>
                  <a:schemeClr val="bg1"/>
                </a:solidFill>
                <a:latin typeface="Times New Roman" panose="02020603050405020304" pitchFamily="18" charset="0"/>
              </a:rPr>
              <a:t>αναδιαμόρφωση του αρχικού σχεδιασμού </a:t>
            </a:r>
            <a:r>
              <a:rPr lang="el-GR" sz="2200" dirty="0">
                <a:solidFill>
                  <a:schemeClr val="bg1"/>
                </a:solidFill>
                <a:latin typeface="Times New Roman" panose="02020603050405020304" pitchFamily="18" charset="0"/>
              </a:rPr>
              <a:t>των επόμενων παρεμβάσεων στην τάξη με βάση τα ευρήματα της κάθε παρέμβασης.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62857" y="757368"/>
            <a:ext cx="8521836" cy="4016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200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Περιορισμένο πλήθος ερευνών όσον αφορά στο μοντέλο της ΑΤ σε επίπεδο Πρωτοβάθμιας Εκπαίδευσης στην Ελλάδα. </a:t>
            </a:r>
            <a:endParaRPr lang="el-GR" sz="2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l-GR" sz="2200" dirty="0" smtClean="0">
                <a:solidFill>
                  <a:srgbClr val="22222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Οι περισσότερες εφαρμογές του μοντέλου της ΑΤ αξιοποιούν βιντεομαθήματα στη φάση της προετοιμασίας του μαθήματος στο σπίτι.</a:t>
            </a:r>
          </a:p>
          <a:p>
            <a:pPr algn="just">
              <a:lnSpc>
                <a:spcPct val="150000"/>
              </a:lnSpc>
            </a:pPr>
            <a:endParaRPr lang="el-GR" sz="2000" dirty="0" smtClean="0">
              <a:solidFill>
                <a:srgbClr val="222222"/>
              </a:solidFill>
              <a:latin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l-GR" sz="2000" dirty="0" smtClean="0">
              <a:solidFill>
                <a:srgbClr val="222222"/>
              </a:solidFill>
              <a:latin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l-GR" sz="2000" dirty="0" smtClean="0">
              <a:solidFill>
                <a:srgbClr val="222222"/>
              </a:solidFill>
              <a:latin typeface="Times New Roman" panose="02020603050405020304" pitchFamily="18" charset="0"/>
            </a:endParaRPr>
          </a:p>
        </p:txBody>
      </p:sp>
      <p:sp>
        <p:nvSpPr>
          <p:cNvPr id="4" name="Κάτω βέλος 3"/>
          <p:cNvSpPr/>
          <p:nvPr/>
        </p:nvSpPr>
        <p:spPr>
          <a:xfrm>
            <a:off x="4239490" y="3063250"/>
            <a:ext cx="775855" cy="789709"/>
          </a:xfrm>
          <a:prstGeom prst="downArrow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A080D-8DF9-4729-B19C-44B214B96CD9}" type="slidenum">
              <a:rPr lang="el-GR" smtClean="0"/>
              <a:t>9</a:t>
            </a:fld>
            <a:endParaRPr lang="el-GR"/>
          </a:p>
        </p:txBody>
      </p:sp>
      <p:cxnSp>
        <p:nvCxnSpPr>
          <p:cNvPr id="7" name="Ευθεία γραμμή σύνδεσης 6"/>
          <p:cNvCxnSpPr/>
          <p:nvPr/>
        </p:nvCxnSpPr>
        <p:spPr>
          <a:xfrm>
            <a:off x="0" y="678736"/>
            <a:ext cx="9144000" cy="0"/>
          </a:xfrm>
          <a:prstGeom prst="line">
            <a:avLst/>
          </a:prstGeom>
          <a:ln w="381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02/11/2018</a:t>
            </a:r>
            <a:endParaRPr lang="el-GR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dirty="0" smtClean="0"/>
              <a:t>Παρασκευή </a:t>
            </a:r>
            <a:r>
              <a:rPr lang="el-GR" dirty="0" err="1" smtClean="0"/>
              <a:t>Σμαραγδάκη</a:t>
            </a:r>
            <a:endParaRPr lang="el-GR" dirty="0"/>
          </a:p>
        </p:txBody>
      </p:sp>
      <p:sp>
        <p:nvSpPr>
          <p:cNvPr id="12" name="TextBox 11"/>
          <p:cNvSpPr txBox="1"/>
          <p:nvPr/>
        </p:nvSpPr>
        <p:spPr>
          <a:xfrm>
            <a:off x="2775784" y="100824"/>
            <a:ext cx="359245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l-GR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Συνεισφορά της ΔΕ</a:t>
            </a:r>
          </a:p>
        </p:txBody>
      </p:sp>
    </p:spTree>
    <p:extLst>
      <p:ext uri="{BB962C8B-B14F-4D97-AF65-F5344CB8AC3E}">
        <p14:creationId xmlns:p14="http://schemas.microsoft.com/office/powerpoint/2010/main" val="2290194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4" grpId="0" animBg="1"/>
    </p:bldLst>
  </p:timing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3_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10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7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8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9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20882</TotalTime>
  <Words>2543</Words>
  <Application>Microsoft Office PowerPoint</Application>
  <PresentationFormat>Προβολή στην οθόνη (4:3)</PresentationFormat>
  <Paragraphs>645</Paragraphs>
  <Slides>47</Slides>
  <Notes>47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4</vt:i4>
      </vt:variant>
      <vt:variant>
        <vt:lpstr>Τίτλοι διαφανειών</vt:lpstr>
      </vt:variant>
      <vt:variant>
        <vt:i4>47</vt:i4>
      </vt:variant>
    </vt:vector>
  </HeadingPairs>
  <TitlesOfParts>
    <vt:vector size="56" baseType="lpstr">
      <vt:lpstr>Arial</vt:lpstr>
      <vt:lpstr>Calibri</vt:lpstr>
      <vt:lpstr>Calibri Light</vt:lpstr>
      <vt:lpstr>Times New Roman</vt:lpstr>
      <vt:lpstr>Wingdings 2</vt:lpstr>
      <vt:lpstr>HDOfficeLightV0</vt:lpstr>
      <vt:lpstr>1_HDOfficeLightV0</vt:lpstr>
      <vt:lpstr>2_HDOfficeLightV0</vt:lpstr>
      <vt:lpstr>3_HDOfficeLightV0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Χρήστης των Windows</dc:creator>
  <cp:lastModifiedBy>Χρήστης των Windows</cp:lastModifiedBy>
  <cp:revision>224</cp:revision>
  <dcterms:created xsi:type="dcterms:W3CDTF">2018-10-10T15:55:22Z</dcterms:created>
  <dcterms:modified xsi:type="dcterms:W3CDTF">2018-11-01T19:14:27Z</dcterms:modified>
</cp:coreProperties>
</file>