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_rels/notesSlide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_rels/theme1.xml.rels" ContentType="application/vnd.openxmlformats-package.relationships+xml"/>
  <Override PartName="/ppt/theme/_rels/theme2.xml.rels" ContentType="application/vnd.openxmlformats-package.relationships+xml"/>
  <Override PartName="/ppt/theme/_rels/theme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jpeg" ContentType="image/jpeg"/>
  <Override PartName="/ppt/media/image13.png" ContentType="image/png"/>
  <Override PartName="/ppt/media/image8.png" ContentType="image/png"/>
  <Override PartName="/ppt/media/image2.jpeg" ContentType="image/jpeg"/>
  <Override PartName="/ppt/media/image4.gif" ContentType="image/gif"/>
  <Override PartName="/ppt/media/image12.png" ContentType="image/png"/>
  <Override PartName="/ppt/media/image7.png" ContentType="image/png"/>
  <Override PartName="/ppt/media/image3.png" ContentType="image/png"/>
  <Override PartName="/ppt/media/image5.png" ContentType="image/png"/>
  <Override PartName="/ppt/media/image6.png" ContentType="image/png"/>
  <Override PartName="/ppt/media/image11.png" ContentType="image/png"/>
  <Override PartName="/ppt/media/image9.jpeg" ContentType="image/jpeg"/>
  <Override PartName="/ppt/media/image10.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l-GR" sz="1800" spc="-1" strike="noStrike">
                <a:solidFill>
                  <a:schemeClr val="dk1"/>
                </a:solidFill>
                <a:latin typeface="Georgia"/>
              </a:rPr>
              <a:t>Πατήστε για μετακίνηση της διαφάνειας</a:t>
            </a:r>
            <a:endParaRPr b="0" lang="el-GR" sz="1800" spc="-1" strike="noStrike">
              <a:solidFill>
                <a:schemeClr val="dk1"/>
              </a:solidFill>
              <a:latin typeface="Georgia"/>
            </a:endParaRPr>
          </a:p>
        </p:txBody>
      </p:sp>
      <p:sp>
        <p:nvSpPr>
          <p:cNvPr id="16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el-GR" sz="2000" spc="-1" strike="noStrike">
                <a:solidFill>
                  <a:srgbClr val="000000"/>
                </a:solidFill>
                <a:latin typeface="Arial"/>
              </a:rPr>
              <a:t>Πατήστε για επεξεργασία της μορφής των σημειώσεων</a:t>
            </a:r>
            <a:endParaRPr b="0" lang="el-GR" sz="2000" spc="-1" strike="noStrike">
              <a:solidFill>
                <a:srgbClr val="000000"/>
              </a:solidFill>
              <a:latin typeface="Arial"/>
            </a:endParaRPr>
          </a:p>
        </p:txBody>
      </p:sp>
      <p:sp>
        <p:nvSpPr>
          <p:cNvPr id="16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l-GR" sz="1400" spc="-1" strike="noStrike">
                <a:solidFill>
                  <a:srgbClr val="000000"/>
                </a:solidFill>
                <a:latin typeface="Times New Roman"/>
              </a:rPr>
              <a:t>&lt;κεφαλίδα&gt;</a:t>
            </a:r>
            <a:endParaRPr b="0" lang="el-GR" sz="1400" spc="-1" strike="noStrike">
              <a:solidFill>
                <a:srgbClr val="000000"/>
              </a:solidFill>
              <a:latin typeface="Times New Roman"/>
            </a:endParaRPr>
          </a:p>
        </p:txBody>
      </p:sp>
      <p:sp>
        <p:nvSpPr>
          <p:cNvPr id="164"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indent="0" algn="r">
              <a:buNone/>
              <a:defRPr b="0" lang="el-GR" sz="1400" spc="-1" strike="noStrike">
                <a:solidFill>
                  <a:srgbClr val="000000"/>
                </a:solidFill>
                <a:latin typeface="Times New Roman"/>
              </a:defRPr>
            </a:lvl1pPr>
          </a:lstStyle>
          <a:p>
            <a:pPr indent="0" algn="r">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165"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166"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indent="0" algn="r">
              <a:buNone/>
              <a:defRPr b="0" lang="el-GR" sz="1400" spc="-1" strike="noStrike">
                <a:solidFill>
                  <a:srgbClr val="000000"/>
                </a:solidFill>
                <a:latin typeface="Times New Roman"/>
              </a:defRPr>
            </a:lvl1pPr>
          </a:lstStyle>
          <a:p>
            <a:pPr indent="0" algn="r">
              <a:buNone/>
            </a:pPr>
            <a:fld id="{7CDD4126-EAB4-45EC-8335-FA3C19171347}" type="slidenum">
              <a:rPr b="0" lang="el-GR" sz="1400" spc="-1" strike="noStrike">
                <a:solidFill>
                  <a:srgbClr val="000000"/>
                </a:solidFill>
                <a:latin typeface="Times New Roman"/>
              </a:rPr>
              <a:t>&lt;αριθμός&gt;</a:t>
            </a:fld>
            <a:endParaRPr b="0" lang="el-G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sldImg"/>
          </p:nvPr>
        </p:nvSpPr>
        <p:spPr>
          <a:xfrm>
            <a:off x="1143000" y="685800"/>
            <a:ext cx="4571640" cy="3428640"/>
          </a:xfrm>
          <a:prstGeom prst="rect">
            <a:avLst/>
          </a:prstGeom>
          <a:ln w="0">
            <a:noFill/>
          </a:ln>
        </p:spPr>
      </p:sp>
      <p:sp>
        <p:nvSpPr>
          <p:cNvPr id="270" name="PlaceHolder 2"/>
          <p:cNvSpPr>
            <a:spLocks noGrp="1"/>
          </p:cNvSpPr>
          <p:nvPr>
            <p:ph type="body"/>
          </p:nvPr>
        </p:nvSpPr>
        <p:spPr>
          <a:xfrm>
            <a:off x="685800" y="4343400"/>
            <a:ext cx="5485320" cy="4113720"/>
          </a:xfrm>
          <a:prstGeom prst="rect">
            <a:avLst/>
          </a:prstGeom>
          <a:noFill/>
          <a:ln w="0">
            <a:noFill/>
          </a:ln>
        </p:spPr>
        <p:txBody>
          <a:bodyPr lIns="0" rIns="0" tIns="0" bIns="0" anchor="t">
            <a:normAutofit/>
          </a:bodyPr>
          <a:p>
            <a:pPr marL="216000" indent="0">
              <a:buNone/>
            </a:pPr>
            <a:endParaRPr b="0" lang="el-GR" sz="1800" spc="-1" strike="noStrike">
              <a:solidFill>
                <a:srgbClr val="000000"/>
              </a:solidFill>
              <a:latin typeface="Arial"/>
            </a:endParaRPr>
          </a:p>
        </p:txBody>
      </p:sp>
      <p:sp>
        <p:nvSpPr>
          <p:cNvPr id="271" name="PlaceHolder 3"/>
          <p:cNvSpPr>
            <a:spLocks noGrp="1"/>
          </p:cNvSpPr>
          <p:nvPr>
            <p:ph type="sldNum" idx="13"/>
          </p:nvPr>
        </p:nvSpPr>
        <p:spPr>
          <a:xfrm>
            <a:off x="3884760" y="8685360"/>
            <a:ext cx="2970720" cy="4561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l-GR" sz="1200" spc="-1" strike="noStrike">
                <a:solidFill>
                  <a:schemeClr val="dk1"/>
                </a:solidFill>
                <a:latin typeface="+mn-lt"/>
                <a:ea typeface="+mn-ea"/>
              </a:defRPr>
            </a:lvl1pPr>
          </a:lstStyle>
          <a:p>
            <a:pPr indent="0" algn="r" defTabSz="914400">
              <a:lnSpc>
                <a:spcPct val="100000"/>
              </a:lnSpc>
              <a:buNone/>
              <a:tabLst>
                <a:tab algn="l" pos="0"/>
              </a:tabLst>
            </a:pPr>
            <a:fld id="{AB60671B-7688-4ED6-B3C7-4076E91C5306}" type="slidenum">
              <a:rPr b="0" lang="el-GR" sz="1200" spc="-1" strike="noStrike">
                <a:solidFill>
                  <a:schemeClr val="dk1"/>
                </a:solidFill>
                <a:latin typeface="+mn-lt"/>
                <a:ea typeface="+mn-ea"/>
              </a:rPr>
              <a:t>&lt;αριθμός&gt;</a:t>
            </a:fld>
            <a:endParaRPr b="0" lang="el-GR"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B965EED2-833D-4FD1-AE4E-9BC20BFA2C18}" type="slidenum">
              <a:t>&lt;#&gt;</a:t>
            </a:fld>
          </a:p>
        </p:txBody>
      </p:sp>
      <p:sp>
        <p:nvSpPr>
          <p:cNvPr id="4" name="PlaceHolder 3"/>
          <p:cNvSpPr>
            <a:spLocks noGrp="1"/>
          </p:cNvSpPr>
          <p:nvPr>
            <p:ph type="dt" idx="3"/>
          </p:nvPr>
        </p:nvSpPr>
        <p:spPr/>
        <p:txBody>
          <a:bodyPr/>
          <a:p>
            <a:r>
              <a:rPr lang="el-G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4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4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4C463B9-2132-4E25-B24E-F70BC50C913C}" type="slidenum">
              <a:t>&lt;#&gt;</a:t>
            </a:fld>
          </a:p>
        </p:txBody>
      </p:sp>
      <p:sp>
        <p:nvSpPr>
          <p:cNvPr id="7" name="PlaceHolder 6"/>
          <p:cNvSpPr>
            <a:spLocks noGrp="1"/>
          </p:cNvSpPr>
          <p:nvPr>
            <p:ph type="dt" idx="3"/>
          </p:nvPr>
        </p:nvSpPr>
        <p:spPr/>
        <p:txBody>
          <a:bodyPr/>
          <a:p>
            <a:r>
              <a:rPr lang="el-G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4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4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5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5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99AF4C64-47F3-4126-B230-1FF939F941C1}" type="slidenum">
              <a:t>&lt;#&gt;</a:t>
            </a:fld>
          </a:p>
        </p:txBody>
      </p:sp>
      <p:sp>
        <p:nvSpPr>
          <p:cNvPr id="9" name="PlaceHolder 8"/>
          <p:cNvSpPr>
            <a:spLocks noGrp="1"/>
          </p:cNvSpPr>
          <p:nvPr>
            <p:ph type="dt" idx="3"/>
          </p:nvPr>
        </p:nvSpPr>
        <p:spPr/>
        <p:txBody>
          <a:bodyPr/>
          <a:p>
            <a:r>
              <a:rPr lang="el-G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53"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54"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55"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56"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57"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58"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44251399-1878-4871-B558-3E0851CB4A92}" type="slidenum">
              <a:t>&lt;#&gt;</a:t>
            </a:fld>
          </a:p>
        </p:txBody>
      </p:sp>
      <p:sp>
        <p:nvSpPr>
          <p:cNvPr id="11" name="PlaceHolder 10"/>
          <p:cNvSpPr>
            <a:spLocks noGrp="1"/>
          </p:cNvSpPr>
          <p:nvPr>
            <p:ph type="dt" idx="3"/>
          </p:nvPr>
        </p:nvSpPr>
        <p:spPr/>
        <p:txBody>
          <a:bodyPr/>
          <a:p>
            <a:r>
              <a:rPr lang="el-G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AFDA585B-D46C-4F26-A895-4ADA2DC6CEC2}" type="slidenum">
              <a:t>&lt;#&gt;</a:t>
            </a:fld>
          </a:p>
        </p:txBody>
      </p:sp>
      <p:sp>
        <p:nvSpPr>
          <p:cNvPr id="4" name="PlaceHolder 3"/>
          <p:cNvSpPr>
            <a:spLocks noGrp="1"/>
          </p:cNvSpPr>
          <p:nvPr>
            <p:ph type="dt" idx="6"/>
          </p:nvPr>
        </p:nvSpPr>
        <p:spPr/>
        <p:txBody>
          <a:bodyPr/>
          <a:p>
            <a:r>
              <a:rPr lang="el-G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74"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F182202-5C99-4D7E-97D6-6184DAEC9711}" type="slidenum">
              <a:t>&lt;#&gt;</a:t>
            </a:fld>
          </a:p>
        </p:txBody>
      </p:sp>
      <p:sp>
        <p:nvSpPr>
          <p:cNvPr id="6" name="PlaceHolder 5"/>
          <p:cNvSpPr>
            <a:spLocks noGrp="1"/>
          </p:cNvSpPr>
          <p:nvPr>
            <p:ph type="dt" idx="6"/>
          </p:nvPr>
        </p:nvSpPr>
        <p:spPr/>
        <p:txBody>
          <a:bodyPr/>
          <a:p>
            <a:r>
              <a:rPr lang="el-G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7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E45D9F9-4CFE-4183-8B9D-C6951766E824}" type="slidenum">
              <a:t>&lt;#&gt;</a:t>
            </a:fld>
          </a:p>
        </p:txBody>
      </p:sp>
      <p:sp>
        <p:nvSpPr>
          <p:cNvPr id="6" name="PlaceHolder 5"/>
          <p:cNvSpPr>
            <a:spLocks noGrp="1"/>
          </p:cNvSpPr>
          <p:nvPr>
            <p:ph type="dt" idx="6"/>
          </p:nvPr>
        </p:nvSpPr>
        <p:spPr/>
        <p:txBody>
          <a:bodyPr/>
          <a:p>
            <a:r>
              <a:rPr lang="el-G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7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7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C3131E0-78E1-414E-A941-4C4E1F9E5829}" type="slidenum">
              <a:t>&lt;#&gt;</a:t>
            </a:fld>
          </a:p>
        </p:txBody>
      </p:sp>
      <p:sp>
        <p:nvSpPr>
          <p:cNvPr id="7" name="PlaceHolder 6"/>
          <p:cNvSpPr>
            <a:spLocks noGrp="1"/>
          </p:cNvSpPr>
          <p:nvPr>
            <p:ph type="dt" idx="6"/>
          </p:nvPr>
        </p:nvSpPr>
        <p:spPr/>
        <p:txBody>
          <a:bodyPr/>
          <a:p>
            <a:r>
              <a:rPr lang="el-G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4D95A18-363E-497D-8F43-83AB56C50183}" type="slidenum">
              <a:t>&lt;#&gt;</a:t>
            </a:fld>
          </a:p>
        </p:txBody>
      </p:sp>
      <p:sp>
        <p:nvSpPr>
          <p:cNvPr id="5" name="PlaceHolder 4"/>
          <p:cNvSpPr>
            <a:spLocks noGrp="1"/>
          </p:cNvSpPr>
          <p:nvPr>
            <p:ph type="dt" idx="6"/>
          </p:nvPr>
        </p:nvSpPr>
        <p:spPr/>
        <p:txBody>
          <a:bodyPr/>
          <a:p>
            <a:r>
              <a:rPr lang="el-G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674E88C-FC8D-4870-94F1-13673785869E}" type="slidenum">
              <a:t>&lt;#&gt;</a:t>
            </a:fld>
          </a:p>
        </p:txBody>
      </p:sp>
      <p:sp>
        <p:nvSpPr>
          <p:cNvPr id="5" name="PlaceHolder 4"/>
          <p:cNvSpPr>
            <a:spLocks noGrp="1"/>
          </p:cNvSpPr>
          <p:nvPr>
            <p:ph type="dt" idx="6"/>
          </p:nvPr>
        </p:nvSpPr>
        <p:spPr/>
        <p:txBody>
          <a:bodyPr/>
          <a:p>
            <a:r>
              <a:rPr lang="el-G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8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8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8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6AB60EA-8B5D-49CC-B318-3046E4A9B2F7}" type="slidenum">
              <a:t>&lt;#&gt;</a:t>
            </a:fld>
          </a:p>
        </p:txBody>
      </p:sp>
      <p:sp>
        <p:nvSpPr>
          <p:cNvPr id="8" name="PlaceHolder 7"/>
          <p:cNvSpPr>
            <a:spLocks noGrp="1"/>
          </p:cNvSpPr>
          <p:nvPr>
            <p:ph type="dt" idx="6"/>
          </p:nvPr>
        </p:nvSpPr>
        <p:spPr/>
        <p:txBody>
          <a:bodyPr/>
          <a:p>
            <a:r>
              <a:rPr lang="el-G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24"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75CD0BF-45D0-44B5-92E6-C872F2777C32}" type="slidenum">
              <a:t>&lt;#&gt;</a:t>
            </a:fld>
          </a:p>
        </p:txBody>
      </p:sp>
      <p:sp>
        <p:nvSpPr>
          <p:cNvPr id="6" name="PlaceHolder 5"/>
          <p:cNvSpPr>
            <a:spLocks noGrp="1"/>
          </p:cNvSpPr>
          <p:nvPr>
            <p:ph type="dt" idx="3"/>
          </p:nvPr>
        </p:nvSpPr>
        <p:spPr/>
        <p:txBody>
          <a:bodyPr/>
          <a:p>
            <a:r>
              <a:rPr lang="el-G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8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8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8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8E2D2BF-AE0E-4ADF-9F36-2F3CFC034AA9}" type="slidenum">
              <a:t>&lt;#&gt;</a:t>
            </a:fld>
          </a:p>
        </p:txBody>
      </p:sp>
      <p:sp>
        <p:nvSpPr>
          <p:cNvPr id="8" name="PlaceHolder 7"/>
          <p:cNvSpPr>
            <a:spLocks noGrp="1"/>
          </p:cNvSpPr>
          <p:nvPr>
            <p:ph type="dt" idx="6"/>
          </p:nvPr>
        </p:nvSpPr>
        <p:spPr/>
        <p:txBody>
          <a:bodyPr/>
          <a:p>
            <a:r>
              <a:rPr lang="el-G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9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9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9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548D65E-9A04-46F6-A343-0F2B09674F81}" type="slidenum">
              <a:t>&lt;#&gt;</a:t>
            </a:fld>
          </a:p>
        </p:txBody>
      </p:sp>
      <p:sp>
        <p:nvSpPr>
          <p:cNvPr id="8" name="PlaceHolder 7"/>
          <p:cNvSpPr>
            <a:spLocks noGrp="1"/>
          </p:cNvSpPr>
          <p:nvPr>
            <p:ph type="dt" idx="6"/>
          </p:nvPr>
        </p:nvSpPr>
        <p:spPr/>
        <p:txBody>
          <a:bodyPr/>
          <a:p>
            <a:r>
              <a:rPr lang="el-G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9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9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1478149-0DEA-42F9-9CBA-53A8F6E02721}" type="slidenum">
              <a:t>&lt;#&gt;</a:t>
            </a:fld>
          </a:p>
        </p:txBody>
      </p:sp>
      <p:sp>
        <p:nvSpPr>
          <p:cNvPr id="7" name="PlaceHolder 6"/>
          <p:cNvSpPr>
            <a:spLocks noGrp="1"/>
          </p:cNvSpPr>
          <p:nvPr>
            <p:ph type="dt" idx="6"/>
          </p:nvPr>
        </p:nvSpPr>
        <p:spPr/>
        <p:txBody>
          <a:bodyPr/>
          <a:p>
            <a:r>
              <a:rPr lang="el-G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9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9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0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0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DF902C45-1FE4-45D0-B496-CB4CDE9F9211}" type="slidenum">
              <a:t>&lt;#&gt;</a:t>
            </a:fld>
          </a:p>
        </p:txBody>
      </p:sp>
      <p:sp>
        <p:nvSpPr>
          <p:cNvPr id="9" name="PlaceHolder 8"/>
          <p:cNvSpPr>
            <a:spLocks noGrp="1"/>
          </p:cNvSpPr>
          <p:nvPr>
            <p:ph type="dt" idx="6"/>
          </p:nvPr>
        </p:nvSpPr>
        <p:spPr/>
        <p:txBody>
          <a:bodyPr/>
          <a:p>
            <a:r>
              <a:rPr lang="el-G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103"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04"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05"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06"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07"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08"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28789480-D40B-42FF-B4FD-4652FE4E1FD2}" type="slidenum">
              <a:t>&lt;#&gt;</a:t>
            </a:fld>
          </a:p>
        </p:txBody>
      </p:sp>
      <p:sp>
        <p:nvSpPr>
          <p:cNvPr id="11" name="PlaceHolder 10"/>
          <p:cNvSpPr>
            <a:spLocks noGrp="1"/>
          </p:cNvSpPr>
          <p:nvPr>
            <p:ph type="dt" idx="6"/>
          </p:nvPr>
        </p:nvSpPr>
        <p:spPr/>
        <p:txBody>
          <a:bodyPr/>
          <a:p>
            <a:r>
              <a:rPr lang="el-G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3077BFE0-28CE-4757-9D99-607C43311202}" type="slidenum">
              <a:t>&lt;#&gt;</a:t>
            </a:fld>
          </a:p>
        </p:txBody>
      </p:sp>
      <p:sp>
        <p:nvSpPr>
          <p:cNvPr id="4" name="PlaceHolder 3"/>
          <p:cNvSpPr>
            <a:spLocks noGrp="1"/>
          </p:cNvSpPr>
          <p:nvPr>
            <p:ph type="dt" idx="9"/>
          </p:nvPr>
        </p:nvSpPr>
        <p:spPr/>
        <p:txBody>
          <a:bodyPr/>
          <a:p>
            <a:r>
              <a:rPr lang="el-G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12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CBDD4109-DA3B-437D-9A6F-9EFE981EF48B}" type="slidenum">
              <a:t>&lt;#&gt;</a:t>
            </a:fld>
          </a:p>
        </p:txBody>
      </p:sp>
      <p:sp>
        <p:nvSpPr>
          <p:cNvPr id="6" name="PlaceHolder 5"/>
          <p:cNvSpPr>
            <a:spLocks noGrp="1"/>
          </p:cNvSpPr>
          <p:nvPr>
            <p:ph type="dt" idx="9"/>
          </p:nvPr>
        </p:nvSpPr>
        <p:spPr/>
        <p:txBody>
          <a:bodyPr/>
          <a:p>
            <a:r>
              <a:rPr lang="el-G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12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2AB393B1-7BAF-43AA-AF7B-6999769C1B30}" type="slidenum">
              <a:t>&lt;#&gt;</a:t>
            </a:fld>
          </a:p>
        </p:txBody>
      </p:sp>
      <p:sp>
        <p:nvSpPr>
          <p:cNvPr id="6" name="PlaceHolder 5"/>
          <p:cNvSpPr>
            <a:spLocks noGrp="1"/>
          </p:cNvSpPr>
          <p:nvPr>
            <p:ph type="dt" idx="9"/>
          </p:nvPr>
        </p:nvSpPr>
        <p:spPr/>
        <p:txBody>
          <a:bodyPr/>
          <a:p>
            <a:r>
              <a:rPr lang="el-G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13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3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490D8647-567B-44BE-ADD0-83415E3712E6}" type="slidenum">
              <a:t>&lt;#&gt;</a:t>
            </a:fld>
          </a:p>
        </p:txBody>
      </p:sp>
      <p:sp>
        <p:nvSpPr>
          <p:cNvPr id="7" name="PlaceHolder 6"/>
          <p:cNvSpPr>
            <a:spLocks noGrp="1"/>
          </p:cNvSpPr>
          <p:nvPr>
            <p:ph type="dt" idx="9"/>
          </p:nvPr>
        </p:nvSpPr>
        <p:spPr/>
        <p:txBody>
          <a:bodyPr/>
          <a:p>
            <a:r>
              <a:rPr lang="el-G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85DE0AE-0AB4-4410-A254-7B48886F4F1E}" type="slidenum">
              <a:t>&lt;#&gt;</a:t>
            </a:fld>
          </a:p>
        </p:txBody>
      </p:sp>
      <p:sp>
        <p:nvSpPr>
          <p:cNvPr id="5" name="PlaceHolder 4"/>
          <p:cNvSpPr>
            <a:spLocks noGrp="1"/>
          </p:cNvSpPr>
          <p:nvPr>
            <p:ph type="dt" idx="9"/>
          </p:nvPr>
        </p:nvSpPr>
        <p:spPr/>
        <p:txBody>
          <a:bodyPr/>
          <a:p>
            <a:r>
              <a:rPr lang="el-G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2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863ED5D-8393-477B-BE6A-988652A4C781}" type="slidenum">
              <a:t>&lt;#&gt;</a:t>
            </a:fld>
          </a:p>
        </p:txBody>
      </p:sp>
      <p:sp>
        <p:nvSpPr>
          <p:cNvPr id="6" name="PlaceHolder 5"/>
          <p:cNvSpPr>
            <a:spLocks noGrp="1"/>
          </p:cNvSpPr>
          <p:nvPr>
            <p:ph type="dt" idx="3"/>
          </p:nvPr>
        </p:nvSpPr>
        <p:spPr/>
        <p:txBody>
          <a:bodyPr/>
          <a:p>
            <a:r>
              <a:rPr lang="el-G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03418FDD-6DFB-4B42-9B13-D0FA70D952E5}" type="slidenum">
              <a:t>&lt;#&gt;</a:t>
            </a:fld>
          </a:p>
        </p:txBody>
      </p:sp>
      <p:sp>
        <p:nvSpPr>
          <p:cNvPr id="5" name="PlaceHolder 4"/>
          <p:cNvSpPr>
            <a:spLocks noGrp="1"/>
          </p:cNvSpPr>
          <p:nvPr>
            <p:ph type="dt" idx="9"/>
          </p:nvPr>
        </p:nvSpPr>
        <p:spPr/>
        <p:txBody>
          <a:bodyPr/>
          <a:p>
            <a:r>
              <a:rPr lang="el-G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13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3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3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023F344-E663-451B-BFA1-AB2412A775A5}" type="slidenum">
              <a:t>&lt;#&gt;</a:t>
            </a:fld>
          </a:p>
        </p:txBody>
      </p:sp>
      <p:sp>
        <p:nvSpPr>
          <p:cNvPr id="8" name="PlaceHolder 7"/>
          <p:cNvSpPr>
            <a:spLocks noGrp="1"/>
          </p:cNvSpPr>
          <p:nvPr>
            <p:ph type="dt" idx="9"/>
          </p:nvPr>
        </p:nvSpPr>
        <p:spPr/>
        <p:txBody>
          <a:bodyPr/>
          <a:p>
            <a:r>
              <a:rPr lang="el-G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13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4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4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E1C6455-D839-473F-9685-F61B4523794F}" type="slidenum">
              <a:t>&lt;#&gt;</a:t>
            </a:fld>
          </a:p>
        </p:txBody>
      </p:sp>
      <p:sp>
        <p:nvSpPr>
          <p:cNvPr id="8" name="PlaceHolder 7"/>
          <p:cNvSpPr>
            <a:spLocks noGrp="1"/>
          </p:cNvSpPr>
          <p:nvPr>
            <p:ph type="dt" idx="9"/>
          </p:nvPr>
        </p:nvSpPr>
        <p:spPr/>
        <p:txBody>
          <a:bodyPr/>
          <a:p>
            <a:r>
              <a:rPr lang="el-G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14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4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4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F90068A-B3D4-4854-8641-16AE4A63CBD1}" type="slidenum">
              <a:t>&lt;#&gt;</a:t>
            </a:fld>
          </a:p>
        </p:txBody>
      </p:sp>
      <p:sp>
        <p:nvSpPr>
          <p:cNvPr id="8" name="PlaceHolder 7"/>
          <p:cNvSpPr>
            <a:spLocks noGrp="1"/>
          </p:cNvSpPr>
          <p:nvPr>
            <p:ph type="dt" idx="9"/>
          </p:nvPr>
        </p:nvSpPr>
        <p:spPr/>
        <p:txBody>
          <a:bodyPr/>
          <a:p>
            <a:r>
              <a:rPr lang="el-G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14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4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C8E194F3-0883-4B1D-9479-4B257E30619A}" type="slidenum">
              <a:t>&lt;#&gt;</a:t>
            </a:fld>
          </a:p>
        </p:txBody>
      </p:sp>
      <p:sp>
        <p:nvSpPr>
          <p:cNvPr id="7" name="PlaceHolder 6"/>
          <p:cNvSpPr>
            <a:spLocks noGrp="1"/>
          </p:cNvSpPr>
          <p:nvPr>
            <p:ph type="dt" idx="9"/>
          </p:nvPr>
        </p:nvSpPr>
        <p:spPr/>
        <p:txBody>
          <a:bodyPr/>
          <a:p>
            <a:r>
              <a:rPr lang="el-G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15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5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5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5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9CCB4B3B-4D2E-4E6A-A053-8289106408EE}" type="slidenum">
              <a:t>&lt;#&gt;</a:t>
            </a:fld>
          </a:p>
        </p:txBody>
      </p:sp>
      <p:sp>
        <p:nvSpPr>
          <p:cNvPr id="9" name="PlaceHolder 8"/>
          <p:cNvSpPr>
            <a:spLocks noGrp="1"/>
          </p:cNvSpPr>
          <p:nvPr>
            <p:ph type="dt" idx="9"/>
          </p:nvPr>
        </p:nvSpPr>
        <p:spPr/>
        <p:txBody>
          <a:bodyPr/>
          <a:p>
            <a:r>
              <a:rPr lang="el-G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15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5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5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5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5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16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889643C1-6081-4F29-AEBE-972EC0A94560}" type="slidenum">
              <a:t>&lt;#&gt;</a:t>
            </a:fld>
          </a:p>
        </p:txBody>
      </p:sp>
      <p:sp>
        <p:nvSpPr>
          <p:cNvPr id="11" name="PlaceHolder 10"/>
          <p:cNvSpPr>
            <a:spLocks noGrp="1"/>
          </p:cNvSpPr>
          <p:nvPr>
            <p:ph type="dt" idx="9"/>
          </p:nvPr>
        </p:nvSpPr>
        <p:spPr/>
        <p:txBody>
          <a:bodyPr/>
          <a:p>
            <a:r>
              <a:rPr lang="el-G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2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2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C03D1E6-1D56-48AF-AA39-434099CABA2A}" type="slidenum">
              <a:t>&lt;#&gt;</a:t>
            </a:fld>
          </a:p>
        </p:txBody>
      </p:sp>
      <p:sp>
        <p:nvSpPr>
          <p:cNvPr id="7" name="PlaceHolder 6"/>
          <p:cNvSpPr>
            <a:spLocks noGrp="1"/>
          </p:cNvSpPr>
          <p:nvPr>
            <p:ph type="dt" idx="3"/>
          </p:nvPr>
        </p:nvSpPr>
        <p:spPr/>
        <p:txBody>
          <a:bodyPr/>
          <a:p>
            <a:r>
              <a:rPr lang="el-G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385285F-EB11-4F92-822A-ADEEDA7AEDA3}" type="slidenum">
              <a:t>&lt;#&gt;</a:t>
            </a:fld>
          </a:p>
        </p:txBody>
      </p:sp>
      <p:sp>
        <p:nvSpPr>
          <p:cNvPr id="5" name="PlaceHolder 4"/>
          <p:cNvSpPr>
            <a:spLocks noGrp="1"/>
          </p:cNvSpPr>
          <p:nvPr>
            <p:ph type="dt" idx="3"/>
          </p:nvPr>
        </p:nvSpPr>
        <p:spPr/>
        <p:txBody>
          <a:bodyPr/>
          <a:p>
            <a:r>
              <a:rPr lang="el-G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B949B504-213B-432C-A610-951F134EF069}" type="slidenum">
              <a:t>&lt;#&gt;</a:t>
            </a:fld>
          </a:p>
        </p:txBody>
      </p:sp>
      <p:sp>
        <p:nvSpPr>
          <p:cNvPr id="5" name="PlaceHolder 4"/>
          <p:cNvSpPr>
            <a:spLocks noGrp="1"/>
          </p:cNvSpPr>
          <p:nvPr>
            <p:ph type="dt" idx="3"/>
          </p:nvPr>
        </p:nvSpPr>
        <p:spPr/>
        <p:txBody>
          <a:bodyPr/>
          <a:p>
            <a:r>
              <a:rPr lang="el-G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3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3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3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C38B9BB-EE3A-40DD-B11F-9A1C0CF46815}" type="slidenum">
              <a:t>&lt;#&gt;</a:t>
            </a:fld>
          </a:p>
        </p:txBody>
      </p:sp>
      <p:sp>
        <p:nvSpPr>
          <p:cNvPr id="8" name="PlaceHolder 7"/>
          <p:cNvSpPr>
            <a:spLocks noGrp="1"/>
          </p:cNvSpPr>
          <p:nvPr>
            <p:ph type="dt" idx="3"/>
          </p:nvPr>
        </p:nvSpPr>
        <p:spPr/>
        <p:txBody>
          <a:bodyPr/>
          <a:p>
            <a:r>
              <a:rPr lang="el-G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3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3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3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E49E9EB-ECDB-48A0-AF60-B6C5730A083A}" type="slidenum">
              <a:t>&lt;#&gt;</a:t>
            </a:fld>
          </a:p>
        </p:txBody>
      </p:sp>
      <p:sp>
        <p:nvSpPr>
          <p:cNvPr id="8" name="PlaceHolder 7"/>
          <p:cNvSpPr>
            <a:spLocks noGrp="1"/>
          </p:cNvSpPr>
          <p:nvPr>
            <p:ph type="dt" idx="3"/>
          </p:nvPr>
        </p:nvSpPr>
        <p:spPr/>
        <p:txBody>
          <a:bodyPr/>
          <a:p>
            <a:r>
              <a:rPr lang="el-G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el-GR" sz="1800" spc="-1" strike="noStrike">
              <a:solidFill>
                <a:schemeClr val="dk1"/>
              </a:solidFill>
              <a:latin typeface="Georgia"/>
            </a:endParaRPr>
          </a:p>
        </p:txBody>
      </p:sp>
      <p:sp>
        <p:nvSpPr>
          <p:cNvPr id="4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4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4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chemeClr val="dk1"/>
              </a:solidFill>
              <a:latin typeface="Georgia"/>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0FFB883-8362-43DE-AA10-123EA83C24CA}" type="slidenum">
              <a:t>&lt;#&gt;</a:t>
            </a:fld>
          </a:p>
        </p:txBody>
      </p:sp>
      <p:sp>
        <p:nvSpPr>
          <p:cNvPr id="8" name="PlaceHolder 7"/>
          <p:cNvSpPr>
            <a:spLocks noGrp="1"/>
          </p:cNvSpPr>
          <p:nvPr>
            <p:ph type="dt" idx="3"/>
          </p:nvPr>
        </p:nvSpPr>
        <p:spPr/>
        <p:txBody>
          <a:bodyPr/>
          <a:p>
            <a:r>
              <a:rPr lang="el-G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8f3fc"/>
        </a:solidFill>
      </p:bgPr>
    </p:bg>
    <p:spTree>
      <p:nvGrpSpPr>
        <p:cNvPr id="1" name=""/>
        <p:cNvGrpSpPr/>
        <p:nvPr/>
      </p:nvGrpSpPr>
      <p:grpSpPr>
        <a:xfrm>
          <a:off x="0" y="0"/>
          <a:ext cx="0" cy="0"/>
          <a:chOff x="0" y="0"/>
          <a:chExt cx="0" cy="0"/>
        </a:xfrm>
      </p:grpSpPr>
      <p:sp>
        <p:nvSpPr>
          <p:cNvPr id="0" name="16 - Ορθογώνιο"/>
          <p:cNvSpPr/>
          <p:nvPr/>
        </p:nvSpPr>
        <p:spPr>
          <a:xfrm>
            <a:off x="0" y="6705720"/>
            <a:ext cx="9142920" cy="15120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1" name="15 - Ορθογώνιο"/>
          <p:cNvSpPr/>
          <p:nvPr/>
        </p:nvSpPr>
        <p:spPr>
          <a:xfrm>
            <a:off x="0" y="0"/>
            <a:ext cx="9142920" cy="139212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2" name="17 - Ορθογώνιο"/>
          <p:cNvSpPr/>
          <p:nvPr/>
        </p:nvSpPr>
        <p:spPr>
          <a:xfrm>
            <a:off x="0" y="0"/>
            <a:ext cx="151200" cy="685692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3" name="18 - Ορθογώνιο"/>
          <p:cNvSpPr/>
          <p:nvPr/>
        </p:nvSpPr>
        <p:spPr>
          <a:xfrm>
            <a:off x="8991720" y="0"/>
            <a:ext cx="151200" cy="685692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4" name="8 - Ορθογώνιο"/>
          <p:cNvSpPr/>
          <p:nvPr/>
        </p:nvSpPr>
        <p:spPr>
          <a:xfrm>
            <a:off x="149400" y="6388560"/>
            <a:ext cx="8831880" cy="308520"/>
          </a:xfrm>
          <a:prstGeom prst="rect">
            <a:avLst/>
          </a:prstGeom>
          <a:solidFill>
            <a:schemeClr val="accent3"/>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5" name="7 - Ορθογώνιο"/>
          <p:cNvSpPr/>
          <p:nvPr/>
        </p:nvSpPr>
        <p:spPr>
          <a:xfrm>
            <a:off x="152280" y="155520"/>
            <a:ext cx="8831880" cy="6545880"/>
          </a:xfrm>
          <a:prstGeom prst="rect">
            <a:avLst/>
          </a:prstGeom>
          <a:noFill/>
          <a:ln w="9525">
            <a:solidFill>
              <a:srgbClr val="7b9899"/>
            </a:solidFill>
            <a:miter/>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6" name="9 - Ευθεία γραμμή σύνδεσης"/>
          <p:cNvSpPr/>
          <p:nvPr/>
        </p:nvSpPr>
        <p:spPr>
          <a:xfrm>
            <a:off x="152280" y="1276560"/>
            <a:ext cx="8832960" cy="360"/>
          </a:xfrm>
          <a:prstGeom prst="line">
            <a:avLst/>
          </a:prstGeom>
          <a:ln w="9525">
            <a:solidFill>
              <a:srgbClr val="7b9899"/>
            </a:solidFill>
            <a:prstDash val="sysDash"/>
            <a:round/>
          </a:ln>
        </p:spPr>
        <p:style>
          <a:lnRef idx="0"/>
          <a:fillRef idx="0"/>
          <a:effectRef idx="0"/>
          <a:fontRef idx="minor"/>
        </p:style>
        <p:txBody>
          <a:bodyPr lIns="90000" rIns="90000" tIns="0" bIns="0" anchor="ctr">
            <a:noAutofit/>
          </a:bodyPr>
          <a:p>
            <a:endParaRPr b="0" lang="en-US" sz="1800" spc="-1" strike="noStrike">
              <a:solidFill>
                <a:schemeClr val="dk1"/>
              </a:solidFill>
              <a:latin typeface="Georgia"/>
            </a:endParaRPr>
          </a:p>
        </p:txBody>
      </p:sp>
      <p:sp>
        <p:nvSpPr>
          <p:cNvPr id="7" name="11 - Έλλειψη"/>
          <p:cNvSpPr/>
          <p:nvPr/>
        </p:nvSpPr>
        <p:spPr>
          <a:xfrm>
            <a:off x="4267080" y="956160"/>
            <a:ext cx="608400" cy="608400"/>
          </a:xfrm>
          <a:prstGeom prst="ellipse">
            <a:avLst/>
          </a:prstGeom>
          <a:solidFill>
            <a:srgbClr val="ffffff"/>
          </a:solidFill>
          <a:ln w="15875">
            <a:noFill/>
          </a:ln>
          <a:effectLst>
            <a:outerShdw blurRad="50760" dir="5400000" dist="25560" rotWithShape="0">
              <a:srgbClr val="000000">
                <a:alpha val="35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Georgia"/>
            </a:endParaRPr>
          </a:p>
        </p:txBody>
      </p:sp>
      <p:sp>
        <p:nvSpPr>
          <p:cNvPr id="8" name="14 - Έλλειψη"/>
          <p:cNvSpPr/>
          <p:nvPr/>
        </p:nvSpPr>
        <p:spPr>
          <a:xfrm>
            <a:off x="4361760" y="1050480"/>
            <a:ext cx="419400" cy="419400"/>
          </a:xfrm>
          <a:prstGeom prst="ellipse">
            <a:avLst/>
          </a:prstGeom>
          <a:solidFill>
            <a:srgbClr val="ffffff"/>
          </a:solidFill>
          <a:ln cap="rnd" w="50800">
            <a:solidFill>
              <a:srgbClr val="7b9899"/>
            </a:solidFill>
            <a:round/>
          </a:ln>
          <a:effectLst>
            <a:outerShdw blurRad="50760" dir="5400000" dist="25560" rotWithShape="0">
              <a:srgbClr val="000000">
                <a:alpha val="35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Georgia"/>
            </a:endParaRPr>
          </a:p>
        </p:txBody>
      </p:sp>
      <p:sp>
        <p:nvSpPr>
          <p:cNvPr id="9" name="14 - Ορθογώνιο"/>
          <p:cNvSpPr/>
          <p:nvPr/>
        </p:nvSpPr>
        <p:spPr>
          <a:xfrm>
            <a:off x="0" y="6705720"/>
            <a:ext cx="9142920" cy="15120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10" name="18 - Ορθογώνιο"/>
          <p:cNvSpPr/>
          <p:nvPr/>
        </p:nvSpPr>
        <p:spPr>
          <a:xfrm>
            <a:off x="8991720" y="2880"/>
            <a:ext cx="151200" cy="685692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11" name="17 - Ορθογώνιο"/>
          <p:cNvSpPr/>
          <p:nvPr/>
        </p:nvSpPr>
        <p:spPr>
          <a:xfrm>
            <a:off x="0" y="0"/>
            <a:ext cx="151200" cy="685692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12" name="15 - Ορθογώνιο"/>
          <p:cNvSpPr/>
          <p:nvPr/>
        </p:nvSpPr>
        <p:spPr>
          <a:xfrm>
            <a:off x="0" y="0"/>
            <a:ext cx="9142920" cy="251352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13" name="11 - Ορθογώνιο"/>
          <p:cNvSpPr/>
          <p:nvPr/>
        </p:nvSpPr>
        <p:spPr>
          <a:xfrm>
            <a:off x="146160" y="6391800"/>
            <a:ext cx="8831880" cy="308520"/>
          </a:xfrm>
          <a:prstGeom prst="rect">
            <a:avLst/>
          </a:prstGeom>
          <a:solidFill>
            <a:schemeClr val="accent3"/>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14" name="6 - Ευθεία γραμμή σύνδεσης"/>
          <p:cNvSpPr/>
          <p:nvPr/>
        </p:nvSpPr>
        <p:spPr>
          <a:xfrm>
            <a:off x="155160" y="2419920"/>
            <a:ext cx="8833320" cy="360"/>
          </a:xfrm>
          <a:prstGeom prst="line">
            <a:avLst/>
          </a:prstGeom>
          <a:ln w="11430">
            <a:solidFill>
              <a:srgbClr val="7b9899"/>
            </a:solidFill>
            <a:prstDash val="sysDash"/>
            <a:round/>
          </a:ln>
        </p:spPr>
        <p:style>
          <a:lnRef idx="0"/>
          <a:fillRef idx="0"/>
          <a:effectRef idx="0"/>
          <a:fontRef idx="minor"/>
        </p:style>
        <p:txBody>
          <a:bodyPr lIns="90000" rIns="90000" tIns="0" bIns="0" anchor="ctr">
            <a:noAutofit/>
          </a:bodyPr>
          <a:p>
            <a:endParaRPr b="0" lang="en-US" sz="1800" spc="-1" strike="noStrike">
              <a:solidFill>
                <a:schemeClr val="dk1"/>
              </a:solidFill>
              <a:latin typeface="Georgia"/>
            </a:endParaRPr>
          </a:p>
        </p:txBody>
      </p:sp>
      <p:sp>
        <p:nvSpPr>
          <p:cNvPr id="15" name="9 - Ορθογώνιο"/>
          <p:cNvSpPr/>
          <p:nvPr/>
        </p:nvSpPr>
        <p:spPr>
          <a:xfrm>
            <a:off x="152280" y="152280"/>
            <a:ext cx="8831880" cy="6545880"/>
          </a:xfrm>
          <a:prstGeom prst="rect">
            <a:avLst/>
          </a:prstGeom>
          <a:noFill/>
          <a:ln w="9525">
            <a:solidFill>
              <a:srgbClr val="7b9899"/>
            </a:solidFill>
            <a:miter/>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16" name="12 - Έλλειψη"/>
          <p:cNvSpPr/>
          <p:nvPr/>
        </p:nvSpPr>
        <p:spPr>
          <a:xfrm>
            <a:off x="4267080" y="2115360"/>
            <a:ext cx="608400" cy="608400"/>
          </a:xfrm>
          <a:prstGeom prst="ellipse">
            <a:avLst/>
          </a:prstGeom>
          <a:solidFill>
            <a:srgbClr val="ffffff"/>
          </a:solidFill>
          <a:ln w="15875">
            <a:noFill/>
          </a:ln>
          <a:effectLst>
            <a:outerShdw blurRad="50760" dir="5400000" dist="25560" rotWithShape="0">
              <a:srgbClr val="000000">
                <a:alpha val="35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Georgia"/>
            </a:endParaRPr>
          </a:p>
        </p:txBody>
      </p:sp>
      <p:sp>
        <p:nvSpPr>
          <p:cNvPr id="17" name="13 - Έλλειψη"/>
          <p:cNvSpPr/>
          <p:nvPr/>
        </p:nvSpPr>
        <p:spPr>
          <a:xfrm>
            <a:off x="4361760" y="2209680"/>
            <a:ext cx="419400" cy="419400"/>
          </a:xfrm>
          <a:prstGeom prst="ellipse">
            <a:avLst/>
          </a:prstGeom>
          <a:solidFill>
            <a:srgbClr val="ffffff"/>
          </a:solidFill>
          <a:ln cap="rnd" w="50800">
            <a:solidFill>
              <a:srgbClr val="7b9899"/>
            </a:solidFill>
            <a:round/>
          </a:ln>
          <a:effectLst>
            <a:outerShdw blurRad="50760" dir="5400000" dist="25560" rotWithShape="0">
              <a:srgbClr val="000000">
                <a:alpha val="35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Georgia"/>
            </a:endParaRPr>
          </a:p>
        </p:txBody>
      </p:sp>
      <p:sp>
        <p:nvSpPr>
          <p:cNvPr id="18"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l-GR" sz="4400" spc="-1" strike="noStrike">
                <a:solidFill>
                  <a:schemeClr val="dk1"/>
                </a:solidFill>
                <a:latin typeface="Georgia"/>
              </a:rPr>
              <a:t>Πατήστε για επεξεργασία της μορφής κειμένου του τίτλου</a:t>
            </a:r>
            <a:endParaRPr b="0" lang="el-GR" sz="4400" spc="-1" strike="noStrike">
              <a:solidFill>
                <a:schemeClr val="dk1"/>
              </a:solidFill>
              <a:latin typeface="Georgia"/>
            </a:endParaRPr>
          </a:p>
        </p:txBody>
      </p:sp>
      <p:sp>
        <p:nvSpPr>
          <p:cNvPr id="19"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l-GR" sz="2800" spc="-1" strike="noStrike">
                <a:solidFill>
                  <a:schemeClr val="dk1"/>
                </a:solidFill>
                <a:latin typeface="Georgia"/>
              </a:rPr>
              <a:t>Πατήστε για επεξεργασία της μορφής κειμένου διάρθρωσης</a:t>
            </a:r>
            <a:endParaRPr b="0" lang="el-GR" sz="2800" spc="-1" strike="noStrike">
              <a:solidFill>
                <a:schemeClr val="dk1"/>
              </a:solidFill>
              <a:latin typeface="Georgia"/>
            </a:endParaRPr>
          </a:p>
          <a:p>
            <a:pPr lvl="1" marL="864000" indent="-324000">
              <a:lnSpc>
                <a:spcPct val="90000"/>
              </a:lnSpc>
              <a:spcBef>
                <a:spcPts val="1134"/>
              </a:spcBef>
              <a:buClr>
                <a:srgbClr val="000000"/>
              </a:buClr>
              <a:buSzPct val="75000"/>
              <a:buFont typeface="Symbol" charset="2"/>
              <a:buChar char=""/>
            </a:pPr>
            <a:r>
              <a:rPr b="0" lang="el-GR" sz="2800" spc="-1" strike="noStrike">
                <a:solidFill>
                  <a:schemeClr val="dk1"/>
                </a:solidFill>
                <a:latin typeface="Georgia"/>
              </a:rPr>
              <a:t>Δεύτερο επίπεδο διάρθρωσης</a:t>
            </a:r>
            <a:endParaRPr b="0" lang="el-GR" sz="2800" spc="-1" strike="noStrike">
              <a:solidFill>
                <a:schemeClr val="dk1"/>
              </a:solidFill>
              <a:latin typeface="Georgia"/>
            </a:endParaRPr>
          </a:p>
          <a:p>
            <a:pPr lvl="2" marL="1296000" indent="-288000">
              <a:lnSpc>
                <a:spcPct val="90000"/>
              </a:lnSpc>
              <a:spcBef>
                <a:spcPts val="850"/>
              </a:spcBef>
              <a:buClr>
                <a:srgbClr val="000000"/>
              </a:buClr>
              <a:buSzPct val="45000"/>
              <a:buFont typeface="Wingdings" charset="2"/>
              <a:buChar char=""/>
            </a:pPr>
            <a:r>
              <a:rPr b="0" lang="el-GR" sz="2800" spc="-1" strike="noStrike">
                <a:solidFill>
                  <a:schemeClr val="dk1"/>
                </a:solidFill>
                <a:latin typeface="Georgia"/>
              </a:rPr>
              <a:t>Τρίτο επίπεδο διάρθρωσης</a:t>
            </a:r>
            <a:endParaRPr b="0" lang="el-GR" sz="2800" spc="-1" strike="noStrike">
              <a:solidFill>
                <a:schemeClr val="dk1"/>
              </a:solidFill>
              <a:latin typeface="Georgia"/>
            </a:endParaRPr>
          </a:p>
          <a:p>
            <a:pPr lvl="3" marL="1728000" indent="-216000">
              <a:lnSpc>
                <a:spcPct val="90000"/>
              </a:lnSpc>
              <a:spcBef>
                <a:spcPts val="567"/>
              </a:spcBef>
              <a:buClr>
                <a:srgbClr val="000000"/>
              </a:buClr>
              <a:buSzPct val="75000"/>
              <a:buFont typeface="Symbol" charset="2"/>
              <a:buChar char=""/>
            </a:pPr>
            <a:r>
              <a:rPr b="0" lang="el-GR" sz="2800" spc="-1" strike="noStrike">
                <a:solidFill>
                  <a:schemeClr val="dk1"/>
                </a:solidFill>
                <a:latin typeface="Georgia"/>
              </a:rPr>
              <a:t>Τέταρτο επίπεδο διάρθρωσης</a:t>
            </a:r>
            <a:endParaRPr b="0" lang="el-GR" sz="2800" spc="-1" strike="noStrike">
              <a:solidFill>
                <a:schemeClr val="dk1"/>
              </a:solidFill>
              <a:latin typeface="Georgia"/>
            </a:endParaRPr>
          </a:p>
          <a:p>
            <a:pPr lvl="4" marL="2160000" indent="-216000">
              <a:lnSpc>
                <a:spcPct val="90000"/>
              </a:lnSpc>
              <a:spcBef>
                <a:spcPts val="283"/>
              </a:spcBef>
              <a:buClr>
                <a:srgbClr val="000000"/>
              </a:buClr>
              <a:buSzPct val="45000"/>
              <a:buFont typeface="Wingdings" charset="2"/>
              <a:buChar char=""/>
            </a:pPr>
            <a:r>
              <a:rPr b="0" lang="el-GR" sz="2800" spc="-1" strike="noStrike">
                <a:solidFill>
                  <a:schemeClr val="dk1"/>
                </a:solidFill>
                <a:latin typeface="Georgia"/>
              </a:rPr>
              <a:t>Πέμπτο επίπεδο διάρθρωσης</a:t>
            </a:r>
            <a:endParaRPr b="0" lang="el-GR" sz="2800" spc="-1" strike="noStrike">
              <a:solidFill>
                <a:schemeClr val="dk1"/>
              </a:solidFill>
              <a:latin typeface="Georgia"/>
            </a:endParaRPr>
          </a:p>
          <a:p>
            <a:pPr lvl="5" marL="2592000" indent="-216000">
              <a:lnSpc>
                <a:spcPct val="90000"/>
              </a:lnSpc>
              <a:spcBef>
                <a:spcPts val="283"/>
              </a:spcBef>
              <a:buClr>
                <a:srgbClr val="000000"/>
              </a:buClr>
              <a:buSzPct val="45000"/>
              <a:buFont typeface="Wingdings" charset="2"/>
              <a:buChar char=""/>
            </a:pPr>
            <a:r>
              <a:rPr b="0" lang="el-GR" sz="2800" spc="-1" strike="noStrike">
                <a:solidFill>
                  <a:schemeClr val="dk1"/>
                </a:solidFill>
                <a:latin typeface="Georgia"/>
              </a:rPr>
              <a:t>Έκτο επίπεδο διάρθρωσης</a:t>
            </a:r>
            <a:endParaRPr b="0" lang="el-GR" sz="2800" spc="-1" strike="noStrike">
              <a:solidFill>
                <a:schemeClr val="dk1"/>
              </a:solidFill>
              <a:latin typeface="Georgia"/>
            </a:endParaRPr>
          </a:p>
          <a:p>
            <a:pPr lvl="6" marL="3024000" indent="-216000">
              <a:lnSpc>
                <a:spcPct val="90000"/>
              </a:lnSpc>
              <a:spcBef>
                <a:spcPts val="283"/>
              </a:spcBef>
              <a:buClr>
                <a:srgbClr val="000000"/>
              </a:buClr>
              <a:buSzPct val="45000"/>
              <a:buFont typeface="Wingdings" charset="2"/>
              <a:buChar char=""/>
            </a:pPr>
            <a:r>
              <a:rPr b="0" lang="el-GR" sz="2800" spc="-1" strike="noStrike">
                <a:solidFill>
                  <a:schemeClr val="dk1"/>
                </a:solidFill>
                <a:latin typeface="Georgia"/>
              </a:rPr>
              <a:t>Έβδομο επίπεδο διάρθρωσης</a:t>
            </a:r>
            <a:endParaRPr b="0" lang="el-GR" sz="2800" spc="-1" strike="noStrike">
              <a:solidFill>
                <a:schemeClr val="dk1"/>
              </a:solidFill>
              <a:latin typeface="Georgia"/>
            </a:endParaRPr>
          </a:p>
        </p:txBody>
      </p:sp>
      <p:sp>
        <p:nvSpPr>
          <p:cNvPr id="20" name="PlaceHolder 3"/>
          <p:cNvSpPr>
            <a:spLocks noGrp="1"/>
          </p:cNvSpPr>
          <p:nvPr>
            <p:ph type="ftr" idx="1"/>
          </p:nvPr>
        </p:nvSpPr>
        <p:spPr>
          <a:xfrm>
            <a:off x="304920" y="6410880"/>
            <a:ext cx="3580200" cy="364680"/>
          </a:xfrm>
          <a:prstGeom prst="rect">
            <a:avLst/>
          </a:prstGeom>
          <a:noFill/>
          <a:ln w="0">
            <a:noFill/>
          </a:ln>
        </p:spPr>
        <p:txBody>
          <a:bodyPr lIns="90000" rIns="90000" tIns="45000" bIns="45000" anchor="t">
            <a:noAutofit/>
          </a:bodyPr>
          <a:lstStyle>
            <a:lvl1pPr indent="0" algn="ctr" defTabSz="914400">
              <a:lnSpc>
                <a:spcPct val="100000"/>
              </a:lnSpc>
              <a:buNone/>
              <a:tabLst>
                <a:tab algn="l" pos="0"/>
              </a:tabLst>
              <a:defRPr b="0" lang="el-GR" sz="1400" spc="-1" strike="noStrike">
                <a:solidFill>
                  <a:srgbClr val="000000"/>
                </a:solidFill>
                <a:latin typeface="Times New Roman"/>
              </a:defRPr>
            </a:lvl1pPr>
          </a:lstStyle>
          <a:p>
            <a:pPr indent="0" algn="ctr" defTabSz="914400">
              <a:lnSpc>
                <a:spcPct val="100000"/>
              </a:lnSpc>
              <a:buNone/>
              <a:tabLst>
                <a:tab algn="l" pos="0"/>
              </a:tabLst>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21" name="PlaceHolder 4"/>
          <p:cNvSpPr>
            <a:spLocks noGrp="1"/>
          </p:cNvSpPr>
          <p:nvPr>
            <p:ph type="sldNum" idx="2"/>
          </p:nvPr>
        </p:nvSpPr>
        <p:spPr>
          <a:xfrm>
            <a:off x="4343400" y="2199600"/>
            <a:ext cx="456120" cy="440280"/>
          </a:xfrm>
          <a:prstGeom prst="rect">
            <a:avLst/>
          </a:prstGeom>
          <a:noFill/>
          <a:ln w="0">
            <a:noFill/>
          </a:ln>
        </p:spPr>
        <p:txBody>
          <a:bodyPr lIns="45720" rIns="45720" tIns="45000" bIns="45000" anchor="ctr">
            <a:noAutofit/>
          </a:bodyPr>
          <a:lstStyle>
            <a:lvl1pPr indent="0" algn="ctr" defTabSz="914400">
              <a:lnSpc>
                <a:spcPct val="100000"/>
              </a:lnSpc>
              <a:buNone/>
              <a:tabLst>
                <a:tab algn="l" pos="0"/>
              </a:tabLst>
              <a:defRPr b="0" lang="el-GR" sz="1600" spc="-1" strike="noStrike">
                <a:solidFill>
                  <a:schemeClr val="accent3">
                    <a:shade val="75000"/>
                  </a:schemeClr>
                </a:solidFill>
                <a:latin typeface="Georgia"/>
              </a:defRPr>
            </a:lvl1pPr>
          </a:lstStyle>
          <a:p>
            <a:pPr indent="0" algn="ctr" defTabSz="914400">
              <a:lnSpc>
                <a:spcPct val="100000"/>
              </a:lnSpc>
              <a:buNone/>
              <a:tabLst>
                <a:tab algn="l" pos="0"/>
              </a:tabLst>
            </a:pPr>
            <a:fld id="{623AC763-23D2-4C2B-BEED-6AC3BFD49CE6}" type="slidenum">
              <a:rPr b="0" lang="el-GR" sz="1600" spc="-1" strike="noStrike">
                <a:solidFill>
                  <a:schemeClr val="accent3">
                    <a:shade val="75000"/>
                  </a:schemeClr>
                </a:solidFill>
                <a:latin typeface="Georgia"/>
              </a:rPr>
              <a:t>&lt;αριθμός&gt;</a:t>
            </a:fld>
            <a:endParaRPr b="0" lang="el-GR" sz="1600" spc="-1" strike="noStrike">
              <a:solidFill>
                <a:srgbClr val="000000"/>
              </a:solidFill>
              <a:latin typeface="Times New Roman"/>
            </a:endParaRPr>
          </a:p>
        </p:txBody>
      </p:sp>
      <p:sp>
        <p:nvSpPr>
          <p:cNvPr id="22" name="PlaceHolder 5"/>
          <p:cNvSpPr>
            <a:spLocks noGrp="1"/>
          </p:cNvSpPr>
          <p:nvPr>
            <p:ph type="dt" idx="3"/>
          </p:nvPr>
        </p:nvSpPr>
        <p:spPr>
          <a:xfrm>
            <a:off x="5791320" y="6405120"/>
            <a:ext cx="3043800" cy="36468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8f3fc"/>
        </a:solidFill>
      </p:bgPr>
    </p:bg>
    <p:spTree>
      <p:nvGrpSpPr>
        <p:cNvPr id="1" name=""/>
        <p:cNvGrpSpPr/>
        <p:nvPr/>
      </p:nvGrpSpPr>
      <p:grpSpPr>
        <a:xfrm>
          <a:off x="0" y="0"/>
          <a:ext cx="0" cy="0"/>
          <a:chOff x="0" y="0"/>
          <a:chExt cx="0" cy="0"/>
        </a:xfrm>
      </p:grpSpPr>
      <p:sp>
        <p:nvSpPr>
          <p:cNvPr id="59" name="16 - Ορθογώνιο"/>
          <p:cNvSpPr/>
          <p:nvPr/>
        </p:nvSpPr>
        <p:spPr>
          <a:xfrm>
            <a:off x="0" y="6705720"/>
            <a:ext cx="9142920" cy="15120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60" name="15 - Ορθογώνιο"/>
          <p:cNvSpPr/>
          <p:nvPr/>
        </p:nvSpPr>
        <p:spPr>
          <a:xfrm>
            <a:off x="0" y="0"/>
            <a:ext cx="9142920" cy="139212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61" name="17 - Ορθογώνιο"/>
          <p:cNvSpPr/>
          <p:nvPr/>
        </p:nvSpPr>
        <p:spPr>
          <a:xfrm>
            <a:off x="0" y="0"/>
            <a:ext cx="151200" cy="685692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62" name="18 - Ορθογώνιο"/>
          <p:cNvSpPr/>
          <p:nvPr/>
        </p:nvSpPr>
        <p:spPr>
          <a:xfrm>
            <a:off x="8991720" y="0"/>
            <a:ext cx="151200" cy="685692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63" name="8 - Ορθογώνιο"/>
          <p:cNvSpPr/>
          <p:nvPr/>
        </p:nvSpPr>
        <p:spPr>
          <a:xfrm>
            <a:off x="149400" y="6388560"/>
            <a:ext cx="8831880" cy="308520"/>
          </a:xfrm>
          <a:prstGeom prst="rect">
            <a:avLst/>
          </a:prstGeom>
          <a:solidFill>
            <a:schemeClr val="accent3"/>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64" name="7 - Ορθογώνιο"/>
          <p:cNvSpPr/>
          <p:nvPr/>
        </p:nvSpPr>
        <p:spPr>
          <a:xfrm>
            <a:off x="152280" y="155520"/>
            <a:ext cx="8831880" cy="6545880"/>
          </a:xfrm>
          <a:prstGeom prst="rect">
            <a:avLst/>
          </a:prstGeom>
          <a:noFill/>
          <a:ln w="9525">
            <a:solidFill>
              <a:srgbClr val="7b9899"/>
            </a:solidFill>
            <a:miter/>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65" name="9 - Ευθεία γραμμή σύνδεσης"/>
          <p:cNvSpPr/>
          <p:nvPr/>
        </p:nvSpPr>
        <p:spPr>
          <a:xfrm>
            <a:off x="152280" y="1276560"/>
            <a:ext cx="8832960" cy="360"/>
          </a:xfrm>
          <a:prstGeom prst="line">
            <a:avLst/>
          </a:prstGeom>
          <a:ln w="9525">
            <a:solidFill>
              <a:srgbClr val="7b9899"/>
            </a:solidFill>
            <a:prstDash val="sysDash"/>
            <a:round/>
          </a:ln>
        </p:spPr>
        <p:style>
          <a:lnRef idx="0"/>
          <a:fillRef idx="0"/>
          <a:effectRef idx="0"/>
          <a:fontRef idx="minor"/>
        </p:style>
        <p:txBody>
          <a:bodyPr lIns="90000" rIns="90000" tIns="0" bIns="0" anchor="ctr">
            <a:noAutofit/>
          </a:bodyPr>
          <a:p>
            <a:endParaRPr b="0" lang="en-US" sz="1800" spc="-1" strike="noStrike">
              <a:solidFill>
                <a:schemeClr val="dk1"/>
              </a:solidFill>
              <a:latin typeface="Georgia"/>
            </a:endParaRPr>
          </a:p>
        </p:txBody>
      </p:sp>
      <p:sp>
        <p:nvSpPr>
          <p:cNvPr id="66" name="11 - Έλλειψη"/>
          <p:cNvSpPr/>
          <p:nvPr/>
        </p:nvSpPr>
        <p:spPr>
          <a:xfrm>
            <a:off x="4267080" y="956160"/>
            <a:ext cx="608400" cy="608400"/>
          </a:xfrm>
          <a:prstGeom prst="ellipse">
            <a:avLst/>
          </a:prstGeom>
          <a:solidFill>
            <a:srgbClr val="ffffff"/>
          </a:solidFill>
          <a:ln w="15875">
            <a:noFill/>
          </a:ln>
          <a:effectLst>
            <a:outerShdw blurRad="50760" dir="5400000" dist="25560" rotWithShape="0">
              <a:srgbClr val="000000">
                <a:alpha val="35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Georgia"/>
            </a:endParaRPr>
          </a:p>
        </p:txBody>
      </p:sp>
      <p:sp>
        <p:nvSpPr>
          <p:cNvPr id="67" name="14 - Έλλειψη"/>
          <p:cNvSpPr/>
          <p:nvPr/>
        </p:nvSpPr>
        <p:spPr>
          <a:xfrm>
            <a:off x="4361760" y="1050480"/>
            <a:ext cx="419400" cy="419400"/>
          </a:xfrm>
          <a:prstGeom prst="ellipse">
            <a:avLst/>
          </a:prstGeom>
          <a:solidFill>
            <a:srgbClr val="ffffff"/>
          </a:solidFill>
          <a:ln cap="rnd" w="50800">
            <a:solidFill>
              <a:srgbClr val="7b9899"/>
            </a:solidFill>
            <a:round/>
          </a:ln>
          <a:effectLst>
            <a:outerShdw blurRad="50760" dir="5400000" dist="25560" rotWithShape="0">
              <a:srgbClr val="000000">
                <a:alpha val="35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Georgia"/>
            </a:endParaRPr>
          </a:p>
        </p:txBody>
      </p:sp>
      <p:sp>
        <p:nvSpPr>
          <p:cNvPr id="68" name="PlaceHolder 1"/>
          <p:cNvSpPr>
            <a:spLocks noGrp="1"/>
          </p:cNvSpPr>
          <p:nvPr>
            <p:ph type="ftr" idx="4"/>
          </p:nvPr>
        </p:nvSpPr>
        <p:spPr>
          <a:xfrm>
            <a:off x="304920" y="6410880"/>
            <a:ext cx="3580200" cy="364680"/>
          </a:xfrm>
          <a:prstGeom prst="rect">
            <a:avLst/>
          </a:prstGeom>
          <a:noFill/>
          <a:ln w="0">
            <a:noFill/>
          </a:ln>
        </p:spPr>
        <p:txBody>
          <a:bodyPr lIns="90000" rIns="90000" tIns="45000" bIns="45000" anchor="t">
            <a:noAutofit/>
          </a:bodyPr>
          <a:lstStyle>
            <a:lvl1pPr indent="0" algn="ctr" defTabSz="914400">
              <a:lnSpc>
                <a:spcPct val="100000"/>
              </a:lnSpc>
              <a:buNone/>
              <a:tabLst>
                <a:tab algn="l" pos="0"/>
              </a:tabLst>
              <a:defRPr b="0" lang="el-GR" sz="1400" spc="-1" strike="noStrike">
                <a:solidFill>
                  <a:srgbClr val="000000"/>
                </a:solidFill>
                <a:latin typeface="Times New Roman"/>
              </a:defRPr>
            </a:lvl1pPr>
          </a:lstStyle>
          <a:p>
            <a:pPr indent="0" algn="ctr" defTabSz="914400">
              <a:lnSpc>
                <a:spcPct val="100000"/>
              </a:lnSpc>
              <a:buNone/>
              <a:tabLst>
                <a:tab algn="l" pos="0"/>
              </a:tabLst>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69" name="PlaceHolder 2"/>
          <p:cNvSpPr>
            <a:spLocks noGrp="1"/>
          </p:cNvSpPr>
          <p:nvPr>
            <p:ph type="sldNum" idx="5"/>
          </p:nvPr>
        </p:nvSpPr>
        <p:spPr>
          <a:xfrm>
            <a:off x="4361760" y="1026360"/>
            <a:ext cx="456120" cy="440280"/>
          </a:xfrm>
          <a:prstGeom prst="rect">
            <a:avLst/>
          </a:prstGeom>
          <a:noFill/>
          <a:ln w="0">
            <a:noFill/>
          </a:ln>
        </p:spPr>
        <p:txBody>
          <a:bodyPr lIns="45720" rIns="45720" tIns="45000" bIns="45000" anchor="ctr">
            <a:noAutofit/>
          </a:bodyPr>
          <a:lstStyle>
            <a:lvl1pPr indent="0" algn="ctr" defTabSz="914400">
              <a:lnSpc>
                <a:spcPct val="100000"/>
              </a:lnSpc>
              <a:buNone/>
              <a:tabLst>
                <a:tab algn="l" pos="0"/>
              </a:tabLst>
              <a:defRPr b="0" lang="el-GR" sz="1600" spc="-1" strike="noStrike">
                <a:solidFill>
                  <a:schemeClr val="accent3">
                    <a:shade val="75000"/>
                  </a:schemeClr>
                </a:solidFill>
                <a:latin typeface="Georgia"/>
              </a:defRPr>
            </a:lvl1pPr>
          </a:lstStyle>
          <a:p>
            <a:pPr indent="0" algn="ctr" defTabSz="914400">
              <a:lnSpc>
                <a:spcPct val="100000"/>
              </a:lnSpc>
              <a:buNone/>
              <a:tabLst>
                <a:tab algn="l" pos="0"/>
              </a:tabLst>
            </a:pPr>
            <a:fld id="{7010955F-8994-468F-AC8F-6EC8D1567458}" type="slidenum">
              <a:rPr b="0" lang="el-GR" sz="1600" spc="-1" strike="noStrike">
                <a:solidFill>
                  <a:schemeClr val="accent3">
                    <a:shade val="75000"/>
                  </a:schemeClr>
                </a:solidFill>
                <a:latin typeface="Georgia"/>
              </a:rPr>
              <a:t>&lt;αριθμός&gt;</a:t>
            </a:fld>
            <a:endParaRPr b="0" lang="el-GR" sz="1600" spc="-1" strike="noStrike">
              <a:solidFill>
                <a:srgbClr val="000000"/>
              </a:solidFill>
              <a:latin typeface="Times New Roman"/>
            </a:endParaRPr>
          </a:p>
        </p:txBody>
      </p:sp>
      <p:sp>
        <p:nvSpPr>
          <p:cNvPr id="70" name="PlaceHolder 3"/>
          <p:cNvSpPr>
            <a:spLocks noGrp="1"/>
          </p:cNvSpPr>
          <p:nvPr>
            <p:ph type="dt" idx="6"/>
          </p:nvPr>
        </p:nvSpPr>
        <p:spPr>
          <a:xfrm>
            <a:off x="5791320" y="6405120"/>
            <a:ext cx="3043800" cy="36468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71"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el-GR" sz="1800" spc="-1" strike="noStrike">
                <a:solidFill>
                  <a:schemeClr val="dk1"/>
                </a:solidFill>
                <a:latin typeface="Georgia"/>
              </a:rPr>
              <a:t>Πατήστε για επεξεργασία της μορφής κειμένου του τίτλου</a:t>
            </a:r>
            <a:endParaRPr b="0" lang="el-GR" sz="1800" spc="-1" strike="noStrike">
              <a:solidFill>
                <a:schemeClr val="dk1"/>
              </a:solidFill>
              <a:latin typeface="Georgia"/>
            </a:endParaRPr>
          </a:p>
        </p:txBody>
      </p:sp>
      <p:sp>
        <p:nvSpPr>
          <p:cNvPr id="72"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l-GR" sz="2800" spc="-1" strike="noStrike">
                <a:solidFill>
                  <a:schemeClr val="dk1"/>
                </a:solidFill>
                <a:latin typeface="Georgia"/>
              </a:rPr>
              <a:t>Πατήστε για επεξεργασία της μορφής κειμένου διάρθρωσης</a:t>
            </a:r>
            <a:endParaRPr b="0" lang="el-GR" sz="2800" spc="-1" strike="noStrike">
              <a:solidFill>
                <a:schemeClr val="dk1"/>
              </a:solidFill>
              <a:latin typeface="Georgia"/>
            </a:endParaRPr>
          </a:p>
          <a:p>
            <a:pPr lvl="1" marL="864000" indent="-324000">
              <a:lnSpc>
                <a:spcPct val="90000"/>
              </a:lnSpc>
              <a:spcBef>
                <a:spcPts val="1134"/>
              </a:spcBef>
              <a:buClr>
                <a:srgbClr val="000000"/>
              </a:buClr>
              <a:buSzPct val="75000"/>
              <a:buFont typeface="Symbol" charset="2"/>
              <a:buChar char=""/>
            </a:pPr>
            <a:r>
              <a:rPr b="0" lang="el-GR" sz="2000" spc="-1" strike="noStrike">
                <a:solidFill>
                  <a:schemeClr val="dk1"/>
                </a:solidFill>
                <a:latin typeface="Georgia"/>
              </a:rPr>
              <a:t>Δεύτερο επίπεδο διάρθρωσης</a:t>
            </a:r>
            <a:endParaRPr b="0" lang="el-GR" sz="2000" spc="-1" strike="noStrike">
              <a:solidFill>
                <a:schemeClr val="dk1"/>
              </a:solidFill>
              <a:latin typeface="Georgia"/>
            </a:endParaRPr>
          </a:p>
          <a:p>
            <a:pPr lvl="2" marL="1296000" indent="-288000">
              <a:lnSpc>
                <a:spcPct val="90000"/>
              </a:lnSpc>
              <a:spcBef>
                <a:spcPts val="850"/>
              </a:spcBef>
              <a:buClr>
                <a:srgbClr val="000000"/>
              </a:buClr>
              <a:buSzPct val="45000"/>
              <a:buFont typeface="Wingdings" charset="2"/>
              <a:buChar char=""/>
            </a:pPr>
            <a:r>
              <a:rPr b="0" lang="el-GR" sz="1800" spc="-1" strike="noStrike">
                <a:solidFill>
                  <a:schemeClr val="dk1"/>
                </a:solidFill>
                <a:latin typeface="Georgia"/>
              </a:rPr>
              <a:t>Τρίτο επίπεδο διάρθρωσης</a:t>
            </a:r>
            <a:endParaRPr b="0" lang="el-GR" sz="1800" spc="-1" strike="noStrike">
              <a:solidFill>
                <a:schemeClr val="dk1"/>
              </a:solidFill>
              <a:latin typeface="Georgia"/>
            </a:endParaRPr>
          </a:p>
          <a:p>
            <a:pPr lvl="3" marL="1728000" indent="-216000">
              <a:lnSpc>
                <a:spcPct val="90000"/>
              </a:lnSpc>
              <a:spcBef>
                <a:spcPts val="567"/>
              </a:spcBef>
              <a:buClr>
                <a:srgbClr val="000000"/>
              </a:buClr>
              <a:buSzPct val="75000"/>
              <a:buFont typeface="Symbol" charset="2"/>
              <a:buChar char=""/>
            </a:pPr>
            <a:r>
              <a:rPr b="0" lang="el-GR" sz="1800" spc="-1" strike="noStrike">
                <a:solidFill>
                  <a:schemeClr val="dk1"/>
                </a:solidFill>
                <a:latin typeface="Georgia"/>
              </a:rPr>
              <a:t>Τέταρτο επίπεδο διάρθρωσης</a:t>
            </a:r>
            <a:endParaRPr b="0" lang="el-GR" sz="1800" spc="-1" strike="noStrike">
              <a:solidFill>
                <a:schemeClr val="dk1"/>
              </a:solidFill>
              <a:latin typeface="Georgia"/>
            </a:endParaRPr>
          </a:p>
          <a:p>
            <a:pPr lvl="4" marL="2160000" indent="-216000">
              <a:lnSpc>
                <a:spcPct val="90000"/>
              </a:lnSpc>
              <a:spcBef>
                <a:spcPts val="283"/>
              </a:spcBef>
              <a:buClr>
                <a:srgbClr val="000000"/>
              </a:buClr>
              <a:buSzPct val="45000"/>
              <a:buFont typeface="Wingdings" charset="2"/>
              <a:buChar char=""/>
            </a:pPr>
            <a:r>
              <a:rPr b="0" lang="el-GR" sz="2000" spc="-1" strike="noStrike">
                <a:solidFill>
                  <a:schemeClr val="dk1"/>
                </a:solidFill>
                <a:latin typeface="Georgia"/>
              </a:rPr>
              <a:t>Πέμπτο επίπεδο διάρθρωσης</a:t>
            </a:r>
            <a:endParaRPr b="0" lang="el-GR" sz="2000" spc="-1" strike="noStrike">
              <a:solidFill>
                <a:schemeClr val="dk1"/>
              </a:solidFill>
              <a:latin typeface="Georgia"/>
            </a:endParaRPr>
          </a:p>
          <a:p>
            <a:pPr lvl="5" marL="2592000" indent="-216000">
              <a:lnSpc>
                <a:spcPct val="90000"/>
              </a:lnSpc>
              <a:spcBef>
                <a:spcPts val="283"/>
              </a:spcBef>
              <a:buClr>
                <a:srgbClr val="000000"/>
              </a:buClr>
              <a:buSzPct val="45000"/>
              <a:buFont typeface="Wingdings" charset="2"/>
              <a:buChar char=""/>
            </a:pPr>
            <a:r>
              <a:rPr b="0" lang="el-GR" sz="2000" spc="-1" strike="noStrike">
                <a:solidFill>
                  <a:schemeClr val="dk1"/>
                </a:solidFill>
                <a:latin typeface="Georgia"/>
              </a:rPr>
              <a:t>Έκτο επίπεδο διάρθρωσης</a:t>
            </a:r>
            <a:endParaRPr b="0" lang="el-GR" sz="2000" spc="-1" strike="noStrike">
              <a:solidFill>
                <a:schemeClr val="dk1"/>
              </a:solidFill>
              <a:latin typeface="Georgia"/>
            </a:endParaRPr>
          </a:p>
          <a:p>
            <a:pPr lvl="6" marL="3024000" indent="-216000">
              <a:lnSpc>
                <a:spcPct val="90000"/>
              </a:lnSpc>
              <a:spcBef>
                <a:spcPts val="283"/>
              </a:spcBef>
              <a:buClr>
                <a:srgbClr val="000000"/>
              </a:buClr>
              <a:buSzPct val="45000"/>
              <a:buFont typeface="Wingdings" charset="2"/>
              <a:buChar char=""/>
            </a:pPr>
            <a:r>
              <a:rPr b="0" lang="el-GR" sz="2000" spc="-1" strike="noStrike">
                <a:solidFill>
                  <a:schemeClr val="dk1"/>
                </a:solidFill>
                <a:latin typeface="Georgia"/>
              </a:rPr>
              <a:t>Έβδομο επίπεδο διάρθρωσης</a:t>
            </a:r>
            <a:endParaRPr b="0" lang="el-GR" sz="2000" spc="-1" strike="noStrike">
              <a:solidFill>
                <a:schemeClr val="dk1"/>
              </a:solidFill>
              <a:latin typeface="Georgia"/>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8f3fc"/>
        </a:solidFill>
      </p:bgPr>
    </p:bg>
    <p:spTree>
      <p:nvGrpSpPr>
        <p:cNvPr id="1" name=""/>
        <p:cNvGrpSpPr/>
        <p:nvPr/>
      </p:nvGrpSpPr>
      <p:grpSpPr>
        <a:xfrm>
          <a:off x="0" y="0"/>
          <a:ext cx="0" cy="0"/>
          <a:chOff x="0" y="0"/>
          <a:chExt cx="0" cy="0"/>
        </a:xfrm>
      </p:grpSpPr>
      <p:sp>
        <p:nvSpPr>
          <p:cNvPr id="109" name="16 - Ορθογώνιο"/>
          <p:cNvSpPr/>
          <p:nvPr/>
        </p:nvSpPr>
        <p:spPr>
          <a:xfrm>
            <a:off x="0" y="6705720"/>
            <a:ext cx="9142920" cy="15120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110" name="15 - Ορθογώνιο"/>
          <p:cNvSpPr/>
          <p:nvPr/>
        </p:nvSpPr>
        <p:spPr>
          <a:xfrm>
            <a:off x="0" y="0"/>
            <a:ext cx="9142920" cy="139212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111" name="17 - Ορθογώνιο"/>
          <p:cNvSpPr/>
          <p:nvPr/>
        </p:nvSpPr>
        <p:spPr>
          <a:xfrm>
            <a:off x="0" y="0"/>
            <a:ext cx="151200" cy="685692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112" name="18 - Ορθογώνιο"/>
          <p:cNvSpPr/>
          <p:nvPr/>
        </p:nvSpPr>
        <p:spPr>
          <a:xfrm>
            <a:off x="8991720" y="0"/>
            <a:ext cx="151200" cy="6856920"/>
          </a:xfrm>
          <a:prstGeom prst="rect">
            <a:avLst/>
          </a:prstGeom>
          <a:solidFill>
            <a:srgbClr val="ffffff"/>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113" name="8 - Ορθογώνιο"/>
          <p:cNvSpPr/>
          <p:nvPr/>
        </p:nvSpPr>
        <p:spPr>
          <a:xfrm>
            <a:off x="149400" y="6388560"/>
            <a:ext cx="8831880" cy="308520"/>
          </a:xfrm>
          <a:prstGeom prst="rect">
            <a:avLst/>
          </a:prstGeom>
          <a:solidFill>
            <a:schemeClr val="accent3"/>
          </a:solidFill>
          <a:ln w="9525">
            <a:noFill/>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114" name="7 - Ορθογώνιο"/>
          <p:cNvSpPr/>
          <p:nvPr/>
        </p:nvSpPr>
        <p:spPr>
          <a:xfrm>
            <a:off x="152280" y="155520"/>
            <a:ext cx="8831880" cy="6545880"/>
          </a:xfrm>
          <a:prstGeom prst="rect">
            <a:avLst/>
          </a:prstGeom>
          <a:noFill/>
          <a:ln w="9525">
            <a:solidFill>
              <a:srgbClr val="7b9899"/>
            </a:solidFill>
            <a:miter/>
          </a:ln>
        </p:spPr>
        <p:style>
          <a:lnRef idx="0"/>
          <a:fillRef idx="0"/>
          <a:effectRef idx="0"/>
          <a:fontRef idx="minor"/>
        </p:style>
        <p:txBody>
          <a:bodyPr wrap="none" lIns="90000" rIns="90000" tIns="45000" bIns="45000" anchor="ctr">
            <a:noAutofit/>
          </a:bodyPr>
          <a:p>
            <a:pPr defTabSz="914400">
              <a:lnSpc>
                <a:spcPct val="100000"/>
              </a:lnSpc>
            </a:pPr>
            <a:endParaRPr b="0" lang="en-US" sz="1800" spc="-1" strike="noStrike">
              <a:solidFill>
                <a:schemeClr val="dk1"/>
              </a:solidFill>
              <a:latin typeface="Georgia"/>
            </a:endParaRPr>
          </a:p>
        </p:txBody>
      </p:sp>
      <p:sp>
        <p:nvSpPr>
          <p:cNvPr id="115" name="9 - Ευθεία γραμμή σύνδεσης"/>
          <p:cNvSpPr/>
          <p:nvPr/>
        </p:nvSpPr>
        <p:spPr>
          <a:xfrm>
            <a:off x="152280" y="1276560"/>
            <a:ext cx="8832960" cy="360"/>
          </a:xfrm>
          <a:prstGeom prst="line">
            <a:avLst/>
          </a:prstGeom>
          <a:ln w="9525">
            <a:solidFill>
              <a:srgbClr val="7b9899"/>
            </a:solidFill>
            <a:prstDash val="sysDash"/>
            <a:round/>
          </a:ln>
        </p:spPr>
        <p:style>
          <a:lnRef idx="0"/>
          <a:fillRef idx="0"/>
          <a:effectRef idx="0"/>
          <a:fontRef idx="minor"/>
        </p:style>
        <p:txBody>
          <a:bodyPr lIns="90000" rIns="90000" tIns="0" bIns="0" anchor="ctr">
            <a:noAutofit/>
          </a:bodyPr>
          <a:p>
            <a:endParaRPr b="0" lang="en-US" sz="1800" spc="-1" strike="noStrike">
              <a:solidFill>
                <a:schemeClr val="dk1"/>
              </a:solidFill>
              <a:latin typeface="Georgia"/>
            </a:endParaRPr>
          </a:p>
        </p:txBody>
      </p:sp>
      <p:sp>
        <p:nvSpPr>
          <p:cNvPr id="116" name="11 - Έλλειψη"/>
          <p:cNvSpPr/>
          <p:nvPr/>
        </p:nvSpPr>
        <p:spPr>
          <a:xfrm>
            <a:off x="4267080" y="956160"/>
            <a:ext cx="608400" cy="608400"/>
          </a:xfrm>
          <a:prstGeom prst="ellipse">
            <a:avLst/>
          </a:prstGeom>
          <a:solidFill>
            <a:srgbClr val="ffffff"/>
          </a:solidFill>
          <a:ln w="15875">
            <a:noFill/>
          </a:ln>
          <a:effectLst>
            <a:outerShdw blurRad="50760" dir="5400000" dist="25560" rotWithShape="0">
              <a:srgbClr val="000000">
                <a:alpha val="35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Georgia"/>
            </a:endParaRPr>
          </a:p>
        </p:txBody>
      </p:sp>
      <p:sp>
        <p:nvSpPr>
          <p:cNvPr id="117" name="14 - Έλλειψη"/>
          <p:cNvSpPr/>
          <p:nvPr/>
        </p:nvSpPr>
        <p:spPr>
          <a:xfrm>
            <a:off x="4361760" y="1050480"/>
            <a:ext cx="419400" cy="419400"/>
          </a:xfrm>
          <a:prstGeom prst="ellipse">
            <a:avLst/>
          </a:prstGeom>
          <a:solidFill>
            <a:srgbClr val="ffffff"/>
          </a:solidFill>
          <a:ln cap="rnd" w="50800">
            <a:solidFill>
              <a:srgbClr val="7b9899"/>
            </a:solidFill>
            <a:round/>
          </a:ln>
          <a:effectLst>
            <a:outerShdw blurRad="50760" dir="5400000" dist="25560" rotWithShape="0">
              <a:srgbClr val="000000">
                <a:alpha val="35000"/>
              </a:srgbClr>
            </a:outerShdw>
          </a:effectLst>
        </p:spPr>
        <p:style>
          <a:lnRef idx="3">
            <a:schemeClr val="lt1"/>
          </a:lnRef>
          <a:fillRef idx="1">
            <a:schemeClr val="accent1"/>
          </a:fillRef>
          <a:effectRef idx="1">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Georgia"/>
            </a:endParaRPr>
          </a:p>
        </p:txBody>
      </p:sp>
      <p:sp>
        <p:nvSpPr>
          <p:cNvPr id="118" name="7 - Ευθεία γραμμή σύνδεσης"/>
          <p:cNvSpPr/>
          <p:nvPr/>
        </p:nvSpPr>
        <p:spPr>
          <a:xfrm flipV="1">
            <a:off x="4563000" y="1575360"/>
            <a:ext cx="9000" cy="4819680"/>
          </a:xfrm>
          <a:prstGeom prst="line">
            <a:avLst/>
          </a:prstGeom>
          <a:ln w="9525">
            <a:solidFill>
              <a:srgbClr val="646b86"/>
            </a:solidFill>
            <a:prstDash val="sysDash"/>
            <a:round/>
          </a:ln>
        </p:spPr>
        <p:style>
          <a:lnRef idx="0"/>
          <a:fillRef idx="0"/>
          <a:effectRef idx="0"/>
          <a:fontRef idx="minor"/>
        </p:style>
        <p:txBody>
          <a:bodyPr lIns="90000" rIns="90000" tIns="45000" bIns="45000" anchor="ctr">
            <a:noAutofit/>
          </a:bodyPr>
          <a:p>
            <a:endParaRPr b="0" lang="en-US" sz="1800" spc="-1" strike="noStrike">
              <a:solidFill>
                <a:schemeClr val="dk1"/>
              </a:solidFill>
              <a:latin typeface="Georgia"/>
            </a:endParaRPr>
          </a:p>
        </p:txBody>
      </p:sp>
      <p:sp>
        <p:nvSpPr>
          <p:cNvPr id="11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el-GR" sz="4400" spc="-1" strike="noStrike">
                <a:solidFill>
                  <a:schemeClr val="dk1"/>
                </a:solidFill>
                <a:latin typeface="Georgia"/>
              </a:rPr>
              <a:t>Πατήστε για επεξεργασία της μορφής κειμένου του τίτλου</a:t>
            </a:r>
            <a:endParaRPr b="0" lang="el-GR" sz="4400" spc="-1" strike="noStrike">
              <a:solidFill>
                <a:schemeClr val="dk1"/>
              </a:solidFill>
              <a:latin typeface="Georgia"/>
            </a:endParaRPr>
          </a:p>
        </p:txBody>
      </p:sp>
      <p:sp>
        <p:nvSpPr>
          <p:cNvPr id="120" name="PlaceHolder 2"/>
          <p:cNvSpPr>
            <a:spLocks noGrp="1"/>
          </p:cNvSpPr>
          <p:nvPr>
            <p:ph type="body"/>
          </p:nvPr>
        </p:nvSpPr>
        <p:spPr>
          <a:xfrm>
            <a:off x="457200" y="1604520"/>
            <a:ext cx="4015440" cy="3976920"/>
          </a:xfrm>
          <a:prstGeom prst="rect">
            <a:avLst/>
          </a:prstGeom>
          <a:noFill/>
          <a:ln w="0">
            <a:noFill/>
          </a:ln>
        </p:spPr>
        <p:txBody>
          <a:bodyPr lIns="0" rIns="0" tIns="0" bIns="0" anchor="t">
            <a:normAutofit fontScale="65342"/>
          </a:bodyPr>
          <a:p>
            <a:pPr marL="432000" indent="-324000">
              <a:lnSpc>
                <a:spcPct val="90000"/>
              </a:lnSpc>
              <a:spcBef>
                <a:spcPts val="1417"/>
              </a:spcBef>
              <a:buClr>
                <a:srgbClr val="000000"/>
              </a:buClr>
              <a:buSzPct val="45000"/>
              <a:buFont typeface="Wingdings" charset="2"/>
              <a:buChar char=""/>
            </a:pPr>
            <a:r>
              <a:rPr b="0" lang="el-GR" sz="2800" spc="-1" strike="noStrike">
                <a:solidFill>
                  <a:schemeClr val="dk1"/>
                </a:solidFill>
                <a:latin typeface="Georgia"/>
              </a:rPr>
              <a:t>Πατήστε για επεξεργασία της μορφής κειμένου διάρθρωσης</a:t>
            </a:r>
            <a:endParaRPr b="0" lang="el-GR" sz="2800" spc="-1" strike="noStrike">
              <a:solidFill>
                <a:schemeClr val="dk1"/>
              </a:solidFill>
              <a:latin typeface="Georgia"/>
            </a:endParaRPr>
          </a:p>
          <a:p>
            <a:pPr lvl="1" marL="864000" indent="-324000">
              <a:lnSpc>
                <a:spcPct val="90000"/>
              </a:lnSpc>
              <a:spcBef>
                <a:spcPts val="1134"/>
              </a:spcBef>
              <a:buClr>
                <a:srgbClr val="000000"/>
              </a:buClr>
              <a:buSzPct val="75000"/>
              <a:buFont typeface="Symbol" charset="2"/>
              <a:buChar char=""/>
            </a:pPr>
            <a:r>
              <a:rPr b="0" lang="el-GR" sz="2800" spc="-1" strike="noStrike">
                <a:solidFill>
                  <a:schemeClr val="dk1"/>
                </a:solidFill>
                <a:latin typeface="Georgia"/>
              </a:rPr>
              <a:t>Δεύτερο επίπεδο διάρθρωσης</a:t>
            </a:r>
            <a:endParaRPr b="0" lang="el-GR" sz="2800" spc="-1" strike="noStrike">
              <a:solidFill>
                <a:schemeClr val="dk1"/>
              </a:solidFill>
              <a:latin typeface="Georgia"/>
            </a:endParaRPr>
          </a:p>
          <a:p>
            <a:pPr lvl="2" marL="1296000" indent="-288000">
              <a:lnSpc>
                <a:spcPct val="90000"/>
              </a:lnSpc>
              <a:spcBef>
                <a:spcPts val="850"/>
              </a:spcBef>
              <a:buClr>
                <a:srgbClr val="000000"/>
              </a:buClr>
              <a:buSzPct val="45000"/>
              <a:buFont typeface="Wingdings" charset="2"/>
              <a:buChar char=""/>
            </a:pPr>
            <a:r>
              <a:rPr b="0" lang="el-GR" sz="2800" spc="-1" strike="noStrike">
                <a:solidFill>
                  <a:schemeClr val="dk1"/>
                </a:solidFill>
                <a:latin typeface="Georgia"/>
              </a:rPr>
              <a:t>Τρίτο επίπεδο διάρθρωσης</a:t>
            </a:r>
            <a:endParaRPr b="0" lang="el-GR" sz="2800" spc="-1" strike="noStrike">
              <a:solidFill>
                <a:schemeClr val="dk1"/>
              </a:solidFill>
              <a:latin typeface="Georgia"/>
            </a:endParaRPr>
          </a:p>
          <a:p>
            <a:pPr lvl="3" marL="1728000" indent="-216000">
              <a:lnSpc>
                <a:spcPct val="90000"/>
              </a:lnSpc>
              <a:spcBef>
                <a:spcPts val="567"/>
              </a:spcBef>
              <a:buClr>
                <a:srgbClr val="000000"/>
              </a:buClr>
              <a:buSzPct val="75000"/>
              <a:buFont typeface="Symbol" charset="2"/>
              <a:buChar char=""/>
            </a:pPr>
            <a:r>
              <a:rPr b="0" lang="el-GR" sz="2800" spc="-1" strike="noStrike">
                <a:solidFill>
                  <a:schemeClr val="dk1"/>
                </a:solidFill>
                <a:latin typeface="Georgia"/>
              </a:rPr>
              <a:t>Τέταρτο επίπεδο διάρθρωσης</a:t>
            </a:r>
            <a:endParaRPr b="0" lang="el-GR" sz="2800" spc="-1" strike="noStrike">
              <a:solidFill>
                <a:schemeClr val="dk1"/>
              </a:solidFill>
              <a:latin typeface="Georgia"/>
            </a:endParaRPr>
          </a:p>
          <a:p>
            <a:pPr lvl="4" marL="2160000" indent="-216000">
              <a:lnSpc>
                <a:spcPct val="90000"/>
              </a:lnSpc>
              <a:spcBef>
                <a:spcPts val="283"/>
              </a:spcBef>
              <a:buClr>
                <a:srgbClr val="000000"/>
              </a:buClr>
              <a:buSzPct val="45000"/>
              <a:buFont typeface="Wingdings" charset="2"/>
              <a:buChar char=""/>
            </a:pPr>
            <a:r>
              <a:rPr b="0" lang="el-GR" sz="2800" spc="-1" strike="noStrike">
                <a:solidFill>
                  <a:schemeClr val="dk1"/>
                </a:solidFill>
                <a:latin typeface="Georgia"/>
              </a:rPr>
              <a:t>Πέμπτο επίπεδο διάρθρωσης</a:t>
            </a:r>
            <a:endParaRPr b="0" lang="el-GR" sz="2800" spc="-1" strike="noStrike">
              <a:solidFill>
                <a:schemeClr val="dk1"/>
              </a:solidFill>
              <a:latin typeface="Georgia"/>
            </a:endParaRPr>
          </a:p>
          <a:p>
            <a:pPr lvl="5" marL="2592000" indent="-216000">
              <a:lnSpc>
                <a:spcPct val="90000"/>
              </a:lnSpc>
              <a:spcBef>
                <a:spcPts val="283"/>
              </a:spcBef>
              <a:buClr>
                <a:srgbClr val="000000"/>
              </a:buClr>
              <a:buSzPct val="45000"/>
              <a:buFont typeface="Wingdings" charset="2"/>
              <a:buChar char=""/>
            </a:pPr>
            <a:r>
              <a:rPr b="0" lang="el-GR" sz="2800" spc="-1" strike="noStrike">
                <a:solidFill>
                  <a:schemeClr val="dk1"/>
                </a:solidFill>
                <a:latin typeface="Georgia"/>
              </a:rPr>
              <a:t>Έκτο επίπεδο διάρθρωσης</a:t>
            </a:r>
            <a:endParaRPr b="0" lang="el-GR" sz="2800" spc="-1" strike="noStrike">
              <a:solidFill>
                <a:schemeClr val="dk1"/>
              </a:solidFill>
              <a:latin typeface="Georgia"/>
            </a:endParaRPr>
          </a:p>
          <a:p>
            <a:pPr lvl="6" marL="3024000" indent="-216000">
              <a:lnSpc>
                <a:spcPct val="90000"/>
              </a:lnSpc>
              <a:spcBef>
                <a:spcPts val="283"/>
              </a:spcBef>
              <a:buClr>
                <a:srgbClr val="000000"/>
              </a:buClr>
              <a:buSzPct val="45000"/>
              <a:buFont typeface="Wingdings" charset="2"/>
              <a:buChar char=""/>
            </a:pPr>
            <a:r>
              <a:rPr b="0" lang="el-GR" sz="2800" spc="-1" strike="noStrike">
                <a:solidFill>
                  <a:schemeClr val="dk1"/>
                </a:solidFill>
                <a:latin typeface="Georgia"/>
              </a:rPr>
              <a:t>Έβδομο επίπεδο διάρθρωσης</a:t>
            </a:r>
            <a:endParaRPr b="0" lang="el-GR" sz="2800" spc="-1" strike="noStrike">
              <a:solidFill>
                <a:schemeClr val="dk1"/>
              </a:solidFill>
              <a:latin typeface="Georgia"/>
            </a:endParaRPr>
          </a:p>
        </p:txBody>
      </p:sp>
      <p:sp>
        <p:nvSpPr>
          <p:cNvPr id="121" name="PlaceHolder 3"/>
          <p:cNvSpPr>
            <a:spLocks noGrp="1"/>
          </p:cNvSpPr>
          <p:nvPr>
            <p:ph type="body"/>
          </p:nvPr>
        </p:nvSpPr>
        <p:spPr>
          <a:xfrm>
            <a:off x="4674240" y="1604520"/>
            <a:ext cx="4015440" cy="3976920"/>
          </a:xfrm>
          <a:prstGeom prst="rect">
            <a:avLst/>
          </a:prstGeom>
          <a:noFill/>
          <a:ln w="0">
            <a:noFill/>
          </a:ln>
        </p:spPr>
        <p:txBody>
          <a:bodyPr lIns="0" rIns="0" tIns="0" bIns="0" anchor="t">
            <a:normAutofit fontScale="65342"/>
          </a:bodyPr>
          <a:p>
            <a:pPr marL="432000" indent="-324000">
              <a:lnSpc>
                <a:spcPct val="90000"/>
              </a:lnSpc>
              <a:spcBef>
                <a:spcPts val="1417"/>
              </a:spcBef>
              <a:buClr>
                <a:srgbClr val="000000"/>
              </a:buClr>
              <a:buSzPct val="45000"/>
              <a:buFont typeface="Wingdings" charset="2"/>
              <a:buChar char=""/>
            </a:pPr>
            <a:r>
              <a:rPr b="0" lang="el-GR" sz="2800" spc="-1" strike="noStrike">
                <a:solidFill>
                  <a:schemeClr val="dk1"/>
                </a:solidFill>
                <a:latin typeface="Georgia"/>
              </a:rPr>
              <a:t>Πατήστε για επεξεργασία της μορφής κειμένου διάρθρωσης</a:t>
            </a:r>
            <a:endParaRPr b="0" lang="el-GR" sz="2800" spc="-1" strike="noStrike">
              <a:solidFill>
                <a:schemeClr val="dk1"/>
              </a:solidFill>
              <a:latin typeface="Georgia"/>
            </a:endParaRPr>
          </a:p>
          <a:p>
            <a:pPr lvl="1" marL="864000" indent="-324000">
              <a:lnSpc>
                <a:spcPct val="90000"/>
              </a:lnSpc>
              <a:spcBef>
                <a:spcPts val="1134"/>
              </a:spcBef>
              <a:buClr>
                <a:srgbClr val="000000"/>
              </a:buClr>
              <a:buSzPct val="75000"/>
              <a:buFont typeface="Symbol" charset="2"/>
              <a:buChar char=""/>
            </a:pPr>
            <a:r>
              <a:rPr b="0" lang="el-GR" sz="2800" spc="-1" strike="noStrike">
                <a:solidFill>
                  <a:schemeClr val="dk1"/>
                </a:solidFill>
                <a:latin typeface="Georgia"/>
              </a:rPr>
              <a:t>Δεύτερο επίπεδο διάρθρωσης</a:t>
            </a:r>
            <a:endParaRPr b="0" lang="el-GR" sz="2800" spc="-1" strike="noStrike">
              <a:solidFill>
                <a:schemeClr val="dk1"/>
              </a:solidFill>
              <a:latin typeface="Georgia"/>
            </a:endParaRPr>
          </a:p>
          <a:p>
            <a:pPr lvl="2" marL="1296000" indent="-288000">
              <a:lnSpc>
                <a:spcPct val="90000"/>
              </a:lnSpc>
              <a:spcBef>
                <a:spcPts val="850"/>
              </a:spcBef>
              <a:buClr>
                <a:srgbClr val="000000"/>
              </a:buClr>
              <a:buSzPct val="45000"/>
              <a:buFont typeface="Wingdings" charset="2"/>
              <a:buChar char=""/>
            </a:pPr>
            <a:r>
              <a:rPr b="0" lang="el-GR" sz="2800" spc="-1" strike="noStrike">
                <a:solidFill>
                  <a:schemeClr val="dk1"/>
                </a:solidFill>
                <a:latin typeface="Georgia"/>
              </a:rPr>
              <a:t>Τρίτο επίπεδο διάρθρωσης</a:t>
            </a:r>
            <a:endParaRPr b="0" lang="el-GR" sz="2800" spc="-1" strike="noStrike">
              <a:solidFill>
                <a:schemeClr val="dk1"/>
              </a:solidFill>
              <a:latin typeface="Georgia"/>
            </a:endParaRPr>
          </a:p>
          <a:p>
            <a:pPr lvl="3" marL="1728000" indent="-216000">
              <a:lnSpc>
                <a:spcPct val="90000"/>
              </a:lnSpc>
              <a:spcBef>
                <a:spcPts val="567"/>
              </a:spcBef>
              <a:buClr>
                <a:srgbClr val="000000"/>
              </a:buClr>
              <a:buSzPct val="75000"/>
              <a:buFont typeface="Symbol" charset="2"/>
              <a:buChar char=""/>
            </a:pPr>
            <a:r>
              <a:rPr b="0" lang="el-GR" sz="2800" spc="-1" strike="noStrike">
                <a:solidFill>
                  <a:schemeClr val="dk1"/>
                </a:solidFill>
                <a:latin typeface="Georgia"/>
              </a:rPr>
              <a:t>Τέταρτο επίπεδο διάρθρωσης</a:t>
            </a:r>
            <a:endParaRPr b="0" lang="el-GR" sz="2800" spc="-1" strike="noStrike">
              <a:solidFill>
                <a:schemeClr val="dk1"/>
              </a:solidFill>
              <a:latin typeface="Georgia"/>
            </a:endParaRPr>
          </a:p>
          <a:p>
            <a:pPr lvl="4" marL="2160000" indent="-216000">
              <a:lnSpc>
                <a:spcPct val="90000"/>
              </a:lnSpc>
              <a:spcBef>
                <a:spcPts val="283"/>
              </a:spcBef>
              <a:buClr>
                <a:srgbClr val="000000"/>
              </a:buClr>
              <a:buSzPct val="45000"/>
              <a:buFont typeface="Wingdings" charset="2"/>
              <a:buChar char=""/>
            </a:pPr>
            <a:r>
              <a:rPr b="0" lang="el-GR" sz="2800" spc="-1" strike="noStrike">
                <a:solidFill>
                  <a:schemeClr val="dk1"/>
                </a:solidFill>
                <a:latin typeface="Georgia"/>
              </a:rPr>
              <a:t>Πέμπτο επίπεδο διάρθρωσης</a:t>
            </a:r>
            <a:endParaRPr b="0" lang="el-GR" sz="2800" spc="-1" strike="noStrike">
              <a:solidFill>
                <a:schemeClr val="dk1"/>
              </a:solidFill>
              <a:latin typeface="Georgia"/>
            </a:endParaRPr>
          </a:p>
          <a:p>
            <a:pPr lvl="5" marL="2592000" indent="-216000">
              <a:lnSpc>
                <a:spcPct val="90000"/>
              </a:lnSpc>
              <a:spcBef>
                <a:spcPts val="283"/>
              </a:spcBef>
              <a:buClr>
                <a:srgbClr val="000000"/>
              </a:buClr>
              <a:buSzPct val="45000"/>
              <a:buFont typeface="Wingdings" charset="2"/>
              <a:buChar char=""/>
            </a:pPr>
            <a:r>
              <a:rPr b="0" lang="el-GR" sz="2800" spc="-1" strike="noStrike">
                <a:solidFill>
                  <a:schemeClr val="dk1"/>
                </a:solidFill>
                <a:latin typeface="Georgia"/>
              </a:rPr>
              <a:t>Έκτο επίπεδο διάρθρωσης</a:t>
            </a:r>
            <a:endParaRPr b="0" lang="el-GR" sz="2800" spc="-1" strike="noStrike">
              <a:solidFill>
                <a:schemeClr val="dk1"/>
              </a:solidFill>
              <a:latin typeface="Georgia"/>
            </a:endParaRPr>
          </a:p>
          <a:p>
            <a:pPr lvl="6" marL="3024000" indent="-216000">
              <a:lnSpc>
                <a:spcPct val="90000"/>
              </a:lnSpc>
              <a:spcBef>
                <a:spcPts val="283"/>
              </a:spcBef>
              <a:buClr>
                <a:srgbClr val="000000"/>
              </a:buClr>
              <a:buSzPct val="45000"/>
              <a:buFont typeface="Wingdings" charset="2"/>
              <a:buChar char=""/>
            </a:pPr>
            <a:r>
              <a:rPr b="0" lang="el-GR" sz="2800" spc="-1" strike="noStrike">
                <a:solidFill>
                  <a:schemeClr val="dk1"/>
                </a:solidFill>
                <a:latin typeface="Georgia"/>
              </a:rPr>
              <a:t>Έβδομο επίπεδο διάρθρωσης</a:t>
            </a:r>
            <a:endParaRPr b="0" lang="el-GR" sz="2800" spc="-1" strike="noStrike">
              <a:solidFill>
                <a:schemeClr val="dk1"/>
              </a:solidFill>
              <a:latin typeface="Georgia"/>
            </a:endParaRPr>
          </a:p>
        </p:txBody>
      </p:sp>
      <p:sp>
        <p:nvSpPr>
          <p:cNvPr id="122" name="PlaceHolder 4"/>
          <p:cNvSpPr>
            <a:spLocks noGrp="1"/>
          </p:cNvSpPr>
          <p:nvPr>
            <p:ph type="ftr" idx="7"/>
          </p:nvPr>
        </p:nvSpPr>
        <p:spPr>
          <a:xfrm>
            <a:off x="304920" y="6410880"/>
            <a:ext cx="3580200" cy="364680"/>
          </a:xfrm>
          <a:prstGeom prst="rect">
            <a:avLst/>
          </a:prstGeom>
          <a:noFill/>
          <a:ln w="0">
            <a:noFill/>
          </a:ln>
        </p:spPr>
        <p:txBody>
          <a:bodyPr lIns="90000" rIns="90000" tIns="45000" bIns="45000" anchor="t">
            <a:noAutofit/>
          </a:bodyPr>
          <a:lstStyle>
            <a:lvl1pPr indent="0" algn="ctr" defTabSz="914400">
              <a:lnSpc>
                <a:spcPct val="100000"/>
              </a:lnSpc>
              <a:buNone/>
              <a:tabLst>
                <a:tab algn="l" pos="0"/>
              </a:tabLst>
              <a:defRPr b="0" lang="el-GR" sz="1400" spc="-1" strike="noStrike">
                <a:solidFill>
                  <a:srgbClr val="000000"/>
                </a:solidFill>
                <a:latin typeface="Times New Roman"/>
              </a:defRPr>
            </a:lvl1pPr>
          </a:lstStyle>
          <a:p>
            <a:pPr indent="0" algn="ctr" defTabSz="914400">
              <a:lnSpc>
                <a:spcPct val="100000"/>
              </a:lnSpc>
              <a:buNone/>
              <a:tabLst>
                <a:tab algn="l" pos="0"/>
              </a:tabLst>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123" name="PlaceHolder 5"/>
          <p:cNvSpPr>
            <a:spLocks noGrp="1"/>
          </p:cNvSpPr>
          <p:nvPr>
            <p:ph type="sldNum" idx="8"/>
          </p:nvPr>
        </p:nvSpPr>
        <p:spPr>
          <a:xfrm>
            <a:off x="4343400" y="1040040"/>
            <a:ext cx="456120" cy="440280"/>
          </a:xfrm>
          <a:prstGeom prst="rect">
            <a:avLst/>
          </a:prstGeom>
          <a:noFill/>
          <a:ln w="0">
            <a:noFill/>
          </a:ln>
        </p:spPr>
        <p:txBody>
          <a:bodyPr lIns="45720" rIns="45720" tIns="45000" bIns="45000" anchor="ctr">
            <a:noAutofit/>
          </a:bodyPr>
          <a:lstStyle>
            <a:lvl1pPr indent="0" algn="ctr" defTabSz="914400">
              <a:lnSpc>
                <a:spcPct val="100000"/>
              </a:lnSpc>
              <a:buNone/>
              <a:tabLst>
                <a:tab algn="l" pos="0"/>
              </a:tabLst>
              <a:defRPr b="0" lang="el-GR" sz="1600" spc="-1" strike="noStrike">
                <a:solidFill>
                  <a:schemeClr val="accent3">
                    <a:shade val="75000"/>
                  </a:schemeClr>
                </a:solidFill>
                <a:latin typeface="Georgia"/>
              </a:defRPr>
            </a:lvl1pPr>
          </a:lstStyle>
          <a:p>
            <a:pPr indent="0" algn="ctr" defTabSz="914400">
              <a:lnSpc>
                <a:spcPct val="100000"/>
              </a:lnSpc>
              <a:buNone/>
              <a:tabLst>
                <a:tab algn="l" pos="0"/>
              </a:tabLst>
            </a:pPr>
            <a:fld id="{48D18825-DDE0-451D-8544-5174D35EF303}" type="slidenum">
              <a:rPr b="0" lang="el-GR" sz="1600" spc="-1" strike="noStrike">
                <a:solidFill>
                  <a:schemeClr val="accent3">
                    <a:shade val="75000"/>
                  </a:schemeClr>
                </a:solidFill>
                <a:latin typeface="Georgia"/>
              </a:rPr>
              <a:t>&lt;αριθμός&gt;</a:t>
            </a:fld>
            <a:endParaRPr b="0" lang="el-GR" sz="1600" spc="-1" strike="noStrike">
              <a:solidFill>
                <a:srgbClr val="000000"/>
              </a:solidFill>
              <a:latin typeface="Times New Roman"/>
            </a:endParaRPr>
          </a:p>
        </p:txBody>
      </p:sp>
      <p:sp>
        <p:nvSpPr>
          <p:cNvPr id="124" name="PlaceHolder 6"/>
          <p:cNvSpPr>
            <a:spLocks noGrp="1"/>
          </p:cNvSpPr>
          <p:nvPr>
            <p:ph type="dt" idx="9"/>
          </p:nvPr>
        </p:nvSpPr>
        <p:spPr>
          <a:xfrm>
            <a:off x="5791320" y="6409800"/>
            <a:ext cx="3043800" cy="36468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hyperlink" Target="http://chamilo.datacenter.uoc.gr/metchamilo/courses/MA8HSIAKESDYSKOLIESDYSANAGNWSIA/" TargetMode="External"/><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gif"/><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title"/>
          </p:nvPr>
        </p:nvSpPr>
        <p:spPr>
          <a:xfrm rot="21597000">
            <a:off x="1429920" y="2197440"/>
            <a:ext cx="6755040" cy="1723320"/>
          </a:xfrm>
          <a:prstGeom prst="rect">
            <a:avLst/>
          </a:prstGeom>
          <a:solidFill>
            <a:srgbClr val="b4c7dc"/>
          </a:solidFill>
          <a:ln w="0">
            <a:noFill/>
          </a:ln>
        </p:spPr>
        <p:txBody>
          <a:bodyPr lIns="90000" rIns="90000" tIns="45000" bIns="45000" anchor="b">
            <a:noAutofit/>
          </a:bodyPr>
          <a:p>
            <a:pPr marL="576000" indent="0" defTabSz="914400">
              <a:lnSpc>
                <a:spcPct val="100000"/>
              </a:lnSpc>
              <a:spcBef>
                <a:spcPts val="1984"/>
              </a:spcBef>
              <a:spcAft>
                <a:spcPts val="567"/>
              </a:spcAft>
              <a:buNone/>
              <a:tabLst>
                <a:tab algn="l" pos="0"/>
              </a:tabLst>
            </a:pPr>
            <a:br>
              <a:rPr sz="1700"/>
            </a:br>
            <a:r>
              <a:rPr b="0" lang="el-GR" sz="1700" spc="-1" strike="noStrike">
                <a:solidFill>
                  <a:schemeClr val="dk1"/>
                </a:solidFill>
                <a:latin typeface="Times New Roman"/>
              </a:rPr>
              <a:t>Σχεδιασμός και ανάπτυξη επιμορφωτικού υλικού με τη</a:t>
            </a:r>
            <a:br>
              <a:rPr sz="1700"/>
            </a:br>
            <a:r>
              <a:rPr b="0" lang="el-GR" sz="1700" spc="-1" strike="noStrike">
                <a:solidFill>
                  <a:schemeClr val="dk1"/>
                </a:solidFill>
                <a:latin typeface="Times New Roman"/>
              </a:rPr>
              <a:t>μέθοδο της ΕξΑΕ για την Επιμόρφωση Εκπαιδευτικών Α’</a:t>
            </a:r>
            <a:br>
              <a:rPr sz="1700"/>
            </a:br>
            <a:r>
              <a:rPr b="0" lang="el-GR" sz="1700" spc="-1" strike="noStrike">
                <a:solidFill>
                  <a:schemeClr val="dk1"/>
                </a:solidFill>
                <a:latin typeface="Times New Roman"/>
              </a:rPr>
              <a:t>βαθμίδας Εκπαίδευσης, σε θέματα παιδιών με Μαθησιακές</a:t>
            </a:r>
            <a:br>
              <a:rPr sz="1700"/>
            </a:br>
            <a:r>
              <a:rPr b="0" lang="el-GR" sz="1700" spc="-1" strike="noStrike">
                <a:solidFill>
                  <a:schemeClr val="dk1"/>
                </a:solidFill>
                <a:latin typeface="Times New Roman"/>
              </a:rPr>
              <a:t>Δυσκολίες – Δυσαναγνωσία</a:t>
            </a:r>
            <a:br>
              <a:rPr sz="1700"/>
            </a:br>
            <a:endParaRPr b="0" lang="el-GR" sz="1700" spc="-1" strike="noStrike">
              <a:solidFill>
                <a:schemeClr val="dk1"/>
              </a:solidFill>
              <a:latin typeface="Georgia"/>
            </a:endParaRPr>
          </a:p>
        </p:txBody>
      </p:sp>
      <p:sp>
        <p:nvSpPr>
          <p:cNvPr id="168" name="11 - Ορθογώνιο"/>
          <p:cNvSpPr/>
          <p:nvPr/>
        </p:nvSpPr>
        <p:spPr>
          <a:xfrm>
            <a:off x="1000080" y="285840"/>
            <a:ext cx="7402680" cy="730080"/>
          </a:xfrm>
          <a:prstGeom prst="rect">
            <a:avLst/>
          </a:prstGeom>
          <a:noFill/>
          <a:ln w="9525">
            <a:noFill/>
          </a:ln>
        </p:spPr>
        <p:style>
          <a:lnRef idx="0"/>
          <a:fillRef idx="0"/>
          <a:effectRef idx="0"/>
          <a:fontRef idx="minor"/>
        </p:style>
        <p:txBody>
          <a:bodyPr lIns="90000" rIns="90000" tIns="45000" bIns="45000" anchor="t">
            <a:spAutoFit/>
          </a:bodyPr>
          <a:p>
            <a:pPr algn="ctr" defTabSz="914400">
              <a:lnSpc>
                <a:spcPct val="100000"/>
              </a:lnSpc>
            </a:pPr>
            <a:r>
              <a:rPr b="0" lang="el-GR" sz="1400" spc="-1" strike="noStrike">
                <a:solidFill>
                  <a:schemeClr val="dk1"/>
                </a:solidFill>
                <a:latin typeface="Book Antiqua"/>
              </a:rPr>
              <a:t>Πρόγραμμα Μεταπτυχιακών Σπουδών: </a:t>
            </a:r>
            <a:endParaRPr b="0" lang="el-GR" sz="1400" spc="-1" strike="noStrike">
              <a:solidFill>
                <a:srgbClr val="000000"/>
              </a:solidFill>
              <a:latin typeface="Arial"/>
            </a:endParaRPr>
          </a:p>
          <a:p>
            <a:pPr algn="ctr" defTabSz="914400">
              <a:lnSpc>
                <a:spcPct val="100000"/>
              </a:lnSpc>
            </a:pPr>
            <a:r>
              <a:rPr b="0" lang="el-GR" sz="1400" spc="-1" strike="noStrike">
                <a:solidFill>
                  <a:schemeClr val="dk1"/>
                </a:solidFill>
                <a:latin typeface="Book Antiqua"/>
              </a:rPr>
              <a:t>«Επιστήμες της Αγωγής - Εξ Αποστάσεως Εκπαίδευση  με την χρήση των ΤΠΕ (e-Learning)»</a:t>
            </a:r>
            <a:endParaRPr b="0" lang="el-GR" sz="1400" spc="-1" strike="noStrike">
              <a:solidFill>
                <a:srgbClr val="000000"/>
              </a:solidFill>
              <a:latin typeface="Arial"/>
            </a:endParaRPr>
          </a:p>
        </p:txBody>
      </p:sp>
      <p:sp>
        <p:nvSpPr>
          <p:cNvPr id="169" name="Rectangle 1"/>
          <p:cNvSpPr/>
          <p:nvPr/>
        </p:nvSpPr>
        <p:spPr>
          <a:xfrm>
            <a:off x="928800" y="6289200"/>
            <a:ext cx="7203240" cy="394200"/>
          </a:xfrm>
          <a:prstGeom prst="rect">
            <a:avLst/>
          </a:prstGeom>
          <a:noFill/>
          <a:ln w="9525">
            <a:noFill/>
          </a:ln>
        </p:spPr>
        <p:style>
          <a:lnRef idx="0"/>
          <a:fillRef idx="0"/>
          <a:effectRef idx="0"/>
          <a:fontRef idx="minor"/>
        </p:style>
        <p:txBody>
          <a:bodyPr numCol="1" spcCol="0" lIns="90000" rIns="90000" tIns="45000" bIns="45000" anchor="ctr">
            <a:spAutoFit/>
          </a:bodyPr>
          <a:p>
            <a:pPr algn="ctr" defTabSz="914400">
              <a:lnSpc>
                <a:spcPct val="100000"/>
              </a:lnSpc>
              <a:tabLst>
                <a:tab algn="l" pos="0"/>
              </a:tabLst>
            </a:pPr>
            <a:r>
              <a:rPr b="0" i="1" lang="el-GR" sz="2000" spc="-1" strike="noStrike">
                <a:solidFill>
                  <a:schemeClr val="dk1"/>
                </a:solidFill>
                <a:latin typeface="Times New Roman"/>
                <a:ea typeface="Times New Roman"/>
              </a:rPr>
              <a:t>Ρέθυμνο, 2025</a:t>
            </a:r>
            <a:endParaRPr b="0" lang="el-GR" sz="2000" spc="-1" strike="noStrike">
              <a:solidFill>
                <a:srgbClr val="000000"/>
              </a:solidFill>
              <a:latin typeface="Arial"/>
            </a:endParaRPr>
          </a:p>
        </p:txBody>
      </p:sp>
      <p:sp>
        <p:nvSpPr>
          <p:cNvPr id="170" name="9 - Ορθογώνιο"/>
          <p:cNvSpPr/>
          <p:nvPr/>
        </p:nvSpPr>
        <p:spPr>
          <a:xfrm>
            <a:off x="1357200" y="4214880"/>
            <a:ext cx="6839640" cy="4554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el-GR" sz="2400" spc="-1" strike="noStrike">
                <a:solidFill>
                  <a:schemeClr val="dk1"/>
                </a:solidFill>
                <a:latin typeface="Georgia"/>
              </a:rPr>
              <a:t>Αικατερίνα Θεοχαράκη </a:t>
            </a:r>
            <a:endParaRPr b="0" lang="el-GR" sz="2400" spc="-1" strike="noStrike">
              <a:solidFill>
                <a:srgbClr val="000000"/>
              </a:solidFill>
              <a:latin typeface="Arial"/>
            </a:endParaRPr>
          </a:p>
        </p:txBody>
      </p:sp>
      <p:sp>
        <p:nvSpPr>
          <p:cNvPr id="171" name="TextBox 3"/>
          <p:cNvSpPr/>
          <p:nvPr/>
        </p:nvSpPr>
        <p:spPr>
          <a:xfrm>
            <a:off x="1571760" y="4714920"/>
            <a:ext cx="6566400" cy="3639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l-GR" sz="1800" spc="-1" strike="noStrike">
                <a:solidFill>
                  <a:schemeClr val="dk1"/>
                </a:solidFill>
                <a:latin typeface="Georgia"/>
              </a:rPr>
              <a:t>Επιτροπή Κρίσης ΔΕ</a:t>
            </a:r>
            <a:endParaRPr b="0" lang="el-GR" sz="1800" spc="-1" strike="noStrike">
              <a:solidFill>
                <a:srgbClr val="000000"/>
              </a:solidFill>
              <a:latin typeface="Arial"/>
            </a:endParaRPr>
          </a:p>
        </p:txBody>
      </p:sp>
      <p:sp>
        <p:nvSpPr>
          <p:cNvPr id="172" name="TextBox 5"/>
          <p:cNvSpPr/>
          <p:nvPr/>
        </p:nvSpPr>
        <p:spPr>
          <a:xfrm>
            <a:off x="785880" y="5214960"/>
            <a:ext cx="2951280" cy="775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el-GR" sz="1500" spc="-1" strike="noStrike">
                <a:solidFill>
                  <a:schemeClr val="dk1"/>
                </a:solidFill>
                <a:latin typeface="Times New Roman"/>
              </a:rPr>
              <a:t>Ευαγγελία Μανούσου</a:t>
            </a:r>
            <a:endParaRPr b="0" lang="el-GR" sz="1500" spc="-1" strike="noStrike">
              <a:solidFill>
                <a:srgbClr val="000000"/>
              </a:solidFill>
              <a:latin typeface="Arial"/>
            </a:endParaRPr>
          </a:p>
          <a:p>
            <a:pPr defTabSz="914400">
              <a:lnSpc>
                <a:spcPct val="100000"/>
              </a:lnSpc>
            </a:pPr>
            <a:r>
              <a:rPr b="0" i="1" lang="el-GR" sz="1500" spc="-1" strike="noStrike">
                <a:solidFill>
                  <a:schemeClr val="dk1"/>
                </a:solidFill>
                <a:latin typeface="Times New Roman"/>
              </a:rPr>
              <a:t>ΣΕΠ, Ελληνικό Ανοικτό Πανεπιστήμιο</a:t>
            </a:r>
            <a:endParaRPr b="0" lang="el-GR" sz="1500" spc="-1" strike="noStrike">
              <a:solidFill>
                <a:srgbClr val="000000"/>
              </a:solidFill>
              <a:latin typeface="Arial"/>
            </a:endParaRPr>
          </a:p>
        </p:txBody>
      </p:sp>
      <p:sp>
        <p:nvSpPr>
          <p:cNvPr id="173" name="TextBox 7"/>
          <p:cNvSpPr/>
          <p:nvPr/>
        </p:nvSpPr>
        <p:spPr>
          <a:xfrm>
            <a:off x="3600000" y="5214960"/>
            <a:ext cx="2447280" cy="10497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el-GR" sz="1500" spc="-1" strike="noStrike">
                <a:solidFill>
                  <a:schemeClr val="dk1"/>
                </a:solidFill>
                <a:latin typeface="Times New Roman"/>
              </a:rPr>
              <a:t>Λάμπρος Καρβούνης</a:t>
            </a:r>
            <a:endParaRPr b="0" lang="el-GR" sz="1500" spc="-1" strike="noStrike">
              <a:solidFill>
                <a:srgbClr val="000000"/>
              </a:solidFill>
              <a:latin typeface="Arial"/>
            </a:endParaRPr>
          </a:p>
          <a:p>
            <a:pPr defTabSz="914400">
              <a:lnSpc>
                <a:spcPct val="100000"/>
              </a:lnSpc>
            </a:pPr>
            <a:r>
              <a:rPr b="0" i="1" lang="el-GR" sz="1500" spc="-1" strike="noStrike">
                <a:solidFill>
                  <a:schemeClr val="dk1"/>
                </a:solidFill>
                <a:latin typeface="Times New Roman"/>
              </a:rPr>
              <a:t>ΣΕΠ, Ελληνικό Ανοικτό Πανεπιστήμιο</a:t>
            </a:r>
            <a:endParaRPr b="0" lang="el-GR" sz="1500" spc="-1" strike="noStrike">
              <a:solidFill>
                <a:srgbClr val="000000"/>
              </a:solidFill>
              <a:latin typeface="Arial"/>
            </a:endParaRPr>
          </a:p>
          <a:p>
            <a:pPr defTabSz="914400">
              <a:lnSpc>
                <a:spcPct val="100000"/>
              </a:lnSpc>
            </a:pPr>
            <a:endParaRPr b="0" lang="el-GR" sz="1800" spc="-1" strike="noStrike">
              <a:solidFill>
                <a:srgbClr val="000000"/>
              </a:solidFill>
              <a:latin typeface="Arial"/>
            </a:endParaRPr>
          </a:p>
        </p:txBody>
      </p:sp>
      <p:sp>
        <p:nvSpPr>
          <p:cNvPr id="174" name="TextBox 11"/>
          <p:cNvSpPr/>
          <p:nvPr/>
        </p:nvSpPr>
        <p:spPr>
          <a:xfrm>
            <a:off x="6215040" y="5286240"/>
            <a:ext cx="2450520" cy="775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el-GR" sz="1500" spc="-1" strike="noStrike">
                <a:solidFill>
                  <a:schemeClr val="dk1"/>
                </a:solidFill>
                <a:latin typeface="Times New Roman"/>
                <a:ea typeface="Microsoft YaHei"/>
              </a:rPr>
              <a:t>Ευάγγελος Κελεσίδης ΣΕΠ,Ελληνικό Ανοικτό Πανεπιστήμιο</a:t>
            </a:r>
            <a:endParaRPr b="0" lang="el-GR" sz="1500" spc="-1" strike="noStrike">
              <a:solidFill>
                <a:srgbClr val="000000"/>
              </a:solidFill>
              <a:latin typeface="Arial"/>
            </a:endParaRPr>
          </a:p>
        </p:txBody>
      </p:sp>
      <p:pic>
        <p:nvPicPr>
          <p:cNvPr id="175" name="Picture 2" descr="scenarios2020 - Ε.ΔΙ.Β.Ε.Α"/>
          <p:cNvPicPr/>
          <p:nvPr/>
        </p:nvPicPr>
        <p:blipFill>
          <a:blip r:embed="rId1"/>
          <a:stretch/>
        </p:blipFill>
        <p:spPr>
          <a:xfrm>
            <a:off x="1928880" y="857160"/>
            <a:ext cx="6043680" cy="12848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p:nvPr>
        </p:nvSpPr>
        <p:spPr>
          <a:xfrm>
            <a:off x="301680" y="1527120"/>
            <a:ext cx="8502840" cy="2829600"/>
          </a:xfrm>
          <a:prstGeom prst="rect">
            <a:avLst/>
          </a:prstGeom>
          <a:noFill/>
          <a:ln w="0">
            <a:noFill/>
          </a:ln>
        </p:spPr>
        <p:txBody>
          <a:bodyPr lIns="90000" rIns="90000" tIns="45000" bIns="45000" anchor="t">
            <a:normAutofit/>
          </a:bodyPr>
          <a:p>
            <a:pPr marL="274320" indent="-274320" defTabSz="914400">
              <a:lnSpc>
                <a:spcPct val="100000"/>
              </a:lnSpc>
              <a:spcBef>
                <a:spcPts val="400"/>
              </a:spcBef>
              <a:buClr>
                <a:srgbClr val="d16349"/>
              </a:buClr>
              <a:buSzPct val="85000"/>
              <a:buFont typeface="Wingdings 2" charset="2"/>
              <a:buChar char=""/>
            </a:pPr>
            <a:r>
              <a:rPr b="0" lang="el-GR" sz="2000" spc="-1" strike="noStrike">
                <a:solidFill>
                  <a:schemeClr val="dk1"/>
                </a:solidFill>
                <a:latin typeface="Georgia"/>
              </a:rPr>
              <a:t>Για την είσοδο στο μάθημα με τίτλο</a:t>
            </a:r>
            <a:r>
              <a:rPr b="0" lang="en-US" sz="2000" spc="-1" strike="noStrike">
                <a:solidFill>
                  <a:schemeClr val="dk1"/>
                </a:solidFill>
                <a:latin typeface="Georgia"/>
              </a:rPr>
              <a:t>:</a:t>
            </a:r>
            <a:endParaRPr b="0" lang="el-GR" sz="2000" spc="-1" strike="noStrike">
              <a:solidFill>
                <a:schemeClr val="dk1"/>
              </a:solidFill>
              <a:latin typeface="Georgia"/>
            </a:endParaRPr>
          </a:p>
          <a:p>
            <a:pPr marL="274320" indent="0" defTabSz="914400">
              <a:lnSpc>
                <a:spcPct val="100000"/>
              </a:lnSpc>
              <a:spcBef>
                <a:spcPts val="400"/>
              </a:spcBef>
              <a:buNone/>
              <a:tabLst>
                <a:tab algn="l" pos="0"/>
              </a:tabLst>
            </a:pPr>
            <a:endParaRPr b="0" lang="el-GR" sz="2000" spc="-1" strike="noStrike">
              <a:solidFill>
                <a:schemeClr val="dk1"/>
              </a:solidFill>
              <a:latin typeface="Georgia"/>
            </a:endParaRPr>
          </a:p>
          <a:p>
            <a:pPr marL="228600" indent="0" algn="just" defTabSz="914400">
              <a:lnSpc>
                <a:spcPct val="150000"/>
              </a:lnSpc>
              <a:spcBef>
                <a:spcPts val="1001"/>
              </a:spcBef>
              <a:spcAft>
                <a:spcPts val="601"/>
              </a:spcAft>
              <a:buNone/>
              <a:tabLst>
                <a:tab algn="l" pos="0"/>
              </a:tabLst>
            </a:pPr>
            <a:r>
              <a:rPr b="0" lang="en-US" sz="2000" spc="-1" strike="noStrike">
                <a:solidFill>
                  <a:schemeClr val="dk1"/>
                </a:solidFill>
                <a:latin typeface="Georgia"/>
                <a:ea typeface="Microsoft YaHei"/>
              </a:rPr>
              <a:t>                               </a:t>
            </a:r>
            <a:r>
              <a:rPr b="0" lang="en-US" sz="2000" spc="-1" strike="noStrike">
                <a:solidFill>
                  <a:schemeClr val="dk1"/>
                </a:solidFill>
                <a:latin typeface="Georgia"/>
                <a:ea typeface="Microsoft YaHei"/>
              </a:rPr>
              <a:t>« </a:t>
            </a:r>
            <a:r>
              <a:rPr b="1" lang="en-US" sz="2000" spc="-1" strike="noStrike">
                <a:solidFill>
                  <a:schemeClr val="dk1"/>
                </a:solidFill>
                <a:latin typeface="Times New Roman"/>
                <a:ea typeface="Microsoft YaHei"/>
              </a:rPr>
              <a:t>Μαθησιακές δυσκολίες: Δυσαναγνωσία»</a:t>
            </a:r>
            <a:endParaRPr b="0" lang="el-GR" sz="2000" spc="-1" strike="noStrike">
              <a:solidFill>
                <a:schemeClr val="dk1"/>
              </a:solidFill>
              <a:latin typeface="Georgia"/>
            </a:endParaRPr>
          </a:p>
          <a:p>
            <a:pPr marL="228600" indent="0" algn="just" defTabSz="914400">
              <a:lnSpc>
                <a:spcPct val="150000"/>
              </a:lnSpc>
              <a:spcBef>
                <a:spcPts val="1001"/>
              </a:spcBef>
              <a:spcAft>
                <a:spcPts val="601"/>
              </a:spcAft>
              <a:buNone/>
              <a:tabLst>
                <a:tab algn="l" pos="0"/>
              </a:tabLst>
            </a:pPr>
            <a:r>
              <a:rPr b="1" i="1" lang="el-GR" sz="1500" spc="-1" strike="noStrike" u="sng">
                <a:solidFill>
                  <a:schemeClr val="dk1"/>
                </a:solidFill>
                <a:uFillTx/>
                <a:latin typeface="Times New Roman"/>
                <a:ea typeface="Microsoft YaHei"/>
                <a:hlinkClick r:id="rId1"/>
              </a:rPr>
              <a:t>http://chamilo.datacenter.uoc.gr/metchamilo/courses/MA8HSIAKESDYSKOLIESDYSANAGNWSIA/</a:t>
            </a:r>
            <a:endParaRPr b="0" lang="el-GR" sz="1500" spc="-1" strike="noStrike">
              <a:solidFill>
                <a:schemeClr val="dk1"/>
              </a:solidFill>
              <a:latin typeface="Georgia"/>
            </a:endParaRPr>
          </a:p>
          <a:p>
            <a:pPr marL="228600" indent="0" algn="just" defTabSz="914400">
              <a:lnSpc>
                <a:spcPct val="150000"/>
              </a:lnSpc>
              <a:spcBef>
                <a:spcPts val="1001"/>
              </a:spcBef>
              <a:spcAft>
                <a:spcPts val="601"/>
              </a:spcAft>
              <a:buNone/>
              <a:tabLst>
                <a:tab algn="l" pos="0"/>
              </a:tabLst>
            </a:pPr>
            <a:endParaRPr b="0" lang="el-GR" sz="2000" spc="-1" strike="noStrike">
              <a:solidFill>
                <a:schemeClr val="dk1"/>
              </a:solidFill>
              <a:latin typeface="Georgia"/>
            </a:endParaRPr>
          </a:p>
          <a:p>
            <a:pPr marL="274320" indent="0" defTabSz="914400">
              <a:lnSpc>
                <a:spcPct val="100000"/>
              </a:lnSpc>
              <a:spcBef>
                <a:spcPts val="400"/>
              </a:spcBef>
              <a:buNone/>
              <a:tabLst>
                <a:tab algn="l" pos="0"/>
              </a:tabLst>
            </a:pPr>
            <a:endParaRPr b="0" lang="el-GR" sz="2000" spc="-1" strike="noStrike">
              <a:solidFill>
                <a:schemeClr val="dk1"/>
              </a:solidFill>
              <a:latin typeface="Georgia"/>
            </a:endParaRPr>
          </a:p>
        </p:txBody>
      </p:sp>
      <p:sp>
        <p:nvSpPr>
          <p:cNvPr id="218" name="PlaceHolder 2"/>
          <p:cNvSpPr>
            <a:spLocks noGrp="1"/>
          </p:cNvSpPr>
          <p:nvPr>
            <p:ph type="title"/>
          </p:nvPr>
        </p:nvSpPr>
        <p:spPr>
          <a:xfrm>
            <a:off x="301680" y="219240"/>
            <a:ext cx="8533440" cy="757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l-GR" sz="3300" spc="-1" strike="noStrike">
                <a:solidFill>
                  <a:schemeClr val="dk1"/>
                </a:solidFill>
                <a:latin typeface="Georgia"/>
              </a:rPr>
              <a:t>6. Παραγόμενο εκπαιδευτικό υλικό 3/3</a:t>
            </a:r>
            <a:endParaRPr b="0" lang="el-GR" sz="3300" spc="-1" strike="noStrike">
              <a:solidFill>
                <a:schemeClr val="dk1"/>
              </a:solidFill>
              <a:latin typeface="Georgia"/>
            </a:endParaRPr>
          </a:p>
        </p:txBody>
      </p:sp>
      <p:pic>
        <p:nvPicPr>
          <p:cNvPr id="219" name="Εικόνα 218" descr=""/>
          <p:cNvPicPr/>
          <p:nvPr/>
        </p:nvPicPr>
        <p:blipFill>
          <a:blip r:embed="rId2"/>
          <a:stretch/>
        </p:blipFill>
        <p:spPr>
          <a:xfrm>
            <a:off x="1572120" y="3429000"/>
            <a:ext cx="6440400" cy="28296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301680" y="204840"/>
            <a:ext cx="8533440" cy="71316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fontScale="20002" lnSpcReduction="10000"/>
          </a:bodyPr>
          <a:p>
            <a:pPr indent="0" algn="ctr" defTabSz="914400">
              <a:lnSpc>
                <a:spcPct val="100000"/>
              </a:lnSpc>
              <a:buNone/>
              <a:tabLst>
                <a:tab algn="l" pos="0"/>
              </a:tabLst>
            </a:pPr>
            <a:br>
              <a:rPr sz="2400"/>
            </a:br>
            <a:br>
              <a:rPr sz="2400"/>
            </a:br>
            <a:br>
              <a:rPr sz="2400"/>
            </a:br>
            <a:br>
              <a:rPr sz="7500"/>
            </a:br>
            <a:endParaRPr b="0" lang="el-GR" sz="2400" spc="-1" strike="noStrike">
              <a:solidFill>
                <a:schemeClr val="dk1"/>
              </a:solidFill>
              <a:latin typeface="Georgia"/>
            </a:endParaRPr>
          </a:p>
        </p:txBody>
      </p:sp>
      <p:sp>
        <p:nvSpPr>
          <p:cNvPr id="221" name="4 - Έλλειψη"/>
          <p:cNvSpPr/>
          <p:nvPr/>
        </p:nvSpPr>
        <p:spPr>
          <a:xfrm>
            <a:off x="3286080" y="3500280"/>
            <a:ext cx="2499120" cy="784800"/>
          </a:xfrm>
          <a:prstGeom prst="ellipse">
            <a:avLst/>
          </a:prstGeom>
          <a:solidFill>
            <a:schemeClr val="accent5"/>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1" lang="el-GR" sz="1800" spc="-1" strike="noStrike">
                <a:solidFill>
                  <a:schemeClr val="dk1"/>
                </a:solidFill>
                <a:latin typeface="Georgia"/>
              </a:rPr>
              <a:t>Μεθοδολογία έρευνας</a:t>
            </a:r>
            <a:endParaRPr b="0" lang="el-GR" sz="1800" spc="-1" strike="noStrike">
              <a:solidFill>
                <a:srgbClr val="000000"/>
              </a:solidFill>
              <a:latin typeface="Arial"/>
            </a:endParaRPr>
          </a:p>
        </p:txBody>
      </p:sp>
      <p:sp>
        <p:nvSpPr>
          <p:cNvPr id="222" name="22 - Δεξιό βέλος"/>
          <p:cNvSpPr/>
          <p:nvPr/>
        </p:nvSpPr>
        <p:spPr>
          <a:xfrm rot="12847200">
            <a:off x="3071880" y="2858040"/>
            <a:ext cx="713160" cy="784800"/>
          </a:xfrm>
          <a:prstGeom prst="rightArrow">
            <a:avLst>
              <a:gd name="adj1" fmla="val 50000"/>
              <a:gd name="adj2" fmla="val 50000"/>
            </a:avLst>
          </a:prstGeom>
          <a:solidFill>
            <a:schemeClr val="accent4"/>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800" spc="-1" strike="noStrike">
              <a:solidFill>
                <a:schemeClr val="lt1"/>
              </a:solidFill>
              <a:latin typeface="Georgia"/>
            </a:endParaRPr>
          </a:p>
        </p:txBody>
      </p:sp>
      <p:sp>
        <p:nvSpPr>
          <p:cNvPr id="223" name="24 - Δεξιό βέλος"/>
          <p:cNvSpPr/>
          <p:nvPr/>
        </p:nvSpPr>
        <p:spPr>
          <a:xfrm rot="16200000">
            <a:off x="4133880" y="2610000"/>
            <a:ext cx="713160" cy="784800"/>
          </a:xfrm>
          <a:prstGeom prst="rightArrow">
            <a:avLst>
              <a:gd name="adj1" fmla="val 50000"/>
              <a:gd name="adj2" fmla="val 50000"/>
            </a:avLst>
          </a:prstGeom>
          <a:solidFill>
            <a:schemeClr val="accent2">
              <a:lumMod val="40000"/>
              <a:lumOff val="60000"/>
            </a:schemeClr>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800" spc="-1" strike="noStrike">
              <a:solidFill>
                <a:schemeClr val="lt1"/>
              </a:solidFill>
              <a:latin typeface="Georgia"/>
            </a:endParaRPr>
          </a:p>
        </p:txBody>
      </p:sp>
      <p:sp>
        <p:nvSpPr>
          <p:cNvPr id="224" name="25 - Δεξιό βέλος"/>
          <p:cNvSpPr/>
          <p:nvPr/>
        </p:nvSpPr>
        <p:spPr>
          <a:xfrm rot="19671000">
            <a:off x="5235840" y="2831400"/>
            <a:ext cx="713160" cy="784800"/>
          </a:xfrm>
          <a:prstGeom prst="rightArrow">
            <a:avLst>
              <a:gd name="adj1" fmla="val 50000"/>
              <a:gd name="adj2" fmla="val 50000"/>
            </a:avLst>
          </a:prstGeom>
          <a:solidFill>
            <a:srgbClr val="00b050"/>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800" spc="-1" strike="noStrike">
              <a:solidFill>
                <a:schemeClr val="lt1"/>
              </a:solidFill>
              <a:latin typeface="Georgia"/>
            </a:endParaRPr>
          </a:p>
        </p:txBody>
      </p:sp>
      <p:sp>
        <p:nvSpPr>
          <p:cNvPr id="225" name="26 - Δεξιό βέλος"/>
          <p:cNvSpPr/>
          <p:nvPr/>
        </p:nvSpPr>
        <p:spPr>
          <a:xfrm rot="7719600">
            <a:off x="2817000" y="3988800"/>
            <a:ext cx="713160" cy="784800"/>
          </a:xfrm>
          <a:prstGeom prst="rightArrow">
            <a:avLst>
              <a:gd name="adj1" fmla="val 50000"/>
              <a:gd name="adj2" fmla="val 50000"/>
            </a:avLst>
          </a:prstGeom>
          <a:solidFill>
            <a:srgbClr val="d16349"/>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800" spc="-1" strike="noStrike">
              <a:solidFill>
                <a:schemeClr val="lt1"/>
              </a:solidFill>
              <a:latin typeface="Georgia"/>
            </a:endParaRPr>
          </a:p>
        </p:txBody>
      </p:sp>
      <p:sp>
        <p:nvSpPr>
          <p:cNvPr id="226" name="27 - Δεξιό βέλος"/>
          <p:cNvSpPr/>
          <p:nvPr/>
        </p:nvSpPr>
        <p:spPr>
          <a:xfrm rot="5400000">
            <a:off x="4158720" y="4329360"/>
            <a:ext cx="713160" cy="784800"/>
          </a:xfrm>
          <a:prstGeom prst="rightArrow">
            <a:avLst>
              <a:gd name="adj1" fmla="val 50000"/>
              <a:gd name="adj2" fmla="val 50000"/>
            </a:avLst>
          </a:prstGeom>
          <a:solidFill>
            <a:schemeClr val="accent5">
              <a:lumMod val="75000"/>
            </a:schemeClr>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800" spc="-1" strike="noStrike">
              <a:solidFill>
                <a:schemeClr val="lt1"/>
              </a:solidFill>
              <a:latin typeface="Georgia"/>
            </a:endParaRPr>
          </a:p>
        </p:txBody>
      </p:sp>
      <p:sp>
        <p:nvSpPr>
          <p:cNvPr id="227" name="28 - Δεξιό βέλος"/>
          <p:cNvSpPr/>
          <p:nvPr/>
        </p:nvSpPr>
        <p:spPr>
          <a:xfrm rot="1929000">
            <a:off x="5383440" y="4176000"/>
            <a:ext cx="713160" cy="784800"/>
          </a:xfrm>
          <a:prstGeom prst="rightArrow">
            <a:avLst>
              <a:gd name="adj1" fmla="val 50000"/>
              <a:gd name="adj2" fmla="val 50000"/>
            </a:avLst>
          </a:prstGeom>
          <a:solidFill>
            <a:schemeClr val="accent3">
              <a:lumMod val="75000"/>
            </a:schemeClr>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800" spc="-1" strike="noStrike">
              <a:solidFill>
                <a:schemeClr val="lt1"/>
              </a:solidFill>
              <a:latin typeface="Georgia"/>
            </a:endParaRPr>
          </a:p>
        </p:txBody>
      </p:sp>
      <p:sp>
        <p:nvSpPr>
          <p:cNvPr id="228" name="30 - TextBox"/>
          <p:cNvSpPr/>
          <p:nvPr/>
        </p:nvSpPr>
        <p:spPr>
          <a:xfrm>
            <a:off x="1000080" y="2357280"/>
            <a:ext cx="1927800" cy="36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el-GR" sz="1800" spc="-1" strike="noStrike">
              <a:solidFill>
                <a:schemeClr val="dk1"/>
              </a:solidFill>
              <a:latin typeface="Georgia"/>
            </a:endParaRPr>
          </a:p>
        </p:txBody>
      </p:sp>
      <p:sp>
        <p:nvSpPr>
          <p:cNvPr id="229" name="31 - TextBox"/>
          <p:cNvSpPr/>
          <p:nvPr/>
        </p:nvSpPr>
        <p:spPr>
          <a:xfrm>
            <a:off x="1000080" y="2428920"/>
            <a:ext cx="2570760" cy="730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l-GR" sz="1400" spc="-1" strike="noStrike">
                <a:solidFill>
                  <a:srgbClr val="ff0000"/>
                </a:solidFill>
                <a:latin typeface="Georgia"/>
              </a:rPr>
              <a:t>Είδος έρευνας</a:t>
            </a:r>
            <a:r>
              <a:rPr b="1" lang="el-GR" sz="1400" spc="-1" strike="noStrike">
                <a:solidFill>
                  <a:schemeClr val="accent5"/>
                </a:solidFill>
                <a:latin typeface="Georgia"/>
              </a:rPr>
              <a:t>: </a:t>
            </a:r>
            <a:r>
              <a:rPr b="1" lang="el-GR" sz="1400" spc="-1" strike="noStrike">
                <a:solidFill>
                  <a:schemeClr val="dk1"/>
                </a:solidFill>
                <a:latin typeface="Georgia"/>
              </a:rPr>
              <a:t>Έρευνα αξιολόγησης- αποτίμησης ποιότητας Ε.Υ</a:t>
            </a:r>
            <a:endParaRPr b="0" lang="el-GR" sz="1400" spc="-1" strike="noStrike">
              <a:solidFill>
                <a:srgbClr val="000000"/>
              </a:solidFill>
              <a:latin typeface="Arial"/>
            </a:endParaRPr>
          </a:p>
        </p:txBody>
      </p:sp>
      <p:sp>
        <p:nvSpPr>
          <p:cNvPr id="230" name="33 - TextBox"/>
          <p:cNvSpPr/>
          <p:nvPr/>
        </p:nvSpPr>
        <p:spPr>
          <a:xfrm>
            <a:off x="3536280" y="1757160"/>
            <a:ext cx="1999080" cy="51660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1" lang="el-GR" sz="1400" spc="-1" strike="noStrike">
                <a:solidFill>
                  <a:srgbClr val="ffcf47"/>
                </a:solidFill>
                <a:latin typeface="Georgia"/>
              </a:rPr>
              <a:t>Χρονική Περίοδος: </a:t>
            </a:r>
            <a:r>
              <a:rPr b="1" lang="el-GR" sz="1400" spc="-1" strike="noStrike">
                <a:solidFill>
                  <a:schemeClr val="dk1"/>
                </a:solidFill>
                <a:latin typeface="Georgia"/>
              </a:rPr>
              <a:t>Iανουάριος 2025</a:t>
            </a:r>
            <a:endParaRPr b="0" lang="el-GR" sz="1400" spc="-1" strike="noStrike">
              <a:solidFill>
                <a:srgbClr val="000000"/>
              </a:solidFill>
              <a:latin typeface="Arial"/>
            </a:endParaRPr>
          </a:p>
        </p:txBody>
      </p:sp>
      <p:sp>
        <p:nvSpPr>
          <p:cNvPr id="231" name="34 - TextBox"/>
          <p:cNvSpPr/>
          <p:nvPr/>
        </p:nvSpPr>
        <p:spPr>
          <a:xfrm>
            <a:off x="6009120" y="2253960"/>
            <a:ext cx="2927880" cy="94356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1" lang="el-GR" sz="1400" spc="-1" strike="noStrike">
                <a:solidFill>
                  <a:srgbClr val="ff0000"/>
                </a:solidFill>
                <a:latin typeface="Georgia"/>
              </a:rPr>
              <a:t>Δειγματοληψία:</a:t>
            </a:r>
            <a:r>
              <a:rPr b="1" lang="el-GR" sz="1400" spc="-1" strike="noStrike">
                <a:solidFill>
                  <a:schemeClr val="accent5"/>
                </a:solidFill>
                <a:latin typeface="Georgia"/>
              </a:rPr>
              <a:t> </a:t>
            </a:r>
            <a:r>
              <a:rPr b="1" lang="el-GR" sz="1400" spc="-1" strike="noStrike">
                <a:solidFill>
                  <a:schemeClr val="dk1"/>
                </a:solidFill>
                <a:latin typeface="Georgia"/>
              </a:rPr>
              <a:t>Σκόπιμη Δειγματοληψία ειδικών - Δειγματοληψία Ευκολίας – 3 ειδικοί  στην ΕξΑΕ </a:t>
            </a:r>
            <a:endParaRPr b="0" lang="el-GR" sz="1400" spc="-1" strike="noStrike">
              <a:solidFill>
                <a:srgbClr val="000000"/>
              </a:solidFill>
              <a:latin typeface="Arial"/>
            </a:endParaRPr>
          </a:p>
        </p:txBody>
      </p:sp>
      <p:sp>
        <p:nvSpPr>
          <p:cNvPr id="232" name="36 - TextBox"/>
          <p:cNvSpPr/>
          <p:nvPr/>
        </p:nvSpPr>
        <p:spPr>
          <a:xfrm>
            <a:off x="357120" y="4857840"/>
            <a:ext cx="2856600" cy="730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l-GR" sz="1400" spc="-1" strike="noStrike">
                <a:solidFill>
                  <a:srgbClr val="ffcf47"/>
                </a:solidFill>
                <a:latin typeface="Georgia"/>
              </a:rPr>
              <a:t>Μέθοδος: </a:t>
            </a:r>
            <a:r>
              <a:rPr b="1" lang="el-GR" sz="1400" spc="-1" strike="noStrike">
                <a:solidFill>
                  <a:schemeClr val="dk1"/>
                </a:solidFill>
                <a:latin typeface="Georgia"/>
              </a:rPr>
              <a:t>Ποιοτική (Έρευνα απόψεων με Ανάλυση Περιεχομένου)</a:t>
            </a:r>
            <a:endParaRPr b="0" lang="el-GR" sz="1400" spc="-1" strike="noStrike">
              <a:solidFill>
                <a:srgbClr val="000000"/>
              </a:solidFill>
              <a:latin typeface="Arial"/>
            </a:endParaRPr>
          </a:p>
        </p:txBody>
      </p:sp>
      <p:sp>
        <p:nvSpPr>
          <p:cNvPr id="233" name="37 - TextBox"/>
          <p:cNvSpPr/>
          <p:nvPr/>
        </p:nvSpPr>
        <p:spPr>
          <a:xfrm>
            <a:off x="3286080" y="5429160"/>
            <a:ext cx="2856600" cy="7300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1" lang="el-GR" sz="1400" spc="-1" strike="noStrike">
                <a:solidFill>
                  <a:srgbClr val="ff0000"/>
                </a:solidFill>
                <a:latin typeface="Georgia"/>
              </a:rPr>
              <a:t>Μέσα Συλλογής Δεδομένων:  </a:t>
            </a:r>
            <a:r>
              <a:rPr b="1" lang="el-GR" sz="1400" spc="-1" strike="noStrike">
                <a:solidFill>
                  <a:srgbClr val="000000"/>
                </a:solidFill>
                <a:latin typeface="Georgia"/>
              </a:rPr>
              <a:t>1</a:t>
            </a:r>
            <a:r>
              <a:rPr b="1" lang="el-GR" sz="1400" spc="-1" strike="noStrike">
                <a:solidFill>
                  <a:schemeClr val="dk1"/>
                </a:solidFill>
                <a:latin typeface="Georgia"/>
              </a:rPr>
              <a:t> Ερωτηματολόγιο  Ανοιχτών Ερωτήσεων</a:t>
            </a:r>
            <a:endParaRPr b="0" lang="el-GR" sz="1400" spc="-1" strike="noStrike">
              <a:solidFill>
                <a:srgbClr val="000000"/>
              </a:solidFill>
              <a:latin typeface="Arial"/>
            </a:endParaRPr>
          </a:p>
        </p:txBody>
      </p:sp>
      <p:sp>
        <p:nvSpPr>
          <p:cNvPr id="234" name="38 - TextBox"/>
          <p:cNvSpPr/>
          <p:nvPr/>
        </p:nvSpPr>
        <p:spPr>
          <a:xfrm>
            <a:off x="6572880" y="4644000"/>
            <a:ext cx="2570760" cy="1157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l-GR" sz="1400" spc="-1" strike="noStrike">
                <a:solidFill>
                  <a:srgbClr val="ffcf47"/>
                </a:solidFill>
                <a:latin typeface="Georgia"/>
              </a:rPr>
              <a:t>Επεξεργασία Δεδομένων: </a:t>
            </a:r>
            <a:r>
              <a:rPr b="1" lang="el-GR" sz="1400" spc="-1" strike="noStrike">
                <a:solidFill>
                  <a:schemeClr val="dk1"/>
                </a:solidFill>
                <a:latin typeface="Georgia"/>
              </a:rPr>
              <a:t>Μονάδα Ανάλυσης το θέμα – 10 ερευνητικοί άξονες (ερωτηματολόγιο ειδικών)</a:t>
            </a:r>
            <a:endParaRPr b="0" lang="el-GR" sz="1400" spc="-1" strike="noStrike">
              <a:solidFill>
                <a:srgbClr val="000000"/>
              </a:solidFill>
              <a:latin typeface="Arial"/>
            </a:endParaRPr>
          </a:p>
        </p:txBody>
      </p:sp>
      <p:sp>
        <p:nvSpPr>
          <p:cNvPr id="235" name="1 - Τίτλος"/>
          <p:cNvSpPr/>
          <p:nvPr/>
        </p:nvSpPr>
        <p:spPr>
          <a:xfrm>
            <a:off x="301680" y="186120"/>
            <a:ext cx="8534160" cy="713880"/>
          </a:xfrm>
          <a:prstGeom prst="rect">
            <a:avLst/>
          </a:prstGeom>
          <a:gradFill rotWithShape="0">
            <a:gsLst>
              <a:gs pos="0">
                <a:srgbClr val="fff185"/>
              </a:gs>
              <a:gs pos="50000">
                <a:srgbClr val="f5c5bf"/>
              </a:gs>
              <a:gs pos="100000">
                <a:srgbClr val="fae2df"/>
              </a:gs>
            </a:gsLst>
            <a:lin ang="5400000"/>
          </a:gradFill>
          <a:ln w="0">
            <a:noFill/>
          </a:ln>
        </p:spPr>
        <p:style>
          <a:lnRef idx="0"/>
          <a:fillRef idx="0"/>
          <a:effectRef idx="0"/>
          <a:fontRef idx="minor"/>
        </p:style>
        <p:txBody>
          <a:bodyPr lIns="90000" rIns="90000" tIns="45000" bIns="45000" anchor="b">
            <a:normAutofit fontScale="37278" lnSpcReduction="10000"/>
          </a:bodyPr>
          <a:p>
            <a:pPr algn="ctr" defTabSz="914400">
              <a:lnSpc>
                <a:spcPct val="100000"/>
              </a:lnSpc>
            </a:pPr>
            <a:br>
              <a:rPr sz="2400"/>
            </a:br>
            <a:br>
              <a:rPr sz="2400"/>
            </a:br>
            <a:br>
              <a:rPr sz="2400"/>
            </a:br>
            <a:br>
              <a:rPr sz="2400"/>
            </a:br>
            <a:endParaRPr b="0" lang="el-GR" sz="2400" spc="-1" strike="noStrike">
              <a:solidFill>
                <a:srgbClr val="000000"/>
              </a:solidFill>
              <a:latin typeface="Arial"/>
            </a:endParaRPr>
          </a:p>
        </p:txBody>
      </p:sp>
      <p:sp>
        <p:nvSpPr>
          <p:cNvPr id="236" name="PlaceHolder 2"/>
          <p:cNvSpPr/>
          <p:nvPr/>
        </p:nvSpPr>
        <p:spPr>
          <a:xfrm>
            <a:off x="301680" y="209880"/>
            <a:ext cx="8533440" cy="757800"/>
          </a:xfrm>
          <a:prstGeom prst="rect">
            <a:avLst/>
          </a:prstGeom>
          <a:gradFill rotWithShape="0">
            <a:gsLst>
              <a:gs pos="0">
                <a:srgbClr val="fff185"/>
              </a:gs>
              <a:gs pos="50000">
                <a:srgbClr val="f5c5bf"/>
              </a:gs>
              <a:gs pos="100000">
                <a:srgbClr val="fae2df"/>
              </a:gs>
            </a:gsLst>
            <a:lin ang="5400000"/>
          </a:gradFill>
          <a:ln w="0">
            <a:noFill/>
          </a:ln>
        </p:spPr>
        <p:style>
          <a:lnRef idx="0"/>
          <a:fillRef idx="0"/>
          <a:effectRef idx="0"/>
          <a:fontRef idx="minor"/>
        </p:style>
        <p:txBody>
          <a:bodyPr lIns="90000" rIns="90000" tIns="45000" bIns="45000" anchor="b">
            <a:normAutofit/>
          </a:bodyPr>
          <a:p>
            <a:pPr algn="ctr" defTabSz="914400">
              <a:lnSpc>
                <a:spcPct val="100000"/>
              </a:lnSpc>
              <a:tabLst>
                <a:tab algn="l" pos="0"/>
              </a:tabLst>
            </a:pPr>
            <a:r>
              <a:rPr b="0" lang="el-GR" sz="3300" spc="-1" strike="noStrike">
                <a:solidFill>
                  <a:schemeClr val="dk1"/>
                </a:solidFill>
                <a:latin typeface="Georgia"/>
              </a:rPr>
              <a:t>7. Αποτίμηση Εκπαιδευτικού Υλικού 1/3</a:t>
            </a:r>
            <a:endParaRPr b="0" lang="el-GR" sz="3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title"/>
          </p:nvPr>
        </p:nvSpPr>
        <p:spPr>
          <a:xfrm>
            <a:off x="301680" y="228600"/>
            <a:ext cx="8533440" cy="91332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fontScale="80920"/>
          </a:bodyPr>
          <a:p>
            <a:pPr indent="0" algn="ctr" defTabSz="914400">
              <a:lnSpc>
                <a:spcPct val="100000"/>
              </a:lnSpc>
              <a:buNone/>
              <a:tabLst>
                <a:tab algn="l" pos="0"/>
              </a:tabLst>
            </a:pPr>
            <a:r>
              <a:rPr b="0" lang="el-GR" sz="3300" spc="-1" strike="noStrike">
                <a:solidFill>
                  <a:schemeClr val="dk1"/>
                </a:solidFill>
                <a:latin typeface="Georgia"/>
              </a:rPr>
              <a:t>7. Αποτίμηση Εκπαιδευτικού Υλικού 2/3</a:t>
            </a:r>
            <a:br>
              <a:rPr sz="3300"/>
            </a:br>
            <a:r>
              <a:rPr b="1" lang="el-GR" sz="3300" spc="-1" strike="noStrike">
                <a:solidFill>
                  <a:schemeClr val="dk1"/>
                </a:solidFill>
                <a:latin typeface="Georgia"/>
              </a:rPr>
              <a:t>Αποτελέσματα – Κύρια ευρήματα</a:t>
            </a:r>
            <a:endParaRPr b="0" lang="el-GR" sz="3300" spc="-1" strike="noStrike">
              <a:solidFill>
                <a:schemeClr val="dk1"/>
              </a:solidFill>
              <a:latin typeface="Georgia"/>
            </a:endParaRPr>
          </a:p>
        </p:txBody>
      </p:sp>
      <p:sp>
        <p:nvSpPr>
          <p:cNvPr id="238" name="5 - TextBox"/>
          <p:cNvSpPr/>
          <p:nvPr/>
        </p:nvSpPr>
        <p:spPr>
          <a:xfrm>
            <a:off x="301680" y="2104920"/>
            <a:ext cx="8357040" cy="33814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1" lang="el-GR" sz="1800" spc="-1" strike="noStrike" u="sng">
                <a:solidFill>
                  <a:schemeClr val="dk1"/>
                </a:solidFill>
                <a:uFillTx/>
                <a:latin typeface="Times New Roman"/>
              </a:rPr>
              <a:t>1</a:t>
            </a:r>
            <a:r>
              <a:rPr b="1" lang="el-GR" sz="1800" spc="-1" strike="noStrike" u="sng" baseline="30000">
                <a:solidFill>
                  <a:schemeClr val="dk1"/>
                </a:solidFill>
                <a:uFillTx/>
                <a:latin typeface="Times New Roman"/>
              </a:rPr>
              <a:t>ο</a:t>
            </a:r>
            <a:r>
              <a:rPr b="1" lang="el-GR" sz="1800" spc="-1" strike="noStrike" u="sng">
                <a:solidFill>
                  <a:schemeClr val="dk1"/>
                </a:solidFill>
                <a:uFillTx/>
                <a:latin typeface="Times New Roman"/>
              </a:rPr>
              <a:t> ερευνητικό ερώτημα</a:t>
            </a:r>
            <a:r>
              <a:rPr b="1" lang="en-US" sz="1800" spc="-1" strike="noStrike">
                <a:solidFill>
                  <a:schemeClr val="dk1"/>
                </a:solidFill>
                <a:latin typeface="Times New Roman"/>
              </a:rPr>
              <a:t>:</a:t>
            </a:r>
            <a:r>
              <a:rPr b="1" lang="el-GR" sz="1800" spc="-1" strike="noStrike">
                <a:solidFill>
                  <a:schemeClr val="dk1"/>
                </a:solidFill>
                <a:latin typeface="Times New Roman"/>
              </a:rPr>
              <a:t> Το εκπαιδευτικό υλικό που αναπτύχθηκε βασίστηκε στις αρχές της πολυμεσικής μάθησης του Mayer και ακολουθήθηκαν οι προδιαγραφές για την υποστήριξη μαθητών με δυσαναγνωσία στο πλαίσιο της εξ αποστάσεως εκπαίδευσης.</a:t>
            </a:r>
            <a:endParaRPr b="0" lang="el-GR" sz="1800" spc="-1" strike="noStrike">
              <a:solidFill>
                <a:srgbClr val="000000"/>
              </a:solidFill>
              <a:latin typeface="Arial"/>
            </a:endParaRPr>
          </a:p>
          <a:p>
            <a:pPr algn="just" defTabSz="914400">
              <a:lnSpc>
                <a:spcPct val="100000"/>
              </a:lnSpc>
            </a:pPr>
            <a:endParaRPr b="0" lang="el-GR" sz="1800" spc="-1" strike="noStrike">
              <a:solidFill>
                <a:srgbClr val="000000"/>
              </a:solidFill>
              <a:latin typeface="Arial"/>
            </a:endParaRPr>
          </a:p>
          <a:p>
            <a:pPr algn="just" defTabSz="914400">
              <a:lnSpc>
                <a:spcPct val="100000"/>
              </a:lnSpc>
            </a:pPr>
            <a:r>
              <a:rPr b="1" lang="el-GR" sz="1800" spc="-1" strike="noStrike" u="sng">
                <a:solidFill>
                  <a:schemeClr val="dk1"/>
                </a:solidFill>
                <a:uFillTx/>
                <a:latin typeface="Times New Roman"/>
              </a:rPr>
              <a:t>2</a:t>
            </a:r>
            <a:r>
              <a:rPr b="1" lang="el-GR" sz="1800" spc="-1" strike="noStrike" u="sng" baseline="30000">
                <a:solidFill>
                  <a:schemeClr val="dk1"/>
                </a:solidFill>
                <a:uFillTx/>
                <a:latin typeface="Times New Roman"/>
              </a:rPr>
              <a:t>ο</a:t>
            </a:r>
            <a:r>
              <a:rPr b="1" lang="el-GR" sz="1800" spc="-1" strike="noStrike" u="sng">
                <a:solidFill>
                  <a:schemeClr val="dk1"/>
                </a:solidFill>
                <a:uFillTx/>
                <a:latin typeface="Times New Roman"/>
              </a:rPr>
              <a:t> ερευνητικό ερώτημα</a:t>
            </a:r>
            <a:r>
              <a:rPr b="1" lang="en-US" sz="1800" spc="-1" strike="noStrike">
                <a:solidFill>
                  <a:schemeClr val="dk1"/>
                </a:solidFill>
                <a:latin typeface="Times New Roman"/>
              </a:rPr>
              <a:t>:</a:t>
            </a:r>
            <a:r>
              <a:rPr b="1" lang="el-GR" sz="1800" spc="-1" strike="noStrike">
                <a:solidFill>
                  <a:schemeClr val="dk1"/>
                </a:solidFill>
                <a:latin typeface="Times New Roman"/>
              </a:rPr>
              <a:t> Το εκπαιδευτικό υλικό διέπεται από τις αρχές και τη μεθοδολογία της εξ αποστάσεως εκπαίδευσης.</a:t>
            </a:r>
            <a:endParaRPr b="0" lang="el-GR" sz="1800" spc="-1" strike="noStrike">
              <a:solidFill>
                <a:srgbClr val="000000"/>
              </a:solidFill>
              <a:latin typeface="Arial"/>
            </a:endParaRPr>
          </a:p>
          <a:p>
            <a:pPr algn="just" defTabSz="914400">
              <a:lnSpc>
                <a:spcPct val="100000"/>
              </a:lnSpc>
            </a:pPr>
            <a:endParaRPr b="0" lang="el-GR" sz="1800" spc="-1" strike="noStrike">
              <a:solidFill>
                <a:srgbClr val="000000"/>
              </a:solidFill>
              <a:latin typeface="Arial"/>
            </a:endParaRPr>
          </a:p>
          <a:p>
            <a:pPr algn="just" defTabSz="914400">
              <a:lnSpc>
                <a:spcPct val="100000"/>
              </a:lnSpc>
            </a:pPr>
            <a:endParaRPr b="0" lang="el-GR" sz="1800" spc="-1" strike="noStrike">
              <a:solidFill>
                <a:srgbClr val="000000"/>
              </a:solidFill>
              <a:latin typeface="Arial"/>
            </a:endParaRPr>
          </a:p>
          <a:p>
            <a:pPr algn="just" defTabSz="914400">
              <a:lnSpc>
                <a:spcPct val="100000"/>
              </a:lnSpc>
            </a:pPr>
            <a:r>
              <a:rPr b="1" lang="el-GR" sz="1800" spc="-1" strike="noStrike" u="sng">
                <a:solidFill>
                  <a:schemeClr val="dk1"/>
                </a:solidFill>
                <a:uFillTx/>
                <a:latin typeface="Times New Roman"/>
              </a:rPr>
              <a:t>3</a:t>
            </a:r>
            <a:r>
              <a:rPr b="1" lang="el-GR" sz="1800" spc="-1" strike="noStrike" u="sng" baseline="30000">
                <a:solidFill>
                  <a:schemeClr val="dk1"/>
                </a:solidFill>
                <a:uFillTx/>
                <a:latin typeface="Times New Roman"/>
              </a:rPr>
              <a:t>ο</a:t>
            </a:r>
            <a:r>
              <a:rPr b="1" lang="el-GR" sz="1800" spc="-1" strike="noStrike" u="sng">
                <a:solidFill>
                  <a:schemeClr val="dk1"/>
                </a:solidFill>
                <a:uFillTx/>
                <a:latin typeface="Times New Roman"/>
              </a:rPr>
              <a:t> ερευνητικό ερώτημα</a:t>
            </a:r>
            <a:r>
              <a:rPr b="1" lang="el-GR" sz="1800" spc="-1" strike="noStrike">
                <a:solidFill>
                  <a:schemeClr val="dk1"/>
                </a:solidFill>
                <a:latin typeface="Times New Roman"/>
              </a:rPr>
              <a:t>: Το εκπαιδευτικό υλικό έχει δημιουργηθεί σύμφωνα με τις αρχές της Πολυμεσικής Μάθησης.</a:t>
            </a:r>
            <a:endParaRPr b="0" lang="el-GR" sz="1800" spc="-1" strike="noStrike">
              <a:solidFill>
                <a:srgbClr val="000000"/>
              </a:solidFill>
              <a:latin typeface="Arial"/>
            </a:endParaRPr>
          </a:p>
          <a:p>
            <a:pPr algn="just" defTabSz="914400">
              <a:lnSpc>
                <a:spcPct val="100000"/>
              </a:lnSpc>
            </a:pPr>
            <a:endParaRPr b="0" lang="el-G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301680" y="228600"/>
            <a:ext cx="8533440" cy="91332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fontScale="80920"/>
          </a:bodyPr>
          <a:p>
            <a:pPr indent="0" algn="ctr" defTabSz="914400">
              <a:lnSpc>
                <a:spcPct val="100000"/>
              </a:lnSpc>
              <a:buNone/>
              <a:tabLst>
                <a:tab algn="l" pos="0"/>
              </a:tabLst>
            </a:pPr>
            <a:r>
              <a:rPr b="0" lang="el-GR" sz="3300" spc="-1" strike="noStrike">
                <a:solidFill>
                  <a:schemeClr val="dk1"/>
                </a:solidFill>
                <a:latin typeface="Georgia"/>
              </a:rPr>
              <a:t>7. Αποτίμηση Εκπαιδευτικού Υλικού 3/3</a:t>
            </a:r>
            <a:br>
              <a:rPr sz="3300"/>
            </a:br>
            <a:r>
              <a:rPr b="1" lang="el-GR" sz="3300" spc="-1" strike="noStrike">
                <a:solidFill>
                  <a:schemeClr val="dk1"/>
                </a:solidFill>
                <a:latin typeface="Georgia"/>
              </a:rPr>
              <a:t>Αποτελέσματα – Κύρια ευρήματα</a:t>
            </a:r>
            <a:endParaRPr b="0" lang="el-GR" sz="3300" spc="-1" strike="noStrike">
              <a:solidFill>
                <a:schemeClr val="dk1"/>
              </a:solidFill>
              <a:latin typeface="Georgia"/>
            </a:endParaRPr>
          </a:p>
        </p:txBody>
      </p:sp>
      <p:sp>
        <p:nvSpPr>
          <p:cNvPr id="240" name="5 - TextBox"/>
          <p:cNvSpPr/>
          <p:nvPr/>
        </p:nvSpPr>
        <p:spPr>
          <a:xfrm>
            <a:off x="301680" y="1567800"/>
            <a:ext cx="8357040" cy="39301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tabLst>
                <a:tab algn="l" pos="0"/>
              </a:tabLst>
            </a:pPr>
            <a:r>
              <a:rPr b="1" lang="el-GR" sz="1800" spc="-1" strike="noStrike" u="sng">
                <a:solidFill>
                  <a:srgbClr val="000000"/>
                </a:solidFill>
                <a:uFillTx/>
                <a:latin typeface="Times New Roman"/>
              </a:rPr>
              <a:t>4</a:t>
            </a:r>
            <a:r>
              <a:rPr b="1" lang="el-GR" sz="1800" spc="-1" strike="noStrike" u="sng" baseline="30000">
                <a:solidFill>
                  <a:srgbClr val="000000"/>
                </a:solidFill>
                <a:uFillTx/>
                <a:latin typeface="Times New Roman"/>
              </a:rPr>
              <a:t>ο</a:t>
            </a:r>
            <a:r>
              <a:rPr b="1" lang="el-GR" sz="1800" spc="-1" strike="noStrike" u="sng">
                <a:solidFill>
                  <a:srgbClr val="000000"/>
                </a:solidFill>
                <a:uFillTx/>
                <a:latin typeface="Times New Roman"/>
              </a:rPr>
              <a:t> ερευνητικό ερώτημα</a:t>
            </a:r>
            <a:r>
              <a:rPr b="1" lang="el-GR" sz="1800" spc="-1" strike="noStrike">
                <a:solidFill>
                  <a:srgbClr val="000000"/>
                </a:solidFill>
                <a:latin typeface="Times New Roman"/>
              </a:rPr>
              <a:t>: </a:t>
            </a:r>
            <a:endParaRPr b="0" lang="el-GR" sz="1800" spc="-1" strike="noStrike">
              <a:solidFill>
                <a:srgbClr val="000000"/>
              </a:solidFill>
              <a:latin typeface="Arial"/>
            </a:endParaRPr>
          </a:p>
          <a:p>
            <a:pPr algn="just" defTabSz="914400">
              <a:lnSpc>
                <a:spcPct val="100000"/>
              </a:lnSpc>
              <a:tabLst>
                <a:tab algn="l" pos="0"/>
              </a:tabLst>
            </a:pPr>
            <a:endParaRPr b="0" lang="el-GR" sz="1800" spc="-1" strike="noStrike">
              <a:solidFill>
                <a:srgbClr val="000000"/>
              </a:solidFill>
              <a:latin typeface="Arial"/>
            </a:endParaRPr>
          </a:p>
          <a:p>
            <a:pPr marL="285840" indent="-285840" algn="just" defTabSz="914400">
              <a:lnSpc>
                <a:spcPct val="100000"/>
              </a:lnSpc>
              <a:buClr>
                <a:srgbClr val="000000"/>
              </a:buClr>
              <a:buFont typeface="Arial"/>
              <a:buChar char="•"/>
              <a:tabLst>
                <a:tab algn="l" pos="0"/>
              </a:tabLst>
            </a:pPr>
            <a:r>
              <a:rPr b="1" lang="el-GR" sz="1800" spc="-1" strike="noStrike">
                <a:solidFill>
                  <a:srgbClr val="000000"/>
                </a:solidFill>
                <a:latin typeface="Times New Roman"/>
              </a:rPr>
              <a:t>Το εκπαιδευτικό υλικό διαθέτει επιστημονική εγκυρότητα </a:t>
            </a:r>
            <a:endParaRPr b="0" lang="el-GR" sz="1800" spc="-1" strike="noStrike">
              <a:solidFill>
                <a:srgbClr val="000000"/>
              </a:solidFill>
              <a:latin typeface="Arial"/>
            </a:endParaRPr>
          </a:p>
          <a:p>
            <a:pPr marL="285840" indent="-285840" algn="just" defTabSz="914400">
              <a:lnSpc>
                <a:spcPct val="100000"/>
              </a:lnSpc>
              <a:buClr>
                <a:srgbClr val="000000"/>
              </a:buClr>
              <a:buFont typeface="Arial"/>
              <a:buChar char="•"/>
              <a:tabLst>
                <a:tab algn="l" pos="0"/>
              </a:tabLst>
            </a:pPr>
            <a:r>
              <a:rPr b="1" lang="el-GR" sz="1800" spc="-1" strike="noStrike">
                <a:solidFill>
                  <a:srgbClr val="000000"/>
                </a:solidFill>
                <a:latin typeface="Times New Roman"/>
              </a:rPr>
              <a:t>Το περιεχόμενο ανταποκρίνεται στους μαθησιακούς στόχους που έχουν τεθεί</a:t>
            </a:r>
            <a:endParaRPr b="0" lang="el-GR" sz="1800" spc="-1" strike="noStrike">
              <a:solidFill>
                <a:srgbClr val="000000"/>
              </a:solidFill>
              <a:latin typeface="Arial"/>
            </a:endParaRPr>
          </a:p>
          <a:p>
            <a:pPr algn="just" defTabSz="914400">
              <a:lnSpc>
                <a:spcPct val="100000"/>
              </a:lnSpc>
              <a:tabLst>
                <a:tab algn="l" pos="0"/>
              </a:tabLst>
            </a:pPr>
            <a:endParaRPr b="0" lang="el-GR" sz="1800" spc="-1" strike="noStrike">
              <a:solidFill>
                <a:srgbClr val="000000"/>
              </a:solidFill>
              <a:latin typeface="Arial"/>
            </a:endParaRPr>
          </a:p>
          <a:p>
            <a:pPr algn="just" defTabSz="914400">
              <a:lnSpc>
                <a:spcPct val="100000"/>
              </a:lnSpc>
              <a:tabLst>
                <a:tab algn="l" pos="0"/>
              </a:tabLst>
            </a:pPr>
            <a:r>
              <a:rPr b="1" lang="el-GR" sz="1800" spc="-1" strike="noStrike" u="sng">
                <a:solidFill>
                  <a:srgbClr val="000000"/>
                </a:solidFill>
                <a:uFillTx/>
                <a:latin typeface="Times New Roman"/>
              </a:rPr>
              <a:t>5</a:t>
            </a:r>
            <a:r>
              <a:rPr b="1" lang="el-GR" sz="1800" spc="-1" strike="noStrike" u="sng" baseline="30000">
                <a:solidFill>
                  <a:srgbClr val="000000"/>
                </a:solidFill>
                <a:uFillTx/>
                <a:latin typeface="Times New Roman"/>
              </a:rPr>
              <a:t>ο</a:t>
            </a:r>
            <a:r>
              <a:rPr b="1" lang="el-GR" sz="1800" spc="-1" strike="noStrike" u="sng">
                <a:solidFill>
                  <a:srgbClr val="000000"/>
                </a:solidFill>
                <a:uFillTx/>
                <a:latin typeface="Times New Roman"/>
              </a:rPr>
              <a:t> ερευνητικό ερώτημα:</a:t>
            </a:r>
            <a:endParaRPr b="0" lang="el-GR" sz="1800" spc="-1" strike="noStrike">
              <a:solidFill>
                <a:srgbClr val="000000"/>
              </a:solidFill>
              <a:latin typeface="Arial"/>
            </a:endParaRPr>
          </a:p>
          <a:p>
            <a:pPr algn="just" defTabSz="914400">
              <a:lnSpc>
                <a:spcPct val="100000"/>
              </a:lnSpc>
              <a:tabLst>
                <a:tab algn="l" pos="0"/>
              </a:tabLst>
            </a:pPr>
            <a:endParaRPr b="0" lang="el-GR" sz="1800" spc="-1" strike="noStrike">
              <a:solidFill>
                <a:srgbClr val="000000"/>
              </a:solidFill>
              <a:latin typeface="Arial"/>
            </a:endParaRPr>
          </a:p>
          <a:p>
            <a:pPr marL="285840" indent="-285840" algn="just" defTabSz="914400">
              <a:lnSpc>
                <a:spcPct val="100000"/>
              </a:lnSpc>
              <a:buClr>
                <a:srgbClr val="000000"/>
              </a:buClr>
              <a:buFont typeface="Arial"/>
              <a:buChar char="•"/>
              <a:tabLst>
                <a:tab algn="l" pos="0"/>
              </a:tabLst>
            </a:pPr>
            <a:r>
              <a:rPr b="1" lang="el-GR" sz="1800" spc="-1" strike="noStrike">
                <a:solidFill>
                  <a:srgbClr val="000000"/>
                </a:solidFill>
                <a:latin typeface="Times New Roman"/>
              </a:rPr>
              <a:t>Δυνατά σημεία: εύχρηστο, ελκυστικό, διαδραστικό</a:t>
            </a:r>
            <a:endParaRPr b="0" lang="el-GR" sz="1800" spc="-1" strike="noStrike">
              <a:solidFill>
                <a:srgbClr val="000000"/>
              </a:solidFill>
              <a:latin typeface="Arial"/>
            </a:endParaRPr>
          </a:p>
          <a:p>
            <a:pPr algn="just" defTabSz="914400">
              <a:lnSpc>
                <a:spcPct val="100000"/>
              </a:lnSpc>
              <a:tabLst>
                <a:tab algn="l" pos="0"/>
              </a:tabLst>
            </a:pPr>
            <a:r>
              <a:rPr b="1" lang="el-GR" sz="1800" spc="-1" strike="noStrike">
                <a:solidFill>
                  <a:srgbClr val="000000"/>
                </a:solidFill>
                <a:latin typeface="Times New Roman"/>
              </a:rPr>
              <a:t>Τα δυνατά του σημεία είναι τα υποστηρικτικά βίντεο, η αφήγηση, οι πρακτικές ασκήσεις και η συνεπής ανατροφοδότηση που το καθιστούν ελκυστικό και προσιτό.</a:t>
            </a:r>
            <a:endParaRPr b="0" lang="el-GR" sz="1800" spc="-1" strike="noStrike">
              <a:solidFill>
                <a:srgbClr val="000000"/>
              </a:solidFill>
              <a:latin typeface="Arial"/>
            </a:endParaRPr>
          </a:p>
          <a:p>
            <a:pPr marL="285840" indent="-285840" algn="just" defTabSz="914400">
              <a:lnSpc>
                <a:spcPct val="100000"/>
              </a:lnSpc>
              <a:buClr>
                <a:srgbClr val="000000"/>
              </a:buClr>
              <a:buFont typeface="Arial"/>
              <a:buChar char="•"/>
              <a:tabLst>
                <a:tab algn="l" pos="0"/>
              </a:tabLst>
            </a:pPr>
            <a:r>
              <a:rPr b="1" lang="el-GR" sz="1800" spc="-1" strike="noStrike">
                <a:solidFill>
                  <a:srgbClr val="000000"/>
                </a:solidFill>
                <a:latin typeface="Times New Roman"/>
              </a:rPr>
              <a:t>Αλλαγές</a:t>
            </a:r>
            <a:endParaRPr b="0" lang="el-GR" sz="1800" spc="-1" strike="noStrike">
              <a:solidFill>
                <a:srgbClr val="000000"/>
              </a:solidFill>
              <a:latin typeface="Arial"/>
            </a:endParaRPr>
          </a:p>
          <a:p>
            <a:pPr algn="just" defTabSz="914400">
              <a:lnSpc>
                <a:spcPct val="100000"/>
              </a:lnSpc>
              <a:tabLst>
                <a:tab algn="l" pos="0"/>
              </a:tabLst>
            </a:pPr>
            <a:r>
              <a:rPr b="1" lang="el-GR" sz="1800" spc="-1" strike="noStrike">
                <a:solidFill>
                  <a:srgbClr val="000000"/>
                </a:solidFill>
                <a:latin typeface="Times New Roman"/>
              </a:rPr>
              <a:t>Οι προτάσεις βελτίωσης επικεντρώνονται στην ενίσχυση της ανατροφοδότησης, τον εμπλουτισμό του περιεχομένου με οπτικοακουστικά στοιχεία και τη βελτίωση της παρουσίασης για μεγαλύτερη σαφήνεια.</a:t>
            </a:r>
            <a:endParaRPr b="0" lang="el-G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301680" y="214200"/>
            <a:ext cx="8533440" cy="784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l-GR" sz="3300" spc="-1" strike="noStrike">
                <a:solidFill>
                  <a:schemeClr val="dk1"/>
                </a:solidFill>
                <a:latin typeface="Georgia"/>
              </a:rPr>
              <a:t>8. Συμπεράσματα 1/7</a:t>
            </a:r>
            <a:endParaRPr b="0" lang="el-GR" sz="3300" spc="-1" strike="noStrike">
              <a:solidFill>
                <a:schemeClr val="dk1"/>
              </a:solidFill>
              <a:latin typeface="Georgia"/>
            </a:endParaRPr>
          </a:p>
        </p:txBody>
      </p:sp>
      <p:sp>
        <p:nvSpPr>
          <p:cNvPr id="242" name="4 - Οριζόντιος πάπυρος"/>
          <p:cNvSpPr/>
          <p:nvPr/>
        </p:nvSpPr>
        <p:spPr>
          <a:xfrm>
            <a:off x="565560" y="1428840"/>
            <a:ext cx="8148600" cy="1220040"/>
          </a:xfrm>
          <a:prstGeom prst="horizontalScroll">
            <a:avLst>
              <a:gd name="adj" fmla="val 12500"/>
            </a:avLst>
          </a:prstGeom>
          <a:solidFill>
            <a:schemeClr val="accent2"/>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defTabSz="914400">
              <a:lnSpc>
                <a:spcPct val="100000"/>
              </a:lnSpc>
            </a:pPr>
            <a:r>
              <a:rPr b="1" lang="el-GR" sz="1600" spc="-1" strike="noStrike">
                <a:solidFill>
                  <a:schemeClr val="dk1"/>
                </a:solidFill>
                <a:latin typeface="Georgia"/>
              </a:rPr>
              <a:t>1</a:t>
            </a:r>
            <a:r>
              <a:rPr b="1" lang="el-GR" sz="1600" spc="-1" strike="noStrike" baseline="30000">
                <a:solidFill>
                  <a:schemeClr val="dk1"/>
                </a:solidFill>
                <a:latin typeface="Georgia"/>
              </a:rPr>
              <a:t>ο</a:t>
            </a:r>
            <a:r>
              <a:rPr b="1" lang="el-GR" sz="1600" spc="-1" strike="noStrike">
                <a:solidFill>
                  <a:schemeClr val="dk1"/>
                </a:solidFill>
                <a:latin typeface="Georgia"/>
              </a:rPr>
              <a:t> ΕΕ: </a:t>
            </a:r>
            <a:r>
              <a:rPr b="0" lang="el-GR" sz="1600" spc="-1" strike="noStrike">
                <a:solidFill>
                  <a:schemeClr val="dk1"/>
                </a:solidFill>
                <a:latin typeface="Georgia"/>
              </a:rPr>
              <a:t>Ποιες είναι οι προδιαγραφές του σχεδιασμού εκπαιδευτικού υλικού για εξ αποστάσεως εκπαίδευση σε θέματα Μαθησιακών Δυσκολιών και πιο συγκεκριμένα Δυσαναγνωσίας;</a:t>
            </a:r>
            <a:endParaRPr b="0" lang="el-GR" sz="1600" spc="-1" strike="noStrike">
              <a:solidFill>
                <a:srgbClr val="000000"/>
              </a:solidFill>
              <a:latin typeface="Arial"/>
            </a:endParaRPr>
          </a:p>
        </p:txBody>
      </p:sp>
      <p:sp>
        <p:nvSpPr>
          <p:cNvPr id="243" name="5 - TextBox"/>
          <p:cNvSpPr/>
          <p:nvPr/>
        </p:nvSpPr>
        <p:spPr>
          <a:xfrm>
            <a:off x="357120" y="2857320"/>
            <a:ext cx="8357040" cy="3806640"/>
          </a:xfrm>
          <a:prstGeom prst="rect">
            <a:avLst/>
          </a:prstGeom>
          <a:noFill/>
          <a:ln w="0">
            <a:noFill/>
          </a:ln>
        </p:spPr>
        <p:style>
          <a:lnRef idx="0"/>
          <a:fillRef idx="0"/>
          <a:effectRef idx="0"/>
          <a:fontRef idx="minor"/>
        </p:style>
        <p:txBody>
          <a:bodyPr lIns="90000" rIns="90000" tIns="45000" bIns="45000" anchor="t">
            <a:spAutoFit/>
          </a:bodyPr>
          <a:p>
            <a:pPr marL="216000" indent="-216000" defTabSz="914400">
              <a:lnSpc>
                <a:spcPct val="100000"/>
              </a:lnSpc>
              <a:buClr>
                <a:srgbClr val="262626"/>
              </a:buClr>
              <a:buFont typeface="Arial"/>
              <a:buChar char="•"/>
            </a:pPr>
            <a:r>
              <a:rPr b="0" lang="el-GR" sz="1600" spc="-1" strike="noStrike">
                <a:solidFill>
                  <a:srgbClr val="000000"/>
                </a:solidFill>
                <a:latin typeface="Georgia"/>
              </a:rPr>
              <a:t>Το εκπαιδευτικό υλικό που αναπτύχθηκε βασίστηκε στις </a:t>
            </a:r>
            <a:r>
              <a:rPr b="1" lang="el-GR" sz="1600" spc="-1" strike="noStrike">
                <a:solidFill>
                  <a:srgbClr val="000000"/>
                </a:solidFill>
                <a:latin typeface="Georgia"/>
              </a:rPr>
              <a:t>αρχές της πολυμεσικής μάθησης του Mayer </a:t>
            </a:r>
            <a:r>
              <a:rPr b="0" lang="el-GR" sz="1600" spc="-1" strike="noStrike">
                <a:solidFill>
                  <a:srgbClr val="000000"/>
                </a:solidFill>
                <a:latin typeface="Georgia"/>
              </a:rPr>
              <a:t>(2009), ενσωμάτωση πολυτροπικών στοιχείων, ενίσχυση διάδρασης και ενεργής συμμετοχής</a:t>
            </a:r>
            <a:endParaRPr b="0" lang="el-GR" sz="1600" spc="-1" strike="noStrike">
              <a:solidFill>
                <a:srgbClr val="000000"/>
              </a:solidFill>
              <a:latin typeface="Arial"/>
            </a:endParaRPr>
          </a:p>
          <a:p>
            <a:pPr defTabSz="914400">
              <a:lnSpc>
                <a:spcPct val="100000"/>
              </a:lnSpc>
            </a:pPr>
            <a:endParaRPr b="0" lang="el-GR" sz="1600" spc="-1" strike="noStrike">
              <a:solidFill>
                <a:srgbClr val="000000"/>
              </a:solidFill>
              <a:latin typeface="Arial"/>
            </a:endParaRPr>
          </a:p>
          <a:p>
            <a:pPr marL="216000" indent="-216000" defTabSz="914400">
              <a:lnSpc>
                <a:spcPct val="100000"/>
              </a:lnSpc>
              <a:buClr>
                <a:srgbClr val="262626"/>
              </a:buClr>
              <a:buFont typeface="Arial"/>
              <a:buChar char="•"/>
            </a:pPr>
            <a:r>
              <a:rPr b="0" lang="el-GR" sz="1600" spc="-1" strike="noStrike">
                <a:solidFill>
                  <a:srgbClr val="000000"/>
                </a:solidFill>
                <a:latin typeface="Georgia"/>
              </a:rPr>
              <a:t>Το ΕΥ είναι </a:t>
            </a:r>
            <a:r>
              <a:rPr b="1" lang="el-GR" sz="1600" spc="-1" strike="noStrike">
                <a:solidFill>
                  <a:srgbClr val="000000"/>
                </a:solidFill>
                <a:latin typeface="Georgia"/>
              </a:rPr>
              <a:t>φιλικό</a:t>
            </a:r>
            <a:r>
              <a:rPr b="0" lang="el-GR" sz="1600" spc="-1" strike="noStrike">
                <a:solidFill>
                  <a:srgbClr val="000000"/>
                </a:solidFill>
                <a:latin typeface="Georgia"/>
              </a:rPr>
              <a:t> και </a:t>
            </a:r>
            <a:r>
              <a:rPr b="1" lang="el-GR" sz="1600" spc="-1" strike="noStrike">
                <a:solidFill>
                  <a:srgbClr val="000000"/>
                </a:solidFill>
                <a:latin typeface="Georgia"/>
              </a:rPr>
              <a:t>ευχάριστο</a:t>
            </a:r>
            <a:r>
              <a:rPr b="0" lang="el-GR" sz="1600" spc="-1" strike="noStrike">
                <a:solidFill>
                  <a:srgbClr val="000000"/>
                </a:solidFill>
                <a:latin typeface="Georgia"/>
              </a:rPr>
              <a:t>, λόγω πολυμορφίας που διευκολύνει την πλοήγηση και την αλληλεπίδραση.</a:t>
            </a:r>
            <a:endParaRPr b="0" lang="el-GR" sz="1600" spc="-1" strike="noStrike">
              <a:solidFill>
                <a:srgbClr val="000000"/>
              </a:solidFill>
              <a:latin typeface="Arial"/>
            </a:endParaRPr>
          </a:p>
          <a:p>
            <a:pPr defTabSz="914400">
              <a:lnSpc>
                <a:spcPct val="100000"/>
              </a:lnSpc>
            </a:pPr>
            <a:endParaRPr b="0" lang="el-GR" sz="1600" spc="-1" strike="noStrike">
              <a:solidFill>
                <a:srgbClr val="000000"/>
              </a:solidFill>
              <a:latin typeface="Arial"/>
            </a:endParaRPr>
          </a:p>
          <a:p>
            <a:pPr marL="216000" indent="-216000" defTabSz="914400">
              <a:lnSpc>
                <a:spcPct val="100000"/>
              </a:lnSpc>
              <a:buClr>
                <a:srgbClr val="000000"/>
              </a:buClr>
              <a:buFont typeface="Arial"/>
              <a:buChar char="•"/>
            </a:pPr>
            <a:r>
              <a:rPr b="0" lang="el-GR" sz="1600" spc="-1" strike="noStrike">
                <a:solidFill>
                  <a:srgbClr val="000000"/>
                </a:solidFill>
                <a:latin typeface="Georgia"/>
              </a:rPr>
              <a:t>Στο Ε.Υ ακολουθήθηκαν οι προδιαγραφές της εξ αποστάσεως εκπαίδευσης (Moore &amp; Kearsley, 2012), οι οποίες εστιάζουν στη </a:t>
            </a:r>
            <a:r>
              <a:rPr b="1" lang="el-GR" sz="1600" spc="-1" strike="noStrike">
                <a:solidFill>
                  <a:srgbClr val="000000"/>
                </a:solidFill>
                <a:latin typeface="Georgia"/>
              </a:rPr>
              <a:t>σαφή δομή</a:t>
            </a:r>
            <a:r>
              <a:rPr b="0" lang="el-GR" sz="1600" spc="-1" strike="noStrike">
                <a:solidFill>
                  <a:srgbClr val="000000"/>
                </a:solidFill>
                <a:latin typeface="Georgia"/>
              </a:rPr>
              <a:t>, την </a:t>
            </a:r>
            <a:r>
              <a:rPr b="1" lang="el-GR" sz="1600" spc="-1" strike="noStrike">
                <a:solidFill>
                  <a:srgbClr val="000000"/>
                </a:solidFill>
                <a:latin typeface="Georgia"/>
              </a:rPr>
              <a:t>αυτονομία του μαθητή </a:t>
            </a:r>
            <a:r>
              <a:rPr b="0" lang="el-GR" sz="1600" spc="-1" strike="noStrike">
                <a:solidFill>
                  <a:srgbClr val="000000"/>
                </a:solidFill>
                <a:latin typeface="Georgia"/>
              </a:rPr>
              <a:t>και την </a:t>
            </a:r>
            <a:r>
              <a:rPr b="1" lang="el-GR" sz="1600" spc="-1" strike="noStrike">
                <a:solidFill>
                  <a:srgbClr val="000000"/>
                </a:solidFill>
                <a:latin typeface="Georgia"/>
              </a:rPr>
              <a:t>ενίσχυση της αλληλεπίδρασης με το περιεχόμενο.</a:t>
            </a:r>
            <a:endParaRPr b="0" lang="el-GR" sz="1600" spc="-1" strike="noStrike">
              <a:solidFill>
                <a:srgbClr val="000000"/>
              </a:solidFill>
              <a:latin typeface="Arial"/>
            </a:endParaRPr>
          </a:p>
          <a:p>
            <a:pPr defTabSz="914400">
              <a:lnSpc>
                <a:spcPct val="100000"/>
              </a:lnSpc>
            </a:pPr>
            <a:endParaRPr b="0" lang="el-GR" sz="1600" spc="-1" strike="noStrike">
              <a:solidFill>
                <a:srgbClr val="000000"/>
              </a:solidFill>
              <a:latin typeface="Arial"/>
            </a:endParaRPr>
          </a:p>
          <a:p>
            <a:pPr marL="216000" indent="-216000" defTabSz="914400">
              <a:lnSpc>
                <a:spcPct val="100000"/>
              </a:lnSpc>
              <a:buClr>
                <a:srgbClr val="000000"/>
              </a:buClr>
              <a:buFont typeface="Arial"/>
              <a:buChar char="•"/>
            </a:pPr>
            <a:r>
              <a:rPr b="0" lang="el-GR" sz="1600" spc="-1" strike="noStrike">
                <a:solidFill>
                  <a:srgbClr val="000000"/>
                </a:solidFill>
                <a:latin typeface="Georgia"/>
              </a:rPr>
              <a:t>Στο ΕΥ γίνεται σύνδεση θεωρίας με πράξη, </a:t>
            </a:r>
            <a:r>
              <a:rPr b="1" lang="el-GR" sz="1600" spc="-1" strike="noStrike">
                <a:solidFill>
                  <a:srgbClr val="000000"/>
                </a:solidFill>
                <a:latin typeface="Georgia"/>
              </a:rPr>
              <a:t>αρχή της εξατομίκευσης </a:t>
            </a:r>
            <a:r>
              <a:rPr b="0" lang="el-GR" sz="1600" spc="-1" strike="noStrike">
                <a:solidFill>
                  <a:srgbClr val="000000"/>
                </a:solidFill>
                <a:latin typeface="Georgia"/>
              </a:rPr>
              <a:t>(personalization principle) και </a:t>
            </a:r>
            <a:r>
              <a:rPr b="1" lang="el-GR" sz="1600" spc="-1" strike="noStrike">
                <a:solidFill>
                  <a:srgbClr val="000000"/>
                </a:solidFill>
                <a:latin typeface="Georgia"/>
              </a:rPr>
              <a:t>αρχή της πολυτροπικότητας </a:t>
            </a:r>
            <a:r>
              <a:rPr b="0" lang="el-GR" sz="1600" spc="-1" strike="noStrike">
                <a:solidFill>
                  <a:srgbClr val="000000"/>
                </a:solidFill>
                <a:latin typeface="Georgia"/>
              </a:rPr>
              <a:t>(multimodality).</a:t>
            </a:r>
            <a:endParaRPr b="0" lang="el-GR" sz="1600" spc="-1" strike="noStrike">
              <a:solidFill>
                <a:srgbClr val="000000"/>
              </a:solidFill>
              <a:latin typeface="Arial"/>
            </a:endParaRPr>
          </a:p>
          <a:p>
            <a:pPr defTabSz="914400">
              <a:lnSpc>
                <a:spcPct val="100000"/>
              </a:lnSpc>
            </a:pPr>
            <a:endParaRPr b="0" lang="el-GR" sz="1600" spc="-1" strike="noStrike">
              <a:solidFill>
                <a:srgbClr val="000000"/>
              </a:solidFill>
              <a:latin typeface="Arial"/>
            </a:endParaRPr>
          </a:p>
          <a:p>
            <a:pPr defTabSz="914400">
              <a:lnSpc>
                <a:spcPct val="100000"/>
              </a:lnSpc>
            </a:pPr>
            <a:endParaRPr b="0" lang="el-G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title"/>
          </p:nvPr>
        </p:nvSpPr>
        <p:spPr>
          <a:xfrm>
            <a:off x="357120" y="252000"/>
            <a:ext cx="8533440" cy="784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l-GR" sz="3300" spc="-1" strike="noStrike">
                <a:solidFill>
                  <a:schemeClr val="dk1"/>
                </a:solidFill>
                <a:latin typeface="Georgia"/>
              </a:rPr>
              <a:t>8. Συμπεράσματα 2/7</a:t>
            </a:r>
            <a:endParaRPr b="0" lang="el-GR" sz="3300" spc="-1" strike="noStrike">
              <a:solidFill>
                <a:schemeClr val="dk1"/>
              </a:solidFill>
              <a:latin typeface="Georgia"/>
            </a:endParaRPr>
          </a:p>
        </p:txBody>
      </p:sp>
      <p:sp>
        <p:nvSpPr>
          <p:cNvPr id="245" name="4 - Οριζόντιος πάπυρος"/>
          <p:cNvSpPr/>
          <p:nvPr/>
        </p:nvSpPr>
        <p:spPr>
          <a:xfrm>
            <a:off x="428760" y="1500120"/>
            <a:ext cx="8285400" cy="999000"/>
          </a:xfrm>
          <a:prstGeom prst="horizontalScroll">
            <a:avLst>
              <a:gd name="adj" fmla="val 12500"/>
            </a:avLst>
          </a:prstGeom>
          <a:solidFill>
            <a:schemeClr val="accent2"/>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1" lang="el-GR" sz="1600" spc="-1" strike="noStrike">
                <a:solidFill>
                  <a:srgbClr val="000000"/>
                </a:solidFill>
                <a:latin typeface="Georgia"/>
              </a:rPr>
              <a:t>2</a:t>
            </a:r>
            <a:r>
              <a:rPr b="1" lang="el-GR" sz="1600" spc="-1" strike="noStrike" baseline="30000">
                <a:solidFill>
                  <a:srgbClr val="000000"/>
                </a:solidFill>
                <a:latin typeface="Georgia"/>
              </a:rPr>
              <a:t>ο</a:t>
            </a:r>
            <a:r>
              <a:rPr b="1" lang="el-GR" sz="1600" spc="-1" strike="noStrike">
                <a:solidFill>
                  <a:srgbClr val="000000"/>
                </a:solidFill>
                <a:latin typeface="Georgia"/>
              </a:rPr>
              <a:t> ΕΕ: </a:t>
            </a:r>
            <a:r>
              <a:rPr b="0" lang="el-GR" sz="1600" spc="-1" strike="noStrike">
                <a:solidFill>
                  <a:srgbClr val="000000"/>
                </a:solidFill>
                <a:latin typeface="Georgia"/>
              </a:rPr>
              <a:t>Το εκπαιδευτικό υλικό διέπεται από τις αρχές και τη μεθοδολογία της ΕξΑΕ;</a:t>
            </a:r>
            <a:endParaRPr b="0" lang="el-GR" sz="1600" spc="-1" strike="noStrike">
              <a:solidFill>
                <a:srgbClr val="000000"/>
              </a:solidFill>
              <a:latin typeface="Arial"/>
            </a:endParaRPr>
          </a:p>
        </p:txBody>
      </p:sp>
      <p:sp>
        <p:nvSpPr>
          <p:cNvPr id="246" name="5 - TextBox"/>
          <p:cNvSpPr/>
          <p:nvPr/>
        </p:nvSpPr>
        <p:spPr>
          <a:xfrm>
            <a:off x="357120" y="2857320"/>
            <a:ext cx="8357040" cy="3501720"/>
          </a:xfrm>
          <a:prstGeom prst="rect">
            <a:avLst/>
          </a:prstGeom>
          <a:noFill/>
          <a:ln w="0">
            <a:noFill/>
          </a:ln>
        </p:spPr>
        <p:style>
          <a:lnRef idx="0"/>
          <a:fillRef idx="0"/>
          <a:effectRef idx="0"/>
          <a:fontRef idx="minor"/>
        </p:style>
        <p:txBody>
          <a:bodyPr lIns="90000" rIns="90000" tIns="45000" bIns="45000" anchor="t">
            <a:spAutoFit/>
          </a:bodyPr>
          <a:p>
            <a:pPr marL="216000" indent="-216000" defTabSz="914400">
              <a:lnSpc>
                <a:spcPct val="100000"/>
              </a:lnSpc>
              <a:buClr>
                <a:srgbClr val="262626"/>
              </a:buClr>
              <a:buFont typeface="Arial"/>
              <a:buChar char="•"/>
            </a:pPr>
            <a:r>
              <a:rPr b="0" lang="el-GR" sz="1600" spc="-1" strike="noStrike">
                <a:solidFill>
                  <a:srgbClr val="262626"/>
                </a:solidFill>
                <a:latin typeface="Georgia"/>
              </a:rPr>
              <a:t>Το Ε.Υ. εφαρμόζει τις </a:t>
            </a:r>
            <a:r>
              <a:rPr b="1" i="1" lang="el-GR" sz="1600" spc="-1" strike="noStrike">
                <a:solidFill>
                  <a:srgbClr val="262626"/>
                </a:solidFill>
                <a:latin typeface="Georgia"/>
              </a:rPr>
              <a:t>θεμελιώδεις αρχές της ΕξΑΕ </a:t>
            </a:r>
            <a:r>
              <a:rPr b="0" lang="el-GR" sz="1600" spc="-1" strike="noStrike">
                <a:solidFill>
                  <a:srgbClr val="262626"/>
                </a:solidFill>
                <a:latin typeface="Georgia"/>
              </a:rPr>
              <a:t>(Moore, 2005)</a:t>
            </a:r>
            <a:endParaRPr b="0" lang="el-GR" sz="1600" spc="-1" strike="noStrike">
              <a:solidFill>
                <a:srgbClr val="000000"/>
              </a:solidFill>
              <a:latin typeface="Arial"/>
            </a:endParaRPr>
          </a:p>
          <a:p>
            <a:pPr defTabSz="914400">
              <a:lnSpc>
                <a:spcPct val="100000"/>
              </a:lnSpc>
            </a:pPr>
            <a:endParaRPr b="0" lang="el-GR" sz="1600" spc="-1" strike="noStrike">
              <a:solidFill>
                <a:srgbClr val="000000"/>
              </a:solidFill>
              <a:latin typeface="Arial"/>
            </a:endParaRPr>
          </a:p>
          <a:p>
            <a:pPr marL="216000" indent="-216000" defTabSz="914400">
              <a:lnSpc>
                <a:spcPct val="100000"/>
              </a:lnSpc>
              <a:buClr>
                <a:srgbClr val="262626"/>
              </a:buClr>
              <a:buFont typeface="Arial"/>
              <a:buChar char="•"/>
            </a:pPr>
            <a:r>
              <a:rPr b="0" lang="el-GR" sz="1600" spc="-1" strike="noStrike">
                <a:solidFill>
                  <a:srgbClr val="000000"/>
                </a:solidFill>
                <a:latin typeface="Georgia"/>
              </a:rPr>
              <a:t>Το Ε.Υ ενισχύεται η μαθησιακή εμπειρία, καθώς περιέχει </a:t>
            </a:r>
            <a:r>
              <a:rPr b="1" i="1" lang="el-GR" sz="1600" spc="-1" strike="noStrike">
                <a:solidFill>
                  <a:srgbClr val="000000"/>
                </a:solidFill>
                <a:latin typeface="Georgia"/>
              </a:rPr>
              <a:t>εικόνες, ήχο και βίντεο </a:t>
            </a:r>
            <a:r>
              <a:rPr b="0" lang="el-GR" sz="1600" spc="-1" strike="noStrike">
                <a:solidFill>
                  <a:srgbClr val="000000"/>
                </a:solidFill>
                <a:latin typeface="Georgia"/>
              </a:rPr>
              <a:t>καθώς και </a:t>
            </a:r>
            <a:r>
              <a:rPr b="1" i="1" lang="el-GR" sz="1600" spc="-1" strike="noStrike">
                <a:solidFill>
                  <a:srgbClr val="000000"/>
                </a:solidFill>
                <a:latin typeface="Georgia"/>
              </a:rPr>
              <a:t>υπερσυνδέσμους </a:t>
            </a:r>
            <a:r>
              <a:rPr b="0" lang="el-GR" sz="1600" spc="-1" strike="noStrike">
                <a:solidFill>
                  <a:srgbClr val="000000"/>
                </a:solidFill>
                <a:latin typeface="Georgia"/>
              </a:rPr>
              <a:t>(Σπανακά και Λιοναράκης, 2017). </a:t>
            </a:r>
            <a:endParaRPr b="0" lang="el-GR" sz="1600" spc="-1" strike="noStrike">
              <a:solidFill>
                <a:srgbClr val="000000"/>
              </a:solidFill>
              <a:latin typeface="Arial"/>
            </a:endParaRPr>
          </a:p>
          <a:p>
            <a:pPr defTabSz="914400">
              <a:lnSpc>
                <a:spcPct val="100000"/>
              </a:lnSpc>
            </a:pPr>
            <a:endParaRPr b="0" lang="el-GR" sz="1600" spc="-1" strike="noStrike">
              <a:solidFill>
                <a:srgbClr val="000000"/>
              </a:solidFill>
              <a:latin typeface="Arial"/>
            </a:endParaRPr>
          </a:p>
          <a:p>
            <a:pPr marL="216000" indent="-216000" defTabSz="914400">
              <a:lnSpc>
                <a:spcPct val="100000"/>
              </a:lnSpc>
              <a:buClr>
                <a:srgbClr val="262626"/>
              </a:buClr>
              <a:buFont typeface="Arial"/>
              <a:buChar char="•"/>
            </a:pPr>
            <a:r>
              <a:rPr b="0" lang="el-GR" sz="1600" spc="-1" strike="noStrike">
                <a:solidFill>
                  <a:srgbClr val="262626"/>
                </a:solidFill>
                <a:latin typeface="Georgia"/>
              </a:rPr>
              <a:t>Το Ε.Υ. βασίζεται στις </a:t>
            </a:r>
            <a:r>
              <a:rPr b="1" i="1" lang="el-GR" sz="1600" spc="-1" strike="noStrike">
                <a:solidFill>
                  <a:srgbClr val="262626"/>
                </a:solidFill>
                <a:latin typeface="Georgia"/>
              </a:rPr>
              <a:t>αρχές της πολυμεσικής μάθησης του Mayer </a:t>
            </a:r>
            <a:r>
              <a:rPr b="0" lang="el-GR" sz="1600" spc="-1" strike="noStrike">
                <a:solidFill>
                  <a:srgbClr val="262626"/>
                </a:solidFill>
                <a:latin typeface="Georgia"/>
              </a:rPr>
              <a:t>(2009)</a:t>
            </a:r>
            <a:endParaRPr b="0" lang="el-GR" sz="1600" spc="-1" strike="noStrike">
              <a:solidFill>
                <a:srgbClr val="000000"/>
              </a:solidFill>
              <a:latin typeface="Arial"/>
            </a:endParaRPr>
          </a:p>
          <a:p>
            <a:pPr defTabSz="914400">
              <a:lnSpc>
                <a:spcPct val="100000"/>
              </a:lnSpc>
            </a:pPr>
            <a:endParaRPr b="0" lang="el-GR" sz="1600" spc="-1" strike="noStrike">
              <a:solidFill>
                <a:srgbClr val="000000"/>
              </a:solidFill>
              <a:latin typeface="Arial"/>
            </a:endParaRPr>
          </a:p>
          <a:p>
            <a:pPr marL="216000" indent="-216000" defTabSz="914400">
              <a:lnSpc>
                <a:spcPct val="100000"/>
              </a:lnSpc>
              <a:buClr>
                <a:srgbClr val="262626"/>
              </a:buClr>
              <a:buFont typeface="Arial"/>
              <a:buChar char="•"/>
            </a:pPr>
            <a:r>
              <a:rPr b="0" lang="el-GR" sz="1600" spc="-1" strike="noStrike">
                <a:solidFill>
                  <a:srgbClr val="262626"/>
                </a:solidFill>
                <a:latin typeface="Georgia"/>
              </a:rPr>
              <a:t>Το Ε.Υ. προωθεί τόσο </a:t>
            </a:r>
            <a:r>
              <a:rPr b="1" i="1" lang="el-GR" sz="1600" spc="-1" strike="noStrike">
                <a:solidFill>
                  <a:srgbClr val="262626"/>
                </a:solidFill>
                <a:latin typeface="Georgia"/>
              </a:rPr>
              <a:t>σύγχρονη</a:t>
            </a:r>
            <a:r>
              <a:rPr b="0" lang="el-GR" sz="1600" spc="-1" strike="noStrike">
                <a:solidFill>
                  <a:srgbClr val="262626"/>
                </a:solidFill>
                <a:latin typeface="Georgia"/>
              </a:rPr>
              <a:t> και </a:t>
            </a:r>
            <a:r>
              <a:rPr b="1" i="1" lang="el-GR" sz="1600" spc="-1" strike="noStrike">
                <a:solidFill>
                  <a:srgbClr val="262626"/>
                </a:solidFill>
                <a:latin typeface="Georgia"/>
              </a:rPr>
              <a:t>ασύγχρονη</a:t>
            </a:r>
            <a:r>
              <a:rPr b="0" lang="el-GR" sz="1600" spc="-1" strike="noStrike">
                <a:solidFill>
                  <a:srgbClr val="262626"/>
                </a:solidFill>
                <a:latin typeface="Georgia"/>
              </a:rPr>
              <a:t> μορφή διδασκαλίας, λόγω της δυνατότητας αλληλεπίδρασης, μέσω δραστηριοτήτων και άμεσης ανατροφοδότησης (Keegan, 2006• Αναστασιάδης, 2014)</a:t>
            </a:r>
            <a:endParaRPr b="0" lang="el-GR" sz="1600" spc="-1" strike="noStrike">
              <a:solidFill>
                <a:srgbClr val="000000"/>
              </a:solidFill>
              <a:latin typeface="Arial"/>
            </a:endParaRPr>
          </a:p>
          <a:p>
            <a:pPr defTabSz="914400">
              <a:lnSpc>
                <a:spcPct val="100000"/>
              </a:lnSpc>
            </a:pPr>
            <a:endParaRPr b="0" lang="el-GR" sz="1600" spc="-1" strike="noStrike">
              <a:solidFill>
                <a:srgbClr val="000000"/>
              </a:solidFill>
              <a:latin typeface="Arial"/>
            </a:endParaRPr>
          </a:p>
          <a:p>
            <a:pPr marL="216000" indent="-216000" defTabSz="914400">
              <a:lnSpc>
                <a:spcPct val="100000"/>
              </a:lnSpc>
              <a:buClr>
                <a:srgbClr val="262626"/>
              </a:buClr>
              <a:buFont typeface="Arial"/>
              <a:buChar char="•"/>
            </a:pPr>
            <a:r>
              <a:rPr b="0" lang="el-GR" sz="1600" spc="-1" strike="noStrike">
                <a:solidFill>
                  <a:srgbClr val="000000"/>
                </a:solidFill>
                <a:latin typeface="Arial"/>
              </a:rPr>
              <a:t>Το Ε.Υ. ανταποκρίνεται στις προκλήσεις της ΕξΑΕ, όπως </a:t>
            </a:r>
            <a:r>
              <a:rPr b="1" i="1" lang="el-GR" sz="1600" spc="-1" strike="noStrike">
                <a:solidFill>
                  <a:srgbClr val="000000"/>
                </a:solidFill>
                <a:latin typeface="Arial"/>
              </a:rPr>
              <a:t>απουσία φυσικής παρουσίας εκπαιδευτικού</a:t>
            </a:r>
            <a:r>
              <a:rPr b="0" lang="el-GR" sz="1600" spc="-1" strike="noStrike">
                <a:solidFill>
                  <a:srgbClr val="000000"/>
                </a:solidFill>
                <a:latin typeface="Arial"/>
              </a:rPr>
              <a:t>, παρέχοντας υποστηρικτικό πλαίσιο που λειτουργεί ως «εικονικός δάσκαλος» (Rowntree, 1994). </a:t>
            </a:r>
            <a:endParaRPr b="0" lang="el-G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3 - Οριζόντιος πάπυρος"/>
          <p:cNvSpPr/>
          <p:nvPr/>
        </p:nvSpPr>
        <p:spPr>
          <a:xfrm>
            <a:off x="428760" y="1571760"/>
            <a:ext cx="8406360" cy="1076760"/>
          </a:xfrm>
          <a:prstGeom prst="horizontalScroll">
            <a:avLst>
              <a:gd name="adj" fmla="val 12500"/>
            </a:avLst>
          </a:prstGeom>
          <a:solidFill>
            <a:srgbClr val="c4ad00"/>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1" lang="el-GR" sz="2000" spc="-1" strike="noStrike">
                <a:solidFill>
                  <a:schemeClr val="dk1"/>
                </a:solidFill>
                <a:latin typeface="Georgia"/>
              </a:rPr>
              <a:t>3ο ΕΕ: </a:t>
            </a:r>
            <a:r>
              <a:rPr b="0" lang="el-GR" sz="2000" spc="-1" strike="noStrike">
                <a:solidFill>
                  <a:schemeClr val="dk1"/>
                </a:solidFill>
                <a:latin typeface="Georgia"/>
              </a:rPr>
              <a:t>Το εκπαιδευτικό υλικό έχει δημιουργηθεί σύμφωνα με τις αρχές της Πολυμεσικής Μάθησης;</a:t>
            </a:r>
            <a:endParaRPr b="0" lang="el-GR" sz="2000" spc="-1" strike="noStrike">
              <a:solidFill>
                <a:srgbClr val="000000"/>
              </a:solidFill>
              <a:latin typeface="Arial"/>
            </a:endParaRPr>
          </a:p>
        </p:txBody>
      </p:sp>
      <p:sp>
        <p:nvSpPr>
          <p:cNvPr id="248" name="6 - TextBox"/>
          <p:cNvSpPr/>
          <p:nvPr/>
        </p:nvSpPr>
        <p:spPr>
          <a:xfrm>
            <a:off x="428760" y="3000240"/>
            <a:ext cx="8428680" cy="2694600"/>
          </a:xfrm>
          <a:prstGeom prst="rect">
            <a:avLst/>
          </a:prstGeom>
          <a:noFill/>
          <a:ln w="0">
            <a:noFill/>
          </a:ln>
        </p:spPr>
        <p:style>
          <a:lnRef idx="0"/>
          <a:fillRef idx="0"/>
          <a:effectRef idx="0"/>
          <a:fontRef idx="minor"/>
        </p:style>
        <p:txBody>
          <a:bodyPr lIns="90000" rIns="90000" tIns="45000" bIns="45000" anchor="t">
            <a:spAutoFit/>
          </a:bodyPr>
          <a:p>
            <a:pPr marL="285840" indent="-285840" algn="just" defTabSz="914400">
              <a:lnSpc>
                <a:spcPct val="150000"/>
              </a:lnSpc>
              <a:buClr>
                <a:srgbClr val="000000"/>
              </a:buClr>
              <a:buFont typeface="Wingdings" charset="2"/>
              <a:buChar char=""/>
            </a:pPr>
            <a:r>
              <a:rPr b="0" lang="el-GR" sz="1900" spc="-1" strike="noStrike">
                <a:solidFill>
                  <a:schemeClr val="dk1"/>
                </a:solidFill>
                <a:latin typeface="Georgia"/>
              </a:rPr>
              <a:t>Πολυμεσική Αρχή (συνδυασμός κειμένου και εικόνας)</a:t>
            </a:r>
            <a:endParaRPr b="0" lang="el-GR" sz="1900" spc="-1" strike="noStrike">
              <a:solidFill>
                <a:srgbClr val="000000"/>
              </a:solidFill>
              <a:latin typeface="Arial"/>
            </a:endParaRPr>
          </a:p>
          <a:p>
            <a:pPr marL="285840" indent="-285840" algn="just" defTabSz="914400">
              <a:lnSpc>
                <a:spcPct val="150000"/>
              </a:lnSpc>
              <a:buClr>
                <a:srgbClr val="000000"/>
              </a:buClr>
              <a:buFont typeface="Wingdings" charset="2"/>
              <a:buChar char=""/>
            </a:pPr>
            <a:r>
              <a:rPr b="0" lang="el-GR" sz="1900" spc="-1" strike="noStrike">
                <a:solidFill>
                  <a:schemeClr val="dk1"/>
                </a:solidFill>
                <a:latin typeface="Georgia"/>
              </a:rPr>
              <a:t>Αρχή της Τροπικότητας (ύπαρξη στοιχείων αφήγησης)</a:t>
            </a:r>
            <a:endParaRPr b="0" lang="el-GR" sz="1900" spc="-1" strike="noStrike">
              <a:solidFill>
                <a:srgbClr val="000000"/>
              </a:solidFill>
              <a:latin typeface="Arial"/>
            </a:endParaRPr>
          </a:p>
          <a:p>
            <a:pPr marL="285840" indent="-285840" algn="just" defTabSz="914400">
              <a:lnSpc>
                <a:spcPct val="150000"/>
              </a:lnSpc>
              <a:buClr>
                <a:srgbClr val="000000"/>
              </a:buClr>
              <a:buFont typeface="Wingdings" charset="2"/>
              <a:buChar char=""/>
            </a:pPr>
            <a:r>
              <a:rPr b="0" lang="el-GR" sz="1900" spc="-1" strike="noStrike">
                <a:solidFill>
                  <a:schemeClr val="dk1"/>
                </a:solidFill>
                <a:latin typeface="Georgia"/>
              </a:rPr>
              <a:t>Αρχή της Συνοχής (απουσία άσχετων πληροφοριών)</a:t>
            </a:r>
            <a:endParaRPr b="0" lang="el-GR" sz="1900" spc="-1" strike="noStrike">
              <a:solidFill>
                <a:srgbClr val="000000"/>
              </a:solidFill>
              <a:latin typeface="Arial"/>
            </a:endParaRPr>
          </a:p>
          <a:p>
            <a:pPr marL="285840" indent="-285840" algn="just" defTabSz="914400">
              <a:lnSpc>
                <a:spcPct val="150000"/>
              </a:lnSpc>
              <a:buClr>
                <a:srgbClr val="000000"/>
              </a:buClr>
              <a:buFont typeface="Wingdings" charset="2"/>
              <a:buChar char=""/>
            </a:pPr>
            <a:r>
              <a:rPr b="0" lang="el-GR" sz="1900" spc="-1" strike="noStrike">
                <a:solidFill>
                  <a:schemeClr val="dk1"/>
                </a:solidFill>
                <a:latin typeface="Georgia"/>
              </a:rPr>
              <a:t>Αρχή του Πλεονασμού (απουσία πολλαπλών μέσων)</a:t>
            </a:r>
            <a:endParaRPr b="0" lang="el-GR" sz="1900" spc="-1" strike="noStrike">
              <a:solidFill>
                <a:srgbClr val="000000"/>
              </a:solidFill>
              <a:latin typeface="Arial"/>
            </a:endParaRPr>
          </a:p>
          <a:p>
            <a:pPr marL="285840" indent="-285840" algn="just" defTabSz="914400">
              <a:lnSpc>
                <a:spcPct val="150000"/>
              </a:lnSpc>
              <a:buClr>
                <a:srgbClr val="000000"/>
              </a:buClr>
              <a:buFont typeface="Wingdings" charset="2"/>
              <a:buChar char=""/>
            </a:pPr>
            <a:r>
              <a:rPr b="0" lang="el-GR" sz="1900" spc="-1" strike="noStrike">
                <a:solidFill>
                  <a:schemeClr val="dk1"/>
                </a:solidFill>
                <a:latin typeface="Georgia"/>
              </a:rPr>
              <a:t>Αρχή της Προσωποποίησης (χρήση φιλικής γλώσσας, β’ προσώπου και ηχητική παρουσίαση του γνωστικού αντικειμένου)</a:t>
            </a:r>
            <a:endParaRPr b="0" lang="el-GR" sz="1900" spc="-1" strike="noStrike">
              <a:solidFill>
                <a:srgbClr val="000000"/>
              </a:solidFill>
              <a:latin typeface="Arial"/>
            </a:endParaRPr>
          </a:p>
        </p:txBody>
      </p:sp>
      <p:sp>
        <p:nvSpPr>
          <p:cNvPr id="249" name="PlaceHolder 1"/>
          <p:cNvSpPr>
            <a:spLocks noGrp="1"/>
          </p:cNvSpPr>
          <p:nvPr>
            <p:ph type="title"/>
          </p:nvPr>
        </p:nvSpPr>
        <p:spPr>
          <a:xfrm>
            <a:off x="301680" y="228600"/>
            <a:ext cx="8533440" cy="757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l-GR" sz="3300" spc="-1" strike="noStrike">
                <a:solidFill>
                  <a:schemeClr val="dk1"/>
                </a:solidFill>
                <a:latin typeface="Georgia"/>
              </a:rPr>
              <a:t>8. Συμπεράσματα 3/7</a:t>
            </a:r>
            <a:endParaRPr b="0" lang="el-GR" sz="3300" spc="-1" strike="noStrike">
              <a:solidFill>
                <a:schemeClr val="dk1"/>
              </a:solidFill>
              <a:latin typeface="Georgia"/>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p:nvPr>
        </p:nvSpPr>
        <p:spPr>
          <a:xfrm>
            <a:off x="285840" y="2786040"/>
            <a:ext cx="8502840" cy="3454920"/>
          </a:xfrm>
          <a:prstGeom prst="rect">
            <a:avLst/>
          </a:prstGeom>
          <a:noFill/>
          <a:ln w="0">
            <a:noFill/>
          </a:ln>
        </p:spPr>
        <p:txBody>
          <a:bodyPr lIns="90000" rIns="90000" tIns="45000" bIns="45000" anchor="t">
            <a:normAutofit/>
          </a:bodyPr>
          <a:p>
            <a:pPr marL="285840" indent="-285840" algn="just" defTabSz="914400">
              <a:lnSpc>
                <a:spcPct val="150000"/>
              </a:lnSpc>
              <a:spcBef>
                <a:spcPts val="541"/>
              </a:spcBef>
              <a:buClr>
                <a:srgbClr val="d16349"/>
              </a:buClr>
              <a:buSzPct val="85000"/>
              <a:buFont typeface="Wingdings" charset="2"/>
              <a:buChar char=""/>
            </a:pPr>
            <a:r>
              <a:rPr b="0" lang="el-GR" sz="1900" spc="-1" strike="noStrike">
                <a:solidFill>
                  <a:schemeClr val="dk1"/>
                </a:solidFill>
                <a:latin typeface="Georgia"/>
              </a:rPr>
              <a:t>Αρχή χωρικής και χρονικής συνάφειας</a:t>
            </a:r>
            <a:endParaRPr b="0" lang="el-GR" sz="1900" spc="-1" strike="noStrike">
              <a:solidFill>
                <a:schemeClr val="dk1"/>
              </a:solidFill>
              <a:latin typeface="Georgia"/>
            </a:endParaRPr>
          </a:p>
          <a:p>
            <a:pPr marL="285840" indent="-285840" algn="just" defTabSz="914400">
              <a:lnSpc>
                <a:spcPct val="150000"/>
              </a:lnSpc>
              <a:spcBef>
                <a:spcPts val="541"/>
              </a:spcBef>
              <a:buClr>
                <a:srgbClr val="d16349"/>
              </a:buClr>
              <a:buSzPct val="85000"/>
              <a:buFont typeface="Wingdings" charset="2"/>
              <a:buChar char=""/>
            </a:pPr>
            <a:r>
              <a:rPr b="0" lang="el-GR" sz="1900" spc="-1" strike="noStrike">
                <a:solidFill>
                  <a:schemeClr val="dk1"/>
                </a:solidFill>
                <a:latin typeface="Georgia"/>
              </a:rPr>
              <a:t>Αρχή της Προπαίδευσης (εξηγούνται βασικές έννοιες στην εισαγωγή)</a:t>
            </a:r>
            <a:endParaRPr b="0" lang="el-GR" sz="1900" spc="-1" strike="noStrike">
              <a:solidFill>
                <a:schemeClr val="dk1"/>
              </a:solidFill>
              <a:latin typeface="Georgia"/>
            </a:endParaRPr>
          </a:p>
          <a:p>
            <a:pPr marL="285840" indent="-285840" algn="just" defTabSz="914400">
              <a:lnSpc>
                <a:spcPct val="150000"/>
              </a:lnSpc>
              <a:spcBef>
                <a:spcPts val="541"/>
              </a:spcBef>
              <a:buClr>
                <a:srgbClr val="d16349"/>
              </a:buClr>
              <a:buSzPct val="85000"/>
              <a:buFont typeface="Wingdings" charset="2"/>
              <a:buChar char=""/>
            </a:pPr>
            <a:r>
              <a:rPr b="0" lang="el-GR" sz="1900" spc="-1" strike="noStrike">
                <a:solidFill>
                  <a:schemeClr val="dk1"/>
                </a:solidFill>
                <a:latin typeface="Georgia"/>
              </a:rPr>
              <a:t>Αρχή της Φωνής (προσδίδει φιλικότητα)</a:t>
            </a:r>
            <a:endParaRPr b="0" lang="el-GR" sz="1900" spc="-1" strike="noStrike">
              <a:solidFill>
                <a:schemeClr val="dk1"/>
              </a:solidFill>
              <a:latin typeface="Georgia"/>
            </a:endParaRPr>
          </a:p>
          <a:p>
            <a:pPr marL="285840" indent="-285840" algn="just" defTabSz="914400">
              <a:lnSpc>
                <a:spcPct val="150000"/>
              </a:lnSpc>
              <a:spcBef>
                <a:spcPts val="541"/>
              </a:spcBef>
              <a:buClr>
                <a:srgbClr val="d16349"/>
              </a:buClr>
              <a:buSzPct val="85000"/>
              <a:buFont typeface="Wingdings" charset="2"/>
              <a:buChar char=""/>
            </a:pPr>
            <a:r>
              <a:rPr b="0" lang="el-GR" sz="1900" spc="-1" strike="noStrike">
                <a:solidFill>
                  <a:schemeClr val="dk1"/>
                </a:solidFill>
                <a:latin typeface="Georgia"/>
              </a:rPr>
              <a:t>Αρχή της Εικόνας (χρήση άβαταρ ενισχύει τη διαδικασίας της μάθησης)</a:t>
            </a:r>
            <a:endParaRPr b="0" lang="el-GR" sz="1900" spc="-1" strike="noStrike">
              <a:solidFill>
                <a:schemeClr val="dk1"/>
              </a:solidFill>
              <a:latin typeface="Georgia"/>
            </a:endParaRPr>
          </a:p>
          <a:p>
            <a:pPr marL="285840" indent="-285840" algn="just" defTabSz="914400">
              <a:lnSpc>
                <a:spcPct val="150000"/>
              </a:lnSpc>
              <a:spcBef>
                <a:spcPts val="541"/>
              </a:spcBef>
              <a:buClr>
                <a:srgbClr val="d16349"/>
              </a:buClr>
              <a:buSzPct val="85000"/>
              <a:buFont typeface="Wingdings" charset="2"/>
              <a:buChar char=""/>
            </a:pPr>
            <a:r>
              <a:rPr b="0" lang="el-GR" sz="1900" spc="-1" strike="noStrike">
                <a:solidFill>
                  <a:schemeClr val="dk1"/>
                </a:solidFill>
                <a:latin typeface="Georgia"/>
              </a:rPr>
              <a:t>Αρχή της Κατάτμησης (τμηματική και βαθμιαία παρουσίαση περιεχομένου)</a:t>
            </a:r>
            <a:endParaRPr b="0" lang="el-GR" sz="1900" spc="-1" strike="noStrike">
              <a:solidFill>
                <a:schemeClr val="dk1"/>
              </a:solidFill>
              <a:latin typeface="Georgia"/>
            </a:endParaRPr>
          </a:p>
          <a:p>
            <a:pPr marL="285840" indent="-285840" algn="just" defTabSz="914400">
              <a:lnSpc>
                <a:spcPct val="150000"/>
              </a:lnSpc>
              <a:spcBef>
                <a:spcPts val="541"/>
              </a:spcBef>
              <a:buClr>
                <a:srgbClr val="d16349"/>
              </a:buClr>
              <a:buSzPct val="85000"/>
              <a:buFont typeface="Wingdings" charset="2"/>
              <a:buChar char=""/>
            </a:pPr>
            <a:r>
              <a:rPr b="0" lang="el-GR" sz="1900" spc="-1" strike="noStrike">
                <a:solidFill>
                  <a:schemeClr val="dk1"/>
                </a:solidFill>
                <a:latin typeface="Georgia"/>
              </a:rPr>
              <a:t>Αρχή της Σηματοδότησης ( έντονη γραφή, υπογράμμιση και χρωματισμός)</a:t>
            </a:r>
            <a:endParaRPr b="0" lang="el-GR" sz="1900" spc="-1" strike="noStrike">
              <a:solidFill>
                <a:schemeClr val="dk1"/>
              </a:solidFill>
              <a:latin typeface="Georgia"/>
            </a:endParaRPr>
          </a:p>
          <a:p>
            <a:pPr marL="285840" indent="0" algn="just" defTabSz="914400">
              <a:lnSpc>
                <a:spcPct val="150000"/>
              </a:lnSpc>
              <a:spcBef>
                <a:spcPts val="1001"/>
              </a:spcBef>
              <a:buNone/>
              <a:tabLst>
                <a:tab algn="l" pos="0"/>
              </a:tabLst>
            </a:pPr>
            <a:endParaRPr b="0" lang="el-GR" sz="1900" spc="-1" strike="noStrike">
              <a:solidFill>
                <a:schemeClr val="dk1"/>
              </a:solidFill>
              <a:latin typeface="Georgia"/>
            </a:endParaRPr>
          </a:p>
          <a:p>
            <a:pPr marL="228600" indent="0" defTabSz="914400">
              <a:lnSpc>
                <a:spcPct val="100000"/>
              </a:lnSpc>
              <a:spcBef>
                <a:spcPts val="541"/>
              </a:spcBef>
              <a:buNone/>
              <a:tabLst>
                <a:tab algn="l" pos="0"/>
              </a:tabLst>
            </a:pPr>
            <a:endParaRPr b="0" lang="el-GR" sz="2700" spc="-1" strike="noStrike">
              <a:solidFill>
                <a:schemeClr val="dk1"/>
              </a:solidFill>
              <a:latin typeface="Georgia"/>
            </a:endParaRPr>
          </a:p>
          <a:p>
            <a:pPr marL="228600" indent="0" defTabSz="914400">
              <a:lnSpc>
                <a:spcPct val="100000"/>
              </a:lnSpc>
              <a:spcBef>
                <a:spcPts val="541"/>
              </a:spcBef>
              <a:buNone/>
              <a:tabLst>
                <a:tab algn="l" pos="0"/>
              </a:tabLst>
            </a:pPr>
            <a:endParaRPr b="0" lang="el-GR" sz="2700" spc="-1" strike="noStrike">
              <a:solidFill>
                <a:schemeClr val="dk1"/>
              </a:solidFill>
              <a:latin typeface="Georgia"/>
            </a:endParaRPr>
          </a:p>
        </p:txBody>
      </p:sp>
      <p:sp>
        <p:nvSpPr>
          <p:cNvPr id="251" name="PlaceHolder 2"/>
          <p:cNvSpPr>
            <a:spLocks noGrp="1"/>
          </p:cNvSpPr>
          <p:nvPr>
            <p:ph type="title"/>
          </p:nvPr>
        </p:nvSpPr>
        <p:spPr>
          <a:xfrm>
            <a:off x="301680" y="228600"/>
            <a:ext cx="8533440" cy="757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l-GR" sz="3300" spc="-1" strike="noStrike">
                <a:solidFill>
                  <a:schemeClr val="dk1"/>
                </a:solidFill>
                <a:latin typeface="Georgia"/>
              </a:rPr>
              <a:t>8. Συμπεράσματα 4/7</a:t>
            </a:r>
            <a:endParaRPr b="0" lang="el-GR" sz="3300" spc="-1" strike="noStrike">
              <a:solidFill>
                <a:schemeClr val="dk1"/>
              </a:solidFill>
              <a:latin typeface="Georgia"/>
            </a:endParaRPr>
          </a:p>
        </p:txBody>
      </p:sp>
      <p:sp>
        <p:nvSpPr>
          <p:cNvPr id="252" name="4 - Οριζόντιος πάπυρος"/>
          <p:cNvSpPr/>
          <p:nvPr/>
        </p:nvSpPr>
        <p:spPr>
          <a:xfrm>
            <a:off x="428760" y="1571760"/>
            <a:ext cx="8359920" cy="1141920"/>
          </a:xfrm>
          <a:prstGeom prst="horizontalScroll">
            <a:avLst>
              <a:gd name="adj" fmla="val 12500"/>
            </a:avLst>
          </a:prstGeom>
          <a:solidFill>
            <a:srgbClr val="c4ad00"/>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1" lang="el-GR" sz="2000" spc="-1" strike="noStrike">
                <a:solidFill>
                  <a:schemeClr val="dk1"/>
                </a:solidFill>
                <a:latin typeface="Georgia"/>
              </a:rPr>
              <a:t>3</a:t>
            </a:r>
            <a:r>
              <a:rPr b="1" lang="el-GR" sz="2000" spc="-1" strike="noStrike" baseline="30000">
                <a:solidFill>
                  <a:schemeClr val="dk1"/>
                </a:solidFill>
                <a:latin typeface="Georgia"/>
              </a:rPr>
              <a:t>ο</a:t>
            </a:r>
            <a:r>
              <a:rPr b="1" lang="el-GR" sz="2000" spc="-1" strike="noStrike">
                <a:solidFill>
                  <a:schemeClr val="dk1"/>
                </a:solidFill>
                <a:latin typeface="Georgia"/>
              </a:rPr>
              <a:t> Ε.Ε. :</a:t>
            </a:r>
            <a:r>
              <a:rPr b="0" lang="el-GR" sz="2000" spc="-1" strike="noStrike">
                <a:solidFill>
                  <a:schemeClr val="dk1"/>
                </a:solidFill>
                <a:latin typeface="Georgia"/>
              </a:rPr>
              <a:t> Το εκπαιδευτικό υλικό είναι σχεδιασμένο σύμφωνα με τις αρχές της Πολυμεσικής Μάθησης;</a:t>
            </a:r>
            <a:endParaRPr b="0" lang="el-GR" sz="2000" spc="-1" strike="noStrike">
              <a:solidFill>
                <a:srgbClr val="000000"/>
              </a:solidFill>
              <a:latin typeface="Arial"/>
            </a:endParaRPr>
          </a:p>
          <a:p>
            <a:pPr algn="ctr" defTabSz="914400">
              <a:lnSpc>
                <a:spcPct val="100000"/>
              </a:lnSpc>
            </a:pPr>
            <a:endParaRPr b="0" lang="el-G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p:nvPr>
        </p:nvSpPr>
        <p:spPr>
          <a:xfrm>
            <a:off x="285840" y="2786040"/>
            <a:ext cx="8502840" cy="3454920"/>
          </a:xfrm>
          <a:prstGeom prst="rect">
            <a:avLst/>
          </a:prstGeom>
          <a:noFill/>
          <a:ln w="0">
            <a:noFill/>
          </a:ln>
        </p:spPr>
        <p:txBody>
          <a:bodyPr lIns="90000" rIns="90000" tIns="45000" bIns="45000" anchor="t">
            <a:normAutofit fontScale="81053" lnSpcReduction="10000"/>
          </a:bodyPr>
          <a:p>
            <a:pPr marL="285840" indent="0" algn="just" defTabSz="914400">
              <a:lnSpc>
                <a:spcPct val="150000"/>
              </a:lnSpc>
              <a:buNone/>
              <a:tabLst>
                <a:tab algn="l" pos="0"/>
              </a:tabLst>
            </a:pPr>
            <a:r>
              <a:rPr b="1" lang="el-GR" sz="1600" spc="-1" strike="noStrike">
                <a:solidFill>
                  <a:srgbClr val="262626"/>
                </a:solidFill>
                <a:latin typeface="Georgia"/>
              </a:rPr>
              <a:t>Το Ε.Υ. αποτιμάται ως εύχρηστο και ελκυστικό για μαθητές με μαθησιακές δυσκολίες</a:t>
            </a:r>
            <a:r>
              <a:rPr b="1" i="1" lang="el-GR" sz="1600" spc="-1" strike="noStrike">
                <a:solidFill>
                  <a:srgbClr val="262626"/>
                </a:solidFill>
                <a:latin typeface="Georgia"/>
              </a:rPr>
              <a:t>. </a:t>
            </a:r>
            <a:endParaRPr b="0" lang="el-GR" sz="1600" spc="-1" strike="noStrike">
              <a:solidFill>
                <a:schemeClr val="dk1"/>
              </a:solidFill>
              <a:latin typeface="Georgia"/>
            </a:endParaRPr>
          </a:p>
          <a:p>
            <a:pPr marL="285840" indent="0" algn="just" defTabSz="914400">
              <a:lnSpc>
                <a:spcPct val="150000"/>
              </a:lnSpc>
              <a:buNone/>
              <a:tabLst>
                <a:tab algn="l" pos="0"/>
              </a:tabLst>
            </a:pPr>
            <a:endParaRPr b="0" lang="el-GR" sz="1600" spc="-1" strike="noStrike">
              <a:solidFill>
                <a:schemeClr val="dk1"/>
              </a:solidFill>
              <a:latin typeface="Georgia"/>
            </a:endParaRPr>
          </a:p>
          <a:p>
            <a:pPr marL="571680" indent="-285840" algn="just" defTabSz="914400">
              <a:lnSpc>
                <a:spcPct val="150000"/>
              </a:lnSpc>
              <a:buClr>
                <a:srgbClr val="262626"/>
              </a:buClr>
              <a:buFont typeface="Arial"/>
              <a:buChar char="•"/>
              <a:tabLst>
                <a:tab algn="l" pos="0"/>
              </a:tabLst>
            </a:pPr>
            <a:r>
              <a:rPr b="1" i="1" lang="el-GR" sz="1600" spc="-1" strike="noStrike">
                <a:solidFill>
                  <a:srgbClr val="262626"/>
                </a:solidFill>
                <a:latin typeface="Georgia"/>
              </a:rPr>
              <a:t>Διάταξη υλικού, δομή ενοτήτων και χρήση καθαρής και κατανοητής γλώσσας</a:t>
            </a:r>
            <a:r>
              <a:rPr b="0" lang="el-GR" sz="1600" spc="-1" strike="noStrike">
                <a:solidFill>
                  <a:srgbClr val="262626"/>
                </a:solidFill>
                <a:latin typeface="Georgia"/>
              </a:rPr>
              <a:t>, συμμορφώνονται με τις αρχές της προσβασιμότητας που περιγράφει ο Mayer (2009). </a:t>
            </a:r>
            <a:endParaRPr b="0" lang="el-GR" sz="1600" spc="-1" strike="noStrike">
              <a:solidFill>
                <a:schemeClr val="dk1"/>
              </a:solidFill>
              <a:latin typeface="Georgia"/>
            </a:endParaRPr>
          </a:p>
          <a:p>
            <a:pPr marL="571680" indent="-285840" algn="just" defTabSz="914400">
              <a:lnSpc>
                <a:spcPct val="150000"/>
              </a:lnSpc>
              <a:buClr>
                <a:srgbClr val="262626"/>
              </a:buClr>
              <a:buFont typeface="Arial"/>
              <a:buChar char="•"/>
              <a:tabLst>
                <a:tab algn="l" pos="0"/>
              </a:tabLst>
            </a:pPr>
            <a:r>
              <a:rPr b="1" i="1" lang="el-GR" sz="1600" spc="-1" strike="noStrike">
                <a:solidFill>
                  <a:srgbClr val="262626"/>
                </a:solidFill>
                <a:latin typeface="Georgia"/>
              </a:rPr>
              <a:t>Απουσία περιττών πληροφοριών </a:t>
            </a:r>
            <a:r>
              <a:rPr b="0" lang="el-GR" sz="1600" spc="-1" strike="noStrike">
                <a:solidFill>
                  <a:srgbClr val="262626"/>
                </a:solidFill>
                <a:latin typeface="Georgia"/>
              </a:rPr>
              <a:t>και η χρήση στοιχείων με υψηλή αντίθεση, όπως </a:t>
            </a:r>
            <a:r>
              <a:rPr b="1" i="1" lang="el-GR" sz="1600" spc="-1" strike="noStrike">
                <a:solidFill>
                  <a:srgbClr val="262626"/>
                </a:solidFill>
                <a:latin typeface="Georgia"/>
              </a:rPr>
              <a:t>έντονα χρώματα και ευκρινή γραμματοσειρά, </a:t>
            </a:r>
            <a:r>
              <a:rPr b="0" lang="el-GR" sz="1600" spc="-1" strike="noStrike">
                <a:solidFill>
                  <a:srgbClr val="262626"/>
                </a:solidFill>
                <a:latin typeface="Georgia"/>
              </a:rPr>
              <a:t>διευκολύνουν την ανάγνωση και την κατανόηση (Ράπτης &amp; Ράπτης, 2007).</a:t>
            </a:r>
            <a:endParaRPr b="0" lang="el-GR" sz="1600" spc="-1" strike="noStrike">
              <a:solidFill>
                <a:schemeClr val="dk1"/>
              </a:solidFill>
              <a:latin typeface="Georgia"/>
            </a:endParaRPr>
          </a:p>
          <a:p>
            <a:pPr marL="571680" indent="-285840" algn="just" defTabSz="914400">
              <a:lnSpc>
                <a:spcPct val="150000"/>
              </a:lnSpc>
              <a:buClr>
                <a:srgbClr val="262626"/>
              </a:buClr>
              <a:buFont typeface="Arial"/>
              <a:buChar char="•"/>
              <a:tabLst>
                <a:tab algn="l" pos="0"/>
              </a:tabLst>
            </a:pPr>
            <a:r>
              <a:rPr b="0" lang="el-GR" sz="1600" spc="-1" strike="noStrike">
                <a:solidFill>
                  <a:srgbClr val="262626"/>
                </a:solidFill>
                <a:latin typeface="Georgia"/>
              </a:rPr>
              <a:t>Ενσωμάτωση διαδραστικών στοιχείων, </a:t>
            </a:r>
            <a:r>
              <a:rPr b="1" i="1" lang="el-GR" sz="1600" spc="-1" strike="noStrike">
                <a:solidFill>
                  <a:srgbClr val="262626"/>
                </a:solidFill>
                <a:latin typeface="Georgia"/>
              </a:rPr>
              <a:t>κουμπιά πλοήγησης, υπερσύνδεσμοι και ασκήσεις ανατροφοδότησης,</a:t>
            </a:r>
            <a:r>
              <a:rPr b="0" lang="el-GR" sz="1600" spc="-1" strike="noStrike">
                <a:solidFill>
                  <a:srgbClr val="262626"/>
                </a:solidFill>
                <a:latin typeface="Georgia"/>
              </a:rPr>
              <a:t> καθιστούν το υλικό ελκυστικό και εύχρηστο. Αρχή της ενεργητικής συμμετοχής (Mayer, 2009)</a:t>
            </a:r>
            <a:endParaRPr b="0" lang="el-GR" sz="1600" spc="-1" strike="noStrike">
              <a:solidFill>
                <a:schemeClr val="dk1"/>
              </a:solidFill>
              <a:latin typeface="Georgia"/>
            </a:endParaRPr>
          </a:p>
          <a:p>
            <a:pPr marL="571680" indent="-285840" algn="just" defTabSz="914400">
              <a:lnSpc>
                <a:spcPct val="150000"/>
              </a:lnSpc>
              <a:buClr>
                <a:srgbClr val="262626"/>
              </a:buClr>
              <a:buFont typeface="Arial"/>
              <a:buChar char="•"/>
              <a:tabLst>
                <a:tab algn="l" pos="0"/>
              </a:tabLst>
            </a:pPr>
            <a:r>
              <a:rPr b="1" i="1" lang="el-GR" sz="1600" spc="-1" strike="noStrike">
                <a:solidFill>
                  <a:srgbClr val="262626"/>
                </a:solidFill>
                <a:latin typeface="Georgia"/>
              </a:rPr>
              <a:t>Καθοδήγηση με σαφήνεια</a:t>
            </a:r>
            <a:r>
              <a:rPr b="0" lang="el-GR" sz="1600" spc="-1" strike="noStrike">
                <a:solidFill>
                  <a:srgbClr val="262626"/>
                </a:solidFill>
                <a:latin typeface="Georgia"/>
              </a:rPr>
              <a:t> από τη μία ενότητα στην άλλη, </a:t>
            </a:r>
            <a:r>
              <a:rPr b="1" i="1" lang="el-GR" sz="1600" spc="-1" strike="noStrike">
                <a:solidFill>
                  <a:srgbClr val="262626"/>
                </a:solidFill>
                <a:latin typeface="Georgia"/>
              </a:rPr>
              <a:t>χρωματικές συνθέσεις και επεξηγηματικά σύμβολα</a:t>
            </a:r>
            <a:r>
              <a:rPr b="0" lang="el-GR" sz="1600" spc="-1" strike="noStrike">
                <a:solidFill>
                  <a:srgbClr val="262626"/>
                </a:solidFill>
                <a:latin typeface="Georgia"/>
              </a:rPr>
              <a:t> διευκολύνουν  κατανόηση.</a:t>
            </a:r>
            <a:endParaRPr b="0" lang="el-GR" sz="1600" spc="-1" strike="noStrike">
              <a:solidFill>
                <a:schemeClr val="dk1"/>
              </a:solidFill>
              <a:latin typeface="Georgia"/>
            </a:endParaRPr>
          </a:p>
        </p:txBody>
      </p:sp>
      <p:sp>
        <p:nvSpPr>
          <p:cNvPr id="254" name="PlaceHolder 2"/>
          <p:cNvSpPr>
            <a:spLocks noGrp="1"/>
          </p:cNvSpPr>
          <p:nvPr>
            <p:ph type="title"/>
          </p:nvPr>
        </p:nvSpPr>
        <p:spPr>
          <a:xfrm>
            <a:off x="301680" y="228600"/>
            <a:ext cx="8533440" cy="757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l-GR" sz="3300" spc="-1" strike="noStrike">
                <a:solidFill>
                  <a:schemeClr val="dk1"/>
                </a:solidFill>
                <a:latin typeface="Georgia"/>
              </a:rPr>
              <a:t>8. Συμπεράσματα 5/7</a:t>
            </a:r>
            <a:endParaRPr b="0" lang="el-GR" sz="3300" spc="-1" strike="noStrike">
              <a:solidFill>
                <a:schemeClr val="dk1"/>
              </a:solidFill>
              <a:latin typeface="Georgia"/>
            </a:endParaRPr>
          </a:p>
        </p:txBody>
      </p:sp>
      <p:sp>
        <p:nvSpPr>
          <p:cNvPr id="255" name="4 - Οριζόντιος πάπυρος"/>
          <p:cNvSpPr/>
          <p:nvPr/>
        </p:nvSpPr>
        <p:spPr>
          <a:xfrm>
            <a:off x="428760" y="1571760"/>
            <a:ext cx="8253000" cy="1141920"/>
          </a:xfrm>
          <a:prstGeom prst="horizontalScroll">
            <a:avLst>
              <a:gd name="adj" fmla="val 12500"/>
            </a:avLst>
          </a:prstGeom>
          <a:solidFill>
            <a:srgbClr val="c4ad00"/>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1" lang="el-GR" sz="2000" spc="-1" strike="noStrike">
                <a:solidFill>
                  <a:schemeClr val="dk1"/>
                </a:solidFill>
                <a:latin typeface="Georgia"/>
              </a:rPr>
              <a:t>4ο ΕΕ: </a:t>
            </a:r>
            <a:r>
              <a:rPr b="0" lang="el-GR" sz="2000" spc="-1" strike="noStrike">
                <a:solidFill>
                  <a:schemeClr val="dk1"/>
                </a:solidFill>
                <a:latin typeface="Georgia"/>
              </a:rPr>
              <a:t>Το εκπαιδευτικό υλικό είναι εύχρηστο και ελκυστικό για μαθητές/τριες με Μαθησιακές Δυσκολίες;</a:t>
            </a:r>
            <a:endParaRPr b="0" lang="el-G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p:nvPr>
        </p:nvSpPr>
        <p:spPr>
          <a:xfrm>
            <a:off x="285840" y="2786040"/>
            <a:ext cx="8502840" cy="3454920"/>
          </a:xfrm>
          <a:prstGeom prst="rect">
            <a:avLst/>
          </a:prstGeom>
          <a:noFill/>
          <a:ln w="0">
            <a:noFill/>
          </a:ln>
        </p:spPr>
        <p:txBody>
          <a:bodyPr lIns="90000" rIns="90000" tIns="45000" bIns="45000" anchor="t">
            <a:normAutofit/>
          </a:bodyPr>
          <a:p>
            <a:pPr marL="285840" indent="0" algn="just" defTabSz="914400">
              <a:lnSpc>
                <a:spcPct val="150000"/>
              </a:lnSpc>
              <a:buNone/>
              <a:tabLst>
                <a:tab algn="l" pos="0"/>
              </a:tabLst>
            </a:pPr>
            <a:endParaRPr b="0" lang="el-GR" sz="1600" spc="-1" strike="noStrike">
              <a:solidFill>
                <a:schemeClr val="dk1"/>
              </a:solidFill>
              <a:latin typeface="Georgia"/>
            </a:endParaRPr>
          </a:p>
          <a:p>
            <a:pPr marL="285840" indent="0" algn="just" defTabSz="914400">
              <a:lnSpc>
                <a:spcPct val="150000"/>
              </a:lnSpc>
              <a:buNone/>
              <a:tabLst>
                <a:tab algn="l" pos="0"/>
              </a:tabLst>
            </a:pPr>
            <a:r>
              <a:rPr b="1" lang="el-GR" sz="1600" spc="-1" strike="noStrike">
                <a:solidFill>
                  <a:srgbClr val="262626"/>
                </a:solidFill>
                <a:latin typeface="Georgia"/>
              </a:rPr>
              <a:t>Δυνατά σημεία</a:t>
            </a:r>
            <a:r>
              <a:rPr b="0" lang="el-GR" sz="1600" spc="-1" strike="noStrike">
                <a:solidFill>
                  <a:srgbClr val="262626"/>
                </a:solidFill>
                <a:latin typeface="Georgia"/>
              </a:rPr>
              <a:t> του Ε.Υ. : χρήση πολυμέσων,  δομή και την επικοινωνία. </a:t>
            </a:r>
            <a:endParaRPr b="0" lang="el-GR" sz="1600" spc="-1" strike="noStrike">
              <a:solidFill>
                <a:schemeClr val="dk1"/>
              </a:solidFill>
              <a:latin typeface="Georgia"/>
            </a:endParaRPr>
          </a:p>
          <a:p>
            <a:pPr marL="285840" indent="0" algn="just" defTabSz="914400">
              <a:lnSpc>
                <a:spcPct val="150000"/>
              </a:lnSpc>
              <a:buNone/>
              <a:tabLst>
                <a:tab algn="l" pos="0"/>
              </a:tabLst>
            </a:pPr>
            <a:endParaRPr b="0" lang="el-GR" sz="1600" spc="-1" strike="noStrike">
              <a:solidFill>
                <a:schemeClr val="dk1"/>
              </a:solidFill>
              <a:latin typeface="Georgia"/>
            </a:endParaRPr>
          </a:p>
          <a:p>
            <a:pPr marL="285840" indent="0" algn="just" defTabSz="914400">
              <a:lnSpc>
                <a:spcPct val="150000"/>
              </a:lnSpc>
              <a:buNone/>
              <a:tabLst>
                <a:tab algn="l" pos="0"/>
              </a:tabLst>
            </a:pPr>
            <a:r>
              <a:rPr b="1" lang="el-GR" sz="1600" spc="-1" strike="noStrike">
                <a:solidFill>
                  <a:srgbClr val="262626"/>
                </a:solidFill>
                <a:latin typeface="Georgia"/>
              </a:rPr>
              <a:t>Αδύναμα σημεία </a:t>
            </a:r>
            <a:r>
              <a:rPr b="0" lang="el-GR" sz="1600" spc="-1" strike="noStrike">
                <a:solidFill>
                  <a:srgbClr val="262626"/>
                </a:solidFill>
                <a:latin typeface="Georgia"/>
              </a:rPr>
              <a:t>του Ε.Υ. : ανάγκη ενίσχυσης ανατροφοδότησης, εμπλουτισμός περιεχομένου και βελτίωση παρουσίασης.</a:t>
            </a:r>
            <a:endParaRPr b="0" lang="el-GR" sz="1600" spc="-1" strike="noStrike">
              <a:solidFill>
                <a:schemeClr val="dk1"/>
              </a:solidFill>
              <a:latin typeface="Georgia"/>
            </a:endParaRPr>
          </a:p>
          <a:p>
            <a:pPr marL="285840" indent="0" algn="just" defTabSz="914400">
              <a:lnSpc>
                <a:spcPct val="150000"/>
              </a:lnSpc>
              <a:buNone/>
              <a:tabLst>
                <a:tab algn="l" pos="0"/>
              </a:tabLst>
            </a:pPr>
            <a:endParaRPr b="0" lang="el-GR" sz="1600" spc="-1" strike="noStrike">
              <a:solidFill>
                <a:schemeClr val="dk1"/>
              </a:solidFill>
              <a:latin typeface="Georgia"/>
            </a:endParaRPr>
          </a:p>
        </p:txBody>
      </p:sp>
      <p:sp>
        <p:nvSpPr>
          <p:cNvPr id="257" name="PlaceHolder 2"/>
          <p:cNvSpPr>
            <a:spLocks noGrp="1"/>
          </p:cNvSpPr>
          <p:nvPr>
            <p:ph type="title"/>
          </p:nvPr>
        </p:nvSpPr>
        <p:spPr>
          <a:xfrm>
            <a:off x="301680" y="228600"/>
            <a:ext cx="8533440" cy="757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l-GR" sz="3300" spc="-1" strike="noStrike">
                <a:solidFill>
                  <a:schemeClr val="dk1"/>
                </a:solidFill>
                <a:latin typeface="Georgia"/>
              </a:rPr>
              <a:t>8. Συμπεράσματα 6/7</a:t>
            </a:r>
            <a:endParaRPr b="0" lang="el-GR" sz="3300" spc="-1" strike="noStrike">
              <a:solidFill>
                <a:schemeClr val="dk1"/>
              </a:solidFill>
              <a:latin typeface="Georgia"/>
            </a:endParaRPr>
          </a:p>
        </p:txBody>
      </p:sp>
      <p:sp>
        <p:nvSpPr>
          <p:cNvPr id="258" name="4 - Οριζόντιος πάπυρος"/>
          <p:cNvSpPr/>
          <p:nvPr/>
        </p:nvSpPr>
        <p:spPr>
          <a:xfrm>
            <a:off x="428760" y="1571760"/>
            <a:ext cx="8253000" cy="1141920"/>
          </a:xfrm>
          <a:prstGeom prst="horizontalScroll">
            <a:avLst>
              <a:gd name="adj" fmla="val 12500"/>
            </a:avLst>
          </a:prstGeom>
          <a:solidFill>
            <a:srgbClr val="c4ad00"/>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1" lang="el-GR" sz="2000" spc="-1" strike="noStrike">
                <a:solidFill>
                  <a:srgbClr val="000000"/>
                </a:solidFill>
                <a:latin typeface="Georgia"/>
              </a:rPr>
              <a:t>5ο ΕΕ: </a:t>
            </a:r>
            <a:r>
              <a:rPr b="0" lang="el-GR" sz="2000" spc="-1" strike="noStrike">
                <a:solidFill>
                  <a:srgbClr val="000000"/>
                </a:solidFill>
                <a:latin typeface="Georgia"/>
              </a:rPr>
              <a:t>Ποια είναι τα δυνατά σημεία του εκπαιδευτικού υλικού και ποιες προτάσεις υπάρχουν ως προς τη βελτίωσή του;</a:t>
            </a:r>
            <a:endParaRPr b="0" lang="el-G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301680" y="228600"/>
            <a:ext cx="8533440" cy="757800"/>
          </a:xfrm>
          <a:prstGeom prst="rect">
            <a:avLst/>
          </a:prstGeom>
          <a:gradFill rotWithShape="0">
            <a:gsLst>
              <a:gs pos="0">
                <a:srgbClr val="edc1b6"/>
              </a:gs>
              <a:gs pos="50000">
                <a:srgbClr val="f5c5bf"/>
              </a:gs>
              <a:gs pos="100000">
                <a:srgbClr val="fae2df"/>
              </a:gs>
            </a:gsLst>
            <a:lin ang="5400000"/>
          </a:gradFill>
          <a:ln w="0">
            <a:noFill/>
          </a:ln>
        </p:spPr>
        <p:txBody>
          <a:bodyPr lIns="90000" rIns="90000" tIns="45000" bIns="45000" anchor="b">
            <a:noAutofit/>
          </a:bodyPr>
          <a:p>
            <a:pPr indent="0" algn="ctr" defTabSz="914400">
              <a:lnSpc>
                <a:spcPct val="100000"/>
              </a:lnSpc>
              <a:buNone/>
              <a:tabLst>
                <a:tab algn="l" pos="0"/>
              </a:tabLst>
            </a:pPr>
            <a:r>
              <a:rPr b="0" lang="el-GR" sz="3300" spc="-1" strike="noStrike">
                <a:solidFill>
                  <a:schemeClr val="accent3">
                    <a:shade val="75000"/>
                  </a:schemeClr>
                </a:solidFill>
                <a:latin typeface="Georgia"/>
              </a:rPr>
              <a:t>1. Σκοπός</a:t>
            </a:r>
            <a:endParaRPr b="0" lang="el-GR" sz="3300" spc="-1" strike="noStrike">
              <a:solidFill>
                <a:schemeClr val="dk1"/>
              </a:solidFill>
              <a:latin typeface="Georgia"/>
            </a:endParaRPr>
          </a:p>
        </p:txBody>
      </p:sp>
      <p:sp>
        <p:nvSpPr>
          <p:cNvPr id="177" name="PlaceHolder 2"/>
          <p:cNvSpPr>
            <a:spLocks noGrp="1"/>
          </p:cNvSpPr>
          <p:nvPr>
            <p:ph/>
          </p:nvPr>
        </p:nvSpPr>
        <p:spPr>
          <a:xfrm>
            <a:off x="180000" y="1440000"/>
            <a:ext cx="8502840" cy="4570920"/>
          </a:xfrm>
          <a:prstGeom prst="rect">
            <a:avLst/>
          </a:prstGeom>
          <a:noFill/>
          <a:ln w="0">
            <a:noFill/>
          </a:ln>
        </p:spPr>
        <p:txBody>
          <a:bodyPr lIns="90000" rIns="90000" tIns="45000" bIns="45000" anchor="t">
            <a:noAutofit/>
          </a:bodyPr>
          <a:p>
            <a:pPr marL="274320" indent="0" algn="just" defTabSz="914400">
              <a:lnSpc>
                <a:spcPct val="100000"/>
              </a:lnSpc>
              <a:spcBef>
                <a:spcPts val="541"/>
              </a:spcBef>
              <a:buNone/>
              <a:tabLst>
                <a:tab algn="l" pos="0"/>
              </a:tabLst>
            </a:pPr>
            <a:endParaRPr b="0" lang="el-GR" sz="2000" spc="-1" strike="noStrike">
              <a:solidFill>
                <a:schemeClr val="dk1"/>
              </a:solidFill>
              <a:latin typeface="Georgia"/>
            </a:endParaRPr>
          </a:p>
          <a:p>
            <a:pPr marL="274320" indent="-274320" algn="just" defTabSz="914400">
              <a:lnSpc>
                <a:spcPct val="100000"/>
              </a:lnSpc>
              <a:buSzPct val="114933"/>
              <a:buBlip>
                <a:blip r:embed="rId1"/>
              </a:buBlip>
              <a:tabLst>
                <a:tab algn="l" pos="0"/>
              </a:tabLst>
            </a:pPr>
            <a:r>
              <a:rPr b="0" lang="el-GR" sz="2000" spc="293" strike="noStrike">
                <a:solidFill>
                  <a:schemeClr val="dk1"/>
                </a:solidFill>
                <a:latin typeface="Georgia"/>
              </a:rPr>
              <a:t>Σκοπός της παρούσας διπλωματικής εργασίας είναι ο σχεδιασμός και ανάπτυξη επιμορφωτικού υλικού με τη μέθοδο της ΕξΑΕ για την Επιμόρφωση Εκπαιδευτικών</a:t>
            </a:r>
            <a:endParaRPr b="0" lang="el-GR" sz="2000" spc="-1" strike="noStrike">
              <a:solidFill>
                <a:schemeClr val="dk1"/>
              </a:solidFill>
              <a:latin typeface="Georgia"/>
            </a:endParaRPr>
          </a:p>
          <a:p>
            <a:pPr marL="274320" indent="0" algn="just" defTabSz="914400">
              <a:lnSpc>
                <a:spcPct val="100000"/>
              </a:lnSpc>
              <a:buNone/>
              <a:tabLst>
                <a:tab algn="l" pos="0"/>
              </a:tabLst>
            </a:pPr>
            <a:r>
              <a:rPr b="0" lang="el-GR" sz="2000" spc="293" strike="noStrike">
                <a:solidFill>
                  <a:schemeClr val="dk1"/>
                </a:solidFill>
                <a:latin typeface="Georgia"/>
              </a:rPr>
              <a:t>Πρωτοβάθμιας Εκπαίδευσης, σε θέματα παιδιών με Μαθησιακές Δυσκολίες, και πιο συγκεκριμένα με Δυσαναγνωσία.</a:t>
            </a:r>
            <a:endParaRPr b="0" lang="el-GR" sz="2000" spc="-1" strike="noStrike">
              <a:solidFill>
                <a:schemeClr val="dk1"/>
              </a:solidFill>
              <a:latin typeface="Georgia"/>
            </a:endParaRPr>
          </a:p>
        </p:txBody>
      </p:sp>
      <p:sp>
        <p:nvSpPr>
          <p:cNvPr id="178" name="1 - Τίτλος"/>
          <p:cNvSpPr/>
          <p:nvPr/>
        </p:nvSpPr>
        <p:spPr>
          <a:xfrm>
            <a:off x="285840" y="228600"/>
            <a:ext cx="8571600" cy="770400"/>
          </a:xfrm>
          <a:prstGeom prst="rect">
            <a:avLst/>
          </a:prstGeom>
          <a:gradFill rotWithShape="0">
            <a:gsLst>
              <a:gs pos="0">
                <a:srgbClr val="fff185"/>
              </a:gs>
              <a:gs pos="50000">
                <a:srgbClr val="f5c5bf"/>
              </a:gs>
              <a:gs pos="100000">
                <a:srgbClr val="fae2df"/>
              </a:gs>
            </a:gsLst>
            <a:lin ang="5400000"/>
          </a:gradFill>
          <a:ln w="0">
            <a:noFill/>
          </a:ln>
        </p:spPr>
        <p:style>
          <a:lnRef idx="0"/>
          <a:fillRef idx="0"/>
          <a:effectRef idx="0"/>
          <a:fontRef idx="minor"/>
        </p:style>
        <p:txBody>
          <a:bodyPr lIns="90000" rIns="90000" tIns="45000" bIns="45000" anchor="b">
            <a:normAutofit/>
          </a:bodyPr>
          <a:p>
            <a:pPr algn="ctr" defTabSz="914400">
              <a:lnSpc>
                <a:spcPct val="100000"/>
              </a:lnSpc>
              <a:tabLst>
                <a:tab algn="l" pos="0"/>
              </a:tabLst>
            </a:pPr>
            <a:r>
              <a:rPr b="0" lang="el-GR" sz="3300" spc="-1" strike="noStrike">
                <a:solidFill>
                  <a:schemeClr val="dk1"/>
                </a:solidFill>
                <a:latin typeface="Georgia"/>
              </a:rPr>
              <a:t>1. Σκοπός</a:t>
            </a:r>
            <a:endParaRPr b="0" lang="el-GR" sz="3300" spc="-1" strike="noStrike">
              <a:solidFill>
                <a:srgbClr val="000000"/>
              </a:solidFill>
              <a:latin typeface="Arial"/>
            </a:endParaRPr>
          </a:p>
        </p:txBody>
      </p:sp>
      <p:pic>
        <p:nvPicPr>
          <p:cNvPr id="179" name="5 - Εικόνα" descr="png-clipart-scalable-graphics-bullseye-encapsulated-postscript-mutli-purpose-logo-bullseye-removebg-preview.png"/>
          <p:cNvPicPr/>
          <p:nvPr/>
        </p:nvPicPr>
        <p:blipFill>
          <a:blip r:embed="rId2"/>
          <a:stretch/>
        </p:blipFill>
        <p:spPr>
          <a:xfrm>
            <a:off x="2849760" y="3904200"/>
            <a:ext cx="3437280" cy="195696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301680" y="228600"/>
            <a:ext cx="8533440" cy="757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l-GR" sz="3300" spc="-1" strike="noStrike">
                <a:solidFill>
                  <a:schemeClr val="dk1"/>
                </a:solidFill>
                <a:latin typeface="Georgia"/>
              </a:rPr>
              <a:t>8. Συμπεράσματα 7/7</a:t>
            </a:r>
            <a:endParaRPr b="0" lang="el-GR" sz="3300" spc="-1" strike="noStrike">
              <a:solidFill>
                <a:schemeClr val="dk1"/>
              </a:solidFill>
              <a:latin typeface="Georgia"/>
            </a:endParaRPr>
          </a:p>
        </p:txBody>
      </p:sp>
      <p:sp>
        <p:nvSpPr>
          <p:cNvPr id="260" name="4 - Οριζόντιος πάπυρος"/>
          <p:cNvSpPr/>
          <p:nvPr/>
        </p:nvSpPr>
        <p:spPr>
          <a:xfrm>
            <a:off x="675720" y="1745280"/>
            <a:ext cx="7785720" cy="3785040"/>
          </a:xfrm>
          <a:prstGeom prst="horizontalScroll">
            <a:avLst>
              <a:gd name="adj" fmla="val 12500"/>
            </a:avLst>
          </a:prstGeom>
          <a:solidFill>
            <a:srgbClr val="dee7e5"/>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defTabSz="914400">
              <a:lnSpc>
                <a:spcPct val="100000"/>
              </a:lnSpc>
            </a:pPr>
            <a:r>
              <a:rPr b="1" i="1" lang="el-GR" sz="1600" spc="-1" strike="noStrike">
                <a:solidFill>
                  <a:schemeClr val="dk1"/>
                </a:solidFill>
                <a:latin typeface="Georgia"/>
              </a:rPr>
              <a:t>Η παρούσα έρευνα ανέδειξε τη σημασία της προσεκτικής σχεδίασης εκπαιδευτικού υλικού για τη δυσαναγνωσία στην εξ αποστάσεως εκπαίδευση, επιβεβαιώνοντας ότι η πολυμεσική προσέγγιση, η εξατομίκευση και η διαδραστικότητα συμβάλλουν στη βελτίωση της μαθησιακής εμπειρίας. Στο πλαίσιο συνεχούς εξέλιξης της εκπαιδευτικής τεχνολογίας, η τεχνητή νοημοσύνη (ΑΙ) μπορεί να διαδραματίσει καταλυτικό ρόλο στην προσαρμογή του εκπαιδευτικού υλικού, προσφέροντας εξατομικευμένες προτάσεις μάθησης, ενισχύοντας την ανατροφοδότηση και δημιουργώντας προσαρμοστικά περιβάλλοντα μάθησης που ανταποκρίνονται στις ιδιαίτερες ανάγκες των μαθητών με μαθησιακές δυσκολίες.</a:t>
            </a:r>
            <a:endParaRPr b="0" lang="el-G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p:nvPr>
        </p:nvSpPr>
        <p:spPr>
          <a:xfrm>
            <a:off x="301680" y="1527120"/>
            <a:ext cx="8502840" cy="2615400"/>
          </a:xfrm>
          <a:prstGeom prst="rect">
            <a:avLst/>
          </a:prstGeom>
          <a:noFill/>
          <a:ln w="0">
            <a:noFill/>
          </a:ln>
        </p:spPr>
        <p:txBody>
          <a:bodyPr lIns="90000" rIns="90000" tIns="45000" bIns="45000" anchor="t">
            <a:normAutofit fontScale="74983" lnSpcReduction="20000"/>
          </a:bodyPr>
          <a:p>
            <a:pPr marL="274320" indent="-274320" defTabSz="914400">
              <a:lnSpc>
                <a:spcPct val="100000"/>
              </a:lnSpc>
              <a:spcBef>
                <a:spcPts val="541"/>
              </a:spcBef>
              <a:buClr>
                <a:srgbClr val="d16349"/>
              </a:buClr>
              <a:buSzPct val="85000"/>
              <a:buFont typeface="Wingdings 2" charset="2"/>
              <a:buChar char=""/>
            </a:pPr>
            <a:r>
              <a:rPr b="0" lang="el-GR" sz="2700" spc="-1" strike="noStrike">
                <a:solidFill>
                  <a:schemeClr val="dk1"/>
                </a:solidFill>
                <a:latin typeface="Georgia"/>
              </a:rPr>
              <a:t>Χρονικοί περιορισμοί και περιορισμένης αξιολόγησης:</a:t>
            </a:r>
            <a:endParaRPr b="0" lang="el-GR" sz="2700" spc="-1" strike="noStrike">
              <a:solidFill>
                <a:schemeClr val="dk1"/>
              </a:solidFill>
              <a:latin typeface="Georgia"/>
            </a:endParaRPr>
          </a:p>
          <a:p>
            <a:pPr marL="274320" indent="0" defTabSz="914400">
              <a:lnSpc>
                <a:spcPct val="100000"/>
              </a:lnSpc>
              <a:spcBef>
                <a:spcPts val="541"/>
              </a:spcBef>
              <a:buNone/>
              <a:tabLst>
                <a:tab algn="l" pos="0"/>
              </a:tabLst>
            </a:pPr>
            <a:r>
              <a:rPr b="0" lang="el-GR" sz="2700" spc="-1" strike="noStrike">
                <a:solidFill>
                  <a:schemeClr val="dk1"/>
                </a:solidFill>
                <a:latin typeface="Georgia"/>
              </a:rPr>
              <a:t>Ο χρονικός περιορισμός για τη συλλογή δεδομένων, η χρήση συγκεκριμένων εργαλείων αξιολόγησης και ο μικρός αριθμός αξιολογητών επηρέασαν την εφαρμογή του υλικού.</a:t>
            </a:r>
            <a:endParaRPr b="0" lang="el-GR" sz="2700" spc="-1" strike="noStrike">
              <a:solidFill>
                <a:schemeClr val="dk1"/>
              </a:solidFill>
              <a:latin typeface="Georgia"/>
            </a:endParaRPr>
          </a:p>
          <a:p>
            <a:pPr marL="274320" indent="0" defTabSz="914400">
              <a:lnSpc>
                <a:spcPct val="100000"/>
              </a:lnSpc>
              <a:spcBef>
                <a:spcPts val="541"/>
              </a:spcBef>
              <a:buNone/>
              <a:tabLst>
                <a:tab algn="l" pos="0"/>
              </a:tabLst>
            </a:pPr>
            <a:endParaRPr b="0" lang="el-GR" sz="2700" spc="-1" strike="noStrike">
              <a:solidFill>
                <a:schemeClr val="dk1"/>
              </a:solidFill>
              <a:latin typeface="Georgia"/>
            </a:endParaRPr>
          </a:p>
          <a:p>
            <a:pPr marL="274320" indent="-274320" defTabSz="914400">
              <a:lnSpc>
                <a:spcPct val="100000"/>
              </a:lnSpc>
              <a:spcBef>
                <a:spcPts val="541"/>
              </a:spcBef>
              <a:buClr>
                <a:srgbClr val="d16349"/>
              </a:buClr>
              <a:buSzPct val="85000"/>
              <a:buFont typeface="Wingdings 2" charset="2"/>
              <a:buChar char=""/>
              <a:tabLst>
                <a:tab algn="l" pos="0"/>
              </a:tabLst>
            </a:pPr>
            <a:r>
              <a:rPr b="0" lang="el-GR" sz="2700" spc="-1" strike="noStrike">
                <a:solidFill>
                  <a:schemeClr val="dk1"/>
                </a:solidFill>
                <a:latin typeface="Georgia"/>
              </a:rPr>
              <a:t>Έλλειψη συγκριτικών μελετών:</a:t>
            </a:r>
            <a:endParaRPr b="0" lang="el-GR" sz="2700" spc="-1" strike="noStrike">
              <a:solidFill>
                <a:schemeClr val="dk1"/>
              </a:solidFill>
              <a:latin typeface="Georgia"/>
            </a:endParaRPr>
          </a:p>
          <a:p>
            <a:pPr marL="274320" indent="0" defTabSz="914400">
              <a:lnSpc>
                <a:spcPct val="100000"/>
              </a:lnSpc>
              <a:spcBef>
                <a:spcPts val="541"/>
              </a:spcBef>
              <a:buNone/>
              <a:tabLst>
                <a:tab algn="l" pos="0"/>
              </a:tabLst>
            </a:pPr>
            <a:r>
              <a:rPr b="0" lang="el-GR" sz="2700" spc="-1" strike="noStrike">
                <a:solidFill>
                  <a:schemeClr val="dk1"/>
                </a:solidFill>
                <a:latin typeface="Georgia"/>
              </a:rPr>
              <a:t>Η απουσία συγκριτικών μελετών με άλλα εκπαιδευτικά υλικά για μαθητές με δυσαναγνωσία ή ειδικές εκπαιδευτικές ανάγκες αποτελεί περιορισμό που θα μπορούσε να διερευνηθεί σε μελλοντική έρευνα.</a:t>
            </a:r>
            <a:endParaRPr b="0" lang="el-GR" sz="2700" spc="-1" strike="noStrike">
              <a:solidFill>
                <a:schemeClr val="dk1"/>
              </a:solidFill>
              <a:latin typeface="Georgia"/>
            </a:endParaRPr>
          </a:p>
          <a:p>
            <a:pPr marL="228600" indent="0" defTabSz="914400">
              <a:lnSpc>
                <a:spcPct val="100000"/>
              </a:lnSpc>
              <a:spcBef>
                <a:spcPts val="541"/>
              </a:spcBef>
              <a:buNone/>
              <a:tabLst>
                <a:tab algn="l" pos="0"/>
              </a:tabLst>
            </a:pPr>
            <a:endParaRPr b="0" lang="el-GR" sz="2700" spc="-1" strike="noStrike">
              <a:solidFill>
                <a:schemeClr val="dk1"/>
              </a:solidFill>
              <a:latin typeface="Georgia"/>
            </a:endParaRPr>
          </a:p>
        </p:txBody>
      </p:sp>
      <p:sp>
        <p:nvSpPr>
          <p:cNvPr id="262" name="PlaceHolder 2"/>
          <p:cNvSpPr>
            <a:spLocks noGrp="1"/>
          </p:cNvSpPr>
          <p:nvPr>
            <p:ph type="title"/>
          </p:nvPr>
        </p:nvSpPr>
        <p:spPr>
          <a:xfrm>
            <a:off x="301680" y="228600"/>
            <a:ext cx="8533440" cy="757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n-US" sz="3300" spc="-1" strike="noStrike">
                <a:solidFill>
                  <a:schemeClr val="dk1"/>
                </a:solidFill>
                <a:latin typeface="Georgia"/>
              </a:rPr>
              <a:t>9.</a:t>
            </a:r>
            <a:r>
              <a:rPr b="0" lang="el-GR" sz="3300" spc="-1" strike="noStrike">
                <a:solidFill>
                  <a:schemeClr val="dk1"/>
                </a:solidFill>
                <a:latin typeface="Georgia"/>
              </a:rPr>
              <a:t> Περιορισμοί έρευνας</a:t>
            </a:r>
            <a:endParaRPr b="0" lang="el-GR" sz="3300" spc="-1" strike="noStrike">
              <a:solidFill>
                <a:schemeClr val="dk1"/>
              </a:solidFill>
              <a:latin typeface="Georgia"/>
            </a:endParaRPr>
          </a:p>
        </p:txBody>
      </p:sp>
      <p:pic>
        <p:nvPicPr>
          <p:cNvPr id="263" name="Εικόνα 255" descr=""/>
          <p:cNvPicPr/>
          <p:nvPr/>
        </p:nvPicPr>
        <p:blipFill>
          <a:blip r:embed="rId1"/>
          <a:stretch/>
        </p:blipFill>
        <p:spPr>
          <a:xfrm>
            <a:off x="6385680" y="4225680"/>
            <a:ext cx="1713960" cy="171396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301680" y="228600"/>
            <a:ext cx="8533440" cy="757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l-GR" sz="3300" spc="-1" strike="noStrike">
                <a:solidFill>
                  <a:schemeClr val="dk1"/>
                </a:solidFill>
                <a:latin typeface="Georgia"/>
              </a:rPr>
              <a:t>10</a:t>
            </a:r>
            <a:r>
              <a:rPr b="0" lang="en-US" sz="3300" spc="-1" strike="noStrike">
                <a:solidFill>
                  <a:schemeClr val="dk1"/>
                </a:solidFill>
                <a:latin typeface="Georgia"/>
              </a:rPr>
              <a:t>.</a:t>
            </a:r>
            <a:r>
              <a:rPr b="0" lang="el-GR" sz="3300" spc="-1" strike="noStrike">
                <a:solidFill>
                  <a:schemeClr val="dk1"/>
                </a:solidFill>
                <a:latin typeface="Georgia"/>
              </a:rPr>
              <a:t> Προτάσεις για μελλοντική έρευνα</a:t>
            </a:r>
            <a:endParaRPr b="0" lang="el-GR" sz="3300" spc="-1" strike="noStrike">
              <a:solidFill>
                <a:schemeClr val="dk1"/>
              </a:solidFill>
              <a:latin typeface="Georgia"/>
            </a:endParaRPr>
          </a:p>
        </p:txBody>
      </p:sp>
      <p:sp>
        <p:nvSpPr>
          <p:cNvPr id="265" name="4 - TextBox"/>
          <p:cNvSpPr/>
          <p:nvPr/>
        </p:nvSpPr>
        <p:spPr>
          <a:xfrm>
            <a:off x="500040" y="1714320"/>
            <a:ext cx="7785720" cy="2224080"/>
          </a:xfrm>
          <a:prstGeom prst="rect">
            <a:avLst/>
          </a:prstGeom>
          <a:noFill/>
          <a:ln w="0">
            <a:noFill/>
          </a:ln>
        </p:spPr>
        <p:style>
          <a:lnRef idx="0"/>
          <a:fillRef idx="0"/>
          <a:effectRef idx="0"/>
          <a:fontRef idx="minor"/>
        </p:style>
        <p:txBody>
          <a:bodyPr lIns="90000" rIns="90000" tIns="45000" bIns="45000" anchor="t">
            <a:spAutoFit/>
          </a:bodyPr>
          <a:p>
            <a:pPr marL="216000" indent="-216000" defTabSz="914400">
              <a:lnSpc>
                <a:spcPct val="100000"/>
              </a:lnSpc>
              <a:buClr>
                <a:srgbClr val="000000"/>
              </a:buClr>
              <a:buFont typeface="Arial"/>
              <a:buChar char="•"/>
            </a:pPr>
            <a:r>
              <a:rPr b="0" lang="el-GR" sz="2000" spc="-1" strike="noStrike">
                <a:solidFill>
                  <a:schemeClr val="dk1"/>
                </a:solidFill>
                <a:latin typeface="Georgia"/>
              </a:rPr>
              <a:t>Εφαρμογή του υλικού σε μελλοντική έρευνα.</a:t>
            </a:r>
            <a:endParaRPr b="0" lang="el-GR" sz="2000" spc="-1" strike="noStrike">
              <a:solidFill>
                <a:srgbClr val="000000"/>
              </a:solidFill>
              <a:latin typeface="Arial"/>
            </a:endParaRPr>
          </a:p>
          <a:p>
            <a:pPr defTabSz="914400">
              <a:lnSpc>
                <a:spcPct val="100000"/>
              </a:lnSpc>
            </a:pPr>
            <a:endParaRPr b="0" lang="el-GR" sz="2000" spc="-1" strike="noStrike">
              <a:solidFill>
                <a:srgbClr val="000000"/>
              </a:solidFill>
              <a:latin typeface="Arial"/>
            </a:endParaRPr>
          </a:p>
          <a:p>
            <a:pPr marL="216000" indent="-216000" defTabSz="914400">
              <a:lnSpc>
                <a:spcPct val="100000"/>
              </a:lnSpc>
              <a:buClr>
                <a:srgbClr val="000000"/>
              </a:buClr>
              <a:buFont typeface="Arial"/>
              <a:buChar char="•"/>
            </a:pPr>
            <a:r>
              <a:rPr b="0" lang="el-GR" sz="2000" spc="-1" strike="noStrike">
                <a:solidFill>
                  <a:schemeClr val="dk1"/>
                </a:solidFill>
                <a:latin typeface="Georgia"/>
              </a:rPr>
              <a:t>Σύγκριση με άλλα εκπαιδευτικά υλικά (ψηφιακά &amp; έντυπα) για αξιολόγηση της αποτελεσματικότητας.</a:t>
            </a:r>
            <a:endParaRPr b="0" lang="el-GR" sz="2000" spc="-1" strike="noStrike">
              <a:solidFill>
                <a:srgbClr val="000000"/>
              </a:solidFill>
              <a:latin typeface="Arial"/>
            </a:endParaRPr>
          </a:p>
          <a:p>
            <a:pPr defTabSz="914400">
              <a:lnSpc>
                <a:spcPct val="100000"/>
              </a:lnSpc>
            </a:pPr>
            <a:r>
              <a:rPr b="0" lang="el-GR" sz="2000" spc="-1" strike="noStrike">
                <a:solidFill>
                  <a:schemeClr val="dk1"/>
                </a:solidFill>
                <a:latin typeface="Georgia"/>
              </a:rPr>
              <a:t> </a:t>
            </a:r>
            <a:endParaRPr b="0" lang="el-GR" sz="2000" spc="-1" strike="noStrike">
              <a:solidFill>
                <a:srgbClr val="000000"/>
              </a:solidFill>
              <a:latin typeface="Arial"/>
            </a:endParaRPr>
          </a:p>
          <a:p>
            <a:pPr marL="216000" indent="-216000" defTabSz="914400">
              <a:lnSpc>
                <a:spcPct val="100000"/>
              </a:lnSpc>
              <a:buClr>
                <a:srgbClr val="000000"/>
              </a:buClr>
              <a:buFont typeface="Arial"/>
              <a:buChar char="•"/>
            </a:pPr>
            <a:r>
              <a:rPr b="0" lang="el-GR" sz="2000" spc="-1" strike="noStrike">
                <a:solidFill>
                  <a:schemeClr val="dk1"/>
                </a:solidFill>
                <a:latin typeface="Georgia"/>
              </a:rPr>
              <a:t>Διαχρονική αποτίμηση της χρήσης του υλικού και της επίδρασής του στην αναγνωστική ικανότητα μαθητών με δυσαναγνωσία.</a:t>
            </a:r>
            <a:endParaRPr b="0" lang="el-GR" sz="2000" spc="-1" strike="noStrike">
              <a:solidFill>
                <a:srgbClr val="000000"/>
              </a:solidFill>
              <a:latin typeface="Arial"/>
            </a:endParaRPr>
          </a:p>
        </p:txBody>
      </p:sp>
      <p:pic>
        <p:nvPicPr>
          <p:cNvPr id="266" name="Εικόνα 258" descr=""/>
          <p:cNvPicPr/>
          <p:nvPr/>
        </p:nvPicPr>
        <p:blipFill>
          <a:blip r:embed="rId1"/>
          <a:stretch/>
        </p:blipFill>
        <p:spPr>
          <a:xfrm>
            <a:off x="6113880" y="3960000"/>
            <a:ext cx="2345760" cy="234576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301680" y="228600"/>
            <a:ext cx="8533440" cy="757800"/>
          </a:xfrm>
          <a:prstGeom prst="rect">
            <a:avLst/>
          </a:prstGeom>
          <a:solidFill>
            <a:schemeClr val="accent2">
              <a:lumMod val="40000"/>
              <a:lumOff val="60000"/>
            </a:schemeClr>
          </a:solidFill>
          <a:ln w="0">
            <a:noFill/>
          </a:ln>
        </p:spPr>
        <p:txBody>
          <a:bodyPr lIns="90000" rIns="90000" tIns="45000" bIns="45000" anchor="b">
            <a:noAutofit/>
          </a:bodyPr>
          <a:p>
            <a:pPr indent="0" algn="ctr" defTabSz="914400">
              <a:lnSpc>
                <a:spcPct val="100000"/>
              </a:lnSpc>
              <a:buNone/>
              <a:tabLst>
                <a:tab algn="l" pos="0"/>
              </a:tabLst>
            </a:pPr>
            <a:r>
              <a:rPr b="1" i="1" lang="el-GR" sz="3300" spc="-1" strike="noStrike">
                <a:solidFill>
                  <a:srgbClr val="002060"/>
                </a:solidFill>
                <a:latin typeface="Georgia"/>
              </a:rPr>
              <a:t>Τέλος παρουσίασης</a:t>
            </a:r>
            <a:endParaRPr b="0" lang="el-GR" sz="3300" spc="-1" strike="noStrike">
              <a:solidFill>
                <a:schemeClr val="dk1"/>
              </a:solidFill>
              <a:latin typeface="Georgia"/>
            </a:endParaRPr>
          </a:p>
        </p:txBody>
      </p:sp>
      <p:sp>
        <p:nvSpPr>
          <p:cNvPr id="268" name="PlaceHolder 2"/>
          <p:cNvSpPr>
            <a:spLocks noGrp="1"/>
          </p:cNvSpPr>
          <p:nvPr>
            <p:ph/>
          </p:nvPr>
        </p:nvSpPr>
        <p:spPr>
          <a:xfrm>
            <a:off x="301680" y="2928960"/>
            <a:ext cx="8502840" cy="3169080"/>
          </a:xfrm>
          <a:prstGeom prst="rect">
            <a:avLst/>
          </a:prstGeom>
          <a:noFill/>
          <a:ln w="0">
            <a:noFill/>
          </a:ln>
        </p:spPr>
        <p:txBody>
          <a:bodyPr lIns="90000" rIns="90000" tIns="45000" bIns="45000" anchor="t">
            <a:normAutofit/>
          </a:bodyPr>
          <a:p>
            <a:pPr marL="274320" indent="0" algn="ctr" defTabSz="914400">
              <a:lnSpc>
                <a:spcPct val="100000"/>
              </a:lnSpc>
              <a:spcBef>
                <a:spcPts val="961"/>
              </a:spcBef>
              <a:buNone/>
              <a:tabLst>
                <a:tab algn="l" pos="0"/>
              </a:tabLst>
            </a:pPr>
            <a:r>
              <a:rPr b="1" i="1" lang="el-GR" sz="4800" spc="-1" strike="noStrike">
                <a:solidFill>
                  <a:schemeClr val="dk1"/>
                </a:solidFill>
                <a:latin typeface="Georgia"/>
              </a:rPr>
              <a:t>Σας ευχαριστώ για την προσοχή σας!</a:t>
            </a:r>
            <a:endParaRPr b="0" lang="el-GR" sz="4800" spc="-1" strike="noStrike">
              <a:solidFill>
                <a:schemeClr val="dk1"/>
              </a:solidFill>
              <a:latin typeface="Georgi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301680" y="228600"/>
            <a:ext cx="8533440" cy="757800"/>
          </a:xfrm>
          <a:prstGeom prst="rect">
            <a:avLst/>
          </a:prstGeom>
          <a:noFill/>
          <a:ln w="0">
            <a:noFill/>
          </a:ln>
        </p:spPr>
        <p:txBody>
          <a:bodyPr lIns="90000" rIns="90000" tIns="45000" bIns="45000" anchor="b">
            <a:noAutofit/>
          </a:bodyPr>
          <a:p>
            <a:pPr indent="0" algn="ctr" defTabSz="914400">
              <a:lnSpc>
                <a:spcPct val="100000"/>
              </a:lnSpc>
              <a:buNone/>
              <a:tabLst>
                <a:tab algn="l" pos="0"/>
              </a:tabLst>
            </a:pPr>
            <a:r>
              <a:rPr b="1" lang="el-GR" sz="3200" spc="-1" strike="noStrike">
                <a:solidFill>
                  <a:schemeClr val="accent3">
                    <a:shade val="75000"/>
                  </a:schemeClr>
                </a:solidFill>
                <a:latin typeface="Georgia"/>
              </a:rPr>
              <a:t>2. Συνεισφορά της διπλωματικής</a:t>
            </a:r>
            <a:endParaRPr b="0" lang="el-GR" sz="3200" spc="-1" strike="noStrike">
              <a:solidFill>
                <a:schemeClr val="dk1"/>
              </a:solidFill>
              <a:latin typeface="Georgia"/>
            </a:endParaRPr>
          </a:p>
        </p:txBody>
      </p:sp>
      <p:sp>
        <p:nvSpPr>
          <p:cNvPr id="181" name="1 - Τίτλος"/>
          <p:cNvSpPr/>
          <p:nvPr/>
        </p:nvSpPr>
        <p:spPr>
          <a:xfrm>
            <a:off x="285840" y="228600"/>
            <a:ext cx="8642880" cy="770400"/>
          </a:xfrm>
          <a:prstGeom prst="rect">
            <a:avLst/>
          </a:prstGeom>
          <a:gradFill rotWithShape="0">
            <a:gsLst>
              <a:gs pos="0">
                <a:srgbClr val="fff185"/>
              </a:gs>
              <a:gs pos="50000">
                <a:srgbClr val="f5c5bf"/>
              </a:gs>
              <a:gs pos="100000">
                <a:srgbClr val="fae2df"/>
              </a:gs>
            </a:gsLst>
            <a:lin ang="5400000"/>
          </a:gradFill>
          <a:ln w="0">
            <a:noFill/>
          </a:ln>
        </p:spPr>
        <p:style>
          <a:lnRef idx="0"/>
          <a:fillRef idx="0"/>
          <a:effectRef idx="0"/>
          <a:fontRef idx="minor"/>
        </p:style>
        <p:txBody>
          <a:bodyPr lIns="90000" rIns="90000" tIns="45000" bIns="45000" anchor="b">
            <a:normAutofit/>
          </a:bodyPr>
          <a:p>
            <a:pPr algn="ctr" defTabSz="914400">
              <a:lnSpc>
                <a:spcPct val="100000"/>
              </a:lnSpc>
              <a:tabLst>
                <a:tab algn="l" pos="0"/>
              </a:tabLst>
            </a:pPr>
            <a:r>
              <a:rPr b="0" lang="el-GR" sz="3300" spc="-1" strike="noStrike">
                <a:solidFill>
                  <a:schemeClr val="dk1"/>
                </a:solidFill>
                <a:latin typeface="Georgia"/>
              </a:rPr>
              <a:t>2. Συνεισφορά της διπλωματικής</a:t>
            </a:r>
            <a:endParaRPr b="0" lang="el-GR" sz="3300" spc="-1" strike="noStrike">
              <a:solidFill>
                <a:srgbClr val="000000"/>
              </a:solidFill>
              <a:latin typeface="Arial"/>
            </a:endParaRPr>
          </a:p>
        </p:txBody>
      </p:sp>
      <p:sp>
        <p:nvSpPr>
          <p:cNvPr id="182" name="13 - Δεξιό βέλος"/>
          <p:cNvSpPr/>
          <p:nvPr/>
        </p:nvSpPr>
        <p:spPr>
          <a:xfrm>
            <a:off x="2785680" y="2037240"/>
            <a:ext cx="1070640" cy="356040"/>
          </a:xfrm>
          <a:prstGeom prst="rightArrow">
            <a:avLst>
              <a:gd name="adj1" fmla="val 50000"/>
              <a:gd name="adj2" fmla="val 50000"/>
            </a:avLst>
          </a:prstGeom>
          <a:solidFill>
            <a:srgbClr val="ec9ba4"/>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800" spc="-1" strike="noStrike">
              <a:solidFill>
                <a:schemeClr val="lt1"/>
              </a:solidFill>
              <a:latin typeface="Georgia"/>
            </a:endParaRPr>
          </a:p>
        </p:txBody>
      </p:sp>
      <p:sp>
        <p:nvSpPr>
          <p:cNvPr id="183" name="14 - TextBox"/>
          <p:cNvSpPr/>
          <p:nvPr/>
        </p:nvSpPr>
        <p:spPr>
          <a:xfrm>
            <a:off x="4301280" y="1755000"/>
            <a:ext cx="4570920" cy="912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l-GR" sz="1800" spc="-1" strike="noStrike">
                <a:solidFill>
                  <a:schemeClr val="dk1"/>
                </a:solidFill>
                <a:latin typeface="Times New Roman"/>
              </a:rPr>
              <a:t>Εκπαιδευτική</a:t>
            </a:r>
            <a:endParaRPr b="0" lang="el-GR" sz="1800" spc="-1" strike="noStrike">
              <a:solidFill>
                <a:srgbClr val="000000"/>
              </a:solidFill>
              <a:latin typeface="Arial"/>
            </a:endParaRPr>
          </a:p>
          <a:p>
            <a:pPr marL="216000" indent="-216000" defTabSz="914400">
              <a:lnSpc>
                <a:spcPct val="100000"/>
              </a:lnSpc>
              <a:buClr>
                <a:srgbClr val="000000"/>
              </a:buClr>
              <a:buFont typeface="Arial"/>
              <a:buChar char="•"/>
            </a:pPr>
            <a:r>
              <a:rPr b="0" lang="el-GR" sz="1800" spc="-1" strike="noStrike">
                <a:solidFill>
                  <a:schemeClr val="dk1"/>
                </a:solidFill>
                <a:latin typeface="Times New Roman"/>
              </a:rPr>
              <a:t>Βελτίωση της εξ αποστάσεως επιμόρφωσης εκπαιδευτικών.</a:t>
            </a:r>
            <a:endParaRPr b="0" lang="el-GR" sz="1800" spc="-1" strike="noStrike">
              <a:solidFill>
                <a:srgbClr val="000000"/>
              </a:solidFill>
              <a:latin typeface="Arial"/>
            </a:endParaRPr>
          </a:p>
        </p:txBody>
      </p:sp>
      <p:sp>
        <p:nvSpPr>
          <p:cNvPr id="184" name="16 - Δεξιό βέλος"/>
          <p:cNvSpPr/>
          <p:nvPr/>
        </p:nvSpPr>
        <p:spPr>
          <a:xfrm rot="10800000">
            <a:off x="5430240" y="3644640"/>
            <a:ext cx="1070640" cy="356040"/>
          </a:xfrm>
          <a:prstGeom prst="rightArrow">
            <a:avLst>
              <a:gd name="adj1" fmla="val 50000"/>
              <a:gd name="adj2" fmla="val 50000"/>
            </a:avLst>
          </a:prstGeom>
          <a:solidFill>
            <a:srgbClr val="ffa6a6"/>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800" spc="-1" strike="noStrike">
              <a:solidFill>
                <a:schemeClr val="lt1"/>
              </a:solidFill>
              <a:latin typeface="Georgia"/>
            </a:endParaRPr>
          </a:p>
        </p:txBody>
      </p:sp>
      <p:sp>
        <p:nvSpPr>
          <p:cNvPr id="185" name="17 - TextBox"/>
          <p:cNvSpPr/>
          <p:nvPr/>
        </p:nvSpPr>
        <p:spPr>
          <a:xfrm>
            <a:off x="747360" y="3355200"/>
            <a:ext cx="4570920" cy="912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l-GR" sz="1800" spc="-1" strike="noStrike">
                <a:solidFill>
                  <a:schemeClr val="dk1"/>
                </a:solidFill>
                <a:latin typeface="Times New Roman"/>
              </a:rPr>
              <a:t>Ερευνητική</a:t>
            </a:r>
            <a:endParaRPr b="0" lang="el-GR" sz="1800" spc="-1" strike="noStrike">
              <a:solidFill>
                <a:srgbClr val="000000"/>
              </a:solidFill>
              <a:latin typeface="Arial"/>
            </a:endParaRPr>
          </a:p>
          <a:p>
            <a:pPr marL="216000" indent="-216000" defTabSz="914400">
              <a:lnSpc>
                <a:spcPct val="100000"/>
              </a:lnSpc>
              <a:buClr>
                <a:srgbClr val="000000"/>
              </a:buClr>
              <a:buFont typeface="Arial"/>
              <a:buChar char="•"/>
            </a:pPr>
            <a:r>
              <a:rPr b="0" lang="el-GR" sz="1800" spc="-1" strike="noStrike">
                <a:solidFill>
                  <a:schemeClr val="dk1"/>
                </a:solidFill>
                <a:latin typeface="Times New Roman"/>
              </a:rPr>
              <a:t>Διερεύνηση των αρχών πολυμεσικότητας στην ειδική αγωγή.</a:t>
            </a:r>
            <a:endParaRPr b="0" lang="el-GR" sz="1800" spc="-1" strike="noStrike">
              <a:solidFill>
                <a:srgbClr val="000000"/>
              </a:solidFill>
              <a:latin typeface="Arial"/>
            </a:endParaRPr>
          </a:p>
        </p:txBody>
      </p:sp>
      <p:sp>
        <p:nvSpPr>
          <p:cNvPr id="186" name="18 - TextBox"/>
          <p:cNvSpPr/>
          <p:nvPr/>
        </p:nvSpPr>
        <p:spPr>
          <a:xfrm>
            <a:off x="4215240" y="4976640"/>
            <a:ext cx="4570920" cy="912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l-GR" sz="1800" spc="-1" strike="noStrike">
                <a:solidFill>
                  <a:schemeClr val="dk1"/>
                </a:solidFill>
                <a:latin typeface="Times New Roman"/>
              </a:rPr>
              <a:t>Κοινωνική</a:t>
            </a:r>
            <a:endParaRPr b="0" lang="el-GR" sz="1800" spc="-1" strike="noStrike">
              <a:solidFill>
                <a:srgbClr val="000000"/>
              </a:solidFill>
              <a:latin typeface="Arial"/>
            </a:endParaRPr>
          </a:p>
          <a:p>
            <a:pPr marL="216000" indent="-216000" defTabSz="914400">
              <a:lnSpc>
                <a:spcPct val="100000"/>
              </a:lnSpc>
              <a:buClr>
                <a:srgbClr val="000000"/>
              </a:buClr>
              <a:buFont typeface="Arial"/>
              <a:buChar char="•"/>
            </a:pPr>
            <a:r>
              <a:rPr b="0" lang="el-GR" sz="1800" spc="-1" strike="noStrike">
                <a:solidFill>
                  <a:schemeClr val="dk1"/>
                </a:solidFill>
                <a:latin typeface="Times New Roman"/>
              </a:rPr>
              <a:t>Ενίσχυση παραδοσιακής διδασκαλίας με εναλλακτικές μεθόδους μάθησης</a:t>
            </a:r>
            <a:endParaRPr b="0" lang="el-GR" sz="1800" spc="-1" strike="noStrike">
              <a:solidFill>
                <a:srgbClr val="000000"/>
              </a:solidFill>
              <a:latin typeface="Arial"/>
            </a:endParaRPr>
          </a:p>
        </p:txBody>
      </p:sp>
      <p:sp>
        <p:nvSpPr>
          <p:cNvPr id="187" name="19 - Δεξιό βέλος"/>
          <p:cNvSpPr/>
          <p:nvPr/>
        </p:nvSpPr>
        <p:spPr>
          <a:xfrm>
            <a:off x="2785680" y="5255280"/>
            <a:ext cx="1070640" cy="356040"/>
          </a:xfrm>
          <a:prstGeom prst="rightArrow">
            <a:avLst>
              <a:gd name="adj1" fmla="val 50000"/>
              <a:gd name="adj2" fmla="val 50000"/>
            </a:avLst>
          </a:prstGeom>
          <a:solidFill>
            <a:srgbClr val="ec9ba4"/>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800" spc="-1" strike="noStrike">
              <a:solidFill>
                <a:schemeClr val="lt1"/>
              </a:solidFill>
              <a:latin typeface="Georgia"/>
            </a:endParaRPr>
          </a:p>
        </p:txBody>
      </p:sp>
      <p:pic>
        <p:nvPicPr>
          <p:cNvPr id="188" name="Εικόνα 187" descr=""/>
          <p:cNvPicPr/>
          <p:nvPr/>
        </p:nvPicPr>
        <p:blipFill>
          <a:blip r:embed="rId1"/>
          <a:stretch/>
        </p:blipFill>
        <p:spPr>
          <a:xfrm>
            <a:off x="720000" y="4491000"/>
            <a:ext cx="1884240" cy="1884240"/>
          </a:xfrm>
          <a:prstGeom prst="rect">
            <a:avLst/>
          </a:prstGeom>
          <a:ln w="0">
            <a:noFill/>
          </a:ln>
        </p:spPr>
      </p:pic>
      <p:pic>
        <p:nvPicPr>
          <p:cNvPr id="189" name="Εικόνα 188" descr=""/>
          <p:cNvPicPr/>
          <p:nvPr/>
        </p:nvPicPr>
        <p:blipFill>
          <a:blip r:embed="rId2"/>
          <a:stretch/>
        </p:blipFill>
        <p:spPr>
          <a:xfrm flipH="1" rot="27000">
            <a:off x="6730200" y="2978640"/>
            <a:ext cx="1686960" cy="1686960"/>
          </a:xfrm>
          <a:prstGeom prst="rect">
            <a:avLst/>
          </a:prstGeom>
          <a:ln w="0">
            <a:noFill/>
          </a:ln>
        </p:spPr>
      </p:pic>
      <p:pic>
        <p:nvPicPr>
          <p:cNvPr id="190" name="Εικόνα 189" descr=""/>
          <p:cNvPicPr/>
          <p:nvPr/>
        </p:nvPicPr>
        <p:blipFill>
          <a:blip r:embed="rId3"/>
          <a:stretch/>
        </p:blipFill>
        <p:spPr>
          <a:xfrm>
            <a:off x="900000" y="1495440"/>
            <a:ext cx="1439640" cy="1439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301680" y="228600"/>
            <a:ext cx="8533440" cy="757800"/>
          </a:xfrm>
          <a:prstGeom prst="rect">
            <a:avLst/>
          </a:prstGeom>
          <a:noFill/>
          <a:ln w="0">
            <a:noFill/>
          </a:ln>
        </p:spPr>
        <p:txBody>
          <a:bodyPr lIns="90000" rIns="90000" tIns="45000" bIns="45000" anchor="b">
            <a:noAutofit/>
          </a:bodyPr>
          <a:p>
            <a:pPr indent="0" algn="ctr" defTabSz="914400">
              <a:lnSpc>
                <a:spcPct val="100000"/>
              </a:lnSpc>
              <a:buNone/>
              <a:tabLst>
                <a:tab algn="l" pos="0"/>
              </a:tabLst>
            </a:pPr>
            <a:r>
              <a:rPr b="0" lang="el-GR" sz="3300" spc="-1" strike="noStrike">
                <a:solidFill>
                  <a:schemeClr val="accent3">
                    <a:shade val="75000"/>
                  </a:schemeClr>
                </a:solidFill>
                <a:latin typeface="Georgia"/>
              </a:rPr>
              <a:t>Ερευνητικ</a:t>
            </a:r>
            <a:endParaRPr b="0" lang="el-GR" sz="3300" spc="-1" strike="noStrike">
              <a:solidFill>
                <a:schemeClr val="dk1"/>
              </a:solidFill>
              <a:latin typeface="Georgia"/>
            </a:endParaRPr>
          </a:p>
        </p:txBody>
      </p:sp>
      <p:sp>
        <p:nvSpPr>
          <p:cNvPr id="192" name="PlaceHolder 2"/>
          <p:cNvSpPr>
            <a:spLocks noGrp="1"/>
          </p:cNvSpPr>
          <p:nvPr>
            <p:ph/>
          </p:nvPr>
        </p:nvSpPr>
        <p:spPr>
          <a:xfrm>
            <a:off x="301680" y="1527120"/>
            <a:ext cx="8502840" cy="4570920"/>
          </a:xfrm>
          <a:prstGeom prst="rect">
            <a:avLst/>
          </a:prstGeom>
          <a:noFill/>
          <a:ln w="0">
            <a:noFill/>
          </a:ln>
        </p:spPr>
        <p:txBody>
          <a:bodyPr lIns="90000" rIns="90000" tIns="45000" bIns="45000" anchor="t">
            <a:noAutofit/>
          </a:bodyPr>
          <a:p>
            <a:pPr marL="228600" indent="0" algn="just" defTabSz="914400">
              <a:lnSpc>
                <a:spcPct val="150000"/>
              </a:lnSpc>
              <a:spcBef>
                <a:spcPts val="601"/>
              </a:spcBef>
              <a:spcAft>
                <a:spcPts val="601"/>
              </a:spcAft>
              <a:buNone/>
              <a:tabLst>
                <a:tab algn="l" pos="0"/>
              </a:tabLst>
            </a:pPr>
            <a:r>
              <a:rPr b="1" lang="el-GR" sz="1800" spc="-1" strike="noStrike">
                <a:solidFill>
                  <a:schemeClr val="dk1"/>
                </a:solidFill>
                <a:latin typeface="Times New Roman"/>
              </a:rPr>
              <a:t>1</a:t>
            </a:r>
            <a:r>
              <a:rPr b="1" lang="el-GR" sz="1800" spc="-1" strike="noStrike" baseline="33000">
                <a:solidFill>
                  <a:schemeClr val="dk1"/>
                </a:solidFill>
                <a:latin typeface="Times New Roman"/>
                <a:ea typeface="Calibri"/>
              </a:rPr>
              <a:t>ο</a:t>
            </a:r>
            <a:r>
              <a:rPr b="1" lang="el-GR" sz="1800" spc="-1" strike="noStrike">
                <a:solidFill>
                  <a:schemeClr val="dk1"/>
                </a:solidFill>
                <a:latin typeface="Times New Roman"/>
                <a:ea typeface="Calibri"/>
              </a:rPr>
              <a:t> ΕΕ: </a:t>
            </a:r>
            <a:r>
              <a:rPr b="0" lang="el-GR" sz="1800" spc="-1" strike="noStrike">
                <a:solidFill>
                  <a:schemeClr val="dk1"/>
                </a:solidFill>
                <a:latin typeface="Times New Roman"/>
                <a:ea typeface="Calibri"/>
              </a:rPr>
              <a:t>Ποιες είναι οι προδιαγραφές του σχεδιασμού εκπαιδευτικού υλικού για εξ αποστάσεως εκπαίδευση σε θέματα Μαθησιακών Δυσκολιών και πιο συγκεκριμένα Δυσαναγνωσίας;</a:t>
            </a:r>
            <a:endParaRPr b="0" lang="el-GR" sz="1800" spc="-1" strike="noStrike">
              <a:solidFill>
                <a:schemeClr val="dk1"/>
              </a:solidFill>
              <a:latin typeface="Georgia"/>
            </a:endParaRPr>
          </a:p>
          <a:p>
            <a:pPr marL="228600" indent="0" algn="just" defTabSz="914400">
              <a:lnSpc>
                <a:spcPct val="150000"/>
              </a:lnSpc>
              <a:spcBef>
                <a:spcPts val="601"/>
              </a:spcBef>
              <a:spcAft>
                <a:spcPts val="601"/>
              </a:spcAft>
              <a:buNone/>
              <a:tabLst>
                <a:tab algn="l" pos="0"/>
              </a:tabLst>
            </a:pPr>
            <a:r>
              <a:rPr b="1" lang="el-GR" sz="1800" spc="-1" strike="noStrike">
                <a:solidFill>
                  <a:schemeClr val="dk1"/>
                </a:solidFill>
                <a:latin typeface="Times New Roman"/>
                <a:ea typeface="Calibri"/>
              </a:rPr>
              <a:t>2</a:t>
            </a:r>
            <a:r>
              <a:rPr b="1" lang="el-GR" sz="1800" spc="-1" strike="noStrike" baseline="33000">
                <a:solidFill>
                  <a:schemeClr val="dk1"/>
                </a:solidFill>
                <a:latin typeface="Times New Roman"/>
                <a:ea typeface="Calibri"/>
              </a:rPr>
              <a:t>ο</a:t>
            </a:r>
            <a:r>
              <a:rPr b="1" lang="el-GR" sz="1800" spc="-1" strike="noStrike">
                <a:solidFill>
                  <a:schemeClr val="dk1"/>
                </a:solidFill>
                <a:latin typeface="Times New Roman"/>
                <a:ea typeface="Calibri"/>
              </a:rPr>
              <a:t> ΕΕ: </a:t>
            </a:r>
            <a:r>
              <a:rPr b="0" lang="el-GR" sz="1800" spc="-1" strike="noStrike">
                <a:solidFill>
                  <a:schemeClr val="dk1"/>
                </a:solidFill>
                <a:latin typeface="Times New Roman"/>
                <a:ea typeface="Calibri"/>
              </a:rPr>
              <a:t>Το εκπαιδευτικό υλικό διέπεται από τις αρχές και τη μεθοδολογία της ΕξΑΕ;</a:t>
            </a:r>
            <a:endParaRPr b="0" lang="el-GR" sz="1800" spc="-1" strike="noStrike">
              <a:solidFill>
                <a:schemeClr val="dk1"/>
              </a:solidFill>
              <a:latin typeface="Georgia"/>
            </a:endParaRPr>
          </a:p>
          <a:p>
            <a:pPr marL="228600" indent="0" algn="just" defTabSz="914400">
              <a:lnSpc>
                <a:spcPct val="150000"/>
              </a:lnSpc>
              <a:spcBef>
                <a:spcPts val="601"/>
              </a:spcBef>
              <a:spcAft>
                <a:spcPts val="601"/>
              </a:spcAft>
              <a:buNone/>
              <a:tabLst>
                <a:tab algn="l" pos="0"/>
              </a:tabLst>
            </a:pPr>
            <a:r>
              <a:rPr b="1" lang="el-GR" sz="1800" spc="-1" strike="noStrike">
                <a:solidFill>
                  <a:schemeClr val="dk1"/>
                </a:solidFill>
                <a:latin typeface="Times New Roman"/>
                <a:ea typeface="Calibri"/>
              </a:rPr>
              <a:t>3</a:t>
            </a:r>
            <a:r>
              <a:rPr b="1" lang="el-GR" sz="1800" spc="-1" strike="noStrike" baseline="33000">
                <a:solidFill>
                  <a:schemeClr val="dk1"/>
                </a:solidFill>
                <a:latin typeface="Times New Roman"/>
                <a:ea typeface="Calibri"/>
              </a:rPr>
              <a:t>ο</a:t>
            </a:r>
            <a:r>
              <a:rPr b="1" lang="el-GR" sz="1800" spc="-1" strike="noStrike">
                <a:solidFill>
                  <a:schemeClr val="dk1"/>
                </a:solidFill>
                <a:latin typeface="Times New Roman"/>
                <a:ea typeface="Calibri"/>
              </a:rPr>
              <a:t> ΕΕ: </a:t>
            </a:r>
            <a:r>
              <a:rPr b="0" lang="el-GR" sz="1800" spc="-1" strike="noStrike">
                <a:solidFill>
                  <a:schemeClr val="dk1"/>
                </a:solidFill>
                <a:latin typeface="Times New Roman"/>
                <a:ea typeface="Calibri"/>
              </a:rPr>
              <a:t>Το εκπαιδευτικό υλικό έχει δημιουργηθεί σύμφωνα με τις αρχές της Πολυμεσικής Μάθησης;</a:t>
            </a:r>
            <a:endParaRPr b="0" lang="el-GR" sz="1800" spc="-1" strike="noStrike">
              <a:solidFill>
                <a:schemeClr val="dk1"/>
              </a:solidFill>
              <a:latin typeface="Georgia"/>
            </a:endParaRPr>
          </a:p>
          <a:p>
            <a:pPr marL="228600" indent="0" algn="just" defTabSz="914400">
              <a:lnSpc>
                <a:spcPct val="150000"/>
              </a:lnSpc>
              <a:spcBef>
                <a:spcPts val="601"/>
              </a:spcBef>
              <a:spcAft>
                <a:spcPts val="601"/>
              </a:spcAft>
              <a:buNone/>
              <a:tabLst>
                <a:tab algn="l" pos="0"/>
              </a:tabLst>
            </a:pPr>
            <a:r>
              <a:rPr b="1" lang="el-GR" sz="1800" spc="-1" strike="noStrike">
                <a:solidFill>
                  <a:schemeClr val="dk1"/>
                </a:solidFill>
                <a:latin typeface="Times New Roman"/>
                <a:ea typeface="Calibri"/>
              </a:rPr>
              <a:t>4</a:t>
            </a:r>
            <a:r>
              <a:rPr b="1" lang="el-GR" sz="1800" spc="-1" strike="noStrike" baseline="33000">
                <a:solidFill>
                  <a:schemeClr val="dk1"/>
                </a:solidFill>
                <a:latin typeface="Times New Roman"/>
                <a:ea typeface="Calibri"/>
              </a:rPr>
              <a:t>ο</a:t>
            </a:r>
            <a:r>
              <a:rPr b="1" lang="el-GR" sz="1800" spc="-1" strike="noStrike">
                <a:solidFill>
                  <a:schemeClr val="dk1"/>
                </a:solidFill>
                <a:latin typeface="Times New Roman"/>
                <a:ea typeface="Calibri"/>
              </a:rPr>
              <a:t> ΕΕ: </a:t>
            </a:r>
            <a:r>
              <a:rPr b="0" lang="el-GR" sz="1800" spc="-1" strike="noStrike">
                <a:solidFill>
                  <a:schemeClr val="dk1"/>
                </a:solidFill>
                <a:latin typeface="Times New Roman"/>
                <a:ea typeface="Calibri"/>
              </a:rPr>
              <a:t>Το εκπαιδευτικό υλικό είναι εύχρηστο και ελκυστικό για μαθητές/τριες με Μαθησιακές Δυσκολίες;</a:t>
            </a:r>
            <a:endParaRPr b="0" lang="el-GR" sz="1800" spc="-1" strike="noStrike">
              <a:solidFill>
                <a:schemeClr val="dk1"/>
              </a:solidFill>
              <a:latin typeface="Georgia"/>
            </a:endParaRPr>
          </a:p>
          <a:p>
            <a:pPr marL="228600" indent="0" algn="just" defTabSz="914400">
              <a:lnSpc>
                <a:spcPct val="150000"/>
              </a:lnSpc>
              <a:spcBef>
                <a:spcPts val="601"/>
              </a:spcBef>
              <a:spcAft>
                <a:spcPts val="601"/>
              </a:spcAft>
              <a:buNone/>
              <a:tabLst>
                <a:tab algn="l" pos="0"/>
              </a:tabLst>
            </a:pPr>
            <a:r>
              <a:rPr b="1" lang="el-GR" sz="1800" spc="-1" strike="noStrike">
                <a:solidFill>
                  <a:schemeClr val="dk1"/>
                </a:solidFill>
                <a:latin typeface="Times New Roman"/>
                <a:ea typeface="Calibri"/>
              </a:rPr>
              <a:t>5</a:t>
            </a:r>
            <a:r>
              <a:rPr b="1" lang="el-GR" sz="1800" spc="-1" strike="noStrike" baseline="33000">
                <a:solidFill>
                  <a:schemeClr val="dk1"/>
                </a:solidFill>
                <a:latin typeface="Times New Roman"/>
                <a:ea typeface="Calibri"/>
              </a:rPr>
              <a:t>ο</a:t>
            </a:r>
            <a:r>
              <a:rPr b="1" lang="el-GR" sz="1800" spc="-1" strike="noStrike">
                <a:solidFill>
                  <a:schemeClr val="dk1"/>
                </a:solidFill>
                <a:latin typeface="Times New Roman"/>
                <a:ea typeface="Calibri"/>
              </a:rPr>
              <a:t> ΕΕ: </a:t>
            </a:r>
            <a:r>
              <a:rPr b="0" lang="el-GR" sz="1800" spc="-1" strike="noStrike">
                <a:solidFill>
                  <a:schemeClr val="dk1"/>
                </a:solidFill>
                <a:latin typeface="Times New Roman"/>
                <a:ea typeface="Calibri"/>
              </a:rPr>
              <a:t>Ποια είναι τα δυνατά σημεία του εκπαιδευτικού υλικού και ποιες προτάσεις υπάρχουν ως προς τη βελτίωσή του;</a:t>
            </a:r>
            <a:endParaRPr b="0" lang="el-GR" sz="1800" spc="-1" strike="noStrike">
              <a:solidFill>
                <a:schemeClr val="dk1"/>
              </a:solidFill>
              <a:latin typeface="Georgia"/>
            </a:endParaRPr>
          </a:p>
          <a:p>
            <a:pPr marL="228600" indent="0" defTabSz="914400">
              <a:lnSpc>
                <a:spcPct val="100000"/>
              </a:lnSpc>
              <a:spcBef>
                <a:spcPts val="541"/>
              </a:spcBef>
              <a:buNone/>
              <a:tabLst>
                <a:tab algn="l" pos="0"/>
              </a:tabLst>
            </a:pPr>
            <a:endParaRPr b="0" lang="el-GR" sz="2700" spc="-1" strike="noStrike">
              <a:solidFill>
                <a:schemeClr val="dk1"/>
              </a:solidFill>
              <a:latin typeface="Georgia"/>
            </a:endParaRPr>
          </a:p>
        </p:txBody>
      </p:sp>
      <p:sp>
        <p:nvSpPr>
          <p:cNvPr id="193" name="1 - Τίτλος"/>
          <p:cNvSpPr/>
          <p:nvPr/>
        </p:nvSpPr>
        <p:spPr>
          <a:xfrm>
            <a:off x="285840" y="228600"/>
            <a:ext cx="8642880" cy="770400"/>
          </a:xfrm>
          <a:prstGeom prst="rect">
            <a:avLst/>
          </a:prstGeom>
          <a:gradFill rotWithShape="0">
            <a:gsLst>
              <a:gs pos="0">
                <a:srgbClr val="fff185"/>
              </a:gs>
              <a:gs pos="50000">
                <a:srgbClr val="f5c5bf"/>
              </a:gs>
              <a:gs pos="100000">
                <a:srgbClr val="fae2df"/>
              </a:gs>
            </a:gsLst>
            <a:lin ang="5400000"/>
          </a:gradFill>
          <a:ln w="0">
            <a:noFill/>
          </a:ln>
        </p:spPr>
        <p:style>
          <a:lnRef idx="0"/>
          <a:fillRef idx="0"/>
          <a:effectRef idx="0"/>
          <a:fontRef idx="minor"/>
        </p:style>
        <p:txBody>
          <a:bodyPr lIns="90000" rIns="90000" tIns="45000" bIns="45000" anchor="b">
            <a:normAutofit/>
          </a:bodyPr>
          <a:p>
            <a:pPr algn="ctr" defTabSz="914400">
              <a:lnSpc>
                <a:spcPct val="100000"/>
              </a:lnSpc>
              <a:tabLst>
                <a:tab algn="l" pos="0"/>
              </a:tabLst>
            </a:pPr>
            <a:r>
              <a:rPr b="0" lang="el-GR" sz="3300" spc="-1" strike="noStrike">
                <a:solidFill>
                  <a:schemeClr val="dk1"/>
                </a:solidFill>
                <a:latin typeface="Georgia"/>
              </a:rPr>
              <a:t>3. Ερευνητικά ερωτήματα</a:t>
            </a:r>
            <a:endParaRPr b="0" lang="el-GR" sz="3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301680" y="228600"/>
            <a:ext cx="8533440" cy="757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l-GR" sz="3300" spc="-1" strike="noStrike">
                <a:solidFill>
                  <a:schemeClr val="dk1"/>
                </a:solidFill>
                <a:latin typeface="Georgia"/>
              </a:rPr>
              <a:t>4. Δομή της εργασίας</a:t>
            </a:r>
            <a:endParaRPr b="0" lang="el-GR" sz="3300" spc="-1" strike="noStrike">
              <a:solidFill>
                <a:schemeClr val="dk1"/>
              </a:solidFill>
              <a:latin typeface="Georgia"/>
            </a:endParaRPr>
          </a:p>
        </p:txBody>
      </p:sp>
      <p:sp>
        <p:nvSpPr>
          <p:cNvPr id="195" name="5 - TextBox"/>
          <p:cNvSpPr/>
          <p:nvPr/>
        </p:nvSpPr>
        <p:spPr>
          <a:xfrm>
            <a:off x="571320" y="1785960"/>
            <a:ext cx="7999920" cy="363960"/>
          </a:xfrm>
          <a:prstGeom prst="rect">
            <a:avLst/>
          </a:prstGeom>
          <a:solidFill>
            <a:srgbClr val="a1467e"/>
          </a:solidFill>
          <a:ln w="0">
            <a:solidFill>
              <a:srgbClr val="002060"/>
            </a:solidFill>
          </a:ln>
        </p:spPr>
        <p:style>
          <a:lnRef idx="0"/>
          <a:fillRef idx="0"/>
          <a:effectRef idx="0"/>
          <a:fontRef idx="minor"/>
        </p:style>
        <p:txBody>
          <a:bodyPr lIns="90000" rIns="90000" tIns="45000" bIns="45000" anchor="t">
            <a:spAutoFit/>
          </a:bodyPr>
          <a:p>
            <a:pPr defTabSz="914400">
              <a:lnSpc>
                <a:spcPct val="100000"/>
              </a:lnSpc>
            </a:pPr>
            <a:r>
              <a:rPr b="1" lang="el-GR" sz="1800" spc="-1" strike="noStrike">
                <a:solidFill>
                  <a:schemeClr val="lt2">
                    <a:lumMod val="25000"/>
                  </a:schemeClr>
                </a:solidFill>
                <a:latin typeface="Georgia"/>
              </a:rPr>
              <a:t>Γενικό θεωρητικό πλαίσιο</a:t>
            </a:r>
            <a:endParaRPr b="0" lang="el-GR" sz="1800" spc="-1" strike="noStrike">
              <a:solidFill>
                <a:srgbClr val="000000"/>
              </a:solidFill>
              <a:latin typeface="Arial"/>
            </a:endParaRPr>
          </a:p>
        </p:txBody>
      </p:sp>
      <p:sp>
        <p:nvSpPr>
          <p:cNvPr id="196" name="6 - TextBox"/>
          <p:cNvSpPr/>
          <p:nvPr/>
        </p:nvSpPr>
        <p:spPr>
          <a:xfrm>
            <a:off x="714240" y="2143080"/>
            <a:ext cx="7428600" cy="2009880"/>
          </a:xfrm>
          <a:prstGeom prst="rect">
            <a:avLst/>
          </a:prstGeom>
          <a:noFill/>
          <a:ln w="0">
            <a:noFill/>
          </a:ln>
        </p:spPr>
        <p:style>
          <a:lnRef idx="0"/>
          <a:fillRef idx="0"/>
          <a:effectRef idx="0"/>
          <a:fontRef idx="minor"/>
        </p:style>
        <p:txBody>
          <a:bodyPr lIns="90000" rIns="90000" tIns="45000" bIns="45000" anchor="t">
            <a:spAutoFit/>
          </a:bodyPr>
          <a:p>
            <a:pPr marL="216000" indent="-216000" defTabSz="914400">
              <a:lnSpc>
                <a:spcPct val="100000"/>
              </a:lnSpc>
              <a:buClr>
                <a:srgbClr val="000000"/>
              </a:buClr>
              <a:buFont typeface="Arial"/>
              <a:buChar char="•"/>
            </a:pPr>
            <a:r>
              <a:rPr b="0" lang="el-GR" sz="1800" spc="-1" strike="noStrike">
                <a:solidFill>
                  <a:schemeClr val="dk1"/>
                </a:solidFill>
                <a:latin typeface="Times New Roman"/>
              </a:rPr>
              <a:t>Εισαγωγή</a:t>
            </a:r>
            <a:endParaRPr b="0" lang="el-GR" sz="1800" spc="-1" strike="noStrike">
              <a:solidFill>
                <a:srgbClr val="000000"/>
              </a:solidFill>
              <a:latin typeface="Arial"/>
            </a:endParaRPr>
          </a:p>
          <a:p>
            <a:pPr marL="216000" indent="-216000" defTabSz="914400">
              <a:lnSpc>
                <a:spcPct val="100000"/>
              </a:lnSpc>
              <a:buClr>
                <a:srgbClr val="000000"/>
              </a:buClr>
              <a:buFont typeface="Arial"/>
              <a:buChar char="•"/>
            </a:pPr>
            <a:r>
              <a:rPr b="0" lang="el-GR" sz="1800" spc="-1" strike="noStrike">
                <a:solidFill>
                  <a:schemeClr val="dk1"/>
                </a:solidFill>
                <a:latin typeface="Times New Roman"/>
              </a:rPr>
              <a:t>Εννοιολογικό πλαίσιο</a:t>
            </a:r>
            <a:endParaRPr b="0" lang="el-GR" sz="1800" spc="-1" strike="noStrike">
              <a:solidFill>
                <a:srgbClr val="000000"/>
              </a:solidFill>
              <a:latin typeface="Arial"/>
            </a:endParaRPr>
          </a:p>
          <a:p>
            <a:pPr marL="216000" indent="-216000" defTabSz="914400">
              <a:lnSpc>
                <a:spcPct val="100000"/>
              </a:lnSpc>
              <a:buClr>
                <a:srgbClr val="000000"/>
              </a:buClr>
              <a:buFont typeface="Arial"/>
              <a:buChar char="•"/>
            </a:pPr>
            <a:r>
              <a:rPr b="0" lang="el-GR" sz="1800" spc="-1" strike="noStrike">
                <a:solidFill>
                  <a:schemeClr val="dk1"/>
                </a:solidFill>
                <a:latin typeface="Times New Roman"/>
              </a:rPr>
              <a:t>Το Εκπαιδευτικό Υλικό στην ΕξΑΕ</a:t>
            </a:r>
            <a:endParaRPr b="0" lang="el-GR" sz="1800" spc="-1" strike="noStrike">
              <a:solidFill>
                <a:srgbClr val="000000"/>
              </a:solidFill>
              <a:latin typeface="Arial"/>
            </a:endParaRPr>
          </a:p>
          <a:p>
            <a:pPr marL="216000" indent="-216000" defTabSz="914400">
              <a:lnSpc>
                <a:spcPct val="100000"/>
              </a:lnSpc>
              <a:buClr>
                <a:srgbClr val="000000"/>
              </a:buClr>
              <a:buFont typeface="Arial"/>
              <a:buChar char="•"/>
            </a:pPr>
            <a:r>
              <a:rPr b="0" lang="el-GR" sz="1800" spc="-1" strike="noStrike">
                <a:solidFill>
                  <a:schemeClr val="dk1"/>
                </a:solidFill>
                <a:latin typeface="Times New Roman"/>
              </a:rPr>
              <a:t>Βιβλιογραφική ανασκόπηση ερευνών για την εξ αποστάσεως</a:t>
            </a:r>
            <a:r>
              <a:rPr b="0" lang="en-GB" sz="1800" spc="-1" strike="noStrike">
                <a:solidFill>
                  <a:srgbClr val="000000"/>
                </a:solidFill>
                <a:latin typeface="Arial"/>
              </a:rPr>
              <a:t> </a:t>
            </a:r>
            <a:r>
              <a:rPr b="0" lang="el-GR" sz="1800" spc="-1" strike="noStrike">
                <a:solidFill>
                  <a:schemeClr val="dk1"/>
                </a:solidFill>
                <a:latin typeface="Times New Roman"/>
              </a:rPr>
              <a:t>εκπαίδευση σε μαθητές με Μαθησιακές Δυσκολίες</a:t>
            </a:r>
            <a:endParaRPr b="0" lang="el-GR" sz="1800" spc="-1" strike="noStrike">
              <a:solidFill>
                <a:srgbClr val="000000"/>
              </a:solidFill>
              <a:latin typeface="Arial"/>
            </a:endParaRPr>
          </a:p>
          <a:p>
            <a:pPr defTabSz="914400">
              <a:lnSpc>
                <a:spcPct val="100000"/>
              </a:lnSpc>
            </a:pPr>
            <a:endParaRPr b="0" lang="el-GR" sz="1800" spc="-1" strike="noStrike">
              <a:solidFill>
                <a:srgbClr val="000000"/>
              </a:solidFill>
              <a:latin typeface="Arial"/>
            </a:endParaRPr>
          </a:p>
          <a:p>
            <a:pPr defTabSz="914400">
              <a:lnSpc>
                <a:spcPct val="100000"/>
              </a:lnSpc>
            </a:pPr>
            <a:endParaRPr b="0" lang="el-GR" sz="1800" spc="-1" strike="noStrike">
              <a:solidFill>
                <a:srgbClr val="000000"/>
              </a:solidFill>
              <a:latin typeface="Arial"/>
            </a:endParaRPr>
          </a:p>
        </p:txBody>
      </p:sp>
      <p:sp>
        <p:nvSpPr>
          <p:cNvPr id="197" name="7 - TextBox"/>
          <p:cNvSpPr/>
          <p:nvPr/>
        </p:nvSpPr>
        <p:spPr>
          <a:xfrm>
            <a:off x="568440" y="3682080"/>
            <a:ext cx="7999920" cy="363960"/>
          </a:xfrm>
          <a:prstGeom prst="rect">
            <a:avLst/>
          </a:prstGeom>
          <a:solidFill>
            <a:srgbClr val="8e86ae"/>
          </a:solidFill>
          <a:ln>
            <a:solidFill>
              <a:srgbClr val="d16349"/>
            </a:solidFill>
            <a:prstDash val="sysDash"/>
            <a:round/>
          </a:ln>
        </p:spPr>
        <p:style>
          <a:lnRef idx="2">
            <a:schemeClr val="accent1"/>
          </a:lnRef>
          <a:fillRef idx="1">
            <a:schemeClr val="lt1"/>
          </a:fillRef>
          <a:effectRef idx="0">
            <a:schemeClr val="accent1"/>
          </a:effectRef>
          <a:fontRef idx="minor"/>
        </p:style>
        <p:txBody>
          <a:bodyPr lIns="90000" rIns="90000" tIns="45000" bIns="45000" anchor="t">
            <a:spAutoFit/>
          </a:bodyPr>
          <a:p>
            <a:pPr defTabSz="914400">
              <a:lnSpc>
                <a:spcPct val="100000"/>
              </a:lnSpc>
            </a:pPr>
            <a:r>
              <a:rPr b="0" lang="el-GR" sz="1800" spc="-1" strike="noStrike">
                <a:solidFill>
                  <a:schemeClr val="dk1"/>
                </a:solidFill>
                <a:latin typeface="Georgia"/>
              </a:rPr>
              <a:t>Δημιουργία εκπαιδευτικού υλικού</a:t>
            </a:r>
            <a:endParaRPr b="0" lang="el-GR" sz="1800" spc="-1" strike="noStrike">
              <a:solidFill>
                <a:srgbClr val="000000"/>
              </a:solidFill>
              <a:latin typeface="Arial"/>
            </a:endParaRPr>
          </a:p>
        </p:txBody>
      </p:sp>
      <p:sp>
        <p:nvSpPr>
          <p:cNvPr id="198" name="8 - TextBox"/>
          <p:cNvSpPr/>
          <p:nvPr/>
        </p:nvSpPr>
        <p:spPr>
          <a:xfrm>
            <a:off x="720000" y="3758760"/>
            <a:ext cx="728568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el-GR" sz="1800" spc="-1" strike="noStrike">
              <a:solidFill>
                <a:srgbClr val="000000"/>
              </a:solidFill>
              <a:latin typeface="Arial"/>
            </a:endParaRPr>
          </a:p>
          <a:p>
            <a:pPr marL="216000" indent="-216000" defTabSz="914400">
              <a:lnSpc>
                <a:spcPct val="100000"/>
              </a:lnSpc>
              <a:buClr>
                <a:srgbClr val="000000"/>
              </a:buClr>
              <a:buFont typeface="Arial"/>
              <a:buChar char="•"/>
            </a:pPr>
            <a:r>
              <a:rPr b="0" lang="el-GR" sz="1800" spc="-1" strike="noStrike">
                <a:solidFill>
                  <a:schemeClr val="dk1"/>
                </a:solidFill>
                <a:latin typeface="Times New Roman"/>
              </a:rPr>
              <a:t>Περιγραφή του Εξ αποστάσεως Εκπαιδευτικού υλικού με τίτλο</a:t>
            </a:r>
            <a:endParaRPr b="0" lang="el-GR" sz="1800" spc="-1" strike="noStrike">
              <a:solidFill>
                <a:srgbClr val="000000"/>
              </a:solidFill>
              <a:latin typeface="Arial"/>
            </a:endParaRPr>
          </a:p>
          <a:p>
            <a:pPr defTabSz="914400">
              <a:lnSpc>
                <a:spcPct val="100000"/>
              </a:lnSpc>
            </a:pPr>
            <a:r>
              <a:rPr b="0" lang="el-GR" sz="1800" spc="-1" strike="noStrike">
                <a:solidFill>
                  <a:schemeClr val="dk1"/>
                </a:solidFill>
                <a:latin typeface="Times New Roman"/>
              </a:rPr>
              <a:t>«Μαθησιακές δυσκολίες: Δυσαναγνωσία».</a:t>
            </a:r>
            <a:endParaRPr b="0" lang="el-GR" sz="1800" spc="-1" strike="noStrike">
              <a:solidFill>
                <a:srgbClr val="000000"/>
              </a:solidFill>
              <a:latin typeface="Arial"/>
            </a:endParaRPr>
          </a:p>
          <a:p>
            <a:pPr defTabSz="914400">
              <a:lnSpc>
                <a:spcPct val="100000"/>
              </a:lnSpc>
            </a:pPr>
            <a:endParaRPr b="0" lang="el-GR" sz="1800" spc="-1" strike="noStrike">
              <a:solidFill>
                <a:srgbClr val="000000"/>
              </a:solidFill>
              <a:latin typeface="Arial"/>
            </a:endParaRPr>
          </a:p>
        </p:txBody>
      </p:sp>
      <p:sp>
        <p:nvSpPr>
          <p:cNvPr id="199" name="9 - TextBox"/>
          <p:cNvSpPr/>
          <p:nvPr/>
        </p:nvSpPr>
        <p:spPr>
          <a:xfrm>
            <a:off x="568440" y="4778640"/>
            <a:ext cx="7999920" cy="363960"/>
          </a:xfrm>
          <a:prstGeom prst="rect">
            <a:avLst/>
          </a:prstGeom>
          <a:solidFill>
            <a:srgbClr val="b7b3ca"/>
          </a:solidFill>
          <a:ln w="0">
            <a:noFill/>
          </a:ln>
        </p:spPr>
        <p:style>
          <a:lnRef idx="0"/>
          <a:fillRef idx="0"/>
          <a:effectRef idx="0"/>
          <a:fontRef idx="minor"/>
        </p:style>
        <p:txBody>
          <a:bodyPr lIns="90000" rIns="90000" tIns="45000" bIns="45000" anchor="t">
            <a:spAutoFit/>
            <a:scene3d>
              <a:camera prst="orthographicFront"/>
              <a:lightRig dir="tl" rig="glow">
                <a:rot lat="0" lon="0" rev="5400000"/>
              </a:lightRig>
            </a:scene3d>
            <a:sp3d contourW="12700">
              <a:bevelT w="25400" h="25400"/>
              <a:contourClr>
                <a:schemeClr val="accent6"/>
              </a:contourClr>
            </a:sp3d>
          </a:bodyPr>
          <a:p>
            <a:pPr defTabSz="914400">
              <a:lnSpc>
                <a:spcPct val="100000"/>
              </a:lnSpc>
            </a:pPr>
            <a:r>
              <a:rPr b="1" lang="el-GR" sz="1800" spc="-1" strike="noStrike">
                <a:solidFill>
                  <a:srgbClr val="002060"/>
                </a:solidFill>
                <a:latin typeface="Georgia"/>
              </a:rPr>
              <a:t>Αποτίμηση εκπαιδευτικού υλικού</a:t>
            </a:r>
            <a:endParaRPr b="0" lang="el-GR" sz="1800" spc="-1" strike="noStrike">
              <a:solidFill>
                <a:srgbClr val="000000"/>
              </a:solidFill>
              <a:latin typeface="Arial"/>
            </a:endParaRPr>
          </a:p>
        </p:txBody>
      </p:sp>
      <p:sp>
        <p:nvSpPr>
          <p:cNvPr id="200" name="11 - TextBox"/>
          <p:cNvSpPr/>
          <p:nvPr/>
        </p:nvSpPr>
        <p:spPr>
          <a:xfrm>
            <a:off x="714240" y="5287320"/>
            <a:ext cx="7356960" cy="912600"/>
          </a:xfrm>
          <a:prstGeom prst="rect">
            <a:avLst/>
          </a:prstGeom>
          <a:noFill/>
          <a:ln w="0">
            <a:noFill/>
          </a:ln>
        </p:spPr>
        <p:style>
          <a:lnRef idx="0"/>
          <a:fillRef idx="0"/>
          <a:effectRef idx="0"/>
          <a:fontRef idx="minor"/>
        </p:style>
        <p:txBody>
          <a:bodyPr lIns="90000" rIns="90000" tIns="45000" bIns="45000" anchor="t">
            <a:spAutoFit/>
          </a:bodyPr>
          <a:p>
            <a:pPr marL="216000" indent="-216000" defTabSz="914400">
              <a:lnSpc>
                <a:spcPct val="100000"/>
              </a:lnSpc>
              <a:buClr>
                <a:srgbClr val="000000"/>
              </a:buClr>
              <a:buFont typeface="Arial"/>
              <a:buChar char="•"/>
            </a:pPr>
            <a:r>
              <a:rPr b="0" lang="el-GR" sz="1800" spc="-1" strike="noStrike">
                <a:solidFill>
                  <a:schemeClr val="dk1"/>
                </a:solidFill>
                <a:latin typeface="Times New Roman"/>
              </a:rPr>
              <a:t>Μεθοδολογία της έρευνας</a:t>
            </a:r>
            <a:endParaRPr b="0" lang="el-GR" sz="1800" spc="-1" strike="noStrike">
              <a:solidFill>
                <a:srgbClr val="000000"/>
              </a:solidFill>
              <a:latin typeface="Arial"/>
            </a:endParaRPr>
          </a:p>
          <a:p>
            <a:pPr marL="216000" indent="-216000" defTabSz="914400">
              <a:lnSpc>
                <a:spcPct val="100000"/>
              </a:lnSpc>
              <a:buClr>
                <a:srgbClr val="000000"/>
              </a:buClr>
              <a:buFont typeface="Arial"/>
              <a:buChar char="•"/>
            </a:pPr>
            <a:r>
              <a:rPr b="0" lang="el-GR" sz="1800" spc="-1" strike="noStrike">
                <a:solidFill>
                  <a:schemeClr val="dk1"/>
                </a:solidFill>
                <a:latin typeface="Times New Roman"/>
              </a:rPr>
              <a:t>Παρουσίαση και σχολιασμός των δεδομένων της έρευνας</a:t>
            </a:r>
            <a:endParaRPr b="0" lang="el-GR" sz="1800" spc="-1" strike="noStrike">
              <a:solidFill>
                <a:srgbClr val="000000"/>
              </a:solidFill>
              <a:latin typeface="Arial"/>
            </a:endParaRPr>
          </a:p>
          <a:p>
            <a:pPr marL="216000" indent="-216000" defTabSz="914400">
              <a:lnSpc>
                <a:spcPct val="100000"/>
              </a:lnSpc>
              <a:buClr>
                <a:srgbClr val="000000"/>
              </a:buClr>
              <a:buFont typeface="Arial"/>
              <a:buChar char="•"/>
            </a:pPr>
            <a:r>
              <a:rPr b="0" lang="el-GR" sz="1800" spc="-1" strike="noStrike">
                <a:solidFill>
                  <a:schemeClr val="dk1"/>
                </a:solidFill>
                <a:latin typeface="Times New Roman"/>
              </a:rPr>
              <a:t>Συμπεράσματα- Συζήτηση</a:t>
            </a:r>
            <a:endParaRPr b="0" lang="el-G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1" name="4 - Θέση περιεχομένου" descr="90470005_2913456128736629_4317794123760271360_n_1.jpg"/>
          <p:cNvPicPr/>
          <p:nvPr/>
        </p:nvPicPr>
        <p:blipFill>
          <a:blip r:embed="rId1"/>
          <a:stretch/>
        </p:blipFill>
        <p:spPr>
          <a:xfrm>
            <a:off x="301680" y="2597400"/>
            <a:ext cx="2856600" cy="1662840"/>
          </a:xfrm>
          <a:prstGeom prst="rect">
            <a:avLst/>
          </a:prstGeom>
          <a:ln w="0">
            <a:noFill/>
          </a:ln>
        </p:spPr>
      </p:pic>
      <p:sp>
        <p:nvSpPr>
          <p:cNvPr id="202" name="PlaceHolder 1"/>
          <p:cNvSpPr>
            <a:spLocks noGrp="1"/>
          </p:cNvSpPr>
          <p:nvPr>
            <p:ph type="title"/>
          </p:nvPr>
        </p:nvSpPr>
        <p:spPr>
          <a:xfrm>
            <a:off x="301680" y="228600"/>
            <a:ext cx="8533440" cy="757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n-US" sz="3300" spc="-1" strike="noStrike">
                <a:solidFill>
                  <a:schemeClr val="dk1"/>
                </a:solidFill>
                <a:latin typeface="Georgia"/>
              </a:rPr>
              <a:t>5</a:t>
            </a:r>
            <a:r>
              <a:rPr b="0" lang="el-GR" sz="3300" spc="-1" strike="noStrike">
                <a:solidFill>
                  <a:schemeClr val="dk1"/>
                </a:solidFill>
                <a:latin typeface="Georgia"/>
              </a:rPr>
              <a:t>. Θεωρητικό πλαίσιο 1/2</a:t>
            </a:r>
            <a:endParaRPr b="0" lang="el-GR" sz="3300" spc="-1" strike="noStrike">
              <a:solidFill>
                <a:schemeClr val="dk1"/>
              </a:solidFill>
              <a:latin typeface="Georgia"/>
            </a:endParaRPr>
          </a:p>
        </p:txBody>
      </p:sp>
      <p:sp>
        <p:nvSpPr>
          <p:cNvPr id="203" name="5 - TextBox"/>
          <p:cNvSpPr/>
          <p:nvPr/>
        </p:nvSpPr>
        <p:spPr>
          <a:xfrm>
            <a:off x="3214080" y="1840680"/>
            <a:ext cx="5571000" cy="3930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l-GR" sz="2400" spc="-1" strike="noStrike">
                <a:solidFill>
                  <a:schemeClr val="dk1"/>
                </a:solidFill>
                <a:latin typeface="Georgia"/>
              </a:rPr>
              <a:t>Εξ Αποστάσεως Εκπαίδευση</a:t>
            </a:r>
            <a:endParaRPr b="0" lang="el-GR" sz="2400" spc="-1" strike="noStrike">
              <a:solidFill>
                <a:srgbClr val="000000"/>
              </a:solidFill>
              <a:latin typeface="Arial"/>
            </a:endParaRPr>
          </a:p>
          <a:p>
            <a:pPr marL="216000" indent="-216000" defTabSz="914400">
              <a:lnSpc>
                <a:spcPct val="100000"/>
              </a:lnSpc>
              <a:buClr>
                <a:srgbClr val="c00000"/>
              </a:buClr>
              <a:buFont typeface="Wingdings" charset="2"/>
              <a:buChar char=""/>
            </a:pPr>
            <a:r>
              <a:rPr b="0" lang="el-GR" sz="2400" spc="-1" strike="noStrike">
                <a:solidFill>
                  <a:schemeClr val="dk1"/>
                </a:solidFill>
                <a:latin typeface="Times New Roman"/>
              </a:rPr>
              <a:t>Ορισμός και βασικά χαρακτηριστικά ΕξΑΕ</a:t>
            </a:r>
            <a:endParaRPr b="0" lang="el-GR" sz="2400" spc="-1" strike="noStrike">
              <a:solidFill>
                <a:srgbClr val="000000"/>
              </a:solidFill>
              <a:latin typeface="Arial"/>
            </a:endParaRPr>
          </a:p>
          <a:p>
            <a:pPr marL="216000" indent="-216000" defTabSz="914400">
              <a:lnSpc>
                <a:spcPct val="100000"/>
              </a:lnSpc>
              <a:buClr>
                <a:srgbClr val="c00000"/>
              </a:buClr>
              <a:buFont typeface="Wingdings" charset="2"/>
              <a:buChar char=""/>
            </a:pPr>
            <a:r>
              <a:rPr b="0" lang="el-GR" sz="2400" spc="-1" strike="noStrike">
                <a:solidFill>
                  <a:schemeClr val="dk1"/>
                </a:solidFill>
                <a:latin typeface="Times New Roman"/>
              </a:rPr>
              <a:t>Θεωρητικές προσεγγίσεις</a:t>
            </a:r>
            <a:endParaRPr b="0" lang="el-GR" sz="2400" spc="-1" strike="noStrike">
              <a:solidFill>
                <a:srgbClr val="000000"/>
              </a:solidFill>
              <a:latin typeface="Arial"/>
            </a:endParaRPr>
          </a:p>
          <a:p>
            <a:pPr marL="216000" indent="-216000" defTabSz="914400">
              <a:lnSpc>
                <a:spcPct val="100000"/>
              </a:lnSpc>
              <a:buClr>
                <a:srgbClr val="c00000"/>
              </a:buClr>
              <a:buFont typeface="Wingdings" charset="2"/>
              <a:buChar char=""/>
            </a:pPr>
            <a:r>
              <a:rPr b="0" lang="el-GR" sz="2400" spc="-1" strike="noStrike">
                <a:solidFill>
                  <a:schemeClr val="dk1"/>
                </a:solidFill>
                <a:latin typeface="Times New Roman"/>
              </a:rPr>
              <a:t>Μορφές και μέθοδοι ΕξΑΕ</a:t>
            </a:r>
            <a:endParaRPr b="0" lang="el-GR" sz="2400" spc="-1" strike="noStrike">
              <a:solidFill>
                <a:srgbClr val="000000"/>
              </a:solidFill>
              <a:latin typeface="Arial"/>
            </a:endParaRPr>
          </a:p>
          <a:p>
            <a:pPr marL="216000" indent="-216000" defTabSz="914400">
              <a:lnSpc>
                <a:spcPct val="100000"/>
              </a:lnSpc>
              <a:buClr>
                <a:srgbClr val="c00000"/>
              </a:buClr>
              <a:buFont typeface="Wingdings" charset="2"/>
              <a:buChar char=""/>
            </a:pPr>
            <a:r>
              <a:rPr b="0" lang="el-GR" sz="2400" spc="-1" strike="noStrike">
                <a:solidFill>
                  <a:schemeClr val="dk1"/>
                </a:solidFill>
                <a:latin typeface="Times New Roman"/>
              </a:rPr>
              <a:t>Εκπαίδευση ενηλίκων</a:t>
            </a:r>
            <a:endParaRPr b="0" lang="el-GR" sz="2400" spc="-1" strike="noStrike">
              <a:solidFill>
                <a:srgbClr val="000000"/>
              </a:solidFill>
              <a:latin typeface="Arial"/>
            </a:endParaRPr>
          </a:p>
          <a:p>
            <a:pPr marL="216000" indent="-216000" defTabSz="914400">
              <a:lnSpc>
                <a:spcPct val="100000"/>
              </a:lnSpc>
              <a:buClr>
                <a:srgbClr val="c00000"/>
              </a:buClr>
              <a:buFont typeface="Wingdings" charset="2"/>
              <a:buChar char=""/>
            </a:pPr>
            <a:r>
              <a:rPr b="0" lang="el-GR" sz="2400" spc="-1" strike="noStrike">
                <a:solidFill>
                  <a:schemeClr val="dk1"/>
                </a:solidFill>
                <a:latin typeface="Times New Roman"/>
              </a:rPr>
              <a:t>Επιμορφωτικά προγράμματα ΕξΑΕ</a:t>
            </a:r>
            <a:endParaRPr b="0" lang="el-GR" sz="2400" spc="-1" strike="noStrike">
              <a:solidFill>
                <a:srgbClr val="000000"/>
              </a:solidFill>
              <a:latin typeface="Arial"/>
            </a:endParaRPr>
          </a:p>
          <a:p>
            <a:pPr marL="216000" indent="-216000" defTabSz="914400">
              <a:lnSpc>
                <a:spcPct val="100000"/>
              </a:lnSpc>
              <a:buClr>
                <a:srgbClr val="c00000"/>
              </a:buClr>
              <a:buFont typeface="Wingdings" charset="2"/>
              <a:buChar char=""/>
            </a:pPr>
            <a:r>
              <a:rPr b="0" lang="el-GR" sz="2400" spc="-1" strike="noStrike">
                <a:solidFill>
                  <a:schemeClr val="dk1"/>
                </a:solidFill>
                <a:latin typeface="Times New Roman"/>
              </a:rPr>
              <a:t>Το Εκπαιδευτικό Υλικό και οι Αρχές Σχεδιασμού του</a:t>
            </a:r>
            <a:endParaRPr b="0" lang="el-GR" sz="2400" spc="-1" strike="noStrike">
              <a:solidFill>
                <a:srgbClr val="000000"/>
              </a:solidFill>
              <a:latin typeface="Arial"/>
            </a:endParaRPr>
          </a:p>
          <a:p>
            <a:pPr defTabSz="914400">
              <a:lnSpc>
                <a:spcPct val="100000"/>
              </a:lnSpc>
            </a:pPr>
            <a:endParaRPr b="0" lang="el-GR" sz="1800" spc="-1" strike="noStrike">
              <a:solidFill>
                <a:srgbClr val="000000"/>
              </a:solidFill>
              <a:latin typeface="Arial"/>
            </a:endParaRPr>
          </a:p>
          <a:p>
            <a:pPr defTabSz="914400">
              <a:lnSpc>
                <a:spcPct val="100000"/>
              </a:lnSpc>
            </a:pPr>
            <a:endParaRPr b="0" lang="el-G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4" name="Picture 2" descr="Top Rated Marketing Research Topics for the Students in the United States |  Thoughtful Minds"/>
          <p:cNvPicPr/>
          <p:nvPr/>
        </p:nvPicPr>
        <p:blipFill>
          <a:blip r:embed="rId1"/>
          <a:stretch/>
        </p:blipFill>
        <p:spPr>
          <a:xfrm>
            <a:off x="4568760" y="1986120"/>
            <a:ext cx="4298760" cy="3564000"/>
          </a:xfrm>
          <a:prstGeom prst="rect">
            <a:avLst/>
          </a:prstGeom>
          <a:ln w="0">
            <a:noFill/>
          </a:ln>
        </p:spPr>
      </p:pic>
      <p:sp>
        <p:nvSpPr>
          <p:cNvPr id="205" name="4 - TextBox"/>
          <p:cNvSpPr/>
          <p:nvPr/>
        </p:nvSpPr>
        <p:spPr>
          <a:xfrm>
            <a:off x="136440" y="1986120"/>
            <a:ext cx="4642560" cy="36558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l-GR" sz="2400" spc="-1" strike="noStrike">
                <a:solidFill>
                  <a:schemeClr val="dk1"/>
                </a:solidFill>
                <a:latin typeface="Georgia"/>
              </a:rPr>
              <a:t>Βιβλιογραφική ανασκόπηση ερευνών για την εξ αποστάσεως εκπαίδευση σε μαθητές με μαθησιακές δυσκολίες</a:t>
            </a:r>
            <a:endParaRPr b="0" lang="el-GR" sz="2400" spc="-1" strike="noStrike">
              <a:solidFill>
                <a:srgbClr val="000000"/>
              </a:solidFill>
              <a:latin typeface="Arial"/>
            </a:endParaRPr>
          </a:p>
          <a:p>
            <a:pPr marL="216000" indent="-216000" defTabSz="914400">
              <a:lnSpc>
                <a:spcPct val="100000"/>
              </a:lnSpc>
              <a:buClr>
                <a:srgbClr val="c00000"/>
              </a:buClr>
              <a:buFont typeface="Wingdings" charset="2"/>
              <a:buChar char=""/>
            </a:pPr>
            <a:r>
              <a:rPr b="0" lang="el-GR" sz="2400" spc="-1" strike="noStrike">
                <a:solidFill>
                  <a:schemeClr val="dk1"/>
                </a:solidFill>
                <a:latin typeface="Georgia"/>
              </a:rPr>
              <a:t>Μαθησιακές δυσκολίες-Δυσαναγνωσία</a:t>
            </a:r>
            <a:endParaRPr b="0" lang="el-GR" sz="2400" spc="-1" strike="noStrike">
              <a:solidFill>
                <a:srgbClr val="000000"/>
              </a:solidFill>
              <a:latin typeface="Arial"/>
            </a:endParaRPr>
          </a:p>
          <a:p>
            <a:pPr marL="216000" indent="-216000" defTabSz="914400">
              <a:lnSpc>
                <a:spcPct val="100000"/>
              </a:lnSpc>
              <a:buClr>
                <a:srgbClr val="c00000"/>
              </a:buClr>
              <a:buFont typeface="Wingdings" charset="2"/>
              <a:buChar char=""/>
            </a:pPr>
            <a:r>
              <a:rPr b="0" lang="el-GR" sz="2400" spc="-1" strike="noStrike">
                <a:solidFill>
                  <a:schemeClr val="dk1"/>
                </a:solidFill>
                <a:latin typeface="Georgia"/>
              </a:rPr>
              <a:t>ΕΥ και Λογισμικά για Μαθησιακές δυσκολίες</a:t>
            </a:r>
            <a:endParaRPr b="0" lang="el-GR" sz="2400" spc="-1" strike="noStrike">
              <a:solidFill>
                <a:srgbClr val="000000"/>
              </a:solidFill>
              <a:latin typeface="Arial"/>
            </a:endParaRPr>
          </a:p>
          <a:p>
            <a:pPr defTabSz="914400">
              <a:lnSpc>
                <a:spcPct val="100000"/>
              </a:lnSpc>
            </a:pPr>
            <a:endParaRPr b="0" lang="el-GR" sz="1800" spc="-1" strike="noStrike">
              <a:solidFill>
                <a:srgbClr val="000000"/>
              </a:solidFill>
              <a:latin typeface="Arial"/>
            </a:endParaRPr>
          </a:p>
        </p:txBody>
      </p:sp>
      <p:sp>
        <p:nvSpPr>
          <p:cNvPr id="206" name="PlaceHolder 1"/>
          <p:cNvSpPr>
            <a:spLocks noGrp="1"/>
          </p:cNvSpPr>
          <p:nvPr>
            <p:ph type="title"/>
          </p:nvPr>
        </p:nvSpPr>
        <p:spPr>
          <a:xfrm>
            <a:off x="301680" y="228600"/>
            <a:ext cx="8533440" cy="757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l-GR" sz="3300" spc="-1" strike="noStrike">
                <a:solidFill>
                  <a:schemeClr val="dk1"/>
                </a:solidFill>
                <a:latin typeface="Georgia"/>
              </a:rPr>
              <a:t>5. Θεωρητικό πλαίσιο 2/2</a:t>
            </a:r>
            <a:endParaRPr b="0" lang="el-GR" sz="3300" spc="-1" strike="noStrike">
              <a:solidFill>
                <a:schemeClr val="dk1"/>
              </a:solidFill>
              <a:latin typeface="Georgia"/>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301680" y="219240"/>
            <a:ext cx="8533440" cy="757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l-GR" sz="3300" spc="-1" strike="noStrike">
                <a:solidFill>
                  <a:schemeClr val="dk1"/>
                </a:solidFill>
                <a:latin typeface="Georgia"/>
              </a:rPr>
              <a:t>6. Παραγόμενο εκπαιδευτικό υλικό 1/3</a:t>
            </a:r>
            <a:endParaRPr b="0" lang="el-GR" sz="3300" spc="-1" strike="noStrike">
              <a:solidFill>
                <a:schemeClr val="dk1"/>
              </a:solidFill>
              <a:latin typeface="Georgia"/>
            </a:endParaRPr>
          </a:p>
        </p:txBody>
      </p:sp>
      <p:sp>
        <p:nvSpPr>
          <p:cNvPr id="208" name="PlaceHolder 2"/>
          <p:cNvSpPr>
            <a:spLocks noGrp="1"/>
          </p:cNvSpPr>
          <p:nvPr>
            <p:ph/>
          </p:nvPr>
        </p:nvSpPr>
        <p:spPr>
          <a:xfrm>
            <a:off x="301680" y="1569240"/>
            <a:ext cx="4037400" cy="4680720"/>
          </a:xfrm>
          <a:prstGeom prst="rect">
            <a:avLst/>
          </a:prstGeom>
          <a:noFill/>
          <a:ln w="0">
            <a:noFill/>
          </a:ln>
        </p:spPr>
        <p:txBody>
          <a:bodyPr lIns="90000" rIns="90000" tIns="45000" bIns="45000" anchor="t">
            <a:normAutofit/>
          </a:bodyPr>
          <a:p>
            <a:pPr marL="274320" indent="-274320" defTabSz="914400">
              <a:lnSpc>
                <a:spcPct val="100000"/>
              </a:lnSpc>
              <a:spcBef>
                <a:spcPts val="1199"/>
              </a:spcBef>
              <a:buClr>
                <a:srgbClr val="d16349"/>
              </a:buClr>
              <a:buSzPct val="85000"/>
              <a:buFont typeface="Wingdings 2" charset="2"/>
              <a:buChar char=""/>
            </a:pPr>
            <a:r>
              <a:rPr b="0" lang="el-GR" sz="5000" spc="-1" strike="noStrike">
                <a:solidFill>
                  <a:schemeClr val="dk1"/>
                </a:solidFill>
                <a:latin typeface="Times New Roman"/>
              </a:rPr>
              <a:t>Σκοπός</a:t>
            </a:r>
            <a:r>
              <a:rPr b="1" lang="el-GR" sz="6000" spc="-1" strike="noStrike">
                <a:solidFill>
                  <a:schemeClr val="dk1"/>
                </a:solidFill>
                <a:latin typeface="Georgia"/>
              </a:rPr>
              <a:t> </a:t>
            </a:r>
            <a:endParaRPr b="0" lang="el-GR" sz="6000" spc="-1" strike="noStrike">
              <a:solidFill>
                <a:schemeClr val="dk1"/>
              </a:solidFill>
              <a:latin typeface="Georgia"/>
            </a:endParaRPr>
          </a:p>
        </p:txBody>
      </p:sp>
      <p:sp>
        <p:nvSpPr>
          <p:cNvPr id="209" name="PlaceHolder 3"/>
          <p:cNvSpPr>
            <a:spLocks noGrp="1"/>
          </p:cNvSpPr>
          <p:nvPr>
            <p:ph/>
          </p:nvPr>
        </p:nvSpPr>
        <p:spPr>
          <a:xfrm>
            <a:off x="4677480" y="1682280"/>
            <a:ext cx="4037400" cy="4680720"/>
          </a:xfrm>
          <a:prstGeom prst="rect">
            <a:avLst/>
          </a:prstGeom>
          <a:noFill/>
          <a:ln w="0">
            <a:noFill/>
          </a:ln>
        </p:spPr>
        <p:txBody>
          <a:bodyPr lIns="90000" rIns="90000" tIns="45000" bIns="45000" anchor="t">
            <a:normAutofit fontScale="98906" lnSpcReduction="20000"/>
          </a:bodyPr>
          <a:p>
            <a:pPr marL="274320" indent="-274320" defTabSz="914400">
              <a:lnSpc>
                <a:spcPct val="100000"/>
              </a:lnSpc>
              <a:spcBef>
                <a:spcPts val="1159"/>
              </a:spcBef>
              <a:buClr>
                <a:srgbClr val="d16349"/>
              </a:buClr>
              <a:buSzPct val="85000"/>
              <a:buFont typeface="Wingdings 2" charset="2"/>
              <a:buChar char=""/>
            </a:pPr>
            <a:r>
              <a:rPr b="0" lang="el-GR" sz="5000" spc="-1" strike="noStrike">
                <a:solidFill>
                  <a:schemeClr val="dk1"/>
                </a:solidFill>
                <a:latin typeface="Times New Roman"/>
              </a:rPr>
              <a:t>Περιεχόμενα</a:t>
            </a:r>
            <a:endParaRPr b="0" lang="el-GR" sz="5000" spc="-1" strike="noStrike">
              <a:solidFill>
                <a:schemeClr val="dk1"/>
              </a:solidFill>
              <a:latin typeface="Georgia"/>
            </a:endParaRPr>
          </a:p>
          <a:p>
            <a:pPr marL="228600" indent="0" defTabSz="914400">
              <a:lnSpc>
                <a:spcPct val="100000"/>
              </a:lnSpc>
              <a:spcBef>
                <a:spcPts val="799"/>
              </a:spcBef>
              <a:buNone/>
              <a:tabLst>
                <a:tab algn="l" pos="0"/>
              </a:tabLst>
            </a:pPr>
            <a:r>
              <a:rPr b="1" lang="el-GR" sz="4000" spc="-1" strike="noStrike">
                <a:solidFill>
                  <a:schemeClr val="dk1"/>
                </a:solidFill>
                <a:latin typeface="Times New Roman"/>
                <a:ea typeface="Calibri"/>
              </a:rPr>
              <a:t> </a:t>
            </a:r>
            <a:r>
              <a:rPr b="0" lang="el-GR" sz="3000" spc="-1" strike="noStrike">
                <a:solidFill>
                  <a:schemeClr val="dk1"/>
                </a:solidFill>
                <a:latin typeface="Times New Roman"/>
                <a:ea typeface="Calibri"/>
              </a:rPr>
              <a:t>1η Δ.Ε : Μ</a:t>
            </a:r>
            <a:r>
              <a:rPr b="0" lang="el-GR" sz="3000" spc="-1" strike="noStrike">
                <a:solidFill>
                  <a:schemeClr val="dk1"/>
                </a:solidFill>
                <a:latin typeface="Times New Roman"/>
                <a:ea typeface="Times New Roman"/>
              </a:rPr>
              <a:t>αθησιακές δυσκολίες</a:t>
            </a:r>
            <a:endParaRPr b="0" lang="el-GR" sz="3000" spc="-1" strike="noStrike">
              <a:solidFill>
                <a:schemeClr val="dk1"/>
              </a:solidFill>
              <a:latin typeface="Georgia"/>
            </a:endParaRPr>
          </a:p>
          <a:p>
            <a:pPr marL="228600" indent="0" defTabSz="914400">
              <a:lnSpc>
                <a:spcPct val="150000"/>
              </a:lnSpc>
              <a:spcBef>
                <a:spcPts val="1001"/>
              </a:spcBef>
              <a:spcAft>
                <a:spcPts val="601"/>
              </a:spcAft>
              <a:buNone/>
              <a:tabLst>
                <a:tab algn="l" pos="0"/>
              </a:tabLst>
            </a:pPr>
            <a:r>
              <a:rPr b="0" lang="el-GR" sz="3000" spc="-1" strike="noStrike">
                <a:solidFill>
                  <a:schemeClr val="dk1"/>
                </a:solidFill>
                <a:latin typeface="Times New Roman"/>
                <a:ea typeface="Calibri"/>
              </a:rPr>
              <a:t> </a:t>
            </a:r>
            <a:r>
              <a:rPr b="0" lang="el-GR" sz="3000" spc="-1" strike="noStrike">
                <a:solidFill>
                  <a:schemeClr val="dk1"/>
                </a:solidFill>
                <a:latin typeface="Times New Roman"/>
                <a:ea typeface="Calibri"/>
              </a:rPr>
              <a:t>2η Δ.Ε : Δ</a:t>
            </a:r>
            <a:r>
              <a:rPr b="0" lang="el-GR" sz="3000" spc="-1" strike="noStrike">
                <a:solidFill>
                  <a:schemeClr val="dk1"/>
                </a:solidFill>
                <a:latin typeface="Times New Roman"/>
                <a:ea typeface="Times New Roman"/>
              </a:rPr>
              <a:t>υσαναγνωσία </a:t>
            </a:r>
            <a:endParaRPr b="0" lang="el-GR" sz="3000" spc="-1" strike="noStrike">
              <a:solidFill>
                <a:schemeClr val="dk1"/>
              </a:solidFill>
              <a:latin typeface="Georgia"/>
            </a:endParaRPr>
          </a:p>
          <a:p>
            <a:pPr marL="228600" indent="0" defTabSz="914400">
              <a:lnSpc>
                <a:spcPct val="150000"/>
              </a:lnSpc>
              <a:spcBef>
                <a:spcPts val="1001"/>
              </a:spcBef>
              <a:spcAft>
                <a:spcPts val="601"/>
              </a:spcAft>
              <a:buNone/>
              <a:tabLst>
                <a:tab algn="l" pos="0"/>
              </a:tabLst>
            </a:pPr>
            <a:r>
              <a:rPr b="0" lang="el-GR" sz="3000" spc="-1" strike="noStrike">
                <a:solidFill>
                  <a:schemeClr val="dk1"/>
                </a:solidFill>
                <a:latin typeface="Times New Roman"/>
                <a:ea typeface="Calibri"/>
              </a:rPr>
              <a:t> </a:t>
            </a:r>
            <a:r>
              <a:rPr b="0" lang="el-GR" sz="3000" spc="-1" strike="noStrike">
                <a:solidFill>
                  <a:schemeClr val="dk1"/>
                </a:solidFill>
                <a:latin typeface="Times New Roman"/>
                <a:ea typeface="Calibri"/>
              </a:rPr>
              <a:t>3η Δ.Ε : Δ</a:t>
            </a:r>
            <a:r>
              <a:rPr b="0" lang="el-GR" sz="3000" spc="-1" strike="noStrike">
                <a:solidFill>
                  <a:schemeClr val="dk1"/>
                </a:solidFill>
                <a:latin typeface="Times New Roman"/>
                <a:ea typeface="Times New Roman"/>
              </a:rPr>
              <a:t>υσαναγνωσία στην πράξη </a:t>
            </a:r>
            <a:endParaRPr b="0" lang="el-GR" sz="3000" spc="-1" strike="noStrike">
              <a:solidFill>
                <a:schemeClr val="dk1"/>
              </a:solidFill>
              <a:latin typeface="Georgia"/>
            </a:endParaRPr>
          </a:p>
        </p:txBody>
      </p:sp>
      <p:sp>
        <p:nvSpPr>
          <p:cNvPr id="210" name="5 - TextBox"/>
          <p:cNvSpPr/>
          <p:nvPr/>
        </p:nvSpPr>
        <p:spPr>
          <a:xfrm>
            <a:off x="428760" y="2700000"/>
            <a:ext cx="3785040" cy="3747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l-GR" sz="2400" spc="-1" strike="noStrike">
                <a:solidFill>
                  <a:schemeClr val="dk1"/>
                </a:solidFill>
                <a:latin typeface="Georgia"/>
              </a:rPr>
              <a:t> </a:t>
            </a:r>
            <a:r>
              <a:rPr b="0" lang="el-GR" sz="2400" spc="-1" strike="noStrike">
                <a:solidFill>
                  <a:schemeClr val="dk1"/>
                </a:solidFill>
                <a:latin typeface="Georgia"/>
                <a:ea typeface="Microsoft YaHei"/>
              </a:rPr>
              <a:t>Το υλικό σχεδιάστηκε για να εξοπλίσει τους εκπαιδευτικούς με πρακτικά εργαλεία και μεθόδους, ενώ ταυτόχρονα παρέχει στους μαθητές ευκαιρίες ανάπτυξης δεξιοτήτων ανάγνωσης και κατανόησης.   </a:t>
            </a:r>
            <a:endParaRPr b="0" lang="el-G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301680" y="209880"/>
            <a:ext cx="8533440" cy="757800"/>
          </a:xfrm>
          <a:prstGeom prst="rect">
            <a:avLst/>
          </a:prstGeom>
          <a:gradFill rotWithShape="0">
            <a:gsLst>
              <a:gs pos="0">
                <a:srgbClr val="fff185"/>
              </a:gs>
              <a:gs pos="50000">
                <a:srgbClr val="f5c5bf"/>
              </a:gs>
              <a:gs pos="100000">
                <a:srgbClr val="fae2df"/>
              </a:gs>
            </a:gsLst>
            <a:lin ang="5400000"/>
          </a:gradFill>
          <a:ln w="0">
            <a:noFill/>
          </a:ln>
        </p:spPr>
        <p:txBody>
          <a:bodyPr lIns="90000" rIns="90000" tIns="45000" bIns="45000" anchor="b">
            <a:normAutofit/>
          </a:bodyPr>
          <a:p>
            <a:pPr indent="0" algn="ctr" defTabSz="914400">
              <a:lnSpc>
                <a:spcPct val="100000"/>
              </a:lnSpc>
              <a:buNone/>
              <a:tabLst>
                <a:tab algn="l" pos="0"/>
              </a:tabLst>
            </a:pPr>
            <a:r>
              <a:rPr b="0" lang="el-GR" sz="3300" spc="-1" strike="noStrike">
                <a:solidFill>
                  <a:schemeClr val="dk1"/>
                </a:solidFill>
                <a:latin typeface="Georgia"/>
              </a:rPr>
              <a:t>6. Παραγόμενο εκπαιδευτικό υλικό 2/3</a:t>
            </a:r>
            <a:endParaRPr b="0" lang="el-GR" sz="3300" spc="-1" strike="noStrike">
              <a:solidFill>
                <a:schemeClr val="dk1"/>
              </a:solidFill>
              <a:latin typeface="Georgia"/>
            </a:endParaRPr>
          </a:p>
        </p:txBody>
      </p:sp>
      <p:sp>
        <p:nvSpPr>
          <p:cNvPr id="212" name="9 - TextBox"/>
          <p:cNvSpPr/>
          <p:nvPr/>
        </p:nvSpPr>
        <p:spPr>
          <a:xfrm>
            <a:off x="1071360" y="1571760"/>
            <a:ext cx="6714000" cy="5166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l-GR" sz="2800" spc="-1" strike="noStrike">
                <a:solidFill>
                  <a:schemeClr val="dk1"/>
                </a:solidFill>
                <a:latin typeface="Georgia"/>
              </a:rPr>
              <a:t>Αρχές ανάπτυξης Εκπαιδευτικού Υλικού</a:t>
            </a:r>
            <a:endParaRPr b="0" lang="el-GR" sz="2800" spc="-1" strike="noStrike">
              <a:solidFill>
                <a:srgbClr val="000000"/>
              </a:solidFill>
              <a:latin typeface="Arial"/>
            </a:endParaRPr>
          </a:p>
        </p:txBody>
      </p:sp>
      <p:sp>
        <p:nvSpPr>
          <p:cNvPr id="213" name="11 - Βέλος προς τα κάτω"/>
          <p:cNvSpPr/>
          <p:nvPr/>
        </p:nvSpPr>
        <p:spPr>
          <a:xfrm>
            <a:off x="2134800" y="2160000"/>
            <a:ext cx="1284840" cy="1499040"/>
          </a:xfrm>
          <a:prstGeom prst="downArrow">
            <a:avLst>
              <a:gd name="adj1" fmla="val 50000"/>
              <a:gd name="adj2" fmla="val 50000"/>
            </a:avLst>
          </a:prstGeom>
          <a:solidFill>
            <a:schemeClr val="accent2">
              <a:lumMod val="40000"/>
              <a:lumOff val="60000"/>
            </a:schemeClr>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800" spc="-1" strike="noStrike">
              <a:solidFill>
                <a:schemeClr val="lt1"/>
              </a:solidFill>
              <a:latin typeface="Georgia"/>
            </a:endParaRPr>
          </a:p>
        </p:txBody>
      </p:sp>
      <p:sp>
        <p:nvSpPr>
          <p:cNvPr id="214" name="12 - Βέλος προς τα κάτω"/>
          <p:cNvSpPr/>
          <p:nvPr/>
        </p:nvSpPr>
        <p:spPr>
          <a:xfrm>
            <a:off x="6120000" y="2286000"/>
            <a:ext cx="1356120" cy="1427760"/>
          </a:xfrm>
          <a:prstGeom prst="downArrow">
            <a:avLst>
              <a:gd name="adj1" fmla="val 50000"/>
              <a:gd name="adj2" fmla="val 50000"/>
            </a:avLst>
          </a:prstGeom>
          <a:solidFill>
            <a:schemeClr val="accent2">
              <a:lumMod val="40000"/>
              <a:lumOff val="60000"/>
            </a:schemeClr>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800" spc="-1" strike="noStrike">
              <a:solidFill>
                <a:schemeClr val="lt1"/>
              </a:solidFill>
              <a:latin typeface="Georgia"/>
            </a:endParaRPr>
          </a:p>
        </p:txBody>
      </p:sp>
      <p:sp>
        <p:nvSpPr>
          <p:cNvPr id="215" name="13 - Έλλειψη"/>
          <p:cNvSpPr/>
          <p:nvPr/>
        </p:nvSpPr>
        <p:spPr>
          <a:xfrm>
            <a:off x="540000" y="3780000"/>
            <a:ext cx="4216680" cy="2873520"/>
          </a:xfrm>
          <a:prstGeom prst="ellipse">
            <a:avLst/>
          </a:prstGeom>
          <a:solidFill>
            <a:srgbClr val="b3cac7"/>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l-GR" sz="2400" spc="-1" strike="noStrike" u="sng">
                <a:solidFill>
                  <a:srgbClr val="000000"/>
                </a:solidFill>
                <a:uFillTx/>
                <a:latin typeface="Times New Roman"/>
              </a:rPr>
              <a:t>Θεωρίες μάθησης </a:t>
            </a:r>
            <a:endParaRPr b="0" lang="el-GR" sz="2400" spc="-1" strike="noStrike">
              <a:solidFill>
                <a:srgbClr val="000000"/>
              </a:solidFill>
              <a:latin typeface="Arial"/>
            </a:endParaRPr>
          </a:p>
          <a:p>
            <a:pPr marL="216000" indent="-216000" algn="ctr" defTabSz="914400">
              <a:lnSpc>
                <a:spcPct val="100000"/>
              </a:lnSpc>
              <a:buClr>
                <a:srgbClr val="ffffff"/>
              </a:buClr>
              <a:buFont typeface="Arial"/>
              <a:buChar char="•"/>
            </a:pPr>
            <a:r>
              <a:rPr b="0" lang="el-GR" sz="2400" spc="-1" strike="noStrike">
                <a:solidFill>
                  <a:srgbClr val="000000"/>
                </a:solidFill>
                <a:latin typeface="Times New Roman"/>
              </a:rPr>
              <a:t>Μαθησιακές δυσκολίες </a:t>
            </a:r>
            <a:endParaRPr b="0" lang="el-GR" sz="2400" spc="-1" strike="noStrike">
              <a:solidFill>
                <a:srgbClr val="000000"/>
              </a:solidFill>
              <a:latin typeface="Arial"/>
            </a:endParaRPr>
          </a:p>
          <a:p>
            <a:pPr marL="216000" indent="-216000" algn="ctr" defTabSz="914400">
              <a:lnSpc>
                <a:spcPct val="100000"/>
              </a:lnSpc>
              <a:buClr>
                <a:srgbClr val="ffffff"/>
              </a:buClr>
              <a:buFont typeface="Arial"/>
              <a:buChar char="•"/>
            </a:pPr>
            <a:r>
              <a:rPr b="0" lang="el-GR" sz="2400" spc="-1" strike="noStrike">
                <a:solidFill>
                  <a:srgbClr val="000000"/>
                </a:solidFill>
                <a:latin typeface="Times New Roman"/>
              </a:rPr>
              <a:t>Θεωρίες δυσαναγνωσίας </a:t>
            </a:r>
            <a:endParaRPr b="0" lang="el-GR" sz="2400" spc="-1" strike="noStrike">
              <a:solidFill>
                <a:srgbClr val="000000"/>
              </a:solidFill>
              <a:latin typeface="Arial"/>
            </a:endParaRPr>
          </a:p>
          <a:p>
            <a:pPr marL="216000" indent="-216000" algn="ctr" defTabSz="914400">
              <a:lnSpc>
                <a:spcPct val="100000"/>
              </a:lnSpc>
              <a:buClr>
                <a:srgbClr val="ffffff"/>
              </a:buClr>
              <a:buFont typeface="Arial"/>
              <a:buChar char="•"/>
            </a:pPr>
            <a:r>
              <a:rPr b="0" lang="el-GR" sz="2400" spc="-1" strike="noStrike">
                <a:solidFill>
                  <a:srgbClr val="000000"/>
                </a:solidFill>
                <a:latin typeface="Times New Roman"/>
              </a:rPr>
              <a:t>Γνωστικές θεωρίες</a:t>
            </a:r>
            <a:r>
              <a:rPr b="0" lang="el-GR" sz="2400" spc="-1" strike="noStrike">
                <a:solidFill>
                  <a:schemeClr val="lt1"/>
                </a:solidFill>
                <a:latin typeface="Georgia"/>
              </a:rPr>
              <a:t> </a:t>
            </a:r>
            <a:endParaRPr b="0" lang="el-GR" sz="2400" spc="-1" strike="noStrike">
              <a:solidFill>
                <a:srgbClr val="000000"/>
              </a:solidFill>
              <a:latin typeface="Arial"/>
            </a:endParaRPr>
          </a:p>
        </p:txBody>
      </p:sp>
      <p:sp>
        <p:nvSpPr>
          <p:cNvPr id="216" name="14 - Έλλειψη"/>
          <p:cNvSpPr/>
          <p:nvPr/>
        </p:nvSpPr>
        <p:spPr>
          <a:xfrm>
            <a:off x="4838040" y="3768120"/>
            <a:ext cx="3997080" cy="2879640"/>
          </a:xfrm>
          <a:prstGeom prst="ellipse">
            <a:avLst/>
          </a:prstGeom>
          <a:solidFill>
            <a:srgbClr val="b3cac7"/>
          </a:solidFill>
          <a:ln>
            <a:solidFill>
              <a:srgbClr val="9a4936"/>
            </a:solidFill>
            <a:prstDash val="sys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l-GR" sz="1900" spc="-1" strike="noStrike">
              <a:solidFill>
                <a:srgbClr val="000000"/>
              </a:solidFill>
              <a:latin typeface="Arial"/>
            </a:endParaRPr>
          </a:p>
          <a:p>
            <a:pPr algn="ctr" defTabSz="914400">
              <a:lnSpc>
                <a:spcPct val="100000"/>
              </a:lnSpc>
            </a:pPr>
            <a:r>
              <a:rPr b="0" lang="el-GR" sz="1900" spc="-1" strike="noStrike" u="sng">
                <a:solidFill>
                  <a:srgbClr val="000000"/>
                </a:solidFill>
                <a:uFillTx/>
                <a:latin typeface="Times New Roman"/>
              </a:rPr>
              <a:t>Αρχές σχεδιασμού Ε.Υ. για ΕξΑΕ</a:t>
            </a:r>
            <a:endParaRPr b="0" lang="el-GR" sz="1900" spc="-1" strike="noStrike">
              <a:solidFill>
                <a:srgbClr val="000000"/>
              </a:solidFill>
              <a:latin typeface="Arial"/>
            </a:endParaRPr>
          </a:p>
          <a:p>
            <a:pPr marL="285840" indent="-285840" algn="just" defTabSz="914400">
              <a:lnSpc>
                <a:spcPct val="100000"/>
              </a:lnSpc>
              <a:buClr>
                <a:srgbClr val="ffffff"/>
              </a:buClr>
              <a:buFont typeface="Arial"/>
              <a:buChar char="•"/>
            </a:pPr>
            <a:r>
              <a:rPr b="0" lang="el-GR" sz="1900" spc="-1" strike="noStrike">
                <a:solidFill>
                  <a:srgbClr val="000000"/>
                </a:solidFill>
                <a:latin typeface="Times New Roman"/>
              </a:rPr>
              <a:t>Αρχές </a:t>
            </a:r>
            <a:r>
              <a:rPr b="0" lang="en-US" sz="1900" spc="-1" strike="noStrike">
                <a:solidFill>
                  <a:srgbClr val="000000"/>
                </a:solidFill>
                <a:latin typeface="Times New Roman"/>
              </a:rPr>
              <a:t>Holmberg</a:t>
            </a:r>
            <a:endParaRPr b="0" lang="el-GR" sz="1900" spc="-1" strike="noStrike">
              <a:solidFill>
                <a:srgbClr val="000000"/>
              </a:solidFill>
              <a:latin typeface="Arial"/>
            </a:endParaRPr>
          </a:p>
          <a:p>
            <a:pPr marL="285840" indent="-285840" algn="just" defTabSz="914400">
              <a:lnSpc>
                <a:spcPct val="100000"/>
              </a:lnSpc>
              <a:buClr>
                <a:srgbClr val="ffffff"/>
              </a:buClr>
              <a:buFont typeface="Arial"/>
              <a:buChar char="•"/>
            </a:pPr>
            <a:r>
              <a:rPr b="0" lang="el-GR" sz="1900" spc="-1" strike="noStrike">
                <a:solidFill>
                  <a:srgbClr val="000000"/>
                </a:solidFill>
                <a:latin typeface="Times New Roman"/>
              </a:rPr>
              <a:t>Αρχές Πολυμεσικής Μάθησης- </a:t>
            </a:r>
            <a:r>
              <a:rPr b="0" lang="en-US" sz="1900" spc="-1" strike="noStrike">
                <a:solidFill>
                  <a:srgbClr val="000000"/>
                </a:solidFill>
                <a:latin typeface="Times New Roman"/>
              </a:rPr>
              <a:t>Mayer</a:t>
            </a:r>
            <a:endParaRPr b="0" lang="el-GR" sz="1900" spc="-1" strike="noStrike">
              <a:solidFill>
                <a:srgbClr val="000000"/>
              </a:solidFill>
              <a:latin typeface="Arial"/>
            </a:endParaRPr>
          </a:p>
          <a:p>
            <a:pPr marL="285840" indent="-285840" algn="just" defTabSz="914400">
              <a:lnSpc>
                <a:spcPct val="100000"/>
              </a:lnSpc>
              <a:buClr>
                <a:srgbClr val="ffffff"/>
              </a:buClr>
              <a:buFont typeface="Arial"/>
              <a:buChar char="•"/>
            </a:pPr>
            <a:r>
              <a:rPr b="0" lang="el-GR" sz="1900" spc="-1" strike="noStrike">
                <a:solidFill>
                  <a:srgbClr val="000000"/>
                </a:solidFill>
                <a:latin typeface="Times New Roman"/>
              </a:rPr>
              <a:t>Αρχές σχεδιασμού Ε.Υ. κατά Σπανακά και Λιοναράκη </a:t>
            </a:r>
            <a:endParaRPr b="0" lang="el-GR" sz="1900" spc="-1" strike="noStrike">
              <a:solidFill>
                <a:srgbClr val="000000"/>
              </a:solidFill>
              <a:latin typeface="Arial"/>
            </a:endParaRPr>
          </a:p>
          <a:p>
            <a:pPr algn="ctr" defTabSz="914400">
              <a:lnSpc>
                <a:spcPct val="100000"/>
              </a:lnSpc>
            </a:pPr>
            <a:endParaRPr b="0" lang="el-G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_rels/them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
</Relationships>
</file>

<file path=ppt/theme/_rels/them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
</Relationships>
</file>

<file path=ppt/theme/_rels/them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
</Relationships>
</file>

<file path=ppt/theme/theme1.xml><?xml version="1.0" encoding="utf-8"?>
<a:theme xmlns:a="http://schemas.openxmlformats.org/drawingml/2006/main" xmlns:r="http://schemas.openxmlformats.org/officeDocument/2006/relationships" name="Δημοτικός">
  <a:themeElements>
    <a:clrScheme name="Δημοτικός">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pitchFamily="0" charset="1"/>
        <a:ea typeface=""/>
        <a:cs typeface=""/>
      </a:majorFont>
      <a:minorFont>
        <a:latin typeface="Georgia" pitchFamily="0" charset="1"/>
        <a:ea typeface=""/>
        <a:cs typeface=""/>
      </a:minorFont>
    </a:fontScheme>
    <a:fmtScheme>
      <a:fillStyleLst>
        <a:solidFill>
          <a:schemeClr val="phClr"/>
        </a:solidFill>
        <a:solidFill>
          <a:schemeClr val="phClr">
            <a:tint val="45000"/>
          </a:schemeClr>
        </a:solidFill>
        <a:solidFill>
          <a:schemeClr val="phClr">
            <a:tint val="95000"/>
          </a:schemeClr>
        </a:solidFill>
      </a:fillStyleLst>
      <a:lnStyleLst>
        <a:ln w="9525" cap="flat" cmpd="sng" algn="ctr">
          <a:prstDash val="solid"/>
        </a:ln>
        <a:ln w="11429" cap="flat" cmpd="sng" algn="ctr">
          <a:prstDash val="sysDash"/>
        </a:ln>
        <a:ln w="20000" cap="flat" cmpd="sng" algn="ctr">
          <a:prstDash val="solid"/>
        </a:ln>
      </a:lnStyleLst>
      <a:effectStyleLst>
        <a:effectStyle>
          <a:effectLst/>
        </a:effectStyle>
        <a:effectStyle>
          <a:effectLst/>
        </a:effectStyle>
        <a:effectStyle>
          <a:effectLst/>
        </a:effectStyle>
      </a:effectStyleLst>
      <a:bgFillStyleLst>
        <a:solidFill>
          <a:schemeClr val="phClr"/>
        </a:solidFill>
        <a:blipFill rotWithShape="0">
          <a:blip r:embed="rId1"/>
          <a:srcRect l="0" t="0" r="0" b="0"/>
          <a:tile tx="0" ty="0" sx="85000" sy="85000" flip="none" algn="tl"/>
        </a:blipFill>
        <a:blipFill rotWithShape="0">
          <a:blip r:embed="rId2"/>
          <a:srcRect l="0" t="0" r="0" b="0"/>
          <a:tile tx="0" ty="0" sx="65000" sy="65000" flip="none" algn="tl"/>
        </a:blipFill>
      </a:bgFillStyleLst>
    </a:fmtScheme>
  </a:themeElements>
</a:theme>
</file>

<file path=ppt/theme/theme2.xml><?xml version="1.0" encoding="utf-8"?>
<a:theme xmlns:a="http://schemas.openxmlformats.org/drawingml/2006/main" xmlns:r="http://schemas.openxmlformats.org/officeDocument/2006/relationships" name="Δημοτικός">
  <a:themeElements>
    <a:clrScheme name="Δημοτικός">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pitchFamily="0" charset="1"/>
        <a:ea typeface=""/>
        <a:cs typeface=""/>
      </a:majorFont>
      <a:minorFont>
        <a:latin typeface="Georgia" pitchFamily="0" charset="1"/>
        <a:ea typeface=""/>
        <a:cs typeface=""/>
      </a:minorFont>
    </a:fontScheme>
    <a:fmtScheme>
      <a:fillStyleLst>
        <a:solidFill>
          <a:schemeClr val="phClr"/>
        </a:solidFill>
        <a:solidFill>
          <a:schemeClr val="phClr">
            <a:tint val="45000"/>
          </a:schemeClr>
        </a:solidFill>
        <a:solidFill>
          <a:schemeClr val="phClr">
            <a:tint val="95000"/>
          </a:schemeClr>
        </a:solidFill>
      </a:fillStyleLst>
      <a:lnStyleLst>
        <a:ln w="9525" cap="flat" cmpd="sng" algn="ctr">
          <a:prstDash val="solid"/>
        </a:ln>
        <a:ln w="11429" cap="flat" cmpd="sng" algn="ctr">
          <a:prstDash val="sysDash"/>
        </a:ln>
        <a:ln w="20000" cap="flat" cmpd="sng" algn="ctr">
          <a:prstDash val="solid"/>
        </a:ln>
      </a:lnStyleLst>
      <a:effectStyleLst>
        <a:effectStyle>
          <a:effectLst/>
        </a:effectStyle>
        <a:effectStyle>
          <a:effectLst/>
        </a:effectStyle>
        <a:effectStyle>
          <a:effectLst/>
        </a:effectStyle>
      </a:effectStyleLst>
      <a:bgFillStyleLst>
        <a:solidFill>
          <a:schemeClr val="phClr"/>
        </a:solidFill>
        <a:blipFill rotWithShape="0">
          <a:blip r:embed="rId1"/>
          <a:srcRect l="0" t="0" r="0" b="0"/>
          <a:tile tx="0" ty="0" sx="85000" sy="85000" flip="none" algn="tl"/>
        </a:blipFill>
        <a:blipFill rotWithShape="0">
          <a:blip r:embed="rId2"/>
          <a:srcRect l="0" t="0" r="0" b="0"/>
          <a:tile tx="0" ty="0" sx="65000" sy="65000" flip="none" algn="tl"/>
        </a:blipFill>
      </a:bgFillStyleLst>
    </a:fmtScheme>
  </a:themeElements>
</a:theme>
</file>

<file path=ppt/theme/theme3.xml><?xml version="1.0" encoding="utf-8"?>
<a:theme xmlns:a="http://schemas.openxmlformats.org/drawingml/2006/main" xmlns:r="http://schemas.openxmlformats.org/officeDocument/2006/relationships" name="Δημοτικός">
  <a:themeElements>
    <a:clrScheme name="Δημοτικός">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pitchFamily="0" charset="1"/>
        <a:ea typeface=""/>
        <a:cs typeface=""/>
      </a:majorFont>
      <a:minorFont>
        <a:latin typeface="Georgia" pitchFamily="0" charset="1"/>
        <a:ea typeface=""/>
        <a:cs typeface=""/>
      </a:minorFont>
    </a:fontScheme>
    <a:fmtScheme>
      <a:fillStyleLst>
        <a:solidFill>
          <a:schemeClr val="phClr"/>
        </a:solidFill>
        <a:solidFill>
          <a:schemeClr val="phClr">
            <a:tint val="45000"/>
          </a:schemeClr>
        </a:solidFill>
        <a:solidFill>
          <a:schemeClr val="phClr">
            <a:tint val="95000"/>
          </a:schemeClr>
        </a:solidFill>
      </a:fillStyleLst>
      <a:lnStyleLst>
        <a:ln w="9525" cap="flat" cmpd="sng" algn="ctr">
          <a:prstDash val="solid"/>
        </a:ln>
        <a:ln w="11429" cap="flat" cmpd="sng" algn="ctr">
          <a:prstDash val="sysDash"/>
        </a:ln>
        <a:ln w="20000" cap="flat" cmpd="sng" algn="ctr">
          <a:prstDash val="solid"/>
        </a:ln>
      </a:lnStyleLst>
      <a:effectStyleLst>
        <a:effectStyle>
          <a:effectLst/>
        </a:effectStyle>
        <a:effectStyle>
          <a:effectLst/>
        </a:effectStyle>
        <a:effectStyle>
          <a:effectLst/>
        </a:effectStyle>
      </a:effectStyleLst>
      <a:bgFillStyleLst>
        <a:solidFill>
          <a:schemeClr val="phClr"/>
        </a:solidFill>
        <a:blipFill rotWithShape="0">
          <a:blip r:embed="rId1"/>
          <a:srcRect l="0" t="0" r="0" b="0"/>
          <a:tile tx="0" ty="0" sx="85000" sy="85000" flip="none" algn="tl"/>
        </a:blipFill>
        <a:blipFill rotWithShape="0">
          <a:blip r:embed="rId2"/>
          <a:srcRect l="0" t="0" r="0" b="0"/>
          <a:tile tx="0" ty="0" sx="65000" sy="65000" flip="none" algn="tl"/>
        </a:blip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Civic</Template>
  <TotalTime>27300</TotalTime>
  <Application>LibreOffice/7.6.0.3$Windows_X86_64 LibreOffice_project/69edd8b8ebc41d00b4de3915dc82f8f0fc3b6265</Application>
  <AppVersion>15.0000</AppVersion>
  <Words>1601</Words>
  <Paragraphs>176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2023-01-24T21:05:44Z</dcterms:created>
  <dc:creator>Natalia Anagnostopoulou</dc:creator>
  <dc:description/>
  <dc:language>el-GR</dc:language>
  <cp:lastModifiedBy>IM</cp:lastModifiedBy>
  <dcterms:modified xsi:type="dcterms:W3CDTF">2025-03-07T19:13:21Z</dcterms:modified>
  <cp:revision>42</cp:revision>
  <dc:subject/>
  <dc:title>Σχεδιασμός, υλοποίηση και αποτίμηση εκπαιδευτικού υλικού με τη μέθοδο της Εξ Αποστάσεως Εκπαίδευσης,  με θέμα την ανάπτυξη δεξιοτήτων της «Θεωρίας του Νου», μέσα από τη χρήση κοινωνικών ιστοριών, με σκοπό την ενίσχυση της κοινωνικο-συναισθηματικής ανάπτυξης παιδιών με αυτισμό.</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Προβολή στην οθόνη (4:3)</vt:lpwstr>
  </property>
  <property fmtid="{D5CDD505-2E9C-101B-9397-08002B2CF9AE}" pid="4" name="Slides">
    <vt:i4>23</vt:i4>
  </property>
</Properties>
</file>