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26"/>
  </p:notesMasterIdLst>
  <p:sldIdLst>
    <p:sldId id="1482" r:id="rId2"/>
    <p:sldId id="2023" r:id="rId3"/>
    <p:sldId id="2028" r:id="rId4"/>
    <p:sldId id="2013" r:id="rId5"/>
    <p:sldId id="2021" r:id="rId6"/>
    <p:sldId id="2014" r:id="rId7"/>
    <p:sldId id="2024" r:id="rId8"/>
    <p:sldId id="2020" r:id="rId9"/>
    <p:sldId id="2012" r:id="rId10"/>
    <p:sldId id="2026" r:id="rId11"/>
    <p:sldId id="2016" r:id="rId12"/>
    <p:sldId id="2029" r:id="rId13"/>
    <p:sldId id="2030" r:id="rId14"/>
    <p:sldId id="2031" r:id="rId15"/>
    <p:sldId id="2015" r:id="rId16"/>
    <p:sldId id="2027" r:id="rId17"/>
    <p:sldId id="2017" r:id="rId18"/>
    <p:sldId id="2032" r:id="rId19"/>
    <p:sldId id="2034" r:id="rId20"/>
    <p:sldId id="2035" r:id="rId21"/>
    <p:sldId id="2040" r:id="rId22"/>
    <p:sldId id="2036" r:id="rId23"/>
    <p:sldId id="2037" r:id="rId24"/>
    <p:sldId id="2019" r:id="rId25"/>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 id="2" name="Ηρώ Βενέρη" initials="ΗΒ" lastIdx="1" clrIdx="1">
    <p:extLst>
      <p:ext uri="{19B8F6BF-5375-455C-9EA6-DF929625EA0E}">
        <p15:presenceInfo xmlns:p15="http://schemas.microsoft.com/office/powerpoint/2012/main" userId="9659ff0aa8eb2c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94"/>
    <a:srgbClr val="EDBE9B"/>
    <a:srgbClr val="FFAD5B"/>
    <a:srgbClr val="FFFFCC"/>
    <a:srgbClr val="FFCC00"/>
    <a:srgbClr val="931B1B"/>
    <a:srgbClr val="90CCAF"/>
    <a:srgbClr val="FFA54B"/>
    <a:srgbClr val="ADDB7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77" autoAdjust="0"/>
    <p:restoredTop sz="89528" autoAdjust="0"/>
  </p:normalViewPr>
  <p:slideViewPr>
    <p:cSldViewPr>
      <p:cViewPr varScale="1">
        <p:scale>
          <a:sx n="76" d="100"/>
          <a:sy n="76" d="100"/>
        </p:scale>
        <p:origin x="1104" y="62"/>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10-26T11:16:02.094"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7F585-E002-4713-83BF-CCA8FCC4B664}"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el-GR"/>
        </a:p>
      </dgm:t>
    </dgm:pt>
    <dgm:pt modelId="{70A779EA-39EC-4FAD-B3F4-BAB8BA54BCE7}">
      <dgm:prSet phldrT="[Κείμενο]" phldr="0"/>
      <dgm:spPr/>
      <dgm:t>
        <a:bodyPr/>
        <a:lstStyle/>
        <a:p>
          <a:r>
            <a:rPr lang="el-GR" dirty="0"/>
            <a:t>ΕξΑΕ</a:t>
          </a:r>
        </a:p>
      </dgm:t>
    </dgm:pt>
    <dgm:pt modelId="{9360478D-2ACA-4E7C-BC2F-7C94AE72544C}" type="parTrans" cxnId="{2CA3C724-64DC-45C9-ADA9-5F8E6EB2F9F3}">
      <dgm:prSet/>
      <dgm:spPr/>
      <dgm:t>
        <a:bodyPr/>
        <a:lstStyle/>
        <a:p>
          <a:endParaRPr lang="el-GR"/>
        </a:p>
      </dgm:t>
    </dgm:pt>
    <dgm:pt modelId="{3D0C92E9-91C1-4DDB-8B15-836E17C26946}" type="sibTrans" cxnId="{2CA3C724-64DC-45C9-ADA9-5F8E6EB2F9F3}">
      <dgm:prSet/>
      <dgm:spPr/>
      <dgm:t>
        <a:bodyPr/>
        <a:lstStyle/>
        <a:p>
          <a:endParaRPr lang="el-GR"/>
        </a:p>
      </dgm:t>
    </dgm:pt>
    <dgm:pt modelId="{BEA9CE84-DCEF-48ED-8DEE-FB4C94EAF261}">
      <dgm:prSet phldrT="[Κείμενο]" phldr="0"/>
      <dgm:spPr/>
      <dgm:t>
        <a:bodyPr/>
        <a:lstStyle/>
        <a:p>
          <a:r>
            <a:rPr lang="el-GR" dirty="0"/>
            <a:t>Ε.Υ. από απόσταση</a:t>
          </a:r>
        </a:p>
      </dgm:t>
    </dgm:pt>
    <dgm:pt modelId="{37199536-0AC4-4524-9247-01A4E1EAC297}" type="parTrans" cxnId="{DDDFA2BE-3D1E-47EE-8FBB-EDA0AA7A049B}">
      <dgm:prSet/>
      <dgm:spPr/>
      <dgm:t>
        <a:bodyPr/>
        <a:lstStyle/>
        <a:p>
          <a:endParaRPr lang="el-GR"/>
        </a:p>
      </dgm:t>
    </dgm:pt>
    <dgm:pt modelId="{395C73CB-148F-4090-8ECA-2F92190F23D3}" type="sibTrans" cxnId="{DDDFA2BE-3D1E-47EE-8FBB-EDA0AA7A049B}">
      <dgm:prSet/>
      <dgm:spPr/>
      <dgm:t>
        <a:bodyPr/>
        <a:lstStyle/>
        <a:p>
          <a:endParaRPr lang="el-GR"/>
        </a:p>
      </dgm:t>
    </dgm:pt>
    <dgm:pt modelId="{ED889E4C-618E-4719-9E3F-A24416A75050}">
      <dgm:prSet phldrT="[Κείμενο]" phldr="0"/>
      <dgm:spPr/>
      <dgm:t>
        <a:bodyPr/>
        <a:lstStyle/>
        <a:p>
          <a:r>
            <a:rPr lang="el-GR" dirty="0"/>
            <a:t>Ευελιξία &amp; Αυτονομία στον εκπαιδευόμενο</a:t>
          </a:r>
        </a:p>
      </dgm:t>
    </dgm:pt>
    <dgm:pt modelId="{0788B2F7-AFFB-4F9E-879A-434419A0D3A0}" type="parTrans" cxnId="{9B7D9EAA-D8D5-468A-AAD8-F7A80192A6B6}">
      <dgm:prSet/>
      <dgm:spPr/>
      <dgm:t>
        <a:bodyPr/>
        <a:lstStyle/>
        <a:p>
          <a:endParaRPr lang="el-GR"/>
        </a:p>
      </dgm:t>
    </dgm:pt>
    <dgm:pt modelId="{6CA0BC70-9896-4306-B347-D528389FBC17}" type="sibTrans" cxnId="{9B7D9EAA-D8D5-468A-AAD8-F7A80192A6B6}">
      <dgm:prSet/>
      <dgm:spPr/>
      <dgm:t>
        <a:bodyPr/>
        <a:lstStyle/>
        <a:p>
          <a:endParaRPr lang="el-GR"/>
        </a:p>
      </dgm:t>
    </dgm:pt>
    <dgm:pt modelId="{12AF28D0-9B52-42C7-8CA8-6A91B980E1D1}">
      <dgm:prSet phldrT="[Κείμενο]" phldr="0"/>
      <dgm:spPr/>
      <dgm:t>
        <a:bodyPr/>
        <a:lstStyle/>
        <a:p>
          <a:r>
            <a:rPr lang="el-GR" dirty="0"/>
            <a:t>Σχολική ΕξΑΕ</a:t>
          </a:r>
        </a:p>
      </dgm:t>
    </dgm:pt>
    <dgm:pt modelId="{DE3B8A2C-388B-4D4B-8BDA-F7CB94F84A70}" type="parTrans" cxnId="{79E8DB2C-F331-4298-BB05-6F9B33F5E092}">
      <dgm:prSet/>
      <dgm:spPr/>
      <dgm:t>
        <a:bodyPr/>
        <a:lstStyle/>
        <a:p>
          <a:endParaRPr lang="el-GR"/>
        </a:p>
      </dgm:t>
    </dgm:pt>
    <dgm:pt modelId="{6CAC63CF-D271-4312-B070-B214DBD40AD6}" type="sibTrans" cxnId="{79E8DB2C-F331-4298-BB05-6F9B33F5E092}">
      <dgm:prSet/>
      <dgm:spPr/>
      <dgm:t>
        <a:bodyPr/>
        <a:lstStyle/>
        <a:p>
          <a:endParaRPr lang="el-GR"/>
        </a:p>
      </dgm:t>
    </dgm:pt>
    <dgm:pt modelId="{C648A0F4-51BA-4D79-9CA3-42F56C1E14D9}">
      <dgm:prSet phldrT="[Κείμενο]" phldr="0"/>
      <dgm:spPr/>
      <dgm:t>
        <a:bodyPr/>
        <a:lstStyle/>
        <a:p>
          <a:r>
            <a:rPr lang="el-GR" dirty="0"/>
            <a:t>Αυτοδύναμη</a:t>
          </a:r>
        </a:p>
      </dgm:t>
    </dgm:pt>
    <dgm:pt modelId="{C841FEA7-0A0B-4259-980F-052AAF6AF67A}" type="parTrans" cxnId="{9D3E7D4E-74E2-40B1-9D73-F97659BB4191}">
      <dgm:prSet/>
      <dgm:spPr/>
      <dgm:t>
        <a:bodyPr/>
        <a:lstStyle/>
        <a:p>
          <a:endParaRPr lang="el-GR"/>
        </a:p>
      </dgm:t>
    </dgm:pt>
    <dgm:pt modelId="{FCCA1B4A-27CC-4A4E-9CAE-E580010DA54F}" type="sibTrans" cxnId="{9D3E7D4E-74E2-40B1-9D73-F97659BB4191}">
      <dgm:prSet/>
      <dgm:spPr/>
      <dgm:t>
        <a:bodyPr/>
        <a:lstStyle/>
        <a:p>
          <a:endParaRPr lang="el-GR"/>
        </a:p>
      </dgm:t>
    </dgm:pt>
    <dgm:pt modelId="{D09264FF-51CC-4238-A41A-457879E0375A}">
      <dgm:prSet phldrT="[Κείμενο]" phldr="0"/>
      <dgm:spPr/>
      <dgm:t>
        <a:bodyPr/>
        <a:lstStyle/>
        <a:p>
          <a:endParaRPr lang="el-GR" dirty="0"/>
        </a:p>
      </dgm:t>
    </dgm:pt>
    <dgm:pt modelId="{635C245B-11DB-49B9-AA18-D1034600A388}" type="parTrans" cxnId="{F32E6289-FBE0-4FDA-A2E3-108C19B49DB8}">
      <dgm:prSet/>
      <dgm:spPr/>
      <dgm:t>
        <a:bodyPr/>
        <a:lstStyle/>
        <a:p>
          <a:endParaRPr lang="el-GR"/>
        </a:p>
      </dgm:t>
    </dgm:pt>
    <dgm:pt modelId="{291E4C19-EE31-4439-A99E-11AD086CA8CA}" type="sibTrans" cxnId="{F32E6289-FBE0-4FDA-A2E3-108C19B49DB8}">
      <dgm:prSet/>
      <dgm:spPr/>
      <dgm:t>
        <a:bodyPr/>
        <a:lstStyle/>
        <a:p>
          <a:endParaRPr lang="el-GR"/>
        </a:p>
      </dgm:t>
    </dgm:pt>
    <dgm:pt modelId="{28F3E741-2ED5-4491-8712-30E9B7637233}">
      <dgm:prSet phldrT="[Κείμενο]" phldr="0"/>
      <dgm:spPr/>
      <dgm:t>
        <a:bodyPr/>
        <a:lstStyle/>
        <a:p>
          <a:r>
            <a:rPr lang="el-GR" dirty="0"/>
            <a:t>Ρόλος Εκπαιδευτικού</a:t>
          </a:r>
        </a:p>
      </dgm:t>
    </dgm:pt>
    <dgm:pt modelId="{3F538E24-9E7A-4F29-9FE1-7877706344D3}" type="parTrans" cxnId="{16653738-0010-4DAA-95E0-239D090986E3}">
      <dgm:prSet/>
      <dgm:spPr/>
      <dgm:t>
        <a:bodyPr/>
        <a:lstStyle/>
        <a:p>
          <a:endParaRPr lang="el-GR"/>
        </a:p>
      </dgm:t>
    </dgm:pt>
    <dgm:pt modelId="{1F98B476-D948-4DF0-959F-2E628E7014E9}" type="sibTrans" cxnId="{16653738-0010-4DAA-95E0-239D090986E3}">
      <dgm:prSet/>
      <dgm:spPr/>
      <dgm:t>
        <a:bodyPr/>
        <a:lstStyle/>
        <a:p>
          <a:endParaRPr lang="el-GR"/>
        </a:p>
      </dgm:t>
    </dgm:pt>
    <dgm:pt modelId="{7A9304FB-E67C-4397-A6E6-5FAACE765183}">
      <dgm:prSet phldrT="[Κείμενο]" phldr="0"/>
      <dgm:spPr/>
      <dgm:t>
        <a:bodyPr/>
        <a:lstStyle/>
        <a:p>
          <a:r>
            <a:rPr lang="el-GR" dirty="0"/>
            <a:t>Ενθαρρυντικός </a:t>
          </a:r>
        </a:p>
      </dgm:t>
    </dgm:pt>
    <dgm:pt modelId="{104600F6-3C7D-456C-84F2-400ED5713E56}" type="parTrans" cxnId="{0CC0E6DB-25C0-47ED-B1C1-5B39B4C36682}">
      <dgm:prSet/>
      <dgm:spPr/>
      <dgm:t>
        <a:bodyPr/>
        <a:lstStyle/>
        <a:p>
          <a:endParaRPr lang="el-GR"/>
        </a:p>
      </dgm:t>
    </dgm:pt>
    <dgm:pt modelId="{925EED58-09CA-4D4A-AF23-E986648C2DC6}" type="sibTrans" cxnId="{0CC0E6DB-25C0-47ED-B1C1-5B39B4C36682}">
      <dgm:prSet/>
      <dgm:spPr/>
      <dgm:t>
        <a:bodyPr/>
        <a:lstStyle/>
        <a:p>
          <a:endParaRPr lang="el-GR"/>
        </a:p>
      </dgm:t>
    </dgm:pt>
    <dgm:pt modelId="{C724410A-A050-469B-9D75-44D5A58F8998}">
      <dgm:prSet phldrT="[Κείμενο]" phldr="0"/>
      <dgm:spPr/>
      <dgm:t>
        <a:bodyPr/>
        <a:lstStyle/>
        <a:p>
          <a:r>
            <a:rPr lang="el-GR" dirty="0"/>
            <a:t>Καθοδηγητικός</a:t>
          </a:r>
        </a:p>
      </dgm:t>
    </dgm:pt>
    <dgm:pt modelId="{ED51070A-5286-4F64-BA9B-0A1098F8190C}" type="parTrans" cxnId="{B0F63F23-30CC-46EB-B1F8-6724B90EA379}">
      <dgm:prSet/>
      <dgm:spPr/>
      <dgm:t>
        <a:bodyPr/>
        <a:lstStyle/>
        <a:p>
          <a:endParaRPr lang="el-GR"/>
        </a:p>
      </dgm:t>
    </dgm:pt>
    <dgm:pt modelId="{093E3B0D-C255-4CD6-AA69-8A01B67675EB}" type="sibTrans" cxnId="{B0F63F23-30CC-46EB-B1F8-6724B90EA379}">
      <dgm:prSet/>
      <dgm:spPr/>
      <dgm:t>
        <a:bodyPr/>
        <a:lstStyle/>
        <a:p>
          <a:endParaRPr lang="el-GR"/>
        </a:p>
      </dgm:t>
    </dgm:pt>
    <dgm:pt modelId="{8CAC976F-245A-4875-AFEA-2BF0DBE4F368}">
      <dgm:prSet phldrT="[Κείμενο]" phldr="0"/>
      <dgm:spPr/>
      <dgm:t>
        <a:bodyPr/>
        <a:lstStyle/>
        <a:p>
          <a:r>
            <a:rPr lang="el-GR" dirty="0"/>
            <a:t>Συμπληρωματική</a:t>
          </a:r>
        </a:p>
      </dgm:t>
    </dgm:pt>
    <dgm:pt modelId="{E64F39CE-7FF6-4A88-928C-D924E330D181}" type="parTrans" cxnId="{26858F0C-D153-4B22-8A7C-9E54D2948A2A}">
      <dgm:prSet/>
      <dgm:spPr/>
      <dgm:t>
        <a:bodyPr/>
        <a:lstStyle/>
        <a:p>
          <a:endParaRPr lang="el-GR"/>
        </a:p>
      </dgm:t>
    </dgm:pt>
    <dgm:pt modelId="{7F1A7871-459D-47DC-BAFF-B37C8003F420}" type="sibTrans" cxnId="{26858F0C-D153-4B22-8A7C-9E54D2948A2A}">
      <dgm:prSet/>
      <dgm:spPr/>
      <dgm:t>
        <a:bodyPr/>
        <a:lstStyle/>
        <a:p>
          <a:endParaRPr lang="el-GR"/>
        </a:p>
      </dgm:t>
    </dgm:pt>
    <dgm:pt modelId="{0641E467-5F05-4FEA-A289-14AE1429ACE7}">
      <dgm:prSet phldrT="[Κείμενο]" phldr="0"/>
      <dgm:spPr/>
      <dgm:t>
        <a:bodyPr/>
        <a:lstStyle/>
        <a:p>
          <a:r>
            <a:rPr lang="el-GR" dirty="0"/>
            <a:t>Μικτή</a:t>
          </a:r>
        </a:p>
      </dgm:t>
    </dgm:pt>
    <dgm:pt modelId="{AF18CAC5-166D-484B-A2F4-E4F0F097E50E}" type="parTrans" cxnId="{03406B28-4683-41E0-A6DA-AE9C3D31C733}">
      <dgm:prSet/>
      <dgm:spPr/>
      <dgm:t>
        <a:bodyPr/>
        <a:lstStyle/>
        <a:p>
          <a:endParaRPr lang="el-GR"/>
        </a:p>
      </dgm:t>
    </dgm:pt>
    <dgm:pt modelId="{EE03FB2E-EE9C-459C-97B2-FF422B58165E}" type="sibTrans" cxnId="{03406B28-4683-41E0-A6DA-AE9C3D31C733}">
      <dgm:prSet/>
      <dgm:spPr/>
      <dgm:t>
        <a:bodyPr/>
        <a:lstStyle/>
        <a:p>
          <a:endParaRPr lang="el-GR"/>
        </a:p>
      </dgm:t>
    </dgm:pt>
    <dgm:pt modelId="{6CCC23E6-A59C-4893-BDF6-D8956214CBF8}" type="pres">
      <dgm:prSet presAssocID="{C4F7F585-E002-4713-83BF-CCA8FCC4B664}" presName="Name0" presStyleCnt="0">
        <dgm:presLayoutVars>
          <dgm:dir/>
          <dgm:animLvl val="lvl"/>
          <dgm:resizeHandles val="exact"/>
        </dgm:presLayoutVars>
      </dgm:prSet>
      <dgm:spPr/>
    </dgm:pt>
    <dgm:pt modelId="{CE624A1E-5BBE-4D6A-84FF-744EB2F2DC69}" type="pres">
      <dgm:prSet presAssocID="{70A779EA-39EC-4FAD-B3F4-BAB8BA54BCE7}" presName="composite" presStyleCnt="0"/>
      <dgm:spPr/>
    </dgm:pt>
    <dgm:pt modelId="{91F81F08-27C6-4118-964D-CAB45C65D93A}" type="pres">
      <dgm:prSet presAssocID="{70A779EA-39EC-4FAD-B3F4-BAB8BA54BCE7}" presName="parTx" presStyleLbl="alignNode1" presStyleIdx="0" presStyleCnt="3" custScaleX="108188" custScaleY="86445" custLinFactNeighborX="-2259" custLinFactNeighborY="-16620">
        <dgm:presLayoutVars>
          <dgm:chMax val="0"/>
          <dgm:chPref val="0"/>
          <dgm:bulletEnabled val="1"/>
        </dgm:presLayoutVars>
      </dgm:prSet>
      <dgm:spPr/>
    </dgm:pt>
    <dgm:pt modelId="{D8FDA72B-6AC8-4686-BA28-882C76823352}" type="pres">
      <dgm:prSet presAssocID="{70A779EA-39EC-4FAD-B3F4-BAB8BA54BCE7}" presName="desTx" presStyleLbl="alignAccFollowNode1" presStyleIdx="0" presStyleCnt="3" custScaleX="108246" custScaleY="102604" custLinFactNeighborX="-21" custLinFactNeighborY="440">
        <dgm:presLayoutVars>
          <dgm:bulletEnabled val="1"/>
        </dgm:presLayoutVars>
      </dgm:prSet>
      <dgm:spPr/>
    </dgm:pt>
    <dgm:pt modelId="{6A65324F-A1F2-400B-9EB6-AB9CBB70DE91}" type="pres">
      <dgm:prSet presAssocID="{3D0C92E9-91C1-4DDB-8B15-836E17C26946}" presName="space" presStyleCnt="0"/>
      <dgm:spPr/>
    </dgm:pt>
    <dgm:pt modelId="{52A6032C-3AB8-4ED2-A6E6-D9A4A3A8D37C}" type="pres">
      <dgm:prSet presAssocID="{12AF28D0-9B52-42C7-8CA8-6A91B980E1D1}" presName="composite" presStyleCnt="0"/>
      <dgm:spPr/>
    </dgm:pt>
    <dgm:pt modelId="{FFA33E61-635B-49B1-AB46-89A1F06CA0AE}" type="pres">
      <dgm:prSet presAssocID="{12AF28D0-9B52-42C7-8CA8-6A91B980E1D1}" presName="parTx" presStyleLbl="alignNode1" presStyleIdx="1" presStyleCnt="3">
        <dgm:presLayoutVars>
          <dgm:chMax val="0"/>
          <dgm:chPref val="0"/>
          <dgm:bulletEnabled val="1"/>
        </dgm:presLayoutVars>
      </dgm:prSet>
      <dgm:spPr/>
    </dgm:pt>
    <dgm:pt modelId="{E7CF3D80-621A-4D5D-AFBA-1F8707BED00E}" type="pres">
      <dgm:prSet presAssocID="{12AF28D0-9B52-42C7-8CA8-6A91B980E1D1}" presName="desTx" presStyleLbl="alignAccFollowNode1" presStyleIdx="1" presStyleCnt="3">
        <dgm:presLayoutVars>
          <dgm:bulletEnabled val="1"/>
        </dgm:presLayoutVars>
      </dgm:prSet>
      <dgm:spPr/>
    </dgm:pt>
    <dgm:pt modelId="{CC968B4E-FEC4-4B8B-B857-850B63C11476}" type="pres">
      <dgm:prSet presAssocID="{6CAC63CF-D271-4312-B070-B214DBD40AD6}" presName="space" presStyleCnt="0"/>
      <dgm:spPr/>
    </dgm:pt>
    <dgm:pt modelId="{53B3D41B-C8B6-4106-AF49-C99DFDB7C026}" type="pres">
      <dgm:prSet presAssocID="{28F3E741-2ED5-4491-8712-30E9B7637233}" presName="composite" presStyleCnt="0"/>
      <dgm:spPr/>
    </dgm:pt>
    <dgm:pt modelId="{85D68781-358E-42AD-9197-DB730D1716DF}" type="pres">
      <dgm:prSet presAssocID="{28F3E741-2ED5-4491-8712-30E9B7637233}" presName="parTx" presStyleLbl="alignNode1" presStyleIdx="2" presStyleCnt="3" custLinFactNeighborX="254" custLinFactNeighborY="-1045">
        <dgm:presLayoutVars>
          <dgm:chMax val="0"/>
          <dgm:chPref val="0"/>
          <dgm:bulletEnabled val="1"/>
        </dgm:presLayoutVars>
      </dgm:prSet>
      <dgm:spPr/>
    </dgm:pt>
    <dgm:pt modelId="{FA437374-4540-4FE9-9E12-35321A9E3C73}" type="pres">
      <dgm:prSet presAssocID="{28F3E741-2ED5-4491-8712-30E9B7637233}" presName="desTx" presStyleLbl="alignAccFollowNode1" presStyleIdx="2" presStyleCnt="3">
        <dgm:presLayoutVars>
          <dgm:bulletEnabled val="1"/>
        </dgm:presLayoutVars>
      </dgm:prSet>
      <dgm:spPr/>
    </dgm:pt>
  </dgm:ptLst>
  <dgm:cxnLst>
    <dgm:cxn modelId="{26858F0C-D153-4B22-8A7C-9E54D2948A2A}" srcId="{12AF28D0-9B52-42C7-8CA8-6A91B980E1D1}" destId="{8CAC976F-245A-4875-AFEA-2BF0DBE4F368}" srcOrd="1" destOrd="0" parTransId="{E64F39CE-7FF6-4A88-928C-D924E330D181}" sibTransId="{7F1A7871-459D-47DC-BAFF-B37C8003F420}"/>
    <dgm:cxn modelId="{F9F37720-DB2A-4298-ACF4-BDE9B6CF0C92}" type="presOf" srcId="{ED889E4C-618E-4719-9E3F-A24416A75050}" destId="{D8FDA72B-6AC8-4686-BA28-882C76823352}" srcOrd="0" destOrd="1" presId="urn:microsoft.com/office/officeart/2005/8/layout/hList1"/>
    <dgm:cxn modelId="{09286022-5331-4663-8687-66C14E69AF13}" type="presOf" srcId="{C4F7F585-E002-4713-83BF-CCA8FCC4B664}" destId="{6CCC23E6-A59C-4893-BDF6-D8956214CBF8}" srcOrd="0" destOrd="0" presId="urn:microsoft.com/office/officeart/2005/8/layout/hList1"/>
    <dgm:cxn modelId="{B0F63F23-30CC-46EB-B1F8-6724B90EA379}" srcId="{28F3E741-2ED5-4491-8712-30E9B7637233}" destId="{C724410A-A050-469B-9D75-44D5A58F8998}" srcOrd="1" destOrd="0" parTransId="{ED51070A-5286-4F64-BA9B-0A1098F8190C}" sibTransId="{093E3B0D-C255-4CD6-AA69-8A01B67675EB}"/>
    <dgm:cxn modelId="{0375AB23-F17C-4C83-9D71-C5A4985E10BC}" type="presOf" srcId="{C648A0F4-51BA-4D79-9CA3-42F56C1E14D9}" destId="{E7CF3D80-621A-4D5D-AFBA-1F8707BED00E}" srcOrd="0" destOrd="0" presId="urn:microsoft.com/office/officeart/2005/8/layout/hList1"/>
    <dgm:cxn modelId="{2CA3C724-64DC-45C9-ADA9-5F8E6EB2F9F3}" srcId="{C4F7F585-E002-4713-83BF-CCA8FCC4B664}" destId="{70A779EA-39EC-4FAD-B3F4-BAB8BA54BCE7}" srcOrd="0" destOrd="0" parTransId="{9360478D-2ACA-4E7C-BC2F-7C94AE72544C}" sibTransId="{3D0C92E9-91C1-4DDB-8B15-836E17C26946}"/>
    <dgm:cxn modelId="{03406B28-4683-41E0-A6DA-AE9C3D31C733}" srcId="{12AF28D0-9B52-42C7-8CA8-6A91B980E1D1}" destId="{0641E467-5F05-4FEA-A289-14AE1429ACE7}" srcOrd="2" destOrd="0" parTransId="{AF18CAC5-166D-484B-A2F4-E4F0F097E50E}" sibTransId="{EE03FB2E-EE9C-459C-97B2-FF422B58165E}"/>
    <dgm:cxn modelId="{79E8DB2C-F331-4298-BB05-6F9B33F5E092}" srcId="{C4F7F585-E002-4713-83BF-CCA8FCC4B664}" destId="{12AF28D0-9B52-42C7-8CA8-6A91B980E1D1}" srcOrd="1" destOrd="0" parTransId="{DE3B8A2C-388B-4D4B-8BDA-F7CB94F84A70}" sibTransId="{6CAC63CF-D271-4312-B070-B214DBD40AD6}"/>
    <dgm:cxn modelId="{D9F8B635-500E-48F9-98B3-EFCCB90B9CFC}" type="presOf" srcId="{0641E467-5F05-4FEA-A289-14AE1429ACE7}" destId="{E7CF3D80-621A-4D5D-AFBA-1F8707BED00E}" srcOrd="0" destOrd="2" presId="urn:microsoft.com/office/officeart/2005/8/layout/hList1"/>
    <dgm:cxn modelId="{16653738-0010-4DAA-95E0-239D090986E3}" srcId="{C4F7F585-E002-4713-83BF-CCA8FCC4B664}" destId="{28F3E741-2ED5-4491-8712-30E9B7637233}" srcOrd="2" destOrd="0" parTransId="{3F538E24-9E7A-4F29-9FE1-7877706344D3}" sibTransId="{1F98B476-D948-4DF0-959F-2E628E7014E9}"/>
    <dgm:cxn modelId="{A668F346-F5D7-4D6D-B5F3-0A497AF9C0E4}" type="presOf" srcId="{D09264FF-51CC-4238-A41A-457879E0375A}" destId="{E7CF3D80-621A-4D5D-AFBA-1F8707BED00E}" srcOrd="0" destOrd="3" presId="urn:microsoft.com/office/officeart/2005/8/layout/hList1"/>
    <dgm:cxn modelId="{DB24D24A-EF9F-4195-9571-6902E2E8AD54}" type="presOf" srcId="{12AF28D0-9B52-42C7-8CA8-6A91B980E1D1}" destId="{FFA33E61-635B-49B1-AB46-89A1F06CA0AE}" srcOrd="0" destOrd="0" presId="urn:microsoft.com/office/officeart/2005/8/layout/hList1"/>
    <dgm:cxn modelId="{AE13304C-18B9-45F1-B0A1-4488FD5E24AF}" type="presOf" srcId="{8CAC976F-245A-4875-AFEA-2BF0DBE4F368}" destId="{E7CF3D80-621A-4D5D-AFBA-1F8707BED00E}" srcOrd="0" destOrd="1" presId="urn:microsoft.com/office/officeart/2005/8/layout/hList1"/>
    <dgm:cxn modelId="{9D3E7D4E-74E2-40B1-9D73-F97659BB4191}" srcId="{12AF28D0-9B52-42C7-8CA8-6A91B980E1D1}" destId="{C648A0F4-51BA-4D79-9CA3-42F56C1E14D9}" srcOrd="0" destOrd="0" parTransId="{C841FEA7-0A0B-4259-980F-052AAF6AF67A}" sibTransId="{FCCA1B4A-27CC-4A4E-9CAE-E580010DA54F}"/>
    <dgm:cxn modelId="{F32E6289-FBE0-4FDA-A2E3-108C19B49DB8}" srcId="{12AF28D0-9B52-42C7-8CA8-6A91B980E1D1}" destId="{D09264FF-51CC-4238-A41A-457879E0375A}" srcOrd="3" destOrd="0" parTransId="{635C245B-11DB-49B9-AA18-D1034600A388}" sibTransId="{291E4C19-EE31-4439-A99E-11AD086CA8CA}"/>
    <dgm:cxn modelId="{56E8509F-DEA8-4394-84CB-D6E302B8A0CF}" type="presOf" srcId="{C724410A-A050-469B-9D75-44D5A58F8998}" destId="{FA437374-4540-4FE9-9E12-35321A9E3C73}" srcOrd="0" destOrd="1" presId="urn:microsoft.com/office/officeart/2005/8/layout/hList1"/>
    <dgm:cxn modelId="{9B7D9EAA-D8D5-468A-AAD8-F7A80192A6B6}" srcId="{70A779EA-39EC-4FAD-B3F4-BAB8BA54BCE7}" destId="{ED889E4C-618E-4719-9E3F-A24416A75050}" srcOrd="1" destOrd="0" parTransId="{0788B2F7-AFFB-4F9E-879A-434419A0D3A0}" sibTransId="{6CA0BC70-9896-4306-B347-D528389FBC17}"/>
    <dgm:cxn modelId="{53A870AB-D816-4999-AEEB-B072958655C0}" type="presOf" srcId="{7A9304FB-E67C-4397-A6E6-5FAACE765183}" destId="{FA437374-4540-4FE9-9E12-35321A9E3C73}" srcOrd="0" destOrd="0" presId="urn:microsoft.com/office/officeart/2005/8/layout/hList1"/>
    <dgm:cxn modelId="{526386B0-6988-4CE8-81B0-FA9D00224EA4}" type="presOf" srcId="{BEA9CE84-DCEF-48ED-8DEE-FB4C94EAF261}" destId="{D8FDA72B-6AC8-4686-BA28-882C76823352}" srcOrd="0" destOrd="0" presId="urn:microsoft.com/office/officeart/2005/8/layout/hList1"/>
    <dgm:cxn modelId="{DDDFA2BE-3D1E-47EE-8FBB-EDA0AA7A049B}" srcId="{70A779EA-39EC-4FAD-B3F4-BAB8BA54BCE7}" destId="{BEA9CE84-DCEF-48ED-8DEE-FB4C94EAF261}" srcOrd="0" destOrd="0" parTransId="{37199536-0AC4-4524-9247-01A4E1EAC297}" sibTransId="{395C73CB-148F-4090-8ECA-2F92190F23D3}"/>
    <dgm:cxn modelId="{0CC0E6DB-25C0-47ED-B1C1-5B39B4C36682}" srcId="{28F3E741-2ED5-4491-8712-30E9B7637233}" destId="{7A9304FB-E67C-4397-A6E6-5FAACE765183}" srcOrd="0" destOrd="0" parTransId="{104600F6-3C7D-456C-84F2-400ED5713E56}" sibTransId="{925EED58-09CA-4D4A-AF23-E986648C2DC6}"/>
    <dgm:cxn modelId="{11E663F0-66FB-4F93-89D6-BDD18C8C5C02}" type="presOf" srcId="{70A779EA-39EC-4FAD-B3F4-BAB8BA54BCE7}" destId="{91F81F08-27C6-4118-964D-CAB45C65D93A}" srcOrd="0" destOrd="0" presId="urn:microsoft.com/office/officeart/2005/8/layout/hList1"/>
    <dgm:cxn modelId="{6B5F2DFF-0806-48C2-A4F0-EB2FF2C086CD}" type="presOf" srcId="{28F3E741-2ED5-4491-8712-30E9B7637233}" destId="{85D68781-358E-42AD-9197-DB730D1716DF}" srcOrd="0" destOrd="0" presId="urn:microsoft.com/office/officeart/2005/8/layout/hList1"/>
    <dgm:cxn modelId="{D1B8811D-4CC3-46E8-A4E7-FC0418479988}" type="presParOf" srcId="{6CCC23E6-A59C-4893-BDF6-D8956214CBF8}" destId="{CE624A1E-5BBE-4D6A-84FF-744EB2F2DC69}" srcOrd="0" destOrd="0" presId="urn:microsoft.com/office/officeart/2005/8/layout/hList1"/>
    <dgm:cxn modelId="{514AA99F-5D48-4A18-AD6F-E13C882EDC90}" type="presParOf" srcId="{CE624A1E-5BBE-4D6A-84FF-744EB2F2DC69}" destId="{91F81F08-27C6-4118-964D-CAB45C65D93A}" srcOrd="0" destOrd="0" presId="urn:microsoft.com/office/officeart/2005/8/layout/hList1"/>
    <dgm:cxn modelId="{E29FFA82-7A4A-4EFC-BC68-7F8DB577362E}" type="presParOf" srcId="{CE624A1E-5BBE-4D6A-84FF-744EB2F2DC69}" destId="{D8FDA72B-6AC8-4686-BA28-882C76823352}" srcOrd="1" destOrd="0" presId="urn:microsoft.com/office/officeart/2005/8/layout/hList1"/>
    <dgm:cxn modelId="{F42D9274-15DC-4546-AEA9-2FBC6F5019A4}" type="presParOf" srcId="{6CCC23E6-A59C-4893-BDF6-D8956214CBF8}" destId="{6A65324F-A1F2-400B-9EB6-AB9CBB70DE91}" srcOrd="1" destOrd="0" presId="urn:microsoft.com/office/officeart/2005/8/layout/hList1"/>
    <dgm:cxn modelId="{F2B3B973-1B1C-4A4D-A7B1-2C87FB777868}" type="presParOf" srcId="{6CCC23E6-A59C-4893-BDF6-D8956214CBF8}" destId="{52A6032C-3AB8-4ED2-A6E6-D9A4A3A8D37C}" srcOrd="2" destOrd="0" presId="urn:microsoft.com/office/officeart/2005/8/layout/hList1"/>
    <dgm:cxn modelId="{A5BAE1FB-34A5-4E18-9F66-CE8389A77B92}" type="presParOf" srcId="{52A6032C-3AB8-4ED2-A6E6-D9A4A3A8D37C}" destId="{FFA33E61-635B-49B1-AB46-89A1F06CA0AE}" srcOrd="0" destOrd="0" presId="urn:microsoft.com/office/officeart/2005/8/layout/hList1"/>
    <dgm:cxn modelId="{3744B90D-61B1-4484-BFAF-009BB2141A9F}" type="presParOf" srcId="{52A6032C-3AB8-4ED2-A6E6-D9A4A3A8D37C}" destId="{E7CF3D80-621A-4D5D-AFBA-1F8707BED00E}" srcOrd="1" destOrd="0" presId="urn:microsoft.com/office/officeart/2005/8/layout/hList1"/>
    <dgm:cxn modelId="{D1546799-E07E-4BDB-9F4A-49BFC81DDAD3}" type="presParOf" srcId="{6CCC23E6-A59C-4893-BDF6-D8956214CBF8}" destId="{CC968B4E-FEC4-4B8B-B857-850B63C11476}" srcOrd="3" destOrd="0" presId="urn:microsoft.com/office/officeart/2005/8/layout/hList1"/>
    <dgm:cxn modelId="{B7A5E244-2490-41F9-B600-D73D0A7B7A3A}" type="presParOf" srcId="{6CCC23E6-A59C-4893-BDF6-D8956214CBF8}" destId="{53B3D41B-C8B6-4106-AF49-C99DFDB7C026}" srcOrd="4" destOrd="0" presId="urn:microsoft.com/office/officeart/2005/8/layout/hList1"/>
    <dgm:cxn modelId="{DB24F308-7C81-4828-A344-FC0B09E18D43}" type="presParOf" srcId="{53B3D41B-C8B6-4106-AF49-C99DFDB7C026}" destId="{85D68781-358E-42AD-9197-DB730D1716DF}" srcOrd="0" destOrd="0" presId="urn:microsoft.com/office/officeart/2005/8/layout/hList1"/>
    <dgm:cxn modelId="{84584FA0-DE9D-4DFF-A564-07B5A30E4626}" type="presParOf" srcId="{53B3D41B-C8B6-4106-AF49-C99DFDB7C026}" destId="{FA437374-4540-4FE9-9E12-35321A9E3C7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1897E-CEBB-4712-BF24-F934DC64AE70}"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el-GR"/>
        </a:p>
      </dgm:t>
    </dgm:pt>
    <dgm:pt modelId="{214AF642-736B-4ADB-B2FF-AD34AAB6C93F}">
      <dgm:prSet phldrT="[Κείμενο]" phldr="0"/>
      <dgm:spPr/>
      <dgm:t>
        <a:bodyPr/>
        <a:lstStyle/>
        <a:p>
          <a:r>
            <a:rPr lang="el-GR" dirty="0"/>
            <a:t>Χαρακτηριστικά Ε.Υ.</a:t>
          </a:r>
        </a:p>
      </dgm:t>
    </dgm:pt>
    <dgm:pt modelId="{2A60FB73-B068-4463-8F06-FA40D2F73222}" type="parTrans" cxnId="{6204FB53-6B1A-4B2F-B504-0B2F05FAC968}">
      <dgm:prSet/>
      <dgm:spPr/>
      <dgm:t>
        <a:bodyPr/>
        <a:lstStyle/>
        <a:p>
          <a:endParaRPr lang="el-GR"/>
        </a:p>
      </dgm:t>
    </dgm:pt>
    <dgm:pt modelId="{41752CD8-C646-422F-B121-61570B556582}" type="sibTrans" cxnId="{6204FB53-6B1A-4B2F-B504-0B2F05FAC968}">
      <dgm:prSet/>
      <dgm:spPr/>
      <dgm:t>
        <a:bodyPr/>
        <a:lstStyle/>
        <a:p>
          <a:endParaRPr lang="el-GR"/>
        </a:p>
      </dgm:t>
    </dgm:pt>
    <dgm:pt modelId="{1F851163-D667-42E3-B1F1-82076C81D31D}">
      <dgm:prSet phldrT="[Κείμενο]" phldr="0"/>
      <dgm:spPr/>
      <dgm:t>
        <a:bodyPr/>
        <a:lstStyle/>
        <a:p>
          <a:r>
            <a:rPr lang="en-US" dirty="0"/>
            <a:t>West</a:t>
          </a:r>
          <a:r>
            <a:rPr lang="el-GR" dirty="0"/>
            <a:t> &amp; </a:t>
          </a:r>
          <a:r>
            <a:rPr lang="el-GR" dirty="0" err="1"/>
            <a:t>Λιοναράκης</a:t>
          </a:r>
          <a:endParaRPr lang="el-GR" dirty="0"/>
        </a:p>
      </dgm:t>
    </dgm:pt>
    <dgm:pt modelId="{C8E5F990-B554-467B-A201-2E3FA1C78926}" type="parTrans" cxnId="{DED64CE3-F2BD-409D-BBB1-84258835F94F}">
      <dgm:prSet/>
      <dgm:spPr/>
      <dgm:t>
        <a:bodyPr/>
        <a:lstStyle/>
        <a:p>
          <a:endParaRPr lang="el-GR"/>
        </a:p>
      </dgm:t>
    </dgm:pt>
    <dgm:pt modelId="{8358CC32-B5E6-4E32-AA9A-CBCB57C89FD5}" type="sibTrans" cxnId="{DED64CE3-F2BD-409D-BBB1-84258835F94F}">
      <dgm:prSet/>
      <dgm:spPr/>
      <dgm:t>
        <a:bodyPr/>
        <a:lstStyle/>
        <a:p>
          <a:endParaRPr lang="el-GR"/>
        </a:p>
      </dgm:t>
    </dgm:pt>
    <dgm:pt modelId="{CB890AD3-6B8C-48E3-9A5A-4058163C9F0B}">
      <dgm:prSet phldrT="[Κείμενο]" phldr="0"/>
      <dgm:spPr/>
      <dgm:t>
        <a:bodyPr/>
        <a:lstStyle/>
        <a:p>
          <a:r>
            <a:rPr lang="el-GR" dirty="0"/>
            <a:t>Δομή &amp; λειτουργεία του Ε.Υ.</a:t>
          </a:r>
        </a:p>
      </dgm:t>
    </dgm:pt>
    <dgm:pt modelId="{3700372C-A1C8-4C93-97E4-1DF43034F7BA}" type="parTrans" cxnId="{9F6A2B2F-526A-4736-8ADF-43FCF89183E0}">
      <dgm:prSet/>
      <dgm:spPr/>
      <dgm:t>
        <a:bodyPr/>
        <a:lstStyle/>
        <a:p>
          <a:endParaRPr lang="el-GR"/>
        </a:p>
      </dgm:t>
    </dgm:pt>
    <dgm:pt modelId="{FCC96E29-7B99-4740-8233-04208410ADBC}" type="sibTrans" cxnId="{9F6A2B2F-526A-4736-8ADF-43FCF89183E0}">
      <dgm:prSet/>
      <dgm:spPr/>
      <dgm:t>
        <a:bodyPr/>
        <a:lstStyle/>
        <a:p>
          <a:endParaRPr lang="el-GR"/>
        </a:p>
      </dgm:t>
    </dgm:pt>
    <dgm:pt modelId="{0306A103-8BA9-4896-985F-4F05963515C8}">
      <dgm:prSet phldrT="[Κείμενο]" phldr="0"/>
      <dgm:spPr/>
      <dgm:t>
        <a:bodyPr/>
        <a:lstStyle/>
        <a:p>
          <a:r>
            <a:rPr lang="el-GR" dirty="0"/>
            <a:t>Αρχές Πολυμεσικής Μάθησης</a:t>
          </a:r>
        </a:p>
      </dgm:t>
    </dgm:pt>
    <dgm:pt modelId="{2CDFDCF7-A436-43EE-8AF7-6E060911768D}" type="parTrans" cxnId="{18838AE5-A090-4B98-8DC5-6B6EE9B26C7D}">
      <dgm:prSet/>
      <dgm:spPr/>
      <dgm:t>
        <a:bodyPr/>
        <a:lstStyle/>
        <a:p>
          <a:endParaRPr lang="el-GR"/>
        </a:p>
      </dgm:t>
    </dgm:pt>
    <dgm:pt modelId="{44A28457-B3CA-4298-B6C8-E2D498A6DBF4}" type="sibTrans" cxnId="{18838AE5-A090-4B98-8DC5-6B6EE9B26C7D}">
      <dgm:prSet/>
      <dgm:spPr/>
      <dgm:t>
        <a:bodyPr/>
        <a:lstStyle/>
        <a:p>
          <a:endParaRPr lang="el-GR"/>
        </a:p>
      </dgm:t>
    </dgm:pt>
    <dgm:pt modelId="{60597843-C035-4129-BF3E-54566E19D273}">
      <dgm:prSet phldrT="[Κείμενο]" phldr="0"/>
      <dgm:spPr/>
      <dgm:t>
        <a:bodyPr/>
        <a:lstStyle/>
        <a:p>
          <a:r>
            <a:rPr lang="en-US" dirty="0"/>
            <a:t>Mayer</a:t>
          </a:r>
          <a:endParaRPr lang="el-GR" dirty="0"/>
        </a:p>
      </dgm:t>
    </dgm:pt>
    <dgm:pt modelId="{4A5B02B8-670E-4592-9DED-B1256F5A8F3E}" type="parTrans" cxnId="{3758480D-D150-4C2C-8093-189E1D279138}">
      <dgm:prSet/>
      <dgm:spPr/>
      <dgm:t>
        <a:bodyPr/>
        <a:lstStyle/>
        <a:p>
          <a:endParaRPr lang="el-GR"/>
        </a:p>
      </dgm:t>
    </dgm:pt>
    <dgm:pt modelId="{950B463E-4F89-45F3-B15A-7CFFAF323D76}" type="sibTrans" cxnId="{3758480D-D150-4C2C-8093-189E1D279138}">
      <dgm:prSet/>
      <dgm:spPr/>
      <dgm:t>
        <a:bodyPr/>
        <a:lstStyle/>
        <a:p>
          <a:endParaRPr lang="el-GR"/>
        </a:p>
      </dgm:t>
    </dgm:pt>
    <dgm:pt modelId="{A80B8B7A-65E3-4F48-BA8E-383A43CAA85D}">
      <dgm:prSet phldrT="[Κείμενο]" phldr="0"/>
      <dgm:spPr/>
      <dgm:t>
        <a:bodyPr/>
        <a:lstStyle/>
        <a:p>
          <a:r>
            <a:rPr lang="el-GR" dirty="0"/>
            <a:t>Αποτελεσματικότερη μάθηση με ταυτόχρονη χρήση οπτικής &amp; ακουστικής διόδου</a:t>
          </a:r>
        </a:p>
      </dgm:t>
    </dgm:pt>
    <dgm:pt modelId="{6073BEA0-D5CD-480B-92AC-6CBA4D8C1BA5}" type="parTrans" cxnId="{D8EE478A-5496-4F41-B194-0915CF37CBE1}">
      <dgm:prSet/>
      <dgm:spPr/>
      <dgm:t>
        <a:bodyPr/>
        <a:lstStyle/>
        <a:p>
          <a:endParaRPr lang="el-GR"/>
        </a:p>
      </dgm:t>
    </dgm:pt>
    <dgm:pt modelId="{EB659FDF-D9C3-4EAF-B6B4-1D607C691BCF}" type="sibTrans" cxnId="{D8EE478A-5496-4F41-B194-0915CF37CBE1}">
      <dgm:prSet/>
      <dgm:spPr/>
      <dgm:t>
        <a:bodyPr/>
        <a:lstStyle/>
        <a:p>
          <a:endParaRPr lang="el-GR"/>
        </a:p>
      </dgm:t>
    </dgm:pt>
    <dgm:pt modelId="{F8CA5D63-0950-4DF8-8A73-0EE4A8AC1A29}">
      <dgm:prSet phldrT="[Κείμενο]" phldr="0"/>
      <dgm:spPr/>
      <dgm:t>
        <a:bodyPr/>
        <a:lstStyle/>
        <a:p>
          <a:r>
            <a:rPr lang="el-GR" dirty="0"/>
            <a:t>Ανεστραμμένη τάξη </a:t>
          </a:r>
        </a:p>
      </dgm:t>
    </dgm:pt>
    <dgm:pt modelId="{CFAF7848-0351-4919-A659-A1EAF63EC914}" type="parTrans" cxnId="{DE921D80-00F7-4180-9900-BAD61AD07F83}">
      <dgm:prSet/>
      <dgm:spPr/>
      <dgm:t>
        <a:bodyPr/>
        <a:lstStyle/>
        <a:p>
          <a:endParaRPr lang="el-GR"/>
        </a:p>
      </dgm:t>
    </dgm:pt>
    <dgm:pt modelId="{5F315831-5CBE-4429-979B-9812246D7DAB}" type="sibTrans" cxnId="{DE921D80-00F7-4180-9900-BAD61AD07F83}">
      <dgm:prSet/>
      <dgm:spPr/>
      <dgm:t>
        <a:bodyPr/>
        <a:lstStyle/>
        <a:p>
          <a:endParaRPr lang="el-GR"/>
        </a:p>
      </dgm:t>
    </dgm:pt>
    <dgm:pt modelId="{74489FA2-E304-4482-A300-495D66E543E0}">
      <dgm:prSet phldrT="[Κείμενο]" phldr="0"/>
      <dgm:spPr/>
      <dgm:t>
        <a:bodyPr/>
        <a:lstStyle/>
        <a:p>
          <a:r>
            <a:rPr lang="el-GR" dirty="0"/>
            <a:t>Παιδαγωγική διαδικασία </a:t>
          </a:r>
        </a:p>
      </dgm:t>
    </dgm:pt>
    <dgm:pt modelId="{73FEA6BA-42E8-4097-8583-893159F1330F}" type="parTrans" cxnId="{48921915-6D76-4FDA-95EA-0A0588783E98}">
      <dgm:prSet/>
      <dgm:spPr/>
      <dgm:t>
        <a:bodyPr/>
        <a:lstStyle/>
        <a:p>
          <a:endParaRPr lang="el-GR"/>
        </a:p>
      </dgm:t>
    </dgm:pt>
    <dgm:pt modelId="{BE2741B6-2FCE-4710-A7E1-FEB47EB4AE71}" type="sibTrans" cxnId="{48921915-6D76-4FDA-95EA-0A0588783E98}">
      <dgm:prSet/>
      <dgm:spPr/>
      <dgm:t>
        <a:bodyPr/>
        <a:lstStyle/>
        <a:p>
          <a:endParaRPr lang="el-GR"/>
        </a:p>
      </dgm:t>
    </dgm:pt>
    <dgm:pt modelId="{5103B25F-0B9F-4BF8-836A-E01532D15CFC}">
      <dgm:prSet phldrT="[Κείμενο]" phldr="0"/>
      <dgm:spPr/>
      <dgm:t>
        <a:bodyPr/>
        <a:lstStyle/>
        <a:p>
          <a:r>
            <a:rPr lang="el-GR" dirty="0"/>
            <a:t>Η παρακολούθηση μέρους της ύλης στο σπίτι, μέσω ψηφιακών μαθημάτων</a:t>
          </a:r>
        </a:p>
      </dgm:t>
    </dgm:pt>
    <dgm:pt modelId="{0F783809-33E6-4D86-903C-2279C96C5A38}" type="parTrans" cxnId="{E05D4A35-2CB2-4822-8B6B-43AA483A5DF7}">
      <dgm:prSet/>
      <dgm:spPr/>
      <dgm:t>
        <a:bodyPr/>
        <a:lstStyle/>
        <a:p>
          <a:endParaRPr lang="el-GR"/>
        </a:p>
      </dgm:t>
    </dgm:pt>
    <dgm:pt modelId="{792A92F6-26A8-4DFC-A0EB-4E7F4449BEBB}" type="sibTrans" cxnId="{E05D4A35-2CB2-4822-8B6B-43AA483A5DF7}">
      <dgm:prSet/>
      <dgm:spPr/>
      <dgm:t>
        <a:bodyPr/>
        <a:lstStyle/>
        <a:p>
          <a:endParaRPr lang="el-GR"/>
        </a:p>
      </dgm:t>
    </dgm:pt>
    <dgm:pt modelId="{5292F26E-B795-440B-82B2-689A2EB35C1F}">
      <dgm:prSet phldrT="[Κείμενο]" phldr="0"/>
      <dgm:spPr/>
      <dgm:t>
        <a:bodyPr/>
        <a:lstStyle/>
        <a:p>
          <a:r>
            <a:rPr lang="el-GR" dirty="0"/>
            <a:t>Επίπεδο επικοινωνίας &amp; διαδραστικότητας</a:t>
          </a:r>
        </a:p>
      </dgm:t>
    </dgm:pt>
    <dgm:pt modelId="{82B9A27F-54DA-4F97-949B-3AB72BD750AB}" type="parTrans" cxnId="{20DE2FD6-B5D5-4D8A-A173-BADFB1FAB4C1}">
      <dgm:prSet/>
      <dgm:spPr/>
      <dgm:t>
        <a:bodyPr/>
        <a:lstStyle/>
        <a:p>
          <a:endParaRPr lang="el-GR"/>
        </a:p>
      </dgm:t>
    </dgm:pt>
    <dgm:pt modelId="{B7DBEF7B-E3D0-4A7A-A520-302D58735B3C}" type="sibTrans" cxnId="{20DE2FD6-B5D5-4D8A-A173-BADFB1FAB4C1}">
      <dgm:prSet/>
      <dgm:spPr/>
      <dgm:t>
        <a:bodyPr/>
        <a:lstStyle/>
        <a:p>
          <a:endParaRPr lang="el-GR"/>
        </a:p>
      </dgm:t>
    </dgm:pt>
    <dgm:pt modelId="{24CABF37-6DA9-45B1-AA7B-3D3044035FBB}" type="pres">
      <dgm:prSet presAssocID="{C5C1897E-CEBB-4712-BF24-F934DC64AE70}" presName="Name0" presStyleCnt="0">
        <dgm:presLayoutVars>
          <dgm:dir/>
          <dgm:animLvl val="lvl"/>
          <dgm:resizeHandles val="exact"/>
        </dgm:presLayoutVars>
      </dgm:prSet>
      <dgm:spPr/>
    </dgm:pt>
    <dgm:pt modelId="{5A72DFAC-F0E1-4DC6-AA78-438E51A84433}" type="pres">
      <dgm:prSet presAssocID="{214AF642-736B-4ADB-B2FF-AD34AAB6C93F}" presName="composite" presStyleCnt="0"/>
      <dgm:spPr/>
    </dgm:pt>
    <dgm:pt modelId="{A48B38E0-8C1A-40E1-868D-6605378BD59D}" type="pres">
      <dgm:prSet presAssocID="{214AF642-736B-4ADB-B2FF-AD34AAB6C93F}" presName="parTx" presStyleLbl="alignNode1" presStyleIdx="0" presStyleCnt="3">
        <dgm:presLayoutVars>
          <dgm:chMax val="0"/>
          <dgm:chPref val="0"/>
          <dgm:bulletEnabled val="1"/>
        </dgm:presLayoutVars>
      </dgm:prSet>
      <dgm:spPr/>
    </dgm:pt>
    <dgm:pt modelId="{EA3A0E39-367A-46A1-B44B-494988F8105C}" type="pres">
      <dgm:prSet presAssocID="{214AF642-736B-4ADB-B2FF-AD34AAB6C93F}" presName="desTx" presStyleLbl="alignAccFollowNode1" presStyleIdx="0" presStyleCnt="3">
        <dgm:presLayoutVars>
          <dgm:bulletEnabled val="1"/>
        </dgm:presLayoutVars>
      </dgm:prSet>
      <dgm:spPr/>
    </dgm:pt>
    <dgm:pt modelId="{7F3344F6-9E14-4F2E-AE8D-F52E04D6A6E0}" type="pres">
      <dgm:prSet presAssocID="{41752CD8-C646-422F-B121-61570B556582}" presName="space" presStyleCnt="0"/>
      <dgm:spPr/>
    </dgm:pt>
    <dgm:pt modelId="{6D7BAEA3-1234-459E-A02D-5EF39EDBB9E3}" type="pres">
      <dgm:prSet presAssocID="{0306A103-8BA9-4896-985F-4F05963515C8}" presName="composite" presStyleCnt="0"/>
      <dgm:spPr/>
    </dgm:pt>
    <dgm:pt modelId="{E5876C2B-CC07-4254-9D7B-2E8470459549}" type="pres">
      <dgm:prSet presAssocID="{0306A103-8BA9-4896-985F-4F05963515C8}" presName="parTx" presStyleLbl="alignNode1" presStyleIdx="1" presStyleCnt="3">
        <dgm:presLayoutVars>
          <dgm:chMax val="0"/>
          <dgm:chPref val="0"/>
          <dgm:bulletEnabled val="1"/>
        </dgm:presLayoutVars>
      </dgm:prSet>
      <dgm:spPr/>
    </dgm:pt>
    <dgm:pt modelId="{EBA1AE4D-EAF6-4E3B-A958-258225EB0047}" type="pres">
      <dgm:prSet presAssocID="{0306A103-8BA9-4896-985F-4F05963515C8}" presName="desTx" presStyleLbl="alignAccFollowNode1" presStyleIdx="1" presStyleCnt="3">
        <dgm:presLayoutVars>
          <dgm:bulletEnabled val="1"/>
        </dgm:presLayoutVars>
      </dgm:prSet>
      <dgm:spPr/>
    </dgm:pt>
    <dgm:pt modelId="{51F3ED77-583E-44E6-B274-CBAD1D97A725}" type="pres">
      <dgm:prSet presAssocID="{44A28457-B3CA-4298-B6C8-E2D498A6DBF4}" presName="space" presStyleCnt="0"/>
      <dgm:spPr/>
    </dgm:pt>
    <dgm:pt modelId="{039C31B8-9DDE-49E0-AD5A-5B0153B9E4C7}" type="pres">
      <dgm:prSet presAssocID="{F8CA5D63-0950-4DF8-8A73-0EE4A8AC1A29}" presName="composite" presStyleCnt="0"/>
      <dgm:spPr/>
    </dgm:pt>
    <dgm:pt modelId="{E1C69848-71E2-4EB7-A493-9FACB88C2382}" type="pres">
      <dgm:prSet presAssocID="{F8CA5D63-0950-4DF8-8A73-0EE4A8AC1A29}" presName="parTx" presStyleLbl="alignNode1" presStyleIdx="2" presStyleCnt="3">
        <dgm:presLayoutVars>
          <dgm:chMax val="0"/>
          <dgm:chPref val="0"/>
          <dgm:bulletEnabled val="1"/>
        </dgm:presLayoutVars>
      </dgm:prSet>
      <dgm:spPr/>
    </dgm:pt>
    <dgm:pt modelId="{41EFD956-F3F4-465C-AFD1-3A9C024A4E50}" type="pres">
      <dgm:prSet presAssocID="{F8CA5D63-0950-4DF8-8A73-0EE4A8AC1A29}" presName="desTx" presStyleLbl="alignAccFollowNode1" presStyleIdx="2" presStyleCnt="3">
        <dgm:presLayoutVars>
          <dgm:bulletEnabled val="1"/>
        </dgm:presLayoutVars>
      </dgm:prSet>
      <dgm:spPr/>
    </dgm:pt>
  </dgm:ptLst>
  <dgm:cxnLst>
    <dgm:cxn modelId="{3758480D-D150-4C2C-8093-189E1D279138}" srcId="{0306A103-8BA9-4896-985F-4F05963515C8}" destId="{60597843-C035-4129-BF3E-54566E19D273}" srcOrd="0" destOrd="0" parTransId="{4A5B02B8-670E-4592-9DED-B1256F5A8F3E}" sibTransId="{950B463E-4F89-45F3-B15A-7CFFAF323D76}"/>
    <dgm:cxn modelId="{6B69CB14-0168-43F8-A1CF-1605FA00097F}" type="presOf" srcId="{C5C1897E-CEBB-4712-BF24-F934DC64AE70}" destId="{24CABF37-6DA9-45B1-AA7B-3D3044035FBB}" srcOrd="0" destOrd="0" presId="urn:microsoft.com/office/officeart/2005/8/layout/hList1"/>
    <dgm:cxn modelId="{48921915-6D76-4FDA-95EA-0A0588783E98}" srcId="{F8CA5D63-0950-4DF8-8A73-0EE4A8AC1A29}" destId="{74489FA2-E304-4482-A300-495D66E543E0}" srcOrd="0" destOrd="0" parTransId="{73FEA6BA-42E8-4097-8583-893159F1330F}" sibTransId="{BE2741B6-2FCE-4710-A7E1-FEB47EB4AE71}"/>
    <dgm:cxn modelId="{03E1441F-5AF1-43BF-A3CA-FA2D1388758A}" type="presOf" srcId="{CB890AD3-6B8C-48E3-9A5A-4058163C9F0B}" destId="{EA3A0E39-367A-46A1-B44B-494988F8105C}" srcOrd="0" destOrd="1" presId="urn:microsoft.com/office/officeart/2005/8/layout/hList1"/>
    <dgm:cxn modelId="{F58EDA22-2EDA-40C7-B204-9686EA4A3289}" type="presOf" srcId="{5103B25F-0B9F-4BF8-836A-E01532D15CFC}" destId="{41EFD956-F3F4-465C-AFD1-3A9C024A4E50}" srcOrd="0" destOrd="1" presId="urn:microsoft.com/office/officeart/2005/8/layout/hList1"/>
    <dgm:cxn modelId="{9F6A2B2F-526A-4736-8ADF-43FCF89183E0}" srcId="{214AF642-736B-4ADB-B2FF-AD34AAB6C93F}" destId="{CB890AD3-6B8C-48E3-9A5A-4058163C9F0B}" srcOrd="1" destOrd="0" parTransId="{3700372C-A1C8-4C93-97E4-1DF43034F7BA}" sibTransId="{FCC96E29-7B99-4740-8233-04208410ADBC}"/>
    <dgm:cxn modelId="{E05D4A35-2CB2-4822-8B6B-43AA483A5DF7}" srcId="{F8CA5D63-0950-4DF8-8A73-0EE4A8AC1A29}" destId="{5103B25F-0B9F-4BF8-836A-E01532D15CFC}" srcOrd="1" destOrd="0" parTransId="{0F783809-33E6-4D86-903C-2279C96C5A38}" sibTransId="{792A92F6-26A8-4DFC-A0EB-4E7F4449BEBB}"/>
    <dgm:cxn modelId="{7FB74971-AEE7-40D1-A0AA-B815865FDCBF}" type="presOf" srcId="{1F851163-D667-42E3-B1F1-82076C81D31D}" destId="{EA3A0E39-367A-46A1-B44B-494988F8105C}" srcOrd="0" destOrd="0" presId="urn:microsoft.com/office/officeart/2005/8/layout/hList1"/>
    <dgm:cxn modelId="{227D1C53-60F1-4849-99C5-02166389131B}" type="presOf" srcId="{0306A103-8BA9-4896-985F-4F05963515C8}" destId="{E5876C2B-CC07-4254-9D7B-2E8470459549}" srcOrd="0" destOrd="0" presId="urn:microsoft.com/office/officeart/2005/8/layout/hList1"/>
    <dgm:cxn modelId="{6204FB53-6B1A-4B2F-B504-0B2F05FAC968}" srcId="{C5C1897E-CEBB-4712-BF24-F934DC64AE70}" destId="{214AF642-736B-4ADB-B2FF-AD34AAB6C93F}" srcOrd="0" destOrd="0" parTransId="{2A60FB73-B068-4463-8F06-FA40D2F73222}" sibTransId="{41752CD8-C646-422F-B121-61570B556582}"/>
    <dgm:cxn modelId="{DE921D80-00F7-4180-9900-BAD61AD07F83}" srcId="{C5C1897E-CEBB-4712-BF24-F934DC64AE70}" destId="{F8CA5D63-0950-4DF8-8A73-0EE4A8AC1A29}" srcOrd="2" destOrd="0" parTransId="{CFAF7848-0351-4919-A659-A1EAF63EC914}" sibTransId="{5F315831-5CBE-4429-979B-9812246D7DAB}"/>
    <dgm:cxn modelId="{D8EE478A-5496-4F41-B194-0915CF37CBE1}" srcId="{0306A103-8BA9-4896-985F-4F05963515C8}" destId="{A80B8B7A-65E3-4F48-BA8E-383A43CAA85D}" srcOrd="1" destOrd="0" parTransId="{6073BEA0-D5CD-480B-92AC-6CBA4D8C1BA5}" sibTransId="{EB659FDF-D9C3-4EAF-B6B4-1D607C691BCF}"/>
    <dgm:cxn modelId="{9329F89F-0387-485E-AF5C-5130F44B1806}" type="presOf" srcId="{74489FA2-E304-4482-A300-495D66E543E0}" destId="{41EFD956-F3F4-465C-AFD1-3A9C024A4E50}" srcOrd="0" destOrd="0" presId="urn:microsoft.com/office/officeart/2005/8/layout/hList1"/>
    <dgm:cxn modelId="{E29C7AA8-4FA2-44AB-BECF-2E986EF008FC}" type="presOf" srcId="{214AF642-736B-4ADB-B2FF-AD34AAB6C93F}" destId="{A48B38E0-8C1A-40E1-868D-6605378BD59D}" srcOrd="0" destOrd="0" presId="urn:microsoft.com/office/officeart/2005/8/layout/hList1"/>
    <dgm:cxn modelId="{887D9EAD-8781-4E5D-8B50-CF0F447C0EAE}" type="presOf" srcId="{F8CA5D63-0950-4DF8-8A73-0EE4A8AC1A29}" destId="{E1C69848-71E2-4EB7-A493-9FACB88C2382}" srcOrd="0" destOrd="0" presId="urn:microsoft.com/office/officeart/2005/8/layout/hList1"/>
    <dgm:cxn modelId="{91F177B6-5F89-4362-B476-57D9781D4048}" type="presOf" srcId="{5292F26E-B795-440B-82B2-689A2EB35C1F}" destId="{EA3A0E39-367A-46A1-B44B-494988F8105C}" srcOrd="0" destOrd="2" presId="urn:microsoft.com/office/officeart/2005/8/layout/hList1"/>
    <dgm:cxn modelId="{EDCE9FBF-4331-49A6-ABC6-0BE35041F8F0}" type="presOf" srcId="{60597843-C035-4129-BF3E-54566E19D273}" destId="{EBA1AE4D-EAF6-4E3B-A958-258225EB0047}" srcOrd="0" destOrd="0" presId="urn:microsoft.com/office/officeart/2005/8/layout/hList1"/>
    <dgm:cxn modelId="{20DE2FD6-B5D5-4D8A-A173-BADFB1FAB4C1}" srcId="{214AF642-736B-4ADB-B2FF-AD34AAB6C93F}" destId="{5292F26E-B795-440B-82B2-689A2EB35C1F}" srcOrd="2" destOrd="0" parTransId="{82B9A27F-54DA-4F97-949B-3AB72BD750AB}" sibTransId="{B7DBEF7B-E3D0-4A7A-A520-302D58735B3C}"/>
    <dgm:cxn modelId="{DB4195DF-8768-4A58-8037-78FBFB13A1D6}" type="presOf" srcId="{A80B8B7A-65E3-4F48-BA8E-383A43CAA85D}" destId="{EBA1AE4D-EAF6-4E3B-A958-258225EB0047}" srcOrd="0" destOrd="1" presId="urn:microsoft.com/office/officeart/2005/8/layout/hList1"/>
    <dgm:cxn modelId="{DED64CE3-F2BD-409D-BBB1-84258835F94F}" srcId="{214AF642-736B-4ADB-B2FF-AD34AAB6C93F}" destId="{1F851163-D667-42E3-B1F1-82076C81D31D}" srcOrd="0" destOrd="0" parTransId="{C8E5F990-B554-467B-A201-2E3FA1C78926}" sibTransId="{8358CC32-B5E6-4E32-AA9A-CBCB57C89FD5}"/>
    <dgm:cxn modelId="{18838AE5-A090-4B98-8DC5-6B6EE9B26C7D}" srcId="{C5C1897E-CEBB-4712-BF24-F934DC64AE70}" destId="{0306A103-8BA9-4896-985F-4F05963515C8}" srcOrd="1" destOrd="0" parTransId="{2CDFDCF7-A436-43EE-8AF7-6E060911768D}" sibTransId="{44A28457-B3CA-4298-B6C8-E2D498A6DBF4}"/>
    <dgm:cxn modelId="{08B9EC3C-95B5-456D-A4A5-DB981682795A}" type="presParOf" srcId="{24CABF37-6DA9-45B1-AA7B-3D3044035FBB}" destId="{5A72DFAC-F0E1-4DC6-AA78-438E51A84433}" srcOrd="0" destOrd="0" presId="urn:microsoft.com/office/officeart/2005/8/layout/hList1"/>
    <dgm:cxn modelId="{0A3B7486-6612-4565-A319-37FC7A38D4BB}" type="presParOf" srcId="{5A72DFAC-F0E1-4DC6-AA78-438E51A84433}" destId="{A48B38E0-8C1A-40E1-868D-6605378BD59D}" srcOrd="0" destOrd="0" presId="urn:microsoft.com/office/officeart/2005/8/layout/hList1"/>
    <dgm:cxn modelId="{F64B4C21-E8BB-4444-BC23-61A960E3BC3C}" type="presParOf" srcId="{5A72DFAC-F0E1-4DC6-AA78-438E51A84433}" destId="{EA3A0E39-367A-46A1-B44B-494988F8105C}" srcOrd="1" destOrd="0" presId="urn:microsoft.com/office/officeart/2005/8/layout/hList1"/>
    <dgm:cxn modelId="{53BBC5A0-753D-45A1-B78E-51295C6DACEB}" type="presParOf" srcId="{24CABF37-6DA9-45B1-AA7B-3D3044035FBB}" destId="{7F3344F6-9E14-4F2E-AE8D-F52E04D6A6E0}" srcOrd="1" destOrd="0" presId="urn:microsoft.com/office/officeart/2005/8/layout/hList1"/>
    <dgm:cxn modelId="{E691A899-D05C-45F7-8402-2D6774079C59}" type="presParOf" srcId="{24CABF37-6DA9-45B1-AA7B-3D3044035FBB}" destId="{6D7BAEA3-1234-459E-A02D-5EF39EDBB9E3}" srcOrd="2" destOrd="0" presId="urn:microsoft.com/office/officeart/2005/8/layout/hList1"/>
    <dgm:cxn modelId="{4433C1A9-F1CA-4C86-883A-3028874D1866}" type="presParOf" srcId="{6D7BAEA3-1234-459E-A02D-5EF39EDBB9E3}" destId="{E5876C2B-CC07-4254-9D7B-2E8470459549}" srcOrd="0" destOrd="0" presId="urn:microsoft.com/office/officeart/2005/8/layout/hList1"/>
    <dgm:cxn modelId="{06F7ED96-B8CA-4B9C-9869-8D53C9188BB7}" type="presParOf" srcId="{6D7BAEA3-1234-459E-A02D-5EF39EDBB9E3}" destId="{EBA1AE4D-EAF6-4E3B-A958-258225EB0047}" srcOrd="1" destOrd="0" presId="urn:microsoft.com/office/officeart/2005/8/layout/hList1"/>
    <dgm:cxn modelId="{3C16CED5-C3B5-4CBB-BE12-CDEECD355830}" type="presParOf" srcId="{24CABF37-6DA9-45B1-AA7B-3D3044035FBB}" destId="{51F3ED77-583E-44E6-B274-CBAD1D97A725}" srcOrd="3" destOrd="0" presId="urn:microsoft.com/office/officeart/2005/8/layout/hList1"/>
    <dgm:cxn modelId="{8111ACCA-A4ED-406D-B2B6-61F0EF2932EA}" type="presParOf" srcId="{24CABF37-6DA9-45B1-AA7B-3D3044035FBB}" destId="{039C31B8-9DDE-49E0-AD5A-5B0153B9E4C7}" srcOrd="4" destOrd="0" presId="urn:microsoft.com/office/officeart/2005/8/layout/hList1"/>
    <dgm:cxn modelId="{F5F118B8-9CF1-4BFB-9400-7DD5F630846A}" type="presParOf" srcId="{039C31B8-9DDE-49E0-AD5A-5B0153B9E4C7}" destId="{E1C69848-71E2-4EB7-A493-9FACB88C2382}" srcOrd="0" destOrd="0" presId="urn:microsoft.com/office/officeart/2005/8/layout/hList1"/>
    <dgm:cxn modelId="{5DA23661-2CA1-4B9B-8DB0-7CEA4E41232D}" type="presParOf" srcId="{039C31B8-9DDE-49E0-AD5A-5B0153B9E4C7}" destId="{41EFD956-F3F4-465C-AFD1-3A9C024A4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6B43D-9B33-4A5E-A345-C4D3E58EF5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D46875C-D0EB-4021-82CC-FB457A508F5C}">
      <dgm:prSet phldrT="[Κείμενο]" phldr="0"/>
      <dgm:spPr>
        <a:solidFill>
          <a:srgbClr val="FFC000"/>
        </a:solidFill>
      </dgm:spPr>
      <dgm:t>
        <a:bodyPr/>
        <a:lstStyle/>
        <a:p>
          <a:r>
            <a:rPr lang="el-GR" dirty="0">
              <a:solidFill>
                <a:srgbClr val="C00000"/>
              </a:solidFill>
            </a:rPr>
            <a:t>Ανάπτυξη της Ψ.Α. των μαθητών σε περίοδο οικονομικής κρίσης: Διδακτικές παρεμβάσεις στο σχολείο</a:t>
          </a:r>
        </a:p>
      </dgm:t>
    </dgm:pt>
    <dgm:pt modelId="{83EC52FC-8A04-4BE9-AE21-2F8AF12CAFCC}" type="parTrans" cxnId="{B91822E7-A67E-4F50-890F-848DDE5B6EE0}">
      <dgm:prSet/>
      <dgm:spPr/>
      <dgm:t>
        <a:bodyPr/>
        <a:lstStyle/>
        <a:p>
          <a:endParaRPr lang="el-GR"/>
        </a:p>
      </dgm:t>
    </dgm:pt>
    <dgm:pt modelId="{0E41F343-0A60-45FE-916B-FBD2E7CF29F2}" type="sibTrans" cxnId="{B91822E7-A67E-4F50-890F-848DDE5B6EE0}">
      <dgm:prSet/>
      <dgm:spPr/>
      <dgm:t>
        <a:bodyPr/>
        <a:lstStyle/>
        <a:p>
          <a:endParaRPr lang="el-GR"/>
        </a:p>
      </dgm:t>
    </dgm:pt>
    <dgm:pt modelId="{3CAD666C-694C-479E-8C16-1909764BE709}">
      <dgm:prSet phldrT="[Κείμενο]" phldr="0"/>
      <dgm:spPr/>
      <dgm:t>
        <a:bodyPr/>
        <a:lstStyle/>
        <a:p>
          <a:r>
            <a:rPr lang="el-GR" b="1" dirty="0"/>
            <a:t>Διατριβή- </a:t>
          </a:r>
          <a:r>
            <a:rPr lang="el-GR" b="1" dirty="0" err="1"/>
            <a:t>Βράντση</a:t>
          </a:r>
          <a:r>
            <a:rPr lang="el-GR" b="1" dirty="0"/>
            <a:t>, Φλώρινα 2022</a:t>
          </a:r>
        </a:p>
      </dgm:t>
    </dgm:pt>
    <dgm:pt modelId="{C5D59BB2-CEEE-4630-97F1-08A4E64848F9}" type="parTrans" cxnId="{67576650-41F4-49FA-8F10-5A14D051D32C}">
      <dgm:prSet/>
      <dgm:spPr/>
      <dgm:t>
        <a:bodyPr/>
        <a:lstStyle/>
        <a:p>
          <a:endParaRPr lang="el-GR"/>
        </a:p>
      </dgm:t>
    </dgm:pt>
    <dgm:pt modelId="{78286B53-201E-4DAB-A5C8-4E151FB7EB8E}" type="sibTrans" cxnId="{67576650-41F4-49FA-8F10-5A14D051D32C}">
      <dgm:prSet/>
      <dgm:spPr/>
      <dgm:t>
        <a:bodyPr/>
        <a:lstStyle/>
        <a:p>
          <a:endParaRPr lang="el-GR"/>
        </a:p>
      </dgm:t>
    </dgm:pt>
    <dgm:pt modelId="{C38EB2E3-3156-4034-BD20-221DEBEC6BB7}">
      <dgm:prSet custT="1"/>
      <dgm:spPr>
        <a:solidFill>
          <a:schemeClr val="accent4"/>
        </a:solidFill>
      </dgm:spPr>
      <dgm:t>
        <a:bodyPr/>
        <a:lstStyle/>
        <a:p>
          <a:r>
            <a:rPr lang="el-GR" sz="2000" kern="1200" dirty="0">
              <a:solidFill>
                <a:srgbClr val="C00000"/>
              </a:solidFill>
            </a:rPr>
            <a:t>H προαγωγή της Ψ.Α. στο νηπιαγωγείο σχετίζεται στενά με τις παιδαγωγικές πρακτικές </a:t>
          </a:r>
          <a:r>
            <a:rPr lang="el-GR" sz="2000" kern="1200" dirty="0">
              <a:solidFill>
                <a:srgbClr val="C00000"/>
              </a:solidFill>
              <a:latin typeface="Calibri"/>
              <a:ea typeface="+mn-ea"/>
              <a:cs typeface="+mn-cs"/>
            </a:rPr>
            <a:t>και</a:t>
          </a:r>
          <a:r>
            <a:rPr lang="el-GR" sz="2000" kern="1200" dirty="0">
              <a:solidFill>
                <a:srgbClr val="C00000"/>
              </a:solidFill>
            </a:rPr>
            <a:t> αντιλήψεις των εκπαιδευτικών της προσχολικής εκπαίδευσης</a:t>
          </a:r>
        </a:p>
      </dgm:t>
    </dgm:pt>
    <dgm:pt modelId="{991F80F1-1D95-4B86-BC97-C97213542ADF}" type="parTrans" cxnId="{A4213365-9DFF-43D0-A466-956895753C76}">
      <dgm:prSet/>
      <dgm:spPr/>
      <dgm:t>
        <a:bodyPr/>
        <a:lstStyle/>
        <a:p>
          <a:endParaRPr lang="el-GR"/>
        </a:p>
      </dgm:t>
    </dgm:pt>
    <dgm:pt modelId="{DAD6707A-8140-4AE2-B1F8-68B9CB86A720}" type="sibTrans" cxnId="{A4213365-9DFF-43D0-A466-956895753C76}">
      <dgm:prSet/>
      <dgm:spPr/>
      <dgm:t>
        <a:bodyPr/>
        <a:lstStyle/>
        <a:p>
          <a:endParaRPr lang="el-GR"/>
        </a:p>
      </dgm:t>
    </dgm:pt>
    <dgm:pt modelId="{05B574E5-3A29-4DE2-BA06-6B629F7A5979}">
      <dgm:prSet/>
      <dgm:spPr>
        <a:noFill/>
      </dgm:spPr>
      <dgm:t>
        <a:bodyPr/>
        <a:lstStyle/>
        <a:p>
          <a:r>
            <a:rPr lang="el-GR"/>
            <a:t>Χατζηιωαννίδου και Πεντέρη </a:t>
          </a:r>
        </a:p>
      </dgm:t>
    </dgm:pt>
    <dgm:pt modelId="{993FAA33-3930-48E2-96AB-9669BBBCEBF2}" type="sibTrans" cxnId="{6767F28B-8D8D-4CCC-981E-FFC482D22A96}">
      <dgm:prSet/>
      <dgm:spPr/>
      <dgm:t>
        <a:bodyPr/>
        <a:lstStyle/>
        <a:p>
          <a:endParaRPr lang="el-GR"/>
        </a:p>
      </dgm:t>
    </dgm:pt>
    <dgm:pt modelId="{88580DC4-7B40-441E-A742-92800465FC65}" type="parTrans" cxnId="{6767F28B-8D8D-4CCC-981E-FFC482D22A96}">
      <dgm:prSet/>
      <dgm:spPr/>
      <dgm:t>
        <a:bodyPr/>
        <a:lstStyle/>
        <a:p>
          <a:endParaRPr lang="el-GR"/>
        </a:p>
      </dgm:t>
    </dgm:pt>
    <dgm:pt modelId="{A000DA4E-AA6D-42B3-9BC9-26FBB08F3A1C}" type="pres">
      <dgm:prSet presAssocID="{EE66B43D-9B33-4A5E-A345-C4D3E58EF5C7}" presName="linear" presStyleCnt="0">
        <dgm:presLayoutVars>
          <dgm:animLvl val="lvl"/>
          <dgm:resizeHandles val="exact"/>
        </dgm:presLayoutVars>
      </dgm:prSet>
      <dgm:spPr/>
    </dgm:pt>
    <dgm:pt modelId="{580C9B62-DD3C-4D3F-81A2-334B144B41F0}" type="pres">
      <dgm:prSet presAssocID="{0D46875C-D0EB-4021-82CC-FB457A508F5C}" presName="parentText" presStyleLbl="node1" presStyleIdx="0" presStyleCnt="3">
        <dgm:presLayoutVars>
          <dgm:chMax val="0"/>
          <dgm:bulletEnabled val="1"/>
        </dgm:presLayoutVars>
      </dgm:prSet>
      <dgm:spPr/>
    </dgm:pt>
    <dgm:pt modelId="{D6667A1A-56B3-4C65-A6C7-C40C35FDDC78}" type="pres">
      <dgm:prSet presAssocID="{0D46875C-D0EB-4021-82CC-FB457A508F5C}" presName="childText" presStyleLbl="revTx" presStyleIdx="0" presStyleCnt="1">
        <dgm:presLayoutVars>
          <dgm:bulletEnabled val="1"/>
        </dgm:presLayoutVars>
      </dgm:prSet>
      <dgm:spPr/>
    </dgm:pt>
    <dgm:pt modelId="{4623AA0E-634E-4F98-9AAA-8311AA01642C}" type="pres">
      <dgm:prSet presAssocID="{05B574E5-3A29-4DE2-BA06-6B629F7A5979}" presName="parentText" presStyleLbl="node1" presStyleIdx="1" presStyleCnt="3" custLinFactY="151895" custLinFactNeighborY="200000">
        <dgm:presLayoutVars>
          <dgm:chMax val="0"/>
          <dgm:bulletEnabled val="1"/>
        </dgm:presLayoutVars>
      </dgm:prSet>
      <dgm:spPr/>
    </dgm:pt>
    <dgm:pt modelId="{617A7E8C-B0AB-48A6-9681-1D35C3AE1B41}" type="pres">
      <dgm:prSet presAssocID="{993FAA33-3930-48E2-96AB-9669BBBCEBF2}" presName="spacer" presStyleCnt="0"/>
      <dgm:spPr/>
    </dgm:pt>
    <dgm:pt modelId="{4A961438-9356-479A-8363-CB8928FE9B79}" type="pres">
      <dgm:prSet presAssocID="{C38EB2E3-3156-4034-BD20-221DEBEC6BB7}" presName="parentText" presStyleLbl="node1" presStyleIdx="2" presStyleCnt="3" custScaleY="130535" custLinFactY="-80295" custLinFactNeighborY="-100000">
        <dgm:presLayoutVars>
          <dgm:chMax val="0"/>
          <dgm:bulletEnabled val="1"/>
        </dgm:presLayoutVars>
      </dgm:prSet>
      <dgm:spPr/>
    </dgm:pt>
  </dgm:ptLst>
  <dgm:cxnLst>
    <dgm:cxn modelId="{D12EA30E-5AC9-4651-A0C8-3AA3B80F11E9}" type="presOf" srcId="{05B574E5-3A29-4DE2-BA06-6B629F7A5979}" destId="{4623AA0E-634E-4F98-9AAA-8311AA01642C}" srcOrd="0" destOrd="0" presId="urn:microsoft.com/office/officeart/2005/8/layout/vList2"/>
    <dgm:cxn modelId="{A4213365-9DFF-43D0-A466-956895753C76}" srcId="{EE66B43D-9B33-4A5E-A345-C4D3E58EF5C7}" destId="{C38EB2E3-3156-4034-BD20-221DEBEC6BB7}" srcOrd="2" destOrd="0" parTransId="{991F80F1-1D95-4B86-BC97-C97213542ADF}" sibTransId="{DAD6707A-8140-4AE2-B1F8-68B9CB86A720}"/>
    <dgm:cxn modelId="{3EC2D84C-4985-4353-9479-495E8EBA56D9}" type="presOf" srcId="{0D46875C-D0EB-4021-82CC-FB457A508F5C}" destId="{580C9B62-DD3C-4D3F-81A2-334B144B41F0}" srcOrd="0" destOrd="0" presId="urn:microsoft.com/office/officeart/2005/8/layout/vList2"/>
    <dgm:cxn modelId="{67576650-41F4-49FA-8F10-5A14D051D32C}" srcId="{0D46875C-D0EB-4021-82CC-FB457A508F5C}" destId="{3CAD666C-694C-479E-8C16-1909764BE709}" srcOrd="0" destOrd="0" parTransId="{C5D59BB2-CEEE-4630-97F1-08A4E64848F9}" sibTransId="{78286B53-201E-4DAB-A5C8-4E151FB7EB8E}"/>
    <dgm:cxn modelId="{6767F28B-8D8D-4CCC-981E-FFC482D22A96}" srcId="{EE66B43D-9B33-4A5E-A345-C4D3E58EF5C7}" destId="{05B574E5-3A29-4DE2-BA06-6B629F7A5979}" srcOrd="1" destOrd="0" parTransId="{88580DC4-7B40-441E-A742-92800465FC65}" sibTransId="{993FAA33-3930-48E2-96AB-9669BBBCEBF2}"/>
    <dgm:cxn modelId="{5E9B218D-09B0-4F53-9981-A34B38FD24D5}" type="presOf" srcId="{3CAD666C-694C-479E-8C16-1909764BE709}" destId="{D6667A1A-56B3-4C65-A6C7-C40C35FDDC78}" srcOrd="0" destOrd="0" presId="urn:microsoft.com/office/officeart/2005/8/layout/vList2"/>
    <dgm:cxn modelId="{63A843DD-1DC3-4B3E-A255-158BD38F7933}" type="presOf" srcId="{C38EB2E3-3156-4034-BD20-221DEBEC6BB7}" destId="{4A961438-9356-479A-8363-CB8928FE9B79}" srcOrd="0" destOrd="0" presId="urn:microsoft.com/office/officeart/2005/8/layout/vList2"/>
    <dgm:cxn modelId="{B91822E7-A67E-4F50-890F-848DDE5B6EE0}" srcId="{EE66B43D-9B33-4A5E-A345-C4D3E58EF5C7}" destId="{0D46875C-D0EB-4021-82CC-FB457A508F5C}" srcOrd="0" destOrd="0" parTransId="{83EC52FC-8A04-4BE9-AE21-2F8AF12CAFCC}" sibTransId="{0E41F343-0A60-45FE-916B-FBD2E7CF29F2}"/>
    <dgm:cxn modelId="{F2A974F8-C13B-4621-888D-1A0BA12A8304}" type="presOf" srcId="{EE66B43D-9B33-4A5E-A345-C4D3E58EF5C7}" destId="{A000DA4E-AA6D-42B3-9BC9-26FBB08F3A1C}" srcOrd="0" destOrd="0" presId="urn:microsoft.com/office/officeart/2005/8/layout/vList2"/>
    <dgm:cxn modelId="{89E9FB7B-2512-4004-9FEE-E281BE29CECD}" type="presParOf" srcId="{A000DA4E-AA6D-42B3-9BC9-26FBB08F3A1C}" destId="{580C9B62-DD3C-4D3F-81A2-334B144B41F0}" srcOrd="0" destOrd="0" presId="urn:microsoft.com/office/officeart/2005/8/layout/vList2"/>
    <dgm:cxn modelId="{2B9738B4-E802-4980-852D-8298819281CD}" type="presParOf" srcId="{A000DA4E-AA6D-42B3-9BC9-26FBB08F3A1C}" destId="{D6667A1A-56B3-4C65-A6C7-C40C35FDDC78}" srcOrd="1" destOrd="0" presId="urn:microsoft.com/office/officeart/2005/8/layout/vList2"/>
    <dgm:cxn modelId="{1337DABB-7A51-439B-ABBE-738E576E25AB}" type="presParOf" srcId="{A000DA4E-AA6D-42B3-9BC9-26FBB08F3A1C}" destId="{4623AA0E-634E-4F98-9AAA-8311AA01642C}" srcOrd="2" destOrd="0" presId="urn:microsoft.com/office/officeart/2005/8/layout/vList2"/>
    <dgm:cxn modelId="{C383F8C1-FEB4-4FE1-9B01-E2550B1C7CCA}" type="presParOf" srcId="{A000DA4E-AA6D-42B3-9BC9-26FBB08F3A1C}" destId="{617A7E8C-B0AB-48A6-9681-1D35C3AE1B41}" srcOrd="3" destOrd="0" presId="urn:microsoft.com/office/officeart/2005/8/layout/vList2"/>
    <dgm:cxn modelId="{443BC629-A8CD-4655-86E9-A5A2CBF91E91}" type="presParOf" srcId="{A000DA4E-AA6D-42B3-9BC9-26FBB08F3A1C}" destId="{4A961438-9356-479A-8363-CB8928FE9B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81F08-27C6-4118-964D-CAB45C65D93A}">
      <dsp:nvSpPr>
        <dsp:cNvPr id="0" name=""/>
        <dsp:cNvSpPr/>
      </dsp:nvSpPr>
      <dsp:spPr>
        <a:xfrm>
          <a:off x="0" y="79009"/>
          <a:ext cx="2080517" cy="320989"/>
        </a:xfrm>
        <a:prstGeom prst="rect">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kern="1200" dirty="0"/>
            <a:t>ΕξΑΕ</a:t>
          </a:r>
        </a:p>
      </dsp:txBody>
      <dsp:txXfrm>
        <a:off x="0" y="79009"/>
        <a:ext cx="2080517" cy="320989"/>
      </dsp:txXfrm>
    </dsp:sp>
    <dsp:sp modelId="{D8FDA72B-6AC8-4686-BA28-882C76823352}">
      <dsp:nvSpPr>
        <dsp:cNvPr id="0" name=""/>
        <dsp:cNvSpPr/>
      </dsp:nvSpPr>
      <dsp:spPr>
        <a:xfrm>
          <a:off x="9" y="427753"/>
          <a:ext cx="2081632" cy="1046623"/>
        </a:xfrm>
        <a:prstGeom prst="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l-GR" sz="1300" kern="1200" dirty="0"/>
            <a:t>Ε.Υ. από απόσταση</a:t>
          </a:r>
        </a:p>
        <a:p>
          <a:pPr marL="114300" lvl="1" indent="-114300" algn="l" defTabSz="577850">
            <a:lnSpc>
              <a:spcPct val="90000"/>
            </a:lnSpc>
            <a:spcBef>
              <a:spcPct val="0"/>
            </a:spcBef>
            <a:spcAft>
              <a:spcPct val="15000"/>
            </a:spcAft>
            <a:buChar char="•"/>
          </a:pPr>
          <a:r>
            <a:rPr lang="el-GR" sz="1300" kern="1200" dirty="0"/>
            <a:t>Ευελιξία &amp; Αυτονομία στον εκπαιδευόμενο</a:t>
          </a:r>
        </a:p>
      </dsp:txBody>
      <dsp:txXfrm>
        <a:off x="9" y="427753"/>
        <a:ext cx="2081632" cy="1046623"/>
      </dsp:txXfrm>
    </dsp:sp>
    <dsp:sp modelId="{FFA33E61-635B-49B1-AB46-89A1F06CA0AE}">
      <dsp:nvSpPr>
        <dsp:cNvPr id="0" name=""/>
        <dsp:cNvSpPr/>
      </dsp:nvSpPr>
      <dsp:spPr>
        <a:xfrm>
          <a:off x="2351274" y="108075"/>
          <a:ext cx="1923057" cy="374400"/>
        </a:xfrm>
        <a:prstGeom prst="rect">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kern="1200" dirty="0"/>
            <a:t>Σχολική ΕξΑΕ</a:t>
          </a:r>
        </a:p>
      </dsp:txBody>
      <dsp:txXfrm>
        <a:off x="2351274" y="108075"/>
        <a:ext cx="1923057" cy="374400"/>
      </dsp:txXfrm>
    </dsp:sp>
    <dsp:sp modelId="{E7CF3D80-621A-4D5D-AFBA-1F8707BED00E}">
      <dsp:nvSpPr>
        <dsp:cNvPr id="0" name=""/>
        <dsp:cNvSpPr/>
      </dsp:nvSpPr>
      <dsp:spPr>
        <a:xfrm>
          <a:off x="2351274" y="482475"/>
          <a:ext cx="1923057" cy="1020061"/>
        </a:xfrm>
        <a:prstGeom prst="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l-GR" sz="1300" kern="1200" dirty="0"/>
            <a:t>Αυτοδύναμη</a:t>
          </a:r>
        </a:p>
        <a:p>
          <a:pPr marL="114300" lvl="1" indent="-114300" algn="l" defTabSz="577850">
            <a:lnSpc>
              <a:spcPct val="90000"/>
            </a:lnSpc>
            <a:spcBef>
              <a:spcPct val="0"/>
            </a:spcBef>
            <a:spcAft>
              <a:spcPct val="15000"/>
            </a:spcAft>
            <a:buChar char="•"/>
          </a:pPr>
          <a:r>
            <a:rPr lang="el-GR" sz="1300" kern="1200" dirty="0"/>
            <a:t>Συμπληρωματική</a:t>
          </a:r>
        </a:p>
        <a:p>
          <a:pPr marL="114300" lvl="1" indent="-114300" algn="l" defTabSz="577850">
            <a:lnSpc>
              <a:spcPct val="90000"/>
            </a:lnSpc>
            <a:spcBef>
              <a:spcPct val="0"/>
            </a:spcBef>
            <a:spcAft>
              <a:spcPct val="15000"/>
            </a:spcAft>
            <a:buChar char="•"/>
          </a:pPr>
          <a:r>
            <a:rPr lang="el-GR" sz="1300" kern="1200" dirty="0"/>
            <a:t>Μικτή</a:t>
          </a:r>
        </a:p>
        <a:p>
          <a:pPr marL="114300" lvl="1" indent="-114300" algn="l" defTabSz="577850">
            <a:lnSpc>
              <a:spcPct val="90000"/>
            </a:lnSpc>
            <a:spcBef>
              <a:spcPct val="0"/>
            </a:spcBef>
            <a:spcAft>
              <a:spcPct val="15000"/>
            </a:spcAft>
            <a:buChar char="•"/>
          </a:pPr>
          <a:endParaRPr lang="el-GR" sz="1300" kern="1200" dirty="0"/>
        </a:p>
      </dsp:txBody>
      <dsp:txXfrm>
        <a:off x="2351274" y="482475"/>
        <a:ext cx="1923057" cy="1020061"/>
      </dsp:txXfrm>
    </dsp:sp>
    <dsp:sp modelId="{85D68781-358E-42AD-9197-DB730D1716DF}">
      <dsp:nvSpPr>
        <dsp:cNvPr id="0" name=""/>
        <dsp:cNvSpPr/>
      </dsp:nvSpPr>
      <dsp:spPr>
        <a:xfrm>
          <a:off x="4543972" y="104162"/>
          <a:ext cx="1923057" cy="374400"/>
        </a:xfrm>
        <a:prstGeom prst="rect">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l-GR" sz="1300" kern="1200" dirty="0"/>
            <a:t>Ρόλος Εκπαιδευτικού</a:t>
          </a:r>
        </a:p>
      </dsp:txBody>
      <dsp:txXfrm>
        <a:off x="4543972" y="104162"/>
        <a:ext cx="1923057" cy="374400"/>
      </dsp:txXfrm>
    </dsp:sp>
    <dsp:sp modelId="{FA437374-4540-4FE9-9E12-35321A9E3C73}">
      <dsp:nvSpPr>
        <dsp:cNvPr id="0" name=""/>
        <dsp:cNvSpPr/>
      </dsp:nvSpPr>
      <dsp:spPr>
        <a:xfrm>
          <a:off x="4543559" y="482475"/>
          <a:ext cx="1923057" cy="1020061"/>
        </a:xfrm>
        <a:prstGeom prst="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l-GR" sz="1300" kern="1200" dirty="0"/>
            <a:t>Ενθαρρυντικός </a:t>
          </a:r>
        </a:p>
        <a:p>
          <a:pPr marL="114300" lvl="1" indent="-114300" algn="l" defTabSz="577850">
            <a:lnSpc>
              <a:spcPct val="90000"/>
            </a:lnSpc>
            <a:spcBef>
              <a:spcPct val="0"/>
            </a:spcBef>
            <a:spcAft>
              <a:spcPct val="15000"/>
            </a:spcAft>
            <a:buChar char="•"/>
          </a:pPr>
          <a:r>
            <a:rPr lang="el-GR" sz="1300" kern="1200" dirty="0"/>
            <a:t>Καθοδηγητικός</a:t>
          </a:r>
        </a:p>
      </dsp:txBody>
      <dsp:txXfrm>
        <a:off x="4543559" y="482475"/>
        <a:ext cx="1923057" cy="1020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B38E0-8C1A-40E1-868D-6605378BD59D}">
      <dsp:nvSpPr>
        <dsp:cNvPr id="0" name=""/>
        <dsp:cNvSpPr/>
      </dsp:nvSpPr>
      <dsp:spPr>
        <a:xfrm>
          <a:off x="2431" y="350064"/>
          <a:ext cx="2371026" cy="652778"/>
        </a:xfrm>
        <a:prstGeom prst="rect">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kern="1200" dirty="0"/>
            <a:t>Χαρακτηριστικά Ε.Υ.</a:t>
          </a:r>
        </a:p>
      </dsp:txBody>
      <dsp:txXfrm>
        <a:off x="2431" y="350064"/>
        <a:ext cx="2371026" cy="652778"/>
      </dsp:txXfrm>
    </dsp:sp>
    <dsp:sp modelId="{EA3A0E39-367A-46A1-B44B-494988F8105C}">
      <dsp:nvSpPr>
        <dsp:cNvPr id="0" name=""/>
        <dsp:cNvSpPr/>
      </dsp:nvSpPr>
      <dsp:spPr>
        <a:xfrm>
          <a:off x="2431" y="1002842"/>
          <a:ext cx="2371026" cy="2053603"/>
        </a:xfrm>
        <a:prstGeom prst="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West</a:t>
          </a:r>
          <a:r>
            <a:rPr lang="el-GR" sz="1800" kern="1200" dirty="0"/>
            <a:t> &amp; </a:t>
          </a:r>
          <a:r>
            <a:rPr lang="el-GR" sz="1800" kern="1200" dirty="0" err="1"/>
            <a:t>Λιοναράκης</a:t>
          </a:r>
          <a:endParaRPr lang="el-GR" sz="1800" kern="1200" dirty="0"/>
        </a:p>
        <a:p>
          <a:pPr marL="171450" lvl="1" indent="-171450" algn="l" defTabSz="800100">
            <a:lnSpc>
              <a:spcPct val="90000"/>
            </a:lnSpc>
            <a:spcBef>
              <a:spcPct val="0"/>
            </a:spcBef>
            <a:spcAft>
              <a:spcPct val="15000"/>
            </a:spcAft>
            <a:buChar char="•"/>
          </a:pPr>
          <a:r>
            <a:rPr lang="el-GR" sz="1800" kern="1200" dirty="0"/>
            <a:t>Δομή &amp; λειτουργεία του Ε.Υ.</a:t>
          </a:r>
        </a:p>
        <a:p>
          <a:pPr marL="171450" lvl="1" indent="-171450" algn="l" defTabSz="800100">
            <a:lnSpc>
              <a:spcPct val="90000"/>
            </a:lnSpc>
            <a:spcBef>
              <a:spcPct val="0"/>
            </a:spcBef>
            <a:spcAft>
              <a:spcPct val="15000"/>
            </a:spcAft>
            <a:buChar char="•"/>
          </a:pPr>
          <a:r>
            <a:rPr lang="el-GR" sz="1800" kern="1200" dirty="0"/>
            <a:t>Επίπεδο επικοινωνίας &amp; διαδραστικότητας</a:t>
          </a:r>
        </a:p>
      </dsp:txBody>
      <dsp:txXfrm>
        <a:off x="2431" y="1002842"/>
        <a:ext cx="2371026" cy="2053603"/>
      </dsp:txXfrm>
    </dsp:sp>
    <dsp:sp modelId="{E5876C2B-CC07-4254-9D7B-2E8470459549}">
      <dsp:nvSpPr>
        <dsp:cNvPr id="0" name=""/>
        <dsp:cNvSpPr/>
      </dsp:nvSpPr>
      <dsp:spPr>
        <a:xfrm>
          <a:off x="2705401" y="350064"/>
          <a:ext cx="2371026" cy="652778"/>
        </a:xfrm>
        <a:prstGeom prst="rect">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kern="1200" dirty="0"/>
            <a:t>Αρχές Πολυμεσικής Μάθησης</a:t>
          </a:r>
        </a:p>
      </dsp:txBody>
      <dsp:txXfrm>
        <a:off x="2705401" y="350064"/>
        <a:ext cx="2371026" cy="652778"/>
      </dsp:txXfrm>
    </dsp:sp>
    <dsp:sp modelId="{EBA1AE4D-EAF6-4E3B-A958-258225EB0047}">
      <dsp:nvSpPr>
        <dsp:cNvPr id="0" name=""/>
        <dsp:cNvSpPr/>
      </dsp:nvSpPr>
      <dsp:spPr>
        <a:xfrm>
          <a:off x="2705401" y="1002842"/>
          <a:ext cx="2371026" cy="2053603"/>
        </a:xfrm>
        <a:prstGeom prst="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Mayer</a:t>
          </a:r>
          <a:endParaRPr lang="el-GR" sz="1800" kern="1200" dirty="0"/>
        </a:p>
        <a:p>
          <a:pPr marL="171450" lvl="1" indent="-171450" algn="l" defTabSz="800100">
            <a:lnSpc>
              <a:spcPct val="90000"/>
            </a:lnSpc>
            <a:spcBef>
              <a:spcPct val="0"/>
            </a:spcBef>
            <a:spcAft>
              <a:spcPct val="15000"/>
            </a:spcAft>
            <a:buChar char="•"/>
          </a:pPr>
          <a:r>
            <a:rPr lang="el-GR" sz="1800" kern="1200" dirty="0"/>
            <a:t>Αποτελεσματικότερη μάθηση με ταυτόχρονη χρήση οπτικής &amp; ακουστικής διόδου</a:t>
          </a:r>
        </a:p>
      </dsp:txBody>
      <dsp:txXfrm>
        <a:off x="2705401" y="1002842"/>
        <a:ext cx="2371026" cy="2053603"/>
      </dsp:txXfrm>
    </dsp:sp>
    <dsp:sp modelId="{E1C69848-71E2-4EB7-A493-9FACB88C2382}">
      <dsp:nvSpPr>
        <dsp:cNvPr id="0" name=""/>
        <dsp:cNvSpPr/>
      </dsp:nvSpPr>
      <dsp:spPr>
        <a:xfrm>
          <a:off x="5408371" y="350064"/>
          <a:ext cx="2371026" cy="652778"/>
        </a:xfrm>
        <a:prstGeom prst="rect">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kern="1200" dirty="0"/>
            <a:t>Ανεστραμμένη τάξη </a:t>
          </a:r>
        </a:p>
      </dsp:txBody>
      <dsp:txXfrm>
        <a:off x="5408371" y="350064"/>
        <a:ext cx="2371026" cy="652778"/>
      </dsp:txXfrm>
    </dsp:sp>
    <dsp:sp modelId="{41EFD956-F3F4-465C-AFD1-3A9C024A4E50}">
      <dsp:nvSpPr>
        <dsp:cNvPr id="0" name=""/>
        <dsp:cNvSpPr/>
      </dsp:nvSpPr>
      <dsp:spPr>
        <a:xfrm>
          <a:off x="5408371" y="1002842"/>
          <a:ext cx="2371026" cy="2053603"/>
        </a:xfrm>
        <a:prstGeom prst="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dirty="0"/>
            <a:t>Παιδαγωγική διαδικασία </a:t>
          </a:r>
        </a:p>
        <a:p>
          <a:pPr marL="171450" lvl="1" indent="-171450" algn="l" defTabSz="800100">
            <a:lnSpc>
              <a:spcPct val="90000"/>
            </a:lnSpc>
            <a:spcBef>
              <a:spcPct val="0"/>
            </a:spcBef>
            <a:spcAft>
              <a:spcPct val="15000"/>
            </a:spcAft>
            <a:buChar char="•"/>
          </a:pPr>
          <a:r>
            <a:rPr lang="el-GR" sz="1800" kern="1200" dirty="0"/>
            <a:t>Η παρακολούθηση μέρους της ύλης στο σπίτι, μέσω ψηφιακών μαθημάτων</a:t>
          </a:r>
        </a:p>
      </dsp:txBody>
      <dsp:txXfrm>
        <a:off x="5408371" y="1002842"/>
        <a:ext cx="2371026" cy="2053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C9B62-DD3C-4D3F-81A2-334B144B41F0}">
      <dsp:nvSpPr>
        <dsp:cNvPr id="0" name=""/>
        <dsp:cNvSpPr/>
      </dsp:nvSpPr>
      <dsp:spPr>
        <a:xfrm>
          <a:off x="0" y="101145"/>
          <a:ext cx="6864424" cy="112129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solidFill>
                <a:srgbClr val="C00000"/>
              </a:solidFill>
            </a:rPr>
            <a:t>Ανάπτυξη της Ψ.Α. των μαθητών σε περίοδο οικονομικής κρίσης: Διδακτικές παρεμβάσεις στο σχολείο</a:t>
          </a:r>
        </a:p>
      </dsp:txBody>
      <dsp:txXfrm>
        <a:off x="54737" y="155882"/>
        <a:ext cx="6754950" cy="1011824"/>
      </dsp:txXfrm>
    </dsp:sp>
    <dsp:sp modelId="{D6667A1A-56B3-4C65-A6C7-C40C35FDDC78}">
      <dsp:nvSpPr>
        <dsp:cNvPr id="0" name=""/>
        <dsp:cNvSpPr/>
      </dsp:nvSpPr>
      <dsp:spPr>
        <a:xfrm>
          <a:off x="0" y="1222444"/>
          <a:ext cx="6864424"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4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b="1" kern="1200" dirty="0"/>
            <a:t>Διατριβή- </a:t>
          </a:r>
          <a:r>
            <a:rPr lang="el-GR" sz="1700" b="1" kern="1200" dirty="0" err="1"/>
            <a:t>Βράντση</a:t>
          </a:r>
          <a:r>
            <a:rPr lang="el-GR" sz="1700" b="1" kern="1200" dirty="0"/>
            <a:t>, Φλώρινα 2022</a:t>
          </a:r>
        </a:p>
      </dsp:txBody>
      <dsp:txXfrm>
        <a:off x="0" y="1222444"/>
        <a:ext cx="6864424" cy="364320"/>
      </dsp:txXfrm>
    </dsp:sp>
    <dsp:sp modelId="{4623AA0E-634E-4F98-9AAA-8311AA01642C}">
      <dsp:nvSpPr>
        <dsp:cNvPr id="0" name=""/>
        <dsp:cNvSpPr/>
      </dsp:nvSpPr>
      <dsp:spPr>
        <a:xfrm>
          <a:off x="0" y="3214957"/>
          <a:ext cx="6864424" cy="112129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Χατζηιωαννίδου και Πεντέρη </a:t>
          </a:r>
        </a:p>
      </dsp:txBody>
      <dsp:txXfrm>
        <a:off x="54737" y="3269694"/>
        <a:ext cx="6754950" cy="1011824"/>
      </dsp:txXfrm>
    </dsp:sp>
    <dsp:sp modelId="{4A961438-9356-479A-8363-CB8928FE9B79}">
      <dsp:nvSpPr>
        <dsp:cNvPr id="0" name=""/>
        <dsp:cNvSpPr/>
      </dsp:nvSpPr>
      <dsp:spPr>
        <a:xfrm>
          <a:off x="0" y="1807716"/>
          <a:ext cx="6864424" cy="146368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solidFill>
                <a:srgbClr val="C00000"/>
              </a:solidFill>
            </a:rPr>
            <a:t>H προαγωγή της Ψ.Α. στο νηπιαγωγείο σχετίζεται στενά με τις παιδαγωγικές πρακτικές </a:t>
          </a:r>
          <a:r>
            <a:rPr lang="el-GR" sz="2000" kern="1200" dirty="0">
              <a:solidFill>
                <a:srgbClr val="C00000"/>
              </a:solidFill>
              <a:latin typeface="Calibri"/>
              <a:ea typeface="+mn-ea"/>
              <a:cs typeface="+mn-cs"/>
            </a:rPr>
            <a:t>και</a:t>
          </a:r>
          <a:r>
            <a:rPr lang="el-GR" sz="2000" kern="1200" dirty="0">
              <a:solidFill>
                <a:srgbClr val="C00000"/>
              </a:solidFill>
            </a:rPr>
            <a:t> αντιλήψεις των εκπαιδευτικών της προσχολικής εκπαίδευσης</a:t>
          </a:r>
        </a:p>
      </dsp:txBody>
      <dsp:txXfrm>
        <a:off x="71451" y="1879167"/>
        <a:ext cx="6721522" cy="13207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45659" cy="496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50443" y="0"/>
            <a:ext cx="2945659" cy="496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txBody>
          <a:bodyPr/>
          <a:lstStyle/>
          <a:p>
            <a:endParaRPr lang="el-GR"/>
          </a:p>
        </p:txBody>
      </p:sp>
      <p:sp>
        <p:nvSpPr>
          <p:cNvPr id="278533" name="Rectangle 5"/>
          <p:cNvSpPr>
            <a:spLocks noGrp="1" noChangeArrowheads="1"/>
          </p:cNvSpPr>
          <p:nvPr>
            <p:ph type="body" sz="quarter" idx="3"/>
          </p:nvPr>
        </p:nvSpPr>
        <p:spPr bwMode="auto">
          <a:xfrm>
            <a:off x="679768" y="4715639"/>
            <a:ext cx="5438140" cy="44663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428040"/>
            <a:ext cx="2945659" cy="496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50443" y="9428040"/>
            <a:ext cx="2945659" cy="496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GR"/>
          </a:p>
        </p:txBody>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11/21/2025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11/21/2025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11/21/2025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11/21/2025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11/21/2025</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11/21/2025</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11/21/2025</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11/21/2025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11/21/2025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11/21/2025</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el-GR"/>
          </a:p>
        </p:txBody>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s.edivea.net/courses/97"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738664"/>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αξιοποίηση Προηγμένων Μαθησιακών Τεχνολογιών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202</a:t>
            </a:r>
            <a:r>
              <a:rPr lang="en-US" sz="2000" i="1">
                <a:latin typeface="Book Antiqua" pitchFamily="18" charset="0"/>
                <a:ea typeface="Times New Roman" pitchFamily="18" charset="0"/>
                <a:cs typeface="Arial" pitchFamily="34" charset="0"/>
              </a:rPr>
              <a:t>5</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3" name="9 - Ορθογώνιο"/>
          <p:cNvSpPr/>
          <p:nvPr/>
        </p:nvSpPr>
        <p:spPr>
          <a:xfrm>
            <a:off x="1535809" y="4544582"/>
            <a:ext cx="6840760" cy="369332"/>
          </a:xfrm>
          <a:prstGeom prst="rect">
            <a:avLst/>
          </a:prstGeom>
        </p:spPr>
        <p:txBody>
          <a:bodyPr wrap="square">
            <a:spAutoFit/>
          </a:bodyPr>
          <a:lstStyle/>
          <a:p>
            <a:pPr algn="ctr"/>
            <a:r>
              <a:rPr lang="el-GR" sz="1800" dirty="0"/>
              <a:t>Επιτροπή Κρίσης ΔΕ</a:t>
            </a:r>
          </a:p>
        </p:txBody>
      </p:sp>
      <p:sp>
        <p:nvSpPr>
          <p:cNvPr id="3" name="TextBox 2">
            <a:extLst>
              <a:ext uri="{FF2B5EF4-FFF2-40B4-BE49-F238E27FC236}">
                <a16:creationId xmlns:a16="http://schemas.microsoft.com/office/drawing/2014/main" id="{F601D6E4-D076-E4E0-C197-D4C852E5CDCC}"/>
              </a:ext>
            </a:extLst>
          </p:cNvPr>
          <p:cNvSpPr txBox="1"/>
          <p:nvPr/>
        </p:nvSpPr>
        <p:spPr>
          <a:xfrm>
            <a:off x="1369379" y="1316031"/>
            <a:ext cx="7472996" cy="2308324"/>
          </a:xfrm>
          <a:prstGeom prst="rect">
            <a:avLst/>
          </a:prstGeom>
          <a:noFill/>
          <a:ln>
            <a:solidFill>
              <a:schemeClr val="accent2">
                <a:lumMod val="75000"/>
              </a:schemeClr>
            </a:solidFill>
          </a:ln>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«Σχεδιασμός, υλοποίηση και αποτίμηση εκπαιδευτικού υλικού σχεδιασμένο με τις αρχές της Εξ Αποστάσεως Εκπαίδευσης για την ανάπτυξη της Ψυχικής Ανθεκτικότητας των μαθητών Ε΄ &amp; ΣΤ΄ Τάξης  του δημοτικού σχολείου, με την τεχνική της ανεστραμμένης τάξης»</a:t>
            </a:r>
          </a:p>
        </p:txBody>
      </p:sp>
      <p:sp>
        <p:nvSpPr>
          <p:cNvPr id="5" name="TextBox 4">
            <a:extLst>
              <a:ext uri="{FF2B5EF4-FFF2-40B4-BE49-F238E27FC236}">
                <a16:creationId xmlns:a16="http://schemas.microsoft.com/office/drawing/2014/main" id="{CA995624-25A8-E31B-9EDE-65E735F55ECC}"/>
              </a:ext>
            </a:extLst>
          </p:cNvPr>
          <p:cNvSpPr txBox="1"/>
          <p:nvPr/>
        </p:nvSpPr>
        <p:spPr>
          <a:xfrm>
            <a:off x="2773535" y="3797863"/>
            <a:ext cx="4032448" cy="461665"/>
          </a:xfrm>
          <a:prstGeom prst="rect">
            <a:avLst/>
          </a:prstGeom>
          <a:noFill/>
        </p:spPr>
        <p:txBody>
          <a:bodyPr wrap="square" rtlCol="0">
            <a:spAutoFit/>
          </a:bodyPr>
          <a:lstStyle/>
          <a:p>
            <a:pPr algn="ctr"/>
            <a:r>
              <a:rPr lang="el-GR" dirty="0"/>
              <a:t>Βενέρη Ηρώ</a:t>
            </a:r>
          </a:p>
        </p:txBody>
      </p:sp>
      <p:graphicFrame>
        <p:nvGraphicFramePr>
          <p:cNvPr id="6" name="Πίνακας 5">
            <a:extLst>
              <a:ext uri="{FF2B5EF4-FFF2-40B4-BE49-F238E27FC236}">
                <a16:creationId xmlns:a16="http://schemas.microsoft.com/office/drawing/2014/main" id="{6099599F-900E-C67C-4D59-DA16F932CABC}"/>
              </a:ext>
            </a:extLst>
          </p:cNvPr>
          <p:cNvGraphicFramePr>
            <a:graphicFrameLocks noGrp="1"/>
          </p:cNvGraphicFramePr>
          <p:nvPr>
            <p:extLst>
              <p:ext uri="{D42A27DB-BD31-4B8C-83A1-F6EECF244321}">
                <p14:modId xmlns:p14="http://schemas.microsoft.com/office/powerpoint/2010/main" val="640410481"/>
              </p:ext>
            </p:extLst>
          </p:nvPr>
        </p:nvGraphicFramePr>
        <p:xfrm>
          <a:off x="2057877" y="5066157"/>
          <a:ext cx="6096000" cy="3708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1520254618"/>
                    </a:ext>
                  </a:extLst>
                </a:gridCol>
                <a:gridCol w="2032000">
                  <a:extLst>
                    <a:ext uri="{9D8B030D-6E8A-4147-A177-3AD203B41FA5}">
                      <a16:colId xmlns:a16="http://schemas.microsoft.com/office/drawing/2014/main" val="2691382003"/>
                    </a:ext>
                  </a:extLst>
                </a:gridCol>
                <a:gridCol w="2032000">
                  <a:extLst>
                    <a:ext uri="{9D8B030D-6E8A-4147-A177-3AD203B41FA5}">
                      <a16:colId xmlns:a16="http://schemas.microsoft.com/office/drawing/2014/main" val="1312117379"/>
                    </a:ext>
                  </a:extLst>
                </a:gridCol>
              </a:tblGrid>
              <a:tr h="370840">
                <a:tc>
                  <a:txBody>
                    <a:bodyPr/>
                    <a:lstStyle/>
                    <a:p>
                      <a:r>
                        <a:rPr lang="el-GR" dirty="0"/>
                        <a:t> </a:t>
                      </a:r>
                      <a:r>
                        <a:rPr lang="el-GR" dirty="0" err="1"/>
                        <a:t>Μουζάκης</a:t>
                      </a:r>
                      <a:endParaRPr lang="el-GR" dirty="0"/>
                    </a:p>
                  </a:txBody>
                  <a:tcPr/>
                </a:tc>
                <a:tc>
                  <a:txBody>
                    <a:bodyPr/>
                    <a:lstStyle/>
                    <a:p>
                      <a:r>
                        <a:rPr lang="el-GR" dirty="0"/>
                        <a:t> </a:t>
                      </a:r>
                      <a:r>
                        <a:rPr lang="el-GR" dirty="0" err="1"/>
                        <a:t>Λενακάκης</a:t>
                      </a:r>
                      <a:endParaRPr lang="el-GR" dirty="0"/>
                    </a:p>
                  </a:txBody>
                  <a:tcPr/>
                </a:tc>
                <a:tc>
                  <a:txBody>
                    <a:bodyPr/>
                    <a:lstStyle/>
                    <a:p>
                      <a:r>
                        <a:rPr lang="el-GR" dirty="0"/>
                        <a:t>Αναστασιάδης</a:t>
                      </a:r>
                    </a:p>
                  </a:txBody>
                  <a:tcPr/>
                </a:tc>
                <a:extLst>
                  <a:ext uri="{0D108BD9-81ED-4DB2-BD59-A6C34878D82A}">
                    <a16:rowId xmlns:a16="http://schemas.microsoft.com/office/drawing/2014/main" val="206618435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8F3F5FDC-85E6-5C7C-7250-CEEF5A5AEFD3}"/>
              </a:ext>
            </a:extLst>
          </p:cNvPr>
          <p:cNvSpPr>
            <a:spLocks noGrp="1"/>
          </p:cNvSpPr>
          <p:nvPr>
            <p:ph type="title"/>
          </p:nvPr>
        </p:nvSpPr>
        <p:spPr/>
        <p:txBody>
          <a:bodyPr/>
          <a:lstStyle/>
          <a:p>
            <a:r>
              <a:rPr lang="el-GR" dirty="0"/>
              <a:t>Βιβλιογραφική Ανασκόπηση </a:t>
            </a:r>
          </a:p>
        </p:txBody>
      </p:sp>
      <p:graphicFrame>
        <p:nvGraphicFramePr>
          <p:cNvPr id="4" name="Διάγραμμα 3">
            <a:extLst>
              <a:ext uri="{FF2B5EF4-FFF2-40B4-BE49-F238E27FC236}">
                <a16:creationId xmlns:a16="http://schemas.microsoft.com/office/drawing/2014/main" id="{4219D03E-E2BB-10B5-24FD-97250DD71489}"/>
              </a:ext>
            </a:extLst>
          </p:cNvPr>
          <p:cNvGraphicFramePr/>
          <p:nvPr>
            <p:extLst>
              <p:ext uri="{D42A27DB-BD31-4B8C-83A1-F6EECF244321}">
                <p14:modId xmlns:p14="http://schemas.microsoft.com/office/powerpoint/2010/main" val="1614294978"/>
              </p:ext>
            </p:extLst>
          </p:nvPr>
        </p:nvGraphicFramePr>
        <p:xfrm>
          <a:off x="1524000" y="1397000"/>
          <a:ext cx="6864424"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26A1FAB-E8D6-50A7-AD3A-43474BD82562}"/>
              </a:ext>
            </a:extLst>
          </p:cNvPr>
          <p:cNvSpPr txBox="1"/>
          <p:nvPr/>
        </p:nvSpPr>
        <p:spPr>
          <a:xfrm>
            <a:off x="1727684" y="5013176"/>
            <a:ext cx="5688632" cy="338554"/>
          </a:xfrm>
          <a:prstGeom prst="rect">
            <a:avLst/>
          </a:prstGeom>
          <a:noFill/>
        </p:spPr>
        <p:txBody>
          <a:bodyPr wrap="square" rtlCol="0">
            <a:spAutoFit/>
          </a:bodyPr>
          <a:lstStyle/>
          <a:p>
            <a:pPr marL="285750" indent="-285750">
              <a:buFont typeface="Arial" panose="020B0604020202020204" pitchFamily="34" charset="0"/>
              <a:buChar char="•"/>
            </a:pPr>
            <a:r>
              <a:rPr lang="el-GR" sz="1600" b="1" dirty="0">
                <a:latin typeface="Calibri Light" panose="020F0302020204030204" pitchFamily="34" charset="0"/>
                <a:ea typeface="Calibri Light" panose="020F0302020204030204" pitchFamily="34" charset="0"/>
                <a:cs typeface="Calibri Light" panose="020F0302020204030204" pitchFamily="34" charset="0"/>
              </a:rPr>
              <a:t>Έρευνα -Χατζηιωαννίδου και </a:t>
            </a:r>
            <a:r>
              <a:rPr lang="el-GR" sz="1600" b="1" dirty="0" err="1">
                <a:latin typeface="Calibri Light" panose="020F0302020204030204" pitchFamily="34" charset="0"/>
                <a:ea typeface="Calibri Light" panose="020F0302020204030204" pitchFamily="34" charset="0"/>
                <a:cs typeface="Calibri Light" panose="020F0302020204030204" pitchFamily="34" charset="0"/>
              </a:rPr>
              <a:t>Πεντέρη</a:t>
            </a:r>
            <a:r>
              <a:rPr lang="el-GR" sz="1600" b="1" dirty="0">
                <a:latin typeface="Calibri Light" panose="020F0302020204030204" pitchFamily="34" charset="0"/>
                <a:ea typeface="Calibri Light" panose="020F0302020204030204" pitchFamily="34" charset="0"/>
                <a:cs typeface="Calibri Light" panose="020F0302020204030204" pitchFamily="34" charset="0"/>
              </a:rPr>
              <a:t>, Β. Ελλάδα 2021</a:t>
            </a:r>
          </a:p>
        </p:txBody>
      </p:sp>
    </p:spTree>
    <p:extLst>
      <p:ext uri="{BB962C8B-B14F-4D97-AF65-F5344CB8AC3E}">
        <p14:creationId xmlns:p14="http://schemas.microsoft.com/office/powerpoint/2010/main" val="382264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br>
              <a:rPr lang="el-GR" sz="3600" dirty="0"/>
            </a:br>
            <a:r>
              <a:rPr lang="el-GR" sz="3600" dirty="0"/>
              <a:t>4.2. Παραγόμενο εκπαιδευτικό υλικό </a:t>
            </a:r>
            <a:endParaRPr lang="el-GR" sz="3600" b="1" dirty="0">
              <a:solidFill>
                <a:srgbClr val="FF0000"/>
              </a:solidFill>
            </a:endParaRPr>
          </a:p>
        </p:txBody>
      </p:sp>
      <p:pic>
        <p:nvPicPr>
          <p:cNvPr id="5" name="Εικόνα 4">
            <a:extLst>
              <a:ext uri="{FF2B5EF4-FFF2-40B4-BE49-F238E27FC236}">
                <a16:creationId xmlns:a16="http://schemas.microsoft.com/office/drawing/2014/main" id="{55CF1750-3F25-D58F-7B9C-86352C396CD7}"/>
              </a:ext>
            </a:extLst>
          </p:cNvPr>
          <p:cNvPicPr>
            <a:picLocks noChangeAspect="1"/>
          </p:cNvPicPr>
          <p:nvPr/>
        </p:nvPicPr>
        <p:blipFill>
          <a:blip r:embed="rId2"/>
          <a:stretch>
            <a:fillRect/>
          </a:stretch>
        </p:blipFill>
        <p:spPr>
          <a:xfrm>
            <a:off x="509865" y="1608629"/>
            <a:ext cx="8612244" cy="4320480"/>
          </a:xfrm>
          <a:prstGeom prst="rect">
            <a:avLst/>
          </a:prstGeom>
          <a:solidFill>
            <a:schemeClr val="accent2">
              <a:lumMod val="20000"/>
              <a:lumOff val="80000"/>
            </a:schemeClr>
          </a:solidFill>
        </p:spPr>
      </p:pic>
      <p:sp>
        <p:nvSpPr>
          <p:cNvPr id="7" name="Ορθογώνιο 6">
            <a:extLst>
              <a:ext uri="{FF2B5EF4-FFF2-40B4-BE49-F238E27FC236}">
                <a16:creationId xmlns:a16="http://schemas.microsoft.com/office/drawing/2014/main" id="{3F9E5A4D-D308-14F1-261E-47E07C2BF582}"/>
              </a:ext>
            </a:extLst>
          </p:cNvPr>
          <p:cNvSpPr/>
          <p:nvPr/>
        </p:nvSpPr>
        <p:spPr>
          <a:xfrm>
            <a:off x="5508104" y="3507303"/>
            <a:ext cx="2736304" cy="663476"/>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Η έννοια της Ψ.Α</a:t>
            </a:r>
            <a:r>
              <a:rPr lang="el-GR" dirty="0">
                <a:solidFill>
                  <a:schemeClr val="tx1"/>
                </a:solidFill>
              </a:rPr>
              <a:t>.</a:t>
            </a:r>
          </a:p>
        </p:txBody>
      </p:sp>
      <p:sp>
        <p:nvSpPr>
          <p:cNvPr id="11" name="TextBox 10">
            <a:extLst>
              <a:ext uri="{FF2B5EF4-FFF2-40B4-BE49-F238E27FC236}">
                <a16:creationId xmlns:a16="http://schemas.microsoft.com/office/drawing/2014/main" id="{412123D4-4904-065C-7483-DD247D1E2D99}"/>
              </a:ext>
            </a:extLst>
          </p:cNvPr>
          <p:cNvSpPr txBox="1"/>
          <p:nvPr/>
        </p:nvSpPr>
        <p:spPr>
          <a:xfrm>
            <a:off x="5508104" y="4272767"/>
            <a:ext cx="2736304" cy="584775"/>
          </a:xfrm>
          <a:prstGeom prst="rect">
            <a:avLst/>
          </a:prstGeom>
          <a:solidFill>
            <a:schemeClr val="accent2">
              <a:lumMod val="60000"/>
              <a:lumOff val="40000"/>
            </a:schemeClr>
          </a:solidFill>
        </p:spPr>
        <p:txBody>
          <a:bodyPr wrap="square" rtlCol="0">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Αναγνωρίζω &amp; Εκφράζω τα συναισθήματά μου</a:t>
            </a:r>
          </a:p>
        </p:txBody>
      </p:sp>
      <p:sp>
        <p:nvSpPr>
          <p:cNvPr id="12" name="TextBox 11">
            <a:extLst>
              <a:ext uri="{FF2B5EF4-FFF2-40B4-BE49-F238E27FC236}">
                <a16:creationId xmlns:a16="http://schemas.microsoft.com/office/drawing/2014/main" id="{D6B09960-0023-0478-073B-AB1327A6B9A4}"/>
              </a:ext>
            </a:extLst>
          </p:cNvPr>
          <p:cNvSpPr txBox="1"/>
          <p:nvPr/>
        </p:nvSpPr>
        <p:spPr>
          <a:xfrm>
            <a:off x="5508104" y="5061519"/>
            <a:ext cx="2736304" cy="584775"/>
          </a:xfrm>
          <a:prstGeom prst="rect">
            <a:avLst/>
          </a:prstGeom>
          <a:solidFill>
            <a:srgbClr val="FFCC00"/>
          </a:solidFill>
        </p:spPr>
        <p:txBody>
          <a:bodyPr wrap="square" rtlCol="0">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Μπαίνω στη θέση του άλλου - ενσυναίσθηση</a:t>
            </a:r>
          </a:p>
        </p:txBody>
      </p:sp>
    </p:spTree>
    <p:extLst>
      <p:ext uri="{BB962C8B-B14F-4D97-AF65-F5344CB8AC3E}">
        <p14:creationId xmlns:p14="http://schemas.microsoft.com/office/powerpoint/2010/main" val="274526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98A598FA-8FE5-B5F3-180E-DB92D7EC28BF}"/>
              </a:ext>
            </a:extLst>
          </p:cNvPr>
          <p:cNvSpPr>
            <a:spLocks noGrp="1"/>
          </p:cNvSpPr>
          <p:nvPr>
            <p:ph type="title"/>
          </p:nvPr>
        </p:nvSpPr>
        <p:spPr/>
        <p:txBody>
          <a:bodyPr>
            <a:normAutofit/>
          </a:bodyPr>
          <a:lstStyle/>
          <a:p>
            <a:r>
              <a:rPr lang="el-GR" dirty="0"/>
              <a:t>Παραγόμενο Ε.Υ.</a:t>
            </a:r>
          </a:p>
        </p:txBody>
      </p:sp>
      <p:graphicFrame>
        <p:nvGraphicFramePr>
          <p:cNvPr id="4" name="Πίνακας 3">
            <a:extLst>
              <a:ext uri="{FF2B5EF4-FFF2-40B4-BE49-F238E27FC236}">
                <a16:creationId xmlns:a16="http://schemas.microsoft.com/office/drawing/2014/main" id="{B9F50CBB-9E18-9BAD-E31F-978F4C90A7F0}"/>
              </a:ext>
            </a:extLst>
          </p:cNvPr>
          <p:cNvGraphicFramePr>
            <a:graphicFrameLocks noGrp="1"/>
          </p:cNvGraphicFramePr>
          <p:nvPr>
            <p:extLst>
              <p:ext uri="{D42A27DB-BD31-4B8C-83A1-F6EECF244321}">
                <p14:modId xmlns:p14="http://schemas.microsoft.com/office/powerpoint/2010/main" val="84798978"/>
              </p:ext>
            </p:extLst>
          </p:nvPr>
        </p:nvGraphicFramePr>
        <p:xfrm>
          <a:off x="683568" y="1628801"/>
          <a:ext cx="5760640" cy="3492778"/>
        </p:xfrm>
        <a:graphic>
          <a:graphicData uri="http://schemas.openxmlformats.org/drawingml/2006/table">
            <a:tbl>
              <a:tblPr firstRow="1" bandRow="1">
                <a:tableStyleId>{21E4AEA4-8DFA-4A89-87EB-49C32662AFE0}</a:tableStyleId>
              </a:tblPr>
              <a:tblGrid>
                <a:gridCol w="600067">
                  <a:extLst>
                    <a:ext uri="{9D8B030D-6E8A-4147-A177-3AD203B41FA5}">
                      <a16:colId xmlns:a16="http://schemas.microsoft.com/office/drawing/2014/main" val="3864603973"/>
                    </a:ext>
                  </a:extLst>
                </a:gridCol>
                <a:gridCol w="5160573">
                  <a:extLst>
                    <a:ext uri="{9D8B030D-6E8A-4147-A177-3AD203B41FA5}">
                      <a16:colId xmlns:a16="http://schemas.microsoft.com/office/drawing/2014/main" val="1847710671"/>
                    </a:ext>
                  </a:extLst>
                </a:gridCol>
              </a:tblGrid>
              <a:tr h="745038">
                <a:tc>
                  <a:txBody>
                    <a:bodyPr/>
                    <a:lstStyle/>
                    <a:p>
                      <a:endParaRPr lang="el-GR"/>
                    </a:p>
                  </a:txBody>
                  <a:tcPr/>
                </a:tc>
                <a:tc>
                  <a:txBody>
                    <a:bodyPr/>
                    <a:lstStyle/>
                    <a:p>
                      <a:pPr algn="ctr"/>
                      <a:r>
                        <a:rPr lang="en-US" sz="1800" dirty="0">
                          <a:solidFill>
                            <a:schemeClr val="tx1"/>
                          </a:solidFill>
                        </a:rPr>
                        <a:t>West &amp; </a:t>
                      </a:r>
                      <a:r>
                        <a:rPr lang="el-GR" sz="1800" dirty="0" err="1">
                          <a:solidFill>
                            <a:schemeClr val="tx1"/>
                          </a:solidFill>
                        </a:rPr>
                        <a:t>Λιοναράκης</a:t>
                      </a:r>
                      <a:r>
                        <a:rPr lang="el-GR" sz="1800" dirty="0">
                          <a:solidFill>
                            <a:schemeClr val="tx1"/>
                          </a:solidFill>
                        </a:rPr>
                        <a:t>(2006)</a:t>
                      </a:r>
                    </a:p>
                    <a:p>
                      <a:pPr algn="ctr"/>
                      <a:r>
                        <a:rPr lang="el-GR" sz="1600" b="1" dirty="0"/>
                        <a:t>(Δομή &amp; Λειτουργία Ε.Υ)</a:t>
                      </a:r>
                    </a:p>
                    <a:p>
                      <a:pPr algn="ctr"/>
                      <a:r>
                        <a:rPr lang="el-GR" sz="1600" b="1" dirty="0"/>
                        <a:t>(Επίπεδο Επικοινωνίας &amp; Διαδραστικότητας)</a:t>
                      </a:r>
                    </a:p>
                  </a:txBody>
                  <a:tcPr/>
                </a:tc>
                <a:extLst>
                  <a:ext uri="{0D108BD9-81ED-4DB2-BD59-A6C34878D82A}">
                    <a16:rowId xmlns:a16="http://schemas.microsoft.com/office/drawing/2014/main" val="876050548"/>
                  </a:ext>
                </a:extLst>
              </a:tr>
              <a:tr h="951113">
                <a:tc>
                  <a:txBody>
                    <a:bodyPr/>
                    <a:lstStyle/>
                    <a:p>
                      <a:pPr algn="ctr"/>
                      <a:r>
                        <a:rPr lang="el-GR" sz="1400" b="1" dirty="0"/>
                        <a:t>Α</a:t>
                      </a:r>
                    </a:p>
                  </a:txBody>
                  <a:tcPr/>
                </a:tc>
                <a:tc>
                  <a:txBody>
                    <a:bodyPr/>
                    <a:lstStyle/>
                    <a:p>
                      <a:r>
                        <a:rPr lang="el-GR" sz="1400" b="1" dirty="0"/>
                        <a:t>Κείμενο</a:t>
                      </a:r>
                      <a:r>
                        <a:rPr lang="el-GR" sz="1400" dirty="0"/>
                        <a:t> – </a:t>
                      </a:r>
                      <a:r>
                        <a:rPr lang="el-GR" sz="1400" dirty="0" err="1"/>
                        <a:t>Διαδραστικό</a:t>
                      </a:r>
                      <a:r>
                        <a:rPr lang="el-GR" sz="1400" dirty="0"/>
                        <a:t>/πολυμορφικό</a:t>
                      </a:r>
                    </a:p>
                    <a:p>
                      <a:r>
                        <a:rPr lang="el-GR" sz="1400" b="1" dirty="0"/>
                        <a:t>Προκείμενο</a:t>
                      </a:r>
                      <a:r>
                        <a:rPr lang="el-GR" sz="1400" dirty="0"/>
                        <a:t> – Εισαγωγή στη δομή του Ε.Υ.</a:t>
                      </a:r>
                    </a:p>
                    <a:p>
                      <a:r>
                        <a:rPr lang="el-GR" sz="1400" b="1" dirty="0" err="1"/>
                        <a:t>Μετακείμενο</a:t>
                      </a:r>
                      <a:r>
                        <a:rPr lang="el-GR" sz="1400" b="1" dirty="0"/>
                        <a:t> </a:t>
                      </a:r>
                      <a:r>
                        <a:rPr lang="el-GR" sz="1400" dirty="0"/>
                        <a:t>– Πλαισίωση κυρίως υλικού/περαιτέρω μελέτη</a:t>
                      </a:r>
                    </a:p>
                  </a:txBody>
                  <a:tcPr/>
                </a:tc>
                <a:extLst>
                  <a:ext uri="{0D108BD9-81ED-4DB2-BD59-A6C34878D82A}">
                    <a16:rowId xmlns:a16="http://schemas.microsoft.com/office/drawing/2014/main" val="1597675273"/>
                  </a:ext>
                </a:extLst>
              </a:tr>
              <a:tr h="951113">
                <a:tc>
                  <a:txBody>
                    <a:bodyPr/>
                    <a:lstStyle/>
                    <a:p>
                      <a:pPr algn="ctr"/>
                      <a:r>
                        <a:rPr lang="el-GR" sz="1400" b="1" dirty="0"/>
                        <a:t>Β</a:t>
                      </a:r>
                    </a:p>
                  </a:txBody>
                  <a:tcPr/>
                </a:tc>
                <a:tc>
                  <a:txBody>
                    <a:bodyPr/>
                    <a:lstStyle/>
                    <a:p>
                      <a:r>
                        <a:rPr lang="el-GR" sz="1400" b="1" dirty="0"/>
                        <a:t>Διακείμενο</a:t>
                      </a:r>
                      <a:r>
                        <a:rPr lang="el-GR" sz="1400" dirty="0"/>
                        <a:t> – Περιλήψεις &amp; Συμπεράσματα- ανατροφοδότηση</a:t>
                      </a:r>
                    </a:p>
                    <a:p>
                      <a:r>
                        <a:rPr lang="el-GR" sz="1400" b="1" dirty="0"/>
                        <a:t>Επικείμενο </a:t>
                      </a:r>
                      <a:r>
                        <a:rPr lang="el-GR" sz="1400" dirty="0"/>
                        <a:t>- Ορισμοί /Γλωσσάρια – βοήθεια στην κατανόηση</a:t>
                      </a:r>
                    </a:p>
                    <a:p>
                      <a:r>
                        <a:rPr lang="el-GR" sz="1400" b="1" dirty="0"/>
                        <a:t>Παρακείμενο</a:t>
                      </a:r>
                      <a:r>
                        <a:rPr lang="el-GR" sz="1400" dirty="0"/>
                        <a:t> – Εικόνες/Διαγράμματα – εμπέδωση γνώσης</a:t>
                      </a:r>
                    </a:p>
                    <a:p>
                      <a:r>
                        <a:rPr lang="el-GR" sz="1400" b="1" dirty="0"/>
                        <a:t>Περικείμενο</a:t>
                      </a:r>
                      <a:r>
                        <a:rPr lang="el-GR" sz="1400" dirty="0"/>
                        <a:t> – Παραδείγματα –ενίσχυση γνώσης</a:t>
                      </a:r>
                    </a:p>
                  </a:txBody>
                  <a:tcPr/>
                </a:tc>
                <a:extLst>
                  <a:ext uri="{0D108BD9-81ED-4DB2-BD59-A6C34878D82A}">
                    <a16:rowId xmlns:a16="http://schemas.microsoft.com/office/drawing/2014/main" val="3452819857"/>
                  </a:ext>
                </a:extLst>
              </a:tr>
              <a:tr h="737112">
                <a:tc>
                  <a:txBody>
                    <a:bodyPr/>
                    <a:lstStyle/>
                    <a:p>
                      <a:pPr algn="ctr"/>
                      <a:r>
                        <a:rPr lang="el-GR" sz="1400" b="1" dirty="0"/>
                        <a:t>Γ</a:t>
                      </a:r>
                    </a:p>
                  </a:txBody>
                  <a:tcPr/>
                </a:tc>
                <a:tc>
                  <a:txBody>
                    <a:bodyPr/>
                    <a:lstStyle/>
                    <a:p>
                      <a:r>
                        <a:rPr lang="el-GR" sz="1400" b="1" dirty="0" err="1"/>
                        <a:t>Πολυκείμενα</a:t>
                      </a:r>
                      <a:r>
                        <a:rPr lang="el-GR" sz="1400" dirty="0"/>
                        <a:t> – Υποστηρικτικές Δραστηριότητες – ενίσχυση ενεργού συμμετοχής</a:t>
                      </a:r>
                    </a:p>
                    <a:p>
                      <a:r>
                        <a:rPr lang="el-GR" sz="1400" b="1" dirty="0" err="1"/>
                        <a:t>Πολυαντικείμενα</a:t>
                      </a:r>
                      <a:r>
                        <a:rPr lang="el-GR" sz="1400" b="1" dirty="0"/>
                        <a:t> </a:t>
                      </a:r>
                      <a:r>
                        <a:rPr lang="el-GR" sz="1400" dirty="0"/>
                        <a:t>– ήχος, εικόνα , βίντεο -</a:t>
                      </a:r>
                      <a:r>
                        <a:rPr lang="el-GR" sz="1400" dirty="0" err="1"/>
                        <a:t>πολυτροπική</a:t>
                      </a:r>
                      <a:r>
                        <a:rPr lang="el-GR" sz="1400" dirty="0"/>
                        <a:t> Μάθηση</a:t>
                      </a:r>
                    </a:p>
                  </a:txBody>
                  <a:tcPr/>
                </a:tc>
                <a:extLst>
                  <a:ext uri="{0D108BD9-81ED-4DB2-BD59-A6C34878D82A}">
                    <a16:rowId xmlns:a16="http://schemas.microsoft.com/office/drawing/2014/main" val="3188445230"/>
                  </a:ext>
                </a:extLst>
              </a:tr>
            </a:tbl>
          </a:graphicData>
        </a:graphic>
      </p:graphicFrame>
      <p:pic>
        <p:nvPicPr>
          <p:cNvPr id="6" name="Εικόνα 5">
            <a:extLst>
              <a:ext uri="{FF2B5EF4-FFF2-40B4-BE49-F238E27FC236}">
                <a16:creationId xmlns:a16="http://schemas.microsoft.com/office/drawing/2014/main" id="{5DAACA61-CA0A-CE7A-3BC9-1BA1160CDDF1}"/>
              </a:ext>
            </a:extLst>
          </p:cNvPr>
          <p:cNvPicPr>
            <a:picLocks noChangeAspect="1"/>
          </p:cNvPicPr>
          <p:nvPr/>
        </p:nvPicPr>
        <p:blipFill>
          <a:blip r:embed="rId2"/>
          <a:srcRect t="3709" r="15232"/>
          <a:stretch>
            <a:fillRect/>
          </a:stretch>
        </p:blipFill>
        <p:spPr>
          <a:xfrm>
            <a:off x="5942133" y="4029731"/>
            <a:ext cx="3153669" cy="2398935"/>
          </a:xfrm>
          <a:prstGeom prst="rect">
            <a:avLst/>
          </a:prstGeom>
        </p:spPr>
      </p:pic>
      <p:pic>
        <p:nvPicPr>
          <p:cNvPr id="10" name="Εικόνα 9">
            <a:extLst>
              <a:ext uri="{FF2B5EF4-FFF2-40B4-BE49-F238E27FC236}">
                <a16:creationId xmlns:a16="http://schemas.microsoft.com/office/drawing/2014/main" id="{7EDE93F0-E0FA-6CBF-2B79-BA8768B1C30D}"/>
              </a:ext>
            </a:extLst>
          </p:cNvPr>
          <p:cNvPicPr>
            <a:picLocks noChangeAspect="1"/>
          </p:cNvPicPr>
          <p:nvPr/>
        </p:nvPicPr>
        <p:blipFill>
          <a:blip r:embed="rId3"/>
          <a:stretch>
            <a:fillRect/>
          </a:stretch>
        </p:blipFill>
        <p:spPr>
          <a:xfrm>
            <a:off x="6114812" y="2046556"/>
            <a:ext cx="2808312" cy="1983175"/>
          </a:xfrm>
          <a:prstGeom prst="rect">
            <a:avLst/>
          </a:prstGeom>
        </p:spPr>
      </p:pic>
    </p:spTree>
    <p:extLst>
      <p:ext uri="{BB962C8B-B14F-4D97-AF65-F5344CB8AC3E}">
        <p14:creationId xmlns:p14="http://schemas.microsoft.com/office/powerpoint/2010/main" val="372941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BF8B7F3B-746C-5020-24BC-0D73995FD7A7}"/>
              </a:ext>
            </a:extLst>
          </p:cNvPr>
          <p:cNvGraphicFramePr>
            <a:graphicFrameLocks noGrp="1"/>
          </p:cNvGraphicFramePr>
          <p:nvPr>
            <p:ph idx="1"/>
            <p:extLst>
              <p:ext uri="{D42A27DB-BD31-4B8C-83A1-F6EECF244321}">
                <p14:modId xmlns:p14="http://schemas.microsoft.com/office/powerpoint/2010/main" val="2082824404"/>
              </p:ext>
            </p:extLst>
          </p:nvPr>
        </p:nvGraphicFramePr>
        <p:xfrm>
          <a:off x="467544" y="1423450"/>
          <a:ext cx="7886700" cy="5201503"/>
        </p:xfrm>
        <a:graphic>
          <a:graphicData uri="http://schemas.openxmlformats.org/drawingml/2006/table">
            <a:tbl>
              <a:tblPr firstRow="1" bandRow="1">
                <a:tableStyleId>{00A15C55-8517-42AA-B614-E9B94910E393}</a:tableStyleId>
              </a:tblPr>
              <a:tblGrid>
                <a:gridCol w="991022">
                  <a:extLst>
                    <a:ext uri="{9D8B030D-6E8A-4147-A177-3AD203B41FA5}">
                      <a16:colId xmlns:a16="http://schemas.microsoft.com/office/drawing/2014/main" val="4265507800"/>
                    </a:ext>
                  </a:extLst>
                </a:gridCol>
                <a:gridCol w="6895678">
                  <a:extLst>
                    <a:ext uri="{9D8B030D-6E8A-4147-A177-3AD203B41FA5}">
                      <a16:colId xmlns:a16="http://schemas.microsoft.com/office/drawing/2014/main" val="676768271"/>
                    </a:ext>
                  </a:extLst>
                </a:gridCol>
              </a:tblGrid>
              <a:tr h="370840">
                <a:tc>
                  <a:txBody>
                    <a:bodyPr/>
                    <a:lstStyle/>
                    <a:p>
                      <a:endParaRPr lang="el-GR"/>
                    </a:p>
                  </a:txBody>
                  <a:tcPr/>
                </a:tc>
                <a:tc>
                  <a:txBody>
                    <a:bodyPr/>
                    <a:lstStyle/>
                    <a:p>
                      <a:r>
                        <a:rPr lang="el-GR" dirty="0"/>
                        <a:t>Αρχές Πολυμεσικής Μάθησης  Μ</a:t>
                      </a:r>
                      <a:r>
                        <a:rPr lang="en-US" dirty="0" err="1"/>
                        <a:t>ayer</a:t>
                      </a:r>
                      <a:r>
                        <a:rPr lang="el-GR" dirty="0"/>
                        <a:t> (2017)</a:t>
                      </a:r>
                    </a:p>
                  </a:txBody>
                  <a:tcPr/>
                </a:tc>
                <a:extLst>
                  <a:ext uri="{0D108BD9-81ED-4DB2-BD59-A6C34878D82A}">
                    <a16:rowId xmlns:a16="http://schemas.microsoft.com/office/drawing/2014/main" val="3879494776"/>
                  </a:ext>
                </a:extLst>
              </a:tr>
              <a:tr h="370840">
                <a:tc>
                  <a:txBody>
                    <a:bodyPr/>
                    <a:lstStyle/>
                    <a:p>
                      <a:r>
                        <a:rPr lang="el-GR" dirty="0"/>
                        <a:t>1</a:t>
                      </a:r>
                    </a:p>
                  </a:txBody>
                  <a:tcPr/>
                </a:tc>
                <a:tc>
                  <a:txBody>
                    <a:bodyPr/>
                    <a:lstStyle/>
                    <a:p>
                      <a:r>
                        <a:rPr lang="el-GR" b="1" dirty="0"/>
                        <a:t>Αρχή της </a:t>
                      </a:r>
                      <a:r>
                        <a:rPr lang="el-GR" b="1" dirty="0" err="1"/>
                        <a:t>πολυμεσικότητας</a:t>
                      </a:r>
                      <a:r>
                        <a:rPr lang="el-GR" b="1" dirty="0"/>
                        <a:t>  </a:t>
                      </a:r>
                      <a:r>
                        <a:rPr lang="el-GR" dirty="0"/>
                        <a:t>: Συνδυασμός οπτικού &amp; λεκτικού υλικού (κείμενο &amp; εικόνα)</a:t>
                      </a:r>
                    </a:p>
                  </a:txBody>
                  <a:tcPr/>
                </a:tc>
                <a:extLst>
                  <a:ext uri="{0D108BD9-81ED-4DB2-BD59-A6C34878D82A}">
                    <a16:rowId xmlns:a16="http://schemas.microsoft.com/office/drawing/2014/main" val="180745364"/>
                  </a:ext>
                </a:extLst>
              </a:tr>
              <a:tr h="370840">
                <a:tc>
                  <a:txBody>
                    <a:bodyPr/>
                    <a:lstStyle/>
                    <a:p>
                      <a:r>
                        <a:rPr lang="el-GR" dirty="0"/>
                        <a:t>2</a:t>
                      </a:r>
                    </a:p>
                  </a:txBody>
                  <a:tcPr/>
                </a:tc>
                <a:tc>
                  <a:txBody>
                    <a:bodyPr/>
                    <a:lstStyle/>
                    <a:p>
                      <a:r>
                        <a:rPr lang="el-GR" b="1" dirty="0"/>
                        <a:t>Αρχή της χωρικής γειτνίασης : </a:t>
                      </a:r>
                      <a:r>
                        <a:rPr lang="el-GR" b="0" dirty="0"/>
                        <a:t>Κ</a:t>
                      </a:r>
                      <a:r>
                        <a:rPr lang="el-GR" dirty="0"/>
                        <a:t>οντινή απόσταση εικόνας &amp; κειμένου</a:t>
                      </a:r>
                    </a:p>
                  </a:txBody>
                  <a:tcPr/>
                </a:tc>
                <a:extLst>
                  <a:ext uri="{0D108BD9-81ED-4DB2-BD59-A6C34878D82A}">
                    <a16:rowId xmlns:a16="http://schemas.microsoft.com/office/drawing/2014/main" val="3451061746"/>
                  </a:ext>
                </a:extLst>
              </a:tr>
              <a:tr h="370840">
                <a:tc>
                  <a:txBody>
                    <a:bodyPr/>
                    <a:lstStyle/>
                    <a:p>
                      <a:r>
                        <a:rPr lang="el-GR" dirty="0"/>
                        <a:t>3</a:t>
                      </a:r>
                    </a:p>
                  </a:txBody>
                  <a:tcPr/>
                </a:tc>
                <a:tc>
                  <a:txBody>
                    <a:bodyPr/>
                    <a:lstStyle/>
                    <a:p>
                      <a:r>
                        <a:rPr lang="el-GR" b="1" dirty="0"/>
                        <a:t>Αρχή της χρονικής γειτνίασης : </a:t>
                      </a:r>
                      <a:r>
                        <a:rPr lang="el-GR" dirty="0"/>
                        <a:t>Ταυτόχρονη παράθεση εικόνας &amp; κειμένου</a:t>
                      </a:r>
                    </a:p>
                  </a:txBody>
                  <a:tcPr/>
                </a:tc>
                <a:extLst>
                  <a:ext uri="{0D108BD9-81ED-4DB2-BD59-A6C34878D82A}">
                    <a16:rowId xmlns:a16="http://schemas.microsoft.com/office/drawing/2014/main" val="3890956609"/>
                  </a:ext>
                </a:extLst>
              </a:tr>
              <a:tr h="370840">
                <a:tc>
                  <a:txBody>
                    <a:bodyPr/>
                    <a:lstStyle/>
                    <a:p>
                      <a:r>
                        <a:rPr lang="el-GR" dirty="0"/>
                        <a:t>4</a:t>
                      </a:r>
                    </a:p>
                  </a:txBody>
                  <a:tcPr/>
                </a:tc>
                <a:tc>
                  <a:txBody>
                    <a:bodyPr/>
                    <a:lstStyle/>
                    <a:p>
                      <a:r>
                        <a:rPr lang="el-GR" b="1" dirty="0"/>
                        <a:t>Αρχή της συνοχής :  </a:t>
                      </a:r>
                      <a:r>
                        <a:rPr lang="el-GR" dirty="0"/>
                        <a:t>Απαλλαγή από περιττές πληροφορίες</a:t>
                      </a:r>
                    </a:p>
                  </a:txBody>
                  <a:tcPr/>
                </a:tc>
                <a:extLst>
                  <a:ext uri="{0D108BD9-81ED-4DB2-BD59-A6C34878D82A}">
                    <a16:rowId xmlns:a16="http://schemas.microsoft.com/office/drawing/2014/main" val="530691412"/>
                  </a:ext>
                </a:extLst>
              </a:tr>
              <a:tr h="370840">
                <a:tc>
                  <a:txBody>
                    <a:bodyPr/>
                    <a:lstStyle/>
                    <a:p>
                      <a:r>
                        <a:rPr lang="el-GR" dirty="0"/>
                        <a:t>5</a:t>
                      </a:r>
                    </a:p>
                  </a:txBody>
                  <a:tcPr/>
                </a:tc>
                <a:tc>
                  <a:txBody>
                    <a:bodyPr/>
                    <a:lstStyle/>
                    <a:p>
                      <a:r>
                        <a:rPr lang="el-GR" b="1" dirty="0"/>
                        <a:t>Αρχή του πλεονασμού : </a:t>
                      </a:r>
                      <a:r>
                        <a:rPr lang="el-GR" dirty="0"/>
                        <a:t>Αποφυγή ταυτόχρονης παράθεσης γνώσεων -  γνωστικής υπερφόρτωσης </a:t>
                      </a:r>
                    </a:p>
                  </a:txBody>
                  <a:tcPr/>
                </a:tc>
                <a:extLst>
                  <a:ext uri="{0D108BD9-81ED-4DB2-BD59-A6C34878D82A}">
                    <a16:rowId xmlns:a16="http://schemas.microsoft.com/office/drawing/2014/main" val="3433141996"/>
                  </a:ext>
                </a:extLst>
              </a:tr>
              <a:tr h="370840">
                <a:tc>
                  <a:txBody>
                    <a:bodyPr/>
                    <a:lstStyle/>
                    <a:p>
                      <a:r>
                        <a:rPr lang="el-GR" dirty="0"/>
                        <a:t>6</a:t>
                      </a:r>
                    </a:p>
                  </a:txBody>
                  <a:tcPr/>
                </a:tc>
                <a:tc>
                  <a:txBody>
                    <a:bodyPr/>
                    <a:lstStyle/>
                    <a:p>
                      <a:r>
                        <a:rPr lang="el-GR" b="1" dirty="0"/>
                        <a:t>Αρχή της προσωποποίησης :  </a:t>
                      </a:r>
                      <a:r>
                        <a:rPr lang="el-GR" dirty="0"/>
                        <a:t>Χρήση φιλικού  ύφους </a:t>
                      </a:r>
                    </a:p>
                  </a:txBody>
                  <a:tcPr/>
                </a:tc>
                <a:extLst>
                  <a:ext uri="{0D108BD9-81ED-4DB2-BD59-A6C34878D82A}">
                    <a16:rowId xmlns:a16="http://schemas.microsoft.com/office/drawing/2014/main" val="644027227"/>
                  </a:ext>
                </a:extLst>
              </a:tr>
              <a:tr h="370840">
                <a:tc>
                  <a:txBody>
                    <a:bodyPr/>
                    <a:lstStyle/>
                    <a:p>
                      <a:r>
                        <a:rPr lang="el-GR" dirty="0"/>
                        <a:t>7</a:t>
                      </a:r>
                    </a:p>
                  </a:txBody>
                  <a:tcPr/>
                </a:tc>
                <a:tc>
                  <a:txBody>
                    <a:bodyPr/>
                    <a:lstStyle/>
                    <a:p>
                      <a:r>
                        <a:rPr lang="el-GR" b="1" dirty="0"/>
                        <a:t>Αρχή της κατάτμησης </a:t>
                      </a:r>
                      <a:r>
                        <a:rPr lang="el-GR" b="0" dirty="0"/>
                        <a:t>:  Χωρισμός γνώσης σε μικρότερα τμήματα «</a:t>
                      </a:r>
                      <a:r>
                        <a:rPr lang="el-GR" b="0" dirty="0" err="1"/>
                        <a:t>μπουκίτσες</a:t>
                      </a:r>
                      <a:r>
                        <a:rPr lang="el-GR" b="0" dirty="0"/>
                        <a:t>»</a:t>
                      </a:r>
                    </a:p>
                  </a:txBody>
                  <a:tcPr/>
                </a:tc>
                <a:extLst>
                  <a:ext uri="{0D108BD9-81ED-4DB2-BD59-A6C34878D82A}">
                    <a16:rowId xmlns:a16="http://schemas.microsoft.com/office/drawing/2014/main" val="1435301670"/>
                  </a:ext>
                </a:extLst>
              </a:tr>
              <a:tr h="370840">
                <a:tc>
                  <a:txBody>
                    <a:bodyPr/>
                    <a:lstStyle/>
                    <a:p>
                      <a:r>
                        <a:rPr lang="el-GR" dirty="0"/>
                        <a:t>8</a:t>
                      </a:r>
                    </a:p>
                  </a:txBody>
                  <a:tcPr/>
                </a:tc>
                <a:tc>
                  <a:txBody>
                    <a:bodyPr/>
                    <a:lstStyle/>
                    <a:p>
                      <a:r>
                        <a:rPr lang="el-GR" b="1" dirty="0"/>
                        <a:t>Αρχή της σηματοδότησης : </a:t>
                      </a:r>
                      <a:r>
                        <a:rPr lang="el-GR" b="0" dirty="0"/>
                        <a:t>Ε</a:t>
                      </a:r>
                      <a:r>
                        <a:rPr lang="el-GR" dirty="0"/>
                        <a:t>πισήμανση σημαντικών πληροφοριών </a:t>
                      </a:r>
                    </a:p>
                  </a:txBody>
                  <a:tcPr/>
                </a:tc>
                <a:extLst>
                  <a:ext uri="{0D108BD9-81ED-4DB2-BD59-A6C34878D82A}">
                    <a16:rowId xmlns:a16="http://schemas.microsoft.com/office/drawing/2014/main" val="1294641061"/>
                  </a:ext>
                </a:extLst>
              </a:tr>
              <a:tr h="370840">
                <a:tc>
                  <a:txBody>
                    <a:bodyPr/>
                    <a:lstStyle/>
                    <a:p>
                      <a:r>
                        <a:rPr lang="el-GR" dirty="0"/>
                        <a:t>9</a:t>
                      </a:r>
                    </a:p>
                  </a:txBody>
                  <a:tcPr/>
                </a:tc>
                <a:tc>
                  <a:txBody>
                    <a:bodyPr/>
                    <a:lstStyle/>
                    <a:p>
                      <a:r>
                        <a:rPr lang="el-GR" b="1" dirty="0"/>
                        <a:t>Αρχή της τροπικότητας :  </a:t>
                      </a:r>
                      <a:r>
                        <a:rPr lang="el-GR" dirty="0"/>
                        <a:t>Συνδυασμός οπτικών  &amp;  ακουστικών στοιχείων ( εικόνα κειμένου &amp;αφήγησης)</a:t>
                      </a:r>
                    </a:p>
                  </a:txBody>
                  <a:tcPr/>
                </a:tc>
                <a:extLst>
                  <a:ext uri="{0D108BD9-81ED-4DB2-BD59-A6C34878D82A}">
                    <a16:rowId xmlns:a16="http://schemas.microsoft.com/office/drawing/2014/main" val="2085204792"/>
                  </a:ext>
                </a:extLst>
              </a:tr>
              <a:tr h="487263">
                <a:tc>
                  <a:txBody>
                    <a:bodyPr/>
                    <a:lstStyle/>
                    <a:p>
                      <a:r>
                        <a:rPr lang="el-GR" dirty="0"/>
                        <a:t>10</a:t>
                      </a:r>
                    </a:p>
                  </a:txBody>
                  <a:tcPr/>
                </a:tc>
                <a:tc>
                  <a:txBody>
                    <a:bodyPr/>
                    <a:lstStyle/>
                    <a:p>
                      <a:r>
                        <a:rPr lang="el-GR" b="1" dirty="0"/>
                        <a:t>Αρχή της προπαίδευσης : </a:t>
                      </a:r>
                      <a:r>
                        <a:rPr lang="el-GR" b="0" dirty="0" err="1"/>
                        <a:t>Π</a:t>
                      </a:r>
                      <a:r>
                        <a:rPr lang="el-GR" dirty="0" err="1"/>
                        <a:t>ροϊδεασμός</a:t>
                      </a:r>
                      <a:r>
                        <a:rPr lang="el-GR" dirty="0"/>
                        <a:t> για βασικές έννοιες</a:t>
                      </a:r>
                    </a:p>
                  </a:txBody>
                  <a:tcPr/>
                </a:tc>
                <a:extLst>
                  <a:ext uri="{0D108BD9-81ED-4DB2-BD59-A6C34878D82A}">
                    <a16:rowId xmlns:a16="http://schemas.microsoft.com/office/drawing/2014/main" val="1432169562"/>
                  </a:ext>
                </a:extLst>
              </a:tr>
              <a:tr h="370840">
                <a:tc>
                  <a:txBody>
                    <a:bodyPr/>
                    <a:lstStyle/>
                    <a:p>
                      <a:r>
                        <a:rPr lang="el-GR" dirty="0"/>
                        <a:t>11</a:t>
                      </a:r>
                    </a:p>
                  </a:txBody>
                  <a:tcPr/>
                </a:tc>
                <a:tc>
                  <a:txBody>
                    <a:bodyPr/>
                    <a:lstStyle/>
                    <a:p>
                      <a:r>
                        <a:rPr lang="el-GR" b="1" dirty="0"/>
                        <a:t>Αρχή της φωνής:  </a:t>
                      </a:r>
                      <a:r>
                        <a:rPr lang="en-US" dirty="0"/>
                        <a:t>X</a:t>
                      </a:r>
                      <a:r>
                        <a:rPr lang="el-GR" dirty="0"/>
                        <a:t>ρήση  ανθρώπινης και  φιλικής  φωνής </a:t>
                      </a:r>
                    </a:p>
                  </a:txBody>
                  <a:tcPr/>
                </a:tc>
                <a:extLst>
                  <a:ext uri="{0D108BD9-81ED-4DB2-BD59-A6C34878D82A}">
                    <a16:rowId xmlns:a16="http://schemas.microsoft.com/office/drawing/2014/main" val="1115674609"/>
                  </a:ext>
                </a:extLst>
              </a:tr>
              <a:tr h="370840">
                <a:tc>
                  <a:txBody>
                    <a:bodyPr/>
                    <a:lstStyle/>
                    <a:p>
                      <a:r>
                        <a:rPr lang="en-US" dirty="0"/>
                        <a:t>12</a:t>
                      </a:r>
                      <a:endParaRPr lang="el-GR" dirty="0"/>
                    </a:p>
                  </a:txBody>
                  <a:tcPr/>
                </a:tc>
                <a:tc>
                  <a:txBody>
                    <a:bodyPr/>
                    <a:lstStyle/>
                    <a:p>
                      <a:r>
                        <a:rPr lang="el-GR" b="1" dirty="0"/>
                        <a:t>Αρχή της ενσωμάτωσης : </a:t>
                      </a:r>
                      <a:r>
                        <a:rPr lang="el-GR" dirty="0"/>
                        <a:t>Εικόνα του αφηγητή </a:t>
                      </a:r>
                    </a:p>
                  </a:txBody>
                  <a:tcPr/>
                </a:tc>
                <a:extLst>
                  <a:ext uri="{0D108BD9-81ED-4DB2-BD59-A6C34878D82A}">
                    <a16:rowId xmlns:a16="http://schemas.microsoft.com/office/drawing/2014/main" val="3571030065"/>
                  </a:ext>
                </a:extLst>
              </a:tr>
            </a:tbl>
          </a:graphicData>
        </a:graphic>
      </p:graphicFrame>
      <p:sp>
        <p:nvSpPr>
          <p:cNvPr id="3" name="Τίτλος 2">
            <a:extLst>
              <a:ext uri="{FF2B5EF4-FFF2-40B4-BE49-F238E27FC236}">
                <a16:creationId xmlns:a16="http://schemas.microsoft.com/office/drawing/2014/main" id="{A98BDBCC-064B-74C1-1989-B2473ADCBE88}"/>
              </a:ext>
            </a:extLst>
          </p:cNvPr>
          <p:cNvSpPr>
            <a:spLocks noGrp="1"/>
          </p:cNvSpPr>
          <p:nvPr>
            <p:ph type="title"/>
          </p:nvPr>
        </p:nvSpPr>
        <p:spPr/>
        <p:txBody>
          <a:bodyPr>
            <a:normAutofit/>
          </a:bodyPr>
          <a:lstStyle/>
          <a:p>
            <a:r>
              <a:rPr lang="el-GR" dirty="0"/>
              <a:t>Παραγόμενο  Ε.Υ.</a:t>
            </a:r>
          </a:p>
        </p:txBody>
      </p:sp>
      <p:pic>
        <p:nvPicPr>
          <p:cNvPr id="6" name="Εικόνα 5">
            <a:extLst>
              <a:ext uri="{FF2B5EF4-FFF2-40B4-BE49-F238E27FC236}">
                <a16:creationId xmlns:a16="http://schemas.microsoft.com/office/drawing/2014/main" id="{B6007147-FBF1-1053-0E0F-A81114364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118" y="4509120"/>
            <a:ext cx="1545354" cy="3063031"/>
          </a:xfrm>
          <a:prstGeom prst="rect">
            <a:avLst/>
          </a:prstGeom>
        </p:spPr>
      </p:pic>
    </p:spTree>
    <p:extLst>
      <p:ext uri="{BB962C8B-B14F-4D97-AF65-F5344CB8AC3E}">
        <p14:creationId xmlns:p14="http://schemas.microsoft.com/office/powerpoint/2010/main" val="23274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4876956-B82F-01FA-FE42-F3C469BE7B3C}"/>
              </a:ext>
            </a:extLst>
          </p:cNvPr>
          <p:cNvPicPr>
            <a:picLocks noChangeAspect="1"/>
          </p:cNvPicPr>
          <p:nvPr/>
        </p:nvPicPr>
        <p:blipFill>
          <a:blip r:embed="rId2"/>
          <a:stretch>
            <a:fillRect/>
          </a:stretch>
        </p:blipFill>
        <p:spPr>
          <a:xfrm>
            <a:off x="1403649" y="1480572"/>
            <a:ext cx="7149502" cy="4396700"/>
          </a:xfrm>
          <a:prstGeom prst="rect">
            <a:avLst/>
          </a:prstGeom>
        </p:spPr>
      </p:pic>
      <p:sp>
        <p:nvSpPr>
          <p:cNvPr id="3" name="Τίτλος 2">
            <a:extLst>
              <a:ext uri="{FF2B5EF4-FFF2-40B4-BE49-F238E27FC236}">
                <a16:creationId xmlns:a16="http://schemas.microsoft.com/office/drawing/2014/main" id="{7F86FDD8-07FE-5179-A9CD-E6BAF9125D3D}"/>
              </a:ext>
            </a:extLst>
          </p:cNvPr>
          <p:cNvSpPr>
            <a:spLocks noGrp="1"/>
          </p:cNvSpPr>
          <p:nvPr>
            <p:ph type="title"/>
          </p:nvPr>
        </p:nvSpPr>
        <p:spPr/>
        <p:txBody>
          <a:bodyPr/>
          <a:lstStyle/>
          <a:p>
            <a:r>
              <a:rPr lang="el-GR" dirty="0"/>
              <a:t>Παραγόμενο Ε.Υ.</a:t>
            </a:r>
          </a:p>
        </p:txBody>
      </p:sp>
      <p:sp>
        <p:nvSpPr>
          <p:cNvPr id="6" name="TextBox 5">
            <a:extLst>
              <a:ext uri="{FF2B5EF4-FFF2-40B4-BE49-F238E27FC236}">
                <a16:creationId xmlns:a16="http://schemas.microsoft.com/office/drawing/2014/main" id="{7849460C-DDB2-7CEB-8F44-6A65FF392488}"/>
              </a:ext>
            </a:extLst>
          </p:cNvPr>
          <p:cNvSpPr txBox="1"/>
          <p:nvPr/>
        </p:nvSpPr>
        <p:spPr>
          <a:xfrm>
            <a:off x="1763688" y="1772816"/>
            <a:ext cx="2808312" cy="461665"/>
          </a:xfrm>
          <a:prstGeom prst="rect">
            <a:avLst/>
          </a:prstGeom>
          <a:noFill/>
        </p:spPr>
        <p:txBody>
          <a:bodyPr wrap="square" rtlCol="0">
            <a:spAutoFit/>
          </a:bodyPr>
          <a:lstStyle/>
          <a:p>
            <a:r>
              <a:rPr lang="el-GR"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Σύνδεση με Ε.Υ</a:t>
            </a:r>
            <a:r>
              <a:rPr lang="el-GR" dirty="0">
                <a:solidFill>
                  <a:srgbClr val="C00000"/>
                </a:solidFill>
                <a:hlinkClick r:id="rId3">
                  <a:extLst>
                    <a:ext uri="{A12FA001-AC4F-418D-AE19-62706E023703}">
                      <ahyp:hlinkClr xmlns:ahyp="http://schemas.microsoft.com/office/drawing/2018/hyperlinkcolor" val="tx"/>
                    </a:ext>
                  </a:extLst>
                </a:hlinkClick>
              </a:rPr>
              <a:t>.</a:t>
            </a:r>
            <a:endParaRPr lang="el-GR" dirty="0">
              <a:solidFill>
                <a:srgbClr val="C00000"/>
              </a:solidFill>
            </a:endParaRPr>
          </a:p>
        </p:txBody>
      </p:sp>
    </p:spTree>
    <p:extLst>
      <p:ext uri="{BB962C8B-B14F-4D97-AF65-F5344CB8AC3E}">
        <p14:creationId xmlns:p14="http://schemas.microsoft.com/office/powerpoint/2010/main" val="316825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6. </a:t>
            </a:r>
            <a:r>
              <a:rPr lang="el-GR" dirty="0"/>
              <a:t>Μεθοδολογία (1)</a:t>
            </a:r>
            <a:endParaRPr lang="el-GR" b="1" dirty="0"/>
          </a:p>
        </p:txBody>
      </p:sp>
      <p:graphicFrame>
        <p:nvGraphicFramePr>
          <p:cNvPr id="3" name="Πίνακας 2">
            <a:extLst>
              <a:ext uri="{FF2B5EF4-FFF2-40B4-BE49-F238E27FC236}">
                <a16:creationId xmlns:a16="http://schemas.microsoft.com/office/drawing/2014/main" id="{F7097A56-10CE-3281-2463-85F4FBFAA7E8}"/>
              </a:ext>
            </a:extLst>
          </p:cNvPr>
          <p:cNvGraphicFramePr>
            <a:graphicFrameLocks noGrp="1"/>
          </p:cNvGraphicFramePr>
          <p:nvPr>
            <p:extLst>
              <p:ext uri="{D42A27DB-BD31-4B8C-83A1-F6EECF244321}">
                <p14:modId xmlns:p14="http://schemas.microsoft.com/office/powerpoint/2010/main" val="3365407815"/>
              </p:ext>
            </p:extLst>
          </p:nvPr>
        </p:nvGraphicFramePr>
        <p:xfrm>
          <a:off x="1013618" y="1844824"/>
          <a:ext cx="7374805" cy="1158240"/>
        </p:xfrm>
        <a:graphic>
          <a:graphicData uri="http://schemas.openxmlformats.org/drawingml/2006/table">
            <a:tbl>
              <a:tblPr firstRow="1" bandRow="1">
                <a:tableStyleId>{00A15C55-8517-42AA-B614-E9B94910E393}</a:tableStyleId>
              </a:tblPr>
              <a:tblGrid>
                <a:gridCol w="7374805">
                  <a:extLst>
                    <a:ext uri="{9D8B030D-6E8A-4147-A177-3AD203B41FA5}">
                      <a16:colId xmlns:a16="http://schemas.microsoft.com/office/drawing/2014/main" val="4137091367"/>
                    </a:ext>
                  </a:extLst>
                </a:gridCol>
              </a:tblGrid>
              <a:tr h="370840">
                <a:tc>
                  <a:txBody>
                    <a:bodyPr/>
                    <a:lstStyle/>
                    <a:p>
                      <a:r>
                        <a:rPr lang="el-GR" sz="2400" dirty="0"/>
                        <a:t>Μέθοδος</a:t>
                      </a:r>
                    </a:p>
                  </a:txBody>
                  <a:tcPr/>
                </a:tc>
                <a:extLst>
                  <a:ext uri="{0D108BD9-81ED-4DB2-BD59-A6C34878D82A}">
                    <a16:rowId xmlns:a16="http://schemas.microsoft.com/office/drawing/2014/main" val="2586738772"/>
                  </a:ext>
                </a:extLst>
              </a:tr>
              <a:tr h="370840">
                <a:tc>
                  <a:txBody>
                    <a:bodyPr/>
                    <a:lstStyle/>
                    <a:p>
                      <a:r>
                        <a:rPr lang="el-GR" sz="2000" dirty="0"/>
                        <a:t>Επιτόπια , </a:t>
                      </a:r>
                      <a:r>
                        <a:rPr lang="el-GR" sz="2000" b="1" u="sng" dirty="0"/>
                        <a:t>ποιοτική έρευνα </a:t>
                      </a:r>
                      <a:r>
                        <a:rPr lang="el-GR" sz="2000" dirty="0"/>
                        <a:t>(διευκολύνει την ανάλυση μεγάλου όγκου δεδομένων)</a:t>
                      </a:r>
                    </a:p>
                  </a:txBody>
                  <a:tcPr/>
                </a:tc>
                <a:extLst>
                  <a:ext uri="{0D108BD9-81ED-4DB2-BD59-A6C34878D82A}">
                    <a16:rowId xmlns:a16="http://schemas.microsoft.com/office/drawing/2014/main" val="4030409240"/>
                  </a:ext>
                </a:extLst>
              </a:tr>
            </a:tbl>
          </a:graphicData>
        </a:graphic>
      </p:graphicFrame>
      <p:graphicFrame>
        <p:nvGraphicFramePr>
          <p:cNvPr id="5" name="Πίνακας 4">
            <a:extLst>
              <a:ext uri="{FF2B5EF4-FFF2-40B4-BE49-F238E27FC236}">
                <a16:creationId xmlns:a16="http://schemas.microsoft.com/office/drawing/2014/main" id="{19A06F6D-DF5D-318F-33A4-122AC0E63A84}"/>
              </a:ext>
            </a:extLst>
          </p:cNvPr>
          <p:cNvGraphicFramePr>
            <a:graphicFrameLocks noGrp="1"/>
          </p:cNvGraphicFramePr>
          <p:nvPr>
            <p:extLst>
              <p:ext uri="{D42A27DB-BD31-4B8C-83A1-F6EECF244321}">
                <p14:modId xmlns:p14="http://schemas.microsoft.com/office/powerpoint/2010/main" val="2888058454"/>
              </p:ext>
            </p:extLst>
          </p:nvPr>
        </p:nvGraphicFramePr>
        <p:xfrm>
          <a:off x="1013618" y="3414910"/>
          <a:ext cx="7632848" cy="1859280"/>
        </p:xfrm>
        <a:graphic>
          <a:graphicData uri="http://schemas.openxmlformats.org/drawingml/2006/table">
            <a:tbl>
              <a:tblPr firstRow="1" bandRow="1">
                <a:tableStyleId>{72833802-FEF1-4C79-8D5D-14CF1EAF98D9}</a:tableStyleId>
              </a:tblPr>
              <a:tblGrid>
                <a:gridCol w="7632848">
                  <a:extLst>
                    <a:ext uri="{9D8B030D-6E8A-4147-A177-3AD203B41FA5}">
                      <a16:colId xmlns:a16="http://schemas.microsoft.com/office/drawing/2014/main" val="700337496"/>
                    </a:ext>
                  </a:extLst>
                </a:gridCol>
              </a:tblGrid>
              <a:tr h="370840">
                <a:tc>
                  <a:txBody>
                    <a:bodyPr/>
                    <a:lstStyle/>
                    <a:p>
                      <a:r>
                        <a:rPr lang="el-GR" sz="2400" dirty="0"/>
                        <a:t>Συμμετέχοντες </a:t>
                      </a:r>
                    </a:p>
                  </a:txBody>
                  <a:tcPr/>
                </a:tc>
                <a:extLst>
                  <a:ext uri="{0D108BD9-81ED-4DB2-BD59-A6C34878D82A}">
                    <a16:rowId xmlns:a16="http://schemas.microsoft.com/office/drawing/2014/main" val="2539862093"/>
                  </a:ext>
                </a:extLst>
              </a:tr>
              <a:tr h="370840">
                <a:tc>
                  <a:txBody>
                    <a:bodyPr/>
                    <a:lstStyle/>
                    <a:p>
                      <a:pPr marL="285750" indent="-285750">
                        <a:buFont typeface="Arial" panose="020B0604020202020204" pitchFamily="34" charset="0"/>
                        <a:buChar char="•"/>
                      </a:pPr>
                      <a:r>
                        <a:rPr lang="el-GR" sz="2000" b="1" u="sng" dirty="0"/>
                        <a:t>3 τελειόφοιτοι του ΜΠΣ </a:t>
                      </a:r>
                      <a:r>
                        <a:rPr lang="el-GR" sz="2000" dirty="0"/>
                        <a:t>του Ε.ΔΙ.Β.Ε.Α. , ειδικοί στην ΕξΑΕ (εγκυρότητα έρευνας)</a:t>
                      </a:r>
                    </a:p>
                  </a:txBody>
                  <a:tcPr/>
                </a:tc>
                <a:extLst>
                  <a:ext uri="{0D108BD9-81ED-4DB2-BD59-A6C34878D82A}">
                    <a16:rowId xmlns:a16="http://schemas.microsoft.com/office/drawing/2014/main" val="2930739619"/>
                  </a:ext>
                </a:extLst>
              </a:tr>
              <a:tr h="370840">
                <a:tc>
                  <a:txBody>
                    <a:bodyPr/>
                    <a:lstStyle/>
                    <a:p>
                      <a:pPr marL="285750" indent="-285750">
                        <a:buFont typeface="Arial" panose="020B0604020202020204" pitchFamily="34" charset="0"/>
                        <a:buChar char="•"/>
                      </a:pPr>
                      <a:r>
                        <a:rPr lang="el-GR" sz="2000" b="1" u="sng" dirty="0"/>
                        <a:t>10 μαθητές  ΣΤ΄ </a:t>
                      </a:r>
                      <a:r>
                        <a:rPr lang="el-GR" sz="2000" dirty="0"/>
                        <a:t>τάξης με υψηλό μαθησιακό επίπεδο , χαμηλή Ψ.Α.,            μηδαμινή ενσυναίσθηση</a:t>
                      </a:r>
                    </a:p>
                  </a:txBody>
                  <a:tcPr/>
                </a:tc>
                <a:extLst>
                  <a:ext uri="{0D108BD9-81ED-4DB2-BD59-A6C34878D82A}">
                    <a16:rowId xmlns:a16="http://schemas.microsoft.com/office/drawing/2014/main" val="1371308686"/>
                  </a:ext>
                </a:extLst>
              </a:tr>
            </a:tbl>
          </a:graphicData>
        </a:graphic>
      </p:graphicFrame>
      <p:pic>
        <p:nvPicPr>
          <p:cNvPr id="8" name="Εικόνα 7">
            <a:extLst>
              <a:ext uri="{FF2B5EF4-FFF2-40B4-BE49-F238E27FC236}">
                <a16:creationId xmlns:a16="http://schemas.microsoft.com/office/drawing/2014/main" id="{BCBAC191-8C7F-18D6-A2EB-BF5A9EDEA55B}"/>
              </a:ext>
            </a:extLst>
          </p:cNvPr>
          <p:cNvPicPr>
            <a:picLocks noChangeAspect="1"/>
          </p:cNvPicPr>
          <p:nvPr/>
        </p:nvPicPr>
        <p:blipFill>
          <a:blip r:embed="rId2"/>
          <a:stretch>
            <a:fillRect/>
          </a:stretch>
        </p:blipFill>
        <p:spPr>
          <a:xfrm>
            <a:off x="7090050" y="94447"/>
            <a:ext cx="1763688" cy="1102305"/>
          </a:xfrm>
          <a:prstGeom prst="rect">
            <a:avLst/>
          </a:prstGeom>
        </p:spPr>
      </p:pic>
    </p:spTree>
    <p:extLst>
      <p:ext uri="{BB962C8B-B14F-4D97-AF65-F5344CB8AC3E}">
        <p14:creationId xmlns:p14="http://schemas.microsoft.com/office/powerpoint/2010/main" val="181367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B46DE4D-7E56-29EA-6F81-C2DCCBF4E7C7}"/>
              </a:ext>
            </a:extLst>
          </p:cNvPr>
          <p:cNvGraphicFramePr>
            <a:graphicFrameLocks noGrp="1"/>
          </p:cNvGraphicFramePr>
          <p:nvPr>
            <p:ph idx="1"/>
            <p:extLst>
              <p:ext uri="{D42A27DB-BD31-4B8C-83A1-F6EECF244321}">
                <p14:modId xmlns:p14="http://schemas.microsoft.com/office/powerpoint/2010/main" val="522219340"/>
              </p:ext>
            </p:extLst>
          </p:nvPr>
        </p:nvGraphicFramePr>
        <p:xfrm>
          <a:off x="539552" y="1443154"/>
          <a:ext cx="8604448" cy="2468880"/>
        </p:xfrm>
        <a:graphic>
          <a:graphicData uri="http://schemas.openxmlformats.org/drawingml/2006/table">
            <a:tbl>
              <a:tblPr firstRow="1" bandRow="1">
                <a:tableStyleId>{00A15C55-8517-42AA-B614-E9B94910E393}</a:tableStyleId>
              </a:tblPr>
              <a:tblGrid>
                <a:gridCol w="8604448">
                  <a:extLst>
                    <a:ext uri="{9D8B030D-6E8A-4147-A177-3AD203B41FA5}">
                      <a16:colId xmlns:a16="http://schemas.microsoft.com/office/drawing/2014/main" val="4139041546"/>
                    </a:ext>
                  </a:extLst>
                </a:gridCol>
              </a:tblGrid>
              <a:tr h="370840">
                <a:tc>
                  <a:txBody>
                    <a:bodyPr/>
                    <a:lstStyle/>
                    <a:p>
                      <a:r>
                        <a:rPr lang="el-GR" sz="2400" dirty="0"/>
                        <a:t>Ερευνητικά Εργαλεία</a:t>
                      </a:r>
                    </a:p>
                  </a:txBody>
                  <a:tcPr/>
                </a:tc>
                <a:extLst>
                  <a:ext uri="{0D108BD9-81ED-4DB2-BD59-A6C34878D82A}">
                    <a16:rowId xmlns:a16="http://schemas.microsoft.com/office/drawing/2014/main" val="3452405590"/>
                  </a:ext>
                </a:extLst>
              </a:tr>
              <a:tr h="370840">
                <a:tc>
                  <a:txBody>
                    <a:bodyPr/>
                    <a:lstStyle/>
                    <a:p>
                      <a:pPr marL="285750" indent="-285750">
                        <a:buFont typeface="Arial" panose="020B0604020202020204" pitchFamily="34" charset="0"/>
                        <a:buChar char="•"/>
                      </a:pPr>
                      <a:r>
                        <a:rPr lang="el-GR" sz="2000" dirty="0"/>
                        <a:t>Άμεση</a:t>
                      </a:r>
                      <a:r>
                        <a:rPr lang="el-GR" sz="2000" b="1" u="sng" dirty="0"/>
                        <a:t> παρατήρηση  </a:t>
                      </a:r>
                      <a:r>
                        <a:rPr lang="el-GR" sz="2000" dirty="0"/>
                        <a:t>των μαθητών σε πραγματικές συνθήκες αλληλεπίδρασης (εγκυρότητα &amp; αξιοπιστία)</a:t>
                      </a:r>
                    </a:p>
                    <a:p>
                      <a:pPr marL="0" indent="0">
                        <a:buFont typeface="Arial" panose="020B0604020202020204" pitchFamily="34" charset="0"/>
                        <a:buNone/>
                      </a:pPr>
                      <a:endParaRPr lang="el-GR" sz="2000" dirty="0"/>
                    </a:p>
                  </a:txBody>
                  <a:tcPr/>
                </a:tc>
                <a:extLst>
                  <a:ext uri="{0D108BD9-81ED-4DB2-BD59-A6C34878D82A}">
                    <a16:rowId xmlns:a16="http://schemas.microsoft.com/office/drawing/2014/main" val="5698939"/>
                  </a:ext>
                </a:extLst>
              </a:tr>
              <a:tr h="370840">
                <a:tc>
                  <a:txBody>
                    <a:bodyPr/>
                    <a:lstStyle/>
                    <a:p>
                      <a:pPr marL="285750" indent="-285750">
                        <a:buFont typeface="Arial" panose="020B0604020202020204" pitchFamily="34" charset="0"/>
                        <a:buChar char="•"/>
                      </a:pPr>
                      <a:r>
                        <a:rPr lang="el-GR" sz="2000" b="1" u="sng" dirty="0"/>
                        <a:t>Ανώνυμα Ερωτηματολόγια ανοιχτού τύπου </a:t>
                      </a:r>
                      <a:r>
                        <a:rPr lang="el-GR" sz="2000" dirty="0"/>
                        <a:t>(ειδικούς ΕξΑΕ &amp; μαθητές </a:t>
                      </a:r>
                      <a:r>
                        <a:rPr lang="el-GR" sz="2000" dirty="0" err="1"/>
                        <a:t>Στ</a:t>
                      </a:r>
                      <a:r>
                        <a:rPr lang="el-GR" sz="2000" dirty="0"/>
                        <a:t>΄) που επέτρεπαν την ελεύθερη έκφραση των σκέψεων και των παρατηρήσεων των συμμετεχόντων.</a:t>
                      </a:r>
                    </a:p>
                  </a:txBody>
                  <a:tcPr/>
                </a:tc>
                <a:extLst>
                  <a:ext uri="{0D108BD9-81ED-4DB2-BD59-A6C34878D82A}">
                    <a16:rowId xmlns:a16="http://schemas.microsoft.com/office/drawing/2014/main" val="2537202534"/>
                  </a:ext>
                </a:extLst>
              </a:tr>
            </a:tbl>
          </a:graphicData>
        </a:graphic>
      </p:graphicFrame>
      <p:sp>
        <p:nvSpPr>
          <p:cNvPr id="3" name="Τίτλος 2">
            <a:extLst>
              <a:ext uri="{FF2B5EF4-FFF2-40B4-BE49-F238E27FC236}">
                <a16:creationId xmlns:a16="http://schemas.microsoft.com/office/drawing/2014/main" id="{6BB809BE-76D7-661C-DF30-D69BBE0983DE}"/>
              </a:ext>
            </a:extLst>
          </p:cNvPr>
          <p:cNvSpPr>
            <a:spLocks noGrp="1"/>
          </p:cNvSpPr>
          <p:nvPr>
            <p:ph type="title"/>
          </p:nvPr>
        </p:nvSpPr>
        <p:spPr/>
        <p:txBody>
          <a:bodyPr/>
          <a:lstStyle/>
          <a:p>
            <a:r>
              <a:rPr lang="el-GR" dirty="0"/>
              <a:t>Μεθοδολογία (2)</a:t>
            </a:r>
          </a:p>
        </p:txBody>
      </p:sp>
      <p:graphicFrame>
        <p:nvGraphicFramePr>
          <p:cNvPr id="6" name="Πίνακας 5">
            <a:extLst>
              <a:ext uri="{FF2B5EF4-FFF2-40B4-BE49-F238E27FC236}">
                <a16:creationId xmlns:a16="http://schemas.microsoft.com/office/drawing/2014/main" id="{12050F65-9013-7D30-38E9-5655CDD8182E}"/>
              </a:ext>
            </a:extLst>
          </p:cNvPr>
          <p:cNvGraphicFramePr>
            <a:graphicFrameLocks noGrp="1"/>
          </p:cNvGraphicFramePr>
          <p:nvPr>
            <p:extLst>
              <p:ext uri="{D42A27DB-BD31-4B8C-83A1-F6EECF244321}">
                <p14:modId xmlns:p14="http://schemas.microsoft.com/office/powerpoint/2010/main" val="3498108692"/>
              </p:ext>
            </p:extLst>
          </p:nvPr>
        </p:nvGraphicFramePr>
        <p:xfrm>
          <a:off x="503548" y="4138452"/>
          <a:ext cx="8676456" cy="2255520"/>
        </p:xfrm>
        <a:graphic>
          <a:graphicData uri="http://schemas.openxmlformats.org/drawingml/2006/table">
            <a:tbl>
              <a:tblPr firstRow="1" bandRow="1">
                <a:tableStyleId>{72833802-FEF1-4C79-8D5D-14CF1EAF98D9}</a:tableStyleId>
              </a:tblPr>
              <a:tblGrid>
                <a:gridCol w="8676456">
                  <a:extLst>
                    <a:ext uri="{9D8B030D-6E8A-4147-A177-3AD203B41FA5}">
                      <a16:colId xmlns:a16="http://schemas.microsoft.com/office/drawing/2014/main" val="1865861576"/>
                    </a:ext>
                  </a:extLst>
                </a:gridCol>
              </a:tblGrid>
              <a:tr h="370840">
                <a:tc>
                  <a:txBody>
                    <a:bodyPr/>
                    <a:lstStyle/>
                    <a:p>
                      <a:r>
                        <a:rPr lang="el-GR" sz="2400" dirty="0"/>
                        <a:t>Ανάλυση Περιεχομένου (ερευνητική μέθοδος)</a:t>
                      </a:r>
                    </a:p>
                  </a:txBody>
                  <a:tcPr/>
                </a:tc>
                <a:extLst>
                  <a:ext uri="{0D108BD9-81ED-4DB2-BD59-A6C34878D82A}">
                    <a16:rowId xmlns:a16="http://schemas.microsoft.com/office/drawing/2014/main" val="2495272254"/>
                  </a:ext>
                </a:extLst>
              </a:tr>
              <a:tr h="370840">
                <a:tc>
                  <a:txBody>
                    <a:bodyPr/>
                    <a:lstStyle/>
                    <a:p>
                      <a:pPr marL="285750" indent="-285750">
                        <a:buFont typeface="Arial" panose="020B0604020202020204" pitchFamily="34" charset="0"/>
                        <a:buChar char="•"/>
                      </a:pPr>
                      <a:r>
                        <a:rPr lang="el-GR" sz="2000" dirty="0"/>
                        <a:t>Ομαδοποίηση δεδομένων (</a:t>
                      </a:r>
                      <a:r>
                        <a:rPr lang="en-US" sz="2000" dirty="0"/>
                        <a:t>ATLAS)</a:t>
                      </a:r>
                      <a:endParaRPr lang="el-GR" sz="2000" dirty="0"/>
                    </a:p>
                  </a:txBody>
                  <a:tcPr/>
                </a:tc>
                <a:extLst>
                  <a:ext uri="{0D108BD9-81ED-4DB2-BD59-A6C34878D82A}">
                    <a16:rowId xmlns:a16="http://schemas.microsoft.com/office/drawing/2014/main" val="4087086742"/>
                  </a:ext>
                </a:extLst>
              </a:tr>
              <a:tr h="370840">
                <a:tc>
                  <a:txBody>
                    <a:bodyPr/>
                    <a:lstStyle/>
                    <a:p>
                      <a:pPr marL="285750" indent="-285750">
                        <a:buFont typeface="Arial" panose="020B0604020202020204" pitchFamily="34" charset="0"/>
                        <a:buChar char="•"/>
                      </a:pPr>
                      <a:r>
                        <a:rPr lang="el-GR" sz="2000" dirty="0"/>
                        <a:t>Ο εντοπισμός επαναλαμβανόμενων νοημάτων οδηγεί στην παραγωγή συμπερασμάτων</a:t>
                      </a:r>
                    </a:p>
                  </a:txBody>
                  <a:tcPr/>
                </a:tc>
                <a:extLst>
                  <a:ext uri="{0D108BD9-81ED-4DB2-BD59-A6C34878D82A}">
                    <a16:rowId xmlns:a16="http://schemas.microsoft.com/office/drawing/2014/main" val="2898276600"/>
                  </a:ext>
                </a:extLst>
              </a:tr>
              <a:tr h="0">
                <a:tc>
                  <a:txBody>
                    <a:bodyPr/>
                    <a:lstStyle/>
                    <a:p>
                      <a:pPr marL="285750" indent="-285750">
                        <a:buFont typeface="Arial" panose="020B0604020202020204" pitchFamily="34" charset="0"/>
                        <a:buChar char="•"/>
                      </a:pPr>
                      <a:r>
                        <a:rPr lang="el-GR" sz="2000" dirty="0"/>
                        <a:t>Ισχυρή τεχνική φιλτραρίσματος πληροφοριών, που εξάγει</a:t>
                      </a:r>
                    </a:p>
                    <a:p>
                      <a:pPr marL="0" indent="0">
                        <a:buFont typeface="Arial" panose="020B0604020202020204" pitchFamily="34" charset="0"/>
                        <a:buNone/>
                      </a:pPr>
                      <a:r>
                        <a:rPr lang="el-GR" sz="2000" dirty="0"/>
                        <a:t>έγκυρα συμπεράσματα, υψηλού βαθμού αξιοπιστίας</a:t>
                      </a:r>
                    </a:p>
                  </a:txBody>
                  <a:tcPr/>
                </a:tc>
                <a:extLst>
                  <a:ext uri="{0D108BD9-81ED-4DB2-BD59-A6C34878D82A}">
                    <a16:rowId xmlns:a16="http://schemas.microsoft.com/office/drawing/2014/main" val="3027804932"/>
                  </a:ext>
                </a:extLst>
              </a:tr>
            </a:tbl>
          </a:graphicData>
        </a:graphic>
      </p:graphicFrame>
      <p:pic>
        <p:nvPicPr>
          <p:cNvPr id="7" name="Εικόνα 6">
            <a:extLst>
              <a:ext uri="{FF2B5EF4-FFF2-40B4-BE49-F238E27FC236}">
                <a16:creationId xmlns:a16="http://schemas.microsoft.com/office/drawing/2014/main" id="{358C101C-707B-458C-758F-E8121A4D5071}"/>
              </a:ext>
            </a:extLst>
          </p:cNvPr>
          <p:cNvPicPr>
            <a:picLocks noChangeAspect="1"/>
          </p:cNvPicPr>
          <p:nvPr/>
        </p:nvPicPr>
        <p:blipFill>
          <a:blip r:embed="rId2"/>
          <a:stretch>
            <a:fillRect/>
          </a:stretch>
        </p:blipFill>
        <p:spPr>
          <a:xfrm>
            <a:off x="7164288" y="95708"/>
            <a:ext cx="1793646" cy="1121028"/>
          </a:xfrm>
          <a:prstGeom prst="rect">
            <a:avLst/>
          </a:prstGeom>
        </p:spPr>
      </p:pic>
      <p:pic>
        <p:nvPicPr>
          <p:cNvPr id="2" name="Εικόνα 1">
            <a:extLst>
              <a:ext uri="{FF2B5EF4-FFF2-40B4-BE49-F238E27FC236}">
                <a16:creationId xmlns:a16="http://schemas.microsoft.com/office/drawing/2014/main" id="{3E908F42-E0B8-7147-F117-4D517694C8BA}"/>
              </a:ext>
            </a:extLst>
          </p:cNvPr>
          <p:cNvPicPr>
            <a:picLocks noChangeAspect="1"/>
          </p:cNvPicPr>
          <p:nvPr/>
        </p:nvPicPr>
        <p:blipFill>
          <a:blip r:embed="rId3"/>
          <a:stretch>
            <a:fillRect/>
          </a:stretch>
        </p:blipFill>
        <p:spPr>
          <a:xfrm>
            <a:off x="5599573" y="1470302"/>
            <a:ext cx="3383280" cy="2255520"/>
          </a:xfrm>
          <a:prstGeom prst="rect">
            <a:avLst/>
          </a:prstGeom>
        </p:spPr>
      </p:pic>
    </p:spTree>
    <p:extLst>
      <p:ext uri="{BB962C8B-B14F-4D97-AF65-F5344CB8AC3E}">
        <p14:creationId xmlns:p14="http://schemas.microsoft.com/office/powerpoint/2010/main" val="24078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936104"/>
          </a:xfrm>
        </p:spPr>
        <p:txBody>
          <a:bodyPr>
            <a:noAutofit/>
          </a:bodyPr>
          <a:lstStyle/>
          <a:p>
            <a:r>
              <a:rPr lang="el-GR" sz="3600" dirty="0"/>
              <a:t>Αποτελέσματα (1) </a:t>
            </a:r>
            <a:endParaRPr lang="el-GR" sz="4000" b="1" dirty="0"/>
          </a:p>
        </p:txBody>
      </p:sp>
      <p:sp>
        <p:nvSpPr>
          <p:cNvPr id="5" name="TextBox 4">
            <a:extLst>
              <a:ext uri="{FF2B5EF4-FFF2-40B4-BE49-F238E27FC236}">
                <a16:creationId xmlns:a16="http://schemas.microsoft.com/office/drawing/2014/main" id="{1FE7DBFC-68B2-545C-0CD5-89BE61B79E3D}"/>
              </a:ext>
            </a:extLst>
          </p:cNvPr>
          <p:cNvSpPr txBox="1"/>
          <p:nvPr/>
        </p:nvSpPr>
        <p:spPr>
          <a:xfrm>
            <a:off x="755576" y="1628800"/>
            <a:ext cx="8280920" cy="2308324"/>
          </a:xfrm>
          <a:prstGeom prst="rect">
            <a:avLst/>
          </a:prstGeom>
          <a:solidFill>
            <a:srgbClr val="FFFFCC"/>
          </a:solidFill>
        </p:spPr>
        <p:txBody>
          <a:bodyPr wrap="square" rtlCol="0">
            <a:spAutoFit/>
          </a:bodyPr>
          <a:lstStyle/>
          <a:p>
            <a:r>
              <a:rPr lang="el-GR" b="1" u="sng" dirty="0"/>
              <a:t>1</a:t>
            </a:r>
            <a:r>
              <a:rPr lang="el-GR" b="1" u="sng" baseline="30000" dirty="0"/>
              <a:t>ο</a:t>
            </a:r>
            <a:r>
              <a:rPr lang="el-GR" b="1" u="sng" dirty="0"/>
              <a:t> Ε.Ε. (Αρχές </a:t>
            </a:r>
            <a:r>
              <a:rPr lang="en-US" b="1" u="sng" dirty="0"/>
              <a:t>West –</a:t>
            </a:r>
            <a:r>
              <a:rPr lang="el-GR" b="1" u="sng" dirty="0"/>
              <a:t> </a:t>
            </a:r>
            <a:r>
              <a:rPr lang="el-GR" b="1" u="sng" dirty="0" err="1"/>
              <a:t>Λιοναράκης</a:t>
            </a:r>
            <a:r>
              <a:rPr lang="el-GR" b="1" u="sng" dirty="0"/>
              <a:t>)</a:t>
            </a:r>
          </a:p>
          <a:p>
            <a:endParaRPr lang="el-GR" dirty="0"/>
          </a:p>
          <a:p>
            <a:r>
              <a:rPr lang="el-GR" dirty="0">
                <a:latin typeface="Calibri" panose="020F0502020204030204" pitchFamily="34" charset="0"/>
                <a:ea typeface="Calibri" panose="020F0502020204030204" pitchFamily="34" charset="0"/>
                <a:cs typeface="Calibri" panose="020F0502020204030204" pitchFamily="34" charset="0"/>
              </a:rPr>
              <a:t>Το Ε.Υ. ακολουθεί με συνέπεια τις βασικές αρχές , αλλά παρουσιάζει περιορισμένες δυνατότητες για περαιτέρω διερεύνηση (πηγές , επιστημονικά άρθρα, παρουσιάσεις σε συνέδρια) προσδίδοντάς του έναν πιο «κλειστό» χαρακτήρα.</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96A52DFA-0C07-9EA4-E426-2FFA08180B55}"/>
              </a:ext>
            </a:extLst>
          </p:cNvPr>
          <p:cNvSpPr txBox="1"/>
          <p:nvPr/>
        </p:nvSpPr>
        <p:spPr>
          <a:xfrm>
            <a:off x="755576" y="4149080"/>
            <a:ext cx="8136904" cy="1938992"/>
          </a:xfrm>
          <a:prstGeom prst="rect">
            <a:avLst/>
          </a:prstGeom>
          <a:solidFill>
            <a:srgbClr val="EDBE9B"/>
          </a:solidFill>
        </p:spPr>
        <p:txBody>
          <a:bodyPr wrap="square" rtlCol="0">
            <a:spAutoFit/>
          </a:bodyPr>
          <a:lstStyle/>
          <a:p>
            <a:r>
              <a:rPr lang="el-GR" b="1" u="sng" dirty="0"/>
              <a:t>2</a:t>
            </a:r>
            <a:r>
              <a:rPr lang="el-GR" b="1" u="sng" baseline="30000" dirty="0"/>
              <a:t>ο</a:t>
            </a:r>
            <a:r>
              <a:rPr lang="el-GR" b="1" u="sng" dirty="0"/>
              <a:t>  Ε.Ε. ( Αρχές Πολυμεσικής Μάθησης του </a:t>
            </a:r>
            <a:r>
              <a:rPr lang="en-US" b="1" u="sng" dirty="0"/>
              <a:t>Mayer)</a:t>
            </a:r>
          </a:p>
          <a:p>
            <a:endParaRPr lang="en-US" dirty="0"/>
          </a:p>
          <a:p>
            <a:r>
              <a:rPr lang="en-US" dirty="0">
                <a:latin typeface="Calibri" panose="020F0502020204030204" pitchFamily="34" charset="0"/>
                <a:ea typeface="Calibri" panose="020F0502020204030204" pitchFamily="34" charset="0"/>
                <a:cs typeface="Calibri" panose="020F0502020204030204" pitchFamily="34" charset="0"/>
              </a:rPr>
              <a:t>To </a:t>
            </a:r>
            <a:r>
              <a:rPr lang="el-GR" dirty="0">
                <a:latin typeface="Calibri" panose="020F0502020204030204" pitchFamily="34" charset="0"/>
                <a:ea typeface="Calibri" panose="020F0502020204030204" pitchFamily="34" charset="0"/>
                <a:cs typeface="Calibri" panose="020F0502020204030204" pitchFamily="34" charset="0"/>
              </a:rPr>
              <a:t>Ε.Υ. ευθυγραμμίζεται πλήρως με τις αρχές της πολυμεσικής μάθησης συνδυάζοντας αποτελεσματικά κείμενο, εικόνα και ήχο με στόχο  την καλύτερη κατανόηση της γνώσης.</a:t>
            </a:r>
          </a:p>
        </p:txBody>
      </p:sp>
    </p:spTree>
    <p:extLst>
      <p:ext uri="{BB962C8B-B14F-4D97-AF65-F5344CB8AC3E}">
        <p14:creationId xmlns:p14="http://schemas.microsoft.com/office/powerpoint/2010/main" val="38350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836ED64-DDBB-3968-DCE5-03E25DA2683A}"/>
              </a:ext>
            </a:extLst>
          </p:cNvPr>
          <p:cNvSpPr>
            <a:spLocks noGrp="1"/>
          </p:cNvSpPr>
          <p:nvPr>
            <p:ph type="title"/>
          </p:nvPr>
        </p:nvSpPr>
        <p:spPr/>
        <p:txBody>
          <a:bodyPr/>
          <a:lstStyle/>
          <a:p>
            <a:r>
              <a:rPr lang="el-GR" dirty="0"/>
              <a:t>Αποτελέσματα  (2)</a:t>
            </a:r>
          </a:p>
        </p:txBody>
      </p:sp>
      <p:sp>
        <p:nvSpPr>
          <p:cNvPr id="4" name="TextBox 3">
            <a:extLst>
              <a:ext uri="{FF2B5EF4-FFF2-40B4-BE49-F238E27FC236}">
                <a16:creationId xmlns:a16="http://schemas.microsoft.com/office/drawing/2014/main" id="{2C1722F5-8E3D-67BC-D1EF-7A09D4501631}"/>
              </a:ext>
            </a:extLst>
          </p:cNvPr>
          <p:cNvSpPr txBox="1"/>
          <p:nvPr/>
        </p:nvSpPr>
        <p:spPr>
          <a:xfrm>
            <a:off x="703634" y="1440517"/>
            <a:ext cx="8280920" cy="2308324"/>
          </a:xfrm>
          <a:prstGeom prst="rect">
            <a:avLst/>
          </a:prstGeom>
          <a:solidFill>
            <a:srgbClr val="FFFFCC"/>
          </a:solidFill>
        </p:spPr>
        <p:txBody>
          <a:bodyPr wrap="square" rtlCol="0">
            <a:spAutoFit/>
          </a:bodyPr>
          <a:lstStyle/>
          <a:p>
            <a:r>
              <a:rPr lang="el-GR" b="1" u="sng" dirty="0"/>
              <a:t>3</a:t>
            </a:r>
            <a:r>
              <a:rPr lang="el-GR" b="1" u="sng" baseline="30000" dirty="0"/>
              <a:t>ο</a:t>
            </a:r>
            <a:r>
              <a:rPr lang="el-GR" b="1" u="sng" dirty="0"/>
              <a:t> Ε.Ε. (Χαρακτηριστικά του Ε.Υ. που συμβάλλουν στην αποτελεσματική μετάδοση της γνώσης)</a:t>
            </a:r>
          </a:p>
          <a:p>
            <a:endParaRPr lang="el-GR" dirty="0"/>
          </a:p>
          <a:p>
            <a:r>
              <a:rPr lang="el-GR" dirty="0">
                <a:latin typeface="Calibri" panose="020F0502020204030204" pitchFamily="34" charset="0"/>
                <a:ea typeface="Calibri" panose="020F0502020204030204" pitchFamily="34" charset="0"/>
                <a:cs typeface="Calibri" panose="020F0502020204030204" pitchFamily="34" charset="0"/>
              </a:rPr>
              <a:t>Η αξιοποίηση του οπτικοακουστικού υλικού συμβάλλει καθοριστικά στην ερμηνεία της πολυδιάστατης έννοιας της Ψ.Α. ( βίντεο με κούκλες και εικόνα με λουλούδι)</a:t>
            </a:r>
          </a:p>
        </p:txBody>
      </p:sp>
      <p:sp>
        <p:nvSpPr>
          <p:cNvPr id="2" name="TextBox 1">
            <a:extLst>
              <a:ext uri="{FF2B5EF4-FFF2-40B4-BE49-F238E27FC236}">
                <a16:creationId xmlns:a16="http://schemas.microsoft.com/office/drawing/2014/main" id="{ED734C86-7EDB-6FBD-C64D-17BB24A330DB}"/>
              </a:ext>
            </a:extLst>
          </p:cNvPr>
          <p:cNvSpPr txBox="1"/>
          <p:nvPr/>
        </p:nvSpPr>
        <p:spPr>
          <a:xfrm>
            <a:off x="703634" y="3933056"/>
            <a:ext cx="8352928" cy="2677656"/>
          </a:xfrm>
          <a:prstGeom prst="rect">
            <a:avLst/>
          </a:prstGeom>
          <a:solidFill>
            <a:srgbClr val="EDBE9B"/>
          </a:solidFill>
        </p:spPr>
        <p:txBody>
          <a:bodyPr wrap="square" rtlCol="0">
            <a:spAutoFit/>
          </a:bodyPr>
          <a:lstStyle/>
          <a:p>
            <a:r>
              <a:rPr lang="el-GR" b="1" u="sng" dirty="0"/>
              <a:t>4</a:t>
            </a:r>
            <a:r>
              <a:rPr lang="el-GR" b="1" u="sng" baseline="30000" dirty="0"/>
              <a:t>ο</a:t>
            </a:r>
            <a:r>
              <a:rPr lang="el-GR" b="1" u="sng" dirty="0"/>
              <a:t> Ε.Ε. (Η ενσυναίσθηση των μαθητών μέσα από πράξεις , αμέσως μετά την αλληλεπίδραση με το Ε.Υ.)</a:t>
            </a:r>
          </a:p>
          <a:p>
            <a:endParaRPr lang="el-GR" dirty="0"/>
          </a:p>
          <a:p>
            <a:r>
              <a:rPr lang="el-GR" dirty="0">
                <a:latin typeface="Calibri" panose="020F0502020204030204" pitchFamily="34" charset="0"/>
                <a:ea typeface="Calibri" panose="020F0502020204030204" pitchFamily="34" charset="0"/>
                <a:cs typeface="Calibri" panose="020F0502020204030204" pitchFamily="34" charset="0"/>
              </a:rPr>
              <a:t>Καταγραφή «φτωχών»- απλών πράξεων ενσυναίσθησης όπως :</a:t>
            </a:r>
          </a:p>
          <a:p>
            <a:pPr marL="342900" indent="-34290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«Προσπαθώ να μην ενοχλώ την ώρα του μαθήματος.»</a:t>
            </a:r>
          </a:p>
          <a:p>
            <a:pPr marL="342900" indent="-34290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«Βοηθάω τους συμμαθητές μου.»</a:t>
            </a:r>
          </a:p>
          <a:p>
            <a:pPr marL="342900" indent="-34290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«Δε θυμάμαι κάτι.»</a:t>
            </a:r>
          </a:p>
        </p:txBody>
      </p:sp>
    </p:spTree>
    <p:extLst>
      <p:ext uri="{BB962C8B-B14F-4D97-AF65-F5344CB8AC3E}">
        <p14:creationId xmlns:p14="http://schemas.microsoft.com/office/powerpoint/2010/main" val="24308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DA7FFC91-61FF-9988-8419-75782A5A9532}"/>
              </a:ext>
            </a:extLst>
          </p:cNvPr>
          <p:cNvSpPr>
            <a:spLocks noGrp="1"/>
          </p:cNvSpPr>
          <p:nvPr>
            <p:ph type="title"/>
          </p:nvPr>
        </p:nvSpPr>
        <p:spPr/>
        <p:txBody>
          <a:bodyPr/>
          <a:lstStyle/>
          <a:p>
            <a:r>
              <a:rPr lang="el-GR" dirty="0"/>
              <a:t>Αποτέλεσμα (3)</a:t>
            </a:r>
          </a:p>
        </p:txBody>
      </p:sp>
      <p:sp>
        <p:nvSpPr>
          <p:cNvPr id="4" name="TextBox 3">
            <a:extLst>
              <a:ext uri="{FF2B5EF4-FFF2-40B4-BE49-F238E27FC236}">
                <a16:creationId xmlns:a16="http://schemas.microsoft.com/office/drawing/2014/main" id="{5CE3B7CF-10F6-740D-7F3C-B5069E9231C6}"/>
              </a:ext>
            </a:extLst>
          </p:cNvPr>
          <p:cNvSpPr txBox="1"/>
          <p:nvPr/>
        </p:nvSpPr>
        <p:spPr>
          <a:xfrm>
            <a:off x="688715" y="1340769"/>
            <a:ext cx="8347781" cy="4893647"/>
          </a:xfrm>
          <a:prstGeom prst="rect">
            <a:avLst/>
          </a:prstGeom>
          <a:solidFill>
            <a:schemeClr val="accent4">
              <a:lumMod val="40000"/>
              <a:lumOff val="60000"/>
            </a:schemeClr>
          </a:solidFill>
        </p:spPr>
        <p:txBody>
          <a:bodyPr wrap="square" rtlCol="0">
            <a:spAutoFit/>
          </a:bodyPr>
          <a:lstStyle/>
          <a:p>
            <a:r>
              <a:rPr lang="el-GR" b="1" u="sng" dirty="0"/>
              <a:t>5</a:t>
            </a:r>
            <a:r>
              <a:rPr lang="el-GR" b="1" u="sng" baseline="30000" dirty="0"/>
              <a:t>ο</a:t>
            </a:r>
            <a:r>
              <a:rPr lang="el-GR" b="1" u="sng" dirty="0"/>
              <a:t> Ε.Ε. ( Η ενσυναίσθηση των μαθητών,  μετά το πέρασμα του χρόνου και την αφομοίωση των όσων διδάχτηκαν με το </a:t>
            </a:r>
            <a:r>
              <a:rPr lang="el-GR" b="1" u="sng" dirty="0" err="1"/>
              <a:t>διαδραστικό</a:t>
            </a:r>
            <a:r>
              <a:rPr lang="el-GR" b="1" u="sng" dirty="0"/>
              <a:t> Ε.Υ.)</a:t>
            </a:r>
          </a:p>
          <a:p>
            <a:r>
              <a:rPr lang="el-GR" b="1" i="1" dirty="0">
                <a:latin typeface="Calibri" panose="020F0502020204030204" pitchFamily="34" charset="0"/>
                <a:ea typeface="Calibri" panose="020F0502020204030204" pitchFamily="34" charset="0"/>
                <a:cs typeface="Calibri" panose="020F0502020204030204" pitchFamily="34" charset="0"/>
              </a:rPr>
              <a:t>-Αρχικά</a:t>
            </a:r>
            <a:r>
              <a:rPr lang="el-GR" dirty="0">
                <a:latin typeface="Calibri" panose="020F0502020204030204" pitchFamily="34" charset="0"/>
                <a:ea typeface="Calibri" panose="020F0502020204030204" pitchFamily="34" charset="0"/>
                <a:cs typeface="Calibri" panose="020F0502020204030204" pitchFamily="34" charset="0"/>
              </a:rPr>
              <a:t>, κυριαρχούσε ένα κλίμα κοινωνικής αποστασιοποίησης, συναισθηματικής αστάθειας και απουσίας ενσυναίσθησης, ανταγωνιστικές ή αδιάφορες συμπεριφορές, χωρίς διάθεση συνεργασίας ή στήριξης.</a:t>
            </a:r>
          </a:p>
          <a:p>
            <a:r>
              <a:rPr lang="el-GR" b="1" dirty="0">
                <a:latin typeface="Calibri" panose="020F0502020204030204" pitchFamily="34" charset="0"/>
                <a:ea typeface="Calibri" panose="020F0502020204030204" pitchFamily="34" charset="0"/>
                <a:cs typeface="Calibri" panose="020F0502020204030204" pitchFamily="34" charset="0"/>
              </a:rPr>
              <a:t>-Μετά την υλοποίηση της παρέμβασης, </a:t>
            </a:r>
            <a:r>
              <a:rPr lang="el-GR" dirty="0">
                <a:latin typeface="Calibri" panose="020F0502020204030204" pitchFamily="34" charset="0"/>
                <a:ea typeface="Calibri" panose="020F0502020204030204" pitchFamily="34" charset="0"/>
                <a:cs typeface="Calibri" panose="020F0502020204030204" pitchFamily="34" charset="0"/>
              </a:rPr>
              <a:t>οι μαθητές άρχισαν να να υιοθετούν στάσεις αποδοχής, αλληλεγγύης και κοινωνικής ευθύνης. Το Ε.Υ. φαίνεται να συνέβαλε ουσιαστικά στην καλλιέργεια θετικών διαπροσωπικών σχέσεων και στην ενίσχυση της ψυχικής ανθεκτικότητας, καθώς ενθάρρυνε την αυτεπίγνωση, τη συμπερίληψη και τη </a:t>
            </a:r>
            <a:r>
              <a:rPr lang="el-GR" dirty="0" err="1">
                <a:latin typeface="Calibri" panose="020F0502020204030204" pitchFamily="34" charset="0"/>
                <a:ea typeface="Calibri" panose="020F0502020204030204" pitchFamily="34" charset="0"/>
                <a:cs typeface="Calibri" panose="020F0502020204030204" pitchFamily="34" charset="0"/>
              </a:rPr>
              <a:t>συνεργατικότητα</a:t>
            </a:r>
            <a:r>
              <a:rPr lang="el-GR"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9046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BBF915F4-DCAF-6B31-6B6E-810A59ABED2C}"/>
              </a:ext>
            </a:extLst>
          </p:cNvPr>
          <p:cNvSpPr>
            <a:spLocks noGrp="1"/>
          </p:cNvSpPr>
          <p:nvPr>
            <p:ph type="title"/>
          </p:nvPr>
        </p:nvSpPr>
        <p:spPr/>
        <p:txBody>
          <a:bodyPr/>
          <a:lstStyle/>
          <a:p>
            <a:r>
              <a:rPr lang="el-GR" dirty="0"/>
              <a:t>Ευχαριστίες</a:t>
            </a:r>
          </a:p>
        </p:txBody>
      </p:sp>
      <p:sp>
        <p:nvSpPr>
          <p:cNvPr id="4" name="TextBox 3">
            <a:extLst>
              <a:ext uri="{FF2B5EF4-FFF2-40B4-BE49-F238E27FC236}">
                <a16:creationId xmlns:a16="http://schemas.microsoft.com/office/drawing/2014/main" id="{8F5B985E-9A04-D879-BC4E-24CA41E19DEE}"/>
              </a:ext>
            </a:extLst>
          </p:cNvPr>
          <p:cNvSpPr txBox="1"/>
          <p:nvPr/>
        </p:nvSpPr>
        <p:spPr>
          <a:xfrm>
            <a:off x="652711" y="1628800"/>
            <a:ext cx="8352928" cy="4524315"/>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Θα ήθελα να ευχαριστήσω θερμά:</a:t>
            </a:r>
          </a:p>
          <a:p>
            <a:pPr marL="342900" indent="-34290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 τον επιβλέποντα καθηγητή μου, </a:t>
            </a:r>
            <a:r>
              <a:rPr lang="el-GR" b="1" dirty="0">
                <a:latin typeface="Calibri" panose="020F0502020204030204" pitchFamily="34" charset="0"/>
                <a:ea typeface="Calibri" panose="020F0502020204030204" pitchFamily="34" charset="0"/>
                <a:cs typeface="Calibri" panose="020F0502020204030204" pitchFamily="34" charset="0"/>
              </a:rPr>
              <a:t>κ. </a:t>
            </a:r>
            <a:r>
              <a:rPr lang="el-GR" b="1" dirty="0" err="1">
                <a:latin typeface="Calibri" panose="020F0502020204030204" pitchFamily="34" charset="0"/>
                <a:ea typeface="Calibri" panose="020F0502020204030204" pitchFamily="34" charset="0"/>
                <a:cs typeface="Calibri" panose="020F0502020204030204" pitchFamily="34" charset="0"/>
              </a:rPr>
              <a:t>Μουζάκη</a:t>
            </a:r>
            <a:r>
              <a:rPr lang="el-GR" b="1" dirty="0">
                <a:latin typeface="Calibri" panose="020F0502020204030204" pitchFamily="34" charset="0"/>
                <a:ea typeface="Calibri" panose="020F0502020204030204" pitchFamily="34" charset="0"/>
                <a:cs typeface="Calibri" panose="020F0502020204030204" pitchFamily="34" charset="0"/>
              </a:rPr>
              <a:t> Χαράλαμπο</a:t>
            </a:r>
            <a:r>
              <a:rPr lang="el-GR" dirty="0">
                <a:latin typeface="Calibri" panose="020F0502020204030204" pitchFamily="34" charset="0"/>
                <a:ea typeface="Calibri" panose="020F0502020204030204" pitchFamily="34" charset="0"/>
                <a:cs typeface="Calibri" panose="020F0502020204030204" pitchFamily="34" charset="0"/>
              </a:rPr>
              <a:t>, για την καθοδήγηση, τη στήριξη και την ενθάρρυνση του καθ’ όλη τη διάρκεια εκπόνησης της Δ.Ε.</a:t>
            </a:r>
          </a:p>
          <a:p>
            <a:pPr marL="342900" indent="-34290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Όλη την </a:t>
            </a:r>
            <a:r>
              <a:rPr lang="el-GR" b="1" dirty="0">
                <a:latin typeface="Calibri" panose="020F0502020204030204" pitchFamily="34" charset="0"/>
                <a:ea typeface="Calibri" panose="020F0502020204030204" pitchFamily="34" charset="0"/>
                <a:cs typeface="Calibri" panose="020F0502020204030204" pitchFamily="34" charset="0"/>
              </a:rPr>
              <a:t>ομάδα του Ε.ΔΙ.Β.Ε.Α. </a:t>
            </a:r>
            <a:r>
              <a:rPr lang="el-GR" dirty="0">
                <a:latin typeface="Calibri" panose="020F0502020204030204" pitchFamily="34" charset="0"/>
                <a:ea typeface="Calibri" panose="020F0502020204030204" pitchFamily="34" charset="0"/>
                <a:cs typeface="Calibri" panose="020F0502020204030204" pitchFamily="34" charset="0"/>
              </a:rPr>
              <a:t>για την άψογη συνεργασία.</a:t>
            </a:r>
          </a:p>
          <a:p>
            <a:pPr marL="342900" indent="-34290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Τον </a:t>
            </a:r>
            <a:r>
              <a:rPr lang="el-GR" b="1" dirty="0">
                <a:latin typeface="Calibri" panose="020F0502020204030204" pitchFamily="34" charset="0"/>
                <a:ea typeface="Calibri" panose="020F0502020204030204" pitchFamily="34" charset="0"/>
                <a:cs typeface="Calibri" panose="020F0502020204030204" pitchFamily="34" charset="0"/>
              </a:rPr>
              <a:t>κ.  Αναστασιάδη Παναγιώτη </a:t>
            </a:r>
            <a:r>
              <a:rPr lang="el-GR" dirty="0">
                <a:latin typeface="Calibri" panose="020F0502020204030204" pitchFamily="34" charset="0"/>
                <a:ea typeface="Calibri" panose="020F0502020204030204" pitchFamily="34" charset="0"/>
                <a:cs typeface="Calibri" panose="020F0502020204030204" pitchFamily="34" charset="0"/>
              </a:rPr>
              <a:t>για τη στήριξη στις προσωπικές δυσκολίες που μου  έτυχαν.</a:t>
            </a:r>
          </a:p>
          <a:p>
            <a:pPr marL="342900" indent="-34290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Τον </a:t>
            </a:r>
            <a:r>
              <a:rPr lang="el-GR" b="1" dirty="0">
                <a:latin typeface="Calibri" panose="020F0502020204030204" pitchFamily="34" charset="0"/>
                <a:ea typeface="Calibri" panose="020F0502020204030204" pitchFamily="34" charset="0"/>
                <a:cs typeface="Calibri" panose="020F0502020204030204" pitchFamily="34" charset="0"/>
              </a:rPr>
              <a:t>κ. </a:t>
            </a:r>
            <a:r>
              <a:rPr lang="el-GR" b="1" dirty="0" err="1">
                <a:latin typeface="Calibri" panose="020F0502020204030204" pitchFamily="34" charset="0"/>
                <a:ea typeface="Calibri" panose="020F0502020204030204" pitchFamily="34" charset="0"/>
                <a:cs typeface="Calibri" panose="020F0502020204030204" pitchFamily="34" charset="0"/>
              </a:rPr>
              <a:t>Γιαννενάκη</a:t>
            </a:r>
            <a:r>
              <a:rPr lang="el-GR" b="1"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για τη βοήθεια στη δημιουργία Ε.Υ.</a:t>
            </a:r>
          </a:p>
          <a:p>
            <a:pPr marL="342900" indent="-342900">
              <a:buFont typeface="Arial" panose="020B0604020202020204" pitchFamily="34" charset="0"/>
              <a:buChar char="•"/>
            </a:pPr>
            <a:r>
              <a:rPr lang="el-GR" b="1" dirty="0">
                <a:latin typeface="Calibri" panose="020F0502020204030204" pitchFamily="34" charset="0"/>
                <a:ea typeface="Calibri" panose="020F0502020204030204" pitchFamily="34" charset="0"/>
                <a:cs typeface="Calibri" panose="020F0502020204030204" pitchFamily="34" charset="0"/>
              </a:rPr>
              <a:t>Την οικογένεια μου </a:t>
            </a:r>
            <a:r>
              <a:rPr lang="el-GR" dirty="0">
                <a:latin typeface="Calibri" panose="020F0502020204030204" pitchFamily="34" charset="0"/>
                <a:ea typeface="Calibri" panose="020F0502020204030204" pitchFamily="34" charset="0"/>
                <a:cs typeface="Calibri" panose="020F0502020204030204" pitchFamily="34" charset="0"/>
              </a:rPr>
              <a:t>για την κατανόηση.</a:t>
            </a:r>
          </a:p>
          <a:p>
            <a:pPr marL="342900" indent="-342900">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Την ομάδα των συμφοιτητριών μου </a:t>
            </a:r>
            <a:r>
              <a:rPr lang="el-GR" b="1" dirty="0">
                <a:latin typeface="Calibri" panose="020F0502020204030204" pitchFamily="34" charset="0"/>
                <a:ea typeface="Calibri" panose="020F0502020204030204" pitchFamily="34" charset="0"/>
                <a:cs typeface="Calibri" panose="020F0502020204030204" pitchFamily="34" charset="0"/>
              </a:rPr>
              <a:t>«Ανήσυχες Μαμάδες» </a:t>
            </a:r>
            <a:r>
              <a:rPr lang="el-GR" dirty="0">
                <a:latin typeface="Calibri" panose="020F0502020204030204" pitchFamily="34" charset="0"/>
                <a:ea typeface="Calibri" panose="020F0502020204030204" pitchFamily="34" charset="0"/>
                <a:cs typeface="Calibri" panose="020F0502020204030204" pitchFamily="34" charset="0"/>
              </a:rPr>
              <a:t>για την ξεχωριστή συνεργασία. </a:t>
            </a:r>
          </a:p>
          <a:p>
            <a:pPr marL="342900" indent="-342900">
              <a:buFont typeface="Arial" panose="020B0604020202020204" pitchFamily="34" charset="0"/>
              <a:buChar char="•"/>
            </a:pPr>
            <a:endParaRPr lang="el-GR" dirty="0"/>
          </a:p>
        </p:txBody>
      </p:sp>
    </p:spTree>
    <p:extLst>
      <p:ext uri="{BB962C8B-B14F-4D97-AF65-F5344CB8AC3E}">
        <p14:creationId xmlns:p14="http://schemas.microsoft.com/office/powerpoint/2010/main" val="2254512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49BBD367-1507-C7FC-B00A-A04E5AFF6ADC}"/>
              </a:ext>
            </a:extLst>
          </p:cNvPr>
          <p:cNvSpPr>
            <a:spLocks noGrp="1"/>
          </p:cNvSpPr>
          <p:nvPr>
            <p:ph type="title"/>
          </p:nvPr>
        </p:nvSpPr>
        <p:spPr/>
        <p:txBody>
          <a:bodyPr/>
          <a:lstStyle/>
          <a:p>
            <a:r>
              <a:rPr lang="el-GR" dirty="0"/>
              <a:t>Συμπεράσματα (1)</a:t>
            </a:r>
          </a:p>
        </p:txBody>
      </p:sp>
      <p:sp>
        <p:nvSpPr>
          <p:cNvPr id="2" name="TextBox 1">
            <a:extLst>
              <a:ext uri="{FF2B5EF4-FFF2-40B4-BE49-F238E27FC236}">
                <a16:creationId xmlns:a16="http://schemas.microsoft.com/office/drawing/2014/main" id="{819A41C9-BF22-7CB3-F968-7A95D0838487}"/>
              </a:ext>
            </a:extLst>
          </p:cNvPr>
          <p:cNvSpPr txBox="1"/>
          <p:nvPr/>
        </p:nvSpPr>
        <p:spPr>
          <a:xfrm>
            <a:off x="539552" y="1484784"/>
            <a:ext cx="8568952" cy="3539430"/>
          </a:xfrm>
          <a:prstGeom prst="rect">
            <a:avLst/>
          </a:prstGeom>
          <a:noFill/>
        </p:spPr>
        <p:txBody>
          <a:bodyPr wrap="square" rtlCol="0">
            <a:spAutoFit/>
          </a:bodyPr>
          <a:lstStyle/>
          <a:p>
            <a:r>
              <a:rPr lang="el-GR" sz="2000" b="1" dirty="0">
                <a:latin typeface="Calibri" panose="020F0502020204030204" pitchFamily="34" charset="0"/>
                <a:ea typeface="Calibri" panose="020F0502020204030204" pitchFamily="34" charset="0"/>
                <a:cs typeface="Calibri" panose="020F0502020204030204" pitchFamily="34" charset="0"/>
              </a:rPr>
              <a:t>Ο συνδυασμός</a:t>
            </a:r>
            <a:r>
              <a:rPr lang="el-GR" sz="2000" dirty="0">
                <a:latin typeface="Calibri" panose="020F0502020204030204" pitchFamily="34" charset="0"/>
                <a:ea typeface="Calibri" panose="020F0502020204030204" pitchFamily="34" charset="0"/>
                <a:cs typeface="Calibri" panose="020F0502020204030204" pitchFamily="34" charset="0"/>
              </a:rPr>
              <a:t> ΕξΑΕ, ΤΠΕ και Ανεστραμμένης Τάξης </a:t>
            </a:r>
            <a:r>
              <a:rPr lang="el-GR" sz="2000" b="1" dirty="0">
                <a:latin typeface="Calibri" panose="020F0502020204030204" pitchFamily="34" charset="0"/>
                <a:ea typeface="Calibri" panose="020F0502020204030204" pitchFamily="34" charset="0"/>
                <a:cs typeface="Calibri" panose="020F0502020204030204" pitchFamily="34" charset="0"/>
              </a:rPr>
              <a:t>μπορεί να λειτουργήσει θετικά </a:t>
            </a:r>
            <a:r>
              <a:rPr lang="el-GR" sz="2000" dirty="0">
                <a:latin typeface="Calibri" panose="020F0502020204030204" pitchFamily="34" charset="0"/>
                <a:ea typeface="Calibri" panose="020F0502020204030204" pitchFamily="34" charset="0"/>
                <a:cs typeface="Calibri" panose="020F0502020204030204" pitchFamily="34" charset="0"/>
              </a:rPr>
              <a:t>στην  ανάπτυξη της Ψ.Α. των μαθητών.</a:t>
            </a: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b="1" dirty="0">
                <a:latin typeface="Calibri" panose="020F0502020204030204" pitchFamily="34" charset="0"/>
                <a:ea typeface="Calibri" panose="020F0502020204030204" pitchFamily="34" charset="0"/>
                <a:cs typeface="Calibri" panose="020F0502020204030204" pitchFamily="34" charset="0"/>
              </a:rPr>
              <a:t>Το Ε.Υ. απέδειξε παιδαγωγική αποτελεσματικότητα</a:t>
            </a:r>
            <a:r>
              <a:rPr lang="el-GR" sz="2000" dirty="0">
                <a:latin typeface="Calibri" panose="020F0502020204030204" pitchFamily="34" charset="0"/>
                <a:ea typeface="Calibri" panose="020F0502020204030204" pitchFamily="34" charset="0"/>
                <a:cs typeface="Calibri" panose="020F0502020204030204" pitchFamily="34" charset="0"/>
              </a:rPr>
              <a:t>. Τα παιδιά κατανόησαν πιο εύκολα τις έννοιες και έδειξαν μεγαλύτερο ενδιαφέρον και συναισθηματική εμπλοκή.</a:t>
            </a: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b="1" dirty="0">
                <a:latin typeface="Calibri" panose="020F0502020204030204" pitchFamily="34" charset="0"/>
                <a:ea typeface="Calibri" panose="020F0502020204030204" pitchFamily="34" charset="0"/>
                <a:cs typeface="Calibri" panose="020F0502020204030204" pitchFamily="34" charset="0"/>
              </a:rPr>
              <a:t>Οι μαθητές παρουσίασαν βελτίωση </a:t>
            </a:r>
            <a:r>
              <a:rPr lang="el-GR" sz="2000" dirty="0">
                <a:latin typeface="Calibri" panose="020F0502020204030204" pitchFamily="34" charset="0"/>
                <a:ea typeface="Calibri" panose="020F0502020204030204" pitchFamily="34" charset="0"/>
                <a:cs typeface="Calibri" panose="020F0502020204030204" pitchFamily="34" charset="0"/>
              </a:rPr>
              <a:t>στη συνεργασία, στην ενσυναίσθηση και στην προσαρμοστικότητα, καλλιεργώντας δεξιότητες που ξεπερνούν τα όρια της γνωστικής μάθησης.</a:t>
            </a:r>
          </a:p>
          <a:p>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E5DA0A6-61C2-7723-7434-D10367FBFDD9}"/>
              </a:ext>
            </a:extLst>
          </p:cNvPr>
          <p:cNvSpPr txBox="1"/>
          <p:nvPr/>
        </p:nvSpPr>
        <p:spPr>
          <a:xfrm>
            <a:off x="755576" y="4725144"/>
            <a:ext cx="8136904" cy="1569660"/>
          </a:xfrm>
          <a:prstGeom prst="rect">
            <a:avLst/>
          </a:prstGeom>
          <a:solidFill>
            <a:schemeClr val="accent2">
              <a:lumMod val="20000"/>
              <a:lumOff val="80000"/>
            </a:schemeClr>
          </a:solidFill>
          <a:ln>
            <a:solidFill>
              <a:srgbClr val="C00000"/>
            </a:solidFill>
            <a:prstDash val="dash"/>
          </a:ln>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Επομένως, η παρούσα μελέτη τεκμηριώνει ότι η τεχνολογία, όταν αξιοποιείται παιδαγωγικά και </a:t>
            </a:r>
            <a:r>
              <a:rPr lang="el-GR" dirty="0" err="1">
                <a:latin typeface="Calibri" panose="020F0502020204030204" pitchFamily="34" charset="0"/>
                <a:ea typeface="Calibri" panose="020F0502020204030204" pitchFamily="34" charset="0"/>
                <a:cs typeface="Calibri" panose="020F0502020204030204" pitchFamily="34" charset="0"/>
              </a:rPr>
              <a:t>μαθητοκεντρικά</a:t>
            </a:r>
            <a:r>
              <a:rPr lang="el-GR" dirty="0">
                <a:latin typeface="Calibri" panose="020F0502020204030204" pitchFamily="34" charset="0"/>
                <a:ea typeface="Calibri" panose="020F0502020204030204" pitchFamily="34" charset="0"/>
                <a:cs typeface="Calibri" panose="020F0502020204030204" pitchFamily="34" charset="0"/>
              </a:rPr>
              <a:t>, μπορεί να συμβάλει ουσιαστικά στη διαμόρφωση ψυχικά ανθεκτικών και συναισθηματικά ώριμων μαθητών.</a:t>
            </a:r>
          </a:p>
        </p:txBody>
      </p:sp>
    </p:spTree>
    <p:extLst>
      <p:ext uri="{BB962C8B-B14F-4D97-AF65-F5344CB8AC3E}">
        <p14:creationId xmlns:p14="http://schemas.microsoft.com/office/powerpoint/2010/main" val="125832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B8A20-564E-9DBB-D91C-A4CDF411D82F}"/>
              </a:ext>
            </a:extLst>
          </p:cNvPr>
          <p:cNvSpPr txBox="1"/>
          <p:nvPr/>
        </p:nvSpPr>
        <p:spPr>
          <a:xfrm>
            <a:off x="530930" y="1323063"/>
            <a:ext cx="8516163" cy="1754326"/>
          </a:xfrm>
          <a:prstGeom prst="rect">
            <a:avLst/>
          </a:prstGeom>
          <a:noFill/>
        </p:spPr>
        <p:txBody>
          <a:bodyPr wrap="square" rtlCol="0">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Η παρούσα έρευνα έρχεται να ενισχύσει και να συμπληρώσει τα ευρήματα προηγούμενων μελετών σχετικά με την ανάπτυξη της Ψ.Α. στα σχολικά περιβάλλοντα. </a:t>
            </a:r>
          </a:p>
          <a:p>
            <a:endParaRPr lang="el-GR" dirty="0"/>
          </a:p>
          <a:p>
            <a:endParaRPr lang="el-GR" dirty="0"/>
          </a:p>
        </p:txBody>
      </p:sp>
      <p:sp>
        <p:nvSpPr>
          <p:cNvPr id="3" name="Τίτλος 2">
            <a:extLst>
              <a:ext uri="{FF2B5EF4-FFF2-40B4-BE49-F238E27FC236}">
                <a16:creationId xmlns:a16="http://schemas.microsoft.com/office/drawing/2014/main" id="{91074B7D-2C56-C8EC-4C1F-2A26172B38EE}"/>
              </a:ext>
            </a:extLst>
          </p:cNvPr>
          <p:cNvSpPr>
            <a:spLocks noGrp="1"/>
          </p:cNvSpPr>
          <p:nvPr>
            <p:ph type="title"/>
          </p:nvPr>
        </p:nvSpPr>
        <p:spPr>
          <a:xfrm>
            <a:off x="1259632" y="406427"/>
            <a:ext cx="7372350" cy="1075390"/>
          </a:xfrm>
        </p:spPr>
        <p:txBody>
          <a:bodyPr/>
          <a:lstStyle/>
          <a:p>
            <a:r>
              <a:rPr lang="el-GR" dirty="0"/>
              <a:t>Συμπεράσματα (2)</a:t>
            </a:r>
          </a:p>
        </p:txBody>
      </p:sp>
      <p:sp>
        <p:nvSpPr>
          <p:cNvPr id="2" name="Βέλος: Δεξιό 1">
            <a:extLst>
              <a:ext uri="{FF2B5EF4-FFF2-40B4-BE49-F238E27FC236}">
                <a16:creationId xmlns:a16="http://schemas.microsoft.com/office/drawing/2014/main" id="{536F4AEA-BBF3-373B-7F05-EF97CFD695EC}"/>
              </a:ext>
            </a:extLst>
          </p:cNvPr>
          <p:cNvSpPr/>
          <p:nvPr/>
        </p:nvSpPr>
        <p:spPr>
          <a:xfrm>
            <a:off x="517479" y="2261824"/>
            <a:ext cx="5206649" cy="1440161"/>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Παιγνιώδεις δραστηριότητες μέσα στο σχολείο</a:t>
            </a:r>
          </a:p>
        </p:txBody>
      </p:sp>
      <p:sp>
        <p:nvSpPr>
          <p:cNvPr id="5" name="Βέλος: Δεξιό 4">
            <a:extLst>
              <a:ext uri="{FF2B5EF4-FFF2-40B4-BE49-F238E27FC236}">
                <a16:creationId xmlns:a16="http://schemas.microsoft.com/office/drawing/2014/main" id="{296944F9-95DE-065B-6BD4-8D9EE55CFDAE}"/>
              </a:ext>
            </a:extLst>
          </p:cNvPr>
          <p:cNvSpPr/>
          <p:nvPr/>
        </p:nvSpPr>
        <p:spPr>
          <a:xfrm>
            <a:off x="530930" y="3467392"/>
            <a:ext cx="6561350" cy="1440160"/>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Οι καλές διαπροσωπικές σχέσεις μεταξύ μαθητών, εκπαιδευτικών και οικογένειας</a:t>
            </a:r>
          </a:p>
        </p:txBody>
      </p:sp>
      <p:sp>
        <p:nvSpPr>
          <p:cNvPr id="6" name="Βέλος: Δεξιό 5">
            <a:extLst>
              <a:ext uri="{FF2B5EF4-FFF2-40B4-BE49-F238E27FC236}">
                <a16:creationId xmlns:a16="http://schemas.microsoft.com/office/drawing/2014/main" id="{C2C9B46E-8AE3-AD3C-BE42-430CFBE64AB3}"/>
              </a:ext>
            </a:extLst>
          </p:cNvPr>
          <p:cNvSpPr/>
          <p:nvPr/>
        </p:nvSpPr>
        <p:spPr>
          <a:xfrm>
            <a:off x="517479" y="4785094"/>
            <a:ext cx="8529614" cy="1440160"/>
          </a:xfrm>
          <a:prstGeom prst="rightArrow">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Η αξιοποίηση των ΤΠΕ σε συνδυασμό με τις αρχές της ΕξΑΕ και της ανεστραμμένης τάξης</a:t>
            </a:r>
          </a:p>
        </p:txBody>
      </p:sp>
      <p:sp>
        <p:nvSpPr>
          <p:cNvPr id="7" name="Ορθογώνιο 6">
            <a:extLst>
              <a:ext uri="{FF2B5EF4-FFF2-40B4-BE49-F238E27FC236}">
                <a16:creationId xmlns:a16="http://schemas.microsoft.com/office/drawing/2014/main" id="{E0E80932-E610-A67D-ED06-FDA7406728BD}"/>
              </a:ext>
            </a:extLst>
          </p:cNvPr>
          <p:cNvSpPr/>
          <p:nvPr/>
        </p:nvSpPr>
        <p:spPr>
          <a:xfrm>
            <a:off x="467544" y="6225254"/>
            <a:ext cx="8676455" cy="516114"/>
          </a:xfrm>
          <a:prstGeom prst="rect">
            <a:avLst/>
          </a:prstGeom>
          <a:solidFill>
            <a:srgbClr val="F4F6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 ανάπτυξη της Ψ.Α. είναι </a:t>
            </a:r>
            <a:r>
              <a:rPr lang="el-GR" dirty="0" err="1">
                <a:solidFill>
                  <a:schemeClr val="tx1"/>
                </a:solidFill>
              </a:rPr>
              <a:t>πολυπαραγοντική</a:t>
            </a:r>
            <a:r>
              <a:rPr lang="el-GR" dirty="0">
                <a:solidFill>
                  <a:schemeClr val="tx1"/>
                </a:solidFill>
              </a:rPr>
              <a:t> διαδικασία.</a:t>
            </a:r>
          </a:p>
        </p:txBody>
      </p:sp>
    </p:spTree>
    <p:extLst>
      <p:ext uri="{BB962C8B-B14F-4D97-AF65-F5344CB8AC3E}">
        <p14:creationId xmlns:p14="http://schemas.microsoft.com/office/powerpoint/2010/main" val="33289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AD77A8A-201D-51F0-2156-8DADC2535F73}"/>
              </a:ext>
            </a:extLst>
          </p:cNvPr>
          <p:cNvSpPr>
            <a:spLocks noGrp="1"/>
          </p:cNvSpPr>
          <p:nvPr>
            <p:ph type="title"/>
          </p:nvPr>
        </p:nvSpPr>
        <p:spPr/>
        <p:txBody>
          <a:bodyPr/>
          <a:lstStyle/>
          <a:p>
            <a:r>
              <a:rPr lang="el-GR" dirty="0"/>
              <a:t>Προσωπική άποψη</a:t>
            </a:r>
          </a:p>
        </p:txBody>
      </p:sp>
      <p:sp>
        <p:nvSpPr>
          <p:cNvPr id="5" name="TextBox 4">
            <a:extLst>
              <a:ext uri="{FF2B5EF4-FFF2-40B4-BE49-F238E27FC236}">
                <a16:creationId xmlns:a16="http://schemas.microsoft.com/office/drawing/2014/main" id="{846E1DF4-E894-1E8E-2BA2-6225D83A5B99}"/>
              </a:ext>
            </a:extLst>
          </p:cNvPr>
          <p:cNvSpPr txBox="1"/>
          <p:nvPr/>
        </p:nvSpPr>
        <p:spPr>
          <a:xfrm>
            <a:off x="611560" y="2060848"/>
            <a:ext cx="8208912" cy="2677656"/>
          </a:xfrm>
          <a:prstGeom prst="rect">
            <a:avLst/>
          </a:prstGeom>
          <a:solidFill>
            <a:schemeClr val="accent4">
              <a:lumMod val="20000"/>
              <a:lumOff val="80000"/>
            </a:schemeClr>
          </a:solid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Ήταν μια έρευνα που ξεπέρασε τις προσδοκίες της ερευνήτριας μιας και κατάφερε να καταλάβουν οι μαθητές την έννοια της Ψ.Α. και συν τοις </a:t>
            </a:r>
            <a:r>
              <a:rPr lang="el-GR" dirty="0" err="1">
                <a:latin typeface="Calibri" panose="020F0502020204030204" pitchFamily="34" charset="0"/>
                <a:ea typeface="Calibri" panose="020F0502020204030204" pitchFamily="34" charset="0"/>
                <a:cs typeface="Calibri" panose="020F0502020204030204" pitchFamily="34" charset="0"/>
              </a:rPr>
              <a:t>άλλοις</a:t>
            </a:r>
            <a:r>
              <a:rPr lang="el-GR" dirty="0">
                <a:latin typeface="Calibri" panose="020F0502020204030204" pitchFamily="34" charset="0"/>
                <a:ea typeface="Calibri" panose="020F0502020204030204" pitchFamily="34" charset="0"/>
                <a:cs typeface="Calibri" panose="020F0502020204030204" pitchFamily="34" charset="0"/>
              </a:rPr>
              <a:t> παρατήρησε αισθητή βελτίωση στη συμπεριφορά των παιδιών , γεγονός που αποδεικνύει ότι ακόμη και </a:t>
            </a:r>
            <a:r>
              <a:rPr lang="el-GR" dirty="0" err="1">
                <a:latin typeface="Calibri" panose="020F0502020204030204" pitchFamily="34" charset="0"/>
                <a:ea typeface="Calibri" panose="020F0502020204030204" pitchFamily="34" charset="0"/>
                <a:cs typeface="Calibri" panose="020F0502020204030204" pitchFamily="34" charset="0"/>
              </a:rPr>
              <a:t>ΕξΑποστάσεως</a:t>
            </a:r>
            <a:r>
              <a:rPr lang="el-GR" dirty="0">
                <a:latin typeface="Calibri" panose="020F0502020204030204" pitchFamily="34" charset="0"/>
                <a:ea typeface="Calibri" panose="020F0502020204030204" pitchFamily="34" charset="0"/>
                <a:cs typeface="Calibri" panose="020F0502020204030204" pitchFamily="34" charset="0"/>
              </a:rPr>
              <a:t>, αν ο ψηφιακός δάσκαλος είναι καθοδηγητικός και χρησιμοποιεί το κατάλληλο οπτικοακουστικό υλικό  μπορεί να καταφέρει τον στόχο του!</a:t>
            </a:r>
          </a:p>
        </p:txBody>
      </p:sp>
      <p:pic>
        <p:nvPicPr>
          <p:cNvPr id="4" name="Εικόνα 3">
            <a:extLst>
              <a:ext uri="{FF2B5EF4-FFF2-40B4-BE49-F238E27FC236}">
                <a16:creationId xmlns:a16="http://schemas.microsoft.com/office/drawing/2014/main" id="{4B9BDDC9-0421-1A71-D24D-D56437DCDCAE}"/>
              </a:ext>
            </a:extLst>
          </p:cNvPr>
          <p:cNvPicPr>
            <a:picLocks noChangeAspect="1"/>
          </p:cNvPicPr>
          <p:nvPr/>
        </p:nvPicPr>
        <p:blipFill>
          <a:blip r:embed="rId2"/>
          <a:stretch>
            <a:fillRect/>
          </a:stretch>
        </p:blipFill>
        <p:spPr>
          <a:xfrm>
            <a:off x="6588224" y="4960501"/>
            <a:ext cx="2457731" cy="1498164"/>
          </a:xfrm>
          <a:prstGeom prst="rect">
            <a:avLst/>
          </a:prstGeom>
        </p:spPr>
      </p:pic>
    </p:spTree>
    <p:extLst>
      <p:ext uri="{BB962C8B-B14F-4D97-AF65-F5344CB8AC3E}">
        <p14:creationId xmlns:p14="http://schemas.microsoft.com/office/powerpoint/2010/main" val="206168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FC330D2B-BACA-40DA-BC1E-4238313B8572}"/>
              </a:ext>
            </a:extLst>
          </p:cNvPr>
          <p:cNvSpPr>
            <a:spLocks noGrp="1"/>
          </p:cNvSpPr>
          <p:nvPr>
            <p:ph type="title"/>
          </p:nvPr>
        </p:nvSpPr>
        <p:spPr/>
        <p:txBody>
          <a:bodyPr>
            <a:normAutofit fontScale="90000"/>
          </a:bodyPr>
          <a:lstStyle/>
          <a:p>
            <a:r>
              <a:rPr lang="el-GR" dirty="0"/>
              <a:t>Προτάσεις για περαιτέρω έρευνα</a:t>
            </a:r>
          </a:p>
        </p:txBody>
      </p:sp>
      <p:sp>
        <p:nvSpPr>
          <p:cNvPr id="2" name="TextBox 1">
            <a:extLst>
              <a:ext uri="{FF2B5EF4-FFF2-40B4-BE49-F238E27FC236}">
                <a16:creationId xmlns:a16="http://schemas.microsoft.com/office/drawing/2014/main" id="{EFDB6F5E-D30A-D12B-D729-6EA7A2BA7EAB}"/>
              </a:ext>
            </a:extLst>
          </p:cNvPr>
          <p:cNvSpPr txBox="1"/>
          <p:nvPr/>
        </p:nvSpPr>
        <p:spPr>
          <a:xfrm>
            <a:off x="467544" y="1440517"/>
            <a:ext cx="8676456" cy="3785652"/>
          </a:xfrm>
          <a:prstGeom prst="rect">
            <a:avLst/>
          </a:prstGeom>
          <a:solidFill>
            <a:schemeClr val="accent2">
              <a:lumMod val="20000"/>
              <a:lumOff val="80000"/>
            </a:schemeClr>
          </a:solidFill>
        </p:spPr>
        <p:txBody>
          <a:bodyPr wrap="square" rtlCol="0">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a:t>
            </a:r>
            <a:r>
              <a:rPr lang="el-GR" sz="2000" b="1" dirty="0">
                <a:latin typeface="Calibri" panose="020F0502020204030204" pitchFamily="34" charset="0"/>
                <a:ea typeface="Calibri" panose="020F0502020204030204" pitchFamily="34" charset="0"/>
                <a:cs typeface="Calibri" panose="020F0502020204030204" pitchFamily="34" charset="0"/>
              </a:rPr>
              <a:t>Πώς εξελίσσονται στο χρόνο </a:t>
            </a:r>
            <a:r>
              <a:rPr lang="el-GR" sz="2000" dirty="0">
                <a:latin typeface="Calibri" panose="020F0502020204030204" pitchFamily="34" charset="0"/>
                <a:ea typeface="Calibri" panose="020F0502020204030204" pitchFamily="34" charset="0"/>
                <a:cs typeface="Calibri" panose="020F0502020204030204" pitchFamily="34" charset="0"/>
              </a:rPr>
              <a:t>η ψυχική ανθεκτικότητα, η συναισθηματική ωριμότητα και οι κοινωνικές δεξιότητες μαθητών που εκπαιδεύονται συστηματικά μέσω μοντέλου ΕξΑΕ–ανεστραμμένης τάξης; (μακροχρόνια μελέτη)</a:t>
            </a: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a:t>
            </a:r>
            <a:r>
              <a:rPr lang="el-GR" sz="2000" b="1" dirty="0">
                <a:latin typeface="Calibri" panose="020F0502020204030204" pitchFamily="34" charset="0"/>
                <a:ea typeface="Calibri" panose="020F0502020204030204" pitchFamily="34" charset="0"/>
                <a:cs typeface="Calibri" panose="020F0502020204030204" pitchFamily="34" charset="0"/>
              </a:rPr>
              <a:t>Ποιος είναι ο ρόλος των συστημάτων τεχνητής νοημοσύνης </a:t>
            </a:r>
            <a:r>
              <a:rPr lang="el-GR" sz="2000" dirty="0">
                <a:latin typeface="Calibri" panose="020F0502020204030204" pitchFamily="34" charset="0"/>
                <a:ea typeface="Calibri" panose="020F0502020204030204" pitchFamily="34" charset="0"/>
                <a:cs typeface="Calibri" panose="020F0502020204030204" pitchFamily="34" charset="0"/>
              </a:rPr>
              <a:t>μέσα σε μοντέλο ανεστραμμένης ΕξΑΕ στη διαμόρφωση ψυχοκοινωνικών δεξιοτήτων, όπως η ενσυναίσθηση, η κοινωνική σύνδεση και η ψυχική ανθεκτικότητα των μαθητών (τεχνητή νοημοσύνη)</a:t>
            </a:r>
          </a:p>
          <a:p>
            <a:endParaRPr lang="el-GR" sz="2000" dirty="0">
              <a:latin typeface="Calibri" panose="020F0502020204030204" pitchFamily="34" charset="0"/>
              <a:ea typeface="Calibri" panose="020F0502020204030204" pitchFamily="34" charset="0"/>
              <a:cs typeface="Calibri" panose="020F0502020204030204" pitchFamily="34" charset="0"/>
            </a:endParaRPr>
          </a:p>
          <a:p>
            <a:r>
              <a:rPr lang="el-GR" sz="2000" dirty="0">
                <a:latin typeface="Calibri" panose="020F0502020204030204" pitchFamily="34" charset="0"/>
                <a:ea typeface="Calibri" panose="020F0502020204030204" pitchFamily="34" charset="0"/>
                <a:cs typeface="Calibri" panose="020F0502020204030204" pitchFamily="34" charset="0"/>
              </a:rPr>
              <a:t>-</a:t>
            </a:r>
            <a:r>
              <a:rPr lang="el-GR" sz="2000" b="1" dirty="0">
                <a:latin typeface="Calibri" panose="020F0502020204030204" pitchFamily="34" charset="0"/>
                <a:ea typeface="Calibri" panose="020F0502020204030204" pitchFamily="34" charset="0"/>
                <a:cs typeface="Calibri" panose="020F0502020204030204" pitchFamily="34" charset="0"/>
              </a:rPr>
              <a:t>Πώς ένα πολυεπίπεδο μοντέλο ΕξΑΕ–ανεστραμμένης τάξης επηρεάζει </a:t>
            </a:r>
            <a:r>
              <a:rPr lang="el-GR" sz="2000" dirty="0">
                <a:latin typeface="Calibri" panose="020F0502020204030204" pitchFamily="34" charset="0"/>
                <a:ea typeface="Calibri" panose="020F0502020204030204" pitchFamily="34" charset="0"/>
                <a:cs typeface="Calibri" panose="020F0502020204030204" pitchFamily="34" charset="0"/>
              </a:rPr>
              <a:t>την ψυχική υγεία στην </a:t>
            </a:r>
            <a:r>
              <a:rPr lang="el-GR" sz="2000" b="1" dirty="0">
                <a:latin typeface="Calibri" panose="020F0502020204030204" pitchFamily="34" charset="0"/>
                <a:ea typeface="Calibri" panose="020F0502020204030204" pitchFamily="34" charset="0"/>
                <a:cs typeface="Calibri" panose="020F0502020204030204" pitchFamily="34" charset="0"/>
              </a:rPr>
              <a:t>τάξη</a:t>
            </a:r>
            <a:r>
              <a:rPr lang="el-GR" sz="2000" dirty="0">
                <a:latin typeface="Calibri" panose="020F0502020204030204" pitchFamily="34" charset="0"/>
                <a:ea typeface="Calibri" panose="020F0502020204030204" pitchFamily="34" charset="0"/>
                <a:cs typeface="Calibri" panose="020F0502020204030204" pitchFamily="34" charset="0"/>
              </a:rPr>
              <a:t>, το κλίμα </a:t>
            </a:r>
            <a:r>
              <a:rPr lang="el-GR" sz="2000" b="1" dirty="0">
                <a:latin typeface="Calibri" panose="020F0502020204030204" pitchFamily="34" charset="0"/>
                <a:ea typeface="Calibri" panose="020F0502020204030204" pitchFamily="34" charset="0"/>
                <a:cs typeface="Calibri" panose="020F0502020204030204" pitchFamily="34" charset="0"/>
              </a:rPr>
              <a:t>σχολείου</a:t>
            </a:r>
            <a:r>
              <a:rPr lang="el-GR" sz="2000" dirty="0">
                <a:latin typeface="Calibri" panose="020F0502020204030204" pitchFamily="34" charset="0"/>
                <a:ea typeface="Calibri" panose="020F0502020204030204" pitchFamily="34" charset="0"/>
                <a:cs typeface="Calibri" panose="020F0502020204030204" pitchFamily="34" charset="0"/>
              </a:rPr>
              <a:t> και τη </a:t>
            </a:r>
            <a:r>
              <a:rPr lang="el-GR" sz="2000" b="1" dirty="0">
                <a:latin typeface="Calibri" panose="020F0502020204030204" pitchFamily="34" charset="0"/>
                <a:ea typeface="Calibri" panose="020F0502020204030204" pitchFamily="34" charset="0"/>
                <a:cs typeface="Calibri" panose="020F0502020204030204" pitchFamily="34" charset="0"/>
              </a:rPr>
              <a:t>συνεργασία σχολείου–οικογένειας</a:t>
            </a:r>
            <a:r>
              <a:rPr lang="el-GR" sz="2000" dirty="0">
                <a:latin typeface="Calibri" panose="020F0502020204030204" pitchFamily="34" charset="0"/>
                <a:ea typeface="Calibri" panose="020F0502020204030204" pitchFamily="34" charset="0"/>
                <a:cs typeface="Calibri" panose="020F0502020204030204" pitchFamily="34" charset="0"/>
              </a:rPr>
              <a:t>;(μελέτη σχολικού οικοσυστήματος)</a:t>
            </a:r>
          </a:p>
        </p:txBody>
      </p:sp>
      <p:pic>
        <p:nvPicPr>
          <p:cNvPr id="5" name="Εικόνα 4">
            <a:extLst>
              <a:ext uri="{FF2B5EF4-FFF2-40B4-BE49-F238E27FC236}">
                <a16:creationId xmlns:a16="http://schemas.microsoft.com/office/drawing/2014/main" id="{6BE9778E-956A-9992-E8E1-857887A50B20}"/>
              </a:ext>
            </a:extLst>
          </p:cNvPr>
          <p:cNvPicPr>
            <a:picLocks noChangeAspect="1"/>
          </p:cNvPicPr>
          <p:nvPr/>
        </p:nvPicPr>
        <p:blipFill>
          <a:blip r:embed="rId2"/>
          <a:stretch>
            <a:fillRect/>
          </a:stretch>
        </p:blipFill>
        <p:spPr>
          <a:xfrm>
            <a:off x="7581765" y="5414532"/>
            <a:ext cx="1562235" cy="1044030"/>
          </a:xfrm>
          <a:prstGeom prst="rect">
            <a:avLst/>
          </a:prstGeom>
        </p:spPr>
      </p:pic>
    </p:spTree>
    <p:extLst>
      <p:ext uri="{BB962C8B-B14F-4D97-AF65-F5344CB8AC3E}">
        <p14:creationId xmlns:p14="http://schemas.microsoft.com/office/powerpoint/2010/main" val="406365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477641" y="2852936"/>
            <a:ext cx="6694759" cy="584775"/>
          </a:xfrm>
          <a:prstGeom prst="rect">
            <a:avLst/>
          </a:prstGeom>
        </p:spPr>
        <p:txBody>
          <a:bodyPr wrap="square">
            <a:spAutoFit/>
          </a:bodyPr>
          <a:lstStyle/>
          <a:p>
            <a:r>
              <a:rPr lang="el-GR" sz="3200" dirty="0"/>
              <a:t>Σας ευχαριστώ για την προσοχή σας!</a:t>
            </a:r>
          </a:p>
        </p:txBody>
      </p:sp>
    </p:spTree>
    <p:extLst>
      <p:ext uri="{BB962C8B-B14F-4D97-AF65-F5344CB8AC3E}">
        <p14:creationId xmlns:p14="http://schemas.microsoft.com/office/powerpoint/2010/main" val="102612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94A6D898-1225-B1E5-7AF3-659FF315FA39}"/>
              </a:ext>
            </a:extLst>
          </p:cNvPr>
          <p:cNvPicPr>
            <a:picLocks noChangeAspect="1"/>
          </p:cNvPicPr>
          <p:nvPr/>
        </p:nvPicPr>
        <p:blipFill>
          <a:blip r:embed="rId2"/>
          <a:stretch>
            <a:fillRect/>
          </a:stretch>
        </p:blipFill>
        <p:spPr>
          <a:xfrm>
            <a:off x="7866453" y="5301207"/>
            <a:ext cx="1258963" cy="1258963"/>
          </a:xfrm>
          <a:prstGeom prst="rect">
            <a:avLst/>
          </a:prstGeom>
        </p:spPr>
      </p:pic>
      <p:sp>
        <p:nvSpPr>
          <p:cNvPr id="3" name="Τίτλος 2">
            <a:extLst>
              <a:ext uri="{FF2B5EF4-FFF2-40B4-BE49-F238E27FC236}">
                <a16:creationId xmlns:a16="http://schemas.microsoft.com/office/drawing/2014/main" id="{C0086D44-5C6A-7FCE-8F04-860BC4D164F2}"/>
              </a:ext>
            </a:extLst>
          </p:cNvPr>
          <p:cNvSpPr>
            <a:spLocks noGrp="1"/>
          </p:cNvSpPr>
          <p:nvPr>
            <p:ph type="title"/>
          </p:nvPr>
        </p:nvSpPr>
        <p:spPr/>
        <p:txBody>
          <a:bodyPr/>
          <a:lstStyle/>
          <a:p>
            <a:r>
              <a:rPr lang="el-GR" dirty="0"/>
              <a:t>Συντομογραφίες &amp; Ακρωνύμια</a:t>
            </a:r>
          </a:p>
        </p:txBody>
      </p:sp>
      <p:graphicFrame>
        <p:nvGraphicFramePr>
          <p:cNvPr id="6" name="Πίνακας 5">
            <a:extLst>
              <a:ext uri="{FF2B5EF4-FFF2-40B4-BE49-F238E27FC236}">
                <a16:creationId xmlns:a16="http://schemas.microsoft.com/office/drawing/2014/main" id="{35CD4F7E-5431-7913-F94B-62C751590B91}"/>
              </a:ext>
            </a:extLst>
          </p:cNvPr>
          <p:cNvGraphicFramePr>
            <a:graphicFrameLocks noGrp="1"/>
          </p:cNvGraphicFramePr>
          <p:nvPr>
            <p:extLst>
              <p:ext uri="{D42A27DB-BD31-4B8C-83A1-F6EECF244321}">
                <p14:modId xmlns:p14="http://schemas.microsoft.com/office/powerpoint/2010/main" val="1389554963"/>
              </p:ext>
            </p:extLst>
          </p:nvPr>
        </p:nvGraphicFramePr>
        <p:xfrm>
          <a:off x="1237536" y="1268760"/>
          <a:ext cx="7183278" cy="4800110"/>
        </p:xfrm>
        <a:graphic>
          <a:graphicData uri="http://schemas.openxmlformats.org/drawingml/2006/table">
            <a:tbl>
              <a:tblPr firstRow="1" bandRow="1">
                <a:tableStyleId>{D27102A9-8310-4765-A935-A1911B00CA55}</a:tableStyleId>
              </a:tblPr>
              <a:tblGrid>
                <a:gridCol w="7183278">
                  <a:extLst>
                    <a:ext uri="{9D8B030D-6E8A-4147-A177-3AD203B41FA5}">
                      <a16:colId xmlns:a16="http://schemas.microsoft.com/office/drawing/2014/main" val="2952575795"/>
                    </a:ext>
                  </a:extLst>
                </a:gridCol>
              </a:tblGrid>
              <a:tr h="495055">
                <a:tc>
                  <a:txBody>
                    <a:bodyPr/>
                    <a:lstStyle/>
                    <a:p>
                      <a:endParaRPr lang="el-GR" sz="2000" dirty="0"/>
                    </a:p>
                    <a:p>
                      <a:r>
                        <a:rPr lang="el-GR" sz="2000" b="0" dirty="0"/>
                        <a:t>Δ.Ε.                 Διδακτική Ενότητα</a:t>
                      </a:r>
                    </a:p>
                  </a:txBody>
                  <a:tcPr/>
                </a:tc>
                <a:extLst>
                  <a:ext uri="{0D108BD9-81ED-4DB2-BD59-A6C34878D82A}">
                    <a16:rowId xmlns:a16="http://schemas.microsoft.com/office/drawing/2014/main" val="3848848277"/>
                  </a:ext>
                </a:extLst>
              </a:tr>
              <a:tr h="495055">
                <a:tc>
                  <a:txBody>
                    <a:bodyPr/>
                    <a:lstStyle/>
                    <a:p>
                      <a:r>
                        <a:rPr lang="el-GR" sz="2000" dirty="0"/>
                        <a:t>ΕξΑΕ              Εξ Αποστάσεως Εκπαίδευση </a:t>
                      </a:r>
                    </a:p>
                    <a:p>
                      <a:r>
                        <a:rPr lang="el-GR" sz="2000" dirty="0"/>
                        <a:t> </a:t>
                      </a:r>
                    </a:p>
                  </a:txBody>
                  <a:tcPr/>
                </a:tc>
                <a:extLst>
                  <a:ext uri="{0D108BD9-81ED-4DB2-BD59-A6C34878D82A}">
                    <a16:rowId xmlns:a16="http://schemas.microsoft.com/office/drawing/2014/main" val="4026485283"/>
                  </a:ext>
                </a:extLst>
              </a:tr>
              <a:tr h="495055">
                <a:tc>
                  <a:txBody>
                    <a:bodyPr/>
                    <a:lstStyle/>
                    <a:p>
                      <a:r>
                        <a:rPr lang="el-GR" sz="2000" dirty="0"/>
                        <a:t>Ε.Υ. 	Εκπαιδευτικό Υλικό </a:t>
                      </a:r>
                    </a:p>
                    <a:p>
                      <a:r>
                        <a:rPr lang="el-GR" sz="2000" dirty="0"/>
                        <a:t> </a:t>
                      </a:r>
                    </a:p>
                  </a:txBody>
                  <a:tcPr/>
                </a:tc>
                <a:extLst>
                  <a:ext uri="{0D108BD9-81ED-4DB2-BD59-A6C34878D82A}">
                    <a16:rowId xmlns:a16="http://schemas.microsoft.com/office/drawing/2014/main" val="3075892534"/>
                  </a:ext>
                </a:extLst>
              </a:tr>
              <a:tr h="495055">
                <a:tc>
                  <a:txBody>
                    <a:bodyPr/>
                    <a:lstStyle/>
                    <a:p>
                      <a:r>
                        <a:rPr lang="el-GR" sz="2000" dirty="0"/>
                        <a:t>ΤΠΕ 	Τεχνολογίες της Πληροφορίας και της Επικοινωνίας </a:t>
                      </a:r>
                    </a:p>
                    <a:p>
                      <a:endParaRPr lang="el-GR" sz="2000" dirty="0"/>
                    </a:p>
                  </a:txBody>
                  <a:tcPr/>
                </a:tc>
                <a:extLst>
                  <a:ext uri="{0D108BD9-81ED-4DB2-BD59-A6C34878D82A}">
                    <a16:rowId xmlns:a16="http://schemas.microsoft.com/office/drawing/2014/main" val="3672510371"/>
                  </a:ext>
                </a:extLst>
              </a:tr>
              <a:tr h="495055">
                <a:tc>
                  <a:txBody>
                    <a:bodyPr/>
                    <a:lstStyle/>
                    <a:p>
                      <a:pPr algn="l"/>
                      <a:r>
                        <a:rPr lang="el-GR" sz="2000" dirty="0"/>
                        <a:t>Ε.ΔΙ.Β.Ε.Α.     Εργαστήριο Προηγμένων Μαθησιακών Τεχνολογιών      Και Δια Βίου Εξ Αποστάσεως Εκπαίδευση </a:t>
                      </a:r>
                    </a:p>
                    <a:p>
                      <a:endParaRPr lang="el-GR" sz="2000" dirty="0"/>
                    </a:p>
                  </a:txBody>
                  <a:tcPr/>
                </a:tc>
                <a:extLst>
                  <a:ext uri="{0D108BD9-81ED-4DB2-BD59-A6C34878D82A}">
                    <a16:rowId xmlns:a16="http://schemas.microsoft.com/office/drawing/2014/main" val="650536633"/>
                  </a:ext>
                </a:extLst>
              </a:tr>
              <a:tr h="495055">
                <a:tc>
                  <a:txBody>
                    <a:bodyPr/>
                    <a:lstStyle/>
                    <a:p>
                      <a:r>
                        <a:rPr lang="el-GR" sz="2000" dirty="0"/>
                        <a:t>Ψ.Α.              Ψυχική Ανθεκτικότητα</a:t>
                      </a:r>
                    </a:p>
                  </a:txBody>
                  <a:tcPr/>
                </a:tc>
                <a:extLst>
                  <a:ext uri="{0D108BD9-81ED-4DB2-BD59-A6C34878D82A}">
                    <a16:rowId xmlns:a16="http://schemas.microsoft.com/office/drawing/2014/main" val="1623590688"/>
                  </a:ext>
                </a:extLst>
              </a:tr>
              <a:tr h="495055">
                <a:tc>
                  <a:txBody>
                    <a:bodyPr/>
                    <a:lstStyle/>
                    <a:p>
                      <a:r>
                        <a:rPr lang="el-GR" sz="2000" dirty="0"/>
                        <a:t>Ε.Ε.                Ερευνητικό Ερώτημα</a:t>
                      </a:r>
                    </a:p>
                  </a:txBody>
                  <a:tcPr/>
                </a:tc>
                <a:extLst>
                  <a:ext uri="{0D108BD9-81ED-4DB2-BD59-A6C34878D82A}">
                    <a16:rowId xmlns:a16="http://schemas.microsoft.com/office/drawing/2014/main" val="1894542072"/>
                  </a:ext>
                </a:extLst>
              </a:tr>
            </a:tbl>
          </a:graphicData>
        </a:graphic>
      </p:graphicFrame>
    </p:spTree>
    <p:extLst>
      <p:ext uri="{BB962C8B-B14F-4D97-AF65-F5344CB8AC3E}">
        <p14:creationId xmlns:p14="http://schemas.microsoft.com/office/powerpoint/2010/main" val="40248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Σκοπός Εργασίας</a:t>
            </a:r>
            <a:endParaRPr lang="el-GR" sz="3600" b="1" dirty="0"/>
          </a:p>
        </p:txBody>
      </p:sp>
      <p:sp>
        <p:nvSpPr>
          <p:cNvPr id="5" name="TextBox 4">
            <a:extLst>
              <a:ext uri="{FF2B5EF4-FFF2-40B4-BE49-F238E27FC236}">
                <a16:creationId xmlns:a16="http://schemas.microsoft.com/office/drawing/2014/main" id="{3D1B868D-965E-F870-FB53-8AF91DF9A2F9}"/>
              </a:ext>
            </a:extLst>
          </p:cNvPr>
          <p:cNvSpPr txBox="1"/>
          <p:nvPr/>
        </p:nvSpPr>
        <p:spPr>
          <a:xfrm>
            <a:off x="680042" y="2060848"/>
            <a:ext cx="7920880" cy="1938992"/>
          </a:xfrm>
          <a:prstGeom prst="rect">
            <a:avLst/>
          </a:prstGeom>
          <a:noFill/>
        </p:spPr>
        <p:txBody>
          <a:bodyPr wrap="square" rtlCol="0">
            <a:spAutoFit/>
          </a:bodyPr>
          <a:lstStyle/>
          <a:p>
            <a:r>
              <a:rPr lang="el-GR" dirty="0">
                <a:latin typeface="+mn-lt"/>
              </a:rPr>
              <a:t>Να σχεδιαστεί, να υλοποιηθεί και να αξιολογηθεί Εκπαιδευτικό Υλικό βασισμένο στις αρχές της Εξ Αποστάσεως Εκπαίδευσης, με στόχο την ανάπτυξη της ψυχικής ανθεκτικότητας μαθητών Ε΄&amp; ΣΤ΄ τάξης μέσω, της τεχνικής της ανεστραμμένης τάξης.</a:t>
            </a:r>
          </a:p>
        </p:txBody>
      </p:sp>
      <p:pic>
        <p:nvPicPr>
          <p:cNvPr id="7" name="Εικόνα 6">
            <a:extLst>
              <a:ext uri="{FF2B5EF4-FFF2-40B4-BE49-F238E27FC236}">
                <a16:creationId xmlns:a16="http://schemas.microsoft.com/office/drawing/2014/main" id="{E0F4C29E-F2C9-57EE-51B0-B3A030CC634B}"/>
              </a:ext>
            </a:extLst>
          </p:cNvPr>
          <p:cNvPicPr>
            <a:picLocks noChangeAspect="1"/>
          </p:cNvPicPr>
          <p:nvPr/>
        </p:nvPicPr>
        <p:blipFill>
          <a:blip r:embed="rId2"/>
          <a:stretch>
            <a:fillRect/>
          </a:stretch>
        </p:blipFill>
        <p:spPr>
          <a:xfrm>
            <a:off x="7206213" y="4379178"/>
            <a:ext cx="1944216" cy="1944216"/>
          </a:xfrm>
          <a:prstGeom prst="rect">
            <a:avLst/>
          </a:prstGeom>
        </p:spPr>
      </p:pic>
    </p:spTree>
    <p:extLst>
      <p:ext uri="{BB962C8B-B14F-4D97-AF65-F5344CB8AC3E}">
        <p14:creationId xmlns:p14="http://schemas.microsoft.com/office/powerpoint/2010/main" val="67264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r>
              <a:rPr lang="el-GR" sz="3600" dirty="0"/>
              <a:t>2. Συνεισφορά της Δ.Ε.</a:t>
            </a:r>
            <a:endParaRPr lang="el-GR" sz="3600" b="1" dirty="0"/>
          </a:p>
        </p:txBody>
      </p:sp>
      <p:sp>
        <p:nvSpPr>
          <p:cNvPr id="3" name="TextBox 2">
            <a:extLst>
              <a:ext uri="{FF2B5EF4-FFF2-40B4-BE49-F238E27FC236}">
                <a16:creationId xmlns:a16="http://schemas.microsoft.com/office/drawing/2014/main" id="{1AFBEAF5-816D-B72E-FFB7-2DE8CA3895CC}"/>
              </a:ext>
            </a:extLst>
          </p:cNvPr>
          <p:cNvSpPr txBox="1"/>
          <p:nvPr/>
        </p:nvSpPr>
        <p:spPr>
          <a:xfrm>
            <a:off x="4114800" y="2974312"/>
            <a:ext cx="914400" cy="914400"/>
          </a:xfrm>
          <a:prstGeom prst="rect">
            <a:avLst/>
          </a:prstGeom>
          <a:noFill/>
        </p:spPr>
        <p:txBody>
          <a:bodyPr wrap="square" rtlCol="0">
            <a:spAutoFit/>
          </a:bodyPr>
          <a:lstStyle/>
          <a:p>
            <a:endParaRPr lang="el-GR" dirty="0"/>
          </a:p>
        </p:txBody>
      </p:sp>
      <p:sp>
        <p:nvSpPr>
          <p:cNvPr id="5" name="TextBox 4">
            <a:extLst>
              <a:ext uri="{FF2B5EF4-FFF2-40B4-BE49-F238E27FC236}">
                <a16:creationId xmlns:a16="http://schemas.microsoft.com/office/drawing/2014/main" id="{78986D94-83D2-95DC-03B7-22F5D751253A}"/>
              </a:ext>
            </a:extLst>
          </p:cNvPr>
          <p:cNvSpPr txBox="1"/>
          <p:nvPr/>
        </p:nvSpPr>
        <p:spPr>
          <a:xfrm>
            <a:off x="710765" y="1628800"/>
            <a:ext cx="4437299" cy="3416320"/>
          </a:xfrm>
          <a:prstGeom prst="rect">
            <a:avLst/>
          </a:prstGeom>
          <a:solidFill>
            <a:srgbClr val="FFFFCC"/>
          </a:solidFill>
          <a:ln>
            <a:solidFill>
              <a:srgbClr val="C00000"/>
            </a:solidFill>
          </a:ln>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Η παρούσα Διπλωματική Εργασία στοχεύει να συνεισφέρει στην έρευνα γύρω από δύσκολες έννοιες της Ψυχολογίας και στο πώς  αυτές μπορούν να διδαχθούν και να ενισχυθούν στους μαθητές  μέσω  των ΤΠΕ , της  Εξ Αποστάσεως Εκπαίδευσης και της Ανεστραμμένης Τάξης. </a:t>
            </a:r>
          </a:p>
        </p:txBody>
      </p:sp>
      <p:pic>
        <p:nvPicPr>
          <p:cNvPr id="6" name="Εικόνα 5">
            <a:extLst>
              <a:ext uri="{FF2B5EF4-FFF2-40B4-BE49-F238E27FC236}">
                <a16:creationId xmlns:a16="http://schemas.microsoft.com/office/drawing/2014/main" id="{9CB444EA-BBC9-A68B-4AE0-20F3DE03DA1D}"/>
              </a:ext>
            </a:extLst>
          </p:cNvPr>
          <p:cNvPicPr>
            <a:picLocks noChangeAspect="1"/>
          </p:cNvPicPr>
          <p:nvPr/>
        </p:nvPicPr>
        <p:blipFill>
          <a:blip r:embed="rId2"/>
          <a:stretch>
            <a:fillRect/>
          </a:stretch>
        </p:blipFill>
        <p:spPr>
          <a:xfrm>
            <a:off x="5364088" y="1577750"/>
            <a:ext cx="3467370" cy="3467370"/>
          </a:xfrm>
          <a:prstGeom prst="rect">
            <a:avLst/>
          </a:prstGeom>
        </p:spPr>
      </p:pic>
      <p:sp>
        <p:nvSpPr>
          <p:cNvPr id="7" name="TextBox 6">
            <a:extLst>
              <a:ext uri="{FF2B5EF4-FFF2-40B4-BE49-F238E27FC236}">
                <a16:creationId xmlns:a16="http://schemas.microsoft.com/office/drawing/2014/main" id="{40571614-1838-CAB8-7EBB-CE6B58171D46}"/>
              </a:ext>
            </a:extLst>
          </p:cNvPr>
          <p:cNvSpPr txBox="1"/>
          <p:nvPr/>
        </p:nvSpPr>
        <p:spPr>
          <a:xfrm>
            <a:off x="593913" y="5373216"/>
            <a:ext cx="8514591" cy="830997"/>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Ένα αρκετά δύσκολο εγχείρημα μιας και η ανάπτυξη της Ψ.Α. των παιδιών έχει ανάγκη από αμεσότητα και βιωματικό παιχνίδι</a:t>
            </a:r>
            <a:r>
              <a:rPr lang="el-GR" dirty="0"/>
              <a:t>.</a:t>
            </a:r>
          </a:p>
        </p:txBody>
      </p:sp>
    </p:spTree>
    <p:extLst>
      <p:ext uri="{BB962C8B-B14F-4D97-AF65-F5344CB8AC3E}">
        <p14:creationId xmlns:p14="http://schemas.microsoft.com/office/powerpoint/2010/main" val="279099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3. Ερευνητικά Ερωτήματα  (1)</a:t>
            </a:r>
            <a:endParaRPr lang="el-GR" sz="4000" b="1" dirty="0"/>
          </a:p>
        </p:txBody>
      </p:sp>
      <p:pic>
        <p:nvPicPr>
          <p:cNvPr id="3" name="Εικόνα 2">
            <a:extLst>
              <a:ext uri="{FF2B5EF4-FFF2-40B4-BE49-F238E27FC236}">
                <a16:creationId xmlns:a16="http://schemas.microsoft.com/office/drawing/2014/main" id="{B25E5267-BD8B-78CF-618E-745AA4328C41}"/>
              </a:ext>
            </a:extLst>
          </p:cNvPr>
          <p:cNvPicPr>
            <a:picLocks noChangeAspect="1"/>
          </p:cNvPicPr>
          <p:nvPr/>
        </p:nvPicPr>
        <p:blipFill>
          <a:blip r:embed="rId2"/>
          <a:stretch>
            <a:fillRect/>
          </a:stretch>
        </p:blipFill>
        <p:spPr>
          <a:xfrm>
            <a:off x="7673502" y="4941168"/>
            <a:ext cx="1462088" cy="1495425"/>
          </a:xfrm>
          <a:prstGeom prst="rect">
            <a:avLst/>
          </a:prstGeom>
        </p:spPr>
      </p:pic>
      <p:sp>
        <p:nvSpPr>
          <p:cNvPr id="5" name="TextBox 4">
            <a:extLst>
              <a:ext uri="{FF2B5EF4-FFF2-40B4-BE49-F238E27FC236}">
                <a16:creationId xmlns:a16="http://schemas.microsoft.com/office/drawing/2014/main" id="{BF3A25D4-6BF2-2766-2E4B-3837A84AFF99}"/>
              </a:ext>
            </a:extLst>
          </p:cNvPr>
          <p:cNvSpPr txBox="1"/>
          <p:nvPr/>
        </p:nvSpPr>
        <p:spPr>
          <a:xfrm>
            <a:off x="1025150" y="1905506"/>
            <a:ext cx="7776864" cy="3046988"/>
          </a:xfrm>
          <a:prstGeom prst="rect">
            <a:avLst/>
          </a:prstGeom>
          <a:noFill/>
        </p:spPr>
        <p:txBody>
          <a:bodyPr wrap="square" rtlCol="0">
            <a:spAutoFit/>
          </a:bodyPr>
          <a:lstStyle/>
          <a:p>
            <a:r>
              <a:rPr lang="el-GR" dirty="0"/>
              <a:t>•</a:t>
            </a:r>
            <a:r>
              <a:rPr lang="el-GR" dirty="0">
                <a:latin typeface="Calibri" panose="020F0502020204030204" pitchFamily="34" charset="0"/>
                <a:ea typeface="Calibri" panose="020F0502020204030204" pitchFamily="34" charset="0"/>
                <a:cs typeface="Calibri" panose="020F0502020204030204" pitchFamily="34" charset="0"/>
              </a:rPr>
              <a:t>Το  Ε.Υ. διέπεται από τις αρχές της ΕξΑΕ, όπως ορίζουν οι </a:t>
            </a:r>
            <a:r>
              <a:rPr lang="el-GR" dirty="0" err="1">
                <a:latin typeface="Calibri" panose="020F0502020204030204" pitchFamily="34" charset="0"/>
                <a:ea typeface="Calibri" panose="020F0502020204030204" pitchFamily="34" charset="0"/>
                <a:cs typeface="Calibri" panose="020F0502020204030204" pitchFamily="34" charset="0"/>
              </a:rPr>
              <a:t>West-Λιοναράκης</a:t>
            </a:r>
            <a:r>
              <a:rPr lang="el-GR" dirty="0">
                <a:latin typeface="Calibri" panose="020F0502020204030204" pitchFamily="34" charset="0"/>
                <a:ea typeface="Calibri" panose="020F0502020204030204" pitchFamily="34" charset="0"/>
                <a:cs typeface="Calibri" panose="020F0502020204030204" pitchFamily="34" charset="0"/>
              </a:rPr>
              <a:t>; </a:t>
            </a:r>
          </a:p>
          <a:p>
            <a:endParaRPr lang="el-GR" dirty="0">
              <a:latin typeface="Calibri" panose="020F0502020204030204" pitchFamily="34" charset="0"/>
              <a:ea typeface="Calibri" panose="020F0502020204030204" pitchFamily="34" charset="0"/>
              <a:cs typeface="Calibri" panose="020F0502020204030204" pitchFamily="34" charset="0"/>
            </a:endParaRPr>
          </a:p>
          <a:p>
            <a:r>
              <a:rPr lang="el-GR" dirty="0">
                <a:latin typeface="Calibri" panose="020F0502020204030204" pitchFamily="34" charset="0"/>
                <a:ea typeface="Calibri" panose="020F0502020204030204" pitchFamily="34" charset="0"/>
                <a:cs typeface="Calibri" panose="020F0502020204030204" pitchFamily="34" charset="0"/>
              </a:rPr>
              <a:t>•Το Ε.Υ. έχει δημιουργηθεί σύμφωνα με τις αρχές της πολυμεσικής μάθησης  του </a:t>
            </a:r>
            <a:r>
              <a:rPr lang="el-GR" dirty="0" err="1">
                <a:latin typeface="Calibri" panose="020F0502020204030204" pitchFamily="34" charset="0"/>
                <a:ea typeface="Calibri" panose="020F0502020204030204" pitchFamily="34" charset="0"/>
                <a:cs typeface="Calibri" panose="020F0502020204030204" pitchFamily="34" charset="0"/>
              </a:rPr>
              <a:t>Mayer</a:t>
            </a:r>
            <a:r>
              <a:rPr lang="el-GR" dirty="0">
                <a:latin typeface="Calibri" panose="020F0502020204030204" pitchFamily="34" charset="0"/>
                <a:ea typeface="Calibri" panose="020F0502020204030204" pitchFamily="34" charset="0"/>
                <a:cs typeface="Calibri" panose="020F0502020204030204" pitchFamily="34" charset="0"/>
              </a:rPr>
              <a:t>; </a:t>
            </a:r>
          </a:p>
          <a:p>
            <a:endParaRPr lang="el-GR" dirty="0">
              <a:latin typeface="Calibri" panose="020F0502020204030204" pitchFamily="34" charset="0"/>
              <a:ea typeface="Calibri" panose="020F0502020204030204" pitchFamily="34" charset="0"/>
              <a:cs typeface="Calibri" panose="020F0502020204030204" pitchFamily="34" charset="0"/>
            </a:endParaRPr>
          </a:p>
          <a:p>
            <a:r>
              <a:rPr lang="el-GR" dirty="0">
                <a:latin typeface="Calibri" panose="020F0502020204030204" pitchFamily="34" charset="0"/>
                <a:ea typeface="Calibri" panose="020F0502020204030204" pitchFamily="34" charset="0"/>
                <a:cs typeface="Calibri" panose="020F0502020204030204" pitchFamily="34" charset="0"/>
              </a:rPr>
              <a:t>•Ποια χαρακτηριστικά του εκπαιδευτικού υλικού συμβάλλουν στην αποτελεσματική μετάδοση της γνώσης;</a:t>
            </a:r>
          </a:p>
        </p:txBody>
      </p:sp>
    </p:spTree>
    <p:extLst>
      <p:ext uri="{BB962C8B-B14F-4D97-AF65-F5344CB8AC3E}">
        <p14:creationId xmlns:p14="http://schemas.microsoft.com/office/powerpoint/2010/main" val="153892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01466FBF-A02E-ABE0-E9D5-A046C931C613}"/>
              </a:ext>
            </a:extLst>
          </p:cNvPr>
          <p:cNvSpPr>
            <a:spLocks noGrp="1"/>
          </p:cNvSpPr>
          <p:nvPr>
            <p:ph type="title"/>
          </p:nvPr>
        </p:nvSpPr>
        <p:spPr/>
        <p:txBody>
          <a:bodyPr/>
          <a:lstStyle/>
          <a:p>
            <a:r>
              <a:rPr lang="el-GR" dirty="0"/>
              <a:t>Ερευνητικά Ερωτήματα (2)</a:t>
            </a:r>
          </a:p>
        </p:txBody>
      </p:sp>
      <p:pic>
        <p:nvPicPr>
          <p:cNvPr id="5" name="Εικόνα 4">
            <a:extLst>
              <a:ext uri="{FF2B5EF4-FFF2-40B4-BE49-F238E27FC236}">
                <a16:creationId xmlns:a16="http://schemas.microsoft.com/office/drawing/2014/main" id="{0CAEB2E3-45D2-B947-9382-E9F4DCF906B9}"/>
              </a:ext>
            </a:extLst>
          </p:cNvPr>
          <p:cNvPicPr>
            <a:picLocks noChangeAspect="1"/>
          </p:cNvPicPr>
          <p:nvPr/>
        </p:nvPicPr>
        <p:blipFill>
          <a:blip r:embed="rId2"/>
          <a:stretch>
            <a:fillRect/>
          </a:stretch>
        </p:blipFill>
        <p:spPr>
          <a:xfrm>
            <a:off x="7680833" y="4869160"/>
            <a:ext cx="1463167" cy="1493649"/>
          </a:xfrm>
          <a:prstGeom prst="rect">
            <a:avLst/>
          </a:prstGeom>
        </p:spPr>
      </p:pic>
      <p:sp>
        <p:nvSpPr>
          <p:cNvPr id="6" name="TextBox 5">
            <a:extLst>
              <a:ext uri="{FF2B5EF4-FFF2-40B4-BE49-F238E27FC236}">
                <a16:creationId xmlns:a16="http://schemas.microsoft.com/office/drawing/2014/main" id="{32FA6C22-B77E-7DA1-E611-16EB71D8D850}"/>
              </a:ext>
            </a:extLst>
          </p:cNvPr>
          <p:cNvSpPr txBox="1"/>
          <p:nvPr/>
        </p:nvSpPr>
        <p:spPr>
          <a:xfrm>
            <a:off x="899592" y="2348880"/>
            <a:ext cx="7615758" cy="3046988"/>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•Πώς δείχνουν οι μαθητές την </a:t>
            </a:r>
            <a:r>
              <a:rPr lang="el-GR" dirty="0" err="1">
                <a:latin typeface="Calibri" panose="020F0502020204030204" pitchFamily="34" charset="0"/>
                <a:ea typeface="Calibri" panose="020F0502020204030204" pitchFamily="34" charset="0"/>
                <a:cs typeface="Calibri" panose="020F0502020204030204" pitchFamily="34" charset="0"/>
              </a:rPr>
              <a:t>ενσυναίσθησή</a:t>
            </a:r>
            <a:r>
              <a:rPr lang="el-GR" dirty="0">
                <a:latin typeface="Calibri" panose="020F0502020204030204" pitchFamily="34" charset="0"/>
                <a:ea typeface="Calibri" panose="020F0502020204030204" pitchFamily="34" charset="0"/>
                <a:cs typeface="Calibri" panose="020F0502020204030204" pitchFamily="34" charset="0"/>
              </a:rPr>
              <a:t> τους, όταν καλούνται να αντιδράσουν σε καταστάσεις που απαιτούν αλληλεγγύη ;</a:t>
            </a:r>
          </a:p>
          <a:p>
            <a:endParaRPr lang="el-GR" dirty="0">
              <a:latin typeface="Calibri" panose="020F0502020204030204" pitchFamily="34" charset="0"/>
              <a:ea typeface="Calibri" panose="020F0502020204030204" pitchFamily="34" charset="0"/>
              <a:cs typeface="Calibri" panose="020F0502020204030204" pitchFamily="34" charset="0"/>
            </a:endParaRPr>
          </a:p>
          <a:p>
            <a:endParaRPr lang="el-GR" dirty="0">
              <a:latin typeface="Calibri" panose="020F0502020204030204" pitchFamily="34" charset="0"/>
              <a:ea typeface="Calibri" panose="020F0502020204030204" pitchFamily="34" charset="0"/>
              <a:cs typeface="Calibri" panose="020F0502020204030204" pitchFamily="34" charset="0"/>
            </a:endParaRPr>
          </a:p>
          <a:p>
            <a:r>
              <a:rPr lang="el-GR" dirty="0">
                <a:latin typeface="Calibri" panose="020F0502020204030204" pitchFamily="34" charset="0"/>
                <a:ea typeface="Calibri" panose="020F0502020204030204" pitchFamily="34" charset="0"/>
                <a:cs typeface="Calibri" panose="020F0502020204030204" pitchFamily="34" charset="0"/>
              </a:rPr>
              <a:t>•Πώς επιδρά το Ε.Υ. στους μαθητές, μετά το πέρασμα του χρόνου , αφότου έχουν </a:t>
            </a:r>
            <a:r>
              <a:rPr lang="el-GR" dirty="0" err="1">
                <a:latin typeface="Calibri" panose="020F0502020204030204" pitchFamily="34" charset="0"/>
                <a:ea typeface="Calibri" panose="020F0502020204030204" pitchFamily="34" charset="0"/>
                <a:cs typeface="Calibri" panose="020F0502020204030204" pitchFamily="34" charset="0"/>
              </a:rPr>
              <a:t>αλληλεπιδράσει</a:t>
            </a:r>
            <a:r>
              <a:rPr lang="el-GR" dirty="0">
                <a:latin typeface="Calibri" panose="020F0502020204030204" pitchFamily="34" charset="0"/>
                <a:ea typeface="Calibri" panose="020F0502020204030204" pitchFamily="34" charset="0"/>
                <a:cs typeface="Calibri" panose="020F0502020204030204" pitchFamily="34" charset="0"/>
              </a:rPr>
              <a:t> με αυτό;</a:t>
            </a:r>
          </a:p>
          <a:p>
            <a:endParaRPr lang="el-GR" dirty="0"/>
          </a:p>
        </p:txBody>
      </p:sp>
    </p:spTree>
    <p:extLst>
      <p:ext uri="{BB962C8B-B14F-4D97-AF65-F5344CB8AC3E}">
        <p14:creationId xmlns:p14="http://schemas.microsoft.com/office/powerpoint/2010/main" val="241165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Δομή της εργασίας </a:t>
            </a:r>
            <a:endParaRPr lang="el-GR" sz="3600" b="1" dirty="0"/>
          </a:p>
        </p:txBody>
      </p:sp>
      <p:pic>
        <p:nvPicPr>
          <p:cNvPr id="7" name="Εικόνα 6">
            <a:extLst>
              <a:ext uri="{FF2B5EF4-FFF2-40B4-BE49-F238E27FC236}">
                <a16:creationId xmlns:a16="http://schemas.microsoft.com/office/drawing/2014/main" id="{40134113-0322-E749-F3A9-2F46C51F375D}"/>
              </a:ext>
            </a:extLst>
          </p:cNvPr>
          <p:cNvPicPr>
            <a:picLocks noChangeAspect="1"/>
          </p:cNvPicPr>
          <p:nvPr/>
        </p:nvPicPr>
        <p:blipFill>
          <a:blip r:embed="rId2"/>
          <a:stretch>
            <a:fillRect/>
          </a:stretch>
        </p:blipFill>
        <p:spPr>
          <a:xfrm>
            <a:off x="7020272" y="4631366"/>
            <a:ext cx="2053961" cy="1767362"/>
          </a:xfrm>
          <a:prstGeom prst="rect">
            <a:avLst/>
          </a:prstGeom>
        </p:spPr>
      </p:pic>
      <p:sp>
        <p:nvSpPr>
          <p:cNvPr id="8" name="TextBox 7">
            <a:extLst>
              <a:ext uri="{FF2B5EF4-FFF2-40B4-BE49-F238E27FC236}">
                <a16:creationId xmlns:a16="http://schemas.microsoft.com/office/drawing/2014/main" id="{7AAB5EF2-0658-90B7-E5E9-215239D51C47}"/>
              </a:ext>
            </a:extLst>
          </p:cNvPr>
          <p:cNvSpPr txBox="1"/>
          <p:nvPr/>
        </p:nvSpPr>
        <p:spPr>
          <a:xfrm>
            <a:off x="971600" y="1412776"/>
            <a:ext cx="5328592" cy="5632311"/>
          </a:xfrm>
          <a:prstGeom prst="rect">
            <a:avLst/>
          </a:prstGeom>
          <a:noFill/>
        </p:spPr>
        <p:txBody>
          <a:bodyPr wrap="square" rtlCol="0">
            <a:spAutoFit/>
          </a:bodyPr>
          <a:lstStyle/>
          <a:p>
            <a:pPr marL="457200" indent="-457200">
              <a:buFont typeface="+mj-lt"/>
              <a:buAutoNum type="arabicPeriod"/>
            </a:pPr>
            <a:r>
              <a:rPr lang="el-GR" dirty="0">
                <a:latin typeface="Calibri" panose="020F0502020204030204" pitchFamily="34" charset="0"/>
                <a:ea typeface="Calibri" panose="020F0502020204030204" pitchFamily="34" charset="0"/>
                <a:cs typeface="Calibri" panose="020F0502020204030204" pitchFamily="34" charset="0"/>
              </a:rPr>
              <a:t>Θεωρητικό Πλαίσιο </a:t>
            </a:r>
          </a:p>
          <a:p>
            <a:pPr marL="457200" indent="-457200">
              <a:buFont typeface="+mj-lt"/>
              <a:buAutoNum type="arabicPeriod"/>
            </a:pPr>
            <a:endParaRPr lang="el-GR"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l-GR" dirty="0">
                <a:latin typeface="Calibri" panose="020F0502020204030204" pitchFamily="34" charset="0"/>
                <a:ea typeface="Calibri" panose="020F0502020204030204" pitchFamily="34" charset="0"/>
                <a:cs typeface="Calibri" panose="020F0502020204030204" pitchFamily="34" charset="0"/>
              </a:rPr>
              <a:t>Παραγόμενο Εκπαιδευτικό Υλικό</a:t>
            </a:r>
          </a:p>
          <a:p>
            <a:pPr marL="457200" indent="-457200">
              <a:buFont typeface="+mj-lt"/>
              <a:buAutoNum type="arabicPeriod"/>
            </a:pPr>
            <a:endParaRPr lang="el-GR"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l-GR" dirty="0">
                <a:latin typeface="Calibri" panose="020F0502020204030204" pitchFamily="34" charset="0"/>
                <a:ea typeface="Calibri" panose="020F0502020204030204" pitchFamily="34" charset="0"/>
                <a:cs typeface="Calibri" panose="020F0502020204030204" pitchFamily="34" charset="0"/>
              </a:rPr>
              <a:t>Μεθοδολογία Έρευνας</a:t>
            </a:r>
          </a:p>
          <a:p>
            <a:pPr marL="457200" indent="-457200">
              <a:buFont typeface="+mj-lt"/>
              <a:buAutoNum type="arabicPeriod"/>
            </a:pPr>
            <a:endParaRPr lang="el-GR"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l-GR" dirty="0">
                <a:latin typeface="Calibri" panose="020F0502020204030204" pitchFamily="34" charset="0"/>
                <a:ea typeface="Calibri" panose="020F0502020204030204" pitchFamily="34" charset="0"/>
                <a:cs typeface="Calibri" panose="020F0502020204030204" pitchFamily="34" charset="0"/>
              </a:rPr>
              <a:t>Αποτελέσματα – Κύρια Ευρήματα</a:t>
            </a:r>
          </a:p>
          <a:p>
            <a:pPr marL="457200" indent="-457200">
              <a:buFont typeface="+mj-lt"/>
              <a:buAutoNum type="arabicPeriod"/>
            </a:pPr>
            <a:endParaRPr lang="el-GR"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l-GR" dirty="0">
                <a:latin typeface="Calibri" panose="020F0502020204030204" pitchFamily="34" charset="0"/>
                <a:ea typeface="Calibri" panose="020F0502020204030204" pitchFamily="34" charset="0"/>
                <a:cs typeface="Calibri" panose="020F0502020204030204" pitchFamily="34" charset="0"/>
              </a:rPr>
              <a:t>Συμπεράσματα</a:t>
            </a:r>
          </a:p>
          <a:p>
            <a:pPr marL="457200" indent="-457200">
              <a:buFont typeface="+mj-lt"/>
              <a:buAutoNum type="arabicPeriod"/>
            </a:pPr>
            <a:endParaRPr lang="el-GR"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l-GR" dirty="0">
                <a:latin typeface="Calibri" panose="020F0502020204030204" pitchFamily="34" charset="0"/>
                <a:ea typeface="Calibri" panose="020F0502020204030204" pitchFamily="34" charset="0"/>
                <a:cs typeface="Calibri" panose="020F0502020204030204" pitchFamily="34" charset="0"/>
              </a:rPr>
              <a:t>Προσωπική Άποψη</a:t>
            </a:r>
          </a:p>
          <a:p>
            <a:pPr marL="457200" indent="-457200">
              <a:buFont typeface="+mj-lt"/>
              <a:buAutoNum type="arabicPeriod"/>
            </a:pPr>
            <a:endParaRPr lang="el-GR"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l-GR" dirty="0">
                <a:latin typeface="Calibri" panose="020F0502020204030204" pitchFamily="34" charset="0"/>
                <a:ea typeface="Calibri" panose="020F0502020204030204" pitchFamily="34" charset="0"/>
                <a:cs typeface="Calibri" panose="020F0502020204030204" pitchFamily="34" charset="0"/>
              </a:rPr>
              <a:t>Προτάσεις για περαιτέρω έρευνα</a:t>
            </a:r>
          </a:p>
          <a:p>
            <a:pPr marL="457200" indent="-457200">
              <a:buFont typeface="+mj-lt"/>
              <a:buAutoNum type="arabicPeriod"/>
            </a:pPr>
            <a:endParaRPr lang="el-GR" dirty="0">
              <a:latin typeface="Calibri" panose="020F0502020204030204" pitchFamily="34" charset="0"/>
              <a:ea typeface="Calibri" panose="020F0502020204030204" pitchFamily="34" charset="0"/>
              <a:cs typeface="Calibri" panose="020F0502020204030204" pitchFamily="34" charset="0"/>
            </a:endParaRPr>
          </a:p>
          <a:p>
            <a:endParaRPr lang="el-G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89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4.1 Θεωρητικό Πλαίσιο (1)</a:t>
            </a:r>
            <a:endParaRPr lang="el-GR" sz="3600" b="1" dirty="0"/>
          </a:p>
        </p:txBody>
      </p:sp>
      <p:graphicFrame>
        <p:nvGraphicFramePr>
          <p:cNvPr id="6" name="Διάγραμμα 5">
            <a:extLst>
              <a:ext uri="{FF2B5EF4-FFF2-40B4-BE49-F238E27FC236}">
                <a16:creationId xmlns:a16="http://schemas.microsoft.com/office/drawing/2014/main" id="{B865F0C5-C40F-FB75-39E6-404B9218312B}"/>
              </a:ext>
            </a:extLst>
          </p:cNvPr>
          <p:cNvGraphicFramePr/>
          <p:nvPr>
            <p:extLst>
              <p:ext uri="{D42A27DB-BD31-4B8C-83A1-F6EECF244321}">
                <p14:modId xmlns:p14="http://schemas.microsoft.com/office/powerpoint/2010/main" val="2421119066"/>
              </p:ext>
            </p:extLst>
          </p:nvPr>
        </p:nvGraphicFramePr>
        <p:xfrm>
          <a:off x="1271762" y="1314332"/>
          <a:ext cx="6467030" cy="1610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D50E7A62-B997-DEDD-FE38-44ADC3935914}"/>
              </a:ext>
            </a:extLst>
          </p:cNvPr>
          <p:cNvPicPr>
            <a:picLocks noChangeAspect="1"/>
          </p:cNvPicPr>
          <p:nvPr/>
        </p:nvPicPr>
        <p:blipFill>
          <a:blip r:embed="rId7"/>
          <a:stretch>
            <a:fillRect/>
          </a:stretch>
        </p:blipFill>
        <p:spPr>
          <a:xfrm>
            <a:off x="6977275" y="293357"/>
            <a:ext cx="1887749" cy="900311"/>
          </a:xfrm>
          <a:prstGeom prst="rect">
            <a:avLst/>
          </a:prstGeom>
        </p:spPr>
      </p:pic>
      <p:graphicFrame>
        <p:nvGraphicFramePr>
          <p:cNvPr id="8" name="Διάγραμμα 7">
            <a:extLst>
              <a:ext uri="{FF2B5EF4-FFF2-40B4-BE49-F238E27FC236}">
                <a16:creationId xmlns:a16="http://schemas.microsoft.com/office/drawing/2014/main" id="{CF5DBCBD-7065-8E1C-2519-EB91D8A276EA}"/>
              </a:ext>
            </a:extLst>
          </p:cNvPr>
          <p:cNvGraphicFramePr/>
          <p:nvPr>
            <p:extLst>
              <p:ext uri="{D42A27DB-BD31-4B8C-83A1-F6EECF244321}">
                <p14:modId xmlns:p14="http://schemas.microsoft.com/office/powerpoint/2010/main" val="3742343703"/>
              </p:ext>
            </p:extLst>
          </p:nvPr>
        </p:nvGraphicFramePr>
        <p:xfrm>
          <a:off x="1083194" y="2137158"/>
          <a:ext cx="7781830" cy="34065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Εικόνα 8">
            <a:extLst>
              <a:ext uri="{FF2B5EF4-FFF2-40B4-BE49-F238E27FC236}">
                <a16:creationId xmlns:a16="http://schemas.microsoft.com/office/drawing/2014/main" id="{71A79B54-BCA7-75B5-CA38-D5FA6D49C195}"/>
              </a:ext>
            </a:extLst>
          </p:cNvPr>
          <p:cNvPicPr>
            <a:picLocks noChangeAspect="1"/>
          </p:cNvPicPr>
          <p:nvPr/>
        </p:nvPicPr>
        <p:blipFill>
          <a:blip r:embed="rId13"/>
          <a:stretch>
            <a:fillRect/>
          </a:stretch>
        </p:blipFill>
        <p:spPr>
          <a:xfrm>
            <a:off x="901628" y="5255659"/>
            <a:ext cx="8144962" cy="1231499"/>
          </a:xfrm>
          <a:prstGeom prst="rect">
            <a:avLst/>
          </a:prstGeom>
        </p:spPr>
      </p:pic>
    </p:spTree>
    <p:extLst>
      <p:ext uri="{BB962C8B-B14F-4D97-AF65-F5344CB8AC3E}">
        <p14:creationId xmlns:p14="http://schemas.microsoft.com/office/powerpoint/2010/main" val="35816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5892</TotalTime>
  <Words>1690</Words>
  <Application>Microsoft Office PowerPoint</Application>
  <PresentationFormat>Προβολή στην οθόνη (4:3)</PresentationFormat>
  <Paragraphs>192</Paragraphs>
  <Slides>24</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Arial</vt:lpstr>
      <vt:lpstr>Book Antiqua</vt:lpstr>
      <vt:lpstr>Calibri</vt:lpstr>
      <vt:lpstr>Calibri Light</vt:lpstr>
      <vt:lpstr>Times New Roman</vt:lpstr>
      <vt:lpstr>Θέμα του Office</vt:lpstr>
      <vt:lpstr>Παρουσίαση του PowerPoint</vt:lpstr>
      <vt:lpstr>Ευχαριστίες</vt:lpstr>
      <vt:lpstr>Συντομογραφίες &amp; Ακρωνύμια</vt:lpstr>
      <vt:lpstr>1. Σκοπός Εργασίας</vt:lpstr>
      <vt:lpstr>2. Συνεισφορά της Δ.Ε.</vt:lpstr>
      <vt:lpstr>3. Ερευνητικά Ερωτήματα  (1)</vt:lpstr>
      <vt:lpstr>Ερευνητικά Ερωτήματα (2)</vt:lpstr>
      <vt:lpstr>4. Δομή της εργασίας </vt:lpstr>
      <vt:lpstr>4.1 Θεωρητικό Πλαίσιο (1)</vt:lpstr>
      <vt:lpstr>Βιβλιογραφική Ανασκόπηση </vt:lpstr>
      <vt:lpstr> 4.2. Παραγόμενο εκπαιδευτικό υλικό </vt:lpstr>
      <vt:lpstr>Παραγόμενο Ε.Υ.</vt:lpstr>
      <vt:lpstr>Παραγόμενο  Ε.Υ.</vt:lpstr>
      <vt:lpstr>Παραγόμενο Ε.Υ.</vt:lpstr>
      <vt:lpstr>6. Μεθοδολογία (1)</vt:lpstr>
      <vt:lpstr>Μεθοδολογία (2)</vt:lpstr>
      <vt:lpstr>Αποτελέσματα (1) </vt:lpstr>
      <vt:lpstr>Αποτελέσματα  (2)</vt:lpstr>
      <vt:lpstr>Αποτέλεσμα (3)</vt:lpstr>
      <vt:lpstr>Συμπεράσματα (1)</vt:lpstr>
      <vt:lpstr>Συμπεράσματα (2)</vt:lpstr>
      <vt:lpstr>Προσωπική άποψη</vt:lpstr>
      <vt:lpstr>Προτάσεις για περαιτέρω έρευνα</vt:lpstr>
      <vt:lpstr>Παρουσίαση του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Ηρώ Βενέρη</cp:lastModifiedBy>
  <cp:revision>1756</cp:revision>
  <cp:lastPrinted>2025-11-01T20:31:19Z</cp:lastPrinted>
  <dcterms:created xsi:type="dcterms:W3CDTF">2003-10-16T17:37:47Z</dcterms:created>
  <dcterms:modified xsi:type="dcterms:W3CDTF">2025-11-21T15:11:32Z</dcterms:modified>
</cp:coreProperties>
</file>