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0" r:id="rId1"/>
  </p:sldMasterIdLst>
  <p:notesMasterIdLst>
    <p:notesMasterId r:id="rId33"/>
  </p:notesMasterIdLst>
  <p:sldIdLst>
    <p:sldId id="1482" r:id="rId2"/>
    <p:sldId id="2023" r:id="rId3"/>
    <p:sldId id="2013" r:id="rId4"/>
    <p:sldId id="2040" r:id="rId5"/>
    <p:sldId id="2041" r:id="rId6"/>
    <p:sldId id="2020" r:id="rId7"/>
    <p:sldId id="2044" r:id="rId8"/>
    <p:sldId id="2068" r:id="rId9"/>
    <p:sldId id="2012" r:id="rId10"/>
    <p:sldId id="2025" r:id="rId11"/>
    <p:sldId id="2063" r:id="rId12"/>
    <p:sldId id="2046" r:id="rId13"/>
    <p:sldId id="2064" r:id="rId14"/>
    <p:sldId id="2058" r:id="rId15"/>
    <p:sldId id="2056" r:id="rId16"/>
    <p:sldId id="2048" r:id="rId17"/>
    <p:sldId id="2065" r:id="rId18"/>
    <p:sldId id="2066" r:id="rId19"/>
    <p:sldId id="2052" r:id="rId20"/>
    <p:sldId id="2067" r:id="rId21"/>
    <p:sldId id="2027" r:id="rId22"/>
    <p:sldId id="2053" r:id="rId23"/>
    <p:sldId id="2054" r:id="rId24"/>
    <p:sldId id="2055" r:id="rId25"/>
    <p:sldId id="2035" r:id="rId26"/>
    <p:sldId id="2038" r:id="rId27"/>
    <p:sldId id="2059" r:id="rId28"/>
    <p:sldId id="2060" r:id="rId29"/>
    <p:sldId id="2036" r:id="rId30"/>
    <p:sldId id="2061" r:id="rId31"/>
    <p:sldId id="2019" r:id="rId32"/>
  </p:sldIdLst>
  <p:sldSz cx="9144000" cy="6858000" type="screen4x3"/>
  <p:notesSz cx="6858000" cy="973455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AD5B"/>
    <a:srgbClr val="931B1B"/>
    <a:srgbClr val="ADDB7B"/>
    <a:srgbClr val="FFFFCC"/>
    <a:srgbClr val="EDBE9B"/>
    <a:srgbClr val="90CCAF"/>
    <a:srgbClr val="FFA54B"/>
    <a:srgbClr val="F4F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8564C9-FE96-3FE2-2451-145D2F452E3B}" v="170" dt="2025-11-18T19:16:08.22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Μεσαίο στυλ 2 - Έμφαση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0256D-F23E-4CA2-84F7-87D9ED9473CA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3DCDBC7-23A5-40D6-B3D3-604DAB5E46C3}">
      <dgm:prSet/>
      <dgm:spPr/>
      <dgm:t>
        <a:bodyPr/>
        <a:lstStyle/>
        <a:p>
          <a:pPr algn="ctr"/>
          <a:r>
            <a:rPr lang="el-GR"/>
            <a:t>«Σχεδιασμός, Υλοποίηση και Αποτίμηση ολοκληρωμένης παρέμβασης συμπληρωματικής εξ αποστάσεως εκπαίδευσης σε μαθητές Δημοτικού στο μάθημα των Εργαστηρίων Δεξιοτήτων με θέμα: «Η ελιά ως στοιχείο Φυσικής, Τοπικής και Παγκόσμιας Πολιτιστικής Κληρονομιάς»</a:t>
          </a:r>
        </a:p>
      </dgm:t>
    </dgm:pt>
    <dgm:pt modelId="{D1C89F94-CEAA-42B6-B0C4-27DC53553EE6}" type="parTrans" cxnId="{D86D584E-9328-46B1-A5E7-D957F5B61F03}">
      <dgm:prSet/>
      <dgm:spPr/>
      <dgm:t>
        <a:bodyPr/>
        <a:lstStyle/>
        <a:p>
          <a:endParaRPr lang="el-GR"/>
        </a:p>
      </dgm:t>
    </dgm:pt>
    <dgm:pt modelId="{9B4313B9-D741-49F9-8C70-56D3597875EB}" type="sibTrans" cxnId="{D86D584E-9328-46B1-A5E7-D957F5B61F03}">
      <dgm:prSet/>
      <dgm:spPr/>
      <dgm:t>
        <a:bodyPr/>
        <a:lstStyle/>
        <a:p>
          <a:endParaRPr lang="el-GR"/>
        </a:p>
      </dgm:t>
    </dgm:pt>
    <dgm:pt modelId="{3AEC3421-2381-46C9-AC1C-24FFBC4525C6}" type="pres">
      <dgm:prSet presAssocID="{4270256D-F23E-4CA2-84F7-87D9ED9473CA}" presName="linear" presStyleCnt="0">
        <dgm:presLayoutVars>
          <dgm:animLvl val="lvl"/>
          <dgm:resizeHandles val="exact"/>
        </dgm:presLayoutVars>
      </dgm:prSet>
      <dgm:spPr/>
    </dgm:pt>
    <dgm:pt modelId="{1F0B0E26-9C0D-460D-86D4-CE77F31564F6}" type="pres">
      <dgm:prSet presAssocID="{23DCDBC7-23A5-40D6-B3D3-604DAB5E46C3}" presName="parentText" presStyleLbl="node1" presStyleIdx="0" presStyleCnt="1" custLinFactNeighborX="2792" custLinFactNeighborY="-5277">
        <dgm:presLayoutVars>
          <dgm:chMax val="0"/>
          <dgm:bulletEnabled val="1"/>
        </dgm:presLayoutVars>
      </dgm:prSet>
      <dgm:spPr/>
    </dgm:pt>
  </dgm:ptLst>
  <dgm:cxnLst>
    <dgm:cxn modelId="{D86D584E-9328-46B1-A5E7-D957F5B61F03}" srcId="{4270256D-F23E-4CA2-84F7-87D9ED9473CA}" destId="{23DCDBC7-23A5-40D6-B3D3-604DAB5E46C3}" srcOrd="0" destOrd="0" parTransId="{D1C89F94-CEAA-42B6-B0C4-27DC53553EE6}" sibTransId="{9B4313B9-D741-49F9-8C70-56D3597875EB}"/>
    <dgm:cxn modelId="{3BCEE8A4-D0DC-41C1-B879-D2829521869E}" type="presOf" srcId="{4270256D-F23E-4CA2-84F7-87D9ED9473CA}" destId="{3AEC3421-2381-46C9-AC1C-24FFBC4525C6}" srcOrd="0" destOrd="0" presId="urn:microsoft.com/office/officeart/2005/8/layout/vList2"/>
    <dgm:cxn modelId="{02BE32C3-8EF6-4002-8D31-12C065F9E086}" type="presOf" srcId="{23DCDBC7-23A5-40D6-B3D3-604DAB5E46C3}" destId="{1F0B0E26-9C0D-460D-86D4-CE77F31564F6}" srcOrd="0" destOrd="0" presId="urn:microsoft.com/office/officeart/2005/8/layout/vList2"/>
    <dgm:cxn modelId="{C7E51929-B838-4C08-9330-7E897D2926AF}" type="presParOf" srcId="{3AEC3421-2381-46C9-AC1C-24FFBC4525C6}" destId="{1F0B0E26-9C0D-460D-86D4-CE77F31564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ABCD41-5675-4ABC-82BD-C166EDE33CB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3B056FC-3B3F-483B-843D-B11666710426}">
      <dgm:prSet phldrT="[Κείμενο]"/>
      <dgm:spPr/>
      <dgm:t>
        <a:bodyPr/>
        <a:lstStyle/>
        <a:p>
          <a:r>
            <a:rPr lang="en-US"/>
            <a:t>2</a:t>
          </a:r>
          <a:endParaRPr lang="el-GR"/>
        </a:p>
      </dgm:t>
    </dgm:pt>
    <dgm:pt modelId="{33ADE04B-595D-4A9E-9601-34BB6FA25938}" type="parTrans" cxnId="{893FDE99-B6AA-4F27-9832-58F9EF913686}">
      <dgm:prSet/>
      <dgm:spPr/>
      <dgm:t>
        <a:bodyPr/>
        <a:lstStyle/>
        <a:p>
          <a:endParaRPr lang="el-GR"/>
        </a:p>
      </dgm:t>
    </dgm:pt>
    <dgm:pt modelId="{455E703F-A810-4AFF-B2AE-B792B9555292}" type="sibTrans" cxnId="{893FDE99-B6AA-4F27-9832-58F9EF913686}">
      <dgm:prSet/>
      <dgm:spPr/>
      <dgm:t>
        <a:bodyPr/>
        <a:lstStyle/>
        <a:p>
          <a:endParaRPr lang="el-GR"/>
        </a:p>
      </dgm:t>
    </dgm:pt>
    <dgm:pt modelId="{69024D06-69A6-4608-B650-DE3426984EAA}">
      <dgm:prSet phldrT="[Κείμενο]"/>
      <dgm:spPr/>
      <dgm:t>
        <a:bodyPr/>
        <a:lstStyle/>
        <a:p>
          <a:r>
            <a:rPr lang="el-GR"/>
            <a:t>1</a:t>
          </a:r>
        </a:p>
      </dgm:t>
    </dgm:pt>
    <dgm:pt modelId="{A4FAC910-1791-44B2-A171-E1833CD1BE08}" type="sibTrans" cxnId="{C7C5A24D-975C-43F4-8AEA-E3790D8BB297}">
      <dgm:prSet/>
      <dgm:spPr/>
      <dgm:t>
        <a:bodyPr/>
        <a:lstStyle/>
        <a:p>
          <a:endParaRPr lang="el-GR"/>
        </a:p>
      </dgm:t>
    </dgm:pt>
    <dgm:pt modelId="{E08F8CE3-0338-420A-8A17-D4D3C2889869}" type="parTrans" cxnId="{C7C5A24D-975C-43F4-8AEA-E3790D8BB297}">
      <dgm:prSet/>
      <dgm:spPr/>
      <dgm:t>
        <a:bodyPr/>
        <a:lstStyle/>
        <a:p>
          <a:endParaRPr lang="el-GR"/>
        </a:p>
      </dgm:t>
    </dgm:pt>
    <dgm:pt modelId="{9C995CE3-000D-4DD0-B079-5D7DE9B1F0EA}">
      <dgm:prSet phldrT="[Κείμενο]"/>
      <dgm:spPr/>
      <dgm:t>
        <a:bodyPr/>
        <a:lstStyle/>
        <a:p>
          <a:r>
            <a:rPr lang="en-US"/>
            <a:t>3</a:t>
          </a:r>
          <a:endParaRPr lang="el-GR"/>
        </a:p>
      </dgm:t>
    </dgm:pt>
    <dgm:pt modelId="{60BCCC89-F9F0-462F-90F4-481D95D680F4}" type="sibTrans" cxnId="{59CD1BFD-7A3B-49A8-803B-9B0DC812D351}">
      <dgm:prSet/>
      <dgm:spPr/>
      <dgm:t>
        <a:bodyPr/>
        <a:lstStyle/>
        <a:p>
          <a:endParaRPr lang="el-GR"/>
        </a:p>
      </dgm:t>
    </dgm:pt>
    <dgm:pt modelId="{9D15E95B-A77C-487C-8121-E7F6F8270B23}" type="parTrans" cxnId="{59CD1BFD-7A3B-49A8-803B-9B0DC812D351}">
      <dgm:prSet/>
      <dgm:spPr/>
      <dgm:t>
        <a:bodyPr/>
        <a:lstStyle/>
        <a:p>
          <a:endParaRPr lang="el-GR"/>
        </a:p>
      </dgm:t>
    </dgm:pt>
    <dgm:pt modelId="{2CD3212C-0C29-4BCB-A211-FC0B7C242BBA}">
      <dgm:prSet/>
      <dgm:spPr/>
      <dgm:t>
        <a:bodyPr/>
        <a:lstStyle/>
        <a:p>
          <a:endParaRPr lang="el-GR"/>
        </a:p>
      </dgm:t>
    </dgm:pt>
    <dgm:pt modelId="{107EE28D-0DD2-4598-BC83-BEB7E389A2F6}" type="sibTrans" cxnId="{9D80CC86-33D9-4607-8D5D-714653FA773A}">
      <dgm:prSet/>
      <dgm:spPr/>
      <dgm:t>
        <a:bodyPr/>
        <a:lstStyle/>
        <a:p>
          <a:endParaRPr lang="el-GR"/>
        </a:p>
      </dgm:t>
    </dgm:pt>
    <dgm:pt modelId="{2F95E7AF-D4AF-4D31-8367-B474FCC554DB}" type="parTrans" cxnId="{9D80CC86-33D9-4607-8D5D-714653FA773A}">
      <dgm:prSet/>
      <dgm:spPr/>
      <dgm:t>
        <a:bodyPr/>
        <a:lstStyle/>
        <a:p>
          <a:endParaRPr lang="el-GR"/>
        </a:p>
      </dgm:t>
    </dgm:pt>
    <dgm:pt modelId="{B6651585-FDF0-4838-A4E0-679E82147702}" type="pres">
      <dgm:prSet presAssocID="{3FABCD41-5675-4ABC-82BD-C166EDE33CBB}" presName="linearFlow" presStyleCnt="0">
        <dgm:presLayoutVars>
          <dgm:dir/>
          <dgm:animLvl val="lvl"/>
          <dgm:resizeHandles val="exact"/>
        </dgm:presLayoutVars>
      </dgm:prSet>
      <dgm:spPr/>
    </dgm:pt>
    <dgm:pt modelId="{9FA5EE2F-F62B-41BB-B460-226506AE7358}" type="pres">
      <dgm:prSet presAssocID="{69024D06-69A6-4608-B650-DE3426984EAA}" presName="composite" presStyleCnt="0"/>
      <dgm:spPr/>
    </dgm:pt>
    <dgm:pt modelId="{5B1B193F-EAAD-4FCA-9589-B555176B1F8C}" type="pres">
      <dgm:prSet presAssocID="{69024D06-69A6-4608-B650-DE3426984EA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E54F9C8-C619-4DE9-BB50-2B19A4BCAA1F}" type="pres">
      <dgm:prSet presAssocID="{69024D06-69A6-4608-B650-DE3426984EAA}" presName="descendantText" presStyleLbl="alignAcc1" presStyleIdx="0" presStyleCnt="3" custFlipHor="1" custScaleY="100000">
        <dgm:presLayoutVars>
          <dgm:bulletEnabled val="1"/>
        </dgm:presLayoutVars>
      </dgm:prSet>
      <dgm:spPr/>
    </dgm:pt>
    <dgm:pt modelId="{59446E1B-3558-42CC-8862-6A92F5F6C6BF}" type="pres">
      <dgm:prSet presAssocID="{A4FAC910-1791-44B2-A171-E1833CD1BE08}" presName="sp" presStyleCnt="0"/>
      <dgm:spPr/>
    </dgm:pt>
    <dgm:pt modelId="{83031828-F126-439A-9E8F-1D8A5E19EC29}" type="pres">
      <dgm:prSet presAssocID="{43B056FC-3B3F-483B-843D-B11666710426}" presName="composite" presStyleCnt="0"/>
      <dgm:spPr/>
    </dgm:pt>
    <dgm:pt modelId="{A354D815-258F-463E-B991-4A822351244F}" type="pres">
      <dgm:prSet presAssocID="{43B056FC-3B3F-483B-843D-B1166671042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555282A-82EB-4EB3-805E-913E72724130}" type="pres">
      <dgm:prSet presAssocID="{43B056FC-3B3F-483B-843D-B11666710426}" presName="descendantText" presStyleLbl="alignAcc1" presStyleIdx="1" presStyleCnt="3">
        <dgm:presLayoutVars>
          <dgm:bulletEnabled val="1"/>
        </dgm:presLayoutVars>
      </dgm:prSet>
      <dgm:spPr/>
    </dgm:pt>
    <dgm:pt modelId="{3865F6D0-8B6A-4E23-9D9B-52F02A4D8372}" type="pres">
      <dgm:prSet presAssocID="{455E703F-A810-4AFF-B2AE-B792B9555292}" presName="sp" presStyleCnt="0"/>
      <dgm:spPr/>
    </dgm:pt>
    <dgm:pt modelId="{A26C7E56-0911-42F4-B47E-25A40839A6A5}" type="pres">
      <dgm:prSet presAssocID="{9C995CE3-000D-4DD0-B079-5D7DE9B1F0EA}" presName="composite" presStyleCnt="0"/>
      <dgm:spPr/>
    </dgm:pt>
    <dgm:pt modelId="{52897C7C-7F62-4743-A151-4C953F683BFB}" type="pres">
      <dgm:prSet presAssocID="{9C995CE3-000D-4DD0-B079-5D7DE9B1F0E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32FB375-8551-4D52-BD2A-EF33F4FD1CAB}" type="pres">
      <dgm:prSet presAssocID="{9C995CE3-000D-4DD0-B079-5D7DE9B1F0E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BB1EE606-4C37-474E-AE58-89A91B4511A2}" type="presOf" srcId="{3FABCD41-5675-4ABC-82BD-C166EDE33CBB}" destId="{B6651585-FDF0-4838-A4E0-679E82147702}" srcOrd="0" destOrd="0" presId="urn:microsoft.com/office/officeart/2005/8/layout/chevron2"/>
    <dgm:cxn modelId="{B4329A15-9BB2-41B5-A225-16F610FA60EB}" type="presOf" srcId="{43B056FC-3B3F-483B-843D-B11666710426}" destId="{A354D815-258F-463E-B991-4A822351244F}" srcOrd="0" destOrd="0" presId="urn:microsoft.com/office/officeart/2005/8/layout/chevron2"/>
    <dgm:cxn modelId="{C7C5A24D-975C-43F4-8AEA-E3790D8BB297}" srcId="{3FABCD41-5675-4ABC-82BD-C166EDE33CBB}" destId="{69024D06-69A6-4608-B650-DE3426984EAA}" srcOrd="0" destOrd="0" parTransId="{E08F8CE3-0338-420A-8A17-D4D3C2889869}" sibTransId="{A4FAC910-1791-44B2-A171-E1833CD1BE08}"/>
    <dgm:cxn modelId="{9D80CC86-33D9-4607-8D5D-714653FA773A}" srcId="{43B056FC-3B3F-483B-843D-B11666710426}" destId="{2CD3212C-0C29-4BCB-A211-FC0B7C242BBA}" srcOrd="0" destOrd="0" parTransId="{2F95E7AF-D4AF-4D31-8367-B474FCC554DB}" sibTransId="{107EE28D-0DD2-4598-BC83-BEB7E389A2F6}"/>
    <dgm:cxn modelId="{5ABDCD8D-04B4-4397-8BAE-CD1F93082FC6}" type="presOf" srcId="{2CD3212C-0C29-4BCB-A211-FC0B7C242BBA}" destId="{9555282A-82EB-4EB3-805E-913E72724130}" srcOrd="0" destOrd="0" presId="urn:microsoft.com/office/officeart/2005/8/layout/chevron2"/>
    <dgm:cxn modelId="{893FDE99-B6AA-4F27-9832-58F9EF913686}" srcId="{3FABCD41-5675-4ABC-82BD-C166EDE33CBB}" destId="{43B056FC-3B3F-483B-843D-B11666710426}" srcOrd="1" destOrd="0" parTransId="{33ADE04B-595D-4A9E-9601-34BB6FA25938}" sibTransId="{455E703F-A810-4AFF-B2AE-B792B9555292}"/>
    <dgm:cxn modelId="{F21358B8-B84F-499B-8C14-C8541941717D}" type="presOf" srcId="{9C995CE3-000D-4DD0-B079-5D7DE9B1F0EA}" destId="{52897C7C-7F62-4743-A151-4C953F683BFB}" srcOrd="0" destOrd="0" presId="urn:microsoft.com/office/officeart/2005/8/layout/chevron2"/>
    <dgm:cxn modelId="{8184C2EE-AFC6-43FC-937A-1582DC595499}" type="presOf" srcId="{69024D06-69A6-4608-B650-DE3426984EAA}" destId="{5B1B193F-EAAD-4FCA-9589-B555176B1F8C}" srcOrd="0" destOrd="0" presId="urn:microsoft.com/office/officeart/2005/8/layout/chevron2"/>
    <dgm:cxn modelId="{59CD1BFD-7A3B-49A8-803B-9B0DC812D351}" srcId="{3FABCD41-5675-4ABC-82BD-C166EDE33CBB}" destId="{9C995CE3-000D-4DD0-B079-5D7DE9B1F0EA}" srcOrd="2" destOrd="0" parTransId="{9D15E95B-A77C-487C-8121-E7F6F8270B23}" sibTransId="{60BCCC89-F9F0-462F-90F4-481D95D680F4}"/>
    <dgm:cxn modelId="{3DF09207-FDE9-4485-A6E9-1C32551761B8}" type="presParOf" srcId="{B6651585-FDF0-4838-A4E0-679E82147702}" destId="{9FA5EE2F-F62B-41BB-B460-226506AE7358}" srcOrd="0" destOrd="0" presId="urn:microsoft.com/office/officeart/2005/8/layout/chevron2"/>
    <dgm:cxn modelId="{C3AB5CCD-E0A2-49C4-8474-C3900824C9DA}" type="presParOf" srcId="{9FA5EE2F-F62B-41BB-B460-226506AE7358}" destId="{5B1B193F-EAAD-4FCA-9589-B555176B1F8C}" srcOrd="0" destOrd="0" presId="urn:microsoft.com/office/officeart/2005/8/layout/chevron2"/>
    <dgm:cxn modelId="{6BB77713-3A51-4A4B-9D3B-81A0C4A49C52}" type="presParOf" srcId="{9FA5EE2F-F62B-41BB-B460-226506AE7358}" destId="{0E54F9C8-C619-4DE9-BB50-2B19A4BCAA1F}" srcOrd="1" destOrd="0" presId="urn:microsoft.com/office/officeart/2005/8/layout/chevron2"/>
    <dgm:cxn modelId="{D28D0BA9-CFFB-4E9C-BC17-D249D33FA68D}" type="presParOf" srcId="{B6651585-FDF0-4838-A4E0-679E82147702}" destId="{59446E1B-3558-42CC-8862-6A92F5F6C6BF}" srcOrd="1" destOrd="0" presId="urn:microsoft.com/office/officeart/2005/8/layout/chevron2"/>
    <dgm:cxn modelId="{2EDF47AE-13D5-4EA1-A0D1-4220C0D9A19C}" type="presParOf" srcId="{B6651585-FDF0-4838-A4E0-679E82147702}" destId="{83031828-F126-439A-9E8F-1D8A5E19EC29}" srcOrd="2" destOrd="0" presId="urn:microsoft.com/office/officeart/2005/8/layout/chevron2"/>
    <dgm:cxn modelId="{BD90B74A-177F-43A3-92B4-C087CDA5279B}" type="presParOf" srcId="{83031828-F126-439A-9E8F-1D8A5E19EC29}" destId="{A354D815-258F-463E-B991-4A822351244F}" srcOrd="0" destOrd="0" presId="urn:microsoft.com/office/officeart/2005/8/layout/chevron2"/>
    <dgm:cxn modelId="{2C4ED01F-FC7B-4DD4-9D3C-3F7413FB0636}" type="presParOf" srcId="{83031828-F126-439A-9E8F-1D8A5E19EC29}" destId="{9555282A-82EB-4EB3-805E-913E72724130}" srcOrd="1" destOrd="0" presId="urn:microsoft.com/office/officeart/2005/8/layout/chevron2"/>
    <dgm:cxn modelId="{C6F7760F-2A18-4B25-AF58-931873FD03AC}" type="presParOf" srcId="{B6651585-FDF0-4838-A4E0-679E82147702}" destId="{3865F6D0-8B6A-4E23-9D9B-52F02A4D8372}" srcOrd="3" destOrd="0" presId="urn:microsoft.com/office/officeart/2005/8/layout/chevron2"/>
    <dgm:cxn modelId="{F00F205E-7B47-45C3-991A-EF5B3795D516}" type="presParOf" srcId="{B6651585-FDF0-4838-A4E0-679E82147702}" destId="{A26C7E56-0911-42F4-B47E-25A40839A6A5}" srcOrd="4" destOrd="0" presId="urn:microsoft.com/office/officeart/2005/8/layout/chevron2"/>
    <dgm:cxn modelId="{2732B439-14F9-4A99-AC3E-9DA573DE9079}" type="presParOf" srcId="{A26C7E56-0911-42F4-B47E-25A40839A6A5}" destId="{52897C7C-7F62-4743-A151-4C953F683BFB}" srcOrd="0" destOrd="0" presId="urn:microsoft.com/office/officeart/2005/8/layout/chevron2"/>
    <dgm:cxn modelId="{2996818D-0475-48C9-872A-997D451DC158}" type="presParOf" srcId="{A26C7E56-0911-42F4-B47E-25A40839A6A5}" destId="{432FB375-8551-4D52-BD2A-EF33F4FD1C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352F03-D572-4F29-BB85-946377613F50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E02C96D7-1E75-4DC7-A05F-DCDD2982F3DB}">
      <dgm:prSet phldrT="[Κείμενο]" custT="0"/>
      <dgm:spPr/>
      <dgm:t>
        <a:bodyPr/>
        <a:lstStyle/>
        <a:p>
          <a:r>
            <a:rPr lang="el-G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Στοιχεία σχεδιασμού του Ε.Υ.</a:t>
          </a:r>
        </a:p>
      </dgm:t>
    </dgm:pt>
    <dgm:pt modelId="{827E3D53-7B79-4035-ACC2-5EBBEE8F3069}" type="parTrans" cxnId="{201A50C9-5EF9-4BE7-AB90-44A3553C8A43}">
      <dgm:prSet/>
      <dgm:spPr/>
      <dgm:t>
        <a:bodyPr/>
        <a:lstStyle/>
        <a:p>
          <a:endParaRPr lang="el-GR"/>
        </a:p>
      </dgm:t>
    </dgm:pt>
    <dgm:pt modelId="{04DDFD4D-60A7-449D-AB72-E7A510191496}" type="sibTrans" cxnId="{201A50C9-5EF9-4BE7-AB90-44A3553C8A43}">
      <dgm:prSet/>
      <dgm:spPr/>
      <dgm:t>
        <a:bodyPr/>
        <a:lstStyle/>
        <a:p>
          <a:endParaRPr lang="el-GR"/>
        </a:p>
      </dgm:t>
    </dgm:pt>
    <dgm:pt modelId="{924F7A00-F2CF-4DE8-9092-AD5F25EC1838}">
      <dgm:prSet phldrT="[Κείμενο]" custT="1"/>
      <dgm:spPr/>
      <dgm:t>
        <a:bodyPr/>
        <a:lstStyle/>
        <a:p>
          <a:pPr algn="ctr" rtl="0"/>
          <a:endParaRPr lang="el-GR" sz="2000" i="1">
            <a:solidFill>
              <a:schemeClr val="tx1"/>
            </a:solidFill>
            <a:effectLst/>
            <a:latin typeface="Calibri"/>
            <a:ea typeface="Calibri"/>
            <a:cs typeface="Times New Roman"/>
          </a:endParaRPr>
        </a:p>
        <a:p>
          <a:pPr algn="ctr" rtl="0"/>
          <a:r>
            <a:rPr lang="el-GR" sz="2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Σχολική ΕξΑΕ</a:t>
          </a:r>
          <a:endParaRPr lang="el-GR" sz="2000" i="1">
            <a:solidFill>
              <a:schemeClr val="tx1"/>
            </a:solidFill>
            <a:effectLst/>
            <a:latin typeface="Calibri"/>
            <a:ea typeface="Calibri"/>
            <a:cs typeface="Times New Roman"/>
          </a:endParaRPr>
        </a:p>
        <a:p>
          <a:pPr algn="ctr" rtl="0"/>
          <a:r>
            <a:rPr lang="el-GR" i="1" err="1">
              <a:effectLst/>
              <a:latin typeface="Calibri"/>
              <a:ea typeface="Calibri"/>
              <a:cs typeface="Times New Roman"/>
            </a:rPr>
            <a:t>Συπληρωματική</a:t>
          </a:r>
          <a:r>
            <a:rPr lang="el-GR" i="1">
              <a:effectLst/>
              <a:latin typeface="Calibri"/>
              <a:ea typeface="Calibri"/>
              <a:cs typeface="Times New Roman"/>
            </a:rPr>
            <a:t> </a:t>
          </a:r>
          <a:r>
            <a:rPr lang="el-GR" i="1" err="1">
              <a:effectLst/>
              <a:latin typeface="Calibri"/>
              <a:ea typeface="Calibri"/>
              <a:cs typeface="Times New Roman"/>
            </a:rPr>
            <a:t>ΕξΑΕ</a:t>
          </a:r>
          <a:endParaRPr lang="el-GR" i="1">
            <a:effectLst/>
            <a:latin typeface="Calibri"/>
            <a:ea typeface="Calibri"/>
            <a:cs typeface="Times New Roman"/>
          </a:endParaRPr>
        </a:p>
        <a:p>
          <a:pPr algn="ctr" rtl="0"/>
          <a:endParaRPr lang="el-GR" i="1">
            <a:effectLst/>
            <a:latin typeface="Calibri"/>
            <a:ea typeface="Calibri"/>
            <a:cs typeface="Times New Roman"/>
          </a:endParaRPr>
        </a:p>
        <a:p>
          <a:pPr algn="ctr" rtl="0"/>
          <a:endParaRPr lang="el-GR" i="1">
            <a:effectLst/>
            <a:latin typeface="Calibri"/>
            <a:ea typeface="Calibri"/>
            <a:cs typeface="Times New Roman"/>
          </a:endParaRPr>
        </a:p>
        <a:p>
          <a:pPr algn="ctr"/>
          <a:endParaRPr lang="el-GR" sz="1800" b="0" i="1">
            <a:effectLst/>
            <a:latin typeface="Calibri"/>
            <a:ea typeface="Calibri"/>
            <a:cs typeface="Times New Roman"/>
          </a:endParaRPr>
        </a:p>
      </dgm:t>
    </dgm:pt>
    <dgm:pt modelId="{94C59E1B-5068-4F41-B64E-B133813FC068}" type="parTrans" cxnId="{65E9F136-24A3-4EF5-AB61-37E07020D9FF}">
      <dgm:prSet/>
      <dgm:spPr/>
      <dgm:t>
        <a:bodyPr/>
        <a:lstStyle/>
        <a:p>
          <a:endParaRPr lang="el-GR"/>
        </a:p>
      </dgm:t>
    </dgm:pt>
    <dgm:pt modelId="{FFBF2A40-BBB1-412E-811B-6A118B08546A}" type="sibTrans" cxnId="{65E9F136-24A3-4EF5-AB61-37E07020D9FF}">
      <dgm:prSet/>
      <dgm:spPr/>
      <dgm:t>
        <a:bodyPr/>
        <a:lstStyle/>
        <a:p>
          <a:endParaRPr lang="el-GR"/>
        </a:p>
      </dgm:t>
    </dgm:pt>
    <dgm:pt modelId="{DE1EC8A0-435B-4A11-A88D-3EBE4B3C5679}">
      <dgm:prSet phldrT="[Κείμενο]" custT="1"/>
      <dgm:spPr/>
      <dgm:t>
        <a:bodyPr/>
        <a:lstStyle/>
        <a:p>
          <a:endParaRPr lang="el-GR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endParaRPr lang="el-GR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endParaRPr lang="el-GR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rtl="0"/>
          <a:endParaRPr lang="el-GR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r>
            <a:rPr lang="el-GR" sz="2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Θεωρίες Μάθησης</a:t>
          </a:r>
          <a:endParaRPr lang="el-G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l-GR" sz="1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Συμπεριφορισμός</a:t>
          </a:r>
          <a:endParaRPr lang="el-GR">
            <a:latin typeface="Calibri"/>
            <a:ea typeface="Calibri"/>
            <a:cs typeface="Calibri"/>
          </a:endParaRPr>
        </a:p>
        <a:p>
          <a:r>
            <a:rPr lang="el-GR" sz="18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Κονεκτιβισμός</a:t>
          </a:r>
          <a:endParaRPr lang="el-GR">
            <a:latin typeface="Calibri"/>
            <a:ea typeface="Calibri"/>
            <a:cs typeface="Calibri"/>
          </a:endParaRPr>
        </a:p>
        <a:p>
          <a:endParaRPr lang="el-GR" sz="2400">
            <a:latin typeface="Calibri"/>
            <a:ea typeface="Calibri"/>
            <a:cs typeface="Calibri"/>
          </a:endParaRPr>
        </a:p>
        <a:p>
          <a:endParaRPr lang="el-GR" sz="2400">
            <a:latin typeface="Calibri"/>
            <a:ea typeface="Calibri"/>
            <a:cs typeface="Calibri"/>
          </a:endParaRPr>
        </a:p>
        <a:p>
          <a:endParaRPr lang="el-GR" sz="2400">
            <a:latin typeface="Calibri"/>
            <a:ea typeface="Calibri"/>
            <a:cs typeface="Calibri"/>
          </a:endParaRPr>
        </a:p>
        <a:p>
          <a:endParaRPr lang="el-GR" sz="2400">
            <a:latin typeface="Calibri"/>
            <a:ea typeface="Calibri"/>
            <a:cs typeface="Calibri"/>
          </a:endParaRPr>
        </a:p>
      </dgm:t>
    </dgm:pt>
    <dgm:pt modelId="{EA6BF9E5-BB5B-42D5-9FE0-6A4F53CC3F73}" type="parTrans" cxnId="{9985E608-5219-4716-88D0-3C3BFEFEDA01}">
      <dgm:prSet/>
      <dgm:spPr/>
      <dgm:t>
        <a:bodyPr/>
        <a:lstStyle/>
        <a:p>
          <a:endParaRPr lang="el-GR"/>
        </a:p>
      </dgm:t>
    </dgm:pt>
    <dgm:pt modelId="{5959C0CA-D66C-4730-B24B-813304824753}" type="sibTrans" cxnId="{9985E608-5219-4716-88D0-3C3BFEFEDA01}">
      <dgm:prSet/>
      <dgm:spPr/>
      <dgm:t>
        <a:bodyPr/>
        <a:lstStyle/>
        <a:p>
          <a:endParaRPr lang="el-GR"/>
        </a:p>
      </dgm:t>
    </dgm:pt>
    <dgm:pt modelId="{EE1AC655-CB0B-42E8-B3AE-974D41BE3E6E}">
      <dgm:prSet phldrT="[Κείμενο]" custT="1"/>
      <dgm:spPr/>
      <dgm:t>
        <a:bodyPr/>
        <a:lstStyle/>
        <a:p>
          <a:pPr algn="ctr"/>
          <a:endParaRPr lang="en-U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/>
          <a:endParaRPr lang="en-U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/>
          <a:endParaRPr lang="el-GR" sz="1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/>
          <a:endParaRPr lang="el-GR" sz="1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 rtl="0"/>
          <a:endParaRPr lang="el-GR" sz="1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/>
          <a:r>
            <a:rPr lang="el-GR" sz="1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Εφαρμογές που αξιοποιήθηκαν</a:t>
          </a:r>
          <a:endParaRPr lang="en-US" sz="2000" b="0" i="1" spc="-150">
            <a:effectLst/>
            <a:latin typeface="Calibri"/>
            <a:ea typeface="Calibri"/>
            <a:cs typeface="Times New Roman"/>
          </a:endParaRPr>
        </a:p>
        <a:p>
          <a:pPr algn="ctr" rtl="0"/>
          <a:r>
            <a:rPr lang="en-US" sz="2000" b="0" i="1" spc="-150">
              <a:effectLst/>
              <a:latin typeface="Calibri"/>
              <a:ea typeface="Calibri"/>
              <a:cs typeface="Times New Roman"/>
            </a:rPr>
            <a:t>Students.edivea.net (LMS)</a:t>
          </a:r>
        </a:p>
        <a:p>
          <a:pPr algn="ctr" rtl="0"/>
          <a:r>
            <a:rPr lang="en-US" sz="2000" b="0" i="1" spc="-150">
              <a:effectLst/>
              <a:latin typeface="Calibri"/>
              <a:ea typeface="Calibri"/>
              <a:cs typeface="Times New Roman"/>
            </a:rPr>
            <a:t>H5P    ergif.com  Doodly       leonardo.ai</a:t>
          </a:r>
        </a:p>
        <a:p>
          <a:pPr algn="ctr" rtl="0"/>
          <a:r>
            <a:rPr lang="en-US" sz="2000" b="0" i="1" spc="-150">
              <a:effectLst/>
              <a:latin typeface="Calibri"/>
              <a:ea typeface="Calibri"/>
              <a:cs typeface="Times New Roman"/>
            </a:rPr>
            <a:t>Plotagon      pixlr.com</a:t>
          </a:r>
          <a:endParaRPr lang="el-GR" sz="2000" b="0" i="1" spc="-150">
            <a:effectLst/>
            <a:latin typeface="Calibri"/>
            <a:ea typeface="Calibri"/>
            <a:cs typeface="Times New Roman"/>
          </a:endParaRPr>
        </a:p>
        <a:p>
          <a:pPr algn="ctr"/>
          <a:endParaRPr lang="en-US" sz="2000" b="0" i="1" spc="-150">
            <a:effectLst/>
            <a:latin typeface="Calibri"/>
            <a:ea typeface="Calibri"/>
            <a:cs typeface="Times New Roman"/>
          </a:endParaRPr>
        </a:p>
        <a:p>
          <a:pPr algn="ctr"/>
          <a:endParaRPr lang="en-US" sz="1800" b="0" i="1" spc="-150">
            <a:effectLst/>
            <a:latin typeface="Calibri"/>
            <a:ea typeface="Calibri"/>
            <a:cs typeface="Times New Roman"/>
          </a:endParaRPr>
        </a:p>
        <a:p>
          <a:pPr algn="ctr" rtl="0"/>
          <a:endParaRPr lang="en-US" sz="1800" b="0" i="1" spc="-150">
            <a:effectLst/>
            <a:latin typeface="Calibri"/>
            <a:ea typeface="Calibri"/>
            <a:cs typeface="Times New Roman"/>
          </a:endParaRPr>
        </a:p>
        <a:p>
          <a:pPr algn="ctr"/>
          <a:r>
            <a:rPr lang="el-GR" sz="1800" b="0" i="1" spc="-150">
              <a:effectLst/>
              <a:latin typeface="Calibri"/>
              <a:ea typeface="Calibri"/>
              <a:cs typeface="Times New Roman"/>
            </a:rPr>
            <a:t>  </a:t>
          </a:r>
        </a:p>
        <a:p>
          <a:pPr algn="ctr"/>
          <a:endParaRPr lang="el-GR" sz="1800" b="0" i="1" spc="-150">
            <a:effectLst/>
            <a:latin typeface="Calibri"/>
            <a:ea typeface="Calibri"/>
            <a:cs typeface="Times New Roman"/>
          </a:endParaRPr>
        </a:p>
        <a:p>
          <a:pPr algn="ctr"/>
          <a:endParaRPr lang="el-GR" sz="1800" b="0" i="1" spc="-150">
            <a:effectLst/>
            <a:latin typeface="Calibri"/>
            <a:ea typeface="Calibri"/>
            <a:cs typeface="Times New Roman"/>
          </a:endParaRPr>
        </a:p>
      </dgm:t>
    </dgm:pt>
    <dgm:pt modelId="{2556810E-E50B-495E-86E0-4414CFE1095B}" type="parTrans" cxnId="{19C0E91F-6226-48C8-B20F-9D3498298649}">
      <dgm:prSet/>
      <dgm:spPr/>
      <dgm:t>
        <a:bodyPr/>
        <a:lstStyle/>
        <a:p>
          <a:endParaRPr lang="el-GR"/>
        </a:p>
      </dgm:t>
    </dgm:pt>
    <dgm:pt modelId="{CAC83484-D38B-422C-8571-DC94FEB8B650}" type="sibTrans" cxnId="{19C0E91F-6226-48C8-B20F-9D3498298649}">
      <dgm:prSet/>
      <dgm:spPr/>
      <dgm:t>
        <a:bodyPr/>
        <a:lstStyle/>
        <a:p>
          <a:endParaRPr lang="el-GR"/>
        </a:p>
      </dgm:t>
    </dgm:pt>
    <dgm:pt modelId="{18BA4BD2-AAE3-4C96-A5D1-FA2CB5E966D5}">
      <dgm:prSet phldr="0" custT="1"/>
      <dgm:spPr/>
      <dgm:t>
        <a:bodyPr/>
        <a:lstStyle/>
        <a:p>
          <a:pPr algn="ctr" rtl="0">
            <a:buNone/>
          </a:pPr>
          <a:endParaRPr lang="el-GR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>
            <a:buNone/>
          </a:pPr>
          <a:endParaRPr lang="el-GR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>
            <a:buNone/>
          </a:pPr>
          <a:endParaRPr lang="el-GR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 rtl="0">
            <a:buNone/>
          </a:pPr>
          <a:endParaRPr lang="el-GR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>
            <a:buNone/>
          </a:pPr>
          <a:r>
            <a:rPr lang="el-GR" sz="20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Αρχές σχεδιασμού </a:t>
          </a:r>
          <a:r>
            <a:rPr lang="el-GR" sz="2000" b="0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Ε.Υ.</a:t>
          </a:r>
          <a:endParaRPr lang="el-GR" sz="2000" b="1" i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algn="ctr" rtl="0">
            <a:buNone/>
          </a:pPr>
          <a:r>
            <a:rPr lang="el-GR" sz="2000" b="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Αρχές Holmberg</a:t>
          </a:r>
        </a:p>
        <a:p>
          <a:pPr algn="ctr" rtl="0">
            <a:buNone/>
          </a:pPr>
          <a:r>
            <a:rPr lang="el-GR" sz="2000" b="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Αρχές Mena</a:t>
          </a:r>
        </a:p>
        <a:p>
          <a:pPr algn="ctr">
            <a:buNone/>
          </a:pPr>
          <a:r>
            <a:rPr lang="el-GR" sz="2000" b="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12</a:t>
          </a:r>
          <a:r>
            <a:rPr lang="el-GR" sz="2000" i="1">
              <a:latin typeface="Calibri"/>
              <a:ea typeface="Calibri"/>
              <a:cs typeface="Times New Roman"/>
            </a:rPr>
            <a:t> Αρχές </a:t>
          </a:r>
          <a:r>
            <a:rPr lang="en-US" sz="2000" i="1">
              <a:latin typeface="Calibri"/>
              <a:ea typeface="Calibri"/>
              <a:cs typeface="Times New Roman"/>
            </a:rPr>
            <a:t>Mayer</a:t>
          </a:r>
          <a:endParaRPr lang="en-US" sz="2000">
            <a:latin typeface="Calibri"/>
            <a:ea typeface="Calibri"/>
            <a:cs typeface="Times New Roman"/>
          </a:endParaRPr>
        </a:p>
        <a:p>
          <a:pPr algn="ctr">
            <a:buNone/>
          </a:pPr>
          <a:r>
            <a:rPr lang="en-US" sz="2000" i="1">
              <a:latin typeface="Calibri"/>
              <a:ea typeface="Calibri"/>
              <a:cs typeface="Times New Roman"/>
            </a:rPr>
            <a:t>3 </a:t>
          </a:r>
          <a:r>
            <a:rPr lang="el-GR" sz="2000" i="1">
              <a:latin typeface="Calibri"/>
              <a:ea typeface="Calibri"/>
              <a:cs typeface="Times New Roman"/>
            </a:rPr>
            <a:t>Δέσμες Λιοναράκη</a:t>
          </a:r>
        </a:p>
        <a:p>
          <a:pPr algn="ctr">
            <a:buNone/>
          </a:pPr>
          <a:r>
            <a:rPr lang="el-GR" sz="2000" i="1">
              <a:latin typeface="Calibri"/>
              <a:ea typeface="Calibri"/>
              <a:cs typeface="Times New Roman"/>
            </a:rPr>
            <a:t>Ταξινομία </a:t>
          </a:r>
          <a:r>
            <a:rPr lang="en-US" sz="2000" i="1">
              <a:latin typeface="Calibri"/>
              <a:ea typeface="Calibri"/>
              <a:cs typeface="Times New Roman"/>
            </a:rPr>
            <a:t>Bloom</a:t>
          </a:r>
        </a:p>
        <a:p>
          <a:pPr algn="ctr">
            <a:buNone/>
          </a:pPr>
          <a:endParaRPr lang="el-GR" sz="1800" i="1">
            <a:latin typeface="Calibri"/>
            <a:ea typeface="Calibri"/>
            <a:cs typeface="Times New Roman"/>
          </a:endParaRPr>
        </a:p>
        <a:p>
          <a:endParaRPr lang="el-GR">
            <a:latin typeface="Calibri"/>
            <a:ea typeface="Calibri"/>
            <a:cs typeface="Calibri"/>
          </a:endParaRPr>
        </a:p>
      </dgm:t>
    </dgm:pt>
    <dgm:pt modelId="{CA359E61-CBDA-4FA0-8E33-700FA4A03C4A}" type="parTrans" cxnId="{E10FDEFC-19E0-4E41-AB4B-A1D97F949BD5}">
      <dgm:prSet/>
      <dgm:spPr/>
    </dgm:pt>
    <dgm:pt modelId="{D0A6BF4D-2864-4D64-B087-6B8CFE39764C}" type="sibTrans" cxnId="{E10FDEFC-19E0-4E41-AB4B-A1D97F949BD5}">
      <dgm:prSet/>
      <dgm:spPr/>
    </dgm:pt>
    <dgm:pt modelId="{11D399BD-466F-4379-AC9D-E53B7B9829B3}" type="pres">
      <dgm:prSet presAssocID="{AC352F03-D572-4F29-BB85-946377613F5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F0F0CE6-0E86-4C32-B15E-22D91F8CD78F}" type="pres">
      <dgm:prSet presAssocID="{AC352F03-D572-4F29-BB85-946377613F50}" presName="matrix" presStyleCnt="0"/>
      <dgm:spPr/>
    </dgm:pt>
    <dgm:pt modelId="{5D981969-526F-47FA-8E3B-16F3E0D6E3A9}" type="pres">
      <dgm:prSet presAssocID="{AC352F03-D572-4F29-BB85-946377613F50}" presName="tile1" presStyleLbl="node1" presStyleIdx="0" presStyleCnt="4" custLinFactNeighborX="0" custLinFactNeighborY="-379"/>
      <dgm:spPr/>
    </dgm:pt>
    <dgm:pt modelId="{22B5B74A-5094-498E-9793-C09EABF32910}" type="pres">
      <dgm:prSet presAssocID="{AC352F03-D572-4F29-BB85-946377613F5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8DFD5A8-E9B9-4D5B-A224-1D3DB5466565}" type="pres">
      <dgm:prSet presAssocID="{AC352F03-D572-4F29-BB85-946377613F50}" presName="tile2" presStyleLbl="node1" presStyleIdx="1" presStyleCnt="4" custScaleX="102746" custLinFactNeighborY="118"/>
      <dgm:spPr/>
    </dgm:pt>
    <dgm:pt modelId="{F6A07B6A-7257-405B-B391-1702F771CBA8}" type="pres">
      <dgm:prSet presAssocID="{AC352F03-D572-4F29-BB85-946377613F5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AD9F61C-C17F-4828-99CC-6A1857FF243D}" type="pres">
      <dgm:prSet presAssocID="{AC352F03-D572-4F29-BB85-946377613F50}" presName="tile3" presStyleLbl="node1" presStyleIdx="2" presStyleCnt="4" custLinFactNeighborX="486" custLinFactNeighborY="7592"/>
      <dgm:spPr/>
    </dgm:pt>
    <dgm:pt modelId="{94F4C99F-DD8D-4B76-A7DE-814293E4BDAC}" type="pres">
      <dgm:prSet presAssocID="{AC352F03-D572-4F29-BB85-946377613F5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6DF540D-5DF6-446C-9D82-6B62F7F88361}" type="pres">
      <dgm:prSet presAssocID="{AC352F03-D572-4F29-BB85-946377613F50}" presName="tile4" presStyleLbl="node1" presStyleIdx="3" presStyleCnt="4" custScaleX="107278" custLinFactNeighborX="-1878" custLinFactNeighborY="971"/>
      <dgm:spPr/>
    </dgm:pt>
    <dgm:pt modelId="{EF49068A-FB73-4F12-B3A3-7208C2D6C2E5}" type="pres">
      <dgm:prSet presAssocID="{AC352F03-D572-4F29-BB85-946377613F5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83B994E-B3B7-4E8B-A5C5-45375712ED0F}" type="pres">
      <dgm:prSet presAssocID="{AC352F03-D572-4F29-BB85-946377613F50}" presName="centerTile" presStyleLbl="fgShp" presStyleIdx="0" presStyleCnt="1" custScaleX="96032" custScaleY="97367" custLinFactNeighborX="-16627" custLinFactNeighborY="-18612">
        <dgm:presLayoutVars>
          <dgm:chMax val="0"/>
          <dgm:chPref val="0"/>
        </dgm:presLayoutVars>
      </dgm:prSet>
      <dgm:spPr/>
    </dgm:pt>
  </dgm:ptLst>
  <dgm:cxnLst>
    <dgm:cxn modelId="{9985E608-5219-4716-88D0-3C3BFEFEDA01}" srcId="{E02C96D7-1E75-4DC7-A05F-DCDD2982F3DB}" destId="{DE1EC8A0-435B-4A11-A88D-3EBE4B3C5679}" srcOrd="2" destOrd="0" parTransId="{EA6BF9E5-BB5B-42D5-9FE0-6A4F53CC3F73}" sibTransId="{5959C0CA-D66C-4730-B24B-813304824753}"/>
    <dgm:cxn modelId="{05C82F0A-51DE-4B7E-A455-1E4BD14F3027}" type="presOf" srcId="{924F7A00-F2CF-4DE8-9092-AD5F25EC1838}" destId="{5D981969-526F-47FA-8E3B-16F3E0D6E3A9}" srcOrd="0" destOrd="0" presId="urn:microsoft.com/office/officeart/2005/8/layout/matrix1"/>
    <dgm:cxn modelId="{E7E54B17-7139-407E-BB6A-1372CE606BE6}" type="presOf" srcId="{DE1EC8A0-435B-4A11-A88D-3EBE4B3C5679}" destId="{AAD9F61C-C17F-4828-99CC-6A1857FF243D}" srcOrd="0" destOrd="0" presId="urn:microsoft.com/office/officeart/2005/8/layout/matrix1"/>
    <dgm:cxn modelId="{8E83AF1C-AC19-484E-9B1D-ADF52A484C80}" type="presOf" srcId="{18BA4BD2-AAE3-4C96-A5D1-FA2CB5E966D5}" destId="{38DFD5A8-E9B9-4D5B-A224-1D3DB5466565}" srcOrd="0" destOrd="0" presId="urn:microsoft.com/office/officeart/2005/8/layout/matrix1"/>
    <dgm:cxn modelId="{19C0E91F-6226-48C8-B20F-9D3498298649}" srcId="{E02C96D7-1E75-4DC7-A05F-DCDD2982F3DB}" destId="{EE1AC655-CB0B-42E8-B3AE-974D41BE3E6E}" srcOrd="3" destOrd="0" parTransId="{2556810E-E50B-495E-86E0-4414CFE1095B}" sibTransId="{CAC83484-D38B-422C-8571-DC94FEB8B650}"/>
    <dgm:cxn modelId="{65E9F136-24A3-4EF5-AB61-37E07020D9FF}" srcId="{E02C96D7-1E75-4DC7-A05F-DCDD2982F3DB}" destId="{924F7A00-F2CF-4DE8-9092-AD5F25EC1838}" srcOrd="0" destOrd="0" parTransId="{94C59E1B-5068-4F41-B64E-B133813FC068}" sibTransId="{FFBF2A40-BBB1-412E-811B-6A118B08546A}"/>
    <dgm:cxn modelId="{57892D39-DF10-42CB-9052-664079ABCE75}" type="presOf" srcId="{DE1EC8A0-435B-4A11-A88D-3EBE4B3C5679}" destId="{94F4C99F-DD8D-4B76-A7DE-814293E4BDAC}" srcOrd="1" destOrd="0" presId="urn:microsoft.com/office/officeart/2005/8/layout/matrix1"/>
    <dgm:cxn modelId="{C75FEF46-6311-4542-9BDF-74F820A9F145}" type="presOf" srcId="{E02C96D7-1E75-4DC7-A05F-DCDD2982F3DB}" destId="{E83B994E-B3B7-4E8B-A5C5-45375712ED0F}" srcOrd="0" destOrd="0" presId="urn:microsoft.com/office/officeart/2005/8/layout/matrix1"/>
    <dgm:cxn modelId="{9E17CB69-1C62-4C91-81B6-90F5CE33778F}" type="presOf" srcId="{AC352F03-D572-4F29-BB85-946377613F50}" destId="{11D399BD-466F-4379-AC9D-E53B7B9829B3}" srcOrd="0" destOrd="0" presId="urn:microsoft.com/office/officeart/2005/8/layout/matrix1"/>
    <dgm:cxn modelId="{4E8DD988-7B9B-438F-845D-D852FC9A8142}" type="presOf" srcId="{EE1AC655-CB0B-42E8-B3AE-974D41BE3E6E}" destId="{F6DF540D-5DF6-446C-9D82-6B62F7F88361}" srcOrd="0" destOrd="0" presId="urn:microsoft.com/office/officeart/2005/8/layout/matrix1"/>
    <dgm:cxn modelId="{EBD8EAA7-E882-451A-89D8-D0F4D1B8AE81}" type="presOf" srcId="{EE1AC655-CB0B-42E8-B3AE-974D41BE3E6E}" destId="{EF49068A-FB73-4F12-B3A3-7208C2D6C2E5}" srcOrd="1" destOrd="0" presId="urn:microsoft.com/office/officeart/2005/8/layout/matrix1"/>
    <dgm:cxn modelId="{F52F4ABB-3BA6-4F9C-AD05-5263AB14D73B}" type="presOf" srcId="{924F7A00-F2CF-4DE8-9092-AD5F25EC1838}" destId="{22B5B74A-5094-498E-9793-C09EABF32910}" srcOrd="1" destOrd="0" presId="urn:microsoft.com/office/officeart/2005/8/layout/matrix1"/>
    <dgm:cxn modelId="{6F44F3C1-E0C6-4C1F-9A3E-92FEB4FC1B33}" type="presOf" srcId="{18BA4BD2-AAE3-4C96-A5D1-FA2CB5E966D5}" destId="{F6A07B6A-7257-405B-B391-1702F771CBA8}" srcOrd="1" destOrd="0" presId="urn:microsoft.com/office/officeart/2005/8/layout/matrix1"/>
    <dgm:cxn modelId="{201A50C9-5EF9-4BE7-AB90-44A3553C8A43}" srcId="{AC352F03-D572-4F29-BB85-946377613F50}" destId="{E02C96D7-1E75-4DC7-A05F-DCDD2982F3DB}" srcOrd="0" destOrd="0" parTransId="{827E3D53-7B79-4035-ACC2-5EBBEE8F3069}" sibTransId="{04DDFD4D-60A7-449D-AB72-E7A510191496}"/>
    <dgm:cxn modelId="{E10FDEFC-19E0-4E41-AB4B-A1D97F949BD5}" srcId="{E02C96D7-1E75-4DC7-A05F-DCDD2982F3DB}" destId="{18BA4BD2-AAE3-4C96-A5D1-FA2CB5E966D5}" srcOrd="1" destOrd="0" parTransId="{CA359E61-CBDA-4FA0-8E33-700FA4A03C4A}" sibTransId="{D0A6BF4D-2864-4D64-B087-6B8CFE39764C}"/>
    <dgm:cxn modelId="{5D14D8B2-2AAD-4874-8A3F-14962756C0FB}" type="presParOf" srcId="{11D399BD-466F-4379-AC9D-E53B7B9829B3}" destId="{2F0F0CE6-0E86-4C32-B15E-22D91F8CD78F}" srcOrd="0" destOrd="0" presId="urn:microsoft.com/office/officeart/2005/8/layout/matrix1"/>
    <dgm:cxn modelId="{3A8E9D99-5CD2-4484-95D2-F35E42BBA81C}" type="presParOf" srcId="{2F0F0CE6-0E86-4C32-B15E-22D91F8CD78F}" destId="{5D981969-526F-47FA-8E3B-16F3E0D6E3A9}" srcOrd="0" destOrd="0" presId="urn:microsoft.com/office/officeart/2005/8/layout/matrix1"/>
    <dgm:cxn modelId="{6D347CF0-3D3D-4260-B9A7-1B609D723A31}" type="presParOf" srcId="{2F0F0CE6-0E86-4C32-B15E-22D91F8CD78F}" destId="{22B5B74A-5094-498E-9793-C09EABF32910}" srcOrd="1" destOrd="0" presId="urn:microsoft.com/office/officeart/2005/8/layout/matrix1"/>
    <dgm:cxn modelId="{68416E92-B462-4BCE-ABA4-E917DF3F7999}" type="presParOf" srcId="{2F0F0CE6-0E86-4C32-B15E-22D91F8CD78F}" destId="{38DFD5A8-E9B9-4D5B-A224-1D3DB5466565}" srcOrd="2" destOrd="0" presId="urn:microsoft.com/office/officeart/2005/8/layout/matrix1"/>
    <dgm:cxn modelId="{AE41F3A8-1A0E-46B1-A15D-638218B54823}" type="presParOf" srcId="{2F0F0CE6-0E86-4C32-B15E-22D91F8CD78F}" destId="{F6A07B6A-7257-405B-B391-1702F771CBA8}" srcOrd="3" destOrd="0" presId="urn:microsoft.com/office/officeart/2005/8/layout/matrix1"/>
    <dgm:cxn modelId="{E585AB6B-D5D8-4902-A5BA-C3B9B571E417}" type="presParOf" srcId="{2F0F0CE6-0E86-4C32-B15E-22D91F8CD78F}" destId="{AAD9F61C-C17F-4828-99CC-6A1857FF243D}" srcOrd="4" destOrd="0" presId="urn:microsoft.com/office/officeart/2005/8/layout/matrix1"/>
    <dgm:cxn modelId="{FFC29A98-CAE8-44B7-B3F0-FEC7598D48AB}" type="presParOf" srcId="{2F0F0CE6-0E86-4C32-B15E-22D91F8CD78F}" destId="{94F4C99F-DD8D-4B76-A7DE-814293E4BDAC}" srcOrd="5" destOrd="0" presId="urn:microsoft.com/office/officeart/2005/8/layout/matrix1"/>
    <dgm:cxn modelId="{7BBB1F4D-FCE3-4484-B54D-4D92B3B0B71A}" type="presParOf" srcId="{2F0F0CE6-0E86-4C32-B15E-22D91F8CD78F}" destId="{F6DF540D-5DF6-446C-9D82-6B62F7F88361}" srcOrd="6" destOrd="0" presId="urn:microsoft.com/office/officeart/2005/8/layout/matrix1"/>
    <dgm:cxn modelId="{F8F18561-057C-4DFA-8C43-5E1E3F749926}" type="presParOf" srcId="{2F0F0CE6-0E86-4C32-B15E-22D91F8CD78F}" destId="{EF49068A-FB73-4F12-B3A3-7208C2D6C2E5}" srcOrd="7" destOrd="0" presId="urn:microsoft.com/office/officeart/2005/8/layout/matrix1"/>
    <dgm:cxn modelId="{6BFDC4D0-5EAD-4139-858E-99151F0AB9C0}" type="presParOf" srcId="{11D399BD-466F-4379-AC9D-E53B7B9829B3}" destId="{E83B994E-B3B7-4E8B-A5C5-45375712ED0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EC1F46-8300-4210-A650-81CB4ACD841B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C4C884F8-08B1-44EB-8F64-ACEBF3F93CD5}">
      <dgm:prSet phldrT="[Κείμενο]" phldr="0"/>
      <dgm:spPr/>
      <dgm:t>
        <a:bodyPr/>
        <a:lstStyle/>
        <a:p>
          <a:r>
            <a:rPr lang="el-GR">
              <a:latin typeface="Calibri Light"/>
            </a:rPr>
            <a:t>Έρευνα</a:t>
          </a:r>
          <a:endParaRPr lang="el-GR"/>
        </a:p>
      </dgm:t>
    </dgm:pt>
    <dgm:pt modelId="{79B32532-512B-475C-90E3-6FE68070EF60}" type="parTrans" cxnId="{2B399A65-1439-474A-A8E7-E160CB553CB1}">
      <dgm:prSet/>
      <dgm:spPr/>
    </dgm:pt>
    <dgm:pt modelId="{8B64D068-16A5-441C-B9FE-26B416601978}" type="sibTrans" cxnId="{2B399A65-1439-474A-A8E7-E160CB553CB1}">
      <dgm:prSet/>
      <dgm:spPr/>
    </dgm:pt>
    <dgm:pt modelId="{03579688-46BC-4CD4-B0B5-219A87C4CE28}">
      <dgm:prSet phldrT="[Κείμενο]" phldr="0"/>
      <dgm:spPr/>
      <dgm:t>
        <a:bodyPr/>
        <a:lstStyle/>
        <a:p>
          <a:pPr rtl="0"/>
          <a:r>
            <a:rPr lang="el-GR">
              <a:latin typeface="Calibri Light"/>
            </a:rPr>
            <a:t>Συλλογή πληροφοριών και πηγών</a:t>
          </a:r>
          <a:endParaRPr lang="el-GR"/>
        </a:p>
      </dgm:t>
    </dgm:pt>
    <dgm:pt modelId="{58FF354B-9DA0-4354-BD58-A22FEBD5FCFE}" type="parTrans" cxnId="{2D0E9437-0746-410B-9A28-7AB79A3DF530}">
      <dgm:prSet/>
      <dgm:spPr/>
    </dgm:pt>
    <dgm:pt modelId="{88439368-3538-416A-BF51-B8EE4D535EDE}" type="sibTrans" cxnId="{2D0E9437-0746-410B-9A28-7AB79A3DF530}">
      <dgm:prSet/>
      <dgm:spPr/>
    </dgm:pt>
    <dgm:pt modelId="{6BD645B6-47FC-4DF0-8BC5-5370FF2DD762}">
      <dgm:prSet phldrT="[Κείμενο]" phldr="0"/>
      <dgm:spPr/>
      <dgm:t>
        <a:bodyPr/>
        <a:lstStyle/>
        <a:p>
          <a:pPr rtl="0"/>
          <a:r>
            <a:rPr lang="el-GR">
              <a:latin typeface="Calibri Light"/>
            </a:rPr>
            <a:t>Παραγωγή-Σύνθεση Υλικού</a:t>
          </a:r>
          <a:endParaRPr lang="el-GR"/>
        </a:p>
      </dgm:t>
    </dgm:pt>
    <dgm:pt modelId="{B6A9451E-77A2-4BC9-931D-87685DBF1D11}" type="parTrans" cxnId="{2F0E3A79-9507-4E20-B5B4-1DCA136E5615}">
      <dgm:prSet/>
      <dgm:spPr/>
    </dgm:pt>
    <dgm:pt modelId="{4B45A64E-25FF-4951-AF0D-F077705428EF}" type="sibTrans" cxnId="{2F0E3A79-9507-4E20-B5B4-1DCA136E5615}">
      <dgm:prSet/>
      <dgm:spPr/>
    </dgm:pt>
    <dgm:pt modelId="{570944F3-6329-4F09-B2EB-5B260ECD8AB7}" type="pres">
      <dgm:prSet presAssocID="{C1EC1F46-8300-4210-A650-81CB4ACD841B}" presName="CompostProcess" presStyleCnt="0">
        <dgm:presLayoutVars>
          <dgm:dir/>
          <dgm:resizeHandles val="exact"/>
        </dgm:presLayoutVars>
      </dgm:prSet>
      <dgm:spPr/>
    </dgm:pt>
    <dgm:pt modelId="{430CCA00-06C4-4A47-B0C1-FB9F48E4F7EA}" type="pres">
      <dgm:prSet presAssocID="{C1EC1F46-8300-4210-A650-81CB4ACD841B}" presName="arrow" presStyleLbl="bgShp" presStyleIdx="0" presStyleCnt="1"/>
      <dgm:spPr/>
    </dgm:pt>
    <dgm:pt modelId="{4DAB4435-C143-4BBA-80D5-1B5469B7EEEF}" type="pres">
      <dgm:prSet presAssocID="{C1EC1F46-8300-4210-A650-81CB4ACD841B}" presName="linearProcess" presStyleCnt="0"/>
      <dgm:spPr/>
    </dgm:pt>
    <dgm:pt modelId="{9A2A16B6-1671-4D58-BC1E-6F11F6717A74}" type="pres">
      <dgm:prSet presAssocID="{C4C884F8-08B1-44EB-8F64-ACEBF3F93CD5}" presName="textNode" presStyleLbl="node1" presStyleIdx="0" presStyleCnt="3">
        <dgm:presLayoutVars>
          <dgm:bulletEnabled val="1"/>
        </dgm:presLayoutVars>
      </dgm:prSet>
      <dgm:spPr/>
    </dgm:pt>
    <dgm:pt modelId="{DFA0F337-3525-4064-BF1B-2034B25F3FE8}" type="pres">
      <dgm:prSet presAssocID="{8B64D068-16A5-441C-B9FE-26B416601978}" presName="sibTrans" presStyleCnt="0"/>
      <dgm:spPr/>
    </dgm:pt>
    <dgm:pt modelId="{B85F9139-5694-45DC-B5DA-5260DBF4F043}" type="pres">
      <dgm:prSet presAssocID="{03579688-46BC-4CD4-B0B5-219A87C4CE28}" presName="textNode" presStyleLbl="node1" presStyleIdx="1" presStyleCnt="3">
        <dgm:presLayoutVars>
          <dgm:bulletEnabled val="1"/>
        </dgm:presLayoutVars>
      </dgm:prSet>
      <dgm:spPr/>
    </dgm:pt>
    <dgm:pt modelId="{A81FB0CF-7B6F-4922-844B-EE26A0DE2E68}" type="pres">
      <dgm:prSet presAssocID="{88439368-3538-416A-BF51-B8EE4D535EDE}" presName="sibTrans" presStyleCnt="0"/>
      <dgm:spPr/>
    </dgm:pt>
    <dgm:pt modelId="{D40601AA-BEA3-42AC-9925-46936A338110}" type="pres">
      <dgm:prSet presAssocID="{6BD645B6-47FC-4DF0-8BC5-5370FF2DD76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D0E9437-0746-410B-9A28-7AB79A3DF530}" srcId="{C1EC1F46-8300-4210-A650-81CB4ACD841B}" destId="{03579688-46BC-4CD4-B0B5-219A87C4CE28}" srcOrd="1" destOrd="0" parTransId="{58FF354B-9DA0-4354-BD58-A22FEBD5FCFE}" sibTransId="{88439368-3538-416A-BF51-B8EE4D535EDE}"/>
    <dgm:cxn modelId="{F9512863-A114-43D2-802D-ED319E209F63}" type="presOf" srcId="{6BD645B6-47FC-4DF0-8BC5-5370FF2DD762}" destId="{D40601AA-BEA3-42AC-9925-46936A338110}" srcOrd="0" destOrd="0" presId="urn:microsoft.com/office/officeart/2005/8/layout/hProcess9"/>
    <dgm:cxn modelId="{2B399A65-1439-474A-A8E7-E160CB553CB1}" srcId="{C1EC1F46-8300-4210-A650-81CB4ACD841B}" destId="{C4C884F8-08B1-44EB-8F64-ACEBF3F93CD5}" srcOrd="0" destOrd="0" parTransId="{79B32532-512B-475C-90E3-6FE68070EF60}" sibTransId="{8B64D068-16A5-441C-B9FE-26B416601978}"/>
    <dgm:cxn modelId="{A01D9367-B57F-4293-89A0-6122EA6B8ADE}" type="presOf" srcId="{C1EC1F46-8300-4210-A650-81CB4ACD841B}" destId="{570944F3-6329-4F09-B2EB-5B260ECD8AB7}" srcOrd="0" destOrd="0" presId="urn:microsoft.com/office/officeart/2005/8/layout/hProcess9"/>
    <dgm:cxn modelId="{0FCE7D51-E4FC-4985-BCA2-AF5491A7C32E}" type="presOf" srcId="{03579688-46BC-4CD4-B0B5-219A87C4CE28}" destId="{B85F9139-5694-45DC-B5DA-5260DBF4F043}" srcOrd="0" destOrd="0" presId="urn:microsoft.com/office/officeart/2005/8/layout/hProcess9"/>
    <dgm:cxn modelId="{D68F0152-7DBB-42D7-9C65-BAA0E3B91182}" type="presOf" srcId="{C4C884F8-08B1-44EB-8F64-ACEBF3F93CD5}" destId="{9A2A16B6-1671-4D58-BC1E-6F11F6717A74}" srcOrd="0" destOrd="0" presId="urn:microsoft.com/office/officeart/2005/8/layout/hProcess9"/>
    <dgm:cxn modelId="{2F0E3A79-9507-4E20-B5B4-1DCA136E5615}" srcId="{C1EC1F46-8300-4210-A650-81CB4ACD841B}" destId="{6BD645B6-47FC-4DF0-8BC5-5370FF2DD762}" srcOrd="2" destOrd="0" parTransId="{B6A9451E-77A2-4BC9-931D-87685DBF1D11}" sibTransId="{4B45A64E-25FF-4951-AF0D-F077705428EF}"/>
    <dgm:cxn modelId="{1800CF97-EED1-4801-98D0-426A99250338}" type="presParOf" srcId="{570944F3-6329-4F09-B2EB-5B260ECD8AB7}" destId="{430CCA00-06C4-4A47-B0C1-FB9F48E4F7EA}" srcOrd="0" destOrd="0" presId="urn:microsoft.com/office/officeart/2005/8/layout/hProcess9"/>
    <dgm:cxn modelId="{538D7E44-F694-4A7B-8E8F-822859516193}" type="presParOf" srcId="{570944F3-6329-4F09-B2EB-5B260ECD8AB7}" destId="{4DAB4435-C143-4BBA-80D5-1B5469B7EEEF}" srcOrd="1" destOrd="0" presId="urn:microsoft.com/office/officeart/2005/8/layout/hProcess9"/>
    <dgm:cxn modelId="{4D74E127-2B56-4E81-A454-E814F1B1306C}" type="presParOf" srcId="{4DAB4435-C143-4BBA-80D5-1B5469B7EEEF}" destId="{9A2A16B6-1671-4D58-BC1E-6F11F6717A74}" srcOrd="0" destOrd="0" presId="urn:microsoft.com/office/officeart/2005/8/layout/hProcess9"/>
    <dgm:cxn modelId="{8670F259-D9A8-4F0E-B3E9-1FBA95CE4169}" type="presParOf" srcId="{4DAB4435-C143-4BBA-80D5-1B5469B7EEEF}" destId="{DFA0F337-3525-4064-BF1B-2034B25F3FE8}" srcOrd="1" destOrd="0" presId="urn:microsoft.com/office/officeart/2005/8/layout/hProcess9"/>
    <dgm:cxn modelId="{17FADFC4-3F95-4519-ABEE-C6F8529C4E93}" type="presParOf" srcId="{4DAB4435-C143-4BBA-80D5-1B5469B7EEEF}" destId="{B85F9139-5694-45DC-B5DA-5260DBF4F043}" srcOrd="2" destOrd="0" presId="urn:microsoft.com/office/officeart/2005/8/layout/hProcess9"/>
    <dgm:cxn modelId="{F1A122F7-5A25-41BD-BE40-6D745EA054CD}" type="presParOf" srcId="{4DAB4435-C143-4BBA-80D5-1B5469B7EEEF}" destId="{A81FB0CF-7B6F-4922-844B-EE26A0DE2E68}" srcOrd="3" destOrd="0" presId="urn:microsoft.com/office/officeart/2005/8/layout/hProcess9"/>
    <dgm:cxn modelId="{64820F35-8B09-426F-B432-71D727CD112E}" type="presParOf" srcId="{4DAB4435-C143-4BBA-80D5-1B5469B7EEEF}" destId="{D40601AA-BEA3-42AC-9925-46936A33811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AE878E-3519-424B-90ED-8BC78CF5B8C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45DFE41-9333-44FC-B1EA-795E63CFA468}">
      <dgm:prSet phldrT="[Κείμενο]" phldr="0"/>
      <dgm:spPr/>
      <dgm:t>
        <a:bodyPr/>
        <a:lstStyle/>
        <a:p>
          <a:pPr rtl="0"/>
          <a:r>
            <a:rPr lang="el-GR">
              <a:latin typeface="Calibri Light"/>
            </a:rPr>
            <a:t>1η ενότητα</a:t>
          </a:r>
          <a:endParaRPr lang="el-GR"/>
        </a:p>
      </dgm:t>
    </dgm:pt>
    <dgm:pt modelId="{663DA2C4-568D-4A27-A5E3-02DC65C77766}" type="parTrans" cxnId="{86405F82-1372-48A0-8BB1-243AD820DEE7}">
      <dgm:prSet/>
      <dgm:spPr/>
      <dgm:t>
        <a:bodyPr/>
        <a:lstStyle/>
        <a:p>
          <a:endParaRPr lang="el-GR"/>
        </a:p>
      </dgm:t>
    </dgm:pt>
    <dgm:pt modelId="{36564897-021B-4967-B4DA-794A59F42F2D}" type="sibTrans" cxnId="{86405F82-1372-48A0-8BB1-243AD820DEE7}">
      <dgm:prSet/>
      <dgm:spPr/>
      <dgm:t>
        <a:bodyPr/>
        <a:lstStyle/>
        <a:p>
          <a:endParaRPr lang="el-GR"/>
        </a:p>
      </dgm:t>
    </dgm:pt>
    <dgm:pt modelId="{ECAB2499-F3DF-4B6C-8676-BA44A1D86603}">
      <dgm:prSet phldrT="[Κείμενο]" phldr="0"/>
      <dgm:spPr/>
      <dgm:t>
        <a:bodyPr/>
        <a:lstStyle/>
        <a:p>
          <a:pPr rtl="0"/>
          <a:r>
            <a:rPr lang="el-GR" sz="2200">
              <a:latin typeface="Calibri Light"/>
            </a:rPr>
            <a:t>2η ενότητα</a:t>
          </a:r>
          <a:endParaRPr lang="el-GR" sz="2200"/>
        </a:p>
      </dgm:t>
    </dgm:pt>
    <dgm:pt modelId="{FA0557C1-4AF6-4CCE-8B23-F5AF4A88BDAD}" type="parTrans" cxnId="{77F42914-766B-475A-8F4F-7366EEAF61B1}">
      <dgm:prSet/>
      <dgm:spPr/>
      <dgm:t>
        <a:bodyPr/>
        <a:lstStyle/>
        <a:p>
          <a:endParaRPr lang="el-GR"/>
        </a:p>
      </dgm:t>
    </dgm:pt>
    <dgm:pt modelId="{C5657568-1541-4E06-B19E-B412B17C87FB}" type="sibTrans" cxnId="{77F42914-766B-475A-8F4F-7366EEAF61B1}">
      <dgm:prSet/>
      <dgm:spPr/>
      <dgm:t>
        <a:bodyPr/>
        <a:lstStyle/>
        <a:p>
          <a:endParaRPr lang="el-GR"/>
        </a:p>
      </dgm:t>
    </dgm:pt>
    <dgm:pt modelId="{DC41DAA3-B1F8-4BE7-865F-478C20130187}">
      <dgm:prSet phldrT="[Κείμενο]" phldr="0"/>
      <dgm:spPr/>
      <dgm:t>
        <a:bodyPr/>
        <a:lstStyle/>
        <a:p>
          <a:pPr rtl="0"/>
          <a:r>
            <a:rPr lang="el-GR" sz="2200">
              <a:latin typeface="Calibri Light"/>
            </a:rPr>
            <a:t>3η ενότητα</a:t>
          </a:r>
          <a:endParaRPr lang="el-GR" sz="2200"/>
        </a:p>
      </dgm:t>
    </dgm:pt>
    <dgm:pt modelId="{8046040A-D753-418A-83D8-DCB4C2459701}" type="parTrans" cxnId="{6923500A-2F5B-4E34-9315-E6351F3DE2D0}">
      <dgm:prSet/>
      <dgm:spPr/>
      <dgm:t>
        <a:bodyPr/>
        <a:lstStyle/>
        <a:p>
          <a:endParaRPr lang="el-GR"/>
        </a:p>
      </dgm:t>
    </dgm:pt>
    <dgm:pt modelId="{F040226B-880D-4791-80A5-7165551154BC}" type="sibTrans" cxnId="{6923500A-2F5B-4E34-9315-E6351F3DE2D0}">
      <dgm:prSet/>
      <dgm:spPr/>
      <dgm:t>
        <a:bodyPr/>
        <a:lstStyle/>
        <a:p>
          <a:endParaRPr lang="el-GR"/>
        </a:p>
      </dgm:t>
    </dgm:pt>
    <dgm:pt modelId="{2CA5537A-B7A1-4C64-A87F-4208E231E248}" type="pres">
      <dgm:prSet presAssocID="{A2AE878E-3519-424B-90ED-8BC78CF5B8C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F2774AE-81DC-452B-BD1D-4B9FCF35FE32}" type="pres">
      <dgm:prSet presAssocID="{A2AE878E-3519-424B-90ED-8BC78CF5B8C2}" presName="cycle" presStyleCnt="0"/>
      <dgm:spPr/>
    </dgm:pt>
    <dgm:pt modelId="{070081F5-4933-486C-828D-CB4F54699B4C}" type="pres">
      <dgm:prSet presAssocID="{A2AE878E-3519-424B-90ED-8BC78CF5B8C2}" presName="centerShape" presStyleCnt="0"/>
      <dgm:spPr/>
    </dgm:pt>
    <dgm:pt modelId="{C4BE4EC8-D4DB-4CA1-A3E0-6D2985136A59}" type="pres">
      <dgm:prSet presAssocID="{A2AE878E-3519-424B-90ED-8BC78CF5B8C2}" presName="connSite" presStyleLbl="node1" presStyleIdx="0" presStyleCnt="4"/>
      <dgm:spPr/>
    </dgm:pt>
    <dgm:pt modelId="{A4B893BD-3C09-48E6-B660-F2A3022EB0FD}" type="pres">
      <dgm:prSet presAssocID="{A2AE878E-3519-424B-90ED-8BC78CF5B8C2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18A6FF17-E329-4D4A-A2E0-719FA7A2B3D4}" type="pres">
      <dgm:prSet presAssocID="{663DA2C4-568D-4A27-A5E3-02DC65C77766}" presName="Name25" presStyleLbl="parChTrans1D1" presStyleIdx="0" presStyleCnt="3"/>
      <dgm:spPr/>
    </dgm:pt>
    <dgm:pt modelId="{ED29F016-8390-4BA8-B826-A5440C168135}" type="pres">
      <dgm:prSet presAssocID="{D45DFE41-9333-44FC-B1EA-795E63CFA468}" presName="node" presStyleCnt="0"/>
      <dgm:spPr/>
    </dgm:pt>
    <dgm:pt modelId="{6C209D59-C304-4FA5-9472-A1A6F038218B}" type="pres">
      <dgm:prSet presAssocID="{D45DFE41-9333-44FC-B1EA-795E63CFA468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16462A1C-0D75-4CB4-8A7F-8BEC86703A05}" type="pres">
      <dgm:prSet presAssocID="{D45DFE41-9333-44FC-B1EA-795E63CFA468}" presName="childNode" presStyleLbl="revTx" presStyleIdx="0" presStyleCnt="0">
        <dgm:presLayoutVars>
          <dgm:bulletEnabled val="1"/>
        </dgm:presLayoutVars>
      </dgm:prSet>
      <dgm:spPr/>
    </dgm:pt>
    <dgm:pt modelId="{80D4946E-6672-40EB-8AF9-FDAB28C29DB5}" type="pres">
      <dgm:prSet presAssocID="{FA0557C1-4AF6-4CCE-8B23-F5AF4A88BDAD}" presName="Name25" presStyleLbl="parChTrans1D1" presStyleIdx="1" presStyleCnt="3"/>
      <dgm:spPr/>
    </dgm:pt>
    <dgm:pt modelId="{7A3C1E4D-7B37-4D65-982C-983DB618504A}" type="pres">
      <dgm:prSet presAssocID="{ECAB2499-F3DF-4B6C-8676-BA44A1D86603}" presName="node" presStyleCnt="0"/>
      <dgm:spPr/>
    </dgm:pt>
    <dgm:pt modelId="{A3B3C50F-4945-4D3F-8710-709E3481EED6}" type="pres">
      <dgm:prSet presAssocID="{ECAB2499-F3DF-4B6C-8676-BA44A1D86603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0181BF7D-307A-4749-9ECA-AB893B72B17A}" type="pres">
      <dgm:prSet presAssocID="{ECAB2499-F3DF-4B6C-8676-BA44A1D86603}" presName="childNode" presStyleLbl="revTx" presStyleIdx="0" presStyleCnt="0">
        <dgm:presLayoutVars>
          <dgm:bulletEnabled val="1"/>
        </dgm:presLayoutVars>
      </dgm:prSet>
      <dgm:spPr/>
    </dgm:pt>
    <dgm:pt modelId="{EDD8BB49-97CD-4BFD-9313-6B8023A764A7}" type="pres">
      <dgm:prSet presAssocID="{8046040A-D753-418A-83D8-DCB4C2459701}" presName="Name25" presStyleLbl="parChTrans1D1" presStyleIdx="2" presStyleCnt="3"/>
      <dgm:spPr/>
    </dgm:pt>
    <dgm:pt modelId="{C365AE28-B470-4A7C-B8A2-71432E4B25F4}" type="pres">
      <dgm:prSet presAssocID="{DC41DAA3-B1F8-4BE7-865F-478C20130187}" presName="node" presStyleCnt="0"/>
      <dgm:spPr/>
    </dgm:pt>
    <dgm:pt modelId="{756F853D-0C19-4B2D-9ED0-A629E8BF64E5}" type="pres">
      <dgm:prSet presAssocID="{DC41DAA3-B1F8-4BE7-865F-478C20130187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E9C4FDB2-95C8-4823-8151-242E42A45CD6}" type="pres">
      <dgm:prSet presAssocID="{DC41DAA3-B1F8-4BE7-865F-478C2013018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923500A-2F5B-4E34-9315-E6351F3DE2D0}" srcId="{A2AE878E-3519-424B-90ED-8BC78CF5B8C2}" destId="{DC41DAA3-B1F8-4BE7-865F-478C20130187}" srcOrd="2" destOrd="0" parTransId="{8046040A-D753-418A-83D8-DCB4C2459701}" sibTransId="{F040226B-880D-4791-80A5-7165551154BC}"/>
    <dgm:cxn modelId="{D5ECB40D-7752-4E83-9E6F-9BFA8D1050F1}" type="presOf" srcId="{DC41DAA3-B1F8-4BE7-865F-478C20130187}" destId="{756F853D-0C19-4B2D-9ED0-A629E8BF64E5}" srcOrd="0" destOrd="0" presId="urn:microsoft.com/office/officeart/2005/8/layout/radial2"/>
    <dgm:cxn modelId="{77F42914-766B-475A-8F4F-7366EEAF61B1}" srcId="{A2AE878E-3519-424B-90ED-8BC78CF5B8C2}" destId="{ECAB2499-F3DF-4B6C-8676-BA44A1D86603}" srcOrd="1" destOrd="0" parTransId="{FA0557C1-4AF6-4CCE-8B23-F5AF4A88BDAD}" sibTransId="{C5657568-1541-4E06-B19E-B412B17C87FB}"/>
    <dgm:cxn modelId="{2C43D71B-9AE4-486A-8B64-BB095496307D}" type="presOf" srcId="{ECAB2499-F3DF-4B6C-8676-BA44A1D86603}" destId="{A3B3C50F-4945-4D3F-8710-709E3481EED6}" srcOrd="0" destOrd="0" presId="urn:microsoft.com/office/officeart/2005/8/layout/radial2"/>
    <dgm:cxn modelId="{2152BA23-F885-43E0-B005-488763656A5F}" type="presOf" srcId="{8046040A-D753-418A-83D8-DCB4C2459701}" destId="{EDD8BB49-97CD-4BFD-9313-6B8023A764A7}" srcOrd="0" destOrd="0" presId="urn:microsoft.com/office/officeart/2005/8/layout/radial2"/>
    <dgm:cxn modelId="{24B92B45-EA6D-4486-B8A9-6D183B5A3955}" type="presOf" srcId="{D45DFE41-9333-44FC-B1EA-795E63CFA468}" destId="{6C209D59-C304-4FA5-9472-A1A6F038218B}" srcOrd="0" destOrd="0" presId="urn:microsoft.com/office/officeart/2005/8/layout/radial2"/>
    <dgm:cxn modelId="{86405F82-1372-48A0-8BB1-243AD820DEE7}" srcId="{A2AE878E-3519-424B-90ED-8BC78CF5B8C2}" destId="{D45DFE41-9333-44FC-B1EA-795E63CFA468}" srcOrd="0" destOrd="0" parTransId="{663DA2C4-568D-4A27-A5E3-02DC65C77766}" sibTransId="{36564897-021B-4967-B4DA-794A59F42F2D}"/>
    <dgm:cxn modelId="{10D737A6-A50D-4C26-88B7-683BC905A5F1}" type="presOf" srcId="{A2AE878E-3519-424B-90ED-8BC78CF5B8C2}" destId="{2CA5537A-B7A1-4C64-A87F-4208E231E248}" srcOrd="0" destOrd="0" presId="urn:microsoft.com/office/officeart/2005/8/layout/radial2"/>
    <dgm:cxn modelId="{06304FB6-CC69-4988-BE3E-46FEC436E2D0}" type="presOf" srcId="{663DA2C4-568D-4A27-A5E3-02DC65C77766}" destId="{18A6FF17-E329-4D4A-A2E0-719FA7A2B3D4}" srcOrd="0" destOrd="0" presId="urn:microsoft.com/office/officeart/2005/8/layout/radial2"/>
    <dgm:cxn modelId="{94CE60D5-8CB2-48D9-800E-16C1DC3635D1}" type="presOf" srcId="{FA0557C1-4AF6-4CCE-8B23-F5AF4A88BDAD}" destId="{80D4946E-6672-40EB-8AF9-FDAB28C29DB5}" srcOrd="0" destOrd="0" presId="urn:microsoft.com/office/officeart/2005/8/layout/radial2"/>
    <dgm:cxn modelId="{BDA1BE1B-D7A1-46B5-8541-7EE380871B6A}" type="presParOf" srcId="{2CA5537A-B7A1-4C64-A87F-4208E231E248}" destId="{9F2774AE-81DC-452B-BD1D-4B9FCF35FE32}" srcOrd="0" destOrd="0" presId="urn:microsoft.com/office/officeart/2005/8/layout/radial2"/>
    <dgm:cxn modelId="{DFC90AAC-988D-4076-BECF-DBD4927AE2A5}" type="presParOf" srcId="{9F2774AE-81DC-452B-BD1D-4B9FCF35FE32}" destId="{070081F5-4933-486C-828D-CB4F54699B4C}" srcOrd="0" destOrd="0" presId="urn:microsoft.com/office/officeart/2005/8/layout/radial2"/>
    <dgm:cxn modelId="{60BCCFD8-A058-4D55-9C46-08595AFD454A}" type="presParOf" srcId="{070081F5-4933-486C-828D-CB4F54699B4C}" destId="{C4BE4EC8-D4DB-4CA1-A3E0-6D2985136A59}" srcOrd="0" destOrd="0" presId="urn:microsoft.com/office/officeart/2005/8/layout/radial2"/>
    <dgm:cxn modelId="{92B2F26D-2094-4719-A773-66C54F6AC865}" type="presParOf" srcId="{070081F5-4933-486C-828D-CB4F54699B4C}" destId="{A4B893BD-3C09-48E6-B660-F2A3022EB0FD}" srcOrd="1" destOrd="0" presId="urn:microsoft.com/office/officeart/2005/8/layout/radial2"/>
    <dgm:cxn modelId="{C5AC9CA8-3E2D-4A98-A8EF-756724CA8FC9}" type="presParOf" srcId="{9F2774AE-81DC-452B-BD1D-4B9FCF35FE32}" destId="{18A6FF17-E329-4D4A-A2E0-719FA7A2B3D4}" srcOrd="1" destOrd="0" presId="urn:microsoft.com/office/officeart/2005/8/layout/radial2"/>
    <dgm:cxn modelId="{C08A9D6A-E8E6-49E8-B2E3-7CBE5CDE734E}" type="presParOf" srcId="{9F2774AE-81DC-452B-BD1D-4B9FCF35FE32}" destId="{ED29F016-8390-4BA8-B826-A5440C168135}" srcOrd="2" destOrd="0" presId="urn:microsoft.com/office/officeart/2005/8/layout/radial2"/>
    <dgm:cxn modelId="{F30CD726-FBDB-41D4-9377-3363265D4E9D}" type="presParOf" srcId="{ED29F016-8390-4BA8-B826-A5440C168135}" destId="{6C209D59-C304-4FA5-9472-A1A6F038218B}" srcOrd="0" destOrd="0" presId="urn:microsoft.com/office/officeart/2005/8/layout/radial2"/>
    <dgm:cxn modelId="{E422E08B-D051-477E-BB18-211E24C9BA01}" type="presParOf" srcId="{ED29F016-8390-4BA8-B826-A5440C168135}" destId="{16462A1C-0D75-4CB4-8A7F-8BEC86703A05}" srcOrd="1" destOrd="0" presId="urn:microsoft.com/office/officeart/2005/8/layout/radial2"/>
    <dgm:cxn modelId="{3DEFF188-F809-4B20-9E8C-2A3D07B5EDBE}" type="presParOf" srcId="{9F2774AE-81DC-452B-BD1D-4B9FCF35FE32}" destId="{80D4946E-6672-40EB-8AF9-FDAB28C29DB5}" srcOrd="3" destOrd="0" presId="urn:microsoft.com/office/officeart/2005/8/layout/radial2"/>
    <dgm:cxn modelId="{AD88390E-100E-4DA2-8950-573C82C99CEA}" type="presParOf" srcId="{9F2774AE-81DC-452B-BD1D-4B9FCF35FE32}" destId="{7A3C1E4D-7B37-4D65-982C-983DB618504A}" srcOrd="4" destOrd="0" presId="urn:microsoft.com/office/officeart/2005/8/layout/radial2"/>
    <dgm:cxn modelId="{372CC3E3-57DA-4825-B64F-B641547C82EA}" type="presParOf" srcId="{7A3C1E4D-7B37-4D65-982C-983DB618504A}" destId="{A3B3C50F-4945-4D3F-8710-709E3481EED6}" srcOrd="0" destOrd="0" presId="urn:microsoft.com/office/officeart/2005/8/layout/radial2"/>
    <dgm:cxn modelId="{6BCEFFFE-510A-4612-A8EE-A9F0C3C31975}" type="presParOf" srcId="{7A3C1E4D-7B37-4D65-982C-983DB618504A}" destId="{0181BF7D-307A-4749-9ECA-AB893B72B17A}" srcOrd="1" destOrd="0" presId="urn:microsoft.com/office/officeart/2005/8/layout/radial2"/>
    <dgm:cxn modelId="{4E49D3F2-0D6F-4068-B021-21517E3C22BE}" type="presParOf" srcId="{9F2774AE-81DC-452B-BD1D-4B9FCF35FE32}" destId="{EDD8BB49-97CD-4BFD-9313-6B8023A764A7}" srcOrd="5" destOrd="0" presId="urn:microsoft.com/office/officeart/2005/8/layout/radial2"/>
    <dgm:cxn modelId="{59F61B09-8A16-4592-8DC9-E72DC00E61B9}" type="presParOf" srcId="{9F2774AE-81DC-452B-BD1D-4B9FCF35FE32}" destId="{C365AE28-B470-4A7C-B8A2-71432E4B25F4}" srcOrd="6" destOrd="0" presId="urn:microsoft.com/office/officeart/2005/8/layout/radial2"/>
    <dgm:cxn modelId="{2262F23C-F342-453E-8812-6E32B96B51CF}" type="presParOf" srcId="{C365AE28-B470-4A7C-B8A2-71432E4B25F4}" destId="{756F853D-0C19-4B2D-9ED0-A629E8BF64E5}" srcOrd="0" destOrd="0" presId="urn:microsoft.com/office/officeart/2005/8/layout/radial2"/>
    <dgm:cxn modelId="{7E9584CA-3512-4E29-9C22-B23767484E0D}" type="presParOf" srcId="{C365AE28-B470-4A7C-B8A2-71432E4B25F4}" destId="{E9C4FDB2-95C8-4823-8151-242E42A45CD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CB7D95-280B-4999-9787-62B68B0F782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FDDD1B4-5257-4428-89CB-9115C4ADEA84}">
      <dgm:prSet phldrT="[Κείμενο]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el-GR" u="sng"/>
            <a:t>Α΄ φάση</a:t>
          </a:r>
        </a:p>
        <a:p>
          <a:pPr algn="l"/>
          <a:r>
            <a:rPr lang="el-GR" u="none"/>
            <a:t>Αποστολή Ε.Υ. μέσω συνδέσμου στους συμμετέχοντες</a:t>
          </a:r>
        </a:p>
        <a:p>
          <a:pPr algn="l"/>
          <a:endParaRPr lang="el-GR" u="none"/>
        </a:p>
      </dgm:t>
    </dgm:pt>
    <dgm:pt modelId="{36308CC3-9DBB-4D47-A9CA-52ACE2210677}" type="parTrans" cxnId="{37C97238-F290-423D-A3BD-667706BB5680}">
      <dgm:prSet/>
      <dgm:spPr/>
      <dgm:t>
        <a:bodyPr/>
        <a:lstStyle/>
        <a:p>
          <a:endParaRPr lang="el-GR"/>
        </a:p>
      </dgm:t>
    </dgm:pt>
    <dgm:pt modelId="{22BC8594-D165-4AC7-84A3-0005F8A8C263}" type="sibTrans" cxnId="{37C97238-F290-423D-A3BD-667706BB5680}">
      <dgm:prSet/>
      <dgm:spPr/>
      <dgm:t>
        <a:bodyPr/>
        <a:lstStyle/>
        <a:p>
          <a:endParaRPr lang="el-GR"/>
        </a:p>
      </dgm:t>
    </dgm:pt>
    <dgm:pt modelId="{F301E4C4-B54E-4BB8-9371-9F0E7A77C71F}">
      <dgm:prSet phldrT="[Κείμενο]"/>
      <dgm:spPr/>
      <dgm:t>
        <a:bodyPr/>
        <a:lstStyle/>
        <a:p>
          <a:pPr algn="ctr" rtl="0"/>
          <a:r>
            <a:rPr lang="el-GR" u="sng"/>
            <a:t>Β΄</a:t>
          </a:r>
          <a:r>
            <a:rPr lang="el-GR" u="sng">
              <a:latin typeface="Calibri Light"/>
            </a:rPr>
            <a:t> </a:t>
          </a:r>
          <a:r>
            <a:rPr lang="el-GR" u="sng"/>
            <a:t>φάση</a:t>
          </a:r>
        </a:p>
        <a:p>
          <a:pPr algn="l" rtl="0"/>
          <a:r>
            <a:rPr lang="el-GR" u="none"/>
            <a:t>Α.</a:t>
          </a:r>
          <a:r>
            <a:rPr lang="el-GR" u="none">
              <a:latin typeface="Calibri Light"/>
            </a:rPr>
            <a:t> </a:t>
          </a:r>
          <a:r>
            <a:rPr lang="el-GR" u="none"/>
            <a:t>Συμπλήρωση Ερωτηματολογίων</a:t>
          </a:r>
        </a:p>
        <a:p>
          <a:pPr algn="l"/>
          <a:r>
            <a:rPr lang="el-GR" u="none"/>
            <a:t>Β. Συλλογή Ερωτηματολογίων</a:t>
          </a:r>
        </a:p>
      </dgm:t>
    </dgm:pt>
    <dgm:pt modelId="{D4F878C7-C78E-45F3-B9F8-B8C0D69D7554}" type="parTrans" cxnId="{5D748885-08C6-42AA-AF20-75B2FDC0AB19}">
      <dgm:prSet/>
      <dgm:spPr/>
      <dgm:t>
        <a:bodyPr/>
        <a:lstStyle/>
        <a:p>
          <a:endParaRPr lang="el-GR"/>
        </a:p>
      </dgm:t>
    </dgm:pt>
    <dgm:pt modelId="{A7C8B677-D7DD-413F-9B10-AE69D70C80FA}" type="sibTrans" cxnId="{5D748885-08C6-42AA-AF20-75B2FDC0AB19}">
      <dgm:prSet/>
      <dgm:spPr/>
      <dgm:t>
        <a:bodyPr/>
        <a:lstStyle/>
        <a:p>
          <a:endParaRPr lang="el-GR"/>
        </a:p>
      </dgm:t>
    </dgm:pt>
    <dgm:pt modelId="{B4EC7BF8-4B8B-4A33-B4A8-B49B29E9DC7A}">
      <dgm:prSet phldrT="[Κείμενο]"/>
      <dgm:spPr>
        <a:solidFill>
          <a:srgbClr val="931B1B"/>
        </a:solidFill>
      </dgm:spPr>
      <dgm:t>
        <a:bodyPr/>
        <a:lstStyle/>
        <a:p>
          <a:pPr algn="ctr" rtl="0"/>
          <a:r>
            <a:rPr lang="el-GR" u="sng"/>
            <a:t>Γ΄</a:t>
          </a:r>
          <a:r>
            <a:rPr lang="el-GR" u="sng">
              <a:latin typeface="Calibri Light"/>
            </a:rPr>
            <a:t> </a:t>
          </a:r>
          <a:r>
            <a:rPr lang="el-GR" u="sng"/>
            <a:t>φάση</a:t>
          </a:r>
        </a:p>
        <a:p>
          <a:pPr algn="l"/>
          <a:r>
            <a:rPr lang="el-GR" u="none"/>
            <a:t>Α. Επεξεργασία δεδομένων</a:t>
          </a:r>
        </a:p>
        <a:p>
          <a:pPr algn="l"/>
          <a:r>
            <a:rPr lang="el-GR" u="none"/>
            <a:t>Β. Συγγραφή δεδομένων</a:t>
          </a:r>
        </a:p>
        <a:p>
          <a:pPr algn="l"/>
          <a:r>
            <a:rPr lang="el-GR" u="none"/>
            <a:t>Γ. Εξαγωγή συμπερασμάτων </a:t>
          </a:r>
        </a:p>
      </dgm:t>
    </dgm:pt>
    <dgm:pt modelId="{69D5E51C-913C-478A-AB36-09BE40A878A0}" type="parTrans" cxnId="{E5E3A2C0-D044-447F-B4E0-053C6FAE1C0E}">
      <dgm:prSet/>
      <dgm:spPr/>
      <dgm:t>
        <a:bodyPr/>
        <a:lstStyle/>
        <a:p>
          <a:endParaRPr lang="el-GR"/>
        </a:p>
      </dgm:t>
    </dgm:pt>
    <dgm:pt modelId="{1E5B2FD3-4DBA-4D7A-AC14-FA9FD763218C}" type="sibTrans" cxnId="{E5E3A2C0-D044-447F-B4E0-053C6FAE1C0E}">
      <dgm:prSet/>
      <dgm:spPr/>
      <dgm:t>
        <a:bodyPr/>
        <a:lstStyle/>
        <a:p>
          <a:endParaRPr lang="el-GR"/>
        </a:p>
      </dgm:t>
    </dgm:pt>
    <dgm:pt modelId="{F58A881A-3910-4A23-86B8-1362D09B2A6A}" type="pres">
      <dgm:prSet presAssocID="{9ACB7D95-280B-4999-9787-62B68B0F7829}" presName="CompostProcess" presStyleCnt="0">
        <dgm:presLayoutVars>
          <dgm:dir/>
          <dgm:resizeHandles val="exact"/>
        </dgm:presLayoutVars>
      </dgm:prSet>
      <dgm:spPr/>
    </dgm:pt>
    <dgm:pt modelId="{DA99A2F4-E707-4B41-85EC-F01AE8EE25A1}" type="pres">
      <dgm:prSet presAssocID="{9ACB7D95-280B-4999-9787-62B68B0F7829}" presName="arrow" presStyleLbl="bgShp" presStyleIdx="0" presStyleCnt="1"/>
      <dgm:spPr/>
    </dgm:pt>
    <dgm:pt modelId="{E88CEE2C-6A09-4F58-8A39-6B18FAA1FB37}" type="pres">
      <dgm:prSet presAssocID="{9ACB7D95-280B-4999-9787-62B68B0F7829}" presName="linearProcess" presStyleCnt="0"/>
      <dgm:spPr/>
    </dgm:pt>
    <dgm:pt modelId="{528760F6-B00E-404B-96DC-26AFDD01A2FB}" type="pres">
      <dgm:prSet presAssocID="{1FDDD1B4-5257-4428-89CB-9115C4ADEA84}" presName="textNode" presStyleLbl="node1" presStyleIdx="0" presStyleCnt="3">
        <dgm:presLayoutVars>
          <dgm:bulletEnabled val="1"/>
        </dgm:presLayoutVars>
      </dgm:prSet>
      <dgm:spPr/>
    </dgm:pt>
    <dgm:pt modelId="{F5C70033-8FCF-46C6-B504-40AA728ADF0C}" type="pres">
      <dgm:prSet presAssocID="{22BC8594-D165-4AC7-84A3-0005F8A8C263}" presName="sibTrans" presStyleCnt="0"/>
      <dgm:spPr/>
    </dgm:pt>
    <dgm:pt modelId="{324F1F7D-8C33-446E-943C-496323C62A7D}" type="pres">
      <dgm:prSet presAssocID="{F301E4C4-B54E-4BB8-9371-9F0E7A77C71F}" presName="textNode" presStyleLbl="node1" presStyleIdx="1" presStyleCnt="3" custLinFactNeighborX="6667" custLinFactNeighborY="-147">
        <dgm:presLayoutVars>
          <dgm:bulletEnabled val="1"/>
        </dgm:presLayoutVars>
      </dgm:prSet>
      <dgm:spPr/>
    </dgm:pt>
    <dgm:pt modelId="{45320C7E-C55A-4532-B1EA-802D12F59101}" type="pres">
      <dgm:prSet presAssocID="{A7C8B677-D7DD-413F-9B10-AE69D70C80FA}" presName="sibTrans" presStyleCnt="0"/>
      <dgm:spPr/>
    </dgm:pt>
    <dgm:pt modelId="{6454EFA6-0191-4D0A-8179-8C1B731D47C8}" type="pres">
      <dgm:prSet presAssocID="{B4EC7BF8-4B8B-4A33-B4A8-B49B29E9DC7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7C97238-F290-423D-A3BD-667706BB5680}" srcId="{9ACB7D95-280B-4999-9787-62B68B0F7829}" destId="{1FDDD1B4-5257-4428-89CB-9115C4ADEA84}" srcOrd="0" destOrd="0" parTransId="{36308CC3-9DBB-4D47-A9CA-52ACE2210677}" sibTransId="{22BC8594-D165-4AC7-84A3-0005F8A8C263}"/>
    <dgm:cxn modelId="{FD6EB94D-3106-4055-8343-E84253195987}" type="presOf" srcId="{9ACB7D95-280B-4999-9787-62B68B0F7829}" destId="{F58A881A-3910-4A23-86B8-1362D09B2A6A}" srcOrd="0" destOrd="0" presId="urn:microsoft.com/office/officeart/2005/8/layout/hProcess9"/>
    <dgm:cxn modelId="{9D39B659-3C60-413C-B8AB-A28D2586D8B5}" type="presOf" srcId="{B4EC7BF8-4B8B-4A33-B4A8-B49B29E9DC7A}" destId="{6454EFA6-0191-4D0A-8179-8C1B731D47C8}" srcOrd="0" destOrd="0" presId="urn:microsoft.com/office/officeart/2005/8/layout/hProcess9"/>
    <dgm:cxn modelId="{5D748885-08C6-42AA-AF20-75B2FDC0AB19}" srcId="{9ACB7D95-280B-4999-9787-62B68B0F7829}" destId="{F301E4C4-B54E-4BB8-9371-9F0E7A77C71F}" srcOrd="1" destOrd="0" parTransId="{D4F878C7-C78E-45F3-B9F8-B8C0D69D7554}" sibTransId="{A7C8B677-D7DD-413F-9B10-AE69D70C80FA}"/>
    <dgm:cxn modelId="{EB459FA3-568D-4D40-8BA1-40360A7F4B9F}" type="presOf" srcId="{F301E4C4-B54E-4BB8-9371-9F0E7A77C71F}" destId="{324F1F7D-8C33-446E-943C-496323C62A7D}" srcOrd="0" destOrd="0" presId="urn:microsoft.com/office/officeart/2005/8/layout/hProcess9"/>
    <dgm:cxn modelId="{06C135B9-4EAD-4648-9827-FB72B8D0770C}" type="presOf" srcId="{1FDDD1B4-5257-4428-89CB-9115C4ADEA84}" destId="{528760F6-B00E-404B-96DC-26AFDD01A2FB}" srcOrd="0" destOrd="0" presId="urn:microsoft.com/office/officeart/2005/8/layout/hProcess9"/>
    <dgm:cxn modelId="{E5E3A2C0-D044-447F-B4E0-053C6FAE1C0E}" srcId="{9ACB7D95-280B-4999-9787-62B68B0F7829}" destId="{B4EC7BF8-4B8B-4A33-B4A8-B49B29E9DC7A}" srcOrd="2" destOrd="0" parTransId="{69D5E51C-913C-478A-AB36-09BE40A878A0}" sibTransId="{1E5B2FD3-4DBA-4D7A-AC14-FA9FD763218C}"/>
    <dgm:cxn modelId="{1AC2471E-47AC-41D4-BEC7-74D21519C55F}" type="presParOf" srcId="{F58A881A-3910-4A23-86B8-1362D09B2A6A}" destId="{DA99A2F4-E707-4B41-85EC-F01AE8EE25A1}" srcOrd="0" destOrd="0" presId="urn:microsoft.com/office/officeart/2005/8/layout/hProcess9"/>
    <dgm:cxn modelId="{30B84C01-340D-4255-9AAC-7C61E3693215}" type="presParOf" srcId="{F58A881A-3910-4A23-86B8-1362D09B2A6A}" destId="{E88CEE2C-6A09-4F58-8A39-6B18FAA1FB37}" srcOrd="1" destOrd="0" presId="urn:microsoft.com/office/officeart/2005/8/layout/hProcess9"/>
    <dgm:cxn modelId="{E0DBAB93-BCE5-40CE-9DC7-C3F189CC842C}" type="presParOf" srcId="{E88CEE2C-6A09-4F58-8A39-6B18FAA1FB37}" destId="{528760F6-B00E-404B-96DC-26AFDD01A2FB}" srcOrd="0" destOrd="0" presId="urn:microsoft.com/office/officeart/2005/8/layout/hProcess9"/>
    <dgm:cxn modelId="{D470B8CF-C2DC-4D85-A011-01D126B80BED}" type="presParOf" srcId="{E88CEE2C-6A09-4F58-8A39-6B18FAA1FB37}" destId="{F5C70033-8FCF-46C6-B504-40AA728ADF0C}" srcOrd="1" destOrd="0" presId="urn:microsoft.com/office/officeart/2005/8/layout/hProcess9"/>
    <dgm:cxn modelId="{7DB61300-9C1B-4AE8-B07B-DDE46133A993}" type="presParOf" srcId="{E88CEE2C-6A09-4F58-8A39-6B18FAA1FB37}" destId="{324F1F7D-8C33-446E-943C-496323C62A7D}" srcOrd="2" destOrd="0" presId="urn:microsoft.com/office/officeart/2005/8/layout/hProcess9"/>
    <dgm:cxn modelId="{ABD38341-FFDD-48B1-9588-0E38D209E869}" type="presParOf" srcId="{E88CEE2C-6A09-4F58-8A39-6B18FAA1FB37}" destId="{45320C7E-C55A-4532-B1EA-802D12F59101}" srcOrd="3" destOrd="0" presId="urn:microsoft.com/office/officeart/2005/8/layout/hProcess9"/>
    <dgm:cxn modelId="{D07EF324-1767-4208-88C2-E7E90FC3D229}" type="presParOf" srcId="{E88CEE2C-6A09-4F58-8A39-6B18FAA1FB37}" destId="{6454EFA6-0191-4D0A-8179-8C1B731D47C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B0E26-9C0D-460D-86D4-CE77F31564F6}">
      <dsp:nvSpPr>
        <dsp:cNvPr id="0" name=""/>
        <dsp:cNvSpPr/>
      </dsp:nvSpPr>
      <dsp:spPr>
        <a:xfrm>
          <a:off x="0" y="0"/>
          <a:ext cx="7500990" cy="1731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«Σχεδιασμός, Υλοποίηση και Αποτίμηση ολοκληρωμένης παρέμβασης συμπληρωματικής εξ αποστάσεως εκπαίδευσης σε μαθητές Δημοτικού στο μάθημα των Εργαστηρίων Δεξιοτήτων με θέμα: «Η ελιά ως στοιχείο Φυσικής, Τοπικής και Παγκόσμιας Πολιτιστικής Κληρονομιάς»</a:t>
          </a:r>
        </a:p>
      </dsp:txBody>
      <dsp:txXfrm>
        <a:off x="84530" y="84530"/>
        <a:ext cx="7331930" cy="1562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B193F-EAAD-4FCA-9589-B555176B1F8C}">
      <dsp:nvSpPr>
        <dsp:cNvPr id="0" name=""/>
        <dsp:cNvSpPr/>
      </dsp:nvSpPr>
      <dsp:spPr>
        <a:xfrm rot="5400000">
          <a:off x="-177269" y="177613"/>
          <a:ext cx="1181796" cy="8272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/>
            <a:t>1</a:t>
          </a:r>
        </a:p>
      </dsp:txBody>
      <dsp:txXfrm rot="-5400000">
        <a:off x="1" y="413973"/>
        <a:ext cx="827257" cy="354539"/>
      </dsp:txXfrm>
    </dsp:sp>
    <dsp:sp modelId="{0E54F9C8-C619-4DE9-BB50-2B19A4BCAA1F}">
      <dsp:nvSpPr>
        <dsp:cNvPr id="0" name=""/>
        <dsp:cNvSpPr/>
      </dsp:nvSpPr>
      <dsp:spPr>
        <a:xfrm rot="16200000" flipH="1">
          <a:off x="3672882" y="-2845281"/>
          <a:ext cx="768167" cy="6459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4D815-258F-463E-B991-4A822351244F}">
      <dsp:nvSpPr>
        <dsp:cNvPr id="0" name=""/>
        <dsp:cNvSpPr/>
      </dsp:nvSpPr>
      <dsp:spPr>
        <a:xfrm rot="5400000">
          <a:off x="-177269" y="1158007"/>
          <a:ext cx="1181796" cy="8272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</a:t>
          </a:r>
          <a:endParaRPr lang="el-GR" sz="2300" kern="1200"/>
        </a:p>
      </dsp:txBody>
      <dsp:txXfrm rot="-5400000">
        <a:off x="1" y="1394367"/>
        <a:ext cx="827257" cy="354539"/>
      </dsp:txXfrm>
    </dsp:sp>
    <dsp:sp modelId="{9555282A-82EB-4EB3-805E-913E72724130}">
      <dsp:nvSpPr>
        <dsp:cNvPr id="0" name=""/>
        <dsp:cNvSpPr/>
      </dsp:nvSpPr>
      <dsp:spPr>
        <a:xfrm rot="5400000">
          <a:off x="3672882" y="-1864887"/>
          <a:ext cx="768167" cy="6459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4500" kern="1200"/>
        </a:p>
      </dsp:txBody>
      <dsp:txXfrm rot="-5400000">
        <a:off x="827257" y="1018237"/>
        <a:ext cx="6421919" cy="693169"/>
      </dsp:txXfrm>
    </dsp:sp>
    <dsp:sp modelId="{52897C7C-7F62-4743-A151-4C953F683BFB}">
      <dsp:nvSpPr>
        <dsp:cNvPr id="0" name=""/>
        <dsp:cNvSpPr/>
      </dsp:nvSpPr>
      <dsp:spPr>
        <a:xfrm rot="5400000">
          <a:off x="-177269" y="2138400"/>
          <a:ext cx="1181796" cy="8272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3</a:t>
          </a:r>
          <a:endParaRPr lang="el-GR" sz="2300" kern="1200"/>
        </a:p>
      </dsp:txBody>
      <dsp:txXfrm rot="-5400000">
        <a:off x="1" y="2374760"/>
        <a:ext cx="827257" cy="354539"/>
      </dsp:txXfrm>
    </dsp:sp>
    <dsp:sp modelId="{432FB375-8551-4D52-BD2A-EF33F4FD1CAB}">
      <dsp:nvSpPr>
        <dsp:cNvPr id="0" name=""/>
        <dsp:cNvSpPr/>
      </dsp:nvSpPr>
      <dsp:spPr>
        <a:xfrm rot="5400000">
          <a:off x="3672882" y="-884494"/>
          <a:ext cx="768167" cy="6459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81969-526F-47FA-8E3B-16F3E0D6E3A9}">
      <dsp:nvSpPr>
        <dsp:cNvPr id="0" name=""/>
        <dsp:cNvSpPr/>
      </dsp:nvSpPr>
      <dsp:spPr>
        <a:xfrm rot="16200000">
          <a:off x="707988" y="-779501"/>
          <a:ext cx="2371367" cy="393037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i="1" kern="1200">
            <a:solidFill>
              <a:schemeClr val="tx1"/>
            </a:solidFill>
            <a:effectLst/>
            <a:latin typeface="Calibri"/>
            <a:ea typeface="Calibri"/>
            <a:cs typeface="Times New Roman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Σχολική ΕξΑΕ</a:t>
          </a:r>
          <a:endParaRPr lang="el-GR" sz="2000" i="1" kern="1200">
            <a:solidFill>
              <a:schemeClr val="tx1"/>
            </a:solidFill>
            <a:effectLst/>
            <a:latin typeface="Calibri"/>
            <a:ea typeface="Calibri"/>
            <a:cs typeface="Times New Roman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i="1" kern="1200" err="1">
              <a:effectLst/>
              <a:latin typeface="Calibri"/>
              <a:ea typeface="Calibri"/>
              <a:cs typeface="Times New Roman"/>
            </a:rPr>
            <a:t>Συπληρωματική</a:t>
          </a:r>
          <a:r>
            <a:rPr lang="el-GR" i="1" kern="1200">
              <a:effectLst/>
              <a:latin typeface="Calibri"/>
              <a:ea typeface="Calibri"/>
              <a:cs typeface="Times New Roman"/>
            </a:rPr>
            <a:t> </a:t>
          </a:r>
          <a:r>
            <a:rPr lang="el-GR" i="1" kern="1200" err="1">
              <a:effectLst/>
              <a:latin typeface="Calibri"/>
              <a:ea typeface="Calibri"/>
              <a:cs typeface="Times New Roman"/>
            </a:rPr>
            <a:t>ΕξΑΕ</a:t>
          </a:r>
          <a:endParaRPr lang="el-GR" i="1" kern="120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i="1" kern="120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i="1" kern="120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0" i="1" kern="1200">
            <a:effectLst/>
            <a:latin typeface="Calibri"/>
            <a:ea typeface="Calibri"/>
            <a:cs typeface="Times New Roman"/>
          </a:endParaRPr>
        </a:p>
      </dsp:txBody>
      <dsp:txXfrm rot="5400000">
        <a:off x="-71514" y="1"/>
        <a:ext cx="3930371" cy="1778525"/>
      </dsp:txXfrm>
    </dsp:sp>
    <dsp:sp modelId="{38DFD5A8-E9B9-4D5B-A224-1D3DB5466565}">
      <dsp:nvSpPr>
        <dsp:cNvPr id="0" name=""/>
        <dsp:cNvSpPr/>
      </dsp:nvSpPr>
      <dsp:spPr>
        <a:xfrm>
          <a:off x="3804893" y="2798"/>
          <a:ext cx="4038298" cy="2371367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0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Αρχές σχεδιασμού </a:t>
          </a:r>
          <a:r>
            <a:rPr lang="el-GR" sz="2000" b="0" i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Ε.Υ.</a:t>
          </a:r>
          <a:endParaRPr lang="el-GR" sz="2000" b="1" i="0" kern="120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0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Αρχές Holmberg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0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Αρχές Mena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0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12</a:t>
          </a:r>
          <a:r>
            <a:rPr lang="el-GR" sz="2000" i="1" kern="1200">
              <a:latin typeface="Calibri"/>
              <a:ea typeface="Calibri"/>
              <a:cs typeface="Times New Roman"/>
            </a:rPr>
            <a:t> Αρχές </a:t>
          </a:r>
          <a:r>
            <a:rPr lang="en-US" sz="2000" i="1" kern="1200">
              <a:latin typeface="Calibri"/>
              <a:ea typeface="Calibri"/>
              <a:cs typeface="Times New Roman"/>
            </a:rPr>
            <a:t>Mayer</a:t>
          </a:r>
          <a:endParaRPr lang="en-US" sz="2000" kern="1200">
            <a:latin typeface="Calibri"/>
            <a:ea typeface="Calibri"/>
            <a:cs typeface="Times New Roman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>
              <a:latin typeface="Calibri"/>
              <a:ea typeface="Calibri"/>
              <a:cs typeface="Times New Roman"/>
            </a:rPr>
            <a:t>3 </a:t>
          </a:r>
          <a:r>
            <a:rPr lang="el-GR" sz="2000" i="1" kern="1200">
              <a:latin typeface="Calibri"/>
              <a:ea typeface="Calibri"/>
              <a:cs typeface="Times New Roman"/>
            </a:rPr>
            <a:t>Δέσμες Λιοναράκη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i="1" kern="1200">
              <a:latin typeface="Calibri"/>
              <a:ea typeface="Calibri"/>
              <a:cs typeface="Times New Roman"/>
            </a:rPr>
            <a:t>Ταξινομία </a:t>
          </a:r>
          <a:r>
            <a:rPr lang="en-US" sz="2000" i="1" kern="1200">
              <a:latin typeface="Calibri"/>
              <a:ea typeface="Calibri"/>
              <a:cs typeface="Times New Roman"/>
            </a:rPr>
            <a:t>Bloom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i="1" kern="1200">
            <a:latin typeface="Calibri"/>
            <a:ea typeface="Calibri"/>
            <a:cs typeface="Times New Roman"/>
          </a:endParaRP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kern="1200">
            <a:latin typeface="Calibri"/>
            <a:ea typeface="Calibri"/>
            <a:cs typeface="Calibri"/>
          </a:endParaRPr>
        </a:p>
      </dsp:txBody>
      <dsp:txXfrm>
        <a:off x="3804893" y="2798"/>
        <a:ext cx="4038298" cy="1778525"/>
      </dsp:txXfrm>
    </dsp:sp>
    <dsp:sp modelId="{AAD9F61C-C17F-4828-99CC-6A1857FF243D}">
      <dsp:nvSpPr>
        <dsp:cNvPr id="0" name=""/>
        <dsp:cNvSpPr/>
      </dsp:nvSpPr>
      <dsp:spPr>
        <a:xfrm rot="10800000">
          <a:off x="-52411" y="2371367"/>
          <a:ext cx="3930371" cy="237136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Θεωρίες Μάθησης</a:t>
          </a:r>
          <a:endParaRPr lang="el-GR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Συμπεριφορισμός</a:t>
          </a:r>
          <a:endParaRPr lang="el-GR" kern="1200">
            <a:latin typeface="Calibri"/>
            <a:ea typeface="Calibri"/>
            <a:cs typeface="Calibri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i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Κονεκτιβισμός</a:t>
          </a:r>
          <a:endParaRPr lang="el-GR" kern="1200">
            <a:latin typeface="Calibri"/>
            <a:ea typeface="Calibri"/>
            <a:cs typeface="Calibri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kern="1200">
            <a:latin typeface="Calibri"/>
            <a:ea typeface="Calibri"/>
            <a:cs typeface="Calibri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kern="1200">
            <a:latin typeface="Calibri"/>
            <a:ea typeface="Calibri"/>
            <a:cs typeface="Calibri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kern="1200">
            <a:latin typeface="Calibri"/>
            <a:ea typeface="Calibri"/>
            <a:cs typeface="Calibri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400" kern="1200">
            <a:latin typeface="Calibri"/>
            <a:ea typeface="Calibri"/>
            <a:cs typeface="Calibri"/>
          </a:endParaRPr>
        </a:p>
      </dsp:txBody>
      <dsp:txXfrm rot="10800000">
        <a:off x="-52411" y="2964209"/>
        <a:ext cx="3930371" cy="1778525"/>
      </dsp:txXfrm>
    </dsp:sp>
    <dsp:sp modelId="{F6DF540D-5DF6-446C-9D82-6B62F7F88361}">
      <dsp:nvSpPr>
        <dsp:cNvPr id="0" name=""/>
        <dsp:cNvSpPr/>
      </dsp:nvSpPr>
      <dsp:spPr>
        <a:xfrm rot="5400000">
          <a:off x="4564547" y="1448839"/>
          <a:ext cx="2371367" cy="4216423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Calibri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Εφαρμογές που αξιοποιήθηκαν</a:t>
          </a:r>
          <a:endParaRPr lang="en-US" sz="2000" b="0" i="1" kern="1200" spc="-15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kern="1200" spc="-150">
              <a:effectLst/>
              <a:latin typeface="Calibri"/>
              <a:ea typeface="Calibri"/>
              <a:cs typeface="Times New Roman"/>
            </a:rPr>
            <a:t>Students.edivea.net (LMS)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kern="1200" spc="-150">
              <a:effectLst/>
              <a:latin typeface="Calibri"/>
              <a:ea typeface="Calibri"/>
              <a:cs typeface="Times New Roman"/>
            </a:rPr>
            <a:t>H5P    ergif.com  Doodly       leonardo.ai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kern="1200" spc="-150">
              <a:effectLst/>
              <a:latin typeface="Calibri"/>
              <a:ea typeface="Calibri"/>
              <a:cs typeface="Times New Roman"/>
            </a:rPr>
            <a:t>Plotagon      pixlr.com</a:t>
          </a:r>
          <a:endParaRPr lang="el-GR" sz="2000" b="0" i="1" kern="1200" spc="-15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1" kern="1200" spc="-15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1" kern="1200" spc="-15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1" kern="1200" spc="-15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0" i="1" kern="1200" spc="-150">
              <a:effectLst/>
              <a:latin typeface="Calibri"/>
              <a:ea typeface="Calibri"/>
              <a:cs typeface="Times New Roman"/>
            </a:rPr>
            <a:t>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0" i="1" kern="1200" spc="-150">
            <a:effectLst/>
            <a:latin typeface="Calibri"/>
            <a:ea typeface="Calibri"/>
            <a:cs typeface="Times New Roman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0" i="1" kern="1200" spc="-150">
            <a:effectLst/>
            <a:latin typeface="Calibri"/>
            <a:ea typeface="Calibri"/>
            <a:cs typeface="Times New Roman"/>
          </a:endParaRPr>
        </a:p>
      </dsp:txBody>
      <dsp:txXfrm rot="-5400000">
        <a:off x="3642019" y="2964209"/>
        <a:ext cx="4216423" cy="1778525"/>
      </dsp:txXfrm>
    </dsp:sp>
    <dsp:sp modelId="{E83B994E-B3B7-4E8B-A5C5-45375712ED0F}">
      <dsp:nvSpPr>
        <dsp:cNvPr id="0" name=""/>
        <dsp:cNvSpPr/>
      </dsp:nvSpPr>
      <dsp:spPr>
        <a:xfrm>
          <a:off x="2405945" y="1573455"/>
          <a:ext cx="2264648" cy="115446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rPr>
            <a:t>Στοιχεία σχεδιασμού του Ε.Υ.</a:t>
          </a:r>
        </a:p>
      </dsp:txBody>
      <dsp:txXfrm>
        <a:off x="2462301" y="1629811"/>
        <a:ext cx="2151936" cy="10417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CCA00-06C4-4A47-B0C1-FB9F48E4F7EA}">
      <dsp:nvSpPr>
        <dsp:cNvPr id="0" name=""/>
        <dsp:cNvSpPr/>
      </dsp:nvSpPr>
      <dsp:spPr>
        <a:xfrm>
          <a:off x="376819" y="0"/>
          <a:ext cx="4270624" cy="3674259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A16B6-1671-4D58-BC1E-6F11F6717A74}">
      <dsp:nvSpPr>
        <dsp:cNvPr id="0" name=""/>
        <dsp:cNvSpPr/>
      </dsp:nvSpPr>
      <dsp:spPr>
        <a:xfrm>
          <a:off x="5397" y="1102277"/>
          <a:ext cx="1617184" cy="14697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>
              <a:latin typeface="Calibri Light"/>
            </a:rPr>
            <a:t>Έρευνα</a:t>
          </a:r>
          <a:endParaRPr lang="el-GR" sz="1800" kern="1200"/>
        </a:p>
      </dsp:txBody>
      <dsp:txXfrm>
        <a:off x="77142" y="1174022"/>
        <a:ext cx="1473694" cy="1326213"/>
      </dsp:txXfrm>
    </dsp:sp>
    <dsp:sp modelId="{B85F9139-5694-45DC-B5DA-5260DBF4F043}">
      <dsp:nvSpPr>
        <dsp:cNvPr id="0" name=""/>
        <dsp:cNvSpPr/>
      </dsp:nvSpPr>
      <dsp:spPr>
        <a:xfrm>
          <a:off x="1703539" y="1102277"/>
          <a:ext cx="1617184" cy="1469703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>
              <a:latin typeface="Calibri Light"/>
            </a:rPr>
            <a:t>Συλλογή πληροφοριών και πηγών</a:t>
          </a:r>
          <a:endParaRPr lang="el-GR" sz="1800" kern="1200"/>
        </a:p>
      </dsp:txBody>
      <dsp:txXfrm>
        <a:off x="1775284" y="1174022"/>
        <a:ext cx="1473694" cy="1326213"/>
      </dsp:txXfrm>
    </dsp:sp>
    <dsp:sp modelId="{D40601AA-BEA3-42AC-9925-46936A338110}">
      <dsp:nvSpPr>
        <dsp:cNvPr id="0" name=""/>
        <dsp:cNvSpPr/>
      </dsp:nvSpPr>
      <dsp:spPr>
        <a:xfrm>
          <a:off x="3401681" y="1102277"/>
          <a:ext cx="1617184" cy="1469703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>
              <a:latin typeface="Calibri Light"/>
            </a:rPr>
            <a:t>Παραγωγή-Σύνθεση Υλικού</a:t>
          </a:r>
          <a:endParaRPr lang="el-GR" sz="1800" kern="1200"/>
        </a:p>
      </dsp:txBody>
      <dsp:txXfrm>
        <a:off x="3473426" y="1174022"/>
        <a:ext cx="1473694" cy="13262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BB49-97CD-4BFD-9313-6B8023A764A7}">
      <dsp:nvSpPr>
        <dsp:cNvPr id="0" name=""/>
        <dsp:cNvSpPr/>
      </dsp:nvSpPr>
      <dsp:spPr>
        <a:xfrm rot="2562278">
          <a:off x="1931379" y="3112003"/>
          <a:ext cx="673275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673275" y="304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4946E-6672-40EB-8AF9-FDAB28C29DB5}">
      <dsp:nvSpPr>
        <dsp:cNvPr id="0" name=""/>
        <dsp:cNvSpPr/>
      </dsp:nvSpPr>
      <dsp:spPr>
        <a:xfrm>
          <a:off x="2020635" y="2193264"/>
          <a:ext cx="748630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748630" y="304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6FF17-E329-4D4A-A2E0-719FA7A2B3D4}">
      <dsp:nvSpPr>
        <dsp:cNvPr id="0" name=""/>
        <dsp:cNvSpPr/>
      </dsp:nvSpPr>
      <dsp:spPr>
        <a:xfrm rot="19037722">
          <a:off x="1931379" y="1274525"/>
          <a:ext cx="673275" cy="60996"/>
        </a:xfrm>
        <a:custGeom>
          <a:avLst/>
          <a:gdLst/>
          <a:ahLst/>
          <a:cxnLst/>
          <a:rect l="0" t="0" r="0" b="0"/>
          <a:pathLst>
            <a:path>
              <a:moveTo>
                <a:pt x="0" y="30498"/>
              </a:moveTo>
              <a:lnTo>
                <a:pt x="673275" y="304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893BD-3C09-48E6-B660-F2A3022EB0FD}">
      <dsp:nvSpPr>
        <dsp:cNvPr id="0" name=""/>
        <dsp:cNvSpPr/>
      </dsp:nvSpPr>
      <dsp:spPr>
        <a:xfrm>
          <a:off x="203857" y="1155069"/>
          <a:ext cx="2137386" cy="21373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09D59-C304-4FA5-9472-A1A6F038218B}">
      <dsp:nvSpPr>
        <dsp:cNvPr id="0" name=""/>
        <dsp:cNvSpPr/>
      </dsp:nvSpPr>
      <dsp:spPr>
        <a:xfrm>
          <a:off x="2345386" y="608"/>
          <a:ext cx="1282431" cy="1282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>
              <a:latin typeface="Calibri Light"/>
            </a:rPr>
            <a:t>1η ενότητα</a:t>
          </a:r>
          <a:endParaRPr lang="el-GR" sz="2100" kern="1200"/>
        </a:p>
      </dsp:txBody>
      <dsp:txXfrm>
        <a:off x="2533194" y="188416"/>
        <a:ext cx="906815" cy="906815"/>
      </dsp:txXfrm>
    </dsp:sp>
    <dsp:sp modelId="{A3B3C50F-4945-4D3F-8710-709E3481EED6}">
      <dsp:nvSpPr>
        <dsp:cNvPr id="0" name=""/>
        <dsp:cNvSpPr/>
      </dsp:nvSpPr>
      <dsp:spPr>
        <a:xfrm>
          <a:off x="2769265" y="1582546"/>
          <a:ext cx="1282431" cy="1282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>
              <a:latin typeface="Calibri Light"/>
            </a:rPr>
            <a:t>2η ενότητα</a:t>
          </a:r>
          <a:endParaRPr lang="el-GR" sz="2100" kern="1200"/>
        </a:p>
      </dsp:txBody>
      <dsp:txXfrm>
        <a:off x="2957073" y="1770354"/>
        <a:ext cx="906815" cy="906815"/>
      </dsp:txXfrm>
    </dsp:sp>
    <dsp:sp modelId="{756F853D-0C19-4B2D-9ED0-A629E8BF64E5}">
      <dsp:nvSpPr>
        <dsp:cNvPr id="0" name=""/>
        <dsp:cNvSpPr/>
      </dsp:nvSpPr>
      <dsp:spPr>
        <a:xfrm>
          <a:off x="2345386" y="3164484"/>
          <a:ext cx="1282431" cy="1282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>
              <a:latin typeface="Calibri Light"/>
            </a:rPr>
            <a:t>3η ενότητα</a:t>
          </a:r>
          <a:endParaRPr lang="el-GR" sz="2100" kern="1200"/>
        </a:p>
      </dsp:txBody>
      <dsp:txXfrm>
        <a:off x="2533194" y="3352292"/>
        <a:ext cx="906815" cy="9068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9A2F4-E707-4B41-85EC-F01AE8EE25A1}">
      <dsp:nvSpPr>
        <dsp:cNvPr id="0" name=""/>
        <dsp:cNvSpPr/>
      </dsp:nvSpPr>
      <dsp:spPr>
        <a:xfrm>
          <a:off x="580742" y="0"/>
          <a:ext cx="6581748" cy="384797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760F6-B00E-404B-96DC-26AFDD01A2FB}">
      <dsp:nvSpPr>
        <dsp:cNvPr id="0" name=""/>
        <dsp:cNvSpPr/>
      </dsp:nvSpPr>
      <dsp:spPr>
        <a:xfrm>
          <a:off x="8317" y="1154392"/>
          <a:ext cx="2492353" cy="153919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sng" kern="1200"/>
            <a:t>Α΄ φάση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none" kern="1200"/>
            <a:t>Αποστολή Ε.Υ. μέσω συνδέσμου στους συμμετέχοντες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500" u="none" kern="1200"/>
        </a:p>
      </dsp:txBody>
      <dsp:txXfrm>
        <a:off x="83454" y="1229529"/>
        <a:ext cx="2342079" cy="1388916"/>
      </dsp:txXfrm>
    </dsp:sp>
    <dsp:sp modelId="{324F1F7D-8C33-446E-943C-496323C62A7D}">
      <dsp:nvSpPr>
        <dsp:cNvPr id="0" name=""/>
        <dsp:cNvSpPr/>
      </dsp:nvSpPr>
      <dsp:spPr>
        <a:xfrm>
          <a:off x="2633758" y="1152130"/>
          <a:ext cx="2492353" cy="1539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sng" kern="1200"/>
            <a:t>Β΄</a:t>
          </a:r>
          <a:r>
            <a:rPr lang="el-GR" sz="1500" u="sng" kern="1200">
              <a:latin typeface="Calibri Light"/>
            </a:rPr>
            <a:t> </a:t>
          </a:r>
          <a:r>
            <a:rPr lang="el-GR" sz="1500" u="sng" kern="1200"/>
            <a:t>φάση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none" kern="1200"/>
            <a:t>Α.</a:t>
          </a:r>
          <a:r>
            <a:rPr lang="el-GR" sz="1500" u="none" kern="1200">
              <a:latin typeface="Calibri Light"/>
            </a:rPr>
            <a:t> </a:t>
          </a:r>
          <a:r>
            <a:rPr lang="el-GR" sz="1500" u="none" kern="1200"/>
            <a:t>Συμπλήρωση Ερωτηματολογίων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none" kern="1200"/>
            <a:t>Β. Συλλογή Ερωτηματολογίων</a:t>
          </a:r>
        </a:p>
      </dsp:txBody>
      <dsp:txXfrm>
        <a:off x="2708895" y="1227267"/>
        <a:ext cx="2342079" cy="1388916"/>
      </dsp:txXfrm>
    </dsp:sp>
    <dsp:sp modelId="{6454EFA6-0191-4D0A-8179-8C1B731D47C8}">
      <dsp:nvSpPr>
        <dsp:cNvPr id="0" name=""/>
        <dsp:cNvSpPr/>
      </dsp:nvSpPr>
      <dsp:spPr>
        <a:xfrm>
          <a:off x="5242562" y="1154392"/>
          <a:ext cx="2492353" cy="1539190"/>
        </a:xfrm>
        <a:prstGeom prst="roundRect">
          <a:avLst/>
        </a:prstGeom>
        <a:solidFill>
          <a:srgbClr val="931B1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sng" kern="1200"/>
            <a:t>Γ΄</a:t>
          </a:r>
          <a:r>
            <a:rPr lang="el-GR" sz="1500" u="sng" kern="1200">
              <a:latin typeface="Calibri Light"/>
            </a:rPr>
            <a:t> </a:t>
          </a:r>
          <a:r>
            <a:rPr lang="el-GR" sz="1500" u="sng" kern="1200"/>
            <a:t>φάση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none" kern="1200"/>
            <a:t>Α. Επεξεργασία δεδομένων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none" kern="1200"/>
            <a:t>Β. Συγγραφή δεδομένων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u="none" kern="1200"/>
            <a:t>Γ. Εξαγωγή συμπερασμάτων </a:t>
          </a:r>
        </a:p>
      </dsp:txBody>
      <dsp:txXfrm>
        <a:off x="5317699" y="1229529"/>
        <a:ext cx="2342079" cy="1388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A3824EA-3695-6F04-2F20-F3B7531FCF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D421695F-8A9E-108B-8B65-FF5A9F3D33B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E4930CAE-FD79-F1A1-CCE8-3700BB56302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30250"/>
            <a:ext cx="4864100" cy="3649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3" name="Rectangle 5">
            <a:extLst>
              <a:ext uri="{FF2B5EF4-FFF2-40B4-BE49-F238E27FC236}">
                <a16:creationId xmlns:a16="http://schemas.microsoft.com/office/drawing/2014/main" id="{F796BFCF-0926-1BF0-F494-4A1314164E8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24388"/>
            <a:ext cx="5486400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278534" name="Rectangle 6">
            <a:extLst>
              <a:ext uri="{FF2B5EF4-FFF2-40B4-BE49-F238E27FC236}">
                <a16:creationId xmlns:a16="http://schemas.microsoft.com/office/drawing/2014/main" id="{73B0674B-A108-8A91-4C07-4885E2EFFC8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4560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8535" name="Rectangle 7">
            <a:extLst>
              <a:ext uri="{FF2B5EF4-FFF2-40B4-BE49-F238E27FC236}">
                <a16:creationId xmlns:a16="http://schemas.microsoft.com/office/drawing/2014/main" id="{8759E4DF-3A03-2CFB-D8BC-35006909AC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4560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BC2E6C-95E5-4B71-B5F3-390A677B8761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B2D3E6D4-157E-E671-DA7C-95B06F8D91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48A4B1A-F4ED-4985-5DC3-C1BD6EB21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F6A49223-ED2C-2FFC-677A-47197A0F4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F55DF7-92CD-4CC6-88AB-475B49241938}" type="slidenum">
              <a:rPr lang="el-GR" altLang="el-GR" sz="1200"/>
              <a:pPr eaLnBrk="1" hangingPunct="1"/>
              <a:t>1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2F377-C289-AA7F-BE10-F4736B931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Θέση εικόνας διαφάνειας 1">
            <a:extLst>
              <a:ext uri="{FF2B5EF4-FFF2-40B4-BE49-F238E27FC236}">
                <a16:creationId xmlns:a16="http://schemas.microsoft.com/office/drawing/2014/main" id="{1F6590A3-D5D8-A5A4-CF7E-3ED3D965E5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Θέση σημειώσεων 2">
            <a:extLst>
              <a:ext uri="{FF2B5EF4-FFF2-40B4-BE49-F238E27FC236}">
                <a16:creationId xmlns:a16="http://schemas.microsoft.com/office/drawing/2014/main" id="{215828AA-0C23-4BAE-9F2F-D51177B53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5844" name="Θέση αριθμού διαφάνειας 3">
            <a:extLst>
              <a:ext uri="{FF2B5EF4-FFF2-40B4-BE49-F238E27FC236}">
                <a16:creationId xmlns:a16="http://schemas.microsoft.com/office/drawing/2014/main" id="{E9281E95-1C30-4BE3-3545-250D6F7A1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ACFC27-EAA4-4936-939E-248DCC36BCDB}" type="slidenum">
              <a:rPr lang="el-GR" altLang="el-GR" sz="1200"/>
              <a:pPr eaLnBrk="1" hangingPunct="1"/>
              <a:t>13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1981893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Θέση εικόνας διαφάνειας">
            <a:extLst>
              <a:ext uri="{FF2B5EF4-FFF2-40B4-BE49-F238E27FC236}">
                <a16:creationId xmlns:a16="http://schemas.microsoft.com/office/drawing/2014/main" id="{F3E032CD-80A2-00B6-4F2A-A4CB3A6937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2 - Θέση σημειώσεων">
            <a:extLst>
              <a:ext uri="{FF2B5EF4-FFF2-40B4-BE49-F238E27FC236}">
                <a16:creationId xmlns:a16="http://schemas.microsoft.com/office/drawing/2014/main" id="{651C4608-DF14-C1BF-96CA-612CB1AC8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altLang="el-GR" sz="1100"/>
              <a:t>Για να διασφαλιστεί η εγκυρότητα και η αποτελεσματικότητα του συστήματος κατηγοριοποίησης των αξόνων και των κύριων αντικειμένων τους, λήφθηκαν υπόψη οι αρχές της αντικειμενικότητας, της πληρότητας, της καταλληλόλητας και της αμοιβαίας αποκλειστικότητας (Ίσαρη &amp; Πουρκός, 2015). </a:t>
            </a:r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3E8607B2-CC81-D6B0-409D-889B23F4E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1B2B18-FBDC-4373-9754-45B78C228537}" type="slidenum">
              <a:rPr lang="el-GR" altLang="el-GR" sz="1200"/>
              <a:pPr eaLnBrk="1" hangingPunct="1"/>
              <a:t>19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E507-5CAA-6112-7204-57FA65AE9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Θέση εικόνας διαφάνειας">
            <a:extLst>
              <a:ext uri="{FF2B5EF4-FFF2-40B4-BE49-F238E27FC236}">
                <a16:creationId xmlns:a16="http://schemas.microsoft.com/office/drawing/2014/main" id="{CE2D725C-6021-79DD-1CF7-1E7513A543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2 - Θέση σημειώσεων">
            <a:extLst>
              <a:ext uri="{FF2B5EF4-FFF2-40B4-BE49-F238E27FC236}">
                <a16:creationId xmlns:a16="http://schemas.microsoft.com/office/drawing/2014/main" id="{0AF30577-781D-18E9-B257-3799C41D0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altLang="el-GR" sz="1100"/>
              <a:t>Για να διασφαλιστεί η εγκυρότητα και η αποτελεσματικότητα του συστήματος κατηγοριοποίησης των αξόνων και των κύριων αντικειμένων τους, λήφθηκαν υπόψη οι αρχές της αντικειμενικότητας, της πληρότητας, της καταλληλόλητας και της αμοιβαίας αποκλειστικότητας (Ίσαρη &amp; Πουρκός, 2015). </a:t>
            </a:r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963220B8-86F9-ED33-60B9-DA4438D81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1B2B18-FBDC-4373-9754-45B78C228537}" type="slidenum">
              <a:rPr lang="el-GR" altLang="el-GR" sz="1200"/>
              <a:pPr eaLnBrk="1" hangingPunct="1"/>
              <a:t>20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1887781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Θέση εικόνας διαφάνειας 1">
            <a:extLst>
              <a:ext uri="{FF2B5EF4-FFF2-40B4-BE49-F238E27FC236}">
                <a16:creationId xmlns:a16="http://schemas.microsoft.com/office/drawing/2014/main" id="{23E3A50D-BEEE-16C0-0A8D-92BB94DBB0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Θέση σημειώσεων 2">
            <a:extLst>
              <a:ext uri="{FF2B5EF4-FFF2-40B4-BE49-F238E27FC236}">
                <a16:creationId xmlns:a16="http://schemas.microsoft.com/office/drawing/2014/main" id="{3E41AE9F-F779-E1E9-71D5-F64B27219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4036" name="Θέση αριθμού διαφάνειας 3">
            <a:extLst>
              <a:ext uri="{FF2B5EF4-FFF2-40B4-BE49-F238E27FC236}">
                <a16:creationId xmlns:a16="http://schemas.microsoft.com/office/drawing/2014/main" id="{CAD76095-51C0-8A31-8125-8CD54BEBD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E8294D-60BB-4125-9BF2-CC2B9530C52F}" type="slidenum">
              <a:rPr lang="el-GR" altLang="el-GR" sz="1200"/>
              <a:pPr eaLnBrk="1" hangingPunct="1"/>
              <a:t>25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Θέση εικόνας διαφάνειας 1">
            <a:extLst>
              <a:ext uri="{FF2B5EF4-FFF2-40B4-BE49-F238E27FC236}">
                <a16:creationId xmlns:a16="http://schemas.microsoft.com/office/drawing/2014/main" id="{4492491A-D142-3071-11C6-0AC2142BD2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Θέση σημειώσεων 2">
            <a:extLst>
              <a:ext uri="{FF2B5EF4-FFF2-40B4-BE49-F238E27FC236}">
                <a16:creationId xmlns:a16="http://schemas.microsoft.com/office/drawing/2014/main" id="{E5AB7B3F-6442-2D88-95B9-C61214DE1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5060" name="Θέση αριθμού διαφάνειας 3">
            <a:extLst>
              <a:ext uri="{FF2B5EF4-FFF2-40B4-BE49-F238E27FC236}">
                <a16:creationId xmlns:a16="http://schemas.microsoft.com/office/drawing/2014/main" id="{E48F86A2-433A-EF17-3CFD-56A8D37B3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6664FE-F005-4D7B-9D19-DE5ABBAADC6F}" type="slidenum">
              <a:rPr lang="el-GR" altLang="el-GR" sz="1200"/>
              <a:pPr eaLnBrk="1" hangingPunct="1"/>
              <a:t>26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20641-1C17-0ED5-84BB-F2C54A98C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Θέση εικόνας διαφάνειας 1">
            <a:extLst>
              <a:ext uri="{FF2B5EF4-FFF2-40B4-BE49-F238E27FC236}">
                <a16:creationId xmlns:a16="http://schemas.microsoft.com/office/drawing/2014/main" id="{00FD5CA0-E467-DDCA-4FE9-E513B91B18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Θέση σημειώσεων 2">
            <a:extLst>
              <a:ext uri="{FF2B5EF4-FFF2-40B4-BE49-F238E27FC236}">
                <a16:creationId xmlns:a16="http://schemas.microsoft.com/office/drawing/2014/main" id="{BD9655CA-8667-5462-079A-ABE0A8C11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5060" name="Θέση αριθμού διαφάνειας 3">
            <a:extLst>
              <a:ext uri="{FF2B5EF4-FFF2-40B4-BE49-F238E27FC236}">
                <a16:creationId xmlns:a16="http://schemas.microsoft.com/office/drawing/2014/main" id="{149862E7-195F-C967-BE3C-FE29FDCE1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6664FE-F005-4D7B-9D19-DE5ABBAADC6F}" type="slidenum">
              <a:rPr lang="el-GR" altLang="el-GR" sz="1200"/>
              <a:pPr eaLnBrk="1" hangingPunct="1"/>
              <a:t>27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1306160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781DC-0191-4510-2540-ED2C9D392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Θέση εικόνας διαφάνειας 1">
            <a:extLst>
              <a:ext uri="{FF2B5EF4-FFF2-40B4-BE49-F238E27FC236}">
                <a16:creationId xmlns:a16="http://schemas.microsoft.com/office/drawing/2014/main" id="{D5F726A0-B8F6-244E-8879-679B591D10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Θέση σημειώσεων 2">
            <a:extLst>
              <a:ext uri="{FF2B5EF4-FFF2-40B4-BE49-F238E27FC236}">
                <a16:creationId xmlns:a16="http://schemas.microsoft.com/office/drawing/2014/main" id="{E97187AD-376A-931D-E537-E8B8E2E9B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5060" name="Θέση αριθμού διαφάνειας 3">
            <a:extLst>
              <a:ext uri="{FF2B5EF4-FFF2-40B4-BE49-F238E27FC236}">
                <a16:creationId xmlns:a16="http://schemas.microsoft.com/office/drawing/2014/main" id="{FC3E2EE5-1B40-399A-E92F-51DE96B67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6664FE-F005-4D7B-9D19-DE5ABBAADC6F}" type="slidenum">
              <a:rPr lang="el-GR" altLang="el-GR" sz="1200"/>
              <a:pPr eaLnBrk="1" hangingPunct="1"/>
              <a:t>28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185167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Θέση εικόνας διαφάνειας 1">
            <a:extLst>
              <a:ext uri="{FF2B5EF4-FFF2-40B4-BE49-F238E27FC236}">
                <a16:creationId xmlns:a16="http://schemas.microsoft.com/office/drawing/2014/main" id="{0906D969-E69B-908D-23F1-1F1ACAFA00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Θέση σημειώσεων 2">
            <a:extLst>
              <a:ext uri="{FF2B5EF4-FFF2-40B4-BE49-F238E27FC236}">
                <a16:creationId xmlns:a16="http://schemas.microsoft.com/office/drawing/2014/main" id="{D8FD5FF2-2B31-B7C6-AB4D-424D88BEA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6084" name="Θέση αριθμού διαφάνειας 3">
            <a:extLst>
              <a:ext uri="{FF2B5EF4-FFF2-40B4-BE49-F238E27FC236}">
                <a16:creationId xmlns:a16="http://schemas.microsoft.com/office/drawing/2014/main" id="{5D09CA26-1E22-7917-37AF-80E099035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30222D-9C72-4AB2-BAED-F7144FFDEC3F}" type="slidenum">
              <a:rPr lang="el-GR" altLang="el-GR" sz="1200"/>
              <a:pPr eaLnBrk="1" hangingPunct="1"/>
              <a:t>29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CD1E9-D5BF-768C-4E66-FAD0D62C7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Θέση εικόνας διαφάνειας 1">
            <a:extLst>
              <a:ext uri="{FF2B5EF4-FFF2-40B4-BE49-F238E27FC236}">
                <a16:creationId xmlns:a16="http://schemas.microsoft.com/office/drawing/2014/main" id="{036DCC47-FF49-EE44-7493-C980C070DD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Θέση σημειώσεων 2">
            <a:extLst>
              <a:ext uri="{FF2B5EF4-FFF2-40B4-BE49-F238E27FC236}">
                <a16:creationId xmlns:a16="http://schemas.microsoft.com/office/drawing/2014/main" id="{D8A07577-E46C-5076-DFD0-6D1BEE462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6084" name="Θέση αριθμού διαφάνειας 3">
            <a:extLst>
              <a:ext uri="{FF2B5EF4-FFF2-40B4-BE49-F238E27FC236}">
                <a16:creationId xmlns:a16="http://schemas.microsoft.com/office/drawing/2014/main" id="{15FE65CD-9632-5F79-AEDB-92261C6F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30222D-9C72-4AB2-BAED-F7144FFDEC3F}" type="slidenum">
              <a:rPr lang="el-GR" altLang="el-GR" sz="1200"/>
              <a:pPr eaLnBrk="1" hangingPunct="1"/>
              <a:t>30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509733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Θέση εικόνας διαφάνειας 1">
            <a:extLst>
              <a:ext uri="{FF2B5EF4-FFF2-40B4-BE49-F238E27FC236}">
                <a16:creationId xmlns:a16="http://schemas.microsoft.com/office/drawing/2014/main" id="{C5093568-4016-9D62-25EA-35D68D4C2F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Θέση σημειώσεων 2">
            <a:extLst>
              <a:ext uri="{FF2B5EF4-FFF2-40B4-BE49-F238E27FC236}">
                <a16:creationId xmlns:a16="http://schemas.microsoft.com/office/drawing/2014/main" id="{5FAD7F70-DE16-CA42-0A63-75FB95C39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8132" name="Θέση αριθμού διαφάνειας 3">
            <a:extLst>
              <a:ext uri="{FF2B5EF4-FFF2-40B4-BE49-F238E27FC236}">
                <a16:creationId xmlns:a16="http://schemas.microsoft.com/office/drawing/2014/main" id="{65F95F3B-2EF1-3C59-A2FF-543235524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BF297B-4BB7-47E2-8432-2C3165563CAF}" type="slidenum">
              <a:rPr lang="el-GR" altLang="el-GR" sz="1200"/>
              <a:pPr eaLnBrk="1" hangingPunct="1"/>
              <a:t>31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Θέση εικόνας διαφάνειας 1">
            <a:extLst>
              <a:ext uri="{FF2B5EF4-FFF2-40B4-BE49-F238E27FC236}">
                <a16:creationId xmlns:a16="http://schemas.microsoft.com/office/drawing/2014/main" id="{9BAF7F35-CD8A-41B1-72F1-7FCAE5A679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Θέση σημειώσεων 2">
            <a:extLst>
              <a:ext uri="{FF2B5EF4-FFF2-40B4-BE49-F238E27FC236}">
                <a16:creationId xmlns:a16="http://schemas.microsoft.com/office/drawing/2014/main" id="{C96DFC0E-3262-9D0A-CCBF-50F3EE0E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2772" name="Θέση αριθμού διαφάνειας 3">
            <a:extLst>
              <a:ext uri="{FF2B5EF4-FFF2-40B4-BE49-F238E27FC236}">
                <a16:creationId xmlns:a16="http://schemas.microsoft.com/office/drawing/2014/main" id="{3CEA9C7C-F32A-23A4-3B38-8E0827484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DF62B23-CB82-4EE2-BC24-70F57C1ED125}" type="slidenum">
              <a:rPr lang="el-GR" altLang="el-GR" sz="1200"/>
              <a:pPr eaLnBrk="1" hangingPunct="1"/>
              <a:t>2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Θέση εικόνας διαφάνειας 1">
            <a:extLst>
              <a:ext uri="{FF2B5EF4-FFF2-40B4-BE49-F238E27FC236}">
                <a16:creationId xmlns:a16="http://schemas.microsoft.com/office/drawing/2014/main" id="{CCC7A1D3-68A6-4630-05B4-C22FC6B41C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Θέση σημειώσεων 2">
            <a:extLst>
              <a:ext uri="{FF2B5EF4-FFF2-40B4-BE49-F238E27FC236}">
                <a16:creationId xmlns:a16="http://schemas.microsoft.com/office/drawing/2014/main" id="{7795B577-6F4E-B4FF-0BBD-05B3C05A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3796" name="Θέση αριθμού διαφάνειας 3">
            <a:extLst>
              <a:ext uri="{FF2B5EF4-FFF2-40B4-BE49-F238E27FC236}">
                <a16:creationId xmlns:a16="http://schemas.microsoft.com/office/drawing/2014/main" id="{E4BFBB07-8A20-3067-38C8-29C2C4FEF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24F13A-0BE5-4B11-A733-EF84FDC856A9}" type="slidenum">
              <a:rPr lang="el-GR" altLang="el-GR" sz="1200"/>
              <a:pPr eaLnBrk="1" hangingPunct="1"/>
              <a:t>6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Θέση εικόνας διαφάνειας 1">
            <a:extLst>
              <a:ext uri="{FF2B5EF4-FFF2-40B4-BE49-F238E27FC236}">
                <a16:creationId xmlns:a16="http://schemas.microsoft.com/office/drawing/2014/main" id="{9619B16F-E87D-6671-8ABD-5FA8016AE7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Θέση σημειώσεων 2">
            <a:extLst>
              <a:ext uri="{FF2B5EF4-FFF2-40B4-BE49-F238E27FC236}">
                <a16:creationId xmlns:a16="http://schemas.microsoft.com/office/drawing/2014/main" id="{426E54A2-EAB9-30E1-4CF1-95CAE97CA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4820" name="Θέση αριθμού διαφάνειας 3">
            <a:extLst>
              <a:ext uri="{FF2B5EF4-FFF2-40B4-BE49-F238E27FC236}">
                <a16:creationId xmlns:a16="http://schemas.microsoft.com/office/drawing/2014/main" id="{C120713A-5D8C-1758-9540-457983DE9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010E07-D948-4172-A7CC-0EF4AE063D89}" type="slidenum">
              <a:rPr lang="el-GR" altLang="el-GR" sz="1200"/>
              <a:pPr eaLnBrk="1" hangingPunct="1"/>
              <a:t>7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2A2EE-81A8-19A3-954A-C2F7E8F59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Θέση εικόνας διαφάνειας 1">
            <a:extLst>
              <a:ext uri="{FF2B5EF4-FFF2-40B4-BE49-F238E27FC236}">
                <a16:creationId xmlns:a16="http://schemas.microsoft.com/office/drawing/2014/main" id="{A2652E24-2830-6F47-5DEC-ED0179A138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Θέση σημειώσεων 2">
            <a:extLst>
              <a:ext uri="{FF2B5EF4-FFF2-40B4-BE49-F238E27FC236}">
                <a16:creationId xmlns:a16="http://schemas.microsoft.com/office/drawing/2014/main" id="{95B1D346-7DD0-FA84-8A47-5B5852FF8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4820" name="Θέση αριθμού διαφάνειας 3">
            <a:extLst>
              <a:ext uri="{FF2B5EF4-FFF2-40B4-BE49-F238E27FC236}">
                <a16:creationId xmlns:a16="http://schemas.microsoft.com/office/drawing/2014/main" id="{B19C6FB1-B3F9-D67A-E05A-068ADABC3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D90FF1-44F7-4CB1-9BA6-A3FAB1B2BDC1}" type="slidenum">
              <a:rPr lang="el-GR" altLang="el-GR" sz="1200"/>
              <a:pPr eaLnBrk="1" hangingPunct="1"/>
              <a:t>8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2072222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Θέση εικόνας διαφάνειας 1">
            <a:extLst>
              <a:ext uri="{FF2B5EF4-FFF2-40B4-BE49-F238E27FC236}">
                <a16:creationId xmlns:a16="http://schemas.microsoft.com/office/drawing/2014/main" id="{F5D2D41C-2E7A-A5CA-1D3D-D3939BFA16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Θέση σημειώσεων 2">
            <a:extLst>
              <a:ext uri="{FF2B5EF4-FFF2-40B4-BE49-F238E27FC236}">
                <a16:creationId xmlns:a16="http://schemas.microsoft.com/office/drawing/2014/main" id="{74141825-4045-E050-4E1B-B7AC32918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4820" name="Θέση αριθμού διαφάνειας 3">
            <a:extLst>
              <a:ext uri="{FF2B5EF4-FFF2-40B4-BE49-F238E27FC236}">
                <a16:creationId xmlns:a16="http://schemas.microsoft.com/office/drawing/2014/main" id="{2FACA265-5514-1CB9-3372-82D76EEAC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C35E0D-EF5D-46DA-9FB2-E89AE7B35336}" type="slidenum">
              <a:rPr lang="el-GR" altLang="el-GR" sz="1200"/>
              <a:pPr eaLnBrk="1" hangingPunct="1"/>
              <a:t>9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Θέση εικόνας διαφάνειας 1">
            <a:extLst>
              <a:ext uri="{FF2B5EF4-FFF2-40B4-BE49-F238E27FC236}">
                <a16:creationId xmlns:a16="http://schemas.microsoft.com/office/drawing/2014/main" id="{7C0D0280-1817-6683-6A24-A9EDC98EA1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Θέση σημειώσεων 2">
            <a:extLst>
              <a:ext uri="{FF2B5EF4-FFF2-40B4-BE49-F238E27FC236}">
                <a16:creationId xmlns:a16="http://schemas.microsoft.com/office/drawing/2014/main" id="{0594274D-BFE6-6930-6493-582866A36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5844" name="Θέση αριθμού διαφάνειας 3">
            <a:extLst>
              <a:ext uri="{FF2B5EF4-FFF2-40B4-BE49-F238E27FC236}">
                <a16:creationId xmlns:a16="http://schemas.microsoft.com/office/drawing/2014/main" id="{37E7F87D-17F3-B4DB-EB00-A92C7FA7E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8B67A3-3302-4FE8-99E1-A9F2D9AB563E}" type="slidenum">
              <a:rPr lang="el-GR" altLang="el-GR" sz="1200"/>
              <a:pPr eaLnBrk="1" hangingPunct="1"/>
              <a:t>10</a:t>
            </a:fld>
            <a:endParaRPr lang="el-GR" altLang="el-G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D889F-449C-12D5-9714-024A97DDB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Θέση εικόνας διαφάνειας 1">
            <a:extLst>
              <a:ext uri="{FF2B5EF4-FFF2-40B4-BE49-F238E27FC236}">
                <a16:creationId xmlns:a16="http://schemas.microsoft.com/office/drawing/2014/main" id="{5ACD0B5D-9AFF-2205-6E27-B9330BD426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Θέση σημειώσεων 2">
            <a:extLst>
              <a:ext uri="{FF2B5EF4-FFF2-40B4-BE49-F238E27FC236}">
                <a16:creationId xmlns:a16="http://schemas.microsoft.com/office/drawing/2014/main" id="{ADA0B73F-2E35-121E-444D-AD824AC2E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5844" name="Θέση αριθμού διαφάνειας 3">
            <a:extLst>
              <a:ext uri="{FF2B5EF4-FFF2-40B4-BE49-F238E27FC236}">
                <a16:creationId xmlns:a16="http://schemas.microsoft.com/office/drawing/2014/main" id="{8410C839-9342-B2EC-1158-A03D2CC3D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ACFC27-EAA4-4936-939E-248DCC36BCDB}" type="slidenum">
              <a:rPr lang="el-GR" altLang="el-GR" sz="1200"/>
              <a:pPr eaLnBrk="1" hangingPunct="1"/>
              <a:t>11</a:t>
            </a:fld>
            <a:endParaRPr lang="el-GR" altLang="el-GR" sz="1200"/>
          </a:p>
        </p:txBody>
      </p:sp>
    </p:spTree>
    <p:extLst>
      <p:ext uri="{BB962C8B-B14F-4D97-AF65-F5344CB8AC3E}">
        <p14:creationId xmlns:p14="http://schemas.microsoft.com/office/powerpoint/2010/main" val="3076459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Θέση εικόνας διαφάνειας 1">
            <a:extLst>
              <a:ext uri="{FF2B5EF4-FFF2-40B4-BE49-F238E27FC236}">
                <a16:creationId xmlns:a16="http://schemas.microsoft.com/office/drawing/2014/main" id="{96E58E7E-4E2D-4117-B780-E119409C64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Θέση σημειώσεων 2">
            <a:extLst>
              <a:ext uri="{FF2B5EF4-FFF2-40B4-BE49-F238E27FC236}">
                <a16:creationId xmlns:a16="http://schemas.microsoft.com/office/drawing/2014/main" id="{C38366D4-F498-A457-15D3-4466D378D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5844" name="Θέση αριθμού διαφάνειας 3">
            <a:extLst>
              <a:ext uri="{FF2B5EF4-FFF2-40B4-BE49-F238E27FC236}">
                <a16:creationId xmlns:a16="http://schemas.microsoft.com/office/drawing/2014/main" id="{6BBE2D9D-9216-782A-1CD8-5CC92148D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ACFC27-EAA4-4936-939E-248DCC36BCDB}" type="slidenum">
              <a:rPr lang="el-GR" altLang="el-GR" sz="1200"/>
              <a:pPr eaLnBrk="1" hangingPunct="1"/>
              <a:t>12</a:t>
            </a:fld>
            <a:endParaRPr lang="el-GR" altLang="el-G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>
            <a:extLst>
              <a:ext uri="{FF2B5EF4-FFF2-40B4-BE49-F238E27FC236}">
                <a16:creationId xmlns:a16="http://schemas.microsoft.com/office/drawing/2014/main" id="{FCB77849-8ABA-56F5-84C7-7FEDA2632B94}"/>
              </a:ext>
            </a:extLst>
          </p:cNvPr>
          <p:cNvSpPr/>
          <p:nvPr userDrawn="1"/>
        </p:nvSpPr>
        <p:spPr>
          <a:xfrm>
            <a:off x="0" y="0"/>
            <a:ext cx="468313" cy="6858000"/>
          </a:xfrm>
          <a:prstGeom prst="rect">
            <a:avLst/>
          </a:prstGeom>
          <a:solidFill>
            <a:srgbClr val="9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C1F9D45-71D0-68AF-1D37-A20F9EE9F47E}"/>
              </a:ext>
            </a:extLst>
          </p:cNvPr>
          <p:cNvSpPr/>
          <p:nvPr userDrawn="1"/>
        </p:nvSpPr>
        <p:spPr>
          <a:xfrm>
            <a:off x="468313" y="765175"/>
            <a:ext cx="5746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6" name="Πεντάγωνο 9">
            <a:extLst>
              <a:ext uri="{FF2B5EF4-FFF2-40B4-BE49-F238E27FC236}">
                <a16:creationId xmlns:a16="http://schemas.microsoft.com/office/drawing/2014/main" id="{47BE48C8-BC73-B3CB-C785-2A1BCC6A47EC}"/>
              </a:ext>
            </a:extLst>
          </p:cNvPr>
          <p:cNvSpPr/>
          <p:nvPr userDrawn="1"/>
        </p:nvSpPr>
        <p:spPr>
          <a:xfrm>
            <a:off x="468313" y="2316163"/>
            <a:ext cx="674687" cy="792162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784188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40FD6868-8012-E077-2BAC-ADF34B07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8E843EF9-F949-FFB3-7691-B22502AC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BB4E15DD-275F-3D56-C8C3-EBF2F797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B70BB-4B41-4ACC-B597-177153D09A94}" type="slidenum">
              <a:rPr lang="de-DE" altLang="el-GR"/>
              <a:pPr/>
              <a:t>‹#›</a:t>
            </a:fld>
            <a:endParaRPr lang="de-DE" altLang="el-GR"/>
          </a:p>
        </p:txBody>
      </p:sp>
    </p:spTree>
    <p:extLst>
      <p:ext uri="{BB962C8B-B14F-4D97-AF65-F5344CB8AC3E}">
        <p14:creationId xmlns:p14="http://schemas.microsoft.com/office/powerpoint/2010/main" val="167394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8E75AB5-D506-F2C8-AA51-1C316CE2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9AFF6-1314-4C86-A667-C29A4961177F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86FBE21-9ECA-B757-B08D-9C706069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E9B494-3431-60E3-9993-E86F8917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BDD2B-2F87-49AE-A027-55558A8174E5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83325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C05AE7D-874C-9ADA-9ABE-3B6409AF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30984-A417-4E9E-A674-62381C15BE2C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F831258-BB4D-A6C1-E364-4E4B5442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830707-DDA7-884E-6DB8-6E796C8B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A766F-6A33-46E3-8CD0-93FEF7ED7381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8782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1">
            <a:extLst>
              <a:ext uri="{FF2B5EF4-FFF2-40B4-BE49-F238E27FC236}">
                <a16:creationId xmlns:a16="http://schemas.microsoft.com/office/drawing/2014/main" id="{312060BA-749E-778A-AFFE-FD3B72BF06CA}"/>
              </a:ext>
            </a:extLst>
          </p:cNvPr>
          <p:cNvSpPr/>
          <p:nvPr userDrawn="1"/>
        </p:nvSpPr>
        <p:spPr>
          <a:xfrm>
            <a:off x="0" y="0"/>
            <a:ext cx="468313" cy="6858000"/>
          </a:xfrm>
          <a:prstGeom prst="rect">
            <a:avLst/>
          </a:prstGeom>
          <a:solidFill>
            <a:srgbClr val="9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" name="15 - Ευθεία γραμμή σύνδεσης">
            <a:extLst>
              <a:ext uri="{FF2B5EF4-FFF2-40B4-BE49-F238E27FC236}">
                <a16:creationId xmlns:a16="http://schemas.microsoft.com/office/drawing/2014/main" id="{8A951D04-BFC8-81FF-DBAB-82B9F241DF6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522413" y="1193800"/>
            <a:ext cx="7034212" cy="7938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15 - Ευθεία γραμμή σύνδεσης">
            <a:extLst>
              <a:ext uri="{FF2B5EF4-FFF2-40B4-BE49-F238E27FC236}">
                <a16:creationId xmlns:a16="http://schemas.microsoft.com/office/drawing/2014/main" id="{BC8397D0-A1DF-B89A-CF2E-B640424A8840}"/>
              </a:ext>
            </a:extLst>
          </p:cNvPr>
          <p:cNvCxnSpPr/>
          <p:nvPr userDrawn="1"/>
        </p:nvCxnSpPr>
        <p:spPr bwMode="auto">
          <a:xfrm>
            <a:off x="468313" y="6453188"/>
            <a:ext cx="8475662" cy="19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11C0742-4998-C4F7-DD5F-05DCB8F40DA5}"/>
              </a:ext>
            </a:extLst>
          </p:cNvPr>
          <p:cNvSpPr/>
          <p:nvPr userDrawn="1"/>
        </p:nvSpPr>
        <p:spPr>
          <a:xfrm>
            <a:off x="468313" y="628650"/>
            <a:ext cx="5746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7" name="Πεντάγωνο 11">
            <a:extLst>
              <a:ext uri="{FF2B5EF4-FFF2-40B4-BE49-F238E27FC236}">
                <a16:creationId xmlns:a16="http://schemas.microsoft.com/office/drawing/2014/main" id="{22B0BA2D-8C7E-EA59-3AD0-FA74C93C48E5}"/>
              </a:ext>
            </a:extLst>
          </p:cNvPr>
          <p:cNvSpPr/>
          <p:nvPr userDrawn="1"/>
        </p:nvSpPr>
        <p:spPr>
          <a:xfrm>
            <a:off x="468313" y="603250"/>
            <a:ext cx="674687" cy="792163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4400"/>
            </a:lvl1pPr>
            <a:lvl2pPr>
              <a:lnSpc>
                <a:spcPct val="150000"/>
              </a:lnSpc>
              <a:defRPr sz="4000"/>
            </a:lvl2pPr>
            <a:lvl3pPr>
              <a:lnSpc>
                <a:spcPct val="150000"/>
              </a:lnSpc>
              <a:defRPr sz="3200"/>
            </a:lvl3pPr>
            <a:lvl4pPr>
              <a:lnSpc>
                <a:spcPct val="150000"/>
              </a:lnSpc>
              <a:defRPr sz="2800"/>
            </a:lvl4pPr>
            <a:lvl5pPr>
              <a:lnSpc>
                <a:spcPct val="150000"/>
              </a:lnSpc>
              <a:defRPr sz="2800"/>
            </a:lvl5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3" name="Τίτλος 1"/>
          <p:cNvSpPr>
            <a:spLocks noGrp="1"/>
          </p:cNvSpPr>
          <p:nvPr>
            <p:ph type="title"/>
          </p:nvPr>
        </p:nvSpPr>
        <p:spPr>
          <a:xfrm>
            <a:off x="1143000" y="365127"/>
            <a:ext cx="7372350" cy="1075390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8" name="Θέση ημερομηνίας 3">
            <a:extLst>
              <a:ext uri="{FF2B5EF4-FFF2-40B4-BE49-F238E27FC236}">
                <a16:creationId xmlns:a16="http://schemas.microsoft.com/office/drawing/2014/main" id="{750F70A3-2FDC-EEBE-59DE-AAFBB3C9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2016</a:t>
            </a:r>
            <a:endParaRPr lang="en-US"/>
          </a:p>
        </p:txBody>
      </p:sp>
      <p:sp>
        <p:nvSpPr>
          <p:cNvPr id="9" name="Θέση υποσέλιδου 4">
            <a:extLst>
              <a:ext uri="{FF2B5EF4-FFF2-40B4-BE49-F238E27FC236}">
                <a16:creationId xmlns:a16="http://schemas.microsoft.com/office/drawing/2014/main" id="{482652BC-7040-DF79-5983-6AF9A447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Δρ Χαράλαμπος Μουζάκης</a:t>
            </a:r>
            <a:endParaRPr lang="en-US"/>
          </a:p>
        </p:txBody>
      </p:sp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51BE860F-C238-1B54-2ABA-D28E7785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87694-EA05-4325-B9A4-8E8EC81A9412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41508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0C15D50-6B76-7F34-C879-2AAD4C25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8BE14-DA5C-4EDE-A4E3-965275D6FAD2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B39B38-5E62-4B92-CAAB-96DB32EE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85FA8F9-A2A4-01C8-58FA-CCB70B87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64083-D8B6-4266-BECE-8065B1EA07A9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23946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DED8D272-5930-BF4E-2653-89F33559C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C5C2-EE53-488E-AC16-B15B2287DD45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8F28491B-A655-5F7F-29B8-1264F07B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939264AC-C922-1FEC-7A34-988C2592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E126E-13F6-4022-8F9C-20C5D20CD81E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04221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34E4990A-7C85-120E-2553-66C0C287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B31A0-7EA7-4428-AF08-49EF231D32FA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E6D76E07-0CEF-BA8E-7C3D-EF0A7D14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90A71D65-E05A-08FE-2AFB-BFD7AD55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85B98-56A4-448E-B226-BE3A136467D1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5095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3">
            <a:extLst>
              <a:ext uri="{FF2B5EF4-FFF2-40B4-BE49-F238E27FC236}">
                <a16:creationId xmlns:a16="http://schemas.microsoft.com/office/drawing/2014/main" id="{D714208A-91F5-376F-CFE7-609188956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869B1-6811-4191-BECE-41C74166DAB2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4" name="Θέση υποσέλιδου 4">
            <a:extLst>
              <a:ext uri="{FF2B5EF4-FFF2-40B4-BE49-F238E27FC236}">
                <a16:creationId xmlns:a16="http://schemas.microsoft.com/office/drawing/2014/main" id="{0F7DED3D-F266-D5B9-B6CE-71578650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αριθμού διαφάνειας 5">
            <a:extLst>
              <a:ext uri="{FF2B5EF4-FFF2-40B4-BE49-F238E27FC236}">
                <a16:creationId xmlns:a16="http://schemas.microsoft.com/office/drawing/2014/main" id="{9A8A1253-3C50-1AD6-A22A-0579D349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AB5AD-5D6E-44CA-B78D-62A4549D258D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65535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>
            <a:extLst>
              <a:ext uri="{FF2B5EF4-FFF2-40B4-BE49-F238E27FC236}">
                <a16:creationId xmlns:a16="http://schemas.microsoft.com/office/drawing/2014/main" id="{BE7CF2A8-A42D-427A-6D47-37B9F7BC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FA1B-7C16-46D2-A57F-670C70A21E33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3" name="Θέση υποσέλιδου 4">
            <a:extLst>
              <a:ext uri="{FF2B5EF4-FFF2-40B4-BE49-F238E27FC236}">
                <a16:creationId xmlns:a16="http://schemas.microsoft.com/office/drawing/2014/main" id="{3AC3CB21-BE04-B17F-5717-CD9C6191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Θέση αριθμού διαφάνειας 5">
            <a:extLst>
              <a:ext uri="{FF2B5EF4-FFF2-40B4-BE49-F238E27FC236}">
                <a16:creationId xmlns:a16="http://schemas.microsoft.com/office/drawing/2014/main" id="{6596F1C6-E794-72AD-A3E7-E5BABBA2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5B75E-8E5E-4D77-A7B4-75B5B512D92F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30940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89EB611D-7C2C-F4F5-1A35-BF31E0FDF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60489-0CEA-4D1B-AB6F-73D169A997A4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4ADD09D0-FFEC-4AC5-0BF2-C2C071A4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66845525-DE1E-08C4-A62A-2C95035A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E50DC-CAA9-47CA-9C96-6E83921AF3DA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12756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3">
            <a:extLst>
              <a:ext uri="{FF2B5EF4-FFF2-40B4-BE49-F238E27FC236}">
                <a16:creationId xmlns:a16="http://schemas.microsoft.com/office/drawing/2014/main" id="{9D17551C-3CD1-AE81-28F1-6BC62B92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6127-D277-466A-86F2-FF36EBD7BB4B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6" name="Θέση υποσέλιδου 4">
            <a:extLst>
              <a:ext uri="{FF2B5EF4-FFF2-40B4-BE49-F238E27FC236}">
                <a16:creationId xmlns:a16="http://schemas.microsoft.com/office/drawing/2014/main" id="{9F17BBE2-DF4A-00BF-C8C4-9E61AC47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>
            <a:extLst>
              <a:ext uri="{FF2B5EF4-FFF2-40B4-BE49-F238E27FC236}">
                <a16:creationId xmlns:a16="http://schemas.microsoft.com/office/drawing/2014/main" id="{6C0D9B44-C1E4-1B59-3846-2F1E3E9E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B3FE1-853B-46F6-9C63-999A24CFEAB5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30217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>
            <a:extLst>
              <a:ext uri="{FF2B5EF4-FFF2-40B4-BE49-F238E27FC236}">
                <a16:creationId xmlns:a16="http://schemas.microsoft.com/office/drawing/2014/main" id="{780965A8-1736-7D79-D421-D8C3DA2E358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1027" name="Θέση κειμένου 2">
            <a:extLst>
              <a:ext uri="{FF2B5EF4-FFF2-40B4-BE49-F238E27FC236}">
                <a16:creationId xmlns:a16="http://schemas.microsoft.com/office/drawing/2014/main" id="{D791F80A-EA02-553B-8CAF-D0AE4A38C1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100590-4581-BDD5-2A39-96F50C89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133A062-FD2B-46E1-B8C6-DFEE2529E92E}" type="datetimeFigureOut">
              <a:rPr lang="en-US"/>
              <a:pPr>
                <a:defRPr/>
              </a:pPr>
              <a:t>11/18/2025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297BB8C-E4E8-FC45-A58C-75556F345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F06C427-EA55-5461-C7C2-2B408C3C6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BA32DA78-72BF-498D-BE20-9888C07107AF}" type="slidenum">
              <a:rPr lang="en-US" altLang="el-GR"/>
              <a:pPr/>
              <a:t>‹#›</a:t>
            </a:fld>
            <a:endParaRPr lang="en-US" altLang="el-GR"/>
          </a:p>
        </p:txBody>
      </p:sp>
      <p:sp>
        <p:nvSpPr>
          <p:cNvPr id="1031" name="Freeform 8">
            <a:extLst>
              <a:ext uri="{FF2B5EF4-FFF2-40B4-BE49-F238E27FC236}">
                <a16:creationId xmlns:a16="http://schemas.microsoft.com/office/drawing/2014/main" id="{51DB5110-95DF-80DD-25B3-86BE5D5ED4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3513" y="796925"/>
            <a:ext cx="866775" cy="781050"/>
          </a:xfrm>
          <a:custGeom>
            <a:avLst/>
            <a:gdLst>
              <a:gd name="T0" fmla="*/ 0 w 8042"/>
              <a:gd name="T1" fmla="*/ 0 h 10000"/>
              <a:gd name="T2" fmla="*/ 8042 w 8042"/>
              <a:gd name="T3" fmla="*/ 10000 h 10000"/>
            </a:gdLst>
            <a:ahLst/>
            <a:cxnLst/>
            <a:rect l="T0" t="T1" r="T2" b="T3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students.edivea.net/courses/9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hyperlink" Target="https://students.edivea.net/courses/98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tudents.edivea.net/courses/9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15 - Ευθεία γραμμή σύνδεσης">
            <a:extLst>
              <a:ext uri="{FF2B5EF4-FFF2-40B4-BE49-F238E27FC236}">
                <a16:creationId xmlns:a16="http://schemas.microsoft.com/office/drawing/2014/main" id="{0C475357-0DAD-E957-4ED0-0C502ACAFF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89113" y="1046163"/>
            <a:ext cx="7034212" cy="6350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9" name="11 - Ορθογώνιο">
            <a:extLst>
              <a:ext uri="{FF2B5EF4-FFF2-40B4-BE49-F238E27FC236}">
                <a16:creationId xmlns:a16="http://schemas.microsoft.com/office/drawing/2014/main" id="{D4B8E2B8-D411-686D-34FD-C5CC9CC38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250825"/>
            <a:ext cx="7458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400">
                <a:latin typeface="Book Antiqua" panose="02040602050305030304" pitchFamily="18" charset="0"/>
              </a:rPr>
              <a:t>Πρόγραμμα Μεταπτυχιακών Σπουδών: </a:t>
            </a:r>
            <a:endParaRPr lang="en-US" altLang="el-GR" sz="1400">
              <a:latin typeface="Book Antiqua" panose="02040602050305030304" pitchFamily="18" charset="0"/>
            </a:endParaRPr>
          </a:p>
          <a:p>
            <a:pPr algn="ctr" eaLnBrk="1" hangingPunct="1"/>
            <a:r>
              <a:rPr lang="el-GR" altLang="el-GR" sz="1400">
                <a:latin typeface="Book Antiqua" panose="02040602050305030304" pitchFamily="18" charset="0"/>
              </a:rPr>
              <a:t>«Επιστήμες της Αγωγής - Εξ Αποστάσεως Εκπαίδευση  με την χρήση των ΤΠΕ (e-</a:t>
            </a:r>
            <a:r>
              <a:rPr lang="en-US" altLang="el-GR" sz="1400">
                <a:latin typeface="Book Antiqua" panose="02040602050305030304" pitchFamily="18" charset="0"/>
              </a:rPr>
              <a:t> </a:t>
            </a:r>
            <a:r>
              <a:rPr lang="el-GR" altLang="el-GR" sz="1400">
                <a:latin typeface="Book Antiqua" panose="02040602050305030304" pitchFamily="18" charset="0"/>
              </a:rPr>
              <a:t>Learning)»</a:t>
            </a:r>
            <a:endParaRPr lang="el-GR" altLang="el-GR" sz="1200">
              <a:latin typeface="Book Antiqua" panose="02040602050305030304" pitchFamily="18" charset="0"/>
            </a:endParaRPr>
          </a:p>
        </p:txBody>
      </p:sp>
      <p:sp>
        <p:nvSpPr>
          <p:cNvPr id="4100" name="Rectangle 1">
            <a:extLst>
              <a:ext uri="{FF2B5EF4-FFF2-40B4-BE49-F238E27FC236}">
                <a16:creationId xmlns:a16="http://schemas.microsoft.com/office/drawing/2014/main" id="{FCC9CDE8-A312-8599-62AE-03D2075D9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934075"/>
            <a:ext cx="720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2000" i="1">
                <a:latin typeface="Book Antiqua" panose="02040602050305030304" pitchFamily="18" charset="0"/>
                <a:cs typeface="Times New Roman" panose="02020603050405020304" pitchFamily="18" charset="0"/>
              </a:rPr>
              <a:t>Ρέθυμνο, 2025</a:t>
            </a:r>
            <a:endParaRPr lang="el-GR" altLang="el-GR" sz="2000" i="1">
              <a:latin typeface="Arial" panose="020B0604020202020204" pitchFamily="34" charset="0"/>
            </a:endParaRPr>
          </a:p>
        </p:txBody>
      </p:sp>
      <p:cxnSp>
        <p:nvCxnSpPr>
          <p:cNvPr id="4101" name="15 - Ευθεία γραμμή σύνδεσης">
            <a:extLst>
              <a:ext uri="{FF2B5EF4-FFF2-40B4-BE49-F238E27FC236}">
                <a16:creationId xmlns:a16="http://schemas.microsoft.com/office/drawing/2014/main" id="{E42D06C8-BD64-0265-2033-F2E77BA393C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04988" y="1052513"/>
            <a:ext cx="7034212" cy="0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15 - Ευθεία γραμμή σύνδεσης">
            <a:extLst>
              <a:ext uri="{FF2B5EF4-FFF2-40B4-BE49-F238E27FC236}">
                <a16:creationId xmlns:a16="http://schemas.microsoft.com/office/drawing/2014/main" id="{6BEB4BB2-6185-E695-D3C7-89235A064EE9}"/>
              </a:ext>
            </a:extLst>
          </p:cNvPr>
          <p:cNvCxnSpPr/>
          <p:nvPr/>
        </p:nvCxnSpPr>
        <p:spPr bwMode="auto">
          <a:xfrm>
            <a:off x="1638300" y="5589588"/>
            <a:ext cx="6991350" cy="12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03" name="9 - Ορθογώνιο">
            <a:extLst>
              <a:ext uri="{FF2B5EF4-FFF2-40B4-BE49-F238E27FC236}">
                <a16:creationId xmlns:a16="http://schemas.microsoft.com/office/drawing/2014/main" id="{D05AAA76-F56B-0791-1A21-01E79B528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138488"/>
            <a:ext cx="684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3200"/>
              <a:t>Εμμανουήλ Κασσωτάκης</a:t>
            </a:r>
          </a:p>
        </p:txBody>
      </p:sp>
      <p:sp>
        <p:nvSpPr>
          <p:cNvPr id="4104" name="9 - Ορθογώνιο">
            <a:extLst>
              <a:ext uri="{FF2B5EF4-FFF2-40B4-BE49-F238E27FC236}">
                <a16:creationId xmlns:a16="http://schemas.microsoft.com/office/drawing/2014/main" id="{9C7BC1CB-C7F7-9100-222B-CB756456F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3816350"/>
            <a:ext cx="684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800"/>
              <a:t>Επιτροπή Κρίσης ΔΕ</a:t>
            </a:r>
          </a:p>
        </p:txBody>
      </p:sp>
      <p:graphicFrame>
        <p:nvGraphicFramePr>
          <p:cNvPr id="20" name="17 - Διάγραμμα">
            <a:extLst>
              <a:ext uri="{FF2B5EF4-FFF2-40B4-BE49-F238E27FC236}">
                <a16:creationId xmlns:a16="http://schemas.microsoft.com/office/drawing/2014/main" id="{25CE5652-E9AE-2462-FB89-DBCEACA24352}"/>
              </a:ext>
            </a:extLst>
          </p:cNvPr>
          <p:cNvGraphicFramePr/>
          <p:nvPr/>
        </p:nvGraphicFramePr>
        <p:xfrm>
          <a:off x="1355068" y="1285171"/>
          <a:ext cx="7500990" cy="173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10 - Πίνακας">
            <a:extLst>
              <a:ext uri="{FF2B5EF4-FFF2-40B4-BE49-F238E27FC236}">
                <a16:creationId xmlns:a16="http://schemas.microsoft.com/office/drawing/2014/main" id="{1C7D4203-16F3-971F-2CE9-097E0203F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13428"/>
              </p:ext>
            </p:extLst>
          </p:nvPr>
        </p:nvGraphicFramePr>
        <p:xfrm>
          <a:off x="1815353" y="4291853"/>
          <a:ext cx="6302202" cy="124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28">
                <a:tc>
                  <a:txBody>
                    <a:bodyPr/>
                    <a:lstStyle/>
                    <a:p>
                      <a:pPr algn="ctr"/>
                      <a:r>
                        <a:rPr lang="el-GR" sz="1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Χαράλαμπος Μουζάκης</a:t>
                      </a:r>
                      <a:r>
                        <a:rPr lang="el-GR" sz="1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l-GR" sz="1400" b="1" kern="120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Ευαγγελία Μανούσου</a:t>
                      </a:r>
                      <a:endParaRPr lang="el-GR" sz="1400" b="1" kern="120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Λάμπρος Καρβούνης</a:t>
                      </a:r>
                      <a:endParaRPr lang="el-GR" sz="14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33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Καθηγητής – Σύμβουλος Ε.Α.Π. </a:t>
                      </a:r>
                    </a:p>
                  </a:txBody>
                  <a:tcPr marL="91439" marR="9143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Καθηγήτρια – Σύμβουλος Ε.Α.Π. </a:t>
                      </a:r>
                    </a:p>
                  </a:txBody>
                  <a:tcPr marL="91439" marR="9143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Διδάκτορας Πανεπιστημίου Κρήτης</a:t>
                      </a:r>
                      <a:endParaRPr lang="el-GR" sz="1400"/>
                    </a:p>
                  </a:txBody>
                  <a:tcPr marL="91439" marR="9143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Τίτλος 1">
            <a:extLst>
              <a:ext uri="{FF2B5EF4-FFF2-40B4-BE49-F238E27FC236}">
                <a16:creationId xmlns:a16="http://schemas.microsoft.com/office/drawing/2014/main" id="{17BA3082-8462-B4BF-41BC-4D33708B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n-US" altLang="el-GR" sz="3600"/>
              <a:t>8</a:t>
            </a:r>
            <a:r>
              <a:rPr lang="el-GR" altLang="el-GR" sz="3600"/>
              <a:t>. Βιβλιογραφική Ανασκόπηση 1/4</a:t>
            </a:r>
          </a:p>
        </p:txBody>
      </p:sp>
      <p:sp>
        <p:nvSpPr>
          <p:cNvPr id="5" name="4 - TextBox">
            <a:extLst>
              <a:ext uri="{FF2B5EF4-FFF2-40B4-BE49-F238E27FC236}">
                <a16:creationId xmlns:a16="http://schemas.microsoft.com/office/drawing/2014/main" id="{FC78F76E-8EF1-1027-0C16-34FEBF068754}"/>
              </a:ext>
            </a:extLst>
          </p:cNvPr>
          <p:cNvSpPr txBox="1"/>
          <p:nvPr/>
        </p:nvSpPr>
        <p:spPr>
          <a:xfrm>
            <a:off x="2389229" y="2226132"/>
            <a:ext cx="642152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>
              <a:defRPr/>
            </a:pPr>
            <a:r>
              <a:rPr lang="el-GR" sz="2000" b="1">
                <a:latin typeface="Calibri"/>
                <a:ea typeface="Calibri"/>
                <a:cs typeface="Arial"/>
              </a:rPr>
              <a:t>10</a:t>
            </a:r>
            <a:r>
              <a:rPr lang="el-GR" sz="2000">
                <a:latin typeface="Calibri"/>
                <a:ea typeface="Calibri"/>
                <a:cs typeface="Arial"/>
              </a:rPr>
              <a:t> συναφών </a:t>
            </a:r>
            <a:r>
              <a:rPr lang="el-GR" sz="2000" b="1">
                <a:latin typeface="Calibri"/>
                <a:ea typeface="Calibri"/>
                <a:cs typeface="Arial"/>
              </a:rPr>
              <a:t>ερευνών </a:t>
            </a:r>
            <a:r>
              <a:rPr lang="el-GR" sz="2000">
                <a:latin typeface="Calibri"/>
                <a:ea typeface="Calibri"/>
                <a:cs typeface="Arial"/>
              </a:rPr>
              <a:t>που αφορούν σε περιπτώσεις εφαρμογής ψηφιακού περιεχομένου στη σχολική εξ αποστάσεως εκπαίδευση. </a:t>
            </a:r>
            <a:r>
              <a:rPr lang="el-GR">
                <a:latin typeface="Calibri"/>
                <a:ea typeface="Calibri"/>
                <a:cs typeface="Arial"/>
              </a:rPr>
              <a:t>  </a:t>
            </a:r>
            <a:endParaRPr lang="el-GR">
              <a:latin typeface="Calibri"/>
              <a:ea typeface="Calibri"/>
            </a:endParaRPr>
          </a:p>
        </p:txBody>
      </p: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1900686D-03B0-49B8-3DAA-7D4EF7EF5258}"/>
              </a:ext>
            </a:extLst>
          </p:cNvPr>
          <p:cNvSpPr/>
          <p:nvPr/>
        </p:nvSpPr>
        <p:spPr>
          <a:xfrm>
            <a:off x="2390353" y="3849757"/>
            <a:ext cx="641927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>
              <a:defRPr/>
            </a:pPr>
            <a:r>
              <a:rPr lang="el-GR" sz="2000">
                <a:latin typeface="Calibri"/>
                <a:ea typeface="Calibri"/>
                <a:cs typeface="Arial"/>
              </a:rPr>
              <a:t>Η χώρα, ο σκοπός, τα ερευνητικά ερωτήματα, το θεωρητικό πλαίσιο ανάπτυξης Ε.Υ.  η  μεθοδολογία έρευνας και η αποτίμηση της εφαρμογής.  </a:t>
            </a:r>
            <a:endParaRPr lang="el-GR" sz="2000">
              <a:latin typeface="Calibri"/>
              <a:ea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B6759-307B-93A0-CD2A-EDFDD7230BDE}"/>
              </a:ext>
            </a:extLst>
          </p:cNvPr>
          <p:cNvSpPr txBox="1"/>
          <p:nvPr/>
        </p:nvSpPr>
        <p:spPr>
          <a:xfrm>
            <a:off x="1400890" y="1313691"/>
            <a:ext cx="7414994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200" b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Επισκόπηση</a:t>
            </a:r>
            <a:endParaRPr lang="el-GR" sz="3200" b="1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6" name="Ελεύθερη σχεδίαση: Σχήμα 14">
            <a:extLst>
              <a:ext uri="{FF2B5EF4-FFF2-40B4-BE49-F238E27FC236}">
                <a16:creationId xmlns:a16="http://schemas.microsoft.com/office/drawing/2014/main" id="{1F33E2FB-16DF-0071-9675-CBFF95F1B711}"/>
              </a:ext>
            </a:extLst>
          </p:cNvPr>
          <p:cNvSpPr/>
          <p:nvPr/>
        </p:nvSpPr>
        <p:spPr bwMode="auto">
          <a:xfrm>
            <a:off x="649147" y="2348164"/>
            <a:ext cx="1541230" cy="880186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800" b="1"/>
              <a:t>Μελέτη</a:t>
            </a:r>
          </a:p>
        </p:txBody>
      </p:sp>
      <p:sp>
        <p:nvSpPr>
          <p:cNvPr id="10" name="Ελεύθερη σχεδίαση: Σχήμα 14">
            <a:extLst>
              <a:ext uri="{FF2B5EF4-FFF2-40B4-BE49-F238E27FC236}">
                <a16:creationId xmlns:a16="http://schemas.microsoft.com/office/drawing/2014/main" id="{4D0CD28D-DE0B-ACAD-520B-554477069F5E}"/>
              </a:ext>
            </a:extLst>
          </p:cNvPr>
          <p:cNvSpPr/>
          <p:nvPr/>
        </p:nvSpPr>
        <p:spPr bwMode="auto">
          <a:xfrm>
            <a:off x="643603" y="5278037"/>
            <a:ext cx="1541231" cy="858205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800" b="1"/>
              <a:t>Με σκοπό </a:t>
            </a:r>
          </a:p>
        </p:txBody>
      </p:sp>
      <p:sp>
        <p:nvSpPr>
          <p:cNvPr id="11" name="4 - TextBox">
            <a:extLst>
              <a:ext uri="{FF2B5EF4-FFF2-40B4-BE49-F238E27FC236}">
                <a16:creationId xmlns:a16="http://schemas.microsoft.com/office/drawing/2014/main" id="{8282F375-AE2F-898E-2833-A957717B202A}"/>
              </a:ext>
            </a:extLst>
          </p:cNvPr>
          <p:cNvSpPr txBox="1"/>
          <p:nvPr/>
        </p:nvSpPr>
        <p:spPr>
          <a:xfrm>
            <a:off x="2389230" y="5577336"/>
            <a:ext cx="642152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>
              <a:defRPr/>
            </a:pPr>
            <a:r>
              <a:rPr lang="el-GR" sz="2000">
                <a:latin typeface="Calibri"/>
                <a:ea typeface="Calibri"/>
                <a:cs typeface="Arial"/>
              </a:rPr>
              <a:t>Τον </a:t>
            </a:r>
            <a:r>
              <a:rPr lang="el-GR" sz="2000" b="1">
                <a:latin typeface="Calibri"/>
                <a:ea typeface="Calibri"/>
                <a:cs typeface="Arial"/>
              </a:rPr>
              <a:t>εμπλουτισμό </a:t>
            </a:r>
            <a:r>
              <a:rPr lang="el-GR" sz="2000">
                <a:latin typeface="Calibri"/>
                <a:ea typeface="Calibri"/>
                <a:cs typeface="Arial"/>
              </a:rPr>
              <a:t>των ερευνητικών μου ερωτημάτων.</a:t>
            </a:r>
            <a:endParaRPr lang="el-GR" sz="2000">
              <a:latin typeface="Calibri"/>
              <a:ea typeface="Calibri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F90A826-1E2E-A245-DC64-ED196D05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65" y="3644412"/>
            <a:ext cx="1373995" cy="14243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C97CA-F33E-109A-2A8D-AA028E1C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>
            <a:extLst>
              <a:ext uri="{FF2B5EF4-FFF2-40B4-BE49-F238E27FC236}">
                <a16:creationId xmlns:a16="http://schemas.microsoft.com/office/drawing/2014/main" id="{0D80A1B8-AAEC-017A-2FEC-77F29366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l-GR" altLang="el-GR" sz="3600"/>
              <a:t>9. Βιβλιογραφική Επισκόπηση 2/4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A4619-344A-C074-A42C-4565AA0A7732}"/>
              </a:ext>
            </a:extLst>
          </p:cNvPr>
          <p:cNvSpPr txBox="1"/>
          <p:nvPr/>
        </p:nvSpPr>
        <p:spPr>
          <a:xfrm>
            <a:off x="1400891" y="1426452"/>
            <a:ext cx="7414993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200" b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Θετικά / Αρνητικά σημεία</a:t>
            </a:r>
            <a:endParaRPr lang="el-GR" sz="3200" b="1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18" name="Σταυρός 17">
            <a:extLst>
              <a:ext uri="{FF2B5EF4-FFF2-40B4-BE49-F238E27FC236}">
                <a16:creationId xmlns:a16="http://schemas.microsoft.com/office/drawing/2014/main" id="{6201AAE1-F041-0EA2-4633-BE584C615AEA}"/>
              </a:ext>
            </a:extLst>
          </p:cNvPr>
          <p:cNvSpPr/>
          <p:nvPr/>
        </p:nvSpPr>
        <p:spPr>
          <a:xfrm>
            <a:off x="910989" y="2909416"/>
            <a:ext cx="990400" cy="1026305"/>
          </a:xfrm>
          <a:prstGeom prst="plus">
            <a:avLst>
              <a:gd name="adj" fmla="val 32810"/>
            </a:avLst>
          </a:prstGeom>
          <a:solidFill>
            <a:srgbClr val="00B050"/>
          </a:solidFill>
          <a:ln>
            <a:solidFill>
              <a:srgbClr val="931B1B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A91184C0-346B-64D9-3F2C-AFD82C330796}"/>
              </a:ext>
            </a:extLst>
          </p:cNvPr>
          <p:cNvSpPr txBox="1"/>
          <p:nvPr/>
        </p:nvSpPr>
        <p:spPr>
          <a:xfrm>
            <a:off x="2409131" y="2197011"/>
            <a:ext cx="6514122" cy="2477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b="1" dirty="0" err="1">
                <a:latin typeface="Calibri"/>
                <a:ea typeface="Calibri"/>
                <a:cs typeface="Calibri"/>
              </a:rPr>
              <a:t>Διαδραστικότητα</a:t>
            </a:r>
            <a:r>
              <a:rPr lang="el-GR" sz="2000" b="1" dirty="0">
                <a:latin typeface="Calibri"/>
                <a:ea typeface="Calibri"/>
                <a:cs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</a:rPr>
              <a:t>υλικού </a:t>
            </a:r>
            <a:endParaRPr lang="en-US" sz="2000" dirty="0">
              <a:latin typeface="Calibri"/>
              <a:ea typeface="Calibri"/>
              <a:cs typeface="Calibri"/>
            </a:endParaRP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Calibri"/>
              </a:rPr>
              <a:t>Ασκήσεις </a:t>
            </a:r>
            <a:r>
              <a:rPr lang="el-GR" sz="2000" b="1" dirty="0" err="1">
                <a:latin typeface="Calibri"/>
                <a:ea typeface="Calibri"/>
                <a:cs typeface="Calibri"/>
              </a:rPr>
              <a:t>Αυτοαξιολόγησης</a:t>
            </a:r>
            <a:r>
              <a:rPr lang="el-GR" sz="2000" b="1" dirty="0">
                <a:latin typeface="Calibri"/>
                <a:ea typeface="Calibri"/>
                <a:cs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</a:rPr>
              <a:t>με άμεση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ανατροφοδότηση</a:t>
            </a: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b="1" dirty="0">
                <a:latin typeface="Calibri"/>
                <a:ea typeface="Calibri"/>
                <a:cs typeface="Calibri"/>
              </a:rPr>
              <a:t>Αυτονομία </a:t>
            </a:r>
            <a:r>
              <a:rPr lang="el-GR" sz="2000" dirty="0">
                <a:latin typeface="Calibri"/>
                <a:ea typeface="Calibri"/>
                <a:cs typeface="Calibri"/>
              </a:rPr>
              <a:t>χρόνου και τρόπου μελέτης</a:t>
            </a: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Calibri"/>
              </a:rPr>
              <a:t>Χρήση </a:t>
            </a:r>
            <a:r>
              <a:rPr lang="el-GR" sz="2000" b="1" dirty="0" err="1">
                <a:latin typeface="Calibri"/>
                <a:ea typeface="Calibri"/>
                <a:cs typeface="Calibri"/>
              </a:rPr>
              <a:t>Avatar</a:t>
            </a:r>
            <a:r>
              <a:rPr lang="el-GR" sz="2000" b="1" dirty="0">
                <a:latin typeface="Calibri"/>
                <a:ea typeface="Calibri"/>
                <a:cs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</a:rPr>
              <a:t>και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φιλικής γλώσσας </a:t>
            </a:r>
            <a:endParaRPr lang="el-GR" b="1" dirty="0"/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b="1">
                <a:latin typeface="Calibri"/>
                <a:ea typeface="Calibri"/>
                <a:cs typeface="Calibri"/>
              </a:rPr>
              <a:t>Ανάπτυξη </a:t>
            </a:r>
            <a:r>
              <a:rPr lang="el-GR" sz="2000">
                <a:latin typeface="Calibri"/>
                <a:ea typeface="Calibri"/>
                <a:cs typeface="Calibri"/>
              </a:rPr>
              <a:t>κριτικής σκέψης 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b="1">
                <a:latin typeface="Calibri"/>
                <a:ea typeface="Calibri"/>
                <a:cs typeface="Calibri"/>
              </a:rPr>
              <a:t>Ενίσχυση </a:t>
            </a:r>
            <a:r>
              <a:rPr lang="el-GR" sz="2000">
                <a:latin typeface="Calibri"/>
                <a:ea typeface="Calibri"/>
                <a:cs typeface="Calibri"/>
              </a:rPr>
              <a:t>κατανόησης </a:t>
            </a:r>
            <a:endParaRPr lang="el-GR"/>
          </a:p>
        </p:txBody>
      </p:sp>
      <p:sp>
        <p:nvSpPr>
          <p:cNvPr id="21" name="Ορθογώνιο 10">
            <a:extLst>
              <a:ext uri="{FF2B5EF4-FFF2-40B4-BE49-F238E27FC236}">
                <a16:creationId xmlns:a16="http://schemas.microsoft.com/office/drawing/2014/main" id="{495245CF-DAF2-EDB9-DA6B-2D54F58D0909}"/>
              </a:ext>
            </a:extLst>
          </p:cNvPr>
          <p:cNvSpPr/>
          <p:nvPr/>
        </p:nvSpPr>
        <p:spPr>
          <a:xfrm>
            <a:off x="912066" y="5501482"/>
            <a:ext cx="989279" cy="452934"/>
          </a:xfrm>
          <a:prstGeom prst="rect">
            <a:avLst/>
          </a:prstGeom>
          <a:solidFill>
            <a:srgbClr val="FF0000"/>
          </a:solidFill>
          <a:ln>
            <a:solidFill>
              <a:srgbClr val="BF9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7F5730B9-62BF-6330-F5CC-D13BF2524CA2}"/>
              </a:ext>
            </a:extLst>
          </p:cNvPr>
          <p:cNvSpPr txBox="1"/>
          <p:nvPr/>
        </p:nvSpPr>
        <p:spPr>
          <a:xfrm>
            <a:off x="2393716" y="5068696"/>
            <a:ext cx="6415163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0" indent="-342900" algn="l" rtl="0">
              <a:buFont typeface="Wingdings"/>
              <a:buChar char="Ø"/>
            </a:pPr>
            <a:r>
              <a:rPr lang="el-GR" sz="20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Κίνδυνος παθητικής στάσης</a:t>
            </a:r>
            <a:r>
              <a:rPr lang="en-US" sz="2000" b="0" i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​</a:t>
            </a:r>
            <a:endParaRPr lang="el-GR"/>
          </a:p>
          <a:p>
            <a:pPr marL="342900" lvl="0" indent="-342900" algn="l" rtl="0">
              <a:buFont typeface="Wingdings"/>
              <a:buChar char="Ø"/>
            </a:pPr>
            <a:r>
              <a:rPr lang="el-GR" sz="200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Προτίμηση </a:t>
            </a:r>
            <a:r>
              <a:rPr lang="el-GR" sz="20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στη </a:t>
            </a:r>
            <a:r>
              <a:rPr lang="el-GR" sz="20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διαζώσης</a:t>
            </a:r>
            <a:r>
              <a:rPr lang="el-GR" sz="2000" b="0" i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342900" indent="-342900">
              <a:buFont typeface="Wingdings"/>
              <a:buChar char="Ø"/>
            </a:pPr>
            <a:r>
              <a:rPr lang="el-GR" sz="200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Ανησυχία </a:t>
            </a:r>
            <a:r>
              <a:rPr lang="el-GR" sz="20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Ασφάλειας </a:t>
            </a:r>
            <a:r>
              <a:rPr lang="en-US" sz="2000" b="0" i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​</a:t>
            </a:r>
            <a:r>
              <a:rPr lang="en-US" sz="200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ηλεκτρονικών</a:t>
            </a:r>
            <a:r>
              <a:rPr lang="en-US" sz="200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υπ</a:t>
            </a:r>
            <a:r>
              <a:rPr lang="en-US" sz="200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ηρεσιών</a:t>
            </a:r>
            <a:endParaRPr lang="en-US" sz="2000" b="0" i="0">
              <a:solidFill>
                <a:srgbClr val="000000"/>
              </a:solidFill>
              <a:latin typeface="Calibri"/>
              <a:ea typeface="Arial"/>
              <a:cs typeface="Arial"/>
            </a:endParaRPr>
          </a:p>
          <a:p>
            <a:pPr marL="342900" lvl="0" indent="-342900" algn="l" rtl="0">
              <a:buFont typeface="Wingdings"/>
              <a:buChar char="Ø"/>
            </a:pPr>
            <a:r>
              <a:rPr lang="el-GR" sz="200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Δυσκολία </a:t>
            </a:r>
            <a:r>
              <a:rPr lang="el-GR" sz="20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πρόσβασης</a:t>
            </a:r>
          </a:p>
        </p:txBody>
      </p:sp>
    </p:spTree>
    <p:extLst>
      <p:ext uri="{BB962C8B-B14F-4D97-AF65-F5344CB8AC3E}">
        <p14:creationId xmlns:p14="http://schemas.microsoft.com/office/powerpoint/2010/main" val="350769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>
            <a:extLst>
              <a:ext uri="{FF2B5EF4-FFF2-40B4-BE49-F238E27FC236}">
                <a16:creationId xmlns:a16="http://schemas.microsoft.com/office/drawing/2014/main" id="{9C3AB32E-51E1-ED44-E779-428308B23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l-GR" altLang="el-GR" sz="3600"/>
              <a:t>10. Βιβλιογραφική Επισκόπηση 3/4</a:t>
            </a:r>
          </a:p>
        </p:txBody>
      </p:sp>
      <p:sp>
        <p:nvSpPr>
          <p:cNvPr id="10" name="Ελεύθερη σχεδίαση: Σχήμα 8">
            <a:extLst>
              <a:ext uri="{FF2B5EF4-FFF2-40B4-BE49-F238E27FC236}">
                <a16:creationId xmlns:a16="http://schemas.microsoft.com/office/drawing/2014/main" id="{8B721FCC-ECBF-714D-C6FC-EBDB55239D2E}"/>
              </a:ext>
            </a:extLst>
          </p:cNvPr>
          <p:cNvSpPr/>
          <p:nvPr/>
        </p:nvSpPr>
        <p:spPr>
          <a:xfrm>
            <a:off x="5715000" y="3632529"/>
            <a:ext cx="3085741" cy="2507921"/>
          </a:xfrm>
          <a:custGeom>
            <a:avLst/>
            <a:gdLst>
              <a:gd name="connsiteX0" fmla="*/ 0 w 2773227"/>
              <a:gd name="connsiteY0" fmla="*/ 0 h 2640307"/>
              <a:gd name="connsiteX1" fmla="*/ 2773227 w 2773227"/>
              <a:gd name="connsiteY1" fmla="*/ 0 h 2640307"/>
              <a:gd name="connsiteX2" fmla="*/ 2773227 w 2773227"/>
              <a:gd name="connsiteY2" fmla="*/ 2640307 h 2640307"/>
              <a:gd name="connsiteX3" fmla="*/ 0 w 2773227"/>
              <a:gd name="connsiteY3" fmla="*/ 2640307 h 2640307"/>
              <a:gd name="connsiteX4" fmla="*/ 0 w 2773227"/>
              <a:gd name="connsiteY4" fmla="*/ 0 h 26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3227" h="2640307">
                <a:moveTo>
                  <a:pt x="0" y="0"/>
                </a:moveTo>
                <a:lnTo>
                  <a:pt x="2773227" y="0"/>
                </a:lnTo>
                <a:lnTo>
                  <a:pt x="2773227" y="2640307"/>
                </a:lnTo>
                <a:lnTo>
                  <a:pt x="0" y="26403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2385" tIns="32385" rIns="32385" bIns="32385" spcCol="1270" anchor="t"/>
          <a:lstStyle/>
          <a:p>
            <a:pPr marL="285750" indent="-285750" defTabSz="7556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endParaRPr lang="el-GR" sz="1700">
              <a:ea typeface="Calibri"/>
              <a:cs typeface="Calibri"/>
            </a:endParaRPr>
          </a:p>
          <a:p>
            <a:pPr defTabSz="755650">
              <a:lnSpc>
                <a:spcPct val="90000"/>
              </a:lnSpc>
              <a:spcAft>
                <a:spcPct val="35000"/>
              </a:spcAft>
              <a:defRPr/>
            </a:pPr>
            <a:endParaRPr lang="el-GR" sz="1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C4E0B-B2FD-6814-83E8-16F602E0A1DA}"/>
              </a:ext>
            </a:extLst>
          </p:cNvPr>
          <p:cNvSpPr txBox="1"/>
          <p:nvPr/>
        </p:nvSpPr>
        <p:spPr>
          <a:xfrm>
            <a:off x="1400115" y="1318735"/>
            <a:ext cx="7313316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200" b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Προτάσεις</a:t>
            </a:r>
            <a:endParaRPr lang="el-GR" sz="3200" b="1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30C454E-BE90-FA3B-177B-882BECF7453C}"/>
              </a:ext>
            </a:extLst>
          </p:cNvPr>
          <p:cNvSpPr txBox="1"/>
          <p:nvPr/>
        </p:nvSpPr>
        <p:spPr>
          <a:xfrm>
            <a:off x="1212273" y="2484256"/>
            <a:ext cx="7483577" cy="32008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Calibri"/>
              </a:rPr>
              <a:t>Επιλογή πρωτότυπων ασκήσεων αξιολόγησης.</a:t>
            </a: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Calibri"/>
              </a:rPr>
              <a:t>Αντιπροσωπευτικότερο</a:t>
            </a:r>
            <a:r>
              <a:rPr lang="el-GR" sz="2000" dirty="0">
                <a:latin typeface="Calibri"/>
                <a:ea typeface="Calibri"/>
                <a:cs typeface="Calibri"/>
              </a:rPr>
              <a:t> δείγμα.</a:t>
            </a:r>
            <a:endParaRPr lang="el-GR" dirty="0"/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Calibri"/>
              </a:rPr>
              <a:t>Μελέτη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ποιότητας </a:t>
            </a:r>
            <a:r>
              <a:rPr lang="el-GR" sz="2000" dirty="0">
                <a:latin typeface="Calibri"/>
                <a:ea typeface="Calibri"/>
                <a:cs typeface="Calibri"/>
              </a:rPr>
              <a:t>και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ποσότητας </a:t>
            </a:r>
            <a:r>
              <a:rPr lang="el-GR" sz="2000" dirty="0">
                <a:latin typeface="Calibri"/>
                <a:ea typeface="Calibri"/>
                <a:cs typeface="Calibri"/>
              </a:rPr>
              <a:t>επικοινωνίας με εκπαιδευτικό.</a:t>
            </a: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Calibri"/>
              </a:rPr>
              <a:t>Μελέτη σύνδεσης με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δια βίου μάθηση</a:t>
            </a:r>
            <a:r>
              <a:rPr lang="el-GR" sz="2000" dirty="0">
                <a:latin typeface="Calibri"/>
                <a:ea typeface="Calibri"/>
                <a:cs typeface="Calibri"/>
              </a:rPr>
              <a:t>.</a:t>
            </a: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Calibri"/>
              </a:rPr>
              <a:t>Μελέτη παραγόντων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συμμετοχής </a:t>
            </a:r>
            <a:r>
              <a:rPr lang="el-GR" sz="2000" dirty="0">
                <a:latin typeface="Calibri"/>
                <a:ea typeface="Calibri"/>
                <a:cs typeface="Calibri"/>
              </a:rPr>
              <a:t>ή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αποχής </a:t>
            </a:r>
            <a:r>
              <a:rPr lang="el-GR" sz="2000" dirty="0">
                <a:latin typeface="Calibri"/>
                <a:ea typeface="Calibri"/>
                <a:cs typeface="Calibri"/>
              </a:rPr>
              <a:t>από Ε.Υ.</a:t>
            </a: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Calibri"/>
              </a:rPr>
              <a:t>Μελέτη σύνδεσης όχι μόνο επίδοσης αλλά και ανάπτυξης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δεξιοτήτων </a:t>
            </a:r>
            <a:r>
              <a:rPr lang="el-GR" sz="2000" dirty="0">
                <a:latin typeface="Calibri"/>
                <a:ea typeface="Calibri"/>
                <a:cs typeface="Calibri"/>
              </a:rPr>
              <a:t>και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στάσεων</a:t>
            </a:r>
            <a:r>
              <a:rPr lang="el-GR" sz="2000" dirty="0">
                <a:latin typeface="Calibri"/>
                <a:ea typeface="Calibri"/>
                <a:cs typeface="Calibri"/>
              </a:rPr>
              <a:t>.</a:t>
            </a:r>
          </a:p>
          <a:p>
            <a:pPr marL="342900" indent="-342900">
              <a:spcAft>
                <a:spcPct val="35000"/>
              </a:spcAft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Calibri"/>
              </a:rPr>
              <a:t>Μελέτη </a:t>
            </a:r>
            <a:r>
              <a:rPr lang="el-GR" sz="2000" b="1" dirty="0">
                <a:latin typeface="Calibri"/>
                <a:ea typeface="Calibri"/>
                <a:cs typeface="Calibri"/>
              </a:rPr>
              <a:t>αποτελεσματικότητας </a:t>
            </a:r>
            <a:r>
              <a:rPr lang="el-GR" sz="2000" dirty="0">
                <a:latin typeface="Calibri"/>
                <a:ea typeface="Calibri"/>
                <a:cs typeface="Calibri"/>
              </a:rPr>
              <a:t>πριν και μετά την υλοποίηση.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188A1-F79E-B433-AEBD-79F543AC2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>
            <a:extLst>
              <a:ext uri="{FF2B5EF4-FFF2-40B4-BE49-F238E27FC236}">
                <a16:creationId xmlns:a16="http://schemas.microsoft.com/office/drawing/2014/main" id="{D2821FEF-6F49-5D86-8788-E175DED2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l-GR" altLang="el-GR" sz="3600"/>
              <a:t>11. Βιβλιογραφική Επισκόπηση 4/4</a:t>
            </a:r>
          </a:p>
        </p:txBody>
      </p:sp>
      <p:sp>
        <p:nvSpPr>
          <p:cNvPr id="10" name="Ελεύθερη σχεδίαση: Σχήμα 8">
            <a:extLst>
              <a:ext uri="{FF2B5EF4-FFF2-40B4-BE49-F238E27FC236}">
                <a16:creationId xmlns:a16="http://schemas.microsoft.com/office/drawing/2014/main" id="{4CFD3579-916D-2CF2-6562-98EC44521B9A}"/>
              </a:ext>
            </a:extLst>
          </p:cNvPr>
          <p:cNvSpPr/>
          <p:nvPr/>
        </p:nvSpPr>
        <p:spPr>
          <a:xfrm>
            <a:off x="5715000" y="3632529"/>
            <a:ext cx="3085741" cy="2507921"/>
          </a:xfrm>
          <a:custGeom>
            <a:avLst/>
            <a:gdLst>
              <a:gd name="connsiteX0" fmla="*/ 0 w 2773227"/>
              <a:gd name="connsiteY0" fmla="*/ 0 h 2640307"/>
              <a:gd name="connsiteX1" fmla="*/ 2773227 w 2773227"/>
              <a:gd name="connsiteY1" fmla="*/ 0 h 2640307"/>
              <a:gd name="connsiteX2" fmla="*/ 2773227 w 2773227"/>
              <a:gd name="connsiteY2" fmla="*/ 2640307 h 2640307"/>
              <a:gd name="connsiteX3" fmla="*/ 0 w 2773227"/>
              <a:gd name="connsiteY3" fmla="*/ 2640307 h 2640307"/>
              <a:gd name="connsiteX4" fmla="*/ 0 w 2773227"/>
              <a:gd name="connsiteY4" fmla="*/ 0 h 26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3227" h="2640307">
                <a:moveTo>
                  <a:pt x="0" y="0"/>
                </a:moveTo>
                <a:lnTo>
                  <a:pt x="2773227" y="0"/>
                </a:lnTo>
                <a:lnTo>
                  <a:pt x="2773227" y="2640307"/>
                </a:lnTo>
                <a:lnTo>
                  <a:pt x="0" y="26403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2385" tIns="32385" rIns="32385" bIns="32385" spcCol="1270" anchor="t"/>
          <a:lstStyle/>
          <a:p>
            <a:pPr marL="285750" indent="-285750" defTabSz="7556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  <a:defRPr/>
            </a:pPr>
            <a:endParaRPr lang="el-GR" sz="1700">
              <a:ea typeface="Calibri"/>
              <a:cs typeface="Calibri"/>
            </a:endParaRPr>
          </a:p>
          <a:p>
            <a:pPr defTabSz="755650">
              <a:lnSpc>
                <a:spcPct val="90000"/>
              </a:lnSpc>
              <a:spcAft>
                <a:spcPct val="35000"/>
              </a:spcAft>
              <a:defRPr/>
            </a:pPr>
            <a:endParaRPr lang="el-GR" sz="1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71633-D54E-1817-8DFC-01706F553EAE}"/>
              </a:ext>
            </a:extLst>
          </p:cNvPr>
          <p:cNvSpPr txBox="1"/>
          <p:nvPr/>
        </p:nvSpPr>
        <p:spPr>
          <a:xfrm>
            <a:off x="1407214" y="1318735"/>
            <a:ext cx="7384658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200" b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Συμπεράσματα </a:t>
            </a:r>
            <a:endParaRPr lang="el-GR" sz="3200" b="1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0BDE287C-BC0C-0233-9F4A-C9370DFBB910}"/>
              </a:ext>
            </a:extLst>
          </p:cNvPr>
          <p:cNvSpPr txBox="1"/>
          <p:nvPr/>
        </p:nvSpPr>
        <p:spPr>
          <a:xfrm>
            <a:off x="2095013" y="2558946"/>
            <a:ext cx="6705619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Arial"/>
              </a:rPr>
              <a:t>Ανάγκη το Ε.Υ. να βασίζεται σε </a:t>
            </a:r>
            <a:r>
              <a:rPr lang="el-GR" sz="2000" b="1" dirty="0">
                <a:latin typeface="Calibri"/>
                <a:ea typeface="Calibri"/>
                <a:cs typeface="Arial"/>
              </a:rPr>
              <a:t>παιδαγωγικές θεωρίες</a:t>
            </a:r>
            <a:r>
              <a:rPr lang="el-GR" sz="2000" dirty="0">
                <a:latin typeface="Calibri"/>
                <a:ea typeface="Calibri"/>
                <a:cs typeface="Arial"/>
              </a:rPr>
              <a:t>.</a:t>
            </a:r>
            <a:endParaRPr lang="el-GR" sz="2000" dirty="0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endParaRPr lang="el-GR" sz="2000">
              <a:latin typeface="Calibri"/>
              <a:ea typeface="Calibri"/>
              <a:cs typeface="Arial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Arial"/>
              </a:rPr>
              <a:t>Ο σχεδιασμός του Ε.Υ. να βασίζεται στο μοντέλο </a:t>
            </a:r>
            <a:r>
              <a:rPr lang="el-GR" sz="2000" b="1" err="1">
                <a:latin typeface="Calibri"/>
                <a:ea typeface="Calibri"/>
                <a:cs typeface="Arial"/>
              </a:rPr>
              <a:t>West-Λιοναράκη</a:t>
            </a:r>
            <a:r>
              <a:rPr lang="el-GR" sz="2000" b="1">
                <a:latin typeface="Calibri"/>
                <a:ea typeface="Calibri"/>
                <a:cs typeface="Arial"/>
              </a:rPr>
              <a:t>.  </a:t>
            </a:r>
            <a:endParaRPr lang="el-GR" sz="2000" b="1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endParaRPr lang="el-GR" sz="2000">
              <a:latin typeface="Calibri"/>
              <a:ea typeface="Calibri"/>
              <a:cs typeface="Arial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Ο σχεδιασμός του Ε.Υ. να βασίζεται </a:t>
            </a:r>
            <a:r>
              <a:rPr lang="el-GR" sz="2000">
                <a:latin typeface="Calibri"/>
                <a:ea typeface="Calibri"/>
                <a:cs typeface="Arial"/>
              </a:rPr>
              <a:t>στις </a:t>
            </a:r>
            <a:r>
              <a:rPr lang="el-GR" sz="2000" b="1">
                <a:latin typeface="Calibri"/>
                <a:ea typeface="Calibri"/>
                <a:cs typeface="Arial"/>
              </a:rPr>
              <a:t>Αρχές </a:t>
            </a:r>
            <a:r>
              <a:rPr lang="el-GR" sz="2000" b="1" err="1">
                <a:latin typeface="Calibri"/>
                <a:ea typeface="Calibri"/>
                <a:cs typeface="Arial"/>
              </a:rPr>
              <a:t>Πολυμεσικής</a:t>
            </a:r>
            <a:r>
              <a:rPr lang="el-GR" sz="2000" b="1">
                <a:latin typeface="Calibri"/>
                <a:ea typeface="Calibri"/>
                <a:cs typeface="Arial"/>
              </a:rPr>
              <a:t> Μάθησης </a:t>
            </a:r>
            <a:r>
              <a:rPr lang="el-GR" sz="2000">
                <a:latin typeface="Calibri"/>
                <a:ea typeface="Calibri"/>
                <a:cs typeface="Arial"/>
              </a:rPr>
              <a:t>του </a:t>
            </a:r>
            <a:r>
              <a:rPr lang="el-GR" sz="2000" err="1">
                <a:latin typeface="Calibri"/>
                <a:ea typeface="Calibri"/>
                <a:cs typeface="Arial"/>
              </a:rPr>
              <a:t>Mayer</a:t>
            </a:r>
            <a:r>
              <a:rPr lang="el-GR" sz="2000">
                <a:latin typeface="Calibri"/>
                <a:ea typeface="Calibri"/>
                <a:cs typeface="Arial"/>
              </a:rPr>
              <a:t>.</a:t>
            </a:r>
          </a:p>
          <a:p>
            <a:pPr marL="342900" indent="-342900">
              <a:buFont typeface="Wingdings"/>
              <a:buChar char="Ø"/>
            </a:pPr>
            <a:endParaRPr lang="el-GR" sz="200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>
                <a:latin typeface="Calibri"/>
                <a:ea typeface="Calibri"/>
                <a:cs typeface="Arial"/>
              </a:rPr>
              <a:t>Απουσία ερευνών </a:t>
            </a:r>
            <a:r>
              <a:rPr lang="el-GR" sz="2000" b="1">
                <a:latin typeface="Calibri"/>
                <a:ea typeface="Calibri"/>
                <a:cs typeface="Calibri"/>
              </a:rPr>
              <a:t>εφαρμογής ψηφιακού περιεχομένου στη σχολική </a:t>
            </a:r>
            <a:r>
              <a:rPr lang="el-GR" sz="2000" b="1" err="1">
                <a:latin typeface="Calibri"/>
                <a:ea typeface="Calibri"/>
                <a:cs typeface="Calibri"/>
              </a:rPr>
              <a:t>ΕξΑΕ</a:t>
            </a:r>
            <a:r>
              <a:rPr lang="el-GR" sz="2000" b="1" dirty="0">
                <a:latin typeface="Calibri"/>
                <a:ea typeface="Calibri"/>
                <a:cs typeface="Calibri"/>
              </a:rPr>
              <a:t> </a:t>
            </a:r>
            <a:r>
              <a:rPr lang="el-GR" sz="2000" b="1">
                <a:latin typeface="Calibri"/>
                <a:ea typeface="Calibri"/>
                <a:cs typeface="Arial"/>
              </a:rPr>
              <a:t>για το μάθημα των Εργαστηρίων Δεξιοτήτων.</a:t>
            </a:r>
          </a:p>
          <a:p>
            <a:pPr marL="342900" indent="-342900">
              <a:buFont typeface="Wingdings"/>
              <a:buChar char="Ø"/>
            </a:pPr>
            <a:endParaRPr lang="el-GR" sz="2000" b="1">
              <a:solidFill>
                <a:srgbClr val="FF0000"/>
              </a:solidFill>
              <a:latin typeface="Calibri"/>
              <a:ea typeface="Calibri"/>
            </a:endParaRPr>
          </a:p>
        </p:txBody>
      </p:sp>
      <p:pic>
        <p:nvPicPr>
          <p:cNvPr id="4" name="Εικόνα 3" descr="Εικόνα που περιέχει σκίτσο/σχέδιο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64380376-8EF5-41E1-3910-73D4B59CC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0" y="2716481"/>
            <a:ext cx="1415085" cy="362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69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D9A1-7C22-8434-2440-3D725A770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FCA6572D-0383-D64A-E653-AF050B23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>
                <a:ea typeface="Calibri Light"/>
                <a:cs typeface="Calibri Light"/>
              </a:rPr>
              <a:t>12. Δημιουργία Εκπαιδευτικού Υλικού 1/2</a:t>
            </a:r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24F5E-F7DE-5B4E-0DA2-802ECA691E11}"/>
              </a:ext>
            </a:extLst>
          </p:cNvPr>
          <p:cNvSpPr txBox="1"/>
          <p:nvPr/>
        </p:nvSpPr>
        <p:spPr>
          <a:xfrm>
            <a:off x="2286000" y="3429000"/>
            <a:ext cx="45720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7472" indent="-347472">
              <a:buFont typeface=""/>
              <a:buChar char="•"/>
            </a:pPr>
            <a:r>
              <a:rPr lang="el-GR">
                <a:solidFill>
                  <a:schemeClr val="lt1"/>
                </a:solidFill>
                <a:latin typeface="Calibri"/>
                <a:ea typeface="+mn-ea"/>
                <a:cs typeface="+mn-cs"/>
              </a:rPr>
              <a:t>Παραγωγή – Σύνθεση στοιχείων &amp; Νέου υλικού</a:t>
            </a:r>
          </a:p>
          <a:p>
            <a:pPr algn="ctr"/>
            <a:endParaRPr lang="el-GR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2E722AF-AB41-EBE0-2F8C-B04DFA8842E0}"/>
              </a:ext>
            </a:extLst>
          </p:cNvPr>
          <p:cNvSpPr txBox="1"/>
          <p:nvPr/>
        </p:nvSpPr>
        <p:spPr>
          <a:xfrm>
            <a:off x="6046382" y="2627850"/>
            <a:ext cx="2511574" cy="2883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l-GR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71F7B545-431A-848D-9387-ECE04AF821E1}"/>
              </a:ext>
            </a:extLst>
          </p:cNvPr>
          <p:cNvSpPr txBox="1"/>
          <p:nvPr/>
        </p:nvSpPr>
        <p:spPr>
          <a:xfrm>
            <a:off x="1131880" y="1163430"/>
            <a:ext cx="7832905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200" b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Σχεδιασμός Εκπαιδευτικού Υλικού</a:t>
            </a:r>
            <a:endParaRPr lang="el-GR" sz="3200" b="1">
              <a:solidFill>
                <a:schemeClr val="bg1"/>
              </a:solidFill>
              <a:latin typeface="Calibri"/>
              <a:ea typeface="Calibri"/>
            </a:endParaRPr>
          </a:p>
        </p:txBody>
      </p:sp>
      <p:graphicFrame>
        <p:nvGraphicFramePr>
          <p:cNvPr id="16" name="Διάγραμμα 15">
            <a:extLst>
              <a:ext uri="{FF2B5EF4-FFF2-40B4-BE49-F238E27FC236}">
                <a16:creationId xmlns:a16="http://schemas.microsoft.com/office/drawing/2014/main" id="{7A535D5D-07C2-727D-B8B4-2E39910081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428861"/>
              </p:ext>
            </p:extLst>
          </p:nvPr>
        </p:nvGraphicFramePr>
        <p:xfrm>
          <a:off x="857675" y="1750293"/>
          <a:ext cx="7860742" cy="4742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5422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704F619F-E893-E12A-8FB4-3144FD27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600">
                <a:ea typeface="Calibri Light"/>
                <a:cs typeface="Calibri Light"/>
              </a:rPr>
              <a:t>13. Δημιουργία Εκπαιδευτικού Υλικού 2/2</a:t>
            </a:r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18CE5-1E4B-DBF7-2DA4-70C4D6510F04}"/>
              </a:ext>
            </a:extLst>
          </p:cNvPr>
          <p:cNvSpPr txBox="1"/>
          <p:nvPr/>
        </p:nvSpPr>
        <p:spPr>
          <a:xfrm>
            <a:off x="2286000" y="3429000"/>
            <a:ext cx="45720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7472" indent="-347472">
              <a:buFont typeface=""/>
              <a:buChar char="•"/>
            </a:pPr>
            <a:r>
              <a:rPr lang="el-GR">
                <a:solidFill>
                  <a:schemeClr val="lt1"/>
                </a:solidFill>
                <a:latin typeface="Calibri"/>
                <a:ea typeface="+mn-ea"/>
                <a:cs typeface="+mn-cs"/>
              </a:rPr>
              <a:t>Παραγωγή – Σύνθεση στοιχείων &amp; Νέου υλικού</a:t>
            </a:r>
          </a:p>
          <a:p>
            <a:pPr algn="ctr"/>
            <a:endParaRPr lang="el-GR"/>
          </a:p>
        </p:txBody>
      </p:sp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5B8377B9-7FA9-7E58-C0DA-5CA28904E9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4858423"/>
              </p:ext>
            </p:extLst>
          </p:nvPr>
        </p:nvGraphicFramePr>
        <p:xfrm>
          <a:off x="782663" y="2235686"/>
          <a:ext cx="5024264" cy="367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6" name="TextBox 175">
            <a:extLst>
              <a:ext uri="{FF2B5EF4-FFF2-40B4-BE49-F238E27FC236}">
                <a16:creationId xmlns:a16="http://schemas.microsoft.com/office/drawing/2014/main" id="{BFBC1E08-EAA4-DA93-BC3B-C97E7ACCDE44}"/>
              </a:ext>
            </a:extLst>
          </p:cNvPr>
          <p:cNvSpPr txBox="1"/>
          <p:nvPr/>
        </p:nvSpPr>
        <p:spPr>
          <a:xfrm>
            <a:off x="6046382" y="2627850"/>
            <a:ext cx="2511574" cy="2883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l-GR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78A40BF7-0FB0-9233-EB64-97BEA402698D}"/>
              </a:ext>
            </a:extLst>
          </p:cNvPr>
          <p:cNvSpPr txBox="1"/>
          <p:nvPr/>
        </p:nvSpPr>
        <p:spPr>
          <a:xfrm>
            <a:off x="6042140" y="3430169"/>
            <a:ext cx="2741987" cy="1569660"/>
          </a:xfrm>
          <a:prstGeom prst="rect">
            <a:avLst/>
          </a:prstGeom>
          <a:solidFill>
            <a:srgbClr val="931B1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b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Ολοκληρωμένη παρέμβαση Συμπληρωματικής </a:t>
            </a:r>
            <a:r>
              <a:rPr lang="el-GR" b="1" err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ΕξΑΕ</a:t>
            </a:r>
            <a:endParaRPr lang="el-GR" b="1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9C04191-853D-38D1-0417-149C3EAA1441}"/>
              </a:ext>
            </a:extLst>
          </p:cNvPr>
          <p:cNvSpPr txBox="1"/>
          <p:nvPr/>
        </p:nvSpPr>
        <p:spPr>
          <a:xfrm>
            <a:off x="1141892" y="1437211"/>
            <a:ext cx="7832905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200" b="1">
                <a:solidFill>
                  <a:schemeClr val="bg1"/>
                </a:solidFill>
                <a:latin typeface="Calibri"/>
                <a:ea typeface="Calibri"/>
                <a:cs typeface="Arial"/>
              </a:rPr>
              <a:t>Υλοποίηση Εκπαιδευτικού Υλικού</a:t>
            </a:r>
            <a:endParaRPr lang="el-GR" sz="3200" b="1">
              <a:solidFill>
                <a:schemeClr val="bg1"/>
              </a:solidFill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92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- Τίτλος">
            <a:extLst>
              <a:ext uri="{FF2B5EF4-FFF2-40B4-BE49-F238E27FC236}">
                <a16:creationId xmlns:a16="http://schemas.microsoft.com/office/drawing/2014/main" id="{94B8256F-4694-AEB8-A5DD-EAAA28397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7372350" cy="1074738"/>
          </a:xfrm>
        </p:spPr>
        <p:txBody>
          <a:bodyPr/>
          <a:lstStyle/>
          <a:p>
            <a:pPr eaLnBrk="1" hangingPunct="1"/>
            <a:r>
              <a:rPr lang="en-US" altLang="el-GR" sz="3200" dirty="0"/>
              <a:t>14</a:t>
            </a:r>
            <a:r>
              <a:rPr lang="el-GR" altLang="el-GR" sz="3200" dirty="0"/>
              <a:t>. Παραγόμενο Εκπαιδευτικό Υλικό 1/3</a:t>
            </a:r>
          </a:p>
        </p:txBody>
      </p:sp>
      <p:sp>
        <p:nvSpPr>
          <p:cNvPr id="11" name="10 - TextBox">
            <a:extLst>
              <a:ext uri="{FF2B5EF4-FFF2-40B4-BE49-F238E27FC236}">
                <a16:creationId xmlns:a16="http://schemas.microsoft.com/office/drawing/2014/main" id="{BED4AD06-80AA-23F5-F029-28F67C7D5D57}"/>
              </a:ext>
            </a:extLst>
          </p:cNvPr>
          <p:cNvSpPr txBox="1"/>
          <p:nvPr/>
        </p:nvSpPr>
        <p:spPr>
          <a:xfrm>
            <a:off x="1724692" y="1261707"/>
            <a:ext cx="622685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l-GR" sz="2800" b="1" dirty="0">
                <a:solidFill>
                  <a:schemeClr val="bg1"/>
                </a:solidFill>
                <a:latin typeface="Calibri"/>
                <a:ea typeface="Calibri"/>
                <a:cs typeface="Arial"/>
              </a:rPr>
              <a:t>Περιγραφή </a:t>
            </a:r>
            <a:r>
              <a:rPr lang="el-GR" sz="2800" b="1" dirty="0">
                <a:solidFill>
                  <a:schemeClr val="bg1"/>
                </a:solidFill>
                <a:latin typeface="Calibri"/>
                <a:ea typeface="Calibri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Εκπαιδευτικού Υλικού</a:t>
            </a:r>
            <a:endParaRPr lang="el-GR" sz="2800" b="1" dirty="0">
              <a:solidFill>
                <a:schemeClr val="bg1"/>
              </a:solidFill>
              <a:latin typeface="Calibri"/>
              <a:ea typeface="Calibri"/>
            </a:endParaRPr>
          </a:p>
        </p:txBody>
      </p:sp>
      <p:pic>
        <p:nvPicPr>
          <p:cNvPr id="5" name="Εικόνα 4" descr="Εικόνα που περιέχει κείμενο, στιγμιότυπο οθόνης, εξωτερικός χώρος/ύπαιθρος">
            <a:extLst>
              <a:ext uri="{FF2B5EF4-FFF2-40B4-BE49-F238E27FC236}">
                <a16:creationId xmlns:a16="http://schemas.microsoft.com/office/drawing/2014/main" id="{8D68B742-D2E5-D82F-97DE-59D9E5E0C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8" y="3255879"/>
            <a:ext cx="5768167" cy="3129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Εικόνα 1" descr="Εικόνα που περιέχει κείμενο, στιγμιότυπο οθόνης, γραφιστική, γραφικά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B5AB3FEA-6FE7-6120-9A8D-4CF30C7C4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94" y="1897258"/>
            <a:ext cx="3786060" cy="1534700"/>
          </a:xfrm>
          <a:prstGeom prst="rect">
            <a:avLst/>
          </a:prstGeom>
        </p:spPr>
      </p:pic>
      <p:pic>
        <p:nvPicPr>
          <p:cNvPr id="3" name="Εικόνα 2" descr="Εικόνα που περιέχει ζωγραφιά, σκίτσο/σχέδιο, παιδική τέχνη, καρτούν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F7361560-12D2-4E36-5291-D4DA5501C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965" y="4186107"/>
            <a:ext cx="977412" cy="2202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3967D-6DE2-0653-42F7-68381638207D}"/>
              </a:ext>
            </a:extLst>
          </p:cNvPr>
          <p:cNvSpPr txBox="1"/>
          <p:nvPr/>
        </p:nvSpPr>
        <p:spPr>
          <a:xfrm>
            <a:off x="695179" y="2246294"/>
            <a:ext cx="34099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b="1">
                <a:latin typeface="Times New Roman"/>
                <a:cs typeface="Arial"/>
              </a:rPr>
              <a:t>Πλατφόρμα LMS </a:t>
            </a:r>
            <a:endParaRPr lang="el-GR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668AC4C0-BF01-EC4A-475E-A30749F1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Calibri Light"/>
                <a:cs typeface="Calibri Light"/>
              </a:rPr>
              <a:t>15</a:t>
            </a:r>
            <a:r>
              <a:rPr lang="el-GR" sz="3200" dirty="0">
                <a:ea typeface="Calibri Light"/>
                <a:cs typeface="Calibri Light"/>
              </a:rPr>
              <a:t>. Παραγόμενο Εκπαιδευτικό Υλικό 2/3</a:t>
            </a:r>
            <a:endParaRPr lang="el-GR" dirty="0"/>
          </a:p>
        </p:txBody>
      </p:sp>
      <p:sp>
        <p:nvSpPr>
          <p:cNvPr id="5" name="6 - TextBox">
            <a:extLst>
              <a:ext uri="{FF2B5EF4-FFF2-40B4-BE49-F238E27FC236}">
                <a16:creationId xmlns:a16="http://schemas.microsoft.com/office/drawing/2014/main" id="{C643F0C6-982A-92A0-1FE0-7F51849807CC}"/>
              </a:ext>
            </a:extLst>
          </p:cNvPr>
          <p:cNvSpPr txBox="1"/>
          <p:nvPr/>
        </p:nvSpPr>
        <p:spPr>
          <a:xfrm>
            <a:off x="1714500" y="1317779"/>
            <a:ext cx="6286500" cy="52322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800" b="1" err="1">
                <a:solidFill>
                  <a:schemeClr val="bg1"/>
                </a:solidFill>
                <a:latin typeface="+mn-lt"/>
                <a:ea typeface="Calibri"/>
                <a:cs typeface="Arial"/>
              </a:rPr>
              <a:t>Περιγρ</a:t>
            </a:r>
            <a:r>
              <a:rPr lang="en-US" sz="2800" b="1" dirty="0">
                <a:solidFill>
                  <a:schemeClr val="bg1"/>
                </a:solidFill>
                <a:latin typeface="+mn-lt"/>
                <a:ea typeface="Calibri"/>
                <a:cs typeface="Arial"/>
              </a:rPr>
              <a:t>α</a:t>
            </a:r>
            <a:r>
              <a:rPr lang="en-US" sz="2800" b="1" err="1">
                <a:solidFill>
                  <a:schemeClr val="bg1"/>
                </a:solidFill>
                <a:latin typeface="+mn-lt"/>
                <a:ea typeface="Calibri"/>
                <a:cs typeface="Arial"/>
              </a:rPr>
              <a:t>φή</a:t>
            </a:r>
            <a:r>
              <a:rPr lang="en-US" sz="2800" b="1" dirty="0">
                <a:solidFill>
                  <a:schemeClr val="bg1"/>
                </a:solidFill>
                <a:latin typeface="+mn-lt"/>
                <a:ea typeface="Calibri"/>
                <a:cs typeface="Arial"/>
              </a:rPr>
              <a:t> </a:t>
            </a:r>
            <a:r>
              <a:rPr lang="el-GR" sz="2800" b="1" dirty="0">
                <a:solidFill>
                  <a:schemeClr val="bg1"/>
                </a:solidFill>
                <a:latin typeface="+mn-lt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Εκπαιδευτικού Υλικού</a:t>
            </a:r>
            <a:endParaRPr lang="en-US" sz="2800" b="1" err="1">
              <a:solidFill>
                <a:schemeClr val="bg1"/>
              </a:solidFill>
              <a:latin typeface="+mn-lt"/>
              <a:ea typeface="Calibri"/>
            </a:endParaRPr>
          </a:p>
        </p:txBody>
      </p:sp>
      <p:graphicFrame>
        <p:nvGraphicFramePr>
          <p:cNvPr id="9" name="Διάγραμμα 8">
            <a:extLst>
              <a:ext uri="{FF2B5EF4-FFF2-40B4-BE49-F238E27FC236}">
                <a16:creationId xmlns:a16="http://schemas.microsoft.com/office/drawing/2014/main" id="{74A03B9E-F257-47BB-C294-B445CC511E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781609"/>
              </p:ext>
            </p:extLst>
          </p:nvPr>
        </p:nvGraphicFramePr>
        <p:xfrm>
          <a:off x="694179" y="1959259"/>
          <a:ext cx="6307445" cy="444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5" name="Picture 4" descr="Εικόνα που περιέχει κείμενο, κόμικ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E2555DFD-4B7A-6CF4-E166-4AFF598C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43" y="5087411"/>
            <a:ext cx="3014388" cy="13157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27" name="Picture 3">
            <a:extLst>
              <a:ext uri="{FF2B5EF4-FFF2-40B4-BE49-F238E27FC236}">
                <a16:creationId xmlns:a16="http://schemas.microsoft.com/office/drawing/2014/main" id="{777A8967-6FAF-B840-4EE4-CA872BE2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15" y="3434875"/>
            <a:ext cx="3010545" cy="14841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29" name="Picture 2">
            <a:extLst>
              <a:ext uri="{FF2B5EF4-FFF2-40B4-BE49-F238E27FC236}">
                <a16:creationId xmlns:a16="http://schemas.microsoft.com/office/drawing/2014/main" id="{82264D32-F0CE-8FBB-43C6-8891B8C6A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48" y="1958595"/>
            <a:ext cx="3005411" cy="1367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6896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4FD95-4A6A-3BDE-636F-DEDE1DEF5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- Τίτλος">
            <a:extLst>
              <a:ext uri="{FF2B5EF4-FFF2-40B4-BE49-F238E27FC236}">
                <a16:creationId xmlns:a16="http://schemas.microsoft.com/office/drawing/2014/main" id="{6FF01329-79A4-EDC3-3E09-1D3AFF5A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7372350" cy="1074738"/>
          </a:xfrm>
        </p:spPr>
        <p:txBody>
          <a:bodyPr/>
          <a:lstStyle/>
          <a:p>
            <a:pPr eaLnBrk="1" hangingPunct="1"/>
            <a:r>
              <a:rPr lang="en-US" altLang="el-GR" sz="3200" dirty="0"/>
              <a:t>16</a:t>
            </a:r>
            <a:r>
              <a:rPr lang="el-GR" altLang="el-GR" sz="3200" dirty="0"/>
              <a:t>. Παραγόμενο Εκπαιδευτικό Υλικό 3/3</a:t>
            </a:r>
          </a:p>
        </p:txBody>
      </p:sp>
      <p:sp>
        <p:nvSpPr>
          <p:cNvPr id="11" name="10 - TextBox">
            <a:extLst>
              <a:ext uri="{FF2B5EF4-FFF2-40B4-BE49-F238E27FC236}">
                <a16:creationId xmlns:a16="http://schemas.microsoft.com/office/drawing/2014/main" id="{104972BD-D0A7-C510-86A9-4A080C58C51C}"/>
              </a:ext>
            </a:extLst>
          </p:cNvPr>
          <p:cNvSpPr txBox="1"/>
          <p:nvPr/>
        </p:nvSpPr>
        <p:spPr>
          <a:xfrm>
            <a:off x="1724692" y="1261707"/>
            <a:ext cx="622685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l-GR" sz="2800" b="1" dirty="0">
                <a:solidFill>
                  <a:schemeClr val="bg1"/>
                </a:solidFill>
                <a:latin typeface="Calibri"/>
                <a:ea typeface="Calibri"/>
                <a:cs typeface="Arial"/>
              </a:rPr>
              <a:t>Περιγραφή </a:t>
            </a:r>
            <a:r>
              <a:rPr lang="el-GR" sz="2800" b="1" dirty="0">
                <a:solidFill>
                  <a:schemeClr val="bg1"/>
                </a:solidFill>
                <a:latin typeface="Calibri"/>
                <a:ea typeface="Calibri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Εκπαιδευτικού Υλικού</a:t>
            </a:r>
            <a:endParaRPr lang="el-GR" sz="2800" b="1" dirty="0">
              <a:solidFill>
                <a:schemeClr val="bg1"/>
              </a:solidFill>
              <a:latin typeface="Calibri"/>
              <a:ea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3FAA-B902-B17F-42A6-D0C7B460F728}"/>
              </a:ext>
            </a:extLst>
          </p:cNvPr>
          <p:cNvSpPr txBox="1"/>
          <p:nvPr/>
        </p:nvSpPr>
        <p:spPr>
          <a:xfrm>
            <a:off x="1134448" y="2188440"/>
            <a:ext cx="6549345" cy="38472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2000" dirty="0">
                <a:latin typeface="Calibri"/>
                <a:ea typeface="Calibri"/>
                <a:cs typeface="Arial"/>
              </a:rPr>
              <a:t>Κάθε ενότητα περιλαμβάνει: </a:t>
            </a:r>
            <a:endParaRPr lang="el-GR" sz="2000" dirty="0">
              <a:latin typeface="Calibri"/>
              <a:ea typeface="Calibri"/>
            </a:endParaRPr>
          </a:p>
          <a:p>
            <a:endParaRPr lang="el-GR" sz="2000" dirty="0">
              <a:latin typeface="Calibri"/>
              <a:ea typeface="Calibri"/>
              <a:cs typeface="Arial"/>
            </a:endParaRPr>
          </a:p>
          <a:p>
            <a:r>
              <a:rPr lang="el-GR" sz="2000" dirty="0">
                <a:latin typeface="Calibri"/>
                <a:ea typeface="Calibri"/>
                <a:cs typeface="Arial"/>
              </a:rPr>
              <a:t>1</a:t>
            </a:r>
            <a:r>
              <a:rPr lang="el-GR" sz="2000" b="1" dirty="0">
                <a:latin typeface="Calibri"/>
                <a:ea typeface="Calibri"/>
                <a:cs typeface="Arial"/>
              </a:rPr>
              <a:t>.Εισαγωγικά στοιχεία</a:t>
            </a:r>
          </a:p>
          <a:p>
            <a:pPr marL="342900" indent="-342900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Arial"/>
              </a:rPr>
              <a:t>Σκοπός</a:t>
            </a:r>
            <a:endParaRPr lang="el-GR" sz="2000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Arial"/>
              </a:rPr>
              <a:t>Προσδοκώμενα αποτελέσματα</a:t>
            </a:r>
          </a:p>
          <a:p>
            <a:pPr marL="342900" indent="-342900"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Arial"/>
              </a:rPr>
              <a:t>Έννοιες κλειδιά</a:t>
            </a:r>
          </a:p>
          <a:p>
            <a:pPr marL="342900" indent="-342900">
              <a:buFont typeface="Wingdings"/>
              <a:buChar char="Ø"/>
            </a:pPr>
            <a:r>
              <a:rPr lang="el-GR" sz="2000" dirty="0">
                <a:latin typeface="Calibri"/>
                <a:ea typeface="Calibri"/>
                <a:cs typeface="Arial"/>
              </a:rPr>
              <a:t>Εκτιμώμενος χρόνος μελέτης</a:t>
            </a:r>
          </a:p>
          <a:p>
            <a:pPr marL="342900" indent="-342900">
              <a:buFont typeface="Wingdings"/>
              <a:buChar char="Ø"/>
            </a:pPr>
            <a:endParaRPr lang="el-GR" sz="2000" dirty="0">
              <a:latin typeface="Calibri"/>
              <a:ea typeface="Calibri"/>
            </a:endParaRPr>
          </a:p>
          <a:p>
            <a:r>
              <a:rPr lang="el-GR" sz="2000" dirty="0">
                <a:latin typeface="Calibri"/>
                <a:ea typeface="Calibri"/>
                <a:cs typeface="Arial"/>
              </a:rPr>
              <a:t>2. </a:t>
            </a:r>
            <a:r>
              <a:rPr lang="el-GR" sz="2000" b="1" dirty="0">
                <a:latin typeface="Calibri"/>
                <a:ea typeface="Calibri"/>
                <a:cs typeface="Arial"/>
              </a:rPr>
              <a:t>Εισαγωγική Δραστηριότητα</a:t>
            </a:r>
            <a:endParaRPr lang="el-GR" sz="2000" b="1">
              <a:latin typeface="Calibri"/>
              <a:ea typeface="Calibri"/>
            </a:endParaRPr>
          </a:p>
          <a:p>
            <a:endParaRPr lang="el-GR" sz="2000" dirty="0">
              <a:latin typeface="Calibri"/>
              <a:ea typeface="Calibri"/>
            </a:endParaRPr>
          </a:p>
          <a:p>
            <a:r>
              <a:rPr lang="el-GR" sz="2000" dirty="0">
                <a:latin typeface="Calibri"/>
                <a:ea typeface="Calibri"/>
                <a:cs typeface="Arial"/>
              </a:rPr>
              <a:t>3. </a:t>
            </a:r>
            <a:r>
              <a:rPr lang="el-GR" sz="2000" b="1" dirty="0">
                <a:latin typeface="Calibri"/>
                <a:ea typeface="Calibri"/>
                <a:cs typeface="Arial"/>
              </a:rPr>
              <a:t>Παρουσίαση μαθήματος</a:t>
            </a:r>
            <a:endParaRPr lang="el-GR" sz="2000" b="1">
              <a:latin typeface="Calibri"/>
              <a:ea typeface="Calibri"/>
            </a:endParaRPr>
          </a:p>
          <a:p>
            <a:endParaRPr lang="el-GR" dirty="0"/>
          </a:p>
        </p:txBody>
      </p:sp>
      <p:pic>
        <p:nvPicPr>
          <p:cNvPr id="8" name="Εικόνα 7" descr="Εικόνα που περιέχει είδη γραφείου, γράμμα, κείμενο, γραφική ύλ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83989CD4-1D1F-70AC-5981-31D6C4C97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913" y="4787777"/>
            <a:ext cx="1165714" cy="15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7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Τίτλος">
            <a:extLst>
              <a:ext uri="{FF2B5EF4-FFF2-40B4-BE49-F238E27FC236}">
                <a16:creationId xmlns:a16="http://schemas.microsoft.com/office/drawing/2014/main" id="{97827910-7E0A-A673-ACF2-9C0C4580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7372350" cy="1074738"/>
          </a:xfrm>
        </p:spPr>
        <p:txBody>
          <a:bodyPr/>
          <a:lstStyle/>
          <a:p>
            <a:pPr eaLnBrk="1" hangingPunct="1"/>
            <a:r>
              <a:rPr lang="el-GR" altLang="el-GR" sz="3200"/>
              <a:t>17. Αποτίμηση Εκπαιδευτικού Υλικού 1/12</a:t>
            </a:r>
            <a:endParaRPr lang="el-GR" altLang="el-GR" sz="3200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2ABBA9F-15C7-1224-7F92-EE4CEB82535D}"/>
              </a:ext>
            </a:extLst>
          </p:cNvPr>
          <p:cNvSpPr/>
          <p:nvPr/>
        </p:nvSpPr>
        <p:spPr>
          <a:xfrm>
            <a:off x="566517" y="2314252"/>
            <a:ext cx="8259064" cy="3122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F882E0-CD17-BB7A-9670-F59EB9D4FA30}"/>
              </a:ext>
            </a:extLst>
          </p:cNvPr>
          <p:cNvSpPr txBox="1"/>
          <p:nvPr/>
        </p:nvSpPr>
        <p:spPr>
          <a:xfrm>
            <a:off x="566616" y="2567295"/>
            <a:ext cx="825240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 b="1" u="sng" dirty="0">
                <a:latin typeface="Calibri"/>
                <a:ea typeface="Calibri"/>
                <a:cs typeface="Calibri"/>
              </a:rPr>
              <a:t>ΕΙΔΟΣ</a:t>
            </a:r>
            <a:r>
              <a:rPr lang="el-GR" sz="2000" dirty="0">
                <a:latin typeface="Calibri"/>
                <a:ea typeface="Calibri"/>
                <a:cs typeface="Calibri"/>
              </a:rPr>
              <a:t>: Ποιοτική έρευνα αξιολόγησης Ε.Υ.</a:t>
            </a:r>
            <a:endParaRPr lang="en-US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 u="sng" dirty="0">
                <a:latin typeface="Calibri"/>
                <a:ea typeface="Calibri"/>
                <a:cs typeface="Calibri"/>
              </a:rPr>
              <a:t>ΧΡΟΝΟΣ ΔΙΕΞΑΓΩΓΗΣ</a:t>
            </a:r>
            <a:r>
              <a:rPr lang="el-GR" sz="2000" dirty="0">
                <a:latin typeface="Calibri"/>
                <a:ea typeface="Calibri"/>
                <a:cs typeface="Calibri"/>
              </a:rPr>
              <a:t>: Μάιος –Ιούνιος 2025</a:t>
            </a:r>
          </a:p>
          <a:p>
            <a:pPr marL="342900" indent="-342900" algn="just">
              <a:buFont typeface="Wingdings"/>
              <a:buChar char="Ø"/>
            </a:pPr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 u="sng" dirty="0">
                <a:latin typeface="Calibri"/>
                <a:ea typeface="Calibri"/>
                <a:cs typeface="Calibri"/>
              </a:rPr>
              <a:t>ΜΕΘΟΔΟΣ ΔΕΙΓΜΑΤΟΛΗΨΙΑΣ</a:t>
            </a:r>
            <a:r>
              <a:rPr lang="el-GR" sz="2000" dirty="0">
                <a:latin typeface="Calibri"/>
                <a:ea typeface="Calibri"/>
                <a:cs typeface="Calibri"/>
              </a:rPr>
              <a:t>: Σκόπιμη δειγματοληψία</a:t>
            </a:r>
          </a:p>
          <a:p>
            <a:pPr marL="342900" indent="-342900" algn="just">
              <a:buFont typeface="Wingdings"/>
              <a:buChar char="Ø"/>
            </a:pPr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 u="sng" dirty="0">
                <a:latin typeface="Calibri"/>
                <a:ea typeface="Calibri"/>
                <a:cs typeface="Calibri"/>
              </a:rPr>
              <a:t>ΔΕΙΓΜΑ</a:t>
            </a:r>
            <a:r>
              <a:rPr lang="el-GR" sz="2000" dirty="0">
                <a:latin typeface="Calibri"/>
                <a:ea typeface="Calibri"/>
                <a:cs typeface="Calibri"/>
              </a:rPr>
              <a:t>: 4 ειδικοί της ΕξΑΕ,2 εκπαιδευτικοί  και 6 μαθητές/</a:t>
            </a:r>
            <a:r>
              <a:rPr lang="el-GR" sz="2000" dirty="0" err="1">
                <a:latin typeface="Calibri"/>
                <a:ea typeface="Calibri"/>
                <a:cs typeface="Calibri"/>
              </a:rPr>
              <a:t>τριες</a:t>
            </a:r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 u="sng" dirty="0">
                <a:latin typeface="Calibri"/>
                <a:ea typeface="Calibri"/>
                <a:cs typeface="Calibri"/>
              </a:rPr>
              <a:t>ΜΕΣΟ ΣΥΛΛΟΓΗΣ ΔΕΔΟΜΕΝΩΝ</a:t>
            </a:r>
            <a:r>
              <a:rPr lang="el-GR" sz="2000" dirty="0">
                <a:latin typeface="Calibri"/>
                <a:ea typeface="Calibri"/>
                <a:cs typeface="Calibri"/>
              </a:rPr>
              <a:t>: Ερωτηματολόγια ανοικτών ερωτήσεων</a:t>
            </a:r>
            <a:endParaRPr lang="el-GR" dirty="0"/>
          </a:p>
        </p:txBody>
      </p:sp>
      <p:sp>
        <p:nvSpPr>
          <p:cNvPr id="6" name="Στρογγυλεμένο ορθογώνιο 4">
            <a:extLst>
              <a:ext uri="{FF2B5EF4-FFF2-40B4-BE49-F238E27FC236}">
                <a16:creationId xmlns:a16="http://schemas.microsoft.com/office/drawing/2014/main" id="{D2AF89C9-3027-4B2B-16F2-183DDA701765}"/>
              </a:ext>
            </a:extLst>
          </p:cNvPr>
          <p:cNvSpPr/>
          <p:nvPr/>
        </p:nvSpPr>
        <p:spPr>
          <a:xfrm>
            <a:off x="1137482" y="1439726"/>
            <a:ext cx="7528482" cy="5088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06680" tIns="106680" rIns="106680" bIns="106680" spcCol="1270"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Μεθοδολογία Έρευνας</a:t>
            </a:r>
            <a:endParaRPr lang="en-GB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Εικόνα 6" descr="Εικόνα που περιέχει άγαλμα, τέχν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B293FBCC-82F9-3FC6-D549-3B05AA665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675" y="2564362"/>
            <a:ext cx="1806819" cy="16873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B9EE7A58-287F-330C-D9DC-7FC861052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275" y="2087563"/>
            <a:ext cx="6624638" cy="18510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Καθηγητή κ. Μουζάκη Χαράλαμπο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Καθηγήτρια κα </a:t>
            </a:r>
            <a:r>
              <a:rPr lang="el-GR" sz="2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Μανούσου</a:t>
            </a:r>
            <a:r>
              <a:rPr lang="el-G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Ευαγγελία</a:t>
            </a:r>
            <a:endParaRPr lang="en-GB" sz="240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Διδάκτορα κ. Καρβούνη Λάμπρο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5123" name="Τίτλος 2">
            <a:extLst>
              <a:ext uri="{FF2B5EF4-FFF2-40B4-BE49-F238E27FC236}">
                <a16:creationId xmlns:a16="http://schemas.microsoft.com/office/drawing/2014/main" id="{439EAD3B-E203-BEED-BC10-3B6C6666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404813"/>
            <a:ext cx="7038975" cy="1035050"/>
          </a:xfrm>
        </p:spPr>
        <p:txBody>
          <a:bodyPr/>
          <a:lstStyle/>
          <a:p>
            <a:pPr eaLnBrk="1" hangingPunct="1"/>
            <a:r>
              <a:rPr lang="el-GR" altLang="el-GR" sz="3600"/>
              <a:t>Ευχαριστίες</a:t>
            </a:r>
          </a:p>
        </p:txBody>
      </p:sp>
      <p:grpSp>
        <p:nvGrpSpPr>
          <p:cNvPr id="3" name="4 - Ομάδα">
            <a:extLst>
              <a:ext uri="{FF2B5EF4-FFF2-40B4-BE49-F238E27FC236}">
                <a16:creationId xmlns:a16="http://schemas.microsoft.com/office/drawing/2014/main" id="{95E1AF19-96C7-4FBF-C3D4-AA5A7CD13151}"/>
              </a:ext>
            </a:extLst>
          </p:cNvPr>
          <p:cNvGrpSpPr/>
          <p:nvPr/>
        </p:nvGrpSpPr>
        <p:grpSpPr>
          <a:xfrm>
            <a:off x="1355068" y="1579536"/>
            <a:ext cx="6834214" cy="573664"/>
            <a:chOff x="0" y="49732"/>
            <a:chExt cx="6834214" cy="573664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15" name="5 - Στρογγυλεμένο ορθογώνιο">
              <a:extLst>
                <a:ext uri="{FF2B5EF4-FFF2-40B4-BE49-F238E27FC236}">
                  <a16:creationId xmlns:a16="http://schemas.microsoft.com/office/drawing/2014/main" id="{E0BD2F51-C3EE-0591-CF1E-A076B9DE0F52}"/>
                </a:ext>
              </a:extLst>
            </p:cNvPr>
            <p:cNvSpPr/>
            <p:nvPr/>
          </p:nvSpPr>
          <p:spPr>
            <a:xfrm>
              <a:off x="0" y="49732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Στρογγυλεμένο ορθογώνιο 4">
              <a:extLst>
                <a:ext uri="{FF2B5EF4-FFF2-40B4-BE49-F238E27FC236}">
                  <a16:creationId xmlns:a16="http://schemas.microsoft.com/office/drawing/2014/main" id="{A9274667-35DE-1FF5-49B6-6BBF24A6EECC}"/>
                </a:ext>
              </a:extLst>
            </p:cNvPr>
            <p:cNvSpPr/>
            <p:nvPr/>
          </p:nvSpPr>
          <p:spPr>
            <a:xfrm>
              <a:off x="28004" y="77736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Στην τριμελή επιτροπή επίβλεψης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4 - Ομάδα">
            <a:extLst>
              <a:ext uri="{FF2B5EF4-FFF2-40B4-BE49-F238E27FC236}">
                <a16:creationId xmlns:a16="http://schemas.microsoft.com/office/drawing/2014/main" id="{207874C5-8CC8-BBB0-4163-6D8AED5C51D3}"/>
              </a:ext>
            </a:extLst>
          </p:cNvPr>
          <p:cNvGrpSpPr/>
          <p:nvPr/>
        </p:nvGrpSpPr>
        <p:grpSpPr>
          <a:xfrm>
            <a:off x="1357570" y="3991459"/>
            <a:ext cx="6834214" cy="573664"/>
            <a:chOff x="0" y="49732"/>
            <a:chExt cx="6834214" cy="573664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18" name="5 - Στρογγυλεμένο ορθογώνιο">
              <a:extLst>
                <a:ext uri="{FF2B5EF4-FFF2-40B4-BE49-F238E27FC236}">
                  <a16:creationId xmlns:a16="http://schemas.microsoft.com/office/drawing/2014/main" id="{047C0914-C625-9B76-35B6-405FADD835BC}"/>
                </a:ext>
              </a:extLst>
            </p:cNvPr>
            <p:cNvSpPr/>
            <p:nvPr/>
          </p:nvSpPr>
          <p:spPr>
            <a:xfrm>
              <a:off x="0" y="49732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Στρογγυλεμένο ορθογώνιο 4">
              <a:extLst>
                <a:ext uri="{FF2B5EF4-FFF2-40B4-BE49-F238E27FC236}">
                  <a16:creationId xmlns:a16="http://schemas.microsoft.com/office/drawing/2014/main" id="{AC8F8BA2-943F-9A55-9A3F-F208B85450A1}"/>
                </a:ext>
              </a:extLst>
            </p:cNvPr>
            <p:cNvSpPr/>
            <p:nvPr/>
          </p:nvSpPr>
          <p:spPr>
            <a:xfrm>
              <a:off x="28004" y="77736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Στους συμμετέχοντες στην έρευνα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4 - Ομάδα">
            <a:extLst>
              <a:ext uri="{FF2B5EF4-FFF2-40B4-BE49-F238E27FC236}">
                <a16:creationId xmlns:a16="http://schemas.microsoft.com/office/drawing/2014/main" id="{6BECE3A0-3995-CF61-E35E-116F7E2E118F}"/>
              </a:ext>
            </a:extLst>
          </p:cNvPr>
          <p:cNvGrpSpPr/>
          <p:nvPr/>
        </p:nvGrpSpPr>
        <p:grpSpPr>
          <a:xfrm>
            <a:off x="1355068" y="4807346"/>
            <a:ext cx="6834214" cy="573664"/>
            <a:chOff x="0" y="49732"/>
            <a:chExt cx="6834214" cy="573664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21" name="5 - Στρογγυλεμένο ορθογώνιο">
              <a:extLst>
                <a:ext uri="{FF2B5EF4-FFF2-40B4-BE49-F238E27FC236}">
                  <a16:creationId xmlns:a16="http://schemas.microsoft.com/office/drawing/2014/main" id="{6CFC8D04-5512-1F2B-2FC3-5D86C7778663}"/>
                </a:ext>
              </a:extLst>
            </p:cNvPr>
            <p:cNvSpPr/>
            <p:nvPr/>
          </p:nvSpPr>
          <p:spPr>
            <a:xfrm>
              <a:off x="0" y="49732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Στρογγυλεμένο ορθογώνιο 4">
              <a:extLst>
                <a:ext uri="{FF2B5EF4-FFF2-40B4-BE49-F238E27FC236}">
                  <a16:creationId xmlns:a16="http://schemas.microsoft.com/office/drawing/2014/main" id="{4E2DE155-3FB8-0331-8B67-08341F00C951}"/>
                </a:ext>
              </a:extLst>
            </p:cNvPr>
            <p:cNvSpPr/>
            <p:nvPr/>
          </p:nvSpPr>
          <p:spPr>
            <a:xfrm>
              <a:off x="28004" y="77736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Στην οικογένειά μου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BB20C-1175-C27E-93B1-D6A76049B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Τίτλος">
            <a:extLst>
              <a:ext uri="{FF2B5EF4-FFF2-40B4-BE49-F238E27FC236}">
                <a16:creationId xmlns:a16="http://schemas.microsoft.com/office/drawing/2014/main" id="{E53063D0-1D99-1839-1148-71EBFBB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7372350" cy="1074738"/>
          </a:xfrm>
        </p:spPr>
        <p:txBody>
          <a:bodyPr/>
          <a:lstStyle/>
          <a:p>
            <a:pPr eaLnBrk="1" hangingPunct="1"/>
            <a:r>
              <a:rPr lang="el-GR" altLang="el-GR" sz="3200"/>
              <a:t>18. Αποτίμηση Εκπαιδευτικού Υλικού 2/12</a:t>
            </a:r>
            <a:endParaRPr lang="el-GR" altLang="el-GR" sz="3200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47805B4-FDFA-F381-3D4F-7E4052372A5C}"/>
              </a:ext>
            </a:extLst>
          </p:cNvPr>
          <p:cNvSpPr/>
          <p:nvPr/>
        </p:nvSpPr>
        <p:spPr>
          <a:xfrm>
            <a:off x="708387" y="2256742"/>
            <a:ext cx="7957140" cy="40856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783F3-6C99-8BA1-A4C7-3F2F6A65FB04}"/>
              </a:ext>
            </a:extLst>
          </p:cNvPr>
          <p:cNvSpPr txBox="1"/>
          <p:nvPr/>
        </p:nvSpPr>
        <p:spPr>
          <a:xfrm>
            <a:off x="713349" y="2253529"/>
            <a:ext cx="796486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 u="sng" dirty="0">
                <a:latin typeface="Calibri"/>
                <a:ea typeface="Calibri"/>
                <a:cs typeface="Calibri"/>
              </a:rPr>
              <a:t>ΜΕΘΟΔΟΣ ΕΡΕΥΝΑΣ</a:t>
            </a:r>
            <a:r>
              <a:rPr lang="el-GR" sz="2000" dirty="0">
                <a:latin typeface="Calibri"/>
                <a:ea typeface="Calibri"/>
                <a:cs typeface="Calibri"/>
              </a:rPr>
              <a:t>: Μέθοδος Ποιοτικής Ανάλυσης Περιεχομένου</a:t>
            </a:r>
            <a:endParaRPr lang="el-GR" dirty="0"/>
          </a:p>
          <a:p>
            <a:pPr marL="342900" indent="-342900" algn="just">
              <a:buFont typeface="Wingdings"/>
              <a:buChar char="Ø"/>
            </a:pPr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 dirty="0">
                <a:latin typeface="Calibri"/>
                <a:ea typeface="Calibri"/>
                <a:cs typeface="Calibri"/>
              </a:rPr>
              <a:t>ΒΑΣΙΚΗ ΜΟΝΑΔΑ ΑΝΑΛΥΣΗΣ ΠΕΡΙΕΧΟΜΕΝΟΥ</a:t>
            </a:r>
            <a:r>
              <a:rPr lang="el-GR" sz="2000">
                <a:latin typeface="Calibri"/>
                <a:ea typeface="Calibri"/>
                <a:cs typeface="Calibri"/>
              </a:rPr>
              <a:t>: Η φράση με αυτοτελές </a:t>
            </a:r>
            <a:r>
              <a:rPr lang="el-GR" sz="2000" dirty="0">
                <a:latin typeface="Calibri"/>
                <a:ea typeface="Calibri"/>
                <a:cs typeface="Calibri"/>
              </a:rPr>
              <a:t>εννοιολογικό περιεχόμενο </a:t>
            </a:r>
            <a:endParaRPr lang="el-GR" dirty="0">
              <a:ea typeface="Calibri"/>
            </a:endParaRPr>
          </a:p>
          <a:p>
            <a:pPr marL="342900" indent="-342900" algn="just">
              <a:buFont typeface="Wingdings"/>
              <a:buChar char="Ø"/>
            </a:pPr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 dirty="0">
                <a:latin typeface="Calibri"/>
                <a:ea typeface="Calibri"/>
                <a:cs typeface="Calibri"/>
              </a:rPr>
              <a:t>ΕΡΕΥΝΗΤΙΚΟΙ ΑΞΟΝΕΣ</a:t>
            </a:r>
            <a:r>
              <a:rPr lang="el-GR" sz="2000" dirty="0">
                <a:latin typeface="Calibri"/>
                <a:ea typeface="Calibri"/>
                <a:cs typeface="Calibri"/>
              </a:rPr>
              <a:t>: 10  (</a:t>
            </a:r>
            <a:r>
              <a:rPr lang="el-GR" sz="2000" i="1" dirty="0">
                <a:latin typeface="Calibri"/>
                <a:ea typeface="Calibri"/>
                <a:cs typeface="Calibri"/>
              </a:rPr>
              <a:t>ειδικούς</a:t>
            </a:r>
            <a:r>
              <a:rPr lang="el-GR" sz="2000" dirty="0">
                <a:latin typeface="Calibri"/>
                <a:ea typeface="Calibri"/>
                <a:cs typeface="Calibri"/>
              </a:rPr>
              <a:t>), 6  (</a:t>
            </a:r>
            <a:r>
              <a:rPr lang="el-GR" sz="2000" i="1" err="1">
                <a:latin typeface="Calibri"/>
                <a:ea typeface="Calibri"/>
                <a:cs typeface="Calibri"/>
              </a:rPr>
              <a:t>εκπ</a:t>
            </a:r>
            <a:r>
              <a:rPr lang="el-GR" sz="2000" i="1" dirty="0">
                <a:latin typeface="Calibri"/>
                <a:ea typeface="Calibri"/>
                <a:cs typeface="Calibri"/>
              </a:rPr>
              <a:t>/</a:t>
            </a:r>
            <a:r>
              <a:rPr lang="el-GR" sz="2000" i="1" err="1">
                <a:latin typeface="Calibri"/>
                <a:ea typeface="Calibri"/>
                <a:cs typeface="Calibri"/>
              </a:rPr>
              <a:t>κούς</a:t>
            </a:r>
            <a:r>
              <a:rPr lang="el-GR" sz="2000" dirty="0">
                <a:latin typeface="Calibri"/>
                <a:ea typeface="Calibri"/>
                <a:cs typeface="Calibri"/>
              </a:rPr>
              <a:t>) και 7  (</a:t>
            </a:r>
            <a:r>
              <a:rPr lang="el-GR" sz="2000" i="1" dirty="0">
                <a:latin typeface="Calibri"/>
                <a:ea typeface="Calibri"/>
                <a:cs typeface="Calibri"/>
              </a:rPr>
              <a:t>μαθητές/</a:t>
            </a:r>
            <a:r>
              <a:rPr lang="el-GR" sz="2000" i="1" err="1">
                <a:latin typeface="Calibri"/>
                <a:ea typeface="Calibri"/>
                <a:cs typeface="Calibri"/>
              </a:rPr>
              <a:t>τριες</a:t>
            </a:r>
            <a:r>
              <a:rPr lang="el-GR" sz="2000" dirty="0">
                <a:latin typeface="Calibri"/>
                <a:ea typeface="Calibri"/>
                <a:cs typeface="Calibri"/>
              </a:rPr>
              <a:t>) (</a:t>
            </a:r>
            <a:r>
              <a:rPr lang="el-GR" sz="2000" dirty="0">
                <a:latin typeface="Times New Roman"/>
                <a:ea typeface="Calibri"/>
                <a:cs typeface="Times New Roman"/>
              </a:rPr>
              <a:t>αρχές αντικειμενικότητας, πληρότητας, καταλληλόλητας και  αμοιβαίας αποκλειστικότητας</a:t>
            </a:r>
            <a:r>
              <a:rPr lang="el-GR" sz="2000" dirty="0">
                <a:latin typeface="Calibri"/>
                <a:ea typeface="Calibri"/>
                <a:cs typeface="Calibri"/>
              </a:rPr>
              <a:t>)</a:t>
            </a:r>
          </a:p>
          <a:p>
            <a:pPr marL="342900" indent="-342900" algn="just">
              <a:buFont typeface="Wingdings"/>
              <a:buChar char="Ø"/>
            </a:pPr>
            <a:endParaRPr lang="el-GR" sz="2000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 b="1" u="sng">
                <a:latin typeface="Calibri"/>
                <a:ea typeface="Calibri"/>
                <a:cs typeface="Calibri"/>
              </a:rPr>
              <a:t>ΑΞΙΟΠΙΣΤΙΑ / ΕΓΚΥΡΟΤΗΤΑ:</a:t>
            </a:r>
            <a:r>
              <a:rPr lang="el-GR" sz="2000" dirty="0">
                <a:latin typeface="Calibri"/>
                <a:ea typeface="Calibri"/>
                <a:cs typeface="Calibri"/>
              </a:rPr>
              <a:t> </a:t>
            </a:r>
            <a:r>
              <a:rPr lang="el-GR" sz="2000" err="1">
                <a:latin typeface="Calibri"/>
                <a:ea typeface="Calibri"/>
                <a:cs typeface="Calibri"/>
              </a:rPr>
              <a:t>Τριγωνοποίηση</a:t>
            </a:r>
            <a:r>
              <a:rPr lang="el-GR" sz="2000" dirty="0">
                <a:latin typeface="Calibri"/>
                <a:ea typeface="Calibri"/>
                <a:cs typeface="Calibri"/>
              </a:rPr>
              <a:t> μέσω της αποτίμησης από ειδικούς, εκπαιδευτικούς και μαθητές.</a:t>
            </a:r>
            <a:endParaRPr lang="el-GR" dirty="0"/>
          </a:p>
        </p:txBody>
      </p:sp>
      <p:sp>
        <p:nvSpPr>
          <p:cNvPr id="6" name="Στρογγυλεμένο ορθογώνιο 4">
            <a:extLst>
              <a:ext uri="{FF2B5EF4-FFF2-40B4-BE49-F238E27FC236}">
                <a16:creationId xmlns:a16="http://schemas.microsoft.com/office/drawing/2014/main" id="{9197B582-CD10-1FAF-7209-E06AECE12DA2}"/>
              </a:ext>
            </a:extLst>
          </p:cNvPr>
          <p:cNvSpPr/>
          <p:nvPr/>
        </p:nvSpPr>
        <p:spPr>
          <a:xfrm>
            <a:off x="1137482" y="1439726"/>
            <a:ext cx="7528482" cy="5088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06680" tIns="106680" rIns="106680" bIns="106680" spcCol="1270"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Μεθοδολογία Έρευνας </a:t>
            </a:r>
            <a:endParaRPr lang="en-GB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Εικόνα 6" descr="Εικόνα που περιέχει άγαλμα, τέχν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19945F9C-61BA-1209-C280-4422CCF3B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847" y="2262860"/>
            <a:ext cx="1089643" cy="10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2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Τίτλος 1">
            <a:extLst>
              <a:ext uri="{FF2B5EF4-FFF2-40B4-BE49-F238E27FC236}">
                <a16:creationId xmlns:a16="http://schemas.microsoft.com/office/drawing/2014/main" id="{03E4A681-35DA-D85F-0D39-58EF984F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333375"/>
            <a:ext cx="7617802" cy="7651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l-GR" sz="3600" dirty="0"/>
            </a:br>
            <a:r>
              <a:rPr lang="el-GR" sz="3600"/>
              <a:t>19. Αποτίμηση Εκπαιδευτικού Υλικού 3/12</a:t>
            </a:r>
            <a:endParaRPr lang="el-GR" sz="3600" dirty="0">
              <a:solidFill>
                <a:srgbClr val="FF0000"/>
              </a:solidFill>
            </a:endParaRPr>
          </a:p>
        </p:txBody>
      </p:sp>
      <p:grpSp>
        <p:nvGrpSpPr>
          <p:cNvPr id="2" name="4 - Ομάδα">
            <a:extLst>
              <a:ext uri="{FF2B5EF4-FFF2-40B4-BE49-F238E27FC236}">
                <a16:creationId xmlns:a16="http://schemas.microsoft.com/office/drawing/2014/main" id="{6B9F7C98-A038-128A-7441-0CD14C018EEE}"/>
              </a:ext>
            </a:extLst>
          </p:cNvPr>
          <p:cNvGrpSpPr/>
          <p:nvPr/>
        </p:nvGrpSpPr>
        <p:grpSpPr>
          <a:xfrm>
            <a:off x="1187624" y="1388516"/>
            <a:ext cx="7513122" cy="576064"/>
            <a:chOff x="0" y="49732"/>
            <a:chExt cx="6834214" cy="573664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4" name="5 - Στρογγυλεμένο ορθογώνιο">
              <a:extLst>
                <a:ext uri="{FF2B5EF4-FFF2-40B4-BE49-F238E27FC236}">
                  <a16:creationId xmlns:a16="http://schemas.microsoft.com/office/drawing/2014/main" id="{CC042756-CF73-73F7-E62A-156D732350C7}"/>
                </a:ext>
              </a:extLst>
            </p:cNvPr>
            <p:cNvSpPr/>
            <p:nvPr/>
          </p:nvSpPr>
          <p:spPr>
            <a:xfrm>
              <a:off x="0" y="49732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" name="Στρογγυλεμένο ορθογώνιο 4">
              <a:extLst>
                <a:ext uri="{FF2B5EF4-FFF2-40B4-BE49-F238E27FC236}">
                  <a16:creationId xmlns:a16="http://schemas.microsoft.com/office/drawing/2014/main" id="{1BA2AAE4-04B8-49D4-D4DD-10BEE24FDADA}"/>
                </a:ext>
              </a:extLst>
            </p:cNvPr>
            <p:cNvSpPr/>
            <p:nvPr/>
          </p:nvSpPr>
          <p:spPr>
            <a:xfrm>
              <a:off x="24369" y="89784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Οι φάσεις της έρευνας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7" name="Διάγραμμα 6">
            <a:extLst>
              <a:ext uri="{FF2B5EF4-FFF2-40B4-BE49-F238E27FC236}">
                <a16:creationId xmlns:a16="http://schemas.microsoft.com/office/drawing/2014/main" id="{62B8D8D5-9654-AC48-3710-DBBDD4B4A928}"/>
              </a:ext>
            </a:extLst>
          </p:cNvPr>
          <p:cNvGraphicFramePr/>
          <p:nvPr/>
        </p:nvGraphicFramePr>
        <p:xfrm>
          <a:off x="1043608" y="2254788"/>
          <a:ext cx="7743234" cy="384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Τίτλος">
            <a:extLst>
              <a:ext uri="{FF2B5EF4-FFF2-40B4-BE49-F238E27FC236}">
                <a16:creationId xmlns:a16="http://schemas.microsoft.com/office/drawing/2014/main" id="{2BAD82FA-500C-7AF6-9C1B-67C174BF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7372350" cy="1074738"/>
          </a:xfrm>
        </p:spPr>
        <p:txBody>
          <a:bodyPr/>
          <a:lstStyle/>
          <a:p>
            <a:pPr eaLnBrk="1" hangingPunct="1"/>
            <a:r>
              <a:rPr lang="el-GR" altLang="el-GR" sz="3200"/>
              <a:t>20.Αποτίμηση Εκπαιδευτικού Υλικού 4/12</a:t>
            </a:r>
            <a:endParaRPr lang="el-GR" altLang="el-GR" sz="3200" dirty="0"/>
          </a:p>
        </p:txBody>
      </p:sp>
      <p:sp>
        <p:nvSpPr>
          <p:cNvPr id="12" name="Ελεύθερη σχεδίαση: Σχήμα 14">
            <a:extLst>
              <a:ext uri="{FF2B5EF4-FFF2-40B4-BE49-F238E27FC236}">
                <a16:creationId xmlns:a16="http://schemas.microsoft.com/office/drawing/2014/main" id="{43E515F1-9F08-1A03-2418-1C6568093EE2}"/>
              </a:ext>
            </a:extLst>
          </p:cNvPr>
          <p:cNvSpPr/>
          <p:nvPr/>
        </p:nvSpPr>
        <p:spPr bwMode="auto">
          <a:xfrm>
            <a:off x="513453" y="3685948"/>
            <a:ext cx="1738311" cy="886479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600" b="1"/>
              <a:t>Δυνατά σημεία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694C3-38D5-052A-C7DD-6A257FB74EBF}"/>
              </a:ext>
            </a:extLst>
          </p:cNvPr>
          <p:cNvSpPr txBox="1"/>
          <p:nvPr/>
        </p:nvSpPr>
        <p:spPr>
          <a:xfrm>
            <a:off x="2299147" y="3314785"/>
            <a:ext cx="6521823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 i="0" u="none" strike="noStrike" baseline="0">
                <a:latin typeface="Calibri"/>
                <a:ea typeface="Arial"/>
                <a:cs typeface="Arial"/>
              </a:rPr>
              <a:t>πλούσιο,</a:t>
            </a:r>
            <a:r>
              <a:rPr lang="el-GR" sz="2000">
                <a:latin typeface="Calibri"/>
                <a:ea typeface="Arial"/>
                <a:cs typeface="Arial"/>
              </a:rPr>
              <a:t> </a:t>
            </a:r>
            <a:r>
              <a:rPr lang="el-GR" sz="2000" i="0" u="none" strike="noStrike" baseline="0">
                <a:latin typeface="Calibri"/>
                <a:ea typeface="Arial"/>
                <a:cs typeface="Arial"/>
              </a:rPr>
              <a:t>σαφές,</a:t>
            </a:r>
            <a:r>
              <a:rPr lang="el-GR" sz="2000">
                <a:latin typeface="Calibri"/>
                <a:ea typeface="Arial"/>
                <a:cs typeface="Arial"/>
              </a:rPr>
              <a:t> </a:t>
            </a:r>
            <a:r>
              <a:rPr lang="el-GR" sz="2000" i="0" u="none" strike="noStrike" baseline="0">
                <a:latin typeface="Calibri"/>
                <a:ea typeface="Arial"/>
                <a:cs typeface="Arial"/>
              </a:rPr>
              <a:t>προσιτό και περιεκτικό </a:t>
            </a:r>
            <a:r>
              <a:rPr lang="el-GR" sz="2000">
                <a:latin typeface="Calibri"/>
                <a:ea typeface="Arial"/>
                <a:cs typeface="Arial"/>
              </a:rPr>
              <a:t>υλικό</a:t>
            </a:r>
            <a:endParaRPr lang="el-GR" sz="2000">
              <a:latin typeface="Calibri"/>
              <a:ea typeface="Arial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Arial"/>
                <a:cs typeface="Arial"/>
              </a:rPr>
              <a:t>ποικιλία </a:t>
            </a:r>
            <a:r>
              <a:rPr lang="el-GR" sz="2000" err="1">
                <a:latin typeface="Calibri"/>
                <a:ea typeface="Arial"/>
                <a:cs typeface="Arial"/>
              </a:rPr>
              <a:t>διαδραστικών</a:t>
            </a:r>
            <a:r>
              <a:rPr lang="el-GR" sz="2000">
                <a:latin typeface="Calibri"/>
                <a:ea typeface="Arial"/>
                <a:cs typeface="Arial"/>
              </a:rPr>
              <a:t> δραστηριοτήτων</a:t>
            </a:r>
            <a:endParaRPr lang="el-GR" sz="2000">
              <a:latin typeface="Calibri"/>
              <a:ea typeface="Arial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Arial"/>
                <a:cs typeface="Arial"/>
              </a:rPr>
              <a:t>διαρκή ανατροφοδότηση </a:t>
            </a:r>
            <a:endParaRPr lang="el-GR" sz="2000">
              <a:latin typeface="Calibri"/>
              <a:ea typeface="Arial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Arial"/>
                <a:cs typeface="Arial"/>
              </a:rPr>
              <a:t>χρήση </a:t>
            </a:r>
            <a:r>
              <a:rPr lang="el-GR" sz="2000" err="1">
                <a:latin typeface="Calibri"/>
                <a:ea typeface="Arial"/>
                <a:cs typeface="Arial"/>
              </a:rPr>
              <a:t>avatar</a:t>
            </a:r>
            <a:r>
              <a:rPr lang="el-GR" sz="2000">
                <a:latin typeface="Calibri"/>
                <a:ea typeface="Arial"/>
                <a:cs typeface="Arial"/>
              </a:rPr>
              <a:t> </a:t>
            </a:r>
            <a:endParaRPr lang="el-GR" sz="2000">
              <a:latin typeface="Calibri"/>
              <a:ea typeface="Arial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Arial"/>
                <a:cs typeface="Arial"/>
              </a:rPr>
              <a:t>κατατοπιστικά </a:t>
            </a:r>
            <a:r>
              <a:rPr lang="el-GR" sz="2000" err="1">
                <a:latin typeface="Calibri"/>
                <a:ea typeface="Arial"/>
                <a:cs typeface="Arial"/>
              </a:rPr>
              <a:t>video</a:t>
            </a:r>
            <a:endParaRPr lang="el-GR" sz="2000" err="1">
              <a:latin typeface="Calibri"/>
              <a:ea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D57EE6-D2C2-1C9D-D616-807BAA3CBA8E}"/>
              </a:ext>
            </a:extLst>
          </p:cNvPr>
          <p:cNvSpPr txBox="1"/>
          <p:nvPr/>
        </p:nvSpPr>
        <p:spPr>
          <a:xfrm>
            <a:off x="2295595" y="5128184"/>
            <a:ext cx="6524831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προσθήκη περισσότερων δραστηριοτήτων διερεύνησης </a:t>
            </a:r>
            <a:r>
              <a:rPr lang="el-GR" sz="2000" err="1">
                <a:latin typeface="Calibri"/>
                <a:ea typeface="Calibri"/>
                <a:cs typeface="Times New Roman"/>
              </a:rPr>
              <a:t>προϋπάρχουσας</a:t>
            </a:r>
            <a:r>
              <a:rPr lang="el-GR" sz="2000">
                <a:latin typeface="Calibri"/>
                <a:ea typeface="Calibri"/>
                <a:cs typeface="Times New Roman"/>
              </a:rPr>
              <a:t> γνώσης</a:t>
            </a:r>
            <a:endParaRPr lang="el-GR" sz="2000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περισσότερο χρωματισμό κύριων εννοιών</a:t>
            </a:r>
            <a:endParaRPr lang="el-GR" sz="2000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λεπτομερέστατη αναφορά σε συγκεκριμένες έννοιες.</a:t>
            </a:r>
            <a:endParaRPr lang="el-GR" sz="2000">
              <a:latin typeface="Calibri"/>
              <a:ea typeface="Calibri"/>
            </a:endParaRPr>
          </a:p>
        </p:txBody>
      </p:sp>
      <p:sp>
        <p:nvSpPr>
          <p:cNvPr id="8" name="Ελεύθερη σχεδίαση: Σχήμα 14">
            <a:extLst>
              <a:ext uri="{FF2B5EF4-FFF2-40B4-BE49-F238E27FC236}">
                <a16:creationId xmlns:a16="http://schemas.microsoft.com/office/drawing/2014/main" id="{29C0B753-657D-8235-192F-CFC0ABF156FF}"/>
              </a:ext>
            </a:extLst>
          </p:cNvPr>
          <p:cNvSpPr/>
          <p:nvPr/>
        </p:nvSpPr>
        <p:spPr bwMode="auto">
          <a:xfrm>
            <a:off x="535003" y="5347003"/>
            <a:ext cx="1715899" cy="886479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600" b="1"/>
              <a:t>Προτάσεις</a:t>
            </a:r>
            <a:endParaRPr lang="el-GR" sz="1600" b="1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64401-D658-786D-5725-8A6A9537401F}"/>
              </a:ext>
            </a:extLst>
          </p:cNvPr>
          <p:cNvSpPr txBox="1"/>
          <p:nvPr/>
        </p:nvSpPr>
        <p:spPr>
          <a:xfrm>
            <a:off x="2298609" y="2207236"/>
            <a:ext cx="6523891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Calibri"/>
              </a:rPr>
              <a:t>Το Ε.Υ. έχει σχεδιαστεί σύμφωνα με τις </a:t>
            </a:r>
            <a:r>
              <a:rPr lang="el-GR" sz="2000" b="1">
                <a:latin typeface="Calibri"/>
                <a:ea typeface="Calibri"/>
                <a:cs typeface="Calibri"/>
              </a:rPr>
              <a:t>αρχές </a:t>
            </a:r>
            <a:r>
              <a:rPr lang="el-GR" sz="2000">
                <a:latin typeface="Calibri"/>
                <a:ea typeface="Calibri"/>
                <a:cs typeface="Calibri"/>
              </a:rPr>
              <a:t>και τη </a:t>
            </a:r>
            <a:r>
              <a:rPr lang="el-GR" sz="2000" b="1">
                <a:latin typeface="Calibri"/>
                <a:ea typeface="Calibri"/>
                <a:cs typeface="Calibri"/>
              </a:rPr>
              <a:t>μεθοδολογία </a:t>
            </a:r>
            <a:r>
              <a:rPr lang="el-GR" sz="2000">
                <a:latin typeface="Calibri"/>
                <a:ea typeface="Calibri"/>
                <a:cs typeface="Calibri"/>
              </a:rPr>
              <a:t>της </a:t>
            </a:r>
            <a:r>
              <a:rPr lang="el-GR" sz="2000" err="1">
                <a:latin typeface="Calibri"/>
                <a:ea typeface="Calibri"/>
                <a:cs typeface="Calibri"/>
              </a:rPr>
              <a:t>ΕξΑΕ</a:t>
            </a:r>
            <a:endParaRPr lang="en-US" sz="2000" err="1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Calibri"/>
              </a:rPr>
              <a:t>Εφαρμόζονται οι </a:t>
            </a:r>
            <a:r>
              <a:rPr lang="el-GR" sz="2000" b="1">
                <a:latin typeface="Calibri"/>
                <a:ea typeface="Calibri"/>
                <a:cs typeface="Calibri"/>
              </a:rPr>
              <a:t>αρχές </a:t>
            </a:r>
            <a:r>
              <a:rPr lang="el-GR" sz="2000">
                <a:latin typeface="Calibri"/>
                <a:ea typeface="Calibri"/>
                <a:cs typeface="Calibri"/>
              </a:rPr>
              <a:t>της </a:t>
            </a:r>
            <a:r>
              <a:rPr lang="el-GR" sz="2000" b="1" err="1">
                <a:latin typeface="Calibri"/>
                <a:ea typeface="Calibri"/>
                <a:cs typeface="Calibri"/>
              </a:rPr>
              <a:t>Πολυμεσικής</a:t>
            </a:r>
            <a:r>
              <a:rPr lang="el-GR" sz="2000" b="1">
                <a:latin typeface="Calibri"/>
                <a:ea typeface="Calibri"/>
                <a:cs typeface="Calibri"/>
              </a:rPr>
              <a:t> Μάθησης</a:t>
            </a:r>
            <a:endParaRPr lang="en-US" sz="2000" b="1">
              <a:latin typeface="Calibri"/>
              <a:ea typeface="Calibri"/>
              <a:cs typeface="Calibri"/>
            </a:endParaRPr>
          </a:p>
        </p:txBody>
      </p:sp>
      <p:sp>
        <p:nvSpPr>
          <p:cNvPr id="14" name="11 - Ορθογώνιο">
            <a:extLst>
              <a:ext uri="{FF2B5EF4-FFF2-40B4-BE49-F238E27FC236}">
                <a16:creationId xmlns:a16="http://schemas.microsoft.com/office/drawing/2014/main" id="{BE91371E-484C-873B-CF85-605033E3E59C}"/>
              </a:ext>
            </a:extLst>
          </p:cNvPr>
          <p:cNvSpPr/>
          <p:nvPr/>
        </p:nvSpPr>
        <p:spPr>
          <a:xfrm>
            <a:off x="1324359" y="1263879"/>
            <a:ext cx="7000885" cy="584493"/>
          </a:xfrm>
          <a:prstGeom prst="rect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2800" b="1">
                <a:solidFill>
                  <a:schemeClr val="bg1"/>
                </a:solidFill>
              </a:rPr>
              <a:t>Αποτελέσματα – Κύρια ευρήματα</a:t>
            </a:r>
          </a:p>
        </p:txBody>
      </p:sp>
      <p:grpSp>
        <p:nvGrpSpPr>
          <p:cNvPr id="20" name="Ομάδα 12">
            <a:extLst>
              <a:ext uri="{FF2B5EF4-FFF2-40B4-BE49-F238E27FC236}">
                <a16:creationId xmlns:a16="http://schemas.microsoft.com/office/drawing/2014/main" id="{8353C6EE-5351-152F-89C9-BDA0927474FF}"/>
              </a:ext>
            </a:extLst>
          </p:cNvPr>
          <p:cNvGrpSpPr/>
          <p:nvPr/>
        </p:nvGrpSpPr>
        <p:grpSpPr>
          <a:xfrm>
            <a:off x="390128" y="1970949"/>
            <a:ext cx="1857397" cy="1262077"/>
            <a:chOff x="1859269" y="-903676"/>
            <a:chExt cx="2114097" cy="2238746"/>
          </a:xfrm>
          <a:scene3d>
            <a:camera prst="orthographicFront"/>
            <a:lightRig rig="threePt" dir="t"/>
          </a:scene3d>
        </p:grpSpPr>
        <p:sp>
          <p:nvSpPr>
            <p:cNvPr id="18" name="Διάγραμμα ροής: Εναλλακτική διεργασία 13">
              <a:extLst>
                <a:ext uri="{FF2B5EF4-FFF2-40B4-BE49-F238E27FC236}">
                  <a16:creationId xmlns:a16="http://schemas.microsoft.com/office/drawing/2014/main" id="{0F3FB7B5-FF4B-C250-C7FF-4BD66CD30F14}"/>
                </a:ext>
              </a:extLst>
            </p:cNvPr>
            <p:cNvSpPr/>
            <p:nvPr/>
          </p:nvSpPr>
          <p:spPr>
            <a:xfrm rot="16200000">
              <a:off x="2064457" y="-573840"/>
              <a:ext cx="1826132" cy="1991687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Διάγραμμα ροής: Εναλλακτική διεργασία 4">
              <a:extLst>
                <a:ext uri="{FF2B5EF4-FFF2-40B4-BE49-F238E27FC236}">
                  <a16:creationId xmlns:a16="http://schemas.microsoft.com/office/drawing/2014/main" id="{19CC9FE1-04C5-18A2-2F41-9E74E2875292}"/>
                </a:ext>
              </a:extLst>
            </p:cNvPr>
            <p:cNvSpPr txBox="1"/>
            <p:nvPr/>
          </p:nvSpPr>
          <p:spPr>
            <a:xfrm>
              <a:off x="1859269" y="-903676"/>
              <a:ext cx="2097960" cy="21587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0" tIns="324000" rIns="127000" bIns="0" spcCol="1270" anchor="t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0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Οι</a:t>
              </a:r>
              <a:r>
                <a:rPr lang="en-GB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 απ</a:t>
              </a:r>
              <a:r>
                <a:rPr lang="en-GB" sz="20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όψεις</a:t>
              </a:r>
              <a:r>
                <a:rPr lang="en-GB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 </a:t>
              </a:r>
              <a:r>
                <a:rPr lang="en-GB" sz="20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των</a:t>
              </a:r>
              <a:r>
                <a:rPr lang="en-GB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 </a:t>
              </a:r>
              <a:r>
                <a:rPr lang="en-GB" sz="20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ειδικών</a:t>
              </a:r>
              <a:r>
                <a:rPr lang="en-GB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 </a:t>
              </a:r>
              <a:r>
                <a:rPr lang="en-GB" sz="20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της</a:t>
              </a:r>
              <a:r>
                <a:rPr lang="en-GB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 </a:t>
              </a:r>
              <a:r>
                <a:rPr lang="en-GB" sz="2000" b="1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ΕξΑΕ</a:t>
              </a:r>
              <a:endParaRPr lang="en-GB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Τίτλος">
            <a:extLst>
              <a:ext uri="{FF2B5EF4-FFF2-40B4-BE49-F238E27FC236}">
                <a16:creationId xmlns:a16="http://schemas.microsoft.com/office/drawing/2014/main" id="{7329DF89-5B49-C412-2573-759E9AC6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7372350" cy="1074738"/>
          </a:xfrm>
        </p:spPr>
        <p:txBody>
          <a:bodyPr/>
          <a:lstStyle/>
          <a:p>
            <a:r>
              <a:rPr lang="el-GR" sz="3200"/>
              <a:t>21.Αποτίμηση Εκπαιδευτικού Υλικού 5/12</a:t>
            </a:r>
            <a:endParaRPr lang="el-GR" dirty="0"/>
          </a:p>
        </p:txBody>
      </p:sp>
      <p:grpSp>
        <p:nvGrpSpPr>
          <p:cNvPr id="2" name="Ομάδα 12">
            <a:extLst>
              <a:ext uri="{FF2B5EF4-FFF2-40B4-BE49-F238E27FC236}">
                <a16:creationId xmlns:a16="http://schemas.microsoft.com/office/drawing/2014/main" id="{43C324A6-CAE7-E903-3E4E-743DB44BCBFD}"/>
              </a:ext>
            </a:extLst>
          </p:cNvPr>
          <p:cNvGrpSpPr/>
          <p:nvPr/>
        </p:nvGrpSpPr>
        <p:grpSpPr>
          <a:xfrm>
            <a:off x="339595" y="2088158"/>
            <a:ext cx="2132156" cy="2401408"/>
            <a:chOff x="1771704" y="-491062"/>
            <a:chExt cx="2201661" cy="2368708"/>
          </a:xfrm>
          <a:scene3d>
            <a:camera prst="orthographicFront"/>
            <a:lightRig rig="threePt" dir="t"/>
          </a:scene3d>
        </p:grpSpPr>
        <p:sp>
          <p:nvSpPr>
            <p:cNvPr id="5" name="Διάγραμμα ροής: Εναλλακτική διεργασία 13">
              <a:extLst>
                <a:ext uri="{FF2B5EF4-FFF2-40B4-BE49-F238E27FC236}">
                  <a16:creationId xmlns:a16="http://schemas.microsoft.com/office/drawing/2014/main" id="{A0A3A64F-2E4E-8FE0-D329-318A1818256A}"/>
                </a:ext>
              </a:extLst>
            </p:cNvPr>
            <p:cNvSpPr/>
            <p:nvPr/>
          </p:nvSpPr>
          <p:spPr>
            <a:xfrm rot="16200000">
              <a:off x="2423349" y="-932733"/>
              <a:ext cx="1108346" cy="1991687"/>
            </a:xfrm>
            <a:prstGeom prst="flowChartAlternateProcess">
              <a:avLst/>
            </a:prstGeom>
            <a:solidFill>
              <a:schemeClr val="accent2"/>
            </a:solidFill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Διάγραμμα ροής: Εναλλακτική διεργασία 4">
              <a:extLst>
                <a:ext uri="{FF2B5EF4-FFF2-40B4-BE49-F238E27FC236}">
                  <a16:creationId xmlns:a16="http://schemas.microsoft.com/office/drawing/2014/main" id="{CF67B7DE-8E31-FB15-339A-CD04253BD3B8}"/>
                </a:ext>
              </a:extLst>
            </p:cNvPr>
            <p:cNvSpPr txBox="1"/>
            <p:nvPr/>
          </p:nvSpPr>
          <p:spPr>
            <a:xfrm>
              <a:off x="1771704" y="-26383"/>
              <a:ext cx="2016224" cy="19040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0" tIns="324000" rIns="127000" bIns="0" spcCol="1270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01C695A2-59A4-173F-EEA2-04E865C15AC3}"/>
              </a:ext>
            </a:extLst>
          </p:cNvPr>
          <p:cNvSpPr/>
          <p:nvPr/>
        </p:nvSpPr>
        <p:spPr>
          <a:xfrm>
            <a:off x="675909" y="2082677"/>
            <a:ext cx="1802424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l-GR" sz="2000" b="1">
                <a:latin typeface="+mn-lt"/>
                <a:cs typeface="Arial"/>
              </a:rPr>
              <a:t>Οι απόψεις των εκπαιδευτικών</a:t>
            </a:r>
            <a:endParaRPr lang="el-GR"/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825DB583-B704-5AFA-54B6-30963A4AAC32}"/>
              </a:ext>
            </a:extLst>
          </p:cNvPr>
          <p:cNvSpPr/>
          <p:nvPr/>
        </p:nvSpPr>
        <p:spPr>
          <a:xfrm>
            <a:off x="1324359" y="1274869"/>
            <a:ext cx="7000885" cy="584493"/>
          </a:xfrm>
          <a:prstGeom prst="rect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2800" b="1">
                <a:solidFill>
                  <a:schemeClr val="bg1"/>
                </a:solidFill>
              </a:rPr>
              <a:t>Αποτελέσματα – Κύρια ευρήματα</a:t>
            </a:r>
          </a:p>
        </p:txBody>
      </p:sp>
      <p:sp>
        <p:nvSpPr>
          <p:cNvPr id="9" name="Ελεύθερη σχεδίαση: Σχήμα 8">
            <a:extLst>
              <a:ext uri="{FF2B5EF4-FFF2-40B4-BE49-F238E27FC236}">
                <a16:creationId xmlns:a16="http://schemas.microsoft.com/office/drawing/2014/main" id="{69C1518A-B6B8-5698-E51B-C99CF08CEC65}"/>
              </a:ext>
            </a:extLst>
          </p:cNvPr>
          <p:cNvSpPr/>
          <p:nvPr/>
        </p:nvSpPr>
        <p:spPr bwMode="auto">
          <a:xfrm>
            <a:off x="656327" y="3828823"/>
            <a:ext cx="1738311" cy="886479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600" b="1"/>
              <a:t>Δυνατά σημεία</a:t>
            </a:r>
          </a:p>
        </p:txBody>
      </p:sp>
      <p:sp>
        <p:nvSpPr>
          <p:cNvPr id="11" name="Ελεύθερη σχεδίαση: Σχήμα 10">
            <a:extLst>
              <a:ext uri="{FF2B5EF4-FFF2-40B4-BE49-F238E27FC236}">
                <a16:creationId xmlns:a16="http://schemas.microsoft.com/office/drawing/2014/main" id="{1105281D-0442-C6A4-88F3-B258C7C240AE}"/>
              </a:ext>
            </a:extLst>
          </p:cNvPr>
          <p:cNvSpPr/>
          <p:nvPr/>
        </p:nvSpPr>
        <p:spPr bwMode="auto">
          <a:xfrm>
            <a:off x="677878" y="5489878"/>
            <a:ext cx="1715899" cy="886479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600" b="1"/>
              <a:t>Προτάσεις</a:t>
            </a:r>
            <a:endParaRPr lang="el-GR" sz="1600" b="1">
              <a:ea typeface="Calibri"/>
              <a:cs typeface="Calibri"/>
            </a:endParaRPr>
          </a:p>
        </p:txBody>
      </p:sp>
      <p:sp>
        <p:nvSpPr>
          <p:cNvPr id="12" name="Ελεύθερη σχεδίαση: Σχήμα 11">
            <a:extLst>
              <a:ext uri="{FF2B5EF4-FFF2-40B4-BE49-F238E27FC236}">
                <a16:creationId xmlns:a16="http://schemas.microsoft.com/office/drawing/2014/main" id="{D9B3DD44-059E-86EE-4CEB-28C56F1E874E}"/>
              </a:ext>
            </a:extLst>
          </p:cNvPr>
          <p:cNvSpPr/>
          <p:nvPr/>
        </p:nvSpPr>
        <p:spPr bwMode="auto">
          <a:xfrm>
            <a:off x="677878" y="5489878"/>
            <a:ext cx="1715899" cy="886479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600" b="1"/>
              <a:t>Προτάσεις</a:t>
            </a:r>
            <a:endParaRPr lang="el-GR" sz="1600" b="1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993398-6FD4-C1BE-1A71-886964EEF1A6}"/>
              </a:ext>
            </a:extLst>
          </p:cNvPr>
          <p:cNvSpPr txBox="1"/>
          <p:nvPr/>
        </p:nvSpPr>
        <p:spPr>
          <a:xfrm>
            <a:off x="2628859" y="2094853"/>
            <a:ext cx="620310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αποτιμήθηκε </a:t>
            </a:r>
            <a:r>
              <a:rPr lang="el-GR" sz="2000" b="1">
                <a:latin typeface="Calibri"/>
                <a:ea typeface="Calibri"/>
                <a:cs typeface="Times New Roman"/>
              </a:rPr>
              <a:t>θετικά </a:t>
            </a:r>
            <a:endParaRPr lang="el-GR" sz="2000" b="1">
              <a:latin typeface="Calibri"/>
              <a:ea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θα το </a:t>
            </a:r>
            <a:r>
              <a:rPr lang="el-GR" sz="2000" b="1">
                <a:latin typeface="Calibri"/>
                <a:ea typeface="Calibri"/>
                <a:cs typeface="Times New Roman"/>
              </a:rPr>
              <a:t>χρησιμοποιούσαν </a:t>
            </a:r>
            <a:r>
              <a:rPr lang="el-GR" sz="2000">
                <a:latin typeface="Calibri"/>
                <a:ea typeface="Calibri"/>
                <a:cs typeface="Times New Roman"/>
              </a:rPr>
              <a:t>με προθυμία στο πλαίσιο της διδασκαλίας τους στην τάξη.</a:t>
            </a:r>
            <a:endParaRPr lang="el-GR" sz="2000">
              <a:latin typeface="Calibri"/>
              <a:ea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E4074-98EE-FCBA-3B4F-8A64A25CFA77}"/>
              </a:ext>
            </a:extLst>
          </p:cNvPr>
          <p:cNvSpPr txBox="1"/>
          <p:nvPr/>
        </p:nvSpPr>
        <p:spPr>
          <a:xfrm>
            <a:off x="2556972" y="3302551"/>
            <a:ext cx="6274988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 err="1">
                <a:latin typeface="Calibri"/>
                <a:ea typeface="Calibri"/>
                <a:cs typeface="Times New Roman"/>
              </a:rPr>
              <a:t>Διαδραστικότητα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Επεξηγηματικό υλικό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Ενδιαφέρον θέμα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Βίντεο σύνοψης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Δραστηριότητες αξιολόγησης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Ελκυστικός τρόπος παρουσίασης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21F5D-8FE0-56B5-ECA4-6E8ED3C801E3}"/>
              </a:ext>
            </a:extLst>
          </p:cNvPr>
          <p:cNvSpPr txBox="1"/>
          <p:nvPr/>
        </p:nvSpPr>
        <p:spPr>
          <a:xfrm>
            <a:off x="2628859" y="5430400"/>
            <a:ext cx="620310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Προσθήκη ομαδικής δραστηριότητας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Χρήση περισσότερης αφήγησης και εικόνων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Μικρότερα κείμενα για μικρές τάξεις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Τίτλος">
            <a:extLst>
              <a:ext uri="{FF2B5EF4-FFF2-40B4-BE49-F238E27FC236}">
                <a16:creationId xmlns:a16="http://schemas.microsoft.com/office/drawing/2014/main" id="{2468F0A1-B3E5-95CB-5358-5F0E0D58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7372350" cy="1074738"/>
          </a:xfrm>
        </p:spPr>
        <p:txBody>
          <a:bodyPr/>
          <a:lstStyle/>
          <a:p>
            <a:pPr eaLnBrk="1" hangingPunct="1"/>
            <a:r>
              <a:rPr lang="el-GR" altLang="el-GR" sz="3200"/>
              <a:t>22.Αποτίμηση Εκπαιδευτικού Υλικού 6/12</a:t>
            </a:r>
            <a:endParaRPr lang="el-GR" altLang="el-GR" sz="3200" dirty="0"/>
          </a:p>
        </p:txBody>
      </p:sp>
      <p:grpSp>
        <p:nvGrpSpPr>
          <p:cNvPr id="2" name="Ομάδα 12">
            <a:extLst>
              <a:ext uri="{FF2B5EF4-FFF2-40B4-BE49-F238E27FC236}">
                <a16:creationId xmlns:a16="http://schemas.microsoft.com/office/drawing/2014/main" id="{3D0D35CA-CDB3-FA3A-A82D-3075D4187417}"/>
              </a:ext>
            </a:extLst>
          </p:cNvPr>
          <p:cNvGrpSpPr/>
          <p:nvPr/>
        </p:nvGrpSpPr>
        <p:grpSpPr>
          <a:xfrm>
            <a:off x="319065" y="2162531"/>
            <a:ext cx="2182217" cy="1376368"/>
            <a:chOff x="1771704" y="-491062"/>
            <a:chExt cx="2201662" cy="2368708"/>
          </a:xfrm>
          <a:scene3d>
            <a:camera prst="orthographicFront"/>
            <a:lightRig rig="threePt" dir="t"/>
          </a:scene3d>
        </p:grpSpPr>
        <p:sp>
          <p:nvSpPr>
            <p:cNvPr id="5" name="Διάγραμμα ροής: Εναλλακτική διεργασία 13">
              <a:extLst>
                <a:ext uri="{FF2B5EF4-FFF2-40B4-BE49-F238E27FC236}">
                  <a16:creationId xmlns:a16="http://schemas.microsoft.com/office/drawing/2014/main" id="{5A3C758D-EDA8-76B8-E988-F40FFB460F1C}"/>
                </a:ext>
              </a:extLst>
            </p:cNvPr>
            <p:cNvSpPr/>
            <p:nvPr/>
          </p:nvSpPr>
          <p:spPr>
            <a:xfrm rot="16200000">
              <a:off x="2064457" y="-573840"/>
              <a:ext cx="1826132" cy="1991687"/>
            </a:xfrm>
            <a:prstGeom prst="flowChartAlternateProcess">
              <a:avLst/>
            </a:prstGeom>
            <a:solidFill>
              <a:schemeClr val="accent4"/>
            </a:solidFill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Διάγραμμα ροής: Εναλλακτική διεργασία 4">
              <a:extLst>
                <a:ext uri="{FF2B5EF4-FFF2-40B4-BE49-F238E27FC236}">
                  <a16:creationId xmlns:a16="http://schemas.microsoft.com/office/drawing/2014/main" id="{127AEC2A-ED22-EDBB-EEAE-CDCEE956793A}"/>
                </a:ext>
              </a:extLst>
            </p:cNvPr>
            <p:cNvSpPr txBox="1"/>
            <p:nvPr/>
          </p:nvSpPr>
          <p:spPr>
            <a:xfrm>
              <a:off x="1771704" y="-26383"/>
              <a:ext cx="2016224" cy="19040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0" tIns="324000" rIns="127000" bIns="0" spcCol="1270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6 - Ορθογώνιο">
            <a:extLst>
              <a:ext uri="{FF2B5EF4-FFF2-40B4-BE49-F238E27FC236}">
                <a16:creationId xmlns:a16="http://schemas.microsoft.com/office/drawing/2014/main" id="{963EBF0E-C63E-5807-DEB9-B63495F4E901}"/>
              </a:ext>
            </a:extLst>
          </p:cNvPr>
          <p:cNvSpPr/>
          <p:nvPr/>
        </p:nvSpPr>
        <p:spPr>
          <a:xfrm rot="10800000" flipV="1">
            <a:off x="523998" y="2174128"/>
            <a:ext cx="1976315" cy="10266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l-GR" sz="2000" b="1">
                <a:latin typeface="+mn-lt"/>
                <a:cs typeface="Arial"/>
              </a:rPr>
              <a:t>Οι απόψεις </a:t>
            </a:r>
            <a:endParaRPr lang="el-GR" sz="2000">
              <a:latin typeface="Calibri"/>
              <a:ea typeface="Calibri"/>
            </a:endParaRPr>
          </a:p>
          <a:p>
            <a:pPr algn="ctr">
              <a:defRPr/>
            </a:pPr>
            <a:r>
              <a:rPr lang="el-GR" sz="2000" b="1">
                <a:latin typeface="+mn-lt"/>
                <a:cs typeface="Arial"/>
              </a:rPr>
              <a:t>των</a:t>
            </a:r>
            <a:endParaRPr lang="el-GR" sz="2000" b="1">
              <a:latin typeface="+mn-lt"/>
              <a:ea typeface="Calibri"/>
              <a:cs typeface="Arial"/>
            </a:endParaRPr>
          </a:p>
          <a:p>
            <a:pPr algn="ctr">
              <a:defRPr/>
            </a:pPr>
            <a:r>
              <a:rPr lang="el-GR" sz="2000" b="1">
                <a:latin typeface="+mn-lt"/>
                <a:cs typeface="Arial"/>
              </a:rPr>
              <a:t> μαθητών/τριών</a:t>
            </a:r>
            <a:endParaRPr lang="el-GR" sz="2000" b="1">
              <a:latin typeface="+mn-lt"/>
              <a:ea typeface="Calibri"/>
              <a:cs typeface="Arial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3AB9F726-93E4-B061-3B09-D617E78C4742}"/>
              </a:ext>
            </a:extLst>
          </p:cNvPr>
          <p:cNvSpPr/>
          <p:nvPr/>
        </p:nvSpPr>
        <p:spPr>
          <a:xfrm>
            <a:off x="1324359" y="1274870"/>
            <a:ext cx="7000885" cy="584493"/>
          </a:xfrm>
          <a:prstGeom prst="rect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2800" b="1">
                <a:solidFill>
                  <a:schemeClr val="bg1"/>
                </a:solidFill>
              </a:rPr>
              <a:t>Αποτελέσματα – Κύρια ευρήματα</a:t>
            </a:r>
          </a:p>
        </p:txBody>
      </p:sp>
      <p:sp>
        <p:nvSpPr>
          <p:cNvPr id="9" name="Ελεύθερη σχεδίαση: Σχήμα 8">
            <a:extLst>
              <a:ext uri="{FF2B5EF4-FFF2-40B4-BE49-F238E27FC236}">
                <a16:creationId xmlns:a16="http://schemas.microsoft.com/office/drawing/2014/main" id="{8B15D99B-4A99-202E-AA9E-24043192960A}"/>
              </a:ext>
            </a:extLst>
          </p:cNvPr>
          <p:cNvSpPr/>
          <p:nvPr/>
        </p:nvSpPr>
        <p:spPr bwMode="auto">
          <a:xfrm>
            <a:off x="656327" y="3828823"/>
            <a:ext cx="1738311" cy="886479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600" b="1"/>
              <a:t>Δυνατά σημεία</a:t>
            </a:r>
          </a:p>
        </p:txBody>
      </p:sp>
      <p:sp>
        <p:nvSpPr>
          <p:cNvPr id="11" name="Ελεύθερη σχεδίαση: Σχήμα 10">
            <a:extLst>
              <a:ext uri="{FF2B5EF4-FFF2-40B4-BE49-F238E27FC236}">
                <a16:creationId xmlns:a16="http://schemas.microsoft.com/office/drawing/2014/main" id="{1C6C312A-C558-18C7-F81B-C33E0FB5C87F}"/>
              </a:ext>
            </a:extLst>
          </p:cNvPr>
          <p:cNvSpPr/>
          <p:nvPr/>
        </p:nvSpPr>
        <p:spPr bwMode="auto">
          <a:xfrm>
            <a:off x="677878" y="5489878"/>
            <a:ext cx="1715899" cy="886479"/>
          </a:xfrm>
          <a:custGeom>
            <a:avLst/>
            <a:gdLst>
              <a:gd name="connsiteX0" fmla="*/ 0 w 1415040"/>
              <a:gd name="connsiteY0" fmla="*/ 987952 h 1483216"/>
              <a:gd name="connsiteX1" fmla="*/ 353760 w 1415040"/>
              <a:gd name="connsiteY1" fmla="*/ 987952 h 1483216"/>
              <a:gd name="connsiteX2" fmla="*/ 353760 w 1415040"/>
              <a:gd name="connsiteY2" fmla="*/ 0 h 1483216"/>
              <a:gd name="connsiteX3" fmla="*/ 1061280 w 1415040"/>
              <a:gd name="connsiteY3" fmla="*/ 0 h 1483216"/>
              <a:gd name="connsiteX4" fmla="*/ 1061280 w 1415040"/>
              <a:gd name="connsiteY4" fmla="*/ 987952 h 1483216"/>
              <a:gd name="connsiteX5" fmla="*/ 1415040 w 1415040"/>
              <a:gd name="connsiteY5" fmla="*/ 987952 h 1483216"/>
              <a:gd name="connsiteX6" fmla="*/ 707520 w 1415040"/>
              <a:gd name="connsiteY6" fmla="*/ 1483216 h 1483216"/>
              <a:gd name="connsiteX7" fmla="*/ 0 w 1415040"/>
              <a:gd name="connsiteY7" fmla="*/ 987952 h 1483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040" h="1483216">
                <a:moveTo>
                  <a:pt x="942541" y="1483216"/>
                </a:moveTo>
                <a:lnTo>
                  <a:pt x="942541" y="1112412"/>
                </a:lnTo>
                <a:lnTo>
                  <a:pt x="0" y="1112412"/>
                </a:lnTo>
                <a:lnTo>
                  <a:pt x="0" y="370804"/>
                </a:lnTo>
                <a:lnTo>
                  <a:pt x="942541" y="370804"/>
                </a:lnTo>
                <a:lnTo>
                  <a:pt x="942541" y="0"/>
                </a:lnTo>
                <a:lnTo>
                  <a:pt x="1415040" y="741608"/>
                </a:lnTo>
                <a:lnTo>
                  <a:pt x="942541" y="148321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931B1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792" tIns="467551" rIns="361424" bIns="467552" spcCol="127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600" b="1"/>
              <a:t>Προτάσεις</a:t>
            </a:r>
            <a:endParaRPr lang="el-GR" sz="1600" b="1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31319-2383-EC62-8761-E882037028DC}"/>
              </a:ext>
            </a:extLst>
          </p:cNvPr>
          <p:cNvSpPr txBox="1"/>
          <p:nvPr/>
        </p:nvSpPr>
        <p:spPr>
          <a:xfrm>
            <a:off x="2630068" y="2125867"/>
            <a:ext cx="6201893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Εκφράζονται </a:t>
            </a:r>
            <a:r>
              <a:rPr lang="el-GR" sz="2000" b="1">
                <a:latin typeface="Calibri"/>
                <a:ea typeface="Calibri"/>
                <a:cs typeface="Times New Roman"/>
              </a:rPr>
              <a:t>θετικά </a:t>
            </a:r>
            <a:endParaRPr lang="el-GR" sz="2000" b="1">
              <a:latin typeface="Calibri"/>
              <a:ea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Το </a:t>
            </a:r>
            <a:r>
              <a:rPr lang="el-GR" sz="2000" b="1">
                <a:latin typeface="Calibri"/>
                <a:ea typeface="Calibri"/>
                <a:cs typeface="Times New Roman"/>
              </a:rPr>
              <a:t>προτιμούν περισσότερο</a:t>
            </a:r>
            <a:r>
              <a:rPr lang="el-GR" sz="2000">
                <a:latin typeface="Calibri"/>
                <a:ea typeface="Calibri"/>
                <a:cs typeface="Times New Roman"/>
              </a:rPr>
              <a:t> σε σχέση με τη συμβατική διδασκαλία στο μάθημα των Εργαστηρίων Δεξιοτήτων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BD00A-79F6-D1A2-2258-FE1E948896CB}"/>
              </a:ext>
            </a:extLst>
          </p:cNvPr>
          <p:cNvSpPr txBox="1"/>
          <p:nvPr/>
        </p:nvSpPr>
        <p:spPr>
          <a:xfrm>
            <a:off x="2632819" y="3699366"/>
            <a:ext cx="6201893" cy="10146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Καλοφτιαγμένο </a:t>
            </a:r>
            <a:endParaRPr lang="el-GR" sz="2000">
              <a:latin typeface="Calibri"/>
              <a:ea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Αναλυτικό, επεξηγηματικό, υποστηρικτικό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Εύχρηστο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DBC2DA-86D7-2103-18B3-EB2A4346968A}"/>
              </a:ext>
            </a:extLst>
          </p:cNvPr>
          <p:cNvSpPr txBox="1"/>
          <p:nvPr/>
        </p:nvSpPr>
        <p:spPr>
          <a:xfrm>
            <a:off x="2631734" y="5188861"/>
            <a:ext cx="6203102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Αλλαγές στα χρώματα</a:t>
            </a:r>
            <a:endParaRPr lang="el-GR" sz="2000">
              <a:latin typeface="Calibri"/>
              <a:ea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Καλύτερη ποιότητα ήχου σε </a:t>
            </a:r>
            <a:r>
              <a:rPr lang="el-GR" sz="2000" err="1">
                <a:latin typeface="Calibri"/>
                <a:ea typeface="Calibri"/>
                <a:cs typeface="Times New Roman"/>
              </a:rPr>
              <a:t>video</a:t>
            </a:r>
            <a:endParaRPr lang="el-GR" sz="2000">
              <a:latin typeface="Calibri"/>
              <a:ea typeface="Calibri"/>
              <a:cs typeface="Times New Roman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Ευκολότερη πρόσβαση στο υλικό</a:t>
            </a:r>
          </a:p>
          <a:p>
            <a:pPr marL="342900" indent="-342900" algn="just">
              <a:buFont typeface="Wingdings"/>
              <a:buChar char="Ø"/>
            </a:pPr>
            <a:r>
              <a:rPr lang="el-GR" sz="2000">
                <a:latin typeface="Calibri"/>
                <a:ea typeface="Calibri"/>
                <a:cs typeface="Times New Roman"/>
              </a:rPr>
              <a:t>Αλλαγή </a:t>
            </a:r>
            <a:r>
              <a:rPr lang="el-GR" sz="2000" err="1">
                <a:latin typeface="Calibri"/>
                <a:ea typeface="Calibri"/>
                <a:cs typeface="Times New Roman"/>
              </a:rPr>
              <a:t>avatar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Τίτλος 1">
            <a:extLst>
              <a:ext uri="{FF2B5EF4-FFF2-40B4-BE49-F238E27FC236}">
                <a16:creationId xmlns:a16="http://schemas.microsoft.com/office/drawing/2014/main" id="{346AAB79-481E-4539-D248-E1BBE53D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579" y="620713"/>
            <a:ext cx="7621571" cy="61216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600" dirty="0"/>
              <a:t>23. Αποτίμηση Εκπαιδευτικού Υλικού</a:t>
            </a:r>
            <a:r>
              <a:rPr lang="en-US" sz="3600"/>
              <a:t> 7/12</a:t>
            </a:r>
            <a:endParaRPr lang="el-GR" sz="4000" dirty="0"/>
          </a:p>
        </p:txBody>
      </p:sp>
      <p:grpSp>
        <p:nvGrpSpPr>
          <p:cNvPr id="2" name="4 - Ομάδα">
            <a:extLst>
              <a:ext uri="{FF2B5EF4-FFF2-40B4-BE49-F238E27FC236}">
                <a16:creationId xmlns:a16="http://schemas.microsoft.com/office/drawing/2014/main" id="{01D99F08-9C0E-8940-79C7-1F1B9FED4755}"/>
              </a:ext>
            </a:extLst>
          </p:cNvPr>
          <p:cNvGrpSpPr/>
          <p:nvPr/>
        </p:nvGrpSpPr>
        <p:grpSpPr>
          <a:xfrm>
            <a:off x="1187624" y="1234767"/>
            <a:ext cx="7513122" cy="576064"/>
            <a:chOff x="9984" y="43347"/>
            <a:chExt cx="6834214" cy="573664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8" name="5 - Στρογγυλεμένο ορθογώνιο">
              <a:extLst>
                <a:ext uri="{FF2B5EF4-FFF2-40B4-BE49-F238E27FC236}">
                  <a16:creationId xmlns:a16="http://schemas.microsoft.com/office/drawing/2014/main" id="{3A129519-7E06-4926-7864-C483F6F8271D}"/>
                </a:ext>
              </a:extLst>
            </p:cNvPr>
            <p:cNvSpPr/>
            <p:nvPr/>
          </p:nvSpPr>
          <p:spPr>
            <a:xfrm>
              <a:off x="9984" y="43347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Στρογγυλεμένο ορθογώνιο 4">
              <a:extLst>
                <a:ext uri="{FF2B5EF4-FFF2-40B4-BE49-F238E27FC236}">
                  <a16:creationId xmlns:a16="http://schemas.microsoft.com/office/drawing/2014/main" id="{7C210772-7329-9CF2-317F-8C2918CA72A5}"/>
                </a:ext>
              </a:extLst>
            </p:cNvPr>
            <p:cNvSpPr/>
            <p:nvPr/>
          </p:nvSpPr>
          <p:spPr>
            <a:xfrm>
              <a:off x="9984" y="84895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Συμπεράσματα 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Πάπυρος: Οριζόντιος 5">
            <a:extLst>
              <a:ext uri="{FF2B5EF4-FFF2-40B4-BE49-F238E27FC236}">
                <a16:creationId xmlns:a16="http://schemas.microsoft.com/office/drawing/2014/main" id="{CEB35680-70D5-3CA4-F4C3-3396F9CD93A3}"/>
              </a:ext>
            </a:extLst>
          </p:cNvPr>
          <p:cNvSpPr/>
          <p:nvPr/>
        </p:nvSpPr>
        <p:spPr>
          <a:xfrm>
            <a:off x="1184013" y="2003409"/>
            <a:ext cx="7515274" cy="113779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E2577-7785-74F1-B0BF-25D16270B2CB}"/>
              </a:ext>
            </a:extLst>
          </p:cNvPr>
          <p:cNvSpPr txBox="1"/>
          <p:nvPr/>
        </p:nvSpPr>
        <p:spPr>
          <a:xfrm>
            <a:off x="1449088" y="2163491"/>
            <a:ext cx="713652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l-GR" sz="1600" b="1">
                <a:latin typeface="Calibri"/>
                <a:ea typeface="Calibri"/>
                <a:cs typeface="Arial"/>
              </a:rPr>
              <a:t>1</a:t>
            </a:r>
            <a:r>
              <a:rPr lang="el-GR" sz="1600" b="1" baseline="30000">
                <a:latin typeface="Calibri"/>
                <a:ea typeface="Calibri"/>
                <a:cs typeface="Arial"/>
              </a:rPr>
              <a:t>ο</a:t>
            </a:r>
            <a:r>
              <a:rPr lang="el-GR" sz="1600" b="1">
                <a:latin typeface="Calibri"/>
                <a:ea typeface="Calibri"/>
                <a:cs typeface="Arial"/>
              </a:rPr>
              <a:t> ερευνητικό ερώτημα:</a:t>
            </a:r>
            <a:r>
              <a:rPr lang="el-GR" sz="1600">
                <a:latin typeface="Calibri"/>
                <a:ea typeface="Calibri"/>
                <a:cs typeface="Arial"/>
              </a:rPr>
              <a:t> </a:t>
            </a:r>
            <a:r>
              <a:rPr lang="el-GR" sz="1600" err="1">
                <a:latin typeface="Calibri"/>
                <a:ea typeface="Verdana"/>
                <a:cs typeface="Arial"/>
              </a:rPr>
              <a:t>Διέπεται</a:t>
            </a:r>
            <a:r>
              <a:rPr lang="el-GR" sz="1600">
                <a:latin typeface="Calibri"/>
                <a:ea typeface="Verdana"/>
                <a:cs typeface="Arial"/>
              </a:rPr>
              <a:t> το εκπαιδευτικό υλικό από τις αρχές και τη μεθοδολογία της </a:t>
            </a:r>
            <a:r>
              <a:rPr lang="el-GR" sz="1600" err="1">
                <a:latin typeface="Calibri"/>
                <a:ea typeface="Verdana"/>
                <a:cs typeface="Arial"/>
              </a:rPr>
              <a:t>ΕξΑΕ</a:t>
            </a:r>
            <a:r>
              <a:rPr lang="el-GR" sz="1600">
                <a:latin typeface="Calibri"/>
                <a:ea typeface="Verdana"/>
                <a:cs typeface="Arial"/>
              </a:rPr>
              <a:t>, όπως αυτές προσεγγίζονται στο μοντέλο σχεδιασμού εκπαιδευτικού υλικού των </a:t>
            </a:r>
            <a:r>
              <a:rPr lang="el-GR" sz="1600" err="1">
                <a:latin typeface="Calibri"/>
                <a:ea typeface="Verdana"/>
                <a:cs typeface="Arial"/>
              </a:rPr>
              <a:t>West</a:t>
            </a:r>
            <a:r>
              <a:rPr lang="el-GR" sz="1600">
                <a:latin typeface="Calibri"/>
                <a:ea typeface="Verdana"/>
                <a:cs typeface="Arial"/>
              </a:rPr>
              <a:t> &amp; </a:t>
            </a:r>
            <a:r>
              <a:rPr lang="el-GR" sz="1600" err="1">
                <a:latin typeface="Calibri"/>
                <a:ea typeface="Verdana"/>
                <a:cs typeface="Arial"/>
              </a:rPr>
              <a:t>Λιοναράκη</a:t>
            </a:r>
            <a:r>
              <a:rPr lang="el-GR" sz="1600">
                <a:latin typeface="Calibri"/>
                <a:ea typeface="Verdana"/>
                <a:cs typeface="Arial"/>
              </a:rPr>
              <a:t>; </a:t>
            </a:r>
            <a:endParaRPr lang="el-GR" sz="1600">
              <a:latin typeface="Calibri"/>
              <a:ea typeface="Calibri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DA5B5-6355-1909-ED66-3AED5EB6332F}"/>
              </a:ext>
            </a:extLst>
          </p:cNvPr>
          <p:cNvSpPr txBox="1"/>
          <p:nvPr/>
        </p:nvSpPr>
        <p:spPr>
          <a:xfrm>
            <a:off x="1199137" y="3543932"/>
            <a:ext cx="7616300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l-GR" dirty="0">
                <a:latin typeface="Calibri"/>
                <a:ea typeface="Calibri"/>
                <a:cs typeface="Times New Roman"/>
              </a:rPr>
              <a:t>Οι τέσσερις ειδικοί δηλώνουν ότι:</a:t>
            </a:r>
            <a:endParaRPr lang="el-GR" dirty="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Wingdings"/>
              <a:buChar char="Ø"/>
            </a:pPr>
            <a:r>
              <a:rPr lang="el-GR" dirty="0">
                <a:latin typeface="Calibri"/>
                <a:ea typeface="Calibri"/>
                <a:cs typeface="Times New Roman"/>
              </a:rPr>
              <a:t>Το </a:t>
            </a:r>
            <a:r>
              <a:rPr lang="el-GR" b="1" dirty="0">
                <a:latin typeface="Calibri"/>
                <a:ea typeface="Calibri"/>
                <a:cs typeface="Times New Roman"/>
              </a:rPr>
              <a:t>Ε.Υ</a:t>
            </a:r>
            <a:r>
              <a:rPr lang="el-GR">
                <a:latin typeface="Calibri"/>
                <a:ea typeface="Calibri"/>
                <a:cs typeface="Times New Roman"/>
              </a:rPr>
              <a:t> που σχεδιάστηκε και υλοποιήθηκε,</a:t>
            </a:r>
            <a:r>
              <a:rPr lang="el-GR" dirty="0">
                <a:latin typeface="Calibri"/>
                <a:ea typeface="Calibri"/>
                <a:cs typeface="Times New Roman"/>
              </a:rPr>
              <a:t> </a:t>
            </a:r>
            <a:r>
              <a:rPr lang="el-GR" b="1" dirty="0">
                <a:latin typeface="Calibri"/>
                <a:ea typeface="Calibri"/>
                <a:cs typeface="Times New Roman"/>
              </a:rPr>
              <a:t>ακολουθεί </a:t>
            </a:r>
            <a:r>
              <a:rPr lang="el-GR" dirty="0">
                <a:latin typeface="Calibri"/>
                <a:ea typeface="Calibri"/>
                <a:cs typeface="Times New Roman"/>
              </a:rPr>
              <a:t>με συνέπεια τις </a:t>
            </a:r>
            <a:r>
              <a:rPr lang="el-GR" b="1" dirty="0">
                <a:latin typeface="Calibri"/>
                <a:ea typeface="Calibri"/>
                <a:cs typeface="Times New Roman"/>
              </a:rPr>
              <a:t>αρχές </a:t>
            </a:r>
            <a:r>
              <a:rPr lang="el-GR" dirty="0">
                <a:latin typeface="Calibri"/>
                <a:ea typeface="Calibri"/>
                <a:cs typeface="Times New Roman"/>
              </a:rPr>
              <a:t>της </a:t>
            </a:r>
            <a:r>
              <a:rPr lang="el-GR" err="1">
                <a:latin typeface="Calibri"/>
                <a:ea typeface="Calibri"/>
                <a:cs typeface="Times New Roman"/>
              </a:rPr>
              <a:t>ΕξΑΕ</a:t>
            </a:r>
            <a:r>
              <a:rPr lang="el-GR" dirty="0">
                <a:latin typeface="Calibri"/>
                <a:ea typeface="Calibri"/>
                <a:cs typeface="Times New Roman"/>
              </a:rPr>
              <a:t>, όπως </a:t>
            </a:r>
            <a:r>
              <a:rPr lang="el-GR" err="1">
                <a:latin typeface="Calibri"/>
                <a:ea typeface="Calibri"/>
                <a:cs typeface="Times New Roman"/>
              </a:rPr>
              <a:t>οριοθετούνται</a:t>
            </a:r>
            <a:r>
              <a:rPr lang="el-GR" dirty="0">
                <a:latin typeface="Calibri"/>
                <a:ea typeface="Calibri"/>
                <a:cs typeface="Times New Roman"/>
              </a:rPr>
              <a:t> από την </a:t>
            </a:r>
            <a:r>
              <a:rPr lang="el-GR" b="1" dirty="0">
                <a:latin typeface="Calibri"/>
                <a:ea typeface="Calibri"/>
                <a:cs typeface="Times New Roman"/>
              </a:rPr>
              <a:t>τυπολογία </a:t>
            </a:r>
            <a:r>
              <a:rPr lang="el-GR" dirty="0">
                <a:latin typeface="Calibri"/>
                <a:ea typeface="Calibri"/>
                <a:cs typeface="Times New Roman"/>
              </a:rPr>
              <a:t>των </a:t>
            </a:r>
            <a:r>
              <a:rPr lang="el-GR" err="1">
                <a:latin typeface="Calibri"/>
                <a:ea typeface="Calibri"/>
                <a:cs typeface="Times New Roman"/>
              </a:rPr>
              <a:t>West</a:t>
            </a:r>
            <a:r>
              <a:rPr lang="el-GR" dirty="0">
                <a:latin typeface="Calibri"/>
                <a:ea typeface="Calibri"/>
                <a:cs typeface="Times New Roman"/>
              </a:rPr>
              <a:t> – </a:t>
            </a:r>
            <a:r>
              <a:rPr lang="el-GR" err="1">
                <a:latin typeface="Calibri"/>
                <a:ea typeface="Calibri"/>
                <a:cs typeface="Times New Roman"/>
              </a:rPr>
              <a:t>Λιοναράκη</a:t>
            </a:r>
            <a:r>
              <a:rPr lang="el-GR" dirty="0">
                <a:latin typeface="Calibri"/>
                <a:ea typeface="Calibri"/>
                <a:cs typeface="Times New Roman"/>
              </a:rPr>
              <a:t>.</a:t>
            </a:r>
            <a:endParaRPr lang="el-GR" dirty="0">
              <a:latin typeface="Calibri"/>
              <a:ea typeface="Calibri"/>
            </a:endParaRPr>
          </a:p>
        </p:txBody>
      </p:sp>
      <p:pic>
        <p:nvPicPr>
          <p:cNvPr id="4" name="Εικόνα 3" descr="Εικόνα που περιέχει κείμενο, σχεδίασ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C09534B7-7DCD-6C45-4977-6A7EAB49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399" y="5355144"/>
            <a:ext cx="1216660" cy="117451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Τίτλος 1">
            <a:extLst>
              <a:ext uri="{FF2B5EF4-FFF2-40B4-BE49-F238E27FC236}">
                <a16:creationId xmlns:a16="http://schemas.microsoft.com/office/drawing/2014/main" id="{909BF7EC-3CEC-04E4-CB8C-61F94294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611" y="620713"/>
            <a:ext cx="7633539" cy="576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600" dirty="0"/>
              <a:t>24. Αποτίμηση Εκπαιδευτικού Υλικού</a:t>
            </a:r>
            <a:r>
              <a:rPr lang="en-US" sz="3600"/>
              <a:t> 8/12</a:t>
            </a:r>
            <a:endParaRPr lang="el-GR" sz="4000" dirty="0"/>
          </a:p>
        </p:txBody>
      </p:sp>
      <p:sp>
        <p:nvSpPr>
          <p:cNvPr id="7" name="Πάπυρος: Οριζόντιος 6">
            <a:extLst>
              <a:ext uri="{FF2B5EF4-FFF2-40B4-BE49-F238E27FC236}">
                <a16:creationId xmlns:a16="http://schemas.microsoft.com/office/drawing/2014/main" id="{35496273-F963-3436-041E-E73A8F45285D}"/>
              </a:ext>
            </a:extLst>
          </p:cNvPr>
          <p:cNvSpPr/>
          <p:nvPr/>
        </p:nvSpPr>
        <p:spPr>
          <a:xfrm>
            <a:off x="1184245" y="1993628"/>
            <a:ext cx="7453010" cy="103939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l-GR" sz="120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5E9337-EE16-8ED4-39FB-495881888276}"/>
              </a:ext>
            </a:extLst>
          </p:cNvPr>
          <p:cNvSpPr txBox="1"/>
          <p:nvPr/>
        </p:nvSpPr>
        <p:spPr>
          <a:xfrm>
            <a:off x="1665267" y="2062411"/>
            <a:ext cx="652918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1600" b="1">
                <a:latin typeface="Calibri"/>
                <a:ea typeface="Verdana"/>
                <a:cs typeface="Arial"/>
              </a:rPr>
              <a:t>2</a:t>
            </a:r>
            <a:r>
              <a:rPr lang="el-GR" sz="1600" b="1" baseline="30000">
                <a:latin typeface="Calibri"/>
                <a:ea typeface="Verdana"/>
                <a:cs typeface="Arial"/>
              </a:rPr>
              <a:t>ο</a:t>
            </a:r>
            <a:r>
              <a:rPr lang="el-GR" sz="1600" b="1">
                <a:latin typeface="Calibri"/>
                <a:ea typeface="Verdana"/>
                <a:cs typeface="Arial"/>
              </a:rPr>
              <a:t> ερευνητικό ερώτημα</a:t>
            </a:r>
            <a:r>
              <a:rPr lang="el-GR" sz="1600">
                <a:latin typeface="Calibri"/>
                <a:ea typeface="Verdana"/>
                <a:cs typeface="Arial"/>
              </a:rPr>
              <a:t>: Έχει δημιουργηθεί το εκπαιδευτικό υλικό σύμφωνα με τις αρχές της </a:t>
            </a:r>
            <a:r>
              <a:rPr lang="el-GR" sz="1600" err="1">
                <a:latin typeface="Calibri"/>
                <a:ea typeface="Verdana"/>
                <a:cs typeface="Arial"/>
              </a:rPr>
              <a:t>Πολυμεσικής</a:t>
            </a:r>
            <a:r>
              <a:rPr lang="el-GR" sz="1600">
                <a:latin typeface="Calibri"/>
                <a:ea typeface="Verdana"/>
                <a:cs typeface="Arial"/>
              </a:rPr>
              <a:t> Μάθησης του </a:t>
            </a:r>
            <a:r>
              <a:rPr lang="el-GR" sz="1600" err="1">
                <a:latin typeface="Calibri"/>
                <a:ea typeface="Verdana"/>
                <a:cs typeface="Arial"/>
              </a:rPr>
              <a:t>Mayer</a:t>
            </a:r>
            <a:r>
              <a:rPr lang="el-GR" sz="1600">
                <a:latin typeface="Calibri"/>
                <a:ea typeface="Verdana"/>
                <a:cs typeface="Arial"/>
              </a:rPr>
              <a:t>; </a:t>
            </a:r>
            <a:endParaRPr lang="el-GR" sz="1600">
              <a:latin typeface="Calibri"/>
              <a:cs typeface="Arial"/>
            </a:endParaRPr>
          </a:p>
          <a:p>
            <a:pPr algn="l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6C73C-228A-00E5-65DA-A776D178339F}"/>
              </a:ext>
            </a:extLst>
          </p:cNvPr>
          <p:cNvSpPr txBox="1"/>
          <p:nvPr/>
        </p:nvSpPr>
        <p:spPr>
          <a:xfrm>
            <a:off x="2900455" y="3615259"/>
            <a:ext cx="5814657" cy="20481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l-GR"/>
          </a:p>
        </p:txBody>
      </p:sp>
      <p:sp>
        <p:nvSpPr>
          <p:cNvPr id="3" name="Φυσαλίδα ομιλίας: Ορθογώνιο με στρογγυλεμένες γωνίες 2">
            <a:extLst>
              <a:ext uri="{FF2B5EF4-FFF2-40B4-BE49-F238E27FC236}">
                <a16:creationId xmlns:a16="http://schemas.microsoft.com/office/drawing/2014/main" id="{00977452-A465-C09F-6C5D-2687B132B826}"/>
              </a:ext>
            </a:extLst>
          </p:cNvPr>
          <p:cNvSpPr/>
          <p:nvPr/>
        </p:nvSpPr>
        <p:spPr>
          <a:xfrm>
            <a:off x="5935302" y="3023949"/>
            <a:ext cx="3143851" cy="1834023"/>
          </a:xfrm>
          <a:prstGeom prst="wedgeRound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ea typeface="Calibri"/>
              <a:cs typeface="Calibri"/>
            </a:endParaRPr>
          </a:p>
        </p:txBody>
      </p:sp>
      <p:sp>
        <p:nvSpPr>
          <p:cNvPr id="10" name="Στρογγυλεμένο ορθογώνιο 4">
            <a:extLst>
              <a:ext uri="{FF2B5EF4-FFF2-40B4-BE49-F238E27FC236}">
                <a16:creationId xmlns:a16="http://schemas.microsoft.com/office/drawing/2014/main" id="{EB4E8BE2-0986-9B09-1D50-A1A6E5F2E2AE}"/>
              </a:ext>
            </a:extLst>
          </p:cNvPr>
          <p:cNvSpPr/>
          <p:nvPr/>
        </p:nvSpPr>
        <p:spPr>
          <a:xfrm>
            <a:off x="1199593" y="1192709"/>
            <a:ext cx="7451550" cy="51982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06680" tIns="106680" rIns="106680" bIns="106680" spcCol="1270"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Συμπεράσματα </a:t>
            </a:r>
            <a:endParaRPr lang="en-GB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540281-F1C8-36AE-BFC8-95F4864B6124}"/>
              </a:ext>
            </a:extLst>
          </p:cNvPr>
          <p:cNvSpPr txBox="1"/>
          <p:nvPr/>
        </p:nvSpPr>
        <p:spPr>
          <a:xfrm>
            <a:off x="1182834" y="3430978"/>
            <a:ext cx="745267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>
                <a:latin typeface="Calibri"/>
                <a:ea typeface="Calibri"/>
                <a:cs typeface="Calibri"/>
              </a:rPr>
              <a:t>Οι τέσσερις ειδικοί της </a:t>
            </a:r>
            <a:r>
              <a:rPr lang="el-GR" err="1">
                <a:latin typeface="Calibri"/>
                <a:ea typeface="Calibri"/>
                <a:cs typeface="Calibri"/>
              </a:rPr>
              <a:t>ΕξΑΕ</a:t>
            </a:r>
            <a:r>
              <a:rPr lang="el-GR">
                <a:latin typeface="Calibri"/>
                <a:ea typeface="Calibri"/>
                <a:cs typeface="Calibri"/>
              </a:rPr>
              <a:t> έκριναν:</a:t>
            </a:r>
            <a:endParaRPr lang="el-GR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r>
              <a:rPr lang="el-GR">
                <a:latin typeface="Calibri"/>
                <a:ea typeface="Calibri"/>
                <a:cs typeface="Calibri"/>
              </a:rPr>
              <a:t>το </a:t>
            </a:r>
            <a:r>
              <a:rPr lang="el-GR" b="1">
                <a:latin typeface="Calibri"/>
                <a:ea typeface="Calibri"/>
                <a:cs typeface="Calibri"/>
              </a:rPr>
              <a:t>Ε.Υ.</a:t>
            </a:r>
            <a:r>
              <a:rPr lang="el-GR">
                <a:latin typeface="Calibri"/>
                <a:ea typeface="Calibri"/>
                <a:cs typeface="Calibri"/>
              </a:rPr>
              <a:t> </a:t>
            </a:r>
            <a:r>
              <a:rPr lang="el-GR" err="1">
                <a:latin typeface="Calibri"/>
                <a:ea typeface="Calibri"/>
                <a:cs typeface="Calibri"/>
              </a:rPr>
              <a:t>διέπεται</a:t>
            </a:r>
            <a:r>
              <a:rPr lang="el-GR">
                <a:latin typeface="Calibri"/>
                <a:ea typeface="Calibri"/>
                <a:cs typeface="Calibri"/>
              </a:rPr>
              <a:t> από τις </a:t>
            </a:r>
            <a:r>
              <a:rPr lang="el-GR" b="1">
                <a:latin typeface="Calibri"/>
                <a:ea typeface="Calibri"/>
                <a:cs typeface="Calibri"/>
              </a:rPr>
              <a:t>αρχές </a:t>
            </a:r>
            <a:r>
              <a:rPr lang="el-GR">
                <a:latin typeface="Calibri"/>
                <a:ea typeface="Calibri"/>
                <a:cs typeface="Calibri"/>
              </a:rPr>
              <a:t>της </a:t>
            </a:r>
            <a:r>
              <a:rPr lang="el-GR" b="1" err="1">
                <a:latin typeface="Calibri"/>
                <a:ea typeface="Calibri"/>
                <a:cs typeface="Calibri"/>
              </a:rPr>
              <a:t>Πολυμεσικής</a:t>
            </a:r>
            <a:r>
              <a:rPr lang="el-GR" b="1">
                <a:latin typeface="Calibri"/>
                <a:ea typeface="Calibri"/>
                <a:cs typeface="Calibri"/>
              </a:rPr>
              <a:t> Μάθησης</a:t>
            </a:r>
            <a:r>
              <a:rPr lang="el-GR">
                <a:latin typeface="Calibri"/>
                <a:ea typeface="Calibri"/>
                <a:cs typeface="Calibri"/>
              </a:rPr>
              <a:t> του </a:t>
            </a:r>
            <a:r>
              <a:rPr lang="el-GR" err="1">
                <a:latin typeface="Calibri"/>
                <a:ea typeface="Calibri"/>
                <a:cs typeface="Calibri"/>
              </a:rPr>
              <a:t>Mayer</a:t>
            </a:r>
            <a:r>
              <a:rPr lang="el-GR">
                <a:latin typeface="Calibri"/>
                <a:ea typeface="Calibri"/>
                <a:cs typeface="Calibri"/>
              </a:rPr>
              <a:t>.</a:t>
            </a:r>
            <a:endParaRPr lang="el-GR">
              <a:latin typeface="Calibri"/>
              <a:ea typeface="Calibri"/>
            </a:endParaRPr>
          </a:p>
        </p:txBody>
      </p:sp>
      <p:pic>
        <p:nvPicPr>
          <p:cNvPr id="4" name="Εικόνα 3" descr="Εικόνα που περιέχει κείμενο, σχεδίασ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6D14A51D-05B4-F307-65FD-A9DAA8899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399" y="5355144"/>
            <a:ext cx="1216660" cy="117451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A2316-D6AA-2D41-DB26-AAF62BB06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Τίτλος 1">
            <a:extLst>
              <a:ext uri="{FF2B5EF4-FFF2-40B4-BE49-F238E27FC236}">
                <a16:creationId xmlns:a16="http://schemas.microsoft.com/office/drawing/2014/main" id="{8D85DB63-BF22-21A4-D193-2A21515CD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42" y="620713"/>
            <a:ext cx="7513854" cy="576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600" dirty="0"/>
              <a:t>25. Αποτίμηση Εκπαιδευτικού Υλικού</a:t>
            </a:r>
            <a:r>
              <a:rPr lang="en-US" sz="3600"/>
              <a:t> 9/12</a:t>
            </a:r>
            <a:endParaRPr lang="el-GR" sz="4000" dirty="0"/>
          </a:p>
        </p:txBody>
      </p:sp>
      <p:grpSp>
        <p:nvGrpSpPr>
          <p:cNvPr id="2" name="4 - Ομάδα">
            <a:extLst>
              <a:ext uri="{FF2B5EF4-FFF2-40B4-BE49-F238E27FC236}">
                <a16:creationId xmlns:a16="http://schemas.microsoft.com/office/drawing/2014/main" id="{22705846-CC01-D870-96BD-79C52F88FF7B}"/>
              </a:ext>
            </a:extLst>
          </p:cNvPr>
          <p:cNvGrpSpPr/>
          <p:nvPr/>
        </p:nvGrpSpPr>
        <p:grpSpPr>
          <a:xfrm>
            <a:off x="1175656" y="1192709"/>
            <a:ext cx="7513122" cy="618122"/>
            <a:chOff x="9984" y="1464"/>
            <a:chExt cx="6834214" cy="615547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8" name="5 - Στρογγυλεμένο ορθογώνιο">
              <a:extLst>
                <a:ext uri="{FF2B5EF4-FFF2-40B4-BE49-F238E27FC236}">
                  <a16:creationId xmlns:a16="http://schemas.microsoft.com/office/drawing/2014/main" id="{CF68E4A5-5ED0-205A-54A2-CBD27E1BCBF1}"/>
                </a:ext>
              </a:extLst>
            </p:cNvPr>
            <p:cNvSpPr/>
            <p:nvPr/>
          </p:nvSpPr>
          <p:spPr>
            <a:xfrm>
              <a:off x="9984" y="43347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Στρογγυλεμένο ορθογώνιο 4">
              <a:extLst>
                <a:ext uri="{FF2B5EF4-FFF2-40B4-BE49-F238E27FC236}">
                  <a16:creationId xmlns:a16="http://schemas.microsoft.com/office/drawing/2014/main" id="{0EC6576D-6D69-E6A8-8862-F6579A363CFA}"/>
                </a:ext>
              </a:extLst>
            </p:cNvPr>
            <p:cNvSpPr/>
            <p:nvPr/>
          </p:nvSpPr>
          <p:spPr>
            <a:xfrm>
              <a:off x="20871" y="1464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Συμπεράσματα 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Πάπυρος: Οριζόντιος 6">
            <a:extLst>
              <a:ext uri="{FF2B5EF4-FFF2-40B4-BE49-F238E27FC236}">
                <a16:creationId xmlns:a16="http://schemas.microsoft.com/office/drawing/2014/main" id="{2737A1D3-4A0A-C111-3C0F-DF1D7B8B3016}"/>
              </a:ext>
            </a:extLst>
          </p:cNvPr>
          <p:cNvSpPr/>
          <p:nvPr/>
        </p:nvSpPr>
        <p:spPr>
          <a:xfrm>
            <a:off x="1172043" y="1932806"/>
            <a:ext cx="7522866" cy="86062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l-GR" sz="1600" b="1">
                <a:solidFill>
                  <a:srgbClr val="000000"/>
                </a:solidFill>
                <a:latin typeface="Calibri"/>
                <a:ea typeface="Verdana"/>
                <a:cs typeface="Verdana"/>
              </a:rPr>
              <a:t>3</a:t>
            </a:r>
            <a:r>
              <a:rPr lang="el-GR" sz="1600" b="1" baseline="30000">
                <a:solidFill>
                  <a:srgbClr val="000000"/>
                </a:solidFill>
                <a:latin typeface="Calibri"/>
                <a:ea typeface="Verdana"/>
                <a:cs typeface="Verdana"/>
              </a:rPr>
              <a:t>ο</a:t>
            </a:r>
            <a:r>
              <a:rPr lang="el-GR" sz="1600" b="1">
                <a:solidFill>
                  <a:srgbClr val="000000"/>
                </a:solidFill>
                <a:latin typeface="Calibri"/>
                <a:ea typeface="Verdana"/>
                <a:cs typeface="Verdana"/>
              </a:rPr>
              <a:t> ερευνητικό ερώτημα: </a:t>
            </a:r>
            <a:r>
              <a:rPr lang="el-GR" sz="1600">
                <a:solidFill>
                  <a:srgbClr val="000000"/>
                </a:solidFill>
                <a:latin typeface="Calibri"/>
                <a:ea typeface="Verdana"/>
                <a:cs typeface="Verdana"/>
              </a:rPr>
              <a:t>Ποιες είναι οι στάσεις και οι απόψεις των εκπαιδευτικών απέναντι στο συγκεκριμένο εκπαιδευτικό υλικό; </a:t>
            </a:r>
            <a:endParaRPr lang="el-GR" sz="1600"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B6DD3-7DEF-A8C5-6548-0C9A2EAD8E70}"/>
              </a:ext>
            </a:extLst>
          </p:cNvPr>
          <p:cNvSpPr txBox="1"/>
          <p:nvPr/>
        </p:nvSpPr>
        <p:spPr>
          <a:xfrm>
            <a:off x="3230365" y="4343810"/>
            <a:ext cx="5306047" cy="1745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84CDA5-ED7F-A85D-E763-CED0841DDA49}"/>
              </a:ext>
            </a:extLst>
          </p:cNvPr>
          <p:cNvSpPr txBox="1"/>
          <p:nvPr/>
        </p:nvSpPr>
        <p:spPr>
          <a:xfrm>
            <a:off x="1179942" y="3433604"/>
            <a:ext cx="752565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err="1">
                <a:latin typeface="Calibri"/>
                <a:ea typeface="Calibri"/>
                <a:cs typeface="Arial"/>
              </a:rPr>
              <a:t>Οι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εκ</a:t>
            </a:r>
            <a:r>
              <a:rPr lang="en-US">
                <a:latin typeface="Calibri"/>
                <a:ea typeface="Calibri"/>
                <a:cs typeface="Arial"/>
              </a:rPr>
              <a:t>πα</a:t>
            </a:r>
            <a:r>
              <a:rPr lang="en-US" err="1">
                <a:latin typeface="Calibri"/>
                <a:ea typeface="Calibri"/>
                <a:cs typeface="Arial"/>
              </a:rPr>
              <a:t>ιδευτικοί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εκφράζοντ</a:t>
            </a:r>
            <a:r>
              <a:rPr lang="en-US">
                <a:latin typeface="Calibri"/>
                <a:ea typeface="Calibri"/>
                <a:cs typeface="Arial"/>
              </a:rPr>
              <a:t>αι </a:t>
            </a:r>
            <a:r>
              <a:rPr lang="en-US" b="1" err="1">
                <a:latin typeface="Calibri"/>
                <a:ea typeface="Calibri"/>
                <a:cs typeface="Arial"/>
              </a:rPr>
              <a:t>θετικά</a:t>
            </a:r>
            <a:r>
              <a:rPr lang="en-US">
                <a:latin typeface="Calibri"/>
                <a:ea typeface="Calibri"/>
                <a:cs typeface="Arial"/>
              </a:rPr>
              <a:t>: </a:t>
            </a:r>
            <a:endParaRPr lang="el-GR">
              <a:latin typeface="Calibri"/>
              <a:ea typeface="Calibri"/>
              <a:cs typeface="Arial"/>
            </a:endParaRPr>
          </a:p>
          <a:p>
            <a:pPr marL="342900" indent="-342900" algn="just">
              <a:buFont typeface="Wingdings"/>
              <a:buChar char="Ø"/>
            </a:pPr>
            <a:r>
              <a:rPr lang="en-US" err="1">
                <a:latin typeface="Calibri"/>
                <a:ea typeface="Calibri"/>
                <a:cs typeface="Arial"/>
              </a:rPr>
              <a:t>Tο</a:t>
            </a:r>
            <a:r>
              <a:rPr lang="en-US">
                <a:latin typeface="Calibri"/>
                <a:ea typeface="Calibri"/>
                <a:cs typeface="Arial"/>
              </a:rPr>
              <a:t> Ε.Υ. </a:t>
            </a:r>
            <a:r>
              <a:rPr lang="en-US" err="1">
                <a:latin typeface="Calibri"/>
                <a:ea typeface="Calibri"/>
                <a:cs typeface="Arial"/>
              </a:rPr>
              <a:t>τους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b="1" err="1">
                <a:latin typeface="Calibri"/>
                <a:ea typeface="Calibri"/>
                <a:cs typeface="Arial"/>
              </a:rPr>
              <a:t>άρεσε</a:t>
            </a:r>
            <a:r>
              <a:rPr lang="en-US" b="1">
                <a:latin typeface="Calibri"/>
                <a:ea typeface="Calibri"/>
                <a:cs typeface="Arial"/>
              </a:rPr>
              <a:t> </a:t>
            </a:r>
            <a:r>
              <a:rPr lang="en-US">
                <a:latin typeface="Calibri"/>
                <a:ea typeface="Calibri"/>
                <a:cs typeface="Arial"/>
              </a:rPr>
              <a:t>και θα </a:t>
            </a:r>
            <a:r>
              <a:rPr lang="en-US" err="1">
                <a:latin typeface="Calibri"/>
                <a:ea typeface="Calibri"/>
                <a:cs typeface="Arial"/>
              </a:rPr>
              <a:t>το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χρησιμο</a:t>
            </a:r>
            <a:r>
              <a:rPr lang="en-US">
                <a:latin typeface="Calibri"/>
                <a:ea typeface="Calibri"/>
                <a:cs typeface="Arial"/>
              </a:rPr>
              <a:t>π</a:t>
            </a:r>
            <a:r>
              <a:rPr lang="en-US" err="1">
                <a:latin typeface="Calibri"/>
                <a:ea typeface="Calibri"/>
                <a:cs typeface="Arial"/>
              </a:rPr>
              <a:t>οιούσ</a:t>
            </a:r>
            <a:r>
              <a:rPr lang="en-US">
                <a:latin typeface="Calibri"/>
                <a:ea typeface="Calibri"/>
                <a:cs typeface="Arial"/>
              </a:rPr>
              <a:t>αν </a:t>
            </a:r>
            <a:r>
              <a:rPr lang="en-US" err="1">
                <a:latin typeface="Calibri"/>
                <a:ea typeface="Calibri"/>
                <a:cs typeface="Arial"/>
              </a:rPr>
              <a:t>με</a:t>
            </a:r>
            <a:r>
              <a:rPr lang="en-US">
                <a:latin typeface="Calibri"/>
                <a:ea typeface="Calibri"/>
                <a:cs typeface="Arial"/>
              </a:rPr>
              <a:t> π</a:t>
            </a:r>
            <a:r>
              <a:rPr lang="en-US" err="1">
                <a:latin typeface="Calibri"/>
                <a:ea typeface="Calibri"/>
                <a:cs typeface="Arial"/>
              </a:rPr>
              <a:t>ροθυμί</a:t>
            </a:r>
            <a:r>
              <a:rPr lang="en-US">
                <a:latin typeface="Calibri"/>
                <a:ea typeface="Calibri"/>
                <a:cs typeface="Arial"/>
              </a:rPr>
              <a:t>α </a:t>
            </a:r>
            <a:r>
              <a:rPr lang="en-US" err="1">
                <a:latin typeface="Calibri"/>
                <a:ea typeface="Calibri"/>
                <a:cs typeface="Arial"/>
              </a:rPr>
              <a:t>στο</a:t>
            </a:r>
            <a:r>
              <a:rPr lang="en-US">
                <a:latin typeface="Calibri"/>
                <a:ea typeface="Calibri"/>
                <a:cs typeface="Arial"/>
              </a:rPr>
              <a:t> πλα</a:t>
            </a:r>
            <a:r>
              <a:rPr lang="en-US" err="1">
                <a:latin typeface="Calibri"/>
                <a:ea typeface="Calibri"/>
                <a:cs typeface="Arial"/>
              </a:rPr>
              <a:t>ίσιο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της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διδ</a:t>
            </a:r>
            <a:r>
              <a:rPr lang="en-US">
                <a:latin typeface="Calibri"/>
                <a:ea typeface="Calibri"/>
                <a:cs typeface="Arial"/>
              </a:rPr>
              <a:t>α</a:t>
            </a:r>
            <a:r>
              <a:rPr lang="en-US" err="1">
                <a:latin typeface="Calibri"/>
                <a:ea typeface="Calibri"/>
                <a:cs typeface="Arial"/>
              </a:rPr>
              <a:t>σκ</a:t>
            </a:r>
            <a:r>
              <a:rPr lang="en-US">
                <a:latin typeface="Calibri"/>
                <a:ea typeface="Calibri"/>
                <a:cs typeface="Arial"/>
              </a:rPr>
              <a:t>α</a:t>
            </a:r>
            <a:r>
              <a:rPr lang="en-US" err="1">
                <a:latin typeface="Calibri"/>
                <a:ea typeface="Calibri"/>
                <a:cs typeface="Arial"/>
              </a:rPr>
              <a:t>λί</a:t>
            </a:r>
            <a:r>
              <a:rPr lang="en-US">
                <a:latin typeface="Calibri"/>
                <a:ea typeface="Calibri"/>
                <a:cs typeface="Arial"/>
              </a:rPr>
              <a:t>ας </a:t>
            </a:r>
            <a:r>
              <a:rPr lang="en-US" err="1">
                <a:latin typeface="Calibri"/>
                <a:ea typeface="Calibri"/>
                <a:cs typeface="Arial"/>
              </a:rPr>
              <a:t>τους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στην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τάξη</a:t>
            </a:r>
            <a:r>
              <a:rPr lang="en-US">
                <a:latin typeface="Calibri"/>
                <a:ea typeface="Calibri"/>
                <a:cs typeface="Arial"/>
              </a:rPr>
              <a:t>.</a:t>
            </a:r>
            <a:endParaRPr lang="el-GR">
              <a:latin typeface="Calibri"/>
              <a:ea typeface="Calibri"/>
              <a:cs typeface="Arial"/>
            </a:endParaRPr>
          </a:p>
        </p:txBody>
      </p:sp>
      <p:pic>
        <p:nvPicPr>
          <p:cNvPr id="4" name="Εικόνα 3" descr="Εικόνα που περιέχει κείμενο, σχεδίασ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28AB0714-1352-BFD1-A1BF-289E8CF0C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399" y="5355144"/>
            <a:ext cx="1216660" cy="117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67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94684-1AE9-0E33-8D14-11BEE3AA3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Τίτλος 1">
            <a:extLst>
              <a:ext uri="{FF2B5EF4-FFF2-40B4-BE49-F238E27FC236}">
                <a16:creationId xmlns:a16="http://schemas.microsoft.com/office/drawing/2014/main" id="{17020010-B681-27FA-416B-3C674E373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576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600" dirty="0"/>
              <a:t>26. Αποτίμηση Εκπαιδευτικού Υλικού</a:t>
            </a:r>
            <a:r>
              <a:rPr lang="en-US" sz="3600"/>
              <a:t> 10/12</a:t>
            </a:r>
            <a:endParaRPr lang="el-GR" sz="4000" dirty="0"/>
          </a:p>
        </p:txBody>
      </p:sp>
      <p:grpSp>
        <p:nvGrpSpPr>
          <p:cNvPr id="2" name="4 - Ομάδα">
            <a:extLst>
              <a:ext uri="{FF2B5EF4-FFF2-40B4-BE49-F238E27FC236}">
                <a16:creationId xmlns:a16="http://schemas.microsoft.com/office/drawing/2014/main" id="{D99F7AB4-625F-C7E8-B3FD-555BB56B4E63}"/>
              </a:ext>
            </a:extLst>
          </p:cNvPr>
          <p:cNvGrpSpPr/>
          <p:nvPr/>
        </p:nvGrpSpPr>
        <p:grpSpPr>
          <a:xfrm>
            <a:off x="1187624" y="1234767"/>
            <a:ext cx="7513122" cy="576064"/>
            <a:chOff x="9984" y="43347"/>
            <a:chExt cx="6834214" cy="573664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8" name="5 - Στρογγυλεμένο ορθογώνιο">
              <a:extLst>
                <a:ext uri="{FF2B5EF4-FFF2-40B4-BE49-F238E27FC236}">
                  <a16:creationId xmlns:a16="http://schemas.microsoft.com/office/drawing/2014/main" id="{08F3A125-CBE3-1D50-0686-2DFE3FB23F4E}"/>
                </a:ext>
              </a:extLst>
            </p:cNvPr>
            <p:cNvSpPr/>
            <p:nvPr/>
          </p:nvSpPr>
          <p:spPr>
            <a:xfrm>
              <a:off x="9984" y="43347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Στρογγυλεμένο ορθογώνιο 4">
              <a:extLst>
                <a:ext uri="{FF2B5EF4-FFF2-40B4-BE49-F238E27FC236}">
                  <a16:creationId xmlns:a16="http://schemas.microsoft.com/office/drawing/2014/main" id="{071CDA58-4622-CF03-06F2-E7970CFB0F85}"/>
                </a:ext>
              </a:extLst>
            </p:cNvPr>
            <p:cNvSpPr/>
            <p:nvPr/>
          </p:nvSpPr>
          <p:spPr>
            <a:xfrm>
              <a:off x="9984" y="84895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Συμπεράσματα 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Πάπυρος: Οριζόντιος 6">
            <a:extLst>
              <a:ext uri="{FF2B5EF4-FFF2-40B4-BE49-F238E27FC236}">
                <a16:creationId xmlns:a16="http://schemas.microsoft.com/office/drawing/2014/main" id="{354BA62B-3304-EAE9-568E-669D81B94A9C}"/>
              </a:ext>
            </a:extLst>
          </p:cNvPr>
          <p:cNvSpPr/>
          <p:nvPr/>
        </p:nvSpPr>
        <p:spPr>
          <a:xfrm>
            <a:off x="1184472" y="1810185"/>
            <a:ext cx="7522408" cy="103134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l-GR" sz="1600" b="1">
                <a:solidFill>
                  <a:schemeClr val="tx1"/>
                </a:solidFill>
                <a:latin typeface="Calibri"/>
                <a:ea typeface="Verdana"/>
                <a:cs typeface="Verdana"/>
              </a:rPr>
              <a:t>4</a:t>
            </a:r>
            <a:r>
              <a:rPr lang="el-GR" sz="1600" b="1" baseline="30000">
                <a:solidFill>
                  <a:schemeClr val="tx1"/>
                </a:solidFill>
                <a:latin typeface="Calibri"/>
                <a:ea typeface="Verdana"/>
                <a:cs typeface="Verdana"/>
              </a:rPr>
              <a:t>ο</a:t>
            </a:r>
            <a:r>
              <a:rPr lang="el-GR" sz="1600" b="1">
                <a:solidFill>
                  <a:schemeClr val="tx1"/>
                </a:solidFill>
                <a:latin typeface="Calibri"/>
                <a:ea typeface="Verdana"/>
                <a:cs typeface="Verdana"/>
              </a:rPr>
              <a:t> ερευνητικό ερώτημα: </a:t>
            </a:r>
            <a:r>
              <a:rPr lang="el-GR" sz="1600">
                <a:solidFill>
                  <a:schemeClr val="tx1"/>
                </a:solidFill>
                <a:latin typeface="Calibri"/>
                <a:ea typeface="Verdana"/>
                <a:cs typeface="Verdana"/>
              </a:rPr>
              <a:t>Ποιες είναι οι στάσεις και οι απόψεις των μαθητών απέναντι στο συγκεκριμένο εκπαιδευτικό υλικό;</a:t>
            </a:r>
            <a:endParaRPr lang="el-GR" sz="16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0B80E-A89A-4493-BC6B-03191ACD77E3}"/>
              </a:ext>
            </a:extLst>
          </p:cNvPr>
          <p:cNvSpPr txBox="1"/>
          <p:nvPr/>
        </p:nvSpPr>
        <p:spPr>
          <a:xfrm>
            <a:off x="1186501" y="3176221"/>
            <a:ext cx="7518860" cy="2677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err="1">
                <a:latin typeface="Calibri"/>
                <a:ea typeface="Calibri"/>
                <a:cs typeface="Arial"/>
              </a:rPr>
              <a:t>Οι</a:t>
            </a:r>
            <a:r>
              <a:rPr lang="en-US">
                <a:latin typeface="Calibri"/>
                <a:ea typeface="Calibri"/>
                <a:cs typeface="Arial"/>
              </a:rPr>
              <a:t> μα</a:t>
            </a:r>
            <a:r>
              <a:rPr lang="en-US" err="1">
                <a:latin typeface="Calibri"/>
                <a:ea typeface="Calibri"/>
                <a:cs typeface="Arial"/>
              </a:rPr>
              <a:t>θητές</a:t>
            </a:r>
            <a:r>
              <a:rPr lang="en-US">
                <a:latin typeface="Calibri"/>
                <a:ea typeface="Calibri"/>
                <a:cs typeface="Arial"/>
              </a:rPr>
              <a:t>/</a:t>
            </a:r>
            <a:r>
              <a:rPr lang="en-US" err="1">
                <a:latin typeface="Calibri"/>
                <a:ea typeface="Calibri"/>
                <a:cs typeface="Arial"/>
              </a:rPr>
              <a:t>τριες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εκφράζοντ</a:t>
            </a:r>
            <a:r>
              <a:rPr lang="en-US">
                <a:latin typeface="Calibri"/>
                <a:ea typeface="Calibri"/>
                <a:cs typeface="Arial"/>
              </a:rPr>
              <a:t>αι </a:t>
            </a:r>
            <a:r>
              <a:rPr lang="en-US" b="1" err="1">
                <a:latin typeface="Calibri"/>
                <a:ea typeface="Calibri"/>
                <a:cs typeface="Arial"/>
              </a:rPr>
              <a:t>θετικά</a:t>
            </a:r>
            <a:r>
              <a:rPr lang="en-US" b="1">
                <a:latin typeface="Calibri"/>
                <a:ea typeface="Calibri"/>
                <a:cs typeface="Arial"/>
              </a:rPr>
              <a:t>:</a:t>
            </a:r>
            <a:endParaRPr lang="el-GR" b="1"/>
          </a:p>
          <a:p>
            <a:pPr marL="342900" indent="-342900" algn="just">
              <a:buFont typeface="Wingdings"/>
              <a:buChar char="Ø"/>
            </a:pPr>
            <a:r>
              <a:rPr lang="en-US" err="1">
                <a:latin typeface="Calibri"/>
                <a:ea typeface="Calibri"/>
                <a:cs typeface="Arial"/>
              </a:rPr>
              <a:t>Δηλώνουν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ότι</a:t>
            </a:r>
            <a:r>
              <a:rPr lang="en-US">
                <a:latin typeface="Calibri"/>
                <a:ea typeface="Calibri"/>
                <a:cs typeface="Arial"/>
              </a:rPr>
              <a:t> η </a:t>
            </a:r>
            <a:r>
              <a:rPr lang="en-US" b="1" err="1">
                <a:latin typeface="Calibri"/>
                <a:ea typeface="Calibri"/>
                <a:cs typeface="Arial"/>
              </a:rPr>
              <a:t>δι</a:t>
            </a:r>
            <a:r>
              <a:rPr lang="en-US" b="1">
                <a:latin typeface="Calibri"/>
                <a:ea typeface="Calibri"/>
                <a:cs typeface="Arial"/>
              </a:rPr>
              <a:t>α</a:t>
            </a:r>
            <a:r>
              <a:rPr lang="en-US" b="1" err="1">
                <a:latin typeface="Calibri"/>
                <a:ea typeface="Calibri"/>
                <a:cs typeface="Arial"/>
              </a:rPr>
              <a:t>δρ</a:t>
            </a:r>
            <a:r>
              <a:rPr lang="en-US" b="1">
                <a:latin typeface="Calibri"/>
                <a:ea typeface="Calibri"/>
                <a:cs typeface="Arial"/>
              </a:rPr>
              <a:t>α</a:t>
            </a:r>
            <a:r>
              <a:rPr lang="en-US" b="1" err="1">
                <a:latin typeface="Calibri"/>
                <a:ea typeface="Calibri"/>
                <a:cs typeface="Arial"/>
              </a:rPr>
              <a:t>στικότητ</a:t>
            </a:r>
            <a:r>
              <a:rPr lang="en-US" b="1">
                <a:latin typeface="Calibri"/>
                <a:ea typeface="Calibri"/>
                <a:cs typeface="Arial"/>
              </a:rPr>
              <a:t>α </a:t>
            </a:r>
            <a:r>
              <a:rPr lang="en-US">
                <a:latin typeface="Calibri"/>
                <a:ea typeface="Calibri"/>
                <a:cs typeface="Arial"/>
              </a:rPr>
              <a:t>και η </a:t>
            </a:r>
            <a:r>
              <a:rPr lang="en-US" b="1">
                <a:latin typeface="Calibri"/>
                <a:ea typeface="Calibri"/>
                <a:cs typeface="Arial"/>
              </a:rPr>
              <a:t>π</a:t>
            </a:r>
            <a:r>
              <a:rPr lang="en-US" b="1" err="1">
                <a:latin typeface="Calibri"/>
                <a:ea typeface="Calibri"/>
                <a:cs typeface="Arial"/>
              </a:rPr>
              <a:t>ολυτρο</a:t>
            </a:r>
            <a:r>
              <a:rPr lang="en-US" b="1">
                <a:latin typeface="Calibri"/>
                <a:ea typeface="Calibri"/>
                <a:cs typeface="Arial"/>
              </a:rPr>
              <a:t>π</a:t>
            </a:r>
            <a:r>
              <a:rPr lang="en-US" b="1" err="1">
                <a:latin typeface="Calibri"/>
                <a:ea typeface="Calibri"/>
                <a:cs typeface="Arial"/>
              </a:rPr>
              <a:t>ικότητ</a:t>
            </a:r>
            <a:r>
              <a:rPr lang="en-US" b="1">
                <a:latin typeface="Calibri"/>
                <a:ea typeface="Calibri"/>
                <a:cs typeface="Arial"/>
              </a:rPr>
              <a:t>α </a:t>
            </a:r>
            <a:r>
              <a:rPr lang="en-US" err="1">
                <a:latin typeface="Calibri"/>
                <a:ea typeface="Calibri"/>
                <a:cs typeface="Arial"/>
              </a:rPr>
              <a:t>κάνει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το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υλικό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b="1">
                <a:latin typeface="Calibri"/>
                <a:ea typeface="Calibri"/>
                <a:cs typeface="Arial"/>
              </a:rPr>
              <a:t>κατα</a:t>
            </a:r>
            <a:r>
              <a:rPr lang="en-US" b="1" err="1">
                <a:latin typeface="Calibri"/>
                <a:ea typeface="Calibri"/>
                <a:cs typeface="Arial"/>
              </a:rPr>
              <a:t>νοητό</a:t>
            </a:r>
            <a:r>
              <a:rPr lang="en-US">
                <a:latin typeface="Calibri"/>
                <a:ea typeface="Calibri"/>
                <a:cs typeface="Arial"/>
              </a:rPr>
              <a:t>, </a:t>
            </a:r>
            <a:r>
              <a:rPr lang="en-US" b="1" err="1">
                <a:latin typeface="Calibri"/>
                <a:ea typeface="Calibri"/>
                <a:cs typeface="Arial"/>
              </a:rPr>
              <a:t>ελκυστικό</a:t>
            </a:r>
            <a:r>
              <a:rPr lang="en-US" b="1">
                <a:latin typeface="Calibri"/>
                <a:ea typeface="Calibri"/>
                <a:cs typeface="Arial"/>
              </a:rPr>
              <a:t> </a:t>
            </a:r>
            <a:r>
              <a:rPr lang="en-US">
                <a:latin typeface="Calibri"/>
                <a:ea typeface="Calibri"/>
                <a:cs typeface="Arial"/>
              </a:rPr>
              <a:t>και </a:t>
            </a:r>
            <a:r>
              <a:rPr lang="en-US" b="1" err="1">
                <a:latin typeface="Calibri"/>
                <a:ea typeface="Calibri"/>
                <a:cs typeface="Arial"/>
              </a:rPr>
              <a:t>συμμετοχικό</a:t>
            </a:r>
            <a:r>
              <a:rPr lang="en-US">
                <a:latin typeface="Calibri"/>
                <a:ea typeface="Calibri"/>
                <a:cs typeface="Arial"/>
              </a:rPr>
              <a:t>.</a:t>
            </a:r>
          </a:p>
          <a:p>
            <a:pPr marL="342900" indent="-342900" algn="just">
              <a:buFont typeface="Wingdings"/>
              <a:buChar char="Ø"/>
            </a:pPr>
            <a:r>
              <a:rPr lang="en-US">
                <a:latin typeface="Calibri"/>
                <a:ea typeface="Calibri"/>
                <a:cs typeface="Arial"/>
              </a:rPr>
              <a:t>Κα</a:t>
            </a:r>
            <a:r>
              <a:rPr lang="en-US" err="1">
                <a:latin typeface="Calibri"/>
                <a:ea typeface="Calibri"/>
                <a:cs typeface="Arial"/>
              </a:rPr>
              <a:t>λύ</a:t>
            </a:r>
            <a:r>
              <a:rPr lang="en-US">
                <a:latin typeface="Calibri"/>
                <a:ea typeface="Calibri"/>
                <a:cs typeface="Arial"/>
              </a:rPr>
              <a:t>π</a:t>
            </a:r>
            <a:r>
              <a:rPr lang="en-US" err="1">
                <a:latin typeface="Calibri"/>
                <a:ea typeface="Calibri"/>
                <a:cs typeface="Arial"/>
              </a:rPr>
              <a:t>τει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τις</a:t>
            </a:r>
            <a:r>
              <a:rPr lang="en-US">
                <a:latin typeface="Calibri"/>
                <a:ea typeface="Calibri"/>
                <a:cs typeface="Arial"/>
              </a:rPr>
              <a:t> α</a:t>
            </a:r>
            <a:r>
              <a:rPr lang="en-US" err="1">
                <a:latin typeface="Calibri"/>
                <a:ea typeface="Calibri"/>
                <a:cs typeface="Arial"/>
              </a:rPr>
              <a:t>νάγκες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γι</a:t>
            </a:r>
            <a:r>
              <a:rPr lang="en-US">
                <a:latin typeface="Calibri"/>
                <a:ea typeface="Calibri"/>
                <a:cs typeface="Arial"/>
              </a:rPr>
              <a:t>α </a:t>
            </a:r>
            <a:r>
              <a:rPr lang="en-US" b="1">
                <a:latin typeface="Calibri"/>
                <a:ea typeface="Calibri"/>
                <a:cs typeface="Arial"/>
              </a:rPr>
              <a:t>α</a:t>
            </a:r>
            <a:r>
              <a:rPr lang="en-US" b="1" err="1">
                <a:latin typeface="Calibri"/>
                <a:ea typeface="Calibri"/>
                <a:cs typeface="Arial"/>
              </a:rPr>
              <a:t>υτομάθηση</a:t>
            </a:r>
            <a:r>
              <a:rPr lang="en-US">
                <a:latin typeface="Calibri"/>
                <a:ea typeface="Calibri"/>
                <a:cs typeface="Arial"/>
              </a:rPr>
              <a:t>.</a:t>
            </a:r>
          </a:p>
          <a:p>
            <a:pPr marL="342900" indent="-342900" algn="just">
              <a:buFont typeface="Wingdings"/>
              <a:buChar char="Ø"/>
            </a:pPr>
            <a:r>
              <a:rPr lang="en-US">
                <a:latin typeface="Calibri"/>
                <a:ea typeface="Calibri"/>
                <a:cs typeface="Arial"/>
              </a:rPr>
              <a:t>Πα</a:t>
            </a:r>
            <a:r>
              <a:rPr lang="en-US" err="1">
                <a:latin typeface="Calibri"/>
                <a:ea typeface="Calibri"/>
                <a:cs typeface="Arial"/>
              </a:rPr>
              <a:t>ρέχετ</a:t>
            </a:r>
            <a:r>
              <a:rPr lang="en-US">
                <a:latin typeface="Calibri"/>
                <a:ea typeface="Calibri"/>
                <a:cs typeface="Arial"/>
              </a:rPr>
              <a:t>αι </a:t>
            </a:r>
            <a:r>
              <a:rPr lang="en-US" b="1" err="1">
                <a:latin typeface="Calibri"/>
                <a:ea typeface="Calibri"/>
                <a:cs typeface="Arial"/>
              </a:rPr>
              <a:t>εξ</a:t>
            </a:r>
            <a:r>
              <a:rPr lang="en-US" b="1">
                <a:latin typeface="Calibri"/>
                <a:ea typeface="Calibri"/>
                <a:cs typeface="Arial"/>
              </a:rPr>
              <a:t>α</a:t>
            </a:r>
            <a:r>
              <a:rPr lang="en-US" b="1" err="1">
                <a:latin typeface="Calibri"/>
                <a:ea typeface="Calibri"/>
                <a:cs typeface="Arial"/>
              </a:rPr>
              <a:t>τομικευμένη</a:t>
            </a:r>
            <a:r>
              <a:rPr lang="en-US" b="1">
                <a:latin typeface="Calibri"/>
                <a:ea typeface="Calibri"/>
                <a:cs typeface="Arial"/>
              </a:rPr>
              <a:t> </a:t>
            </a:r>
            <a:r>
              <a:rPr lang="en-US">
                <a:latin typeface="Calibri"/>
                <a:ea typeface="Calibri"/>
                <a:cs typeface="Arial"/>
              </a:rPr>
              <a:t>β</a:t>
            </a:r>
            <a:r>
              <a:rPr lang="en-US" err="1">
                <a:latin typeface="Calibri"/>
                <a:ea typeface="Calibri"/>
                <a:cs typeface="Arial"/>
              </a:rPr>
              <a:t>οήθει</a:t>
            </a:r>
            <a:r>
              <a:rPr lang="en-US">
                <a:latin typeface="Calibri"/>
                <a:ea typeface="Calibri"/>
                <a:cs typeface="Arial"/>
              </a:rPr>
              <a:t>α </a:t>
            </a:r>
            <a:r>
              <a:rPr lang="en-US" err="1">
                <a:latin typeface="Calibri"/>
                <a:ea typeface="Calibri"/>
                <a:cs typeface="Arial"/>
              </a:rPr>
              <a:t>γι</a:t>
            </a:r>
            <a:r>
              <a:rPr lang="en-US">
                <a:latin typeface="Calibri"/>
                <a:ea typeface="Calibri"/>
                <a:cs typeface="Arial"/>
              </a:rPr>
              <a:t>α όπ</a:t>
            </a:r>
            <a:r>
              <a:rPr lang="en-US" err="1">
                <a:latin typeface="Calibri"/>
                <a:ea typeface="Calibri"/>
                <a:cs typeface="Arial"/>
              </a:rPr>
              <a:t>οτε</a:t>
            </a:r>
            <a:r>
              <a:rPr lang="en-US">
                <a:latin typeface="Calibri"/>
                <a:ea typeface="Calibri"/>
                <a:cs typeface="Arial"/>
              </a:rPr>
              <a:t> και </a:t>
            </a:r>
            <a:r>
              <a:rPr lang="en-US" err="1">
                <a:latin typeface="Calibri"/>
                <a:ea typeface="Calibri"/>
                <a:cs typeface="Arial"/>
              </a:rPr>
              <a:t>όσο</a:t>
            </a:r>
            <a:r>
              <a:rPr lang="en-US">
                <a:latin typeface="Calibri"/>
                <a:ea typeface="Calibri"/>
                <a:cs typeface="Arial"/>
              </a:rPr>
              <a:t> </a:t>
            </a:r>
            <a:r>
              <a:rPr lang="en-US" err="1">
                <a:latin typeface="Calibri"/>
                <a:ea typeface="Calibri"/>
                <a:cs typeface="Arial"/>
              </a:rPr>
              <a:t>χρει</a:t>
            </a:r>
            <a:r>
              <a:rPr lang="en-US">
                <a:latin typeface="Calibri"/>
                <a:ea typeface="Calibri"/>
                <a:cs typeface="Arial"/>
              </a:rPr>
              <a:t>α</a:t>
            </a:r>
            <a:r>
              <a:rPr lang="en-US" err="1">
                <a:latin typeface="Calibri"/>
                <a:ea typeface="Calibri"/>
                <a:cs typeface="Arial"/>
              </a:rPr>
              <a:t>στεί</a:t>
            </a:r>
            <a:r>
              <a:rPr lang="en-US">
                <a:latin typeface="Calibri"/>
                <a:ea typeface="Calibri"/>
                <a:cs typeface="Arial"/>
              </a:rPr>
              <a:t>.</a:t>
            </a:r>
          </a:p>
        </p:txBody>
      </p:sp>
      <p:pic>
        <p:nvPicPr>
          <p:cNvPr id="5" name="Εικόνα 4" descr="Εικόνα που περιέχει κείμενο, σχεδίασ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E784E713-BEB8-F8C6-7978-8EC51046D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514" y="5684855"/>
            <a:ext cx="1084775" cy="9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75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Τίτλος 1">
            <a:extLst>
              <a:ext uri="{FF2B5EF4-FFF2-40B4-BE49-F238E27FC236}">
                <a16:creationId xmlns:a16="http://schemas.microsoft.com/office/drawing/2014/main" id="{337C66EE-AD3D-662B-E087-8BC659CA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576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600" dirty="0"/>
              <a:t>27. Αποτίμηση Εκπαιδευτικού Υλικού</a:t>
            </a:r>
            <a:r>
              <a:rPr lang="en-US" sz="3600"/>
              <a:t> 10/12</a:t>
            </a:r>
            <a:endParaRPr lang="el-GR" sz="4000" dirty="0"/>
          </a:p>
        </p:txBody>
      </p:sp>
      <p:grpSp>
        <p:nvGrpSpPr>
          <p:cNvPr id="2" name="4 - Ομάδα">
            <a:extLst>
              <a:ext uri="{FF2B5EF4-FFF2-40B4-BE49-F238E27FC236}">
                <a16:creationId xmlns:a16="http://schemas.microsoft.com/office/drawing/2014/main" id="{8A6C4730-586F-F27C-D113-D932974A6424}"/>
              </a:ext>
            </a:extLst>
          </p:cNvPr>
          <p:cNvGrpSpPr/>
          <p:nvPr/>
        </p:nvGrpSpPr>
        <p:grpSpPr>
          <a:xfrm>
            <a:off x="1187624" y="1234767"/>
            <a:ext cx="7513122" cy="576064"/>
            <a:chOff x="9984" y="43347"/>
            <a:chExt cx="6834214" cy="573664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8" name="5 - Στρογγυλεμένο ορθογώνιο">
              <a:extLst>
                <a:ext uri="{FF2B5EF4-FFF2-40B4-BE49-F238E27FC236}">
                  <a16:creationId xmlns:a16="http://schemas.microsoft.com/office/drawing/2014/main" id="{F33599E1-0408-78D3-B535-64334A434D31}"/>
                </a:ext>
              </a:extLst>
            </p:cNvPr>
            <p:cNvSpPr/>
            <p:nvPr/>
          </p:nvSpPr>
          <p:spPr>
            <a:xfrm>
              <a:off x="9984" y="43347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Στρογγυλεμένο ορθογώνιο 4">
              <a:extLst>
                <a:ext uri="{FF2B5EF4-FFF2-40B4-BE49-F238E27FC236}">
                  <a16:creationId xmlns:a16="http://schemas.microsoft.com/office/drawing/2014/main" id="{52566B9F-F221-46A2-5883-6A2C188AA68B}"/>
                </a:ext>
              </a:extLst>
            </p:cNvPr>
            <p:cNvSpPr/>
            <p:nvPr/>
          </p:nvSpPr>
          <p:spPr>
            <a:xfrm>
              <a:off x="19981" y="84895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Περιορισμοί Έρευνας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748" name="Θέση περιεχομένου 4">
            <a:extLst>
              <a:ext uri="{FF2B5EF4-FFF2-40B4-BE49-F238E27FC236}">
                <a16:creationId xmlns:a16="http://schemas.microsoft.com/office/drawing/2014/main" id="{961B90E5-3FAA-8655-C3CE-A4A419FC1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57788"/>
            <a:ext cx="7886700" cy="1379537"/>
          </a:xfrm>
        </p:spPr>
        <p:txBody>
          <a:bodyPr/>
          <a:lstStyle/>
          <a:p>
            <a:pPr eaLnBrk="1" hangingPunct="1"/>
            <a:endParaRPr lang="en-GB" altLang="el-GR"/>
          </a:p>
          <a:p>
            <a:pPr eaLnBrk="1" hangingPunct="1"/>
            <a:endParaRPr lang="en-GB" altLang="el-GR"/>
          </a:p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</p:txBody>
      </p:sp>
      <p:pic>
        <p:nvPicPr>
          <p:cNvPr id="6" name="Εικόνα 5" descr="Εικόνα που περιέχει έπιπλα, παγκάκι, σχεδίασ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256B733E-23D3-C835-96AA-1371846C5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270" y="5410265"/>
            <a:ext cx="1704666" cy="1446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3A6E70-8744-60A3-4232-8993E0EAA317}"/>
              </a:ext>
            </a:extLst>
          </p:cNvPr>
          <p:cNvSpPr txBox="1"/>
          <p:nvPr/>
        </p:nvSpPr>
        <p:spPr>
          <a:xfrm>
            <a:off x="631025" y="2095043"/>
            <a:ext cx="753264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l-GR" b="1" dirty="0">
                <a:latin typeface="Calibri"/>
                <a:ea typeface="Calibri"/>
                <a:cs typeface="Arial"/>
              </a:rPr>
              <a:t>Μεθοδολογική Προσέγγιση</a:t>
            </a:r>
            <a:r>
              <a:rPr lang="el-GR" dirty="0">
                <a:latin typeface="Calibri"/>
                <a:ea typeface="Calibri"/>
                <a:cs typeface="Arial"/>
              </a:rPr>
              <a:t> (Ανάλυση περιεχομένου)</a:t>
            </a:r>
            <a:endParaRPr lang="el-GR" dirty="0"/>
          </a:p>
          <a:p>
            <a:r>
              <a:rPr lang="el-GR" dirty="0">
                <a:latin typeface="Calibri"/>
                <a:ea typeface="Calibri"/>
                <a:cs typeface="Arial"/>
              </a:rPr>
              <a:t>       1.</a:t>
            </a:r>
            <a:r>
              <a:rPr lang="el-GR" dirty="0">
                <a:latin typeface="Calibri"/>
                <a:ea typeface="Calibri"/>
                <a:cs typeface="Calibri"/>
              </a:rPr>
              <a:t>Στοιχεία υποκειμενικότητας   </a:t>
            </a:r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l-GR" dirty="0">
                <a:latin typeface="Calibri"/>
                <a:ea typeface="Calibri"/>
                <a:cs typeface="Calibri"/>
              </a:rPr>
              <a:t>       2.Κίνδυνος αλληλοεπικάλυψη κατηγοριών</a:t>
            </a:r>
            <a:endParaRPr lang="el-GR" dirty="0"/>
          </a:p>
          <a:p>
            <a:r>
              <a:rPr lang="el-GR" dirty="0">
                <a:latin typeface="Calibri"/>
                <a:ea typeface="Calibri"/>
                <a:cs typeface="Calibri"/>
              </a:rPr>
              <a:t>       3.Κίνδυνος </a:t>
            </a:r>
            <a:r>
              <a:rPr lang="el-GR" dirty="0" err="1">
                <a:latin typeface="Calibri"/>
                <a:ea typeface="Calibri"/>
                <a:cs typeface="Calibri"/>
              </a:rPr>
              <a:t>υπεραπλούστευσης</a:t>
            </a:r>
            <a:r>
              <a:rPr lang="el-GR" dirty="0">
                <a:latin typeface="Calibri"/>
                <a:ea typeface="Calibri"/>
                <a:cs typeface="Calibri"/>
              </a:rPr>
              <a:t> νοημάτων</a:t>
            </a:r>
          </a:p>
          <a:p>
            <a:pPr marL="342900" indent="-342900">
              <a:buFont typeface="Wingdings"/>
              <a:buChar char="Ø"/>
            </a:pPr>
            <a:endParaRPr lang="el-GR">
              <a:latin typeface="Calibri"/>
              <a:ea typeface="Calibri"/>
              <a:cs typeface="Arial"/>
            </a:endParaRPr>
          </a:p>
          <a:p>
            <a:pPr marL="342900" indent="-342900">
              <a:buFont typeface="Wingdings"/>
              <a:buChar char="Ø"/>
            </a:pPr>
            <a:endParaRPr lang="el-GR">
              <a:latin typeface="Calibri"/>
              <a:ea typeface="Calibri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l-GR" b="1">
                <a:latin typeface="Calibri"/>
                <a:ea typeface="Calibri"/>
                <a:cs typeface="Arial"/>
              </a:rPr>
              <a:t> Δείγμα </a:t>
            </a:r>
            <a:endParaRPr lang="el-GR">
              <a:latin typeface="Calibri"/>
              <a:ea typeface="Calibri"/>
              <a:cs typeface="Arial"/>
            </a:endParaRPr>
          </a:p>
          <a:p>
            <a:r>
              <a:rPr lang="el-GR">
                <a:latin typeface="Calibri"/>
                <a:ea typeface="Calibri"/>
                <a:cs typeface="Arial"/>
              </a:rPr>
              <a:t>       4.Μικρό μέγεθος από ένα σχολείο</a:t>
            </a:r>
          </a:p>
          <a:p>
            <a:r>
              <a:rPr lang="el-GR">
                <a:latin typeface="Calibri"/>
                <a:ea typeface="Calibri"/>
                <a:cs typeface="Arial"/>
              </a:rPr>
              <a:t>       5.</a:t>
            </a:r>
            <a:r>
              <a:rPr lang="el-GR">
                <a:latin typeface="Calibri"/>
                <a:ea typeface="Calibri"/>
                <a:cs typeface="Calibri"/>
              </a:rPr>
              <a:t>Αδυναμία γενίκευσης</a:t>
            </a:r>
          </a:p>
          <a:p>
            <a:r>
              <a:rPr lang="el-GR">
                <a:latin typeface="Calibri"/>
                <a:ea typeface="Calibri"/>
                <a:cs typeface="Arial"/>
              </a:rPr>
              <a:t>       6.Δεν λήφθηκαν πιθανές μαθησιακές δυσκολίες.</a:t>
            </a:r>
            <a:endParaRPr lang="el-GR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endParaRPr lang="el-GR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endParaRPr lang="el-GR">
              <a:latin typeface="Calibri"/>
              <a:ea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>
            <a:extLst>
              <a:ext uri="{FF2B5EF4-FFF2-40B4-BE49-F238E27FC236}">
                <a16:creationId xmlns:a16="http://schemas.microsoft.com/office/drawing/2014/main" id="{D26A1166-3A99-CD02-BD21-D4E4A5FB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l-GR" altLang="el-GR" sz="3600"/>
              <a:t>1. Σκοπός </a:t>
            </a:r>
          </a:p>
        </p:txBody>
      </p:sp>
      <p:pic>
        <p:nvPicPr>
          <p:cNvPr id="6147" name="Picture 1">
            <a:extLst>
              <a:ext uri="{FF2B5EF4-FFF2-40B4-BE49-F238E27FC236}">
                <a16:creationId xmlns:a16="http://schemas.microsoft.com/office/drawing/2014/main" id="{BE94D8CB-73FE-D657-DE5F-E7183F90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02" y="4805924"/>
            <a:ext cx="1298482" cy="131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5 - Ορθογώνιο">
            <a:extLst>
              <a:ext uri="{FF2B5EF4-FFF2-40B4-BE49-F238E27FC236}">
                <a16:creationId xmlns:a16="http://schemas.microsoft.com/office/drawing/2014/main" id="{EDF69A4F-68AB-ABB2-9E5B-A30BFD0F9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09" y="1719260"/>
            <a:ext cx="77866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altLang="el-GR" sz="2800">
                <a:latin typeface="Calibri"/>
                <a:ea typeface="Calibri"/>
                <a:cs typeface="Calibri"/>
              </a:rPr>
              <a:t>Ο </a:t>
            </a:r>
            <a:r>
              <a:rPr lang="el-GR" altLang="el-GR" sz="2800" b="1">
                <a:latin typeface="Calibri"/>
                <a:ea typeface="Calibri"/>
                <a:cs typeface="Calibri"/>
              </a:rPr>
              <a:t>σχεδιασμός</a:t>
            </a:r>
            <a:r>
              <a:rPr lang="el-GR" altLang="el-GR" sz="2800">
                <a:latin typeface="Calibri"/>
                <a:ea typeface="Calibri"/>
                <a:cs typeface="Calibri"/>
              </a:rPr>
              <a:t>, η </a:t>
            </a:r>
            <a:r>
              <a:rPr lang="el-GR" altLang="el-GR" sz="2800" b="1">
                <a:latin typeface="Calibri"/>
                <a:ea typeface="Calibri"/>
                <a:cs typeface="Calibri"/>
              </a:rPr>
              <a:t>υλοποίηση</a:t>
            </a:r>
            <a:r>
              <a:rPr lang="el-GR" altLang="el-GR" sz="2800">
                <a:latin typeface="Calibri"/>
                <a:ea typeface="Calibri"/>
                <a:cs typeface="Calibri"/>
              </a:rPr>
              <a:t> και η </a:t>
            </a:r>
            <a:r>
              <a:rPr lang="el-GR" altLang="el-GR" sz="2800" b="1">
                <a:latin typeface="Calibri"/>
                <a:ea typeface="Calibri"/>
                <a:cs typeface="Calibri"/>
              </a:rPr>
              <a:t>αποτίμηση</a:t>
            </a:r>
            <a:r>
              <a:rPr lang="el-GR" altLang="el-GR" sz="2800">
                <a:latin typeface="Calibri"/>
                <a:ea typeface="Calibri"/>
                <a:cs typeface="Calibri"/>
              </a:rPr>
              <a:t> μιας ολοκληρωμένης παρέμβασης συμπληρωματικής </a:t>
            </a:r>
            <a:r>
              <a:rPr lang="el-GR" altLang="el-GR" sz="2800" err="1">
                <a:latin typeface="Calibri"/>
                <a:ea typeface="Calibri"/>
                <a:cs typeface="Calibri"/>
              </a:rPr>
              <a:t>ΕξΑΕ</a:t>
            </a:r>
            <a:r>
              <a:rPr lang="el-GR" altLang="el-GR" sz="2800">
                <a:latin typeface="Calibri"/>
                <a:ea typeface="Calibri"/>
                <a:cs typeface="Calibri"/>
              </a:rPr>
              <a:t> σε μαθητές Δημοτικού στο μάθημα των </a:t>
            </a:r>
            <a:r>
              <a:rPr lang="el-GR" altLang="el-GR" sz="2800" b="1">
                <a:latin typeface="Calibri"/>
                <a:ea typeface="Calibri"/>
                <a:cs typeface="Calibri"/>
              </a:rPr>
              <a:t>Εργαστηρίων Δεξιοτήτων </a:t>
            </a:r>
            <a:r>
              <a:rPr lang="el-GR" altLang="el-GR" sz="2800" i="1">
                <a:latin typeface="Calibri"/>
                <a:ea typeface="Calibri"/>
                <a:cs typeface="Calibri"/>
              </a:rPr>
              <a:t>με </a:t>
            </a:r>
            <a:r>
              <a:rPr lang="el-GR" altLang="el-GR" sz="2800">
                <a:latin typeface="Calibri"/>
                <a:ea typeface="Calibri"/>
                <a:cs typeface="Calibri"/>
              </a:rPr>
              <a:t>θέμα: «</a:t>
            </a:r>
            <a:r>
              <a:rPr lang="el-GR" altLang="el-GR" sz="2800" b="1">
                <a:latin typeface="Calibri"/>
                <a:ea typeface="Calibri"/>
                <a:cs typeface="Calibri"/>
              </a:rPr>
              <a:t>Η ελιά ως στοιχείο Φυσικής, Τοπικής και Παγκόσμιας Πολιτιστικής Κληρονομιάς</a:t>
            </a:r>
            <a:r>
              <a:rPr lang="el-GR" altLang="el-GR" sz="2800">
                <a:latin typeface="Calibri"/>
                <a:ea typeface="Calibri"/>
                <a:cs typeface="Calibri"/>
              </a:rPr>
              <a:t>». </a:t>
            </a:r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CD6B2-0E55-FF65-25E1-818150EE3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Τίτλος 1">
            <a:extLst>
              <a:ext uri="{FF2B5EF4-FFF2-40B4-BE49-F238E27FC236}">
                <a16:creationId xmlns:a16="http://schemas.microsoft.com/office/drawing/2014/main" id="{3B8616BA-0BB4-F116-44E3-193D9F9F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576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600" dirty="0"/>
              <a:t>28. Αποτίμηση Εκπαιδευτικού Υλικού</a:t>
            </a:r>
            <a:r>
              <a:rPr lang="en-US" sz="3600"/>
              <a:t> 12/12</a:t>
            </a:r>
            <a:endParaRPr lang="el-GR" sz="4000" dirty="0"/>
          </a:p>
        </p:txBody>
      </p:sp>
      <p:grpSp>
        <p:nvGrpSpPr>
          <p:cNvPr id="2" name="4 - Ομάδα">
            <a:extLst>
              <a:ext uri="{FF2B5EF4-FFF2-40B4-BE49-F238E27FC236}">
                <a16:creationId xmlns:a16="http://schemas.microsoft.com/office/drawing/2014/main" id="{570D3D5C-2562-45A8-740C-B3347FDACB17}"/>
              </a:ext>
            </a:extLst>
          </p:cNvPr>
          <p:cNvGrpSpPr/>
          <p:nvPr/>
        </p:nvGrpSpPr>
        <p:grpSpPr>
          <a:xfrm>
            <a:off x="1187624" y="1234767"/>
            <a:ext cx="7513122" cy="576064"/>
            <a:chOff x="9984" y="43347"/>
            <a:chExt cx="6834214" cy="573664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8" name="5 - Στρογγυλεμένο ορθογώνιο">
              <a:extLst>
                <a:ext uri="{FF2B5EF4-FFF2-40B4-BE49-F238E27FC236}">
                  <a16:creationId xmlns:a16="http://schemas.microsoft.com/office/drawing/2014/main" id="{0A138EC5-616E-8BC9-7A1D-76BCF6F8F339}"/>
                </a:ext>
              </a:extLst>
            </p:cNvPr>
            <p:cNvSpPr/>
            <p:nvPr/>
          </p:nvSpPr>
          <p:spPr>
            <a:xfrm>
              <a:off x="9984" y="43347"/>
              <a:ext cx="6834214" cy="57366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Στρογγυλεμένο ορθογώνιο 4">
              <a:extLst>
                <a:ext uri="{FF2B5EF4-FFF2-40B4-BE49-F238E27FC236}">
                  <a16:creationId xmlns:a16="http://schemas.microsoft.com/office/drawing/2014/main" id="{57A78A37-8A73-3785-50F4-5CDFAAF1DA83}"/>
                </a:ext>
              </a:extLst>
            </p:cNvPr>
            <p:cNvSpPr/>
            <p:nvPr/>
          </p:nvSpPr>
          <p:spPr>
            <a:xfrm>
              <a:off x="19981" y="84895"/>
              <a:ext cx="6778206" cy="51765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Προτάσεις Περαιτέρω Έρευνας</a:t>
              </a:r>
              <a:endPara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748" name="Θέση περιεχομένου 4">
            <a:extLst>
              <a:ext uri="{FF2B5EF4-FFF2-40B4-BE49-F238E27FC236}">
                <a16:creationId xmlns:a16="http://schemas.microsoft.com/office/drawing/2014/main" id="{DACE8472-2976-0371-A1AD-BF5A08AEE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57788"/>
            <a:ext cx="7886700" cy="1379537"/>
          </a:xfrm>
        </p:spPr>
        <p:txBody>
          <a:bodyPr/>
          <a:lstStyle/>
          <a:p>
            <a:pPr eaLnBrk="1" hangingPunct="1"/>
            <a:endParaRPr lang="en-GB" altLang="el-GR"/>
          </a:p>
          <a:p>
            <a:pPr eaLnBrk="1" hangingPunct="1"/>
            <a:endParaRPr lang="en-GB" altLang="el-GR"/>
          </a:p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  <a:p>
            <a:pPr eaLnBrk="1" hangingPunct="1"/>
            <a:endParaRPr lang="el-GR" alt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CB609-8C2C-A0FE-B228-EEC40E0DA2C9}"/>
              </a:ext>
            </a:extLst>
          </p:cNvPr>
          <p:cNvSpPr txBox="1"/>
          <p:nvPr/>
        </p:nvSpPr>
        <p:spPr>
          <a:xfrm>
            <a:off x="636364" y="1952916"/>
            <a:ext cx="8183275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l-GR" dirty="0">
                <a:latin typeface="Calibri"/>
                <a:ea typeface="Calibri"/>
                <a:cs typeface="Arial"/>
              </a:rPr>
              <a:t>Διεξαγωγή έρευνας με </a:t>
            </a:r>
            <a:r>
              <a:rPr lang="el-GR" b="1" dirty="0">
                <a:latin typeface="Calibri"/>
                <a:ea typeface="Calibri"/>
                <a:cs typeface="Arial"/>
              </a:rPr>
              <a:t>αντιπροσωπευτικότερο </a:t>
            </a:r>
            <a:r>
              <a:rPr lang="el-GR" dirty="0">
                <a:latin typeface="Calibri"/>
                <a:ea typeface="Calibri"/>
                <a:cs typeface="Arial"/>
              </a:rPr>
              <a:t>δείγμα.</a:t>
            </a:r>
          </a:p>
          <a:p>
            <a:pPr marL="342900" indent="-342900">
              <a:buFont typeface="Wingdings"/>
              <a:buChar char="Ø"/>
            </a:pPr>
            <a:endParaRPr lang="el-GR" sz="2000">
              <a:latin typeface="Calibri"/>
              <a:ea typeface="Calibri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l-GR" dirty="0">
                <a:latin typeface="Calibri"/>
                <a:ea typeface="Calibri"/>
                <a:cs typeface="Times New Roman"/>
              </a:rPr>
              <a:t>Μελέτη </a:t>
            </a:r>
            <a:r>
              <a:rPr lang="el-GR" b="1" dirty="0">
                <a:latin typeface="Calibri"/>
                <a:ea typeface="Calibri"/>
                <a:cs typeface="Times New Roman"/>
              </a:rPr>
              <a:t>χαρακτηριστικών</a:t>
            </a:r>
            <a:r>
              <a:rPr lang="el-GR" dirty="0">
                <a:latin typeface="Calibri"/>
                <a:ea typeface="Calibri"/>
                <a:cs typeface="Times New Roman"/>
              </a:rPr>
              <a:t>/ </a:t>
            </a:r>
            <a:r>
              <a:rPr lang="el-GR" b="1" dirty="0">
                <a:latin typeface="Calibri"/>
                <a:ea typeface="Calibri"/>
                <a:cs typeface="Times New Roman"/>
              </a:rPr>
              <a:t>αναγκών </a:t>
            </a:r>
            <a:r>
              <a:rPr lang="el-GR" dirty="0">
                <a:latin typeface="Calibri"/>
                <a:ea typeface="Calibri"/>
                <a:cs typeface="Times New Roman"/>
              </a:rPr>
              <a:t>/ </a:t>
            </a:r>
            <a:r>
              <a:rPr lang="el-GR" b="1" dirty="0">
                <a:latin typeface="Calibri"/>
                <a:ea typeface="Calibri"/>
                <a:cs typeface="Times New Roman"/>
              </a:rPr>
              <a:t>κινήτρων </a:t>
            </a:r>
            <a:r>
              <a:rPr lang="el-GR" dirty="0">
                <a:latin typeface="Calibri"/>
                <a:ea typeface="Calibri"/>
                <a:cs typeface="Times New Roman"/>
              </a:rPr>
              <a:t>μαθητών και εκπαιδευτικών στην  </a:t>
            </a:r>
            <a:r>
              <a:rPr lang="el-GR" b="1" dirty="0">
                <a:latin typeface="Calibri"/>
                <a:ea typeface="Calibri"/>
                <a:cs typeface="Times New Roman"/>
              </a:rPr>
              <a:t>επίδρασή </a:t>
            </a:r>
            <a:r>
              <a:rPr lang="el-GR" dirty="0">
                <a:latin typeface="Calibri"/>
                <a:ea typeface="Calibri"/>
                <a:cs typeface="Times New Roman"/>
              </a:rPr>
              <a:t>τους στη μαθησιακή </a:t>
            </a:r>
            <a:r>
              <a:rPr lang="el-GR">
                <a:latin typeface="Calibri"/>
                <a:ea typeface="Calibri"/>
                <a:cs typeface="Times New Roman"/>
              </a:rPr>
              <a:t>διαδικασία. </a:t>
            </a:r>
            <a:endParaRPr lang="el-GR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endParaRPr lang="el-GR" dirty="0">
              <a:latin typeface="Calibri"/>
              <a:ea typeface="Calibri"/>
              <a:cs typeface="Times New Roman"/>
            </a:endParaRPr>
          </a:p>
          <a:p>
            <a:pPr marL="342900" indent="-342900">
              <a:buFont typeface="Wingdings"/>
              <a:buChar char="Ø"/>
            </a:pPr>
            <a:r>
              <a:rPr lang="el-GR" dirty="0">
                <a:latin typeface="Calibri"/>
                <a:ea typeface="Calibri"/>
                <a:cs typeface="Times New Roman"/>
              </a:rPr>
              <a:t>Διερεύνηση των καταλληλότερων </a:t>
            </a:r>
            <a:r>
              <a:rPr lang="el-GR" b="1" err="1">
                <a:latin typeface="Calibri"/>
                <a:ea typeface="Calibri"/>
                <a:cs typeface="Times New Roman"/>
              </a:rPr>
              <a:t>Avatar</a:t>
            </a:r>
            <a:r>
              <a:rPr lang="el-GR" b="1" dirty="0">
                <a:latin typeface="Calibri"/>
                <a:ea typeface="Calibri"/>
                <a:cs typeface="Times New Roman"/>
              </a:rPr>
              <a:t> </a:t>
            </a:r>
            <a:r>
              <a:rPr lang="el-GR" dirty="0">
                <a:latin typeface="Calibri"/>
                <a:ea typeface="Calibri"/>
                <a:cs typeface="Times New Roman"/>
              </a:rPr>
              <a:t>για αποτελεσματικότερη εκπαίδευση.</a:t>
            </a:r>
            <a:endParaRPr lang="el-GR" dirty="0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endParaRPr lang="el-GR" sz="2000">
              <a:latin typeface="Calibri"/>
              <a:ea typeface="Calibri"/>
              <a:cs typeface="Times New Roman"/>
            </a:endParaRPr>
          </a:p>
          <a:p>
            <a:pPr marL="342900" indent="-342900">
              <a:buFont typeface="Wingdings"/>
              <a:buChar char="Ø"/>
            </a:pPr>
            <a:r>
              <a:rPr lang="el-GR" dirty="0">
                <a:latin typeface="Calibri"/>
                <a:ea typeface="Calibri"/>
                <a:cs typeface="Times New Roman"/>
              </a:rPr>
              <a:t>Διερεύνηση των καταλληλότερων </a:t>
            </a:r>
            <a:r>
              <a:rPr lang="el-GR" b="1" dirty="0">
                <a:latin typeface="Calibri"/>
                <a:ea typeface="Calibri"/>
                <a:cs typeface="Times New Roman"/>
              </a:rPr>
              <a:t>χρωμάτων </a:t>
            </a:r>
            <a:r>
              <a:rPr lang="el-GR" dirty="0">
                <a:latin typeface="Calibri"/>
                <a:ea typeface="Calibri"/>
                <a:cs typeface="Times New Roman"/>
              </a:rPr>
              <a:t>και των </a:t>
            </a:r>
            <a:r>
              <a:rPr lang="el-GR" b="1" dirty="0">
                <a:latin typeface="Calibri"/>
                <a:ea typeface="Calibri"/>
                <a:cs typeface="Times New Roman"/>
              </a:rPr>
              <a:t>χρωματικών συνδυασμών </a:t>
            </a:r>
            <a:r>
              <a:rPr lang="el-GR" dirty="0">
                <a:latin typeface="Calibri"/>
                <a:ea typeface="Calibri"/>
                <a:cs typeface="Times New Roman"/>
              </a:rPr>
              <a:t>για το σχεδιασμό ψηφιακού Ε.Υ. της </a:t>
            </a:r>
            <a:r>
              <a:rPr lang="el-GR" err="1">
                <a:latin typeface="Calibri"/>
                <a:ea typeface="Calibri"/>
                <a:cs typeface="Times New Roman"/>
              </a:rPr>
              <a:t>ΕξΑΕ</a:t>
            </a:r>
            <a:r>
              <a:rPr lang="el-GR" dirty="0">
                <a:latin typeface="Calibri"/>
                <a:ea typeface="Calibri"/>
                <a:cs typeface="Times New Roman"/>
              </a:rPr>
              <a:t>.</a:t>
            </a:r>
            <a:endParaRPr lang="el-GR" dirty="0">
              <a:latin typeface="Calibri"/>
              <a:ea typeface="Calibri"/>
            </a:endParaRPr>
          </a:p>
          <a:p>
            <a:pPr marL="342900" indent="-342900">
              <a:buFont typeface="Wingdings"/>
              <a:buChar char="Ø"/>
            </a:pPr>
            <a:endParaRPr lang="el-GR">
              <a:latin typeface="Calibri"/>
              <a:ea typeface="Calibri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EF6094F-48CC-3D0B-7585-9BE44EA9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801" y="3719752"/>
            <a:ext cx="1599253" cy="123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79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CAB89F5-645E-DAED-2CA4-19ACCCF0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727" y="2758759"/>
            <a:ext cx="7382431" cy="66675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3600" b="1" i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Ευχαριστώ για την προσοχή σας!!!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696EE707-4A56-FF88-BBD7-A445CF0A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71500"/>
            <a:ext cx="7199313" cy="7651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Τέλος Παρουσίασης</a:t>
            </a:r>
          </a:p>
        </p:txBody>
      </p:sp>
      <p:pic>
        <p:nvPicPr>
          <p:cNvPr id="3" name="Εικόνα 2" descr="Εικόνα που περιέχει καρτούν, άγαλμα, τέχνη, ασπρόμαυρο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42DB0926-46A9-DA1D-E341-7BE3F18AA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44" y="4757010"/>
            <a:ext cx="1388619" cy="16946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- Τίτλος">
            <a:extLst>
              <a:ext uri="{FF2B5EF4-FFF2-40B4-BE49-F238E27FC236}">
                <a16:creationId xmlns:a16="http://schemas.microsoft.com/office/drawing/2014/main" id="{D73A76C6-D66C-A3F1-6EE6-AE173192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365125"/>
            <a:ext cx="7158037" cy="1074738"/>
          </a:xfrm>
        </p:spPr>
        <p:txBody>
          <a:bodyPr/>
          <a:lstStyle/>
          <a:p>
            <a:pPr eaLnBrk="1" hangingPunct="1"/>
            <a:r>
              <a:rPr lang="el-GR" altLang="el-GR" sz="3600"/>
              <a:t>2. Συνεισφορά της διπλωματικής</a:t>
            </a:r>
          </a:p>
        </p:txBody>
      </p:sp>
      <p:grpSp>
        <p:nvGrpSpPr>
          <p:cNvPr id="2" name="3 - Ομάδα">
            <a:extLst>
              <a:ext uri="{FF2B5EF4-FFF2-40B4-BE49-F238E27FC236}">
                <a16:creationId xmlns:a16="http://schemas.microsoft.com/office/drawing/2014/main" id="{ABACB589-1F34-88BC-351D-BD8F86237370}"/>
              </a:ext>
            </a:extLst>
          </p:cNvPr>
          <p:cNvGrpSpPr/>
          <p:nvPr/>
        </p:nvGrpSpPr>
        <p:grpSpPr>
          <a:xfrm>
            <a:off x="1000100" y="1285860"/>
            <a:ext cx="1785949" cy="1714513"/>
            <a:chOff x="1" y="-1"/>
            <a:chExt cx="1774526" cy="1837075"/>
          </a:xfr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5" name="4 - Διάγραμμα ροής: Εναλλακτική διεργασία">
              <a:extLst>
                <a:ext uri="{FF2B5EF4-FFF2-40B4-BE49-F238E27FC236}">
                  <a16:creationId xmlns:a16="http://schemas.microsoft.com/office/drawing/2014/main" id="{97361F1F-6646-45FE-D53D-11394B3E5A40}"/>
                </a:ext>
              </a:extLst>
            </p:cNvPr>
            <p:cNvSpPr/>
            <p:nvPr/>
          </p:nvSpPr>
          <p:spPr>
            <a:xfrm rot="16200000">
              <a:off x="-31274" y="31274"/>
              <a:ext cx="1837075" cy="1774526"/>
            </a:xfrm>
            <a:prstGeom prst="flowChartAlternateProcess">
              <a:avLst/>
            </a:prstGeom>
            <a:grpFill/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Διάγραμμα ροής: Εναλλακτική διεργασία 4">
              <a:extLst>
                <a:ext uri="{FF2B5EF4-FFF2-40B4-BE49-F238E27FC236}">
                  <a16:creationId xmlns:a16="http://schemas.microsoft.com/office/drawing/2014/main" id="{111BF73D-54A2-ACD0-FF69-1F1C9877733F}"/>
                </a:ext>
              </a:extLst>
            </p:cNvPr>
            <p:cNvSpPr/>
            <p:nvPr/>
          </p:nvSpPr>
          <p:spPr>
            <a:xfrm rot="21600000">
              <a:off x="86623" y="86623"/>
              <a:ext cx="1601280" cy="166382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324000" rIns="114300" bIns="0" spcCol="1270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Εκπαιδευτική</a:t>
              </a:r>
              <a:endParaRPr lang="en-GB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6 - Ομάδα">
            <a:extLst>
              <a:ext uri="{FF2B5EF4-FFF2-40B4-BE49-F238E27FC236}">
                <a16:creationId xmlns:a16="http://schemas.microsoft.com/office/drawing/2014/main" id="{524FD7F5-CD2B-43A0-DE43-CDA6E96A9DC8}"/>
              </a:ext>
            </a:extLst>
          </p:cNvPr>
          <p:cNvGrpSpPr/>
          <p:nvPr/>
        </p:nvGrpSpPr>
        <p:grpSpPr>
          <a:xfrm>
            <a:off x="2928926" y="1285860"/>
            <a:ext cx="1774526" cy="1765637"/>
            <a:chOff x="1915717" y="-1"/>
            <a:chExt cx="1774526" cy="1837075"/>
          </a:xfr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8" name="7 - Διάγραμμα ροής: Εναλλακτική διεργασία">
              <a:extLst>
                <a:ext uri="{FF2B5EF4-FFF2-40B4-BE49-F238E27FC236}">
                  <a16:creationId xmlns:a16="http://schemas.microsoft.com/office/drawing/2014/main" id="{9F954B28-03D7-7F67-1BCF-519B33D682D5}"/>
                </a:ext>
              </a:extLst>
            </p:cNvPr>
            <p:cNvSpPr/>
            <p:nvPr/>
          </p:nvSpPr>
          <p:spPr>
            <a:xfrm rot="16200000">
              <a:off x="1884442" y="31274"/>
              <a:ext cx="1837075" cy="1774526"/>
            </a:xfrm>
            <a:prstGeom prst="flowChartAlternateProcess">
              <a:avLst/>
            </a:prstGeom>
            <a:grpFill/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Διάγραμμα ροής: Εναλλακτική διεργασία 4">
              <a:extLst>
                <a:ext uri="{FF2B5EF4-FFF2-40B4-BE49-F238E27FC236}">
                  <a16:creationId xmlns:a16="http://schemas.microsoft.com/office/drawing/2014/main" id="{05AF1DC9-8A3E-8540-72C7-1A4909A2C660}"/>
                </a:ext>
              </a:extLst>
            </p:cNvPr>
            <p:cNvSpPr/>
            <p:nvPr/>
          </p:nvSpPr>
          <p:spPr>
            <a:xfrm rot="21600000">
              <a:off x="2002339" y="86623"/>
              <a:ext cx="1601280" cy="166382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0" tIns="324000" rIns="127000" bIns="0" spcCol="1270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Ερευνητική</a:t>
              </a:r>
              <a:endParaRPr lang="en-GB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9 - Ομάδα">
            <a:extLst>
              <a:ext uri="{FF2B5EF4-FFF2-40B4-BE49-F238E27FC236}">
                <a16:creationId xmlns:a16="http://schemas.microsoft.com/office/drawing/2014/main" id="{8ED621CC-64DF-CA95-063F-5001E4224E59}"/>
              </a:ext>
            </a:extLst>
          </p:cNvPr>
          <p:cNvGrpSpPr/>
          <p:nvPr/>
        </p:nvGrpSpPr>
        <p:grpSpPr>
          <a:xfrm>
            <a:off x="4857752" y="1285860"/>
            <a:ext cx="1785950" cy="1765637"/>
            <a:chOff x="3787924" y="-1"/>
            <a:chExt cx="1774526" cy="1837075"/>
          </a:xfrm>
          <a:scene3d>
            <a:camera prst="orthographicFront"/>
            <a:lightRig rig="threePt" dir="t"/>
          </a:scene3d>
        </p:grpSpPr>
        <p:sp>
          <p:nvSpPr>
            <p:cNvPr id="11" name="10 - Διάγραμμα ροής: Εναλλακτική διεργασία">
              <a:extLst>
                <a:ext uri="{FF2B5EF4-FFF2-40B4-BE49-F238E27FC236}">
                  <a16:creationId xmlns:a16="http://schemas.microsoft.com/office/drawing/2014/main" id="{7512C197-BFBE-451F-EA2D-43F5B0BD978A}"/>
                </a:ext>
              </a:extLst>
            </p:cNvPr>
            <p:cNvSpPr/>
            <p:nvPr/>
          </p:nvSpPr>
          <p:spPr>
            <a:xfrm rot="16200000">
              <a:off x="3756649" y="31274"/>
              <a:ext cx="1837075" cy="1774526"/>
            </a:xfrm>
            <a:prstGeom prst="flowChartAlternateProcess">
              <a:avLst/>
            </a:prstGeom>
            <a:solidFill>
              <a:schemeClr val="accent4">
                <a:lumMod val="75000"/>
              </a:schemeClr>
            </a:solidFill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Διάγραμμα ροής: Εναλλακτική διεργασία 4">
              <a:extLst>
                <a:ext uri="{FF2B5EF4-FFF2-40B4-BE49-F238E27FC236}">
                  <a16:creationId xmlns:a16="http://schemas.microsoft.com/office/drawing/2014/main" id="{8E9134C4-BC9F-9D17-05B7-6BC454066BCA}"/>
                </a:ext>
              </a:extLst>
            </p:cNvPr>
            <p:cNvSpPr/>
            <p:nvPr/>
          </p:nvSpPr>
          <p:spPr>
            <a:xfrm rot="21600000">
              <a:off x="3874546" y="86623"/>
              <a:ext cx="1601280" cy="16638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0" tIns="324000" rIns="127000" bIns="0" spcCol="1270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Θεωρητική</a:t>
              </a:r>
              <a:endParaRPr lang="en-GB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12 - Ομάδα">
            <a:extLst>
              <a:ext uri="{FF2B5EF4-FFF2-40B4-BE49-F238E27FC236}">
                <a16:creationId xmlns:a16="http://schemas.microsoft.com/office/drawing/2014/main" id="{9E7AAF8C-00F5-F2E0-7069-CF483BBDD052}"/>
              </a:ext>
            </a:extLst>
          </p:cNvPr>
          <p:cNvGrpSpPr/>
          <p:nvPr/>
        </p:nvGrpSpPr>
        <p:grpSpPr>
          <a:xfrm>
            <a:off x="6786578" y="1285860"/>
            <a:ext cx="1703088" cy="1765637"/>
            <a:chOff x="5726464" y="-1"/>
            <a:chExt cx="1774526" cy="1837075"/>
          </a:xfr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4" name="13 - Διάγραμμα ροής: Εναλλακτική διεργασία">
              <a:extLst>
                <a:ext uri="{FF2B5EF4-FFF2-40B4-BE49-F238E27FC236}">
                  <a16:creationId xmlns:a16="http://schemas.microsoft.com/office/drawing/2014/main" id="{84B8B62D-BF93-67EF-2AA8-C75377B7E0B0}"/>
                </a:ext>
              </a:extLst>
            </p:cNvPr>
            <p:cNvSpPr/>
            <p:nvPr/>
          </p:nvSpPr>
          <p:spPr>
            <a:xfrm rot="16200000">
              <a:off x="5695189" y="31274"/>
              <a:ext cx="1837075" cy="1774526"/>
            </a:xfrm>
            <a:prstGeom prst="flowChartAlternateProcess">
              <a:avLst/>
            </a:prstGeom>
            <a:grpFill/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Διάγραμμα ροής: Εναλλακτική διεργασία 4">
              <a:extLst>
                <a:ext uri="{FF2B5EF4-FFF2-40B4-BE49-F238E27FC236}">
                  <a16:creationId xmlns:a16="http://schemas.microsoft.com/office/drawing/2014/main" id="{C724D509-F8BA-2BE2-183C-0614D7A9188C}"/>
                </a:ext>
              </a:extLst>
            </p:cNvPr>
            <p:cNvSpPr/>
            <p:nvPr/>
          </p:nvSpPr>
          <p:spPr>
            <a:xfrm rot="21600000">
              <a:off x="5813086" y="86623"/>
              <a:ext cx="1601280" cy="166382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0" tIns="324000" rIns="127000" bIns="0" spcCol="1270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Κοινωνική</a:t>
              </a:r>
              <a:endParaRPr lang="en-GB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15 - Ομάδα">
            <a:extLst>
              <a:ext uri="{FF2B5EF4-FFF2-40B4-BE49-F238E27FC236}">
                <a16:creationId xmlns:a16="http://schemas.microsoft.com/office/drawing/2014/main" id="{1493A249-869A-34A3-6CCA-7F24F23AB4E1}"/>
              </a:ext>
            </a:extLst>
          </p:cNvPr>
          <p:cNvGrpSpPr/>
          <p:nvPr/>
        </p:nvGrpSpPr>
        <p:grpSpPr>
          <a:xfrm>
            <a:off x="785786" y="3286124"/>
            <a:ext cx="8072494" cy="653438"/>
            <a:chOff x="0" y="1172"/>
            <a:chExt cx="7929618" cy="653438"/>
          </a:xfr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7" name="16 - Στρογγυλεμένο ορθογώνιο">
              <a:extLst>
                <a:ext uri="{FF2B5EF4-FFF2-40B4-BE49-F238E27FC236}">
                  <a16:creationId xmlns:a16="http://schemas.microsoft.com/office/drawing/2014/main" id="{3F4FECC2-4A71-C14D-2F9C-185FCD97BA09}"/>
                </a:ext>
              </a:extLst>
            </p:cNvPr>
            <p:cNvSpPr/>
            <p:nvPr/>
          </p:nvSpPr>
          <p:spPr>
            <a:xfrm>
              <a:off x="0" y="1172"/>
              <a:ext cx="7929618" cy="653438"/>
            </a:xfrm>
            <a:prstGeom prst="roundRect">
              <a:avLst/>
            </a:prstGeom>
            <a:grp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Στρογγυλεμένο ορθογώνιο 4">
              <a:extLst>
                <a:ext uri="{FF2B5EF4-FFF2-40B4-BE49-F238E27FC236}">
                  <a16:creationId xmlns:a16="http://schemas.microsoft.com/office/drawing/2014/main" id="{942CE20D-C9DC-A345-A55A-BB6DC6550137}"/>
                </a:ext>
              </a:extLst>
            </p:cNvPr>
            <p:cNvSpPr/>
            <p:nvPr/>
          </p:nvSpPr>
          <p:spPr>
            <a:xfrm>
              <a:off x="31898" y="33070"/>
              <a:ext cx="7865822" cy="58964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Ανάδειξη καλών πρακτικών για μια ολοκληρωμένη παρέμβαση σχολικής ΕξΑΕ σε μαθητές Δημοτικού</a:t>
              </a:r>
              <a:endParaRPr lang="en-GB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19 - Ομάδα">
            <a:extLst>
              <a:ext uri="{FF2B5EF4-FFF2-40B4-BE49-F238E27FC236}">
                <a16:creationId xmlns:a16="http://schemas.microsoft.com/office/drawing/2014/main" id="{7880A248-F55A-4CB8-7719-0683A5681C1E}"/>
              </a:ext>
            </a:extLst>
          </p:cNvPr>
          <p:cNvGrpSpPr/>
          <p:nvPr/>
        </p:nvGrpSpPr>
        <p:grpSpPr>
          <a:xfrm>
            <a:off x="785786" y="4000504"/>
            <a:ext cx="8072494" cy="716373"/>
            <a:chOff x="0" y="660315"/>
            <a:chExt cx="7929618" cy="573497"/>
          </a:xfrm>
          <a:scene3d>
            <a:camera prst="orthographicFront"/>
            <a:lightRig rig="threePt" dir="t"/>
          </a:scene3d>
        </p:grpSpPr>
        <p:sp>
          <p:nvSpPr>
            <p:cNvPr id="21" name="20 - Στρογγυλεμένο ορθογώνιο">
              <a:extLst>
                <a:ext uri="{FF2B5EF4-FFF2-40B4-BE49-F238E27FC236}">
                  <a16:creationId xmlns:a16="http://schemas.microsoft.com/office/drawing/2014/main" id="{C6796376-C1BE-3545-1C9B-CD2374D69669}"/>
                </a:ext>
              </a:extLst>
            </p:cNvPr>
            <p:cNvSpPr/>
            <p:nvPr/>
          </p:nvSpPr>
          <p:spPr>
            <a:xfrm>
              <a:off x="0" y="660315"/>
              <a:ext cx="7929618" cy="573497"/>
            </a:xfrm>
            <a:prstGeom prst="roundRect">
              <a:avLst/>
            </a:prstGeom>
            <a:solidFill>
              <a:srgbClr val="61953D"/>
            </a:solidFill>
            <a:effectLst>
              <a:innerShdw blurRad="114300">
                <a:prstClr val="black"/>
              </a:innerShdw>
            </a:effectLst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2" name="Στρογγυλεμένο ορθογώνιο 4">
              <a:extLst>
                <a:ext uri="{FF2B5EF4-FFF2-40B4-BE49-F238E27FC236}">
                  <a16:creationId xmlns:a16="http://schemas.microsoft.com/office/drawing/2014/main" id="{D0871375-9FBA-A85F-03F5-771904809ED7}"/>
                </a:ext>
              </a:extLst>
            </p:cNvPr>
            <p:cNvSpPr/>
            <p:nvPr/>
          </p:nvSpPr>
          <p:spPr>
            <a:xfrm>
              <a:off x="27996" y="688311"/>
              <a:ext cx="7901622" cy="4720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Εμπλουτισμός  της ερευνητικής  βιβλιογραφίας για το Ε.Υ. σε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e-Learning </a:t>
              </a:r>
              <a:r>
                <a:rPr lang="el-GR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περιβάλλοντα</a:t>
              </a:r>
            </a:p>
          </p:txBody>
        </p:sp>
      </p:grpSp>
      <p:grpSp>
        <p:nvGrpSpPr>
          <p:cNvPr id="19" name="22 - Ομάδα">
            <a:extLst>
              <a:ext uri="{FF2B5EF4-FFF2-40B4-BE49-F238E27FC236}">
                <a16:creationId xmlns:a16="http://schemas.microsoft.com/office/drawing/2014/main" id="{7BA02A7A-F7F8-086F-4C1D-F5BEB319F3DB}"/>
              </a:ext>
            </a:extLst>
          </p:cNvPr>
          <p:cNvGrpSpPr/>
          <p:nvPr/>
        </p:nvGrpSpPr>
        <p:grpSpPr>
          <a:xfrm>
            <a:off x="785786" y="4786322"/>
            <a:ext cx="8072494" cy="621045"/>
            <a:chOff x="0" y="1247414"/>
            <a:chExt cx="7929618" cy="621045"/>
          </a:xfrm>
          <a:scene3d>
            <a:camera prst="orthographicFront"/>
            <a:lightRig rig="threePt" dir="t"/>
          </a:scene3d>
        </p:grpSpPr>
        <p:sp>
          <p:nvSpPr>
            <p:cNvPr id="24" name="23 - Στρογγυλεμένο ορθογώνιο">
              <a:extLst>
                <a:ext uri="{FF2B5EF4-FFF2-40B4-BE49-F238E27FC236}">
                  <a16:creationId xmlns:a16="http://schemas.microsoft.com/office/drawing/2014/main" id="{05EFB523-9542-6C99-5EDB-E9C37005B9D8}"/>
                </a:ext>
              </a:extLst>
            </p:cNvPr>
            <p:cNvSpPr/>
            <p:nvPr/>
          </p:nvSpPr>
          <p:spPr>
            <a:xfrm>
              <a:off x="0" y="1247414"/>
              <a:ext cx="7929618" cy="621045"/>
            </a:xfrm>
            <a:prstGeom prst="roundRect">
              <a:avLst/>
            </a:prstGeom>
            <a:solidFill>
              <a:srgbClr val="EB7321"/>
            </a:solidFill>
            <a:effectLst>
              <a:innerShdw blurRad="114300">
                <a:prstClr val="black"/>
              </a:innerShdw>
            </a:effectLst>
            <a:sp3d>
              <a:bevelT prst="slop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Στρογγυλεμένο ορθογώνιο 4">
              <a:extLst>
                <a:ext uri="{FF2B5EF4-FFF2-40B4-BE49-F238E27FC236}">
                  <a16:creationId xmlns:a16="http://schemas.microsoft.com/office/drawing/2014/main" id="{6433C224-2C92-0021-F6A4-70F5825393FA}"/>
                </a:ext>
              </a:extLst>
            </p:cNvPr>
            <p:cNvSpPr/>
            <p:nvPr/>
          </p:nvSpPr>
          <p:spPr>
            <a:xfrm>
              <a:off x="30317" y="1277731"/>
              <a:ext cx="7868984" cy="56041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Δημιουργία ενός εναλλακτικού τρόπου προσέγγισης της εκπαιδευτικής διαδικασίας </a:t>
              </a:r>
              <a:endPara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26 - Στρογγυλεμένο ορθογώνιο">
            <a:extLst>
              <a:ext uri="{FF2B5EF4-FFF2-40B4-BE49-F238E27FC236}">
                <a16:creationId xmlns:a16="http://schemas.microsoft.com/office/drawing/2014/main" id="{074E9575-E140-8287-2E39-885FA36F76B5}"/>
              </a:ext>
            </a:extLst>
          </p:cNvPr>
          <p:cNvSpPr/>
          <p:nvPr/>
        </p:nvSpPr>
        <p:spPr>
          <a:xfrm>
            <a:off x="785786" y="5500702"/>
            <a:ext cx="8072494" cy="983647"/>
          </a:xfrm>
          <a:prstGeom prst="roundRect">
            <a:avLst/>
          </a:prstGeo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7179" name="28 - Εικόνα" descr="Στιγμιότυπο οθόνης 2024-05-01 122608-depositphotos-bgremover.png">
            <a:extLst>
              <a:ext uri="{FF2B5EF4-FFF2-40B4-BE49-F238E27FC236}">
                <a16:creationId xmlns:a16="http://schemas.microsoft.com/office/drawing/2014/main" id="{AC03C4E5-93C6-01C5-C066-364952D17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785938"/>
            <a:ext cx="1255712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Εικόνα 9">
            <a:extLst>
              <a:ext uri="{FF2B5EF4-FFF2-40B4-BE49-F238E27FC236}">
                <a16:creationId xmlns:a16="http://schemas.microsoft.com/office/drawing/2014/main" id="{9FD1C599-DC08-918E-4930-7CE270E5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071688"/>
            <a:ext cx="8969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30 - Εικόνα" descr="αρχείο λήψης.jpg">
            <a:extLst>
              <a:ext uri="{FF2B5EF4-FFF2-40B4-BE49-F238E27FC236}">
                <a16:creationId xmlns:a16="http://schemas.microsoft.com/office/drawing/2014/main" id="{26CD4966-E358-AD35-07F6-6F2502170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071688"/>
            <a:ext cx="121443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31 - Εικόνα" descr="images.jpg">
            <a:extLst>
              <a:ext uri="{FF2B5EF4-FFF2-40B4-BE49-F238E27FC236}">
                <a16:creationId xmlns:a16="http://schemas.microsoft.com/office/drawing/2014/main" id="{543A0540-5AF0-D025-6B13-7746547CE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143125"/>
            <a:ext cx="10207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DEE36-BFE7-EACF-308D-69D430ED1225}"/>
              </a:ext>
            </a:extLst>
          </p:cNvPr>
          <p:cNvSpPr txBox="1"/>
          <p:nvPr/>
        </p:nvSpPr>
        <p:spPr>
          <a:xfrm>
            <a:off x="997324" y="5502088"/>
            <a:ext cx="753035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-228600" algn="ctr"/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Ανάδειξη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της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ελιάς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ως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φορέ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α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το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π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ικής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τα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υτότητ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ας και πα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γκόσμι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ας π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ολιτισμικής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συνέχει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ας  π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ροάγοντ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ας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την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π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ερι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βα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λλοντική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και π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ολιτιστική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ευ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α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ισθητο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π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οίηση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των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 μα</a:t>
            </a:r>
            <a:r>
              <a:rPr lang="en-US" sz="2000" b="1" err="1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θητών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Verdana"/>
                <a:cs typeface="Verdana"/>
              </a:rPr>
              <a:t>.</a:t>
            </a:r>
            <a:endParaRPr lang="el-GR">
              <a:solidFill>
                <a:schemeClr val="bg1"/>
              </a:solidFill>
            </a:endParaRPr>
          </a:p>
          <a:p>
            <a:pPr algn="ctr"/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Τίτλος 1">
            <a:extLst>
              <a:ext uri="{FF2B5EF4-FFF2-40B4-BE49-F238E27FC236}">
                <a16:creationId xmlns:a16="http://schemas.microsoft.com/office/drawing/2014/main" id="{A80C8D4B-A1DC-797F-38AC-AF32BB1A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542" y="620713"/>
            <a:ext cx="7226608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3600"/>
              <a:t>3. Ερευνητικά Ερωτήματα</a:t>
            </a:r>
            <a:endParaRPr lang="el-GR" altLang="el-GR" sz="4000"/>
          </a:p>
        </p:txBody>
      </p:sp>
      <p:pic>
        <p:nvPicPr>
          <p:cNvPr id="8195" name="Εικόνα 3">
            <a:extLst>
              <a:ext uri="{FF2B5EF4-FFF2-40B4-BE49-F238E27FC236}">
                <a16:creationId xmlns:a16="http://schemas.microsoft.com/office/drawing/2014/main" id="{79A2DFC0-975D-F545-A6AC-44F9BA79E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71625"/>
            <a:ext cx="84296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1A1B1C09-87BE-FEBC-B5A4-862770F32592}"/>
              </a:ext>
            </a:extLst>
          </p:cNvPr>
          <p:cNvSpPr txBox="1"/>
          <p:nvPr/>
        </p:nvSpPr>
        <p:spPr>
          <a:xfrm>
            <a:off x="3005503" y="1709373"/>
            <a:ext cx="55721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sz="1800" b="1">
                <a:latin typeface="+mj-lt"/>
              </a:rPr>
              <a:t>Διέπεται το Ε.Υ. από τις </a:t>
            </a:r>
            <a:r>
              <a:rPr lang="el-GR" sz="1800" b="1">
                <a:solidFill>
                  <a:srgbClr val="0070C0"/>
                </a:solidFill>
                <a:latin typeface="+mj-lt"/>
              </a:rPr>
              <a:t>Αρχές</a:t>
            </a:r>
            <a:r>
              <a:rPr lang="el-GR" sz="1800" b="1">
                <a:latin typeface="+mj-lt"/>
              </a:rPr>
              <a:t> και τη </a:t>
            </a:r>
            <a:r>
              <a:rPr lang="el-GR" sz="1800" b="1">
                <a:solidFill>
                  <a:srgbClr val="0070C0"/>
                </a:solidFill>
                <a:latin typeface="+mj-lt"/>
              </a:rPr>
              <a:t>Μεθοδολογία</a:t>
            </a:r>
            <a:r>
              <a:rPr lang="el-GR" sz="1800" b="1">
                <a:latin typeface="+mj-lt"/>
              </a:rPr>
              <a:t> της </a:t>
            </a:r>
            <a:r>
              <a:rPr lang="en-US" sz="1800" b="1">
                <a:latin typeface="+mj-lt"/>
              </a:rPr>
              <a:t>  </a:t>
            </a:r>
            <a:r>
              <a:rPr lang="el-GR" sz="1800" b="1" err="1">
                <a:latin typeface="+mj-lt"/>
              </a:rPr>
              <a:t>ΕξΑΕ</a:t>
            </a:r>
            <a:r>
              <a:rPr lang="el-GR" sz="1800" b="1">
                <a:latin typeface="+mj-lt"/>
              </a:rPr>
              <a:t>, όπως αυτές προσεγγίζονται στο μοντέλο σχεδιασμού εκπαιδευτικού υλικού των </a:t>
            </a:r>
            <a:r>
              <a:rPr lang="el-GR" sz="1800" b="1" err="1">
                <a:latin typeface="+mj-lt"/>
              </a:rPr>
              <a:t>West</a:t>
            </a:r>
            <a:r>
              <a:rPr lang="el-GR" sz="1800" b="1">
                <a:latin typeface="+mj-lt"/>
              </a:rPr>
              <a:t> &amp; </a:t>
            </a:r>
            <a:r>
              <a:rPr lang="el-GR" sz="1800" b="1" err="1">
                <a:latin typeface="+mj-lt"/>
              </a:rPr>
              <a:t>Λιοναράκη</a:t>
            </a:r>
            <a:r>
              <a:rPr lang="el-GR" sz="1800" b="1">
                <a:latin typeface="+mj-lt"/>
              </a:rPr>
              <a:t>;</a:t>
            </a:r>
            <a:endParaRPr lang="el-GR" sz="1800" b="1" i="1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AE60A55-B94B-9BE6-FFED-D76E7CEAF301}"/>
              </a:ext>
            </a:extLst>
          </p:cNvPr>
          <p:cNvSpPr txBox="1"/>
          <p:nvPr/>
        </p:nvSpPr>
        <p:spPr>
          <a:xfrm>
            <a:off x="3000375" y="2928938"/>
            <a:ext cx="5286375" cy="646112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just">
              <a:defRPr/>
            </a:pPr>
            <a:r>
              <a:rPr lang="el-GR" sz="1800" b="1">
                <a:latin typeface="+mj-lt"/>
                <a:cs typeface="Arial"/>
              </a:rPr>
              <a:t>Έχει δημιουργηθεί το Ε.Υ. σύμφωνα με τις </a:t>
            </a:r>
            <a:r>
              <a:rPr lang="en-US" sz="1800" b="1">
                <a:solidFill>
                  <a:srgbClr val="0070C0"/>
                </a:solidFill>
                <a:latin typeface="+mj-lt"/>
                <a:cs typeface="Arial"/>
              </a:rPr>
              <a:t>A</a:t>
            </a:r>
            <a:r>
              <a:rPr lang="el-GR" sz="1800" b="1" err="1">
                <a:solidFill>
                  <a:srgbClr val="0070C0"/>
                </a:solidFill>
                <a:latin typeface="+mj-lt"/>
                <a:cs typeface="Arial"/>
              </a:rPr>
              <a:t>ρχές</a:t>
            </a:r>
            <a:r>
              <a:rPr lang="el-GR" sz="1800" b="1">
                <a:latin typeface="+mj-lt"/>
                <a:cs typeface="Arial"/>
              </a:rPr>
              <a:t> της </a:t>
            </a:r>
            <a:r>
              <a:rPr lang="el-GR" sz="1800" b="1" err="1">
                <a:solidFill>
                  <a:srgbClr val="0070C0"/>
                </a:solidFill>
                <a:latin typeface="+mj-lt"/>
                <a:cs typeface="Arial"/>
              </a:rPr>
              <a:t>Πολυμεσικής</a:t>
            </a:r>
            <a:r>
              <a:rPr lang="el-GR" sz="1800" b="1" dirty="0">
                <a:solidFill>
                  <a:srgbClr val="0070C0"/>
                </a:solidFill>
                <a:latin typeface="+mj-lt"/>
                <a:cs typeface="Arial"/>
              </a:rPr>
              <a:t> Μάθησης</a:t>
            </a:r>
            <a:r>
              <a:rPr lang="en-US" sz="1800" b="1" dirty="0">
                <a:solidFill>
                  <a:srgbClr val="0070C0"/>
                </a:solidFill>
                <a:latin typeface="+mj-lt"/>
                <a:cs typeface="Arial"/>
              </a:rPr>
              <a:t> </a:t>
            </a:r>
            <a:r>
              <a:rPr lang="el-GR" sz="1800" b="1" dirty="0">
                <a:latin typeface="+mj-lt"/>
                <a:cs typeface="Arial"/>
              </a:rPr>
              <a:t>;</a:t>
            </a:r>
            <a:endParaRPr lang="el-GR" sz="1800" b="1" i="1" dirty="0">
              <a:solidFill>
                <a:schemeClr val="accent2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7FA28AC-0FA5-804E-E056-3795799CADBB}"/>
              </a:ext>
            </a:extLst>
          </p:cNvPr>
          <p:cNvSpPr txBox="1"/>
          <p:nvPr/>
        </p:nvSpPr>
        <p:spPr>
          <a:xfrm>
            <a:off x="3066002" y="3961876"/>
            <a:ext cx="5143500" cy="646331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just">
              <a:defRPr/>
            </a:pPr>
            <a:r>
              <a:rPr lang="el-GR" sz="1800" b="1" dirty="0">
                <a:latin typeface="+mj-lt"/>
                <a:cs typeface="Arial"/>
              </a:rPr>
              <a:t>Ποιες είναι οι στάσεις και οι απόψεις των </a:t>
            </a:r>
            <a:r>
              <a:rPr lang="el-GR" sz="1800" b="1" dirty="0">
                <a:solidFill>
                  <a:srgbClr val="0070C0"/>
                </a:solidFill>
                <a:latin typeface="+mj-lt"/>
                <a:cs typeface="Arial"/>
              </a:rPr>
              <a:t>εκπαιδευτικών</a:t>
            </a:r>
            <a:r>
              <a:rPr lang="el-GR" sz="1800" b="1">
                <a:latin typeface="+mj-lt"/>
                <a:cs typeface="Arial"/>
              </a:rPr>
              <a:t> απέναντι στο συγκεκριμένο Ε.Υ.</a:t>
            </a:r>
            <a:r>
              <a:rPr lang="el-GR" sz="1800" b="1" dirty="0">
                <a:latin typeface="+mj-lt"/>
                <a:cs typeface="Arial"/>
              </a:rPr>
              <a:t>;</a:t>
            </a:r>
            <a:endParaRPr lang="el-GR" sz="1800" b="1" i="1">
              <a:solidFill>
                <a:schemeClr val="accent2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B8D2C252-EEAF-5F71-B2AD-7EED40FA59E6}"/>
              </a:ext>
            </a:extLst>
          </p:cNvPr>
          <p:cNvSpPr txBox="1"/>
          <p:nvPr/>
        </p:nvSpPr>
        <p:spPr>
          <a:xfrm>
            <a:off x="3000375" y="5000625"/>
            <a:ext cx="5143500" cy="646113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just">
              <a:defRPr/>
            </a:pPr>
            <a:r>
              <a:rPr lang="el-GR" sz="1800" b="1" dirty="0">
                <a:latin typeface="+mj-lt"/>
                <a:cs typeface="Arial"/>
              </a:rPr>
              <a:t>Ποιες είναι οι στάσεις και οι απόψεις των </a:t>
            </a:r>
            <a:r>
              <a:rPr lang="el-GR" sz="1800" b="1" dirty="0">
                <a:solidFill>
                  <a:srgbClr val="0070C0"/>
                </a:solidFill>
                <a:latin typeface="+mj-lt"/>
                <a:cs typeface="Arial"/>
              </a:rPr>
              <a:t>μαθητών</a:t>
            </a:r>
            <a:r>
              <a:rPr lang="el-GR" sz="1800" b="1" dirty="0">
                <a:latin typeface="+mj-lt"/>
                <a:cs typeface="Arial"/>
              </a:rPr>
              <a:t> </a:t>
            </a:r>
            <a:r>
              <a:rPr lang="el-GR" sz="1800" b="1">
                <a:latin typeface="+mj-lt"/>
                <a:cs typeface="Arial"/>
              </a:rPr>
              <a:t>απέναντι στο συγκεκριμένο Ε.Υ.;</a:t>
            </a:r>
            <a:endParaRPr lang="el-GR" sz="1800" b="1" i="1">
              <a:solidFill>
                <a:schemeClr val="accent2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2B3B58AD-0177-5820-6B9D-EB92280D88E2}"/>
              </a:ext>
            </a:extLst>
          </p:cNvPr>
          <p:cNvSpPr txBox="1"/>
          <p:nvPr/>
        </p:nvSpPr>
        <p:spPr>
          <a:xfrm>
            <a:off x="1785938" y="2071688"/>
            <a:ext cx="571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l-GR" b="1" baseline="30000">
                <a:solidFill>
                  <a:schemeClr val="accent6">
                    <a:lumMod val="50000"/>
                  </a:schemeClr>
                </a:solidFill>
              </a:rPr>
              <a:t>ο</a:t>
            </a: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778E70BB-53B7-DF20-D29F-5A681BA7DFE7}"/>
              </a:ext>
            </a:extLst>
          </p:cNvPr>
          <p:cNvSpPr txBox="1"/>
          <p:nvPr/>
        </p:nvSpPr>
        <p:spPr>
          <a:xfrm>
            <a:off x="1785938" y="5143500"/>
            <a:ext cx="5000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el-GR" b="1" baseline="30000">
                <a:solidFill>
                  <a:schemeClr val="accent6">
                    <a:lumMod val="50000"/>
                  </a:schemeClr>
                </a:solidFill>
              </a:rPr>
              <a:t>ο</a:t>
            </a: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0A70C2A6-1E1F-2A4D-4D18-C5CFF5C930D1}"/>
              </a:ext>
            </a:extLst>
          </p:cNvPr>
          <p:cNvSpPr txBox="1"/>
          <p:nvPr/>
        </p:nvSpPr>
        <p:spPr>
          <a:xfrm>
            <a:off x="1785938" y="4143375"/>
            <a:ext cx="571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 3</a:t>
            </a:r>
            <a:r>
              <a:rPr lang="el-GR" b="1" baseline="30000">
                <a:solidFill>
                  <a:schemeClr val="accent6">
                    <a:lumMod val="50000"/>
                  </a:schemeClr>
                </a:solidFill>
              </a:rPr>
              <a:t>ο</a:t>
            </a: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A1D73EC0-DBC3-3BA6-1B5F-1B4A52ADEC56}"/>
              </a:ext>
            </a:extLst>
          </p:cNvPr>
          <p:cNvSpPr txBox="1"/>
          <p:nvPr/>
        </p:nvSpPr>
        <p:spPr>
          <a:xfrm>
            <a:off x="1785938" y="3071813"/>
            <a:ext cx="5000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l-GR" b="1" baseline="30000">
                <a:solidFill>
                  <a:schemeClr val="accent6">
                    <a:lumMod val="50000"/>
                  </a:schemeClr>
                </a:solidFill>
              </a:rPr>
              <a:t>ο</a:t>
            </a: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204" name="Picture 6154" descr="A white cartoon character holding a magnifying glass&#10;&#10;Description automatically generated">
            <a:extLst>
              <a:ext uri="{FF2B5EF4-FFF2-40B4-BE49-F238E27FC236}">
                <a16:creationId xmlns:a16="http://schemas.microsoft.com/office/drawing/2014/main" id="{5AC3D6CE-03B4-06AA-E922-C6A62E6A8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14313"/>
            <a:ext cx="15049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Τίτλος 1">
            <a:extLst>
              <a:ext uri="{FF2B5EF4-FFF2-40B4-BE49-F238E27FC236}">
                <a16:creationId xmlns:a16="http://schemas.microsoft.com/office/drawing/2014/main" id="{8CFE605C-9E9D-1DAB-9FD6-31AC9D52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l-GR" altLang="el-GR" sz="3600"/>
              <a:t>4. Δομή της εργασίας </a:t>
            </a:r>
          </a:p>
        </p:txBody>
      </p:sp>
      <p:sp>
        <p:nvSpPr>
          <p:cNvPr id="13" name="Διάγραμμα ροής: Εναλλακτική διεργασία 4">
            <a:extLst>
              <a:ext uri="{FF2B5EF4-FFF2-40B4-BE49-F238E27FC236}">
                <a16:creationId xmlns:a16="http://schemas.microsoft.com/office/drawing/2014/main" id="{5C63C08A-D91C-5BC3-7708-7A05601AC851}"/>
              </a:ext>
            </a:extLst>
          </p:cNvPr>
          <p:cNvSpPr txBox="1"/>
          <p:nvPr/>
        </p:nvSpPr>
        <p:spPr>
          <a:xfrm>
            <a:off x="6718868" y="2285992"/>
            <a:ext cx="2425132" cy="1522909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7000" tIns="324000" rIns="127000" bIns="0" spcCol="1270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endParaRPr lang="en-GB" sz="2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Ορθογώνιο: Στρογγύλεμα επάνω γωνιών 14">
            <a:extLst>
              <a:ext uri="{FF2B5EF4-FFF2-40B4-BE49-F238E27FC236}">
                <a16:creationId xmlns:a16="http://schemas.microsoft.com/office/drawing/2014/main" id="{69651B0F-362C-93AF-4BF9-98A4A6806CF9}"/>
              </a:ext>
            </a:extLst>
          </p:cNvPr>
          <p:cNvSpPr/>
          <p:nvPr/>
        </p:nvSpPr>
        <p:spPr>
          <a:xfrm>
            <a:off x="3303581" y="1349239"/>
            <a:ext cx="5247917" cy="868479"/>
          </a:xfrm>
          <a:prstGeom prst="round2SameRect">
            <a:avLst>
              <a:gd name="adj1" fmla="val 17557"/>
              <a:gd name="adj2" fmla="val 0"/>
            </a:avLst>
          </a:prstGeom>
          <a:solidFill>
            <a:schemeClr val="bg1">
              <a:alpha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8" name="Ορθογώνιο: Στρογγύλεμα επάνω γωνιών 17">
            <a:extLst>
              <a:ext uri="{FF2B5EF4-FFF2-40B4-BE49-F238E27FC236}">
                <a16:creationId xmlns:a16="http://schemas.microsoft.com/office/drawing/2014/main" id="{E1684704-C37D-8E39-66C9-DFDE10A32AE3}"/>
              </a:ext>
            </a:extLst>
          </p:cNvPr>
          <p:cNvSpPr/>
          <p:nvPr/>
        </p:nvSpPr>
        <p:spPr>
          <a:xfrm>
            <a:off x="3292587" y="4596783"/>
            <a:ext cx="5235952" cy="1909921"/>
          </a:xfrm>
          <a:prstGeom prst="round2Same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1">
                <a:lumMod val="40000"/>
                <a:lumOff val="60000"/>
                <a:alpha val="9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40" tIns="45720" rIns="91440" bIns="45720" anchor="t"/>
          <a:lstStyle/>
          <a:p>
            <a:pPr algn="just">
              <a:defRPr/>
            </a:pPr>
            <a:r>
              <a:rPr lang="el-GR" sz="1800" b="1">
                <a:solidFill>
                  <a:schemeClr val="accent2"/>
                </a:solidFill>
                <a:latin typeface="Calibri"/>
                <a:ea typeface="Calibri"/>
                <a:cs typeface="Times New Roman"/>
              </a:rPr>
              <a:t>17.-18. Μεθοδολογία έρευνας</a:t>
            </a:r>
            <a:endParaRPr lang="el-GR" sz="1800">
              <a:solidFill>
                <a:schemeClr val="accent2"/>
              </a:solidFill>
              <a:latin typeface="Calibri"/>
              <a:ea typeface="Calibri"/>
              <a:cs typeface="Calibri"/>
            </a:endParaRPr>
          </a:p>
          <a:p>
            <a:pPr algn="just">
              <a:defRPr/>
            </a:pPr>
            <a:r>
              <a:rPr lang="el-GR" sz="1800" b="1">
                <a:solidFill>
                  <a:schemeClr val="accent2"/>
                </a:solidFill>
                <a:latin typeface="Calibri"/>
                <a:ea typeface="Calibri"/>
                <a:cs typeface="Times New Roman"/>
              </a:rPr>
              <a:t>19. Οι φάσεις της έρευνας</a:t>
            </a:r>
            <a:endParaRPr lang="el-GR" sz="1800" b="1" dirty="0">
              <a:solidFill>
                <a:schemeClr val="accent2"/>
              </a:solidFill>
              <a:latin typeface="Calibri"/>
              <a:ea typeface="Calibri"/>
              <a:cs typeface="Times New Roman"/>
            </a:endParaRPr>
          </a:p>
          <a:p>
            <a:pPr algn="just">
              <a:defRPr/>
            </a:pPr>
            <a:r>
              <a:rPr lang="el-GR" sz="1800" b="1">
                <a:solidFill>
                  <a:schemeClr val="accent2"/>
                </a:solidFill>
                <a:latin typeface="Calibri"/>
                <a:ea typeface="Calibri"/>
                <a:cs typeface="Times New Roman"/>
              </a:rPr>
              <a:t>20./21./22. Αποτελέσματα - κύρια ευρήματα</a:t>
            </a:r>
            <a:endParaRPr lang="el-GR" sz="1800">
              <a:solidFill>
                <a:schemeClr val="accent2"/>
              </a:solidFill>
              <a:latin typeface="Calibri"/>
              <a:ea typeface="Calibri"/>
              <a:cs typeface="Calibri"/>
            </a:endParaRPr>
          </a:p>
          <a:p>
            <a:pPr algn="just">
              <a:defRPr/>
            </a:pPr>
            <a:r>
              <a:rPr lang="el-GR" sz="1800" b="1">
                <a:solidFill>
                  <a:schemeClr val="accent2"/>
                </a:solidFill>
                <a:latin typeface="Calibri"/>
                <a:ea typeface="Calibri"/>
                <a:cs typeface="Times New Roman"/>
              </a:rPr>
              <a:t>23./24./25./26.  Συμπεράσματα</a:t>
            </a:r>
          </a:p>
          <a:p>
            <a:pPr algn="just">
              <a:defRPr/>
            </a:pPr>
            <a:r>
              <a:rPr lang="el-GR" sz="1800" b="1">
                <a:solidFill>
                  <a:schemeClr val="accent2"/>
                </a:solidFill>
                <a:latin typeface="Calibri"/>
                <a:ea typeface="Calibri"/>
                <a:cs typeface="Times New Roman"/>
              </a:rPr>
              <a:t>27. Περιορισμοί έρευνας</a:t>
            </a:r>
          </a:p>
          <a:p>
            <a:pPr algn="just">
              <a:defRPr/>
            </a:pPr>
            <a:r>
              <a:rPr lang="el-GR" sz="1800" b="1">
                <a:solidFill>
                  <a:schemeClr val="accent2"/>
                </a:solidFill>
                <a:latin typeface="Calibri"/>
                <a:ea typeface="Calibri"/>
                <a:cs typeface="Times New Roman"/>
              </a:rPr>
              <a:t>28. Προτάσεις για περαιτέρω έρευνα</a:t>
            </a:r>
          </a:p>
          <a:p>
            <a:pPr marL="342900" indent="-342900">
              <a:buFont typeface="Wingdings"/>
              <a:buChar char="Ø"/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pPr>
              <a:defRPr/>
            </a:pPr>
            <a:endParaRPr lang="el-GR"/>
          </a:p>
        </p:txBody>
      </p:sp>
      <p:sp>
        <p:nvSpPr>
          <p:cNvPr id="16" name="Διάγραμμα ροής: Εναλλακτική διεργασία 5">
            <a:extLst>
              <a:ext uri="{FF2B5EF4-FFF2-40B4-BE49-F238E27FC236}">
                <a16:creationId xmlns:a16="http://schemas.microsoft.com/office/drawing/2014/main" id="{ACF8D41F-6006-671C-6BFB-C12F5EED83F9}"/>
              </a:ext>
            </a:extLst>
          </p:cNvPr>
          <p:cNvSpPr/>
          <p:nvPr/>
        </p:nvSpPr>
        <p:spPr>
          <a:xfrm rot="16200000">
            <a:off x="1421192" y="1786372"/>
            <a:ext cx="1219479" cy="2315966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Διάγραμμα ροής: Εναλλακτική διεργασία 5">
            <a:extLst>
              <a:ext uri="{FF2B5EF4-FFF2-40B4-BE49-F238E27FC236}">
                <a16:creationId xmlns:a16="http://schemas.microsoft.com/office/drawing/2014/main" id="{2A0897E1-DD01-33E4-9217-D000AE4CA1AA}"/>
              </a:ext>
            </a:extLst>
          </p:cNvPr>
          <p:cNvSpPr/>
          <p:nvPr/>
        </p:nvSpPr>
        <p:spPr>
          <a:xfrm rot="16200000">
            <a:off x="1274134" y="4442852"/>
            <a:ext cx="1567570" cy="2357596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Διάγραμμα ροής: Εναλλακτική διεργασία 5">
            <a:extLst>
              <a:ext uri="{FF2B5EF4-FFF2-40B4-BE49-F238E27FC236}">
                <a16:creationId xmlns:a16="http://schemas.microsoft.com/office/drawing/2014/main" id="{593BA913-FEDE-3EA6-54C6-24A965D301E6}"/>
              </a:ext>
            </a:extLst>
          </p:cNvPr>
          <p:cNvSpPr/>
          <p:nvPr/>
        </p:nvSpPr>
        <p:spPr>
          <a:xfrm rot="16200000">
            <a:off x="1569519" y="520943"/>
            <a:ext cx="989140" cy="2392668"/>
          </a:xfrm>
          <a:prstGeom prst="flowChartAlternateProcess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21 - TextBox">
            <a:extLst>
              <a:ext uri="{FF2B5EF4-FFF2-40B4-BE49-F238E27FC236}">
                <a16:creationId xmlns:a16="http://schemas.microsoft.com/office/drawing/2014/main" id="{9862500C-6BBB-D9EC-AE90-784DFBA9458E}"/>
              </a:ext>
            </a:extLst>
          </p:cNvPr>
          <p:cNvSpPr txBox="1"/>
          <p:nvPr/>
        </p:nvSpPr>
        <p:spPr>
          <a:xfrm>
            <a:off x="904666" y="1355588"/>
            <a:ext cx="239098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l-GR" sz="2000" b="1">
                <a:solidFill>
                  <a:schemeClr val="bg1"/>
                </a:solidFill>
                <a:latin typeface="+mn-lt"/>
                <a:cs typeface="Arial"/>
              </a:rPr>
              <a:t>ΘΕΩΡΗΤΙΚΟ </a:t>
            </a:r>
            <a:endParaRPr lang="el-GR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l-GR" sz="2000" b="1">
                <a:solidFill>
                  <a:schemeClr val="bg1"/>
                </a:solidFill>
                <a:latin typeface="+mn-lt"/>
                <a:cs typeface="Arial"/>
              </a:rPr>
              <a:t>ΠΛΑΙΣΙΟ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23" name="22 - TextBox">
            <a:extLst>
              <a:ext uri="{FF2B5EF4-FFF2-40B4-BE49-F238E27FC236}">
                <a16:creationId xmlns:a16="http://schemas.microsoft.com/office/drawing/2014/main" id="{26FE0E6E-DFAF-C318-C947-50A767FA12E6}"/>
              </a:ext>
            </a:extLst>
          </p:cNvPr>
          <p:cNvSpPr txBox="1"/>
          <p:nvPr/>
        </p:nvSpPr>
        <p:spPr>
          <a:xfrm>
            <a:off x="1071396" y="2592135"/>
            <a:ext cx="2000250" cy="708025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>
              <a:defRPr/>
            </a:pPr>
            <a:r>
              <a:rPr lang="el-GR" sz="2000" b="1">
                <a:solidFill>
                  <a:schemeClr val="bg1"/>
                </a:solidFill>
                <a:latin typeface="+mn-lt"/>
                <a:cs typeface="Arial"/>
              </a:rPr>
              <a:t>ΒΙΒΛΙΟΓΡΑΦΙΚΗ</a:t>
            </a:r>
            <a:endParaRPr lang="el-GR">
              <a:solidFill>
                <a:schemeClr val="bg1"/>
              </a:solidFill>
              <a:cs typeface="Arial"/>
            </a:endParaRPr>
          </a:p>
          <a:p>
            <a:pPr algn="ctr">
              <a:defRPr/>
            </a:pPr>
            <a:r>
              <a:rPr lang="el-GR" sz="2000" b="1">
                <a:solidFill>
                  <a:schemeClr val="bg1"/>
                </a:solidFill>
                <a:latin typeface="+mn-lt"/>
                <a:cs typeface="Arial"/>
              </a:rPr>
              <a:t>ΑΝΑΣΚΟΠΗΣΗ</a:t>
            </a:r>
            <a:endParaRPr lang="el-GR" sz="2000" b="1">
              <a:solidFill>
                <a:schemeClr val="bg1"/>
              </a:solidFill>
              <a:latin typeface="+mn-lt"/>
              <a:ea typeface="Calibri"/>
              <a:cs typeface="Arial"/>
            </a:endParaRPr>
          </a:p>
        </p:txBody>
      </p:sp>
      <p:sp>
        <p:nvSpPr>
          <p:cNvPr id="26" name="Διάγραμμα ροής: Εναλλακτική διεργασία 5">
            <a:extLst>
              <a:ext uri="{FF2B5EF4-FFF2-40B4-BE49-F238E27FC236}">
                <a16:creationId xmlns:a16="http://schemas.microsoft.com/office/drawing/2014/main" id="{C1E7A114-5E3A-77CC-E115-13F70947E4F4}"/>
              </a:ext>
            </a:extLst>
          </p:cNvPr>
          <p:cNvSpPr/>
          <p:nvPr/>
        </p:nvSpPr>
        <p:spPr>
          <a:xfrm rot="16200000">
            <a:off x="1471244" y="3041005"/>
            <a:ext cx="1102584" cy="2340880"/>
          </a:xfrm>
          <a:prstGeom prst="flowChartAlternateProcess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26 - TextBox">
            <a:extLst>
              <a:ext uri="{FF2B5EF4-FFF2-40B4-BE49-F238E27FC236}">
                <a16:creationId xmlns:a16="http://schemas.microsoft.com/office/drawing/2014/main" id="{813AE622-561B-4496-D445-F8FCF90926D1}"/>
              </a:ext>
            </a:extLst>
          </p:cNvPr>
          <p:cNvSpPr txBox="1"/>
          <p:nvPr/>
        </p:nvSpPr>
        <p:spPr>
          <a:xfrm>
            <a:off x="1021344" y="4015453"/>
            <a:ext cx="19892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chemeClr val="bg1"/>
                </a:solidFill>
                <a:latin typeface="+mn-lt"/>
                <a:cs typeface="Arial"/>
              </a:rPr>
              <a:t>ΔΗΜΙΟΥΡΓΙΑ </a:t>
            </a:r>
            <a:r>
              <a:rPr lang="el-GR" sz="2000" b="1">
                <a:solidFill>
                  <a:schemeClr val="bg1"/>
                </a:solidFill>
                <a:latin typeface="+mn-lt"/>
                <a:cs typeface="Arial"/>
              </a:rPr>
              <a:t>Ε.Υ.</a:t>
            </a:r>
            <a:endParaRPr lang="el-GR" sz="2000" b="1" dirty="0">
              <a:solidFill>
                <a:schemeClr val="bg1"/>
              </a:solidFill>
              <a:latin typeface="+mn-lt"/>
              <a:ea typeface="Calibri"/>
            </a:endParaRPr>
          </a:p>
        </p:txBody>
      </p:sp>
      <p:sp>
        <p:nvSpPr>
          <p:cNvPr id="28" name="27 - TextBox">
            <a:extLst>
              <a:ext uri="{FF2B5EF4-FFF2-40B4-BE49-F238E27FC236}">
                <a16:creationId xmlns:a16="http://schemas.microsoft.com/office/drawing/2014/main" id="{03300B9C-477F-9DFA-2951-B7BF9F33ED37}"/>
              </a:ext>
            </a:extLst>
          </p:cNvPr>
          <p:cNvSpPr txBox="1"/>
          <p:nvPr/>
        </p:nvSpPr>
        <p:spPr>
          <a:xfrm>
            <a:off x="1107150" y="5435838"/>
            <a:ext cx="21876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chemeClr val="bg1"/>
                </a:solidFill>
                <a:latin typeface="+mn-lt"/>
                <a:cs typeface="Arial"/>
              </a:rPr>
              <a:t>ΑΠΟΤΙΜΗΣΗ </a:t>
            </a:r>
            <a:r>
              <a:rPr lang="el-GR" sz="2000" b="1">
                <a:solidFill>
                  <a:schemeClr val="bg1"/>
                </a:solidFill>
                <a:latin typeface="+mn-lt"/>
                <a:cs typeface="Arial"/>
              </a:rPr>
              <a:t>Ε.Υ</a:t>
            </a:r>
            <a:endParaRPr lang="el-GR" sz="2000" b="1">
              <a:solidFill>
                <a:schemeClr val="bg1"/>
              </a:solidFill>
              <a:latin typeface="+mn-lt"/>
              <a:ea typeface="Calibri"/>
            </a:endParaRPr>
          </a:p>
        </p:txBody>
      </p:sp>
      <p:sp>
        <p:nvSpPr>
          <p:cNvPr id="29" name="Ορθογώνιο: Στρογγύλεμα επάνω γωνιών 16">
            <a:extLst>
              <a:ext uri="{FF2B5EF4-FFF2-40B4-BE49-F238E27FC236}">
                <a16:creationId xmlns:a16="http://schemas.microsoft.com/office/drawing/2014/main" id="{1B2A52DE-3924-F688-3B57-287FB7E03FC3}"/>
              </a:ext>
            </a:extLst>
          </p:cNvPr>
          <p:cNvSpPr/>
          <p:nvPr/>
        </p:nvSpPr>
        <p:spPr>
          <a:xfrm>
            <a:off x="3280619" y="2335448"/>
            <a:ext cx="5258910" cy="1324347"/>
          </a:xfrm>
          <a:prstGeom prst="round2SameRect">
            <a:avLst/>
          </a:prstGeom>
          <a:solidFill>
            <a:schemeClr val="bg1">
              <a:alpha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40" tIns="45720" rIns="91440" bIns="45720" anchor="t"/>
          <a:lstStyle/>
          <a:p>
            <a:pPr algn="just">
              <a:defRPr/>
            </a:pPr>
            <a:r>
              <a:rPr lang="el-GR" sz="18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8. Επισκόπηση ερευνών</a:t>
            </a:r>
            <a:endParaRPr lang="el-GR" sz="1800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algn="just">
              <a:defRPr/>
            </a:pPr>
            <a:r>
              <a:rPr lang="el-GR" sz="18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9. Θετικά/Αρνητικά στοιχεία</a:t>
            </a:r>
          </a:p>
          <a:p>
            <a:pPr algn="just">
              <a:defRPr/>
            </a:pPr>
            <a:r>
              <a:rPr lang="el-GR" sz="18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10. Προτάσεις</a:t>
            </a:r>
          </a:p>
          <a:p>
            <a:pPr algn="just">
              <a:defRPr/>
            </a:pPr>
            <a:r>
              <a:rPr lang="el-GR" sz="18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11 Συμπεράσματα</a:t>
            </a:r>
          </a:p>
        </p:txBody>
      </p:sp>
      <p:sp>
        <p:nvSpPr>
          <p:cNvPr id="30" name="Ορθογώνιο: Στρογγύλεμα επάνω γωνιών 16">
            <a:extLst>
              <a:ext uri="{FF2B5EF4-FFF2-40B4-BE49-F238E27FC236}">
                <a16:creationId xmlns:a16="http://schemas.microsoft.com/office/drawing/2014/main" id="{463FB7F9-201D-6B2A-869D-47397EAD51C3}"/>
              </a:ext>
            </a:extLst>
          </p:cNvPr>
          <p:cNvSpPr/>
          <p:nvPr/>
        </p:nvSpPr>
        <p:spPr>
          <a:xfrm>
            <a:off x="3291611" y="3720241"/>
            <a:ext cx="5247919" cy="1038597"/>
          </a:xfrm>
          <a:prstGeom prst="round2SameRect">
            <a:avLst/>
          </a:prstGeom>
          <a:solidFill>
            <a:schemeClr val="bg1">
              <a:alpha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40" tIns="45720" rIns="91440" bIns="45720" anchor="t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l-GR" sz="18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12. Σχεδιασμός Ε.Υ.</a:t>
            </a:r>
            <a:endParaRPr lang="el-GR" sz="1800" b="1" dirty="0">
              <a:solidFill>
                <a:srgbClr val="7030A0"/>
              </a:solidFill>
              <a:latin typeface="Calibri"/>
              <a:ea typeface="Calibri"/>
            </a:endParaRPr>
          </a:p>
          <a:p>
            <a:pPr algn="just"/>
            <a:r>
              <a:rPr lang="el-GR" sz="1800" b="1" dirty="0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13. Υλοποίηση Ε.Υ.  </a:t>
            </a:r>
            <a:endParaRPr lang="el-GR" sz="1800" b="1" dirty="0">
              <a:solidFill>
                <a:srgbClr val="7030A0"/>
              </a:solidFill>
              <a:latin typeface="Calibri"/>
              <a:ea typeface="Calibri"/>
            </a:endParaRPr>
          </a:p>
          <a:p>
            <a:pPr algn="just"/>
            <a:r>
              <a:rPr lang="el-GR" sz="1800" b="1">
                <a:solidFill>
                  <a:srgbClr val="7030A0"/>
                </a:solidFill>
                <a:latin typeface="Calibri"/>
                <a:ea typeface="Calibri"/>
                <a:cs typeface="Times New Roman"/>
              </a:rPr>
              <a:t>14./15./16. Περιγραφή Ε.Υ.</a:t>
            </a:r>
          </a:p>
        </p:txBody>
      </p:sp>
      <p:sp>
        <p:nvSpPr>
          <p:cNvPr id="31" name="30 - TextBox">
            <a:extLst>
              <a:ext uri="{FF2B5EF4-FFF2-40B4-BE49-F238E27FC236}">
                <a16:creationId xmlns:a16="http://schemas.microsoft.com/office/drawing/2014/main" id="{C9066F14-227B-6CC3-1997-80EFC484D33A}"/>
              </a:ext>
            </a:extLst>
          </p:cNvPr>
          <p:cNvSpPr txBox="1"/>
          <p:nvPr/>
        </p:nvSpPr>
        <p:spPr>
          <a:xfrm>
            <a:off x="3396027" y="1256068"/>
            <a:ext cx="5138007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l-GR" altLang="el-GR" sz="1800" b="1" dirty="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5. Εννοιολογικός Προσδιορισμός </a:t>
            </a:r>
            <a:r>
              <a:rPr lang="el-GR" altLang="el-GR" sz="1800" b="1" dirty="0" err="1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ΕξΑΕ</a:t>
            </a:r>
            <a:endParaRPr lang="el-GR" sz="1800" dirty="0">
              <a:solidFill>
                <a:schemeClr val="accent5"/>
              </a:solidFill>
              <a:latin typeface="Calibri"/>
              <a:ea typeface="Calibri"/>
              <a:cs typeface="Calibri"/>
            </a:endParaRPr>
          </a:p>
          <a:p>
            <a:pPr marL="0" indent="0" algn="just" eaLnBrk="1" hangingPunct="1"/>
            <a:r>
              <a:rPr lang="el-GR" altLang="el-GR" sz="1800" b="1" dirty="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6. Το εκπαιδευτικό υλικό στην </a:t>
            </a:r>
            <a:r>
              <a:rPr lang="el-GR" altLang="el-GR" sz="1800" b="1" dirty="0" err="1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ΕξΑΕ</a:t>
            </a:r>
            <a:endParaRPr lang="el-GR" altLang="el-GR" sz="1800" b="1" dirty="0">
              <a:solidFill>
                <a:schemeClr val="accent5"/>
              </a:solidFill>
              <a:latin typeface="Calibri"/>
              <a:ea typeface="Calibri"/>
              <a:cs typeface="Calibri"/>
            </a:endParaRPr>
          </a:p>
          <a:p>
            <a:pPr marL="0" indent="0" algn="just" eaLnBrk="1" hangingPunct="1"/>
            <a:r>
              <a:rPr lang="el-GR" altLang="el-GR" sz="1800" b="1" dirty="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7. Τα Εργαστήρια Δεξιοτήτων</a:t>
            </a:r>
          </a:p>
        </p:txBody>
      </p:sp>
      <p:pic>
        <p:nvPicPr>
          <p:cNvPr id="2" name="Εικόνα 1" descr="Εικόνα που περιέχει παιχνίδι, καρτούν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827EE91D-18FD-9CA3-8744-C987DC3B1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270" y="65208"/>
            <a:ext cx="1084385" cy="12873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Τίτλος 1">
            <a:extLst>
              <a:ext uri="{FF2B5EF4-FFF2-40B4-BE49-F238E27FC236}">
                <a16:creationId xmlns:a16="http://schemas.microsoft.com/office/drawing/2014/main" id="{9E289208-D744-4FFC-9269-D2707DCF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l-GR" altLang="el-GR" sz="3600"/>
              <a:t>5. Θεωρητικό Πλαίσιο 1/3 </a:t>
            </a:r>
          </a:p>
        </p:txBody>
      </p:sp>
      <p:sp>
        <p:nvSpPr>
          <p:cNvPr id="6" name="5 - TextBox">
            <a:extLst>
              <a:ext uri="{FF2B5EF4-FFF2-40B4-BE49-F238E27FC236}">
                <a16:creationId xmlns:a16="http://schemas.microsoft.com/office/drawing/2014/main" id="{85DE9F08-9388-EF36-AAD1-59117C719CE4}"/>
              </a:ext>
            </a:extLst>
          </p:cNvPr>
          <p:cNvSpPr txBox="1"/>
          <p:nvPr/>
        </p:nvSpPr>
        <p:spPr>
          <a:xfrm>
            <a:off x="1428750" y="1428750"/>
            <a:ext cx="7000875" cy="58420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3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Εννοιολογικός Προσδιορισμός ΕξΑΕ</a:t>
            </a:r>
            <a:endParaRPr lang="el-GR" altLang="el-GR" sz="32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7" name="6 - Διάγραμμα">
            <a:extLst>
              <a:ext uri="{FF2B5EF4-FFF2-40B4-BE49-F238E27FC236}">
                <a16:creationId xmlns:a16="http://schemas.microsoft.com/office/drawing/2014/main" id="{653EC065-5E96-C959-3ACC-8F5BDB435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919978"/>
              </p:ext>
            </p:extLst>
          </p:nvPr>
        </p:nvGraphicFramePr>
        <p:xfrm>
          <a:off x="1357290" y="2502550"/>
          <a:ext cx="7286676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- TextBox">
            <a:extLst>
              <a:ext uri="{FF2B5EF4-FFF2-40B4-BE49-F238E27FC236}">
                <a16:creationId xmlns:a16="http://schemas.microsoft.com/office/drawing/2014/main" id="{F2B1C03D-7DC5-21CD-18B5-C650F6849E70}"/>
              </a:ext>
            </a:extLst>
          </p:cNvPr>
          <p:cNvSpPr txBox="1"/>
          <p:nvPr/>
        </p:nvSpPr>
        <p:spPr>
          <a:xfrm>
            <a:off x="2214113" y="2502110"/>
            <a:ext cx="6286500" cy="52322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r>
              <a:rPr lang="el-GR" sz="2800" b="1">
                <a:latin typeface="+mn-lt"/>
                <a:cs typeface="Arial"/>
              </a:rPr>
              <a:t>Ιστορία της </a:t>
            </a:r>
            <a:r>
              <a:rPr lang="el-GR" sz="2800" b="1" err="1">
                <a:latin typeface="+mn-lt"/>
                <a:cs typeface="Arial"/>
              </a:rPr>
              <a:t>ΕξΑΕ</a:t>
            </a:r>
            <a:endParaRPr lang="el-GR" sz="2800" b="1">
              <a:latin typeface="+mn-lt"/>
              <a:ea typeface="Calibri"/>
              <a:cs typeface="Arial"/>
            </a:endParaRPr>
          </a:p>
        </p:txBody>
      </p:sp>
      <p:sp>
        <p:nvSpPr>
          <p:cNvPr id="9" name="8 - TextBox">
            <a:extLst>
              <a:ext uri="{FF2B5EF4-FFF2-40B4-BE49-F238E27FC236}">
                <a16:creationId xmlns:a16="http://schemas.microsoft.com/office/drawing/2014/main" id="{AF2B54A1-AD54-ECC6-69C6-5A0F083ABB9A}"/>
              </a:ext>
            </a:extLst>
          </p:cNvPr>
          <p:cNvSpPr txBox="1"/>
          <p:nvPr/>
        </p:nvSpPr>
        <p:spPr>
          <a:xfrm>
            <a:off x="2214563" y="3502235"/>
            <a:ext cx="6357937" cy="52322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r>
              <a:rPr lang="el-GR" sz="2800" b="1">
                <a:latin typeface="+mn-lt"/>
                <a:cs typeface="Arial"/>
              </a:rPr>
              <a:t>Ορισμοί της </a:t>
            </a:r>
            <a:r>
              <a:rPr lang="el-GR" sz="2800" b="1" err="1">
                <a:latin typeface="+mn-lt"/>
                <a:cs typeface="Arial"/>
              </a:rPr>
              <a:t>ΕξΑΕ</a:t>
            </a:r>
            <a:endParaRPr lang="el-GR" sz="2800" b="1">
              <a:latin typeface="+mn-lt"/>
              <a:ea typeface="Calibri"/>
              <a:cs typeface="Arial"/>
            </a:endParaRPr>
          </a:p>
        </p:txBody>
      </p:sp>
      <p:sp>
        <p:nvSpPr>
          <p:cNvPr id="10" name="9 - TextBox">
            <a:extLst>
              <a:ext uri="{FF2B5EF4-FFF2-40B4-BE49-F238E27FC236}">
                <a16:creationId xmlns:a16="http://schemas.microsoft.com/office/drawing/2014/main" id="{188068A0-4656-25A4-B65A-497E4AE39BBB}"/>
              </a:ext>
            </a:extLst>
          </p:cNvPr>
          <p:cNvSpPr txBox="1"/>
          <p:nvPr/>
        </p:nvSpPr>
        <p:spPr>
          <a:xfrm>
            <a:off x="2243318" y="4517186"/>
            <a:ext cx="6357937" cy="52322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r>
              <a:rPr lang="el-GR" sz="2800" b="1">
                <a:latin typeface="+mn-lt"/>
                <a:cs typeface="Arial"/>
              </a:rPr>
              <a:t>Σχολική </a:t>
            </a:r>
            <a:r>
              <a:rPr lang="el-GR" sz="2800" b="1" err="1">
                <a:latin typeface="+mn-lt"/>
                <a:cs typeface="Arial"/>
              </a:rPr>
              <a:t>ΕξΑΕ</a:t>
            </a:r>
            <a:endParaRPr lang="el-GR" sz="2800" b="1">
              <a:latin typeface="+mn-lt"/>
              <a:ea typeface="Calibri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0B49E-B656-CAED-2EA5-45684ECF1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Τίτλος 1">
            <a:extLst>
              <a:ext uri="{FF2B5EF4-FFF2-40B4-BE49-F238E27FC236}">
                <a16:creationId xmlns:a16="http://schemas.microsoft.com/office/drawing/2014/main" id="{C386564B-CE6E-8079-1AE5-9A4D9F2C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l-GR" altLang="el-GR" sz="3600"/>
              <a:t>6. Θεωρητικό Πλαίσιο 2/3 </a:t>
            </a:r>
          </a:p>
        </p:txBody>
      </p:sp>
      <p:sp>
        <p:nvSpPr>
          <p:cNvPr id="6" name="5 - TextBox">
            <a:extLst>
              <a:ext uri="{FF2B5EF4-FFF2-40B4-BE49-F238E27FC236}">
                <a16:creationId xmlns:a16="http://schemas.microsoft.com/office/drawing/2014/main" id="{A2820097-D128-73AA-FD6C-7695893809EF}"/>
              </a:ext>
            </a:extLst>
          </p:cNvPr>
          <p:cNvSpPr txBox="1"/>
          <p:nvPr/>
        </p:nvSpPr>
        <p:spPr>
          <a:xfrm>
            <a:off x="1357313" y="1285875"/>
            <a:ext cx="7000875" cy="58420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3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Το εκπαιδευτικό υλικό στην ΕξΑΕ</a:t>
            </a:r>
            <a:endParaRPr lang="el-GR" altLang="el-GR" sz="32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1269" name="16 - Ομάδα">
            <a:extLst>
              <a:ext uri="{FF2B5EF4-FFF2-40B4-BE49-F238E27FC236}">
                <a16:creationId xmlns:a16="http://schemas.microsoft.com/office/drawing/2014/main" id="{D8729AAF-4F99-3559-D764-00A5BC1675BD}"/>
              </a:ext>
            </a:extLst>
          </p:cNvPr>
          <p:cNvGrpSpPr>
            <a:grpSpLocks/>
          </p:cNvGrpSpPr>
          <p:nvPr/>
        </p:nvGrpSpPr>
        <p:grpSpPr bwMode="auto">
          <a:xfrm>
            <a:off x="714375" y="4143375"/>
            <a:ext cx="619125" cy="885825"/>
            <a:chOff x="0" y="1399705"/>
            <a:chExt cx="619614" cy="885161"/>
          </a:xfrm>
        </p:grpSpPr>
        <p:sp>
          <p:nvSpPr>
            <p:cNvPr id="18" name="17 - Διάσημα">
              <a:extLst>
                <a:ext uri="{FF2B5EF4-FFF2-40B4-BE49-F238E27FC236}">
                  <a16:creationId xmlns:a16="http://schemas.microsoft.com/office/drawing/2014/main" id="{C52AF706-5847-4E05-C7A5-6B65925A3985}"/>
                </a:ext>
              </a:extLst>
            </p:cNvPr>
            <p:cNvSpPr/>
            <p:nvPr/>
          </p:nvSpPr>
          <p:spPr>
            <a:xfrm rot="5400000">
              <a:off x="-132773" y="1532478"/>
              <a:ext cx="885161" cy="61961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Διάσημα 4">
              <a:extLst>
                <a:ext uri="{FF2B5EF4-FFF2-40B4-BE49-F238E27FC236}">
                  <a16:creationId xmlns:a16="http://schemas.microsoft.com/office/drawing/2014/main" id="{219DEE86-8270-33AD-A100-19D4DA541523}"/>
                </a:ext>
              </a:extLst>
            </p:cNvPr>
            <p:cNvSpPr/>
            <p:nvPr/>
          </p:nvSpPr>
          <p:spPr>
            <a:xfrm>
              <a:off x="0" y="1709036"/>
              <a:ext cx="619614" cy="266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1700"/>
                <a:t>4</a:t>
              </a:r>
            </a:p>
          </p:txBody>
        </p:sp>
      </p:grpSp>
      <p:grpSp>
        <p:nvGrpSpPr>
          <p:cNvPr id="11270" name="19 - Ομάδα">
            <a:extLst>
              <a:ext uri="{FF2B5EF4-FFF2-40B4-BE49-F238E27FC236}">
                <a16:creationId xmlns:a16="http://schemas.microsoft.com/office/drawing/2014/main" id="{34E3F120-A718-5B5D-EB8E-D36F7F0D144B}"/>
              </a:ext>
            </a:extLst>
          </p:cNvPr>
          <p:cNvGrpSpPr>
            <a:grpSpLocks/>
          </p:cNvGrpSpPr>
          <p:nvPr/>
        </p:nvGrpSpPr>
        <p:grpSpPr bwMode="auto">
          <a:xfrm>
            <a:off x="714375" y="4857750"/>
            <a:ext cx="1119188" cy="885825"/>
            <a:chOff x="-500066" y="1399705"/>
            <a:chExt cx="1119680" cy="885161"/>
          </a:xfrm>
        </p:grpSpPr>
        <p:sp>
          <p:nvSpPr>
            <p:cNvPr id="21" name="20 - Διάσημα">
              <a:extLst>
                <a:ext uri="{FF2B5EF4-FFF2-40B4-BE49-F238E27FC236}">
                  <a16:creationId xmlns:a16="http://schemas.microsoft.com/office/drawing/2014/main" id="{26C92084-E759-A7B7-FBD3-57B05D464476}"/>
                </a:ext>
              </a:extLst>
            </p:cNvPr>
            <p:cNvSpPr/>
            <p:nvPr/>
          </p:nvSpPr>
          <p:spPr>
            <a:xfrm rot="5400000">
              <a:off x="-632948" y="1532587"/>
              <a:ext cx="885161" cy="619397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Διάσημα 4">
              <a:extLst>
                <a:ext uri="{FF2B5EF4-FFF2-40B4-BE49-F238E27FC236}">
                  <a16:creationId xmlns:a16="http://schemas.microsoft.com/office/drawing/2014/main" id="{74991FBC-D884-DBF1-25CC-DA1200FF5B89}"/>
                </a:ext>
              </a:extLst>
            </p:cNvPr>
            <p:cNvSpPr/>
            <p:nvPr/>
          </p:nvSpPr>
          <p:spPr>
            <a:xfrm>
              <a:off x="217" y="1709036"/>
              <a:ext cx="619397" cy="266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1700"/>
                <a:t>5</a:t>
              </a:r>
            </a:p>
          </p:txBody>
        </p:sp>
      </p:grpSp>
      <p:grpSp>
        <p:nvGrpSpPr>
          <p:cNvPr id="11271" name="22 - Ομάδα">
            <a:extLst>
              <a:ext uri="{FF2B5EF4-FFF2-40B4-BE49-F238E27FC236}">
                <a16:creationId xmlns:a16="http://schemas.microsoft.com/office/drawing/2014/main" id="{85C46D9D-FD7C-5512-BA63-72DDC2D1966E}"/>
              </a:ext>
            </a:extLst>
          </p:cNvPr>
          <p:cNvGrpSpPr>
            <a:grpSpLocks/>
          </p:cNvGrpSpPr>
          <p:nvPr/>
        </p:nvGrpSpPr>
        <p:grpSpPr bwMode="auto">
          <a:xfrm>
            <a:off x="708880" y="5572125"/>
            <a:ext cx="624620" cy="885825"/>
            <a:chOff x="-76937" y="1328267"/>
            <a:chExt cx="625062" cy="885161"/>
          </a:xfrm>
        </p:grpSpPr>
        <p:sp>
          <p:nvSpPr>
            <p:cNvPr id="24" name="23 - Διάσημα">
              <a:extLst>
                <a:ext uri="{FF2B5EF4-FFF2-40B4-BE49-F238E27FC236}">
                  <a16:creationId xmlns:a16="http://schemas.microsoft.com/office/drawing/2014/main" id="{83B4ED07-45C4-B997-6E38-77F25D84669C}"/>
                </a:ext>
              </a:extLst>
            </p:cNvPr>
            <p:cNvSpPr/>
            <p:nvPr/>
          </p:nvSpPr>
          <p:spPr>
            <a:xfrm rot="5400000">
              <a:off x="-204237" y="1461066"/>
              <a:ext cx="885161" cy="619563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Διάσημα 4">
              <a:extLst>
                <a:ext uri="{FF2B5EF4-FFF2-40B4-BE49-F238E27FC236}">
                  <a16:creationId xmlns:a16="http://schemas.microsoft.com/office/drawing/2014/main" id="{51137C3E-99C7-CE60-A763-EEDED7A6C28D}"/>
                </a:ext>
              </a:extLst>
            </p:cNvPr>
            <p:cNvSpPr/>
            <p:nvPr/>
          </p:nvSpPr>
          <p:spPr>
            <a:xfrm>
              <a:off x="-76937" y="1698000"/>
              <a:ext cx="619563" cy="266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1700"/>
                <a:t>6</a:t>
              </a:r>
            </a:p>
          </p:txBody>
        </p:sp>
      </p:grpSp>
      <p:sp>
        <p:nvSpPr>
          <p:cNvPr id="26" name="25 - Στρογγύλεμα της γωνίας της ίδιας πλευράς του ορθογωνίου">
            <a:extLst>
              <a:ext uri="{FF2B5EF4-FFF2-40B4-BE49-F238E27FC236}">
                <a16:creationId xmlns:a16="http://schemas.microsoft.com/office/drawing/2014/main" id="{3A48E7E8-3DFE-5089-573C-B8F1E1A48BAB}"/>
              </a:ext>
            </a:extLst>
          </p:cNvPr>
          <p:cNvSpPr/>
          <p:nvPr/>
        </p:nvSpPr>
        <p:spPr>
          <a:xfrm rot="5400000">
            <a:off x="4856163" y="644525"/>
            <a:ext cx="574675" cy="7572375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26 - Στρογγύλεμα της γωνίας της ίδιας πλευράς του ορθογωνίου">
            <a:extLst>
              <a:ext uri="{FF2B5EF4-FFF2-40B4-BE49-F238E27FC236}">
                <a16:creationId xmlns:a16="http://schemas.microsoft.com/office/drawing/2014/main" id="{A89B37E9-5885-23DE-A65D-AEAC40A7DB2F}"/>
              </a:ext>
            </a:extLst>
          </p:cNvPr>
          <p:cNvSpPr/>
          <p:nvPr/>
        </p:nvSpPr>
        <p:spPr>
          <a:xfrm rot="5400000">
            <a:off x="4856163" y="1358900"/>
            <a:ext cx="574675" cy="7572375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8" name="27 - Στρογγύλεμα της γωνίας της ίδιας πλευράς του ορθογωνίου">
            <a:extLst>
              <a:ext uri="{FF2B5EF4-FFF2-40B4-BE49-F238E27FC236}">
                <a16:creationId xmlns:a16="http://schemas.microsoft.com/office/drawing/2014/main" id="{759CCDEA-3549-9CB7-A12A-E85B5A383535}"/>
              </a:ext>
            </a:extLst>
          </p:cNvPr>
          <p:cNvSpPr/>
          <p:nvPr/>
        </p:nvSpPr>
        <p:spPr>
          <a:xfrm rot="5400000">
            <a:off x="4856163" y="2073275"/>
            <a:ext cx="574675" cy="7572375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31 - TextBox">
            <a:extLst>
              <a:ext uri="{FF2B5EF4-FFF2-40B4-BE49-F238E27FC236}">
                <a16:creationId xmlns:a16="http://schemas.microsoft.com/office/drawing/2014/main" id="{0AF620A4-8CBC-1BA0-FAA4-27128E1FA165}"/>
              </a:ext>
            </a:extLst>
          </p:cNvPr>
          <p:cNvSpPr txBox="1"/>
          <p:nvPr/>
        </p:nvSpPr>
        <p:spPr>
          <a:xfrm>
            <a:off x="1357313" y="4214813"/>
            <a:ext cx="75009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>
                <a:latin typeface="+mn-lt"/>
              </a:rPr>
              <a:t>Οι 7 αρχές δημιουργίας Ε.Υ. των </a:t>
            </a:r>
            <a:r>
              <a:rPr lang="el-GR" b="1" err="1">
                <a:latin typeface="+mn-lt"/>
              </a:rPr>
              <a:t>Σπανακά</a:t>
            </a:r>
            <a:r>
              <a:rPr lang="el-GR" b="1">
                <a:latin typeface="+mn-lt"/>
              </a:rPr>
              <a:t>-</a:t>
            </a:r>
            <a:r>
              <a:rPr lang="el-GR" b="1" err="1">
                <a:latin typeface="+mn-lt"/>
              </a:rPr>
              <a:t>Λιοναράκη</a:t>
            </a:r>
            <a:endParaRPr lang="el-GR" b="1">
              <a:latin typeface="+mn-lt"/>
            </a:endParaRPr>
          </a:p>
        </p:txBody>
      </p:sp>
      <p:sp>
        <p:nvSpPr>
          <p:cNvPr id="33" name="32 - TextBox">
            <a:extLst>
              <a:ext uri="{FF2B5EF4-FFF2-40B4-BE49-F238E27FC236}">
                <a16:creationId xmlns:a16="http://schemas.microsoft.com/office/drawing/2014/main" id="{B9BDB88C-7360-7805-9947-E9D05ABC8112}"/>
              </a:ext>
            </a:extLst>
          </p:cNvPr>
          <p:cNvSpPr txBox="1"/>
          <p:nvPr/>
        </p:nvSpPr>
        <p:spPr>
          <a:xfrm>
            <a:off x="1428750" y="4929188"/>
            <a:ext cx="77152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>
                <a:latin typeface="+mn-lt"/>
              </a:rPr>
              <a:t>Οι 12 αρχές της </a:t>
            </a:r>
            <a:r>
              <a:rPr lang="el-GR" b="1" err="1">
                <a:latin typeface="+mn-lt"/>
              </a:rPr>
              <a:t>Πολυμεσικής</a:t>
            </a:r>
            <a:r>
              <a:rPr lang="el-GR" b="1">
                <a:latin typeface="+mn-lt"/>
              </a:rPr>
              <a:t> Μάθησης </a:t>
            </a:r>
            <a:r>
              <a:rPr lang="en-US" b="1">
                <a:latin typeface="+mn-lt"/>
              </a:rPr>
              <a:t>Mayer</a:t>
            </a:r>
            <a:endParaRPr lang="el-GR" b="1">
              <a:latin typeface="+mn-lt"/>
            </a:endParaRPr>
          </a:p>
        </p:txBody>
      </p:sp>
      <p:sp>
        <p:nvSpPr>
          <p:cNvPr id="34" name="33 - TextBox">
            <a:extLst>
              <a:ext uri="{FF2B5EF4-FFF2-40B4-BE49-F238E27FC236}">
                <a16:creationId xmlns:a16="http://schemas.microsoft.com/office/drawing/2014/main" id="{13E23A80-7A53-8BA6-0E58-B99D1FCC96C7}"/>
              </a:ext>
            </a:extLst>
          </p:cNvPr>
          <p:cNvSpPr txBox="1"/>
          <p:nvPr/>
        </p:nvSpPr>
        <p:spPr>
          <a:xfrm>
            <a:off x="1357313" y="5715000"/>
            <a:ext cx="7143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>
                <a:latin typeface="+mn-lt"/>
              </a:rPr>
              <a:t>Το Μοντέλο σχεδιασμού Ε.Υ. κατά </a:t>
            </a:r>
            <a:r>
              <a:rPr lang="en-US" b="1">
                <a:latin typeface="+mn-lt"/>
              </a:rPr>
              <a:t>West-</a:t>
            </a:r>
            <a:r>
              <a:rPr lang="el-GR" b="1" err="1">
                <a:latin typeface="+mn-lt"/>
              </a:rPr>
              <a:t>Λιοναράκη</a:t>
            </a:r>
            <a:endParaRPr lang="el-GR" b="1">
              <a:latin typeface="+mn-lt"/>
            </a:endParaRPr>
          </a:p>
        </p:txBody>
      </p:sp>
      <p:sp>
        <p:nvSpPr>
          <p:cNvPr id="36" name="Διάσημα 4">
            <a:extLst>
              <a:ext uri="{FF2B5EF4-FFF2-40B4-BE49-F238E27FC236}">
                <a16:creationId xmlns:a16="http://schemas.microsoft.com/office/drawing/2014/main" id="{ABD8C6B8-5F33-C969-6AD7-8C17D75C1AE4}"/>
              </a:ext>
            </a:extLst>
          </p:cNvPr>
          <p:cNvSpPr/>
          <p:nvPr/>
        </p:nvSpPr>
        <p:spPr>
          <a:xfrm>
            <a:off x="714375" y="5143500"/>
            <a:ext cx="619125" cy="2651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795" tIns="10795" rIns="10795" bIns="10795" spcCol="127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el-GR" sz="1700"/>
              <a:t>5</a:t>
            </a:r>
          </a:p>
        </p:txBody>
      </p:sp>
      <p:grpSp>
        <p:nvGrpSpPr>
          <p:cNvPr id="41" name="16 - Ομάδα">
            <a:extLst>
              <a:ext uri="{FF2B5EF4-FFF2-40B4-BE49-F238E27FC236}">
                <a16:creationId xmlns:a16="http://schemas.microsoft.com/office/drawing/2014/main" id="{F9E4F5E0-53D0-1ABC-FC0B-290321EE8D4D}"/>
              </a:ext>
            </a:extLst>
          </p:cNvPr>
          <p:cNvGrpSpPr>
            <a:grpSpLocks/>
          </p:cNvGrpSpPr>
          <p:nvPr/>
        </p:nvGrpSpPr>
        <p:grpSpPr bwMode="auto">
          <a:xfrm>
            <a:off x="714375" y="2055201"/>
            <a:ext cx="619126" cy="885825"/>
            <a:chOff x="0" y="1399704"/>
            <a:chExt cx="619615" cy="885161"/>
          </a:xfrm>
        </p:grpSpPr>
        <p:sp>
          <p:nvSpPr>
            <p:cNvPr id="42" name="17 - Διάσημα">
              <a:extLst>
                <a:ext uri="{FF2B5EF4-FFF2-40B4-BE49-F238E27FC236}">
                  <a16:creationId xmlns:a16="http://schemas.microsoft.com/office/drawing/2014/main" id="{F67D6EF7-83DB-0738-AA73-E9834ECCC44D}"/>
                </a:ext>
              </a:extLst>
            </p:cNvPr>
            <p:cNvSpPr/>
            <p:nvPr/>
          </p:nvSpPr>
          <p:spPr>
            <a:xfrm rot="5400000">
              <a:off x="-132773" y="1532478"/>
              <a:ext cx="885161" cy="61961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Διάσημα 4">
              <a:extLst>
                <a:ext uri="{FF2B5EF4-FFF2-40B4-BE49-F238E27FC236}">
                  <a16:creationId xmlns:a16="http://schemas.microsoft.com/office/drawing/2014/main" id="{CBCF036F-D36C-2F09-724A-4AB62848D01F}"/>
                </a:ext>
              </a:extLst>
            </p:cNvPr>
            <p:cNvSpPr/>
            <p:nvPr/>
          </p:nvSpPr>
          <p:spPr>
            <a:xfrm>
              <a:off x="0" y="1709036"/>
              <a:ext cx="619614" cy="266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1700" dirty="0">
                  <a:ea typeface="Calibri"/>
                  <a:cs typeface="Calibri"/>
                </a:rPr>
                <a:t>1</a:t>
              </a:r>
            </a:p>
          </p:txBody>
        </p:sp>
      </p:grpSp>
      <p:grpSp>
        <p:nvGrpSpPr>
          <p:cNvPr id="44" name="16 - Ομάδα">
            <a:extLst>
              <a:ext uri="{FF2B5EF4-FFF2-40B4-BE49-F238E27FC236}">
                <a16:creationId xmlns:a16="http://schemas.microsoft.com/office/drawing/2014/main" id="{CD5E8705-F6FA-03AA-0FB4-4F0767A7AF42}"/>
              </a:ext>
            </a:extLst>
          </p:cNvPr>
          <p:cNvGrpSpPr>
            <a:grpSpLocks/>
          </p:cNvGrpSpPr>
          <p:nvPr/>
        </p:nvGrpSpPr>
        <p:grpSpPr bwMode="auto">
          <a:xfrm>
            <a:off x="714375" y="2769576"/>
            <a:ext cx="619126" cy="885825"/>
            <a:chOff x="0" y="1399704"/>
            <a:chExt cx="619615" cy="885161"/>
          </a:xfrm>
        </p:grpSpPr>
        <p:sp>
          <p:nvSpPr>
            <p:cNvPr id="45" name="17 - Διάσημα">
              <a:extLst>
                <a:ext uri="{FF2B5EF4-FFF2-40B4-BE49-F238E27FC236}">
                  <a16:creationId xmlns:a16="http://schemas.microsoft.com/office/drawing/2014/main" id="{F4D79EA7-544C-EFAE-5AAD-8D53809AF7F2}"/>
                </a:ext>
              </a:extLst>
            </p:cNvPr>
            <p:cNvSpPr/>
            <p:nvPr/>
          </p:nvSpPr>
          <p:spPr>
            <a:xfrm rot="5400000">
              <a:off x="-132773" y="1532478"/>
              <a:ext cx="885161" cy="61961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Διάσημα 4">
              <a:extLst>
                <a:ext uri="{FF2B5EF4-FFF2-40B4-BE49-F238E27FC236}">
                  <a16:creationId xmlns:a16="http://schemas.microsoft.com/office/drawing/2014/main" id="{108D4716-19FF-D921-9F97-661066A4CD8D}"/>
                </a:ext>
              </a:extLst>
            </p:cNvPr>
            <p:cNvSpPr/>
            <p:nvPr/>
          </p:nvSpPr>
          <p:spPr>
            <a:xfrm>
              <a:off x="0" y="1709036"/>
              <a:ext cx="619614" cy="266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1700" dirty="0"/>
                <a:t>2</a:t>
              </a:r>
              <a:endParaRPr lang="el-GR" sz="1700" dirty="0">
                <a:ea typeface="Calibri"/>
                <a:cs typeface="Calibri"/>
              </a:endParaRPr>
            </a:p>
          </p:txBody>
        </p:sp>
      </p:grpSp>
      <p:grpSp>
        <p:nvGrpSpPr>
          <p:cNvPr id="47" name="16 - Ομάδα">
            <a:extLst>
              <a:ext uri="{FF2B5EF4-FFF2-40B4-BE49-F238E27FC236}">
                <a16:creationId xmlns:a16="http://schemas.microsoft.com/office/drawing/2014/main" id="{048ECDD1-14A4-DC1B-91B4-6B77A1B50946}"/>
              </a:ext>
            </a:extLst>
          </p:cNvPr>
          <p:cNvGrpSpPr>
            <a:grpSpLocks/>
          </p:cNvGrpSpPr>
          <p:nvPr/>
        </p:nvGrpSpPr>
        <p:grpSpPr bwMode="auto">
          <a:xfrm>
            <a:off x="714375" y="3450980"/>
            <a:ext cx="619126" cy="885825"/>
            <a:chOff x="0" y="1399704"/>
            <a:chExt cx="619615" cy="885161"/>
          </a:xfrm>
        </p:grpSpPr>
        <p:sp>
          <p:nvSpPr>
            <p:cNvPr id="48" name="17 - Διάσημα">
              <a:extLst>
                <a:ext uri="{FF2B5EF4-FFF2-40B4-BE49-F238E27FC236}">
                  <a16:creationId xmlns:a16="http://schemas.microsoft.com/office/drawing/2014/main" id="{B2913E15-A6FC-D5A5-2A60-0301223B1619}"/>
                </a:ext>
              </a:extLst>
            </p:cNvPr>
            <p:cNvSpPr/>
            <p:nvPr/>
          </p:nvSpPr>
          <p:spPr>
            <a:xfrm rot="5400000">
              <a:off x="-132773" y="1532478"/>
              <a:ext cx="885161" cy="61961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Διάσημα 4">
              <a:extLst>
                <a:ext uri="{FF2B5EF4-FFF2-40B4-BE49-F238E27FC236}">
                  <a16:creationId xmlns:a16="http://schemas.microsoft.com/office/drawing/2014/main" id="{74CACF2E-C2A8-F429-190B-88128580CDD4}"/>
                </a:ext>
              </a:extLst>
            </p:cNvPr>
            <p:cNvSpPr/>
            <p:nvPr/>
          </p:nvSpPr>
          <p:spPr>
            <a:xfrm>
              <a:off x="0" y="1709036"/>
              <a:ext cx="619614" cy="266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1700" dirty="0">
                  <a:ea typeface="Calibri"/>
                  <a:cs typeface="Calibri"/>
                </a:rPr>
                <a:t>3</a:t>
              </a:r>
            </a:p>
          </p:txBody>
        </p:sp>
      </p:grpSp>
      <p:sp>
        <p:nvSpPr>
          <p:cNvPr id="50" name="25 - Στρογγύλεμα της γωνίας της ίδιας πλευράς του ορθογωνίου">
            <a:extLst>
              <a:ext uri="{FF2B5EF4-FFF2-40B4-BE49-F238E27FC236}">
                <a16:creationId xmlns:a16="http://schemas.microsoft.com/office/drawing/2014/main" id="{AB6AADED-0AA8-54D3-24E0-E6106DF5DB20}"/>
              </a:ext>
            </a:extLst>
          </p:cNvPr>
          <p:cNvSpPr/>
          <p:nvPr/>
        </p:nvSpPr>
        <p:spPr>
          <a:xfrm rot="5400000">
            <a:off x="4911114" y="-1443649"/>
            <a:ext cx="574675" cy="7572375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486F9AF-8FDE-D06E-CCA5-36C57E40E8D7}"/>
              </a:ext>
            </a:extLst>
          </p:cNvPr>
          <p:cNvSpPr txBox="1"/>
          <p:nvPr/>
        </p:nvSpPr>
        <p:spPr>
          <a:xfrm>
            <a:off x="1366522" y="2051078"/>
            <a:ext cx="7551961" cy="472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l-GR"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Ο ρόλος του εκπαιδευτικού υλικού στην ΕξΑΕ</a:t>
            </a:r>
            <a:endParaRPr lang="el-GR"/>
          </a:p>
        </p:txBody>
      </p:sp>
      <p:sp>
        <p:nvSpPr>
          <p:cNvPr id="52" name="25 - Στρογγύλεμα της γωνίας της ίδιας πλευράς του ορθογωνίου">
            <a:extLst>
              <a:ext uri="{FF2B5EF4-FFF2-40B4-BE49-F238E27FC236}">
                <a16:creationId xmlns:a16="http://schemas.microsoft.com/office/drawing/2014/main" id="{F003894B-F5BA-2B5C-5881-FD18ECC475A8}"/>
              </a:ext>
            </a:extLst>
          </p:cNvPr>
          <p:cNvSpPr/>
          <p:nvPr/>
        </p:nvSpPr>
        <p:spPr>
          <a:xfrm rot="5400000">
            <a:off x="4911113" y="-729274"/>
            <a:ext cx="574675" cy="7572375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88CE77-9923-FAE0-F757-3FF59BCFC2D5}"/>
              </a:ext>
            </a:extLst>
          </p:cNvPr>
          <p:cNvSpPr txBox="1"/>
          <p:nvPr/>
        </p:nvSpPr>
        <p:spPr>
          <a:xfrm>
            <a:off x="1402248" y="2774114"/>
            <a:ext cx="73377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b="1">
                <a:latin typeface="Calibri"/>
                <a:ea typeface="Calibri"/>
                <a:cs typeface="Calibri"/>
              </a:rPr>
              <a:t>Τα  χαρακτηριστικά του Ε.Υ. κατά </a:t>
            </a:r>
            <a:r>
              <a:rPr lang="en-US" b="1">
                <a:latin typeface="Calibri"/>
                <a:ea typeface="Calibri"/>
                <a:cs typeface="Calibri"/>
              </a:rPr>
              <a:t>Holmberg</a:t>
            </a:r>
            <a:endParaRPr lang="el-GR"/>
          </a:p>
        </p:txBody>
      </p:sp>
      <p:sp>
        <p:nvSpPr>
          <p:cNvPr id="54" name="25 - Στρογγύλεμα της γωνίας της ίδιας πλευράς του ορθογωνίου">
            <a:extLst>
              <a:ext uri="{FF2B5EF4-FFF2-40B4-BE49-F238E27FC236}">
                <a16:creationId xmlns:a16="http://schemas.microsoft.com/office/drawing/2014/main" id="{38370BE4-104B-1E13-8B94-0B13E217866E}"/>
              </a:ext>
            </a:extLst>
          </p:cNvPr>
          <p:cNvSpPr/>
          <p:nvPr/>
        </p:nvSpPr>
        <p:spPr>
          <a:xfrm rot="5400000">
            <a:off x="4812200" y="-14900"/>
            <a:ext cx="629626" cy="7517424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760956-9961-170E-45C7-F13DAA9DD379}"/>
              </a:ext>
            </a:extLst>
          </p:cNvPr>
          <p:cNvSpPr txBox="1"/>
          <p:nvPr/>
        </p:nvSpPr>
        <p:spPr>
          <a:xfrm>
            <a:off x="1385713" y="3499811"/>
            <a:ext cx="73542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b="1">
                <a:latin typeface="Calibri"/>
                <a:ea typeface="Calibri"/>
                <a:cs typeface="Arial"/>
              </a:rPr>
              <a:t>Οι 7 αρχές σχεδιασμού του Ε.Υ της Mena</a:t>
            </a:r>
          </a:p>
        </p:txBody>
      </p:sp>
    </p:spTree>
    <p:extLst>
      <p:ext uri="{BB962C8B-B14F-4D97-AF65-F5344CB8AC3E}">
        <p14:creationId xmlns:p14="http://schemas.microsoft.com/office/powerpoint/2010/main" val="32979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51" grpId="0"/>
      <p:bldP spid="53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Τίτλος 1">
            <a:extLst>
              <a:ext uri="{FF2B5EF4-FFF2-40B4-BE49-F238E27FC236}">
                <a16:creationId xmlns:a16="http://schemas.microsoft.com/office/drawing/2014/main" id="{34C936AD-14D2-AB31-56F7-DC4A5577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38" y="549275"/>
            <a:ext cx="7199312" cy="765175"/>
          </a:xfrm>
        </p:spPr>
        <p:txBody>
          <a:bodyPr/>
          <a:lstStyle/>
          <a:p>
            <a:pPr eaLnBrk="1" hangingPunct="1"/>
            <a:r>
              <a:rPr lang="el-GR" altLang="el-GR" sz="3600"/>
              <a:t>7. Θεωρητικό Πλαίσιο 3/3 </a:t>
            </a:r>
          </a:p>
        </p:txBody>
      </p:sp>
      <p:sp>
        <p:nvSpPr>
          <p:cNvPr id="4" name="3 - TextBox">
            <a:extLst>
              <a:ext uri="{FF2B5EF4-FFF2-40B4-BE49-F238E27FC236}">
                <a16:creationId xmlns:a16="http://schemas.microsoft.com/office/drawing/2014/main" id="{E5780F12-AB00-FB78-3C84-DA5D73F1534D}"/>
              </a:ext>
            </a:extLst>
          </p:cNvPr>
          <p:cNvSpPr txBox="1"/>
          <p:nvPr/>
        </p:nvSpPr>
        <p:spPr>
          <a:xfrm>
            <a:off x="1399995" y="1414373"/>
            <a:ext cx="7000875" cy="584200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3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Τα Εργαστήρια Δεξιοτήτων</a:t>
            </a:r>
            <a:endParaRPr lang="el-GR" altLang="el-GR" sz="32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699BD11D-1152-2203-A0D6-E66D115E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4" y="2173229"/>
            <a:ext cx="5530341" cy="383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- TextBox">
            <a:extLst>
              <a:ext uri="{FF2B5EF4-FFF2-40B4-BE49-F238E27FC236}">
                <a16:creationId xmlns:a16="http://schemas.microsoft.com/office/drawing/2014/main" id="{D450380A-59AA-EF59-8D4D-9B0E89D19748}"/>
              </a:ext>
            </a:extLst>
          </p:cNvPr>
          <p:cNvSpPr txBox="1"/>
          <p:nvPr/>
        </p:nvSpPr>
        <p:spPr>
          <a:xfrm>
            <a:off x="857250" y="6016026"/>
            <a:ext cx="81438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latin typeface="+mn-lt"/>
              </a:rPr>
              <a:t>(</a:t>
            </a:r>
            <a:r>
              <a:rPr lang="el-GR" sz="2000">
                <a:latin typeface="+mn-lt"/>
              </a:rPr>
              <a:t>Βασικές θεματικές ενότητες σύμφωνα με το ΦΕΚ 3567/Β/4-8-2021)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Προβολή στην οθόνη (4:3)</PresentationFormat>
  <Slides>31</Slides>
  <Notes>19</Notes>
  <HiddenSlides>0</HiddenSlide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2" baseType="lpstr">
      <vt:lpstr>Θέμα του Office</vt:lpstr>
      <vt:lpstr>Παρουσίαση του PowerPoint</vt:lpstr>
      <vt:lpstr>Ευχαριστίες</vt:lpstr>
      <vt:lpstr>1. Σκοπός </vt:lpstr>
      <vt:lpstr>2. Συνεισφορά της διπλωματικής</vt:lpstr>
      <vt:lpstr>3. Ερευνητικά Ερωτήματα</vt:lpstr>
      <vt:lpstr>4. Δομή της εργασίας </vt:lpstr>
      <vt:lpstr>5. Θεωρητικό Πλαίσιο 1/3 </vt:lpstr>
      <vt:lpstr>6. Θεωρητικό Πλαίσιο 2/3 </vt:lpstr>
      <vt:lpstr>7. Θεωρητικό Πλαίσιο 3/3 </vt:lpstr>
      <vt:lpstr>8. Βιβλιογραφική Ανασκόπηση 1/4</vt:lpstr>
      <vt:lpstr>9. Βιβλιογραφική Επισκόπηση 2/4</vt:lpstr>
      <vt:lpstr>10. Βιβλιογραφική Επισκόπηση 3/4</vt:lpstr>
      <vt:lpstr>11. Βιβλιογραφική Επισκόπηση 4/4</vt:lpstr>
      <vt:lpstr>12. Δημιουργία Εκπαιδευτικού Υλικού 1/2</vt:lpstr>
      <vt:lpstr>13. Δημιουργία Εκπαιδευτικού Υλικού 2/2</vt:lpstr>
      <vt:lpstr>14. Παραγόμενο Εκπαιδευτικό Υλικό 1/3</vt:lpstr>
      <vt:lpstr>15. Παραγόμενο Εκπαιδευτικό Υλικό 2/3</vt:lpstr>
      <vt:lpstr>16. Παραγόμενο Εκπαιδευτικό Υλικό 3/3</vt:lpstr>
      <vt:lpstr>17. Αποτίμηση Εκπαιδευτικού Υλικού 1/12</vt:lpstr>
      <vt:lpstr>18. Αποτίμηση Εκπαιδευτικού Υλικού 2/12</vt:lpstr>
      <vt:lpstr> 19. Αποτίμηση Εκπαιδευτικού Υλικού 3/12</vt:lpstr>
      <vt:lpstr>20.Αποτίμηση Εκπαιδευτικού Υλικού 4/12</vt:lpstr>
      <vt:lpstr>21.Αποτίμηση Εκπαιδευτικού Υλικού 5/12</vt:lpstr>
      <vt:lpstr>22.Αποτίμηση Εκπαιδευτικού Υλικού 6/12</vt:lpstr>
      <vt:lpstr>23. Αποτίμηση Εκπαιδευτικού Υλικού 7/12</vt:lpstr>
      <vt:lpstr>24. Αποτίμηση Εκπαιδευτικού Υλικού 8/12</vt:lpstr>
      <vt:lpstr>25. Αποτίμηση Εκπαιδευτικού Υλικού 9/12</vt:lpstr>
      <vt:lpstr>26. Αποτίμηση Εκπαιδευτικού Υλικού 10/12</vt:lpstr>
      <vt:lpstr>27. Αποτίμηση Εκπαιδευτικού Υλικού 10/12</vt:lpstr>
      <vt:lpstr>28. Αποτίμηση Εκπαιδευτικού Υλικού 12/12</vt:lpstr>
      <vt:lpstr>Τέλος Παρουσίασης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$</dc:creator>
  <cp:revision>416</cp:revision>
  <dcterms:created xsi:type="dcterms:W3CDTF">2003-10-16T17:37:47Z</dcterms:created>
  <dcterms:modified xsi:type="dcterms:W3CDTF">2025-11-18T19:16:30Z</dcterms:modified>
</cp:coreProperties>
</file>